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57" r:id="rId3"/>
    <p:sldId id="304" r:id="rId4"/>
    <p:sldId id="339" r:id="rId5"/>
    <p:sldId id="342" r:id="rId6"/>
    <p:sldId id="259" r:id="rId7"/>
    <p:sldId id="343" r:id="rId8"/>
    <p:sldId id="263" r:id="rId9"/>
    <p:sldId id="340" r:id="rId10"/>
    <p:sldId id="260" r:id="rId11"/>
    <p:sldId id="284" r:id="rId12"/>
    <p:sldId id="352" r:id="rId13"/>
    <p:sldId id="334" r:id="rId14"/>
    <p:sldId id="298" r:id="rId15"/>
    <p:sldId id="333" r:id="rId16"/>
    <p:sldId id="293" r:id="rId17"/>
    <p:sldId id="295" r:id="rId18"/>
    <p:sldId id="296" r:id="rId19"/>
    <p:sldId id="297" r:id="rId20"/>
    <p:sldId id="312" r:id="rId21"/>
    <p:sldId id="356" r:id="rId22"/>
    <p:sldId id="350" r:id="rId23"/>
    <p:sldId id="264" r:id="rId24"/>
    <p:sldId id="323" r:id="rId25"/>
    <p:sldId id="329" r:id="rId26"/>
    <p:sldId id="318" r:id="rId27"/>
    <p:sldId id="345" r:id="rId28"/>
    <p:sldId id="346" r:id="rId29"/>
    <p:sldId id="265" r:id="rId30"/>
    <p:sldId id="351" r:id="rId31"/>
    <p:sldId id="347" r:id="rId32"/>
    <p:sldId id="344" r:id="rId33"/>
    <p:sldId id="348" r:id="rId34"/>
    <p:sldId id="328" r:id="rId35"/>
    <p:sldId id="278" r:id="rId36"/>
    <p:sldId id="279" r:id="rId37"/>
    <p:sldId id="325" r:id="rId38"/>
    <p:sldId id="324" r:id="rId39"/>
    <p:sldId id="326" r:id="rId40"/>
    <p:sldId id="327" r:id="rId41"/>
    <p:sldId id="349" r:id="rId42"/>
    <p:sldId id="309" r:id="rId43"/>
    <p:sldId id="330" r:id="rId44"/>
    <p:sldId id="331" r:id="rId45"/>
    <p:sldId id="332" r:id="rId46"/>
    <p:sldId id="266" r:id="rId47"/>
    <p:sldId id="267" r:id="rId48"/>
    <p:sldId id="268" r:id="rId49"/>
    <p:sldId id="269" r:id="rId50"/>
    <p:sldId id="270" r:id="rId51"/>
    <p:sldId id="301" r:id="rId52"/>
    <p:sldId id="300" r:id="rId53"/>
    <p:sldId id="353" r:id="rId54"/>
    <p:sldId id="285" r:id="rId55"/>
    <p:sldId id="335" r:id="rId56"/>
    <p:sldId id="336" r:id="rId57"/>
    <p:sldId id="338" r:id="rId58"/>
    <p:sldId id="337" r:id="rId59"/>
    <p:sldId id="282" r:id="rId60"/>
    <p:sldId id="354" r:id="rId61"/>
    <p:sldId id="288" r:id="rId62"/>
    <p:sldId id="289" r:id="rId63"/>
    <p:sldId id="308" r:id="rId64"/>
    <p:sldId id="355" r:id="rId65"/>
  </p:sldIdLst>
  <p:sldSz cx="9144000" cy="6858000" type="screen4x3"/>
  <p:notesSz cx="7010400" cy="9296400"/>
  <p:defaultTextStyle>
    <a:defPPr>
      <a:defRPr lang="en-US"/>
    </a:defPPr>
    <a:lvl1pPr algn="r" rtl="0" fontAlgn="base">
      <a:spcBef>
        <a:spcPct val="0"/>
      </a:spcBef>
      <a:spcAft>
        <a:spcPct val="0"/>
      </a:spcAft>
      <a:defRPr kern="1200">
        <a:solidFill>
          <a:schemeClr val="tx1"/>
        </a:solidFill>
        <a:latin typeface="Arial" pitchFamily="34" charset="0"/>
        <a:ea typeface="+mn-ea"/>
        <a:cs typeface="+mn-cs"/>
      </a:defRPr>
    </a:lvl1pPr>
    <a:lvl2pPr marL="457200" algn="r" rtl="0" fontAlgn="base">
      <a:spcBef>
        <a:spcPct val="0"/>
      </a:spcBef>
      <a:spcAft>
        <a:spcPct val="0"/>
      </a:spcAft>
      <a:defRPr kern="1200">
        <a:solidFill>
          <a:schemeClr val="tx1"/>
        </a:solidFill>
        <a:latin typeface="Arial" pitchFamily="34" charset="0"/>
        <a:ea typeface="+mn-ea"/>
        <a:cs typeface="+mn-cs"/>
      </a:defRPr>
    </a:lvl2pPr>
    <a:lvl3pPr marL="914400" algn="r" rtl="0" fontAlgn="base">
      <a:spcBef>
        <a:spcPct val="0"/>
      </a:spcBef>
      <a:spcAft>
        <a:spcPct val="0"/>
      </a:spcAft>
      <a:defRPr kern="1200">
        <a:solidFill>
          <a:schemeClr val="tx1"/>
        </a:solidFill>
        <a:latin typeface="Arial" pitchFamily="34" charset="0"/>
        <a:ea typeface="+mn-ea"/>
        <a:cs typeface="+mn-cs"/>
      </a:defRPr>
    </a:lvl3pPr>
    <a:lvl4pPr marL="1371600" algn="r" rtl="0" fontAlgn="base">
      <a:spcBef>
        <a:spcPct val="0"/>
      </a:spcBef>
      <a:spcAft>
        <a:spcPct val="0"/>
      </a:spcAft>
      <a:defRPr kern="1200">
        <a:solidFill>
          <a:schemeClr val="tx1"/>
        </a:solidFill>
        <a:latin typeface="Arial" pitchFamily="34" charset="0"/>
        <a:ea typeface="+mn-ea"/>
        <a:cs typeface="+mn-cs"/>
      </a:defRPr>
    </a:lvl4pPr>
    <a:lvl5pPr marL="1828800" algn="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56" autoAdjust="0"/>
    <p:restoredTop sz="72781" autoAdjust="0"/>
  </p:normalViewPr>
  <p:slideViewPr>
    <p:cSldViewPr>
      <p:cViewPr varScale="1">
        <p:scale>
          <a:sx n="78" d="100"/>
          <a:sy n="78" d="100"/>
        </p:scale>
        <p:origin x="-1026" y="-102"/>
      </p:cViewPr>
      <p:guideLst>
        <p:guide orient="horz" pos="2160"/>
        <p:guide pos="2880"/>
      </p:guideLst>
    </p:cSldViewPr>
  </p:slideViewPr>
  <p:outlineViewPr>
    <p:cViewPr>
      <p:scale>
        <a:sx n="33" d="100"/>
        <a:sy n="33" d="100"/>
      </p:scale>
      <p:origin x="48" y="18312"/>
    </p:cViewPr>
  </p:outlineViewPr>
  <p:notesTextViewPr>
    <p:cViewPr>
      <p:scale>
        <a:sx n="1" d="1"/>
        <a:sy n="1" d="1"/>
      </p:scale>
      <p:origin x="0" y="0"/>
    </p:cViewPr>
  </p:notesTextViewPr>
  <p:sorterViewPr>
    <p:cViewPr>
      <p:scale>
        <a:sx n="100" d="100"/>
        <a:sy n="100" d="100"/>
      </p:scale>
      <p:origin x="0" y="13554"/>
    </p:cViewPr>
  </p:sorterViewPr>
  <p:notesViewPr>
    <p:cSldViewPr>
      <p:cViewPr varScale="1">
        <p:scale>
          <a:sx n="50" d="100"/>
          <a:sy n="50" d="100"/>
        </p:scale>
        <p:origin x="-193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9E92EFE-A633-4241-A25A-62B5F4A79136}" type="datetimeFigureOut">
              <a:rPr lang="en-US" smtClean="0"/>
              <a:t>4/11/2016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EA85539-282F-4893-B11F-7A2659D16A7A}" type="slidenum">
              <a:rPr lang="en-US" smtClean="0"/>
              <a:t>‹#›</a:t>
            </a:fld>
            <a:endParaRPr lang="en-US"/>
          </a:p>
        </p:txBody>
      </p:sp>
    </p:spTree>
    <p:extLst>
      <p:ext uri="{BB962C8B-B14F-4D97-AF65-F5344CB8AC3E}">
        <p14:creationId xmlns:p14="http://schemas.microsoft.com/office/powerpoint/2010/main" val="291022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a:t>
            </a:fld>
            <a:endParaRPr lang="en-US"/>
          </a:p>
        </p:txBody>
      </p:sp>
    </p:spTree>
    <p:extLst>
      <p:ext uri="{BB962C8B-B14F-4D97-AF65-F5344CB8AC3E}">
        <p14:creationId xmlns:p14="http://schemas.microsoft.com/office/powerpoint/2010/main" val="2139186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102(12 ) - If the employer is insured, "employer" includes the insurer, self-insurer or group self-insurer unless the</a:t>
            </a:r>
          </a:p>
          <a:p>
            <a:r>
              <a:rPr lang="en-US" dirty="0" smtClean="0"/>
              <a:t>contrary intent is apparent from the context or is inconsistent with the purposes of this Act.</a:t>
            </a:r>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17</a:t>
            </a:fld>
            <a:endParaRPr lang="en-US"/>
          </a:p>
        </p:txBody>
      </p:sp>
    </p:spTree>
    <p:extLst>
      <p:ext uri="{BB962C8B-B14F-4D97-AF65-F5344CB8AC3E}">
        <p14:creationId xmlns:p14="http://schemas.microsoft.com/office/powerpoint/2010/main" val="2811107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20</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21</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22</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26</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27</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28</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A85539-282F-4893-B11F-7A2659D16A7A}" type="slidenum">
              <a:rPr lang="en-US" smtClean="0"/>
              <a:t>29</a:t>
            </a:fld>
            <a:endParaRPr lang="en-US"/>
          </a:p>
        </p:txBody>
      </p:sp>
    </p:spTree>
    <p:extLst>
      <p:ext uri="{BB962C8B-B14F-4D97-AF65-F5344CB8AC3E}">
        <p14:creationId xmlns:p14="http://schemas.microsoft.com/office/powerpoint/2010/main" val="3672934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A85539-282F-4893-B11F-7A2659D16A7A}" type="slidenum">
              <a:rPr lang="en-US" smtClean="0"/>
              <a:t>30</a:t>
            </a:fld>
            <a:endParaRPr lang="en-US"/>
          </a:p>
        </p:txBody>
      </p:sp>
    </p:spTree>
    <p:extLst>
      <p:ext uri="{BB962C8B-B14F-4D97-AF65-F5344CB8AC3E}">
        <p14:creationId xmlns:p14="http://schemas.microsoft.com/office/powerpoint/2010/main" val="3672934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31</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3</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32</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33</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46</a:t>
            </a:fld>
            <a:endParaRPr lang="en-US"/>
          </a:p>
        </p:txBody>
      </p:sp>
    </p:spTree>
    <p:extLst>
      <p:ext uri="{BB962C8B-B14F-4D97-AF65-F5344CB8AC3E}">
        <p14:creationId xmlns:p14="http://schemas.microsoft.com/office/powerpoint/2010/main" val="1735384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54</a:t>
            </a:fld>
            <a:endParaRPr lang="en-US"/>
          </a:p>
        </p:txBody>
      </p:sp>
    </p:spTree>
    <p:extLst>
      <p:ext uri="{BB962C8B-B14F-4D97-AF65-F5344CB8AC3E}">
        <p14:creationId xmlns:p14="http://schemas.microsoft.com/office/powerpoint/2010/main" val="32655344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59</a:t>
            </a:fld>
            <a:endParaRPr lang="en-US"/>
          </a:p>
        </p:txBody>
      </p:sp>
    </p:spTree>
    <p:extLst>
      <p:ext uri="{BB962C8B-B14F-4D97-AF65-F5344CB8AC3E}">
        <p14:creationId xmlns:p14="http://schemas.microsoft.com/office/powerpoint/2010/main" val="3775743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4</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5</a:t>
            </a:fld>
            <a:endParaRPr lang="en-US"/>
          </a:p>
        </p:txBody>
      </p:sp>
    </p:spTree>
    <p:extLst>
      <p:ext uri="{BB962C8B-B14F-4D97-AF65-F5344CB8AC3E}">
        <p14:creationId xmlns:p14="http://schemas.microsoft.com/office/powerpoint/2010/main" val="218368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6</a:t>
            </a:fld>
            <a:endParaRPr lang="en-US"/>
          </a:p>
        </p:txBody>
      </p:sp>
    </p:spTree>
    <p:extLst>
      <p:ext uri="{BB962C8B-B14F-4D97-AF65-F5344CB8AC3E}">
        <p14:creationId xmlns:p14="http://schemas.microsoft.com/office/powerpoint/2010/main" val="1623082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A85539-282F-4893-B11F-7A2659D16A7A}" type="slidenum">
              <a:rPr lang="en-US" smtClean="0"/>
              <a:t>10</a:t>
            </a:fld>
            <a:endParaRPr lang="en-US"/>
          </a:p>
        </p:txBody>
      </p:sp>
    </p:spTree>
    <p:extLst>
      <p:ext uri="{BB962C8B-B14F-4D97-AF65-F5344CB8AC3E}">
        <p14:creationId xmlns:p14="http://schemas.microsoft.com/office/powerpoint/2010/main" val="367293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A85539-282F-4893-B11F-7A2659D16A7A}" type="slidenum">
              <a:rPr lang="en-US" smtClean="0"/>
              <a:t>12</a:t>
            </a:fld>
            <a:endParaRPr lang="en-US"/>
          </a:p>
        </p:txBody>
      </p:sp>
    </p:spTree>
    <p:extLst>
      <p:ext uri="{BB962C8B-B14F-4D97-AF65-F5344CB8AC3E}">
        <p14:creationId xmlns:p14="http://schemas.microsoft.com/office/powerpoint/2010/main" val="367293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13</a:t>
            </a:fld>
            <a:endParaRPr lang="en-US"/>
          </a:p>
        </p:txBody>
      </p:sp>
    </p:spTree>
    <p:extLst>
      <p:ext uri="{BB962C8B-B14F-4D97-AF65-F5344CB8AC3E}">
        <p14:creationId xmlns:p14="http://schemas.microsoft.com/office/powerpoint/2010/main" val="2139186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85539-282F-4893-B11F-7A2659D16A7A}" type="slidenum">
              <a:rPr lang="en-US" smtClean="0"/>
              <a:t>16</a:t>
            </a:fld>
            <a:endParaRPr lang="en-US"/>
          </a:p>
        </p:txBody>
      </p:sp>
    </p:spTree>
    <p:extLst>
      <p:ext uri="{BB962C8B-B14F-4D97-AF65-F5344CB8AC3E}">
        <p14:creationId xmlns:p14="http://schemas.microsoft.com/office/powerpoint/2010/main" val="30104063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pPr lvl="0"/>
            <a:r>
              <a:rPr lang="en-US" noProof="0" smtClean="0"/>
              <a:t>Click to edit Master subtitle style</a:t>
            </a:r>
          </a:p>
        </p:txBody>
      </p:sp>
      <p:sp>
        <p:nvSpPr>
          <p:cNvPr id="3174" name="Rectangle 102"/>
          <p:cNvSpPr>
            <a:spLocks noGrp="1" noChangeArrowheads="1"/>
          </p:cNvSpPr>
          <p:nvPr>
            <p:ph type="dt" sz="half" idx="2"/>
          </p:nvPr>
        </p:nvSpPr>
        <p:spPr/>
        <p:txBody>
          <a:bodyPr/>
          <a:lstStyle>
            <a:lvl1pPr>
              <a:defRPr/>
            </a:lvl1pPr>
          </a:lstStyle>
          <a:p>
            <a:endParaRPr lang="en-US"/>
          </a:p>
        </p:txBody>
      </p:sp>
      <p:sp>
        <p:nvSpPr>
          <p:cNvPr id="3175" name="Rectangle 103"/>
          <p:cNvSpPr>
            <a:spLocks noGrp="1" noChangeArrowheads="1"/>
          </p:cNvSpPr>
          <p:nvPr>
            <p:ph type="ftr" sz="quarter" idx="3"/>
          </p:nvPr>
        </p:nvSpPr>
        <p:spPr/>
        <p:txBody>
          <a:bodyPr/>
          <a:lstStyle>
            <a:lvl1pPr>
              <a:defRPr/>
            </a:lvl1pPr>
          </a:lstStyle>
          <a:p>
            <a:endParaRPr lang="en-US"/>
          </a:p>
        </p:txBody>
      </p:sp>
      <p:sp>
        <p:nvSpPr>
          <p:cNvPr id="3176" name="Rectangle 104"/>
          <p:cNvSpPr>
            <a:spLocks noGrp="1" noChangeArrowheads="1"/>
          </p:cNvSpPr>
          <p:nvPr>
            <p:ph type="sldNum" sz="quarter" idx="4"/>
          </p:nvPr>
        </p:nvSpPr>
        <p:spPr/>
        <p:txBody>
          <a:bodyPr/>
          <a:lstStyle>
            <a:lvl1pPr>
              <a:defRPr/>
            </a:lvl1pPr>
          </a:lstStyle>
          <a:p>
            <a:fld id="{A19A6306-6DD8-478F-AA0A-65B4327BDEF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533147-1416-4F85-B13D-9C3F4E78DEB2}" type="slidenum">
              <a:rPr lang="en-US"/>
              <a:pPr/>
              <a:t>‹#›</a:t>
            </a:fld>
            <a:endParaRPr lang="en-US"/>
          </a:p>
        </p:txBody>
      </p:sp>
    </p:spTree>
    <p:extLst>
      <p:ext uri="{BB962C8B-B14F-4D97-AF65-F5344CB8AC3E}">
        <p14:creationId xmlns:p14="http://schemas.microsoft.com/office/powerpoint/2010/main" val="110189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152400"/>
            <a:ext cx="19240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56197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B2EA45-6ABB-440E-9A00-4EA6D3C8011A}" type="slidenum">
              <a:rPr lang="en-US"/>
              <a:pPr/>
              <a:t>‹#›</a:t>
            </a:fld>
            <a:endParaRPr lang="en-US"/>
          </a:p>
        </p:txBody>
      </p:sp>
    </p:spTree>
    <p:extLst>
      <p:ext uri="{BB962C8B-B14F-4D97-AF65-F5344CB8AC3E}">
        <p14:creationId xmlns:p14="http://schemas.microsoft.com/office/powerpoint/2010/main" val="3427551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0FB186-D1E7-49BD-9477-B63310932C8F}" type="slidenum">
              <a:rPr lang="en-US"/>
              <a:pPr/>
              <a:t>‹#›</a:t>
            </a:fld>
            <a:endParaRPr lang="en-US"/>
          </a:p>
        </p:txBody>
      </p:sp>
    </p:spTree>
    <p:extLst>
      <p:ext uri="{BB962C8B-B14F-4D97-AF65-F5344CB8AC3E}">
        <p14:creationId xmlns:p14="http://schemas.microsoft.com/office/powerpoint/2010/main" val="10002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2F3AEEF-7458-40E9-B071-7991BEA18871}" type="slidenum">
              <a:rPr lang="en-US"/>
              <a:pPr/>
              <a:t>‹#›</a:t>
            </a:fld>
            <a:endParaRPr lang="en-US"/>
          </a:p>
        </p:txBody>
      </p:sp>
    </p:spTree>
    <p:extLst>
      <p:ext uri="{BB962C8B-B14F-4D97-AF65-F5344CB8AC3E}">
        <p14:creationId xmlns:p14="http://schemas.microsoft.com/office/powerpoint/2010/main" val="1603981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FDE29C-FCB0-4C68-ABF6-0903843E5EA3}" type="slidenum">
              <a:rPr lang="en-US"/>
              <a:pPr/>
              <a:t>‹#›</a:t>
            </a:fld>
            <a:endParaRPr lang="en-US"/>
          </a:p>
        </p:txBody>
      </p:sp>
    </p:spTree>
    <p:extLst>
      <p:ext uri="{BB962C8B-B14F-4D97-AF65-F5344CB8AC3E}">
        <p14:creationId xmlns:p14="http://schemas.microsoft.com/office/powerpoint/2010/main" val="263886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3D9D84A-45AC-41A0-BB0D-B3459026335E}" type="slidenum">
              <a:rPr lang="en-US"/>
              <a:pPr/>
              <a:t>‹#›</a:t>
            </a:fld>
            <a:endParaRPr lang="en-US"/>
          </a:p>
        </p:txBody>
      </p:sp>
    </p:spTree>
    <p:extLst>
      <p:ext uri="{BB962C8B-B14F-4D97-AF65-F5344CB8AC3E}">
        <p14:creationId xmlns:p14="http://schemas.microsoft.com/office/powerpoint/2010/main" val="3416103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8CFE2E7-7079-42E7-B7FD-26B78317D85A}" type="slidenum">
              <a:rPr lang="en-US"/>
              <a:pPr/>
              <a:t>‹#›</a:t>
            </a:fld>
            <a:endParaRPr lang="en-US"/>
          </a:p>
        </p:txBody>
      </p:sp>
    </p:spTree>
    <p:extLst>
      <p:ext uri="{BB962C8B-B14F-4D97-AF65-F5344CB8AC3E}">
        <p14:creationId xmlns:p14="http://schemas.microsoft.com/office/powerpoint/2010/main" val="396992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B3D50B2-9CE2-4D7F-9D49-D9AE9E59A5DF}" type="slidenum">
              <a:rPr lang="en-US"/>
              <a:pPr/>
              <a:t>‹#›</a:t>
            </a:fld>
            <a:endParaRPr lang="en-US"/>
          </a:p>
        </p:txBody>
      </p:sp>
    </p:spTree>
    <p:extLst>
      <p:ext uri="{BB962C8B-B14F-4D97-AF65-F5344CB8AC3E}">
        <p14:creationId xmlns:p14="http://schemas.microsoft.com/office/powerpoint/2010/main" val="364880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C62B8D-B841-4B89-AB4D-09D070A870F1}" type="slidenum">
              <a:rPr lang="en-US"/>
              <a:pPr/>
              <a:t>‹#›</a:t>
            </a:fld>
            <a:endParaRPr lang="en-US"/>
          </a:p>
        </p:txBody>
      </p:sp>
    </p:spTree>
    <p:extLst>
      <p:ext uri="{BB962C8B-B14F-4D97-AF65-F5344CB8AC3E}">
        <p14:creationId xmlns:p14="http://schemas.microsoft.com/office/powerpoint/2010/main" val="3939132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3D71F1-BD3E-40DA-B775-2D392D057FD9}" type="slidenum">
              <a:rPr lang="en-US"/>
              <a:pPr/>
              <a:t>‹#›</a:t>
            </a:fld>
            <a:endParaRPr lang="en-US"/>
          </a:p>
        </p:txBody>
      </p:sp>
    </p:spTree>
    <p:extLst>
      <p:ext uri="{BB962C8B-B14F-4D97-AF65-F5344CB8AC3E}">
        <p14:creationId xmlns:p14="http://schemas.microsoft.com/office/powerpoint/2010/main" val="1384014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76962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152400" y="6477000"/>
            <a:ext cx="240347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F9B8521A-1E60-4526-BCA3-C5670B145DB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pitchFamily="34" charset="0"/>
        </a:defRPr>
      </a:lvl2pPr>
      <a:lvl3pPr algn="l" rtl="0" eaLnBrk="1" fontAlgn="base" hangingPunct="1">
        <a:spcBef>
          <a:spcPct val="0"/>
        </a:spcBef>
        <a:spcAft>
          <a:spcPct val="0"/>
        </a:spcAft>
        <a:defRPr sz="3600">
          <a:solidFill>
            <a:schemeClr val="tx2"/>
          </a:solidFill>
          <a:latin typeface="Arial" pitchFamily="34" charset="0"/>
        </a:defRPr>
      </a:lvl3pPr>
      <a:lvl4pPr algn="l" rtl="0" eaLnBrk="1" fontAlgn="base" hangingPunct="1">
        <a:spcBef>
          <a:spcPct val="0"/>
        </a:spcBef>
        <a:spcAft>
          <a:spcPct val="0"/>
        </a:spcAft>
        <a:defRPr sz="3600">
          <a:solidFill>
            <a:schemeClr val="tx2"/>
          </a:solidFill>
          <a:latin typeface="Arial" pitchFamily="34" charset="0"/>
        </a:defRPr>
      </a:lvl4pPr>
      <a:lvl5pPr algn="l" rtl="0" eaLnBrk="1" fontAlgn="base" hangingPunct="1">
        <a:spcBef>
          <a:spcPct val="0"/>
        </a:spcBef>
        <a:spcAft>
          <a:spcPct val="0"/>
        </a:spcAft>
        <a:defRPr sz="3600">
          <a:solidFill>
            <a:schemeClr val="tx2"/>
          </a:solidFill>
          <a:latin typeface="Arial" pitchFamily="34" charset="0"/>
        </a:defRPr>
      </a:lvl5pPr>
      <a:lvl6pPr marL="457200" algn="l" rtl="0" eaLnBrk="1" fontAlgn="base" hangingPunct="1">
        <a:spcBef>
          <a:spcPct val="0"/>
        </a:spcBef>
        <a:spcAft>
          <a:spcPct val="0"/>
        </a:spcAft>
        <a:defRPr sz="3600">
          <a:solidFill>
            <a:schemeClr val="tx2"/>
          </a:solidFill>
          <a:latin typeface="Arial" pitchFamily="34" charset="0"/>
        </a:defRPr>
      </a:lvl6pPr>
      <a:lvl7pPr marL="914400" algn="l" rtl="0" eaLnBrk="1" fontAlgn="base" hangingPunct="1">
        <a:spcBef>
          <a:spcPct val="0"/>
        </a:spcBef>
        <a:spcAft>
          <a:spcPct val="0"/>
        </a:spcAft>
        <a:defRPr sz="3600">
          <a:solidFill>
            <a:schemeClr val="tx2"/>
          </a:solidFill>
          <a:latin typeface="Arial" pitchFamily="34" charset="0"/>
        </a:defRPr>
      </a:lvl7pPr>
      <a:lvl8pPr marL="1371600" algn="l" rtl="0" eaLnBrk="1" fontAlgn="base" hangingPunct="1">
        <a:spcBef>
          <a:spcPct val="0"/>
        </a:spcBef>
        <a:spcAft>
          <a:spcPct val="0"/>
        </a:spcAft>
        <a:defRPr sz="3600">
          <a:solidFill>
            <a:schemeClr val="tx2"/>
          </a:solidFill>
          <a:latin typeface="Arial" pitchFamily="34" charset="0"/>
        </a:defRPr>
      </a:lvl8pPr>
      <a:lvl9pPr marL="1828800" algn="l" rtl="0" eaLnBrk="1" fontAlgn="base" hangingPunct="1">
        <a:spcBef>
          <a:spcPct val="0"/>
        </a:spcBef>
        <a:spcAft>
          <a:spcPct val="0"/>
        </a:spcAft>
        <a:defRPr sz="3600">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Maine Workers’ Compensation Board</a:t>
            </a:r>
            <a:endParaRPr lang="en-US" dirty="0"/>
          </a:p>
        </p:txBody>
      </p:sp>
      <p:sp>
        <p:nvSpPr>
          <p:cNvPr id="4" name="Subtitle 3"/>
          <p:cNvSpPr>
            <a:spLocks noGrp="1"/>
          </p:cNvSpPr>
          <p:nvPr>
            <p:ph type="subTitle" idx="1"/>
          </p:nvPr>
        </p:nvSpPr>
        <p:spPr>
          <a:xfrm>
            <a:off x="381000" y="5257800"/>
            <a:ext cx="7848600" cy="457200"/>
          </a:xfrm>
        </p:spPr>
        <p:txBody>
          <a:bodyPr/>
          <a:lstStyle/>
          <a:p>
            <a:r>
              <a:rPr lang="en-US" dirty="0" smtClean="0"/>
              <a:t>Medical Fee Schedule Training</a:t>
            </a:r>
          </a:p>
        </p:txBody>
      </p:sp>
    </p:spTree>
    <p:extLst>
      <p:ext uri="{BB962C8B-B14F-4D97-AF65-F5344CB8AC3E}">
        <p14:creationId xmlns:p14="http://schemas.microsoft.com/office/powerpoint/2010/main" val="3889638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Methodologies: </a:t>
            </a:r>
            <a:r>
              <a:rPr lang="en-US" dirty="0"/>
              <a:t/>
            </a:r>
            <a:br>
              <a:rPr lang="en-US" dirty="0"/>
            </a:br>
            <a:r>
              <a:rPr lang="en-US" dirty="0"/>
              <a:t>Act § 209-A</a:t>
            </a:r>
          </a:p>
        </p:txBody>
      </p:sp>
      <p:sp>
        <p:nvSpPr>
          <p:cNvPr id="3" name="Content Placeholder 2"/>
          <p:cNvSpPr>
            <a:spLocks noGrp="1"/>
          </p:cNvSpPr>
          <p:nvPr>
            <p:ph idx="1"/>
          </p:nvPr>
        </p:nvSpPr>
        <p:spPr>
          <a:xfrm>
            <a:off x="30480" y="1295400"/>
            <a:ext cx="8503920" cy="5562600"/>
          </a:xfrm>
        </p:spPr>
        <p:txBody>
          <a:bodyPr/>
          <a:lstStyle/>
          <a:p>
            <a:pPr marL="514350" indent="-457200"/>
            <a:r>
              <a:rPr lang="en-US" sz="2400" b="1" u="sng" dirty="0" smtClean="0"/>
              <a:t>Resource Based Relative Value Scale</a:t>
            </a:r>
          </a:p>
          <a:p>
            <a:pPr marL="914400" lvl="1" indent="-457200"/>
            <a:r>
              <a:rPr lang="en-US" sz="2400" dirty="0" smtClean="0"/>
              <a:t>Measurement of the relative resource cost of providing individual physician services.</a:t>
            </a:r>
          </a:p>
          <a:p>
            <a:r>
              <a:rPr lang="en-US" sz="2400" b="1" u="sng" dirty="0" smtClean="0"/>
              <a:t>Medicare Severity Diagnosis Related Group (MS-DRG)</a:t>
            </a:r>
          </a:p>
          <a:p>
            <a:pPr lvl="1"/>
            <a:r>
              <a:rPr lang="en-US" sz="2400" dirty="0"/>
              <a:t>Set of inpatient classes based on the principal diagnosis, secondary diagnosis, surgical procedures, age, sex and discharge status.</a:t>
            </a:r>
          </a:p>
          <a:p>
            <a:pPr lvl="1"/>
            <a:r>
              <a:rPr lang="en-US" sz="2400" dirty="0" smtClean="0"/>
              <a:t>Fixed payment amount for an inpatient admission.</a:t>
            </a:r>
          </a:p>
          <a:p>
            <a:r>
              <a:rPr lang="en-US" sz="2400" b="1" u="sng" dirty="0" smtClean="0"/>
              <a:t>Ambulatory Payment Classification (APC)</a:t>
            </a:r>
          </a:p>
          <a:p>
            <a:pPr lvl="1"/>
            <a:r>
              <a:rPr lang="en-US" sz="2400" dirty="0"/>
              <a:t>Groups together services, supplies, drugs and devices used in a particular outpatient procedure.</a:t>
            </a:r>
          </a:p>
          <a:p>
            <a:pPr lvl="1"/>
            <a:r>
              <a:rPr lang="en-US" sz="2400" dirty="0" smtClean="0"/>
              <a:t>Fixed payment amount for a particular outpatient service. </a:t>
            </a:r>
          </a:p>
          <a:p>
            <a:endParaRPr lang="en-US" sz="2800" dirty="0"/>
          </a:p>
        </p:txBody>
      </p:sp>
    </p:spTree>
    <p:extLst>
      <p:ext uri="{BB962C8B-B14F-4D97-AF65-F5344CB8AC3E}">
        <p14:creationId xmlns:p14="http://schemas.microsoft.com/office/powerpoint/2010/main" val="22135125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Provisional Medical Payments: </a:t>
            </a:r>
            <a:br>
              <a:rPr lang="en-US" dirty="0" smtClean="0"/>
            </a:br>
            <a:r>
              <a:rPr lang="en-US" dirty="0" smtClean="0"/>
              <a:t>Act </a:t>
            </a:r>
            <a:r>
              <a:rPr lang="en-US" b="1" dirty="0" smtClean="0"/>
              <a:t>§222</a:t>
            </a:r>
            <a:endParaRPr lang="en-US" dirty="0"/>
          </a:p>
        </p:txBody>
      </p:sp>
      <p:sp>
        <p:nvSpPr>
          <p:cNvPr id="3" name="Content Placeholder 2"/>
          <p:cNvSpPr>
            <a:spLocks noGrp="1"/>
          </p:cNvSpPr>
          <p:nvPr>
            <p:ph idx="1"/>
          </p:nvPr>
        </p:nvSpPr>
        <p:spPr/>
        <p:txBody>
          <a:bodyPr/>
          <a:lstStyle/>
          <a:p>
            <a:r>
              <a:rPr lang="en-US" dirty="0" smtClean="0"/>
              <a:t>Payment </a:t>
            </a:r>
            <a:r>
              <a:rPr lang="en-US" dirty="0"/>
              <a:t>of benefits due a person under an insured disability plan or insured medical payments plan may not be delayed or refused because that person has filed a workers' compensation claim based on the same personal injury or disease</a:t>
            </a:r>
            <a:r>
              <a:rPr lang="en-US" dirty="0" smtClean="0"/>
              <a:t>.</a:t>
            </a:r>
          </a:p>
          <a:p>
            <a:pPr lvl="1"/>
            <a:r>
              <a:rPr lang="en-US" dirty="0" smtClean="0"/>
              <a:t>Once a claim has been deemed to be work-related, payment is due within 10 days pursuant to the MFS.</a:t>
            </a:r>
            <a:endParaRPr lang="en-US" dirty="0"/>
          </a:p>
          <a:p>
            <a:endParaRPr lang="en-US" dirty="0"/>
          </a:p>
        </p:txBody>
      </p:sp>
    </p:spTree>
    <p:extLst>
      <p:ext uri="{BB962C8B-B14F-4D97-AF65-F5344CB8AC3E}">
        <p14:creationId xmlns:p14="http://schemas.microsoft.com/office/powerpoint/2010/main" val="3970603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Statute of Limitations: § 306</a:t>
            </a:r>
            <a:endParaRPr lang="en-US" dirty="0"/>
          </a:p>
        </p:txBody>
      </p:sp>
      <p:sp>
        <p:nvSpPr>
          <p:cNvPr id="3" name="Content Placeholder 2"/>
          <p:cNvSpPr>
            <a:spLocks noGrp="1"/>
          </p:cNvSpPr>
          <p:nvPr>
            <p:ph idx="1"/>
          </p:nvPr>
        </p:nvSpPr>
        <p:spPr>
          <a:xfrm>
            <a:off x="30480" y="1295400"/>
            <a:ext cx="8503920" cy="5562600"/>
          </a:xfrm>
        </p:spPr>
        <p:txBody>
          <a:bodyPr/>
          <a:lstStyle/>
          <a:p>
            <a:pPr marL="0" indent="0">
              <a:buNone/>
            </a:pPr>
            <a:r>
              <a:rPr lang="en-US" sz="2800" b="1" dirty="0"/>
              <a:t>1</a:t>
            </a:r>
            <a:r>
              <a:rPr lang="en-US" sz="2800" dirty="0"/>
              <a:t>. </a:t>
            </a:r>
            <a:r>
              <a:rPr lang="en-US" sz="2800" b="1" dirty="0"/>
              <a:t>Statute of limitations.</a:t>
            </a:r>
            <a:r>
              <a:rPr lang="en-US" sz="2800" dirty="0"/>
              <a:t>  Except as provided in this section, a petition brought under this Act is barred unless filed within 2 years after the date of injury or the date the employee's employer files a required first report of injury if required in section 303, whichever is later</a:t>
            </a:r>
            <a:r>
              <a:rPr lang="en-US" sz="2800" dirty="0" smtClean="0"/>
              <a:t>.</a:t>
            </a:r>
            <a:endParaRPr lang="en-US" sz="2800" dirty="0"/>
          </a:p>
          <a:p>
            <a:pPr marL="0" indent="0">
              <a:buNone/>
            </a:pPr>
            <a:r>
              <a:rPr lang="en-US" sz="2800" b="1" dirty="0"/>
              <a:t>2</a:t>
            </a:r>
            <a:r>
              <a:rPr lang="en-US" sz="2800" dirty="0"/>
              <a:t>. </a:t>
            </a:r>
            <a:r>
              <a:rPr lang="en-US" sz="2800" b="1" dirty="0"/>
              <a:t>Payment of benefits.</a:t>
            </a:r>
            <a:r>
              <a:rPr lang="en-US" sz="2800" dirty="0"/>
              <a:t>  If an employer or insurer pays benefits under this Act, with or without prejudice, within the period provided in subsection 1, the period during which an employee or other interested party must file a petition is 6 years from the date of the most recent payment.</a:t>
            </a:r>
          </a:p>
          <a:p>
            <a:endParaRPr lang="en-US" sz="2800" dirty="0"/>
          </a:p>
        </p:txBody>
      </p:sp>
    </p:spTree>
    <p:extLst>
      <p:ext uri="{BB962C8B-B14F-4D97-AF65-F5344CB8AC3E}">
        <p14:creationId xmlns:p14="http://schemas.microsoft.com/office/powerpoint/2010/main" val="39329146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382000" cy="838200"/>
          </a:xfrm>
        </p:spPr>
        <p:txBody>
          <a:bodyPr/>
          <a:lstStyle/>
          <a:p>
            <a:r>
              <a:rPr lang="en-US" dirty="0"/>
              <a:t>Statutory and Regulatory References</a:t>
            </a:r>
          </a:p>
        </p:txBody>
      </p:sp>
      <p:sp>
        <p:nvSpPr>
          <p:cNvPr id="5" name="Content Placeholder 2"/>
          <p:cNvSpPr>
            <a:spLocks noGrp="1"/>
          </p:cNvSpPr>
          <p:nvPr>
            <p:ph idx="1"/>
          </p:nvPr>
        </p:nvSpPr>
        <p:spPr/>
        <p:txBody>
          <a:bodyPr>
            <a:normAutofit fontScale="92500"/>
          </a:bodyPr>
          <a:lstStyle/>
          <a:p>
            <a:pPr marL="0" indent="0">
              <a:buNone/>
            </a:pPr>
            <a:r>
              <a:rPr lang="en-US" sz="3500" dirty="0" smtClean="0"/>
              <a:t>There are no statutory </a:t>
            </a:r>
            <a:r>
              <a:rPr lang="en-US" sz="3500" dirty="0"/>
              <a:t>or regulatory </a:t>
            </a:r>
            <a:r>
              <a:rPr lang="en-US" sz="3500" dirty="0" smtClean="0"/>
              <a:t>provisions regarding:</a:t>
            </a:r>
          </a:p>
          <a:p>
            <a:pPr marL="0" indent="0">
              <a:buNone/>
            </a:pPr>
            <a:endParaRPr lang="en-US" sz="1100" dirty="0"/>
          </a:p>
          <a:p>
            <a:r>
              <a:rPr lang="en-US" sz="3500" dirty="0"/>
              <a:t>NCCI/OCE </a:t>
            </a:r>
            <a:r>
              <a:rPr lang="en-US" sz="3500" dirty="0" smtClean="0"/>
              <a:t>Edits and Other Medicare Payment Policies and Reimbursement Rules</a:t>
            </a:r>
          </a:p>
          <a:p>
            <a:pPr marL="480060" indent="-571500"/>
            <a:endParaRPr lang="en-US" sz="900" dirty="0"/>
          </a:p>
          <a:p>
            <a:r>
              <a:rPr lang="en-US" sz="3500" dirty="0"/>
              <a:t>Explanation of </a:t>
            </a:r>
            <a:r>
              <a:rPr lang="en-US" sz="3500" dirty="0" smtClean="0"/>
              <a:t>Benefits</a:t>
            </a:r>
          </a:p>
          <a:p>
            <a:endParaRPr lang="en-US" sz="900" dirty="0"/>
          </a:p>
          <a:p>
            <a:r>
              <a:rPr lang="en-US" sz="3500" dirty="0" smtClean="0"/>
              <a:t>Appeals/Requests </a:t>
            </a:r>
            <a:r>
              <a:rPr lang="en-US" sz="3500" dirty="0"/>
              <a:t>for </a:t>
            </a:r>
            <a:r>
              <a:rPr lang="en-US" sz="3500" dirty="0" smtClean="0"/>
              <a:t>Reconsideration</a:t>
            </a:r>
          </a:p>
          <a:p>
            <a:pPr marL="0" indent="0">
              <a:buNone/>
            </a:pPr>
            <a:endParaRPr lang="en-US" sz="3500" dirty="0"/>
          </a:p>
          <a:p>
            <a:pPr marL="0" indent="0">
              <a:buNone/>
            </a:pPr>
            <a:endParaRPr lang="en-US" sz="3500" dirty="0" smtClean="0"/>
          </a:p>
        </p:txBody>
      </p:sp>
    </p:spTree>
    <p:extLst>
      <p:ext uri="{BB962C8B-B14F-4D97-AF65-F5344CB8AC3E}">
        <p14:creationId xmlns:p14="http://schemas.microsoft.com/office/powerpoint/2010/main" val="1874703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706754" y="442852"/>
            <a:ext cx="7294246" cy="6186547"/>
            <a:chOff x="-10576" y="0"/>
            <a:chExt cx="3796523" cy="5143500"/>
          </a:xfrm>
        </p:grpSpPr>
        <p:sp>
          <p:nvSpPr>
            <p:cNvPr id="7" name="Text Box 26"/>
            <p:cNvSpPr txBox="1">
              <a:spLocks noChangeArrowheads="1"/>
            </p:cNvSpPr>
            <p:nvPr/>
          </p:nvSpPr>
          <p:spPr bwMode="auto">
            <a:xfrm>
              <a:off x="-10576" y="0"/>
              <a:ext cx="1743075" cy="66675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lIns="27432" tIns="22860" rIns="27432" bIns="0" anchor="t" upright="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defRPr sz="1000"/>
              </a:pPr>
              <a:endParaRPr lang="en-US" sz="1000" b="0" i="0" u="none" strike="noStrike" baseline="0" dirty="0">
                <a:solidFill>
                  <a:srgbClr val="000000"/>
                </a:solidFill>
                <a:latin typeface="Arial"/>
                <a:cs typeface="Arial"/>
              </a:endParaRPr>
            </a:p>
            <a:p>
              <a:pPr algn="ctr" rtl="0">
                <a:defRPr sz="1000"/>
              </a:pPr>
              <a:r>
                <a:rPr lang="en-US" sz="2000" b="0" i="0" u="none" strike="noStrike" baseline="0" dirty="0">
                  <a:solidFill>
                    <a:schemeClr val="tx1">
                      <a:lumMod val="40000"/>
                      <a:lumOff val="60000"/>
                    </a:schemeClr>
                  </a:solidFill>
                  <a:latin typeface="Arial Black" pitchFamily="34" charset="0"/>
                  <a:cs typeface="Arial"/>
                </a:rPr>
                <a:t>Patient Encounter</a:t>
              </a:r>
            </a:p>
          </p:txBody>
        </p:sp>
        <p:sp>
          <p:nvSpPr>
            <p:cNvPr id="8" name="Text Box 26"/>
            <p:cNvSpPr txBox="1">
              <a:spLocks noChangeArrowheads="1"/>
            </p:cNvSpPr>
            <p:nvPr/>
          </p:nvSpPr>
          <p:spPr bwMode="auto">
            <a:xfrm>
              <a:off x="9525" y="1038225"/>
              <a:ext cx="1743075" cy="66675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lIns="27432" tIns="22860" rIns="27432" bIns="0" anchor="t" upright="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indent="0" algn="ctr" rtl="0">
                <a:defRPr sz="1000"/>
              </a:pPr>
              <a:endParaRPr lang="en-US" sz="2000" dirty="0" smtClean="0">
                <a:solidFill>
                  <a:schemeClr val="tx1">
                    <a:lumMod val="40000"/>
                    <a:lumOff val="60000"/>
                  </a:schemeClr>
                </a:solidFill>
                <a:latin typeface="Arial Black" pitchFamily="34" charset="0"/>
                <a:cs typeface="Arial"/>
              </a:endParaRPr>
            </a:p>
            <a:p>
              <a:pPr marL="0" indent="0" algn="ctr" rtl="0">
                <a:defRPr sz="1000"/>
              </a:pPr>
              <a:r>
                <a:rPr lang="en-US" sz="2000" dirty="0" smtClean="0">
                  <a:solidFill>
                    <a:schemeClr val="tx1">
                      <a:lumMod val="40000"/>
                      <a:lumOff val="60000"/>
                    </a:schemeClr>
                  </a:solidFill>
                  <a:latin typeface="Arial Black" pitchFamily="34" charset="0"/>
                  <a:cs typeface="Arial"/>
                </a:rPr>
                <a:t>Documentation</a:t>
              </a:r>
              <a:endParaRPr lang="en-US" sz="2000" b="0" i="0" u="none" strike="noStrike" baseline="0" dirty="0">
                <a:solidFill>
                  <a:schemeClr val="tx1">
                    <a:lumMod val="40000"/>
                    <a:lumOff val="60000"/>
                  </a:schemeClr>
                </a:solidFill>
                <a:latin typeface="Arial Black" pitchFamily="34" charset="0"/>
                <a:cs typeface="Arial"/>
              </a:endParaRPr>
            </a:p>
          </p:txBody>
        </p:sp>
        <p:sp>
          <p:nvSpPr>
            <p:cNvPr id="9" name="Flowchart: Document 8"/>
            <p:cNvSpPr/>
            <p:nvPr/>
          </p:nvSpPr>
          <p:spPr>
            <a:xfrm>
              <a:off x="2295525" y="1171574"/>
              <a:ext cx="1133475" cy="847725"/>
            </a:xfrm>
            <a:prstGeom prst="flowChartDocumen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b="0" i="0" u="none" strike="noStrike" baseline="0" dirty="0">
                  <a:solidFill>
                    <a:schemeClr val="tx1">
                      <a:lumMod val="40000"/>
                      <a:lumOff val="60000"/>
                    </a:schemeClr>
                  </a:solidFill>
                  <a:latin typeface="Arial Black" pitchFamily="34" charset="0"/>
                  <a:ea typeface="+mn-ea"/>
                  <a:cs typeface="Arial"/>
                </a:rPr>
                <a:t>M-1 </a:t>
              </a:r>
              <a:r>
                <a:rPr lang="en-US" sz="1800" b="0" i="0" u="none" strike="noStrike" baseline="0" dirty="0" smtClean="0">
                  <a:solidFill>
                    <a:schemeClr val="tx1">
                      <a:lumMod val="40000"/>
                      <a:lumOff val="60000"/>
                    </a:schemeClr>
                  </a:solidFill>
                  <a:latin typeface="Arial Black" pitchFamily="34" charset="0"/>
                  <a:ea typeface="+mn-ea"/>
                  <a:cs typeface="Arial"/>
                </a:rPr>
                <a:t>Form</a:t>
              </a:r>
              <a:endParaRPr lang="en-US" sz="1800" dirty="0">
                <a:solidFill>
                  <a:schemeClr val="tx1">
                    <a:lumMod val="40000"/>
                    <a:lumOff val="60000"/>
                  </a:schemeClr>
                </a:solidFill>
                <a:latin typeface="Arial Black" pitchFamily="34" charset="0"/>
                <a:cs typeface="Arial"/>
              </a:endParaRPr>
            </a:p>
            <a:p>
              <a:pPr algn="ctr"/>
              <a:r>
                <a:rPr lang="en-US" sz="1800" b="0" i="0" u="none" strike="noStrike" baseline="0" dirty="0" smtClean="0">
                  <a:solidFill>
                    <a:schemeClr val="tx1">
                      <a:lumMod val="40000"/>
                      <a:lumOff val="60000"/>
                    </a:schemeClr>
                  </a:solidFill>
                  <a:latin typeface="Arial Black" pitchFamily="34" charset="0"/>
                  <a:ea typeface="+mn-ea"/>
                  <a:cs typeface="Arial"/>
                </a:rPr>
                <a:t>Health Care Records</a:t>
              </a:r>
              <a:endParaRPr lang="en-US" sz="1800" b="0" i="0" u="none" strike="noStrike" baseline="0" dirty="0">
                <a:solidFill>
                  <a:schemeClr val="tx1">
                    <a:lumMod val="40000"/>
                    <a:lumOff val="60000"/>
                  </a:schemeClr>
                </a:solidFill>
                <a:latin typeface="Arial Black" pitchFamily="34" charset="0"/>
                <a:ea typeface="+mn-ea"/>
                <a:cs typeface="Arial"/>
              </a:endParaRPr>
            </a:p>
          </p:txBody>
        </p:sp>
        <p:sp>
          <p:nvSpPr>
            <p:cNvPr id="10" name="Flowchart: Document 9"/>
            <p:cNvSpPr/>
            <p:nvPr/>
          </p:nvSpPr>
          <p:spPr>
            <a:xfrm>
              <a:off x="38100" y="2057400"/>
              <a:ext cx="1590675" cy="781049"/>
            </a:xfrm>
            <a:prstGeom prst="flowChartDocumen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US" sz="2000" dirty="0" smtClean="0">
                <a:solidFill>
                  <a:schemeClr val="tx1">
                    <a:lumMod val="40000"/>
                    <a:lumOff val="60000"/>
                  </a:schemeClr>
                </a:solidFill>
                <a:latin typeface="Arial Black" pitchFamily="34" charset="0"/>
              </a:endParaRPr>
            </a:p>
            <a:p>
              <a:pPr algn="ctr"/>
              <a:r>
                <a:rPr lang="en-US" sz="2000" dirty="0" smtClean="0">
                  <a:solidFill>
                    <a:schemeClr val="tx1">
                      <a:lumMod val="40000"/>
                      <a:lumOff val="60000"/>
                    </a:schemeClr>
                  </a:solidFill>
                  <a:latin typeface="Arial Black" pitchFamily="34" charset="0"/>
                </a:rPr>
                <a:t>Billing</a:t>
              </a:r>
              <a:endParaRPr lang="en-US" sz="2000" dirty="0">
                <a:solidFill>
                  <a:schemeClr val="tx1">
                    <a:lumMod val="40000"/>
                    <a:lumOff val="60000"/>
                  </a:schemeClr>
                </a:solidFill>
                <a:latin typeface="Arial Black" pitchFamily="34" charset="0"/>
              </a:endParaRPr>
            </a:p>
          </p:txBody>
        </p:sp>
        <p:sp>
          <p:nvSpPr>
            <p:cNvPr id="11" name="Text Box 26"/>
            <p:cNvSpPr txBox="1">
              <a:spLocks noChangeArrowheads="1"/>
            </p:cNvSpPr>
            <p:nvPr/>
          </p:nvSpPr>
          <p:spPr bwMode="auto">
            <a:xfrm>
              <a:off x="9525" y="3171825"/>
              <a:ext cx="1743075" cy="66675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lIns="27432" tIns="22860" rIns="27432" bIns="0" anchor="t" upright="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defRPr sz="1000"/>
              </a:pPr>
              <a:endParaRPr lang="en-US" sz="1000" b="0" i="0" u="none" strike="noStrike" baseline="0" dirty="0">
                <a:solidFill>
                  <a:schemeClr val="tx1">
                    <a:lumMod val="40000"/>
                    <a:lumOff val="60000"/>
                  </a:schemeClr>
                </a:solidFill>
                <a:latin typeface="Arial"/>
                <a:cs typeface="Arial"/>
              </a:endParaRPr>
            </a:p>
            <a:p>
              <a:pPr algn="ctr" rtl="0">
                <a:defRPr sz="1000"/>
              </a:pPr>
              <a:r>
                <a:rPr lang="en-US" sz="2000" b="0" i="0" u="none" strike="noStrike" baseline="0" dirty="0" smtClean="0">
                  <a:solidFill>
                    <a:schemeClr val="tx1">
                      <a:lumMod val="40000"/>
                      <a:lumOff val="60000"/>
                    </a:schemeClr>
                  </a:solidFill>
                  <a:latin typeface="Arial Black" pitchFamily="34" charset="0"/>
                  <a:cs typeface="Arial"/>
                </a:rPr>
                <a:t>Reimbursement </a:t>
              </a:r>
              <a:endParaRPr lang="en-US" sz="2000" b="0" i="0" u="none" strike="noStrike" baseline="0" dirty="0">
                <a:solidFill>
                  <a:schemeClr val="tx1">
                    <a:lumMod val="40000"/>
                    <a:lumOff val="60000"/>
                  </a:schemeClr>
                </a:solidFill>
                <a:latin typeface="Arial Black" pitchFamily="34" charset="0"/>
                <a:cs typeface="Arial"/>
              </a:endParaRPr>
            </a:p>
            <a:p>
              <a:pPr algn="ctr" rtl="0">
                <a:defRPr sz="1000"/>
              </a:pPr>
              <a:r>
                <a:rPr lang="en-US" sz="1000" b="0" i="0" u="none" strike="noStrike" baseline="0" dirty="0">
                  <a:solidFill>
                    <a:schemeClr val="tx2"/>
                  </a:solidFill>
                  <a:latin typeface="Arial Black" pitchFamily="34" charset="0"/>
                  <a:cs typeface="Arial"/>
                </a:rPr>
                <a:t>(pay, deny, other)</a:t>
              </a:r>
            </a:p>
          </p:txBody>
        </p:sp>
        <p:sp>
          <p:nvSpPr>
            <p:cNvPr id="12" name="Flowchart: Manual Operation 11"/>
            <p:cNvSpPr/>
            <p:nvPr/>
          </p:nvSpPr>
          <p:spPr>
            <a:xfrm>
              <a:off x="19050" y="4191000"/>
              <a:ext cx="1609725" cy="952500"/>
            </a:xfrm>
            <a:prstGeom prst="flowChartManualOperation">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dirty="0">
                  <a:solidFill>
                    <a:schemeClr val="tx2"/>
                  </a:solidFill>
                  <a:latin typeface="Arial Black" pitchFamily="34" charset="0"/>
                </a:rPr>
                <a:t>Provider</a:t>
              </a:r>
              <a:r>
                <a:rPr lang="en-US" sz="1100" baseline="0" dirty="0">
                  <a:solidFill>
                    <a:schemeClr val="tx2"/>
                  </a:solidFill>
                  <a:latin typeface="Arial Black" pitchFamily="34" charset="0"/>
                </a:rPr>
                <a:t> Reviews for </a:t>
              </a:r>
              <a:r>
                <a:rPr lang="en-US" sz="2000" baseline="0" dirty="0" smtClean="0">
                  <a:solidFill>
                    <a:schemeClr val="tx1">
                      <a:lumMod val="40000"/>
                      <a:lumOff val="60000"/>
                    </a:schemeClr>
                  </a:solidFill>
                  <a:latin typeface="Arial Black" pitchFamily="34" charset="0"/>
                </a:rPr>
                <a:t>Provider Review</a:t>
              </a:r>
              <a:endParaRPr lang="en-US" sz="2000" dirty="0">
                <a:solidFill>
                  <a:schemeClr val="tx1">
                    <a:lumMod val="40000"/>
                    <a:lumOff val="60000"/>
                  </a:schemeClr>
                </a:solidFill>
                <a:latin typeface="Arial Black" pitchFamily="34" charset="0"/>
              </a:endParaRPr>
            </a:p>
          </p:txBody>
        </p:sp>
        <p:sp>
          <p:nvSpPr>
            <p:cNvPr id="13" name="Down Arrow 12"/>
            <p:cNvSpPr/>
            <p:nvPr/>
          </p:nvSpPr>
          <p:spPr>
            <a:xfrm>
              <a:off x="723900" y="704850"/>
              <a:ext cx="1524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Down Arrow 13"/>
            <p:cNvSpPr/>
            <p:nvPr/>
          </p:nvSpPr>
          <p:spPr>
            <a:xfrm>
              <a:off x="723900" y="1752600"/>
              <a:ext cx="1524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5" name="Down Arrow 14"/>
            <p:cNvSpPr/>
            <p:nvPr/>
          </p:nvSpPr>
          <p:spPr>
            <a:xfrm>
              <a:off x="714375" y="2857500"/>
              <a:ext cx="1524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6" name="Down Arrow 15"/>
            <p:cNvSpPr/>
            <p:nvPr/>
          </p:nvSpPr>
          <p:spPr>
            <a:xfrm>
              <a:off x="704850" y="3886200"/>
              <a:ext cx="1524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7" name="Right Arrow 16"/>
            <p:cNvSpPr/>
            <p:nvPr/>
          </p:nvSpPr>
          <p:spPr>
            <a:xfrm>
              <a:off x="1914525" y="1333500"/>
              <a:ext cx="247650"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1" name="Flowchart: Document 30"/>
            <p:cNvSpPr/>
            <p:nvPr/>
          </p:nvSpPr>
          <p:spPr>
            <a:xfrm>
              <a:off x="2295525" y="4348161"/>
              <a:ext cx="1490422" cy="795339"/>
            </a:xfrm>
            <a:prstGeom prst="flowChartDocumen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b="0" i="0" u="none" strike="noStrike" baseline="0" dirty="0" smtClean="0">
                  <a:solidFill>
                    <a:schemeClr val="tx1">
                      <a:lumMod val="40000"/>
                      <a:lumOff val="60000"/>
                    </a:schemeClr>
                  </a:solidFill>
                  <a:latin typeface="Arial Black" pitchFamily="34" charset="0"/>
                  <a:ea typeface="+mn-ea"/>
                  <a:cs typeface="Arial"/>
                </a:rPr>
                <a:t>Appeal/Request</a:t>
              </a:r>
              <a:r>
                <a:rPr lang="en-US" sz="1800" b="0" i="0" u="none" strike="noStrike" dirty="0" smtClean="0">
                  <a:solidFill>
                    <a:schemeClr val="tx1">
                      <a:lumMod val="40000"/>
                      <a:lumOff val="60000"/>
                    </a:schemeClr>
                  </a:solidFill>
                  <a:latin typeface="Arial Black" pitchFamily="34" charset="0"/>
                  <a:ea typeface="+mn-ea"/>
                  <a:cs typeface="Arial"/>
                </a:rPr>
                <a:t> for Reconsideration</a:t>
              </a:r>
            </a:p>
            <a:p>
              <a:pPr algn="ctr"/>
              <a:r>
                <a:rPr lang="en-US" sz="1800" baseline="0" dirty="0" smtClean="0">
                  <a:solidFill>
                    <a:schemeClr val="tx1">
                      <a:lumMod val="40000"/>
                      <a:lumOff val="60000"/>
                    </a:schemeClr>
                  </a:solidFill>
                  <a:latin typeface="Arial Black" pitchFamily="34" charset="0"/>
                  <a:cs typeface="Arial"/>
                </a:rPr>
                <a:t>Provider Petition</a:t>
              </a:r>
              <a:endParaRPr lang="en-US" sz="1800" b="0" i="0" u="none" strike="noStrike" baseline="0" dirty="0">
                <a:solidFill>
                  <a:schemeClr val="tx1">
                    <a:lumMod val="40000"/>
                    <a:lumOff val="60000"/>
                  </a:schemeClr>
                </a:solidFill>
                <a:latin typeface="Arial Black" pitchFamily="34" charset="0"/>
                <a:ea typeface="+mn-ea"/>
                <a:cs typeface="Arial"/>
              </a:endParaRPr>
            </a:p>
          </p:txBody>
        </p:sp>
      </p:grpSp>
      <p:sp>
        <p:nvSpPr>
          <p:cNvPr id="18" name="Right Arrow 17"/>
          <p:cNvSpPr/>
          <p:nvPr/>
        </p:nvSpPr>
        <p:spPr>
          <a:xfrm>
            <a:off x="4167539" y="5970645"/>
            <a:ext cx="475809" cy="171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Tree>
    <p:extLst>
      <p:ext uri="{BB962C8B-B14F-4D97-AF65-F5344CB8AC3E}">
        <p14:creationId xmlns:p14="http://schemas.microsoft.com/office/powerpoint/2010/main" val="7658978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Confirm Coverage/Billing Address</a:t>
            </a:r>
            <a:endParaRPr lang="en-US" dirty="0"/>
          </a:p>
        </p:txBody>
      </p:sp>
      <p:sp>
        <p:nvSpPr>
          <p:cNvPr id="3" name="Content Placeholder 2"/>
          <p:cNvSpPr>
            <a:spLocks noGrp="1"/>
          </p:cNvSpPr>
          <p:nvPr>
            <p:ph idx="1"/>
          </p:nvPr>
        </p:nvSpPr>
        <p:spPr/>
        <p:txBody>
          <a:bodyPr/>
          <a:lstStyle/>
          <a:p>
            <a:pPr marL="685800" indent="-685800">
              <a:buFont typeface="Arial" panose="020B0604020202020204" pitchFamily="34" charset="0"/>
              <a:buChar char="•"/>
            </a:pPr>
            <a:r>
              <a:rPr lang="en-US" dirty="0">
                <a:latin typeface="Arial" panose="020B0604020202020204" pitchFamily="34" charset="0"/>
                <a:cs typeface="Arial" panose="020B0604020202020204" pitchFamily="34" charset="0"/>
              </a:rPr>
              <a:t>Understand the difference between the </a:t>
            </a:r>
            <a:r>
              <a:rPr lang="en-US" dirty="0" smtClean="0">
                <a:latin typeface="Arial" panose="020B0604020202020204" pitchFamily="34" charset="0"/>
                <a:cs typeface="Arial" panose="020B0604020202020204" pitchFamily="34" charset="0"/>
              </a:rPr>
              <a:t>employer/insurer and </a:t>
            </a:r>
            <a:r>
              <a:rPr lang="en-US" dirty="0">
                <a:latin typeface="Arial" panose="020B0604020202020204" pitchFamily="34" charset="0"/>
                <a:cs typeface="Arial" panose="020B0604020202020204" pitchFamily="34" charset="0"/>
              </a:rPr>
              <a:t>the claim administrator (may not be the same)</a:t>
            </a:r>
          </a:p>
          <a:p>
            <a:pPr marL="685800" indent="-685800">
              <a:buFont typeface="Arial" panose="020B0604020202020204" pitchFamily="34" charset="0"/>
              <a:buChar char="•"/>
            </a:pPr>
            <a:r>
              <a:rPr lang="en-US" dirty="0">
                <a:latin typeface="Arial" panose="020B0604020202020204" pitchFamily="34" charset="0"/>
                <a:cs typeface="Arial" panose="020B0604020202020204" pitchFamily="34" charset="0"/>
              </a:rPr>
              <a:t>Do not rely on internal lists</a:t>
            </a:r>
          </a:p>
          <a:p>
            <a:pPr marL="685800" indent="-685800">
              <a:buFont typeface="Arial" panose="020B0604020202020204" pitchFamily="34" charset="0"/>
              <a:buChar char="•"/>
            </a:pPr>
            <a:r>
              <a:rPr lang="en-US" dirty="0" smtClean="0">
                <a:latin typeface="Arial" panose="020B0604020202020204" pitchFamily="34" charset="0"/>
                <a:cs typeface="Arial" panose="020B0604020202020204" pitchFamily="34" charset="0"/>
              </a:rPr>
              <a:t>Confirm coverage/address BEFORE sending the bill!</a:t>
            </a:r>
          </a:p>
          <a:p>
            <a:pPr marL="685800" indent="-685800">
              <a:buFont typeface="Arial" panose="020B0604020202020204" pitchFamily="34" charset="0"/>
              <a:buChar char="•"/>
            </a:pPr>
            <a:r>
              <a:rPr lang="en-US" dirty="0">
                <a:latin typeface="Arial" panose="020B0604020202020204" pitchFamily="34" charset="0"/>
                <a:cs typeface="Arial" panose="020B0604020202020204" pitchFamily="34" charset="0"/>
              </a:rPr>
              <a:t>The maine.gov/</a:t>
            </a:r>
            <a:r>
              <a:rPr lang="en-US" dirty="0" err="1">
                <a:latin typeface="Arial" panose="020B0604020202020204" pitchFamily="34" charset="0"/>
                <a:cs typeface="Arial" panose="020B0604020202020204" pitchFamily="34" charset="0"/>
              </a:rPr>
              <a:t>wcb</a:t>
            </a:r>
            <a:r>
              <a:rPr lang="en-US" dirty="0">
                <a:latin typeface="Arial" panose="020B0604020202020204" pitchFamily="34" charset="0"/>
                <a:cs typeface="Arial" panose="020B0604020202020204" pitchFamily="34" charset="0"/>
              </a:rPr>
              <a:t> website contains:</a:t>
            </a:r>
          </a:p>
          <a:p>
            <a:pPr marL="1085850" lvl="2" indent="-685800">
              <a:buFont typeface="Arial" panose="020B0604020202020204" pitchFamily="34" charset="0"/>
              <a:buChar char="•"/>
            </a:pPr>
            <a:r>
              <a:rPr lang="en-US" dirty="0">
                <a:latin typeface="Arial" panose="020B0604020202020204" pitchFamily="34" charset="0"/>
                <a:ea typeface="+mn-ea"/>
                <a:cs typeface="Arial" panose="020B0604020202020204" pitchFamily="34" charset="0"/>
              </a:rPr>
              <a:t>A list of </a:t>
            </a:r>
            <a:r>
              <a:rPr lang="en-US" dirty="0" smtClean="0">
                <a:latin typeface="Arial" panose="020B0604020202020204" pitchFamily="34" charset="0"/>
                <a:ea typeface="+mn-ea"/>
                <a:cs typeface="Arial" panose="020B0604020202020204" pitchFamily="34" charset="0"/>
              </a:rPr>
              <a:t>authorized self-insurers</a:t>
            </a:r>
            <a:endParaRPr lang="en-US" dirty="0">
              <a:latin typeface="Arial" panose="020B0604020202020204" pitchFamily="34" charset="0"/>
              <a:ea typeface="+mn-ea"/>
              <a:cs typeface="Arial" panose="020B0604020202020204" pitchFamily="34" charset="0"/>
            </a:endParaRPr>
          </a:p>
          <a:p>
            <a:pPr marL="1085850" lvl="2" indent="-685800">
              <a:buFont typeface="Arial" panose="020B0604020202020204" pitchFamily="34" charset="0"/>
              <a:buChar char="•"/>
            </a:pPr>
            <a:r>
              <a:rPr lang="en-US" dirty="0">
                <a:latin typeface="Arial" panose="020B0604020202020204" pitchFamily="34" charset="0"/>
                <a:ea typeface="+mn-ea"/>
                <a:cs typeface="Arial" panose="020B0604020202020204" pitchFamily="34" charset="0"/>
              </a:rPr>
              <a:t>Access to coverage information submitted by carriers to NCCI</a:t>
            </a:r>
          </a:p>
          <a:p>
            <a:pPr marL="685800" indent="-685800">
              <a:buFont typeface="Arial" panose="020B0604020202020204" pitchFamily="34" charset="0"/>
              <a:buChar char="•"/>
            </a:pPr>
            <a:endParaRPr lang="en-US" sz="1000" dirty="0">
              <a:latin typeface="Berlin Sans FB Demi" panose="020E0802020502020306" pitchFamily="34" charset="0"/>
            </a:endParaRPr>
          </a:p>
        </p:txBody>
      </p:sp>
    </p:spTree>
    <p:extLst>
      <p:ext uri="{BB962C8B-B14F-4D97-AF65-F5344CB8AC3E}">
        <p14:creationId xmlns:p14="http://schemas.microsoft.com/office/powerpoint/2010/main" val="2059462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Confirm Coverage/Billing Address: Employer/Insurer</a:t>
            </a:r>
            <a:endParaRPr lang="en-US" dirty="0"/>
          </a:p>
        </p:txBody>
      </p:sp>
      <p:sp>
        <p:nvSpPr>
          <p:cNvPr id="3" name="Content Placeholder 2"/>
          <p:cNvSpPr>
            <a:spLocks noGrp="1"/>
          </p:cNvSpPr>
          <p:nvPr>
            <p:ph idx="1"/>
          </p:nvPr>
        </p:nvSpPr>
        <p:spPr>
          <a:xfrm>
            <a:off x="152400" y="1219200"/>
            <a:ext cx="8458200" cy="5638800"/>
          </a:xfrm>
        </p:spPr>
        <p:txBody>
          <a:bodyPr/>
          <a:lstStyle/>
          <a:p>
            <a:r>
              <a:rPr lang="en-US" dirty="0" smtClean="0"/>
              <a:t>Some employers are self-insured:</a:t>
            </a:r>
          </a:p>
          <a:p>
            <a:pPr lvl="1"/>
            <a:r>
              <a:rPr lang="en-US" sz="2400" b="1" dirty="0" smtClean="0"/>
              <a:t>Individual Self-insurers – e.g. Bath Iron Works, </a:t>
            </a:r>
            <a:r>
              <a:rPr lang="en-US" sz="2400" b="1" dirty="0" err="1" smtClean="0"/>
              <a:t>Cianbro</a:t>
            </a:r>
            <a:r>
              <a:rPr lang="en-US" sz="2400" b="1" smtClean="0"/>
              <a:t>, </a:t>
            </a:r>
            <a:r>
              <a:rPr lang="en-US" sz="2400" b="1" smtClean="0"/>
              <a:t>Hannaford </a:t>
            </a:r>
            <a:r>
              <a:rPr lang="en-US" sz="2400" b="1" dirty="0" smtClean="0"/>
              <a:t>Brothers, State of Maine</a:t>
            </a:r>
          </a:p>
          <a:p>
            <a:pPr lvl="2"/>
            <a:r>
              <a:rPr lang="en-US" dirty="0" smtClean="0"/>
              <a:t>May administer its own claims</a:t>
            </a:r>
          </a:p>
          <a:p>
            <a:pPr lvl="2"/>
            <a:r>
              <a:rPr lang="en-US" dirty="0" smtClean="0"/>
              <a:t>May have a third party administer claims</a:t>
            </a:r>
            <a:endParaRPr lang="en-US" sz="2000" b="1" dirty="0" smtClean="0"/>
          </a:p>
          <a:p>
            <a:pPr lvl="1"/>
            <a:r>
              <a:rPr lang="en-US" sz="2400" b="1" dirty="0" smtClean="0"/>
              <a:t>Group self-insurers – e.g. Maine Automobile Dealers, Maine Healthcare Association, Maine Municipal Association, Maine School Management Association</a:t>
            </a:r>
          </a:p>
          <a:p>
            <a:pPr lvl="2"/>
            <a:r>
              <a:rPr lang="en-US" dirty="0"/>
              <a:t>May administer its own claims</a:t>
            </a:r>
          </a:p>
          <a:p>
            <a:pPr lvl="2"/>
            <a:r>
              <a:rPr lang="en-US" dirty="0"/>
              <a:t>May have a third party administer claims</a:t>
            </a:r>
            <a:endParaRPr lang="en-US" sz="2000" b="1" dirty="0"/>
          </a:p>
          <a:p>
            <a:pPr lvl="2"/>
            <a:endParaRPr lang="en-US" sz="2000" b="1" dirty="0" smtClean="0"/>
          </a:p>
          <a:p>
            <a:pPr lvl="2"/>
            <a:endParaRPr lang="en-US" sz="2000" b="1" dirty="0" smtClean="0"/>
          </a:p>
          <a:p>
            <a:pPr lvl="2"/>
            <a:endParaRPr lang="en-US" dirty="0" smtClean="0"/>
          </a:p>
        </p:txBody>
      </p:sp>
    </p:spTree>
    <p:extLst>
      <p:ext uri="{BB962C8B-B14F-4D97-AF65-F5344CB8AC3E}">
        <p14:creationId xmlns:p14="http://schemas.microsoft.com/office/powerpoint/2010/main" val="2673580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Confirm Coverage/Billing Address: Employer/Insurer</a:t>
            </a:r>
            <a:endParaRPr lang="en-US" dirty="0"/>
          </a:p>
        </p:txBody>
      </p:sp>
      <p:sp>
        <p:nvSpPr>
          <p:cNvPr id="3" name="Content Placeholder 2"/>
          <p:cNvSpPr>
            <a:spLocks noGrp="1"/>
          </p:cNvSpPr>
          <p:nvPr>
            <p:ph idx="1"/>
          </p:nvPr>
        </p:nvSpPr>
        <p:spPr>
          <a:xfrm>
            <a:off x="152400" y="1447800"/>
            <a:ext cx="7696200" cy="5257800"/>
          </a:xfrm>
        </p:spPr>
        <p:txBody>
          <a:bodyPr/>
          <a:lstStyle/>
          <a:p>
            <a:r>
              <a:rPr lang="en-US" sz="3600" dirty="0" smtClean="0"/>
              <a:t>Some employers purchase workers’ compensation insurance policies from insurance carriers.  </a:t>
            </a:r>
          </a:p>
          <a:p>
            <a:r>
              <a:rPr lang="en-US" sz="3600" dirty="0" smtClean="0"/>
              <a:t>An insurance carrier may:</a:t>
            </a:r>
          </a:p>
          <a:p>
            <a:pPr lvl="1"/>
            <a:r>
              <a:rPr lang="en-US" dirty="0" smtClean="0"/>
              <a:t>administer its own claims – e.g. MEMIC</a:t>
            </a:r>
          </a:p>
          <a:p>
            <a:pPr lvl="1"/>
            <a:r>
              <a:rPr lang="en-US" dirty="0" smtClean="0"/>
              <a:t>hire a third party to administer its claims – e.g. ACE, Old Republic</a:t>
            </a:r>
          </a:p>
          <a:p>
            <a:pPr lvl="1"/>
            <a:r>
              <a:rPr lang="en-US" dirty="0" smtClean="0"/>
              <a:t>use a combination of both – e.g. AIG, Liberty, Travelers</a:t>
            </a:r>
          </a:p>
        </p:txBody>
      </p:sp>
    </p:spTree>
    <p:extLst>
      <p:ext uri="{BB962C8B-B14F-4D97-AF65-F5344CB8AC3E}">
        <p14:creationId xmlns:p14="http://schemas.microsoft.com/office/powerpoint/2010/main" val="3547489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467600" cy="838200"/>
          </a:xfrm>
        </p:spPr>
        <p:txBody>
          <a:bodyPr/>
          <a:lstStyle/>
          <a:p>
            <a:r>
              <a:rPr lang="en-US" dirty="0" smtClean="0"/>
              <a:t>Confirm Coverage/Billing Address: Third Party (TPA)</a:t>
            </a:r>
            <a:endParaRPr lang="en-US" dirty="0"/>
          </a:p>
        </p:txBody>
      </p:sp>
      <p:sp>
        <p:nvSpPr>
          <p:cNvPr id="3" name="Content Placeholder 2"/>
          <p:cNvSpPr>
            <a:spLocks noGrp="1"/>
          </p:cNvSpPr>
          <p:nvPr>
            <p:ph idx="1"/>
          </p:nvPr>
        </p:nvSpPr>
        <p:spPr>
          <a:xfrm>
            <a:off x="152400" y="1447800"/>
            <a:ext cx="8305800" cy="4724400"/>
          </a:xfrm>
        </p:spPr>
        <p:txBody>
          <a:bodyPr/>
          <a:lstStyle/>
          <a:p>
            <a:r>
              <a:rPr lang="en-US" dirty="0" smtClean="0"/>
              <a:t>Contractual arrangement with the insurer or self-insurer to administer claims</a:t>
            </a:r>
          </a:p>
          <a:p>
            <a:endParaRPr lang="en-US" sz="800" dirty="0" smtClean="0"/>
          </a:p>
          <a:p>
            <a:r>
              <a:rPr lang="en-US" dirty="0"/>
              <a:t>Insurer who wrote the policy still ultimately </a:t>
            </a:r>
            <a:r>
              <a:rPr lang="en-US" dirty="0" smtClean="0"/>
              <a:t>responsible</a:t>
            </a:r>
          </a:p>
          <a:p>
            <a:endParaRPr lang="en-US" sz="800" dirty="0"/>
          </a:p>
          <a:p>
            <a:r>
              <a:rPr lang="en-US" dirty="0" smtClean="0"/>
              <a:t>Generally chosen by the employer</a:t>
            </a:r>
          </a:p>
          <a:p>
            <a:pPr marL="0" indent="0">
              <a:buNone/>
            </a:pPr>
            <a:endParaRPr lang="en-US" sz="800" dirty="0" smtClean="0"/>
          </a:p>
          <a:p>
            <a:r>
              <a:rPr lang="en-US" dirty="0" smtClean="0"/>
              <a:t>Examples – </a:t>
            </a:r>
            <a:r>
              <a:rPr lang="en-US" dirty="0" err="1" smtClean="0"/>
              <a:t>Broadspire</a:t>
            </a:r>
            <a:r>
              <a:rPr lang="en-US" dirty="0" smtClean="0"/>
              <a:t>, Constitution State Services, ESIS, Gallagher-Bassett, Helmsman, Sedgwick</a:t>
            </a:r>
          </a:p>
          <a:p>
            <a:endParaRPr lang="en-US" dirty="0" smtClean="0"/>
          </a:p>
        </p:txBody>
      </p:sp>
    </p:spTree>
    <p:extLst>
      <p:ext uri="{BB962C8B-B14F-4D97-AF65-F5344CB8AC3E}">
        <p14:creationId xmlns:p14="http://schemas.microsoft.com/office/powerpoint/2010/main" val="4075264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Confirm Coverage/Billing Address: Other Third Parties</a:t>
            </a:r>
            <a:endParaRPr lang="en-US" dirty="0"/>
          </a:p>
        </p:txBody>
      </p:sp>
      <p:sp>
        <p:nvSpPr>
          <p:cNvPr id="3" name="Content Placeholder 2"/>
          <p:cNvSpPr>
            <a:spLocks noGrp="1"/>
          </p:cNvSpPr>
          <p:nvPr>
            <p:ph idx="1"/>
          </p:nvPr>
        </p:nvSpPr>
        <p:spPr/>
        <p:txBody>
          <a:bodyPr/>
          <a:lstStyle/>
          <a:p>
            <a:r>
              <a:rPr lang="en-US" dirty="0"/>
              <a:t>Contractual arrangement with the </a:t>
            </a:r>
            <a:r>
              <a:rPr lang="en-US" dirty="0" smtClean="0"/>
              <a:t>insurer, self-insurer or TPA to provide managed care services such as bill review</a:t>
            </a:r>
            <a:endParaRPr lang="en-US" dirty="0"/>
          </a:p>
          <a:p>
            <a:endParaRPr lang="en-US" sz="800" dirty="0"/>
          </a:p>
          <a:p>
            <a:r>
              <a:rPr lang="en-US" dirty="0"/>
              <a:t>Insurer who wrote the policy </a:t>
            </a:r>
            <a:r>
              <a:rPr lang="en-US" dirty="0" smtClean="0"/>
              <a:t>or the self-insurer still </a:t>
            </a:r>
            <a:r>
              <a:rPr lang="en-US" dirty="0"/>
              <a:t>ultimately responsible</a:t>
            </a:r>
          </a:p>
          <a:p>
            <a:endParaRPr lang="en-US" sz="800" dirty="0"/>
          </a:p>
          <a:p>
            <a:pPr marL="0" indent="0">
              <a:buNone/>
            </a:pPr>
            <a:endParaRPr lang="en-US" sz="800" dirty="0"/>
          </a:p>
          <a:p>
            <a:r>
              <a:rPr lang="en-US" dirty="0" smtClean="0"/>
              <a:t>Examples - </a:t>
            </a:r>
            <a:r>
              <a:rPr lang="en-US" dirty="0" err="1" smtClean="0"/>
              <a:t>Genex</a:t>
            </a:r>
            <a:r>
              <a:rPr lang="en-US" dirty="0" smtClean="0"/>
              <a:t>, </a:t>
            </a:r>
            <a:r>
              <a:rPr lang="en-US" dirty="0" err="1" smtClean="0"/>
              <a:t>Corvel</a:t>
            </a:r>
            <a:r>
              <a:rPr lang="en-US" dirty="0" smtClean="0"/>
              <a:t>, MCMC, etc.</a:t>
            </a:r>
          </a:p>
        </p:txBody>
      </p:sp>
    </p:spTree>
    <p:extLst>
      <p:ext uri="{BB962C8B-B14F-4D97-AF65-F5344CB8AC3E}">
        <p14:creationId xmlns:p14="http://schemas.microsoft.com/office/powerpoint/2010/main" val="304606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382000" cy="838200"/>
          </a:xfrm>
        </p:spPr>
        <p:txBody>
          <a:bodyPr/>
          <a:lstStyle/>
          <a:p>
            <a:r>
              <a:rPr lang="en-US" dirty="0"/>
              <a:t>Statutory and Regulatory References</a:t>
            </a:r>
          </a:p>
        </p:txBody>
      </p:sp>
      <p:sp>
        <p:nvSpPr>
          <p:cNvPr id="6" name="Content Placeholder 2"/>
          <p:cNvSpPr>
            <a:spLocks noGrp="1"/>
          </p:cNvSpPr>
          <p:nvPr>
            <p:ph idx="1"/>
          </p:nvPr>
        </p:nvSpPr>
        <p:spPr>
          <a:xfrm>
            <a:off x="152400" y="1447800"/>
            <a:ext cx="7696200" cy="5257800"/>
          </a:xfrm>
        </p:spPr>
        <p:txBody>
          <a:bodyPr>
            <a:normAutofit/>
          </a:bodyPr>
          <a:lstStyle/>
          <a:p>
            <a:r>
              <a:rPr lang="en-US" sz="3200" dirty="0" smtClean="0"/>
              <a:t>Title </a:t>
            </a:r>
            <a:r>
              <a:rPr lang="en-US" sz="3200" dirty="0"/>
              <a:t>39-A § 205(4)</a:t>
            </a:r>
          </a:p>
          <a:p>
            <a:r>
              <a:rPr lang="en-US" sz="3200" dirty="0" smtClean="0"/>
              <a:t>Title </a:t>
            </a:r>
            <a:r>
              <a:rPr lang="en-US" sz="3200" dirty="0"/>
              <a:t>39-A § 206</a:t>
            </a:r>
          </a:p>
          <a:p>
            <a:r>
              <a:rPr lang="en-US" sz="3200" dirty="0" smtClean="0"/>
              <a:t>Title </a:t>
            </a:r>
            <a:r>
              <a:rPr lang="en-US" sz="3200" dirty="0"/>
              <a:t>39-A § 208</a:t>
            </a:r>
          </a:p>
          <a:p>
            <a:r>
              <a:rPr lang="en-US" sz="3200" dirty="0" smtClean="0"/>
              <a:t>Title </a:t>
            </a:r>
            <a:r>
              <a:rPr lang="en-US" sz="3200" dirty="0"/>
              <a:t>39-A </a:t>
            </a:r>
            <a:r>
              <a:rPr lang="en-US" sz="3200" dirty="0" smtClean="0"/>
              <a:t>§ 209-A</a:t>
            </a:r>
            <a:endParaRPr lang="en-US" sz="3200" dirty="0"/>
          </a:p>
          <a:p>
            <a:pPr lvl="1"/>
            <a:r>
              <a:rPr lang="en-US" sz="2800" dirty="0" smtClean="0"/>
              <a:t>Medical Fee Schedule: Board </a:t>
            </a:r>
            <a:r>
              <a:rPr lang="en-US" sz="2800" dirty="0"/>
              <a:t>Rules and Regulations, Chapter </a:t>
            </a:r>
            <a:r>
              <a:rPr lang="en-US" sz="2800" dirty="0" smtClean="0"/>
              <a:t>5</a:t>
            </a:r>
          </a:p>
          <a:p>
            <a:r>
              <a:rPr lang="en-US" sz="3200" dirty="0" smtClean="0"/>
              <a:t>Title </a:t>
            </a:r>
            <a:r>
              <a:rPr lang="en-US" sz="3200" dirty="0"/>
              <a:t>39-A § 222</a:t>
            </a:r>
          </a:p>
          <a:p>
            <a:pPr lvl="1"/>
            <a:r>
              <a:rPr lang="en-US" sz="2800" dirty="0"/>
              <a:t>Bureau of Insurance Rules, Chapter </a:t>
            </a:r>
            <a:r>
              <a:rPr lang="en-US" sz="2800" dirty="0" smtClean="0"/>
              <a:t>530</a:t>
            </a:r>
          </a:p>
          <a:p>
            <a:r>
              <a:rPr lang="en-US" dirty="0" smtClean="0"/>
              <a:t>Title </a:t>
            </a:r>
            <a:r>
              <a:rPr lang="en-US" dirty="0"/>
              <a:t>39-A § </a:t>
            </a:r>
            <a:r>
              <a:rPr lang="en-US" dirty="0" smtClean="0"/>
              <a:t>306</a:t>
            </a:r>
            <a:endParaRPr lang="en-US" dirty="0"/>
          </a:p>
          <a:p>
            <a:pPr lvl="1"/>
            <a:endParaRPr lang="en-US" sz="2800" dirty="0" smtClean="0"/>
          </a:p>
          <a:p>
            <a:pPr lvl="1"/>
            <a:endParaRPr lang="en-US" sz="2800" dirty="0" smtClean="0"/>
          </a:p>
          <a:p>
            <a:pPr lvl="1"/>
            <a:endParaRPr lang="en-US" sz="2800" dirty="0" smtClean="0"/>
          </a:p>
          <a:p>
            <a:pPr lvl="1"/>
            <a:endParaRPr lang="en-US" sz="2800" dirty="0"/>
          </a:p>
          <a:p>
            <a:pPr marL="0" indent="0">
              <a:buNone/>
            </a:pPr>
            <a:endParaRPr lang="en-US" b="1" dirty="0" smtClean="0"/>
          </a:p>
          <a:p>
            <a:pPr marL="0" indent="0">
              <a:buNone/>
            </a:pPr>
            <a:endParaRPr lang="en-US" b="1" dirty="0" smtClean="0"/>
          </a:p>
        </p:txBody>
      </p:sp>
    </p:spTree>
    <p:extLst>
      <p:ext uri="{BB962C8B-B14F-4D97-AF65-F5344CB8AC3E}">
        <p14:creationId xmlns:p14="http://schemas.microsoft.com/office/powerpoint/2010/main" val="4409989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of a Claim</a:t>
            </a:r>
            <a:endParaRPr lang="en-US" dirty="0"/>
          </a:p>
        </p:txBody>
      </p:sp>
      <p:sp>
        <p:nvSpPr>
          <p:cNvPr id="3" name="Content Placeholder 2"/>
          <p:cNvSpPr>
            <a:spLocks noGrp="1"/>
          </p:cNvSpPr>
          <p:nvPr>
            <p:ph idx="1"/>
          </p:nvPr>
        </p:nvSpPr>
        <p:spPr>
          <a:xfrm>
            <a:off x="152400" y="1219200"/>
            <a:ext cx="8153400" cy="5486400"/>
          </a:xfrm>
        </p:spPr>
        <p:txBody>
          <a:bodyPr/>
          <a:lstStyle/>
          <a:p>
            <a:r>
              <a:rPr lang="en-US" i="1" dirty="0"/>
              <a:t>Lewis Wilson v. Central Maine Towing, Inc. and The Phoenix Insurance Co. </a:t>
            </a:r>
            <a:r>
              <a:rPr lang="en-US" dirty="0"/>
              <a:t>	</a:t>
            </a:r>
          </a:p>
          <a:p>
            <a:pPr lvl="1"/>
            <a:r>
              <a:rPr lang="en-US" sz="2900" dirty="0"/>
              <a:t>If a bill for medical services is received and accompanied by an M-1 and/or other medical information that identifies the time, place, cause and nature of the injury, the employer may be deemed to have knowledge of the injury. 	</a:t>
            </a:r>
          </a:p>
          <a:p>
            <a:r>
              <a:rPr lang="en-US" sz="2900" dirty="0"/>
              <a:t>Bills for covered employers may not be returned to the provider because the employer has failed to report the claim.</a:t>
            </a:r>
          </a:p>
        </p:txBody>
      </p:sp>
    </p:spTree>
    <p:extLst>
      <p:ext uri="{BB962C8B-B14F-4D97-AF65-F5344CB8AC3E}">
        <p14:creationId xmlns:p14="http://schemas.microsoft.com/office/powerpoint/2010/main" val="1761196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Rules Chapter 5 aka Maine WC MFS</a:t>
            </a:r>
            <a:endParaRPr lang="en-US" dirty="0"/>
          </a:p>
        </p:txBody>
      </p:sp>
      <p:sp>
        <p:nvSpPr>
          <p:cNvPr id="3" name="Content Placeholder 2"/>
          <p:cNvSpPr>
            <a:spLocks noGrp="1"/>
          </p:cNvSpPr>
          <p:nvPr>
            <p:ph idx="1"/>
          </p:nvPr>
        </p:nvSpPr>
        <p:spPr>
          <a:xfrm>
            <a:off x="152400" y="1219200"/>
            <a:ext cx="8153400" cy="5486400"/>
          </a:xfrm>
        </p:spPr>
        <p:txBody>
          <a:bodyPr/>
          <a:lstStyle/>
          <a:p>
            <a:r>
              <a:rPr lang="en-US" dirty="0"/>
              <a:t>Outlines billing procedures and reimbursement levels for health care providers who treat injured employees.  </a:t>
            </a:r>
          </a:p>
          <a:p>
            <a:endParaRPr lang="en-US" sz="1200" dirty="0"/>
          </a:p>
          <a:p>
            <a:r>
              <a:rPr lang="en-US" dirty="0"/>
              <a:t>Describes the dispute resolution process when there is a dispute regarding reimbursement and/or appropriateness of care.</a:t>
            </a:r>
          </a:p>
          <a:p>
            <a:endParaRPr lang="en-US" sz="1200" dirty="0"/>
          </a:p>
          <a:p>
            <a:r>
              <a:rPr lang="en-US" dirty="0"/>
              <a:t>Sets standards for health care reporting</a:t>
            </a:r>
            <a:r>
              <a:rPr lang="en-US" dirty="0" smtClean="0"/>
              <a:t>.</a:t>
            </a:r>
            <a:endParaRPr lang="en-US" dirty="0"/>
          </a:p>
        </p:txBody>
      </p:sp>
    </p:spTree>
    <p:extLst>
      <p:ext uri="{BB962C8B-B14F-4D97-AF65-F5344CB8AC3E}">
        <p14:creationId xmlns:p14="http://schemas.microsoft.com/office/powerpoint/2010/main" val="14657017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Authorization: MFS Section 1.05</a:t>
            </a:r>
            <a:endParaRPr lang="en-US" dirty="0"/>
          </a:p>
        </p:txBody>
      </p:sp>
      <p:sp>
        <p:nvSpPr>
          <p:cNvPr id="3" name="Content Placeholder 2"/>
          <p:cNvSpPr>
            <a:spLocks noGrp="1"/>
          </p:cNvSpPr>
          <p:nvPr>
            <p:ph idx="1"/>
          </p:nvPr>
        </p:nvSpPr>
        <p:spPr>
          <a:xfrm>
            <a:off x="152400" y="1219200"/>
            <a:ext cx="7696200" cy="5486400"/>
          </a:xfrm>
        </p:spPr>
        <p:txBody>
          <a:bodyPr/>
          <a:lstStyle/>
          <a:p>
            <a:pPr lvl="0"/>
            <a:r>
              <a:rPr lang="en-US" sz="3000" dirty="0" smtClean="0"/>
              <a:t>Nothing </a:t>
            </a:r>
            <a:r>
              <a:rPr lang="en-US" sz="3000" dirty="0"/>
              <a:t>in the Act or these rules requires the authorization of medical, surgical and hospital services, nursing, medicines, and mechanical, surgical aids provided pursuant to 39</a:t>
            </a:r>
            <a:r>
              <a:rPr lang="en-US" sz="3000" dirty="0" smtClean="0"/>
              <a:t>­-A </a:t>
            </a:r>
            <a:r>
              <a:rPr lang="en-US" sz="3000" dirty="0"/>
              <a:t>M.R.S.A. § 206. </a:t>
            </a:r>
            <a:endParaRPr lang="en-US" sz="3000" dirty="0" smtClean="0"/>
          </a:p>
          <a:p>
            <a:r>
              <a:rPr lang="en-US" sz="3000" dirty="0" smtClean="0"/>
              <a:t> </a:t>
            </a:r>
            <a:r>
              <a:rPr lang="en-US" sz="3000" dirty="0"/>
              <a:t>An employer/insurer is not permitted to require pre-authorization of medical, surgical and hospital services, nursing, medicines, and mechanical, surgical aids provided pursuant to 39-­A M.R.S.A. § 206 as a condition of payment.</a:t>
            </a:r>
          </a:p>
          <a:p>
            <a:pPr lvl="0"/>
            <a:endParaRPr lang="en-US" sz="3000" dirty="0"/>
          </a:p>
        </p:txBody>
      </p:sp>
    </p:spTree>
    <p:extLst>
      <p:ext uri="{BB962C8B-B14F-4D97-AF65-F5344CB8AC3E}">
        <p14:creationId xmlns:p14="http://schemas.microsoft.com/office/powerpoint/2010/main" val="3785178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MFS Section 1.06</a:t>
            </a:r>
            <a:endParaRPr lang="en-US" dirty="0"/>
          </a:p>
        </p:txBody>
      </p:sp>
      <p:sp>
        <p:nvSpPr>
          <p:cNvPr id="3" name="Content Placeholder 2"/>
          <p:cNvSpPr>
            <a:spLocks noGrp="1"/>
          </p:cNvSpPr>
          <p:nvPr>
            <p:ph idx="1"/>
          </p:nvPr>
        </p:nvSpPr>
        <p:spPr>
          <a:xfrm>
            <a:off x="8238" y="1219200"/>
            <a:ext cx="8830962" cy="5105400"/>
          </a:xfrm>
        </p:spPr>
        <p:txBody>
          <a:bodyPr/>
          <a:lstStyle/>
          <a:p>
            <a:pPr lvl="0"/>
            <a:r>
              <a:rPr lang="en-US" dirty="0" smtClean="0"/>
              <a:t>Bills </a:t>
            </a:r>
            <a:r>
              <a:rPr lang="en-US" dirty="0"/>
              <a:t>must </a:t>
            </a:r>
            <a:r>
              <a:rPr lang="en-US" dirty="0" smtClean="0"/>
              <a:t>specify: (1) the billing </a:t>
            </a:r>
            <a:r>
              <a:rPr lang="en-US" dirty="0"/>
              <a:t>entity’s tax identification number, </a:t>
            </a:r>
            <a:r>
              <a:rPr lang="en-US" dirty="0" smtClean="0"/>
              <a:t>(2) the license </a:t>
            </a:r>
            <a:r>
              <a:rPr lang="en-US" dirty="0"/>
              <a:t>number, registration number, certificate number, or </a:t>
            </a:r>
            <a:r>
              <a:rPr lang="en-US" dirty="0" smtClean="0"/>
              <a:t>NPI </a:t>
            </a:r>
            <a:r>
              <a:rPr lang="en-US" dirty="0"/>
              <a:t>of the health care provider, </a:t>
            </a:r>
            <a:r>
              <a:rPr lang="en-US" dirty="0" smtClean="0"/>
              <a:t>(3) the employer</a:t>
            </a:r>
            <a:r>
              <a:rPr lang="en-US" dirty="0"/>
              <a:t>, </a:t>
            </a:r>
            <a:r>
              <a:rPr lang="en-US" dirty="0" smtClean="0"/>
              <a:t>(4) the </a:t>
            </a:r>
            <a:r>
              <a:rPr lang="en-US" dirty="0"/>
              <a:t>date of injury/occurrence, </a:t>
            </a:r>
            <a:r>
              <a:rPr lang="en-US" dirty="0" smtClean="0"/>
              <a:t>(5) the </a:t>
            </a:r>
            <a:r>
              <a:rPr lang="en-US" dirty="0"/>
              <a:t>date of service, </a:t>
            </a:r>
            <a:r>
              <a:rPr lang="en-US" dirty="0" smtClean="0"/>
              <a:t>(6) the </a:t>
            </a:r>
            <a:r>
              <a:rPr lang="en-US" dirty="0"/>
              <a:t>work-related injury or disease treated, </a:t>
            </a:r>
            <a:r>
              <a:rPr lang="en-US" dirty="0" smtClean="0"/>
              <a:t>(7) the </a:t>
            </a:r>
            <a:r>
              <a:rPr lang="en-US" dirty="0"/>
              <a:t>appropriate procedure code(s) for the work-related injury or disease treated, and </a:t>
            </a:r>
            <a:r>
              <a:rPr lang="en-US" dirty="0" smtClean="0"/>
              <a:t>(8) the </a:t>
            </a:r>
            <a:r>
              <a:rPr lang="en-US" dirty="0"/>
              <a:t>charges for each procedure code. </a:t>
            </a:r>
          </a:p>
        </p:txBody>
      </p:sp>
    </p:spTree>
    <p:extLst>
      <p:ext uri="{BB962C8B-B14F-4D97-AF65-F5344CB8AC3E}">
        <p14:creationId xmlns:p14="http://schemas.microsoft.com/office/powerpoint/2010/main" val="19642726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MFS Section 1.06</a:t>
            </a:r>
            <a:endParaRPr lang="en-US" dirty="0"/>
          </a:p>
        </p:txBody>
      </p:sp>
      <p:sp>
        <p:nvSpPr>
          <p:cNvPr id="3" name="Content Placeholder 2"/>
          <p:cNvSpPr>
            <a:spLocks noGrp="1"/>
          </p:cNvSpPr>
          <p:nvPr>
            <p:ph idx="1"/>
          </p:nvPr>
        </p:nvSpPr>
        <p:spPr>
          <a:xfrm>
            <a:off x="8238" y="1219200"/>
            <a:ext cx="8678562" cy="5105400"/>
          </a:xfrm>
        </p:spPr>
        <p:txBody>
          <a:bodyPr/>
          <a:lstStyle/>
          <a:p>
            <a:pPr lvl="0"/>
            <a:r>
              <a:rPr lang="en-US" sz="3600" dirty="0" smtClean="0"/>
              <a:t>Bills </a:t>
            </a:r>
            <a:r>
              <a:rPr lang="en-US" sz="3600" b="1" u="sng" dirty="0"/>
              <a:t>properly submitted </a:t>
            </a:r>
            <a:r>
              <a:rPr lang="en-US" sz="3600" dirty="0"/>
              <a:t>on standardized claim forms prescribed by the Centers for Medicare &amp; Medicaid are sufficient to comply with this requirement. </a:t>
            </a:r>
            <a:endParaRPr lang="en-US" sz="3600" dirty="0" smtClean="0"/>
          </a:p>
          <a:p>
            <a:pPr marL="765810" lvl="2" indent="-256032">
              <a:spcBef>
                <a:spcPts val="400"/>
              </a:spcBef>
              <a:buSzPct val="68000"/>
              <a:buFont typeface="Wingdings 3"/>
              <a:buChar char=""/>
            </a:pPr>
            <a:r>
              <a:rPr lang="en-US" sz="3200" dirty="0" smtClean="0"/>
              <a:t>1500 instructions available </a:t>
            </a:r>
            <a:r>
              <a:rPr lang="en-US" sz="3200" dirty="0"/>
              <a:t>at NUCC.org</a:t>
            </a:r>
          </a:p>
          <a:p>
            <a:pPr marL="765810" lvl="2" indent="-256032">
              <a:spcBef>
                <a:spcPts val="400"/>
              </a:spcBef>
              <a:buSzPct val="68000"/>
              <a:buFont typeface="Wingdings 3"/>
              <a:buChar char=""/>
            </a:pPr>
            <a:r>
              <a:rPr lang="en-US" sz="3200" dirty="0" smtClean="0"/>
              <a:t>UB instructions available </a:t>
            </a:r>
            <a:r>
              <a:rPr lang="en-US" sz="3200" dirty="0"/>
              <a:t>at </a:t>
            </a:r>
            <a:r>
              <a:rPr lang="en-US" sz="3200" dirty="0" smtClean="0"/>
              <a:t>NUBC.org</a:t>
            </a:r>
          </a:p>
          <a:p>
            <a:pPr lvl="0"/>
            <a:r>
              <a:rPr lang="en-US" sz="3600" dirty="0" err="1" smtClean="0"/>
              <a:t>Uncoded</a:t>
            </a:r>
            <a:r>
              <a:rPr lang="en-US" sz="3600" dirty="0" smtClean="0"/>
              <a:t> </a:t>
            </a:r>
            <a:r>
              <a:rPr lang="en-US" sz="3600" dirty="0"/>
              <a:t>bills may be returned for coding</a:t>
            </a:r>
            <a:r>
              <a:rPr lang="en-US" sz="3600" dirty="0" smtClean="0"/>
              <a:t>.</a:t>
            </a:r>
          </a:p>
          <a:p>
            <a:pPr marL="0" lvl="0" indent="0">
              <a:buNone/>
            </a:pPr>
            <a:endParaRPr lang="en-US" dirty="0"/>
          </a:p>
        </p:txBody>
      </p:sp>
    </p:spTree>
    <p:extLst>
      <p:ext uri="{BB962C8B-B14F-4D97-AF65-F5344CB8AC3E}">
        <p14:creationId xmlns:p14="http://schemas.microsoft.com/office/powerpoint/2010/main" val="291013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Billing Procedures: MFS Section 1.06</a:t>
            </a:r>
          </a:p>
        </p:txBody>
      </p:sp>
      <p:sp>
        <p:nvSpPr>
          <p:cNvPr id="3" name="Content Placeholder 2"/>
          <p:cNvSpPr>
            <a:spLocks noGrp="1"/>
          </p:cNvSpPr>
          <p:nvPr>
            <p:ph idx="1"/>
          </p:nvPr>
        </p:nvSpPr>
        <p:spPr>
          <a:xfrm>
            <a:off x="8238" y="1219200"/>
            <a:ext cx="8534400" cy="5105400"/>
          </a:xfrm>
        </p:spPr>
        <p:txBody>
          <a:bodyPr/>
          <a:lstStyle/>
          <a:p>
            <a:pPr lvl="0"/>
            <a:r>
              <a:rPr lang="en-US" sz="4000" dirty="0" smtClean="0"/>
              <a:t>A </a:t>
            </a:r>
            <a:r>
              <a:rPr lang="en-US" sz="4000" dirty="0"/>
              <a:t>bill must be accompanied by health care records to substantiate the services rendered.  </a:t>
            </a:r>
            <a:r>
              <a:rPr lang="en-US" sz="4000" dirty="0" smtClean="0"/>
              <a:t/>
            </a:r>
            <a:br>
              <a:rPr lang="en-US" sz="4000" dirty="0" smtClean="0"/>
            </a:br>
            <a:r>
              <a:rPr lang="en-US" sz="4000" dirty="0" smtClean="0"/>
              <a:t>	No authorization needed.</a:t>
            </a:r>
          </a:p>
          <a:p>
            <a:r>
              <a:rPr lang="en-US" sz="4000" dirty="0"/>
              <a:t>Billing forms and accompanying health care records may </a:t>
            </a:r>
            <a:r>
              <a:rPr lang="en-US" sz="4000" dirty="0" smtClean="0"/>
              <a:t>NOT include </a:t>
            </a:r>
            <a:r>
              <a:rPr lang="en-US" sz="4000" dirty="0"/>
              <a:t>diagnoses unrelated to the claimed injury.</a:t>
            </a:r>
          </a:p>
          <a:p>
            <a:pPr lvl="0"/>
            <a:endParaRPr lang="en-US" dirty="0"/>
          </a:p>
        </p:txBody>
      </p:sp>
    </p:spTree>
    <p:extLst>
      <p:ext uri="{BB962C8B-B14F-4D97-AF65-F5344CB8AC3E}">
        <p14:creationId xmlns:p14="http://schemas.microsoft.com/office/powerpoint/2010/main" val="2851392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1.07(1)</a:t>
            </a:r>
            <a:endParaRPr lang="en-US" dirty="0"/>
          </a:p>
        </p:txBody>
      </p:sp>
      <p:sp>
        <p:nvSpPr>
          <p:cNvPr id="3" name="Content Placeholder 2"/>
          <p:cNvSpPr>
            <a:spLocks noGrp="1"/>
          </p:cNvSpPr>
          <p:nvPr>
            <p:ph idx="1"/>
          </p:nvPr>
        </p:nvSpPr>
        <p:spPr>
          <a:xfrm>
            <a:off x="152400" y="1295400"/>
            <a:ext cx="8229600" cy="5334000"/>
          </a:xfrm>
        </p:spPr>
        <p:txBody>
          <a:bodyPr/>
          <a:lstStyle/>
          <a:p>
            <a:r>
              <a:rPr lang="en-US" sz="3000" dirty="0"/>
              <a:t>The injured employee is not liable for payment of any medical, surgical and hospital services, nursing, medicines, and mechanical, surgical aids provided pursuant to 39­A M.R.S.A. § 206.  </a:t>
            </a:r>
            <a:endParaRPr lang="en-US" sz="3000" dirty="0" smtClean="0"/>
          </a:p>
          <a:p>
            <a:r>
              <a:rPr lang="en-US" sz="3000" dirty="0" smtClean="0"/>
              <a:t>Except </a:t>
            </a:r>
            <a:r>
              <a:rPr lang="en-US" sz="3000" dirty="0"/>
              <a:t>as provided by 39­A M.R.S.A. §206(2)(B), health care providers may charge the patient directly only for the treatment of conditions that are unrelated to the compensable injury or disease. See 39­A M.R.S.A. §206(13).</a:t>
            </a:r>
          </a:p>
          <a:p>
            <a:pPr lvl="0"/>
            <a:endParaRPr lang="en-US" sz="2600" dirty="0"/>
          </a:p>
        </p:txBody>
      </p:sp>
    </p:spTree>
    <p:extLst>
      <p:ext uri="{BB962C8B-B14F-4D97-AF65-F5344CB8AC3E}">
        <p14:creationId xmlns:p14="http://schemas.microsoft.com/office/powerpoint/2010/main" val="39721647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1.07(2)</a:t>
            </a:r>
            <a:endParaRPr lang="en-US" dirty="0"/>
          </a:p>
        </p:txBody>
      </p:sp>
      <p:sp>
        <p:nvSpPr>
          <p:cNvPr id="3" name="Content Placeholder 2"/>
          <p:cNvSpPr>
            <a:spLocks noGrp="1"/>
          </p:cNvSpPr>
          <p:nvPr>
            <p:ph idx="1"/>
          </p:nvPr>
        </p:nvSpPr>
        <p:spPr>
          <a:xfrm>
            <a:off x="152400" y="1295400"/>
            <a:ext cx="8229600" cy="5334000"/>
          </a:xfrm>
        </p:spPr>
        <p:txBody>
          <a:bodyPr/>
          <a:lstStyle/>
          <a:p>
            <a:r>
              <a:rPr lang="en-US" sz="4000" dirty="0"/>
              <a:t>An employer/insurer is not liable for charges for medical, surgical and hospital services, nursing, medicines, and mechanical, surgical aids provided pursuant to 39­A M.R.S.A</a:t>
            </a:r>
            <a:r>
              <a:rPr lang="en-US" sz="4000" dirty="0" smtClean="0"/>
              <a:t>. § </a:t>
            </a:r>
            <a:r>
              <a:rPr lang="en-US" sz="4000" dirty="0"/>
              <a:t>206 in excess of the maximum allowable payment under this chapter.</a:t>
            </a:r>
          </a:p>
          <a:p>
            <a:pPr lvl="0"/>
            <a:endParaRPr lang="en-US" sz="2600" dirty="0"/>
          </a:p>
        </p:txBody>
      </p:sp>
    </p:spTree>
    <p:extLst>
      <p:ext uri="{BB962C8B-B14F-4D97-AF65-F5344CB8AC3E}">
        <p14:creationId xmlns:p14="http://schemas.microsoft.com/office/powerpoint/2010/main" val="21830851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1.07(3)</a:t>
            </a:r>
            <a:endParaRPr lang="en-US" dirty="0"/>
          </a:p>
        </p:txBody>
      </p:sp>
      <p:sp>
        <p:nvSpPr>
          <p:cNvPr id="3" name="Content Placeholder 2"/>
          <p:cNvSpPr>
            <a:spLocks noGrp="1"/>
          </p:cNvSpPr>
          <p:nvPr>
            <p:ph idx="1"/>
          </p:nvPr>
        </p:nvSpPr>
        <p:spPr>
          <a:xfrm>
            <a:off x="152400" y="1295400"/>
            <a:ext cx="8229600" cy="5334000"/>
          </a:xfrm>
        </p:spPr>
        <p:txBody>
          <a:bodyPr/>
          <a:lstStyle/>
          <a:p>
            <a:pPr lvl="0"/>
            <a:r>
              <a:rPr lang="en-US" sz="3600" dirty="0"/>
              <a:t>The employer/insurer must pay the health care </a:t>
            </a:r>
            <a:r>
              <a:rPr lang="en-US" sz="3600" u="sng" dirty="0"/>
              <a:t>provider's usual and customary charge </a:t>
            </a:r>
            <a:r>
              <a:rPr lang="en-US" sz="3600" dirty="0"/>
              <a:t>or the </a:t>
            </a:r>
            <a:r>
              <a:rPr lang="en-US" sz="3600" u="sng" dirty="0"/>
              <a:t>maximum allowable payment under this chapter</a:t>
            </a:r>
            <a:r>
              <a:rPr lang="en-US" sz="3600" dirty="0"/>
              <a:t>, whichever is less, within 30 days of receipt of a properly coded bill unless the bill or previous bills from the same health care provider have been controverted or denied. </a:t>
            </a:r>
          </a:p>
          <a:p>
            <a:pPr lvl="0"/>
            <a:endParaRPr lang="en-US" sz="2600" dirty="0"/>
          </a:p>
        </p:txBody>
      </p:sp>
    </p:spTree>
    <p:extLst>
      <p:ext uri="{BB962C8B-B14F-4D97-AF65-F5344CB8AC3E}">
        <p14:creationId xmlns:p14="http://schemas.microsoft.com/office/powerpoint/2010/main" val="2829803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Basic Reimbursement Concepts</a:t>
            </a:r>
            <a:endParaRPr lang="en-US" dirty="0"/>
          </a:p>
        </p:txBody>
      </p:sp>
      <p:sp>
        <p:nvSpPr>
          <p:cNvPr id="3" name="Content Placeholder 2"/>
          <p:cNvSpPr>
            <a:spLocks noGrp="1"/>
          </p:cNvSpPr>
          <p:nvPr>
            <p:ph idx="1"/>
          </p:nvPr>
        </p:nvSpPr>
        <p:spPr>
          <a:xfrm>
            <a:off x="152400" y="1447800"/>
            <a:ext cx="8382000" cy="4724400"/>
          </a:xfrm>
        </p:spPr>
        <p:txBody>
          <a:bodyPr/>
          <a:lstStyle/>
          <a:p>
            <a:r>
              <a:rPr lang="en-US" sz="4000" u="sng" dirty="0"/>
              <a:t>Usual and customary charge</a:t>
            </a:r>
          </a:p>
          <a:p>
            <a:pPr lvl="1"/>
            <a:r>
              <a:rPr lang="en-US" sz="4000" dirty="0"/>
              <a:t>Leanne Fernald v. Shaw’s Supermarkets, Inc.  and William J. Babine v. Bath Iron Works</a:t>
            </a:r>
          </a:p>
          <a:p>
            <a:pPr lvl="1"/>
            <a:r>
              <a:rPr lang="en-US" sz="3200" dirty="0"/>
              <a:t>The charge on the price list for the medical service that is maintained by the provider</a:t>
            </a:r>
            <a:endParaRPr lang="en-US" sz="6600" dirty="0"/>
          </a:p>
          <a:p>
            <a:pPr marL="457200" lvl="1" indent="0">
              <a:buNone/>
            </a:pPr>
            <a:endParaRPr lang="en-US" sz="900" dirty="0" smtClean="0"/>
          </a:p>
          <a:p>
            <a:pPr lvl="1"/>
            <a:endParaRPr lang="en-US" sz="900" dirty="0" smtClean="0"/>
          </a:p>
          <a:p>
            <a:endParaRPr lang="en-US" dirty="0"/>
          </a:p>
        </p:txBody>
      </p:sp>
    </p:spTree>
    <p:extLst>
      <p:ext uri="{BB962C8B-B14F-4D97-AF65-F5344CB8AC3E}">
        <p14:creationId xmlns:p14="http://schemas.microsoft.com/office/powerpoint/2010/main" val="1413917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Payment of bills for medical or health care </a:t>
            </a:r>
            <a:r>
              <a:rPr lang="en-US" b="1" dirty="0" smtClean="0"/>
              <a:t>services</a:t>
            </a:r>
            <a:r>
              <a:rPr lang="en-US" dirty="0" smtClean="0"/>
              <a:t>: </a:t>
            </a:r>
            <a:r>
              <a:rPr lang="en-US" dirty="0"/>
              <a:t>Act § </a:t>
            </a:r>
            <a:r>
              <a:rPr lang="en-US" dirty="0" smtClean="0"/>
              <a:t>205(4) </a:t>
            </a:r>
            <a:endParaRPr lang="en-US" dirty="0"/>
          </a:p>
        </p:txBody>
      </p:sp>
      <p:sp>
        <p:nvSpPr>
          <p:cNvPr id="3" name="Content Placeholder 2"/>
          <p:cNvSpPr>
            <a:spLocks noGrp="1"/>
          </p:cNvSpPr>
          <p:nvPr>
            <p:ph idx="1"/>
          </p:nvPr>
        </p:nvSpPr>
        <p:spPr/>
        <p:txBody>
          <a:bodyPr/>
          <a:lstStyle/>
          <a:p>
            <a:r>
              <a:rPr lang="en-US" sz="3000" dirty="0"/>
              <a:t>When there is no ongoing dispute, if bills for medical or health care services are not paid within 30 days after the carrier has received </a:t>
            </a:r>
            <a:r>
              <a:rPr lang="en-US" sz="3000" b="1" u="sng" dirty="0"/>
              <a:t>notice of nonpayment by certified mail</a:t>
            </a:r>
            <a:r>
              <a:rPr lang="en-US" sz="3000" dirty="0"/>
              <a:t> from the provider … or, if the bill was paid by the employee, from the employee …, $50 or the amount of the bill due, whichever is less, must be added and paid </a:t>
            </a:r>
            <a:r>
              <a:rPr lang="en-US" sz="3000" dirty="0" smtClean="0"/>
              <a:t>...Not more than $1,500 in total may be added. </a:t>
            </a:r>
            <a:endParaRPr lang="en-US" sz="3000" dirty="0"/>
          </a:p>
        </p:txBody>
      </p:sp>
    </p:spTree>
    <p:extLst>
      <p:ext uri="{BB962C8B-B14F-4D97-AF65-F5344CB8AC3E}">
        <p14:creationId xmlns:p14="http://schemas.microsoft.com/office/powerpoint/2010/main" val="15705993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Basic Reimbursement Concepts</a:t>
            </a:r>
            <a:endParaRPr lang="en-US" dirty="0"/>
          </a:p>
        </p:txBody>
      </p:sp>
      <p:sp>
        <p:nvSpPr>
          <p:cNvPr id="3" name="Content Placeholder 2"/>
          <p:cNvSpPr>
            <a:spLocks noGrp="1"/>
          </p:cNvSpPr>
          <p:nvPr>
            <p:ph idx="1"/>
          </p:nvPr>
        </p:nvSpPr>
        <p:spPr>
          <a:xfrm>
            <a:off x="152400" y="1447800"/>
            <a:ext cx="8382000" cy="4724400"/>
          </a:xfrm>
        </p:spPr>
        <p:txBody>
          <a:bodyPr/>
          <a:lstStyle/>
          <a:p>
            <a:r>
              <a:rPr lang="en-US" sz="3500" u="sng" dirty="0"/>
              <a:t>Maximum Allowable Payment (MAP)</a:t>
            </a:r>
          </a:p>
          <a:p>
            <a:pPr lvl="1"/>
            <a:r>
              <a:rPr lang="en-US" sz="3500" dirty="0"/>
              <a:t>The sum of all fees for medical, surgical and hospital services, nursing, medicines, and mechanical, surgical aids established by the Board pursuant to Chapter 5.</a:t>
            </a:r>
          </a:p>
          <a:p>
            <a:pPr marL="457200" lvl="1" indent="0">
              <a:buNone/>
            </a:pPr>
            <a:endParaRPr lang="en-US" sz="900" dirty="0" smtClean="0"/>
          </a:p>
          <a:p>
            <a:pPr lvl="1"/>
            <a:endParaRPr lang="en-US" sz="900" dirty="0" smtClean="0"/>
          </a:p>
          <a:p>
            <a:endParaRPr lang="en-US" dirty="0"/>
          </a:p>
        </p:txBody>
      </p:sp>
    </p:spTree>
    <p:extLst>
      <p:ext uri="{BB962C8B-B14F-4D97-AF65-F5344CB8AC3E}">
        <p14:creationId xmlns:p14="http://schemas.microsoft.com/office/powerpoint/2010/main" val="9739243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1.07(4)</a:t>
            </a:r>
            <a:endParaRPr lang="en-US" dirty="0"/>
          </a:p>
        </p:txBody>
      </p:sp>
      <p:sp>
        <p:nvSpPr>
          <p:cNvPr id="3" name="Content Placeholder 2"/>
          <p:cNvSpPr>
            <a:spLocks noGrp="1"/>
          </p:cNvSpPr>
          <p:nvPr>
            <p:ph idx="1"/>
          </p:nvPr>
        </p:nvSpPr>
        <p:spPr>
          <a:xfrm>
            <a:off x="152400" y="1295400"/>
            <a:ext cx="8229600" cy="5334000"/>
          </a:xfrm>
        </p:spPr>
        <p:txBody>
          <a:bodyPr/>
          <a:lstStyle/>
          <a:p>
            <a:r>
              <a:rPr lang="en-US" dirty="0"/>
              <a:t>Changes to bills are not </a:t>
            </a:r>
            <a:r>
              <a:rPr lang="en-US" dirty="0" smtClean="0"/>
              <a:t>allowed.  When </a:t>
            </a:r>
            <a:r>
              <a:rPr lang="en-US" dirty="0"/>
              <a:t>there is a </a:t>
            </a:r>
            <a:r>
              <a:rPr lang="en-US" dirty="0" smtClean="0"/>
              <a:t>dispute, </a:t>
            </a:r>
            <a:r>
              <a:rPr lang="en-US" dirty="0"/>
              <a:t>the employer/insurer must pay the undisputed amounts, if any, and file a notice of controversy. </a:t>
            </a:r>
            <a:endParaRPr lang="en-US" dirty="0" smtClean="0"/>
          </a:p>
          <a:p>
            <a:r>
              <a:rPr lang="en-US" dirty="0" smtClean="0"/>
              <a:t>A </a:t>
            </a:r>
            <a:r>
              <a:rPr lang="en-US" dirty="0"/>
              <a:t>copy of the notice of controversy must be sent to </a:t>
            </a:r>
            <a:r>
              <a:rPr lang="en-US" dirty="0" smtClean="0"/>
              <a:t>the health care provider from whom the bill originated. </a:t>
            </a:r>
          </a:p>
          <a:p>
            <a:pPr lvl="0"/>
            <a:r>
              <a:rPr lang="en-US" dirty="0" smtClean="0"/>
              <a:t>A </a:t>
            </a:r>
            <a:r>
              <a:rPr lang="en-US" dirty="0"/>
              <a:t>health care provider, employee or other interested party is entitled to file a </a:t>
            </a:r>
            <a:r>
              <a:rPr lang="en-US" dirty="0" smtClean="0"/>
              <a:t>petition.</a:t>
            </a:r>
            <a:endParaRPr lang="en-US" sz="2000" dirty="0"/>
          </a:p>
        </p:txBody>
      </p:sp>
    </p:spTree>
    <p:extLst>
      <p:ext uri="{BB962C8B-B14F-4D97-AF65-F5344CB8AC3E}">
        <p14:creationId xmlns:p14="http://schemas.microsoft.com/office/powerpoint/2010/main" val="469481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1.07(5)</a:t>
            </a:r>
            <a:endParaRPr lang="en-US" dirty="0"/>
          </a:p>
        </p:txBody>
      </p:sp>
      <p:sp>
        <p:nvSpPr>
          <p:cNvPr id="3" name="Content Placeholder 2"/>
          <p:cNvSpPr>
            <a:spLocks noGrp="1"/>
          </p:cNvSpPr>
          <p:nvPr>
            <p:ph idx="1"/>
          </p:nvPr>
        </p:nvSpPr>
        <p:spPr>
          <a:xfrm>
            <a:off x="152400" y="1295400"/>
            <a:ext cx="8229600" cy="5334000"/>
          </a:xfrm>
        </p:spPr>
        <p:txBody>
          <a:bodyPr/>
          <a:lstStyle/>
          <a:p>
            <a:pPr lvl="0"/>
            <a:r>
              <a:rPr lang="en-US" sz="2600" dirty="0"/>
              <a:t>When there is a dispute whether a </a:t>
            </a:r>
            <a:r>
              <a:rPr lang="en-US" sz="2600" u="sng" dirty="0" smtClean="0"/>
              <a:t>request</a:t>
            </a:r>
            <a:r>
              <a:rPr lang="en-US" sz="2600" dirty="0" smtClean="0"/>
              <a:t> </a:t>
            </a:r>
            <a:r>
              <a:rPr lang="en-US" sz="2600" dirty="0"/>
              <a:t>for medical, surgical and hospital services, nursing, medicines, and mechanical, surgical aids is reasonable and proper under §206 of the Act, the employer/insurer must file a notice of controversy.  </a:t>
            </a:r>
            <a:endParaRPr lang="en-US" sz="2600" dirty="0" smtClean="0"/>
          </a:p>
          <a:p>
            <a:pPr lvl="0"/>
            <a:r>
              <a:rPr lang="en-US" sz="2600" dirty="0" smtClean="0"/>
              <a:t>A </a:t>
            </a:r>
            <a:r>
              <a:rPr lang="en-US" sz="2600" dirty="0"/>
              <a:t>copy of the notice of controversy must be sent to the originator of the request.  </a:t>
            </a:r>
            <a:endParaRPr lang="en-US" sz="2600" dirty="0" smtClean="0"/>
          </a:p>
          <a:p>
            <a:pPr lvl="0"/>
            <a:r>
              <a:rPr lang="en-US" sz="2600" dirty="0" smtClean="0"/>
              <a:t>A </a:t>
            </a:r>
            <a:r>
              <a:rPr lang="en-US" sz="2600" dirty="0"/>
              <a:t>health care provider, employee, or other interested party is entitled to file a petition </a:t>
            </a:r>
            <a:r>
              <a:rPr lang="en-US" sz="2600" dirty="0" smtClean="0"/>
              <a:t>for </a:t>
            </a:r>
            <a:r>
              <a:rPr lang="en-US" sz="2600" dirty="0"/>
              <a:t>determination of any dispute regarding the request for medical, surgical and hospital services, nursing, medicines, and mechanical, surgical aids</a:t>
            </a:r>
            <a:r>
              <a:rPr lang="en-US" sz="2600" dirty="0" smtClean="0"/>
              <a:t>.</a:t>
            </a:r>
            <a:endParaRPr lang="en-US" sz="2600" dirty="0"/>
          </a:p>
        </p:txBody>
      </p:sp>
    </p:spTree>
    <p:extLst>
      <p:ext uri="{BB962C8B-B14F-4D97-AF65-F5344CB8AC3E}">
        <p14:creationId xmlns:p14="http://schemas.microsoft.com/office/powerpoint/2010/main" val="36375683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MFS Section 1.07(7)</a:t>
            </a:r>
            <a:endParaRPr lang="en-US" dirty="0"/>
          </a:p>
        </p:txBody>
      </p:sp>
      <p:sp>
        <p:nvSpPr>
          <p:cNvPr id="3" name="Content Placeholder 2"/>
          <p:cNvSpPr>
            <a:spLocks noGrp="1"/>
          </p:cNvSpPr>
          <p:nvPr>
            <p:ph idx="1"/>
          </p:nvPr>
        </p:nvSpPr>
        <p:spPr>
          <a:xfrm>
            <a:off x="152400" y="1295400"/>
            <a:ext cx="8229600" cy="5334000"/>
          </a:xfrm>
        </p:spPr>
        <p:txBody>
          <a:bodyPr/>
          <a:lstStyle/>
          <a:p>
            <a:pPr lvl="0"/>
            <a:r>
              <a:rPr lang="en-US" sz="2500" dirty="0"/>
              <a:t>Nothing in this chapter precludes payment </a:t>
            </a:r>
            <a:r>
              <a:rPr lang="en-US" sz="2500" dirty="0" smtClean="0"/>
              <a:t>agreements. </a:t>
            </a:r>
            <a:endParaRPr lang="en-US" sz="2500" dirty="0"/>
          </a:p>
          <a:p>
            <a:pPr lvl="0"/>
            <a:r>
              <a:rPr lang="en-US" sz="2500" dirty="0"/>
              <a:t>A written payment agreement directly between a health care provider and an employer/insurer supersedes the maximum allowable payment otherwise available under this chapter.</a:t>
            </a:r>
          </a:p>
          <a:p>
            <a:pPr lvl="0"/>
            <a:r>
              <a:rPr lang="en-US" sz="2500" dirty="0"/>
              <a:t>A written payment agreement between a health care provider and an entity other than the employer/insurer seeking to invoke its terms supersedes the maximum allowable payment otherwise available under this chapter only if the employer/insurer was a named beneficiary of the payment agreement at the time the health care provider signed the payment agreement</a:t>
            </a:r>
            <a:r>
              <a:rPr lang="en-US" sz="2500" dirty="0" smtClean="0"/>
              <a:t>.</a:t>
            </a:r>
            <a:endParaRPr lang="en-US" sz="2500" dirty="0"/>
          </a:p>
        </p:txBody>
      </p:sp>
    </p:spTree>
    <p:extLst>
      <p:ext uri="{BB962C8B-B14F-4D97-AF65-F5344CB8AC3E}">
        <p14:creationId xmlns:p14="http://schemas.microsoft.com/office/powerpoint/2010/main" val="25220051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 for Reports/Copies: MFS Section 1.08</a:t>
            </a:r>
            <a:endParaRPr lang="en-US" dirty="0"/>
          </a:p>
        </p:txBody>
      </p:sp>
      <p:sp>
        <p:nvSpPr>
          <p:cNvPr id="3" name="Content Placeholder 2"/>
          <p:cNvSpPr>
            <a:spLocks noGrp="1"/>
          </p:cNvSpPr>
          <p:nvPr>
            <p:ph idx="1"/>
          </p:nvPr>
        </p:nvSpPr>
        <p:spPr/>
        <p:txBody>
          <a:bodyPr/>
          <a:lstStyle/>
          <a:p>
            <a:pPr lvl="0"/>
            <a:r>
              <a:rPr lang="en-US" dirty="0"/>
              <a:t>Health care providers may charge for copies of the health care records required to accompany the bill.  </a:t>
            </a:r>
            <a:endParaRPr lang="en-US" dirty="0" smtClean="0"/>
          </a:p>
          <a:p>
            <a:pPr lvl="0"/>
            <a:r>
              <a:rPr lang="en-US" dirty="0" smtClean="0"/>
              <a:t>The </a:t>
            </a:r>
            <a:r>
              <a:rPr lang="en-US" dirty="0"/>
              <a:t>charge is to be identified by billing CPT</a:t>
            </a:r>
            <a:r>
              <a:rPr lang="en-US" baseline="30000" dirty="0"/>
              <a:t>®</a:t>
            </a:r>
            <a:r>
              <a:rPr lang="en-US" dirty="0"/>
              <a:t> Code S9981 (units equal total number of pages). </a:t>
            </a:r>
            <a:endParaRPr lang="en-US" dirty="0" smtClean="0"/>
          </a:p>
          <a:p>
            <a:pPr lvl="0"/>
            <a:r>
              <a:rPr lang="en-US" dirty="0" smtClean="0"/>
              <a:t>The </a:t>
            </a:r>
            <a:r>
              <a:rPr lang="en-US" dirty="0"/>
              <a:t>maximum fee for copies is $5 for the first page and 45¢ for each additional page, up to a maximum of $250.00.  </a:t>
            </a:r>
          </a:p>
          <a:p>
            <a:endParaRPr lang="en-US" dirty="0" smtClean="0"/>
          </a:p>
          <a:p>
            <a:endParaRPr lang="en-US" dirty="0" smtClean="0"/>
          </a:p>
          <a:p>
            <a:endParaRPr lang="en-US" sz="800" dirty="0" smtClean="0"/>
          </a:p>
          <a:p>
            <a:endParaRPr lang="en-US" sz="2400" dirty="0"/>
          </a:p>
        </p:txBody>
      </p:sp>
    </p:spTree>
    <p:extLst>
      <p:ext uri="{BB962C8B-B14F-4D97-AF65-F5344CB8AC3E}">
        <p14:creationId xmlns:p14="http://schemas.microsoft.com/office/powerpoint/2010/main" val="24883836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 for Reports/Copies: MFS Section 1.08</a:t>
            </a:r>
            <a:endParaRPr lang="en-US" dirty="0"/>
          </a:p>
        </p:txBody>
      </p:sp>
      <p:sp>
        <p:nvSpPr>
          <p:cNvPr id="3" name="Content Placeholder 2"/>
          <p:cNvSpPr>
            <a:spLocks noGrp="1"/>
          </p:cNvSpPr>
          <p:nvPr>
            <p:ph idx="1"/>
          </p:nvPr>
        </p:nvSpPr>
        <p:spPr>
          <a:xfrm>
            <a:off x="152400" y="1295400"/>
            <a:ext cx="8534400" cy="5257800"/>
          </a:xfrm>
        </p:spPr>
        <p:txBody>
          <a:bodyPr/>
          <a:lstStyle/>
          <a:p>
            <a:pPr lvl="0"/>
            <a:r>
              <a:rPr lang="en-US" sz="2600" dirty="0"/>
              <a:t>Health care providers must at the written request of the employer/insurer or the employer/insurer’s representative furnish copies of  the health care records  to the employer/insurer or the employer/insurer’s representative  and to the employee’s representative (if none, to the employee) within 10 business days from receipt of a properly completed Form 220</a:t>
            </a:r>
            <a:r>
              <a:rPr lang="en-US" sz="2600" dirty="0" smtClean="0"/>
              <a:t>.  </a:t>
            </a:r>
          </a:p>
          <a:p>
            <a:pPr lvl="1"/>
            <a:r>
              <a:rPr lang="en-US" sz="2200" dirty="0" smtClean="0"/>
              <a:t>This form is HIPAA compliant. </a:t>
            </a:r>
          </a:p>
          <a:p>
            <a:pPr lvl="1"/>
            <a:r>
              <a:rPr lang="en-US" sz="2400" dirty="0"/>
              <a:t>This </a:t>
            </a:r>
            <a:r>
              <a:rPr lang="en-US" sz="2400" dirty="0" smtClean="0"/>
              <a:t>authorization pertains </a:t>
            </a:r>
            <a:r>
              <a:rPr lang="en-US" sz="2400" dirty="0"/>
              <a:t>to information prior to and </a:t>
            </a:r>
            <a:r>
              <a:rPr lang="en-US" sz="2400" dirty="0" smtClean="0"/>
              <a:t>subsequent to </a:t>
            </a:r>
            <a:r>
              <a:rPr lang="en-US" sz="2400" dirty="0"/>
              <a:t>the claimed workplace injury or disease that the  </a:t>
            </a:r>
            <a:r>
              <a:rPr lang="en-US" sz="2400" dirty="0" smtClean="0"/>
              <a:t>employer/insurer </a:t>
            </a:r>
            <a:r>
              <a:rPr lang="en-US" sz="2400" dirty="0"/>
              <a:t>contends is relevant to the determination of compensability and disability.</a:t>
            </a:r>
            <a:endParaRPr lang="en-US" sz="2400" dirty="0" smtClean="0"/>
          </a:p>
        </p:txBody>
      </p:sp>
    </p:spTree>
    <p:extLst>
      <p:ext uri="{BB962C8B-B14F-4D97-AF65-F5344CB8AC3E}">
        <p14:creationId xmlns:p14="http://schemas.microsoft.com/office/powerpoint/2010/main" val="27739123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 for Reports/Copies: MFS Section 1.08</a:t>
            </a:r>
            <a:endParaRPr lang="en-US" dirty="0"/>
          </a:p>
        </p:txBody>
      </p:sp>
      <p:sp>
        <p:nvSpPr>
          <p:cNvPr id="3" name="Content Placeholder 2"/>
          <p:cNvSpPr>
            <a:spLocks noGrp="1"/>
          </p:cNvSpPr>
          <p:nvPr>
            <p:ph idx="1"/>
          </p:nvPr>
        </p:nvSpPr>
        <p:spPr/>
        <p:txBody>
          <a:bodyPr/>
          <a:lstStyle/>
          <a:p>
            <a:pPr lvl="0"/>
            <a:r>
              <a:rPr lang="en-US" sz="2800" dirty="0"/>
              <a:t>Health care providers must at the written request of the employee or the employee’s representative furnish copies of  any written information (may include billing records) pertaining to a claimed workers’ compensation injury or disease regardless of whether the claimed injury or disease is denied by the employer/insurer. Copies must be furnished within 10 business days from receipt of the written request. </a:t>
            </a:r>
            <a:endParaRPr lang="en-US" sz="2800" dirty="0" smtClean="0"/>
          </a:p>
        </p:txBody>
      </p:sp>
    </p:spTree>
    <p:extLst>
      <p:ext uri="{BB962C8B-B14F-4D97-AF65-F5344CB8AC3E}">
        <p14:creationId xmlns:p14="http://schemas.microsoft.com/office/powerpoint/2010/main" val="10555467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Records: HIPAA</a:t>
            </a:r>
            <a:endParaRPr lang="en-US" dirty="0"/>
          </a:p>
        </p:txBody>
      </p:sp>
      <p:sp>
        <p:nvSpPr>
          <p:cNvPr id="3" name="Content Placeholder 2"/>
          <p:cNvSpPr>
            <a:spLocks noGrp="1"/>
          </p:cNvSpPr>
          <p:nvPr>
            <p:ph idx="1"/>
          </p:nvPr>
        </p:nvSpPr>
        <p:spPr/>
        <p:txBody>
          <a:bodyPr/>
          <a:lstStyle/>
          <a:p>
            <a:pPr lvl="0"/>
            <a:r>
              <a:rPr lang="en-US" sz="3000" dirty="0" smtClean="0"/>
              <a:t>If </a:t>
            </a:r>
            <a:r>
              <a:rPr lang="en-US" sz="3000" dirty="0"/>
              <a:t>the employee or employee's representative wants copies of records prior to or subsequent to the claimed injury or illness, these records may be protected under federal privacy laws and the provider may require a completed HIPAA-compliant authorization before release of the records. </a:t>
            </a:r>
            <a:endParaRPr lang="en-US" sz="3000" dirty="0" smtClean="0"/>
          </a:p>
          <a:p>
            <a:pPr lvl="0"/>
            <a:r>
              <a:rPr lang="en-US" sz="3000" dirty="0" smtClean="0"/>
              <a:t>Different </a:t>
            </a:r>
            <a:r>
              <a:rPr lang="en-US" sz="3000" dirty="0"/>
              <a:t>laws may apply regarding the processing of any </a:t>
            </a:r>
            <a:r>
              <a:rPr lang="en-US" sz="3000" dirty="0" smtClean="0"/>
              <a:t>non-WC</a:t>
            </a:r>
            <a:r>
              <a:rPr lang="en-US" sz="3000" dirty="0"/>
              <a:t> requests. </a:t>
            </a:r>
          </a:p>
        </p:txBody>
      </p:sp>
    </p:spTree>
    <p:extLst>
      <p:ext uri="{BB962C8B-B14F-4D97-AF65-F5344CB8AC3E}">
        <p14:creationId xmlns:p14="http://schemas.microsoft.com/office/powerpoint/2010/main" val="22660618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 for Reports/Copies: MFS Section 1.08</a:t>
            </a:r>
            <a:endParaRPr lang="en-US" dirty="0"/>
          </a:p>
        </p:txBody>
      </p:sp>
      <p:sp>
        <p:nvSpPr>
          <p:cNvPr id="3" name="Content Placeholder 2"/>
          <p:cNvSpPr>
            <a:spLocks noGrp="1"/>
          </p:cNvSpPr>
          <p:nvPr>
            <p:ph idx="1"/>
          </p:nvPr>
        </p:nvSpPr>
        <p:spPr>
          <a:xfrm>
            <a:off x="152400" y="1219200"/>
            <a:ext cx="7696200" cy="4953000"/>
          </a:xfrm>
        </p:spPr>
        <p:txBody>
          <a:bodyPr/>
          <a:lstStyle/>
          <a:p>
            <a:pPr lvl="0"/>
            <a:r>
              <a:rPr lang="en-US" sz="3600" dirty="0" smtClean="0"/>
              <a:t>An </a:t>
            </a:r>
            <a:r>
              <a:rPr lang="en-US" sz="3600" dirty="0"/>
              <a:t>itemized invoice must accompany the copies sent to the </a:t>
            </a:r>
            <a:r>
              <a:rPr lang="en-US" sz="3600" dirty="0" smtClean="0"/>
              <a:t>party requesting the records. </a:t>
            </a:r>
          </a:p>
          <a:p>
            <a:pPr lvl="0"/>
            <a:r>
              <a:rPr lang="en-US" sz="3600" dirty="0" smtClean="0"/>
              <a:t>The </a:t>
            </a:r>
            <a:r>
              <a:rPr lang="en-US" sz="3600" dirty="0"/>
              <a:t>maximum fee for copies is $5 for the first page and 45¢ for each additional page, up to a maximum of $250.00. </a:t>
            </a:r>
            <a:endParaRPr lang="en-US" sz="3600" dirty="0" smtClean="0"/>
          </a:p>
        </p:txBody>
      </p:sp>
    </p:spTree>
    <p:extLst>
      <p:ext uri="{BB962C8B-B14F-4D97-AF65-F5344CB8AC3E}">
        <p14:creationId xmlns:p14="http://schemas.microsoft.com/office/powerpoint/2010/main" val="1087533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Fees for </a:t>
            </a:r>
            <a:r>
              <a:rPr lang="en-US" dirty="0" smtClean="0"/>
              <a:t>Reports/Copies</a:t>
            </a:r>
            <a:r>
              <a:rPr lang="en-US" dirty="0"/>
              <a:t>: MFS Section 1.08</a:t>
            </a:r>
          </a:p>
        </p:txBody>
      </p:sp>
      <p:sp>
        <p:nvSpPr>
          <p:cNvPr id="3" name="Content Placeholder 2"/>
          <p:cNvSpPr>
            <a:spLocks noGrp="1"/>
          </p:cNvSpPr>
          <p:nvPr>
            <p:ph idx="1"/>
          </p:nvPr>
        </p:nvSpPr>
        <p:spPr>
          <a:xfrm>
            <a:off x="152400" y="1219200"/>
            <a:ext cx="7696200" cy="4953000"/>
          </a:xfrm>
        </p:spPr>
        <p:txBody>
          <a:bodyPr/>
          <a:lstStyle/>
          <a:p>
            <a:pPr lvl="0"/>
            <a:r>
              <a:rPr lang="en-US" dirty="0" smtClean="0"/>
              <a:t>The </a:t>
            </a:r>
            <a:r>
              <a:rPr lang="en-US" dirty="0"/>
              <a:t>copying charge must be paid by the party requesting the records.  </a:t>
            </a:r>
            <a:endParaRPr lang="en-US" dirty="0" smtClean="0"/>
          </a:p>
          <a:p>
            <a:pPr lvl="0"/>
            <a:r>
              <a:rPr lang="en-US" dirty="0" smtClean="0"/>
              <a:t>Health </a:t>
            </a:r>
            <a:r>
              <a:rPr lang="en-US" dirty="0"/>
              <a:t>care providers shall not require payment prior to responding to the request.  Health care providers shall not charge a fee for postage/ shipping, sales tax, or a fee for researching a request that results in no records.</a:t>
            </a:r>
          </a:p>
          <a:p>
            <a:endParaRPr lang="en-US" sz="2800" dirty="0"/>
          </a:p>
        </p:txBody>
      </p:sp>
    </p:spTree>
    <p:extLst>
      <p:ext uri="{BB962C8B-B14F-4D97-AF65-F5344CB8AC3E}">
        <p14:creationId xmlns:p14="http://schemas.microsoft.com/office/powerpoint/2010/main" val="1749836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12" y="152400"/>
            <a:ext cx="7467600" cy="838200"/>
          </a:xfrm>
        </p:spPr>
        <p:txBody>
          <a:bodyPr/>
          <a:lstStyle/>
          <a:p>
            <a:r>
              <a:rPr lang="en-US" b="1" dirty="0" smtClean="0"/>
              <a:t>Rights of Parties as to Medical and Other Services</a:t>
            </a:r>
            <a:r>
              <a:rPr lang="en-US" dirty="0" smtClean="0"/>
              <a:t>: </a:t>
            </a:r>
            <a:r>
              <a:rPr lang="en-US" dirty="0"/>
              <a:t>Act § 206 </a:t>
            </a:r>
          </a:p>
        </p:txBody>
      </p:sp>
      <p:sp>
        <p:nvSpPr>
          <p:cNvPr id="3" name="Content Placeholder 2"/>
          <p:cNvSpPr>
            <a:spLocks noGrp="1"/>
          </p:cNvSpPr>
          <p:nvPr>
            <p:ph idx="1"/>
          </p:nvPr>
        </p:nvSpPr>
        <p:spPr/>
        <p:txBody>
          <a:bodyPr/>
          <a:lstStyle/>
          <a:p>
            <a:pPr lvl="0"/>
            <a:r>
              <a:rPr lang="en-US" dirty="0" smtClean="0"/>
              <a:t>An employee sustaining a personal injury arising out of and in the  course of employment or disabled by occupational disease is entitled to </a:t>
            </a:r>
            <a:r>
              <a:rPr lang="en-US" b="1" u="sng" dirty="0" smtClean="0"/>
              <a:t>reasonable and proper</a:t>
            </a:r>
            <a:r>
              <a:rPr lang="en-US" b="1" dirty="0" smtClean="0"/>
              <a:t> </a:t>
            </a:r>
            <a:r>
              <a:rPr lang="en-US" dirty="0" smtClean="0"/>
              <a:t>medical, surgical and hospital services, nursing, medicines, and mechanical, surgical aids, as needed, paid for by the employer. </a:t>
            </a:r>
          </a:p>
        </p:txBody>
      </p:sp>
    </p:spTree>
    <p:extLst>
      <p:ext uri="{BB962C8B-B14F-4D97-AF65-F5344CB8AC3E}">
        <p14:creationId xmlns:p14="http://schemas.microsoft.com/office/powerpoint/2010/main" val="38659630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Information: MFS Section 1.11</a:t>
            </a:r>
            <a:endParaRPr lang="en-US" dirty="0"/>
          </a:p>
        </p:txBody>
      </p:sp>
      <p:sp>
        <p:nvSpPr>
          <p:cNvPr id="3" name="Content Placeholder 2"/>
          <p:cNvSpPr>
            <a:spLocks noGrp="1"/>
          </p:cNvSpPr>
          <p:nvPr>
            <p:ph idx="1"/>
          </p:nvPr>
        </p:nvSpPr>
        <p:spPr/>
        <p:txBody>
          <a:bodyPr/>
          <a:lstStyle/>
          <a:p>
            <a:pPr lvl="0"/>
            <a:r>
              <a:rPr lang="en-US" sz="2800" dirty="0" smtClean="0"/>
              <a:t>Authorization </a:t>
            </a:r>
            <a:r>
              <a:rPr lang="en-US" sz="2800" dirty="0"/>
              <a:t>from the employee for release of medical information by health care providers to the employee or the employee’s representative, employer or the employer’s representative, or insurer or insurer’s representative is not required if the information pertains to treatment of an injury or disease that is claimed to be compensable under this Act regardless of whether the claimed injury or disease is denied by the employer/insurer.</a:t>
            </a:r>
          </a:p>
        </p:txBody>
      </p:sp>
    </p:spTree>
    <p:extLst>
      <p:ext uri="{BB962C8B-B14F-4D97-AF65-F5344CB8AC3E}">
        <p14:creationId xmlns:p14="http://schemas.microsoft.com/office/powerpoint/2010/main" val="1978828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Records: MFS Section 1.11</a:t>
            </a:r>
            <a:endParaRPr lang="en-US" dirty="0"/>
          </a:p>
        </p:txBody>
      </p:sp>
      <p:sp>
        <p:nvSpPr>
          <p:cNvPr id="3" name="Content Placeholder 2"/>
          <p:cNvSpPr>
            <a:spLocks noGrp="1"/>
          </p:cNvSpPr>
          <p:nvPr>
            <p:ph idx="1"/>
          </p:nvPr>
        </p:nvSpPr>
        <p:spPr>
          <a:xfrm>
            <a:off x="152400" y="1447800"/>
            <a:ext cx="8305800" cy="4724400"/>
          </a:xfrm>
        </p:spPr>
        <p:txBody>
          <a:bodyPr/>
          <a:lstStyle/>
          <a:p>
            <a:pPr lvl="0"/>
            <a:r>
              <a:rPr lang="en-US" sz="3600" dirty="0"/>
              <a:t>Nothing in the Act or these rules requires any personal or telephonic contact between any health care provider and a representative of the employer/insurer.</a:t>
            </a:r>
          </a:p>
          <a:p>
            <a:pPr lvl="0"/>
            <a:r>
              <a:rPr lang="en-US" sz="3600" dirty="0"/>
              <a:t>Health care providers must complete the M-1 form in accordance with Title 39</a:t>
            </a:r>
            <a:r>
              <a:rPr lang="en-US" sz="3600" b="1" dirty="0"/>
              <a:t>­</a:t>
            </a:r>
            <a:r>
              <a:rPr lang="en-US" sz="3600" dirty="0"/>
              <a:t>A M.R.S.A. §208.</a:t>
            </a:r>
          </a:p>
        </p:txBody>
      </p:sp>
    </p:spTree>
    <p:extLst>
      <p:ext uri="{BB962C8B-B14F-4D97-AF65-F5344CB8AC3E}">
        <p14:creationId xmlns:p14="http://schemas.microsoft.com/office/powerpoint/2010/main" val="17173694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 E &amp; M Services</a:t>
            </a:r>
            <a:endParaRPr lang="en-US" dirty="0"/>
          </a:p>
        </p:txBody>
      </p:sp>
      <p:sp>
        <p:nvSpPr>
          <p:cNvPr id="3" name="Content Placeholder 2"/>
          <p:cNvSpPr>
            <a:spLocks noGrp="1"/>
          </p:cNvSpPr>
          <p:nvPr>
            <p:ph idx="1"/>
          </p:nvPr>
        </p:nvSpPr>
        <p:spPr>
          <a:xfrm>
            <a:off x="152400" y="1447800"/>
            <a:ext cx="8534400" cy="5105400"/>
          </a:xfrm>
        </p:spPr>
        <p:txBody>
          <a:bodyPr/>
          <a:lstStyle/>
          <a:p>
            <a:pPr marL="0" indent="0">
              <a:buNone/>
            </a:pPr>
            <a:r>
              <a:rPr lang="en-US" b="1" i="1" dirty="0"/>
              <a:t>Reminder: New v. Established Patient </a:t>
            </a:r>
            <a:endParaRPr lang="en-US" dirty="0"/>
          </a:p>
          <a:p>
            <a:r>
              <a:rPr lang="en-US" sz="2800" dirty="0"/>
              <a:t>Billing for Evaluation &amp; Management services requires the determination of patient status as new or established. According to the American Medical Association, a new patient is one who has not received any professional services from the physician or another physician of the same specialty who belongs to the same group practice, within the past three years. The determination is not based on the injury (new vs. existing). 	</a:t>
            </a:r>
          </a:p>
        </p:txBody>
      </p:sp>
    </p:spTree>
    <p:extLst>
      <p:ext uri="{BB962C8B-B14F-4D97-AF65-F5344CB8AC3E}">
        <p14:creationId xmlns:p14="http://schemas.microsoft.com/office/powerpoint/2010/main" val="30274020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 Anesthesia: MFS Section 2.02</a:t>
            </a:r>
            <a:endParaRPr lang="en-US" dirty="0"/>
          </a:p>
        </p:txBody>
      </p:sp>
      <p:sp>
        <p:nvSpPr>
          <p:cNvPr id="3" name="Content Placeholder 2"/>
          <p:cNvSpPr>
            <a:spLocks noGrp="1"/>
          </p:cNvSpPr>
          <p:nvPr>
            <p:ph idx="1"/>
          </p:nvPr>
        </p:nvSpPr>
        <p:spPr>
          <a:xfrm>
            <a:off x="152400" y="1447800"/>
            <a:ext cx="8534400" cy="5105400"/>
          </a:xfrm>
        </p:spPr>
        <p:txBody>
          <a:bodyPr/>
          <a:lstStyle/>
          <a:p>
            <a:r>
              <a:rPr lang="en-US" sz="2800" dirty="0" smtClean="0"/>
              <a:t>Health </a:t>
            </a:r>
            <a:r>
              <a:rPr lang="en-US" sz="2800" dirty="0"/>
              <a:t>care providers must bill time units only.  One time unit is allowed for each 15 minute time interval, or significant fraction thereof (7.5 minutes or more) of anesthesia time. If anesthesia time extends beyond three hours, one time unit for each 10 minute time interval, or significant fraction thereof (5 minutes or more) is allowed after the first three hours. Documentation of actual anesthesia time is required, such as a copy of the anesthesia record.	</a:t>
            </a:r>
          </a:p>
        </p:txBody>
      </p:sp>
    </p:spTree>
    <p:extLst>
      <p:ext uri="{BB962C8B-B14F-4D97-AF65-F5344CB8AC3E}">
        <p14:creationId xmlns:p14="http://schemas.microsoft.com/office/powerpoint/2010/main" val="12896677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 Surgery: MFS Section 2.03</a:t>
            </a:r>
            <a:endParaRPr lang="en-US" dirty="0"/>
          </a:p>
        </p:txBody>
      </p:sp>
      <p:sp>
        <p:nvSpPr>
          <p:cNvPr id="3" name="Content Placeholder 2"/>
          <p:cNvSpPr>
            <a:spLocks noGrp="1"/>
          </p:cNvSpPr>
          <p:nvPr>
            <p:ph idx="1"/>
          </p:nvPr>
        </p:nvSpPr>
        <p:spPr>
          <a:xfrm>
            <a:off x="152400" y="1447800"/>
            <a:ext cx="8534400" cy="5105400"/>
          </a:xfrm>
        </p:spPr>
        <p:txBody>
          <a:bodyPr/>
          <a:lstStyle/>
          <a:p>
            <a:pPr lvl="0"/>
            <a:r>
              <a:rPr lang="en-US" sz="2800" dirty="0"/>
              <a:t>For surgical procedures that usually mandate a variety of attendant services, the reimbursement allowances are based on a global reimbursement concept. </a:t>
            </a:r>
            <a:endParaRPr lang="en-US" sz="2800" dirty="0" smtClean="0"/>
          </a:p>
          <a:p>
            <a:pPr lvl="0"/>
            <a:r>
              <a:rPr lang="en-US" sz="2800" dirty="0" smtClean="0"/>
              <a:t>Global </a:t>
            </a:r>
            <a:r>
              <a:rPr lang="en-US" sz="2800" dirty="0"/>
              <a:t>reimbursement covers the performance of the basic service and the normal range of care required before and after surgery. </a:t>
            </a:r>
            <a:endParaRPr lang="en-US" sz="2800" dirty="0" smtClean="0"/>
          </a:p>
          <a:p>
            <a:pPr lvl="0"/>
            <a:r>
              <a:rPr lang="en-US" sz="2800" dirty="0" smtClean="0"/>
              <a:t>The </a:t>
            </a:r>
            <a:r>
              <a:rPr lang="en-US" sz="2800" dirty="0"/>
              <a:t>normal range of post­surgical care is indicated under “FUD” in Appendix II.  </a:t>
            </a:r>
          </a:p>
        </p:txBody>
      </p:sp>
    </p:spTree>
    <p:extLst>
      <p:ext uri="{BB962C8B-B14F-4D97-AF65-F5344CB8AC3E}">
        <p14:creationId xmlns:p14="http://schemas.microsoft.com/office/powerpoint/2010/main" val="9645786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Procedures – Surgery: MFS Section 2.03</a:t>
            </a:r>
            <a:endParaRPr lang="en-US" dirty="0"/>
          </a:p>
        </p:txBody>
      </p:sp>
      <p:sp>
        <p:nvSpPr>
          <p:cNvPr id="3" name="Content Placeholder 2"/>
          <p:cNvSpPr>
            <a:spLocks noGrp="1"/>
          </p:cNvSpPr>
          <p:nvPr>
            <p:ph idx="1"/>
          </p:nvPr>
        </p:nvSpPr>
        <p:spPr>
          <a:xfrm>
            <a:off x="152400" y="1447800"/>
            <a:ext cx="8534400" cy="5105400"/>
          </a:xfrm>
        </p:spPr>
        <p:txBody>
          <a:bodyPr/>
          <a:lstStyle/>
          <a:p>
            <a:pPr lvl="0"/>
            <a:r>
              <a:rPr lang="en-US" sz="2800" dirty="0" smtClean="0"/>
              <a:t>There are </a:t>
            </a:r>
            <a:r>
              <a:rPr lang="en-US" sz="2800" dirty="0"/>
              <a:t>four exceptions to the global reimbursement policy </a:t>
            </a:r>
            <a:r>
              <a:rPr lang="en-US" sz="2800" dirty="0" smtClean="0"/>
              <a:t>that may </a:t>
            </a:r>
            <a:r>
              <a:rPr lang="en-US" sz="2800" dirty="0"/>
              <a:t>warrant additional reimbursement for services provided before </a:t>
            </a:r>
            <a:r>
              <a:rPr lang="en-US" sz="2800" dirty="0" smtClean="0"/>
              <a:t>surgery.</a:t>
            </a:r>
            <a:endParaRPr lang="en-US" sz="2800" dirty="0"/>
          </a:p>
          <a:p>
            <a:r>
              <a:rPr lang="en-US" sz="2800" dirty="0" smtClean="0"/>
              <a:t>Additional </a:t>
            </a:r>
            <a:r>
              <a:rPr lang="en-US" sz="2800" dirty="0"/>
              <a:t>charges and reimbursement may be warranted for additional services rendered to treat complications, exacerbation, recurrence, or other diseases and injuries. Under such circumstances, additional reimbursement may be requested. </a:t>
            </a:r>
          </a:p>
          <a:p>
            <a:r>
              <a:rPr lang="en-US" sz="2800" dirty="0"/>
              <a:t> </a:t>
            </a:r>
            <a:r>
              <a:rPr lang="en-US" sz="2800" dirty="0" smtClean="0"/>
              <a:t>An </a:t>
            </a:r>
            <a:r>
              <a:rPr lang="en-US" sz="2800" dirty="0"/>
              <a:t>incidental surgery will not be paid under the Workers' Compensation system.</a:t>
            </a:r>
          </a:p>
        </p:txBody>
      </p:sp>
    </p:spTree>
    <p:extLst>
      <p:ext uri="{BB962C8B-B14F-4D97-AF65-F5344CB8AC3E}">
        <p14:creationId xmlns:p14="http://schemas.microsoft.com/office/powerpoint/2010/main" val="42589731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Professional Services</a:t>
            </a:r>
            <a:endParaRPr lang="en-US" dirty="0"/>
          </a:p>
        </p:txBody>
      </p:sp>
      <p:sp>
        <p:nvSpPr>
          <p:cNvPr id="3" name="Content Placeholder 2"/>
          <p:cNvSpPr>
            <a:spLocks noGrp="1"/>
          </p:cNvSpPr>
          <p:nvPr>
            <p:ph idx="1"/>
          </p:nvPr>
        </p:nvSpPr>
        <p:spPr/>
        <p:txBody>
          <a:bodyPr/>
          <a:lstStyle/>
          <a:p>
            <a:r>
              <a:rPr lang="en-US" dirty="0" smtClean="0"/>
              <a:t>MAP using Section 2 and Appendix II.</a:t>
            </a:r>
          </a:p>
          <a:p>
            <a:pPr lvl="1"/>
            <a:endParaRPr lang="en-US" sz="1200" dirty="0" smtClean="0"/>
          </a:p>
          <a:p>
            <a:pPr lvl="1"/>
            <a:r>
              <a:rPr lang="en-US" dirty="0" smtClean="0"/>
              <a:t>Based on National </a:t>
            </a:r>
            <a:r>
              <a:rPr lang="en-US" dirty="0"/>
              <a:t>Physician Fee Schedule Relative Value </a:t>
            </a:r>
            <a:r>
              <a:rPr lang="en-US" dirty="0" smtClean="0"/>
              <a:t>File and the Board’s base rates.</a:t>
            </a:r>
          </a:p>
          <a:p>
            <a:pPr lvl="1"/>
            <a:endParaRPr lang="en-US" sz="800" dirty="0" smtClean="0"/>
          </a:p>
          <a:p>
            <a:pPr lvl="1"/>
            <a:r>
              <a:rPr lang="en-US" dirty="0" smtClean="0"/>
              <a:t>Lesser of logic applied line by line.</a:t>
            </a:r>
          </a:p>
          <a:p>
            <a:endParaRPr lang="en-US" dirty="0"/>
          </a:p>
        </p:txBody>
      </p:sp>
    </p:spTree>
    <p:extLst>
      <p:ext uri="{BB962C8B-B14F-4D97-AF65-F5344CB8AC3E}">
        <p14:creationId xmlns:p14="http://schemas.microsoft.com/office/powerpoint/2010/main" val="40805743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Inpatient Facility Fees</a:t>
            </a:r>
            <a:endParaRPr lang="en-US" dirty="0"/>
          </a:p>
        </p:txBody>
      </p:sp>
      <p:sp>
        <p:nvSpPr>
          <p:cNvPr id="3" name="Content Placeholder 2"/>
          <p:cNvSpPr>
            <a:spLocks noGrp="1"/>
          </p:cNvSpPr>
          <p:nvPr>
            <p:ph idx="1"/>
          </p:nvPr>
        </p:nvSpPr>
        <p:spPr/>
        <p:txBody>
          <a:bodyPr/>
          <a:lstStyle/>
          <a:p>
            <a:r>
              <a:rPr lang="en-US" dirty="0" smtClean="0"/>
              <a:t>MAP using Section 3 and Appendix III.</a:t>
            </a:r>
          </a:p>
          <a:p>
            <a:endParaRPr lang="en-US" sz="1200" dirty="0" smtClean="0"/>
          </a:p>
          <a:p>
            <a:pPr lvl="1"/>
            <a:r>
              <a:rPr lang="en-US" dirty="0" smtClean="0"/>
              <a:t>Based on Table </a:t>
            </a:r>
            <a:r>
              <a:rPr lang="en-US" dirty="0"/>
              <a:t>5</a:t>
            </a:r>
            <a:r>
              <a:rPr lang="en-US" dirty="0" smtClean="0"/>
              <a:t>.—List of Medicare Severity Diagnosis-Related Groups </a:t>
            </a:r>
            <a:r>
              <a:rPr lang="en-US" dirty="0"/>
              <a:t>(MS-DRGS</a:t>
            </a:r>
            <a:r>
              <a:rPr lang="en-US" dirty="0" smtClean="0"/>
              <a:t>) and the Board’s base rates.</a:t>
            </a:r>
            <a:endParaRPr lang="en-US" sz="1200" dirty="0" smtClean="0"/>
          </a:p>
          <a:p>
            <a:pPr lvl="1"/>
            <a:r>
              <a:rPr lang="en-US" dirty="0" smtClean="0"/>
              <a:t>Lesser of logic applied at total claim level.</a:t>
            </a:r>
          </a:p>
          <a:p>
            <a:endParaRPr lang="en-US" dirty="0"/>
          </a:p>
        </p:txBody>
      </p:sp>
    </p:spTree>
    <p:extLst>
      <p:ext uri="{BB962C8B-B14F-4D97-AF65-F5344CB8AC3E}">
        <p14:creationId xmlns:p14="http://schemas.microsoft.com/office/powerpoint/2010/main" val="37113480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Inpatient Facility Fees continued</a:t>
            </a:r>
            <a:endParaRPr lang="en-US" dirty="0"/>
          </a:p>
        </p:txBody>
      </p:sp>
      <p:sp>
        <p:nvSpPr>
          <p:cNvPr id="3" name="Content Placeholder 2"/>
          <p:cNvSpPr>
            <a:spLocks noGrp="1"/>
          </p:cNvSpPr>
          <p:nvPr>
            <p:ph idx="1"/>
          </p:nvPr>
        </p:nvSpPr>
        <p:spPr>
          <a:xfrm>
            <a:off x="152400" y="1295400"/>
            <a:ext cx="8305800" cy="5105400"/>
          </a:xfrm>
        </p:spPr>
        <p:txBody>
          <a:bodyPr/>
          <a:lstStyle/>
          <a:p>
            <a:r>
              <a:rPr lang="en-US" sz="2800" dirty="0" smtClean="0"/>
              <a:t>Outliers – threshold is $75,000.00 plus the fee in Appendix III.</a:t>
            </a:r>
          </a:p>
          <a:p>
            <a:pPr lvl="1"/>
            <a:r>
              <a:rPr lang="en-US" dirty="0" smtClean="0"/>
              <a:t>No need to request outlier payment.</a:t>
            </a:r>
          </a:p>
          <a:p>
            <a:pPr marL="457200" lvl="1" indent="0">
              <a:buNone/>
            </a:pPr>
            <a:endParaRPr lang="en-US" sz="800" dirty="0" smtClean="0"/>
          </a:p>
          <a:p>
            <a:r>
              <a:rPr lang="en-US" sz="2800" dirty="0" err="1" smtClean="0"/>
              <a:t>Implantables</a:t>
            </a:r>
            <a:r>
              <a:rPr lang="en-US" sz="2800" dirty="0" smtClean="0"/>
              <a:t> – hospitals may seek additional reimbursement  for </a:t>
            </a:r>
            <a:r>
              <a:rPr lang="en-US" sz="2800" dirty="0" err="1" smtClean="0"/>
              <a:t>implantables</a:t>
            </a:r>
            <a:r>
              <a:rPr lang="en-US" sz="2800" dirty="0" smtClean="0"/>
              <a:t> over $10,000.</a:t>
            </a:r>
          </a:p>
          <a:p>
            <a:pPr lvl="1"/>
            <a:r>
              <a:rPr lang="en-US" dirty="0" smtClean="0"/>
              <a:t>Must submit substantiating invoices.  Invoices should be submitted contemporaneously with the bill.</a:t>
            </a:r>
          </a:p>
          <a:p>
            <a:endParaRPr lang="en-US" sz="800" dirty="0" smtClean="0"/>
          </a:p>
          <a:p>
            <a:pPr marL="342900" lvl="1" indent="-342900">
              <a:buFontTx/>
              <a:buChar char="•"/>
            </a:pPr>
            <a:r>
              <a:rPr lang="en-US" dirty="0"/>
              <a:t>Professional Services – max fees as outlined in Appendix II</a:t>
            </a:r>
            <a:r>
              <a:rPr lang="en-US" dirty="0" smtClean="0"/>
              <a:t>.</a:t>
            </a:r>
            <a:endParaRPr lang="en-US" dirty="0"/>
          </a:p>
        </p:txBody>
      </p:sp>
    </p:spTree>
    <p:extLst>
      <p:ext uri="{BB962C8B-B14F-4D97-AF65-F5344CB8AC3E}">
        <p14:creationId xmlns:p14="http://schemas.microsoft.com/office/powerpoint/2010/main" val="935049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Outpatient Facility Fees</a:t>
            </a:r>
            <a:endParaRPr lang="en-US" dirty="0"/>
          </a:p>
        </p:txBody>
      </p:sp>
      <p:sp>
        <p:nvSpPr>
          <p:cNvPr id="3" name="Content Placeholder 2"/>
          <p:cNvSpPr>
            <a:spLocks noGrp="1"/>
          </p:cNvSpPr>
          <p:nvPr>
            <p:ph idx="1"/>
          </p:nvPr>
        </p:nvSpPr>
        <p:spPr/>
        <p:txBody>
          <a:bodyPr/>
          <a:lstStyle/>
          <a:p>
            <a:r>
              <a:rPr lang="en-US" dirty="0" smtClean="0"/>
              <a:t>MAP using Section 4 and Appendix IV.</a:t>
            </a:r>
          </a:p>
          <a:p>
            <a:endParaRPr lang="en-US" sz="1200" dirty="0" smtClean="0"/>
          </a:p>
          <a:p>
            <a:pPr lvl="1"/>
            <a:r>
              <a:rPr lang="en-US" dirty="0" smtClean="0"/>
              <a:t>Based </a:t>
            </a:r>
            <a:r>
              <a:rPr lang="en-US" dirty="0"/>
              <a:t>on Addendum B.-Final OPPS Payment by HCPCS Code </a:t>
            </a:r>
            <a:r>
              <a:rPr lang="en-US" dirty="0" smtClean="0"/>
              <a:t>and the Board’s base rates.</a:t>
            </a:r>
          </a:p>
          <a:p>
            <a:pPr lvl="1"/>
            <a:endParaRPr lang="en-US" sz="800" dirty="0" smtClean="0"/>
          </a:p>
          <a:p>
            <a:pPr lvl="1"/>
            <a:r>
              <a:rPr lang="en-US" dirty="0" smtClean="0"/>
              <a:t>Lesser </a:t>
            </a:r>
            <a:r>
              <a:rPr lang="en-US" dirty="0"/>
              <a:t>of logic applied at total claim level</a:t>
            </a:r>
            <a:r>
              <a:rPr lang="en-US" dirty="0" smtClean="0"/>
              <a:t>.</a:t>
            </a:r>
            <a:endParaRPr lang="en-US" dirty="0"/>
          </a:p>
        </p:txBody>
      </p:sp>
    </p:spTree>
    <p:extLst>
      <p:ext uri="{BB962C8B-B14F-4D97-AF65-F5344CB8AC3E}">
        <p14:creationId xmlns:p14="http://schemas.microsoft.com/office/powerpoint/2010/main" val="4196312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12" y="152400"/>
            <a:ext cx="7467600" cy="838200"/>
          </a:xfrm>
        </p:spPr>
        <p:txBody>
          <a:bodyPr/>
          <a:lstStyle/>
          <a:p>
            <a:r>
              <a:rPr lang="en-US" b="1" dirty="0" smtClean="0"/>
              <a:t>Rights of Parties as to Medical and Other Services</a:t>
            </a:r>
            <a:r>
              <a:rPr lang="en-US" dirty="0" smtClean="0"/>
              <a:t>: </a:t>
            </a:r>
            <a:r>
              <a:rPr lang="en-US" dirty="0"/>
              <a:t>Act § 206 </a:t>
            </a:r>
          </a:p>
        </p:txBody>
      </p:sp>
      <p:sp>
        <p:nvSpPr>
          <p:cNvPr id="3" name="Content Placeholder 2"/>
          <p:cNvSpPr>
            <a:spLocks noGrp="1"/>
          </p:cNvSpPr>
          <p:nvPr>
            <p:ph idx="1"/>
          </p:nvPr>
        </p:nvSpPr>
        <p:spPr/>
        <p:txBody>
          <a:bodyPr/>
          <a:lstStyle/>
          <a:p>
            <a:pPr marL="0" indent="0">
              <a:buNone/>
            </a:pPr>
            <a:r>
              <a:rPr lang="en-US" b="1" dirty="0"/>
              <a:t>1</a:t>
            </a:r>
            <a:r>
              <a:rPr lang="en-US" dirty="0"/>
              <a:t>. </a:t>
            </a:r>
            <a:r>
              <a:rPr lang="en-US" b="1" dirty="0"/>
              <a:t>Employer selection.</a:t>
            </a:r>
            <a:r>
              <a:rPr lang="en-US" dirty="0"/>
              <a:t>  The employer initially has the right to select for the employee a health care provider authorized to practice as such under the laws of the State.</a:t>
            </a:r>
          </a:p>
          <a:p>
            <a:pPr marL="0" indent="0">
              <a:buNone/>
            </a:pPr>
            <a:r>
              <a:rPr lang="en-US" b="1" dirty="0" smtClean="0"/>
              <a:t>2</a:t>
            </a:r>
            <a:r>
              <a:rPr lang="en-US" dirty="0"/>
              <a:t>. </a:t>
            </a:r>
            <a:r>
              <a:rPr lang="en-US" b="1" dirty="0"/>
              <a:t>Employee selection.</a:t>
            </a:r>
            <a:r>
              <a:rPr lang="en-US" dirty="0"/>
              <a:t>  After 10 days from the inception of health care under subsection 1, the employee may select a different health care </a:t>
            </a:r>
            <a:r>
              <a:rPr lang="en-US" dirty="0" smtClean="0"/>
              <a:t>provider. </a:t>
            </a:r>
          </a:p>
        </p:txBody>
      </p:sp>
    </p:spTree>
    <p:extLst>
      <p:ext uri="{BB962C8B-B14F-4D97-AF65-F5344CB8AC3E}">
        <p14:creationId xmlns:p14="http://schemas.microsoft.com/office/powerpoint/2010/main" val="1452162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Outpatient Facility Fees continued</a:t>
            </a:r>
            <a:endParaRPr lang="en-US" dirty="0"/>
          </a:p>
        </p:txBody>
      </p:sp>
      <p:sp>
        <p:nvSpPr>
          <p:cNvPr id="3" name="Content Placeholder 2"/>
          <p:cNvSpPr>
            <a:spLocks noGrp="1"/>
          </p:cNvSpPr>
          <p:nvPr>
            <p:ph idx="1"/>
          </p:nvPr>
        </p:nvSpPr>
        <p:spPr>
          <a:xfrm>
            <a:off x="25400" y="1295400"/>
            <a:ext cx="8458200" cy="5029200"/>
          </a:xfrm>
        </p:spPr>
        <p:txBody>
          <a:bodyPr/>
          <a:lstStyle/>
          <a:p>
            <a:r>
              <a:rPr lang="en-US" sz="2800" dirty="0" smtClean="0"/>
              <a:t>Outliers – threshold is $2,500.00 per procedure code plus the fee in Appendix IV.</a:t>
            </a:r>
          </a:p>
          <a:p>
            <a:pPr lvl="1"/>
            <a:r>
              <a:rPr lang="en-US" dirty="0" smtClean="0"/>
              <a:t>No need to request outlier payment.</a:t>
            </a:r>
          </a:p>
          <a:p>
            <a:r>
              <a:rPr lang="en-US" sz="2800" dirty="0" err="1" smtClean="0"/>
              <a:t>Implantables</a:t>
            </a:r>
            <a:r>
              <a:rPr lang="en-US" sz="2800" dirty="0" smtClean="0"/>
              <a:t> – facilities may seek additional reimbursement  for </a:t>
            </a:r>
            <a:r>
              <a:rPr lang="en-US" sz="2800" dirty="0" err="1" smtClean="0"/>
              <a:t>implantables</a:t>
            </a:r>
            <a:r>
              <a:rPr lang="en-US" sz="2800" dirty="0" smtClean="0"/>
              <a:t> over $250.</a:t>
            </a:r>
          </a:p>
          <a:p>
            <a:pPr lvl="1"/>
            <a:r>
              <a:rPr lang="en-US" dirty="0" smtClean="0"/>
              <a:t>Must submit substantiating invoices</a:t>
            </a:r>
            <a:r>
              <a:rPr lang="en-US" dirty="0"/>
              <a:t>. Invoices should be submitted contemporaneously with the bill</a:t>
            </a:r>
            <a:r>
              <a:rPr lang="en-US" dirty="0" smtClean="0"/>
              <a:t>.</a:t>
            </a:r>
          </a:p>
          <a:p>
            <a:pPr marL="342900" lvl="1" indent="-342900">
              <a:buFontTx/>
              <a:buChar char="•"/>
            </a:pPr>
            <a:r>
              <a:rPr lang="en-US" dirty="0" smtClean="0"/>
              <a:t>Professional Services – max fees as outlined in Appendix II.</a:t>
            </a:r>
          </a:p>
          <a:p>
            <a:endParaRPr lang="en-US" dirty="0"/>
          </a:p>
        </p:txBody>
      </p:sp>
    </p:spTree>
    <p:extLst>
      <p:ext uri="{BB962C8B-B14F-4D97-AF65-F5344CB8AC3E}">
        <p14:creationId xmlns:p14="http://schemas.microsoft.com/office/powerpoint/2010/main" val="41652856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Claim Status</a:t>
            </a:r>
            <a:endParaRPr lang="en-US" dirty="0"/>
          </a:p>
        </p:txBody>
      </p:sp>
      <p:sp>
        <p:nvSpPr>
          <p:cNvPr id="3" name="Content Placeholder 2"/>
          <p:cNvSpPr>
            <a:spLocks noGrp="1"/>
          </p:cNvSpPr>
          <p:nvPr>
            <p:ph idx="1"/>
          </p:nvPr>
        </p:nvSpPr>
        <p:spPr>
          <a:xfrm>
            <a:off x="0" y="1295400"/>
            <a:ext cx="8610600" cy="5410200"/>
          </a:xfrm>
        </p:spPr>
        <p:txBody>
          <a:bodyPr/>
          <a:lstStyle/>
          <a:p>
            <a:r>
              <a:rPr lang="en-US" sz="2500" b="1" dirty="0" smtClean="0"/>
              <a:t>Claim on File</a:t>
            </a:r>
          </a:p>
          <a:p>
            <a:pPr lvl="1"/>
            <a:r>
              <a:rPr lang="en-US" sz="2500" dirty="0" smtClean="0"/>
              <a:t>ER/IR has 30 days to pay or deny.</a:t>
            </a:r>
          </a:p>
          <a:p>
            <a:r>
              <a:rPr lang="en-US" sz="2500" b="1" dirty="0" smtClean="0"/>
              <a:t>No claim on file, consider:</a:t>
            </a:r>
          </a:p>
          <a:p>
            <a:pPr lvl="1"/>
            <a:r>
              <a:rPr lang="en-US" sz="2500" dirty="0" smtClean="0"/>
              <a:t>Billing the patient.  The one that received the services is ultimately responsible for payment. </a:t>
            </a:r>
          </a:p>
          <a:p>
            <a:pPr lvl="1"/>
            <a:r>
              <a:rPr lang="en-US" sz="2500" dirty="0" smtClean="0"/>
              <a:t>Sending notice of nonpayment via certified mail.</a:t>
            </a:r>
          </a:p>
          <a:p>
            <a:pPr lvl="1"/>
            <a:r>
              <a:rPr lang="en-US" sz="2500" dirty="0"/>
              <a:t>Contacting a Claims Resolution Specialist in one of the Board’s Regional Offices.</a:t>
            </a:r>
          </a:p>
          <a:p>
            <a:pPr lvl="1"/>
            <a:r>
              <a:rPr lang="en-US" sz="2500" dirty="0"/>
              <a:t>Contacting the </a:t>
            </a:r>
            <a:r>
              <a:rPr lang="en-US" sz="2500" dirty="0" smtClean="0"/>
              <a:t>Office </a:t>
            </a:r>
            <a:r>
              <a:rPr lang="en-US" sz="2500" dirty="0"/>
              <a:t>of </a:t>
            </a:r>
            <a:r>
              <a:rPr lang="en-US" sz="2500" dirty="0" smtClean="0"/>
              <a:t>Medical/Rehabilitation </a:t>
            </a:r>
            <a:r>
              <a:rPr lang="en-US" sz="2500" dirty="0"/>
              <a:t>Services.</a:t>
            </a:r>
          </a:p>
          <a:p>
            <a:pPr lvl="1"/>
            <a:r>
              <a:rPr lang="en-US" sz="2500" dirty="0" smtClean="0"/>
              <a:t>Filing a Provider’s Petition for Payment of Medical   and Related Services (WCB-190A).</a:t>
            </a:r>
          </a:p>
          <a:p>
            <a:endParaRPr lang="en-US" dirty="0"/>
          </a:p>
        </p:txBody>
      </p:sp>
    </p:spTree>
    <p:extLst>
      <p:ext uri="{BB962C8B-B14F-4D97-AF65-F5344CB8AC3E}">
        <p14:creationId xmlns:p14="http://schemas.microsoft.com/office/powerpoint/2010/main" val="401628237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Patient Financial Services</a:t>
            </a:r>
            <a:endParaRPr lang="en-US" dirty="0"/>
          </a:p>
        </p:txBody>
      </p:sp>
      <p:sp>
        <p:nvSpPr>
          <p:cNvPr id="3" name="Content Placeholder 2"/>
          <p:cNvSpPr>
            <a:spLocks noGrp="1"/>
          </p:cNvSpPr>
          <p:nvPr>
            <p:ph sz="half" idx="1"/>
          </p:nvPr>
        </p:nvSpPr>
        <p:spPr>
          <a:ln>
            <a:solidFill>
              <a:srgbClr val="00B0F0"/>
            </a:solidFill>
          </a:ln>
        </p:spPr>
        <p:txBody>
          <a:bodyPr/>
          <a:lstStyle/>
          <a:p>
            <a:pPr marL="0" indent="0" algn="ctr">
              <a:buNone/>
            </a:pPr>
            <a:r>
              <a:rPr lang="en-US" dirty="0" smtClean="0"/>
              <a:t>Total Charges</a:t>
            </a:r>
          </a:p>
          <a:p>
            <a:pPr marL="0" indent="0" algn="ctr">
              <a:buNone/>
            </a:pPr>
            <a:endParaRPr lang="en-US" dirty="0"/>
          </a:p>
          <a:p>
            <a:pPr marL="0" indent="0" algn="ctr">
              <a:buNone/>
            </a:pPr>
            <a:r>
              <a:rPr lang="en-US" dirty="0" smtClean="0"/>
              <a:t>Less</a:t>
            </a:r>
          </a:p>
          <a:p>
            <a:pPr marL="0" indent="0" algn="ctr">
              <a:buNone/>
            </a:pPr>
            <a:endParaRPr lang="en-US" dirty="0"/>
          </a:p>
          <a:p>
            <a:pPr marL="0" indent="0" algn="ctr">
              <a:buNone/>
            </a:pPr>
            <a:r>
              <a:rPr lang="en-US" dirty="0" smtClean="0"/>
              <a:t>Total Amount Due</a:t>
            </a:r>
          </a:p>
          <a:p>
            <a:pPr marL="0" indent="0" algn="ctr">
              <a:buNone/>
            </a:pPr>
            <a:endParaRPr lang="en-US" dirty="0"/>
          </a:p>
          <a:p>
            <a:pPr marL="0" indent="0" algn="ctr">
              <a:buNone/>
            </a:pPr>
            <a:r>
              <a:rPr lang="en-US" dirty="0" smtClean="0"/>
              <a:t>=</a:t>
            </a:r>
          </a:p>
          <a:p>
            <a:pPr marL="0" indent="0" algn="ctr">
              <a:buNone/>
            </a:pPr>
            <a:endParaRPr lang="en-US" dirty="0" smtClean="0"/>
          </a:p>
          <a:p>
            <a:pPr marL="0" indent="0" algn="ctr">
              <a:buNone/>
            </a:pPr>
            <a:r>
              <a:rPr lang="en-US" dirty="0" smtClean="0"/>
              <a:t>Adjustment</a:t>
            </a:r>
            <a:endParaRPr lang="en-US" dirty="0"/>
          </a:p>
        </p:txBody>
      </p:sp>
      <p:sp>
        <p:nvSpPr>
          <p:cNvPr id="4" name="Content Placeholder 3"/>
          <p:cNvSpPr>
            <a:spLocks noGrp="1"/>
          </p:cNvSpPr>
          <p:nvPr>
            <p:ph sz="half" idx="2"/>
          </p:nvPr>
        </p:nvSpPr>
        <p:spPr>
          <a:ln>
            <a:solidFill>
              <a:srgbClr val="00B0F0"/>
            </a:solidFill>
          </a:ln>
        </p:spPr>
        <p:txBody>
          <a:bodyPr/>
          <a:lstStyle/>
          <a:p>
            <a:pPr marL="0" indent="0" algn="ctr">
              <a:buNone/>
            </a:pPr>
            <a:r>
              <a:rPr lang="en-US" dirty="0" smtClean="0"/>
              <a:t>Total Amount Due</a:t>
            </a:r>
          </a:p>
          <a:p>
            <a:pPr marL="0" indent="0" algn="ctr">
              <a:buNone/>
            </a:pPr>
            <a:endParaRPr lang="en-US" dirty="0" smtClean="0"/>
          </a:p>
          <a:p>
            <a:pPr marL="0" indent="0" algn="ctr">
              <a:buNone/>
            </a:pPr>
            <a:r>
              <a:rPr lang="en-US" dirty="0" smtClean="0"/>
              <a:t>Less</a:t>
            </a:r>
          </a:p>
          <a:p>
            <a:pPr marL="0" indent="0" algn="ctr">
              <a:buNone/>
            </a:pPr>
            <a:endParaRPr lang="en-US" dirty="0" smtClean="0"/>
          </a:p>
          <a:p>
            <a:pPr marL="0" indent="0" algn="ctr">
              <a:buNone/>
            </a:pPr>
            <a:r>
              <a:rPr lang="en-US" dirty="0" smtClean="0"/>
              <a:t>Total Amount Paid</a:t>
            </a:r>
          </a:p>
          <a:p>
            <a:pPr marL="0" indent="0" algn="ctr">
              <a:buNone/>
            </a:pPr>
            <a:endParaRPr lang="en-US" dirty="0" smtClean="0"/>
          </a:p>
          <a:p>
            <a:pPr marL="0" indent="0" algn="ctr">
              <a:buNone/>
            </a:pPr>
            <a:r>
              <a:rPr lang="en-US" dirty="0" smtClean="0"/>
              <a:t>=</a:t>
            </a:r>
          </a:p>
          <a:p>
            <a:pPr marL="0" indent="0" algn="ctr">
              <a:buNone/>
            </a:pPr>
            <a:endParaRPr lang="en-US" dirty="0" smtClean="0"/>
          </a:p>
          <a:p>
            <a:pPr marL="0" indent="0" algn="ctr">
              <a:buNone/>
            </a:pPr>
            <a:r>
              <a:rPr lang="en-US" b="1" dirty="0" smtClean="0"/>
              <a:t>Balance Due (if any)</a:t>
            </a:r>
          </a:p>
          <a:p>
            <a:endParaRPr lang="en-US" dirty="0"/>
          </a:p>
        </p:txBody>
      </p:sp>
    </p:spTree>
    <p:extLst>
      <p:ext uri="{BB962C8B-B14F-4D97-AF65-F5344CB8AC3E}">
        <p14:creationId xmlns:p14="http://schemas.microsoft.com/office/powerpoint/2010/main" val="18032491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Review: Balance Due</a:t>
            </a:r>
            <a:endParaRPr lang="en-US" dirty="0"/>
          </a:p>
        </p:txBody>
      </p:sp>
      <p:sp>
        <p:nvSpPr>
          <p:cNvPr id="3" name="Content Placeholder 2"/>
          <p:cNvSpPr>
            <a:spLocks noGrp="1"/>
          </p:cNvSpPr>
          <p:nvPr>
            <p:ph idx="1"/>
          </p:nvPr>
        </p:nvSpPr>
        <p:spPr>
          <a:xfrm>
            <a:off x="10160" y="1264920"/>
            <a:ext cx="8610600" cy="5562600"/>
          </a:xfrm>
        </p:spPr>
        <p:txBody>
          <a:bodyPr/>
          <a:lstStyle/>
          <a:p>
            <a:r>
              <a:rPr lang="en-US" sz="2500" b="1" dirty="0" smtClean="0"/>
              <a:t>Partial denial filed</a:t>
            </a:r>
          </a:p>
          <a:p>
            <a:pPr lvl="1"/>
            <a:r>
              <a:rPr lang="en-US" sz="2500" dirty="0"/>
              <a:t>A</a:t>
            </a:r>
            <a:r>
              <a:rPr lang="en-US" sz="2500" dirty="0" smtClean="0"/>
              <a:t>utomatically starts the Board’s dispute resolution process.</a:t>
            </a:r>
          </a:p>
          <a:p>
            <a:r>
              <a:rPr lang="en-US" sz="2500" b="1" dirty="0" smtClean="0"/>
              <a:t>Partial denial not filed, consider:</a:t>
            </a:r>
          </a:p>
          <a:p>
            <a:pPr lvl="1"/>
            <a:r>
              <a:rPr lang="en-US" sz="2500" dirty="0" smtClean="0"/>
              <a:t>Filing an appeal /request for reconsideration with the </a:t>
            </a:r>
            <a:r>
              <a:rPr lang="en-US" sz="2500" dirty="0" err="1" smtClean="0"/>
              <a:t>payor</a:t>
            </a:r>
            <a:r>
              <a:rPr lang="en-US" sz="2500" dirty="0" smtClean="0"/>
              <a:t>.</a:t>
            </a:r>
          </a:p>
          <a:p>
            <a:pPr lvl="1"/>
            <a:r>
              <a:rPr lang="en-US" sz="2500" dirty="0"/>
              <a:t>Contacting the Office of  Medical/Rehabilitation Services.</a:t>
            </a:r>
          </a:p>
          <a:p>
            <a:pPr lvl="1"/>
            <a:r>
              <a:rPr lang="en-US" sz="2500" dirty="0"/>
              <a:t>Contacting a Claims Resolution Specialist in one of the Board’s Regional Offices.</a:t>
            </a:r>
          </a:p>
          <a:p>
            <a:pPr lvl="1"/>
            <a:r>
              <a:rPr lang="en-US" sz="2500" dirty="0" smtClean="0"/>
              <a:t>Filing a Provider’s Petition for Payment of Medical and Related Services (WCB-190A).</a:t>
            </a:r>
          </a:p>
          <a:p>
            <a:endParaRPr lang="en-US" dirty="0"/>
          </a:p>
        </p:txBody>
      </p:sp>
    </p:spTree>
    <p:extLst>
      <p:ext uri="{BB962C8B-B14F-4D97-AF65-F5344CB8AC3E}">
        <p14:creationId xmlns:p14="http://schemas.microsoft.com/office/powerpoint/2010/main" val="383267037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Dispute Resolution</a:t>
            </a:r>
            <a:endParaRPr lang="en-US" dirty="0"/>
          </a:p>
        </p:txBody>
      </p:sp>
      <p:sp>
        <p:nvSpPr>
          <p:cNvPr id="3" name="Content Placeholder 2"/>
          <p:cNvSpPr>
            <a:spLocks noGrp="1"/>
          </p:cNvSpPr>
          <p:nvPr>
            <p:ph idx="1"/>
          </p:nvPr>
        </p:nvSpPr>
        <p:spPr/>
        <p:txBody>
          <a:bodyPr/>
          <a:lstStyle/>
          <a:p>
            <a:r>
              <a:rPr lang="en-US" sz="3600" dirty="0" smtClean="0"/>
              <a:t>Three (3) Tiers</a:t>
            </a:r>
          </a:p>
          <a:p>
            <a:pPr lvl="1"/>
            <a:r>
              <a:rPr lang="en-US" sz="3200" dirty="0" smtClean="0"/>
              <a:t>Claims Resolution Specialists (</a:t>
            </a:r>
            <a:r>
              <a:rPr lang="en-US" sz="3200" dirty="0" err="1" smtClean="0"/>
              <a:t>a.k.a.Troubleshooters</a:t>
            </a:r>
            <a:r>
              <a:rPr lang="en-US" sz="3200" dirty="0" smtClean="0"/>
              <a:t>)</a:t>
            </a:r>
          </a:p>
          <a:p>
            <a:pPr lvl="1"/>
            <a:r>
              <a:rPr lang="en-US" sz="3200" dirty="0" smtClean="0"/>
              <a:t>Mediation</a:t>
            </a:r>
          </a:p>
          <a:p>
            <a:pPr lvl="1"/>
            <a:r>
              <a:rPr lang="en-US" sz="3200" dirty="0" smtClean="0"/>
              <a:t>Hearing</a:t>
            </a:r>
          </a:p>
          <a:p>
            <a:r>
              <a:rPr lang="en-US" dirty="0"/>
              <a:t>Five (5) Regional Offices</a:t>
            </a:r>
          </a:p>
          <a:p>
            <a:pPr lvl="1"/>
            <a:r>
              <a:rPr lang="en-US" sz="3200" dirty="0" smtClean="0"/>
              <a:t>Augusta, Bangor, Caribou,   Lewiston, Portland</a:t>
            </a:r>
          </a:p>
          <a:p>
            <a:endParaRPr lang="en-US" dirty="0"/>
          </a:p>
        </p:txBody>
      </p:sp>
    </p:spTree>
    <p:extLst>
      <p:ext uri="{BB962C8B-B14F-4D97-AF65-F5344CB8AC3E}">
        <p14:creationId xmlns:p14="http://schemas.microsoft.com/office/powerpoint/2010/main" val="382704260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Medicare Set Asides</a:t>
            </a:r>
            <a:endParaRPr lang="en-US" dirty="0"/>
          </a:p>
        </p:txBody>
      </p:sp>
      <p:sp>
        <p:nvSpPr>
          <p:cNvPr id="3" name="Content Placeholder 2"/>
          <p:cNvSpPr>
            <a:spLocks noGrp="1"/>
          </p:cNvSpPr>
          <p:nvPr>
            <p:ph idx="1"/>
          </p:nvPr>
        </p:nvSpPr>
        <p:spPr/>
        <p:txBody>
          <a:bodyPr/>
          <a:lstStyle/>
          <a:p>
            <a:r>
              <a:rPr lang="en-US" sz="4400" dirty="0" smtClean="0"/>
              <a:t>A </a:t>
            </a:r>
            <a:r>
              <a:rPr lang="en-US" sz="4400" dirty="0"/>
              <a:t>WCMSA allocates a portion of a workers’ compensation settlement for all future work-injury-related medical expenses that are covered and otherwise reimbursable by Medicare. </a:t>
            </a:r>
          </a:p>
        </p:txBody>
      </p:sp>
    </p:spTree>
    <p:extLst>
      <p:ext uri="{BB962C8B-B14F-4D97-AF65-F5344CB8AC3E}">
        <p14:creationId xmlns:p14="http://schemas.microsoft.com/office/powerpoint/2010/main" val="362266083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Medicare Set Asides</a:t>
            </a:r>
            <a:endParaRPr lang="en-US" dirty="0"/>
          </a:p>
        </p:txBody>
      </p:sp>
      <p:sp>
        <p:nvSpPr>
          <p:cNvPr id="3" name="Content Placeholder 2"/>
          <p:cNvSpPr>
            <a:spLocks noGrp="1"/>
          </p:cNvSpPr>
          <p:nvPr>
            <p:ph idx="1"/>
          </p:nvPr>
        </p:nvSpPr>
        <p:spPr/>
        <p:txBody>
          <a:bodyPr/>
          <a:lstStyle/>
          <a:p>
            <a:r>
              <a:rPr lang="en-US" dirty="0" smtClean="0"/>
              <a:t>If a health care provider is treating an employee for a work injury and that employee has a Workers’ Compensation Medicare Set-Aside (WCMSA) based on the Maine Workers’ Compensation Medical Fee Schedule, the provider must bill the employee directly using the billing procedures outlined in Board Rules Chapter 5. </a:t>
            </a:r>
            <a:endParaRPr lang="en-US" sz="3600" dirty="0"/>
          </a:p>
        </p:txBody>
      </p:sp>
    </p:spTree>
    <p:extLst>
      <p:ext uri="{BB962C8B-B14F-4D97-AF65-F5344CB8AC3E}">
        <p14:creationId xmlns:p14="http://schemas.microsoft.com/office/powerpoint/2010/main" val="151191025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Medicare Set Asides</a:t>
            </a:r>
            <a:endParaRPr lang="en-US" dirty="0"/>
          </a:p>
        </p:txBody>
      </p:sp>
      <p:sp>
        <p:nvSpPr>
          <p:cNvPr id="3" name="Content Placeholder 2"/>
          <p:cNvSpPr>
            <a:spLocks noGrp="1"/>
          </p:cNvSpPr>
          <p:nvPr>
            <p:ph idx="1"/>
          </p:nvPr>
        </p:nvSpPr>
        <p:spPr/>
        <p:txBody>
          <a:bodyPr/>
          <a:lstStyle/>
          <a:p>
            <a:r>
              <a:rPr lang="en-US" sz="3600" dirty="0" smtClean="0"/>
              <a:t>Employees </a:t>
            </a:r>
            <a:r>
              <a:rPr lang="en-US" sz="3600" dirty="0"/>
              <a:t>with a WCMSA based on the Maine Workers’ Compensation Fee Schedule are required to pay for treatment related to the work injury pursuant to the Maine Workers’ Compensation Medical Fee Schedule. </a:t>
            </a:r>
          </a:p>
        </p:txBody>
      </p:sp>
    </p:spTree>
    <p:extLst>
      <p:ext uri="{BB962C8B-B14F-4D97-AF65-F5344CB8AC3E}">
        <p14:creationId xmlns:p14="http://schemas.microsoft.com/office/powerpoint/2010/main" val="413074259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Medicare Set Asides</a:t>
            </a:r>
            <a:endParaRPr lang="en-US" dirty="0"/>
          </a:p>
        </p:txBody>
      </p:sp>
      <p:sp>
        <p:nvSpPr>
          <p:cNvPr id="3" name="Content Placeholder 2"/>
          <p:cNvSpPr>
            <a:spLocks noGrp="1"/>
          </p:cNvSpPr>
          <p:nvPr>
            <p:ph idx="1"/>
          </p:nvPr>
        </p:nvSpPr>
        <p:spPr/>
        <p:txBody>
          <a:bodyPr/>
          <a:lstStyle/>
          <a:p>
            <a:r>
              <a:rPr lang="en-US" dirty="0" smtClean="0"/>
              <a:t>Health </a:t>
            </a:r>
            <a:r>
              <a:rPr lang="en-US" dirty="0"/>
              <a:t>care providers may wish to establish a separate financial class for employees with a WCMSA to facilitate the billing process. </a:t>
            </a:r>
            <a:endParaRPr lang="en-US" dirty="0" smtClean="0"/>
          </a:p>
          <a:p>
            <a:r>
              <a:rPr lang="en-US" dirty="0" smtClean="0"/>
              <a:t>If </a:t>
            </a:r>
            <a:r>
              <a:rPr lang="en-US" dirty="0"/>
              <a:t>a health care provider mistakenly bills Medicare or other insurer for treatment related to the work injury, the provider is responsible for refunding any payments received for that treatment. </a:t>
            </a:r>
            <a:r>
              <a:rPr lang="en-US" sz="2800" dirty="0"/>
              <a:t>	</a:t>
            </a:r>
          </a:p>
          <a:p>
            <a:endParaRPr lang="en-US" dirty="0"/>
          </a:p>
        </p:txBody>
      </p:sp>
    </p:spTree>
    <p:extLst>
      <p:ext uri="{BB962C8B-B14F-4D97-AF65-F5344CB8AC3E}">
        <p14:creationId xmlns:p14="http://schemas.microsoft.com/office/powerpoint/2010/main" val="329805123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 of Overpayments</a:t>
            </a:r>
            <a:endParaRPr lang="en-US" dirty="0"/>
          </a:p>
        </p:txBody>
      </p:sp>
      <p:sp>
        <p:nvSpPr>
          <p:cNvPr id="3" name="Content Placeholder 2"/>
          <p:cNvSpPr>
            <a:spLocks noGrp="1"/>
          </p:cNvSpPr>
          <p:nvPr>
            <p:ph idx="1"/>
          </p:nvPr>
        </p:nvSpPr>
        <p:spPr>
          <a:xfrm>
            <a:off x="152400" y="1219200"/>
            <a:ext cx="8153400" cy="5638800"/>
          </a:xfrm>
        </p:spPr>
        <p:txBody>
          <a:bodyPr/>
          <a:lstStyle/>
          <a:p>
            <a:pPr>
              <a:spcAft>
                <a:spcPts val="600"/>
              </a:spcAft>
            </a:pPr>
            <a:r>
              <a:rPr lang="en-US" sz="3600" dirty="0"/>
              <a:t>Workers’ Compensation Board Decision No.96-0:Donald C. Pritchard, Jr. v. S.D. Warren Company and Sedgwick James of Northern New England </a:t>
            </a:r>
          </a:p>
          <a:p>
            <a:pPr>
              <a:spcAft>
                <a:spcPts val="600"/>
              </a:spcAft>
            </a:pPr>
            <a:r>
              <a:rPr lang="en-US" sz="3600" dirty="0"/>
              <a:t>The present Act provides this employer with no mechanism to recover what the employer regards as an overpayment of compensation. </a:t>
            </a:r>
          </a:p>
          <a:p>
            <a:endParaRPr lang="en-US" dirty="0"/>
          </a:p>
        </p:txBody>
      </p:sp>
    </p:spTree>
    <p:extLst>
      <p:ext uri="{BB962C8B-B14F-4D97-AF65-F5344CB8AC3E}">
        <p14:creationId xmlns:p14="http://schemas.microsoft.com/office/powerpoint/2010/main" val="1520292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Certificate of Authorization</a:t>
            </a:r>
            <a:r>
              <a:rPr lang="en-US" dirty="0" smtClean="0"/>
              <a:t>: </a:t>
            </a:r>
            <a:br>
              <a:rPr lang="en-US" dirty="0" smtClean="0"/>
            </a:br>
            <a:r>
              <a:rPr lang="en-US" dirty="0" smtClean="0"/>
              <a:t>Act </a:t>
            </a:r>
            <a:r>
              <a:rPr lang="en-US" dirty="0"/>
              <a:t>§ </a:t>
            </a:r>
            <a:r>
              <a:rPr lang="en-US" dirty="0" smtClean="0"/>
              <a:t>208</a:t>
            </a:r>
            <a:endParaRPr lang="en-US" dirty="0"/>
          </a:p>
        </p:txBody>
      </p:sp>
      <p:sp>
        <p:nvSpPr>
          <p:cNvPr id="3" name="Content Placeholder 2"/>
          <p:cNvSpPr>
            <a:spLocks noGrp="1"/>
          </p:cNvSpPr>
          <p:nvPr>
            <p:ph idx="1"/>
          </p:nvPr>
        </p:nvSpPr>
        <p:spPr/>
        <p:txBody>
          <a:bodyPr/>
          <a:lstStyle/>
          <a:p>
            <a:pPr marL="457200" lvl="1" indent="0">
              <a:buNone/>
            </a:pPr>
            <a:r>
              <a:rPr lang="en-US" sz="3600" dirty="0"/>
              <a:t>Authorization from the employee for release of medical information by health care providers to the employer is not required if the information pertains to treatment of an injury or disease that is claimed to be compensable under this Act.</a:t>
            </a:r>
            <a:endParaRPr lang="en-US" dirty="0"/>
          </a:p>
        </p:txBody>
      </p:sp>
    </p:spTree>
    <p:extLst>
      <p:ext uri="{BB962C8B-B14F-4D97-AF65-F5344CB8AC3E}">
        <p14:creationId xmlns:p14="http://schemas.microsoft.com/office/powerpoint/2010/main" val="376462201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www.maine.gov/wcb</a:t>
            </a:r>
            <a:endParaRPr lang="en-US" dirty="0"/>
          </a:p>
        </p:txBody>
      </p:sp>
      <p:sp>
        <p:nvSpPr>
          <p:cNvPr id="3" name="Content Placeholder 2"/>
          <p:cNvSpPr>
            <a:spLocks noGrp="1"/>
          </p:cNvSpPr>
          <p:nvPr>
            <p:ph idx="1"/>
          </p:nvPr>
        </p:nvSpPr>
        <p:spPr>
          <a:xfrm>
            <a:off x="152400" y="1143000"/>
            <a:ext cx="8534400" cy="5029200"/>
          </a:xfrm>
        </p:spPr>
        <p:txBody>
          <a:bodyPr/>
          <a:lstStyle/>
          <a:p>
            <a:r>
              <a:rPr lang="en-US" dirty="0" smtClean="0"/>
              <a:t>Messages from Executive Director</a:t>
            </a:r>
          </a:p>
          <a:p>
            <a:r>
              <a:rPr lang="en-US" dirty="0" smtClean="0"/>
              <a:t>Board </a:t>
            </a:r>
            <a:r>
              <a:rPr lang="en-US" dirty="0"/>
              <a:t>of Directors</a:t>
            </a:r>
          </a:p>
          <a:p>
            <a:pPr lvl="1"/>
            <a:r>
              <a:rPr lang="en-US" dirty="0"/>
              <a:t>Meeting agendas </a:t>
            </a:r>
          </a:p>
          <a:p>
            <a:pPr lvl="1"/>
            <a:r>
              <a:rPr lang="en-US" dirty="0"/>
              <a:t>Meeting minutes</a:t>
            </a:r>
          </a:p>
          <a:p>
            <a:r>
              <a:rPr lang="en-US" dirty="0" smtClean="0"/>
              <a:t>Proposed </a:t>
            </a:r>
            <a:r>
              <a:rPr lang="en-US" dirty="0"/>
              <a:t>Rules</a:t>
            </a:r>
          </a:p>
          <a:p>
            <a:r>
              <a:rPr lang="en-US" dirty="0"/>
              <a:t>List serves</a:t>
            </a:r>
          </a:p>
          <a:p>
            <a:pPr lvl="1"/>
            <a:r>
              <a:rPr lang="en-US" dirty="0"/>
              <a:t>Notice of </a:t>
            </a:r>
            <a:r>
              <a:rPr lang="en-US" dirty="0" smtClean="0"/>
              <a:t>Rulemaking, Board agendas/minutes</a:t>
            </a:r>
            <a:endParaRPr lang="en-US" dirty="0"/>
          </a:p>
          <a:p>
            <a:pPr lvl="1"/>
            <a:r>
              <a:rPr lang="en-US" dirty="0" smtClean="0"/>
              <a:t>MRS </a:t>
            </a:r>
            <a:r>
              <a:rPr lang="en-US" dirty="0"/>
              <a:t>News</a:t>
            </a:r>
          </a:p>
          <a:p>
            <a:endParaRPr lang="en-US" dirty="0"/>
          </a:p>
        </p:txBody>
      </p:sp>
    </p:spTree>
    <p:extLst>
      <p:ext uri="{BB962C8B-B14F-4D97-AF65-F5344CB8AC3E}">
        <p14:creationId xmlns:p14="http://schemas.microsoft.com/office/powerpoint/2010/main" val="266277960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www.maine.gov/wcb</a:t>
            </a:r>
            <a:endParaRPr lang="en-US" dirty="0"/>
          </a:p>
        </p:txBody>
      </p:sp>
      <p:sp>
        <p:nvSpPr>
          <p:cNvPr id="3" name="Content Placeholder 2"/>
          <p:cNvSpPr>
            <a:spLocks noGrp="1"/>
          </p:cNvSpPr>
          <p:nvPr>
            <p:ph idx="1"/>
          </p:nvPr>
        </p:nvSpPr>
        <p:spPr>
          <a:xfrm>
            <a:off x="152400" y="1143000"/>
            <a:ext cx="8534400" cy="5029200"/>
          </a:xfrm>
        </p:spPr>
        <p:txBody>
          <a:bodyPr/>
          <a:lstStyle/>
          <a:p>
            <a:endParaRPr lang="en-US" dirty="0" smtClean="0"/>
          </a:p>
          <a:p>
            <a:r>
              <a:rPr lang="en-US" sz="4000" dirty="0" smtClean="0"/>
              <a:t>Medical/Rehab Services</a:t>
            </a:r>
          </a:p>
          <a:p>
            <a:pPr lvl="1"/>
            <a:r>
              <a:rPr lang="en-US" sz="3600" dirty="0" smtClean="0"/>
              <a:t>Medical Fee Schedule </a:t>
            </a:r>
          </a:p>
          <a:p>
            <a:pPr lvl="2"/>
            <a:r>
              <a:rPr lang="en-US" sz="3200" dirty="0"/>
              <a:t>A</a:t>
            </a:r>
            <a:r>
              <a:rPr lang="en-US" sz="3200" dirty="0" smtClean="0"/>
              <a:t>nnual updates effective Oct. 1 and Jan. 1</a:t>
            </a:r>
          </a:p>
          <a:p>
            <a:pPr lvl="2"/>
            <a:r>
              <a:rPr lang="en-US" sz="3200" dirty="0" smtClean="0"/>
              <a:t>Periodic updates every 3 years</a:t>
            </a:r>
          </a:p>
          <a:p>
            <a:pPr lvl="2"/>
            <a:r>
              <a:rPr lang="en-US" sz="3200" dirty="0" smtClean="0"/>
              <a:t>FAQ</a:t>
            </a:r>
          </a:p>
          <a:p>
            <a:pPr lvl="2"/>
            <a:r>
              <a:rPr lang="en-US" sz="3200" dirty="0" smtClean="0"/>
              <a:t>Training materials</a:t>
            </a:r>
          </a:p>
          <a:p>
            <a:endParaRPr lang="en-US" dirty="0"/>
          </a:p>
        </p:txBody>
      </p:sp>
    </p:spTree>
    <p:extLst>
      <p:ext uri="{BB962C8B-B14F-4D97-AF65-F5344CB8AC3E}">
        <p14:creationId xmlns:p14="http://schemas.microsoft.com/office/powerpoint/2010/main" val="123654453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www.maine.gov/wcb </a:t>
            </a:r>
            <a:endParaRPr lang="en-US" dirty="0"/>
          </a:p>
        </p:txBody>
      </p:sp>
      <p:sp>
        <p:nvSpPr>
          <p:cNvPr id="3" name="Content Placeholder 2"/>
          <p:cNvSpPr>
            <a:spLocks noGrp="1"/>
          </p:cNvSpPr>
          <p:nvPr>
            <p:ph idx="1"/>
          </p:nvPr>
        </p:nvSpPr>
        <p:spPr>
          <a:xfrm>
            <a:off x="152400" y="1143000"/>
            <a:ext cx="8534400" cy="5029200"/>
          </a:xfrm>
        </p:spPr>
        <p:txBody>
          <a:bodyPr/>
          <a:lstStyle/>
          <a:p>
            <a:r>
              <a:rPr lang="en-US" dirty="0" smtClean="0"/>
              <a:t>Featured </a:t>
            </a:r>
            <a:r>
              <a:rPr lang="en-US" sz="3600" dirty="0">
                <a:cs typeface="Trebuchet MS"/>
              </a:rPr>
              <a:t>Links</a:t>
            </a:r>
          </a:p>
          <a:p>
            <a:pPr lvl="1"/>
            <a:r>
              <a:rPr lang="en-US" dirty="0" smtClean="0"/>
              <a:t>Insurance Coverage Verification</a:t>
            </a:r>
          </a:p>
          <a:p>
            <a:pPr lvl="2"/>
            <a:r>
              <a:rPr lang="en-US" sz="2800" dirty="0"/>
              <a:t>List of Authorized Self-Insured Employers</a:t>
            </a:r>
          </a:p>
          <a:p>
            <a:pPr lvl="2"/>
            <a:r>
              <a:rPr lang="en-US" sz="2800" dirty="0"/>
              <a:t>Access to Coverage Information for Insured Employers</a:t>
            </a:r>
          </a:p>
          <a:p>
            <a:pPr lvl="1"/>
            <a:r>
              <a:rPr lang="en-US" dirty="0" smtClean="0"/>
              <a:t>Bureau of Insurance</a:t>
            </a:r>
          </a:p>
          <a:p>
            <a:pPr lvl="2"/>
            <a:r>
              <a:rPr lang="en-US" sz="2800" dirty="0"/>
              <a:t>Insurance Company License and Contact Information</a:t>
            </a:r>
          </a:p>
          <a:p>
            <a:pPr lvl="3"/>
            <a:r>
              <a:rPr lang="en-US" sz="2800" dirty="0"/>
              <a:t>http://pfr.informe.org/ALMSOnline</a:t>
            </a:r>
            <a:r>
              <a:rPr lang="en-US" sz="2800" dirty="0" smtClean="0"/>
              <a:t>/</a:t>
            </a:r>
          </a:p>
          <a:p>
            <a:pPr marL="1371600" lvl="3" indent="0">
              <a:buNone/>
            </a:pPr>
            <a:r>
              <a:rPr lang="en-US" sz="2800" dirty="0" err="1" smtClean="0"/>
              <a:t>ALMSQuery</a:t>
            </a:r>
            <a:r>
              <a:rPr lang="en-US" sz="2800" dirty="0" smtClean="0"/>
              <a:t>/Welcome.aspx</a:t>
            </a:r>
            <a:endParaRPr lang="en-US" sz="2800" dirty="0"/>
          </a:p>
          <a:p>
            <a:endParaRPr lang="en-US" dirty="0"/>
          </a:p>
        </p:txBody>
      </p:sp>
    </p:spTree>
    <p:extLst>
      <p:ext uri="{BB962C8B-B14F-4D97-AF65-F5344CB8AC3E}">
        <p14:creationId xmlns:p14="http://schemas.microsoft.com/office/powerpoint/2010/main" val="318039495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Resources</a:t>
            </a:r>
            <a:endParaRPr lang="en-US" dirty="0"/>
          </a:p>
        </p:txBody>
      </p:sp>
      <p:sp>
        <p:nvSpPr>
          <p:cNvPr id="9" name="Content Placeholder 8"/>
          <p:cNvSpPr>
            <a:spLocks noGrp="1"/>
          </p:cNvSpPr>
          <p:nvPr>
            <p:ph idx="1"/>
          </p:nvPr>
        </p:nvSpPr>
        <p:spPr>
          <a:xfrm>
            <a:off x="381000" y="1219200"/>
            <a:ext cx="7620000" cy="4953000"/>
          </a:xfrm>
        </p:spPr>
        <p:txBody>
          <a:bodyPr/>
          <a:lstStyle/>
          <a:p>
            <a:r>
              <a:rPr lang="en-US" dirty="0" smtClean="0"/>
              <a:t>Abuse Investigation Unit – uninsured employers</a:t>
            </a:r>
          </a:p>
          <a:p>
            <a:r>
              <a:rPr lang="en-US" dirty="0" smtClean="0"/>
              <a:t>Audit Division – insurers, self-insurers and third party administrators non-compliance </a:t>
            </a:r>
          </a:p>
          <a:p>
            <a:r>
              <a:rPr lang="en-US" dirty="0" smtClean="0"/>
              <a:t>Coverage – insured employers </a:t>
            </a:r>
          </a:p>
          <a:p>
            <a:r>
              <a:rPr lang="en-US" dirty="0" smtClean="0"/>
              <a:t>Claims Resolution </a:t>
            </a:r>
            <a:r>
              <a:rPr lang="en-US" dirty="0"/>
              <a:t>Specialists – </a:t>
            </a:r>
            <a:r>
              <a:rPr lang="en-US" dirty="0" smtClean="0"/>
              <a:t>Claim on file, Claim Administrators, NOCs</a:t>
            </a:r>
          </a:p>
          <a:p>
            <a:pPr marL="0" indent="0">
              <a:buNone/>
            </a:pPr>
            <a:endParaRPr lang="en-US" dirty="0"/>
          </a:p>
        </p:txBody>
      </p:sp>
    </p:spTree>
    <p:extLst>
      <p:ext uri="{BB962C8B-B14F-4D97-AF65-F5344CB8AC3E}">
        <p14:creationId xmlns:p14="http://schemas.microsoft.com/office/powerpoint/2010/main" val="123381343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Resources</a:t>
            </a:r>
            <a:endParaRPr lang="en-US" dirty="0"/>
          </a:p>
        </p:txBody>
      </p:sp>
      <p:sp>
        <p:nvSpPr>
          <p:cNvPr id="9" name="Content Placeholder 8"/>
          <p:cNvSpPr>
            <a:spLocks noGrp="1"/>
          </p:cNvSpPr>
          <p:nvPr>
            <p:ph idx="1"/>
          </p:nvPr>
        </p:nvSpPr>
        <p:spPr>
          <a:xfrm>
            <a:off x="381000" y="1219200"/>
            <a:ext cx="8229600" cy="4953000"/>
          </a:xfrm>
        </p:spPr>
        <p:txBody>
          <a:bodyPr/>
          <a:lstStyle/>
          <a:p>
            <a:endParaRPr lang="en-US" dirty="0" smtClean="0"/>
          </a:p>
          <a:p>
            <a:r>
              <a:rPr lang="en-US" dirty="0" smtClean="0"/>
              <a:t>Office of Medical/Rehabilitation Services – Email a copy of the bill along with the corresponding medical records and any correspondence from the claim administrator to: 	Kimberlee.Barriere@maine.gov</a:t>
            </a:r>
            <a:endParaRPr lang="en-US" dirty="0"/>
          </a:p>
          <a:p>
            <a:pPr marL="0" indent="0">
              <a:buNone/>
            </a:pPr>
            <a:endParaRPr lang="en-US" dirty="0"/>
          </a:p>
        </p:txBody>
      </p:sp>
    </p:spTree>
    <p:extLst>
      <p:ext uri="{BB962C8B-B14F-4D97-AF65-F5344CB8AC3E}">
        <p14:creationId xmlns:p14="http://schemas.microsoft.com/office/powerpoint/2010/main" val="24338832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Duties of health care </a:t>
            </a:r>
            <a:r>
              <a:rPr lang="en-US" b="1" dirty="0" smtClean="0"/>
              <a:t>providers</a:t>
            </a:r>
            <a:r>
              <a:rPr lang="en-US" dirty="0" smtClean="0"/>
              <a:t>: Act </a:t>
            </a:r>
            <a:r>
              <a:rPr lang="en-US" dirty="0"/>
              <a:t>§ </a:t>
            </a:r>
            <a:r>
              <a:rPr lang="en-US" dirty="0" smtClean="0"/>
              <a:t>208</a:t>
            </a:r>
            <a:endParaRPr lang="en-US" dirty="0"/>
          </a:p>
        </p:txBody>
      </p:sp>
      <p:sp>
        <p:nvSpPr>
          <p:cNvPr id="3" name="Content Placeholder 2"/>
          <p:cNvSpPr>
            <a:spLocks noGrp="1"/>
          </p:cNvSpPr>
          <p:nvPr>
            <p:ph idx="1"/>
          </p:nvPr>
        </p:nvSpPr>
        <p:spPr/>
        <p:txBody>
          <a:bodyPr/>
          <a:lstStyle/>
          <a:p>
            <a:pPr marL="457200" lvl="1" indent="0">
              <a:buNone/>
            </a:pPr>
            <a:r>
              <a:rPr lang="en-US" sz="3200" dirty="0"/>
              <a:t>M-1 </a:t>
            </a:r>
            <a:r>
              <a:rPr lang="en-US" sz="3200" dirty="0" smtClean="0"/>
              <a:t>Form:</a:t>
            </a:r>
          </a:p>
          <a:p>
            <a:pPr lvl="1"/>
            <a:r>
              <a:rPr lang="en-US" sz="3200" dirty="0" smtClean="0"/>
              <a:t>Except </a:t>
            </a:r>
            <a:r>
              <a:rPr lang="en-US" sz="3200" dirty="0"/>
              <a:t>for claims for medical benefits only, within 5 business days from the completion of a medical </a:t>
            </a:r>
            <a:r>
              <a:rPr lang="en-US" sz="3200" dirty="0" smtClean="0"/>
              <a:t>examination</a:t>
            </a:r>
          </a:p>
          <a:p>
            <a:pPr lvl="1"/>
            <a:r>
              <a:rPr lang="en-US" sz="3200" dirty="0"/>
              <a:t>If ongoing medical treatment is being provided, every 30 days </a:t>
            </a:r>
            <a:endParaRPr lang="en-US" sz="3200" dirty="0" smtClean="0"/>
          </a:p>
          <a:p>
            <a:pPr lvl="1"/>
            <a:r>
              <a:rPr lang="en-US" sz="3200" dirty="0" smtClean="0"/>
              <a:t>Final report </a:t>
            </a:r>
            <a:r>
              <a:rPr lang="en-US" sz="3200" dirty="0"/>
              <a:t>of treatment within 5 working days of the termination of treatment</a:t>
            </a:r>
          </a:p>
          <a:p>
            <a:pPr marL="0" indent="0">
              <a:buNone/>
            </a:pPr>
            <a:endParaRPr lang="en-US" sz="2400" dirty="0"/>
          </a:p>
        </p:txBody>
      </p:sp>
    </p:spTree>
    <p:extLst>
      <p:ext uri="{BB962C8B-B14F-4D97-AF65-F5344CB8AC3E}">
        <p14:creationId xmlns:p14="http://schemas.microsoft.com/office/powerpoint/2010/main" val="2588207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M-1 Form: MFS Appendix I</a:t>
            </a:r>
            <a:endParaRPr lang="en-US" dirty="0"/>
          </a:p>
        </p:txBody>
      </p:sp>
      <p:sp>
        <p:nvSpPr>
          <p:cNvPr id="3" name="Content Placeholder 2"/>
          <p:cNvSpPr>
            <a:spLocks noGrp="1"/>
          </p:cNvSpPr>
          <p:nvPr>
            <p:ph idx="1"/>
          </p:nvPr>
        </p:nvSpPr>
        <p:spPr/>
        <p:txBody>
          <a:bodyPr/>
          <a:lstStyle/>
          <a:p>
            <a:r>
              <a:rPr lang="en-US" dirty="0" smtClean="0"/>
              <a:t>Must use the prescribed form.</a:t>
            </a:r>
          </a:p>
          <a:p>
            <a:r>
              <a:rPr lang="en-US" dirty="0"/>
              <a:t>Except for the header information, the remainder of the M-1 form must be completed by the health care </a:t>
            </a:r>
            <a:r>
              <a:rPr lang="en-US" dirty="0" smtClean="0"/>
              <a:t>provider.</a:t>
            </a:r>
          </a:p>
          <a:p>
            <a:r>
              <a:rPr lang="en-US" dirty="0"/>
              <a:t>This form must be distributed to the employee, employer and insurer (if known) directly.  </a:t>
            </a:r>
          </a:p>
          <a:p>
            <a:r>
              <a:rPr lang="en-US" dirty="0" smtClean="0"/>
              <a:t>The </a:t>
            </a:r>
            <a:r>
              <a:rPr lang="en-US" dirty="0"/>
              <a:t>M-1 form is not submitted to the board</a:t>
            </a:r>
            <a:r>
              <a:rPr lang="en-US" dirty="0" smtClean="0"/>
              <a:t>.</a:t>
            </a:r>
          </a:p>
        </p:txBody>
      </p:sp>
    </p:spTree>
    <p:extLst>
      <p:ext uri="{BB962C8B-B14F-4D97-AF65-F5344CB8AC3E}">
        <p14:creationId xmlns:p14="http://schemas.microsoft.com/office/powerpoint/2010/main" val="3466796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Fee Schedule</a:t>
            </a:r>
            <a:r>
              <a:rPr lang="en-US" dirty="0" smtClean="0"/>
              <a:t>: </a:t>
            </a:r>
            <a:br>
              <a:rPr lang="en-US" dirty="0" smtClean="0"/>
            </a:br>
            <a:r>
              <a:rPr lang="en-US" dirty="0" smtClean="0"/>
              <a:t>Act </a:t>
            </a:r>
            <a:r>
              <a:rPr lang="en-US" dirty="0"/>
              <a:t>§ </a:t>
            </a:r>
            <a:r>
              <a:rPr lang="en-US" dirty="0" smtClean="0"/>
              <a:t>209-A</a:t>
            </a:r>
            <a:endParaRPr lang="en-US" dirty="0"/>
          </a:p>
        </p:txBody>
      </p:sp>
      <p:sp>
        <p:nvSpPr>
          <p:cNvPr id="3" name="Content Placeholder 2"/>
          <p:cNvSpPr>
            <a:spLocks noGrp="1"/>
          </p:cNvSpPr>
          <p:nvPr>
            <p:ph idx="1"/>
          </p:nvPr>
        </p:nvSpPr>
        <p:spPr/>
        <p:txBody>
          <a:bodyPr/>
          <a:lstStyle/>
          <a:p>
            <a:pPr marL="457200" lvl="1" indent="0">
              <a:buNone/>
            </a:pPr>
            <a:r>
              <a:rPr lang="en-US" sz="3200" dirty="0" smtClean="0"/>
              <a:t>In </a:t>
            </a:r>
            <a:r>
              <a:rPr lang="en-US" sz="3200" dirty="0"/>
              <a:t>order to ensure appropriate limitations on the cost of health care services while maintaining broad access for employees to health care providers in the State, the board shall adopt rules that establish a medical fee schedule setting the fees for medical and ancillary services and products rendered by individual health care practitioners and health care </a:t>
            </a:r>
            <a:r>
              <a:rPr lang="en-US" sz="3200" dirty="0" smtClean="0"/>
              <a:t>facilities.</a:t>
            </a:r>
            <a:endParaRPr lang="en-US" sz="2400" dirty="0"/>
          </a:p>
        </p:txBody>
      </p:sp>
    </p:spTree>
    <p:extLst>
      <p:ext uri="{BB962C8B-B14F-4D97-AF65-F5344CB8AC3E}">
        <p14:creationId xmlns:p14="http://schemas.microsoft.com/office/powerpoint/2010/main" val="497123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Medical stethoscope design template">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PPP_SNATU_TXT_New_Lif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PP_SNATU_TXT_New_Lif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NATU_TXT_New_Lif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NATU_TXT_New_Lif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NATU_TXT_New_Lif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NATU_TXT_New_Lif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NATU_TXT_New_Lif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NATU_TXT_New_Lif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NATU_TXT_New_Lif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NATU_TXT_New_Lif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NATU_TXT_New_Lif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NATU_TXT_New_Lif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NATU_TXT_New_Lif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Medical stethoscope design template</Template>
  <TotalTime>1116</TotalTime>
  <Words>3550</Words>
  <Application>Microsoft Office PowerPoint</Application>
  <PresentationFormat>On-screen Show (4:3)</PresentationFormat>
  <Paragraphs>346</Paragraphs>
  <Slides>64</Slides>
  <Notes>24</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Medical stethoscope design template</vt:lpstr>
      <vt:lpstr>Maine Workers’ Compensation Board</vt:lpstr>
      <vt:lpstr>Statutory and Regulatory References</vt:lpstr>
      <vt:lpstr>Payment of bills for medical or health care services: Act § 205(4) </vt:lpstr>
      <vt:lpstr>Rights of Parties as to Medical and Other Services: Act § 206 </vt:lpstr>
      <vt:lpstr>Rights of Parties as to Medical and Other Services: Act § 206 </vt:lpstr>
      <vt:lpstr>Certificate of Authorization:  Act § 208</vt:lpstr>
      <vt:lpstr>Duties of health care providers: Act § 208</vt:lpstr>
      <vt:lpstr>M-1 Form: MFS Appendix I</vt:lpstr>
      <vt:lpstr>Medical Fee Schedule:  Act § 209-A</vt:lpstr>
      <vt:lpstr>Reimbursement Methodologies:  Act § 209-A</vt:lpstr>
      <vt:lpstr>Provisional Medical Payments:  Act §222</vt:lpstr>
      <vt:lpstr>Statute of Limitations: § 306</vt:lpstr>
      <vt:lpstr>Statutory and Regulatory References</vt:lpstr>
      <vt:lpstr>PowerPoint Presentation</vt:lpstr>
      <vt:lpstr>Billing Procedures: Confirm Coverage/Billing Address</vt:lpstr>
      <vt:lpstr>Confirm Coverage/Billing Address: Employer/Insurer</vt:lpstr>
      <vt:lpstr>Confirm Coverage/Billing Address: Employer/Insurer</vt:lpstr>
      <vt:lpstr>Confirm Coverage/Billing Address: Third Party (TPA)</vt:lpstr>
      <vt:lpstr>Confirm Coverage/Billing Address: Other Third Parties</vt:lpstr>
      <vt:lpstr>Notice of a Claim</vt:lpstr>
      <vt:lpstr>Board Rules Chapter 5 aka Maine WC MFS</vt:lpstr>
      <vt:lpstr>Authorization: MFS Section 1.05</vt:lpstr>
      <vt:lpstr>Billing Procedures: MFS Section 1.06</vt:lpstr>
      <vt:lpstr>Billing Procedures: MFS Section 1.06</vt:lpstr>
      <vt:lpstr>Billing Procedures: MFS Section 1.06</vt:lpstr>
      <vt:lpstr>Reimbursement:  MFS Section 1.07(1)</vt:lpstr>
      <vt:lpstr>Reimbursement:  MFS Section 1.07(2)</vt:lpstr>
      <vt:lpstr>Reimbursement:  MFS Section 1.07(3)</vt:lpstr>
      <vt:lpstr>Provider Review: Basic Reimbursement Concepts</vt:lpstr>
      <vt:lpstr>Provider Review: Basic Reimbursement Concepts</vt:lpstr>
      <vt:lpstr>Reimbursement:  MFS Section 1.07(4)</vt:lpstr>
      <vt:lpstr>Reimbursement: MFS Section 1.07(5)</vt:lpstr>
      <vt:lpstr>Reimbursement: MFS Section 1.07(7)</vt:lpstr>
      <vt:lpstr>Fees for Reports/Copies: MFS Section 1.08</vt:lpstr>
      <vt:lpstr>Fees for Reports/Copies: MFS Section 1.08</vt:lpstr>
      <vt:lpstr>Fees for Reports/Copies: MFS Section 1.08</vt:lpstr>
      <vt:lpstr>Medical Records: HIPAA</vt:lpstr>
      <vt:lpstr>Fees for Reports/Copies: MFS Section 1.08</vt:lpstr>
      <vt:lpstr>Fees for Reports/Copies: MFS Section 1.08</vt:lpstr>
      <vt:lpstr>Medical Information: MFS Section 1.11</vt:lpstr>
      <vt:lpstr>Medical Records: MFS Section 1.11</vt:lpstr>
      <vt:lpstr>Billing Procedures – E &amp; M Services</vt:lpstr>
      <vt:lpstr>Billing Procedures – Anesthesia: MFS Section 2.02</vt:lpstr>
      <vt:lpstr>Billing Procedures – Surgery: MFS Section 2.03</vt:lpstr>
      <vt:lpstr>Billing Procedures – Surgery: MFS Section 2.03</vt:lpstr>
      <vt:lpstr>Provider Review: Professional Services</vt:lpstr>
      <vt:lpstr>Provider Review: Inpatient Facility Fees</vt:lpstr>
      <vt:lpstr>Provider Review: Inpatient Facility Fees continued</vt:lpstr>
      <vt:lpstr>Provider Review: Outpatient Facility Fees</vt:lpstr>
      <vt:lpstr>Provider Review: Outpatient Facility Fees continued</vt:lpstr>
      <vt:lpstr>Provider Review: Claim Status</vt:lpstr>
      <vt:lpstr>Provider Review: Patient Financial Services</vt:lpstr>
      <vt:lpstr>Provider Review: Balance Due</vt:lpstr>
      <vt:lpstr>Dispute Resolution</vt:lpstr>
      <vt:lpstr>Medicare Set Asides</vt:lpstr>
      <vt:lpstr>Medicare Set Asides</vt:lpstr>
      <vt:lpstr>Medicare Set Asides</vt:lpstr>
      <vt:lpstr>Medicare Set Asides</vt:lpstr>
      <vt:lpstr>Recovery of Overpayments</vt:lpstr>
      <vt:lpstr>www.maine.gov/wcb</vt:lpstr>
      <vt:lpstr>www.maine.gov/wcb</vt:lpstr>
      <vt:lpstr>www.maine.gov/wcb </vt:lpstr>
      <vt:lpstr>Board Resources</vt:lpstr>
      <vt:lpstr>Board Resources</vt:lpstr>
    </vt:vector>
  </TitlesOfParts>
  <Company>State of Maine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Maine Workers’ Compensation Board</dc:title>
  <dc:creator>Barriere, Kimberlee</dc:creator>
  <cp:lastModifiedBy>Barriere, Kimberlee</cp:lastModifiedBy>
  <cp:revision>96</cp:revision>
  <cp:lastPrinted>2015-01-16T21:38:35Z</cp:lastPrinted>
  <dcterms:created xsi:type="dcterms:W3CDTF">2012-12-05T14:55:24Z</dcterms:created>
  <dcterms:modified xsi:type="dcterms:W3CDTF">2016-04-11T20:21:11Z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TC102862121033</vt:lpwstr>
  </property>
</Properties>
</file>