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0" r:id="rId2"/>
    <p:sldId id="291" r:id="rId3"/>
    <p:sldId id="277" r:id="rId4"/>
    <p:sldId id="275" r:id="rId5"/>
    <p:sldId id="278" r:id="rId6"/>
    <p:sldId id="276" r:id="rId7"/>
    <p:sldId id="279" r:id="rId8"/>
    <p:sldId id="270" r:id="rId9"/>
    <p:sldId id="280" r:id="rId10"/>
    <p:sldId id="266" r:id="rId11"/>
    <p:sldId id="281" r:id="rId12"/>
    <p:sldId id="261" r:id="rId13"/>
    <p:sldId id="282" r:id="rId14"/>
    <p:sldId id="262" r:id="rId15"/>
    <p:sldId id="283" r:id="rId16"/>
    <p:sldId id="273" r:id="rId17"/>
    <p:sldId id="284" r:id="rId18"/>
    <p:sldId id="263" r:id="rId19"/>
    <p:sldId id="285" r:id="rId20"/>
    <p:sldId id="264" r:id="rId21"/>
    <p:sldId id="286" r:id="rId22"/>
    <p:sldId id="271" r:id="rId23"/>
    <p:sldId id="288" r:id="rId24"/>
    <p:sldId id="272" r:id="rId25"/>
    <p:sldId id="289" r:id="rId26"/>
  </p:sldIdLst>
  <p:sldSz cx="6858000" cy="9144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80" autoAdjust="0"/>
    <p:restoredTop sz="98440" autoAdjust="0"/>
  </p:normalViewPr>
  <p:slideViewPr>
    <p:cSldViewPr>
      <p:cViewPr>
        <p:scale>
          <a:sx n="66" d="100"/>
          <a:sy n="66" d="100"/>
        </p:scale>
        <p:origin x="-1926" y="52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038"/>
            <a:ext cx="5829300" cy="1960562"/>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D7A1E4C-B8A8-4AF8-8542-BE9E33B71878}" type="slidenum">
              <a:rPr lang="en-US"/>
              <a:pPr>
                <a:defRPr/>
              </a:pPr>
              <a:t>‹#›</a:t>
            </a:fld>
            <a:endParaRPr lang="en-US"/>
          </a:p>
        </p:txBody>
      </p:sp>
    </p:spTree>
    <p:extLst>
      <p:ext uri="{BB962C8B-B14F-4D97-AF65-F5344CB8AC3E}">
        <p14:creationId xmlns:p14="http://schemas.microsoft.com/office/powerpoint/2010/main" val="31163113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8112970-A32D-478D-9AD3-8C5AEF919797}" type="slidenum">
              <a:rPr lang="en-US"/>
              <a:pPr>
                <a:defRPr/>
              </a:pPr>
              <a:t>‹#›</a:t>
            </a:fld>
            <a:endParaRPr lang="en-US"/>
          </a:p>
        </p:txBody>
      </p:sp>
    </p:spTree>
    <p:extLst>
      <p:ext uri="{BB962C8B-B14F-4D97-AF65-F5344CB8AC3E}">
        <p14:creationId xmlns:p14="http://schemas.microsoft.com/office/powerpoint/2010/main" val="28369734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713"/>
            <a:ext cx="1543050" cy="78009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713"/>
            <a:ext cx="4476750" cy="78009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36DE6A1-59C5-4602-8CFD-C77540C0FC59}" type="slidenum">
              <a:rPr lang="en-US"/>
              <a:pPr>
                <a:defRPr/>
              </a:pPr>
              <a:t>‹#›</a:t>
            </a:fld>
            <a:endParaRPr lang="en-US"/>
          </a:p>
        </p:txBody>
      </p:sp>
    </p:spTree>
    <p:extLst>
      <p:ext uri="{BB962C8B-B14F-4D97-AF65-F5344CB8AC3E}">
        <p14:creationId xmlns:p14="http://schemas.microsoft.com/office/powerpoint/2010/main" val="538942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42900" y="366713"/>
            <a:ext cx="6172200" cy="1524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42900" y="2133600"/>
            <a:ext cx="6172200" cy="6034088"/>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FEF68AB-4A9F-4EE6-9A35-26BC9D4EAD9F}" type="slidenum">
              <a:rPr lang="en-US"/>
              <a:pPr>
                <a:defRPr/>
              </a:pPr>
              <a:t>‹#›</a:t>
            </a:fld>
            <a:endParaRPr lang="en-US"/>
          </a:p>
        </p:txBody>
      </p:sp>
    </p:spTree>
    <p:extLst>
      <p:ext uri="{BB962C8B-B14F-4D97-AF65-F5344CB8AC3E}">
        <p14:creationId xmlns:p14="http://schemas.microsoft.com/office/powerpoint/2010/main" val="3236380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ACA60ED-AA89-4B9F-B550-93DE0FA7457C}" type="slidenum">
              <a:rPr lang="en-US"/>
              <a:pPr>
                <a:defRPr/>
              </a:pPr>
              <a:t>‹#›</a:t>
            </a:fld>
            <a:endParaRPr lang="en-US"/>
          </a:p>
        </p:txBody>
      </p:sp>
    </p:spTree>
    <p:extLst>
      <p:ext uri="{BB962C8B-B14F-4D97-AF65-F5344CB8AC3E}">
        <p14:creationId xmlns:p14="http://schemas.microsoft.com/office/powerpoint/2010/main" val="3768975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5875338"/>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1109FB4-89A3-4548-B855-0572F0F02495}" type="slidenum">
              <a:rPr lang="en-US"/>
              <a:pPr>
                <a:defRPr/>
              </a:pPr>
              <a:t>‹#›</a:t>
            </a:fld>
            <a:endParaRPr lang="en-US"/>
          </a:p>
        </p:txBody>
      </p:sp>
    </p:spTree>
    <p:extLst>
      <p:ext uri="{BB962C8B-B14F-4D97-AF65-F5344CB8AC3E}">
        <p14:creationId xmlns:p14="http://schemas.microsoft.com/office/powerpoint/2010/main" val="2539765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9326E49-6888-45F9-873A-8A41F5E6D472}" type="slidenum">
              <a:rPr lang="en-US"/>
              <a:pPr>
                <a:defRPr/>
              </a:pPr>
              <a:t>‹#›</a:t>
            </a:fld>
            <a:endParaRPr lang="en-US"/>
          </a:p>
        </p:txBody>
      </p:sp>
    </p:spTree>
    <p:extLst>
      <p:ext uri="{BB962C8B-B14F-4D97-AF65-F5344CB8AC3E}">
        <p14:creationId xmlns:p14="http://schemas.microsoft.com/office/powerpoint/2010/main" val="1530233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9AE4D37-79BC-4C24-8132-E9395B7C0E9A}" type="slidenum">
              <a:rPr lang="en-US"/>
              <a:pPr>
                <a:defRPr/>
              </a:pPr>
              <a:t>‹#›</a:t>
            </a:fld>
            <a:endParaRPr lang="en-US"/>
          </a:p>
        </p:txBody>
      </p:sp>
    </p:spTree>
    <p:extLst>
      <p:ext uri="{BB962C8B-B14F-4D97-AF65-F5344CB8AC3E}">
        <p14:creationId xmlns:p14="http://schemas.microsoft.com/office/powerpoint/2010/main" val="488619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FF611AF-0C7C-44AC-B062-6CF9BAD40496}" type="slidenum">
              <a:rPr lang="en-US"/>
              <a:pPr>
                <a:defRPr/>
              </a:pPr>
              <a:t>‹#›</a:t>
            </a:fld>
            <a:endParaRPr lang="en-US"/>
          </a:p>
        </p:txBody>
      </p:sp>
    </p:spTree>
    <p:extLst>
      <p:ext uri="{BB962C8B-B14F-4D97-AF65-F5344CB8AC3E}">
        <p14:creationId xmlns:p14="http://schemas.microsoft.com/office/powerpoint/2010/main" val="2135508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705247F-7085-4C32-B5BA-BBFAA941B1F2}" type="slidenum">
              <a:rPr lang="en-US"/>
              <a:pPr>
                <a:defRPr/>
              </a:pPr>
              <a:t>‹#›</a:t>
            </a:fld>
            <a:endParaRPr lang="en-US"/>
          </a:p>
        </p:txBody>
      </p:sp>
    </p:spTree>
    <p:extLst>
      <p:ext uri="{BB962C8B-B14F-4D97-AF65-F5344CB8AC3E}">
        <p14:creationId xmlns:p14="http://schemas.microsoft.com/office/powerpoint/2010/main" val="3292567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3538"/>
            <a:ext cx="2255838"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CFD9F5-E261-48F6-B8C5-40671522129D}" type="slidenum">
              <a:rPr lang="en-US"/>
              <a:pPr>
                <a:defRPr/>
              </a:pPr>
              <a:t>‹#›</a:t>
            </a:fld>
            <a:endParaRPr lang="en-US"/>
          </a:p>
        </p:txBody>
      </p:sp>
    </p:spTree>
    <p:extLst>
      <p:ext uri="{BB962C8B-B14F-4D97-AF65-F5344CB8AC3E}">
        <p14:creationId xmlns:p14="http://schemas.microsoft.com/office/powerpoint/2010/main" val="127852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400800"/>
            <a:ext cx="4114800" cy="7556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A7BF5E1-8D6B-4E3F-9471-604FC0B2A5D2}" type="slidenum">
              <a:rPr lang="en-US"/>
              <a:pPr>
                <a:defRPr/>
              </a:pPr>
              <a:t>‹#›</a:t>
            </a:fld>
            <a:endParaRPr lang="en-US"/>
          </a:p>
        </p:txBody>
      </p:sp>
    </p:spTree>
    <p:extLst>
      <p:ext uri="{BB962C8B-B14F-4D97-AF65-F5344CB8AC3E}">
        <p14:creationId xmlns:p14="http://schemas.microsoft.com/office/powerpoint/2010/main" val="1748135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42900" y="2133600"/>
            <a:ext cx="6172200"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84C60D5D-2208-4159-8142-AAD06072731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12.xml"/><Relationship Id="rId1" Type="http://schemas.openxmlformats.org/officeDocument/2006/relationships/vmlDrawing" Target="../drawings/vmlDrawing8.vml"/><Relationship Id="rId4" Type="http://schemas.openxmlformats.org/officeDocument/2006/relationships/image" Target="../media/image4.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9.vml"/><Relationship Id="rId4" Type="http://schemas.openxmlformats.org/officeDocument/2006/relationships/image" Target="../media/image3.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2.em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2.xml"/><Relationship Id="rId1" Type="http://schemas.openxmlformats.org/officeDocument/2006/relationships/vmlDrawing" Target="../drawings/vmlDrawing11.vml"/><Relationship Id="rId4" Type="http://schemas.openxmlformats.org/officeDocument/2006/relationships/image" Target="../media/image5.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12.xml"/><Relationship Id="rId1" Type="http://schemas.openxmlformats.org/officeDocument/2006/relationships/vmlDrawing" Target="../drawings/vmlDrawing12.vml"/><Relationship Id="rId4" Type="http://schemas.openxmlformats.org/officeDocument/2006/relationships/image" Target="../media/image2.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2.xml"/><Relationship Id="rId1" Type="http://schemas.openxmlformats.org/officeDocument/2006/relationships/vmlDrawing" Target="../drawings/vmlDrawing2.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3.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3"/>
          <p:cNvSpPr>
            <a:spLocks noGrp="1"/>
          </p:cNvSpPr>
          <p:nvPr>
            <p:ph type="ctrTitle"/>
          </p:nvPr>
        </p:nvSpPr>
        <p:spPr>
          <a:xfrm>
            <a:off x="457200" y="457200"/>
            <a:ext cx="5829300" cy="1960563"/>
          </a:xfrm>
        </p:spPr>
        <p:txBody>
          <a:bodyPr/>
          <a:lstStyle/>
          <a:p>
            <a:pPr>
              <a:defRPr/>
            </a:pPr>
            <a:r>
              <a:rPr lang="en-US" b="1" dirty="0" smtClean="0">
                <a:solidFill>
                  <a:srgbClr val="C00000"/>
                </a:solidFill>
                <a:effectLst>
                  <a:outerShdw blurRad="38100" dist="38100" dir="2700000" algn="tl">
                    <a:srgbClr val="000000">
                      <a:alpha val="43137"/>
                    </a:srgbClr>
                  </a:outerShdw>
                </a:effectLst>
              </a:rPr>
              <a:t>AWW CALCULATIONS</a:t>
            </a:r>
          </a:p>
        </p:txBody>
      </p:sp>
      <p:sp>
        <p:nvSpPr>
          <p:cNvPr id="2051" name="Subtitle 4"/>
          <p:cNvSpPr>
            <a:spLocks noGrp="1"/>
          </p:cNvSpPr>
          <p:nvPr>
            <p:ph type="subTitle" idx="1"/>
          </p:nvPr>
        </p:nvSpPr>
        <p:spPr>
          <a:xfrm>
            <a:off x="1066800" y="2362200"/>
            <a:ext cx="4800600" cy="762000"/>
          </a:xfrm>
        </p:spPr>
        <p:txBody>
          <a:bodyPr/>
          <a:lstStyle/>
          <a:p>
            <a:r>
              <a:rPr lang="en-US" b="1" i="1" smtClean="0"/>
              <a:t>An explanation</a:t>
            </a: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5119688"/>
            <a:ext cx="4975225"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343400" y="8153400"/>
            <a:ext cx="1828800" cy="246221"/>
          </a:xfrm>
          <a:prstGeom prst="rect">
            <a:avLst/>
          </a:prstGeom>
          <a:noFill/>
        </p:spPr>
        <p:txBody>
          <a:bodyPr wrap="square" rtlCol="0">
            <a:spAutoFit/>
          </a:bodyPr>
          <a:lstStyle/>
          <a:p>
            <a:r>
              <a:rPr lang="en-US" sz="1000" dirty="0" smtClean="0"/>
              <a:t>Web Feb 2016</a:t>
            </a:r>
            <a:endParaRPr lang="en-US" sz="1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6" name="Object 2"/>
          <p:cNvGraphicFramePr>
            <a:graphicFrameLocks noChangeAspect="1"/>
          </p:cNvGraphicFramePr>
          <p:nvPr/>
        </p:nvGraphicFramePr>
        <p:xfrm>
          <a:off x="1143000" y="228600"/>
          <a:ext cx="4572000" cy="606425"/>
        </p:xfrm>
        <a:graphic>
          <a:graphicData uri="http://schemas.openxmlformats.org/presentationml/2006/ole">
            <mc:AlternateContent xmlns:mc="http://schemas.openxmlformats.org/markup-compatibility/2006">
              <mc:Choice xmlns:v="urn:schemas-microsoft-com:vml" Requires="v">
                <p:oleObj spid="_x0000_s11508" name="Document" r:id="rId3" imgW="7478441" imgH="991468" progId="Word.Document.8">
                  <p:embed/>
                </p:oleObj>
              </mc:Choice>
              <mc:Fallback>
                <p:oleObj name="Document" r:id="rId3" imgW="7478441" imgH="991468" progId="Word.Documen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28600"/>
                        <a:ext cx="4572000" cy="60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293" name="Group 1901"/>
          <p:cNvGraphicFramePr>
            <a:graphicFrameLocks noGrp="1"/>
          </p:cNvGraphicFramePr>
          <p:nvPr/>
        </p:nvGraphicFramePr>
        <p:xfrm>
          <a:off x="76200" y="762000"/>
          <a:ext cx="6705600" cy="1735138"/>
        </p:xfrm>
        <a:graphic>
          <a:graphicData uri="http://schemas.openxmlformats.org/drawingml/2006/table">
            <a:tbl>
              <a:tblPr/>
              <a:tblGrid>
                <a:gridCol w="2230438"/>
                <a:gridCol w="1947862"/>
                <a:gridCol w="182563"/>
                <a:gridCol w="182562"/>
                <a:gridCol w="409575"/>
                <a:gridCol w="182563"/>
                <a:gridCol w="212725"/>
                <a:gridCol w="182562"/>
                <a:gridCol w="1174750"/>
              </a:tblGrid>
              <a:tr h="22529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 INSURER FILE NUMBER:</a:t>
                      </a:r>
                    </a:p>
                  </a:txBody>
                  <a:tcPr marT="45694" marB="4569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6. SOCIAL SECURITY NUMBER</a:t>
                      </a:r>
                    </a:p>
                  </a:txBody>
                  <a:tcPr marT="45694" marB="4569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7. WCB FILE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694" marB="45694"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8395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2. EMPLOYER NAME:</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Factory</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694" marB="4569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8. EMPLOYEE LAST NAME:</a:t>
                      </a:r>
                    </a:p>
                  </a:txBody>
                  <a:tcPr marT="45694" marB="4569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9. FIRST NAME:</a:t>
                      </a:r>
                      <a:endParaRPr kumimoji="0" lang="en-US" sz="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Bruce</a:t>
                      </a:r>
                      <a:endParaRPr kumimoji="0" lang="en-US" sz="1200" b="0" i="0" u="none" strike="noStrike" cap="none" normalizeH="0" baseline="0" smtClean="0">
                        <a:ln>
                          <a:noFill/>
                        </a:ln>
                        <a:solidFill>
                          <a:schemeClr val="tx1"/>
                        </a:solidFill>
                        <a:effectLst/>
                        <a:latin typeface="Arial" charset="0"/>
                      </a:endParaRPr>
                    </a:p>
                  </a:txBody>
                  <a:tcPr marT="45694" marB="4569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10. M.I.:</a:t>
                      </a:r>
                    </a:p>
                  </a:txBody>
                  <a:tcPr marT="45694" marB="4569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45714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3. EMPLOYER MAILING ADDRESS AND PHONE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p>
                  </a:txBody>
                  <a:tcPr marT="45694" marB="4569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8">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11. ADDRESS-NUMBER AND STREET:</a:t>
                      </a:r>
                    </a:p>
                  </a:txBody>
                  <a:tcPr marT="45694" marB="45694"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3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 INSURER NAME:</a:t>
                      </a:r>
                    </a:p>
                  </a:txBody>
                  <a:tcPr marT="45694" marB="4569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12. CITY:</a:t>
                      </a:r>
                    </a:p>
                  </a:txBody>
                  <a:tcPr marT="45694" marB="4569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13. STATE</a:t>
                      </a:r>
                    </a:p>
                  </a:txBody>
                  <a:tcPr marT="45694" marB="4569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14. ZIP:</a:t>
                      </a:r>
                    </a:p>
                  </a:txBody>
                  <a:tcPr marT="45694" marB="4569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15. HOME PHONE:</a:t>
                      </a:r>
                    </a:p>
                  </a:txBody>
                  <a:tcPr marT="45694" marB="45694"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70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5. INSURER MAILING ADDRESS:</a:t>
                      </a:r>
                    </a:p>
                  </a:txBody>
                  <a:tcPr marT="45694" marB="4569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16. DATE OF INJURY:</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7/25/11</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694" marB="4569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17. DESCRIPTION OF INJURY:</a:t>
                      </a:r>
                    </a:p>
                  </a:txBody>
                  <a:tcPr marT="45694" marB="45694"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11303" name="Rectangle 509"/>
          <p:cNvSpPr>
            <a:spLocks noChangeArrowheads="1"/>
          </p:cNvSpPr>
          <p:nvPr/>
        </p:nvSpPr>
        <p:spPr bwMode="auto">
          <a:xfrm>
            <a:off x="3124200" y="28194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1304" name="Rectangle 510"/>
          <p:cNvSpPr>
            <a:spLocks noChangeArrowheads="1"/>
          </p:cNvSpPr>
          <p:nvPr/>
        </p:nvSpPr>
        <p:spPr bwMode="auto">
          <a:xfrm>
            <a:off x="3124200" y="26670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1305" name="Rectangle 511"/>
          <p:cNvSpPr>
            <a:spLocks noChangeArrowheads="1"/>
          </p:cNvSpPr>
          <p:nvPr/>
        </p:nvSpPr>
        <p:spPr bwMode="auto">
          <a:xfrm>
            <a:off x="6400800" y="28194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1306" name="Rectangle 512"/>
          <p:cNvSpPr>
            <a:spLocks noChangeArrowheads="1"/>
          </p:cNvSpPr>
          <p:nvPr/>
        </p:nvSpPr>
        <p:spPr bwMode="auto">
          <a:xfrm>
            <a:off x="6400800" y="25908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1307" name="Rectangle 513"/>
          <p:cNvSpPr>
            <a:spLocks noChangeArrowheads="1"/>
          </p:cNvSpPr>
          <p:nvPr/>
        </p:nvSpPr>
        <p:spPr bwMode="auto">
          <a:xfrm>
            <a:off x="-169863" y="1681163"/>
            <a:ext cx="26289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61294" name="Group 1902"/>
          <p:cNvGraphicFramePr>
            <a:graphicFrameLocks noGrp="1"/>
          </p:cNvGraphicFramePr>
          <p:nvPr/>
        </p:nvGraphicFramePr>
        <p:xfrm>
          <a:off x="76200" y="2590800"/>
          <a:ext cx="6705600" cy="5702300"/>
        </p:xfrm>
        <a:graphic>
          <a:graphicData uri="http://schemas.openxmlformats.org/drawingml/2006/table">
            <a:tbl>
              <a:tblPr/>
              <a:tblGrid>
                <a:gridCol w="381000"/>
                <a:gridCol w="762000"/>
                <a:gridCol w="914400"/>
                <a:gridCol w="457200"/>
                <a:gridCol w="182563"/>
                <a:gridCol w="760412"/>
                <a:gridCol w="182563"/>
                <a:gridCol w="858837"/>
                <a:gridCol w="415925"/>
                <a:gridCol w="901700"/>
                <a:gridCol w="182563"/>
                <a:gridCol w="706437"/>
              </a:tblGrid>
              <a:tr h="518218">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18. DOES EMPLOYEE WORK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FOR ANOTHER EMPLOYER?</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IF YES, THE EMPLOYER SHALL SUBMIT A WAGE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STATEMENT FROM EACH ADDITIONAL EMPLOYER.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19. DOES EMPLOYEE RECEIVE FRINGE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BENEFITS THAT MAY STOP WHILE ON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WORKERS; COMPENSATION?.</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98142">
                <a:tc gridSpan="1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20.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055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WEEK ENDING</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8/7/10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GROSS EARNINGS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19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12/11/10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468.00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4/16/11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8/14/10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12/18/10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492.00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8/21/10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352.00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12/25/10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4/30/11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4</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8/28/10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468.00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488.00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5/7/11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9/4/10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5/14/11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465.00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6</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9/11/10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472.00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410.00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7</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9/18/10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468.00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465.00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9/25/10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6/4/11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9</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10/2/10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6/11/11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10</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10/9/10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390.00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2/12/11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375.00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6/18/11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352.00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10/16/10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2/19/11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590.00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6/25/11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468.00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12</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10/23/10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2/26/11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13</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10/30/10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14</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11/06/10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3/12/11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7/16/11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11/13/10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3/19/11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7/23/11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76256">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16</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11/20/10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7/30/11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65801">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17</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11/27/10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21. TOTAL</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EARNINGS                     $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22,848.00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365801">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12/4/10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22. GROSS AVERAGE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WEEKLY WAGE             $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446.04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61288" name="Rectangle 1896"/>
          <p:cNvSpPr>
            <a:spLocks noChangeArrowheads="1"/>
          </p:cNvSpPr>
          <p:nvPr/>
        </p:nvSpPr>
        <p:spPr bwMode="auto">
          <a:xfrm>
            <a:off x="0" y="8594725"/>
            <a:ext cx="6858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sz="1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612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28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6" name="Rectangle 4"/>
          <p:cNvSpPr>
            <a:spLocks noChangeArrowheads="1"/>
          </p:cNvSpPr>
          <p:nvPr/>
        </p:nvSpPr>
        <p:spPr bwMode="auto">
          <a:xfrm>
            <a:off x="381000" y="762000"/>
            <a:ext cx="5848350" cy="778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i="1">
                <a:solidFill>
                  <a:srgbClr val="0033CC"/>
                </a:solidFill>
              </a:rPr>
              <a:t>AWW calculation explanation:</a:t>
            </a:r>
            <a:r>
              <a:rPr lang="en-US" sz="3600" b="1" i="1"/>
              <a:t>  </a:t>
            </a:r>
          </a:p>
          <a:p>
            <a:endParaRPr lang="en-US" sz="3600" b="1" i="1"/>
          </a:p>
          <a:p>
            <a:r>
              <a:rPr lang="en-US" sz="3600" b="1" i="1"/>
              <a:t>This employee’s weekly earnings generally varied, so §102(4)(A) cannot be used.  The week ending 7/30/11 includes the date of injury and reduces the AWW, so it should be excluded.  The remainder ($22,748.00) should then be divided by 51 weeks (§102(4)(B)).</a:t>
            </a:r>
            <a:r>
              <a:rPr lang="en-US" sz="36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74756">
                                            <p:txEl>
                                              <p:pRg st="0" end="0"/>
                                            </p:txEl>
                                          </p:spTgt>
                                        </p:tgtEl>
                                        <p:attrNameLst>
                                          <p:attrName>style.visibility</p:attrName>
                                        </p:attrNameLst>
                                      </p:cBhvr>
                                      <p:to>
                                        <p:strVal val="visible"/>
                                      </p:to>
                                    </p:set>
                                    <p:animEffect transition="in" filter="checkerboard(across)">
                                      <p:cBhvr>
                                        <p:cTn id="7" dur="500"/>
                                        <p:tgtEl>
                                          <p:spTgt spid="7475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74756">
                                            <p:txEl>
                                              <p:pRg st="2" end="2"/>
                                            </p:txEl>
                                          </p:spTgt>
                                        </p:tgtEl>
                                        <p:attrNameLst>
                                          <p:attrName>style.visibility</p:attrName>
                                        </p:attrNameLst>
                                      </p:cBhvr>
                                      <p:to>
                                        <p:strVal val="visible"/>
                                      </p:to>
                                    </p:set>
                                    <p:anim calcmode="lin" valueType="num">
                                      <p:cBhvr additive="base">
                                        <p:cTn id="12" dur="500" fill="hold"/>
                                        <p:tgtEl>
                                          <p:spTgt spid="74756">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475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1967" name="Group 1551"/>
          <p:cNvGraphicFramePr>
            <a:graphicFrameLocks noGrp="1"/>
          </p:cNvGraphicFramePr>
          <p:nvPr/>
        </p:nvGraphicFramePr>
        <p:xfrm>
          <a:off x="76200" y="685800"/>
          <a:ext cx="6705600" cy="1584325"/>
        </p:xfrm>
        <a:graphic>
          <a:graphicData uri="http://schemas.openxmlformats.org/drawingml/2006/table">
            <a:tbl>
              <a:tblPr/>
              <a:tblGrid>
                <a:gridCol w="2459038"/>
                <a:gridCol w="1947862"/>
                <a:gridCol w="182563"/>
                <a:gridCol w="182562"/>
                <a:gridCol w="409575"/>
                <a:gridCol w="182563"/>
                <a:gridCol w="212725"/>
                <a:gridCol w="182562"/>
                <a:gridCol w="946150"/>
              </a:tblGrid>
              <a:tr h="2253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 INSURER FILE NUMBER:</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6. SOCIAL SECURITY NUMBER</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7. WCB FILE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03" marB="45703"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571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2. EMPLOYER NAME:</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Office</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8. EMPLOYEE LAST NAME:</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9. FIRST NAME:</a:t>
                      </a:r>
                      <a:endParaRPr kumimoji="0" lang="en-US" sz="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Barbara</a:t>
                      </a:r>
                      <a:endParaRPr kumimoji="0" lang="en-US" sz="1200" b="0" i="0" u="none" strike="noStrike" cap="none" normalizeH="0" baseline="0" smtClean="0">
                        <a:ln>
                          <a:noFill/>
                        </a:ln>
                        <a:solidFill>
                          <a:schemeClr val="tx1"/>
                        </a:solidFill>
                        <a:effectLst/>
                        <a:latin typeface="Arial" charset="0"/>
                      </a:endParaRP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10. M.I.:</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6571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3. EMPLOYER MAILING ADDRESS AND PHONE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8">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11. ADDRESS-NUMBER AND STREET:</a:t>
                      </a:r>
                    </a:p>
                  </a:txBody>
                  <a:tcPr marT="45703" marB="45703"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183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 INSURER NAME:</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12. CITY:</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13. STATE</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14. ZIP:</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15. HOME PHONE:</a:t>
                      </a:r>
                    </a:p>
                  </a:txBody>
                  <a:tcPr marT="45703" marB="45703"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71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5. INSURER MAILING ADDRESS:</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16. DATE OF INJURY:</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7/26/11</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17. DESCRIPTION OF INJURY:</a:t>
                      </a:r>
                    </a:p>
                  </a:txBody>
                  <a:tcPr marT="45703" marB="45703"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graphicFrame>
        <p:nvGraphicFramePr>
          <p:cNvPr id="13350" name="Object 143"/>
          <p:cNvGraphicFramePr>
            <a:graphicFrameLocks noChangeAspect="1"/>
          </p:cNvGraphicFramePr>
          <p:nvPr/>
        </p:nvGraphicFramePr>
        <p:xfrm>
          <a:off x="1143000" y="228600"/>
          <a:ext cx="4572000" cy="606425"/>
        </p:xfrm>
        <a:graphic>
          <a:graphicData uri="http://schemas.openxmlformats.org/presentationml/2006/ole">
            <mc:AlternateContent xmlns:mc="http://schemas.openxmlformats.org/markup-compatibility/2006">
              <mc:Choice xmlns:v="urn:schemas-microsoft-com:vml" Requires="v">
                <p:oleObj spid="_x0000_s13560" name="Document" r:id="rId3" imgW="7478441" imgH="991468" progId="Word.Document.8">
                  <p:embed/>
                </p:oleObj>
              </mc:Choice>
              <mc:Fallback>
                <p:oleObj name="Document" r:id="rId3" imgW="7478441" imgH="991468" progId="Word.Document.8">
                  <p:embed/>
                  <p:pic>
                    <p:nvPicPr>
                      <p:cNvPr id="0" name="Object 14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28600"/>
                        <a:ext cx="4572000" cy="60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351" name="Rectangle 151"/>
          <p:cNvSpPr>
            <a:spLocks noChangeArrowheads="1"/>
          </p:cNvSpPr>
          <p:nvPr/>
        </p:nvSpPr>
        <p:spPr bwMode="auto">
          <a:xfrm>
            <a:off x="3259138" y="-1397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3352" name="Rectangle 152"/>
          <p:cNvSpPr>
            <a:spLocks noChangeArrowheads="1"/>
          </p:cNvSpPr>
          <p:nvPr/>
        </p:nvSpPr>
        <p:spPr bwMode="auto">
          <a:xfrm>
            <a:off x="3259138" y="-322263"/>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3353" name="Rectangle 153"/>
          <p:cNvSpPr>
            <a:spLocks noChangeArrowheads="1"/>
          </p:cNvSpPr>
          <p:nvPr/>
        </p:nvSpPr>
        <p:spPr bwMode="auto">
          <a:xfrm>
            <a:off x="6276975" y="-1397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3354" name="Rectangle 154"/>
          <p:cNvSpPr>
            <a:spLocks noChangeArrowheads="1"/>
          </p:cNvSpPr>
          <p:nvPr/>
        </p:nvSpPr>
        <p:spPr bwMode="auto">
          <a:xfrm>
            <a:off x="6276975" y="-322263"/>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3355" name="Rectangle 155"/>
          <p:cNvSpPr>
            <a:spLocks noChangeArrowheads="1"/>
          </p:cNvSpPr>
          <p:nvPr/>
        </p:nvSpPr>
        <p:spPr bwMode="auto">
          <a:xfrm>
            <a:off x="-169863" y="-481013"/>
            <a:ext cx="26289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61976" name="Group 1560"/>
          <p:cNvGraphicFramePr>
            <a:graphicFrameLocks noGrp="1"/>
          </p:cNvGraphicFramePr>
          <p:nvPr/>
        </p:nvGraphicFramePr>
        <p:xfrm>
          <a:off x="76200" y="2362200"/>
          <a:ext cx="6705600" cy="5767388"/>
        </p:xfrm>
        <a:graphic>
          <a:graphicData uri="http://schemas.openxmlformats.org/drawingml/2006/table">
            <a:tbl>
              <a:tblPr/>
              <a:tblGrid>
                <a:gridCol w="838200"/>
                <a:gridCol w="762000"/>
                <a:gridCol w="685800"/>
                <a:gridCol w="312738"/>
                <a:gridCol w="182562"/>
                <a:gridCol w="508000"/>
                <a:gridCol w="292100"/>
                <a:gridCol w="762000"/>
                <a:gridCol w="457200"/>
                <a:gridCol w="514350"/>
                <a:gridCol w="182563"/>
                <a:gridCol w="1208087"/>
              </a:tblGrid>
              <a:tr h="518143">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18. DOES EMPLOYEE WORK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FOR ANOTHER EMPLOYER?</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IF YES, THE EMPLOYER SHALL SUBMIT A WAGE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STATEMENT FROM EACH ADDITIONAL EMPLOYER.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19. DOES EMPLOYEE RECEIVE FRINGE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BENEFITS THAT MAY STOP WHILE ON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WORKERS; COMPENSATION?.</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71430">
                <a:tc gridSpan="1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20.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3526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WEEK ENDING</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GROSS EARNINGS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19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4/16/11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066">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12/18/10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066">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12/25/10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4/30/11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066">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4</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5/7/11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066">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5/14/11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066">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6</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066">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7</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066">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6/4/11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066">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9</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6/11/11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066">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10</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2/12/11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6/18/11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066">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2/19/11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6/25/11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066">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12</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2/26/11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066">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13</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066">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14</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3/12/11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7/16/11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9066">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3/19/11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7/23/11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412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16</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7/30/11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74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17</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21. TOTAL</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EARNINGS                     $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14,500.00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36574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22. GROSS AVERAGE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WEEKLY WAGE             $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14" marB="4571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61962" name="Rectangle 1546"/>
          <p:cNvSpPr>
            <a:spLocks noChangeArrowheads="1"/>
          </p:cNvSpPr>
          <p:nvPr/>
        </p:nvSpPr>
        <p:spPr bwMode="auto">
          <a:xfrm>
            <a:off x="0" y="8504238"/>
            <a:ext cx="69342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sz="1200"/>
          </a:p>
        </p:txBody>
      </p:sp>
      <p:sp>
        <p:nvSpPr>
          <p:cNvPr id="13555" name="Rectangle 1552"/>
          <p:cNvSpPr>
            <a:spLocks noChangeArrowheads="1"/>
          </p:cNvSpPr>
          <p:nvPr/>
        </p:nvSpPr>
        <p:spPr bwMode="auto">
          <a:xfrm>
            <a:off x="3124200" y="25146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3556" name="Rectangle 1553"/>
          <p:cNvSpPr>
            <a:spLocks noChangeArrowheads="1"/>
          </p:cNvSpPr>
          <p:nvPr/>
        </p:nvSpPr>
        <p:spPr bwMode="auto">
          <a:xfrm>
            <a:off x="3124200" y="26670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3557" name="Rectangle 1554"/>
          <p:cNvSpPr>
            <a:spLocks noChangeArrowheads="1"/>
          </p:cNvSpPr>
          <p:nvPr/>
        </p:nvSpPr>
        <p:spPr bwMode="auto">
          <a:xfrm>
            <a:off x="5867400" y="25146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3558" name="Rectangle 1555"/>
          <p:cNvSpPr>
            <a:spLocks noChangeArrowheads="1"/>
          </p:cNvSpPr>
          <p:nvPr/>
        </p:nvSpPr>
        <p:spPr bwMode="auto">
          <a:xfrm>
            <a:off x="5867400" y="2667000"/>
            <a:ext cx="92075" cy="92075"/>
          </a:xfrm>
          <a:prstGeom prst="rect">
            <a:avLst/>
          </a:prstGeom>
          <a:solidFill>
            <a:srgbClr val="FFFFFF"/>
          </a:solidFill>
          <a:ln w="9525">
            <a:solidFill>
              <a:srgbClr val="000000"/>
            </a:solidFill>
            <a:miter lim="800000"/>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619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96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4"/>
          <p:cNvSpPr>
            <a:spLocks noChangeArrowheads="1"/>
          </p:cNvSpPr>
          <p:nvPr/>
        </p:nvSpPr>
        <p:spPr bwMode="auto">
          <a:xfrm>
            <a:off x="228600" y="381000"/>
            <a:ext cx="6318250" cy="8377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200" b="1" i="1">
                <a:solidFill>
                  <a:srgbClr val="0033CC"/>
                </a:solidFill>
              </a:rPr>
              <a:t>AWW calculation explanation:</a:t>
            </a:r>
            <a:r>
              <a:rPr lang="en-US" sz="3200" b="1" i="1"/>
              <a:t>  </a:t>
            </a:r>
          </a:p>
          <a:p>
            <a:endParaRPr lang="en-US" sz="3200" b="1" i="1"/>
          </a:p>
          <a:p>
            <a:r>
              <a:rPr lang="en-US" sz="3200" b="1" i="1"/>
              <a:t>It appears that this employee did not work at least 200 full workdays during the preceding year, so §102(4)(A) cannot be used.  The week ending 12/18/10 includes the week of hire, and the week ending 7/30/11 includes the date of injury.  Both of the aforementioned weeks reduce the AWW, and should therefore be excluded.  The remainder ($13,950.00) should then be divided by 31 weeks (§102(4)(B)).</a:t>
            </a:r>
            <a:r>
              <a:rPr lang="en-US" sz="32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75780">
                                            <p:txEl>
                                              <p:pRg st="0" end="0"/>
                                            </p:txEl>
                                          </p:spTgt>
                                        </p:tgtEl>
                                        <p:attrNameLst>
                                          <p:attrName>style.visibility</p:attrName>
                                        </p:attrNameLst>
                                      </p:cBhvr>
                                      <p:to>
                                        <p:strVal val="visible"/>
                                      </p:to>
                                    </p:set>
                                    <p:animEffect transition="in" filter="diamond(in)">
                                      <p:cBhvr>
                                        <p:cTn id="7" dur="2000"/>
                                        <p:tgtEl>
                                          <p:spTgt spid="7578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75780">
                                            <p:txEl>
                                              <p:pRg st="2" end="2"/>
                                            </p:txEl>
                                          </p:spTgt>
                                        </p:tgtEl>
                                        <p:attrNameLst>
                                          <p:attrName>style.visibility</p:attrName>
                                        </p:attrNameLst>
                                      </p:cBhvr>
                                      <p:to>
                                        <p:strVal val="visible"/>
                                      </p:to>
                                    </p:set>
                                    <p:anim calcmode="lin" valueType="num">
                                      <p:cBhvr additive="base">
                                        <p:cTn id="12" dur="500" fill="hold"/>
                                        <p:tgtEl>
                                          <p:spTgt spid="75780">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5780">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362" name="Object 4"/>
          <p:cNvGraphicFramePr>
            <a:graphicFrameLocks noChangeAspect="1"/>
          </p:cNvGraphicFramePr>
          <p:nvPr/>
        </p:nvGraphicFramePr>
        <p:xfrm>
          <a:off x="1143000" y="228600"/>
          <a:ext cx="4572000" cy="606425"/>
        </p:xfrm>
        <a:graphic>
          <a:graphicData uri="http://schemas.openxmlformats.org/presentationml/2006/ole">
            <mc:AlternateContent xmlns:mc="http://schemas.openxmlformats.org/markup-compatibility/2006">
              <mc:Choice xmlns:v="urn:schemas-microsoft-com:vml" Requires="v">
                <p:oleObj spid="_x0000_s15604" name="Document" r:id="rId3" imgW="7478441" imgH="991468" progId="Word.Document.8">
                  <p:embed/>
                </p:oleObj>
              </mc:Choice>
              <mc:Fallback>
                <p:oleObj name="Document" r:id="rId3" imgW="7478441" imgH="991468"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28600"/>
                        <a:ext cx="4572000" cy="60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2979" name="Group 1539"/>
          <p:cNvGraphicFramePr>
            <a:graphicFrameLocks noGrp="1"/>
          </p:cNvGraphicFramePr>
          <p:nvPr/>
        </p:nvGraphicFramePr>
        <p:xfrm>
          <a:off x="76200" y="685800"/>
          <a:ext cx="6705600" cy="1600200"/>
        </p:xfrm>
        <a:graphic>
          <a:graphicData uri="http://schemas.openxmlformats.org/drawingml/2006/table">
            <a:tbl>
              <a:tblPr/>
              <a:tblGrid>
                <a:gridCol w="2309813"/>
                <a:gridCol w="1946275"/>
                <a:gridCol w="188912"/>
                <a:gridCol w="188913"/>
                <a:gridCol w="433387"/>
                <a:gridCol w="449263"/>
                <a:gridCol w="182562"/>
                <a:gridCol w="1006475"/>
              </a:tblGrid>
              <a:tr h="2143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 INSURER FILE NUMBER: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6. SOCIAL SECURITY NUMBER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7. WCB FILE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98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2. EMPLOYER NAME:</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Factory</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8. EMPLOYEE LAST NAME: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9. FIRST NAME:</a:t>
                      </a:r>
                      <a:endParaRPr kumimoji="0" lang="en-US" sz="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Brenda</a:t>
                      </a: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10. M.I.: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698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3. EMPLOYER MAILING ADDRESS AND PHONE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11. ADDRESS-NUMBER AND STREET:</a:t>
                      </a:r>
                    </a:p>
                  </a:txBody>
                  <a:tcP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78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 INSURER NAME: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12. CITY: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13. STATE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14. ZIP:</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15. HOME PHONE:</a:t>
                      </a:r>
                    </a:p>
                  </a:txBody>
                  <a:tcP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83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5. INSURER MAILING ADDRESS: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16. DATE OF INJURY:</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7/28/11</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17. DESCRIPTION OF INJURY:</a:t>
                      </a:r>
                    </a:p>
                  </a:txBody>
                  <a:tcP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15399" name="Rectangle 156"/>
          <p:cNvSpPr>
            <a:spLocks noChangeArrowheads="1"/>
          </p:cNvSpPr>
          <p:nvPr/>
        </p:nvSpPr>
        <p:spPr bwMode="auto">
          <a:xfrm>
            <a:off x="3200400" y="26670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5400" name="Rectangle 157"/>
          <p:cNvSpPr>
            <a:spLocks noChangeArrowheads="1"/>
          </p:cNvSpPr>
          <p:nvPr/>
        </p:nvSpPr>
        <p:spPr bwMode="auto">
          <a:xfrm>
            <a:off x="3200400" y="25146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5401" name="Rectangle 158"/>
          <p:cNvSpPr>
            <a:spLocks noChangeArrowheads="1"/>
          </p:cNvSpPr>
          <p:nvPr/>
        </p:nvSpPr>
        <p:spPr bwMode="auto">
          <a:xfrm>
            <a:off x="6324600" y="26670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5402" name="Rectangle 159"/>
          <p:cNvSpPr>
            <a:spLocks noChangeArrowheads="1"/>
          </p:cNvSpPr>
          <p:nvPr/>
        </p:nvSpPr>
        <p:spPr bwMode="auto">
          <a:xfrm>
            <a:off x="6324600" y="25146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5403" name="Rectangle 160"/>
          <p:cNvSpPr>
            <a:spLocks noChangeArrowheads="1"/>
          </p:cNvSpPr>
          <p:nvPr/>
        </p:nvSpPr>
        <p:spPr bwMode="auto">
          <a:xfrm>
            <a:off x="-169863" y="1681163"/>
            <a:ext cx="26289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62975" name="Group 1535"/>
          <p:cNvGraphicFramePr>
            <a:graphicFrameLocks noGrp="1"/>
          </p:cNvGraphicFramePr>
          <p:nvPr/>
        </p:nvGraphicFramePr>
        <p:xfrm>
          <a:off x="76200" y="2362200"/>
          <a:ext cx="6705600" cy="5986463"/>
        </p:xfrm>
        <a:graphic>
          <a:graphicData uri="http://schemas.openxmlformats.org/drawingml/2006/table">
            <a:tbl>
              <a:tblPr/>
              <a:tblGrid>
                <a:gridCol w="381000"/>
                <a:gridCol w="914400"/>
                <a:gridCol w="879475"/>
                <a:gridCol w="374650"/>
                <a:gridCol w="182563"/>
                <a:gridCol w="849312"/>
                <a:gridCol w="914400"/>
                <a:gridCol w="381000"/>
                <a:gridCol w="914400"/>
                <a:gridCol w="182563"/>
                <a:gridCol w="731837"/>
              </a:tblGrid>
              <a:tr h="518216">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18. DOES EMPLOYEE WORK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FOR ANOTHER EMPLOYER?</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IF YES, THE EMPLOYER SHALL SUBMIT A WAGE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STATEMENT FROM EACH ADDITIONAL EMPLOYER.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19. DOES EMPLOYEE RECEIVE FRINGE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BENEFITS THAT MAY STOP WHILE ON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WORKERS; COMPENSATION?.</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4667">
                <a:tc gridSpan="11">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20.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5724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WEEK ENDING</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8/7/10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GROSS EARNINGS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19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12/11/10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468.00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4/16/11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8/14/10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12/18/10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492.00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8/21/10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12/25/10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4/30/11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4</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8/28/10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468.00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5/7/11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9/4/10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5/14/11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465.00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6</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9/11/10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472.00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410.00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7</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9/18/10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468.00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465.00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9/25/10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6/4/11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9</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10/2/10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6/11/11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10</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10/9/10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390.00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2/12/11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375.00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6/18/11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352.00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10/16/10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2/19/11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6/25/11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468.00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12</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10/23/10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2/26/11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13</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10/30/10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14</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11/06/10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3/12/11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7/16/11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10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11/13/10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3/19/11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7/23/11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8578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16</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11/20/10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7/30/11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45724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17</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11/27/10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21. TOTAL</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EARNINGS                     $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21,668.00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36579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12/4/10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22. GROSS AVERAGE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WEEKLY WAGE             $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451.42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62967" name="Rectangle 1527"/>
          <p:cNvSpPr>
            <a:spLocks noChangeArrowheads="1"/>
          </p:cNvSpPr>
          <p:nvPr/>
        </p:nvSpPr>
        <p:spPr bwMode="auto">
          <a:xfrm>
            <a:off x="0" y="8594725"/>
            <a:ext cx="67373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lang="en-US" sz="1200" b="1" i="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629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96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Rectangle 4"/>
          <p:cNvSpPr>
            <a:spLocks noChangeArrowheads="1"/>
          </p:cNvSpPr>
          <p:nvPr/>
        </p:nvSpPr>
        <p:spPr bwMode="auto">
          <a:xfrm>
            <a:off x="228600" y="457200"/>
            <a:ext cx="6400800" cy="778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i="1">
                <a:solidFill>
                  <a:srgbClr val="0033CC"/>
                </a:solidFill>
              </a:rPr>
              <a:t>AWW calculation explanation:</a:t>
            </a:r>
            <a:r>
              <a:rPr lang="en-US" sz="3600" b="1" i="1"/>
              <a:t>  </a:t>
            </a:r>
          </a:p>
          <a:p>
            <a:endParaRPr lang="en-US" sz="3600" b="1" i="1"/>
          </a:p>
          <a:p>
            <a:r>
              <a:rPr lang="en-US" sz="3600" b="1" i="1"/>
              <a:t>This employee’s weekly earnings generally varied, so §102(4)(A) cannot be used.  There were no earnings during the weeks ending 8/21/10, 1/1/11, 2/19/11 and 7/16/11, so those weeks should be excluded, and the Total Earnings should be divided by 48 weeks (§102(4)(B)).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76804">
                                            <p:txEl>
                                              <p:pRg st="0" end="0"/>
                                            </p:txEl>
                                          </p:spTgt>
                                        </p:tgtEl>
                                        <p:attrNameLst>
                                          <p:attrName>style.visibility</p:attrName>
                                        </p:attrNameLst>
                                      </p:cBhvr>
                                      <p:to>
                                        <p:strVal val="visible"/>
                                      </p:to>
                                    </p:set>
                                    <p:animEffect transition="in" filter="box(in)">
                                      <p:cBhvr>
                                        <p:cTn id="7" dur="500"/>
                                        <p:tgtEl>
                                          <p:spTgt spid="7680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76804">
                                            <p:txEl>
                                              <p:pRg st="2" end="2"/>
                                            </p:txEl>
                                          </p:spTgt>
                                        </p:tgtEl>
                                        <p:attrNameLst>
                                          <p:attrName>style.visibility</p:attrName>
                                        </p:attrNameLst>
                                      </p:cBhvr>
                                      <p:to>
                                        <p:strVal val="visible"/>
                                      </p:to>
                                    </p:set>
                                    <p:animEffect transition="in" filter="blinds(horizontal)">
                                      <p:cBhvr>
                                        <p:cTn id="12" dur="500"/>
                                        <p:tgtEl>
                                          <p:spTgt spid="7680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250" name="Group 170"/>
          <p:cNvGraphicFramePr>
            <a:graphicFrameLocks noGrp="1"/>
          </p:cNvGraphicFramePr>
          <p:nvPr>
            <p:ph idx="1"/>
          </p:nvPr>
        </p:nvGraphicFramePr>
        <p:xfrm>
          <a:off x="76200" y="685800"/>
          <a:ext cx="6705600" cy="1752600"/>
        </p:xfrm>
        <a:graphic>
          <a:graphicData uri="http://schemas.openxmlformats.org/drawingml/2006/table">
            <a:tbl>
              <a:tblPr/>
              <a:tblGrid>
                <a:gridCol w="2362200"/>
                <a:gridCol w="1751013"/>
                <a:gridCol w="182562"/>
                <a:gridCol w="200025"/>
                <a:gridCol w="457200"/>
                <a:gridCol w="182563"/>
                <a:gridCol w="350837"/>
                <a:gridCol w="182563"/>
                <a:gridCol w="1036637"/>
              </a:tblGrid>
              <a:tr h="3254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 INSURER FILE NUMBER: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6. SOCIAL SECURITY NUMBER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7. WCB FILE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88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2. EMPLOYER NAME:</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Summer Camp</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8. EMPLOYEE LAST NAME: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4">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9. FIRST NAME:</a:t>
                      </a:r>
                      <a:endParaRPr kumimoji="0" lang="en-US" sz="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Carl</a:t>
                      </a: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10. M.I.: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05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3. EMPLOYER MAILING ADDRESS AND PHONE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8">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11. ADDRESS-NUMBER AND STREET:</a:t>
                      </a:r>
                    </a:p>
                  </a:txBody>
                  <a:tcP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87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 INSURER NAME: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12. CITY: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13. STATE: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14. ZIP:</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15. HOME PHONE:</a:t>
                      </a:r>
                    </a:p>
                  </a:txBody>
                  <a:tcP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889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5. INSURER MAILING ADDRESS: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16. DATE OF INJURY:</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8/16/11</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17. DESCRIPTION OF INJURY:</a:t>
                      </a:r>
                    </a:p>
                  </a:txBody>
                  <a:tcP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graphicFrame>
        <p:nvGraphicFramePr>
          <p:cNvPr id="17446" name="Object 147"/>
          <p:cNvGraphicFramePr>
            <a:graphicFrameLocks noGrp="1" noChangeAspect="1"/>
          </p:cNvGraphicFramePr>
          <p:nvPr>
            <p:ph type="title"/>
          </p:nvPr>
        </p:nvGraphicFramePr>
        <p:xfrm>
          <a:off x="1219200" y="228600"/>
          <a:ext cx="4419600" cy="585788"/>
        </p:xfrm>
        <a:graphic>
          <a:graphicData uri="http://schemas.openxmlformats.org/presentationml/2006/ole">
            <mc:AlternateContent xmlns:mc="http://schemas.openxmlformats.org/markup-compatibility/2006">
              <mc:Choice xmlns:v="urn:schemas-microsoft-com:vml" Requires="v">
                <p:oleObj spid="_x0000_s17656" name="Document" r:id="rId3" imgW="7497539" imgH="991468" progId="Word.Document.8">
                  <p:embed/>
                </p:oleObj>
              </mc:Choice>
              <mc:Fallback>
                <p:oleObj name="Document" r:id="rId3" imgW="7497539" imgH="991468" progId="Word.Document.8">
                  <p:embed/>
                  <p:pic>
                    <p:nvPicPr>
                      <p:cNvPr id="0" name="Object 14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19200" y="228600"/>
                        <a:ext cx="4419600" cy="585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47" name="Rectangle 1536"/>
          <p:cNvSpPr>
            <a:spLocks noChangeArrowheads="1"/>
          </p:cNvSpPr>
          <p:nvPr/>
        </p:nvSpPr>
        <p:spPr bwMode="auto">
          <a:xfrm>
            <a:off x="3259138" y="-1397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7448" name="Rectangle 1537"/>
          <p:cNvSpPr>
            <a:spLocks noChangeArrowheads="1"/>
          </p:cNvSpPr>
          <p:nvPr/>
        </p:nvSpPr>
        <p:spPr bwMode="auto">
          <a:xfrm>
            <a:off x="3259138" y="-322263"/>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7449" name="Rectangle 1538"/>
          <p:cNvSpPr>
            <a:spLocks noChangeArrowheads="1"/>
          </p:cNvSpPr>
          <p:nvPr/>
        </p:nvSpPr>
        <p:spPr bwMode="auto">
          <a:xfrm>
            <a:off x="6276975" y="-1397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7450" name="Rectangle 1539"/>
          <p:cNvSpPr>
            <a:spLocks noChangeArrowheads="1"/>
          </p:cNvSpPr>
          <p:nvPr/>
        </p:nvSpPr>
        <p:spPr bwMode="auto">
          <a:xfrm>
            <a:off x="6276975" y="-322263"/>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7451" name="Rectangle 1540"/>
          <p:cNvSpPr>
            <a:spLocks noChangeArrowheads="1"/>
          </p:cNvSpPr>
          <p:nvPr/>
        </p:nvSpPr>
        <p:spPr bwMode="auto">
          <a:xfrm>
            <a:off x="-169863" y="-481013"/>
            <a:ext cx="26289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65383" name="Group 2919"/>
          <p:cNvGraphicFramePr>
            <a:graphicFrameLocks noGrp="1"/>
          </p:cNvGraphicFramePr>
          <p:nvPr/>
        </p:nvGraphicFramePr>
        <p:xfrm>
          <a:off x="76200" y="2514600"/>
          <a:ext cx="6705600" cy="5867400"/>
        </p:xfrm>
        <a:graphic>
          <a:graphicData uri="http://schemas.openxmlformats.org/drawingml/2006/table">
            <a:tbl>
              <a:tblPr/>
              <a:tblGrid>
                <a:gridCol w="381000"/>
                <a:gridCol w="914400"/>
                <a:gridCol w="838200"/>
                <a:gridCol w="419100"/>
                <a:gridCol w="909638"/>
                <a:gridCol w="182562"/>
                <a:gridCol w="774700"/>
                <a:gridCol w="463550"/>
                <a:gridCol w="879475"/>
                <a:gridCol w="182563"/>
                <a:gridCol w="760412"/>
              </a:tblGrid>
              <a:tr h="522287">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18. DOES EMPLOYEE WORK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FOR ANOTHER EMPLOYER?</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IF YES, THE EMPLOYER SHALL SUBMIT A WAGE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STATEMENT FROM EACH ADDITIONAL EMPLOYER.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19. DOES EMPLOYEE RECEIVE FRINGE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BENEFITS THAT MAY STOP WHILE ON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WORKERS; COMPENSATION?.</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6225">
                <a:tc gridSpan="11">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20.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3972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WEEK ENDING</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GROSS EARNINGS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19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19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19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19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4</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19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19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6</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19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7</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6/18/11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19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6/25/11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9527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9</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19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10</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19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7/16/11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19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12</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7/23/11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19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13</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7/30/11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19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14</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19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8/13/11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8892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16</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8/20/11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6988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17</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21. TOTAL</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EARNINGS                     $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4,000.00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36988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1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22. GROSS AVERAGE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WEEKLY WAGE             $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Unknown</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65384" name="Rectangle 2920"/>
          <p:cNvSpPr>
            <a:spLocks noChangeArrowheads="1"/>
          </p:cNvSpPr>
          <p:nvPr/>
        </p:nvSpPr>
        <p:spPr bwMode="auto">
          <a:xfrm>
            <a:off x="0" y="8594725"/>
            <a:ext cx="6858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sz="1200"/>
          </a:p>
        </p:txBody>
      </p:sp>
      <p:sp>
        <p:nvSpPr>
          <p:cNvPr id="17651" name="Rectangle 2921"/>
          <p:cNvSpPr>
            <a:spLocks noChangeArrowheads="1"/>
          </p:cNvSpPr>
          <p:nvPr/>
        </p:nvSpPr>
        <p:spPr bwMode="auto">
          <a:xfrm>
            <a:off x="3048000" y="26670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7652" name="Rectangle 2922"/>
          <p:cNvSpPr>
            <a:spLocks noChangeArrowheads="1"/>
          </p:cNvSpPr>
          <p:nvPr/>
        </p:nvSpPr>
        <p:spPr bwMode="auto">
          <a:xfrm>
            <a:off x="3048000" y="28194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7653" name="Rectangle 2923"/>
          <p:cNvSpPr>
            <a:spLocks noChangeArrowheads="1"/>
          </p:cNvSpPr>
          <p:nvPr/>
        </p:nvSpPr>
        <p:spPr bwMode="auto">
          <a:xfrm>
            <a:off x="6400800" y="26670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7654" name="Rectangle 2924"/>
          <p:cNvSpPr>
            <a:spLocks noChangeArrowheads="1"/>
          </p:cNvSpPr>
          <p:nvPr/>
        </p:nvSpPr>
        <p:spPr bwMode="auto">
          <a:xfrm>
            <a:off x="6400800" y="2819400"/>
            <a:ext cx="92075" cy="92075"/>
          </a:xfrm>
          <a:prstGeom prst="rect">
            <a:avLst/>
          </a:prstGeom>
          <a:solidFill>
            <a:srgbClr val="FFFFFF"/>
          </a:solidFill>
          <a:ln w="9525">
            <a:solidFill>
              <a:srgbClr val="000000"/>
            </a:solidFill>
            <a:miter lim="800000"/>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653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38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8" name="Rectangle 4"/>
          <p:cNvSpPr>
            <a:spLocks noChangeArrowheads="1"/>
          </p:cNvSpPr>
          <p:nvPr/>
        </p:nvSpPr>
        <p:spPr bwMode="auto">
          <a:xfrm>
            <a:off x="133350" y="838200"/>
            <a:ext cx="6724650" cy="801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4000" b="1" i="1">
                <a:solidFill>
                  <a:srgbClr val="0033CC"/>
                </a:solidFill>
              </a:rPr>
              <a:t>AWW calculation explanation:</a:t>
            </a:r>
            <a:r>
              <a:rPr lang="en-US" sz="4000" b="1" i="1"/>
              <a:t>  </a:t>
            </a:r>
          </a:p>
          <a:p>
            <a:endParaRPr lang="en-US" sz="4000" b="1" i="1"/>
          </a:p>
          <a:p>
            <a:r>
              <a:rPr lang="en-US" sz="4000" b="1" i="1"/>
              <a:t>Summer camps are seasonal employment (§102(4)(C)).  Therefore, all wages, earnings or salary for the prior calendar year must be obtained and then be divided by 52 weeks.  (The wages listed above are for the current calendar year.)</a:t>
            </a:r>
            <a:r>
              <a:rPr lang="en-US" sz="40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7828">
                                            <p:txEl>
                                              <p:pRg st="0" end="0"/>
                                            </p:txEl>
                                          </p:spTgt>
                                        </p:tgtEl>
                                        <p:attrNameLst>
                                          <p:attrName>style.visibility</p:attrName>
                                        </p:attrNameLst>
                                      </p:cBhvr>
                                      <p:to>
                                        <p:strVal val="visible"/>
                                      </p:to>
                                    </p:set>
                                    <p:anim calcmode="lin" valueType="num">
                                      <p:cBhvr additive="base">
                                        <p:cTn id="7" dur="500" fill="hold"/>
                                        <p:tgtEl>
                                          <p:spTgt spid="7782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782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nodeType="clickEffect">
                                  <p:stCondLst>
                                    <p:cond delay="0"/>
                                  </p:stCondLst>
                                  <p:childTnLst>
                                    <p:set>
                                      <p:cBhvr>
                                        <p:cTn id="12" dur="1" fill="hold">
                                          <p:stCondLst>
                                            <p:cond delay="0"/>
                                          </p:stCondLst>
                                        </p:cTn>
                                        <p:tgtEl>
                                          <p:spTgt spid="77828">
                                            <p:txEl>
                                              <p:pRg st="2" end="2"/>
                                            </p:txEl>
                                          </p:spTgt>
                                        </p:tgtEl>
                                        <p:attrNameLst>
                                          <p:attrName>style.visibility</p:attrName>
                                        </p:attrNameLst>
                                      </p:cBhvr>
                                      <p:to>
                                        <p:strVal val="visible"/>
                                      </p:to>
                                    </p:set>
                                    <p:animEffect transition="in" filter="diamond(in)">
                                      <p:cBhvr>
                                        <p:cTn id="13" dur="2000"/>
                                        <p:tgtEl>
                                          <p:spTgt spid="7782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458" name="Object 4"/>
          <p:cNvGraphicFramePr>
            <a:graphicFrameLocks noChangeAspect="1"/>
          </p:cNvGraphicFramePr>
          <p:nvPr/>
        </p:nvGraphicFramePr>
        <p:xfrm>
          <a:off x="1066800" y="0"/>
          <a:ext cx="4572000" cy="606425"/>
        </p:xfrm>
        <a:graphic>
          <a:graphicData uri="http://schemas.openxmlformats.org/presentationml/2006/ole">
            <mc:AlternateContent xmlns:mc="http://schemas.openxmlformats.org/markup-compatibility/2006">
              <mc:Choice xmlns:v="urn:schemas-microsoft-com:vml" Requires="v">
                <p:oleObj spid="_x0000_s19700" name="Document" r:id="rId3" imgW="7487810" imgH="991468" progId="Word.Document.8">
                  <p:embed/>
                </p:oleObj>
              </mc:Choice>
              <mc:Fallback>
                <p:oleObj name="Document" r:id="rId3" imgW="7487810" imgH="991468"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0"/>
                        <a:ext cx="4572000" cy="60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6066" name="Group 1554"/>
          <p:cNvGraphicFramePr>
            <a:graphicFrameLocks noGrp="1"/>
          </p:cNvGraphicFramePr>
          <p:nvPr/>
        </p:nvGraphicFramePr>
        <p:xfrm>
          <a:off x="76200" y="457200"/>
          <a:ext cx="6705600" cy="1566863"/>
        </p:xfrm>
        <a:graphic>
          <a:graphicData uri="http://schemas.openxmlformats.org/drawingml/2006/table">
            <a:tbl>
              <a:tblPr/>
              <a:tblGrid>
                <a:gridCol w="2438400"/>
                <a:gridCol w="1739900"/>
                <a:gridCol w="182563"/>
                <a:gridCol w="182562"/>
                <a:gridCol w="439738"/>
                <a:gridCol w="365125"/>
                <a:gridCol w="182562"/>
                <a:gridCol w="1174750"/>
              </a:tblGrid>
              <a:tr h="21740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 INSURER FILE NUMBER:</a:t>
                      </a: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6. SOCIAL SECURITY NUMBER</a:t>
                      </a: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7. WCB FILE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02" marB="45702"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57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2. EMPLOYER NAME:</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School</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8. EMPLOYEE LAST NAME:</a:t>
                      </a: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9. FIRST NAME:</a:t>
                      </a:r>
                      <a:endParaRPr kumimoji="0" lang="en-US" sz="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Barney</a:t>
                      </a:r>
                      <a:endParaRPr kumimoji="0" lang="en-US" sz="1200" b="0" i="0" u="none" strike="noStrike" cap="none" normalizeH="0" baseline="0" smtClean="0">
                        <a:ln>
                          <a:noFill/>
                        </a:ln>
                        <a:solidFill>
                          <a:schemeClr val="tx1"/>
                        </a:solidFill>
                        <a:effectLst/>
                        <a:latin typeface="Arial" charset="0"/>
                      </a:endParaRP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10. M.I.:</a:t>
                      </a: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657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3. EMPLOYER MAILING ADDRESS AND PHONE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11. ADDRESS-NUMBER AND STREET:</a:t>
                      </a:r>
                    </a:p>
                  </a:txBody>
                  <a:tcPr marT="45702" marB="45702"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231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 INSURER NAME:</a:t>
                      </a: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12. CITY:</a:t>
                      </a: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13. STATE</a:t>
                      </a: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14. ZIP:</a:t>
                      </a: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15. HOME PHONE:</a:t>
                      </a:r>
                    </a:p>
                  </a:txBody>
                  <a:tcPr marT="45702" marB="45702"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71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5. INSURER MAILING ADDRESS:</a:t>
                      </a: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16. DATE OF INJURY:</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9/26/11</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17. DESCRIPTION OF INJURY:</a:t>
                      </a:r>
                    </a:p>
                  </a:txBody>
                  <a:tcPr marT="45702" marB="45702"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19495" name="Rectangle 160"/>
          <p:cNvSpPr>
            <a:spLocks noChangeArrowheads="1"/>
          </p:cNvSpPr>
          <p:nvPr/>
        </p:nvSpPr>
        <p:spPr bwMode="auto">
          <a:xfrm>
            <a:off x="3200400" y="23622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9496" name="Rectangle 161"/>
          <p:cNvSpPr>
            <a:spLocks noChangeArrowheads="1"/>
          </p:cNvSpPr>
          <p:nvPr/>
        </p:nvSpPr>
        <p:spPr bwMode="auto">
          <a:xfrm>
            <a:off x="3200400" y="22098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9497" name="Rectangle 162"/>
          <p:cNvSpPr>
            <a:spLocks noChangeArrowheads="1"/>
          </p:cNvSpPr>
          <p:nvPr/>
        </p:nvSpPr>
        <p:spPr bwMode="auto">
          <a:xfrm>
            <a:off x="6400800" y="23622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9498" name="Rectangle 163"/>
          <p:cNvSpPr>
            <a:spLocks noChangeArrowheads="1"/>
          </p:cNvSpPr>
          <p:nvPr/>
        </p:nvSpPr>
        <p:spPr bwMode="auto">
          <a:xfrm>
            <a:off x="6400800" y="22098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19499" name="Rectangle 164"/>
          <p:cNvSpPr>
            <a:spLocks noChangeArrowheads="1"/>
          </p:cNvSpPr>
          <p:nvPr/>
        </p:nvSpPr>
        <p:spPr bwMode="auto">
          <a:xfrm>
            <a:off x="-169863" y="1681163"/>
            <a:ext cx="26289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66071" name="Group 1559"/>
          <p:cNvGraphicFramePr>
            <a:graphicFrameLocks noGrp="1"/>
          </p:cNvGraphicFramePr>
          <p:nvPr/>
        </p:nvGraphicFramePr>
        <p:xfrm>
          <a:off x="76200" y="2057400"/>
          <a:ext cx="6705600" cy="5773738"/>
        </p:xfrm>
        <a:graphic>
          <a:graphicData uri="http://schemas.openxmlformats.org/drawingml/2006/table">
            <a:tbl>
              <a:tblPr/>
              <a:tblGrid>
                <a:gridCol w="457200"/>
                <a:gridCol w="762000"/>
                <a:gridCol w="914400"/>
                <a:gridCol w="381000"/>
                <a:gridCol w="182563"/>
                <a:gridCol w="854075"/>
                <a:gridCol w="868362"/>
                <a:gridCol w="484188"/>
                <a:gridCol w="869950"/>
                <a:gridCol w="182562"/>
                <a:gridCol w="749300"/>
              </a:tblGrid>
              <a:tr h="518188">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18. DOES EMPLOYEE WORK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FOR ANOTHER EMPLOYER?</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IF YES, THE EMPLOYER SHALL SUBMIT A WAGE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STATEMENT FROM EACH ADDITIONAL EMPLOYER.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19. DOES EMPLOYEE RECEIVE FRINGE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BENEFITS THAT MAY STOP WHILE ON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WORKERS; COMPENSATION?.</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303">
                <a:tc gridSpan="11">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20.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053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WEEK ENDING</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10/9/10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GROSS EARNINGS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19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2/12/11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6/18/11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09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10/16/10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2/19/11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6/25/11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09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10/23/10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2/26/11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09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4</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10/30/10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09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11/6/10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3/12/11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7/16/11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09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6</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11/13/10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3/19/11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7/23/11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09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7</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11/20/10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7/30/11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09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11/27/10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09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9</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12/4/10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8/13/11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09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10</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12/11/10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4/16/11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8/20/11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09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12/18/10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8/27/11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09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12</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12/25/10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4/30/11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09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13</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5/7/11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9/10/11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09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14</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5/14/11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9/17/11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909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9/24/11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7782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16</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6578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17</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6/4/11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21. TOTAL</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EARNINGS                     $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31,750.00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36578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6/11/11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22. GROSS AVERAGE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WEEKLY WAGE             $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755.95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66070" name="Rectangle 1558"/>
          <p:cNvSpPr>
            <a:spLocks noChangeArrowheads="1"/>
          </p:cNvSpPr>
          <p:nvPr/>
        </p:nvSpPr>
        <p:spPr bwMode="auto">
          <a:xfrm>
            <a:off x="0" y="8348663"/>
            <a:ext cx="70104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lang="en-US" sz="1200" b="1" i="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660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07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Rectangle 4"/>
          <p:cNvSpPr>
            <a:spLocks noChangeArrowheads="1"/>
          </p:cNvSpPr>
          <p:nvPr/>
        </p:nvSpPr>
        <p:spPr bwMode="auto">
          <a:xfrm>
            <a:off x="228600" y="304800"/>
            <a:ext cx="6445250" cy="863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b="1" i="1">
                <a:solidFill>
                  <a:srgbClr val="0033CC"/>
                </a:solidFill>
              </a:rPr>
              <a:t>AWW calculation explanation:</a:t>
            </a:r>
            <a:r>
              <a:rPr lang="en-US" sz="2800" b="1" i="1"/>
              <a:t> </a:t>
            </a:r>
          </a:p>
          <a:p>
            <a:endParaRPr lang="en-US" sz="2800" b="1" i="1"/>
          </a:p>
          <a:p>
            <a:r>
              <a:rPr lang="en-US" sz="2800" b="1" i="1"/>
              <a:t>Most teachers and other school personnel do not work at least 200 full workdays during a calendar year.  Therefore, §102(4)(A) cannot be used in those situations.  Based on the actual circumstances of the employment, §102(4)(B) might produce a fair and reasonable AWW (Total Earnings divided by 42 weeks = $755.95.)  If it does not, comparable employees’ wages must be obtained and reviewed along with this employee’s previous wages, earnings or salary in order to arrive at a fair and reasonable AWW (§102(4)(D)).  [§102(4)(C) cannot be used because schools are not seasonal employers.]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8852">
                                            <p:txEl>
                                              <p:pRg st="0" end="0"/>
                                            </p:txEl>
                                          </p:spTgt>
                                        </p:tgtEl>
                                        <p:attrNameLst>
                                          <p:attrName>style.visibility</p:attrName>
                                        </p:attrNameLst>
                                      </p:cBhvr>
                                      <p:to>
                                        <p:strVal val="visible"/>
                                      </p:to>
                                    </p:set>
                                    <p:anim calcmode="lin" valueType="num">
                                      <p:cBhvr additive="base">
                                        <p:cTn id="7" dur="500" fill="hold"/>
                                        <p:tgtEl>
                                          <p:spTgt spid="7885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885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nodeType="clickEffect">
                                  <p:stCondLst>
                                    <p:cond delay="0"/>
                                  </p:stCondLst>
                                  <p:childTnLst>
                                    <p:set>
                                      <p:cBhvr>
                                        <p:cTn id="12" dur="1" fill="hold">
                                          <p:stCondLst>
                                            <p:cond delay="0"/>
                                          </p:stCondLst>
                                        </p:cTn>
                                        <p:tgtEl>
                                          <p:spTgt spid="78852">
                                            <p:txEl>
                                              <p:pRg st="2" end="2"/>
                                            </p:txEl>
                                          </p:spTgt>
                                        </p:tgtEl>
                                        <p:attrNameLst>
                                          <p:attrName>style.visibility</p:attrName>
                                        </p:attrNameLst>
                                      </p:cBhvr>
                                      <p:to>
                                        <p:strVal val="visible"/>
                                      </p:to>
                                    </p:set>
                                    <p:animEffect transition="in" filter="diamond(in)">
                                      <p:cBhvr>
                                        <p:cTn id="13" dur="2000"/>
                                        <p:tgtEl>
                                          <p:spTgt spid="7885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74" name="Object 4"/>
          <p:cNvGraphicFramePr>
            <a:graphicFrameLocks noGrp="1" noChangeAspect="1"/>
          </p:cNvGraphicFramePr>
          <p:nvPr>
            <p:ph type="title"/>
          </p:nvPr>
        </p:nvGraphicFramePr>
        <p:xfrm>
          <a:off x="381000" y="0"/>
          <a:ext cx="6172200" cy="819150"/>
        </p:xfrm>
        <a:graphic>
          <a:graphicData uri="http://schemas.openxmlformats.org/presentationml/2006/ole">
            <mc:AlternateContent xmlns:mc="http://schemas.openxmlformats.org/markup-compatibility/2006">
              <mc:Choice xmlns:v="urn:schemas-microsoft-com:vml" Requires="v">
                <p:oleObj spid="_x0000_s3315" name="Document" r:id="rId3" imgW="7478441" imgH="991468" progId="Word.Document.8">
                  <p:embed/>
                </p:oleObj>
              </mc:Choice>
              <mc:Fallback>
                <p:oleObj name="Document" r:id="rId3" imgW="7478441" imgH="991468"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0"/>
                        <a:ext cx="6172200"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8007" name="Group 1687"/>
          <p:cNvGraphicFramePr>
            <a:graphicFrameLocks noGrp="1"/>
          </p:cNvGraphicFramePr>
          <p:nvPr>
            <p:ph idx="1"/>
          </p:nvPr>
        </p:nvGraphicFramePr>
        <p:xfrm>
          <a:off x="76200" y="609600"/>
          <a:ext cx="6705600" cy="1584351"/>
        </p:xfrm>
        <a:graphic>
          <a:graphicData uri="http://schemas.openxmlformats.org/drawingml/2006/table">
            <a:tbl>
              <a:tblPr/>
              <a:tblGrid>
                <a:gridCol w="2439988"/>
                <a:gridCol w="1801812"/>
                <a:gridCol w="182563"/>
                <a:gridCol w="182562"/>
                <a:gridCol w="452438"/>
                <a:gridCol w="381000"/>
                <a:gridCol w="182562"/>
                <a:gridCol w="1082675"/>
              </a:tblGrid>
              <a:tr h="22851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 INSURER FILE NUMBER:</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6. SOCIAL SECURITY NUMBER</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7. WCB FILE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03" marB="45703"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571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2. EMPLOYER NAME:</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Store</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8. EMPLOYEE LAST NAME:</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9. FIRST NAME:</a:t>
                      </a:r>
                      <a:endParaRPr kumimoji="0" lang="en-US" sz="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Bess</a:t>
                      </a:r>
                      <a:endParaRPr kumimoji="0" lang="en-US" sz="1200" b="0" i="0" u="none" strike="noStrike" cap="none" normalizeH="0" baseline="0" smtClean="0">
                        <a:ln>
                          <a:noFill/>
                        </a:ln>
                        <a:solidFill>
                          <a:schemeClr val="tx1"/>
                        </a:solidFill>
                        <a:effectLst/>
                        <a:latin typeface="Arial" charset="0"/>
                      </a:endParaRP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10. M.I.:</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6571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3. EMPLOYER MAILING ADDRESS AND PHONE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11. ADDRESS-NUMBER AND STREET:</a:t>
                      </a:r>
                    </a:p>
                  </a:txBody>
                  <a:tcPr marT="45703" marB="45703"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86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 INSURER NAME:</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12. CITY:</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13. STATE:</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14. ZIP:</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15. HOME PHONE:</a:t>
                      </a:r>
                    </a:p>
                  </a:txBody>
                  <a:tcPr marT="45703" marB="45703"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71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5. INSURER MAILING ADDRESS:</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16. DATE OF INJURY:</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5/10/11</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17. DESCRIPTION OF INJURY:</a:t>
                      </a:r>
                    </a:p>
                  </a:txBody>
                  <a:tcPr marT="45703" marB="45703"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3111" name="Rectangle 309"/>
          <p:cNvSpPr>
            <a:spLocks noChangeArrowheads="1"/>
          </p:cNvSpPr>
          <p:nvPr/>
        </p:nvSpPr>
        <p:spPr bwMode="auto">
          <a:xfrm>
            <a:off x="3276600" y="25146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3112" name="Rectangle 310"/>
          <p:cNvSpPr>
            <a:spLocks noChangeArrowheads="1"/>
          </p:cNvSpPr>
          <p:nvPr/>
        </p:nvSpPr>
        <p:spPr bwMode="auto">
          <a:xfrm>
            <a:off x="3276600" y="23622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3113" name="Rectangle 311"/>
          <p:cNvSpPr>
            <a:spLocks noChangeArrowheads="1"/>
          </p:cNvSpPr>
          <p:nvPr/>
        </p:nvSpPr>
        <p:spPr bwMode="auto">
          <a:xfrm>
            <a:off x="6172200" y="25146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3114" name="Rectangle 312"/>
          <p:cNvSpPr>
            <a:spLocks noChangeArrowheads="1"/>
          </p:cNvSpPr>
          <p:nvPr/>
        </p:nvSpPr>
        <p:spPr bwMode="auto">
          <a:xfrm>
            <a:off x="6172200" y="23622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3115" name="Rectangle 313"/>
          <p:cNvSpPr>
            <a:spLocks noChangeArrowheads="1"/>
          </p:cNvSpPr>
          <p:nvPr/>
        </p:nvSpPr>
        <p:spPr bwMode="auto">
          <a:xfrm>
            <a:off x="-169863" y="1589088"/>
            <a:ext cx="26289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84973" name="Group 3053"/>
          <p:cNvGraphicFramePr>
            <a:graphicFrameLocks noGrp="1"/>
          </p:cNvGraphicFramePr>
          <p:nvPr/>
        </p:nvGraphicFramePr>
        <p:xfrm>
          <a:off x="76200" y="2286000"/>
          <a:ext cx="6705600" cy="6051550"/>
        </p:xfrm>
        <a:graphic>
          <a:graphicData uri="http://schemas.openxmlformats.org/drawingml/2006/table">
            <a:tbl>
              <a:tblPr/>
              <a:tblGrid>
                <a:gridCol w="622300"/>
                <a:gridCol w="687388"/>
                <a:gridCol w="903287"/>
                <a:gridCol w="314325"/>
                <a:gridCol w="379413"/>
                <a:gridCol w="612775"/>
                <a:gridCol w="182562"/>
                <a:gridCol w="742950"/>
                <a:gridCol w="368300"/>
                <a:gridCol w="798513"/>
                <a:gridCol w="182562"/>
                <a:gridCol w="911225"/>
              </a:tblGrid>
              <a:tr h="533400">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18. DOES EMPLOYEE WORK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FOR ANOTHER EMPLOYER?</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IF YES, THE EMPLOYER SHALL SUBMIT A WAGE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STATEMENT FROM EACH ADDITIONAL EMPLOYER.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19. DOES EMPLOYEE RECEIVE FRINGE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BENEFITS THAT MAY STOP WHILE ON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WORKERS; COMPENSATION?.</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0350">
                <a:tc gridSpan="1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20.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401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WEEK ENDING</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5/22/10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GROSS EARNINGS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19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9/25/10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5/29/10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10/2/10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10/9/10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2/12/11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4</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6/12/10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10/16/10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2/19/11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275.00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6/19/10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10/23/10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2/26/11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275.00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6</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6/26/10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10/30/10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7</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7/3/10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11/6/10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3/12/11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7/10/10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475.00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11/13/10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3/19/11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9</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7/17/10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11/20/10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4765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10</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7/24/10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11/27/10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7/31/10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12/4/10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12</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8/7/10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490.00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12/11/10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4/16/11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13</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8/14/10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Includes advance vacation pay</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12/18/10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14</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8/21/10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12/25/10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4/30/11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375.00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8/28/10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5/7/11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4765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16</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9/4/10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5/14/11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7305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17</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9/11/10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21. TOTAL</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EARNINGS                     $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19,020.00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9/18/10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22. GROSS AVERAGE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WEEKLY WAGE             $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365.77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506" name="Object 4"/>
          <p:cNvGraphicFramePr>
            <a:graphicFrameLocks noChangeAspect="1"/>
          </p:cNvGraphicFramePr>
          <p:nvPr/>
        </p:nvGraphicFramePr>
        <p:xfrm>
          <a:off x="1143000" y="228600"/>
          <a:ext cx="4572000" cy="606425"/>
        </p:xfrm>
        <a:graphic>
          <a:graphicData uri="http://schemas.openxmlformats.org/presentationml/2006/ole">
            <mc:AlternateContent xmlns:mc="http://schemas.openxmlformats.org/markup-compatibility/2006">
              <mc:Choice xmlns:v="urn:schemas-microsoft-com:vml" Requires="v">
                <p:oleObj spid="_x0000_s21748" name="Document" r:id="rId3" imgW="7478441" imgH="991468" progId="Word.Document.8">
                  <p:embed/>
                </p:oleObj>
              </mc:Choice>
              <mc:Fallback>
                <p:oleObj name="Document" r:id="rId3" imgW="7478441" imgH="991468"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28600"/>
                        <a:ext cx="4572000" cy="60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33944" name="Group 152"/>
          <p:cNvGraphicFramePr>
            <a:graphicFrameLocks noGrp="1"/>
          </p:cNvGraphicFramePr>
          <p:nvPr/>
        </p:nvGraphicFramePr>
        <p:xfrm>
          <a:off x="76200" y="762000"/>
          <a:ext cx="6705600" cy="1584325"/>
        </p:xfrm>
        <a:graphic>
          <a:graphicData uri="http://schemas.openxmlformats.org/drawingml/2006/table">
            <a:tbl>
              <a:tblPr/>
              <a:tblGrid>
                <a:gridCol w="2438400"/>
                <a:gridCol w="1816100"/>
                <a:gridCol w="182563"/>
                <a:gridCol w="182562"/>
                <a:gridCol w="439738"/>
                <a:gridCol w="365125"/>
                <a:gridCol w="182562"/>
                <a:gridCol w="1098550"/>
              </a:tblGrid>
              <a:tr h="2254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 INSURER FILE NUMBER:</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6. SOCIAL SECURITY NUMBER</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7. WCB FILE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9" marB="45729"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8425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2. EMPLOYER NAME:</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Office</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8. EMPLOYEE LAST NAME:</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9. FIRST NAME:</a:t>
                      </a:r>
                      <a:endParaRPr kumimoji="0" lang="en-US" sz="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Alice</a:t>
                      </a:r>
                      <a:endParaRPr kumimoji="0" lang="en-US" sz="1200" b="0" i="0" u="none" strike="noStrike" cap="none" normalizeH="0" baseline="0" smtClean="0">
                        <a:ln>
                          <a:noFill/>
                        </a:ln>
                        <a:solidFill>
                          <a:schemeClr val="tx1"/>
                        </a:solidFill>
                        <a:effectLst/>
                        <a:latin typeface="Arial"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10. M.I.:</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6583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3. EMPLOYER MAILING ADDRESS AND PHONE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11. ADDRESS-NUMBER AND STREET:</a:t>
                      </a:r>
                    </a:p>
                  </a:txBody>
                  <a:tcPr marT="45729" marB="45729"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29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 INSURER NAME:</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12. CITY:</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13. STATE:</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14. ZIP:</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15. HOME PHONE:</a:t>
                      </a:r>
                    </a:p>
                  </a:txBody>
                  <a:tcPr marT="45729" marB="45729"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83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5. INSURER MAILING ADDRESS:</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16. DATE OF INJURY:</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10/7/11</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17. DESCRIPTION OF INJURY:</a:t>
                      </a:r>
                    </a:p>
                  </a:txBody>
                  <a:tcPr marT="45729" marB="45729"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21543" name="Rectangle 153"/>
          <p:cNvSpPr>
            <a:spLocks noChangeArrowheads="1"/>
          </p:cNvSpPr>
          <p:nvPr/>
        </p:nvSpPr>
        <p:spPr bwMode="auto">
          <a:xfrm>
            <a:off x="3124200" y="27432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21544" name="Rectangle 154"/>
          <p:cNvSpPr>
            <a:spLocks noChangeArrowheads="1"/>
          </p:cNvSpPr>
          <p:nvPr/>
        </p:nvSpPr>
        <p:spPr bwMode="auto">
          <a:xfrm>
            <a:off x="3124200" y="25908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21545" name="Rectangle 155"/>
          <p:cNvSpPr>
            <a:spLocks noChangeArrowheads="1"/>
          </p:cNvSpPr>
          <p:nvPr/>
        </p:nvSpPr>
        <p:spPr bwMode="auto">
          <a:xfrm>
            <a:off x="6477000" y="27432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21546" name="Rectangle 156"/>
          <p:cNvSpPr>
            <a:spLocks noChangeArrowheads="1"/>
          </p:cNvSpPr>
          <p:nvPr/>
        </p:nvSpPr>
        <p:spPr bwMode="auto">
          <a:xfrm>
            <a:off x="6477000" y="25908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21547" name="Rectangle 157"/>
          <p:cNvSpPr>
            <a:spLocks noChangeArrowheads="1"/>
          </p:cNvSpPr>
          <p:nvPr/>
        </p:nvSpPr>
        <p:spPr bwMode="auto">
          <a:xfrm>
            <a:off x="-169863" y="1681163"/>
            <a:ext cx="26289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67058" name="Group 1522"/>
          <p:cNvGraphicFramePr>
            <a:graphicFrameLocks noGrp="1"/>
          </p:cNvGraphicFramePr>
          <p:nvPr/>
        </p:nvGraphicFramePr>
        <p:xfrm>
          <a:off x="76200" y="2438400"/>
          <a:ext cx="6705600" cy="5867400"/>
        </p:xfrm>
        <a:graphic>
          <a:graphicData uri="http://schemas.openxmlformats.org/drawingml/2006/table">
            <a:tbl>
              <a:tblPr/>
              <a:tblGrid>
                <a:gridCol w="407988"/>
                <a:gridCol w="758825"/>
                <a:gridCol w="995362"/>
                <a:gridCol w="349250"/>
                <a:gridCol w="182563"/>
                <a:gridCol w="911225"/>
                <a:gridCol w="182562"/>
                <a:gridCol w="836613"/>
                <a:gridCol w="406400"/>
                <a:gridCol w="881062"/>
                <a:gridCol w="182563"/>
                <a:gridCol w="611187"/>
              </a:tblGrid>
              <a:tr h="527050">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18. DOES EMPLOYEE WORK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FOR ANOTHER EMPLOYER?</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IF YES, THE EMPLOYER SHALL SUBMIT A WAGE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STATEMENT FROM EACH ADDITIONAL EMPLOYER.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19. DOES EMPLOYEE RECEIVE FRINGE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BENEFITS THAT MAY STOP WHILE ON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WORKERS; COMPENSATION?.</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7813">
                <a:tc gridSpan="1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20.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718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WEEK ENDING</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10/16/10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GROSS EARNINGS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19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2/19/11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6/25/11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511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10/23/10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2/26/11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352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10/30/10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352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4</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11/6/10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3/12/11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7/16/11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511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11/13/10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3/19/11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7/23/11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352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6</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11/20/10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7/30/11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352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7</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11/27/10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352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12/4/10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8/13/11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511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9</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12/11/10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4/16/11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8/20/11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352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10</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12/18/10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8/27/11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352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12/25/10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4/30/11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511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12</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5/7/11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9/10/11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352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13</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5/14/11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9/17/11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352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14</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9/24/11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352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511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16</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6/4/11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17</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6/11/11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21. TOTAL</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EARNINGS                     $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32,800.00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37306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2/12/11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6/18/11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22. GROSS AVERAGE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WEEKLY WAGE             $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67059" name="Rectangle 1523"/>
          <p:cNvSpPr>
            <a:spLocks noChangeArrowheads="1"/>
          </p:cNvSpPr>
          <p:nvPr/>
        </p:nvSpPr>
        <p:spPr bwMode="auto">
          <a:xfrm>
            <a:off x="0" y="8488363"/>
            <a:ext cx="6858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lang="en-US" sz="1200" b="1" i="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670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05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Rectangle 4"/>
          <p:cNvSpPr>
            <a:spLocks noChangeArrowheads="1"/>
          </p:cNvSpPr>
          <p:nvPr/>
        </p:nvSpPr>
        <p:spPr bwMode="auto">
          <a:xfrm>
            <a:off x="304800" y="685800"/>
            <a:ext cx="6267450" cy="740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4000" b="1" i="1">
                <a:solidFill>
                  <a:srgbClr val="0033CC"/>
                </a:solidFill>
              </a:rPr>
              <a:t>AWW calculation explanation:</a:t>
            </a:r>
            <a:r>
              <a:rPr lang="en-US" sz="4000" b="1" i="1"/>
              <a:t>  </a:t>
            </a:r>
          </a:p>
          <a:p>
            <a:endParaRPr lang="en-US" sz="4000" b="1" i="1"/>
          </a:p>
          <a:p>
            <a:r>
              <a:rPr lang="en-US" sz="4000" b="1" i="1"/>
              <a:t>The employee’s wages did not generally vary from week to week, so the “average weekly wages, earnings or salary” for a regular full working week at the time of injury, as defined by §102(4)(A), was $650.00.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79876">
                                            <p:txEl>
                                              <p:pRg st="0" end="0"/>
                                            </p:txEl>
                                          </p:spTgt>
                                        </p:tgtEl>
                                        <p:attrNameLst>
                                          <p:attrName>style.visibility</p:attrName>
                                        </p:attrNameLst>
                                      </p:cBhvr>
                                      <p:to>
                                        <p:strVal val="visible"/>
                                      </p:to>
                                    </p:set>
                                    <p:animEffect transition="in" filter="checkerboard(across)">
                                      <p:cBhvr>
                                        <p:cTn id="7" dur="500"/>
                                        <p:tgtEl>
                                          <p:spTgt spid="7987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79876">
                                            <p:txEl>
                                              <p:pRg st="2" end="2"/>
                                            </p:txEl>
                                          </p:spTgt>
                                        </p:tgtEl>
                                        <p:attrNameLst>
                                          <p:attrName>style.visibility</p:attrName>
                                        </p:attrNameLst>
                                      </p:cBhvr>
                                      <p:to>
                                        <p:strVal val="visible"/>
                                      </p:to>
                                    </p:set>
                                    <p:anim calcmode="lin" valueType="num">
                                      <p:cBhvr additive="base">
                                        <p:cTn id="12" dur="500" fill="hold"/>
                                        <p:tgtEl>
                                          <p:spTgt spid="79876">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7987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54" name="Object 9"/>
          <p:cNvGraphicFramePr>
            <a:graphicFrameLocks noGrp="1" noChangeAspect="1"/>
          </p:cNvGraphicFramePr>
          <p:nvPr>
            <p:ph type="title"/>
          </p:nvPr>
        </p:nvGraphicFramePr>
        <p:xfrm>
          <a:off x="1066800" y="152400"/>
          <a:ext cx="4800600" cy="636588"/>
        </p:xfrm>
        <a:graphic>
          <a:graphicData uri="http://schemas.openxmlformats.org/presentationml/2006/ole">
            <mc:AlternateContent xmlns:mc="http://schemas.openxmlformats.org/markup-compatibility/2006">
              <mc:Choice xmlns:v="urn:schemas-microsoft-com:vml" Requires="v">
                <p:oleObj spid="_x0000_s23796" name="Document" r:id="rId3" imgW="7487810" imgH="991468" progId="Word.Document.8">
                  <p:embed/>
                </p:oleObj>
              </mc:Choice>
              <mc:Fallback>
                <p:oleObj name="Document" r:id="rId3" imgW="7487810" imgH="991468" progId="Word.Document.8">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152400"/>
                        <a:ext cx="4800600" cy="636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3178" name="Group 170"/>
          <p:cNvGraphicFramePr>
            <a:graphicFrameLocks noGrp="1"/>
          </p:cNvGraphicFramePr>
          <p:nvPr>
            <p:ph idx="1"/>
          </p:nvPr>
        </p:nvGraphicFramePr>
        <p:xfrm>
          <a:off x="76200" y="685800"/>
          <a:ext cx="6705600" cy="1736725"/>
        </p:xfrm>
        <a:graphic>
          <a:graphicData uri="http://schemas.openxmlformats.org/drawingml/2006/table">
            <a:tbl>
              <a:tblPr/>
              <a:tblGrid>
                <a:gridCol w="2438400"/>
                <a:gridCol w="1660525"/>
                <a:gridCol w="182563"/>
                <a:gridCol w="184150"/>
                <a:gridCol w="392112"/>
                <a:gridCol w="182563"/>
                <a:gridCol w="184150"/>
                <a:gridCol w="338137"/>
                <a:gridCol w="1143000"/>
              </a:tblGrid>
              <a:tr h="22864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 INSURER FILE NUMBER:</a:t>
                      </a: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6. SOCIAL SECURITY NUMBER</a:t>
                      </a: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7. WCB FILE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8" marB="45728"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45728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2. EMPLOYER NAME:</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Office</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8. EMPLOYEE LAST NAME:</a:t>
                      </a: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9. FIRST NAME:</a:t>
                      </a:r>
                      <a:endParaRPr kumimoji="0" lang="en-US" sz="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Adam</a:t>
                      </a:r>
                      <a:endParaRPr kumimoji="0" lang="en-US" sz="1200" b="0" i="0" u="none" strike="noStrike" cap="none" normalizeH="0" baseline="0" smtClean="0">
                        <a:ln>
                          <a:noFill/>
                        </a:ln>
                        <a:solidFill>
                          <a:schemeClr val="tx1"/>
                        </a:solidFill>
                        <a:effectLst/>
                        <a:latin typeface="Arial" charset="0"/>
                      </a:endParaRP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10. M.I.:</a:t>
                      </a: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658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3. EMPLOYER MAILING ADDRESS AND PHONE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8">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11. ADDRESS-NUMBER AND STREET:</a:t>
                      </a:r>
                    </a:p>
                  </a:txBody>
                  <a:tcPr marT="45728" marB="45728"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191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 INSURER NAME:</a:t>
                      </a: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12. CITY:</a:t>
                      </a: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13. STATE:</a:t>
                      </a: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14. ZIP:</a:t>
                      </a: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15. HOME PHONE:</a:t>
                      </a:r>
                    </a:p>
                  </a:txBody>
                  <a:tcPr marT="45728" marB="45728"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82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5. INSURER MAILING ADDRESS:</a:t>
                      </a: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16. DATE OF INJURY:</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11/9/11</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8" marB="4572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17. DESCRIPTION OF INJURY:</a:t>
                      </a:r>
                    </a:p>
                  </a:txBody>
                  <a:tcPr marT="45728" marB="45728"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23591" name="Rectangle 171"/>
          <p:cNvSpPr>
            <a:spLocks noChangeArrowheads="1"/>
          </p:cNvSpPr>
          <p:nvPr/>
        </p:nvSpPr>
        <p:spPr bwMode="auto">
          <a:xfrm>
            <a:off x="3352800" y="28194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23592" name="Rectangle 172"/>
          <p:cNvSpPr>
            <a:spLocks noChangeArrowheads="1"/>
          </p:cNvSpPr>
          <p:nvPr/>
        </p:nvSpPr>
        <p:spPr bwMode="auto">
          <a:xfrm>
            <a:off x="3352800" y="26670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23593" name="Rectangle 173"/>
          <p:cNvSpPr>
            <a:spLocks noChangeArrowheads="1"/>
          </p:cNvSpPr>
          <p:nvPr/>
        </p:nvSpPr>
        <p:spPr bwMode="auto">
          <a:xfrm>
            <a:off x="6553200" y="28194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23594" name="Rectangle 174"/>
          <p:cNvSpPr>
            <a:spLocks noChangeArrowheads="1"/>
          </p:cNvSpPr>
          <p:nvPr/>
        </p:nvSpPr>
        <p:spPr bwMode="auto">
          <a:xfrm>
            <a:off x="6553200" y="26670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23595" name="Rectangle 175"/>
          <p:cNvSpPr>
            <a:spLocks noChangeArrowheads="1"/>
          </p:cNvSpPr>
          <p:nvPr/>
        </p:nvSpPr>
        <p:spPr bwMode="auto">
          <a:xfrm>
            <a:off x="-169863" y="1681163"/>
            <a:ext cx="26289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69126" name="Group 1542"/>
          <p:cNvGraphicFramePr>
            <a:graphicFrameLocks noGrp="1"/>
          </p:cNvGraphicFramePr>
          <p:nvPr/>
        </p:nvGraphicFramePr>
        <p:xfrm>
          <a:off x="76200" y="2514600"/>
          <a:ext cx="6705600" cy="5743575"/>
        </p:xfrm>
        <a:graphic>
          <a:graphicData uri="http://schemas.openxmlformats.org/drawingml/2006/table">
            <a:tbl>
              <a:tblPr/>
              <a:tblGrid>
                <a:gridCol w="552450"/>
                <a:gridCol w="742950"/>
                <a:gridCol w="971550"/>
                <a:gridCol w="400050"/>
                <a:gridCol w="182563"/>
                <a:gridCol w="828675"/>
                <a:gridCol w="182562"/>
                <a:gridCol w="812800"/>
                <a:gridCol w="396875"/>
                <a:gridCol w="862013"/>
                <a:gridCol w="182562"/>
                <a:gridCol w="590550"/>
              </a:tblGrid>
              <a:tr h="484188">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18. DOES EMPLOYEE WORK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FOR ANOTHER EMPLOYER?</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IF YES, THE EMPLOYER SHALL SUBMIT A WAGE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STATEMENT FROM EACH ADDITIONAL EMPLOYER.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19. DOES EMPLOYEE RECEIVE FRINGE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BENEFITS THAT MAY STOP WHILE ON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WORKERS; COMPENSATION?.</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7175">
                <a:tc gridSpan="1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20.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WEEK ENDING</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11/20/10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GROSS EARNINGS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19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7/30/11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11/27/10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12/4/10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8/13/11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4</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12/11/10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4/16/11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8/20/11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12/18/10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8/27/11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6</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12/25/10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4/30/11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575.00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7</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5/7/11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9/10/11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5/14/11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9/17/11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9</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9/24/11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10</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6/4/11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12</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6/11/11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10/15/11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13</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2/12/11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6/18/11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10/22/11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14</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2/19/11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6/25/11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10/29/11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2/26/11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558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16</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11/12/11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130.00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7305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17</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3/12/11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7/16/11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21. TOTAL</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EARNINGS                     $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29,855.00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3/19/11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7/23/11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22. GROSS AVERAGE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WEEKLY WAGE             $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69125" name="Rectangle 1541"/>
          <p:cNvSpPr>
            <a:spLocks noChangeArrowheads="1"/>
          </p:cNvSpPr>
          <p:nvPr/>
        </p:nvSpPr>
        <p:spPr bwMode="auto">
          <a:xfrm>
            <a:off x="0" y="8488363"/>
            <a:ext cx="6858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sz="1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691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12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4" name="Rectangle 4"/>
          <p:cNvSpPr>
            <a:spLocks noChangeArrowheads="1"/>
          </p:cNvSpPr>
          <p:nvPr/>
        </p:nvSpPr>
        <p:spPr bwMode="auto">
          <a:xfrm>
            <a:off x="304800" y="914400"/>
            <a:ext cx="6343650" cy="740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4000" b="1" i="1">
                <a:solidFill>
                  <a:srgbClr val="0033CC"/>
                </a:solidFill>
              </a:rPr>
              <a:t>AWW calculation explanation:</a:t>
            </a:r>
            <a:r>
              <a:rPr lang="en-US" sz="4000" b="1" i="1"/>
              <a:t>  </a:t>
            </a:r>
          </a:p>
          <a:p>
            <a:endParaRPr lang="en-US" sz="4000" b="1" i="1"/>
          </a:p>
          <a:p>
            <a:r>
              <a:rPr lang="en-US" sz="4000" b="1" i="1"/>
              <a:t>The employee’s wages did not generally vary from week to week, so the “average weekly wages, earnings or salary” for a regular full working week at the time of injury, as defined by §102(4)(A), was $650.00.</a:t>
            </a:r>
            <a:r>
              <a:rPr lang="en-US" sz="40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81924">
                                            <p:txEl>
                                              <p:pRg st="0" end="0"/>
                                            </p:txEl>
                                          </p:spTgt>
                                        </p:tgtEl>
                                        <p:attrNameLst>
                                          <p:attrName>style.visibility</p:attrName>
                                        </p:attrNameLst>
                                      </p:cBhvr>
                                      <p:to>
                                        <p:strVal val="visible"/>
                                      </p:to>
                                    </p:set>
                                    <p:animEffect transition="in" filter="box(in)">
                                      <p:cBhvr>
                                        <p:cTn id="7" dur="500"/>
                                        <p:tgtEl>
                                          <p:spTgt spid="8192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81924">
                                            <p:txEl>
                                              <p:pRg st="2" end="2"/>
                                            </p:txEl>
                                          </p:spTgt>
                                        </p:tgtEl>
                                        <p:attrNameLst>
                                          <p:attrName>style.visibility</p:attrName>
                                        </p:attrNameLst>
                                      </p:cBhvr>
                                      <p:to>
                                        <p:strVal val="visible"/>
                                      </p:to>
                                    </p:set>
                                    <p:anim calcmode="lin" valueType="num">
                                      <p:cBhvr additive="base">
                                        <p:cTn id="12" dur="500" fill="hold"/>
                                        <p:tgtEl>
                                          <p:spTgt spid="81924">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8192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602" name="Object 5"/>
          <p:cNvGraphicFramePr>
            <a:graphicFrameLocks noGrp="1" noChangeAspect="1"/>
          </p:cNvGraphicFramePr>
          <p:nvPr>
            <p:ph type="title"/>
          </p:nvPr>
        </p:nvGraphicFramePr>
        <p:xfrm>
          <a:off x="1066800" y="0"/>
          <a:ext cx="4686300" cy="622300"/>
        </p:xfrm>
        <a:graphic>
          <a:graphicData uri="http://schemas.openxmlformats.org/presentationml/2006/ole">
            <mc:AlternateContent xmlns:mc="http://schemas.openxmlformats.org/markup-compatibility/2006">
              <mc:Choice xmlns:v="urn:schemas-microsoft-com:vml" Requires="v">
                <p:oleObj spid="_x0000_s25845" name="Document" r:id="rId3" imgW="7478441" imgH="991468" progId="Word.Document.8">
                  <p:embed/>
                </p:oleObj>
              </mc:Choice>
              <mc:Fallback>
                <p:oleObj name="Document" r:id="rId3" imgW="7478441" imgH="991468" progId="Word.Document.8">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0"/>
                        <a:ext cx="4686300" cy="62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0152" name="Group 1544"/>
          <p:cNvGraphicFramePr>
            <a:graphicFrameLocks noGrp="1"/>
          </p:cNvGraphicFramePr>
          <p:nvPr>
            <p:ph idx="1"/>
          </p:nvPr>
        </p:nvGraphicFramePr>
        <p:xfrm>
          <a:off x="76200" y="457200"/>
          <a:ext cx="6705600" cy="1476375"/>
        </p:xfrm>
        <a:graphic>
          <a:graphicData uri="http://schemas.openxmlformats.org/drawingml/2006/table">
            <a:tbl>
              <a:tblPr/>
              <a:tblGrid>
                <a:gridCol w="2590800"/>
                <a:gridCol w="1612900"/>
                <a:gridCol w="182563"/>
                <a:gridCol w="568325"/>
                <a:gridCol w="182562"/>
                <a:gridCol w="182563"/>
                <a:gridCol w="319087"/>
                <a:gridCol w="1066800"/>
              </a:tblGrid>
              <a:tr h="22711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 INSURER FILE NUMBER:</a:t>
                      </a: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6. SOCIAL SECURITY NUMBER</a:t>
                      </a: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7. WCB FILE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40" marB="45740"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36591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2. EMPLOYER NAME:</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Temp Agency</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8. EMPLOYEE LAST NAME:</a:t>
                      </a: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9. FIRST NAME:</a:t>
                      </a:r>
                      <a:endParaRPr kumimoji="0" lang="en-US" sz="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Bill</a:t>
                      </a:r>
                      <a:endParaRPr kumimoji="0" lang="en-US" sz="1200" b="0" i="0" u="none" strike="noStrike" cap="none" normalizeH="0" baseline="0" smtClean="0">
                        <a:ln>
                          <a:noFill/>
                        </a:ln>
                        <a:solidFill>
                          <a:schemeClr val="tx1"/>
                        </a:solidFill>
                        <a:effectLst/>
                        <a:latin typeface="Arial"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10. M.I.:</a:t>
                      </a: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744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3. EMPLOYER MAILING ADDRESS AND PHONE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11. ADDRESS-NUMBER AND STREET:</a:t>
                      </a:r>
                    </a:p>
                  </a:txBody>
                  <a:tcPr marT="45740" marB="45740"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299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 INSURER NAME:</a:t>
                      </a: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12. CITY:</a:t>
                      </a: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13. STATE:</a:t>
                      </a: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14. ZIP:</a:t>
                      </a: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15. HOME PHONE:</a:t>
                      </a:r>
                    </a:p>
                  </a:txBody>
                  <a:tcPr marT="45740" marB="45740"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91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5. INSURER MAILING ADDRESS:</a:t>
                      </a: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16. DATE OF INJURY:</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11/10/11</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40" marB="4574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17. DESCRIPTION OF INJURY:</a:t>
                      </a:r>
                    </a:p>
                  </a:txBody>
                  <a:tcPr marT="45740" marB="45740"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25639" name="Rectangle 167"/>
          <p:cNvSpPr>
            <a:spLocks noChangeArrowheads="1"/>
          </p:cNvSpPr>
          <p:nvPr/>
        </p:nvSpPr>
        <p:spPr bwMode="auto">
          <a:xfrm>
            <a:off x="6553200" y="22860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25640" name="Rectangle 168"/>
          <p:cNvSpPr>
            <a:spLocks noChangeArrowheads="1"/>
          </p:cNvSpPr>
          <p:nvPr/>
        </p:nvSpPr>
        <p:spPr bwMode="auto">
          <a:xfrm>
            <a:off x="3581400" y="21336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25641" name="Rectangle 169"/>
          <p:cNvSpPr>
            <a:spLocks noChangeArrowheads="1"/>
          </p:cNvSpPr>
          <p:nvPr/>
        </p:nvSpPr>
        <p:spPr bwMode="auto">
          <a:xfrm>
            <a:off x="3581400" y="22860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25642" name="Rectangle 170"/>
          <p:cNvSpPr>
            <a:spLocks noChangeArrowheads="1"/>
          </p:cNvSpPr>
          <p:nvPr/>
        </p:nvSpPr>
        <p:spPr bwMode="auto">
          <a:xfrm>
            <a:off x="6553200" y="21336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25643" name="Rectangle 171"/>
          <p:cNvSpPr>
            <a:spLocks noChangeArrowheads="1"/>
          </p:cNvSpPr>
          <p:nvPr/>
        </p:nvSpPr>
        <p:spPr bwMode="auto">
          <a:xfrm>
            <a:off x="-169863" y="1682750"/>
            <a:ext cx="26289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70170" name="Group 1562"/>
          <p:cNvGraphicFramePr>
            <a:graphicFrameLocks noGrp="1"/>
          </p:cNvGraphicFramePr>
          <p:nvPr/>
        </p:nvGraphicFramePr>
        <p:xfrm>
          <a:off x="76200" y="1981200"/>
          <a:ext cx="6705600" cy="5507038"/>
        </p:xfrm>
        <a:graphic>
          <a:graphicData uri="http://schemas.openxmlformats.org/drawingml/2006/table">
            <a:tbl>
              <a:tblPr/>
              <a:tblGrid>
                <a:gridCol w="725488"/>
                <a:gridCol w="749300"/>
                <a:gridCol w="981075"/>
                <a:gridCol w="439737"/>
                <a:gridCol w="182563"/>
                <a:gridCol w="655637"/>
                <a:gridCol w="182563"/>
                <a:gridCol w="579437"/>
                <a:gridCol w="381000"/>
                <a:gridCol w="990600"/>
                <a:gridCol w="182563"/>
                <a:gridCol w="655637"/>
              </a:tblGrid>
              <a:tr h="518190">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18. DOES EMPLOYEE WORK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FOR ANOTHER EMPLOYER?</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IF YES, THE EMPLOYER SHALL SUBMIT A WAGE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STATEMENT FROM EACH ADDITIONAL EMPLOYER.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19. DOES EMPLOYEE RECEIVE FRINGE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BENEFITS THAT MAY STOP WHILE ON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WORKERS; COMPENSATION?.</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0839">
                <a:tc gridSpan="1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20.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3529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WEEK ENDING</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11/20/10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GROSS EARNINGS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600.00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19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3/26/11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7/30/11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4385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11/27/10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600.00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4/2/11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8/6/11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500.00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4385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12/4/10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500.00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4/9/11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8/13/11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900.00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4385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4</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12/11/10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600.00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4/16/11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200.00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8/20/11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900.00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4385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12/18/10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500.00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4/23/11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400.00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8/27/11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850.00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4385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6</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12/25/10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550.00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4/30/11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600.00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9/3/11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825.00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4385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7</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1/1/11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625.00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5/7/11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600.00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9/10/11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850.00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4385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1/8/11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5/14/11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600.00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9/17/11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800.00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4385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9</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1/15/11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5/21/11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600.00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9/24/11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750.00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4385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10</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1/22/11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5/28/11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600.00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10/1/11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900.00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4385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1/29/11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6/4/11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200.00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10/8/11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450.00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4385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12</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2/5/11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300.00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6/11/11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10/15/11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500.00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4385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13</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2/12/11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800.00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6/18/11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10/22/11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4385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14</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2/19/11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800.00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6/25/11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10/29/11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4385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2/26/11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750.00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7/2/11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11/5/11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200.00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5719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16</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3/5/11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750.00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7/9/11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11/12/11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450.00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65781">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17</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3/12/11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800.00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7/16/11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21. TOTAL</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EARNINGS                     $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21,350.00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365781">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3/19/11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7/23/11</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000" b="0" i="0" u="none" strike="noStrike" cap="none" normalizeH="0" baseline="0" smtClean="0">
                          <a:ln>
                            <a:noFill/>
                          </a:ln>
                          <a:solidFill>
                            <a:schemeClr val="tx1"/>
                          </a:solidFill>
                          <a:effectLst/>
                          <a:latin typeface="Arial" charset="0"/>
                          <a:ea typeface="Times New Roman" pitchFamily="18" charset="0"/>
                          <a:cs typeface="Arial" charset="0"/>
                        </a:rPr>
                        <a:t>0.00</a:t>
                      </a: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22. GROSS AVERAGE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WEEKLY WAGE             $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614.71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3" marB="4572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70157" name="Rectangle 1549"/>
          <p:cNvSpPr>
            <a:spLocks noChangeArrowheads="1"/>
          </p:cNvSpPr>
          <p:nvPr/>
        </p:nvSpPr>
        <p:spPr bwMode="auto">
          <a:xfrm>
            <a:off x="0" y="8220075"/>
            <a:ext cx="685800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lang="en-US" sz="1100" b="1" i="1"/>
          </a:p>
        </p:txBody>
      </p:sp>
      <p:sp>
        <p:nvSpPr>
          <p:cNvPr id="25843" name="Rectangle 1552"/>
          <p:cNvSpPr>
            <a:spLocks noChangeArrowheads="1"/>
          </p:cNvSpPr>
          <p:nvPr/>
        </p:nvSpPr>
        <p:spPr bwMode="auto">
          <a:xfrm>
            <a:off x="7823200" y="2263775"/>
            <a:ext cx="18415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sz="600">
              <a:ea typeface="Times New Roman" pitchFamily="18" charset="0"/>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701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15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4"/>
          <p:cNvSpPr>
            <a:spLocks noChangeArrowheads="1"/>
          </p:cNvSpPr>
          <p:nvPr/>
        </p:nvSpPr>
        <p:spPr bwMode="auto">
          <a:xfrm>
            <a:off x="228600" y="457200"/>
            <a:ext cx="6330950" cy="8161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300" b="1" i="1">
                <a:solidFill>
                  <a:srgbClr val="0033CC"/>
                </a:solidFill>
              </a:rPr>
              <a:t>AWW calculation explanation:</a:t>
            </a:r>
            <a:r>
              <a:rPr lang="en-US" sz="2300" b="1" i="1"/>
              <a:t>  </a:t>
            </a:r>
          </a:p>
          <a:p>
            <a:endParaRPr lang="en-US" sz="2300" b="1" i="1"/>
          </a:p>
          <a:p>
            <a:r>
              <a:rPr lang="en-US" sz="2300" b="1" i="1"/>
              <a:t>This employee‘s weekly earnings generally varied, so §102(4)(A) cannot be used.  There were no earnings during the weeks ending 1/8/11, 1/15/11, 1/22/11, 1/29/11, 3/26/11, 4/2/11, 4/9/11, 6/11/11, 6/18/11, 6/25/11, 7/2/11, 7/9/11, 7/16/11, 7/23/11, 7/30/11, 10/22/11 and 10/29/11, so those weeks must be excluded.  The week ending 11/12/11 includes the date of injury and reduces the AWW, so it too should be excluded, and the remainder ($20,900.00) should be divided by 34 weeks (§102(4)(B)).  [If, based on the actual circumstances of the employment, §102(4)(B) does not produce a fair and reasonable AWW, comparable employees’ wages must be obtained and reviewed along with this employee’s previous wages, earnings or salary in order to arrive at a fair and reasonable AWW (§102(4)(D)).  §102(4)(C) cannot be used because temp agencies are not seasonal employers.]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82948">
                                            <p:txEl>
                                              <p:pRg st="0" end="0"/>
                                            </p:txEl>
                                          </p:spTgt>
                                        </p:tgtEl>
                                        <p:attrNameLst>
                                          <p:attrName>style.visibility</p:attrName>
                                        </p:attrNameLst>
                                      </p:cBhvr>
                                      <p:to>
                                        <p:strVal val="visible"/>
                                      </p:to>
                                    </p:set>
                                    <p:animEffect transition="in" filter="diamond(in)">
                                      <p:cBhvr>
                                        <p:cTn id="7" dur="2000"/>
                                        <p:tgtEl>
                                          <p:spTgt spid="8294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82948">
                                            <p:txEl>
                                              <p:pRg st="2" end="2"/>
                                            </p:txEl>
                                          </p:spTgt>
                                        </p:tgtEl>
                                        <p:attrNameLst>
                                          <p:attrName>style.visibility</p:attrName>
                                        </p:attrNameLst>
                                      </p:cBhvr>
                                      <p:to>
                                        <p:strVal val="visible"/>
                                      </p:to>
                                    </p:set>
                                    <p:anim calcmode="lin" valueType="num">
                                      <p:cBhvr additive="base">
                                        <p:cTn id="12" dur="500" fill="hold"/>
                                        <p:tgtEl>
                                          <p:spTgt spid="82948">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8294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61" name="Rectangle 5"/>
          <p:cNvSpPr>
            <a:spLocks noChangeArrowheads="1"/>
          </p:cNvSpPr>
          <p:nvPr/>
        </p:nvSpPr>
        <p:spPr bwMode="auto">
          <a:xfrm>
            <a:off x="304800" y="304800"/>
            <a:ext cx="6172200" cy="833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i="1">
                <a:solidFill>
                  <a:srgbClr val="0033CC"/>
                </a:solidFill>
              </a:rPr>
              <a:t>AWW calculation explanation:</a:t>
            </a:r>
          </a:p>
          <a:p>
            <a:endParaRPr lang="en-US" sz="3600" b="1" i="1">
              <a:solidFill>
                <a:srgbClr val="0033CC"/>
              </a:solidFill>
            </a:endParaRPr>
          </a:p>
          <a:p>
            <a:r>
              <a:rPr lang="en-US" sz="3600" b="1" i="1"/>
              <a:t>This employee’s weekly earnings generally varied, so §102(4)(A) cannot be used.  Vacation pay for the week ending 8/21/10 appears to have been paid during the week ending 8/14/10 (see documentation above).  Therefore, the Total Earnings should be divided by 52 weeks (§102(4)(B)).</a:t>
            </a:r>
            <a:r>
              <a:rPr lang="en-US" sz="36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0661">
                                            <p:txEl>
                                              <p:pRg st="0" end="0"/>
                                            </p:txEl>
                                          </p:spTgt>
                                        </p:tgtEl>
                                        <p:attrNameLst>
                                          <p:attrName>style.visibility</p:attrName>
                                        </p:attrNameLst>
                                      </p:cBhvr>
                                      <p:to>
                                        <p:strVal val="visible"/>
                                      </p:to>
                                    </p:set>
                                    <p:anim calcmode="lin" valueType="num">
                                      <p:cBhvr additive="base">
                                        <p:cTn id="7" dur="500" fill="hold"/>
                                        <p:tgtEl>
                                          <p:spTgt spid="7066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066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70661">
                                            <p:txEl>
                                              <p:pRg st="2" end="2"/>
                                            </p:txEl>
                                          </p:spTgt>
                                        </p:tgtEl>
                                        <p:attrNameLst>
                                          <p:attrName>style.visibility</p:attrName>
                                        </p:attrNameLst>
                                      </p:cBhvr>
                                      <p:to>
                                        <p:strVal val="visible"/>
                                      </p:to>
                                    </p:set>
                                    <p:anim calcmode="lin" valueType="num">
                                      <p:cBhvr additive="base">
                                        <p:cTn id="13" dur="500" fill="hold"/>
                                        <p:tgtEl>
                                          <p:spTgt spid="7066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0661">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2" name="Object 4"/>
          <p:cNvGraphicFramePr>
            <a:graphicFrameLocks noGrp="1" noChangeAspect="1"/>
          </p:cNvGraphicFramePr>
          <p:nvPr>
            <p:ph type="title"/>
          </p:nvPr>
        </p:nvGraphicFramePr>
        <p:xfrm>
          <a:off x="304800" y="0"/>
          <a:ext cx="6172200" cy="819150"/>
        </p:xfrm>
        <a:graphic>
          <a:graphicData uri="http://schemas.openxmlformats.org/presentationml/2006/ole">
            <mc:AlternateContent xmlns:mc="http://schemas.openxmlformats.org/markup-compatibility/2006">
              <mc:Choice xmlns:v="urn:schemas-microsoft-com:vml" Requires="v">
                <p:oleObj spid="_x0000_s5364" name="Document" r:id="rId3" imgW="7478441" imgH="991468" progId="Word.Document.8">
                  <p:embed/>
                </p:oleObj>
              </mc:Choice>
              <mc:Fallback>
                <p:oleObj name="Document" r:id="rId3" imgW="7478441" imgH="991468"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0"/>
                        <a:ext cx="6172200"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8881" name="Group 1537"/>
          <p:cNvGraphicFramePr>
            <a:graphicFrameLocks noGrp="1"/>
          </p:cNvGraphicFramePr>
          <p:nvPr>
            <p:ph idx="1"/>
          </p:nvPr>
        </p:nvGraphicFramePr>
        <p:xfrm>
          <a:off x="76200" y="609600"/>
          <a:ext cx="6705600" cy="1752601"/>
        </p:xfrm>
        <a:graphic>
          <a:graphicData uri="http://schemas.openxmlformats.org/drawingml/2006/table">
            <a:tbl>
              <a:tblPr/>
              <a:tblGrid>
                <a:gridCol w="2540000"/>
                <a:gridCol w="1790700"/>
                <a:gridCol w="182563"/>
                <a:gridCol w="182562"/>
                <a:gridCol w="439738"/>
                <a:gridCol w="365125"/>
                <a:gridCol w="214312"/>
                <a:gridCol w="990600"/>
              </a:tblGrid>
              <a:tr h="2730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 INSURER FILE NUMBER: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6. SOCIAL SECURITY NUMBER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7. WCB FILE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4333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2. EMPLOYER NAME:</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Self-employed logger</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8. EMPLOYEE LAST NAME: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9. FIRST NAME:</a:t>
                      </a:r>
                      <a:endParaRPr kumimoji="0" lang="en-US" sz="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Chuck</a:t>
                      </a:r>
                      <a:endParaRPr kumimoji="0" lang="en-US"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10. M.I.:</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778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3. EMPLOYER MAILING ADDRESS AND PHONE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11. ADDRESS-NUMBER AND STREET:</a:t>
                      </a:r>
                    </a:p>
                  </a:txBody>
                  <a:tcP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21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 INSURER NAME: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12. CITY:</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13. STATE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14. ZIP:</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15. HOME PHONE:</a:t>
                      </a:r>
                    </a:p>
                  </a:txBody>
                  <a:tcP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76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5. INSURER MAILING ADDRESS: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16. DATE OF INJURY:</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5/11/11</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17. DESCRIPTION OF INJURY:</a:t>
                      </a:r>
                    </a:p>
                  </a:txBody>
                  <a:tcPr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159" name="Rectangle 158"/>
          <p:cNvSpPr>
            <a:spLocks noChangeArrowheads="1"/>
          </p:cNvSpPr>
          <p:nvPr/>
        </p:nvSpPr>
        <p:spPr bwMode="auto">
          <a:xfrm>
            <a:off x="3124200" y="26670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5160" name="Rectangle 159"/>
          <p:cNvSpPr>
            <a:spLocks noChangeArrowheads="1"/>
          </p:cNvSpPr>
          <p:nvPr/>
        </p:nvSpPr>
        <p:spPr bwMode="auto">
          <a:xfrm>
            <a:off x="3124200" y="25146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5161" name="Rectangle 160"/>
          <p:cNvSpPr>
            <a:spLocks noChangeArrowheads="1"/>
          </p:cNvSpPr>
          <p:nvPr/>
        </p:nvSpPr>
        <p:spPr bwMode="auto">
          <a:xfrm>
            <a:off x="6477000" y="26670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5162" name="Rectangle 161"/>
          <p:cNvSpPr>
            <a:spLocks noChangeArrowheads="1"/>
          </p:cNvSpPr>
          <p:nvPr/>
        </p:nvSpPr>
        <p:spPr bwMode="auto">
          <a:xfrm>
            <a:off x="6477000" y="25146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5163" name="Rectangle 162"/>
          <p:cNvSpPr>
            <a:spLocks noChangeArrowheads="1"/>
          </p:cNvSpPr>
          <p:nvPr/>
        </p:nvSpPr>
        <p:spPr bwMode="auto">
          <a:xfrm>
            <a:off x="-169863" y="1681163"/>
            <a:ext cx="26289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58877" name="Group 1533"/>
          <p:cNvGraphicFramePr>
            <a:graphicFrameLocks noGrp="1"/>
          </p:cNvGraphicFramePr>
          <p:nvPr/>
        </p:nvGraphicFramePr>
        <p:xfrm>
          <a:off x="76200" y="2438400"/>
          <a:ext cx="6705600" cy="6042029"/>
        </p:xfrm>
        <a:graphic>
          <a:graphicData uri="http://schemas.openxmlformats.org/drawingml/2006/table">
            <a:tbl>
              <a:tblPr/>
              <a:tblGrid>
                <a:gridCol w="336550"/>
                <a:gridCol w="766763"/>
                <a:gridCol w="1006475"/>
                <a:gridCol w="352425"/>
                <a:gridCol w="280987"/>
                <a:gridCol w="827088"/>
                <a:gridCol w="182562"/>
                <a:gridCol w="846138"/>
                <a:gridCol w="412750"/>
                <a:gridCol w="892175"/>
                <a:gridCol w="182562"/>
                <a:gridCol w="619125"/>
              </a:tblGrid>
              <a:tr h="531813">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18. DOES EMPLOYEE WORK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FOR ANOTHER EMPLOYER?</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IF YES, THE EMPLOYER SHALL SUBMIT A WAGE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STATEMENT FROM EACH ADDITIONAL EMPLOYER.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19. DOES EMPLOYEE RECEIVE FRINGE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BENEFITS THAT MAY STOP WHILE ON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WORKERS; COMPENSATION?.</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80988">
                <a:tc gridSpan="1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20.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4572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WEEK ENDING</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1/8/10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GROSS EARNINGS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r"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19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5/14/10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1350.00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9/17/10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67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1/15/10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5/21/10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9/24/10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67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1/22/10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5/28/10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1325.00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10/1/10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1350.00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67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4</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1/29/10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6/4/10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10/8/10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511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6/11/10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10/15/10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275.00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511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6</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2/12/10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6/18/10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1300.00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10/22/10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67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7</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2/19/10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1500.00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6/25/10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10/29/10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67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2/26/10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1475.00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7/2/10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1300.00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11/5/10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1450.00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67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9</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7/9/10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1325.00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11/12/10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890.00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67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10</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3/12/10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7/16/10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11/19/10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67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3/19/10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29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7/23/10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11/26/10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780.00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67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12</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3/26/10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7/30/10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12/3/10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511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13</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8/6/10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755.00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49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12/10/10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1425.00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511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14</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4/9/10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8/13/10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12/17/10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1350.00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670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15</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4/16/10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33</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8/20/10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51</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12/24/10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9368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16</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4/23/10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34</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8/27/10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52</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12/31/10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700.00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74650">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17</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4/30/10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9/3/10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21. TOTAL</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EARNINGS                     $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43,750.00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3762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5/7/10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325.00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36</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9/10/10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1250.00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22. GROSS AVERAGE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WEEKLY WAGE             $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841.35</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8872" name="Rectangle 1528"/>
          <p:cNvSpPr>
            <a:spLocks noChangeArrowheads="1"/>
          </p:cNvSpPr>
          <p:nvPr/>
        </p:nvSpPr>
        <p:spPr bwMode="auto">
          <a:xfrm>
            <a:off x="0" y="8548688"/>
            <a:ext cx="68580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sz="12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588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87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4" name="Rectangle 4"/>
          <p:cNvSpPr>
            <a:spLocks noChangeArrowheads="1"/>
          </p:cNvSpPr>
          <p:nvPr/>
        </p:nvSpPr>
        <p:spPr bwMode="auto">
          <a:xfrm>
            <a:off x="381000" y="762000"/>
            <a:ext cx="5988050" cy="746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4400" b="1" i="1">
                <a:solidFill>
                  <a:srgbClr val="0033CC"/>
                </a:solidFill>
              </a:rPr>
              <a:t>AWW calculation explanation:</a:t>
            </a:r>
            <a:r>
              <a:rPr lang="en-US" sz="4400" b="1" i="1"/>
              <a:t>  </a:t>
            </a:r>
          </a:p>
          <a:p>
            <a:endParaRPr lang="en-US" sz="4400" b="1" i="1"/>
          </a:p>
          <a:p>
            <a:r>
              <a:rPr lang="en-US" sz="4400" b="1" i="1"/>
              <a:t>Logging is seasonal employment (§102(4)(C)).  Therefore, all wages, earnings or salary for the prior calendar year must be divided by 52 weeks.</a:t>
            </a:r>
            <a:r>
              <a:rPr lang="en-US" sz="44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1684">
                                            <p:txEl>
                                              <p:pRg st="0" end="0"/>
                                            </p:txEl>
                                          </p:spTgt>
                                        </p:tgtEl>
                                        <p:attrNameLst>
                                          <p:attrName>style.visibility</p:attrName>
                                        </p:attrNameLst>
                                      </p:cBhvr>
                                      <p:to>
                                        <p:strVal val="visible"/>
                                      </p:to>
                                    </p:set>
                                    <p:anim calcmode="lin" valueType="num">
                                      <p:cBhvr additive="base">
                                        <p:cTn id="7" dur="500" fill="hold"/>
                                        <p:tgtEl>
                                          <p:spTgt spid="7168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168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71684">
                                            <p:txEl>
                                              <p:pRg st="2" end="2"/>
                                            </p:txEl>
                                          </p:spTgt>
                                        </p:tgtEl>
                                        <p:attrNameLst>
                                          <p:attrName>style.visibility</p:attrName>
                                        </p:attrNameLst>
                                      </p:cBhvr>
                                      <p:to>
                                        <p:strVal val="visible"/>
                                      </p:to>
                                    </p:set>
                                    <p:anim calcmode="lin" valueType="num">
                                      <p:cBhvr additive="base">
                                        <p:cTn id="13" dur="500" fill="hold"/>
                                        <p:tgtEl>
                                          <p:spTgt spid="7168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168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4"/>
          <p:cNvGraphicFramePr>
            <a:graphicFrameLocks noGrp="1" noChangeAspect="1"/>
          </p:cNvGraphicFramePr>
          <p:nvPr>
            <p:ph type="title"/>
          </p:nvPr>
        </p:nvGraphicFramePr>
        <p:xfrm>
          <a:off x="304800" y="0"/>
          <a:ext cx="6172200" cy="819150"/>
        </p:xfrm>
        <a:graphic>
          <a:graphicData uri="http://schemas.openxmlformats.org/presentationml/2006/ole">
            <mc:AlternateContent xmlns:mc="http://schemas.openxmlformats.org/markup-compatibility/2006">
              <mc:Choice xmlns:v="urn:schemas-microsoft-com:vml" Requires="v">
                <p:oleObj spid="_x0000_s7412" name="Document" r:id="rId3" imgW="7478441" imgH="991468" progId="Word.Document.8">
                  <p:embed/>
                </p:oleObj>
              </mc:Choice>
              <mc:Fallback>
                <p:oleObj name="Document" r:id="rId3" imgW="7478441" imgH="991468"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0"/>
                        <a:ext cx="6172200" cy="819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9948" name="Group 1580"/>
          <p:cNvGraphicFramePr>
            <a:graphicFrameLocks noGrp="1"/>
          </p:cNvGraphicFramePr>
          <p:nvPr>
            <p:ph idx="1"/>
          </p:nvPr>
        </p:nvGraphicFramePr>
        <p:xfrm>
          <a:off x="152400" y="609600"/>
          <a:ext cx="6629400" cy="1584325"/>
        </p:xfrm>
        <a:graphic>
          <a:graphicData uri="http://schemas.openxmlformats.org/drawingml/2006/table">
            <a:tbl>
              <a:tblPr/>
              <a:tblGrid>
                <a:gridCol w="2333625"/>
                <a:gridCol w="1970088"/>
                <a:gridCol w="198437"/>
                <a:gridCol w="196850"/>
                <a:gridCol w="431800"/>
                <a:gridCol w="396875"/>
                <a:gridCol w="182563"/>
                <a:gridCol w="919162"/>
              </a:tblGrid>
              <a:tr h="22851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 INSURER FILE NUMBER:</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6. SOCIAL SECURITY NUMBER</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7. WCB FILE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03" marB="45703"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6571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2. EMPLOYER NAME:</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Store</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8. EMPLOYEE LAST NAME:</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9. FIRST NAME:</a:t>
                      </a:r>
                      <a:endParaRPr kumimoji="0" lang="en-US" sz="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Bob</a:t>
                      </a:r>
                      <a:endParaRPr kumimoji="0" lang="en-US" sz="1200" b="0" i="0" u="none" strike="noStrike" cap="none" normalizeH="0" baseline="0" smtClean="0">
                        <a:ln>
                          <a:noFill/>
                        </a:ln>
                        <a:solidFill>
                          <a:schemeClr val="tx1"/>
                        </a:solidFill>
                        <a:effectLst/>
                        <a:latin typeface="Arial" charset="0"/>
                      </a:endParaRP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10. M.I.:</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6571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3. EMPLOYER MAILING ADDRESS AND PHONE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11. ADDRESS-NUMBER AND STREET:</a:t>
                      </a:r>
                    </a:p>
                  </a:txBody>
                  <a:tcPr marT="45703" marB="45703"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86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 INSURER NAME:</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12. CITY:</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13. STATE</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14. ZIP:</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15. HOME PHONE:</a:t>
                      </a:r>
                    </a:p>
                  </a:txBody>
                  <a:tcPr marT="45703" marB="45703"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71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5. INSURER MAILING ADDRESS:</a:t>
                      </a: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16. DATE OF INJURY:</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5/12/11</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03" marB="4570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17. DESCRIPTION OF INJURY:</a:t>
                      </a:r>
                    </a:p>
                  </a:txBody>
                  <a:tcPr marT="45703" marB="45703" horzOverflow="overflow">
                    <a:lnL w="1270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7207" name="Rectangle 154"/>
          <p:cNvSpPr>
            <a:spLocks noChangeArrowheads="1"/>
          </p:cNvSpPr>
          <p:nvPr/>
        </p:nvSpPr>
        <p:spPr bwMode="auto">
          <a:xfrm>
            <a:off x="3048000" y="25908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7208" name="Rectangle 155"/>
          <p:cNvSpPr>
            <a:spLocks noChangeArrowheads="1"/>
          </p:cNvSpPr>
          <p:nvPr/>
        </p:nvSpPr>
        <p:spPr bwMode="auto">
          <a:xfrm>
            <a:off x="3048000" y="24384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7209" name="Rectangle 156"/>
          <p:cNvSpPr>
            <a:spLocks noChangeArrowheads="1"/>
          </p:cNvSpPr>
          <p:nvPr/>
        </p:nvSpPr>
        <p:spPr bwMode="auto">
          <a:xfrm>
            <a:off x="5715000" y="25908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7210" name="Rectangle 157"/>
          <p:cNvSpPr>
            <a:spLocks noChangeArrowheads="1"/>
          </p:cNvSpPr>
          <p:nvPr/>
        </p:nvSpPr>
        <p:spPr bwMode="auto">
          <a:xfrm>
            <a:off x="5715000" y="24384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7211" name="Rectangle 158"/>
          <p:cNvSpPr>
            <a:spLocks noChangeArrowheads="1"/>
          </p:cNvSpPr>
          <p:nvPr/>
        </p:nvSpPr>
        <p:spPr bwMode="auto">
          <a:xfrm>
            <a:off x="-169863" y="615950"/>
            <a:ext cx="26289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59963" name="Group 1595"/>
          <p:cNvGraphicFramePr>
            <a:graphicFrameLocks noGrp="1"/>
          </p:cNvGraphicFramePr>
          <p:nvPr/>
        </p:nvGraphicFramePr>
        <p:xfrm>
          <a:off x="152400" y="2286000"/>
          <a:ext cx="6629400" cy="6027738"/>
        </p:xfrm>
        <a:graphic>
          <a:graphicData uri="http://schemas.openxmlformats.org/drawingml/2006/table">
            <a:tbl>
              <a:tblPr/>
              <a:tblGrid>
                <a:gridCol w="457200"/>
                <a:gridCol w="838200"/>
                <a:gridCol w="914400"/>
                <a:gridCol w="411163"/>
                <a:gridCol w="619125"/>
                <a:gridCol w="188912"/>
                <a:gridCol w="838200"/>
                <a:gridCol w="381000"/>
                <a:gridCol w="585788"/>
                <a:gridCol w="481012"/>
                <a:gridCol w="914400"/>
              </a:tblGrid>
              <a:tr h="542953">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18. DOES EMPLOYEE WORK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FOR ANOTHER EMPLOYER?</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IF YES, THE EMPLOYER SHALL SUBMIT A WAGE</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STATEMENT FROM EACH ADDITIONAL EMPLOYER.</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19. DOES EMPLOYEE RECEIVE FRINGE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BENEFITS THAT MAY STOP WHILE ON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       WORKERS; COMPENSATION?.</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82590">
                <a:tc gridSpan="11">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700" b="0" i="0" u="none" strike="noStrike" cap="none" normalizeH="0" baseline="0" smtClean="0">
                          <a:ln>
                            <a:noFill/>
                          </a:ln>
                          <a:solidFill>
                            <a:schemeClr val="tx1"/>
                          </a:solidFill>
                          <a:effectLst/>
                          <a:latin typeface="Arial" charset="0"/>
                          <a:ea typeface="Times New Roman" pitchFamily="18" charset="0"/>
                          <a:cs typeface="Arial" charset="0"/>
                        </a:rPr>
                        <a:t>20.                                                                                   </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0538">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WEEK ENDING</a:t>
                      </a:r>
                    </a:p>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5/22/10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GROSS EARNINGS</a:t>
                      </a:r>
                    </a:p>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412.50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19</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9/25/10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rPr>
                        <a:t>175.00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37</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1/29/11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rPr>
                        <a:t>362.50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302">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5/29/10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412.50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10/2/10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175.00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38</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362.50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302">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6/5/10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362.50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10/9/10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400.00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39</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2/12/11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237.50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302">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6/12/10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362.50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22</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10/16/10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400.00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2/19/11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237.50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302">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6/19/10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277.50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23</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10/23/10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150.00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2/26/11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325.00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988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6/26/10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277.50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24</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10/30/10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150.00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3/5/11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325.00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302">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7/3/10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437.50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11/6/10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150.00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43</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3/12/11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262.50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988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7/10/10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437.50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26</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11/13/10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150.00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44</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3/19/11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262.50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302">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7/17/10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425.00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27</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11/20/10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250.00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45</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3/26/11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200.00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302">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7/24/10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28</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11/27/10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250.00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46</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200.00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302">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7/31/10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345.00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29</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12/4/10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262.50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47</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4/9/11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425.00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302">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8/7/10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345.00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12/11/10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262.50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48</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4/16/11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425.00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988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13</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8/14/10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275.00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12/18/10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325.00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49</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4/23/11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337.50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302">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14</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8/21/10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275.00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12/25/10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325.00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4/30/11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337.50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9889">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15</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8/28/10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412.50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33</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1/1/11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150.00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5/7/11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cs typeface="Arial" charset="0"/>
                        </a:rPr>
                        <a:t>200.00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68302">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16</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9/4/10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412.50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34</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1/8/11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150.00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52</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5/14/11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200.00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09596">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17</a:t>
                      </a:r>
                      <a:endParaRPr kumimoji="0" lang="en-US" sz="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rPr>
                        <a:t>9/11/10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rPr>
                        <a:t>362.50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0" i="0" u="none" strike="noStrike" cap="none" normalizeH="0" baseline="0" smtClean="0">
                          <a:ln>
                            <a:noFill/>
                          </a:ln>
                          <a:solidFill>
                            <a:schemeClr val="tx1"/>
                          </a:solidFill>
                          <a:effectLst/>
                          <a:latin typeface="Arial" charset="0"/>
                          <a:ea typeface="Times New Roman" pitchFamily="18" charset="0"/>
                          <a:cs typeface="Arial" charset="0"/>
                        </a:rPr>
                        <a:t>35</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rPr>
                        <a:t>1/15/11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sz="1100" b="0" i="0" u="none" strike="noStrike" cap="none" normalizeH="0" baseline="0" smtClean="0">
                          <a:ln>
                            <a:noFill/>
                          </a:ln>
                          <a:solidFill>
                            <a:schemeClr val="tx1"/>
                          </a:solidFill>
                          <a:effectLst/>
                          <a:latin typeface="Arial" charset="0"/>
                        </a:rPr>
                        <a:t>125.00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21. TOTAL</a:t>
                      </a:r>
                      <a:endParaRPr kumimoji="0" lang="en-US" sz="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      EARNINGS                     $</a:t>
                      </a:r>
                      <a:r>
                        <a:rPr kumimoji="0" lang="en-US" sz="1100" b="1" i="0" u="none" strike="noStrike" cap="none" normalizeH="0" baseline="0" smtClean="0">
                          <a:ln>
                            <a:noFill/>
                          </a:ln>
                          <a:solidFill>
                            <a:schemeClr val="tx1"/>
                          </a:solidFill>
                          <a:effectLst/>
                          <a:latin typeface="Arial" charset="0"/>
                          <a:ea typeface="Times New Roman" pitchFamily="18" charset="0"/>
                          <a:cs typeface="Arial" charset="0"/>
                        </a:rPr>
                        <a:t>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15,295.00</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411184">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18</a:t>
                      </a:r>
                      <a:endParaRPr kumimoji="0" lang="en-US" sz="10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9/18/10</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362.50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36</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1/22/11</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100" b="0" i="0" u="none" strike="noStrike" cap="none" normalizeH="0" baseline="0" smtClean="0">
                          <a:ln>
                            <a:noFill/>
                          </a:ln>
                          <a:solidFill>
                            <a:schemeClr val="tx1"/>
                          </a:solidFill>
                          <a:effectLst/>
                          <a:latin typeface="Arial" charset="0"/>
                          <a:ea typeface="Times New Roman" pitchFamily="18" charset="0"/>
                          <a:cs typeface="Arial" charset="0"/>
                        </a:rPr>
                        <a:t>125.00</a:t>
                      </a: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22. GROSS AVERAGE</a:t>
                      </a:r>
                      <a:endParaRPr kumimoji="0" lang="en-US" sz="8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800" b="1" i="0" u="none" strike="noStrike" cap="none" normalizeH="0" baseline="0" smtClean="0">
                          <a:ln>
                            <a:noFill/>
                          </a:ln>
                          <a:solidFill>
                            <a:schemeClr val="tx1"/>
                          </a:solidFill>
                          <a:effectLst/>
                          <a:latin typeface="Arial" charset="0"/>
                          <a:ea typeface="Times New Roman" pitchFamily="18" charset="0"/>
                          <a:cs typeface="Arial" charset="0"/>
                        </a:rPr>
                        <a:t>       WEEKLY WAGE             $</a:t>
                      </a: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295.98</a:t>
                      </a:r>
                      <a:endParaRPr kumimoji="0" lang="en-US" sz="18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2" marB="4572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9939" name="Rectangle 1571"/>
          <p:cNvSpPr>
            <a:spLocks noChangeArrowheads="1"/>
          </p:cNvSpPr>
          <p:nvPr/>
        </p:nvSpPr>
        <p:spPr bwMode="auto">
          <a:xfrm>
            <a:off x="44450" y="8602663"/>
            <a:ext cx="6813550"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sz="11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599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93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4"/>
          <p:cNvSpPr>
            <a:spLocks noChangeArrowheads="1"/>
          </p:cNvSpPr>
          <p:nvPr/>
        </p:nvSpPr>
        <p:spPr bwMode="auto">
          <a:xfrm>
            <a:off x="304800" y="457200"/>
            <a:ext cx="6248400" cy="778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600" b="1" i="1">
                <a:solidFill>
                  <a:srgbClr val="0033CC"/>
                </a:solidFill>
              </a:rPr>
              <a:t>AWW calculation explanation:</a:t>
            </a:r>
          </a:p>
          <a:p>
            <a:endParaRPr lang="en-US" sz="3600" b="1" i="1">
              <a:solidFill>
                <a:srgbClr val="0033CC"/>
              </a:solidFill>
            </a:endParaRPr>
          </a:p>
          <a:p>
            <a:r>
              <a:rPr lang="en-US" sz="3600" b="1" i="1"/>
              <a:t>This employee’s weekly earnings generally varied, so §102(4)(A) cannot be used.  The week ending 5/14/11 includes the date of injury and reduces the AWW, so it should be excluded.  The remainder ($15,095.00) should then be divided by 51 weeks (§102(4)(B)).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72708">
                                            <p:txEl>
                                              <p:pRg st="0" end="0"/>
                                            </p:txEl>
                                          </p:spTgt>
                                        </p:tgtEl>
                                        <p:attrNameLst>
                                          <p:attrName>style.visibility</p:attrName>
                                        </p:attrNameLst>
                                      </p:cBhvr>
                                      <p:to>
                                        <p:strVal val="visible"/>
                                      </p:to>
                                    </p:set>
                                    <p:anim calcmode="lin" valueType="num">
                                      <p:cBhvr additive="base">
                                        <p:cTn id="7" dur="500" fill="hold"/>
                                        <p:tgtEl>
                                          <p:spTgt spid="7270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270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72708">
                                            <p:txEl>
                                              <p:pRg st="2" end="2"/>
                                            </p:txEl>
                                          </p:spTgt>
                                        </p:tgtEl>
                                        <p:attrNameLst>
                                          <p:attrName>style.visibility</p:attrName>
                                        </p:attrNameLst>
                                      </p:cBhvr>
                                      <p:to>
                                        <p:strVal val="visible"/>
                                      </p:to>
                                    </p:set>
                                    <p:anim calcmode="lin" valueType="num">
                                      <p:cBhvr additive="base">
                                        <p:cTn id="13" dur="500" fill="hold"/>
                                        <p:tgtEl>
                                          <p:spTgt spid="7270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270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9218" name="Object 2"/>
          <p:cNvGraphicFramePr>
            <a:graphicFrameLocks noChangeAspect="1"/>
          </p:cNvGraphicFramePr>
          <p:nvPr/>
        </p:nvGraphicFramePr>
        <p:xfrm>
          <a:off x="1143000" y="228600"/>
          <a:ext cx="4572000" cy="606425"/>
        </p:xfrm>
        <a:graphic>
          <a:graphicData uri="http://schemas.openxmlformats.org/presentationml/2006/ole">
            <mc:AlternateContent xmlns:mc="http://schemas.openxmlformats.org/markup-compatibility/2006">
              <mc:Choice xmlns:v="urn:schemas-microsoft-com:vml" Requires="v">
                <p:oleObj spid="_x0000_s9465" name="Document" r:id="rId3" imgW="7487810" imgH="991468" progId="Word.Document.8">
                  <p:embed/>
                </p:oleObj>
              </mc:Choice>
              <mc:Fallback>
                <p:oleObj name="Document" r:id="rId3" imgW="7487810" imgH="991468" progId="Word.Documen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43000" y="228600"/>
                        <a:ext cx="4572000" cy="606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40198" name="Group 262"/>
          <p:cNvGraphicFramePr>
            <a:graphicFrameLocks noGrp="1"/>
          </p:cNvGraphicFramePr>
          <p:nvPr/>
        </p:nvGraphicFramePr>
        <p:xfrm>
          <a:off x="152400" y="762000"/>
          <a:ext cx="6629400" cy="1584325"/>
        </p:xfrm>
        <a:graphic>
          <a:graphicData uri="http://schemas.openxmlformats.org/drawingml/2006/table">
            <a:tbl>
              <a:tblPr/>
              <a:tblGrid>
                <a:gridCol w="2306638"/>
                <a:gridCol w="1947862"/>
                <a:gridCol w="182563"/>
                <a:gridCol w="182562"/>
                <a:gridCol w="439738"/>
                <a:gridCol w="365125"/>
                <a:gridCol w="182562"/>
                <a:gridCol w="1022350"/>
              </a:tblGrid>
              <a:tr h="2254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 INSURER FILE NUMBER:</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6. SOCIAL SECURITY NUMBER</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7. WCB FILE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8425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2. EMPLOYER NAME:</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Store</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8. EMPLOYEE LAST NAME:</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9. FIRST NAME:</a:t>
                      </a:r>
                      <a:endParaRPr kumimoji="0" lang="en-US" sz="600" b="0" i="0" u="none" strike="noStrike" cap="none" normalizeH="0" baseline="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cs typeface="Times New Roman" pitchFamily="18" charset="0"/>
                        </a:rPr>
                        <a:t>David</a:t>
                      </a:r>
                      <a:endParaRPr kumimoji="0" lang="en-US" sz="1200" b="0" i="0" u="none" strike="noStrike" cap="none" normalizeH="0" baseline="0" smtClean="0">
                        <a:ln>
                          <a:noFill/>
                        </a:ln>
                        <a:solidFill>
                          <a:schemeClr val="tx1"/>
                        </a:solidFill>
                        <a:effectLst/>
                        <a:latin typeface="Arial"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10. M.I.:</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6583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3. EMPLOYER MAILING ADDRESS AND PHONE NUMBER: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11. ADDRESS-NUMBER AND STREET:</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293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 INSURER NAME:</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12. CITY:</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13. STATE</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14. ZIP:</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15. HOME PHONE:</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6583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5. INSURER MAILING ADDRESS:</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16. DATE OF INJURY:</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smtClean="0">
                          <a:ln>
                            <a:noFill/>
                          </a:ln>
                          <a:solidFill>
                            <a:schemeClr val="tx1"/>
                          </a:solidFill>
                          <a:effectLst/>
                          <a:latin typeface="Times New Roman" pitchFamily="18" charset="0"/>
                          <a:ea typeface="Times New Roman" pitchFamily="18" charset="0"/>
                          <a:cs typeface="Arial" charset="0"/>
                        </a:rPr>
                        <a:t>6/15/11</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17. DESCRIPTION OF INJURY:</a:t>
                      </a:r>
                    </a:p>
                  </a:txBody>
                  <a:tcPr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9253" name="Rectangle 37"/>
          <p:cNvSpPr>
            <a:spLocks noChangeArrowheads="1"/>
          </p:cNvSpPr>
          <p:nvPr/>
        </p:nvSpPr>
        <p:spPr bwMode="auto">
          <a:xfrm>
            <a:off x="3259138" y="-1397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9254" name="Rectangle 38"/>
          <p:cNvSpPr>
            <a:spLocks noChangeArrowheads="1"/>
          </p:cNvSpPr>
          <p:nvPr/>
        </p:nvSpPr>
        <p:spPr bwMode="auto">
          <a:xfrm>
            <a:off x="3259138" y="-322263"/>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9255" name="Rectangle 39"/>
          <p:cNvSpPr>
            <a:spLocks noChangeArrowheads="1"/>
          </p:cNvSpPr>
          <p:nvPr/>
        </p:nvSpPr>
        <p:spPr bwMode="auto">
          <a:xfrm>
            <a:off x="6276975" y="-1397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9256" name="Rectangle 40"/>
          <p:cNvSpPr>
            <a:spLocks noChangeArrowheads="1"/>
          </p:cNvSpPr>
          <p:nvPr/>
        </p:nvSpPr>
        <p:spPr bwMode="auto">
          <a:xfrm>
            <a:off x="6276975" y="-322263"/>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9257" name="Rectangle 41"/>
          <p:cNvSpPr>
            <a:spLocks noChangeArrowheads="1"/>
          </p:cNvSpPr>
          <p:nvPr/>
        </p:nvSpPr>
        <p:spPr bwMode="auto">
          <a:xfrm>
            <a:off x="-169863" y="-481013"/>
            <a:ext cx="2628901"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graphicFrame>
        <p:nvGraphicFramePr>
          <p:cNvPr id="40196" name="Group 260"/>
          <p:cNvGraphicFramePr>
            <a:graphicFrameLocks noGrp="1"/>
          </p:cNvGraphicFramePr>
          <p:nvPr/>
        </p:nvGraphicFramePr>
        <p:xfrm>
          <a:off x="152400" y="2438400"/>
          <a:ext cx="6629400" cy="5351463"/>
        </p:xfrm>
        <a:graphic>
          <a:graphicData uri="http://schemas.openxmlformats.org/drawingml/2006/table">
            <a:tbl>
              <a:tblPr/>
              <a:tblGrid>
                <a:gridCol w="457200"/>
                <a:gridCol w="838200"/>
                <a:gridCol w="914400"/>
                <a:gridCol w="381000"/>
                <a:gridCol w="220663"/>
                <a:gridCol w="531812"/>
                <a:gridCol w="182563"/>
                <a:gridCol w="881062"/>
                <a:gridCol w="317500"/>
                <a:gridCol w="990600"/>
                <a:gridCol w="287338"/>
                <a:gridCol w="627062"/>
              </a:tblGrid>
              <a:tr h="457254">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18. DOES EMPLOYEE WORK</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FOR ANOTHER EMPLOYER?</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IF YES, THE EMPLOYER SHALL SUBMIT A WAGE</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STATEMENT FROM EACH ADDITIONAL EMPLOYER.</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19. DOES EMPLOYEE RECEIVE FRINGE </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BENEFITS THAT MAY STOP WHILE ON </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WORKERS; COMPENSATION?.</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 </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YES</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kumimoji="0" lang="en-US" sz="600" b="0" i="0" u="none" strike="noStrike" cap="none" normalizeH="0" baseline="0" smtClean="0">
                        <a:ln>
                          <a:noFill/>
                        </a:ln>
                        <a:solidFill>
                          <a:schemeClr val="tx1"/>
                        </a:solidFill>
                        <a:effectLst/>
                        <a:latin typeface="Arial"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NO</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2902">
                <a:tc gridSpan="12">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20.                                                                                   </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7435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1</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WEEK ENDING</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GROSS EARNINGS</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19</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WK</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37</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2862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20</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38</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25452">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3</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21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39</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60381">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4</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22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8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40</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25452">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5</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23</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25452">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6</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24</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2386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7</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25</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43</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25452">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8</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26</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44</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25452">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9</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27</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45</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23865">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10</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28</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46</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25452">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11</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29</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47</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2862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12</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30</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48</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7435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13</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31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49</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5/28/11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50.00</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7435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14</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32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50</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6/4/11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400.00</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7435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15</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33</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51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6/11/11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200.00</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27435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16</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34</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52</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6/18/11</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1200" b="0" i="0" u="none" strike="noStrike" cap="none" normalizeH="0" baseline="0" smtClean="0">
                          <a:ln>
                            <a:noFill/>
                          </a:ln>
                          <a:solidFill>
                            <a:schemeClr val="tx1"/>
                          </a:solidFill>
                          <a:effectLst/>
                          <a:latin typeface="Arial" charset="0"/>
                          <a:ea typeface="Times New Roman" pitchFamily="18" charset="0"/>
                          <a:cs typeface="Arial" charset="0"/>
                        </a:rPr>
                        <a:t>150.00</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r>
              <a:tr h="365803">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17</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35</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21. TOTAL</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EARNINGS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  800.00</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455667">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18</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0" i="0" u="none" strike="noStrike" cap="none" normalizeH="0" baseline="0" smtClean="0">
                          <a:ln>
                            <a:noFill/>
                          </a:ln>
                          <a:solidFill>
                            <a:schemeClr val="tx1"/>
                          </a:solidFill>
                          <a:effectLst/>
                          <a:latin typeface="Arial" charset="0"/>
                          <a:ea typeface="Times New Roman" pitchFamily="18" charset="0"/>
                          <a:cs typeface="Arial" charset="0"/>
                        </a:rPr>
                        <a:t>36</a:t>
                      </a: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3">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600" b="0" i="0" u="none" strike="noStrike" cap="none" normalizeH="0" baseline="0" smtClean="0">
                        <a:ln>
                          <a:noFill/>
                        </a:ln>
                        <a:solidFill>
                          <a:schemeClr val="tx1"/>
                        </a:solidFill>
                        <a:effectLst/>
                        <a:latin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4">
                  <a:txBody>
                    <a:bodyPr/>
                    <a:lstStyle/>
                    <a:p>
                      <a:pPr marL="0" marR="0" lvl="0" indent="0" algn="l" defTabSz="914400" rtl="0" eaLnBrk="1" fontAlgn="base" latinLnBrk="0" hangingPunct="1">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22. GROSS AVERAGE</a:t>
                      </a:r>
                      <a:endParaRPr kumimoji="0" lang="en-US" sz="600" b="0" i="0" u="none" strike="noStrike" cap="none" normalizeH="0" baseline="0" smtClean="0">
                        <a:ln>
                          <a:noFill/>
                        </a:ln>
                        <a:solidFill>
                          <a:schemeClr val="tx1"/>
                        </a:solidFill>
                        <a:effectLst/>
                        <a:latin typeface="Times New Roman" pitchFamily="18" charset="0"/>
                        <a:ea typeface="Times New Roman" pitchFamily="18"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r>
                        <a:rPr kumimoji="0" lang="en-US" sz="600" b="1" i="0" u="none" strike="noStrike" cap="none" normalizeH="0" baseline="0" smtClean="0">
                          <a:ln>
                            <a:noFill/>
                          </a:ln>
                          <a:solidFill>
                            <a:schemeClr val="tx1"/>
                          </a:solidFill>
                          <a:effectLst/>
                          <a:latin typeface="Arial" charset="0"/>
                          <a:ea typeface="Times New Roman" pitchFamily="18" charset="0"/>
                          <a:cs typeface="Arial" charset="0"/>
                        </a:rPr>
                        <a:t>       WEEKLY WAGE             </a:t>
                      </a:r>
                      <a:r>
                        <a:rPr kumimoji="0" lang="en-US" sz="1200" b="1" i="0" u="none" strike="noStrike" cap="none" normalizeH="0" baseline="0" smtClean="0">
                          <a:ln>
                            <a:noFill/>
                          </a:ln>
                          <a:solidFill>
                            <a:schemeClr val="tx1"/>
                          </a:solidFill>
                          <a:effectLst/>
                          <a:latin typeface="Arial" charset="0"/>
                          <a:ea typeface="Times New Roman" pitchFamily="18" charset="0"/>
                          <a:cs typeface="Arial" charset="0"/>
                        </a:rPr>
                        <a:t>$  Unknown</a:t>
                      </a:r>
                      <a:endParaRPr kumimoji="0" lang="en-US" sz="1200" b="0" i="0" u="none" strike="noStrike" cap="none" normalizeH="0" baseline="0" smtClean="0">
                        <a:ln>
                          <a:noFill/>
                        </a:ln>
                        <a:solidFill>
                          <a:schemeClr val="tx1"/>
                        </a:solidFill>
                        <a:effectLst/>
                        <a:latin typeface="Arial" charset="0"/>
                        <a:ea typeface="Times New Roman" pitchFamily="18" charset="0"/>
                        <a:cs typeface="Arial" charset="0"/>
                      </a:endParaRPr>
                    </a:p>
                  </a:txBody>
                  <a:tcPr marT="45725" marB="45725"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9456" name="Text Box 240"/>
          <p:cNvSpPr txBox="1">
            <a:spLocks noChangeArrowheads="1"/>
          </p:cNvSpPr>
          <p:nvPr/>
        </p:nvSpPr>
        <p:spPr bwMode="auto">
          <a:xfrm>
            <a:off x="228600" y="8382000"/>
            <a:ext cx="6629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p>
        </p:txBody>
      </p:sp>
      <p:sp>
        <p:nvSpPr>
          <p:cNvPr id="9457" name="Text Box 241"/>
          <p:cNvSpPr txBox="1">
            <a:spLocks noChangeArrowheads="1"/>
          </p:cNvSpPr>
          <p:nvPr/>
        </p:nvSpPr>
        <p:spPr bwMode="auto">
          <a:xfrm>
            <a:off x="441325" y="7961313"/>
            <a:ext cx="61880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p>
        </p:txBody>
      </p:sp>
      <p:sp>
        <p:nvSpPr>
          <p:cNvPr id="9458" name="Text Box 242"/>
          <p:cNvSpPr txBox="1">
            <a:spLocks noChangeArrowheads="1"/>
          </p:cNvSpPr>
          <p:nvPr/>
        </p:nvSpPr>
        <p:spPr bwMode="auto">
          <a:xfrm>
            <a:off x="669925" y="7885113"/>
            <a:ext cx="54260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p>
        </p:txBody>
      </p:sp>
      <p:sp>
        <p:nvSpPr>
          <p:cNvPr id="40179" name="Rectangle 243"/>
          <p:cNvSpPr>
            <a:spLocks noChangeArrowheads="1"/>
          </p:cNvSpPr>
          <p:nvPr/>
        </p:nvSpPr>
        <p:spPr bwMode="auto">
          <a:xfrm>
            <a:off x="152400" y="8228013"/>
            <a:ext cx="67056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tabLst>
                <a:tab pos="-76200" algn="l"/>
                <a:tab pos="276225" algn="l"/>
                <a:tab pos="619125" algn="l"/>
                <a:tab pos="742950" algn="l"/>
                <a:tab pos="2743200" algn="l"/>
                <a:tab pos="4114800" algn="l"/>
                <a:tab pos="5486400" algn="l"/>
                <a:tab pos="6400800" algn="l"/>
                <a:tab pos="6858000" algn="l"/>
                <a:tab pos="7315200" algn="l"/>
                <a:tab pos="7772400" algn="l"/>
                <a:tab pos="8229600" algn="l"/>
                <a:tab pos="8686800" algn="l"/>
                <a:tab pos="9144000" algn="l"/>
                <a:tab pos="9601200" algn="l"/>
                <a:tab pos="10058400" algn="l"/>
                <a:tab pos="10515600" algn="l"/>
                <a:tab pos="10972800" algn="l"/>
                <a:tab pos="11430000" algn="l"/>
              </a:tabLst>
            </a:pPr>
            <a:endParaRPr lang="en-US" sz="1200" b="1" i="1"/>
          </a:p>
        </p:txBody>
      </p:sp>
      <p:sp>
        <p:nvSpPr>
          <p:cNvPr id="9460" name="Rectangle 264"/>
          <p:cNvSpPr>
            <a:spLocks noChangeArrowheads="1"/>
          </p:cNvSpPr>
          <p:nvPr/>
        </p:nvSpPr>
        <p:spPr bwMode="auto">
          <a:xfrm>
            <a:off x="3276600" y="25908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9461" name="Rectangle 265"/>
          <p:cNvSpPr>
            <a:spLocks noChangeArrowheads="1"/>
          </p:cNvSpPr>
          <p:nvPr/>
        </p:nvSpPr>
        <p:spPr bwMode="auto">
          <a:xfrm>
            <a:off x="3276600" y="27432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9462" name="Rectangle 266"/>
          <p:cNvSpPr>
            <a:spLocks noChangeArrowheads="1"/>
          </p:cNvSpPr>
          <p:nvPr/>
        </p:nvSpPr>
        <p:spPr bwMode="auto">
          <a:xfrm>
            <a:off x="6477000" y="2590800"/>
            <a:ext cx="92075" cy="92075"/>
          </a:xfrm>
          <a:prstGeom prst="rect">
            <a:avLst/>
          </a:prstGeom>
          <a:solidFill>
            <a:srgbClr val="FFFFFF"/>
          </a:solidFill>
          <a:ln w="9525">
            <a:solidFill>
              <a:srgbClr val="000000"/>
            </a:solidFill>
            <a:miter lim="800000"/>
            <a:headEnd/>
            <a:tailEnd/>
          </a:ln>
        </p:spPr>
        <p:txBody>
          <a:bodyPr/>
          <a:lstStyle/>
          <a:p>
            <a:endParaRPr lang="en-US"/>
          </a:p>
        </p:txBody>
      </p:sp>
      <p:sp>
        <p:nvSpPr>
          <p:cNvPr id="9463" name="Rectangle 267"/>
          <p:cNvSpPr>
            <a:spLocks noChangeArrowheads="1"/>
          </p:cNvSpPr>
          <p:nvPr/>
        </p:nvSpPr>
        <p:spPr bwMode="auto">
          <a:xfrm>
            <a:off x="6477000" y="2743200"/>
            <a:ext cx="92075" cy="92075"/>
          </a:xfrm>
          <a:prstGeom prst="rect">
            <a:avLst/>
          </a:prstGeom>
          <a:solidFill>
            <a:srgbClr val="FFFFFF"/>
          </a:solidFill>
          <a:ln w="9525">
            <a:solidFill>
              <a:srgbClr val="000000"/>
            </a:solidFill>
            <a:miter lim="800000"/>
            <a:headEnd/>
            <a:tailEnd/>
          </a:ln>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401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17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2" name="Rectangle 4"/>
          <p:cNvSpPr>
            <a:spLocks noChangeArrowheads="1"/>
          </p:cNvSpPr>
          <p:nvPr/>
        </p:nvSpPr>
        <p:spPr bwMode="auto">
          <a:xfrm>
            <a:off x="228600" y="381000"/>
            <a:ext cx="6165850" cy="786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3000" b="1" i="1">
                <a:solidFill>
                  <a:srgbClr val="0033CC"/>
                </a:solidFill>
              </a:rPr>
              <a:t>AWW calculation explanation:</a:t>
            </a:r>
            <a:r>
              <a:rPr lang="en-US" sz="3000" b="1" i="1"/>
              <a:t>  </a:t>
            </a:r>
          </a:p>
          <a:p>
            <a:endParaRPr lang="en-US" sz="3000" b="1" i="1"/>
          </a:p>
          <a:p>
            <a:r>
              <a:rPr lang="en-US" sz="3000" b="1" i="1"/>
              <a:t>There are not enough weeks to apply §102(4)(A), and §102(4)(C) cannot be used because this is not seasonal employment.  Section 102(4)(B) may not be reasonable or fair in this case, </a:t>
            </a:r>
            <a:r>
              <a:rPr lang="en-US" sz="3000" b="1" i="1" u="sng"/>
              <a:t>t</a:t>
            </a:r>
            <a:r>
              <a:rPr lang="en-US" sz="3000" b="1" i="1"/>
              <a:t>herefore, comparable employees’ wages should be obtained and reviewed along with this employee’s previous wages, earnings or salary  in order to arrive at an AWW that reasonably represents the employee’s weekly earning capacity (§102(4)(D)).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73732">
                                            <p:txEl>
                                              <p:pRg st="0" end="0"/>
                                            </p:txEl>
                                          </p:spTgt>
                                        </p:tgtEl>
                                        <p:attrNameLst>
                                          <p:attrName>style.visibility</p:attrName>
                                        </p:attrNameLst>
                                      </p:cBhvr>
                                      <p:to>
                                        <p:strVal val="visible"/>
                                      </p:to>
                                    </p:set>
                                    <p:animEffect transition="in" filter="blinds(horizontal)">
                                      <p:cBhvr>
                                        <p:cTn id="7" dur="500"/>
                                        <p:tgtEl>
                                          <p:spTgt spid="7373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3" fill="hold" nodeType="clickEffect">
                                  <p:stCondLst>
                                    <p:cond delay="0"/>
                                  </p:stCondLst>
                                  <p:childTnLst>
                                    <p:set>
                                      <p:cBhvr>
                                        <p:cTn id="11" dur="1" fill="hold">
                                          <p:stCondLst>
                                            <p:cond delay="0"/>
                                          </p:stCondLst>
                                        </p:cTn>
                                        <p:tgtEl>
                                          <p:spTgt spid="73732">
                                            <p:txEl>
                                              <p:pRg st="2" end="2"/>
                                            </p:txEl>
                                          </p:spTgt>
                                        </p:tgtEl>
                                        <p:attrNameLst>
                                          <p:attrName>style.visibility</p:attrName>
                                        </p:attrNameLst>
                                      </p:cBhvr>
                                      <p:to>
                                        <p:strVal val="visible"/>
                                      </p:to>
                                    </p:set>
                                    <p:anim calcmode="lin" valueType="num">
                                      <p:cBhvr additive="base">
                                        <p:cTn id="12" dur="500" fill="hold"/>
                                        <p:tgtEl>
                                          <p:spTgt spid="73732">
                                            <p:txEl>
                                              <p:pRg st="2" end="2"/>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73732">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1066</TotalTime>
  <Words>4815</Words>
  <Application>Microsoft Office PowerPoint</Application>
  <PresentationFormat>On-screen Show (4:3)</PresentationFormat>
  <Paragraphs>2251</Paragraphs>
  <Slides>25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Default Design</vt:lpstr>
      <vt:lpstr>Document</vt:lpstr>
      <vt:lpstr>AWW CALCULATIONS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Workers' Compensation Board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Kimberlee Barriere</dc:creator>
  <cp:lastModifiedBy>Gordon Davis</cp:lastModifiedBy>
  <cp:revision>49</cp:revision>
  <dcterms:created xsi:type="dcterms:W3CDTF">2007-11-17T15:01:50Z</dcterms:created>
  <dcterms:modified xsi:type="dcterms:W3CDTF">2016-02-09T18:46:00Z</dcterms:modified>
</cp:coreProperties>
</file>