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851" r:id="rId1"/>
  </p:sldMasterIdLst>
  <p:notesMasterIdLst>
    <p:notesMasterId r:id="rId18"/>
  </p:notesMasterIdLst>
  <p:handoutMasterIdLst>
    <p:handoutMasterId r:id="rId19"/>
  </p:handoutMasterIdLst>
  <p:sldIdLst>
    <p:sldId id="256" r:id="rId2"/>
    <p:sldId id="280" r:id="rId3"/>
    <p:sldId id="257" r:id="rId4"/>
    <p:sldId id="261" r:id="rId5"/>
    <p:sldId id="276" r:id="rId6"/>
    <p:sldId id="262" r:id="rId7"/>
    <p:sldId id="277" r:id="rId8"/>
    <p:sldId id="263" r:id="rId9"/>
    <p:sldId id="264" r:id="rId10"/>
    <p:sldId id="281" r:id="rId11"/>
    <p:sldId id="279" r:id="rId12"/>
    <p:sldId id="265" r:id="rId13"/>
    <p:sldId id="278" r:id="rId14"/>
    <p:sldId id="266" r:id="rId15"/>
    <p:sldId id="267" r:id="rId16"/>
    <p:sldId id="273" r:id="rId17"/>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009900"/>
    <a:srgbClr val="33CC33"/>
    <a:srgbClr val="452ED2"/>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89501" autoAdjust="0"/>
  </p:normalViewPr>
  <p:slideViewPr>
    <p:cSldViewPr>
      <p:cViewPr varScale="1">
        <p:scale>
          <a:sx n="66" d="100"/>
          <a:sy n="66" d="100"/>
        </p:scale>
        <p:origin x="-150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164"/>
    </p:cViewPr>
  </p:sorterViewPr>
  <p:notesViewPr>
    <p:cSldViewPr>
      <p:cViewPr varScale="1">
        <p:scale>
          <a:sx n="56" d="100"/>
          <a:sy n="56" d="100"/>
        </p:scale>
        <p:origin x="-1806" y="-9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pPr>
              <a:defRPr/>
            </a:pPr>
            <a:fld id="{D2B25E25-9270-49DB-94D2-F87EB4F5356B}" type="datetimeFigureOut">
              <a:rPr lang="en-US"/>
              <a:pPr>
                <a:defRPr/>
              </a:pPr>
              <a:t>1/29/2019</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pPr>
              <a:defRPr/>
            </a:pPr>
            <a:fld id="{99DF0E65-BA28-4C73-972E-2C047487CCCA}" type="slidenum">
              <a:rPr lang="en-US"/>
              <a:pPr>
                <a:defRPr/>
              </a:pPr>
              <a:t>‹#›</a:t>
            </a:fld>
            <a:endParaRPr lang="en-US"/>
          </a:p>
        </p:txBody>
      </p:sp>
    </p:spTree>
    <p:extLst>
      <p:ext uri="{BB962C8B-B14F-4D97-AF65-F5344CB8AC3E}">
        <p14:creationId xmlns:p14="http://schemas.microsoft.com/office/powerpoint/2010/main" val="5555055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6194" name="Rectangle 2"/>
          <p:cNvSpPr>
            <a:spLocks noGrp="1" noChangeArrowheads="1"/>
          </p:cNvSpPr>
          <p:nvPr>
            <p:ph type="hdr" sz="quarter"/>
          </p:nvPr>
        </p:nvSpPr>
        <p:spPr bwMode="auto">
          <a:xfrm>
            <a:off x="0"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defRPr sz="1200">
                <a:latin typeface="Times New Roman" pitchFamily="18" charset="0"/>
              </a:defRPr>
            </a:lvl1pPr>
          </a:lstStyle>
          <a:p>
            <a:pPr>
              <a:defRPr/>
            </a:pPr>
            <a:endParaRPr lang="en-US"/>
          </a:p>
        </p:txBody>
      </p:sp>
      <p:sp>
        <p:nvSpPr>
          <p:cNvPr id="136195" name="Rectangle 3"/>
          <p:cNvSpPr>
            <a:spLocks noGrp="1" noChangeArrowheads="1"/>
          </p:cNvSpPr>
          <p:nvPr>
            <p:ph type="dt" idx="1"/>
          </p:nvPr>
        </p:nvSpPr>
        <p:spPr bwMode="auto">
          <a:xfrm>
            <a:off x="3970338"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a:defRPr sz="1200">
                <a:latin typeface="Times New Roman" pitchFamily="18" charset="0"/>
              </a:defRPr>
            </a:lvl1pPr>
          </a:lstStyle>
          <a:p>
            <a:pPr>
              <a:defRPr/>
            </a:pPr>
            <a:endParaRPr lang="en-US"/>
          </a:p>
        </p:txBody>
      </p:sp>
      <p:sp>
        <p:nvSpPr>
          <p:cNvPr id="17412"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36197" name="Rectangle 5"/>
          <p:cNvSpPr>
            <a:spLocks noGrp="1" noChangeArrowheads="1"/>
          </p:cNvSpPr>
          <p:nvPr>
            <p:ph type="body" sz="quarter" idx="3"/>
          </p:nvPr>
        </p:nvSpPr>
        <p:spPr bwMode="auto">
          <a:xfrm>
            <a:off x="701675" y="4416425"/>
            <a:ext cx="560705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36198" name="Rectangle 6"/>
          <p:cNvSpPr>
            <a:spLocks noGrp="1" noChangeArrowheads="1"/>
          </p:cNvSpPr>
          <p:nvPr>
            <p:ph type="ftr" sz="quarter" idx="4"/>
          </p:nvPr>
        </p:nvSpPr>
        <p:spPr bwMode="auto">
          <a:xfrm>
            <a:off x="0"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defRPr sz="1200">
                <a:latin typeface="Times New Roman" pitchFamily="18" charset="0"/>
              </a:defRPr>
            </a:lvl1pPr>
          </a:lstStyle>
          <a:p>
            <a:pPr>
              <a:defRPr/>
            </a:pPr>
            <a:endParaRPr lang="en-US"/>
          </a:p>
        </p:txBody>
      </p:sp>
      <p:sp>
        <p:nvSpPr>
          <p:cNvPr id="136199" name="Rectangle 7"/>
          <p:cNvSpPr>
            <a:spLocks noGrp="1" noChangeArrowheads="1"/>
          </p:cNvSpPr>
          <p:nvPr>
            <p:ph type="sldNum" sz="quarter" idx="5"/>
          </p:nvPr>
        </p:nvSpPr>
        <p:spPr bwMode="auto">
          <a:xfrm>
            <a:off x="3970338"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a:defRPr sz="1200">
                <a:latin typeface="Times New Roman" pitchFamily="18" charset="0"/>
              </a:defRPr>
            </a:lvl1pPr>
          </a:lstStyle>
          <a:p>
            <a:pPr>
              <a:defRPr/>
            </a:pPr>
            <a:fld id="{588FAE37-B328-4E1F-A6CA-721A468CF62E}" type="slidenum">
              <a:rPr lang="en-US"/>
              <a:pPr>
                <a:defRPr/>
              </a:pPr>
              <a:t>‹#›</a:t>
            </a:fld>
            <a:endParaRPr lang="en-US"/>
          </a:p>
        </p:txBody>
      </p:sp>
    </p:spTree>
    <p:extLst>
      <p:ext uri="{BB962C8B-B14F-4D97-AF65-F5344CB8AC3E}">
        <p14:creationId xmlns:p14="http://schemas.microsoft.com/office/powerpoint/2010/main" val="132952657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68A0F41C-A5C7-4CBA-8E84-BA597C76D6DA}" type="slidenum">
              <a:rPr lang="en-US" smtClean="0">
                <a:latin typeface="Times New Roman" pitchFamily="18" charset="0"/>
              </a:rPr>
              <a:pPr/>
              <a:t>1</a:t>
            </a:fld>
            <a:endParaRPr lang="en-US" smtClean="0">
              <a:latin typeface="Times New Roman" pitchFamily="18" charset="0"/>
            </a:endParaRPr>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99CD7BA7-2C66-492D-9899-482C9181ECA1}" type="slidenum">
              <a:rPr lang="en-US" smtClean="0">
                <a:latin typeface="Times New Roman" pitchFamily="18" charset="0"/>
              </a:rPr>
              <a:pPr/>
              <a:t>12</a:t>
            </a:fld>
            <a:endParaRPr lang="en-US" smtClean="0">
              <a:latin typeface="Times New Roman" pitchFamily="18" charset="0"/>
            </a:endParaRPr>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p:spPr>
        <p:txBody>
          <a:bodyPr/>
          <a:lstStyle/>
          <a:p>
            <a:r>
              <a:rPr lang="en-US" smtClean="0"/>
              <a:t>Any one can dispute any thing at any time</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1CE73850-8651-4A7D-9442-3729F65E4241}" type="slidenum">
              <a:rPr lang="en-US" smtClean="0">
                <a:latin typeface="Times New Roman" pitchFamily="18" charset="0"/>
              </a:rPr>
              <a:pPr/>
              <a:t>13</a:t>
            </a:fld>
            <a:endParaRPr lang="en-US" smtClean="0">
              <a:latin typeface="Times New Roman" pitchFamily="18" charset="0"/>
            </a:endParaRPr>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62B7B1DC-DB4F-4303-A11D-872598DE1520}" type="slidenum">
              <a:rPr lang="en-US" smtClean="0">
                <a:latin typeface="Times New Roman" pitchFamily="18" charset="0"/>
              </a:rPr>
              <a:pPr/>
              <a:t>14</a:t>
            </a:fld>
            <a:endParaRPr lang="en-US" smtClean="0">
              <a:latin typeface="Times New Roman" pitchFamily="18" charset="0"/>
            </a:endParaRPr>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p:spPr>
        <p:txBody>
          <a:bodyPr/>
          <a:lstStyle/>
          <a:p>
            <a:r>
              <a:rPr lang="en-US" smtClean="0"/>
              <a:t>Joint Scheduling Memo (JSM) due 45 days after Mediation or filing of petitions, which ever is later.</a:t>
            </a:r>
          </a:p>
          <a:p>
            <a:endParaRPr lang="en-US" smtClean="0"/>
          </a:p>
          <a:p>
            <a:r>
              <a:rPr lang="en-US" smtClean="0"/>
              <a:t>Case is ready for decision (RFD) once all position papers, depositions, etc. have been completed.  SOP states 60 days post RFD is target date for decision but </a:t>
            </a:r>
            <a:r>
              <a:rPr lang="en-US" b="1" smtClean="0"/>
              <a:t>may vary</a:t>
            </a:r>
            <a:r>
              <a:rPr lang="en-US" smtClean="0"/>
              <a:t> depending on the case.</a:t>
            </a:r>
          </a:p>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53D08355-55E9-4078-A64D-97AF0EE04D33}" type="slidenum">
              <a:rPr lang="en-US" smtClean="0">
                <a:latin typeface="Times New Roman" pitchFamily="18" charset="0"/>
              </a:rPr>
              <a:pPr/>
              <a:t>15</a:t>
            </a:fld>
            <a:endParaRPr lang="en-US" smtClean="0">
              <a:latin typeface="Times New Roman" pitchFamily="18" charset="0"/>
            </a:endParaRPr>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9BD9A9EA-F7A0-43F0-A038-ECEB9A282919}" type="slidenum">
              <a:rPr lang="en-US" smtClean="0">
                <a:latin typeface="Times New Roman" pitchFamily="18" charset="0"/>
              </a:rPr>
              <a:pPr/>
              <a:t>16</a:t>
            </a:fld>
            <a:endParaRPr lang="en-US" smtClean="0">
              <a:latin typeface="Times New Roman" pitchFamily="18" charset="0"/>
            </a:endParaRPr>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p:spPr>
        <p:txBody>
          <a:bodyPr/>
          <a:lstStyle/>
          <a:p>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D7A837E3-05C6-41E6-80C9-E5E5B8B8821D}" type="slidenum">
              <a:rPr lang="en-US" smtClean="0">
                <a:latin typeface="Times New Roman" pitchFamily="18" charset="0"/>
              </a:rPr>
              <a:pPr/>
              <a:t>3</a:t>
            </a:fld>
            <a:endParaRPr lang="en-US" smtClean="0">
              <a:latin typeface="Times New Roman" pitchFamily="18" charset="0"/>
            </a:endParaRPr>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CFE12CA4-E1E5-485F-A523-ACFEBB73B3E1}" type="slidenum">
              <a:rPr lang="en-US" smtClean="0">
                <a:latin typeface="Times New Roman" pitchFamily="18" charset="0"/>
              </a:rPr>
              <a:pPr/>
              <a:t>4</a:t>
            </a:fld>
            <a:endParaRPr lang="en-US" smtClean="0">
              <a:latin typeface="Times New Roman" pitchFamily="18" charset="0"/>
            </a:endParaRPr>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6A799224-18E4-4FF5-9C6A-18BA3247FD66}" type="slidenum">
              <a:rPr lang="en-US" smtClean="0">
                <a:latin typeface="Times New Roman" pitchFamily="18" charset="0"/>
              </a:rPr>
              <a:pPr/>
              <a:t>5</a:t>
            </a:fld>
            <a:endParaRPr lang="en-US" smtClean="0">
              <a:latin typeface="Times New Roman" pitchFamily="18" charset="0"/>
            </a:endParaRPr>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3F09FF75-F7E6-4C61-921A-F07E5AF2751A}" type="slidenum">
              <a:rPr lang="en-US" smtClean="0">
                <a:latin typeface="Times New Roman" pitchFamily="18" charset="0"/>
              </a:rPr>
              <a:pPr/>
              <a:t>6</a:t>
            </a:fld>
            <a:endParaRPr lang="en-US" smtClean="0">
              <a:latin typeface="Times New Roman" pitchFamily="18" charset="0"/>
            </a:endParaRPr>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A33BC153-20A0-401F-B394-2450A7EBA78C}" type="slidenum">
              <a:rPr lang="en-US" smtClean="0">
                <a:latin typeface="Times New Roman" pitchFamily="18" charset="0"/>
              </a:rPr>
              <a:pPr/>
              <a:t>7</a:t>
            </a:fld>
            <a:endParaRPr lang="en-US" smtClean="0">
              <a:latin typeface="Times New Roman" pitchFamily="18" charset="0"/>
            </a:endParaRPr>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35F49138-1BA9-4BFF-9210-0C9E55B1BF35}" type="slidenum">
              <a:rPr lang="en-US" smtClean="0">
                <a:latin typeface="Times New Roman" pitchFamily="18" charset="0"/>
              </a:rPr>
              <a:pPr/>
              <a:t>8</a:t>
            </a:fld>
            <a:endParaRPr lang="en-US" smtClean="0">
              <a:latin typeface="Times New Roman" pitchFamily="18" charset="0"/>
            </a:endParaRPr>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1FCAF3B6-4A94-467B-B0F2-1AD38AC2B709}" type="slidenum">
              <a:rPr lang="en-US" smtClean="0">
                <a:latin typeface="Times New Roman" pitchFamily="18" charset="0"/>
              </a:rPr>
              <a:pPr/>
              <a:t>9</a:t>
            </a:fld>
            <a:endParaRPr lang="en-US" smtClean="0">
              <a:latin typeface="Times New Roman" pitchFamily="18" charset="0"/>
            </a:endParaRPr>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9074BFCC-A194-468F-A9D9-0C574182FFDD}" type="slidenum">
              <a:rPr lang="en-US" smtClean="0">
                <a:latin typeface="Times New Roman" pitchFamily="18" charset="0"/>
              </a:rPr>
              <a:pPr/>
              <a:t>11</a:t>
            </a:fld>
            <a:endParaRPr lang="en-US" smtClean="0">
              <a:latin typeface="Times New Roman" pitchFamily="18" charset="0"/>
            </a:endParaRPr>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pPr>
              <a:defRPr/>
            </a:pPr>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pPr>
              <a:defRPr/>
            </a:pPr>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pPr>
              <a:defRPr/>
            </a:pPr>
            <a:fld id="{60286F7A-5FE1-422E-89F9-C7ED3262E281}" type="slidenum">
              <a:rPr lang="en-US" smtClean="0"/>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endParaRPr lang="en-US"/>
          </a:p>
        </p:txBody>
      </p:sp>
      <p:sp>
        <p:nvSpPr>
          <p:cNvPr id="5" name="Footer Placeholder 4"/>
          <p:cNvSpPr>
            <a:spLocks noGrp="1"/>
          </p:cNvSpPr>
          <p:nvPr>
            <p:ph type="ftr" sz="quarter" idx="11"/>
          </p:nvPr>
        </p:nvSpPr>
        <p:spPr/>
        <p:txBody>
          <a:bodyPr/>
          <a:lstStyle>
            <a:extLst/>
          </a:lstStyle>
          <a:p>
            <a:pPr>
              <a:defRPr/>
            </a:pPr>
            <a:endParaRPr lang="en-US"/>
          </a:p>
        </p:txBody>
      </p:sp>
      <p:sp>
        <p:nvSpPr>
          <p:cNvPr id="6" name="Slide Number Placeholder 5"/>
          <p:cNvSpPr>
            <a:spLocks noGrp="1"/>
          </p:cNvSpPr>
          <p:nvPr>
            <p:ph type="sldNum" sz="quarter" idx="12"/>
          </p:nvPr>
        </p:nvSpPr>
        <p:spPr/>
        <p:txBody>
          <a:bodyPr/>
          <a:lstStyle>
            <a:extLst/>
          </a:lstStyle>
          <a:p>
            <a:pPr>
              <a:defRPr/>
            </a:pPr>
            <a:fld id="{13C0B043-CC63-40FE-89B5-33D76DA510B9}"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pPr>
              <a:defRPr/>
            </a:pPr>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pPr>
              <a:defRPr/>
            </a:pPr>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pPr>
              <a:defRPr/>
            </a:pPr>
            <a:fld id="{3497A3E3-A9E9-436D-A91A-99C61E0E7E9A}" type="slidenum">
              <a:rPr lang="en-US" smtClean="0"/>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838200" y="342900"/>
            <a:ext cx="7772400" cy="11049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838200" y="17526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800600" y="1752600"/>
            <a:ext cx="3810000" cy="4114800"/>
          </a:xfrm>
        </p:spPr>
        <p:txBody>
          <a:bodyPr/>
          <a:lstStyle/>
          <a:p>
            <a:pPr lvl="0"/>
            <a:endParaRPr lang="en-US" noProof="0" smtClean="0"/>
          </a:p>
        </p:txBody>
      </p:sp>
      <p:sp>
        <p:nvSpPr>
          <p:cNvPr id="5" name="Rectangle 17"/>
          <p:cNvSpPr>
            <a:spLocks noGrp="1" noChangeArrowheads="1"/>
          </p:cNvSpPr>
          <p:nvPr>
            <p:ph type="dt" sz="half" idx="10"/>
          </p:nvPr>
        </p:nvSpPr>
        <p:spPr>
          <a:ln/>
        </p:spPr>
        <p:txBody>
          <a:bodyPr/>
          <a:lstStyle>
            <a:lvl1pPr>
              <a:defRPr/>
            </a:lvl1pPr>
          </a:lstStyle>
          <a:p>
            <a:pPr>
              <a:defRPr/>
            </a:pPr>
            <a:endParaRPr lang="en-US"/>
          </a:p>
        </p:txBody>
      </p:sp>
      <p:sp>
        <p:nvSpPr>
          <p:cNvPr id="6" name="Rectangle 18"/>
          <p:cNvSpPr>
            <a:spLocks noGrp="1" noChangeArrowheads="1"/>
          </p:cNvSpPr>
          <p:nvPr>
            <p:ph type="ftr" sz="quarter" idx="11"/>
          </p:nvPr>
        </p:nvSpPr>
        <p:spPr>
          <a:ln/>
        </p:spPr>
        <p:txBody>
          <a:bodyPr/>
          <a:lstStyle>
            <a:lvl1pPr>
              <a:defRPr/>
            </a:lvl1pPr>
          </a:lstStyle>
          <a:p>
            <a:pPr>
              <a:defRPr/>
            </a:pPr>
            <a:endParaRPr lang="en-US"/>
          </a:p>
        </p:txBody>
      </p:sp>
      <p:sp>
        <p:nvSpPr>
          <p:cNvPr id="7" name="Rectangle 19"/>
          <p:cNvSpPr>
            <a:spLocks noGrp="1" noChangeArrowheads="1"/>
          </p:cNvSpPr>
          <p:nvPr>
            <p:ph type="sldNum" sz="quarter" idx="12"/>
          </p:nvPr>
        </p:nvSpPr>
        <p:spPr>
          <a:ln/>
        </p:spPr>
        <p:txBody>
          <a:bodyPr/>
          <a:lstStyle>
            <a:lvl1pPr>
              <a:defRPr/>
            </a:lvl1pPr>
          </a:lstStyle>
          <a:p>
            <a:pPr>
              <a:defRPr/>
            </a:pPr>
            <a:fld id="{BAA95B47-3693-4F3F-AB29-F182CA64D3F7}" type="slidenum">
              <a:rPr lang="en-US"/>
              <a:pPr>
                <a:defRPr/>
              </a:pPr>
              <a:t>‹#›</a:t>
            </a:fld>
            <a:endParaRPr lang="en-US"/>
          </a:p>
        </p:txBody>
      </p:sp>
    </p:spTree>
    <p:extLst>
      <p:ext uri="{BB962C8B-B14F-4D97-AF65-F5344CB8AC3E}">
        <p14:creationId xmlns:p14="http://schemas.microsoft.com/office/powerpoint/2010/main" val="2450153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endParaRPr lang="en-US"/>
          </a:p>
        </p:txBody>
      </p:sp>
      <p:sp>
        <p:nvSpPr>
          <p:cNvPr id="5" name="Footer Placeholder 4"/>
          <p:cNvSpPr>
            <a:spLocks noGrp="1"/>
          </p:cNvSpPr>
          <p:nvPr>
            <p:ph type="ftr" sz="quarter" idx="11"/>
          </p:nvPr>
        </p:nvSpPr>
        <p:spPr/>
        <p:txBody>
          <a:bodyPr/>
          <a:lstStyle>
            <a:extLst/>
          </a:lstStyle>
          <a:p>
            <a:pPr>
              <a:defRPr/>
            </a:pPr>
            <a:endParaRPr lang="en-US"/>
          </a:p>
        </p:txBody>
      </p:sp>
      <p:sp>
        <p:nvSpPr>
          <p:cNvPr id="6" name="Slide Number Placeholder 5"/>
          <p:cNvSpPr>
            <a:spLocks noGrp="1"/>
          </p:cNvSpPr>
          <p:nvPr>
            <p:ph type="sldNum" sz="quarter" idx="12"/>
          </p:nvPr>
        </p:nvSpPr>
        <p:spPr/>
        <p:txBody>
          <a:bodyPr/>
          <a:lstStyle>
            <a:extLst/>
          </a:lstStyle>
          <a:p>
            <a:pPr>
              <a:defRPr/>
            </a:pPr>
            <a:fld id="{B6D23E55-42CF-49DA-9DDF-B882AEED36A2}"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pPr>
              <a:defRPr/>
            </a:pPr>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pPr>
              <a:defRPr/>
            </a:pPr>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pPr>
              <a:defRPr/>
            </a:pPr>
            <a:fld id="{4F949515-9FA0-4344-A26C-93445B6A80BE}" type="slidenum">
              <a:rPr lang="en-US" smtClean="0"/>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pPr>
              <a:defRPr/>
            </a:pPr>
            <a:endParaRPr lang="en-US"/>
          </a:p>
        </p:txBody>
      </p:sp>
      <p:sp>
        <p:nvSpPr>
          <p:cNvPr id="6" name="Footer Placeholder 5"/>
          <p:cNvSpPr>
            <a:spLocks noGrp="1"/>
          </p:cNvSpPr>
          <p:nvPr>
            <p:ph type="ftr" sz="quarter" idx="11"/>
          </p:nvPr>
        </p:nvSpPr>
        <p:spPr/>
        <p:txBody>
          <a:bodyPr/>
          <a:lstStyle>
            <a:extLst/>
          </a:lstStyle>
          <a:p>
            <a:pPr>
              <a:defRPr/>
            </a:pPr>
            <a:endParaRPr lang="en-US"/>
          </a:p>
        </p:txBody>
      </p:sp>
      <p:sp>
        <p:nvSpPr>
          <p:cNvPr id="7" name="Slide Number Placeholder 6"/>
          <p:cNvSpPr>
            <a:spLocks noGrp="1"/>
          </p:cNvSpPr>
          <p:nvPr>
            <p:ph type="sldNum" sz="quarter" idx="12"/>
          </p:nvPr>
        </p:nvSpPr>
        <p:spPr/>
        <p:txBody>
          <a:bodyPr/>
          <a:lstStyle>
            <a:extLst/>
          </a:lstStyle>
          <a:p>
            <a:pPr>
              <a:defRPr/>
            </a:pPr>
            <a:fld id="{690061FA-40A6-4596-AAD6-4CD84611603C}"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pPr>
              <a:defRPr/>
            </a:pPr>
            <a:endParaRPr lang="en-US"/>
          </a:p>
        </p:txBody>
      </p:sp>
      <p:sp>
        <p:nvSpPr>
          <p:cNvPr id="8" name="Footer Placeholder 7"/>
          <p:cNvSpPr>
            <a:spLocks noGrp="1"/>
          </p:cNvSpPr>
          <p:nvPr>
            <p:ph type="ftr" sz="quarter" idx="11"/>
          </p:nvPr>
        </p:nvSpPr>
        <p:spPr/>
        <p:txBody>
          <a:bodyPr/>
          <a:lstStyle>
            <a:extLst/>
          </a:lstStyle>
          <a:p>
            <a:pPr>
              <a:defRPr/>
            </a:pPr>
            <a:endParaRPr lang="en-US"/>
          </a:p>
        </p:txBody>
      </p:sp>
      <p:sp>
        <p:nvSpPr>
          <p:cNvPr id="9" name="Slide Number Placeholder 8"/>
          <p:cNvSpPr>
            <a:spLocks noGrp="1"/>
          </p:cNvSpPr>
          <p:nvPr>
            <p:ph type="sldNum" sz="quarter" idx="12"/>
          </p:nvPr>
        </p:nvSpPr>
        <p:spPr/>
        <p:txBody>
          <a:bodyPr/>
          <a:lstStyle>
            <a:extLst/>
          </a:lstStyle>
          <a:p>
            <a:pPr>
              <a:defRPr/>
            </a:pPr>
            <a:fld id="{F348DDF1-7E89-4F45-A154-4EBFDE2CCFEF}"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pPr>
              <a:defRPr/>
            </a:pPr>
            <a:endParaRPr lang="en-US"/>
          </a:p>
        </p:txBody>
      </p:sp>
      <p:sp>
        <p:nvSpPr>
          <p:cNvPr id="4" name="Footer Placeholder 3"/>
          <p:cNvSpPr>
            <a:spLocks noGrp="1"/>
          </p:cNvSpPr>
          <p:nvPr>
            <p:ph type="ftr" sz="quarter" idx="11"/>
          </p:nvPr>
        </p:nvSpPr>
        <p:spPr/>
        <p:txBody>
          <a:bodyPr/>
          <a:lstStyle>
            <a:extLst/>
          </a:lstStyle>
          <a:p>
            <a:pPr>
              <a:defRPr/>
            </a:pPr>
            <a:endParaRPr lang="en-US"/>
          </a:p>
        </p:txBody>
      </p:sp>
      <p:sp>
        <p:nvSpPr>
          <p:cNvPr id="5" name="Slide Number Placeholder 4"/>
          <p:cNvSpPr>
            <a:spLocks noGrp="1"/>
          </p:cNvSpPr>
          <p:nvPr>
            <p:ph type="sldNum" sz="quarter" idx="12"/>
          </p:nvPr>
        </p:nvSpPr>
        <p:spPr/>
        <p:txBody>
          <a:bodyPr/>
          <a:lstStyle>
            <a:extLst/>
          </a:lstStyle>
          <a:p>
            <a:pPr>
              <a:defRPr/>
            </a:pPr>
            <a:fld id="{5CBEE09B-1755-4F72-B77C-8337EB565767}"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pPr>
              <a:defRPr/>
            </a:pPr>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pPr>
              <a:defRPr/>
            </a:pPr>
            <a:endParaRPr lang="en-US"/>
          </a:p>
        </p:txBody>
      </p:sp>
      <p:sp>
        <p:nvSpPr>
          <p:cNvPr id="4" name="Slide Number Placeholder 3"/>
          <p:cNvSpPr>
            <a:spLocks noGrp="1"/>
          </p:cNvSpPr>
          <p:nvPr>
            <p:ph type="sldNum" sz="quarter" idx="12"/>
          </p:nvPr>
        </p:nvSpPr>
        <p:spPr/>
        <p:txBody>
          <a:bodyPr/>
          <a:lstStyle>
            <a:extLst/>
          </a:lstStyle>
          <a:p>
            <a:pPr>
              <a:defRPr/>
            </a:pPr>
            <a:fld id="{44E0123C-FA3E-4075-A738-97B7F8EB53B4}"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pPr>
              <a:defRPr/>
            </a:pPr>
            <a:endParaRPr lang="en-US"/>
          </a:p>
        </p:txBody>
      </p:sp>
      <p:sp>
        <p:nvSpPr>
          <p:cNvPr id="6" name="Footer Placeholder 5"/>
          <p:cNvSpPr>
            <a:spLocks noGrp="1"/>
          </p:cNvSpPr>
          <p:nvPr>
            <p:ph type="ftr" sz="quarter" idx="11"/>
          </p:nvPr>
        </p:nvSpPr>
        <p:spPr/>
        <p:txBody>
          <a:bodyPr/>
          <a:lstStyle>
            <a:extLst/>
          </a:lstStyle>
          <a:p>
            <a:pPr>
              <a:defRPr/>
            </a:pPr>
            <a:endParaRPr lang="en-US"/>
          </a:p>
        </p:txBody>
      </p:sp>
      <p:sp>
        <p:nvSpPr>
          <p:cNvPr id="7" name="Slide Number Placeholder 6"/>
          <p:cNvSpPr>
            <a:spLocks noGrp="1"/>
          </p:cNvSpPr>
          <p:nvPr>
            <p:ph type="sldNum" sz="quarter" idx="12"/>
          </p:nvPr>
        </p:nvSpPr>
        <p:spPr/>
        <p:txBody>
          <a:bodyPr/>
          <a:lstStyle>
            <a:extLst/>
          </a:lstStyle>
          <a:p>
            <a:pPr>
              <a:defRPr/>
            </a:pPr>
            <a:fld id="{B02259B7-D274-4D02-B9C2-56259AE228BD}"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pPr>
              <a:defRPr/>
            </a:pPr>
            <a:endParaRPr lang="en-US"/>
          </a:p>
        </p:txBody>
      </p:sp>
      <p:sp>
        <p:nvSpPr>
          <p:cNvPr id="6" name="Footer Placeholder 5"/>
          <p:cNvSpPr>
            <a:spLocks noGrp="1"/>
          </p:cNvSpPr>
          <p:nvPr>
            <p:ph type="ftr" sz="quarter" idx="11"/>
          </p:nvPr>
        </p:nvSpPr>
        <p:spPr/>
        <p:txBody>
          <a:bodyPr/>
          <a:lstStyle>
            <a:extLst/>
          </a:lstStyle>
          <a:p>
            <a:pPr>
              <a:defRPr/>
            </a:pPr>
            <a:endParaRPr lang="en-US"/>
          </a:p>
        </p:txBody>
      </p:sp>
      <p:sp>
        <p:nvSpPr>
          <p:cNvPr id="7" name="Slide Number Placeholder 6"/>
          <p:cNvSpPr>
            <a:spLocks noGrp="1"/>
          </p:cNvSpPr>
          <p:nvPr>
            <p:ph type="sldNum" sz="quarter" idx="12"/>
          </p:nvPr>
        </p:nvSpPr>
        <p:spPr/>
        <p:txBody>
          <a:bodyPr/>
          <a:lstStyle>
            <a:extLst/>
          </a:lstStyle>
          <a:p>
            <a:pPr>
              <a:defRPr/>
            </a:pPr>
            <a:fld id="{A11B57A5-7817-457F-80B8-6F6F350BF513}" type="slidenum">
              <a:rPr lang="en-US" smtClean="0"/>
              <a:pPr>
                <a:defRPr/>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4">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pPr>
              <a:defRPr/>
            </a:pPr>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pPr>
              <a:defRPr/>
            </a:pPr>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pPr>
              <a:defRPr/>
            </a:pPr>
            <a:fld id="{B305DD98-AFA7-4D10-9D16-EFC35D88FC64}"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3852" r:id="rId1"/>
    <p:sldLayoutId id="2147483853" r:id="rId2"/>
    <p:sldLayoutId id="2147483854" r:id="rId3"/>
    <p:sldLayoutId id="2147483855" r:id="rId4"/>
    <p:sldLayoutId id="2147483856" r:id="rId5"/>
    <p:sldLayoutId id="2147483857" r:id="rId6"/>
    <p:sldLayoutId id="2147483858" r:id="rId7"/>
    <p:sldLayoutId id="2147483859" r:id="rId8"/>
    <p:sldLayoutId id="2147483860" r:id="rId9"/>
    <p:sldLayoutId id="2147483861" r:id="rId10"/>
    <p:sldLayoutId id="2147483862" r:id="rId11"/>
    <p:sldLayoutId id="2147483863" r:id="rId12"/>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2005049" y="0"/>
            <a:ext cx="7117180" cy="4038600"/>
          </a:xfr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ormAutofit/>
          </a:bodyPr>
          <a:lstStyle/>
          <a:p>
            <a:pPr algn="ctr"/>
            <a:r>
              <a:rPr lang="en-US" sz="4800" b="1" dirty="0" smtClean="0">
                <a:solidFill>
                  <a:schemeClr val="accent5">
                    <a:lumMod val="40000"/>
                    <a:lumOff val="60000"/>
                  </a:schemeClr>
                </a:solidFill>
              </a:rPr>
              <a:t>The </a:t>
            </a:r>
            <a:br>
              <a:rPr lang="en-US" sz="4800" b="1" dirty="0" smtClean="0">
                <a:solidFill>
                  <a:schemeClr val="accent5">
                    <a:lumMod val="40000"/>
                    <a:lumOff val="60000"/>
                  </a:schemeClr>
                </a:solidFill>
              </a:rPr>
            </a:br>
            <a:r>
              <a:rPr lang="en-US" sz="4800" b="1" dirty="0" smtClean="0">
                <a:solidFill>
                  <a:schemeClr val="accent5">
                    <a:lumMod val="40000"/>
                    <a:lumOff val="60000"/>
                  </a:schemeClr>
                </a:solidFill>
              </a:rPr>
              <a:t>Maine Workers’ Compensation </a:t>
            </a:r>
            <a:br>
              <a:rPr lang="en-US" sz="4800" b="1" dirty="0" smtClean="0">
                <a:solidFill>
                  <a:schemeClr val="accent5">
                    <a:lumMod val="40000"/>
                    <a:lumOff val="60000"/>
                  </a:schemeClr>
                </a:solidFill>
              </a:rPr>
            </a:br>
            <a:r>
              <a:rPr lang="en-US" sz="4800" b="1" dirty="0" smtClean="0">
                <a:solidFill>
                  <a:schemeClr val="accent5">
                    <a:lumMod val="40000"/>
                    <a:lumOff val="60000"/>
                  </a:schemeClr>
                </a:solidFill>
              </a:rPr>
              <a:t>Board</a:t>
            </a:r>
            <a:br>
              <a:rPr lang="en-US" sz="4800" b="1" dirty="0" smtClean="0">
                <a:solidFill>
                  <a:schemeClr val="accent5">
                    <a:lumMod val="40000"/>
                    <a:lumOff val="60000"/>
                  </a:schemeClr>
                </a:solidFill>
              </a:rPr>
            </a:br>
            <a:r>
              <a:rPr lang="en-US" sz="4800" b="1" dirty="0" smtClean="0">
                <a:solidFill>
                  <a:schemeClr val="accent5">
                    <a:lumMod val="40000"/>
                    <a:lumOff val="60000"/>
                  </a:schemeClr>
                </a:solidFill>
              </a:rPr>
              <a:t>- an overview</a:t>
            </a:r>
          </a:p>
        </p:txBody>
      </p:sp>
      <p:sp>
        <p:nvSpPr>
          <p:cNvPr id="3075" name="Rectangle 3"/>
          <p:cNvSpPr>
            <a:spLocks noGrp="1" noChangeArrowheads="1"/>
          </p:cNvSpPr>
          <p:nvPr>
            <p:ph type="subTitle" idx="1"/>
          </p:nvPr>
        </p:nvSpPr>
        <p:spPr>
          <a:xfrm>
            <a:off x="0" y="3505200"/>
            <a:ext cx="2743200" cy="3121798"/>
          </a:xfrm>
          <a:effectLst>
            <a:outerShdw blurRad="50800" dist="38100" dir="13500000" algn="br" rotWithShape="0">
              <a:prstClr val="black">
                <a:alpha val="40000"/>
              </a:prstClr>
            </a:outerShdw>
          </a:effectLst>
        </p:spPr>
        <p:txBody>
          <a:bodyPr>
            <a:noAutofit/>
          </a:bodyPr>
          <a:lstStyle/>
          <a:p>
            <a:pPr algn="ctr"/>
            <a:r>
              <a:rPr lang="en-US" sz="3600" b="1" dirty="0" smtClean="0">
                <a:solidFill>
                  <a:schemeClr val="accent1">
                    <a:lumMod val="75000"/>
                  </a:schemeClr>
                </a:solidFill>
              </a:rPr>
              <a:t>Office of </a:t>
            </a:r>
          </a:p>
          <a:p>
            <a:pPr algn="ctr"/>
            <a:r>
              <a:rPr lang="en-US" sz="3600" b="1" dirty="0" smtClean="0">
                <a:solidFill>
                  <a:schemeClr val="accent1">
                    <a:lumMod val="75000"/>
                  </a:schemeClr>
                </a:solidFill>
              </a:rPr>
              <a:t>Monitoring, </a:t>
            </a:r>
          </a:p>
          <a:p>
            <a:pPr algn="ctr"/>
            <a:r>
              <a:rPr lang="en-US" sz="3600" b="1" dirty="0" smtClean="0">
                <a:solidFill>
                  <a:schemeClr val="accent1">
                    <a:lumMod val="75000"/>
                  </a:schemeClr>
                </a:solidFill>
              </a:rPr>
              <a:t>Audit and </a:t>
            </a:r>
          </a:p>
          <a:p>
            <a:pPr algn="ctr"/>
            <a:r>
              <a:rPr lang="en-US" sz="3600" b="1" dirty="0" smtClean="0">
                <a:solidFill>
                  <a:schemeClr val="accent1">
                    <a:lumMod val="75000"/>
                  </a:schemeClr>
                </a:solidFill>
              </a:rPr>
              <a:t>Enforcement</a:t>
            </a:r>
          </a:p>
        </p:txBody>
      </p:sp>
      <p:sp>
        <p:nvSpPr>
          <p:cNvPr id="2" name="TextBox 1"/>
          <p:cNvSpPr txBox="1"/>
          <p:nvPr/>
        </p:nvSpPr>
        <p:spPr>
          <a:xfrm>
            <a:off x="6705600" y="6488499"/>
            <a:ext cx="2133600" cy="276999"/>
          </a:xfrm>
          <a:prstGeom prst="rect">
            <a:avLst/>
          </a:prstGeom>
          <a:noFill/>
        </p:spPr>
        <p:txBody>
          <a:bodyPr wrap="square" rtlCol="0">
            <a:spAutoFit/>
          </a:bodyPr>
          <a:lstStyle/>
          <a:p>
            <a:r>
              <a:rPr lang="en-US" sz="1200" b="1" dirty="0" smtClean="0"/>
              <a:t>Revised  3-30-2018</a:t>
            </a:r>
            <a:endParaRPr lang="en-US" sz="1200" b="1" dirty="0"/>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8600" y="152400"/>
            <a:ext cx="2238375" cy="285750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44" y="914400"/>
            <a:ext cx="7982155" cy="924475"/>
          </a:xfr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oAutofit/>
          </a:bodyPr>
          <a:lstStyle/>
          <a:p>
            <a:pPr algn="ctr"/>
            <a:r>
              <a:rPr lang="en-US" sz="4800" b="1" dirty="0" smtClean="0">
                <a:solidFill>
                  <a:schemeClr val="tx2"/>
                </a:solidFill>
                <a:effectLst>
                  <a:outerShdw blurRad="38100" dist="38100" dir="2700000" algn="tl">
                    <a:srgbClr val="000000">
                      <a:alpha val="43137"/>
                    </a:srgbClr>
                  </a:outerShdw>
                </a:effectLst>
              </a:rPr>
              <a:t>Dispute Resolution </a:t>
            </a:r>
            <a:br>
              <a:rPr lang="en-US" sz="4800" b="1" dirty="0" smtClean="0">
                <a:solidFill>
                  <a:schemeClr val="tx2"/>
                </a:solidFill>
                <a:effectLst>
                  <a:outerShdw blurRad="38100" dist="38100" dir="2700000" algn="tl">
                    <a:srgbClr val="000000">
                      <a:alpha val="43137"/>
                    </a:srgbClr>
                  </a:outerShdw>
                </a:effectLst>
              </a:rPr>
            </a:br>
            <a:r>
              <a:rPr lang="en-US" sz="4800" b="1" dirty="0" smtClean="0">
                <a:solidFill>
                  <a:schemeClr val="tx2"/>
                </a:solidFill>
                <a:effectLst>
                  <a:outerShdw blurRad="38100" dist="38100" dir="2700000" algn="tl">
                    <a:srgbClr val="000000">
                      <a:alpha val="43137"/>
                    </a:srgbClr>
                  </a:outerShdw>
                </a:effectLst>
              </a:rPr>
              <a:t>Process</a:t>
            </a:r>
            <a:endParaRPr lang="en-US" sz="4800" b="1" dirty="0">
              <a:solidFill>
                <a:schemeClr val="tx2"/>
              </a:solidFill>
              <a:effectLst>
                <a:outerShdw blurRad="38100" dist="38100" dir="2700000" algn="tl">
                  <a:srgbClr val="000000">
                    <a:alpha val="43137"/>
                  </a:srgbClr>
                </a:outerShdw>
              </a:effectLst>
            </a:endParaRPr>
          </a:p>
        </p:txBody>
      </p:sp>
      <p:sp>
        <p:nvSpPr>
          <p:cNvPr id="5" name="Rectangle 4"/>
          <p:cNvSpPr/>
          <p:nvPr/>
        </p:nvSpPr>
        <p:spPr>
          <a:xfrm>
            <a:off x="47172" y="2438400"/>
            <a:ext cx="8229600" cy="3724096"/>
          </a:xfrm>
          <a:prstGeom prst="rect">
            <a:avLst/>
          </a:prstGeom>
          <a:noFill/>
        </p:spPr>
        <p:txBody>
          <a:bodyPr wrap="square">
            <a:spAutoFit/>
          </a:bodyPr>
          <a:lstStyle/>
          <a:p>
            <a:pPr marL="182563" lvl="0" indent="-182563" eaLnBrk="1" hangingPunct="1">
              <a:spcBef>
                <a:spcPct val="20000"/>
              </a:spcBef>
              <a:buClr>
                <a:srgbClr val="93A299"/>
              </a:buClr>
              <a:buSzPct val="85000"/>
            </a:pPr>
            <a:r>
              <a:rPr lang="en-US" sz="3600" dirty="0" smtClean="0">
                <a:solidFill>
                  <a:srgbClr val="292934"/>
                </a:solidFill>
                <a:latin typeface="+mn-lt"/>
              </a:rPr>
              <a:t> </a:t>
            </a:r>
            <a:r>
              <a:rPr lang="en-US" sz="3200" b="1" dirty="0" smtClean="0">
                <a:solidFill>
                  <a:schemeClr val="tx1">
                    <a:lumMod val="95000"/>
                    <a:lumOff val="5000"/>
                  </a:schemeClr>
                </a:solidFill>
                <a:effectLst>
                  <a:outerShdw blurRad="38100" dist="38100" dir="2700000" algn="tl">
                    <a:srgbClr val="000000">
                      <a:alpha val="43137"/>
                    </a:srgbClr>
                  </a:outerShdw>
                </a:effectLst>
                <a:latin typeface="+mn-lt"/>
              </a:rPr>
              <a:t>Sometimes people disagree about what </a:t>
            </a:r>
            <a:r>
              <a:rPr lang="en-US" sz="3200" b="1" dirty="0">
                <a:solidFill>
                  <a:schemeClr val="tx1">
                    <a:lumMod val="95000"/>
                    <a:lumOff val="5000"/>
                  </a:schemeClr>
                </a:solidFill>
                <a:effectLst>
                  <a:outerShdw blurRad="38100" dist="38100" dir="2700000" algn="tl">
                    <a:srgbClr val="000000">
                      <a:alpha val="43137"/>
                    </a:srgbClr>
                  </a:outerShdw>
                </a:effectLst>
                <a:latin typeface="+mn-lt"/>
              </a:rPr>
              <a:t>happened, how </a:t>
            </a:r>
            <a:r>
              <a:rPr lang="en-US" sz="3200" b="1" dirty="0" smtClean="0">
                <a:solidFill>
                  <a:schemeClr val="tx1">
                    <a:lumMod val="95000"/>
                    <a:lumOff val="5000"/>
                  </a:schemeClr>
                </a:solidFill>
                <a:effectLst>
                  <a:outerShdw blurRad="38100" dist="38100" dir="2700000" algn="tl">
                    <a:srgbClr val="000000">
                      <a:alpha val="43137"/>
                    </a:srgbClr>
                  </a:outerShdw>
                </a:effectLst>
                <a:latin typeface="+mn-lt"/>
              </a:rPr>
              <a:t>things happened</a:t>
            </a:r>
            <a:r>
              <a:rPr lang="en-US" sz="3200" b="1" dirty="0">
                <a:solidFill>
                  <a:schemeClr val="tx1">
                    <a:lumMod val="95000"/>
                    <a:lumOff val="5000"/>
                  </a:schemeClr>
                </a:solidFill>
                <a:effectLst>
                  <a:outerShdw blurRad="38100" dist="38100" dir="2700000" algn="tl">
                    <a:srgbClr val="000000">
                      <a:alpha val="43137"/>
                    </a:srgbClr>
                  </a:outerShdw>
                </a:effectLst>
                <a:latin typeface="+mn-lt"/>
              </a:rPr>
              <a:t>, or how to recover</a:t>
            </a:r>
            <a:r>
              <a:rPr lang="en-US" sz="3200" b="1" dirty="0" smtClean="0">
                <a:solidFill>
                  <a:schemeClr val="tx1">
                    <a:lumMod val="95000"/>
                    <a:lumOff val="5000"/>
                  </a:schemeClr>
                </a:solidFill>
                <a:effectLst>
                  <a:outerShdw blurRad="38100" dist="38100" dir="2700000" algn="tl">
                    <a:srgbClr val="000000">
                      <a:alpha val="43137"/>
                    </a:srgbClr>
                  </a:outerShdw>
                </a:effectLst>
                <a:latin typeface="+mn-lt"/>
              </a:rPr>
              <a:t>.</a:t>
            </a:r>
          </a:p>
          <a:p>
            <a:pPr marL="182563" lvl="0" indent="-182563" eaLnBrk="1" hangingPunct="1">
              <a:spcBef>
                <a:spcPct val="20000"/>
              </a:spcBef>
              <a:buClr>
                <a:srgbClr val="93A299"/>
              </a:buClr>
              <a:buSzPct val="85000"/>
            </a:pPr>
            <a:endParaRPr lang="en-US" sz="1200" b="1" dirty="0" smtClean="0">
              <a:latin typeface="+mn-lt"/>
            </a:endParaRPr>
          </a:p>
          <a:p>
            <a:pPr marL="182563" lvl="0" indent="-182563" eaLnBrk="1" hangingPunct="1">
              <a:spcBef>
                <a:spcPct val="20000"/>
              </a:spcBef>
              <a:buClr>
                <a:srgbClr val="93A299"/>
              </a:buClr>
              <a:buSzPct val="85000"/>
            </a:pPr>
            <a:endParaRPr lang="en-US" sz="800" dirty="0" smtClean="0">
              <a:solidFill>
                <a:srgbClr val="292934"/>
              </a:solidFill>
              <a:latin typeface="+mn-lt"/>
            </a:endParaRPr>
          </a:p>
          <a:p>
            <a:pPr lvl="0"/>
            <a:r>
              <a:rPr lang="en-US" sz="3200" dirty="0" smtClean="0">
                <a:solidFill>
                  <a:srgbClr val="000000"/>
                </a:solidFill>
                <a:latin typeface="Times New Roman"/>
              </a:rPr>
              <a:t> </a:t>
            </a:r>
            <a:r>
              <a:rPr lang="en-US" sz="3200" b="1" dirty="0" smtClean="0">
                <a:effectLst>
                  <a:outerShdw blurRad="38100" dist="38100" dir="2700000" algn="tl">
                    <a:srgbClr val="000000">
                      <a:alpha val="43137"/>
                    </a:srgbClr>
                  </a:outerShdw>
                </a:effectLst>
                <a:latin typeface="+mn-lt"/>
                <a:ea typeface="Verdana" panose="020B0604030504040204" pitchFamily="34" charset="0"/>
                <a:cs typeface="Verdana" panose="020B0604030504040204" pitchFamily="34" charset="0"/>
              </a:rPr>
              <a:t>Disputes </a:t>
            </a:r>
            <a:r>
              <a:rPr lang="en-US" sz="3200" b="1" dirty="0">
                <a:effectLst>
                  <a:outerShdw blurRad="38100" dist="38100" dir="2700000" algn="tl">
                    <a:srgbClr val="000000">
                      <a:alpha val="43137"/>
                    </a:srgbClr>
                  </a:outerShdw>
                </a:effectLst>
                <a:latin typeface="+mn-lt"/>
                <a:ea typeface="Verdana" panose="020B0604030504040204" pitchFamily="34" charset="0"/>
                <a:cs typeface="Verdana" panose="020B0604030504040204" pitchFamily="34" charset="0"/>
              </a:rPr>
              <a:t>are generally handled </a:t>
            </a:r>
            <a:r>
              <a:rPr lang="en-US" sz="3200" b="1" dirty="0" smtClean="0">
                <a:effectLst>
                  <a:outerShdw blurRad="38100" dist="38100" dir="2700000" algn="tl">
                    <a:srgbClr val="000000">
                      <a:alpha val="43137"/>
                    </a:srgbClr>
                  </a:outerShdw>
                </a:effectLst>
                <a:latin typeface="+mn-lt"/>
                <a:ea typeface="Verdana" panose="020B0604030504040204" pitchFamily="34" charset="0"/>
                <a:cs typeface="Verdana" panose="020B0604030504040204" pitchFamily="34" charset="0"/>
              </a:rPr>
              <a:t>in the MWCB’s    </a:t>
            </a:r>
          </a:p>
          <a:p>
            <a:pPr lvl="0"/>
            <a:r>
              <a:rPr lang="en-US" sz="3200" b="1" dirty="0">
                <a:effectLst>
                  <a:outerShdw blurRad="38100" dist="38100" dir="2700000" algn="tl">
                    <a:srgbClr val="000000">
                      <a:alpha val="43137"/>
                    </a:srgbClr>
                  </a:outerShdw>
                </a:effectLst>
                <a:latin typeface="+mn-lt"/>
                <a:ea typeface="Verdana" panose="020B0604030504040204" pitchFamily="34" charset="0"/>
                <a:cs typeface="Verdana" panose="020B0604030504040204" pitchFamily="34" charset="0"/>
              </a:rPr>
              <a:t> </a:t>
            </a:r>
            <a:r>
              <a:rPr lang="en-US" sz="3200" b="1" dirty="0" smtClean="0">
                <a:effectLst>
                  <a:outerShdw blurRad="38100" dist="38100" dir="2700000" algn="tl">
                    <a:srgbClr val="000000">
                      <a:alpha val="43137"/>
                    </a:srgbClr>
                  </a:outerShdw>
                </a:effectLst>
                <a:latin typeface="+mn-lt"/>
                <a:ea typeface="Verdana" panose="020B0604030504040204" pitchFamily="34" charset="0"/>
                <a:cs typeface="Verdana" panose="020B0604030504040204" pitchFamily="34" charset="0"/>
              </a:rPr>
              <a:t> regional offices.</a:t>
            </a:r>
            <a:endParaRPr lang="en-US" sz="3200" b="1" dirty="0">
              <a:effectLst>
                <a:outerShdw blurRad="38100" dist="38100" dir="2700000" algn="tl">
                  <a:srgbClr val="000000">
                    <a:alpha val="43137"/>
                  </a:srgbClr>
                </a:outerShdw>
              </a:effectLst>
              <a:latin typeface="+mn-lt"/>
              <a:ea typeface="Verdana" panose="020B0604030504040204" pitchFamily="34" charset="0"/>
              <a:cs typeface="Verdana" panose="020B0604030504040204" pitchFamily="34" charset="0"/>
            </a:endParaRPr>
          </a:p>
          <a:p>
            <a:pPr marL="182563" lvl="0" indent="-182563" eaLnBrk="1" hangingPunct="1">
              <a:spcBef>
                <a:spcPct val="20000"/>
              </a:spcBef>
              <a:buClr>
                <a:srgbClr val="93A299"/>
              </a:buClr>
              <a:buSzPct val="85000"/>
            </a:pPr>
            <a:endParaRPr lang="en-US" sz="4000" dirty="0">
              <a:solidFill>
                <a:srgbClr val="292934"/>
              </a:solidFill>
              <a:latin typeface="+mn-lt"/>
            </a:endParaRPr>
          </a:p>
        </p:txBody>
      </p:sp>
    </p:spTree>
    <p:extLst>
      <p:ext uri="{BB962C8B-B14F-4D97-AF65-F5344CB8AC3E}">
        <p14:creationId xmlns:p14="http://schemas.microsoft.com/office/powerpoint/2010/main" val="424799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526143" y="533400"/>
            <a:ext cx="7125113" cy="924475"/>
          </a:xfrm>
        </p:spPr>
        <p:txBody>
          <a:bodyPr>
            <a:normAutofit fontScale="90000"/>
          </a:bodyPr>
          <a:lstStyle/>
          <a:p>
            <a:r>
              <a:rPr lang="en-US" sz="4000" b="1" u="sng" dirty="0" smtClean="0">
                <a:solidFill>
                  <a:schemeClr val="bg2">
                    <a:lumMod val="50000"/>
                  </a:schemeClr>
                </a:solidFill>
              </a:rPr>
              <a:t>Dispute Resolution</a:t>
            </a:r>
            <a:br>
              <a:rPr lang="en-US" sz="4000" b="1" u="sng" dirty="0" smtClean="0">
                <a:solidFill>
                  <a:schemeClr val="bg2">
                    <a:lumMod val="50000"/>
                  </a:schemeClr>
                </a:solidFill>
              </a:rPr>
            </a:br>
            <a:r>
              <a:rPr lang="en-US" sz="4000" dirty="0" smtClean="0">
                <a:solidFill>
                  <a:schemeClr val="bg2">
                    <a:lumMod val="50000"/>
                  </a:schemeClr>
                </a:solidFill>
              </a:rPr>
              <a:t>Regional Offices</a:t>
            </a:r>
          </a:p>
        </p:txBody>
      </p:sp>
      <p:sp>
        <p:nvSpPr>
          <p:cNvPr id="11268" name="Text Box 5"/>
          <p:cNvSpPr txBox="1">
            <a:spLocks noChangeArrowheads="1"/>
          </p:cNvSpPr>
          <p:nvPr/>
        </p:nvSpPr>
        <p:spPr bwMode="auto">
          <a:xfrm>
            <a:off x="533400" y="2133600"/>
            <a:ext cx="2133600" cy="1477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en-US" b="1" dirty="0"/>
              <a:t>1037 Forest </a:t>
            </a:r>
            <a:r>
              <a:rPr lang="en-US" b="1" dirty="0" smtClean="0"/>
              <a:t>Ave </a:t>
            </a:r>
            <a:endParaRPr lang="en-US" b="1" dirty="0"/>
          </a:p>
          <a:p>
            <a:pPr algn="ctr"/>
            <a:r>
              <a:rPr lang="en-US" b="1" dirty="0"/>
              <a:t> Portland, ME </a:t>
            </a:r>
            <a:r>
              <a:rPr lang="en-US" b="1" dirty="0" smtClean="0"/>
              <a:t>04101</a:t>
            </a:r>
            <a:endParaRPr lang="en-US" b="1" dirty="0"/>
          </a:p>
          <a:p>
            <a:pPr algn="ctr"/>
            <a:r>
              <a:rPr lang="en-US" b="1" dirty="0"/>
              <a:t> 1-800-400-6858</a:t>
            </a:r>
          </a:p>
          <a:p>
            <a:pPr algn="ctr"/>
            <a:r>
              <a:rPr lang="en-US" b="1" dirty="0"/>
              <a:t> 1-207-822-0840</a:t>
            </a:r>
          </a:p>
        </p:txBody>
      </p:sp>
      <p:sp>
        <p:nvSpPr>
          <p:cNvPr id="11269" name="Text Box 6"/>
          <p:cNvSpPr txBox="1">
            <a:spLocks noChangeArrowheads="1"/>
          </p:cNvSpPr>
          <p:nvPr/>
        </p:nvSpPr>
        <p:spPr bwMode="auto">
          <a:xfrm>
            <a:off x="3062514" y="2133600"/>
            <a:ext cx="2057400" cy="1878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en-US" b="1" dirty="0"/>
              <a:t>36 </a:t>
            </a:r>
            <a:r>
              <a:rPr lang="en-US" b="1" dirty="0" err="1"/>
              <a:t>Mollison</a:t>
            </a:r>
            <a:r>
              <a:rPr lang="en-US" b="1" dirty="0"/>
              <a:t> Way </a:t>
            </a:r>
          </a:p>
          <a:p>
            <a:pPr algn="ctr"/>
            <a:r>
              <a:rPr lang="en-US" b="1" dirty="0"/>
              <a:t>Lewiston, ME 04240</a:t>
            </a:r>
          </a:p>
          <a:p>
            <a:pPr algn="ctr"/>
            <a:r>
              <a:rPr lang="en-US" b="1" dirty="0"/>
              <a:t>207-753-7700</a:t>
            </a:r>
          </a:p>
          <a:p>
            <a:pPr algn="ctr"/>
            <a:r>
              <a:rPr lang="en-US" b="1" dirty="0"/>
              <a:t>1-800-400-6857</a:t>
            </a:r>
          </a:p>
          <a:p>
            <a:pPr>
              <a:spcBef>
                <a:spcPct val="50000"/>
              </a:spcBef>
            </a:pPr>
            <a:endParaRPr lang="en-US" b="1" dirty="0"/>
          </a:p>
        </p:txBody>
      </p:sp>
      <p:sp>
        <p:nvSpPr>
          <p:cNvPr id="11270" name="Text Box 7"/>
          <p:cNvSpPr txBox="1">
            <a:spLocks noChangeArrowheads="1"/>
          </p:cNvSpPr>
          <p:nvPr/>
        </p:nvSpPr>
        <p:spPr bwMode="auto">
          <a:xfrm>
            <a:off x="5257800" y="2133600"/>
            <a:ext cx="2608263" cy="1754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en-US" b="1" dirty="0" smtClean="0"/>
              <a:t>442 Civic Center Drive</a:t>
            </a:r>
            <a:endParaRPr lang="en-US" b="1" dirty="0"/>
          </a:p>
          <a:p>
            <a:pPr algn="ctr"/>
            <a:r>
              <a:rPr lang="en-US" b="1" dirty="0"/>
              <a:t>Augusta, ME </a:t>
            </a:r>
          </a:p>
          <a:p>
            <a:pPr algn="ctr"/>
            <a:r>
              <a:rPr lang="en-US" b="1" dirty="0"/>
              <a:t>04330</a:t>
            </a:r>
          </a:p>
          <a:p>
            <a:pPr algn="ctr"/>
            <a:r>
              <a:rPr lang="en-US" b="1" dirty="0"/>
              <a:t>207-287-2308</a:t>
            </a:r>
          </a:p>
          <a:p>
            <a:pPr algn="ctr"/>
            <a:r>
              <a:rPr lang="en-US" b="1" dirty="0"/>
              <a:t>1-800-400-6854</a:t>
            </a:r>
          </a:p>
          <a:p>
            <a:pPr algn="ctr"/>
            <a:endParaRPr lang="en-US" b="1" dirty="0"/>
          </a:p>
        </p:txBody>
      </p:sp>
      <p:sp>
        <p:nvSpPr>
          <p:cNvPr id="11271" name="Text Box 9"/>
          <p:cNvSpPr txBox="1">
            <a:spLocks noChangeArrowheads="1"/>
          </p:cNvSpPr>
          <p:nvPr/>
        </p:nvSpPr>
        <p:spPr bwMode="auto">
          <a:xfrm>
            <a:off x="1077685" y="4191000"/>
            <a:ext cx="2286000" cy="1465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en-US" b="1" dirty="0"/>
              <a:t>106 Hogan Road</a:t>
            </a:r>
          </a:p>
          <a:p>
            <a:pPr algn="ctr"/>
            <a:r>
              <a:rPr lang="en-US" b="1" dirty="0" smtClean="0"/>
              <a:t>Bangor, </a:t>
            </a:r>
            <a:r>
              <a:rPr lang="en-US" b="1" dirty="0"/>
              <a:t>ME</a:t>
            </a:r>
          </a:p>
          <a:p>
            <a:pPr algn="ctr"/>
            <a:r>
              <a:rPr lang="en-US" b="1" dirty="0"/>
              <a:t>04401</a:t>
            </a:r>
          </a:p>
          <a:p>
            <a:pPr algn="ctr"/>
            <a:r>
              <a:rPr lang="en-US" b="1" dirty="0"/>
              <a:t>207-941-4550</a:t>
            </a:r>
          </a:p>
          <a:p>
            <a:pPr algn="ctr"/>
            <a:r>
              <a:rPr lang="en-US" b="1" dirty="0"/>
              <a:t>1-800-400-6856</a:t>
            </a:r>
          </a:p>
        </p:txBody>
      </p:sp>
      <p:sp>
        <p:nvSpPr>
          <p:cNvPr id="11272" name="Text Box 10"/>
          <p:cNvSpPr txBox="1">
            <a:spLocks noChangeArrowheads="1"/>
          </p:cNvSpPr>
          <p:nvPr/>
        </p:nvSpPr>
        <p:spPr bwMode="auto">
          <a:xfrm>
            <a:off x="4091214" y="4171270"/>
            <a:ext cx="2590800" cy="2152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en-US" b="1" dirty="0"/>
              <a:t>1 Vaughn Place</a:t>
            </a:r>
          </a:p>
          <a:p>
            <a:pPr algn="ctr"/>
            <a:r>
              <a:rPr lang="en-US" b="1" dirty="0"/>
              <a:t>43 Hatch </a:t>
            </a:r>
            <a:r>
              <a:rPr lang="en-US" b="1" dirty="0" err="1"/>
              <a:t>Dr</a:t>
            </a:r>
            <a:r>
              <a:rPr lang="en-US" b="1" dirty="0"/>
              <a:t>, </a:t>
            </a:r>
            <a:r>
              <a:rPr lang="en-US" b="1" dirty="0" err="1"/>
              <a:t>Ste</a:t>
            </a:r>
            <a:r>
              <a:rPr lang="en-US" b="1" dirty="0"/>
              <a:t> 110</a:t>
            </a:r>
          </a:p>
          <a:p>
            <a:pPr algn="ctr"/>
            <a:r>
              <a:rPr lang="en-US" b="1" dirty="0"/>
              <a:t>Caribou, ME</a:t>
            </a:r>
          </a:p>
          <a:p>
            <a:pPr algn="ctr"/>
            <a:r>
              <a:rPr lang="en-US" b="1" dirty="0"/>
              <a:t>04736</a:t>
            </a:r>
          </a:p>
          <a:p>
            <a:pPr algn="ctr"/>
            <a:r>
              <a:rPr lang="en-US" b="1" dirty="0"/>
              <a:t>207-498-6428</a:t>
            </a:r>
          </a:p>
          <a:p>
            <a:pPr algn="ctr"/>
            <a:r>
              <a:rPr lang="en-US" b="1" dirty="0"/>
              <a:t>1-800-400-6855</a:t>
            </a:r>
          </a:p>
          <a:p>
            <a:pPr>
              <a:spcBef>
                <a:spcPct val="50000"/>
              </a:spcBef>
            </a:pP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381000" y="533400"/>
            <a:ext cx="7123080" cy="924475"/>
          </a:xfrm>
        </p:spPr>
        <p:txBody>
          <a:bodyPr/>
          <a:lstStyle/>
          <a:p>
            <a:r>
              <a:rPr lang="en-US" sz="4000" b="1" u="sng" dirty="0" smtClean="0">
                <a:solidFill>
                  <a:schemeClr val="bg2">
                    <a:lumMod val="50000"/>
                  </a:schemeClr>
                </a:solidFill>
              </a:rPr>
              <a:t>Dispute Resolution</a:t>
            </a:r>
          </a:p>
        </p:txBody>
      </p:sp>
      <p:sp>
        <p:nvSpPr>
          <p:cNvPr id="15363" name="Rectangle 3"/>
          <p:cNvSpPr>
            <a:spLocks noGrp="1" noChangeArrowheads="1"/>
          </p:cNvSpPr>
          <p:nvPr>
            <p:ph sz="half" idx="1"/>
          </p:nvPr>
        </p:nvSpPr>
        <p:spPr>
          <a:xfrm>
            <a:off x="381000" y="1600200"/>
            <a:ext cx="7924800" cy="4495800"/>
          </a:xfrm>
        </p:spPr>
        <p:txBody>
          <a:bodyPr>
            <a:normAutofit lnSpcReduction="10000"/>
          </a:bodyPr>
          <a:lstStyle/>
          <a:p>
            <a:pPr marL="0" indent="0">
              <a:buClr>
                <a:srgbClr val="452ED2"/>
              </a:buClr>
              <a:buNone/>
            </a:pPr>
            <a:r>
              <a:rPr lang="en-US" sz="4000" b="1" u="sng" dirty="0" smtClean="0">
                <a:effectLst>
                  <a:outerShdw blurRad="38100" dist="38100" dir="2700000" algn="tl">
                    <a:srgbClr val="000000">
                      <a:alpha val="43137"/>
                    </a:srgbClr>
                  </a:outerShdw>
                </a:effectLst>
              </a:rPr>
              <a:t>Troubleshooting</a:t>
            </a:r>
            <a:endParaRPr lang="en-US" sz="4000" b="1" dirty="0" smtClean="0">
              <a:effectLst>
                <a:outerShdw blurRad="38100" dist="38100" dir="2700000" algn="tl">
                  <a:srgbClr val="000000">
                    <a:alpha val="43137"/>
                  </a:srgbClr>
                </a:outerShdw>
              </a:effectLst>
            </a:endParaRPr>
          </a:p>
          <a:p>
            <a:pPr marL="0" indent="0">
              <a:buClr>
                <a:srgbClr val="452ED2"/>
              </a:buClr>
              <a:buNone/>
            </a:pPr>
            <a:endParaRPr lang="en-US" sz="1600" dirty="0" smtClean="0"/>
          </a:p>
          <a:p>
            <a:pPr>
              <a:buClr>
                <a:srgbClr val="452ED2"/>
              </a:buClr>
            </a:pPr>
            <a:r>
              <a:rPr lang="en-US" sz="3200" b="1" dirty="0" smtClean="0"/>
              <a:t>Engages whenever the board is notified </a:t>
            </a:r>
          </a:p>
          <a:p>
            <a:pPr marL="0" indent="0">
              <a:buClr>
                <a:srgbClr val="452ED2"/>
              </a:buClr>
              <a:buNone/>
            </a:pPr>
            <a:r>
              <a:rPr lang="en-US" sz="3200" b="1" dirty="0"/>
              <a:t> </a:t>
            </a:r>
            <a:r>
              <a:rPr lang="en-US" sz="3200" b="1" dirty="0" smtClean="0"/>
              <a:t>   of a dispute (lost-time NOC)</a:t>
            </a:r>
          </a:p>
          <a:p>
            <a:pPr marL="0" indent="0">
              <a:buClr>
                <a:srgbClr val="452ED2"/>
              </a:buClr>
              <a:buNone/>
            </a:pPr>
            <a:endParaRPr lang="en-US" sz="800" b="1" dirty="0" smtClean="0"/>
          </a:p>
          <a:p>
            <a:pPr>
              <a:buClr>
                <a:srgbClr val="452ED2"/>
              </a:buClr>
            </a:pPr>
            <a:r>
              <a:rPr lang="en-US" sz="3200" b="1" dirty="0" smtClean="0"/>
              <a:t>Attempts to identify and resolve the </a:t>
            </a:r>
          </a:p>
          <a:p>
            <a:pPr marL="0" indent="0">
              <a:buClr>
                <a:srgbClr val="452ED2"/>
              </a:buClr>
              <a:buNone/>
            </a:pPr>
            <a:r>
              <a:rPr lang="en-US" sz="3200" b="1" dirty="0"/>
              <a:t> </a:t>
            </a:r>
            <a:r>
              <a:rPr lang="en-US" sz="3200" b="1" dirty="0" smtClean="0"/>
              <a:t>   issues </a:t>
            </a:r>
          </a:p>
          <a:p>
            <a:pPr marL="0" indent="0">
              <a:buClr>
                <a:srgbClr val="452ED2"/>
              </a:buClr>
              <a:buNone/>
            </a:pPr>
            <a:endParaRPr lang="en-US" sz="800" b="1" dirty="0" smtClean="0"/>
          </a:p>
          <a:p>
            <a:pPr>
              <a:buClr>
                <a:srgbClr val="452ED2"/>
              </a:buClr>
            </a:pPr>
            <a:r>
              <a:rPr lang="en-US" sz="3200" b="1" dirty="0" smtClean="0"/>
              <a:t>If troubleshooting fails, file may proceed to   </a:t>
            </a:r>
          </a:p>
          <a:p>
            <a:pPr marL="0" indent="0">
              <a:buClr>
                <a:srgbClr val="452ED2"/>
              </a:buClr>
              <a:buNone/>
            </a:pPr>
            <a:r>
              <a:rPr lang="en-US" sz="3200" b="1" dirty="0"/>
              <a:t> </a:t>
            </a:r>
            <a:r>
              <a:rPr lang="en-US" sz="3200" b="1" dirty="0" smtClean="0"/>
              <a:t>   mediation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36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5363">
                                            <p:txEl>
                                              <p:pRg st="3" end="3"/>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536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5363">
                                            <p:txEl>
                                              <p:pRg st="6" end="6"/>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5363">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536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uiExpand="1" build="p"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381000" y="228600"/>
            <a:ext cx="7829755" cy="924475"/>
          </a:xfrm>
        </p:spPr>
        <p:txBody>
          <a:bodyPr/>
          <a:lstStyle/>
          <a:p>
            <a:r>
              <a:rPr lang="en-US" sz="4000" b="1" u="sng" dirty="0" smtClean="0">
                <a:solidFill>
                  <a:schemeClr val="bg2">
                    <a:lumMod val="50000"/>
                  </a:schemeClr>
                </a:solidFill>
              </a:rPr>
              <a:t>Dispute Resolution</a:t>
            </a:r>
          </a:p>
        </p:txBody>
      </p:sp>
      <p:sp>
        <p:nvSpPr>
          <p:cNvPr id="52228" name="Rectangle 4"/>
          <p:cNvSpPr>
            <a:spLocks noGrp="1" noChangeArrowheads="1"/>
          </p:cNvSpPr>
          <p:nvPr>
            <p:ph idx="1"/>
          </p:nvPr>
        </p:nvSpPr>
        <p:spPr>
          <a:xfrm>
            <a:off x="304800" y="1295400"/>
            <a:ext cx="7829755" cy="5334000"/>
          </a:xfrm>
          <a:noFill/>
        </p:spPr>
        <p:txBody>
          <a:bodyPr>
            <a:normAutofit fontScale="85000" lnSpcReduction="20000"/>
          </a:bodyPr>
          <a:lstStyle/>
          <a:p>
            <a:pPr marL="0" indent="0">
              <a:lnSpc>
                <a:spcPct val="90000"/>
              </a:lnSpc>
              <a:buClr>
                <a:srgbClr val="452ED2"/>
              </a:buClr>
              <a:buNone/>
            </a:pPr>
            <a:r>
              <a:rPr lang="en-US" sz="4000" b="1" u="sng" dirty="0" smtClean="0">
                <a:effectLst>
                  <a:outerShdw blurRad="38100" dist="38100" dir="2700000" algn="tl">
                    <a:srgbClr val="000000">
                      <a:alpha val="43137"/>
                    </a:srgbClr>
                  </a:outerShdw>
                </a:effectLst>
              </a:rPr>
              <a:t>Mediation</a:t>
            </a:r>
          </a:p>
          <a:p>
            <a:pPr>
              <a:lnSpc>
                <a:spcPct val="90000"/>
              </a:lnSpc>
              <a:buClr>
                <a:srgbClr val="452ED2"/>
              </a:buClr>
              <a:buFont typeface="Monotype Corsiva" pitchFamily="66" charset="0"/>
              <a:buChar char="▀"/>
            </a:pPr>
            <a:endParaRPr lang="en-US" sz="1200" u="sng" dirty="0" smtClean="0"/>
          </a:p>
          <a:p>
            <a:pPr>
              <a:lnSpc>
                <a:spcPct val="120000"/>
              </a:lnSpc>
              <a:buClr>
                <a:srgbClr val="452ED2"/>
              </a:buClr>
            </a:pPr>
            <a:r>
              <a:rPr lang="en-US" sz="3500" b="1" dirty="0" smtClean="0"/>
              <a:t>Mandatory meeting between parties (failure to attend or cooperate may result in sanctions or fines)</a:t>
            </a:r>
          </a:p>
          <a:p>
            <a:pPr>
              <a:lnSpc>
                <a:spcPct val="90000"/>
              </a:lnSpc>
              <a:buClr>
                <a:srgbClr val="452ED2"/>
              </a:buClr>
            </a:pPr>
            <a:endParaRPr lang="en-US" sz="900" b="1" dirty="0" smtClean="0"/>
          </a:p>
          <a:p>
            <a:pPr>
              <a:lnSpc>
                <a:spcPct val="120000"/>
              </a:lnSpc>
              <a:buClr>
                <a:srgbClr val="452ED2"/>
              </a:buClr>
            </a:pPr>
            <a:r>
              <a:rPr lang="en-US" sz="3500" b="1" dirty="0" smtClean="0"/>
              <a:t>Effort to resolve issue(s) in a face to face setting (unless both parties agree to telephone or video conference), moderated by a Board Mediator</a:t>
            </a:r>
          </a:p>
          <a:p>
            <a:pPr>
              <a:lnSpc>
                <a:spcPct val="90000"/>
              </a:lnSpc>
              <a:buClr>
                <a:srgbClr val="452ED2"/>
              </a:buClr>
            </a:pPr>
            <a:endParaRPr lang="en-US" sz="900" b="1" dirty="0" smtClean="0"/>
          </a:p>
          <a:p>
            <a:pPr>
              <a:lnSpc>
                <a:spcPct val="120000"/>
              </a:lnSpc>
              <a:buClr>
                <a:srgbClr val="452ED2"/>
              </a:buClr>
            </a:pPr>
            <a:r>
              <a:rPr lang="en-US" sz="3500" b="1" dirty="0" smtClean="0"/>
              <a:t>Mediation agreements are binding and payable within 10 calendar days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52228">
                                            <p:txEl>
                                              <p:pRg st="0" end="0"/>
                                            </p:txEl>
                                          </p:spTgt>
                                        </p:tgtEl>
                                        <p:attrNameLst>
                                          <p:attrName>style.visibility</p:attrName>
                                        </p:attrNameLst>
                                      </p:cBhvr>
                                      <p:to>
                                        <p:strVal val="visible"/>
                                      </p:to>
                                    </p:set>
                                    <p:anim calcmode="lin" valueType="num">
                                      <p:cBhvr additive="base">
                                        <p:cTn id="7" dur="500" fill="hold"/>
                                        <p:tgtEl>
                                          <p:spTgt spid="52228">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52228">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52228">
                                            <p:txEl>
                                              <p:pRg st="2" end="2"/>
                                            </p:txEl>
                                          </p:spTgt>
                                        </p:tgtEl>
                                        <p:attrNameLst>
                                          <p:attrName>style.visibility</p:attrName>
                                        </p:attrNameLst>
                                      </p:cBhvr>
                                      <p:to>
                                        <p:strVal val="visible"/>
                                      </p:to>
                                    </p:set>
                                    <p:anim calcmode="lin" valueType="num">
                                      <p:cBhvr additive="base">
                                        <p:cTn id="13" dur="500" fill="hold"/>
                                        <p:tgtEl>
                                          <p:spTgt spid="52228">
                                            <p:txEl>
                                              <p:pRg st="2" end="2"/>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52228">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52228">
                                            <p:txEl>
                                              <p:pRg st="4" end="4"/>
                                            </p:txEl>
                                          </p:spTgt>
                                        </p:tgtEl>
                                        <p:attrNameLst>
                                          <p:attrName>style.visibility</p:attrName>
                                        </p:attrNameLst>
                                      </p:cBhvr>
                                      <p:to>
                                        <p:strVal val="visible"/>
                                      </p:to>
                                    </p:set>
                                    <p:anim calcmode="lin" valueType="num">
                                      <p:cBhvr additive="base">
                                        <p:cTn id="19" dur="500" fill="hold"/>
                                        <p:tgtEl>
                                          <p:spTgt spid="52228">
                                            <p:txEl>
                                              <p:pRg st="4" end="4"/>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52228">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52228">
                                            <p:txEl>
                                              <p:pRg st="6" end="6"/>
                                            </p:txEl>
                                          </p:spTgt>
                                        </p:tgtEl>
                                        <p:attrNameLst>
                                          <p:attrName>style.visibility</p:attrName>
                                        </p:attrNameLst>
                                      </p:cBhvr>
                                      <p:to>
                                        <p:strVal val="visible"/>
                                      </p:to>
                                    </p:set>
                                    <p:anim calcmode="lin" valueType="num">
                                      <p:cBhvr additive="base">
                                        <p:cTn id="25" dur="500" fill="hold"/>
                                        <p:tgtEl>
                                          <p:spTgt spid="52228">
                                            <p:txEl>
                                              <p:pRg st="6" end="6"/>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52228">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8" grpId="0" uiExpand="1" build="p"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152400" y="152400"/>
            <a:ext cx="7524955" cy="924475"/>
          </a:xfrm>
        </p:spPr>
        <p:txBody>
          <a:bodyPr/>
          <a:lstStyle/>
          <a:p>
            <a:r>
              <a:rPr lang="en-US" sz="4000" b="1" u="sng" dirty="0" smtClean="0">
                <a:solidFill>
                  <a:schemeClr val="bg2">
                    <a:lumMod val="50000"/>
                  </a:schemeClr>
                </a:solidFill>
              </a:rPr>
              <a:t>Dispute Resolution</a:t>
            </a:r>
          </a:p>
        </p:txBody>
      </p:sp>
      <p:sp>
        <p:nvSpPr>
          <p:cNvPr id="16387" name="Rectangle 3"/>
          <p:cNvSpPr>
            <a:spLocks noGrp="1" noChangeArrowheads="1"/>
          </p:cNvSpPr>
          <p:nvPr>
            <p:ph idx="1"/>
          </p:nvPr>
        </p:nvSpPr>
        <p:spPr>
          <a:xfrm>
            <a:off x="228600" y="1219200"/>
            <a:ext cx="7772400" cy="5486400"/>
          </a:xfrm>
        </p:spPr>
        <p:txBody>
          <a:bodyPr>
            <a:normAutofit lnSpcReduction="10000"/>
          </a:bodyPr>
          <a:lstStyle/>
          <a:p>
            <a:pPr marL="0" indent="0">
              <a:buClr>
                <a:srgbClr val="452ED2"/>
              </a:buClr>
              <a:buNone/>
            </a:pPr>
            <a:r>
              <a:rPr lang="en-US" sz="4000" b="1" u="sng" dirty="0" smtClean="0">
                <a:effectLst>
                  <a:outerShdw blurRad="38100" dist="38100" dir="2700000" algn="tl">
                    <a:srgbClr val="000000">
                      <a:alpha val="43137"/>
                    </a:srgbClr>
                  </a:outerShdw>
                </a:effectLst>
              </a:rPr>
              <a:t>Formal Hearing</a:t>
            </a:r>
            <a:endParaRPr lang="en-US" sz="4000" b="1" dirty="0" smtClean="0">
              <a:effectLst>
                <a:outerShdw blurRad="38100" dist="38100" dir="2700000" algn="tl">
                  <a:srgbClr val="000000">
                    <a:alpha val="43137"/>
                  </a:srgbClr>
                </a:outerShdw>
              </a:effectLst>
            </a:endParaRPr>
          </a:p>
          <a:p>
            <a:pPr>
              <a:buClr>
                <a:srgbClr val="452ED2"/>
              </a:buClr>
              <a:buFont typeface="Monotype Corsiva" pitchFamily="66" charset="0"/>
              <a:buChar char="▀"/>
            </a:pPr>
            <a:endParaRPr lang="en-US" sz="1200" dirty="0" smtClean="0"/>
          </a:p>
          <a:p>
            <a:pPr>
              <a:buClr>
                <a:srgbClr val="452ED2"/>
              </a:buClr>
            </a:pPr>
            <a:r>
              <a:rPr lang="en-US" sz="3200" b="1" dirty="0" smtClean="0"/>
              <a:t>Only engages when petitions are filed</a:t>
            </a:r>
          </a:p>
          <a:p>
            <a:pPr marL="0" indent="0">
              <a:buClr>
                <a:srgbClr val="452ED2"/>
              </a:buClr>
              <a:buNone/>
            </a:pPr>
            <a:endParaRPr lang="en-US" sz="800" b="1" dirty="0" smtClean="0"/>
          </a:p>
          <a:p>
            <a:pPr>
              <a:buClr>
                <a:srgbClr val="452ED2"/>
              </a:buClr>
            </a:pPr>
            <a:r>
              <a:rPr lang="en-US" sz="3200" b="1" dirty="0" smtClean="0"/>
              <a:t>Presided over by Administrative Law Judge (formerly Hearing Officer)</a:t>
            </a:r>
          </a:p>
          <a:p>
            <a:pPr marL="0" indent="0">
              <a:buClr>
                <a:srgbClr val="452ED2"/>
              </a:buClr>
              <a:buNone/>
            </a:pPr>
            <a:endParaRPr lang="en-US" sz="800" b="1" dirty="0" smtClean="0"/>
          </a:p>
          <a:p>
            <a:pPr>
              <a:buClr>
                <a:srgbClr val="452ED2"/>
              </a:buClr>
            </a:pPr>
            <a:r>
              <a:rPr lang="en-US" sz="3200" b="1" dirty="0" smtClean="0"/>
              <a:t>Determines final outcome of dispute</a:t>
            </a:r>
          </a:p>
          <a:p>
            <a:pPr marL="0" indent="0">
              <a:buClr>
                <a:srgbClr val="452ED2"/>
              </a:buClr>
              <a:buNone/>
            </a:pPr>
            <a:endParaRPr lang="en-US" sz="800" b="1" dirty="0" smtClean="0"/>
          </a:p>
          <a:p>
            <a:pPr>
              <a:lnSpc>
                <a:spcPct val="120000"/>
              </a:lnSpc>
              <a:buClr>
                <a:srgbClr val="452ED2"/>
              </a:buClr>
            </a:pPr>
            <a:r>
              <a:rPr lang="en-US" sz="3200" b="1" kern="1200" dirty="0" smtClean="0"/>
              <a:t>Appeals </a:t>
            </a:r>
            <a:r>
              <a:rPr lang="en-US" sz="3200" b="1" kern="1200" dirty="0"/>
              <a:t>can be heard through an Appellate Division made up of panels of no fewer than three full-time hearing officers</a:t>
            </a:r>
            <a:endParaRPr lang="en-US" sz="3200" b="1" dirty="0"/>
          </a:p>
          <a:p>
            <a:pPr lvl="1"/>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anim calcmode="lin" valueType="num">
                                      <p:cBhvr additive="base">
                                        <p:cTn id="7" dur="500" fill="hold"/>
                                        <p:tgtEl>
                                          <p:spTgt spid="1638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638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6387">
                                            <p:txEl>
                                              <p:pRg st="2" end="2"/>
                                            </p:txEl>
                                          </p:spTgt>
                                        </p:tgtEl>
                                        <p:attrNameLst>
                                          <p:attrName>style.visibility</p:attrName>
                                        </p:attrNameLst>
                                      </p:cBhvr>
                                      <p:to>
                                        <p:strVal val="visible"/>
                                      </p:to>
                                    </p:set>
                                    <p:anim calcmode="lin" valueType="num">
                                      <p:cBhvr additive="base">
                                        <p:cTn id="13" dur="500" fill="hold"/>
                                        <p:tgtEl>
                                          <p:spTgt spid="16387">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638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6387">
                                            <p:txEl>
                                              <p:pRg st="4" end="4"/>
                                            </p:txEl>
                                          </p:spTgt>
                                        </p:tgtEl>
                                        <p:attrNameLst>
                                          <p:attrName>style.visibility</p:attrName>
                                        </p:attrNameLst>
                                      </p:cBhvr>
                                      <p:to>
                                        <p:strVal val="visible"/>
                                      </p:to>
                                    </p:set>
                                    <p:anim calcmode="lin" valueType="num">
                                      <p:cBhvr additive="base">
                                        <p:cTn id="19" dur="500" fill="hold"/>
                                        <p:tgtEl>
                                          <p:spTgt spid="16387">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638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6387">
                                            <p:txEl>
                                              <p:pRg st="6" end="6"/>
                                            </p:txEl>
                                          </p:spTgt>
                                        </p:tgtEl>
                                        <p:attrNameLst>
                                          <p:attrName>style.visibility</p:attrName>
                                        </p:attrNameLst>
                                      </p:cBhvr>
                                      <p:to>
                                        <p:strVal val="visible"/>
                                      </p:to>
                                    </p:set>
                                    <p:anim calcmode="lin" valueType="num">
                                      <p:cBhvr additive="base">
                                        <p:cTn id="25" dur="500" fill="hold"/>
                                        <p:tgtEl>
                                          <p:spTgt spid="16387">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6387">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6387">
                                            <p:txEl>
                                              <p:pRg st="8" end="8"/>
                                            </p:txEl>
                                          </p:spTgt>
                                        </p:tgtEl>
                                        <p:attrNameLst>
                                          <p:attrName>style.visibility</p:attrName>
                                        </p:attrNameLst>
                                      </p:cBhvr>
                                      <p:to>
                                        <p:strVal val="visible"/>
                                      </p:to>
                                    </p:set>
                                    <p:anim calcmode="lin" valueType="num">
                                      <p:cBhvr additive="base">
                                        <p:cTn id="31" dur="500" fill="hold"/>
                                        <p:tgtEl>
                                          <p:spTgt spid="16387">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6387">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build="p"/>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381000" y="304800"/>
            <a:ext cx="7125113" cy="924475"/>
          </a:xfrm>
        </p:spPr>
        <p:txBody>
          <a:bodyPr/>
          <a:lstStyle/>
          <a:p>
            <a:r>
              <a:rPr lang="en-US" sz="4000" b="1" u="sng" dirty="0" smtClean="0">
                <a:solidFill>
                  <a:schemeClr val="bg2">
                    <a:lumMod val="50000"/>
                  </a:schemeClr>
                </a:solidFill>
              </a:rPr>
              <a:t>Dispute Resolution</a:t>
            </a:r>
          </a:p>
        </p:txBody>
      </p:sp>
      <p:sp>
        <p:nvSpPr>
          <p:cNvPr id="18435" name="Rectangle 3"/>
          <p:cNvSpPr>
            <a:spLocks noGrp="1" noChangeArrowheads="1"/>
          </p:cNvSpPr>
          <p:nvPr>
            <p:ph idx="1"/>
          </p:nvPr>
        </p:nvSpPr>
        <p:spPr>
          <a:xfrm>
            <a:off x="381000" y="1752600"/>
            <a:ext cx="7125112" cy="4051437"/>
          </a:xfrm>
        </p:spPr>
        <p:txBody>
          <a:bodyPr/>
          <a:lstStyle/>
          <a:p>
            <a:pPr marL="0" indent="0">
              <a:buClr>
                <a:srgbClr val="452ED2"/>
              </a:buClr>
              <a:buNone/>
            </a:pPr>
            <a:r>
              <a:rPr lang="en-US" sz="4400" b="1" u="sng" dirty="0" smtClean="0">
                <a:effectLst>
                  <a:outerShdw blurRad="38100" dist="38100" dir="2700000" algn="tl">
                    <a:srgbClr val="000000">
                      <a:alpha val="43137"/>
                    </a:srgbClr>
                  </a:outerShdw>
                </a:effectLst>
              </a:rPr>
              <a:t>Advocates</a:t>
            </a:r>
          </a:p>
          <a:p>
            <a:pPr marL="0" indent="0">
              <a:buClr>
                <a:srgbClr val="452ED2"/>
              </a:buClr>
              <a:buNone/>
            </a:pPr>
            <a:endParaRPr lang="en-US" sz="800" u="sng" dirty="0" smtClean="0"/>
          </a:p>
          <a:p>
            <a:pPr>
              <a:buClr>
                <a:srgbClr val="452ED2"/>
              </a:buClr>
            </a:pPr>
            <a:r>
              <a:rPr lang="en-US" sz="3200" b="1" dirty="0" smtClean="0"/>
              <a:t>Employee representative requested in lieu of attorney at no cost to the employee</a:t>
            </a:r>
          </a:p>
          <a:p>
            <a:pPr>
              <a:buClr>
                <a:srgbClr val="452ED2"/>
              </a:buClr>
            </a:pPr>
            <a:endParaRPr lang="en-US" sz="1200" b="1" dirty="0" smtClean="0"/>
          </a:p>
          <a:p>
            <a:pPr>
              <a:buClr>
                <a:srgbClr val="452ED2"/>
              </a:buClr>
            </a:pPr>
            <a:r>
              <a:rPr lang="en-US" sz="3200" b="1" dirty="0" smtClean="0"/>
              <a:t>For employees who proceed to mediation and formal hearing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animEffect transition="in" filter="dissolve">
                                      <p:cBhvr>
                                        <p:cTn id="7" dur="500"/>
                                        <p:tgtEl>
                                          <p:spTgt spid="1843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8435">
                                            <p:txEl>
                                              <p:pRg st="2" end="2"/>
                                            </p:txEl>
                                          </p:spTgt>
                                        </p:tgtEl>
                                        <p:attrNameLst>
                                          <p:attrName>style.visibility</p:attrName>
                                        </p:attrNameLst>
                                      </p:cBhvr>
                                      <p:to>
                                        <p:strVal val="visible"/>
                                      </p:to>
                                    </p:set>
                                    <p:animEffect transition="in" filter="dissolve">
                                      <p:cBhvr>
                                        <p:cTn id="12" dur="500"/>
                                        <p:tgtEl>
                                          <p:spTgt spid="18435">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8435">
                                            <p:txEl>
                                              <p:pRg st="4" end="4"/>
                                            </p:txEl>
                                          </p:spTgt>
                                        </p:tgtEl>
                                        <p:attrNameLst>
                                          <p:attrName>style.visibility</p:attrName>
                                        </p:attrNameLst>
                                      </p:cBhvr>
                                      <p:to>
                                        <p:strVal val="visible"/>
                                      </p:to>
                                    </p:set>
                                    <p:animEffect transition="in" filter="dissolve">
                                      <p:cBhvr>
                                        <p:cTn id="17" dur="500"/>
                                        <p:tgtEl>
                                          <p:spTgt spid="1843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718457" y="161471"/>
            <a:ext cx="7772400" cy="1104900"/>
          </a:xfrm>
        </p:spPr>
        <p:txBody>
          <a:bodyPr/>
          <a:lstStyle/>
          <a:p>
            <a:r>
              <a:rPr lang="en-US" sz="5400" b="1" dirty="0" smtClean="0">
                <a:solidFill>
                  <a:schemeClr val="bg2">
                    <a:lumMod val="50000"/>
                  </a:schemeClr>
                </a:solidFill>
                <a:effectLst>
                  <a:outerShdw blurRad="38100" dist="38100" dir="2700000" algn="tl">
                    <a:srgbClr val="000000">
                      <a:alpha val="43137"/>
                    </a:srgbClr>
                  </a:outerShdw>
                </a:effectLst>
              </a:rPr>
              <a:t>Questions???</a:t>
            </a: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2400" y="1295400"/>
            <a:ext cx="3657600" cy="3657600"/>
          </a:xfrm>
          <a:prstGeom prst="rect">
            <a:avLst/>
          </a:prstGeo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57800" y="2971800"/>
            <a:ext cx="3657600" cy="3657600"/>
          </a:xfrm>
          <a:prstGeom prst="rect">
            <a:avLst/>
          </a:prstGeom>
        </p:spPr>
      </p:pic>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53000" y="990600"/>
            <a:ext cx="3657600" cy="3657600"/>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04457" y="2286000"/>
            <a:ext cx="3200400" cy="3200400"/>
          </a:xfrm>
          <a:prstGeom prst="rect">
            <a:avLst/>
          </a:prstGeom>
        </p:spPr>
      </p:pic>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3164114"/>
            <a:ext cx="3657600" cy="3657600"/>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7125113" cy="924475"/>
          </a:xfr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ormAutofit/>
          </a:bodyPr>
          <a:lstStyle/>
          <a:p>
            <a:pPr algn="ctr"/>
            <a:r>
              <a:rPr lang="en-US" sz="4400" b="1" dirty="0" smtClean="0">
                <a:solidFill>
                  <a:schemeClr val="tx2"/>
                </a:solidFill>
                <a:effectLst>
                  <a:outerShdw blurRad="38100" dist="38100" dir="2700000" algn="tl">
                    <a:srgbClr val="000000">
                      <a:alpha val="43137"/>
                    </a:srgbClr>
                  </a:outerShdw>
                </a:effectLst>
              </a:rPr>
              <a:t>MWCB  Mission  Statement</a:t>
            </a:r>
            <a:endParaRPr lang="en-US" sz="4400" b="1" dirty="0">
              <a:solidFill>
                <a:schemeClr val="tx2"/>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81000" y="1600200"/>
            <a:ext cx="7696200" cy="4724400"/>
          </a:xfrm>
        </p:spPr>
        <p:txBody>
          <a:bodyPr>
            <a:noAutofit/>
          </a:bodyPr>
          <a:lstStyle/>
          <a:p>
            <a:pPr marL="0" lvl="0" indent="0">
              <a:buClr>
                <a:srgbClr val="B2B2B2"/>
              </a:buClr>
              <a:buNone/>
            </a:pPr>
            <a:r>
              <a:rPr lang="en-US" sz="3200" b="1" dirty="0">
                <a:solidFill>
                  <a:srgbClr val="002060"/>
                </a:solidFill>
              </a:rPr>
              <a:t>The general mission of the Maine Workers' Compensation Board is to serve the employees and employers of the State fairly and expeditiously by ensuring compliance with the workers' compensation laws, ensuring the prompt delivery of benefits legally due, promoting the prevention of disputes, utilizing dispute resolution to reduce litigation and facilitating labor-management cooperation.</a:t>
            </a:r>
          </a:p>
        </p:txBody>
      </p:sp>
    </p:spTree>
    <p:extLst>
      <p:ext uri="{BB962C8B-B14F-4D97-AF65-F5344CB8AC3E}">
        <p14:creationId xmlns:p14="http://schemas.microsoft.com/office/powerpoint/2010/main" val="18321536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533400" y="0"/>
            <a:ext cx="7125113" cy="2819400"/>
          </a:xfr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ormAutofit fontScale="90000"/>
          </a:bodyPr>
          <a:lstStyle/>
          <a:p>
            <a:r>
              <a:rPr lang="en-US" dirty="0" smtClean="0"/>
              <a:t/>
            </a:r>
            <a:br>
              <a:rPr lang="en-US" dirty="0" smtClean="0"/>
            </a:br>
            <a:r>
              <a:rPr lang="en-US" sz="4400" b="1" dirty="0" smtClean="0">
                <a:solidFill>
                  <a:schemeClr val="accent1">
                    <a:lumMod val="75000"/>
                  </a:schemeClr>
                </a:solidFill>
              </a:rPr>
              <a:t>Maine Workers’ Compensation Board </a:t>
            </a:r>
            <a:br>
              <a:rPr lang="en-US" sz="4400" b="1" dirty="0" smtClean="0">
                <a:solidFill>
                  <a:schemeClr val="accent1">
                    <a:lumMod val="75000"/>
                  </a:schemeClr>
                </a:solidFill>
              </a:rPr>
            </a:br>
            <a:r>
              <a:rPr lang="en-US" sz="4400" b="1" dirty="0" smtClean="0">
                <a:solidFill>
                  <a:schemeClr val="accent1">
                    <a:lumMod val="75000"/>
                  </a:schemeClr>
                </a:solidFill>
              </a:rPr>
              <a:t>(MWCB)</a:t>
            </a:r>
            <a:r>
              <a:rPr lang="en-US" dirty="0" smtClean="0"/>
              <a:t/>
            </a:r>
            <a:br>
              <a:rPr lang="en-US" dirty="0" smtClean="0"/>
            </a:br>
            <a:endParaRPr lang="en-US" dirty="0" smtClean="0"/>
          </a:p>
        </p:txBody>
      </p:sp>
      <p:sp>
        <p:nvSpPr>
          <p:cNvPr id="5123" name="Rectangle 3"/>
          <p:cNvSpPr>
            <a:spLocks noGrp="1" noChangeArrowheads="1"/>
          </p:cNvSpPr>
          <p:nvPr>
            <p:ph idx="1"/>
          </p:nvPr>
        </p:nvSpPr>
        <p:spPr>
          <a:xfrm>
            <a:off x="304800" y="2590800"/>
            <a:ext cx="7848600" cy="3733800"/>
          </a:xfrm>
        </p:spPr>
        <p:txBody>
          <a:bodyPr>
            <a:normAutofit lnSpcReduction="10000"/>
          </a:bodyPr>
          <a:lstStyle/>
          <a:p>
            <a:pPr>
              <a:buClr>
                <a:srgbClr val="452ED2"/>
              </a:buClr>
              <a:buSzPct val="60000"/>
            </a:pPr>
            <a:r>
              <a:rPr lang="en-US" sz="3200" b="1" dirty="0" smtClean="0"/>
              <a:t>Governed by 7 member panel</a:t>
            </a:r>
          </a:p>
          <a:p>
            <a:pPr>
              <a:buClr>
                <a:srgbClr val="452ED2"/>
              </a:buClr>
              <a:buSzPct val="60000"/>
            </a:pPr>
            <a:r>
              <a:rPr lang="en-US" sz="3200" b="1" dirty="0" smtClean="0"/>
              <a:t>Appointed by the Governor </a:t>
            </a:r>
          </a:p>
          <a:p>
            <a:pPr>
              <a:buClr>
                <a:srgbClr val="452ED2"/>
              </a:buClr>
              <a:buSzPct val="60000"/>
            </a:pPr>
            <a:r>
              <a:rPr lang="en-US" sz="3200" b="1" dirty="0" smtClean="0"/>
              <a:t>3 Appointees from the labor sector</a:t>
            </a:r>
          </a:p>
          <a:p>
            <a:pPr>
              <a:buClr>
                <a:srgbClr val="452ED2"/>
              </a:buClr>
              <a:buSzPct val="60000"/>
            </a:pPr>
            <a:r>
              <a:rPr lang="en-US" sz="3200" b="1" dirty="0" smtClean="0"/>
              <a:t>3 Appointees from management sector</a:t>
            </a:r>
          </a:p>
          <a:p>
            <a:pPr>
              <a:buClr>
                <a:srgbClr val="452ED2"/>
              </a:buClr>
              <a:buSzPct val="60000"/>
            </a:pPr>
            <a:r>
              <a:rPr lang="en-US" sz="3200" b="1" dirty="0" smtClean="0"/>
              <a:t>Executive Director - serves as the Board Chair</a:t>
            </a:r>
          </a:p>
          <a:p>
            <a:pPr lvl="1">
              <a:buClr>
                <a:srgbClr val="452ED2"/>
              </a:buClr>
              <a:buSzPct val="60000"/>
            </a:pPr>
            <a:r>
              <a:rPr lang="en-US" sz="3200" b="1" dirty="0" smtClean="0"/>
              <a:t>Also serves as tie breaker</a:t>
            </a:r>
          </a:p>
          <a:p>
            <a:pPr lvl="1"/>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anim calcmode="lin" valueType="num">
                                      <p:cBhvr additive="base">
                                        <p:cTn id="7" dur="500" fill="hold"/>
                                        <p:tgtEl>
                                          <p:spTgt spid="512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12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5123">
                                            <p:txEl>
                                              <p:pRg st="1" end="1"/>
                                            </p:txEl>
                                          </p:spTgt>
                                        </p:tgtEl>
                                        <p:attrNameLst>
                                          <p:attrName>style.visibility</p:attrName>
                                        </p:attrNameLst>
                                      </p:cBhvr>
                                      <p:to>
                                        <p:strVal val="visible"/>
                                      </p:to>
                                    </p:set>
                                    <p:anim calcmode="lin" valueType="num">
                                      <p:cBhvr additive="base">
                                        <p:cTn id="13" dur="500" fill="hold"/>
                                        <p:tgtEl>
                                          <p:spTgt spid="512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512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5123">
                                            <p:txEl>
                                              <p:pRg st="2" end="2"/>
                                            </p:txEl>
                                          </p:spTgt>
                                        </p:tgtEl>
                                        <p:attrNameLst>
                                          <p:attrName>style.visibility</p:attrName>
                                        </p:attrNameLst>
                                      </p:cBhvr>
                                      <p:to>
                                        <p:strVal val="visible"/>
                                      </p:to>
                                    </p:set>
                                    <p:anim calcmode="lin" valueType="num">
                                      <p:cBhvr additive="base">
                                        <p:cTn id="19" dur="500" fill="hold"/>
                                        <p:tgtEl>
                                          <p:spTgt spid="512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512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5123">
                                            <p:txEl>
                                              <p:pRg st="3" end="3"/>
                                            </p:txEl>
                                          </p:spTgt>
                                        </p:tgtEl>
                                        <p:attrNameLst>
                                          <p:attrName>style.visibility</p:attrName>
                                        </p:attrNameLst>
                                      </p:cBhvr>
                                      <p:to>
                                        <p:strVal val="visible"/>
                                      </p:to>
                                    </p:set>
                                    <p:anim calcmode="lin" valueType="num">
                                      <p:cBhvr additive="base">
                                        <p:cTn id="25" dur="500" fill="hold"/>
                                        <p:tgtEl>
                                          <p:spTgt spid="512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512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5123">
                                            <p:txEl>
                                              <p:pRg st="4" end="4"/>
                                            </p:txEl>
                                          </p:spTgt>
                                        </p:tgtEl>
                                        <p:attrNameLst>
                                          <p:attrName>style.visibility</p:attrName>
                                        </p:attrNameLst>
                                      </p:cBhvr>
                                      <p:to>
                                        <p:strVal val="visible"/>
                                      </p:to>
                                    </p:set>
                                    <p:anim calcmode="lin" valueType="num">
                                      <p:cBhvr additive="base">
                                        <p:cTn id="31" dur="500" fill="hold"/>
                                        <p:tgtEl>
                                          <p:spTgt spid="5123">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5123">
                                            <p:txEl>
                                              <p:pRg st="4" end="4"/>
                                            </p:txEl>
                                          </p:spTgt>
                                        </p:tgtEl>
                                        <p:attrNameLst>
                                          <p:attrName>ppt_y</p:attrName>
                                        </p:attrNameLst>
                                      </p:cBhvr>
                                      <p:tavLst>
                                        <p:tav tm="0">
                                          <p:val>
                                            <p:strVal val="#ppt_y"/>
                                          </p:val>
                                        </p:tav>
                                        <p:tav tm="100000">
                                          <p:val>
                                            <p:strVal val="#ppt_y"/>
                                          </p:val>
                                        </p:tav>
                                      </p:tavLst>
                                    </p:anim>
                                  </p:childTnLst>
                                </p:cTn>
                              </p:par>
                              <p:par>
                                <p:cTn id="33" presetID="2" presetClass="entr" presetSubtype="8" fill="hold" grpId="0" nodeType="withEffect">
                                  <p:stCondLst>
                                    <p:cond delay="0"/>
                                  </p:stCondLst>
                                  <p:childTnLst>
                                    <p:set>
                                      <p:cBhvr>
                                        <p:cTn id="34" dur="1" fill="hold">
                                          <p:stCondLst>
                                            <p:cond delay="0"/>
                                          </p:stCondLst>
                                        </p:cTn>
                                        <p:tgtEl>
                                          <p:spTgt spid="5123">
                                            <p:txEl>
                                              <p:pRg st="5" end="5"/>
                                            </p:txEl>
                                          </p:spTgt>
                                        </p:tgtEl>
                                        <p:attrNameLst>
                                          <p:attrName>style.visibility</p:attrName>
                                        </p:attrNameLst>
                                      </p:cBhvr>
                                      <p:to>
                                        <p:strVal val="visible"/>
                                      </p:to>
                                    </p:set>
                                    <p:anim calcmode="lin" valueType="num">
                                      <p:cBhvr additive="base">
                                        <p:cTn id="35" dur="500" fill="hold"/>
                                        <p:tgtEl>
                                          <p:spTgt spid="5123">
                                            <p:txEl>
                                              <p:pRg st="5" end="5"/>
                                            </p:txEl>
                                          </p:spTgt>
                                        </p:tgtEl>
                                        <p:attrNameLst>
                                          <p:attrName>ppt_x</p:attrName>
                                        </p:attrNameLst>
                                      </p:cBhvr>
                                      <p:tavLst>
                                        <p:tav tm="0">
                                          <p:val>
                                            <p:strVal val="0-#ppt_w/2"/>
                                          </p:val>
                                        </p:tav>
                                        <p:tav tm="100000">
                                          <p:val>
                                            <p:strVal val="#ppt_x"/>
                                          </p:val>
                                        </p:tav>
                                      </p:tavLst>
                                    </p:anim>
                                    <p:anim calcmode="lin" valueType="num">
                                      <p:cBhvr additive="base">
                                        <p:cTn id="36" dur="500" fill="hold"/>
                                        <p:tgtEl>
                                          <p:spTgt spid="5123">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uiExpand="1"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304800" y="342900"/>
            <a:ext cx="8839200" cy="1104900"/>
          </a:xfrm>
        </p:spPr>
        <p:txBody>
          <a:bodyPr>
            <a:normAutofit fontScale="90000"/>
          </a:bodyPr>
          <a:lstStyle/>
          <a:p>
            <a:r>
              <a:rPr lang="en-US" sz="4000" b="1" u="sng" dirty="0" smtClean="0">
                <a:solidFill>
                  <a:schemeClr val="accent1">
                    <a:lumMod val="75000"/>
                  </a:schemeClr>
                </a:solidFill>
              </a:rPr>
              <a:t>MWCB Divisions </a:t>
            </a:r>
            <a:r>
              <a:rPr lang="en-US" sz="4000" dirty="0" smtClean="0">
                <a:solidFill>
                  <a:schemeClr val="accent1">
                    <a:lumMod val="75000"/>
                  </a:schemeClr>
                </a:solidFill>
              </a:rPr>
              <a:t/>
            </a:r>
            <a:br>
              <a:rPr lang="en-US" sz="4000" dirty="0" smtClean="0">
                <a:solidFill>
                  <a:schemeClr val="accent1">
                    <a:lumMod val="75000"/>
                  </a:schemeClr>
                </a:solidFill>
              </a:rPr>
            </a:br>
            <a:r>
              <a:rPr lang="en-US" sz="3600" dirty="0" smtClean="0">
                <a:solidFill>
                  <a:schemeClr val="accent1">
                    <a:lumMod val="75000"/>
                  </a:schemeClr>
                </a:solidFill>
              </a:rPr>
              <a:t>Central Operations - Augusta</a:t>
            </a:r>
          </a:p>
        </p:txBody>
      </p:sp>
      <p:sp>
        <p:nvSpPr>
          <p:cNvPr id="11267" name="Rectangle 3"/>
          <p:cNvSpPr>
            <a:spLocks noGrp="1" noChangeArrowheads="1"/>
          </p:cNvSpPr>
          <p:nvPr>
            <p:ph sz="half" idx="1"/>
          </p:nvPr>
        </p:nvSpPr>
        <p:spPr>
          <a:xfrm>
            <a:off x="304800" y="1524000"/>
            <a:ext cx="8610600" cy="5105400"/>
          </a:xfrm>
        </p:spPr>
        <p:txBody>
          <a:bodyPr>
            <a:normAutofit lnSpcReduction="10000"/>
          </a:bodyPr>
          <a:lstStyle/>
          <a:p>
            <a:pPr>
              <a:buClr>
                <a:schemeClr val="accent1"/>
              </a:buClr>
              <a:buFont typeface="Monotype Sorts" pitchFamily="2" charset="2"/>
              <a:buNone/>
            </a:pPr>
            <a:r>
              <a:rPr lang="en-US" sz="3600" b="1" u="sng" dirty="0" smtClean="0">
                <a:effectLst>
                  <a:outerShdw blurRad="38100" dist="38100" dir="2700000" algn="tl">
                    <a:srgbClr val="000000">
                      <a:alpha val="43137"/>
                    </a:srgbClr>
                  </a:outerShdw>
                </a:effectLst>
              </a:rPr>
              <a:t>Claims Management Unit</a:t>
            </a:r>
            <a:endParaRPr lang="en-US" sz="3600" b="1" dirty="0" smtClean="0">
              <a:effectLst>
                <a:outerShdw blurRad="38100" dist="38100" dir="2700000" algn="tl">
                  <a:srgbClr val="000000">
                    <a:alpha val="43137"/>
                  </a:srgbClr>
                </a:outerShdw>
              </a:effectLst>
            </a:endParaRPr>
          </a:p>
          <a:p>
            <a:pPr>
              <a:buClr>
                <a:schemeClr val="accent1"/>
              </a:buClr>
              <a:buFont typeface="Monotype Sorts" pitchFamily="2" charset="2"/>
              <a:buNone/>
            </a:pPr>
            <a:endParaRPr lang="en-US" sz="900" dirty="0" smtClean="0"/>
          </a:p>
          <a:p>
            <a:pPr>
              <a:buClr>
                <a:srgbClr val="0070C0"/>
              </a:buClr>
            </a:pPr>
            <a:r>
              <a:rPr lang="en-US" sz="3600" b="1" dirty="0" smtClean="0"/>
              <a:t>Performs preliminary monitoring of </a:t>
            </a:r>
          </a:p>
          <a:p>
            <a:pPr marL="0" indent="0">
              <a:buClr>
                <a:srgbClr val="0070C0"/>
              </a:buClr>
              <a:buNone/>
            </a:pPr>
            <a:r>
              <a:rPr lang="en-US" sz="3600" b="1" dirty="0"/>
              <a:t> </a:t>
            </a:r>
            <a:r>
              <a:rPr lang="en-US" sz="3600" b="1" dirty="0" smtClean="0"/>
              <a:t>  claims filings</a:t>
            </a:r>
          </a:p>
          <a:p>
            <a:pPr marL="0" indent="0">
              <a:buClr>
                <a:srgbClr val="0070C0"/>
              </a:buClr>
              <a:buNone/>
            </a:pPr>
            <a:endParaRPr lang="en-US" sz="900" b="1" dirty="0" smtClean="0"/>
          </a:p>
          <a:p>
            <a:pPr>
              <a:buClr>
                <a:srgbClr val="0070C0"/>
              </a:buClr>
            </a:pPr>
            <a:r>
              <a:rPr lang="en-US" sz="3600" b="1" dirty="0" smtClean="0"/>
              <a:t>Monitors EDI filings</a:t>
            </a:r>
          </a:p>
          <a:p>
            <a:pPr marL="0" indent="0">
              <a:buClr>
                <a:srgbClr val="0070C0"/>
              </a:buClr>
              <a:buNone/>
            </a:pPr>
            <a:endParaRPr lang="en-US" sz="900" b="1" dirty="0" smtClean="0"/>
          </a:p>
          <a:p>
            <a:pPr>
              <a:buClr>
                <a:srgbClr val="0070C0"/>
              </a:buClr>
            </a:pPr>
            <a:r>
              <a:rPr lang="en-US" sz="3600" b="1" dirty="0" smtClean="0"/>
              <a:t>Enters all payment forms (WCB-2, </a:t>
            </a:r>
          </a:p>
          <a:p>
            <a:pPr marL="0" indent="0">
              <a:buClr>
                <a:srgbClr val="0070C0"/>
              </a:buClr>
              <a:buNone/>
            </a:pPr>
            <a:r>
              <a:rPr lang="en-US" sz="3600" b="1" dirty="0"/>
              <a:t> </a:t>
            </a:r>
            <a:r>
              <a:rPr lang="en-US" sz="3600" b="1" dirty="0" smtClean="0"/>
              <a:t>  WCB-2B, WCB-3, WCB-4, etc.)</a:t>
            </a:r>
          </a:p>
          <a:p>
            <a:pPr marL="0" indent="0">
              <a:buClr>
                <a:srgbClr val="0070C0"/>
              </a:buClr>
              <a:buNone/>
            </a:pPr>
            <a:endParaRPr lang="en-US" sz="900" b="1" dirty="0"/>
          </a:p>
          <a:p>
            <a:pPr>
              <a:buClr>
                <a:srgbClr val="0070C0"/>
              </a:buClr>
            </a:pPr>
            <a:r>
              <a:rPr lang="en-US" sz="3600" b="1" dirty="0" smtClean="0"/>
              <a:t>Reviews AWW calculations </a:t>
            </a:r>
          </a:p>
          <a:p>
            <a:pPr>
              <a:buClr>
                <a:srgbClr val="FF3300"/>
              </a:buClr>
              <a:buFont typeface="Monotype Corsiva" pitchFamily="66" charset="0"/>
              <a:buChar char="▀"/>
            </a:pPr>
            <a:endParaRPr lang="en-US" dirty="0" smtClean="0"/>
          </a:p>
          <a:p>
            <a:pPr lvl="1">
              <a:buClr>
                <a:srgbClr val="FF3300"/>
              </a:buClr>
              <a:buFont typeface="Monotype Corsiva" pitchFamily="66" charset="0"/>
              <a:buChar char="▀"/>
            </a:pPr>
            <a:endParaRPr lang="en-US" sz="2800" dirty="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 calcmode="lin" valueType="num">
                                      <p:cBhvr additive="base">
                                        <p:cTn id="7" dur="500" fill="hold"/>
                                        <p:tgtEl>
                                          <p:spTgt spid="1126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126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1267">
                                            <p:txEl>
                                              <p:pRg st="2" end="2"/>
                                            </p:txEl>
                                          </p:spTgt>
                                        </p:tgtEl>
                                        <p:attrNameLst>
                                          <p:attrName>style.visibility</p:attrName>
                                        </p:attrNameLst>
                                      </p:cBhvr>
                                      <p:to>
                                        <p:strVal val="visible"/>
                                      </p:to>
                                    </p:set>
                                    <p:anim calcmode="lin" valueType="num">
                                      <p:cBhvr additive="base">
                                        <p:cTn id="13" dur="500" fill="hold"/>
                                        <p:tgtEl>
                                          <p:spTgt spid="11267">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1267">
                                            <p:txEl>
                                              <p:pRg st="2" end="2"/>
                                            </p:txEl>
                                          </p:spTgt>
                                        </p:tgtEl>
                                        <p:attrNameLst>
                                          <p:attrName>ppt_y</p:attrName>
                                        </p:attrNameLst>
                                      </p:cBhvr>
                                      <p:tavLst>
                                        <p:tav tm="0">
                                          <p:val>
                                            <p:strVal val="#ppt_y"/>
                                          </p:val>
                                        </p:tav>
                                        <p:tav tm="100000">
                                          <p:val>
                                            <p:strVal val="#ppt_y"/>
                                          </p:val>
                                        </p:tav>
                                      </p:tavLst>
                                    </p:anim>
                                  </p:childTnLst>
                                </p:cTn>
                              </p:par>
                              <p:par>
                                <p:cTn id="15" presetID="2" presetClass="entr" presetSubtype="8" fill="hold" grpId="0" nodeType="withEffect">
                                  <p:stCondLst>
                                    <p:cond delay="0"/>
                                  </p:stCondLst>
                                  <p:childTnLst>
                                    <p:set>
                                      <p:cBhvr>
                                        <p:cTn id="16" dur="1" fill="hold">
                                          <p:stCondLst>
                                            <p:cond delay="0"/>
                                          </p:stCondLst>
                                        </p:cTn>
                                        <p:tgtEl>
                                          <p:spTgt spid="11267">
                                            <p:txEl>
                                              <p:pRg st="3" end="3"/>
                                            </p:txEl>
                                          </p:spTgt>
                                        </p:tgtEl>
                                        <p:attrNameLst>
                                          <p:attrName>style.visibility</p:attrName>
                                        </p:attrNameLst>
                                      </p:cBhvr>
                                      <p:to>
                                        <p:strVal val="visible"/>
                                      </p:to>
                                    </p:set>
                                    <p:anim calcmode="lin" valueType="num">
                                      <p:cBhvr additive="base">
                                        <p:cTn id="17" dur="500" fill="hold"/>
                                        <p:tgtEl>
                                          <p:spTgt spid="11267">
                                            <p:txEl>
                                              <p:pRg st="3" end="3"/>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1126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8" fill="hold" grpId="0" nodeType="clickEffect">
                                  <p:stCondLst>
                                    <p:cond delay="0"/>
                                  </p:stCondLst>
                                  <p:childTnLst>
                                    <p:set>
                                      <p:cBhvr>
                                        <p:cTn id="22" dur="1" fill="hold">
                                          <p:stCondLst>
                                            <p:cond delay="0"/>
                                          </p:stCondLst>
                                        </p:cTn>
                                        <p:tgtEl>
                                          <p:spTgt spid="11267">
                                            <p:txEl>
                                              <p:pRg st="5" end="5"/>
                                            </p:txEl>
                                          </p:spTgt>
                                        </p:tgtEl>
                                        <p:attrNameLst>
                                          <p:attrName>style.visibility</p:attrName>
                                        </p:attrNameLst>
                                      </p:cBhvr>
                                      <p:to>
                                        <p:strVal val="visible"/>
                                      </p:to>
                                    </p:set>
                                    <p:anim calcmode="lin" valueType="num">
                                      <p:cBhvr additive="base">
                                        <p:cTn id="23" dur="500" fill="hold"/>
                                        <p:tgtEl>
                                          <p:spTgt spid="11267">
                                            <p:txEl>
                                              <p:pRg st="5" end="5"/>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11267">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8" fill="hold" grpId="0" nodeType="clickEffect">
                                  <p:stCondLst>
                                    <p:cond delay="0"/>
                                  </p:stCondLst>
                                  <p:childTnLst>
                                    <p:set>
                                      <p:cBhvr>
                                        <p:cTn id="28" dur="1" fill="hold">
                                          <p:stCondLst>
                                            <p:cond delay="0"/>
                                          </p:stCondLst>
                                        </p:cTn>
                                        <p:tgtEl>
                                          <p:spTgt spid="11267">
                                            <p:txEl>
                                              <p:pRg st="7" end="7"/>
                                            </p:txEl>
                                          </p:spTgt>
                                        </p:tgtEl>
                                        <p:attrNameLst>
                                          <p:attrName>style.visibility</p:attrName>
                                        </p:attrNameLst>
                                      </p:cBhvr>
                                      <p:to>
                                        <p:strVal val="visible"/>
                                      </p:to>
                                    </p:set>
                                    <p:anim calcmode="lin" valueType="num">
                                      <p:cBhvr additive="base">
                                        <p:cTn id="29" dur="500" fill="hold"/>
                                        <p:tgtEl>
                                          <p:spTgt spid="11267">
                                            <p:txEl>
                                              <p:pRg st="7" end="7"/>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11267">
                                            <p:txEl>
                                              <p:pRg st="7" end="7"/>
                                            </p:txEl>
                                          </p:spTgt>
                                        </p:tgtEl>
                                        <p:attrNameLst>
                                          <p:attrName>ppt_y</p:attrName>
                                        </p:attrNameLst>
                                      </p:cBhvr>
                                      <p:tavLst>
                                        <p:tav tm="0">
                                          <p:val>
                                            <p:strVal val="#ppt_y"/>
                                          </p:val>
                                        </p:tav>
                                        <p:tav tm="100000">
                                          <p:val>
                                            <p:strVal val="#ppt_y"/>
                                          </p:val>
                                        </p:tav>
                                      </p:tavLst>
                                    </p:anim>
                                  </p:childTnLst>
                                </p:cTn>
                              </p:par>
                              <p:par>
                                <p:cTn id="31" presetID="2" presetClass="entr" presetSubtype="8" fill="hold" grpId="0" nodeType="withEffect">
                                  <p:stCondLst>
                                    <p:cond delay="0"/>
                                  </p:stCondLst>
                                  <p:childTnLst>
                                    <p:set>
                                      <p:cBhvr>
                                        <p:cTn id="32" dur="1" fill="hold">
                                          <p:stCondLst>
                                            <p:cond delay="0"/>
                                          </p:stCondLst>
                                        </p:cTn>
                                        <p:tgtEl>
                                          <p:spTgt spid="11267">
                                            <p:txEl>
                                              <p:pRg st="8" end="8"/>
                                            </p:txEl>
                                          </p:spTgt>
                                        </p:tgtEl>
                                        <p:attrNameLst>
                                          <p:attrName>style.visibility</p:attrName>
                                        </p:attrNameLst>
                                      </p:cBhvr>
                                      <p:to>
                                        <p:strVal val="visible"/>
                                      </p:to>
                                    </p:set>
                                    <p:anim calcmode="lin" valueType="num">
                                      <p:cBhvr additive="base">
                                        <p:cTn id="33" dur="500" fill="hold"/>
                                        <p:tgtEl>
                                          <p:spTgt spid="11267">
                                            <p:txEl>
                                              <p:pRg st="8" end="8"/>
                                            </p:txEl>
                                          </p:spTgt>
                                        </p:tgtEl>
                                        <p:attrNameLst>
                                          <p:attrName>ppt_x</p:attrName>
                                        </p:attrNameLst>
                                      </p:cBhvr>
                                      <p:tavLst>
                                        <p:tav tm="0">
                                          <p:val>
                                            <p:strVal val="0-#ppt_w/2"/>
                                          </p:val>
                                        </p:tav>
                                        <p:tav tm="100000">
                                          <p:val>
                                            <p:strVal val="#ppt_x"/>
                                          </p:val>
                                        </p:tav>
                                      </p:tavLst>
                                    </p:anim>
                                    <p:anim calcmode="lin" valueType="num">
                                      <p:cBhvr additive="base">
                                        <p:cTn id="34" dur="500" fill="hold"/>
                                        <p:tgtEl>
                                          <p:spTgt spid="11267">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8" fill="hold" grpId="0" nodeType="clickEffect">
                                  <p:stCondLst>
                                    <p:cond delay="0"/>
                                  </p:stCondLst>
                                  <p:childTnLst>
                                    <p:set>
                                      <p:cBhvr>
                                        <p:cTn id="38" dur="1" fill="hold">
                                          <p:stCondLst>
                                            <p:cond delay="0"/>
                                          </p:stCondLst>
                                        </p:cTn>
                                        <p:tgtEl>
                                          <p:spTgt spid="11267">
                                            <p:txEl>
                                              <p:pRg st="10" end="10"/>
                                            </p:txEl>
                                          </p:spTgt>
                                        </p:tgtEl>
                                        <p:attrNameLst>
                                          <p:attrName>style.visibility</p:attrName>
                                        </p:attrNameLst>
                                      </p:cBhvr>
                                      <p:to>
                                        <p:strVal val="visible"/>
                                      </p:to>
                                    </p:set>
                                    <p:anim calcmode="lin" valueType="num">
                                      <p:cBhvr additive="base">
                                        <p:cTn id="39" dur="500" fill="hold"/>
                                        <p:tgtEl>
                                          <p:spTgt spid="11267">
                                            <p:txEl>
                                              <p:pRg st="10" end="10"/>
                                            </p:txEl>
                                          </p:spTgt>
                                        </p:tgtEl>
                                        <p:attrNameLst>
                                          <p:attrName>ppt_x</p:attrName>
                                        </p:attrNameLst>
                                      </p:cBhvr>
                                      <p:tavLst>
                                        <p:tav tm="0">
                                          <p:val>
                                            <p:strVal val="0-#ppt_w/2"/>
                                          </p:val>
                                        </p:tav>
                                        <p:tav tm="100000">
                                          <p:val>
                                            <p:strVal val="#ppt_x"/>
                                          </p:val>
                                        </p:tav>
                                      </p:tavLst>
                                    </p:anim>
                                    <p:anim calcmode="lin" valueType="num">
                                      <p:cBhvr additive="base">
                                        <p:cTn id="40" dur="500" fill="hold"/>
                                        <p:tgtEl>
                                          <p:spTgt spid="11267">
                                            <p:txEl>
                                              <p:pRg st="10" end="1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uiExpand="1"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675724"/>
            <a:ext cx="7753555" cy="924475"/>
          </a:xfrm>
        </p:spPr>
        <p:txBody>
          <a:bodyPr>
            <a:normAutofit fontScale="90000"/>
          </a:bodyPr>
          <a:lstStyle/>
          <a:p>
            <a:r>
              <a:rPr lang="en-US" sz="4000" b="1" u="sng" dirty="0">
                <a:solidFill>
                  <a:schemeClr val="accent1">
                    <a:lumMod val="75000"/>
                  </a:schemeClr>
                </a:solidFill>
              </a:rPr>
              <a:t>MWCB Divisions </a:t>
            </a:r>
            <a:r>
              <a:rPr lang="en-US" sz="4000" dirty="0">
                <a:solidFill>
                  <a:schemeClr val="accent1">
                    <a:lumMod val="75000"/>
                  </a:schemeClr>
                </a:solidFill>
              </a:rPr>
              <a:t/>
            </a:r>
            <a:br>
              <a:rPr lang="en-US" sz="4000" dirty="0">
                <a:solidFill>
                  <a:schemeClr val="accent1">
                    <a:lumMod val="75000"/>
                  </a:schemeClr>
                </a:solidFill>
              </a:rPr>
            </a:br>
            <a:r>
              <a:rPr lang="en-US" sz="3600" dirty="0">
                <a:solidFill>
                  <a:schemeClr val="accent1">
                    <a:lumMod val="75000"/>
                  </a:schemeClr>
                </a:solidFill>
              </a:rPr>
              <a:t>Central Operations - Augusta</a:t>
            </a:r>
            <a:endParaRPr lang="en-US" sz="3600" dirty="0" smtClean="0">
              <a:solidFill>
                <a:schemeClr val="accent1">
                  <a:lumMod val="75000"/>
                </a:schemeClr>
              </a:solidFill>
            </a:endParaRPr>
          </a:p>
        </p:txBody>
      </p:sp>
      <p:sp>
        <p:nvSpPr>
          <p:cNvPr id="50179" name="Rectangle 3"/>
          <p:cNvSpPr>
            <a:spLocks noGrp="1" noChangeArrowheads="1"/>
          </p:cNvSpPr>
          <p:nvPr>
            <p:ph idx="1"/>
          </p:nvPr>
        </p:nvSpPr>
        <p:spPr>
          <a:xfrm>
            <a:off x="381000" y="1828800"/>
            <a:ext cx="7601155" cy="4051437"/>
          </a:xfrm>
        </p:spPr>
        <p:txBody>
          <a:bodyPr>
            <a:normAutofit fontScale="92500"/>
          </a:bodyPr>
          <a:lstStyle/>
          <a:p>
            <a:pPr>
              <a:buClr>
                <a:schemeClr val="accent1"/>
              </a:buClr>
              <a:buFont typeface="Monotype Sorts" pitchFamily="2" charset="2"/>
              <a:buNone/>
            </a:pPr>
            <a:r>
              <a:rPr lang="en-US" sz="3900" b="1" u="sng" dirty="0" smtClean="0">
                <a:effectLst>
                  <a:outerShdw blurRad="38100" dist="38100" dir="2700000" algn="tl">
                    <a:srgbClr val="000000">
                      <a:alpha val="43137"/>
                    </a:srgbClr>
                  </a:outerShdw>
                </a:effectLst>
              </a:rPr>
              <a:t>Coverage Division</a:t>
            </a:r>
          </a:p>
          <a:p>
            <a:pPr>
              <a:buClr>
                <a:schemeClr val="accent1"/>
              </a:buClr>
              <a:buFont typeface="Monotype Sorts" pitchFamily="2" charset="2"/>
              <a:buNone/>
            </a:pPr>
            <a:endParaRPr lang="en-US" sz="900" dirty="0" smtClean="0"/>
          </a:p>
          <a:p>
            <a:pPr>
              <a:buClr>
                <a:srgbClr val="0070C0"/>
              </a:buClr>
            </a:pPr>
            <a:r>
              <a:rPr lang="en-US" sz="3200" b="1" dirty="0" smtClean="0"/>
              <a:t>Maintains employer and coverage database shared with the Bureau of Labor Standards</a:t>
            </a:r>
          </a:p>
          <a:p>
            <a:pPr marL="0" indent="0">
              <a:buClr>
                <a:srgbClr val="0070C0"/>
              </a:buClr>
              <a:buNone/>
            </a:pPr>
            <a:endParaRPr lang="en-US" sz="900" b="1" dirty="0" smtClean="0"/>
          </a:p>
          <a:p>
            <a:pPr>
              <a:buClr>
                <a:srgbClr val="0070C0"/>
              </a:buClr>
            </a:pPr>
            <a:r>
              <a:rPr lang="en-US" sz="3200" b="1" dirty="0" smtClean="0"/>
              <a:t>Monitors EDI submission of policy data</a:t>
            </a:r>
          </a:p>
          <a:p>
            <a:pPr marL="0" indent="0">
              <a:buClr>
                <a:srgbClr val="0070C0"/>
              </a:buClr>
              <a:buNone/>
            </a:pPr>
            <a:endParaRPr lang="en-US" sz="900" b="1" dirty="0"/>
          </a:p>
          <a:p>
            <a:pPr>
              <a:buClr>
                <a:srgbClr val="0070C0"/>
              </a:buClr>
            </a:pPr>
            <a:r>
              <a:rPr lang="en-US" sz="3200" b="1" dirty="0" smtClean="0"/>
              <a:t>Verifies coverage</a:t>
            </a:r>
          </a:p>
          <a:p>
            <a:pPr marL="0" indent="0">
              <a:buClr>
                <a:srgbClr val="0070C0"/>
              </a:buClr>
              <a:buNone/>
            </a:pPr>
            <a:endParaRPr lang="en-US" sz="900" b="1" dirty="0" smtClean="0"/>
          </a:p>
          <a:p>
            <a:pPr>
              <a:buClr>
                <a:srgbClr val="0070C0"/>
              </a:buClr>
            </a:pPr>
            <a:r>
              <a:rPr lang="en-US" sz="3200" b="1" dirty="0" smtClean="0"/>
              <a:t>Coordinates non-filing with Abuse Unit</a:t>
            </a:r>
          </a:p>
          <a:p>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0179">
                                            <p:txEl>
                                              <p:pRg st="0" end="0"/>
                                            </p:txEl>
                                          </p:spTgt>
                                        </p:tgtEl>
                                        <p:attrNameLst>
                                          <p:attrName>style.visibility</p:attrName>
                                        </p:attrNameLst>
                                      </p:cBhvr>
                                      <p:to>
                                        <p:strVal val="visible"/>
                                      </p:to>
                                    </p:set>
                                    <p:anim calcmode="lin" valueType="num">
                                      <p:cBhvr additive="base">
                                        <p:cTn id="7" dur="500" fill="hold"/>
                                        <p:tgtEl>
                                          <p:spTgt spid="5017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017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0179">
                                            <p:txEl>
                                              <p:pRg st="2" end="2"/>
                                            </p:txEl>
                                          </p:spTgt>
                                        </p:tgtEl>
                                        <p:attrNameLst>
                                          <p:attrName>style.visibility</p:attrName>
                                        </p:attrNameLst>
                                      </p:cBhvr>
                                      <p:to>
                                        <p:strVal val="visible"/>
                                      </p:to>
                                    </p:set>
                                    <p:anim calcmode="lin" valueType="num">
                                      <p:cBhvr additive="base">
                                        <p:cTn id="13" dur="500" fill="hold"/>
                                        <p:tgtEl>
                                          <p:spTgt spid="50179">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017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0179">
                                            <p:txEl>
                                              <p:pRg st="4" end="4"/>
                                            </p:txEl>
                                          </p:spTgt>
                                        </p:tgtEl>
                                        <p:attrNameLst>
                                          <p:attrName>style.visibility</p:attrName>
                                        </p:attrNameLst>
                                      </p:cBhvr>
                                      <p:to>
                                        <p:strVal val="visible"/>
                                      </p:to>
                                    </p:set>
                                    <p:anim calcmode="lin" valueType="num">
                                      <p:cBhvr additive="base">
                                        <p:cTn id="19" dur="500" fill="hold"/>
                                        <p:tgtEl>
                                          <p:spTgt spid="50179">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017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0179">
                                            <p:txEl>
                                              <p:pRg st="6" end="6"/>
                                            </p:txEl>
                                          </p:spTgt>
                                        </p:tgtEl>
                                        <p:attrNameLst>
                                          <p:attrName>style.visibility</p:attrName>
                                        </p:attrNameLst>
                                      </p:cBhvr>
                                      <p:to>
                                        <p:strVal val="visible"/>
                                      </p:to>
                                    </p:set>
                                    <p:anim calcmode="lin" valueType="num">
                                      <p:cBhvr additive="base">
                                        <p:cTn id="25" dur="500" fill="hold"/>
                                        <p:tgtEl>
                                          <p:spTgt spid="50179">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0179">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0179">
                                            <p:txEl>
                                              <p:pRg st="8" end="8"/>
                                            </p:txEl>
                                          </p:spTgt>
                                        </p:tgtEl>
                                        <p:attrNameLst>
                                          <p:attrName>style.visibility</p:attrName>
                                        </p:attrNameLst>
                                      </p:cBhvr>
                                      <p:to>
                                        <p:strVal val="visible"/>
                                      </p:to>
                                    </p:set>
                                    <p:anim calcmode="lin" valueType="num">
                                      <p:cBhvr additive="base">
                                        <p:cTn id="31" dur="500" fill="hold"/>
                                        <p:tgtEl>
                                          <p:spTgt spid="50179">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0179">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79" grpId="0" build="p"/>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457200"/>
            <a:ext cx="8305800" cy="1828800"/>
          </a:xfrm>
        </p:spPr>
        <p:txBody>
          <a:bodyPr/>
          <a:lstStyle/>
          <a:p>
            <a:r>
              <a:rPr lang="en-US" sz="4000" b="1" u="sng" dirty="0" smtClean="0">
                <a:solidFill>
                  <a:schemeClr val="accent1">
                    <a:lumMod val="75000"/>
                  </a:schemeClr>
                </a:solidFill>
              </a:rPr>
              <a:t>MWCB Divisions</a:t>
            </a:r>
            <a:r>
              <a:rPr lang="en-US" sz="4200" b="1" u="sng" dirty="0" smtClean="0">
                <a:solidFill>
                  <a:schemeClr val="accent1">
                    <a:lumMod val="75000"/>
                  </a:schemeClr>
                </a:solidFill>
              </a:rPr>
              <a:t> </a:t>
            </a:r>
            <a:r>
              <a:rPr lang="en-US" sz="4200" dirty="0" smtClean="0"/>
              <a:t/>
            </a:r>
            <a:br>
              <a:rPr lang="en-US" sz="4200" dirty="0" smtClean="0"/>
            </a:br>
            <a:r>
              <a:rPr lang="en-US" sz="3600" dirty="0" smtClean="0">
                <a:solidFill>
                  <a:schemeClr val="tx1"/>
                </a:solidFill>
              </a:rPr>
              <a:t>MAE Unit - Monitoring, Audit &amp; </a:t>
            </a:r>
            <a:br>
              <a:rPr lang="en-US" sz="3600" dirty="0" smtClean="0">
                <a:solidFill>
                  <a:schemeClr val="tx1"/>
                </a:solidFill>
              </a:rPr>
            </a:br>
            <a:r>
              <a:rPr lang="en-US" sz="3600" dirty="0" smtClean="0">
                <a:solidFill>
                  <a:schemeClr val="tx1"/>
                </a:solidFill>
              </a:rPr>
              <a:t>Enforcement</a:t>
            </a:r>
            <a:endParaRPr lang="en-US" sz="3200" dirty="0" smtClean="0">
              <a:solidFill>
                <a:schemeClr val="tx1"/>
              </a:solidFill>
            </a:endParaRPr>
          </a:p>
        </p:txBody>
      </p:sp>
      <p:sp>
        <p:nvSpPr>
          <p:cNvPr id="12291" name="Rectangle 3"/>
          <p:cNvSpPr>
            <a:spLocks noGrp="1" noChangeArrowheads="1"/>
          </p:cNvSpPr>
          <p:nvPr>
            <p:ph sz="half" idx="1"/>
          </p:nvPr>
        </p:nvSpPr>
        <p:spPr>
          <a:xfrm>
            <a:off x="533400" y="2362200"/>
            <a:ext cx="7772400" cy="3738563"/>
          </a:xfrm>
        </p:spPr>
        <p:txBody>
          <a:bodyPr>
            <a:normAutofit fontScale="92500" lnSpcReduction="20000"/>
          </a:bodyPr>
          <a:lstStyle/>
          <a:p>
            <a:pPr>
              <a:buClr>
                <a:schemeClr val="accent1"/>
              </a:buClr>
              <a:buFont typeface="Monotype Sorts" pitchFamily="2" charset="2"/>
              <a:buNone/>
            </a:pPr>
            <a:r>
              <a:rPr lang="en-US" sz="4000" b="1" u="sng" dirty="0" smtClean="0">
                <a:effectLst>
                  <a:outerShdw blurRad="38100" dist="38100" dir="2700000" algn="tl">
                    <a:srgbClr val="000000">
                      <a:alpha val="43137"/>
                    </a:srgbClr>
                  </a:outerShdw>
                </a:effectLst>
              </a:rPr>
              <a:t>Monitoring Division</a:t>
            </a:r>
          </a:p>
          <a:p>
            <a:pPr>
              <a:buClr>
                <a:schemeClr val="accent1"/>
              </a:buClr>
              <a:buFont typeface="Monotype Sorts" pitchFamily="2" charset="2"/>
              <a:buNone/>
            </a:pPr>
            <a:endParaRPr lang="en-US" sz="600" dirty="0" smtClean="0"/>
          </a:p>
          <a:p>
            <a:pPr>
              <a:buClr>
                <a:srgbClr val="0070C0"/>
              </a:buClr>
            </a:pPr>
            <a:r>
              <a:rPr lang="en-US" sz="3200" b="1" dirty="0" smtClean="0"/>
              <a:t>Reconciliation &amp; Compliance Reports</a:t>
            </a:r>
          </a:p>
          <a:p>
            <a:pPr marL="0" indent="0">
              <a:buClr>
                <a:srgbClr val="0070C0"/>
              </a:buClr>
              <a:buNone/>
            </a:pPr>
            <a:endParaRPr lang="en-US" sz="600" b="1" dirty="0" smtClean="0"/>
          </a:p>
          <a:p>
            <a:pPr>
              <a:buClr>
                <a:srgbClr val="0070C0"/>
              </a:buClr>
            </a:pPr>
            <a:r>
              <a:rPr lang="en-US" sz="3200" b="1" dirty="0" smtClean="0"/>
              <a:t>Monitors performance of industry</a:t>
            </a:r>
          </a:p>
          <a:p>
            <a:pPr marL="0" indent="0">
              <a:buClr>
                <a:srgbClr val="0070C0"/>
              </a:buClr>
              <a:buNone/>
            </a:pPr>
            <a:endParaRPr lang="en-US" sz="700" b="1" dirty="0" smtClean="0"/>
          </a:p>
          <a:p>
            <a:pPr>
              <a:buClr>
                <a:srgbClr val="0070C0"/>
              </a:buClr>
            </a:pPr>
            <a:r>
              <a:rPr lang="en-US" sz="3200" b="1" dirty="0" smtClean="0"/>
              <a:t>Publishes Compliance reports</a:t>
            </a:r>
          </a:p>
          <a:p>
            <a:pPr marL="0" indent="0">
              <a:buClr>
                <a:srgbClr val="0070C0"/>
              </a:buClr>
              <a:buNone/>
            </a:pPr>
            <a:endParaRPr lang="en-US" sz="600" b="1" dirty="0" smtClean="0"/>
          </a:p>
          <a:p>
            <a:pPr>
              <a:buClr>
                <a:srgbClr val="0070C0"/>
              </a:buClr>
            </a:pPr>
            <a:r>
              <a:rPr lang="en-US" sz="3200" b="1" dirty="0" smtClean="0"/>
              <a:t>Refers insurers for audit</a:t>
            </a:r>
          </a:p>
          <a:p>
            <a:pPr marL="0" indent="0">
              <a:buClr>
                <a:srgbClr val="0070C0"/>
              </a:buClr>
              <a:buNone/>
            </a:pPr>
            <a:endParaRPr lang="en-US" sz="600" b="1" dirty="0" smtClean="0"/>
          </a:p>
          <a:p>
            <a:pPr>
              <a:buClr>
                <a:srgbClr val="0070C0"/>
              </a:buClr>
            </a:pPr>
            <a:r>
              <a:rPr lang="en-US" sz="3200" b="1" dirty="0" smtClean="0"/>
              <a:t>Compiles other WC research </a:t>
            </a:r>
          </a:p>
          <a:p>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291">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291">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291">
                                            <p:txEl>
                                              <p:pRg st="6" end="6"/>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291">
                                            <p:txEl>
                                              <p:pRg st="8" end="8"/>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291">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304800" y="342900"/>
            <a:ext cx="8839200" cy="1409700"/>
          </a:xfrm>
        </p:spPr>
        <p:txBody>
          <a:bodyPr>
            <a:normAutofit fontScale="90000"/>
          </a:bodyPr>
          <a:lstStyle/>
          <a:p>
            <a:r>
              <a:rPr lang="en-US" sz="4000" b="1" u="sng" dirty="0" smtClean="0">
                <a:solidFill>
                  <a:schemeClr val="accent1">
                    <a:lumMod val="75000"/>
                  </a:schemeClr>
                </a:solidFill>
              </a:rPr>
              <a:t>MWCB Divisions</a:t>
            </a:r>
            <a:r>
              <a:rPr lang="en-US" sz="4200" b="1" u="sng" dirty="0" smtClean="0">
                <a:solidFill>
                  <a:schemeClr val="accent1">
                    <a:lumMod val="75000"/>
                  </a:schemeClr>
                </a:solidFill>
              </a:rPr>
              <a:t> </a:t>
            </a:r>
            <a:r>
              <a:rPr lang="en-US" sz="4200" dirty="0" smtClean="0"/>
              <a:t/>
            </a:r>
            <a:br>
              <a:rPr lang="en-US" sz="4200" dirty="0" smtClean="0"/>
            </a:br>
            <a:r>
              <a:rPr lang="en-US" sz="3600" dirty="0" smtClean="0">
                <a:solidFill>
                  <a:schemeClr val="tx1"/>
                </a:solidFill>
              </a:rPr>
              <a:t>MAE Unit - Monitoring, Audit &amp;  </a:t>
            </a:r>
            <a:br>
              <a:rPr lang="en-US" sz="3600" dirty="0" smtClean="0">
                <a:solidFill>
                  <a:schemeClr val="tx1"/>
                </a:solidFill>
              </a:rPr>
            </a:br>
            <a:r>
              <a:rPr lang="en-US" sz="3600" dirty="0" smtClean="0">
                <a:solidFill>
                  <a:schemeClr val="tx1"/>
                </a:solidFill>
              </a:rPr>
              <a:t>Enforcement</a:t>
            </a:r>
            <a:r>
              <a:rPr lang="en-US" sz="4000" dirty="0" smtClean="0">
                <a:solidFill>
                  <a:schemeClr val="tx1"/>
                </a:solidFill>
              </a:rPr>
              <a:t> </a:t>
            </a:r>
            <a:endParaRPr lang="en-US" sz="3200" dirty="0" smtClean="0">
              <a:solidFill>
                <a:schemeClr val="tx1"/>
              </a:solidFill>
            </a:endParaRPr>
          </a:p>
        </p:txBody>
      </p:sp>
      <p:sp>
        <p:nvSpPr>
          <p:cNvPr id="51204" name="Rectangle 4"/>
          <p:cNvSpPr>
            <a:spLocks noGrp="1" noChangeArrowheads="1"/>
          </p:cNvSpPr>
          <p:nvPr>
            <p:ph idx="1"/>
          </p:nvPr>
        </p:nvSpPr>
        <p:spPr>
          <a:xfrm>
            <a:off x="304800" y="2057400"/>
            <a:ext cx="7924800" cy="4572000"/>
          </a:xfrm>
          <a:noFill/>
        </p:spPr>
        <p:txBody>
          <a:bodyPr>
            <a:normAutofit fontScale="92500" lnSpcReduction="20000"/>
          </a:bodyPr>
          <a:lstStyle/>
          <a:p>
            <a:pPr>
              <a:buClr>
                <a:schemeClr val="accent1"/>
              </a:buClr>
              <a:buFont typeface="Monotype Sorts" pitchFamily="2" charset="2"/>
              <a:buNone/>
            </a:pPr>
            <a:r>
              <a:rPr lang="en-US" sz="4000" b="1" u="sng" dirty="0" smtClean="0">
                <a:effectLst>
                  <a:outerShdw blurRad="38100" dist="38100" dir="2700000" algn="tl">
                    <a:srgbClr val="000000">
                      <a:alpha val="43137"/>
                    </a:srgbClr>
                  </a:outerShdw>
                </a:effectLst>
              </a:rPr>
              <a:t>Audit Division</a:t>
            </a:r>
          </a:p>
          <a:p>
            <a:pPr>
              <a:buClr>
                <a:schemeClr val="accent1"/>
              </a:buClr>
              <a:buFont typeface="Monotype Sorts" pitchFamily="2" charset="2"/>
              <a:buNone/>
            </a:pPr>
            <a:endParaRPr lang="en-US" sz="600" u="sng" dirty="0" smtClean="0"/>
          </a:p>
          <a:p>
            <a:pPr>
              <a:buClr>
                <a:srgbClr val="0070C0"/>
              </a:buClr>
            </a:pPr>
            <a:r>
              <a:rPr lang="en-US" sz="3200" b="1" dirty="0" smtClean="0"/>
              <a:t>Conducts compliance audits of all insurers, self-insurers, and third party claim administrators (TPAs) per random schedule</a:t>
            </a:r>
          </a:p>
          <a:p>
            <a:pPr>
              <a:buClr>
                <a:srgbClr val="0070C0"/>
              </a:buClr>
            </a:pPr>
            <a:endParaRPr lang="en-US" sz="700" b="1" dirty="0" smtClean="0"/>
          </a:p>
          <a:p>
            <a:pPr>
              <a:buClr>
                <a:srgbClr val="0070C0"/>
              </a:buClr>
            </a:pPr>
            <a:r>
              <a:rPr lang="en-US" sz="2600" b="1" dirty="0" smtClean="0"/>
              <a:t>Sc</a:t>
            </a:r>
            <a:r>
              <a:rPr lang="en-US" sz="3200" b="1" dirty="0" smtClean="0"/>
              <a:t>hedule can be superseded by Complaints for Audit (CFA)</a:t>
            </a:r>
          </a:p>
          <a:p>
            <a:pPr>
              <a:buClr>
                <a:srgbClr val="0070C0"/>
              </a:buClr>
            </a:pPr>
            <a:endParaRPr lang="en-US" sz="700" b="1" dirty="0" smtClean="0"/>
          </a:p>
          <a:p>
            <a:pPr>
              <a:buClr>
                <a:srgbClr val="0070C0"/>
              </a:buClr>
            </a:pPr>
            <a:r>
              <a:rPr lang="en-US" sz="3200" b="1" dirty="0" smtClean="0"/>
              <a:t>Audit includes form filing, timeliness and accuracy of benefit payments, and timeliness and accuracy of medical bill payments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1204">
                                            <p:txEl>
                                              <p:pRg st="0" end="0"/>
                                            </p:txEl>
                                          </p:spTgt>
                                        </p:tgtEl>
                                        <p:attrNameLst>
                                          <p:attrName>style.visibility</p:attrName>
                                        </p:attrNameLst>
                                      </p:cBhvr>
                                      <p:to>
                                        <p:strVal val="visible"/>
                                      </p:to>
                                    </p:set>
                                    <p:anim calcmode="lin" valueType="num">
                                      <p:cBhvr additive="base">
                                        <p:cTn id="7" dur="500" fill="hold"/>
                                        <p:tgtEl>
                                          <p:spTgt spid="5120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120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1204">
                                            <p:txEl>
                                              <p:pRg st="2" end="2"/>
                                            </p:txEl>
                                          </p:spTgt>
                                        </p:tgtEl>
                                        <p:attrNameLst>
                                          <p:attrName>style.visibility</p:attrName>
                                        </p:attrNameLst>
                                      </p:cBhvr>
                                      <p:to>
                                        <p:strVal val="visible"/>
                                      </p:to>
                                    </p:set>
                                    <p:anim calcmode="lin" valueType="num">
                                      <p:cBhvr additive="base">
                                        <p:cTn id="13" dur="500" fill="hold"/>
                                        <p:tgtEl>
                                          <p:spTgt spid="5120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120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1204">
                                            <p:txEl>
                                              <p:pRg st="4" end="4"/>
                                            </p:txEl>
                                          </p:spTgt>
                                        </p:tgtEl>
                                        <p:attrNameLst>
                                          <p:attrName>style.visibility</p:attrName>
                                        </p:attrNameLst>
                                      </p:cBhvr>
                                      <p:to>
                                        <p:strVal val="visible"/>
                                      </p:to>
                                    </p:set>
                                    <p:anim calcmode="lin" valueType="num">
                                      <p:cBhvr additive="base">
                                        <p:cTn id="19" dur="500" fill="hold"/>
                                        <p:tgtEl>
                                          <p:spTgt spid="51204">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120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1204">
                                            <p:txEl>
                                              <p:pRg st="6" end="6"/>
                                            </p:txEl>
                                          </p:spTgt>
                                        </p:tgtEl>
                                        <p:attrNameLst>
                                          <p:attrName>style.visibility</p:attrName>
                                        </p:attrNameLst>
                                      </p:cBhvr>
                                      <p:to>
                                        <p:strVal val="visible"/>
                                      </p:to>
                                    </p:set>
                                    <p:anim calcmode="lin" valueType="num">
                                      <p:cBhvr additive="base">
                                        <p:cTn id="25" dur="500" fill="hold"/>
                                        <p:tgtEl>
                                          <p:spTgt spid="51204">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1204">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4"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28600" y="381000"/>
            <a:ext cx="8915400" cy="1485900"/>
          </a:xfrm>
        </p:spPr>
        <p:txBody>
          <a:bodyPr>
            <a:normAutofit fontScale="90000"/>
          </a:bodyPr>
          <a:lstStyle/>
          <a:p>
            <a:r>
              <a:rPr lang="en-US" sz="4000" b="1" u="sng" dirty="0" smtClean="0">
                <a:solidFill>
                  <a:schemeClr val="accent1">
                    <a:lumMod val="75000"/>
                  </a:schemeClr>
                </a:solidFill>
              </a:rPr>
              <a:t>MWCB Divisions </a:t>
            </a:r>
            <a:r>
              <a:rPr lang="en-US" sz="4200" dirty="0" smtClean="0"/>
              <a:t/>
            </a:r>
            <a:br>
              <a:rPr lang="en-US" sz="4200" dirty="0" smtClean="0"/>
            </a:br>
            <a:r>
              <a:rPr lang="en-US" sz="3600" dirty="0" smtClean="0">
                <a:solidFill>
                  <a:schemeClr val="tx1"/>
                </a:solidFill>
              </a:rPr>
              <a:t>MAE Unit - Monitoring, Audit &amp; </a:t>
            </a:r>
            <a:br>
              <a:rPr lang="en-US" sz="3600" dirty="0" smtClean="0">
                <a:solidFill>
                  <a:schemeClr val="tx1"/>
                </a:solidFill>
              </a:rPr>
            </a:br>
            <a:r>
              <a:rPr lang="en-US" sz="3600" dirty="0" smtClean="0">
                <a:solidFill>
                  <a:schemeClr val="tx1"/>
                </a:solidFill>
              </a:rPr>
              <a:t>Enforcement</a:t>
            </a:r>
            <a:r>
              <a:rPr lang="en-US" sz="4000" dirty="0" smtClean="0">
                <a:solidFill>
                  <a:schemeClr val="tx1"/>
                </a:solidFill>
              </a:rPr>
              <a:t> </a:t>
            </a:r>
            <a:r>
              <a:rPr lang="en-US" sz="3200" dirty="0" smtClean="0">
                <a:solidFill>
                  <a:schemeClr val="tx1"/>
                </a:solidFill>
              </a:rPr>
              <a:t>(MAE)</a:t>
            </a:r>
          </a:p>
        </p:txBody>
      </p:sp>
      <p:sp>
        <p:nvSpPr>
          <p:cNvPr id="13315" name="Rectangle 3"/>
          <p:cNvSpPr>
            <a:spLocks noGrp="1" noChangeArrowheads="1"/>
          </p:cNvSpPr>
          <p:nvPr>
            <p:ph idx="1"/>
          </p:nvPr>
        </p:nvSpPr>
        <p:spPr>
          <a:xfrm>
            <a:off x="152400" y="2057400"/>
            <a:ext cx="7924800" cy="5638800"/>
          </a:xfrm>
        </p:spPr>
        <p:txBody>
          <a:bodyPr>
            <a:normAutofit/>
          </a:bodyPr>
          <a:lstStyle/>
          <a:p>
            <a:pPr>
              <a:buClr>
                <a:schemeClr val="accent1"/>
              </a:buClr>
              <a:buFont typeface="Monotype Sorts" pitchFamily="2" charset="2"/>
              <a:buNone/>
            </a:pPr>
            <a:r>
              <a:rPr lang="en-US" sz="4000" b="1" u="sng" dirty="0" smtClean="0">
                <a:effectLst>
                  <a:outerShdw blurRad="38100" dist="38100" dir="2700000" algn="tl">
                    <a:srgbClr val="000000">
                      <a:alpha val="43137"/>
                    </a:srgbClr>
                  </a:outerShdw>
                </a:effectLst>
              </a:rPr>
              <a:t>Enforcement Division</a:t>
            </a:r>
          </a:p>
          <a:p>
            <a:pPr>
              <a:buClr>
                <a:schemeClr val="accent1"/>
              </a:buClr>
              <a:buFont typeface="Monotype Sorts" pitchFamily="2" charset="2"/>
              <a:buNone/>
            </a:pPr>
            <a:endParaRPr lang="en-US" sz="1200" u="sng" dirty="0" smtClean="0"/>
          </a:p>
          <a:p>
            <a:pPr>
              <a:buClr>
                <a:schemeClr val="accent1"/>
              </a:buClr>
            </a:pPr>
            <a:r>
              <a:rPr lang="en-US" sz="3200" b="1" dirty="0" smtClean="0"/>
              <a:t>Prepares Consent Decrees for violations of Maine Workers’ Compensation Act of 1992 </a:t>
            </a:r>
          </a:p>
          <a:p>
            <a:pPr>
              <a:buClr>
                <a:schemeClr val="accent1"/>
              </a:buClr>
            </a:pPr>
            <a:endParaRPr lang="en-US" sz="600" b="1" dirty="0" smtClean="0"/>
          </a:p>
          <a:p>
            <a:pPr>
              <a:buClr>
                <a:schemeClr val="accent1"/>
              </a:buClr>
            </a:pPr>
            <a:r>
              <a:rPr lang="en-US" sz="3200" b="1" dirty="0" smtClean="0"/>
              <a:t>Coordinates with the Abuse Investigation </a:t>
            </a:r>
          </a:p>
          <a:p>
            <a:pPr marL="0" indent="0">
              <a:buClr>
                <a:schemeClr val="accent1"/>
              </a:buClr>
              <a:buNone/>
            </a:pPr>
            <a:r>
              <a:rPr lang="en-US" sz="3200" b="1" dirty="0"/>
              <a:t> </a:t>
            </a:r>
            <a:r>
              <a:rPr lang="en-US" sz="3200" b="1" dirty="0" smtClean="0"/>
              <a:t>   Unit and Bureau of Insurance</a:t>
            </a:r>
          </a:p>
          <a:p>
            <a:pPr>
              <a:buClr>
                <a:schemeClr val="accent1"/>
              </a:buClr>
              <a:buFont typeface="Monotype Corsiva" pitchFamily="66" charset="0"/>
              <a:buNone/>
            </a:pPr>
            <a:r>
              <a:rPr lang="en-US" sz="2000" dirty="0" smtClean="0"/>
              <a:t>	</a:t>
            </a:r>
            <a:endParaRPr lang="en-US" sz="1800" dirty="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animEffect transition="in" filter="wipe(down)">
                                      <p:cBhvr>
                                        <p:cTn id="7" dur="500"/>
                                        <p:tgtEl>
                                          <p:spTgt spid="1331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3315">
                                            <p:txEl>
                                              <p:pRg st="2" end="2"/>
                                            </p:txEl>
                                          </p:spTgt>
                                        </p:tgtEl>
                                        <p:attrNameLst>
                                          <p:attrName>style.visibility</p:attrName>
                                        </p:attrNameLst>
                                      </p:cBhvr>
                                      <p:to>
                                        <p:strVal val="visible"/>
                                      </p:to>
                                    </p:set>
                                    <p:animEffect transition="in" filter="wipe(down)">
                                      <p:cBhvr>
                                        <p:cTn id="12" dur="500"/>
                                        <p:tgtEl>
                                          <p:spTgt spid="13315">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3315">
                                            <p:txEl>
                                              <p:pRg st="4" end="4"/>
                                            </p:txEl>
                                          </p:spTgt>
                                        </p:tgtEl>
                                        <p:attrNameLst>
                                          <p:attrName>style.visibility</p:attrName>
                                        </p:attrNameLst>
                                      </p:cBhvr>
                                      <p:to>
                                        <p:strVal val="visible"/>
                                      </p:to>
                                    </p:set>
                                    <p:animEffect transition="in" filter="wipe(down)">
                                      <p:cBhvr>
                                        <p:cTn id="17" dur="500"/>
                                        <p:tgtEl>
                                          <p:spTgt spid="13315">
                                            <p:txEl>
                                              <p:pRg st="4" end="4"/>
                                            </p:txEl>
                                          </p:spTgt>
                                        </p:tgtEl>
                                      </p:cBhvr>
                                    </p:animEffect>
                                  </p:childTnLst>
                                </p:cTn>
                              </p:par>
                              <p:par>
                                <p:cTn id="18" presetID="22" presetClass="entr" presetSubtype="4" fill="hold" grpId="0" nodeType="withEffect">
                                  <p:stCondLst>
                                    <p:cond delay="0"/>
                                  </p:stCondLst>
                                  <p:childTnLst>
                                    <p:set>
                                      <p:cBhvr>
                                        <p:cTn id="19" dur="1" fill="hold">
                                          <p:stCondLst>
                                            <p:cond delay="0"/>
                                          </p:stCondLst>
                                        </p:cTn>
                                        <p:tgtEl>
                                          <p:spTgt spid="13315">
                                            <p:txEl>
                                              <p:pRg st="5" end="5"/>
                                            </p:txEl>
                                          </p:spTgt>
                                        </p:tgtEl>
                                        <p:attrNameLst>
                                          <p:attrName>style.visibility</p:attrName>
                                        </p:attrNameLst>
                                      </p:cBhvr>
                                      <p:to>
                                        <p:strVal val="visible"/>
                                      </p:to>
                                    </p:set>
                                    <p:animEffect transition="in" filter="wipe(down)">
                                      <p:cBhvr>
                                        <p:cTn id="20" dur="500"/>
                                        <p:tgtEl>
                                          <p:spTgt spid="1331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uiExpand="1"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381000" y="685800"/>
            <a:ext cx="7125113" cy="924475"/>
          </a:xfrm>
        </p:spPr>
        <p:txBody>
          <a:bodyPr>
            <a:normAutofit fontScale="90000"/>
          </a:bodyPr>
          <a:lstStyle/>
          <a:p>
            <a:r>
              <a:rPr lang="en-US" sz="4000" b="1" u="sng" dirty="0" smtClean="0">
                <a:solidFill>
                  <a:schemeClr val="accent1">
                    <a:lumMod val="75000"/>
                  </a:schemeClr>
                </a:solidFill>
              </a:rPr>
              <a:t>MWCB Divisions </a:t>
            </a:r>
            <a:r>
              <a:rPr lang="en-US" sz="4600" dirty="0" smtClean="0">
                <a:solidFill>
                  <a:schemeClr val="accent1">
                    <a:lumMod val="75000"/>
                  </a:schemeClr>
                </a:solidFill>
              </a:rPr>
              <a:t/>
            </a:r>
            <a:br>
              <a:rPr lang="en-US" sz="4600" dirty="0" smtClean="0">
                <a:solidFill>
                  <a:schemeClr val="accent1">
                    <a:lumMod val="75000"/>
                  </a:schemeClr>
                </a:solidFill>
              </a:rPr>
            </a:br>
            <a:r>
              <a:rPr lang="en-US" sz="3600" dirty="0" smtClean="0">
                <a:solidFill>
                  <a:schemeClr val="accent1">
                    <a:lumMod val="75000"/>
                  </a:schemeClr>
                </a:solidFill>
              </a:rPr>
              <a:t>Central Operations - Augusta</a:t>
            </a:r>
          </a:p>
        </p:txBody>
      </p:sp>
      <p:sp>
        <p:nvSpPr>
          <p:cNvPr id="14339" name="Rectangle 3"/>
          <p:cNvSpPr>
            <a:spLocks noGrp="1" noChangeArrowheads="1"/>
          </p:cNvSpPr>
          <p:nvPr>
            <p:ph idx="1"/>
          </p:nvPr>
        </p:nvSpPr>
        <p:spPr>
          <a:xfrm>
            <a:off x="381000" y="1981200"/>
            <a:ext cx="7772400" cy="4419600"/>
          </a:xfrm>
        </p:spPr>
        <p:txBody>
          <a:bodyPr/>
          <a:lstStyle/>
          <a:p>
            <a:pPr>
              <a:buClr>
                <a:schemeClr val="accent1"/>
              </a:buClr>
              <a:buFont typeface="Monotype Sorts" pitchFamily="2" charset="2"/>
              <a:buNone/>
            </a:pPr>
            <a:r>
              <a:rPr lang="en-US" sz="4000" b="1" u="sng" dirty="0" smtClean="0">
                <a:effectLst>
                  <a:outerShdw blurRad="38100" dist="38100" dir="2700000" algn="tl">
                    <a:srgbClr val="000000">
                      <a:alpha val="43137"/>
                    </a:srgbClr>
                  </a:outerShdw>
                </a:effectLst>
              </a:rPr>
              <a:t>Abuse Investigation Unit</a:t>
            </a:r>
          </a:p>
          <a:p>
            <a:pPr>
              <a:buClr>
                <a:schemeClr val="accent1"/>
              </a:buClr>
              <a:buFont typeface="Monotype Sorts" pitchFamily="2" charset="2"/>
              <a:buNone/>
            </a:pPr>
            <a:endParaRPr lang="en-US" sz="1200" dirty="0" smtClean="0"/>
          </a:p>
          <a:p>
            <a:pPr>
              <a:buClr>
                <a:srgbClr val="0070C0"/>
              </a:buClr>
            </a:pPr>
            <a:r>
              <a:rPr lang="en-US" sz="3200" b="1" dirty="0" smtClean="0"/>
              <a:t>Investigates fraud and abuse violations </a:t>
            </a:r>
          </a:p>
          <a:p>
            <a:pPr>
              <a:buClr>
                <a:srgbClr val="0070C0"/>
              </a:buClr>
            </a:pPr>
            <a:endParaRPr lang="en-US" sz="600" b="1" dirty="0" smtClean="0"/>
          </a:p>
          <a:p>
            <a:pPr>
              <a:buClr>
                <a:srgbClr val="0070C0"/>
              </a:buClr>
            </a:pPr>
            <a:r>
              <a:rPr lang="en-US" sz="3200" b="1" dirty="0" smtClean="0"/>
              <a:t>Prosecutes violations of the Maine Workers’ Compensation Act of 1992</a:t>
            </a:r>
          </a:p>
          <a:p>
            <a:pPr>
              <a:buClr>
                <a:srgbClr val="0070C0"/>
              </a:buClr>
            </a:pPr>
            <a:endParaRPr lang="en-US" sz="600" b="1" dirty="0" smtClean="0">
              <a:sym typeface="Wingdings" pitchFamily="2" charset="2"/>
            </a:endParaRPr>
          </a:p>
          <a:p>
            <a:pPr>
              <a:buClr>
                <a:srgbClr val="0070C0"/>
              </a:buClr>
            </a:pPr>
            <a:r>
              <a:rPr lang="en-US" sz="3200" b="1" dirty="0" smtClean="0">
                <a:sym typeface="Wingdings" pitchFamily="2" charset="2"/>
              </a:rPr>
              <a:t>Coordinates with the Maine Attorney General’s Office</a:t>
            </a:r>
            <a:endParaRPr lang="en-US" sz="3200" b="1" dirty="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339">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339">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33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autoUpdateAnimBg="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1969</TotalTime>
  <Words>639</Words>
  <Application>Microsoft Office PowerPoint</Application>
  <PresentationFormat>On-screen Show (4:3)</PresentationFormat>
  <Paragraphs>158</Paragraphs>
  <Slides>16</Slides>
  <Notes>14</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Opulent</vt:lpstr>
      <vt:lpstr>The  Maine Workers’ Compensation  Board - an overview</vt:lpstr>
      <vt:lpstr>MWCB  Mission  Statement</vt:lpstr>
      <vt:lpstr> Maine Workers’ Compensation Board  (MWCB) </vt:lpstr>
      <vt:lpstr>MWCB Divisions  Central Operations - Augusta</vt:lpstr>
      <vt:lpstr>MWCB Divisions  Central Operations - Augusta</vt:lpstr>
      <vt:lpstr>MWCB Divisions  MAE Unit - Monitoring, Audit &amp;  Enforcement</vt:lpstr>
      <vt:lpstr>MWCB Divisions  MAE Unit - Monitoring, Audit &amp;   Enforcement </vt:lpstr>
      <vt:lpstr>MWCB Divisions  MAE Unit - Monitoring, Audit &amp;  Enforcement (MAE)</vt:lpstr>
      <vt:lpstr>MWCB Divisions  Central Operations - Augusta</vt:lpstr>
      <vt:lpstr>Dispute Resolution  Process</vt:lpstr>
      <vt:lpstr>Dispute Resolution Regional Offices</vt:lpstr>
      <vt:lpstr>Dispute Resolution</vt:lpstr>
      <vt:lpstr>Dispute Resolution</vt:lpstr>
      <vt:lpstr>Dispute Resolution</vt:lpstr>
      <vt:lpstr>Dispute Resolution</vt:lpstr>
      <vt:lpstr>Questions???</vt:lpstr>
    </vt:vector>
  </TitlesOfParts>
  <Company>Workers Compensation Board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Maine Workers’ Compensation System</dc:title>
  <dc:creator>Jeffrey Levesque</dc:creator>
  <cp:lastModifiedBy>Gordon Davis</cp:lastModifiedBy>
  <cp:revision>117</cp:revision>
  <cp:lastPrinted>2015-01-21T18:47:53Z</cp:lastPrinted>
  <dcterms:created xsi:type="dcterms:W3CDTF">2002-06-13T13:13:37Z</dcterms:created>
  <dcterms:modified xsi:type="dcterms:W3CDTF">2019-01-29T20:11:53Z</dcterms:modified>
</cp:coreProperties>
</file>