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783" r:id="rId1"/>
  </p:sldMasterIdLst>
  <p:notesMasterIdLst>
    <p:notesMasterId r:id="rId30"/>
  </p:notesMasterIdLst>
  <p:handoutMasterIdLst>
    <p:handoutMasterId r:id="rId31"/>
  </p:handoutMasterIdLst>
  <p:sldIdLst>
    <p:sldId id="284" r:id="rId2"/>
    <p:sldId id="334" r:id="rId3"/>
    <p:sldId id="311" r:id="rId4"/>
    <p:sldId id="360" r:id="rId5"/>
    <p:sldId id="355" r:id="rId6"/>
    <p:sldId id="312" r:id="rId7"/>
    <p:sldId id="333" r:id="rId8"/>
    <p:sldId id="358" r:id="rId9"/>
    <p:sldId id="332" r:id="rId10"/>
    <p:sldId id="345" r:id="rId11"/>
    <p:sldId id="257" r:id="rId12"/>
    <p:sldId id="356" r:id="rId13"/>
    <p:sldId id="264" r:id="rId14"/>
    <p:sldId id="346" r:id="rId15"/>
    <p:sldId id="352" r:id="rId16"/>
    <p:sldId id="359" r:id="rId17"/>
    <p:sldId id="347" r:id="rId18"/>
    <p:sldId id="350" r:id="rId19"/>
    <p:sldId id="351" r:id="rId20"/>
    <p:sldId id="259" r:id="rId21"/>
    <p:sldId id="260" r:id="rId22"/>
    <p:sldId id="348" r:id="rId23"/>
    <p:sldId id="261" r:id="rId24"/>
    <p:sldId id="330" r:id="rId25"/>
    <p:sldId id="353" r:id="rId26"/>
    <p:sldId id="322" r:id="rId27"/>
    <p:sldId id="342" r:id="rId28"/>
    <p:sldId id="286" r:id="rId29"/>
  </p:sldIdLst>
  <p:sldSz cx="9144000" cy="73152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00"/>
    <a:srgbClr val="CC3300"/>
    <a:srgbClr val="996600"/>
    <a:srgbClr val="CC6600"/>
    <a:srgbClr val="FF0000"/>
    <a:srgbClr val="CCFFFF"/>
    <a:srgbClr val="99CCFF"/>
    <a:srgbClr val="660066"/>
    <a:srgbClr val="FFFF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87698" autoAdjust="0"/>
  </p:normalViewPr>
  <p:slideViewPr>
    <p:cSldViewPr>
      <p:cViewPr>
        <p:scale>
          <a:sx n="50" d="100"/>
          <a:sy n="50" d="100"/>
        </p:scale>
        <p:origin x="-1890" y="-330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E650E2E-CC98-498B-BE05-21AF5D03D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1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6" tIns="45668" rIns="91336" bIns="456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6" tIns="45668" rIns="91336" bIns="456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8738" y="696913"/>
            <a:ext cx="43561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6" tIns="45668" rIns="91336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6" tIns="45668" rIns="91336" bIns="4566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6" tIns="45668" rIns="91336" bIns="456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FE5D56D-2A65-410E-85AB-18A17FE4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27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8738" y="696913"/>
            <a:ext cx="43561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module is designed to be used in conjunction with the Forms Training Mini-Manual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5D56D-2A65-410E-85AB-18A17FE405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71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4F726F-074F-49E1-87EC-E345C92DF9C3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8738" y="696913"/>
            <a:ext cx="4356100" cy="34861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6D636B-BE7A-44CF-9D92-5BECC255E506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8738" y="696913"/>
            <a:ext cx="4356100" cy="34861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7150" y="696913"/>
            <a:ext cx="4356100" cy="34861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See forms manual for notes.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A3BF43-A410-4BD3-B71C-58CF68E68A2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27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8738" y="696913"/>
            <a:ext cx="4356100" cy="348615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0253E79-8318-4EF0-BFBF-269B0D60152A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8738" y="696913"/>
            <a:ext cx="4356100" cy="348615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F5AF34-A9E6-4B1E-99C7-ADC03DDA05B5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8738" y="696913"/>
            <a:ext cx="4356100" cy="348615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F5AF34-A9E6-4B1E-99C7-ADC03DDA05B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8738" y="696913"/>
            <a:ext cx="4356100" cy="348615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76D0D7-1A05-4068-A698-3E65E7C8614D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8738" y="696913"/>
            <a:ext cx="4356100" cy="348615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FFF8DA-7CB7-4E7C-A1FE-C64168528080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898106-8C47-48B1-A7E2-206F415CC8BD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8738" y="696913"/>
            <a:ext cx="43561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898106-8C47-48B1-A7E2-206F415CC8BD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8738" y="696913"/>
            <a:ext cx="43561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07E6D4-98C9-428F-88D6-1A5493A83366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8738" y="696913"/>
            <a:ext cx="4356100" cy="34861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152640"/>
            <a:ext cx="91440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251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6822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817768"/>
            <a:ext cx="8833104" cy="330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007360"/>
            <a:ext cx="6400800" cy="186944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925DD-7B09-4422-BFE9-662477426818}" type="datetime1">
              <a:rPr lang="en-US" smtClean="0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9" y="2581453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1" y="162561"/>
            <a:ext cx="8833104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256333"/>
            <a:ext cx="609600" cy="6502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9" y="2357121"/>
            <a:ext cx="420624" cy="44866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346081"/>
            <a:ext cx="457200" cy="470747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25D5B63-90CB-43F5-872C-DACF3D81DB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406400"/>
            <a:ext cx="7772400" cy="186944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0FA61-267C-4931-BC45-8F03A7FEF224}" type="datetime1">
              <a:rPr lang="en-US" smtClean="0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587E8-B673-448F-B707-1EF363DB91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152640"/>
            <a:ext cx="91440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1"/>
            <a:ext cx="9144000" cy="1658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817768"/>
            <a:ext cx="8833104" cy="330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1" y="165812"/>
            <a:ext cx="8833104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3813658" y="3496666"/>
            <a:ext cx="6661709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3" y="3120814"/>
            <a:ext cx="609600" cy="6502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1" y="3221601"/>
            <a:ext cx="420624" cy="44866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3" y="3210562"/>
            <a:ext cx="457200" cy="470747"/>
          </a:xfrm>
        </p:spPr>
        <p:txBody>
          <a:bodyPr/>
          <a:lstStyle/>
          <a:p>
            <a:pPr>
              <a:defRPr/>
            </a:pPr>
            <a:fld id="{6D784ADE-B9B7-457F-88BB-2574BAFE10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25121"/>
            <a:ext cx="6553200" cy="620945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6430A-AA50-4D9E-9730-B66EECECD684}" type="datetime1">
              <a:rPr lang="en-US" smtClean="0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25122"/>
            <a:ext cx="144780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82"/>
            <a:ext cx="7543800" cy="1382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833563"/>
            <a:ext cx="4038600" cy="4705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33563"/>
            <a:ext cx="40386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80B86-93B0-4A49-95C2-6CB76E681C03}" type="datetime1">
              <a:rPr lang="en-US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FBF35-2717-455E-894C-A0ED98E07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514066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82"/>
            <a:ext cx="7543800" cy="1382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33569"/>
            <a:ext cx="8229600" cy="2276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262443"/>
            <a:ext cx="8229600" cy="2276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8E1E-1D2A-4478-B462-4E4B7A25B2F6}" type="datetime1">
              <a:rPr lang="en-US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79BA-4F59-48C2-AA37-96C338D72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411517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82"/>
            <a:ext cx="7543800" cy="1382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3563"/>
            <a:ext cx="40386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33563"/>
            <a:ext cx="40386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E078-8E95-4292-8BA3-51D7A1DF8D62}" type="datetime1">
              <a:rPr lang="en-US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DF76-558B-4B83-BCBD-C5A02496B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968547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82"/>
            <a:ext cx="7543800" cy="1382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33569"/>
            <a:ext cx="4038600" cy="2276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262443"/>
            <a:ext cx="4038600" cy="2276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833563"/>
            <a:ext cx="40386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A0814-F150-4D74-BB57-A9AAE753E76E}" type="datetime1">
              <a:rPr lang="en-US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1C97D-7BDB-4F5D-9A1F-EDFAB3BB6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099228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82"/>
            <a:ext cx="7543800" cy="1382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33563"/>
            <a:ext cx="40386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3563"/>
            <a:ext cx="40386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2019E-E877-45FA-8D79-FDE0AFF28CD5}" type="datetime1">
              <a:rPr lang="en-US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FD6ED-2105-4E92-B857-A48AC6E65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46607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CDAE72-E0BF-4188-8DDB-6D51538A7948}" type="datetime1">
              <a:rPr lang="en-US" smtClean="0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94798"/>
            <a:ext cx="457200" cy="470747"/>
          </a:xfrm>
        </p:spPr>
        <p:txBody>
          <a:bodyPr/>
          <a:lstStyle/>
          <a:p>
            <a:pPr>
              <a:defRPr/>
            </a:pPr>
            <a:fld id="{3E628C1A-CFF3-4428-94E0-57665ACCE8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3" y="1628851"/>
            <a:ext cx="850392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152640"/>
            <a:ext cx="91440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20320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1" y="2438400"/>
            <a:ext cx="8833104" cy="3251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9" y="151842"/>
            <a:ext cx="8833104" cy="22823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7" y="2926082"/>
            <a:ext cx="6480174" cy="1784773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817768"/>
            <a:ext cx="8833104" cy="330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1" y="162561"/>
            <a:ext cx="8833104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5DBDC-C2E7-4F5B-A4F1-6C2C04DD5C5C}" type="datetime1">
              <a:rPr lang="en-US" smtClean="0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1" y="26009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256333"/>
            <a:ext cx="609600" cy="6502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9" y="2357121"/>
            <a:ext cx="420624" cy="44866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346081"/>
            <a:ext cx="457200" cy="470747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6265DB6-0438-4B8F-9388-89B548704E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68960"/>
            <a:ext cx="7772400" cy="16256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3" y="243841"/>
            <a:ext cx="8534400" cy="809549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837274"/>
            <a:ext cx="3044953" cy="390144"/>
          </a:xfrm>
        </p:spPr>
        <p:txBody>
          <a:bodyPr/>
          <a:lstStyle/>
          <a:p>
            <a:pPr>
              <a:defRPr/>
            </a:pPr>
            <a:fld id="{2C41B250-105E-48EF-B6C3-74D6D494D183}" type="datetime1">
              <a:rPr lang="en-US" smtClean="0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E2866-1A74-4DB8-9A5E-93BC526208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2" y="1680697"/>
            <a:ext cx="8921" cy="5140861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3" y="1463041"/>
            <a:ext cx="4038600" cy="4993843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463041"/>
            <a:ext cx="4038600" cy="4993843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346961"/>
            <a:ext cx="0" cy="446714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5443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152640"/>
            <a:ext cx="91440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1" y="1463040"/>
            <a:ext cx="8833104" cy="97536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4" y="6817767"/>
            <a:ext cx="8833104" cy="33162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625601"/>
            <a:ext cx="4040188" cy="78183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625600"/>
            <a:ext cx="4041775" cy="78028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4592D-EC59-4E84-82CC-9AC0F0003E39}" type="datetime1">
              <a:rPr lang="en-US" smtClean="0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837274"/>
            <a:ext cx="3581400" cy="390144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1" y="136550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1" y="165812"/>
            <a:ext cx="8833104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636143"/>
            <a:ext cx="4041648" cy="4072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636142"/>
            <a:ext cx="4038600" cy="4077005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1019772"/>
            <a:ext cx="609600" cy="6502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9" y="1120560"/>
            <a:ext cx="420624" cy="44866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111911"/>
            <a:ext cx="457200" cy="47074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EEF0B84-086A-4699-A6B8-8221DB389E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AD6A8-32D0-4380-AE84-13B55472B8A1}" type="datetime1">
              <a:rPr lang="en-US" smtClean="0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105089"/>
            <a:ext cx="457200" cy="470747"/>
          </a:xfrm>
        </p:spPr>
        <p:txBody>
          <a:bodyPr/>
          <a:lstStyle/>
          <a:p>
            <a:pPr>
              <a:defRPr/>
            </a:pPr>
            <a:fld id="{2DAFF690-6820-4890-BF31-887A5D2708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152640"/>
            <a:ext cx="91440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1"/>
            <a:ext cx="9144000" cy="1658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817768"/>
            <a:ext cx="8833104" cy="330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1" y="169062"/>
            <a:ext cx="8833104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74290-0BF7-44FB-AAE3-7766AFDDCAE8}" type="datetime1">
              <a:rPr lang="en-US" smtClean="0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746241"/>
            <a:ext cx="609600" cy="47074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6F57EF-46B3-4CC4-98BF-DBA8A5FEE8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1" y="162560"/>
            <a:ext cx="8833104" cy="3251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152640"/>
            <a:ext cx="91440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2679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50240"/>
            <a:ext cx="2743200" cy="625856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75360"/>
            <a:ext cx="2362200" cy="105664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2113280"/>
            <a:ext cx="2362200" cy="4421294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62561"/>
            <a:ext cx="8833104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1" y="5689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731520"/>
            <a:ext cx="5638800" cy="57708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43840"/>
            <a:ext cx="609600" cy="6502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9" y="344628"/>
            <a:ext cx="420624" cy="44866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33589"/>
            <a:ext cx="457200" cy="470747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1906999-6B62-494B-9153-14738EA81A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3" y="6814279"/>
            <a:ext cx="8833104" cy="330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2C4F3-91C2-4546-9305-D33B25265536}" type="datetime1">
              <a:rPr lang="en-US" smtClean="0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3" y="6838238"/>
            <a:ext cx="3383280" cy="390144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1" y="5689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152640"/>
            <a:ext cx="91440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1" y="162561"/>
            <a:ext cx="8833104" cy="3218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50240"/>
            <a:ext cx="2743200" cy="625856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1" y="165812"/>
            <a:ext cx="8833104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43840"/>
            <a:ext cx="609600" cy="6502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9" y="344628"/>
            <a:ext cx="420624" cy="44866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33589"/>
            <a:ext cx="457200" cy="470747"/>
          </a:xfrm>
        </p:spPr>
        <p:txBody>
          <a:bodyPr/>
          <a:lstStyle/>
          <a:p>
            <a:pPr>
              <a:defRPr/>
            </a:pPr>
            <a:fld id="{48598F42-5BF3-4731-AA97-2DCF386C173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364480"/>
            <a:ext cx="5867400" cy="130048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50240"/>
            <a:ext cx="5867400" cy="455168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56640"/>
            <a:ext cx="2438400" cy="560832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3" y="6814279"/>
            <a:ext cx="8833104" cy="330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1" y="6831983"/>
            <a:ext cx="3044953" cy="390144"/>
          </a:xfrm>
        </p:spPr>
        <p:txBody>
          <a:bodyPr/>
          <a:lstStyle/>
          <a:p>
            <a:pPr>
              <a:defRPr/>
            </a:pPr>
            <a:fld id="{C1686E0D-B1B6-4390-B4BD-6291341DA72E}" type="datetime1">
              <a:rPr lang="en-US" smtClean="0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838238"/>
            <a:ext cx="3584448" cy="390144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7152640"/>
            <a:ext cx="9144000" cy="16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4862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731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3" y="6814279"/>
            <a:ext cx="8833104" cy="3302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831983"/>
            <a:ext cx="3044953" cy="39014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2BBB9A-8E4F-4B21-B571-F19546A97264}" type="datetime1">
              <a:rPr lang="en-US" smtClean="0"/>
              <a:pPr>
                <a:defRPr/>
              </a:pPr>
              <a:t>10/22/2018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838238"/>
            <a:ext cx="3581400" cy="39014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165812"/>
            <a:ext cx="8833104" cy="698357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1" y="1361859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1019772"/>
            <a:ext cx="609600" cy="6502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9" y="1120560"/>
            <a:ext cx="420624" cy="44866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109519"/>
            <a:ext cx="457200" cy="470747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165C15D-589E-410B-89B7-F22355665A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3" y="243841"/>
            <a:ext cx="8534400" cy="809549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3" y="1625601"/>
            <a:ext cx="8534400" cy="490606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  <p:sldLayoutId id="2147484795" r:id="rId12"/>
    <p:sldLayoutId id="2147484796" r:id="rId13"/>
    <p:sldLayoutId id="2147484797" r:id="rId14"/>
    <p:sldLayoutId id="2147484798" r:id="rId15"/>
    <p:sldLayoutId id="2147484799" r:id="rId16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ine.gov/wcb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Forms.WCB@maine.gov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ne.gov/wcb/departments/technolog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6630" y="228600"/>
            <a:ext cx="7176770" cy="2819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6630" y="228600"/>
            <a:ext cx="7176770" cy="281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" y="304801"/>
            <a:ext cx="2731010" cy="2667001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609600" y="3352801"/>
            <a:ext cx="8153400" cy="31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4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Electronic </a:t>
            </a:r>
            <a:r>
              <a:rPr lang="en-US" sz="4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Filing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4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4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Forms </a:t>
            </a:r>
            <a:r>
              <a:rPr lang="en-US" sz="4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Overview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Use With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Filing Mini Manual 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8591" y="768461"/>
            <a:ext cx="284051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Maine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Workers’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Compensation Board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1650" y="6409554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Revised </a:t>
            </a:r>
            <a:r>
              <a:rPr lang="en-US" sz="1400" dirty="0" smtClean="0"/>
              <a:t>10-22-18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05807"/>
              </p:ext>
            </p:extLst>
          </p:nvPr>
        </p:nvGraphicFramePr>
        <p:xfrm>
          <a:off x="304801" y="609600"/>
          <a:ext cx="4945626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1" y="609600"/>
                        <a:ext cx="4945626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457200"/>
            <a:ext cx="3505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WCB-1</a:t>
            </a:r>
          </a:p>
          <a:p>
            <a:pPr algn="ctr"/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Employer’s First Report of Occupational Injury or Disease (FROI)</a:t>
            </a:r>
          </a:p>
          <a:p>
            <a:pPr algn="ctr"/>
            <a:endParaRPr lang="en-US" sz="36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Mini Manual pages 4-5</a:t>
            </a:r>
            <a:endParaRPr lang="en-US" sz="24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8754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1371600"/>
            <a:ext cx="3048000" cy="3429000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Wage Statement (WCB-2)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Mini Manual 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pages 6 - 7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573421"/>
              </p:ext>
            </p:extLst>
          </p:nvPr>
        </p:nvGraphicFramePr>
        <p:xfrm>
          <a:off x="381001" y="609600"/>
          <a:ext cx="4945626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3" name="Acrobat Document" r:id="rId4" imgW="5829300" imgH="7543800" progId="AcroExch.Document.7">
                  <p:embed/>
                </p:oleObj>
              </mc:Choice>
              <mc:Fallback>
                <p:oleObj name="Acrobat Document" r:id="rId4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1" y="609600"/>
                        <a:ext cx="4945626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</a:rPr>
              <a:t>Wage Statements</a:t>
            </a:r>
            <a:endParaRPr lang="en-US" sz="4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524000"/>
            <a:ext cx="8839200" cy="5943600"/>
          </a:xfrm>
        </p:spPr>
        <p:txBody>
          <a:bodyPr>
            <a:noAutofit/>
          </a:bodyPr>
          <a:lstStyle/>
          <a:p>
            <a:r>
              <a:rPr lang="en-US" sz="2800" dirty="0"/>
              <a:t>“The wage statement must report the earnings or wages of the employee on a weekly basis, except that if the employee is paid on other than a weekly basis, the employer may report the earnings or wages on that basis</a:t>
            </a:r>
            <a:r>
              <a:rPr lang="en-US" sz="2800" dirty="0" smtClean="0"/>
              <a:t>.” (§303)</a:t>
            </a:r>
          </a:p>
          <a:p>
            <a:pPr marL="109728" indent="0">
              <a:buNone/>
            </a:pPr>
            <a:endParaRPr lang="en-US" sz="1000" dirty="0" smtClean="0"/>
          </a:p>
          <a:p>
            <a:r>
              <a:rPr lang="en-US" sz="2800" dirty="0" smtClean="0"/>
              <a:t>Need actual weekly earnings for week of injury, and week of hire (if within the 52 weeks)</a:t>
            </a:r>
          </a:p>
          <a:p>
            <a:pPr marL="109728" indent="0">
              <a:buNone/>
            </a:pPr>
            <a:endParaRPr lang="en-US" sz="1000" dirty="0" smtClean="0"/>
          </a:p>
          <a:p>
            <a:r>
              <a:rPr lang="en-US" sz="2800" dirty="0" smtClean="0"/>
              <a:t>Need to indicate any weeks with </a:t>
            </a:r>
            <a:r>
              <a:rPr lang="en-US" sz="2800" b="1" u="sng" dirty="0" smtClean="0"/>
              <a:t>NO</a:t>
            </a:r>
            <a:r>
              <a:rPr lang="en-US" sz="2800" dirty="0" smtClean="0"/>
              <a:t> earnings</a:t>
            </a:r>
          </a:p>
          <a:p>
            <a:pPr marL="109728" indent="0">
              <a:buNone/>
            </a:pPr>
            <a:endParaRPr lang="en-US" sz="1000" dirty="0"/>
          </a:p>
          <a:p>
            <a:r>
              <a:rPr lang="en-US" sz="2800" dirty="0" smtClean="0"/>
              <a:t>Rules in process for monthly, semi-monthly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32985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81600" y="1219200"/>
            <a:ext cx="3581400" cy="5257801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Schedule of Dependent(s) and </a:t>
            </a:r>
            <a:b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Filing Status Statement (WCB-2A)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Mini Manual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pages 8 - 9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423071"/>
              </p:ext>
            </p:extLst>
          </p:nvPr>
        </p:nvGraphicFramePr>
        <p:xfrm>
          <a:off x="381001" y="609600"/>
          <a:ext cx="4945626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" name="Acrobat Document" r:id="rId4" imgW="5829300" imgH="7543800" progId="AcroExch.Document.7">
                  <p:embed/>
                </p:oleObj>
              </mc:Choice>
              <mc:Fallback>
                <p:oleObj name="Acrobat Document" r:id="rId4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1" y="609600"/>
                        <a:ext cx="4945626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257800" y="533401"/>
            <a:ext cx="3886200" cy="4876800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Fringe 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Benefits Worksheet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(WCB-2B)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Mini Manual</a:t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pages 10 - 11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206959"/>
              </p:ext>
            </p:extLst>
          </p:nvPr>
        </p:nvGraphicFramePr>
        <p:xfrm>
          <a:off x="609601" y="533399"/>
          <a:ext cx="4945626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8" name="Acrobat Document" r:id="rId4" imgW="5829300" imgH="7543800" progId="AcroExch.Document.7">
                  <p:embed/>
                </p:oleObj>
              </mc:Choice>
              <mc:Fallback>
                <p:oleObj name="Acrobat Document" r:id="rId4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1" y="533399"/>
                        <a:ext cx="4945626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9193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Wage </a:t>
            </a:r>
            <a:r>
              <a:rPr lang="en-US" sz="2800" dirty="0" smtClean="0"/>
              <a:t>Statements (WCB-2) and </a:t>
            </a:r>
            <a:r>
              <a:rPr lang="en-US" sz="2800" dirty="0"/>
              <a:t>Fringe Benefit Worksheets (</a:t>
            </a:r>
            <a:r>
              <a:rPr lang="en-US" sz="2800" dirty="0" smtClean="0"/>
              <a:t>WCB-2B) </a:t>
            </a:r>
            <a:r>
              <a:rPr lang="en-US" sz="2800" dirty="0"/>
              <a:t>must be filed for all claims where lost time exceeds seven days (waiting period).</a:t>
            </a:r>
          </a:p>
          <a:p>
            <a:endParaRPr lang="en-US" sz="1050" dirty="0"/>
          </a:p>
          <a:p>
            <a:r>
              <a:rPr lang="en-US" sz="2800" dirty="0"/>
              <a:t>These same forms must be filed for </a:t>
            </a:r>
            <a:r>
              <a:rPr lang="en-US" sz="2800" b="1" u="sng" dirty="0"/>
              <a:t>all </a:t>
            </a:r>
            <a:r>
              <a:rPr lang="en-US" sz="2800" dirty="0"/>
              <a:t>controverted lost time claims.</a:t>
            </a:r>
          </a:p>
          <a:p>
            <a:pPr marL="109728" indent="0">
              <a:buNone/>
            </a:pPr>
            <a:endParaRPr lang="en-US" sz="1050" dirty="0"/>
          </a:p>
          <a:p>
            <a:r>
              <a:rPr lang="en-US" sz="2800" dirty="0"/>
              <a:t>The Schedule of Dependents and Filing Status Statement </a:t>
            </a:r>
            <a:r>
              <a:rPr lang="en-US" sz="2800" dirty="0" smtClean="0"/>
              <a:t>(WCB-2A) is </a:t>
            </a:r>
            <a:r>
              <a:rPr lang="en-US" sz="2800" dirty="0"/>
              <a:t>not required for dates of injury on or after January 1, 2013.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1219200" y="228600"/>
            <a:ext cx="6705600" cy="750889"/>
          </a:xfrm>
          <a:prstGeom prst="rect">
            <a:avLst/>
          </a:prstGeom>
          <a:solidFill>
            <a:schemeClr val="bg2"/>
          </a:solidFill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WCB-2, -2A and -2B Recap</a:t>
            </a:r>
          </a:p>
        </p:txBody>
      </p:sp>
    </p:spTree>
    <p:extLst>
      <p:ext uri="{BB962C8B-B14F-4D97-AF65-F5344CB8AC3E}">
        <p14:creationId xmlns:p14="http://schemas.microsoft.com/office/powerpoint/2010/main" val="24721860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534400" cy="12668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Establishing the Weekly </a:t>
            </a:r>
            <a:r>
              <a:rPr lang="en-US" sz="4000" b="1" u="sng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Compensation Rate (WCR)</a:t>
            </a:r>
            <a:endParaRPr lang="en-US" sz="4000" b="1" u="sng" dirty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28600" y="1828800"/>
            <a:ext cx="85344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Once the Average Weekly Wage (AWW) is determined, the next step is to determine the Weekly Compensation rate (WCR).</a:t>
            </a:r>
          </a:p>
          <a:p>
            <a:pPr marL="109728" indent="0">
              <a:buNone/>
            </a:pPr>
            <a:endParaRPr lang="en-US" sz="1000" dirty="0" smtClean="0"/>
          </a:p>
          <a:p>
            <a:r>
              <a:rPr lang="en-US" sz="3200" dirty="0" smtClean="0"/>
              <a:t>For injuries on or after 1/1/2013, it is calculated as two-thirds of the employee’s gross AWW. </a:t>
            </a:r>
            <a:endParaRPr lang="en-US" sz="3200" dirty="0"/>
          </a:p>
          <a:p>
            <a:pPr marL="0" indent="0">
              <a:buNone/>
            </a:pPr>
            <a:r>
              <a:rPr lang="en-US" sz="1000" dirty="0" smtClean="0"/>
              <a:t>	 </a:t>
            </a:r>
          </a:p>
          <a:p>
            <a:r>
              <a:rPr lang="en-US" sz="3200" dirty="0" smtClean="0"/>
              <a:t>For injuries prior to 1/1/2013, it was 80% of the employee’s after-tax amount.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20580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73E87">
                    <a:lumMod val="75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Weekly Benefit </a:t>
            </a:r>
            <a:r>
              <a:rPr lang="en-US" sz="3200" b="1" dirty="0" smtClean="0">
                <a:solidFill>
                  <a:srgbClr val="073E87">
                    <a:lumMod val="75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Calculation For</a:t>
            </a:r>
            <a:r>
              <a:rPr lang="en-US" sz="3200" b="1" u="sng" dirty="0" smtClean="0">
                <a:solidFill>
                  <a:srgbClr val="073E87">
                    <a:lumMod val="75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b="1" u="sng" dirty="0" smtClean="0">
                <a:solidFill>
                  <a:srgbClr val="073E87">
                    <a:lumMod val="75000"/>
                  </a:srgb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b="1" u="sng" dirty="0" smtClean="0">
                <a:solidFill>
                  <a:srgbClr val="073E87">
                    <a:lumMod val="75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Injuries On or After January 1, 2013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503920" cy="487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Weekly Compensation Rate (WCR) shall be equal to 2/3 of the employee’s gross Average Weekly Wage (AWW), but not more than the maximum benefit level.</a:t>
            </a:r>
          </a:p>
          <a:p>
            <a:pPr marL="109728" indent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Calculate the WCR by dividing the AWW by three and multiplying by two.  Using a decimal (AWW x .667 for example) may result in errors.  </a:t>
            </a:r>
          </a:p>
        </p:txBody>
      </p:sp>
    </p:spTree>
    <p:extLst>
      <p:ext uri="{BB962C8B-B14F-4D97-AF65-F5344CB8AC3E}">
        <p14:creationId xmlns:p14="http://schemas.microsoft.com/office/powerpoint/2010/main" val="14900020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43800" cy="838202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73E87">
                    <a:lumMod val="75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Maximum Benefit Levels</a:t>
            </a:r>
            <a:endParaRPr lang="en-US" sz="3600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5562601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For dates of injury on or after 1/1/2013 - 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state average weekly wage as adjusted annually on July </a:t>
            </a:r>
            <a:r>
              <a:rPr lang="en-US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90%</a:t>
            </a:r>
            <a:r>
              <a:rPr lang="en-US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injuries prior to 1/1/2013). </a:t>
            </a:r>
          </a:p>
          <a:p>
            <a:pPr marL="109728" indent="0">
              <a:buNone/>
            </a:pPr>
            <a:endParaRPr lang="en-US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Adjustment must be made on July 1 and a WCB-4 Modification filed</a:t>
            </a:r>
            <a:r>
              <a:rPr lang="en-US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3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Failure to adjust may result in penalties.</a:t>
            </a:r>
            <a:r>
              <a:rPr lang="en-US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marL="109728" indent="0">
              <a:buNone/>
            </a:pPr>
            <a:endParaRPr lang="en-US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If new adjusted maximum rate exceeds               employee’s own rate, use employee’s own rate.  </a:t>
            </a:r>
          </a:p>
        </p:txBody>
      </p:sp>
    </p:spTree>
    <p:extLst>
      <p:ext uri="{BB962C8B-B14F-4D97-AF65-F5344CB8AC3E}">
        <p14:creationId xmlns:p14="http://schemas.microsoft.com/office/powerpoint/2010/main" val="9197098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-152400"/>
            <a:ext cx="8839200" cy="1089025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73E87">
                    <a:lumMod val="75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Maximum Benefit Levels</a:t>
            </a:r>
            <a:endParaRPr lang="en-US" sz="3600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63099"/>
              </p:ext>
            </p:extLst>
          </p:nvPr>
        </p:nvGraphicFramePr>
        <p:xfrm>
          <a:off x="304800" y="1295400"/>
          <a:ext cx="8458200" cy="53187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71458"/>
                <a:gridCol w="1818118"/>
                <a:gridCol w="4268624"/>
              </a:tblGrid>
              <a:tr h="453489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Effective Date</a:t>
                      </a:r>
                      <a:endParaRPr lang="en-US" sz="25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S.A.W.W.</a:t>
                      </a:r>
                      <a:endParaRPr lang="en-US" sz="25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Maximum Benefit</a:t>
                      </a:r>
                      <a:endParaRPr lang="en-US" sz="25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0637">
                <a:tc>
                  <a:txBody>
                    <a:bodyPr/>
                    <a:lstStyle/>
                    <a:p>
                      <a:pPr algn="ctr"/>
                      <a:endParaRPr lang="en-US" sz="2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July 1, 2018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$829.30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Injuries on/after</a:t>
                      </a:r>
                      <a:r>
                        <a:rPr lang="en-US" sz="2500" b="1" baseline="0" dirty="0" smtClean="0">
                          <a:solidFill>
                            <a:schemeClr val="tx1"/>
                          </a:solidFill>
                        </a:rPr>
                        <a:t> 1/1/13</a:t>
                      </a:r>
                    </a:p>
                    <a:p>
                      <a:pPr algn="ctr"/>
                      <a:r>
                        <a:rPr lang="en-US" sz="2500" b="1" u="sng" baseline="0" dirty="0" smtClean="0">
                          <a:solidFill>
                            <a:schemeClr val="tx1"/>
                          </a:solidFill>
                        </a:rPr>
                        <a:t>$829.30 (100% SAWW)</a:t>
                      </a:r>
                    </a:p>
                    <a:p>
                      <a:pPr algn="ctr"/>
                      <a:r>
                        <a:rPr lang="en-US" sz="2500" b="1" baseline="0" dirty="0" smtClean="0">
                          <a:solidFill>
                            <a:schemeClr val="tx1"/>
                          </a:solidFill>
                        </a:rPr>
                        <a:t>Injuries prior to 1/1/13</a:t>
                      </a:r>
                    </a:p>
                    <a:p>
                      <a:pPr algn="ctr"/>
                      <a:r>
                        <a:rPr lang="en-US" sz="2500" b="1" baseline="0" dirty="0" smtClean="0">
                          <a:solidFill>
                            <a:schemeClr val="tx1"/>
                          </a:solidFill>
                        </a:rPr>
                        <a:t>$746.37 (90% SAWW)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0637">
                <a:tc>
                  <a:txBody>
                    <a:bodyPr/>
                    <a:lstStyle/>
                    <a:p>
                      <a:pPr algn="ctr"/>
                      <a:endParaRPr lang="en-US" sz="2500" dirty="0" smtClean="0"/>
                    </a:p>
                    <a:p>
                      <a:pPr algn="ctr"/>
                      <a:r>
                        <a:rPr lang="en-US" sz="2500" dirty="0" smtClean="0"/>
                        <a:t>July 1, 2017</a:t>
                      </a:r>
                      <a:endParaRPr lang="en-US" sz="25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 smtClean="0"/>
                    </a:p>
                    <a:p>
                      <a:pPr algn="ctr"/>
                      <a:r>
                        <a:rPr lang="en-US" sz="2500" dirty="0" smtClean="0"/>
                        <a:t>$804.40</a:t>
                      </a:r>
                      <a:endParaRPr lang="en-US" sz="25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Injuries on/after 1/1/13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$804.40 (100% SAWW)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Injuries prior to 1/1/13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$723.96 (90% SAWW)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0637">
                <a:tc>
                  <a:txBody>
                    <a:bodyPr/>
                    <a:lstStyle/>
                    <a:p>
                      <a:pPr algn="ctr"/>
                      <a:endParaRPr lang="en-US" sz="2500" dirty="0" smtClean="0"/>
                    </a:p>
                    <a:p>
                      <a:pPr algn="ctr"/>
                      <a:r>
                        <a:rPr lang="en-US" sz="2500" dirty="0" smtClean="0"/>
                        <a:t>July 1, 2016</a:t>
                      </a:r>
                      <a:endParaRPr lang="en-US" sz="25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 smtClean="0"/>
                    </a:p>
                    <a:p>
                      <a:pPr algn="ctr"/>
                      <a:r>
                        <a:rPr lang="en-US" sz="2500" dirty="0" smtClean="0"/>
                        <a:t>$789.35</a:t>
                      </a:r>
                      <a:endParaRPr lang="en-US" sz="25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Injuries on/after 1/1/13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$789.35 (100% SAWW)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Injuries prior to 1/1/13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$710.42 (90% SAWW)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6841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9050"/>
            <a:ext cx="8153400" cy="1001713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5400" b="1" u="sng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Abbreviations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143000"/>
            <a:ext cx="8915400" cy="5638800"/>
          </a:xfrm>
        </p:spPr>
        <p:txBody>
          <a:bodyPr>
            <a:normAutofit/>
          </a:bodyPr>
          <a:lstStyle/>
          <a:p>
            <a:pPr eaLnBrk="1" hangingPunct="1"/>
            <a:endParaRPr lang="en-US" sz="2600" b="1" dirty="0" smtClean="0"/>
          </a:p>
          <a:p>
            <a:pPr eaLnBrk="1" hangingPunct="1"/>
            <a:r>
              <a:rPr lang="en-US" sz="2600" b="1" dirty="0" smtClean="0"/>
              <a:t>AWW</a:t>
            </a:r>
            <a:r>
              <a:rPr lang="en-US" sz="2600" dirty="0" smtClean="0"/>
              <a:t> - Average Weekly Wage</a:t>
            </a:r>
          </a:p>
          <a:p>
            <a:pPr eaLnBrk="1" hangingPunct="1"/>
            <a:endParaRPr lang="en-US" sz="400" dirty="0" smtClean="0"/>
          </a:p>
          <a:p>
            <a:pPr eaLnBrk="1" hangingPunct="1"/>
            <a:r>
              <a:rPr lang="en-US" sz="2600" b="1" dirty="0" smtClean="0"/>
              <a:t>EDI</a:t>
            </a:r>
            <a:r>
              <a:rPr lang="en-US" sz="2600" dirty="0" smtClean="0"/>
              <a:t> - Electronic Data Interchange</a:t>
            </a:r>
          </a:p>
          <a:p>
            <a:pPr eaLnBrk="1" hangingPunct="1"/>
            <a:endParaRPr lang="en-US" sz="400" dirty="0" smtClean="0"/>
          </a:p>
          <a:p>
            <a:pPr eaLnBrk="1" hangingPunct="1"/>
            <a:r>
              <a:rPr lang="en-US" sz="2600" b="1" dirty="0" smtClean="0"/>
              <a:t>FROI</a:t>
            </a:r>
            <a:r>
              <a:rPr lang="en-US" sz="2600" dirty="0" smtClean="0"/>
              <a:t> - First Report of Injury (WCB-1)</a:t>
            </a:r>
          </a:p>
          <a:p>
            <a:pPr marL="109728" indent="0" eaLnBrk="1" hangingPunct="1">
              <a:buNone/>
            </a:pPr>
            <a:endParaRPr lang="en-US" sz="400" dirty="0" smtClean="0"/>
          </a:p>
          <a:p>
            <a:pPr eaLnBrk="1" hangingPunct="1"/>
            <a:r>
              <a:rPr lang="en-US" sz="2600" b="1" dirty="0" smtClean="0"/>
              <a:t>SROI</a:t>
            </a:r>
            <a:r>
              <a:rPr lang="en-US" sz="2600" dirty="0" smtClean="0"/>
              <a:t> – Subsequent Report of Injury</a:t>
            </a:r>
          </a:p>
          <a:p>
            <a:pPr marL="109728" indent="0" eaLnBrk="1" hangingPunct="1">
              <a:buNone/>
            </a:pPr>
            <a:endParaRPr lang="en-US" sz="400" dirty="0" smtClean="0"/>
          </a:p>
          <a:p>
            <a:pPr eaLnBrk="1" hangingPunct="1"/>
            <a:r>
              <a:rPr lang="en-US" sz="2600" b="1" dirty="0" smtClean="0"/>
              <a:t>MOP</a:t>
            </a:r>
            <a:r>
              <a:rPr lang="en-US" sz="2600" dirty="0" smtClean="0"/>
              <a:t> - Memorandum of Payment (WCB-3)</a:t>
            </a:r>
          </a:p>
          <a:p>
            <a:pPr eaLnBrk="1" hangingPunct="1"/>
            <a:endParaRPr lang="en-US" sz="400" dirty="0" smtClean="0"/>
          </a:p>
          <a:p>
            <a:pPr eaLnBrk="1" hangingPunct="1"/>
            <a:r>
              <a:rPr lang="en-US" sz="2600" b="1" dirty="0" smtClean="0"/>
              <a:t>NOC</a:t>
            </a:r>
            <a:r>
              <a:rPr lang="en-US" sz="2600" dirty="0" smtClean="0"/>
              <a:t> - Notice of Controversy (WCB-9)</a:t>
            </a:r>
          </a:p>
          <a:p>
            <a:pPr eaLnBrk="1" hangingPunct="1"/>
            <a:endParaRPr lang="en-US" sz="400" dirty="0" smtClean="0"/>
          </a:p>
          <a:p>
            <a:pPr eaLnBrk="1" hangingPunct="1"/>
            <a:r>
              <a:rPr lang="en-US" sz="2600" b="1" dirty="0" smtClean="0"/>
              <a:t>RTW</a:t>
            </a:r>
            <a:r>
              <a:rPr lang="en-US" sz="2600" dirty="0" smtClean="0"/>
              <a:t> - Return to Work</a:t>
            </a:r>
          </a:p>
          <a:p>
            <a:pPr eaLnBrk="1" hangingPunct="1"/>
            <a:endParaRPr lang="en-US" sz="400" dirty="0" smtClean="0"/>
          </a:p>
          <a:p>
            <a:pPr eaLnBrk="1" hangingPunct="1"/>
            <a:r>
              <a:rPr lang="en-US" sz="2600" b="1" dirty="0" smtClean="0"/>
              <a:t>SOC</a:t>
            </a:r>
            <a:r>
              <a:rPr lang="en-US" sz="2600" dirty="0" smtClean="0"/>
              <a:t> – Statement of Compensation Paid (WCB-11</a:t>
            </a:r>
            <a:r>
              <a:rPr lang="en-US" sz="2400" dirty="0" smtClean="0"/>
              <a:t>)</a:t>
            </a:r>
          </a:p>
          <a:p>
            <a:pPr eaLnBrk="1" hangingPunct="1"/>
            <a:endParaRPr lang="en-US" sz="400" dirty="0" smtClean="0"/>
          </a:p>
          <a:p>
            <a:pPr eaLnBrk="1" hangingPunct="1"/>
            <a:r>
              <a:rPr lang="en-US" sz="2600" b="1" dirty="0" smtClean="0"/>
              <a:t>WCR</a:t>
            </a:r>
            <a:r>
              <a:rPr lang="en-US" sz="2600" dirty="0" smtClean="0"/>
              <a:t> – Weekly Compensation Rate</a:t>
            </a:r>
          </a:p>
          <a:p>
            <a:pPr eaLnBrk="1" hangingPunct="1">
              <a:lnSpc>
                <a:spcPct val="90000"/>
              </a:lnSpc>
            </a:pPr>
            <a:endParaRPr lang="en-US" sz="21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1447800"/>
            <a:ext cx="3657600" cy="3505200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Memorandum of 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Payment 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(WCB-3)</a:t>
            </a:r>
            <a:r>
              <a:rPr lang="en-US" sz="40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Mini Manual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pages 12 - 13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83164"/>
              </p:ext>
            </p:extLst>
          </p:nvPr>
        </p:nvGraphicFramePr>
        <p:xfrm>
          <a:off x="381001" y="533399"/>
          <a:ext cx="4945626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0" name="Acrobat Document" r:id="rId4" imgW="5829300" imgH="7543800" progId="AcroExch.Document.7">
                  <p:embed/>
                </p:oleObj>
              </mc:Choice>
              <mc:Fallback>
                <p:oleObj name="Acrobat Document" r:id="rId4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1" y="533399"/>
                        <a:ext cx="4945626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1295400"/>
            <a:ext cx="3581400" cy="4114800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Discontinuance or Modification</a:t>
            </a:r>
            <a:br>
              <a:rPr lang="en-US" sz="3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of Compensation (WCB-4)</a:t>
            </a:r>
            <a:r>
              <a:rPr lang="en-US" sz="36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Mini Manual</a:t>
            </a:r>
            <a:br>
              <a:rPr lang="en-US" sz="31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pages 14 - 15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276948"/>
              </p:ext>
            </p:extLst>
          </p:nvPr>
        </p:nvGraphicFramePr>
        <p:xfrm>
          <a:off x="381001" y="457200"/>
          <a:ext cx="4945626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1" y="457200"/>
                        <a:ext cx="4945626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1371600"/>
            <a:ext cx="3581400" cy="4114800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Consent Between Employer and Employee</a:t>
            </a:r>
            <a:br>
              <a:rPr lang="en-US" sz="3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(WCB-4A)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Mini Manual</a:t>
            </a:r>
            <a:br>
              <a:rPr lang="en-US" sz="31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pages 16 - 17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990267"/>
              </p:ext>
            </p:extLst>
          </p:nvPr>
        </p:nvGraphicFramePr>
        <p:xfrm>
          <a:off x="381001" y="609600"/>
          <a:ext cx="4945626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1" y="609600"/>
                        <a:ext cx="4945626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6186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762001"/>
            <a:ext cx="3810000" cy="4038601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21-day Certificate of Discontinuance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or Reduction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(WCB-8)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Mini Manual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pages 18 - 19 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387681"/>
              </p:ext>
            </p:extLst>
          </p:nvPr>
        </p:nvGraphicFramePr>
        <p:xfrm>
          <a:off x="381001" y="609600"/>
          <a:ext cx="4945626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3" name="Acrobat Document" r:id="rId4" imgW="5829300" imgH="7543800" progId="AcroExch.Document.7">
                  <p:embed/>
                </p:oleObj>
              </mc:Choice>
              <mc:Fallback>
                <p:oleObj name="Acrobat Document" r:id="rId4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1" y="609600"/>
                        <a:ext cx="4945626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87" y="0"/>
            <a:ext cx="8907363" cy="1031878"/>
          </a:xfrm>
          <a:noFill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WCB-8 -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Certified Mailing Reminder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393" y="1866900"/>
            <a:ext cx="4035425" cy="28765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Claim administrators should have this sender’s receipt postmarked to prove when they sent the WCB-8.</a:t>
            </a:r>
          </a:p>
        </p:txBody>
      </p:sp>
      <p:sp>
        <p:nvSpPr>
          <p:cNvPr id="21509" name="AutoShape 11"/>
          <p:cNvSpPr>
            <a:spLocks noChangeArrowheads="1"/>
          </p:cNvSpPr>
          <p:nvPr/>
        </p:nvSpPr>
        <p:spPr bwMode="auto">
          <a:xfrm>
            <a:off x="3886204" y="411480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AutoShape 12"/>
          <p:cNvSpPr>
            <a:spLocks noChangeArrowheads="1"/>
          </p:cNvSpPr>
          <p:nvPr/>
        </p:nvSpPr>
        <p:spPr bwMode="auto">
          <a:xfrm>
            <a:off x="3581400" y="3962400"/>
            <a:ext cx="1219200" cy="1524000"/>
          </a:xfrm>
          <a:prstGeom prst="left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AutoShape 13"/>
          <p:cNvSpPr>
            <a:spLocks noChangeArrowheads="1"/>
          </p:cNvSpPr>
          <p:nvPr/>
        </p:nvSpPr>
        <p:spPr bwMode="auto">
          <a:xfrm>
            <a:off x="3276600" y="4038601"/>
            <a:ext cx="1600200" cy="1524000"/>
          </a:xfrm>
          <a:prstGeom prst="leftArrow">
            <a:avLst>
              <a:gd name="adj1" fmla="val 50000"/>
              <a:gd name="adj2" fmla="val 2625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AutoShape 14"/>
          <p:cNvSpPr>
            <a:spLocks noChangeArrowheads="1"/>
          </p:cNvSpPr>
          <p:nvPr/>
        </p:nvSpPr>
        <p:spPr bwMode="auto">
          <a:xfrm>
            <a:off x="1676400" y="2819399"/>
            <a:ext cx="1752600" cy="1828800"/>
          </a:xfrm>
          <a:prstGeom prst="downArrow">
            <a:avLst>
              <a:gd name="adj1" fmla="val 50000"/>
              <a:gd name="adj2" fmla="val 260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3600450" y="3798889"/>
            <a:ext cx="11811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Times New Roman" pitchFamily="18" charset="0"/>
              </a:rPr>
              <a:t>Postmark</a:t>
            </a:r>
          </a:p>
          <a:p>
            <a:pPr algn="ctr">
              <a:spcBef>
                <a:spcPct val="50000"/>
              </a:spcBef>
            </a:pPr>
            <a:r>
              <a:rPr lang="en-US" sz="1400" b="1" dirty="0">
                <a:latin typeface="Times New Roman" pitchFamily="18" charset="0"/>
              </a:rPr>
              <a:t>Here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2450" y="5009349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verification of certified mailing from the USPS is also acceptable.</a:t>
            </a:r>
            <a:endParaRPr lang="en-US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" y="1931035"/>
            <a:ext cx="4898831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305859"/>
              </p:ext>
            </p:extLst>
          </p:nvPr>
        </p:nvGraphicFramePr>
        <p:xfrm>
          <a:off x="457201" y="609600"/>
          <a:ext cx="4945626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9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1" y="609600"/>
                        <a:ext cx="4945626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685800"/>
            <a:ext cx="3429000" cy="4495800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Notice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of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Controversy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(WCB-9)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Mini Manual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pages 20 - 21</a:t>
            </a:r>
          </a:p>
        </p:txBody>
      </p:sp>
    </p:spTree>
    <p:extLst>
      <p:ext uri="{BB962C8B-B14F-4D97-AF65-F5344CB8AC3E}">
        <p14:creationId xmlns:p14="http://schemas.microsoft.com/office/powerpoint/2010/main" val="23705211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8100"/>
            <a:ext cx="8839200" cy="838200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Notice of Controversy (Denial) (WCB-9)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66800"/>
            <a:ext cx="8686800" cy="6019800"/>
          </a:xfrm>
        </p:spPr>
        <p:txBody>
          <a:bodyPr>
            <a:noAutofit/>
          </a:bodyPr>
          <a:lstStyle/>
          <a:p>
            <a:pPr marL="533400" indent="-53340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 NOC must be filed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33400" indent="-53340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  To dispute indemnity.</a:t>
            </a:r>
          </a:p>
          <a:p>
            <a:pPr marL="836676" lvl="2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1" i="1" dirty="0">
                <a:latin typeface="Arial" pitchFamily="34" charset="0"/>
                <a:cs typeface="Arial" pitchFamily="34" charset="0"/>
              </a:rPr>
              <a:t>Due Within 14 days of notice or knowledge of a claim for incapacity or death benefits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(Rules </a:t>
            </a:r>
            <a:r>
              <a:rPr lang="en-US" sz="2200" b="1" i="1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 1 section 1).</a:t>
            </a:r>
          </a:p>
          <a:p>
            <a:pPr marL="533400" indent="-533400" eaLnBrk="1" hangingPunct="1">
              <a:spcBef>
                <a:spcPts val="0"/>
              </a:spcBef>
              <a:defRPr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 To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dispute medical bill(s) and/or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treatment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(including     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requests from the employee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).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836676" lvl="2" indent="-342900"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NOC 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must be filed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within 30 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days of “notice or knowledge of the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claim for 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medical benefits.”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(Rules Chapter 5 section 107.5).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3.  To dispute jurisdiction.</a:t>
            </a:r>
          </a:p>
          <a:p>
            <a:pPr marL="109728" indent="0" eaLnBrk="1" hangingPunct="1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 startAt="4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dispute coverage.</a:t>
            </a:r>
          </a:p>
          <a:p>
            <a:pPr marL="109728" indent="0" eaLnBrk="1" hangingPunct="1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Clr>
                <a:schemeClr val="tx1"/>
              </a:buClr>
              <a:buSzPct val="100000"/>
              <a:buAutoNum type="arabicPeriod" startAt="5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dispute for any other reason as described in the </a:t>
            </a:r>
          </a:p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Full or Partial Denial Codes.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19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19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19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19051"/>
            <a:ext cx="3429000" cy="5314949"/>
          </a:xfrm>
          <a:noFill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Statement of Compensation Paid 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(WCB-11)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Mini Manual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pages 22 - 23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763938"/>
              </p:ext>
            </p:extLst>
          </p:nvPr>
        </p:nvGraphicFramePr>
        <p:xfrm>
          <a:off x="457201" y="609600"/>
          <a:ext cx="4945626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8" name="Acrobat Document" r:id="rId4" imgW="5829300" imgH="7543800" progId="AcroExch.Document.7">
                  <p:embed/>
                </p:oleObj>
              </mc:Choice>
              <mc:Fallback>
                <p:oleObj name="Acrobat Document" r:id="rId4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1" y="609600"/>
                        <a:ext cx="4945626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5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1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Maine Workers’ Compensation Board</a:t>
            </a: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33563"/>
            <a:ext cx="4495800" cy="4705350"/>
          </a:xfrm>
        </p:spPr>
        <p:txBody>
          <a:bodyPr/>
          <a:lstStyle/>
          <a:p>
            <a:pPr eaLnBrk="1" hangingPunct="1">
              <a:defRPr/>
            </a:pPr>
            <a:endParaRPr lang="en-US" sz="2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Any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questions?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600" dirty="0" smtClean="0"/>
              <a:t>	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1524000"/>
            <a:ext cx="4846320" cy="484632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228600" y="1"/>
            <a:ext cx="7162800" cy="9906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en-US" sz="4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Filing</a:t>
            </a:r>
          </a:p>
        </p:txBody>
      </p:sp>
      <p:sp>
        <p:nvSpPr>
          <p:cNvPr id="126979" name="Rectangle 1027"/>
          <p:cNvSpPr>
            <a:spLocks noChangeArrowheads="1"/>
          </p:cNvSpPr>
          <p:nvPr/>
        </p:nvSpPr>
        <p:spPr bwMode="auto">
          <a:xfrm>
            <a:off x="228600" y="1028701"/>
            <a:ext cx="8915400" cy="61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200" dirty="0">
                <a:solidFill>
                  <a:prstClr val="black"/>
                </a:solidFill>
              </a:rPr>
              <a:t>Fillable forms are available on the MWCB website.</a:t>
            </a:r>
            <a:endParaRPr lang="en-US" sz="22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www.maine.gov/wcb/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200" dirty="0" smtClean="0"/>
              <a:t>All </a:t>
            </a:r>
            <a:r>
              <a:rPr lang="en-US" sz="2200" dirty="0"/>
              <a:t>MWCB forms have a four part distribution as follows: 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200" dirty="0"/>
              <a:t>COPY 1) Maine Workers Compensation Board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200" dirty="0"/>
              <a:t>COPY 2) </a:t>
            </a:r>
            <a:r>
              <a:rPr lang="en-US" sz="2200" dirty="0" smtClean="0"/>
              <a:t>Employee </a:t>
            </a:r>
            <a:endParaRPr lang="en-US" sz="2200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200" dirty="0"/>
              <a:t>COPY 3) Insurer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200" dirty="0"/>
              <a:t>COPY 4) Employer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If COPY 1 is now submitted electronically to the MWCB, all other copies must still be sent to the respective </a:t>
            </a:r>
            <a:r>
              <a:rPr lang="en-US" sz="2200" dirty="0" smtClean="0"/>
              <a:t>recipients, and must be materially the same as the form sent via EDI.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b="1" dirty="0" smtClean="0">
                <a:solidFill>
                  <a:srgbClr val="FF0000"/>
                </a:solidFill>
              </a:rPr>
              <a:t>(PDF files to print and mail are being sent </a:t>
            </a:r>
            <a:r>
              <a:rPr lang="en-US" sz="2200" b="1" smtClean="0">
                <a:solidFill>
                  <a:srgbClr val="FF0000"/>
                </a:solidFill>
              </a:rPr>
              <a:t>with the AKC)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800" dirty="0" smtClean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200" dirty="0" smtClean="0"/>
              <a:t>All </a:t>
            </a:r>
            <a:r>
              <a:rPr lang="en-US" sz="2200" dirty="0"/>
              <a:t>forms and correspondence, including, but not limited to </a:t>
            </a:r>
            <a:r>
              <a:rPr lang="en-US" sz="2200" dirty="0" smtClean="0"/>
              <a:t>   	    	petitions</a:t>
            </a:r>
            <a:r>
              <a:rPr lang="en-US" sz="2200" dirty="0"/>
              <a:t>, shall </a:t>
            </a:r>
            <a:r>
              <a:rPr lang="en-US" sz="2200" dirty="0" smtClean="0"/>
              <a:t>be filed in </a:t>
            </a:r>
            <a:r>
              <a:rPr lang="en-US" sz="2200" dirty="0"/>
              <a:t>the Central Office of the </a:t>
            </a:r>
            <a:r>
              <a:rPr lang="en-US" sz="2200" dirty="0" smtClean="0"/>
              <a:t>MWCB. </a:t>
            </a:r>
            <a:endParaRPr lang="en-US" sz="22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17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3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4-Part Distribution</a:t>
            </a:r>
          </a:p>
          <a:p>
            <a:pPr lvl="0">
              <a:defRPr/>
            </a:pPr>
            <a:endParaRPr lang="en-US" sz="4800" b="1" u="sng" dirty="0" smtClean="0">
              <a:solidFill>
                <a:srgbClr val="D25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Q: Must changes and corrections to forms be distributed to all parties?</a:t>
            </a:r>
          </a:p>
          <a:p>
            <a:pPr lvl="0">
              <a:defRPr/>
            </a:pPr>
            <a:endParaRPr lang="en-US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A: Yes </a:t>
            </a:r>
            <a:r>
              <a:rPr lang="en-US" sz="3200" b="1" dirty="0">
                <a:solidFill>
                  <a:srgbClr val="0070C0"/>
                </a:solidFill>
                <a:latin typeface="Arial"/>
                <a:ea typeface="Times New Roman"/>
                <a:cs typeface="Arial"/>
              </a:rPr>
              <a:t>(for any significant change).  If the amended form is going to become the operative document, all interested parties should have the same copy.</a:t>
            </a:r>
            <a:endParaRPr lang="en-US" sz="3200" b="1" dirty="0">
              <a:solidFill>
                <a:srgbClr val="0070C0"/>
              </a:solidFill>
              <a:latin typeface="Arial"/>
              <a:ea typeface="Times New Roman"/>
              <a:cs typeface="Times New Roman"/>
            </a:endParaRPr>
          </a:p>
          <a:p>
            <a:pPr lvl="0">
              <a:defRPr/>
            </a:pPr>
            <a:endParaRPr lang="en-US" sz="2800" b="1" u="sng" dirty="0">
              <a:solidFill>
                <a:srgbClr val="D25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1042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228600" y="1"/>
            <a:ext cx="8686800" cy="9906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</a:t>
            </a:r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Filing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(paper forms)</a:t>
            </a:r>
            <a:endParaRPr lang="en-US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979" name="Rectangle 1027"/>
          <p:cNvSpPr>
            <a:spLocks noChangeArrowheads="1"/>
          </p:cNvSpPr>
          <p:nvPr/>
        </p:nvSpPr>
        <p:spPr bwMode="auto">
          <a:xfrm>
            <a:off x="228600" y="1371601"/>
            <a:ext cx="8915400" cy="61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73E87"/>
              </a:buClr>
              <a:buSzPct val="70000"/>
              <a:buFont typeface="Wingdings" pitchFamily="2" charset="2"/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By mail:	Maine WC Board </a:t>
            </a:r>
          </a:p>
          <a:p>
            <a:pPr marL="342900" indent="-342900">
              <a:spcBef>
                <a:spcPct val="20000"/>
              </a:spcBef>
              <a:buClr>
                <a:srgbClr val="073E87"/>
              </a:buClr>
              <a:buSzPct val="70000"/>
              <a:buFont typeface="Wingdings" pitchFamily="2" charset="2"/>
              <a:buNone/>
            </a:pPr>
            <a:r>
              <a:rPr lang="en-US" sz="3200" b="1" dirty="0">
                <a:solidFill>
                  <a:prstClr val="black"/>
                </a:solidFill>
              </a:rPr>
              <a:t>	</a:t>
            </a:r>
            <a:r>
              <a:rPr lang="en-US" sz="3200" b="1" dirty="0" smtClean="0">
                <a:solidFill>
                  <a:prstClr val="black"/>
                </a:solidFill>
              </a:rPr>
              <a:t>		Claims Management Unit</a:t>
            </a:r>
          </a:p>
          <a:p>
            <a:pPr marL="342900" indent="-342900">
              <a:spcBef>
                <a:spcPct val="20000"/>
              </a:spcBef>
              <a:buClr>
                <a:srgbClr val="073E87"/>
              </a:buClr>
              <a:buSzPct val="70000"/>
              <a:buFont typeface="Wingdings" pitchFamily="2" charset="2"/>
              <a:buNone/>
            </a:pPr>
            <a:r>
              <a:rPr lang="en-US" sz="3200" b="1" dirty="0">
                <a:solidFill>
                  <a:prstClr val="black"/>
                </a:solidFill>
              </a:rPr>
              <a:t>	</a:t>
            </a:r>
            <a:r>
              <a:rPr lang="en-US" sz="3200" b="1" dirty="0" smtClean="0">
                <a:solidFill>
                  <a:prstClr val="black"/>
                </a:solidFill>
              </a:rPr>
              <a:t>		27 State House Station </a:t>
            </a:r>
          </a:p>
          <a:p>
            <a:pPr marL="342900" indent="-342900">
              <a:spcBef>
                <a:spcPct val="20000"/>
              </a:spcBef>
              <a:buClr>
                <a:srgbClr val="073E87"/>
              </a:buClr>
              <a:buSzPct val="70000"/>
              <a:buFont typeface="Wingdings" pitchFamily="2" charset="2"/>
              <a:buNone/>
            </a:pPr>
            <a:r>
              <a:rPr lang="en-US" sz="3200" b="1" dirty="0">
                <a:solidFill>
                  <a:prstClr val="black"/>
                </a:solidFill>
              </a:rPr>
              <a:t>	</a:t>
            </a:r>
            <a:r>
              <a:rPr lang="en-US" sz="3200" b="1" dirty="0" smtClean="0">
                <a:solidFill>
                  <a:prstClr val="black"/>
                </a:solidFill>
              </a:rPr>
              <a:t>		Augusta, ME  04333-0027</a:t>
            </a:r>
          </a:p>
          <a:p>
            <a:pPr marL="342900" indent="-342900">
              <a:spcBef>
                <a:spcPct val="20000"/>
              </a:spcBef>
              <a:buClr>
                <a:srgbClr val="073E87"/>
              </a:buClr>
              <a:buSzPct val="70000"/>
              <a:buFont typeface="Wingdings" pitchFamily="2" charset="2"/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73E87"/>
              </a:buClr>
              <a:buSzPct val="70000"/>
              <a:buFont typeface="Wingdings" pitchFamily="2" charset="2"/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By fax:	(207) 287-5895 (must be legible!)</a:t>
            </a:r>
          </a:p>
          <a:p>
            <a:pPr marL="342900" indent="-342900">
              <a:spcBef>
                <a:spcPct val="20000"/>
              </a:spcBef>
              <a:buClr>
                <a:srgbClr val="073E87"/>
              </a:buClr>
              <a:buSzPct val="70000"/>
              <a:buFont typeface="Wingdings" pitchFamily="2" charset="2"/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73E87"/>
              </a:buClr>
              <a:buSzPct val="70000"/>
              <a:buFont typeface="Wingdings" pitchFamily="2" charset="2"/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By email:	</a:t>
            </a:r>
            <a:r>
              <a:rPr lang="en-US" sz="3200" b="1" dirty="0" smtClean="0">
                <a:hlinkClick r:id="rId2"/>
              </a:rPr>
              <a:t>Forms.WCB@maine.gov</a:t>
            </a:r>
            <a:endParaRPr lang="en-US" sz="3200" b="1" dirty="0" smtClean="0"/>
          </a:p>
          <a:p>
            <a:pPr marL="342900" indent="-342900">
              <a:spcBef>
                <a:spcPct val="20000"/>
              </a:spcBef>
              <a:buClr>
                <a:srgbClr val="073E87"/>
              </a:buClr>
              <a:buSzPct val="70000"/>
              <a:buFont typeface="Wingdings" pitchFamily="2" charset="2"/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73E87"/>
              </a:buClr>
              <a:buSzPct val="70000"/>
              <a:buFont typeface="Wingdings" pitchFamily="2" charset="2"/>
              <a:buChar char="l"/>
            </a:pPr>
            <a:endParaRPr lang="en-US" sz="17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73E87"/>
              </a:buClr>
              <a:buSzPct val="70000"/>
              <a:buFont typeface="Wingdings" pitchFamily="2" charset="2"/>
              <a:buChar char="l"/>
            </a:pP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700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38150" y="95250"/>
            <a:ext cx="6858000" cy="121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en-US" sz="4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Form Filing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438150" y="1390650"/>
            <a:ext cx="84582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400" dirty="0"/>
              <a:t>Electronic filing requirements are available at the MWCB website: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www.maine.gov/wcb/departments/technology/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400" dirty="0" smtClean="0"/>
              <a:t>Claim </a:t>
            </a:r>
            <a:r>
              <a:rPr lang="en-US" sz="2400" dirty="0"/>
              <a:t>Administrators must use the IAIABC “Release 3” format</a:t>
            </a:r>
            <a:r>
              <a:rPr lang="en-US" sz="2400" dirty="0" smtClean="0"/>
              <a:t>. (See “EDI News” regarding Release 3.1).</a:t>
            </a:r>
            <a:endParaRPr lang="en-US" sz="2400" dirty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en-US" sz="10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400" dirty="0"/>
              <a:t>It is critical that employers/insurers and their respective EDI vendors understand the MWCB’s EDI requirements.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en-US" sz="10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400" dirty="0"/>
              <a:t>To avoid violations/penalties, employers/insurers must maintain routine communication with their respective EDI vendors to ensure that any FROIs or NOCs rejected by the MWCB are addressed in a timely manner.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US" sz="21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US" sz="3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152400"/>
            <a:ext cx="685800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en-US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Form Filing</a:t>
            </a: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228600" y="1066800"/>
            <a:ext cx="8686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700" b="1" dirty="0"/>
              <a:t>	</a:t>
            </a:r>
            <a:r>
              <a:rPr lang="en-US" sz="2400" b="1" dirty="0"/>
              <a:t>A sender will receive one of the following </a:t>
            </a:r>
            <a:r>
              <a:rPr lang="en-US" sz="2400" b="1" dirty="0" smtClean="0"/>
              <a:t>codes </a:t>
            </a:r>
            <a:r>
              <a:rPr lang="en-US" sz="2400" b="1" dirty="0"/>
              <a:t>after submitting an EDI transaction: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b="1" dirty="0"/>
              <a:t>TA</a:t>
            </a:r>
            <a:r>
              <a:rPr lang="en-US" sz="2400" dirty="0"/>
              <a:t> = (</a:t>
            </a:r>
            <a:r>
              <a:rPr lang="en-US" sz="2400" b="1" dirty="0"/>
              <a:t>T</a:t>
            </a:r>
            <a:r>
              <a:rPr lang="en-US" sz="2400" dirty="0"/>
              <a:t>ransaction </a:t>
            </a:r>
            <a:r>
              <a:rPr lang="en-US" sz="2400" b="1" dirty="0"/>
              <a:t>A</a:t>
            </a:r>
            <a:r>
              <a:rPr lang="en-US" sz="2400" dirty="0"/>
              <a:t>ccepted). </a:t>
            </a:r>
            <a:r>
              <a:rPr lang="en-US" sz="2400" dirty="0" smtClean="0"/>
              <a:t>Transaction accepted </a:t>
            </a:r>
            <a:r>
              <a:rPr lang="en-US" sz="2400" dirty="0"/>
              <a:t>and the First Report of Injury or Subsequent Report of Injury is filed.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TE</a:t>
            </a:r>
            <a:r>
              <a:rPr lang="en-US" sz="2400" dirty="0">
                <a:solidFill>
                  <a:srgbClr val="FF0000"/>
                </a:solidFill>
              </a:rPr>
              <a:t> = (</a:t>
            </a:r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ransaction accepted with 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rrors).</a:t>
            </a:r>
            <a:r>
              <a:rPr lang="en-US" sz="2400" dirty="0"/>
              <a:t> </a:t>
            </a:r>
            <a:r>
              <a:rPr lang="en-US" sz="2400" dirty="0" smtClean="0"/>
              <a:t>Errors </a:t>
            </a:r>
            <a:r>
              <a:rPr lang="en-US" sz="2400" dirty="0"/>
              <a:t>will be identified in the acknowledgement transmission </a:t>
            </a:r>
            <a:r>
              <a:rPr lang="en-US" sz="2400" dirty="0" smtClean="0"/>
              <a:t>sent </a:t>
            </a:r>
            <a:r>
              <a:rPr lang="en-US" sz="2400" dirty="0"/>
              <a:t>by the MWCB. All identified errors must be corrected within 14 days after the </a:t>
            </a:r>
            <a:r>
              <a:rPr lang="en-US" sz="2400" dirty="0" smtClean="0"/>
              <a:t>acknowledgement </a:t>
            </a:r>
            <a:r>
              <a:rPr lang="en-US" sz="2400" dirty="0"/>
              <a:t>transmission was </a:t>
            </a:r>
            <a:r>
              <a:rPr lang="en-US" sz="2400" dirty="0" smtClean="0"/>
              <a:t>sent, or </a:t>
            </a:r>
            <a:r>
              <a:rPr lang="en-US" sz="2400" dirty="0"/>
              <a:t>prior to any subsequent transmission for the same claim, which ever is sooner.  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8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b="1" dirty="0"/>
              <a:t>TR</a:t>
            </a:r>
            <a:r>
              <a:rPr lang="en-US" sz="2400" dirty="0"/>
              <a:t> = (</a:t>
            </a:r>
            <a:r>
              <a:rPr lang="en-US" sz="2400" b="1" dirty="0"/>
              <a:t>T</a:t>
            </a:r>
            <a:r>
              <a:rPr lang="en-US" sz="2400" dirty="0"/>
              <a:t>ransaction </a:t>
            </a:r>
            <a:r>
              <a:rPr lang="en-US" sz="2400" b="1" dirty="0"/>
              <a:t>R</a:t>
            </a:r>
            <a:r>
              <a:rPr lang="en-US" sz="2400" dirty="0"/>
              <a:t>ejected) The entire transaction has </a:t>
            </a:r>
            <a:r>
              <a:rPr lang="en-US" sz="2400" dirty="0" smtClean="0"/>
              <a:t> 	     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 been </a:t>
            </a:r>
            <a:r>
              <a:rPr lang="en-US" sz="2400" dirty="0"/>
              <a:t>rejected and the </a:t>
            </a:r>
            <a:r>
              <a:rPr lang="en-US" sz="2400" dirty="0" smtClean="0"/>
              <a:t>First </a:t>
            </a:r>
            <a:r>
              <a:rPr lang="en-US" sz="2400" dirty="0"/>
              <a:t>Report of </a:t>
            </a:r>
            <a:r>
              <a:rPr lang="en-US" sz="2400" dirty="0" smtClean="0"/>
              <a:t>Injury or                                                                                                                                             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 Subsequent Report </a:t>
            </a:r>
            <a:r>
              <a:rPr lang="en-US" sz="2400" dirty="0"/>
              <a:t>of </a:t>
            </a:r>
            <a:r>
              <a:rPr lang="en-US" sz="2400" dirty="0" smtClean="0"/>
              <a:t>Injury is </a:t>
            </a:r>
            <a:r>
              <a:rPr lang="en-US" sz="2400" b="1" u="sng" dirty="0"/>
              <a:t>not filed</a:t>
            </a:r>
            <a:r>
              <a:rPr lang="en-US" sz="2400" dirty="0"/>
              <a:t>. 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1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1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3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152400"/>
            <a:ext cx="6858000" cy="121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en-US" sz="4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Form Filing</a:t>
            </a: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228600" y="1371600"/>
            <a:ext cx="8686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73E87"/>
              </a:buClr>
              <a:buSzPct val="70000"/>
              <a:buFont typeface="Wingdings" pitchFamily="2" charset="2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EDI transactions are processed 3 times a day: </a:t>
            </a:r>
          </a:p>
          <a:p>
            <a:pPr marL="800100" lvl="1" indent="-342900">
              <a:spcBef>
                <a:spcPct val="20000"/>
              </a:spcBef>
              <a:buClr>
                <a:srgbClr val="073E87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6:00 am</a:t>
            </a:r>
          </a:p>
          <a:p>
            <a:pPr marL="800100" lvl="1" indent="-342900">
              <a:spcBef>
                <a:spcPct val="20000"/>
              </a:spcBef>
              <a:buClr>
                <a:srgbClr val="073E87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10:00 am </a:t>
            </a:r>
          </a:p>
          <a:p>
            <a:pPr marL="800100" lvl="1" indent="-342900">
              <a:spcBef>
                <a:spcPct val="20000"/>
              </a:spcBef>
              <a:buClr>
                <a:srgbClr val="073E87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2:00 pm</a:t>
            </a:r>
          </a:p>
          <a:p>
            <a:pPr>
              <a:spcBef>
                <a:spcPct val="20000"/>
              </a:spcBef>
              <a:buClr>
                <a:srgbClr val="073E87"/>
              </a:buClr>
              <a:buSzPct val="70000"/>
            </a:pPr>
            <a:endParaRPr lang="en-US" sz="800" b="1" dirty="0" smtClean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Clr>
                <a:srgbClr val="073E87"/>
              </a:buClr>
              <a:buSzPct val="70000"/>
            </a:pPr>
            <a:r>
              <a:rPr lang="en-US" sz="2400" b="1" dirty="0" smtClean="0">
                <a:solidFill>
                  <a:prstClr val="black"/>
                </a:solidFill>
              </a:rPr>
              <a:t>An acknowledgement report (AKC) is returned within about a half hour after the transmission is processed</a:t>
            </a:r>
          </a:p>
          <a:p>
            <a:pPr>
              <a:spcBef>
                <a:spcPct val="20000"/>
              </a:spcBef>
              <a:buClr>
                <a:srgbClr val="073E87"/>
              </a:buClr>
              <a:buSzPct val="70000"/>
            </a:pPr>
            <a:endParaRPr lang="en-US" sz="800" b="1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Clr>
                <a:srgbClr val="073E87"/>
              </a:buClr>
              <a:buSzPct val="70000"/>
            </a:pPr>
            <a:r>
              <a:rPr lang="en-US" sz="2400" b="1" dirty="0" smtClean="0">
                <a:solidFill>
                  <a:prstClr val="black"/>
                </a:solidFill>
              </a:rPr>
              <a:t>If the transmission is accepted (TA or TE), the “Received at Board” date is the date the transaction was transmitted</a:t>
            </a:r>
          </a:p>
          <a:p>
            <a:pPr>
              <a:spcBef>
                <a:spcPct val="20000"/>
              </a:spcBef>
              <a:buClr>
                <a:srgbClr val="073E87"/>
              </a:buClr>
              <a:buSzPct val="70000"/>
            </a:pPr>
            <a:endParaRPr lang="en-US" sz="800" b="1" dirty="0" smtClean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Clr>
                <a:srgbClr val="073E87"/>
              </a:buClr>
              <a:buSzPct val="70000"/>
            </a:pPr>
            <a:r>
              <a:rPr lang="en-US" sz="2400" b="1" dirty="0" smtClean="0">
                <a:solidFill>
                  <a:prstClr val="black"/>
                </a:solidFill>
              </a:rPr>
              <a:t>If the transaction is rejected (TR), it must be re-submitted – it is not “Received at Board” until the transmission date of an </a:t>
            </a:r>
            <a:r>
              <a:rPr lang="en-US" sz="2400" b="1" i="1" u="sng" dirty="0" smtClean="0">
                <a:solidFill>
                  <a:prstClr val="black"/>
                </a:solidFill>
              </a:rPr>
              <a:t>accepted</a:t>
            </a:r>
            <a:r>
              <a:rPr lang="en-US" sz="2400" b="1" dirty="0" smtClean="0">
                <a:solidFill>
                  <a:prstClr val="black"/>
                </a:solidFill>
              </a:rPr>
              <a:t> transaction</a:t>
            </a:r>
            <a:endParaRPr lang="en-US" sz="8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73E87"/>
              </a:buClr>
              <a:buSzPct val="70000"/>
              <a:buFont typeface="Wingdings" pitchFamily="2" charset="2"/>
              <a:buNone/>
            </a:pPr>
            <a:r>
              <a:rPr lang="en-US" sz="2400" dirty="0">
                <a:solidFill>
                  <a:prstClr val="black"/>
                </a:solidFill>
              </a:rPr>
              <a:t>	</a:t>
            </a:r>
            <a:endParaRPr lang="en-US" sz="21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73E87"/>
              </a:buClr>
              <a:buSzPct val="70000"/>
              <a:buFont typeface="Wingdings" pitchFamily="2" charset="2"/>
              <a:buChar char="l"/>
            </a:pP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847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3400" y="114300"/>
            <a:ext cx="6934200" cy="121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Report of Occupational </a:t>
            </a:r>
            <a:r>
              <a:rPr lang="en-US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Injury or Disease (WCB-1)</a:t>
            </a: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533400" y="1447801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b="1" dirty="0"/>
              <a:t>Types of FROI transmissions: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600" b="1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200" b="1" dirty="0"/>
              <a:t>00</a:t>
            </a:r>
            <a:r>
              <a:rPr lang="en-US" sz="2200" dirty="0"/>
              <a:t> = (Original) Used to file an original FROI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200" b="1" dirty="0"/>
              <a:t>01</a:t>
            </a:r>
            <a:r>
              <a:rPr lang="en-US" sz="2200" dirty="0"/>
              <a:t> = (Cancel) Used to cancel an original FROI that was sent in error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200" b="1" dirty="0">
                <a:solidFill>
                  <a:srgbClr val="FF0000"/>
                </a:solidFill>
              </a:rPr>
              <a:t>CO</a:t>
            </a:r>
            <a:r>
              <a:rPr lang="en-US" sz="2200" dirty="0">
                <a:solidFill>
                  <a:srgbClr val="FF0000"/>
                </a:solidFill>
              </a:rPr>
              <a:t> = (Correction) Used to correct a data element or elements when a filing is accepted with errors (“TE”)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200" b="1" dirty="0"/>
              <a:t>02</a:t>
            </a:r>
            <a:r>
              <a:rPr lang="en-US" sz="2200" dirty="0"/>
              <a:t> = (Update/Change) Used to update/change </a:t>
            </a:r>
            <a:r>
              <a:rPr lang="en-US" sz="2200" dirty="0" smtClean="0"/>
              <a:t>one or more data elements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200" b="1" dirty="0" smtClean="0"/>
              <a:t>04</a:t>
            </a:r>
            <a:r>
              <a:rPr lang="en-US" sz="2200" dirty="0" smtClean="0"/>
              <a:t> = Original FROI and </a:t>
            </a:r>
            <a:r>
              <a:rPr lang="en-US" sz="2200" b="1" u="sng" dirty="0" smtClean="0"/>
              <a:t>Full</a:t>
            </a:r>
            <a:r>
              <a:rPr lang="en-US" sz="2200" dirty="0" smtClean="0"/>
              <a:t> Denial</a:t>
            </a:r>
            <a:endParaRPr lang="en-US" sz="22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200" b="1" dirty="0"/>
              <a:t>UR</a:t>
            </a:r>
            <a:r>
              <a:rPr lang="en-US" sz="2200" dirty="0"/>
              <a:t> = (Upon request) Submitted in response to a request from the MWCB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200" b="1" dirty="0"/>
              <a:t>AQ</a:t>
            </a:r>
            <a:r>
              <a:rPr lang="en-US" sz="2200" dirty="0"/>
              <a:t> = (Acquired Claim) Used to report that a new claim administrator has acquired the claim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19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1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1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3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9556</TotalTime>
  <Words>1207</Words>
  <Application>Microsoft Office PowerPoint</Application>
  <PresentationFormat>Custom</PresentationFormat>
  <Paragraphs>211</Paragraphs>
  <Slides>28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Civic</vt:lpstr>
      <vt:lpstr>Acrobat Document</vt:lpstr>
      <vt:lpstr>PowerPoint Presentation</vt:lpstr>
      <vt:lpstr>Abbreviations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Wage Statement (WCB-2)  Mini Manual  pages 6 - 7</vt:lpstr>
      <vt:lpstr>Wage Statements</vt:lpstr>
      <vt:lpstr>Schedule of Dependent(s) and  Filing Status Statement (WCB-2A)  Mini Manual pages 8 - 9</vt:lpstr>
      <vt:lpstr>Fringe  Benefits Worksheet (WCB-2B)  Mini Manual pages 10 - 11</vt:lpstr>
      <vt:lpstr>PowerPoint Presentation</vt:lpstr>
      <vt:lpstr>Establishing the Weekly Compensation Rate (WCR)</vt:lpstr>
      <vt:lpstr>Weekly Benefit Calculation For Injuries On or After January 1, 2013</vt:lpstr>
      <vt:lpstr>Maximum Benefit Levels</vt:lpstr>
      <vt:lpstr>Maximum Benefit Levels</vt:lpstr>
      <vt:lpstr>Memorandum of  Payment  (WCB-3)  Mini Manual pages 12 - 13</vt:lpstr>
      <vt:lpstr>Discontinuance or Modification of Compensation (WCB-4)  Mini Manual pages 14 - 15</vt:lpstr>
      <vt:lpstr>Consent Between Employer and Employee (WCB-4A)  Mini Manual pages 16 - 17</vt:lpstr>
      <vt:lpstr>21-day Certificate of Discontinuance or Reduction  (WCB-8)  Mini Manual pages 18 - 19 </vt:lpstr>
      <vt:lpstr>WCB-8 - Certified Mailing Reminder</vt:lpstr>
      <vt:lpstr>Notice of Controversy (WCB-9)   Mini Manual pages 20 - 21</vt:lpstr>
      <vt:lpstr>Notice of Controversy (Denial) (WCB-9)</vt:lpstr>
      <vt:lpstr>Statement of Compensation Paid  (WCB-11)   Mini Manual pages 22 - 23</vt:lpstr>
      <vt:lpstr>Maine Workers’ Compensation Board</vt:lpstr>
    </vt:vector>
  </TitlesOfParts>
  <Company>State of Maine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Report of Occupational Injury or Disease (WCB-1)</dc:title>
  <dc:creator>Workers Compensation Board</dc:creator>
  <cp:lastModifiedBy>Gordon Davis</cp:lastModifiedBy>
  <cp:revision>515</cp:revision>
  <cp:lastPrinted>2013-01-04T20:13:37Z</cp:lastPrinted>
  <dcterms:created xsi:type="dcterms:W3CDTF">2002-08-20T19:17:33Z</dcterms:created>
  <dcterms:modified xsi:type="dcterms:W3CDTF">2018-10-22T14:16:34Z</dcterms:modified>
</cp:coreProperties>
</file>