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42"/>
  </p:notesMasterIdLst>
  <p:handoutMasterIdLst>
    <p:handoutMasterId r:id="rId43"/>
  </p:handoutMasterIdLst>
  <p:sldIdLst>
    <p:sldId id="258" r:id="rId2"/>
    <p:sldId id="323" r:id="rId3"/>
    <p:sldId id="427" r:id="rId4"/>
    <p:sldId id="431" r:id="rId5"/>
    <p:sldId id="429" r:id="rId6"/>
    <p:sldId id="432" r:id="rId7"/>
    <p:sldId id="408" r:id="rId8"/>
    <p:sldId id="414" r:id="rId9"/>
    <p:sldId id="364" r:id="rId10"/>
    <p:sldId id="363" r:id="rId11"/>
    <p:sldId id="361" r:id="rId12"/>
    <p:sldId id="359" r:id="rId13"/>
    <p:sldId id="329" r:id="rId14"/>
    <p:sldId id="370" r:id="rId15"/>
    <p:sldId id="422" r:id="rId16"/>
    <p:sldId id="371" r:id="rId17"/>
    <p:sldId id="368" r:id="rId18"/>
    <p:sldId id="367" r:id="rId19"/>
    <p:sldId id="369" r:id="rId20"/>
    <p:sldId id="366" r:id="rId21"/>
    <p:sldId id="324" r:id="rId22"/>
    <p:sldId id="328" r:id="rId23"/>
    <p:sldId id="401" r:id="rId24"/>
    <p:sldId id="336" r:id="rId25"/>
    <p:sldId id="412" r:id="rId26"/>
    <p:sldId id="413" r:id="rId27"/>
    <p:sldId id="327" r:id="rId28"/>
    <p:sldId id="423" r:id="rId29"/>
    <p:sldId id="356" r:id="rId30"/>
    <p:sldId id="357" r:id="rId31"/>
    <p:sldId id="389" r:id="rId32"/>
    <p:sldId id="425" r:id="rId33"/>
    <p:sldId id="436" r:id="rId34"/>
    <p:sldId id="387" r:id="rId35"/>
    <p:sldId id="397" r:id="rId36"/>
    <p:sldId id="409" r:id="rId37"/>
    <p:sldId id="392" r:id="rId38"/>
    <p:sldId id="399" r:id="rId39"/>
    <p:sldId id="434" r:id="rId40"/>
    <p:sldId id="426" r:id="rId41"/>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542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0231" autoAdjust="0"/>
  </p:normalViewPr>
  <p:slideViewPr>
    <p:cSldViewPr>
      <p:cViewPr varScale="1">
        <p:scale>
          <a:sx n="66" d="100"/>
          <a:sy n="66" d="100"/>
        </p:scale>
        <p:origin x="-150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7308"/>
    </p:cViewPr>
  </p:sorterViewPr>
  <p:notesViewPr>
    <p:cSldViewPr>
      <p:cViewPr>
        <p:scale>
          <a:sx n="66" d="100"/>
          <a:sy n="66" d="100"/>
        </p:scale>
        <p:origin x="-1602" y="492"/>
      </p:cViewPr>
      <p:guideLst>
        <p:guide orient="horz" pos="2208"/>
        <p:guide pos="29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1122" name="Rectangle 2"/>
          <p:cNvSpPr>
            <a:spLocks noGrp="1" noChangeArrowheads="1"/>
          </p:cNvSpPr>
          <p:nvPr>
            <p:ph type="hdr" sz="quarter"/>
          </p:nvPr>
        </p:nvSpPr>
        <p:spPr bwMode="auto">
          <a:xfrm>
            <a:off x="3" y="0"/>
            <a:ext cx="4029513" cy="350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61123" name="Rectangle 3"/>
          <p:cNvSpPr>
            <a:spLocks noGrp="1" noChangeArrowheads="1"/>
          </p:cNvSpPr>
          <p:nvPr>
            <p:ph type="dt" sz="quarter" idx="1"/>
          </p:nvPr>
        </p:nvSpPr>
        <p:spPr bwMode="auto">
          <a:xfrm>
            <a:off x="5264743" y="0"/>
            <a:ext cx="4029511" cy="350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1124" name="Rectangle 4"/>
          <p:cNvSpPr>
            <a:spLocks noGrp="1" noChangeArrowheads="1"/>
          </p:cNvSpPr>
          <p:nvPr>
            <p:ph type="ftr" sz="quarter" idx="2"/>
          </p:nvPr>
        </p:nvSpPr>
        <p:spPr bwMode="auto">
          <a:xfrm>
            <a:off x="3" y="6658443"/>
            <a:ext cx="4029513" cy="350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61125" name="Rectangle 5"/>
          <p:cNvSpPr>
            <a:spLocks noGrp="1" noChangeArrowheads="1"/>
          </p:cNvSpPr>
          <p:nvPr>
            <p:ph type="sldNum" sz="quarter" idx="3"/>
          </p:nvPr>
        </p:nvSpPr>
        <p:spPr bwMode="auto">
          <a:xfrm>
            <a:off x="5264743" y="6658443"/>
            <a:ext cx="4029511" cy="350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DA76BDA2-4D1C-4E0A-8830-8A14A89D4883}" type="slidenum">
              <a:rPr lang="en-US"/>
              <a:pPr>
                <a:defRPr/>
              </a:pPr>
              <a:t>‹#›</a:t>
            </a:fld>
            <a:endParaRPr lang="en-US"/>
          </a:p>
        </p:txBody>
      </p:sp>
    </p:spTree>
    <p:extLst>
      <p:ext uri="{BB962C8B-B14F-4D97-AF65-F5344CB8AC3E}">
        <p14:creationId xmlns:p14="http://schemas.microsoft.com/office/powerpoint/2010/main" val="31049671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3" y="0"/>
            <a:ext cx="4029513" cy="350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75107" name="Rectangle 3"/>
          <p:cNvSpPr>
            <a:spLocks noGrp="1" noChangeArrowheads="1"/>
          </p:cNvSpPr>
          <p:nvPr>
            <p:ph type="dt" idx="1"/>
          </p:nvPr>
        </p:nvSpPr>
        <p:spPr bwMode="auto">
          <a:xfrm>
            <a:off x="5264743" y="0"/>
            <a:ext cx="4029511" cy="350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7588" name="Rectangle 4"/>
          <p:cNvSpPr>
            <a:spLocks noGrp="1" noRot="1" noChangeAspect="1" noChangeArrowheads="1" noTextEdit="1"/>
          </p:cNvSpPr>
          <p:nvPr>
            <p:ph type="sldImg" idx="2"/>
          </p:nvPr>
        </p:nvSpPr>
        <p:spPr bwMode="auto">
          <a:xfrm>
            <a:off x="2895600" y="525463"/>
            <a:ext cx="3505200" cy="26289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5109" name="Rectangle 5"/>
          <p:cNvSpPr>
            <a:spLocks noGrp="1" noChangeArrowheads="1"/>
          </p:cNvSpPr>
          <p:nvPr>
            <p:ph type="body" sz="quarter" idx="3"/>
          </p:nvPr>
        </p:nvSpPr>
        <p:spPr bwMode="auto">
          <a:xfrm>
            <a:off x="930711" y="3330422"/>
            <a:ext cx="7437120" cy="3154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5110" name="Rectangle 6"/>
          <p:cNvSpPr>
            <a:spLocks noGrp="1" noChangeArrowheads="1"/>
          </p:cNvSpPr>
          <p:nvPr>
            <p:ph type="ftr" sz="quarter" idx="4"/>
          </p:nvPr>
        </p:nvSpPr>
        <p:spPr bwMode="auto">
          <a:xfrm>
            <a:off x="3" y="6658443"/>
            <a:ext cx="4029513" cy="350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75111" name="Rectangle 7"/>
          <p:cNvSpPr>
            <a:spLocks noGrp="1" noChangeArrowheads="1"/>
          </p:cNvSpPr>
          <p:nvPr>
            <p:ph type="sldNum" sz="quarter" idx="5"/>
          </p:nvPr>
        </p:nvSpPr>
        <p:spPr bwMode="auto">
          <a:xfrm>
            <a:off x="5264743" y="6658443"/>
            <a:ext cx="4029511" cy="350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405523DF-0C0A-4366-98B6-5F1875E67E0B}" type="slidenum">
              <a:rPr lang="en-US"/>
              <a:pPr>
                <a:defRPr/>
              </a:pPr>
              <a:t>‹#›</a:t>
            </a:fld>
            <a:endParaRPr lang="en-US"/>
          </a:p>
        </p:txBody>
      </p:sp>
    </p:spTree>
    <p:extLst>
      <p:ext uri="{BB962C8B-B14F-4D97-AF65-F5344CB8AC3E}">
        <p14:creationId xmlns:p14="http://schemas.microsoft.com/office/powerpoint/2010/main" val="19540130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503F5F5-6B55-4981-B56C-B6EB1A671137}" type="slidenum">
              <a:rPr lang="en-US" smtClean="0"/>
              <a:pPr eaLnBrk="1" hangingPunct="1"/>
              <a:t>1</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33722AF-8E03-4FBF-AEBC-D3D179BDD6CC}" type="slidenum">
              <a:rPr lang="en-US" smtClean="0"/>
              <a:pPr eaLnBrk="1" hangingPunct="1"/>
              <a:t>11</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r>
              <a:rPr lang="en-US" dirty="0" smtClean="0"/>
              <a:t>The NOC must be filed within 14 days of notice/knowledge of incapacity if indemnity is being denied; within 30 days of receipt</a:t>
            </a:r>
            <a:r>
              <a:rPr lang="en-US" baseline="0" dirty="0" smtClean="0"/>
              <a:t> of medical bill if medical only is being denied. </a:t>
            </a: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C5F5E5C-A1A6-4078-A322-F633AE668B8E}" type="slidenum">
              <a:rPr lang="en-US" smtClean="0"/>
              <a:pPr eaLnBrk="1" hangingPunct="1"/>
              <a:t>12</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Rule</a:t>
            </a:r>
            <a:r>
              <a:rPr lang="en-US" baseline="0" dirty="0" smtClean="0"/>
              <a:t> 2.3(2) - </a:t>
            </a:r>
            <a:r>
              <a:rPr lang="en-US" dirty="0" smtClean="0"/>
              <a:t>Before approving a lump sum settlement, Hearing Officers shall obtain either a permanent impairment rating or a report from a qualified health care provider establishing that there is no permanent injury. Either the permanent impairment rating or a finding that there is no permanent injury shall be written on the WCB-10.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2E21FB5-D36E-4521-8B2B-9D88124DDCC7}" type="slidenum">
              <a:rPr lang="en-US" smtClean="0"/>
              <a:pPr eaLnBrk="1" hangingPunct="1"/>
              <a:t>13</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3F404AB-2E9B-4D2F-8010-2019EA7F381B}" type="slidenum">
              <a:rPr lang="en-US" smtClean="0"/>
              <a:pPr eaLnBrk="1" hangingPunct="1"/>
              <a:t>14</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B9E8131-E2DA-42A0-AE65-6F06F5ACD8AA}" type="slidenum">
              <a:rPr lang="en-US" smtClean="0"/>
              <a:pPr eaLnBrk="1" hangingPunct="1"/>
              <a:t>15</a:t>
            </a:fld>
            <a:endParaRPr lang="en-US"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455259E-9859-4AD5-B52C-C4C58A3FE22A}" type="slidenum">
              <a:rPr lang="en-US" smtClean="0"/>
              <a:pPr eaLnBrk="1" hangingPunct="1"/>
              <a:t>16</a:t>
            </a:fld>
            <a:endParaRPr 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4D99C1B-A7F5-46B4-96BC-4A2FE77BF3B1}" type="slidenum">
              <a:rPr lang="en-US" smtClean="0"/>
              <a:pPr eaLnBrk="1" hangingPunct="1"/>
              <a:t>17</a:t>
            </a:fld>
            <a:endParaRPr lang="en-US"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B305A15-0D8B-4C7A-8CAF-FEC8CE8D2CB1}" type="slidenum">
              <a:rPr lang="en-US" smtClean="0"/>
              <a:pPr eaLnBrk="1" hangingPunct="1"/>
              <a:t>18</a:t>
            </a:fld>
            <a:endParaRPr lang="en-US"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E044839-D8E2-436B-AF99-C213EA9C0B94}" type="slidenum">
              <a:rPr lang="en-US" smtClean="0"/>
              <a:pPr eaLnBrk="1" hangingPunct="1"/>
              <a:t>19</a:t>
            </a:fld>
            <a:endParaRPr lang="en-US"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FF775A3-C12F-460C-B347-217329D7D0C0}" type="slidenum">
              <a:rPr lang="en-US" smtClean="0"/>
              <a:pPr eaLnBrk="1" hangingPunct="1"/>
              <a:t>20</a:t>
            </a:fld>
            <a:endParaRPr lang="en-US"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AC96055-2354-471D-A23D-EBF65FF1218E}" type="slidenum">
              <a:rPr lang="en-US" smtClean="0"/>
              <a:pPr eaLnBrk="1" hangingPunct="1"/>
              <a:t>2</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1522243-1123-418C-8041-84D645F42745}" type="slidenum">
              <a:rPr lang="en-US" smtClean="0"/>
              <a:pPr eaLnBrk="1" hangingPunct="1"/>
              <a:t>21</a:t>
            </a:fld>
            <a:endParaRPr 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AE75028-74EF-4FF8-BD6C-1577633D00A0}" type="slidenum">
              <a:rPr lang="en-US" smtClean="0"/>
              <a:pPr eaLnBrk="1" hangingPunct="1"/>
              <a:t>22</a:t>
            </a:fld>
            <a:endParaRPr lang="en-US"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pPr eaLnBrk="1" hangingPunct="1"/>
            <a:r>
              <a:rPr lang="en-US" smtClean="0"/>
              <a:t>The insurer can be subject to significant penalties for failure to file forms timely and accurately.  The clock starts ticking as soon as the employer knows about the injury!</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F3EBC42D-CAA6-460F-9F91-0356C3C4797E}" type="slidenum">
              <a:rPr lang="en-US" smtClean="0"/>
              <a:pPr eaLnBrk="1" hangingPunct="1"/>
              <a:t>23</a:t>
            </a:fld>
            <a:endParaRPr lang="en-US"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550CC38-A6BC-496A-913E-900724964B15}" type="slidenum">
              <a:rPr lang="en-US" smtClean="0"/>
              <a:pPr eaLnBrk="1" hangingPunct="1"/>
              <a:t>24</a:t>
            </a:fld>
            <a:endParaRPr lang="en-US"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6F7058A-773A-4C6F-BE7B-B654D2D34603}" type="slidenum">
              <a:rPr lang="en-US" smtClean="0"/>
              <a:pPr eaLnBrk="1" hangingPunct="1"/>
              <a:t>25</a:t>
            </a:fld>
            <a:endParaRPr lang="en-US"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p:spPr>
        <p:txBody>
          <a:bodyPr/>
          <a:lstStyle/>
          <a:p>
            <a:pPr eaLnBrk="1" hangingPunct="1"/>
            <a:r>
              <a:rPr lang="en-US" dirty="0" smtClean="0"/>
              <a:t>FROI is filed if “TA” (transaction accepted) or “TE” (transaction accepted with errors) is received back.  A “TR” (transaction rejected) means form</a:t>
            </a:r>
            <a:r>
              <a:rPr lang="en-US" baseline="0" dirty="0" smtClean="0"/>
              <a:t> is NOT filed.</a:t>
            </a:r>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6467473-A83A-42CC-BEDA-6753303E4890}" type="slidenum">
              <a:rPr lang="en-US" smtClean="0"/>
              <a:pPr eaLnBrk="1" hangingPunct="1"/>
              <a:t>26</a:t>
            </a:fld>
            <a:endParaRPr lang="en-US"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p:spPr>
        <p:txBody>
          <a:bodyPr/>
          <a:lstStyle/>
          <a:p>
            <a:pPr eaLnBrk="1" hangingPunct="1"/>
            <a:r>
              <a:rPr lang="en-US" smtClean="0"/>
              <a:t>“Medical only” claims incur medical expenses and less than a day of lost time.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5108A78-01C5-4B99-97F4-73ADC719ABD8}" type="slidenum">
              <a:rPr lang="en-US" smtClean="0"/>
              <a:pPr eaLnBrk="1" hangingPunct="1"/>
              <a:t>27</a:t>
            </a:fld>
            <a:endParaRPr lang="en-US"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p:spPr>
        <p:txBody>
          <a:bodyPr/>
          <a:lstStyle/>
          <a:p>
            <a:pPr eaLnBrk="1" hangingPunct="1"/>
            <a:r>
              <a:rPr lang="en-US" dirty="0" smtClean="0"/>
              <a:t>Remember, lost time FROIs are due at the Board within seven days from notice or knowledge of injury, and must be filed electronically!</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F3D2A24-920D-48F1-AAEF-CF4957DF188E}" type="slidenum">
              <a:rPr lang="en-US" smtClean="0"/>
              <a:pPr eaLnBrk="1" hangingPunct="1"/>
              <a:t>28</a:t>
            </a:fld>
            <a:endParaRPr lang="en-US"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9103F58-7884-457C-B011-F3951F3AC8E1}" type="slidenum">
              <a:rPr lang="en-US" smtClean="0"/>
              <a:pPr eaLnBrk="1" hangingPunct="1"/>
              <a:t>29</a:t>
            </a:fld>
            <a:endParaRPr lang="en-US" smtClean="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9A81B9A-799C-4F1B-9C46-C7727713C8D4}" type="slidenum">
              <a:rPr lang="en-US" smtClean="0"/>
              <a:pPr eaLnBrk="1" hangingPunct="1"/>
              <a:t>30</a:t>
            </a:fld>
            <a:endParaRPr lang="en-US" smtClean="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p:spPr>
        <p:txBody>
          <a:bodyPr/>
          <a:lstStyle/>
          <a:p>
            <a:pPr eaLnBrk="1" hangingPunct="1"/>
            <a:r>
              <a:rPr lang="en-US" dirty="0" smtClean="0"/>
              <a:t>Week 52 on the form is the week of injury; work backwards from there.  Include weeks with no earnings.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7A837E3-05C6-41E6-80C9-E5E5B8B8821D}" type="slidenum">
              <a:rPr lang="en-US" smtClean="0">
                <a:latin typeface="Times New Roman" pitchFamily="18" charset="0"/>
              </a:rPr>
              <a:pPr/>
              <a:t>4</a:t>
            </a:fld>
            <a:endParaRPr lang="en-US" smtClean="0">
              <a:latin typeface="Times New Roman" pitchFamily="18"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4E6AE20-8ED8-4AAF-8484-A945F2D6244F}" type="slidenum">
              <a:rPr lang="en-US" smtClean="0"/>
              <a:pPr eaLnBrk="1" hangingPunct="1"/>
              <a:t>31</a:t>
            </a:fld>
            <a:endParaRPr lang="en-US"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4AD5B84-FDD3-4A11-93E6-3AD2C695C156}" type="slidenum">
              <a:rPr lang="en-US" smtClean="0"/>
              <a:pPr eaLnBrk="1" hangingPunct="1"/>
              <a:t>32</a:t>
            </a:fld>
            <a:endParaRPr lang="en-US" smtClean="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p:spPr>
        <p:txBody>
          <a:bodyPr/>
          <a:lstStyle/>
          <a:p>
            <a:pPr eaLnBrk="1" hangingPunct="1"/>
            <a:r>
              <a:rPr lang="en-US" smtClean="0"/>
              <a:t>Note that the wage statement must still be filled out, even if earnings records are attached.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4E6AE20-8ED8-4AAF-8484-A945F2D6244F}" type="slidenum">
              <a:rPr lang="en-US" smtClean="0"/>
              <a:pPr eaLnBrk="1" hangingPunct="1"/>
              <a:t>33</a:t>
            </a:fld>
            <a:endParaRPr lang="en-US"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FBF0177-13FC-4E97-B35C-61E4FAF72638}" type="slidenum">
              <a:rPr lang="en-US" smtClean="0"/>
              <a:pPr eaLnBrk="1" hangingPunct="1"/>
              <a:t>34</a:t>
            </a:fld>
            <a:endParaRPr lang="en-US" smtClean="0"/>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306D019-98AD-4D2F-92A5-520A285CF8F7}" type="slidenum">
              <a:rPr lang="en-US" smtClean="0"/>
              <a:pPr eaLnBrk="1" hangingPunct="1"/>
              <a:t>35</a:t>
            </a:fld>
            <a:endParaRPr lang="en-US"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p:spPr>
        <p:txBody>
          <a:bodyPr/>
          <a:lstStyle/>
          <a:p>
            <a:pPr eaLnBrk="1" hangingPunct="1"/>
            <a:r>
              <a:rPr lang="en-US" dirty="0" smtClean="0"/>
              <a:t>Box 45, Date Employer Notified Insurer,</a:t>
            </a:r>
            <a:r>
              <a:rPr lang="en-US" baseline="0" dirty="0" smtClean="0"/>
              <a:t> plays a role in determining who gets fined.  </a:t>
            </a:r>
            <a:endParaRPr lang="en-US"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BF52BB8-4CFA-44FB-9D72-A3019F573BB7}" type="slidenum">
              <a:rPr lang="en-US" smtClean="0"/>
              <a:pPr eaLnBrk="1" hangingPunct="1"/>
              <a:t>36</a:t>
            </a:fld>
            <a:endParaRPr lang="en-US"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759EEFF-862E-4451-8551-DB7E8769AA36}" type="slidenum">
              <a:rPr lang="en-US" smtClean="0"/>
              <a:pPr eaLnBrk="1" hangingPunct="1"/>
              <a:t>37</a:t>
            </a:fld>
            <a:endParaRPr lang="en-US" smtClean="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7CF66BC-F521-4441-9229-D26AE05CD02C}" type="slidenum">
              <a:rPr lang="en-US" smtClean="0"/>
              <a:pPr eaLnBrk="1" hangingPunct="1"/>
              <a:t>38</a:t>
            </a:fld>
            <a:endParaRPr lang="en-US" smtClean="0"/>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p:spPr>
        <p:txBody>
          <a:bodyPr/>
          <a:lstStyle/>
          <a:p>
            <a:pPr eaLnBrk="1" hangingPunct="1"/>
            <a:r>
              <a:rPr lang="en-US" dirty="0" smtClean="0"/>
              <a:t>For more information on any of the above, contact Gordon Davis, Director of Audits, at 207-287-6327, or by email at Gordon.Davis@Maine.gov</a:t>
            </a:r>
          </a:p>
          <a:p>
            <a:pPr eaLnBrk="1" hangingPunct="1"/>
            <a:endParaRPr lang="en-US"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Also on web site – application for waiver of coverage, application for determination of independent contractor status, benefit tables, SAWW information, medical fee</a:t>
            </a:r>
            <a:r>
              <a:rPr lang="en-US" baseline="0" dirty="0" smtClean="0"/>
              <a:t> schedules, checklists, reference guides, consent decrees</a:t>
            </a:r>
            <a:endParaRPr lang="en-US" dirty="0"/>
          </a:p>
        </p:txBody>
      </p:sp>
      <p:sp>
        <p:nvSpPr>
          <p:cNvPr id="4" name="Slide Number Placeholder 3"/>
          <p:cNvSpPr>
            <a:spLocks noGrp="1"/>
          </p:cNvSpPr>
          <p:nvPr>
            <p:ph type="sldNum" sz="quarter" idx="10"/>
          </p:nvPr>
        </p:nvSpPr>
        <p:spPr/>
        <p:txBody>
          <a:bodyPr/>
          <a:lstStyle/>
          <a:p>
            <a:pPr>
              <a:defRPr/>
            </a:pPr>
            <a:fld id="{588FAE37-B328-4E1F-A6CA-721A468CF62E}" type="slidenum">
              <a:rPr lang="en-US" smtClean="0"/>
              <a:pPr>
                <a:defRPr/>
              </a:pPr>
              <a:t>39</a:t>
            </a:fld>
            <a:endParaRPr lang="en-US"/>
          </a:p>
        </p:txBody>
      </p:sp>
    </p:spTree>
    <p:extLst>
      <p:ext uri="{BB962C8B-B14F-4D97-AF65-F5344CB8AC3E}">
        <p14:creationId xmlns:p14="http://schemas.microsoft.com/office/powerpoint/2010/main" val="404418324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p:spPr>
        <p:txBody>
          <a:bodyPr/>
          <a:lstStyle/>
          <a:p>
            <a:r>
              <a:rPr lang="en-US" dirty="0" smtClean="0"/>
              <a:t>To subscribe to the Board’s quarterly newsletter via email, </a:t>
            </a:r>
            <a:r>
              <a:rPr lang="en-US" baseline="0" dirty="0" smtClean="0"/>
              <a:t>contact Kimberly Ward above.  </a:t>
            </a:r>
          </a:p>
          <a:p>
            <a:r>
              <a:rPr lang="en-US" baseline="0" dirty="0" smtClean="0"/>
              <a:t>We welcome your feedback!!  Please contact Gordon Davis above with any comments, ideas, or suggestions.  </a:t>
            </a:r>
            <a:endParaRPr lang="en-US" dirty="0" smtClean="0"/>
          </a:p>
        </p:txBody>
      </p:sp>
      <p:sp>
        <p:nvSpPr>
          <p:cNvPr id="120836" name="Slide Number Placeholder 3"/>
          <p:cNvSpPr>
            <a:spLocks noGrp="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BDCA740-B050-44A6-BA17-3420F775B99C}" type="slidenum">
              <a:rPr lang="en-US" smtClean="0"/>
              <a:pPr eaLnBrk="1" hangingPunct="1"/>
              <a:t>40</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074BFCC-A194-468F-A9D9-0C574182FFDD}" type="slidenum">
              <a:rPr lang="en-US" smtClean="0">
                <a:latin typeface="Times New Roman" pitchFamily="18" charset="0"/>
              </a:rPr>
              <a:pPr/>
              <a:t>5</a:t>
            </a:fld>
            <a:endParaRPr lang="en-US" smtClean="0">
              <a:latin typeface="Times New Roman"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FE12CA4-E1E5-485F-A523-ACFEBB73B3E1}" type="slidenum">
              <a:rPr lang="en-US" smtClean="0">
                <a:latin typeface="Times New Roman" pitchFamily="18" charset="0"/>
              </a:rPr>
              <a:pPr/>
              <a:t>6</a:t>
            </a:fld>
            <a:endParaRPr lang="en-US" smtClean="0">
              <a:latin typeface="Times New Roman" pitchFamily="18"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1EE8475-E75F-40AC-BE03-4DA27D7973F8}" type="slidenum">
              <a:rPr lang="en-US" smtClean="0"/>
              <a:pPr eaLnBrk="1" hangingPunct="1"/>
              <a:t>7</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74DF2B5-F8D9-401F-BEEC-BFAFCA88577B}" type="slidenum">
              <a:rPr lang="en-US" smtClean="0"/>
              <a:pPr eaLnBrk="1" hangingPunct="1"/>
              <a:t>8</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r>
              <a:rPr lang="en-US" dirty="0" smtClean="0"/>
              <a:t>The employer has various obligations under the Maine Workers’ Comp Act for which the insurer may be held</a:t>
            </a:r>
            <a:r>
              <a:rPr lang="en-US" baseline="0" dirty="0" smtClean="0"/>
              <a:t> accountable. </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A0E8B64-4522-4428-A8F1-6A66AF2DF4CD}" type="slidenum">
              <a:rPr lang="en-US" smtClean="0"/>
              <a:pPr eaLnBrk="1" hangingPunct="1"/>
              <a:t>9</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r>
              <a:rPr lang="en-US" dirty="0" smtClean="0"/>
              <a:t>The lost time FROI must be filed</a:t>
            </a:r>
            <a:r>
              <a:rPr lang="en-US" baseline="0" dirty="0" smtClean="0"/>
              <a:t> electronically within 7 days of notice/knowledge of incapacity.</a:t>
            </a: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C66DEF0-F64D-42AA-9972-7456A8C845EC}" type="slidenum">
              <a:rPr lang="en-US" smtClean="0"/>
              <a:pPr eaLnBrk="1" hangingPunct="1"/>
              <a:t>10</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r>
              <a:rPr lang="en-US" dirty="0" smtClean="0"/>
              <a:t>The MOP must be filed with</a:t>
            </a:r>
            <a:r>
              <a:rPr lang="en-US" baseline="0" dirty="0" smtClean="0"/>
              <a:t> the Board within 14 days of notice/knowledge of incapacity.</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6533081-AB20-4E3C-BDC6-A4D1FD9B478E}" type="slidenum">
              <a:rPr lang="en-US"/>
              <a:pPr>
                <a:defRPr/>
              </a:pPr>
              <a:t>‹#›</a:t>
            </a:fld>
            <a:endParaRPr lang="en-US"/>
          </a:p>
        </p:txBody>
      </p:sp>
    </p:spTree>
    <p:extLst>
      <p:ext uri="{BB962C8B-B14F-4D97-AF65-F5344CB8AC3E}">
        <p14:creationId xmlns:p14="http://schemas.microsoft.com/office/powerpoint/2010/main" val="1230216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80D9D3-4859-4FCD-8206-27B1604D6AD5}" type="slidenum">
              <a:rPr lang="en-US"/>
              <a:pPr>
                <a:defRPr/>
              </a:pPr>
              <a:t>‹#›</a:t>
            </a:fld>
            <a:endParaRPr lang="en-US"/>
          </a:p>
        </p:txBody>
      </p:sp>
    </p:spTree>
    <p:extLst>
      <p:ext uri="{BB962C8B-B14F-4D97-AF65-F5344CB8AC3E}">
        <p14:creationId xmlns:p14="http://schemas.microsoft.com/office/powerpoint/2010/main" val="3596723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4EF79F-B859-4DB0-8C2E-756EB52E5A8F}" type="slidenum">
              <a:rPr lang="en-US"/>
              <a:pPr>
                <a:defRPr/>
              </a:pPr>
              <a:t>‹#›</a:t>
            </a:fld>
            <a:endParaRPr lang="en-US"/>
          </a:p>
        </p:txBody>
      </p:sp>
    </p:spTree>
    <p:extLst>
      <p:ext uri="{BB962C8B-B14F-4D97-AF65-F5344CB8AC3E}">
        <p14:creationId xmlns:p14="http://schemas.microsoft.com/office/powerpoint/2010/main" val="1329391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C67DC5A3-85EA-4F38-86B3-46C01A8198AA}" type="slidenum">
              <a:rPr lang="en-US"/>
              <a:pPr>
                <a:defRPr/>
              </a:pPr>
              <a:t>‹#›</a:t>
            </a:fld>
            <a:endParaRPr lang="en-US"/>
          </a:p>
        </p:txBody>
      </p:sp>
    </p:spTree>
    <p:extLst>
      <p:ext uri="{BB962C8B-B14F-4D97-AF65-F5344CB8AC3E}">
        <p14:creationId xmlns:p14="http://schemas.microsoft.com/office/powerpoint/2010/main" val="676514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E48C4112-F1B2-4AC7-B08D-215E4E5EC899}" type="slidenum">
              <a:rPr lang="en-US"/>
              <a:pPr>
                <a:defRPr/>
              </a:pPr>
              <a:t>‹#›</a:t>
            </a:fld>
            <a:endParaRPr lang="en-US"/>
          </a:p>
        </p:txBody>
      </p:sp>
    </p:spTree>
    <p:extLst>
      <p:ext uri="{BB962C8B-B14F-4D97-AF65-F5344CB8AC3E}">
        <p14:creationId xmlns:p14="http://schemas.microsoft.com/office/powerpoint/2010/main" val="42934691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pPr>
              <a:defRPr/>
            </a:pPr>
            <a:fld id="{BEBCBB90-B805-4F9B-965D-7BAACD888B77}" type="slidenum">
              <a:rPr lang="en-US"/>
              <a:pPr>
                <a:defRPr/>
              </a:pPr>
              <a:t>‹#›</a:t>
            </a:fld>
            <a:endParaRPr lang="en-US"/>
          </a:p>
        </p:txBody>
      </p:sp>
    </p:spTree>
    <p:extLst>
      <p:ext uri="{BB962C8B-B14F-4D97-AF65-F5344CB8AC3E}">
        <p14:creationId xmlns:p14="http://schemas.microsoft.com/office/powerpoint/2010/main" val="3275664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pPr>
              <a:defRPr/>
            </a:pPr>
            <a:fld id="{86C9AB10-588C-4D26-904D-6A5DBE737024}" type="slidenum">
              <a:rPr lang="en-US"/>
              <a:pPr>
                <a:defRPr/>
              </a:pPr>
              <a:t>‹#›</a:t>
            </a:fld>
            <a:endParaRPr lang="en-US"/>
          </a:p>
        </p:txBody>
      </p:sp>
    </p:spTree>
    <p:extLst>
      <p:ext uri="{BB962C8B-B14F-4D97-AF65-F5344CB8AC3E}">
        <p14:creationId xmlns:p14="http://schemas.microsoft.com/office/powerpoint/2010/main" val="11115141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3E8EA5CE-673D-4FF7-975F-3C52442244C4}" type="slidenum">
              <a:rPr lang="en-US"/>
              <a:pPr>
                <a:defRPr/>
              </a:pPr>
              <a:t>‹#›</a:t>
            </a:fld>
            <a:endParaRPr lang="en-US"/>
          </a:p>
        </p:txBody>
      </p:sp>
    </p:spTree>
    <p:extLst>
      <p:ext uri="{BB962C8B-B14F-4D97-AF65-F5344CB8AC3E}">
        <p14:creationId xmlns:p14="http://schemas.microsoft.com/office/powerpoint/2010/main" val="33635159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6CDB7CF4-6CAB-4668-8039-843EBB61F842}" type="slidenum">
              <a:rPr lang="en-US"/>
              <a:pPr>
                <a:defRPr/>
              </a:pPr>
              <a:t>‹#›</a:t>
            </a:fld>
            <a:endParaRPr lang="en-US"/>
          </a:p>
        </p:txBody>
      </p:sp>
    </p:spTree>
    <p:extLst>
      <p:ext uri="{BB962C8B-B14F-4D97-AF65-F5344CB8AC3E}">
        <p14:creationId xmlns:p14="http://schemas.microsoft.com/office/powerpoint/2010/main" val="2572680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9CBA97-4828-4596-AC06-70123DAE954F}" type="slidenum">
              <a:rPr lang="en-US"/>
              <a:pPr>
                <a:defRPr/>
              </a:pPr>
              <a:t>‹#›</a:t>
            </a:fld>
            <a:endParaRPr lang="en-US"/>
          </a:p>
        </p:txBody>
      </p:sp>
    </p:spTree>
    <p:extLst>
      <p:ext uri="{BB962C8B-B14F-4D97-AF65-F5344CB8AC3E}">
        <p14:creationId xmlns:p14="http://schemas.microsoft.com/office/powerpoint/2010/main" val="346726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A3414F5-F4D8-4140-BEC6-FE9365B5CA1E}" type="slidenum">
              <a:rPr lang="en-US"/>
              <a:pPr>
                <a:defRPr/>
              </a:pPr>
              <a:t>‹#›</a:t>
            </a:fld>
            <a:endParaRPr lang="en-US"/>
          </a:p>
        </p:txBody>
      </p:sp>
    </p:spTree>
    <p:extLst>
      <p:ext uri="{BB962C8B-B14F-4D97-AF65-F5344CB8AC3E}">
        <p14:creationId xmlns:p14="http://schemas.microsoft.com/office/powerpoint/2010/main" val="5635104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7DA8164-7015-457F-8AEE-B42ADC32C665}" type="slidenum">
              <a:rPr lang="en-US"/>
              <a:pPr>
                <a:defRPr/>
              </a:pPr>
              <a:t>‹#›</a:t>
            </a:fld>
            <a:endParaRPr lang="en-US"/>
          </a:p>
        </p:txBody>
      </p:sp>
    </p:spTree>
    <p:extLst>
      <p:ext uri="{BB962C8B-B14F-4D97-AF65-F5344CB8AC3E}">
        <p14:creationId xmlns:p14="http://schemas.microsoft.com/office/powerpoint/2010/main" val="2378987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3FB2F267-D37D-4A85-AECF-F1E3E4F6C1FF}" type="slidenum">
              <a:rPr lang="en-US"/>
              <a:pPr>
                <a:defRPr/>
              </a:pPr>
              <a:t>‹#›</a:t>
            </a:fld>
            <a:endParaRPr lang="en-US"/>
          </a:p>
        </p:txBody>
      </p:sp>
    </p:spTree>
    <p:extLst>
      <p:ext uri="{BB962C8B-B14F-4D97-AF65-F5344CB8AC3E}">
        <p14:creationId xmlns:p14="http://schemas.microsoft.com/office/powerpoint/2010/main" val="4080910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7ECC946-0D45-4618-9FA8-03C0DEA61ED6}" type="slidenum">
              <a:rPr lang="en-US"/>
              <a:pPr>
                <a:defRPr/>
              </a:pPr>
              <a:t>‹#›</a:t>
            </a:fld>
            <a:endParaRPr lang="en-US"/>
          </a:p>
        </p:txBody>
      </p:sp>
    </p:spTree>
    <p:extLst>
      <p:ext uri="{BB962C8B-B14F-4D97-AF65-F5344CB8AC3E}">
        <p14:creationId xmlns:p14="http://schemas.microsoft.com/office/powerpoint/2010/main" val="1578845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64A242-D467-40DE-AB9F-298190C637C7}" type="slidenum">
              <a:rPr lang="en-US"/>
              <a:pPr>
                <a:defRPr/>
              </a:pPr>
              <a:t>‹#›</a:t>
            </a:fld>
            <a:endParaRPr lang="en-US"/>
          </a:p>
        </p:txBody>
      </p:sp>
    </p:spTree>
    <p:extLst>
      <p:ext uri="{BB962C8B-B14F-4D97-AF65-F5344CB8AC3E}">
        <p14:creationId xmlns:p14="http://schemas.microsoft.com/office/powerpoint/2010/main" val="3160512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86D3E9B2-2558-4406-BC09-4241A825022F}" type="slidenum">
              <a:rPr lang="en-US"/>
              <a:pPr>
                <a:defRPr/>
              </a:pPr>
              <a:t>‹#›</a:t>
            </a:fld>
            <a:endParaRPr lang="en-US"/>
          </a:p>
        </p:txBody>
      </p:sp>
    </p:spTree>
    <p:extLst>
      <p:ext uri="{BB962C8B-B14F-4D97-AF65-F5344CB8AC3E}">
        <p14:creationId xmlns:p14="http://schemas.microsoft.com/office/powerpoint/2010/main" val="163681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504CE4F-35E1-4CF5-B982-4DF269B84120}" type="slidenum">
              <a:rPr lang="en-US"/>
              <a:pPr>
                <a:defRPr/>
              </a:pPr>
              <a:t>‹#›</a:t>
            </a:fld>
            <a:endParaRPr lang="en-US"/>
          </a:p>
        </p:txBody>
      </p:sp>
    </p:spTree>
    <p:extLst>
      <p:ext uri="{BB962C8B-B14F-4D97-AF65-F5344CB8AC3E}">
        <p14:creationId xmlns:p14="http://schemas.microsoft.com/office/powerpoint/2010/main" val="2402465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a:defRPr sz="1400" b="1" smtClean="0">
                <a:solidFill>
                  <a:srgbClr val="FFFFFF"/>
                </a:solidFill>
              </a:defRPr>
            </a:lvl1pPr>
          </a:lstStyle>
          <a:p>
            <a:pPr>
              <a:defRPr/>
            </a:pPr>
            <a:fld id="{1E3E1ABF-636E-4456-827E-DA8023D3AE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9" r:id="rId1"/>
    <p:sldLayoutId id="2147483722" r:id="rId2"/>
    <p:sldLayoutId id="2147483730" r:id="rId3"/>
    <p:sldLayoutId id="2147483723" r:id="rId4"/>
    <p:sldLayoutId id="2147483731" r:id="rId5"/>
    <p:sldLayoutId id="2147483724" r:id="rId6"/>
    <p:sldLayoutId id="2147483725" r:id="rId7"/>
    <p:sldLayoutId id="2147483732" r:id="rId8"/>
    <p:sldLayoutId id="2147483726" r:id="rId9"/>
    <p:sldLayoutId id="2147483727" r:id="rId10"/>
    <p:sldLayoutId id="2147483728" r:id="rId11"/>
    <p:sldLayoutId id="2147483733" r:id="rId12"/>
    <p:sldLayoutId id="2147483734" r:id="rId13"/>
    <p:sldLayoutId id="2147483735" r:id="rId14"/>
    <p:sldLayoutId id="2147483736" r:id="rId15"/>
    <p:sldLayoutId id="2147483737" r:id="rId16"/>
    <p:sldLayoutId id="2147483738" r:id="rId17"/>
  </p:sldLayoutIdLst>
  <p:txStyles>
    <p:titleStyle>
      <a:lvl1pPr algn="l" rtl="0" fontAlgn="base">
        <a:spcBef>
          <a:spcPct val="0"/>
        </a:spcBef>
        <a:spcAft>
          <a:spcPct val="0"/>
        </a:spcAft>
        <a:defRPr sz="4000" kern="1200" spc="-1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pitchFamily="34" charset="0"/>
        </a:defRPr>
      </a:lvl2pPr>
      <a:lvl3pPr algn="l" rtl="0" fontAlgn="base">
        <a:spcBef>
          <a:spcPct val="0"/>
        </a:spcBef>
        <a:spcAft>
          <a:spcPct val="0"/>
        </a:spcAft>
        <a:defRPr sz="4000">
          <a:solidFill>
            <a:schemeClr val="tx2"/>
          </a:solidFill>
          <a:latin typeface="Arial" pitchFamily="34" charset="0"/>
        </a:defRPr>
      </a:lvl3pPr>
      <a:lvl4pPr algn="l" rtl="0" fontAlgn="base">
        <a:spcBef>
          <a:spcPct val="0"/>
        </a:spcBef>
        <a:spcAft>
          <a:spcPct val="0"/>
        </a:spcAft>
        <a:defRPr sz="4000">
          <a:solidFill>
            <a:schemeClr val="tx2"/>
          </a:solidFill>
          <a:latin typeface="Arial" pitchFamily="34" charset="0"/>
        </a:defRPr>
      </a:lvl4pPr>
      <a:lvl5pPr algn="l" rtl="0" fontAlgn="base">
        <a:spcBef>
          <a:spcPct val="0"/>
        </a:spcBef>
        <a:spcAft>
          <a:spcPct val="0"/>
        </a:spcAft>
        <a:defRPr sz="4000">
          <a:solidFill>
            <a:schemeClr val="tx2"/>
          </a:solidFill>
          <a:latin typeface="Arial" pitchFamily="34" charset="0"/>
        </a:defRPr>
      </a:lvl5pPr>
      <a:lvl6pPr marL="457200" algn="l" rtl="0" fontAlgn="base">
        <a:spcBef>
          <a:spcPct val="0"/>
        </a:spcBef>
        <a:spcAft>
          <a:spcPct val="0"/>
        </a:spcAft>
        <a:defRPr sz="4000">
          <a:solidFill>
            <a:schemeClr val="tx2"/>
          </a:solidFill>
          <a:latin typeface="Arial" pitchFamily="34" charset="0"/>
        </a:defRPr>
      </a:lvl6pPr>
      <a:lvl7pPr marL="914400" algn="l" rtl="0" fontAlgn="base">
        <a:spcBef>
          <a:spcPct val="0"/>
        </a:spcBef>
        <a:spcAft>
          <a:spcPct val="0"/>
        </a:spcAft>
        <a:defRPr sz="4000">
          <a:solidFill>
            <a:schemeClr val="tx2"/>
          </a:solidFill>
          <a:latin typeface="Arial" pitchFamily="34" charset="0"/>
        </a:defRPr>
      </a:lvl7pPr>
      <a:lvl8pPr marL="1371600" algn="l" rtl="0" fontAlgn="base">
        <a:spcBef>
          <a:spcPct val="0"/>
        </a:spcBef>
        <a:spcAft>
          <a:spcPct val="0"/>
        </a:spcAft>
        <a:defRPr sz="4000">
          <a:solidFill>
            <a:schemeClr val="tx2"/>
          </a:solidFill>
          <a:latin typeface="Arial" pitchFamily="34" charset="0"/>
        </a:defRPr>
      </a:lvl8pPr>
      <a:lvl9pPr marL="1828800" algn="l" rtl="0" fontAlgn="base">
        <a:spcBef>
          <a:spcPct val="0"/>
        </a:spcBef>
        <a:spcAft>
          <a:spcPct val="0"/>
        </a:spcAft>
        <a:defRPr sz="4000">
          <a:solidFill>
            <a:schemeClr val="tx2"/>
          </a:solidFill>
          <a:latin typeface="Arial" pitchFamily="34" charset="0"/>
        </a:defRPr>
      </a:lvl9pPr>
    </p:titleStyle>
    <p:bodyStyle>
      <a:lvl1pPr marL="182563" indent="-182563" algn="l" rtl="0" fontAlgn="base">
        <a:spcBef>
          <a:spcPct val="20000"/>
        </a:spcBef>
        <a:spcAft>
          <a:spcPct val="0"/>
        </a:spcAft>
        <a:buClr>
          <a:schemeClr val="accent1"/>
        </a:buClr>
        <a:buSzPct val="85000"/>
        <a:buFont typeface="Arial" pitchFamily="34" charset="0"/>
        <a:buChar char="•"/>
        <a:defRPr sz="2400" kern="1200">
          <a:solidFill>
            <a:schemeClr val="tx1"/>
          </a:solidFill>
          <a:latin typeface="+mn-lt"/>
          <a:ea typeface="+mn-ea"/>
          <a:cs typeface="+mn-cs"/>
        </a:defRPr>
      </a:lvl1pPr>
      <a:lvl2pPr marL="457200" indent="-182563" algn="l" rtl="0" fontAlgn="base">
        <a:spcBef>
          <a:spcPct val="20000"/>
        </a:spcBef>
        <a:spcAft>
          <a:spcPct val="0"/>
        </a:spcAft>
        <a:buClr>
          <a:schemeClr val="accent1"/>
        </a:buClr>
        <a:buSzPct val="85000"/>
        <a:buFont typeface="Arial" pitchFamily="34" charset="0"/>
        <a:buChar char="•"/>
        <a:defRPr sz="2000" kern="1200">
          <a:solidFill>
            <a:schemeClr val="tx1"/>
          </a:solidFill>
          <a:latin typeface="+mn-lt"/>
          <a:ea typeface="+mn-ea"/>
          <a:cs typeface="+mn-cs"/>
        </a:defRPr>
      </a:lvl2pPr>
      <a:lvl3pPr marL="730250" indent="-182563" algn="l" rtl="0" fontAlgn="base">
        <a:spcBef>
          <a:spcPct val="20000"/>
        </a:spcBef>
        <a:spcAft>
          <a:spcPct val="0"/>
        </a:spcAft>
        <a:buClr>
          <a:schemeClr val="accent1"/>
        </a:buClr>
        <a:buSzPct val="90000"/>
        <a:buFont typeface="Arial" pitchFamily="34" charset="0"/>
        <a:buChar char="•"/>
        <a:defRPr kern="1200">
          <a:solidFill>
            <a:schemeClr val="tx1"/>
          </a:solidFill>
          <a:latin typeface="+mn-lt"/>
          <a:ea typeface="+mn-ea"/>
          <a:cs typeface="+mn-cs"/>
        </a:defRPr>
      </a:lvl3pPr>
      <a:lvl4pPr marL="1004888" indent="-182563" algn="l" rtl="0" fontAlgn="base">
        <a:spcBef>
          <a:spcPct val="20000"/>
        </a:spcBef>
        <a:spcAft>
          <a:spcPct val="0"/>
        </a:spcAft>
        <a:buClr>
          <a:schemeClr val="accent1"/>
        </a:buClr>
        <a:buFont typeface="Arial" pitchFamily="34" charset="0"/>
        <a:buChar char="•"/>
        <a:defRPr sz="1600" kern="1200">
          <a:solidFill>
            <a:schemeClr val="tx1"/>
          </a:solidFill>
          <a:latin typeface="+mn-lt"/>
          <a:ea typeface="+mn-ea"/>
          <a:cs typeface="+mn-cs"/>
        </a:defRPr>
      </a:lvl4pPr>
      <a:lvl5pPr marL="1187450" indent="-136525" algn="l" rtl="0" fontAlgn="base">
        <a:spcBef>
          <a:spcPct val="20000"/>
        </a:spcBef>
        <a:spcAft>
          <a:spcPct val="0"/>
        </a:spcAft>
        <a:buClr>
          <a:schemeClr val="accent1"/>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14.xml"/><Relationship Id="rId5" Type="http://schemas.openxmlformats.org/officeDocument/2006/relationships/image" Target="../media/image12.jpeg"/><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maine.gov/wcb"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maine.gov/wcb/"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Seanna.Crasnick@Maine.gov"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5" Type="http://schemas.openxmlformats.org/officeDocument/2006/relationships/hyperlink" Target="mailto:Kimberly.Ward@Maine.gov" TargetMode="External"/><Relationship Id="rId4" Type="http://schemas.openxmlformats.org/officeDocument/2006/relationships/hyperlink" Target="mailto:Gordon.Davis@Maine.gov"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0" y="457200"/>
            <a:ext cx="9144000" cy="2514600"/>
          </a:xfrm>
        </p:spPr>
        <p:txBody>
          <a:bodyPr/>
          <a:lstStyle/>
          <a:p>
            <a:pPr algn="ctr" fontAlgn="auto">
              <a:spcAft>
                <a:spcPts val="0"/>
              </a:spcAft>
              <a:defRPr/>
            </a:pPr>
            <a:r>
              <a:rPr lang="en-US" sz="4000" b="1" dirty="0" smtClean="0"/>
              <a:t/>
            </a:r>
            <a:br>
              <a:rPr lang="en-US" sz="4000" b="1" dirty="0" smtClean="0"/>
            </a:br>
            <a:r>
              <a:rPr lang="en-US" sz="4000" b="1" dirty="0"/>
              <a:t/>
            </a:r>
            <a:br>
              <a:rPr lang="en-US" sz="4000" b="1" dirty="0"/>
            </a:br>
            <a:r>
              <a:rPr lang="en-US" sz="4000" b="1" dirty="0" smtClean="0"/>
              <a:t/>
            </a:r>
            <a:br>
              <a:rPr lang="en-US" sz="4000" b="1" dirty="0" smtClean="0"/>
            </a:br>
            <a:r>
              <a:rPr lang="en-US" sz="4000" b="1" dirty="0"/>
              <a:t/>
            </a:r>
            <a:br>
              <a:rPr lang="en-US" sz="4000" b="1" dirty="0"/>
            </a:br>
            <a:r>
              <a:rPr lang="en-US" sz="4000" b="1" dirty="0" smtClean="0"/>
              <a:t/>
            </a:r>
            <a:br>
              <a:rPr lang="en-US" sz="4000" b="1" dirty="0" smtClean="0"/>
            </a:br>
            <a:r>
              <a:rPr lang="en-US" sz="4000" b="1" dirty="0"/>
              <a:t/>
            </a:r>
            <a:br>
              <a:rPr lang="en-US" sz="4000" b="1" dirty="0"/>
            </a:br>
            <a:r>
              <a:rPr lang="en-US" sz="4000" b="1" dirty="0" smtClean="0"/>
              <a:t/>
            </a:r>
            <a:br>
              <a:rPr lang="en-US" sz="4000" b="1" dirty="0" smtClean="0"/>
            </a:br>
            <a:r>
              <a:rPr lang="en-US" sz="4000" b="1" dirty="0"/>
              <a:t/>
            </a:r>
            <a:br>
              <a:rPr lang="en-US" sz="4000" b="1" dirty="0"/>
            </a:br>
            <a:r>
              <a:rPr lang="en-US" sz="4000" b="1" dirty="0" smtClean="0"/>
              <a:t/>
            </a:r>
            <a:br>
              <a:rPr lang="en-US" sz="4000" b="1" dirty="0" smtClean="0"/>
            </a:br>
            <a:r>
              <a:rPr lang="en-US" sz="4000" b="1" dirty="0"/>
              <a:t/>
            </a:r>
            <a:br>
              <a:rPr lang="en-US" sz="4000" b="1" dirty="0"/>
            </a:br>
            <a:r>
              <a:rPr lang="en-US" sz="4000" b="1" dirty="0" smtClean="0"/>
              <a:t/>
            </a:r>
            <a:br>
              <a:rPr lang="en-US" sz="4000" b="1" dirty="0" smtClean="0"/>
            </a:br>
            <a:r>
              <a:rPr lang="en-US" sz="4000" b="1" dirty="0"/>
              <a:t/>
            </a:r>
            <a:br>
              <a:rPr lang="en-US" sz="4000" b="1" dirty="0"/>
            </a:br>
            <a:r>
              <a:rPr lang="en-US" sz="4400" b="1" dirty="0" smtClean="0">
                <a:effectLst>
                  <a:outerShdw blurRad="38100" dist="38100" dir="2700000" algn="tl">
                    <a:srgbClr val="000000">
                      <a:alpha val="43137"/>
                    </a:srgbClr>
                  </a:outerShdw>
                </a:effectLst>
              </a:rPr>
              <a:t>An  Employer’s  Guide </a:t>
            </a:r>
            <a:br>
              <a:rPr lang="en-US" sz="4400" b="1" dirty="0" smtClean="0">
                <a:effectLst>
                  <a:outerShdw blurRad="38100" dist="38100" dir="2700000" algn="tl">
                    <a:srgbClr val="000000">
                      <a:alpha val="43137"/>
                    </a:srgbClr>
                  </a:outerShdw>
                </a:effectLst>
              </a:rPr>
            </a:br>
            <a:r>
              <a:rPr lang="en-US" sz="4400" b="1" dirty="0" smtClean="0">
                <a:effectLst>
                  <a:outerShdw blurRad="38100" dist="38100" dir="2700000" algn="tl">
                    <a:srgbClr val="000000">
                      <a:alpha val="43137"/>
                    </a:srgbClr>
                  </a:outerShdw>
                </a:effectLst>
              </a:rPr>
              <a:t>to  Workers'  Compensation </a:t>
            </a:r>
            <a:br>
              <a:rPr lang="en-US" sz="4400" b="1" dirty="0" smtClean="0">
                <a:effectLst>
                  <a:outerShdw blurRad="38100" dist="38100" dir="2700000" algn="tl">
                    <a:srgbClr val="000000">
                      <a:alpha val="43137"/>
                    </a:srgbClr>
                  </a:outerShdw>
                </a:effectLst>
              </a:rPr>
            </a:br>
            <a:r>
              <a:rPr lang="en-US" sz="4400" b="1" dirty="0" smtClean="0">
                <a:effectLst>
                  <a:outerShdw blurRad="38100" dist="38100" dir="2700000" algn="tl">
                    <a:srgbClr val="000000">
                      <a:alpha val="43137"/>
                    </a:srgbClr>
                  </a:outerShdw>
                </a:effectLst>
              </a:rPr>
              <a:t>in  Maine</a:t>
            </a:r>
            <a:endParaRPr lang="en-US" sz="4400" dirty="0" smtClean="0">
              <a:effectLst>
                <a:outerShdw blurRad="38100" dist="38100" dir="2700000" algn="tl">
                  <a:srgbClr val="000000">
                    <a:alpha val="43137"/>
                  </a:srgbClr>
                </a:outerShdw>
              </a:effectLst>
            </a:endParaRPr>
          </a:p>
        </p:txBody>
      </p:sp>
      <p:sp>
        <p:nvSpPr>
          <p:cNvPr id="2051" name="Rectangle 5"/>
          <p:cNvSpPr>
            <a:spLocks noGrp="1" noChangeArrowheads="1"/>
          </p:cNvSpPr>
          <p:nvPr>
            <p:ph type="subTitle" idx="1"/>
          </p:nvPr>
        </p:nvSpPr>
        <p:spPr>
          <a:xfrm>
            <a:off x="0" y="5715000"/>
            <a:ext cx="9144000" cy="1066800"/>
          </a:xfrm>
        </p:spPr>
        <p:txBody>
          <a:bodyPr rtlCol="0">
            <a:normAutofit/>
          </a:bodyPr>
          <a:lstStyle/>
          <a:p>
            <a:pPr algn="ctr" fontAlgn="auto">
              <a:spcAft>
                <a:spcPts val="0"/>
              </a:spcAft>
              <a:defRPr/>
            </a:pPr>
            <a:r>
              <a:rPr lang="en-US" sz="3200" b="1" dirty="0" smtClean="0">
                <a:effectLst>
                  <a:outerShdw blurRad="38100" dist="38100" dir="2700000" algn="tl">
                    <a:srgbClr val="000000">
                      <a:alpha val="43137"/>
                    </a:srgbClr>
                  </a:outerShdw>
                </a:effectLst>
              </a:rPr>
              <a:t>Office of Monitoring, Audit and Enforcement</a:t>
            </a:r>
          </a:p>
          <a:p>
            <a:pPr fontAlgn="auto">
              <a:spcAft>
                <a:spcPts val="0"/>
              </a:spcAft>
              <a:defRPr/>
            </a:pPr>
            <a:endParaRPr lang="en-US" sz="1000" b="1" dirty="0">
              <a:effectLst>
                <a:outerShdw blurRad="38100" dist="38100" dir="2700000" algn="tl">
                  <a:srgbClr val="000000">
                    <a:alpha val="43137"/>
                  </a:srgbClr>
                </a:outerShdw>
              </a:effectLst>
            </a:endParaRPr>
          </a:p>
          <a:p>
            <a:pPr fontAlgn="auto">
              <a:spcAft>
                <a:spcPts val="0"/>
              </a:spcAft>
              <a:defRPr/>
            </a:pPr>
            <a:r>
              <a:rPr lang="en-US" sz="1200" b="1" dirty="0" smtClean="0">
                <a:effectLst>
                  <a:outerShdw blurRad="38100" dist="38100" dir="2700000" algn="tl">
                    <a:srgbClr val="000000">
                      <a:alpha val="43137"/>
                    </a:srgbClr>
                  </a:outerShdw>
                </a:effectLst>
              </a:rPr>
              <a:t>Web Feb 2016</a:t>
            </a:r>
            <a:endParaRPr lang="en-US" sz="1200" b="1" dirty="0" smtClean="0">
              <a:effectLst>
                <a:outerShdw blurRad="38100" dist="38100" dir="2700000" algn="tl">
                  <a:srgbClr val="000000">
                    <a:alpha val="43137"/>
                  </a:srgbClr>
                </a:outerShdw>
              </a:effectLst>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3733800"/>
            <a:ext cx="3980359" cy="182864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384175"/>
            <a:ext cx="9144000" cy="754063"/>
          </a:xfrm>
        </p:spPr>
        <p:txBody>
          <a:bodyPr/>
          <a:lstStyle/>
          <a:p>
            <a:pPr fontAlgn="auto">
              <a:spcAft>
                <a:spcPts val="0"/>
              </a:spcAft>
              <a:defRPr/>
            </a:pPr>
            <a:r>
              <a:rPr lang="en-US" b="1" dirty="0" smtClean="0">
                <a:effectLst>
                  <a:outerShdw blurRad="38100" dist="38100" dir="2700000" algn="tl">
                    <a:srgbClr val="000000">
                      <a:alpha val="43137"/>
                    </a:srgbClr>
                  </a:outerShdw>
                </a:effectLst>
              </a:rPr>
              <a:t>Workers’ Compensation Terms</a:t>
            </a:r>
          </a:p>
        </p:txBody>
      </p:sp>
      <p:sp>
        <p:nvSpPr>
          <p:cNvPr id="188419" name="Rectangle 3"/>
          <p:cNvSpPr>
            <a:spLocks noGrp="1" noChangeArrowheads="1"/>
          </p:cNvSpPr>
          <p:nvPr>
            <p:ph idx="1"/>
          </p:nvPr>
        </p:nvSpPr>
        <p:spPr>
          <a:xfrm>
            <a:off x="228600" y="1143000"/>
            <a:ext cx="8458200" cy="5254625"/>
          </a:xfrm>
        </p:spPr>
        <p:txBody>
          <a:bodyPr/>
          <a:lstStyle/>
          <a:p>
            <a:pPr>
              <a:buFontTx/>
              <a:buNone/>
            </a:pPr>
            <a:endParaRPr lang="en-US" sz="800" b="1" dirty="0" smtClean="0"/>
          </a:p>
          <a:p>
            <a:pPr>
              <a:buFontTx/>
              <a:buNone/>
            </a:pPr>
            <a:r>
              <a:rPr lang="en-US" sz="3200" b="1" dirty="0" smtClean="0"/>
              <a:t>What  is  a  “MOP”?</a:t>
            </a:r>
          </a:p>
          <a:p>
            <a:pPr>
              <a:buFontTx/>
              <a:buNone/>
            </a:pPr>
            <a:r>
              <a:rPr lang="en-US" sz="2800" b="1" dirty="0" smtClean="0"/>
              <a:t>M</a:t>
            </a:r>
            <a:r>
              <a:rPr lang="en-US" sz="2800" dirty="0" smtClean="0"/>
              <a:t>emorandum </a:t>
            </a:r>
            <a:r>
              <a:rPr lang="en-US" sz="2800" b="1" dirty="0" smtClean="0"/>
              <a:t>O</a:t>
            </a:r>
            <a:r>
              <a:rPr lang="en-US" sz="2800" dirty="0" smtClean="0"/>
              <a:t>f </a:t>
            </a:r>
            <a:r>
              <a:rPr lang="en-US" sz="2800" b="1" dirty="0" smtClean="0"/>
              <a:t>P</a:t>
            </a:r>
            <a:r>
              <a:rPr lang="en-US" sz="2800" dirty="0" smtClean="0"/>
              <a:t>ayment</a:t>
            </a:r>
            <a:r>
              <a:rPr lang="en-US" dirty="0" smtClean="0"/>
              <a:t> – </a:t>
            </a:r>
          </a:p>
          <a:p>
            <a:pPr>
              <a:buFontTx/>
              <a:buNone/>
            </a:pPr>
            <a:r>
              <a:rPr lang="en-US" dirty="0" smtClean="0"/>
              <a:t>WCB-3</a:t>
            </a:r>
          </a:p>
          <a:p>
            <a:pPr marL="274637" lvl="1" indent="0">
              <a:buNone/>
            </a:pPr>
            <a:endParaRPr lang="en-US" sz="3600" dirty="0" smtClean="0"/>
          </a:p>
          <a:p>
            <a:pPr marL="274637" lvl="1" indent="0">
              <a:buNone/>
            </a:pPr>
            <a:endParaRPr lang="en-US" sz="3600" dirty="0" smtClean="0"/>
          </a:p>
          <a:p>
            <a:pPr lvl="1"/>
            <a:r>
              <a:rPr lang="en-US" sz="2400" dirty="0" smtClean="0"/>
              <a:t>A MOP indicates when payments for incapacity begin.</a:t>
            </a:r>
          </a:p>
          <a:p>
            <a:pPr lvl="1"/>
            <a:endParaRPr lang="en-US" sz="1800" dirty="0" smtClean="0"/>
          </a:p>
          <a:p>
            <a:pPr lvl="1"/>
            <a:r>
              <a:rPr lang="en-US" sz="2400" dirty="0" smtClean="0"/>
              <a:t>The Board reviews MOPs to determine if initial payments are issued in compliance with the Maine Workers’ Compensation Act.</a:t>
            </a:r>
          </a:p>
        </p:txBody>
      </p:sp>
      <p:pic>
        <p:nvPicPr>
          <p:cNvPr id="2048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14101" y="1295400"/>
            <a:ext cx="3200402" cy="265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88419">
                                            <p:txEl>
                                              <p:pRg st="6" end="6"/>
                                            </p:txEl>
                                          </p:spTgt>
                                        </p:tgtEl>
                                        <p:attrNameLst>
                                          <p:attrName>style.visibility</p:attrName>
                                        </p:attrNameLst>
                                      </p:cBhvr>
                                      <p:to>
                                        <p:strVal val="visible"/>
                                      </p:to>
                                    </p:set>
                                    <p:anim calcmode="lin" valueType="num">
                                      <p:cBhvr additive="base">
                                        <p:cTn id="7" dur="500" fill="hold"/>
                                        <p:tgtEl>
                                          <p:spTgt spid="188419">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84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88419">
                                            <p:txEl>
                                              <p:pRg st="8" end="8"/>
                                            </p:txEl>
                                          </p:spTgt>
                                        </p:tgtEl>
                                        <p:attrNameLst>
                                          <p:attrName>style.visibility</p:attrName>
                                        </p:attrNameLst>
                                      </p:cBhvr>
                                      <p:to>
                                        <p:strVal val="visible"/>
                                      </p:to>
                                    </p:set>
                                    <p:anim calcmode="lin" valueType="num">
                                      <p:cBhvr additive="base">
                                        <p:cTn id="13" dur="500" fill="hold"/>
                                        <p:tgtEl>
                                          <p:spTgt spid="188419">
                                            <p:txEl>
                                              <p:pRg st="8" end="8"/>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841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304800"/>
            <a:ext cx="9144000" cy="755650"/>
          </a:xfrm>
        </p:spPr>
        <p:txBody>
          <a:bodyPr/>
          <a:lstStyle/>
          <a:p>
            <a:pPr fontAlgn="auto">
              <a:spcAft>
                <a:spcPts val="0"/>
              </a:spcAft>
              <a:defRPr/>
            </a:pPr>
            <a:r>
              <a:rPr lang="en-US" b="1" dirty="0" smtClean="0">
                <a:effectLst>
                  <a:outerShdw blurRad="38100" dist="38100" dir="2700000" algn="tl">
                    <a:srgbClr val="000000">
                      <a:alpha val="43137"/>
                    </a:srgbClr>
                  </a:outerShdw>
                </a:effectLst>
              </a:rPr>
              <a:t>Workers’ Compensation Terms</a:t>
            </a:r>
          </a:p>
        </p:txBody>
      </p:sp>
      <p:sp>
        <p:nvSpPr>
          <p:cNvPr id="174083" name="Rectangle 3"/>
          <p:cNvSpPr>
            <a:spLocks noGrp="1" noChangeArrowheads="1"/>
          </p:cNvSpPr>
          <p:nvPr>
            <p:ph idx="1"/>
          </p:nvPr>
        </p:nvSpPr>
        <p:spPr>
          <a:xfrm>
            <a:off x="228600" y="1447800"/>
            <a:ext cx="8686800" cy="5410200"/>
          </a:xfrm>
        </p:spPr>
        <p:txBody>
          <a:bodyPr rtlCol="0">
            <a:normAutofit/>
          </a:bodyPr>
          <a:lstStyle/>
          <a:p>
            <a:pPr marL="609600" indent="-609600" fontAlgn="auto">
              <a:lnSpc>
                <a:spcPct val="80000"/>
              </a:lnSpc>
              <a:spcAft>
                <a:spcPts val="0"/>
              </a:spcAft>
              <a:buFontTx/>
              <a:buNone/>
              <a:defRPr/>
            </a:pPr>
            <a:r>
              <a:rPr lang="en-US" sz="3200" b="1" dirty="0" smtClean="0"/>
              <a:t>What  is  a  “NOC”?</a:t>
            </a:r>
          </a:p>
          <a:p>
            <a:pPr marL="609600" indent="-609600" fontAlgn="auto">
              <a:lnSpc>
                <a:spcPct val="80000"/>
              </a:lnSpc>
              <a:spcAft>
                <a:spcPts val="0"/>
              </a:spcAft>
              <a:buFontTx/>
              <a:buNone/>
              <a:defRPr/>
            </a:pPr>
            <a:r>
              <a:rPr lang="en-US" sz="2800" b="1" dirty="0" smtClean="0"/>
              <a:t>N</a:t>
            </a:r>
            <a:r>
              <a:rPr lang="en-US" dirty="0" smtClean="0"/>
              <a:t>otice </a:t>
            </a:r>
            <a:r>
              <a:rPr lang="en-US" sz="2800" b="1" dirty="0" smtClean="0"/>
              <a:t>O</a:t>
            </a:r>
            <a:r>
              <a:rPr lang="en-US" dirty="0" smtClean="0"/>
              <a:t>f </a:t>
            </a:r>
            <a:r>
              <a:rPr lang="en-US" sz="2800" b="1" dirty="0" smtClean="0"/>
              <a:t>C</a:t>
            </a:r>
            <a:r>
              <a:rPr lang="en-US" dirty="0" smtClean="0"/>
              <a:t>ontroversy – WCB-9</a:t>
            </a:r>
          </a:p>
          <a:p>
            <a:pPr marL="990600" lvl="1" indent="-533400" fontAlgn="auto">
              <a:lnSpc>
                <a:spcPct val="80000"/>
              </a:lnSpc>
              <a:spcAft>
                <a:spcPts val="0"/>
              </a:spcAft>
              <a:buClr>
                <a:schemeClr val="tx1"/>
              </a:buClr>
              <a:buFont typeface="Arial" pitchFamily="34" charset="0"/>
              <a:buNone/>
              <a:defRPr/>
            </a:pPr>
            <a:endParaRPr lang="en-US" sz="2400" dirty="0" smtClean="0"/>
          </a:p>
          <a:p>
            <a:pPr lvl="1" indent="0" fontAlgn="auto">
              <a:lnSpc>
                <a:spcPct val="80000"/>
              </a:lnSpc>
              <a:spcAft>
                <a:spcPts val="0"/>
              </a:spcAft>
              <a:buClr>
                <a:schemeClr val="tx1"/>
              </a:buClr>
              <a:buFontTx/>
              <a:buNone/>
              <a:defRPr/>
            </a:pPr>
            <a:endParaRPr lang="en-US" sz="1000" dirty="0" smtClean="0"/>
          </a:p>
          <a:p>
            <a:pPr lvl="1" indent="0" fontAlgn="auto">
              <a:lnSpc>
                <a:spcPct val="80000"/>
              </a:lnSpc>
              <a:spcAft>
                <a:spcPts val="0"/>
              </a:spcAft>
              <a:buClr>
                <a:schemeClr val="tx1"/>
              </a:buClr>
              <a:buFontTx/>
              <a:buNone/>
              <a:defRPr/>
            </a:pPr>
            <a:endParaRPr lang="en-US" sz="1600" dirty="0" smtClean="0"/>
          </a:p>
          <a:p>
            <a:pPr marL="990600" lvl="1" indent="-533400" fontAlgn="auto">
              <a:lnSpc>
                <a:spcPct val="80000"/>
              </a:lnSpc>
              <a:spcAft>
                <a:spcPts val="0"/>
              </a:spcAft>
              <a:buClr>
                <a:schemeClr val="tx1"/>
              </a:buClr>
              <a:buFont typeface="Arial" pitchFamily="34" charset="0"/>
              <a:buChar char=""/>
              <a:defRPr/>
            </a:pPr>
            <a:r>
              <a:rPr lang="en-US" sz="2400" dirty="0" smtClean="0"/>
              <a:t>A NOC indicates that an insurer is denying benefits.</a:t>
            </a:r>
          </a:p>
          <a:p>
            <a:pPr lvl="1" indent="0" fontAlgn="auto">
              <a:lnSpc>
                <a:spcPct val="80000"/>
              </a:lnSpc>
              <a:spcAft>
                <a:spcPts val="0"/>
              </a:spcAft>
              <a:buClr>
                <a:schemeClr val="tx1"/>
              </a:buClr>
              <a:buNone/>
              <a:defRPr/>
            </a:pPr>
            <a:endParaRPr lang="en-US" dirty="0" smtClean="0"/>
          </a:p>
          <a:p>
            <a:pPr marL="990600" lvl="1" indent="-533400" fontAlgn="auto">
              <a:lnSpc>
                <a:spcPct val="80000"/>
              </a:lnSpc>
              <a:spcAft>
                <a:spcPts val="0"/>
              </a:spcAft>
              <a:buClr>
                <a:schemeClr val="tx1"/>
              </a:buClr>
              <a:buFont typeface="Arial" pitchFamily="34" charset="0"/>
              <a:buChar char=""/>
              <a:defRPr/>
            </a:pPr>
            <a:r>
              <a:rPr lang="en-US" sz="2400" dirty="0" smtClean="0"/>
              <a:t>A NOC is used for denying any or all types of benefits and for any reason – including “medical only” and indemnity (lost time) benefits.</a:t>
            </a:r>
          </a:p>
          <a:p>
            <a:pPr lvl="1" indent="0" fontAlgn="auto">
              <a:lnSpc>
                <a:spcPct val="80000"/>
              </a:lnSpc>
              <a:spcAft>
                <a:spcPts val="0"/>
              </a:spcAft>
              <a:buClr>
                <a:schemeClr val="tx1"/>
              </a:buClr>
              <a:buFontTx/>
              <a:buNone/>
              <a:defRPr/>
            </a:pPr>
            <a:endParaRPr lang="en-US" dirty="0" smtClean="0"/>
          </a:p>
          <a:p>
            <a:pPr marL="990600" lvl="1" indent="-533400" fontAlgn="auto">
              <a:lnSpc>
                <a:spcPct val="80000"/>
              </a:lnSpc>
              <a:spcAft>
                <a:spcPts val="0"/>
              </a:spcAft>
              <a:buClr>
                <a:schemeClr val="tx1"/>
              </a:buClr>
              <a:buFont typeface="Arial" pitchFamily="34" charset="0"/>
              <a:buChar char=""/>
              <a:defRPr/>
            </a:pPr>
            <a:r>
              <a:rPr lang="en-US" sz="2400" dirty="0" smtClean="0"/>
              <a:t>All NOCs move the claim into the dispute resolution system (discussed later).</a:t>
            </a:r>
          </a:p>
        </p:txBody>
      </p:sp>
      <p:pic>
        <p:nvPicPr>
          <p:cNvPr id="2150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99138" y="990600"/>
            <a:ext cx="2582862"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0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408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74083">
                                            <p:txEl>
                                              <p:pRg st="5" end="5"/>
                                            </p:txEl>
                                          </p:spTgt>
                                        </p:tgtEl>
                                        <p:attrNameLst>
                                          <p:attrName>style.visibility</p:attrName>
                                        </p:attrNameLst>
                                      </p:cBhvr>
                                      <p:to>
                                        <p:strVal val="visible"/>
                                      </p:to>
                                    </p:set>
                                    <p:animEffect transition="in" filter="fade">
                                      <p:cBhvr>
                                        <p:cTn id="13" dur="500"/>
                                        <p:tgtEl>
                                          <p:spTgt spid="174083">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74083">
                                            <p:txEl>
                                              <p:pRg st="7" end="7"/>
                                            </p:txEl>
                                          </p:spTgt>
                                        </p:tgtEl>
                                        <p:attrNameLst>
                                          <p:attrName>style.visibility</p:attrName>
                                        </p:attrNameLst>
                                      </p:cBhvr>
                                      <p:to>
                                        <p:strVal val="visible"/>
                                      </p:to>
                                    </p:set>
                                    <p:animEffect transition="in" filter="fade">
                                      <p:cBhvr>
                                        <p:cTn id="18" dur="500"/>
                                        <p:tgtEl>
                                          <p:spTgt spid="174083">
                                            <p:txEl>
                                              <p:pRg st="7" end="7"/>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74083">
                                            <p:txEl>
                                              <p:pRg st="9" end="9"/>
                                            </p:txEl>
                                          </p:spTgt>
                                        </p:tgtEl>
                                        <p:attrNameLst>
                                          <p:attrName>style.visibility</p:attrName>
                                        </p:attrNameLst>
                                      </p:cBhvr>
                                      <p:to>
                                        <p:strVal val="visible"/>
                                      </p:to>
                                    </p:set>
                                    <p:animEffect transition="in" filter="fade">
                                      <p:cBhvr>
                                        <p:cTn id="23" dur="500"/>
                                        <p:tgtEl>
                                          <p:spTgt spid="17408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304800"/>
            <a:ext cx="9144000" cy="755650"/>
          </a:xfrm>
        </p:spPr>
        <p:txBody>
          <a:bodyPr/>
          <a:lstStyle/>
          <a:p>
            <a:pPr fontAlgn="auto">
              <a:spcAft>
                <a:spcPts val="0"/>
              </a:spcAft>
              <a:defRPr/>
            </a:pPr>
            <a:r>
              <a:rPr lang="en-US" b="1" dirty="0" smtClean="0">
                <a:effectLst>
                  <a:outerShdw blurRad="38100" dist="38100" dir="2700000" algn="tl">
                    <a:srgbClr val="000000">
                      <a:alpha val="43137"/>
                    </a:srgbClr>
                  </a:outerShdw>
                </a:effectLst>
              </a:rPr>
              <a:t>Workers’ Compensation Terms</a:t>
            </a:r>
          </a:p>
        </p:txBody>
      </p:sp>
      <p:sp>
        <p:nvSpPr>
          <p:cNvPr id="171011" name="Rectangle 3"/>
          <p:cNvSpPr>
            <a:spLocks noGrp="1" noChangeArrowheads="1"/>
          </p:cNvSpPr>
          <p:nvPr>
            <p:ph idx="1"/>
          </p:nvPr>
        </p:nvSpPr>
        <p:spPr>
          <a:xfrm>
            <a:off x="152400" y="1447800"/>
            <a:ext cx="8458200" cy="4949825"/>
          </a:xfrm>
        </p:spPr>
        <p:txBody>
          <a:bodyPr/>
          <a:lstStyle/>
          <a:p>
            <a:pPr>
              <a:buFontTx/>
              <a:buNone/>
            </a:pPr>
            <a:endParaRPr lang="en-US" b="1" dirty="0" smtClean="0"/>
          </a:p>
          <a:p>
            <a:pPr>
              <a:buFontTx/>
              <a:buNone/>
            </a:pPr>
            <a:r>
              <a:rPr lang="en-US" sz="3200" b="1" dirty="0" smtClean="0"/>
              <a:t>What  is  a  “Lump”?</a:t>
            </a:r>
          </a:p>
          <a:p>
            <a:pPr>
              <a:buFontTx/>
              <a:buNone/>
            </a:pPr>
            <a:r>
              <a:rPr lang="en-US" dirty="0" smtClean="0"/>
              <a:t>Lump Sum Settlement – WCB-10</a:t>
            </a:r>
          </a:p>
          <a:p>
            <a:pPr lvl="1">
              <a:buFontTx/>
              <a:buNone/>
            </a:pPr>
            <a:endParaRPr lang="en-US" sz="2400" dirty="0" smtClean="0"/>
          </a:p>
          <a:p>
            <a:pPr lvl="1">
              <a:buFontTx/>
              <a:buNone/>
            </a:pPr>
            <a:endParaRPr lang="en-US" sz="2400" dirty="0" smtClean="0"/>
          </a:p>
          <a:p>
            <a:pPr lvl="1"/>
            <a:r>
              <a:rPr lang="en-US" sz="2400" dirty="0" smtClean="0"/>
              <a:t>Monetary agreement between the parties to discharge the employer, in whole or in part, from future liability arising from the injury.</a:t>
            </a:r>
          </a:p>
          <a:p>
            <a:pPr lvl="1"/>
            <a:endParaRPr lang="en-US" sz="1400" dirty="0"/>
          </a:p>
          <a:p>
            <a:pPr lvl="1"/>
            <a:r>
              <a:rPr lang="en-US" sz="2400" dirty="0" smtClean="0"/>
              <a:t>Must be approved by the Board.</a:t>
            </a:r>
          </a:p>
          <a:p>
            <a:pPr lvl="1"/>
            <a:endParaRPr lang="en-US" sz="2400" dirty="0" smtClean="0"/>
          </a:p>
        </p:txBody>
      </p:sp>
      <p:pic>
        <p:nvPicPr>
          <p:cNvPr id="22532"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1066800"/>
            <a:ext cx="2667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71011">
                                            <p:txEl>
                                              <p:pRg st="5" end="5"/>
                                            </p:txEl>
                                          </p:spTgt>
                                        </p:tgtEl>
                                        <p:attrNameLst>
                                          <p:attrName>style.visibility</p:attrName>
                                        </p:attrNameLst>
                                      </p:cBhvr>
                                      <p:to>
                                        <p:strVal val="visible"/>
                                      </p:to>
                                    </p:set>
                                    <p:anim calcmode="lin" valueType="num">
                                      <p:cBhvr additive="base">
                                        <p:cTn id="7" dur="500" fill="hold"/>
                                        <p:tgtEl>
                                          <p:spTgt spid="171011">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10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1011">
                                            <p:txEl>
                                              <p:pRg st="7" end="7"/>
                                            </p:txEl>
                                          </p:spTgt>
                                        </p:tgtEl>
                                        <p:attrNameLst>
                                          <p:attrName>style.visibility</p:attrName>
                                        </p:attrNameLst>
                                      </p:cBhvr>
                                      <p:to>
                                        <p:strVal val="visible"/>
                                      </p:to>
                                    </p:set>
                                    <p:anim calcmode="lin" valueType="num">
                                      <p:cBhvr additive="base">
                                        <p:cTn id="13" dur="500" fill="hold"/>
                                        <p:tgtEl>
                                          <p:spTgt spid="171011">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101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1"/>
          <p:cNvSpPr>
            <a:spLocks noGrp="1" noChangeArrowheads="1"/>
          </p:cNvSpPr>
          <p:nvPr>
            <p:ph type="title"/>
          </p:nvPr>
        </p:nvSpPr>
        <p:spPr bwMode="gray">
          <a:xfrm>
            <a:off x="152400" y="304800"/>
            <a:ext cx="8991600" cy="1295400"/>
          </a:xfrm>
          <a:extLst>
            <a:ext uri="{AF507438-7753-43E0-B8FC-AC1667EBCBE1}">
              <a14:hiddenEffects xmlns:a14="http://schemas.microsoft.com/office/drawing/2010/main">
                <a:effectLst>
                  <a:outerShdw dist="107763" dir="18900000" algn="ctr" rotWithShape="0">
                    <a:srgbClr val="000000">
                      <a:alpha val="50000"/>
                    </a:srgbClr>
                  </a:outerShdw>
                </a:effectLst>
              </a14:hiddenEffects>
            </a:ext>
          </a:extLst>
        </p:spPr>
        <p:txBody>
          <a:bodyPr>
            <a:noAutofit/>
          </a:bodyPr>
          <a:lstStyle/>
          <a:p>
            <a:pPr fontAlgn="auto">
              <a:spcAft>
                <a:spcPts val="0"/>
              </a:spcAft>
              <a:defRPr/>
            </a:pPr>
            <a:r>
              <a:rPr lang="en-US" b="1" dirty="0" smtClean="0">
                <a:effectLst>
                  <a:outerShdw blurRad="38100" dist="38100" dir="2700000" algn="tl">
                    <a:srgbClr val="000000">
                      <a:alpha val="43137"/>
                    </a:srgbClr>
                  </a:outerShdw>
                </a:effectLst>
              </a:rPr>
              <a:t>How Does the Workers’ Comp     System Work in Maine?</a:t>
            </a:r>
            <a:r>
              <a:rPr lang="en-US" dirty="0" smtClean="0">
                <a:effectLst>
                  <a:outerShdw blurRad="38100" dist="38100" dir="2700000" algn="tl">
                    <a:srgbClr val="000000">
                      <a:alpha val="43137"/>
                    </a:srgbClr>
                  </a:outerShdw>
                </a:effectLst>
              </a:rPr>
              <a:t> </a:t>
            </a:r>
          </a:p>
        </p:txBody>
      </p:sp>
      <p:pic>
        <p:nvPicPr>
          <p:cNvPr id="23555"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219200" y="1828800"/>
            <a:ext cx="6781800" cy="4343400"/>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2"/>
          <p:cNvSpPr>
            <a:spLocks noGrp="1" noChangeArrowheads="1"/>
          </p:cNvSpPr>
          <p:nvPr>
            <p:ph type="title"/>
          </p:nvPr>
        </p:nvSpPr>
        <p:spPr>
          <a:xfrm>
            <a:off x="0" y="304800"/>
            <a:ext cx="9144000" cy="1066800"/>
          </a:xfrm>
        </p:spPr>
        <p:txBody>
          <a:bodyPr>
            <a:normAutofit fontScale="90000"/>
          </a:bodyPr>
          <a:lstStyle/>
          <a:p>
            <a:pPr fontAlgn="auto">
              <a:spcAft>
                <a:spcPts val="0"/>
              </a:spcAft>
              <a:defRPr/>
            </a:pPr>
            <a:r>
              <a:rPr lang="en-US" b="1" dirty="0" smtClean="0">
                <a:effectLst>
                  <a:outerShdw blurRad="38100" dist="38100" dir="2700000" algn="tl">
                    <a:srgbClr val="000000">
                      <a:alpha val="43137"/>
                    </a:srgbClr>
                  </a:outerShdw>
                </a:effectLst>
              </a:rPr>
              <a:t>How Does the WC System </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Work in Maine?</a:t>
            </a:r>
            <a:r>
              <a:rPr lang="en-US" dirty="0" smtClean="0">
                <a:effectLst>
                  <a:outerShdw blurRad="38100" dist="38100" dir="2700000" algn="tl">
                    <a:srgbClr val="000000">
                      <a:alpha val="43137"/>
                    </a:srgbClr>
                  </a:outerShdw>
                </a:effectLst>
              </a:rPr>
              <a:t> </a:t>
            </a:r>
          </a:p>
        </p:txBody>
      </p:sp>
      <p:pic>
        <p:nvPicPr>
          <p:cNvPr id="24579" name="Content Placeholder 2"/>
          <p:cNvPicPr>
            <a:picLocks noGrp="1" noChangeAspect="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457200" y="1528763"/>
            <a:ext cx="1676400" cy="2390775"/>
          </a:xfrm>
        </p:spPr>
      </p:pic>
      <p:sp>
        <p:nvSpPr>
          <p:cNvPr id="198669" name="Rectangle 13"/>
          <p:cNvSpPr>
            <a:spLocks noGrp="1" noChangeArrowheads="1"/>
          </p:cNvSpPr>
          <p:nvPr>
            <p:ph type="body" sz="half" idx="3"/>
          </p:nvPr>
        </p:nvSpPr>
        <p:spPr>
          <a:xfrm>
            <a:off x="152400" y="4000500"/>
            <a:ext cx="8534400" cy="2476500"/>
          </a:xfrm>
        </p:spPr>
        <p:txBody>
          <a:bodyPr rtlCol="0">
            <a:normAutofit fontScale="92500"/>
          </a:bodyPr>
          <a:lstStyle/>
          <a:p>
            <a:pPr marL="182880" indent="-182880" fontAlgn="auto">
              <a:spcAft>
                <a:spcPts val="0"/>
              </a:spcAft>
              <a:buFontTx/>
              <a:buNone/>
              <a:defRPr/>
            </a:pPr>
            <a:r>
              <a:rPr lang="en-US" sz="2800" b="1" dirty="0" smtClean="0"/>
              <a:t>Accident occurs  </a:t>
            </a:r>
          </a:p>
          <a:p>
            <a:pPr marL="182880" indent="-182880" algn="ctr" fontAlgn="auto">
              <a:spcAft>
                <a:spcPts val="0"/>
              </a:spcAft>
              <a:buFontTx/>
              <a:buNone/>
              <a:defRPr/>
            </a:pPr>
            <a:r>
              <a:rPr lang="en-US" sz="2800" b="1" dirty="0" smtClean="0"/>
              <a:t>Treatment is sought</a:t>
            </a:r>
          </a:p>
          <a:p>
            <a:pPr marL="182880" indent="-182880" algn="ctr" fontAlgn="auto">
              <a:spcAft>
                <a:spcPts val="0"/>
              </a:spcAft>
              <a:buFontTx/>
              <a:buNone/>
              <a:defRPr/>
            </a:pPr>
            <a:endParaRPr lang="en-US" sz="2800" dirty="0" smtClean="0"/>
          </a:p>
          <a:p>
            <a:pPr marL="182880" indent="-182880" fontAlgn="auto">
              <a:spcAft>
                <a:spcPts val="0"/>
              </a:spcAft>
              <a:buFontTx/>
              <a:buNone/>
              <a:defRPr/>
            </a:pPr>
            <a:r>
              <a:rPr lang="en-US" sz="2800" dirty="0" smtClean="0"/>
              <a:t>						       </a:t>
            </a:r>
            <a:r>
              <a:rPr lang="en-US" sz="2800" b="1" dirty="0" smtClean="0"/>
              <a:t>Employee recovers</a:t>
            </a:r>
          </a:p>
          <a:p>
            <a:pPr marL="182880" indent="-182880" algn="ctr" fontAlgn="auto">
              <a:spcAft>
                <a:spcPts val="0"/>
              </a:spcAft>
              <a:buFontTx/>
              <a:buNone/>
              <a:defRPr/>
            </a:pPr>
            <a:r>
              <a:rPr lang="en-US" sz="2800" b="1" dirty="0" smtClean="0"/>
              <a:t>					               </a:t>
            </a:r>
            <a:r>
              <a:rPr lang="en-US" sz="2800" b="1" i="1" dirty="0" smtClean="0"/>
              <a:t>Back to work!</a:t>
            </a:r>
          </a:p>
        </p:txBody>
      </p:sp>
      <p:pic>
        <p:nvPicPr>
          <p:cNvPr id="24581"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2114550"/>
            <a:ext cx="1790700"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48400" y="1676400"/>
            <a:ext cx="2441455" cy="3657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nodeType="click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wheel(1)">
                                      <p:cBhvr>
                                        <p:cTn id="7" dur="2000"/>
                                        <p:tgtEl>
                                          <p:spTgt spid="24579"/>
                                        </p:tgtEl>
                                      </p:cBhvr>
                                    </p:animEffect>
                                  </p:childTnLst>
                                </p:cTn>
                              </p:par>
                              <p:par>
                                <p:cTn id="8" presetID="21" presetClass="entr" presetSubtype="1" fill="hold" nodeType="withEffect">
                                  <p:stCondLst>
                                    <p:cond delay="0"/>
                                  </p:stCondLst>
                                  <p:childTnLst>
                                    <p:set>
                                      <p:cBhvr>
                                        <p:cTn id="9" dur="1" fill="hold">
                                          <p:stCondLst>
                                            <p:cond delay="0"/>
                                          </p:stCondLst>
                                        </p:cTn>
                                        <p:tgtEl>
                                          <p:spTgt spid="198669">
                                            <p:txEl>
                                              <p:pRg st="0" end="0"/>
                                            </p:txEl>
                                          </p:spTgt>
                                        </p:tgtEl>
                                        <p:attrNameLst>
                                          <p:attrName>style.visibility</p:attrName>
                                        </p:attrNameLst>
                                      </p:cBhvr>
                                      <p:to>
                                        <p:strVal val="visible"/>
                                      </p:to>
                                    </p:set>
                                    <p:animEffect transition="in" filter="wheel(1)">
                                      <p:cBhvr>
                                        <p:cTn id="10" dur="2000"/>
                                        <p:tgtEl>
                                          <p:spTgt spid="198669">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1" presetClass="entr" presetSubtype="1" fill="hold" nodeType="clickEffect">
                                  <p:stCondLst>
                                    <p:cond delay="0"/>
                                  </p:stCondLst>
                                  <p:childTnLst>
                                    <p:set>
                                      <p:cBhvr>
                                        <p:cTn id="14" dur="1" fill="hold">
                                          <p:stCondLst>
                                            <p:cond delay="0"/>
                                          </p:stCondLst>
                                        </p:cTn>
                                        <p:tgtEl>
                                          <p:spTgt spid="24581"/>
                                        </p:tgtEl>
                                        <p:attrNameLst>
                                          <p:attrName>style.visibility</p:attrName>
                                        </p:attrNameLst>
                                      </p:cBhvr>
                                      <p:to>
                                        <p:strVal val="visible"/>
                                      </p:to>
                                    </p:set>
                                    <p:animEffect transition="in" filter="wheel(1)">
                                      <p:cBhvr>
                                        <p:cTn id="15" dur="2000"/>
                                        <p:tgtEl>
                                          <p:spTgt spid="24581"/>
                                        </p:tgtEl>
                                      </p:cBhvr>
                                    </p:animEffect>
                                  </p:childTnLst>
                                </p:cTn>
                              </p:par>
                              <p:par>
                                <p:cTn id="16" presetID="21" presetClass="entr" presetSubtype="1" fill="hold" nodeType="withEffect">
                                  <p:stCondLst>
                                    <p:cond delay="0"/>
                                  </p:stCondLst>
                                  <p:childTnLst>
                                    <p:set>
                                      <p:cBhvr>
                                        <p:cTn id="17" dur="1" fill="hold">
                                          <p:stCondLst>
                                            <p:cond delay="0"/>
                                          </p:stCondLst>
                                        </p:cTn>
                                        <p:tgtEl>
                                          <p:spTgt spid="198669">
                                            <p:txEl>
                                              <p:pRg st="1" end="1"/>
                                            </p:txEl>
                                          </p:spTgt>
                                        </p:tgtEl>
                                        <p:attrNameLst>
                                          <p:attrName>style.visibility</p:attrName>
                                        </p:attrNameLst>
                                      </p:cBhvr>
                                      <p:to>
                                        <p:strVal val="visible"/>
                                      </p:to>
                                    </p:set>
                                    <p:animEffect transition="in" filter="wheel(1)">
                                      <p:cBhvr>
                                        <p:cTn id="18" dur="2000"/>
                                        <p:tgtEl>
                                          <p:spTgt spid="19866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heel(1)">
                                      <p:cBhvr>
                                        <p:cTn id="23" dur="2000"/>
                                        <p:tgtEl>
                                          <p:spTgt spid="2"/>
                                        </p:tgtEl>
                                      </p:cBhvr>
                                    </p:animEffect>
                                  </p:childTnLst>
                                </p:cTn>
                              </p:par>
                              <p:par>
                                <p:cTn id="24" presetID="21" presetClass="entr" presetSubtype="1" fill="hold" nodeType="withEffect">
                                  <p:stCondLst>
                                    <p:cond delay="0"/>
                                  </p:stCondLst>
                                  <p:childTnLst>
                                    <p:set>
                                      <p:cBhvr>
                                        <p:cTn id="25" dur="1" fill="hold">
                                          <p:stCondLst>
                                            <p:cond delay="0"/>
                                          </p:stCondLst>
                                        </p:cTn>
                                        <p:tgtEl>
                                          <p:spTgt spid="198669">
                                            <p:txEl>
                                              <p:pRg st="3" end="3"/>
                                            </p:txEl>
                                          </p:spTgt>
                                        </p:tgtEl>
                                        <p:attrNameLst>
                                          <p:attrName>style.visibility</p:attrName>
                                        </p:attrNameLst>
                                      </p:cBhvr>
                                      <p:to>
                                        <p:strVal val="visible"/>
                                      </p:to>
                                    </p:set>
                                    <p:animEffect transition="in" filter="wheel(1)">
                                      <p:cBhvr>
                                        <p:cTn id="26" dur="2000"/>
                                        <p:tgtEl>
                                          <p:spTgt spid="198669">
                                            <p:txEl>
                                              <p:pRg st="3" end="3"/>
                                            </p:txEl>
                                          </p:spTgt>
                                        </p:tgtEl>
                                      </p:cBhvr>
                                    </p:animEffect>
                                  </p:childTnLst>
                                </p:cTn>
                              </p:par>
                              <p:par>
                                <p:cTn id="27" presetID="21" presetClass="entr" presetSubtype="1" fill="hold" nodeType="withEffect">
                                  <p:stCondLst>
                                    <p:cond delay="0"/>
                                  </p:stCondLst>
                                  <p:childTnLst>
                                    <p:set>
                                      <p:cBhvr>
                                        <p:cTn id="28" dur="1" fill="hold">
                                          <p:stCondLst>
                                            <p:cond delay="0"/>
                                          </p:stCondLst>
                                        </p:cTn>
                                        <p:tgtEl>
                                          <p:spTgt spid="198669">
                                            <p:txEl>
                                              <p:pRg st="4" end="4"/>
                                            </p:txEl>
                                          </p:spTgt>
                                        </p:tgtEl>
                                        <p:attrNameLst>
                                          <p:attrName>style.visibility</p:attrName>
                                        </p:attrNameLst>
                                      </p:cBhvr>
                                      <p:to>
                                        <p:strVal val="visible"/>
                                      </p:to>
                                    </p:set>
                                    <p:animEffect transition="in" filter="wheel(1)">
                                      <p:cBhvr>
                                        <p:cTn id="29" dur="2000"/>
                                        <p:tgtEl>
                                          <p:spTgt spid="19866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title"/>
          </p:nvPr>
        </p:nvSpPr>
        <p:spPr bwMode="gray">
          <a:xfrm>
            <a:off x="0" y="304800"/>
            <a:ext cx="9144000" cy="1066800"/>
          </a:xfrm>
          <a:extLst>
            <a:ext uri="{AF507438-7753-43E0-B8FC-AC1667EBCBE1}">
              <a14:hiddenEffects xmlns:a14="http://schemas.microsoft.com/office/drawing/2010/main">
                <a:effectLst>
                  <a:outerShdw dist="107763" dir="18900000" algn="ctr" rotWithShape="0">
                    <a:srgbClr val="000000">
                      <a:alpha val="50000"/>
                    </a:srgbClr>
                  </a:outerShdw>
                </a:effectLst>
              </a14:hiddenEffects>
            </a:ext>
          </a:extLst>
        </p:spPr>
        <p:txBody>
          <a:bodyPr>
            <a:normAutofit fontScale="90000"/>
          </a:bodyPr>
          <a:lstStyle/>
          <a:p>
            <a:pPr fontAlgn="auto">
              <a:spcAft>
                <a:spcPts val="0"/>
              </a:spcAft>
              <a:defRPr/>
            </a:pPr>
            <a:r>
              <a:rPr lang="en-US" b="1" dirty="0" smtClean="0">
                <a:effectLst>
                  <a:outerShdw blurRad="38100" dist="38100" dir="2700000" algn="tl">
                    <a:srgbClr val="000000">
                      <a:alpha val="43137"/>
                    </a:srgbClr>
                  </a:outerShdw>
                </a:effectLst>
              </a:rPr>
              <a:t>How Does the Workers’ Comp </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System Work in Maine? </a:t>
            </a:r>
          </a:p>
        </p:txBody>
      </p:sp>
      <p:sp>
        <p:nvSpPr>
          <p:cNvPr id="13314" name="Rectangle 2"/>
          <p:cNvSpPr>
            <a:spLocks noGrp="1" noChangeArrowheads="1"/>
          </p:cNvSpPr>
          <p:nvPr>
            <p:ph type="body" sz="half" idx="1"/>
          </p:nvPr>
        </p:nvSpPr>
        <p:spPr>
          <a:xfrm>
            <a:off x="457200" y="1295400"/>
            <a:ext cx="8229600" cy="4648200"/>
          </a:xfrm>
        </p:spPr>
        <p:txBody>
          <a:bodyPr rtlCol="0">
            <a:normAutofit/>
          </a:bodyPr>
          <a:lstStyle/>
          <a:p>
            <a:pPr marL="182880" indent="-182880" fontAlgn="auto">
              <a:spcAft>
                <a:spcPts val="0"/>
              </a:spcAft>
              <a:defRPr/>
            </a:pPr>
            <a:endParaRPr lang="en-US" sz="800" dirty="0" smtClean="0"/>
          </a:p>
          <a:p>
            <a:pPr marL="182880" indent="-182880" fontAlgn="auto">
              <a:spcAft>
                <a:spcPts val="0"/>
              </a:spcAft>
              <a:defRPr/>
            </a:pPr>
            <a:r>
              <a:rPr lang="en-US" dirty="0" smtClean="0"/>
              <a:t>The </a:t>
            </a:r>
            <a:r>
              <a:rPr lang="en-US" b="1" dirty="0" smtClean="0"/>
              <a:t>employee</a:t>
            </a:r>
            <a:r>
              <a:rPr lang="en-US" dirty="0" smtClean="0"/>
              <a:t> must tell his or her employer or supervisor or someone from management that he/she was injured within 30 days of the injury.</a:t>
            </a:r>
          </a:p>
          <a:p>
            <a:pPr marL="0" indent="0" fontAlgn="auto">
              <a:spcAft>
                <a:spcPts val="0"/>
              </a:spcAft>
              <a:buNone/>
              <a:defRPr/>
            </a:pPr>
            <a:endParaRPr lang="en-US" sz="800" dirty="0" smtClean="0"/>
          </a:p>
          <a:p>
            <a:pPr marL="182880" indent="-182880" fontAlgn="auto">
              <a:spcAft>
                <a:spcPts val="0"/>
              </a:spcAft>
              <a:defRPr/>
            </a:pPr>
            <a:r>
              <a:rPr lang="en-US" dirty="0" smtClean="0"/>
              <a:t>The </a:t>
            </a:r>
            <a:r>
              <a:rPr lang="en-US" b="1" dirty="0" smtClean="0"/>
              <a:t>employee</a:t>
            </a:r>
            <a:r>
              <a:rPr lang="en-US" dirty="0" smtClean="0"/>
              <a:t> is required to obtain health care from a provider of the </a:t>
            </a:r>
            <a:r>
              <a:rPr lang="en-US" b="1" dirty="0" smtClean="0"/>
              <a:t>employer’s</a:t>
            </a:r>
            <a:r>
              <a:rPr lang="en-US" dirty="0" smtClean="0"/>
              <a:t> choosing for the first ten days of treatment.</a:t>
            </a:r>
          </a:p>
          <a:p>
            <a:pPr marL="0" indent="0" fontAlgn="auto">
              <a:spcAft>
                <a:spcPts val="0"/>
              </a:spcAft>
              <a:buNone/>
              <a:defRPr/>
            </a:pPr>
            <a:endParaRPr lang="en-US" sz="800" dirty="0" smtClean="0"/>
          </a:p>
          <a:p>
            <a:pPr marL="182880" indent="-182880" fontAlgn="auto">
              <a:spcAft>
                <a:spcPts val="0"/>
              </a:spcAft>
              <a:defRPr/>
            </a:pPr>
            <a:r>
              <a:rPr lang="en-US" dirty="0" smtClean="0"/>
              <a:t>Changing healthcare providers after the first ten days requires the </a:t>
            </a:r>
            <a:r>
              <a:rPr lang="en-US" b="1" dirty="0" smtClean="0"/>
              <a:t>employee</a:t>
            </a:r>
            <a:r>
              <a:rPr lang="en-US" dirty="0" smtClean="0"/>
              <a:t> to notify </a:t>
            </a:r>
          </a:p>
          <a:p>
            <a:pPr marL="0" indent="0" fontAlgn="auto">
              <a:spcAft>
                <a:spcPts val="0"/>
              </a:spcAft>
              <a:buNone/>
              <a:defRPr/>
            </a:pPr>
            <a:r>
              <a:rPr lang="en-US" dirty="0"/>
              <a:t> </a:t>
            </a:r>
            <a:r>
              <a:rPr lang="en-US" dirty="0" smtClean="0"/>
              <a:t> the employer.</a:t>
            </a:r>
          </a:p>
        </p:txBody>
      </p:sp>
      <p:pic>
        <p:nvPicPr>
          <p:cNvPr id="2560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78780" y="4572000"/>
            <a:ext cx="32766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4">
                                            <p:txEl>
                                              <p:pRg st="3" end="3"/>
                                            </p:txEl>
                                          </p:spTgt>
                                        </p:tgtEl>
                                        <p:attrNameLst>
                                          <p:attrName>style.visibility</p:attrName>
                                        </p:attrNameLst>
                                      </p:cBhvr>
                                      <p:to>
                                        <p:strVal val="visible"/>
                                      </p:to>
                                    </p:set>
                                  </p:childTnLst>
                                </p:cTn>
                              </p:par>
                              <p:par>
                                <p:cTn id="11" presetID="14" presetClass="entr" presetSubtype="10" fill="hold" nodeType="withEffect">
                                  <p:stCondLst>
                                    <p:cond delay="0"/>
                                  </p:stCondLst>
                                  <p:childTnLst>
                                    <p:set>
                                      <p:cBhvr>
                                        <p:cTn id="12" dur="1" fill="hold">
                                          <p:stCondLst>
                                            <p:cond delay="0"/>
                                          </p:stCondLst>
                                        </p:cTn>
                                        <p:tgtEl>
                                          <p:spTgt spid="25604"/>
                                        </p:tgtEl>
                                        <p:attrNameLst>
                                          <p:attrName>style.visibility</p:attrName>
                                        </p:attrNameLst>
                                      </p:cBhvr>
                                      <p:to>
                                        <p:strVal val="visible"/>
                                      </p:to>
                                    </p:set>
                                    <p:animEffect transition="in" filter="randombar(horizontal)">
                                      <p:cBhvr>
                                        <p:cTn id="13" dur="500"/>
                                        <p:tgtEl>
                                          <p:spTgt spid="25604"/>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3314">
                                            <p:txEl>
                                              <p:pRg st="5" end="5"/>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331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5"/>
          <p:cNvSpPr>
            <a:spLocks noGrp="1" noChangeArrowheads="1"/>
          </p:cNvSpPr>
          <p:nvPr>
            <p:ph type="title"/>
          </p:nvPr>
        </p:nvSpPr>
        <p:spPr>
          <a:xfrm>
            <a:off x="0" y="304800"/>
            <a:ext cx="9144000" cy="1295400"/>
          </a:xfrm>
        </p:spPr>
        <p:txBody>
          <a:bodyPr>
            <a:noAutofit/>
          </a:bodyPr>
          <a:lstStyle/>
          <a:p>
            <a:pPr fontAlgn="auto">
              <a:spcAft>
                <a:spcPts val="0"/>
              </a:spcAft>
              <a:defRPr/>
            </a:pPr>
            <a:r>
              <a:rPr lang="en-US" b="1" dirty="0" smtClean="0">
                <a:effectLst>
                  <a:outerShdw blurRad="38100" dist="38100" dir="2700000" algn="tl">
                    <a:srgbClr val="000000">
                      <a:alpha val="43137"/>
                    </a:srgbClr>
                  </a:outerShdw>
                </a:effectLst>
              </a:rPr>
              <a:t>How Does the Workers’ Comp</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System Work in Maine?</a:t>
            </a:r>
            <a:r>
              <a:rPr lang="en-US" dirty="0" smtClean="0">
                <a:effectLst>
                  <a:outerShdw blurRad="38100" dist="38100" dir="2700000" algn="tl">
                    <a:srgbClr val="000000">
                      <a:alpha val="43137"/>
                    </a:srgbClr>
                  </a:outerShdw>
                </a:effectLst>
              </a:rPr>
              <a:t> </a:t>
            </a:r>
          </a:p>
        </p:txBody>
      </p:sp>
      <p:sp>
        <p:nvSpPr>
          <p:cNvPr id="201733" name="Rectangle 5"/>
          <p:cNvSpPr>
            <a:spLocks noGrp="1" noChangeArrowheads="1"/>
          </p:cNvSpPr>
          <p:nvPr>
            <p:ph type="body" sz="half" idx="1"/>
          </p:nvPr>
        </p:nvSpPr>
        <p:spPr>
          <a:xfrm>
            <a:off x="0" y="1447800"/>
            <a:ext cx="4495800" cy="4949825"/>
          </a:xfrm>
        </p:spPr>
        <p:txBody>
          <a:bodyPr/>
          <a:lstStyle/>
          <a:p>
            <a:pPr>
              <a:buFontTx/>
              <a:buNone/>
            </a:pPr>
            <a:r>
              <a:rPr lang="en-US" sz="800" dirty="0" smtClean="0"/>
              <a:t>	</a:t>
            </a:r>
          </a:p>
          <a:p>
            <a:pPr>
              <a:buFontTx/>
              <a:buNone/>
            </a:pPr>
            <a:r>
              <a:rPr lang="en-US" sz="4000" dirty="0" smtClean="0"/>
              <a:t>Sometimes people disagree about what happened, how things happened, or how to recover.</a:t>
            </a:r>
          </a:p>
        </p:txBody>
      </p:sp>
      <p:pic>
        <p:nvPicPr>
          <p:cNvPr id="5" name="Content Placeholder 4"/>
          <p:cNvPicPr>
            <a:picLocks noGrp="1" noChangeAspect="1"/>
          </p:cNvPicPr>
          <p:nvPr>
            <p:ph sz="quarter" idx="2"/>
          </p:nvPr>
        </p:nvPicPr>
        <p:blipFill rotWithShape="1">
          <a:blip r:embed="rId3">
            <a:extLst>
              <a:ext uri="{28A0092B-C50C-407E-A947-70E740481C1C}">
                <a14:useLocalDpi xmlns:a14="http://schemas.microsoft.com/office/drawing/2010/main" val="0"/>
              </a:ext>
            </a:extLst>
          </a:blip>
          <a:srcRect l="7777" r="8889"/>
          <a:stretch/>
        </p:blipFill>
        <p:spPr>
          <a:xfrm>
            <a:off x="5638800" y="1905000"/>
            <a:ext cx="2667000" cy="32004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1733">
                                            <p:txEl>
                                              <p:pRg st="1" end="1"/>
                                            </p:txEl>
                                          </p:spTgt>
                                        </p:tgtEl>
                                        <p:attrNameLst>
                                          <p:attrName>style.visibility</p:attrName>
                                        </p:attrNameLst>
                                      </p:cBhvr>
                                      <p:to>
                                        <p:strVal val="visible"/>
                                      </p:to>
                                    </p:set>
                                    <p:animEffect transition="in" filter="barn(inVertical)">
                                      <p:cBhvr>
                                        <p:cTn id="7" dur="500"/>
                                        <p:tgtEl>
                                          <p:spTgt spid="20173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52400" y="304800"/>
            <a:ext cx="8991600" cy="1219200"/>
          </a:xfrm>
        </p:spPr>
        <p:txBody>
          <a:bodyPr>
            <a:normAutofit fontScale="90000"/>
          </a:bodyPr>
          <a:lstStyle/>
          <a:p>
            <a:pPr fontAlgn="auto">
              <a:spcAft>
                <a:spcPts val="0"/>
              </a:spcAft>
              <a:defRPr/>
            </a:pPr>
            <a:r>
              <a:rPr lang="en-US" sz="4400" b="1" dirty="0" smtClean="0">
                <a:effectLst>
                  <a:outerShdw blurRad="38100" dist="38100" dir="2700000" algn="tl">
                    <a:srgbClr val="000000">
                      <a:alpha val="43137"/>
                    </a:srgbClr>
                  </a:outerShdw>
                </a:effectLst>
              </a:rPr>
              <a:t>How Does the Workers’ Comp</a:t>
            </a:r>
            <a:br>
              <a:rPr lang="en-US" sz="4400" b="1" dirty="0" smtClean="0">
                <a:effectLst>
                  <a:outerShdw blurRad="38100" dist="38100" dir="2700000" algn="tl">
                    <a:srgbClr val="000000">
                      <a:alpha val="43137"/>
                    </a:srgbClr>
                  </a:outerShdw>
                </a:effectLst>
              </a:rPr>
            </a:br>
            <a:r>
              <a:rPr lang="en-US" sz="4400" b="1" dirty="0" smtClean="0">
                <a:effectLst>
                  <a:outerShdw blurRad="38100" dist="38100" dir="2700000" algn="tl">
                    <a:srgbClr val="000000">
                      <a:alpha val="43137"/>
                    </a:srgbClr>
                  </a:outerShdw>
                </a:effectLst>
              </a:rPr>
              <a:t>System Work in Maine?</a:t>
            </a:r>
            <a:r>
              <a:rPr lang="en-US" sz="4400" dirty="0" smtClean="0">
                <a:effectLst>
                  <a:outerShdw blurRad="38100" dist="38100" dir="2700000" algn="tl">
                    <a:srgbClr val="000000">
                      <a:alpha val="43137"/>
                    </a:srgbClr>
                  </a:outerShdw>
                </a:effectLst>
              </a:rPr>
              <a:t> </a:t>
            </a:r>
            <a:endParaRPr lang="en-US" sz="4400" b="1" dirty="0" smtClean="0">
              <a:effectLst>
                <a:outerShdw blurRad="38100" dist="38100" dir="2700000" algn="tl">
                  <a:srgbClr val="000000">
                    <a:alpha val="43137"/>
                  </a:srgbClr>
                </a:outerShdw>
              </a:effectLst>
            </a:endParaRPr>
          </a:p>
        </p:txBody>
      </p:sp>
      <p:sp>
        <p:nvSpPr>
          <p:cNvPr id="195587" name="Rectangle 3"/>
          <p:cNvSpPr>
            <a:spLocks noGrp="1" noChangeArrowheads="1"/>
          </p:cNvSpPr>
          <p:nvPr>
            <p:ph idx="1"/>
          </p:nvPr>
        </p:nvSpPr>
        <p:spPr>
          <a:xfrm>
            <a:off x="457200" y="1660525"/>
            <a:ext cx="8229600" cy="4525963"/>
          </a:xfrm>
        </p:spPr>
        <p:txBody>
          <a:bodyPr/>
          <a:lstStyle/>
          <a:p>
            <a:r>
              <a:rPr lang="en-US" sz="2800" dirty="0" smtClean="0"/>
              <a:t>The Board uses a 3-tiered system to resolve disputed claims:</a:t>
            </a:r>
          </a:p>
          <a:p>
            <a:pPr>
              <a:buFontTx/>
              <a:buNone/>
            </a:pPr>
            <a:endParaRPr lang="en-US" sz="2800" dirty="0" smtClean="0"/>
          </a:p>
          <a:p>
            <a:pPr lvl="1"/>
            <a:r>
              <a:rPr lang="en-US" sz="2800" b="1" dirty="0" smtClean="0"/>
              <a:t>Troubleshooting</a:t>
            </a:r>
          </a:p>
          <a:p>
            <a:pPr lvl="1"/>
            <a:endParaRPr lang="en-US" sz="2800" b="1" dirty="0" smtClean="0"/>
          </a:p>
          <a:p>
            <a:pPr lvl="1"/>
            <a:r>
              <a:rPr lang="en-US" sz="2800" b="1" dirty="0" smtClean="0"/>
              <a:t>Mediation</a:t>
            </a:r>
          </a:p>
          <a:p>
            <a:pPr lvl="1"/>
            <a:endParaRPr lang="en-US" sz="2800" b="1" dirty="0" smtClean="0"/>
          </a:p>
          <a:p>
            <a:pPr lvl="1"/>
            <a:r>
              <a:rPr lang="en-US" sz="2800" b="1" dirty="0" smtClean="0"/>
              <a:t>Formal Hearing</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9200" y="2590800"/>
            <a:ext cx="3115729" cy="3657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558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95587">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955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5"/>
          <p:cNvSpPr>
            <a:spLocks noGrp="1" noChangeArrowheads="1"/>
          </p:cNvSpPr>
          <p:nvPr>
            <p:ph type="title"/>
          </p:nvPr>
        </p:nvSpPr>
        <p:spPr bwMode="gray">
          <a:xfrm>
            <a:off x="0" y="304800"/>
            <a:ext cx="9144000" cy="1219200"/>
          </a:xfrm>
          <a:extLst>
            <a:ext uri="{AF507438-7753-43E0-B8FC-AC1667EBCBE1}">
              <a14:hiddenEffects xmlns:a14="http://schemas.microsoft.com/office/drawing/2010/main">
                <a:effectLst>
                  <a:outerShdw dist="107763" dir="18900000" algn="ctr" rotWithShape="0">
                    <a:srgbClr val="000000">
                      <a:alpha val="50000"/>
                    </a:srgbClr>
                  </a:outerShdw>
                </a:effectLst>
              </a14:hiddenEffects>
            </a:ext>
          </a:extLst>
        </p:spPr>
        <p:txBody>
          <a:bodyPr>
            <a:noAutofit/>
          </a:bodyPr>
          <a:lstStyle/>
          <a:p>
            <a:pPr fontAlgn="auto">
              <a:spcAft>
                <a:spcPts val="0"/>
              </a:spcAft>
              <a:defRPr/>
            </a:pPr>
            <a:r>
              <a:rPr lang="en-US" b="1" dirty="0" smtClean="0">
                <a:effectLst>
                  <a:outerShdw blurRad="38100" dist="38100" dir="2700000" algn="tl">
                    <a:srgbClr val="000000">
                      <a:alpha val="43137"/>
                    </a:srgbClr>
                  </a:outerShdw>
                </a:effectLst>
              </a:rPr>
              <a:t>How Does the Workers’ Comp</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System Work in Maine?</a:t>
            </a:r>
            <a:r>
              <a:rPr lang="en-US" dirty="0" smtClean="0">
                <a:effectLst>
                  <a:outerShdw blurRad="38100" dist="38100" dir="2700000" algn="tl">
                    <a:srgbClr val="000000">
                      <a:alpha val="43137"/>
                    </a:srgbClr>
                  </a:outerShdw>
                </a:effectLst>
              </a:rPr>
              <a:t> </a:t>
            </a:r>
          </a:p>
        </p:txBody>
      </p:sp>
      <p:sp>
        <p:nvSpPr>
          <p:cNvPr id="194563" name="Rectangle 3"/>
          <p:cNvSpPr>
            <a:spLocks noGrp="1" noChangeArrowheads="1"/>
          </p:cNvSpPr>
          <p:nvPr>
            <p:ph idx="1"/>
          </p:nvPr>
        </p:nvSpPr>
        <p:spPr/>
        <p:txBody>
          <a:bodyPr rtlCol="0">
            <a:normAutofit/>
          </a:bodyPr>
          <a:lstStyle/>
          <a:p>
            <a:pPr marL="182880" indent="-182880" fontAlgn="auto">
              <a:spcAft>
                <a:spcPts val="0"/>
              </a:spcAft>
              <a:buFontTx/>
              <a:buNone/>
              <a:defRPr/>
            </a:pPr>
            <a:r>
              <a:rPr lang="en-US" sz="2800" b="1" dirty="0" smtClean="0"/>
              <a:t>Troubleshooting</a:t>
            </a:r>
            <a:endParaRPr lang="en-US" sz="3600" dirty="0" smtClean="0"/>
          </a:p>
          <a:p>
            <a:pPr marL="182880" indent="-182880" fontAlgn="auto">
              <a:spcAft>
                <a:spcPts val="0"/>
              </a:spcAft>
              <a:buFontTx/>
              <a:buNone/>
              <a:defRPr/>
            </a:pPr>
            <a:r>
              <a:rPr lang="en-US" dirty="0" smtClean="0"/>
              <a:t>	Troubleshooting is an attempt to resolve disputes informally.</a:t>
            </a:r>
          </a:p>
          <a:p>
            <a:pPr marL="182880" indent="-182880" fontAlgn="auto">
              <a:spcAft>
                <a:spcPts val="0"/>
              </a:spcAft>
              <a:buFontTx/>
              <a:buNone/>
              <a:defRPr/>
            </a:pPr>
            <a:endParaRPr lang="en-US" sz="1400" dirty="0" smtClean="0"/>
          </a:p>
          <a:p>
            <a:pPr marL="731520" lvl="2" indent="-182880" fontAlgn="auto">
              <a:spcAft>
                <a:spcPts val="0"/>
              </a:spcAft>
              <a:defRPr/>
            </a:pPr>
            <a:r>
              <a:rPr lang="en-US" sz="2400" dirty="0" smtClean="0"/>
              <a:t>A “Troubleshooter” (Claims Resolution Specialist) is engaged every time a NOC is filed.</a:t>
            </a:r>
          </a:p>
          <a:p>
            <a:pPr marL="914400" lvl="2" indent="0" fontAlgn="auto">
              <a:spcAft>
                <a:spcPts val="0"/>
              </a:spcAft>
              <a:buFontTx/>
              <a:buNone/>
              <a:defRPr/>
            </a:pPr>
            <a:endParaRPr lang="en-US" sz="2400" dirty="0" smtClean="0"/>
          </a:p>
          <a:p>
            <a:pPr marL="731520" lvl="2" indent="-182880" fontAlgn="auto">
              <a:spcAft>
                <a:spcPts val="0"/>
              </a:spcAft>
              <a:defRPr/>
            </a:pPr>
            <a:r>
              <a:rPr lang="en-US" sz="2400" dirty="0" smtClean="0"/>
              <a:t>Parties are contacted to identify issues.</a:t>
            </a:r>
          </a:p>
          <a:p>
            <a:pPr marL="914400" lvl="2" indent="0" fontAlgn="auto">
              <a:spcAft>
                <a:spcPts val="0"/>
              </a:spcAft>
              <a:buFontTx/>
              <a:buNone/>
              <a:defRPr/>
            </a:pPr>
            <a:endParaRPr lang="en-US" sz="2400" dirty="0" smtClean="0"/>
          </a:p>
          <a:p>
            <a:pPr marL="731520" lvl="2" indent="-182880" fontAlgn="auto">
              <a:spcAft>
                <a:spcPts val="0"/>
              </a:spcAft>
              <a:defRPr/>
            </a:pPr>
            <a:r>
              <a:rPr lang="en-US" sz="2400" dirty="0" smtClean="0"/>
              <a:t>If issues can’t be resolved informally, and if the </a:t>
            </a:r>
            <a:r>
              <a:rPr lang="en-US" sz="2400" dirty="0"/>
              <a:t>employee wants to </a:t>
            </a:r>
            <a:r>
              <a:rPr lang="en-US" sz="2400" dirty="0" smtClean="0"/>
              <a:t>pursue, it is referred to Mediation.</a:t>
            </a:r>
          </a:p>
          <a:p>
            <a:pPr lvl="1" indent="-182880" fontAlgn="auto">
              <a:spcAft>
                <a:spcPts val="0"/>
              </a:spcAft>
              <a:defRPr/>
            </a:pPr>
            <a:endParaRPr lang="en-US" sz="2400" dirty="0" smtClean="0"/>
          </a:p>
          <a:p>
            <a:pPr lvl="1" indent="-182880" fontAlgn="auto">
              <a:spcAft>
                <a:spcPts val="0"/>
              </a:spcAft>
              <a:buFontTx/>
              <a:buNone/>
              <a:defRPr/>
            </a:pPr>
            <a:endParaRPr lang="en-US" dirty="0" smtClean="0"/>
          </a:p>
          <a:p>
            <a:pPr lvl="1" indent="-182880" fontAlgn="auto">
              <a:spcAft>
                <a:spcPts val="0"/>
              </a:spcAft>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94563">
                                            <p:txEl>
                                              <p:pRg st="3" end="3"/>
                                            </p:txEl>
                                          </p:spTgt>
                                        </p:tgtEl>
                                        <p:attrNameLst>
                                          <p:attrName>style.visibility</p:attrName>
                                        </p:attrNameLst>
                                      </p:cBhvr>
                                      <p:to>
                                        <p:strVal val="visible"/>
                                      </p:to>
                                    </p:set>
                                    <p:anim calcmode="lin" valueType="num">
                                      <p:cBhvr additive="base">
                                        <p:cTn id="7" dur="500" fill="hold"/>
                                        <p:tgtEl>
                                          <p:spTgt spid="19456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94563">
                                            <p:txEl>
                                              <p:pRg st="5" end="5"/>
                                            </p:txEl>
                                          </p:spTgt>
                                        </p:tgtEl>
                                        <p:attrNameLst>
                                          <p:attrName>style.visibility</p:attrName>
                                        </p:attrNameLst>
                                      </p:cBhvr>
                                      <p:to>
                                        <p:strVal val="visible"/>
                                      </p:to>
                                    </p:set>
                                    <p:anim calcmode="lin" valueType="num">
                                      <p:cBhvr additive="base">
                                        <p:cTn id="13" dur="500" fill="hold"/>
                                        <p:tgtEl>
                                          <p:spTgt spid="19456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6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94563">
                                            <p:txEl>
                                              <p:pRg st="7" end="7"/>
                                            </p:txEl>
                                          </p:spTgt>
                                        </p:tgtEl>
                                        <p:attrNameLst>
                                          <p:attrName>style.visibility</p:attrName>
                                        </p:attrNameLst>
                                      </p:cBhvr>
                                      <p:to>
                                        <p:strVal val="visible"/>
                                      </p:to>
                                    </p:set>
                                    <p:anim calcmode="lin" valueType="num">
                                      <p:cBhvr additive="base">
                                        <p:cTn id="19" dur="500" fill="hold"/>
                                        <p:tgtEl>
                                          <p:spTgt spid="19456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6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304800"/>
            <a:ext cx="9144000" cy="1066800"/>
          </a:xfrm>
        </p:spPr>
        <p:txBody>
          <a:bodyPr>
            <a:normAutofit fontScale="90000"/>
          </a:bodyPr>
          <a:lstStyle/>
          <a:p>
            <a:pPr fontAlgn="auto">
              <a:spcAft>
                <a:spcPts val="0"/>
              </a:spcAft>
              <a:defRPr/>
            </a:pPr>
            <a:r>
              <a:rPr lang="en-US" b="1" dirty="0" smtClean="0">
                <a:effectLst>
                  <a:outerShdw blurRad="38100" dist="38100" dir="2700000" algn="tl">
                    <a:srgbClr val="000000">
                      <a:alpha val="43137"/>
                    </a:srgbClr>
                  </a:outerShdw>
                </a:effectLst>
              </a:rPr>
              <a:t>How Does the Workers’ Comp</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System Work in Maine?</a:t>
            </a:r>
            <a:r>
              <a:rPr lang="en-US" dirty="0" smtClean="0">
                <a:effectLst>
                  <a:outerShdw blurRad="38100" dist="38100" dir="2700000" algn="tl">
                    <a:srgbClr val="000000">
                      <a:alpha val="43137"/>
                    </a:srgbClr>
                  </a:outerShdw>
                </a:effectLst>
              </a:rPr>
              <a:t> </a:t>
            </a:r>
            <a:endParaRPr lang="en-US" sz="3200" b="1" dirty="0" smtClean="0">
              <a:effectLst>
                <a:outerShdw blurRad="38100" dist="38100" dir="2700000" algn="tl">
                  <a:srgbClr val="000000">
                    <a:alpha val="43137"/>
                  </a:srgbClr>
                </a:outerShdw>
              </a:effectLst>
            </a:endParaRPr>
          </a:p>
        </p:txBody>
      </p:sp>
      <p:sp>
        <p:nvSpPr>
          <p:cNvPr id="196611" name="Rectangle 3"/>
          <p:cNvSpPr>
            <a:spLocks noGrp="1" noChangeArrowheads="1"/>
          </p:cNvSpPr>
          <p:nvPr>
            <p:ph idx="1"/>
          </p:nvPr>
        </p:nvSpPr>
        <p:spPr>
          <a:xfrm>
            <a:off x="304800" y="1219200"/>
            <a:ext cx="8458200" cy="5178425"/>
          </a:xfrm>
        </p:spPr>
        <p:txBody>
          <a:bodyPr/>
          <a:lstStyle/>
          <a:p>
            <a:pPr>
              <a:buFontTx/>
              <a:buNone/>
            </a:pPr>
            <a:endParaRPr lang="en-US" sz="800" b="1" dirty="0" smtClean="0"/>
          </a:p>
          <a:p>
            <a:pPr>
              <a:buFontTx/>
              <a:buNone/>
            </a:pPr>
            <a:r>
              <a:rPr lang="en-US" sz="2800" b="1" dirty="0" smtClean="0"/>
              <a:t>Mediation</a:t>
            </a:r>
          </a:p>
          <a:p>
            <a:pPr>
              <a:buFontTx/>
              <a:buNone/>
            </a:pPr>
            <a:r>
              <a:rPr lang="en-US" dirty="0" smtClean="0"/>
              <a:t>Mediation is a mandatory meeting between the employer and employee to attempt to resolve issues via a mediation agreement without going to formal hearing.</a:t>
            </a:r>
          </a:p>
          <a:p>
            <a:pPr>
              <a:buFontTx/>
              <a:buNone/>
            </a:pPr>
            <a:endParaRPr lang="en-US" sz="800" dirty="0" smtClean="0"/>
          </a:p>
          <a:p>
            <a:r>
              <a:rPr lang="en-US" dirty="0" smtClean="0"/>
              <a:t>A Board mediator moderates the meeting.</a:t>
            </a:r>
          </a:p>
          <a:p>
            <a:endParaRPr lang="en-US" sz="800" dirty="0" smtClean="0"/>
          </a:p>
          <a:p>
            <a:r>
              <a:rPr lang="en-US" dirty="0" smtClean="0"/>
              <a:t>Either or both parties may use representatives.  </a:t>
            </a:r>
          </a:p>
          <a:p>
            <a:endParaRPr lang="en-US" sz="800" dirty="0" smtClean="0"/>
          </a:p>
          <a:p>
            <a:r>
              <a:rPr lang="en-US" dirty="0" smtClean="0"/>
              <a:t>Mediation defines issues in conflict and tries to facilitate remedies.</a:t>
            </a:r>
          </a:p>
          <a:p>
            <a:endParaRPr lang="en-US" sz="800" dirty="0" smtClean="0"/>
          </a:p>
          <a:p>
            <a:r>
              <a:rPr lang="en-US" dirty="0" smtClean="0"/>
              <a:t>If no consensus is reached, </a:t>
            </a:r>
            <a:r>
              <a:rPr lang="en-US" b="1" dirty="0" smtClean="0"/>
              <a:t>one party must file one or more petitions to move the case on to a formal hearing.</a:t>
            </a:r>
          </a:p>
          <a:p>
            <a:pPr lvl="1">
              <a:buFontTx/>
              <a:buNone/>
            </a:pPr>
            <a:endParaRPr lang="en-US" sz="2400" dirty="0" smtClean="0"/>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661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6611">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96611">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96611">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9661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381000"/>
            <a:ext cx="9144000" cy="1219200"/>
          </a:xfrm>
        </p:spPr>
        <p:txBody>
          <a:bodyPr>
            <a:normAutofit/>
          </a:bodyPr>
          <a:lstStyle/>
          <a:p>
            <a:pPr algn="ctr" fontAlgn="auto">
              <a:spcAft>
                <a:spcPts val="0"/>
              </a:spcAft>
              <a:defRPr/>
            </a:pPr>
            <a:r>
              <a:rPr lang="en-US" sz="4400" b="1" dirty="0" smtClean="0">
                <a:effectLst>
                  <a:outerShdw blurRad="38100" dist="38100" dir="2700000" algn="tl">
                    <a:srgbClr val="000000">
                      <a:alpha val="43137"/>
                    </a:srgbClr>
                  </a:outerShdw>
                </a:effectLst>
              </a:rPr>
              <a:t>Workshop Agenda</a:t>
            </a:r>
          </a:p>
        </p:txBody>
      </p:sp>
      <p:sp>
        <p:nvSpPr>
          <p:cNvPr id="119811" name="Rectangle 3"/>
          <p:cNvSpPr>
            <a:spLocks noGrp="1" noChangeArrowheads="1"/>
          </p:cNvSpPr>
          <p:nvPr>
            <p:ph idx="1"/>
          </p:nvPr>
        </p:nvSpPr>
        <p:spPr>
          <a:xfrm>
            <a:off x="152400" y="1295400"/>
            <a:ext cx="8839200" cy="4949825"/>
          </a:xfrm>
        </p:spPr>
        <p:txBody>
          <a:bodyPr/>
          <a:lstStyle/>
          <a:p>
            <a:pPr marL="609600" indent="-609600">
              <a:buFontTx/>
              <a:buAutoNum type="arabicPeriod"/>
            </a:pPr>
            <a:endParaRPr lang="en-US" sz="2800" b="1" dirty="0" smtClean="0"/>
          </a:p>
          <a:p>
            <a:pPr marL="609600" indent="-609600">
              <a:buFontTx/>
              <a:buAutoNum type="arabicPeriod"/>
            </a:pPr>
            <a:r>
              <a:rPr lang="en-US" sz="2800" b="1" dirty="0" smtClean="0"/>
              <a:t>The Maine Workers’ Compensation Board </a:t>
            </a:r>
          </a:p>
          <a:p>
            <a:pPr marL="609600" lvl="0" indent="-609600">
              <a:buClr>
                <a:srgbClr val="93A299"/>
              </a:buClr>
              <a:buFontTx/>
              <a:buAutoNum type="arabicPeriod"/>
            </a:pPr>
            <a:r>
              <a:rPr lang="en-US" sz="2800" b="1" dirty="0" smtClean="0">
                <a:solidFill>
                  <a:srgbClr val="292934"/>
                </a:solidFill>
              </a:rPr>
              <a:t>Workers</a:t>
            </a:r>
            <a:r>
              <a:rPr lang="en-US" sz="2800" b="1" dirty="0">
                <a:solidFill>
                  <a:srgbClr val="292934"/>
                </a:solidFill>
              </a:rPr>
              <a:t>’ Compensation </a:t>
            </a:r>
            <a:r>
              <a:rPr lang="en-US" sz="2800" b="1" dirty="0" smtClean="0">
                <a:solidFill>
                  <a:srgbClr val="292934"/>
                </a:solidFill>
              </a:rPr>
              <a:t>Terms</a:t>
            </a:r>
            <a:endParaRPr lang="en-US" sz="2800" b="1" dirty="0">
              <a:solidFill>
                <a:srgbClr val="292934"/>
              </a:solidFill>
            </a:endParaRPr>
          </a:p>
          <a:p>
            <a:pPr marL="609600" indent="-609600">
              <a:buFontTx/>
              <a:buAutoNum type="arabicPeriod"/>
            </a:pPr>
            <a:r>
              <a:rPr lang="en-US" sz="2800" b="1" dirty="0" smtClean="0"/>
              <a:t>How Does the WC System Work in Maine?</a:t>
            </a:r>
          </a:p>
          <a:p>
            <a:pPr marL="609600" indent="-609600">
              <a:buFontTx/>
              <a:buAutoNum type="arabicPeriod"/>
            </a:pPr>
            <a:r>
              <a:rPr lang="en-US" sz="2800" b="1" dirty="0" smtClean="0"/>
              <a:t>What is the Employer’s Role?</a:t>
            </a:r>
          </a:p>
          <a:p>
            <a:pPr marL="609600" indent="-609600">
              <a:buFontTx/>
              <a:buAutoNum type="arabicPeriod"/>
            </a:pPr>
            <a:r>
              <a:rPr lang="en-US" sz="2800" b="1" dirty="0" smtClean="0"/>
              <a:t>What are the Benefits of Doing Things Right?</a:t>
            </a:r>
          </a:p>
          <a:p>
            <a:pPr marL="609600" indent="-609600">
              <a:buFontTx/>
              <a:buAutoNum type="arabicPeriod"/>
            </a:pPr>
            <a:r>
              <a:rPr lang="en-US" sz="2800" b="1" dirty="0" smtClean="0"/>
              <a:t>Like To learn More?</a:t>
            </a:r>
          </a:p>
          <a:p>
            <a:pPr marL="0" indent="0">
              <a:buNone/>
            </a:pPr>
            <a:r>
              <a:rPr lang="en-US" sz="2800" b="1" dirty="0" smtClean="0"/>
              <a:t>	</a:t>
            </a:r>
            <a:endParaRPr lang="en-US" sz="3600" b="1"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9811">
                                            <p:txEl>
                                              <p:pRg st="1" end="1"/>
                                            </p:txEl>
                                          </p:spTgt>
                                        </p:tgtEl>
                                        <p:attrNameLst>
                                          <p:attrName>style.visibility</p:attrName>
                                        </p:attrNameLst>
                                      </p:cBhvr>
                                      <p:to>
                                        <p:strVal val="visible"/>
                                      </p:to>
                                    </p:set>
                                    <p:animEffect transition="in" filter="fade">
                                      <p:cBhvr>
                                        <p:cTn id="7" dur="2000"/>
                                        <p:tgtEl>
                                          <p:spTgt spid="1198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9811">
                                            <p:txEl>
                                              <p:pRg st="2" end="2"/>
                                            </p:txEl>
                                          </p:spTgt>
                                        </p:tgtEl>
                                        <p:attrNameLst>
                                          <p:attrName>style.visibility</p:attrName>
                                        </p:attrNameLst>
                                      </p:cBhvr>
                                      <p:to>
                                        <p:strVal val="visible"/>
                                      </p:to>
                                    </p:set>
                                    <p:animEffect transition="in" filter="fade">
                                      <p:cBhvr>
                                        <p:cTn id="12" dur="2000"/>
                                        <p:tgtEl>
                                          <p:spTgt spid="11981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9811">
                                            <p:txEl>
                                              <p:pRg st="3" end="3"/>
                                            </p:txEl>
                                          </p:spTgt>
                                        </p:tgtEl>
                                        <p:attrNameLst>
                                          <p:attrName>style.visibility</p:attrName>
                                        </p:attrNameLst>
                                      </p:cBhvr>
                                      <p:to>
                                        <p:strVal val="visible"/>
                                      </p:to>
                                    </p:set>
                                    <p:animEffect transition="in" filter="fade">
                                      <p:cBhvr>
                                        <p:cTn id="17" dur="2000"/>
                                        <p:tgtEl>
                                          <p:spTgt spid="11981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9811">
                                            <p:txEl>
                                              <p:pRg st="4" end="4"/>
                                            </p:txEl>
                                          </p:spTgt>
                                        </p:tgtEl>
                                        <p:attrNameLst>
                                          <p:attrName>style.visibility</p:attrName>
                                        </p:attrNameLst>
                                      </p:cBhvr>
                                      <p:to>
                                        <p:strVal val="visible"/>
                                      </p:to>
                                    </p:set>
                                    <p:animEffect transition="in" filter="fade">
                                      <p:cBhvr>
                                        <p:cTn id="22" dur="2000"/>
                                        <p:tgtEl>
                                          <p:spTgt spid="119811">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9811">
                                            <p:txEl>
                                              <p:pRg st="5" end="5"/>
                                            </p:txEl>
                                          </p:spTgt>
                                        </p:tgtEl>
                                        <p:attrNameLst>
                                          <p:attrName>style.visibility</p:attrName>
                                        </p:attrNameLst>
                                      </p:cBhvr>
                                      <p:to>
                                        <p:strVal val="visible"/>
                                      </p:to>
                                    </p:set>
                                    <p:animEffect transition="in" filter="fade">
                                      <p:cBhvr>
                                        <p:cTn id="27" dur="2000"/>
                                        <p:tgtEl>
                                          <p:spTgt spid="119811">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9811">
                                            <p:txEl>
                                              <p:pRg st="6" end="6"/>
                                            </p:txEl>
                                          </p:spTgt>
                                        </p:tgtEl>
                                        <p:attrNameLst>
                                          <p:attrName>style.visibility</p:attrName>
                                        </p:attrNameLst>
                                      </p:cBhvr>
                                      <p:to>
                                        <p:strVal val="visible"/>
                                      </p:to>
                                    </p:set>
                                    <p:animEffect transition="in" filter="fade">
                                      <p:cBhvr>
                                        <p:cTn id="32" dur="2000"/>
                                        <p:tgtEl>
                                          <p:spTgt spid="119811">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9811">
                                            <p:txEl>
                                              <p:pRg st="7" end="7"/>
                                            </p:txEl>
                                          </p:spTgt>
                                        </p:tgtEl>
                                        <p:attrNameLst>
                                          <p:attrName>style.visibility</p:attrName>
                                        </p:attrNameLst>
                                      </p:cBhvr>
                                      <p:to>
                                        <p:strVal val="visible"/>
                                      </p:to>
                                    </p:set>
                                    <p:animEffect transition="in" filter="fade">
                                      <p:cBhvr>
                                        <p:cTn id="37" dur="2000"/>
                                        <p:tgtEl>
                                          <p:spTgt spid="119811">
                                            <p:txEl>
                                              <p:pRg st="7" end="7"/>
                                            </p:txEl>
                                          </p:spTgt>
                                        </p:tgtEl>
                                      </p:cBhvr>
                                    </p:animEffect>
                                  </p:childTnLst>
                                </p:cTn>
                              </p:par>
                              <p:par>
                                <p:cTn id="38" presetID="1" presetClass="entr" presetSubtype="0" fill="hold" nodeType="withEffect">
                                  <p:stCondLst>
                                    <p:cond delay="0"/>
                                  </p:stCondLst>
                                  <p:childTnLst>
                                    <p:set>
                                      <p:cBhvr>
                                        <p:cTn id="39" dur="1" fill="hold">
                                          <p:stCondLst>
                                            <p:cond delay="0"/>
                                          </p:stCondLst>
                                        </p:cTn>
                                        <p:tgtEl>
                                          <p:spTgt spid="1198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5"/>
          <p:cNvSpPr>
            <a:spLocks noGrp="1" noChangeArrowheads="1"/>
          </p:cNvSpPr>
          <p:nvPr>
            <p:ph type="title"/>
          </p:nvPr>
        </p:nvSpPr>
        <p:spPr bwMode="gray">
          <a:xfrm>
            <a:off x="0" y="304800"/>
            <a:ext cx="9144000" cy="1143000"/>
          </a:xfrm>
          <a:extLst>
            <a:ext uri="{AF507438-7753-43E0-B8FC-AC1667EBCBE1}">
              <a14:hiddenEffects xmlns:a14="http://schemas.microsoft.com/office/drawing/2010/main">
                <a:effectLst>
                  <a:outerShdw dist="107763" dir="18900000" algn="ctr" rotWithShape="0">
                    <a:srgbClr val="000000">
                      <a:alpha val="50000"/>
                    </a:srgbClr>
                  </a:outerShdw>
                </a:effectLst>
              </a14:hiddenEffects>
            </a:ext>
          </a:extLst>
        </p:spPr>
        <p:txBody>
          <a:bodyPr>
            <a:normAutofit fontScale="90000"/>
          </a:bodyPr>
          <a:lstStyle/>
          <a:p>
            <a:pPr fontAlgn="auto">
              <a:spcAft>
                <a:spcPts val="0"/>
              </a:spcAft>
              <a:defRPr/>
            </a:pPr>
            <a:r>
              <a:rPr lang="en-US" b="1" dirty="0" smtClean="0">
                <a:effectLst>
                  <a:outerShdw blurRad="38100" dist="38100" dir="2700000" algn="tl">
                    <a:srgbClr val="000000">
                      <a:alpha val="43137"/>
                    </a:srgbClr>
                  </a:outerShdw>
                </a:effectLst>
              </a:rPr>
              <a:t>How Does the Workers’ Comp</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System Work in Maine? </a:t>
            </a:r>
          </a:p>
        </p:txBody>
      </p:sp>
      <p:sp>
        <p:nvSpPr>
          <p:cNvPr id="193539" name="Rectangle 3"/>
          <p:cNvSpPr>
            <a:spLocks noGrp="1" noChangeArrowheads="1"/>
          </p:cNvSpPr>
          <p:nvPr>
            <p:ph idx="1"/>
          </p:nvPr>
        </p:nvSpPr>
        <p:spPr>
          <a:xfrm>
            <a:off x="228600" y="1447800"/>
            <a:ext cx="8610600" cy="4949825"/>
          </a:xfrm>
        </p:spPr>
        <p:txBody>
          <a:bodyPr rtlCol="0">
            <a:normAutofit/>
          </a:bodyPr>
          <a:lstStyle/>
          <a:p>
            <a:pPr marL="182880" indent="-182880" fontAlgn="auto">
              <a:spcAft>
                <a:spcPts val="0"/>
              </a:spcAft>
              <a:buFontTx/>
              <a:buNone/>
              <a:defRPr/>
            </a:pPr>
            <a:endParaRPr lang="en-US" sz="800" b="1" dirty="0" smtClean="0"/>
          </a:p>
          <a:p>
            <a:pPr marL="182880" indent="-182880" fontAlgn="auto">
              <a:spcAft>
                <a:spcPts val="0"/>
              </a:spcAft>
              <a:buFontTx/>
              <a:buNone/>
              <a:defRPr/>
            </a:pPr>
            <a:r>
              <a:rPr lang="en-US" sz="2800" b="1" dirty="0" smtClean="0"/>
              <a:t>Formal Hearing</a:t>
            </a:r>
          </a:p>
          <a:p>
            <a:pPr marL="182880" indent="-182880" fontAlgn="auto">
              <a:spcAft>
                <a:spcPts val="0"/>
              </a:spcAft>
              <a:buFontTx/>
              <a:buNone/>
              <a:defRPr/>
            </a:pPr>
            <a:endParaRPr lang="en-US" sz="800" b="1" dirty="0" smtClean="0"/>
          </a:p>
          <a:p>
            <a:pPr lvl="1" indent="-182880" fontAlgn="auto">
              <a:spcAft>
                <a:spcPts val="0"/>
              </a:spcAft>
              <a:buClr>
                <a:schemeClr val="tx1"/>
              </a:buClr>
              <a:buFontTx/>
              <a:buChar char="•"/>
              <a:defRPr/>
            </a:pPr>
            <a:r>
              <a:rPr lang="en-US" sz="2400" dirty="0" smtClean="0"/>
              <a:t>Initiated by one or more petitions from any party (employee, employer, medical provider, etc.).</a:t>
            </a:r>
          </a:p>
          <a:p>
            <a:pPr lvl="1" indent="0" fontAlgn="auto">
              <a:spcAft>
                <a:spcPts val="0"/>
              </a:spcAft>
              <a:buClr>
                <a:schemeClr val="tx1"/>
              </a:buClr>
              <a:buFontTx/>
              <a:buNone/>
              <a:defRPr/>
            </a:pPr>
            <a:endParaRPr lang="en-US" sz="800" dirty="0" smtClean="0"/>
          </a:p>
          <a:p>
            <a:pPr lvl="1" indent="-182880" fontAlgn="auto">
              <a:spcAft>
                <a:spcPts val="0"/>
              </a:spcAft>
              <a:buClr>
                <a:schemeClr val="tx1"/>
              </a:buClr>
              <a:buFontTx/>
              <a:buChar char="•"/>
              <a:defRPr/>
            </a:pPr>
            <a:r>
              <a:rPr lang="en-US" sz="2400" dirty="0" smtClean="0"/>
              <a:t>A Board Hearing Officer (Administrative Judge) determines the disposition of the petitioned issues.</a:t>
            </a:r>
          </a:p>
          <a:p>
            <a:pPr marL="274320" lvl="1" indent="0" fontAlgn="auto">
              <a:spcAft>
                <a:spcPts val="0"/>
              </a:spcAft>
              <a:buClr>
                <a:schemeClr val="tx1"/>
              </a:buClr>
              <a:buNone/>
              <a:defRPr/>
            </a:pPr>
            <a:endParaRPr lang="en-US" sz="800" dirty="0" smtClean="0"/>
          </a:p>
          <a:p>
            <a:pPr lvl="1" indent="-182880" fontAlgn="auto">
              <a:spcAft>
                <a:spcPts val="0"/>
              </a:spcAft>
              <a:buClr>
                <a:schemeClr val="tx1"/>
              </a:buClr>
              <a:buFontTx/>
              <a:buChar char="•"/>
              <a:defRPr/>
            </a:pPr>
            <a:r>
              <a:rPr lang="en-US" sz="2400" dirty="0" smtClean="0"/>
              <a:t>Appeals can be heard through an Appellate </a:t>
            </a:r>
            <a:r>
              <a:rPr lang="en-US" sz="2400" dirty="0"/>
              <a:t>Division made up of panels of no fewer than 3 full-time hearing officers.</a:t>
            </a:r>
            <a:endParaRPr lang="en-US" sz="2400" dirty="0" smtClean="0"/>
          </a:p>
          <a:p>
            <a:pPr lvl="1" indent="-182880" fontAlgn="auto">
              <a:spcAft>
                <a:spcPts val="0"/>
              </a:spcAft>
              <a:defRPr/>
            </a:pPr>
            <a:endParaRPr lang="en-US" sz="2400" dirty="0" smtClean="0"/>
          </a:p>
          <a:p>
            <a:pPr lvl="1" indent="-182880" fontAlgn="auto">
              <a:spcAft>
                <a:spcPts val="0"/>
              </a:spcAft>
              <a:buFontTx/>
              <a:buNone/>
              <a:defRPr/>
            </a:pPr>
            <a:endParaRPr lang="en-US" dirty="0" smtClean="0"/>
          </a:p>
        </p:txBody>
      </p:sp>
      <p:pic>
        <p:nvPicPr>
          <p:cNvPr id="3072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5257800"/>
            <a:ext cx="2066925"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93539">
                                            <p:txEl>
                                              <p:pRg st="3" end="3"/>
                                            </p:txEl>
                                          </p:spTgt>
                                        </p:tgtEl>
                                        <p:attrNameLst>
                                          <p:attrName>style.visibility</p:attrName>
                                        </p:attrNameLst>
                                      </p:cBhvr>
                                      <p:to>
                                        <p:strVal val="visible"/>
                                      </p:to>
                                    </p:set>
                                    <p:animEffect transition="in" filter="blinds(horizontal)">
                                      <p:cBhvr>
                                        <p:cTn id="7" dur="500"/>
                                        <p:tgtEl>
                                          <p:spTgt spid="193539">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93539">
                                            <p:txEl>
                                              <p:pRg st="5" end="5"/>
                                            </p:txEl>
                                          </p:spTgt>
                                        </p:tgtEl>
                                        <p:attrNameLst>
                                          <p:attrName>style.visibility</p:attrName>
                                        </p:attrNameLst>
                                      </p:cBhvr>
                                      <p:to>
                                        <p:strVal val="visible"/>
                                      </p:to>
                                    </p:set>
                                    <p:animEffect transition="in" filter="blinds(horizontal)">
                                      <p:cBhvr>
                                        <p:cTn id="12" dur="500"/>
                                        <p:tgtEl>
                                          <p:spTgt spid="193539">
                                            <p:txEl>
                                              <p:pRg st="5" end="5"/>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93539">
                                            <p:txEl>
                                              <p:pRg st="7" end="7"/>
                                            </p:txEl>
                                          </p:spTgt>
                                        </p:tgtEl>
                                        <p:attrNameLst>
                                          <p:attrName>style.visibility</p:attrName>
                                        </p:attrNameLst>
                                      </p:cBhvr>
                                      <p:to>
                                        <p:strVal val="visible"/>
                                      </p:to>
                                    </p:set>
                                    <p:animEffect transition="in" filter="blinds(horizontal)">
                                      <p:cBhvr>
                                        <p:cTn id="17" dur="500"/>
                                        <p:tgtEl>
                                          <p:spTgt spid="1935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Text Box 3"/>
          <p:cNvSpPr txBox="1">
            <a:spLocks noChangeArrowheads="1"/>
          </p:cNvSpPr>
          <p:nvPr/>
        </p:nvSpPr>
        <p:spPr bwMode="auto">
          <a:xfrm>
            <a:off x="609600" y="1905000"/>
            <a:ext cx="5105400" cy="421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3600" b="1" dirty="0"/>
              <a:t>Successful administration of a claim is a delicate balancing act of information and communication.</a:t>
            </a:r>
          </a:p>
          <a:p>
            <a:pPr eaLnBrk="1" hangingPunct="1">
              <a:spcBef>
                <a:spcPct val="50000"/>
              </a:spcBef>
            </a:pPr>
            <a:endParaRPr lang="en-US" sz="3600" b="1" dirty="0"/>
          </a:p>
        </p:txBody>
      </p:sp>
      <p:sp>
        <p:nvSpPr>
          <p:cNvPr id="32771" name="Rectangle 4"/>
          <p:cNvSpPr>
            <a:spLocks noChangeArrowheads="1"/>
          </p:cNvSpPr>
          <p:nvPr/>
        </p:nvSpPr>
        <p:spPr bwMode="gray">
          <a:xfrm>
            <a:off x="0" y="381000"/>
            <a:ext cx="9144000" cy="868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rgbClr val="000000">
                      <a:alpha val="50000"/>
                    </a:srgbClr>
                  </a:outerShdw>
                </a:effectLst>
              </a14:hiddenEffects>
            </a:ext>
          </a:extLst>
        </p:spPr>
        <p:txBody>
          <a:bodyPr anchor="ctr"/>
          <a:lstStyle/>
          <a:p>
            <a:pPr algn="ctr"/>
            <a:r>
              <a:rPr lang="en-US" sz="4400" b="1" dirty="0">
                <a:solidFill>
                  <a:schemeClr val="tx2"/>
                </a:solidFill>
                <a:effectLst>
                  <a:outerShdw blurRad="38100" dist="38100" dir="2700000" algn="tl">
                    <a:srgbClr val="000000">
                      <a:alpha val="43137"/>
                    </a:srgbClr>
                  </a:outerShdw>
                </a:effectLst>
              </a:rPr>
              <a:t>What is the Employer’s Role?</a:t>
            </a:r>
            <a:r>
              <a:rPr lang="en-US" sz="4400" dirty="0">
                <a:solidFill>
                  <a:schemeClr val="tx2"/>
                </a:solidFill>
                <a:effectLst>
                  <a:outerShdw blurRad="38100" dist="38100" dir="2700000" algn="tl">
                    <a:srgbClr val="000000">
                      <a:alpha val="43137"/>
                    </a:srgbClr>
                  </a:outerShdw>
                </a:effectLst>
              </a:rPr>
              <a:t> </a:t>
            </a:r>
          </a:p>
        </p:txBody>
      </p:sp>
      <p:pic>
        <p:nvPicPr>
          <p:cNvPr id="32772" name="Content Placeholder 2"/>
          <p:cNvPicPr>
            <a:picLocks noGrp="1" noChangeAspect="1"/>
          </p:cNvPicPr>
          <p:nvPr>
            <p:ph/>
          </p:nvPr>
        </p:nvPicPr>
        <p:blipFill>
          <a:blip r:embed="rId3">
            <a:extLst>
              <a:ext uri="{28A0092B-C50C-407E-A947-70E740481C1C}">
                <a14:useLocalDpi xmlns:a14="http://schemas.microsoft.com/office/drawing/2010/main" val="0"/>
              </a:ext>
            </a:extLst>
          </a:blip>
          <a:srcRect/>
          <a:stretch>
            <a:fillRect/>
          </a:stretch>
        </p:blipFill>
        <p:spPr>
          <a:xfrm>
            <a:off x="5410200" y="1927123"/>
            <a:ext cx="3131263" cy="329184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0835"/>
                                        </p:tgtEl>
                                        <p:attrNameLst>
                                          <p:attrName>style.visibility</p:attrName>
                                        </p:attrNameLst>
                                      </p:cBhvr>
                                      <p:to>
                                        <p:strVal val="visible"/>
                                      </p:to>
                                    </p:set>
                                    <p:animEffect transition="in" filter="randombar(horizontal)">
                                      <p:cBhvr>
                                        <p:cTn id="7" dur="500"/>
                                        <p:tgtEl>
                                          <p:spTgt spid="120835"/>
                                        </p:tgtEl>
                                      </p:cBhvr>
                                    </p:animEffect>
                                  </p:childTnLst>
                                </p:cTn>
                              </p:par>
                              <p:par>
                                <p:cTn id="8" presetID="14" presetClass="entr" presetSubtype="10" fill="hold" nodeType="withEffect">
                                  <p:stCondLst>
                                    <p:cond delay="0"/>
                                  </p:stCondLst>
                                  <p:childTnLst>
                                    <p:set>
                                      <p:cBhvr>
                                        <p:cTn id="9" dur="1" fill="hold">
                                          <p:stCondLst>
                                            <p:cond delay="0"/>
                                          </p:stCondLst>
                                        </p:cTn>
                                        <p:tgtEl>
                                          <p:spTgt spid="32772"/>
                                        </p:tgtEl>
                                        <p:attrNameLst>
                                          <p:attrName>style.visibility</p:attrName>
                                        </p:attrNameLst>
                                      </p:cBhvr>
                                      <p:to>
                                        <p:strVal val="visible"/>
                                      </p:to>
                                    </p:set>
                                    <p:animEffect transition="in" filter="randombar(horizontal)">
                                      <p:cBhvr>
                                        <p:cTn id="10" dur="500"/>
                                        <p:tgtEl>
                                          <p:spTgt spid="32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title"/>
          </p:nvPr>
        </p:nvSpPr>
        <p:spPr>
          <a:xfrm>
            <a:off x="0" y="515938"/>
            <a:ext cx="9144000" cy="755650"/>
          </a:xfrm>
        </p:spPr>
        <p:txBody>
          <a:bodyPr>
            <a:noAutofit/>
          </a:bodyPr>
          <a:lstStyle/>
          <a:p>
            <a:pPr algn="ctr" fontAlgn="auto">
              <a:spcAft>
                <a:spcPts val="0"/>
              </a:spcAft>
              <a:defRPr/>
            </a:pPr>
            <a:r>
              <a:rPr lang="en-US" sz="4400" b="1" dirty="0" smtClean="0">
                <a:effectLst>
                  <a:outerShdw blurRad="38100" dist="38100" dir="2700000" algn="tl">
                    <a:srgbClr val="000000">
                      <a:alpha val="43137"/>
                    </a:srgbClr>
                  </a:outerShdw>
                </a:effectLst>
              </a:rPr>
              <a:t>What is the Employer’s Role?</a:t>
            </a:r>
            <a:r>
              <a:rPr lang="en-US" sz="4400" dirty="0" smtClean="0">
                <a:effectLst>
                  <a:outerShdw blurRad="38100" dist="38100" dir="2700000" algn="tl">
                    <a:srgbClr val="000000">
                      <a:alpha val="43137"/>
                    </a:srgbClr>
                  </a:outerShdw>
                </a:effectLst>
              </a:rPr>
              <a:t> </a:t>
            </a:r>
          </a:p>
        </p:txBody>
      </p:sp>
      <p:pic>
        <p:nvPicPr>
          <p:cNvPr id="33795" name="Content Placeholder 2"/>
          <p:cNvPicPr>
            <a:picLocks noGrp="1" noChangeAspect="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52400" y="4114800"/>
            <a:ext cx="1743075" cy="2628900"/>
          </a:xfrm>
        </p:spPr>
      </p:pic>
      <p:sp>
        <p:nvSpPr>
          <p:cNvPr id="125956" name="Rectangle 4"/>
          <p:cNvSpPr>
            <a:spLocks noGrp="1" noChangeArrowheads="1"/>
          </p:cNvSpPr>
          <p:nvPr>
            <p:ph type="body" sz="half" idx="2"/>
          </p:nvPr>
        </p:nvSpPr>
        <p:spPr>
          <a:xfrm>
            <a:off x="1371600" y="1752600"/>
            <a:ext cx="7772400" cy="4721225"/>
          </a:xfrm>
        </p:spPr>
        <p:txBody>
          <a:bodyPr rtlCol="0">
            <a:normAutofit fontScale="85000" lnSpcReduction="20000"/>
          </a:bodyPr>
          <a:lstStyle/>
          <a:p>
            <a:pPr marL="182880" indent="-182880" fontAlgn="auto">
              <a:lnSpc>
                <a:spcPct val="90000"/>
              </a:lnSpc>
              <a:spcAft>
                <a:spcPts val="0"/>
              </a:spcAft>
              <a:buFontTx/>
              <a:buNone/>
              <a:defRPr/>
            </a:pPr>
            <a:r>
              <a:rPr lang="en-US" sz="3500" b="1" dirty="0" smtClean="0">
                <a:latin typeface="Calibri" pitchFamily="34" charset="0"/>
                <a:cs typeface="Calibri" pitchFamily="34" charset="0"/>
              </a:rPr>
              <a:t>The opportunity for the successful administration of a claim starts with the employer. </a:t>
            </a:r>
          </a:p>
          <a:p>
            <a:pPr marL="182880" indent="-182880" fontAlgn="auto">
              <a:lnSpc>
                <a:spcPct val="90000"/>
              </a:lnSpc>
              <a:spcAft>
                <a:spcPts val="0"/>
              </a:spcAft>
              <a:buFontTx/>
              <a:buNone/>
              <a:defRPr/>
            </a:pPr>
            <a:endParaRPr lang="en-US" sz="1700" b="1" dirty="0" smtClean="0"/>
          </a:p>
          <a:p>
            <a:pPr marL="182880" indent="-182880" fontAlgn="auto">
              <a:lnSpc>
                <a:spcPct val="90000"/>
              </a:lnSpc>
              <a:spcAft>
                <a:spcPts val="0"/>
              </a:spcAft>
              <a:buFontTx/>
              <a:buNone/>
              <a:defRPr/>
            </a:pPr>
            <a:r>
              <a:rPr lang="en-US" b="1" dirty="0" smtClean="0"/>
              <a:t>	</a:t>
            </a:r>
            <a:r>
              <a:rPr lang="en-US" sz="2600" b="1" dirty="0" smtClean="0"/>
              <a:t>Take care of your employees and your organization!</a:t>
            </a:r>
          </a:p>
          <a:p>
            <a:pPr marL="182880" indent="-182880" fontAlgn="auto">
              <a:lnSpc>
                <a:spcPct val="90000"/>
              </a:lnSpc>
              <a:spcAft>
                <a:spcPts val="0"/>
              </a:spcAft>
              <a:buFontTx/>
              <a:buNone/>
              <a:defRPr/>
            </a:pPr>
            <a:r>
              <a:rPr lang="en-US" dirty="0" smtClean="0"/>
              <a:t>	</a:t>
            </a:r>
          </a:p>
          <a:p>
            <a:pPr marL="182880" indent="-182880" fontAlgn="auto">
              <a:lnSpc>
                <a:spcPct val="90000"/>
              </a:lnSpc>
              <a:spcAft>
                <a:spcPts val="0"/>
              </a:spcAft>
              <a:buFontTx/>
              <a:buNone/>
              <a:defRPr/>
            </a:pPr>
            <a:r>
              <a:rPr lang="en-US" dirty="0" smtClean="0"/>
              <a:t>	</a:t>
            </a:r>
            <a:r>
              <a:rPr lang="en-US" sz="2600" b="1" dirty="0" smtClean="0"/>
              <a:t>Employers have the responsibility to transfer all             	necessary information to the insurer ASAP.</a:t>
            </a:r>
          </a:p>
          <a:p>
            <a:pPr marL="182880" indent="-182880" fontAlgn="auto">
              <a:lnSpc>
                <a:spcPct val="90000"/>
              </a:lnSpc>
              <a:spcAft>
                <a:spcPts val="0"/>
              </a:spcAft>
              <a:buFontTx/>
              <a:buNone/>
              <a:defRPr/>
            </a:pPr>
            <a:r>
              <a:rPr lang="en-US" dirty="0" smtClean="0"/>
              <a:t>	</a:t>
            </a:r>
          </a:p>
          <a:p>
            <a:pPr marL="182880" indent="-182880" fontAlgn="auto">
              <a:lnSpc>
                <a:spcPct val="90000"/>
              </a:lnSpc>
              <a:spcAft>
                <a:spcPts val="0"/>
              </a:spcAft>
              <a:buFontTx/>
              <a:buNone/>
              <a:defRPr/>
            </a:pPr>
            <a:r>
              <a:rPr lang="en-US" dirty="0" smtClean="0"/>
              <a:t>		</a:t>
            </a:r>
            <a:r>
              <a:rPr lang="en-US" sz="2600" b="1" dirty="0" smtClean="0"/>
              <a:t>Insurers are under form filing and </a:t>
            </a:r>
          </a:p>
          <a:p>
            <a:pPr marL="182880" indent="-182880" fontAlgn="auto">
              <a:lnSpc>
                <a:spcPct val="90000"/>
              </a:lnSpc>
              <a:spcAft>
                <a:spcPts val="0"/>
              </a:spcAft>
              <a:buFontTx/>
              <a:buNone/>
              <a:defRPr/>
            </a:pPr>
            <a:r>
              <a:rPr lang="en-US" sz="2600" b="1" dirty="0" smtClean="0"/>
              <a:t>		</a:t>
            </a:r>
            <a:r>
              <a:rPr lang="en-US" sz="2600" b="1" dirty="0"/>
              <a:t> </a:t>
            </a:r>
            <a:r>
              <a:rPr lang="en-US" sz="2600" b="1" dirty="0" smtClean="0"/>
              <a:t>      payment time lines. </a:t>
            </a:r>
            <a:r>
              <a:rPr lang="en-US" dirty="0" smtClean="0"/>
              <a:t> </a:t>
            </a:r>
          </a:p>
          <a:p>
            <a:pPr marL="182880" indent="-182880" fontAlgn="auto">
              <a:lnSpc>
                <a:spcPct val="90000"/>
              </a:lnSpc>
              <a:spcAft>
                <a:spcPts val="0"/>
              </a:spcAft>
              <a:buFontTx/>
              <a:buNone/>
              <a:defRPr/>
            </a:pPr>
            <a:endParaRPr lang="en-US" dirty="0" smtClean="0"/>
          </a:p>
          <a:p>
            <a:pPr marL="182880" indent="-182880" fontAlgn="auto">
              <a:lnSpc>
                <a:spcPct val="90000"/>
              </a:lnSpc>
              <a:spcAft>
                <a:spcPts val="0"/>
              </a:spcAft>
              <a:buFontTx/>
              <a:buNone/>
              <a:defRPr/>
            </a:pPr>
            <a:endParaRPr lang="en-US" dirty="0" smtClean="0"/>
          </a:p>
          <a:p>
            <a:pPr marL="182880" indent="-182880" fontAlgn="auto">
              <a:lnSpc>
                <a:spcPct val="90000"/>
              </a:lnSpc>
              <a:spcAft>
                <a:spcPts val="0"/>
              </a:spcAft>
              <a:buFontTx/>
              <a:buNone/>
              <a:defRPr/>
            </a:pPr>
            <a:endParaRPr lang="en-US" dirty="0" smtClean="0"/>
          </a:p>
          <a:p>
            <a:pPr marL="182880" indent="-182880" algn="ctr" fontAlgn="auto">
              <a:lnSpc>
                <a:spcPct val="90000"/>
              </a:lnSpc>
              <a:spcAft>
                <a:spcPts val="0"/>
              </a:spcAft>
              <a:buFontTx/>
              <a:buNone/>
              <a:defRPr/>
            </a:pPr>
            <a:r>
              <a:rPr lang="en-US" b="1"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5956">
                                            <p:txEl>
                                              <p:pRg st="0" end="0"/>
                                            </p:txEl>
                                          </p:spTgt>
                                        </p:tgtEl>
                                        <p:attrNameLst>
                                          <p:attrName>style.visibility</p:attrName>
                                        </p:attrNameLst>
                                      </p:cBhvr>
                                      <p:to>
                                        <p:strVal val="visible"/>
                                      </p:to>
                                    </p:set>
                                    <p:anim calcmode="lin" valueType="num">
                                      <p:cBhvr additive="base">
                                        <p:cTn id="7" dur="500" fill="hold"/>
                                        <p:tgtEl>
                                          <p:spTgt spid="12595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595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5956">
                                            <p:txEl>
                                              <p:pRg st="2" end="2"/>
                                            </p:txEl>
                                          </p:spTgt>
                                        </p:tgtEl>
                                        <p:attrNameLst>
                                          <p:attrName>style.visibility</p:attrName>
                                        </p:attrNameLst>
                                      </p:cBhvr>
                                      <p:to>
                                        <p:strVal val="visible"/>
                                      </p:to>
                                    </p:set>
                                    <p:anim calcmode="lin" valueType="num">
                                      <p:cBhvr additive="base">
                                        <p:cTn id="13" dur="500" fill="hold"/>
                                        <p:tgtEl>
                                          <p:spTgt spid="12595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5956">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25956">
                                            <p:txEl>
                                              <p:pRg st="3" end="3"/>
                                            </p:txEl>
                                          </p:spTgt>
                                        </p:tgtEl>
                                        <p:attrNameLst>
                                          <p:attrName>style.visibility</p:attrName>
                                        </p:attrNameLst>
                                      </p:cBhvr>
                                      <p:to>
                                        <p:strVal val="visible"/>
                                      </p:to>
                                    </p:set>
                                    <p:anim calcmode="lin" valueType="num">
                                      <p:cBhvr additive="base">
                                        <p:cTn id="17" dur="500" fill="hold"/>
                                        <p:tgtEl>
                                          <p:spTgt spid="125956">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2595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5956">
                                            <p:txEl>
                                              <p:pRg st="4" end="4"/>
                                            </p:txEl>
                                          </p:spTgt>
                                        </p:tgtEl>
                                        <p:attrNameLst>
                                          <p:attrName>style.visibility</p:attrName>
                                        </p:attrNameLst>
                                      </p:cBhvr>
                                      <p:to>
                                        <p:strVal val="visible"/>
                                      </p:to>
                                    </p:set>
                                    <p:anim calcmode="lin" valueType="num">
                                      <p:cBhvr additive="base">
                                        <p:cTn id="23" dur="500" fill="hold"/>
                                        <p:tgtEl>
                                          <p:spTgt spid="12595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2595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5956">
                                            <p:txEl>
                                              <p:pRg st="5" end="5"/>
                                            </p:txEl>
                                          </p:spTgt>
                                        </p:tgtEl>
                                        <p:attrNameLst>
                                          <p:attrName>style.visibility</p:attrName>
                                        </p:attrNameLst>
                                      </p:cBhvr>
                                      <p:to>
                                        <p:strVal val="visible"/>
                                      </p:to>
                                    </p:set>
                                    <p:anim calcmode="lin" valueType="num">
                                      <p:cBhvr additive="base">
                                        <p:cTn id="27" dur="500" fill="hold"/>
                                        <p:tgtEl>
                                          <p:spTgt spid="12595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2595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25956">
                                            <p:txEl>
                                              <p:pRg st="6" end="6"/>
                                            </p:txEl>
                                          </p:spTgt>
                                        </p:tgtEl>
                                        <p:attrNameLst>
                                          <p:attrName>style.visibility</p:attrName>
                                        </p:attrNameLst>
                                      </p:cBhvr>
                                      <p:to>
                                        <p:strVal val="visible"/>
                                      </p:to>
                                    </p:set>
                                    <p:anim calcmode="lin" valueType="num">
                                      <p:cBhvr additive="base">
                                        <p:cTn id="33" dur="500" fill="hold"/>
                                        <p:tgtEl>
                                          <p:spTgt spid="125956">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25956">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25956">
                                            <p:txEl>
                                              <p:pRg st="7" end="7"/>
                                            </p:txEl>
                                          </p:spTgt>
                                        </p:tgtEl>
                                        <p:attrNameLst>
                                          <p:attrName>style.visibility</p:attrName>
                                        </p:attrNameLst>
                                      </p:cBhvr>
                                      <p:to>
                                        <p:strVal val="visible"/>
                                      </p:to>
                                    </p:set>
                                    <p:anim calcmode="lin" valueType="num">
                                      <p:cBhvr additive="base">
                                        <p:cTn id="37" dur="500" fill="hold"/>
                                        <p:tgtEl>
                                          <p:spTgt spid="125956">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595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5956">
                                            <p:txEl>
                                              <p:pRg st="11" end="11"/>
                                            </p:txEl>
                                          </p:spTgt>
                                        </p:tgtEl>
                                        <p:attrNameLst>
                                          <p:attrName>style.visibility</p:attrName>
                                        </p:attrNameLst>
                                      </p:cBhvr>
                                      <p:to>
                                        <p:strVal val="visible"/>
                                      </p:to>
                                    </p:set>
                                    <p:anim calcmode="lin" valueType="num">
                                      <p:cBhvr additive="base">
                                        <p:cTn id="43" dur="500" fill="hold"/>
                                        <p:tgtEl>
                                          <p:spTgt spid="125956">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5956">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4"/>
          <p:cNvSpPr>
            <a:spLocks noGrp="1" noChangeArrowheads="1"/>
          </p:cNvSpPr>
          <p:nvPr>
            <p:ph type="title"/>
          </p:nvPr>
        </p:nvSpPr>
        <p:spPr>
          <a:xfrm>
            <a:off x="0" y="449263"/>
            <a:ext cx="9144000" cy="755650"/>
          </a:xfrm>
        </p:spPr>
        <p:txBody>
          <a:bodyPr>
            <a:noAutofit/>
          </a:bodyPr>
          <a:lstStyle/>
          <a:p>
            <a:pPr fontAlgn="auto">
              <a:spcAft>
                <a:spcPts val="0"/>
              </a:spcAft>
              <a:defRPr/>
            </a:pPr>
            <a:r>
              <a:rPr lang="en-US" sz="4400" b="1" dirty="0" smtClean="0">
                <a:effectLst>
                  <a:outerShdw blurRad="38100" dist="38100" dir="2700000" algn="tl">
                    <a:srgbClr val="000000">
                      <a:alpha val="43137"/>
                    </a:srgbClr>
                  </a:outerShdw>
                </a:effectLst>
              </a:rPr>
              <a:t>What is the Employer’s Role?</a:t>
            </a:r>
          </a:p>
        </p:txBody>
      </p:sp>
      <p:sp>
        <p:nvSpPr>
          <p:cNvPr id="237571" name="Rectangle 3"/>
          <p:cNvSpPr>
            <a:spLocks noGrp="1" noChangeArrowheads="1"/>
          </p:cNvSpPr>
          <p:nvPr>
            <p:ph idx="1"/>
          </p:nvPr>
        </p:nvSpPr>
        <p:spPr>
          <a:xfrm>
            <a:off x="0" y="1219200"/>
            <a:ext cx="8991600" cy="4991100"/>
          </a:xfrm>
        </p:spPr>
        <p:txBody>
          <a:bodyPr/>
          <a:lstStyle/>
          <a:p>
            <a:pPr>
              <a:buFontTx/>
              <a:buNone/>
            </a:pPr>
            <a:r>
              <a:rPr lang="en-US" sz="2800" b="1" dirty="0" smtClean="0"/>
              <a:t>Statute of Limitations </a:t>
            </a:r>
          </a:p>
          <a:p>
            <a:pPr>
              <a:buFontTx/>
              <a:buNone/>
            </a:pPr>
            <a:endParaRPr lang="en-US" sz="1800" b="1" dirty="0" smtClean="0"/>
          </a:p>
          <a:p>
            <a:pPr>
              <a:buFontTx/>
              <a:buNone/>
            </a:pPr>
            <a:r>
              <a:rPr lang="en-US" b="1" dirty="0" smtClean="0"/>
              <a:t>Claimant has 30 days to report the injury to the employer.</a:t>
            </a:r>
          </a:p>
          <a:p>
            <a:pPr>
              <a:buFontTx/>
              <a:buNone/>
            </a:pPr>
            <a:r>
              <a:rPr lang="en-US" sz="2000" dirty="0" smtClean="0"/>
              <a:t>§301- Indicates that claimants must give notice of the injury “within 30 days after the date of injury.”   </a:t>
            </a:r>
            <a:r>
              <a:rPr lang="en-US" sz="2000" i="1" dirty="0" smtClean="0"/>
              <a:t>This is not a “hard” date, especially when §302 - “Mistake of Fact” comes into play (e.g.: soft tissue injuries.)</a:t>
            </a:r>
          </a:p>
          <a:p>
            <a:pPr>
              <a:buFontTx/>
              <a:buNone/>
            </a:pPr>
            <a:endParaRPr lang="en-US" sz="1200" i="1" dirty="0" smtClean="0"/>
          </a:p>
          <a:p>
            <a:pPr>
              <a:buFontTx/>
              <a:buNone/>
            </a:pPr>
            <a:r>
              <a:rPr lang="en-US" dirty="0" smtClean="0"/>
              <a:t>Adopt a “better safe than sorry” reporting philosophy.</a:t>
            </a:r>
          </a:p>
          <a:p>
            <a:pPr>
              <a:buFontTx/>
              <a:buNone/>
            </a:pPr>
            <a:endParaRPr lang="en-US" sz="1200" dirty="0" smtClean="0"/>
          </a:p>
          <a:p>
            <a:pPr>
              <a:buFontTx/>
              <a:buNone/>
            </a:pPr>
            <a:r>
              <a:rPr lang="en-US" b="1" i="1" dirty="0" smtClean="0"/>
              <a:t>Allow the Board dispute resolution system to </a:t>
            </a:r>
          </a:p>
          <a:p>
            <a:pPr>
              <a:buFontTx/>
              <a:buNone/>
            </a:pPr>
            <a:r>
              <a:rPr lang="en-US" b="1" i="1" dirty="0" smtClean="0"/>
              <a:t>resolve issues rather than decide not to fill </a:t>
            </a:r>
          </a:p>
          <a:p>
            <a:pPr>
              <a:buFontTx/>
              <a:buNone/>
            </a:pPr>
            <a:r>
              <a:rPr lang="en-US" b="1" i="1" dirty="0" smtClean="0"/>
              <a:t>out the FROI!</a:t>
            </a:r>
          </a:p>
          <a:p>
            <a:pPr lvl="1"/>
            <a:endParaRPr lang="en-US" sz="2400" dirty="0" smtClean="0"/>
          </a:p>
        </p:txBody>
      </p:sp>
      <p:pic>
        <p:nvPicPr>
          <p:cNvPr id="3482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4343400"/>
            <a:ext cx="1455707"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37571">
                                            <p:txEl>
                                              <p:pRg st="2" end="2"/>
                                            </p:txEl>
                                          </p:spTgt>
                                        </p:tgtEl>
                                        <p:attrNameLst>
                                          <p:attrName>style.visibility</p:attrName>
                                        </p:attrNameLst>
                                      </p:cBhvr>
                                      <p:to>
                                        <p:strVal val="visible"/>
                                      </p:to>
                                    </p:set>
                                    <p:anim calcmode="lin" valueType="num">
                                      <p:cBhvr additive="base">
                                        <p:cTn id="7" dur="500" fill="hold"/>
                                        <p:tgtEl>
                                          <p:spTgt spid="23757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75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237571">
                                            <p:txEl>
                                              <p:pRg st="3" end="3"/>
                                            </p:txEl>
                                          </p:spTgt>
                                        </p:tgtEl>
                                        <p:attrNameLst>
                                          <p:attrName>style.visibility</p:attrName>
                                        </p:attrNameLst>
                                      </p:cBhvr>
                                      <p:to>
                                        <p:strVal val="visible"/>
                                      </p:to>
                                    </p:set>
                                    <p:anim calcmode="lin" valueType="num">
                                      <p:cBhvr>
                                        <p:cTn id="13" dur="500" fill="hold"/>
                                        <p:tgtEl>
                                          <p:spTgt spid="237571">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237571">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237571">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3" presetClass="entr" presetSubtype="16" fill="hold" nodeType="clickEffect">
                                  <p:stCondLst>
                                    <p:cond delay="0"/>
                                  </p:stCondLst>
                                  <p:childTnLst>
                                    <p:set>
                                      <p:cBhvr>
                                        <p:cTn id="19" dur="1" fill="hold">
                                          <p:stCondLst>
                                            <p:cond delay="0"/>
                                          </p:stCondLst>
                                        </p:cTn>
                                        <p:tgtEl>
                                          <p:spTgt spid="237571">
                                            <p:txEl>
                                              <p:pRg st="5" end="5"/>
                                            </p:txEl>
                                          </p:spTgt>
                                        </p:tgtEl>
                                        <p:attrNameLst>
                                          <p:attrName>style.visibility</p:attrName>
                                        </p:attrNameLst>
                                      </p:cBhvr>
                                      <p:to>
                                        <p:strVal val="visible"/>
                                      </p:to>
                                    </p:set>
                                    <p:anim calcmode="lin" valueType="num">
                                      <p:cBhvr>
                                        <p:cTn id="20" dur="500" fill="hold"/>
                                        <p:tgtEl>
                                          <p:spTgt spid="237571">
                                            <p:txEl>
                                              <p:pRg st="5" end="5"/>
                                            </p:txEl>
                                          </p:spTgt>
                                        </p:tgtEl>
                                        <p:attrNameLst>
                                          <p:attrName>ppt_w</p:attrName>
                                        </p:attrNameLst>
                                      </p:cBhvr>
                                      <p:tavLst>
                                        <p:tav tm="0">
                                          <p:val>
                                            <p:fltVal val="0"/>
                                          </p:val>
                                        </p:tav>
                                        <p:tav tm="100000">
                                          <p:val>
                                            <p:strVal val="#ppt_w"/>
                                          </p:val>
                                        </p:tav>
                                      </p:tavLst>
                                    </p:anim>
                                    <p:anim calcmode="lin" valueType="num">
                                      <p:cBhvr>
                                        <p:cTn id="21" dur="500" fill="hold"/>
                                        <p:tgtEl>
                                          <p:spTgt spid="237571">
                                            <p:txEl>
                                              <p:pRg st="5" end="5"/>
                                            </p:txEl>
                                          </p:spTgt>
                                        </p:tgtEl>
                                        <p:attrNameLst>
                                          <p:attrName>ppt_h</p:attrName>
                                        </p:attrNameLst>
                                      </p:cBhvr>
                                      <p:tavLst>
                                        <p:tav tm="0">
                                          <p:val>
                                            <p:fltVal val="0"/>
                                          </p:val>
                                        </p:tav>
                                        <p:tav tm="100000">
                                          <p:val>
                                            <p:strVal val="#ppt_h"/>
                                          </p:val>
                                        </p:tav>
                                      </p:tavLst>
                                    </p:anim>
                                    <p:animEffect transition="in" filter="fade">
                                      <p:cBhvr>
                                        <p:cTn id="22" dur="500"/>
                                        <p:tgtEl>
                                          <p:spTgt spid="237571">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16" fill="hold" nodeType="clickEffect">
                                  <p:stCondLst>
                                    <p:cond delay="0"/>
                                  </p:stCondLst>
                                  <p:childTnLst>
                                    <p:set>
                                      <p:cBhvr>
                                        <p:cTn id="26" dur="1" fill="hold">
                                          <p:stCondLst>
                                            <p:cond delay="0"/>
                                          </p:stCondLst>
                                        </p:cTn>
                                        <p:tgtEl>
                                          <p:spTgt spid="237571">
                                            <p:txEl>
                                              <p:pRg st="7" end="7"/>
                                            </p:txEl>
                                          </p:spTgt>
                                        </p:tgtEl>
                                        <p:attrNameLst>
                                          <p:attrName>style.visibility</p:attrName>
                                        </p:attrNameLst>
                                      </p:cBhvr>
                                      <p:to>
                                        <p:strVal val="visible"/>
                                      </p:to>
                                    </p:set>
                                    <p:anim calcmode="lin" valueType="num">
                                      <p:cBhvr>
                                        <p:cTn id="27" dur="500" fill="hold"/>
                                        <p:tgtEl>
                                          <p:spTgt spid="237571">
                                            <p:txEl>
                                              <p:pRg st="7" end="7"/>
                                            </p:txEl>
                                          </p:spTgt>
                                        </p:tgtEl>
                                        <p:attrNameLst>
                                          <p:attrName>ppt_w</p:attrName>
                                        </p:attrNameLst>
                                      </p:cBhvr>
                                      <p:tavLst>
                                        <p:tav tm="0">
                                          <p:val>
                                            <p:fltVal val="0"/>
                                          </p:val>
                                        </p:tav>
                                        <p:tav tm="100000">
                                          <p:val>
                                            <p:strVal val="#ppt_w"/>
                                          </p:val>
                                        </p:tav>
                                      </p:tavLst>
                                    </p:anim>
                                    <p:anim calcmode="lin" valueType="num">
                                      <p:cBhvr>
                                        <p:cTn id="28" dur="500" fill="hold"/>
                                        <p:tgtEl>
                                          <p:spTgt spid="237571">
                                            <p:txEl>
                                              <p:pRg st="7" end="7"/>
                                            </p:txEl>
                                          </p:spTgt>
                                        </p:tgtEl>
                                        <p:attrNameLst>
                                          <p:attrName>ppt_h</p:attrName>
                                        </p:attrNameLst>
                                      </p:cBhvr>
                                      <p:tavLst>
                                        <p:tav tm="0">
                                          <p:val>
                                            <p:fltVal val="0"/>
                                          </p:val>
                                        </p:tav>
                                        <p:tav tm="100000">
                                          <p:val>
                                            <p:strVal val="#ppt_h"/>
                                          </p:val>
                                        </p:tav>
                                      </p:tavLst>
                                    </p:anim>
                                    <p:animEffect transition="in" filter="fade">
                                      <p:cBhvr>
                                        <p:cTn id="29" dur="500"/>
                                        <p:tgtEl>
                                          <p:spTgt spid="237571">
                                            <p:txEl>
                                              <p:pRg st="7" end="7"/>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237571">
                                            <p:txEl>
                                              <p:pRg st="8" end="8"/>
                                            </p:txEl>
                                          </p:spTgt>
                                        </p:tgtEl>
                                        <p:attrNameLst>
                                          <p:attrName>style.visibility</p:attrName>
                                        </p:attrNameLst>
                                      </p:cBhvr>
                                      <p:to>
                                        <p:strVal val="visible"/>
                                      </p:to>
                                    </p:set>
                                    <p:anim calcmode="lin" valueType="num">
                                      <p:cBhvr>
                                        <p:cTn id="32" dur="500" fill="hold"/>
                                        <p:tgtEl>
                                          <p:spTgt spid="237571">
                                            <p:txEl>
                                              <p:pRg st="8" end="8"/>
                                            </p:txEl>
                                          </p:spTgt>
                                        </p:tgtEl>
                                        <p:attrNameLst>
                                          <p:attrName>ppt_w</p:attrName>
                                        </p:attrNameLst>
                                      </p:cBhvr>
                                      <p:tavLst>
                                        <p:tav tm="0">
                                          <p:val>
                                            <p:fltVal val="0"/>
                                          </p:val>
                                        </p:tav>
                                        <p:tav tm="100000">
                                          <p:val>
                                            <p:strVal val="#ppt_w"/>
                                          </p:val>
                                        </p:tav>
                                      </p:tavLst>
                                    </p:anim>
                                    <p:anim calcmode="lin" valueType="num">
                                      <p:cBhvr>
                                        <p:cTn id="33" dur="500" fill="hold"/>
                                        <p:tgtEl>
                                          <p:spTgt spid="237571">
                                            <p:txEl>
                                              <p:pRg st="8" end="8"/>
                                            </p:txEl>
                                          </p:spTgt>
                                        </p:tgtEl>
                                        <p:attrNameLst>
                                          <p:attrName>ppt_h</p:attrName>
                                        </p:attrNameLst>
                                      </p:cBhvr>
                                      <p:tavLst>
                                        <p:tav tm="0">
                                          <p:val>
                                            <p:fltVal val="0"/>
                                          </p:val>
                                        </p:tav>
                                        <p:tav tm="100000">
                                          <p:val>
                                            <p:strVal val="#ppt_h"/>
                                          </p:val>
                                        </p:tav>
                                      </p:tavLst>
                                    </p:anim>
                                    <p:animEffect transition="in" filter="fade">
                                      <p:cBhvr>
                                        <p:cTn id="34" dur="500"/>
                                        <p:tgtEl>
                                          <p:spTgt spid="237571">
                                            <p:txEl>
                                              <p:pRg st="8" end="8"/>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237571">
                                            <p:txEl>
                                              <p:pRg st="9" end="9"/>
                                            </p:txEl>
                                          </p:spTgt>
                                        </p:tgtEl>
                                        <p:attrNameLst>
                                          <p:attrName>style.visibility</p:attrName>
                                        </p:attrNameLst>
                                      </p:cBhvr>
                                      <p:to>
                                        <p:strVal val="visible"/>
                                      </p:to>
                                    </p:set>
                                    <p:anim calcmode="lin" valueType="num">
                                      <p:cBhvr>
                                        <p:cTn id="37" dur="500" fill="hold"/>
                                        <p:tgtEl>
                                          <p:spTgt spid="237571">
                                            <p:txEl>
                                              <p:pRg st="9" end="9"/>
                                            </p:txEl>
                                          </p:spTgt>
                                        </p:tgtEl>
                                        <p:attrNameLst>
                                          <p:attrName>ppt_w</p:attrName>
                                        </p:attrNameLst>
                                      </p:cBhvr>
                                      <p:tavLst>
                                        <p:tav tm="0">
                                          <p:val>
                                            <p:fltVal val="0"/>
                                          </p:val>
                                        </p:tav>
                                        <p:tav tm="100000">
                                          <p:val>
                                            <p:strVal val="#ppt_w"/>
                                          </p:val>
                                        </p:tav>
                                      </p:tavLst>
                                    </p:anim>
                                    <p:anim calcmode="lin" valueType="num">
                                      <p:cBhvr>
                                        <p:cTn id="38" dur="500" fill="hold"/>
                                        <p:tgtEl>
                                          <p:spTgt spid="237571">
                                            <p:txEl>
                                              <p:pRg st="9" end="9"/>
                                            </p:txEl>
                                          </p:spTgt>
                                        </p:tgtEl>
                                        <p:attrNameLst>
                                          <p:attrName>ppt_h</p:attrName>
                                        </p:attrNameLst>
                                      </p:cBhvr>
                                      <p:tavLst>
                                        <p:tav tm="0">
                                          <p:val>
                                            <p:fltVal val="0"/>
                                          </p:val>
                                        </p:tav>
                                        <p:tav tm="100000">
                                          <p:val>
                                            <p:strVal val="#ppt_h"/>
                                          </p:val>
                                        </p:tav>
                                      </p:tavLst>
                                    </p:anim>
                                    <p:animEffect transition="in" filter="fade">
                                      <p:cBhvr>
                                        <p:cTn id="39" dur="500"/>
                                        <p:tgtEl>
                                          <p:spTgt spid="23757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515938"/>
            <a:ext cx="9144000" cy="755650"/>
          </a:xfrm>
        </p:spPr>
        <p:txBody>
          <a:bodyPr>
            <a:noAutofit/>
          </a:bodyPr>
          <a:lstStyle/>
          <a:p>
            <a:pPr fontAlgn="auto">
              <a:spcAft>
                <a:spcPts val="0"/>
              </a:spcAft>
              <a:defRPr/>
            </a:pPr>
            <a:r>
              <a:rPr lang="en-US" sz="4400" b="1" dirty="0" smtClean="0">
                <a:effectLst>
                  <a:outerShdw blurRad="38100" dist="38100" dir="2700000" algn="tl">
                    <a:srgbClr val="000000">
                      <a:alpha val="43137"/>
                    </a:srgbClr>
                  </a:outerShdw>
                </a:effectLst>
              </a:rPr>
              <a:t>What is the Employer’s Role?</a:t>
            </a:r>
            <a:r>
              <a:rPr lang="en-US" sz="4400" dirty="0" smtClean="0">
                <a:effectLst>
                  <a:outerShdw blurRad="38100" dist="38100" dir="2700000" algn="tl">
                    <a:srgbClr val="000000">
                      <a:alpha val="43137"/>
                    </a:srgbClr>
                  </a:outerShdw>
                </a:effectLst>
              </a:rPr>
              <a:t> </a:t>
            </a:r>
          </a:p>
        </p:txBody>
      </p:sp>
      <p:sp>
        <p:nvSpPr>
          <p:cNvPr id="136195" name="Rectangle 3"/>
          <p:cNvSpPr>
            <a:spLocks noGrp="1" noChangeArrowheads="1"/>
          </p:cNvSpPr>
          <p:nvPr>
            <p:ph idx="1"/>
          </p:nvPr>
        </p:nvSpPr>
        <p:spPr>
          <a:xfrm>
            <a:off x="0" y="1447800"/>
            <a:ext cx="8839200" cy="5410200"/>
          </a:xfrm>
        </p:spPr>
        <p:txBody>
          <a:bodyPr rtlCol="0">
            <a:normAutofit/>
          </a:bodyPr>
          <a:lstStyle/>
          <a:p>
            <a:pPr marL="182880" indent="-182880" fontAlgn="auto">
              <a:spcAft>
                <a:spcPts val="0"/>
              </a:spcAft>
              <a:defRPr/>
            </a:pPr>
            <a:r>
              <a:rPr lang="en-US" sz="2800" b="1" dirty="0" smtClean="0"/>
              <a:t>FROI – Instructions</a:t>
            </a:r>
            <a:endParaRPr lang="en-US" sz="2800" dirty="0" smtClean="0"/>
          </a:p>
          <a:p>
            <a:pPr lvl="1" indent="-182880" fontAlgn="auto">
              <a:spcAft>
                <a:spcPts val="0"/>
              </a:spcAft>
              <a:defRPr/>
            </a:pPr>
            <a:endParaRPr lang="en-US" sz="900" dirty="0" smtClean="0"/>
          </a:p>
          <a:p>
            <a:pPr lvl="1" indent="-182880" fontAlgn="auto">
              <a:spcAft>
                <a:spcPts val="0"/>
              </a:spcAft>
              <a:defRPr/>
            </a:pPr>
            <a:r>
              <a:rPr lang="en-US" sz="2800" dirty="0" smtClean="0"/>
              <a:t>Report should be filled out as </a:t>
            </a:r>
            <a:r>
              <a:rPr lang="en-US" sz="2800" u="sng" dirty="0" smtClean="0"/>
              <a:t>employee</a:t>
            </a:r>
            <a:r>
              <a:rPr lang="en-US" sz="2800" dirty="0" smtClean="0"/>
              <a:t> alleges the injury occurred.</a:t>
            </a:r>
          </a:p>
          <a:p>
            <a:pPr lvl="1" indent="-182880" fontAlgn="auto">
              <a:spcAft>
                <a:spcPts val="0"/>
              </a:spcAft>
              <a:defRPr/>
            </a:pPr>
            <a:endParaRPr lang="en-US" sz="1000" dirty="0" smtClean="0"/>
          </a:p>
          <a:p>
            <a:pPr lvl="1" indent="-182880" fontAlgn="auto">
              <a:spcAft>
                <a:spcPts val="0"/>
              </a:spcAft>
              <a:defRPr/>
            </a:pPr>
            <a:r>
              <a:rPr lang="en-US" sz="2800" dirty="0" smtClean="0"/>
              <a:t>Employer’s opportunity to dispute employee’s claim lies within realm of dispute resolution </a:t>
            </a:r>
          </a:p>
          <a:p>
            <a:pPr marL="274320" lvl="1" indent="0" fontAlgn="auto">
              <a:spcAft>
                <a:spcPts val="0"/>
              </a:spcAft>
              <a:buFont typeface="Arial" pitchFamily="34" charset="0"/>
              <a:buNone/>
              <a:defRPr/>
            </a:pPr>
            <a:r>
              <a:rPr lang="en-US" sz="2800" dirty="0" smtClean="0"/>
              <a:t>  system by filing a NOC, </a:t>
            </a:r>
            <a:r>
              <a:rPr lang="en-US" sz="2800" u="sng" dirty="0" smtClean="0"/>
              <a:t>not by</a:t>
            </a:r>
          </a:p>
          <a:p>
            <a:pPr marL="274320" lvl="1" indent="0" fontAlgn="auto">
              <a:spcAft>
                <a:spcPts val="0"/>
              </a:spcAft>
              <a:buFont typeface="Arial" pitchFamily="34" charset="0"/>
              <a:buNone/>
              <a:defRPr/>
            </a:pPr>
            <a:r>
              <a:rPr lang="en-US" sz="2800" dirty="0" smtClean="0"/>
              <a:t>  </a:t>
            </a:r>
            <a:r>
              <a:rPr lang="en-US" sz="2800" u="sng" dirty="0" smtClean="0"/>
              <a:t>suppression of FROIs</a:t>
            </a:r>
            <a:r>
              <a:rPr lang="en-US" sz="2800" dirty="0" smtClean="0"/>
              <a:t>.</a:t>
            </a:r>
          </a:p>
          <a:p>
            <a:pPr lvl="1" indent="-182880" fontAlgn="auto">
              <a:spcAft>
                <a:spcPts val="0"/>
              </a:spcAft>
              <a:defRPr/>
            </a:pPr>
            <a:endParaRPr lang="en-US" dirty="0" smtClean="0"/>
          </a:p>
        </p:txBody>
      </p:sp>
      <p:pic>
        <p:nvPicPr>
          <p:cNvPr id="3789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29350" y="4191000"/>
            <a:ext cx="2590800" cy="2490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6195">
                                            <p:txEl>
                                              <p:pRg st="2" end="2"/>
                                            </p:txEl>
                                          </p:spTgt>
                                        </p:tgtEl>
                                        <p:attrNameLst>
                                          <p:attrName>style.visibility</p:attrName>
                                        </p:attrNameLst>
                                      </p:cBhvr>
                                      <p:to>
                                        <p:strVal val="visible"/>
                                      </p:to>
                                    </p:set>
                                    <p:anim calcmode="lin" valueType="num">
                                      <p:cBhvr additive="base">
                                        <p:cTn id="7" dur="500" fill="hold"/>
                                        <p:tgtEl>
                                          <p:spTgt spid="13619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6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6195">
                                            <p:txEl>
                                              <p:pRg st="4" end="4"/>
                                            </p:txEl>
                                          </p:spTgt>
                                        </p:tgtEl>
                                        <p:attrNameLst>
                                          <p:attrName>style.visibility</p:attrName>
                                        </p:attrNameLst>
                                      </p:cBhvr>
                                      <p:to>
                                        <p:strVal val="visible"/>
                                      </p:to>
                                    </p:set>
                                    <p:anim calcmode="lin" valueType="num">
                                      <p:cBhvr additive="base">
                                        <p:cTn id="13" dur="500" fill="hold"/>
                                        <p:tgtEl>
                                          <p:spTgt spid="13619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6195">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36195">
                                            <p:txEl>
                                              <p:pRg st="5" end="5"/>
                                            </p:txEl>
                                          </p:spTgt>
                                        </p:tgtEl>
                                        <p:attrNameLst>
                                          <p:attrName>style.visibility</p:attrName>
                                        </p:attrNameLst>
                                      </p:cBhvr>
                                      <p:to>
                                        <p:strVal val="visible"/>
                                      </p:to>
                                    </p:set>
                                    <p:anim calcmode="lin" valueType="num">
                                      <p:cBhvr additive="base">
                                        <p:cTn id="17" dur="500" fill="hold"/>
                                        <p:tgtEl>
                                          <p:spTgt spid="136195">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6195">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36195">
                                            <p:txEl>
                                              <p:pRg st="6" end="6"/>
                                            </p:txEl>
                                          </p:spTgt>
                                        </p:tgtEl>
                                        <p:attrNameLst>
                                          <p:attrName>style.visibility</p:attrName>
                                        </p:attrNameLst>
                                      </p:cBhvr>
                                      <p:to>
                                        <p:strVal val="visible"/>
                                      </p:to>
                                    </p:set>
                                    <p:anim calcmode="lin" valueType="num">
                                      <p:cBhvr additive="base">
                                        <p:cTn id="21" dur="500" fill="hold"/>
                                        <p:tgtEl>
                                          <p:spTgt spid="136195">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3619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515938"/>
            <a:ext cx="9144000" cy="755650"/>
          </a:xfrm>
        </p:spPr>
        <p:txBody>
          <a:bodyPr>
            <a:noAutofit/>
          </a:bodyPr>
          <a:lstStyle/>
          <a:p>
            <a:pPr fontAlgn="auto">
              <a:spcAft>
                <a:spcPts val="0"/>
              </a:spcAft>
              <a:defRPr/>
            </a:pPr>
            <a:r>
              <a:rPr lang="en-US" sz="4400" b="1" dirty="0" smtClean="0">
                <a:effectLst>
                  <a:outerShdw blurRad="38100" dist="38100" dir="2700000" algn="tl">
                    <a:srgbClr val="000000">
                      <a:alpha val="43137"/>
                    </a:srgbClr>
                  </a:outerShdw>
                </a:effectLst>
              </a:rPr>
              <a:t>What is the Employer’s Role?</a:t>
            </a:r>
            <a:r>
              <a:rPr lang="en-US" sz="4400" dirty="0" smtClean="0">
                <a:effectLst>
                  <a:outerShdw blurRad="38100" dist="38100" dir="2700000" algn="tl">
                    <a:srgbClr val="000000">
                      <a:alpha val="43137"/>
                    </a:srgbClr>
                  </a:outerShdw>
                </a:effectLst>
              </a:rPr>
              <a:t> </a:t>
            </a:r>
          </a:p>
        </p:txBody>
      </p:sp>
      <p:sp>
        <p:nvSpPr>
          <p:cNvPr id="258051" name="Rectangle 3"/>
          <p:cNvSpPr>
            <a:spLocks noGrp="1" noChangeArrowheads="1"/>
          </p:cNvSpPr>
          <p:nvPr>
            <p:ph idx="1"/>
          </p:nvPr>
        </p:nvSpPr>
        <p:spPr>
          <a:xfrm>
            <a:off x="228600" y="1524000"/>
            <a:ext cx="8458200" cy="4949825"/>
          </a:xfrm>
        </p:spPr>
        <p:txBody>
          <a:bodyPr rtlCol="0">
            <a:normAutofit lnSpcReduction="10000"/>
          </a:bodyPr>
          <a:lstStyle/>
          <a:p>
            <a:pPr marL="182880" indent="-182880" fontAlgn="auto">
              <a:spcAft>
                <a:spcPts val="0"/>
              </a:spcAft>
              <a:buFontTx/>
              <a:buNone/>
              <a:defRPr/>
            </a:pPr>
            <a:endParaRPr lang="en-US" b="1" dirty="0" smtClean="0"/>
          </a:p>
          <a:p>
            <a:pPr marL="182880" indent="-182880" fontAlgn="auto">
              <a:spcAft>
                <a:spcPts val="0"/>
              </a:spcAft>
              <a:buFontTx/>
              <a:buNone/>
              <a:defRPr/>
            </a:pPr>
            <a:r>
              <a:rPr lang="en-US" sz="2800" b="1" dirty="0" smtClean="0"/>
              <a:t>Under §303 of the Act:</a:t>
            </a:r>
          </a:p>
          <a:p>
            <a:pPr marL="182880" indent="-182880" fontAlgn="auto">
              <a:spcAft>
                <a:spcPts val="0"/>
              </a:spcAft>
              <a:defRPr/>
            </a:pPr>
            <a:endParaRPr lang="en-US" sz="800" dirty="0" smtClean="0"/>
          </a:p>
          <a:p>
            <a:pPr lvl="1" indent="-182880" fontAlgn="auto">
              <a:spcAft>
                <a:spcPts val="0"/>
              </a:spcAft>
              <a:defRPr/>
            </a:pPr>
            <a:r>
              <a:rPr lang="en-US" sz="2400" dirty="0" smtClean="0"/>
              <a:t>FROIs are required to be filed </a:t>
            </a:r>
            <a:r>
              <a:rPr lang="en-US" sz="2400" b="1" u="sng" dirty="0" smtClean="0"/>
              <a:t>within 7 days</a:t>
            </a:r>
            <a:r>
              <a:rPr lang="en-US" sz="2400" dirty="0" smtClean="0"/>
              <a:t> after the employer receives notice or has knowledge of an injury that resulted in an employee’s incapacity.   </a:t>
            </a:r>
          </a:p>
          <a:p>
            <a:pPr lvl="1" indent="-182880" fontAlgn="auto">
              <a:spcAft>
                <a:spcPts val="0"/>
              </a:spcAft>
              <a:defRPr/>
            </a:pPr>
            <a:endParaRPr lang="en-US" sz="2400" dirty="0"/>
          </a:p>
          <a:p>
            <a:pPr lvl="1" indent="-182880" fontAlgn="auto">
              <a:spcAft>
                <a:spcPts val="0"/>
              </a:spcAft>
              <a:defRPr/>
            </a:pPr>
            <a:r>
              <a:rPr lang="en-US" sz="2400" dirty="0" smtClean="0"/>
              <a:t>“Filed” means </a:t>
            </a:r>
            <a:r>
              <a:rPr lang="en-US" sz="2400" b="1" u="sng" dirty="0" smtClean="0"/>
              <a:t>received and accepted </a:t>
            </a:r>
          </a:p>
          <a:p>
            <a:pPr marL="274320" lvl="1" indent="0" fontAlgn="auto">
              <a:spcAft>
                <a:spcPts val="0"/>
              </a:spcAft>
              <a:buFont typeface="Arial" pitchFamily="34" charset="0"/>
              <a:buNone/>
              <a:defRPr/>
            </a:pPr>
            <a:r>
              <a:rPr lang="en-US" sz="2400" dirty="0"/>
              <a:t> </a:t>
            </a:r>
            <a:r>
              <a:rPr lang="en-US" sz="2400" dirty="0" smtClean="0"/>
              <a:t>  at the Maine Workers’ Compensation</a:t>
            </a:r>
          </a:p>
          <a:p>
            <a:pPr marL="182880" indent="-182880" fontAlgn="auto">
              <a:spcAft>
                <a:spcPts val="0"/>
              </a:spcAft>
              <a:buFontTx/>
              <a:buNone/>
              <a:defRPr/>
            </a:pPr>
            <a:r>
              <a:rPr lang="en-US" sz="2800" dirty="0" smtClean="0"/>
              <a:t>     </a:t>
            </a:r>
            <a:r>
              <a:rPr lang="en-US" dirty="0" smtClean="0"/>
              <a:t>Board.  All FROIs and corrections or</a:t>
            </a:r>
          </a:p>
          <a:p>
            <a:pPr marL="182880" indent="-182880" fontAlgn="auto">
              <a:spcAft>
                <a:spcPts val="0"/>
              </a:spcAft>
              <a:buFontTx/>
              <a:buNone/>
              <a:defRPr/>
            </a:pPr>
            <a:r>
              <a:rPr lang="en-US" dirty="0"/>
              <a:t>	 </a:t>
            </a:r>
            <a:r>
              <a:rPr lang="en-US" dirty="0" smtClean="0"/>
              <a:t>   changes to FROIs must be filed via EDI</a:t>
            </a:r>
          </a:p>
          <a:p>
            <a:pPr marL="182880" indent="-182880" fontAlgn="auto">
              <a:spcAft>
                <a:spcPts val="0"/>
              </a:spcAft>
              <a:buFontTx/>
              <a:buNone/>
              <a:defRPr/>
            </a:pPr>
            <a:r>
              <a:rPr lang="en-US" dirty="0"/>
              <a:t> </a:t>
            </a:r>
            <a:r>
              <a:rPr lang="en-US" dirty="0" smtClean="0"/>
              <a:t>     (Rule 3.4).</a:t>
            </a:r>
          </a:p>
          <a:p>
            <a:pPr lvl="1" indent="0" fontAlgn="auto">
              <a:spcAft>
                <a:spcPts val="0"/>
              </a:spcAft>
              <a:buFontTx/>
              <a:buNone/>
              <a:defRPr/>
            </a:pPr>
            <a:endParaRPr lang="en-US" sz="4400" dirty="0" smtClean="0"/>
          </a:p>
          <a:p>
            <a:pPr lvl="1" indent="-182880" fontAlgn="auto">
              <a:spcAft>
                <a:spcPts val="0"/>
              </a:spcAft>
              <a:defRPr/>
            </a:pPr>
            <a:endParaRPr lang="en-US" sz="4400" dirty="0" smtClean="0"/>
          </a:p>
        </p:txBody>
      </p:sp>
      <p:pic>
        <p:nvPicPr>
          <p:cNvPr id="3891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4419600"/>
            <a:ext cx="2667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8051">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58051">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8051">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8051">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8051">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805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515938"/>
            <a:ext cx="9144000" cy="755650"/>
          </a:xfrm>
        </p:spPr>
        <p:txBody>
          <a:bodyPr/>
          <a:lstStyle/>
          <a:p>
            <a:pPr fontAlgn="auto">
              <a:spcAft>
                <a:spcPts val="0"/>
              </a:spcAft>
              <a:defRPr/>
            </a:pPr>
            <a:r>
              <a:rPr lang="en-US" b="1" smtClean="0"/>
              <a:t>What is the Employer’s Role?</a:t>
            </a:r>
            <a:r>
              <a:rPr lang="en-US" smtClean="0"/>
              <a:t> </a:t>
            </a:r>
          </a:p>
        </p:txBody>
      </p:sp>
      <p:sp>
        <p:nvSpPr>
          <p:cNvPr id="260099" name="Rectangle 3"/>
          <p:cNvSpPr>
            <a:spLocks noGrp="1" noChangeArrowheads="1"/>
          </p:cNvSpPr>
          <p:nvPr>
            <p:ph idx="1"/>
          </p:nvPr>
        </p:nvSpPr>
        <p:spPr>
          <a:xfrm>
            <a:off x="457200" y="1295400"/>
            <a:ext cx="8229600" cy="4949825"/>
          </a:xfrm>
        </p:spPr>
        <p:txBody>
          <a:bodyPr rtlCol="0">
            <a:normAutofit/>
          </a:bodyPr>
          <a:lstStyle/>
          <a:p>
            <a:pPr marL="182880" indent="-182880" fontAlgn="auto">
              <a:lnSpc>
                <a:spcPct val="90000"/>
              </a:lnSpc>
              <a:spcAft>
                <a:spcPts val="0"/>
              </a:spcAft>
              <a:buFontTx/>
              <a:buNone/>
              <a:defRPr/>
            </a:pPr>
            <a:r>
              <a:rPr lang="en-US" b="1" dirty="0" smtClean="0"/>
              <a:t>Under §303 of the Act:</a:t>
            </a:r>
          </a:p>
          <a:p>
            <a:pPr marL="182880" indent="-182880" fontAlgn="auto">
              <a:lnSpc>
                <a:spcPct val="90000"/>
              </a:lnSpc>
              <a:spcAft>
                <a:spcPts val="0"/>
              </a:spcAft>
              <a:buFontTx/>
              <a:buNone/>
              <a:defRPr/>
            </a:pPr>
            <a:endParaRPr lang="en-US" sz="800" b="1" dirty="0" smtClean="0"/>
          </a:p>
          <a:p>
            <a:pPr lvl="1" indent="-182880" fontAlgn="auto">
              <a:lnSpc>
                <a:spcPct val="90000"/>
              </a:lnSpc>
              <a:spcAft>
                <a:spcPts val="0"/>
              </a:spcAft>
              <a:defRPr/>
            </a:pPr>
            <a:r>
              <a:rPr lang="en-US" sz="2400" dirty="0" smtClean="0"/>
              <a:t>Medical Only (no incapacity) FROIs should be promptly reported to your insurer</a:t>
            </a:r>
            <a:r>
              <a:rPr lang="en-US" dirty="0" smtClean="0"/>
              <a:t>.</a:t>
            </a:r>
          </a:p>
          <a:p>
            <a:pPr lvl="1" indent="-182880" fontAlgn="auto">
              <a:lnSpc>
                <a:spcPct val="90000"/>
              </a:lnSpc>
              <a:spcAft>
                <a:spcPts val="0"/>
              </a:spcAft>
              <a:defRPr/>
            </a:pPr>
            <a:endParaRPr lang="en-US" sz="900" dirty="0" smtClean="0"/>
          </a:p>
          <a:p>
            <a:pPr lvl="1" indent="-182880" fontAlgn="auto">
              <a:lnSpc>
                <a:spcPct val="90000"/>
              </a:lnSpc>
              <a:spcAft>
                <a:spcPts val="0"/>
              </a:spcAft>
              <a:defRPr/>
            </a:pPr>
            <a:r>
              <a:rPr lang="en-US" sz="2400" dirty="0" smtClean="0"/>
              <a:t>There is no requirement to file Medical Only FROIs with </a:t>
            </a:r>
          </a:p>
          <a:p>
            <a:pPr lvl="1" indent="0" fontAlgn="auto">
              <a:lnSpc>
                <a:spcPct val="90000"/>
              </a:lnSpc>
              <a:spcAft>
                <a:spcPts val="0"/>
              </a:spcAft>
              <a:buFontTx/>
              <a:buNone/>
              <a:defRPr/>
            </a:pPr>
            <a:r>
              <a:rPr lang="en-US" sz="2400" dirty="0" smtClean="0"/>
              <a:t>the Board unless the claim is denied (NOC).</a:t>
            </a:r>
          </a:p>
          <a:p>
            <a:pPr lvl="1" indent="0" fontAlgn="auto">
              <a:lnSpc>
                <a:spcPct val="90000"/>
              </a:lnSpc>
              <a:spcAft>
                <a:spcPts val="0"/>
              </a:spcAft>
              <a:buFontTx/>
              <a:buNone/>
              <a:defRPr/>
            </a:pPr>
            <a:endParaRPr lang="en-US" sz="900" dirty="0" smtClean="0"/>
          </a:p>
          <a:p>
            <a:pPr lvl="1" indent="-182880" fontAlgn="auto">
              <a:lnSpc>
                <a:spcPct val="90000"/>
              </a:lnSpc>
              <a:spcAft>
                <a:spcPts val="0"/>
              </a:spcAft>
              <a:defRPr/>
            </a:pPr>
            <a:r>
              <a:rPr lang="en-US" sz="2400" dirty="0" smtClean="0"/>
              <a:t>Copy of the FROI must be </a:t>
            </a:r>
          </a:p>
          <a:p>
            <a:pPr lvl="1" indent="0" fontAlgn="auto">
              <a:lnSpc>
                <a:spcPct val="90000"/>
              </a:lnSpc>
              <a:spcAft>
                <a:spcPts val="0"/>
              </a:spcAft>
              <a:buFontTx/>
              <a:buNone/>
              <a:defRPr/>
            </a:pPr>
            <a:r>
              <a:rPr lang="en-US" sz="2400" dirty="0" smtClean="0"/>
              <a:t>sent to the employee.</a:t>
            </a:r>
          </a:p>
          <a:p>
            <a:pPr lvl="1" indent="-182880" fontAlgn="auto">
              <a:lnSpc>
                <a:spcPct val="90000"/>
              </a:lnSpc>
              <a:spcAft>
                <a:spcPts val="0"/>
              </a:spcAft>
              <a:defRPr/>
            </a:pPr>
            <a:endParaRPr lang="en-US" dirty="0" smtClean="0"/>
          </a:p>
          <a:p>
            <a:pPr lvl="1" indent="-182880" fontAlgn="auto">
              <a:lnSpc>
                <a:spcPct val="90000"/>
              </a:lnSpc>
              <a:spcAft>
                <a:spcPts val="0"/>
              </a:spcAft>
              <a:defRPr/>
            </a:pPr>
            <a:endParaRPr lang="en-US" sz="3200" dirty="0" smtClean="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3733800"/>
            <a:ext cx="4135065" cy="283464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260099">
                                            <p:txEl>
                                              <p:pRg st="2" end="2"/>
                                            </p:txEl>
                                          </p:spTgt>
                                        </p:tgtEl>
                                        <p:attrNameLst>
                                          <p:attrName>style.visibility</p:attrName>
                                        </p:attrNameLst>
                                      </p:cBhvr>
                                      <p:to>
                                        <p:strVal val="visible"/>
                                      </p:to>
                                    </p:set>
                                    <p:anim calcmode="lin" valueType="num">
                                      <p:cBhvr>
                                        <p:cTn id="7" dur="500" fill="hold"/>
                                        <p:tgtEl>
                                          <p:spTgt spid="260099">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60099">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260099">
                                            <p:txEl>
                                              <p:pRg st="2" end="2"/>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1" presetClass="entr" presetSubtype="0" fill="hold" nodeType="clickEffect">
                                  <p:stCondLst>
                                    <p:cond delay="0"/>
                                  </p:stCondLst>
                                  <p:childTnLst>
                                    <p:set>
                                      <p:cBhvr>
                                        <p:cTn id="13" dur="1" fill="hold">
                                          <p:stCondLst>
                                            <p:cond delay="0"/>
                                          </p:stCondLst>
                                        </p:cTn>
                                        <p:tgtEl>
                                          <p:spTgt spid="260099">
                                            <p:txEl>
                                              <p:pRg st="4" end="4"/>
                                            </p:txEl>
                                          </p:spTgt>
                                        </p:tgtEl>
                                        <p:attrNameLst>
                                          <p:attrName>style.visibility</p:attrName>
                                        </p:attrNameLst>
                                      </p:cBhvr>
                                      <p:to>
                                        <p:strVal val="visible"/>
                                      </p:to>
                                    </p:set>
                                    <p:anim calcmode="lin" valueType="num">
                                      <p:cBhvr>
                                        <p:cTn id="14" dur="1000" fill="hold"/>
                                        <p:tgtEl>
                                          <p:spTgt spid="260099">
                                            <p:txEl>
                                              <p:pRg st="4" end="4"/>
                                            </p:txEl>
                                          </p:spTgt>
                                        </p:tgtEl>
                                        <p:attrNameLst>
                                          <p:attrName>ppt_w</p:attrName>
                                        </p:attrNameLst>
                                      </p:cBhvr>
                                      <p:tavLst>
                                        <p:tav tm="0">
                                          <p:val>
                                            <p:fltVal val="0"/>
                                          </p:val>
                                        </p:tav>
                                        <p:tav tm="100000">
                                          <p:val>
                                            <p:strVal val="#ppt_w"/>
                                          </p:val>
                                        </p:tav>
                                      </p:tavLst>
                                    </p:anim>
                                    <p:anim calcmode="lin" valueType="num">
                                      <p:cBhvr>
                                        <p:cTn id="15" dur="1000" fill="hold"/>
                                        <p:tgtEl>
                                          <p:spTgt spid="260099">
                                            <p:txEl>
                                              <p:pRg st="4" end="4"/>
                                            </p:txEl>
                                          </p:spTgt>
                                        </p:tgtEl>
                                        <p:attrNameLst>
                                          <p:attrName>ppt_h</p:attrName>
                                        </p:attrNameLst>
                                      </p:cBhvr>
                                      <p:tavLst>
                                        <p:tav tm="0">
                                          <p:val>
                                            <p:fltVal val="0"/>
                                          </p:val>
                                        </p:tav>
                                        <p:tav tm="100000">
                                          <p:val>
                                            <p:strVal val="#ppt_h"/>
                                          </p:val>
                                        </p:tav>
                                      </p:tavLst>
                                    </p:anim>
                                    <p:anim calcmode="lin" valueType="num">
                                      <p:cBhvr>
                                        <p:cTn id="16" dur="1000" fill="hold"/>
                                        <p:tgtEl>
                                          <p:spTgt spid="260099">
                                            <p:txEl>
                                              <p:pRg st="4" end="4"/>
                                            </p:txEl>
                                          </p:spTgt>
                                        </p:tgtEl>
                                        <p:attrNameLst>
                                          <p:attrName>style.rotation</p:attrName>
                                        </p:attrNameLst>
                                      </p:cBhvr>
                                      <p:tavLst>
                                        <p:tav tm="0">
                                          <p:val>
                                            <p:fltVal val="90"/>
                                          </p:val>
                                        </p:tav>
                                        <p:tav tm="100000">
                                          <p:val>
                                            <p:fltVal val="0"/>
                                          </p:val>
                                        </p:tav>
                                      </p:tavLst>
                                    </p:anim>
                                    <p:animEffect transition="in" filter="fade">
                                      <p:cBhvr>
                                        <p:cTn id="17" dur="1000"/>
                                        <p:tgtEl>
                                          <p:spTgt spid="260099">
                                            <p:txEl>
                                              <p:pRg st="4" end="4"/>
                                            </p:txEl>
                                          </p:spTgt>
                                        </p:tgtEl>
                                      </p:cBhvr>
                                    </p:animEffect>
                                  </p:childTnLst>
                                </p:cTn>
                              </p:par>
                              <p:par>
                                <p:cTn id="18" presetID="31" presetClass="entr" presetSubtype="0" fill="hold" nodeType="withEffect">
                                  <p:stCondLst>
                                    <p:cond delay="0"/>
                                  </p:stCondLst>
                                  <p:childTnLst>
                                    <p:set>
                                      <p:cBhvr>
                                        <p:cTn id="19" dur="1" fill="hold">
                                          <p:stCondLst>
                                            <p:cond delay="0"/>
                                          </p:stCondLst>
                                        </p:cTn>
                                        <p:tgtEl>
                                          <p:spTgt spid="260099">
                                            <p:txEl>
                                              <p:pRg st="5" end="5"/>
                                            </p:txEl>
                                          </p:spTgt>
                                        </p:tgtEl>
                                        <p:attrNameLst>
                                          <p:attrName>style.visibility</p:attrName>
                                        </p:attrNameLst>
                                      </p:cBhvr>
                                      <p:to>
                                        <p:strVal val="visible"/>
                                      </p:to>
                                    </p:set>
                                    <p:anim calcmode="lin" valueType="num">
                                      <p:cBhvr>
                                        <p:cTn id="20" dur="1000" fill="hold"/>
                                        <p:tgtEl>
                                          <p:spTgt spid="260099">
                                            <p:txEl>
                                              <p:pRg st="5" end="5"/>
                                            </p:txEl>
                                          </p:spTgt>
                                        </p:tgtEl>
                                        <p:attrNameLst>
                                          <p:attrName>ppt_w</p:attrName>
                                        </p:attrNameLst>
                                      </p:cBhvr>
                                      <p:tavLst>
                                        <p:tav tm="0">
                                          <p:val>
                                            <p:fltVal val="0"/>
                                          </p:val>
                                        </p:tav>
                                        <p:tav tm="100000">
                                          <p:val>
                                            <p:strVal val="#ppt_w"/>
                                          </p:val>
                                        </p:tav>
                                      </p:tavLst>
                                    </p:anim>
                                    <p:anim calcmode="lin" valueType="num">
                                      <p:cBhvr>
                                        <p:cTn id="21" dur="1000" fill="hold"/>
                                        <p:tgtEl>
                                          <p:spTgt spid="260099">
                                            <p:txEl>
                                              <p:pRg st="5" end="5"/>
                                            </p:txEl>
                                          </p:spTgt>
                                        </p:tgtEl>
                                        <p:attrNameLst>
                                          <p:attrName>ppt_h</p:attrName>
                                        </p:attrNameLst>
                                      </p:cBhvr>
                                      <p:tavLst>
                                        <p:tav tm="0">
                                          <p:val>
                                            <p:fltVal val="0"/>
                                          </p:val>
                                        </p:tav>
                                        <p:tav tm="100000">
                                          <p:val>
                                            <p:strVal val="#ppt_h"/>
                                          </p:val>
                                        </p:tav>
                                      </p:tavLst>
                                    </p:anim>
                                    <p:anim calcmode="lin" valueType="num">
                                      <p:cBhvr>
                                        <p:cTn id="22" dur="1000" fill="hold"/>
                                        <p:tgtEl>
                                          <p:spTgt spid="260099">
                                            <p:txEl>
                                              <p:pRg st="5" end="5"/>
                                            </p:txEl>
                                          </p:spTgt>
                                        </p:tgtEl>
                                        <p:attrNameLst>
                                          <p:attrName>style.rotation</p:attrName>
                                        </p:attrNameLst>
                                      </p:cBhvr>
                                      <p:tavLst>
                                        <p:tav tm="0">
                                          <p:val>
                                            <p:fltVal val="90"/>
                                          </p:val>
                                        </p:tav>
                                        <p:tav tm="100000">
                                          <p:val>
                                            <p:fltVal val="0"/>
                                          </p:val>
                                        </p:tav>
                                      </p:tavLst>
                                    </p:anim>
                                    <p:animEffect transition="in" filter="fade">
                                      <p:cBhvr>
                                        <p:cTn id="23" dur="1000"/>
                                        <p:tgtEl>
                                          <p:spTgt spid="260099">
                                            <p:txEl>
                                              <p:pRg st="5" end="5"/>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1" presetClass="entr" presetSubtype="0" fill="hold" nodeType="clickEffect">
                                  <p:stCondLst>
                                    <p:cond delay="0"/>
                                  </p:stCondLst>
                                  <p:childTnLst>
                                    <p:set>
                                      <p:cBhvr>
                                        <p:cTn id="27" dur="1" fill="hold">
                                          <p:stCondLst>
                                            <p:cond delay="0"/>
                                          </p:stCondLst>
                                        </p:cTn>
                                        <p:tgtEl>
                                          <p:spTgt spid="260099">
                                            <p:txEl>
                                              <p:pRg st="7" end="7"/>
                                            </p:txEl>
                                          </p:spTgt>
                                        </p:tgtEl>
                                        <p:attrNameLst>
                                          <p:attrName>style.visibility</p:attrName>
                                        </p:attrNameLst>
                                      </p:cBhvr>
                                      <p:to>
                                        <p:strVal val="visible"/>
                                      </p:to>
                                    </p:set>
                                    <p:anim calcmode="lin" valueType="num">
                                      <p:cBhvr>
                                        <p:cTn id="28" dur="1000" fill="hold"/>
                                        <p:tgtEl>
                                          <p:spTgt spid="260099">
                                            <p:txEl>
                                              <p:pRg st="7" end="7"/>
                                            </p:txEl>
                                          </p:spTgt>
                                        </p:tgtEl>
                                        <p:attrNameLst>
                                          <p:attrName>ppt_w</p:attrName>
                                        </p:attrNameLst>
                                      </p:cBhvr>
                                      <p:tavLst>
                                        <p:tav tm="0">
                                          <p:val>
                                            <p:fltVal val="0"/>
                                          </p:val>
                                        </p:tav>
                                        <p:tav tm="100000">
                                          <p:val>
                                            <p:strVal val="#ppt_w"/>
                                          </p:val>
                                        </p:tav>
                                      </p:tavLst>
                                    </p:anim>
                                    <p:anim calcmode="lin" valueType="num">
                                      <p:cBhvr>
                                        <p:cTn id="29" dur="1000" fill="hold"/>
                                        <p:tgtEl>
                                          <p:spTgt spid="260099">
                                            <p:txEl>
                                              <p:pRg st="7" end="7"/>
                                            </p:txEl>
                                          </p:spTgt>
                                        </p:tgtEl>
                                        <p:attrNameLst>
                                          <p:attrName>ppt_h</p:attrName>
                                        </p:attrNameLst>
                                      </p:cBhvr>
                                      <p:tavLst>
                                        <p:tav tm="0">
                                          <p:val>
                                            <p:fltVal val="0"/>
                                          </p:val>
                                        </p:tav>
                                        <p:tav tm="100000">
                                          <p:val>
                                            <p:strVal val="#ppt_h"/>
                                          </p:val>
                                        </p:tav>
                                      </p:tavLst>
                                    </p:anim>
                                    <p:anim calcmode="lin" valueType="num">
                                      <p:cBhvr>
                                        <p:cTn id="30" dur="1000" fill="hold"/>
                                        <p:tgtEl>
                                          <p:spTgt spid="260099">
                                            <p:txEl>
                                              <p:pRg st="7" end="7"/>
                                            </p:txEl>
                                          </p:spTgt>
                                        </p:tgtEl>
                                        <p:attrNameLst>
                                          <p:attrName>style.rotation</p:attrName>
                                        </p:attrNameLst>
                                      </p:cBhvr>
                                      <p:tavLst>
                                        <p:tav tm="0">
                                          <p:val>
                                            <p:fltVal val="90"/>
                                          </p:val>
                                        </p:tav>
                                        <p:tav tm="100000">
                                          <p:val>
                                            <p:fltVal val="0"/>
                                          </p:val>
                                        </p:tav>
                                      </p:tavLst>
                                    </p:anim>
                                    <p:animEffect transition="in" filter="fade">
                                      <p:cBhvr>
                                        <p:cTn id="31" dur="1000"/>
                                        <p:tgtEl>
                                          <p:spTgt spid="260099">
                                            <p:txEl>
                                              <p:pRg st="7" end="7"/>
                                            </p:txEl>
                                          </p:spTgt>
                                        </p:tgtEl>
                                      </p:cBhvr>
                                    </p:animEffect>
                                  </p:childTnLst>
                                </p:cTn>
                              </p:par>
                              <p:par>
                                <p:cTn id="32" presetID="31" presetClass="entr" presetSubtype="0" fill="hold" nodeType="withEffect">
                                  <p:stCondLst>
                                    <p:cond delay="0"/>
                                  </p:stCondLst>
                                  <p:childTnLst>
                                    <p:set>
                                      <p:cBhvr>
                                        <p:cTn id="33" dur="1" fill="hold">
                                          <p:stCondLst>
                                            <p:cond delay="0"/>
                                          </p:stCondLst>
                                        </p:cTn>
                                        <p:tgtEl>
                                          <p:spTgt spid="260099">
                                            <p:txEl>
                                              <p:pRg st="8" end="8"/>
                                            </p:txEl>
                                          </p:spTgt>
                                        </p:tgtEl>
                                        <p:attrNameLst>
                                          <p:attrName>style.visibility</p:attrName>
                                        </p:attrNameLst>
                                      </p:cBhvr>
                                      <p:to>
                                        <p:strVal val="visible"/>
                                      </p:to>
                                    </p:set>
                                    <p:anim calcmode="lin" valueType="num">
                                      <p:cBhvr>
                                        <p:cTn id="34" dur="1000" fill="hold"/>
                                        <p:tgtEl>
                                          <p:spTgt spid="260099">
                                            <p:txEl>
                                              <p:pRg st="8" end="8"/>
                                            </p:txEl>
                                          </p:spTgt>
                                        </p:tgtEl>
                                        <p:attrNameLst>
                                          <p:attrName>ppt_w</p:attrName>
                                        </p:attrNameLst>
                                      </p:cBhvr>
                                      <p:tavLst>
                                        <p:tav tm="0">
                                          <p:val>
                                            <p:fltVal val="0"/>
                                          </p:val>
                                        </p:tav>
                                        <p:tav tm="100000">
                                          <p:val>
                                            <p:strVal val="#ppt_w"/>
                                          </p:val>
                                        </p:tav>
                                      </p:tavLst>
                                    </p:anim>
                                    <p:anim calcmode="lin" valueType="num">
                                      <p:cBhvr>
                                        <p:cTn id="35" dur="1000" fill="hold"/>
                                        <p:tgtEl>
                                          <p:spTgt spid="260099">
                                            <p:txEl>
                                              <p:pRg st="8" end="8"/>
                                            </p:txEl>
                                          </p:spTgt>
                                        </p:tgtEl>
                                        <p:attrNameLst>
                                          <p:attrName>ppt_h</p:attrName>
                                        </p:attrNameLst>
                                      </p:cBhvr>
                                      <p:tavLst>
                                        <p:tav tm="0">
                                          <p:val>
                                            <p:fltVal val="0"/>
                                          </p:val>
                                        </p:tav>
                                        <p:tav tm="100000">
                                          <p:val>
                                            <p:strVal val="#ppt_h"/>
                                          </p:val>
                                        </p:tav>
                                      </p:tavLst>
                                    </p:anim>
                                    <p:anim calcmode="lin" valueType="num">
                                      <p:cBhvr>
                                        <p:cTn id="36" dur="1000" fill="hold"/>
                                        <p:tgtEl>
                                          <p:spTgt spid="260099">
                                            <p:txEl>
                                              <p:pRg st="8" end="8"/>
                                            </p:txEl>
                                          </p:spTgt>
                                        </p:tgtEl>
                                        <p:attrNameLst>
                                          <p:attrName>style.rotation</p:attrName>
                                        </p:attrNameLst>
                                      </p:cBhvr>
                                      <p:tavLst>
                                        <p:tav tm="0">
                                          <p:val>
                                            <p:fltVal val="90"/>
                                          </p:val>
                                        </p:tav>
                                        <p:tav tm="100000">
                                          <p:val>
                                            <p:fltVal val="0"/>
                                          </p:val>
                                        </p:tav>
                                      </p:tavLst>
                                    </p:anim>
                                    <p:animEffect transition="in" filter="fade">
                                      <p:cBhvr>
                                        <p:cTn id="37" dur="1000"/>
                                        <p:tgtEl>
                                          <p:spTgt spid="260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515938"/>
            <a:ext cx="9144000" cy="755650"/>
          </a:xfrm>
        </p:spPr>
        <p:txBody>
          <a:bodyPr>
            <a:noAutofit/>
          </a:bodyPr>
          <a:lstStyle/>
          <a:p>
            <a:pPr fontAlgn="auto">
              <a:spcAft>
                <a:spcPts val="0"/>
              </a:spcAft>
              <a:defRPr/>
            </a:pPr>
            <a:r>
              <a:rPr lang="en-US" sz="4400" b="1" dirty="0" smtClean="0">
                <a:effectLst>
                  <a:outerShdw blurRad="38100" dist="38100" dir="2700000" algn="tl">
                    <a:srgbClr val="000000">
                      <a:alpha val="43137"/>
                    </a:srgbClr>
                  </a:outerShdw>
                </a:effectLst>
              </a:rPr>
              <a:t>What is the Employer’s Role?</a:t>
            </a:r>
            <a:r>
              <a:rPr lang="en-US" sz="4400" dirty="0" smtClean="0">
                <a:effectLst>
                  <a:outerShdw blurRad="38100" dist="38100" dir="2700000" algn="tl">
                    <a:srgbClr val="000000">
                      <a:alpha val="43137"/>
                    </a:srgbClr>
                  </a:outerShdw>
                </a:effectLst>
              </a:rPr>
              <a:t> </a:t>
            </a:r>
          </a:p>
        </p:txBody>
      </p:sp>
      <p:sp>
        <p:nvSpPr>
          <p:cNvPr id="123907" name="Rectangle 3"/>
          <p:cNvSpPr>
            <a:spLocks noGrp="1" noChangeArrowheads="1"/>
          </p:cNvSpPr>
          <p:nvPr>
            <p:ph type="body" sz="half" idx="1"/>
          </p:nvPr>
        </p:nvSpPr>
        <p:spPr>
          <a:xfrm>
            <a:off x="-152400" y="1143000"/>
            <a:ext cx="6858000" cy="5715000"/>
          </a:xfrm>
        </p:spPr>
        <p:txBody>
          <a:bodyPr/>
          <a:lstStyle/>
          <a:p>
            <a:pPr>
              <a:buFontTx/>
              <a:buNone/>
            </a:pPr>
            <a:endParaRPr lang="en-US" sz="800" b="1" dirty="0" smtClean="0"/>
          </a:p>
          <a:p>
            <a:pPr lvl="1">
              <a:buFontTx/>
              <a:buNone/>
            </a:pPr>
            <a:endParaRPr lang="en-US" sz="2400" dirty="0" smtClean="0"/>
          </a:p>
          <a:p>
            <a:pPr lvl="1"/>
            <a:r>
              <a:rPr lang="en-US" sz="2400" b="1" dirty="0" smtClean="0"/>
              <a:t>Lost Time FROIs</a:t>
            </a:r>
            <a:r>
              <a:rPr lang="en-US" sz="2400" dirty="0" smtClean="0"/>
              <a:t> filed electronically via EDI with the Board, with copies to:</a:t>
            </a:r>
          </a:p>
          <a:p>
            <a:pPr lvl="1">
              <a:buFontTx/>
              <a:buNone/>
            </a:pPr>
            <a:r>
              <a:rPr lang="en-US" sz="2400" dirty="0" smtClean="0"/>
              <a:t>	1) employee, </a:t>
            </a:r>
          </a:p>
          <a:p>
            <a:pPr lvl="1">
              <a:buFontTx/>
              <a:buNone/>
            </a:pPr>
            <a:r>
              <a:rPr lang="en-US" sz="2400" dirty="0" smtClean="0"/>
              <a:t>	2) insurer, and </a:t>
            </a:r>
          </a:p>
          <a:p>
            <a:pPr lvl="1">
              <a:buFontTx/>
              <a:buNone/>
            </a:pPr>
            <a:r>
              <a:rPr lang="en-US" sz="2400" dirty="0" smtClean="0"/>
              <a:t>	3) employer</a:t>
            </a:r>
          </a:p>
          <a:p>
            <a:pPr lvl="1">
              <a:buFontTx/>
              <a:buNone/>
            </a:pPr>
            <a:endParaRPr lang="en-US" sz="2400" u="sng" dirty="0" smtClean="0"/>
          </a:p>
          <a:p>
            <a:pPr lvl="1"/>
            <a:r>
              <a:rPr lang="en-US" sz="2400" b="1" dirty="0" smtClean="0"/>
              <a:t>Medical Only FROIs </a:t>
            </a:r>
          </a:p>
          <a:p>
            <a:pPr marL="274637" lvl="1" indent="0">
              <a:buNone/>
            </a:pPr>
            <a:r>
              <a:rPr lang="en-US" sz="2400" b="1" dirty="0"/>
              <a:t> </a:t>
            </a:r>
            <a:r>
              <a:rPr lang="en-US" sz="2400" b="1" dirty="0" smtClean="0"/>
              <a:t> </a:t>
            </a:r>
            <a:r>
              <a:rPr lang="en-US" sz="2400" dirty="0" smtClean="0"/>
              <a:t>copies to:</a:t>
            </a:r>
          </a:p>
          <a:p>
            <a:pPr lvl="1">
              <a:buFontTx/>
              <a:buNone/>
            </a:pPr>
            <a:r>
              <a:rPr lang="en-US" sz="2400" dirty="0" smtClean="0"/>
              <a:t>  1) employee, </a:t>
            </a:r>
          </a:p>
          <a:p>
            <a:pPr lvl="1">
              <a:buFontTx/>
              <a:buNone/>
            </a:pPr>
            <a:r>
              <a:rPr lang="en-US" sz="2400" dirty="0" smtClean="0"/>
              <a:t>	2) insurer, and </a:t>
            </a:r>
          </a:p>
          <a:p>
            <a:pPr lvl="1">
              <a:buFontTx/>
              <a:buNone/>
            </a:pPr>
            <a:r>
              <a:rPr lang="en-US" sz="2400" dirty="0" smtClean="0"/>
              <a:t>	3) employer</a:t>
            </a:r>
          </a:p>
          <a:p>
            <a:pPr lvl="1"/>
            <a:endParaRPr lang="en-US" sz="2400" dirty="0" smtClean="0"/>
          </a:p>
          <a:p>
            <a:pPr lvl="1"/>
            <a:endParaRPr lang="en-US" dirty="0" smtClean="0"/>
          </a:p>
          <a:p>
            <a:pPr lvl="1"/>
            <a:endParaRPr lang="en-US" dirty="0" smtClean="0"/>
          </a:p>
          <a:p>
            <a:pPr lvl="1"/>
            <a:endParaRPr lang="en-US" dirty="0" smtClean="0"/>
          </a:p>
        </p:txBody>
      </p:sp>
      <p:pic>
        <p:nvPicPr>
          <p:cNvPr id="4096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419600" y="2971800"/>
            <a:ext cx="4402098" cy="2926080"/>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23907">
                                            <p:txEl>
                                              <p:pRg st="2" end="2"/>
                                            </p:txEl>
                                          </p:spTgt>
                                        </p:tgtEl>
                                        <p:attrNameLst>
                                          <p:attrName>style.visibility</p:attrName>
                                        </p:attrNameLst>
                                      </p:cBhvr>
                                      <p:to>
                                        <p:strVal val="visible"/>
                                      </p:to>
                                    </p:set>
                                    <p:animEffect transition="in" filter="fade">
                                      <p:cBhvr>
                                        <p:cTn id="7" dur="1000"/>
                                        <p:tgtEl>
                                          <p:spTgt spid="123907">
                                            <p:txEl>
                                              <p:pRg st="2" end="2"/>
                                            </p:txEl>
                                          </p:spTgt>
                                        </p:tgtEl>
                                      </p:cBhvr>
                                    </p:animEffect>
                                    <p:anim calcmode="lin" valueType="num">
                                      <p:cBhvr>
                                        <p:cTn id="8" dur="1000" fill="hold"/>
                                        <p:tgtEl>
                                          <p:spTgt spid="123907">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2390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23907">
                                            <p:txEl>
                                              <p:pRg st="3" end="3"/>
                                            </p:txEl>
                                          </p:spTgt>
                                        </p:tgtEl>
                                        <p:attrNameLst>
                                          <p:attrName>style.visibility</p:attrName>
                                        </p:attrNameLst>
                                      </p:cBhvr>
                                      <p:to>
                                        <p:strVal val="visible"/>
                                      </p:to>
                                    </p:set>
                                    <p:animEffect transition="in" filter="fade">
                                      <p:cBhvr>
                                        <p:cTn id="14" dur="1000"/>
                                        <p:tgtEl>
                                          <p:spTgt spid="123907">
                                            <p:txEl>
                                              <p:pRg st="3" end="3"/>
                                            </p:txEl>
                                          </p:spTgt>
                                        </p:tgtEl>
                                      </p:cBhvr>
                                    </p:animEffect>
                                    <p:anim calcmode="lin" valueType="num">
                                      <p:cBhvr>
                                        <p:cTn id="15" dur="1000" fill="hold"/>
                                        <p:tgtEl>
                                          <p:spTgt spid="123907">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12390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23907">
                                            <p:txEl>
                                              <p:pRg st="4" end="4"/>
                                            </p:txEl>
                                          </p:spTgt>
                                        </p:tgtEl>
                                        <p:attrNameLst>
                                          <p:attrName>style.visibility</p:attrName>
                                        </p:attrNameLst>
                                      </p:cBhvr>
                                      <p:to>
                                        <p:strVal val="visible"/>
                                      </p:to>
                                    </p:set>
                                    <p:animEffect transition="in" filter="fade">
                                      <p:cBhvr>
                                        <p:cTn id="21" dur="1000"/>
                                        <p:tgtEl>
                                          <p:spTgt spid="123907">
                                            <p:txEl>
                                              <p:pRg st="4" end="4"/>
                                            </p:txEl>
                                          </p:spTgt>
                                        </p:tgtEl>
                                      </p:cBhvr>
                                    </p:animEffect>
                                    <p:anim calcmode="lin" valueType="num">
                                      <p:cBhvr>
                                        <p:cTn id="22" dur="1000" fill="hold"/>
                                        <p:tgtEl>
                                          <p:spTgt spid="123907">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2390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123907">
                                            <p:txEl>
                                              <p:pRg st="5" end="5"/>
                                            </p:txEl>
                                          </p:spTgt>
                                        </p:tgtEl>
                                        <p:attrNameLst>
                                          <p:attrName>style.visibility</p:attrName>
                                        </p:attrNameLst>
                                      </p:cBhvr>
                                      <p:to>
                                        <p:strVal val="visible"/>
                                      </p:to>
                                    </p:set>
                                    <p:animEffect transition="in" filter="fade">
                                      <p:cBhvr>
                                        <p:cTn id="28" dur="1000"/>
                                        <p:tgtEl>
                                          <p:spTgt spid="123907">
                                            <p:txEl>
                                              <p:pRg st="5" end="5"/>
                                            </p:txEl>
                                          </p:spTgt>
                                        </p:tgtEl>
                                      </p:cBhvr>
                                    </p:animEffect>
                                    <p:anim calcmode="lin" valueType="num">
                                      <p:cBhvr>
                                        <p:cTn id="29" dur="1000" fill="hold"/>
                                        <p:tgtEl>
                                          <p:spTgt spid="123907">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12390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7" presetClass="entr" presetSubtype="0" fill="hold" nodeType="clickEffect">
                                  <p:stCondLst>
                                    <p:cond delay="0"/>
                                  </p:stCondLst>
                                  <p:childTnLst>
                                    <p:set>
                                      <p:cBhvr>
                                        <p:cTn id="34" dur="1" fill="hold">
                                          <p:stCondLst>
                                            <p:cond delay="0"/>
                                          </p:stCondLst>
                                        </p:cTn>
                                        <p:tgtEl>
                                          <p:spTgt spid="123907">
                                            <p:txEl>
                                              <p:pRg st="7" end="7"/>
                                            </p:txEl>
                                          </p:spTgt>
                                        </p:tgtEl>
                                        <p:attrNameLst>
                                          <p:attrName>style.visibility</p:attrName>
                                        </p:attrNameLst>
                                      </p:cBhvr>
                                      <p:to>
                                        <p:strVal val="visible"/>
                                      </p:to>
                                    </p:set>
                                    <p:animEffect transition="in" filter="fade">
                                      <p:cBhvr>
                                        <p:cTn id="35" dur="1000"/>
                                        <p:tgtEl>
                                          <p:spTgt spid="123907">
                                            <p:txEl>
                                              <p:pRg st="7" end="7"/>
                                            </p:txEl>
                                          </p:spTgt>
                                        </p:tgtEl>
                                      </p:cBhvr>
                                    </p:animEffect>
                                    <p:anim calcmode="lin" valueType="num">
                                      <p:cBhvr>
                                        <p:cTn id="36" dur="1000" fill="hold"/>
                                        <p:tgtEl>
                                          <p:spTgt spid="123907">
                                            <p:txEl>
                                              <p:pRg st="7" end="7"/>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123907">
                                            <p:txEl>
                                              <p:pRg st="7" end="7"/>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23907">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7" presetClass="entr" presetSubtype="0" fill="hold" nodeType="clickEffect">
                                  <p:stCondLst>
                                    <p:cond delay="0"/>
                                  </p:stCondLst>
                                  <p:childTnLst>
                                    <p:set>
                                      <p:cBhvr>
                                        <p:cTn id="42" dur="1" fill="hold">
                                          <p:stCondLst>
                                            <p:cond delay="0"/>
                                          </p:stCondLst>
                                        </p:cTn>
                                        <p:tgtEl>
                                          <p:spTgt spid="123907">
                                            <p:txEl>
                                              <p:pRg st="8" end="8"/>
                                            </p:txEl>
                                          </p:spTgt>
                                        </p:tgtEl>
                                        <p:attrNameLst>
                                          <p:attrName>style.visibility</p:attrName>
                                        </p:attrNameLst>
                                      </p:cBhvr>
                                      <p:to>
                                        <p:strVal val="visible"/>
                                      </p:to>
                                    </p:set>
                                    <p:animEffect transition="in" filter="fade">
                                      <p:cBhvr>
                                        <p:cTn id="43" dur="1000"/>
                                        <p:tgtEl>
                                          <p:spTgt spid="123907">
                                            <p:txEl>
                                              <p:pRg st="8" end="8"/>
                                            </p:txEl>
                                          </p:spTgt>
                                        </p:tgtEl>
                                      </p:cBhvr>
                                    </p:animEffect>
                                    <p:anim calcmode="lin" valueType="num">
                                      <p:cBhvr>
                                        <p:cTn id="44" dur="1000" fill="hold"/>
                                        <p:tgtEl>
                                          <p:spTgt spid="123907">
                                            <p:txEl>
                                              <p:pRg st="8" end="8"/>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123907">
                                            <p:txEl>
                                              <p:pRg st="8" end="8"/>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123907">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37" presetClass="entr" presetSubtype="0" fill="hold" nodeType="clickEffect">
                                  <p:stCondLst>
                                    <p:cond delay="0"/>
                                  </p:stCondLst>
                                  <p:childTnLst>
                                    <p:set>
                                      <p:cBhvr>
                                        <p:cTn id="50" dur="1" fill="hold">
                                          <p:stCondLst>
                                            <p:cond delay="0"/>
                                          </p:stCondLst>
                                        </p:cTn>
                                        <p:tgtEl>
                                          <p:spTgt spid="123907">
                                            <p:txEl>
                                              <p:pRg st="9" end="9"/>
                                            </p:txEl>
                                          </p:spTgt>
                                        </p:tgtEl>
                                        <p:attrNameLst>
                                          <p:attrName>style.visibility</p:attrName>
                                        </p:attrNameLst>
                                      </p:cBhvr>
                                      <p:to>
                                        <p:strVal val="visible"/>
                                      </p:to>
                                    </p:set>
                                    <p:animEffect transition="in" filter="fade">
                                      <p:cBhvr>
                                        <p:cTn id="51" dur="1000"/>
                                        <p:tgtEl>
                                          <p:spTgt spid="123907">
                                            <p:txEl>
                                              <p:pRg st="9" end="9"/>
                                            </p:txEl>
                                          </p:spTgt>
                                        </p:tgtEl>
                                      </p:cBhvr>
                                    </p:animEffect>
                                    <p:anim calcmode="lin" valueType="num">
                                      <p:cBhvr>
                                        <p:cTn id="52" dur="1000" fill="hold"/>
                                        <p:tgtEl>
                                          <p:spTgt spid="123907">
                                            <p:txEl>
                                              <p:pRg st="9" end="9"/>
                                            </p:txEl>
                                          </p:spTgt>
                                        </p:tgtEl>
                                        <p:attrNameLst>
                                          <p:attrName>ppt_x</p:attrName>
                                        </p:attrNameLst>
                                      </p:cBhvr>
                                      <p:tavLst>
                                        <p:tav tm="0">
                                          <p:val>
                                            <p:strVal val="#ppt_x"/>
                                          </p:val>
                                        </p:tav>
                                        <p:tav tm="100000">
                                          <p:val>
                                            <p:strVal val="#ppt_x"/>
                                          </p:val>
                                        </p:tav>
                                      </p:tavLst>
                                    </p:anim>
                                    <p:anim calcmode="lin" valueType="num">
                                      <p:cBhvr>
                                        <p:cTn id="53" dur="900" decel="100000" fill="hold"/>
                                        <p:tgtEl>
                                          <p:spTgt spid="123907">
                                            <p:txEl>
                                              <p:pRg st="9" end="9"/>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123907">
                                            <p:txEl>
                                              <p:pRg st="9" end="9"/>
                                            </p:txEl>
                                          </p:spTgt>
                                        </p:tgtEl>
                                        <p:attrNameLst>
                                          <p:attrName>ppt_y</p:attrName>
                                        </p:attrNameLst>
                                      </p:cBhvr>
                                      <p:tavLst>
                                        <p:tav tm="0">
                                          <p:val>
                                            <p:strVal val="#ppt_y-.03"/>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37" presetClass="entr" presetSubtype="0" fill="hold" nodeType="clickEffect">
                                  <p:stCondLst>
                                    <p:cond delay="0"/>
                                  </p:stCondLst>
                                  <p:childTnLst>
                                    <p:set>
                                      <p:cBhvr>
                                        <p:cTn id="58" dur="1" fill="hold">
                                          <p:stCondLst>
                                            <p:cond delay="0"/>
                                          </p:stCondLst>
                                        </p:cTn>
                                        <p:tgtEl>
                                          <p:spTgt spid="123907">
                                            <p:txEl>
                                              <p:pRg st="10" end="10"/>
                                            </p:txEl>
                                          </p:spTgt>
                                        </p:tgtEl>
                                        <p:attrNameLst>
                                          <p:attrName>style.visibility</p:attrName>
                                        </p:attrNameLst>
                                      </p:cBhvr>
                                      <p:to>
                                        <p:strVal val="visible"/>
                                      </p:to>
                                    </p:set>
                                    <p:animEffect transition="in" filter="fade">
                                      <p:cBhvr>
                                        <p:cTn id="59" dur="1000"/>
                                        <p:tgtEl>
                                          <p:spTgt spid="123907">
                                            <p:txEl>
                                              <p:pRg st="10" end="10"/>
                                            </p:txEl>
                                          </p:spTgt>
                                        </p:tgtEl>
                                      </p:cBhvr>
                                    </p:animEffect>
                                    <p:anim calcmode="lin" valueType="num">
                                      <p:cBhvr>
                                        <p:cTn id="60" dur="1000" fill="hold"/>
                                        <p:tgtEl>
                                          <p:spTgt spid="123907">
                                            <p:txEl>
                                              <p:pRg st="10" end="10"/>
                                            </p:txEl>
                                          </p:spTgt>
                                        </p:tgtEl>
                                        <p:attrNameLst>
                                          <p:attrName>ppt_x</p:attrName>
                                        </p:attrNameLst>
                                      </p:cBhvr>
                                      <p:tavLst>
                                        <p:tav tm="0">
                                          <p:val>
                                            <p:strVal val="#ppt_x"/>
                                          </p:val>
                                        </p:tav>
                                        <p:tav tm="100000">
                                          <p:val>
                                            <p:strVal val="#ppt_x"/>
                                          </p:val>
                                        </p:tav>
                                      </p:tavLst>
                                    </p:anim>
                                    <p:anim calcmode="lin" valueType="num">
                                      <p:cBhvr>
                                        <p:cTn id="61" dur="900" decel="100000" fill="hold"/>
                                        <p:tgtEl>
                                          <p:spTgt spid="123907">
                                            <p:txEl>
                                              <p:pRg st="10" end="10"/>
                                            </p:txEl>
                                          </p:spTgt>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23907">
                                            <p:txEl>
                                              <p:pRg st="10" end="10"/>
                                            </p:txEl>
                                          </p:spTgt>
                                        </p:tgtEl>
                                        <p:attrNameLst>
                                          <p:attrName>ppt_y</p:attrName>
                                        </p:attrNameLst>
                                      </p:cBhvr>
                                      <p:tavLst>
                                        <p:tav tm="0">
                                          <p:val>
                                            <p:strVal val="#ppt_y-.03"/>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37" presetClass="entr" presetSubtype="0" fill="hold" nodeType="clickEffect">
                                  <p:stCondLst>
                                    <p:cond delay="0"/>
                                  </p:stCondLst>
                                  <p:childTnLst>
                                    <p:set>
                                      <p:cBhvr>
                                        <p:cTn id="66" dur="1" fill="hold">
                                          <p:stCondLst>
                                            <p:cond delay="0"/>
                                          </p:stCondLst>
                                        </p:cTn>
                                        <p:tgtEl>
                                          <p:spTgt spid="123907">
                                            <p:txEl>
                                              <p:pRg st="11" end="11"/>
                                            </p:txEl>
                                          </p:spTgt>
                                        </p:tgtEl>
                                        <p:attrNameLst>
                                          <p:attrName>style.visibility</p:attrName>
                                        </p:attrNameLst>
                                      </p:cBhvr>
                                      <p:to>
                                        <p:strVal val="visible"/>
                                      </p:to>
                                    </p:set>
                                    <p:animEffect transition="in" filter="fade">
                                      <p:cBhvr>
                                        <p:cTn id="67" dur="1000"/>
                                        <p:tgtEl>
                                          <p:spTgt spid="123907">
                                            <p:txEl>
                                              <p:pRg st="11" end="11"/>
                                            </p:txEl>
                                          </p:spTgt>
                                        </p:tgtEl>
                                      </p:cBhvr>
                                    </p:animEffect>
                                    <p:anim calcmode="lin" valueType="num">
                                      <p:cBhvr>
                                        <p:cTn id="68" dur="1000" fill="hold"/>
                                        <p:tgtEl>
                                          <p:spTgt spid="123907">
                                            <p:txEl>
                                              <p:pRg st="11" end="11"/>
                                            </p:txEl>
                                          </p:spTgt>
                                        </p:tgtEl>
                                        <p:attrNameLst>
                                          <p:attrName>ppt_x</p:attrName>
                                        </p:attrNameLst>
                                      </p:cBhvr>
                                      <p:tavLst>
                                        <p:tav tm="0">
                                          <p:val>
                                            <p:strVal val="#ppt_x"/>
                                          </p:val>
                                        </p:tav>
                                        <p:tav tm="100000">
                                          <p:val>
                                            <p:strVal val="#ppt_x"/>
                                          </p:val>
                                        </p:tav>
                                      </p:tavLst>
                                    </p:anim>
                                    <p:anim calcmode="lin" valueType="num">
                                      <p:cBhvr>
                                        <p:cTn id="69" dur="900" decel="100000" fill="hold"/>
                                        <p:tgtEl>
                                          <p:spTgt spid="123907">
                                            <p:txEl>
                                              <p:pRg st="11" end="11"/>
                                            </p:txEl>
                                          </p:spTgt>
                                        </p:tgtEl>
                                        <p:attrNameLst>
                                          <p:attrName>ppt_y</p:attrName>
                                        </p:attrNameLst>
                                      </p:cBhvr>
                                      <p:tavLst>
                                        <p:tav tm="0">
                                          <p:val>
                                            <p:strVal val="#ppt_y+1"/>
                                          </p:val>
                                        </p:tav>
                                        <p:tav tm="100000">
                                          <p:val>
                                            <p:strVal val="#ppt_y-.03"/>
                                          </p:val>
                                        </p:tav>
                                      </p:tavLst>
                                    </p:anim>
                                    <p:anim calcmode="lin" valueType="num">
                                      <p:cBhvr>
                                        <p:cTn id="70" dur="100" accel="100000" fill="hold">
                                          <p:stCondLst>
                                            <p:cond delay="900"/>
                                          </p:stCondLst>
                                        </p:cTn>
                                        <p:tgtEl>
                                          <p:spTgt spid="123907">
                                            <p:txEl>
                                              <p:pRg st="11" end="1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0" y="381000"/>
            <a:ext cx="9144000" cy="755650"/>
          </a:xfrm>
        </p:spPr>
        <p:txBody>
          <a:bodyPr>
            <a:noAutofit/>
          </a:bodyPr>
          <a:lstStyle/>
          <a:p>
            <a:pPr fontAlgn="auto">
              <a:spcAft>
                <a:spcPts val="0"/>
              </a:spcAft>
              <a:defRPr/>
            </a:pPr>
            <a:r>
              <a:rPr lang="en-US" sz="4400" b="1" dirty="0" smtClean="0">
                <a:effectLst>
                  <a:outerShdw blurRad="38100" dist="38100" dir="2700000" algn="tl">
                    <a:srgbClr val="000000">
                      <a:alpha val="43137"/>
                    </a:srgbClr>
                  </a:outerShdw>
                </a:effectLst>
              </a:rPr>
              <a:t>What is the Employer’s Role?</a:t>
            </a:r>
            <a:r>
              <a:rPr lang="en-US" sz="4400" dirty="0" smtClean="0">
                <a:effectLst>
                  <a:outerShdw blurRad="38100" dist="38100" dir="2700000" algn="tl">
                    <a:srgbClr val="000000">
                      <a:alpha val="43137"/>
                    </a:srgbClr>
                  </a:outerShdw>
                </a:effectLst>
              </a:rPr>
              <a:t> </a:t>
            </a:r>
          </a:p>
        </p:txBody>
      </p:sp>
      <p:sp>
        <p:nvSpPr>
          <p:cNvPr id="395267" name="Rectangle 3"/>
          <p:cNvSpPr>
            <a:spLocks noGrp="1" noChangeArrowheads="1"/>
          </p:cNvSpPr>
          <p:nvPr>
            <p:ph type="body" sz="half" idx="1"/>
          </p:nvPr>
        </p:nvSpPr>
        <p:spPr>
          <a:xfrm>
            <a:off x="0" y="990600"/>
            <a:ext cx="9144000" cy="6096000"/>
          </a:xfrm>
        </p:spPr>
        <p:txBody>
          <a:bodyPr/>
          <a:lstStyle/>
          <a:p>
            <a:pPr lvl="1">
              <a:buFontTx/>
              <a:buNone/>
            </a:pPr>
            <a:endParaRPr lang="en-US" sz="800" b="1" dirty="0" smtClean="0"/>
          </a:p>
          <a:p>
            <a:pPr lvl="1">
              <a:buFontTx/>
              <a:buNone/>
            </a:pPr>
            <a:r>
              <a:rPr lang="en-US" sz="2400" b="1" dirty="0" smtClean="0"/>
              <a:t>Monitor Your Claims:</a:t>
            </a:r>
            <a:endParaRPr lang="en-US" sz="2400" dirty="0" smtClean="0"/>
          </a:p>
          <a:p>
            <a:pPr lvl="2"/>
            <a:r>
              <a:rPr lang="en-US" sz="2000" dirty="0" smtClean="0"/>
              <a:t>When a Medical Only claim turns into a Lost Time claim, the FROI must be filed or updated via EDI with the Board </a:t>
            </a:r>
            <a:r>
              <a:rPr lang="en-US" sz="2000" b="1" u="sng" dirty="0" smtClean="0"/>
              <a:t>within 7 days of the employer’s notice or knowledge of incapacity. </a:t>
            </a:r>
          </a:p>
          <a:p>
            <a:pPr marL="547687" lvl="2" indent="0">
              <a:buNone/>
            </a:pPr>
            <a:endParaRPr lang="en-US" sz="800" dirty="0" smtClean="0"/>
          </a:p>
          <a:p>
            <a:pPr lvl="2"/>
            <a:r>
              <a:rPr lang="en-US" sz="2000" dirty="0" smtClean="0"/>
              <a:t>This may happen when an employee loses earnings because of the injury that equal or exceed a day of earnings. </a:t>
            </a:r>
          </a:p>
          <a:p>
            <a:pPr marL="547687" lvl="2" indent="0">
              <a:buNone/>
            </a:pPr>
            <a:endParaRPr lang="en-US" sz="800" dirty="0" smtClean="0"/>
          </a:p>
          <a:p>
            <a:pPr lvl="2"/>
            <a:r>
              <a:rPr lang="en-US" sz="2000" dirty="0" smtClean="0"/>
              <a:t>It </a:t>
            </a:r>
            <a:r>
              <a:rPr lang="en-US" sz="2000" dirty="0"/>
              <a:t>may also happen when you are paying your employee for their missed </a:t>
            </a:r>
            <a:r>
              <a:rPr lang="en-US" sz="2000" dirty="0" smtClean="0"/>
              <a:t>time (“salary continuation”), </a:t>
            </a:r>
            <a:r>
              <a:rPr lang="en-US" sz="2000" dirty="0"/>
              <a:t>but the employee loses consecutive hours equal to or greater than a regular work day or sporadic hours equal to or greater than a regular work week.</a:t>
            </a:r>
            <a:endParaRPr lang="en-US" sz="2000" dirty="0" smtClean="0"/>
          </a:p>
          <a:p>
            <a:pPr lvl="2"/>
            <a:endParaRPr lang="en-US" sz="800" dirty="0" smtClean="0"/>
          </a:p>
          <a:p>
            <a:pPr lvl="2">
              <a:buFontTx/>
              <a:buNone/>
            </a:pPr>
            <a:r>
              <a:rPr lang="en-US" sz="2800" b="1" dirty="0" smtClean="0"/>
              <a:t>**  “Best practice” recommendation: </a:t>
            </a:r>
          </a:p>
          <a:p>
            <a:pPr lvl="4">
              <a:buFontTx/>
              <a:buChar char="•"/>
            </a:pPr>
            <a:r>
              <a:rPr lang="en-US" sz="2400" b="1" u="sng" dirty="0" smtClean="0"/>
              <a:t>Report all lost time and lost earnings </a:t>
            </a:r>
          </a:p>
          <a:p>
            <a:pPr lvl="4">
              <a:buFontTx/>
              <a:buNone/>
            </a:pPr>
            <a:r>
              <a:rPr lang="en-US" sz="2400" b="1" dirty="0" smtClean="0"/>
              <a:t>   </a:t>
            </a:r>
            <a:r>
              <a:rPr lang="en-US" sz="2400" b="1" u="sng" dirty="0" smtClean="0"/>
              <a:t>to your insurer.</a:t>
            </a:r>
          </a:p>
        </p:txBody>
      </p:sp>
      <p:pic>
        <p:nvPicPr>
          <p:cNvPr id="4" name="Content Placeholder 3"/>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086600" y="4953000"/>
            <a:ext cx="1930828" cy="1554480"/>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95267">
                                            <p:txEl>
                                              <p:pRg st="2" end="2"/>
                                            </p:txEl>
                                          </p:spTgt>
                                        </p:tgtEl>
                                        <p:attrNameLst>
                                          <p:attrName>style.visibility</p:attrName>
                                        </p:attrNameLst>
                                      </p:cBhvr>
                                      <p:to>
                                        <p:strVal val="visible"/>
                                      </p:to>
                                    </p:set>
                                    <p:animEffect transition="in" filter="wipe(down)">
                                      <p:cBhvr>
                                        <p:cTn id="7" dur="500"/>
                                        <p:tgtEl>
                                          <p:spTgt spid="39526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95267">
                                            <p:txEl>
                                              <p:pRg st="4" end="4"/>
                                            </p:txEl>
                                          </p:spTgt>
                                        </p:tgtEl>
                                        <p:attrNameLst>
                                          <p:attrName>style.visibility</p:attrName>
                                        </p:attrNameLst>
                                      </p:cBhvr>
                                      <p:to>
                                        <p:strVal val="visible"/>
                                      </p:to>
                                    </p:set>
                                    <p:animEffect transition="in" filter="wipe(down)">
                                      <p:cBhvr>
                                        <p:cTn id="12" dur="500"/>
                                        <p:tgtEl>
                                          <p:spTgt spid="395267">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95267">
                                            <p:txEl>
                                              <p:pRg st="6" end="6"/>
                                            </p:txEl>
                                          </p:spTgt>
                                        </p:tgtEl>
                                        <p:attrNameLst>
                                          <p:attrName>style.visibility</p:attrName>
                                        </p:attrNameLst>
                                      </p:cBhvr>
                                      <p:to>
                                        <p:strVal val="visible"/>
                                      </p:to>
                                    </p:set>
                                    <p:animEffect transition="in" filter="wipe(down)">
                                      <p:cBhvr>
                                        <p:cTn id="17" dur="500"/>
                                        <p:tgtEl>
                                          <p:spTgt spid="395267">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95267">
                                            <p:txEl>
                                              <p:pRg st="8" end="8"/>
                                            </p:txEl>
                                          </p:spTgt>
                                        </p:tgtEl>
                                        <p:attrNameLst>
                                          <p:attrName>style.visibility</p:attrName>
                                        </p:attrNameLst>
                                      </p:cBhvr>
                                      <p:to>
                                        <p:strVal val="visible"/>
                                      </p:to>
                                    </p:set>
                                    <p:animEffect transition="in" filter="wipe(down)">
                                      <p:cBhvr>
                                        <p:cTn id="22" dur="500"/>
                                        <p:tgtEl>
                                          <p:spTgt spid="395267">
                                            <p:txEl>
                                              <p:pRg st="8" end="8"/>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95267">
                                            <p:txEl>
                                              <p:pRg st="9" end="9"/>
                                            </p:txEl>
                                          </p:spTgt>
                                        </p:tgtEl>
                                        <p:attrNameLst>
                                          <p:attrName>style.visibility</p:attrName>
                                        </p:attrNameLst>
                                      </p:cBhvr>
                                      <p:to>
                                        <p:strVal val="visible"/>
                                      </p:to>
                                    </p:set>
                                    <p:animEffect transition="in" filter="wipe(down)">
                                      <p:cBhvr>
                                        <p:cTn id="25" dur="500"/>
                                        <p:tgtEl>
                                          <p:spTgt spid="395267">
                                            <p:txEl>
                                              <p:pRg st="9" end="9"/>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395267">
                                            <p:txEl>
                                              <p:pRg st="10" end="10"/>
                                            </p:txEl>
                                          </p:spTgt>
                                        </p:tgtEl>
                                        <p:attrNameLst>
                                          <p:attrName>style.visibility</p:attrName>
                                        </p:attrNameLst>
                                      </p:cBhvr>
                                      <p:to>
                                        <p:strVal val="visible"/>
                                      </p:to>
                                    </p:set>
                                    <p:animEffect transition="in" filter="wipe(down)">
                                      <p:cBhvr>
                                        <p:cTn id="28" dur="500"/>
                                        <p:tgtEl>
                                          <p:spTgt spid="39526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449263"/>
            <a:ext cx="9144000" cy="755650"/>
          </a:xfrm>
        </p:spPr>
        <p:txBody>
          <a:bodyPr/>
          <a:lstStyle/>
          <a:p>
            <a:pPr fontAlgn="auto">
              <a:spcAft>
                <a:spcPts val="0"/>
              </a:spcAft>
              <a:defRPr/>
            </a:pPr>
            <a:r>
              <a:rPr lang="en-US" b="1" dirty="0" smtClean="0">
                <a:effectLst>
                  <a:outerShdw blurRad="38100" dist="38100" dir="2700000" algn="tl">
                    <a:srgbClr val="000000">
                      <a:alpha val="43137"/>
                    </a:srgbClr>
                  </a:outerShdw>
                </a:effectLst>
              </a:rPr>
              <a:t>What is the Employer’s Role?</a:t>
            </a:r>
            <a:r>
              <a:rPr lang="en-US" dirty="0" smtClean="0">
                <a:effectLst>
                  <a:outerShdw blurRad="38100" dist="38100" dir="2700000" algn="tl">
                    <a:srgbClr val="000000">
                      <a:alpha val="43137"/>
                    </a:srgbClr>
                  </a:outerShdw>
                </a:effectLst>
              </a:rPr>
              <a:t> </a:t>
            </a:r>
          </a:p>
        </p:txBody>
      </p:sp>
      <p:sp>
        <p:nvSpPr>
          <p:cNvPr id="167939" name="Rectangle 3"/>
          <p:cNvSpPr>
            <a:spLocks noGrp="1" noChangeArrowheads="1"/>
          </p:cNvSpPr>
          <p:nvPr>
            <p:ph idx="1"/>
          </p:nvPr>
        </p:nvSpPr>
        <p:spPr>
          <a:xfrm>
            <a:off x="0" y="1600200"/>
            <a:ext cx="7467600" cy="4800600"/>
          </a:xfrm>
        </p:spPr>
        <p:txBody>
          <a:bodyPr rtlCol="0">
            <a:normAutofit lnSpcReduction="10000"/>
          </a:bodyPr>
          <a:lstStyle/>
          <a:p>
            <a:pPr marL="182880" indent="-182880" fontAlgn="auto">
              <a:spcAft>
                <a:spcPts val="0"/>
              </a:spcAft>
              <a:buFontTx/>
              <a:buNone/>
              <a:defRPr/>
            </a:pPr>
            <a:r>
              <a:rPr lang="en-US" sz="2800" b="1" dirty="0" smtClean="0"/>
              <a:t>	Wage Statements (WCB-2) are </a:t>
            </a:r>
          </a:p>
          <a:p>
            <a:pPr marL="182880" indent="-182880" fontAlgn="auto">
              <a:spcAft>
                <a:spcPts val="0"/>
              </a:spcAft>
              <a:buFontTx/>
              <a:buNone/>
              <a:defRPr/>
            </a:pPr>
            <a:r>
              <a:rPr lang="en-US" sz="2800" b="1" dirty="0"/>
              <a:t> </a:t>
            </a:r>
            <a:r>
              <a:rPr lang="en-US" sz="2800" b="1" dirty="0" smtClean="0"/>
              <a:t>   the employer’s responsibility</a:t>
            </a:r>
            <a:endParaRPr lang="en-US" sz="2800" dirty="0" smtClean="0"/>
          </a:p>
          <a:p>
            <a:pPr marL="0" indent="0" fontAlgn="auto">
              <a:spcAft>
                <a:spcPts val="0"/>
              </a:spcAft>
              <a:buFontTx/>
              <a:buNone/>
              <a:defRPr/>
            </a:pPr>
            <a:endParaRPr lang="en-US" sz="2800" dirty="0" smtClean="0"/>
          </a:p>
          <a:p>
            <a:pPr marL="0" indent="0" fontAlgn="auto">
              <a:spcAft>
                <a:spcPts val="0"/>
              </a:spcAft>
              <a:buFontTx/>
              <a:buNone/>
              <a:defRPr/>
            </a:pPr>
            <a:endParaRPr lang="en-US" sz="2800" dirty="0" smtClean="0"/>
          </a:p>
          <a:p>
            <a:pPr lvl="1" indent="-182880" fontAlgn="auto">
              <a:spcAft>
                <a:spcPts val="0"/>
              </a:spcAft>
              <a:defRPr/>
            </a:pPr>
            <a:r>
              <a:rPr lang="en-US" sz="2400" b="1" dirty="0" smtClean="0"/>
              <a:t>§303  - Reports to Board</a:t>
            </a:r>
          </a:p>
          <a:p>
            <a:pPr marL="731520" lvl="2" indent="-182880" fontAlgn="auto">
              <a:spcAft>
                <a:spcPts val="0"/>
              </a:spcAft>
              <a:defRPr/>
            </a:pPr>
            <a:r>
              <a:rPr lang="en-US" dirty="0" smtClean="0"/>
              <a:t>“…The employer shall also report the average weekly wages or earnings of the employee . . . -</a:t>
            </a:r>
            <a:r>
              <a:rPr lang="en-US" b="1" dirty="0" smtClean="0"/>
              <a:t>within 30 days after the employer receives notice</a:t>
            </a:r>
            <a:r>
              <a:rPr lang="en-US" dirty="0" smtClean="0"/>
              <a:t> </a:t>
            </a:r>
            <a:r>
              <a:rPr lang="en-US" b="1" dirty="0" smtClean="0"/>
              <a:t>or has knowledge of a claim . . .”</a:t>
            </a:r>
          </a:p>
          <a:p>
            <a:pPr marL="914400" lvl="2" indent="0" fontAlgn="auto">
              <a:spcAft>
                <a:spcPts val="0"/>
              </a:spcAft>
              <a:buFontTx/>
              <a:buNone/>
              <a:defRPr/>
            </a:pPr>
            <a:r>
              <a:rPr lang="en-US" dirty="0" smtClean="0"/>
              <a:t>(within 30 days of box 22 of the MOP, or box 20 of the NOC)</a:t>
            </a:r>
          </a:p>
          <a:p>
            <a:pPr marL="914400" lvl="2" indent="0" fontAlgn="auto">
              <a:spcAft>
                <a:spcPts val="0"/>
              </a:spcAft>
              <a:buFontTx/>
              <a:buNone/>
              <a:defRPr/>
            </a:pPr>
            <a:endParaRPr lang="en-US" dirty="0" smtClean="0"/>
          </a:p>
          <a:p>
            <a:pPr marL="618490" lvl="1" indent="-342900" fontAlgn="auto">
              <a:spcAft>
                <a:spcPts val="0"/>
              </a:spcAft>
              <a:defRPr/>
            </a:pPr>
            <a:r>
              <a:rPr lang="en-US" sz="2400" b="1" dirty="0" smtClean="0"/>
              <a:t>Fringe Benefit Worksheets (WCB-2B) required beginning January 1, 2013</a:t>
            </a:r>
          </a:p>
          <a:p>
            <a:pPr marL="731520" lvl="2" indent="-182880" fontAlgn="auto">
              <a:spcAft>
                <a:spcPts val="0"/>
              </a:spcAft>
              <a:buFontTx/>
              <a:buNone/>
              <a:defRPr/>
            </a:pPr>
            <a:endParaRPr lang="en-US" b="1" dirty="0" smtClean="0"/>
          </a:p>
        </p:txBody>
      </p:sp>
      <p:pic>
        <p:nvPicPr>
          <p:cNvPr id="4403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1044731"/>
            <a:ext cx="2743200" cy="282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animEffect transition="in" filter="fade">
                                      <p:cBhvr>
                                        <p:cTn id="7" dur="500"/>
                                        <p:tgtEl>
                                          <p:spTgt spid="16793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4036"/>
                                        </p:tgtEl>
                                        <p:attrNameLst>
                                          <p:attrName>style.visibility</p:attrName>
                                        </p:attrNameLst>
                                      </p:cBhvr>
                                      <p:to>
                                        <p:strVal val="visible"/>
                                      </p:to>
                                    </p:set>
                                    <p:animEffect transition="in" filter="fade">
                                      <p:cBhvr>
                                        <p:cTn id="10" dur="500"/>
                                        <p:tgtEl>
                                          <p:spTgt spid="44036"/>
                                        </p:tgtEl>
                                      </p:cBhvr>
                                    </p:animEffect>
                                  </p:childTnLst>
                                </p:cTn>
                              </p:par>
                              <p:par>
                                <p:cTn id="11" presetID="10" presetClass="entr" presetSubtype="0" fill="hold" nodeType="withEffect">
                                  <p:stCondLst>
                                    <p:cond delay="0"/>
                                  </p:stCondLst>
                                  <p:childTnLst>
                                    <p:set>
                                      <p:cBhvr>
                                        <p:cTn id="12" dur="1" fill="hold">
                                          <p:stCondLst>
                                            <p:cond delay="0"/>
                                          </p:stCondLst>
                                        </p:cTn>
                                        <p:tgtEl>
                                          <p:spTgt spid="167939">
                                            <p:txEl>
                                              <p:pRg st="1" end="1"/>
                                            </p:txEl>
                                          </p:spTgt>
                                        </p:tgtEl>
                                        <p:attrNameLst>
                                          <p:attrName>style.visibility</p:attrName>
                                        </p:attrNameLst>
                                      </p:cBhvr>
                                      <p:to>
                                        <p:strVal val="visible"/>
                                      </p:to>
                                    </p:set>
                                    <p:animEffect transition="in" filter="fade">
                                      <p:cBhvr>
                                        <p:cTn id="13" dur="500"/>
                                        <p:tgtEl>
                                          <p:spTgt spid="167939">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67939">
                                            <p:txEl>
                                              <p:pRg st="4" end="4"/>
                                            </p:txEl>
                                          </p:spTgt>
                                        </p:tgtEl>
                                        <p:attrNameLst>
                                          <p:attrName>style.visibility</p:attrName>
                                        </p:attrNameLst>
                                      </p:cBhvr>
                                      <p:to>
                                        <p:strVal val="visible"/>
                                      </p:to>
                                    </p:set>
                                    <p:animEffect transition="in" filter="fade">
                                      <p:cBhvr>
                                        <p:cTn id="18" dur="500"/>
                                        <p:tgtEl>
                                          <p:spTgt spid="167939">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67939">
                                            <p:txEl>
                                              <p:pRg st="5" end="5"/>
                                            </p:txEl>
                                          </p:spTgt>
                                        </p:tgtEl>
                                        <p:attrNameLst>
                                          <p:attrName>style.visibility</p:attrName>
                                        </p:attrNameLst>
                                      </p:cBhvr>
                                      <p:to>
                                        <p:strVal val="visible"/>
                                      </p:to>
                                    </p:set>
                                    <p:animEffect transition="in" filter="fade">
                                      <p:cBhvr>
                                        <p:cTn id="23" dur="500"/>
                                        <p:tgtEl>
                                          <p:spTgt spid="167939">
                                            <p:txEl>
                                              <p:pRg st="5" end="5"/>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67939">
                                            <p:txEl>
                                              <p:pRg st="6" end="6"/>
                                            </p:txEl>
                                          </p:spTgt>
                                        </p:tgtEl>
                                        <p:attrNameLst>
                                          <p:attrName>style.visibility</p:attrName>
                                        </p:attrNameLst>
                                      </p:cBhvr>
                                      <p:to>
                                        <p:strVal val="visible"/>
                                      </p:to>
                                    </p:set>
                                    <p:animEffect transition="in" filter="fade">
                                      <p:cBhvr>
                                        <p:cTn id="26" dur="500"/>
                                        <p:tgtEl>
                                          <p:spTgt spid="167939">
                                            <p:txEl>
                                              <p:pRg st="6" end="6"/>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167939">
                                            <p:txEl>
                                              <p:pRg st="8" end="8"/>
                                            </p:txEl>
                                          </p:spTgt>
                                        </p:tgtEl>
                                        <p:attrNameLst>
                                          <p:attrName>style.visibility</p:attrName>
                                        </p:attrNameLst>
                                      </p:cBhvr>
                                      <p:to>
                                        <p:strVal val="visible"/>
                                      </p:to>
                                    </p:set>
                                    <p:animEffect transition="in" filter="fade">
                                      <p:cBhvr>
                                        <p:cTn id="29" dur="500"/>
                                        <p:tgtEl>
                                          <p:spTgt spid="16793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MWCB  Mission  Statement</a:t>
            </a:r>
            <a:endParaRPr lang="en-US" b="1" dirty="0"/>
          </a:p>
        </p:txBody>
      </p:sp>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lstStyle/>
          <a:p>
            <a:pPr marL="0" lvl="0" indent="0" eaLnBrk="0" hangingPunct="0">
              <a:buClr>
                <a:srgbClr val="B2B2B2"/>
              </a:buClr>
              <a:buSzPct val="75000"/>
              <a:buNone/>
            </a:pPr>
            <a:r>
              <a:rPr lang="en-US" sz="3200" kern="0" dirty="0">
                <a:solidFill>
                  <a:srgbClr val="000000"/>
                </a:solidFill>
                <a:latin typeface="Times New Roman"/>
              </a:rPr>
              <a:t>The general mission of the Maine Workers' Compensation Board is to serve the employees and employers of the State fairly and expeditiously by ensuring compliance with the workers' compensation laws, ensuring the prompt delivery of benefits legally due, promoting the prevention of disputes, utilizing dispute resolution to reduce litigation and facilitating labor-management cooperation.</a:t>
            </a:r>
          </a:p>
          <a:p>
            <a:endParaRPr lang="en-US" dirty="0"/>
          </a:p>
        </p:txBody>
      </p:sp>
    </p:spTree>
    <p:extLst>
      <p:ext uri="{BB962C8B-B14F-4D97-AF65-F5344CB8AC3E}">
        <p14:creationId xmlns:p14="http://schemas.microsoft.com/office/powerpoint/2010/main" val="9990619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449263"/>
            <a:ext cx="9144000" cy="755650"/>
          </a:xfrm>
        </p:spPr>
        <p:txBody>
          <a:bodyPr>
            <a:noAutofit/>
          </a:bodyPr>
          <a:lstStyle/>
          <a:p>
            <a:pPr fontAlgn="auto">
              <a:spcAft>
                <a:spcPts val="0"/>
              </a:spcAft>
              <a:defRPr/>
            </a:pPr>
            <a:r>
              <a:rPr lang="en-US" sz="4400" b="1" dirty="0" smtClean="0">
                <a:effectLst>
                  <a:outerShdw blurRad="38100" dist="38100" dir="2700000" algn="tl">
                    <a:srgbClr val="000000">
                      <a:alpha val="43137"/>
                    </a:srgbClr>
                  </a:outerShdw>
                </a:effectLst>
              </a:rPr>
              <a:t>What is the Employer’s Role?</a:t>
            </a:r>
            <a:r>
              <a:rPr lang="en-US" sz="4400" dirty="0" smtClean="0">
                <a:effectLst>
                  <a:outerShdw blurRad="38100" dist="38100" dir="2700000" algn="tl">
                    <a:srgbClr val="000000">
                      <a:alpha val="43137"/>
                    </a:srgbClr>
                  </a:outerShdw>
                </a:effectLst>
              </a:rPr>
              <a:t> </a:t>
            </a:r>
          </a:p>
        </p:txBody>
      </p:sp>
      <p:sp>
        <p:nvSpPr>
          <p:cNvPr id="168963" name="Rectangle 3"/>
          <p:cNvSpPr>
            <a:spLocks noGrp="1" noChangeArrowheads="1"/>
          </p:cNvSpPr>
          <p:nvPr>
            <p:ph idx="1"/>
          </p:nvPr>
        </p:nvSpPr>
        <p:spPr>
          <a:xfrm>
            <a:off x="0" y="1752600"/>
            <a:ext cx="9144000" cy="5105400"/>
          </a:xfrm>
        </p:spPr>
        <p:txBody>
          <a:bodyPr/>
          <a:lstStyle/>
          <a:p>
            <a:r>
              <a:rPr lang="en-US" sz="2800" b="1" dirty="0" smtClean="0"/>
              <a:t>Wage Statements</a:t>
            </a:r>
          </a:p>
          <a:p>
            <a:pPr lvl="2">
              <a:buClr>
                <a:schemeClr val="tx1"/>
              </a:buClr>
            </a:pPr>
            <a:r>
              <a:rPr lang="en-US" sz="2400" dirty="0" smtClean="0"/>
              <a:t>Critical to successful administration of claim.</a:t>
            </a:r>
          </a:p>
          <a:p>
            <a:pPr marL="547687" lvl="2" indent="0">
              <a:buClr>
                <a:schemeClr val="tx1"/>
              </a:buClr>
              <a:buNone/>
            </a:pPr>
            <a:endParaRPr lang="en-US" sz="800" dirty="0" smtClean="0"/>
          </a:p>
          <a:p>
            <a:pPr lvl="2">
              <a:buClr>
                <a:schemeClr val="tx1"/>
              </a:buClr>
            </a:pPr>
            <a:r>
              <a:rPr lang="en-US" sz="2400" dirty="0" smtClean="0"/>
              <a:t>Necessary to determine the employee’s average weekly wage.  </a:t>
            </a:r>
          </a:p>
          <a:p>
            <a:pPr lvl="2">
              <a:buClr>
                <a:schemeClr val="tx1"/>
              </a:buClr>
            </a:pPr>
            <a:endParaRPr lang="en-US" sz="800" u="sng" dirty="0" smtClean="0"/>
          </a:p>
          <a:p>
            <a:pPr lvl="2">
              <a:buClr>
                <a:schemeClr val="tx1"/>
              </a:buClr>
            </a:pPr>
            <a:r>
              <a:rPr lang="en-US" sz="2400" dirty="0" smtClean="0"/>
              <a:t>The average weekly wage at the time of the injury determines benefits even if there is no incapacity for years!</a:t>
            </a:r>
          </a:p>
          <a:p>
            <a:pPr lvl="2">
              <a:buClr>
                <a:schemeClr val="tx1"/>
              </a:buClr>
            </a:pPr>
            <a:endParaRPr lang="en-US" sz="1400" dirty="0" smtClean="0"/>
          </a:p>
          <a:p>
            <a:pPr>
              <a:buFontTx/>
              <a:buNone/>
            </a:pPr>
            <a:r>
              <a:rPr lang="en-US" sz="2800" b="1" dirty="0" smtClean="0"/>
              <a:t>**  “Best practice” recommendation:</a:t>
            </a:r>
            <a:r>
              <a:rPr lang="en-US" b="1" dirty="0" smtClean="0"/>
              <a:t>  </a:t>
            </a:r>
          </a:p>
          <a:p>
            <a:pPr lvl="2"/>
            <a:r>
              <a:rPr lang="en-US" sz="2400" dirty="0" smtClean="0"/>
              <a:t>Generate Wage Statement info whenever a Lost Time  FROI is filled out.</a:t>
            </a:r>
            <a:endParaRPr lang="en-US" sz="2400" b="1" dirty="0" smtClean="0"/>
          </a:p>
          <a:p>
            <a:pPr lvl="1"/>
            <a:endParaRPr lang="en-US" dirty="0" smtClean="0"/>
          </a:p>
          <a:p>
            <a:pPr lvl="1">
              <a:buFontTx/>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anim calcmode="lin" valueType="num">
                                      <p:cBhvr additive="base">
                                        <p:cTn id="7" dur="500" fill="hold"/>
                                        <p:tgtEl>
                                          <p:spTgt spid="1689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896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8963">
                                            <p:txEl>
                                              <p:pRg st="1" end="1"/>
                                            </p:txEl>
                                          </p:spTgt>
                                        </p:tgtEl>
                                        <p:attrNameLst>
                                          <p:attrName>style.visibility</p:attrName>
                                        </p:attrNameLst>
                                      </p:cBhvr>
                                      <p:to>
                                        <p:strVal val="visible"/>
                                      </p:to>
                                    </p:set>
                                    <p:anim calcmode="lin" valueType="num">
                                      <p:cBhvr additive="base">
                                        <p:cTn id="11" dur="500" fill="hold"/>
                                        <p:tgtEl>
                                          <p:spTgt spid="16896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689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168963">
                                            <p:txEl>
                                              <p:pRg st="3" end="3"/>
                                            </p:txEl>
                                          </p:spTgt>
                                        </p:tgtEl>
                                        <p:attrNameLst>
                                          <p:attrName>style.visibility</p:attrName>
                                        </p:attrNameLst>
                                      </p:cBhvr>
                                      <p:to>
                                        <p:strVal val="visible"/>
                                      </p:to>
                                    </p:set>
                                    <p:anim calcmode="lin" valueType="num">
                                      <p:cBhvr additive="base">
                                        <p:cTn id="17" dur="500" fill="hold"/>
                                        <p:tgtEl>
                                          <p:spTgt spid="16896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689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168963">
                                            <p:txEl>
                                              <p:pRg st="5" end="5"/>
                                            </p:txEl>
                                          </p:spTgt>
                                        </p:tgtEl>
                                        <p:attrNameLst>
                                          <p:attrName>style.visibility</p:attrName>
                                        </p:attrNameLst>
                                      </p:cBhvr>
                                      <p:to>
                                        <p:strVal val="visible"/>
                                      </p:to>
                                    </p:set>
                                    <p:anim calcmode="lin" valueType="num">
                                      <p:cBhvr additive="base">
                                        <p:cTn id="23" dur="500" fill="hold"/>
                                        <p:tgtEl>
                                          <p:spTgt spid="16896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6896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6" presetClass="entr" presetSubtype="21" fill="hold" nodeType="clickEffect">
                                  <p:stCondLst>
                                    <p:cond delay="0"/>
                                  </p:stCondLst>
                                  <p:childTnLst>
                                    <p:set>
                                      <p:cBhvr>
                                        <p:cTn id="28" dur="1" fill="hold">
                                          <p:stCondLst>
                                            <p:cond delay="0"/>
                                          </p:stCondLst>
                                        </p:cTn>
                                        <p:tgtEl>
                                          <p:spTgt spid="168963">
                                            <p:txEl>
                                              <p:pRg st="7" end="7"/>
                                            </p:txEl>
                                          </p:spTgt>
                                        </p:tgtEl>
                                        <p:attrNameLst>
                                          <p:attrName>style.visibility</p:attrName>
                                        </p:attrNameLst>
                                      </p:cBhvr>
                                      <p:to>
                                        <p:strVal val="visible"/>
                                      </p:to>
                                    </p:set>
                                    <p:animEffect transition="in" filter="barn(inVertical)">
                                      <p:cBhvr>
                                        <p:cTn id="29" dur="500"/>
                                        <p:tgtEl>
                                          <p:spTgt spid="168963">
                                            <p:txEl>
                                              <p:pRg st="7" end="7"/>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168963">
                                            <p:txEl>
                                              <p:pRg st="8" end="8"/>
                                            </p:txEl>
                                          </p:spTgt>
                                        </p:tgtEl>
                                        <p:attrNameLst>
                                          <p:attrName>style.visibility</p:attrName>
                                        </p:attrNameLst>
                                      </p:cBhvr>
                                      <p:to>
                                        <p:strVal val="visible"/>
                                      </p:to>
                                    </p:set>
                                    <p:animEffect transition="in" filter="barn(inVertical)">
                                      <p:cBhvr>
                                        <p:cTn id="32" dur="500"/>
                                        <p:tgtEl>
                                          <p:spTgt spid="16896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228600"/>
            <a:ext cx="9144000" cy="838200"/>
          </a:xfrm>
        </p:spPr>
        <p:txBody>
          <a:bodyPr>
            <a:normAutofit/>
          </a:bodyPr>
          <a:lstStyle/>
          <a:p>
            <a:pPr fontAlgn="auto">
              <a:spcAft>
                <a:spcPts val="0"/>
              </a:spcAft>
              <a:defRPr/>
            </a:pPr>
            <a:r>
              <a:rPr lang="en-US" sz="4400" b="1" dirty="0" smtClean="0">
                <a:effectLst>
                  <a:outerShdw blurRad="38100" dist="38100" dir="2700000" algn="tl">
                    <a:srgbClr val="000000">
                      <a:alpha val="43137"/>
                    </a:srgbClr>
                  </a:outerShdw>
                </a:effectLst>
              </a:rPr>
              <a:t>What is the Employer’s Role?</a:t>
            </a:r>
            <a:r>
              <a:rPr lang="en-US" sz="4400" dirty="0" smtClean="0">
                <a:effectLst>
                  <a:outerShdw blurRad="38100" dist="38100" dir="2700000" algn="tl">
                    <a:srgbClr val="000000">
                      <a:alpha val="43137"/>
                    </a:srgbClr>
                  </a:outerShdw>
                </a:effectLst>
              </a:rPr>
              <a:t> </a:t>
            </a:r>
          </a:p>
        </p:txBody>
      </p:sp>
      <p:sp>
        <p:nvSpPr>
          <p:cNvPr id="225283" name="Rectangle 3"/>
          <p:cNvSpPr>
            <a:spLocks noGrp="1" noChangeArrowheads="1"/>
          </p:cNvSpPr>
          <p:nvPr>
            <p:ph idx="1"/>
          </p:nvPr>
        </p:nvSpPr>
        <p:spPr>
          <a:xfrm>
            <a:off x="152400" y="990600"/>
            <a:ext cx="8839200" cy="5867400"/>
          </a:xfrm>
        </p:spPr>
        <p:txBody>
          <a:bodyPr rtlCol="0">
            <a:normAutofit/>
          </a:bodyPr>
          <a:lstStyle/>
          <a:p>
            <a:pPr marL="182880" indent="-182880" fontAlgn="auto">
              <a:spcAft>
                <a:spcPts val="0"/>
              </a:spcAft>
              <a:defRPr/>
            </a:pPr>
            <a:r>
              <a:rPr lang="en-US" sz="2800" b="1" dirty="0" smtClean="0"/>
              <a:t>Wage Statements</a:t>
            </a:r>
            <a:endParaRPr lang="en-US" sz="2800" dirty="0" smtClean="0"/>
          </a:p>
          <a:p>
            <a:pPr lvl="1" indent="-182880" fontAlgn="auto">
              <a:spcAft>
                <a:spcPts val="0"/>
              </a:spcAft>
              <a:defRPr/>
            </a:pPr>
            <a:r>
              <a:rPr lang="en-US" sz="2400" b="1" dirty="0" smtClean="0"/>
              <a:t>Must be filed with the Board within 30 days of employer’s notice or knowledge of claim for compensation </a:t>
            </a:r>
            <a:r>
              <a:rPr lang="en-US" sz="2400" dirty="0" smtClean="0"/>
              <a:t>(within 30 days of box 22 of the MOP, or box 20 of the NOC)</a:t>
            </a:r>
          </a:p>
          <a:p>
            <a:pPr lvl="1" indent="0" fontAlgn="auto">
              <a:spcAft>
                <a:spcPts val="0"/>
              </a:spcAft>
              <a:buFontTx/>
              <a:buNone/>
              <a:defRPr/>
            </a:pPr>
            <a:endParaRPr lang="en-US" sz="1000" b="1" dirty="0" smtClean="0"/>
          </a:p>
          <a:p>
            <a:pPr marL="731520" lvl="2" indent="-182880" fontAlgn="auto">
              <a:spcAft>
                <a:spcPts val="0"/>
              </a:spcAft>
              <a:defRPr/>
            </a:pPr>
            <a:r>
              <a:rPr lang="en-US" sz="2400" dirty="0" smtClean="0"/>
              <a:t>Copy to employee, insurer, and employer.</a:t>
            </a:r>
          </a:p>
          <a:p>
            <a:pPr marL="731520" lvl="2" indent="-182880" fontAlgn="auto">
              <a:spcAft>
                <a:spcPts val="0"/>
              </a:spcAft>
              <a:buFontTx/>
              <a:buNone/>
              <a:defRPr/>
            </a:pPr>
            <a:endParaRPr lang="en-US" sz="900" dirty="0" smtClean="0"/>
          </a:p>
          <a:p>
            <a:pPr marL="731520" lvl="2" indent="-182880" fontAlgn="auto">
              <a:spcAft>
                <a:spcPts val="0"/>
              </a:spcAft>
              <a:defRPr/>
            </a:pPr>
            <a:r>
              <a:rPr lang="en-US" sz="2400" dirty="0" smtClean="0"/>
              <a:t>Required on all Lost Time FROIs where employee has incurred more than 7 days of incapacity.</a:t>
            </a:r>
          </a:p>
          <a:p>
            <a:pPr marL="548640" lvl="2" indent="0" fontAlgn="auto">
              <a:spcAft>
                <a:spcPts val="0"/>
              </a:spcAft>
              <a:buNone/>
              <a:defRPr/>
            </a:pPr>
            <a:endParaRPr lang="en-US" sz="800" dirty="0" smtClean="0"/>
          </a:p>
          <a:p>
            <a:pPr marL="731520" lvl="2" indent="-182880" fontAlgn="auto">
              <a:spcAft>
                <a:spcPts val="0"/>
              </a:spcAft>
              <a:defRPr/>
            </a:pPr>
            <a:r>
              <a:rPr lang="en-US" sz="2400" dirty="0" smtClean="0"/>
              <a:t>Required on all Lost Time FROIs where a NOC has been filed to deny incapacity. </a:t>
            </a:r>
          </a:p>
          <a:p>
            <a:pPr marL="731520" lvl="2" indent="-182880" fontAlgn="auto">
              <a:spcAft>
                <a:spcPts val="0"/>
              </a:spcAft>
              <a:buFontTx/>
              <a:buNone/>
              <a:defRPr/>
            </a:pPr>
            <a:endParaRPr lang="en-US" sz="800" dirty="0" smtClean="0"/>
          </a:p>
          <a:p>
            <a:pPr marL="731520" lvl="2" indent="-182880" fontAlgn="auto">
              <a:spcAft>
                <a:spcPts val="0"/>
              </a:spcAft>
              <a:defRPr/>
            </a:pPr>
            <a:r>
              <a:rPr lang="en-US" sz="2400" b="1" dirty="0" smtClean="0"/>
              <a:t>Employer’s responsibility, but insurers can be - and are - held liable for obtaining from employer.</a:t>
            </a:r>
            <a:endParaRPr lang="en-US" sz="2400" dirty="0" smtClean="0"/>
          </a:p>
          <a:p>
            <a:pPr marL="731520" lvl="2" indent="-182880" fontAlgn="auto">
              <a:spcAft>
                <a:spcPts val="0"/>
              </a:spcAft>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2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2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28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28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28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528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449263"/>
            <a:ext cx="9144000" cy="755650"/>
          </a:xfrm>
        </p:spPr>
        <p:txBody>
          <a:bodyPr>
            <a:noAutofit/>
          </a:bodyPr>
          <a:lstStyle/>
          <a:p>
            <a:pPr fontAlgn="auto">
              <a:spcAft>
                <a:spcPts val="0"/>
              </a:spcAft>
              <a:defRPr/>
            </a:pPr>
            <a:r>
              <a:rPr lang="en-US" sz="4400" b="1" dirty="0" smtClean="0">
                <a:effectLst>
                  <a:outerShdw blurRad="38100" dist="38100" dir="2700000" algn="tl">
                    <a:srgbClr val="000000">
                      <a:alpha val="43137"/>
                    </a:srgbClr>
                  </a:outerShdw>
                </a:effectLst>
              </a:rPr>
              <a:t>What is the Employer’s Role?</a:t>
            </a:r>
            <a:r>
              <a:rPr lang="en-US" sz="4400" dirty="0" smtClean="0">
                <a:effectLst>
                  <a:outerShdw blurRad="38100" dist="38100" dir="2700000" algn="tl">
                    <a:srgbClr val="000000">
                      <a:alpha val="43137"/>
                    </a:srgbClr>
                  </a:outerShdw>
                </a:effectLst>
              </a:rPr>
              <a:t> </a:t>
            </a:r>
          </a:p>
        </p:txBody>
      </p:sp>
      <p:sp>
        <p:nvSpPr>
          <p:cNvPr id="35843" name="Rectangle 3"/>
          <p:cNvSpPr>
            <a:spLocks noGrp="1" noChangeArrowheads="1"/>
          </p:cNvSpPr>
          <p:nvPr>
            <p:ph idx="1"/>
          </p:nvPr>
        </p:nvSpPr>
        <p:spPr>
          <a:xfrm>
            <a:off x="228600" y="1143000"/>
            <a:ext cx="8229600" cy="5410200"/>
          </a:xfrm>
        </p:spPr>
        <p:txBody>
          <a:bodyPr rtlCol="0">
            <a:normAutofit/>
          </a:bodyPr>
          <a:lstStyle/>
          <a:p>
            <a:pPr marL="182880" indent="-182880" fontAlgn="auto">
              <a:spcAft>
                <a:spcPts val="0"/>
              </a:spcAft>
              <a:defRPr/>
            </a:pPr>
            <a:r>
              <a:rPr lang="en-US" sz="2800" b="1" dirty="0" smtClean="0"/>
              <a:t>Wage Statements</a:t>
            </a:r>
          </a:p>
          <a:p>
            <a:pPr marL="0" indent="0" fontAlgn="auto">
              <a:spcAft>
                <a:spcPts val="0"/>
              </a:spcAft>
              <a:buFontTx/>
              <a:buNone/>
              <a:defRPr/>
            </a:pPr>
            <a:endParaRPr lang="en-US" sz="800" b="1" dirty="0" smtClean="0"/>
          </a:p>
          <a:p>
            <a:pPr marL="731520" lvl="2" indent="-182880" fontAlgn="auto">
              <a:spcAft>
                <a:spcPts val="0"/>
              </a:spcAft>
              <a:defRPr/>
            </a:pPr>
            <a:r>
              <a:rPr lang="en-US" sz="2400" dirty="0" smtClean="0"/>
              <a:t>May be filled out in the same manner the employee is normally paid (weekly, bi-weekly, monthly, etc.)</a:t>
            </a:r>
          </a:p>
          <a:p>
            <a:pPr marL="548640" lvl="2" indent="0" fontAlgn="auto">
              <a:spcAft>
                <a:spcPts val="0"/>
              </a:spcAft>
              <a:buNone/>
              <a:defRPr/>
            </a:pPr>
            <a:r>
              <a:rPr lang="en-US" sz="800" dirty="0" smtClean="0"/>
              <a:t> </a:t>
            </a:r>
          </a:p>
          <a:p>
            <a:pPr marL="731520" lvl="2" indent="-182880" fontAlgn="auto">
              <a:spcAft>
                <a:spcPts val="0"/>
              </a:spcAft>
              <a:defRPr/>
            </a:pPr>
            <a:r>
              <a:rPr lang="en-US" sz="2400" dirty="0" smtClean="0"/>
              <a:t>Actual weekly earnings needed for week of injury (week 52) and week of hire (if applicable)</a:t>
            </a:r>
          </a:p>
          <a:p>
            <a:pPr marL="914400" lvl="2" indent="0" fontAlgn="auto">
              <a:spcAft>
                <a:spcPts val="0"/>
              </a:spcAft>
              <a:buFontTx/>
              <a:buNone/>
              <a:defRPr/>
            </a:pPr>
            <a:endParaRPr lang="en-US" sz="800" dirty="0" smtClean="0"/>
          </a:p>
          <a:p>
            <a:pPr marL="731520" lvl="2" indent="-182880" fontAlgn="auto">
              <a:spcAft>
                <a:spcPts val="0"/>
              </a:spcAft>
              <a:defRPr/>
            </a:pPr>
            <a:r>
              <a:rPr lang="en-US" sz="2400" dirty="0" smtClean="0"/>
              <a:t>Any weeks with NO earnings should be indicated as zero    </a:t>
            </a:r>
          </a:p>
          <a:p>
            <a:pPr marL="731520" lvl="2" indent="-182880" fontAlgn="auto">
              <a:spcAft>
                <a:spcPts val="0"/>
              </a:spcAft>
              <a:defRPr/>
            </a:pPr>
            <a:endParaRPr lang="en-US" sz="800" dirty="0"/>
          </a:p>
          <a:p>
            <a:pPr marL="731520" lvl="2" indent="-182880" fontAlgn="auto">
              <a:spcAft>
                <a:spcPts val="0"/>
              </a:spcAft>
              <a:defRPr/>
            </a:pPr>
            <a:r>
              <a:rPr lang="en-US" sz="2400" dirty="0" smtClean="0"/>
              <a:t>Include bonuses, commissions, vacation pay, etc.</a:t>
            </a:r>
          </a:p>
          <a:p>
            <a:pPr marL="548640" lvl="2" indent="0" fontAlgn="auto">
              <a:spcAft>
                <a:spcPts val="0"/>
              </a:spcAft>
              <a:buNone/>
              <a:defRPr/>
            </a:pPr>
            <a:endParaRPr lang="en-US" sz="800" dirty="0" smtClean="0"/>
          </a:p>
          <a:p>
            <a:pPr marL="731520" lvl="2" indent="-182880" fontAlgn="auto">
              <a:spcAft>
                <a:spcPts val="0"/>
              </a:spcAft>
              <a:defRPr/>
            </a:pPr>
            <a:r>
              <a:rPr lang="en-US" sz="2400" dirty="0" smtClean="0"/>
              <a:t>Indicate payroll week-end date, not check issue date</a:t>
            </a:r>
          </a:p>
          <a:p>
            <a:pPr marL="548640" lvl="2" indent="0" fontAlgn="auto">
              <a:spcAft>
                <a:spcPts val="0"/>
              </a:spcAft>
              <a:buNone/>
              <a:defRPr/>
            </a:pPr>
            <a:endParaRPr lang="en-US" sz="800" dirty="0"/>
          </a:p>
          <a:p>
            <a:pPr marL="731520" lvl="2" indent="-182880" fontAlgn="auto">
              <a:spcAft>
                <a:spcPts val="0"/>
              </a:spcAft>
              <a:defRPr/>
            </a:pPr>
            <a:r>
              <a:rPr lang="en-US" sz="2400" dirty="0" smtClean="0"/>
              <a:t>Estimated earnings are not accepted by the Board</a:t>
            </a:r>
          </a:p>
          <a:p>
            <a:pPr marL="731520" lvl="2" indent="-182880" fontAlgn="auto">
              <a:spcAft>
                <a:spcPts val="0"/>
              </a:spcAft>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randombar(horizontal)">
                                      <p:cBhvr>
                                        <p:cTn id="7" dur="500"/>
                                        <p:tgtEl>
                                          <p:spTgt spid="35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5843">
                                            <p:txEl>
                                              <p:pRg st="2" end="2"/>
                                            </p:txEl>
                                          </p:spTgt>
                                        </p:tgtEl>
                                        <p:attrNameLst>
                                          <p:attrName>style.visibility</p:attrName>
                                        </p:attrNameLst>
                                      </p:cBhvr>
                                      <p:to>
                                        <p:strVal val="visible"/>
                                      </p:to>
                                    </p:set>
                                    <p:animEffect transition="in" filter="randombar(horizontal)">
                                      <p:cBhvr>
                                        <p:cTn id="12" dur="500"/>
                                        <p:tgtEl>
                                          <p:spTgt spid="3584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5843">
                                            <p:txEl>
                                              <p:pRg st="3" end="3"/>
                                            </p:txEl>
                                          </p:spTgt>
                                        </p:tgtEl>
                                        <p:attrNameLst>
                                          <p:attrName>style.visibility</p:attrName>
                                        </p:attrNameLst>
                                      </p:cBhvr>
                                      <p:to>
                                        <p:strVal val="visible"/>
                                      </p:to>
                                    </p:set>
                                    <p:animEffect transition="in" filter="randombar(horizontal)">
                                      <p:cBhvr>
                                        <p:cTn id="17" dur="500"/>
                                        <p:tgtEl>
                                          <p:spTgt spid="35843">
                                            <p:txEl>
                                              <p:pRg st="3" end="3"/>
                                            </p:tx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35843">
                                            <p:txEl>
                                              <p:pRg st="4" end="4"/>
                                            </p:txEl>
                                          </p:spTgt>
                                        </p:tgtEl>
                                        <p:attrNameLst>
                                          <p:attrName>style.visibility</p:attrName>
                                        </p:attrNameLst>
                                      </p:cBhvr>
                                      <p:to>
                                        <p:strVal val="visible"/>
                                      </p:to>
                                    </p:set>
                                    <p:animEffect transition="in" filter="randombar(horizontal)">
                                      <p:cBhvr>
                                        <p:cTn id="20" dur="500"/>
                                        <p:tgtEl>
                                          <p:spTgt spid="3584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35843">
                                            <p:txEl>
                                              <p:pRg st="6" end="6"/>
                                            </p:txEl>
                                          </p:spTgt>
                                        </p:tgtEl>
                                        <p:attrNameLst>
                                          <p:attrName>style.visibility</p:attrName>
                                        </p:attrNameLst>
                                      </p:cBhvr>
                                      <p:to>
                                        <p:strVal val="visible"/>
                                      </p:to>
                                    </p:set>
                                    <p:animEffect transition="in" filter="randombar(horizontal)">
                                      <p:cBhvr>
                                        <p:cTn id="25" dur="500"/>
                                        <p:tgtEl>
                                          <p:spTgt spid="3584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35843">
                                            <p:txEl>
                                              <p:pRg st="8" end="8"/>
                                            </p:txEl>
                                          </p:spTgt>
                                        </p:tgtEl>
                                        <p:attrNameLst>
                                          <p:attrName>style.visibility</p:attrName>
                                        </p:attrNameLst>
                                      </p:cBhvr>
                                      <p:to>
                                        <p:strVal val="visible"/>
                                      </p:to>
                                    </p:set>
                                    <p:animEffect transition="in" filter="randombar(horizontal)">
                                      <p:cBhvr>
                                        <p:cTn id="30" dur="500"/>
                                        <p:tgtEl>
                                          <p:spTgt spid="35843">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35843">
                                            <p:txEl>
                                              <p:pRg st="10" end="10"/>
                                            </p:txEl>
                                          </p:spTgt>
                                        </p:tgtEl>
                                        <p:attrNameLst>
                                          <p:attrName>style.visibility</p:attrName>
                                        </p:attrNameLst>
                                      </p:cBhvr>
                                      <p:to>
                                        <p:strVal val="visible"/>
                                      </p:to>
                                    </p:set>
                                    <p:animEffect transition="in" filter="randombar(horizontal)">
                                      <p:cBhvr>
                                        <p:cTn id="35" dur="500"/>
                                        <p:tgtEl>
                                          <p:spTgt spid="35843">
                                            <p:txEl>
                                              <p:pRg st="10" end="1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grpId="0" nodeType="clickEffect">
                                  <p:stCondLst>
                                    <p:cond delay="0"/>
                                  </p:stCondLst>
                                  <p:childTnLst>
                                    <p:set>
                                      <p:cBhvr>
                                        <p:cTn id="39" dur="1" fill="hold">
                                          <p:stCondLst>
                                            <p:cond delay="0"/>
                                          </p:stCondLst>
                                        </p:cTn>
                                        <p:tgtEl>
                                          <p:spTgt spid="35843">
                                            <p:txEl>
                                              <p:pRg st="12" end="12"/>
                                            </p:txEl>
                                          </p:spTgt>
                                        </p:tgtEl>
                                        <p:attrNameLst>
                                          <p:attrName>style.visibility</p:attrName>
                                        </p:attrNameLst>
                                      </p:cBhvr>
                                      <p:to>
                                        <p:strVal val="visible"/>
                                      </p:to>
                                    </p:set>
                                    <p:animEffect transition="in" filter="randombar(horizontal)">
                                      <p:cBhvr>
                                        <p:cTn id="40" dur="500"/>
                                        <p:tgtEl>
                                          <p:spTgt spid="3584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228600"/>
            <a:ext cx="9144000" cy="838200"/>
          </a:xfrm>
        </p:spPr>
        <p:txBody>
          <a:bodyPr>
            <a:normAutofit/>
          </a:bodyPr>
          <a:lstStyle/>
          <a:p>
            <a:pPr fontAlgn="auto">
              <a:spcAft>
                <a:spcPts val="0"/>
              </a:spcAft>
              <a:defRPr/>
            </a:pPr>
            <a:r>
              <a:rPr lang="en-US" sz="4400" b="1" dirty="0" smtClean="0">
                <a:effectLst>
                  <a:outerShdw blurRad="38100" dist="38100" dir="2700000" algn="tl">
                    <a:srgbClr val="000000">
                      <a:alpha val="43137"/>
                    </a:srgbClr>
                  </a:outerShdw>
                </a:effectLst>
              </a:rPr>
              <a:t>What is the Employer’s Role?</a:t>
            </a:r>
            <a:r>
              <a:rPr lang="en-US" sz="4400" dirty="0" smtClean="0">
                <a:effectLst>
                  <a:outerShdw blurRad="38100" dist="38100" dir="2700000" algn="tl">
                    <a:srgbClr val="000000">
                      <a:alpha val="43137"/>
                    </a:srgbClr>
                  </a:outerShdw>
                </a:effectLst>
              </a:rPr>
              <a:t> </a:t>
            </a:r>
          </a:p>
        </p:txBody>
      </p:sp>
      <p:sp>
        <p:nvSpPr>
          <p:cNvPr id="225283" name="Rectangle 3"/>
          <p:cNvSpPr>
            <a:spLocks noGrp="1" noChangeArrowheads="1"/>
          </p:cNvSpPr>
          <p:nvPr>
            <p:ph idx="1"/>
          </p:nvPr>
        </p:nvSpPr>
        <p:spPr>
          <a:xfrm>
            <a:off x="152400" y="990600"/>
            <a:ext cx="8839200" cy="5867400"/>
          </a:xfrm>
        </p:spPr>
        <p:txBody>
          <a:bodyPr rtlCol="0">
            <a:normAutofit/>
          </a:bodyPr>
          <a:lstStyle/>
          <a:p>
            <a:pPr marL="182880" indent="-182880" fontAlgn="auto">
              <a:spcAft>
                <a:spcPts val="0"/>
              </a:spcAft>
              <a:defRPr/>
            </a:pPr>
            <a:r>
              <a:rPr lang="en-US" sz="2800" b="1" dirty="0" smtClean="0"/>
              <a:t>Fringe Benefits Worksheet (WCB-2B)</a:t>
            </a:r>
          </a:p>
          <a:p>
            <a:pPr lvl="1" indent="-182880" fontAlgn="auto">
              <a:spcAft>
                <a:spcPts val="0"/>
              </a:spcAft>
              <a:defRPr/>
            </a:pPr>
            <a:r>
              <a:rPr lang="en-US" sz="2600" dirty="0" smtClean="0"/>
              <a:t>Due within 30 days of employer’s notice or knowledge of claim for compensation</a:t>
            </a:r>
            <a:r>
              <a:rPr lang="en-US" sz="2600" b="1" dirty="0" smtClean="0"/>
              <a:t> </a:t>
            </a:r>
            <a:r>
              <a:rPr lang="en-US" sz="2600" dirty="0" smtClean="0"/>
              <a:t>(same as wage statement)</a:t>
            </a:r>
          </a:p>
          <a:p>
            <a:pPr lvl="1" indent="0" fontAlgn="auto">
              <a:spcAft>
                <a:spcPts val="0"/>
              </a:spcAft>
              <a:buFontTx/>
              <a:buNone/>
              <a:defRPr/>
            </a:pPr>
            <a:endParaRPr lang="en-US" sz="1000" b="1" dirty="0" smtClean="0"/>
          </a:p>
          <a:p>
            <a:pPr marL="458470" lvl="1" indent="-182880" fontAlgn="auto">
              <a:spcAft>
                <a:spcPts val="0"/>
              </a:spcAft>
              <a:defRPr/>
            </a:pPr>
            <a:r>
              <a:rPr lang="en-US" sz="2600" dirty="0" smtClean="0"/>
              <a:t>Fringes are added to the AWW if they are discontinued</a:t>
            </a:r>
          </a:p>
          <a:p>
            <a:pPr marL="731520" lvl="2" indent="-182880" fontAlgn="auto">
              <a:spcAft>
                <a:spcPts val="0"/>
              </a:spcAft>
              <a:buFontTx/>
              <a:buNone/>
              <a:defRPr/>
            </a:pPr>
            <a:endParaRPr lang="en-US" sz="900" dirty="0" smtClean="0"/>
          </a:p>
          <a:p>
            <a:pPr marL="458470" lvl="1" indent="-182880" fontAlgn="auto">
              <a:spcAft>
                <a:spcPts val="0"/>
              </a:spcAft>
              <a:defRPr/>
            </a:pPr>
            <a:r>
              <a:rPr lang="en-US" sz="2600" dirty="0" smtClean="0"/>
              <a:t>Includes </a:t>
            </a:r>
            <a:r>
              <a:rPr lang="en-US" sz="2600" u="sng" dirty="0" smtClean="0"/>
              <a:t>employer cost</a:t>
            </a:r>
            <a:r>
              <a:rPr lang="en-US" sz="2600" dirty="0" smtClean="0"/>
              <a:t> of health/dental/life insurance, 401K, pension, education, etc., </a:t>
            </a:r>
            <a:r>
              <a:rPr lang="en-US" sz="2600" u="sng" dirty="0" smtClean="0"/>
              <a:t>at the time of injury</a:t>
            </a:r>
          </a:p>
          <a:p>
            <a:pPr marL="275590" lvl="1" indent="0" fontAlgn="auto">
              <a:spcAft>
                <a:spcPts val="0"/>
              </a:spcAft>
              <a:buNone/>
              <a:defRPr/>
            </a:pPr>
            <a:endParaRPr lang="en-US" sz="800" dirty="0"/>
          </a:p>
          <a:p>
            <a:pPr marL="458470" lvl="1" indent="-182880" fontAlgn="auto">
              <a:spcAft>
                <a:spcPts val="0"/>
              </a:spcAft>
              <a:defRPr/>
            </a:pPr>
            <a:r>
              <a:rPr lang="en-US" sz="2600" dirty="0" smtClean="0"/>
              <a:t>Does not include reimbursement to employee for expenses on behalf of employer (travel, lodging, etc.) </a:t>
            </a:r>
          </a:p>
          <a:p>
            <a:pPr marL="275590" lvl="1" indent="0" fontAlgn="auto">
              <a:spcAft>
                <a:spcPts val="0"/>
              </a:spcAft>
              <a:buNone/>
              <a:defRPr/>
            </a:pPr>
            <a:endParaRPr lang="en-US" sz="800" dirty="0"/>
          </a:p>
          <a:p>
            <a:pPr marL="458470" lvl="1" indent="-182880" fontAlgn="auto">
              <a:spcAft>
                <a:spcPts val="0"/>
              </a:spcAft>
              <a:defRPr/>
            </a:pPr>
            <a:r>
              <a:rPr lang="en-US" sz="2600" dirty="0" smtClean="0"/>
              <a:t>Any fringe “provided” must also indicate if it continues, and indicate the weekly cost to the employer</a:t>
            </a:r>
          </a:p>
          <a:p>
            <a:pPr marL="275590" lvl="1" indent="0" fontAlgn="auto">
              <a:spcAft>
                <a:spcPts val="0"/>
              </a:spcAft>
              <a:buNone/>
              <a:defRPr/>
            </a:pPr>
            <a:endParaRPr lang="en-US" sz="2600" dirty="0"/>
          </a:p>
          <a:p>
            <a:pPr marL="458470" lvl="1" indent="-182880" fontAlgn="auto">
              <a:spcAft>
                <a:spcPts val="0"/>
              </a:spcAft>
              <a:defRPr/>
            </a:pPr>
            <a:endParaRPr lang="en-US" sz="2600" dirty="0" smtClean="0"/>
          </a:p>
          <a:p>
            <a:pPr marL="458470" lvl="1" indent="-182880" fontAlgn="auto">
              <a:spcAft>
                <a:spcPts val="0"/>
              </a:spcAft>
              <a:defRPr/>
            </a:pPr>
            <a:endParaRPr lang="en-US" sz="2600" dirty="0"/>
          </a:p>
          <a:p>
            <a:pPr marL="458470" lvl="1" indent="-182880" fontAlgn="auto">
              <a:spcAft>
                <a:spcPts val="0"/>
              </a:spcAft>
              <a:defRPr/>
            </a:pPr>
            <a:endParaRPr lang="en-US" sz="2600" dirty="0" smtClean="0"/>
          </a:p>
          <a:p>
            <a:pPr marL="275590" lvl="1" indent="0" fontAlgn="auto">
              <a:spcAft>
                <a:spcPts val="0"/>
              </a:spcAft>
              <a:buNone/>
              <a:defRPr/>
            </a:pPr>
            <a:endParaRPr lang="en-US" sz="800" dirty="0"/>
          </a:p>
          <a:p>
            <a:pPr marL="275590" lvl="1" indent="0" fontAlgn="auto">
              <a:spcAft>
                <a:spcPts val="0"/>
              </a:spcAft>
              <a:buNone/>
              <a:defRPr/>
            </a:pPr>
            <a:endParaRPr lang="en-US" sz="800" dirty="0" smtClean="0"/>
          </a:p>
          <a:p>
            <a:pPr marL="548640" lvl="2" indent="0" fontAlgn="auto">
              <a:spcAft>
                <a:spcPts val="0"/>
              </a:spcAft>
              <a:buNone/>
              <a:defRPr/>
            </a:pPr>
            <a:endParaRPr lang="en-US" sz="800" dirty="0" smtClean="0"/>
          </a:p>
          <a:p>
            <a:pPr marL="458470" lvl="1" indent="-182880" fontAlgn="auto">
              <a:spcAft>
                <a:spcPts val="0"/>
              </a:spcAft>
              <a:defRPr/>
            </a:pPr>
            <a:endParaRPr lang="en-US" sz="2600" dirty="0" smtClean="0"/>
          </a:p>
          <a:p>
            <a:pPr marL="731520" lvl="2" indent="-182880" fontAlgn="auto">
              <a:spcAft>
                <a:spcPts val="0"/>
              </a:spcAft>
              <a:defRPr/>
            </a:pPr>
            <a:endParaRPr lang="en-US" dirty="0" smtClean="0"/>
          </a:p>
        </p:txBody>
      </p:sp>
    </p:spTree>
    <p:extLst>
      <p:ext uri="{BB962C8B-B14F-4D97-AF65-F5344CB8AC3E}">
        <p14:creationId xmlns:p14="http://schemas.microsoft.com/office/powerpoint/2010/main" val="1440653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2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2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28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28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28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528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6"/>
          <p:cNvSpPr>
            <a:spLocks noChangeArrowheads="1"/>
          </p:cNvSpPr>
          <p:nvPr/>
        </p:nvSpPr>
        <p:spPr bwMode="gray">
          <a:xfrm>
            <a:off x="0" y="274638"/>
            <a:ext cx="9144000" cy="124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rgbClr val="000000">
                      <a:alpha val="50000"/>
                    </a:srgbClr>
                  </a:outerShdw>
                </a:effectLst>
              </a14:hiddenEffects>
            </a:ext>
          </a:extLst>
        </p:spPr>
        <p:txBody>
          <a:bodyPr anchor="ctr"/>
          <a:lstStyle/>
          <a:p>
            <a:pPr algn="ctr"/>
            <a:r>
              <a:rPr lang="en-US" sz="3200" b="1" dirty="0">
                <a:solidFill>
                  <a:schemeClr val="tx2"/>
                </a:solidFill>
                <a:effectLst>
                  <a:outerShdw blurRad="38100" dist="38100" dir="2700000" algn="tl">
                    <a:srgbClr val="000000">
                      <a:alpha val="43137"/>
                    </a:srgbClr>
                  </a:outerShdw>
                </a:effectLst>
              </a:rPr>
              <a:t>What are the Risks of Doing </a:t>
            </a:r>
            <a:r>
              <a:rPr lang="en-US" sz="3200" b="1" dirty="0" smtClean="0">
                <a:solidFill>
                  <a:schemeClr val="tx2"/>
                </a:solidFill>
                <a:effectLst>
                  <a:outerShdw blurRad="38100" dist="38100" dir="2700000" algn="tl">
                    <a:srgbClr val="000000">
                      <a:alpha val="43137"/>
                    </a:srgbClr>
                  </a:outerShdw>
                </a:effectLst>
              </a:rPr>
              <a:t>Things Wrong</a:t>
            </a:r>
            <a:r>
              <a:rPr lang="en-US" sz="3200" b="1" dirty="0">
                <a:solidFill>
                  <a:schemeClr val="tx2"/>
                </a:solidFill>
                <a:effectLst>
                  <a:outerShdw blurRad="38100" dist="38100" dir="2700000" algn="tl">
                    <a:srgbClr val="000000">
                      <a:alpha val="43137"/>
                    </a:srgbClr>
                  </a:outerShdw>
                </a:effectLst>
              </a:rPr>
              <a:t>?</a:t>
            </a:r>
            <a:r>
              <a:rPr lang="en-US" sz="3200" dirty="0">
                <a:solidFill>
                  <a:schemeClr val="tx2"/>
                </a:solidFill>
                <a:effectLst>
                  <a:outerShdw blurRad="38100" dist="38100" dir="2700000" algn="tl">
                    <a:srgbClr val="000000">
                      <a:alpha val="43137"/>
                    </a:srgbClr>
                  </a:outerShdw>
                </a:effectLst>
              </a:rPr>
              <a:t> </a:t>
            </a:r>
          </a:p>
        </p:txBody>
      </p:sp>
      <p:pic>
        <p:nvPicPr>
          <p:cNvPr id="61443" name="Content Placeholder 2"/>
          <p:cNvPicPr>
            <a:picLocks noGrp="1" noChangeAspect="1"/>
          </p:cNvPicPr>
          <p:nvPr>
            <p:ph/>
          </p:nvPr>
        </p:nvPicPr>
        <p:blipFill>
          <a:blip r:embed="rId3">
            <a:extLst>
              <a:ext uri="{28A0092B-C50C-407E-A947-70E740481C1C}">
                <a14:useLocalDpi xmlns:a14="http://schemas.microsoft.com/office/drawing/2010/main" val="0"/>
              </a:ext>
            </a:extLst>
          </a:blip>
          <a:srcRect/>
          <a:stretch>
            <a:fillRect/>
          </a:stretch>
        </p:blipFill>
        <p:spPr>
          <a:xfrm>
            <a:off x="1752600" y="1981200"/>
            <a:ext cx="5486400" cy="4038600"/>
          </a:xfr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0" y="274638"/>
            <a:ext cx="9144000" cy="868362"/>
          </a:xfrm>
        </p:spPr>
        <p:txBody>
          <a:bodyPr>
            <a:normAutofit/>
          </a:bodyPr>
          <a:lstStyle/>
          <a:p>
            <a:pPr algn="ctr" fontAlgn="auto">
              <a:spcAft>
                <a:spcPts val="0"/>
              </a:spcAft>
              <a:defRPr/>
            </a:pPr>
            <a:r>
              <a:rPr lang="en-US" sz="3400" b="1" dirty="0" smtClean="0">
                <a:effectLst>
                  <a:outerShdw blurRad="38100" dist="38100" dir="2700000" algn="tl">
                    <a:srgbClr val="000000">
                      <a:alpha val="43137"/>
                    </a:srgbClr>
                  </a:outerShdw>
                </a:effectLst>
              </a:rPr>
              <a:t>What are the Risks of Doing Things Wrong?</a:t>
            </a:r>
            <a:r>
              <a:rPr lang="en-US" sz="3400" dirty="0" smtClean="0">
                <a:effectLst>
                  <a:outerShdw blurRad="38100" dist="38100" dir="2700000" algn="tl">
                    <a:srgbClr val="000000">
                      <a:alpha val="43137"/>
                    </a:srgbClr>
                  </a:outerShdw>
                </a:effectLst>
              </a:rPr>
              <a:t> </a:t>
            </a:r>
          </a:p>
        </p:txBody>
      </p:sp>
      <p:sp>
        <p:nvSpPr>
          <p:cNvPr id="233475" name="Rectangle 3"/>
          <p:cNvSpPr>
            <a:spLocks noGrp="1" noChangeArrowheads="1"/>
          </p:cNvSpPr>
          <p:nvPr>
            <p:ph idx="1"/>
          </p:nvPr>
        </p:nvSpPr>
        <p:spPr>
          <a:xfrm>
            <a:off x="0" y="1447800"/>
            <a:ext cx="9144000" cy="5181600"/>
          </a:xfrm>
        </p:spPr>
        <p:txBody>
          <a:bodyPr/>
          <a:lstStyle/>
          <a:p>
            <a:r>
              <a:rPr lang="en-US" sz="2800" b="1" dirty="0" smtClean="0"/>
              <a:t>Lost Time FROI Reporting Obligation - 7 Days</a:t>
            </a:r>
            <a:endParaRPr lang="en-US" sz="2000" dirty="0" smtClean="0"/>
          </a:p>
          <a:p>
            <a:pPr lvl="1"/>
            <a:endParaRPr lang="en-US" dirty="0" smtClean="0"/>
          </a:p>
          <a:p>
            <a:pPr lvl="1"/>
            <a:r>
              <a:rPr lang="en-US" sz="2400" b="1" dirty="0" smtClean="0"/>
              <a:t>$100 fine</a:t>
            </a:r>
            <a:r>
              <a:rPr lang="en-US" sz="2400" dirty="0" smtClean="0"/>
              <a:t> applies to Lost Time FROIs that are filed </a:t>
            </a:r>
            <a:r>
              <a:rPr lang="en-US" sz="2400" b="1" dirty="0" smtClean="0"/>
              <a:t>later than 7 days beyond employer’s notice or knowledge of incapacity.</a:t>
            </a:r>
          </a:p>
          <a:p>
            <a:pPr lvl="1"/>
            <a:endParaRPr lang="en-US" sz="1000" dirty="0" smtClean="0"/>
          </a:p>
          <a:p>
            <a:pPr lvl="1"/>
            <a:r>
              <a:rPr lang="en-US" sz="2400" dirty="0" smtClean="0"/>
              <a:t>The Board may reduce the fine, depending upon the circumstances. </a:t>
            </a:r>
          </a:p>
          <a:p>
            <a:pPr marL="274637" lvl="1" indent="0">
              <a:buNone/>
            </a:pPr>
            <a:endParaRPr lang="en-US" sz="800" dirty="0" smtClean="0"/>
          </a:p>
          <a:p>
            <a:pPr lvl="1"/>
            <a:r>
              <a:rPr lang="en-US" sz="2400" dirty="0" smtClean="0"/>
              <a:t>Penalties may also apply to</a:t>
            </a:r>
          </a:p>
          <a:p>
            <a:pPr marL="274637" lvl="1" indent="0">
              <a:buNone/>
            </a:pPr>
            <a:r>
              <a:rPr lang="en-US" sz="2400" dirty="0"/>
              <a:t> </a:t>
            </a:r>
            <a:r>
              <a:rPr lang="en-US" sz="2400" dirty="0" smtClean="0"/>
              <a:t>  other late forms, such as the</a:t>
            </a:r>
          </a:p>
          <a:p>
            <a:pPr marL="274637" lvl="1" indent="0">
              <a:buNone/>
            </a:pPr>
            <a:r>
              <a:rPr lang="en-US" sz="2400" dirty="0"/>
              <a:t> </a:t>
            </a:r>
            <a:r>
              <a:rPr lang="en-US" sz="2400" dirty="0" smtClean="0"/>
              <a:t>  wage statement and fringe </a:t>
            </a:r>
          </a:p>
          <a:p>
            <a:pPr marL="274637" lvl="1" indent="0">
              <a:buNone/>
            </a:pPr>
            <a:r>
              <a:rPr lang="en-US" sz="2400" dirty="0"/>
              <a:t> </a:t>
            </a:r>
            <a:r>
              <a:rPr lang="en-US" sz="2400" dirty="0" smtClean="0"/>
              <a:t>  benefits worksheet.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57800" y="4419600"/>
            <a:ext cx="2896100" cy="192024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233475">
                                            <p:txEl>
                                              <p:pRg st="2" end="2"/>
                                            </p:txEl>
                                          </p:spTgt>
                                        </p:tgtEl>
                                        <p:attrNameLst>
                                          <p:attrName>style.visibility</p:attrName>
                                        </p:attrNameLst>
                                      </p:cBhvr>
                                      <p:to>
                                        <p:strVal val="visible"/>
                                      </p:to>
                                    </p:set>
                                    <p:animEffect transition="in" filter="barn(inHorizontal)">
                                      <p:cBhvr>
                                        <p:cTn id="7" dur="500"/>
                                        <p:tgtEl>
                                          <p:spTgt spid="23347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33475">
                                            <p:txEl>
                                              <p:pRg st="4" end="4"/>
                                            </p:txEl>
                                          </p:spTgt>
                                        </p:tgtEl>
                                        <p:attrNameLst>
                                          <p:attrName>style.visibility</p:attrName>
                                        </p:attrNameLst>
                                      </p:cBhvr>
                                      <p:to>
                                        <p:strVal val="visible"/>
                                      </p:to>
                                    </p:set>
                                    <p:animEffect transition="in" filter="barn(inVertical)">
                                      <p:cBhvr>
                                        <p:cTn id="12" dur="500"/>
                                        <p:tgtEl>
                                          <p:spTgt spid="23347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33475">
                                            <p:txEl>
                                              <p:pRg st="6" end="6"/>
                                            </p:txEl>
                                          </p:spTgt>
                                        </p:tgtEl>
                                        <p:attrNameLst>
                                          <p:attrName>style.visibility</p:attrName>
                                        </p:attrNameLst>
                                      </p:cBhvr>
                                      <p:to>
                                        <p:strVal val="visible"/>
                                      </p:to>
                                    </p:set>
                                    <p:animEffect transition="in" filter="barn(inVertical)">
                                      <p:cBhvr>
                                        <p:cTn id="17" dur="500"/>
                                        <p:tgtEl>
                                          <p:spTgt spid="233475">
                                            <p:txEl>
                                              <p:pRg st="6" end="6"/>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233475">
                                            <p:txEl>
                                              <p:pRg st="7" end="7"/>
                                            </p:txEl>
                                          </p:spTgt>
                                        </p:tgtEl>
                                        <p:attrNameLst>
                                          <p:attrName>style.visibility</p:attrName>
                                        </p:attrNameLst>
                                      </p:cBhvr>
                                      <p:to>
                                        <p:strVal val="visible"/>
                                      </p:to>
                                    </p:set>
                                    <p:animEffect transition="in" filter="barn(inVertical)">
                                      <p:cBhvr>
                                        <p:cTn id="20" dur="500"/>
                                        <p:tgtEl>
                                          <p:spTgt spid="233475">
                                            <p:txEl>
                                              <p:pRg st="7" end="7"/>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233475">
                                            <p:txEl>
                                              <p:pRg st="8" end="8"/>
                                            </p:txEl>
                                          </p:spTgt>
                                        </p:tgtEl>
                                        <p:attrNameLst>
                                          <p:attrName>style.visibility</p:attrName>
                                        </p:attrNameLst>
                                      </p:cBhvr>
                                      <p:to>
                                        <p:strVal val="visible"/>
                                      </p:to>
                                    </p:set>
                                    <p:animEffect transition="in" filter="barn(inVertical)">
                                      <p:cBhvr>
                                        <p:cTn id="23" dur="500"/>
                                        <p:tgtEl>
                                          <p:spTgt spid="233475">
                                            <p:txEl>
                                              <p:pRg st="8" end="8"/>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233475">
                                            <p:txEl>
                                              <p:pRg st="9" end="9"/>
                                            </p:txEl>
                                          </p:spTgt>
                                        </p:tgtEl>
                                        <p:attrNameLst>
                                          <p:attrName>style.visibility</p:attrName>
                                        </p:attrNameLst>
                                      </p:cBhvr>
                                      <p:to>
                                        <p:strVal val="visible"/>
                                      </p:to>
                                    </p:set>
                                    <p:animEffect transition="in" filter="barn(inVertical)">
                                      <p:cBhvr>
                                        <p:cTn id="26" dur="500"/>
                                        <p:tgtEl>
                                          <p:spTgt spid="23347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6"/>
          <p:cNvSpPr>
            <a:spLocks noGrp="1" noChangeArrowheads="1"/>
          </p:cNvSpPr>
          <p:nvPr>
            <p:ph type="title"/>
          </p:nvPr>
        </p:nvSpPr>
        <p:spPr bwMode="gray">
          <a:xfrm>
            <a:off x="0" y="0"/>
            <a:ext cx="9144000" cy="1600200"/>
          </a:xfrm>
          <a:extLst>
            <a:ext uri="{AF507438-7753-43E0-B8FC-AC1667EBCBE1}">
              <a14:hiddenEffects xmlns:a14="http://schemas.microsoft.com/office/drawing/2010/main">
                <a:effectLst>
                  <a:outerShdw dist="107763" dir="18900000" algn="ctr" rotWithShape="0">
                    <a:srgbClr val="000000">
                      <a:alpha val="50000"/>
                    </a:srgbClr>
                  </a:outerShdw>
                </a:effectLst>
              </a14:hiddenEffects>
            </a:ext>
          </a:extLst>
        </p:spPr>
        <p:txBody>
          <a:bodyPr>
            <a:normAutofit/>
          </a:bodyPr>
          <a:lstStyle/>
          <a:p>
            <a:pPr fontAlgn="auto">
              <a:spcAft>
                <a:spcPts val="0"/>
              </a:spcAft>
              <a:defRPr/>
            </a:pPr>
            <a:r>
              <a:rPr lang="en-US" sz="3400" b="1" dirty="0" smtClean="0">
                <a:effectLst>
                  <a:outerShdw blurRad="38100" dist="38100" dir="2700000" algn="tl">
                    <a:srgbClr val="000000">
                      <a:alpha val="43137"/>
                    </a:srgbClr>
                  </a:outerShdw>
                </a:effectLst>
              </a:rPr>
              <a:t>What are the Risks of Doing Things Wrong?</a:t>
            </a:r>
            <a:r>
              <a:rPr lang="en-US" sz="3400" dirty="0" smtClean="0">
                <a:effectLst>
                  <a:outerShdw blurRad="38100" dist="38100" dir="2700000" algn="tl">
                    <a:srgbClr val="000000">
                      <a:alpha val="43137"/>
                    </a:srgbClr>
                  </a:outerShdw>
                </a:effectLst>
              </a:rPr>
              <a:t> </a:t>
            </a:r>
          </a:p>
        </p:txBody>
      </p:sp>
      <p:sp>
        <p:nvSpPr>
          <p:cNvPr id="252931" name="Rectangle 3"/>
          <p:cNvSpPr>
            <a:spLocks noGrp="1" noChangeArrowheads="1"/>
          </p:cNvSpPr>
          <p:nvPr>
            <p:ph idx="1"/>
          </p:nvPr>
        </p:nvSpPr>
        <p:spPr>
          <a:xfrm>
            <a:off x="457200" y="2590800"/>
            <a:ext cx="8229600" cy="4267200"/>
          </a:xfrm>
        </p:spPr>
        <p:txBody>
          <a:bodyPr/>
          <a:lstStyle/>
          <a:p>
            <a:endParaRPr lang="en-US" dirty="0" smtClean="0"/>
          </a:p>
          <a:p>
            <a:endParaRPr lang="en-US" dirty="0" smtClean="0"/>
          </a:p>
          <a:p>
            <a:endParaRPr lang="en-US" b="1" dirty="0" smtClean="0"/>
          </a:p>
          <a:p>
            <a:r>
              <a:rPr lang="en-US" dirty="0" smtClean="0"/>
              <a:t>Late reports of lost time to insurers may result in late payments to employees.</a:t>
            </a:r>
          </a:p>
          <a:p>
            <a:endParaRPr lang="en-US" sz="1400" dirty="0" smtClean="0"/>
          </a:p>
          <a:p>
            <a:r>
              <a:rPr lang="en-US" dirty="0" smtClean="0"/>
              <a:t>In addition to the hardship imposed on the employee, employers may be responsible for additional penalties of $50 per day up to $1,500 (under Section 205.3) for these late payments.</a:t>
            </a:r>
          </a:p>
          <a:p>
            <a:pPr>
              <a:buFontTx/>
              <a:buNone/>
            </a:pPr>
            <a:endParaRPr lang="en-US" dirty="0" smtClean="0"/>
          </a:p>
        </p:txBody>
      </p:sp>
      <p:pic>
        <p:nvPicPr>
          <p:cNvPr id="6349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1295400"/>
            <a:ext cx="3108958"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52931">
                                            <p:txEl>
                                              <p:pRg st="3" end="3"/>
                                            </p:txEl>
                                          </p:spTgt>
                                        </p:tgtEl>
                                        <p:attrNameLst>
                                          <p:attrName>style.visibility</p:attrName>
                                        </p:attrNameLst>
                                      </p:cBhvr>
                                      <p:to>
                                        <p:strVal val="visible"/>
                                      </p:to>
                                    </p:set>
                                    <p:anim calcmode="lin" valueType="num">
                                      <p:cBhvr additive="base">
                                        <p:cTn id="7" dur="500" fill="hold"/>
                                        <p:tgtEl>
                                          <p:spTgt spid="252931">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293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52931">
                                            <p:txEl>
                                              <p:pRg st="5" end="5"/>
                                            </p:txEl>
                                          </p:spTgt>
                                        </p:tgtEl>
                                        <p:attrNameLst>
                                          <p:attrName>style.visibility</p:attrName>
                                        </p:attrNameLst>
                                      </p:cBhvr>
                                      <p:to>
                                        <p:strVal val="visible"/>
                                      </p:to>
                                    </p:set>
                                    <p:anim calcmode="lin" valueType="num">
                                      <p:cBhvr additive="base">
                                        <p:cTn id="13" dur="500" fill="hold"/>
                                        <p:tgtEl>
                                          <p:spTgt spid="252931">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5293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0" y="274638"/>
            <a:ext cx="9144000" cy="868362"/>
          </a:xfrm>
        </p:spPr>
        <p:txBody>
          <a:bodyPr>
            <a:normAutofit/>
          </a:bodyPr>
          <a:lstStyle/>
          <a:p>
            <a:pPr algn="ctr" fontAlgn="auto">
              <a:spcAft>
                <a:spcPts val="0"/>
              </a:spcAft>
              <a:defRPr/>
            </a:pPr>
            <a:r>
              <a:rPr lang="en-US" sz="3400" b="1" dirty="0" smtClean="0">
                <a:effectLst>
                  <a:outerShdw blurRad="38100" dist="38100" dir="2700000" algn="tl">
                    <a:srgbClr val="000000">
                      <a:alpha val="43137"/>
                    </a:srgbClr>
                  </a:outerShdw>
                </a:effectLst>
              </a:rPr>
              <a:t>What are the Risks of Doing Things Wrong?</a:t>
            </a:r>
            <a:r>
              <a:rPr lang="en-US" sz="3400" dirty="0" smtClean="0">
                <a:effectLst>
                  <a:outerShdw blurRad="38100" dist="38100" dir="2700000" algn="tl">
                    <a:srgbClr val="000000">
                      <a:alpha val="43137"/>
                    </a:srgbClr>
                  </a:outerShdw>
                </a:effectLst>
              </a:rPr>
              <a:t> </a:t>
            </a:r>
          </a:p>
        </p:txBody>
      </p:sp>
      <p:sp>
        <p:nvSpPr>
          <p:cNvPr id="228355" name="Rectangle 3"/>
          <p:cNvSpPr>
            <a:spLocks noGrp="1" noChangeArrowheads="1"/>
          </p:cNvSpPr>
          <p:nvPr>
            <p:ph idx="1"/>
          </p:nvPr>
        </p:nvSpPr>
        <p:spPr>
          <a:xfrm>
            <a:off x="457200" y="1371600"/>
            <a:ext cx="8229600" cy="5334000"/>
          </a:xfrm>
        </p:spPr>
        <p:txBody>
          <a:bodyPr/>
          <a:lstStyle/>
          <a:p>
            <a:r>
              <a:rPr lang="en-US" dirty="0" smtClean="0"/>
              <a:t>A “Complaint for Audit” and/or a “Petition for Penalties” may be filed with the Board to investigate “questionable claims-handling”, “repeated unreasonably contested claims” or “willful violations” on one or more claims being handled by a specific insurer or employer.</a:t>
            </a:r>
          </a:p>
          <a:p>
            <a:endParaRPr lang="en-US" sz="800" dirty="0" smtClean="0"/>
          </a:p>
          <a:p>
            <a:pPr lvl="1"/>
            <a:r>
              <a:rPr lang="en-US" sz="2400" dirty="0" smtClean="0"/>
              <a:t>Can be filed by any party.</a:t>
            </a:r>
          </a:p>
          <a:p>
            <a:pPr lvl="1"/>
            <a:endParaRPr lang="en-US" sz="800" dirty="0" smtClean="0"/>
          </a:p>
          <a:p>
            <a:pPr lvl="1"/>
            <a:r>
              <a:rPr lang="en-US" sz="2400" dirty="0" smtClean="0"/>
              <a:t>Board staff investigates nature of complaint and determines scope of issues.</a:t>
            </a:r>
          </a:p>
          <a:p>
            <a:pPr marL="274637" lvl="1" indent="0">
              <a:buNone/>
            </a:pPr>
            <a:endParaRPr lang="en-US" sz="800" dirty="0" smtClean="0"/>
          </a:p>
          <a:p>
            <a:pPr lvl="1"/>
            <a:r>
              <a:rPr lang="en-US" sz="2400" dirty="0" smtClean="0"/>
              <a:t>May lead to audit of insurer’s and/or employer’s files to determine compliance with the Act.</a:t>
            </a:r>
          </a:p>
          <a:p>
            <a:pPr lvl="1"/>
            <a:endParaRPr lang="en-US" sz="800" dirty="0"/>
          </a:p>
          <a:p>
            <a:pPr lvl="1"/>
            <a:r>
              <a:rPr lang="en-US" sz="2400" dirty="0" smtClean="0"/>
              <a:t>May lead to penalties </a:t>
            </a:r>
            <a:r>
              <a:rPr lang="en-US" sz="2400" dirty="0"/>
              <a:t>under </a:t>
            </a:r>
            <a:r>
              <a:rPr lang="en-US" sz="2400" dirty="0" smtClean="0"/>
              <a:t>§359(2) of up to $25,000 and/or </a:t>
            </a:r>
            <a:r>
              <a:rPr lang="en-US" sz="2400" dirty="0"/>
              <a:t>under §360(2</a:t>
            </a:r>
            <a:r>
              <a:rPr lang="en-US" sz="2400" dirty="0" smtClean="0"/>
              <a:t>) of up to $10,000.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Effect transition="in" filter="randombar(horizontal)">
                                      <p:cBhvr>
                                        <p:cTn id="7" dur="500"/>
                                        <p:tgtEl>
                                          <p:spTgt spid="228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nodeType="clickEffect">
                                  <p:stCondLst>
                                    <p:cond delay="0"/>
                                  </p:stCondLst>
                                  <p:childTnLst>
                                    <p:set>
                                      <p:cBhvr>
                                        <p:cTn id="11" dur="1" fill="hold">
                                          <p:stCondLst>
                                            <p:cond delay="0"/>
                                          </p:stCondLst>
                                        </p:cTn>
                                        <p:tgtEl>
                                          <p:spTgt spid="228355">
                                            <p:txEl>
                                              <p:pRg st="2" end="2"/>
                                            </p:txEl>
                                          </p:spTgt>
                                        </p:tgtEl>
                                        <p:attrNameLst>
                                          <p:attrName>style.visibility</p:attrName>
                                        </p:attrNameLst>
                                      </p:cBhvr>
                                      <p:to>
                                        <p:strVal val="visible"/>
                                      </p:to>
                                    </p:set>
                                    <p:animEffect transition="in" filter="fade">
                                      <p:cBhvr>
                                        <p:cTn id="12" dur="1000"/>
                                        <p:tgtEl>
                                          <p:spTgt spid="228355">
                                            <p:txEl>
                                              <p:pRg st="2" end="2"/>
                                            </p:txEl>
                                          </p:spTgt>
                                        </p:tgtEl>
                                      </p:cBhvr>
                                    </p:animEffect>
                                    <p:anim calcmode="lin" valueType="num">
                                      <p:cBhvr>
                                        <p:cTn id="13" dur="1000" fill="hold"/>
                                        <p:tgtEl>
                                          <p:spTgt spid="228355">
                                            <p:txEl>
                                              <p:pRg st="2" end="2"/>
                                            </p:txEl>
                                          </p:spTgt>
                                        </p:tgtEl>
                                        <p:attrNameLst>
                                          <p:attrName>ppt_x</p:attrName>
                                        </p:attrNameLst>
                                      </p:cBhvr>
                                      <p:tavLst>
                                        <p:tav tm="0">
                                          <p:val>
                                            <p:strVal val="#ppt_x"/>
                                          </p:val>
                                        </p:tav>
                                        <p:tav tm="100000">
                                          <p:val>
                                            <p:strVal val="#ppt_x"/>
                                          </p:val>
                                        </p:tav>
                                      </p:tavLst>
                                    </p:anim>
                                    <p:anim calcmode="lin" valueType="num">
                                      <p:cBhvr>
                                        <p:cTn id="14" dur="900" decel="100000" fill="hold"/>
                                        <p:tgtEl>
                                          <p:spTgt spid="228355">
                                            <p:txEl>
                                              <p:pRg st="2" end="2"/>
                                            </p:txEl>
                                          </p:spTgt>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22835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37" presetClass="entr" presetSubtype="0" fill="hold" nodeType="clickEffect">
                                  <p:stCondLst>
                                    <p:cond delay="0"/>
                                  </p:stCondLst>
                                  <p:childTnLst>
                                    <p:set>
                                      <p:cBhvr>
                                        <p:cTn id="19" dur="1" fill="hold">
                                          <p:stCondLst>
                                            <p:cond delay="0"/>
                                          </p:stCondLst>
                                        </p:cTn>
                                        <p:tgtEl>
                                          <p:spTgt spid="228355">
                                            <p:txEl>
                                              <p:pRg st="4" end="4"/>
                                            </p:txEl>
                                          </p:spTgt>
                                        </p:tgtEl>
                                        <p:attrNameLst>
                                          <p:attrName>style.visibility</p:attrName>
                                        </p:attrNameLst>
                                      </p:cBhvr>
                                      <p:to>
                                        <p:strVal val="visible"/>
                                      </p:to>
                                    </p:set>
                                    <p:animEffect transition="in" filter="fade">
                                      <p:cBhvr>
                                        <p:cTn id="20" dur="1000"/>
                                        <p:tgtEl>
                                          <p:spTgt spid="228355">
                                            <p:txEl>
                                              <p:pRg st="4" end="4"/>
                                            </p:txEl>
                                          </p:spTgt>
                                        </p:tgtEl>
                                      </p:cBhvr>
                                    </p:animEffect>
                                    <p:anim calcmode="lin" valueType="num">
                                      <p:cBhvr>
                                        <p:cTn id="21" dur="1000" fill="hold"/>
                                        <p:tgtEl>
                                          <p:spTgt spid="228355">
                                            <p:txEl>
                                              <p:pRg st="4" end="4"/>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228355">
                                            <p:txEl>
                                              <p:pRg st="4" end="4"/>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22835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37" presetClass="entr" presetSubtype="0" fill="hold" nodeType="clickEffect">
                                  <p:stCondLst>
                                    <p:cond delay="0"/>
                                  </p:stCondLst>
                                  <p:childTnLst>
                                    <p:set>
                                      <p:cBhvr>
                                        <p:cTn id="27" dur="1" fill="hold">
                                          <p:stCondLst>
                                            <p:cond delay="0"/>
                                          </p:stCondLst>
                                        </p:cTn>
                                        <p:tgtEl>
                                          <p:spTgt spid="228355">
                                            <p:txEl>
                                              <p:pRg st="6" end="6"/>
                                            </p:txEl>
                                          </p:spTgt>
                                        </p:tgtEl>
                                        <p:attrNameLst>
                                          <p:attrName>style.visibility</p:attrName>
                                        </p:attrNameLst>
                                      </p:cBhvr>
                                      <p:to>
                                        <p:strVal val="visible"/>
                                      </p:to>
                                    </p:set>
                                    <p:animEffect transition="in" filter="fade">
                                      <p:cBhvr>
                                        <p:cTn id="28" dur="1000"/>
                                        <p:tgtEl>
                                          <p:spTgt spid="228355">
                                            <p:txEl>
                                              <p:pRg st="6" end="6"/>
                                            </p:txEl>
                                          </p:spTgt>
                                        </p:tgtEl>
                                      </p:cBhvr>
                                    </p:animEffect>
                                    <p:anim calcmode="lin" valueType="num">
                                      <p:cBhvr>
                                        <p:cTn id="29" dur="1000" fill="hold"/>
                                        <p:tgtEl>
                                          <p:spTgt spid="228355">
                                            <p:txEl>
                                              <p:pRg st="6" end="6"/>
                                            </p:txEl>
                                          </p:spTgt>
                                        </p:tgtEl>
                                        <p:attrNameLst>
                                          <p:attrName>ppt_x</p:attrName>
                                        </p:attrNameLst>
                                      </p:cBhvr>
                                      <p:tavLst>
                                        <p:tav tm="0">
                                          <p:val>
                                            <p:strVal val="#ppt_x"/>
                                          </p:val>
                                        </p:tav>
                                        <p:tav tm="100000">
                                          <p:val>
                                            <p:strVal val="#ppt_x"/>
                                          </p:val>
                                        </p:tav>
                                      </p:tavLst>
                                    </p:anim>
                                    <p:anim calcmode="lin" valueType="num">
                                      <p:cBhvr>
                                        <p:cTn id="30" dur="900" decel="100000" fill="hold"/>
                                        <p:tgtEl>
                                          <p:spTgt spid="228355">
                                            <p:txEl>
                                              <p:pRg st="6" end="6"/>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228355">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7" presetClass="entr" presetSubtype="0" fill="hold" nodeType="clickEffect">
                                  <p:stCondLst>
                                    <p:cond delay="0"/>
                                  </p:stCondLst>
                                  <p:childTnLst>
                                    <p:set>
                                      <p:cBhvr>
                                        <p:cTn id="35" dur="1" fill="hold">
                                          <p:stCondLst>
                                            <p:cond delay="0"/>
                                          </p:stCondLst>
                                        </p:cTn>
                                        <p:tgtEl>
                                          <p:spTgt spid="228355">
                                            <p:txEl>
                                              <p:pRg st="8" end="8"/>
                                            </p:txEl>
                                          </p:spTgt>
                                        </p:tgtEl>
                                        <p:attrNameLst>
                                          <p:attrName>style.visibility</p:attrName>
                                        </p:attrNameLst>
                                      </p:cBhvr>
                                      <p:to>
                                        <p:strVal val="visible"/>
                                      </p:to>
                                    </p:set>
                                    <p:animEffect transition="in" filter="fade">
                                      <p:cBhvr>
                                        <p:cTn id="36" dur="1000"/>
                                        <p:tgtEl>
                                          <p:spTgt spid="228355">
                                            <p:txEl>
                                              <p:pRg st="8" end="8"/>
                                            </p:txEl>
                                          </p:spTgt>
                                        </p:tgtEl>
                                      </p:cBhvr>
                                    </p:animEffect>
                                    <p:anim calcmode="lin" valueType="num">
                                      <p:cBhvr>
                                        <p:cTn id="37" dur="1000" fill="hold"/>
                                        <p:tgtEl>
                                          <p:spTgt spid="228355">
                                            <p:txEl>
                                              <p:pRg st="8" end="8"/>
                                            </p:txEl>
                                          </p:spTgt>
                                        </p:tgtEl>
                                        <p:attrNameLst>
                                          <p:attrName>ppt_x</p:attrName>
                                        </p:attrNameLst>
                                      </p:cBhvr>
                                      <p:tavLst>
                                        <p:tav tm="0">
                                          <p:val>
                                            <p:strVal val="#ppt_x"/>
                                          </p:val>
                                        </p:tav>
                                        <p:tav tm="100000">
                                          <p:val>
                                            <p:strVal val="#ppt_x"/>
                                          </p:val>
                                        </p:tav>
                                      </p:tavLst>
                                    </p:anim>
                                    <p:anim calcmode="lin" valueType="num">
                                      <p:cBhvr>
                                        <p:cTn id="38" dur="900" decel="100000" fill="hold"/>
                                        <p:tgtEl>
                                          <p:spTgt spid="228355">
                                            <p:txEl>
                                              <p:pRg st="8" end="8"/>
                                            </p:txEl>
                                          </p:spTgt>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228355">
                                            <p:txEl>
                                              <p:pRg st="8" end="8"/>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0" y="449263"/>
            <a:ext cx="9144000" cy="755650"/>
          </a:xfrm>
        </p:spPr>
        <p:txBody>
          <a:bodyPr/>
          <a:lstStyle/>
          <a:p>
            <a:pPr algn="ctr" fontAlgn="auto">
              <a:spcAft>
                <a:spcPts val="0"/>
              </a:spcAft>
              <a:defRPr/>
            </a:pPr>
            <a:r>
              <a:rPr lang="en-US" b="1" dirty="0" smtClean="0">
                <a:effectLst>
                  <a:outerShdw blurRad="38100" dist="38100" dir="2700000" algn="tl">
                    <a:srgbClr val="000000">
                      <a:alpha val="43137"/>
                    </a:srgbClr>
                  </a:outerShdw>
                </a:effectLst>
              </a:rPr>
              <a:t>Like To Learn More?</a:t>
            </a:r>
          </a:p>
        </p:txBody>
      </p:sp>
      <p:sp>
        <p:nvSpPr>
          <p:cNvPr id="65539" name="Content Placeholder 1"/>
          <p:cNvSpPr>
            <a:spLocks noGrp="1"/>
          </p:cNvSpPr>
          <p:nvPr>
            <p:ph idx="1"/>
          </p:nvPr>
        </p:nvSpPr>
        <p:spPr>
          <a:xfrm>
            <a:off x="609600" y="1447800"/>
            <a:ext cx="8077200" cy="5105400"/>
          </a:xfrm>
        </p:spPr>
        <p:txBody>
          <a:bodyPr/>
          <a:lstStyle/>
          <a:p>
            <a:pPr marL="0" indent="0">
              <a:buFontTx/>
              <a:buNone/>
            </a:pPr>
            <a:r>
              <a:rPr lang="en-US" sz="2800" dirty="0" smtClean="0"/>
              <a:t>The Maine Workers’ Compensation Board is committed to providing training assistance to insurers, self-insurers, third party administrators, and employers.  It offers two day “Open Training” sessions in Augusta in January, April, June, and October.  It also does on-site training on specific topics.  It maintains training modules and other materials on its web site </a:t>
            </a:r>
            <a:r>
              <a:rPr lang="en-US" sz="2800" dirty="0" smtClean="0">
                <a:hlinkClick r:id="rId3"/>
              </a:rPr>
              <a:t>www.maine.gov/wcb</a:t>
            </a:r>
            <a:r>
              <a:rPr lang="en-US" sz="2800" dirty="0" smtClean="0"/>
              <a:t>/. </a:t>
            </a:r>
          </a:p>
          <a:p>
            <a:pPr marL="0" indent="0">
              <a:buFontTx/>
              <a:buNone/>
            </a:pPr>
            <a:r>
              <a:rPr lang="en-US" sz="2800" dirty="0" smtClean="0"/>
              <a:t>It also maintains a booth at various trade shows, and can provide a speaker for your functions.  Please contact the Board for more information!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effectLst>
                  <a:outerShdw blurRad="38100" dist="38100" dir="2700000" algn="tl">
                    <a:srgbClr val="000000">
                      <a:alpha val="43137"/>
                    </a:srgbClr>
                  </a:outerShdw>
                </a:effectLst>
              </a:rPr>
              <a:t>MWCB Web Site</a:t>
            </a:r>
            <a:endParaRPr lang="en-US" sz="4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752600"/>
            <a:ext cx="7924800" cy="4572000"/>
          </a:xfrm>
          <a:noFill/>
        </p:spPr>
        <p:style>
          <a:lnRef idx="1">
            <a:schemeClr val="dk1"/>
          </a:lnRef>
          <a:fillRef idx="2">
            <a:schemeClr val="dk1"/>
          </a:fillRef>
          <a:effectRef idx="1">
            <a:schemeClr val="dk1"/>
          </a:effectRef>
          <a:fontRef idx="minor">
            <a:schemeClr val="dk1"/>
          </a:fontRef>
        </p:style>
        <p:txBody>
          <a:bodyPr/>
          <a:lstStyle/>
          <a:p>
            <a:pPr marL="0" indent="0" algn="ctr">
              <a:buNone/>
            </a:pPr>
            <a:r>
              <a:rPr lang="en-US" sz="4400" b="1" u="sng" dirty="0" smtClean="0">
                <a:effectLst>
                  <a:outerShdw blurRad="38100" dist="38100" dir="2700000" algn="tl">
                    <a:srgbClr val="000000">
                      <a:alpha val="43137"/>
                    </a:srgbClr>
                  </a:outerShdw>
                </a:effectLst>
                <a:hlinkClick r:id="rId3"/>
              </a:rPr>
              <a:t>www.Maine.gov/wcb/</a:t>
            </a:r>
            <a:endParaRPr lang="en-US" sz="4400" b="1" u="sng" dirty="0" smtClean="0">
              <a:effectLst>
                <a:outerShdw blurRad="38100" dist="38100" dir="2700000" algn="tl">
                  <a:srgbClr val="000000">
                    <a:alpha val="43137"/>
                  </a:srgbClr>
                </a:outerShdw>
              </a:effectLst>
            </a:endParaRPr>
          </a:p>
          <a:p>
            <a:pPr lvl="3">
              <a:buClr>
                <a:srgbClr val="0070C0"/>
              </a:buClr>
              <a:buSzPct val="125000"/>
              <a:buFont typeface="Wingdings" pitchFamily="2" charset="2"/>
              <a:buChar char="§"/>
            </a:pPr>
            <a:r>
              <a:rPr lang="en-US" sz="3200" dirty="0" smtClean="0"/>
              <a:t> Laws, rules, forms</a:t>
            </a:r>
          </a:p>
          <a:p>
            <a:pPr lvl="3">
              <a:buClr>
                <a:srgbClr val="0070C0"/>
              </a:buClr>
              <a:buSzPct val="125000"/>
              <a:buFont typeface="Wingdings" pitchFamily="2" charset="2"/>
              <a:buChar char="§"/>
            </a:pPr>
            <a:r>
              <a:rPr lang="en-US" sz="3200" dirty="0" smtClean="0"/>
              <a:t> Compliance reports</a:t>
            </a:r>
          </a:p>
          <a:p>
            <a:pPr lvl="3">
              <a:buClr>
                <a:srgbClr val="0070C0"/>
              </a:buClr>
              <a:buSzPct val="125000"/>
              <a:buFont typeface="Wingdings" pitchFamily="2" charset="2"/>
              <a:buChar char="§"/>
            </a:pPr>
            <a:r>
              <a:rPr lang="en-US" sz="3200" dirty="0" smtClean="0"/>
              <a:t> EDI information</a:t>
            </a:r>
          </a:p>
          <a:p>
            <a:pPr lvl="3">
              <a:buClr>
                <a:srgbClr val="0070C0"/>
              </a:buClr>
              <a:buSzPct val="125000"/>
              <a:buFont typeface="Wingdings" pitchFamily="2" charset="2"/>
              <a:buChar char="§"/>
            </a:pPr>
            <a:r>
              <a:rPr lang="en-US" sz="3200" dirty="0" smtClean="0"/>
              <a:t> Newsletters</a:t>
            </a:r>
          </a:p>
          <a:p>
            <a:pPr lvl="3">
              <a:buClr>
                <a:srgbClr val="0070C0"/>
              </a:buClr>
              <a:buSzPct val="125000"/>
              <a:buFont typeface="Wingdings" pitchFamily="2" charset="2"/>
              <a:buChar char="§"/>
            </a:pPr>
            <a:r>
              <a:rPr lang="en-US" sz="3200" dirty="0" smtClean="0"/>
              <a:t> Training modules</a:t>
            </a:r>
          </a:p>
          <a:p>
            <a:pPr lvl="3">
              <a:buClr>
                <a:srgbClr val="0070C0"/>
              </a:buClr>
              <a:buSzPct val="125000"/>
              <a:buFont typeface="Wingdings" pitchFamily="2" charset="2"/>
              <a:buChar char="§"/>
            </a:pPr>
            <a:r>
              <a:rPr lang="en-US" sz="3200" dirty="0" smtClean="0"/>
              <a:t> Regional office locations</a:t>
            </a:r>
          </a:p>
          <a:p>
            <a:endParaRPr lang="en-US" dirty="0"/>
          </a:p>
          <a:p>
            <a:endParaRPr lang="en-US" dirty="0"/>
          </a:p>
        </p:txBody>
      </p:sp>
    </p:spTree>
    <p:extLst>
      <p:ext uri="{BB962C8B-B14F-4D97-AF65-F5344CB8AC3E}">
        <p14:creationId xmlns:p14="http://schemas.microsoft.com/office/powerpoint/2010/main" val="1649914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algn="ctr"/>
            <a:r>
              <a:rPr lang="en-US" dirty="0" smtClean="0"/>
              <a:t/>
            </a:r>
            <a:br>
              <a:rPr lang="en-US" dirty="0" smtClean="0"/>
            </a:br>
            <a:r>
              <a:rPr lang="en-US" b="1" dirty="0" smtClean="0">
                <a:effectLst>
                  <a:outerShdw blurRad="38100" dist="38100" dir="2700000" algn="tl">
                    <a:srgbClr val="000000">
                      <a:alpha val="43137"/>
                    </a:srgbClr>
                  </a:outerShdw>
                </a:effectLst>
              </a:rPr>
              <a:t>Maine Workers Compensation Board</a:t>
            </a:r>
            <a:br>
              <a:rPr lang="en-US" b="1" dirty="0" smtClean="0">
                <a:effectLst>
                  <a:outerShdw blurRad="38100" dist="38100" dir="2700000" algn="tl">
                    <a:srgbClr val="000000">
                      <a:alpha val="43137"/>
                    </a:srgbClr>
                  </a:outerShdw>
                </a:effectLst>
              </a:rPr>
            </a:br>
            <a:endParaRPr lang="en-US" b="1" dirty="0" smtClean="0">
              <a:effectLst>
                <a:outerShdw blurRad="38100" dist="38100" dir="2700000" algn="tl">
                  <a:srgbClr val="000000">
                    <a:alpha val="43137"/>
                  </a:srgbClr>
                </a:outerShdw>
              </a:effectLst>
            </a:endParaRPr>
          </a:p>
        </p:txBody>
      </p:sp>
      <p:sp>
        <p:nvSpPr>
          <p:cNvPr id="5123" name="Rectangle 3"/>
          <p:cNvSpPr>
            <a:spLocks noGrp="1" noChangeArrowheads="1"/>
          </p:cNvSpPr>
          <p:nvPr>
            <p:ph type="body" idx="1"/>
          </p:nvPr>
        </p:nvSpPr>
        <p:spPr>
          <a:xfrm>
            <a:off x="381000" y="1676400"/>
            <a:ext cx="8382000" cy="4648200"/>
          </a:xfrm>
          <a:noFill/>
        </p:spPr>
        <p:style>
          <a:lnRef idx="1">
            <a:schemeClr val="dk1"/>
          </a:lnRef>
          <a:fillRef idx="2">
            <a:schemeClr val="dk1"/>
          </a:fillRef>
          <a:effectRef idx="1">
            <a:schemeClr val="dk1"/>
          </a:effectRef>
          <a:fontRef idx="minor">
            <a:schemeClr val="dk1"/>
          </a:fontRef>
        </p:style>
        <p:txBody>
          <a:bodyPr/>
          <a:lstStyle/>
          <a:p>
            <a:pPr>
              <a:buClr>
                <a:srgbClr val="0070C0"/>
              </a:buClr>
              <a:buSzPct val="125000"/>
              <a:buFont typeface="Wingdings" pitchFamily="2" charset="2"/>
              <a:buChar char="§"/>
            </a:pPr>
            <a:r>
              <a:rPr lang="en-US" sz="2800" b="1" dirty="0" smtClean="0"/>
              <a:t> </a:t>
            </a:r>
            <a:r>
              <a:rPr lang="en-US" sz="3200" b="1" dirty="0" smtClean="0"/>
              <a:t>Governed by 7 member panel</a:t>
            </a:r>
          </a:p>
          <a:p>
            <a:pPr marL="0" indent="0">
              <a:buClr>
                <a:srgbClr val="0070C0"/>
              </a:buClr>
              <a:buSzPct val="125000"/>
              <a:buNone/>
            </a:pPr>
            <a:endParaRPr lang="en-US" sz="800" b="1" dirty="0" smtClean="0"/>
          </a:p>
          <a:p>
            <a:pPr>
              <a:buClr>
                <a:srgbClr val="0070C0"/>
              </a:buClr>
              <a:buSzPct val="125000"/>
              <a:buFont typeface="Wingdings" pitchFamily="2" charset="2"/>
              <a:buChar char="§"/>
            </a:pPr>
            <a:r>
              <a:rPr lang="en-US" sz="2800" b="1" dirty="0" smtClean="0"/>
              <a:t> </a:t>
            </a:r>
            <a:r>
              <a:rPr lang="en-US" sz="3200" b="1" dirty="0" smtClean="0"/>
              <a:t>Appointed by the Governor </a:t>
            </a:r>
          </a:p>
          <a:p>
            <a:pPr marL="0" indent="0">
              <a:buClr>
                <a:srgbClr val="0070C0"/>
              </a:buClr>
              <a:buSzPct val="125000"/>
              <a:buNone/>
            </a:pPr>
            <a:endParaRPr lang="en-US" sz="800" b="1" dirty="0" smtClean="0"/>
          </a:p>
          <a:p>
            <a:pPr>
              <a:buClr>
                <a:srgbClr val="0070C0"/>
              </a:buClr>
              <a:buSzPct val="125000"/>
              <a:buFont typeface="Wingdings" pitchFamily="2" charset="2"/>
              <a:buChar char="§"/>
            </a:pPr>
            <a:r>
              <a:rPr lang="en-US" sz="2800" b="1" dirty="0" smtClean="0"/>
              <a:t> </a:t>
            </a:r>
            <a:r>
              <a:rPr lang="en-US" sz="3200" b="1" dirty="0" smtClean="0"/>
              <a:t>3 Appointees from the labor sector</a:t>
            </a:r>
          </a:p>
          <a:p>
            <a:pPr marL="0" indent="0">
              <a:buClr>
                <a:srgbClr val="0070C0"/>
              </a:buClr>
              <a:buSzPct val="125000"/>
              <a:buNone/>
            </a:pPr>
            <a:endParaRPr lang="en-US" sz="800" b="1" dirty="0" smtClean="0"/>
          </a:p>
          <a:p>
            <a:pPr>
              <a:buClr>
                <a:srgbClr val="0070C0"/>
              </a:buClr>
              <a:buSzPct val="125000"/>
              <a:buFont typeface="Wingdings" pitchFamily="2" charset="2"/>
              <a:buChar char="§"/>
            </a:pPr>
            <a:r>
              <a:rPr lang="en-US" sz="2800" b="1" dirty="0" smtClean="0"/>
              <a:t> </a:t>
            </a:r>
            <a:r>
              <a:rPr lang="en-US" sz="3200" b="1" dirty="0" smtClean="0"/>
              <a:t>3 Appointees from the management sector</a:t>
            </a:r>
          </a:p>
          <a:p>
            <a:pPr marL="0" indent="0">
              <a:buClr>
                <a:srgbClr val="0070C0"/>
              </a:buClr>
              <a:buSzPct val="125000"/>
              <a:buNone/>
            </a:pPr>
            <a:endParaRPr lang="en-US" sz="800" b="1" dirty="0" smtClean="0"/>
          </a:p>
          <a:p>
            <a:pPr>
              <a:buClr>
                <a:srgbClr val="0070C0"/>
              </a:buClr>
              <a:buSzPct val="125000"/>
              <a:buFont typeface="Wingdings" pitchFamily="2" charset="2"/>
              <a:buChar char="§"/>
            </a:pPr>
            <a:r>
              <a:rPr lang="en-US" sz="3200" b="1" dirty="0" smtClean="0"/>
              <a:t> Executive Director - serves as the Board                                                                                                                                                                                                                                                                                                                                                                                                                                                                                      </a:t>
            </a:r>
            <a:r>
              <a:rPr lang="en-US" sz="3200" b="1" dirty="0"/>
              <a:t>C</a:t>
            </a:r>
            <a:r>
              <a:rPr lang="en-US" sz="3200" b="1" dirty="0" smtClean="0"/>
              <a:t>hair  </a:t>
            </a:r>
            <a:r>
              <a:rPr lang="en-US" sz="2800" dirty="0" smtClean="0"/>
              <a:t>(also serves as tie breaker)</a:t>
            </a:r>
          </a:p>
          <a:p>
            <a:pPr lvl="1"/>
            <a:endParaRPr lang="en-US" dirty="0" smtClean="0"/>
          </a:p>
        </p:txBody>
      </p:sp>
    </p:spTree>
    <p:extLst>
      <p:ext uri="{BB962C8B-B14F-4D97-AF65-F5344CB8AC3E}">
        <p14:creationId xmlns:p14="http://schemas.microsoft.com/office/powerpoint/2010/main" val="1149215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anim calcmode="lin" valueType="num">
                                      <p:cBhvr additive="base">
                                        <p:cTn id="13" dur="500" fill="hold"/>
                                        <p:tgtEl>
                                          <p:spTgt spid="512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anim calcmode="lin" valueType="num">
                                      <p:cBhvr additive="base">
                                        <p:cTn id="19" dur="500" fill="hold"/>
                                        <p:tgtEl>
                                          <p:spTgt spid="512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3">
                                            <p:txEl>
                                              <p:pRg st="6" end="6"/>
                                            </p:txEl>
                                          </p:spTgt>
                                        </p:tgtEl>
                                        <p:attrNameLst>
                                          <p:attrName>style.visibility</p:attrName>
                                        </p:attrNameLst>
                                      </p:cBhvr>
                                      <p:to>
                                        <p:strVal val="visible"/>
                                      </p:to>
                                    </p:set>
                                    <p:anim calcmode="lin" valueType="num">
                                      <p:cBhvr additive="base">
                                        <p:cTn id="25" dur="500" fill="hold"/>
                                        <p:tgtEl>
                                          <p:spTgt spid="512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3">
                                            <p:txEl>
                                              <p:pRg st="8" end="8"/>
                                            </p:txEl>
                                          </p:spTgt>
                                        </p:tgtEl>
                                        <p:attrNameLst>
                                          <p:attrName>style.visibility</p:attrName>
                                        </p:attrNameLst>
                                      </p:cBhvr>
                                      <p:to>
                                        <p:strVal val="visible"/>
                                      </p:to>
                                    </p:set>
                                    <p:anim calcmode="lin" valueType="num">
                                      <p:cBhvr additive="base">
                                        <p:cTn id="31" dur="500" fill="hold"/>
                                        <p:tgtEl>
                                          <p:spTgt spid="5123">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12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fontAlgn="auto">
              <a:spcAft>
                <a:spcPts val="0"/>
              </a:spcAft>
              <a:defRPr/>
            </a:pPr>
            <a:r>
              <a:rPr lang="en-US" b="1" dirty="0" smtClean="0">
                <a:effectLst>
                  <a:outerShdw blurRad="38100" dist="38100" dir="2700000" algn="tl">
                    <a:srgbClr val="000000">
                      <a:alpha val="43137"/>
                    </a:srgbClr>
                  </a:outerShdw>
                </a:effectLst>
              </a:rPr>
              <a:t>Board Contacts</a:t>
            </a:r>
          </a:p>
        </p:txBody>
      </p:sp>
      <p:sp>
        <p:nvSpPr>
          <p:cNvPr id="3" name="Content Placeholder 2"/>
          <p:cNvSpPr>
            <a:spLocks noGrp="1"/>
          </p:cNvSpPr>
          <p:nvPr>
            <p:ph idx="1"/>
          </p:nvPr>
        </p:nvSpPr>
        <p:spPr>
          <a:xfrm>
            <a:off x="457200" y="1447800"/>
            <a:ext cx="8229600" cy="4876800"/>
          </a:xfrm>
        </p:spPr>
        <p:txBody>
          <a:bodyPr rtlCol="0">
            <a:normAutofit/>
          </a:bodyPr>
          <a:lstStyle/>
          <a:p>
            <a:pPr marL="182880" indent="-182880" fontAlgn="auto">
              <a:spcAft>
                <a:spcPts val="0"/>
              </a:spcAft>
              <a:defRPr/>
            </a:pPr>
            <a:r>
              <a:rPr lang="en-US" sz="2800" dirty="0" smtClean="0"/>
              <a:t>Seanna Crasnick, Deputy General Counsel and MAE Unit Supervisor, MWCB</a:t>
            </a:r>
          </a:p>
          <a:p>
            <a:pPr marL="0" indent="0" fontAlgn="auto">
              <a:spcAft>
                <a:spcPts val="0"/>
              </a:spcAft>
              <a:buFontTx/>
              <a:buNone/>
              <a:defRPr/>
            </a:pPr>
            <a:r>
              <a:rPr lang="en-US" sz="1800" dirty="0" smtClean="0"/>
              <a:t>      </a:t>
            </a:r>
            <a:r>
              <a:rPr lang="en-US" sz="2000" dirty="0" smtClean="0"/>
              <a:t>207-287-8496     </a:t>
            </a:r>
            <a:r>
              <a:rPr lang="en-US" sz="2000" dirty="0" smtClean="0">
                <a:hlinkClick r:id="rId3"/>
              </a:rPr>
              <a:t>Seanna.Crasnick@Maine.gov</a:t>
            </a:r>
            <a:endParaRPr lang="en-US" sz="2000" dirty="0" smtClean="0"/>
          </a:p>
          <a:p>
            <a:pPr marL="0" indent="0" fontAlgn="auto">
              <a:spcAft>
                <a:spcPts val="0"/>
              </a:spcAft>
              <a:buFontTx/>
              <a:buNone/>
              <a:defRPr/>
            </a:pPr>
            <a:endParaRPr lang="en-US" sz="2000" dirty="0" smtClean="0"/>
          </a:p>
          <a:p>
            <a:pPr marL="182880" indent="-182880" fontAlgn="auto">
              <a:spcAft>
                <a:spcPts val="0"/>
              </a:spcAft>
              <a:defRPr/>
            </a:pPr>
            <a:r>
              <a:rPr lang="en-US" sz="2800" dirty="0" smtClean="0"/>
              <a:t>Gordon Davis, Director of Audits                                                  </a:t>
            </a:r>
          </a:p>
          <a:p>
            <a:pPr marL="0" indent="0" fontAlgn="auto">
              <a:spcAft>
                <a:spcPts val="0"/>
              </a:spcAft>
              <a:buNone/>
              <a:defRPr/>
            </a:pPr>
            <a:r>
              <a:rPr lang="en-US" sz="2800" dirty="0" smtClean="0"/>
              <a:t>    </a:t>
            </a:r>
            <a:r>
              <a:rPr lang="en-US" sz="2000" dirty="0" smtClean="0"/>
              <a:t>207-287-6327     </a:t>
            </a:r>
            <a:r>
              <a:rPr lang="en-US" sz="2000" dirty="0" smtClean="0">
                <a:hlinkClick r:id="rId4"/>
              </a:rPr>
              <a:t>Gordon.Davis@Maine.gov</a:t>
            </a:r>
            <a:endParaRPr lang="en-US" sz="2000" dirty="0" smtClean="0"/>
          </a:p>
          <a:p>
            <a:pPr marL="0" indent="0" fontAlgn="auto">
              <a:spcAft>
                <a:spcPts val="0"/>
              </a:spcAft>
              <a:buNone/>
              <a:defRPr/>
            </a:pPr>
            <a:endParaRPr lang="en-US" sz="2000" dirty="0" smtClean="0"/>
          </a:p>
          <a:p>
            <a:pPr marL="182880" indent="-182880" fontAlgn="auto">
              <a:spcAft>
                <a:spcPts val="0"/>
              </a:spcAft>
              <a:defRPr/>
            </a:pPr>
            <a:r>
              <a:rPr lang="en-US" sz="2800" dirty="0" smtClean="0"/>
              <a:t>Kimberly Ward, Secretary Associate</a:t>
            </a:r>
          </a:p>
          <a:p>
            <a:pPr marL="0" indent="0" fontAlgn="auto">
              <a:spcAft>
                <a:spcPts val="0"/>
              </a:spcAft>
              <a:buFontTx/>
              <a:buNone/>
              <a:defRPr/>
            </a:pPr>
            <a:r>
              <a:rPr lang="en-US" sz="2800" dirty="0"/>
              <a:t> </a:t>
            </a:r>
            <a:r>
              <a:rPr lang="en-US" sz="2800" dirty="0" smtClean="0"/>
              <a:t>   </a:t>
            </a:r>
            <a:r>
              <a:rPr lang="en-US" sz="2000" dirty="0" smtClean="0"/>
              <a:t>207-287-7067     </a:t>
            </a:r>
            <a:r>
              <a:rPr lang="en-US" sz="2000" dirty="0" smtClean="0">
                <a:hlinkClick r:id="rId5"/>
              </a:rPr>
              <a:t>Kimberly.Ward@Maine.gov</a:t>
            </a:r>
            <a:endParaRPr lang="en-US" sz="2000" dirty="0" smtClean="0"/>
          </a:p>
          <a:p>
            <a:pPr marL="0" indent="0" fontAlgn="auto">
              <a:spcAft>
                <a:spcPts val="0"/>
              </a:spcAft>
              <a:buFontTx/>
              <a:buNone/>
              <a:defRPr/>
            </a:pP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a:r>
              <a:rPr lang="en-US" b="1" dirty="0" smtClean="0">
                <a:effectLst>
                  <a:outerShdw blurRad="38100" dist="38100" dir="2700000" algn="tl">
                    <a:srgbClr val="000000">
                      <a:alpha val="43137"/>
                    </a:srgbClr>
                  </a:outerShdw>
                </a:effectLst>
              </a:rPr>
              <a:t>MWCB Regional Offices</a:t>
            </a:r>
          </a:p>
        </p:txBody>
      </p:sp>
      <p:sp>
        <p:nvSpPr>
          <p:cNvPr id="11267" name="Rectangle 3"/>
          <p:cNvSpPr>
            <a:spLocks noGrp="1" noChangeArrowheads="1"/>
          </p:cNvSpPr>
          <p:nvPr>
            <p:ph type="body" idx="1"/>
          </p:nvPr>
        </p:nvSpPr>
        <p:spPr>
          <a:xfrm>
            <a:off x="685800" y="1752600"/>
            <a:ext cx="8077200" cy="4495800"/>
          </a:xfrm>
        </p:spPr>
        <p:style>
          <a:lnRef idx="2">
            <a:schemeClr val="accent6"/>
          </a:lnRef>
          <a:fillRef idx="1">
            <a:schemeClr val="lt1"/>
          </a:fillRef>
          <a:effectRef idx="0">
            <a:schemeClr val="accent6"/>
          </a:effectRef>
          <a:fontRef idx="minor">
            <a:schemeClr val="dk1"/>
          </a:fontRef>
        </p:style>
        <p:txBody>
          <a:bodyPr/>
          <a:lstStyle/>
          <a:p>
            <a:pPr>
              <a:buFont typeface="Monotype Sorts" pitchFamily="2" charset="2"/>
              <a:buNone/>
            </a:pPr>
            <a:r>
              <a:rPr lang="en-US" b="1" dirty="0"/>
              <a:t> </a:t>
            </a:r>
            <a:r>
              <a:rPr lang="en-US" b="1" dirty="0" smtClean="0"/>
              <a:t> </a:t>
            </a:r>
            <a:r>
              <a:rPr lang="en-US" b="1" u="sng" dirty="0" smtClean="0"/>
              <a:t>Portland</a:t>
            </a:r>
            <a:r>
              <a:rPr lang="en-US" b="1" dirty="0" smtClean="0"/>
              <a:t> </a:t>
            </a:r>
            <a:r>
              <a:rPr lang="en-US" dirty="0" smtClean="0"/>
              <a:t>                     </a:t>
            </a:r>
            <a:r>
              <a:rPr lang="en-US" b="1" u="sng" dirty="0" smtClean="0"/>
              <a:t>Lewiston</a:t>
            </a:r>
            <a:r>
              <a:rPr lang="en-US" dirty="0" smtClean="0"/>
              <a:t>                  </a:t>
            </a:r>
            <a:r>
              <a:rPr lang="en-US" b="1" u="sng" dirty="0" smtClean="0"/>
              <a:t>Augusta</a:t>
            </a:r>
            <a:r>
              <a:rPr lang="en-US" dirty="0" smtClean="0"/>
              <a:t>     </a:t>
            </a:r>
          </a:p>
          <a:p>
            <a:pPr>
              <a:buClr>
                <a:srgbClr val="452ED2"/>
              </a:buClr>
              <a:buSzPct val="65000"/>
              <a:buFont typeface="Monotype Corsiva" pitchFamily="66" charset="0"/>
              <a:buNone/>
            </a:pPr>
            <a:endParaRPr lang="en-US" dirty="0" smtClean="0"/>
          </a:p>
          <a:p>
            <a:pPr>
              <a:buClr>
                <a:srgbClr val="452ED2"/>
              </a:buClr>
              <a:buSzPct val="65000"/>
              <a:buFont typeface="Monotype Corsiva" pitchFamily="66" charset="0"/>
              <a:buNone/>
            </a:pPr>
            <a:endParaRPr lang="en-US" sz="2800" dirty="0" smtClean="0"/>
          </a:p>
          <a:p>
            <a:pPr>
              <a:buClr>
                <a:srgbClr val="452ED2"/>
              </a:buClr>
              <a:buSzPct val="65000"/>
              <a:buFont typeface="Monotype Corsiva" pitchFamily="66" charset="0"/>
              <a:buNone/>
            </a:pPr>
            <a:endParaRPr lang="en-US" sz="2800" dirty="0" smtClean="0"/>
          </a:p>
          <a:p>
            <a:pPr>
              <a:buClr>
                <a:srgbClr val="452ED2"/>
              </a:buClr>
              <a:buSzPct val="65000"/>
              <a:buFont typeface="Monotype Corsiva" pitchFamily="66" charset="0"/>
              <a:buNone/>
            </a:pPr>
            <a:r>
              <a:rPr lang="en-US" dirty="0" smtClean="0"/>
              <a:t>               </a:t>
            </a:r>
          </a:p>
          <a:p>
            <a:pPr>
              <a:buClr>
                <a:srgbClr val="452ED2"/>
              </a:buClr>
              <a:buSzPct val="65000"/>
              <a:buFont typeface="Monotype Corsiva" pitchFamily="66" charset="0"/>
              <a:buNone/>
            </a:pPr>
            <a:r>
              <a:rPr lang="en-US" dirty="0"/>
              <a:t> </a:t>
            </a:r>
            <a:r>
              <a:rPr lang="en-US" dirty="0" smtClean="0"/>
              <a:t>                   </a:t>
            </a:r>
            <a:r>
              <a:rPr lang="en-US" b="1" u="sng" dirty="0" smtClean="0"/>
              <a:t>Bangor</a:t>
            </a:r>
            <a:r>
              <a:rPr lang="en-US" dirty="0" smtClean="0"/>
              <a:t>                          </a:t>
            </a:r>
            <a:r>
              <a:rPr lang="en-US" b="1" u="sng" dirty="0" smtClean="0"/>
              <a:t>Caribou</a:t>
            </a:r>
          </a:p>
        </p:txBody>
      </p:sp>
      <p:sp>
        <p:nvSpPr>
          <p:cNvPr id="11268" name="Text Box 5"/>
          <p:cNvSpPr txBox="1">
            <a:spLocks noChangeArrowheads="1"/>
          </p:cNvSpPr>
          <p:nvPr/>
        </p:nvSpPr>
        <p:spPr bwMode="auto">
          <a:xfrm>
            <a:off x="533400" y="2286000"/>
            <a:ext cx="21336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b="1"/>
              <a:t>62 Elm St</a:t>
            </a:r>
          </a:p>
          <a:p>
            <a:pPr algn="ctr"/>
            <a:r>
              <a:rPr lang="en-US" b="1"/>
              <a:t>Portland,  ME 04101</a:t>
            </a:r>
          </a:p>
          <a:p>
            <a:pPr algn="ctr"/>
            <a:r>
              <a:rPr lang="en-US" b="1"/>
              <a:t>207-822-0840</a:t>
            </a:r>
          </a:p>
          <a:p>
            <a:pPr algn="ctr"/>
            <a:r>
              <a:rPr lang="en-US" b="1"/>
              <a:t>1-800-400-6858</a:t>
            </a:r>
          </a:p>
        </p:txBody>
      </p:sp>
      <p:sp>
        <p:nvSpPr>
          <p:cNvPr id="11269" name="Text Box 6"/>
          <p:cNvSpPr txBox="1">
            <a:spLocks noChangeArrowheads="1"/>
          </p:cNvSpPr>
          <p:nvPr/>
        </p:nvSpPr>
        <p:spPr bwMode="auto">
          <a:xfrm>
            <a:off x="3657600" y="2286000"/>
            <a:ext cx="2057400" cy="187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b="1" dirty="0"/>
              <a:t>36 Mollison Way </a:t>
            </a:r>
          </a:p>
          <a:p>
            <a:pPr algn="ctr"/>
            <a:r>
              <a:rPr lang="en-US" b="1" dirty="0"/>
              <a:t>Lewiston, ME 04240</a:t>
            </a:r>
          </a:p>
          <a:p>
            <a:pPr algn="ctr"/>
            <a:r>
              <a:rPr lang="en-US" b="1" dirty="0"/>
              <a:t>207-753-7700</a:t>
            </a:r>
          </a:p>
          <a:p>
            <a:pPr algn="ctr"/>
            <a:r>
              <a:rPr lang="en-US" b="1" dirty="0"/>
              <a:t>1-800-400-6857</a:t>
            </a:r>
          </a:p>
          <a:p>
            <a:pPr>
              <a:spcBef>
                <a:spcPct val="50000"/>
              </a:spcBef>
            </a:pPr>
            <a:endParaRPr lang="en-US" b="1" dirty="0"/>
          </a:p>
        </p:txBody>
      </p:sp>
      <p:sp>
        <p:nvSpPr>
          <p:cNvPr id="11270" name="Text Box 7"/>
          <p:cNvSpPr txBox="1">
            <a:spLocks noChangeArrowheads="1"/>
          </p:cNvSpPr>
          <p:nvPr/>
        </p:nvSpPr>
        <p:spPr bwMode="auto">
          <a:xfrm>
            <a:off x="6172200" y="2286000"/>
            <a:ext cx="2760663"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b="1" dirty="0"/>
              <a:t>24 Stone </a:t>
            </a:r>
            <a:r>
              <a:rPr lang="en-US" b="1" dirty="0" smtClean="0"/>
              <a:t>St, </a:t>
            </a:r>
            <a:r>
              <a:rPr lang="en-US" b="1" dirty="0"/>
              <a:t>Suite 102</a:t>
            </a:r>
          </a:p>
          <a:p>
            <a:pPr algn="ctr"/>
            <a:r>
              <a:rPr lang="en-US" b="1" dirty="0"/>
              <a:t>Augusta, ME </a:t>
            </a:r>
          </a:p>
          <a:p>
            <a:pPr algn="ctr"/>
            <a:r>
              <a:rPr lang="en-US" b="1" dirty="0"/>
              <a:t>04330</a:t>
            </a:r>
          </a:p>
          <a:p>
            <a:pPr algn="ctr"/>
            <a:r>
              <a:rPr lang="en-US" b="1" dirty="0"/>
              <a:t>207-287-2308</a:t>
            </a:r>
          </a:p>
          <a:p>
            <a:pPr algn="ctr"/>
            <a:r>
              <a:rPr lang="en-US" b="1" dirty="0"/>
              <a:t>1-800-400-6854</a:t>
            </a:r>
          </a:p>
          <a:p>
            <a:pPr algn="ctr"/>
            <a:endParaRPr lang="en-US" b="1" dirty="0"/>
          </a:p>
        </p:txBody>
      </p:sp>
      <p:sp>
        <p:nvSpPr>
          <p:cNvPr id="11271" name="Text Box 9"/>
          <p:cNvSpPr txBox="1">
            <a:spLocks noChangeArrowheads="1"/>
          </p:cNvSpPr>
          <p:nvPr/>
        </p:nvSpPr>
        <p:spPr bwMode="auto">
          <a:xfrm>
            <a:off x="1905000" y="4572000"/>
            <a:ext cx="2286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b="1" dirty="0"/>
              <a:t>106 Hogan Road</a:t>
            </a:r>
          </a:p>
          <a:p>
            <a:pPr algn="ctr"/>
            <a:r>
              <a:rPr lang="en-US" b="1" dirty="0"/>
              <a:t>Bangor </a:t>
            </a:r>
            <a:r>
              <a:rPr lang="en-US" b="1" dirty="0" smtClean="0"/>
              <a:t>ME 04401</a:t>
            </a:r>
            <a:endParaRPr lang="en-US" b="1" dirty="0"/>
          </a:p>
          <a:p>
            <a:pPr algn="ctr"/>
            <a:r>
              <a:rPr lang="en-US" b="1" dirty="0"/>
              <a:t>207-941-4550</a:t>
            </a:r>
          </a:p>
          <a:p>
            <a:pPr algn="ctr"/>
            <a:r>
              <a:rPr lang="en-US" b="1" dirty="0"/>
              <a:t>1-800-400-6856</a:t>
            </a:r>
          </a:p>
        </p:txBody>
      </p:sp>
      <p:sp>
        <p:nvSpPr>
          <p:cNvPr id="11272" name="Text Box 10"/>
          <p:cNvSpPr txBox="1">
            <a:spLocks noChangeArrowheads="1"/>
          </p:cNvSpPr>
          <p:nvPr/>
        </p:nvSpPr>
        <p:spPr bwMode="auto">
          <a:xfrm>
            <a:off x="5029200" y="4495800"/>
            <a:ext cx="2590800" cy="1892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b="1" dirty="0"/>
              <a:t>1 Vaughn Place</a:t>
            </a:r>
          </a:p>
          <a:p>
            <a:pPr algn="ctr"/>
            <a:r>
              <a:rPr lang="en-US" b="1" dirty="0"/>
              <a:t>43 Hatch </a:t>
            </a:r>
            <a:r>
              <a:rPr lang="en-US" b="1" dirty="0" err="1"/>
              <a:t>Dr</a:t>
            </a:r>
            <a:r>
              <a:rPr lang="en-US" b="1" dirty="0"/>
              <a:t>, </a:t>
            </a:r>
            <a:r>
              <a:rPr lang="en-US" b="1" dirty="0" err="1"/>
              <a:t>Ste</a:t>
            </a:r>
            <a:r>
              <a:rPr lang="en-US" b="1" dirty="0"/>
              <a:t> 110</a:t>
            </a:r>
          </a:p>
          <a:p>
            <a:pPr algn="ctr"/>
            <a:r>
              <a:rPr lang="en-US" b="1" dirty="0"/>
              <a:t>Caribou, </a:t>
            </a:r>
            <a:r>
              <a:rPr lang="en-US" b="1" dirty="0" smtClean="0"/>
              <a:t>ME 04736</a:t>
            </a:r>
            <a:endParaRPr lang="en-US" b="1" dirty="0"/>
          </a:p>
          <a:p>
            <a:pPr algn="ctr"/>
            <a:r>
              <a:rPr lang="en-US" b="1" dirty="0"/>
              <a:t>207-498-6428</a:t>
            </a:r>
          </a:p>
          <a:p>
            <a:pPr algn="ctr"/>
            <a:r>
              <a:rPr lang="en-US" b="1" dirty="0"/>
              <a:t>1-800-400-6855</a:t>
            </a:r>
          </a:p>
          <a:p>
            <a:pPr>
              <a:spcBef>
                <a:spcPct val="50000"/>
              </a:spcBef>
            </a:pPr>
            <a:endParaRPr lang="en-US" dirty="0"/>
          </a:p>
        </p:txBody>
      </p:sp>
    </p:spTree>
    <p:extLst>
      <p:ext uri="{BB962C8B-B14F-4D97-AF65-F5344CB8AC3E}">
        <p14:creationId xmlns:p14="http://schemas.microsoft.com/office/powerpoint/2010/main" val="2231475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457200"/>
            <a:ext cx="8229600" cy="1104900"/>
          </a:xfrm>
        </p:spPr>
        <p:txBody>
          <a:bodyPr>
            <a:normAutofit fontScale="90000"/>
          </a:bodyPr>
          <a:lstStyle/>
          <a:p>
            <a:pPr algn="ct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r>
              <a:rPr lang="en-US" sz="5300" b="1" dirty="0" smtClean="0">
                <a:effectLst>
                  <a:outerShdw blurRad="38100" dist="38100" dir="2700000" algn="tl">
                    <a:srgbClr val="000000">
                      <a:alpha val="43137"/>
                    </a:srgbClr>
                  </a:outerShdw>
                </a:effectLst>
              </a:rPr>
              <a:t>MWCB Divisions </a:t>
            </a: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endParaRPr lang="en-US" b="1" dirty="0" smtClean="0">
              <a:effectLst>
                <a:outerShdw blurRad="38100" dist="38100" dir="2700000" algn="tl">
                  <a:srgbClr val="000000">
                    <a:alpha val="43137"/>
                  </a:srgbClr>
                </a:outerShdw>
              </a:effectLst>
            </a:endParaRPr>
          </a:p>
        </p:txBody>
      </p:sp>
      <p:sp>
        <p:nvSpPr>
          <p:cNvPr id="11267" name="Rectangle 3"/>
          <p:cNvSpPr>
            <a:spLocks noGrp="1" noChangeArrowheads="1"/>
          </p:cNvSpPr>
          <p:nvPr>
            <p:ph type="body" sz="half" idx="1"/>
          </p:nvPr>
        </p:nvSpPr>
        <p:spPr>
          <a:xfrm>
            <a:off x="381000" y="1676400"/>
            <a:ext cx="8382000" cy="4648200"/>
          </a:xfrm>
          <a:noFill/>
        </p:spPr>
        <p:style>
          <a:lnRef idx="1">
            <a:schemeClr val="dk1"/>
          </a:lnRef>
          <a:fillRef idx="2">
            <a:schemeClr val="dk1"/>
          </a:fillRef>
          <a:effectRef idx="1">
            <a:schemeClr val="dk1"/>
          </a:effectRef>
          <a:fontRef idx="minor">
            <a:schemeClr val="dk1"/>
          </a:fontRef>
        </p:style>
        <p:txBody>
          <a:bodyPr/>
          <a:lstStyle/>
          <a:p>
            <a:pPr>
              <a:buClr>
                <a:schemeClr val="accent1"/>
              </a:buClr>
              <a:buFont typeface="Monotype Sorts" pitchFamily="2" charset="2"/>
              <a:buNone/>
            </a:pPr>
            <a:endParaRPr lang="en-US" sz="800" u="sng" dirty="0" smtClean="0">
              <a:effectLst>
                <a:outerShdw blurRad="38100" dist="38100" dir="2700000" algn="tl">
                  <a:srgbClr val="000000">
                    <a:alpha val="43137"/>
                  </a:srgbClr>
                </a:outerShdw>
              </a:effectLst>
            </a:endParaRPr>
          </a:p>
          <a:p>
            <a:pPr>
              <a:buClr>
                <a:schemeClr val="accent1"/>
              </a:buClr>
              <a:buFont typeface="Monotype Sorts" pitchFamily="2" charset="2"/>
              <a:buNone/>
            </a:pPr>
            <a:r>
              <a:rPr lang="en-US" sz="3200" b="1" dirty="0" smtClean="0"/>
              <a:t>Claims Management Unit</a:t>
            </a:r>
          </a:p>
          <a:p>
            <a:pPr>
              <a:buClr>
                <a:schemeClr val="accent1"/>
              </a:buClr>
              <a:buFont typeface="Monotype Sorts" pitchFamily="2" charset="2"/>
              <a:buNone/>
            </a:pPr>
            <a:endParaRPr lang="en-US" sz="800" dirty="0" smtClean="0"/>
          </a:p>
          <a:p>
            <a:pPr marL="0" indent="0">
              <a:buClr>
                <a:srgbClr val="FF3300"/>
              </a:buClr>
              <a:buNone/>
            </a:pPr>
            <a:r>
              <a:rPr lang="en-US" sz="3200" b="1" dirty="0"/>
              <a:t>Coverage Division</a:t>
            </a:r>
          </a:p>
          <a:p>
            <a:pPr marL="0" indent="0">
              <a:buClr>
                <a:srgbClr val="FF3300"/>
              </a:buClr>
              <a:buNone/>
            </a:pPr>
            <a:endParaRPr lang="en-US" sz="800" dirty="0" smtClean="0">
              <a:effectLst>
                <a:outerShdw blurRad="38100" dist="38100" dir="2700000" algn="tl">
                  <a:srgbClr val="000000">
                    <a:alpha val="43137"/>
                  </a:srgbClr>
                </a:outerShdw>
              </a:effectLst>
            </a:endParaRPr>
          </a:p>
          <a:p>
            <a:pPr marL="0" indent="0">
              <a:buClr>
                <a:srgbClr val="FF3300"/>
              </a:buClr>
              <a:buNone/>
            </a:pPr>
            <a:r>
              <a:rPr lang="en-US" sz="3200" b="1" dirty="0" smtClean="0"/>
              <a:t>MAE </a:t>
            </a:r>
            <a:r>
              <a:rPr lang="en-US" sz="3200" b="1" dirty="0"/>
              <a:t>Program</a:t>
            </a:r>
            <a:r>
              <a:rPr lang="en-US" b="1" dirty="0"/>
              <a:t> </a:t>
            </a:r>
          </a:p>
          <a:p>
            <a:pPr>
              <a:buClr>
                <a:srgbClr val="FF3300"/>
              </a:buClr>
            </a:pPr>
            <a:r>
              <a:rPr lang="en-US" dirty="0" smtClean="0"/>
              <a:t>Monitoring Division</a:t>
            </a:r>
          </a:p>
          <a:p>
            <a:pPr>
              <a:buClr>
                <a:srgbClr val="FF3300"/>
              </a:buClr>
            </a:pPr>
            <a:r>
              <a:rPr lang="en-US" dirty="0" smtClean="0"/>
              <a:t>Audit Division</a:t>
            </a:r>
          </a:p>
          <a:p>
            <a:pPr>
              <a:buClr>
                <a:srgbClr val="FF3300"/>
              </a:buClr>
            </a:pPr>
            <a:r>
              <a:rPr lang="en-US" dirty="0" smtClean="0"/>
              <a:t>Enforcement Division</a:t>
            </a:r>
          </a:p>
          <a:p>
            <a:pPr marL="0" indent="0">
              <a:buClr>
                <a:srgbClr val="FF3300"/>
              </a:buClr>
              <a:buNone/>
            </a:pPr>
            <a:endParaRPr lang="en-US" sz="800" dirty="0"/>
          </a:p>
          <a:p>
            <a:pPr marL="0" indent="0">
              <a:buClr>
                <a:srgbClr val="FF3300"/>
              </a:buClr>
              <a:buNone/>
            </a:pPr>
            <a:r>
              <a:rPr lang="en-US" sz="3200" b="1" dirty="0"/>
              <a:t>Abuse Investigation Unit</a:t>
            </a:r>
          </a:p>
          <a:p>
            <a:pPr marL="0" indent="0">
              <a:buClr>
                <a:srgbClr val="FF3300"/>
              </a:buClr>
              <a:buNone/>
            </a:pPr>
            <a:endParaRPr lang="en-US" dirty="0" smtClean="0"/>
          </a:p>
        </p:txBody>
      </p:sp>
    </p:spTree>
    <p:extLst>
      <p:ext uri="{BB962C8B-B14F-4D97-AF65-F5344CB8AC3E}">
        <p14:creationId xmlns:p14="http://schemas.microsoft.com/office/powerpoint/2010/main" val="417939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 calcmode="lin" valueType="num">
                                      <p:cBhvr additive="base">
                                        <p:cTn id="7"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7">
                                            <p:txEl>
                                              <p:pRg st="3" end="3"/>
                                            </p:txEl>
                                          </p:spTgt>
                                        </p:tgtEl>
                                        <p:attrNameLst>
                                          <p:attrName>style.visibility</p:attrName>
                                        </p:attrNameLst>
                                      </p:cBhvr>
                                      <p:to>
                                        <p:strVal val="visible"/>
                                      </p:to>
                                    </p:set>
                                    <p:anim calcmode="lin" valueType="num">
                                      <p:cBhvr additive="base">
                                        <p:cTn id="13"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267">
                                            <p:txEl>
                                              <p:pRg st="5" end="5"/>
                                            </p:txEl>
                                          </p:spTgt>
                                        </p:tgtEl>
                                        <p:attrNameLst>
                                          <p:attrName>style.visibility</p:attrName>
                                        </p:attrNameLst>
                                      </p:cBhvr>
                                      <p:to>
                                        <p:strVal val="visible"/>
                                      </p:to>
                                    </p:set>
                                    <p:anim calcmode="lin" valueType="num">
                                      <p:cBhvr additive="base">
                                        <p:cTn id="19"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26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267">
                                            <p:txEl>
                                              <p:pRg st="6" end="6"/>
                                            </p:txEl>
                                          </p:spTgt>
                                        </p:tgtEl>
                                        <p:attrNameLst>
                                          <p:attrName>style.visibility</p:attrName>
                                        </p:attrNameLst>
                                      </p:cBhvr>
                                      <p:to>
                                        <p:strVal val="visible"/>
                                      </p:to>
                                    </p:set>
                                    <p:anim calcmode="lin" valueType="num">
                                      <p:cBhvr additive="base">
                                        <p:cTn id="25" dur="500" fill="hold"/>
                                        <p:tgtEl>
                                          <p:spTgt spid="11267">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267">
                                            <p:txEl>
                                              <p:pRg st="7" end="7"/>
                                            </p:txEl>
                                          </p:spTgt>
                                        </p:tgtEl>
                                        <p:attrNameLst>
                                          <p:attrName>style.visibility</p:attrName>
                                        </p:attrNameLst>
                                      </p:cBhvr>
                                      <p:to>
                                        <p:strVal val="visible"/>
                                      </p:to>
                                    </p:set>
                                    <p:anim calcmode="lin" valueType="num">
                                      <p:cBhvr additive="base">
                                        <p:cTn id="31" dur="500" fill="hold"/>
                                        <p:tgtEl>
                                          <p:spTgt spid="11267">
                                            <p:txEl>
                                              <p:pRg st="7" end="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26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267">
                                            <p:txEl>
                                              <p:pRg st="8" end="8"/>
                                            </p:txEl>
                                          </p:spTgt>
                                        </p:tgtEl>
                                        <p:attrNameLst>
                                          <p:attrName>style.visibility</p:attrName>
                                        </p:attrNameLst>
                                      </p:cBhvr>
                                      <p:to>
                                        <p:strVal val="visible"/>
                                      </p:to>
                                    </p:set>
                                    <p:anim calcmode="lin" valueType="num">
                                      <p:cBhvr additive="base">
                                        <p:cTn id="37" dur="500" fill="hold"/>
                                        <p:tgtEl>
                                          <p:spTgt spid="11267">
                                            <p:txEl>
                                              <p:pRg st="8" end="8"/>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26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267">
                                            <p:txEl>
                                              <p:pRg st="10" end="10"/>
                                            </p:txEl>
                                          </p:spTgt>
                                        </p:tgtEl>
                                        <p:attrNameLst>
                                          <p:attrName>style.visibility</p:attrName>
                                        </p:attrNameLst>
                                      </p:cBhvr>
                                      <p:to>
                                        <p:strVal val="visible"/>
                                      </p:to>
                                    </p:set>
                                    <p:anim calcmode="lin" valueType="num">
                                      <p:cBhvr additive="base">
                                        <p:cTn id="43" dur="500" fill="hold"/>
                                        <p:tgtEl>
                                          <p:spTgt spid="11267">
                                            <p:txEl>
                                              <p:pRg st="10" end="1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267">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4"/>
          <p:cNvSpPr>
            <a:spLocks noGrp="1" noChangeArrowheads="1"/>
          </p:cNvSpPr>
          <p:nvPr>
            <p:ph type="title"/>
          </p:nvPr>
        </p:nvSpPr>
        <p:spPr bwMode="gray">
          <a:xfrm>
            <a:off x="3175" y="457200"/>
            <a:ext cx="9144000" cy="754063"/>
          </a:xfrm>
          <a:extLst>
            <a:ext uri="{AF507438-7753-43E0-B8FC-AC1667EBCBE1}">
              <a14:hiddenEffects xmlns:a14="http://schemas.microsoft.com/office/drawing/2010/main">
                <a:effectLst>
                  <a:outerShdw dist="107763" dir="18900000" algn="ctr" rotWithShape="0">
                    <a:srgbClr val="000000">
                      <a:alpha val="50000"/>
                    </a:srgbClr>
                  </a:outerShdw>
                </a:effectLst>
              </a14:hiddenEffects>
            </a:ext>
          </a:extLst>
        </p:spPr>
        <p:txBody>
          <a:bodyPr>
            <a:noAutofit/>
          </a:bodyPr>
          <a:lstStyle/>
          <a:p>
            <a:pPr algn="ctr" fontAlgn="auto">
              <a:spcAft>
                <a:spcPts val="0"/>
              </a:spcAft>
              <a:defRPr/>
            </a:pPr>
            <a:r>
              <a:rPr lang="en-US" sz="4400" b="1" dirty="0" smtClean="0">
                <a:effectLst>
                  <a:outerShdw blurRad="38100" dist="38100" dir="2700000" algn="tl">
                    <a:srgbClr val="000000">
                      <a:alpha val="43137"/>
                    </a:srgbClr>
                  </a:outerShdw>
                </a:effectLst>
              </a:rPr>
              <a:t>Workers’ Compensation Terms</a:t>
            </a:r>
          </a:p>
        </p:txBody>
      </p:sp>
      <p:sp>
        <p:nvSpPr>
          <p:cNvPr id="251907" name="Rectangle 3"/>
          <p:cNvSpPr>
            <a:spLocks noGrp="1" noChangeArrowheads="1"/>
          </p:cNvSpPr>
          <p:nvPr>
            <p:ph idx="1"/>
          </p:nvPr>
        </p:nvSpPr>
        <p:spPr>
          <a:xfrm>
            <a:off x="304800" y="1676400"/>
            <a:ext cx="8382000" cy="4525963"/>
          </a:xfrm>
        </p:spPr>
        <p:txBody>
          <a:bodyPr/>
          <a:lstStyle/>
          <a:p>
            <a:pPr>
              <a:buFontTx/>
              <a:buNone/>
            </a:pPr>
            <a:r>
              <a:rPr lang="en-US" sz="3200" b="1" dirty="0" smtClean="0"/>
              <a:t>		What  is </a:t>
            </a:r>
          </a:p>
          <a:p>
            <a:pPr>
              <a:buFontTx/>
              <a:buNone/>
            </a:pPr>
            <a:r>
              <a:rPr lang="en-US" sz="3200" b="1" dirty="0" smtClean="0"/>
              <a:t>	   “Incapacity”?</a:t>
            </a:r>
          </a:p>
          <a:p>
            <a:pPr>
              <a:buFontTx/>
              <a:buNone/>
            </a:pPr>
            <a:endParaRPr lang="en-US" b="1" dirty="0" smtClean="0"/>
          </a:p>
          <a:p>
            <a:pPr lvl="1"/>
            <a:r>
              <a:rPr lang="en-US" sz="2800" dirty="0" smtClean="0"/>
              <a:t>Incapacity means the loss of a “day’s work.”</a:t>
            </a:r>
            <a:endParaRPr lang="en-US" sz="1600" dirty="0" smtClean="0"/>
          </a:p>
          <a:p>
            <a:pPr marL="274637" lvl="1" indent="0">
              <a:buNone/>
            </a:pPr>
            <a:endParaRPr lang="en-US" sz="800" dirty="0" smtClean="0"/>
          </a:p>
          <a:p>
            <a:pPr lvl="1"/>
            <a:r>
              <a:rPr lang="en-US" sz="2800" dirty="0" smtClean="0"/>
              <a:t>A “day’s work” means the </a:t>
            </a:r>
            <a:r>
              <a:rPr lang="en-US" sz="2800" u="sng" dirty="0" smtClean="0"/>
              <a:t>wages</a:t>
            </a:r>
            <a:r>
              <a:rPr lang="en-US" sz="2800" dirty="0" smtClean="0"/>
              <a:t> in an employee’s regular work day (Rule 3.1.1), or</a:t>
            </a:r>
          </a:p>
          <a:p>
            <a:pPr lvl="1"/>
            <a:endParaRPr lang="en-US" sz="800" u="sng" dirty="0"/>
          </a:p>
          <a:p>
            <a:pPr lvl="1"/>
            <a:r>
              <a:rPr lang="en-US" sz="2800" dirty="0" smtClean="0"/>
              <a:t>Consecutive </a:t>
            </a:r>
            <a:r>
              <a:rPr lang="en-US" sz="2800" u="sng" dirty="0" smtClean="0"/>
              <a:t>hours</a:t>
            </a:r>
            <a:r>
              <a:rPr lang="en-US" sz="2800" dirty="0" smtClean="0"/>
              <a:t> equal to the employee’s regular work day (Rule 3.1.4).  </a:t>
            </a:r>
            <a:endParaRPr lang="en-US" sz="2400" dirty="0" smtClean="0"/>
          </a:p>
          <a:p>
            <a:pPr lvl="1">
              <a:buFontTx/>
              <a:buNone/>
            </a:pPr>
            <a:endParaRPr lang="en-US" sz="2400" dirty="0" smtClean="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9202" y="1371600"/>
            <a:ext cx="2583543" cy="1828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190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190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5190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1907">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519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0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449263"/>
            <a:ext cx="9144000" cy="755650"/>
          </a:xfrm>
        </p:spPr>
        <p:txBody>
          <a:bodyPr>
            <a:noAutofit/>
          </a:bodyPr>
          <a:lstStyle/>
          <a:p>
            <a:pPr algn="ctr" fontAlgn="auto">
              <a:spcAft>
                <a:spcPts val="0"/>
              </a:spcAft>
              <a:defRPr/>
            </a:pPr>
            <a:r>
              <a:rPr lang="en-US" sz="4400" b="1" dirty="0" smtClean="0">
                <a:effectLst>
                  <a:outerShdw blurRad="38100" dist="38100" dir="2700000" algn="tl">
                    <a:srgbClr val="000000">
                      <a:alpha val="43137"/>
                    </a:srgbClr>
                  </a:outerShdw>
                </a:effectLst>
              </a:rPr>
              <a:t>Workers’ Compensation Terms</a:t>
            </a:r>
          </a:p>
        </p:txBody>
      </p:sp>
      <p:sp>
        <p:nvSpPr>
          <p:cNvPr id="265219" name="Rectangle 3"/>
          <p:cNvSpPr>
            <a:spLocks noGrp="1" noChangeArrowheads="1"/>
          </p:cNvSpPr>
          <p:nvPr>
            <p:ph idx="1"/>
          </p:nvPr>
        </p:nvSpPr>
        <p:spPr>
          <a:xfrm>
            <a:off x="228600" y="1066800"/>
            <a:ext cx="8458200" cy="5486400"/>
          </a:xfrm>
        </p:spPr>
        <p:txBody>
          <a:bodyPr/>
          <a:lstStyle/>
          <a:p>
            <a:pPr>
              <a:lnSpc>
                <a:spcPct val="90000"/>
              </a:lnSpc>
              <a:buFontTx/>
              <a:buNone/>
            </a:pPr>
            <a:endParaRPr lang="en-US" sz="2800" b="1" dirty="0" smtClean="0"/>
          </a:p>
          <a:p>
            <a:pPr>
              <a:lnSpc>
                <a:spcPct val="90000"/>
              </a:lnSpc>
              <a:buFontTx/>
              <a:buNone/>
            </a:pPr>
            <a:r>
              <a:rPr lang="en-US" sz="3200" b="1" dirty="0" smtClean="0"/>
              <a:t>What  is  an  “Insurer”?</a:t>
            </a:r>
          </a:p>
          <a:p>
            <a:pPr lvl="1">
              <a:lnSpc>
                <a:spcPct val="90000"/>
              </a:lnSpc>
              <a:buFontTx/>
              <a:buNone/>
            </a:pPr>
            <a:endParaRPr lang="en-US" sz="2400" dirty="0" smtClean="0"/>
          </a:p>
          <a:p>
            <a:pPr lvl="1">
              <a:lnSpc>
                <a:spcPct val="90000"/>
              </a:lnSpc>
              <a:buFontTx/>
              <a:buNone/>
            </a:pPr>
            <a:endParaRPr lang="en-US" sz="2400" dirty="0" smtClean="0"/>
          </a:p>
          <a:p>
            <a:pPr lvl="1">
              <a:lnSpc>
                <a:spcPct val="90000"/>
              </a:lnSpc>
            </a:pPr>
            <a:r>
              <a:rPr lang="en-US" sz="2400" dirty="0" smtClean="0"/>
              <a:t>An insurer providing workers’ compensation insurance to the employer, or</a:t>
            </a:r>
          </a:p>
          <a:p>
            <a:pPr lvl="1">
              <a:lnSpc>
                <a:spcPct val="90000"/>
              </a:lnSpc>
            </a:pPr>
            <a:endParaRPr lang="en-US" sz="800" dirty="0" smtClean="0"/>
          </a:p>
          <a:p>
            <a:pPr lvl="1">
              <a:lnSpc>
                <a:spcPct val="90000"/>
              </a:lnSpc>
            </a:pPr>
            <a:r>
              <a:rPr lang="en-US" sz="2400" dirty="0" smtClean="0"/>
              <a:t>A self-insured employer that handles its own workers’ compensation claims, or</a:t>
            </a:r>
          </a:p>
          <a:p>
            <a:pPr lvl="1">
              <a:lnSpc>
                <a:spcPct val="90000"/>
              </a:lnSpc>
            </a:pPr>
            <a:endParaRPr lang="en-US" sz="800" dirty="0" smtClean="0"/>
          </a:p>
          <a:p>
            <a:pPr lvl="1">
              <a:lnSpc>
                <a:spcPct val="90000"/>
              </a:lnSpc>
            </a:pPr>
            <a:r>
              <a:rPr lang="en-US" sz="2400" dirty="0" smtClean="0"/>
              <a:t>A third party administrator who handles workers’ compensation claims for insurers or self-insured employers.</a:t>
            </a:r>
          </a:p>
          <a:p>
            <a:pPr lvl="1">
              <a:lnSpc>
                <a:spcPct val="90000"/>
              </a:lnSpc>
            </a:pPr>
            <a:endParaRPr lang="en-US" sz="800" dirty="0" smtClean="0"/>
          </a:p>
          <a:p>
            <a:pPr lvl="1">
              <a:lnSpc>
                <a:spcPct val="90000"/>
              </a:lnSpc>
            </a:pPr>
            <a:r>
              <a:rPr lang="en-US" sz="2400" b="1" i="1" dirty="0" smtClean="0"/>
              <a:t>Under the Maine Workers’ Comp Act, if the employer is insured, the term employer includes the insurer.</a:t>
            </a:r>
          </a:p>
        </p:txBody>
      </p:sp>
      <p:pic>
        <p:nvPicPr>
          <p:cNvPr id="1843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1189038"/>
            <a:ext cx="2438400" cy="163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65219">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65219">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65219">
                                            <p:txEl>
                                              <p:pRg st="8" end="8"/>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6521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304801"/>
            <a:ext cx="9144000" cy="762000"/>
          </a:xfrm>
        </p:spPr>
        <p:txBody>
          <a:bodyPr>
            <a:normAutofit/>
          </a:bodyPr>
          <a:lstStyle/>
          <a:p>
            <a:pPr algn="ctr" fontAlgn="auto">
              <a:spcAft>
                <a:spcPts val="0"/>
              </a:spcAft>
              <a:defRPr/>
            </a:pPr>
            <a:r>
              <a:rPr lang="en-US" sz="4400" b="1" dirty="0" smtClean="0">
                <a:effectLst>
                  <a:outerShdw blurRad="38100" dist="38100" dir="2700000" algn="tl">
                    <a:srgbClr val="000000">
                      <a:alpha val="43137"/>
                    </a:srgbClr>
                  </a:outerShdw>
                </a:effectLst>
              </a:rPr>
              <a:t>Workers’ Compensation Terms</a:t>
            </a:r>
          </a:p>
        </p:txBody>
      </p:sp>
      <p:sp>
        <p:nvSpPr>
          <p:cNvPr id="190467" name="Rectangle 3"/>
          <p:cNvSpPr>
            <a:spLocks noGrp="1" noChangeArrowheads="1"/>
          </p:cNvSpPr>
          <p:nvPr>
            <p:ph idx="1"/>
          </p:nvPr>
        </p:nvSpPr>
        <p:spPr>
          <a:xfrm>
            <a:off x="228600" y="1143000"/>
            <a:ext cx="8458200" cy="5486400"/>
          </a:xfrm>
        </p:spPr>
        <p:txBody>
          <a:bodyPr/>
          <a:lstStyle/>
          <a:p>
            <a:pPr>
              <a:buFontTx/>
              <a:buNone/>
            </a:pPr>
            <a:r>
              <a:rPr lang="en-US" sz="2800" b="1" dirty="0" smtClean="0"/>
              <a:t>What is a “FROI”?</a:t>
            </a:r>
          </a:p>
          <a:p>
            <a:pPr>
              <a:buFontTx/>
              <a:buNone/>
            </a:pPr>
            <a:r>
              <a:rPr lang="en-US" sz="2800" b="1" dirty="0" smtClean="0"/>
              <a:t>F</a:t>
            </a:r>
            <a:r>
              <a:rPr lang="en-US" dirty="0" smtClean="0"/>
              <a:t>irst </a:t>
            </a:r>
            <a:r>
              <a:rPr lang="en-US" sz="2800" b="1" dirty="0" smtClean="0"/>
              <a:t>R</a:t>
            </a:r>
            <a:r>
              <a:rPr lang="en-US" dirty="0" smtClean="0"/>
              <a:t>eport of </a:t>
            </a:r>
            <a:r>
              <a:rPr lang="en-US" sz="2800" b="1" dirty="0" smtClean="0"/>
              <a:t>O</a:t>
            </a:r>
            <a:r>
              <a:rPr lang="en-US" dirty="0" smtClean="0"/>
              <a:t>ccupational </a:t>
            </a:r>
            <a:r>
              <a:rPr lang="en-US" sz="2800" b="1" dirty="0" smtClean="0"/>
              <a:t>I</a:t>
            </a:r>
            <a:r>
              <a:rPr lang="en-US" dirty="0" smtClean="0"/>
              <a:t>njury or Disease – WCB-1</a:t>
            </a:r>
          </a:p>
          <a:p>
            <a:pPr>
              <a:buFontTx/>
              <a:buNone/>
            </a:pPr>
            <a:endParaRPr lang="en-US" sz="800" dirty="0" smtClean="0"/>
          </a:p>
          <a:p>
            <a:pPr lvl="1"/>
            <a:r>
              <a:rPr lang="en-US" sz="2400" dirty="0" smtClean="0"/>
              <a:t>A FROI indicates a workers’ compensation injury has allegedly taken place.</a:t>
            </a:r>
          </a:p>
          <a:p>
            <a:pPr lvl="1"/>
            <a:endParaRPr lang="en-US" sz="800" dirty="0" smtClean="0"/>
          </a:p>
          <a:p>
            <a:pPr lvl="1"/>
            <a:r>
              <a:rPr lang="en-US" sz="2400" dirty="0" smtClean="0"/>
              <a:t>A FROI must be completed for injuries that require medical treatment or for injuries that result in incapacity.</a:t>
            </a:r>
          </a:p>
          <a:p>
            <a:pPr lvl="1"/>
            <a:endParaRPr lang="en-US" sz="800" dirty="0" smtClean="0"/>
          </a:p>
          <a:p>
            <a:pPr lvl="1"/>
            <a:r>
              <a:rPr lang="en-US" sz="2400" dirty="0" smtClean="0"/>
              <a:t>The FROI is an OSHA approved form that captures employee and employer information, as well </a:t>
            </a:r>
          </a:p>
          <a:p>
            <a:pPr marL="274637" lvl="1" indent="0">
              <a:buNone/>
            </a:pPr>
            <a:r>
              <a:rPr lang="en-US" sz="2400" dirty="0"/>
              <a:t> </a:t>
            </a:r>
            <a:r>
              <a:rPr lang="en-US" sz="2400" dirty="0" smtClean="0"/>
              <a:t> as information regarding the injury.</a:t>
            </a:r>
          </a:p>
          <a:p>
            <a:pPr lvl="1"/>
            <a:endParaRPr lang="en-US" dirty="0" smtClean="0"/>
          </a:p>
          <a:p>
            <a:pPr lvl="1"/>
            <a:endParaRPr lang="en-US" dirty="0" smtClean="0"/>
          </a:p>
        </p:txBody>
      </p:sp>
      <p:pic>
        <p:nvPicPr>
          <p:cNvPr id="1946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4648200"/>
            <a:ext cx="2057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04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046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046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0467">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0467">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04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Clarity</Template>
  <TotalTime>9005</TotalTime>
  <Words>2510</Words>
  <Application>Microsoft Office PowerPoint</Application>
  <PresentationFormat>On-screen Show (4:3)</PresentationFormat>
  <Paragraphs>433</Paragraphs>
  <Slides>40</Slides>
  <Notes>39</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Clarity</vt:lpstr>
      <vt:lpstr>            An  Employer’s  Guide  to  Workers'  Compensation  in  Maine</vt:lpstr>
      <vt:lpstr>Workshop Agenda</vt:lpstr>
      <vt:lpstr>MWCB  Mission  Statement</vt:lpstr>
      <vt:lpstr> Maine Workers Compensation Board </vt:lpstr>
      <vt:lpstr>MWCB Regional Offices</vt:lpstr>
      <vt:lpstr> MWCB Divisions  </vt:lpstr>
      <vt:lpstr>Workers’ Compensation Terms</vt:lpstr>
      <vt:lpstr>Workers’ Compensation Terms</vt:lpstr>
      <vt:lpstr>Workers’ Compensation Terms</vt:lpstr>
      <vt:lpstr>Workers’ Compensation Terms</vt:lpstr>
      <vt:lpstr>Workers’ Compensation Terms</vt:lpstr>
      <vt:lpstr>Workers’ Compensation Terms</vt:lpstr>
      <vt:lpstr>How Does the Workers’ Comp     System Work in Maine? </vt:lpstr>
      <vt:lpstr>How Does the WC System  Work in Maine? </vt:lpstr>
      <vt:lpstr>How Does the Workers’ Comp  System Work in Maine? </vt:lpstr>
      <vt:lpstr>How Does the Workers’ Comp System Work in Maine? </vt:lpstr>
      <vt:lpstr>How Does the Workers’ Comp System Work in Maine? </vt:lpstr>
      <vt:lpstr>How Does the Workers’ Comp System Work in Maine? </vt:lpstr>
      <vt:lpstr>How Does the Workers’ Comp System Work in Maine? </vt:lpstr>
      <vt:lpstr>How Does the Workers’ Comp System Work in Maine? </vt:lpstr>
      <vt:lpstr>PowerPoint Presentation</vt:lpstr>
      <vt:lpstr>What is the Employer’s Role? </vt:lpstr>
      <vt:lpstr>What is the Employer’s Role?</vt:lpstr>
      <vt:lpstr>What is the Employer’s Role? </vt:lpstr>
      <vt:lpstr>What is the Employer’s Role? </vt:lpstr>
      <vt:lpstr>What is the Employer’s Role? </vt:lpstr>
      <vt:lpstr>What is the Employer’s Role? </vt:lpstr>
      <vt:lpstr>What is the Employer’s Role? </vt:lpstr>
      <vt:lpstr>What is the Employer’s Role? </vt:lpstr>
      <vt:lpstr>What is the Employer’s Role? </vt:lpstr>
      <vt:lpstr>What is the Employer’s Role? </vt:lpstr>
      <vt:lpstr>What is the Employer’s Role? </vt:lpstr>
      <vt:lpstr>What is the Employer’s Role? </vt:lpstr>
      <vt:lpstr>PowerPoint Presentation</vt:lpstr>
      <vt:lpstr>What are the Risks of Doing Things Wrong? </vt:lpstr>
      <vt:lpstr>What are the Risks of Doing Things Wrong? </vt:lpstr>
      <vt:lpstr>What are the Risks of Doing Things Wrong? </vt:lpstr>
      <vt:lpstr>Like To Learn More?</vt:lpstr>
      <vt:lpstr>MWCB Web Site</vt:lpstr>
      <vt:lpstr>Board Contacts</vt:lpstr>
    </vt:vector>
  </TitlesOfParts>
  <Company>Workers Compensation Board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Employer’s Overview of Maine “Comp”</dc:title>
  <dc:creator>Jeffrey Levesque</dc:creator>
  <cp:lastModifiedBy>Gordon Davis</cp:lastModifiedBy>
  <cp:revision>358</cp:revision>
  <cp:lastPrinted>2015-06-10T17:26:37Z</cp:lastPrinted>
  <dcterms:created xsi:type="dcterms:W3CDTF">2005-02-17T20:26:31Z</dcterms:created>
  <dcterms:modified xsi:type="dcterms:W3CDTF">2016-02-11T18:28:04Z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TC011367961033</vt:lpwstr>
  </property>
</Properties>
</file>