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8"/>
  </p:handoutMasterIdLst>
  <p:sldIdLst>
    <p:sldId id="281" r:id="rId2"/>
    <p:sldId id="257" r:id="rId3"/>
    <p:sldId id="271" r:id="rId4"/>
    <p:sldId id="259" r:id="rId5"/>
    <p:sldId id="272" r:id="rId6"/>
    <p:sldId id="273" r:id="rId7"/>
    <p:sldId id="274" r:id="rId8"/>
    <p:sldId id="277" r:id="rId9"/>
    <p:sldId id="275" r:id="rId10"/>
    <p:sldId id="278" r:id="rId11"/>
    <p:sldId id="279" r:id="rId12"/>
    <p:sldId id="280" r:id="rId13"/>
    <p:sldId id="285" r:id="rId14"/>
    <p:sldId id="282" r:id="rId15"/>
    <p:sldId id="283" r:id="rId16"/>
    <p:sldId id="28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8B7E4B-D889-4323-B2E7-E551B5CB425A}" type="datetimeFigureOut">
              <a:rPr lang="en-US"/>
              <a:pPr>
                <a:defRPr/>
              </a:pPr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DDBC9D-6366-4410-B363-36C0BAEEA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2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F8D4-E25A-4CD2-A7C9-87B90A723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96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45E8-8D71-47D8-94D5-17EB00A21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21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2C75-918F-4B78-BA0E-A248F0528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47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AA87D-0DA0-4E52-9348-DD87D6BEE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97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AC2A-FACC-4587-9FD9-4C4A828D1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2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4117-0305-4DD6-AB1E-E02FCB40C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89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B4AD-7CA2-4E22-A27B-97643F765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79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9394-7493-4CBB-B507-7E4221D2E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2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0837E-C42E-4B93-BD0A-B576C9353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F2DE-81B1-47C2-AF10-5C3BB8207D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6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6B82-9799-4617-AE08-B5C069840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31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63B7954-335A-4A68-B467-C80429ABC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24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</a:t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Incapacity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5170487" cy="684212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rgbClr val="C00000"/>
                </a:solidFill>
              </a:rPr>
              <a:t>Problems  and  Solutions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38588"/>
            <a:ext cx="49752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0" y="640080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Rev 3-21-2017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5 (Ellen)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928" y="914400"/>
            <a:ext cx="8160328" cy="5562600"/>
          </a:xfrm>
        </p:spPr>
        <p:txBody>
          <a:bodyPr/>
          <a:lstStyle/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200" dirty="0" smtClean="0"/>
              <a:t>     Ellen </a:t>
            </a:r>
            <a:r>
              <a:rPr lang="en-US" sz="2200" dirty="0"/>
              <a:t>was injured 1/10/17.  Her AWW is $780. </a:t>
            </a:r>
            <a:r>
              <a:rPr lang="en-US" sz="2200" dirty="0" smtClean="0"/>
              <a:t>Employer’s </a:t>
            </a:r>
            <a:r>
              <a:rPr lang="en-US" sz="2200" dirty="0"/>
              <a:t>payroll week runs from Sunday to Saturday.  She works varying days and hours</a:t>
            </a:r>
            <a:r>
              <a:rPr lang="en-US" sz="2400" dirty="0"/>
              <a:t>.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en-US" sz="800" dirty="0"/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200" dirty="0" smtClean="0"/>
              <a:t>     She </a:t>
            </a:r>
            <a:r>
              <a:rPr lang="en-US" sz="2200" dirty="0"/>
              <a:t>is unable to work from 1/11/17 through 1/18/17.  She returns to work with restrictions on 1/19/17.  Her earnings for w/e 1/14/17 were $390, and her earnings for w/e 1/21/17 were $420.  She continues to work with restrictions, with weekly earnings of $480. </a:t>
            </a:r>
            <a:r>
              <a:rPr lang="en-US" sz="2200" dirty="0" smtClean="0"/>
              <a:t> 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en-US" sz="800" dirty="0"/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200" dirty="0" smtClean="0"/>
              <a:t>     A. When is the waiting period met?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en-US" sz="1200" dirty="0"/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200" dirty="0"/>
              <a:t>Benefit due w/e 1/14/17 ($780 - $390) = $390 x 2/3 = $260  WP not met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en-US" sz="800" dirty="0"/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200" dirty="0" smtClean="0"/>
              <a:t>     Benefit </a:t>
            </a:r>
            <a:r>
              <a:rPr lang="en-US" sz="2200" dirty="0"/>
              <a:t>due w/e 1/21/17 ($780 - $420) = $360 x 2/3 = $240 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en-US" sz="2200" dirty="0"/>
              <a:t>Cumulative lost earnings $750, </a:t>
            </a:r>
            <a:r>
              <a:rPr lang="en-US" sz="2200" b="1" u="sng" dirty="0"/>
              <a:t>WP met </a:t>
            </a:r>
            <a:r>
              <a:rPr lang="en-US" sz="2200" b="1" u="sng" dirty="0" smtClean="0"/>
              <a:t>1/17</a:t>
            </a:r>
            <a:r>
              <a:rPr lang="en-US" sz="2200" dirty="0" smtClean="0"/>
              <a:t>  </a:t>
            </a:r>
            <a:endParaRPr lang="en-US" sz="2200" dirty="0" smtClean="0"/>
          </a:p>
          <a:p>
            <a:pPr marL="400050" indent="-400050" eaLnBrk="1" hangingPunct="1">
              <a:lnSpc>
                <a:spcPct val="90000"/>
              </a:lnSpc>
              <a:buNone/>
            </a:pPr>
            <a:r>
              <a:rPr lang="en-US" sz="2200" dirty="0"/>
              <a:t>	</a:t>
            </a:r>
            <a:r>
              <a:rPr lang="en-US" sz="2200" dirty="0" smtClean="0"/>
              <a:t>WP </a:t>
            </a:r>
            <a:r>
              <a:rPr lang="en-US" sz="2200" dirty="0" smtClean="0"/>
              <a:t>met after 7 consecutive days of </a:t>
            </a:r>
            <a:r>
              <a:rPr lang="en-US" sz="2200" dirty="0" smtClean="0"/>
              <a:t>incapacity</a:t>
            </a:r>
            <a:endParaRPr lang="en-US" sz="2200" dirty="0" smtClean="0"/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smtClean="0"/>
              <a:t>Problem 5 (Ellen)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229600" cy="5029200"/>
          </a:xfrm>
        </p:spPr>
        <p:txBody>
          <a:bodyPr/>
          <a:lstStyle/>
          <a:p>
            <a:pPr marL="571500" indent="-571500" eaLnBrk="1" hangingPunct="1">
              <a:buNone/>
            </a:pPr>
            <a:r>
              <a:rPr lang="en-US" sz="2400" dirty="0" smtClean="0"/>
              <a:t>B.	What is the first </a:t>
            </a:r>
            <a:r>
              <a:rPr lang="en-US" sz="2400" dirty="0"/>
              <a:t>day of compensability (MOP box 22</a:t>
            </a:r>
            <a:r>
              <a:rPr lang="en-US" sz="2400" dirty="0" smtClean="0"/>
              <a:t>)?       </a:t>
            </a:r>
          </a:p>
          <a:p>
            <a:pPr marL="571500" indent="-571500" eaLnBrk="1" hangingPunct="1">
              <a:buNone/>
            </a:pPr>
            <a:r>
              <a:rPr lang="en-US" sz="2400" dirty="0"/>
              <a:t>First day of compensability </a:t>
            </a:r>
            <a:r>
              <a:rPr lang="en-US" sz="2400" b="1" u="sng" dirty="0"/>
              <a:t>1/18/17</a:t>
            </a:r>
            <a:r>
              <a:rPr lang="en-US" sz="2400" dirty="0"/>
              <a:t> – first day of incapacity after WP </a:t>
            </a:r>
            <a:r>
              <a:rPr lang="en-US" sz="2400" dirty="0" smtClean="0"/>
              <a:t>is met</a:t>
            </a:r>
          </a:p>
          <a:p>
            <a:pPr marL="571500" indent="-571500" eaLnBrk="1" hangingPunct="1">
              <a:buNone/>
            </a:pPr>
            <a:endParaRPr lang="en-US" sz="2400" dirty="0"/>
          </a:p>
          <a:p>
            <a:pPr marL="571500" indent="-571500" eaLnBrk="1" hangingPunct="1">
              <a:buNone/>
            </a:pPr>
            <a:r>
              <a:rPr lang="en-US" sz="2400" dirty="0" smtClean="0"/>
              <a:t>C.	When </a:t>
            </a:r>
            <a:r>
              <a:rPr lang="en-US" sz="2400" dirty="0"/>
              <a:t>is the MOP and initial payment, </a:t>
            </a:r>
            <a:r>
              <a:rPr lang="en-US" sz="2400" b="1" u="sng" dirty="0"/>
              <a:t>or</a:t>
            </a:r>
            <a:r>
              <a:rPr lang="en-US" sz="2400" dirty="0"/>
              <a:t> a NOC due to avoid a 14-day violation</a:t>
            </a:r>
            <a:r>
              <a:rPr lang="en-US" sz="2400" dirty="0" smtClean="0"/>
              <a:t>?       </a:t>
            </a:r>
          </a:p>
          <a:p>
            <a:pPr marL="571500" indent="-571500" eaLnBrk="1" hangingPunct="1">
              <a:buNone/>
            </a:pPr>
            <a:r>
              <a:rPr lang="en-US" sz="2400" dirty="0"/>
              <a:t>	Per Rule 1.1, a MOP must be filed and payment made, or a NOC filed, by </a:t>
            </a:r>
            <a:r>
              <a:rPr lang="en-US" sz="2400" b="1" u="sng" dirty="0"/>
              <a:t>1/24/17</a:t>
            </a:r>
            <a:r>
              <a:rPr lang="en-US" sz="2400" dirty="0"/>
              <a:t> to </a:t>
            </a:r>
            <a:r>
              <a:rPr lang="en-US" sz="2400" dirty="0" smtClean="0"/>
              <a:t>avoid </a:t>
            </a:r>
            <a:r>
              <a:rPr lang="en-US" sz="2400" dirty="0"/>
              <a:t>a 14-day violation.  (Six days from 1/18/17).</a:t>
            </a:r>
          </a:p>
          <a:p>
            <a:pPr marL="571500" indent="-571500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5 (Ellen) (example)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3856" y="1219200"/>
            <a:ext cx="8776856" cy="5638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D</a:t>
            </a:r>
            <a:r>
              <a:rPr lang="en-US" sz="2200" dirty="0"/>
              <a:t>.	How much is due for the initial payment</a:t>
            </a:r>
            <a:r>
              <a:rPr lang="en-US" sz="2200" dirty="0" smtClean="0"/>
              <a:t>?    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Amount </a:t>
            </a:r>
            <a:r>
              <a:rPr lang="en-US" sz="2200" dirty="0"/>
              <a:t>of initial payment = </a:t>
            </a:r>
            <a:endParaRPr lang="en-US" sz="2200" dirty="0" smtClean="0"/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Partial benefits $500 (w/e 1/14 $260 + w/e 1/21 $240</a:t>
            </a:r>
            <a:r>
              <a:rPr lang="en-US" sz="2200" dirty="0" smtClean="0"/>
              <a:t>)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Divide $500 by days of incapacity (partial and total) in the 2 weeks above </a:t>
            </a:r>
            <a:r>
              <a:rPr lang="en-US" sz="2200" dirty="0" smtClean="0"/>
              <a:t>- 1/11 </a:t>
            </a:r>
            <a:r>
              <a:rPr lang="en-US" sz="2200" dirty="0"/>
              <a:t>through 1/21 = 11 </a:t>
            </a:r>
            <a:r>
              <a:rPr lang="en-US" sz="2200" dirty="0" smtClean="0"/>
              <a:t>days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$</a:t>
            </a:r>
            <a:r>
              <a:rPr lang="en-US" sz="2200" dirty="0"/>
              <a:t>500/11 = $45.45 daily </a:t>
            </a:r>
            <a:r>
              <a:rPr lang="en-US" sz="2200" dirty="0" smtClean="0"/>
              <a:t>rate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Multiply </a:t>
            </a:r>
            <a:r>
              <a:rPr lang="en-US" sz="2200" dirty="0"/>
              <a:t>by # of days of incapacity in week in which WP </a:t>
            </a:r>
            <a:r>
              <a:rPr lang="en-US" sz="2200" dirty="0" smtClean="0"/>
              <a:t>   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met </a:t>
            </a:r>
            <a:r>
              <a:rPr lang="en-US" sz="2200" dirty="0"/>
              <a:t>(w/e 1/21) </a:t>
            </a:r>
            <a:endParaRPr lang="en-US" sz="2200" dirty="0" smtClean="0"/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Days </a:t>
            </a:r>
            <a:r>
              <a:rPr lang="en-US" sz="2200" dirty="0"/>
              <a:t>of incapacity in w/e 1/21 = 7.  7 x $45.45 = $</a:t>
            </a:r>
            <a:r>
              <a:rPr lang="en-US" sz="2200" dirty="0" smtClean="0"/>
              <a:t>318.15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800" dirty="0" smtClean="0"/>
              <a:t> </a:t>
            </a: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 Initial </a:t>
            </a:r>
            <a:r>
              <a:rPr lang="en-US" sz="2200" dirty="0"/>
              <a:t>payment due 1/24/17 = $500.00 - $318.15 = </a:t>
            </a:r>
            <a:r>
              <a:rPr lang="en-US" sz="2200" b="1" u="sng" dirty="0"/>
              <a:t>$181.85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5 (Ellen)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76856" cy="5638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E</a:t>
            </a:r>
            <a:r>
              <a:rPr lang="en-US" sz="2200" dirty="0"/>
              <a:t>.	When must you go back and pay the waiting period</a:t>
            </a:r>
            <a:r>
              <a:rPr lang="en-US" sz="2200" dirty="0" smtClean="0"/>
              <a:t>?   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 smtClean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Benefit </a:t>
            </a:r>
            <a:r>
              <a:rPr lang="en-US" sz="2200" dirty="0"/>
              <a:t>due w/e 1/28/17 ($780 - $480) = $300 x 2/3 = $200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Cumulative lost earnings $1050, 14 days not met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Benefit </a:t>
            </a:r>
            <a:r>
              <a:rPr lang="en-US" sz="2200" dirty="0"/>
              <a:t>due w/e 2/4/17 ($780 - $480) = $300 x 2/3 = $200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Cumulative lost earnings $1350, 14 days not met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 smtClean="0"/>
              <a:t>       Benefit </a:t>
            </a:r>
            <a:r>
              <a:rPr lang="en-US" sz="2200" dirty="0"/>
              <a:t>due </a:t>
            </a:r>
            <a:r>
              <a:rPr lang="en-US" sz="2200" b="1" u="sng" dirty="0"/>
              <a:t>w/e 2/11/17</a:t>
            </a:r>
            <a:r>
              <a:rPr lang="en-US" sz="2200" dirty="0"/>
              <a:t> ($780 - $480) = $300 x 2/3 = $200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200" dirty="0"/>
              <a:t>	Cumulative lost earnings $1650, </a:t>
            </a:r>
            <a:r>
              <a:rPr lang="en-US" sz="2200" b="1" u="sng" dirty="0"/>
              <a:t>14 days </a:t>
            </a:r>
            <a:r>
              <a:rPr lang="en-US" sz="2200" b="1" u="sng" dirty="0" smtClean="0"/>
              <a:t>met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12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sz="2400" dirty="0" smtClean="0"/>
              <a:t>      Pay </a:t>
            </a:r>
            <a:r>
              <a:rPr lang="en-US" sz="2400" dirty="0"/>
              <a:t>$200 </a:t>
            </a:r>
            <a:r>
              <a:rPr lang="en-US" sz="2400" dirty="0" smtClean="0"/>
              <a:t>weekly partial benefit PLUS </a:t>
            </a:r>
            <a:r>
              <a:rPr lang="en-US" sz="2400" dirty="0"/>
              <a:t>waiting period withheld of $318.15 = </a:t>
            </a:r>
            <a:r>
              <a:rPr lang="en-US" sz="2400" b="1" u="sng" dirty="0"/>
              <a:t>$518.15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29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Joyce is injured at work on 1/8/17 and has been out of work ever since.  Her AWW is $1500, CR is $1,000.  Max rate as of 7/1/16 is $789.35. 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February 1, 2017 she began receiving $600 a month from a company-sponsored pension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800" dirty="0" smtClean="0"/>
              <a:t>  </a:t>
            </a:r>
            <a:endParaRPr lang="en-US" sz="800" dirty="0"/>
          </a:p>
          <a:p>
            <a:pPr marL="0" indent="0">
              <a:buNone/>
            </a:pPr>
            <a:r>
              <a:rPr lang="en-US" sz="2400" dirty="0"/>
              <a:t>March 1, 2016 she began receiving Social Security old-age benefits in the amount of $1,825.00 per month</a:t>
            </a:r>
            <a:r>
              <a:rPr lang="en-US" sz="2400" dirty="0" smtClean="0"/>
              <a:t>.  She </a:t>
            </a:r>
            <a:r>
              <a:rPr lang="en-US" sz="2400" dirty="0"/>
              <a:t>is single with no dependents. 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It is now May 2017, what should you be paying her for a weekly benefit?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Problem 6 (Joyce)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9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391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Section 221 allows an offset for a private company-sponsored pension based on the 100% after tax amount.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Joyce receives a $600 a month pension. </a:t>
            </a:r>
          </a:p>
          <a:p>
            <a:pPr marL="0" indent="0">
              <a:buNone/>
            </a:pPr>
            <a:r>
              <a:rPr lang="en-US" sz="2400" dirty="0"/>
              <a:t>$600 x 12 months = $7,200 </a:t>
            </a:r>
          </a:p>
          <a:p>
            <a:pPr marL="0" indent="0">
              <a:buNone/>
            </a:pPr>
            <a:r>
              <a:rPr lang="en-US" sz="2400" dirty="0"/>
              <a:t>$7,200 / 52 weeks = $138.46 per week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Per the 2016 benefit tables, the 80% after-tax CR on $138/single no dependents is $101.95.  Multiply the 80% rate by 1.25 to get the 100% after tax rate.  $101.95 x 1.25 = $127.44.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b="1" u="sng" dirty="0"/>
              <a:t>$127.44</a:t>
            </a:r>
            <a:r>
              <a:rPr lang="en-US" sz="2400" dirty="0"/>
              <a:t> will be the weekly offset for the pension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Problem 6 (continued)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17073"/>
            <a:ext cx="7924800" cy="495992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Section 221 allows an offset for social security in the amount of 50% of payments received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Joyce receives $1825.00 a month from social security.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$1825 x 12 months = $21,900</a:t>
            </a:r>
          </a:p>
          <a:p>
            <a:pPr marL="0" indent="0">
              <a:buNone/>
            </a:pPr>
            <a:r>
              <a:rPr lang="en-US" sz="2400" dirty="0"/>
              <a:t>$21,900 / 52 weeks = $421.15</a:t>
            </a:r>
          </a:p>
          <a:p>
            <a:pPr marL="0" indent="0">
              <a:buNone/>
            </a:pPr>
            <a:r>
              <a:rPr lang="en-US" sz="2400" dirty="0"/>
              <a:t>$421.15 x 0.50 = $210.58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b="1" u="sng" dirty="0"/>
              <a:t>$210.58</a:t>
            </a:r>
            <a:r>
              <a:rPr lang="en-US" sz="2400" dirty="0"/>
              <a:t> will be the offset for social security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Weekly benefit = $789.35 - $127.44 - $210.58 = </a:t>
            </a:r>
            <a:r>
              <a:rPr lang="en-US" sz="2400" b="1" u="sng" dirty="0"/>
              <a:t>$451.33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Problem 6 (continued)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Problem 1 (Alice)</a:t>
            </a:r>
            <a:br>
              <a:rPr lang="en-US" sz="3500" dirty="0" smtClean="0"/>
            </a:br>
            <a:endParaRPr lang="en-US" sz="35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229600" cy="4572000"/>
          </a:xfrm>
        </p:spPr>
        <p:txBody>
          <a:bodyPr/>
          <a:lstStyle/>
          <a:p>
            <a:pPr marL="571500" indent="-571500" eaLnBrk="1" hangingPunct="1">
              <a:buNone/>
            </a:pPr>
            <a:r>
              <a:rPr lang="en-US" sz="1800" dirty="0" smtClean="0"/>
              <a:t>         </a:t>
            </a:r>
            <a:r>
              <a:rPr lang="en-US" sz="2400" dirty="0" smtClean="0"/>
              <a:t>Alice </a:t>
            </a:r>
            <a:r>
              <a:rPr lang="en-US" sz="2400" dirty="0"/>
              <a:t>was injured 1/2/17 (Monday).  Her AWW is $696.  Her employer’s </a:t>
            </a:r>
            <a:r>
              <a:rPr lang="en-US" sz="2400" dirty="0" smtClean="0"/>
              <a:t>payroll week runs from Sunday through Saturday (she works M-F).  She was unable to work as of 1/3/17.  Her earnings for w/e 1/7/17 were $150.00.  She returned to light-duty work on 1/25/17 (Wednesday).  Her earnings for w/e 1/28/17 were $450.  She returned to work full duty 1/30/17.   </a:t>
            </a:r>
            <a:endParaRPr lang="en-US" sz="2400" dirty="0"/>
          </a:p>
          <a:p>
            <a:pPr marL="571500" indent="-571500" eaLnBrk="1" hangingPunct="1">
              <a:buNone/>
            </a:pPr>
            <a:endParaRPr lang="en-US" sz="2400" dirty="0"/>
          </a:p>
          <a:p>
            <a:pPr marL="571500" indent="-571500" eaLnBrk="1" hangingPunct="1">
              <a:buNone/>
            </a:pPr>
            <a:r>
              <a:rPr lang="en-US" sz="2400" dirty="0" smtClean="0"/>
              <a:t>      How </a:t>
            </a:r>
            <a:r>
              <a:rPr lang="en-US" sz="2400" dirty="0"/>
              <a:t>much indemnity is due to Alice?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13716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1 (Alice)</a:t>
            </a:r>
            <a:br>
              <a:rPr lang="en-US" sz="35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400" dirty="0" smtClean="0"/>
              <a:t>AWW $696/Comp Rate $464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114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400" dirty="0" smtClean="0"/>
              <a:t>W/E </a:t>
            </a:r>
            <a:r>
              <a:rPr lang="pl-PL" sz="2400" dirty="0"/>
              <a:t>1/07/17 ($696 - $150) = $546 x 2/3 </a:t>
            </a:r>
            <a:r>
              <a:rPr lang="pl-PL" sz="2400" dirty="0" smtClean="0"/>
              <a:t>=</a:t>
            </a:r>
            <a:r>
              <a:rPr lang="en-US" sz="2400" dirty="0" smtClean="0"/>
              <a:t> </a:t>
            </a:r>
            <a:r>
              <a:rPr lang="pl-PL" sz="2400" dirty="0" smtClean="0"/>
              <a:t>  </a:t>
            </a:r>
            <a:r>
              <a:rPr lang="en-US" sz="2400" dirty="0" smtClean="0"/>
              <a:t>	</a:t>
            </a:r>
            <a:r>
              <a:rPr lang="pl-PL" sz="2400" dirty="0" smtClean="0"/>
              <a:t>$</a:t>
            </a:r>
            <a:r>
              <a:rPr lang="pl-PL" sz="2400" dirty="0"/>
              <a:t>364.00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pl-PL" sz="24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400" dirty="0"/>
              <a:t>W/E 1/14/17 $696.00 x 2/3 =	</a:t>
            </a:r>
            <a:r>
              <a:rPr lang="en-US" sz="2400" dirty="0" smtClean="0"/>
              <a:t>	</a:t>
            </a:r>
            <a:r>
              <a:rPr lang="pl-PL" sz="2400" dirty="0" smtClean="0"/>
              <a:t>  </a:t>
            </a:r>
            <a:r>
              <a:rPr lang="en-US" sz="2400" dirty="0" smtClean="0"/>
              <a:t>	</a:t>
            </a:r>
            <a:r>
              <a:rPr lang="pl-PL" sz="2400" dirty="0" smtClean="0"/>
              <a:t>$</a:t>
            </a:r>
            <a:r>
              <a:rPr lang="pl-PL" sz="2400" dirty="0"/>
              <a:t>464.00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pl-PL" sz="2400" dirty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400" dirty="0"/>
              <a:t>W/E 1/21/17 $696.00 x 2/3 = 		  </a:t>
            </a:r>
            <a:r>
              <a:rPr lang="en-US" sz="2400" dirty="0" smtClean="0"/>
              <a:t>	</a:t>
            </a:r>
            <a:r>
              <a:rPr lang="pl-PL" sz="2400" dirty="0" smtClean="0"/>
              <a:t>$464.00</a:t>
            </a:r>
            <a:r>
              <a:rPr lang="pl-PL" sz="2400" dirty="0"/>
              <a:t>								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400" dirty="0"/>
              <a:t>W/E 1/28/17 ($696 - $450) = $246 x 2/3 </a:t>
            </a:r>
            <a:r>
              <a:rPr lang="pl-PL" sz="2400" dirty="0" smtClean="0"/>
              <a:t>=</a:t>
            </a:r>
            <a:r>
              <a:rPr lang="en-US" sz="2400" dirty="0" smtClean="0"/>
              <a:t> </a:t>
            </a:r>
            <a:r>
              <a:rPr lang="pl-PL" sz="2400" dirty="0" smtClean="0"/>
              <a:t> </a:t>
            </a:r>
            <a:r>
              <a:rPr lang="en-US" sz="2400" dirty="0" smtClean="0"/>
              <a:t>	</a:t>
            </a:r>
            <a:r>
              <a:rPr lang="pl-PL" sz="2400" u="sng" dirty="0" smtClean="0"/>
              <a:t>$</a:t>
            </a:r>
            <a:r>
              <a:rPr lang="pl-PL" sz="2400" u="sng" dirty="0"/>
              <a:t>164.00 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000" dirty="0"/>
              <a:t>									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pl-PL" sz="2000" dirty="0"/>
              <a:t>			</a:t>
            </a:r>
            <a:r>
              <a:rPr lang="en-US" sz="2000" dirty="0" smtClean="0"/>
              <a:t>	       </a:t>
            </a:r>
            <a:r>
              <a:rPr lang="en-US" sz="2400" dirty="0" smtClean="0"/>
              <a:t> </a:t>
            </a:r>
            <a:r>
              <a:rPr lang="pl-PL" sz="2400" b="1" u="sng" dirty="0" smtClean="0"/>
              <a:t>INDEMNITY DUE</a:t>
            </a:r>
            <a:r>
              <a:rPr lang="en-US" sz="2400" b="1" u="sng" dirty="0" smtClean="0"/>
              <a:t>  </a:t>
            </a:r>
            <a:r>
              <a:rPr lang="pl-PL" sz="2400" b="1" u="sng" dirty="0" smtClean="0"/>
              <a:t>=</a:t>
            </a:r>
            <a:r>
              <a:rPr lang="en-US" sz="2400" b="1" u="sng" dirty="0" smtClean="0"/>
              <a:t>  </a:t>
            </a:r>
            <a:r>
              <a:rPr lang="pl-PL" sz="2400" b="1" u="sng" dirty="0" smtClean="0"/>
              <a:t>$</a:t>
            </a:r>
            <a:r>
              <a:rPr lang="pl-PL" sz="2400" b="1" u="sng" dirty="0"/>
              <a:t>1456.00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Problem 2:</a:t>
            </a:r>
            <a:r>
              <a:rPr lang="en-US" sz="4300" dirty="0" smtClean="0"/>
              <a:t> (Carol)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7696200" cy="4800600"/>
          </a:xfrm>
        </p:spPr>
        <p:txBody>
          <a:bodyPr/>
          <a:lstStyle/>
          <a:p>
            <a:pPr marL="361950" indent="-361950" eaLnBrk="1" hangingPunct="1">
              <a:buNone/>
            </a:pPr>
            <a:r>
              <a:rPr lang="en-US" sz="2400" dirty="0" smtClean="0"/>
              <a:t>    Carol </a:t>
            </a:r>
            <a:r>
              <a:rPr lang="en-US" sz="2400" dirty="0"/>
              <a:t>was injured 1/23/17 Monday).  Her AWW is $1440.  Her employer’s payroll week runs from Sunday through Saturday (she works Monday through Thursday).  She was unable to work as of 1/24/17.  Her earnings for w/e 1/28/17 were $270.  She returned to light-duty work on 2/14/17.  She earned $900 for w/e 2/18/17.  SAWW effective 7/1/16 is $789.35.  She returned to work full duty 2/20/17.  </a:t>
            </a:r>
          </a:p>
          <a:p>
            <a:pPr marL="361950" indent="-36195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361950" indent="-361950" eaLnBrk="1" hangingPunct="1">
              <a:lnSpc>
                <a:spcPct val="80000"/>
              </a:lnSpc>
              <a:buNone/>
            </a:pPr>
            <a:r>
              <a:rPr lang="en-US" sz="2400" dirty="0" smtClean="0"/>
              <a:t>    How </a:t>
            </a:r>
            <a:r>
              <a:rPr lang="en-US" sz="2400" dirty="0"/>
              <a:t>much indemnity is due to Carol?</a:t>
            </a:r>
          </a:p>
          <a:p>
            <a:pPr marL="361950" indent="-361950" eaLnBrk="1" hangingPunct="1">
              <a:lnSpc>
                <a:spcPct val="80000"/>
              </a:lnSpc>
              <a:buNone/>
            </a:pPr>
            <a:endParaRPr lang="en-US" sz="1000" dirty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361950" indent="-361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2 (continued)</a:t>
            </a:r>
            <a:br>
              <a:rPr lang="en-US" sz="35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>AWW $1440/Comp Rate $960</a:t>
            </a:r>
            <a:br>
              <a:rPr lang="en-US" sz="24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>Max effective 7/1/16 = $789.35 (100% SAWW)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1"/>
            <a:ext cx="8763000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 smtClean="0"/>
              <a:t>W/E </a:t>
            </a:r>
            <a:r>
              <a:rPr lang="en-US" sz="2200" dirty="0"/>
              <a:t>1/28/17  </a:t>
            </a:r>
            <a:endParaRPr lang="en-US" sz="2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 smtClean="0"/>
              <a:t>($</a:t>
            </a:r>
            <a:r>
              <a:rPr lang="en-US" sz="2200" dirty="0"/>
              <a:t>1440 - $270) = $1170 x 2/3 =  $780. </a:t>
            </a:r>
            <a:r>
              <a:rPr lang="en-US" sz="2200" dirty="0" smtClean="0"/>
              <a:t>	</a:t>
            </a:r>
            <a:r>
              <a:rPr lang="en-US" sz="2200" dirty="0"/>
              <a:t>		</a:t>
            </a:r>
            <a:r>
              <a:rPr lang="en-US" sz="2200" dirty="0" smtClean="0"/>
              <a:t>$780.00</a:t>
            </a:r>
            <a:r>
              <a:rPr lang="en-US" sz="2000" dirty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W/E 2/04/17  $1440 x 2/3 = $960.  Max rate $789.35  	</a:t>
            </a:r>
            <a:r>
              <a:rPr lang="en-US" sz="2200" dirty="0" smtClean="0"/>
              <a:t>$789.35</a:t>
            </a:r>
            <a:r>
              <a:rPr lang="en-US" sz="2000" dirty="0"/>
              <a:t>	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/>
              <a:t>W/E 2/11/17 $1440 x 2/3 = $960.  Max rate $789.35  	</a:t>
            </a:r>
            <a:r>
              <a:rPr lang="en-US" sz="2200" dirty="0" smtClean="0"/>
              <a:t>$789.35</a:t>
            </a:r>
            <a:r>
              <a:rPr lang="en-US" sz="2000" dirty="0"/>
              <a:t>	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W/E</a:t>
            </a:r>
            <a:r>
              <a:rPr lang="en-US" sz="2200" dirty="0"/>
              <a:t> 2/18/17 ($1440 - $900) = $540 x 2/3 = </a:t>
            </a:r>
            <a:r>
              <a:rPr lang="en-US" sz="2200" dirty="0" smtClean="0"/>
              <a:t>$360.00</a:t>
            </a:r>
            <a:r>
              <a:rPr lang="en-US" sz="2200" dirty="0"/>
              <a:t>		</a:t>
            </a:r>
            <a:r>
              <a:rPr lang="en-US" sz="2200" u="sng" dirty="0" smtClean="0"/>
              <a:t>$360.00</a:t>
            </a:r>
            <a:r>
              <a:rPr lang="en-US" sz="2800" dirty="0"/>
              <a:t>							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                                                            </a:t>
            </a:r>
            <a:r>
              <a:rPr lang="en-US" sz="2400" b="1" dirty="0" smtClean="0"/>
              <a:t>INDEMNITY </a:t>
            </a:r>
            <a:r>
              <a:rPr lang="en-US" sz="2400" b="1" dirty="0"/>
              <a:t>DUE = </a:t>
            </a:r>
            <a:r>
              <a:rPr lang="en-US" sz="2400" b="1" dirty="0" smtClean="0"/>
              <a:t>  $</a:t>
            </a:r>
            <a:r>
              <a:rPr lang="en-US" sz="2400" b="1" dirty="0"/>
              <a:t>2,718.70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543800" cy="685800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3 (Bill)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7924800" cy="6477000"/>
          </a:xfrm>
        </p:spPr>
        <p:txBody>
          <a:bodyPr/>
          <a:lstStyle/>
          <a:p>
            <a:pPr marL="0" indent="0" eaLnBrk="1" hangingPunct="1">
              <a:spcBef>
                <a:spcPts val="576"/>
              </a:spcBef>
              <a:spcAft>
                <a:spcPts val="0"/>
              </a:spcAft>
              <a:buNone/>
            </a:pPr>
            <a:r>
              <a:rPr lang="en-US" sz="2200" dirty="0"/>
              <a:t>Bill was injured 1/11/17.  His AWW is $930.  The weekly value of his fringe benefits, as of 1/12/17, was $240.  His employer stopped paying his fringe benefits, effective 3/12/17.  (The SAWW effective 7/1/16 is $789.35.)  His employer’s payroll week runs from Sunday – Saturday.</a:t>
            </a:r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  <a:buNone/>
            </a:pPr>
            <a:r>
              <a:rPr lang="en-US" sz="2200" dirty="0" smtClean="0"/>
              <a:t>He </a:t>
            </a:r>
            <a:r>
              <a:rPr lang="en-US" sz="2200" dirty="0"/>
              <a:t>was unable to work as of 1/12/17, until he returned to light-duty work on 3/27/17.  </a:t>
            </a:r>
          </a:p>
          <a:p>
            <a:pPr marL="400050" indent="-400050" eaLnBrk="1" hangingPunct="1">
              <a:buNone/>
            </a:pPr>
            <a:endParaRPr lang="en-US" sz="800" dirty="0" smtClean="0"/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dirty="0" smtClean="0"/>
              <a:t>A.	What </a:t>
            </a:r>
            <a:r>
              <a:rPr lang="en-US" sz="2200" dirty="0"/>
              <a:t>is the </a:t>
            </a:r>
            <a:r>
              <a:rPr lang="en-US" sz="2200" dirty="0" smtClean="0"/>
              <a:t>WC </a:t>
            </a:r>
            <a:r>
              <a:rPr lang="en-US" sz="2200" dirty="0"/>
              <a:t>Rate without fringe benefits</a:t>
            </a:r>
            <a:r>
              <a:rPr lang="en-US" sz="2200" dirty="0" smtClean="0"/>
              <a:t>? </a:t>
            </a:r>
            <a:endParaRPr lang="en-US" sz="2200" dirty="0" smtClean="0"/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dirty="0" smtClean="0"/>
              <a:t>	 </a:t>
            </a:r>
            <a:r>
              <a:rPr lang="en-US" sz="2200" b="1" u="sng" dirty="0" smtClean="0"/>
              <a:t>$</a:t>
            </a:r>
            <a:r>
              <a:rPr lang="en-US" sz="2200" b="1" u="sng" dirty="0" smtClean="0"/>
              <a:t>620</a:t>
            </a:r>
            <a:r>
              <a:rPr lang="en-US" sz="2200" dirty="0" smtClean="0"/>
              <a:t> (2/3 of $930)</a:t>
            </a:r>
            <a:endParaRPr lang="en-US" sz="2200" dirty="0"/>
          </a:p>
          <a:p>
            <a:pPr marL="344488" lvl="1" indent="0" eaLnBrk="1" hangingPunct="1">
              <a:buClr>
                <a:schemeClr val="tx1"/>
              </a:buClr>
              <a:buNone/>
            </a:pPr>
            <a:endParaRPr lang="en-US" sz="800" dirty="0" smtClean="0"/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dirty="0" smtClean="0"/>
              <a:t>B.	What </a:t>
            </a:r>
            <a:r>
              <a:rPr lang="en-US" sz="2200" dirty="0"/>
              <a:t>is the </a:t>
            </a:r>
            <a:r>
              <a:rPr lang="en-US" sz="2200" dirty="0" smtClean="0"/>
              <a:t>WCR </a:t>
            </a:r>
            <a:r>
              <a:rPr lang="en-US" sz="2200" dirty="0"/>
              <a:t>with fringe </a:t>
            </a:r>
            <a:r>
              <a:rPr lang="en-US" sz="2200" dirty="0" smtClean="0"/>
              <a:t>benefits included? </a:t>
            </a:r>
            <a:r>
              <a:rPr lang="en-US" sz="2200" dirty="0" smtClean="0"/>
              <a:t>   </a:t>
            </a:r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b="1" dirty="0"/>
              <a:t>	</a:t>
            </a:r>
            <a:r>
              <a:rPr lang="en-US" sz="2200" b="1" u="sng" dirty="0" smtClean="0"/>
              <a:t>$</a:t>
            </a:r>
            <a:r>
              <a:rPr lang="en-US" sz="2200" b="1" u="sng" dirty="0" smtClean="0"/>
              <a:t>780</a:t>
            </a:r>
            <a:r>
              <a:rPr lang="en-US" sz="2200" dirty="0" smtClean="0"/>
              <a:t> (2/3 of $1170)</a:t>
            </a:r>
            <a:endParaRPr lang="en-US" sz="2200" dirty="0"/>
          </a:p>
          <a:p>
            <a:pPr marL="344488" lvl="1" indent="0" eaLnBrk="1" hangingPunct="1">
              <a:buClr>
                <a:schemeClr val="tx1"/>
              </a:buClr>
              <a:buNone/>
            </a:pPr>
            <a:endParaRPr lang="en-US" sz="800" dirty="0" smtClean="0"/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dirty="0" smtClean="0"/>
              <a:t>C.	If </a:t>
            </a:r>
            <a:r>
              <a:rPr lang="en-US" sz="2200" dirty="0"/>
              <a:t>fringe benefits are included in Bill’s AWW, his weekly </a:t>
            </a:r>
            <a:r>
              <a:rPr lang="en-US" sz="2200" dirty="0" smtClean="0"/>
              <a:t>	benefit </a:t>
            </a:r>
            <a:r>
              <a:rPr lang="en-US" sz="2200" dirty="0"/>
              <a:t>cannot exceed what amount</a:t>
            </a:r>
            <a:r>
              <a:rPr lang="en-US" sz="2200" dirty="0" smtClean="0"/>
              <a:t>? </a:t>
            </a:r>
          </a:p>
          <a:p>
            <a:pPr marL="344488" lvl="1" indent="0" eaLnBrk="1" hangingPunct="1">
              <a:buClr>
                <a:schemeClr val="tx1"/>
              </a:buClr>
              <a:buNone/>
            </a:pPr>
            <a:r>
              <a:rPr lang="en-US" sz="2200" b="1" dirty="0" smtClean="0"/>
              <a:t>	</a:t>
            </a:r>
            <a:r>
              <a:rPr lang="en-US" sz="2200" b="1" u="sng" dirty="0" smtClean="0"/>
              <a:t>$</a:t>
            </a:r>
            <a:r>
              <a:rPr lang="en-US" sz="2200" b="1" u="sng" dirty="0" smtClean="0"/>
              <a:t>526.23</a:t>
            </a:r>
            <a:r>
              <a:rPr lang="en-US" sz="2200" dirty="0" smtClean="0"/>
              <a:t> (2/3  of $789.35)</a:t>
            </a:r>
            <a:endParaRPr lang="en-US" sz="2200" dirty="0"/>
          </a:p>
          <a:p>
            <a:pPr marL="344488" lvl="1" indent="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137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Problem 3 (Bill)</a:t>
            </a:r>
            <a:br>
              <a:rPr lang="en-US" sz="2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>D. He earned $30 for the week ending 4/1/17.  How much will you pay him for that week?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1475"/>
            <a:ext cx="8763000" cy="5216525"/>
          </a:xfrm>
        </p:spPr>
        <p:txBody>
          <a:bodyPr/>
          <a:lstStyle/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sz="2000" dirty="0" smtClean="0"/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W/E </a:t>
            </a:r>
            <a:r>
              <a:rPr lang="en-US" sz="2400" dirty="0"/>
              <a:t>4/1/17  Earnings $</a:t>
            </a:r>
            <a:r>
              <a:rPr lang="en-US" sz="2400" dirty="0" smtClean="0"/>
              <a:t>30.00</a:t>
            </a:r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sz="2000" dirty="0"/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/>
              <a:t>Without fringes ($930 - $30) = $900 x 2/3 = $</a:t>
            </a:r>
            <a:r>
              <a:rPr lang="en-US" sz="2400" dirty="0" smtClean="0"/>
              <a:t>600 </a:t>
            </a:r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(max </a:t>
            </a:r>
            <a:r>
              <a:rPr lang="en-US" sz="2400" dirty="0"/>
              <a:t>w/o fringes is $789.35</a:t>
            </a:r>
            <a:r>
              <a:rPr lang="en-US" sz="2400" dirty="0" smtClean="0"/>
              <a:t>)</a:t>
            </a:r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sz="2000" dirty="0"/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/>
              <a:t>With fringes ($1170 – $30) = $1140 x 2/3 = $760 </a:t>
            </a:r>
            <a:endParaRPr lang="en-US" sz="2400" dirty="0" smtClean="0"/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(</a:t>
            </a:r>
            <a:r>
              <a:rPr lang="en-US" sz="2400" dirty="0"/>
              <a:t>max </a:t>
            </a:r>
            <a:r>
              <a:rPr lang="en-US" sz="2400" dirty="0" smtClean="0"/>
              <a:t>with fringes </a:t>
            </a:r>
            <a:r>
              <a:rPr lang="en-US" sz="2400" dirty="0"/>
              <a:t>is $526.23) </a:t>
            </a:r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sz="2000" dirty="0" smtClean="0"/>
          </a:p>
          <a:p>
            <a:pPr marL="839788" lvl="1" indent="-495300" eaLnBrk="1" hangingPunct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Pay </a:t>
            </a:r>
            <a:r>
              <a:rPr lang="en-US" sz="2400" dirty="0"/>
              <a:t>the greater of $600 and $526.23 = </a:t>
            </a:r>
            <a:r>
              <a:rPr lang="en-US" sz="2400" b="1" u="sng" dirty="0" smtClean="0"/>
              <a:t>$</a:t>
            </a:r>
            <a:r>
              <a:rPr lang="en-US" sz="2400" b="1" u="sng" dirty="0"/>
              <a:t>600.00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43800" cy="144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Problem 3 (Bill)</a:t>
            </a:r>
            <a:br>
              <a:rPr lang="en-US" sz="28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200" dirty="0"/>
              <a:t>E</a:t>
            </a:r>
            <a:r>
              <a:rPr lang="en-US" sz="2200" dirty="0" smtClean="0"/>
              <a:t>. He earned $240 for the week ending 4/8/17.  How much will you pay him for that week?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799"/>
            <a:ext cx="8686800" cy="4267201"/>
          </a:xfrm>
        </p:spPr>
        <p:txBody>
          <a:bodyPr/>
          <a:lstStyle/>
          <a:p>
            <a:pPr marL="839788" lvl="1" indent="-495300" eaLnBrk="1" hangingPunct="1">
              <a:buNone/>
            </a:pPr>
            <a:r>
              <a:rPr lang="en-US" sz="2400" dirty="0" smtClean="0"/>
              <a:t>TPD for w/e </a:t>
            </a:r>
            <a:r>
              <a:rPr lang="en-US" sz="2400" dirty="0"/>
              <a:t>4/8/17:  Earnings $</a:t>
            </a:r>
            <a:r>
              <a:rPr lang="en-US" sz="2400" dirty="0" smtClean="0"/>
              <a:t>240.00</a:t>
            </a:r>
          </a:p>
          <a:p>
            <a:pPr marL="839788" lvl="1" indent="-495300" eaLnBrk="1" hangingPunct="1">
              <a:buNone/>
            </a:pPr>
            <a:r>
              <a:rPr lang="en-US" sz="800" dirty="0" smtClean="0"/>
              <a:t> </a:t>
            </a:r>
            <a:endParaRPr lang="en-US" sz="800" dirty="0"/>
          </a:p>
          <a:p>
            <a:pPr marL="839788" lvl="1" indent="-495300" eaLnBrk="1" hangingPunct="1">
              <a:buNone/>
            </a:pPr>
            <a:r>
              <a:rPr lang="en-US" sz="2400" dirty="0"/>
              <a:t>Without fringes ($930 - $240) = $690 x 2/3 = $460 </a:t>
            </a:r>
            <a:endParaRPr lang="en-US" sz="2400" dirty="0" smtClean="0"/>
          </a:p>
          <a:p>
            <a:pPr marL="839788" lvl="1" indent="-495300" eaLnBrk="1" hangingPunct="1">
              <a:buNone/>
            </a:pPr>
            <a:r>
              <a:rPr lang="en-US" sz="2400" dirty="0" smtClean="0"/>
              <a:t>(</a:t>
            </a:r>
            <a:r>
              <a:rPr lang="en-US" sz="2400" dirty="0"/>
              <a:t>max is $789.35</a:t>
            </a:r>
            <a:r>
              <a:rPr lang="en-US" sz="2400" dirty="0" smtClean="0"/>
              <a:t>)</a:t>
            </a:r>
          </a:p>
          <a:p>
            <a:pPr marL="839788" lvl="1" indent="-495300" eaLnBrk="1" hangingPunct="1">
              <a:buNone/>
            </a:pPr>
            <a:endParaRPr lang="en-US" sz="800" dirty="0"/>
          </a:p>
          <a:p>
            <a:pPr marL="839788" lvl="1" indent="-495300" eaLnBrk="1" hangingPunct="1">
              <a:buNone/>
            </a:pPr>
            <a:r>
              <a:rPr lang="en-US" sz="2400" dirty="0"/>
              <a:t>With fringes ($1170 - $240) = $930 x 2/3 = $620 </a:t>
            </a:r>
            <a:endParaRPr lang="en-US" sz="2400" dirty="0" smtClean="0"/>
          </a:p>
          <a:p>
            <a:pPr marL="839788" lvl="1" indent="-495300" eaLnBrk="1" hangingPunct="1">
              <a:buNone/>
            </a:pPr>
            <a:r>
              <a:rPr lang="en-US" sz="2400" dirty="0" smtClean="0"/>
              <a:t>(</a:t>
            </a:r>
            <a:r>
              <a:rPr lang="en-US" sz="2400" dirty="0"/>
              <a:t>max is $526.23)</a:t>
            </a:r>
          </a:p>
          <a:p>
            <a:pPr marL="839788" lvl="1" indent="-495300" eaLnBrk="1" hangingPunct="1">
              <a:buNone/>
            </a:pPr>
            <a:r>
              <a:rPr lang="en-US" sz="1000" dirty="0"/>
              <a:t>	</a:t>
            </a:r>
            <a:endParaRPr lang="en-US" sz="1000" dirty="0" smtClean="0"/>
          </a:p>
          <a:p>
            <a:pPr marL="839788" lvl="1" indent="-495300" eaLnBrk="1" hangingPunct="1">
              <a:buNone/>
            </a:pPr>
            <a:r>
              <a:rPr lang="en-US" sz="2400" dirty="0" smtClean="0"/>
              <a:t>Pay </a:t>
            </a:r>
            <a:r>
              <a:rPr lang="en-US" sz="2400" dirty="0"/>
              <a:t>the greater of $460 and $526.23 =  </a:t>
            </a:r>
            <a:r>
              <a:rPr lang="en-US" sz="2400" b="1" u="sng" dirty="0" smtClean="0"/>
              <a:t>$</a:t>
            </a:r>
            <a:r>
              <a:rPr lang="en-US" sz="2400" b="1" u="sng" dirty="0"/>
              <a:t>526.23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Problem 4 (Don)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5" y="838200"/>
            <a:ext cx="7467600" cy="5486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None/>
            </a:pPr>
            <a:r>
              <a:rPr lang="en-US" sz="2400" dirty="0" smtClean="0"/>
              <a:t>      Don </a:t>
            </a:r>
            <a:r>
              <a:rPr lang="en-US" sz="2400" dirty="0"/>
              <a:t>was injured 1/4/17.  His AWW is $1500.  His employer’s payroll week runs from Monday to Sunday.  Max rate as of 7/1/16 is $789.35.  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sz="800" dirty="0"/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en-US" sz="2400" dirty="0" smtClean="0"/>
              <a:t>      He </a:t>
            </a:r>
            <a:r>
              <a:rPr lang="en-US" sz="2400" dirty="0"/>
              <a:t>was unable to work as of 1/7/17 and has been out ongoing.  You learned that began receiving weekly Unemployment benefits in the amount of $150 on 1/25/17.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en-US" sz="2400" dirty="0" smtClean="0"/>
              <a:t>       How </a:t>
            </a:r>
            <a:r>
              <a:rPr lang="en-US" sz="2400" dirty="0"/>
              <a:t>much will you pay him for the week ending 1/28/17?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endParaRPr lang="en-US" sz="12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$</a:t>
            </a:r>
            <a:r>
              <a:rPr lang="en-US" sz="2400" dirty="0"/>
              <a:t>789.35 - $150.00 </a:t>
            </a:r>
            <a:r>
              <a:rPr lang="en-US" sz="2400" dirty="0" smtClean="0"/>
              <a:t>= </a:t>
            </a:r>
            <a:r>
              <a:rPr lang="en-US" sz="2400" b="1" dirty="0" smtClean="0"/>
              <a:t>$</a:t>
            </a:r>
            <a:r>
              <a:rPr lang="en-US" sz="2400" b="1" dirty="0"/>
              <a:t>639.35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       (</a:t>
            </a:r>
            <a:r>
              <a:rPr lang="en-US" sz="2400" dirty="0"/>
              <a:t>weekly benefit after </a:t>
            </a:r>
            <a:r>
              <a:rPr lang="en-US" sz="2400" dirty="0" smtClean="0"/>
              <a:t>unemployment </a:t>
            </a:r>
            <a:r>
              <a:rPr lang="en-US" sz="2400" dirty="0"/>
              <a:t>offset)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1328</TotalTime>
  <Words>943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Network</vt:lpstr>
      <vt:lpstr>Compensation For Incapacity</vt:lpstr>
      <vt:lpstr>Problem 1 (Alice) </vt:lpstr>
      <vt:lpstr>Problem 1 (Alice)  AWW $696/Comp Rate $464</vt:lpstr>
      <vt:lpstr>Problem 2: (Carol)</vt:lpstr>
      <vt:lpstr>Problem 2 (continued)  AWW $1440/Comp Rate $960  Max effective 7/1/16 = $789.35 (100% SAWW)</vt:lpstr>
      <vt:lpstr>Problem 3 (Bill)</vt:lpstr>
      <vt:lpstr>Problem 3 (Bill)  D. He earned $30 for the week ending 4/1/17.  How much will you pay him for that week?</vt:lpstr>
      <vt:lpstr>Problem 3 (Bill)  E. He earned $240 for the week ending 4/8/17.  How much will you pay him for that week?</vt:lpstr>
      <vt:lpstr>Problem 4 (Don)</vt:lpstr>
      <vt:lpstr>Problem 5 (Ellen)</vt:lpstr>
      <vt:lpstr>Problem 5 (Ellen)</vt:lpstr>
      <vt:lpstr>Problem 5 (Ellen) (example)</vt:lpstr>
      <vt:lpstr>Problem 5 (Ellen) </vt:lpstr>
      <vt:lpstr>PowerPoint Presentation</vt:lpstr>
      <vt:lpstr>PowerPoint Presentation</vt:lpstr>
      <vt:lpstr>PowerPoint Presentation</vt:lpstr>
    </vt:vector>
  </TitlesOfParts>
  <Company>Workers Compensation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Swift</dc:creator>
  <cp:lastModifiedBy>Gordon Davis</cp:lastModifiedBy>
  <cp:revision>95</cp:revision>
  <cp:lastPrinted>2012-06-04T19:01:20Z</cp:lastPrinted>
  <dcterms:created xsi:type="dcterms:W3CDTF">2008-01-24T16:54:19Z</dcterms:created>
  <dcterms:modified xsi:type="dcterms:W3CDTF">2017-06-28T18:37:45Z</dcterms:modified>
</cp:coreProperties>
</file>