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handoutMasterIdLst>
    <p:handoutMasterId r:id="rId18"/>
  </p:handoutMasterIdLst>
  <p:sldIdLst>
    <p:sldId id="281" r:id="rId2"/>
    <p:sldId id="257" r:id="rId3"/>
    <p:sldId id="271" r:id="rId4"/>
    <p:sldId id="259" r:id="rId5"/>
    <p:sldId id="272" r:id="rId6"/>
    <p:sldId id="273" r:id="rId7"/>
    <p:sldId id="274" r:id="rId8"/>
    <p:sldId id="277" r:id="rId9"/>
    <p:sldId id="275" r:id="rId10"/>
    <p:sldId id="278" r:id="rId11"/>
    <p:sldId id="279" r:id="rId12"/>
    <p:sldId id="280" r:id="rId13"/>
    <p:sldId id="285" r:id="rId14"/>
    <p:sldId id="282" r:id="rId15"/>
    <p:sldId id="283" r:id="rId16"/>
    <p:sldId id="284" r:id="rId1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78B7E4B-D889-4323-B2E7-E551B5CB425A}" type="datetimeFigureOut">
              <a:rPr lang="en-US"/>
              <a:pPr>
                <a:defRPr/>
              </a:pPr>
              <a:t>6/28/2017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7DDBC9D-6366-4410-B363-36C0BAEEAC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0250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5F8D4-E25A-4CD2-A7C9-87B90A723E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9966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945E8-8D71-47D8-94D5-17EB00A215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4216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1B2C75-918F-4B78-BA0E-A248F0528E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2478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8AA87D-0DA0-4E52-9348-DD87D6BEE7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4973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C3AC2A-FACC-4587-9FD9-4C4A828D14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7293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5E4117-0305-4DD6-AB1E-E02FCB40C1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9895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3B4AD-7CA2-4E22-A27B-97643F7650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7790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39394-7493-4CBB-B507-7E4221D2EE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129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50837E-C42E-4B93-BD0A-B576C93537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552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1AF2DE-81B1-47C2-AF10-5C3BB8207D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265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F86B82-9799-4617-AE08-B5C0698403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4314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C63B7954-335A-4A68-B467-C80429ABC9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2407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Compensation</a:t>
            </a:r>
            <a:b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Incapacity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5170487" cy="684212"/>
          </a:xfrm>
        </p:spPr>
        <p:txBody>
          <a:bodyPr/>
          <a:lstStyle/>
          <a:p>
            <a:pPr algn="l" eaLnBrk="1" hangingPunct="1"/>
            <a:r>
              <a:rPr lang="en-US" b="1" smtClean="0">
                <a:solidFill>
                  <a:srgbClr val="C00000"/>
                </a:solidFill>
              </a:rPr>
              <a:t>Problems  and  Solutions</a:t>
            </a:r>
          </a:p>
        </p:txBody>
      </p:sp>
      <p:pic>
        <p:nvPicPr>
          <p:cNvPr id="307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938588"/>
            <a:ext cx="4975225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096000" y="6400800"/>
            <a:ext cx="15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Rev 3-21-2017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pPr eaLnBrk="1" hangingPunct="1"/>
            <a:r>
              <a:rPr lang="en-US" sz="3500" dirty="0" smtClean="0"/>
              <a:t>Problem 5 (Ellen)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6928" y="914400"/>
            <a:ext cx="8160328" cy="5562600"/>
          </a:xfrm>
        </p:spPr>
        <p:txBody>
          <a:bodyPr/>
          <a:lstStyle/>
          <a:p>
            <a:pPr marL="400050" indent="-400050" eaLnBrk="1" hangingPunct="1">
              <a:lnSpc>
                <a:spcPct val="90000"/>
              </a:lnSpc>
              <a:buNone/>
            </a:pPr>
            <a:r>
              <a:rPr lang="en-US" sz="2200" dirty="0" smtClean="0"/>
              <a:t>     Ellen </a:t>
            </a:r>
            <a:r>
              <a:rPr lang="en-US" sz="2200" dirty="0"/>
              <a:t>was injured 1/10/17.  Her AWW is $780. </a:t>
            </a:r>
            <a:r>
              <a:rPr lang="en-US" sz="2200" dirty="0" smtClean="0"/>
              <a:t>Employer’s </a:t>
            </a:r>
            <a:r>
              <a:rPr lang="en-US" sz="2200" dirty="0"/>
              <a:t>payroll week runs from Sunday to Saturday.  She works varying days and hours</a:t>
            </a:r>
            <a:r>
              <a:rPr lang="en-US" sz="2400" dirty="0"/>
              <a:t>.</a:t>
            </a:r>
          </a:p>
          <a:p>
            <a:pPr marL="400050" indent="-400050" eaLnBrk="1" hangingPunct="1">
              <a:lnSpc>
                <a:spcPct val="90000"/>
              </a:lnSpc>
              <a:buNone/>
            </a:pPr>
            <a:endParaRPr lang="en-US" sz="800" dirty="0"/>
          </a:p>
          <a:p>
            <a:pPr marL="400050" indent="-400050" eaLnBrk="1" hangingPunct="1">
              <a:lnSpc>
                <a:spcPct val="90000"/>
              </a:lnSpc>
              <a:buNone/>
            </a:pPr>
            <a:r>
              <a:rPr lang="en-US" sz="2200" dirty="0" smtClean="0"/>
              <a:t>     She </a:t>
            </a:r>
            <a:r>
              <a:rPr lang="en-US" sz="2200" dirty="0"/>
              <a:t>is unable to work from 1/11/17 through 1/18/17.  She returns to work with restrictions on 1/19/17.  Her earnings for w/e 1/14/17 were $390, and her earnings for w/e 1/21/17 were $420.  She continues to work with restrictions, with weekly earnings of $480. </a:t>
            </a:r>
            <a:r>
              <a:rPr lang="en-US" sz="2200" dirty="0" smtClean="0"/>
              <a:t> </a:t>
            </a:r>
          </a:p>
          <a:p>
            <a:pPr marL="400050" indent="-400050" eaLnBrk="1" hangingPunct="1">
              <a:lnSpc>
                <a:spcPct val="90000"/>
              </a:lnSpc>
              <a:buNone/>
            </a:pPr>
            <a:endParaRPr lang="en-US" sz="800" dirty="0"/>
          </a:p>
          <a:p>
            <a:pPr marL="400050" indent="-400050" eaLnBrk="1" hangingPunct="1">
              <a:lnSpc>
                <a:spcPct val="90000"/>
              </a:lnSpc>
              <a:buNone/>
            </a:pPr>
            <a:r>
              <a:rPr lang="en-US" sz="2200" dirty="0" smtClean="0"/>
              <a:t>     A. When is the waiting period met?</a:t>
            </a:r>
          </a:p>
          <a:p>
            <a:pPr marL="400050" indent="-400050" eaLnBrk="1" hangingPunct="1">
              <a:lnSpc>
                <a:spcPct val="90000"/>
              </a:lnSpc>
              <a:buNone/>
            </a:pPr>
            <a:endParaRPr lang="en-US" sz="1200" dirty="0"/>
          </a:p>
          <a:p>
            <a:pPr marL="400050" indent="-400050" eaLnBrk="1" hangingPunct="1">
              <a:lnSpc>
                <a:spcPct val="90000"/>
              </a:lnSpc>
              <a:buNone/>
            </a:pPr>
            <a:r>
              <a:rPr lang="en-US" sz="2400" dirty="0" smtClean="0"/>
              <a:t>	</a:t>
            </a:r>
            <a:r>
              <a:rPr lang="en-US" sz="2200" dirty="0"/>
              <a:t>Benefit due w/e 1/14/17 ($780 - $390) = $390 x 2/3 = $260  WP not met</a:t>
            </a:r>
          </a:p>
          <a:p>
            <a:pPr marL="400050" indent="-400050" eaLnBrk="1" hangingPunct="1">
              <a:lnSpc>
                <a:spcPct val="90000"/>
              </a:lnSpc>
              <a:buNone/>
            </a:pPr>
            <a:endParaRPr lang="en-US" sz="800" dirty="0"/>
          </a:p>
          <a:p>
            <a:pPr marL="400050" indent="-400050" eaLnBrk="1" hangingPunct="1">
              <a:lnSpc>
                <a:spcPct val="90000"/>
              </a:lnSpc>
              <a:buNone/>
            </a:pPr>
            <a:r>
              <a:rPr lang="en-US" sz="2200" dirty="0" smtClean="0"/>
              <a:t>     Benefit </a:t>
            </a:r>
            <a:r>
              <a:rPr lang="en-US" sz="2200" dirty="0"/>
              <a:t>due w/e 1/21/17 ($780 - $420) = $360 x 2/3 = $240 </a:t>
            </a:r>
          </a:p>
          <a:p>
            <a:pPr marL="400050" indent="-400050" eaLnBrk="1" hangingPunct="1">
              <a:lnSpc>
                <a:spcPct val="90000"/>
              </a:lnSpc>
              <a:buNone/>
            </a:pPr>
            <a:r>
              <a:rPr lang="en-US" sz="2400" dirty="0"/>
              <a:t>	</a:t>
            </a:r>
            <a:r>
              <a:rPr lang="en-US" sz="2200" dirty="0"/>
              <a:t>Cumulative lost earnings $750, </a:t>
            </a:r>
            <a:r>
              <a:rPr lang="en-US" sz="2200" b="1" u="sng" dirty="0"/>
              <a:t>WP met </a:t>
            </a:r>
            <a:r>
              <a:rPr lang="en-US" sz="2200" b="1" u="sng" dirty="0" smtClean="0"/>
              <a:t>1/17</a:t>
            </a:r>
            <a:r>
              <a:rPr lang="en-US" sz="2200" dirty="0" smtClean="0"/>
              <a:t>  </a:t>
            </a:r>
            <a:endParaRPr lang="en-US" sz="2200" dirty="0" smtClean="0"/>
          </a:p>
          <a:p>
            <a:pPr marL="400050" indent="-400050" eaLnBrk="1" hangingPunct="1">
              <a:lnSpc>
                <a:spcPct val="90000"/>
              </a:lnSpc>
              <a:buNone/>
            </a:pPr>
            <a:r>
              <a:rPr lang="en-US" sz="2200" dirty="0"/>
              <a:t>	</a:t>
            </a:r>
            <a:r>
              <a:rPr lang="en-US" sz="2200" dirty="0" smtClean="0"/>
              <a:t>WP </a:t>
            </a:r>
            <a:r>
              <a:rPr lang="en-US" sz="2200" dirty="0" smtClean="0"/>
              <a:t>met after 7 consecutive days of </a:t>
            </a:r>
            <a:r>
              <a:rPr lang="en-US" sz="2200" dirty="0" smtClean="0"/>
              <a:t>incapacity</a:t>
            </a:r>
            <a:endParaRPr lang="en-US" sz="2200" dirty="0" smtClean="0"/>
          </a:p>
          <a:p>
            <a:pPr marL="400050" indent="-400050" eaLnBrk="1" hangingPunct="1">
              <a:lnSpc>
                <a:spcPct val="90000"/>
              </a:lnSpc>
              <a:buNone/>
            </a:pPr>
            <a:endParaRPr lang="en-US" sz="2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639762"/>
          </a:xfrm>
        </p:spPr>
        <p:txBody>
          <a:bodyPr/>
          <a:lstStyle/>
          <a:p>
            <a:pPr eaLnBrk="1" hangingPunct="1"/>
            <a:r>
              <a:rPr lang="en-US" sz="3500" smtClean="0"/>
              <a:t>Problem 5 (Ellen)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8229600" cy="5029200"/>
          </a:xfrm>
        </p:spPr>
        <p:txBody>
          <a:bodyPr/>
          <a:lstStyle/>
          <a:p>
            <a:pPr marL="571500" indent="-571500" eaLnBrk="1" hangingPunct="1">
              <a:buNone/>
            </a:pPr>
            <a:r>
              <a:rPr lang="en-US" sz="2400" dirty="0" smtClean="0"/>
              <a:t>B.	What is the first </a:t>
            </a:r>
            <a:r>
              <a:rPr lang="en-US" sz="2400" dirty="0"/>
              <a:t>day of compensability (MOP box 22</a:t>
            </a:r>
            <a:r>
              <a:rPr lang="en-US" sz="2400" dirty="0" smtClean="0"/>
              <a:t>)?       </a:t>
            </a:r>
          </a:p>
          <a:p>
            <a:pPr marL="571500" indent="-571500" eaLnBrk="1" hangingPunct="1">
              <a:buNone/>
            </a:pPr>
            <a:r>
              <a:rPr lang="en-US" sz="2400" dirty="0"/>
              <a:t>First day of compensability </a:t>
            </a:r>
            <a:r>
              <a:rPr lang="en-US" sz="2400" b="1" u="sng" dirty="0"/>
              <a:t>1/18/17</a:t>
            </a:r>
            <a:r>
              <a:rPr lang="en-US" sz="2400" dirty="0"/>
              <a:t> – first day of incapacity after WP </a:t>
            </a:r>
            <a:r>
              <a:rPr lang="en-US" sz="2400" dirty="0" smtClean="0"/>
              <a:t>is met</a:t>
            </a:r>
          </a:p>
          <a:p>
            <a:pPr marL="571500" indent="-571500" eaLnBrk="1" hangingPunct="1">
              <a:buNone/>
            </a:pPr>
            <a:endParaRPr lang="en-US" sz="2400" dirty="0"/>
          </a:p>
          <a:p>
            <a:pPr marL="571500" indent="-571500" eaLnBrk="1" hangingPunct="1">
              <a:buNone/>
            </a:pPr>
            <a:r>
              <a:rPr lang="en-US" sz="2400" dirty="0" smtClean="0"/>
              <a:t>C.	When </a:t>
            </a:r>
            <a:r>
              <a:rPr lang="en-US" sz="2400" dirty="0"/>
              <a:t>is the MOP and initial payment, </a:t>
            </a:r>
            <a:r>
              <a:rPr lang="en-US" sz="2400" b="1" u="sng" dirty="0"/>
              <a:t>or</a:t>
            </a:r>
            <a:r>
              <a:rPr lang="en-US" sz="2400" dirty="0"/>
              <a:t> a NOC due to avoid a 14-day violation</a:t>
            </a:r>
            <a:r>
              <a:rPr lang="en-US" sz="2400" dirty="0" smtClean="0"/>
              <a:t>?       </a:t>
            </a:r>
          </a:p>
          <a:p>
            <a:pPr marL="571500" indent="-571500" eaLnBrk="1" hangingPunct="1">
              <a:buNone/>
            </a:pPr>
            <a:r>
              <a:rPr lang="en-US" sz="2400" dirty="0"/>
              <a:t>	Per Rule 1.1, a MOP must be filed and payment made, or a NOC filed, by </a:t>
            </a:r>
            <a:r>
              <a:rPr lang="en-US" sz="2400" b="1" u="sng" dirty="0"/>
              <a:t>1/24/17</a:t>
            </a:r>
            <a:r>
              <a:rPr lang="en-US" sz="2400" dirty="0"/>
              <a:t> to </a:t>
            </a:r>
            <a:r>
              <a:rPr lang="en-US" sz="2400" dirty="0" smtClean="0"/>
              <a:t>avoid </a:t>
            </a:r>
            <a:r>
              <a:rPr lang="en-US" sz="2400" dirty="0"/>
              <a:t>a 14-day violation.  (Six days from 1/18/17).</a:t>
            </a:r>
          </a:p>
          <a:p>
            <a:pPr marL="571500" indent="-571500" eaLnBrk="1" hangingPunct="1"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639762"/>
          </a:xfrm>
        </p:spPr>
        <p:txBody>
          <a:bodyPr/>
          <a:lstStyle/>
          <a:p>
            <a:pPr eaLnBrk="1" hangingPunct="1"/>
            <a:r>
              <a:rPr lang="en-US" sz="3500" dirty="0" smtClean="0"/>
              <a:t>Problem 5 (Ellen) (example)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3856" y="1219200"/>
            <a:ext cx="8776856" cy="5638800"/>
          </a:xfrm>
        </p:spPr>
        <p:txBody>
          <a:bodyPr/>
          <a:lstStyle/>
          <a:p>
            <a:pPr marL="571500" indent="-571500" eaLnBrk="1" hangingPunct="1">
              <a:lnSpc>
                <a:spcPct val="80000"/>
              </a:lnSpc>
              <a:buNone/>
            </a:pPr>
            <a:r>
              <a:rPr lang="en-US" sz="2200" dirty="0" smtClean="0"/>
              <a:t>        D</a:t>
            </a:r>
            <a:r>
              <a:rPr lang="en-US" sz="2200" dirty="0"/>
              <a:t>.	How much is due for the initial payment</a:t>
            </a:r>
            <a:r>
              <a:rPr lang="en-US" sz="2200" dirty="0" smtClean="0"/>
              <a:t>?    </a:t>
            </a:r>
          </a:p>
          <a:p>
            <a:pPr marL="571500" indent="-571500" eaLnBrk="1" hangingPunct="1">
              <a:lnSpc>
                <a:spcPct val="80000"/>
              </a:lnSpc>
              <a:buNone/>
            </a:pPr>
            <a:r>
              <a:rPr lang="en-US" sz="2200" dirty="0" smtClean="0"/>
              <a:t>        Amount </a:t>
            </a:r>
            <a:r>
              <a:rPr lang="en-US" sz="2200" dirty="0"/>
              <a:t>of initial payment = </a:t>
            </a:r>
            <a:endParaRPr lang="en-US" sz="2200" dirty="0" smtClean="0"/>
          </a:p>
          <a:p>
            <a:pPr marL="571500" indent="-571500" eaLnBrk="1" hangingPunct="1">
              <a:lnSpc>
                <a:spcPct val="80000"/>
              </a:lnSpc>
              <a:buNone/>
            </a:pPr>
            <a:endParaRPr lang="en-US" sz="800" dirty="0"/>
          </a:p>
          <a:p>
            <a:pPr marL="571500" indent="-571500" eaLnBrk="1" hangingPunct="1">
              <a:lnSpc>
                <a:spcPct val="80000"/>
              </a:lnSpc>
              <a:buNone/>
            </a:pPr>
            <a:r>
              <a:rPr lang="en-US" sz="2200" dirty="0"/>
              <a:t>	Partial benefits $500 (w/e 1/14 $260 + w/e 1/21 $240</a:t>
            </a:r>
            <a:r>
              <a:rPr lang="en-US" sz="2200" dirty="0" smtClean="0"/>
              <a:t>)</a:t>
            </a:r>
          </a:p>
          <a:p>
            <a:pPr marL="571500" indent="-571500" eaLnBrk="1" hangingPunct="1">
              <a:lnSpc>
                <a:spcPct val="80000"/>
              </a:lnSpc>
              <a:buNone/>
            </a:pPr>
            <a:endParaRPr lang="en-US" sz="800" dirty="0"/>
          </a:p>
          <a:p>
            <a:pPr marL="571500" indent="-571500" eaLnBrk="1" hangingPunct="1">
              <a:lnSpc>
                <a:spcPct val="80000"/>
              </a:lnSpc>
              <a:buNone/>
            </a:pPr>
            <a:r>
              <a:rPr lang="en-US" sz="2200" dirty="0"/>
              <a:t>	Divide $500 by days of incapacity (partial and total) in the 2 weeks above </a:t>
            </a:r>
            <a:r>
              <a:rPr lang="en-US" sz="2200" dirty="0" smtClean="0"/>
              <a:t>- 1/11 </a:t>
            </a:r>
            <a:r>
              <a:rPr lang="en-US" sz="2200" dirty="0"/>
              <a:t>through 1/21 = 11 </a:t>
            </a:r>
            <a:r>
              <a:rPr lang="en-US" sz="2200" dirty="0" smtClean="0"/>
              <a:t>days</a:t>
            </a:r>
          </a:p>
          <a:p>
            <a:pPr marL="571500" indent="-571500" eaLnBrk="1" hangingPunct="1">
              <a:lnSpc>
                <a:spcPct val="80000"/>
              </a:lnSpc>
              <a:buNone/>
            </a:pPr>
            <a:endParaRPr lang="en-US" sz="800" dirty="0"/>
          </a:p>
          <a:p>
            <a:pPr marL="571500" indent="-571500" eaLnBrk="1" hangingPunct="1">
              <a:lnSpc>
                <a:spcPct val="80000"/>
              </a:lnSpc>
              <a:buNone/>
            </a:pPr>
            <a:r>
              <a:rPr lang="en-US" sz="2200" dirty="0" smtClean="0"/>
              <a:t>        $</a:t>
            </a:r>
            <a:r>
              <a:rPr lang="en-US" sz="2200" dirty="0"/>
              <a:t>500/11 = $45.45 daily </a:t>
            </a:r>
            <a:r>
              <a:rPr lang="en-US" sz="2200" dirty="0" smtClean="0"/>
              <a:t>rate</a:t>
            </a:r>
          </a:p>
          <a:p>
            <a:pPr marL="571500" indent="-571500" eaLnBrk="1" hangingPunct="1">
              <a:lnSpc>
                <a:spcPct val="80000"/>
              </a:lnSpc>
              <a:buNone/>
            </a:pPr>
            <a:endParaRPr lang="en-US" sz="800" dirty="0"/>
          </a:p>
          <a:p>
            <a:pPr marL="571500" indent="-571500" eaLnBrk="1" hangingPunct="1">
              <a:lnSpc>
                <a:spcPct val="80000"/>
              </a:lnSpc>
              <a:buNone/>
            </a:pPr>
            <a:r>
              <a:rPr lang="en-US" sz="2200" dirty="0" smtClean="0"/>
              <a:t>        Multiply </a:t>
            </a:r>
            <a:r>
              <a:rPr lang="en-US" sz="2200" dirty="0"/>
              <a:t>by # of days of incapacity in week in which WP </a:t>
            </a:r>
            <a:r>
              <a:rPr lang="en-US" sz="2200" dirty="0" smtClean="0"/>
              <a:t>   </a:t>
            </a:r>
          </a:p>
          <a:p>
            <a:pPr marL="571500" indent="-571500" eaLnBrk="1" hangingPunct="1">
              <a:lnSpc>
                <a:spcPct val="80000"/>
              </a:lnSpc>
              <a:buNone/>
            </a:pPr>
            <a:r>
              <a:rPr lang="en-US" sz="2200" dirty="0"/>
              <a:t> </a:t>
            </a:r>
            <a:r>
              <a:rPr lang="en-US" sz="2200" dirty="0" smtClean="0"/>
              <a:t>       met </a:t>
            </a:r>
            <a:r>
              <a:rPr lang="en-US" sz="2200" dirty="0"/>
              <a:t>(w/e 1/21) </a:t>
            </a:r>
            <a:endParaRPr lang="en-US" sz="2200" dirty="0" smtClean="0"/>
          </a:p>
          <a:p>
            <a:pPr marL="571500" indent="-571500" eaLnBrk="1" hangingPunct="1">
              <a:lnSpc>
                <a:spcPct val="80000"/>
              </a:lnSpc>
              <a:buNone/>
            </a:pPr>
            <a:endParaRPr lang="en-US" sz="800" dirty="0"/>
          </a:p>
          <a:p>
            <a:pPr marL="571500" indent="-571500" eaLnBrk="1" hangingPunct="1">
              <a:lnSpc>
                <a:spcPct val="80000"/>
              </a:lnSpc>
              <a:buNone/>
            </a:pPr>
            <a:r>
              <a:rPr lang="en-US" sz="2200" dirty="0" smtClean="0"/>
              <a:t>        Days </a:t>
            </a:r>
            <a:r>
              <a:rPr lang="en-US" sz="2200" dirty="0"/>
              <a:t>of incapacity in w/e 1/21 = 7.  7 x $45.45 = $</a:t>
            </a:r>
            <a:r>
              <a:rPr lang="en-US" sz="2200" dirty="0" smtClean="0"/>
              <a:t>318.15</a:t>
            </a:r>
          </a:p>
          <a:p>
            <a:pPr marL="571500" indent="-571500" eaLnBrk="1" hangingPunct="1">
              <a:lnSpc>
                <a:spcPct val="80000"/>
              </a:lnSpc>
              <a:buNone/>
            </a:pPr>
            <a:r>
              <a:rPr lang="en-US" sz="800" dirty="0" smtClean="0"/>
              <a:t> </a:t>
            </a:r>
            <a:endParaRPr lang="en-US" sz="800" dirty="0"/>
          </a:p>
          <a:p>
            <a:pPr marL="571500" indent="-571500" eaLnBrk="1" hangingPunct="1">
              <a:lnSpc>
                <a:spcPct val="80000"/>
              </a:lnSpc>
              <a:buNone/>
            </a:pPr>
            <a:r>
              <a:rPr lang="en-US" sz="2200" dirty="0" smtClean="0"/>
              <a:t>        Initial </a:t>
            </a:r>
            <a:r>
              <a:rPr lang="en-US" sz="2200" dirty="0"/>
              <a:t>payment due 1/24/17 = $500.00 - $318.15 = </a:t>
            </a:r>
            <a:r>
              <a:rPr lang="en-US" sz="2200" b="1" u="sng" dirty="0"/>
              <a:t>$181.85</a:t>
            </a:r>
          </a:p>
          <a:p>
            <a:pPr marL="571500" indent="-571500" eaLnBrk="1" hangingPunct="1">
              <a:lnSpc>
                <a:spcPct val="80000"/>
              </a:lnSpc>
              <a:buNone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639762"/>
          </a:xfrm>
        </p:spPr>
        <p:txBody>
          <a:bodyPr/>
          <a:lstStyle/>
          <a:p>
            <a:pPr eaLnBrk="1" hangingPunct="1"/>
            <a:r>
              <a:rPr lang="en-US" sz="3500" dirty="0" smtClean="0"/>
              <a:t>Problem 5 (Ellen) 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8776856" cy="5638800"/>
          </a:xfrm>
        </p:spPr>
        <p:txBody>
          <a:bodyPr/>
          <a:lstStyle/>
          <a:p>
            <a:pPr marL="571500" indent="-571500" eaLnBrk="1" hangingPunct="1">
              <a:lnSpc>
                <a:spcPct val="80000"/>
              </a:lnSpc>
              <a:buNone/>
            </a:pPr>
            <a:r>
              <a:rPr lang="en-US" sz="2200" dirty="0" smtClean="0"/>
              <a:t>       E</a:t>
            </a:r>
            <a:r>
              <a:rPr lang="en-US" sz="2200" dirty="0"/>
              <a:t>.	When must you go back and pay the waiting period</a:t>
            </a:r>
            <a:r>
              <a:rPr lang="en-US" sz="2200" dirty="0" smtClean="0"/>
              <a:t>?   </a:t>
            </a:r>
          </a:p>
          <a:p>
            <a:pPr marL="571500" indent="-571500" eaLnBrk="1" hangingPunct="1">
              <a:lnSpc>
                <a:spcPct val="80000"/>
              </a:lnSpc>
              <a:buNone/>
            </a:pPr>
            <a:endParaRPr lang="en-US" sz="800" dirty="0" smtClean="0"/>
          </a:p>
          <a:p>
            <a:pPr marL="571500" indent="-571500" eaLnBrk="1" hangingPunct="1">
              <a:lnSpc>
                <a:spcPct val="80000"/>
              </a:lnSpc>
              <a:buNone/>
            </a:pPr>
            <a:r>
              <a:rPr lang="en-US" sz="2200" dirty="0" smtClean="0"/>
              <a:t>       Benefit </a:t>
            </a:r>
            <a:r>
              <a:rPr lang="en-US" sz="2200" dirty="0"/>
              <a:t>due w/e 1/28/17 ($780 - $480) = $300 x 2/3 = $200</a:t>
            </a:r>
          </a:p>
          <a:p>
            <a:pPr marL="571500" indent="-571500" eaLnBrk="1" hangingPunct="1">
              <a:lnSpc>
                <a:spcPct val="80000"/>
              </a:lnSpc>
              <a:buNone/>
            </a:pPr>
            <a:r>
              <a:rPr lang="en-US" sz="2200" dirty="0"/>
              <a:t>	Cumulative lost earnings $1050, 14 days not met</a:t>
            </a:r>
          </a:p>
          <a:p>
            <a:pPr marL="571500" indent="-571500" eaLnBrk="1" hangingPunct="1">
              <a:lnSpc>
                <a:spcPct val="80000"/>
              </a:lnSpc>
              <a:buNone/>
            </a:pPr>
            <a:r>
              <a:rPr lang="en-US" sz="2200" dirty="0"/>
              <a:t>	</a:t>
            </a:r>
          </a:p>
          <a:p>
            <a:pPr marL="571500" indent="-571500" eaLnBrk="1" hangingPunct="1">
              <a:lnSpc>
                <a:spcPct val="80000"/>
              </a:lnSpc>
              <a:buNone/>
            </a:pPr>
            <a:r>
              <a:rPr lang="en-US" sz="2200" dirty="0" smtClean="0"/>
              <a:t>       Benefit </a:t>
            </a:r>
            <a:r>
              <a:rPr lang="en-US" sz="2200" dirty="0"/>
              <a:t>due w/e 2/4/17 ($780 - $480) = $300 x 2/3 = $200</a:t>
            </a:r>
          </a:p>
          <a:p>
            <a:pPr marL="571500" indent="-571500" eaLnBrk="1" hangingPunct="1">
              <a:lnSpc>
                <a:spcPct val="80000"/>
              </a:lnSpc>
              <a:buNone/>
            </a:pPr>
            <a:r>
              <a:rPr lang="en-US" sz="2200" dirty="0"/>
              <a:t>	Cumulative lost earnings $1350, 14 days not met</a:t>
            </a:r>
          </a:p>
          <a:p>
            <a:pPr marL="571500" indent="-571500" eaLnBrk="1" hangingPunct="1">
              <a:lnSpc>
                <a:spcPct val="80000"/>
              </a:lnSpc>
              <a:buNone/>
            </a:pPr>
            <a:endParaRPr lang="en-US" sz="800" dirty="0"/>
          </a:p>
          <a:p>
            <a:pPr marL="571500" indent="-571500" eaLnBrk="1" hangingPunct="1">
              <a:lnSpc>
                <a:spcPct val="80000"/>
              </a:lnSpc>
              <a:buNone/>
            </a:pPr>
            <a:r>
              <a:rPr lang="en-US" sz="2200" dirty="0" smtClean="0"/>
              <a:t>       Benefit </a:t>
            </a:r>
            <a:r>
              <a:rPr lang="en-US" sz="2200" dirty="0"/>
              <a:t>due </a:t>
            </a:r>
            <a:r>
              <a:rPr lang="en-US" sz="2200" b="1" u="sng" dirty="0"/>
              <a:t>w/e 2/11/17</a:t>
            </a:r>
            <a:r>
              <a:rPr lang="en-US" sz="2200" dirty="0"/>
              <a:t> ($780 - $480) = $300 x 2/3 = $200</a:t>
            </a:r>
          </a:p>
          <a:p>
            <a:pPr marL="571500" indent="-571500" eaLnBrk="1" hangingPunct="1">
              <a:lnSpc>
                <a:spcPct val="80000"/>
              </a:lnSpc>
              <a:buNone/>
            </a:pPr>
            <a:r>
              <a:rPr lang="en-US" sz="2200" dirty="0"/>
              <a:t>	Cumulative lost earnings $1650, </a:t>
            </a:r>
            <a:r>
              <a:rPr lang="en-US" sz="2200" b="1" u="sng" dirty="0"/>
              <a:t>14 days </a:t>
            </a:r>
            <a:r>
              <a:rPr lang="en-US" sz="2200" b="1" u="sng" dirty="0" smtClean="0"/>
              <a:t>met</a:t>
            </a:r>
          </a:p>
          <a:p>
            <a:pPr marL="571500" indent="-571500" eaLnBrk="1" hangingPunct="1">
              <a:lnSpc>
                <a:spcPct val="80000"/>
              </a:lnSpc>
              <a:buNone/>
            </a:pPr>
            <a:endParaRPr lang="en-US" sz="1200" dirty="0"/>
          </a:p>
          <a:p>
            <a:pPr marL="571500" indent="-571500" eaLnBrk="1" hangingPunct="1">
              <a:lnSpc>
                <a:spcPct val="80000"/>
              </a:lnSpc>
              <a:buNone/>
            </a:pPr>
            <a:r>
              <a:rPr lang="en-US" sz="2400" dirty="0" smtClean="0"/>
              <a:t>      Pay </a:t>
            </a:r>
            <a:r>
              <a:rPr lang="en-US" sz="2400" dirty="0"/>
              <a:t>$200 </a:t>
            </a:r>
            <a:r>
              <a:rPr lang="en-US" sz="2400" dirty="0" smtClean="0"/>
              <a:t>weekly partial benefit PLUS </a:t>
            </a:r>
            <a:r>
              <a:rPr lang="en-US" sz="2400" dirty="0"/>
              <a:t>waiting period withheld of $318.15 = </a:t>
            </a:r>
            <a:r>
              <a:rPr lang="en-US" sz="2400" b="1" u="sng" dirty="0"/>
              <a:t>$518.15</a:t>
            </a:r>
          </a:p>
          <a:p>
            <a:pPr marL="571500" indent="-571500" eaLnBrk="1" hangingPunct="1">
              <a:lnSpc>
                <a:spcPct val="80000"/>
              </a:lnSpc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02933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391400" cy="51816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Joyce is injured at work on 1/8/17 and has been out of work ever since.  Her AWW is $1500, CR is $1,000.  Max rate as of 7/1/16 is $789.35.  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400" dirty="0"/>
              <a:t>February 1, 2017 she began receiving $600 a month from a company-sponsored pension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800" dirty="0" smtClean="0"/>
              <a:t>  </a:t>
            </a:r>
            <a:endParaRPr lang="en-US" sz="800" dirty="0"/>
          </a:p>
          <a:p>
            <a:pPr marL="0" indent="0">
              <a:buNone/>
            </a:pPr>
            <a:r>
              <a:rPr lang="en-US" sz="2400" dirty="0"/>
              <a:t>March 1, 2016 she began receiving Social Security old-age benefits in the amount of $1,825.00 per month</a:t>
            </a:r>
            <a:r>
              <a:rPr lang="en-US" sz="2400" dirty="0" smtClean="0"/>
              <a:t>.  She </a:t>
            </a:r>
            <a:r>
              <a:rPr lang="en-US" sz="2400" dirty="0"/>
              <a:t>is single with no dependents.  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400" dirty="0"/>
              <a:t>It is now May 2017, what should you be paying her for a weekly benefit?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609600"/>
            <a:ext cx="487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</a:rPr>
              <a:t>Problem 6 (Joyce)</a:t>
            </a:r>
            <a:endParaRPr lang="en-US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392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391400" cy="53340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Section 221 allows an offset for a private company-sponsored pension based on the 100% after tax amount. 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400" dirty="0"/>
              <a:t>Joyce receives a $600 a month pension. </a:t>
            </a:r>
          </a:p>
          <a:p>
            <a:pPr marL="0" indent="0">
              <a:buNone/>
            </a:pPr>
            <a:r>
              <a:rPr lang="en-US" sz="2400" dirty="0"/>
              <a:t>$600 x 12 months = $7,200 </a:t>
            </a:r>
          </a:p>
          <a:p>
            <a:pPr marL="0" indent="0">
              <a:buNone/>
            </a:pPr>
            <a:r>
              <a:rPr lang="en-US" sz="2400" dirty="0"/>
              <a:t>$7,200 / 52 weeks = $138.46 per week 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400" dirty="0"/>
              <a:t>Per the 2016 benefit tables, the 80% after-tax CR on $138/single no dependents is $101.95.  Multiply the 80% rate by 1.25 to get the 100% after tax rate.  $101.95 x 1.25 = $127.44.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400" b="1" u="sng" dirty="0"/>
              <a:t>$127.44</a:t>
            </a:r>
            <a:r>
              <a:rPr lang="en-US" sz="2400" dirty="0"/>
              <a:t> will be the weekly offset for the pension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609600"/>
            <a:ext cx="487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</a:rPr>
              <a:t>Problem 6 (continued)</a:t>
            </a:r>
            <a:endParaRPr lang="en-US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810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17073"/>
            <a:ext cx="7924800" cy="4959927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Section 221 allows an offset for social security in the amount of 50% of payments received 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400" dirty="0"/>
              <a:t>Joyce receives $1825.00 a month from social security. 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400" dirty="0"/>
              <a:t>$1825 x 12 months = $21,900</a:t>
            </a:r>
          </a:p>
          <a:p>
            <a:pPr marL="0" indent="0">
              <a:buNone/>
            </a:pPr>
            <a:r>
              <a:rPr lang="en-US" sz="2400" dirty="0"/>
              <a:t>$21,900 / 52 weeks = $421.15</a:t>
            </a:r>
          </a:p>
          <a:p>
            <a:pPr marL="0" indent="0">
              <a:buNone/>
            </a:pPr>
            <a:r>
              <a:rPr lang="en-US" sz="2400" dirty="0"/>
              <a:t>$421.15 x 0.50 = $210.58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400" b="1" u="sng" dirty="0"/>
              <a:t>$210.58</a:t>
            </a:r>
            <a:r>
              <a:rPr lang="en-US" sz="2400" dirty="0"/>
              <a:t> will be the offset for social security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2400" dirty="0"/>
              <a:t>Weekly benefit = $789.35 - $127.44 - $210.58 = </a:t>
            </a:r>
            <a:r>
              <a:rPr lang="en-US" sz="2400" b="1" u="sng" dirty="0"/>
              <a:t>$451.33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609600"/>
            <a:ext cx="502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</a:rPr>
              <a:t>Problem 6 (continued)</a:t>
            </a:r>
            <a:endParaRPr lang="en-US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320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dirty="0" smtClean="0"/>
              <a:t>Problem 1 (Alice)</a:t>
            </a:r>
            <a:br>
              <a:rPr lang="en-US" sz="3500" dirty="0" smtClean="0"/>
            </a:br>
            <a:endParaRPr lang="en-US" sz="35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05000"/>
            <a:ext cx="8229600" cy="4572000"/>
          </a:xfrm>
        </p:spPr>
        <p:txBody>
          <a:bodyPr/>
          <a:lstStyle/>
          <a:p>
            <a:pPr marL="571500" indent="-571500" eaLnBrk="1" hangingPunct="1">
              <a:buNone/>
            </a:pPr>
            <a:r>
              <a:rPr lang="en-US" sz="1800" dirty="0" smtClean="0"/>
              <a:t>         </a:t>
            </a:r>
            <a:r>
              <a:rPr lang="en-US" sz="2400" dirty="0" smtClean="0"/>
              <a:t>Alice </a:t>
            </a:r>
            <a:r>
              <a:rPr lang="en-US" sz="2400" dirty="0"/>
              <a:t>was injured 1/2/17 (Monday).  Her AWW is $696.  Her employer’s </a:t>
            </a:r>
            <a:r>
              <a:rPr lang="en-US" sz="2400" dirty="0" smtClean="0"/>
              <a:t>payroll week runs from Sunday through Saturday (she works M-F).  She was unable to work as of 1/3/17.  Her earnings for w/e 1/7/17 were $150.00.  She returned to light-duty work on 1/25/17 (Wednesday).  Her earnings for w/e 1/28/17 were $450.  She returned to work full duty 1/30/17.   </a:t>
            </a:r>
            <a:endParaRPr lang="en-US" sz="2400" dirty="0"/>
          </a:p>
          <a:p>
            <a:pPr marL="571500" indent="-571500" eaLnBrk="1" hangingPunct="1">
              <a:buNone/>
            </a:pPr>
            <a:endParaRPr lang="en-US" sz="2400" dirty="0"/>
          </a:p>
          <a:p>
            <a:pPr marL="571500" indent="-571500" eaLnBrk="1" hangingPunct="1">
              <a:buNone/>
            </a:pPr>
            <a:r>
              <a:rPr lang="en-US" sz="2400" dirty="0" smtClean="0"/>
              <a:t>      How </a:t>
            </a:r>
            <a:r>
              <a:rPr lang="en-US" sz="2400" dirty="0"/>
              <a:t>much indemnity is due to Alice? 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7543800" cy="1371600"/>
          </a:xfrm>
        </p:spPr>
        <p:txBody>
          <a:bodyPr/>
          <a:lstStyle/>
          <a:p>
            <a:pPr eaLnBrk="1" hangingPunct="1"/>
            <a:r>
              <a:rPr lang="en-US" sz="3500" dirty="0" smtClean="0"/>
              <a:t>Problem 1 (Alice)</a:t>
            </a:r>
            <a:br>
              <a:rPr lang="en-US" sz="35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2400" dirty="0" smtClean="0"/>
              <a:t>AWW $696/Comp Rate $464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09800"/>
            <a:ext cx="8229600" cy="4114800"/>
          </a:xfrm>
        </p:spPr>
        <p:txBody>
          <a:bodyPr/>
          <a:lstStyle/>
          <a:p>
            <a:pPr marL="571500" indent="-571500" eaLnBrk="1" hangingPunct="1">
              <a:lnSpc>
                <a:spcPct val="80000"/>
              </a:lnSpc>
              <a:buNone/>
            </a:pPr>
            <a:r>
              <a:rPr lang="pl-PL" sz="2400" dirty="0" smtClean="0"/>
              <a:t>W/E </a:t>
            </a:r>
            <a:r>
              <a:rPr lang="pl-PL" sz="2400" dirty="0"/>
              <a:t>1/07/17 ($696 - $150) = $546 x 2/3 </a:t>
            </a:r>
            <a:r>
              <a:rPr lang="pl-PL" sz="2400" dirty="0" smtClean="0"/>
              <a:t>=</a:t>
            </a:r>
            <a:r>
              <a:rPr lang="en-US" sz="2400" dirty="0" smtClean="0"/>
              <a:t> </a:t>
            </a:r>
            <a:r>
              <a:rPr lang="pl-PL" sz="2400" dirty="0" smtClean="0"/>
              <a:t>  </a:t>
            </a:r>
            <a:r>
              <a:rPr lang="en-US" sz="2400" dirty="0" smtClean="0"/>
              <a:t>	</a:t>
            </a:r>
            <a:r>
              <a:rPr lang="pl-PL" sz="2400" dirty="0" smtClean="0"/>
              <a:t>$</a:t>
            </a:r>
            <a:r>
              <a:rPr lang="pl-PL" sz="2400" dirty="0"/>
              <a:t>364.00</a:t>
            </a:r>
          </a:p>
          <a:p>
            <a:pPr marL="571500" indent="-571500" eaLnBrk="1" hangingPunct="1">
              <a:lnSpc>
                <a:spcPct val="80000"/>
              </a:lnSpc>
              <a:buNone/>
            </a:pPr>
            <a:endParaRPr lang="pl-PL" sz="2400" dirty="0"/>
          </a:p>
          <a:p>
            <a:pPr marL="571500" indent="-571500" eaLnBrk="1" hangingPunct="1">
              <a:lnSpc>
                <a:spcPct val="80000"/>
              </a:lnSpc>
              <a:buNone/>
            </a:pPr>
            <a:r>
              <a:rPr lang="pl-PL" sz="2400" dirty="0"/>
              <a:t>W/E 1/14/17 $696.00 x 2/3 =	</a:t>
            </a:r>
            <a:r>
              <a:rPr lang="en-US" sz="2400" dirty="0" smtClean="0"/>
              <a:t>	</a:t>
            </a:r>
            <a:r>
              <a:rPr lang="pl-PL" sz="2400" dirty="0" smtClean="0"/>
              <a:t>  </a:t>
            </a:r>
            <a:r>
              <a:rPr lang="en-US" sz="2400" dirty="0" smtClean="0"/>
              <a:t>	</a:t>
            </a:r>
            <a:r>
              <a:rPr lang="pl-PL" sz="2400" dirty="0" smtClean="0"/>
              <a:t>$</a:t>
            </a:r>
            <a:r>
              <a:rPr lang="pl-PL" sz="2400" dirty="0"/>
              <a:t>464.00</a:t>
            </a:r>
          </a:p>
          <a:p>
            <a:pPr marL="571500" indent="-571500" eaLnBrk="1" hangingPunct="1">
              <a:lnSpc>
                <a:spcPct val="80000"/>
              </a:lnSpc>
              <a:buNone/>
            </a:pPr>
            <a:endParaRPr lang="pl-PL" sz="2400" dirty="0"/>
          </a:p>
          <a:p>
            <a:pPr marL="571500" indent="-571500" eaLnBrk="1" hangingPunct="1">
              <a:lnSpc>
                <a:spcPct val="80000"/>
              </a:lnSpc>
              <a:buNone/>
            </a:pPr>
            <a:r>
              <a:rPr lang="pl-PL" sz="2400" dirty="0"/>
              <a:t>W/E 1/21/17 $696.00 x 2/3 = 		  </a:t>
            </a:r>
            <a:r>
              <a:rPr lang="en-US" sz="2400" dirty="0" smtClean="0"/>
              <a:t>	</a:t>
            </a:r>
            <a:r>
              <a:rPr lang="pl-PL" sz="2400" dirty="0" smtClean="0"/>
              <a:t>$464.00</a:t>
            </a:r>
            <a:r>
              <a:rPr lang="pl-PL" sz="2400" dirty="0"/>
              <a:t>								</a:t>
            </a:r>
          </a:p>
          <a:p>
            <a:pPr marL="571500" indent="-571500" eaLnBrk="1" hangingPunct="1">
              <a:lnSpc>
                <a:spcPct val="80000"/>
              </a:lnSpc>
              <a:buNone/>
            </a:pPr>
            <a:r>
              <a:rPr lang="pl-PL" sz="2400" dirty="0"/>
              <a:t>W/E 1/28/17 ($696 - $450) = $246 x 2/3 </a:t>
            </a:r>
            <a:r>
              <a:rPr lang="pl-PL" sz="2400" dirty="0" smtClean="0"/>
              <a:t>=</a:t>
            </a:r>
            <a:r>
              <a:rPr lang="en-US" sz="2400" dirty="0" smtClean="0"/>
              <a:t> </a:t>
            </a:r>
            <a:r>
              <a:rPr lang="pl-PL" sz="2400" dirty="0" smtClean="0"/>
              <a:t> </a:t>
            </a:r>
            <a:r>
              <a:rPr lang="en-US" sz="2400" dirty="0" smtClean="0"/>
              <a:t>	</a:t>
            </a:r>
            <a:r>
              <a:rPr lang="pl-PL" sz="2400" u="sng" dirty="0" smtClean="0"/>
              <a:t>$</a:t>
            </a:r>
            <a:r>
              <a:rPr lang="pl-PL" sz="2400" u="sng" dirty="0"/>
              <a:t>164.00 </a:t>
            </a:r>
          </a:p>
          <a:p>
            <a:pPr marL="571500" indent="-571500" eaLnBrk="1" hangingPunct="1">
              <a:lnSpc>
                <a:spcPct val="80000"/>
              </a:lnSpc>
              <a:buNone/>
            </a:pPr>
            <a:r>
              <a:rPr lang="pl-PL" sz="2000" dirty="0"/>
              <a:t>									</a:t>
            </a:r>
          </a:p>
          <a:p>
            <a:pPr marL="571500" indent="-571500" eaLnBrk="1" hangingPunct="1">
              <a:lnSpc>
                <a:spcPct val="80000"/>
              </a:lnSpc>
              <a:buNone/>
            </a:pPr>
            <a:r>
              <a:rPr lang="pl-PL" sz="2000" dirty="0"/>
              <a:t>			</a:t>
            </a:r>
            <a:r>
              <a:rPr lang="en-US" sz="2000" dirty="0" smtClean="0"/>
              <a:t>	       </a:t>
            </a:r>
            <a:r>
              <a:rPr lang="en-US" sz="2400" dirty="0" smtClean="0"/>
              <a:t> </a:t>
            </a:r>
            <a:r>
              <a:rPr lang="pl-PL" sz="2400" b="1" u="sng" dirty="0" smtClean="0"/>
              <a:t>INDEMNITY DUE</a:t>
            </a:r>
            <a:r>
              <a:rPr lang="en-US" sz="2400" b="1" u="sng" dirty="0" smtClean="0"/>
              <a:t>  </a:t>
            </a:r>
            <a:r>
              <a:rPr lang="pl-PL" sz="2400" b="1" u="sng" dirty="0" smtClean="0"/>
              <a:t>=</a:t>
            </a:r>
            <a:r>
              <a:rPr lang="en-US" sz="2400" b="1" u="sng" dirty="0" smtClean="0"/>
              <a:t>  </a:t>
            </a:r>
            <a:r>
              <a:rPr lang="pl-PL" sz="2400" b="1" u="sng" dirty="0" smtClean="0"/>
              <a:t>$</a:t>
            </a:r>
            <a:r>
              <a:rPr lang="pl-PL" sz="2400" b="1" u="sng" dirty="0"/>
              <a:t>1456.00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Problem 2:</a:t>
            </a:r>
            <a:r>
              <a:rPr lang="en-US" sz="4300" dirty="0" smtClean="0"/>
              <a:t> (Carol)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143000"/>
            <a:ext cx="7696200" cy="4800600"/>
          </a:xfrm>
        </p:spPr>
        <p:txBody>
          <a:bodyPr/>
          <a:lstStyle/>
          <a:p>
            <a:pPr marL="361950" indent="-361950" eaLnBrk="1" hangingPunct="1">
              <a:buNone/>
            </a:pPr>
            <a:r>
              <a:rPr lang="en-US" sz="2400" dirty="0" smtClean="0"/>
              <a:t>    Carol </a:t>
            </a:r>
            <a:r>
              <a:rPr lang="en-US" sz="2400" dirty="0"/>
              <a:t>was injured 1/23/17 Monday).  Her AWW is $1440.  Her employer’s payroll week runs from Sunday through Saturday (she works Monday through Thursday).  She was unable to work as of 1/24/17.  Her earnings for w/e 1/28/17 were $270.  She returned to light-duty work on 2/14/17.  She earned $900 for w/e 2/18/17.  SAWW effective 7/1/16 is $789.35.  She returned to work full duty 2/20/17.  </a:t>
            </a:r>
          </a:p>
          <a:p>
            <a:pPr marL="361950" indent="-361950" eaLnBrk="1" hangingPunct="1">
              <a:lnSpc>
                <a:spcPct val="80000"/>
              </a:lnSpc>
              <a:buNone/>
            </a:pPr>
            <a:endParaRPr lang="en-US" sz="2400" dirty="0"/>
          </a:p>
          <a:p>
            <a:pPr marL="361950" indent="-361950" eaLnBrk="1" hangingPunct="1">
              <a:lnSpc>
                <a:spcPct val="80000"/>
              </a:lnSpc>
              <a:buNone/>
            </a:pPr>
            <a:r>
              <a:rPr lang="en-US" sz="2400" dirty="0" smtClean="0"/>
              <a:t>    How </a:t>
            </a:r>
            <a:r>
              <a:rPr lang="en-US" sz="2400" dirty="0"/>
              <a:t>much indemnity is due to Carol?</a:t>
            </a:r>
          </a:p>
          <a:p>
            <a:pPr marL="361950" indent="-361950" eaLnBrk="1" hangingPunct="1">
              <a:lnSpc>
                <a:spcPct val="80000"/>
              </a:lnSpc>
              <a:buNone/>
            </a:pPr>
            <a:endParaRPr lang="en-US" sz="1000" dirty="0"/>
          </a:p>
          <a:p>
            <a:pPr marL="361950" indent="-36195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dirty="0" smtClean="0"/>
          </a:p>
          <a:p>
            <a:pPr marL="361950" indent="-3619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/>
              <a:t>     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7543800" cy="1295400"/>
          </a:xfrm>
        </p:spPr>
        <p:txBody>
          <a:bodyPr/>
          <a:lstStyle/>
          <a:p>
            <a:pPr eaLnBrk="1" hangingPunct="1"/>
            <a:r>
              <a:rPr lang="en-US" sz="3500" dirty="0" smtClean="0"/>
              <a:t>Problem 2 (continued)</a:t>
            </a:r>
            <a:br>
              <a:rPr lang="en-US" sz="35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2400" dirty="0" smtClean="0"/>
              <a:t>AWW $1440/Comp Rate $960</a:t>
            </a:r>
            <a:br>
              <a:rPr lang="en-US" sz="24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2400" dirty="0" smtClean="0"/>
              <a:t>Max effective 7/1/16 = $789.35 (100% SAWW)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362201"/>
            <a:ext cx="8763000" cy="43434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200" dirty="0" smtClean="0"/>
              <a:t>W/E </a:t>
            </a:r>
            <a:r>
              <a:rPr lang="en-US" sz="2200" dirty="0"/>
              <a:t>1/28/17  </a:t>
            </a:r>
            <a:endParaRPr lang="en-US" sz="22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200" dirty="0" smtClean="0"/>
              <a:t>($</a:t>
            </a:r>
            <a:r>
              <a:rPr lang="en-US" sz="2200" dirty="0"/>
              <a:t>1440 - $270) = $1170 x 2/3 =  $780. </a:t>
            </a:r>
            <a:r>
              <a:rPr lang="en-US" sz="2200" dirty="0" smtClean="0"/>
              <a:t>	</a:t>
            </a:r>
            <a:r>
              <a:rPr lang="en-US" sz="2200" dirty="0"/>
              <a:t>		</a:t>
            </a:r>
            <a:r>
              <a:rPr lang="en-US" sz="2200" dirty="0" smtClean="0"/>
              <a:t>$780.00</a:t>
            </a:r>
            <a:r>
              <a:rPr lang="en-US" sz="2000" dirty="0"/>
              <a:t>	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200" dirty="0"/>
              <a:t>W/E 2/04/17  $1440 x 2/3 = $960.  Max rate $789.35  	</a:t>
            </a:r>
            <a:r>
              <a:rPr lang="en-US" sz="2200" dirty="0" smtClean="0"/>
              <a:t>$789.35</a:t>
            </a:r>
            <a:r>
              <a:rPr lang="en-US" sz="2000" dirty="0"/>
              <a:t>			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200" dirty="0"/>
              <a:t>W/E 2/11/17 $1440 x 2/3 = $960.  Max rate $789.35  	</a:t>
            </a:r>
            <a:r>
              <a:rPr lang="en-US" sz="2200" dirty="0" smtClean="0"/>
              <a:t>$789.35</a:t>
            </a:r>
            <a:r>
              <a:rPr lang="en-US" sz="2000" dirty="0"/>
              <a:t>			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000" dirty="0"/>
              <a:t>W/E</a:t>
            </a:r>
            <a:r>
              <a:rPr lang="en-US" sz="2200" dirty="0"/>
              <a:t> 2/18/17 ($1440 - $900) = $540 x 2/3 = </a:t>
            </a:r>
            <a:r>
              <a:rPr lang="en-US" sz="2200" dirty="0" smtClean="0"/>
              <a:t>$360.00</a:t>
            </a:r>
            <a:r>
              <a:rPr lang="en-US" sz="2200" dirty="0"/>
              <a:t>		</a:t>
            </a:r>
            <a:r>
              <a:rPr lang="en-US" sz="2200" u="sng" dirty="0" smtClean="0"/>
              <a:t>$360.00</a:t>
            </a:r>
            <a:r>
              <a:rPr lang="en-US" sz="2800" dirty="0"/>
              <a:t>									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000" dirty="0" smtClean="0"/>
              <a:t>                                                            </a:t>
            </a:r>
            <a:r>
              <a:rPr lang="en-US" sz="2400" b="1" dirty="0" smtClean="0"/>
              <a:t>INDEMNITY </a:t>
            </a:r>
            <a:r>
              <a:rPr lang="en-US" sz="2400" b="1" dirty="0"/>
              <a:t>DUE = </a:t>
            </a:r>
            <a:r>
              <a:rPr lang="en-US" sz="2400" b="1" dirty="0" smtClean="0"/>
              <a:t>  $</a:t>
            </a:r>
            <a:r>
              <a:rPr lang="en-US" sz="2400" b="1" dirty="0"/>
              <a:t>2,718.70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152400"/>
            <a:ext cx="7543800" cy="685800"/>
          </a:xfrm>
        </p:spPr>
        <p:txBody>
          <a:bodyPr/>
          <a:lstStyle/>
          <a:p>
            <a:pPr eaLnBrk="1" hangingPunct="1"/>
            <a:r>
              <a:rPr lang="en-US" sz="3500" dirty="0" smtClean="0"/>
              <a:t>Problem 3 (Bill)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533400"/>
            <a:ext cx="7924800" cy="6477000"/>
          </a:xfrm>
        </p:spPr>
        <p:txBody>
          <a:bodyPr/>
          <a:lstStyle/>
          <a:p>
            <a:pPr marL="0" indent="0" eaLnBrk="1" hangingPunct="1">
              <a:spcBef>
                <a:spcPts val="576"/>
              </a:spcBef>
              <a:spcAft>
                <a:spcPts val="0"/>
              </a:spcAft>
              <a:buNone/>
            </a:pPr>
            <a:r>
              <a:rPr lang="en-US" sz="2200" dirty="0"/>
              <a:t>Bill was injured 1/11/17.  His AWW is $930.  The weekly value of his fringe benefits, as of 1/12/17, was $240.  His employer stopped paying his fringe benefits, effective 3/12/17.  (The SAWW effective 7/1/16 is $789.35.)  His employer’s payroll week runs from Sunday – Saturday.</a:t>
            </a:r>
          </a:p>
          <a:p>
            <a:pPr marL="0" indent="0" eaLnBrk="1" hangingPunct="1">
              <a:spcBef>
                <a:spcPts val="576"/>
              </a:spcBef>
              <a:spcAft>
                <a:spcPts val="0"/>
              </a:spcAft>
              <a:buNone/>
            </a:pPr>
            <a:r>
              <a:rPr lang="en-US" sz="2200" dirty="0" smtClean="0"/>
              <a:t>He </a:t>
            </a:r>
            <a:r>
              <a:rPr lang="en-US" sz="2200" dirty="0"/>
              <a:t>was unable to work as of 1/12/17, until he returned to light-duty work on 3/27/17.  </a:t>
            </a:r>
          </a:p>
          <a:p>
            <a:pPr marL="400050" indent="-400050" eaLnBrk="1" hangingPunct="1">
              <a:buNone/>
            </a:pPr>
            <a:endParaRPr lang="en-US" sz="800" dirty="0" smtClean="0"/>
          </a:p>
          <a:p>
            <a:pPr marL="344488" lvl="1" indent="0" eaLnBrk="1" hangingPunct="1">
              <a:buClr>
                <a:schemeClr val="tx1"/>
              </a:buClr>
              <a:buNone/>
            </a:pPr>
            <a:r>
              <a:rPr lang="en-US" sz="2200" dirty="0" smtClean="0"/>
              <a:t>A.	What </a:t>
            </a:r>
            <a:r>
              <a:rPr lang="en-US" sz="2200" dirty="0"/>
              <a:t>is the </a:t>
            </a:r>
            <a:r>
              <a:rPr lang="en-US" sz="2200" dirty="0" smtClean="0"/>
              <a:t>WC </a:t>
            </a:r>
            <a:r>
              <a:rPr lang="en-US" sz="2200" dirty="0"/>
              <a:t>Rate without fringe benefits</a:t>
            </a:r>
            <a:r>
              <a:rPr lang="en-US" sz="2200" dirty="0" smtClean="0"/>
              <a:t>? </a:t>
            </a:r>
            <a:endParaRPr lang="en-US" sz="2200" dirty="0" smtClean="0"/>
          </a:p>
          <a:p>
            <a:pPr marL="344488" lvl="1" indent="0" eaLnBrk="1" hangingPunct="1">
              <a:buClr>
                <a:schemeClr val="tx1"/>
              </a:buClr>
              <a:buNone/>
            </a:pPr>
            <a:r>
              <a:rPr lang="en-US" sz="2200" dirty="0" smtClean="0"/>
              <a:t>	 </a:t>
            </a:r>
            <a:r>
              <a:rPr lang="en-US" sz="2200" b="1" u="sng" dirty="0" smtClean="0"/>
              <a:t>$</a:t>
            </a:r>
            <a:r>
              <a:rPr lang="en-US" sz="2200" b="1" u="sng" dirty="0" smtClean="0"/>
              <a:t>620</a:t>
            </a:r>
            <a:r>
              <a:rPr lang="en-US" sz="2200" dirty="0" smtClean="0"/>
              <a:t> (2/3 of $930)</a:t>
            </a:r>
            <a:endParaRPr lang="en-US" sz="2200" dirty="0"/>
          </a:p>
          <a:p>
            <a:pPr marL="344488" lvl="1" indent="0" eaLnBrk="1" hangingPunct="1">
              <a:buClr>
                <a:schemeClr val="tx1"/>
              </a:buClr>
              <a:buNone/>
            </a:pPr>
            <a:endParaRPr lang="en-US" sz="800" dirty="0" smtClean="0"/>
          </a:p>
          <a:p>
            <a:pPr marL="344488" lvl="1" indent="0" eaLnBrk="1" hangingPunct="1">
              <a:buClr>
                <a:schemeClr val="tx1"/>
              </a:buClr>
              <a:buNone/>
            </a:pPr>
            <a:r>
              <a:rPr lang="en-US" sz="2200" dirty="0" smtClean="0"/>
              <a:t>B.	What </a:t>
            </a:r>
            <a:r>
              <a:rPr lang="en-US" sz="2200" dirty="0"/>
              <a:t>is the </a:t>
            </a:r>
            <a:r>
              <a:rPr lang="en-US" sz="2200" dirty="0" smtClean="0"/>
              <a:t>WCR </a:t>
            </a:r>
            <a:r>
              <a:rPr lang="en-US" sz="2200" dirty="0"/>
              <a:t>with fringe </a:t>
            </a:r>
            <a:r>
              <a:rPr lang="en-US" sz="2200" dirty="0" smtClean="0"/>
              <a:t>benefits included? </a:t>
            </a:r>
            <a:r>
              <a:rPr lang="en-US" sz="2200" dirty="0" smtClean="0"/>
              <a:t>   </a:t>
            </a:r>
          </a:p>
          <a:p>
            <a:pPr marL="344488" lvl="1" indent="0" eaLnBrk="1" hangingPunct="1">
              <a:buClr>
                <a:schemeClr val="tx1"/>
              </a:buClr>
              <a:buNone/>
            </a:pPr>
            <a:r>
              <a:rPr lang="en-US" sz="2200" b="1" dirty="0"/>
              <a:t>	</a:t>
            </a:r>
            <a:r>
              <a:rPr lang="en-US" sz="2200" b="1" u="sng" dirty="0" smtClean="0"/>
              <a:t>$</a:t>
            </a:r>
            <a:r>
              <a:rPr lang="en-US" sz="2200" b="1" u="sng" dirty="0" smtClean="0"/>
              <a:t>780</a:t>
            </a:r>
            <a:r>
              <a:rPr lang="en-US" sz="2200" dirty="0" smtClean="0"/>
              <a:t> (2/3 of $1170)</a:t>
            </a:r>
            <a:endParaRPr lang="en-US" sz="2200" dirty="0"/>
          </a:p>
          <a:p>
            <a:pPr marL="344488" lvl="1" indent="0" eaLnBrk="1" hangingPunct="1">
              <a:buClr>
                <a:schemeClr val="tx1"/>
              </a:buClr>
              <a:buNone/>
            </a:pPr>
            <a:endParaRPr lang="en-US" sz="800" dirty="0" smtClean="0"/>
          </a:p>
          <a:p>
            <a:pPr marL="344488" lvl="1" indent="0" eaLnBrk="1" hangingPunct="1">
              <a:buClr>
                <a:schemeClr val="tx1"/>
              </a:buClr>
              <a:buNone/>
            </a:pPr>
            <a:r>
              <a:rPr lang="en-US" sz="2200" dirty="0" smtClean="0"/>
              <a:t>C.	If </a:t>
            </a:r>
            <a:r>
              <a:rPr lang="en-US" sz="2200" dirty="0"/>
              <a:t>fringe benefits are included in Bill’s AWW, his weekly </a:t>
            </a:r>
            <a:r>
              <a:rPr lang="en-US" sz="2200" dirty="0" smtClean="0"/>
              <a:t>	benefit </a:t>
            </a:r>
            <a:r>
              <a:rPr lang="en-US" sz="2200" dirty="0"/>
              <a:t>cannot exceed what amount</a:t>
            </a:r>
            <a:r>
              <a:rPr lang="en-US" sz="2200" dirty="0" smtClean="0"/>
              <a:t>? </a:t>
            </a:r>
          </a:p>
          <a:p>
            <a:pPr marL="344488" lvl="1" indent="0" eaLnBrk="1" hangingPunct="1">
              <a:buClr>
                <a:schemeClr val="tx1"/>
              </a:buClr>
              <a:buNone/>
            </a:pPr>
            <a:r>
              <a:rPr lang="en-US" sz="2200" b="1" dirty="0" smtClean="0"/>
              <a:t>	</a:t>
            </a:r>
            <a:r>
              <a:rPr lang="en-US" sz="2200" b="1" u="sng" dirty="0" smtClean="0"/>
              <a:t>$</a:t>
            </a:r>
            <a:r>
              <a:rPr lang="en-US" sz="2200" b="1" u="sng" dirty="0" smtClean="0"/>
              <a:t>526.23</a:t>
            </a:r>
            <a:r>
              <a:rPr lang="en-US" sz="2200" dirty="0" smtClean="0"/>
              <a:t> (2/3  of $789.35)</a:t>
            </a:r>
            <a:endParaRPr lang="en-US" sz="2200" dirty="0"/>
          </a:p>
          <a:p>
            <a:pPr marL="344488" lvl="1" indent="0" eaLnBrk="1" hangingPunct="1">
              <a:lnSpc>
                <a:spcPct val="80000"/>
              </a:lnSpc>
              <a:buClr>
                <a:schemeClr val="tx1"/>
              </a:buClr>
              <a:buNone/>
            </a:pP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7543800" cy="13716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Problem 3 (Bill)</a:t>
            </a:r>
            <a:br>
              <a:rPr lang="en-US" sz="28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2400" dirty="0" smtClean="0"/>
              <a:t>D. He earned $30 for the week ending 4/1/17.  How much will you pay him for that week?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41475"/>
            <a:ext cx="8763000" cy="5216525"/>
          </a:xfrm>
        </p:spPr>
        <p:txBody>
          <a:bodyPr/>
          <a:lstStyle/>
          <a:p>
            <a:pPr marL="839788" lvl="1" indent="-495300" eaLnBrk="1" hangingPunct="1">
              <a:lnSpc>
                <a:spcPct val="80000"/>
              </a:lnSpc>
              <a:buClr>
                <a:schemeClr val="tx1"/>
              </a:buClr>
              <a:buNone/>
            </a:pPr>
            <a:endParaRPr lang="en-US" sz="2000" dirty="0" smtClean="0"/>
          </a:p>
          <a:p>
            <a:pPr marL="839788" lvl="1" indent="-495300" eaLnBrk="1" hangingPunct="1">
              <a:lnSpc>
                <a:spcPct val="80000"/>
              </a:lnSpc>
              <a:buClr>
                <a:schemeClr val="tx1"/>
              </a:buClr>
              <a:buNone/>
            </a:pPr>
            <a:r>
              <a:rPr lang="en-US" sz="2400" dirty="0" smtClean="0"/>
              <a:t>W/E </a:t>
            </a:r>
            <a:r>
              <a:rPr lang="en-US" sz="2400" dirty="0"/>
              <a:t>4/1/17  Earnings $</a:t>
            </a:r>
            <a:r>
              <a:rPr lang="en-US" sz="2400" dirty="0" smtClean="0"/>
              <a:t>30.00</a:t>
            </a:r>
          </a:p>
          <a:p>
            <a:pPr marL="839788" lvl="1" indent="-495300" eaLnBrk="1" hangingPunct="1">
              <a:lnSpc>
                <a:spcPct val="80000"/>
              </a:lnSpc>
              <a:buClr>
                <a:schemeClr val="tx1"/>
              </a:buClr>
              <a:buNone/>
            </a:pPr>
            <a:endParaRPr lang="en-US" sz="2000" dirty="0"/>
          </a:p>
          <a:p>
            <a:pPr marL="839788" lvl="1" indent="-495300" eaLnBrk="1" hangingPunct="1">
              <a:lnSpc>
                <a:spcPct val="80000"/>
              </a:lnSpc>
              <a:buClr>
                <a:schemeClr val="tx1"/>
              </a:buClr>
              <a:buNone/>
            </a:pPr>
            <a:r>
              <a:rPr lang="en-US" sz="2400" dirty="0"/>
              <a:t>Without fringes ($930 - $30) = $900 x 2/3 = $</a:t>
            </a:r>
            <a:r>
              <a:rPr lang="en-US" sz="2400" dirty="0" smtClean="0"/>
              <a:t>600 </a:t>
            </a:r>
          </a:p>
          <a:p>
            <a:pPr marL="839788" lvl="1" indent="-495300" eaLnBrk="1" hangingPunct="1">
              <a:lnSpc>
                <a:spcPct val="80000"/>
              </a:lnSpc>
              <a:buClr>
                <a:schemeClr val="tx1"/>
              </a:buClr>
              <a:buNone/>
            </a:pPr>
            <a:r>
              <a:rPr lang="en-US" sz="2400" dirty="0" smtClean="0"/>
              <a:t>(max </a:t>
            </a:r>
            <a:r>
              <a:rPr lang="en-US" sz="2400" dirty="0"/>
              <a:t>w/o fringes is $789.35</a:t>
            </a:r>
            <a:r>
              <a:rPr lang="en-US" sz="2400" dirty="0" smtClean="0"/>
              <a:t>)</a:t>
            </a:r>
          </a:p>
          <a:p>
            <a:pPr marL="839788" lvl="1" indent="-495300" eaLnBrk="1" hangingPunct="1">
              <a:lnSpc>
                <a:spcPct val="80000"/>
              </a:lnSpc>
              <a:buClr>
                <a:schemeClr val="tx1"/>
              </a:buClr>
              <a:buNone/>
            </a:pPr>
            <a:endParaRPr lang="en-US" sz="2000" dirty="0"/>
          </a:p>
          <a:p>
            <a:pPr marL="839788" lvl="1" indent="-495300" eaLnBrk="1" hangingPunct="1">
              <a:lnSpc>
                <a:spcPct val="80000"/>
              </a:lnSpc>
              <a:buClr>
                <a:schemeClr val="tx1"/>
              </a:buClr>
              <a:buNone/>
            </a:pPr>
            <a:r>
              <a:rPr lang="en-US" sz="2400" dirty="0"/>
              <a:t>With fringes ($1170 – $30) = $1140 x 2/3 = $760 </a:t>
            </a:r>
            <a:endParaRPr lang="en-US" sz="2400" dirty="0" smtClean="0"/>
          </a:p>
          <a:p>
            <a:pPr marL="839788" lvl="1" indent="-495300" eaLnBrk="1" hangingPunct="1">
              <a:lnSpc>
                <a:spcPct val="80000"/>
              </a:lnSpc>
              <a:buClr>
                <a:schemeClr val="tx1"/>
              </a:buClr>
              <a:buNone/>
            </a:pPr>
            <a:r>
              <a:rPr lang="en-US" sz="2400" dirty="0" smtClean="0"/>
              <a:t>(</a:t>
            </a:r>
            <a:r>
              <a:rPr lang="en-US" sz="2400" dirty="0"/>
              <a:t>max </a:t>
            </a:r>
            <a:r>
              <a:rPr lang="en-US" sz="2400" dirty="0" smtClean="0"/>
              <a:t>with fringes </a:t>
            </a:r>
            <a:r>
              <a:rPr lang="en-US" sz="2400" dirty="0"/>
              <a:t>is $526.23) </a:t>
            </a:r>
          </a:p>
          <a:p>
            <a:pPr marL="839788" lvl="1" indent="-495300" eaLnBrk="1" hangingPunct="1">
              <a:lnSpc>
                <a:spcPct val="80000"/>
              </a:lnSpc>
              <a:buClr>
                <a:schemeClr val="tx1"/>
              </a:buClr>
              <a:buNone/>
            </a:pPr>
            <a:endParaRPr lang="en-US" sz="2000" dirty="0" smtClean="0"/>
          </a:p>
          <a:p>
            <a:pPr marL="839788" lvl="1" indent="-495300" eaLnBrk="1" hangingPunct="1">
              <a:lnSpc>
                <a:spcPct val="80000"/>
              </a:lnSpc>
              <a:buClr>
                <a:schemeClr val="tx1"/>
              </a:buClr>
              <a:buNone/>
            </a:pPr>
            <a:r>
              <a:rPr lang="en-US" sz="2400" dirty="0" smtClean="0"/>
              <a:t>Pay </a:t>
            </a:r>
            <a:r>
              <a:rPr lang="en-US" sz="2400" dirty="0"/>
              <a:t>the greater of $600 and $526.23 = </a:t>
            </a:r>
            <a:r>
              <a:rPr lang="en-US" sz="2400" b="1" u="sng" dirty="0" smtClean="0"/>
              <a:t>$</a:t>
            </a:r>
            <a:r>
              <a:rPr lang="en-US" sz="2400" b="1" u="sng" dirty="0"/>
              <a:t>600.00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7543800" cy="14478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Problem 3 (Bill)</a:t>
            </a:r>
            <a:br>
              <a:rPr lang="en-US" sz="28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2200" dirty="0"/>
              <a:t>E</a:t>
            </a:r>
            <a:r>
              <a:rPr lang="en-US" sz="2200" dirty="0" smtClean="0"/>
              <a:t>. He earned $240 for the week ending 4/8/17.  How much will you pay him for that week?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209799"/>
            <a:ext cx="8686800" cy="4267201"/>
          </a:xfrm>
        </p:spPr>
        <p:txBody>
          <a:bodyPr/>
          <a:lstStyle/>
          <a:p>
            <a:pPr marL="839788" lvl="1" indent="-495300" eaLnBrk="1" hangingPunct="1">
              <a:buNone/>
            </a:pPr>
            <a:r>
              <a:rPr lang="en-US" sz="2400" dirty="0" smtClean="0"/>
              <a:t>TPD for w/e </a:t>
            </a:r>
            <a:r>
              <a:rPr lang="en-US" sz="2400" dirty="0"/>
              <a:t>4/8/17:  Earnings $</a:t>
            </a:r>
            <a:r>
              <a:rPr lang="en-US" sz="2400" dirty="0" smtClean="0"/>
              <a:t>240.00</a:t>
            </a:r>
          </a:p>
          <a:p>
            <a:pPr marL="839788" lvl="1" indent="-495300" eaLnBrk="1" hangingPunct="1">
              <a:buNone/>
            </a:pPr>
            <a:r>
              <a:rPr lang="en-US" sz="800" dirty="0" smtClean="0"/>
              <a:t> </a:t>
            </a:r>
            <a:endParaRPr lang="en-US" sz="800" dirty="0"/>
          </a:p>
          <a:p>
            <a:pPr marL="839788" lvl="1" indent="-495300" eaLnBrk="1" hangingPunct="1">
              <a:buNone/>
            </a:pPr>
            <a:r>
              <a:rPr lang="en-US" sz="2400" dirty="0"/>
              <a:t>Without fringes ($930 - $240) = $690 x 2/3 = $460 </a:t>
            </a:r>
            <a:endParaRPr lang="en-US" sz="2400" dirty="0" smtClean="0"/>
          </a:p>
          <a:p>
            <a:pPr marL="839788" lvl="1" indent="-495300" eaLnBrk="1" hangingPunct="1">
              <a:buNone/>
            </a:pPr>
            <a:r>
              <a:rPr lang="en-US" sz="2400" dirty="0" smtClean="0"/>
              <a:t>(</a:t>
            </a:r>
            <a:r>
              <a:rPr lang="en-US" sz="2400" dirty="0"/>
              <a:t>max is $789.35</a:t>
            </a:r>
            <a:r>
              <a:rPr lang="en-US" sz="2400" dirty="0" smtClean="0"/>
              <a:t>)</a:t>
            </a:r>
          </a:p>
          <a:p>
            <a:pPr marL="839788" lvl="1" indent="-495300" eaLnBrk="1" hangingPunct="1">
              <a:buNone/>
            </a:pPr>
            <a:endParaRPr lang="en-US" sz="800" dirty="0"/>
          </a:p>
          <a:p>
            <a:pPr marL="839788" lvl="1" indent="-495300" eaLnBrk="1" hangingPunct="1">
              <a:buNone/>
            </a:pPr>
            <a:r>
              <a:rPr lang="en-US" sz="2400" dirty="0"/>
              <a:t>With fringes ($1170 - $240) = $930 x 2/3 = $620 </a:t>
            </a:r>
            <a:endParaRPr lang="en-US" sz="2400" dirty="0" smtClean="0"/>
          </a:p>
          <a:p>
            <a:pPr marL="839788" lvl="1" indent="-495300" eaLnBrk="1" hangingPunct="1">
              <a:buNone/>
            </a:pPr>
            <a:r>
              <a:rPr lang="en-US" sz="2400" dirty="0" smtClean="0"/>
              <a:t>(</a:t>
            </a:r>
            <a:r>
              <a:rPr lang="en-US" sz="2400" dirty="0"/>
              <a:t>max is $526.23)</a:t>
            </a:r>
          </a:p>
          <a:p>
            <a:pPr marL="839788" lvl="1" indent="-495300" eaLnBrk="1" hangingPunct="1">
              <a:buNone/>
            </a:pPr>
            <a:r>
              <a:rPr lang="en-US" sz="1000" dirty="0"/>
              <a:t>	</a:t>
            </a:r>
            <a:endParaRPr lang="en-US" sz="1000" dirty="0" smtClean="0"/>
          </a:p>
          <a:p>
            <a:pPr marL="839788" lvl="1" indent="-495300" eaLnBrk="1" hangingPunct="1">
              <a:buNone/>
            </a:pPr>
            <a:r>
              <a:rPr lang="en-US" sz="2400" dirty="0" smtClean="0"/>
              <a:t>Pay </a:t>
            </a:r>
            <a:r>
              <a:rPr lang="en-US" sz="2400" dirty="0"/>
              <a:t>the greater of $460 and $526.23 =  </a:t>
            </a:r>
            <a:r>
              <a:rPr lang="en-US" sz="2400" b="1" u="sng" dirty="0" smtClean="0"/>
              <a:t>$</a:t>
            </a:r>
            <a:r>
              <a:rPr lang="en-US" sz="2400" b="1" u="sng" dirty="0"/>
              <a:t>526.23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639762"/>
          </a:xfrm>
        </p:spPr>
        <p:txBody>
          <a:bodyPr/>
          <a:lstStyle/>
          <a:p>
            <a:pPr eaLnBrk="1" hangingPunct="1"/>
            <a:r>
              <a:rPr lang="en-US" sz="3500" dirty="0" smtClean="0"/>
              <a:t>Problem 4 (Don)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855" y="838200"/>
            <a:ext cx="7467600" cy="5486400"/>
          </a:xfrm>
        </p:spPr>
        <p:txBody>
          <a:bodyPr/>
          <a:lstStyle/>
          <a:p>
            <a:pPr marL="571500" indent="-571500" eaLnBrk="1" hangingPunct="1">
              <a:lnSpc>
                <a:spcPct val="90000"/>
              </a:lnSpc>
              <a:buNone/>
            </a:pPr>
            <a:r>
              <a:rPr lang="en-US" sz="2400" dirty="0" smtClean="0"/>
              <a:t>      Don </a:t>
            </a:r>
            <a:r>
              <a:rPr lang="en-US" sz="2400" dirty="0"/>
              <a:t>was injured 1/4/17.  His AWW is $1500.  His employer’s payroll week runs from Monday to Sunday.  Max rate as of 7/1/16 is $789.35.  </a:t>
            </a:r>
          </a:p>
          <a:p>
            <a:pPr marL="571500" indent="-571500" eaLnBrk="1" hangingPunct="1">
              <a:lnSpc>
                <a:spcPct val="90000"/>
              </a:lnSpc>
              <a:buNone/>
            </a:pPr>
            <a:endParaRPr lang="en-US" sz="800" dirty="0"/>
          </a:p>
          <a:p>
            <a:pPr marL="571500" indent="-571500" eaLnBrk="1" hangingPunct="1">
              <a:lnSpc>
                <a:spcPct val="90000"/>
              </a:lnSpc>
              <a:buNone/>
            </a:pPr>
            <a:r>
              <a:rPr lang="en-US" sz="2400" dirty="0" smtClean="0"/>
              <a:t>      He </a:t>
            </a:r>
            <a:r>
              <a:rPr lang="en-US" sz="2400" dirty="0"/>
              <a:t>was unable to work as of 1/7/17 and has been out ongoing.  You learned that began receiving weekly Unemployment benefits in the amount of $150 on 1/25/17.</a:t>
            </a:r>
          </a:p>
          <a:p>
            <a:pPr marL="571500" indent="-571500" eaLnBrk="1" hangingPunct="1">
              <a:lnSpc>
                <a:spcPct val="90000"/>
              </a:lnSpc>
              <a:buNone/>
            </a:pPr>
            <a:endParaRPr lang="en-US" sz="2400" dirty="0"/>
          </a:p>
          <a:p>
            <a:pPr marL="571500" indent="-571500" eaLnBrk="1" hangingPunct="1">
              <a:lnSpc>
                <a:spcPct val="90000"/>
              </a:lnSpc>
              <a:buNone/>
            </a:pPr>
            <a:r>
              <a:rPr lang="en-US" sz="2400" dirty="0" smtClean="0"/>
              <a:t>       How </a:t>
            </a:r>
            <a:r>
              <a:rPr lang="en-US" sz="2400" dirty="0"/>
              <a:t>much will you pay him for the week ending 1/28/17?</a:t>
            </a:r>
          </a:p>
          <a:p>
            <a:pPr marL="571500" indent="-571500" eaLnBrk="1" hangingPunct="1">
              <a:lnSpc>
                <a:spcPct val="90000"/>
              </a:lnSpc>
              <a:buNone/>
            </a:pPr>
            <a:endParaRPr lang="en-US" sz="1200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$</a:t>
            </a:r>
            <a:r>
              <a:rPr lang="en-US" sz="2400" dirty="0"/>
              <a:t>789.35 - $150.00 </a:t>
            </a:r>
            <a:r>
              <a:rPr lang="en-US" sz="2400" dirty="0" smtClean="0"/>
              <a:t>= </a:t>
            </a:r>
            <a:r>
              <a:rPr lang="en-US" sz="2400" b="1" dirty="0" smtClean="0"/>
              <a:t>$</a:t>
            </a:r>
            <a:r>
              <a:rPr lang="en-US" sz="2400" b="1" dirty="0"/>
              <a:t>639.35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 dirty="0" smtClean="0"/>
              <a:t>       (</a:t>
            </a:r>
            <a:r>
              <a:rPr lang="en-US" sz="2400" dirty="0"/>
              <a:t>weekly benefit after </a:t>
            </a:r>
            <a:r>
              <a:rPr lang="en-US" sz="2400" dirty="0" smtClean="0"/>
              <a:t>unemployment </a:t>
            </a:r>
            <a:r>
              <a:rPr lang="en-US" sz="2400" dirty="0"/>
              <a:t>offset)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uiExpand="1" build="p"/>
    </p:bld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1328</TotalTime>
  <Words>943</Words>
  <Application>Microsoft Office PowerPoint</Application>
  <PresentationFormat>On-screen Show (4:3)</PresentationFormat>
  <Paragraphs>149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Network</vt:lpstr>
      <vt:lpstr>Compensation For Incapacity</vt:lpstr>
      <vt:lpstr>Problem 1 (Alice) </vt:lpstr>
      <vt:lpstr>Problem 1 (Alice)  AWW $696/Comp Rate $464</vt:lpstr>
      <vt:lpstr>Problem 2: (Carol)</vt:lpstr>
      <vt:lpstr>Problem 2 (continued)  AWW $1440/Comp Rate $960  Max effective 7/1/16 = $789.35 (100% SAWW)</vt:lpstr>
      <vt:lpstr>Problem 3 (Bill)</vt:lpstr>
      <vt:lpstr>Problem 3 (Bill)  D. He earned $30 for the week ending 4/1/17.  How much will you pay him for that week?</vt:lpstr>
      <vt:lpstr>Problem 3 (Bill)  E. He earned $240 for the week ending 4/8/17.  How much will you pay him for that week?</vt:lpstr>
      <vt:lpstr>Problem 4 (Don)</vt:lpstr>
      <vt:lpstr>Problem 5 (Ellen)</vt:lpstr>
      <vt:lpstr>Problem 5 (Ellen)</vt:lpstr>
      <vt:lpstr>Problem 5 (Ellen) (example)</vt:lpstr>
      <vt:lpstr>Problem 5 (Ellen) </vt:lpstr>
      <vt:lpstr>PowerPoint Presentation</vt:lpstr>
      <vt:lpstr>PowerPoint Presentation</vt:lpstr>
      <vt:lpstr>PowerPoint Presentation</vt:lpstr>
    </vt:vector>
  </TitlesOfParts>
  <Company>Workers Compensation Board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Marlene Swift</dc:creator>
  <cp:lastModifiedBy>Gordon Davis</cp:lastModifiedBy>
  <cp:revision>95</cp:revision>
  <cp:lastPrinted>2012-06-04T19:01:20Z</cp:lastPrinted>
  <dcterms:created xsi:type="dcterms:W3CDTF">2008-01-24T16:54:19Z</dcterms:created>
  <dcterms:modified xsi:type="dcterms:W3CDTF">2017-06-28T18:37:45Z</dcterms:modified>
</cp:coreProperties>
</file>