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0BC2CB-8EFC-48BA-8ECC-2C5F85412B4C}"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2784450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0BC2CB-8EFC-48BA-8ECC-2C5F85412B4C}"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2627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0BC2CB-8EFC-48BA-8ECC-2C5F85412B4C}"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267027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0BC2CB-8EFC-48BA-8ECC-2C5F85412B4C}"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148565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0BC2CB-8EFC-48BA-8ECC-2C5F85412B4C}"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54355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0BC2CB-8EFC-48BA-8ECC-2C5F85412B4C}"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405202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0BC2CB-8EFC-48BA-8ECC-2C5F85412B4C}" type="datetimeFigureOut">
              <a:rPr lang="en-US" smtClean="0"/>
              <a:t>2/13/2024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191229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0BC2CB-8EFC-48BA-8ECC-2C5F85412B4C}" type="datetimeFigureOut">
              <a:rPr lang="en-US" smtClean="0"/>
              <a:t>2/13/2024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239020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0BC2CB-8EFC-48BA-8ECC-2C5F85412B4C}" type="datetimeFigureOut">
              <a:rPr lang="en-US" smtClean="0"/>
              <a:t>2/13/2024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239590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0BC2CB-8EFC-48BA-8ECC-2C5F85412B4C}"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152998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0BC2CB-8EFC-48BA-8ECC-2C5F85412B4C}"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FD539-DC17-40EE-91B0-408AA36D3533}" type="slidenum">
              <a:rPr lang="en-US" smtClean="0"/>
              <a:t>‹#›</a:t>
            </a:fld>
            <a:endParaRPr lang="en-US"/>
          </a:p>
        </p:txBody>
      </p:sp>
    </p:spTree>
    <p:extLst>
      <p:ext uri="{BB962C8B-B14F-4D97-AF65-F5344CB8AC3E}">
        <p14:creationId xmlns:p14="http://schemas.microsoft.com/office/powerpoint/2010/main" val="156610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BC2CB-8EFC-48BA-8ECC-2C5F85412B4C}" type="datetimeFigureOut">
              <a:rPr lang="en-US" smtClean="0"/>
              <a:t>2/13/2024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FD539-DC17-40EE-91B0-408AA36D3533}" type="slidenum">
              <a:rPr lang="en-US" smtClean="0"/>
              <a:t>‹#›</a:t>
            </a:fld>
            <a:endParaRPr lang="en-US"/>
          </a:p>
        </p:txBody>
      </p:sp>
    </p:spTree>
    <p:extLst>
      <p:ext uri="{BB962C8B-B14F-4D97-AF65-F5344CB8AC3E}">
        <p14:creationId xmlns:p14="http://schemas.microsoft.com/office/powerpoint/2010/main" val="10378378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2797876" y="2827693"/>
            <a:ext cx="6596245" cy="891543"/>
          </a:xfrm>
        </p:spPr>
        <p:txBody>
          <a:bodyPr>
            <a:normAutofit/>
          </a:bodyPr>
          <a:lstStyle/>
          <a:p>
            <a:pPr algn="r"/>
            <a:r>
              <a:rPr lang="en-US" sz="4800" b="1" dirty="0">
                <a:solidFill>
                  <a:srgbClr val="FFFFFF"/>
                </a:solidFill>
              </a:rPr>
              <a:t>Employer Checklist</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5003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207981" y="19034"/>
            <a:ext cx="4395993" cy="891543"/>
          </a:xfrm>
        </p:spPr>
        <p:txBody>
          <a:bodyPr>
            <a:normAutofit/>
          </a:bodyPr>
          <a:lstStyle/>
          <a:p>
            <a:pPr algn="r"/>
            <a:r>
              <a:rPr lang="en-US" sz="4300" b="1" dirty="0">
                <a:solidFill>
                  <a:srgbClr val="FFFFFF"/>
                </a:solidFill>
              </a:rPr>
              <a:t>Employer Duties:</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2989C07-DE9A-169F-BC54-CFC8FEEB95FC}"/>
              </a:ext>
            </a:extLst>
          </p:cNvPr>
          <p:cNvSpPr txBox="1"/>
          <p:nvPr/>
        </p:nvSpPr>
        <p:spPr>
          <a:xfrm>
            <a:off x="455521" y="1127464"/>
            <a:ext cx="5563539" cy="5669885"/>
          </a:xfrm>
          <a:prstGeom prst="rect">
            <a:avLst/>
          </a:prstGeom>
          <a:noFill/>
        </p:spPr>
        <p:txBody>
          <a:bodyPr wrap="square" rtlCol="0">
            <a:spAutoFit/>
          </a:bodyPr>
          <a:lstStyle/>
          <a:p>
            <a:pPr marL="285750" indent="-28575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Talk with the employee who reports being injured. Get all the details you can while it is a fresh memory.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Contact your insurance company right away to file a First Report of Injury.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Send employee to your Preferred Provider (this is the company that you have selected to have your employees seen by when they have reported an injury.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employer will have an in-depth conversation with the adjuster assigned regarding the injury. The adjuster will speak with the employee and any potential witnesses to the reported injury. </a:t>
            </a:r>
          </a:p>
          <a:p>
            <a:pPr marL="342900" marR="0" lvl="0" indent="-342900">
              <a:lnSpc>
                <a:spcPct val="107000"/>
              </a:lnSpc>
              <a:spcBef>
                <a:spcPts val="0"/>
              </a:spcBef>
              <a:spcAft>
                <a:spcPts val="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Times New Roman" panose="02020603050405020304" pitchFamily="18" charset="0"/>
              </a:rPr>
              <a:t>Stay in contact with your employee and the adjuster until the injured worker is back on the job. If the employee is released to work with restrictions: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Get the doctor’s list of restrictions from the injured worker or directly from the doctor’s office, and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Meet with the injured worker to see if work is available that he/she can do.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010620D-A85B-12F9-E358-D1E755CE2055}"/>
              </a:ext>
            </a:extLst>
          </p:cNvPr>
          <p:cNvSpPr txBox="1"/>
          <p:nvPr/>
        </p:nvSpPr>
        <p:spPr>
          <a:xfrm>
            <a:off x="6241002" y="1126176"/>
            <a:ext cx="5816841" cy="5527732"/>
          </a:xfrm>
          <a:prstGeom prst="rect">
            <a:avLst/>
          </a:prstGeom>
          <a:noFill/>
        </p:spPr>
        <p:txBody>
          <a:bodyPr wrap="square" rtlCol="0">
            <a:sp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restricted work is available, Discuss with the injured worker: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Starting time and date,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What you can pay him/her based on new job duties.</a:t>
            </a:r>
          </a:p>
          <a:p>
            <a:pPr marL="800100" lvl="1" indent="-342900">
              <a:lnSpc>
                <a:spcPct val="107000"/>
              </a:lnSpc>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Report the restricted work to the adjuster</a:t>
            </a:r>
          </a:p>
          <a:p>
            <a:pPr marL="800100" lvl="1" indent="-342900">
              <a:lnSpc>
                <a:spcPct val="107000"/>
              </a:lnSpc>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Inform the adjuster</a:t>
            </a:r>
          </a:p>
          <a:p>
            <a:pPr marL="800100" lvl="1" indent="-342900">
              <a:lnSpc>
                <a:spcPct val="107000"/>
              </a:lnSpc>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When the injured worker is scheduled to return to restricted work.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the injured worker will not be earning what he/she earned before, </a:t>
            </a:r>
            <a:r>
              <a:rPr lang="en-US" dirty="0">
                <a:latin typeface="Times New Roman" panose="02020603050405020304" pitchFamily="18" charset="0"/>
                <a:ea typeface="Calibri" panose="020F0502020204030204" pitchFamily="34" charset="0"/>
                <a:cs typeface="Times New Roman" panose="02020603050405020304" pitchFamily="18" charset="0"/>
              </a:rPr>
              <a:t>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end the adjuster wage information on a weekly basis to determine if temporary partial benefits are due. (Employees must be paid weekly when out on Workers’ Compensation)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the injured worker is unable, due to restrictions, continue working, or if you can’t provide him/her restricted work.</a:t>
            </a:r>
          </a:p>
          <a:p>
            <a:pPr marL="342900" marR="0" lvl="0" indent="-342900">
              <a:lnSpc>
                <a:spcPct val="107000"/>
              </a:lnSpc>
              <a:spcBef>
                <a:spcPts val="0"/>
              </a:spcBef>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Times New Roman" panose="02020603050405020304" pitchFamily="18" charset="0"/>
              </a:rPr>
              <a:t>If the doctor releases him/her to regular work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47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780472" y="-20328"/>
            <a:ext cx="6525087" cy="891543"/>
          </a:xfrm>
        </p:spPr>
        <p:txBody>
          <a:bodyPr>
            <a:noAutofit/>
          </a:bodyPr>
          <a:lstStyle/>
          <a:p>
            <a:pPr algn="r"/>
            <a:r>
              <a:rPr lang="en-US" sz="4300" b="1" dirty="0">
                <a:solidFill>
                  <a:srgbClr val="FFFFFF"/>
                </a:solidFill>
              </a:rPr>
              <a:t>Reporting Requirements</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B2BA580-2C6C-4E0D-CEC2-D991ECC2D88B}"/>
              </a:ext>
            </a:extLst>
          </p:cNvPr>
          <p:cNvSpPr txBox="1"/>
          <p:nvPr/>
        </p:nvSpPr>
        <p:spPr>
          <a:xfrm>
            <a:off x="446849" y="1107144"/>
            <a:ext cx="8451542" cy="2740366"/>
          </a:xfrm>
          <a:prstGeom prst="rect">
            <a:avLst/>
          </a:prstGeom>
          <a:noFill/>
        </p:spPr>
        <p:txBody>
          <a:bodyPr wrap="square" rtlCol="0">
            <a:spAutoFit/>
          </a:bodyPr>
          <a:lstStyle/>
          <a:p>
            <a:pPr marL="342900" marR="0" lvl="0" indent="-342900">
              <a:lnSpc>
                <a:spcPct val="107000"/>
              </a:lnSpc>
              <a:spcBef>
                <a:spcPts val="0"/>
              </a:spcBef>
              <a:spcAft>
                <a:spcPts val="0"/>
              </a:spcAft>
              <a:buFont typeface="Calibri" panose="020F0502020204030204" pitchFamily="34"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Report all job-related injuries to the insurance company within 7 days of discovery.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Provide a copy of the injury report to the injured worker.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Report required wage information to the insurance company within 30 days of learning of an injury that will require the employee to miss work for more than 7 days.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5380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2797876" y="2328247"/>
            <a:ext cx="6596245" cy="1890436"/>
          </a:xfrm>
        </p:spPr>
        <p:txBody>
          <a:bodyPr>
            <a:normAutofit fontScale="90000"/>
          </a:bodyPr>
          <a:lstStyle/>
          <a:p>
            <a:pPr algn="r"/>
            <a:r>
              <a:rPr lang="en-US" sz="4800" b="1" dirty="0">
                <a:solidFill>
                  <a:srgbClr val="FFFFFF"/>
                </a:solidFill>
              </a:rPr>
              <a:t>Overview of Forms Filed in the Event of a Work-Related Injury</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3256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320679" y="224331"/>
            <a:ext cx="7776839" cy="1236652"/>
          </a:xfrm>
        </p:spPr>
        <p:txBody>
          <a:bodyPr>
            <a:noAutofit/>
          </a:bodyPr>
          <a:lstStyle/>
          <a:p>
            <a:pPr algn="l"/>
            <a:r>
              <a:rPr lang="en-US" sz="4300" b="1" dirty="0">
                <a:solidFill>
                  <a:srgbClr val="FFFFFF"/>
                </a:solidFill>
              </a:rPr>
              <a:t>Explanation of the First Report of Injury (WCB-1)</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B2BA580-2C6C-4E0D-CEC2-D991ECC2D88B}"/>
              </a:ext>
            </a:extLst>
          </p:cNvPr>
          <p:cNvSpPr txBox="1"/>
          <p:nvPr/>
        </p:nvSpPr>
        <p:spPr>
          <a:xfrm>
            <a:off x="455521" y="1568783"/>
            <a:ext cx="8451542" cy="2585323"/>
          </a:xfrm>
          <a:prstGeom prst="rect">
            <a:avLst/>
          </a:prstGeom>
          <a:noFill/>
        </p:spPr>
        <p:txBody>
          <a:bodyPr wrap="square" rtlCol="0">
            <a:spAutoFit/>
          </a:bodyPr>
          <a:lstStyle/>
          <a:p>
            <a:pPr marL="285750" indent="-285750">
              <a:buFont typeface="Arial" panose="020B0604020202020204" pitchFamily="34"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Employers are required to file First Report of Injury (FROI) whenever an employee loses a full day of work.  A full day of work could be a single workday, or it could be separate periods of lost time that equal to a full day of work.  An employer must file this form if an employee asserts a work-related injury even if the employer disagrees that it is work -related.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74621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329558" y="74841"/>
            <a:ext cx="7519386" cy="1236652"/>
          </a:xfrm>
        </p:spPr>
        <p:txBody>
          <a:bodyPr>
            <a:normAutofit fontScale="90000"/>
          </a:bodyPr>
          <a:lstStyle/>
          <a:p>
            <a:pPr algn="l"/>
            <a:r>
              <a:rPr lang="en-US" sz="4800" b="1" dirty="0">
                <a:solidFill>
                  <a:srgbClr val="FFFFFF"/>
                </a:solidFill>
              </a:rPr>
              <a:t>Explanation of the Wage Statement (WCB-2)</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B2BA580-2C6C-4E0D-CEC2-D991ECC2D88B}"/>
              </a:ext>
            </a:extLst>
          </p:cNvPr>
          <p:cNvSpPr txBox="1"/>
          <p:nvPr/>
        </p:nvSpPr>
        <p:spPr>
          <a:xfrm>
            <a:off x="455521" y="1568783"/>
            <a:ext cx="5119656" cy="5214376"/>
          </a:xfrm>
          <a:prstGeom prst="rect">
            <a:avLst/>
          </a:prstGeom>
          <a:noFill/>
        </p:spPr>
        <p:txBody>
          <a:bodyPr wrap="square" rtlCol="0">
            <a:spAutoFit/>
          </a:bodyPr>
          <a:lstStyle/>
          <a:p>
            <a:pPr marL="1028700" marR="0" indent="-342900">
              <a:lnSpc>
                <a:spcPct val="107000"/>
              </a:lnSpc>
              <a:spcBef>
                <a:spcPts val="0"/>
              </a:spcBef>
              <a:spcAft>
                <a:spcPts val="800"/>
              </a:spcAft>
              <a:buFont typeface="+mj-l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Maine Law requires that in all claims for work-related injury where the employee loses 7 days or more the employers file a wage statement within 30 days of notice that an employee out of work for the reported injury.  The purpose of this form is to establish the basis for the employee’s average weekly wage and compensation rate to be paid in the event the employee is unable to continue working because of this injury.   The insurer cannot accurately determine what the employee is owed unless it has received the earnings for the 52 weeks prior to the date of the reported injury. This results in the employee being paid an estimate which is generally lower than it will be once it is computed correctly. The wage form consists of the 52 weeks of actual wages paid prior to the employee’s injury.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dirty="0"/>
          </a:p>
        </p:txBody>
      </p:sp>
      <p:sp>
        <p:nvSpPr>
          <p:cNvPr id="3" name="TextBox 2">
            <a:extLst>
              <a:ext uri="{FF2B5EF4-FFF2-40B4-BE49-F238E27FC236}">
                <a16:creationId xmlns:a16="http://schemas.microsoft.com/office/drawing/2014/main" id="{3221085D-1B5B-7F86-D393-AEB6AD698D37}"/>
              </a:ext>
            </a:extLst>
          </p:cNvPr>
          <p:cNvSpPr txBox="1"/>
          <p:nvPr/>
        </p:nvSpPr>
        <p:spPr>
          <a:xfrm>
            <a:off x="6017681" y="1568783"/>
            <a:ext cx="5119656" cy="5085238"/>
          </a:xfrm>
          <a:prstGeom prst="rect">
            <a:avLst/>
          </a:prstGeom>
          <a:noFill/>
        </p:spPr>
        <p:txBody>
          <a:bodyPr wrap="square" rtlCol="0">
            <a:spAutoFit/>
          </a:bodyPr>
          <a:lstStyle/>
          <a:p>
            <a:pPr marL="1028700" marR="0" indent="-342900">
              <a:lnSpc>
                <a:spcPct val="107000"/>
              </a:lnSpc>
              <a:spcBef>
                <a:spcPts val="0"/>
              </a:spcBef>
              <a:spcAft>
                <a:spcPts val="800"/>
              </a:spcAft>
              <a:buFont typeface="+mj-lt"/>
              <a:buAutoNum type="arabicPeriod" startAt="2"/>
            </a:pPr>
            <a:r>
              <a:rPr lang="en-US" sz="1600" dirty="0">
                <a:effectLst/>
                <a:latin typeface="Times New Roman" panose="02020603050405020304" pitchFamily="18" charset="0"/>
                <a:ea typeface="Calibri" panose="020F0502020204030204" pitchFamily="34" charset="0"/>
              </a:rPr>
              <a:t>The payroll that employers report to the insurance company for premium purposes DOES NOT satisfy this requirement.  The employer must fill out the employee’s actual wages in cases of injury.  If the employer pays the employee biweekly, the employer still must break down the pay history into single weeks.  Payroll companies may provide this information; however, it is still the employer’s responsibility to submit the information to the adjuster assigned to the claim. The employer should be ensuring that any request to a payroll company is timely and completed. There are times when the adjuster will request comparable employee wage statements. This is generally when an employee has less then 12 weeks. It is the employer’s responsibility to provide this as well within the same 30-day window.</a:t>
            </a:r>
            <a:endParaRPr lang="en-US" sz="1600" dirty="0"/>
          </a:p>
        </p:txBody>
      </p:sp>
    </p:spTree>
    <p:extLst>
      <p:ext uri="{BB962C8B-B14F-4D97-AF65-F5344CB8AC3E}">
        <p14:creationId xmlns:p14="http://schemas.microsoft.com/office/powerpoint/2010/main" val="2338703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329558" y="97656"/>
            <a:ext cx="7519386" cy="1236652"/>
          </a:xfrm>
        </p:spPr>
        <p:txBody>
          <a:bodyPr>
            <a:normAutofit fontScale="90000"/>
          </a:bodyPr>
          <a:lstStyle/>
          <a:p>
            <a:pPr algn="l"/>
            <a:r>
              <a:rPr lang="en-US" sz="4800" b="1" dirty="0">
                <a:solidFill>
                  <a:srgbClr val="FFFFFF"/>
                </a:solidFill>
              </a:rPr>
              <a:t>Explanation of the Fringe Benefit Statement (WCB-2B)</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B2BA580-2C6C-4E0D-CEC2-D991ECC2D88B}"/>
              </a:ext>
            </a:extLst>
          </p:cNvPr>
          <p:cNvSpPr txBox="1"/>
          <p:nvPr/>
        </p:nvSpPr>
        <p:spPr>
          <a:xfrm>
            <a:off x="455521" y="1568783"/>
            <a:ext cx="8451542"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effectLst/>
                <a:latin typeface="Times New Roman" panose="02020603050405020304" pitchFamily="18" charset="0"/>
                <a:ea typeface="Calibri" panose="020F0502020204030204" pitchFamily="34" charset="0"/>
              </a:rPr>
              <a:t>Fringe benefits are defined as anything of value to an employee and dependents paid by the employer which is not included in the average weekly wage.  Fringe benefits are due to the Board at the same time as the Average Weekly Wage sheet, that is 30 days from the day the employee begins missing work.  If the employer stops paying fringe benefits to the employee, they must be added into the average weekly wage to establish a fair and reasonable wage for the employee. </a:t>
            </a:r>
            <a:endParaRPr lang="en-US" sz="2400" dirty="0"/>
          </a:p>
        </p:txBody>
      </p:sp>
    </p:spTree>
    <p:extLst>
      <p:ext uri="{BB962C8B-B14F-4D97-AF65-F5344CB8AC3E}">
        <p14:creationId xmlns:p14="http://schemas.microsoft.com/office/powerpoint/2010/main" val="128946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329558" y="166066"/>
            <a:ext cx="7519386" cy="1236652"/>
          </a:xfrm>
        </p:spPr>
        <p:txBody>
          <a:bodyPr>
            <a:normAutofit fontScale="90000"/>
          </a:bodyPr>
          <a:lstStyle/>
          <a:p>
            <a:pPr algn="l"/>
            <a:r>
              <a:rPr lang="en-US" sz="4800" b="1" dirty="0">
                <a:solidFill>
                  <a:srgbClr val="FFFFFF"/>
                </a:solidFill>
              </a:rPr>
              <a:t>Explanation of Memorandum of Payment (WCB-3)</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B2BA580-2C6C-4E0D-CEC2-D991ECC2D88B}"/>
              </a:ext>
            </a:extLst>
          </p:cNvPr>
          <p:cNvSpPr txBox="1"/>
          <p:nvPr/>
        </p:nvSpPr>
        <p:spPr>
          <a:xfrm>
            <a:off x="455521" y="1568783"/>
            <a:ext cx="8451542"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effectLst/>
                <a:latin typeface="Times New Roman" panose="02020603050405020304" pitchFamily="18" charset="0"/>
                <a:ea typeface="Calibri" panose="020F0502020204030204" pitchFamily="34" charset="0"/>
              </a:rPr>
              <a:t>This is the form the insurance company must complete within 14 days of notice or knowledge of a claim that the employee is missing work due to a work-related injury.  The employee must be either paid or denied within 14 days. This is one of the main reasons why the wage statements and fringe benefit worksheets need to be filed in a timely manner (within 30 days of notice or knowledge of the employee missing work for a reported work-related injury.</a:t>
            </a:r>
            <a:endParaRPr lang="en-US" sz="3200" dirty="0"/>
          </a:p>
        </p:txBody>
      </p:sp>
    </p:spTree>
    <p:extLst>
      <p:ext uri="{BB962C8B-B14F-4D97-AF65-F5344CB8AC3E}">
        <p14:creationId xmlns:p14="http://schemas.microsoft.com/office/powerpoint/2010/main" val="357110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26F517-34FC-7D6D-E26E-94B7C758D914}"/>
              </a:ext>
            </a:extLst>
          </p:cNvPr>
          <p:cNvSpPr>
            <a:spLocks noGrp="1"/>
          </p:cNvSpPr>
          <p:nvPr>
            <p:ph type="ctrTitle"/>
          </p:nvPr>
        </p:nvSpPr>
        <p:spPr>
          <a:xfrm>
            <a:off x="329558" y="97656"/>
            <a:ext cx="7519386" cy="1236652"/>
          </a:xfrm>
        </p:spPr>
        <p:txBody>
          <a:bodyPr>
            <a:noAutofit/>
          </a:bodyPr>
          <a:lstStyle/>
          <a:p>
            <a:pPr algn="l"/>
            <a:r>
              <a:rPr lang="en-US" sz="4300" b="1" dirty="0">
                <a:solidFill>
                  <a:srgbClr val="FFFFFF"/>
                </a:solidFill>
              </a:rPr>
              <a:t>Explanation of Notice of Controversy (WCB-9)</a:t>
            </a: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B2BA580-2C6C-4E0D-CEC2-D991ECC2D88B}"/>
              </a:ext>
            </a:extLst>
          </p:cNvPr>
          <p:cNvSpPr txBox="1"/>
          <p:nvPr/>
        </p:nvSpPr>
        <p:spPr>
          <a:xfrm>
            <a:off x="455521" y="1568783"/>
            <a:ext cx="8451542"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effectLst/>
                <a:latin typeface="Times New Roman" panose="02020603050405020304" pitchFamily="18" charset="0"/>
                <a:ea typeface="Calibri" panose="020F0502020204030204" pitchFamily="34" charset="0"/>
              </a:rPr>
              <a:t>The is the form that the insurance company sends to both the Workers’ Compensation Board and the injured employee, identifying that the insurance company is not going to pay the benefit requested by the employee.  This determination is based on the investigation completed by the adjuster. This includes talking with all parties involved and the initial medical treatment notes.   </a:t>
            </a:r>
            <a:r>
              <a:rPr lang="en-US" sz="2400" b="1" dirty="0">
                <a:effectLst/>
                <a:latin typeface="Times New Roman" panose="02020603050405020304" pitchFamily="18" charset="0"/>
                <a:ea typeface="Calibri" panose="020F0502020204030204" pitchFamily="34" charset="0"/>
              </a:rPr>
              <a:t>ALL OTHER FORMS REQUIRED BEFORE THIS FORM MUST BE FILED.</a:t>
            </a:r>
            <a:endParaRPr lang="en-US" sz="4000" b="1" dirty="0"/>
          </a:p>
        </p:txBody>
      </p:sp>
    </p:spTree>
    <p:extLst>
      <p:ext uri="{BB962C8B-B14F-4D97-AF65-F5344CB8AC3E}">
        <p14:creationId xmlns:p14="http://schemas.microsoft.com/office/powerpoint/2010/main" val="35184255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23</TotalTime>
  <Words>1020</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Employer Checklist</vt:lpstr>
      <vt:lpstr>Employer Duties:</vt:lpstr>
      <vt:lpstr>Reporting Requirements</vt:lpstr>
      <vt:lpstr>Overview of Forms Filed in the Event of a Work-Related Injury</vt:lpstr>
      <vt:lpstr>Explanation of the First Report of Injury (WCB-1)</vt:lpstr>
      <vt:lpstr>Explanation of the Wage Statement (WCB-2)</vt:lpstr>
      <vt:lpstr>Explanation of the Fringe Benefit Statement (WCB-2B)</vt:lpstr>
      <vt:lpstr>Explanation of Memorandum of Payment (WCB-3)</vt:lpstr>
      <vt:lpstr>Explanation of Notice of Controversy (WCB-9)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Employer Checklist</dc:title>
  <dc:creator>Hogan, Joseph</dc:creator>
  <cp:lastModifiedBy>Hogan, Joseph</cp:lastModifiedBy>
  <cp:revision>1</cp:revision>
  <dcterms:created xsi:type="dcterms:W3CDTF">2024-02-13T14:35:52Z</dcterms:created>
  <dcterms:modified xsi:type="dcterms:W3CDTF">2024-02-13T14:59:48Z</dcterms:modified>
</cp:coreProperties>
</file>