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9"/>
  </p:notesMasterIdLst>
  <p:handoutMasterIdLst>
    <p:handoutMasterId r:id="rId10"/>
  </p:handoutMasterIdLst>
  <p:sldIdLst>
    <p:sldId id="258" r:id="rId2"/>
    <p:sldId id="427" r:id="rId3"/>
    <p:sldId id="428" r:id="rId4"/>
    <p:sldId id="429" r:id="rId5"/>
    <p:sldId id="430" r:id="rId6"/>
    <p:sldId id="431" r:id="rId7"/>
    <p:sldId id="432" r:id="rId8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542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0231" autoAdjust="0"/>
  </p:normalViewPr>
  <p:slideViewPr>
    <p:cSldViewPr>
      <p:cViewPr varScale="1">
        <p:scale>
          <a:sx n="77" d="100"/>
          <a:sy n="77" d="100"/>
        </p:scale>
        <p:origin x="161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308"/>
    </p:cViewPr>
  </p:sorterViewPr>
  <p:notesViewPr>
    <p:cSldViewPr>
      <p:cViewPr>
        <p:scale>
          <a:sx n="66" d="100"/>
          <a:sy n="66" d="100"/>
        </p:scale>
        <p:origin x="-1602" y="492"/>
      </p:cViewPr>
      <p:guideLst>
        <p:guide orient="horz" pos="2208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4029513" cy="35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4743" y="0"/>
            <a:ext cx="4029511" cy="35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1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6658443"/>
            <a:ext cx="4029513" cy="35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1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4743" y="6658443"/>
            <a:ext cx="4029511" cy="35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76BDA2-4D1C-4E0A-8830-8A14A89D4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67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4029513" cy="35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4743" y="0"/>
            <a:ext cx="4029511" cy="35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5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711" y="3330422"/>
            <a:ext cx="7437120" cy="3154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658443"/>
            <a:ext cx="4029513" cy="35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5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4743" y="6658443"/>
            <a:ext cx="4029511" cy="35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5523DF-0C0A-4366-98B6-5F1875E67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13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503F5F5-6B55-4981-B56C-B6EB1A671137}" type="slidenum">
              <a:rPr lang="en-US" smtClean="0"/>
              <a:pPr eaLnBrk="1" hangingPunct="1"/>
              <a:t>1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33081-AB20-4E3C-BDC6-A4D1FD9B4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1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0D9D3-4859-4FCD-8206-27B1604D6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2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EF79F-B859-4DB0-8C2E-756EB52E5A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9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CBA97-4828-4596-AC06-70123DAE9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414F5-F4D8-4140-BEC6-FE9365B5C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10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A8164-7015-457F-8AEE-B42ADC32C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8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2F267-D37D-4A85-AECF-F1E3E4F6C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1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CC946-0D45-4618-9FA8-03C0DEA61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4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4A242-D467-40DE-AB9F-298190C63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1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3E9B2-2558-4406-BC09-4241A8250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1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4CE4F-35E1-4CF5-B982-4DF269B84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6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E3E1ABF-636E-4456-827E-DA8023D3A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22" r:id="rId2"/>
    <p:sldLayoutId id="2147483730" r:id="rId3"/>
    <p:sldLayoutId id="2147483723" r:id="rId4"/>
    <p:sldLayoutId id="2147483731" r:id="rId5"/>
    <p:sldLayoutId id="2147483724" r:id="rId6"/>
    <p:sldLayoutId id="2147483725" r:id="rId7"/>
    <p:sldLayoutId id="2147483732" r:id="rId8"/>
    <p:sldLayoutId id="2147483726" r:id="rId9"/>
    <p:sldLayoutId id="2147483727" r:id="rId10"/>
    <p:sldLayoutId id="214748372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182563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manda.DiPietro@maine.gov" TargetMode="External"/><Relationship Id="rId4" Type="http://schemas.openxmlformats.org/officeDocument/2006/relationships/hyperlink" Target="mailto:Kathleen.Trost@maine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457200"/>
            <a:ext cx="9144000" cy="25146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5715000"/>
            <a:ext cx="9144000" cy="10668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Monitoring, Audit and Enforcement</a:t>
            </a:r>
          </a:p>
          <a:p>
            <a:pPr fontAlgn="auto">
              <a:spcAft>
                <a:spcPts val="0"/>
              </a:spcAft>
              <a:defRPr/>
            </a:pPr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 2023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733800"/>
            <a:ext cx="3980359" cy="182864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55CC3BA-08A0-D883-A9CA-9A5358AFC793}"/>
              </a:ext>
            </a:extLst>
          </p:cNvPr>
          <p:cNvSpPr txBox="1">
            <a:spLocks noChangeArrowheads="1"/>
          </p:cNvSpPr>
          <p:nvPr/>
        </p:nvSpPr>
        <p:spPr>
          <a:xfrm>
            <a:off x="-3110" y="1104900"/>
            <a:ext cx="91440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AWW scenarios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Scenario #1 - Arthur</a:t>
            </a:r>
            <a:endParaRPr lang="en-US" sz="32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9F93BB-9475-A86A-1505-75149467E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Tx/>
              <a:buNone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Arthur works for a road construction and paving company.  He gats laid off in the winter months when it is too cold to pave roads and returns in the spring.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102(4)(B) would result in an AWW of $1,163.27 ($43,040.88 divided by 37 weeks as weeks with no earnings would not be counted).  Is this a “fair and reasonable” AWW?  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A possible alternative is to use 102(4)(D), and divide total earnings by 52 weeks, for an AWW of $827.71.  </a:t>
            </a:r>
            <a:r>
              <a:rPr lang="en-US" sz="2000" u="sng" dirty="0">
                <a:latin typeface="+mj-lt"/>
                <a:cs typeface="Times New Roman" panose="02020603050405020304" pitchFamily="18" charset="0"/>
              </a:rPr>
              <a:t>You would need to obtain at least two comparables.  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00D281-2026-57B9-2652-AC9F5E957B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9779"/>
            <a:ext cx="1611232" cy="7402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E5EC34-5F0F-A9B6-F916-5A606F1C7B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6105330"/>
            <a:ext cx="1611232" cy="7402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25390DE-E95C-6227-A4DD-22266F692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6400966"/>
            <a:ext cx="6934200" cy="429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182563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365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Monitoring, Audit and Enforcement</a:t>
            </a:r>
          </a:p>
        </p:txBody>
      </p:sp>
    </p:spTree>
    <p:extLst>
      <p:ext uri="{BB962C8B-B14F-4D97-AF65-F5344CB8AC3E}">
        <p14:creationId xmlns:p14="http://schemas.microsoft.com/office/powerpoint/2010/main" val="999061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Scenario #2 - Duncan</a:t>
            </a:r>
            <a:endParaRPr lang="en-US" sz="32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9F93BB-9475-A86A-1505-75149467E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Tx/>
              <a:buNone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Duncan sells securities and is paid a salary.  He also receives sales incentive bonuses which are based on his sales volume and are paid twice a year, in June and December.  He got a raise in his salary from $800 to $850 on 3/15/19, and another raise to $900 on 10/11/19. 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 102(4)(A) would result in an AWW of $900.00 (his salary at the time of the injury).  Is this a “fair and reasonable” AWW?  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 Probably not.  A fairer and more reasonable AWW might be to use 102(4)(B), dividing total earnings including bonuses of $56,500 by 52 weeks worked.  This results in an AWW of $1,086.54.    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00D281-2026-57B9-2652-AC9F5E957B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9779"/>
            <a:ext cx="1611232" cy="7402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E5EC34-5F0F-A9B6-F916-5A606F1C7B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6105330"/>
            <a:ext cx="1611232" cy="7402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46AD261-B7DE-039F-A0FA-B199141AA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6400966"/>
            <a:ext cx="6934200" cy="429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182563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365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Monitoring, Audit and Enforcement</a:t>
            </a:r>
          </a:p>
        </p:txBody>
      </p:sp>
    </p:spTree>
    <p:extLst>
      <p:ext uri="{BB962C8B-B14F-4D97-AF65-F5344CB8AC3E}">
        <p14:creationId xmlns:p14="http://schemas.microsoft.com/office/powerpoint/2010/main" val="145399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Scenario #3 - Edson</a:t>
            </a:r>
            <a:endParaRPr lang="en-US" sz="32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9F93BB-9475-A86A-1505-75149467E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Tx/>
              <a:buNone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Edson is a commissioned salesman at a retail store.  He is paid $11 per hour for time worked at the store plus a percentage of what he sells.      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 The week ended 8/22/19, he worked only two hours and was out sick the rest of the week.  He had no sick pay available.  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 Using 102(4)(B), his earnings of $29,419 divided by 52 weeks worked results in an AWW of $565.75.  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ClrTx/>
              <a:buNone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In audit, we would allow you to treat that small week as a zero week and calculate AWW based on the earnings of the remaining 51 weeks divided by 51.  It is optional, and comparables need not be obtained.        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00D281-2026-57B9-2652-AC9F5E957B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9779"/>
            <a:ext cx="1611232" cy="7402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E5EC34-5F0F-A9B6-F916-5A606F1C7B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6105330"/>
            <a:ext cx="1611232" cy="7402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467F82C-E45E-0FD8-F75C-BBF1FD9AF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6400966"/>
            <a:ext cx="6934200" cy="429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182563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365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Monitoring, Audit and Enforcement</a:t>
            </a:r>
          </a:p>
        </p:txBody>
      </p:sp>
    </p:spTree>
    <p:extLst>
      <p:ext uri="{BB962C8B-B14F-4D97-AF65-F5344CB8AC3E}">
        <p14:creationId xmlns:p14="http://schemas.microsoft.com/office/powerpoint/2010/main" val="383785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Scenario #4 - Sarah</a:t>
            </a:r>
            <a:endParaRPr lang="en-US" sz="32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9F93BB-9475-A86A-1505-75149467E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Tx/>
              <a:buNone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Sarah works on the production line in a widget factory.  Effective 8/16/19, she was promoted to production line manager at an increased hourly rate.  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 Using 102(4)(B), her earnings of $32,296 divided by 52 weeks worked results in an AWW of $621.08.  Is this a “fair and reasonable” AWW?  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 Probably not.  A more fair and reasonable method might be to take the earnings for the 12 weeks worked after her promotion divided by 12, for an AWW of $762.67.  (Still enter all 52 weeks on the wage statement.)          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00D281-2026-57B9-2652-AC9F5E957B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9779"/>
            <a:ext cx="1611232" cy="7402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E5EC34-5F0F-A9B6-F916-5A606F1C7B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6105330"/>
            <a:ext cx="1611232" cy="7402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7FD16B6-21C9-3D1E-D18B-85019CA7D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6400966"/>
            <a:ext cx="6934200" cy="429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182563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365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Monitoring, Audit and Enforcement</a:t>
            </a:r>
          </a:p>
        </p:txBody>
      </p:sp>
    </p:spTree>
    <p:extLst>
      <p:ext uri="{BB962C8B-B14F-4D97-AF65-F5344CB8AC3E}">
        <p14:creationId xmlns:p14="http://schemas.microsoft.com/office/powerpoint/2010/main" val="10464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cs typeface="Times New Roman" panose="02020603050405020304" pitchFamily="18" charset="0"/>
              </a:rPr>
              <a:t>Scenario #5 - Nicole</a:t>
            </a:r>
            <a:endParaRPr lang="en-US" sz="32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9F93BB-9475-A86A-1505-75149467E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Tx/>
              <a:buNone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Nicole works in an office as an analyst.  Effective 8/16/19, she requested and received a demotion to a clerical position at decreased hours and a lower hourly rate.    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 Using 102(4)(B), her earnings of $28,002 divided by 52 weeks worked results in an AWW of $538.50.  Is this a “fair and reasonable” AWW?  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 Probably not.  A more fair and reasonable method might be to take the earnings for the 12 weeks worked after her change in position and rate divided by 12, for an AWW of $404.83.          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00D281-2026-57B9-2652-AC9F5E957B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9779"/>
            <a:ext cx="1611232" cy="7402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E5EC34-5F0F-A9B6-F916-5A606F1C7B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6105330"/>
            <a:ext cx="1611232" cy="7402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35E2A5E-3CA4-13BA-6BB5-0DA0456D9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6400966"/>
            <a:ext cx="6934200" cy="429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182563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365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Monitoring, Audit and Enforcement</a:t>
            </a:r>
          </a:p>
        </p:txBody>
      </p:sp>
    </p:spTree>
    <p:extLst>
      <p:ext uri="{BB962C8B-B14F-4D97-AF65-F5344CB8AC3E}">
        <p14:creationId xmlns:p14="http://schemas.microsoft.com/office/powerpoint/2010/main" val="2670687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Questions?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00D281-2026-57B9-2652-AC9F5E957B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9779"/>
            <a:ext cx="1611232" cy="7402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E5EC34-5F0F-A9B6-F916-5A606F1C7B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6105330"/>
            <a:ext cx="1611232" cy="7402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3D56B18-8861-E386-746D-DEFEEA664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6400966"/>
            <a:ext cx="6934200" cy="429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182563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indent="-182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365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Monitoring, Audit and Enforcement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00C1AC32-FC3A-7681-2905-8293CA22FE4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661" y="1219200"/>
            <a:ext cx="1220915" cy="2030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794794A-E0A6-CA40-F98C-52147B5401A0}"/>
              </a:ext>
            </a:extLst>
          </p:cNvPr>
          <p:cNvSpPr txBox="1"/>
          <p:nvPr/>
        </p:nvSpPr>
        <p:spPr>
          <a:xfrm>
            <a:off x="2057400" y="2202565"/>
            <a:ext cx="4655974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indent="-182880" algn="ctr" fontAlgn="auto">
              <a:spcAft>
                <a:spcPts val="0"/>
              </a:spcAft>
              <a:defRPr/>
            </a:pPr>
            <a:r>
              <a:rPr lang="en-US" b="1" dirty="0"/>
              <a:t>Board Contacts</a:t>
            </a:r>
          </a:p>
          <a:p>
            <a:pPr marL="182880" indent="-182880" fontAlgn="auto">
              <a:spcAft>
                <a:spcPts val="0"/>
              </a:spcAft>
              <a:defRPr/>
            </a:pPr>
            <a:endParaRPr lang="en-US" dirty="0"/>
          </a:p>
          <a:p>
            <a:pPr marL="182880" indent="-182880" fontAlgn="auto">
              <a:spcAft>
                <a:spcPts val="0"/>
              </a:spcAft>
              <a:defRPr/>
            </a:pPr>
            <a:r>
              <a:rPr lang="en-US" dirty="0"/>
              <a:t>Kathleen Trost, Deputy Director of Benefits Administration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en-US" sz="1400" dirty="0"/>
              <a:t>      </a:t>
            </a:r>
            <a:r>
              <a:rPr lang="en-US" sz="1600" dirty="0"/>
              <a:t>207-287-3787     </a:t>
            </a:r>
            <a:r>
              <a:rPr lang="en-US" sz="1600" dirty="0">
                <a:hlinkClick r:id="rId4"/>
              </a:rPr>
              <a:t>Kathleen.Trost@maine.gov</a:t>
            </a:r>
            <a:r>
              <a:rPr lang="en-US" sz="1600" dirty="0"/>
              <a:t>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en-US" sz="1600" dirty="0"/>
          </a:p>
          <a:p>
            <a:pPr marL="182880" indent="-182880" fontAlgn="auto">
              <a:spcAft>
                <a:spcPts val="0"/>
              </a:spcAft>
              <a:defRPr/>
            </a:pPr>
            <a:r>
              <a:rPr lang="en-US" dirty="0"/>
              <a:t>Amanda DiPietro, Director of Audits                                                 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dirty="0"/>
              <a:t>    </a:t>
            </a:r>
            <a:r>
              <a:rPr lang="en-US" sz="1600"/>
              <a:t>207-287-6327    </a:t>
            </a:r>
            <a:r>
              <a:rPr lang="en-US" sz="1600">
                <a:hlinkClick r:id="rId5"/>
              </a:rPr>
              <a:t>Amanda</a:t>
            </a:r>
            <a:r>
              <a:rPr lang="en-US" sz="1600" dirty="0">
                <a:hlinkClick r:id="rId5"/>
              </a:rPr>
              <a:t>.DiPietro@maine.gov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4163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9043</TotalTime>
  <Words>701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Clarity</vt:lpstr>
      <vt:lpstr>            </vt:lpstr>
      <vt:lpstr>Scenario #1 - Arthur</vt:lpstr>
      <vt:lpstr>Scenario #2 - Duncan</vt:lpstr>
      <vt:lpstr>Scenario #3 - Edson</vt:lpstr>
      <vt:lpstr>Scenario #4 - Sarah</vt:lpstr>
      <vt:lpstr>Scenario #5 - Nicole</vt:lpstr>
      <vt:lpstr>Questions?</vt:lpstr>
    </vt:vector>
  </TitlesOfParts>
  <Company>Workers Compensation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Employer’s Overview of Maine “Comp”</dc:title>
  <dc:creator>Jeffrey Levesque</dc:creator>
  <cp:lastModifiedBy>DiPietro, Amanda</cp:lastModifiedBy>
  <cp:revision>366</cp:revision>
  <cp:lastPrinted>2015-06-10T17:26:37Z</cp:lastPrinted>
  <dcterms:created xsi:type="dcterms:W3CDTF">2005-02-17T20:26:31Z</dcterms:created>
  <dcterms:modified xsi:type="dcterms:W3CDTF">2023-10-18T14:53:42Z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TC011367961033</vt:lpwstr>
  </property>
</Properties>
</file>