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1" r:id="rId1"/>
    <p:sldMasterId id="2147483685" r:id="rId2"/>
    <p:sldMasterId id="2147483700" r:id="rId3"/>
  </p:sldMasterIdLst>
  <p:notesMasterIdLst>
    <p:notesMasterId r:id="rId17"/>
  </p:notesMasterIdLst>
  <p:handoutMasterIdLst>
    <p:handoutMasterId r:id="rId18"/>
  </p:handoutMasterIdLst>
  <p:sldIdLst>
    <p:sldId id="314" r:id="rId4"/>
    <p:sldId id="542" r:id="rId5"/>
    <p:sldId id="543" r:id="rId6"/>
    <p:sldId id="544" r:id="rId7"/>
    <p:sldId id="545" r:id="rId8"/>
    <p:sldId id="546" r:id="rId9"/>
    <p:sldId id="547" r:id="rId10"/>
    <p:sldId id="548" r:id="rId11"/>
    <p:sldId id="549" r:id="rId12"/>
    <p:sldId id="590" r:id="rId13"/>
    <p:sldId id="589" r:id="rId14"/>
    <p:sldId id="550" r:id="rId15"/>
    <p:sldId id="588" r:id="rId16"/>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2954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82060" autoAdjust="0"/>
  </p:normalViewPr>
  <p:slideViewPr>
    <p:cSldViewPr snapToObjects="1">
      <p:cViewPr varScale="1">
        <p:scale>
          <a:sx n="60" d="100"/>
          <a:sy n="60" d="100"/>
        </p:scale>
        <p:origin x="-1668" y="-8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50" d="100"/>
        <a:sy n="50" d="100"/>
      </p:scale>
      <p:origin x="0" y="2818"/>
    </p:cViewPr>
  </p:sorterViewPr>
  <p:notesViewPr>
    <p:cSldViewPr snapToObjects="1">
      <p:cViewPr varScale="1">
        <p:scale>
          <a:sx n="37" d="100"/>
          <a:sy n="37" d="100"/>
        </p:scale>
        <p:origin x="-2410" y="-8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Footer Placeholder 1"/>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r>
              <a:rPr lang="en-US" sz="1100" dirty="0"/>
              <a:t>© IAIABC 2013</a:t>
            </a:r>
          </a:p>
        </p:txBody>
      </p:sp>
    </p:spTree>
    <p:extLst>
      <p:ext uri="{BB962C8B-B14F-4D97-AF65-F5344CB8AC3E}">
        <p14:creationId xmlns:p14="http://schemas.microsoft.com/office/powerpoint/2010/main" val="6501124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526EC598-5DF8-4099-9487-751FCD1A8ADA}" type="datetimeFigureOut">
              <a:rPr lang="en-US" smtClean="0"/>
              <a:t>4/1/2015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462F67E2-2897-46C0-AF56-66BC8653BCB9}" type="slidenum">
              <a:rPr lang="en-US" smtClean="0"/>
              <a:t>‹#›</a:t>
            </a:fld>
            <a:endParaRPr lang="en-US"/>
          </a:p>
        </p:txBody>
      </p:sp>
    </p:spTree>
    <p:extLst>
      <p:ext uri="{BB962C8B-B14F-4D97-AF65-F5344CB8AC3E}">
        <p14:creationId xmlns:p14="http://schemas.microsoft.com/office/powerpoint/2010/main" val="24233004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62F67E2-2897-46C0-AF56-66BC8653BCB9}" type="slidenum">
              <a:rPr lang="en-US" smtClean="0"/>
              <a:t>10</a:t>
            </a:fld>
            <a:endParaRPr lang="en-US"/>
          </a:p>
        </p:txBody>
      </p:sp>
    </p:spTree>
    <p:extLst>
      <p:ext uri="{BB962C8B-B14F-4D97-AF65-F5344CB8AC3E}">
        <p14:creationId xmlns:p14="http://schemas.microsoft.com/office/powerpoint/2010/main" val="16359329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62F67E2-2897-46C0-AF56-66BC8653BCB9}" type="slidenum">
              <a:rPr lang="en-US" smtClean="0"/>
              <a:t>11</a:t>
            </a:fld>
            <a:endParaRPr lang="en-US"/>
          </a:p>
        </p:txBody>
      </p:sp>
    </p:spTree>
    <p:extLst>
      <p:ext uri="{BB962C8B-B14F-4D97-AF65-F5344CB8AC3E}">
        <p14:creationId xmlns:p14="http://schemas.microsoft.com/office/powerpoint/2010/main" val="41924119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01EDD00-D7C7-435E-A44A-52825BB79662}" type="slidenum">
              <a:rPr lang="en-US" smtClean="0"/>
              <a:t>12</a:t>
            </a:fld>
            <a:endParaRPr lang="en-US"/>
          </a:p>
        </p:txBody>
      </p:sp>
    </p:spTree>
    <p:extLst>
      <p:ext uri="{BB962C8B-B14F-4D97-AF65-F5344CB8AC3E}">
        <p14:creationId xmlns:p14="http://schemas.microsoft.com/office/powerpoint/2010/main" val="696454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ounded Rectangle 3"/>
          <p:cNvSpPr/>
          <p:nvPr/>
        </p:nvSpPr>
        <p:spPr>
          <a:xfrm>
            <a:off x="990600" y="2514600"/>
            <a:ext cx="8001000" cy="3733800"/>
          </a:xfrm>
          <a:prstGeom prst="roundRect">
            <a:avLst/>
          </a:prstGeom>
          <a:solidFill>
            <a:srgbClr val="62954E">
              <a:alpha val="80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ounded Rectangle 4"/>
          <p:cNvSpPr/>
          <p:nvPr/>
        </p:nvSpPr>
        <p:spPr>
          <a:xfrm>
            <a:off x="-152400" y="304800"/>
            <a:ext cx="3810000" cy="304800"/>
          </a:xfrm>
          <a:prstGeom prst="roundRect">
            <a:avLst/>
          </a:prstGeom>
          <a:noFill/>
          <a:ln w="19050">
            <a:solidFill>
              <a:srgbClr val="62954E"/>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6" name="Picture 2" descr="\\Rashares\ras_shares\UserDrop\Michael\logo.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766763"/>
            <a:ext cx="4648200" cy="167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ounded Rectangle 6"/>
          <p:cNvSpPr/>
          <p:nvPr/>
        </p:nvSpPr>
        <p:spPr>
          <a:xfrm>
            <a:off x="2743200" y="6172200"/>
            <a:ext cx="6858000" cy="381000"/>
          </a:xfrm>
          <a:prstGeom prst="roundRect">
            <a:avLst/>
          </a:prstGeom>
          <a:noFill/>
          <a:ln w="19050">
            <a:solidFill>
              <a:srgbClr val="62954E"/>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9875" name="Rectangle 3"/>
          <p:cNvSpPr>
            <a:spLocks noGrp="1" noChangeArrowheads="1"/>
          </p:cNvSpPr>
          <p:nvPr>
            <p:ph type="subTitle" idx="1"/>
          </p:nvPr>
        </p:nvSpPr>
        <p:spPr>
          <a:xfrm>
            <a:off x="1600200" y="4495800"/>
            <a:ext cx="6781800" cy="1447800"/>
          </a:xfrm>
        </p:spPr>
        <p:txBody>
          <a:bodyPr/>
          <a:lstStyle>
            <a:lvl1pPr marL="0" indent="0" algn="ctr">
              <a:buFontTx/>
              <a:buNone/>
              <a:defRPr sz="2000">
                <a:solidFill>
                  <a:schemeClr val="bg1"/>
                </a:solidFill>
              </a:defRPr>
            </a:lvl1pPr>
          </a:lstStyle>
          <a:p>
            <a:pPr lvl="0"/>
            <a:r>
              <a:rPr lang="en-US" noProof="0" smtClean="0"/>
              <a:t>Click to edit Master subtitle style</a:t>
            </a:r>
          </a:p>
        </p:txBody>
      </p:sp>
      <p:sp>
        <p:nvSpPr>
          <p:cNvPr id="79874" name="Rectangle 2"/>
          <p:cNvSpPr>
            <a:spLocks noGrp="1" noChangeArrowheads="1"/>
          </p:cNvSpPr>
          <p:nvPr>
            <p:ph type="ctrTitle"/>
          </p:nvPr>
        </p:nvSpPr>
        <p:spPr>
          <a:xfrm>
            <a:off x="1447800" y="2667000"/>
            <a:ext cx="7086600" cy="1676400"/>
          </a:xfrm>
        </p:spPr>
        <p:txBody>
          <a:bodyPr/>
          <a:lstStyle>
            <a:lvl1pPr algn="ctr">
              <a:defRPr sz="3800"/>
            </a:lvl1pPr>
          </a:lstStyle>
          <a:p>
            <a:pPr lvl="0"/>
            <a:r>
              <a:rPr lang="en-US" noProof="0" smtClean="0"/>
              <a:t>Click to edit Master title style</a:t>
            </a:r>
          </a:p>
        </p:txBody>
      </p:sp>
    </p:spTree>
    <p:extLst>
      <p:ext uri="{BB962C8B-B14F-4D97-AF65-F5344CB8AC3E}">
        <p14:creationId xmlns:p14="http://schemas.microsoft.com/office/powerpoint/2010/main" val="40157062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72D70A9E-A253-422C-B528-715811827DF7}" type="slidenum">
              <a:rPr lang="en-US"/>
              <a:pPr>
                <a:defRPr/>
              </a:pPr>
              <a:t>‹#›</a:t>
            </a:fld>
            <a:endParaRPr lang="en-US"/>
          </a:p>
        </p:txBody>
      </p:sp>
    </p:spTree>
    <p:extLst>
      <p:ext uri="{BB962C8B-B14F-4D97-AF65-F5344CB8AC3E}">
        <p14:creationId xmlns:p14="http://schemas.microsoft.com/office/powerpoint/2010/main" val="26083106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52400"/>
            <a:ext cx="2209800" cy="6172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2400" y="152400"/>
            <a:ext cx="6477000" cy="6172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CC6A246C-1A90-4967-AF34-C06DB37DD283}" type="slidenum">
              <a:rPr lang="en-US"/>
              <a:pPr>
                <a:defRPr/>
              </a:pPr>
              <a:t>‹#›</a:t>
            </a:fld>
            <a:endParaRPr lang="en-US"/>
          </a:p>
        </p:txBody>
      </p:sp>
    </p:spTree>
    <p:extLst>
      <p:ext uri="{BB962C8B-B14F-4D97-AF65-F5344CB8AC3E}">
        <p14:creationId xmlns:p14="http://schemas.microsoft.com/office/powerpoint/2010/main" val="33037089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ounded Rectangle 3"/>
          <p:cNvSpPr/>
          <p:nvPr/>
        </p:nvSpPr>
        <p:spPr>
          <a:xfrm>
            <a:off x="990600" y="2514600"/>
            <a:ext cx="8001000" cy="3733800"/>
          </a:xfrm>
          <a:prstGeom prst="roundRect">
            <a:avLst/>
          </a:prstGeom>
          <a:solidFill>
            <a:srgbClr val="62954E">
              <a:alpha val="80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rgbClr val="FFFFFF"/>
              </a:solidFill>
            </a:endParaRPr>
          </a:p>
        </p:txBody>
      </p:sp>
      <p:sp>
        <p:nvSpPr>
          <p:cNvPr id="5" name="Rounded Rectangle 4"/>
          <p:cNvSpPr/>
          <p:nvPr/>
        </p:nvSpPr>
        <p:spPr>
          <a:xfrm>
            <a:off x="-152400" y="304800"/>
            <a:ext cx="3810000" cy="304800"/>
          </a:xfrm>
          <a:prstGeom prst="roundRect">
            <a:avLst/>
          </a:prstGeom>
          <a:noFill/>
          <a:ln w="19050">
            <a:solidFill>
              <a:srgbClr val="62954E"/>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rgbClr val="FFFFFF"/>
              </a:solidFill>
            </a:endParaRPr>
          </a:p>
        </p:txBody>
      </p:sp>
      <p:pic>
        <p:nvPicPr>
          <p:cNvPr id="6" name="Picture 2" descr="\\Rashares\ras_shares\UserDrop\Michael\logo.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766763"/>
            <a:ext cx="4648200" cy="167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ounded Rectangle 6"/>
          <p:cNvSpPr/>
          <p:nvPr/>
        </p:nvSpPr>
        <p:spPr>
          <a:xfrm>
            <a:off x="2743200" y="6172200"/>
            <a:ext cx="6858000" cy="381000"/>
          </a:xfrm>
          <a:prstGeom prst="roundRect">
            <a:avLst/>
          </a:prstGeom>
          <a:noFill/>
          <a:ln w="19050">
            <a:solidFill>
              <a:srgbClr val="62954E"/>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rgbClr val="FFFFFF"/>
              </a:solidFill>
            </a:endParaRPr>
          </a:p>
        </p:txBody>
      </p:sp>
      <p:sp>
        <p:nvSpPr>
          <p:cNvPr id="79875" name="Rectangle 3"/>
          <p:cNvSpPr>
            <a:spLocks noGrp="1" noChangeArrowheads="1"/>
          </p:cNvSpPr>
          <p:nvPr>
            <p:ph type="subTitle" idx="1" hasCustomPrompt="1"/>
          </p:nvPr>
        </p:nvSpPr>
        <p:spPr>
          <a:xfrm>
            <a:off x="1600200" y="4495800"/>
            <a:ext cx="6781800" cy="1447800"/>
          </a:xfrm>
        </p:spPr>
        <p:txBody>
          <a:bodyPr/>
          <a:lstStyle>
            <a:lvl1pPr marL="0" indent="0" algn="ctr">
              <a:buFontTx/>
              <a:buNone/>
              <a:defRPr sz="2000">
                <a:solidFill>
                  <a:schemeClr val="bg1"/>
                </a:solidFill>
              </a:defRPr>
            </a:lvl1pPr>
          </a:lstStyle>
          <a:p>
            <a:pPr lvl="0"/>
            <a:r>
              <a:rPr lang="en-US" noProof="0" dirty="0" smtClean="0"/>
              <a:t>March 14 – 15, 2011</a:t>
            </a:r>
          </a:p>
        </p:txBody>
      </p:sp>
      <p:sp>
        <p:nvSpPr>
          <p:cNvPr id="79874" name="Rectangle 2"/>
          <p:cNvSpPr>
            <a:spLocks noGrp="1" noChangeArrowheads="1"/>
          </p:cNvSpPr>
          <p:nvPr>
            <p:ph type="ctrTitle" hasCustomPrompt="1"/>
          </p:nvPr>
        </p:nvSpPr>
        <p:spPr>
          <a:xfrm>
            <a:off x="1447800" y="2667000"/>
            <a:ext cx="7086600" cy="1676400"/>
          </a:xfrm>
        </p:spPr>
        <p:txBody>
          <a:bodyPr/>
          <a:lstStyle>
            <a:lvl1pPr algn="ctr">
              <a:defRPr sz="3800" baseline="0"/>
            </a:lvl1pPr>
          </a:lstStyle>
          <a:p>
            <a:pPr lvl="0"/>
            <a:r>
              <a:rPr lang="en-US" noProof="0" dirty="0" smtClean="0"/>
              <a:t>EDI Claims Release 3 Training</a:t>
            </a:r>
            <a:br>
              <a:rPr lang="en-US" noProof="0" dirty="0" smtClean="0"/>
            </a:br>
            <a:r>
              <a:rPr lang="en-US" noProof="0" dirty="0" smtClean="0"/>
              <a:t>St. Louis, Missouri</a:t>
            </a:r>
          </a:p>
        </p:txBody>
      </p:sp>
    </p:spTree>
    <p:extLst>
      <p:ext uri="{BB962C8B-B14F-4D97-AF65-F5344CB8AC3E}">
        <p14:creationId xmlns:p14="http://schemas.microsoft.com/office/powerpoint/2010/main" val="1950478154"/>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solidFill>
                  <a:schemeClr val="tx1"/>
                </a:solidFill>
              </a:defRPr>
            </a:lvl1pPr>
          </a:lstStyle>
          <a:p>
            <a:fld id="{A447633E-9B60-4419-85AB-FD8EA9FC4B87}" type="slidenum">
              <a:rPr lang="en-US" smtClean="0">
                <a:solidFill>
                  <a:srgbClr val="000000"/>
                </a:solidFill>
              </a:rPr>
              <a:pPr/>
              <a:t>‹#›</a:t>
            </a:fld>
            <a:endParaRPr lang="en-US" dirty="0">
              <a:solidFill>
                <a:srgbClr val="000000"/>
              </a:solidFill>
            </a:endParaRPr>
          </a:p>
        </p:txBody>
      </p:sp>
      <p:sp>
        <p:nvSpPr>
          <p:cNvPr id="7" name="TextBox 6"/>
          <p:cNvSpPr txBox="1"/>
          <p:nvPr userDrawn="1"/>
        </p:nvSpPr>
        <p:spPr>
          <a:xfrm>
            <a:off x="152400" y="6477000"/>
            <a:ext cx="1202573" cy="261610"/>
          </a:xfrm>
          <a:prstGeom prst="rect">
            <a:avLst/>
          </a:prstGeom>
          <a:noFill/>
        </p:spPr>
        <p:txBody>
          <a:bodyPr wrap="none" rtlCol="0">
            <a:spAutoFit/>
          </a:bodyPr>
          <a:lstStyle/>
          <a:p>
            <a:r>
              <a:rPr lang="en-US" sz="1100" dirty="0" smtClean="0">
                <a:solidFill>
                  <a:srgbClr val="000000"/>
                </a:solidFill>
              </a:rPr>
              <a:t>(c) IAIABC 2013</a:t>
            </a:r>
            <a:endParaRPr lang="en-US" sz="1100" dirty="0">
              <a:solidFill>
                <a:srgbClr val="000000"/>
              </a:solidFill>
            </a:endParaRPr>
          </a:p>
        </p:txBody>
      </p:sp>
    </p:spTree>
    <p:extLst>
      <p:ext uri="{BB962C8B-B14F-4D97-AF65-F5344CB8AC3E}">
        <p14:creationId xmlns:p14="http://schemas.microsoft.com/office/powerpoint/2010/main" val="377043050"/>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solidFill>
                  <a:schemeClr val="tx1"/>
                </a:solidFill>
              </a:defRPr>
            </a:lvl1pPr>
          </a:lstStyle>
          <a:p>
            <a:fld id="{D1A72F98-ED34-4B32-8BB8-110302E69586}" type="slidenum">
              <a:rPr lang="en-US" smtClean="0">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5844161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fld id="{A447633E-9B60-4419-85AB-FD8EA9FC4B87}"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12824504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52400" y="1143000"/>
            <a:ext cx="42672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0" y="1143000"/>
            <a:ext cx="42672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a:ln/>
        </p:spPr>
        <p:txBody>
          <a:bodyPr/>
          <a:lstStyle>
            <a:lvl1pPr>
              <a:defRPr/>
            </a:lvl1pPr>
          </a:lstStyle>
          <a:p>
            <a:fld id="{A447633E-9B60-4419-85AB-FD8EA9FC4B87}"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23060175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sldNum" sz="quarter" idx="10"/>
          </p:nvPr>
        </p:nvSpPr>
        <p:spPr>
          <a:ln/>
        </p:spPr>
        <p:txBody>
          <a:bodyPr/>
          <a:lstStyle>
            <a:lvl1pPr>
              <a:defRPr/>
            </a:lvl1pPr>
          </a:lstStyle>
          <a:p>
            <a:fld id="{A447633E-9B60-4419-85AB-FD8EA9FC4B87}"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21217750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sldNum" sz="quarter" idx="10"/>
          </p:nvPr>
        </p:nvSpPr>
        <p:spPr>
          <a:ln/>
        </p:spPr>
        <p:txBody>
          <a:bodyPr/>
          <a:lstStyle>
            <a:lvl1pPr>
              <a:defRPr>
                <a:solidFill>
                  <a:schemeClr val="tx1"/>
                </a:solidFill>
              </a:defRPr>
            </a:lvl1pPr>
          </a:lstStyle>
          <a:p>
            <a:fld id="{A447633E-9B60-4419-85AB-FD8EA9FC4B87}" type="slidenum">
              <a:rPr lang="en-US" smtClean="0">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86179380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solidFill>
                  <a:schemeClr val="tx1"/>
                </a:solidFill>
              </a:defRPr>
            </a:lvl1pPr>
          </a:lstStyle>
          <a:p>
            <a:fld id="{A447633E-9B60-4419-85AB-FD8EA9FC4B87}" type="slidenum">
              <a:rPr lang="en-US" smtClean="0">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932555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B5414EF3-9F6E-4C4B-A5AE-9B78F518E286}" type="slidenum">
              <a:rPr lang="en-US"/>
              <a:pPr>
                <a:defRPr/>
              </a:pPr>
              <a:t>‹#›</a:t>
            </a:fld>
            <a:endParaRPr lang="en-US"/>
          </a:p>
        </p:txBody>
      </p:sp>
    </p:spTree>
    <p:extLst>
      <p:ext uri="{BB962C8B-B14F-4D97-AF65-F5344CB8AC3E}">
        <p14:creationId xmlns:p14="http://schemas.microsoft.com/office/powerpoint/2010/main" val="3790369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fld id="{A447633E-9B60-4419-85AB-FD8EA9FC4B87}"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272555664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fld id="{A447633E-9B60-4419-85AB-FD8EA9FC4B87}"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273519100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fld id="{A447633E-9B60-4419-85AB-FD8EA9FC4B87}"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132389459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52400"/>
            <a:ext cx="2209800" cy="6172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2400" y="152400"/>
            <a:ext cx="6477000" cy="6172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fld id="{A447633E-9B60-4419-85AB-FD8EA9FC4B87}"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79296945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pPr fontAlgn="auto">
              <a:spcBef>
                <a:spcPts val="0"/>
              </a:spcBef>
              <a:spcAft>
                <a:spcPts val="0"/>
              </a:spcAft>
            </a:pPr>
            <a:endParaRPr lang="en-US">
              <a:solidFill>
                <a:srgbClr val="000000"/>
              </a:solidFill>
              <a:latin typeface="Arial"/>
            </a:endParaRPr>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pPr fontAlgn="auto">
              <a:spcBef>
                <a:spcPts val="0"/>
              </a:spcBef>
              <a:spcAft>
                <a:spcPts val="0"/>
              </a:spcAft>
            </a:pPr>
            <a:r>
              <a:rPr lang="en-US" smtClean="0">
                <a:solidFill>
                  <a:srgbClr val="000000"/>
                </a:solidFill>
                <a:latin typeface="Arial"/>
              </a:rPr>
              <a:t>(c) IAIABC 2013</a:t>
            </a:r>
            <a:endParaRPr lang="en-US">
              <a:solidFill>
                <a:srgbClr val="000000"/>
              </a:solidFill>
              <a:latin typeface="Arial"/>
            </a:endParaRPr>
          </a:p>
        </p:txBody>
      </p:sp>
      <p:sp>
        <p:nvSpPr>
          <p:cNvPr id="5" name="Slide Number Placeholder 4"/>
          <p:cNvSpPr>
            <a:spLocks noGrp="1"/>
          </p:cNvSpPr>
          <p:nvPr>
            <p:ph type="sldNum" sz="quarter" idx="12"/>
          </p:nvPr>
        </p:nvSpPr>
        <p:spPr/>
        <p:txBody>
          <a:bodyPr/>
          <a:lstStyle/>
          <a:p>
            <a:fld id="{D1A72F98-ED34-4B32-8BB8-110302E69586}" type="slidenum">
              <a:rPr lang="en-US">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2416302840"/>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685800" y="609600"/>
            <a:ext cx="7772400" cy="9906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685800" y="1752600"/>
            <a:ext cx="3810000" cy="2019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752600"/>
            <a:ext cx="3810000" cy="2019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685800" y="3924300"/>
            <a:ext cx="3810000" cy="2019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24300"/>
            <a:ext cx="3810000" cy="2019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019800"/>
            <a:ext cx="1905000" cy="457200"/>
          </a:xfrm>
          <a:prstGeom prst="rect">
            <a:avLst/>
          </a:prstGeom>
        </p:spPr>
        <p:txBody>
          <a:bodyPr/>
          <a:lstStyle>
            <a:lvl1pPr>
              <a:defRPr/>
            </a:lvl1pPr>
          </a:lstStyle>
          <a:p>
            <a:endParaRPr lang="en-US">
              <a:solidFill>
                <a:srgbClr val="000000"/>
              </a:solidFill>
            </a:endParaRPr>
          </a:p>
        </p:txBody>
      </p:sp>
      <p:sp>
        <p:nvSpPr>
          <p:cNvPr id="8" name="Footer Placeholder 7"/>
          <p:cNvSpPr>
            <a:spLocks noGrp="1"/>
          </p:cNvSpPr>
          <p:nvPr>
            <p:ph type="ftr" sz="quarter" idx="11"/>
          </p:nvPr>
        </p:nvSpPr>
        <p:spPr>
          <a:xfrm>
            <a:off x="3124200" y="6019800"/>
            <a:ext cx="2895600" cy="457200"/>
          </a:xfrm>
          <a:prstGeom prst="rect">
            <a:avLst/>
          </a:prstGeom>
        </p:spPr>
        <p:txBody>
          <a:bodyPr/>
          <a:lstStyle>
            <a:lvl1pPr>
              <a:defRPr/>
            </a:lvl1pPr>
          </a:lstStyle>
          <a:p>
            <a:r>
              <a:rPr lang="en-US" smtClean="0">
                <a:solidFill>
                  <a:srgbClr val="000000"/>
                </a:solidFill>
              </a:rPr>
              <a:t>(c) IAIABC 2013</a:t>
            </a:r>
            <a:endParaRPr lang="en-US">
              <a:solidFill>
                <a:srgbClr val="000000"/>
              </a:solidFill>
            </a:endParaRPr>
          </a:p>
        </p:txBody>
      </p:sp>
      <p:sp>
        <p:nvSpPr>
          <p:cNvPr id="9" name="Slide Number Placeholder 8"/>
          <p:cNvSpPr>
            <a:spLocks noGrp="1"/>
          </p:cNvSpPr>
          <p:nvPr>
            <p:ph type="sldNum" sz="quarter" idx="12"/>
          </p:nvPr>
        </p:nvSpPr>
        <p:spPr>
          <a:xfrm>
            <a:off x="6858000" y="6019800"/>
            <a:ext cx="1905000" cy="457200"/>
          </a:xfrm>
        </p:spPr>
        <p:txBody>
          <a:bodyPr/>
          <a:lstStyle>
            <a:lvl1pPr>
              <a:defRPr/>
            </a:lvl1pPr>
          </a:lstStyle>
          <a:p>
            <a:fld id="{AD2DCB5B-CB48-4855-AD41-1B35E5A12282}" type="slidenum">
              <a:rPr lang="en-US">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255517839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ounded Rectangle 3"/>
          <p:cNvSpPr/>
          <p:nvPr/>
        </p:nvSpPr>
        <p:spPr>
          <a:xfrm>
            <a:off x="990600" y="2514600"/>
            <a:ext cx="8001000" cy="3733800"/>
          </a:xfrm>
          <a:prstGeom prst="roundRect">
            <a:avLst/>
          </a:prstGeom>
          <a:solidFill>
            <a:srgbClr val="62954E">
              <a:alpha val="80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rgbClr val="FFFFFF"/>
              </a:solidFill>
            </a:endParaRPr>
          </a:p>
        </p:txBody>
      </p:sp>
      <p:sp>
        <p:nvSpPr>
          <p:cNvPr id="5" name="Rounded Rectangle 4"/>
          <p:cNvSpPr/>
          <p:nvPr/>
        </p:nvSpPr>
        <p:spPr>
          <a:xfrm>
            <a:off x="-152400" y="304800"/>
            <a:ext cx="3810000" cy="304800"/>
          </a:xfrm>
          <a:prstGeom prst="roundRect">
            <a:avLst/>
          </a:prstGeom>
          <a:noFill/>
          <a:ln w="19050">
            <a:solidFill>
              <a:srgbClr val="62954E"/>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rgbClr val="FFFFFF"/>
              </a:solidFill>
            </a:endParaRPr>
          </a:p>
        </p:txBody>
      </p:sp>
      <p:pic>
        <p:nvPicPr>
          <p:cNvPr id="6" name="Picture 2" descr="\\Rashares\ras_shares\UserDrop\Michael\logo.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766763"/>
            <a:ext cx="4648200" cy="167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ounded Rectangle 6"/>
          <p:cNvSpPr/>
          <p:nvPr/>
        </p:nvSpPr>
        <p:spPr>
          <a:xfrm>
            <a:off x="2743200" y="6172200"/>
            <a:ext cx="6858000" cy="381000"/>
          </a:xfrm>
          <a:prstGeom prst="roundRect">
            <a:avLst/>
          </a:prstGeom>
          <a:noFill/>
          <a:ln w="19050">
            <a:solidFill>
              <a:srgbClr val="62954E"/>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rgbClr val="FFFFFF"/>
              </a:solidFill>
            </a:endParaRPr>
          </a:p>
        </p:txBody>
      </p:sp>
      <p:sp>
        <p:nvSpPr>
          <p:cNvPr id="79875" name="Rectangle 3"/>
          <p:cNvSpPr>
            <a:spLocks noGrp="1" noChangeArrowheads="1"/>
          </p:cNvSpPr>
          <p:nvPr>
            <p:ph type="subTitle" idx="1" hasCustomPrompt="1"/>
          </p:nvPr>
        </p:nvSpPr>
        <p:spPr>
          <a:xfrm>
            <a:off x="1600200" y="4495800"/>
            <a:ext cx="6781800" cy="1447800"/>
          </a:xfrm>
        </p:spPr>
        <p:txBody>
          <a:bodyPr/>
          <a:lstStyle>
            <a:lvl1pPr marL="0" indent="0" algn="ctr">
              <a:buFontTx/>
              <a:buNone/>
              <a:defRPr sz="2000">
                <a:solidFill>
                  <a:schemeClr val="bg1"/>
                </a:solidFill>
              </a:defRPr>
            </a:lvl1pPr>
          </a:lstStyle>
          <a:p>
            <a:pPr lvl="0"/>
            <a:r>
              <a:rPr lang="en-US" noProof="0" dirty="0" smtClean="0"/>
              <a:t>March 14 – 15, 2011</a:t>
            </a:r>
          </a:p>
        </p:txBody>
      </p:sp>
      <p:sp>
        <p:nvSpPr>
          <p:cNvPr id="79874" name="Rectangle 2"/>
          <p:cNvSpPr>
            <a:spLocks noGrp="1" noChangeArrowheads="1"/>
          </p:cNvSpPr>
          <p:nvPr>
            <p:ph type="ctrTitle" hasCustomPrompt="1"/>
          </p:nvPr>
        </p:nvSpPr>
        <p:spPr>
          <a:xfrm>
            <a:off x="1447800" y="2667000"/>
            <a:ext cx="7086600" cy="1676400"/>
          </a:xfrm>
        </p:spPr>
        <p:txBody>
          <a:bodyPr/>
          <a:lstStyle>
            <a:lvl1pPr algn="ctr">
              <a:defRPr sz="3800" baseline="0"/>
            </a:lvl1pPr>
          </a:lstStyle>
          <a:p>
            <a:pPr lvl="0"/>
            <a:r>
              <a:rPr lang="en-US" noProof="0" dirty="0" smtClean="0"/>
              <a:t>EDI Claims Release 3 Training</a:t>
            </a:r>
            <a:br>
              <a:rPr lang="en-US" noProof="0" dirty="0" smtClean="0"/>
            </a:br>
            <a:r>
              <a:rPr lang="en-US" noProof="0" dirty="0" smtClean="0"/>
              <a:t>St. Louis, Missouri</a:t>
            </a:r>
          </a:p>
        </p:txBody>
      </p:sp>
    </p:spTree>
    <p:extLst>
      <p:ext uri="{BB962C8B-B14F-4D97-AF65-F5344CB8AC3E}">
        <p14:creationId xmlns:p14="http://schemas.microsoft.com/office/powerpoint/2010/main" val="4035247718"/>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solidFill>
                  <a:schemeClr val="tx1"/>
                </a:solidFill>
              </a:defRPr>
            </a:lvl1pPr>
          </a:lstStyle>
          <a:p>
            <a:fld id="{A447633E-9B60-4419-85AB-FD8EA9FC4B87}" type="slidenum">
              <a:rPr lang="en-US" smtClean="0">
                <a:solidFill>
                  <a:srgbClr val="000000"/>
                </a:solidFill>
              </a:rPr>
              <a:pPr/>
              <a:t>‹#›</a:t>
            </a:fld>
            <a:endParaRPr lang="en-US" dirty="0">
              <a:solidFill>
                <a:srgbClr val="000000"/>
              </a:solidFill>
            </a:endParaRPr>
          </a:p>
        </p:txBody>
      </p:sp>
      <p:sp>
        <p:nvSpPr>
          <p:cNvPr id="7" name="TextBox 6"/>
          <p:cNvSpPr txBox="1"/>
          <p:nvPr userDrawn="1"/>
        </p:nvSpPr>
        <p:spPr>
          <a:xfrm>
            <a:off x="152400" y="6477000"/>
            <a:ext cx="1202573" cy="261610"/>
          </a:xfrm>
          <a:prstGeom prst="rect">
            <a:avLst/>
          </a:prstGeom>
          <a:noFill/>
        </p:spPr>
        <p:txBody>
          <a:bodyPr wrap="none" rtlCol="0">
            <a:spAutoFit/>
          </a:bodyPr>
          <a:lstStyle/>
          <a:p>
            <a:r>
              <a:rPr lang="en-US" sz="1100" dirty="0" smtClean="0">
                <a:solidFill>
                  <a:srgbClr val="000000"/>
                </a:solidFill>
              </a:rPr>
              <a:t>(c) IAIABC 2013</a:t>
            </a:r>
            <a:endParaRPr lang="en-US" sz="1100" dirty="0">
              <a:solidFill>
                <a:srgbClr val="000000"/>
              </a:solidFill>
            </a:endParaRPr>
          </a:p>
        </p:txBody>
      </p:sp>
    </p:spTree>
    <p:extLst>
      <p:ext uri="{BB962C8B-B14F-4D97-AF65-F5344CB8AC3E}">
        <p14:creationId xmlns:p14="http://schemas.microsoft.com/office/powerpoint/2010/main" val="2880842428"/>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solidFill>
                  <a:schemeClr val="tx1"/>
                </a:solidFill>
              </a:defRPr>
            </a:lvl1pPr>
          </a:lstStyle>
          <a:p>
            <a:fld id="{D1A72F98-ED34-4B32-8BB8-110302E69586}" type="slidenum">
              <a:rPr lang="en-US" smtClean="0">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54505909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fld id="{A447633E-9B60-4419-85AB-FD8EA9FC4B87}"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28497365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015F61E9-6245-4231-B391-8DECD0606179}" type="slidenum">
              <a:rPr lang="en-US"/>
              <a:pPr>
                <a:defRPr/>
              </a:pPr>
              <a:t>‹#›</a:t>
            </a:fld>
            <a:endParaRPr lang="en-US"/>
          </a:p>
        </p:txBody>
      </p:sp>
    </p:spTree>
    <p:extLst>
      <p:ext uri="{BB962C8B-B14F-4D97-AF65-F5344CB8AC3E}">
        <p14:creationId xmlns:p14="http://schemas.microsoft.com/office/powerpoint/2010/main" val="192824497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52400" y="1143000"/>
            <a:ext cx="42672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0" y="1143000"/>
            <a:ext cx="42672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a:ln/>
        </p:spPr>
        <p:txBody>
          <a:bodyPr/>
          <a:lstStyle>
            <a:lvl1pPr>
              <a:defRPr/>
            </a:lvl1pPr>
          </a:lstStyle>
          <a:p>
            <a:fld id="{A447633E-9B60-4419-85AB-FD8EA9FC4B87}"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69042963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sldNum" sz="quarter" idx="10"/>
          </p:nvPr>
        </p:nvSpPr>
        <p:spPr>
          <a:ln/>
        </p:spPr>
        <p:txBody>
          <a:bodyPr/>
          <a:lstStyle>
            <a:lvl1pPr>
              <a:defRPr/>
            </a:lvl1pPr>
          </a:lstStyle>
          <a:p>
            <a:fld id="{A447633E-9B60-4419-85AB-FD8EA9FC4B87}"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159101110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sldNum" sz="quarter" idx="10"/>
          </p:nvPr>
        </p:nvSpPr>
        <p:spPr>
          <a:ln/>
        </p:spPr>
        <p:txBody>
          <a:bodyPr/>
          <a:lstStyle>
            <a:lvl1pPr>
              <a:defRPr>
                <a:solidFill>
                  <a:schemeClr val="tx1"/>
                </a:solidFill>
              </a:defRPr>
            </a:lvl1pPr>
          </a:lstStyle>
          <a:p>
            <a:fld id="{A447633E-9B60-4419-85AB-FD8EA9FC4B87}" type="slidenum">
              <a:rPr lang="en-US" smtClean="0">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93211255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solidFill>
                  <a:schemeClr val="tx1"/>
                </a:solidFill>
              </a:defRPr>
            </a:lvl1pPr>
          </a:lstStyle>
          <a:p>
            <a:fld id="{A447633E-9B60-4419-85AB-FD8EA9FC4B87}" type="slidenum">
              <a:rPr lang="en-US" smtClean="0">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66712741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fld id="{A447633E-9B60-4419-85AB-FD8EA9FC4B87}"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42435586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fld id="{A447633E-9B60-4419-85AB-FD8EA9FC4B87}"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33162626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fld id="{A447633E-9B60-4419-85AB-FD8EA9FC4B87}"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52558868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52400"/>
            <a:ext cx="2209800" cy="6172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2400" y="152400"/>
            <a:ext cx="6477000" cy="6172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fld id="{A447633E-9B60-4419-85AB-FD8EA9FC4B87}"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356499786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pPr fontAlgn="auto">
              <a:spcBef>
                <a:spcPts val="0"/>
              </a:spcBef>
              <a:spcAft>
                <a:spcPts val="0"/>
              </a:spcAft>
            </a:pPr>
            <a:endParaRPr lang="en-US">
              <a:solidFill>
                <a:srgbClr val="000000"/>
              </a:solidFill>
              <a:latin typeface="Arial"/>
            </a:endParaRPr>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pPr fontAlgn="auto">
              <a:spcBef>
                <a:spcPts val="0"/>
              </a:spcBef>
              <a:spcAft>
                <a:spcPts val="0"/>
              </a:spcAft>
            </a:pPr>
            <a:r>
              <a:rPr lang="en-US" smtClean="0">
                <a:solidFill>
                  <a:srgbClr val="000000"/>
                </a:solidFill>
                <a:latin typeface="Arial"/>
              </a:rPr>
              <a:t>(c) IAIABC 2013</a:t>
            </a:r>
            <a:endParaRPr lang="en-US">
              <a:solidFill>
                <a:srgbClr val="000000"/>
              </a:solidFill>
              <a:latin typeface="Arial"/>
            </a:endParaRPr>
          </a:p>
        </p:txBody>
      </p:sp>
      <p:sp>
        <p:nvSpPr>
          <p:cNvPr id="5" name="Slide Number Placeholder 4"/>
          <p:cNvSpPr>
            <a:spLocks noGrp="1"/>
          </p:cNvSpPr>
          <p:nvPr>
            <p:ph type="sldNum" sz="quarter" idx="12"/>
          </p:nvPr>
        </p:nvSpPr>
        <p:spPr/>
        <p:txBody>
          <a:bodyPr/>
          <a:lstStyle/>
          <a:p>
            <a:fld id="{D1A72F98-ED34-4B32-8BB8-110302E69586}" type="slidenum">
              <a:rPr lang="en-US">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2029370696"/>
      </p:ext>
    </p:extLst>
  </p:cSld>
  <p:clrMapOvr>
    <a:masterClrMapping/>
  </p:clrMapOvr>
  <p:timing>
    <p:tnLst>
      <p:par>
        <p:cTn id="1" dur="indefinite" restart="never" nodeType="tmRoot"/>
      </p:par>
    </p:tnLst>
  </p:timing>
</p:sldLayout>
</file>

<file path=ppt/slideLayouts/slideLayout39.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685800" y="609600"/>
            <a:ext cx="7772400" cy="9906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685800" y="1752600"/>
            <a:ext cx="3810000" cy="2019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752600"/>
            <a:ext cx="3810000" cy="2019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685800" y="3924300"/>
            <a:ext cx="3810000" cy="2019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24300"/>
            <a:ext cx="3810000" cy="2019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019800"/>
            <a:ext cx="1905000" cy="457200"/>
          </a:xfrm>
          <a:prstGeom prst="rect">
            <a:avLst/>
          </a:prstGeom>
        </p:spPr>
        <p:txBody>
          <a:bodyPr/>
          <a:lstStyle>
            <a:lvl1pPr>
              <a:defRPr/>
            </a:lvl1pPr>
          </a:lstStyle>
          <a:p>
            <a:endParaRPr lang="en-US">
              <a:solidFill>
                <a:srgbClr val="000000"/>
              </a:solidFill>
            </a:endParaRPr>
          </a:p>
        </p:txBody>
      </p:sp>
      <p:sp>
        <p:nvSpPr>
          <p:cNvPr id="8" name="Footer Placeholder 7"/>
          <p:cNvSpPr>
            <a:spLocks noGrp="1"/>
          </p:cNvSpPr>
          <p:nvPr>
            <p:ph type="ftr" sz="quarter" idx="11"/>
          </p:nvPr>
        </p:nvSpPr>
        <p:spPr>
          <a:xfrm>
            <a:off x="3124200" y="6019800"/>
            <a:ext cx="2895600" cy="457200"/>
          </a:xfrm>
          <a:prstGeom prst="rect">
            <a:avLst/>
          </a:prstGeom>
        </p:spPr>
        <p:txBody>
          <a:bodyPr/>
          <a:lstStyle>
            <a:lvl1pPr>
              <a:defRPr/>
            </a:lvl1pPr>
          </a:lstStyle>
          <a:p>
            <a:r>
              <a:rPr lang="en-US" smtClean="0">
                <a:solidFill>
                  <a:srgbClr val="000000"/>
                </a:solidFill>
              </a:rPr>
              <a:t>(c) IAIABC 2013</a:t>
            </a:r>
            <a:endParaRPr lang="en-US">
              <a:solidFill>
                <a:srgbClr val="000000"/>
              </a:solidFill>
            </a:endParaRPr>
          </a:p>
        </p:txBody>
      </p:sp>
      <p:sp>
        <p:nvSpPr>
          <p:cNvPr id="9" name="Slide Number Placeholder 8"/>
          <p:cNvSpPr>
            <a:spLocks noGrp="1"/>
          </p:cNvSpPr>
          <p:nvPr>
            <p:ph type="sldNum" sz="quarter" idx="12"/>
          </p:nvPr>
        </p:nvSpPr>
        <p:spPr>
          <a:xfrm>
            <a:off x="6858000" y="6019800"/>
            <a:ext cx="1905000" cy="457200"/>
          </a:xfrm>
        </p:spPr>
        <p:txBody>
          <a:bodyPr/>
          <a:lstStyle>
            <a:lvl1pPr>
              <a:defRPr/>
            </a:lvl1pPr>
          </a:lstStyle>
          <a:p>
            <a:fld id="{AD2DCB5B-CB48-4855-AD41-1B35E5A12282}" type="slidenum">
              <a:rPr lang="en-US">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29737379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52400" y="1143000"/>
            <a:ext cx="42672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0" y="1143000"/>
            <a:ext cx="42672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a:ln/>
        </p:spPr>
        <p:txBody>
          <a:bodyPr/>
          <a:lstStyle>
            <a:lvl1pPr>
              <a:defRPr/>
            </a:lvl1pPr>
          </a:lstStyle>
          <a:p>
            <a:pPr>
              <a:defRPr/>
            </a:pPr>
            <a:fld id="{6BCD0730-74C7-4850-825B-DC679BB88246}" type="slidenum">
              <a:rPr lang="en-US"/>
              <a:pPr>
                <a:defRPr/>
              </a:pPr>
              <a:t>‹#›</a:t>
            </a:fld>
            <a:endParaRPr lang="en-US"/>
          </a:p>
        </p:txBody>
      </p:sp>
    </p:spTree>
    <p:extLst>
      <p:ext uri="{BB962C8B-B14F-4D97-AF65-F5344CB8AC3E}">
        <p14:creationId xmlns:p14="http://schemas.microsoft.com/office/powerpoint/2010/main" val="15340211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sldNum" sz="quarter" idx="10"/>
          </p:nvPr>
        </p:nvSpPr>
        <p:spPr>
          <a:ln/>
        </p:spPr>
        <p:txBody>
          <a:bodyPr/>
          <a:lstStyle>
            <a:lvl1pPr>
              <a:defRPr/>
            </a:lvl1pPr>
          </a:lstStyle>
          <a:p>
            <a:pPr>
              <a:defRPr/>
            </a:pPr>
            <a:fld id="{03172EAC-161F-4186-85C6-ED2D6ED1D897}" type="slidenum">
              <a:rPr lang="en-US"/>
              <a:pPr>
                <a:defRPr/>
              </a:pPr>
              <a:t>‹#›</a:t>
            </a:fld>
            <a:endParaRPr lang="en-US"/>
          </a:p>
        </p:txBody>
      </p:sp>
    </p:spTree>
    <p:extLst>
      <p:ext uri="{BB962C8B-B14F-4D97-AF65-F5344CB8AC3E}">
        <p14:creationId xmlns:p14="http://schemas.microsoft.com/office/powerpoint/2010/main" val="26636104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sldNum" sz="quarter" idx="10"/>
          </p:nvPr>
        </p:nvSpPr>
        <p:spPr>
          <a:ln/>
        </p:spPr>
        <p:txBody>
          <a:bodyPr/>
          <a:lstStyle>
            <a:lvl1pPr>
              <a:defRPr/>
            </a:lvl1pPr>
          </a:lstStyle>
          <a:p>
            <a:pPr>
              <a:defRPr/>
            </a:pPr>
            <a:fld id="{4EB15CE6-7C61-40FA-9F6A-060C143FBC60}" type="slidenum">
              <a:rPr lang="en-US"/>
              <a:pPr>
                <a:defRPr/>
              </a:pPr>
              <a:t>‹#›</a:t>
            </a:fld>
            <a:endParaRPr lang="en-US"/>
          </a:p>
        </p:txBody>
      </p:sp>
    </p:spTree>
    <p:extLst>
      <p:ext uri="{BB962C8B-B14F-4D97-AF65-F5344CB8AC3E}">
        <p14:creationId xmlns:p14="http://schemas.microsoft.com/office/powerpoint/2010/main" val="14005997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2EC68943-AE91-4DF8-8679-D2DEA67ED980}" type="slidenum">
              <a:rPr lang="en-US"/>
              <a:pPr>
                <a:defRPr/>
              </a:pPr>
              <a:t>‹#›</a:t>
            </a:fld>
            <a:endParaRPr lang="en-US"/>
          </a:p>
        </p:txBody>
      </p:sp>
    </p:spTree>
    <p:extLst>
      <p:ext uri="{BB962C8B-B14F-4D97-AF65-F5344CB8AC3E}">
        <p14:creationId xmlns:p14="http://schemas.microsoft.com/office/powerpoint/2010/main" val="4094144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7B94BDD0-A2C2-4FFE-962D-95120EB74947}" type="slidenum">
              <a:rPr lang="en-US"/>
              <a:pPr>
                <a:defRPr/>
              </a:pPr>
              <a:t>‹#›</a:t>
            </a:fld>
            <a:endParaRPr lang="en-US"/>
          </a:p>
        </p:txBody>
      </p:sp>
    </p:spTree>
    <p:extLst>
      <p:ext uri="{BB962C8B-B14F-4D97-AF65-F5344CB8AC3E}">
        <p14:creationId xmlns:p14="http://schemas.microsoft.com/office/powerpoint/2010/main" val="2868566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084E6E67-85B0-4515-A51D-6D44DB4FAB9F}" type="slidenum">
              <a:rPr lang="en-US"/>
              <a:pPr>
                <a:defRPr/>
              </a:pPr>
              <a:t>‹#›</a:t>
            </a:fld>
            <a:endParaRPr lang="en-US"/>
          </a:p>
        </p:txBody>
      </p:sp>
    </p:spTree>
    <p:extLst>
      <p:ext uri="{BB962C8B-B14F-4D97-AF65-F5344CB8AC3E}">
        <p14:creationId xmlns:p14="http://schemas.microsoft.com/office/powerpoint/2010/main" val="18906751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image" Target="../media/image1.pn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theme" Target="../theme/theme2.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13" Type="http://schemas.openxmlformats.org/officeDocument/2006/relationships/slideLayout" Target="../slideLayouts/slideLayout38.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slideLayout" Target="../slideLayouts/slideLayout37.xml"/><Relationship Id="rId2" Type="http://schemas.openxmlformats.org/officeDocument/2006/relationships/slideLayout" Target="../slideLayouts/slideLayout27.xml"/><Relationship Id="rId16" Type="http://schemas.openxmlformats.org/officeDocument/2006/relationships/image" Target="../media/image1.png"/><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5" Type="http://schemas.openxmlformats.org/officeDocument/2006/relationships/theme" Target="../theme/theme3.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 Id="rId14" Type="http://schemas.openxmlformats.org/officeDocument/2006/relationships/slideLayout" Target="../slideLayouts/slideLayout3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Rectangle 1"/>
          <p:cNvSpPr/>
          <p:nvPr/>
        </p:nvSpPr>
        <p:spPr>
          <a:xfrm>
            <a:off x="0" y="0"/>
            <a:ext cx="9144000" cy="990600"/>
          </a:xfrm>
          <a:prstGeom prst="rect">
            <a:avLst/>
          </a:prstGeom>
          <a:solidFill>
            <a:srgbClr val="62954E">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Rectangle 2"/>
          <p:cNvSpPr/>
          <p:nvPr/>
        </p:nvSpPr>
        <p:spPr>
          <a:xfrm>
            <a:off x="0" y="6705600"/>
            <a:ext cx="9144000" cy="1524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28" name="Rectangle 2"/>
          <p:cNvSpPr>
            <a:spLocks noGrp="1" noChangeArrowheads="1"/>
          </p:cNvSpPr>
          <p:nvPr>
            <p:ph type="title"/>
          </p:nvPr>
        </p:nvSpPr>
        <p:spPr bwMode="auto">
          <a:xfrm>
            <a:off x="2133600" y="152400"/>
            <a:ext cx="6858000" cy="71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9" name="Rectangle 3"/>
          <p:cNvSpPr>
            <a:spLocks noGrp="1" noChangeArrowheads="1"/>
          </p:cNvSpPr>
          <p:nvPr>
            <p:ph type="body" idx="1"/>
          </p:nvPr>
        </p:nvSpPr>
        <p:spPr bwMode="auto">
          <a:xfrm>
            <a:off x="152400" y="1143000"/>
            <a:ext cx="8686800" cy="518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7830" name="Rectangle 6"/>
          <p:cNvSpPr>
            <a:spLocks noGrp="1" noChangeArrowheads="1"/>
          </p:cNvSpPr>
          <p:nvPr>
            <p:ph type="sldNum" sz="quarter" idx="4"/>
          </p:nvPr>
        </p:nvSpPr>
        <p:spPr bwMode="auto">
          <a:xfrm>
            <a:off x="7239000" y="6477000"/>
            <a:ext cx="1828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smtClean="0">
                <a:solidFill>
                  <a:schemeClr val="bg1"/>
                </a:solidFill>
              </a:defRPr>
            </a:lvl1pPr>
          </a:lstStyle>
          <a:p>
            <a:pPr>
              <a:defRPr/>
            </a:pPr>
            <a:fld id="{A0AFF7EC-7314-437F-AED9-38182E6D570E}" type="slidenum">
              <a:rPr lang="en-US"/>
              <a:pPr>
                <a:defRPr/>
              </a:pPr>
              <a:t>‹#›</a:t>
            </a:fld>
            <a:endParaRPr lang="en-US"/>
          </a:p>
        </p:txBody>
      </p:sp>
      <p:sp>
        <p:nvSpPr>
          <p:cNvPr id="5" name="Rectangle 4"/>
          <p:cNvSpPr/>
          <p:nvPr/>
        </p:nvSpPr>
        <p:spPr>
          <a:xfrm>
            <a:off x="0" y="76200"/>
            <a:ext cx="1981200" cy="838200"/>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1032" name="Picture 2" descr="\\Rashares\ras_shares\UserDrop\Michael\logo.png"/>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6200" y="152400"/>
            <a:ext cx="1828800" cy="658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ed Rectangle 3"/>
          <p:cNvSpPr/>
          <p:nvPr/>
        </p:nvSpPr>
        <p:spPr>
          <a:xfrm>
            <a:off x="6705600" y="914400"/>
            <a:ext cx="2667000" cy="381000"/>
          </a:xfrm>
          <a:prstGeom prst="roundRect">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ounded Rectangle 6"/>
          <p:cNvSpPr/>
          <p:nvPr/>
        </p:nvSpPr>
        <p:spPr>
          <a:xfrm>
            <a:off x="-228600" y="6553200"/>
            <a:ext cx="3733800" cy="228600"/>
          </a:xfrm>
          <a:prstGeom prst="roundRect">
            <a:avLst/>
          </a:prstGeom>
          <a:noFill/>
          <a:ln w="19050">
            <a:solidFill>
              <a:srgbClr val="62954E"/>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 bg1="lt1" tx1="dk1" bg2="lt2" tx2="dk2" accent1="accent1" accent2="accent2" accent3="accent3" accent4="accent4" accent5="accent5" accent6="accent6" hlink="hlink" folHlink="folHlink"/>
  <p:sldLayoutIdLst>
    <p:sldLayoutId id="2147483684"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dt="0"/>
  <p:txStyles>
    <p:titleStyle>
      <a:lvl1pPr algn="l" rtl="0" eaLnBrk="1" fontAlgn="base" hangingPunct="1">
        <a:spcBef>
          <a:spcPct val="0"/>
        </a:spcBef>
        <a:spcAft>
          <a:spcPct val="0"/>
        </a:spcAft>
        <a:defRPr sz="3600">
          <a:solidFill>
            <a:schemeClr val="bg1"/>
          </a:solidFill>
          <a:latin typeface="+mj-lt"/>
          <a:ea typeface="+mj-ea"/>
          <a:cs typeface="+mj-cs"/>
        </a:defRPr>
      </a:lvl1pPr>
      <a:lvl2pPr algn="l" rtl="0" eaLnBrk="1" fontAlgn="base" hangingPunct="1">
        <a:spcBef>
          <a:spcPct val="0"/>
        </a:spcBef>
        <a:spcAft>
          <a:spcPct val="0"/>
        </a:spcAft>
        <a:defRPr sz="3600">
          <a:solidFill>
            <a:schemeClr val="bg1"/>
          </a:solidFill>
          <a:latin typeface="Arial" charset="0"/>
        </a:defRPr>
      </a:lvl2pPr>
      <a:lvl3pPr algn="l" rtl="0" eaLnBrk="1" fontAlgn="base" hangingPunct="1">
        <a:spcBef>
          <a:spcPct val="0"/>
        </a:spcBef>
        <a:spcAft>
          <a:spcPct val="0"/>
        </a:spcAft>
        <a:defRPr sz="3600">
          <a:solidFill>
            <a:schemeClr val="bg1"/>
          </a:solidFill>
          <a:latin typeface="Arial" charset="0"/>
        </a:defRPr>
      </a:lvl3pPr>
      <a:lvl4pPr algn="l" rtl="0" eaLnBrk="1" fontAlgn="base" hangingPunct="1">
        <a:spcBef>
          <a:spcPct val="0"/>
        </a:spcBef>
        <a:spcAft>
          <a:spcPct val="0"/>
        </a:spcAft>
        <a:defRPr sz="3600">
          <a:solidFill>
            <a:schemeClr val="bg1"/>
          </a:solidFill>
          <a:latin typeface="Arial" charset="0"/>
        </a:defRPr>
      </a:lvl4pPr>
      <a:lvl5pPr algn="l" rtl="0" eaLnBrk="1" fontAlgn="base" hangingPunct="1">
        <a:spcBef>
          <a:spcPct val="0"/>
        </a:spcBef>
        <a:spcAft>
          <a:spcPct val="0"/>
        </a:spcAft>
        <a:defRPr sz="3600">
          <a:solidFill>
            <a:schemeClr val="bg1"/>
          </a:solidFill>
          <a:latin typeface="Arial" charset="0"/>
        </a:defRPr>
      </a:lvl5pPr>
      <a:lvl6pPr marL="457200" algn="l" rtl="0" eaLnBrk="1" fontAlgn="base" hangingPunct="1">
        <a:spcBef>
          <a:spcPct val="0"/>
        </a:spcBef>
        <a:spcAft>
          <a:spcPct val="0"/>
        </a:spcAft>
        <a:defRPr sz="3600">
          <a:solidFill>
            <a:schemeClr val="bg1"/>
          </a:solidFill>
          <a:latin typeface="Arial" charset="0"/>
        </a:defRPr>
      </a:lvl6pPr>
      <a:lvl7pPr marL="914400" algn="l" rtl="0" eaLnBrk="1" fontAlgn="base" hangingPunct="1">
        <a:spcBef>
          <a:spcPct val="0"/>
        </a:spcBef>
        <a:spcAft>
          <a:spcPct val="0"/>
        </a:spcAft>
        <a:defRPr sz="3600">
          <a:solidFill>
            <a:schemeClr val="bg1"/>
          </a:solidFill>
          <a:latin typeface="Arial" charset="0"/>
        </a:defRPr>
      </a:lvl7pPr>
      <a:lvl8pPr marL="1371600" algn="l" rtl="0" eaLnBrk="1" fontAlgn="base" hangingPunct="1">
        <a:spcBef>
          <a:spcPct val="0"/>
        </a:spcBef>
        <a:spcAft>
          <a:spcPct val="0"/>
        </a:spcAft>
        <a:defRPr sz="3600">
          <a:solidFill>
            <a:schemeClr val="bg1"/>
          </a:solidFill>
          <a:latin typeface="Arial" charset="0"/>
        </a:defRPr>
      </a:lvl8pPr>
      <a:lvl9pPr marL="1828800" algn="l" rtl="0" eaLnBrk="1" fontAlgn="base" hangingPunct="1">
        <a:spcBef>
          <a:spcPct val="0"/>
        </a:spcBef>
        <a:spcAft>
          <a:spcPct val="0"/>
        </a:spcAft>
        <a:defRPr sz="3600">
          <a:solidFill>
            <a:schemeClr val="bg1"/>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Rectangle 1"/>
          <p:cNvSpPr/>
          <p:nvPr/>
        </p:nvSpPr>
        <p:spPr>
          <a:xfrm>
            <a:off x="0" y="0"/>
            <a:ext cx="9144000" cy="990600"/>
          </a:xfrm>
          <a:prstGeom prst="rect">
            <a:avLst/>
          </a:prstGeom>
          <a:solidFill>
            <a:srgbClr val="62954E">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rgbClr val="FFFFFF"/>
              </a:solidFill>
            </a:endParaRPr>
          </a:p>
        </p:txBody>
      </p:sp>
      <p:sp>
        <p:nvSpPr>
          <p:cNvPr id="3" name="Rectangle 2"/>
          <p:cNvSpPr/>
          <p:nvPr/>
        </p:nvSpPr>
        <p:spPr>
          <a:xfrm>
            <a:off x="0" y="6705600"/>
            <a:ext cx="9144000" cy="1524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rgbClr val="FFFFFF"/>
              </a:solidFill>
            </a:endParaRPr>
          </a:p>
        </p:txBody>
      </p:sp>
      <p:sp>
        <p:nvSpPr>
          <p:cNvPr id="1028" name="Rectangle 2"/>
          <p:cNvSpPr>
            <a:spLocks noGrp="1" noChangeArrowheads="1"/>
          </p:cNvSpPr>
          <p:nvPr>
            <p:ph type="title"/>
          </p:nvPr>
        </p:nvSpPr>
        <p:spPr bwMode="auto">
          <a:xfrm>
            <a:off x="2133600" y="152400"/>
            <a:ext cx="6858000" cy="71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9" name="Rectangle 3"/>
          <p:cNvSpPr>
            <a:spLocks noGrp="1" noChangeArrowheads="1"/>
          </p:cNvSpPr>
          <p:nvPr>
            <p:ph type="body" idx="1"/>
          </p:nvPr>
        </p:nvSpPr>
        <p:spPr bwMode="auto">
          <a:xfrm>
            <a:off x="152400" y="1143000"/>
            <a:ext cx="8686800" cy="518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7830" name="Rectangle 6"/>
          <p:cNvSpPr>
            <a:spLocks noGrp="1" noChangeArrowheads="1"/>
          </p:cNvSpPr>
          <p:nvPr>
            <p:ph type="sldNum" sz="quarter" idx="4"/>
          </p:nvPr>
        </p:nvSpPr>
        <p:spPr bwMode="auto">
          <a:xfrm>
            <a:off x="7239000" y="6477000"/>
            <a:ext cx="1828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smtClean="0">
                <a:solidFill>
                  <a:schemeClr val="bg1"/>
                </a:solidFill>
              </a:defRPr>
            </a:lvl1pPr>
          </a:lstStyle>
          <a:p>
            <a:pPr fontAlgn="auto">
              <a:spcBef>
                <a:spcPts val="0"/>
              </a:spcBef>
              <a:spcAft>
                <a:spcPts val="0"/>
              </a:spcAft>
            </a:pPr>
            <a:fld id="{D1A72F98-ED34-4B32-8BB8-110302E69586}" type="slidenum">
              <a:rPr lang="en-US">
                <a:solidFill>
                  <a:srgbClr val="FFFFFF"/>
                </a:solidFill>
                <a:latin typeface="Arial"/>
              </a:rPr>
              <a:pPr fontAlgn="auto">
                <a:spcBef>
                  <a:spcPts val="0"/>
                </a:spcBef>
                <a:spcAft>
                  <a:spcPts val="0"/>
                </a:spcAft>
              </a:pPr>
              <a:t>‹#›</a:t>
            </a:fld>
            <a:endParaRPr lang="en-US">
              <a:solidFill>
                <a:srgbClr val="FFFFFF"/>
              </a:solidFill>
              <a:latin typeface="Arial"/>
            </a:endParaRPr>
          </a:p>
        </p:txBody>
      </p:sp>
      <p:sp>
        <p:nvSpPr>
          <p:cNvPr id="5" name="Rectangle 4"/>
          <p:cNvSpPr/>
          <p:nvPr/>
        </p:nvSpPr>
        <p:spPr>
          <a:xfrm>
            <a:off x="0" y="76200"/>
            <a:ext cx="1981200" cy="838200"/>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rgbClr val="FFFFFF"/>
              </a:solidFill>
            </a:endParaRPr>
          </a:p>
        </p:txBody>
      </p:sp>
      <p:pic>
        <p:nvPicPr>
          <p:cNvPr id="1032" name="Picture 2" descr="\\Rashares\ras_shares\UserDrop\Michael\logo.png"/>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76200" y="152400"/>
            <a:ext cx="1828800" cy="658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ed Rectangle 3"/>
          <p:cNvSpPr/>
          <p:nvPr/>
        </p:nvSpPr>
        <p:spPr>
          <a:xfrm>
            <a:off x="6705600" y="914400"/>
            <a:ext cx="2667000" cy="381000"/>
          </a:xfrm>
          <a:prstGeom prst="roundRect">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rgbClr val="FFFFFF"/>
              </a:solidFill>
            </a:endParaRPr>
          </a:p>
        </p:txBody>
      </p:sp>
      <p:sp>
        <p:nvSpPr>
          <p:cNvPr id="7" name="Rounded Rectangle 6"/>
          <p:cNvSpPr/>
          <p:nvPr/>
        </p:nvSpPr>
        <p:spPr>
          <a:xfrm>
            <a:off x="-228600" y="6553200"/>
            <a:ext cx="3733800" cy="228600"/>
          </a:xfrm>
          <a:prstGeom prst="roundRect">
            <a:avLst/>
          </a:prstGeom>
          <a:noFill/>
          <a:ln w="19050">
            <a:solidFill>
              <a:srgbClr val="62954E"/>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rgbClr val="FFFFFF"/>
              </a:solidFill>
            </a:endParaRPr>
          </a:p>
        </p:txBody>
      </p:sp>
    </p:spTree>
    <p:extLst>
      <p:ext uri="{BB962C8B-B14F-4D97-AF65-F5344CB8AC3E}">
        <p14:creationId xmlns:p14="http://schemas.microsoft.com/office/powerpoint/2010/main" val="3576631952"/>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 id="2147483698" r:id="rId13"/>
    <p:sldLayoutId id="2147483699" r:id="rId14"/>
  </p:sldLayoutIdLst>
  <p:timing>
    <p:tnLst>
      <p:par>
        <p:cTn id="1" dur="indefinite" restart="never" nodeType="tmRoot"/>
      </p:par>
    </p:tnLst>
  </p:timing>
  <p:hf hdr="0" dt="0"/>
  <p:txStyles>
    <p:titleStyle>
      <a:lvl1pPr algn="l" rtl="0" eaLnBrk="1" fontAlgn="base" hangingPunct="1">
        <a:spcBef>
          <a:spcPct val="0"/>
        </a:spcBef>
        <a:spcAft>
          <a:spcPct val="0"/>
        </a:spcAft>
        <a:defRPr sz="3600">
          <a:solidFill>
            <a:schemeClr val="bg1"/>
          </a:solidFill>
          <a:latin typeface="+mj-lt"/>
          <a:ea typeface="+mj-ea"/>
          <a:cs typeface="+mj-cs"/>
        </a:defRPr>
      </a:lvl1pPr>
      <a:lvl2pPr algn="l" rtl="0" eaLnBrk="1" fontAlgn="base" hangingPunct="1">
        <a:spcBef>
          <a:spcPct val="0"/>
        </a:spcBef>
        <a:spcAft>
          <a:spcPct val="0"/>
        </a:spcAft>
        <a:defRPr sz="3600">
          <a:solidFill>
            <a:schemeClr val="bg1"/>
          </a:solidFill>
          <a:latin typeface="Arial" pitchFamily="34" charset="0"/>
        </a:defRPr>
      </a:lvl2pPr>
      <a:lvl3pPr algn="l" rtl="0" eaLnBrk="1" fontAlgn="base" hangingPunct="1">
        <a:spcBef>
          <a:spcPct val="0"/>
        </a:spcBef>
        <a:spcAft>
          <a:spcPct val="0"/>
        </a:spcAft>
        <a:defRPr sz="3600">
          <a:solidFill>
            <a:schemeClr val="bg1"/>
          </a:solidFill>
          <a:latin typeface="Arial" pitchFamily="34" charset="0"/>
        </a:defRPr>
      </a:lvl3pPr>
      <a:lvl4pPr algn="l" rtl="0" eaLnBrk="1" fontAlgn="base" hangingPunct="1">
        <a:spcBef>
          <a:spcPct val="0"/>
        </a:spcBef>
        <a:spcAft>
          <a:spcPct val="0"/>
        </a:spcAft>
        <a:defRPr sz="3600">
          <a:solidFill>
            <a:schemeClr val="bg1"/>
          </a:solidFill>
          <a:latin typeface="Arial" pitchFamily="34" charset="0"/>
        </a:defRPr>
      </a:lvl4pPr>
      <a:lvl5pPr algn="l" rtl="0" eaLnBrk="1" fontAlgn="base" hangingPunct="1">
        <a:spcBef>
          <a:spcPct val="0"/>
        </a:spcBef>
        <a:spcAft>
          <a:spcPct val="0"/>
        </a:spcAft>
        <a:defRPr sz="3600">
          <a:solidFill>
            <a:schemeClr val="bg1"/>
          </a:solidFill>
          <a:latin typeface="Arial" pitchFamily="34" charset="0"/>
        </a:defRPr>
      </a:lvl5pPr>
      <a:lvl6pPr marL="457200" algn="l" rtl="0" eaLnBrk="1" fontAlgn="base" hangingPunct="1">
        <a:spcBef>
          <a:spcPct val="0"/>
        </a:spcBef>
        <a:spcAft>
          <a:spcPct val="0"/>
        </a:spcAft>
        <a:defRPr sz="3600">
          <a:solidFill>
            <a:schemeClr val="bg1"/>
          </a:solidFill>
          <a:latin typeface="Arial" pitchFamily="34" charset="0"/>
        </a:defRPr>
      </a:lvl6pPr>
      <a:lvl7pPr marL="914400" algn="l" rtl="0" eaLnBrk="1" fontAlgn="base" hangingPunct="1">
        <a:spcBef>
          <a:spcPct val="0"/>
        </a:spcBef>
        <a:spcAft>
          <a:spcPct val="0"/>
        </a:spcAft>
        <a:defRPr sz="3600">
          <a:solidFill>
            <a:schemeClr val="bg1"/>
          </a:solidFill>
          <a:latin typeface="Arial" pitchFamily="34" charset="0"/>
        </a:defRPr>
      </a:lvl7pPr>
      <a:lvl8pPr marL="1371600" algn="l" rtl="0" eaLnBrk="1" fontAlgn="base" hangingPunct="1">
        <a:spcBef>
          <a:spcPct val="0"/>
        </a:spcBef>
        <a:spcAft>
          <a:spcPct val="0"/>
        </a:spcAft>
        <a:defRPr sz="3600">
          <a:solidFill>
            <a:schemeClr val="bg1"/>
          </a:solidFill>
          <a:latin typeface="Arial" pitchFamily="34" charset="0"/>
        </a:defRPr>
      </a:lvl8pPr>
      <a:lvl9pPr marL="1828800" algn="l" rtl="0" eaLnBrk="1" fontAlgn="base" hangingPunct="1">
        <a:spcBef>
          <a:spcPct val="0"/>
        </a:spcBef>
        <a:spcAft>
          <a:spcPct val="0"/>
        </a:spcAft>
        <a:defRPr sz="3600">
          <a:solidFill>
            <a:schemeClr val="bg1"/>
          </a:solidFill>
          <a:latin typeface="Arial" pitchFamily="34"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Rectangle 1"/>
          <p:cNvSpPr/>
          <p:nvPr/>
        </p:nvSpPr>
        <p:spPr>
          <a:xfrm>
            <a:off x="0" y="0"/>
            <a:ext cx="9144000" cy="990600"/>
          </a:xfrm>
          <a:prstGeom prst="rect">
            <a:avLst/>
          </a:prstGeom>
          <a:solidFill>
            <a:srgbClr val="62954E">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rgbClr val="FFFFFF"/>
              </a:solidFill>
            </a:endParaRPr>
          </a:p>
        </p:txBody>
      </p:sp>
      <p:sp>
        <p:nvSpPr>
          <p:cNvPr id="3" name="Rectangle 2"/>
          <p:cNvSpPr/>
          <p:nvPr/>
        </p:nvSpPr>
        <p:spPr>
          <a:xfrm>
            <a:off x="0" y="6705600"/>
            <a:ext cx="9144000" cy="1524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rgbClr val="FFFFFF"/>
              </a:solidFill>
            </a:endParaRPr>
          </a:p>
        </p:txBody>
      </p:sp>
      <p:sp>
        <p:nvSpPr>
          <p:cNvPr id="1028" name="Rectangle 2"/>
          <p:cNvSpPr>
            <a:spLocks noGrp="1" noChangeArrowheads="1"/>
          </p:cNvSpPr>
          <p:nvPr>
            <p:ph type="title"/>
          </p:nvPr>
        </p:nvSpPr>
        <p:spPr bwMode="auto">
          <a:xfrm>
            <a:off x="2133600" y="152400"/>
            <a:ext cx="6858000" cy="71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9" name="Rectangle 3"/>
          <p:cNvSpPr>
            <a:spLocks noGrp="1" noChangeArrowheads="1"/>
          </p:cNvSpPr>
          <p:nvPr>
            <p:ph type="body" idx="1"/>
          </p:nvPr>
        </p:nvSpPr>
        <p:spPr bwMode="auto">
          <a:xfrm>
            <a:off x="152400" y="1143000"/>
            <a:ext cx="8686800" cy="518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7830" name="Rectangle 6"/>
          <p:cNvSpPr>
            <a:spLocks noGrp="1" noChangeArrowheads="1"/>
          </p:cNvSpPr>
          <p:nvPr>
            <p:ph type="sldNum" sz="quarter" idx="4"/>
          </p:nvPr>
        </p:nvSpPr>
        <p:spPr bwMode="auto">
          <a:xfrm>
            <a:off x="7239000" y="6477000"/>
            <a:ext cx="1828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smtClean="0">
                <a:solidFill>
                  <a:schemeClr val="bg1"/>
                </a:solidFill>
              </a:defRPr>
            </a:lvl1pPr>
          </a:lstStyle>
          <a:p>
            <a:pPr fontAlgn="auto">
              <a:spcBef>
                <a:spcPts val="0"/>
              </a:spcBef>
              <a:spcAft>
                <a:spcPts val="0"/>
              </a:spcAft>
            </a:pPr>
            <a:fld id="{D1A72F98-ED34-4B32-8BB8-110302E69586}" type="slidenum">
              <a:rPr lang="en-US">
                <a:solidFill>
                  <a:srgbClr val="FFFFFF"/>
                </a:solidFill>
                <a:latin typeface="Arial"/>
              </a:rPr>
              <a:pPr fontAlgn="auto">
                <a:spcBef>
                  <a:spcPts val="0"/>
                </a:spcBef>
                <a:spcAft>
                  <a:spcPts val="0"/>
                </a:spcAft>
              </a:pPr>
              <a:t>‹#›</a:t>
            </a:fld>
            <a:endParaRPr lang="en-US">
              <a:solidFill>
                <a:srgbClr val="FFFFFF"/>
              </a:solidFill>
              <a:latin typeface="Arial"/>
            </a:endParaRPr>
          </a:p>
        </p:txBody>
      </p:sp>
      <p:sp>
        <p:nvSpPr>
          <p:cNvPr id="5" name="Rectangle 4"/>
          <p:cNvSpPr/>
          <p:nvPr/>
        </p:nvSpPr>
        <p:spPr>
          <a:xfrm>
            <a:off x="0" y="76200"/>
            <a:ext cx="1981200" cy="838200"/>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rgbClr val="FFFFFF"/>
              </a:solidFill>
            </a:endParaRPr>
          </a:p>
        </p:txBody>
      </p:sp>
      <p:pic>
        <p:nvPicPr>
          <p:cNvPr id="1032" name="Picture 2" descr="\\Rashares\ras_shares\UserDrop\Michael\logo.png"/>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76200" y="152400"/>
            <a:ext cx="1828800" cy="658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ed Rectangle 3"/>
          <p:cNvSpPr/>
          <p:nvPr/>
        </p:nvSpPr>
        <p:spPr>
          <a:xfrm>
            <a:off x="6705600" y="914400"/>
            <a:ext cx="2667000" cy="381000"/>
          </a:xfrm>
          <a:prstGeom prst="roundRect">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rgbClr val="FFFFFF"/>
              </a:solidFill>
            </a:endParaRPr>
          </a:p>
        </p:txBody>
      </p:sp>
      <p:sp>
        <p:nvSpPr>
          <p:cNvPr id="7" name="Rounded Rectangle 6"/>
          <p:cNvSpPr/>
          <p:nvPr/>
        </p:nvSpPr>
        <p:spPr>
          <a:xfrm>
            <a:off x="-228600" y="6553200"/>
            <a:ext cx="3733800" cy="228600"/>
          </a:xfrm>
          <a:prstGeom prst="roundRect">
            <a:avLst/>
          </a:prstGeom>
          <a:noFill/>
          <a:ln w="19050">
            <a:solidFill>
              <a:srgbClr val="62954E"/>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rgbClr val="FFFFFF"/>
              </a:solidFill>
            </a:endParaRPr>
          </a:p>
        </p:txBody>
      </p:sp>
    </p:spTree>
    <p:extLst>
      <p:ext uri="{BB962C8B-B14F-4D97-AF65-F5344CB8AC3E}">
        <p14:creationId xmlns:p14="http://schemas.microsoft.com/office/powerpoint/2010/main" val="1586035138"/>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 id="2147483712" r:id="rId12"/>
    <p:sldLayoutId id="2147483713" r:id="rId13"/>
    <p:sldLayoutId id="2147483714" r:id="rId14"/>
  </p:sldLayoutIdLst>
  <p:timing>
    <p:tnLst>
      <p:par>
        <p:cTn id="1" dur="indefinite" restart="never" nodeType="tmRoot"/>
      </p:par>
    </p:tnLst>
  </p:timing>
  <p:hf hdr="0" dt="0"/>
  <p:txStyles>
    <p:titleStyle>
      <a:lvl1pPr algn="l" rtl="0" eaLnBrk="1" fontAlgn="base" hangingPunct="1">
        <a:spcBef>
          <a:spcPct val="0"/>
        </a:spcBef>
        <a:spcAft>
          <a:spcPct val="0"/>
        </a:spcAft>
        <a:defRPr sz="3600">
          <a:solidFill>
            <a:schemeClr val="bg1"/>
          </a:solidFill>
          <a:latin typeface="+mj-lt"/>
          <a:ea typeface="+mj-ea"/>
          <a:cs typeface="+mj-cs"/>
        </a:defRPr>
      </a:lvl1pPr>
      <a:lvl2pPr algn="l" rtl="0" eaLnBrk="1" fontAlgn="base" hangingPunct="1">
        <a:spcBef>
          <a:spcPct val="0"/>
        </a:spcBef>
        <a:spcAft>
          <a:spcPct val="0"/>
        </a:spcAft>
        <a:defRPr sz="3600">
          <a:solidFill>
            <a:schemeClr val="bg1"/>
          </a:solidFill>
          <a:latin typeface="Arial" pitchFamily="34" charset="0"/>
        </a:defRPr>
      </a:lvl2pPr>
      <a:lvl3pPr algn="l" rtl="0" eaLnBrk="1" fontAlgn="base" hangingPunct="1">
        <a:spcBef>
          <a:spcPct val="0"/>
        </a:spcBef>
        <a:spcAft>
          <a:spcPct val="0"/>
        </a:spcAft>
        <a:defRPr sz="3600">
          <a:solidFill>
            <a:schemeClr val="bg1"/>
          </a:solidFill>
          <a:latin typeface="Arial" pitchFamily="34" charset="0"/>
        </a:defRPr>
      </a:lvl3pPr>
      <a:lvl4pPr algn="l" rtl="0" eaLnBrk="1" fontAlgn="base" hangingPunct="1">
        <a:spcBef>
          <a:spcPct val="0"/>
        </a:spcBef>
        <a:spcAft>
          <a:spcPct val="0"/>
        </a:spcAft>
        <a:defRPr sz="3600">
          <a:solidFill>
            <a:schemeClr val="bg1"/>
          </a:solidFill>
          <a:latin typeface="Arial" pitchFamily="34" charset="0"/>
        </a:defRPr>
      </a:lvl4pPr>
      <a:lvl5pPr algn="l" rtl="0" eaLnBrk="1" fontAlgn="base" hangingPunct="1">
        <a:spcBef>
          <a:spcPct val="0"/>
        </a:spcBef>
        <a:spcAft>
          <a:spcPct val="0"/>
        </a:spcAft>
        <a:defRPr sz="3600">
          <a:solidFill>
            <a:schemeClr val="bg1"/>
          </a:solidFill>
          <a:latin typeface="Arial" pitchFamily="34" charset="0"/>
        </a:defRPr>
      </a:lvl5pPr>
      <a:lvl6pPr marL="457200" algn="l" rtl="0" eaLnBrk="1" fontAlgn="base" hangingPunct="1">
        <a:spcBef>
          <a:spcPct val="0"/>
        </a:spcBef>
        <a:spcAft>
          <a:spcPct val="0"/>
        </a:spcAft>
        <a:defRPr sz="3600">
          <a:solidFill>
            <a:schemeClr val="bg1"/>
          </a:solidFill>
          <a:latin typeface="Arial" pitchFamily="34" charset="0"/>
        </a:defRPr>
      </a:lvl6pPr>
      <a:lvl7pPr marL="914400" algn="l" rtl="0" eaLnBrk="1" fontAlgn="base" hangingPunct="1">
        <a:spcBef>
          <a:spcPct val="0"/>
        </a:spcBef>
        <a:spcAft>
          <a:spcPct val="0"/>
        </a:spcAft>
        <a:defRPr sz="3600">
          <a:solidFill>
            <a:schemeClr val="bg1"/>
          </a:solidFill>
          <a:latin typeface="Arial" pitchFamily="34" charset="0"/>
        </a:defRPr>
      </a:lvl7pPr>
      <a:lvl8pPr marL="1371600" algn="l" rtl="0" eaLnBrk="1" fontAlgn="base" hangingPunct="1">
        <a:spcBef>
          <a:spcPct val="0"/>
        </a:spcBef>
        <a:spcAft>
          <a:spcPct val="0"/>
        </a:spcAft>
        <a:defRPr sz="3600">
          <a:solidFill>
            <a:schemeClr val="bg1"/>
          </a:solidFill>
          <a:latin typeface="Arial" pitchFamily="34" charset="0"/>
        </a:defRPr>
      </a:lvl8pPr>
      <a:lvl9pPr marL="1828800" algn="l" rtl="0" eaLnBrk="1" fontAlgn="base" hangingPunct="1">
        <a:spcBef>
          <a:spcPct val="0"/>
        </a:spcBef>
        <a:spcAft>
          <a:spcPct val="0"/>
        </a:spcAft>
        <a:defRPr sz="3600">
          <a:solidFill>
            <a:schemeClr val="bg1"/>
          </a:solidFill>
          <a:latin typeface="Arial" pitchFamily="34"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21.png"/></Relationships>
</file>

<file path=ppt/slides/_rels/slide11.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21.png"/></Relationships>
</file>

<file path=ppt/slides/_rels/slide12.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4.xml"/><Relationship Id="rId5" Type="http://schemas.openxmlformats.org/officeDocument/2006/relationships/image" Target="../media/image5.jp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g"/><Relationship Id="rId1" Type="http://schemas.openxmlformats.org/officeDocument/2006/relationships/slideLayout" Target="../slideLayouts/slideLayout4.xml"/><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jpeg"/><Relationship Id="rId1" Type="http://schemas.openxmlformats.org/officeDocument/2006/relationships/slideLayout" Target="../slideLayouts/slideLayout4.xml"/><Relationship Id="rId4" Type="http://schemas.openxmlformats.org/officeDocument/2006/relationships/image" Target="../media/image11.png"/></Relationships>
</file>

<file path=ppt/slides/_rels/slide5.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image" Target="../media/image13.jp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jp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18.jpg"/><Relationship Id="rId2" Type="http://schemas.openxmlformats.org/officeDocument/2006/relationships/image" Target="../media/image17.jpeg"/><Relationship Id="rId1" Type="http://schemas.openxmlformats.org/officeDocument/2006/relationships/slideLayout" Target="../slideLayouts/slideLayout4.xml"/><Relationship Id="rId4" Type="http://schemas.openxmlformats.org/officeDocument/2006/relationships/image" Target="../media/image19.jpg"/></Relationships>
</file>

<file path=ppt/slides/_rels/slide9.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n-US" dirty="0" smtClean="0"/>
              <a:t> </a:t>
            </a:r>
            <a:endParaRPr lang="en-US" dirty="0"/>
          </a:p>
        </p:txBody>
      </p:sp>
      <p:sp>
        <p:nvSpPr>
          <p:cNvPr id="3" name="Title 2"/>
          <p:cNvSpPr>
            <a:spLocks noGrp="1"/>
          </p:cNvSpPr>
          <p:nvPr>
            <p:ph type="ctrTitle"/>
          </p:nvPr>
        </p:nvSpPr>
        <p:spPr>
          <a:xfrm>
            <a:off x="1447800" y="3352800"/>
            <a:ext cx="7086600" cy="1676400"/>
          </a:xfrm>
        </p:spPr>
        <p:txBody>
          <a:bodyPr/>
          <a:lstStyle/>
          <a:p>
            <a:r>
              <a:rPr lang="en-US" dirty="0" smtClean="0"/>
              <a:t>Case Study</a:t>
            </a:r>
            <a:endParaRPr lang="en-US" dirty="0"/>
          </a:p>
        </p:txBody>
      </p:sp>
      <p:sp>
        <p:nvSpPr>
          <p:cNvPr id="4" name="TextBox 3"/>
          <p:cNvSpPr txBox="1"/>
          <p:nvPr/>
        </p:nvSpPr>
        <p:spPr>
          <a:xfrm>
            <a:off x="232931" y="6446520"/>
            <a:ext cx="1479892" cy="307777"/>
          </a:xfrm>
          <a:prstGeom prst="rect">
            <a:avLst/>
          </a:prstGeom>
          <a:noFill/>
        </p:spPr>
        <p:txBody>
          <a:bodyPr wrap="none" rtlCol="0">
            <a:spAutoFit/>
          </a:bodyPr>
          <a:lstStyle/>
          <a:p>
            <a:r>
              <a:rPr lang="en-US" sz="1400" dirty="0" smtClean="0"/>
              <a:t>(c) IAIABC 2013</a:t>
            </a:r>
            <a:endParaRPr lang="en-US" sz="1400" dirty="0"/>
          </a:p>
        </p:txBody>
      </p:sp>
    </p:spTree>
    <p:extLst>
      <p:ext uri="{BB962C8B-B14F-4D97-AF65-F5344CB8AC3E}">
        <p14:creationId xmlns:p14="http://schemas.microsoft.com/office/powerpoint/2010/main" val="29337038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Study</a:t>
            </a:r>
            <a:endParaRPr lang="en-US" dirty="0"/>
          </a:p>
        </p:txBody>
      </p:sp>
      <p:sp>
        <p:nvSpPr>
          <p:cNvPr id="5" name="Slide Number Placeholder 4"/>
          <p:cNvSpPr>
            <a:spLocks noGrp="1"/>
          </p:cNvSpPr>
          <p:nvPr>
            <p:ph type="sldNum" sz="quarter" idx="10"/>
          </p:nvPr>
        </p:nvSpPr>
        <p:spPr/>
        <p:txBody>
          <a:bodyPr/>
          <a:lstStyle/>
          <a:p>
            <a:pPr>
              <a:defRPr/>
            </a:pPr>
            <a:fld id="{64DF1B7C-13AC-4ECD-8FFE-BC99ACAB8385}" type="slidenum">
              <a:rPr lang="en-US" smtClean="0">
                <a:solidFill>
                  <a:schemeClr val="tx1"/>
                </a:solidFill>
              </a:rPr>
              <a:pPr>
                <a:defRPr/>
              </a:pPr>
              <a:t>10</a:t>
            </a:fld>
            <a:endParaRPr lang="en-US" dirty="0">
              <a:solidFill>
                <a:schemeClr val="tx1"/>
              </a:solidFill>
            </a:endParaRPr>
          </a:p>
        </p:txBody>
      </p:sp>
      <p:pic>
        <p:nvPicPr>
          <p:cNvPr id="1054" name="Picture 30" descr="MC90043158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0" y="1979613"/>
            <a:ext cx="361950" cy="361950"/>
          </a:xfrm>
          <a:prstGeom prst="rect">
            <a:avLst/>
          </a:prstGeom>
          <a:noFill/>
          <a:extLst>
            <a:ext uri="{909E8E84-426E-40DD-AFC4-6F175D3DCCD1}">
              <a14:hiddenFill xmlns:a14="http://schemas.microsoft.com/office/drawing/2010/main">
                <a:solidFill>
                  <a:srgbClr val="FFFFFF"/>
                </a:solidFill>
              </a14:hiddenFill>
            </a:ext>
          </a:extLst>
        </p:spPr>
      </p:pic>
      <p:pic>
        <p:nvPicPr>
          <p:cNvPr id="1053" name="Picture 29" descr="MC900434804[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52400" y="1979613"/>
            <a:ext cx="247650" cy="247650"/>
          </a:xfrm>
          <a:prstGeom prst="rect">
            <a:avLst/>
          </a:prstGeom>
          <a:noFill/>
          <a:extLst>
            <a:ext uri="{909E8E84-426E-40DD-AFC4-6F175D3DCCD1}">
              <a14:hiddenFill xmlns:a14="http://schemas.microsoft.com/office/drawing/2010/main">
                <a:solidFill>
                  <a:srgbClr val="FFFFFF"/>
                </a:solidFill>
              </a14:hiddenFill>
            </a:ext>
          </a:extLst>
        </p:spPr>
      </p:pic>
      <p:pic>
        <p:nvPicPr>
          <p:cNvPr id="1052" name="Picture 28" descr="MC90043158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0" y="1979613"/>
            <a:ext cx="361950" cy="361950"/>
          </a:xfrm>
          <a:prstGeom prst="rect">
            <a:avLst/>
          </a:prstGeom>
          <a:noFill/>
          <a:extLst>
            <a:ext uri="{909E8E84-426E-40DD-AFC4-6F175D3DCCD1}">
              <a14:hiddenFill xmlns:a14="http://schemas.microsoft.com/office/drawing/2010/main">
                <a:solidFill>
                  <a:srgbClr val="FFFFFF"/>
                </a:solidFill>
              </a14:hiddenFill>
            </a:ext>
          </a:extLst>
        </p:spPr>
      </p:pic>
      <p:pic>
        <p:nvPicPr>
          <p:cNvPr id="1051" name="Picture 27" descr="MC90043158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0" y="1979613"/>
            <a:ext cx="361950" cy="361950"/>
          </a:xfrm>
          <a:prstGeom prst="rect">
            <a:avLst/>
          </a:prstGeom>
          <a:noFill/>
          <a:extLst>
            <a:ext uri="{909E8E84-426E-40DD-AFC4-6F175D3DCCD1}">
              <a14:hiddenFill xmlns:a14="http://schemas.microsoft.com/office/drawing/2010/main">
                <a:solidFill>
                  <a:srgbClr val="FFFFFF"/>
                </a:solidFill>
              </a14:hiddenFill>
            </a:ext>
          </a:extLst>
        </p:spPr>
      </p:pic>
      <p:pic>
        <p:nvPicPr>
          <p:cNvPr id="1050" name="Picture 26" descr="MC90043158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0" y="1979613"/>
            <a:ext cx="361950" cy="361950"/>
          </a:xfrm>
          <a:prstGeom prst="rect">
            <a:avLst/>
          </a:prstGeom>
          <a:noFill/>
          <a:extLst>
            <a:ext uri="{909E8E84-426E-40DD-AFC4-6F175D3DCCD1}">
              <a14:hiddenFill xmlns:a14="http://schemas.microsoft.com/office/drawing/2010/main">
                <a:solidFill>
                  <a:srgbClr val="FFFFFF"/>
                </a:solidFill>
              </a14:hiddenFill>
            </a:ext>
          </a:extLst>
        </p:spPr>
      </p:pic>
      <p:pic>
        <p:nvPicPr>
          <p:cNvPr id="1049" name="Picture 25" descr="MC90043158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0" y="1979613"/>
            <a:ext cx="361950" cy="361950"/>
          </a:xfrm>
          <a:prstGeom prst="rect">
            <a:avLst/>
          </a:prstGeom>
          <a:noFill/>
          <a:extLst>
            <a:ext uri="{909E8E84-426E-40DD-AFC4-6F175D3DCCD1}">
              <a14:hiddenFill xmlns:a14="http://schemas.microsoft.com/office/drawing/2010/main">
                <a:solidFill>
                  <a:srgbClr val="FFFFFF"/>
                </a:solidFill>
              </a14:hiddenFill>
            </a:ext>
          </a:extLst>
        </p:spPr>
      </p:pic>
      <p:pic>
        <p:nvPicPr>
          <p:cNvPr id="1048" name="Picture 24" descr="MC90043158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0" y="1979613"/>
            <a:ext cx="361950" cy="361950"/>
          </a:xfrm>
          <a:prstGeom prst="rect">
            <a:avLst/>
          </a:prstGeom>
          <a:noFill/>
          <a:extLst>
            <a:ext uri="{909E8E84-426E-40DD-AFC4-6F175D3DCCD1}">
              <a14:hiddenFill xmlns:a14="http://schemas.microsoft.com/office/drawing/2010/main">
                <a:solidFill>
                  <a:srgbClr val="FFFFFF"/>
                </a:solidFill>
              </a14:hiddenFill>
            </a:ext>
          </a:extLst>
        </p:spPr>
      </p:pic>
      <p:pic>
        <p:nvPicPr>
          <p:cNvPr id="1047" name="Picture 23" descr="MC90043158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0" y="1979613"/>
            <a:ext cx="361950" cy="361950"/>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descr="MC90043158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0" y="1979613"/>
            <a:ext cx="361950" cy="361950"/>
          </a:xfrm>
          <a:prstGeom prst="rect">
            <a:avLst/>
          </a:prstGeom>
          <a:noFill/>
          <a:extLst>
            <a:ext uri="{909E8E84-426E-40DD-AFC4-6F175D3DCCD1}">
              <a14:hiddenFill xmlns:a14="http://schemas.microsoft.com/office/drawing/2010/main">
                <a:solidFill>
                  <a:srgbClr val="FFFFFF"/>
                </a:solidFill>
              </a14:hiddenFill>
            </a:ext>
          </a:extLst>
        </p:spPr>
      </p:pic>
      <p:pic>
        <p:nvPicPr>
          <p:cNvPr id="1045" name="Picture 21" descr="MC90043158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0" y="1979613"/>
            <a:ext cx="361950" cy="361950"/>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descr="MC90043158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0" y="1979613"/>
            <a:ext cx="361950" cy="361950"/>
          </a:xfrm>
          <a:prstGeom prst="rect">
            <a:avLst/>
          </a:prstGeom>
          <a:noFill/>
          <a:extLst>
            <a:ext uri="{909E8E84-426E-40DD-AFC4-6F175D3DCCD1}">
              <a14:hiddenFill xmlns:a14="http://schemas.microsoft.com/office/drawing/2010/main">
                <a:solidFill>
                  <a:srgbClr val="FFFFFF"/>
                </a:solidFill>
              </a14:hiddenFill>
            </a:ext>
          </a:extLst>
        </p:spPr>
      </p:pic>
      <p:pic>
        <p:nvPicPr>
          <p:cNvPr id="1043" name="Picture 19" descr="MC90043158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0" y="1979613"/>
            <a:ext cx="361950" cy="361950"/>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descr="MC90043158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0" y="1979613"/>
            <a:ext cx="361950" cy="361950"/>
          </a:xfrm>
          <a:prstGeom prst="rect">
            <a:avLst/>
          </a:prstGeom>
          <a:noFill/>
          <a:extLst>
            <a:ext uri="{909E8E84-426E-40DD-AFC4-6F175D3DCCD1}">
              <a14:hiddenFill xmlns:a14="http://schemas.microsoft.com/office/drawing/2010/main">
                <a:solidFill>
                  <a:srgbClr val="FFFFFF"/>
                </a:solidFill>
              </a14:hiddenFill>
            </a:ext>
          </a:extLst>
        </p:spPr>
      </p:pic>
      <p:pic>
        <p:nvPicPr>
          <p:cNvPr id="1041" name="Picture 17" descr="MC900434804[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52400" y="1979613"/>
            <a:ext cx="247650" cy="247650"/>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descr="MC90043158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0" y="1979613"/>
            <a:ext cx="361950" cy="361950"/>
          </a:xfrm>
          <a:prstGeom prst="rect">
            <a:avLst/>
          </a:prstGeom>
          <a:noFill/>
          <a:extLst>
            <a:ext uri="{909E8E84-426E-40DD-AFC4-6F175D3DCCD1}">
              <a14:hiddenFill xmlns:a14="http://schemas.microsoft.com/office/drawing/2010/main">
                <a:solidFill>
                  <a:srgbClr val="FFFFFF"/>
                </a:solidFill>
              </a14:hiddenFill>
            </a:ext>
          </a:extLst>
        </p:spPr>
      </p:pic>
      <p:pic>
        <p:nvPicPr>
          <p:cNvPr id="1039" name="Picture 15" descr="MC90043158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0" y="1979613"/>
            <a:ext cx="361950" cy="361950"/>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MC90043158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0" y="1979613"/>
            <a:ext cx="361950" cy="361950"/>
          </a:xfrm>
          <a:prstGeom prst="rect">
            <a:avLst/>
          </a:prstGeom>
          <a:noFill/>
          <a:extLst>
            <a:ext uri="{909E8E84-426E-40DD-AFC4-6F175D3DCCD1}">
              <a14:hiddenFill xmlns:a14="http://schemas.microsoft.com/office/drawing/2010/main">
                <a:solidFill>
                  <a:srgbClr val="FFFFFF"/>
                </a:solidFill>
              </a14:hiddenFill>
            </a:ext>
          </a:extLst>
        </p:spPr>
      </p:pic>
      <p:pic>
        <p:nvPicPr>
          <p:cNvPr id="1037" name="Picture 13" descr="MC90043158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0" y="1979613"/>
            <a:ext cx="361950" cy="36195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4" name="Content Placeholder 13"/>
          <p:cNvGraphicFramePr>
            <a:graphicFrameLocks noGrp="1"/>
          </p:cNvGraphicFramePr>
          <p:nvPr>
            <p:ph sz="half" idx="1"/>
            <p:extLst>
              <p:ext uri="{D42A27DB-BD31-4B8C-83A1-F6EECF244321}">
                <p14:modId xmlns:p14="http://schemas.microsoft.com/office/powerpoint/2010/main" val="1315227779"/>
              </p:ext>
            </p:extLst>
          </p:nvPr>
        </p:nvGraphicFramePr>
        <p:xfrm>
          <a:off x="69295" y="990600"/>
          <a:ext cx="8998505" cy="5486400"/>
        </p:xfrm>
        <a:graphic>
          <a:graphicData uri="http://schemas.openxmlformats.org/drawingml/2006/table">
            <a:tbl>
              <a:tblPr firstRow="1" firstCol="1" lastRow="1" lastCol="1" bandRow="1" bandCol="1">
                <a:tableStyleId>{5C22544A-7EE6-4342-B048-85BDC9FD1C3A}</a:tableStyleId>
              </a:tblPr>
              <a:tblGrid>
                <a:gridCol w="775411"/>
                <a:gridCol w="6241894"/>
                <a:gridCol w="1981200"/>
              </a:tblGrid>
              <a:tr h="351211">
                <a:tc>
                  <a:txBody>
                    <a:bodyPr/>
                    <a:lstStyle/>
                    <a:p>
                      <a:pPr marL="0" marR="0" algn="ctr">
                        <a:spcBef>
                          <a:spcPts val="0"/>
                        </a:spcBef>
                        <a:spcAft>
                          <a:spcPts val="0"/>
                        </a:spcAft>
                      </a:pPr>
                      <a:r>
                        <a:rPr lang="en-US" sz="1800" b="1" dirty="0">
                          <a:solidFill>
                            <a:schemeClr val="tx1"/>
                          </a:solidFill>
                          <a:effectLst/>
                        </a:rPr>
                        <a:t>Step</a:t>
                      </a:r>
                      <a:endParaRPr lang="en-US" sz="1800" b="1" dirty="0">
                        <a:solidFill>
                          <a:schemeClr val="tx1"/>
                        </a:solidFill>
                        <a:effectLst/>
                        <a:latin typeface="Arial"/>
                        <a:ea typeface="Calibri"/>
                        <a:cs typeface="Times New Roman"/>
                      </a:endParaRPr>
                    </a:p>
                  </a:txBody>
                  <a:tcPr marL="65016" marR="65016" marT="0" marB="0" anchor="ctr"/>
                </a:tc>
                <a:tc>
                  <a:txBody>
                    <a:bodyPr/>
                    <a:lstStyle/>
                    <a:p>
                      <a:pPr marL="0" marR="0" algn="ctr" defTabSz="914400" rtl="0" eaLnBrk="1" latinLnBrk="0" hangingPunct="1">
                        <a:spcBef>
                          <a:spcPts val="0"/>
                        </a:spcBef>
                        <a:spcAft>
                          <a:spcPts val="0"/>
                        </a:spcAft>
                      </a:pPr>
                      <a:r>
                        <a:rPr lang="en-US" sz="1800" b="1" kern="1200" dirty="0">
                          <a:solidFill>
                            <a:schemeClr val="tx1"/>
                          </a:solidFill>
                          <a:effectLst/>
                          <a:latin typeface="+mn-lt"/>
                          <a:ea typeface="+mn-ea"/>
                          <a:cs typeface="+mn-cs"/>
                        </a:rPr>
                        <a:t>Claim Activity</a:t>
                      </a:r>
                    </a:p>
                  </a:txBody>
                  <a:tcPr marL="65016" marR="65016" marT="0" marB="0" anchor="ctr"/>
                </a:tc>
                <a:tc>
                  <a:txBody>
                    <a:bodyPr/>
                    <a:lstStyle/>
                    <a:p>
                      <a:pPr marL="0" marR="0" algn="ctr">
                        <a:spcBef>
                          <a:spcPts val="0"/>
                        </a:spcBef>
                        <a:spcAft>
                          <a:spcPts val="0"/>
                        </a:spcAft>
                      </a:pPr>
                      <a:r>
                        <a:rPr lang="en-US" sz="1800" b="1" dirty="0">
                          <a:solidFill>
                            <a:schemeClr val="tx1"/>
                          </a:solidFill>
                          <a:effectLst/>
                        </a:rPr>
                        <a:t>EDI </a:t>
                      </a:r>
                      <a:r>
                        <a:rPr lang="en-US" sz="1800" b="1" dirty="0" smtClean="0">
                          <a:solidFill>
                            <a:schemeClr val="tx1"/>
                          </a:solidFill>
                          <a:effectLst/>
                        </a:rPr>
                        <a:t>Transaction</a:t>
                      </a:r>
                      <a:endParaRPr lang="en-US" sz="1800" b="1" dirty="0">
                        <a:solidFill>
                          <a:schemeClr val="tx1"/>
                        </a:solidFill>
                        <a:effectLst/>
                        <a:latin typeface="Arial"/>
                        <a:ea typeface="Calibri"/>
                        <a:cs typeface="Times New Roman"/>
                      </a:endParaRPr>
                    </a:p>
                  </a:txBody>
                  <a:tcPr marL="65016" marR="65016" marT="0" marB="0" anchor="ctr"/>
                </a:tc>
              </a:tr>
              <a:tr h="1815409">
                <a:tc>
                  <a:txBody>
                    <a:bodyPr/>
                    <a:lstStyle/>
                    <a:p>
                      <a:pPr marL="0" marR="0" algn="ctr">
                        <a:spcBef>
                          <a:spcPts val="0"/>
                        </a:spcBef>
                        <a:spcAft>
                          <a:spcPts val="0"/>
                        </a:spcAft>
                      </a:pPr>
                      <a:r>
                        <a:rPr lang="en-US" sz="1600" dirty="0" smtClean="0">
                          <a:solidFill>
                            <a:schemeClr val="tx1"/>
                          </a:solidFill>
                          <a:effectLst/>
                          <a:latin typeface="Arial"/>
                          <a:ea typeface="Calibri"/>
                          <a:cs typeface="Times New Roman"/>
                        </a:rPr>
                        <a:t>5</a:t>
                      </a:r>
                      <a:endParaRPr lang="en-US" sz="1600" dirty="0">
                        <a:solidFill>
                          <a:schemeClr val="tx1"/>
                        </a:solidFill>
                        <a:effectLst/>
                        <a:latin typeface="Arial"/>
                        <a:ea typeface="Calibri"/>
                        <a:cs typeface="Times New Roman"/>
                      </a:endParaRPr>
                    </a:p>
                  </a:txBody>
                  <a:tcPr marL="65016" marR="65016"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0" dirty="0" smtClean="0">
                          <a:solidFill>
                            <a:schemeClr val="tx1"/>
                          </a:solidFill>
                          <a:effectLst/>
                        </a:rPr>
                        <a:t>Mike receives Marilyn’s Wage Statement which includes the differential for the second shift and some overtime wages from the summer.  Mike determines that because Marilyn’s base salary</a:t>
                      </a:r>
                      <a:r>
                        <a:rPr lang="en-US" sz="1600" b="0" baseline="0" dirty="0" smtClean="0">
                          <a:solidFill>
                            <a:schemeClr val="tx1"/>
                          </a:solidFill>
                          <a:effectLst/>
                        </a:rPr>
                        <a:t> is less than her AWW, she</a:t>
                      </a:r>
                      <a:r>
                        <a:rPr lang="en-US" sz="1600" b="0" dirty="0" smtClean="0">
                          <a:solidFill>
                            <a:schemeClr val="tx1"/>
                          </a:solidFill>
                          <a:effectLst/>
                        </a:rPr>
                        <a:t> is due partial</a:t>
                      </a:r>
                      <a:r>
                        <a:rPr lang="en-US" sz="1600" b="0" baseline="0" dirty="0" smtClean="0">
                          <a:solidFill>
                            <a:schemeClr val="tx1"/>
                          </a:solidFill>
                          <a:effectLst/>
                        </a:rPr>
                        <a:t> benefits while on salary continuation.  He issues a check for $500.00 </a:t>
                      </a:r>
                      <a:r>
                        <a:rPr lang="en-US" sz="1600" b="0" dirty="0" smtClean="0">
                          <a:solidFill>
                            <a:schemeClr val="tx1"/>
                          </a:solidFill>
                          <a:effectLst/>
                        </a:rPr>
                        <a:t>covering the difference owed for</a:t>
                      </a:r>
                      <a:r>
                        <a:rPr lang="en-US" sz="1600" b="0" baseline="0" dirty="0" smtClean="0">
                          <a:solidFill>
                            <a:schemeClr val="tx1"/>
                          </a:solidFill>
                          <a:effectLst/>
                        </a:rPr>
                        <a:t> four weeks</a:t>
                      </a:r>
                      <a:r>
                        <a:rPr lang="en-US" sz="1600" b="0" dirty="0" smtClean="0">
                          <a:solidFill>
                            <a:schemeClr val="tx1"/>
                          </a:solidFill>
                          <a:effectLst/>
                        </a:rPr>
                        <a:t> of salary continuation.  What needs</a:t>
                      </a:r>
                      <a:r>
                        <a:rPr lang="en-US" sz="1600" b="0" baseline="0" dirty="0" smtClean="0">
                          <a:solidFill>
                            <a:schemeClr val="tx1"/>
                          </a:solidFill>
                          <a:effectLst/>
                        </a:rPr>
                        <a:t> to be filed? </a:t>
                      </a:r>
                      <a:r>
                        <a:rPr lang="en-US" sz="1600" b="0" baseline="30000" dirty="0" smtClean="0">
                          <a:solidFill>
                            <a:schemeClr val="tx1"/>
                          </a:solidFill>
                          <a:effectLst/>
                        </a:rPr>
                        <a:t>5   </a:t>
                      </a:r>
                      <a:r>
                        <a:rPr lang="en-US" sz="1600" b="0" baseline="0" dirty="0" smtClean="0">
                          <a:solidFill>
                            <a:schemeClr val="tx1"/>
                          </a:solidFill>
                          <a:effectLst/>
                        </a:rPr>
                        <a:t>     What LSS code should be reported?  </a:t>
                      </a:r>
                      <a:endParaRPr lang="en-US" sz="1600" b="0" dirty="0" smtClean="0">
                        <a:solidFill>
                          <a:schemeClr val="tx1"/>
                        </a:solidFill>
                        <a:effectLst/>
                        <a:latin typeface="+mn-lt"/>
                        <a:ea typeface="Calibri"/>
                        <a:cs typeface="Times New Roman"/>
                      </a:endParaRPr>
                    </a:p>
                  </a:txBody>
                  <a:tcPr marL="65016" marR="65016" marT="0" marB="0" anchor="ctr">
                    <a:solidFill>
                      <a:schemeClr val="bg2">
                        <a:lumMod val="40000"/>
                        <a:lumOff val="60000"/>
                      </a:schemeClr>
                    </a:solidFill>
                  </a:tcPr>
                </a:tc>
                <a:tc>
                  <a:txBody>
                    <a:bodyPr/>
                    <a:lstStyle/>
                    <a:p>
                      <a:pPr algn="ctr"/>
                      <a:r>
                        <a:rPr lang="en-US" sz="800" dirty="0">
                          <a:solidFill>
                            <a:schemeClr val="tx1"/>
                          </a:solidFill>
                          <a:effectLst/>
                        </a:rPr>
                        <a:t> </a:t>
                      </a:r>
                      <a:r>
                        <a:rPr lang="en-US" sz="1600" b="1" kern="1200" dirty="0" smtClean="0">
                          <a:solidFill>
                            <a:schemeClr val="tx1"/>
                          </a:solidFill>
                          <a:effectLst/>
                          <a:latin typeface="+mn-lt"/>
                          <a:ea typeface="+mn-ea"/>
                          <a:cs typeface="+mn-cs"/>
                        </a:rPr>
                        <a:t> </a:t>
                      </a:r>
                    </a:p>
                    <a:p>
                      <a:pPr marL="0" marR="0" algn="ctr">
                        <a:spcBef>
                          <a:spcPts val="0"/>
                        </a:spcBef>
                        <a:spcAft>
                          <a:spcPts val="0"/>
                        </a:spcAft>
                      </a:pPr>
                      <a:r>
                        <a:rPr lang="en-US" sz="1600" b="1" kern="1200" dirty="0" smtClean="0">
                          <a:solidFill>
                            <a:schemeClr val="tx1"/>
                          </a:solidFill>
                          <a:effectLst/>
                          <a:latin typeface="+mn-lt"/>
                          <a:ea typeface="+mn-ea"/>
                          <a:cs typeface="+mn-cs"/>
                        </a:rPr>
                        <a:t>SROI PY</a:t>
                      </a:r>
                      <a:r>
                        <a:rPr lang="en-US" sz="1600" b="1" kern="1200" baseline="0" dirty="0" smtClean="0">
                          <a:solidFill>
                            <a:schemeClr val="tx1"/>
                          </a:solidFill>
                          <a:effectLst/>
                          <a:latin typeface="+mn-lt"/>
                          <a:ea typeface="+mn-ea"/>
                          <a:cs typeface="+mn-cs"/>
                        </a:rPr>
                        <a:t> </a:t>
                      </a:r>
                    </a:p>
                    <a:p>
                      <a:pPr marL="0" marR="0" algn="ctr">
                        <a:spcBef>
                          <a:spcPts val="0"/>
                        </a:spcBef>
                        <a:spcAft>
                          <a:spcPts val="0"/>
                        </a:spcAft>
                      </a:pPr>
                      <a:r>
                        <a:rPr lang="en-US" sz="1600" b="1" kern="1200" baseline="0" dirty="0" smtClean="0">
                          <a:solidFill>
                            <a:schemeClr val="tx1"/>
                          </a:solidFill>
                          <a:effectLst/>
                          <a:latin typeface="+mn-lt"/>
                          <a:ea typeface="+mn-ea"/>
                          <a:cs typeface="+mn-cs"/>
                        </a:rPr>
                        <a:t>(DN0293=NS)</a:t>
                      </a:r>
                    </a:p>
                  </a:txBody>
                  <a:tcPr marL="65016" marR="65016" marT="0" marB="0"/>
                </a:tc>
              </a:tr>
              <a:tr h="1612900">
                <a:tc>
                  <a:txBody>
                    <a:bodyPr/>
                    <a:lstStyle/>
                    <a:p>
                      <a:pPr marL="0" marR="0" algn="ctr">
                        <a:spcBef>
                          <a:spcPts val="0"/>
                        </a:spcBef>
                        <a:spcAft>
                          <a:spcPts val="0"/>
                        </a:spcAft>
                      </a:pPr>
                      <a:r>
                        <a:rPr lang="en-US" sz="1600" dirty="0" smtClean="0">
                          <a:solidFill>
                            <a:schemeClr val="tx1"/>
                          </a:solidFill>
                          <a:effectLst/>
                          <a:latin typeface="Arial"/>
                          <a:ea typeface="Calibri"/>
                          <a:cs typeface="Times New Roman"/>
                        </a:rPr>
                        <a:t>6</a:t>
                      </a:r>
                      <a:endParaRPr lang="en-US" sz="1600" dirty="0">
                        <a:solidFill>
                          <a:schemeClr val="tx1"/>
                        </a:solidFill>
                        <a:effectLst/>
                        <a:latin typeface="Arial"/>
                        <a:ea typeface="Calibri"/>
                        <a:cs typeface="Times New Roman"/>
                      </a:endParaRPr>
                    </a:p>
                  </a:txBody>
                  <a:tcPr marL="65016" marR="65016"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0" kern="1200" dirty="0" smtClean="0">
                          <a:solidFill>
                            <a:schemeClr val="dk1"/>
                          </a:solidFill>
                          <a:effectLst/>
                          <a:latin typeface="+mn-lt"/>
                          <a:ea typeface="+mn-ea"/>
                          <a:cs typeface="+mn-cs"/>
                        </a:rPr>
                        <a:t>Mike confirms that Marilyn</a:t>
                      </a:r>
                      <a:r>
                        <a:rPr lang="en-US" sz="1600" b="0" kern="1200" baseline="0" dirty="0" smtClean="0">
                          <a:solidFill>
                            <a:schemeClr val="dk1"/>
                          </a:solidFill>
                          <a:effectLst/>
                          <a:latin typeface="+mn-lt"/>
                          <a:ea typeface="+mn-ea"/>
                          <a:cs typeface="+mn-cs"/>
                        </a:rPr>
                        <a:t> will be paid her salary </a:t>
                      </a:r>
                      <a:r>
                        <a:rPr lang="en-US" sz="1600" b="0" kern="1200" dirty="0" smtClean="0">
                          <a:solidFill>
                            <a:schemeClr val="dk1"/>
                          </a:solidFill>
                          <a:effectLst/>
                          <a:latin typeface="+mn-lt"/>
                          <a:ea typeface="+mn-ea"/>
                          <a:cs typeface="+mn-cs"/>
                        </a:rPr>
                        <a:t>through November 30.  Knowing that Marilyn will be out until at least December 13, Mike issues a check in the amount of $625.00 to Marilyn for her first week of total benefits covering the period of December</a:t>
                      </a:r>
                      <a:r>
                        <a:rPr lang="en-US" sz="1600" b="0" kern="1200" baseline="0" dirty="0" smtClean="0">
                          <a:solidFill>
                            <a:schemeClr val="dk1"/>
                          </a:solidFill>
                          <a:effectLst/>
                          <a:latin typeface="+mn-lt"/>
                          <a:ea typeface="+mn-ea"/>
                          <a:cs typeface="+mn-cs"/>
                        </a:rPr>
                        <a:t> 1</a:t>
                      </a:r>
                      <a:r>
                        <a:rPr lang="en-US" sz="1600" b="0" kern="1200" dirty="0" smtClean="0">
                          <a:solidFill>
                            <a:schemeClr val="dk1"/>
                          </a:solidFill>
                          <a:effectLst/>
                          <a:latin typeface="+mn-lt"/>
                          <a:ea typeface="+mn-ea"/>
                          <a:cs typeface="+mn-cs"/>
                        </a:rPr>
                        <a:t>– December 7. What needs to be filed to reflect this payment? </a:t>
                      </a:r>
                      <a:r>
                        <a:rPr lang="en-US" sz="1600" b="0" kern="1200" baseline="30000" dirty="0" smtClean="0">
                          <a:solidFill>
                            <a:schemeClr val="dk1"/>
                          </a:solidFill>
                          <a:effectLst/>
                          <a:latin typeface="+mn-lt"/>
                          <a:ea typeface="+mn-ea"/>
                          <a:cs typeface="+mn-cs"/>
                        </a:rPr>
                        <a:t>6        </a:t>
                      </a:r>
                      <a:r>
                        <a:rPr lang="en-US" sz="1600" b="0" kern="1200" dirty="0" smtClean="0">
                          <a:solidFill>
                            <a:schemeClr val="dk1"/>
                          </a:solidFill>
                          <a:effectLst/>
                          <a:latin typeface="+mn-lt"/>
                          <a:ea typeface="+mn-ea"/>
                          <a:cs typeface="+mn-cs"/>
                        </a:rPr>
                        <a:t> </a:t>
                      </a:r>
                      <a:r>
                        <a:rPr lang="en-US" sz="1600" baseline="0" dirty="0" smtClean="0">
                          <a:effectLst/>
                        </a:rPr>
                        <a:t>What benefit type code should Mike report?</a:t>
                      </a:r>
                      <a:endParaRPr lang="en-US" sz="1600" b="0" kern="1200" dirty="0" smtClean="0">
                        <a:solidFill>
                          <a:schemeClr val="dk1"/>
                        </a:solidFill>
                        <a:effectLst/>
                        <a:latin typeface="+mn-lt"/>
                        <a:ea typeface="+mn-ea"/>
                        <a:cs typeface="+mn-cs"/>
                      </a:endParaRPr>
                    </a:p>
                  </a:txBody>
                  <a:tcPr marL="65016" marR="65016" marT="0" marB="0" anchor="ctr">
                    <a:solidFill>
                      <a:schemeClr val="bg2">
                        <a:lumMod val="40000"/>
                        <a:lumOff val="60000"/>
                      </a:schemeClr>
                    </a:solidFill>
                  </a:tcPr>
                </a:tc>
                <a:tc>
                  <a:txBody>
                    <a:bodyPr/>
                    <a:lstStyle/>
                    <a:p>
                      <a:pPr marL="0" marR="0" algn="ctr">
                        <a:spcBef>
                          <a:spcPts val="0"/>
                        </a:spcBef>
                        <a:spcAft>
                          <a:spcPts val="0"/>
                        </a:spcAft>
                      </a:pPr>
                      <a:r>
                        <a:rPr lang="en-US" sz="800" dirty="0" smtClean="0">
                          <a:solidFill>
                            <a:schemeClr val="tx1"/>
                          </a:solidFill>
                          <a:effectLst/>
                        </a:rPr>
                        <a:t> </a:t>
                      </a:r>
                    </a:p>
                    <a:p>
                      <a:pPr marL="0" marR="0" algn="ctr">
                        <a:spcBef>
                          <a:spcPts val="0"/>
                        </a:spcBef>
                        <a:spcAft>
                          <a:spcPts val="0"/>
                        </a:spcAft>
                      </a:pPr>
                      <a:endParaRPr lang="en-US" sz="800" dirty="0" smtClean="0">
                        <a:solidFill>
                          <a:schemeClr val="tx1"/>
                        </a:solidFill>
                        <a:effectLst/>
                      </a:endParaRPr>
                    </a:p>
                    <a:p>
                      <a:pPr marL="0" marR="0" algn="ctr">
                        <a:spcBef>
                          <a:spcPts val="0"/>
                        </a:spcBef>
                        <a:spcAft>
                          <a:spcPts val="0"/>
                        </a:spcAft>
                      </a:pPr>
                      <a:r>
                        <a:rPr lang="en-US" sz="800" dirty="0">
                          <a:solidFill>
                            <a:schemeClr val="tx1"/>
                          </a:solidFill>
                          <a:effectLst/>
                        </a:rPr>
                        <a:t> </a:t>
                      </a:r>
                      <a:endParaRPr lang="en-US" sz="800" dirty="0" smtClean="0">
                        <a:solidFill>
                          <a:schemeClr val="tx1"/>
                        </a:solidFill>
                        <a:effectLst/>
                        <a:latin typeface="Arial"/>
                        <a:ea typeface="Calibri"/>
                        <a:cs typeface="Times New Roman"/>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smtClean="0">
                          <a:ln>
                            <a:noFill/>
                          </a:ln>
                          <a:solidFill>
                            <a:srgbClr val="000000"/>
                          </a:solidFill>
                          <a:effectLst/>
                          <a:uLnTx/>
                          <a:uFillTx/>
                          <a:latin typeface="+mn-lt"/>
                          <a:ea typeface="+mn-ea"/>
                          <a:cs typeface="+mn-cs"/>
                        </a:rPr>
                        <a:t> SROI IP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smtClean="0">
                          <a:ln>
                            <a:noFill/>
                          </a:ln>
                          <a:solidFill>
                            <a:srgbClr val="000000"/>
                          </a:solidFill>
                          <a:effectLst/>
                          <a:uLnTx/>
                          <a:uFillTx/>
                          <a:latin typeface="+mn-lt"/>
                          <a:ea typeface="+mn-ea"/>
                          <a:cs typeface="+mn-cs"/>
                        </a:rPr>
                        <a:t>(DN0085=030) </a:t>
                      </a:r>
                    </a:p>
                  </a:txBody>
                  <a:tcPr marL="65016" marR="65016" marT="0" marB="0"/>
                </a:tc>
              </a:tr>
              <a:tr h="1676400">
                <a:tc>
                  <a:txBody>
                    <a:bodyPr/>
                    <a:lstStyle/>
                    <a:p>
                      <a:pPr marL="0" marR="0" algn="ctr">
                        <a:spcBef>
                          <a:spcPts val="0"/>
                        </a:spcBef>
                        <a:spcAft>
                          <a:spcPts val="0"/>
                        </a:spcAft>
                      </a:pPr>
                      <a:r>
                        <a:rPr lang="en-US" sz="1600" dirty="0" smtClean="0">
                          <a:solidFill>
                            <a:schemeClr val="tx1"/>
                          </a:solidFill>
                          <a:effectLst/>
                          <a:latin typeface="+mn-lt"/>
                          <a:ea typeface="+mn-ea"/>
                          <a:cs typeface="+mn-cs"/>
                        </a:rPr>
                        <a:t>7</a:t>
                      </a:r>
                      <a:endParaRPr lang="en-US" sz="1600" dirty="0">
                        <a:solidFill>
                          <a:schemeClr val="tx1"/>
                        </a:solidFill>
                        <a:effectLst/>
                        <a:latin typeface="Arial"/>
                        <a:ea typeface="Calibri"/>
                        <a:cs typeface="Times New Roman"/>
                      </a:endParaRPr>
                    </a:p>
                  </a:txBody>
                  <a:tcPr marL="65016" marR="65016"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0" dirty="0" smtClean="0">
                          <a:solidFill>
                            <a:schemeClr val="tx1"/>
                          </a:solidFill>
                          <a:effectLst/>
                        </a:rPr>
                        <a:t>Mike received an email from Judy at the Comp Board informing him that he calculated Marilyn’s AWW incorrectly</a:t>
                      </a:r>
                      <a:r>
                        <a:rPr lang="en-US" sz="1600" b="0" baseline="0" dirty="0" smtClean="0">
                          <a:solidFill>
                            <a:schemeClr val="tx1"/>
                          </a:solidFill>
                          <a:effectLst/>
                        </a:rPr>
                        <a:t> because he did not exclude the week of injury.  Judy has </a:t>
                      </a:r>
                      <a:r>
                        <a:rPr lang="en-US" sz="1600" b="0" dirty="0" smtClean="0">
                          <a:solidFill>
                            <a:schemeClr val="tx1"/>
                          </a:solidFill>
                          <a:effectLst/>
                        </a:rPr>
                        <a:t>determined that</a:t>
                      </a:r>
                      <a:r>
                        <a:rPr lang="en-US" sz="1600" b="0" baseline="0" dirty="0" smtClean="0">
                          <a:solidFill>
                            <a:schemeClr val="tx1"/>
                          </a:solidFill>
                          <a:effectLst/>
                        </a:rPr>
                        <a:t> </a:t>
                      </a:r>
                      <a:r>
                        <a:rPr lang="en-US" sz="1600" b="0" dirty="0" smtClean="0">
                          <a:solidFill>
                            <a:schemeClr val="tx1"/>
                          </a:solidFill>
                          <a:effectLst/>
                        </a:rPr>
                        <a:t>the new WCR is $633.00. Mike puts Marilyn on repetitive pay at the new rate and</a:t>
                      </a:r>
                      <a:r>
                        <a:rPr lang="en-US" sz="1600" b="0" baseline="0" dirty="0" smtClean="0">
                          <a:solidFill>
                            <a:schemeClr val="tx1"/>
                          </a:solidFill>
                          <a:effectLst/>
                        </a:rPr>
                        <a:t> sends out a check for $32.00 for the amount due to date</a:t>
                      </a:r>
                      <a:r>
                        <a:rPr lang="en-US" sz="1600" b="0" dirty="0" smtClean="0">
                          <a:solidFill>
                            <a:schemeClr val="tx1"/>
                          </a:solidFill>
                          <a:effectLst/>
                        </a:rPr>
                        <a:t>.</a:t>
                      </a:r>
                      <a:r>
                        <a:rPr lang="en-US" sz="1600" b="0" baseline="0" dirty="0" smtClean="0">
                          <a:solidFill>
                            <a:schemeClr val="tx1"/>
                          </a:solidFill>
                          <a:effectLst/>
                        </a:rPr>
                        <a:t>  </a:t>
                      </a:r>
                      <a:r>
                        <a:rPr lang="en-US" sz="1600" b="0" dirty="0" smtClean="0">
                          <a:solidFill>
                            <a:schemeClr val="tx1"/>
                          </a:solidFill>
                          <a:effectLst/>
                        </a:rPr>
                        <a:t>What EDI reports are required?</a:t>
                      </a:r>
                      <a:r>
                        <a:rPr lang="en-US" sz="1600" b="0" baseline="0" dirty="0" smtClean="0">
                          <a:solidFill>
                            <a:schemeClr val="tx1"/>
                          </a:solidFill>
                          <a:effectLst/>
                        </a:rPr>
                        <a:t> </a:t>
                      </a:r>
                      <a:r>
                        <a:rPr lang="en-US" sz="1600" b="0" dirty="0" smtClean="0">
                          <a:solidFill>
                            <a:schemeClr val="tx1"/>
                          </a:solidFill>
                          <a:effectLst/>
                        </a:rPr>
                        <a:t> </a:t>
                      </a:r>
                      <a:r>
                        <a:rPr lang="en-US" sz="1600" b="0" baseline="30000" dirty="0" smtClean="0">
                          <a:solidFill>
                            <a:schemeClr val="tx1"/>
                          </a:solidFill>
                          <a:effectLst/>
                        </a:rPr>
                        <a:t>7</a:t>
                      </a:r>
                      <a:r>
                        <a:rPr lang="en-US" sz="1600" b="0" baseline="0" dirty="0" smtClean="0">
                          <a:solidFill>
                            <a:schemeClr val="tx1"/>
                          </a:solidFill>
                          <a:effectLst/>
                          <a:latin typeface="+mn-lt"/>
                          <a:cs typeface="Times New Roman"/>
                        </a:rPr>
                        <a:t>       I</a:t>
                      </a:r>
                      <a:r>
                        <a:rPr lang="en-US" sz="1600" b="0" baseline="0" dirty="0" smtClean="0">
                          <a:solidFill>
                            <a:schemeClr val="tx1"/>
                          </a:solidFill>
                          <a:effectLst/>
                        </a:rPr>
                        <a:t>s a WCB-8 required</a:t>
                      </a:r>
                      <a:r>
                        <a:rPr lang="en-US" sz="1600" b="0" dirty="0" smtClean="0">
                          <a:solidFill>
                            <a:schemeClr val="tx1"/>
                          </a:solidFill>
                          <a:effectLst/>
                        </a:rPr>
                        <a:t>? </a:t>
                      </a:r>
                      <a:endParaRPr lang="en-US" sz="1600" b="0" dirty="0">
                        <a:solidFill>
                          <a:schemeClr val="tx1"/>
                        </a:solidFill>
                        <a:effectLst/>
                        <a:latin typeface="Arial"/>
                        <a:ea typeface="Calibri"/>
                        <a:cs typeface="Times New Roman"/>
                      </a:endParaRPr>
                    </a:p>
                  </a:txBody>
                  <a:tcPr marL="33099" marR="33099" marT="0" marB="0" anchor="ctr">
                    <a:solidFill>
                      <a:schemeClr val="bg2">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1" kern="1200" noProof="0" dirty="0" smtClean="0">
                          <a:solidFill>
                            <a:schemeClr val="tx1"/>
                          </a:solidFill>
                          <a:effectLst/>
                          <a:latin typeface="+mn-lt"/>
                          <a:ea typeface="+mn-ea"/>
                          <a:cs typeface="+mn-cs"/>
                        </a:rPr>
                        <a:t> SROI CA</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1" kern="1200" noProof="0" dirty="0" smtClean="0">
                          <a:solidFill>
                            <a:schemeClr val="tx1"/>
                          </a:solidFill>
                          <a:effectLst/>
                          <a:latin typeface="+mn-lt"/>
                          <a:ea typeface="+mn-ea"/>
                          <a:cs typeface="+mn-cs"/>
                        </a:rPr>
                        <a:t>(no, would be yes   if rate was overestimated)</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600" b="1" kern="1200" noProof="0" dirty="0" smtClean="0">
                        <a:solidFill>
                          <a:schemeClr val="tx1"/>
                        </a:solidFill>
                        <a:effectLst/>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1" kern="1200" noProof="0" dirty="0" smtClean="0">
                          <a:solidFill>
                            <a:schemeClr val="tx1"/>
                          </a:solidFill>
                          <a:effectLst/>
                          <a:latin typeface="+mn-lt"/>
                          <a:ea typeface="+mn-ea"/>
                          <a:cs typeface="+mn-cs"/>
                        </a:rPr>
                        <a:t>SROI PY</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1" kern="1200" noProof="0" dirty="0" smtClean="0">
                          <a:solidFill>
                            <a:schemeClr val="tx1"/>
                          </a:solidFill>
                          <a:effectLst/>
                          <a:latin typeface="+mn-lt"/>
                          <a:ea typeface="+mn-ea"/>
                          <a:cs typeface="+mn-cs"/>
                        </a:rPr>
                        <a:t>(DN0293=NS)</a:t>
                      </a:r>
                    </a:p>
                  </a:txBody>
                  <a:tcPr marL="33099" marR="33099" marT="0" marB="0"/>
                </a:tc>
              </a:tr>
            </a:tbl>
          </a:graphicData>
        </a:graphic>
      </p:graphicFrame>
      <p:pic>
        <p:nvPicPr>
          <p:cNvPr id="51" name="Picture 37" descr="MC90043158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06826" y="701267"/>
            <a:ext cx="382794" cy="382794"/>
          </a:xfrm>
          <a:prstGeom prst="rect">
            <a:avLst/>
          </a:prstGeom>
          <a:noFill/>
          <a:extLst>
            <a:ext uri="{909E8E84-426E-40DD-AFC4-6F175D3DCCD1}">
              <a14:hiddenFill xmlns:a14="http://schemas.microsoft.com/office/drawing/2010/main">
                <a:solidFill>
                  <a:srgbClr val="FFFFFF"/>
                </a:solidFill>
              </a14:hiddenFill>
            </a:ext>
          </a:extLst>
        </p:spPr>
      </p:pic>
      <p:pic>
        <p:nvPicPr>
          <p:cNvPr id="52" name="Picture 37" descr="MC90043158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0600" y="2831776"/>
            <a:ext cx="361950" cy="361950"/>
          </a:xfrm>
          <a:prstGeom prst="rect">
            <a:avLst/>
          </a:prstGeom>
          <a:noFill/>
          <a:extLst>
            <a:ext uri="{909E8E84-426E-40DD-AFC4-6F175D3DCCD1}">
              <a14:hiddenFill xmlns:a14="http://schemas.microsoft.com/office/drawing/2010/main">
                <a:solidFill>
                  <a:srgbClr val="FFFFFF"/>
                </a:solidFill>
              </a14:hiddenFill>
            </a:ext>
          </a:extLst>
        </p:spPr>
      </p:pic>
      <p:pic>
        <p:nvPicPr>
          <p:cNvPr id="54" name="Picture 37" descr="MC90043158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77000" y="4156496"/>
            <a:ext cx="361950" cy="36195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7136566" y="1371600"/>
            <a:ext cx="1857533" cy="1822126"/>
          </a:xfrm>
          <a:prstGeom prst="rect">
            <a:avLst/>
          </a:prstGeom>
          <a:solidFill>
            <a:srgbClr val="62954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Answer</a:t>
            </a:r>
            <a:endParaRPr lang="en-US" dirty="0"/>
          </a:p>
        </p:txBody>
      </p:sp>
      <p:sp>
        <p:nvSpPr>
          <p:cNvPr id="38" name="Rectangle 37"/>
          <p:cNvSpPr/>
          <p:nvPr/>
        </p:nvSpPr>
        <p:spPr>
          <a:xfrm>
            <a:off x="7136567" y="3195023"/>
            <a:ext cx="1857532" cy="1505695"/>
          </a:xfrm>
          <a:prstGeom prst="rect">
            <a:avLst/>
          </a:prstGeom>
          <a:solidFill>
            <a:srgbClr val="62954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Answer</a:t>
            </a:r>
            <a:endParaRPr lang="en-US" dirty="0"/>
          </a:p>
        </p:txBody>
      </p:sp>
      <p:sp>
        <p:nvSpPr>
          <p:cNvPr id="41" name="Rectangle 40"/>
          <p:cNvSpPr/>
          <p:nvPr/>
        </p:nvSpPr>
        <p:spPr>
          <a:xfrm>
            <a:off x="7136565" y="4699421"/>
            <a:ext cx="1857534" cy="1100371"/>
          </a:xfrm>
          <a:prstGeom prst="rect">
            <a:avLst/>
          </a:prstGeom>
          <a:solidFill>
            <a:srgbClr val="62954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Answer</a:t>
            </a:r>
            <a:endParaRPr lang="en-US" dirty="0"/>
          </a:p>
        </p:txBody>
      </p:sp>
      <p:pic>
        <p:nvPicPr>
          <p:cNvPr id="31" name="Picture 37" descr="MC90043158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14823" y="6104869"/>
            <a:ext cx="361950" cy="361950"/>
          </a:xfrm>
          <a:prstGeom prst="rect">
            <a:avLst/>
          </a:prstGeom>
          <a:noFill/>
          <a:extLst>
            <a:ext uri="{909E8E84-426E-40DD-AFC4-6F175D3DCCD1}">
              <a14:hiddenFill xmlns:a14="http://schemas.microsoft.com/office/drawing/2010/main">
                <a:solidFill>
                  <a:srgbClr val="FFFFFF"/>
                </a:solidFill>
              </a14:hiddenFill>
            </a:ext>
          </a:extLst>
        </p:spPr>
      </p:pic>
      <p:sp>
        <p:nvSpPr>
          <p:cNvPr id="32" name="Rectangle 31"/>
          <p:cNvSpPr/>
          <p:nvPr/>
        </p:nvSpPr>
        <p:spPr>
          <a:xfrm>
            <a:off x="7141563" y="5799793"/>
            <a:ext cx="1852535" cy="677208"/>
          </a:xfrm>
          <a:prstGeom prst="rect">
            <a:avLst/>
          </a:prstGeom>
          <a:solidFill>
            <a:srgbClr val="62954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Answer</a:t>
            </a:r>
            <a:endParaRPr lang="en-US" dirty="0"/>
          </a:p>
        </p:txBody>
      </p:sp>
    </p:spTree>
    <p:extLst>
      <p:ext uri="{BB962C8B-B14F-4D97-AF65-F5344CB8AC3E}">
        <p14:creationId xmlns:p14="http://schemas.microsoft.com/office/powerpoint/2010/main" val="39562483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path" presetSubtype="0" accel="50000" decel="50000" fill="hold" grpId="0" nodeType="clickEffect">
                                  <p:stCondLst>
                                    <p:cond delay="0"/>
                                  </p:stCondLst>
                                  <p:childTnLst>
                                    <p:animMotion origin="layout" path="M 0 0 L 0.125 0 C 0.181 0 0.25 0.069 0.25 0.125 L 0.25 0.25 E" pathEditMode="relative" ptsTypes="">
                                      <p:cBhvr>
                                        <p:cTn id="6" dur="2000" fill="hold"/>
                                        <p:tgtEl>
                                          <p:spTgt spid="3"/>
                                        </p:tgtEl>
                                        <p:attrNameLst>
                                          <p:attrName>ppt_x</p:attrName>
                                          <p:attrName>ppt_y</p:attrName>
                                        </p:attrNameLst>
                                      </p:cBhvr>
                                    </p:animMotion>
                                  </p:childTnLst>
                                </p:cTn>
                              </p:par>
                            </p:childTnLst>
                          </p:cTn>
                        </p:par>
                      </p:childTnLst>
                    </p:cTn>
                  </p:par>
                  <p:par>
                    <p:cTn id="7" fill="hold">
                      <p:stCondLst>
                        <p:cond delay="indefinite"/>
                      </p:stCondLst>
                      <p:childTnLst>
                        <p:par>
                          <p:cTn id="8" fill="hold">
                            <p:stCondLst>
                              <p:cond delay="0"/>
                            </p:stCondLst>
                            <p:childTnLst>
                              <p:par>
                                <p:cTn id="9" presetID="50" presetClass="path" presetSubtype="0" accel="50000" decel="50000" fill="hold" grpId="0" nodeType="clickEffect">
                                  <p:stCondLst>
                                    <p:cond delay="0"/>
                                  </p:stCondLst>
                                  <p:childTnLst>
                                    <p:animMotion origin="layout" path="M 0 0 L 0.125 0 C 0.181 0 0.25 0.069 0.25 0.125 L 0.25 0.25 E" pathEditMode="relative" ptsTypes="">
                                      <p:cBhvr>
                                        <p:cTn id="10" dur="2000" fill="hold"/>
                                        <p:tgtEl>
                                          <p:spTgt spid="38"/>
                                        </p:tgtEl>
                                        <p:attrNameLst>
                                          <p:attrName>ppt_x</p:attrName>
                                          <p:attrName>ppt_y</p:attrName>
                                        </p:attrNameLst>
                                      </p:cBhvr>
                                    </p:animMotion>
                                  </p:childTnLst>
                                </p:cTn>
                              </p:par>
                            </p:childTnLst>
                          </p:cTn>
                        </p:par>
                      </p:childTnLst>
                    </p:cTn>
                  </p:par>
                  <p:par>
                    <p:cTn id="11" fill="hold">
                      <p:stCondLst>
                        <p:cond delay="indefinite"/>
                      </p:stCondLst>
                      <p:childTnLst>
                        <p:par>
                          <p:cTn id="12" fill="hold">
                            <p:stCondLst>
                              <p:cond delay="0"/>
                            </p:stCondLst>
                            <p:childTnLst>
                              <p:par>
                                <p:cTn id="13" presetID="50" presetClass="path" presetSubtype="0" accel="50000" decel="50000" fill="hold" grpId="0" nodeType="clickEffect">
                                  <p:stCondLst>
                                    <p:cond delay="0"/>
                                  </p:stCondLst>
                                  <p:childTnLst>
                                    <p:animMotion origin="layout" path="M 0 0 L 0.125 0 C 0.181 0 0.25 0.069 0.25 0.125 L 0.25 0.25 E" pathEditMode="relative" ptsTypes="">
                                      <p:cBhvr>
                                        <p:cTn id="14" dur="2000" fill="hold"/>
                                        <p:tgtEl>
                                          <p:spTgt spid="41"/>
                                        </p:tgtEl>
                                        <p:attrNameLst>
                                          <p:attrName>ppt_x</p:attrName>
                                          <p:attrName>ppt_y</p:attrName>
                                        </p:attrNameLst>
                                      </p:cBhvr>
                                    </p:animMotion>
                                  </p:childTnLst>
                                </p:cTn>
                              </p:par>
                            </p:childTnLst>
                          </p:cTn>
                        </p:par>
                      </p:childTnLst>
                    </p:cTn>
                  </p:par>
                  <p:par>
                    <p:cTn id="15" fill="hold">
                      <p:stCondLst>
                        <p:cond delay="indefinite"/>
                      </p:stCondLst>
                      <p:childTnLst>
                        <p:par>
                          <p:cTn id="16" fill="hold">
                            <p:stCondLst>
                              <p:cond delay="0"/>
                            </p:stCondLst>
                            <p:childTnLst>
                              <p:par>
                                <p:cTn id="17" presetID="50" presetClass="path" presetSubtype="0" accel="50000" decel="50000" fill="hold" grpId="0" nodeType="clickEffect">
                                  <p:stCondLst>
                                    <p:cond delay="0"/>
                                  </p:stCondLst>
                                  <p:childTnLst>
                                    <p:animMotion origin="layout" path="M 0 0 L 0.125 0 C 0.181 0 0.25 0.069 0.25 0.125 L 0.25 0.25 E" pathEditMode="relative" ptsTypes="">
                                      <p:cBhvr>
                                        <p:cTn id="18" dur="2000" fill="hold"/>
                                        <p:tgtEl>
                                          <p:spTgt spid="32"/>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8" grpId="0" animBg="1"/>
      <p:bldP spid="41" grpId="0" animBg="1"/>
      <p:bldP spid="3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Study</a:t>
            </a:r>
            <a:endParaRPr lang="en-US" dirty="0"/>
          </a:p>
        </p:txBody>
      </p:sp>
      <p:sp>
        <p:nvSpPr>
          <p:cNvPr id="5" name="Slide Number Placeholder 4"/>
          <p:cNvSpPr>
            <a:spLocks noGrp="1"/>
          </p:cNvSpPr>
          <p:nvPr>
            <p:ph type="sldNum" sz="quarter" idx="10"/>
          </p:nvPr>
        </p:nvSpPr>
        <p:spPr/>
        <p:txBody>
          <a:bodyPr/>
          <a:lstStyle/>
          <a:p>
            <a:pPr>
              <a:defRPr/>
            </a:pPr>
            <a:fld id="{64DF1B7C-13AC-4ECD-8FFE-BC99ACAB8385}" type="slidenum">
              <a:rPr lang="en-US" smtClean="0">
                <a:solidFill>
                  <a:schemeClr val="tx1"/>
                </a:solidFill>
              </a:rPr>
              <a:pPr>
                <a:defRPr/>
              </a:pPr>
              <a:t>11</a:t>
            </a:fld>
            <a:endParaRPr lang="en-US" dirty="0">
              <a:solidFill>
                <a:schemeClr val="tx1"/>
              </a:solidFill>
            </a:endParaRPr>
          </a:p>
        </p:txBody>
      </p:sp>
      <p:pic>
        <p:nvPicPr>
          <p:cNvPr id="1054" name="Picture 30" descr="MC90043158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0" y="1979613"/>
            <a:ext cx="361950" cy="361950"/>
          </a:xfrm>
          <a:prstGeom prst="rect">
            <a:avLst/>
          </a:prstGeom>
          <a:noFill/>
          <a:extLst>
            <a:ext uri="{909E8E84-426E-40DD-AFC4-6F175D3DCCD1}">
              <a14:hiddenFill xmlns:a14="http://schemas.microsoft.com/office/drawing/2010/main">
                <a:solidFill>
                  <a:srgbClr val="FFFFFF"/>
                </a:solidFill>
              </a14:hiddenFill>
            </a:ext>
          </a:extLst>
        </p:spPr>
      </p:pic>
      <p:pic>
        <p:nvPicPr>
          <p:cNvPr id="1053" name="Picture 29" descr="MC900434804[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52400" y="1979613"/>
            <a:ext cx="247650" cy="247650"/>
          </a:xfrm>
          <a:prstGeom prst="rect">
            <a:avLst/>
          </a:prstGeom>
          <a:noFill/>
          <a:extLst>
            <a:ext uri="{909E8E84-426E-40DD-AFC4-6F175D3DCCD1}">
              <a14:hiddenFill xmlns:a14="http://schemas.microsoft.com/office/drawing/2010/main">
                <a:solidFill>
                  <a:srgbClr val="FFFFFF"/>
                </a:solidFill>
              </a14:hiddenFill>
            </a:ext>
          </a:extLst>
        </p:spPr>
      </p:pic>
      <p:pic>
        <p:nvPicPr>
          <p:cNvPr id="1052" name="Picture 28" descr="MC90043158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0" y="1979613"/>
            <a:ext cx="361950" cy="361950"/>
          </a:xfrm>
          <a:prstGeom prst="rect">
            <a:avLst/>
          </a:prstGeom>
          <a:noFill/>
          <a:extLst>
            <a:ext uri="{909E8E84-426E-40DD-AFC4-6F175D3DCCD1}">
              <a14:hiddenFill xmlns:a14="http://schemas.microsoft.com/office/drawing/2010/main">
                <a:solidFill>
                  <a:srgbClr val="FFFFFF"/>
                </a:solidFill>
              </a14:hiddenFill>
            </a:ext>
          </a:extLst>
        </p:spPr>
      </p:pic>
      <p:pic>
        <p:nvPicPr>
          <p:cNvPr id="1051" name="Picture 27" descr="MC90043158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0" y="1979613"/>
            <a:ext cx="361950" cy="361950"/>
          </a:xfrm>
          <a:prstGeom prst="rect">
            <a:avLst/>
          </a:prstGeom>
          <a:noFill/>
          <a:extLst>
            <a:ext uri="{909E8E84-426E-40DD-AFC4-6F175D3DCCD1}">
              <a14:hiddenFill xmlns:a14="http://schemas.microsoft.com/office/drawing/2010/main">
                <a:solidFill>
                  <a:srgbClr val="FFFFFF"/>
                </a:solidFill>
              </a14:hiddenFill>
            </a:ext>
          </a:extLst>
        </p:spPr>
      </p:pic>
      <p:pic>
        <p:nvPicPr>
          <p:cNvPr id="1050" name="Picture 26" descr="MC90043158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0" y="1979613"/>
            <a:ext cx="361950" cy="361950"/>
          </a:xfrm>
          <a:prstGeom prst="rect">
            <a:avLst/>
          </a:prstGeom>
          <a:noFill/>
          <a:extLst>
            <a:ext uri="{909E8E84-426E-40DD-AFC4-6F175D3DCCD1}">
              <a14:hiddenFill xmlns:a14="http://schemas.microsoft.com/office/drawing/2010/main">
                <a:solidFill>
                  <a:srgbClr val="FFFFFF"/>
                </a:solidFill>
              </a14:hiddenFill>
            </a:ext>
          </a:extLst>
        </p:spPr>
      </p:pic>
      <p:pic>
        <p:nvPicPr>
          <p:cNvPr id="1049" name="Picture 25" descr="MC90043158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0" y="1979613"/>
            <a:ext cx="361950" cy="361950"/>
          </a:xfrm>
          <a:prstGeom prst="rect">
            <a:avLst/>
          </a:prstGeom>
          <a:noFill/>
          <a:extLst>
            <a:ext uri="{909E8E84-426E-40DD-AFC4-6F175D3DCCD1}">
              <a14:hiddenFill xmlns:a14="http://schemas.microsoft.com/office/drawing/2010/main">
                <a:solidFill>
                  <a:srgbClr val="FFFFFF"/>
                </a:solidFill>
              </a14:hiddenFill>
            </a:ext>
          </a:extLst>
        </p:spPr>
      </p:pic>
      <p:pic>
        <p:nvPicPr>
          <p:cNvPr id="1048" name="Picture 24" descr="MC90043158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0" y="1979613"/>
            <a:ext cx="361950" cy="361950"/>
          </a:xfrm>
          <a:prstGeom prst="rect">
            <a:avLst/>
          </a:prstGeom>
          <a:noFill/>
          <a:extLst>
            <a:ext uri="{909E8E84-426E-40DD-AFC4-6F175D3DCCD1}">
              <a14:hiddenFill xmlns:a14="http://schemas.microsoft.com/office/drawing/2010/main">
                <a:solidFill>
                  <a:srgbClr val="FFFFFF"/>
                </a:solidFill>
              </a14:hiddenFill>
            </a:ext>
          </a:extLst>
        </p:spPr>
      </p:pic>
      <p:pic>
        <p:nvPicPr>
          <p:cNvPr id="1047" name="Picture 23" descr="MC90043158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0" y="1979613"/>
            <a:ext cx="361950" cy="361950"/>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descr="MC90043158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0" y="1979613"/>
            <a:ext cx="361950" cy="361950"/>
          </a:xfrm>
          <a:prstGeom prst="rect">
            <a:avLst/>
          </a:prstGeom>
          <a:noFill/>
          <a:extLst>
            <a:ext uri="{909E8E84-426E-40DD-AFC4-6F175D3DCCD1}">
              <a14:hiddenFill xmlns:a14="http://schemas.microsoft.com/office/drawing/2010/main">
                <a:solidFill>
                  <a:srgbClr val="FFFFFF"/>
                </a:solidFill>
              </a14:hiddenFill>
            </a:ext>
          </a:extLst>
        </p:spPr>
      </p:pic>
      <p:pic>
        <p:nvPicPr>
          <p:cNvPr id="1045" name="Picture 21" descr="MC90043158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0" y="1979613"/>
            <a:ext cx="361950" cy="361950"/>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descr="MC90043158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0" y="1979613"/>
            <a:ext cx="361950" cy="361950"/>
          </a:xfrm>
          <a:prstGeom prst="rect">
            <a:avLst/>
          </a:prstGeom>
          <a:noFill/>
          <a:extLst>
            <a:ext uri="{909E8E84-426E-40DD-AFC4-6F175D3DCCD1}">
              <a14:hiddenFill xmlns:a14="http://schemas.microsoft.com/office/drawing/2010/main">
                <a:solidFill>
                  <a:srgbClr val="FFFFFF"/>
                </a:solidFill>
              </a14:hiddenFill>
            </a:ext>
          </a:extLst>
        </p:spPr>
      </p:pic>
      <p:pic>
        <p:nvPicPr>
          <p:cNvPr id="1043" name="Picture 19" descr="MC90043158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0" y="1979613"/>
            <a:ext cx="361950" cy="361950"/>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descr="MC90043158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0" y="1979613"/>
            <a:ext cx="361950" cy="361950"/>
          </a:xfrm>
          <a:prstGeom prst="rect">
            <a:avLst/>
          </a:prstGeom>
          <a:noFill/>
          <a:extLst>
            <a:ext uri="{909E8E84-426E-40DD-AFC4-6F175D3DCCD1}">
              <a14:hiddenFill xmlns:a14="http://schemas.microsoft.com/office/drawing/2010/main">
                <a:solidFill>
                  <a:srgbClr val="FFFFFF"/>
                </a:solidFill>
              </a14:hiddenFill>
            </a:ext>
          </a:extLst>
        </p:spPr>
      </p:pic>
      <p:pic>
        <p:nvPicPr>
          <p:cNvPr id="1041" name="Picture 17" descr="MC900434804[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52400" y="1979613"/>
            <a:ext cx="247650" cy="247650"/>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descr="MC90043158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0" y="1979613"/>
            <a:ext cx="361950" cy="361950"/>
          </a:xfrm>
          <a:prstGeom prst="rect">
            <a:avLst/>
          </a:prstGeom>
          <a:noFill/>
          <a:extLst>
            <a:ext uri="{909E8E84-426E-40DD-AFC4-6F175D3DCCD1}">
              <a14:hiddenFill xmlns:a14="http://schemas.microsoft.com/office/drawing/2010/main">
                <a:solidFill>
                  <a:srgbClr val="FFFFFF"/>
                </a:solidFill>
              </a14:hiddenFill>
            </a:ext>
          </a:extLst>
        </p:spPr>
      </p:pic>
      <p:pic>
        <p:nvPicPr>
          <p:cNvPr id="1039" name="Picture 15" descr="MC90043158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0" y="1979613"/>
            <a:ext cx="361950" cy="361950"/>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MC90043158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0" y="1979613"/>
            <a:ext cx="361950" cy="361950"/>
          </a:xfrm>
          <a:prstGeom prst="rect">
            <a:avLst/>
          </a:prstGeom>
          <a:noFill/>
          <a:extLst>
            <a:ext uri="{909E8E84-426E-40DD-AFC4-6F175D3DCCD1}">
              <a14:hiddenFill xmlns:a14="http://schemas.microsoft.com/office/drawing/2010/main">
                <a:solidFill>
                  <a:srgbClr val="FFFFFF"/>
                </a:solidFill>
              </a14:hiddenFill>
            </a:ext>
          </a:extLst>
        </p:spPr>
      </p:pic>
      <p:pic>
        <p:nvPicPr>
          <p:cNvPr id="1037" name="Picture 13" descr="MC90043158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0" y="1979613"/>
            <a:ext cx="361950" cy="36195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4" name="Content Placeholder 13"/>
          <p:cNvGraphicFramePr>
            <a:graphicFrameLocks noGrp="1"/>
          </p:cNvGraphicFramePr>
          <p:nvPr>
            <p:ph sz="half" idx="1"/>
            <p:extLst>
              <p:ext uri="{D42A27DB-BD31-4B8C-83A1-F6EECF244321}">
                <p14:modId xmlns:p14="http://schemas.microsoft.com/office/powerpoint/2010/main" val="3082560899"/>
              </p:ext>
            </p:extLst>
          </p:nvPr>
        </p:nvGraphicFramePr>
        <p:xfrm>
          <a:off x="0" y="966988"/>
          <a:ext cx="9067800" cy="5584031"/>
        </p:xfrm>
        <a:graphic>
          <a:graphicData uri="http://schemas.openxmlformats.org/drawingml/2006/table">
            <a:tbl>
              <a:tblPr firstRow="1" firstCol="1" lastRow="1" lastCol="1" bandRow="1" bandCol="1">
                <a:tableStyleId>{5C22544A-7EE6-4342-B048-85BDC9FD1C3A}</a:tableStyleId>
              </a:tblPr>
              <a:tblGrid>
                <a:gridCol w="768950"/>
                <a:gridCol w="6122578"/>
                <a:gridCol w="2176272"/>
              </a:tblGrid>
              <a:tr h="269063">
                <a:tc>
                  <a:txBody>
                    <a:bodyPr/>
                    <a:lstStyle/>
                    <a:p>
                      <a:pPr marL="0" marR="0" algn="ctr" defTabSz="914400" rtl="0" eaLnBrk="1" latinLnBrk="0" hangingPunct="1">
                        <a:spcBef>
                          <a:spcPts val="0"/>
                        </a:spcBef>
                        <a:spcAft>
                          <a:spcPts val="0"/>
                        </a:spcAft>
                      </a:pPr>
                      <a:r>
                        <a:rPr lang="en-US" sz="1800" b="1" kern="1200" dirty="0">
                          <a:solidFill>
                            <a:schemeClr val="tx1"/>
                          </a:solidFill>
                          <a:effectLst/>
                          <a:latin typeface="+mn-lt"/>
                          <a:ea typeface="+mn-ea"/>
                          <a:cs typeface="+mn-cs"/>
                        </a:rPr>
                        <a:t>Step</a:t>
                      </a:r>
                    </a:p>
                  </a:txBody>
                  <a:tcPr marL="65016" marR="65016" marT="0" marB="0" anchor="ctr"/>
                </a:tc>
                <a:tc>
                  <a:txBody>
                    <a:bodyPr/>
                    <a:lstStyle/>
                    <a:p>
                      <a:pPr marL="0" marR="0" algn="ctr" defTabSz="914400" rtl="0" eaLnBrk="1" latinLnBrk="0" hangingPunct="1">
                        <a:spcBef>
                          <a:spcPts val="0"/>
                        </a:spcBef>
                        <a:spcAft>
                          <a:spcPts val="0"/>
                        </a:spcAft>
                      </a:pPr>
                      <a:r>
                        <a:rPr lang="en-US" sz="1800" b="1" kern="1200" dirty="0">
                          <a:solidFill>
                            <a:schemeClr val="tx1"/>
                          </a:solidFill>
                          <a:effectLst/>
                          <a:latin typeface="+mn-lt"/>
                          <a:ea typeface="+mn-ea"/>
                          <a:cs typeface="+mn-cs"/>
                        </a:rPr>
                        <a:t>Claim Activity</a:t>
                      </a:r>
                    </a:p>
                  </a:txBody>
                  <a:tcPr marL="65016" marR="65016" marT="0" marB="0" anchor="ctr"/>
                </a:tc>
                <a:tc>
                  <a:txBody>
                    <a:bodyPr/>
                    <a:lstStyle/>
                    <a:p>
                      <a:pPr marL="0" marR="0" algn="ctr">
                        <a:spcBef>
                          <a:spcPts val="0"/>
                        </a:spcBef>
                        <a:spcAft>
                          <a:spcPts val="0"/>
                        </a:spcAft>
                      </a:pPr>
                      <a:r>
                        <a:rPr lang="en-US" sz="1800" b="1" dirty="0">
                          <a:solidFill>
                            <a:schemeClr val="tx1"/>
                          </a:solidFill>
                          <a:effectLst/>
                        </a:rPr>
                        <a:t>EDI </a:t>
                      </a:r>
                      <a:r>
                        <a:rPr lang="en-US" sz="1800" b="1" dirty="0" smtClean="0">
                          <a:solidFill>
                            <a:schemeClr val="tx1"/>
                          </a:solidFill>
                          <a:effectLst/>
                        </a:rPr>
                        <a:t>Transaction</a:t>
                      </a:r>
                      <a:endParaRPr lang="en-US" sz="1800" b="1" dirty="0">
                        <a:solidFill>
                          <a:schemeClr val="tx1"/>
                        </a:solidFill>
                        <a:effectLst/>
                        <a:latin typeface="Arial"/>
                        <a:ea typeface="Calibri"/>
                        <a:cs typeface="Times New Roman"/>
                      </a:endParaRPr>
                    </a:p>
                  </a:txBody>
                  <a:tcPr marL="65016" marR="65016" marT="0" marB="0" anchor="ctr"/>
                </a:tc>
              </a:tr>
              <a:tr h="1674170">
                <a:tc>
                  <a:txBody>
                    <a:bodyPr/>
                    <a:lstStyle/>
                    <a:p>
                      <a:pPr marL="0" marR="0" algn="ctr">
                        <a:spcBef>
                          <a:spcPts val="0"/>
                        </a:spcBef>
                        <a:spcAft>
                          <a:spcPts val="0"/>
                        </a:spcAft>
                      </a:pPr>
                      <a:r>
                        <a:rPr lang="en-US" sz="1600" b="1" dirty="0" smtClean="0">
                          <a:solidFill>
                            <a:schemeClr val="tx1"/>
                          </a:solidFill>
                          <a:effectLst/>
                          <a:latin typeface="+mn-lt"/>
                          <a:ea typeface="+mn-ea"/>
                          <a:cs typeface="+mn-cs"/>
                        </a:rPr>
                        <a:t>8</a:t>
                      </a:r>
                      <a:endParaRPr lang="en-US" sz="1600" b="1" dirty="0">
                        <a:solidFill>
                          <a:schemeClr val="tx1"/>
                        </a:solidFill>
                        <a:effectLst/>
                        <a:latin typeface="Arial"/>
                        <a:ea typeface="Calibri"/>
                        <a:cs typeface="Times New Roman"/>
                      </a:endParaRPr>
                    </a:p>
                  </a:txBody>
                  <a:tcPr marL="33099" marR="33099" marT="0" marB="0" anchor="ctr"/>
                </a:tc>
                <a:tc>
                  <a:txBody>
                    <a:bodyPr/>
                    <a:lstStyle/>
                    <a:p>
                      <a:pPr marL="0" marR="0">
                        <a:spcBef>
                          <a:spcPts val="0"/>
                        </a:spcBef>
                        <a:spcAft>
                          <a:spcPts val="0"/>
                        </a:spcAft>
                      </a:pPr>
                      <a:r>
                        <a:rPr lang="en-US" sz="1600" b="0" dirty="0">
                          <a:solidFill>
                            <a:schemeClr val="tx1"/>
                          </a:solidFill>
                          <a:effectLst/>
                        </a:rPr>
                        <a:t>Marilyn sees Dr. Hefner on December 13 and is released to </a:t>
                      </a:r>
                      <a:r>
                        <a:rPr lang="en-US" sz="1600" b="0" dirty="0" smtClean="0">
                          <a:solidFill>
                            <a:schemeClr val="tx1"/>
                          </a:solidFill>
                          <a:effectLst/>
                        </a:rPr>
                        <a:t>return</a:t>
                      </a:r>
                      <a:r>
                        <a:rPr lang="en-US" sz="1600" b="0" baseline="0" dirty="0" smtClean="0">
                          <a:solidFill>
                            <a:schemeClr val="tx1"/>
                          </a:solidFill>
                          <a:effectLst/>
                        </a:rPr>
                        <a:t> to work “regular duty” with the only restriction that she is not to operate any machinery</a:t>
                      </a:r>
                      <a:r>
                        <a:rPr lang="en-US" sz="1600" b="0" dirty="0" smtClean="0">
                          <a:solidFill>
                            <a:schemeClr val="tx1"/>
                          </a:solidFill>
                          <a:effectLst/>
                        </a:rPr>
                        <a:t>.  </a:t>
                      </a:r>
                      <a:r>
                        <a:rPr lang="en-US" sz="1600" b="0" dirty="0">
                          <a:solidFill>
                            <a:schemeClr val="tx1"/>
                          </a:solidFill>
                          <a:effectLst/>
                        </a:rPr>
                        <a:t>She returns to work on her next scheduled </a:t>
                      </a:r>
                      <a:r>
                        <a:rPr lang="en-US" sz="1600" b="0" dirty="0" smtClean="0">
                          <a:solidFill>
                            <a:schemeClr val="tx1"/>
                          </a:solidFill>
                          <a:effectLst/>
                        </a:rPr>
                        <a:t>work day Monday</a:t>
                      </a:r>
                      <a:r>
                        <a:rPr lang="en-US" sz="1600" b="0" dirty="0">
                          <a:solidFill>
                            <a:schemeClr val="tx1"/>
                          </a:solidFill>
                          <a:effectLst/>
                        </a:rPr>
                        <a:t>, December 16.  </a:t>
                      </a:r>
                      <a:r>
                        <a:rPr lang="en-US" sz="1600" b="0" dirty="0" smtClean="0">
                          <a:solidFill>
                            <a:schemeClr val="tx1"/>
                          </a:solidFill>
                          <a:effectLst/>
                        </a:rPr>
                        <a:t>Mike monitors Marilyn’s wages and calculates </a:t>
                      </a:r>
                      <a:r>
                        <a:rPr lang="en-US" sz="1600" b="0" dirty="0">
                          <a:solidFill>
                            <a:schemeClr val="tx1"/>
                          </a:solidFill>
                          <a:effectLst/>
                        </a:rPr>
                        <a:t>that Marilyn is due </a:t>
                      </a:r>
                      <a:r>
                        <a:rPr lang="en-US" sz="1600" b="0" dirty="0" smtClean="0">
                          <a:solidFill>
                            <a:schemeClr val="tx1"/>
                          </a:solidFill>
                          <a:effectLst/>
                        </a:rPr>
                        <a:t>partial benefits totaling </a:t>
                      </a:r>
                      <a:r>
                        <a:rPr lang="en-US" sz="1600" b="0" dirty="0">
                          <a:solidFill>
                            <a:schemeClr val="tx1"/>
                          </a:solidFill>
                          <a:effectLst/>
                        </a:rPr>
                        <a:t>$100.00 </a:t>
                      </a:r>
                      <a:r>
                        <a:rPr lang="en-US" sz="1600" b="0" dirty="0" smtClean="0">
                          <a:solidFill>
                            <a:schemeClr val="tx1"/>
                          </a:solidFill>
                          <a:effectLst/>
                        </a:rPr>
                        <a:t>for the </a:t>
                      </a:r>
                      <a:r>
                        <a:rPr lang="en-US" sz="1600" b="0" dirty="0">
                          <a:solidFill>
                            <a:schemeClr val="tx1"/>
                          </a:solidFill>
                          <a:effectLst/>
                        </a:rPr>
                        <a:t>benefit period of December </a:t>
                      </a:r>
                      <a:r>
                        <a:rPr lang="en-US" sz="1600" b="0" dirty="0" smtClean="0">
                          <a:solidFill>
                            <a:schemeClr val="tx1"/>
                          </a:solidFill>
                          <a:effectLst/>
                        </a:rPr>
                        <a:t>15 </a:t>
                      </a:r>
                      <a:r>
                        <a:rPr lang="en-US" sz="1600" b="0" dirty="0">
                          <a:solidFill>
                            <a:schemeClr val="tx1"/>
                          </a:solidFill>
                          <a:effectLst/>
                        </a:rPr>
                        <a:t>– December </a:t>
                      </a:r>
                      <a:r>
                        <a:rPr lang="en-US" sz="1600" b="0" dirty="0" smtClean="0">
                          <a:solidFill>
                            <a:schemeClr val="tx1"/>
                          </a:solidFill>
                          <a:effectLst/>
                        </a:rPr>
                        <a:t>21.  What does Mike file? </a:t>
                      </a:r>
                      <a:r>
                        <a:rPr lang="en-US" sz="1600" b="0" baseline="30000" dirty="0" smtClean="0">
                          <a:solidFill>
                            <a:schemeClr val="tx1"/>
                          </a:solidFill>
                          <a:effectLst/>
                        </a:rPr>
                        <a:t>8     </a:t>
                      </a:r>
                      <a:endParaRPr lang="en-US" sz="1600" b="0" dirty="0">
                        <a:solidFill>
                          <a:schemeClr val="tx1"/>
                        </a:solidFill>
                        <a:effectLst/>
                        <a:latin typeface="Arial"/>
                        <a:ea typeface="Calibri"/>
                        <a:cs typeface="Times New Roman"/>
                      </a:endParaRPr>
                    </a:p>
                  </a:txBody>
                  <a:tcPr marL="33099" marR="33099" marT="0" marB="0" anchor="ctr">
                    <a:solidFill>
                      <a:schemeClr val="bg2">
                        <a:lumMod val="40000"/>
                        <a:lumOff val="60000"/>
                      </a:schemeClr>
                    </a:solidFill>
                  </a:tcPr>
                </a:tc>
                <a:tc>
                  <a:txBody>
                    <a:bodyPr/>
                    <a:lstStyle/>
                    <a:p>
                      <a:pPr algn="ctr"/>
                      <a:endParaRPr lang="en-US" sz="400" dirty="0" smtClean="0">
                        <a:solidFill>
                          <a:schemeClr val="tx1"/>
                        </a:solidFill>
                        <a:effectLst/>
                      </a:endParaRPr>
                    </a:p>
                    <a:p>
                      <a:pPr algn="ctr"/>
                      <a:endParaRPr lang="en-US" sz="400" dirty="0" smtClean="0">
                        <a:solidFill>
                          <a:schemeClr val="tx1"/>
                        </a:solidFill>
                        <a:effectLst/>
                      </a:endParaRPr>
                    </a:p>
                    <a:p>
                      <a:pPr algn="ctr"/>
                      <a:endParaRPr lang="en-US" sz="400" dirty="0" smtClean="0">
                        <a:solidFill>
                          <a:schemeClr val="tx1"/>
                        </a:solidFill>
                        <a:effectLst/>
                      </a:endParaRPr>
                    </a:p>
                    <a:p>
                      <a:pPr algn="ctr"/>
                      <a:endParaRPr lang="en-US" sz="400" dirty="0" smtClean="0">
                        <a:solidFill>
                          <a:schemeClr val="tx1"/>
                        </a:solidFill>
                        <a:effectLst/>
                      </a:endParaRPr>
                    </a:p>
                    <a:p>
                      <a:pPr algn="ctr"/>
                      <a:endParaRPr lang="en-US" sz="400" dirty="0" smtClean="0">
                        <a:solidFill>
                          <a:schemeClr val="tx1"/>
                        </a:solidFill>
                        <a:effectLst/>
                      </a:endParaRPr>
                    </a:p>
                    <a:p>
                      <a:pPr algn="ctr"/>
                      <a:endParaRPr lang="en-US" sz="400" dirty="0" smtClean="0">
                        <a:solidFill>
                          <a:schemeClr val="tx1"/>
                        </a:solidFill>
                        <a:effectLst/>
                      </a:endParaRPr>
                    </a:p>
                    <a:p>
                      <a:pPr algn="ctr"/>
                      <a:endParaRPr lang="en-US" sz="400" dirty="0" smtClean="0">
                        <a:solidFill>
                          <a:schemeClr val="tx1"/>
                        </a:solidFill>
                        <a:effectLst/>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1" kern="1200" noProof="0" dirty="0" smtClean="0">
                          <a:solidFill>
                            <a:schemeClr val="tx1"/>
                          </a:solidFill>
                          <a:effectLst/>
                          <a:latin typeface="+mn-lt"/>
                          <a:ea typeface="+mn-ea"/>
                          <a:cs typeface="+mn-cs"/>
                        </a:rPr>
                        <a:t> N/A</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1" kern="1200" noProof="0" dirty="0" smtClean="0">
                          <a:solidFill>
                            <a:schemeClr val="tx1"/>
                          </a:solidFill>
                          <a:effectLst/>
                          <a:latin typeface="+mn-lt"/>
                          <a:ea typeface="+mn-ea"/>
                          <a:cs typeface="+mn-cs"/>
                        </a:rPr>
                        <a:t>(employee entitled   to 11 weeks of specific loss benefits)</a:t>
                      </a:r>
                    </a:p>
                  </a:txBody>
                  <a:tcPr marL="33099" marR="33099" marT="0" marB="0"/>
                </a:tc>
              </a:tr>
              <a:tr h="1305068">
                <a:tc>
                  <a:txBody>
                    <a:bodyPr/>
                    <a:lstStyle/>
                    <a:p>
                      <a:pPr marL="0" marR="0" algn="ctr">
                        <a:spcBef>
                          <a:spcPts val="0"/>
                        </a:spcBef>
                        <a:spcAft>
                          <a:spcPts val="0"/>
                        </a:spcAft>
                      </a:pPr>
                      <a:r>
                        <a:rPr lang="en-US" sz="1600" b="1" dirty="0" smtClean="0">
                          <a:solidFill>
                            <a:schemeClr val="tx1"/>
                          </a:solidFill>
                          <a:effectLst/>
                          <a:latin typeface="+mn-lt"/>
                          <a:ea typeface="+mn-ea"/>
                          <a:cs typeface="+mn-cs"/>
                        </a:rPr>
                        <a:t>9</a:t>
                      </a:r>
                      <a:endParaRPr lang="en-US" sz="1600" b="1" dirty="0">
                        <a:solidFill>
                          <a:schemeClr val="tx1"/>
                        </a:solidFill>
                        <a:effectLst/>
                        <a:latin typeface="Arial"/>
                        <a:ea typeface="Calibri"/>
                        <a:cs typeface="Times New Roman"/>
                      </a:endParaRPr>
                    </a:p>
                  </a:txBody>
                  <a:tcPr marL="33099" marR="33099"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0" dirty="0" smtClean="0">
                          <a:solidFill>
                            <a:schemeClr val="tx1"/>
                          </a:solidFill>
                          <a:effectLst/>
                        </a:rPr>
                        <a:t>On January 3 Marilyn is released to regular duty with no restrictions.  Mike issues the final payment </a:t>
                      </a:r>
                      <a:r>
                        <a:rPr lang="en-US" sz="1600" b="0" baseline="0" dirty="0" smtClean="0">
                          <a:solidFill>
                            <a:schemeClr val="tx1"/>
                          </a:solidFill>
                          <a:effectLst/>
                        </a:rPr>
                        <a:t>of </a:t>
                      </a:r>
                      <a:r>
                        <a:rPr lang="en-US" sz="1600" b="0" dirty="0" smtClean="0">
                          <a:solidFill>
                            <a:schemeClr val="tx1"/>
                          </a:solidFill>
                          <a:effectLst/>
                        </a:rPr>
                        <a:t>specific</a:t>
                      </a:r>
                      <a:r>
                        <a:rPr lang="en-US" sz="1600" b="0" baseline="0" dirty="0" smtClean="0">
                          <a:solidFill>
                            <a:schemeClr val="tx1"/>
                          </a:solidFill>
                          <a:effectLst/>
                        </a:rPr>
                        <a:t> loss </a:t>
                      </a:r>
                      <a:r>
                        <a:rPr lang="en-US" sz="1600" b="0" dirty="0" smtClean="0">
                          <a:solidFill>
                            <a:schemeClr val="tx1"/>
                          </a:solidFill>
                          <a:effectLst/>
                        </a:rPr>
                        <a:t>benefits covering the period through January 18 and files.</a:t>
                      </a:r>
                      <a:r>
                        <a:rPr lang="en-US" sz="1600" b="0" baseline="30000" dirty="0" smtClean="0">
                          <a:solidFill>
                            <a:schemeClr val="tx1"/>
                          </a:solidFill>
                          <a:effectLst/>
                        </a:rPr>
                        <a:t>9  </a:t>
                      </a:r>
                      <a:r>
                        <a:rPr lang="en-US" sz="1600" b="0" baseline="0" dirty="0" smtClean="0">
                          <a:solidFill>
                            <a:schemeClr val="tx1"/>
                          </a:solidFill>
                          <a:effectLst/>
                        </a:rPr>
                        <a:t>       What if Marilyn was still incapacitated after the specific loss period? Or what if she was released but decided not to return?</a:t>
                      </a:r>
                      <a:endParaRPr lang="en-US" sz="1600" b="0" dirty="0" smtClean="0">
                        <a:solidFill>
                          <a:schemeClr val="tx1"/>
                        </a:solidFill>
                        <a:effectLst/>
                        <a:latin typeface="+mn-lt"/>
                        <a:ea typeface="Calibri"/>
                        <a:cs typeface="Times New Roman"/>
                      </a:endParaRPr>
                    </a:p>
                  </a:txBody>
                  <a:tcPr marL="33099" marR="33099" marT="0" marB="0" anchor="ctr">
                    <a:solidFill>
                      <a:schemeClr val="bg2">
                        <a:lumMod val="40000"/>
                        <a:lumOff val="60000"/>
                      </a:schemeClr>
                    </a:solidFill>
                  </a:tcPr>
                </a:tc>
                <a:tc>
                  <a:txBody>
                    <a:bodyPr/>
                    <a:lstStyle/>
                    <a:p>
                      <a:pPr algn="ctr"/>
                      <a:r>
                        <a:rPr lang="en-US" sz="1600" dirty="0" smtClean="0">
                          <a:solidFill>
                            <a:schemeClr val="tx1"/>
                          </a:solidFill>
                          <a:effectLst/>
                        </a:rPr>
                        <a:t> </a:t>
                      </a:r>
                    </a:p>
                    <a:p>
                      <a:pPr algn="ctr"/>
                      <a:r>
                        <a:rPr lang="en-US" sz="1600" dirty="0" smtClean="0">
                          <a:solidFill>
                            <a:schemeClr val="tx1"/>
                          </a:solidFill>
                          <a:effectLst/>
                        </a:rPr>
                        <a:t>SROI</a:t>
                      </a:r>
                      <a:r>
                        <a:rPr lang="en-US" sz="1600" baseline="0" dirty="0" smtClean="0">
                          <a:solidFill>
                            <a:schemeClr val="tx1"/>
                          </a:solidFill>
                          <a:effectLst/>
                        </a:rPr>
                        <a:t> </a:t>
                      </a:r>
                      <a:r>
                        <a:rPr lang="en-US" sz="1600" b="1" kern="1200" dirty="0" smtClean="0">
                          <a:solidFill>
                            <a:schemeClr val="tx1"/>
                          </a:solidFill>
                          <a:effectLst/>
                          <a:latin typeface="+mn-lt"/>
                          <a:ea typeface="+mn-ea"/>
                          <a:cs typeface="+mn-cs"/>
                        </a:rPr>
                        <a:t>S1</a:t>
                      </a:r>
                    </a:p>
                    <a:p>
                      <a:pPr algn="ctr"/>
                      <a:endParaRPr lang="en-US" sz="800" b="1" kern="1200" dirty="0" smtClean="0">
                        <a:solidFill>
                          <a:schemeClr val="tx1"/>
                        </a:solidFill>
                        <a:effectLst/>
                        <a:latin typeface="+mn-lt"/>
                        <a:ea typeface="+mn-ea"/>
                        <a:cs typeface="+mn-cs"/>
                      </a:endParaRPr>
                    </a:p>
                    <a:p>
                      <a:pPr algn="ctr"/>
                      <a:r>
                        <a:rPr lang="en-US" sz="1600" b="1" kern="1200" dirty="0" smtClean="0">
                          <a:solidFill>
                            <a:schemeClr val="tx1"/>
                          </a:solidFill>
                          <a:effectLst/>
                          <a:latin typeface="+mn-lt"/>
                          <a:ea typeface="+mn-ea"/>
                          <a:cs typeface="+mn-cs"/>
                        </a:rPr>
                        <a:t>SROI CB (DN0085=050)</a:t>
                      </a:r>
                    </a:p>
                    <a:p>
                      <a:pPr algn="ctr"/>
                      <a:r>
                        <a:rPr lang="en-US" sz="1600" b="1" kern="1200" dirty="0" smtClean="0">
                          <a:solidFill>
                            <a:schemeClr val="tx1"/>
                          </a:solidFill>
                          <a:effectLst/>
                          <a:latin typeface="+mn-lt"/>
                          <a:ea typeface="+mn-ea"/>
                          <a:cs typeface="+mn-cs"/>
                        </a:rPr>
                        <a:t>SROI</a:t>
                      </a:r>
                      <a:r>
                        <a:rPr lang="en-US" sz="1600" b="1" kern="1200" baseline="0" dirty="0" smtClean="0">
                          <a:solidFill>
                            <a:schemeClr val="tx1"/>
                          </a:solidFill>
                          <a:effectLst/>
                          <a:latin typeface="+mn-lt"/>
                          <a:ea typeface="+mn-ea"/>
                          <a:cs typeface="+mn-cs"/>
                        </a:rPr>
                        <a:t> S7 (WCB-8)</a:t>
                      </a:r>
                      <a:endParaRPr lang="en-US" sz="1600" b="1" kern="1200" dirty="0" smtClean="0">
                        <a:solidFill>
                          <a:schemeClr val="tx1"/>
                        </a:solidFill>
                        <a:effectLst/>
                        <a:latin typeface="+mn-lt"/>
                        <a:ea typeface="+mn-ea"/>
                        <a:cs typeface="+mn-cs"/>
                      </a:endParaRPr>
                    </a:p>
                  </a:txBody>
                  <a:tcPr marL="33099" marR="33099" marT="0" marB="0"/>
                </a:tc>
              </a:tr>
              <a:tr h="2261711">
                <a:tc>
                  <a:txBody>
                    <a:bodyPr/>
                    <a:lstStyle/>
                    <a:p>
                      <a:pPr marL="0" marR="0" algn="ctr">
                        <a:spcBef>
                          <a:spcPts val="0"/>
                        </a:spcBef>
                        <a:spcAft>
                          <a:spcPts val="0"/>
                        </a:spcAft>
                      </a:pPr>
                      <a:r>
                        <a:rPr lang="en-US" sz="1600" b="1" dirty="0" smtClean="0">
                          <a:solidFill>
                            <a:schemeClr val="tx1"/>
                          </a:solidFill>
                          <a:effectLst/>
                          <a:latin typeface="+mn-lt"/>
                          <a:ea typeface="+mn-ea"/>
                          <a:cs typeface="+mn-cs"/>
                        </a:rPr>
                        <a:t>10</a:t>
                      </a:r>
                      <a:endParaRPr lang="en-US" sz="1600" b="1" dirty="0">
                        <a:solidFill>
                          <a:schemeClr val="tx1"/>
                        </a:solidFill>
                        <a:effectLst/>
                        <a:latin typeface="Arial"/>
                        <a:ea typeface="Calibri"/>
                        <a:cs typeface="Times New Roman"/>
                      </a:endParaRPr>
                    </a:p>
                  </a:txBody>
                  <a:tcPr marL="33099" marR="33099"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0" dirty="0" smtClean="0">
                          <a:solidFill>
                            <a:schemeClr val="tx1"/>
                          </a:solidFill>
                          <a:effectLst/>
                        </a:rPr>
                        <a:t>Marilyn</a:t>
                      </a:r>
                      <a:r>
                        <a:rPr lang="en-US" sz="1600" b="0" baseline="0" dirty="0" smtClean="0">
                          <a:solidFill>
                            <a:schemeClr val="tx1"/>
                          </a:solidFill>
                          <a:effectLst/>
                        </a:rPr>
                        <a:t> </a:t>
                      </a:r>
                      <a:r>
                        <a:rPr lang="en-US" sz="1600" b="0" dirty="0" smtClean="0">
                          <a:solidFill>
                            <a:schemeClr val="tx1"/>
                          </a:solidFill>
                          <a:effectLst/>
                        </a:rPr>
                        <a:t>is experiencing some tightness and limited range of motion</a:t>
                      </a:r>
                      <a:r>
                        <a:rPr lang="en-US" sz="1600" b="0" baseline="0" dirty="0" smtClean="0">
                          <a:solidFill>
                            <a:schemeClr val="tx1"/>
                          </a:solidFill>
                          <a:effectLst/>
                        </a:rPr>
                        <a:t> in her hand</a:t>
                      </a:r>
                      <a:r>
                        <a:rPr lang="en-US" sz="1600" b="0" dirty="0" smtClean="0">
                          <a:solidFill>
                            <a:schemeClr val="tx1"/>
                          </a:solidFill>
                          <a:effectLst/>
                        </a:rPr>
                        <a:t> and asks Mike</a:t>
                      </a:r>
                      <a:r>
                        <a:rPr lang="en-US" sz="1600" b="0" baseline="0" dirty="0" smtClean="0">
                          <a:solidFill>
                            <a:schemeClr val="tx1"/>
                          </a:solidFill>
                          <a:effectLst/>
                        </a:rPr>
                        <a:t> if she can see a hand specialist in Boston that she saw interviewed on 60 Minutes.  Instead Mike “approves” </a:t>
                      </a:r>
                      <a:r>
                        <a:rPr lang="en-US" sz="1600" b="0" dirty="0" smtClean="0">
                          <a:solidFill>
                            <a:schemeClr val="tx1"/>
                          </a:solidFill>
                          <a:effectLst/>
                        </a:rPr>
                        <a:t>5</a:t>
                      </a:r>
                      <a:r>
                        <a:rPr lang="en-US" sz="1600" b="0" baseline="0" dirty="0" smtClean="0">
                          <a:solidFill>
                            <a:schemeClr val="tx1"/>
                          </a:solidFill>
                          <a:effectLst/>
                        </a:rPr>
                        <a:t> </a:t>
                      </a:r>
                      <a:r>
                        <a:rPr lang="en-US" sz="1600" b="0" dirty="0" smtClean="0">
                          <a:solidFill>
                            <a:schemeClr val="tx1"/>
                          </a:solidFill>
                          <a:effectLst/>
                        </a:rPr>
                        <a:t>weeks of intensive OT</a:t>
                      </a:r>
                      <a:r>
                        <a:rPr lang="en-US" sz="1600" b="0" baseline="0" dirty="0" smtClean="0">
                          <a:solidFill>
                            <a:schemeClr val="tx1"/>
                          </a:solidFill>
                          <a:effectLst/>
                        </a:rPr>
                        <a:t> </a:t>
                      </a:r>
                      <a:r>
                        <a:rPr lang="en-US" sz="1600" b="0" dirty="0" smtClean="0">
                          <a:solidFill>
                            <a:schemeClr val="tx1"/>
                          </a:solidFill>
                          <a:effectLst/>
                        </a:rPr>
                        <a:t>which begins on February 3.  Marilyn misses 2 hours a day from work in order to make the appointments</a:t>
                      </a:r>
                      <a:r>
                        <a:rPr lang="en-US" sz="1600" b="0" baseline="0" dirty="0" smtClean="0">
                          <a:solidFill>
                            <a:schemeClr val="tx1"/>
                          </a:solidFill>
                          <a:effectLst/>
                        </a:rPr>
                        <a:t> and receives partial benefits d</a:t>
                      </a:r>
                      <a:r>
                        <a:rPr lang="en-US" sz="1600" b="0" dirty="0" smtClean="0">
                          <a:solidFill>
                            <a:schemeClr val="tx1"/>
                          </a:solidFill>
                          <a:effectLst/>
                        </a:rPr>
                        <a:t>uring this</a:t>
                      </a:r>
                      <a:r>
                        <a:rPr lang="en-US" sz="1600" b="0" baseline="0" dirty="0" smtClean="0">
                          <a:solidFill>
                            <a:schemeClr val="tx1"/>
                          </a:solidFill>
                          <a:effectLst/>
                        </a:rPr>
                        <a:t> time.  </a:t>
                      </a:r>
                      <a:r>
                        <a:rPr lang="en-US" sz="1600" b="0" dirty="0" smtClean="0">
                          <a:solidFill>
                            <a:schemeClr val="tx1"/>
                          </a:solidFill>
                          <a:effectLst/>
                        </a:rPr>
                        <a:t>Mike pays $50 each week and makes adjusting</a:t>
                      </a:r>
                      <a:r>
                        <a:rPr lang="en-US" sz="1600" b="0" baseline="0" dirty="0" smtClean="0">
                          <a:solidFill>
                            <a:schemeClr val="tx1"/>
                          </a:solidFill>
                          <a:effectLst/>
                        </a:rPr>
                        <a:t> payments when </a:t>
                      </a:r>
                      <a:r>
                        <a:rPr lang="en-US" sz="1600" b="0" dirty="0" smtClean="0">
                          <a:solidFill>
                            <a:schemeClr val="tx1"/>
                          </a:solidFill>
                          <a:effectLst/>
                        </a:rPr>
                        <a:t>Marilyn’s gross wages are received.  What must Mike file?</a:t>
                      </a:r>
                      <a:r>
                        <a:rPr lang="en-US" sz="1600" b="0" baseline="0" dirty="0" smtClean="0">
                          <a:solidFill>
                            <a:schemeClr val="tx1"/>
                          </a:solidFill>
                          <a:effectLst/>
                        </a:rPr>
                        <a:t> </a:t>
                      </a:r>
                      <a:r>
                        <a:rPr lang="en-US" sz="1600" b="0" baseline="30000" dirty="0" smtClean="0">
                          <a:solidFill>
                            <a:schemeClr val="tx1"/>
                          </a:solidFill>
                          <a:effectLst/>
                        </a:rPr>
                        <a:t>10        </a:t>
                      </a:r>
                      <a:r>
                        <a:rPr lang="en-US" sz="1600" b="0" baseline="0" dirty="0" smtClean="0">
                          <a:solidFill>
                            <a:schemeClr val="tx1"/>
                          </a:solidFill>
                          <a:effectLst/>
                        </a:rPr>
                        <a:t> What benefit type code should he report?</a:t>
                      </a:r>
                      <a:endParaRPr lang="en-US" sz="1600" b="0" dirty="0">
                        <a:solidFill>
                          <a:schemeClr val="tx1"/>
                        </a:solidFill>
                        <a:effectLst/>
                        <a:latin typeface="Arial"/>
                        <a:ea typeface="Calibri"/>
                        <a:cs typeface="Times New Roman"/>
                      </a:endParaRPr>
                    </a:p>
                  </a:txBody>
                  <a:tcPr marL="33099" marR="33099" marT="0" marB="0" anchor="ctr">
                    <a:solidFill>
                      <a:schemeClr val="bg2">
                        <a:lumMod val="40000"/>
                        <a:lumOff val="60000"/>
                      </a:schemeClr>
                    </a:solidFill>
                  </a:tcPr>
                </a:tc>
                <a:tc>
                  <a:txBody>
                    <a:bodyPr/>
                    <a:lstStyle/>
                    <a:p>
                      <a:pPr algn="ctr"/>
                      <a:r>
                        <a:rPr lang="en-US" sz="1600" dirty="0" smtClean="0">
                          <a:solidFill>
                            <a:schemeClr val="tx1"/>
                          </a:solidFill>
                          <a:effectLst/>
                        </a:rPr>
                        <a:t> </a:t>
                      </a:r>
                      <a:r>
                        <a:rPr lang="en-US" sz="1600" b="1" kern="1200" dirty="0" smtClean="0">
                          <a:solidFill>
                            <a:schemeClr val="tx1"/>
                          </a:solidFill>
                          <a:effectLst/>
                          <a:latin typeface="+mn-lt"/>
                          <a:ea typeface="+mn-ea"/>
                          <a:cs typeface="+mn-cs"/>
                        </a:rPr>
                        <a:t>SROI PD</a:t>
                      </a:r>
                    </a:p>
                    <a:p>
                      <a:pPr algn="ctr"/>
                      <a:r>
                        <a:rPr lang="en-US" sz="1600" b="1" kern="1200" dirty="0" smtClean="0">
                          <a:solidFill>
                            <a:schemeClr val="tx1"/>
                          </a:solidFill>
                          <a:effectLst/>
                          <a:latin typeface="+mn-lt"/>
                          <a:ea typeface="+mn-ea"/>
                          <a:cs typeface="+mn-cs"/>
                        </a:rPr>
                        <a:t>(medical in part)</a:t>
                      </a:r>
                    </a:p>
                    <a:p>
                      <a:pPr algn="ctr"/>
                      <a:endParaRPr lang="en-US" sz="1600" b="1" kern="1200" dirty="0" smtClean="0">
                        <a:solidFill>
                          <a:schemeClr val="tx1"/>
                        </a:solidFill>
                        <a:effectLst/>
                        <a:latin typeface="+mn-lt"/>
                        <a:ea typeface="+mn-ea"/>
                        <a:cs typeface="+mn-cs"/>
                      </a:endParaRPr>
                    </a:p>
                    <a:p>
                      <a:pPr algn="ctr"/>
                      <a:r>
                        <a:rPr lang="en-US" sz="1600" b="1" kern="1200" dirty="0" smtClean="0">
                          <a:solidFill>
                            <a:schemeClr val="tx1"/>
                          </a:solidFill>
                          <a:effectLst/>
                          <a:latin typeface="+mn-lt"/>
                          <a:ea typeface="+mn-ea"/>
                          <a:cs typeface="+mn-cs"/>
                        </a:rPr>
                        <a:t>SROI</a:t>
                      </a:r>
                      <a:r>
                        <a:rPr lang="en-US" sz="1600" b="1" kern="1200" baseline="0" dirty="0" smtClean="0">
                          <a:solidFill>
                            <a:schemeClr val="tx1"/>
                          </a:solidFill>
                          <a:effectLst/>
                          <a:latin typeface="+mn-lt"/>
                          <a:ea typeface="+mn-ea"/>
                          <a:cs typeface="+mn-cs"/>
                        </a:rPr>
                        <a:t> </a:t>
                      </a:r>
                      <a:r>
                        <a:rPr lang="en-US" sz="1600" b="1" kern="1200" dirty="0" smtClean="0">
                          <a:solidFill>
                            <a:schemeClr val="tx1"/>
                          </a:solidFill>
                          <a:effectLst/>
                          <a:latin typeface="+mn-lt"/>
                          <a:ea typeface="+mn-ea"/>
                          <a:cs typeface="+mn-cs"/>
                        </a:rPr>
                        <a:t>RB</a:t>
                      </a:r>
                    </a:p>
                    <a:p>
                      <a:pPr algn="ctr"/>
                      <a:r>
                        <a:rPr lang="en-US" sz="1600" b="1" kern="1200" dirty="0" smtClean="0">
                          <a:solidFill>
                            <a:schemeClr val="tx1"/>
                          </a:solidFill>
                          <a:effectLst/>
                          <a:latin typeface="+mn-lt"/>
                          <a:ea typeface="+mn-ea"/>
                          <a:cs typeface="+mn-cs"/>
                        </a:rPr>
                        <a:t>(DN0085=070) </a:t>
                      </a:r>
                    </a:p>
                    <a:p>
                      <a:pPr algn="ctr"/>
                      <a:endParaRPr lang="en-US" sz="1600" b="1" kern="1200" dirty="0" smtClean="0">
                        <a:solidFill>
                          <a:schemeClr val="tx1"/>
                        </a:solidFill>
                        <a:effectLst/>
                        <a:latin typeface="+mn-lt"/>
                        <a:ea typeface="+mn-ea"/>
                        <a:cs typeface="+mn-cs"/>
                      </a:endParaRPr>
                    </a:p>
                    <a:p>
                      <a:pPr algn="ctr"/>
                      <a:r>
                        <a:rPr lang="en-US" sz="1600" b="1" kern="1200" dirty="0" smtClean="0">
                          <a:solidFill>
                            <a:schemeClr val="tx1"/>
                          </a:solidFill>
                          <a:effectLst/>
                          <a:latin typeface="+mn-lt"/>
                          <a:ea typeface="+mn-ea"/>
                          <a:cs typeface="+mn-cs"/>
                        </a:rPr>
                        <a:t>SROI PY</a:t>
                      </a:r>
                      <a:r>
                        <a:rPr lang="en-US" sz="1600" b="1" kern="1200" baseline="0" dirty="0" smtClean="0">
                          <a:solidFill>
                            <a:schemeClr val="tx1"/>
                          </a:solidFill>
                          <a:effectLst/>
                          <a:latin typeface="+mn-lt"/>
                          <a:ea typeface="+mn-ea"/>
                          <a:cs typeface="+mn-cs"/>
                        </a:rPr>
                        <a:t> (for each check that is adjusting to actual)</a:t>
                      </a:r>
                      <a:endParaRPr lang="en-US" sz="1600" b="1" kern="1200" dirty="0" smtClean="0">
                        <a:solidFill>
                          <a:schemeClr val="tx1"/>
                        </a:solidFill>
                        <a:effectLst/>
                        <a:latin typeface="+mn-lt"/>
                        <a:ea typeface="+mn-ea"/>
                        <a:cs typeface="+mn-cs"/>
                      </a:endParaRPr>
                    </a:p>
                  </a:txBody>
                  <a:tcPr marL="33099" marR="33099" marT="0" marB="0"/>
                </a:tc>
              </a:tr>
            </a:tbl>
          </a:graphicData>
        </a:graphic>
      </p:graphicFrame>
      <p:pic>
        <p:nvPicPr>
          <p:cNvPr id="51" name="Picture 37" descr="MC90043158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34000" y="3477911"/>
            <a:ext cx="382794" cy="382794"/>
          </a:xfrm>
          <a:prstGeom prst="rect">
            <a:avLst/>
          </a:prstGeom>
          <a:noFill/>
          <a:extLst>
            <a:ext uri="{909E8E84-426E-40DD-AFC4-6F175D3DCCD1}">
              <a14:hiddenFill xmlns:a14="http://schemas.microsoft.com/office/drawing/2010/main">
                <a:solidFill>
                  <a:srgbClr val="FFFFFF"/>
                </a:solidFill>
              </a14:hiddenFill>
            </a:ext>
          </a:extLst>
        </p:spPr>
      </p:pic>
      <p:pic>
        <p:nvPicPr>
          <p:cNvPr id="52" name="Picture 37" descr="MC90043158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9825" y="6025265"/>
            <a:ext cx="361950" cy="361950"/>
          </a:xfrm>
          <a:prstGeom prst="rect">
            <a:avLst/>
          </a:prstGeom>
          <a:noFill/>
          <a:extLst>
            <a:ext uri="{909E8E84-426E-40DD-AFC4-6F175D3DCCD1}">
              <a14:hiddenFill xmlns:a14="http://schemas.microsoft.com/office/drawing/2010/main">
                <a:solidFill>
                  <a:srgbClr val="FFFFFF"/>
                </a:solidFill>
              </a14:hiddenFill>
            </a:ext>
          </a:extLst>
        </p:spPr>
      </p:pic>
      <p:pic>
        <p:nvPicPr>
          <p:cNvPr id="53" name="Picture 37" descr="MC90043158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71650" y="2670524"/>
            <a:ext cx="361950" cy="36195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6938570" y="4268000"/>
            <a:ext cx="2053030" cy="497142"/>
          </a:xfrm>
          <a:prstGeom prst="rect">
            <a:avLst/>
          </a:prstGeom>
          <a:solidFill>
            <a:srgbClr val="62954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Answer</a:t>
            </a:r>
            <a:endParaRPr lang="en-US" dirty="0"/>
          </a:p>
        </p:txBody>
      </p:sp>
      <p:sp>
        <p:nvSpPr>
          <p:cNvPr id="38" name="Rectangle 37"/>
          <p:cNvSpPr/>
          <p:nvPr/>
        </p:nvSpPr>
        <p:spPr>
          <a:xfrm>
            <a:off x="6938570" y="1332328"/>
            <a:ext cx="2053030" cy="1613356"/>
          </a:xfrm>
          <a:prstGeom prst="rect">
            <a:avLst/>
          </a:prstGeom>
          <a:solidFill>
            <a:srgbClr val="62954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Answer</a:t>
            </a:r>
            <a:endParaRPr lang="en-US" dirty="0"/>
          </a:p>
        </p:txBody>
      </p:sp>
      <p:sp>
        <p:nvSpPr>
          <p:cNvPr id="40" name="Rectangle 39"/>
          <p:cNvSpPr/>
          <p:nvPr/>
        </p:nvSpPr>
        <p:spPr>
          <a:xfrm>
            <a:off x="6938570" y="4765142"/>
            <a:ext cx="2053030" cy="736188"/>
          </a:xfrm>
          <a:prstGeom prst="rect">
            <a:avLst/>
          </a:prstGeom>
          <a:solidFill>
            <a:srgbClr val="62954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Answer</a:t>
            </a:r>
            <a:endParaRPr lang="en-US" dirty="0"/>
          </a:p>
        </p:txBody>
      </p:sp>
      <p:sp>
        <p:nvSpPr>
          <p:cNvPr id="41" name="Rectangle 40"/>
          <p:cNvSpPr/>
          <p:nvPr/>
        </p:nvSpPr>
        <p:spPr>
          <a:xfrm>
            <a:off x="6938570" y="5501330"/>
            <a:ext cx="2053030" cy="975670"/>
          </a:xfrm>
          <a:prstGeom prst="rect">
            <a:avLst/>
          </a:prstGeom>
          <a:solidFill>
            <a:srgbClr val="62954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Answer</a:t>
            </a:r>
            <a:endParaRPr lang="en-US" dirty="0"/>
          </a:p>
        </p:txBody>
      </p:sp>
      <p:sp>
        <p:nvSpPr>
          <p:cNvPr id="30" name="Rectangle 29"/>
          <p:cNvSpPr/>
          <p:nvPr/>
        </p:nvSpPr>
        <p:spPr>
          <a:xfrm>
            <a:off x="6938569" y="3453410"/>
            <a:ext cx="2053029" cy="814590"/>
          </a:xfrm>
          <a:prstGeom prst="rect">
            <a:avLst/>
          </a:prstGeom>
          <a:solidFill>
            <a:srgbClr val="62954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Answer</a:t>
            </a:r>
            <a:endParaRPr lang="en-US" dirty="0"/>
          </a:p>
        </p:txBody>
      </p:sp>
      <p:sp>
        <p:nvSpPr>
          <p:cNvPr id="31" name="Rectangle 30"/>
          <p:cNvSpPr/>
          <p:nvPr/>
        </p:nvSpPr>
        <p:spPr>
          <a:xfrm>
            <a:off x="6938570" y="2949911"/>
            <a:ext cx="2053029" cy="503500"/>
          </a:xfrm>
          <a:prstGeom prst="rect">
            <a:avLst/>
          </a:prstGeom>
          <a:solidFill>
            <a:srgbClr val="62954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Answer</a:t>
            </a:r>
            <a:endParaRPr lang="en-US" dirty="0"/>
          </a:p>
        </p:txBody>
      </p:sp>
    </p:spTree>
    <p:extLst>
      <p:ext uri="{BB962C8B-B14F-4D97-AF65-F5344CB8AC3E}">
        <p14:creationId xmlns:p14="http://schemas.microsoft.com/office/powerpoint/2010/main" val="23881957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path" presetSubtype="0" accel="50000" decel="50000" fill="hold" grpId="0" nodeType="clickEffect">
                                  <p:stCondLst>
                                    <p:cond delay="0"/>
                                  </p:stCondLst>
                                  <p:childTnLst>
                                    <p:animMotion origin="layout" path="M 0 0 L 0.125 0 C 0.181 0 0.25 0.069 0.25 0.125 L 0.25 0.25 E" pathEditMode="relative" ptsTypes="">
                                      <p:cBhvr>
                                        <p:cTn id="6" dur="2000" fill="hold"/>
                                        <p:tgtEl>
                                          <p:spTgt spid="38"/>
                                        </p:tgtEl>
                                        <p:attrNameLst>
                                          <p:attrName>ppt_x</p:attrName>
                                          <p:attrName>ppt_y</p:attrName>
                                        </p:attrNameLst>
                                      </p:cBhvr>
                                    </p:animMotion>
                                  </p:childTnLst>
                                </p:cTn>
                              </p:par>
                            </p:childTnLst>
                          </p:cTn>
                        </p:par>
                      </p:childTnLst>
                    </p:cTn>
                  </p:par>
                  <p:par>
                    <p:cTn id="7" fill="hold">
                      <p:stCondLst>
                        <p:cond delay="indefinite"/>
                      </p:stCondLst>
                      <p:childTnLst>
                        <p:par>
                          <p:cTn id="8" fill="hold">
                            <p:stCondLst>
                              <p:cond delay="0"/>
                            </p:stCondLst>
                            <p:childTnLst>
                              <p:par>
                                <p:cTn id="9" presetID="50" presetClass="path" presetSubtype="0" accel="50000" decel="50000" fill="hold" grpId="0" nodeType="clickEffect">
                                  <p:stCondLst>
                                    <p:cond delay="0"/>
                                  </p:stCondLst>
                                  <p:childTnLst>
                                    <p:animMotion origin="layout" path="M 0 0 L 0.125 0 C 0.181 0 0.25 0.069 0.25 0.125 L 0.25 0.25 E" pathEditMode="relative" ptsTypes="">
                                      <p:cBhvr>
                                        <p:cTn id="10" dur="2000" fill="hold"/>
                                        <p:tgtEl>
                                          <p:spTgt spid="31"/>
                                        </p:tgtEl>
                                        <p:attrNameLst>
                                          <p:attrName>ppt_x</p:attrName>
                                          <p:attrName>ppt_y</p:attrName>
                                        </p:attrNameLst>
                                      </p:cBhvr>
                                    </p:animMotion>
                                  </p:childTnLst>
                                </p:cTn>
                              </p:par>
                            </p:childTnLst>
                          </p:cTn>
                        </p:par>
                      </p:childTnLst>
                    </p:cTn>
                  </p:par>
                  <p:par>
                    <p:cTn id="11" fill="hold">
                      <p:stCondLst>
                        <p:cond delay="indefinite"/>
                      </p:stCondLst>
                      <p:childTnLst>
                        <p:par>
                          <p:cTn id="12" fill="hold">
                            <p:stCondLst>
                              <p:cond delay="0"/>
                            </p:stCondLst>
                            <p:childTnLst>
                              <p:par>
                                <p:cTn id="13" presetID="50" presetClass="path" presetSubtype="0" accel="50000" decel="50000" fill="hold" grpId="0" nodeType="clickEffect">
                                  <p:stCondLst>
                                    <p:cond delay="0"/>
                                  </p:stCondLst>
                                  <p:childTnLst>
                                    <p:animMotion origin="layout" path="M 0 0 L 0.125 0 C 0.181 0 0.25 0.069 0.25 0.125 L 0.25 0.25 E" pathEditMode="relative" ptsTypes="">
                                      <p:cBhvr>
                                        <p:cTn id="14" dur="2000" fill="hold"/>
                                        <p:tgtEl>
                                          <p:spTgt spid="30"/>
                                        </p:tgtEl>
                                        <p:attrNameLst>
                                          <p:attrName>ppt_x</p:attrName>
                                          <p:attrName>ppt_y</p:attrName>
                                        </p:attrNameLst>
                                      </p:cBhvr>
                                    </p:animMotion>
                                  </p:childTnLst>
                                </p:cTn>
                              </p:par>
                            </p:childTnLst>
                          </p:cTn>
                        </p:par>
                      </p:childTnLst>
                    </p:cTn>
                  </p:par>
                  <p:par>
                    <p:cTn id="15" fill="hold">
                      <p:stCondLst>
                        <p:cond delay="indefinite"/>
                      </p:stCondLst>
                      <p:childTnLst>
                        <p:par>
                          <p:cTn id="16" fill="hold">
                            <p:stCondLst>
                              <p:cond delay="0"/>
                            </p:stCondLst>
                            <p:childTnLst>
                              <p:par>
                                <p:cTn id="17" presetID="50" presetClass="path" presetSubtype="0" accel="50000" decel="50000" fill="hold" grpId="0" nodeType="clickEffect">
                                  <p:stCondLst>
                                    <p:cond delay="0"/>
                                  </p:stCondLst>
                                  <p:childTnLst>
                                    <p:animMotion origin="layout" path="M 0 0 L 0.125 0 C 0.181 0 0.25 0.069 0.25 0.125 L 0.25 0.25 E" pathEditMode="relative" ptsTypes="">
                                      <p:cBhvr>
                                        <p:cTn id="18" dur="2000" fill="hold"/>
                                        <p:tgtEl>
                                          <p:spTgt spid="3"/>
                                        </p:tgtEl>
                                        <p:attrNameLst>
                                          <p:attrName>ppt_x</p:attrName>
                                          <p:attrName>ppt_y</p:attrName>
                                        </p:attrNameLst>
                                      </p:cBhvr>
                                    </p:animMotion>
                                  </p:childTnLst>
                                </p:cTn>
                              </p:par>
                            </p:childTnLst>
                          </p:cTn>
                        </p:par>
                      </p:childTnLst>
                    </p:cTn>
                  </p:par>
                  <p:par>
                    <p:cTn id="19" fill="hold">
                      <p:stCondLst>
                        <p:cond delay="indefinite"/>
                      </p:stCondLst>
                      <p:childTnLst>
                        <p:par>
                          <p:cTn id="20" fill="hold">
                            <p:stCondLst>
                              <p:cond delay="0"/>
                            </p:stCondLst>
                            <p:childTnLst>
                              <p:par>
                                <p:cTn id="21" presetID="50" presetClass="path" presetSubtype="0" accel="50000" decel="50000" fill="hold" grpId="0" nodeType="clickEffect">
                                  <p:stCondLst>
                                    <p:cond delay="0"/>
                                  </p:stCondLst>
                                  <p:childTnLst>
                                    <p:animMotion origin="layout" path="M 0 0 L 0.125 0 C 0.181 0 0.25 0.069 0.25 0.125 L 0.25 0.25 E" pathEditMode="relative" ptsTypes="">
                                      <p:cBhvr>
                                        <p:cTn id="22" dur="2000" fill="hold"/>
                                        <p:tgtEl>
                                          <p:spTgt spid="40"/>
                                        </p:tgtEl>
                                        <p:attrNameLst>
                                          <p:attrName>ppt_x</p:attrName>
                                          <p:attrName>ppt_y</p:attrName>
                                        </p:attrNameLst>
                                      </p:cBhvr>
                                    </p:animMotion>
                                  </p:childTnLst>
                                </p:cTn>
                              </p:par>
                            </p:childTnLst>
                          </p:cTn>
                        </p:par>
                      </p:childTnLst>
                    </p:cTn>
                  </p:par>
                  <p:par>
                    <p:cTn id="23" fill="hold">
                      <p:stCondLst>
                        <p:cond delay="indefinite"/>
                      </p:stCondLst>
                      <p:childTnLst>
                        <p:par>
                          <p:cTn id="24" fill="hold">
                            <p:stCondLst>
                              <p:cond delay="0"/>
                            </p:stCondLst>
                            <p:childTnLst>
                              <p:par>
                                <p:cTn id="25" presetID="50" presetClass="path" presetSubtype="0" accel="50000" decel="50000" fill="hold" grpId="0" nodeType="clickEffect">
                                  <p:stCondLst>
                                    <p:cond delay="0"/>
                                  </p:stCondLst>
                                  <p:childTnLst>
                                    <p:animMotion origin="layout" path="M 0 0 L 0.125 0 C 0.181 0 0.25 0.069 0.25 0.125 L 0.25 0.25 E" pathEditMode="relative" ptsTypes="">
                                      <p:cBhvr>
                                        <p:cTn id="26" dur="2000" fill="hold"/>
                                        <p:tgtEl>
                                          <p:spTgt spid="41"/>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8" grpId="0" animBg="1"/>
      <p:bldP spid="40" grpId="0" animBg="1"/>
      <p:bldP spid="41" grpId="0" animBg="1"/>
      <p:bldP spid="30" grpId="0" animBg="1"/>
      <p:bldP spid="31"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Study</a:t>
            </a:r>
            <a:endParaRPr lang="en-US" dirty="0"/>
          </a:p>
        </p:txBody>
      </p:sp>
      <p:sp>
        <p:nvSpPr>
          <p:cNvPr id="5" name="Slide Number Placeholder 4"/>
          <p:cNvSpPr>
            <a:spLocks noGrp="1"/>
          </p:cNvSpPr>
          <p:nvPr>
            <p:ph type="sldNum" sz="quarter" idx="10"/>
          </p:nvPr>
        </p:nvSpPr>
        <p:spPr/>
        <p:txBody>
          <a:bodyPr/>
          <a:lstStyle/>
          <a:p>
            <a:pPr>
              <a:defRPr/>
            </a:pPr>
            <a:fld id="{64DF1B7C-13AC-4ECD-8FFE-BC99ACAB8385}" type="slidenum">
              <a:rPr lang="en-US" smtClean="0">
                <a:solidFill>
                  <a:schemeClr val="tx1"/>
                </a:solidFill>
              </a:rPr>
              <a:pPr>
                <a:defRPr/>
              </a:pPr>
              <a:t>12</a:t>
            </a:fld>
            <a:endParaRPr lang="en-US">
              <a:solidFill>
                <a:schemeClr val="tx1"/>
              </a:solidFill>
            </a:endParaRPr>
          </a:p>
        </p:txBody>
      </p:sp>
      <p:pic>
        <p:nvPicPr>
          <p:cNvPr id="2052" name="Picture 4" descr="MC90043158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0" y="3352800"/>
            <a:ext cx="361950" cy="361950"/>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MC90043158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0" y="3352800"/>
            <a:ext cx="361950" cy="361950"/>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MC90043158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0" y="3352800"/>
            <a:ext cx="361950" cy="361950"/>
          </a:xfrm>
          <a:prstGeom prst="rect">
            <a:avLst/>
          </a:prstGeom>
          <a:noFill/>
          <a:extLst>
            <a:ext uri="{909E8E84-426E-40DD-AFC4-6F175D3DCCD1}">
              <a14:hiddenFill xmlns:a14="http://schemas.microsoft.com/office/drawing/2010/main">
                <a:solidFill>
                  <a:srgbClr val="FFFFFF"/>
                </a:solidFill>
              </a14:hiddenFill>
            </a:ext>
          </a:extLst>
        </p:spPr>
      </p:pic>
      <p:pic>
        <p:nvPicPr>
          <p:cNvPr id="2049" name="Picture 1" descr="MC90043158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0" y="3352800"/>
            <a:ext cx="361950" cy="36195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9" name="Content Placeholder 8"/>
          <p:cNvGraphicFramePr>
            <a:graphicFrameLocks noGrp="1"/>
          </p:cNvGraphicFramePr>
          <p:nvPr>
            <p:ph sz="half" idx="1"/>
            <p:extLst>
              <p:ext uri="{D42A27DB-BD31-4B8C-83A1-F6EECF244321}">
                <p14:modId xmlns:p14="http://schemas.microsoft.com/office/powerpoint/2010/main" val="4018060279"/>
              </p:ext>
            </p:extLst>
          </p:nvPr>
        </p:nvGraphicFramePr>
        <p:xfrm>
          <a:off x="0" y="1049338"/>
          <a:ext cx="9144001" cy="5503862"/>
        </p:xfrm>
        <a:graphic>
          <a:graphicData uri="http://schemas.openxmlformats.org/drawingml/2006/table">
            <a:tbl>
              <a:tblPr firstRow="1" firstCol="1" lastRow="1" lastCol="1" bandRow="1" bandCol="1">
                <a:tableStyleId>{5C22544A-7EE6-4342-B048-85BDC9FD1C3A}</a:tableStyleId>
              </a:tblPr>
              <a:tblGrid>
                <a:gridCol w="1014768"/>
                <a:gridCol w="5997441"/>
                <a:gridCol w="2131792"/>
              </a:tblGrid>
              <a:tr h="322262">
                <a:tc>
                  <a:txBody>
                    <a:bodyPr/>
                    <a:lstStyle/>
                    <a:p>
                      <a:pPr marL="0" marR="0" algn="ctr" defTabSz="914400" rtl="0" eaLnBrk="1" latinLnBrk="0" hangingPunct="1">
                        <a:spcBef>
                          <a:spcPts val="0"/>
                        </a:spcBef>
                        <a:spcAft>
                          <a:spcPts val="0"/>
                        </a:spcAft>
                      </a:pPr>
                      <a:r>
                        <a:rPr lang="en-US" sz="1800" b="1" kern="1200" dirty="0">
                          <a:solidFill>
                            <a:schemeClr val="tx1"/>
                          </a:solidFill>
                          <a:effectLst/>
                          <a:latin typeface="+mn-lt"/>
                          <a:ea typeface="+mn-ea"/>
                          <a:cs typeface="+mn-cs"/>
                        </a:rPr>
                        <a:t>Step</a:t>
                      </a:r>
                    </a:p>
                  </a:txBody>
                  <a:tcPr marL="65016" marR="65016" marT="0" marB="0" anchor="ctr"/>
                </a:tc>
                <a:tc>
                  <a:txBody>
                    <a:bodyPr/>
                    <a:lstStyle/>
                    <a:p>
                      <a:pPr marL="0" marR="0" algn="ctr" defTabSz="914400" rtl="0" eaLnBrk="1" latinLnBrk="0" hangingPunct="1">
                        <a:spcBef>
                          <a:spcPts val="0"/>
                        </a:spcBef>
                        <a:spcAft>
                          <a:spcPts val="0"/>
                        </a:spcAft>
                      </a:pPr>
                      <a:r>
                        <a:rPr lang="en-US" sz="1800" b="1" kern="1200" dirty="0">
                          <a:solidFill>
                            <a:schemeClr val="tx1"/>
                          </a:solidFill>
                          <a:effectLst/>
                          <a:latin typeface="+mn-lt"/>
                          <a:ea typeface="+mn-ea"/>
                          <a:cs typeface="+mn-cs"/>
                        </a:rPr>
                        <a:t>Claim Activity</a:t>
                      </a:r>
                    </a:p>
                  </a:txBody>
                  <a:tcPr marL="65016" marR="65016" marT="0" marB="0" anchor="ctr">
                    <a:solidFill>
                      <a:schemeClr val="bg2">
                        <a:lumMod val="40000"/>
                        <a:lumOff val="60000"/>
                      </a:schemeClr>
                    </a:solidFill>
                  </a:tcPr>
                </a:tc>
                <a:tc>
                  <a:txBody>
                    <a:bodyPr/>
                    <a:lstStyle/>
                    <a:p>
                      <a:pPr marL="0" marR="0" algn="ctr">
                        <a:spcBef>
                          <a:spcPts val="0"/>
                        </a:spcBef>
                        <a:spcAft>
                          <a:spcPts val="0"/>
                        </a:spcAft>
                      </a:pPr>
                      <a:r>
                        <a:rPr lang="en-US" sz="1800" b="1" dirty="0">
                          <a:solidFill>
                            <a:schemeClr val="tx1"/>
                          </a:solidFill>
                          <a:effectLst/>
                        </a:rPr>
                        <a:t>EDI </a:t>
                      </a:r>
                      <a:r>
                        <a:rPr lang="en-US" sz="1800" b="1" dirty="0" smtClean="0">
                          <a:solidFill>
                            <a:schemeClr val="tx1"/>
                          </a:solidFill>
                          <a:effectLst/>
                        </a:rPr>
                        <a:t>Transaction</a:t>
                      </a:r>
                      <a:endParaRPr lang="en-US" sz="1800" b="1" dirty="0">
                        <a:solidFill>
                          <a:schemeClr val="tx1"/>
                        </a:solidFill>
                        <a:effectLst/>
                        <a:latin typeface="Arial"/>
                        <a:ea typeface="Calibri"/>
                        <a:cs typeface="Times New Roman"/>
                      </a:endParaRPr>
                    </a:p>
                  </a:txBody>
                  <a:tcPr marL="65016" marR="65016" marT="0" marB="0" anchor="ctr"/>
                </a:tc>
              </a:tr>
              <a:tr h="914400">
                <a:tc>
                  <a:txBody>
                    <a:bodyPr/>
                    <a:lstStyle/>
                    <a:p>
                      <a:pPr marL="0" marR="0" algn="ctr">
                        <a:spcBef>
                          <a:spcPts val="0"/>
                        </a:spcBef>
                        <a:spcAft>
                          <a:spcPts val="0"/>
                        </a:spcAft>
                      </a:pPr>
                      <a:r>
                        <a:rPr lang="en-US" sz="1600" b="1" dirty="0" smtClean="0">
                          <a:solidFill>
                            <a:schemeClr val="tx1"/>
                          </a:solidFill>
                          <a:effectLst/>
                          <a:latin typeface="Arial"/>
                          <a:ea typeface="Calibri"/>
                          <a:cs typeface="Times New Roman"/>
                        </a:rPr>
                        <a:t>11</a:t>
                      </a:r>
                      <a:endParaRPr lang="en-US" sz="1600" b="1" dirty="0">
                        <a:solidFill>
                          <a:schemeClr val="tx1"/>
                        </a:solidFill>
                        <a:effectLst/>
                        <a:latin typeface="Arial"/>
                        <a:ea typeface="Calibri"/>
                        <a:cs typeface="Times New Roman"/>
                      </a:endParaRPr>
                    </a:p>
                  </a:txBody>
                  <a:tcPr marL="33099" marR="33099"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0" dirty="0" smtClean="0">
                          <a:solidFill>
                            <a:schemeClr val="tx1"/>
                          </a:solidFill>
                          <a:effectLst/>
                        </a:rPr>
                        <a:t>Marilyn is discharged from occupational therapy on  March 7. Mike</a:t>
                      </a:r>
                      <a:r>
                        <a:rPr lang="en-US" sz="1600" b="0" baseline="0" dirty="0" smtClean="0">
                          <a:solidFill>
                            <a:schemeClr val="tx1"/>
                          </a:solidFill>
                          <a:effectLst/>
                        </a:rPr>
                        <a:t> files what? </a:t>
                      </a:r>
                      <a:r>
                        <a:rPr lang="en-US" sz="1600" b="0" baseline="30000" dirty="0" smtClean="0">
                          <a:solidFill>
                            <a:schemeClr val="tx1"/>
                          </a:solidFill>
                          <a:effectLst/>
                        </a:rPr>
                        <a:t>11</a:t>
                      </a:r>
                      <a:r>
                        <a:rPr lang="en-US" sz="1600" b="0" dirty="0" smtClean="0">
                          <a:solidFill>
                            <a:schemeClr val="tx1"/>
                          </a:solidFill>
                          <a:effectLst/>
                        </a:rPr>
                        <a:t>  </a:t>
                      </a:r>
                      <a:endParaRPr lang="en-US" sz="1600" b="0" dirty="0" smtClean="0">
                        <a:solidFill>
                          <a:schemeClr val="tx1"/>
                        </a:solidFill>
                        <a:effectLst/>
                        <a:latin typeface="+mn-lt"/>
                        <a:ea typeface="Calibri"/>
                        <a:cs typeface="Times New Roman"/>
                      </a:endParaRPr>
                    </a:p>
                  </a:txBody>
                  <a:tcPr marL="33099" marR="33099" marT="0" marB="0" anchor="ctr">
                    <a:solidFill>
                      <a:schemeClr val="bg2">
                        <a:lumMod val="40000"/>
                        <a:lumOff val="60000"/>
                      </a:schemeClr>
                    </a:solidFill>
                  </a:tcPr>
                </a:tc>
                <a:tc>
                  <a:txBody>
                    <a:bodyPr/>
                    <a:lstStyle/>
                    <a:p>
                      <a:pPr marL="0" algn="ctr" defTabSz="914400" rtl="0" eaLnBrk="1" latinLnBrk="0" hangingPunct="1"/>
                      <a:endParaRPr lang="en-US" sz="1600" b="1" kern="1200" dirty="0" smtClean="0">
                        <a:solidFill>
                          <a:schemeClr val="tx1"/>
                        </a:solidFill>
                        <a:effectLst/>
                        <a:latin typeface="+mn-lt"/>
                        <a:ea typeface="+mn-ea"/>
                        <a:cs typeface="+mn-cs"/>
                      </a:endParaRPr>
                    </a:p>
                    <a:p>
                      <a:pPr marL="0" algn="ctr" defTabSz="914400" rtl="0" eaLnBrk="1" latinLnBrk="0" hangingPunct="1"/>
                      <a:r>
                        <a:rPr lang="en-US" sz="1600" b="1" kern="1200" dirty="0" smtClean="0">
                          <a:solidFill>
                            <a:schemeClr val="tx1"/>
                          </a:solidFill>
                          <a:effectLst/>
                          <a:latin typeface="+mn-lt"/>
                          <a:ea typeface="+mn-ea"/>
                          <a:cs typeface="+mn-cs"/>
                        </a:rPr>
                        <a:t>SROI S1</a:t>
                      </a:r>
                    </a:p>
                  </a:txBody>
                  <a:tcPr marL="33099" marR="33099" marT="0" marB="0"/>
                </a:tc>
              </a:tr>
              <a:tr h="1295400">
                <a:tc>
                  <a:txBody>
                    <a:bodyPr/>
                    <a:lstStyle/>
                    <a:p>
                      <a:pPr marL="0" marR="0" algn="ctr">
                        <a:spcBef>
                          <a:spcPts val="0"/>
                        </a:spcBef>
                        <a:spcAft>
                          <a:spcPts val="0"/>
                        </a:spcAft>
                      </a:pPr>
                      <a:r>
                        <a:rPr lang="en-US" sz="1600" b="1" dirty="0" smtClean="0">
                          <a:solidFill>
                            <a:schemeClr val="tx1"/>
                          </a:solidFill>
                          <a:effectLst/>
                        </a:rPr>
                        <a:t>12</a:t>
                      </a:r>
                      <a:endParaRPr lang="en-US" sz="1600" b="1" dirty="0">
                        <a:solidFill>
                          <a:schemeClr val="tx1"/>
                        </a:solidFill>
                        <a:effectLst/>
                        <a:latin typeface="Arial"/>
                        <a:ea typeface="Calibri"/>
                        <a:cs typeface="Times New Roman"/>
                      </a:endParaRPr>
                    </a:p>
                  </a:txBody>
                  <a:tcPr marL="67381" marR="67381" marT="0" marB="0" anchor="ctr"/>
                </a:tc>
                <a:tc>
                  <a:txBody>
                    <a:bodyPr/>
                    <a:lstStyle/>
                    <a:p>
                      <a:pPr marL="0" marR="0">
                        <a:spcBef>
                          <a:spcPts val="0"/>
                        </a:spcBef>
                        <a:spcAft>
                          <a:spcPts val="0"/>
                        </a:spcAft>
                      </a:pPr>
                      <a:r>
                        <a:rPr lang="en-US" sz="1600" b="0" dirty="0" smtClean="0">
                          <a:solidFill>
                            <a:schemeClr val="tx1"/>
                          </a:solidFill>
                          <a:effectLst/>
                        </a:rPr>
                        <a:t>Mike receives a request for mileage</a:t>
                      </a:r>
                      <a:r>
                        <a:rPr lang="en-US" sz="1600" b="0" baseline="0" dirty="0" smtClean="0">
                          <a:solidFill>
                            <a:schemeClr val="tx1"/>
                          </a:solidFill>
                          <a:effectLst/>
                        </a:rPr>
                        <a:t> reimbursement from Marilyn for the 5 weeks of OT and issues her a check in the amount of $220.00.  What report needs to be filed?</a:t>
                      </a:r>
                      <a:r>
                        <a:rPr lang="en-US" sz="1600" b="0" dirty="0" smtClean="0">
                          <a:solidFill>
                            <a:schemeClr val="tx1"/>
                          </a:solidFill>
                          <a:effectLst/>
                        </a:rPr>
                        <a:t> </a:t>
                      </a:r>
                      <a:r>
                        <a:rPr lang="en-US" sz="1600" b="0" baseline="30000" dirty="0" smtClean="0">
                          <a:solidFill>
                            <a:schemeClr val="tx1"/>
                          </a:solidFill>
                          <a:effectLst/>
                        </a:rPr>
                        <a:t>12</a:t>
                      </a:r>
                      <a:endParaRPr lang="en-US" sz="1600" b="0" dirty="0">
                        <a:solidFill>
                          <a:schemeClr val="tx1"/>
                        </a:solidFill>
                        <a:effectLst/>
                        <a:latin typeface="Arial"/>
                        <a:ea typeface="Calibri"/>
                        <a:cs typeface="Times New Roman"/>
                      </a:endParaRPr>
                    </a:p>
                  </a:txBody>
                  <a:tcPr marL="67381" marR="67381" marT="0" marB="0" anchor="ctr">
                    <a:solidFill>
                      <a:schemeClr val="bg2">
                        <a:lumMod val="40000"/>
                        <a:lumOff val="60000"/>
                      </a:schemeClr>
                    </a:solidFill>
                  </a:tcPr>
                </a:tc>
                <a:tc>
                  <a:txBody>
                    <a:bodyPr/>
                    <a:lstStyle/>
                    <a:p>
                      <a:pPr marL="0" marR="0" algn="ctr">
                        <a:spcBef>
                          <a:spcPts val="0"/>
                        </a:spcBef>
                        <a:spcAft>
                          <a:spcPts val="0"/>
                        </a:spcAft>
                      </a:pPr>
                      <a:r>
                        <a:rPr lang="en-US" sz="800" dirty="0">
                          <a:solidFill>
                            <a:schemeClr val="tx1"/>
                          </a:solidFill>
                          <a:effectLst/>
                        </a:rPr>
                        <a:t> </a:t>
                      </a:r>
                      <a:endParaRPr lang="en-US" sz="800" dirty="0" smtClean="0">
                        <a:solidFill>
                          <a:schemeClr val="tx1"/>
                        </a:solidFill>
                        <a:effectLst/>
                      </a:endParaRPr>
                    </a:p>
                    <a:p>
                      <a:pPr marL="0" marR="0" algn="ctr">
                        <a:spcBef>
                          <a:spcPts val="0"/>
                        </a:spcBef>
                        <a:spcAft>
                          <a:spcPts val="0"/>
                        </a:spcAft>
                      </a:pPr>
                      <a:endParaRPr lang="en-US" sz="800" b="1" kern="1200" dirty="0" smtClean="0">
                        <a:solidFill>
                          <a:schemeClr val="tx1"/>
                        </a:solidFill>
                        <a:effectLst/>
                        <a:latin typeface="+mn-lt"/>
                        <a:ea typeface="+mn-ea"/>
                        <a:cs typeface="+mn-cs"/>
                      </a:endParaRPr>
                    </a:p>
                    <a:p>
                      <a:pPr marL="0" marR="0" algn="ctr">
                        <a:spcBef>
                          <a:spcPts val="0"/>
                        </a:spcBef>
                        <a:spcAft>
                          <a:spcPts val="0"/>
                        </a:spcAft>
                      </a:pPr>
                      <a:r>
                        <a:rPr lang="en-US" sz="1400" b="1" kern="1200" dirty="0" smtClean="0">
                          <a:solidFill>
                            <a:schemeClr val="tx1"/>
                          </a:solidFill>
                          <a:effectLst/>
                          <a:latin typeface="+mn-lt"/>
                          <a:ea typeface="+mn-ea"/>
                          <a:cs typeface="+mn-cs"/>
                        </a:rPr>
                        <a:t>N/A</a:t>
                      </a:r>
                      <a:endParaRPr lang="en-US" sz="800" dirty="0">
                        <a:solidFill>
                          <a:schemeClr val="tx1"/>
                        </a:solidFill>
                        <a:effectLst/>
                        <a:latin typeface="Arial"/>
                        <a:ea typeface="Calibri"/>
                        <a:cs typeface="Times New Roman"/>
                      </a:endParaRPr>
                    </a:p>
                  </a:txBody>
                  <a:tcPr marL="67381" marR="67381" marT="0" marB="0"/>
                </a:tc>
              </a:tr>
              <a:tr h="1143000">
                <a:tc>
                  <a:txBody>
                    <a:bodyPr/>
                    <a:lstStyle/>
                    <a:p>
                      <a:pPr marL="0" marR="0" algn="ctr">
                        <a:spcBef>
                          <a:spcPts val="0"/>
                        </a:spcBef>
                        <a:spcAft>
                          <a:spcPts val="0"/>
                        </a:spcAft>
                      </a:pPr>
                      <a:r>
                        <a:rPr lang="en-US" sz="1600" b="1" dirty="0" smtClean="0">
                          <a:solidFill>
                            <a:schemeClr val="tx1"/>
                          </a:solidFill>
                          <a:effectLst/>
                          <a:latin typeface="Arial"/>
                          <a:ea typeface="Calibri"/>
                          <a:cs typeface="Times New Roman"/>
                        </a:rPr>
                        <a:t>13</a:t>
                      </a:r>
                      <a:endParaRPr lang="en-US" sz="1600" b="1" dirty="0">
                        <a:solidFill>
                          <a:schemeClr val="tx1"/>
                        </a:solidFill>
                        <a:effectLst/>
                        <a:latin typeface="Arial"/>
                        <a:ea typeface="Calibri"/>
                        <a:cs typeface="Times New Roman"/>
                      </a:endParaRPr>
                    </a:p>
                  </a:txBody>
                  <a:tcPr marL="67381" marR="67381"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0" dirty="0" smtClean="0">
                          <a:solidFill>
                            <a:schemeClr val="tx1"/>
                          </a:solidFill>
                          <a:effectLst/>
                        </a:rPr>
                        <a:t>On April 25, Mike closes the claim and files a </a:t>
                      </a:r>
                      <a:r>
                        <a:rPr lang="en-US" sz="1600" b="0" baseline="30000" dirty="0" smtClean="0">
                          <a:solidFill>
                            <a:schemeClr val="tx1"/>
                          </a:solidFill>
                          <a:effectLst/>
                        </a:rPr>
                        <a:t>13</a:t>
                      </a:r>
                      <a:r>
                        <a:rPr lang="en-US" sz="1600" b="0" dirty="0" smtClean="0">
                          <a:solidFill>
                            <a:schemeClr val="tx1"/>
                          </a:solidFill>
                          <a:effectLst/>
                        </a:rPr>
                        <a:t>    </a:t>
                      </a:r>
                      <a:r>
                        <a:rPr lang="en-US" sz="1600" b="0" baseline="30000" dirty="0" smtClean="0">
                          <a:solidFill>
                            <a:schemeClr val="tx1"/>
                          </a:solidFill>
                          <a:effectLst/>
                        </a:rPr>
                        <a:t>     </a:t>
                      </a:r>
                      <a:r>
                        <a:rPr lang="en-US" sz="1600" b="0" dirty="0" smtClean="0">
                          <a:solidFill>
                            <a:schemeClr val="tx1"/>
                          </a:solidFill>
                          <a:effectLst/>
                        </a:rPr>
                        <a:t>to report total benefits paid to date on the claim.</a:t>
                      </a:r>
                      <a:endParaRPr lang="en-US" sz="1600" b="0" dirty="0" smtClean="0">
                        <a:solidFill>
                          <a:schemeClr val="tx1"/>
                        </a:solidFill>
                        <a:effectLst/>
                        <a:latin typeface="+mn-lt"/>
                        <a:ea typeface="Calibri"/>
                        <a:cs typeface="Times New Roman"/>
                      </a:endParaRPr>
                    </a:p>
                  </a:txBody>
                  <a:tcPr marL="67381" marR="67381" marT="0" marB="0" anchor="ctr">
                    <a:solidFill>
                      <a:schemeClr val="bg2">
                        <a:lumMod val="40000"/>
                        <a:lumOff val="60000"/>
                      </a:schemeClr>
                    </a:solidFill>
                  </a:tcPr>
                </a:tc>
                <a:tc>
                  <a:txBody>
                    <a:bodyPr/>
                    <a:lstStyle/>
                    <a:p>
                      <a:pPr marL="0" marR="0" algn="ctr">
                        <a:spcBef>
                          <a:spcPts val="0"/>
                        </a:spcBef>
                        <a:spcAft>
                          <a:spcPts val="0"/>
                        </a:spcAft>
                      </a:pPr>
                      <a:endParaRPr lang="en-US" sz="800" dirty="0" smtClean="0">
                        <a:solidFill>
                          <a:schemeClr val="tx1"/>
                        </a:solidFill>
                        <a:effectLst/>
                        <a:latin typeface="Arial"/>
                        <a:ea typeface="Calibri"/>
                        <a:cs typeface="Times New Roman"/>
                      </a:endParaRPr>
                    </a:p>
                    <a:p>
                      <a:pPr marL="0" marR="0" algn="ctr">
                        <a:spcBef>
                          <a:spcPts val="0"/>
                        </a:spcBef>
                        <a:spcAft>
                          <a:spcPts val="0"/>
                        </a:spcAft>
                      </a:pPr>
                      <a:endParaRPr lang="en-US" sz="800" dirty="0" smtClean="0">
                        <a:solidFill>
                          <a:schemeClr val="tx1"/>
                        </a:solidFill>
                        <a:effectLst/>
                        <a:latin typeface="Arial"/>
                        <a:ea typeface="Calibri"/>
                        <a:cs typeface="Times New Roman"/>
                      </a:endParaRPr>
                    </a:p>
                    <a:p>
                      <a:pPr marL="0" marR="0" algn="ctr">
                        <a:spcBef>
                          <a:spcPts val="0"/>
                        </a:spcBef>
                        <a:spcAft>
                          <a:spcPts val="0"/>
                        </a:spcAft>
                      </a:pPr>
                      <a:endParaRPr lang="en-US" sz="800" dirty="0" smtClean="0">
                        <a:solidFill>
                          <a:schemeClr val="tx1"/>
                        </a:solidFill>
                        <a:effectLst/>
                        <a:latin typeface="Arial"/>
                        <a:ea typeface="Calibri"/>
                        <a:cs typeface="Times New Roman"/>
                      </a:endParaRPr>
                    </a:p>
                    <a:p>
                      <a:pPr marL="0" marR="0" algn="ctr" defTabSz="914400" rtl="0" eaLnBrk="1" latinLnBrk="0" hangingPunct="1">
                        <a:spcBef>
                          <a:spcPts val="0"/>
                        </a:spcBef>
                        <a:spcAft>
                          <a:spcPts val="0"/>
                        </a:spcAft>
                      </a:pPr>
                      <a:r>
                        <a:rPr lang="en-US" sz="1400" b="1" kern="1200" dirty="0" smtClean="0">
                          <a:solidFill>
                            <a:schemeClr val="tx1"/>
                          </a:solidFill>
                          <a:effectLst/>
                          <a:latin typeface="+mn-lt"/>
                          <a:ea typeface="+mn-ea"/>
                          <a:cs typeface="+mn-cs"/>
                        </a:rPr>
                        <a:t>SROI FN</a:t>
                      </a:r>
                    </a:p>
                  </a:txBody>
                  <a:tcPr marL="67381" marR="67381" marT="0" marB="0"/>
                </a:tc>
              </a:tr>
              <a:tr h="1828800">
                <a:tc>
                  <a:txBody>
                    <a:bodyPr/>
                    <a:lstStyle/>
                    <a:p>
                      <a:pPr marL="0" marR="0" algn="ctr">
                        <a:spcBef>
                          <a:spcPts val="0"/>
                        </a:spcBef>
                        <a:spcAft>
                          <a:spcPts val="0"/>
                        </a:spcAft>
                      </a:pPr>
                      <a:r>
                        <a:rPr lang="en-US" sz="1600" b="1" dirty="0" smtClean="0">
                          <a:solidFill>
                            <a:schemeClr val="tx1"/>
                          </a:solidFill>
                          <a:effectLst/>
                        </a:rPr>
                        <a:t>14</a:t>
                      </a:r>
                      <a:endParaRPr lang="en-US" sz="1600" b="1" dirty="0">
                        <a:solidFill>
                          <a:schemeClr val="tx1"/>
                        </a:solidFill>
                        <a:effectLst/>
                        <a:latin typeface="Arial"/>
                        <a:ea typeface="Calibri"/>
                        <a:cs typeface="Times New Roman"/>
                      </a:endParaRPr>
                    </a:p>
                  </a:txBody>
                  <a:tcPr marL="67381" marR="67381"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0" dirty="0" smtClean="0">
                          <a:solidFill>
                            <a:schemeClr val="tx1"/>
                          </a:solidFill>
                          <a:effectLst/>
                          <a:latin typeface="+mn-lt"/>
                          <a:ea typeface="Calibri"/>
                          <a:cs typeface="Times New Roman"/>
                        </a:rPr>
                        <a:t>Marilyn’s claim</a:t>
                      </a:r>
                      <a:r>
                        <a:rPr lang="en-US" sz="1600" b="0" baseline="0" dirty="0" smtClean="0">
                          <a:solidFill>
                            <a:schemeClr val="tx1"/>
                          </a:solidFill>
                          <a:effectLst/>
                          <a:latin typeface="+mn-lt"/>
                          <a:ea typeface="Calibri"/>
                          <a:cs typeface="Times New Roman"/>
                        </a:rPr>
                        <a:t> was audited by the MAE Program and the auditor found that Marilyn was not paid for the period 11/1-11/2.  Mike issues payment for the missed days and the corresponding $1,500.00 penalty to Marilyn.  What gets reported to the state?  </a:t>
                      </a:r>
                      <a:r>
                        <a:rPr lang="en-US" sz="1600" b="0" baseline="30000" dirty="0" smtClean="0">
                          <a:solidFill>
                            <a:schemeClr val="tx1"/>
                          </a:solidFill>
                          <a:effectLst/>
                          <a:latin typeface="+mn-lt"/>
                          <a:ea typeface="Calibri"/>
                          <a:cs typeface="Times New Roman"/>
                        </a:rPr>
                        <a:t>14</a:t>
                      </a:r>
                      <a:endParaRPr lang="en-US" sz="1600" b="0" dirty="0" smtClean="0">
                        <a:solidFill>
                          <a:schemeClr val="tx1"/>
                        </a:solidFill>
                        <a:effectLst/>
                        <a:latin typeface="+mn-lt"/>
                        <a:ea typeface="Calibri"/>
                        <a:cs typeface="Times New Roman"/>
                      </a:endParaRPr>
                    </a:p>
                  </a:txBody>
                  <a:tcPr marL="67381" marR="67381" marT="0" marB="0" anchor="ctr">
                    <a:solidFill>
                      <a:schemeClr val="bg2">
                        <a:lumMod val="40000"/>
                        <a:lumOff val="60000"/>
                      </a:schemeClr>
                    </a:solidFill>
                  </a:tcPr>
                </a:tc>
                <a:tc>
                  <a:txBody>
                    <a:bodyPr/>
                    <a:lstStyle/>
                    <a:p>
                      <a:pPr marL="0" marR="0" algn="ctr">
                        <a:spcBef>
                          <a:spcPts val="0"/>
                        </a:spcBef>
                        <a:spcAft>
                          <a:spcPts val="0"/>
                        </a:spcAft>
                      </a:pPr>
                      <a:r>
                        <a:rPr lang="en-US" sz="800" dirty="0">
                          <a:solidFill>
                            <a:schemeClr val="tx1"/>
                          </a:solidFill>
                          <a:effectLst/>
                        </a:rPr>
                        <a:t> </a:t>
                      </a:r>
                      <a:endParaRPr lang="en-US" sz="800" dirty="0" smtClean="0">
                        <a:solidFill>
                          <a:schemeClr val="tx1"/>
                        </a:solidFill>
                        <a:effectLst/>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400" b="1" kern="1200" noProof="0" dirty="0" smtClean="0">
                        <a:solidFill>
                          <a:schemeClr val="tx1"/>
                        </a:solidFill>
                        <a:effectLst/>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kern="1200" noProof="0" dirty="0" smtClean="0">
                          <a:solidFill>
                            <a:schemeClr val="tx1"/>
                          </a:solidFill>
                          <a:effectLst/>
                          <a:latin typeface="+mn-lt"/>
                          <a:ea typeface="+mn-ea"/>
                          <a:cs typeface="+mn-cs"/>
                        </a:rPr>
                        <a:t>SROI PY</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kern="1200" noProof="0" dirty="0" smtClean="0">
                          <a:solidFill>
                            <a:schemeClr val="tx1"/>
                          </a:solidFill>
                          <a:effectLst/>
                          <a:latin typeface="+mn-lt"/>
                          <a:ea typeface="+mn-ea"/>
                          <a:cs typeface="+mn-cs"/>
                        </a:rPr>
                        <a:t>(DN0293=NS)</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400" b="1" kern="1200" noProof="0" dirty="0" smtClean="0">
                        <a:solidFill>
                          <a:schemeClr val="tx1"/>
                        </a:solidFill>
                        <a:effectLst/>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kern="1200" dirty="0" smtClean="0">
                          <a:solidFill>
                            <a:schemeClr val="tx1"/>
                          </a:solidFill>
                          <a:effectLst/>
                          <a:latin typeface="+mn-lt"/>
                          <a:ea typeface="+mn-ea"/>
                          <a:cs typeface="+mn-cs"/>
                        </a:rPr>
                        <a:t>SROI FN</a:t>
                      </a:r>
                    </a:p>
                  </a:txBody>
                  <a:tcPr marL="67381" marR="67381" marT="0" marB="0"/>
                </a:tc>
              </a:tr>
            </a:tbl>
          </a:graphicData>
        </a:graphic>
      </p:graphicFrame>
      <p:pic>
        <p:nvPicPr>
          <p:cNvPr id="2056" name="Picture 8" descr="MC90043158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19200" y="6018171"/>
            <a:ext cx="361950" cy="361950"/>
          </a:xfrm>
          <a:prstGeom prst="rect">
            <a:avLst/>
          </a:prstGeom>
          <a:noFill/>
          <a:extLst>
            <a:ext uri="{909E8E84-426E-40DD-AFC4-6F175D3DCCD1}">
              <a14:hiddenFill xmlns:a14="http://schemas.microsoft.com/office/drawing/2010/main">
                <a:solidFill>
                  <a:srgbClr val="FFFFFF"/>
                </a:solidFill>
              </a14:hiddenFill>
            </a:ext>
          </a:extLst>
        </p:spPr>
      </p:pic>
      <p:pic>
        <p:nvPicPr>
          <p:cNvPr id="2055" name="Picture 7" descr="MC90043158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996136" y="3059458"/>
            <a:ext cx="361950" cy="361950"/>
          </a:xfrm>
          <a:prstGeom prst="rect">
            <a:avLst/>
          </a:prstGeom>
          <a:noFill/>
          <a:extLst>
            <a:ext uri="{909E8E84-426E-40DD-AFC4-6F175D3DCCD1}">
              <a14:hiddenFill xmlns:a14="http://schemas.microsoft.com/office/drawing/2010/main">
                <a:solidFill>
                  <a:srgbClr val="FFFFFF"/>
                </a:solidFill>
              </a14:hiddenFill>
            </a:ext>
          </a:extLst>
        </p:spPr>
      </p:pic>
      <p:pic>
        <p:nvPicPr>
          <p:cNvPr id="2053" name="Picture 5" descr="MC90043158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43138" y="1847850"/>
            <a:ext cx="361950" cy="361950"/>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14"/>
          <p:cNvSpPr/>
          <p:nvPr/>
        </p:nvSpPr>
        <p:spPr>
          <a:xfrm>
            <a:off x="7045377" y="1371600"/>
            <a:ext cx="2022423" cy="850692"/>
          </a:xfrm>
          <a:prstGeom prst="rect">
            <a:avLst/>
          </a:prstGeom>
          <a:solidFill>
            <a:srgbClr val="62954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Answer</a:t>
            </a:r>
            <a:endParaRPr lang="en-US" dirty="0"/>
          </a:p>
        </p:txBody>
      </p:sp>
      <p:sp>
        <p:nvSpPr>
          <p:cNvPr id="16" name="Rectangle 15"/>
          <p:cNvSpPr/>
          <p:nvPr/>
        </p:nvSpPr>
        <p:spPr>
          <a:xfrm>
            <a:off x="7045377" y="3640688"/>
            <a:ext cx="2022423" cy="1007512"/>
          </a:xfrm>
          <a:prstGeom prst="rect">
            <a:avLst/>
          </a:prstGeom>
          <a:solidFill>
            <a:srgbClr val="62954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Answer</a:t>
            </a:r>
            <a:endParaRPr lang="en-US" dirty="0"/>
          </a:p>
        </p:txBody>
      </p:sp>
      <p:sp>
        <p:nvSpPr>
          <p:cNvPr id="17" name="Rectangle 16"/>
          <p:cNvSpPr/>
          <p:nvPr/>
        </p:nvSpPr>
        <p:spPr>
          <a:xfrm>
            <a:off x="7066614" y="2310712"/>
            <a:ext cx="1988694" cy="1235555"/>
          </a:xfrm>
          <a:prstGeom prst="rect">
            <a:avLst/>
          </a:prstGeom>
          <a:solidFill>
            <a:srgbClr val="62954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Answer</a:t>
            </a:r>
            <a:endParaRPr lang="en-US" dirty="0"/>
          </a:p>
        </p:txBody>
      </p:sp>
      <p:sp>
        <p:nvSpPr>
          <p:cNvPr id="18" name="Rectangle 17"/>
          <p:cNvSpPr/>
          <p:nvPr/>
        </p:nvSpPr>
        <p:spPr>
          <a:xfrm>
            <a:off x="7045377" y="5641348"/>
            <a:ext cx="2009931" cy="835651"/>
          </a:xfrm>
          <a:prstGeom prst="rect">
            <a:avLst/>
          </a:prstGeom>
          <a:solidFill>
            <a:srgbClr val="62954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Answer</a:t>
            </a:r>
            <a:endParaRPr lang="en-US" dirty="0"/>
          </a:p>
        </p:txBody>
      </p:sp>
      <p:pic>
        <p:nvPicPr>
          <p:cNvPr id="19" name="Picture 8" descr="MC90043158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58086" y="3949272"/>
            <a:ext cx="361950" cy="361950"/>
          </a:xfrm>
          <a:prstGeom prst="rect">
            <a:avLst/>
          </a:prstGeom>
          <a:noFill/>
          <a:extLst>
            <a:ext uri="{909E8E84-426E-40DD-AFC4-6F175D3DCCD1}">
              <a14:hiddenFill xmlns:a14="http://schemas.microsoft.com/office/drawing/2010/main">
                <a:solidFill>
                  <a:srgbClr val="FFFFFF"/>
                </a:solidFill>
              </a14:hiddenFill>
            </a:ext>
          </a:extLst>
        </p:spPr>
      </p:pic>
      <p:sp>
        <p:nvSpPr>
          <p:cNvPr id="20" name="Rectangle 19"/>
          <p:cNvSpPr/>
          <p:nvPr/>
        </p:nvSpPr>
        <p:spPr>
          <a:xfrm>
            <a:off x="7045377" y="4779000"/>
            <a:ext cx="2009931" cy="862347"/>
          </a:xfrm>
          <a:prstGeom prst="rect">
            <a:avLst/>
          </a:prstGeom>
          <a:solidFill>
            <a:srgbClr val="62954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Answer</a:t>
            </a:r>
            <a:endParaRPr lang="en-US" dirty="0"/>
          </a:p>
        </p:txBody>
      </p:sp>
    </p:spTree>
    <p:extLst>
      <p:ext uri="{BB962C8B-B14F-4D97-AF65-F5344CB8AC3E}">
        <p14:creationId xmlns:p14="http://schemas.microsoft.com/office/powerpoint/2010/main" val="2935648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path" presetSubtype="0" accel="50000" decel="50000" fill="hold" grpId="0" nodeType="clickEffect">
                                  <p:stCondLst>
                                    <p:cond delay="0"/>
                                  </p:stCondLst>
                                  <p:childTnLst>
                                    <p:animMotion origin="layout" path="M 0 0 L 0.125 0 C 0.181 0 0.25 0.069 0.25 0.125 L 0.25 0.25 E" pathEditMode="relative" ptsTypes="">
                                      <p:cBhvr>
                                        <p:cTn id="6" dur="2000" fill="hold"/>
                                        <p:tgtEl>
                                          <p:spTgt spid="15"/>
                                        </p:tgtEl>
                                        <p:attrNameLst>
                                          <p:attrName>ppt_x</p:attrName>
                                          <p:attrName>ppt_y</p:attrName>
                                        </p:attrNameLst>
                                      </p:cBhvr>
                                    </p:animMotion>
                                  </p:childTnLst>
                                </p:cTn>
                              </p:par>
                            </p:childTnLst>
                          </p:cTn>
                        </p:par>
                      </p:childTnLst>
                    </p:cTn>
                  </p:par>
                  <p:par>
                    <p:cTn id="7" fill="hold">
                      <p:stCondLst>
                        <p:cond delay="indefinite"/>
                      </p:stCondLst>
                      <p:childTnLst>
                        <p:par>
                          <p:cTn id="8" fill="hold">
                            <p:stCondLst>
                              <p:cond delay="0"/>
                            </p:stCondLst>
                            <p:childTnLst>
                              <p:par>
                                <p:cTn id="9" presetID="50" presetClass="path" presetSubtype="0" accel="50000" decel="50000" fill="hold" grpId="0" nodeType="clickEffect">
                                  <p:stCondLst>
                                    <p:cond delay="0"/>
                                  </p:stCondLst>
                                  <p:childTnLst>
                                    <p:animMotion origin="layout" path="M 0 0 L 0.125 0 C 0.181 0 0.25 0.069 0.25 0.125 L 0.25 0.25 E" pathEditMode="relative" ptsTypes="">
                                      <p:cBhvr>
                                        <p:cTn id="10" dur="2000" fill="hold"/>
                                        <p:tgtEl>
                                          <p:spTgt spid="17"/>
                                        </p:tgtEl>
                                        <p:attrNameLst>
                                          <p:attrName>ppt_x</p:attrName>
                                          <p:attrName>ppt_y</p:attrName>
                                        </p:attrNameLst>
                                      </p:cBhvr>
                                    </p:animMotion>
                                  </p:childTnLst>
                                </p:cTn>
                              </p:par>
                            </p:childTnLst>
                          </p:cTn>
                        </p:par>
                      </p:childTnLst>
                    </p:cTn>
                  </p:par>
                  <p:par>
                    <p:cTn id="11" fill="hold">
                      <p:stCondLst>
                        <p:cond delay="indefinite"/>
                      </p:stCondLst>
                      <p:childTnLst>
                        <p:par>
                          <p:cTn id="12" fill="hold">
                            <p:stCondLst>
                              <p:cond delay="0"/>
                            </p:stCondLst>
                            <p:childTnLst>
                              <p:par>
                                <p:cTn id="13" presetID="50" presetClass="path" presetSubtype="0" accel="50000" decel="50000" fill="hold" grpId="0" nodeType="clickEffect">
                                  <p:stCondLst>
                                    <p:cond delay="0"/>
                                  </p:stCondLst>
                                  <p:childTnLst>
                                    <p:animMotion origin="layout" path="M 0 0 L 0.125 0 C 0.181 0 0.25 0.069 0.25 0.125 L 0.25 0.25 E" pathEditMode="relative" ptsTypes="">
                                      <p:cBhvr>
                                        <p:cTn id="14" dur="2000" fill="hold"/>
                                        <p:tgtEl>
                                          <p:spTgt spid="16"/>
                                        </p:tgtEl>
                                        <p:attrNameLst>
                                          <p:attrName>ppt_x</p:attrName>
                                          <p:attrName>ppt_y</p:attrName>
                                        </p:attrNameLst>
                                      </p:cBhvr>
                                    </p:animMotion>
                                  </p:childTnLst>
                                </p:cTn>
                              </p:par>
                            </p:childTnLst>
                          </p:cTn>
                        </p:par>
                      </p:childTnLst>
                    </p:cTn>
                  </p:par>
                  <p:par>
                    <p:cTn id="15" fill="hold">
                      <p:stCondLst>
                        <p:cond delay="indefinite"/>
                      </p:stCondLst>
                      <p:childTnLst>
                        <p:par>
                          <p:cTn id="16" fill="hold">
                            <p:stCondLst>
                              <p:cond delay="0"/>
                            </p:stCondLst>
                            <p:childTnLst>
                              <p:par>
                                <p:cTn id="17" presetID="50" presetClass="path" presetSubtype="0" accel="50000" decel="50000" fill="hold" grpId="0" nodeType="clickEffect">
                                  <p:stCondLst>
                                    <p:cond delay="0"/>
                                  </p:stCondLst>
                                  <p:childTnLst>
                                    <p:animMotion origin="layout" path="M 0.00833 1.97085E-6 L 0.13333 1.97085E-6 C 0.18941 1.97085E-6 0.25833 0.06893 0.25833 0.12491 L 0.25833 0.25006 " pathEditMode="relative" rAng="0" ptsTypes="FfFF">
                                      <p:cBhvr>
                                        <p:cTn id="18" dur="2000" fill="hold"/>
                                        <p:tgtEl>
                                          <p:spTgt spid="20"/>
                                        </p:tgtEl>
                                        <p:attrNameLst>
                                          <p:attrName>ppt_x</p:attrName>
                                          <p:attrName>ppt_y</p:attrName>
                                        </p:attrNameLst>
                                      </p:cBhvr>
                                      <p:rCtr x="12500" y="12491"/>
                                    </p:animMotion>
                                  </p:childTnLst>
                                </p:cTn>
                              </p:par>
                            </p:childTnLst>
                          </p:cTn>
                        </p:par>
                      </p:childTnLst>
                    </p:cTn>
                  </p:par>
                  <p:par>
                    <p:cTn id="19" fill="hold">
                      <p:stCondLst>
                        <p:cond delay="indefinite"/>
                      </p:stCondLst>
                      <p:childTnLst>
                        <p:par>
                          <p:cTn id="20" fill="hold">
                            <p:stCondLst>
                              <p:cond delay="0"/>
                            </p:stCondLst>
                            <p:childTnLst>
                              <p:par>
                                <p:cTn id="21" presetID="50" presetClass="path" presetSubtype="0" accel="50000" decel="50000" fill="hold" grpId="0" nodeType="clickEffect">
                                  <p:stCondLst>
                                    <p:cond delay="0"/>
                                  </p:stCondLst>
                                  <p:childTnLst>
                                    <p:animMotion origin="layout" path="M 0.00833 1.97085E-6 L 0.13333 1.97085E-6 C 0.18941 1.97085E-6 0.25833 0.06893 0.25833 0.12491 L 0.25833 0.25006 " pathEditMode="relative" rAng="0" ptsTypes="FfFF">
                                      <p:cBhvr>
                                        <p:cTn id="22" dur="2000" fill="hold"/>
                                        <p:tgtEl>
                                          <p:spTgt spid="18"/>
                                        </p:tgtEl>
                                        <p:attrNameLst>
                                          <p:attrName>ppt_x</p:attrName>
                                          <p:attrName>ppt_y</p:attrName>
                                        </p:attrNameLst>
                                      </p:cBhvr>
                                      <p:rCtr x="12500" y="12491"/>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animBg="1"/>
      <p:bldP spid="17" grpId="0" animBg="1"/>
      <p:bldP spid="18" grpId="0" animBg="1"/>
      <p:bldP spid="2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Case Study</a:t>
            </a:r>
            <a:endParaRPr lang="en-US" dirty="0"/>
          </a:p>
        </p:txBody>
      </p:sp>
      <p:sp>
        <p:nvSpPr>
          <p:cNvPr id="7" name="Content Placeholder 6"/>
          <p:cNvSpPr>
            <a:spLocks noGrp="1"/>
          </p:cNvSpPr>
          <p:nvPr>
            <p:ph idx="1"/>
          </p:nvPr>
        </p:nvSpPr>
        <p:spPr/>
        <p:txBody>
          <a:bodyPr/>
          <a:lstStyle/>
          <a:p>
            <a:pPr marL="0" indent="0" algn="ctr">
              <a:buNone/>
            </a:pPr>
            <a:endParaRPr lang="en-US" dirty="0" smtClean="0"/>
          </a:p>
          <a:p>
            <a:pPr marL="0" indent="0" algn="ctr">
              <a:buNone/>
            </a:pPr>
            <a:endParaRPr lang="en-US" sz="2000" dirty="0"/>
          </a:p>
          <a:p>
            <a:pPr marL="0" indent="0" algn="ctr">
              <a:buNone/>
            </a:pPr>
            <a:endParaRPr lang="en-US" dirty="0" smtClean="0"/>
          </a:p>
          <a:p>
            <a:pPr marL="0" indent="0" algn="ctr">
              <a:buNone/>
            </a:pPr>
            <a:r>
              <a:rPr lang="en-US" sz="6000" dirty="0" smtClean="0"/>
              <a:t>Questions?</a:t>
            </a:r>
            <a:endParaRPr lang="en-US" sz="6000" dirty="0"/>
          </a:p>
        </p:txBody>
      </p:sp>
      <p:sp>
        <p:nvSpPr>
          <p:cNvPr id="5" name="Slide Number Placeholder 4"/>
          <p:cNvSpPr>
            <a:spLocks noGrp="1"/>
          </p:cNvSpPr>
          <p:nvPr>
            <p:ph type="sldNum" sz="quarter" idx="10"/>
          </p:nvPr>
        </p:nvSpPr>
        <p:spPr/>
        <p:txBody>
          <a:bodyPr/>
          <a:lstStyle/>
          <a:p>
            <a:pPr>
              <a:defRPr/>
            </a:pPr>
            <a:fld id="{6BCD0730-74C7-4850-825B-DC679BB88246}" type="slidenum">
              <a:rPr lang="en-US" smtClean="0"/>
              <a:pPr>
                <a:defRPr/>
              </a:pPr>
              <a:t>13</a:t>
            </a:fld>
            <a:endParaRPr lang="en-US"/>
          </a:p>
        </p:txBody>
      </p:sp>
    </p:spTree>
    <p:extLst>
      <p:ext uri="{BB962C8B-B14F-4D97-AF65-F5344CB8AC3E}">
        <p14:creationId xmlns:p14="http://schemas.microsoft.com/office/powerpoint/2010/main" val="24033024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Title 2"/>
          <p:cNvSpPr>
            <a:spLocks noGrp="1"/>
          </p:cNvSpPr>
          <p:nvPr>
            <p:ph type="title"/>
          </p:nvPr>
        </p:nvSpPr>
        <p:spPr/>
        <p:txBody>
          <a:bodyPr/>
          <a:lstStyle/>
          <a:p>
            <a:r>
              <a:rPr lang="en-US" sz="3200" dirty="0" smtClean="0"/>
              <a:t>Employer Information</a:t>
            </a:r>
          </a:p>
        </p:txBody>
      </p:sp>
      <p:pic>
        <p:nvPicPr>
          <p:cNvPr id="6" name="Content Placeholder 5"/>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2306240" y="3545951"/>
            <a:ext cx="3733800" cy="2872154"/>
          </a:xfrm>
        </p:spPr>
      </p:pic>
      <p:sp>
        <p:nvSpPr>
          <p:cNvPr id="5" name="Content Placeholder 4"/>
          <p:cNvSpPr>
            <a:spLocks noGrp="1"/>
          </p:cNvSpPr>
          <p:nvPr>
            <p:ph sz="half" idx="2"/>
          </p:nvPr>
        </p:nvSpPr>
        <p:spPr>
          <a:xfrm>
            <a:off x="6062053" y="1143000"/>
            <a:ext cx="2777147" cy="5181600"/>
          </a:xfrm>
        </p:spPr>
        <p:txBody>
          <a:bodyPr/>
          <a:lstStyle/>
          <a:p>
            <a:pPr marL="0" indent="0">
              <a:buNone/>
            </a:pPr>
            <a:r>
              <a:rPr lang="en-US" sz="2200" dirty="0" smtClean="0"/>
              <a:t>Metal Fabrication, Inc., based in Safety Town is a custom fabricator of heavy metal gates, grating, guards, grills, fencing, and other similar items. </a:t>
            </a:r>
          </a:p>
          <a:p>
            <a:pPr marL="0" indent="0">
              <a:buNone/>
            </a:pPr>
            <a:r>
              <a:rPr lang="en-US" sz="2200" dirty="0" smtClean="0"/>
              <a:t>MFI is a family-owned company and is currently insured by Don’t Mess It Up Insurance Company (DMIUIC).</a:t>
            </a:r>
            <a:endParaRPr lang="en-US" sz="2200" dirty="0"/>
          </a:p>
        </p:txBody>
      </p:sp>
      <p:sp>
        <p:nvSpPr>
          <p:cNvPr id="2" name="Slide Number Placeholder 1"/>
          <p:cNvSpPr>
            <a:spLocks noGrp="1"/>
          </p:cNvSpPr>
          <p:nvPr>
            <p:ph type="sldNum" sz="quarter" idx="10"/>
          </p:nvPr>
        </p:nvSpPr>
        <p:spPr>
          <a:xfrm>
            <a:off x="7277100" y="6477000"/>
            <a:ext cx="1828800" cy="381000"/>
          </a:xfrm>
        </p:spPr>
        <p:txBody>
          <a:bodyPr/>
          <a:lstStyle/>
          <a:p>
            <a:pPr>
              <a:defRPr/>
            </a:pPr>
            <a:fld id="{1553167A-3967-4C2C-9396-546E26AB3AF8}" type="slidenum">
              <a:rPr lang="en-US" smtClean="0">
                <a:solidFill>
                  <a:schemeClr val="tx1"/>
                </a:solidFill>
              </a:rPr>
              <a:pPr>
                <a:defRPr/>
              </a:pPr>
              <a:t>2</a:t>
            </a:fld>
            <a:endParaRPr lang="en-US" dirty="0">
              <a:solidFill>
                <a:schemeClr val="tx1"/>
              </a:solidFill>
            </a:endParaRP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 y="1219200"/>
            <a:ext cx="4117181" cy="253365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3400" y="3752850"/>
            <a:ext cx="1981200" cy="2004508"/>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698461" y="1537550"/>
            <a:ext cx="2363592" cy="2250551"/>
          </a:xfrm>
          <a:prstGeom prst="rect">
            <a:avLst/>
          </a:prstGeom>
        </p:spPr>
      </p:pic>
    </p:spTree>
    <p:extLst>
      <p:ext uri="{BB962C8B-B14F-4D97-AF65-F5344CB8AC3E}">
        <p14:creationId xmlns:p14="http://schemas.microsoft.com/office/powerpoint/2010/main" val="19123889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Employer Information</a:t>
            </a:r>
            <a:endParaRPr lang="en-US" dirty="0"/>
          </a:p>
        </p:txBody>
      </p:sp>
      <p:pic>
        <p:nvPicPr>
          <p:cNvPr id="7" name="Content Placeholder 6"/>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9639" y="1878521"/>
            <a:ext cx="5325360" cy="3988879"/>
          </a:xfrm>
        </p:spPr>
      </p:pic>
      <p:sp>
        <p:nvSpPr>
          <p:cNvPr id="4" name="Content Placeholder 3"/>
          <p:cNvSpPr>
            <a:spLocks noGrp="1"/>
          </p:cNvSpPr>
          <p:nvPr>
            <p:ph sz="half" idx="2"/>
          </p:nvPr>
        </p:nvSpPr>
        <p:spPr>
          <a:xfrm>
            <a:off x="5752988" y="1142999"/>
            <a:ext cx="3086212" cy="5378975"/>
          </a:xfrm>
        </p:spPr>
        <p:txBody>
          <a:bodyPr/>
          <a:lstStyle/>
          <a:p>
            <a:pPr marL="0" indent="0">
              <a:buNone/>
            </a:pPr>
            <a:r>
              <a:rPr lang="en-US" sz="2000" dirty="0" smtClean="0"/>
              <a:t>Safety Town has been given a grant to beautify its decaying downtown, and MFI has won the bid to construct new fencing and tree grills. </a:t>
            </a:r>
          </a:p>
          <a:p>
            <a:pPr marL="0" indent="0">
              <a:buNone/>
            </a:pPr>
            <a:r>
              <a:rPr lang="en-US" sz="2000" dirty="0" smtClean="0"/>
              <a:t>In order to accommodate the additional work, MFI added a second shift from 3:00-11:00 PM.</a:t>
            </a:r>
          </a:p>
          <a:p>
            <a:pPr marL="0" indent="0">
              <a:buNone/>
            </a:pPr>
            <a:r>
              <a:rPr lang="en-US" sz="2000" dirty="0" smtClean="0"/>
              <a:t>MFI pays its employees every other week on Wednesdays for the two week period from Sunday to Saturday.</a:t>
            </a:r>
            <a:endParaRPr lang="en-US" sz="2000" dirty="0"/>
          </a:p>
        </p:txBody>
      </p:sp>
      <p:sp>
        <p:nvSpPr>
          <p:cNvPr id="5" name="Slide Number Placeholder 4"/>
          <p:cNvSpPr>
            <a:spLocks noGrp="1"/>
          </p:cNvSpPr>
          <p:nvPr>
            <p:ph type="sldNum" sz="quarter" idx="10"/>
          </p:nvPr>
        </p:nvSpPr>
        <p:spPr/>
        <p:txBody>
          <a:bodyPr/>
          <a:lstStyle/>
          <a:p>
            <a:pPr>
              <a:defRPr/>
            </a:pPr>
            <a:fld id="{64DF1B7C-13AC-4ECD-8FFE-BC99ACAB8385}" type="slidenum">
              <a:rPr lang="en-US" smtClean="0">
                <a:solidFill>
                  <a:schemeClr val="tx1"/>
                </a:solidFill>
              </a:rPr>
              <a:pPr>
                <a:defRPr/>
              </a:pPr>
              <a:t>3</a:t>
            </a:fld>
            <a:endParaRPr lang="en-US" dirty="0">
              <a:solidFill>
                <a:schemeClr val="tx1"/>
              </a:solidFill>
            </a:endParaRPr>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51202" y="1676400"/>
            <a:ext cx="3401786" cy="1905000"/>
          </a:xfrm>
          <a:prstGeom prst="rect">
            <a:avLst/>
          </a:prstGeom>
        </p:spPr>
      </p:pic>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6800" y="4216924"/>
            <a:ext cx="3077361" cy="2305050"/>
          </a:xfrm>
          <a:prstGeom prst="rect">
            <a:avLst/>
          </a:prstGeom>
        </p:spPr>
      </p:pic>
    </p:spTree>
    <p:extLst>
      <p:ext uri="{BB962C8B-B14F-4D97-AF65-F5344CB8AC3E}">
        <p14:creationId xmlns:p14="http://schemas.microsoft.com/office/powerpoint/2010/main" val="26798316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Employee Information</a:t>
            </a:r>
            <a:endParaRPr lang="en-US" dirty="0"/>
          </a:p>
        </p:txBody>
      </p:sp>
      <p:sp>
        <p:nvSpPr>
          <p:cNvPr id="4" name="Content Placeholder 3"/>
          <p:cNvSpPr>
            <a:spLocks noGrp="1"/>
          </p:cNvSpPr>
          <p:nvPr>
            <p:ph sz="half" idx="2"/>
          </p:nvPr>
        </p:nvSpPr>
        <p:spPr>
          <a:xfrm>
            <a:off x="5867400" y="1143000"/>
            <a:ext cx="2971800" cy="5181600"/>
          </a:xfrm>
        </p:spPr>
        <p:txBody>
          <a:bodyPr/>
          <a:lstStyle/>
          <a:p>
            <a:pPr marL="0" indent="0">
              <a:buNone/>
            </a:pPr>
            <a:r>
              <a:rPr lang="en-US" sz="2200" dirty="0" smtClean="0"/>
              <a:t>Marilyn Munro has been a machine operator for MFI for the past 8 years.  Marilyn was promoted to supervisor for the new shift and on days when some of the workers are absent, Marilyn fills in on the machines so that MFI can keep the pace to meet the production deadline.</a:t>
            </a:r>
            <a:endParaRPr lang="en-US" sz="2200" dirty="0"/>
          </a:p>
        </p:txBody>
      </p:sp>
      <p:sp>
        <p:nvSpPr>
          <p:cNvPr id="5" name="Slide Number Placeholder 4"/>
          <p:cNvSpPr>
            <a:spLocks noGrp="1"/>
          </p:cNvSpPr>
          <p:nvPr>
            <p:ph type="sldNum" sz="quarter" idx="10"/>
          </p:nvPr>
        </p:nvSpPr>
        <p:spPr/>
        <p:txBody>
          <a:bodyPr/>
          <a:lstStyle/>
          <a:p>
            <a:pPr>
              <a:defRPr/>
            </a:pPr>
            <a:fld id="{64DF1B7C-13AC-4ECD-8FFE-BC99ACAB8385}" type="slidenum">
              <a:rPr lang="en-US" smtClean="0">
                <a:solidFill>
                  <a:schemeClr val="tx1"/>
                </a:solidFill>
              </a:rPr>
              <a:pPr>
                <a:defRPr/>
              </a:pPr>
              <a:t>4</a:t>
            </a:fld>
            <a:endParaRPr lang="en-US" dirty="0">
              <a:solidFill>
                <a:schemeClr val="tx1"/>
              </a:solidFill>
            </a:endParaRP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43000" y="2971800"/>
            <a:ext cx="3861070" cy="2561933"/>
          </a:xfrm>
          <a:prstGeom prst="rect">
            <a:avLst/>
          </a:prstGeom>
        </p:spPr>
      </p:pic>
      <p:pic>
        <p:nvPicPr>
          <p:cNvPr id="7" name="Content Placeholder 6"/>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1371600" y="1381125"/>
            <a:ext cx="1438275" cy="3181350"/>
          </a:xfrm>
        </p:spPr>
      </p:pic>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16834" y="1371599"/>
            <a:ext cx="1987236" cy="1890713"/>
          </a:xfrm>
          <a:prstGeom prst="rect">
            <a:avLst/>
          </a:prstGeom>
        </p:spPr>
      </p:pic>
    </p:spTree>
    <p:extLst>
      <p:ext uri="{BB962C8B-B14F-4D97-AF65-F5344CB8AC3E}">
        <p14:creationId xmlns:p14="http://schemas.microsoft.com/office/powerpoint/2010/main" val="19682227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Accident Information</a:t>
            </a:r>
            <a:endParaRPr lang="en-US" dirty="0"/>
          </a:p>
        </p:txBody>
      </p:sp>
      <p:pic>
        <p:nvPicPr>
          <p:cNvPr id="7" name="Content Placeholder 6"/>
          <p:cNvPicPr>
            <a:picLocks noGrp="1" noChangeAspect="1"/>
          </p:cNvPicPr>
          <p:nvPr>
            <p:ph sz="half" idx="1"/>
          </p:nvPr>
        </p:nvPicPr>
        <p:blipFill>
          <a:blip r:embed="rId2" cstate="print">
            <a:extLst>
              <a:ext uri="{28A0092B-C50C-407E-A947-70E740481C1C}">
                <a14:useLocalDpi xmlns:a14="http://schemas.microsoft.com/office/drawing/2010/main" val="0"/>
              </a:ext>
            </a:extLst>
          </a:blip>
          <a:stretch>
            <a:fillRect/>
          </a:stretch>
        </p:blipFill>
        <p:spPr>
          <a:xfrm>
            <a:off x="342900" y="1447800"/>
            <a:ext cx="4846320" cy="4038600"/>
          </a:xfrm>
        </p:spPr>
      </p:pic>
      <p:sp>
        <p:nvSpPr>
          <p:cNvPr id="4" name="Content Placeholder 3"/>
          <p:cNvSpPr>
            <a:spLocks noGrp="1"/>
          </p:cNvSpPr>
          <p:nvPr>
            <p:ph sz="half" idx="2"/>
          </p:nvPr>
        </p:nvSpPr>
        <p:spPr>
          <a:xfrm>
            <a:off x="5224196" y="1752600"/>
            <a:ext cx="3538803" cy="3886200"/>
          </a:xfrm>
        </p:spPr>
        <p:txBody>
          <a:bodyPr/>
          <a:lstStyle/>
          <a:p>
            <a:pPr marL="0" indent="0">
              <a:buNone/>
            </a:pPr>
            <a:r>
              <a:rPr lang="en-US" sz="2400" dirty="0" smtClean="0"/>
              <a:t>On Thursday, October 31, 2013, Marilyn went to work and learned that of the 20 employees scheduled to work, 4 were absent.  As a result, Marilyn filled in on the press brake.</a:t>
            </a:r>
            <a:endParaRPr lang="en-US" sz="2400" dirty="0"/>
          </a:p>
        </p:txBody>
      </p:sp>
      <p:sp>
        <p:nvSpPr>
          <p:cNvPr id="5" name="Slide Number Placeholder 4"/>
          <p:cNvSpPr>
            <a:spLocks noGrp="1"/>
          </p:cNvSpPr>
          <p:nvPr>
            <p:ph type="sldNum" sz="quarter" idx="10"/>
          </p:nvPr>
        </p:nvSpPr>
        <p:spPr/>
        <p:txBody>
          <a:bodyPr/>
          <a:lstStyle/>
          <a:p>
            <a:pPr>
              <a:defRPr/>
            </a:pPr>
            <a:fld id="{64DF1B7C-13AC-4ECD-8FFE-BC99ACAB8385}" type="slidenum">
              <a:rPr lang="en-US" smtClean="0">
                <a:solidFill>
                  <a:schemeClr val="tx1"/>
                </a:solidFill>
              </a:rPr>
              <a:pPr>
                <a:defRPr/>
              </a:pPr>
              <a:t>5</a:t>
            </a:fld>
            <a:endParaRPr lang="en-US" dirty="0">
              <a:solidFill>
                <a:schemeClr val="tx1"/>
              </a:solidFill>
            </a:endParaRPr>
          </a:p>
        </p:txBody>
      </p:sp>
    </p:spTree>
    <p:extLst>
      <p:ext uri="{BB962C8B-B14F-4D97-AF65-F5344CB8AC3E}">
        <p14:creationId xmlns:p14="http://schemas.microsoft.com/office/powerpoint/2010/main" val="17860501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Accident Information</a:t>
            </a:r>
            <a:endParaRPr lang="en-US" dirty="0"/>
          </a:p>
        </p:txBody>
      </p:sp>
      <p:sp>
        <p:nvSpPr>
          <p:cNvPr id="4" name="Content Placeholder 3"/>
          <p:cNvSpPr>
            <a:spLocks noGrp="1"/>
          </p:cNvSpPr>
          <p:nvPr>
            <p:ph sz="half" idx="2"/>
          </p:nvPr>
        </p:nvSpPr>
        <p:spPr>
          <a:xfrm>
            <a:off x="4343400" y="990600"/>
            <a:ext cx="4495800" cy="5334000"/>
          </a:xfrm>
        </p:spPr>
        <p:txBody>
          <a:bodyPr/>
          <a:lstStyle/>
          <a:p>
            <a:pPr marL="0" indent="0">
              <a:buNone/>
            </a:pPr>
            <a:r>
              <a:rPr lang="en-US" sz="2100" dirty="0" smtClean="0"/>
              <a:t>It had been a while since Marilyn had worked on that particular machine. At approximately 9:30 pm, Marilyn was distracted when another employee, Jim DiMaggio, asked her a question and she activated the press brake and cut off the top of her right ring finger below the first phalange (she is right hand dominant).  </a:t>
            </a:r>
          </a:p>
          <a:p>
            <a:pPr marL="0" indent="0">
              <a:buNone/>
            </a:pPr>
            <a:r>
              <a:rPr lang="en-US" sz="2100" dirty="0" smtClean="0"/>
              <a:t>Jim helped Marilyn to the foreman’s office, where the foreman, Art Gable, called an ambulance.  Art filled out the paper First Report of Injury form and immediately faxed it to DMIUIC.</a:t>
            </a:r>
            <a:endParaRPr lang="en-US" sz="2100" dirty="0"/>
          </a:p>
        </p:txBody>
      </p:sp>
      <p:sp>
        <p:nvSpPr>
          <p:cNvPr id="5" name="Slide Number Placeholder 4"/>
          <p:cNvSpPr>
            <a:spLocks noGrp="1"/>
          </p:cNvSpPr>
          <p:nvPr>
            <p:ph type="sldNum" sz="quarter" idx="10"/>
          </p:nvPr>
        </p:nvSpPr>
        <p:spPr/>
        <p:txBody>
          <a:bodyPr/>
          <a:lstStyle/>
          <a:p>
            <a:pPr>
              <a:defRPr/>
            </a:pPr>
            <a:fld id="{64DF1B7C-13AC-4ECD-8FFE-BC99ACAB8385}" type="slidenum">
              <a:rPr lang="en-US" smtClean="0">
                <a:solidFill>
                  <a:schemeClr val="tx1"/>
                </a:solidFill>
              </a:rPr>
              <a:pPr>
                <a:defRPr/>
              </a:pPr>
              <a:t>6</a:t>
            </a:fld>
            <a:endParaRPr lang="en-US" dirty="0">
              <a:solidFill>
                <a:schemeClr val="tx1"/>
              </a:solidFill>
            </a:endParaRPr>
          </a:p>
        </p:txBody>
      </p:sp>
      <p:pic>
        <p:nvPicPr>
          <p:cNvPr id="7" name="Content Placeholder 6"/>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838200" y="3048000"/>
            <a:ext cx="3158362" cy="2714625"/>
          </a:xfr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1425" y="1524000"/>
            <a:ext cx="2381250" cy="1924050"/>
          </a:xfrm>
          <a:prstGeom prst="rect">
            <a:avLst/>
          </a:prstGeom>
        </p:spPr>
      </p:pic>
    </p:spTree>
    <p:extLst>
      <p:ext uri="{BB962C8B-B14F-4D97-AF65-F5344CB8AC3E}">
        <p14:creationId xmlns:p14="http://schemas.microsoft.com/office/powerpoint/2010/main" val="29943563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Initial Treatment</a:t>
            </a:r>
            <a:endParaRPr lang="en-US" dirty="0"/>
          </a:p>
        </p:txBody>
      </p:sp>
      <p:pic>
        <p:nvPicPr>
          <p:cNvPr id="7" name="Content Placeholder 6"/>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457200" y="1504950"/>
            <a:ext cx="4252211" cy="2819400"/>
          </a:xfrm>
        </p:spPr>
      </p:pic>
      <p:sp>
        <p:nvSpPr>
          <p:cNvPr id="4" name="Content Placeholder 3"/>
          <p:cNvSpPr>
            <a:spLocks noGrp="1"/>
          </p:cNvSpPr>
          <p:nvPr>
            <p:ph sz="half" idx="2"/>
          </p:nvPr>
        </p:nvSpPr>
        <p:spPr>
          <a:xfrm>
            <a:off x="4709411" y="1143000"/>
            <a:ext cx="4282189" cy="5334000"/>
          </a:xfrm>
        </p:spPr>
        <p:txBody>
          <a:bodyPr/>
          <a:lstStyle/>
          <a:p>
            <a:pPr marL="0" indent="0">
              <a:buNone/>
            </a:pPr>
            <a:r>
              <a:rPr lang="en-US" sz="1900" dirty="0" smtClean="0"/>
              <a:t>Marilyn was transported via ambulance to the hospital.  She was transferred immediately from the ER to surgery, where Dr. Hugo Hefner, a plastic surgeon, reattached her finger.  </a:t>
            </a:r>
          </a:p>
          <a:p>
            <a:pPr marL="0" indent="0">
              <a:buNone/>
            </a:pPr>
            <a:r>
              <a:rPr lang="en-US" sz="1900" dirty="0" smtClean="0"/>
              <a:t>Marilyn was kept in the hospital so the doctors could monitor how well the finger was healing, but on November 4th, it was clear that the reattachment was a failure, so the finger was amputated.  </a:t>
            </a:r>
          </a:p>
          <a:p>
            <a:pPr marL="0" indent="0">
              <a:buNone/>
            </a:pPr>
            <a:r>
              <a:rPr lang="en-US" sz="1900" dirty="0" smtClean="0"/>
              <a:t>After the surgery, Marilyn was hospitalized for 2 more days and then released to home, but not yet released to go back to work.  Marilyn was scheduled for a post-op visit with Dr. Hefner on Wednesday, November 13</a:t>
            </a:r>
            <a:r>
              <a:rPr lang="en-US" sz="1900" baseline="30000" dirty="0" smtClean="0"/>
              <a:t>th</a:t>
            </a:r>
            <a:r>
              <a:rPr lang="en-US" sz="1900" dirty="0" smtClean="0"/>
              <a:t>.   </a:t>
            </a:r>
            <a:endParaRPr lang="en-US" sz="1900" dirty="0"/>
          </a:p>
        </p:txBody>
      </p:sp>
      <p:sp>
        <p:nvSpPr>
          <p:cNvPr id="5" name="Slide Number Placeholder 4"/>
          <p:cNvSpPr>
            <a:spLocks noGrp="1"/>
          </p:cNvSpPr>
          <p:nvPr>
            <p:ph type="sldNum" sz="quarter" idx="10"/>
          </p:nvPr>
        </p:nvSpPr>
        <p:spPr/>
        <p:txBody>
          <a:bodyPr/>
          <a:lstStyle/>
          <a:p>
            <a:pPr>
              <a:defRPr/>
            </a:pPr>
            <a:fld id="{64DF1B7C-13AC-4ECD-8FFE-BC99ACAB8385}" type="slidenum">
              <a:rPr lang="en-US" smtClean="0">
                <a:solidFill>
                  <a:schemeClr val="tx1"/>
                </a:solidFill>
              </a:rPr>
              <a:pPr>
                <a:defRPr/>
              </a:pPr>
              <a:t>7</a:t>
            </a:fld>
            <a:endParaRPr lang="en-US" dirty="0">
              <a:solidFill>
                <a:schemeClr val="tx1"/>
              </a:solidFill>
            </a:endParaRPr>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95400" y="4114800"/>
            <a:ext cx="2638425" cy="1733550"/>
          </a:xfrm>
          <a:prstGeom prst="rect">
            <a:avLst/>
          </a:prstGeom>
        </p:spPr>
      </p:pic>
    </p:spTree>
    <p:extLst>
      <p:ext uri="{BB962C8B-B14F-4D97-AF65-F5344CB8AC3E}">
        <p14:creationId xmlns:p14="http://schemas.microsoft.com/office/powerpoint/2010/main" val="23490334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413348" y="4343400"/>
            <a:ext cx="2057400" cy="1995183"/>
          </a:xfrm>
          <a:prstGeom prst="rect">
            <a:avLst/>
          </a:prstGeom>
        </p:spPr>
      </p:pic>
      <p:sp>
        <p:nvSpPr>
          <p:cNvPr id="2" name="Title 1"/>
          <p:cNvSpPr>
            <a:spLocks noGrp="1"/>
          </p:cNvSpPr>
          <p:nvPr>
            <p:ph type="title"/>
          </p:nvPr>
        </p:nvSpPr>
        <p:spPr/>
        <p:txBody>
          <a:bodyPr/>
          <a:lstStyle/>
          <a:p>
            <a:r>
              <a:rPr lang="en-US" dirty="0" smtClean="0"/>
              <a:t>Claim Administrator Information</a:t>
            </a:r>
            <a:endParaRPr lang="en-US" dirty="0"/>
          </a:p>
        </p:txBody>
      </p:sp>
      <p:pic>
        <p:nvPicPr>
          <p:cNvPr id="7" name="Content Placeholder 6"/>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1364235" y="1132192"/>
            <a:ext cx="2619375" cy="1743075"/>
          </a:xfrm>
        </p:spPr>
      </p:pic>
      <p:sp>
        <p:nvSpPr>
          <p:cNvPr id="4" name="Content Placeholder 3"/>
          <p:cNvSpPr>
            <a:spLocks noGrp="1"/>
          </p:cNvSpPr>
          <p:nvPr>
            <p:ph sz="half" idx="2"/>
          </p:nvPr>
        </p:nvSpPr>
        <p:spPr>
          <a:xfrm>
            <a:off x="4495800" y="1143000"/>
            <a:ext cx="4267200" cy="5562600"/>
          </a:xfrm>
        </p:spPr>
        <p:txBody>
          <a:bodyPr/>
          <a:lstStyle/>
          <a:p>
            <a:pPr marL="0" indent="0">
              <a:buNone/>
            </a:pPr>
            <a:r>
              <a:rPr lang="en-US" sz="2000" dirty="0" smtClean="0"/>
              <a:t>On Friday, November 1, DMIUIC received the paper FROI and assigned Marilyn’s claim to Mike Rooney.  Mike immediately contacted Art Gable to confirm the accident details.  </a:t>
            </a:r>
          </a:p>
          <a:p>
            <a:pPr marL="0" indent="0">
              <a:buNone/>
            </a:pPr>
            <a:r>
              <a:rPr lang="en-US" sz="2000" dirty="0" smtClean="0"/>
              <a:t>Art informed Mike that the employer would continue Marilyn’s salary for up to 4 weeks (pay periods 11/3-11/16 and 11/17-11/30) and agreed to  complete the Wage Statement and Fringe Benefits Worksheet.  </a:t>
            </a:r>
          </a:p>
          <a:p>
            <a:pPr marL="0" indent="0">
              <a:buNone/>
            </a:pPr>
            <a:r>
              <a:rPr lang="en-US" sz="2000" dirty="0" smtClean="0"/>
              <a:t>Mike reviewed the statute and noted that Marilyn is due 11 weeks of benefits based on the schedule of specific loss benefits in Section 212(3).</a:t>
            </a:r>
            <a:endParaRPr lang="en-US" sz="2000" dirty="0"/>
          </a:p>
        </p:txBody>
      </p:sp>
      <p:sp>
        <p:nvSpPr>
          <p:cNvPr id="5" name="Slide Number Placeholder 4"/>
          <p:cNvSpPr>
            <a:spLocks noGrp="1"/>
          </p:cNvSpPr>
          <p:nvPr>
            <p:ph type="sldNum" sz="quarter" idx="10"/>
          </p:nvPr>
        </p:nvSpPr>
        <p:spPr/>
        <p:txBody>
          <a:bodyPr/>
          <a:lstStyle/>
          <a:p>
            <a:pPr>
              <a:defRPr/>
            </a:pPr>
            <a:fld id="{64DF1B7C-13AC-4ECD-8FFE-BC99ACAB8385}" type="slidenum">
              <a:rPr lang="en-US" smtClean="0">
                <a:solidFill>
                  <a:schemeClr val="tx1"/>
                </a:solidFill>
              </a:rPr>
              <a:pPr>
                <a:defRPr/>
              </a:pPr>
              <a:t>8</a:t>
            </a:fld>
            <a:endParaRPr lang="en-US" dirty="0">
              <a:solidFill>
                <a:schemeClr val="tx1"/>
              </a:solidFill>
            </a:endParaRPr>
          </a:p>
        </p:txBody>
      </p:sp>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4800" y="2875267"/>
            <a:ext cx="2362200" cy="3048000"/>
          </a:xfrm>
          <a:prstGeom prst="rect">
            <a:avLst/>
          </a:prstGeom>
        </p:spPr>
      </p:pic>
    </p:spTree>
    <p:extLst>
      <p:ext uri="{BB962C8B-B14F-4D97-AF65-F5344CB8AC3E}">
        <p14:creationId xmlns:p14="http://schemas.microsoft.com/office/powerpoint/2010/main" val="19965436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Study</a:t>
            </a:r>
            <a:endParaRPr lang="en-US" dirty="0"/>
          </a:p>
        </p:txBody>
      </p:sp>
      <p:sp>
        <p:nvSpPr>
          <p:cNvPr id="5" name="Slide Number Placeholder 4"/>
          <p:cNvSpPr>
            <a:spLocks noGrp="1"/>
          </p:cNvSpPr>
          <p:nvPr>
            <p:ph type="sldNum" sz="quarter" idx="10"/>
          </p:nvPr>
        </p:nvSpPr>
        <p:spPr/>
        <p:txBody>
          <a:bodyPr/>
          <a:lstStyle/>
          <a:p>
            <a:pPr>
              <a:defRPr/>
            </a:pPr>
            <a:fld id="{64DF1B7C-13AC-4ECD-8FFE-BC99ACAB8385}" type="slidenum">
              <a:rPr lang="en-US" smtClean="0">
                <a:solidFill>
                  <a:schemeClr val="tx1"/>
                </a:solidFill>
              </a:rPr>
              <a:pPr>
                <a:defRPr/>
              </a:pPr>
              <a:t>9</a:t>
            </a:fld>
            <a:endParaRPr lang="en-US" dirty="0">
              <a:solidFill>
                <a:schemeClr val="tx1"/>
              </a:solidFill>
            </a:endParaRPr>
          </a:p>
        </p:txBody>
      </p:sp>
      <p:pic>
        <p:nvPicPr>
          <p:cNvPr id="1054" name="Picture 30" descr="MC90043158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 y="1979613"/>
            <a:ext cx="361950" cy="361950"/>
          </a:xfrm>
          <a:prstGeom prst="rect">
            <a:avLst/>
          </a:prstGeom>
          <a:noFill/>
          <a:extLst>
            <a:ext uri="{909E8E84-426E-40DD-AFC4-6F175D3DCCD1}">
              <a14:hiddenFill xmlns:a14="http://schemas.microsoft.com/office/drawing/2010/main">
                <a:solidFill>
                  <a:srgbClr val="FFFFFF"/>
                </a:solidFill>
              </a14:hiddenFill>
            </a:ext>
          </a:extLst>
        </p:spPr>
      </p:pic>
      <p:pic>
        <p:nvPicPr>
          <p:cNvPr id="1053" name="Picture 29" descr="MC900434804[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0" y="1979613"/>
            <a:ext cx="247650" cy="247650"/>
          </a:xfrm>
          <a:prstGeom prst="rect">
            <a:avLst/>
          </a:prstGeom>
          <a:noFill/>
          <a:extLst>
            <a:ext uri="{909E8E84-426E-40DD-AFC4-6F175D3DCCD1}">
              <a14:hiddenFill xmlns:a14="http://schemas.microsoft.com/office/drawing/2010/main">
                <a:solidFill>
                  <a:srgbClr val="FFFFFF"/>
                </a:solidFill>
              </a14:hiddenFill>
            </a:ext>
          </a:extLst>
        </p:spPr>
      </p:pic>
      <p:pic>
        <p:nvPicPr>
          <p:cNvPr id="1052" name="Picture 28" descr="MC90043158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 y="1979613"/>
            <a:ext cx="361950" cy="361950"/>
          </a:xfrm>
          <a:prstGeom prst="rect">
            <a:avLst/>
          </a:prstGeom>
          <a:noFill/>
          <a:extLst>
            <a:ext uri="{909E8E84-426E-40DD-AFC4-6F175D3DCCD1}">
              <a14:hiddenFill xmlns:a14="http://schemas.microsoft.com/office/drawing/2010/main">
                <a:solidFill>
                  <a:srgbClr val="FFFFFF"/>
                </a:solidFill>
              </a14:hiddenFill>
            </a:ext>
          </a:extLst>
        </p:spPr>
      </p:pic>
      <p:pic>
        <p:nvPicPr>
          <p:cNvPr id="1051" name="Picture 27" descr="MC90043158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 y="1979613"/>
            <a:ext cx="361950" cy="361950"/>
          </a:xfrm>
          <a:prstGeom prst="rect">
            <a:avLst/>
          </a:prstGeom>
          <a:noFill/>
          <a:extLst>
            <a:ext uri="{909E8E84-426E-40DD-AFC4-6F175D3DCCD1}">
              <a14:hiddenFill xmlns:a14="http://schemas.microsoft.com/office/drawing/2010/main">
                <a:solidFill>
                  <a:srgbClr val="FFFFFF"/>
                </a:solidFill>
              </a14:hiddenFill>
            </a:ext>
          </a:extLst>
        </p:spPr>
      </p:pic>
      <p:pic>
        <p:nvPicPr>
          <p:cNvPr id="1050" name="Picture 26" descr="MC90043158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 y="1979613"/>
            <a:ext cx="361950" cy="361950"/>
          </a:xfrm>
          <a:prstGeom prst="rect">
            <a:avLst/>
          </a:prstGeom>
          <a:noFill/>
          <a:extLst>
            <a:ext uri="{909E8E84-426E-40DD-AFC4-6F175D3DCCD1}">
              <a14:hiddenFill xmlns:a14="http://schemas.microsoft.com/office/drawing/2010/main">
                <a:solidFill>
                  <a:srgbClr val="FFFFFF"/>
                </a:solidFill>
              </a14:hiddenFill>
            </a:ext>
          </a:extLst>
        </p:spPr>
      </p:pic>
      <p:pic>
        <p:nvPicPr>
          <p:cNvPr id="1049" name="Picture 25" descr="MC90043158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 y="1979613"/>
            <a:ext cx="361950" cy="361950"/>
          </a:xfrm>
          <a:prstGeom prst="rect">
            <a:avLst/>
          </a:prstGeom>
          <a:noFill/>
          <a:extLst>
            <a:ext uri="{909E8E84-426E-40DD-AFC4-6F175D3DCCD1}">
              <a14:hiddenFill xmlns:a14="http://schemas.microsoft.com/office/drawing/2010/main">
                <a:solidFill>
                  <a:srgbClr val="FFFFFF"/>
                </a:solidFill>
              </a14:hiddenFill>
            </a:ext>
          </a:extLst>
        </p:spPr>
      </p:pic>
      <p:pic>
        <p:nvPicPr>
          <p:cNvPr id="1048" name="Picture 24" descr="MC90043158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 y="1979613"/>
            <a:ext cx="361950" cy="361950"/>
          </a:xfrm>
          <a:prstGeom prst="rect">
            <a:avLst/>
          </a:prstGeom>
          <a:noFill/>
          <a:extLst>
            <a:ext uri="{909E8E84-426E-40DD-AFC4-6F175D3DCCD1}">
              <a14:hiddenFill xmlns:a14="http://schemas.microsoft.com/office/drawing/2010/main">
                <a:solidFill>
                  <a:srgbClr val="FFFFFF"/>
                </a:solidFill>
              </a14:hiddenFill>
            </a:ext>
          </a:extLst>
        </p:spPr>
      </p:pic>
      <p:pic>
        <p:nvPicPr>
          <p:cNvPr id="1047" name="Picture 23" descr="MC90043158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 y="1979613"/>
            <a:ext cx="361950" cy="361950"/>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descr="MC90043158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 y="1979613"/>
            <a:ext cx="361950" cy="361950"/>
          </a:xfrm>
          <a:prstGeom prst="rect">
            <a:avLst/>
          </a:prstGeom>
          <a:noFill/>
          <a:extLst>
            <a:ext uri="{909E8E84-426E-40DD-AFC4-6F175D3DCCD1}">
              <a14:hiddenFill xmlns:a14="http://schemas.microsoft.com/office/drawing/2010/main">
                <a:solidFill>
                  <a:srgbClr val="FFFFFF"/>
                </a:solidFill>
              </a14:hiddenFill>
            </a:ext>
          </a:extLst>
        </p:spPr>
      </p:pic>
      <p:pic>
        <p:nvPicPr>
          <p:cNvPr id="1045" name="Picture 21" descr="MC90043158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 y="1979613"/>
            <a:ext cx="361950" cy="361950"/>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descr="MC90043158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 y="1979613"/>
            <a:ext cx="361950" cy="361950"/>
          </a:xfrm>
          <a:prstGeom prst="rect">
            <a:avLst/>
          </a:prstGeom>
          <a:noFill/>
          <a:extLst>
            <a:ext uri="{909E8E84-426E-40DD-AFC4-6F175D3DCCD1}">
              <a14:hiddenFill xmlns:a14="http://schemas.microsoft.com/office/drawing/2010/main">
                <a:solidFill>
                  <a:srgbClr val="FFFFFF"/>
                </a:solidFill>
              </a14:hiddenFill>
            </a:ext>
          </a:extLst>
        </p:spPr>
      </p:pic>
      <p:pic>
        <p:nvPicPr>
          <p:cNvPr id="1043" name="Picture 19" descr="MC90043158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 y="1979613"/>
            <a:ext cx="361950" cy="361950"/>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descr="MC90043158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 y="1979613"/>
            <a:ext cx="361950" cy="361950"/>
          </a:xfrm>
          <a:prstGeom prst="rect">
            <a:avLst/>
          </a:prstGeom>
          <a:noFill/>
          <a:extLst>
            <a:ext uri="{909E8E84-426E-40DD-AFC4-6F175D3DCCD1}">
              <a14:hiddenFill xmlns:a14="http://schemas.microsoft.com/office/drawing/2010/main">
                <a:solidFill>
                  <a:srgbClr val="FFFFFF"/>
                </a:solidFill>
              </a14:hiddenFill>
            </a:ext>
          </a:extLst>
        </p:spPr>
      </p:pic>
      <p:pic>
        <p:nvPicPr>
          <p:cNvPr id="1041" name="Picture 17" descr="MC900434804[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0" y="1979613"/>
            <a:ext cx="247650" cy="247650"/>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descr="MC90043158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 y="1979613"/>
            <a:ext cx="361950" cy="361950"/>
          </a:xfrm>
          <a:prstGeom prst="rect">
            <a:avLst/>
          </a:prstGeom>
          <a:noFill/>
          <a:extLst>
            <a:ext uri="{909E8E84-426E-40DD-AFC4-6F175D3DCCD1}">
              <a14:hiddenFill xmlns:a14="http://schemas.microsoft.com/office/drawing/2010/main">
                <a:solidFill>
                  <a:srgbClr val="FFFFFF"/>
                </a:solidFill>
              </a14:hiddenFill>
            </a:ext>
          </a:extLst>
        </p:spPr>
      </p:pic>
      <p:pic>
        <p:nvPicPr>
          <p:cNvPr id="1039" name="Picture 15" descr="MC90043158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 y="1979613"/>
            <a:ext cx="361950" cy="361950"/>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MC90043158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 y="1979613"/>
            <a:ext cx="361950" cy="361950"/>
          </a:xfrm>
          <a:prstGeom prst="rect">
            <a:avLst/>
          </a:prstGeom>
          <a:noFill/>
          <a:extLst>
            <a:ext uri="{909E8E84-426E-40DD-AFC4-6F175D3DCCD1}">
              <a14:hiddenFill xmlns:a14="http://schemas.microsoft.com/office/drawing/2010/main">
                <a:solidFill>
                  <a:srgbClr val="FFFFFF"/>
                </a:solidFill>
              </a14:hiddenFill>
            </a:ext>
          </a:extLst>
        </p:spPr>
      </p:pic>
      <p:pic>
        <p:nvPicPr>
          <p:cNvPr id="1037" name="Picture 13" descr="MC90043158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 y="1979613"/>
            <a:ext cx="361950" cy="36195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4" name="Content Placeholder 13"/>
          <p:cNvGraphicFramePr>
            <a:graphicFrameLocks noGrp="1"/>
          </p:cNvGraphicFramePr>
          <p:nvPr>
            <p:ph sz="half" idx="1"/>
            <p:extLst>
              <p:ext uri="{D42A27DB-BD31-4B8C-83A1-F6EECF244321}">
                <p14:modId xmlns:p14="http://schemas.microsoft.com/office/powerpoint/2010/main" val="2145658643"/>
              </p:ext>
            </p:extLst>
          </p:nvPr>
        </p:nvGraphicFramePr>
        <p:xfrm>
          <a:off x="0" y="1066800"/>
          <a:ext cx="9144000" cy="5410200"/>
        </p:xfrm>
        <a:graphic>
          <a:graphicData uri="http://schemas.openxmlformats.org/drawingml/2006/table">
            <a:tbl>
              <a:tblPr firstRow="1" firstCol="1" lastRow="1" lastCol="1" bandRow="1" bandCol="1">
                <a:tableStyleId>{5C22544A-7EE6-4342-B048-85BDC9FD1C3A}</a:tableStyleId>
              </a:tblPr>
              <a:tblGrid>
                <a:gridCol w="775411"/>
                <a:gridCol w="6174029"/>
                <a:gridCol w="2194560"/>
              </a:tblGrid>
              <a:tr h="311490">
                <a:tc>
                  <a:txBody>
                    <a:bodyPr/>
                    <a:lstStyle/>
                    <a:p>
                      <a:pPr marL="0" marR="0" algn="ctr">
                        <a:spcBef>
                          <a:spcPts val="0"/>
                        </a:spcBef>
                        <a:spcAft>
                          <a:spcPts val="0"/>
                        </a:spcAft>
                      </a:pPr>
                      <a:r>
                        <a:rPr lang="en-US" sz="1800" b="1" dirty="0">
                          <a:solidFill>
                            <a:schemeClr val="tx1"/>
                          </a:solidFill>
                          <a:effectLst/>
                        </a:rPr>
                        <a:t>Step</a:t>
                      </a:r>
                      <a:endParaRPr lang="en-US" sz="1800" b="1" dirty="0">
                        <a:solidFill>
                          <a:schemeClr val="tx1"/>
                        </a:solidFill>
                        <a:effectLst/>
                        <a:latin typeface="Arial"/>
                        <a:ea typeface="Calibri"/>
                        <a:cs typeface="Times New Roman"/>
                      </a:endParaRPr>
                    </a:p>
                  </a:txBody>
                  <a:tcPr marL="65016" marR="65016" marT="0" marB="0" anchor="ctr"/>
                </a:tc>
                <a:tc>
                  <a:txBody>
                    <a:bodyPr/>
                    <a:lstStyle/>
                    <a:p>
                      <a:pPr marL="0" marR="0" algn="ctr" defTabSz="914400" rtl="0" eaLnBrk="1" latinLnBrk="0" hangingPunct="1">
                        <a:spcBef>
                          <a:spcPts val="0"/>
                        </a:spcBef>
                        <a:spcAft>
                          <a:spcPts val="0"/>
                        </a:spcAft>
                      </a:pPr>
                      <a:r>
                        <a:rPr lang="en-US" sz="1800" b="1" kern="1200" dirty="0">
                          <a:solidFill>
                            <a:schemeClr val="tx1"/>
                          </a:solidFill>
                          <a:effectLst/>
                          <a:latin typeface="+mn-lt"/>
                          <a:ea typeface="+mn-ea"/>
                          <a:cs typeface="+mn-cs"/>
                        </a:rPr>
                        <a:t>Claim Activity</a:t>
                      </a:r>
                    </a:p>
                  </a:txBody>
                  <a:tcPr marL="65016" marR="65016" marT="0" marB="0" anchor="ctr"/>
                </a:tc>
                <a:tc>
                  <a:txBody>
                    <a:bodyPr/>
                    <a:lstStyle/>
                    <a:p>
                      <a:pPr marL="0" marR="0" algn="ctr">
                        <a:spcBef>
                          <a:spcPts val="0"/>
                        </a:spcBef>
                        <a:spcAft>
                          <a:spcPts val="0"/>
                        </a:spcAft>
                      </a:pPr>
                      <a:r>
                        <a:rPr lang="en-US" sz="1800" b="1" dirty="0">
                          <a:solidFill>
                            <a:schemeClr val="tx1"/>
                          </a:solidFill>
                          <a:effectLst/>
                        </a:rPr>
                        <a:t>EDI </a:t>
                      </a:r>
                      <a:r>
                        <a:rPr lang="en-US" sz="1800" b="1" dirty="0" smtClean="0">
                          <a:solidFill>
                            <a:schemeClr val="tx1"/>
                          </a:solidFill>
                          <a:effectLst/>
                        </a:rPr>
                        <a:t>Transaction</a:t>
                      </a:r>
                      <a:endParaRPr lang="en-US" sz="1800" b="1" dirty="0">
                        <a:solidFill>
                          <a:schemeClr val="tx1"/>
                        </a:solidFill>
                        <a:effectLst/>
                        <a:latin typeface="Arial"/>
                        <a:ea typeface="Calibri"/>
                        <a:cs typeface="Times New Roman"/>
                      </a:endParaRPr>
                    </a:p>
                  </a:txBody>
                  <a:tcPr marL="65016" marR="65016" marT="0" marB="0" anchor="ctr"/>
                </a:tc>
              </a:tr>
              <a:tr h="1246315">
                <a:tc>
                  <a:txBody>
                    <a:bodyPr/>
                    <a:lstStyle/>
                    <a:p>
                      <a:pPr marL="0" marR="0" algn="ctr">
                        <a:spcBef>
                          <a:spcPts val="0"/>
                        </a:spcBef>
                        <a:spcAft>
                          <a:spcPts val="0"/>
                        </a:spcAft>
                      </a:pPr>
                      <a:r>
                        <a:rPr lang="en-US" sz="1600" dirty="0" smtClean="0">
                          <a:solidFill>
                            <a:schemeClr val="tx1"/>
                          </a:solidFill>
                          <a:effectLst/>
                        </a:rPr>
                        <a:t>1</a:t>
                      </a:r>
                      <a:endParaRPr lang="en-US" sz="1600" dirty="0">
                        <a:solidFill>
                          <a:schemeClr val="tx1"/>
                        </a:solidFill>
                        <a:effectLst/>
                        <a:latin typeface="Arial"/>
                        <a:ea typeface="Calibri"/>
                        <a:cs typeface="Times New Roman"/>
                      </a:endParaRPr>
                    </a:p>
                  </a:txBody>
                  <a:tcPr marL="65016" marR="65016" marT="0" marB="0" anchor="ctr"/>
                </a:tc>
                <a:tc>
                  <a:txBody>
                    <a:bodyPr/>
                    <a:lstStyle/>
                    <a:p>
                      <a:pPr marL="0" marR="0">
                        <a:spcBef>
                          <a:spcPts val="0"/>
                        </a:spcBef>
                        <a:spcAft>
                          <a:spcPts val="0"/>
                        </a:spcAft>
                      </a:pPr>
                      <a:r>
                        <a:rPr lang="en-US" sz="1600" dirty="0" smtClean="0">
                          <a:effectLst/>
                        </a:rPr>
                        <a:t>Although Mike</a:t>
                      </a:r>
                      <a:r>
                        <a:rPr lang="en-US" sz="1600" baseline="0" dirty="0" smtClean="0">
                          <a:effectLst/>
                        </a:rPr>
                        <a:t> has</a:t>
                      </a:r>
                      <a:r>
                        <a:rPr lang="en-US" sz="1600" dirty="0" smtClean="0">
                          <a:effectLst/>
                        </a:rPr>
                        <a:t> </a:t>
                      </a:r>
                      <a:r>
                        <a:rPr lang="en-US" sz="1600" dirty="0">
                          <a:effectLst/>
                        </a:rPr>
                        <a:t>up to </a:t>
                      </a:r>
                      <a:r>
                        <a:rPr lang="en-US" sz="1600" dirty="0" smtClean="0">
                          <a:effectLst/>
                        </a:rPr>
                        <a:t>7 days to report</a:t>
                      </a:r>
                      <a:r>
                        <a:rPr lang="en-US" sz="1600" baseline="0" dirty="0" smtClean="0">
                          <a:effectLst/>
                        </a:rPr>
                        <a:t> the injury to the state, Mike </a:t>
                      </a:r>
                      <a:r>
                        <a:rPr lang="en-US" sz="1600" dirty="0" smtClean="0">
                          <a:effectLst/>
                        </a:rPr>
                        <a:t>files a </a:t>
                      </a:r>
                      <a:r>
                        <a:rPr lang="en-US" sz="1600" baseline="30000" dirty="0" smtClean="0">
                          <a:effectLst/>
                        </a:rPr>
                        <a:t>1          </a:t>
                      </a:r>
                      <a:r>
                        <a:rPr lang="en-US" sz="1600" baseline="0" dirty="0" smtClean="0">
                          <a:effectLst/>
                        </a:rPr>
                        <a:t>on</a:t>
                      </a:r>
                      <a:r>
                        <a:rPr lang="en-US" sz="1600" dirty="0" smtClean="0">
                          <a:effectLst/>
                        </a:rPr>
                        <a:t> Monday, November 4. What is the initial date disability began?</a:t>
                      </a:r>
                      <a:endParaRPr lang="en-US" sz="1600" dirty="0">
                        <a:effectLst/>
                        <a:latin typeface="Arial"/>
                        <a:ea typeface="Calibri"/>
                        <a:cs typeface="Times New Roman"/>
                      </a:endParaRPr>
                    </a:p>
                  </a:txBody>
                  <a:tcPr marL="65016" marR="65016" marT="0" marB="0" anchor="ctr">
                    <a:solidFill>
                      <a:schemeClr val="bg2">
                        <a:lumMod val="40000"/>
                        <a:lumOff val="60000"/>
                      </a:schemeClr>
                    </a:solidFill>
                  </a:tcPr>
                </a:tc>
                <a:tc>
                  <a:txBody>
                    <a:bodyPr/>
                    <a:lstStyle/>
                    <a:p>
                      <a:pPr marL="0" marR="0" algn="ctr">
                        <a:spcBef>
                          <a:spcPts val="0"/>
                        </a:spcBef>
                        <a:spcAft>
                          <a:spcPts val="0"/>
                        </a:spcAft>
                      </a:pPr>
                      <a:r>
                        <a:rPr lang="en-US" sz="800" dirty="0">
                          <a:effectLst/>
                        </a:rPr>
                        <a:t> </a:t>
                      </a:r>
                      <a:endParaRPr lang="en-US" sz="800" dirty="0" smtClean="0">
                        <a:effectLst/>
                      </a:endParaRPr>
                    </a:p>
                    <a:p>
                      <a:pPr marL="0" marR="0" algn="ctr">
                        <a:spcBef>
                          <a:spcPts val="0"/>
                        </a:spcBef>
                        <a:spcAft>
                          <a:spcPts val="0"/>
                        </a:spcAft>
                      </a:pPr>
                      <a:r>
                        <a:rPr lang="en-US" sz="1600" b="1" kern="1200" dirty="0" smtClean="0">
                          <a:solidFill>
                            <a:schemeClr val="tx1"/>
                          </a:solidFill>
                          <a:effectLst/>
                          <a:latin typeface="+mn-lt"/>
                          <a:ea typeface="+mn-ea"/>
                          <a:cs typeface="+mn-cs"/>
                        </a:rPr>
                        <a:t>FROI 00</a:t>
                      </a:r>
                    </a:p>
                    <a:p>
                      <a:pPr marL="0" marR="0" algn="ctr">
                        <a:spcBef>
                          <a:spcPts val="0"/>
                        </a:spcBef>
                        <a:spcAft>
                          <a:spcPts val="0"/>
                        </a:spcAft>
                      </a:pPr>
                      <a:r>
                        <a:rPr lang="en-US" sz="1600" b="1" kern="1200" dirty="0" smtClean="0">
                          <a:solidFill>
                            <a:schemeClr val="tx1"/>
                          </a:solidFill>
                          <a:effectLst/>
                          <a:latin typeface="+mn-lt"/>
                          <a:ea typeface="+mn-ea"/>
                          <a:cs typeface="+mn-cs"/>
                        </a:rPr>
                        <a:t>(DN0056=11/1)</a:t>
                      </a:r>
                      <a:endParaRPr lang="en-US" sz="800" dirty="0">
                        <a:solidFill>
                          <a:schemeClr val="tx1"/>
                        </a:solidFill>
                        <a:effectLst/>
                        <a:latin typeface="Arial"/>
                        <a:ea typeface="Calibri"/>
                        <a:cs typeface="Times New Roman"/>
                      </a:endParaRPr>
                    </a:p>
                  </a:txBody>
                  <a:tcPr marL="65016" marR="65016" marT="0" marB="0"/>
                </a:tc>
              </a:tr>
              <a:tr h="1286052">
                <a:tc>
                  <a:txBody>
                    <a:bodyPr/>
                    <a:lstStyle/>
                    <a:p>
                      <a:pPr marL="0" marR="0" algn="ctr">
                        <a:spcBef>
                          <a:spcPts val="0"/>
                        </a:spcBef>
                        <a:spcAft>
                          <a:spcPts val="0"/>
                        </a:spcAft>
                      </a:pPr>
                      <a:r>
                        <a:rPr lang="en-US" sz="1600" dirty="0" smtClean="0">
                          <a:solidFill>
                            <a:schemeClr val="tx1"/>
                          </a:solidFill>
                          <a:effectLst/>
                          <a:latin typeface="+mn-lt"/>
                          <a:ea typeface="+mn-ea"/>
                          <a:cs typeface="+mn-cs"/>
                        </a:rPr>
                        <a:t>2</a:t>
                      </a:r>
                      <a:endParaRPr lang="en-US" sz="1600" dirty="0">
                        <a:solidFill>
                          <a:schemeClr val="tx1"/>
                        </a:solidFill>
                        <a:effectLst/>
                        <a:latin typeface="Arial"/>
                        <a:ea typeface="Calibri"/>
                        <a:cs typeface="Times New Roman"/>
                      </a:endParaRPr>
                    </a:p>
                  </a:txBody>
                  <a:tcPr marL="65016" marR="65016" marT="0" marB="0" anchor="ctr"/>
                </a:tc>
                <a:tc>
                  <a:txBody>
                    <a:bodyPr/>
                    <a:lstStyle/>
                    <a:p>
                      <a:pPr marL="0" marR="0">
                        <a:spcBef>
                          <a:spcPts val="0"/>
                        </a:spcBef>
                        <a:spcAft>
                          <a:spcPts val="0"/>
                        </a:spcAft>
                      </a:pPr>
                      <a:r>
                        <a:rPr lang="en-US" sz="1600" dirty="0">
                          <a:effectLst/>
                        </a:rPr>
                        <a:t>MFI is continuing Marilyn’s </a:t>
                      </a:r>
                      <a:r>
                        <a:rPr lang="en-US" sz="1600" dirty="0" smtClean="0">
                          <a:effectLst/>
                        </a:rPr>
                        <a:t>salary </a:t>
                      </a:r>
                      <a:r>
                        <a:rPr lang="en-US" sz="1600" dirty="0">
                          <a:effectLst/>
                        </a:rPr>
                        <a:t>while she is out for up to 4 weeks</a:t>
                      </a:r>
                      <a:r>
                        <a:rPr lang="en-US" sz="1600" dirty="0" smtClean="0">
                          <a:effectLst/>
                        </a:rPr>
                        <a:t>.  Mike files a </a:t>
                      </a:r>
                      <a:r>
                        <a:rPr lang="en-US" sz="1600" baseline="30000" dirty="0" smtClean="0">
                          <a:effectLst/>
                        </a:rPr>
                        <a:t>2         </a:t>
                      </a:r>
                      <a:r>
                        <a:rPr lang="en-US" sz="1600" baseline="0" dirty="0" smtClean="0">
                          <a:effectLst/>
                        </a:rPr>
                        <a:t>with the state.  What benefit type code should Mike report?</a:t>
                      </a:r>
                      <a:endParaRPr lang="en-US" sz="1600" dirty="0">
                        <a:effectLst/>
                        <a:latin typeface="Arial"/>
                        <a:ea typeface="Calibri"/>
                        <a:cs typeface="Times New Roman"/>
                      </a:endParaRPr>
                    </a:p>
                  </a:txBody>
                  <a:tcPr marL="65016" marR="65016" marT="0" marB="0" anchor="ctr">
                    <a:solidFill>
                      <a:schemeClr val="bg2">
                        <a:lumMod val="40000"/>
                        <a:lumOff val="60000"/>
                      </a:schemeClr>
                    </a:solidFill>
                  </a:tcPr>
                </a:tc>
                <a:tc>
                  <a:txBody>
                    <a:bodyPr/>
                    <a:lstStyle/>
                    <a:p>
                      <a:pPr algn="ctr"/>
                      <a:endParaRPr lang="en-US" sz="1600" b="1" kern="1200" dirty="0" smtClean="0">
                        <a:solidFill>
                          <a:schemeClr val="tx1"/>
                        </a:solidFill>
                        <a:effectLst/>
                        <a:latin typeface="+mn-lt"/>
                        <a:ea typeface="+mn-ea"/>
                        <a:cs typeface="+mn-cs"/>
                      </a:endParaRPr>
                    </a:p>
                    <a:p>
                      <a:pPr algn="ctr"/>
                      <a:r>
                        <a:rPr lang="en-US" sz="1600" b="1" kern="1200" dirty="0" smtClean="0">
                          <a:solidFill>
                            <a:schemeClr val="tx1"/>
                          </a:solidFill>
                          <a:effectLst/>
                          <a:latin typeface="+mn-lt"/>
                          <a:ea typeface="+mn-ea"/>
                          <a:cs typeface="+mn-cs"/>
                        </a:rPr>
                        <a:t>SROI</a:t>
                      </a:r>
                      <a:r>
                        <a:rPr lang="en-US" sz="1600" b="1" kern="1200" baseline="0" dirty="0" smtClean="0">
                          <a:solidFill>
                            <a:schemeClr val="tx1"/>
                          </a:solidFill>
                          <a:effectLst/>
                          <a:latin typeface="+mn-lt"/>
                          <a:ea typeface="+mn-ea"/>
                          <a:cs typeface="+mn-cs"/>
                        </a:rPr>
                        <a:t> EP</a:t>
                      </a:r>
                    </a:p>
                    <a:p>
                      <a:pPr algn="ctr"/>
                      <a:r>
                        <a:rPr lang="en-US" sz="1600" b="1" kern="1200" baseline="0" dirty="0" smtClean="0">
                          <a:solidFill>
                            <a:schemeClr val="tx1"/>
                          </a:solidFill>
                          <a:effectLst/>
                          <a:latin typeface="+mn-lt"/>
                          <a:ea typeface="+mn-ea"/>
                          <a:cs typeface="+mn-cs"/>
                        </a:rPr>
                        <a:t>(DN0085=230)</a:t>
                      </a:r>
                      <a:endParaRPr lang="en-US" sz="1600" b="1" kern="1200" dirty="0" smtClean="0">
                        <a:solidFill>
                          <a:schemeClr val="tx1"/>
                        </a:solidFill>
                        <a:effectLst/>
                        <a:latin typeface="+mn-lt"/>
                        <a:ea typeface="+mn-ea"/>
                        <a:cs typeface="+mn-cs"/>
                      </a:endParaRPr>
                    </a:p>
                    <a:p>
                      <a:pPr algn="ctr"/>
                      <a:endParaRPr lang="en-US" sz="800" dirty="0">
                        <a:solidFill>
                          <a:schemeClr val="tx1"/>
                        </a:solidFill>
                        <a:effectLst/>
                        <a:latin typeface="Arial"/>
                        <a:ea typeface="Calibri"/>
                        <a:cs typeface="Times New Roman"/>
                      </a:endParaRPr>
                    </a:p>
                  </a:txBody>
                  <a:tcPr marL="65016" marR="65016" marT="0" marB="0"/>
                </a:tc>
              </a:tr>
              <a:tr h="1181942">
                <a:tc>
                  <a:txBody>
                    <a:bodyPr/>
                    <a:lstStyle/>
                    <a:p>
                      <a:pPr marL="0" marR="0" algn="ctr">
                        <a:spcBef>
                          <a:spcPts val="0"/>
                        </a:spcBef>
                        <a:spcAft>
                          <a:spcPts val="0"/>
                        </a:spcAft>
                      </a:pPr>
                      <a:r>
                        <a:rPr lang="en-US" sz="1600" dirty="0">
                          <a:solidFill>
                            <a:schemeClr val="tx1"/>
                          </a:solidFill>
                          <a:effectLst/>
                          <a:latin typeface="+mn-lt"/>
                          <a:ea typeface="+mn-ea"/>
                          <a:cs typeface="+mn-cs"/>
                        </a:rPr>
                        <a:t>3</a:t>
                      </a:r>
                      <a:endParaRPr lang="en-US" sz="1600" dirty="0">
                        <a:solidFill>
                          <a:schemeClr val="tx1"/>
                        </a:solidFill>
                        <a:effectLst/>
                        <a:latin typeface="Arial"/>
                        <a:ea typeface="Calibri"/>
                        <a:cs typeface="Times New Roman"/>
                      </a:endParaRPr>
                    </a:p>
                  </a:txBody>
                  <a:tcPr marL="65016" marR="65016"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0" dirty="0" smtClean="0">
                          <a:solidFill>
                            <a:schemeClr val="tx1"/>
                          </a:solidFill>
                          <a:effectLst/>
                        </a:rPr>
                        <a:t>The report rejects (TR) due to Permanent Impairment Body</a:t>
                      </a:r>
                      <a:r>
                        <a:rPr lang="en-US" sz="1600" b="0" baseline="0" dirty="0" smtClean="0">
                          <a:solidFill>
                            <a:schemeClr val="tx1"/>
                          </a:solidFill>
                          <a:effectLst/>
                        </a:rPr>
                        <a:t> Part Code - </a:t>
                      </a:r>
                      <a:r>
                        <a:rPr lang="en-US" sz="1600" b="0" dirty="0" smtClean="0">
                          <a:solidFill>
                            <a:schemeClr val="tx1"/>
                          </a:solidFill>
                          <a:effectLst/>
                        </a:rPr>
                        <a:t>DN0083 was blank.  What</a:t>
                      </a:r>
                      <a:r>
                        <a:rPr lang="en-US" sz="1600" b="0" baseline="0" dirty="0" smtClean="0">
                          <a:solidFill>
                            <a:schemeClr val="tx1"/>
                          </a:solidFill>
                          <a:effectLst/>
                        </a:rPr>
                        <a:t> needs to be filed to fix the error?</a:t>
                      </a:r>
                      <a:r>
                        <a:rPr lang="en-US" sz="1600" b="0" dirty="0" smtClean="0">
                          <a:solidFill>
                            <a:schemeClr val="tx1"/>
                          </a:solidFill>
                          <a:effectLst/>
                        </a:rPr>
                        <a:t>  </a:t>
                      </a:r>
                      <a:r>
                        <a:rPr lang="en-US" sz="1600" b="0" baseline="30000" dirty="0" smtClean="0">
                          <a:solidFill>
                            <a:schemeClr val="tx1"/>
                          </a:solidFill>
                          <a:effectLst/>
                        </a:rPr>
                        <a:t>3</a:t>
                      </a:r>
                      <a:endParaRPr lang="en-US" sz="1600" dirty="0">
                        <a:effectLst/>
                        <a:latin typeface="Arial"/>
                        <a:ea typeface="Calibri"/>
                        <a:cs typeface="Times New Roman"/>
                      </a:endParaRPr>
                    </a:p>
                  </a:txBody>
                  <a:tcPr marL="65016" marR="65016" marT="0" marB="0" anchor="ctr">
                    <a:solidFill>
                      <a:schemeClr val="bg2">
                        <a:lumMod val="40000"/>
                        <a:lumOff val="60000"/>
                      </a:schemeClr>
                    </a:solidFill>
                  </a:tcPr>
                </a:tc>
                <a:tc>
                  <a:txBody>
                    <a:bodyPr/>
                    <a:lstStyle/>
                    <a:p>
                      <a:pPr marL="0" marR="0" algn="ctr">
                        <a:spcBef>
                          <a:spcPts val="0"/>
                        </a:spcBef>
                        <a:spcAft>
                          <a:spcPts val="0"/>
                        </a:spcAft>
                      </a:pPr>
                      <a:endParaRPr lang="en-US" sz="800" dirty="0" smtClean="0">
                        <a:solidFill>
                          <a:schemeClr val="tx1"/>
                        </a:solidFill>
                        <a:effectLst/>
                      </a:endParaRPr>
                    </a:p>
                    <a:p>
                      <a:pPr marL="0" marR="0" algn="ctr">
                        <a:spcBef>
                          <a:spcPts val="0"/>
                        </a:spcBef>
                        <a:spcAft>
                          <a:spcPts val="0"/>
                        </a:spcAft>
                      </a:pPr>
                      <a:endParaRPr lang="en-US" sz="800" dirty="0" smtClean="0">
                        <a:solidFill>
                          <a:schemeClr val="tx1"/>
                        </a:solidFill>
                        <a:effectLst/>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US" sz="1600" b="1" kern="1200" baseline="0" dirty="0" smtClean="0">
                          <a:solidFill>
                            <a:schemeClr val="tx1"/>
                          </a:solidFill>
                          <a:effectLst/>
                          <a:latin typeface="+mn-lt"/>
                          <a:ea typeface="+mn-ea"/>
                          <a:cs typeface="+mn-cs"/>
                        </a:rPr>
                        <a:t>SROI EP</a:t>
                      </a:r>
                    </a:p>
                    <a:p>
                      <a:pPr marL="0" marR="0" algn="ctr">
                        <a:spcBef>
                          <a:spcPts val="0"/>
                        </a:spcBef>
                        <a:spcAft>
                          <a:spcPts val="0"/>
                        </a:spcAft>
                      </a:pPr>
                      <a:r>
                        <a:rPr lang="en-US" sz="800" dirty="0">
                          <a:solidFill>
                            <a:schemeClr val="tx1"/>
                          </a:solidFill>
                          <a:effectLst/>
                        </a:rPr>
                        <a:t> </a:t>
                      </a:r>
                      <a:endParaRPr lang="en-US" sz="1600" b="1" kern="1200" dirty="0" smtClean="0">
                        <a:solidFill>
                          <a:schemeClr val="tx1"/>
                        </a:solidFill>
                        <a:effectLst/>
                        <a:latin typeface="+mn-lt"/>
                        <a:ea typeface="+mn-ea"/>
                        <a:cs typeface="+mn-cs"/>
                      </a:endParaRPr>
                    </a:p>
                  </a:txBody>
                  <a:tcPr marL="65016" marR="65016" marT="0" marB="0"/>
                </a:tc>
              </a:tr>
              <a:tr h="1384401">
                <a:tc>
                  <a:txBody>
                    <a:bodyPr/>
                    <a:lstStyle/>
                    <a:p>
                      <a:pPr marL="0" marR="0" algn="ctr">
                        <a:spcBef>
                          <a:spcPts val="0"/>
                        </a:spcBef>
                        <a:spcAft>
                          <a:spcPts val="0"/>
                        </a:spcAft>
                      </a:pPr>
                      <a:r>
                        <a:rPr lang="en-US" sz="1600" dirty="0">
                          <a:solidFill>
                            <a:schemeClr val="tx1"/>
                          </a:solidFill>
                          <a:effectLst/>
                          <a:latin typeface="+mn-lt"/>
                          <a:ea typeface="+mn-ea"/>
                          <a:cs typeface="+mn-cs"/>
                        </a:rPr>
                        <a:t>4</a:t>
                      </a:r>
                      <a:endParaRPr lang="en-US" sz="1600" dirty="0">
                        <a:solidFill>
                          <a:schemeClr val="tx1"/>
                        </a:solidFill>
                        <a:effectLst/>
                        <a:latin typeface="Arial"/>
                        <a:ea typeface="Calibri"/>
                        <a:cs typeface="Times New Roman"/>
                      </a:endParaRPr>
                    </a:p>
                  </a:txBody>
                  <a:tcPr marL="65016" marR="65016"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smtClean="0">
                        <a:ln>
                          <a:noFill/>
                        </a:ln>
                        <a:solidFill>
                          <a:srgbClr val="000000"/>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srgbClr val="000000"/>
                          </a:solidFill>
                          <a:effectLst/>
                          <a:uLnTx/>
                          <a:uFillTx/>
                          <a:latin typeface="+mn-lt"/>
                          <a:ea typeface="+mn-ea"/>
                          <a:cs typeface="+mn-cs"/>
                        </a:rPr>
                        <a:t>Marilyn sees Dr. Hefner on November 13 and will remain out of work until her next visit on December 12.  Mike needs to file what with the state? </a:t>
                      </a:r>
                      <a:r>
                        <a:rPr kumimoji="0" lang="en-US" sz="1600" b="0" i="0" u="none" strike="noStrike" kern="1200" cap="none" spc="0" normalizeH="0" baseline="30000" noProof="0" dirty="0" smtClean="0">
                          <a:ln>
                            <a:noFill/>
                          </a:ln>
                          <a:solidFill>
                            <a:srgbClr val="000000"/>
                          </a:solidFill>
                          <a:effectLst/>
                          <a:uLnTx/>
                          <a:uFillTx/>
                          <a:latin typeface="+mn-lt"/>
                          <a:ea typeface="+mn-ea"/>
                          <a:cs typeface="+mn-cs"/>
                        </a:rPr>
                        <a:t>4</a:t>
                      </a:r>
                      <a:endParaRPr kumimoji="0" lang="en-US" sz="1600" b="0" i="0" u="none" strike="noStrike" kern="1200" cap="none" spc="0" normalizeH="0" baseline="0" noProof="0" dirty="0" smtClean="0">
                        <a:ln>
                          <a:noFill/>
                        </a:ln>
                        <a:solidFill>
                          <a:srgbClr val="000000"/>
                        </a:solidFill>
                        <a:effectLst/>
                        <a:uLnTx/>
                        <a:uFillTx/>
                        <a:latin typeface="+mn-lt"/>
                        <a:ea typeface="Calibri"/>
                        <a:cs typeface="Times New Roman"/>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600" b="0" baseline="0" dirty="0" smtClean="0">
                          <a:solidFill>
                            <a:schemeClr val="tx1"/>
                          </a:solidFill>
                          <a:effectLst/>
                        </a:rPr>
                        <a:t>  </a:t>
                      </a:r>
                      <a:endParaRPr lang="en-US" sz="1600" b="0" dirty="0" smtClean="0">
                        <a:solidFill>
                          <a:schemeClr val="tx1"/>
                        </a:solidFill>
                        <a:effectLst/>
                        <a:latin typeface="+mn-lt"/>
                        <a:ea typeface="Calibri"/>
                        <a:cs typeface="Times New Roman"/>
                      </a:endParaRPr>
                    </a:p>
                  </a:txBody>
                  <a:tcPr marL="65016" marR="65016" marT="0" marB="0" anchor="ctr">
                    <a:solidFill>
                      <a:schemeClr val="bg2">
                        <a:lumMod val="40000"/>
                        <a:lumOff val="60000"/>
                      </a:schemeClr>
                    </a:solidFill>
                  </a:tcPr>
                </a:tc>
                <a:tc>
                  <a:txBody>
                    <a:bodyPr/>
                    <a:lstStyle/>
                    <a:p>
                      <a:pPr algn="ctr"/>
                      <a:r>
                        <a:rPr lang="en-US" sz="800" dirty="0">
                          <a:solidFill>
                            <a:schemeClr val="tx1"/>
                          </a:solidFill>
                          <a:effectLst/>
                        </a:rPr>
                        <a:t> </a:t>
                      </a:r>
                      <a:r>
                        <a:rPr lang="en-US" sz="1600" b="1" kern="1200" dirty="0" smtClean="0">
                          <a:solidFill>
                            <a:schemeClr val="tx1"/>
                          </a:solidFill>
                          <a:effectLst/>
                          <a:latin typeface="+mn-lt"/>
                          <a:ea typeface="+mn-ea"/>
                          <a:cs typeface="+mn-cs"/>
                        </a:rPr>
                        <a:t> </a:t>
                      </a:r>
                    </a:p>
                    <a:p>
                      <a:pPr marL="0" marR="0" algn="ctr">
                        <a:spcBef>
                          <a:spcPts val="0"/>
                        </a:spcBef>
                        <a:spcAft>
                          <a:spcPts val="0"/>
                        </a:spcAft>
                      </a:pPr>
                      <a:r>
                        <a:rPr lang="en-US" sz="1600" b="1" kern="1200" dirty="0" smtClean="0">
                          <a:solidFill>
                            <a:schemeClr val="tx1"/>
                          </a:solidFill>
                          <a:effectLst/>
                          <a:latin typeface="+mn-lt"/>
                          <a:ea typeface="+mn-ea"/>
                          <a:cs typeface="+mn-cs"/>
                        </a:rPr>
                        <a:t>N/A</a:t>
                      </a:r>
                      <a:endParaRPr lang="en-US" sz="1600" b="1" kern="1200" baseline="0" dirty="0" smtClean="0">
                        <a:solidFill>
                          <a:schemeClr val="tx1"/>
                        </a:solidFill>
                        <a:effectLst/>
                        <a:latin typeface="+mn-lt"/>
                        <a:ea typeface="+mn-ea"/>
                        <a:cs typeface="+mn-cs"/>
                      </a:endParaRPr>
                    </a:p>
                    <a:p>
                      <a:pPr marL="0" marR="0" algn="ctr">
                        <a:spcBef>
                          <a:spcPts val="0"/>
                        </a:spcBef>
                        <a:spcAft>
                          <a:spcPts val="0"/>
                        </a:spcAft>
                      </a:pPr>
                      <a:endParaRPr lang="en-US" sz="1600" b="1" kern="1200" baseline="0" dirty="0" smtClean="0">
                        <a:solidFill>
                          <a:schemeClr val="tx1"/>
                        </a:solidFill>
                        <a:effectLst/>
                        <a:latin typeface="+mn-lt"/>
                        <a:ea typeface="+mn-ea"/>
                        <a:cs typeface="+mn-cs"/>
                      </a:endParaRPr>
                    </a:p>
                  </a:txBody>
                  <a:tcPr marL="65016" marR="65016" marT="0" marB="0"/>
                </a:tc>
              </a:tr>
            </a:tbl>
          </a:graphicData>
        </a:graphic>
      </p:graphicFrame>
      <p:pic>
        <p:nvPicPr>
          <p:cNvPr id="51" name="Picture 37" descr="MC90043158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416334" y="5929946"/>
            <a:ext cx="382794" cy="382794"/>
          </a:xfrm>
          <a:prstGeom prst="rect">
            <a:avLst/>
          </a:prstGeom>
          <a:noFill/>
          <a:extLst>
            <a:ext uri="{909E8E84-426E-40DD-AFC4-6F175D3DCCD1}">
              <a14:hiddenFill xmlns:a14="http://schemas.microsoft.com/office/drawing/2010/main">
                <a:solidFill>
                  <a:srgbClr val="FFFFFF"/>
                </a:solidFill>
              </a14:hiddenFill>
            </a:ext>
          </a:extLst>
        </p:spPr>
      </p:pic>
      <p:pic>
        <p:nvPicPr>
          <p:cNvPr id="52" name="Picture 37" descr="MC90043158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17248" y="1851234"/>
            <a:ext cx="361950" cy="361950"/>
          </a:xfrm>
          <a:prstGeom prst="rect">
            <a:avLst/>
          </a:prstGeom>
          <a:noFill/>
          <a:extLst>
            <a:ext uri="{909E8E84-426E-40DD-AFC4-6F175D3DCCD1}">
              <a14:hiddenFill xmlns:a14="http://schemas.microsoft.com/office/drawing/2010/main">
                <a:solidFill>
                  <a:srgbClr val="FFFFFF"/>
                </a:solidFill>
              </a14:hiddenFill>
            </a:ext>
          </a:extLst>
        </p:spPr>
      </p:pic>
      <p:pic>
        <p:nvPicPr>
          <p:cNvPr id="53" name="Picture 37" descr="MC90043158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41148" y="3146314"/>
            <a:ext cx="361950" cy="361950"/>
          </a:xfrm>
          <a:prstGeom prst="rect">
            <a:avLst/>
          </a:prstGeom>
          <a:noFill/>
          <a:extLst>
            <a:ext uri="{909E8E84-426E-40DD-AFC4-6F175D3DCCD1}">
              <a14:hiddenFill xmlns:a14="http://schemas.microsoft.com/office/drawing/2010/main">
                <a:solidFill>
                  <a:srgbClr val="FFFFFF"/>
                </a:solidFill>
              </a14:hiddenFill>
            </a:ext>
          </a:extLst>
        </p:spPr>
      </p:pic>
      <p:pic>
        <p:nvPicPr>
          <p:cNvPr id="54" name="Picture 37" descr="MC90043158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0600" y="4630877"/>
            <a:ext cx="361950" cy="36195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6985416" y="1371600"/>
            <a:ext cx="2133600" cy="1219200"/>
          </a:xfrm>
          <a:prstGeom prst="rect">
            <a:avLst/>
          </a:prstGeom>
          <a:solidFill>
            <a:srgbClr val="62954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Answer</a:t>
            </a:r>
            <a:endParaRPr lang="en-US" dirty="0"/>
          </a:p>
        </p:txBody>
      </p:sp>
      <p:sp>
        <p:nvSpPr>
          <p:cNvPr id="38" name="Rectangle 37"/>
          <p:cNvSpPr/>
          <p:nvPr/>
        </p:nvSpPr>
        <p:spPr>
          <a:xfrm>
            <a:off x="6985416" y="2590800"/>
            <a:ext cx="2133600" cy="1295400"/>
          </a:xfrm>
          <a:prstGeom prst="rect">
            <a:avLst/>
          </a:prstGeom>
          <a:solidFill>
            <a:srgbClr val="62954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Answer</a:t>
            </a:r>
            <a:endParaRPr lang="en-US" dirty="0"/>
          </a:p>
        </p:txBody>
      </p:sp>
      <p:sp>
        <p:nvSpPr>
          <p:cNvPr id="41" name="Rectangle 40"/>
          <p:cNvSpPr/>
          <p:nvPr/>
        </p:nvSpPr>
        <p:spPr>
          <a:xfrm>
            <a:off x="6985416" y="3886200"/>
            <a:ext cx="2133600" cy="1219200"/>
          </a:xfrm>
          <a:prstGeom prst="rect">
            <a:avLst/>
          </a:prstGeom>
          <a:solidFill>
            <a:srgbClr val="62954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Answer</a:t>
            </a:r>
            <a:endParaRPr lang="en-US" dirty="0"/>
          </a:p>
        </p:txBody>
      </p:sp>
      <p:sp>
        <p:nvSpPr>
          <p:cNvPr id="32" name="Rectangle 31"/>
          <p:cNvSpPr/>
          <p:nvPr/>
        </p:nvSpPr>
        <p:spPr>
          <a:xfrm>
            <a:off x="6985416" y="5105400"/>
            <a:ext cx="2133600" cy="1371599"/>
          </a:xfrm>
          <a:prstGeom prst="rect">
            <a:avLst/>
          </a:prstGeom>
          <a:solidFill>
            <a:srgbClr val="62954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Answer</a:t>
            </a:r>
            <a:endParaRPr lang="en-US" dirty="0"/>
          </a:p>
        </p:txBody>
      </p:sp>
    </p:spTree>
    <p:extLst>
      <p:ext uri="{BB962C8B-B14F-4D97-AF65-F5344CB8AC3E}">
        <p14:creationId xmlns:p14="http://schemas.microsoft.com/office/powerpoint/2010/main" val="30444296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path" presetSubtype="0" accel="50000" decel="50000" fill="hold" grpId="0" nodeType="clickEffect">
                                  <p:stCondLst>
                                    <p:cond delay="0"/>
                                  </p:stCondLst>
                                  <p:childTnLst>
                                    <p:animMotion origin="layout" path="M 0 0 L 0.125 0 C 0.181 0 0.25 0.069 0.25 0.125 L 0.25 0.25 E" pathEditMode="relative" ptsTypes="">
                                      <p:cBhvr>
                                        <p:cTn id="6" dur="2000" fill="hold"/>
                                        <p:tgtEl>
                                          <p:spTgt spid="3"/>
                                        </p:tgtEl>
                                        <p:attrNameLst>
                                          <p:attrName>ppt_x</p:attrName>
                                          <p:attrName>ppt_y</p:attrName>
                                        </p:attrNameLst>
                                      </p:cBhvr>
                                    </p:animMotion>
                                  </p:childTnLst>
                                </p:cTn>
                              </p:par>
                            </p:childTnLst>
                          </p:cTn>
                        </p:par>
                      </p:childTnLst>
                    </p:cTn>
                  </p:par>
                  <p:par>
                    <p:cTn id="7" fill="hold">
                      <p:stCondLst>
                        <p:cond delay="indefinite"/>
                      </p:stCondLst>
                      <p:childTnLst>
                        <p:par>
                          <p:cTn id="8" fill="hold">
                            <p:stCondLst>
                              <p:cond delay="0"/>
                            </p:stCondLst>
                            <p:childTnLst>
                              <p:par>
                                <p:cTn id="9" presetID="50" presetClass="path" presetSubtype="0" accel="50000" decel="50000" fill="hold" grpId="0" nodeType="clickEffect">
                                  <p:stCondLst>
                                    <p:cond delay="0"/>
                                  </p:stCondLst>
                                  <p:childTnLst>
                                    <p:animMotion origin="layout" path="M 0 0 L 0.125 0 C 0.181 0 0.25 0.069 0.25 0.125 L 0.25 0.25 E" pathEditMode="relative" ptsTypes="">
                                      <p:cBhvr>
                                        <p:cTn id="10" dur="2000" fill="hold"/>
                                        <p:tgtEl>
                                          <p:spTgt spid="38"/>
                                        </p:tgtEl>
                                        <p:attrNameLst>
                                          <p:attrName>ppt_x</p:attrName>
                                          <p:attrName>ppt_y</p:attrName>
                                        </p:attrNameLst>
                                      </p:cBhvr>
                                    </p:animMotion>
                                  </p:childTnLst>
                                </p:cTn>
                              </p:par>
                            </p:childTnLst>
                          </p:cTn>
                        </p:par>
                      </p:childTnLst>
                    </p:cTn>
                  </p:par>
                  <p:par>
                    <p:cTn id="11" fill="hold">
                      <p:stCondLst>
                        <p:cond delay="indefinite"/>
                      </p:stCondLst>
                      <p:childTnLst>
                        <p:par>
                          <p:cTn id="12" fill="hold">
                            <p:stCondLst>
                              <p:cond delay="0"/>
                            </p:stCondLst>
                            <p:childTnLst>
                              <p:par>
                                <p:cTn id="13" presetID="50" presetClass="path" presetSubtype="0" accel="50000" decel="50000" fill="hold" grpId="0" nodeType="clickEffect">
                                  <p:stCondLst>
                                    <p:cond delay="0"/>
                                  </p:stCondLst>
                                  <p:childTnLst>
                                    <p:animMotion origin="layout" path="M 0 0 L 0.125 0 C 0.181 0 0.25 0.069 0.25 0.125 L 0.25 0.25 E" pathEditMode="relative" ptsTypes="">
                                      <p:cBhvr>
                                        <p:cTn id="14" dur="2000" fill="hold"/>
                                        <p:tgtEl>
                                          <p:spTgt spid="41"/>
                                        </p:tgtEl>
                                        <p:attrNameLst>
                                          <p:attrName>ppt_x</p:attrName>
                                          <p:attrName>ppt_y</p:attrName>
                                        </p:attrNameLst>
                                      </p:cBhvr>
                                    </p:animMotion>
                                  </p:childTnLst>
                                </p:cTn>
                              </p:par>
                            </p:childTnLst>
                          </p:cTn>
                        </p:par>
                      </p:childTnLst>
                    </p:cTn>
                  </p:par>
                  <p:par>
                    <p:cTn id="15" fill="hold">
                      <p:stCondLst>
                        <p:cond delay="indefinite"/>
                      </p:stCondLst>
                      <p:childTnLst>
                        <p:par>
                          <p:cTn id="16" fill="hold">
                            <p:stCondLst>
                              <p:cond delay="0"/>
                            </p:stCondLst>
                            <p:childTnLst>
                              <p:par>
                                <p:cTn id="17" presetID="50" presetClass="path" presetSubtype="0" accel="50000" decel="50000" fill="hold" grpId="0" nodeType="clickEffect">
                                  <p:stCondLst>
                                    <p:cond delay="0"/>
                                  </p:stCondLst>
                                  <p:childTnLst>
                                    <p:animMotion origin="layout" path="M 0 0 L 0.125 0 C 0.181 0 0.25 0.069 0.25 0.125 L 0.25 0.25 E" pathEditMode="relative" ptsTypes="">
                                      <p:cBhvr>
                                        <p:cTn id="18" dur="2000" fill="hold"/>
                                        <p:tgtEl>
                                          <p:spTgt spid="32"/>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8" grpId="0" animBg="1"/>
      <p:bldP spid="41" grpId="0" animBg="1"/>
      <p:bldP spid="32" grpId="0" animBg="1"/>
    </p:bldLst>
  </p:timing>
</p:sld>
</file>

<file path=ppt/theme/theme1.xml><?xml version="1.0" encoding="utf-8"?>
<a:theme xmlns:a="http://schemas.openxmlformats.org/drawingml/2006/main" name="IAIABC Master PPT Template">
  <a:themeElements>
    <a:clrScheme name="IAIABC Master 2010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IAIABC Master 2010">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IAIABC Master 2010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AIABC Master 2010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IAIABC Master 2010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IAIABC Master 2010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IAIABC Master 2010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IAIABC Master 2010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IAIABC Master 2010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IAIABC Master 2010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IAIABC Master 2010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IAIABC Master 2010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IAIABC Master 2010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IAIABC Master 2010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IAIABC Master PPT Template">
  <a:themeElements>
    <a:clrScheme name="IAIABC Master 2010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IAIABC Master 2010">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IAIABC Master 2010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AIABC Master 2010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IAIABC Master 2010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IAIABC Master 2010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IAIABC Master 2010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IAIABC Master 2010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IAIABC Master 2010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IAIABC Master 2010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IAIABC Master 2010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IAIABC Master 2010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IAIABC Master 2010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IAIABC Master 2010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IAIABC Master PPT Template">
  <a:themeElements>
    <a:clrScheme name="IAIABC Master 2010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IAIABC Master 2010">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IAIABC Master 2010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AIABC Master 2010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IAIABC Master 2010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IAIABC Master 2010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IAIABC Master 2010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IAIABC Master 2010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IAIABC Master 2010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IAIABC Master 2010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IAIABC Master 2010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IAIABC Master 2010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IAIABC Master 2010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IAIABC Master 2010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IAIABC Master PPT Template</Template>
  <TotalTime>11370</TotalTime>
  <Words>1328</Words>
  <Application>Microsoft Office PowerPoint</Application>
  <PresentationFormat>On-screen Show (4:3)</PresentationFormat>
  <Paragraphs>171</Paragraphs>
  <Slides>13</Slides>
  <Notes>3</Notes>
  <HiddenSlides>0</HiddenSlides>
  <MMClips>0</MMClips>
  <ScaleCrop>false</ScaleCrop>
  <HeadingPairs>
    <vt:vector size="4" baseType="variant">
      <vt:variant>
        <vt:lpstr>Theme</vt:lpstr>
      </vt:variant>
      <vt:variant>
        <vt:i4>3</vt:i4>
      </vt:variant>
      <vt:variant>
        <vt:lpstr>Slide Titles</vt:lpstr>
      </vt:variant>
      <vt:variant>
        <vt:i4>13</vt:i4>
      </vt:variant>
    </vt:vector>
  </HeadingPairs>
  <TitlesOfParts>
    <vt:vector size="16" baseType="lpstr">
      <vt:lpstr>IAIABC Master PPT Template</vt:lpstr>
      <vt:lpstr>1_IAIABC Master PPT Template</vt:lpstr>
      <vt:lpstr>2_IAIABC Master PPT Template</vt:lpstr>
      <vt:lpstr>Case Study</vt:lpstr>
      <vt:lpstr>Employer Information</vt:lpstr>
      <vt:lpstr>Employer Information</vt:lpstr>
      <vt:lpstr>Employee Information</vt:lpstr>
      <vt:lpstr>Accident Information</vt:lpstr>
      <vt:lpstr>Accident Information</vt:lpstr>
      <vt:lpstr>Initial Treatment</vt:lpstr>
      <vt:lpstr>Claim Administrator Information</vt:lpstr>
      <vt:lpstr>Case Study</vt:lpstr>
      <vt:lpstr>Case Study</vt:lpstr>
      <vt:lpstr>Case Study</vt:lpstr>
      <vt:lpstr>Case Study</vt:lpstr>
      <vt:lpstr>Case Study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IAIABC Template</dc:title>
  <dc:creator>IA-Faith</dc:creator>
  <cp:lastModifiedBy>Gordon Davis</cp:lastModifiedBy>
  <cp:revision>229</cp:revision>
  <cp:lastPrinted>2015-03-20T17:04:00Z</cp:lastPrinted>
  <dcterms:created xsi:type="dcterms:W3CDTF">2012-05-22T15:42:51Z</dcterms:created>
  <dcterms:modified xsi:type="dcterms:W3CDTF">2015-04-01T12:20:29Z</dcterms:modified>
</cp:coreProperties>
</file>