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5705927" r:id="rId2"/>
    <p:sldId id="214570592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p:cViewPr varScale="1">
        <p:scale>
          <a:sx n="66" d="100"/>
          <a:sy n="66" d="100"/>
        </p:scale>
        <p:origin x="66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2.xml"/><Relationship Id="rId7" Type="http://schemas.openxmlformats.org/officeDocument/2006/relationships/oleObject" Target="../embeddings/oleObject1.bin"/><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slideMaster" Target="../slideMasters/slideMaster1.xml"/><Relationship Id="rId5" Type="http://schemas.openxmlformats.org/officeDocument/2006/relationships/tags" Target="../tags/tag4.xml"/><Relationship Id="rId4" Type="http://schemas.openxmlformats.org/officeDocument/2006/relationships/tags" Target="../tags/tag3.xml"/><Relationship Id="rId9"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13FC0-CB7C-4DEE-B3C7-939523EB88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6D18CC-DC71-46BF-BB48-DF83AF1AFA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CDEA29-B51B-4385-824E-FBFB9B451589}"/>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9287DF2A-012D-48C3-9BF4-019365424B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E295F4-FDC8-4A0E-8817-7990E2F650B0}"/>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3316279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0F93-1419-4AC9-84D0-DBCBC4845A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3DDE4E-4C04-4645-B2B7-05BB3A25AF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72F65-AD0D-4B2F-92FD-03CAE1488899}"/>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A9606C05-4C49-4229-B836-2134B5D20A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44629-7CBE-43CA-BC92-637A6E544B6C}"/>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3521842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F6F317-2D1D-4608-8CB9-97A09531B9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E5BAFB-232A-461C-B7EC-93E445C72B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5457B5-9D02-449C-9EE6-32D93CBC75F1}"/>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3E645D86-D288-4E50-8101-13259A43E5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5E8AB-369E-4D8A-ACC1-11A967D1130A}"/>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1555452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ustom">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220E9A7C-FB74-480B-8212-8CE5C1AF5D1B}"/>
              </a:ext>
            </a:extLst>
          </p:cNvPr>
          <p:cNvGraphicFramePr>
            <a:graphicFrameLocks noChangeAspect="1"/>
          </p:cNvGraphicFramePr>
          <p:nvPr userDrawn="1">
            <p:custDataLst>
              <p:tags r:id="rId2"/>
            </p:custDataLst>
            <p:extLst>
              <p:ext uri="{D42A27DB-BD31-4B8C-83A1-F6EECF244321}">
                <p14:modId xmlns:p14="http://schemas.microsoft.com/office/powerpoint/2010/main" val="18394098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8" name="think-cell Slide" r:id="rId7" imgW="592" imgH="591" progId="TCLayout.ActiveDocument.1">
                  <p:embed/>
                </p:oleObj>
              </mc:Choice>
              <mc:Fallback>
                <p:oleObj name="think-cell Slide" r:id="rId7" imgW="592" imgH="591" progId="TCLayout.ActiveDocument.1">
                  <p:embed/>
                  <p:pic>
                    <p:nvPicPr>
                      <p:cNvPr id="2" name="Object 1" hidden="1">
                        <a:extLst>
                          <a:ext uri="{FF2B5EF4-FFF2-40B4-BE49-F238E27FC236}">
                            <a16:creationId xmlns:a16="http://schemas.microsoft.com/office/drawing/2014/main" id="{220E9A7C-FB74-480B-8212-8CE5C1AF5D1B}"/>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9" name="Slide Number">
            <a:extLst>
              <a:ext uri="{FF2B5EF4-FFF2-40B4-BE49-F238E27FC236}">
                <a16:creationId xmlns:a16="http://schemas.microsoft.com/office/drawing/2014/main" id="{6982A9EE-ED1D-4D7E-84CA-3C36D0891D68}"/>
              </a:ext>
            </a:extLst>
          </p:cNvPr>
          <p:cNvSpPr>
            <a:spLocks noChangeArrowheads="1"/>
          </p:cNvSpPr>
          <p:nvPr userDrawn="1">
            <p:custDataLst>
              <p:tags r:id="rId3"/>
            </p:custDataLst>
          </p:nvPr>
        </p:nvSpPr>
        <p:spPr bwMode="black">
          <a:xfrm>
            <a:off x="11312525" y="6498754"/>
            <a:ext cx="325501" cy="138499"/>
          </a:xfrm>
          <a:prstGeom prst="rect">
            <a:avLst/>
          </a:prstGeom>
          <a:noFill/>
          <a:ln w="9525" algn="ctr">
            <a:noFill/>
            <a:miter lim="800000"/>
            <a:headEnd/>
            <a:tailEnd/>
          </a:ln>
          <a:effectLst/>
        </p:spPr>
        <p:txBody>
          <a:bodyPr wrap="square" lIns="0" tIns="0" rIns="0" bIns="0" anchor="b">
            <a:spAutoFit/>
          </a:bodyPr>
          <a:lstStyle/>
          <a:p>
            <a:pPr algn="r" defTabSz="610744" fontAlgn="auto">
              <a:spcBef>
                <a:spcPts val="0"/>
              </a:spcBef>
              <a:spcAft>
                <a:spcPts val="0"/>
              </a:spcAft>
              <a:defRPr/>
            </a:pPr>
            <a:fld id="{4ABDCABE-3F10-B64C-92F1-862014417034}" type="slidenum">
              <a:rPr lang="en-US" sz="900" b="0" smtClean="0">
                <a:solidFill>
                  <a:schemeClr val="tx1"/>
                </a:solidFill>
                <a:latin typeface="+mn-lt"/>
                <a:ea typeface="+mn-ea"/>
                <a:cs typeface="Arial" panose="020B0604020202020204" pitchFamily="34" charset="0"/>
              </a:rPr>
              <a:pPr algn="r" defTabSz="610744" fontAlgn="auto">
                <a:spcBef>
                  <a:spcPts val="0"/>
                </a:spcBef>
                <a:spcAft>
                  <a:spcPts val="0"/>
                </a:spcAft>
                <a:defRPr/>
              </a:pPr>
              <a:t>‹#›</a:t>
            </a:fld>
            <a:endParaRPr lang="en-US" sz="900" b="0" dirty="0">
              <a:solidFill>
                <a:schemeClr val="tx1"/>
              </a:solidFill>
              <a:latin typeface="+mn-lt"/>
              <a:ea typeface="+mn-ea"/>
              <a:cs typeface="Arial" panose="020B0604020202020204" pitchFamily="34" charset="0"/>
            </a:endParaRPr>
          </a:p>
        </p:txBody>
      </p:sp>
      <p:sp>
        <p:nvSpPr>
          <p:cNvPr id="7" name="5. Source" hidden="1">
            <a:extLst>
              <a:ext uri="{FF2B5EF4-FFF2-40B4-BE49-F238E27FC236}">
                <a16:creationId xmlns:a16="http://schemas.microsoft.com/office/drawing/2014/main" id="{09F9A864-CDB7-4063-BBF8-591908AA18D0}"/>
              </a:ext>
            </a:extLst>
          </p:cNvPr>
          <p:cNvSpPr txBox="1"/>
          <p:nvPr userDrawn="1">
            <p:custDataLst>
              <p:tags r:id="rId4"/>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Source: …</a:t>
            </a:r>
          </a:p>
        </p:txBody>
      </p:sp>
      <p:sp>
        <p:nvSpPr>
          <p:cNvPr id="8" name="1. On-page tracker">
            <a:extLst>
              <a:ext uri="{FF2B5EF4-FFF2-40B4-BE49-F238E27FC236}">
                <a16:creationId xmlns:a16="http://schemas.microsoft.com/office/drawing/2014/main" id="{BD5E1493-E8EF-4031-B447-85DA0B418111}"/>
              </a:ext>
            </a:extLst>
          </p:cNvPr>
          <p:cNvSpPr>
            <a:spLocks noGrp="1"/>
          </p:cNvSpPr>
          <p:nvPr>
            <p:ph type="body" sz="quarter" idx="10" hasCustomPrompt="1"/>
            <p:custDataLst>
              <p:tags r:id="rId5"/>
            </p:custDataLst>
          </p:nvPr>
        </p:nvSpPr>
        <p:spPr>
          <a:xfrm>
            <a:off x="554735" y="93893"/>
            <a:ext cx="3843338" cy="123111"/>
          </a:xfrm>
          <a:prstGeom prst="rect">
            <a:avLst/>
          </a:prstGeom>
          <a:ln w="6350">
            <a:noFill/>
            <a:miter lim="800000"/>
          </a:ln>
        </p:spPr>
        <p:txBody>
          <a:bodyPr vert="horz" wrap="square" lIns="0" tIns="0" rIns="0" bIns="0" rtlCol="0">
            <a:spAutoFit/>
          </a:bodyPr>
          <a:lstStyle>
            <a:lvl1pPr>
              <a:defRPr lang="en-US" sz="800" b="0" dirty="0">
                <a:cs typeface="+mn-cs"/>
              </a:defRPr>
            </a:lvl1pPr>
          </a:lstStyle>
          <a:p>
            <a:pPr lvl="0">
              <a:buNone/>
            </a:pPr>
            <a:r>
              <a:rPr lang="en-US" dirty="0"/>
              <a:t>Add tracker</a:t>
            </a:r>
          </a:p>
        </p:txBody>
      </p:sp>
      <p:pic>
        <p:nvPicPr>
          <p:cNvPr id="19" name="Picture 842" descr="Maine Department of Labor | Biz Marketplace | Mainebiz.biz">
            <a:extLst>
              <a:ext uri="{FF2B5EF4-FFF2-40B4-BE49-F238E27FC236}">
                <a16:creationId xmlns:a16="http://schemas.microsoft.com/office/drawing/2014/main" id="{40108CFD-A59D-419C-AC0A-A7442BB51418}"/>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0781011" y="485857"/>
            <a:ext cx="940643" cy="59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67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06773-A2B6-40FB-BD7A-100D1DBF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4B05B6-4363-4849-AFA1-93D351FA01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B5558A-8387-4C4A-B4B4-B05F726CDAEE}"/>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A5021F5B-1DA0-442F-8DDA-A1DC3FE0A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58CCA-8CC5-4A5F-8A79-165D20776DCE}"/>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3552216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C385E-2611-43F8-89B3-1B3CFA7303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DC6CA2-2244-42CD-AE15-959A3B9260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AA8593-BB1C-4810-828B-9D2C36F4B1C8}"/>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A9A259D5-978A-43EE-894F-7B5B22C745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84706-DB8D-4C74-8F7C-2ECD6BAB22A5}"/>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400433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4C439-1738-466F-9A62-8FB2ACF8AE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E3AB33-5E89-4D03-BDA5-85F7C3426B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3D6BA6-441F-420B-A64D-821E173B89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A88996-ECD0-42A5-940C-EE8D46772668}"/>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6" name="Footer Placeholder 5">
            <a:extLst>
              <a:ext uri="{FF2B5EF4-FFF2-40B4-BE49-F238E27FC236}">
                <a16:creationId xmlns:a16="http://schemas.microsoft.com/office/drawing/2014/main" id="{3E0A39CC-C96E-4803-88A3-2D1B5C5B3F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BBF6C8-001F-4B45-BC49-2957183BC257}"/>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216684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AEC2D-EF7D-4D4B-A8FA-6DFF6D6BA7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ACEDD6-CC0E-4362-A184-E62C9A04C7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7A4612-624F-4AAF-A903-DF42FBDA08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14423B-4684-417A-B99B-E313CC2A84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EE3A51-57CA-4548-AA26-E7CA6A53B1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EA5316-9B96-48BF-ACA0-7F5788E5B4C8}"/>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8" name="Footer Placeholder 7">
            <a:extLst>
              <a:ext uri="{FF2B5EF4-FFF2-40B4-BE49-F238E27FC236}">
                <a16:creationId xmlns:a16="http://schemas.microsoft.com/office/drawing/2014/main" id="{1859F270-2210-4A31-9BE3-78E8A22C7A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917639-2CB8-46CE-AB33-45B17E48DD14}"/>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2660863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688B3-20B5-48F0-AECF-CEE394F737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216E9D-AB4B-4A16-9AB5-9B4DBAF787E0}"/>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4" name="Footer Placeholder 3">
            <a:extLst>
              <a:ext uri="{FF2B5EF4-FFF2-40B4-BE49-F238E27FC236}">
                <a16:creationId xmlns:a16="http://schemas.microsoft.com/office/drawing/2014/main" id="{72F939F0-7A86-45D9-B5AE-733FAF1E16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2FCED3-6555-436E-BC84-12691C781846}"/>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1273851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78FD41-A2F7-4BBC-9EC5-479F02B87B8C}"/>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3" name="Footer Placeholder 2">
            <a:extLst>
              <a:ext uri="{FF2B5EF4-FFF2-40B4-BE49-F238E27FC236}">
                <a16:creationId xmlns:a16="http://schemas.microsoft.com/office/drawing/2014/main" id="{B87B075E-7FA0-4638-A075-3552F130E5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845A4B-689D-4C87-AC2F-DE4DF588666D}"/>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163011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740F-44DB-4988-BC1C-913DE6B79B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D4365A-AD1F-47C5-8D18-43B75858AC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7D4D4C-3B2C-48B0-829D-36B9BB49AB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69256B-B036-4CB8-966E-C0712793C209}"/>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6" name="Footer Placeholder 5">
            <a:extLst>
              <a:ext uri="{FF2B5EF4-FFF2-40B4-BE49-F238E27FC236}">
                <a16:creationId xmlns:a16="http://schemas.microsoft.com/office/drawing/2014/main" id="{5A2E8788-B6EB-44F9-9570-2DEA1077EB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7381C9-F842-49C0-9C14-47DDA0FC310E}"/>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34986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A119C-C514-4E01-9D6D-0DB1386EF2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82BD0A-9D1E-4B37-8A23-58B270F4C7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EE72B3-7A6F-4AB2-9980-3ADEE4666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DBE237-0B01-478C-BEF4-897721047B48}"/>
              </a:ext>
            </a:extLst>
          </p:cNvPr>
          <p:cNvSpPr>
            <a:spLocks noGrp="1"/>
          </p:cNvSpPr>
          <p:nvPr>
            <p:ph type="dt" sz="half" idx="10"/>
          </p:nvPr>
        </p:nvSpPr>
        <p:spPr/>
        <p:txBody>
          <a:bodyPr/>
          <a:lstStyle/>
          <a:p>
            <a:fld id="{D2A9FF7F-CFA9-45D0-83A7-F711EE0BDF7D}" type="datetimeFigureOut">
              <a:rPr lang="en-US" smtClean="0"/>
              <a:t>9/29/2021</a:t>
            </a:fld>
            <a:endParaRPr lang="en-US"/>
          </a:p>
        </p:txBody>
      </p:sp>
      <p:sp>
        <p:nvSpPr>
          <p:cNvPr id="6" name="Footer Placeholder 5">
            <a:extLst>
              <a:ext uri="{FF2B5EF4-FFF2-40B4-BE49-F238E27FC236}">
                <a16:creationId xmlns:a16="http://schemas.microsoft.com/office/drawing/2014/main" id="{5D29C547-F02B-4FB7-8345-8E1D9E6273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F5B6DB-3470-4611-9ACB-200C2DDCDFB0}"/>
              </a:ext>
            </a:extLst>
          </p:cNvPr>
          <p:cNvSpPr>
            <a:spLocks noGrp="1"/>
          </p:cNvSpPr>
          <p:nvPr>
            <p:ph type="sldNum" sz="quarter" idx="12"/>
          </p:nvPr>
        </p:nvSpPr>
        <p:spPr/>
        <p:txBody>
          <a:bodyPr/>
          <a:lstStyle/>
          <a:p>
            <a:fld id="{83EA1ED7-5EB3-4778-869B-8969FF4C0125}" type="slidenum">
              <a:rPr lang="en-US" smtClean="0"/>
              <a:t>‹#›</a:t>
            </a:fld>
            <a:endParaRPr lang="en-US"/>
          </a:p>
        </p:txBody>
      </p:sp>
    </p:spTree>
    <p:extLst>
      <p:ext uri="{BB962C8B-B14F-4D97-AF65-F5344CB8AC3E}">
        <p14:creationId xmlns:p14="http://schemas.microsoft.com/office/powerpoint/2010/main" val="883591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B3BA2-4C1D-4EE4-BD38-E4C7FBEFAC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D69E1C-F68F-47F2-BD9F-C94D85596A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52B3B-DE04-4A6E-B4B9-2979BB9B1B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A9FF7F-CFA9-45D0-83A7-F711EE0BDF7D}" type="datetimeFigureOut">
              <a:rPr lang="en-US" smtClean="0"/>
              <a:t>9/29/2021</a:t>
            </a:fld>
            <a:endParaRPr lang="en-US"/>
          </a:p>
        </p:txBody>
      </p:sp>
      <p:sp>
        <p:nvSpPr>
          <p:cNvPr id="5" name="Footer Placeholder 4">
            <a:extLst>
              <a:ext uri="{FF2B5EF4-FFF2-40B4-BE49-F238E27FC236}">
                <a16:creationId xmlns:a16="http://schemas.microsoft.com/office/drawing/2014/main" id="{93224F62-F719-4E90-B9A7-D0F709BCB2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B17ECE-B714-467D-B6B5-2E588F10EC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EA1ED7-5EB3-4778-869B-8969FF4C0125}" type="slidenum">
              <a:rPr lang="en-US" smtClean="0"/>
              <a:t>‹#›</a:t>
            </a:fld>
            <a:endParaRPr lang="en-US"/>
          </a:p>
        </p:txBody>
      </p:sp>
    </p:spTree>
    <p:extLst>
      <p:ext uri="{BB962C8B-B14F-4D97-AF65-F5344CB8AC3E}">
        <p14:creationId xmlns:p14="http://schemas.microsoft.com/office/powerpoint/2010/main" val="3277164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745DC9-59B3-4D91-A5AA-69694A47CD4E}"/>
              </a:ext>
            </a:extLst>
          </p:cNvPr>
          <p:cNvSpPr>
            <a:spLocks noGrp="1"/>
          </p:cNvSpPr>
          <p:nvPr>
            <p:ph type="body" sz="quarter" idx="10"/>
          </p:nvPr>
        </p:nvSpPr>
        <p:spPr>
          <a:xfrm>
            <a:off x="500515" y="404262"/>
            <a:ext cx="10327906" cy="6140142"/>
          </a:xfrm>
        </p:spPr>
        <p:txBody>
          <a:bodyPr/>
          <a:lstStyle/>
          <a:p>
            <a:pPr marL="0" indent="0">
              <a:buNone/>
            </a:pPr>
            <a:r>
              <a:rPr lang="en-US" sz="1600" b="1" dirty="0"/>
              <a:t>Issues for Discussion of the Unemployment Working Group</a:t>
            </a:r>
            <a:endParaRPr lang="en-US" sz="1600" dirty="0"/>
          </a:p>
          <a:p>
            <a:pPr marL="0" indent="0">
              <a:buNone/>
            </a:pPr>
            <a:r>
              <a:rPr lang="en-US" sz="1600" b="1" dirty="0"/>
              <a:t>Pursuant to Public Law 2021 Chapter 456</a:t>
            </a:r>
            <a:endParaRPr lang="en-US" sz="1600" dirty="0"/>
          </a:p>
          <a:p>
            <a:r>
              <a:rPr lang="en-US" sz="1600" dirty="0"/>
              <a:t>A. Methods of connecting employers and unemployed workers following the pandemic related to coronavirus disease 2019; </a:t>
            </a:r>
          </a:p>
          <a:p>
            <a:r>
              <a:rPr lang="en-US" sz="1600" dirty="0"/>
              <a:t>B. Processes and methods to improve the efficiency and effectiveness of the worksharing plan established under Title 26, section 1198; </a:t>
            </a:r>
          </a:p>
          <a:p>
            <a:r>
              <a:rPr lang="en-US" sz="1600" dirty="0"/>
              <a:t>C. A determination regarding whether the provisions of Title 26, section 1044 are working effectively to achieve the protection of rights and benefits goals; </a:t>
            </a:r>
          </a:p>
          <a:p>
            <a:r>
              <a:rPr lang="en-US" sz="1600" dirty="0"/>
              <a:t>D. Methods to streamline and facilitate application for unemployment insurance benefits that will increase access for unemployed workers, simplify reporting requirements for employers and determine any clarifications or modifications that may be needed related to the submission of partial unemployment claim forms in accordance with Title 26, section 1194, subsection 1-A; </a:t>
            </a:r>
          </a:p>
          <a:p>
            <a:r>
              <a:rPr lang="en-US" sz="1600" dirty="0"/>
              <a:t>E. How an employer liaison contract might be designed to provide assistance to the business community in interacting with the unemployment insurance program, focused on the goal of reducing administrative burden and improving user experience, including recommendations of a funding source to support such a contract; </a:t>
            </a:r>
          </a:p>
          <a:p>
            <a:r>
              <a:rPr lang="en-US" sz="1600" dirty="0"/>
              <a:t>F. Whether unemployed individuals have completed reemployment services and eligibility assessment with the Department of Labor within the prior 5 years and whether these individuals should be considered to have good cause for not participating in reemployment services and eligibility assessment under Title 26, section 1192, subsections 2 and 13; and </a:t>
            </a:r>
          </a:p>
          <a:p>
            <a:r>
              <a:rPr lang="en-US" sz="1600" dirty="0"/>
              <a:t>G. Any software or technology issues contributing to delays, claims processing issues and paperwork burden to businesses that may be resolved through technological means or any ways to promote improved claimant or employer user experience and interface with the unemployment insurance system.</a:t>
            </a:r>
          </a:p>
          <a:p>
            <a:endParaRPr lang="en-US" dirty="0"/>
          </a:p>
        </p:txBody>
      </p:sp>
    </p:spTree>
    <p:extLst>
      <p:ext uri="{BB962C8B-B14F-4D97-AF65-F5344CB8AC3E}">
        <p14:creationId xmlns:p14="http://schemas.microsoft.com/office/powerpoint/2010/main" val="173680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367599-26F0-4071-9AF2-B900074A1790}"/>
              </a:ext>
            </a:extLst>
          </p:cNvPr>
          <p:cNvSpPr>
            <a:spLocks noGrp="1"/>
          </p:cNvSpPr>
          <p:nvPr>
            <p:ph type="body" sz="quarter" idx="10"/>
          </p:nvPr>
        </p:nvSpPr>
        <p:spPr>
          <a:xfrm>
            <a:off x="827772" y="729286"/>
            <a:ext cx="8046720" cy="5271187"/>
          </a:xfrm>
        </p:spPr>
        <p:txBody>
          <a:bodyPr/>
          <a:lstStyle/>
          <a:p>
            <a:pPr marL="0" indent="0">
              <a:buNone/>
            </a:pPr>
            <a:r>
              <a:rPr lang="en-US" sz="2000" b="1" dirty="0"/>
              <a:t>Suggested items to discuss during October meeting (October 20</a:t>
            </a:r>
            <a:r>
              <a:rPr lang="en-US" sz="2000" b="1" baseline="30000" dirty="0"/>
              <a:t>th</a:t>
            </a:r>
            <a:r>
              <a:rPr lang="en-US" sz="2000" b="1" dirty="0"/>
              <a:t> 2-4 pm):</a:t>
            </a:r>
          </a:p>
          <a:p>
            <a:pPr marL="0" indent="0">
              <a:buNone/>
            </a:pPr>
            <a:r>
              <a:rPr lang="en-US" sz="2000" dirty="0"/>
              <a:t>A. How to connect employers with the unemployed post-pandemic. </a:t>
            </a:r>
          </a:p>
          <a:p>
            <a:pPr marL="0" indent="0">
              <a:buNone/>
            </a:pPr>
            <a:r>
              <a:rPr lang="en-US" sz="2000" dirty="0"/>
              <a:t>B. What changes are being made or could be made to the work share program.</a:t>
            </a:r>
          </a:p>
          <a:p>
            <a:pPr marL="0" indent="0">
              <a:buNone/>
            </a:pPr>
            <a:r>
              <a:rPr lang="en-US" sz="2000" dirty="0"/>
              <a:t>C. Review effectiveness of Title 26 Sec. 1044. </a:t>
            </a:r>
          </a:p>
          <a:p>
            <a:pPr marL="0" indent="0">
              <a:buNone/>
            </a:pPr>
            <a:r>
              <a:rPr lang="en-US" sz="2000" dirty="0"/>
              <a:t>F. Changes to the RESEA program to increase participation. </a:t>
            </a:r>
          </a:p>
          <a:p>
            <a:pPr marL="0" indent="0">
              <a:buNone/>
            </a:pPr>
            <a:endParaRPr lang="en-US" sz="2000" dirty="0"/>
          </a:p>
          <a:p>
            <a:pPr marL="0" indent="0">
              <a:buNone/>
            </a:pPr>
            <a:r>
              <a:rPr lang="en-US" sz="2000" b="1" dirty="0"/>
              <a:t>Suggested items to discuss during November meeting (November 17</a:t>
            </a:r>
            <a:r>
              <a:rPr lang="en-US" sz="2000" b="1" baseline="30000" dirty="0"/>
              <a:t>th</a:t>
            </a:r>
            <a:r>
              <a:rPr lang="en-US" sz="2000" b="1" dirty="0"/>
              <a:t> 2-4 pm):</a:t>
            </a:r>
          </a:p>
          <a:p>
            <a:pPr marL="0" indent="0">
              <a:buNone/>
            </a:pPr>
            <a:r>
              <a:rPr lang="en-US" sz="2000" dirty="0"/>
              <a:t>D.  Streamline and facilitate application for UI benefits that will increase access for unemployed workers. </a:t>
            </a:r>
          </a:p>
          <a:p>
            <a:pPr marL="0" indent="0">
              <a:buNone/>
            </a:pPr>
            <a:r>
              <a:rPr lang="en-US" sz="2000" dirty="0"/>
              <a:t>E. Creation of an employer liaison program and how that may be utilized.</a:t>
            </a:r>
          </a:p>
          <a:p>
            <a:pPr marL="0" indent="0">
              <a:buNone/>
            </a:pPr>
            <a:r>
              <a:rPr lang="en-US" sz="2000" dirty="0"/>
              <a:t>G. Review UI technology system to identify potential enhancements to improve access and streamline processes for claimants and businesses.</a:t>
            </a:r>
          </a:p>
          <a:p>
            <a:endParaRPr lang="en-US" dirty="0"/>
          </a:p>
        </p:txBody>
      </p:sp>
      <p:sp>
        <p:nvSpPr>
          <p:cNvPr id="3" name="TextBox 2">
            <a:extLst>
              <a:ext uri="{FF2B5EF4-FFF2-40B4-BE49-F238E27FC236}">
                <a16:creationId xmlns:a16="http://schemas.microsoft.com/office/drawing/2014/main" id="{341D002F-B484-4B20-94B3-2A82B195A5D8}"/>
              </a:ext>
            </a:extLst>
          </p:cNvPr>
          <p:cNvSpPr txBox="1"/>
          <p:nvPr/>
        </p:nvSpPr>
        <p:spPr>
          <a:xfrm>
            <a:off x="1467852" y="5452711"/>
            <a:ext cx="9018871"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5764947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3.xml><?xml version="1.0" encoding="utf-8"?>
<p:tagLst xmlns:a="http://schemas.openxmlformats.org/drawingml/2006/main" xmlns:r="http://schemas.openxmlformats.org/officeDocument/2006/relationships" xmlns:p="http://schemas.openxmlformats.org/presentationml/2006/main">
  <p:tag name="SHAPENAME" val="5. Source"/>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418</Words>
  <Application>Microsoft Office PowerPoint</Application>
  <PresentationFormat>Widescreen</PresentationFormat>
  <Paragraphs>19</Paragraphs>
  <Slides>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8" baseType="lpstr">
      <vt:lpstr>Arial</vt:lpstr>
      <vt:lpstr>Calibri</vt:lpstr>
      <vt:lpstr>Calibri Light</vt:lpstr>
      <vt:lpstr>Segoe UI</vt:lpstr>
      <vt:lpstr>Office Theme</vt:lpstr>
      <vt:lpstr>think-cell Slide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Gingras, Isaac H</dc:creator>
  <cp:lastModifiedBy>Gingras, Isaac H</cp:lastModifiedBy>
  <cp:revision>3</cp:revision>
  <dcterms:created xsi:type="dcterms:W3CDTF">2021-09-29T15:09:52Z</dcterms:created>
  <dcterms:modified xsi:type="dcterms:W3CDTF">2021-09-29T15:20:59Z</dcterms:modified>
</cp:coreProperties>
</file>