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sldIdLst>
    <p:sldId id="2145706457" r:id="rId5"/>
    <p:sldId id="2145706498" r:id="rId6"/>
    <p:sldId id="2145706499" r:id="rId7"/>
    <p:sldId id="2145706500" r:id="rId8"/>
    <p:sldId id="2145706501" r:id="rId9"/>
    <p:sldId id="256" r:id="rId10"/>
    <p:sldId id="2145706476" r:id="rId11"/>
    <p:sldId id="2145706481" r:id="rId12"/>
    <p:sldId id="2145706482" r:id="rId13"/>
    <p:sldId id="2145706483" r:id="rId14"/>
    <p:sldId id="2145706484" r:id="rId15"/>
    <p:sldId id="2145706485" r:id="rId16"/>
    <p:sldId id="2145706486" r:id="rId17"/>
    <p:sldId id="2145706487" r:id="rId18"/>
    <p:sldId id="2145706488" r:id="rId19"/>
    <p:sldId id="2145706489" r:id="rId20"/>
    <p:sldId id="2145706490" r:id="rId21"/>
    <p:sldId id="2145706491" r:id="rId22"/>
    <p:sldId id="2145706492" r:id="rId23"/>
    <p:sldId id="2145706493" r:id="rId24"/>
    <p:sldId id="2145706494" r:id="rId25"/>
    <p:sldId id="2145706495" r:id="rId26"/>
    <p:sldId id="2145706496" r:id="rId27"/>
    <p:sldId id="2145706497" r:id="rId28"/>
    <p:sldId id="2145706475" r:id="rId29"/>
    <p:sldId id="2145706459" r:id="rId30"/>
    <p:sldId id="2145706502" r:id="rId31"/>
    <p:sldId id="2145706503" r:id="rId32"/>
    <p:sldId id="2145706504" r:id="rId33"/>
    <p:sldId id="2145706505" r:id="rId34"/>
    <p:sldId id="2145706506" r:id="rId35"/>
    <p:sldId id="2145706507" r:id="rId36"/>
    <p:sldId id="2145706508" r:id="rId37"/>
    <p:sldId id="2145706509" r:id="rId38"/>
    <p:sldId id="2145706510" r:id="rId39"/>
    <p:sldId id="2145706461" r:id="rId40"/>
    <p:sldId id="2145706462" r:id="rId41"/>
    <p:sldId id="2145706511" r:id="rId42"/>
    <p:sldId id="2145706512" r:id="rId43"/>
    <p:sldId id="2145706513"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ferriere, Megan A" initials="LMA" lastIdx="10" clrIdx="0">
    <p:extLst>
      <p:ext uri="{19B8F6BF-5375-455C-9EA6-DF929625EA0E}">
        <p15:presenceInfo xmlns:p15="http://schemas.microsoft.com/office/powerpoint/2012/main" userId="S::megan.a.laferriere@maine.gov::9515a667-4215-49a8-a41e-aeab99654ac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AC474A-7342-48BE-A77A-A22BEA4C81CB}" v="50" dt="2021-12-15T02:14:21.4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4660"/>
  </p:normalViewPr>
  <p:slideViewPr>
    <p:cSldViewPr snapToGrid="0">
      <p:cViewPr varScale="1">
        <p:scale>
          <a:sx n="67" d="100"/>
          <a:sy n="67" d="100"/>
        </p:scale>
        <p:origin x="64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C5B715-D8C4-4779-9AEE-E13F690F6BB5}" type="datetimeFigureOut">
              <a:rPr lang="en-US" smtClean="0"/>
              <a:t>12/15/2021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CBC107-9FEF-4B67-8FCB-39F3ACC6B4B1}" type="slidenum">
              <a:rPr lang="en-US" smtClean="0"/>
              <a:t>‹#›</a:t>
            </a:fld>
            <a:endParaRPr lang="en-US"/>
          </a:p>
        </p:txBody>
      </p:sp>
    </p:spTree>
    <p:extLst>
      <p:ext uri="{BB962C8B-B14F-4D97-AF65-F5344CB8AC3E}">
        <p14:creationId xmlns:p14="http://schemas.microsoft.com/office/powerpoint/2010/main" val="399389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2851C-9415-4EFA-916C-5C9C5D74BE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B2AABA-639D-4195-B290-FD95EADD77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3B2960-E037-4750-96BB-30E9CA3560BB}"/>
              </a:ext>
            </a:extLst>
          </p:cNvPr>
          <p:cNvSpPr>
            <a:spLocks noGrp="1"/>
          </p:cNvSpPr>
          <p:nvPr>
            <p:ph type="dt" sz="half" idx="10"/>
          </p:nvPr>
        </p:nvSpPr>
        <p:spPr/>
        <p:txBody>
          <a:bodyPr/>
          <a:lstStyle/>
          <a:p>
            <a:fld id="{27374351-49A7-4879-BE9E-680E3ACB7E7C}" type="datetimeFigureOut">
              <a:rPr lang="en-US" smtClean="0"/>
              <a:t>12/15/2021</a:t>
            </a:fld>
            <a:endParaRPr lang="en-US" dirty="0"/>
          </a:p>
        </p:txBody>
      </p:sp>
      <p:sp>
        <p:nvSpPr>
          <p:cNvPr id="5" name="Footer Placeholder 4">
            <a:extLst>
              <a:ext uri="{FF2B5EF4-FFF2-40B4-BE49-F238E27FC236}">
                <a16:creationId xmlns:a16="http://schemas.microsoft.com/office/drawing/2014/main" id="{681163FD-6FAB-4ABB-A21B-5BC77374E0C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853ABD-12F2-4A52-9AE8-1289B03489E7}"/>
              </a:ext>
            </a:extLst>
          </p:cNvPr>
          <p:cNvSpPr>
            <a:spLocks noGrp="1"/>
          </p:cNvSpPr>
          <p:nvPr>
            <p:ph type="sldNum" sz="quarter" idx="12"/>
          </p:nvPr>
        </p:nvSpPr>
        <p:spPr/>
        <p:txBody>
          <a:bodyPr/>
          <a:lstStyle/>
          <a:p>
            <a:fld id="{6D6B3FB2-5A06-4B60-A053-4961E1CD2662}" type="slidenum">
              <a:rPr lang="en-US" smtClean="0"/>
              <a:t>‹#›</a:t>
            </a:fld>
            <a:endParaRPr lang="en-US" dirty="0"/>
          </a:p>
        </p:txBody>
      </p:sp>
    </p:spTree>
    <p:extLst>
      <p:ext uri="{BB962C8B-B14F-4D97-AF65-F5344CB8AC3E}">
        <p14:creationId xmlns:p14="http://schemas.microsoft.com/office/powerpoint/2010/main" val="2337168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83097-8F88-47B5-A1A4-36ABD81A93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2889BA-1C90-4475-8DE7-11796D7FBC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61BD2C-5926-465B-AB79-91A544F75492}"/>
              </a:ext>
            </a:extLst>
          </p:cNvPr>
          <p:cNvSpPr>
            <a:spLocks noGrp="1"/>
          </p:cNvSpPr>
          <p:nvPr>
            <p:ph type="dt" sz="half" idx="10"/>
          </p:nvPr>
        </p:nvSpPr>
        <p:spPr/>
        <p:txBody>
          <a:bodyPr/>
          <a:lstStyle/>
          <a:p>
            <a:fld id="{27374351-49A7-4879-BE9E-680E3ACB7E7C}" type="datetimeFigureOut">
              <a:rPr lang="en-US" smtClean="0"/>
              <a:t>12/15/2021</a:t>
            </a:fld>
            <a:endParaRPr lang="en-US" dirty="0"/>
          </a:p>
        </p:txBody>
      </p:sp>
      <p:sp>
        <p:nvSpPr>
          <p:cNvPr id="5" name="Footer Placeholder 4">
            <a:extLst>
              <a:ext uri="{FF2B5EF4-FFF2-40B4-BE49-F238E27FC236}">
                <a16:creationId xmlns:a16="http://schemas.microsoft.com/office/drawing/2014/main" id="{888FCDDB-3D5D-4E8E-8A6C-5E151C799FC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D87EF5A-92F9-4F6F-85BC-BBF55E74640D}"/>
              </a:ext>
            </a:extLst>
          </p:cNvPr>
          <p:cNvSpPr>
            <a:spLocks noGrp="1"/>
          </p:cNvSpPr>
          <p:nvPr>
            <p:ph type="sldNum" sz="quarter" idx="12"/>
          </p:nvPr>
        </p:nvSpPr>
        <p:spPr/>
        <p:txBody>
          <a:bodyPr/>
          <a:lstStyle/>
          <a:p>
            <a:fld id="{6D6B3FB2-5A06-4B60-A053-4961E1CD2662}" type="slidenum">
              <a:rPr lang="en-US" smtClean="0"/>
              <a:t>‹#›</a:t>
            </a:fld>
            <a:endParaRPr lang="en-US" dirty="0"/>
          </a:p>
        </p:txBody>
      </p:sp>
    </p:spTree>
    <p:extLst>
      <p:ext uri="{BB962C8B-B14F-4D97-AF65-F5344CB8AC3E}">
        <p14:creationId xmlns:p14="http://schemas.microsoft.com/office/powerpoint/2010/main" val="287401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F41FE1-0467-406A-8538-28B18F6948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0E03F4-2720-498B-B039-83C4FE487B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8D3000-3B3C-49CF-8221-A935742F1DFB}"/>
              </a:ext>
            </a:extLst>
          </p:cNvPr>
          <p:cNvSpPr>
            <a:spLocks noGrp="1"/>
          </p:cNvSpPr>
          <p:nvPr>
            <p:ph type="dt" sz="half" idx="10"/>
          </p:nvPr>
        </p:nvSpPr>
        <p:spPr/>
        <p:txBody>
          <a:bodyPr/>
          <a:lstStyle/>
          <a:p>
            <a:fld id="{27374351-49A7-4879-BE9E-680E3ACB7E7C}" type="datetimeFigureOut">
              <a:rPr lang="en-US" smtClean="0"/>
              <a:t>12/15/2021</a:t>
            </a:fld>
            <a:endParaRPr lang="en-US" dirty="0"/>
          </a:p>
        </p:txBody>
      </p:sp>
      <p:sp>
        <p:nvSpPr>
          <p:cNvPr id="5" name="Footer Placeholder 4">
            <a:extLst>
              <a:ext uri="{FF2B5EF4-FFF2-40B4-BE49-F238E27FC236}">
                <a16:creationId xmlns:a16="http://schemas.microsoft.com/office/drawing/2014/main" id="{14102DEF-C46B-47C3-A5A4-E86A4F4B29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217147-6D9F-4B30-80D3-81928EA2372D}"/>
              </a:ext>
            </a:extLst>
          </p:cNvPr>
          <p:cNvSpPr>
            <a:spLocks noGrp="1"/>
          </p:cNvSpPr>
          <p:nvPr>
            <p:ph type="sldNum" sz="quarter" idx="12"/>
          </p:nvPr>
        </p:nvSpPr>
        <p:spPr/>
        <p:txBody>
          <a:bodyPr/>
          <a:lstStyle/>
          <a:p>
            <a:fld id="{6D6B3FB2-5A06-4B60-A053-4961E1CD2662}" type="slidenum">
              <a:rPr lang="en-US" smtClean="0"/>
              <a:t>‹#›</a:t>
            </a:fld>
            <a:endParaRPr lang="en-US" dirty="0"/>
          </a:p>
        </p:txBody>
      </p:sp>
    </p:spTree>
    <p:extLst>
      <p:ext uri="{BB962C8B-B14F-4D97-AF65-F5344CB8AC3E}">
        <p14:creationId xmlns:p14="http://schemas.microsoft.com/office/powerpoint/2010/main" val="1100384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71C39-A696-4CCA-A716-2D7881C51B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3396C1-4678-4423-ADBD-30DF8847DC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60F35C-3B45-42AE-810F-78DFC68B873A}"/>
              </a:ext>
            </a:extLst>
          </p:cNvPr>
          <p:cNvSpPr>
            <a:spLocks noGrp="1"/>
          </p:cNvSpPr>
          <p:nvPr>
            <p:ph type="dt" sz="half" idx="10"/>
          </p:nvPr>
        </p:nvSpPr>
        <p:spPr/>
        <p:txBody>
          <a:bodyPr/>
          <a:lstStyle/>
          <a:p>
            <a:fld id="{27374351-49A7-4879-BE9E-680E3ACB7E7C}" type="datetimeFigureOut">
              <a:rPr lang="en-US" smtClean="0"/>
              <a:t>12/15/2021</a:t>
            </a:fld>
            <a:endParaRPr lang="en-US" dirty="0"/>
          </a:p>
        </p:txBody>
      </p:sp>
      <p:sp>
        <p:nvSpPr>
          <p:cNvPr id="5" name="Footer Placeholder 4">
            <a:extLst>
              <a:ext uri="{FF2B5EF4-FFF2-40B4-BE49-F238E27FC236}">
                <a16:creationId xmlns:a16="http://schemas.microsoft.com/office/drawing/2014/main" id="{87B6035B-3370-4AEE-8C9E-8EF71B8E23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DF137F-5048-4379-8518-0F5D5C023F7F}"/>
              </a:ext>
            </a:extLst>
          </p:cNvPr>
          <p:cNvSpPr>
            <a:spLocks noGrp="1"/>
          </p:cNvSpPr>
          <p:nvPr>
            <p:ph type="sldNum" sz="quarter" idx="12"/>
          </p:nvPr>
        </p:nvSpPr>
        <p:spPr/>
        <p:txBody>
          <a:bodyPr/>
          <a:lstStyle/>
          <a:p>
            <a:fld id="{6D6B3FB2-5A06-4B60-A053-4961E1CD2662}" type="slidenum">
              <a:rPr lang="en-US" smtClean="0"/>
              <a:t>‹#›</a:t>
            </a:fld>
            <a:endParaRPr lang="en-US" dirty="0"/>
          </a:p>
        </p:txBody>
      </p:sp>
    </p:spTree>
    <p:extLst>
      <p:ext uri="{BB962C8B-B14F-4D97-AF65-F5344CB8AC3E}">
        <p14:creationId xmlns:p14="http://schemas.microsoft.com/office/powerpoint/2010/main" val="3131123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731C8-888D-4765-8A80-6C82634FEE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7D96C3-BCFD-4322-82E3-39DCE53DAF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86F44B-4F7F-4058-8CBE-8401C9AF568D}"/>
              </a:ext>
            </a:extLst>
          </p:cNvPr>
          <p:cNvSpPr>
            <a:spLocks noGrp="1"/>
          </p:cNvSpPr>
          <p:nvPr>
            <p:ph type="dt" sz="half" idx="10"/>
          </p:nvPr>
        </p:nvSpPr>
        <p:spPr/>
        <p:txBody>
          <a:bodyPr/>
          <a:lstStyle/>
          <a:p>
            <a:fld id="{27374351-49A7-4879-BE9E-680E3ACB7E7C}" type="datetimeFigureOut">
              <a:rPr lang="en-US" smtClean="0"/>
              <a:t>12/15/2021</a:t>
            </a:fld>
            <a:endParaRPr lang="en-US" dirty="0"/>
          </a:p>
        </p:txBody>
      </p:sp>
      <p:sp>
        <p:nvSpPr>
          <p:cNvPr id="5" name="Footer Placeholder 4">
            <a:extLst>
              <a:ext uri="{FF2B5EF4-FFF2-40B4-BE49-F238E27FC236}">
                <a16:creationId xmlns:a16="http://schemas.microsoft.com/office/drawing/2014/main" id="{6DA38060-707D-4A39-AD82-8FE8150C85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75B3DB8-0D0C-4BE4-A5A1-4C1C51C74F9D}"/>
              </a:ext>
            </a:extLst>
          </p:cNvPr>
          <p:cNvSpPr>
            <a:spLocks noGrp="1"/>
          </p:cNvSpPr>
          <p:nvPr>
            <p:ph type="sldNum" sz="quarter" idx="12"/>
          </p:nvPr>
        </p:nvSpPr>
        <p:spPr/>
        <p:txBody>
          <a:bodyPr/>
          <a:lstStyle/>
          <a:p>
            <a:fld id="{6D6B3FB2-5A06-4B60-A053-4961E1CD2662}" type="slidenum">
              <a:rPr lang="en-US" smtClean="0"/>
              <a:t>‹#›</a:t>
            </a:fld>
            <a:endParaRPr lang="en-US" dirty="0"/>
          </a:p>
        </p:txBody>
      </p:sp>
    </p:spTree>
    <p:extLst>
      <p:ext uri="{BB962C8B-B14F-4D97-AF65-F5344CB8AC3E}">
        <p14:creationId xmlns:p14="http://schemas.microsoft.com/office/powerpoint/2010/main" val="3665352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93B54-0219-4B3F-BED9-D1F3C766ED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0B84FE-F741-4C7F-841B-52815F036A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927188-461D-4463-BF2D-D5D080C70B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03146F-9F6C-4E54-81BE-DE3833DBD4CD}"/>
              </a:ext>
            </a:extLst>
          </p:cNvPr>
          <p:cNvSpPr>
            <a:spLocks noGrp="1"/>
          </p:cNvSpPr>
          <p:nvPr>
            <p:ph type="dt" sz="half" idx="10"/>
          </p:nvPr>
        </p:nvSpPr>
        <p:spPr/>
        <p:txBody>
          <a:bodyPr/>
          <a:lstStyle/>
          <a:p>
            <a:fld id="{27374351-49A7-4879-BE9E-680E3ACB7E7C}" type="datetimeFigureOut">
              <a:rPr lang="en-US" smtClean="0"/>
              <a:t>12/15/2021</a:t>
            </a:fld>
            <a:endParaRPr lang="en-US" dirty="0"/>
          </a:p>
        </p:txBody>
      </p:sp>
      <p:sp>
        <p:nvSpPr>
          <p:cNvPr id="6" name="Footer Placeholder 5">
            <a:extLst>
              <a:ext uri="{FF2B5EF4-FFF2-40B4-BE49-F238E27FC236}">
                <a16:creationId xmlns:a16="http://schemas.microsoft.com/office/drawing/2014/main" id="{C1015A9A-1F69-4BF0-8690-66FD78EAC97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ECA7C89-9AE9-460D-9C34-58B55C1CCB70}"/>
              </a:ext>
            </a:extLst>
          </p:cNvPr>
          <p:cNvSpPr>
            <a:spLocks noGrp="1"/>
          </p:cNvSpPr>
          <p:nvPr>
            <p:ph type="sldNum" sz="quarter" idx="12"/>
          </p:nvPr>
        </p:nvSpPr>
        <p:spPr/>
        <p:txBody>
          <a:bodyPr/>
          <a:lstStyle/>
          <a:p>
            <a:fld id="{6D6B3FB2-5A06-4B60-A053-4961E1CD2662}" type="slidenum">
              <a:rPr lang="en-US" smtClean="0"/>
              <a:t>‹#›</a:t>
            </a:fld>
            <a:endParaRPr lang="en-US" dirty="0"/>
          </a:p>
        </p:txBody>
      </p:sp>
    </p:spTree>
    <p:extLst>
      <p:ext uri="{BB962C8B-B14F-4D97-AF65-F5344CB8AC3E}">
        <p14:creationId xmlns:p14="http://schemas.microsoft.com/office/powerpoint/2010/main" val="1549877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EB3DD-642C-416C-92A9-AB6E75E76C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6EC7BE-685C-40B9-824A-D5FDA425AE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5066F8-9E78-4492-A75A-FD28E08713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4CD5BD-F0C6-4375-98C7-DA87A2EA30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F221D4-AC20-4759-97A9-6086A259AB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15395D-9BE0-4F6A-88F0-C4E57CF7993E}"/>
              </a:ext>
            </a:extLst>
          </p:cNvPr>
          <p:cNvSpPr>
            <a:spLocks noGrp="1"/>
          </p:cNvSpPr>
          <p:nvPr>
            <p:ph type="dt" sz="half" idx="10"/>
          </p:nvPr>
        </p:nvSpPr>
        <p:spPr/>
        <p:txBody>
          <a:bodyPr/>
          <a:lstStyle/>
          <a:p>
            <a:fld id="{27374351-49A7-4879-BE9E-680E3ACB7E7C}" type="datetimeFigureOut">
              <a:rPr lang="en-US" smtClean="0"/>
              <a:t>12/15/2021</a:t>
            </a:fld>
            <a:endParaRPr lang="en-US" dirty="0"/>
          </a:p>
        </p:txBody>
      </p:sp>
      <p:sp>
        <p:nvSpPr>
          <p:cNvPr id="8" name="Footer Placeholder 7">
            <a:extLst>
              <a:ext uri="{FF2B5EF4-FFF2-40B4-BE49-F238E27FC236}">
                <a16:creationId xmlns:a16="http://schemas.microsoft.com/office/drawing/2014/main" id="{CAAC1EBA-AA6D-4251-8A17-273CC106E06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071C107-CF03-4C11-93D6-ADBD269EB6E4}"/>
              </a:ext>
            </a:extLst>
          </p:cNvPr>
          <p:cNvSpPr>
            <a:spLocks noGrp="1"/>
          </p:cNvSpPr>
          <p:nvPr>
            <p:ph type="sldNum" sz="quarter" idx="12"/>
          </p:nvPr>
        </p:nvSpPr>
        <p:spPr/>
        <p:txBody>
          <a:bodyPr/>
          <a:lstStyle/>
          <a:p>
            <a:fld id="{6D6B3FB2-5A06-4B60-A053-4961E1CD2662}" type="slidenum">
              <a:rPr lang="en-US" smtClean="0"/>
              <a:t>‹#›</a:t>
            </a:fld>
            <a:endParaRPr lang="en-US" dirty="0"/>
          </a:p>
        </p:txBody>
      </p:sp>
    </p:spTree>
    <p:extLst>
      <p:ext uri="{BB962C8B-B14F-4D97-AF65-F5344CB8AC3E}">
        <p14:creationId xmlns:p14="http://schemas.microsoft.com/office/powerpoint/2010/main" val="4028512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4A979-8BAD-4A6A-8BD4-F4B2236099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501787-8C88-4621-AA93-2AF21BAA4C51}"/>
              </a:ext>
            </a:extLst>
          </p:cNvPr>
          <p:cNvSpPr>
            <a:spLocks noGrp="1"/>
          </p:cNvSpPr>
          <p:nvPr>
            <p:ph type="dt" sz="half" idx="10"/>
          </p:nvPr>
        </p:nvSpPr>
        <p:spPr/>
        <p:txBody>
          <a:bodyPr/>
          <a:lstStyle/>
          <a:p>
            <a:fld id="{27374351-49A7-4879-BE9E-680E3ACB7E7C}" type="datetimeFigureOut">
              <a:rPr lang="en-US" smtClean="0"/>
              <a:t>12/15/2021</a:t>
            </a:fld>
            <a:endParaRPr lang="en-US" dirty="0"/>
          </a:p>
        </p:txBody>
      </p:sp>
      <p:sp>
        <p:nvSpPr>
          <p:cNvPr id="4" name="Footer Placeholder 3">
            <a:extLst>
              <a:ext uri="{FF2B5EF4-FFF2-40B4-BE49-F238E27FC236}">
                <a16:creationId xmlns:a16="http://schemas.microsoft.com/office/drawing/2014/main" id="{3DA485B2-930D-4CA1-8C26-9B3BA27D65A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784F531-95F3-422D-9110-DEE1993DEF7A}"/>
              </a:ext>
            </a:extLst>
          </p:cNvPr>
          <p:cNvSpPr>
            <a:spLocks noGrp="1"/>
          </p:cNvSpPr>
          <p:nvPr>
            <p:ph type="sldNum" sz="quarter" idx="12"/>
          </p:nvPr>
        </p:nvSpPr>
        <p:spPr/>
        <p:txBody>
          <a:bodyPr/>
          <a:lstStyle/>
          <a:p>
            <a:fld id="{6D6B3FB2-5A06-4B60-A053-4961E1CD2662}" type="slidenum">
              <a:rPr lang="en-US" smtClean="0"/>
              <a:t>‹#›</a:t>
            </a:fld>
            <a:endParaRPr lang="en-US" dirty="0"/>
          </a:p>
        </p:txBody>
      </p:sp>
    </p:spTree>
    <p:extLst>
      <p:ext uri="{BB962C8B-B14F-4D97-AF65-F5344CB8AC3E}">
        <p14:creationId xmlns:p14="http://schemas.microsoft.com/office/powerpoint/2010/main" val="1962916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7A093D-FC30-4FA4-BDB4-FFA0B699D807}"/>
              </a:ext>
            </a:extLst>
          </p:cNvPr>
          <p:cNvSpPr>
            <a:spLocks noGrp="1"/>
          </p:cNvSpPr>
          <p:nvPr>
            <p:ph type="dt" sz="half" idx="10"/>
          </p:nvPr>
        </p:nvSpPr>
        <p:spPr/>
        <p:txBody>
          <a:bodyPr/>
          <a:lstStyle/>
          <a:p>
            <a:fld id="{27374351-49A7-4879-BE9E-680E3ACB7E7C}" type="datetimeFigureOut">
              <a:rPr lang="en-US" smtClean="0"/>
              <a:t>12/15/2021</a:t>
            </a:fld>
            <a:endParaRPr lang="en-US" dirty="0"/>
          </a:p>
        </p:txBody>
      </p:sp>
      <p:sp>
        <p:nvSpPr>
          <p:cNvPr id="3" name="Footer Placeholder 2">
            <a:extLst>
              <a:ext uri="{FF2B5EF4-FFF2-40B4-BE49-F238E27FC236}">
                <a16:creationId xmlns:a16="http://schemas.microsoft.com/office/drawing/2014/main" id="{8826604F-7967-4750-ABE8-176534FC601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A00C219-8331-46AE-9368-95450A2DE382}"/>
              </a:ext>
            </a:extLst>
          </p:cNvPr>
          <p:cNvSpPr>
            <a:spLocks noGrp="1"/>
          </p:cNvSpPr>
          <p:nvPr>
            <p:ph type="sldNum" sz="quarter" idx="12"/>
          </p:nvPr>
        </p:nvSpPr>
        <p:spPr/>
        <p:txBody>
          <a:bodyPr/>
          <a:lstStyle/>
          <a:p>
            <a:fld id="{6D6B3FB2-5A06-4B60-A053-4961E1CD2662}" type="slidenum">
              <a:rPr lang="en-US" smtClean="0"/>
              <a:t>‹#›</a:t>
            </a:fld>
            <a:endParaRPr lang="en-US" dirty="0"/>
          </a:p>
        </p:txBody>
      </p:sp>
    </p:spTree>
    <p:extLst>
      <p:ext uri="{BB962C8B-B14F-4D97-AF65-F5344CB8AC3E}">
        <p14:creationId xmlns:p14="http://schemas.microsoft.com/office/powerpoint/2010/main" val="2321188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BEC79-4F8C-45B3-A337-475E809E4B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6054A1-84F0-4308-A12E-66E30D45A6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1A3DBC-9D9A-47B5-BD7C-8EA80063AE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55BC85-DC34-4AE9-940B-8ABD1A86F55F}"/>
              </a:ext>
            </a:extLst>
          </p:cNvPr>
          <p:cNvSpPr>
            <a:spLocks noGrp="1"/>
          </p:cNvSpPr>
          <p:nvPr>
            <p:ph type="dt" sz="half" idx="10"/>
          </p:nvPr>
        </p:nvSpPr>
        <p:spPr/>
        <p:txBody>
          <a:bodyPr/>
          <a:lstStyle/>
          <a:p>
            <a:fld id="{27374351-49A7-4879-BE9E-680E3ACB7E7C}" type="datetimeFigureOut">
              <a:rPr lang="en-US" smtClean="0"/>
              <a:t>12/15/2021</a:t>
            </a:fld>
            <a:endParaRPr lang="en-US" dirty="0"/>
          </a:p>
        </p:txBody>
      </p:sp>
      <p:sp>
        <p:nvSpPr>
          <p:cNvPr id="6" name="Footer Placeholder 5">
            <a:extLst>
              <a:ext uri="{FF2B5EF4-FFF2-40B4-BE49-F238E27FC236}">
                <a16:creationId xmlns:a16="http://schemas.microsoft.com/office/drawing/2014/main" id="{FB409CE3-7127-4DA5-A5D1-0AD7FF354C4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435DACF-DBCD-4731-989C-74ED62AE457E}"/>
              </a:ext>
            </a:extLst>
          </p:cNvPr>
          <p:cNvSpPr>
            <a:spLocks noGrp="1"/>
          </p:cNvSpPr>
          <p:nvPr>
            <p:ph type="sldNum" sz="quarter" idx="12"/>
          </p:nvPr>
        </p:nvSpPr>
        <p:spPr/>
        <p:txBody>
          <a:bodyPr/>
          <a:lstStyle/>
          <a:p>
            <a:fld id="{6D6B3FB2-5A06-4B60-A053-4961E1CD2662}" type="slidenum">
              <a:rPr lang="en-US" smtClean="0"/>
              <a:t>‹#›</a:t>
            </a:fld>
            <a:endParaRPr lang="en-US" dirty="0"/>
          </a:p>
        </p:txBody>
      </p:sp>
    </p:spTree>
    <p:extLst>
      <p:ext uri="{BB962C8B-B14F-4D97-AF65-F5344CB8AC3E}">
        <p14:creationId xmlns:p14="http://schemas.microsoft.com/office/powerpoint/2010/main" val="1300351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8E12D-2192-4DC4-94B6-DB7C8CC033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0A6365-78AA-42D0-BFD0-C8A6FB70E4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F6EEA43-262E-44E1-AA31-0DD0363223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825BDE-1ACB-444B-9B74-E47BB3AE2F27}"/>
              </a:ext>
            </a:extLst>
          </p:cNvPr>
          <p:cNvSpPr>
            <a:spLocks noGrp="1"/>
          </p:cNvSpPr>
          <p:nvPr>
            <p:ph type="dt" sz="half" idx="10"/>
          </p:nvPr>
        </p:nvSpPr>
        <p:spPr/>
        <p:txBody>
          <a:bodyPr/>
          <a:lstStyle/>
          <a:p>
            <a:fld id="{27374351-49A7-4879-BE9E-680E3ACB7E7C}" type="datetimeFigureOut">
              <a:rPr lang="en-US" smtClean="0"/>
              <a:t>12/15/2021</a:t>
            </a:fld>
            <a:endParaRPr lang="en-US" dirty="0"/>
          </a:p>
        </p:txBody>
      </p:sp>
      <p:sp>
        <p:nvSpPr>
          <p:cNvPr id="6" name="Footer Placeholder 5">
            <a:extLst>
              <a:ext uri="{FF2B5EF4-FFF2-40B4-BE49-F238E27FC236}">
                <a16:creationId xmlns:a16="http://schemas.microsoft.com/office/drawing/2014/main" id="{568D15A0-9B82-4609-96D9-7F2516116B8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FD47291-645E-4FF6-811C-7DB2962D96EE}"/>
              </a:ext>
            </a:extLst>
          </p:cNvPr>
          <p:cNvSpPr>
            <a:spLocks noGrp="1"/>
          </p:cNvSpPr>
          <p:nvPr>
            <p:ph type="sldNum" sz="quarter" idx="12"/>
          </p:nvPr>
        </p:nvSpPr>
        <p:spPr/>
        <p:txBody>
          <a:bodyPr/>
          <a:lstStyle/>
          <a:p>
            <a:fld id="{6D6B3FB2-5A06-4B60-A053-4961E1CD2662}" type="slidenum">
              <a:rPr lang="en-US" smtClean="0"/>
              <a:t>‹#›</a:t>
            </a:fld>
            <a:endParaRPr lang="en-US" dirty="0"/>
          </a:p>
        </p:txBody>
      </p:sp>
    </p:spTree>
    <p:extLst>
      <p:ext uri="{BB962C8B-B14F-4D97-AF65-F5344CB8AC3E}">
        <p14:creationId xmlns:p14="http://schemas.microsoft.com/office/powerpoint/2010/main" val="490999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9FFB6D-160E-427F-A498-890F1E92E0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B04E67-9B15-4451-B0AF-E1174221D1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D91054-20D1-4E7F-AD66-C7FC3866D2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374351-49A7-4879-BE9E-680E3ACB7E7C}" type="datetimeFigureOut">
              <a:rPr lang="en-US" smtClean="0"/>
              <a:t>12/15/2021</a:t>
            </a:fld>
            <a:endParaRPr lang="en-US" dirty="0"/>
          </a:p>
        </p:txBody>
      </p:sp>
      <p:sp>
        <p:nvSpPr>
          <p:cNvPr id="5" name="Footer Placeholder 4">
            <a:extLst>
              <a:ext uri="{FF2B5EF4-FFF2-40B4-BE49-F238E27FC236}">
                <a16:creationId xmlns:a16="http://schemas.microsoft.com/office/drawing/2014/main" id="{AC414AA0-DAB5-40E9-84F0-1E5329F6FE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C3A8F6E-70E2-44AE-B0A6-062302E7CE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6B3FB2-5A06-4B60-A053-4961E1CD2662}" type="slidenum">
              <a:rPr lang="en-US" smtClean="0"/>
              <a:t>‹#›</a:t>
            </a:fld>
            <a:endParaRPr lang="en-US" dirty="0"/>
          </a:p>
        </p:txBody>
      </p:sp>
    </p:spTree>
    <p:extLst>
      <p:ext uri="{BB962C8B-B14F-4D97-AF65-F5344CB8AC3E}">
        <p14:creationId xmlns:p14="http://schemas.microsoft.com/office/powerpoint/2010/main" val="766327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federalreserve.gov/monetarypolicy/2021-07-mpr-part1.ht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www.pressherald.com/2021/11/07/maine-college-enrollments-drop-as-pandemic-job-market-pull-students-from-classrooms"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www.maine.gov/unemployment/videos/cm/" TargetMode="External"/><Relationship Id="rId3" Type="http://schemas.openxmlformats.org/officeDocument/2006/relationships/hyperlink" Target="https://youtu.be/bgIaGd_fTOs" TargetMode="External"/><Relationship Id="rId7" Type="http://schemas.openxmlformats.org/officeDocument/2006/relationships/hyperlink" Target="https://www.maine.gov/unemployment/videos/responsibilities/" TargetMode="External"/><Relationship Id="rId12" Type="http://schemas.openxmlformats.org/officeDocument/2006/relationships/hyperlink" Target="https://www.maine.gov/unemployment/videos/appealshearingprocess/"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hyperlink" Target="https://www.maine.gov/unemployment/videos/ucf/" TargetMode="External"/><Relationship Id="rId11" Type="http://schemas.openxmlformats.org/officeDocument/2006/relationships/hyperlink" Target="https://www.maine.gov/unemployment/videos/aud/" TargetMode="External"/><Relationship Id="rId5" Type="http://schemas.openxmlformats.org/officeDocument/2006/relationships/hyperlink" Target="https://www.youtube.com/watch?v=VVGhc3qbOUs" TargetMode="External"/><Relationship Id="rId10" Type="http://schemas.openxmlformats.org/officeDocument/2006/relationships/hyperlink" Target="https://youtu.be/hb2FFh-0gPs" TargetMode="External"/><Relationship Id="rId4" Type="http://schemas.openxmlformats.org/officeDocument/2006/relationships/hyperlink" Target="https://youtu.be/7ySVbKf9vi8" TargetMode="External"/><Relationship Id="rId9" Type="http://schemas.openxmlformats.org/officeDocument/2006/relationships/hyperlink" Target="https://www.maine.gov/unemployment/videos/earningmoney/"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UoMU5lDZP1Y?feature=oembed" TargetMode="Externa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www.maine.gov/unemployment/faq/changeremepassword/index.shtml" TargetMode="External"/><Relationship Id="rId3" Type="http://schemas.openxmlformats.org/officeDocument/2006/relationships/hyperlink" Target="https://www.maine.gov/unemployment/claimsfaq/" TargetMode="External"/><Relationship Id="rId7" Type="http://schemas.openxmlformats.org/officeDocument/2006/relationships/hyperlink" Target="https://www.maine.gov/unemployment/pua/taxinfo/"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hyperlink" Target="https://www.maine.gov/unemployment/faq/worksearch/" TargetMode="External"/><Relationship Id="rId11" Type="http://schemas.openxmlformats.org/officeDocument/2006/relationships/hyperlink" Target="https://www.maine.gov/unemployment/faq/1099g/index.shtml" TargetMode="External"/><Relationship Id="rId5" Type="http://schemas.openxmlformats.org/officeDocument/2006/relationships/hyperlink" Target="https://www.maine.gov/unemployment/claimsfaq#2" TargetMode="External"/><Relationship Id="rId10" Type="http://schemas.openxmlformats.org/officeDocument/2006/relationships/hyperlink" Target="https://www.maine.gov/unemployment/faq/overpayment/index.shtml" TargetMode="External"/><Relationship Id="rId4" Type="http://schemas.openxmlformats.org/officeDocument/2006/relationships/hyperlink" Target="https://www.maine.gov/unemployment/claimsfaq#1" TargetMode="External"/><Relationship Id="rId9" Type="http://schemas.openxmlformats.org/officeDocument/2006/relationships/hyperlink" Target="https://www.maine.gov/unemployment/weeklyclaims/"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www.maine.gov/unemployment/appealsfaq/" TargetMode="External"/><Relationship Id="rId13" Type="http://schemas.openxmlformats.org/officeDocument/2006/relationships/hyperlink" Target="https://www.maine.gov/unemployment/appealsfaq/index.shtml#4" TargetMode="External"/><Relationship Id="rId3" Type="http://schemas.openxmlformats.org/officeDocument/2006/relationships/hyperlink" Target="https://www.maine.gov/unemployment/fraud/" TargetMode="External"/><Relationship Id="rId7" Type="http://schemas.openxmlformats.org/officeDocument/2006/relationships/hyperlink" Target="https://www.maine.gov/unemployment/fraud/index.shtml#4" TargetMode="External"/><Relationship Id="rId12" Type="http://schemas.openxmlformats.org/officeDocument/2006/relationships/hyperlink" Target="https://www.maine.gov/unemployment/appealsfaq/index.shtml#3"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hyperlink" Target="https://www.maine.gov/unemployment/fraud/index.shtml#3" TargetMode="External"/><Relationship Id="rId11" Type="http://schemas.openxmlformats.org/officeDocument/2006/relationships/hyperlink" Target="https://www.maine.gov/unemployment/appealsfaq/index.shtml#2" TargetMode="External"/><Relationship Id="rId5" Type="http://schemas.openxmlformats.org/officeDocument/2006/relationships/hyperlink" Target="https://www.maine.gov/unemployment/fraud/index.shtml#2" TargetMode="External"/><Relationship Id="rId10" Type="http://schemas.openxmlformats.org/officeDocument/2006/relationships/hyperlink" Target="https://www.maine.gov/unemployment/appealsfaq/index.shtml#1" TargetMode="External"/><Relationship Id="rId4" Type="http://schemas.openxmlformats.org/officeDocument/2006/relationships/hyperlink" Target="https://www.maine.gov/unemployment/fraud/index.shtml#1" TargetMode="External"/><Relationship Id="rId9" Type="http://schemas.openxmlformats.org/officeDocument/2006/relationships/hyperlink" Target="https://www.maine.gov/unemployment/appealsfaq/index.shtml"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s://www.maine.gov/unemployment/docs/2021/ClaimantGuideMaintainingMyUIEligibility.pdf" TargetMode="External"/><Relationship Id="rId3" Type="http://schemas.openxmlformats.org/officeDocument/2006/relationships/hyperlink" Target="https://www.maine.gov/unemployment/faq/statusfaq/" TargetMode="External"/><Relationship Id="rId7" Type="http://schemas.openxmlformats.org/officeDocument/2006/relationships/hyperlink" Target="https://www.maine.gov/unemployment/docs/2021/ClaimantReemploymentChecklist.pdf"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hyperlink" Target="https://www.maine.gov/unemployment/reemploymeguide/" TargetMode="External"/><Relationship Id="rId5" Type="http://schemas.openxmlformats.org/officeDocument/2006/relationships/hyperlink" Target="https://www.maine.gov/unemployment/uiguide/" TargetMode="External"/><Relationship Id="rId4" Type="http://schemas.openxmlformats.org/officeDocument/2006/relationships/hyperlink" Target="https://www.maine.gov/unemployment/faq/worksearch/"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9118-5553-4438-90D0-9322678B5BDD}"/>
              </a:ext>
            </a:extLst>
          </p:cNvPr>
          <p:cNvSpPr>
            <a:spLocks noGrp="1"/>
          </p:cNvSpPr>
          <p:nvPr>
            <p:ph type="title"/>
          </p:nvPr>
        </p:nvSpPr>
        <p:spPr>
          <a:xfrm>
            <a:off x="968764" y="325120"/>
            <a:ext cx="8702897" cy="1114186"/>
          </a:xfrm>
        </p:spPr>
        <p:txBody>
          <a:bodyPr>
            <a:normAutofit/>
          </a:bodyPr>
          <a:lstStyle/>
          <a:p>
            <a:pPr algn="ctr"/>
            <a:r>
              <a:rPr lang="en-US" b="1" dirty="0">
                <a:effectLst>
                  <a:outerShdw blurRad="38100" dist="38100" dir="2700000" algn="tl">
                    <a:srgbClr val="000000">
                      <a:alpha val="43137"/>
                    </a:srgbClr>
                  </a:outerShdw>
                </a:effectLst>
              </a:rPr>
              <a:t>Agenda</a:t>
            </a:r>
          </a:p>
        </p:txBody>
      </p:sp>
      <p:sp>
        <p:nvSpPr>
          <p:cNvPr id="3" name="Content Placeholder 2">
            <a:extLst>
              <a:ext uri="{FF2B5EF4-FFF2-40B4-BE49-F238E27FC236}">
                <a16:creationId xmlns:a16="http://schemas.microsoft.com/office/drawing/2014/main" id="{D0A13C97-793E-4B2F-8685-E00152185B1C}"/>
              </a:ext>
            </a:extLst>
          </p:cNvPr>
          <p:cNvSpPr>
            <a:spLocks noGrp="1"/>
          </p:cNvSpPr>
          <p:nvPr>
            <p:ph idx="1"/>
          </p:nvPr>
        </p:nvSpPr>
        <p:spPr>
          <a:xfrm>
            <a:off x="658368" y="1695450"/>
            <a:ext cx="7917989" cy="4837430"/>
          </a:xfrm>
        </p:spPr>
        <p:txBody>
          <a:bodyPr anchor="ctr">
            <a:noAutofit/>
          </a:bodyPr>
          <a:lstStyle/>
          <a:p>
            <a:pPr marL="0" indent="0">
              <a:buNone/>
            </a:pPr>
            <a:r>
              <a:rPr lang="en-US" sz="2400" b="1" dirty="0"/>
              <a:t>Agenda for the UI Stakeholder Group Meeting on 12/15/2021 </a:t>
            </a:r>
          </a:p>
          <a:p>
            <a:r>
              <a:rPr lang="en-US" sz="1800" dirty="0"/>
              <a:t>Welcome</a:t>
            </a:r>
          </a:p>
          <a:p>
            <a:r>
              <a:rPr lang="en-US" sz="1800" dirty="0"/>
              <a:t>Introductions</a:t>
            </a:r>
          </a:p>
          <a:p>
            <a:r>
              <a:rPr lang="en-US" sz="1800" dirty="0"/>
              <a:t>Review of Previous Meetings</a:t>
            </a:r>
            <a:endParaRPr lang="en-US" sz="1000" dirty="0"/>
          </a:p>
          <a:p>
            <a:r>
              <a:rPr lang="en-US" sz="1800" dirty="0"/>
              <a:t>Presentation on Economic Situation by Mark McInerney, Director of the Center for Workforce Research and Information </a:t>
            </a:r>
          </a:p>
          <a:p>
            <a:r>
              <a:rPr lang="en-US" sz="1800" dirty="0"/>
              <a:t>Overview of the claim filing process and review of resources</a:t>
            </a:r>
          </a:p>
          <a:p>
            <a:r>
              <a:rPr lang="en-US" sz="1800" dirty="0"/>
              <a:t>Review of the ID.ME verification process</a:t>
            </a:r>
          </a:p>
          <a:p>
            <a:r>
              <a:rPr lang="en-US" sz="1800" dirty="0"/>
              <a:t>Wrap-up</a:t>
            </a:r>
          </a:p>
          <a:p>
            <a:r>
              <a:rPr lang="en-US" sz="1800" dirty="0"/>
              <a:t>Closing</a:t>
            </a:r>
          </a:p>
          <a:p>
            <a:pPr lvl="1"/>
            <a:endParaRPr lang="en-US" sz="2000" dirty="0"/>
          </a:p>
          <a:p>
            <a:pPr lvl="1"/>
            <a:endParaRPr lang="en-US" sz="2000" dirty="0"/>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D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10106FC-0CB9-4803-8421-A940A48FB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2895338"/>
            <a:ext cx="1462088" cy="1067324"/>
          </a:xfrm>
          <a:prstGeom prst="rect">
            <a:avLst/>
          </a:prstGeom>
        </p:spPr>
      </p:pic>
    </p:spTree>
    <p:extLst>
      <p:ext uri="{BB962C8B-B14F-4D97-AF65-F5344CB8AC3E}">
        <p14:creationId xmlns:p14="http://schemas.microsoft.com/office/powerpoint/2010/main" val="3673279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9118-5553-4438-90D0-9322678B5BDD}"/>
              </a:ext>
            </a:extLst>
          </p:cNvPr>
          <p:cNvSpPr>
            <a:spLocks noGrp="1"/>
          </p:cNvSpPr>
          <p:nvPr>
            <p:ph type="title"/>
          </p:nvPr>
        </p:nvSpPr>
        <p:spPr>
          <a:xfrm>
            <a:off x="502329" y="-16689"/>
            <a:ext cx="8752113" cy="1464981"/>
          </a:xfrm>
        </p:spPr>
        <p:txBody>
          <a:bodyPr>
            <a:normAutofit fontScale="90000"/>
          </a:bodyPr>
          <a:lstStyle/>
          <a:p>
            <a:pPr algn="ctr">
              <a:lnSpc>
                <a:spcPct val="100000"/>
              </a:lnSpc>
              <a:spcAft>
                <a:spcPts val="1000"/>
              </a:spcAft>
            </a:pPr>
            <a:br>
              <a:rPr lang="en-US" sz="3200" spc="-100" dirty="0">
                <a:solidFill>
                  <a:schemeClr val="tx2"/>
                </a:solidFill>
                <a:latin typeface="Arial (Headings)"/>
              </a:rPr>
            </a:br>
            <a:r>
              <a:rPr lang="en-US" sz="3200" spc="-100" dirty="0">
                <a:solidFill>
                  <a:schemeClr val="tx2"/>
                </a:solidFill>
                <a:latin typeface="Arial (Headings)"/>
              </a:rPr>
              <a:t>Tight labor market conditions have quickly re-emerged. </a:t>
            </a:r>
            <a:br>
              <a:rPr lang="en-US" sz="3200" spc="-100" dirty="0">
                <a:solidFill>
                  <a:schemeClr val="tx2"/>
                </a:solidFill>
                <a:latin typeface="Arial (Headings)"/>
              </a:rPr>
            </a:br>
            <a:r>
              <a:rPr lang="en-US" sz="3200" spc="-100" dirty="0">
                <a:solidFill>
                  <a:schemeClr val="tx2"/>
                </a:solidFill>
                <a:latin typeface="Arial (Headings)"/>
              </a:rPr>
              <a:t>The unemployment rate has already dropped below the 20-year average </a:t>
            </a:r>
            <a:endParaRPr lang="en-US" sz="3200" b="1" dirty="0">
              <a:latin typeface="Calibri Light" panose="020F0302020204030204" pitchFamily="34" charset="0"/>
              <a:ea typeface="Calibri" panose="020F0502020204030204" pitchFamily="34" charset="0"/>
              <a:cs typeface="Calibri Light" panose="020F0302020204030204" pitchFamily="34" charset="0"/>
            </a:endParaRPr>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D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10106FC-0CB9-4803-8421-A940A48FB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2895338"/>
            <a:ext cx="1462088" cy="1067324"/>
          </a:xfrm>
          <a:prstGeom prst="rect">
            <a:avLst/>
          </a:prstGeom>
        </p:spPr>
      </p:pic>
      <p:sp>
        <p:nvSpPr>
          <p:cNvPr id="5" name="Content Placeholder 4">
            <a:extLst>
              <a:ext uri="{FF2B5EF4-FFF2-40B4-BE49-F238E27FC236}">
                <a16:creationId xmlns:a16="http://schemas.microsoft.com/office/drawing/2014/main" id="{DB97FBD6-C150-42FD-BFFC-DED88748A5E2}"/>
              </a:ext>
            </a:extLst>
          </p:cNvPr>
          <p:cNvSpPr>
            <a:spLocks noGrp="1"/>
          </p:cNvSpPr>
          <p:nvPr>
            <p:ph idx="1"/>
          </p:nvPr>
        </p:nvSpPr>
        <p:spPr>
          <a:xfrm>
            <a:off x="301990" y="1049087"/>
            <a:ext cx="8613410" cy="5704138"/>
          </a:xfrm>
        </p:spPr>
        <p:txBody>
          <a:bodyPr>
            <a:normAutofit/>
          </a:bodyPr>
          <a:lstStyle/>
          <a:p>
            <a:endParaRPr lang="en-US" sz="1800" dirty="0"/>
          </a:p>
          <a:p>
            <a:pPr lvl="1"/>
            <a:endParaRPr lang="en-US" sz="2800" dirty="0"/>
          </a:p>
          <a:p>
            <a:pPr lvl="1"/>
            <a:endParaRPr lang="en-US" sz="1400" dirty="0"/>
          </a:p>
        </p:txBody>
      </p:sp>
      <p:pic>
        <p:nvPicPr>
          <p:cNvPr id="8" name="Picture 7">
            <a:extLst>
              <a:ext uri="{FF2B5EF4-FFF2-40B4-BE49-F238E27FC236}">
                <a16:creationId xmlns:a16="http://schemas.microsoft.com/office/drawing/2014/main" id="{5CE35EF3-B206-4044-8473-D1DDFAED3832}"/>
              </a:ext>
            </a:extLst>
          </p:cNvPr>
          <p:cNvPicPr>
            <a:picLocks noChangeAspect="1"/>
          </p:cNvPicPr>
          <p:nvPr/>
        </p:nvPicPr>
        <p:blipFill>
          <a:blip r:embed="rId3"/>
          <a:stretch>
            <a:fillRect/>
          </a:stretch>
        </p:blipFill>
        <p:spPr>
          <a:xfrm>
            <a:off x="1028700" y="1752646"/>
            <a:ext cx="7086600" cy="4952907"/>
          </a:xfrm>
          <a:prstGeom prst="rect">
            <a:avLst/>
          </a:prstGeom>
        </p:spPr>
      </p:pic>
    </p:spTree>
    <p:extLst>
      <p:ext uri="{BB962C8B-B14F-4D97-AF65-F5344CB8AC3E}">
        <p14:creationId xmlns:p14="http://schemas.microsoft.com/office/powerpoint/2010/main" val="1238070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9118-5553-4438-90D0-9322678B5BDD}"/>
              </a:ext>
            </a:extLst>
          </p:cNvPr>
          <p:cNvSpPr>
            <a:spLocks noGrp="1"/>
          </p:cNvSpPr>
          <p:nvPr>
            <p:ph type="title"/>
          </p:nvPr>
        </p:nvSpPr>
        <p:spPr>
          <a:xfrm>
            <a:off x="502329" y="-16689"/>
            <a:ext cx="8752113" cy="1464981"/>
          </a:xfrm>
        </p:spPr>
        <p:txBody>
          <a:bodyPr>
            <a:normAutofit/>
          </a:bodyPr>
          <a:lstStyle/>
          <a:p>
            <a:pPr algn="ctr">
              <a:lnSpc>
                <a:spcPct val="100000"/>
              </a:lnSpc>
              <a:spcAft>
                <a:spcPts val="1000"/>
              </a:spcAft>
            </a:pPr>
            <a:r>
              <a:rPr lang="en-US" sz="3200" dirty="0">
                <a:solidFill>
                  <a:schemeClr val="tx2"/>
                </a:solidFill>
                <a:latin typeface="Arial" panose="020B0604020202020204" pitchFamily="34" charset="0"/>
                <a:cs typeface="Arial" panose="020B0604020202020204" pitchFamily="34" charset="0"/>
              </a:rPr>
              <a:t>Understanding current conditions</a:t>
            </a:r>
            <a:endParaRPr lang="en-US" sz="3200" b="1" dirty="0">
              <a:latin typeface="Calibri Light" panose="020F0302020204030204" pitchFamily="34" charset="0"/>
              <a:ea typeface="Calibri" panose="020F0502020204030204" pitchFamily="34" charset="0"/>
              <a:cs typeface="Calibri Light" panose="020F0302020204030204" pitchFamily="34" charset="0"/>
            </a:endParaRPr>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D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10106FC-0CB9-4803-8421-A940A48FB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2895338"/>
            <a:ext cx="1462088" cy="1067324"/>
          </a:xfrm>
          <a:prstGeom prst="rect">
            <a:avLst/>
          </a:prstGeom>
        </p:spPr>
      </p:pic>
      <p:sp>
        <p:nvSpPr>
          <p:cNvPr id="5" name="Content Placeholder 4">
            <a:extLst>
              <a:ext uri="{FF2B5EF4-FFF2-40B4-BE49-F238E27FC236}">
                <a16:creationId xmlns:a16="http://schemas.microsoft.com/office/drawing/2014/main" id="{DB97FBD6-C150-42FD-BFFC-DED88748A5E2}"/>
              </a:ext>
            </a:extLst>
          </p:cNvPr>
          <p:cNvSpPr>
            <a:spLocks noGrp="1"/>
          </p:cNvSpPr>
          <p:nvPr>
            <p:ph idx="1"/>
          </p:nvPr>
        </p:nvSpPr>
        <p:spPr>
          <a:xfrm>
            <a:off x="301990" y="1049087"/>
            <a:ext cx="8613410" cy="5704138"/>
          </a:xfrm>
        </p:spPr>
        <p:txBody>
          <a:bodyPr>
            <a:normAutofit/>
          </a:bodyPr>
          <a:lstStyle/>
          <a:p>
            <a:endParaRPr lang="en-US" sz="1800" dirty="0"/>
          </a:p>
          <a:p>
            <a:pPr lvl="0"/>
            <a:r>
              <a:rPr lang="en-US" dirty="0"/>
              <a:t>Tight labor market is the result of a combination of factors</a:t>
            </a:r>
          </a:p>
          <a:p>
            <a:pPr lvl="0"/>
            <a:r>
              <a:rPr lang="en-US" dirty="0"/>
              <a:t>Some unrelated to the pandemic:</a:t>
            </a:r>
          </a:p>
          <a:p>
            <a:pPr lvl="1"/>
            <a:r>
              <a:rPr lang="en-US" dirty="0"/>
              <a:t>Resumption of pre-pandemic labor market trends</a:t>
            </a:r>
          </a:p>
          <a:p>
            <a:pPr lvl="1"/>
            <a:r>
              <a:rPr lang="en-US" dirty="0"/>
              <a:t>Long term demographic trends</a:t>
            </a:r>
          </a:p>
          <a:p>
            <a:pPr lvl="0"/>
            <a:r>
              <a:rPr lang="en-US" dirty="0"/>
              <a:t>Some pandemic related affecting labor force participation:</a:t>
            </a:r>
          </a:p>
          <a:p>
            <a:pPr lvl="1"/>
            <a:r>
              <a:rPr lang="en-US" dirty="0"/>
              <a:t>School closures, remote/hybrid learning</a:t>
            </a:r>
          </a:p>
          <a:p>
            <a:pPr lvl="1"/>
            <a:r>
              <a:rPr lang="en-US" dirty="0"/>
              <a:t>Lack of safe, affordable or available childcare</a:t>
            </a:r>
          </a:p>
          <a:p>
            <a:pPr lvl="1"/>
            <a:r>
              <a:rPr lang="en-US" dirty="0"/>
              <a:t>Personal safety concerns </a:t>
            </a:r>
          </a:p>
          <a:p>
            <a:pPr lvl="1"/>
            <a:r>
              <a:rPr lang="en-US" dirty="0"/>
              <a:t>Altered retirement decisions</a:t>
            </a:r>
          </a:p>
          <a:p>
            <a:pPr lvl="1"/>
            <a:r>
              <a:rPr lang="en-US" dirty="0"/>
              <a:t>Fewer foreign workers via visa programs</a:t>
            </a:r>
          </a:p>
          <a:p>
            <a:pPr lvl="1"/>
            <a:endParaRPr lang="en-US" sz="1400" dirty="0"/>
          </a:p>
        </p:txBody>
      </p:sp>
    </p:spTree>
    <p:extLst>
      <p:ext uri="{BB962C8B-B14F-4D97-AF65-F5344CB8AC3E}">
        <p14:creationId xmlns:p14="http://schemas.microsoft.com/office/powerpoint/2010/main" val="201473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9118-5553-4438-90D0-9322678B5BDD}"/>
              </a:ext>
            </a:extLst>
          </p:cNvPr>
          <p:cNvSpPr>
            <a:spLocks noGrp="1"/>
          </p:cNvSpPr>
          <p:nvPr>
            <p:ph type="title"/>
          </p:nvPr>
        </p:nvSpPr>
        <p:spPr>
          <a:xfrm>
            <a:off x="502329" y="-16689"/>
            <a:ext cx="8752113" cy="1464981"/>
          </a:xfrm>
        </p:spPr>
        <p:txBody>
          <a:bodyPr>
            <a:normAutofit/>
          </a:bodyPr>
          <a:lstStyle/>
          <a:p>
            <a:pPr algn="ctr">
              <a:lnSpc>
                <a:spcPct val="100000"/>
              </a:lnSpc>
              <a:spcAft>
                <a:spcPts val="1000"/>
              </a:spcAft>
            </a:pPr>
            <a:r>
              <a:rPr lang="en-US" sz="3200" dirty="0">
                <a:solidFill>
                  <a:schemeClr val="accent1">
                    <a:lumMod val="75000"/>
                  </a:schemeClr>
                </a:solidFill>
                <a:latin typeface="Arial" panose="020B0604020202020204" pitchFamily="34" charset="0"/>
                <a:cs typeface="Arial" panose="020B0604020202020204" pitchFamily="34" charset="0"/>
              </a:rPr>
              <a:t>Maine’s Labor Force (Oct 2021)</a:t>
            </a:r>
            <a:endParaRPr lang="en-US" sz="3200" b="1" dirty="0">
              <a:latin typeface="Calibri Light" panose="020F0302020204030204" pitchFamily="34" charset="0"/>
              <a:ea typeface="Calibri" panose="020F0502020204030204" pitchFamily="34" charset="0"/>
              <a:cs typeface="Calibri Light" panose="020F0302020204030204" pitchFamily="34" charset="0"/>
            </a:endParaRPr>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D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10106FC-0CB9-4803-8421-A940A48FB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2895338"/>
            <a:ext cx="1462088" cy="1067324"/>
          </a:xfrm>
          <a:prstGeom prst="rect">
            <a:avLst/>
          </a:prstGeom>
        </p:spPr>
      </p:pic>
      <p:sp>
        <p:nvSpPr>
          <p:cNvPr id="5" name="Content Placeholder 4">
            <a:extLst>
              <a:ext uri="{FF2B5EF4-FFF2-40B4-BE49-F238E27FC236}">
                <a16:creationId xmlns:a16="http://schemas.microsoft.com/office/drawing/2014/main" id="{DB97FBD6-C150-42FD-BFFC-DED88748A5E2}"/>
              </a:ext>
            </a:extLst>
          </p:cNvPr>
          <p:cNvSpPr>
            <a:spLocks noGrp="1"/>
          </p:cNvSpPr>
          <p:nvPr>
            <p:ph idx="1"/>
          </p:nvPr>
        </p:nvSpPr>
        <p:spPr>
          <a:xfrm>
            <a:off x="301990" y="1049087"/>
            <a:ext cx="8613410" cy="5704138"/>
          </a:xfrm>
        </p:spPr>
        <p:txBody>
          <a:bodyPr>
            <a:normAutofit/>
          </a:bodyPr>
          <a:lstStyle/>
          <a:p>
            <a:endParaRPr lang="en-US" sz="1800" dirty="0"/>
          </a:p>
          <a:p>
            <a:pPr lvl="1"/>
            <a:endParaRPr lang="en-US" sz="1400" dirty="0"/>
          </a:p>
        </p:txBody>
      </p:sp>
      <p:pic>
        <p:nvPicPr>
          <p:cNvPr id="7" name="Picture 6">
            <a:extLst>
              <a:ext uri="{FF2B5EF4-FFF2-40B4-BE49-F238E27FC236}">
                <a16:creationId xmlns:a16="http://schemas.microsoft.com/office/drawing/2014/main" id="{1F05C13F-EDD0-4D67-88D3-78E6FE4EA029}"/>
              </a:ext>
            </a:extLst>
          </p:cNvPr>
          <p:cNvPicPr>
            <a:picLocks noChangeAspect="1"/>
          </p:cNvPicPr>
          <p:nvPr/>
        </p:nvPicPr>
        <p:blipFill>
          <a:blip r:embed="rId3"/>
          <a:stretch>
            <a:fillRect/>
          </a:stretch>
        </p:blipFill>
        <p:spPr>
          <a:xfrm>
            <a:off x="656656" y="1059146"/>
            <a:ext cx="7830687" cy="5684008"/>
          </a:xfrm>
          <a:prstGeom prst="rect">
            <a:avLst/>
          </a:prstGeom>
        </p:spPr>
      </p:pic>
    </p:spTree>
    <p:extLst>
      <p:ext uri="{BB962C8B-B14F-4D97-AF65-F5344CB8AC3E}">
        <p14:creationId xmlns:p14="http://schemas.microsoft.com/office/powerpoint/2010/main" val="419403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9118-5553-4438-90D0-9322678B5BDD}"/>
              </a:ext>
            </a:extLst>
          </p:cNvPr>
          <p:cNvSpPr>
            <a:spLocks noGrp="1"/>
          </p:cNvSpPr>
          <p:nvPr>
            <p:ph type="title"/>
          </p:nvPr>
        </p:nvSpPr>
        <p:spPr>
          <a:xfrm>
            <a:off x="502329" y="-16689"/>
            <a:ext cx="8752113" cy="1464981"/>
          </a:xfrm>
        </p:spPr>
        <p:txBody>
          <a:bodyPr>
            <a:normAutofit/>
          </a:bodyPr>
          <a:lstStyle/>
          <a:p>
            <a:pPr algn="ctr">
              <a:lnSpc>
                <a:spcPct val="100000"/>
              </a:lnSpc>
              <a:spcAft>
                <a:spcPts val="1000"/>
              </a:spcAft>
            </a:pPr>
            <a:r>
              <a:rPr lang="en-US" sz="3200" dirty="0">
                <a:solidFill>
                  <a:schemeClr val="tx2"/>
                </a:solidFill>
                <a:latin typeface="Arial" panose="020B0604020202020204" pitchFamily="34" charset="0"/>
                <a:cs typeface="Arial" panose="020B0604020202020204" pitchFamily="34" charset="0"/>
              </a:rPr>
              <a:t>Unemployment Rate: what it measures</a:t>
            </a:r>
            <a:endParaRPr lang="en-US" sz="3200" b="1" dirty="0">
              <a:latin typeface="Calibri Light" panose="020F0302020204030204" pitchFamily="34" charset="0"/>
              <a:ea typeface="Calibri" panose="020F0502020204030204" pitchFamily="34" charset="0"/>
              <a:cs typeface="Calibri Light" panose="020F0302020204030204" pitchFamily="34" charset="0"/>
            </a:endParaRPr>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D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10106FC-0CB9-4803-8421-A940A48FB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2895338"/>
            <a:ext cx="1462088" cy="1067324"/>
          </a:xfrm>
          <a:prstGeom prst="rect">
            <a:avLst/>
          </a:prstGeom>
        </p:spPr>
      </p:pic>
      <p:sp>
        <p:nvSpPr>
          <p:cNvPr id="5" name="Content Placeholder 4">
            <a:extLst>
              <a:ext uri="{FF2B5EF4-FFF2-40B4-BE49-F238E27FC236}">
                <a16:creationId xmlns:a16="http://schemas.microsoft.com/office/drawing/2014/main" id="{DB97FBD6-C150-42FD-BFFC-DED88748A5E2}"/>
              </a:ext>
            </a:extLst>
          </p:cNvPr>
          <p:cNvSpPr>
            <a:spLocks noGrp="1"/>
          </p:cNvSpPr>
          <p:nvPr>
            <p:ph idx="1"/>
          </p:nvPr>
        </p:nvSpPr>
        <p:spPr>
          <a:xfrm>
            <a:off x="301990" y="1049087"/>
            <a:ext cx="8613410" cy="5704138"/>
          </a:xfrm>
        </p:spPr>
        <p:txBody>
          <a:bodyPr>
            <a:normAutofit/>
          </a:bodyPr>
          <a:lstStyle/>
          <a:p>
            <a:endParaRPr lang="en-US" sz="1800" dirty="0"/>
          </a:p>
          <a:p>
            <a:pPr>
              <a:lnSpc>
                <a:spcPct val="100000"/>
              </a:lnSpc>
              <a:spcAft>
                <a:spcPts val="300"/>
              </a:spcAft>
              <a:buClr>
                <a:srgbClr val="000000"/>
              </a:buClr>
              <a:buSzPct val="110000"/>
            </a:pPr>
            <a:r>
              <a:rPr lang="en-US" dirty="0"/>
              <a:t>Primarily determined by a monthly survey of households</a:t>
            </a:r>
          </a:p>
          <a:p>
            <a:pPr>
              <a:lnSpc>
                <a:spcPct val="100000"/>
              </a:lnSpc>
              <a:spcAft>
                <a:spcPts val="300"/>
              </a:spcAft>
              <a:buClr>
                <a:srgbClr val="000000"/>
              </a:buClr>
              <a:buSzPct val="110000"/>
            </a:pPr>
            <a:r>
              <a:rPr lang="en-US" dirty="0"/>
              <a:t>Identifying the labor force status of Maine residents (whether employed, unemployed, or not in the labor force)</a:t>
            </a:r>
          </a:p>
          <a:p>
            <a:pPr>
              <a:lnSpc>
                <a:spcPct val="100000"/>
              </a:lnSpc>
              <a:spcAft>
                <a:spcPts val="300"/>
              </a:spcAft>
              <a:buClr>
                <a:srgbClr val="000000"/>
              </a:buClr>
              <a:buSzPct val="110000"/>
            </a:pPr>
            <a:r>
              <a:rPr lang="en-US" dirty="0"/>
              <a:t>Unemployment measures more than workers who lost their job: </a:t>
            </a:r>
          </a:p>
          <a:p>
            <a:pPr lvl="1">
              <a:spcAft>
                <a:spcPts val="300"/>
              </a:spcAft>
              <a:buClr>
                <a:srgbClr val="000000"/>
              </a:buClr>
              <a:buSzPct val="110000"/>
            </a:pPr>
            <a:r>
              <a:rPr lang="en-US" dirty="0"/>
              <a:t>young people completing their education as they look for a job; </a:t>
            </a:r>
          </a:p>
          <a:p>
            <a:pPr lvl="1">
              <a:spcAft>
                <a:spcPts val="300"/>
              </a:spcAft>
              <a:buClr>
                <a:srgbClr val="000000"/>
              </a:buClr>
              <a:buSzPct val="110000"/>
            </a:pPr>
            <a:r>
              <a:rPr lang="en-US" dirty="0"/>
              <a:t>re-entrants into the labor force (who left to provide care, pursue additional training/education, the formerly incarcerated); </a:t>
            </a:r>
          </a:p>
          <a:p>
            <a:pPr lvl="1">
              <a:spcAft>
                <a:spcPts val="300"/>
              </a:spcAft>
              <a:buClr>
                <a:srgbClr val="000000"/>
              </a:buClr>
              <a:buSzPct val="110000"/>
            </a:pPr>
            <a:r>
              <a:rPr lang="en-US" dirty="0"/>
              <a:t>those voluntarily leaving jobs and seeking new opportunities</a:t>
            </a:r>
            <a:endParaRPr lang="en-US" sz="1400" dirty="0"/>
          </a:p>
        </p:txBody>
      </p:sp>
    </p:spTree>
    <p:extLst>
      <p:ext uri="{BB962C8B-B14F-4D97-AF65-F5344CB8AC3E}">
        <p14:creationId xmlns:p14="http://schemas.microsoft.com/office/powerpoint/2010/main" val="886510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9118-5553-4438-90D0-9322678B5BDD}"/>
              </a:ext>
            </a:extLst>
          </p:cNvPr>
          <p:cNvSpPr>
            <a:spLocks noGrp="1"/>
          </p:cNvSpPr>
          <p:nvPr>
            <p:ph type="title"/>
          </p:nvPr>
        </p:nvSpPr>
        <p:spPr>
          <a:xfrm>
            <a:off x="502329" y="-16689"/>
            <a:ext cx="8752113" cy="1464981"/>
          </a:xfrm>
        </p:spPr>
        <p:txBody>
          <a:bodyPr>
            <a:normAutofit/>
          </a:bodyPr>
          <a:lstStyle/>
          <a:p>
            <a:pPr algn="ctr">
              <a:lnSpc>
                <a:spcPct val="100000"/>
              </a:lnSpc>
              <a:spcAft>
                <a:spcPts val="1000"/>
              </a:spcAft>
            </a:pPr>
            <a:r>
              <a:rPr lang="en-US" sz="3200" dirty="0">
                <a:solidFill>
                  <a:schemeClr val="tx2"/>
                </a:solidFill>
                <a:latin typeface="Arial" panose="020B0604020202020204" pitchFamily="34" charset="0"/>
                <a:cs typeface="Arial" panose="020B0604020202020204" pitchFamily="34" charset="0"/>
              </a:rPr>
              <a:t>Unemployment Insurance Claims</a:t>
            </a:r>
            <a:endParaRPr lang="en-US" sz="3200" b="1" dirty="0">
              <a:latin typeface="Calibri Light" panose="020F0302020204030204" pitchFamily="34" charset="0"/>
              <a:ea typeface="Calibri" panose="020F0502020204030204" pitchFamily="34" charset="0"/>
              <a:cs typeface="Calibri Light" panose="020F0302020204030204" pitchFamily="34" charset="0"/>
            </a:endParaRPr>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D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10106FC-0CB9-4803-8421-A940A48FB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2895338"/>
            <a:ext cx="1462088" cy="1067324"/>
          </a:xfrm>
          <a:prstGeom prst="rect">
            <a:avLst/>
          </a:prstGeom>
        </p:spPr>
      </p:pic>
      <p:sp>
        <p:nvSpPr>
          <p:cNvPr id="5" name="Content Placeholder 4">
            <a:extLst>
              <a:ext uri="{FF2B5EF4-FFF2-40B4-BE49-F238E27FC236}">
                <a16:creationId xmlns:a16="http://schemas.microsoft.com/office/drawing/2014/main" id="{DB97FBD6-C150-42FD-BFFC-DED88748A5E2}"/>
              </a:ext>
            </a:extLst>
          </p:cNvPr>
          <p:cNvSpPr>
            <a:spLocks noGrp="1"/>
          </p:cNvSpPr>
          <p:nvPr>
            <p:ph idx="1"/>
          </p:nvPr>
        </p:nvSpPr>
        <p:spPr>
          <a:xfrm>
            <a:off x="301990" y="1049087"/>
            <a:ext cx="8613410" cy="5704138"/>
          </a:xfrm>
        </p:spPr>
        <p:txBody>
          <a:bodyPr>
            <a:normAutofit/>
          </a:bodyPr>
          <a:lstStyle/>
          <a:p>
            <a:endParaRPr lang="en-US" sz="1800" dirty="0"/>
          </a:p>
          <a:p>
            <a:pPr marL="342900" lvl="1" indent="-342900">
              <a:spcAft>
                <a:spcPts val="300"/>
              </a:spcAft>
              <a:buClr>
                <a:srgbClr val="000000"/>
              </a:buClr>
              <a:buSzPct val="110000"/>
            </a:pPr>
            <a:r>
              <a:rPr lang="en-US" sz="2700" dirty="0"/>
              <a:t>The unemployment rate and unemployment insurance (UI) claims tend to move together </a:t>
            </a:r>
          </a:p>
          <a:p>
            <a:pPr marL="342900" lvl="1" indent="-342900">
              <a:spcAft>
                <a:spcPts val="300"/>
              </a:spcAft>
              <a:buClr>
                <a:srgbClr val="000000"/>
              </a:buClr>
              <a:buSzPct val="110000"/>
            </a:pPr>
            <a:r>
              <a:rPr lang="en-US" sz="2700" dirty="0"/>
              <a:t>But do not measure the same group of people</a:t>
            </a:r>
          </a:p>
          <a:p>
            <a:pPr marL="342900" lvl="1" indent="-342900">
              <a:spcAft>
                <a:spcPts val="300"/>
              </a:spcAft>
              <a:buClr>
                <a:srgbClr val="000000"/>
              </a:buClr>
              <a:buSzPct val="110000"/>
            </a:pPr>
            <a:r>
              <a:rPr lang="en-US" sz="2700" dirty="0"/>
              <a:t>UI claims only capture the unemployed who have lost a job, applied for benefits and remain eligible</a:t>
            </a:r>
          </a:p>
          <a:p>
            <a:pPr marL="342900" lvl="1" indent="-342900">
              <a:spcAft>
                <a:spcPts val="300"/>
              </a:spcAft>
              <a:buClr>
                <a:srgbClr val="000000"/>
              </a:buClr>
              <a:buSzPct val="110000"/>
            </a:pPr>
            <a:r>
              <a:rPr lang="en-US" sz="2700" dirty="0"/>
              <a:t>Some people are still jobless when their benefits run out</a:t>
            </a:r>
          </a:p>
          <a:p>
            <a:pPr marL="342900" lvl="1" indent="-342900">
              <a:spcAft>
                <a:spcPts val="300"/>
              </a:spcAft>
              <a:buClr>
                <a:srgbClr val="000000"/>
              </a:buClr>
              <a:buSzPct val="110000"/>
            </a:pPr>
            <a:r>
              <a:rPr lang="en-US" sz="2700" dirty="0"/>
              <a:t>Many more are not eligible at all or delay or do not apply for benefits</a:t>
            </a:r>
          </a:p>
        </p:txBody>
      </p:sp>
    </p:spTree>
    <p:extLst>
      <p:ext uri="{BB962C8B-B14F-4D97-AF65-F5344CB8AC3E}">
        <p14:creationId xmlns:p14="http://schemas.microsoft.com/office/powerpoint/2010/main" val="535089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9118-5553-4438-90D0-9322678B5BDD}"/>
              </a:ext>
            </a:extLst>
          </p:cNvPr>
          <p:cNvSpPr>
            <a:spLocks noGrp="1"/>
          </p:cNvSpPr>
          <p:nvPr>
            <p:ph type="title"/>
          </p:nvPr>
        </p:nvSpPr>
        <p:spPr>
          <a:xfrm>
            <a:off x="502329" y="-16689"/>
            <a:ext cx="8752113" cy="1464981"/>
          </a:xfrm>
        </p:spPr>
        <p:txBody>
          <a:bodyPr>
            <a:normAutofit fontScale="90000"/>
          </a:bodyPr>
          <a:lstStyle/>
          <a:p>
            <a:pPr algn="ctr">
              <a:lnSpc>
                <a:spcPct val="100000"/>
              </a:lnSpc>
              <a:spcAft>
                <a:spcPts val="1000"/>
              </a:spcAft>
            </a:pPr>
            <a:r>
              <a:rPr lang="en-US" sz="3200" dirty="0">
                <a:solidFill>
                  <a:schemeClr val="tx2"/>
                </a:solidFill>
                <a:latin typeface="Arial" panose="020B0604020202020204" pitchFamily="34" charset="0"/>
                <a:cs typeface="Arial" panose="020B0604020202020204" pitchFamily="34" charset="0"/>
              </a:rPr>
              <a:t>There would be 22,500 additional people in Maine’s labor force today if labor force participation matched that of prior to the pandemic</a:t>
            </a:r>
            <a:endParaRPr lang="en-US" sz="3200" b="1" dirty="0">
              <a:latin typeface="Calibri Light" panose="020F0302020204030204" pitchFamily="34" charset="0"/>
              <a:ea typeface="Calibri" panose="020F0502020204030204" pitchFamily="34" charset="0"/>
              <a:cs typeface="Calibri Light" panose="020F0302020204030204" pitchFamily="34" charset="0"/>
            </a:endParaRPr>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D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10106FC-0CB9-4803-8421-A940A48FB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2895338"/>
            <a:ext cx="1462088" cy="1067324"/>
          </a:xfrm>
          <a:prstGeom prst="rect">
            <a:avLst/>
          </a:prstGeom>
        </p:spPr>
      </p:pic>
      <p:pic>
        <p:nvPicPr>
          <p:cNvPr id="7" name="Content Placeholder 6">
            <a:extLst>
              <a:ext uri="{FF2B5EF4-FFF2-40B4-BE49-F238E27FC236}">
                <a16:creationId xmlns:a16="http://schemas.microsoft.com/office/drawing/2014/main" id="{0411BF45-55AB-46F0-82A9-437520DA0BC0}"/>
              </a:ext>
            </a:extLst>
          </p:cNvPr>
          <p:cNvPicPr>
            <a:picLocks noGrp="1" noChangeAspect="1"/>
          </p:cNvPicPr>
          <p:nvPr>
            <p:ph idx="1"/>
          </p:nvPr>
        </p:nvPicPr>
        <p:blipFill>
          <a:blip r:embed="rId3"/>
          <a:stretch>
            <a:fillRect/>
          </a:stretch>
        </p:blipFill>
        <p:spPr>
          <a:xfrm>
            <a:off x="405334" y="1448292"/>
            <a:ext cx="8406357" cy="5304933"/>
          </a:xfrm>
          <a:prstGeom prst="rect">
            <a:avLst/>
          </a:prstGeom>
        </p:spPr>
      </p:pic>
    </p:spTree>
    <p:extLst>
      <p:ext uri="{BB962C8B-B14F-4D97-AF65-F5344CB8AC3E}">
        <p14:creationId xmlns:p14="http://schemas.microsoft.com/office/powerpoint/2010/main" val="3845180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9118-5553-4438-90D0-9322678B5BDD}"/>
              </a:ext>
            </a:extLst>
          </p:cNvPr>
          <p:cNvSpPr>
            <a:spLocks noGrp="1"/>
          </p:cNvSpPr>
          <p:nvPr>
            <p:ph type="title"/>
          </p:nvPr>
        </p:nvSpPr>
        <p:spPr>
          <a:xfrm>
            <a:off x="502329" y="-16689"/>
            <a:ext cx="8752113" cy="1464981"/>
          </a:xfrm>
        </p:spPr>
        <p:txBody>
          <a:bodyPr>
            <a:normAutofit fontScale="90000"/>
          </a:bodyPr>
          <a:lstStyle/>
          <a:p>
            <a:pPr algn="ctr">
              <a:lnSpc>
                <a:spcPct val="100000"/>
              </a:lnSpc>
              <a:spcAft>
                <a:spcPts val="1000"/>
              </a:spcAft>
            </a:pPr>
            <a:r>
              <a:rPr lang="en-US" sz="3200" dirty="0">
                <a:solidFill>
                  <a:schemeClr val="accent1">
                    <a:lumMod val="75000"/>
                  </a:schemeClr>
                </a:solidFill>
                <a:latin typeface="Arial" panose="020B0604020202020204" pitchFamily="34" charset="0"/>
                <a:cs typeface="Arial" panose="020B0604020202020204" pitchFamily="34" charset="0"/>
              </a:rPr>
              <a:t>Nationally, the decline in labor force participation among those under 55 was greater among women than men.</a:t>
            </a:r>
            <a:endParaRPr lang="en-US" sz="3200" b="1" dirty="0">
              <a:latin typeface="Calibri Light" panose="020F0302020204030204" pitchFamily="34" charset="0"/>
              <a:ea typeface="Calibri" panose="020F0502020204030204" pitchFamily="34" charset="0"/>
              <a:cs typeface="Calibri Light" panose="020F0302020204030204" pitchFamily="34" charset="0"/>
            </a:endParaRPr>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D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10106FC-0CB9-4803-8421-A940A48FB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2895338"/>
            <a:ext cx="1462088" cy="1067324"/>
          </a:xfrm>
          <a:prstGeom prst="rect">
            <a:avLst/>
          </a:prstGeom>
        </p:spPr>
      </p:pic>
      <p:sp>
        <p:nvSpPr>
          <p:cNvPr id="4" name="Content Placeholder 3">
            <a:extLst>
              <a:ext uri="{FF2B5EF4-FFF2-40B4-BE49-F238E27FC236}">
                <a16:creationId xmlns:a16="http://schemas.microsoft.com/office/drawing/2014/main" id="{FF487522-289F-4AC9-8612-493169D80E18}"/>
              </a:ext>
            </a:extLst>
          </p:cNvPr>
          <p:cNvSpPr>
            <a:spLocks noGrp="1"/>
          </p:cNvSpPr>
          <p:nvPr>
            <p:ph idx="1"/>
          </p:nvPr>
        </p:nvSpPr>
        <p:spPr>
          <a:xfrm>
            <a:off x="84800" y="1720690"/>
            <a:ext cx="2519494" cy="4934110"/>
          </a:xfrm>
        </p:spPr>
        <p:txBody>
          <a:bodyPr>
            <a:normAutofit fontScale="92500" lnSpcReduction="20000"/>
          </a:bodyPr>
          <a:lstStyle/>
          <a:p>
            <a:r>
              <a:rPr lang="en-US" dirty="0">
                <a:solidFill>
                  <a:prstClr val="black"/>
                </a:solidFill>
                <a:latin typeface="Arial" panose="020B0604020202020204" pitchFamily="34" charset="0"/>
                <a:cs typeface="Arial" panose="020B0604020202020204" pitchFamily="34" charset="0"/>
              </a:rPr>
              <a:t>Among younger age groups, participation has decreased substantially more among women compared to before the pandemic, likely driven by childcare and school disruptions</a:t>
            </a:r>
          </a:p>
          <a:p>
            <a:endParaRPr lang="en-US" dirty="0"/>
          </a:p>
        </p:txBody>
      </p:sp>
      <p:pic>
        <p:nvPicPr>
          <p:cNvPr id="9" name="Picture 8">
            <a:extLst>
              <a:ext uri="{FF2B5EF4-FFF2-40B4-BE49-F238E27FC236}">
                <a16:creationId xmlns:a16="http://schemas.microsoft.com/office/drawing/2014/main" id="{0F5A5D96-1D00-4C81-8E98-8208D8C10963}"/>
              </a:ext>
            </a:extLst>
          </p:cNvPr>
          <p:cNvPicPr>
            <a:picLocks noChangeAspect="1"/>
          </p:cNvPicPr>
          <p:nvPr/>
        </p:nvPicPr>
        <p:blipFill>
          <a:blip r:embed="rId3"/>
          <a:stretch>
            <a:fillRect/>
          </a:stretch>
        </p:blipFill>
        <p:spPr>
          <a:xfrm>
            <a:off x="2604294" y="1579993"/>
            <a:ext cx="6553729" cy="4409842"/>
          </a:xfrm>
          <a:prstGeom prst="rect">
            <a:avLst/>
          </a:prstGeom>
        </p:spPr>
      </p:pic>
    </p:spTree>
    <p:extLst>
      <p:ext uri="{BB962C8B-B14F-4D97-AF65-F5344CB8AC3E}">
        <p14:creationId xmlns:p14="http://schemas.microsoft.com/office/powerpoint/2010/main" val="933158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9118-5553-4438-90D0-9322678B5BDD}"/>
              </a:ext>
            </a:extLst>
          </p:cNvPr>
          <p:cNvSpPr>
            <a:spLocks noGrp="1"/>
          </p:cNvSpPr>
          <p:nvPr>
            <p:ph type="title"/>
          </p:nvPr>
        </p:nvSpPr>
        <p:spPr>
          <a:xfrm>
            <a:off x="502329" y="-16689"/>
            <a:ext cx="8752113" cy="1464981"/>
          </a:xfrm>
        </p:spPr>
        <p:txBody>
          <a:bodyPr>
            <a:normAutofit fontScale="90000"/>
          </a:bodyPr>
          <a:lstStyle/>
          <a:p>
            <a:pPr algn="ctr">
              <a:lnSpc>
                <a:spcPct val="100000"/>
              </a:lnSpc>
              <a:spcAft>
                <a:spcPts val="1000"/>
              </a:spcAft>
            </a:pPr>
            <a:r>
              <a:rPr lang="en-US" sz="3200" dirty="0">
                <a:solidFill>
                  <a:schemeClr val="tx2"/>
                </a:solidFill>
                <a:latin typeface="Arial" panose="020B0604020202020204" pitchFamily="34" charset="0"/>
                <a:cs typeface="Arial" panose="020B0604020202020204" pitchFamily="34" charset="0"/>
              </a:rPr>
              <a:t>Retirement is also contributing to labor force participation decreases, which may be influenced by the pandemic.</a:t>
            </a:r>
            <a:endParaRPr lang="en-US" sz="3200" b="1" dirty="0">
              <a:latin typeface="Calibri Light" panose="020F0302020204030204" pitchFamily="34" charset="0"/>
              <a:ea typeface="Calibri" panose="020F0502020204030204" pitchFamily="34" charset="0"/>
              <a:cs typeface="Calibri Light" panose="020F0302020204030204" pitchFamily="34" charset="0"/>
            </a:endParaRPr>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D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10106FC-0CB9-4803-8421-A940A48FB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2895338"/>
            <a:ext cx="1462088" cy="1067324"/>
          </a:xfrm>
          <a:prstGeom prst="rect">
            <a:avLst/>
          </a:prstGeom>
        </p:spPr>
      </p:pic>
      <p:sp>
        <p:nvSpPr>
          <p:cNvPr id="4" name="Content Placeholder 3">
            <a:extLst>
              <a:ext uri="{FF2B5EF4-FFF2-40B4-BE49-F238E27FC236}">
                <a16:creationId xmlns:a16="http://schemas.microsoft.com/office/drawing/2014/main" id="{FF487522-289F-4AC9-8612-493169D80E18}"/>
              </a:ext>
            </a:extLst>
          </p:cNvPr>
          <p:cNvSpPr>
            <a:spLocks noGrp="1"/>
          </p:cNvSpPr>
          <p:nvPr>
            <p:ph idx="1"/>
          </p:nvPr>
        </p:nvSpPr>
        <p:spPr>
          <a:xfrm>
            <a:off x="502329" y="1448292"/>
            <a:ext cx="8413071" cy="4934110"/>
          </a:xfrm>
        </p:spPr>
        <p:txBody>
          <a:bodyPr>
            <a:normAutofit fontScale="92500" lnSpcReduction="20000"/>
          </a:bodyPr>
          <a:lstStyle/>
          <a:p>
            <a:pPr marL="548640">
              <a:spcBef>
                <a:spcPts val="1800"/>
              </a:spcBef>
              <a:spcAft>
                <a:spcPts val="1800"/>
              </a:spcAft>
            </a:pPr>
            <a:r>
              <a:rPr lang="en-US" dirty="0"/>
              <a:t>Nationally, there was a </a:t>
            </a:r>
            <a:r>
              <a:rPr lang="en-US" b="1" dirty="0"/>
              <a:t>4.8% decrease in labor force participation for those age 55+ </a:t>
            </a:r>
            <a:r>
              <a:rPr lang="en-US" dirty="0"/>
              <a:t>(from Feb 2020-Nov 2021)</a:t>
            </a:r>
          </a:p>
          <a:p>
            <a:pPr marL="548640">
              <a:spcBef>
                <a:spcPts val="1800"/>
              </a:spcBef>
              <a:spcAft>
                <a:spcPts val="1800"/>
              </a:spcAft>
            </a:pPr>
            <a:r>
              <a:rPr lang="en-US" dirty="0"/>
              <a:t>The </a:t>
            </a:r>
            <a:r>
              <a:rPr lang="en-US" dirty="0">
                <a:hlinkClick r:id="rId3"/>
              </a:rPr>
              <a:t>Federal Reserve recently estimated</a:t>
            </a:r>
            <a:r>
              <a:rPr lang="en-US" dirty="0"/>
              <a:t> that more than half of the decrease in labor force participation may be due to retirement (from Feb 2020-May 2021)</a:t>
            </a:r>
          </a:p>
          <a:p>
            <a:pPr marL="548640">
              <a:spcBef>
                <a:spcPts val="1800"/>
              </a:spcBef>
              <a:spcAft>
                <a:spcPts val="1800"/>
              </a:spcAft>
            </a:pPr>
            <a:r>
              <a:rPr lang="en-US" dirty="0"/>
              <a:t>Retirement decisions are not necessarily </a:t>
            </a:r>
            <a:r>
              <a:rPr lang="en-US" b="1" i="1" dirty="0"/>
              <a:t>permanent</a:t>
            </a:r>
          </a:p>
          <a:p>
            <a:pPr marL="548640">
              <a:spcBef>
                <a:spcPts val="1800"/>
              </a:spcBef>
              <a:spcAft>
                <a:spcPts val="1800"/>
              </a:spcAft>
            </a:pPr>
            <a:r>
              <a:rPr lang="en-US" dirty="0"/>
              <a:t>High stock and home prices, economic stimulus may have enabled some to retire sooner than they planned. Improvements in public health may encourage some to re-enter the workforce in the future</a:t>
            </a:r>
          </a:p>
        </p:txBody>
      </p:sp>
    </p:spTree>
    <p:extLst>
      <p:ext uri="{BB962C8B-B14F-4D97-AF65-F5344CB8AC3E}">
        <p14:creationId xmlns:p14="http://schemas.microsoft.com/office/powerpoint/2010/main" val="3667626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9118-5553-4438-90D0-9322678B5BDD}"/>
              </a:ext>
            </a:extLst>
          </p:cNvPr>
          <p:cNvSpPr>
            <a:spLocks noGrp="1"/>
          </p:cNvSpPr>
          <p:nvPr>
            <p:ph type="title"/>
          </p:nvPr>
        </p:nvSpPr>
        <p:spPr>
          <a:xfrm>
            <a:off x="502329" y="-16689"/>
            <a:ext cx="8752113" cy="1464981"/>
          </a:xfrm>
        </p:spPr>
        <p:txBody>
          <a:bodyPr>
            <a:noAutofit/>
          </a:bodyPr>
          <a:lstStyle/>
          <a:p>
            <a:pPr algn="ctr">
              <a:lnSpc>
                <a:spcPct val="100000"/>
              </a:lnSpc>
              <a:spcAft>
                <a:spcPts val="1000"/>
              </a:spcAft>
            </a:pPr>
            <a:r>
              <a:rPr lang="en-US" sz="2400" dirty="0">
                <a:solidFill>
                  <a:schemeClr val="tx2"/>
                </a:solidFill>
                <a:latin typeface="Arial" panose="020B0604020202020204" pitchFamily="34" charset="0"/>
                <a:cs typeface="Arial" panose="020B0604020202020204" pitchFamily="34" charset="0"/>
              </a:rPr>
              <a:t>Lower labor force participation is contributing to a very competitive labor market. Job openings are historically high, quits are up, and wages are increasing</a:t>
            </a:r>
            <a:endParaRPr lang="en-US" sz="2400" b="1" dirty="0">
              <a:latin typeface="Calibri Light" panose="020F0302020204030204" pitchFamily="34" charset="0"/>
              <a:ea typeface="Calibri" panose="020F0502020204030204" pitchFamily="34" charset="0"/>
              <a:cs typeface="Calibri Light" panose="020F0302020204030204" pitchFamily="34" charset="0"/>
            </a:endParaRPr>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D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10106FC-0CB9-4803-8421-A940A48FB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2895338"/>
            <a:ext cx="1462088" cy="1067324"/>
          </a:xfrm>
          <a:prstGeom prst="rect">
            <a:avLst/>
          </a:prstGeom>
        </p:spPr>
      </p:pic>
      <p:pic>
        <p:nvPicPr>
          <p:cNvPr id="7" name="Content Placeholder 6">
            <a:extLst>
              <a:ext uri="{FF2B5EF4-FFF2-40B4-BE49-F238E27FC236}">
                <a16:creationId xmlns:a16="http://schemas.microsoft.com/office/drawing/2014/main" id="{FA5A7CA2-BDB4-430B-B050-BB20F9CEA500}"/>
              </a:ext>
            </a:extLst>
          </p:cNvPr>
          <p:cNvPicPr>
            <a:picLocks noGrp="1" noChangeAspect="1"/>
          </p:cNvPicPr>
          <p:nvPr>
            <p:ph idx="1"/>
          </p:nvPr>
        </p:nvPicPr>
        <p:blipFill>
          <a:blip r:embed="rId3"/>
          <a:stretch>
            <a:fillRect/>
          </a:stretch>
        </p:blipFill>
        <p:spPr>
          <a:xfrm>
            <a:off x="1739515" y="1939500"/>
            <a:ext cx="5938019" cy="3950550"/>
          </a:xfrm>
          <a:prstGeom prst="rect">
            <a:avLst/>
          </a:prstGeom>
        </p:spPr>
      </p:pic>
    </p:spTree>
    <p:extLst>
      <p:ext uri="{BB962C8B-B14F-4D97-AF65-F5344CB8AC3E}">
        <p14:creationId xmlns:p14="http://schemas.microsoft.com/office/powerpoint/2010/main" val="2385030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9118-5553-4438-90D0-9322678B5BDD}"/>
              </a:ext>
            </a:extLst>
          </p:cNvPr>
          <p:cNvSpPr>
            <a:spLocks noGrp="1"/>
          </p:cNvSpPr>
          <p:nvPr>
            <p:ph type="title"/>
          </p:nvPr>
        </p:nvSpPr>
        <p:spPr>
          <a:xfrm>
            <a:off x="502329" y="-16689"/>
            <a:ext cx="8752113" cy="1464981"/>
          </a:xfrm>
        </p:spPr>
        <p:txBody>
          <a:bodyPr>
            <a:noAutofit/>
          </a:bodyPr>
          <a:lstStyle/>
          <a:p>
            <a:pPr algn="ctr">
              <a:lnSpc>
                <a:spcPct val="100000"/>
              </a:lnSpc>
              <a:spcAft>
                <a:spcPts val="1000"/>
              </a:spcAft>
            </a:pPr>
            <a:r>
              <a:rPr lang="en-US" sz="2400" dirty="0">
                <a:solidFill>
                  <a:schemeClr val="tx2"/>
                </a:solidFill>
                <a:latin typeface="Arial" panose="020B0604020202020204" pitchFamily="34" charset="0"/>
                <a:cs typeface="Arial" panose="020B0604020202020204" pitchFamily="34" charset="0"/>
              </a:rPr>
              <a:t>The number of hires hasn’t changed much as labor force participation remains suppressed. Layoffs have fallen to low levels after surging in the spring of 2020</a:t>
            </a:r>
            <a:endParaRPr lang="en-US" sz="2400" b="1" dirty="0">
              <a:latin typeface="Calibri Light" panose="020F0302020204030204" pitchFamily="34" charset="0"/>
              <a:ea typeface="Calibri" panose="020F0502020204030204" pitchFamily="34" charset="0"/>
              <a:cs typeface="Calibri Light" panose="020F0302020204030204" pitchFamily="34" charset="0"/>
            </a:endParaRPr>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D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10106FC-0CB9-4803-8421-A940A48FB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2895338"/>
            <a:ext cx="1462088" cy="1067324"/>
          </a:xfrm>
          <a:prstGeom prst="rect">
            <a:avLst/>
          </a:prstGeom>
        </p:spPr>
      </p:pic>
      <p:pic>
        <p:nvPicPr>
          <p:cNvPr id="9" name="Content Placeholder 8">
            <a:extLst>
              <a:ext uri="{FF2B5EF4-FFF2-40B4-BE49-F238E27FC236}">
                <a16:creationId xmlns:a16="http://schemas.microsoft.com/office/drawing/2014/main" id="{7D9802D4-BE4E-4222-9E2D-B42FCCE380A5}"/>
              </a:ext>
            </a:extLst>
          </p:cNvPr>
          <p:cNvPicPr>
            <a:picLocks noGrp="1" noChangeAspect="1"/>
          </p:cNvPicPr>
          <p:nvPr>
            <p:ph idx="1"/>
          </p:nvPr>
        </p:nvPicPr>
        <p:blipFill>
          <a:blip r:embed="rId3"/>
          <a:stretch>
            <a:fillRect/>
          </a:stretch>
        </p:blipFill>
        <p:spPr>
          <a:xfrm>
            <a:off x="1073854" y="1390879"/>
            <a:ext cx="7672025" cy="5143565"/>
          </a:xfrm>
          <a:prstGeom prst="rect">
            <a:avLst/>
          </a:prstGeom>
        </p:spPr>
      </p:pic>
    </p:spTree>
    <p:extLst>
      <p:ext uri="{BB962C8B-B14F-4D97-AF65-F5344CB8AC3E}">
        <p14:creationId xmlns:p14="http://schemas.microsoft.com/office/powerpoint/2010/main" val="2292431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9118-5553-4438-90D0-9322678B5BDD}"/>
              </a:ext>
            </a:extLst>
          </p:cNvPr>
          <p:cNvSpPr>
            <a:spLocks noGrp="1"/>
          </p:cNvSpPr>
          <p:nvPr>
            <p:ph type="title"/>
          </p:nvPr>
        </p:nvSpPr>
        <p:spPr>
          <a:xfrm>
            <a:off x="968764" y="325120"/>
            <a:ext cx="8702897" cy="1114186"/>
          </a:xfrm>
        </p:spPr>
        <p:txBody>
          <a:bodyPr>
            <a:normAutofit/>
          </a:bodyPr>
          <a:lstStyle/>
          <a:p>
            <a:pPr algn="ctr"/>
            <a:r>
              <a:rPr lang="en-US" b="1" dirty="0">
                <a:effectLst>
                  <a:outerShdw blurRad="38100" dist="38100" dir="2700000" algn="tl">
                    <a:srgbClr val="000000">
                      <a:alpha val="43137"/>
                    </a:srgbClr>
                  </a:outerShdw>
                </a:effectLst>
              </a:rPr>
              <a:t>Topics Discussed</a:t>
            </a:r>
          </a:p>
        </p:txBody>
      </p:sp>
      <p:sp>
        <p:nvSpPr>
          <p:cNvPr id="3" name="Content Placeholder 2">
            <a:extLst>
              <a:ext uri="{FF2B5EF4-FFF2-40B4-BE49-F238E27FC236}">
                <a16:creationId xmlns:a16="http://schemas.microsoft.com/office/drawing/2014/main" id="{D0A13C97-793E-4B2F-8685-E00152185B1C}"/>
              </a:ext>
            </a:extLst>
          </p:cNvPr>
          <p:cNvSpPr>
            <a:spLocks noGrp="1"/>
          </p:cNvSpPr>
          <p:nvPr>
            <p:ph idx="1"/>
          </p:nvPr>
        </p:nvSpPr>
        <p:spPr>
          <a:xfrm>
            <a:off x="658368" y="1695450"/>
            <a:ext cx="7917989" cy="4837430"/>
          </a:xfrm>
        </p:spPr>
        <p:txBody>
          <a:bodyPr anchor="ctr">
            <a:noAutofit/>
          </a:bodyPr>
          <a:lstStyle/>
          <a:p>
            <a:r>
              <a:rPr lang="en-US" sz="1400" dirty="0"/>
              <a:t> A. Methods of connecting employers and unemployed workers following the pandemic related to coronavirus disease 2019;</a:t>
            </a:r>
          </a:p>
          <a:p>
            <a:r>
              <a:rPr lang="en-US" sz="1400" dirty="0"/>
              <a:t>B. Processes and methods to improve the efficiency and effectiveness of the </a:t>
            </a:r>
            <a:r>
              <a:rPr lang="en-US" sz="1400" dirty="0" err="1"/>
              <a:t>worksharing</a:t>
            </a:r>
            <a:r>
              <a:rPr lang="en-US" sz="1400" dirty="0"/>
              <a:t> plan established under Title 26, section 1198;</a:t>
            </a:r>
          </a:p>
          <a:p>
            <a:r>
              <a:rPr lang="en-US" sz="1400" dirty="0"/>
              <a:t>C. A determination regarding whether the provisions of Title 26, section 1044 are working effectively to achieve the protection of rights and benefits goals; </a:t>
            </a:r>
          </a:p>
          <a:p>
            <a:r>
              <a:rPr lang="en-US" sz="1400" dirty="0"/>
              <a:t>D. Methods to streamline and facilitate application for unemployment insurance benefits that will increase access for unemployed workers, simplify reporting requirements for employers and determine any clarifications or modifications that may be needed related to the submission of partial unemployment claim forms in accordance with Title 26, section 1194, subsection 1-A; </a:t>
            </a:r>
          </a:p>
          <a:p>
            <a:r>
              <a:rPr lang="en-US" sz="1400" dirty="0"/>
              <a:t>E. How an employer liaison contract might be designed to provide assistance to the business community in interacting with the unemployment insurance program, focused on the goal of reducing administrative burden and improving user experience, including recommendations of a funding source to support such a contract;</a:t>
            </a:r>
          </a:p>
          <a:p>
            <a:r>
              <a:rPr lang="en-US" sz="1400" dirty="0"/>
              <a:t>F. Whether unemployed individuals have completed reemployment services and eligibility assessment with the Department of Labor within the prior 5 years and whether these individuals should be considered to have good cause for not participating in reemployment services and eligibility assessment under Title 26, section 1192, subsections 2 and 13; and</a:t>
            </a:r>
          </a:p>
          <a:p>
            <a:r>
              <a:rPr lang="en-US" sz="1400" dirty="0"/>
              <a:t>G. Any software or technology issues contributing to delays, claims processing issues and paperwork burden to businesses that may be resolved through technological means or any ways to promote improved claimant or employer user experience and interface with the unemployment insurance system.</a:t>
            </a:r>
          </a:p>
          <a:p>
            <a:pPr lvl="1"/>
            <a:endParaRPr lang="en-US" sz="2000" dirty="0"/>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D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10106FC-0CB9-4803-8421-A940A48FB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2895338"/>
            <a:ext cx="1462088" cy="1067324"/>
          </a:xfrm>
          <a:prstGeom prst="rect">
            <a:avLst/>
          </a:prstGeom>
        </p:spPr>
      </p:pic>
    </p:spTree>
    <p:extLst>
      <p:ext uri="{BB962C8B-B14F-4D97-AF65-F5344CB8AC3E}">
        <p14:creationId xmlns:p14="http://schemas.microsoft.com/office/powerpoint/2010/main" val="1596850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1F8E3210-B3AA-4E66-A0F7-E9CD30802CB2}"/>
              </a:ext>
            </a:extLst>
          </p:cNvPr>
          <p:cNvPicPr>
            <a:picLocks noGrp="1" noChangeAspect="1"/>
          </p:cNvPicPr>
          <p:nvPr>
            <p:ph idx="1"/>
          </p:nvPr>
        </p:nvPicPr>
        <p:blipFill rotWithShape="1">
          <a:blip r:embed="rId2"/>
          <a:srcRect l="2500" t="26036" r="13333" b="47037"/>
          <a:stretch/>
        </p:blipFill>
        <p:spPr>
          <a:xfrm>
            <a:off x="332808" y="2713338"/>
            <a:ext cx="8752113" cy="1575003"/>
          </a:xfrm>
          <a:prstGeom prst="rect">
            <a:avLst/>
          </a:prstGeom>
        </p:spPr>
      </p:pic>
      <p:sp>
        <p:nvSpPr>
          <p:cNvPr id="2" name="Title 1">
            <a:extLst>
              <a:ext uri="{FF2B5EF4-FFF2-40B4-BE49-F238E27FC236}">
                <a16:creationId xmlns:a16="http://schemas.microsoft.com/office/drawing/2014/main" id="{D5DF9118-5553-4438-90D0-9322678B5BDD}"/>
              </a:ext>
            </a:extLst>
          </p:cNvPr>
          <p:cNvSpPr>
            <a:spLocks noGrp="1"/>
          </p:cNvSpPr>
          <p:nvPr>
            <p:ph type="title"/>
          </p:nvPr>
        </p:nvSpPr>
        <p:spPr>
          <a:xfrm>
            <a:off x="502329" y="-16689"/>
            <a:ext cx="8752113" cy="1464981"/>
          </a:xfrm>
        </p:spPr>
        <p:txBody>
          <a:bodyPr>
            <a:noAutofit/>
          </a:bodyPr>
          <a:lstStyle/>
          <a:p>
            <a:pPr algn="ctr">
              <a:lnSpc>
                <a:spcPct val="100000"/>
              </a:lnSpc>
              <a:spcAft>
                <a:spcPts val="1000"/>
              </a:spcAft>
            </a:pPr>
            <a:r>
              <a:rPr lang="en-US" sz="2400" dirty="0">
                <a:solidFill>
                  <a:schemeClr val="accent1">
                    <a:lumMod val="75000"/>
                  </a:schemeClr>
                </a:solidFill>
              </a:rPr>
              <a:t>Younger people face difficult choices with better job prospects. Overall, there are fewer young people entering the labor force compared to other age groups currently not in the labor force</a:t>
            </a:r>
            <a:endParaRPr lang="en-US" sz="2400" b="1" dirty="0">
              <a:latin typeface="Calibri Light" panose="020F0302020204030204" pitchFamily="34" charset="0"/>
              <a:ea typeface="Calibri" panose="020F0502020204030204" pitchFamily="34" charset="0"/>
              <a:cs typeface="Calibri Light" panose="020F0302020204030204" pitchFamily="34" charset="0"/>
            </a:endParaRPr>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D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10106FC-0CB9-4803-8421-A940A48FBF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4442" y="2895338"/>
            <a:ext cx="1462088" cy="1067324"/>
          </a:xfrm>
          <a:prstGeom prst="rect">
            <a:avLst/>
          </a:prstGeom>
        </p:spPr>
      </p:pic>
      <p:sp>
        <p:nvSpPr>
          <p:cNvPr id="5" name="Rectangle 4">
            <a:extLst>
              <a:ext uri="{FF2B5EF4-FFF2-40B4-BE49-F238E27FC236}">
                <a16:creationId xmlns:a16="http://schemas.microsoft.com/office/drawing/2014/main" id="{67C4A8F4-A5C7-4E6F-8BB1-1FE9AB88BDBE}"/>
              </a:ext>
            </a:extLst>
          </p:cNvPr>
          <p:cNvSpPr/>
          <p:nvPr/>
        </p:nvSpPr>
        <p:spPr>
          <a:xfrm>
            <a:off x="527661" y="5502325"/>
            <a:ext cx="6096000" cy="923330"/>
          </a:xfrm>
          <a:prstGeom prst="rect">
            <a:avLst/>
          </a:prstGeom>
        </p:spPr>
        <p:txBody>
          <a:bodyPr>
            <a:spAutoFit/>
          </a:bodyPr>
          <a:lstStyle/>
          <a:p>
            <a:r>
              <a:rPr lang="en-US" dirty="0">
                <a:hlinkClick r:id="rId4"/>
              </a:rPr>
              <a:t>https://www.pressherald.com/2021/11/07/maine-college-enrollments-drop-as-pandemic-job-market-pull-students-from-classrooms</a:t>
            </a:r>
            <a:r>
              <a:rPr lang="en-US" dirty="0"/>
              <a:t> </a:t>
            </a:r>
          </a:p>
        </p:txBody>
      </p:sp>
    </p:spTree>
    <p:extLst>
      <p:ext uri="{BB962C8B-B14F-4D97-AF65-F5344CB8AC3E}">
        <p14:creationId xmlns:p14="http://schemas.microsoft.com/office/powerpoint/2010/main" val="2235112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9118-5553-4438-90D0-9322678B5BDD}"/>
              </a:ext>
            </a:extLst>
          </p:cNvPr>
          <p:cNvSpPr>
            <a:spLocks noGrp="1"/>
          </p:cNvSpPr>
          <p:nvPr>
            <p:ph type="title"/>
          </p:nvPr>
        </p:nvSpPr>
        <p:spPr>
          <a:xfrm>
            <a:off x="502329" y="-16689"/>
            <a:ext cx="8752113" cy="1464981"/>
          </a:xfrm>
        </p:spPr>
        <p:txBody>
          <a:bodyPr>
            <a:noAutofit/>
          </a:bodyPr>
          <a:lstStyle/>
          <a:p>
            <a:pPr algn="ctr">
              <a:lnSpc>
                <a:spcPct val="100000"/>
              </a:lnSpc>
              <a:spcAft>
                <a:spcPts val="1000"/>
              </a:spcAft>
            </a:pPr>
            <a:r>
              <a:rPr lang="en-US" sz="2400" dirty="0">
                <a:solidFill>
                  <a:schemeClr val="tx2"/>
                </a:solidFill>
                <a:latin typeface="Arial" panose="020B0604020202020204" pitchFamily="34" charset="0"/>
                <a:cs typeface="Arial" panose="020B0604020202020204" pitchFamily="34" charset="0"/>
              </a:rPr>
              <a:t>Demographic Overview</a:t>
            </a:r>
            <a:endParaRPr lang="en-US" sz="2400" b="1" dirty="0">
              <a:latin typeface="Calibri Light" panose="020F0302020204030204" pitchFamily="34" charset="0"/>
              <a:ea typeface="Calibri" panose="020F0502020204030204" pitchFamily="34" charset="0"/>
              <a:cs typeface="Calibri Light" panose="020F0302020204030204" pitchFamily="34" charset="0"/>
            </a:endParaRPr>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D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10106FC-0CB9-4803-8421-A940A48FB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2895338"/>
            <a:ext cx="1462088" cy="1067324"/>
          </a:xfrm>
          <a:prstGeom prst="rect">
            <a:avLst/>
          </a:prstGeom>
        </p:spPr>
      </p:pic>
      <p:sp>
        <p:nvSpPr>
          <p:cNvPr id="4" name="Content Placeholder 3">
            <a:extLst>
              <a:ext uri="{FF2B5EF4-FFF2-40B4-BE49-F238E27FC236}">
                <a16:creationId xmlns:a16="http://schemas.microsoft.com/office/drawing/2014/main" id="{599EE3EF-C921-4FB0-9369-2810B333DE3D}"/>
              </a:ext>
            </a:extLst>
          </p:cNvPr>
          <p:cNvSpPr>
            <a:spLocks noGrp="1"/>
          </p:cNvSpPr>
          <p:nvPr>
            <p:ph idx="1"/>
          </p:nvPr>
        </p:nvSpPr>
        <p:spPr>
          <a:xfrm>
            <a:off x="838200" y="1825625"/>
            <a:ext cx="7953375" cy="4351338"/>
          </a:xfrm>
        </p:spPr>
        <p:txBody>
          <a:bodyPr/>
          <a:lstStyle/>
          <a:p>
            <a:pPr>
              <a:spcAft>
                <a:spcPts val="300"/>
              </a:spcAft>
              <a:buClr>
                <a:srgbClr val="000000"/>
              </a:buClr>
              <a:buSzPct val="110000"/>
            </a:pPr>
            <a:r>
              <a:rPr lang="en-US" dirty="0"/>
              <a:t>Maine’s total population has changed little over the past 15 years</a:t>
            </a:r>
          </a:p>
          <a:p>
            <a:pPr marL="342900" lvl="1" indent="-342900">
              <a:spcAft>
                <a:spcPts val="300"/>
              </a:spcAft>
              <a:buClr>
                <a:srgbClr val="000000"/>
              </a:buClr>
              <a:buSzPct val="110000"/>
            </a:pPr>
            <a:r>
              <a:rPr lang="en-US" sz="3200" dirty="0"/>
              <a:t>Explained by a decline in the birth rate</a:t>
            </a:r>
          </a:p>
          <a:p>
            <a:pPr marL="342900" lvl="1" indent="-342900">
              <a:spcAft>
                <a:spcPts val="300"/>
              </a:spcAft>
              <a:buClr>
                <a:srgbClr val="000000"/>
              </a:buClr>
              <a:buSzPct val="110000"/>
            </a:pPr>
            <a:r>
              <a:rPr lang="en-US" sz="3200" dirty="0"/>
              <a:t>Maine experienced a natural population decrease in 8 of 9 years from 2011-2019</a:t>
            </a:r>
          </a:p>
          <a:p>
            <a:pPr marL="342900" lvl="1" indent="-342900">
              <a:spcAft>
                <a:spcPts val="300"/>
              </a:spcAft>
              <a:buClr>
                <a:srgbClr val="000000"/>
              </a:buClr>
              <a:buSzPct val="110000"/>
            </a:pPr>
            <a:r>
              <a:rPr lang="en-US" sz="3200" dirty="0"/>
              <a:t>Modest population growth has been driven by in-migration in recent years</a:t>
            </a:r>
            <a:endParaRPr lang="en-US" dirty="0"/>
          </a:p>
          <a:p>
            <a:endParaRPr lang="en-US" dirty="0"/>
          </a:p>
        </p:txBody>
      </p:sp>
    </p:spTree>
    <p:extLst>
      <p:ext uri="{BB962C8B-B14F-4D97-AF65-F5344CB8AC3E}">
        <p14:creationId xmlns:p14="http://schemas.microsoft.com/office/powerpoint/2010/main" val="2314778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9118-5553-4438-90D0-9322678B5BDD}"/>
              </a:ext>
            </a:extLst>
          </p:cNvPr>
          <p:cNvSpPr>
            <a:spLocks noGrp="1"/>
          </p:cNvSpPr>
          <p:nvPr>
            <p:ph type="title"/>
          </p:nvPr>
        </p:nvSpPr>
        <p:spPr>
          <a:xfrm>
            <a:off x="502329" y="-16689"/>
            <a:ext cx="8752113" cy="1464981"/>
          </a:xfrm>
        </p:spPr>
        <p:txBody>
          <a:bodyPr>
            <a:noAutofit/>
          </a:bodyPr>
          <a:lstStyle/>
          <a:p>
            <a:pPr algn="ctr">
              <a:lnSpc>
                <a:spcPct val="100000"/>
              </a:lnSpc>
              <a:spcAft>
                <a:spcPts val="1000"/>
              </a:spcAft>
            </a:pPr>
            <a:r>
              <a:rPr lang="en-US" sz="2400" dirty="0">
                <a:solidFill>
                  <a:schemeClr val="tx2"/>
                </a:solidFill>
                <a:latin typeface="Arial" panose="020B0604020202020204" pitchFamily="34" charset="0"/>
                <a:cs typeface="Arial" panose="020B0604020202020204" pitchFamily="34" charset="0"/>
              </a:rPr>
              <a:t>In the last 30 years, the largest segment of Maine’s population has moved from prime working ages (25-44) toward later career or retirement ages (55-74)</a:t>
            </a:r>
            <a:endParaRPr lang="en-US" sz="2400" b="1" dirty="0">
              <a:latin typeface="Calibri Light" panose="020F0302020204030204" pitchFamily="34" charset="0"/>
              <a:ea typeface="Calibri" panose="020F0502020204030204" pitchFamily="34" charset="0"/>
              <a:cs typeface="Calibri Light" panose="020F0302020204030204" pitchFamily="34" charset="0"/>
            </a:endParaRPr>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D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10106FC-0CB9-4803-8421-A940A48FB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2895338"/>
            <a:ext cx="1462088" cy="1067324"/>
          </a:xfrm>
          <a:prstGeom prst="rect">
            <a:avLst/>
          </a:prstGeom>
        </p:spPr>
      </p:pic>
      <p:pic>
        <p:nvPicPr>
          <p:cNvPr id="7" name="Content Placeholder 6">
            <a:extLst>
              <a:ext uri="{FF2B5EF4-FFF2-40B4-BE49-F238E27FC236}">
                <a16:creationId xmlns:a16="http://schemas.microsoft.com/office/drawing/2014/main" id="{82C6CE96-90A3-4C19-A5FD-E1DD3310E653}"/>
              </a:ext>
            </a:extLst>
          </p:cNvPr>
          <p:cNvPicPr>
            <a:picLocks noGrp="1" noChangeAspect="1"/>
          </p:cNvPicPr>
          <p:nvPr>
            <p:ph idx="1"/>
          </p:nvPr>
        </p:nvPicPr>
        <p:blipFill rotWithShape="1">
          <a:blip r:embed="rId3"/>
          <a:srcRect l="11666" t="22578" r="16667" b="7037"/>
          <a:stretch/>
        </p:blipFill>
        <p:spPr>
          <a:xfrm>
            <a:off x="869268" y="2187575"/>
            <a:ext cx="7876611" cy="4351338"/>
          </a:xfrm>
          <a:prstGeom prst="rect">
            <a:avLst/>
          </a:prstGeom>
        </p:spPr>
      </p:pic>
      <p:sp>
        <p:nvSpPr>
          <p:cNvPr id="8" name="TextBox 7">
            <a:extLst>
              <a:ext uri="{FF2B5EF4-FFF2-40B4-BE49-F238E27FC236}">
                <a16:creationId xmlns:a16="http://schemas.microsoft.com/office/drawing/2014/main" id="{5EBD36F8-13EA-47F8-ADFB-B622663024A0}"/>
              </a:ext>
            </a:extLst>
          </p:cNvPr>
          <p:cNvSpPr txBox="1"/>
          <p:nvPr/>
        </p:nvSpPr>
        <p:spPr>
          <a:xfrm>
            <a:off x="699747" y="1989581"/>
            <a:ext cx="4840817" cy="3693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1990 Decennial Census</a:t>
            </a:r>
          </a:p>
        </p:txBody>
      </p:sp>
      <p:sp>
        <p:nvSpPr>
          <p:cNvPr id="9" name="TextBox 8">
            <a:extLst>
              <a:ext uri="{FF2B5EF4-FFF2-40B4-BE49-F238E27FC236}">
                <a16:creationId xmlns:a16="http://schemas.microsoft.com/office/drawing/2014/main" id="{DC58E695-3E3B-4A20-84AF-88831ED34346}"/>
              </a:ext>
            </a:extLst>
          </p:cNvPr>
          <p:cNvSpPr txBox="1"/>
          <p:nvPr/>
        </p:nvSpPr>
        <p:spPr>
          <a:xfrm>
            <a:off x="5272901" y="2002909"/>
            <a:ext cx="4307416" cy="3693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2019 American Community Survey</a:t>
            </a:r>
          </a:p>
        </p:txBody>
      </p:sp>
    </p:spTree>
    <p:extLst>
      <p:ext uri="{BB962C8B-B14F-4D97-AF65-F5344CB8AC3E}">
        <p14:creationId xmlns:p14="http://schemas.microsoft.com/office/powerpoint/2010/main" val="2810514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9118-5553-4438-90D0-9322678B5BDD}"/>
              </a:ext>
            </a:extLst>
          </p:cNvPr>
          <p:cNvSpPr>
            <a:spLocks noGrp="1"/>
          </p:cNvSpPr>
          <p:nvPr>
            <p:ph type="title"/>
          </p:nvPr>
        </p:nvSpPr>
        <p:spPr>
          <a:xfrm>
            <a:off x="502329" y="-16689"/>
            <a:ext cx="8752113" cy="1464981"/>
          </a:xfrm>
        </p:spPr>
        <p:txBody>
          <a:bodyPr>
            <a:noAutofit/>
          </a:bodyPr>
          <a:lstStyle/>
          <a:p>
            <a:pPr algn="ctr">
              <a:lnSpc>
                <a:spcPct val="100000"/>
              </a:lnSpc>
              <a:spcAft>
                <a:spcPts val="1000"/>
              </a:spcAft>
            </a:pPr>
            <a:r>
              <a:rPr lang="en-US" sz="2400" dirty="0">
                <a:solidFill>
                  <a:schemeClr val="tx2"/>
                </a:solidFill>
                <a:latin typeface="Arial" panose="020B0604020202020204" pitchFamily="34" charset="0"/>
                <a:cs typeface="Arial" panose="020B0604020202020204" pitchFamily="34" charset="0"/>
              </a:rPr>
              <a:t>Fewer births left Maine with an imbalanced population structure. We have a high share of people in their 50s and 60s and low share of youths relative to the nation.</a:t>
            </a:r>
            <a:endParaRPr lang="en-US" sz="2400" b="1" dirty="0">
              <a:latin typeface="Calibri Light" panose="020F0302020204030204" pitchFamily="34" charset="0"/>
              <a:ea typeface="Calibri" panose="020F0502020204030204" pitchFamily="34" charset="0"/>
              <a:cs typeface="Calibri Light" panose="020F0302020204030204" pitchFamily="34" charset="0"/>
            </a:endParaRPr>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D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10106FC-0CB9-4803-8421-A940A48FB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2895338"/>
            <a:ext cx="1462088" cy="1067324"/>
          </a:xfrm>
          <a:prstGeom prst="rect">
            <a:avLst/>
          </a:prstGeom>
        </p:spPr>
      </p:pic>
      <p:pic>
        <p:nvPicPr>
          <p:cNvPr id="12" name="Picture 11">
            <a:extLst>
              <a:ext uri="{FF2B5EF4-FFF2-40B4-BE49-F238E27FC236}">
                <a16:creationId xmlns:a16="http://schemas.microsoft.com/office/drawing/2014/main" id="{76C8318F-322F-4D71-BCC7-6C469F0BEC11}"/>
              </a:ext>
            </a:extLst>
          </p:cNvPr>
          <p:cNvPicPr>
            <a:picLocks noChangeAspect="1"/>
          </p:cNvPicPr>
          <p:nvPr/>
        </p:nvPicPr>
        <p:blipFill>
          <a:blip r:embed="rId3"/>
          <a:stretch>
            <a:fillRect/>
          </a:stretch>
        </p:blipFill>
        <p:spPr>
          <a:xfrm>
            <a:off x="1066800" y="1524000"/>
            <a:ext cx="7243763" cy="5265255"/>
          </a:xfrm>
          <a:prstGeom prst="rect">
            <a:avLst/>
          </a:prstGeom>
        </p:spPr>
      </p:pic>
    </p:spTree>
    <p:extLst>
      <p:ext uri="{BB962C8B-B14F-4D97-AF65-F5344CB8AC3E}">
        <p14:creationId xmlns:p14="http://schemas.microsoft.com/office/powerpoint/2010/main" val="1149849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A994B4-166B-4F92-91BF-6C0E45B1C05F}"/>
              </a:ext>
            </a:extLst>
          </p:cNvPr>
          <p:cNvPicPr>
            <a:picLocks noChangeAspect="1"/>
          </p:cNvPicPr>
          <p:nvPr/>
        </p:nvPicPr>
        <p:blipFill>
          <a:blip r:embed="rId2"/>
          <a:stretch>
            <a:fillRect/>
          </a:stretch>
        </p:blipFill>
        <p:spPr>
          <a:xfrm>
            <a:off x="0" y="1371600"/>
            <a:ext cx="9144000" cy="5486400"/>
          </a:xfrm>
          <a:prstGeom prst="rect">
            <a:avLst/>
          </a:prstGeom>
        </p:spPr>
      </p:pic>
      <p:sp>
        <p:nvSpPr>
          <p:cNvPr id="2" name="Title 1">
            <a:extLst>
              <a:ext uri="{FF2B5EF4-FFF2-40B4-BE49-F238E27FC236}">
                <a16:creationId xmlns:a16="http://schemas.microsoft.com/office/drawing/2014/main" id="{D5DF9118-5553-4438-90D0-9322678B5BDD}"/>
              </a:ext>
            </a:extLst>
          </p:cNvPr>
          <p:cNvSpPr>
            <a:spLocks noGrp="1"/>
          </p:cNvSpPr>
          <p:nvPr>
            <p:ph type="title"/>
          </p:nvPr>
        </p:nvSpPr>
        <p:spPr>
          <a:xfrm>
            <a:off x="502329" y="-16689"/>
            <a:ext cx="8752113" cy="1464981"/>
          </a:xfrm>
        </p:spPr>
        <p:txBody>
          <a:bodyPr>
            <a:noAutofit/>
          </a:bodyPr>
          <a:lstStyle/>
          <a:p>
            <a:pPr algn="ctr">
              <a:lnSpc>
                <a:spcPct val="100000"/>
              </a:lnSpc>
              <a:spcAft>
                <a:spcPts val="1000"/>
              </a:spcAft>
            </a:pPr>
            <a:r>
              <a:rPr lang="en-US" sz="2400" dirty="0">
                <a:solidFill>
                  <a:schemeClr val="tx2"/>
                </a:solidFill>
                <a:latin typeface="Arial" panose="020B0604020202020204" pitchFamily="34" charset="0"/>
                <a:cs typeface="Arial" panose="020B0604020202020204" pitchFamily="34" charset="0"/>
              </a:rPr>
              <a:t>Maine’s population aged 45-64 is expected to decline as more baby boomers advance in age.</a:t>
            </a:r>
            <a:endParaRPr lang="en-US" sz="2400" b="1" dirty="0">
              <a:latin typeface="Calibri Light" panose="020F0302020204030204" pitchFamily="34" charset="0"/>
              <a:ea typeface="Calibri" panose="020F0502020204030204" pitchFamily="34" charset="0"/>
              <a:cs typeface="Calibri Light" panose="020F0302020204030204" pitchFamily="34" charset="0"/>
            </a:endParaRPr>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D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10106FC-0CB9-4803-8421-A940A48FBF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4442" y="2895338"/>
            <a:ext cx="1462088" cy="1067324"/>
          </a:xfrm>
          <a:prstGeom prst="rect">
            <a:avLst/>
          </a:prstGeom>
        </p:spPr>
      </p:pic>
    </p:spTree>
    <p:extLst>
      <p:ext uri="{BB962C8B-B14F-4D97-AF65-F5344CB8AC3E}">
        <p14:creationId xmlns:p14="http://schemas.microsoft.com/office/powerpoint/2010/main" val="3716425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335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959CC57-025B-47BF-8D79-15F5061774C9}"/>
              </a:ext>
            </a:extLst>
          </p:cNvPr>
          <p:cNvSpPr>
            <a:spLocks noGrp="1"/>
          </p:cNvSpPr>
          <p:nvPr>
            <p:ph type="ctrTitle"/>
          </p:nvPr>
        </p:nvSpPr>
        <p:spPr>
          <a:xfrm>
            <a:off x="186612" y="803705"/>
            <a:ext cx="5281936" cy="3034857"/>
          </a:xfrm>
        </p:spPr>
        <p:txBody>
          <a:bodyPr anchor="b">
            <a:normAutofit/>
          </a:bodyPr>
          <a:lstStyle/>
          <a:p>
            <a:pPr algn="r"/>
            <a:r>
              <a:rPr lang="en-US" sz="4000" i="1" dirty="0">
                <a:solidFill>
                  <a:schemeClr val="bg1"/>
                </a:solidFill>
              </a:rPr>
              <a:t>How to Access Unemployment Benefits &amp; Resources for Assistance </a:t>
            </a:r>
          </a:p>
        </p:txBody>
      </p:sp>
      <p:sp>
        <p:nvSpPr>
          <p:cNvPr id="3" name="Subtitle 2">
            <a:extLst>
              <a:ext uri="{FF2B5EF4-FFF2-40B4-BE49-F238E27FC236}">
                <a16:creationId xmlns:a16="http://schemas.microsoft.com/office/drawing/2014/main" id="{60836A07-E17C-42B2-8D4C-AE449A728184}"/>
              </a:ext>
            </a:extLst>
          </p:cNvPr>
          <p:cNvSpPr>
            <a:spLocks noGrp="1"/>
          </p:cNvSpPr>
          <p:nvPr>
            <p:ph type="subTitle" idx="1"/>
          </p:nvPr>
        </p:nvSpPr>
        <p:spPr>
          <a:xfrm>
            <a:off x="186612" y="4013165"/>
            <a:ext cx="5281936" cy="2205732"/>
          </a:xfrm>
        </p:spPr>
        <p:txBody>
          <a:bodyPr anchor="t">
            <a:normAutofit/>
          </a:bodyPr>
          <a:lstStyle/>
          <a:p>
            <a:pPr algn="r"/>
            <a:r>
              <a:rPr lang="en-US" sz="1800" dirty="0">
                <a:solidFill>
                  <a:srgbClr val="FFFFFF"/>
                </a:solidFill>
              </a:rPr>
              <a:t>Suzan McKechnie, Deputy Bureau Director</a:t>
            </a:r>
          </a:p>
          <a:p>
            <a:pPr algn="r"/>
            <a:r>
              <a:rPr lang="en-US" sz="1800" dirty="0">
                <a:solidFill>
                  <a:srgbClr val="FFFFFF"/>
                </a:solidFill>
              </a:rPr>
              <a:t>Bureau of Unemployment Compensation</a:t>
            </a:r>
          </a:p>
          <a:p>
            <a:pPr algn="r"/>
            <a:r>
              <a:rPr lang="en-US" sz="1800" dirty="0">
                <a:solidFill>
                  <a:srgbClr val="FFFFFF"/>
                </a:solidFill>
              </a:rPr>
              <a:t>Maine Department of Labor</a:t>
            </a:r>
            <a:br>
              <a:rPr lang="en-US" sz="1800" dirty="0">
                <a:solidFill>
                  <a:srgbClr val="FFFFFF"/>
                </a:solidFill>
              </a:rPr>
            </a:br>
            <a:br>
              <a:rPr lang="en-US" sz="1800" dirty="0">
                <a:solidFill>
                  <a:srgbClr val="FFFFFF"/>
                </a:solidFill>
              </a:rPr>
            </a:br>
            <a:r>
              <a:rPr lang="en-US" sz="1800" dirty="0">
                <a:solidFill>
                  <a:srgbClr val="FFFFFF"/>
                </a:solidFill>
              </a:rPr>
              <a:t>December 15, 2021</a:t>
            </a:r>
          </a:p>
        </p:txBody>
      </p:sp>
      <p:cxnSp>
        <p:nvCxnSpPr>
          <p:cNvPr id="12" name="Straight Connector 11">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04A406D-A900-45FA-ADEE-99673BE4D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436781"/>
            <a:ext cx="5459470" cy="3985413"/>
          </a:xfrm>
          <a:prstGeom prst="rect">
            <a:avLst/>
          </a:prstGeom>
        </p:spPr>
      </p:pic>
    </p:spTree>
    <p:extLst>
      <p:ext uri="{BB962C8B-B14F-4D97-AF65-F5344CB8AC3E}">
        <p14:creationId xmlns:p14="http://schemas.microsoft.com/office/powerpoint/2010/main" val="1836108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9118-5553-4438-90D0-9322678B5BDD}"/>
              </a:ext>
            </a:extLst>
          </p:cNvPr>
          <p:cNvSpPr>
            <a:spLocks noGrp="1"/>
          </p:cNvSpPr>
          <p:nvPr>
            <p:ph type="title"/>
          </p:nvPr>
        </p:nvSpPr>
        <p:spPr>
          <a:xfrm>
            <a:off x="502329" y="-16689"/>
            <a:ext cx="8752113" cy="1464981"/>
          </a:xfrm>
        </p:spPr>
        <p:txBody>
          <a:bodyPr>
            <a:normAutofit/>
          </a:bodyPr>
          <a:lstStyle/>
          <a:p>
            <a:pPr algn="ctr">
              <a:lnSpc>
                <a:spcPct val="100000"/>
              </a:lnSpc>
              <a:spcAft>
                <a:spcPts val="1000"/>
              </a:spcAft>
            </a:pPr>
            <a:r>
              <a:rPr lang="en-US" sz="3200" b="1" dirty="0">
                <a:effectLst>
                  <a:outerShdw blurRad="38100" dist="38100" dir="2700000" algn="tl">
                    <a:srgbClr val="000000">
                      <a:alpha val="43137"/>
                    </a:srgbClr>
                  </a:outerShdw>
                </a:effectLst>
              </a:rPr>
              <a:t>Accessing Unemployment Benefits</a:t>
            </a:r>
            <a:endParaRPr lang="en-US" sz="3200" b="1" dirty="0">
              <a:latin typeface="Calibri Light" panose="020F0302020204030204" pitchFamily="34" charset="0"/>
              <a:ea typeface="Calibri" panose="020F0502020204030204" pitchFamily="34" charset="0"/>
              <a:cs typeface="Calibri Light" panose="020F0302020204030204" pitchFamily="34" charset="0"/>
            </a:endParaRPr>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D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10106FC-0CB9-4803-8421-A940A48FB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2895338"/>
            <a:ext cx="1462088" cy="1067324"/>
          </a:xfrm>
          <a:prstGeom prst="rect">
            <a:avLst/>
          </a:prstGeom>
        </p:spPr>
      </p:pic>
      <p:sp>
        <p:nvSpPr>
          <p:cNvPr id="5" name="Content Placeholder 4">
            <a:extLst>
              <a:ext uri="{FF2B5EF4-FFF2-40B4-BE49-F238E27FC236}">
                <a16:creationId xmlns:a16="http://schemas.microsoft.com/office/drawing/2014/main" id="{DB97FBD6-C150-42FD-BFFC-DED88748A5E2}"/>
              </a:ext>
            </a:extLst>
          </p:cNvPr>
          <p:cNvSpPr>
            <a:spLocks noGrp="1"/>
          </p:cNvSpPr>
          <p:nvPr>
            <p:ph idx="1"/>
          </p:nvPr>
        </p:nvSpPr>
        <p:spPr>
          <a:xfrm>
            <a:off x="301990" y="1049087"/>
            <a:ext cx="8613410" cy="5704138"/>
          </a:xfrm>
        </p:spPr>
        <p:txBody>
          <a:bodyPr>
            <a:normAutofit/>
          </a:bodyPr>
          <a:lstStyle/>
          <a:p>
            <a:endParaRPr lang="en-US" sz="1800" dirty="0"/>
          </a:p>
          <a:p>
            <a:r>
              <a:rPr lang="en-US" sz="2400" dirty="0"/>
              <a:t>2 filing methods:</a:t>
            </a:r>
          </a:p>
          <a:p>
            <a:pPr lvl="1"/>
            <a:r>
              <a:rPr lang="en-US" sz="2000" dirty="0"/>
              <a:t>Online application (available 24 </a:t>
            </a:r>
            <a:r>
              <a:rPr lang="en-US" sz="2000" dirty="0" err="1"/>
              <a:t>hrs</a:t>
            </a:r>
            <a:r>
              <a:rPr lang="en-US" sz="2000" dirty="0"/>
              <a:t>/day, 7 days a week)</a:t>
            </a:r>
          </a:p>
          <a:p>
            <a:pPr lvl="1"/>
            <a:r>
              <a:rPr lang="en-US" sz="2000" dirty="0"/>
              <a:t>Staff-assisted by phone (8 am to 3 pm M-F) – includes access to language interpreters</a:t>
            </a:r>
          </a:p>
          <a:p>
            <a:r>
              <a:rPr lang="en-US" sz="2400" dirty="0"/>
              <a:t>Initial claim establishes benefit eligibility</a:t>
            </a:r>
          </a:p>
          <a:p>
            <a:pPr lvl="1"/>
            <a:r>
              <a:rPr lang="en-US" sz="2000" dirty="0"/>
              <a:t>Monetary (earnings history – base period)</a:t>
            </a:r>
          </a:p>
          <a:p>
            <a:pPr lvl="1"/>
            <a:r>
              <a:rPr lang="en-US" sz="2000" dirty="0"/>
              <a:t>Qualifying Separation</a:t>
            </a:r>
          </a:p>
          <a:p>
            <a:pPr lvl="1"/>
            <a:r>
              <a:rPr lang="en-US" sz="2000" dirty="0"/>
              <a:t>Able &amp; Available (A&amp;A)</a:t>
            </a:r>
          </a:p>
          <a:p>
            <a:r>
              <a:rPr lang="en-US" sz="2400" dirty="0"/>
              <a:t>Weekly certification + work search report determines if benefits will be paid</a:t>
            </a:r>
          </a:p>
          <a:p>
            <a:pPr lvl="1"/>
            <a:r>
              <a:rPr lang="en-US" sz="2000" dirty="0"/>
              <a:t>Weekly requirements (A&amp;A, work search)</a:t>
            </a:r>
          </a:p>
          <a:p>
            <a:pPr lvl="1"/>
            <a:r>
              <a:rPr lang="en-US" sz="2000" dirty="0"/>
              <a:t>Report any earnings</a:t>
            </a:r>
          </a:p>
          <a:p>
            <a:pPr lvl="1"/>
            <a:endParaRPr lang="en-US" sz="2800" dirty="0"/>
          </a:p>
          <a:p>
            <a:pPr lvl="1"/>
            <a:endParaRPr lang="en-US" sz="2800" dirty="0"/>
          </a:p>
        </p:txBody>
      </p:sp>
    </p:spTree>
    <p:extLst>
      <p:ext uri="{BB962C8B-B14F-4D97-AF65-F5344CB8AC3E}">
        <p14:creationId xmlns:p14="http://schemas.microsoft.com/office/powerpoint/2010/main" val="3914369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9118-5553-4438-90D0-9322678B5BDD}"/>
              </a:ext>
            </a:extLst>
          </p:cNvPr>
          <p:cNvSpPr>
            <a:spLocks noGrp="1"/>
          </p:cNvSpPr>
          <p:nvPr>
            <p:ph type="title"/>
          </p:nvPr>
        </p:nvSpPr>
        <p:spPr>
          <a:xfrm>
            <a:off x="502329" y="-16689"/>
            <a:ext cx="8752113" cy="1464981"/>
          </a:xfrm>
        </p:spPr>
        <p:txBody>
          <a:bodyPr>
            <a:normAutofit/>
          </a:bodyPr>
          <a:lstStyle/>
          <a:p>
            <a:pPr algn="ctr">
              <a:lnSpc>
                <a:spcPct val="100000"/>
              </a:lnSpc>
              <a:spcAft>
                <a:spcPts val="1000"/>
              </a:spcAft>
            </a:pPr>
            <a:r>
              <a:rPr lang="en-US" sz="3200" b="1" dirty="0">
                <a:effectLst>
                  <a:outerShdw blurRad="38100" dist="38100" dir="2700000" algn="tl">
                    <a:srgbClr val="000000">
                      <a:alpha val="43137"/>
                    </a:srgbClr>
                  </a:outerShdw>
                </a:effectLst>
              </a:rPr>
              <a:t>Instructions Prior to Filing</a:t>
            </a:r>
            <a:endParaRPr lang="en-US" sz="3200" b="1" dirty="0">
              <a:latin typeface="Calibri Light" panose="020F0302020204030204" pitchFamily="34" charset="0"/>
              <a:ea typeface="Calibri" panose="020F0502020204030204" pitchFamily="34" charset="0"/>
              <a:cs typeface="Calibri Light" panose="020F0302020204030204" pitchFamily="34" charset="0"/>
            </a:endParaRPr>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D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10106FC-0CB9-4803-8421-A940A48FB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2895338"/>
            <a:ext cx="1462088" cy="1067324"/>
          </a:xfrm>
          <a:prstGeom prst="rect">
            <a:avLst/>
          </a:prstGeom>
        </p:spPr>
      </p:pic>
      <p:sp>
        <p:nvSpPr>
          <p:cNvPr id="5" name="Content Placeholder 4">
            <a:extLst>
              <a:ext uri="{FF2B5EF4-FFF2-40B4-BE49-F238E27FC236}">
                <a16:creationId xmlns:a16="http://schemas.microsoft.com/office/drawing/2014/main" id="{DB97FBD6-C150-42FD-BFFC-DED88748A5E2}"/>
              </a:ext>
            </a:extLst>
          </p:cNvPr>
          <p:cNvSpPr>
            <a:spLocks noGrp="1"/>
          </p:cNvSpPr>
          <p:nvPr>
            <p:ph idx="1"/>
          </p:nvPr>
        </p:nvSpPr>
        <p:spPr>
          <a:xfrm>
            <a:off x="301990" y="1049087"/>
            <a:ext cx="8613410" cy="5704138"/>
          </a:xfrm>
        </p:spPr>
        <p:txBody>
          <a:bodyPr>
            <a:normAutofit/>
          </a:bodyPr>
          <a:lstStyle/>
          <a:p>
            <a:endParaRPr lang="en-US" sz="1800" dirty="0"/>
          </a:p>
          <a:p>
            <a:pPr lvl="1"/>
            <a:endParaRPr lang="en-US" sz="2800" dirty="0"/>
          </a:p>
          <a:p>
            <a:pPr lvl="1"/>
            <a:endParaRPr lang="en-US" sz="2800" dirty="0"/>
          </a:p>
        </p:txBody>
      </p:sp>
      <p:pic>
        <p:nvPicPr>
          <p:cNvPr id="7" name="Picture 6">
            <a:extLst>
              <a:ext uri="{FF2B5EF4-FFF2-40B4-BE49-F238E27FC236}">
                <a16:creationId xmlns:a16="http://schemas.microsoft.com/office/drawing/2014/main" id="{B64A0481-218C-45F9-96C6-42CB7B5BC479}"/>
              </a:ext>
            </a:extLst>
          </p:cNvPr>
          <p:cNvPicPr>
            <a:picLocks noChangeAspect="1"/>
          </p:cNvPicPr>
          <p:nvPr/>
        </p:nvPicPr>
        <p:blipFill>
          <a:blip r:embed="rId3"/>
          <a:stretch>
            <a:fillRect/>
          </a:stretch>
        </p:blipFill>
        <p:spPr>
          <a:xfrm>
            <a:off x="576263" y="1871329"/>
            <a:ext cx="8262938" cy="4135034"/>
          </a:xfrm>
          <a:prstGeom prst="rect">
            <a:avLst/>
          </a:prstGeom>
          <a:ln>
            <a:solidFill>
              <a:schemeClr val="tx1"/>
            </a:solidFill>
          </a:ln>
        </p:spPr>
      </p:pic>
    </p:spTree>
    <p:extLst>
      <p:ext uri="{BB962C8B-B14F-4D97-AF65-F5344CB8AC3E}">
        <p14:creationId xmlns:p14="http://schemas.microsoft.com/office/powerpoint/2010/main" val="25090372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9118-5553-4438-90D0-9322678B5BDD}"/>
              </a:ext>
            </a:extLst>
          </p:cNvPr>
          <p:cNvSpPr>
            <a:spLocks noGrp="1"/>
          </p:cNvSpPr>
          <p:nvPr>
            <p:ph type="title"/>
          </p:nvPr>
        </p:nvSpPr>
        <p:spPr>
          <a:xfrm>
            <a:off x="502329" y="-16689"/>
            <a:ext cx="8752113" cy="1464981"/>
          </a:xfrm>
        </p:spPr>
        <p:txBody>
          <a:bodyPr>
            <a:normAutofit/>
          </a:bodyPr>
          <a:lstStyle/>
          <a:p>
            <a:pPr algn="ctr">
              <a:lnSpc>
                <a:spcPct val="100000"/>
              </a:lnSpc>
              <a:spcAft>
                <a:spcPts val="1000"/>
              </a:spcAft>
            </a:pPr>
            <a:r>
              <a:rPr lang="en-US" sz="3200" b="1" dirty="0">
                <a:latin typeface="Calibri Light" panose="020F0302020204030204" pitchFamily="34" charset="0"/>
                <a:ea typeface="Calibri" panose="020F0502020204030204" pitchFamily="34" charset="0"/>
                <a:cs typeface="Calibri Light" panose="020F0302020204030204" pitchFamily="34" charset="0"/>
              </a:rPr>
              <a:t>Available Resources to Assist </a:t>
            </a:r>
            <a:br>
              <a:rPr lang="en-US" sz="3200" b="1" dirty="0">
                <a:latin typeface="Calibri Light" panose="020F0302020204030204" pitchFamily="34" charset="0"/>
                <a:ea typeface="Calibri" panose="020F0502020204030204" pitchFamily="34" charset="0"/>
                <a:cs typeface="Calibri Light" panose="020F0302020204030204" pitchFamily="34" charset="0"/>
              </a:rPr>
            </a:br>
            <a:r>
              <a:rPr lang="en-US" sz="3200" b="1" dirty="0">
                <a:latin typeface="Calibri Light" panose="020F0302020204030204" pitchFamily="34" charset="0"/>
                <a:ea typeface="Calibri" panose="020F0502020204030204" pitchFamily="34" charset="0"/>
                <a:cs typeface="Calibri Light" panose="020F0302020204030204" pitchFamily="34" charset="0"/>
              </a:rPr>
              <a:t>Benefit Filing</a:t>
            </a:r>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D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10106FC-0CB9-4803-8421-A940A48FB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2895338"/>
            <a:ext cx="1462088" cy="1067324"/>
          </a:xfrm>
          <a:prstGeom prst="rect">
            <a:avLst/>
          </a:prstGeom>
        </p:spPr>
      </p:pic>
      <p:sp>
        <p:nvSpPr>
          <p:cNvPr id="5" name="Content Placeholder 4">
            <a:extLst>
              <a:ext uri="{FF2B5EF4-FFF2-40B4-BE49-F238E27FC236}">
                <a16:creationId xmlns:a16="http://schemas.microsoft.com/office/drawing/2014/main" id="{DB97FBD6-C150-42FD-BFFC-DED88748A5E2}"/>
              </a:ext>
            </a:extLst>
          </p:cNvPr>
          <p:cNvSpPr>
            <a:spLocks noGrp="1"/>
          </p:cNvSpPr>
          <p:nvPr>
            <p:ph idx="1"/>
          </p:nvPr>
        </p:nvSpPr>
        <p:spPr>
          <a:xfrm>
            <a:off x="301990" y="1049087"/>
            <a:ext cx="8613410" cy="5704138"/>
          </a:xfrm>
        </p:spPr>
        <p:txBody>
          <a:bodyPr>
            <a:normAutofit/>
          </a:bodyPr>
          <a:lstStyle/>
          <a:p>
            <a:endParaRPr lang="en-US" sz="1800" dirty="0"/>
          </a:p>
          <a:p>
            <a:pPr lvl="1"/>
            <a:endParaRPr lang="en-US" sz="2800" dirty="0"/>
          </a:p>
          <a:p>
            <a:r>
              <a:rPr lang="en-US" dirty="0"/>
              <a:t>Online Videos </a:t>
            </a:r>
            <a:r>
              <a:rPr lang="en-US" sz="2000" dirty="0"/>
              <a:t>(https://www.maine.gov/unemployment/videos/):</a:t>
            </a:r>
          </a:p>
          <a:p>
            <a:pPr lvl="1"/>
            <a:r>
              <a:rPr lang="en-US" sz="2000" u="sng" dirty="0">
                <a:hlinkClick r:id="rId3"/>
              </a:rPr>
              <a:t>What Should I do if I become unemployed?</a:t>
            </a:r>
            <a:endParaRPr lang="en-US" sz="2000" dirty="0"/>
          </a:p>
          <a:p>
            <a:pPr lvl="1"/>
            <a:r>
              <a:rPr lang="en-US" sz="2000" u="sng" dirty="0">
                <a:hlinkClick r:id="rId4"/>
              </a:rPr>
              <a:t>Creating an Account</a:t>
            </a:r>
            <a:endParaRPr lang="en-US" sz="2000" dirty="0"/>
          </a:p>
          <a:p>
            <a:pPr lvl="1"/>
            <a:r>
              <a:rPr lang="en-US" sz="2000" u="sng" dirty="0">
                <a:hlinkClick r:id="rId5"/>
              </a:rPr>
              <a:t>How to file a claim</a:t>
            </a:r>
            <a:endParaRPr lang="en-US" sz="2000" u="sng" dirty="0">
              <a:hlinkClick r:id="rId6"/>
            </a:endParaRPr>
          </a:p>
          <a:p>
            <a:pPr lvl="1"/>
            <a:r>
              <a:rPr lang="en-US" sz="2000" u="sng" dirty="0">
                <a:hlinkClick r:id="rId6"/>
              </a:rPr>
              <a:t>I Just Filed my Unemployment Claim. What's Next?</a:t>
            </a:r>
            <a:endParaRPr lang="en-US" sz="2000" u="sng" dirty="0"/>
          </a:p>
          <a:p>
            <a:pPr lvl="1"/>
            <a:r>
              <a:rPr lang="en-US" sz="2000" u="sng" dirty="0">
                <a:hlinkClick r:id="rId7"/>
              </a:rPr>
              <a:t>Unemployment Benefits: Responsibilities</a:t>
            </a:r>
            <a:endParaRPr lang="en-US" sz="2000" dirty="0"/>
          </a:p>
          <a:p>
            <a:pPr lvl="1"/>
            <a:r>
              <a:rPr lang="en-US" sz="2000" u="sng" dirty="0">
                <a:hlinkClick r:id="rId8"/>
              </a:rPr>
              <a:t>Unemployment Filing: Common Mistakes</a:t>
            </a:r>
            <a:endParaRPr lang="en-US" sz="2000" dirty="0"/>
          </a:p>
          <a:p>
            <a:pPr lvl="1"/>
            <a:r>
              <a:rPr lang="en-US" sz="2000" u="sng" dirty="0">
                <a:hlinkClick r:id="rId9"/>
              </a:rPr>
              <a:t>Earning Money While Collecting Unemployment Benefits</a:t>
            </a:r>
            <a:endParaRPr lang="en-US" sz="2000" u="sng" dirty="0"/>
          </a:p>
          <a:p>
            <a:pPr lvl="1"/>
            <a:r>
              <a:rPr lang="en-US" sz="2000" u="sng" dirty="0">
                <a:hlinkClick r:id="rId10"/>
              </a:rPr>
              <a:t>Partial Wages?</a:t>
            </a:r>
            <a:endParaRPr lang="en-US" sz="2000" dirty="0"/>
          </a:p>
          <a:p>
            <a:pPr lvl="1"/>
            <a:r>
              <a:rPr lang="en-US" sz="2000" u="sng" dirty="0">
                <a:hlinkClick r:id="rId11"/>
              </a:rPr>
              <a:t>How to Appeal an Unemployment Decision</a:t>
            </a:r>
            <a:endParaRPr lang="en-US" sz="2000" dirty="0"/>
          </a:p>
          <a:p>
            <a:pPr lvl="1"/>
            <a:r>
              <a:rPr lang="en-US" sz="2000" u="sng" dirty="0">
                <a:hlinkClick r:id="rId12"/>
              </a:rPr>
              <a:t>The Unemployment Appeals Hearing Process</a:t>
            </a:r>
            <a:endParaRPr lang="en-US" sz="2000" dirty="0"/>
          </a:p>
          <a:p>
            <a:pPr lvl="1"/>
            <a:endParaRPr lang="en-US" sz="2800" dirty="0"/>
          </a:p>
        </p:txBody>
      </p:sp>
    </p:spTree>
    <p:extLst>
      <p:ext uri="{BB962C8B-B14F-4D97-AF65-F5344CB8AC3E}">
        <p14:creationId xmlns:p14="http://schemas.microsoft.com/office/powerpoint/2010/main" val="3662043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9118-5553-4438-90D0-9322678B5BDD}"/>
              </a:ext>
            </a:extLst>
          </p:cNvPr>
          <p:cNvSpPr>
            <a:spLocks noGrp="1"/>
          </p:cNvSpPr>
          <p:nvPr>
            <p:ph type="title"/>
          </p:nvPr>
        </p:nvSpPr>
        <p:spPr>
          <a:xfrm>
            <a:off x="502329" y="-16689"/>
            <a:ext cx="8752113" cy="1464981"/>
          </a:xfrm>
        </p:spPr>
        <p:txBody>
          <a:bodyPr>
            <a:normAutofit/>
          </a:bodyPr>
          <a:lstStyle/>
          <a:p>
            <a:pPr algn="ctr">
              <a:lnSpc>
                <a:spcPct val="100000"/>
              </a:lnSpc>
              <a:spcAft>
                <a:spcPts val="1000"/>
              </a:spcAft>
            </a:pPr>
            <a:r>
              <a:rPr lang="en-US" sz="3200" b="1" dirty="0">
                <a:latin typeface="Calibri Light" panose="020F0302020204030204" pitchFamily="34" charset="0"/>
                <a:ea typeface="Calibri" panose="020F0502020204030204" pitchFamily="34" charset="0"/>
                <a:cs typeface="Calibri Light" panose="020F0302020204030204" pitchFamily="34" charset="0"/>
              </a:rPr>
              <a:t>Sample Video - Responsibilities</a:t>
            </a:r>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D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10106FC-0CB9-4803-8421-A940A48FBF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4442" y="2895338"/>
            <a:ext cx="1462088" cy="1067324"/>
          </a:xfrm>
          <a:prstGeom prst="rect">
            <a:avLst/>
          </a:prstGeom>
        </p:spPr>
      </p:pic>
      <p:sp>
        <p:nvSpPr>
          <p:cNvPr id="5" name="Content Placeholder 4">
            <a:extLst>
              <a:ext uri="{FF2B5EF4-FFF2-40B4-BE49-F238E27FC236}">
                <a16:creationId xmlns:a16="http://schemas.microsoft.com/office/drawing/2014/main" id="{DB97FBD6-C150-42FD-BFFC-DED88748A5E2}"/>
              </a:ext>
            </a:extLst>
          </p:cNvPr>
          <p:cNvSpPr>
            <a:spLocks noGrp="1"/>
          </p:cNvSpPr>
          <p:nvPr>
            <p:ph idx="1"/>
          </p:nvPr>
        </p:nvSpPr>
        <p:spPr>
          <a:xfrm>
            <a:off x="301990" y="1049087"/>
            <a:ext cx="8613410" cy="5704138"/>
          </a:xfrm>
        </p:spPr>
        <p:txBody>
          <a:bodyPr>
            <a:normAutofit/>
          </a:bodyPr>
          <a:lstStyle/>
          <a:p>
            <a:endParaRPr lang="en-US" sz="1800" dirty="0"/>
          </a:p>
          <a:p>
            <a:pPr marL="457200" lvl="1" indent="0">
              <a:buNone/>
            </a:pPr>
            <a:endParaRPr lang="en-US" sz="2800" dirty="0"/>
          </a:p>
        </p:txBody>
      </p:sp>
      <p:pic>
        <p:nvPicPr>
          <p:cNvPr id="4" name="Online Media 3" title="Beneficios por desempleo en Maine: Responsabilidades">
            <a:hlinkClick r:id="" action="ppaction://media"/>
            <a:extLst>
              <a:ext uri="{FF2B5EF4-FFF2-40B4-BE49-F238E27FC236}">
                <a16:creationId xmlns:a16="http://schemas.microsoft.com/office/drawing/2014/main" id="{08050971-F06F-4B7A-ABED-FEFC7352D81F}"/>
              </a:ext>
            </a:extLst>
          </p:cNvPr>
          <p:cNvPicPr>
            <a:picLocks noRot="1" noChangeAspect="1"/>
          </p:cNvPicPr>
          <p:nvPr>
            <a:videoFile r:link="rId1"/>
          </p:nvPr>
        </p:nvPicPr>
        <p:blipFill>
          <a:blip r:embed="rId4"/>
          <a:stretch>
            <a:fillRect/>
          </a:stretch>
        </p:blipFill>
        <p:spPr>
          <a:xfrm>
            <a:off x="1049014" y="1448292"/>
            <a:ext cx="7866386" cy="4444508"/>
          </a:xfrm>
          <a:prstGeom prst="rect">
            <a:avLst/>
          </a:prstGeom>
        </p:spPr>
      </p:pic>
    </p:spTree>
    <p:extLst>
      <p:ext uri="{BB962C8B-B14F-4D97-AF65-F5344CB8AC3E}">
        <p14:creationId xmlns:p14="http://schemas.microsoft.com/office/powerpoint/2010/main" val="161095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9118-5553-4438-90D0-9322678B5BDD}"/>
              </a:ext>
            </a:extLst>
          </p:cNvPr>
          <p:cNvSpPr>
            <a:spLocks noGrp="1"/>
          </p:cNvSpPr>
          <p:nvPr>
            <p:ph type="title"/>
          </p:nvPr>
        </p:nvSpPr>
        <p:spPr>
          <a:xfrm>
            <a:off x="968764" y="325120"/>
            <a:ext cx="8702897" cy="1114186"/>
          </a:xfrm>
        </p:spPr>
        <p:txBody>
          <a:bodyPr>
            <a:normAutofit/>
          </a:bodyPr>
          <a:lstStyle/>
          <a:p>
            <a:pPr algn="ctr"/>
            <a:r>
              <a:rPr lang="en-US" b="1" dirty="0">
                <a:effectLst>
                  <a:outerShdw blurRad="38100" dist="38100" dir="2700000" algn="tl">
                    <a:srgbClr val="000000">
                      <a:alpha val="43137"/>
                    </a:srgbClr>
                  </a:outerShdw>
                </a:effectLst>
              </a:rPr>
              <a:t>Review of 10/20/21 Meeting</a:t>
            </a:r>
          </a:p>
        </p:txBody>
      </p:sp>
      <p:sp>
        <p:nvSpPr>
          <p:cNvPr id="3" name="Content Placeholder 2">
            <a:extLst>
              <a:ext uri="{FF2B5EF4-FFF2-40B4-BE49-F238E27FC236}">
                <a16:creationId xmlns:a16="http://schemas.microsoft.com/office/drawing/2014/main" id="{D0A13C97-793E-4B2F-8685-E00152185B1C}"/>
              </a:ext>
            </a:extLst>
          </p:cNvPr>
          <p:cNvSpPr>
            <a:spLocks noGrp="1"/>
          </p:cNvSpPr>
          <p:nvPr>
            <p:ph idx="1"/>
          </p:nvPr>
        </p:nvSpPr>
        <p:spPr>
          <a:xfrm>
            <a:off x="658368" y="1695450"/>
            <a:ext cx="7917989" cy="4837430"/>
          </a:xfrm>
        </p:spPr>
        <p:txBody>
          <a:bodyPr anchor="ctr">
            <a:noAutofit/>
          </a:bodyPr>
          <a:lstStyle/>
          <a:p>
            <a:pPr lvl="1"/>
            <a:r>
              <a:rPr lang="en-US" sz="1800" dirty="0"/>
              <a:t>During this meeting, the group received presentations and discussed topics A, B, C, and F.</a:t>
            </a:r>
          </a:p>
          <a:p>
            <a:pPr lvl="1"/>
            <a:r>
              <a:rPr lang="en-US" sz="1800" dirty="0"/>
              <a:t>A presentation was done on topic B, which is the workshare program. Stakeholders were supportive of the workshare program and its benefit to both workers and employers. </a:t>
            </a:r>
          </a:p>
          <a:p>
            <a:pPr lvl="1"/>
            <a:r>
              <a:rPr lang="en-US" sz="1800" dirty="0"/>
              <a:t>A member asked if RESEA could integrate information about credentials and opportunities for claimants to expand their skill base. </a:t>
            </a:r>
          </a:p>
          <a:p>
            <a:pPr lvl="1"/>
            <a:r>
              <a:rPr lang="en-US" sz="1800" dirty="0"/>
              <a:t>In discussing topic A, there was heavy interest in what obstacles exist that are keeping workers from going back to work. Staff talked briefly about the survey that was conducted by the Department on barriers to reemployment.</a:t>
            </a:r>
          </a:p>
          <a:p>
            <a:pPr lvl="1"/>
            <a:r>
              <a:rPr lang="en-US" sz="1800" dirty="0"/>
              <a:t>During the presentation on topic D, it became clear that there was a separate issue at hand. Members of the group seemed to agree that it would be good to provide outreach and education to employers on the requirement to tell workers about unemployment benefits. The Department committed to including this information in the UI Tax Rate notification to employers.</a:t>
            </a:r>
            <a:endParaRPr lang="en-US" sz="1600" dirty="0"/>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D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10106FC-0CB9-4803-8421-A940A48FB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2895338"/>
            <a:ext cx="1462088" cy="1067324"/>
          </a:xfrm>
          <a:prstGeom prst="rect">
            <a:avLst/>
          </a:prstGeom>
        </p:spPr>
      </p:pic>
    </p:spTree>
    <p:extLst>
      <p:ext uri="{BB962C8B-B14F-4D97-AF65-F5344CB8AC3E}">
        <p14:creationId xmlns:p14="http://schemas.microsoft.com/office/powerpoint/2010/main" val="4849109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9118-5553-4438-90D0-9322678B5BDD}"/>
              </a:ext>
            </a:extLst>
          </p:cNvPr>
          <p:cNvSpPr>
            <a:spLocks noGrp="1"/>
          </p:cNvSpPr>
          <p:nvPr>
            <p:ph type="title"/>
          </p:nvPr>
        </p:nvSpPr>
        <p:spPr>
          <a:xfrm>
            <a:off x="502329" y="-16689"/>
            <a:ext cx="8752113" cy="1464981"/>
          </a:xfrm>
        </p:spPr>
        <p:txBody>
          <a:bodyPr>
            <a:normAutofit/>
          </a:bodyPr>
          <a:lstStyle/>
          <a:p>
            <a:pPr algn="ctr">
              <a:lnSpc>
                <a:spcPct val="100000"/>
              </a:lnSpc>
              <a:spcAft>
                <a:spcPts val="1000"/>
              </a:spcAft>
            </a:pPr>
            <a:r>
              <a:rPr lang="en-US" sz="3200" b="1" dirty="0">
                <a:latin typeface="Calibri Light" panose="020F0302020204030204" pitchFamily="34" charset="0"/>
                <a:ea typeface="Calibri" panose="020F0502020204030204" pitchFamily="34" charset="0"/>
                <a:cs typeface="Calibri Light" panose="020F0302020204030204" pitchFamily="34" charset="0"/>
              </a:rPr>
              <a:t>Additional Assistance – Frequently Asked Questions (FAQs)</a:t>
            </a:r>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D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10106FC-0CB9-4803-8421-A940A48FB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2895338"/>
            <a:ext cx="1462088" cy="1067324"/>
          </a:xfrm>
          <a:prstGeom prst="rect">
            <a:avLst/>
          </a:prstGeom>
        </p:spPr>
      </p:pic>
      <p:sp>
        <p:nvSpPr>
          <p:cNvPr id="5" name="Content Placeholder 4">
            <a:extLst>
              <a:ext uri="{FF2B5EF4-FFF2-40B4-BE49-F238E27FC236}">
                <a16:creationId xmlns:a16="http://schemas.microsoft.com/office/drawing/2014/main" id="{DB97FBD6-C150-42FD-BFFC-DED88748A5E2}"/>
              </a:ext>
            </a:extLst>
          </p:cNvPr>
          <p:cNvSpPr>
            <a:spLocks noGrp="1"/>
          </p:cNvSpPr>
          <p:nvPr>
            <p:ph idx="1"/>
          </p:nvPr>
        </p:nvSpPr>
        <p:spPr>
          <a:xfrm>
            <a:off x="301990" y="1049087"/>
            <a:ext cx="8613410" cy="5704138"/>
          </a:xfrm>
        </p:spPr>
        <p:txBody>
          <a:bodyPr>
            <a:normAutofit/>
          </a:bodyPr>
          <a:lstStyle/>
          <a:p>
            <a:endParaRPr lang="en-US" sz="1800" dirty="0"/>
          </a:p>
          <a:p>
            <a:r>
              <a:rPr lang="en-US" b="1" dirty="0"/>
              <a:t>File for Unemployment </a:t>
            </a:r>
            <a:r>
              <a:rPr lang="en-US" sz="1900" b="1" dirty="0"/>
              <a:t>(</a:t>
            </a:r>
            <a:r>
              <a:rPr lang="en-US" sz="1900" b="1" u="sng" dirty="0"/>
              <a:t>https://www.maine.gov/unemployment/faq/</a:t>
            </a:r>
            <a:r>
              <a:rPr lang="en-US" sz="1900" b="1" dirty="0"/>
              <a:t>)</a:t>
            </a:r>
            <a:endParaRPr lang="en-US" sz="1900" dirty="0"/>
          </a:p>
          <a:p>
            <a:pPr lvl="1"/>
            <a:r>
              <a:rPr lang="en-US" u="sng" dirty="0">
                <a:hlinkClick r:id="rId3"/>
              </a:rPr>
              <a:t>What is Unemployment Insurance?</a:t>
            </a:r>
            <a:endParaRPr lang="en-US" sz="3200" dirty="0"/>
          </a:p>
          <a:p>
            <a:pPr lvl="1"/>
            <a:r>
              <a:rPr lang="en-US" u="sng" dirty="0">
                <a:hlinkClick r:id="rId3"/>
              </a:rPr>
              <a:t>When should I apply?</a:t>
            </a:r>
            <a:endParaRPr lang="en-US" sz="3200" dirty="0"/>
          </a:p>
          <a:p>
            <a:pPr lvl="1"/>
            <a:r>
              <a:rPr lang="en-US" u="sng" dirty="0">
                <a:hlinkClick r:id="rId3"/>
              </a:rPr>
              <a:t>How do I apply?</a:t>
            </a:r>
            <a:endParaRPr lang="en-US" sz="3200" dirty="0"/>
          </a:p>
          <a:p>
            <a:pPr lvl="1"/>
            <a:r>
              <a:rPr lang="en-US" u="sng" dirty="0">
                <a:hlinkClick r:id="rId4"/>
              </a:rPr>
              <a:t>How much will I receive?</a:t>
            </a:r>
            <a:endParaRPr lang="en-US" sz="3200" dirty="0"/>
          </a:p>
          <a:p>
            <a:pPr lvl="1"/>
            <a:r>
              <a:rPr lang="en-US" u="sng" dirty="0">
                <a:hlinkClick r:id="rId5"/>
              </a:rPr>
              <a:t>How long will I get benefits?</a:t>
            </a:r>
            <a:endParaRPr lang="en-US" sz="3200" dirty="0"/>
          </a:p>
          <a:p>
            <a:pPr lvl="1"/>
            <a:r>
              <a:rPr lang="en-US" u="sng" dirty="0">
                <a:hlinkClick r:id="rId6"/>
              </a:rPr>
              <a:t>What is the Work Search requirement?</a:t>
            </a:r>
            <a:endParaRPr lang="en-US" sz="3200" dirty="0"/>
          </a:p>
          <a:p>
            <a:pPr lvl="1"/>
            <a:r>
              <a:rPr lang="en-US" u="sng" dirty="0">
                <a:hlinkClick r:id="rId7"/>
              </a:rPr>
              <a:t>How do I upload my tax info for PUA increase?</a:t>
            </a:r>
            <a:endParaRPr lang="en-US" sz="3200" dirty="0"/>
          </a:p>
          <a:p>
            <a:pPr lvl="1"/>
            <a:r>
              <a:rPr lang="en-US" u="sng" dirty="0">
                <a:hlinkClick r:id="rId8"/>
              </a:rPr>
              <a:t>How to change your unemployment account password</a:t>
            </a:r>
            <a:endParaRPr lang="en-US" sz="3200" dirty="0"/>
          </a:p>
          <a:p>
            <a:pPr lvl="1"/>
            <a:r>
              <a:rPr lang="en-US" u="sng" dirty="0">
                <a:hlinkClick r:id="rId9"/>
              </a:rPr>
              <a:t>Weekly Claim Information</a:t>
            </a:r>
            <a:endParaRPr lang="en-US" sz="3200" dirty="0"/>
          </a:p>
          <a:p>
            <a:pPr lvl="1"/>
            <a:r>
              <a:rPr lang="en-US" u="sng" dirty="0">
                <a:hlinkClick r:id="rId10"/>
              </a:rPr>
              <a:t>What is an overpayment?</a:t>
            </a:r>
            <a:endParaRPr lang="en-US" sz="3200" dirty="0"/>
          </a:p>
          <a:p>
            <a:pPr lvl="1"/>
            <a:r>
              <a:rPr lang="en-US" u="sng" dirty="0">
                <a:hlinkClick r:id="rId11"/>
              </a:rPr>
              <a:t>1099G Information</a:t>
            </a:r>
            <a:endParaRPr lang="en-US" sz="3200" dirty="0"/>
          </a:p>
          <a:p>
            <a:pPr marL="457200" lvl="1" indent="0">
              <a:buNone/>
            </a:pPr>
            <a:endParaRPr lang="en-US" sz="2800" dirty="0"/>
          </a:p>
        </p:txBody>
      </p:sp>
    </p:spTree>
    <p:extLst>
      <p:ext uri="{BB962C8B-B14F-4D97-AF65-F5344CB8AC3E}">
        <p14:creationId xmlns:p14="http://schemas.microsoft.com/office/powerpoint/2010/main" val="6919212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9118-5553-4438-90D0-9322678B5BDD}"/>
              </a:ext>
            </a:extLst>
          </p:cNvPr>
          <p:cNvSpPr>
            <a:spLocks noGrp="1"/>
          </p:cNvSpPr>
          <p:nvPr>
            <p:ph type="title"/>
          </p:nvPr>
        </p:nvSpPr>
        <p:spPr>
          <a:xfrm>
            <a:off x="502329" y="-16689"/>
            <a:ext cx="8752113" cy="1464981"/>
          </a:xfrm>
        </p:spPr>
        <p:txBody>
          <a:bodyPr>
            <a:normAutofit/>
          </a:bodyPr>
          <a:lstStyle/>
          <a:p>
            <a:pPr algn="ctr">
              <a:lnSpc>
                <a:spcPct val="100000"/>
              </a:lnSpc>
              <a:spcAft>
                <a:spcPts val="1000"/>
              </a:spcAft>
            </a:pPr>
            <a:r>
              <a:rPr lang="en-US" sz="3200" b="1" dirty="0">
                <a:latin typeface="Calibri Light" panose="020F0302020204030204" pitchFamily="34" charset="0"/>
                <a:ea typeface="Calibri" panose="020F0502020204030204" pitchFamily="34" charset="0"/>
                <a:cs typeface="Calibri Light" panose="020F0302020204030204" pitchFamily="34" charset="0"/>
              </a:rPr>
              <a:t>Additional Assistance – FAQs</a:t>
            </a:r>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D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10106FC-0CB9-4803-8421-A940A48FB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2895338"/>
            <a:ext cx="1462088" cy="1067324"/>
          </a:xfrm>
          <a:prstGeom prst="rect">
            <a:avLst/>
          </a:prstGeom>
        </p:spPr>
      </p:pic>
      <p:sp>
        <p:nvSpPr>
          <p:cNvPr id="5" name="Content Placeholder 4">
            <a:extLst>
              <a:ext uri="{FF2B5EF4-FFF2-40B4-BE49-F238E27FC236}">
                <a16:creationId xmlns:a16="http://schemas.microsoft.com/office/drawing/2014/main" id="{DB97FBD6-C150-42FD-BFFC-DED88748A5E2}"/>
              </a:ext>
            </a:extLst>
          </p:cNvPr>
          <p:cNvSpPr>
            <a:spLocks noGrp="1"/>
          </p:cNvSpPr>
          <p:nvPr>
            <p:ph idx="1"/>
          </p:nvPr>
        </p:nvSpPr>
        <p:spPr>
          <a:xfrm>
            <a:off x="301990" y="1049087"/>
            <a:ext cx="8613410" cy="5704138"/>
          </a:xfrm>
        </p:spPr>
        <p:txBody>
          <a:bodyPr>
            <a:normAutofit lnSpcReduction="10000"/>
          </a:bodyPr>
          <a:lstStyle/>
          <a:p>
            <a:endParaRPr lang="en-US" sz="1800" dirty="0"/>
          </a:p>
          <a:p>
            <a:r>
              <a:rPr lang="en-US" b="1" dirty="0"/>
              <a:t>Fraud Reporting (</a:t>
            </a:r>
            <a:r>
              <a:rPr lang="en-US" b="1" u="sng" dirty="0"/>
              <a:t>examples – more available</a:t>
            </a:r>
            <a:r>
              <a:rPr lang="en-US" b="1" dirty="0"/>
              <a:t>)</a:t>
            </a:r>
            <a:endParaRPr lang="en-US" dirty="0"/>
          </a:p>
          <a:p>
            <a:pPr lvl="1"/>
            <a:r>
              <a:rPr lang="en-US" u="sng" dirty="0">
                <a:hlinkClick r:id="rId3"/>
              </a:rPr>
              <a:t>How do I verify my identity for my claim?</a:t>
            </a:r>
            <a:endParaRPr lang="en-US" dirty="0"/>
          </a:p>
          <a:p>
            <a:pPr lvl="1"/>
            <a:r>
              <a:rPr lang="en-US" u="sng" dirty="0">
                <a:hlinkClick r:id="rId4"/>
              </a:rPr>
              <a:t>What do I do if my ID was used fraudulently?</a:t>
            </a:r>
            <a:endParaRPr lang="en-US" dirty="0"/>
          </a:p>
          <a:p>
            <a:pPr lvl="1"/>
            <a:r>
              <a:rPr lang="en-US" u="sng" dirty="0">
                <a:hlinkClick r:id="rId5"/>
              </a:rPr>
              <a:t>What is Unemployment Insurance fraud?</a:t>
            </a:r>
            <a:endParaRPr lang="en-US" dirty="0"/>
          </a:p>
          <a:p>
            <a:pPr lvl="1"/>
            <a:r>
              <a:rPr lang="en-US" u="sng" dirty="0">
                <a:hlinkClick r:id="rId6"/>
              </a:rPr>
              <a:t>How can I prevent overpayment of UI benefits?</a:t>
            </a:r>
            <a:endParaRPr lang="en-US" dirty="0"/>
          </a:p>
          <a:p>
            <a:pPr lvl="1"/>
            <a:r>
              <a:rPr lang="en-US" u="sng" dirty="0">
                <a:hlinkClick r:id="rId7"/>
              </a:rPr>
              <a:t>How does MDOL track fraud/overpayments?</a:t>
            </a:r>
            <a:endParaRPr lang="en-US" u="sng" dirty="0"/>
          </a:p>
          <a:p>
            <a:pPr marL="457200" lvl="1" indent="0">
              <a:buNone/>
            </a:pPr>
            <a:endParaRPr lang="en-US" dirty="0"/>
          </a:p>
          <a:p>
            <a:r>
              <a:rPr lang="en-US" b="1" dirty="0"/>
              <a:t>Appeals (</a:t>
            </a:r>
            <a:r>
              <a:rPr lang="en-US" b="1" u="sng" dirty="0">
                <a:hlinkClick r:id="rId8">
                  <a:extLst>
                    <a:ext uri="{A12FA001-AC4F-418D-AE19-62706E023703}">
                      <ahyp:hlinkClr xmlns:ahyp="http://schemas.microsoft.com/office/drawing/2018/hyperlinkcolor" val="tx"/>
                    </a:ext>
                  </a:extLst>
                </a:hlinkClick>
              </a:rPr>
              <a:t>examples – more available)</a:t>
            </a:r>
            <a:endParaRPr lang="en-US" dirty="0"/>
          </a:p>
          <a:p>
            <a:pPr lvl="1"/>
            <a:r>
              <a:rPr lang="en-US" u="sng" dirty="0">
                <a:hlinkClick r:id="rId9"/>
              </a:rPr>
              <a:t>What can I expect?</a:t>
            </a:r>
            <a:endParaRPr lang="en-US" dirty="0"/>
          </a:p>
          <a:p>
            <a:pPr lvl="1"/>
            <a:r>
              <a:rPr lang="en-US" u="sng" dirty="0">
                <a:hlinkClick r:id="rId10"/>
              </a:rPr>
              <a:t>Do I need an attorney?</a:t>
            </a:r>
            <a:endParaRPr lang="en-US" dirty="0"/>
          </a:p>
          <a:p>
            <a:pPr lvl="1"/>
            <a:r>
              <a:rPr lang="en-US" u="sng" dirty="0">
                <a:hlinkClick r:id="rId11"/>
              </a:rPr>
              <a:t>What happens in the hearing?</a:t>
            </a:r>
            <a:endParaRPr lang="en-US" dirty="0"/>
          </a:p>
          <a:p>
            <a:pPr lvl="1"/>
            <a:r>
              <a:rPr lang="en-US" u="sng" dirty="0">
                <a:hlinkClick r:id="rId12"/>
              </a:rPr>
              <a:t>I can’t attend at the scheduled time, what should I do?</a:t>
            </a:r>
            <a:endParaRPr lang="en-US" dirty="0"/>
          </a:p>
          <a:p>
            <a:pPr lvl="1"/>
            <a:r>
              <a:rPr lang="en-US" u="sng" dirty="0">
                <a:hlinkClick r:id="rId13"/>
              </a:rPr>
              <a:t>When will I get a decision?</a:t>
            </a:r>
            <a:br>
              <a:rPr lang="en-US" u="sng" dirty="0">
                <a:hlinkClick r:id="rId13"/>
              </a:rPr>
            </a:br>
            <a:endParaRPr lang="en-US" dirty="0"/>
          </a:p>
          <a:p>
            <a:pPr marL="457200" lvl="1" indent="0">
              <a:buNone/>
            </a:pPr>
            <a:endParaRPr lang="en-US" sz="2800" dirty="0"/>
          </a:p>
        </p:txBody>
      </p:sp>
    </p:spTree>
    <p:extLst>
      <p:ext uri="{BB962C8B-B14F-4D97-AF65-F5344CB8AC3E}">
        <p14:creationId xmlns:p14="http://schemas.microsoft.com/office/powerpoint/2010/main" val="31772271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9118-5553-4438-90D0-9322678B5BDD}"/>
              </a:ext>
            </a:extLst>
          </p:cNvPr>
          <p:cNvSpPr>
            <a:spLocks noGrp="1"/>
          </p:cNvSpPr>
          <p:nvPr>
            <p:ph type="title"/>
          </p:nvPr>
        </p:nvSpPr>
        <p:spPr>
          <a:xfrm>
            <a:off x="502329" y="-16689"/>
            <a:ext cx="8752113" cy="1464981"/>
          </a:xfrm>
        </p:spPr>
        <p:txBody>
          <a:bodyPr>
            <a:normAutofit fontScale="90000"/>
          </a:bodyPr>
          <a:lstStyle/>
          <a:p>
            <a:pPr algn="ctr">
              <a:lnSpc>
                <a:spcPct val="100000"/>
              </a:lnSpc>
              <a:spcAft>
                <a:spcPts val="1000"/>
              </a:spcAft>
            </a:pPr>
            <a:r>
              <a:rPr lang="en-US" b="1" dirty="0">
                <a:latin typeface="Calibri Light" panose="020F0302020204030204" pitchFamily="34" charset="0"/>
                <a:ea typeface="Calibri" panose="020F0502020204030204" pitchFamily="34" charset="0"/>
                <a:cs typeface="Calibri Light" panose="020F0302020204030204" pitchFamily="34" charset="0"/>
              </a:rPr>
              <a:t>Additional Assistance – Common issues</a:t>
            </a:r>
            <a:br>
              <a:rPr lang="en-US" b="1" dirty="0">
                <a:latin typeface="Calibri Light" panose="020F0302020204030204" pitchFamily="34" charset="0"/>
                <a:ea typeface="Calibri" panose="020F0502020204030204" pitchFamily="34" charset="0"/>
                <a:cs typeface="Calibri Light" panose="020F0302020204030204" pitchFamily="34" charset="0"/>
              </a:rPr>
            </a:br>
            <a:r>
              <a:rPr lang="en-US" sz="3200" b="1" dirty="0">
                <a:latin typeface="Calibri Light" panose="020F0302020204030204" pitchFamily="34" charset="0"/>
                <a:ea typeface="Calibri" panose="020F0502020204030204" pitchFamily="34" charset="0"/>
                <a:cs typeface="Calibri Light" panose="020F0302020204030204" pitchFamily="34" charset="0"/>
              </a:rPr>
              <a:t>https://www.maine.gov/unemployment/uifilingtips/</a:t>
            </a:r>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D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10106FC-0CB9-4803-8421-A940A48FB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2895338"/>
            <a:ext cx="1462088" cy="1067324"/>
          </a:xfrm>
          <a:prstGeom prst="rect">
            <a:avLst/>
          </a:prstGeom>
        </p:spPr>
      </p:pic>
      <p:sp>
        <p:nvSpPr>
          <p:cNvPr id="5" name="Content Placeholder 4">
            <a:extLst>
              <a:ext uri="{FF2B5EF4-FFF2-40B4-BE49-F238E27FC236}">
                <a16:creationId xmlns:a16="http://schemas.microsoft.com/office/drawing/2014/main" id="{DB97FBD6-C150-42FD-BFFC-DED88748A5E2}"/>
              </a:ext>
            </a:extLst>
          </p:cNvPr>
          <p:cNvSpPr>
            <a:spLocks noGrp="1"/>
          </p:cNvSpPr>
          <p:nvPr>
            <p:ph idx="1"/>
          </p:nvPr>
        </p:nvSpPr>
        <p:spPr>
          <a:xfrm>
            <a:off x="301990" y="1049087"/>
            <a:ext cx="8613410" cy="5704138"/>
          </a:xfrm>
        </p:spPr>
        <p:txBody>
          <a:bodyPr>
            <a:normAutofit/>
          </a:bodyPr>
          <a:lstStyle/>
          <a:p>
            <a:endParaRPr lang="en-US" sz="1800" dirty="0"/>
          </a:p>
          <a:p>
            <a:pPr lvl="1"/>
            <a:r>
              <a:rPr lang="en-US" sz="2000" dirty="0"/>
              <a:t>Calling (see next slide for current hold/wait times):</a:t>
            </a:r>
          </a:p>
          <a:p>
            <a:pPr lvl="2"/>
            <a:r>
              <a:rPr lang="en-US" sz="1600" dirty="0"/>
              <a:t>What do I do if I call and there are long wait times?</a:t>
            </a:r>
          </a:p>
          <a:p>
            <a:pPr lvl="1"/>
            <a:r>
              <a:rPr lang="en-US" sz="2000" dirty="0"/>
              <a:t>Computer or Mobile Access</a:t>
            </a:r>
          </a:p>
          <a:p>
            <a:pPr lvl="2"/>
            <a:r>
              <a:rPr lang="en-US" sz="1600" dirty="0"/>
              <a:t>What if I don’t have a computer or access to the Internet?</a:t>
            </a:r>
          </a:p>
          <a:p>
            <a:pPr lvl="2"/>
            <a:r>
              <a:rPr lang="en-US" sz="1600" dirty="0"/>
              <a:t>I’m using my phone to try to apply for unemployment. Why can’t I see the whole page?</a:t>
            </a:r>
          </a:p>
          <a:p>
            <a:pPr lvl="1"/>
            <a:r>
              <a:rPr lang="en-US" sz="2000" dirty="0"/>
              <a:t>Account Issues:</a:t>
            </a:r>
          </a:p>
          <a:p>
            <a:pPr lvl="2"/>
            <a:r>
              <a:rPr lang="en-US" sz="1600" dirty="0"/>
              <a:t>How can I avoid getting locked out of my unemployment account?</a:t>
            </a:r>
          </a:p>
          <a:p>
            <a:pPr lvl="2"/>
            <a:r>
              <a:rPr lang="en-US" sz="1600" dirty="0"/>
              <a:t>Why did my session time out as I was filling out my claim?</a:t>
            </a:r>
          </a:p>
          <a:p>
            <a:pPr lvl="2"/>
            <a:r>
              <a:rPr lang="en-US" sz="1600" dirty="0"/>
              <a:t>My account says I’ve had a break in filing. What do I do?</a:t>
            </a:r>
          </a:p>
          <a:p>
            <a:pPr lvl="2"/>
            <a:r>
              <a:rPr lang="en-US" sz="1600" dirty="0"/>
              <a:t>Why was my claim denied? What do I do now?</a:t>
            </a:r>
          </a:p>
          <a:p>
            <a:pPr lvl="1"/>
            <a:r>
              <a:rPr lang="en-US" sz="2000" dirty="0"/>
              <a:t>Weekly Certification:</a:t>
            </a:r>
          </a:p>
          <a:p>
            <a:pPr lvl="2"/>
            <a:r>
              <a:rPr lang="en-US" sz="1600" dirty="0"/>
              <a:t>What does “able and available mean?</a:t>
            </a:r>
          </a:p>
          <a:p>
            <a:pPr lvl="2"/>
            <a:r>
              <a:rPr lang="en-US" sz="1600" dirty="0"/>
              <a:t>Why must I register with the Maine </a:t>
            </a:r>
            <a:r>
              <a:rPr lang="en-US" sz="1600" dirty="0" err="1"/>
              <a:t>JobLink</a:t>
            </a:r>
            <a:r>
              <a:rPr lang="en-US" sz="1600" dirty="0"/>
              <a:t> when I apply for unemployment?</a:t>
            </a:r>
          </a:p>
          <a:p>
            <a:pPr lvl="1"/>
            <a:r>
              <a:rPr lang="en-US" sz="2000" dirty="0"/>
              <a:t>Payment:</a:t>
            </a:r>
          </a:p>
          <a:p>
            <a:pPr lvl="2"/>
            <a:r>
              <a:rPr lang="en-US" sz="1600" dirty="0"/>
              <a:t>What is the best way to receive unemployment payments, direct deposit or debit card?</a:t>
            </a:r>
          </a:p>
          <a:p>
            <a:pPr marL="457200" lvl="1" indent="0">
              <a:buNone/>
            </a:pPr>
            <a:endParaRPr lang="en-US" sz="2800" dirty="0"/>
          </a:p>
        </p:txBody>
      </p:sp>
    </p:spTree>
    <p:extLst>
      <p:ext uri="{BB962C8B-B14F-4D97-AF65-F5344CB8AC3E}">
        <p14:creationId xmlns:p14="http://schemas.microsoft.com/office/powerpoint/2010/main" val="32605294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9118-5553-4438-90D0-9322678B5BDD}"/>
              </a:ext>
            </a:extLst>
          </p:cNvPr>
          <p:cNvSpPr>
            <a:spLocks noGrp="1"/>
          </p:cNvSpPr>
          <p:nvPr>
            <p:ph type="title"/>
          </p:nvPr>
        </p:nvSpPr>
        <p:spPr>
          <a:xfrm>
            <a:off x="502329" y="-16689"/>
            <a:ext cx="8752113" cy="1464981"/>
          </a:xfrm>
        </p:spPr>
        <p:txBody>
          <a:bodyPr>
            <a:normAutofit/>
          </a:bodyPr>
          <a:lstStyle/>
          <a:p>
            <a:pPr algn="ctr">
              <a:lnSpc>
                <a:spcPct val="100000"/>
              </a:lnSpc>
              <a:spcAft>
                <a:spcPts val="1000"/>
              </a:spcAft>
            </a:pPr>
            <a:r>
              <a:rPr lang="en-US" b="1" dirty="0">
                <a:latin typeface="Calibri Light" panose="020F0302020204030204" pitchFamily="34" charset="0"/>
                <a:ea typeface="Calibri" panose="020F0502020204030204" pitchFamily="34" charset="0"/>
                <a:cs typeface="Calibri Light" panose="020F0302020204030204" pitchFamily="34" charset="0"/>
              </a:rPr>
              <a:t>Additional Assistance – Snapshot phone wait times, December 2021</a:t>
            </a:r>
            <a:endParaRPr lang="en-US" sz="3200" b="1" dirty="0">
              <a:latin typeface="Calibri Light" panose="020F0302020204030204" pitchFamily="34" charset="0"/>
              <a:ea typeface="Calibri" panose="020F0502020204030204" pitchFamily="34" charset="0"/>
              <a:cs typeface="Calibri Light" panose="020F0302020204030204" pitchFamily="34" charset="0"/>
            </a:endParaRPr>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D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10106FC-0CB9-4803-8421-A940A48FB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2895338"/>
            <a:ext cx="1462088" cy="1067324"/>
          </a:xfrm>
          <a:prstGeom prst="rect">
            <a:avLst/>
          </a:prstGeom>
        </p:spPr>
      </p:pic>
      <p:sp>
        <p:nvSpPr>
          <p:cNvPr id="5" name="Content Placeholder 4">
            <a:extLst>
              <a:ext uri="{FF2B5EF4-FFF2-40B4-BE49-F238E27FC236}">
                <a16:creationId xmlns:a16="http://schemas.microsoft.com/office/drawing/2014/main" id="{DB97FBD6-C150-42FD-BFFC-DED88748A5E2}"/>
              </a:ext>
            </a:extLst>
          </p:cNvPr>
          <p:cNvSpPr>
            <a:spLocks noGrp="1"/>
          </p:cNvSpPr>
          <p:nvPr>
            <p:ph idx="1"/>
          </p:nvPr>
        </p:nvSpPr>
        <p:spPr>
          <a:xfrm>
            <a:off x="301990" y="1049087"/>
            <a:ext cx="8613410" cy="5704138"/>
          </a:xfrm>
        </p:spPr>
        <p:txBody>
          <a:bodyPr>
            <a:normAutofit/>
          </a:bodyPr>
          <a:lstStyle/>
          <a:p>
            <a:endParaRPr lang="en-US" sz="1800" dirty="0"/>
          </a:p>
          <a:p>
            <a:pPr marL="457200" lvl="1" indent="0">
              <a:buNone/>
            </a:pPr>
            <a:endParaRPr lang="en-US" sz="2800" dirty="0"/>
          </a:p>
        </p:txBody>
      </p:sp>
      <p:pic>
        <p:nvPicPr>
          <p:cNvPr id="7" name="Picture 6">
            <a:extLst>
              <a:ext uri="{FF2B5EF4-FFF2-40B4-BE49-F238E27FC236}">
                <a16:creationId xmlns:a16="http://schemas.microsoft.com/office/drawing/2014/main" id="{61B4D5D9-0EC1-4AFF-8ED9-D3311BDE9E5A}"/>
              </a:ext>
            </a:extLst>
          </p:cNvPr>
          <p:cNvPicPr>
            <a:picLocks noChangeAspect="1"/>
          </p:cNvPicPr>
          <p:nvPr/>
        </p:nvPicPr>
        <p:blipFill>
          <a:blip r:embed="rId3"/>
          <a:stretch>
            <a:fillRect/>
          </a:stretch>
        </p:blipFill>
        <p:spPr>
          <a:xfrm>
            <a:off x="352326" y="2232466"/>
            <a:ext cx="8484897" cy="2545469"/>
          </a:xfrm>
          <a:prstGeom prst="rect">
            <a:avLst/>
          </a:prstGeom>
          <a:solidFill>
            <a:schemeClr val="bg1"/>
          </a:solidFill>
          <a:ln>
            <a:solidFill>
              <a:schemeClr val="tx1"/>
            </a:solidFill>
          </a:ln>
        </p:spPr>
      </p:pic>
    </p:spTree>
    <p:extLst>
      <p:ext uri="{BB962C8B-B14F-4D97-AF65-F5344CB8AC3E}">
        <p14:creationId xmlns:p14="http://schemas.microsoft.com/office/powerpoint/2010/main" val="34870339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9118-5553-4438-90D0-9322678B5BDD}"/>
              </a:ext>
            </a:extLst>
          </p:cNvPr>
          <p:cNvSpPr>
            <a:spLocks noGrp="1"/>
          </p:cNvSpPr>
          <p:nvPr>
            <p:ph type="title"/>
          </p:nvPr>
        </p:nvSpPr>
        <p:spPr>
          <a:xfrm>
            <a:off x="502329" y="-16689"/>
            <a:ext cx="8752113" cy="1464981"/>
          </a:xfrm>
        </p:spPr>
        <p:txBody>
          <a:bodyPr>
            <a:normAutofit/>
          </a:bodyPr>
          <a:lstStyle/>
          <a:p>
            <a:pPr algn="ctr">
              <a:lnSpc>
                <a:spcPct val="100000"/>
              </a:lnSpc>
              <a:spcAft>
                <a:spcPts val="1000"/>
              </a:spcAft>
            </a:pPr>
            <a:r>
              <a:rPr lang="en-US" b="1" dirty="0">
                <a:latin typeface="Calibri Light" panose="020F0302020204030204" pitchFamily="34" charset="0"/>
                <a:ea typeface="Calibri" panose="020F0502020204030204" pitchFamily="34" charset="0"/>
                <a:cs typeface="Calibri Light" panose="020F0302020204030204" pitchFamily="34" charset="0"/>
              </a:rPr>
              <a:t>Additional Assistance – Specific Topics</a:t>
            </a:r>
            <a:br>
              <a:rPr lang="en-US" b="1" dirty="0">
                <a:latin typeface="Calibri Light" panose="020F0302020204030204" pitchFamily="34" charset="0"/>
                <a:ea typeface="Calibri" panose="020F0502020204030204" pitchFamily="34" charset="0"/>
                <a:cs typeface="Calibri Light" panose="020F0302020204030204" pitchFamily="34" charset="0"/>
              </a:rPr>
            </a:br>
            <a:endParaRPr lang="en-US" sz="3200" b="1" dirty="0">
              <a:latin typeface="Calibri Light" panose="020F0302020204030204" pitchFamily="34" charset="0"/>
              <a:ea typeface="Calibri" panose="020F0502020204030204" pitchFamily="34" charset="0"/>
              <a:cs typeface="Calibri Light" panose="020F0302020204030204" pitchFamily="34" charset="0"/>
            </a:endParaRPr>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D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10106FC-0CB9-4803-8421-A940A48FB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2895338"/>
            <a:ext cx="1462088" cy="1067324"/>
          </a:xfrm>
          <a:prstGeom prst="rect">
            <a:avLst/>
          </a:prstGeom>
        </p:spPr>
      </p:pic>
      <p:sp>
        <p:nvSpPr>
          <p:cNvPr id="5" name="Content Placeholder 4">
            <a:extLst>
              <a:ext uri="{FF2B5EF4-FFF2-40B4-BE49-F238E27FC236}">
                <a16:creationId xmlns:a16="http://schemas.microsoft.com/office/drawing/2014/main" id="{DB97FBD6-C150-42FD-BFFC-DED88748A5E2}"/>
              </a:ext>
            </a:extLst>
          </p:cNvPr>
          <p:cNvSpPr>
            <a:spLocks noGrp="1"/>
          </p:cNvSpPr>
          <p:nvPr>
            <p:ph idx="1"/>
          </p:nvPr>
        </p:nvSpPr>
        <p:spPr>
          <a:xfrm>
            <a:off x="301990" y="1049087"/>
            <a:ext cx="8613410" cy="5704138"/>
          </a:xfrm>
        </p:spPr>
        <p:txBody>
          <a:bodyPr>
            <a:normAutofit/>
          </a:bodyPr>
          <a:lstStyle/>
          <a:p>
            <a:endParaRPr lang="en-US" sz="1800" dirty="0"/>
          </a:p>
          <a:p>
            <a:pPr marL="457200" lvl="1" indent="0">
              <a:buNone/>
            </a:pPr>
            <a:endParaRPr lang="en-US" sz="2800" dirty="0"/>
          </a:p>
        </p:txBody>
      </p:sp>
      <p:sp>
        <p:nvSpPr>
          <p:cNvPr id="3" name="Rectangle 2">
            <a:extLst>
              <a:ext uri="{FF2B5EF4-FFF2-40B4-BE49-F238E27FC236}">
                <a16:creationId xmlns:a16="http://schemas.microsoft.com/office/drawing/2014/main" id="{C903130C-71B3-4C3F-94A2-1898EC39053F}"/>
              </a:ext>
            </a:extLst>
          </p:cNvPr>
          <p:cNvSpPr/>
          <p:nvPr/>
        </p:nvSpPr>
        <p:spPr>
          <a:xfrm>
            <a:off x="530590" y="1049088"/>
            <a:ext cx="8613410" cy="3693319"/>
          </a:xfrm>
          <a:prstGeom prst="rect">
            <a:avLst/>
          </a:prstGeom>
        </p:spPr>
        <p:txBody>
          <a:bodyPr wrap="square">
            <a:spAutoFit/>
          </a:bodyPr>
          <a:lstStyle/>
          <a:p>
            <a:r>
              <a:rPr lang="en-US" sz="2400" dirty="0">
                <a:hlinkClick r:id="rId3"/>
              </a:rPr>
              <a:t>What does my status mean?</a:t>
            </a:r>
            <a:endParaRPr lang="en-US" sz="2400" dirty="0"/>
          </a:p>
          <a:p>
            <a:pPr lvl="1"/>
            <a:r>
              <a:rPr lang="en-US" dirty="0"/>
              <a:t>Entire page of claim status terms an individual might see and what each means</a:t>
            </a:r>
          </a:p>
          <a:p>
            <a:r>
              <a:rPr lang="en-US" sz="2400" dirty="0">
                <a:hlinkClick r:id="rId4"/>
              </a:rPr>
              <a:t>What is the Work Search requirement?</a:t>
            </a:r>
            <a:endParaRPr lang="en-US" sz="2400" dirty="0"/>
          </a:p>
          <a:p>
            <a:pPr lvl="1"/>
            <a:r>
              <a:rPr lang="en-US" dirty="0"/>
              <a:t>15 additional FAQs related to all aspects of the work search requirement </a:t>
            </a:r>
          </a:p>
          <a:p>
            <a:r>
              <a:rPr lang="en-US" sz="2400" dirty="0">
                <a:hlinkClick r:id="rId5"/>
              </a:rPr>
              <a:t>Unemployment Guide Book</a:t>
            </a:r>
            <a:r>
              <a:rPr lang="en-US" sz="2400" dirty="0"/>
              <a:t> </a:t>
            </a:r>
          </a:p>
          <a:p>
            <a:pPr lvl="1"/>
            <a:r>
              <a:rPr lang="en-US" dirty="0"/>
              <a:t>Handbook for individuals filing for benefits explaining unemployment insurance and requirements</a:t>
            </a:r>
          </a:p>
          <a:p>
            <a:r>
              <a:rPr lang="en-US" sz="2400" dirty="0" err="1">
                <a:hlinkClick r:id="rId6"/>
              </a:rPr>
              <a:t>ReEmployME</a:t>
            </a:r>
            <a:r>
              <a:rPr lang="en-US" sz="2400" dirty="0">
                <a:hlinkClick r:id="rId6"/>
              </a:rPr>
              <a:t> Portal Guide Book</a:t>
            </a:r>
            <a:r>
              <a:rPr lang="en-US" sz="2400" dirty="0"/>
              <a:t> </a:t>
            </a:r>
          </a:p>
          <a:p>
            <a:pPr lvl="1"/>
            <a:r>
              <a:rPr lang="en-US" dirty="0"/>
              <a:t>How to use the </a:t>
            </a:r>
            <a:r>
              <a:rPr lang="en-US" dirty="0" err="1"/>
              <a:t>ReEmployME</a:t>
            </a:r>
            <a:r>
              <a:rPr lang="en-US" dirty="0"/>
              <a:t> system</a:t>
            </a:r>
          </a:p>
          <a:p>
            <a:r>
              <a:rPr lang="en-US" sz="2400" dirty="0">
                <a:hlinkClick r:id="rId7"/>
              </a:rPr>
              <a:t>Re-employment Checklist</a:t>
            </a:r>
            <a:r>
              <a:rPr lang="en-US" sz="2400" dirty="0"/>
              <a:t> (new guide)</a:t>
            </a:r>
          </a:p>
          <a:p>
            <a:r>
              <a:rPr lang="en-US" sz="2400" dirty="0">
                <a:hlinkClick r:id="rId8"/>
              </a:rPr>
              <a:t>Maintaining My UI Eligibility</a:t>
            </a:r>
            <a:r>
              <a:rPr lang="en-US" sz="2400" dirty="0"/>
              <a:t> (new guide)</a:t>
            </a:r>
          </a:p>
        </p:txBody>
      </p:sp>
    </p:spTree>
    <p:extLst>
      <p:ext uri="{BB962C8B-B14F-4D97-AF65-F5344CB8AC3E}">
        <p14:creationId xmlns:p14="http://schemas.microsoft.com/office/powerpoint/2010/main" val="19413368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9118-5553-4438-90D0-9322678B5BDD}"/>
              </a:ext>
            </a:extLst>
          </p:cNvPr>
          <p:cNvSpPr>
            <a:spLocks noGrp="1"/>
          </p:cNvSpPr>
          <p:nvPr>
            <p:ph type="title"/>
          </p:nvPr>
        </p:nvSpPr>
        <p:spPr>
          <a:xfrm>
            <a:off x="502329" y="-16689"/>
            <a:ext cx="8752113" cy="1464981"/>
          </a:xfrm>
        </p:spPr>
        <p:txBody>
          <a:bodyPr>
            <a:normAutofit/>
          </a:bodyPr>
          <a:lstStyle/>
          <a:p>
            <a:pPr algn="ctr">
              <a:lnSpc>
                <a:spcPct val="100000"/>
              </a:lnSpc>
              <a:spcAft>
                <a:spcPts val="1000"/>
              </a:spcAft>
            </a:pPr>
            <a:r>
              <a:rPr lang="en-US" dirty="0"/>
              <a:t>Planned Enhancements in 2022</a:t>
            </a:r>
            <a:endParaRPr lang="en-US" sz="3200" b="1" dirty="0">
              <a:latin typeface="Calibri Light" panose="020F0302020204030204" pitchFamily="34" charset="0"/>
              <a:ea typeface="Calibri" panose="020F0502020204030204" pitchFamily="34" charset="0"/>
              <a:cs typeface="Calibri Light" panose="020F0302020204030204" pitchFamily="34" charset="0"/>
            </a:endParaRPr>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D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10106FC-0CB9-4803-8421-A940A48FB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2895338"/>
            <a:ext cx="1462088" cy="1067324"/>
          </a:xfrm>
          <a:prstGeom prst="rect">
            <a:avLst/>
          </a:prstGeom>
        </p:spPr>
      </p:pic>
      <p:sp>
        <p:nvSpPr>
          <p:cNvPr id="5" name="Content Placeholder 4">
            <a:extLst>
              <a:ext uri="{FF2B5EF4-FFF2-40B4-BE49-F238E27FC236}">
                <a16:creationId xmlns:a16="http://schemas.microsoft.com/office/drawing/2014/main" id="{DB97FBD6-C150-42FD-BFFC-DED88748A5E2}"/>
              </a:ext>
            </a:extLst>
          </p:cNvPr>
          <p:cNvSpPr>
            <a:spLocks noGrp="1"/>
          </p:cNvSpPr>
          <p:nvPr>
            <p:ph idx="1"/>
          </p:nvPr>
        </p:nvSpPr>
        <p:spPr>
          <a:xfrm>
            <a:off x="301990" y="1049087"/>
            <a:ext cx="8613410" cy="5704138"/>
          </a:xfrm>
        </p:spPr>
        <p:txBody>
          <a:bodyPr>
            <a:normAutofit/>
          </a:bodyPr>
          <a:lstStyle/>
          <a:p>
            <a:endParaRPr lang="en-US" sz="1800" dirty="0"/>
          </a:p>
          <a:p>
            <a:pPr marL="457200" lvl="1" indent="0">
              <a:buNone/>
            </a:pPr>
            <a:endParaRPr lang="en-US" sz="2800" dirty="0"/>
          </a:p>
        </p:txBody>
      </p:sp>
      <p:sp>
        <p:nvSpPr>
          <p:cNvPr id="4" name="Rectangle 3">
            <a:extLst>
              <a:ext uri="{FF2B5EF4-FFF2-40B4-BE49-F238E27FC236}">
                <a16:creationId xmlns:a16="http://schemas.microsoft.com/office/drawing/2014/main" id="{EAFB7466-1B20-4470-8495-F887D0BAF3EE}"/>
              </a:ext>
            </a:extLst>
          </p:cNvPr>
          <p:cNvSpPr/>
          <p:nvPr/>
        </p:nvSpPr>
        <p:spPr>
          <a:xfrm>
            <a:off x="502329" y="1166843"/>
            <a:ext cx="8641671" cy="4247317"/>
          </a:xfrm>
          <a:prstGeom prst="rect">
            <a:avLst/>
          </a:prstGeom>
        </p:spPr>
        <p:txBody>
          <a:bodyPr wrap="square">
            <a:spAutoFit/>
          </a:bodyPr>
          <a:lstStyle/>
          <a:p>
            <a:pPr marL="742950" lvl="1" indent="-285750">
              <a:buFont typeface="Arial" panose="020B0604020202020204" pitchFamily="34" charset="0"/>
              <a:buChar char="•"/>
            </a:pPr>
            <a:r>
              <a:rPr lang="en-US" dirty="0"/>
              <a:t>Chatbots – Text &amp; Voice</a:t>
            </a:r>
          </a:p>
          <a:p>
            <a:pPr marL="1200150" lvl="2" indent="-285750">
              <a:buFont typeface="Arial" panose="020B0604020202020204" pitchFamily="34" charset="0"/>
              <a:buChar char="•"/>
            </a:pPr>
            <a:r>
              <a:rPr lang="en-US" dirty="0"/>
              <a:t>Available 24/7</a:t>
            </a:r>
          </a:p>
          <a:p>
            <a:pPr marL="1200150" lvl="2" indent="-285750">
              <a:buFont typeface="Arial" panose="020B0604020202020204" pitchFamily="34" charset="0"/>
              <a:buChar char="•"/>
            </a:pPr>
            <a:r>
              <a:rPr lang="en-US" dirty="0"/>
              <a:t>Key word search functionality</a:t>
            </a:r>
          </a:p>
          <a:p>
            <a:pPr marL="1200150" lvl="2" indent="-285750">
              <a:buFont typeface="Arial" panose="020B0604020202020204" pitchFamily="34" charset="0"/>
              <a:buChar char="•"/>
            </a:pPr>
            <a:r>
              <a:rPr lang="en-US" dirty="0"/>
              <a:t>Initial phase in English but additional languages planned in subsequent phases within the coming year</a:t>
            </a:r>
          </a:p>
          <a:p>
            <a:pPr marL="1200150" lvl="2"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Web Responsive – Mobile Friendly</a:t>
            </a:r>
          </a:p>
          <a:p>
            <a:pPr marL="1200150" lvl="2" indent="-285750">
              <a:buFont typeface="Arial" panose="020B0604020202020204" pitchFamily="34" charset="0"/>
              <a:buChar char="•"/>
            </a:pPr>
            <a:r>
              <a:rPr lang="en-US" dirty="0"/>
              <a:t>Adapts to whatever size screen is being used – smartphone, tablet, laptop or PC</a:t>
            </a:r>
          </a:p>
          <a:p>
            <a:pPr marL="1200150" lvl="2"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Redesign of all customer facing system interfaces &amp; apps</a:t>
            </a:r>
          </a:p>
          <a:p>
            <a:pPr marL="1200150" lvl="2" indent="-285750">
              <a:buFont typeface="Arial" panose="020B0604020202020204" pitchFamily="34" charset="0"/>
              <a:buChar char="•"/>
            </a:pPr>
            <a:r>
              <a:rPr lang="en-US" dirty="0"/>
              <a:t>Human-centered design</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Continued Rewrite of Correspondence &amp; Forms </a:t>
            </a:r>
          </a:p>
          <a:p>
            <a:pPr marL="1200150" lvl="2" indent="-285750">
              <a:buFont typeface="Arial" panose="020B0604020202020204" pitchFamily="34" charset="0"/>
              <a:buChar char="•"/>
            </a:pPr>
            <a:r>
              <a:rPr lang="en-US" dirty="0" err="1"/>
              <a:t>Plainspeak</a:t>
            </a:r>
            <a:r>
              <a:rPr lang="en-US" dirty="0"/>
              <a:t> </a:t>
            </a:r>
          </a:p>
        </p:txBody>
      </p:sp>
    </p:spTree>
    <p:extLst>
      <p:ext uri="{BB962C8B-B14F-4D97-AF65-F5344CB8AC3E}">
        <p14:creationId xmlns:p14="http://schemas.microsoft.com/office/powerpoint/2010/main" val="27562416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335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959CC57-025B-47BF-8D79-15F5061774C9}"/>
              </a:ext>
            </a:extLst>
          </p:cNvPr>
          <p:cNvSpPr>
            <a:spLocks noGrp="1"/>
          </p:cNvSpPr>
          <p:nvPr>
            <p:ph type="ctrTitle"/>
          </p:nvPr>
        </p:nvSpPr>
        <p:spPr>
          <a:xfrm>
            <a:off x="186612" y="803705"/>
            <a:ext cx="5281936" cy="3034857"/>
          </a:xfrm>
        </p:spPr>
        <p:txBody>
          <a:bodyPr anchor="b">
            <a:normAutofit/>
          </a:bodyPr>
          <a:lstStyle/>
          <a:p>
            <a:pPr algn="r"/>
            <a:r>
              <a:rPr lang="en-US" sz="4000" i="1" dirty="0">
                <a:solidFill>
                  <a:schemeClr val="bg1"/>
                </a:solidFill>
              </a:rPr>
              <a:t>ID Validation</a:t>
            </a:r>
          </a:p>
        </p:txBody>
      </p:sp>
      <p:sp>
        <p:nvSpPr>
          <p:cNvPr id="3" name="Subtitle 2">
            <a:extLst>
              <a:ext uri="{FF2B5EF4-FFF2-40B4-BE49-F238E27FC236}">
                <a16:creationId xmlns:a16="http://schemas.microsoft.com/office/drawing/2014/main" id="{60836A07-E17C-42B2-8D4C-AE449A728184}"/>
              </a:ext>
            </a:extLst>
          </p:cNvPr>
          <p:cNvSpPr>
            <a:spLocks noGrp="1"/>
          </p:cNvSpPr>
          <p:nvPr>
            <p:ph type="subTitle" idx="1"/>
          </p:nvPr>
        </p:nvSpPr>
        <p:spPr>
          <a:xfrm>
            <a:off x="186612" y="4013165"/>
            <a:ext cx="5281936" cy="2205732"/>
          </a:xfrm>
        </p:spPr>
        <p:txBody>
          <a:bodyPr anchor="t">
            <a:normAutofit/>
          </a:bodyPr>
          <a:lstStyle/>
          <a:p>
            <a:pPr algn="r"/>
            <a:r>
              <a:rPr lang="en-US" sz="1800" dirty="0">
                <a:solidFill>
                  <a:srgbClr val="FFFFFF"/>
                </a:solidFill>
              </a:rPr>
              <a:t>Paul Jerome, Benefit Payment Control Team Leader </a:t>
            </a:r>
          </a:p>
          <a:p>
            <a:pPr algn="r"/>
            <a:r>
              <a:rPr lang="en-US" sz="1800" dirty="0">
                <a:solidFill>
                  <a:srgbClr val="FFFFFF"/>
                </a:solidFill>
              </a:rPr>
              <a:t>Bureau of Unemployment Compensation</a:t>
            </a:r>
          </a:p>
          <a:p>
            <a:pPr algn="r"/>
            <a:r>
              <a:rPr lang="en-US" sz="1800" dirty="0">
                <a:solidFill>
                  <a:srgbClr val="FFFFFF"/>
                </a:solidFill>
              </a:rPr>
              <a:t>Maine Department of Labor</a:t>
            </a:r>
            <a:br>
              <a:rPr lang="en-US" sz="1800" dirty="0">
                <a:solidFill>
                  <a:srgbClr val="FFFFFF"/>
                </a:solidFill>
              </a:rPr>
            </a:br>
            <a:br>
              <a:rPr lang="en-US" sz="1800" dirty="0">
                <a:solidFill>
                  <a:srgbClr val="FFFFFF"/>
                </a:solidFill>
              </a:rPr>
            </a:br>
            <a:r>
              <a:rPr lang="en-US" sz="1800" dirty="0">
                <a:solidFill>
                  <a:srgbClr val="FFFFFF"/>
                </a:solidFill>
              </a:rPr>
              <a:t>December 15, 2021</a:t>
            </a:r>
          </a:p>
        </p:txBody>
      </p:sp>
      <p:cxnSp>
        <p:nvCxnSpPr>
          <p:cNvPr id="12" name="Straight Connector 11">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04A406D-A900-45FA-ADEE-99673BE4D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436781"/>
            <a:ext cx="5459470" cy="3985413"/>
          </a:xfrm>
          <a:prstGeom prst="rect">
            <a:avLst/>
          </a:prstGeom>
        </p:spPr>
      </p:pic>
    </p:spTree>
    <p:extLst>
      <p:ext uri="{BB962C8B-B14F-4D97-AF65-F5344CB8AC3E}">
        <p14:creationId xmlns:p14="http://schemas.microsoft.com/office/powerpoint/2010/main" val="20226378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9118-5553-4438-90D0-9322678B5BDD}"/>
              </a:ext>
            </a:extLst>
          </p:cNvPr>
          <p:cNvSpPr>
            <a:spLocks noGrp="1"/>
          </p:cNvSpPr>
          <p:nvPr>
            <p:ph type="title"/>
          </p:nvPr>
        </p:nvSpPr>
        <p:spPr>
          <a:xfrm>
            <a:off x="502329" y="-16689"/>
            <a:ext cx="8752113" cy="1464981"/>
          </a:xfrm>
        </p:spPr>
        <p:txBody>
          <a:bodyPr>
            <a:normAutofit/>
          </a:bodyPr>
          <a:lstStyle/>
          <a:p>
            <a:pPr algn="ctr">
              <a:lnSpc>
                <a:spcPct val="100000"/>
              </a:lnSpc>
              <a:spcAft>
                <a:spcPts val="1000"/>
              </a:spcAft>
            </a:pPr>
            <a:r>
              <a:rPr lang="en-US" sz="3200" b="1" dirty="0">
                <a:effectLst>
                  <a:outerShdw blurRad="38100" dist="38100" dir="2700000" algn="tl">
                    <a:srgbClr val="000000">
                      <a:alpha val="43137"/>
                    </a:srgbClr>
                  </a:outerShdw>
                </a:effectLst>
              </a:rPr>
              <a:t>Why Validate Identity?</a:t>
            </a:r>
            <a:endParaRPr lang="en-US" sz="3200" b="1" dirty="0">
              <a:latin typeface="Calibri Light" panose="020F0302020204030204" pitchFamily="34" charset="0"/>
              <a:ea typeface="Calibri" panose="020F0502020204030204" pitchFamily="34" charset="0"/>
              <a:cs typeface="Calibri Light" panose="020F0302020204030204" pitchFamily="34" charset="0"/>
            </a:endParaRPr>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D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10106FC-0CB9-4803-8421-A940A48FB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2895338"/>
            <a:ext cx="1462088" cy="1067324"/>
          </a:xfrm>
          <a:prstGeom prst="rect">
            <a:avLst/>
          </a:prstGeom>
        </p:spPr>
      </p:pic>
      <p:sp>
        <p:nvSpPr>
          <p:cNvPr id="5" name="Content Placeholder 4">
            <a:extLst>
              <a:ext uri="{FF2B5EF4-FFF2-40B4-BE49-F238E27FC236}">
                <a16:creationId xmlns:a16="http://schemas.microsoft.com/office/drawing/2014/main" id="{DB97FBD6-C150-42FD-BFFC-DED88748A5E2}"/>
              </a:ext>
            </a:extLst>
          </p:cNvPr>
          <p:cNvSpPr>
            <a:spLocks noGrp="1"/>
          </p:cNvSpPr>
          <p:nvPr>
            <p:ph idx="1"/>
          </p:nvPr>
        </p:nvSpPr>
        <p:spPr>
          <a:xfrm>
            <a:off x="301990" y="1049087"/>
            <a:ext cx="8613410" cy="5704138"/>
          </a:xfrm>
        </p:spPr>
        <p:txBody>
          <a:bodyPr>
            <a:normAutofit/>
          </a:bodyPr>
          <a:lstStyle/>
          <a:p>
            <a:endParaRPr lang="en-US" sz="1800" dirty="0"/>
          </a:p>
          <a:p>
            <a:pPr lvl="1"/>
            <a:endParaRPr lang="en-US" sz="2800" dirty="0"/>
          </a:p>
          <a:p>
            <a:pPr marL="285750" indent="-285750"/>
            <a:r>
              <a:rPr lang="en-US" sz="2400" dirty="0"/>
              <a:t>Nationally, the expansion of Unemployment Insurance Benefits and additional funds provided criminals an incentive to exploit the UI System.</a:t>
            </a:r>
          </a:p>
          <a:p>
            <a:pPr marL="285750" indent="-285750"/>
            <a:r>
              <a:rPr lang="en-US" sz="2400" dirty="0"/>
              <a:t>UI Systems nationwide relied on only the claimant knowing the claimant’s SSN, Date of Birth, Address, and Employment Information. </a:t>
            </a:r>
          </a:p>
          <a:p>
            <a:pPr marL="742950" lvl="1" indent="-285750"/>
            <a:r>
              <a:rPr lang="en-US" dirty="0"/>
              <a:t>This information is now readily available via the Dark Net because of data breaches at major retailers and businesses.</a:t>
            </a:r>
          </a:p>
          <a:p>
            <a:pPr marL="285750" indent="-285750"/>
            <a:r>
              <a:rPr lang="en-US" sz="2400" dirty="0"/>
              <a:t>Every benefit dollar paid on fraudulent claims impacts legitimate claimants and employers by drawing down the UI Trust Fund. </a:t>
            </a:r>
          </a:p>
          <a:p>
            <a:pPr lvl="1"/>
            <a:endParaRPr lang="en-US" sz="2800" dirty="0"/>
          </a:p>
        </p:txBody>
      </p:sp>
    </p:spTree>
    <p:extLst>
      <p:ext uri="{BB962C8B-B14F-4D97-AF65-F5344CB8AC3E}">
        <p14:creationId xmlns:p14="http://schemas.microsoft.com/office/powerpoint/2010/main" val="37044225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9118-5553-4438-90D0-9322678B5BDD}"/>
              </a:ext>
            </a:extLst>
          </p:cNvPr>
          <p:cNvSpPr>
            <a:spLocks noGrp="1"/>
          </p:cNvSpPr>
          <p:nvPr>
            <p:ph type="title"/>
          </p:nvPr>
        </p:nvSpPr>
        <p:spPr>
          <a:xfrm>
            <a:off x="502329" y="-16689"/>
            <a:ext cx="8752113" cy="1464981"/>
          </a:xfrm>
        </p:spPr>
        <p:txBody>
          <a:bodyPr>
            <a:normAutofit/>
          </a:bodyPr>
          <a:lstStyle/>
          <a:p>
            <a:pPr algn="ctr">
              <a:lnSpc>
                <a:spcPct val="100000"/>
              </a:lnSpc>
              <a:spcAft>
                <a:spcPts val="1000"/>
              </a:spcAft>
            </a:pPr>
            <a:r>
              <a:rPr lang="en-US" sz="3200" b="1" dirty="0">
                <a:latin typeface="Calibri Light" panose="020F0302020204030204" pitchFamily="34" charset="0"/>
                <a:ea typeface="Calibri" panose="020F0502020204030204" pitchFamily="34" charset="0"/>
                <a:cs typeface="Calibri Light" panose="020F0302020204030204" pitchFamily="34" charset="0"/>
              </a:rPr>
              <a:t>What has Maine Done?</a:t>
            </a:r>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D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10106FC-0CB9-4803-8421-A940A48FB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2895338"/>
            <a:ext cx="1462088" cy="1067324"/>
          </a:xfrm>
          <a:prstGeom prst="rect">
            <a:avLst/>
          </a:prstGeom>
        </p:spPr>
      </p:pic>
      <p:sp>
        <p:nvSpPr>
          <p:cNvPr id="5" name="Content Placeholder 4">
            <a:extLst>
              <a:ext uri="{FF2B5EF4-FFF2-40B4-BE49-F238E27FC236}">
                <a16:creationId xmlns:a16="http://schemas.microsoft.com/office/drawing/2014/main" id="{DB97FBD6-C150-42FD-BFFC-DED88748A5E2}"/>
              </a:ext>
            </a:extLst>
          </p:cNvPr>
          <p:cNvSpPr>
            <a:spLocks noGrp="1"/>
          </p:cNvSpPr>
          <p:nvPr>
            <p:ph idx="1"/>
          </p:nvPr>
        </p:nvSpPr>
        <p:spPr>
          <a:xfrm>
            <a:off x="301990" y="1049087"/>
            <a:ext cx="8613410" cy="5704138"/>
          </a:xfrm>
        </p:spPr>
        <p:txBody>
          <a:bodyPr>
            <a:normAutofit/>
          </a:bodyPr>
          <a:lstStyle/>
          <a:p>
            <a:endParaRPr lang="en-US" sz="1800" dirty="0"/>
          </a:p>
          <a:p>
            <a:pPr lvl="1"/>
            <a:endParaRPr lang="en-US" sz="2800" dirty="0"/>
          </a:p>
          <a:p>
            <a:pPr marL="342900" indent="-342900">
              <a:buFont typeface="+mj-lt"/>
              <a:buAutoNum type="arabicPeriod"/>
            </a:pPr>
            <a:r>
              <a:rPr lang="en-US" sz="2000" dirty="0"/>
              <a:t>Maine started ID Validation by requiring claimants to email ID documents if the claim was suspected of being fraudulent.</a:t>
            </a:r>
          </a:p>
          <a:p>
            <a:pPr marL="742950" lvl="1" indent="-285750"/>
            <a:r>
              <a:rPr lang="en-US" sz="2000" dirty="0"/>
              <a:t>Validation was done by Call Center Staff, who were also answering phone calls and assisting claimants.</a:t>
            </a:r>
          </a:p>
          <a:p>
            <a:pPr marL="342900" indent="-342900">
              <a:buFont typeface="+mj-lt"/>
              <a:buAutoNum type="arabicPeriod"/>
            </a:pPr>
            <a:r>
              <a:rPr lang="en-US" sz="2000" dirty="0"/>
              <a:t>A means of uploading documents directly to the </a:t>
            </a:r>
            <a:r>
              <a:rPr lang="en-US" sz="2000" dirty="0" err="1"/>
              <a:t>ReEmployMe</a:t>
            </a:r>
            <a:r>
              <a:rPr lang="en-US" sz="2000" dirty="0"/>
              <a:t> system was developed. This is more secure than email and allowed work items to be created for workflow tracking.</a:t>
            </a:r>
          </a:p>
          <a:p>
            <a:pPr marL="342900" indent="-342900">
              <a:buFont typeface="+mj-lt"/>
              <a:buAutoNum type="arabicPeriod"/>
            </a:pPr>
            <a:r>
              <a:rPr lang="en-US" sz="2000" dirty="0"/>
              <a:t>The Benefit Payment Control Team (Fraud Unit) took over the validation of ID. </a:t>
            </a:r>
          </a:p>
          <a:p>
            <a:pPr marL="800100" lvl="1" indent="-342900"/>
            <a:r>
              <a:rPr lang="en-US" sz="2000" dirty="0"/>
              <a:t>Project lead by experienced ID validator</a:t>
            </a:r>
          </a:p>
          <a:p>
            <a:pPr marL="800100" lvl="1" indent="-342900"/>
            <a:r>
              <a:rPr lang="en-US" sz="2000" dirty="0"/>
              <a:t>Augmented BPC staff with Call Center Staff and Dept. of Corrections Staff</a:t>
            </a:r>
          </a:p>
          <a:p>
            <a:pPr marL="800100" lvl="1" indent="-342900"/>
            <a:r>
              <a:rPr lang="en-US" sz="2000" dirty="0"/>
              <a:t>Documents upload through REME portal were normally reviewed within 3 business days.</a:t>
            </a:r>
          </a:p>
          <a:p>
            <a:pPr marL="800100" lvl="1" indent="-342900"/>
            <a:r>
              <a:rPr lang="en-US" sz="2000" dirty="0"/>
              <a:t>Emailed documents could take 1 week to be validated.</a:t>
            </a:r>
          </a:p>
          <a:p>
            <a:pPr lvl="1"/>
            <a:endParaRPr lang="en-US" sz="2800" dirty="0"/>
          </a:p>
        </p:txBody>
      </p:sp>
    </p:spTree>
    <p:extLst>
      <p:ext uri="{BB962C8B-B14F-4D97-AF65-F5344CB8AC3E}">
        <p14:creationId xmlns:p14="http://schemas.microsoft.com/office/powerpoint/2010/main" val="25855521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9118-5553-4438-90D0-9322678B5BDD}"/>
              </a:ext>
            </a:extLst>
          </p:cNvPr>
          <p:cNvSpPr>
            <a:spLocks noGrp="1"/>
          </p:cNvSpPr>
          <p:nvPr>
            <p:ph type="title"/>
          </p:nvPr>
        </p:nvSpPr>
        <p:spPr>
          <a:xfrm>
            <a:off x="502329" y="-16689"/>
            <a:ext cx="8752113" cy="1464981"/>
          </a:xfrm>
        </p:spPr>
        <p:txBody>
          <a:bodyPr>
            <a:normAutofit/>
          </a:bodyPr>
          <a:lstStyle/>
          <a:p>
            <a:pPr algn="ctr">
              <a:lnSpc>
                <a:spcPct val="100000"/>
              </a:lnSpc>
              <a:spcAft>
                <a:spcPts val="1000"/>
              </a:spcAft>
            </a:pPr>
            <a:r>
              <a:rPr lang="en-US" sz="3200" b="1" dirty="0">
                <a:latin typeface="Calibri Light" panose="020F0302020204030204" pitchFamily="34" charset="0"/>
                <a:ea typeface="Calibri" panose="020F0502020204030204" pitchFamily="34" charset="0"/>
                <a:cs typeface="Calibri Light" panose="020F0302020204030204" pitchFamily="34" charset="0"/>
              </a:rPr>
              <a:t>And Now, </a:t>
            </a:r>
            <a:r>
              <a:rPr lang="en-US" sz="3200" b="1" dirty="0" err="1">
                <a:latin typeface="Calibri Light" panose="020F0302020204030204" pitchFamily="34" charset="0"/>
                <a:ea typeface="Calibri" panose="020F0502020204030204" pitchFamily="34" charset="0"/>
                <a:cs typeface="Calibri Light" panose="020F0302020204030204" pitchFamily="34" charset="0"/>
              </a:rPr>
              <a:t>ID.Me</a:t>
            </a:r>
            <a:endParaRPr lang="en-US" sz="3200" b="1" dirty="0">
              <a:latin typeface="Calibri Light" panose="020F0302020204030204" pitchFamily="34" charset="0"/>
              <a:ea typeface="Calibri" panose="020F0502020204030204" pitchFamily="34" charset="0"/>
              <a:cs typeface="Calibri Light" panose="020F0302020204030204" pitchFamily="34" charset="0"/>
            </a:endParaRPr>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D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10106FC-0CB9-4803-8421-A940A48FB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2895338"/>
            <a:ext cx="1462088" cy="1067324"/>
          </a:xfrm>
          <a:prstGeom prst="rect">
            <a:avLst/>
          </a:prstGeom>
        </p:spPr>
      </p:pic>
      <p:sp>
        <p:nvSpPr>
          <p:cNvPr id="5" name="Content Placeholder 4">
            <a:extLst>
              <a:ext uri="{FF2B5EF4-FFF2-40B4-BE49-F238E27FC236}">
                <a16:creationId xmlns:a16="http://schemas.microsoft.com/office/drawing/2014/main" id="{DB97FBD6-C150-42FD-BFFC-DED88748A5E2}"/>
              </a:ext>
            </a:extLst>
          </p:cNvPr>
          <p:cNvSpPr>
            <a:spLocks noGrp="1"/>
          </p:cNvSpPr>
          <p:nvPr>
            <p:ph idx="1"/>
          </p:nvPr>
        </p:nvSpPr>
        <p:spPr>
          <a:xfrm>
            <a:off x="301990" y="1049087"/>
            <a:ext cx="8613410" cy="5704138"/>
          </a:xfrm>
        </p:spPr>
        <p:txBody>
          <a:bodyPr>
            <a:normAutofit/>
          </a:bodyPr>
          <a:lstStyle/>
          <a:p>
            <a:r>
              <a:rPr lang="en-US" sz="1600" dirty="0"/>
              <a:t>Maine opted to use an outside vendor for ID validation, and subsequently chose </a:t>
            </a:r>
            <a:r>
              <a:rPr lang="en-US" sz="1600" dirty="0" err="1"/>
              <a:t>ID.Me</a:t>
            </a:r>
            <a:r>
              <a:rPr lang="en-US" sz="1600" dirty="0"/>
              <a:t> for multiple reasons.</a:t>
            </a:r>
          </a:p>
          <a:p>
            <a:pPr marL="800100" lvl="1" indent="-342900">
              <a:buFont typeface="+mj-lt"/>
              <a:buAutoNum type="arabicPeriod"/>
            </a:pPr>
            <a:r>
              <a:rPr lang="en-US" sz="1600" dirty="0" err="1"/>
              <a:t>ID.Me</a:t>
            </a:r>
            <a:r>
              <a:rPr lang="en-US" sz="1600" dirty="0"/>
              <a:t> is used by Federal Agencies, such as the VA and IRS.</a:t>
            </a:r>
          </a:p>
          <a:p>
            <a:pPr marL="1257300" lvl="2" indent="-342900"/>
            <a:r>
              <a:rPr lang="en-US" sz="1600" dirty="0"/>
              <a:t> Claimants with an existing </a:t>
            </a:r>
            <a:r>
              <a:rPr lang="en-US" sz="1600" dirty="0" err="1"/>
              <a:t>ID.Me</a:t>
            </a:r>
            <a:r>
              <a:rPr lang="en-US" sz="1600" dirty="0"/>
              <a:t> account can use it to verify themselves for Maine Unemployment.</a:t>
            </a:r>
          </a:p>
          <a:p>
            <a:pPr marL="800100" lvl="1" indent="-342900">
              <a:buFont typeface="+mj-lt"/>
              <a:buAutoNum type="arabicPeriod"/>
            </a:pPr>
            <a:r>
              <a:rPr lang="en-US" sz="1600" dirty="0" err="1"/>
              <a:t>ID.Me</a:t>
            </a:r>
            <a:r>
              <a:rPr lang="en-US" sz="1600" dirty="0"/>
              <a:t> provides validation in multiple states. If a claimant is validated for UI in another state, they cannot validate in Maine until approved by us.</a:t>
            </a:r>
          </a:p>
          <a:p>
            <a:pPr marL="800100" lvl="1" indent="-342900">
              <a:buFont typeface="+mj-lt"/>
              <a:buAutoNum type="arabicPeriod"/>
            </a:pPr>
            <a:r>
              <a:rPr lang="en-US" sz="1600" dirty="0" err="1"/>
              <a:t>ID.Me</a:t>
            </a:r>
            <a:r>
              <a:rPr lang="en-US" sz="1600" dirty="0"/>
              <a:t> can validate the ID in as little as ½ hour through self-service.</a:t>
            </a:r>
          </a:p>
          <a:p>
            <a:pPr marL="1257300" lvl="2" indent="-342900"/>
            <a:r>
              <a:rPr lang="en-US" sz="1600" dirty="0"/>
              <a:t>This time can increase if there are issues.</a:t>
            </a:r>
          </a:p>
          <a:p>
            <a:pPr marL="1257300" lvl="2" indent="-342900"/>
            <a:r>
              <a:rPr lang="en-US" sz="1600" dirty="0"/>
              <a:t>However, most claims can be resolved within hours, not days.</a:t>
            </a:r>
          </a:p>
          <a:p>
            <a:pPr marL="800100" lvl="1" indent="-342900">
              <a:buFont typeface="+mj-lt"/>
              <a:buAutoNum type="arabicPeriod"/>
            </a:pPr>
            <a:r>
              <a:rPr lang="en-US" sz="1600" dirty="0"/>
              <a:t>Alternative ID Validations have been developed to assist claimants who have on-going or severe issues.</a:t>
            </a:r>
          </a:p>
          <a:p>
            <a:pPr marL="1257300" lvl="2" indent="-342900"/>
            <a:r>
              <a:rPr lang="en-US" sz="1600" dirty="0"/>
              <a:t>In-person assistance and validation at </a:t>
            </a:r>
            <a:r>
              <a:rPr lang="en-US" sz="1600" dirty="0" err="1"/>
              <a:t>CareerCenter</a:t>
            </a:r>
            <a:r>
              <a:rPr lang="en-US" sz="1600" dirty="0"/>
              <a:t> (by appointment)</a:t>
            </a:r>
          </a:p>
          <a:p>
            <a:pPr marL="1257300" lvl="2" indent="-342900"/>
            <a:r>
              <a:rPr lang="en-US" sz="1600" dirty="0"/>
              <a:t>Can switch claimant to REME upload portal</a:t>
            </a:r>
          </a:p>
          <a:p>
            <a:pPr marL="1257300" lvl="2" indent="-342900"/>
            <a:r>
              <a:rPr lang="en-US" sz="1600" dirty="0" err="1"/>
              <a:t>ID.Me</a:t>
            </a:r>
            <a:r>
              <a:rPr lang="en-US" sz="1600" dirty="0"/>
              <a:t> rolling out other in-person validation locations</a:t>
            </a:r>
          </a:p>
          <a:p>
            <a:pPr marL="1257300" lvl="2" indent="-342900"/>
            <a:r>
              <a:rPr lang="en-US" sz="1600" dirty="0"/>
              <a:t>Email, though unsecure, is still a last resort option.</a:t>
            </a:r>
          </a:p>
          <a:p>
            <a:pPr marL="800100" lvl="1" indent="-342900">
              <a:buFont typeface="+mj-lt"/>
              <a:buAutoNum type="arabicPeriod"/>
            </a:pPr>
            <a:r>
              <a:rPr lang="en-US" sz="1600" dirty="0"/>
              <a:t>The switch to </a:t>
            </a:r>
            <a:r>
              <a:rPr lang="en-US" sz="1600" dirty="0" err="1"/>
              <a:t>ID.Me</a:t>
            </a:r>
            <a:r>
              <a:rPr lang="en-US" sz="1600" dirty="0"/>
              <a:t> has allowed BPC to reassign Fraud Investigators from ID Validation to benefits fraud detection and recovery. </a:t>
            </a:r>
          </a:p>
          <a:p>
            <a:pPr marL="800100" lvl="1" indent="-342900">
              <a:buFont typeface="+mj-lt"/>
              <a:buAutoNum type="arabicPeriod"/>
            </a:pPr>
            <a:r>
              <a:rPr lang="en-US" sz="1600" dirty="0"/>
              <a:t>Cost of </a:t>
            </a:r>
            <a:r>
              <a:rPr lang="en-US" sz="1600" dirty="0" err="1"/>
              <a:t>ID.Me</a:t>
            </a:r>
            <a:r>
              <a:rPr lang="en-US" sz="1600" dirty="0"/>
              <a:t> was covered a fraud detection/prevention grant from USDOL.</a:t>
            </a:r>
          </a:p>
        </p:txBody>
      </p:sp>
    </p:spTree>
    <p:extLst>
      <p:ext uri="{BB962C8B-B14F-4D97-AF65-F5344CB8AC3E}">
        <p14:creationId xmlns:p14="http://schemas.microsoft.com/office/powerpoint/2010/main" val="1886357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9118-5553-4438-90D0-9322678B5BDD}"/>
              </a:ext>
            </a:extLst>
          </p:cNvPr>
          <p:cNvSpPr>
            <a:spLocks noGrp="1"/>
          </p:cNvSpPr>
          <p:nvPr>
            <p:ph type="title"/>
          </p:nvPr>
        </p:nvSpPr>
        <p:spPr>
          <a:xfrm>
            <a:off x="968764" y="325120"/>
            <a:ext cx="8702897" cy="1114186"/>
          </a:xfrm>
        </p:spPr>
        <p:txBody>
          <a:bodyPr>
            <a:normAutofit/>
          </a:bodyPr>
          <a:lstStyle/>
          <a:p>
            <a:pPr algn="ctr"/>
            <a:r>
              <a:rPr lang="en-US" b="1" dirty="0">
                <a:effectLst>
                  <a:outerShdw blurRad="38100" dist="38100" dir="2700000" algn="tl">
                    <a:srgbClr val="000000">
                      <a:alpha val="43137"/>
                    </a:srgbClr>
                  </a:outerShdw>
                </a:effectLst>
              </a:rPr>
              <a:t>Review of 11/17/21 Meeting</a:t>
            </a:r>
          </a:p>
        </p:txBody>
      </p:sp>
      <p:sp>
        <p:nvSpPr>
          <p:cNvPr id="3" name="Content Placeholder 2">
            <a:extLst>
              <a:ext uri="{FF2B5EF4-FFF2-40B4-BE49-F238E27FC236}">
                <a16:creationId xmlns:a16="http://schemas.microsoft.com/office/drawing/2014/main" id="{D0A13C97-793E-4B2F-8685-E00152185B1C}"/>
              </a:ext>
            </a:extLst>
          </p:cNvPr>
          <p:cNvSpPr>
            <a:spLocks noGrp="1"/>
          </p:cNvSpPr>
          <p:nvPr>
            <p:ph idx="1"/>
          </p:nvPr>
        </p:nvSpPr>
        <p:spPr>
          <a:xfrm>
            <a:off x="658368" y="1695450"/>
            <a:ext cx="7917989" cy="4837430"/>
          </a:xfrm>
        </p:spPr>
        <p:txBody>
          <a:bodyPr anchor="ctr">
            <a:noAutofit/>
          </a:bodyPr>
          <a:lstStyle/>
          <a:p>
            <a:pPr lvl="1"/>
            <a:r>
              <a:rPr lang="en-US" sz="2000" dirty="0"/>
              <a:t>During the next meeting, the group received presentations and discussed topics  D, E, and G.</a:t>
            </a:r>
          </a:p>
          <a:p>
            <a:pPr lvl="1"/>
            <a:r>
              <a:rPr lang="en-US" sz="2000" dirty="0"/>
              <a:t>Discussion on topic D focused on what ways the Department can help employers create an easier process to file a large amount of claims similar to work share.</a:t>
            </a:r>
          </a:p>
          <a:p>
            <a:pPr lvl="1"/>
            <a:r>
              <a:rPr lang="en-US" sz="2000" dirty="0"/>
              <a:t>During the discussion on the Employer Liaison program, members did not commit to a program but wanted to make sure resources are shared with small employers. One member suggested sending a monthly email to employers with resources and helpful information.</a:t>
            </a:r>
          </a:p>
          <a:p>
            <a:pPr lvl="1"/>
            <a:r>
              <a:rPr lang="en-US" sz="2000" dirty="0"/>
              <a:t>Director Boyett presented on the software and technology used for the Unemployment Compensation program. These discussions centered around accessibility for individuals who are accessing the system.</a:t>
            </a:r>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D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10106FC-0CB9-4803-8421-A940A48FB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2895338"/>
            <a:ext cx="1462088" cy="1067324"/>
          </a:xfrm>
          <a:prstGeom prst="rect">
            <a:avLst/>
          </a:prstGeom>
        </p:spPr>
      </p:pic>
    </p:spTree>
    <p:extLst>
      <p:ext uri="{BB962C8B-B14F-4D97-AF65-F5344CB8AC3E}">
        <p14:creationId xmlns:p14="http://schemas.microsoft.com/office/powerpoint/2010/main" val="20067608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9118-5553-4438-90D0-9322678B5BDD}"/>
              </a:ext>
            </a:extLst>
          </p:cNvPr>
          <p:cNvSpPr>
            <a:spLocks noGrp="1"/>
          </p:cNvSpPr>
          <p:nvPr>
            <p:ph type="title"/>
          </p:nvPr>
        </p:nvSpPr>
        <p:spPr>
          <a:xfrm>
            <a:off x="502329" y="-16689"/>
            <a:ext cx="8752113" cy="1464981"/>
          </a:xfrm>
        </p:spPr>
        <p:txBody>
          <a:bodyPr>
            <a:normAutofit/>
          </a:bodyPr>
          <a:lstStyle/>
          <a:p>
            <a:pPr algn="ctr">
              <a:lnSpc>
                <a:spcPct val="100000"/>
              </a:lnSpc>
              <a:spcAft>
                <a:spcPts val="1000"/>
              </a:spcAft>
            </a:pPr>
            <a:r>
              <a:rPr lang="en-US" sz="3200" b="1" dirty="0">
                <a:latin typeface="Calibri Light" panose="020F0302020204030204" pitchFamily="34" charset="0"/>
                <a:ea typeface="Calibri" panose="020F0502020204030204" pitchFamily="34" charset="0"/>
                <a:cs typeface="Calibri Light" panose="020F0302020204030204" pitchFamily="34" charset="0"/>
              </a:rPr>
              <a:t>How it works</a:t>
            </a:r>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D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10106FC-0CB9-4803-8421-A940A48FB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2895338"/>
            <a:ext cx="1462088" cy="1067324"/>
          </a:xfrm>
          <a:prstGeom prst="rect">
            <a:avLst/>
          </a:prstGeom>
        </p:spPr>
      </p:pic>
      <p:sp>
        <p:nvSpPr>
          <p:cNvPr id="5" name="Content Placeholder 4">
            <a:extLst>
              <a:ext uri="{FF2B5EF4-FFF2-40B4-BE49-F238E27FC236}">
                <a16:creationId xmlns:a16="http://schemas.microsoft.com/office/drawing/2014/main" id="{DB97FBD6-C150-42FD-BFFC-DED88748A5E2}"/>
              </a:ext>
            </a:extLst>
          </p:cNvPr>
          <p:cNvSpPr>
            <a:spLocks noGrp="1"/>
          </p:cNvSpPr>
          <p:nvPr>
            <p:ph idx="1"/>
          </p:nvPr>
        </p:nvSpPr>
        <p:spPr>
          <a:xfrm>
            <a:off x="301990" y="1049087"/>
            <a:ext cx="8613410" cy="5704138"/>
          </a:xfrm>
        </p:spPr>
        <p:txBody>
          <a:bodyPr>
            <a:normAutofit fontScale="85000" lnSpcReduction="10000"/>
          </a:bodyPr>
          <a:lstStyle/>
          <a:p>
            <a:pPr marL="800100" lvl="1" indent="-342900"/>
            <a:r>
              <a:rPr lang="en-US" dirty="0"/>
              <a:t>Requires a smart phone or computer with camera.</a:t>
            </a:r>
          </a:p>
          <a:p>
            <a:pPr marL="800100" lvl="1" indent="-342900"/>
            <a:r>
              <a:rPr lang="en-US" dirty="0"/>
              <a:t>A username and password is created for </a:t>
            </a:r>
            <a:r>
              <a:rPr lang="en-US" dirty="0" err="1"/>
              <a:t>ID.Me</a:t>
            </a:r>
            <a:r>
              <a:rPr lang="en-US" dirty="0"/>
              <a:t> they do not have one already.</a:t>
            </a:r>
          </a:p>
          <a:p>
            <a:pPr marL="1257300" lvl="2" indent="-342900"/>
            <a:r>
              <a:rPr lang="en-US" dirty="0" err="1"/>
              <a:t>ID.Me</a:t>
            </a:r>
            <a:r>
              <a:rPr lang="en-US" dirty="0"/>
              <a:t> is used for both IRS and VA websites</a:t>
            </a:r>
          </a:p>
          <a:p>
            <a:pPr marL="800100" lvl="1" indent="-342900"/>
            <a:r>
              <a:rPr lang="en-US" dirty="0"/>
              <a:t>Claimants are provided a link to upload the photo ID Document and a selfie.</a:t>
            </a:r>
          </a:p>
          <a:p>
            <a:pPr marL="1257300" lvl="2" indent="-342900"/>
            <a:r>
              <a:rPr lang="en-US" dirty="0"/>
              <a:t>Passport/Passport Card</a:t>
            </a:r>
          </a:p>
          <a:p>
            <a:pPr marL="1257300" lvl="2" indent="-342900"/>
            <a:r>
              <a:rPr lang="en-US" dirty="0"/>
              <a:t>Driver’s License/State ID</a:t>
            </a:r>
          </a:p>
          <a:p>
            <a:pPr marL="800100" lvl="1" indent="-342900"/>
            <a:r>
              <a:rPr lang="en-US" dirty="0" err="1"/>
              <a:t>ID.Me</a:t>
            </a:r>
            <a:r>
              <a:rPr lang="en-US" dirty="0"/>
              <a:t> uses a liveness test to ensure it is a real person submitting the selfie.</a:t>
            </a:r>
          </a:p>
          <a:p>
            <a:pPr marL="1257300" lvl="2" indent="-342900"/>
            <a:r>
              <a:rPr lang="en-US" dirty="0"/>
              <a:t>Claimant moves head as directed and takes a photo.</a:t>
            </a:r>
          </a:p>
          <a:p>
            <a:pPr marL="800100" lvl="1" indent="-342900"/>
            <a:r>
              <a:rPr lang="en-US" dirty="0"/>
              <a:t>If the self-service method is not successful, the claimant is connected with a Trusted Referee through video chat. Additional ID methods are allowed.</a:t>
            </a:r>
          </a:p>
          <a:p>
            <a:pPr marL="1257300" lvl="2" indent="-342900"/>
            <a:r>
              <a:rPr lang="en-US" dirty="0"/>
              <a:t>Utility or Medical Bill</a:t>
            </a:r>
          </a:p>
          <a:p>
            <a:pPr marL="1257300" lvl="2" indent="-342900"/>
            <a:r>
              <a:rPr lang="en-US" dirty="0"/>
              <a:t>Financial Document</a:t>
            </a:r>
          </a:p>
          <a:p>
            <a:pPr marL="1257300" lvl="2" indent="-342900"/>
            <a:r>
              <a:rPr lang="en-US" dirty="0"/>
              <a:t>Pay Stub</a:t>
            </a:r>
          </a:p>
          <a:p>
            <a:pPr marL="800100" lvl="1" indent="-342900"/>
            <a:r>
              <a:rPr lang="en-US" dirty="0"/>
              <a:t>Once validated, the validation is transmitted to REME automatically.</a:t>
            </a:r>
          </a:p>
          <a:p>
            <a:pPr marL="1257300" lvl="2" indent="-342900"/>
            <a:r>
              <a:rPr lang="en-US" dirty="0"/>
              <a:t>If the Trusted Referee process is used, the claimant will need to go from REME to </a:t>
            </a:r>
            <a:r>
              <a:rPr lang="en-US" dirty="0" err="1"/>
              <a:t>ID.Me</a:t>
            </a:r>
            <a:r>
              <a:rPr lang="en-US" dirty="0"/>
              <a:t>, have the validation appear on screen, and then log back into REME. </a:t>
            </a:r>
          </a:p>
        </p:txBody>
      </p:sp>
    </p:spTree>
    <p:extLst>
      <p:ext uri="{BB962C8B-B14F-4D97-AF65-F5344CB8AC3E}">
        <p14:creationId xmlns:p14="http://schemas.microsoft.com/office/powerpoint/2010/main" val="3923745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9118-5553-4438-90D0-9322678B5BDD}"/>
              </a:ext>
            </a:extLst>
          </p:cNvPr>
          <p:cNvSpPr>
            <a:spLocks noGrp="1"/>
          </p:cNvSpPr>
          <p:nvPr>
            <p:ph type="title"/>
          </p:nvPr>
        </p:nvSpPr>
        <p:spPr>
          <a:xfrm>
            <a:off x="968764" y="325120"/>
            <a:ext cx="8702897" cy="1114186"/>
          </a:xfrm>
        </p:spPr>
        <p:txBody>
          <a:bodyPr>
            <a:normAutofit/>
          </a:bodyPr>
          <a:lstStyle/>
          <a:p>
            <a:pPr algn="ctr"/>
            <a:r>
              <a:rPr lang="en-US" b="1" dirty="0">
                <a:effectLst>
                  <a:outerShdw blurRad="38100" dist="38100" dir="2700000" algn="tl">
                    <a:srgbClr val="000000">
                      <a:alpha val="43137"/>
                    </a:srgbClr>
                  </a:outerShdw>
                </a:effectLst>
              </a:rPr>
              <a:t>Common Themes</a:t>
            </a:r>
          </a:p>
        </p:txBody>
      </p:sp>
      <p:sp>
        <p:nvSpPr>
          <p:cNvPr id="3" name="Content Placeholder 2">
            <a:extLst>
              <a:ext uri="{FF2B5EF4-FFF2-40B4-BE49-F238E27FC236}">
                <a16:creationId xmlns:a16="http://schemas.microsoft.com/office/drawing/2014/main" id="{D0A13C97-793E-4B2F-8685-E00152185B1C}"/>
              </a:ext>
            </a:extLst>
          </p:cNvPr>
          <p:cNvSpPr>
            <a:spLocks noGrp="1"/>
          </p:cNvSpPr>
          <p:nvPr>
            <p:ph idx="1"/>
          </p:nvPr>
        </p:nvSpPr>
        <p:spPr>
          <a:xfrm>
            <a:off x="658368" y="1695450"/>
            <a:ext cx="7917989" cy="4837430"/>
          </a:xfrm>
        </p:spPr>
        <p:txBody>
          <a:bodyPr anchor="ctr">
            <a:noAutofit/>
          </a:bodyPr>
          <a:lstStyle/>
          <a:p>
            <a:pPr lvl="1"/>
            <a:r>
              <a:rPr lang="en-US" sz="2000" dirty="0"/>
              <a:t>Stakeholders were interested in how the Department can limit the amount of administrative burden for both workers and employers.</a:t>
            </a:r>
          </a:p>
          <a:p>
            <a:pPr lvl="1"/>
            <a:r>
              <a:rPr lang="en-US" sz="2000" dirty="0"/>
              <a:t>There was an emphasis placed on making resources accessible and available in the locations that an individual may need them the most.</a:t>
            </a:r>
          </a:p>
          <a:p>
            <a:pPr lvl="2"/>
            <a:r>
              <a:rPr lang="en-US" sz="1600" dirty="0"/>
              <a:t>This includes posting videos/FAQs on </a:t>
            </a:r>
            <a:r>
              <a:rPr lang="en-US" sz="1600" dirty="0" err="1"/>
              <a:t>ReEmployME</a:t>
            </a:r>
            <a:r>
              <a:rPr lang="en-US" sz="1600" dirty="0"/>
              <a:t> when claimants go to file for a claim.</a:t>
            </a:r>
            <a:endParaRPr lang="en-US" sz="1400" dirty="0"/>
          </a:p>
          <a:p>
            <a:pPr lvl="1"/>
            <a:endParaRPr lang="en-US" sz="1800" dirty="0"/>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D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10106FC-0CB9-4803-8421-A940A48FB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2895338"/>
            <a:ext cx="1462088" cy="1067324"/>
          </a:xfrm>
          <a:prstGeom prst="rect">
            <a:avLst/>
          </a:prstGeom>
        </p:spPr>
      </p:pic>
    </p:spTree>
    <p:extLst>
      <p:ext uri="{BB962C8B-B14F-4D97-AF65-F5344CB8AC3E}">
        <p14:creationId xmlns:p14="http://schemas.microsoft.com/office/powerpoint/2010/main" val="1724632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335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959CC57-025B-47BF-8D79-15F5061774C9}"/>
              </a:ext>
            </a:extLst>
          </p:cNvPr>
          <p:cNvSpPr>
            <a:spLocks noGrp="1"/>
          </p:cNvSpPr>
          <p:nvPr>
            <p:ph type="ctrTitle"/>
          </p:nvPr>
        </p:nvSpPr>
        <p:spPr>
          <a:xfrm>
            <a:off x="186612" y="803705"/>
            <a:ext cx="5281936" cy="3034857"/>
          </a:xfrm>
        </p:spPr>
        <p:txBody>
          <a:bodyPr anchor="b">
            <a:normAutofit fontScale="90000"/>
          </a:bodyPr>
          <a:lstStyle/>
          <a:p>
            <a:pPr algn="r"/>
            <a:r>
              <a:rPr lang="en-US" sz="5400" i="1" dirty="0">
                <a:solidFill>
                  <a:schemeClr val="bg1"/>
                </a:solidFill>
              </a:rPr>
              <a:t>Update on Workforce Conditions</a:t>
            </a:r>
            <a:br>
              <a:rPr lang="en-US" sz="5400" i="1" dirty="0">
                <a:solidFill>
                  <a:schemeClr val="bg1"/>
                </a:solidFill>
              </a:rPr>
            </a:br>
            <a:r>
              <a:rPr lang="en-US" sz="5400" i="1" dirty="0">
                <a:solidFill>
                  <a:schemeClr val="bg1"/>
                </a:solidFill>
              </a:rPr>
              <a:t>December 15, 2021</a:t>
            </a:r>
          </a:p>
        </p:txBody>
      </p:sp>
      <p:sp>
        <p:nvSpPr>
          <p:cNvPr id="3" name="Subtitle 2">
            <a:extLst>
              <a:ext uri="{FF2B5EF4-FFF2-40B4-BE49-F238E27FC236}">
                <a16:creationId xmlns:a16="http://schemas.microsoft.com/office/drawing/2014/main" id="{60836A07-E17C-42B2-8D4C-AE449A728184}"/>
              </a:ext>
            </a:extLst>
          </p:cNvPr>
          <p:cNvSpPr>
            <a:spLocks noGrp="1"/>
          </p:cNvSpPr>
          <p:nvPr>
            <p:ph type="subTitle" idx="1"/>
          </p:nvPr>
        </p:nvSpPr>
        <p:spPr>
          <a:xfrm>
            <a:off x="186612" y="4013165"/>
            <a:ext cx="5281936" cy="2205732"/>
          </a:xfrm>
        </p:spPr>
        <p:txBody>
          <a:bodyPr anchor="t">
            <a:normAutofit/>
          </a:bodyPr>
          <a:lstStyle/>
          <a:p>
            <a:pPr algn="r"/>
            <a:r>
              <a:rPr lang="en-US" sz="1800" dirty="0">
                <a:solidFill>
                  <a:srgbClr val="FFFFFF"/>
                </a:solidFill>
              </a:rPr>
              <a:t>Mark McInerney, Director</a:t>
            </a:r>
          </a:p>
          <a:p>
            <a:pPr algn="r"/>
            <a:r>
              <a:rPr lang="en-US" sz="1800" dirty="0">
                <a:solidFill>
                  <a:srgbClr val="FFFFFF"/>
                </a:solidFill>
              </a:rPr>
              <a:t>Center for Workforce Research and Information</a:t>
            </a:r>
          </a:p>
          <a:p>
            <a:pPr algn="r"/>
            <a:r>
              <a:rPr lang="en-US" sz="1800" dirty="0">
                <a:solidFill>
                  <a:srgbClr val="FFFFFF"/>
                </a:solidFill>
              </a:rPr>
              <a:t>Maine Department of Labor</a:t>
            </a:r>
            <a:br>
              <a:rPr lang="en-US" sz="1800" dirty="0">
                <a:solidFill>
                  <a:srgbClr val="FFFFFF"/>
                </a:solidFill>
              </a:rPr>
            </a:br>
            <a:br>
              <a:rPr lang="en-US" sz="1800" dirty="0">
                <a:solidFill>
                  <a:srgbClr val="FFFFFF"/>
                </a:solidFill>
              </a:rPr>
            </a:br>
            <a:r>
              <a:rPr lang="en-US" sz="1800" dirty="0">
                <a:solidFill>
                  <a:srgbClr val="FFFFFF"/>
                </a:solidFill>
              </a:rPr>
              <a:t>December 15, 2021</a:t>
            </a:r>
          </a:p>
        </p:txBody>
      </p:sp>
      <p:cxnSp>
        <p:nvCxnSpPr>
          <p:cNvPr id="12" name="Straight Connector 11">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04A406D-A900-45FA-ADEE-99673BE4D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436781"/>
            <a:ext cx="5459470" cy="3985413"/>
          </a:xfrm>
          <a:prstGeom prst="rect">
            <a:avLst/>
          </a:prstGeom>
        </p:spPr>
      </p:pic>
    </p:spTree>
    <p:extLst>
      <p:ext uri="{BB962C8B-B14F-4D97-AF65-F5344CB8AC3E}">
        <p14:creationId xmlns:p14="http://schemas.microsoft.com/office/powerpoint/2010/main" val="3873413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9118-5553-4438-90D0-9322678B5BDD}"/>
              </a:ext>
            </a:extLst>
          </p:cNvPr>
          <p:cNvSpPr>
            <a:spLocks noGrp="1"/>
          </p:cNvSpPr>
          <p:nvPr>
            <p:ph type="title"/>
          </p:nvPr>
        </p:nvSpPr>
        <p:spPr>
          <a:xfrm>
            <a:off x="502329" y="-16689"/>
            <a:ext cx="8752113" cy="1464981"/>
          </a:xfrm>
        </p:spPr>
        <p:txBody>
          <a:bodyPr>
            <a:normAutofit/>
          </a:bodyPr>
          <a:lstStyle/>
          <a:p>
            <a:pPr algn="ctr">
              <a:lnSpc>
                <a:spcPct val="100000"/>
              </a:lnSpc>
              <a:spcAft>
                <a:spcPts val="1000"/>
              </a:spcAft>
            </a:pPr>
            <a:r>
              <a:rPr lang="en-US" sz="3200" b="1" dirty="0">
                <a:latin typeface="Calibri Light" panose="020F0302020204030204" pitchFamily="34" charset="0"/>
                <a:ea typeface="Calibri" panose="020F0502020204030204" pitchFamily="34" charset="0"/>
                <a:cs typeface="Calibri Light" panose="020F0302020204030204" pitchFamily="34" charset="0"/>
              </a:rPr>
              <a:t>Overview</a:t>
            </a:r>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D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10106FC-0CB9-4803-8421-A940A48FB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2895338"/>
            <a:ext cx="1462088" cy="1067324"/>
          </a:xfrm>
          <a:prstGeom prst="rect">
            <a:avLst/>
          </a:prstGeom>
        </p:spPr>
      </p:pic>
      <p:sp>
        <p:nvSpPr>
          <p:cNvPr id="5" name="Content Placeholder 4">
            <a:extLst>
              <a:ext uri="{FF2B5EF4-FFF2-40B4-BE49-F238E27FC236}">
                <a16:creationId xmlns:a16="http://schemas.microsoft.com/office/drawing/2014/main" id="{DB97FBD6-C150-42FD-BFFC-DED88748A5E2}"/>
              </a:ext>
            </a:extLst>
          </p:cNvPr>
          <p:cNvSpPr>
            <a:spLocks noGrp="1"/>
          </p:cNvSpPr>
          <p:nvPr>
            <p:ph idx="1"/>
          </p:nvPr>
        </p:nvSpPr>
        <p:spPr>
          <a:xfrm>
            <a:off x="301990" y="1049087"/>
            <a:ext cx="8613410" cy="5704138"/>
          </a:xfrm>
        </p:spPr>
        <p:txBody>
          <a:bodyPr>
            <a:normAutofit/>
          </a:bodyPr>
          <a:lstStyle/>
          <a:p>
            <a:endParaRPr lang="en-US" sz="1800" dirty="0"/>
          </a:p>
          <a:p>
            <a:pPr lvl="1"/>
            <a:endParaRPr lang="en-US" sz="2800" dirty="0"/>
          </a:p>
          <a:p>
            <a:pPr lvl="1"/>
            <a:r>
              <a:rPr lang="en-US" sz="2800" dirty="0"/>
              <a:t>Tight labor market conditions are creating a competitive environment for employers to attract and retain workers</a:t>
            </a:r>
          </a:p>
          <a:p>
            <a:pPr lvl="1"/>
            <a:r>
              <a:rPr lang="en-US" sz="2800" dirty="0"/>
              <a:t>72 percent of net job losses occurring at the beginning of the pandemic have been regained </a:t>
            </a:r>
          </a:p>
          <a:p>
            <a:pPr lvl="1"/>
            <a:r>
              <a:rPr lang="en-US" sz="2800" dirty="0"/>
              <a:t>Reduced labor force participation is preventing further jobs recovery</a:t>
            </a:r>
          </a:p>
          <a:p>
            <a:pPr lvl="1"/>
            <a:r>
              <a:rPr lang="en-US" sz="2800" dirty="0"/>
              <a:t>Unemployment remains elevated </a:t>
            </a:r>
            <a:r>
              <a:rPr lang="en-US" sz="2800"/>
              <a:t>by pandemic and </a:t>
            </a:r>
            <a:r>
              <a:rPr lang="en-US" sz="2800" dirty="0"/>
              <a:t>has quickly fallen from pandemic peak</a:t>
            </a:r>
          </a:p>
          <a:p>
            <a:pPr lvl="1"/>
            <a:endParaRPr lang="en-US" sz="1400" dirty="0"/>
          </a:p>
        </p:txBody>
      </p:sp>
    </p:spTree>
    <p:extLst>
      <p:ext uri="{BB962C8B-B14F-4D97-AF65-F5344CB8AC3E}">
        <p14:creationId xmlns:p14="http://schemas.microsoft.com/office/powerpoint/2010/main" val="3552298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9118-5553-4438-90D0-9322678B5BDD}"/>
              </a:ext>
            </a:extLst>
          </p:cNvPr>
          <p:cNvSpPr>
            <a:spLocks noGrp="1"/>
          </p:cNvSpPr>
          <p:nvPr>
            <p:ph type="title"/>
          </p:nvPr>
        </p:nvSpPr>
        <p:spPr>
          <a:xfrm>
            <a:off x="502329" y="-16689"/>
            <a:ext cx="8752113" cy="1464981"/>
          </a:xfrm>
        </p:spPr>
        <p:txBody>
          <a:bodyPr>
            <a:normAutofit/>
          </a:bodyPr>
          <a:lstStyle/>
          <a:p>
            <a:pPr algn="ctr">
              <a:lnSpc>
                <a:spcPct val="100000"/>
              </a:lnSpc>
              <a:spcAft>
                <a:spcPts val="1000"/>
              </a:spcAft>
            </a:pPr>
            <a:r>
              <a:rPr lang="en-US" sz="3200" spc="-100" dirty="0">
                <a:solidFill>
                  <a:schemeClr val="tx2"/>
                </a:solidFill>
                <a:latin typeface="Arial (Headings)"/>
              </a:rPr>
              <a:t>The jobs recovery has been relatively flat over the past seven months</a:t>
            </a:r>
            <a:endParaRPr lang="en-US" sz="3200" b="1" dirty="0">
              <a:latin typeface="Calibri Light" panose="020F0302020204030204" pitchFamily="34" charset="0"/>
              <a:ea typeface="Calibri" panose="020F0502020204030204" pitchFamily="34" charset="0"/>
              <a:cs typeface="Calibri Light" panose="020F0302020204030204" pitchFamily="34" charset="0"/>
            </a:endParaRPr>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D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10106FC-0CB9-4803-8421-A940A48FB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2895338"/>
            <a:ext cx="1462088" cy="1067324"/>
          </a:xfrm>
          <a:prstGeom prst="rect">
            <a:avLst/>
          </a:prstGeom>
        </p:spPr>
      </p:pic>
      <p:sp>
        <p:nvSpPr>
          <p:cNvPr id="5" name="Content Placeholder 4">
            <a:extLst>
              <a:ext uri="{FF2B5EF4-FFF2-40B4-BE49-F238E27FC236}">
                <a16:creationId xmlns:a16="http://schemas.microsoft.com/office/drawing/2014/main" id="{DB97FBD6-C150-42FD-BFFC-DED88748A5E2}"/>
              </a:ext>
            </a:extLst>
          </p:cNvPr>
          <p:cNvSpPr>
            <a:spLocks noGrp="1"/>
          </p:cNvSpPr>
          <p:nvPr>
            <p:ph idx="1"/>
          </p:nvPr>
        </p:nvSpPr>
        <p:spPr>
          <a:xfrm>
            <a:off x="301990" y="1049087"/>
            <a:ext cx="8613410" cy="5704138"/>
          </a:xfrm>
        </p:spPr>
        <p:txBody>
          <a:bodyPr>
            <a:normAutofit/>
          </a:bodyPr>
          <a:lstStyle/>
          <a:p>
            <a:endParaRPr lang="en-US" sz="1800" dirty="0"/>
          </a:p>
          <a:p>
            <a:pPr lvl="1"/>
            <a:endParaRPr lang="en-US" sz="2800" dirty="0"/>
          </a:p>
          <a:p>
            <a:pPr lvl="1"/>
            <a:endParaRPr lang="en-US" sz="1400" dirty="0"/>
          </a:p>
        </p:txBody>
      </p:sp>
      <p:pic>
        <p:nvPicPr>
          <p:cNvPr id="7" name="Picture 6">
            <a:extLst>
              <a:ext uri="{FF2B5EF4-FFF2-40B4-BE49-F238E27FC236}">
                <a16:creationId xmlns:a16="http://schemas.microsoft.com/office/drawing/2014/main" id="{7B46461F-F225-44DA-896D-FAA11CE17A32}"/>
              </a:ext>
            </a:extLst>
          </p:cNvPr>
          <p:cNvPicPr>
            <a:picLocks noChangeAspect="1"/>
          </p:cNvPicPr>
          <p:nvPr/>
        </p:nvPicPr>
        <p:blipFill>
          <a:blip r:embed="rId3"/>
          <a:stretch>
            <a:fillRect/>
          </a:stretch>
        </p:blipFill>
        <p:spPr>
          <a:xfrm>
            <a:off x="3362324" y="1448292"/>
            <a:ext cx="5553076" cy="4020114"/>
          </a:xfrm>
          <a:prstGeom prst="rect">
            <a:avLst/>
          </a:prstGeom>
        </p:spPr>
      </p:pic>
      <p:sp>
        <p:nvSpPr>
          <p:cNvPr id="3" name="Rectangle 2">
            <a:extLst>
              <a:ext uri="{FF2B5EF4-FFF2-40B4-BE49-F238E27FC236}">
                <a16:creationId xmlns:a16="http://schemas.microsoft.com/office/drawing/2014/main" id="{A0CB4D9A-043E-4346-B258-839778FFD10D}"/>
              </a:ext>
            </a:extLst>
          </p:cNvPr>
          <p:cNvSpPr/>
          <p:nvPr/>
        </p:nvSpPr>
        <p:spPr>
          <a:xfrm>
            <a:off x="502329" y="1884666"/>
            <a:ext cx="2221821" cy="1977464"/>
          </a:xfrm>
          <a:prstGeom prst="rect">
            <a:avLst/>
          </a:prstGeom>
        </p:spPr>
        <p:txBody>
          <a:bodyPr wrap="square">
            <a:spAutoFit/>
          </a:bodyPr>
          <a:lstStyle/>
          <a:p>
            <a:pPr marL="228600" lvl="1" indent="-228600">
              <a:lnSpc>
                <a:spcPct val="100000"/>
              </a:lnSpc>
              <a:spcBef>
                <a:spcPts val="0"/>
              </a:spcBef>
              <a:spcAft>
                <a:spcPts val="300"/>
              </a:spcAft>
              <a:buClr>
                <a:srgbClr val="000000"/>
              </a:buClr>
              <a:buSzPct val="110000"/>
              <a:buFont typeface="Wingdings" panose="05000000000000000000" pitchFamily="2" charset="2"/>
              <a:buChar char=""/>
            </a:pPr>
            <a:r>
              <a:rPr lang="en-US" sz="2000" dirty="0">
                <a:solidFill>
                  <a:srgbClr val="000000"/>
                </a:solidFill>
                <a:latin typeface="Arial"/>
              </a:rPr>
              <a:t>68,100 net job losses have been recovered </a:t>
            </a:r>
          </a:p>
          <a:p>
            <a:pPr marL="228600" lvl="1" indent="-228600">
              <a:lnSpc>
                <a:spcPct val="100000"/>
              </a:lnSpc>
              <a:spcBef>
                <a:spcPts val="0"/>
              </a:spcBef>
              <a:spcAft>
                <a:spcPts val="300"/>
              </a:spcAft>
              <a:buClr>
                <a:srgbClr val="000000"/>
              </a:buClr>
              <a:buSzPct val="110000"/>
              <a:buFont typeface="Wingdings" panose="05000000000000000000" pitchFamily="2" charset="2"/>
              <a:buChar char=""/>
            </a:pPr>
            <a:r>
              <a:rPr lang="en-US" sz="2000" dirty="0">
                <a:solidFill>
                  <a:srgbClr val="000000"/>
                </a:solidFill>
                <a:latin typeface="Arial"/>
              </a:rPr>
              <a:t>There remain 26,400 fewer jobs</a:t>
            </a:r>
          </a:p>
        </p:txBody>
      </p:sp>
    </p:spTree>
    <p:extLst>
      <p:ext uri="{BB962C8B-B14F-4D97-AF65-F5344CB8AC3E}">
        <p14:creationId xmlns:p14="http://schemas.microsoft.com/office/powerpoint/2010/main" val="815618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9118-5553-4438-90D0-9322678B5BDD}"/>
              </a:ext>
            </a:extLst>
          </p:cNvPr>
          <p:cNvSpPr>
            <a:spLocks noGrp="1"/>
          </p:cNvSpPr>
          <p:nvPr>
            <p:ph type="title"/>
          </p:nvPr>
        </p:nvSpPr>
        <p:spPr>
          <a:xfrm>
            <a:off x="502329" y="-16689"/>
            <a:ext cx="8752113" cy="1464981"/>
          </a:xfrm>
        </p:spPr>
        <p:txBody>
          <a:bodyPr>
            <a:normAutofit fontScale="90000"/>
          </a:bodyPr>
          <a:lstStyle/>
          <a:p>
            <a:pPr algn="ctr">
              <a:lnSpc>
                <a:spcPct val="100000"/>
              </a:lnSpc>
              <a:spcAft>
                <a:spcPts val="1000"/>
              </a:spcAft>
            </a:pPr>
            <a:r>
              <a:rPr lang="en-US" sz="3200" spc="-100" dirty="0">
                <a:solidFill>
                  <a:schemeClr val="tx2"/>
                </a:solidFill>
                <a:latin typeface="Arial (Headings)"/>
              </a:rPr>
              <a:t>Jobs remain down most in leisure and hospitality, state and local government (mostly education) and health care and social assistance</a:t>
            </a:r>
            <a:endParaRPr lang="en-US" sz="3200" b="1" dirty="0">
              <a:latin typeface="Calibri Light" panose="020F0302020204030204" pitchFamily="34" charset="0"/>
              <a:ea typeface="Calibri" panose="020F0502020204030204" pitchFamily="34" charset="0"/>
              <a:cs typeface="Calibri Light" panose="020F0302020204030204" pitchFamily="34" charset="0"/>
            </a:endParaRPr>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D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10106FC-0CB9-4803-8421-A940A48FB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2895338"/>
            <a:ext cx="1462088" cy="1067324"/>
          </a:xfrm>
          <a:prstGeom prst="rect">
            <a:avLst/>
          </a:prstGeom>
        </p:spPr>
      </p:pic>
      <p:sp>
        <p:nvSpPr>
          <p:cNvPr id="5" name="Content Placeholder 4">
            <a:extLst>
              <a:ext uri="{FF2B5EF4-FFF2-40B4-BE49-F238E27FC236}">
                <a16:creationId xmlns:a16="http://schemas.microsoft.com/office/drawing/2014/main" id="{DB97FBD6-C150-42FD-BFFC-DED88748A5E2}"/>
              </a:ext>
            </a:extLst>
          </p:cNvPr>
          <p:cNvSpPr>
            <a:spLocks noGrp="1"/>
          </p:cNvSpPr>
          <p:nvPr>
            <p:ph idx="1"/>
          </p:nvPr>
        </p:nvSpPr>
        <p:spPr>
          <a:xfrm>
            <a:off x="301990" y="1049087"/>
            <a:ext cx="8613410" cy="5704138"/>
          </a:xfrm>
        </p:spPr>
        <p:txBody>
          <a:bodyPr>
            <a:normAutofit/>
          </a:bodyPr>
          <a:lstStyle/>
          <a:p>
            <a:endParaRPr lang="en-US" sz="1800" dirty="0"/>
          </a:p>
          <a:p>
            <a:pPr lvl="1"/>
            <a:endParaRPr lang="en-US" sz="2800" dirty="0"/>
          </a:p>
          <a:p>
            <a:pPr lvl="1"/>
            <a:endParaRPr lang="en-US" sz="1400" dirty="0"/>
          </a:p>
        </p:txBody>
      </p:sp>
      <p:pic>
        <p:nvPicPr>
          <p:cNvPr id="9" name="Picture 8">
            <a:extLst>
              <a:ext uri="{FF2B5EF4-FFF2-40B4-BE49-F238E27FC236}">
                <a16:creationId xmlns:a16="http://schemas.microsoft.com/office/drawing/2014/main" id="{24666788-A1EB-4326-935D-F30B7DD16DC5}"/>
              </a:ext>
            </a:extLst>
          </p:cNvPr>
          <p:cNvPicPr>
            <a:picLocks noChangeAspect="1"/>
          </p:cNvPicPr>
          <p:nvPr/>
        </p:nvPicPr>
        <p:blipFill>
          <a:blip r:embed="rId3"/>
          <a:stretch>
            <a:fillRect/>
          </a:stretch>
        </p:blipFill>
        <p:spPr>
          <a:xfrm>
            <a:off x="457200" y="1371600"/>
            <a:ext cx="8229600" cy="5252936"/>
          </a:xfrm>
          <a:prstGeom prst="rect">
            <a:avLst/>
          </a:prstGeom>
        </p:spPr>
      </p:pic>
    </p:spTree>
    <p:extLst>
      <p:ext uri="{BB962C8B-B14F-4D97-AF65-F5344CB8AC3E}">
        <p14:creationId xmlns:p14="http://schemas.microsoft.com/office/powerpoint/2010/main" val="11419486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B66E5C4EE02B48A9BDBE5FB54A25D5" ma:contentTypeVersion="13" ma:contentTypeDescription="Create a new document." ma:contentTypeScope="" ma:versionID="57487000b7ace0df86617495b35c9f41">
  <xsd:schema xmlns:xsd="http://www.w3.org/2001/XMLSchema" xmlns:xs="http://www.w3.org/2001/XMLSchema" xmlns:p="http://schemas.microsoft.com/office/2006/metadata/properties" xmlns:ns3="81a9341b-64b5-4ad4-8639-fddfaeb5e640" xmlns:ns4="17e3ba3f-548d-4f96-a93e-b45757cad069" targetNamespace="http://schemas.microsoft.com/office/2006/metadata/properties" ma:root="true" ma:fieldsID="84bc2d0cad58460ae1b764c2cf3a4c45" ns3:_="" ns4:_="">
    <xsd:import namespace="81a9341b-64b5-4ad4-8639-fddfaeb5e640"/>
    <xsd:import namespace="17e3ba3f-548d-4f96-a93e-b45757cad06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a9341b-64b5-4ad4-8639-fddfaeb5e6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e3ba3f-548d-4f96-a93e-b45757cad06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B61C43C-C7A5-468A-A04F-79B79D27A6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a9341b-64b5-4ad4-8639-fddfaeb5e640"/>
    <ds:schemaRef ds:uri="17e3ba3f-548d-4f96-a93e-b45757cad0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015B37-D3C0-40F4-853C-67250DEBB77C}">
  <ds:schemaRefs>
    <ds:schemaRef ds:uri="http://schemas.microsoft.com/sharepoint/v3/contenttype/forms"/>
  </ds:schemaRefs>
</ds:datastoreItem>
</file>

<file path=customXml/itemProps3.xml><?xml version="1.0" encoding="utf-8"?>
<ds:datastoreItem xmlns:ds="http://schemas.openxmlformats.org/officeDocument/2006/customXml" ds:itemID="{25732614-3B18-41E9-A262-106B6BE6A136}">
  <ds:schemaRefs>
    <ds:schemaRef ds:uri="http://schemas.openxmlformats.org/package/2006/metadata/core-properties"/>
    <ds:schemaRef ds:uri="http://schemas.microsoft.com/office/2006/documentManagement/types"/>
    <ds:schemaRef ds:uri="http://schemas.microsoft.com/office/2006/metadata/properties"/>
    <ds:schemaRef ds:uri="http://purl.org/dc/elements/1.1/"/>
    <ds:schemaRef ds:uri="17e3ba3f-548d-4f96-a93e-b45757cad069"/>
    <ds:schemaRef ds:uri="81a9341b-64b5-4ad4-8639-fddfaeb5e640"/>
    <ds:schemaRef ds:uri="http://purl.org/dc/term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15326</TotalTime>
  <Words>2840</Words>
  <Application>Microsoft Office PowerPoint</Application>
  <PresentationFormat>Widescreen</PresentationFormat>
  <Paragraphs>259</Paragraphs>
  <Slides>40</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Arial (Headings)</vt:lpstr>
      <vt:lpstr>Calibri</vt:lpstr>
      <vt:lpstr>Calibri Light</vt:lpstr>
      <vt:lpstr>Wingdings</vt:lpstr>
      <vt:lpstr>Office Theme</vt:lpstr>
      <vt:lpstr>Agenda</vt:lpstr>
      <vt:lpstr>Topics Discussed</vt:lpstr>
      <vt:lpstr>Review of 10/20/21 Meeting</vt:lpstr>
      <vt:lpstr>Review of 11/17/21 Meeting</vt:lpstr>
      <vt:lpstr>Common Themes</vt:lpstr>
      <vt:lpstr>Update on Workforce Conditions December 15, 2021</vt:lpstr>
      <vt:lpstr>Overview</vt:lpstr>
      <vt:lpstr>The jobs recovery has been relatively flat over the past seven months</vt:lpstr>
      <vt:lpstr>Jobs remain down most in leisure and hospitality, state and local government (mostly education) and health care and social assistance</vt:lpstr>
      <vt:lpstr> Tight labor market conditions have quickly re-emerged.  The unemployment rate has already dropped below the 20-year average </vt:lpstr>
      <vt:lpstr>Understanding current conditions</vt:lpstr>
      <vt:lpstr>Maine’s Labor Force (Oct 2021)</vt:lpstr>
      <vt:lpstr>Unemployment Rate: what it measures</vt:lpstr>
      <vt:lpstr>Unemployment Insurance Claims</vt:lpstr>
      <vt:lpstr>There would be 22,500 additional people in Maine’s labor force today if labor force participation matched that of prior to the pandemic</vt:lpstr>
      <vt:lpstr>Nationally, the decline in labor force participation among those under 55 was greater among women than men.</vt:lpstr>
      <vt:lpstr>Retirement is also contributing to labor force participation decreases, which may be influenced by the pandemic.</vt:lpstr>
      <vt:lpstr>Lower labor force participation is contributing to a very competitive labor market. Job openings are historically high, quits are up, and wages are increasing</vt:lpstr>
      <vt:lpstr>The number of hires hasn’t changed much as labor force participation remains suppressed. Layoffs have fallen to low levels after surging in the spring of 2020</vt:lpstr>
      <vt:lpstr>Younger people face difficult choices with better job prospects. Overall, there are fewer young people entering the labor force compared to other age groups currently not in the labor force</vt:lpstr>
      <vt:lpstr>Demographic Overview</vt:lpstr>
      <vt:lpstr>In the last 30 years, the largest segment of Maine’s population has moved from prime working ages (25-44) toward later career or retirement ages (55-74)</vt:lpstr>
      <vt:lpstr>Fewer births left Maine with an imbalanced population structure. We have a high share of people in their 50s and 60s and low share of youths relative to the nation.</vt:lpstr>
      <vt:lpstr>Maine’s population aged 45-64 is expected to decline as more baby boomers advance in age.</vt:lpstr>
      <vt:lpstr>How to Access Unemployment Benefits &amp; Resources for Assistance </vt:lpstr>
      <vt:lpstr>Accessing Unemployment Benefits</vt:lpstr>
      <vt:lpstr>Instructions Prior to Filing</vt:lpstr>
      <vt:lpstr>Available Resources to Assist  Benefit Filing</vt:lpstr>
      <vt:lpstr>Sample Video - Responsibilities</vt:lpstr>
      <vt:lpstr>Additional Assistance – Frequently Asked Questions (FAQs)</vt:lpstr>
      <vt:lpstr>Additional Assistance – FAQs</vt:lpstr>
      <vt:lpstr>Additional Assistance – Common issues https://www.maine.gov/unemployment/uifilingtips/</vt:lpstr>
      <vt:lpstr>Additional Assistance – Snapshot phone wait times, December 2021</vt:lpstr>
      <vt:lpstr>Additional Assistance – Specific Topics </vt:lpstr>
      <vt:lpstr>Planned Enhancements in 2022</vt:lpstr>
      <vt:lpstr>ID Validation</vt:lpstr>
      <vt:lpstr>Why Validate Identity?</vt:lpstr>
      <vt:lpstr>What has Maine Done?</vt:lpstr>
      <vt:lpstr>And Now, ID.Me</vt:lpstr>
      <vt:lpstr>How it works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WorkShare: Retaining workforce during temporary slowdowns</dc:title>
  <dc:creator>deFrees, Evelyn</dc:creator>
  <cp:lastModifiedBy>Gingras, Isaac H</cp:lastModifiedBy>
  <cp:revision>57</cp:revision>
  <dcterms:created xsi:type="dcterms:W3CDTF">2020-06-04T14:18:18Z</dcterms:created>
  <dcterms:modified xsi:type="dcterms:W3CDTF">2021-12-15T13:23:05Z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0x01010006B66E5C4EE02B48A9BDBE5FB54A25D5</vt:lpwstr>
  </property>
</Properties>
</file>