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2145706457" r:id="rId5"/>
    <p:sldId id="256" r:id="rId6"/>
    <p:sldId id="2145706476" r:id="rId7"/>
    <p:sldId id="2145706477" r:id="rId8"/>
    <p:sldId id="2145706475" r:id="rId9"/>
    <p:sldId id="2145706459" r:id="rId10"/>
    <p:sldId id="2145706478" r:id="rId11"/>
    <p:sldId id="2145706460" r:id="rId12"/>
    <p:sldId id="2145706461" r:id="rId13"/>
    <p:sldId id="2145706462" r:id="rId14"/>
    <p:sldId id="2145706479" r:id="rId15"/>
    <p:sldId id="2145706463" r:id="rId16"/>
    <p:sldId id="2145706464" r:id="rId17"/>
    <p:sldId id="2145706466" r:id="rId18"/>
    <p:sldId id="2145706467" r:id="rId19"/>
    <p:sldId id="2145706480" r:id="rId20"/>
    <p:sldId id="2145706468" r:id="rId21"/>
    <p:sldId id="2145706469" r:id="rId22"/>
    <p:sldId id="2145706470" r:id="rId23"/>
    <p:sldId id="2145706471" r:id="rId24"/>
    <p:sldId id="2145706472" r:id="rId25"/>
    <p:sldId id="2145706473" r:id="rId26"/>
    <p:sldId id="2145706474" r:id="rId27"/>
    <p:sldId id="214570645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ferriere, Megan A" initials="LMA" lastIdx="10" clrIdx="0">
    <p:extLst>
      <p:ext uri="{19B8F6BF-5375-455C-9EA6-DF929625EA0E}">
        <p15:presenceInfo xmlns:p15="http://schemas.microsoft.com/office/powerpoint/2012/main" userId="S::megan.a.laferriere@maine.gov::9515a667-4215-49a8-a41e-aeab99654ac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187DEC-349C-4FA1-995B-D15D2D27F67D}" v="36" dt="2021-11-16T21:35:23.7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4660"/>
  </p:normalViewPr>
  <p:slideViewPr>
    <p:cSldViewPr snapToGrid="0">
      <p:cViewPr varScale="1">
        <p:scale>
          <a:sx n="67" d="100"/>
          <a:sy n="67" d="100"/>
        </p:scale>
        <p:origin x="64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35"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C5B715-D8C4-4779-9AEE-E13F690F6BB5}" type="datetimeFigureOut">
              <a:rPr lang="en-US" smtClean="0"/>
              <a:t>11/17/2021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CBC107-9FEF-4B67-8FCB-39F3ACC6B4B1}" type="slidenum">
              <a:rPr lang="en-US" smtClean="0"/>
              <a:t>‹#›</a:t>
            </a:fld>
            <a:endParaRPr lang="en-US"/>
          </a:p>
        </p:txBody>
      </p:sp>
    </p:spTree>
    <p:extLst>
      <p:ext uri="{BB962C8B-B14F-4D97-AF65-F5344CB8AC3E}">
        <p14:creationId xmlns:p14="http://schemas.microsoft.com/office/powerpoint/2010/main" val="399389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2851C-9415-4EFA-916C-5C9C5D74BE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B2AABA-639D-4195-B290-FD95EADD77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3B2960-E037-4750-96BB-30E9CA3560BB}"/>
              </a:ext>
            </a:extLst>
          </p:cNvPr>
          <p:cNvSpPr>
            <a:spLocks noGrp="1"/>
          </p:cNvSpPr>
          <p:nvPr>
            <p:ph type="dt" sz="half" idx="10"/>
          </p:nvPr>
        </p:nvSpPr>
        <p:spPr/>
        <p:txBody>
          <a:bodyPr/>
          <a:lstStyle/>
          <a:p>
            <a:fld id="{27374351-49A7-4879-BE9E-680E3ACB7E7C}" type="datetimeFigureOut">
              <a:rPr lang="en-US" smtClean="0"/>
              <a:t>11/17/2021</a:t>
            </a:fld>
            <a:endParaRPr lang="en-US" dirty="0"/>
          </a:p>
        </p:txBody>
      </p:sp>
      <p:sp>
        <p:nvSpPr>
          <p:cNvPr id="5" name="Footer Placeholder 4">
            <a:extLst>
              <a:ext uri="{FF2B5EF4-FFF2-40B4-BE49-F238E27FC236}">
                <a16:creationId xmlns:a16="http://schemas.microsoft.com/office/drawing/2014/main" id="{681163FD-6FAB-4ABB-A21B-5BC77374E0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853ABD-12F2-4A52-9AE8-1289B03489E7}"/>
              </a:ext>
            </a:extLst>
          </p:cNvPr>
          <p:cNvSpPr>
            <a:spLocks noGrp="1"/>
          </p:cNvSpPr>
          <p:nvPr>
            <p:ph type="sldNum" sz="quarter" idx="12"/>
          </p:nvPr>
        </p:nvSpPr>
        <p:spPr/>
        <p:txBody>
          <a:bodyPr/>
          <a:lstStyle/>
          <a:p>
            <a:fld id="{6D6B3FB2-5A06-4B60-A053-4961E1CD2662}" type="slidenum">
              <a:rPr lang="en-US" smtClean="0"/>
              <a:t>‹#›</a:t>
            </a:fld>
            <a:endParaRPr lang="en-US" dirty="0"/>
          </a:p>
        </p:txBody>
      </p:sp>
    </p:spTree>
    <p:extLst>
      <p:ext uri="{BB962C8B-B14F-4D97-AF65-F5344CB8AC3E}">
        <p14:creationId xmlns:p14="http://schemas.microsoft.com/office/powerpoint/2010/main" val="2337168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83097-8F88-47B5-A1A4-36ABD81A93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2889BA-1C90-4475-8DE7-11796D7FBC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61BD2C-5926-465B-AB79-91A544F75492}"/>
              </a:ext>
            </a:extLst>
          </p:cNvPr>
          <p:cNvSpPr>
            <a:spLocks noGrp="1"/>
          </p:cNvSpPr>
          <p:nvPr>
            <p:ph type="dt" sz="half" idx="10"/>
          </p:nvPr>
        </p:nvSpPr>
        <p:spPr/>
        <p:txBody>
          <a:bodyPr/>
          <a:lstStyle/>
          <a:p>
            <a:fld id="{27374351-49A7-4879-BE9E-680E3ACB7E7C}" type="datetimeFigureOut">
              <a:rPr lang="en-US" smtClean="0"/>
              <a:t>11/17/2021</a:t>
            </a:fld>
            <a:endParaRPr lang="en-US" dirty="0"/>
          </a:p>
        </p:txBody>
      </p:sp>
      <p:sp>
        <p:nvSpPr>
          <p:cNvPr id="5" name="Footer Placeholder 4">
            <a:extLst>
              <a:ext uri="{FF2B5EF4-FFF2-40B4-BE49-F238E27FC236}">
                <a16:creationId xmlns:a16="http://schemas.microsoft.com/office/drawing/2014/main" id="{888FCDDB-3D5D-4E8E-8A6C-5E151C799FC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D87EF5A-92F9-4F6F-85BC-BBF55E74640D}"/>
              </a:ext>
            </a:extLst>
          </p:cNvPr>
          <p:cNvSpPr>
            <a:spLocks noGrp="1"/>
          </p:cNvSpPr>
          <p:nvPr>
            <p:ph type="sldNum" sz="quarter" idx="12"/>
          </p:nvPr>
        </p:nvSpPr>
        <p:spPr/>
        <p:txBody>
          <a:bodyPr/>
          <a:lstStyle/>
          <a:p>
            <a:fld id="{6D6B3FB2-5A06-4B60-A053-4961E1CD2662}" type="slidenum">
              <a:rPr lang="en-US" smtClean="0"/>
              <a:t>‹#›</a:t>
            </a:fld>
            <a:endParaRPr lang="en-US" dirty="0"/>
          </a:p>
        </p:txBody>
      </p:sp>
    </p:spTree>
    <p:extLst>
      <p:ext uri="{BB962C8B-B14F-4D97-AF65-F5344CB8AC3E}">
        <p14:creationId xmlns:p14="http://schemas.microsoft.com/office/powerpoint/2010/main" val="287401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F41FE1-0467-406A-8538-28B18F6948F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0E03F4-2720-498B-B039-83C4FE487B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8D3000-3B3C-49CF-8221-A935742F1DFB}"/>
              </a:ext>
            </a:extLst>
          </p:cNvPr>
          <p:cNvSpPr>
            <a:spLocks noGrp="1"/>
          </p:cNvSpPr>
          <p:nvPr>
            <p:ph type="dt" sz="half" idx="10"/>
          </p:nvPr>
        </p:nvSpPr>
        <p:spPr/>
        <p:txBody>
          <a:bodyPr/>
          <a:lstStyle/>
          <a:p>
            <a:fld id="{27374351-49A7-4879-BE9E-680E3ACB7E7C}" type="datetimeFigureOut">
              <a:rPr lang="en-US" smtClean="0"/>
              <a:t>11/17/2021</a:t>
            </a:fld>
            <a:endParaRPr lang="en-US" dirty="0"/>
          </a:p>
        </p:txBody>
      </p:sp>
      <p:sp>
        <p:nvSpPr>
          <p:cNvPr id="5" name="Footer Placeholder 4">
            <a:extLst>
              <a:ext uri="{FF2B5EF4-FFF2-40B4-BE49-F238E27FC236}">
                <a16:creationId xmlns:a16="http://schemas.microsoft.com/office/drawing/2014/main" id="{14102DEF-C46B-47C3-A5A4-E86A4F4B295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217147-6D9F-4B30-80D3-81928EA2372D}"/>
              </a:ext>
            </a:extLst>
          </p:cNvPr>
          <p:cNvSpPr>
            <a:spLocks noGrp="1"/>
          </p:cNvSpPr>
          <p:nvPr>
            <p:ph type="sldNum" sz="quarter" idx="12"/>
          </p:nvPr>
        </p:nvSpPr>
        <p:spPr/>
        <p:txBody>
          <a:bodyPr/>
          <a:lstStyle/>
          <a:p>
            <a:fld id="{6D6B3FB2-5A06-4B60-A053-4961E1CD2662}" type="slidenum">
              <a:rPr lang="en-US" smtClean="0"/>
              <a:t>‹#›</a:t>
            </a:fld>
            <a:endParaRPr lang="en-US" dirty="0"/>
          </a:p>
        </p:txBody>
      </p:sp>
    </p:spTree>
    <p:extLst>
      <p:ext uri="{BB962C8B-B14F-4D97-AF65-F5344CB8AC3E}">
        <p14:creationId xmlns:p14="http://schemas.microsoft.com/office/powerpoint/2010/main" val="1100384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71C39-A696-4CCA-A716-2D7881C51B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3396C1-4678-4423-ADBD-30DF8847DC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60F35C-3B45-42AE-810F-78DFC68B873A}"/>
              </a:ext>
            </a:extLst>
          </p:cNvPr>
          <p:cNvSpPr>
            <a:spLocks noGrp="1"/>
          </p:cNvSpPr>
          <p:nvPr>
            <p:ph type="dt" sz="half" idx="10"/>
          </p:nvPr>
        </p:nvSpPr>
        <p:spPr/>
        <p:txBody>
          <a:bodyPr/>
          <a:lstStyle/>
          <a:p>
            <a:fld id="{27374351-49A7-4879-BE9E-680E3ACB7E7C}" type="datetimeFigureOut">
              <a:rPr lang="en-US" smtClean="0"/>
              <a:t>11/17/2021</a:t>
            </a:fld>
            <a:endParaRPr lang="en-US" dirty="0"/>
          </a:p>
        </p:txBody>
      </p:sp>
      <p:sp>
        <p:nvSpPr>
          <p:cNvPr id="5" name="Footer Placeholder 4">
            <a:extLst>
              <a:ext uri="{FF2B5EF4-FFF2-40B4-BE49-F238E27FC236}">
                <a16:creationId xmlns:a16="http://schemas.microsoft.com/office/drawing/2014/main" id="{87B6035B-3370-4AEE-8C9E-8EF71B8E23C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CDF137F-5048-4379-8518-0F5D5C023F7F}"/>
              </a:ext>
            </a:extLst>
          </p:cNvPr>
          <p:cNvSpPr>
            <a:spLocks noGrp="1"/>
          </p:cNvSpPr>
          <p:nvPr>
            <p:ph type="sldNum" sz="quarter" idx="12"/>
          </p:nvPr>
        </p:nvSpPr>
        <p:spPr/>
        <p:txBody>
          <a:bodyPr/>
          <a:lstStyle/>
          <a:p>
            <a:fld id="{6D6B3FB2-5A06-4B60-A053-4961E1CD2662}" type="slidenum">
              <a:rPr lang="en-US" smtClean="0"/>
              <a:t>‹#›</a:t>
            </a:fld>
            <a:endParaRPr lang="en-US" dirty="0"/>
          </a:p>
        </p:txBody>
      </p:sp>
    </p:spTree>
    <p:extLst>
      <p:ext uri="{BB962C8B-B14F-4D97-AF65-F5344CB8AC3E}">
        <p14:creationId xmlns:p14="http://schemas.microsoft.com/office/powerpoint/2010/main" val="3131123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731C8-888D-4765-8A80-6C82634FEE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97D96C3-BCFD-4322-82E3-39DCE53DAF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986F44B-4F7F-4058-8CBE-8401C9AF568D}"/>
              </a:ext>
            </a:extLst>
          </p:cNvPr>
          <p:cNvSpPr>
            <a:spLocks noGrp="1"/>
          </p:cNvSpPr>
          <p:nvPr>
            <p:ph type="dt" sz="half" idx="10"/>
          </p:nvPr>
        </p:nvSpPr>
        <p:spPr/>
        <p:txBody>
          <a:bodyPr/>
          <a:lstStyle/>
          <a:p>
            <a:fld id="{27374351-49A7-4879-BE9E-680E3ACB7E7C}" type="datetimeFigureOut">
              <a:rPr lang="en-US" smtClean="0"/>
              <a:t>11/17/2021</a:t>
            </a:fld>
            <a:endParaRPr lang="en-US" dirty="0"/>
          </a:p>
        </p:txBody>
      </p:sp>
      <p:sp>
        <p:nvSpPr>
          <p:cNvPr id="5" name="Footer Placeholder 4">
            <a:extLst>
              <a:ext uri="{FF2B5EF4-FFF2-40B4-BE49-F238E27FC236}">
                <a16:creationId xmlns:a16="http://schemas.microsoft.com/office/drawing/2014/main" id="{6DA38060-707D-4A39-AD82-8FE8150C85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5B3DB8-0D0C-4BE4-A5A1-4C1C51C74F9D}"/>
              </a:ext>
            </a:extLst>
          </p:cNvPr>
          <p:cNvSpPr>
            <a:spLocks noGrp="1"/>
          </p:cNvSpPr>
          <p:nvPr>
            <p:ph type="sldNum" sz="quarter" idx="12"/>
          </p:nvPr>
        </p:nvSpPr>
        <p:spPr/>
        <p:txBody>
          <a:bodyPr/>
          <a:lstStyle/>
          <a:p>
            <a:fld id="{6D6B3FB2-5A06-4B60-A053-4961E1CD2662}" type="slidenum">
              <a:rPr lang="en-US" smtClean="0"/>
              <a:t>‹#›</a:t>
            </a:fld>
            <a:endParaRPr lang="en-US" dirty="0"/>
          </a:p>
        </p:txBody>
      </p:sp>
    </p:spTree>
    <p:extLst>
      <p:ext uri="{BB962C8B-B14F-4D97-AF65-F5344CB8AC3E}">
        <p14:creationId xmlns:p14="http://schemas.microsoft.com/office/powerpoint/2010/main" val="3665352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93B54-0219-4B3F-BED9-D1F3C766ED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0B84FE-F741-4C7F-841B-52815F036A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927188-461D-4463-BF2D-D5D080C70B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A03146F-9F6C-4E54-81BE-DE3833DBD4CD}"/>
              </a:ext>
            </a:extLst>
          </p:cNvPr>
          <p:cNvSpPr>
            <a:spLocks noGrp="1"/>
          </p:cNvSpPr>
          <p:nvPr>
            <p:ph type="dt" sz="half" idx="10"/>
          </p:nvPr>
        </p:nvSpPr>
        <p:spPr/>
        <p:txBody>
          <a:bodyPr/>
          <a:lstStyle/>
          <a:p>
            <a:fld id="{27374351-49A7-4879-BE9E-680E3ACB7E7C}" type="datetimeFigureOut">
              <a:rPr lang="en-US" smtClean="0"/>
              <a:t>11/17/2021</a:t>
            </a:fld>
            <a:endParaRPr lang="en-US" dirty="0"/>
          </a:p>
        </p:txBody>
      </p:sp>
      <p:sp>
        <p:nvSpPr>
          <p:cNvPr id="6" name="Footer Placeholder 5">
            <a:extLst>
              <a:ext uri="{FF2B5EF4-FFF2-40B4-BE49-F238E27FC236}">
                <a16:creationId xmlns:a16="http://schemas.microsoft.com/office/drawing/2014/main" id="{C1015A9A-1F69-4BF0-8690-66FD78EAC97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ECA7C89-9AE9-460D-9C34-58B55C1CCB70}"/>
              </a:ext>
            </a:extLst>
          </p:cNvPr>
          <p:cNvSpPr>
            <a:spLocks noGrp="1"/>
          </p:cNvSpPr>
          <p:nvPr>
            <p:ph type="sldNum" sz="quarter" idx="12"/>
          </p:nvPr>
        </p:nvSpPr>
        <p:spPr/>
        <p:txBody>
          <a:bodyPr/>
          <a:lstStyle/>
          <a:p>
            <a:fld id="{6D6B3FB2-5A06-4B60-A053-4961E1CD2662}" type="slidenum">
              <a:rPr lang="en-US" smtClean="0"/>
              <a:t>‹#›</a:t>
            </a:fld>
            <a:endParaRPr lang="en-US" dirty="0"/>
          </a:p>
        </p:txBody>
      </p:sp>
    </p:spTree>
    <p:extLst>
      <p:ext uri="{BB962C8B-B14F-4D97-AF65-F5344CB8AC3E}">
        <p14:creationId xmlns:p14="http://schemas.microsoft.com/office/powerpoint/2010/main" val="1549877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EB3DD-642C-416C-92A9-AB6E75E76C1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6EC7BE-685C-40B9-824A-D5FDA425AE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5066F8-9E78-4492-A75A-FD28E08713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4CD5BD-F0C6-4375-98C7-DA87A2EA30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F221D4-AC20-4759-97A9-6086A259AB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15395D-9BE0-4F6A-88F0-C4E57CF7993E}"/>
              </a:ext>
            </a:extLst>
          </p:cNvPr>
          <p:cNvSpPr>
            <a:spLocks noGrp="1"/>
          </p:cNvSpPr>
          <p:nvPr>
            <p:ph type="dt" sz="half" idx="10"/>
          </p:nvPr>
        </p:nvSpPr>
        <p:spPr/>
        <p:txBody>
          <a:bodyPr/>
          <a:lstStyle/>
          <a:p>
            <a:fld id="{27374351-49A7-4879-BE9E-680E3ACB7E7C}" type="datetimeFigureOut">
              <a:rPr lang="en-US" smtClean="0"/>
              <a:t>11/17/2021</a:t>
            </a:fld>
            <a:endParaRPr lang="en-US" dirty="0"/>
          </a:p>
        </p:txBody>
      </p:sp>
      <p:sp>
        <p:nvSpPr>
          <p:cNvPr id="8" name="Footer Placeholder 7">
            <a:extLst>
              <a:ext uri="{FF2B5EF4-FFF2-40B4-BE49-F238E27FC236}">
                <a16:creationId xmlns:a16="http://schemas.microsoft.com/office/drawing/2014/main" id="{CAAC1EBA-AA6D-4251-8A17-273CC106E06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071C107-CF03-4C11-93D6-ADBD269EB6E4}"/>
              </a:ext>
            </a:extLst>
          </p:cNvPr>
          <p:cNvSpPr>
            <a:spLocks noGrp="1"/>
          </p:cNvSpPr>
          <p:nvPr>
            <p:ph type="sldNum" sz="quarter" idx="12"/>
          </p:nvPr>
        </p:nvSpPr>
        <p:spPr/>
        <p:txBody>
          <a:bodyPr/>
          <a:lstStyle/>
          <a:p>
            <a:fld id="{6D6B3FB2-5A06-4B60-A053-4961E1CD2662}" type="slidenum">
              <a:rPr lang="en-US" smtClean="0"/>
              <a:t>‹#›</a:t>
            </a:fld>
            <a:endParaRPr lang="en-US" dirty="0"/>
          </a:p>
        </p:txBody>
      </p:sp>
    </p:spTree>
    <p:extLst>
      <p:ext uri="{BB962C8B-B14F-4D97-AF65-F5344CB8AC3E}">
        <p14:creationId xmlns:p14="http://schemas.microsoft.com/office/powerpoint/2010/main" val="4028512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4A979-8BAD-4A6A-8BD4-F4B2236099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501787-8C88-4621-AA93-2AF21BAA4C51}"/>
              </a:ext>
            </a:extLst>
          </p:cNvPr>
          <p:cNvSpPr>
            <a:spLocks noGrp="1"/>
          </p:cNvSpPr>
          <p:nvPr>
            <p:ph type="dt" sz="half" idx="10"/>
          </p:nvPr>
        </p:nvSpPr>
        <p:spPr/>
        <p:txBody>
          <a:bodyPr/>
          <a:lstStyle/>
          <a:p>
            <a:fld id="{27374351-49A7-4879-BE9E-680E3ACB7E7C}" type="datetimeFigureOut">
              <a:rPr lang="en-US" smtClean="0"/>
              <a:t>11/17/2021</a:t>
            </a:fld>
            <a:endParaRPr lang="en-US" dirty="0"/>
          </a:p>
        </p:txBody>
      </p:sp>
      <p:sp>
        <p:nvSpPr>
          <p:cNvPr id="4" name="Footer Placeholder 3">
            <a:extLst>
              <a:ext uri="{FF2B5EF4-FFF2-40B4-BE49-F238E27FC236}">
                <a16:creationId xmlns:a16="http://schemas.microsoft.com/office/drawing/2014/main" id="{3DA485B2-930D-4CA1-8C26-9B3BA27D65A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784F531-95F3-422D-9110-DEE1993DEF7A}"/>
              </a:ext>
            </a:extLst>
          </p:cNvPr>
          <p:cNvSpPr>
            <a:spLocks noGrp="1"/>
          </p:cNvSpPr>
          <p:nvPr>
            <p:ph type="sldNum" sz="quarter" idx="12"/>
          </p:nvPr>
        </p:nvSpPr>
        <p:spPr/>
        <p:txBody>
          <a:bodyPr/>
          <a:lstStyle/>
          <a:p>
            <a:fld id="{6D6B3FB2-5A06-4B60-A053-4961E1CD2662}" type="slidenum">
              <a:rPr lang="en-US" smtClean="0"/>
              <a:t>‹#›</a:t>
            </a:fld>
            <a:endParaRPr lang="en-US" dirty="0"/>
          </a:p>
        </p:txBody>
      </p:sp>
    </p:spTree>
    <p:extLst>
      <p:ext uri="{BB962C8B-B14F-4D97-AF65-F5344CB8AC3E}">
        <p14:creationId xmlns:p14="http://schemas.microsoft.com/office/powerpoint/2010/main" val="1962916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7A093D-FC30-4FA4-BDB4-FFA0B699D807}"/>
              </a:ext>
            </a:extLst>
          </p:cNvPr>
          <p:cNvSpPr>
            <a:spLocks noGrp="1"/>
          </p:cNvSpPr>
          <p:nvPr>
            <p:ph type="dt" sz="half" idx="10"/>
          </p:nvPr>
        </p:nvSpPr>
        <p:spPr/>
        <p:txBody>
          <a:bodyPr/>
          <a:lstStyle/>
          <a:p>
            <a:fld id="{27374351-49A7-4879-BE9E-680E3ACB7E7C}" type="datetimeFigureOut">
              <a:rPr lang="en-US" smtClean="0"/>
              <a:t>11/17/2021</a:t>
            </a:fld>
            <a:endParaRPr lang="en-US" dirty="0"/>
          </a:p>
        </p:txBody>
      </p:sp>
      <p:sp>
        <p:nvSpPr>
          <p:cNvPr id="3" name="Footer Placeholder 2">
            <a:extLst>
              <a:ext uri="{FF2B5EF4-FFF2-40B4-BE49-F238E27FC236}">
                <a16:creationId xmlns:a16="http://schemas.microsoft.com/office/drawing/2014/main" id="{8826604F-7967-4750-ABE8-176534FC601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A00C219-8331-46AE-9368-95450A2DE382}"/>
              </a:ext>
            </a:extLst>
          </p:cNvPr>
          <p:cNvSpPr>
            <a:spLocks noGrp="1"/>
          </p:cNvSpPr>
          <p:nvPr>
            <p:ph type="sldNum" sz="quarter" idx="12"/>
          </p:nvPr>
        </p:nvSpPr>
        <p:spPr/>
        <p:txBody>
          <a:bodyPr/>
          <a:lstStyle/>
          <a:p>
            <a:fld id="{6D6B3FB2-5A06-4B60-A053-4961E1CD2662}" type="slidenum">
              <a:rPr lang="en-US" smtClean="0"/>
              <a:t>‹#›</a:t>
            </a:fld>
            <a:endParaRPr lang="en-US" dirty="0"/>
          </a:p>
        </p:txBody>
      </p:sp>
    </p:spTree>
    <p:extLst>
      <p:ext uri="{BB962C8B-B14F-4D97-AF65-F5344CB8AC3E}">
        <p14:creationId xmlns:p14="http://schemas.microsoft.com/office/powerpoint/2010/main" val="2321188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EC79-4F8C-45B3-A337-475E809E4B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6054A1-84F0-4308-A12E-66E30D45A6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1A3DBC-9D9A-47B5-BD7C-8EA80063AE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55BC85-DC34-4AE9-940B-8ABD1A86F55F}"/>
              </a:ext>
            </a:extLst>
          </p:cNvPr>
          <p:cNvSpPr>
            <a:spLocks noGrp="1"/>
          </p:cNvSpPr>
          <p:nvPr>
            <p:ph type="dt" sz="half" idx="10"/>
          </p:nvPr>
        </p:nvSpPr>
        <p:spPr/>
        <p:txBody>
          <a:bodyPr/>
          <a:lstStyle/>
          <a:p>
            <a:fld id="{27374351-49A7-4879-BE9E-680E3ACB7E7C}" type="datetimeFigureOut">
              <a:rPr lang="en-US" smtClean="0"/>
              <a:t>11/17/2021</a:t>
            </a:fld>
            <a:endParaRPr lang="en-US" dirty="0"/>
          </a:p>
        </p:txBody>
      </p:sp>
      <p:sp>
        <p:nvSpPr>
          <p:cNvPr id="6" name="Footer Placeholder 5">
            <a:extLst>
              <a:ext uri="{FF2B5EF4-FFF2-40B4-BE49-F238E27FC236}">
                <a16:creationId xmlns:a16="http://schemas.microsoft.com/office/drawing/2014/main" id="{FB409CE3-7127-4DA5-A5D1-0AD7FF354C4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435DACF-DBCD-4731-989C-74ED62AE457E}"/>
              </a:ext>
            </a:extLst>
          </p:cNvPr>
          <p:cNvSpPr>
            <a:spLocks noGrp="1"/>
          </p:cNvSpPr>
          <p:nvPr>
            <p:ph type="sldNum" sz="quarter" idx="12"/>
          </p:nvPr>
        </p:nvSpPr>
        <p:spPr/>
        <p:txBody>
          <a:bodyPr/>
          <a:lstStyle/>
          <a:p>
            <a:fld id="{6D6B3FB2-5A06-4B60-A053-4961E1CD2662}" type="slidenum">
              <a:rPr lang="en-US" smtClean="0"/>
              <a:t>‹#›</a:t>
            </a:fld>
            <a:endParaRPr lang="en-US" dirty="0"/>
          </a:p>
        </p:txBody>
      </p:sp>
    </p:spTree>
    <p:extLst>
      <p:ext uri="{BB962C8B-B14F-4D97-AF65-F5344CB8AC3E}">
        <p14:creationId xmlns:p14="http://schemas.microsoft.com/office/powerpoint/2010/main" val="1300351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8E12D-2192-4DC4-94B6-DB7C8CC033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0A6365-78AA-42D0-BFD0-C8A6FB70E4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F6EEA43-262E-44E1-AA31-0DD0363223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825BDE-1ACB-444B-9B74-E47BB3AE2F27}"/>
              </a:ext>
            </a:extLst>
          </p:cNvPr>
          <p:cNvSpPr>
            <a:spLocks noGrp="1"/>
          </p:cNvSpPr>
          <p:nvPr>
            <p:ph type="dt" sz="half" idx="10"/>
          </p:nvPr>
        </p:nvSpPr>
        <p:spPr/>
        <p:txBody>
          <a:bodyPr/>
          <a:lstStyle/>
          <a:p>
            <a:fld id="{27374351-49A7-4879-BE9E-680E3ACB7E7C}" type="datetimeFigureOut">
              <a:rPr lang="en-US" smtClean="0"/>
              <a:t>11/17/2021</a:t>
            </a:fld>
            <a:endParaRPr lang="en-US" dirty="0"/>
          </a:p>
        </p:txBody>
      </p:sp>
      <p:sp>
        <p:nvSpPr>
          <p:cNvPr id="6" name="Footer Placeholder 5">
            <a:extLst>
              <a:ext uri="{FF2B5EF4-FFF2-40B4-BE49-F238E27FC236}">
                <a16:creationId xmlns:a16="http://schemas.microsoft.com/office/drawing/2014/main" id="{568D15A0-9B82-4609-96D9-7F2516116B8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FD47291-645E-4FF6-811C-7DB2962D96EE}"/>
              </a:ext>
            </a:extLst>
          </p:cNvPr>
          <p:cNvSpPr>
            <a:spLocks noGrp="1"/>
          </p:cNvSpPr>
          <p:nvPr>
            <p:ph type="sldNum" sz="quarter" idx="12"/>
          </p:nvPr>
        </p:nvSpPr>
        <p:spPr/>
        <p:txBody>
          <a:bodyPr/>
          <a:lstStyle/>
          <a:p>
            <a:fld id="{6D6B3FB2-5A06-4B60-A053-4961E1CD2662}" type="slidenum">
              <a:rPr lang="en-US" smtClean="0"/>
              <a:t>‹#›</a:t>
            </a:fld>
            <a:endParaRPr lang="en-US" dirty="0"/>
          </a:p>
        </p:txBody>
      </p:sp>
    </p:spTree>
    <p:extLst>
      <p:ext uri="{BB962C8B-B14F-4D97-AF65-F5344CB8AC3E}">
        <p14:creationId xmlns:p14="http://schemas.microsoft.com/office/powerpoint/2010/main" val="490999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9FFB6D-160E-427F-A498-890F1E92E0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B04E67-9B15-4451-B0AF-E1174221D1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D91054-20D1-4E7F-AD66-C7FC3866D2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374351-49A7-4879-BE9E-680E3ACB7E7C}" type="datetimeFigureOut">
              <a:rPr lang="en-US" smtClean="0"/>
              <a:t>11/17/2021</a:t>
            </a:fld>
            <a:endParaRPr lang="en-US" dirty="0"/>
          </a:p>
        </p:txBody>
      </p:sp>
      <p:sp>
        <p:nvSpPr>
          <p:cNvPr id="5" name="Footer Placeholder 4">
            <a:extLst>
              <a:ext uri="{FF2B5EF4-FFF2-40B4-BE49-F238E27FC236}">
                <a16:creationId xmlns:a16="http://schemas.microsoft.com/office/drawing/2014/main" id="{AC414AA0-DAB5-40E9-84F0-1E5329F6FE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C3A8F6E-70E2-44AE-B0A6-062302E7CE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B3FB2-5A06-4B60-A053-4961E1CD2662}" type="slidenum">
              <a:rPr lang="en-US" smtClean="0"/>
              <a:t>‹#›</a:t>
            </a:fld>
            <a:endParaRPr lang="en-US" dirty="0"/>
          </a:p>
        </p:txBody>
      </p:sp>
    </p:spTree>
    <p:extLst>
      <p:ext uri="{BB962C8B-B14F-4D97-AF65-F5344CB8AC3E}">
        <p14:creationId xmlns:p14="http://schemas.microsoft.com/office/powerpoint/2010/main" val="766327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maine.gov/unemployment/stakeholders/"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mailto:UIStakeholdersGroup.DOL@maine.gov"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968764" y="325120"/>
            <a:ext cx="8702897" cy="1114186"/>
          </a:xfrm>
        </p:spPr>
        <p:txBody>
          <a:bodyPr>
            <a:normAutofit/>
          </a:bodyPr>
          <a:lstStyle/>
          <a:p>
            <a:pPr algn="ctr"/>
            <a:r>
              <a:rPr lang="en-US" b="1" dirty="0">
                <a:effectLst>
                  <a:outerShdw blurRad="38100" dist="38100" dir="2700000" algn="tl">
                    <a:srgbClr val="000000">
                      <a:alpha val="43137"/>
                    </a:srgbClr>
                  </a:outerShdw>
                </a:effectLst>
              </a:rPr>
              <a:t>Agenda</a:t>
            </a:r>
          </a:p>
        </p:txBody>
      </p:sp>
      <p:sp>
        <p:nvSpPr>
          <p:cNvPr id="3" name="Content Placeholder 2">
            <a:extLst>
              <a:ext uri="{FF2B5EF4-FFF2-40B4-BE49-F238E27FC236}">
                <a16:creationId xmlns:a16="http://schemas.microsoft.com/office/drawing/2014/main" id="{D0A13C97-793E-4B2F-8685-E00152185B1C}"/>
              </a:ext>
            </a:extLst>
          </p:cNvPr>
          <p:cNvSpPr>
            <a:spLocks noGrp="1"/>
          </p:cNvSpPr>
          <p:nvPr>
            <p:ph idx="1"/>
          </p:nvPr>
        </p:nvSpPr>
        <p:spPr>
          <a:xfrm>
            <a:off x="658368" y="1695450"/>
            <a:ext cx="7917989" cy="4837430"/>
          </a:xfrm>
        </p:spPr>
        <p:txBody>
          <a:bodyPr anchor="ctr">
            <a:noAutofit/>
          </a:bodyPr>
          <a:lstStyle/>
          <a:p>
            <a:pPr marL="0" indent="0">
              <a:buNone/>
            </a:pPr>
            <a:r>
              <a:rPr lang="en-US" sz="2400" b="1" dirty="0"/>
              <a:t>Agenda for UI Working Group, November 17th, 2021</a:t>
            </a:r>
          </a:p>
          <a:p>
            <a:pPr lvl="1"/>
            <a:r>
              <a:rPr lang="en-US" dirty="0"/>
              <a:t>Welcome</a:t>
            </a:r>
          </a:p>
          <a:p>
            <a:pPr lvl="1"/>
            <a:r>
              <a:rPr lang="en-US" dirty="0"/>
              <a:t>Introductions</a:t>
            </a:r>
          </a:p>
          <a:p>
            <a:pPr lvl="1"/>
            <a:r>
              <a:rPr lang="en-US" dirty="0"/>
              <a:t>2022 UI Tax Schedule</a:t>
            </a:r>
          </a:p>
          <a:p>
            <a:pPr lvl="1"/>
            <a:r>
              <a:rPr lang="en-US" dirty="0"/>
              <a:t>Facilitating and streamlining applications for Unemployment insurance pursuant to Title 26 Sec. 1194 Sub-sec. 1-A</a:t>
            </a:r>
          </a:p>
          <a:p>
            <a:pPr lvl="1"/>
            <a:r>
              <a:rPr lang="en-US" dirty="0"/>
              <a:t>Creation of Employer Liaison program</a:t>
            </a:r>
          </a:p>
          <a:p>
            <a:pPr lvl="1"/>
            <a:r>
              <a:rPr lang="en-US" dirty="0"/>
              <a:t>Review of UI technology and software</a:t>
            </a:r>
          </a:p>
          <a:p>
            <a:pPr lvl="1"/>
            <a:r>
              <a:rPr lang="en-US" dirty="0"/>
              <a:t>Closing and Next steps </a:t>
            </a:r>
          </a:p>
          <a:p>
            <a:endParaRPr lang="en-US" sz="2400" dirty="0"/>
          </a:p>
          <a:p>
            <a:pPr lvl="1"/>
            <a:endParaRPr lang="en-US" sz="2000" dirty="0"/>
          </a:p>
          <a:p>
            <a:pPr lvl="1"/>
            <a:endParaRPr lang="en-US" sz="2000" dirty="0"/>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Tree>
    <p:extLst>
      <p:ext uri="{BB962C8B-B14F-4D97-AF65-F5344CB8AC3E}">
        <p14:creationId xmlns:p14="http://schemas.microsoft.com/office/powerpoint/2010/main" val="3673279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a:latin typeface="Calibri Light" panose="020F0302020204030204" pitchFamily="34" charset="0"/>
                <a:ea typeface="Calibri" panose="020F0502020204030204" pitchFamily="34" charset="0"/>
                <a:cs typeface="Calibri Light" panose="020F0302020204030204" pitchFamily="34" charset="0"/>
              </a:rPr>
              <a:t>Overarching Question</a:t>
            </a: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endParaRPr lang="en-US" sz="1800" dirty="0"/>
          </a:p>
          <a:p>
            <a:pPr lvl="1"/>
            <a:endParaRPr lang="en-US" sz="2800" dirty="0"/>
          </a:p>
          <a:p>
            <a:pPr lvl="1"/>
            <a:endParaRPr lang="en-US" sz="2800" dirty="0"/>
          </a:p>
          <a:p>
            <a:pPr lvl="1"/>
            <a:r>
              <a:rPr lang="en-US" sz="2800" dirty="0"/>
              <a:t>E. How an employer liaison contract might be designed to provide assistance to the business community in interacting with the unemployment insurance program, focused on the goal of reducing administrative burden and improving user experience, including recommendations of a funding source to support such a contract; </a:t>
            </a:r>
          </a:p>
        </p:txBody>
      </p:sp>
    </p:spTree>
    <p:extLst>
      <p:ext uri="{BB962C8B-B14F-4D97-AF65-F5344CB8AC3E}">
        <p14:creationId xmlns:p14="http://schemas.microsoft.com/office/powerpoint/2010/main" val="3704422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a:effectLst>
                  <a:outerShdw blurRad="38100" dist="38100" dir="2700000" algn="tl">
                    <a:srgbClr val="000000">
                      <a:alpha val="43137"/>
                    </a:srgbClr>
                  </a:outerShdw>
                </a:effectLst>
              </a:rPr>
              <a:t>Overview of Tax Division</a:t>
            </a:r>
            <a:endParaRPr lang="en-US" sz="3200" b="1" dirty="0">
              <a:latin typeface="Calibri Light" panose="020F0302020204030204" pitchFamily="34" charset="0"/>
              <a:ea typeface="Calibri" panose="020F0502020204030204" pitchFamily="34" charset="0"/>
              <a:cs typeface="Calibri Light" panose="020F0302020204030204" pitchFamily="34" charset="0"/>
            </a:endParaRP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endParaRPr lang="en-US" sz="1800" dirty="0"/>
          </a:p>
          <a:p>
            <a:r>
              <a:rPr lang="en-US" sz="1600" dirty="0"/>
              <a:t>Currently maintain approximately 50,0000 employer accounts </a:t>
            </a:r>
          </a:p>
          <a:p>
            <a:pPr lvl="2"/>
            <a:r>
              <a:rPr lang="en-US" sz="1600" dirty="0"/>
              <a:t>49,000 rated employer  </a:t>
            </a:r>
          </a:p>
          <a:p>
            <a:pPr lvl="2"/>
            <a:r>
              <a:rPr lang="en-US" sz="1600" dirty="0"/>
              <a:t>1,000 direct reimbursable accounts </a:t>
            </a:r>
          </a:p>
          <a:p>
            <a:r>
              <a:rPr lang="en-US" sz="1600" dirty="0"/>
              <a:t>Around 80% of employers use a Third-Party Administrator (TPA) or transmitter to file their quarterly tax and wage reports through a bulk upload process and pay contributions through ACH credit.  </a:t>
            </a:r>
          </a:p>
          <a:p>
            <a:r>
              <a:rPr lang="en-US" sz="1600" dirty="0"/>
              <a:t>Remaining 20% of employers file and pay electronically in </a:t>
            </a:r>
            <a:r>
              <a:rPr lang="en-US" sz="1600" dirty="0" err="1"/>
              <a:t>ReEmployME</a:t>
            </a:r>
            <a:r>
              <a:rPr lang="en-US" sz="1600" dirty="0"/>
              <a:t> or by paper </a:t>
            </a:r>
          </a:p>
          <a:p>
            <a:r>
              <a:rPr lang="en-US" sz="1600" dirty="0"/>
              <a:t>Employer Services Provided</a:t>
            </a:r>
          </a:p>
          <a:p>
            <a:pPr lvl="1"/>
            <a:r>
              <a:rPr lang="en-US" sz="1600" dirty="0"/>
              <a:t>Register new businesses and process acquisitions</a:t>
            </a:r>
          </a:p>
          <a:p>
            <a:pPr lvl="1"/>
            <a:r>
              <a:rPr lang="en-US" sz="1600" dirty="0"/>
              <a:t>Provide assistance with questions and issues</a:t>
            </a:r>
          </a:p>
          <a:p>
            <a:pPr lvl="1"/>
            <a:r>
              <a:rPr lang="en-US" sz="1600" dirty="0"/>
              <a:t>Assist in understanding Maine UI laws and employer requirements, </a:t>
            </a:r>
          </a:p>
          <a:p>
            <a:pPr lvl="1"/>
            <a:r>
              <a:rPr lang="en-US" sz="1600" dirty="0"/>
              <a:t>Assist with navigating the system (self service portal)</a:t>
            </a:r>
          </a:p>
          <a:p>
            <a:pPr lvl="1"/>
            <a:r>
              <a:rPr lang="en-US" sz="1600" dirty="0"/>
              <a:t>We are available to speak to business associations about UI tax matters</a:t>
            </a:r>
          </a:p>
          <a:p>
            <a:pPr lvl="1"/>
            <a:r>
              <a:rPr lang="en-US" sz="1600" dirty="0"/>
              <a:t>Provide account maintenance </a:t>
            </a:r>
          </a:p>
          <a:p>
            <a:pPr lvl="1"/>
            <a:endParaRPr lang="en-US" sz="1400" dirty="0"/>
          </a:p>
        </p:txBody>
      </p:sp>
    </p:spTree>
    <p:extLst>
      <p:ext uri="{BB962C8B-B14F-4D97-AF65-F5344CB8AC3E}">
        <p14:creationId xmlns:p14="http://schemas.microsoft.com/office/powerpoint/2010/main" val="3788346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a:effectLst>
                  <a:outerShdw blurRad="38100" dist="38100" dir="2700000" algn="tl">
                    <a:srgbClr val="000000">
                      <a:alpha val="43137"/>
                    </a:srgbClr>
                  </a:outerShdw>
                </a:effectLst>
                <a:latin typeface="Calibri Light" panose="020F0302020204030204" pitchFamily="34" charset="0"/>
                <a:ea typeface="Calibri" panose="020F0502020204030204" pitchFamily="34" charset="0"/>
                <a:cs typeface="Calibri Light" panose="020F0302020204030204" pitchFamily="34" charset="0"/>
              </a:rPr>
              <a:t>Employer Services and Resources</a:t>
            </a:r>
            <a:endParaRPr lang="en-US" sz="3200" b="1" dirty="0">
              <a:latin typeface="Calibri Light" panose="020F0302020204030204" pitchFamily="34" charset="0"/>
              <a:ea typeface="Calibri" panose="020F0502020204030204" pitchFamily="34" charset="0"/>
              <a:cs typeface="Calibri Light" panose="020F0302020204030204" pitchFamily="34" charset="0"/>
            </a:endParaRP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endParaRPr lang="en-US" sz="1800" dirty="0"/>
          </a:p>
          <a:p>
            <a:r>
              <a:rPr lang="en-US" sz="1600" dirty="0"/>
              <a:t>In </a:t>
            </a:r>
            <a:r>
              <a:rPr lang="en-US" sz="1600" dirty="0" err="1"/>
              <a:t>ReEmployME</a:t>
            </a:r>
            <a:r>
              <a:rPr lang="en-US" sz="1600" dirty="0"/>
              <a:t> employers have access to their accounts for inquiry, account maintenance, filing reports and making payments. This was not available with the prior UI tax system. </a:t>
            </a:r>
          </a:p>
          <a:p>
            <a:r>
              <a:rPr lang="en-US" sz="1600" dirty="0"/>
              <a:t>Correspondence continues to be updated to make it easier to read and understand - new format and everyday language. Correspondence has been “tested” with employers. (examples on next slides)</a:t>
            </a:r>
          </a:p>
          <a:p>
            <a:r>
              <a:rPr lang="en-US" sz="1600" dirty="0"/>
              <a:t>Online resources are available including:</a:t>
            </a:r>
          </a:p>
          <a:p>
            <a:pPr lvl="1"/>
            <a:r>
              <a:rPr lang="en-US" sz="1600" dirty="0"/>
              <a:t>Employer Guide to UC Tax, benefits and appeals</a:t>
            </a:r>
          </a:p>
          <a:p>
            <a:pPr lvl="1"/>
            <a:r>
              <a:rPr lang="en-US" sz="1600" dirty="0"/>
              <a:t>Frequently Asked Questions and Tax Glossary</a:t>
            </a:r>
          </a:p>
          <a:p>
            <a:pPr lvl="1"/>
            <a:r>
              <a:rPr lang="en-US" sz="1600" dirty="0"/>
              <a:t>Videos that show how to register a business, create a </a:t>
            </a:r>
            <a:r>
              <a:rPr lang="en-US" sz="1600" dirty="0" err="1"/>
              <a:t>ReEmployME</a:t>
            </a:r>
            <a:r>
              <a:rPr lang="en-US" sz="1600" dirty="0"/>
              <a:t> portal account and how to protect your business from higher UI taxes </a:t>
            </a:r>
          </a:p>
          <a:p>
            <a:pPr lvl="1"/>
            <a:r>
              <a:rPr lang="en-US" sz="1600" dirty="0" err="1"/>
              <a:t>ReEmployME</a:t>
            </a:r>
            <a:r>
              <a:rPr lang="en-US" sz="1600" dirty="0"/>
              <a:t> self-service manual for employers and TPAs </a:t>
            </a:r>
          </a:p>
          <a:p>
            <a:pPr lvl="1"/>
            <a:r>
              <a:rPr lang="en-US" sz="1600" dirty="0"/>
              <a:t>A specific webpage for Payroll Providers, TPAs and Transmitters </a:t>
            </a:r>
          </a:p>
          <a:p>
            <a:r>
              <a:rPr lang="en-US" sz="1600" dirty="0"/>
              <a:t>Tax phone lines are open from 8 -12:30, Monday through Friday</a:t>
            </a:r>
          </a:p>
          <a:p>
            <a:r>
              <a:rPr lang="en-US" sz="1600" dirty="0"/>
              <a:t>UC Tax email address for employers to email questions and documents. Email is noted on all correspondence and after hours phone line recording. </a:t>
            </a:r>
          </a:p>
          <a:p>
            <a:r>
              <a:rPr lang="en-US" sz="1600" dirty="0"/>
              <a:t>Constituent Messaging Portal</a:t>
            </a:r>
          </a:p>
          <a:p>
            <a:pPr lvl="1"/>
            <a:endParaRPr lang="en-US" sz="1400" dirty="0"/>
          </a:p>
        </p:txBody>
      </p:sp>
    </p:spTree>
    <p:extLst>
      <p:ext uri="{BB962C8B-B14F-4D97-AF65-F5344CB8AC3E}">
        <p14:creationId xmlns:p14="http://schemas.microsoft.com/office/powerpoint/2010/main" val="2351569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endParaRPr lang="en-US" sz="3200" b="1" dirty="0">
              <a:latin typeface="Calibri Light" panose="020F0302020204030204" pitchFamily="34" charset="0"/>
              <a:ea typeface="Calibri" panose="020F0502020204030204" pitchFamily="34" charset="0"/>
              <a:cs typeface="Calibri Light" panose="020F0302020204030204" pitchFamily="34" charset="0"/>
            </a:endParaRP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endParaRPr lang="en-US" sz="1800" dirty="0"/>
          </a:p>
          <a:p>
            <a:pPr lvl="1"/>
            <a:endParaRPr lang="en-US" sz="1400" dirty="0"/>
          </a:p>
        </p:txBody>
      </p:sp>
      <p:pic>
        <p:nvPicPr>
          <p:cNvPr id="8" name="Picture 7">
            <a:extLst>
              <a:ext uri="{FF2B5EF4-FFF2-40B4-BE49-F238E27FC236}">
                <a16:creationId xmlns:a16="http://schemas.microsoft.com/office/drawing/2014/main" id="{CA526A72-C8BB-448B-8219-5EE12B36F073}"/>
              </a:ext>
            </a:extLst>
          </p:cNvPr>
          <p:cNvPicPr>
            <a:picLocks noChangeAspect="1"/>
          </p:cNvPicPr>
          <p:nvPr/>
        </p:nvPicPr>
        <p:blipFill>
          <a:blip r:embed="rId3"/>
          <a:stretch>
            <a:fillRect/>
          </a:stretch>
        </p:blipFill>
        <p:spPr>
          <a:xfrm>
            <a:off x="1232583" y="960593"/>
            <a:ext cx="7343775" cy="5276850"/>
          </a:xfrm>
          <a:prstGeom prst="rect">
            <a:avLst/>
          </a:prstGeom>
        </p:spPr>
      </p:pic>
      <p:sp>
        <p:nvSpPr>
          <p:cNvPr id="3" name="Rectangle 2">
            <a:extLst>
              <a:ext uri="{FF2B5EF4-FFF2-40B4-BE49-F238E27FC236}">
                <a16:creationId xmlns:a16="http://schemas.microsoft.com/office/drawing/2014/main" id="{1C20A610-7277-48FF-A571-1C09EE3A41FD}"/>
              </a:ext>
            </a:extLst>
          </p:cNvPr>
          <p:cNvSpPr/>
          <p:nvPr/>
        </p:nvSpPr>
        <p:spPr>
          <a:xfrm>
            <a:off x="2247900" y="2514068"/>
            <a:ext cx="1543050" cy="3053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674915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CBE1851-2230-47A9-B000-CE9046EA61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959CC57-025B-47BF-8D79-15F5061774C9}"/>
              </a:ext>
            </a:extLst>
          </p:cNvPr>
          <p:cNvSpPr>
            <a:spLocks noGrp="1"/>
          </p:cNvSpPr>
          <p:nvPr>
            <p:ph type="ctrTitle"/>
          </p:nvPr>
        </p:nvSpPr>
        <p:spPr>
          <a:xfrm>
            <a:off x="186612" y="803705"/>
            <a:ext cx="5281936" cy="3034857"/>
          </a:xfrm>
        </p:spPr>
        <p:txBody>
          <a:bodyPr anchor="b">
            <a:normAutofit/>
          </a:bodyPr>
          <a:lstStyle/>
          <a:p>
            <a:pPr algn="r"/>
            <a:r>
              <a:rPr lang="en-US" sz="4000" i="1" dirty="0" err="1">
                <a:solidFill>
                  <a:schemeClr val="bg1"/>
                </a:solidFill>
              </a:rPr>
              <a:t>ReEmployME</a:t>
            </a:r>
            <a:r>
              <a:rPr lang="en-US" sz="4000" i="1" dirty="0">
                <a:solidFill>
                  <a:schemeClr val="bg1"/>
                </a:solidFill>
              </a:rPr>
              <a:t> System:</a:t>
            </a:r>
            <a:br>
              <a:rPr lang="en-US" sz="4000" i="1" dirty="0">
                <a:solidFill>
                  <a:schemeClr val="bg1"/>
                </a:solidFill>
              </a:rPr>
            </a:br>
            <a:r>
              <a:rPr lang="en-US" sz="4000" i="1" dirty="0">
                <a:solidFill>
                  <a:schemeClr val="bg1"/>
                </a:solidFill>
              </a:rPr>
              <a:t>Planned Improvements to Improve Access</a:t>
            </a:r>
          </a:p>
        </p:txBody>
      </p:sp>
      <p:sp>
        <p:nvSpPr>
          <p:cNvPr id="3" name="Subtitle 2">
            <a:extLst>
              <a:ext uri="{FF2B5EF4-FFF2-40B4-BE49-F238E27FC236}">
                <a16:creationId xmlns:a16="http://schemas.microsoft.com/office/drawing/2014/main" id="{60836A07-E17C-42B2-8D4C-AE449A728184}"/>
              </a:ext>
            </a:extLst>
          </p:cNvPr>
          <p:cNvSpPr>
            <a:spLocks noGrp="1"/>
          </p:cNvSpPr>
          <p:nvPr>
            <p:ph type="subTitle" idx="1"/>
          </p:nvPr>
        </p:nvSpPr>
        <p:spPr>
          <a:xfrm>
            <a:off x="186612" y="4013165"/>
            <a:ext cx="5281936" cy="2205732"/>
          </a:xfrm>
        </p:spPr>
        <p:txBody>
          <a:bodyPr anchor="t">
            <a:normAutofit/>
          </a:bodyPr>
          <a:lstStyle/>
          <a:p>
            <a:pPr algn="r"/>
            <a:r>
              <a:rPr lang="en-US" sz="1800" dirty="0">
                <a:solidFill>
                  <a:srgbClr val="FFFFFF"/>
                </a:solidFill>
              </a:rPr>
              <a:t>Laura Boyett, Director</a:t>
            </a:r>
          </a:p>
          <a:p>
            <a:pPr algn="r"/>
            <a:r>
              <a:rPr lang="en-US" sz="1800" dirty="0">
                <a:solidFill>
                  <a:srgbClr val="FFFFFF"/>
                </a:solidFill>
              </a:rPr>
              <a:t>Bureau of Unemployment Compensation</a:t>
            </a:r>
          </a:p>
          <a:p>
            <a:pPr algn="r"/>
            <a:r>
              <a:rPr lang="en-US" sz="1800" dirty="0">
                <a:solidFill>
                  <a:srgbClr val="FFFFFF"/>
                </a:solidFill>
              </a:rPr>
              <a:t>Maine Department of Labor</a:t>
            </a:r>
            <a:br>
              <a:rPr lang="en-US" sz="1800" dirty="0">
                <a:solidFill>
                  <a:srgbClr val="FFFFFF"/>
                </a:solidFill>
              </a:rPr>
            </a:br>
            <a:br>
              <a:rPr lang="en-US" sz="1800" dirty="0">
                <a:solidFill>
                  <a:srgbClr val="FFFFFF"/>
                </a:solidFill>
              </a:rPr>
            </a:br>
            <a:r>
              <a:rPr lang="en-US" sz="1800" dirty="0">
                <a:solidFill>
                  <a:srgbClr val="FFFFFF"/>
                </a:solidFill>
              </a:rPr>
              <a:t>November 17, 2021</a:t>
            </a:r>
          </a:p>
        </p:txBody>
      </p:sp>
      <p:cxnSp>
        <p:nvCxnSpPr>
          <p:cNvPr id="12" name="Straight Connector 11">
            <a:extLst>
              <a:ext uri="{FF2B5EF4-FFF2-40B4-BE49-F238E27FC236}">
                <a16:creationId xmlns:a16="http://schemas.microsoft.com/office/drawing/2014/main" id="{23B93832-6514-44F4-849B-5EE2C8A233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928939"/>
            <a:ext cx="393192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A04A406D-A900-45FA-ADEE-99673BE4D2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436781"/>
            <a:ext cx="5459470" cy="3985413"/>
          </a:xfrm>
          <a:prstGeom prst="rect">
            <a:avLst/>
          </a:prstGeom>
        </p:spPr>
      </p:pic>
    </p:spTree>
    <p:extLst>
      <p:ext uri="{BB962C8B-B14F-4D97-AF65-F5344CB8AC3E}">
        <p14:creationId xmlns:p14="http://schemas.microsoft.com/office/powerpoint/2010/main" val="2924183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a:effectLst>
                  <a:outerShdw blurRad="38100" dist="38100" dir="2700000" algn="tl">
                    <a:srgbClr val="000000">
                      <a:alpha val="43137"/>
                    </a:srgbClr>
                  </a:outerShdw>
                </a:effectLst>
              </a:rPr>
              <a:t>Overarching Question</a:t>
            </a:r>
            <a:endParaRPr lang="en-US" sz="3200" b="1" dirty="0">
              <a:latin typeface="Calibri Light" panose="020F0302020204030204" pitchFamily="34" charset="0"/>
              <a:ea typeface="Calibri" panose="020F0502020204030204" pitchFamily="34" charset="0"/>
              <a:cs typeface="Calibri Light" panose="020F0302020204030204" pitchFamily="34" charset="0"/>
            </a:endParaRP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pPr lvl="1"/>
            <a:endParaRPr lang="en-US" sz="2800" dirty="0"/>
          </a:p>
          <a:p>
            <a:pPr lvl="1"/>
            <a:endParaRPr lang="en-US" sz="2800" dirty="0"/>
          </a:p>
          <a:p>
            <a:pPr lvl="1"/>
            <a:r>
              <a:rPr lang="en-US" sz="2800" dirty="0"/>
              <a:t>G. Any software or technology issues contributing to delays, claims processing issues and paperwork burden to businesses that may be resolved through technological means or any ways to promote improved claimant or employer user experience and interface with the unemployment insurance system.</a:t>
            </a:r>
          </a:p>
        </p:txBody>
      </p:sp>
    </p:spTree>
    <p:extLst>
      <p:ext uri="{BB962C8B-B14F-4D97-AF65-F5344CB8AC3E}">
        <p14:creationId xmlns:p14="http://schemas.microsoft.com/office/powerpoint/2010/main" val="1875667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err="1">
                <a:effectLst>
                  <a:outerShdw blurRad="38100" dist="38100" dir="2700000" algn="tl">
                    <a:srgbClr val="000000">
                      <a:alpha val="43137"/>
                    </a:srgbClr>
                  </a:outerShdw>
                </a:effectLst>
              </a:rPr>
              <a:t>ReEmployME</a:t>
            </a:r>
            <a:r>
              <a:rPr lang="en-US" sz="3200" b="1" dirty="0">
                <a:effectLst>
                  <a:outerShdw blurRad="38100" dist="38100" dir="2700000" algn="tl">
                    <a:srgbClr val="000000">
                      <a:alpha val="43137"/>
                    </a:srgbClr>
                  </a:outerShdw>
                </a:effectLst>
              </a:rPr>
              <a:t> System</a:t>
            </a:r>
            <a:endParaRPr lang="en-US" sz="3200" b="1" dirty="0">
              <a:latin typeface="Calibri Light" panose="020F0302020204030204" pitchFamily="34" charset="0"/>
              <a:ea typeface="Calibri" panose="020F0502020204030204" pitchFamily="34" charset="0"/>
              <a:cs typeface="Calibri Light" panose="020F0302020204030204" pitchFamily="34" charset="0"/>
            </a:endParaRP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r>
              <a:rPr lang="en-US" sz="2400" dirty="0"/>
              <a:t>Benefits implemented in late 2017, Tax in 2018. Replaced 40+ </a:t>
            </a:r>
            <a:r>
              <a:rPr lang="en-US" sz="2400" dirty="0" err="1"/>
              <a:t>yr</a:t>
            </a:r>
            <a:r>
              <a:rPr lang="en-US" sz="2400" dirty="0"/>
              <a:t> old brittle, inflexible, unreliable &amp; unsupportable systems </a:t>
            </a:r>
          </a:p>
          <a:p>
            <a:r>
              <a:rPr lang="en-US" sz="2400" dirty="0"/>
              <a:t>Powerful back-end, rules-based engine – Cloud hosted, enhanced security &amp; fraud protections</a:t>
            </a:r>
          </a:p>
          <a:p>
            <a:r>
              <a:rPr lang="en-US" sz="2400" dirty="0"/>
              <a:t>Multi-state core program plus individual state unique programming</a:t>
            </a:r>
          </a:p>
          <a:p>
            <a:r>
              <a:rPr lang="en-US" sz="2400" dirty="0"/>
              <a:t>Flexible &amp; readily adaptable to changing needs</a:t>
            </a:r>
          </a:p>
          <a:p>
            <a:r>
              <a:rPr lang="en-US" sz="2400" dirty="0"/>
              <a:t>Benefits &amp; Tax systems fully integrated – previously had been separate with complicated bridge system that limited functionality</a:t>
            </a:r>
          </a:p>
          <a:p>
            <a:pPr lvl="1"/>
            <a:endParaRPr lang="en-US" sz="1400" dirty="0"/>
          </a:p>
        </p:txBody>
      </p:sp>
    </p:spTree>
    <p:extLst>
      <p:ext uri="{BB962C8B-B14F-4D97-AF65-F5344CB8AC3E}">
        <p14:creationId xmlns:p14="http://schemas.microsoft.com/office/powerpoint/2010/main" val="2953388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err="1">
                <a:effectLst>
                  <a:outerShdw blurRad="38100" dist="38100" dir="2700000" algn="tl">
                    <a:srgbClr val="000000">
                      <a:alpha val="43137"/>
                    </a:srgbClr>
                  </a:outerShdw>
                </a:effectLst>
              </a:rPr>
              <a:t>ReEmployME</a:t>
            </a:r>
            <a:r>
              <a:rPr lang="en-US" sz="3200" b="1" dirty="0">
                <a:effectLst>
                  <a:outerShdw blurRad="38100" dist="38100" dir="2700000" algn="tl">
                    <a:srgbClr val="000000">
                      <a:alpha val="43137"/>
                    </a:srgbClr>
                  </a:outerShdw>
                </a:effectLst>
              </a:rPr>
              <a:t> System</a:t>
            </a:r>
            <a:endParaRPr lang="en-US" sz="3200" b="1" dirty="0">
              <a:latin typeface="Calibri Light" panose="020F0302020204030204" pitchFamily="34" charset="0"/>
              <a:ea typeface="Calibri" panose="020F0502020204030204" pitchFamily="34" charset="0"/>
              <a:cs typeface="Calibri Light" panose="020F0302020204030204" pitchFamily="34" charset="0"/>
            </a:endParaRP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endParaRPr lang="en-US" sz="2400" dirty="0"/>
          </a:p>
          <a:p>
            <a:endParaRPr lang="en-US" sz="2400" dirty="0"/>
          </a:p>
          <a:p>
            <a:pPr marL="0" indent="0">
              <a:buNone/>
            </a:pPr>
            <a:r>
              <a:rPr lang="en-US" sz="2400" b="1" dirty="0"/>
              <a:t>Benefits:</a:t>
            </a:r>
          </a:p>
          <a:p>
            <a:r>
              <a:rPr lang="en-US" sz="2400" dirty="0"/>
              <a:t>Pre-pandemic: supported 9 - 10 ongoing State &amp; Federal UI Benefit programs (reg UI, UCX, UCFE, EB, DWB, TRA, ATAA, DUA, RESEA, plus MEO although not currently active).  </a:t>
            </a:r>
          </a:p>
          <a:p>
            <a:r>
              <a:rPr lang="en-US" sz="2400" dirty="0"/>
              <a:t>During early pandemic: </a:t>
            </a:r>
            <a:r>
              <a:rPr lang="en-US" sz="2400" i="1" dirty="0"/>
              <a:t>rapidly</a:t>
            </a:r>
            <a:r>
              <a:rPr lang="en-US" sz="2400" dirty="0"/>
              <a:t> added 6 new &amp; complex benefit programs (PUA, PEUC, FPUC, LWA, PRP, MEUC)</a:t>
            </a:r>
          </a:p>
          <a:p>
            <a:r>
              <a:rPr lang="en-US" sz="2400" dirty="0"/>
              <a:t>Since 3/15/20:  processed over 154 thousand (not ID theft) initial claims (95% found eligible) &amp; 4.6 million weekly claims</a:t>
            </a:r>
          </a:p>
          <a:p>
            <a:r>
              <a:rPr lang="en-US" sz="2400" dirty="0"/>
              <a:t>Paid close to $2.5 billion in state &amp; federal benefits </a:t>
            </a:r>
          </a:p>
          <a:p>
            <a:pPr lvl="1"/>
            <a:endParaRPr lang="en-US" sz="1400" dirty="0"/>
          </a:p>
        </p:txBody>
      </p:sp>
    </p:spTree>
    <p:extLst>
      <p:ext uri="{BB962C8B-B14F-4D97-AF65-F5344CB8AC3E}">
        <p14:creationId xmlns:p14="http://schemas.microsoft.com/office/powerpoint/2010/main" val="20473349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err="1">
                <a:effectLst>
                  <a:outerShdw blurRad="38100" dist="38100" dir="2700000" algn="tl">
                    <a:srgbClr val="000000">
                      <a:alpha val="43137"/>
                    </a:srgbClr>
                  </a:outerShdw>
                </a:effectLst>
              </a:rPr>
              <a:t>ReEmployME</a:t>
            </a:r>
            <a:r>
              <a:rPr lang="en-US" sz="3200" b="1" dirty="0">
                <a:effectLst>
                  <a:outerShdw blurRad="38100" dist="38100" dir="2700000" algn="tl">
                    <a:srgbClr val="000000">
                      <a:alpha val="43137"/>
                    </a:srgbClr>
                  </a:outerShdw>
                </a:effectLst>
              </a:rPr>
              <a:t> System</a:t>
            </a:r>
            <a:endParaRPr lang="en-US" sz="3200" b="1" dirty="0">
              <a:latin typeface="Calibri Light" panose="020F0302020204030204" pitchFamily="34" charset="0"/>
              <a:ea typeface="Calibri" panose="020F0502020204030204" pitchFamily="34" charset="0"/>
              <a:cs typeface="Calibri Light" panose="020F0302020204030204" pitchFamily="34" charset="0"/>
            </a:endParaRP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pPr marL="0" indent="0">
              <a:buNone/>
            </a:pPr>
            <a:endParaRPr lang="en-US" sz="2400" dirty="0"/>
          </a:p>
          <a:p>
            <a:pPr marL="0" indent="0">
              <a:buNone/>
            </a:pPr>
            <a:r>
              <a:rPr lang="en-US" sz="2400" b="1" dirty="0"/>
              <a:t>Tax:</a:t>
            </a:r>
          </a:p>
          <a:p>
            <a:r>
              <a:rPr lang="en-US" sz="2400" dirty="0"/>
              <a:t>Currently supports just under 50,000 taxable &amp; direct reimbursement employers</a:t>
            </a:r>
          </a:p>
          <a:p>
            <a:r>
              <a:rPr lang="en-US" sz="2400" dirty="0"/>
              <a:t>Full, online functionality – reduced reliance on paper</a:t>
            </a:r>
          </a:p>
          <a:p>
            <a:r>
              <a:rPr lang="en-US" sz="2400" dirty="0"/>
              <a:t>Provides employers with in-depth view of their own account including:</a:t>
            </a:r>
          </a:p>
          <a:p>
            <a:pPr lvl="1"/>
            <a:r>
              <a:rPr lang="en-US" dirty="0"/>
              <a:t>unemployment history, </a:t>
            </a:r>
          </a:p>
          <a:p>
            <a:pPr lvl="1"/>
            <a:r>
              <a:rPr lang="en-US" dirty="0"/>
              <a:t>payments, </a:t>
            </a:r>
          </a:p>
          <a:p>
            <a:pPr lvl="1"/>
            <a:r>
              <a:rPr lang="en-US" dirty="0"/>
              <a:t>changes </a:t>
            </a:r>
          </a:p>
          <a:p>
            <a:pPr lvl="1"/>
            <a:endParaRPr lang="en-US" sz="1400" dirty="0"/>
          </a:p>
        </p:txBody>
      </p:sp>
    </p:spTree>
    <p:extLst>
      <p:ext uri="{BB962C8B-B14F-4D97-AF65-F5344CB8AC3E}">
        <p14:creationId xmlns:p14="http://schemas.microsoft.com/office/powerpoint/2010/main" val="1103916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err="1">
                <a:latin typeface="Calibri Light" panose="020F0302020204030204" pitchFamily="34" charset="0"/>
                <a:ea typeface="Calibri" panose="020F0502020204030204" pitchFamily="34" charset="0"/>
                <a:cs typeface="Calibri Light" panose="020F0302020204030204" pitchFamily="34" charset="0"/>
              </a:rPr>
              <a:t>ReEmployME</a:t>
            </a:r>
            <a:r>
              <a:rPr lang="en-US" sz="3200" b="1" dirty="0">
                <a:latin typeface="Calibri Light" panose="020F0302020204030204" pitchFamily="34" charset="0"/>
                <a:ea typeface="Calibri" panose="020F0502020204030204" pitchFamily="34" charset="0"/>
                <a:cs typeface="Calibri Light" panose="020F0302020204030204" pitchFamily="34" charset="0"/>
              </a:rPr>
              <a:t> System</a:t>
            </a: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pPr marL="0" indent="0">
              <a:buNone/>
            </a:pPr>
            <a:endParaRPr lang="en-US" sz="2400" dirty="0"/>
          </a:p>
          <a:p>
            <a:pPr marL="457200" lvl="1" indent="0">
              <a:buNone/>
            </a:pPr>
            <a:r>
              <a:rPr lang="en-US" sz="2800" b="1" dirty="0"/>
              <a:t>Advantages:</a:t>
            </a:r>
          </a:p>
          <a:p>
            <a:pPr lvl="1"/>
            <a:r>
              <a:rPr lang="en-US" dirty="0"/>
              <a:t>New system is far more robust, stable, adaptable &amp; powerful</a:t>
            </a:r>
          </a:p>
          <a:p>
            <a:pPr lvl="1"/>
            <a:r>
              <a:rPr lang="en-US" dirty="0"/>
              <a:t>Leverages multi-state funding for new &amp; ongoing functionality </a:t>
            </a:r>
          </a:p>
          <a:p>
            <a:pPr lvl="1"/>
            <a:r>
              <a:rPr lang="en-US" dirty="0"/>
              <a:t>Increased capacity to remain current &amp; modernized</a:t>
            </a:r>
          </a:p>
          <a:p>
            <a:pPr marL="457200" lvl="1" indent="0">
              <a:buNone/>
            </a:pPr>
            <a:r>
              <a:rPr lang="en-US" b="1" i="1" dirty="0"/>
              <a:t>But:</a:t>
            </a:r>
          </a:p>
          <a:p>
            <a:pPr lvl="1"/>
            <a:r>
              <a:rPr lang="en-US" dirty="0"/>
              <a:t>Existing customer interface does not meet needs of </a:t>
            </a:r>
            <a:r>
              <a:rPr lang="en-US" b="1" i="1" dirty="0"/>
              <a:t>all</a:t>
            </a:r>
            <a:r>
              <a:rPr lang="en-US" dirty="0"/>
              <a:t> individuals &amp; employers for four reasons:</a:t>
            </a:r>
          </a:p>
          <a:p>
            <a:pPr lvl="2"/>
            <a:r>
              <a:rPr lang="en-US" dirty="0"/>
              <a:t>Unemployment terms and text used is not easily understood by those outside of the unemployment program</a:t>
            </a:r>
          </a:p>
          <a:p>
            <a:pPr lvl="2"/>
            <a:r>
              <a:rPr lang="en-US" dirty="0"/>
              <a:t>Look &amp; feel of online screens can make navigation confusing</a:t>
            </a:r>
          </a:p>
          <a:p>
            <a:pPr lvl="2"/>
            <a:r>
              <a:rPr lang="en-US" dirty="0"/>
              <a:t>Not web/mobile responsive</a:t>
            </a:r>
          </a:p>
          <a:p>
            <a:pPr lvl="2"/>
            <a:r>
              <a:rPr lang="en-US" dirty="0"/>
              <a:t>Difficult for those with limited English proficiency</a:t>
            </a:r>
          </a:p>
          <a:p>
            <a:pPr lvl="1"/>
            <a:endParaRPr lang="en-US" sz="1400" dirty="0"/>
          </a:p>
        </p:txBody>
      </p:sp>
    </p:spTree>
    <p:extLst>
      <p:ext uri="{BB962C8B-B14F-4D97-AF65-F5344CB8AC3E}">
        <p14:creationId xmlns:p14="http://schemas.microsoft.com/office/powerpoint/2010/main" val="403360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CBE1851-2230-47A9-B000-CE9046EA61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959CC57-025B-47BF-8D79-15F5061774C9}"/>
              </a:ext>
            </a:extLst>
          </p:cNvPr>
          <p:cNvSpPr>
            <a:spLocks noGrp="1"/>
          </p:cNvSpPr>
          <p:nvPr>
            <p:ph type="ctrTitle"/>
          </p:nvPr>
        </p:nvSpPr>
        <p:spPr>
          <a:xfrm>
            <a:off x="186612" y="803705"/>
            <a:ext cx="5281936" cy="3034857"/>
          </a:xfrm>
        </p:spPr>
        <p:txBody>
          <a:bodyPr anchor="b">
            <a:normAutofit/>
          </a:bodyPr>
          <a:lstStyle/>
          <a:p>
            <a:pPr algn="r"/>
            <a:r>
              <a:rPr lang="en-US" sz="5400" i="1" dirty="0">
                <a:solidFill>
                  <a:schemeClr val="bg1"/>
                </a:solidFill>
              </a:rPr>
              <a:t>2022 UI  Tax Schedule </a:t>
            </a:r>
            <a:endParaRPr lang="en-US" sz="4000" i="1" dirty="0">
              <a:solidFill>
                <a:schemeClr val="bg1"/>
              </a:solidFill>
            </a:endParaRPr>
          </a:p>
        </p:txBody>
      </p:sp>
      <p:sp>
        <p:nvSpPr>
          <p:cNvPr id="3" name="Subtitle 2">
            <a:extLst>
              <a:ext uri="{FF2B5EF4-FFF2-40B4-BE49-F238E27FC236}">
                <a16:creationId xmlns:a16="http://schemas.microsoft.com/office/drawing/2014/main" id="{60836A07-E17C-42B2-8D4C-AE449A728184}"/>
              </a:ext>
            </a:extLst>
          </p:cNvPr>
          <p:cNvSpPr>
            <a:spLocks noGrp="1"/>
          </p:cNvSpPr>
          <p:nvPr>
            <p:ph type="subTitle" idx="1"/>
          </p:nvPr>
        </p:nvSpPr>
        <p:spPr>
          <a:xfrm>
            <a:off x="186612" y="4013165"/>
            <a:ext cx="5281936" cy="2205732"/>
          </a:xfrm>
        </p:spPr>
        <p:txBody>
          <a:bodyPr anchor="t">
            <a:normAutofit/>
          </a:bodyPr>
          <a:lstStyle/>
          <a:p>
            <a:pPr algn="r"/>
            <a:r>
              <a:rPr lang="en-US" sz="1800" dirty="0">
                <a:solidFill>
                  <a:srgbClr val="FFFFFF"/>
                </a:solidFill>
              </a:rPr>
              <a:t>Laura Boyett, Director</a:t>
            </a:r>
          </a:p>
          <a:p>
            <a:pPr algn="r"/>
            <a:r>
              <a:rPr lang="en-US" sz="1800" dirty="0">
                <a:solidFill>
                  <a:srgbClr val="FFFFFF"/>
                </a:solidFill>
              </a:rPr>
              <a:t>Bureau of Unemployment Compensation</a:t>
            </a:r>
          </a:p>
          <a:p>
            <a:pPr algn="r"/>
            <a:r>
              <a:rPr lang="en-US" sz="1800" dirty="0">
                <a:solidFill>
                  <a:srgbClr val="FFFFFF"/>
                </a:solidFill>
              </a:rPr>
              <a:t>Maine Department of Labor</a:t>
            </a:r>
            <a:br>
              <a:rPr lang="en-US" sz="1800" dirty="0">
                <a:solidFill>
                  <a:srgbClr val="FFFFFF"/>
                </a:solidFill>
              </a:rPr>
            </a:br>
            <a:br>
              <a:rPr lang="en-US" sz="1800" dirty="0">
                <a:solidFill>
                  <a:srgbClr val="FFFFFF"/>
                </a:solidFill>
              </a:rPr>
            </a:br>
            <a:r>
              <a:rPr lang="en-US" sz="1800" dirty="0">
                <a:solidFill>
                  <a:srgbClr val="FFFFFF"/>
                </a:solidFill>
              </a:rPr>
              <a:t>November 17, 2021</a:t>
            </a:r>
          </a:p>
        </p:txBody>
      </p:sp>
      <p:cxnSp>
        <p:nvCxnSpPr>
          <p:cNvPr id="12" name="Straight Connector 11">
            <a:extLst>
              <a:ext uri="{FF2B5EF4-FFF2-40B4-BE49-F238E27FC236}">
                <a16:creationId xmlns:a16="http://schemas.microsoft.com/office/drawing/2014/main" id="{23B93832-6514-44F4-849B-5EE2C8A233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928939"/>
            <a:ext cx="393192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A04A406D-A900-45FA-ADEE-99673BE4D2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436781"/>
            <a:ext cx="5459470" cy="3985413"/>
          </a:xfrm>
          <a:prstGeom prst="rect">
            <a:avLst/>
          </a:prstGeom>
        </p:spPr>
      </p:pic>
    </p:spTree>
    <p:extLst>
      <p:ext uri="{BB962C8B-B14F-4D97-AF65-F5344CB8AC3E}">
        <p14:creationId xmlns:p14="http://schemas.microsoft.com/office/powerpoint/2010/main" val="3873413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a:latin typeface="Calibri Light" panose="020F0302020204030204" pitchFamily="34" charset="0"/>
                <a:ea typeface="Calibri" panose="020F0502020204030204" pitchFamily="34" charset="0"/>
                <a:cs typeface="Calibri Light" panose="020F0302020204030204" pitchFamily="34" charset="0"/>
              </a:rPr>
              <a:t>Goal – Equitable Access For All</a:t>
            </a: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pPr marL="0" indent="0">
              <a:buNone/>
            </a:pPr>
            <a:endParaRPr lang="en-US" sz="2400" dirty="0"/>
          </a:p>
          <a:p>
            <a:pPr marL="457200" lvl="1" indent="0">
              <a:buNone/>
            </a:pPr>
            <a:r>
              <a:rPr lang="en-US" sz="2800" dirty="0"/>
              <a:t>Improvements using human-centered design began in Fall 2020 and continued through Winter/Spring:</a:t>
            </a:r>
          </a:p>
          <a:p>
            <a:pPr marL="457200" lvl="1" indent="0">
              <a:buNone/>
            </a:pPr>
            <a:endParaRPr lang="en-US" sz="1200" dirty="0"/>
          </a:p>
          <a:p>
            <a:pPr lvl="2"/>
            <a:r>
              <a:rPr lang="en-US" sz="2800" dirty="0"/>
              <a:t>Used claimant surveys, interviews, design feedback &amp; prototype testing to:</a:t>
            </a:r>
          </a:p>
          <a:p>
            <a:pPr lvl="3"/>
            <a:r>
              <a:rPr lang="en-US" sz="2600" dirty="0"/>
              <a:t>Create confirmation email/screen</a:t>
            </a:r>
          </a:p>
          <a:p>
            <a:pPr lvl="3"/>
            <a:r>
              <a:rPr lang="en-US" sz="2600" dirty="0"/>
              <a:t>Redesign weekly claim app &amp; work search form</a:t>
            </a:r>
          </a:p>
          <a:p>
            <a:pPr lvl="3"/>
            <a:r>
              <a:rPr lang="en-US" sz="2600" dirty="0"/>
              <a:t>Update claim status terminology</a:t>
            </a:r>
          </a:p>
          <a:p>
            <a:pPr lvl="2"/>
            <a:r>
              <a:rPr lang="en-US" sz="2800" dirty="0"/>
              <a:t>Incorporated “</a:t>
            </a:r>
            <a:r>
              <a:rPr lang="en-US" sz="2800" dirty="0" err="1"/>
              <a:t>Plainspeak</a:t>
            </a:r>
            <a:r>
              <a:rPr lang="en-US" sz="2800" dirty="0"/>
              <a:t>” in correspondence – claimant &amp; employer</a:t>
            </a:r>
          </a:p>
          <a:p>
            <a:pPr lvl="2"/>
            <a:r>
              <a:rPr lang="en-US" sz="2800" dirty="0"/>
              <a:t>Workshare improvements based on employer interviews</a:t>
            </a:r>
          </a:p>
          <a:p>
            <a:pPr lvl="2"/>
            <a:r>
              <a:rPr lang="en-US" sz="2800" dirty="0"/>
              <a:t>Strengthened System Integrity – Fraud Protections</a:t>
            </a:r>
          </a:p>
          <a:p>
            <a:pPr lvl="1"/>
            <a:endParaRPr lang="en-US" sz="1400" dirty="0"/>
          </a:p>
        </p:txBody>
      </p:sp>
    </p:spTree>
    <p:extLst>
      <p:ext uri="{BB962C8B-B14F-4D97-AF65-F5344CB8AC3E}">
        <p14:creationId xmlns:p14="http://schemas.microsoft.com/office/powerpoint/2010/main" val="1114771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a:t>Current &amp; Ongoing Improvement Plans:</a:t>
            </a:r>
            <a:endParaRPr lang="en-US" sz="3200" b="1" dirty="0">
              <a:latin typeface="Calibri Light" panose="020F0302020204030204" pitchFamily="34" charset="0"/>
              <a:ea typeface="Calibri" panose="020F0502020204030204" pitchFamily="34" charset="0"/>
              <a:cs typeface="Calibri Light" panose="020F0302020204030204" pitchFamily="34" charset="0"/>
            </a:endParaRP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pPr marL="457200" lvl="1" indent="0">
              <a:buNone/>
            </a:pPr>
            <a:endParaRPr lang="en-US" sz="2800" dirty="0"/>
          </a:p>
          <a:p>
            <a:pPr marL="457200" lvl="1" indent="0">
              <a:buNone/>
            </a:pPr>
            <a:endParaRPr lang="en-US" sz="2800" dirty="0"/>
          </a:p>
          <a:p>
            <a:pPr lvl="1"/>
            <a:r>
              <a:rPr lang="en-US" sz="2800" dirty="0"/>
              <a:t>Multi-state consortium commitment to improving customer experience for both claimants &amp; employers</a:t>
            </a:r>
          </a:p>
          <a:p>
            <a:pPr lvl="1"/>
            <a:r>
              <a:rPr lang="en-US" sz="2800" dirty="0"/>
              <a:t>Claimants:</a:t>
            </a:r>
          </a:p>
          <a:p>
            <a:pPr lvl="2"/>
            <a:r>
              <a:rPr lang="en-US" sz="2400" dirty="0"/>
              <a:t>Currently redesigning claimant registration &amp; account screens  which will be followed by:</a:t>
            </a:r>
          </a:p>
          <a:p>
            <a:pPr lvl="3"/>
            <a:r>
              <a:rPr lang="en-US" sz="2200" dirty="0"/>
              <a:t>Initial claims</a:t>
            </a:r>
          </a:p>
          <a:p>
            <a:pPr lvl="3"/>
            <a:r>
              <a:rPr lang="en-US" sz="2200" dirty="0"/>
              <a:t>Review weekly claim</a:t>
            </a:r>
          </a:p>
          <a:p>
            <a:pPr lvl="3"/>
            <a:r>
              <a:rPr lang="en-US" sz="2200" dirty="0"/>
              <a:t>Appeals &amp; remaining functions</a:t>
            </a:r>
          </a:p>
          <a:p>
            <a:pPr lvl="2"/>
            <a:r>
              <a:rPr lang="en-US" sz="2400" dirty="0"/>
              <a:t>Chatbot &amp; </a:t>
            </a:r>
            <a:r>
              <a:rPr lang="en-US" sz="2400" dirty="0" err="1"/>
              <a:t>Voicebot</a:t>
            </a:r>
            <a:r>
              <a:rPr lang="en-US" sz="2400" dirty="0"/>
              <a:t> (multi-lingual)</a:t>
            </a:r>
          </a:p>
          <a:p>
            <a:pPr lvl="2"/>
            <a:r>
              <a:rPr lang="en-US" sz="2400" dirty="0"/>
              <a:t>Web Responsive Apps (mobile friendly)</a:t>
            </a:r>
          </a:p>
          <a:p>
            <a:pPr lvl="2"/>
            <a:r>
              <a:rPr lang="en-US" sz="2400" dirty="0"/>
              <a:t>Improved communications – </a:t>
            </a:r>
            <a:r>
              <a:rPr lang="en-US" sz="2400" dirty="0" err="1"/>
              <a:t>plainspeak</a:t>
            </a:r>
            <a:r>
              <a:rPr lang="en-US" sz="2400" dirty="0"/>
              <a:t>, nano-videos</a:t>
            </a:r>
          </a:p>
          <a:p>
            <a:pPr lvl="1"/>
            <a:endParaRPr lang="en-US" sz="1400" dirty="0"/>
          </a:p>
        </p:txBody>
      </p:sp>
    </p:spTree>
    <p:extLst>
      <p:ext uri="{BB962C8B-B14F-4D97-AF65-F5344CB8AC3E}">
        <p14:creationId xmlns:p14="http://schemas.microsoft.com/office/powerpoint/2010/main" val="968919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a:latin typeface="Calibri Light" panose="020F0302020204030204" pitchFamily="34" charset="0"/>
                <a:ea typeface="Calibri" panose="020F0502020204030204" pitchFamily="34" charset="0"/>
                <a:cs typeface="Calibri Light" panose="020F0302020204030204" pitchFamily="34" charset="0"/>
              </a:rPr>
              <a:t>Goal – Equitable Access For All</a:t>
            </a: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pPr marL="457200" lvl="1" indent="0">
              <a:buNone/>
            </a:pPr>
            <a:endParaRPr lang="en-US" sz="2800" dirty="0"/>
          </a:p>
          <a:p>
            <a:pPr marL="457200" lvl="1" indent="0">
              <a:buNone/>
            </a:pPr>
            <a:endParaRPr lang="en-US" sz="2800" dirty="0"/>
          </a:p>
          <a:p>
            <a:pPr marL="457200" lvl="1" indent="0">
              <a:buNone/>
            </a:pPr>
            <a:r>
              <a:rPr lang="en-US" sz="2800" dirty="0"/>
              <a:t>Employer application plans:</a:t>
            </a:r>
          </a:p>
          <a:p>
            <a:pPr lvl="1"/>
            <a:r>
              <a:rPr lang="en-US" sz="2800" dirty="0"/>
              <a:t>Chatbot &amp; </a:t>
            </a:r>
            <a:r>
              <a:rPr lang="en-US" sz="2800" dirty="0" err="1"/>
              <a:t>Voicebot</a:t>
            </a:r>
            <a:endParaRPr lang="en-US" sz="2800" dirty="0"/>
          </a:p>
          <a:p>
            <a:pPr lvl="1"/>
            <a:r>
              <a:rPr lang="en-US" sz="2800" dirty="0"/>
              <a:t>Workshare improvements – self assessment tool, online login, inquiry screen, dashboard &amp; reports, online application &amp; weekly certifications </a:t>
            </a:r>
          </a:p>
          <a:p>
            <a:pPr lvl="1"/>
            <a:r>
              <a:rPr lang="en-US" sz="2800" dirty="0"/>
              <a:t>Improved communications (</a:t>
            </a:r>
            <a:r>
              <a:rPr lang="en-US" sz="2800" dirty="0" err="1"/>
              <a:t>plainspeak</a:t>
            </a:r>
            <a:r>
              <a:rPr lang="en-US" sz="2800" dirty="0"/>
              <a:t>) w/employer input &amp; testing</a:t>
            </a:r>
          </a:p>
          <a:p>
            <a:pPr lvl="1"/>
            <a:r>
              <a:rPr lang="en-US" sz="2800" dirty="0"/>
              <a:t>Employer Portal improvements – communication hub</a:t>
            </a:r>
          </a:p>
          <a:p>
            <a:pPr lvl="1"/>
            <a:endParaRPr lang="en-US" sz="1400" dirty="0"/>
          </a:p>
        </p:txBody>
      </p:sp>
    </p:spTree>
    <p:extLst>
      <p:ext uri="{BB962C8B-B14F-4D97-AF65-F5344CB8AC3E}">
        <p14:creationId xmlns:p14="http://schemas.microsoft.com/office/powerpoint/2010/main" val="42022482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a:latin typeface="Calibri Light" panose="020F0302020204030204" pitchFamily="34" charset="0"/>
                <a:ea typeface="Calibri" panose="020F0502020204030204" pitchFamily="34" charset="0"/>
                <a:cs typeface="Calibri Light" panose="020F0302020204030204" pitchFamily="34" charset="0"/>
              </a:rPr>
              <a:t>Maine Involvement w/National Initiatives</a:t>
            </a: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pPr marL="457200" lvl="1" indent="0">
              <a:buNone/>
            </a:pPr>
            <a:endParaRPr lang="en-US" sz="2800" dirty="0"/>
          </a:p>
          <a:p>
            <a:pPr marL="457200" lvl="1" indent="0">
              <a:buNone/>
            </a:pPr>
            <a:endParaRPr lang="en-US" sz="2800" dirty="0"/>
          </a:p>
          <a:p>
            <a:pPr lvl="2"/>
            <a:r>
              <a:rPr lang="en-US" sz="3200" b="1" dirty="0"/>
              <a:t>US Digital Services – UI Modernization Project</a:t>
            </a:r>
          </a:p>
          <a:p>
            <a:pPr lvl="2"/>
            <a:endParaRPr lang="en-US" sz="3200" b="1" dirty="0"/>
          </a:p>
          <a:p>
            <a:pPr lvl="2"/>
            <a:r>
              <a:rPr lang="en-US" sz="3200" b="1" dirty="0"/>
              <a:t>USDOL Office of Data Evaluation – Equitable Access Initiative</a:t>
            </a:r>
          </a:p>
          <a:p>
            <a:pPr lvl="1"/>
            <a:endParaRPr lang="en-US" sz="1400" dirty="0"/>
          </a:p>
        </p:txBody>
      </p:sp>
    </p:spTree>
    <p:extLst>
      <p:ext uri="{BB962C8B-B14F-4D97-AF65-F5344CB8AC3E}">
        <p14:creationId xmlns:p14="http://schemas.microsoft.com/office/powerpoint/2010/main" val="1498592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a:latin typeface="Calibri Light" panose="020F0302020204030204" pitchFamily="34" charset="0"/>
                <a:ea typeface="Calibri" panose="020F0502020204030204" pitchFamily="34" charset="0"/>
                <a:cs typeface="Calibri Light" panose="020F0302020204030204" pitchFamily="34" charset="0"/>
              </a:rPr>
              <a:t>Next Meeting</a:t>
            </a: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endParaRPr lang="en-US" sz="1800" dirty="0"/>
          </a:p>
          <a:p>
            <a:pPr marL="0" indent="0">
              <a:buNone/>
            </a:pPr>
            <a:r>
              <a:rPr lang="en-US" sz="1800" b="1" dirty="0"/>
              <a:t>December 15th meeting items to discuss (December 15th 2-4 pm):</a:t>
            </a:r>
          </a:p>
          <a:p>
            <a:r>
              <a:rPr lang="en-US" sz="1800" dirty="0"/>
              <a:t>Initial findings</a:t>
            </a:r>
          </a:p>
          <a:p>
            <a:r>
              <a:rPr lang="en-US" sz="1800" dirty="0"/>
              <a:t>Additional discussion</a:t>
            </a:r>
          </a:p>
          <a:p>
            <a:r>
              <a:rPr lang="en-US" sz="1800" dirty="0"/>
              <a:t>Report Deadline to Committee is January 15</a:t>
            </a:r>
            <a:r>
              <a:rPr lang="en-US" sz="1800" baseline="30000" dirty="0"/>
              <a:t>th</a:t>
            </a:r>
            <a:endParaRPr lang="en-US" sz="1800" dirty="0"/>
          </a:p>
          <a:p>
            <a:endParaRPr lang="en-US" sz="1800" dirty="0"/>
          </a:p>
          <a:p>
            <a:r>
              <a:rPr lang="en-US" sz="1800" dirty="0"/>
              <a:t>Working Group Webpage: </a:t>
            </a:r>
          </a:p>
          <a:p>
            <a:pPr lvl="1"/>
            <a:r>
              <a:rPr lang="en-US" sz="1400" dirty="0">
                <a:hlinkClick r:id="rId3"/>
              </a:rPr>
              <a:t>https://www.maine.gov/unemployment/stakeholders/</a:t>
            </a:r>
            <a:endParaRPr lang="en-US" sz="1400" dirty="0"/>
          </a:p>
          <a:p>
            <a:pPr lvl="1"/>
            <a:endParaRPr lang="en-US" sz="1400" dirty="0"/>
          </a:p>
          <a:p>
            <a:r>
              <a:rPr lang="en-US" sz="1800" dirty="0"/>
              <a:t>Working Group Email:</a:t>
            </a:r>
          </a:p>
          <a:p>
            <a:pPr lvl="1"/>
            <a:r>
              <a:rPr lang="en-US" sz="1400" dirty="0">
                <a:hlinkClick r:id="rId4"/>
              </a:rPr>
              <a:t>UIStakeholdersGroup.DOL@maine.gov</a:t>
            </a:r>
            <a:endParaRPr lang="en-US" sz="1400" dirty="0"/>
          </a:p>
          <a:p>
            <a:pPr lvl="1"/>
            <a:endParaRPr lang="en-US" sz="1400" dirty="0"/>
          </a:p>
        </p:txBody>
      </p:sp>
    </p:spTree>
    <p:extLst>
      <p:ext uri="{BB962C8B-B14F-4D97-AF65-F5344CB8AC3E}">
        <p14:creationId xmlns:p14="http://schemas.microsoft.com/office/powerpoint/2010/main" val="2653286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a:effectLst>
                  <a:outerShdw blurRad="38100" dist="38100" dir="2700000" algn="tl">
                    <a:srgbClr val="000000">
                      <a:alpha val="43137"/>
                    </a:srgbClr>
                  </a:outerShdw>
                </a:effectLst>
              </a:rPr>
              <a:t>2022 UI Tax Schedule</a:t>
            </a:r>
            <a:endParaRPr lang="en-US" sz="3200" b="1" dirty="0">
              <a:latin typeface="Calibri Light" panose="020F0302020204030204" pitchFamily="34" charset="0"/>
              <a:ea typeface="Calibri" panose="020F0502020204030204" pitchFamily="34" charset="0"/>
              <a:cs typeface="Calibri Light" panose="020F0302020204030204" pitchFamily="34" charset="0"/>
            </a:endParaRP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lnSpcReduction="10000"/>
          </a:bodyPr>
          <a:lstStyle/>
          <a:p>
            <a:endParaRPr lang="en-US" sz="1800" dirty="0"/>
          </a:p>
          <a:p>
            <a:r>
              <a:rPr lang="en-US" dirty="0"/>
              <a:t>Governor Mills transferred additional $88 million to Trust Fund (combination of CARES Act Relief &amp; ARPA funds)</a:t>
            </a:r>
          </a:p>
          <a:p>
            <a:r>
              <a:rPr lang="en-US" dirty="0"/>
              <a:t>As a result, UI tax rate will remain at Schedule B</a:t>
            </a:r>
          </a:p>
          <a:p>
            <a:r>
              <a:rPr lang="en-US" dirty="0"/>
              <a:t>Without fund transfer, Schedule E (56% increase)</a:t>
            </a:r>
          </a:p>
          <a:p>
            <a:r>
              <a:rPr lang="en-US" i="1" dirty="0"/>
              <a:t>Adjusted Annual</a:t>
            </a:r>
            <a:r>
              <a:rPr lang="en-US" dirty="0"/>
              <a:t> Rates will range from a low of $63.60 to a high of $739.20, with an average (new employer) rate of $268.80 per employee paid on the first $12,000 in wages</a:t>
            </a:r>
          </a:p>
          <a:p>
            <a:r>
              <a:rPr lang="en-US" dirty="0"/>
              <a:t>20 rate categories – individual employer rate based on their total taxable wages, total contribution history and their unemployment experience in relation to other employers </a:t>
            </a:r>
          </a:p>
          <a:p>
            <a:pPr lvl="1"/>
            <a:endParaRPr lang="en-US" sz="1400" dirty="0"/>
          </a:p>
        </p:txBody>
      </p:sp>
    </p:spTree>
    <p:extLst>
      <p:ext uri="{BB962C8B-B14F-4D97-AF65-F5344CB8AC3E}">
        <p14:creationId xmlns:p14="http://schemas.microsoft.com/office/powerpoint/2010/main" val="3552298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a:latin typeface="Calibri Light" panose="020F0302020204030204" pitchFamily="34" charset="0"/>
                <a:ea typeface="Calibri" panose="020F0502020204030204" pitchFamily="34" charset="0"/>
                <a:cs typeface="Calibri Light" panose="020F0302020204030204" pitchFamily="34" charset="0"/>
              </a:rPr>
              <a:t>Comparison to 2021 &amp; Schedule E</a:t>
            </a: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endParaRPr lang="en-US" sz="1800" dirty="0"/>
          </a:p>
          <a:p>
            <a:pPr lvl="1"/>
            <a:endParaRPr lang="en-US" sz="1400" dirty="0"/>
          </a:p>
        </p:txBody>
      </p:sp>
      <p:graphicFrame>
        <p:nvGraphicFramePr>
          <p:cNvPr id="7" name="Table 6">
            <a:extLst>
              <a:ext uri="{FF2B5EF4-FFF2-40B4-BE49-F238E27FC236}">
                <a16:creationId xmlns:a16="http://schemas.microsoft.com/office/drawing/2014/main" id="{8F73E1EB-4628-44C8-BE0B-2AF0396FAC79}"/>
              </a:ext>
            </a:extLst>
          </p:cNvPr>
          <p:cNvGraphicFramePr>
            <a:graphicFrameLocks noGrp="1"/>
          </p:cNvGraphicFramePr>
          <p:nvPr>
            <p:extLst>
              <p:ext uri="{D42A27DB-BD31-4B8C-83A1-F6EECF244321}">
                <p14:modId xmlns:p14="http://schemas.microsoft.com/office/powerpoint/2010/main" val="3115778970"/>
              </p:ext>
            </p:extLst>
          </p:nvPr>
        </p:nvGraphicFramePr>
        <p:xfrm>
          <a:off x="781050" y="1859280"/>
          <a:ext cx="8027671" cy="3931158"/>
        </p:xfrm>
        <a:graphic>
          <a:graphicData uri="http://schemas.openxmlformats.org/drawingml/2006/table">
            <a:tbl>
              <a:tblPr firstRow="1" firstCol="1" bandRow="1"/>
              <a:tblGrid>
                <a:gridCol w="1722059">
                  <a:extLst>
                    <a:ext uri="{9D8B030D-6E8A-4147-A177-3AD203B41FA5}">
                      <a16:colId xmlns:a16="http://schemas.microsoft.com/office/drawing/2014/main" val="4090751008"/>
                    </a:ext>
                  </a:extLst>
                </a:gridCol>
                <a:gridCol w="1725746">
                  <a:extLst>
                    <a:ext uri="{9D8B030D-6E8A-4147-A177-3AD203B41FA5}">
                      <a16:colId xmlns:a16="http://schemas.microsoft.com/office/drawing/2014/main" val="4221016528"/>
                    </a:ext>
                  </a:extLst>
                </a:gridCol>
                <a:gridCol w="2123996">
                  <a:extLst>
                    <a:ext uri="{9D8B030D-6E8A-4147-A177-3AD203B41FA5}">
                      <a16:colId xmlns:a16="http://schemas.microsoft.com/office/drawing/2014/main" val="3817603979"/>
                    </a:ext>
                  </a:extLst>
                </a:gridCol>
                <a:gridCol w="2455870">
                  <a:extLst>
                    <a:ext uri="{9D8B030D-6E8A-4147-A177-3AD203B41FA5}">
                      <a16:colId xmlns:a16="http://schemas.microsoft.com/office/drawing/2014/main" val="671919146"/>
                    </a:ext>
                  </a:extLst>
                </a:gridCol>
              </a:tblGrid>
              <a:tr h="1360170">
                <a:tc>
                  <a:txBody>
                    <a:bodyPr/>
                    <a:lstStyle/>
                    <a:p>
                      <a:pPr marL="0" marR="0" algn="ctr">
                        <a:spcBef>
                          <a:spcPts val="0"/>
                        </a:spcBef>
                        <a:spcAft>
                          <a:spcPts val="0"/>
                        </a:spcAft>
                      </a:pPr>
                      <a:r>
                        <a:rPr lang="en-US" sz="1400" b="0" dirty="0">
                          <a:effectLst/>
                          <a:latin typeface="Calibri" panose="020F0502020204030204" pitchFamily="34" charset="0"/>
                          <a:ea typeface="Calibri" panose="020F0502020204030204" pitchFamily="34" charset="0"/>
                        </a:rPr>
                        <a:t> </a:t>
                      </a:r>
                    </a:p>
                    <a:p>
                      <a:pPr marL="0" marR="0" algn="ctr">
                        <a:spcBef>
                          <a:spcPts val="0"/>
                        </a:spcBef>
                        <a:spcAft>
                          <a:spcPts val="0"/>
                        </a:spcAft>
                      </a:pPr>
                      <a:r>
                        <a:rPr lang="en-US" sz="2000" b="0" dirty="0">
                          <a:effectLst/>
                          <a:latin typeface="Calibri" panose="020F0502020204030204" pitchFamily="34" charset="0"/>
                          <a:ea typeface="Calibri" panose="020F0502020204030204" pitchFamily="34" charset="0"/>
                        </a:rPr>
                        <a:t>Adjusted UI Rates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0" dirty="0">
                          <a:effectLst/>
                          <a:latin typeface="Calibri" panose="020F0502020204030204" pitchFamily="34" charset="0"/>
                          <a:ea typeface="Calibri" panose="020F0502020204030204" pitchFamily="34" charset="0"/>
                        </a:rPr>
                        <a:t>Schedule B - 2021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0" dirty="0">
                          <a:effectLst/>
                          <a:latin typeface="Calibri" panose="020F0502020204030204" pitchFamily="34" charset="0"/>
                          <a:ea typeface="Calibri" panose="020F0502020204030204" pitchFamily="34" charset="0"/>
                        </a:rPr>
                        <a:t>Schedule E in 2022</a:t>
                      </a:r>
                    </a:p>
                    <a:p>
                      <a:pPr marL="0" marR="0" algn="ctr">
                        <a:spcBef>
                          <a:spcPts val="0"/>
                        </a:spcBef>
                        <a:spcAft>
                          <a:spcPts val="0"/>
                        </a:spcAft>
                      </a:pPr>
                      <a:r>
                        <a:rPr lang="en-US" sz="2000" b="0" dirty="0">
                          <a:effectLst/>
                          <a:latin typeface="Calibri" panose="020F0502020204030204" pitchFamily="34" charset="0"/>
                          <a:ea typeface="Calibri" panose="020F0502020204030204" pitchFamily="34" charset="0"/>
                        </a:rPr>
                        <a:t>if $88 million </a:t>
                      </a:r>
                      <a:r>
                        <a:rPr lang="en-US" sz="2000" b="0" i="1" dirty="0">
                          <a:effectLst/>
                          <a:latin typeface="Calibri" panose="020F0502020204030204" pitchFamily="34" charset="0"/>
                          <a:ea typeface="Calibri" panose="020F0502020204030204" pitchFamily="34" charset="0"/>
                        </a:rPr>
                        <a:t>not</a:t>
                      </a:r>
                      <a:r>
                        <a:rPr lang="en-US" sz="2000" b="0" dirty="0">
                          <a:effectLst/>
                          <a:latin typeface="Calibri" panose="020F0502020204030204" pitchFamily="34" charset="0"/>
                          <a:ea typeface="Calibri" panose="020F0502020204030204" pitchFamily="34" charset="0"/>
                        </a:rPr>
                        <a:t> transferred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rPr>
                        <a:t>Schedule B in 2022</a:t>
                      </a:r>
                    </a:p>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rPr>
                        <a:t>w/$88 million transfer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648218"/>
                  </a:ext>
                </a:extLst>
              </a:tr>
              <a:tr h="828294">
                <a:tc>
                  <a:txBody>
                    <a:bodyPr/>
                    <a:lstStyle/>
                    <a:p>
                      <a:pPr marL="0" marR="0" algn="ctr">
                        <a:spcBef>
                          <a:spcPts val="0"/>
                        </a:spcBef>
                        <a:spcAft>
                          <a:spcPts val="0"/>
                        </a:spcAft>
                      </a:pPr>
                      <a:r>
                        <a:rPr lang="en-US" sz="2000" b="0" dirty="0">
                          <a:effectLst/>
                          <a:latin typeface="Calibri" panose="020F0502020204030204" pitchFamily="34" charset="0"/>
                          <a:ea typeface="Calibri" panose="020F0502020204030204" pitchFamily="34" charset="0"/>
                        </a:rPr>
                        <a:t>Lowest annual rate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0" dirty="0">
                          <a:effectLst/>
                          <a:latin typeface="Calibri" panose="020F0502020204030204" pitchFamily="34" charset="0"/>
                          <a:ea typeface="Calibri" panose="020F0502020204030204" pitchFamily="34" charset="0"/>
                        </a:rPr>
                        <a:t>$58.80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0" dirty="0">
                          <a:effectLst/>
                          <a:latin typeface="Calibri" panose="020F0502020204030204" pitchFamily="34" charset="0"/>
                          <a:ea typeface="Calibri" panose="020F0502020204030204" pitchFamily="34" charset="0"/>
                        </a:rPr>
                        <a:t>$100.80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rPr>
                        <a:t>$63.60   </a:t>
                      </a:r>
                    </a:p>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rPr>
                        <a:t>($4.80 increase over 2021)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1905952"/>
                  </a:ext>
                </a:extLst>
              </a:tr>
              <a:tr h="828294">
                <a:tc>
                  <a:txBody>
                    <a:bodyPr/>
                    <a:lstStyle/>
                    <a:p>
                      <a:pPr marL="0" marR="0" algn="ctr">
                        <a:spcBef>
                          <a:spcPts val="0"/>
                        </a:spcBef>
                        <a:spcAft>
                          <a:spcPts val="0"/>
                        </a:spcAft>
                      </a:pPr>
                      <a:r>
                        <a:rPr lang="en-US" sz="2000" b="0" dirty="0">
                          <a:effectLst/>
                          <a:latin typeface="Calibri" panose="020F0502020204030204" pitchFamily="34" charset="0"/>
                          <a:ea typeface="Calibri" panose="020F0502020204030204" pitchFamily="34" charset="0"/>
                        </a:rPr>
                        <a:t>Highest annual rate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0" dirty="0">
                          <a:effectLst/>
                          <a:latin typeface="Calibri" panose="020F0502020204030204" pitchFamily="34" charset="0"/>
                          <a:ea typeface="Calibri" panose="020F0502020204030204" pitchFamily="34" charset="0"/>
                        </a:rPr>
                        <a:t>$697.20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0" dirty="0">
                          <a:effectLst/>
                          <a:latin typeface="Calibri" panose="020F0502020204030204" pitchFamily="34" charset="0"/>
                          <a:ea typeface="Calibri" panose="020F0502020204030204" pitchFamily="34" charset="0"/>
                        </a:rPr>
                        <a:t>$1,066.80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rPr>
                        <a:t>$739.20   </a:t>
                      </a:r>
                    </a:p>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rPr>
                        <a:t>($42.00 increase)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5769628"/>
                  </a:ext>
                </a:extLst>
              </a:tr>
              <a:tr h="828294">
                <a:tc>
                  <a:txBody>
                    <a:bodyPr/>
                    <a:lstStyle/>
                    <a:p>
                      <a:pPr marL="0" marR="0" algn="ctr">
                        <a:spcBef>
                          <a:spcPts val="0"/>
                        </a:spcBef>
                        <a:spcAft>
                          <a:spcPts val="0"/>
                        </a:spcAft>
                      </a:pPr>
                      <a:r>
                        <a:rPr lang="en-US" sz="2000" b="0" dirty="0">
                          <a:effectLst/>
                          <a:latin typeface="Calibri" panose="020F0502020204030204" pitchFamily="34" charset="0"/>
                          <a:ea typeface="Calibri" panose="020F0502020204030204" pitchFamily="34" charset="0"/>
                        </a:rPr>
                        <a:t>Average annual rate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0" dirty="0">
                          <a:effectLst/>
                          <a:latin typeface="Calibri" panose="020F0502020204030204" pitchFamily="34" charset="0"/>
                          <a:ea typeface="Calibri" panose="020F0502020204030204" pitchFamily="34" charset="0"/>
                        </a:rPr>
                        <a:t>$253.20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0" dirty="0">
                          <a:effectLst/>
                          <a:latin typeface="Calibri" panose="020F0502020204030204" pitchFamily="34" charset="0"/>
                          <a:ea typeface="Calibri" panose="020F0502020204030204" pitchFamily="34" charset="0"/>
                        </a:rPr>
                        <a:t>$394.80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rPr>
                        <a:t>$268.80   </a:t>
                      </a:r>
                    </a:p>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rPr>
                        <a:t>($15.60 increase)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0692262"/>
                  </a:ext>
                </a:extLst>
              </a:tr>
            </a:tbl>
          </a:graphicData>
        </a:graphic>
      </p:graphicFrame>
    </p:spTree>
    <p:extLst>
      <p:ext uri="{BB962C8B-B14F-4D97-AF65-F5344CB8AC3E}">
        <p14:creationId xmlns:p14="http://schemas.microsoft.com/office/powerpoint/2010/main" val="1654555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CBE1851-2230-47A9-B000-CE9046EA61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959CC57-025B-47BF-8D79-15F5061774C9}"/>
              </a:ext>
            </a:extLst>
          </p:cNvPr>
          <p:cNvSpPr>
            <a:spLocks noGrp="1"/>
          </p:cNvSpPr>
          <p:nvPr>
            <p:ph type="ctrTitle"/>
          </p:nvPr>
        </p:nvSpPr>
        <p:spPr>
          <a:xfrm>
            <a:off x="186612" y="803705"/>
            <a:ext cx="5281936" cy="3034857"/>
          </a:xfrm>
        </p:spPr>
        <p:txBody>
          <a:bodyPr anchor="b">
            <a:normAutofit fontScale="90000"/>
          </a:bodyPr>
          <a:lstStyle/>
          <a:p>
            <a:pPr algn="r"/>
            <a:r>
              <a:rPr lang="en-US" sz="5300" dirty="0">
                <a:solidFill>
                  <a:schemeClr val="bg1"/>
                </a:solidFill>
              </a:rPr>
              <a:t>Filing for Benefits and Employer Reporting:</a:t>
            </a:r>
            <a:br>
              <a:rPr lang="en-US" sz="6600" dirty="0">
                <a:solidFill>
                  <a:schemeClr val="bg1"/>
                </a:solidFill>
              </a:rPr>
            </a:br>
            <a:r>
              <a:rPr lang="en-US" sz="3100" i="1" dirty="0">
                <a:solidFill>
                  <a:schemeClr val="bg1"/>
                </a:solidFill>
              </a:rPr>
              <a:t>Current state, challenges, and planned enhancements</a:t>
            </a:r>
            <a:endParaRPr lang="en-US" sz="4000" i="1" dirty="0">
              <a:solidFill>
                <a:schemeClr val="bg1"/>
              </a:solidFill>
            </a:endParaRPr>
          </a:p>
        </p:txBody>
      </p:sp>
      <p:sp>
        <p:nvSpPr>
          <p:cNvPr id="3" name="Subtitle 2">
            <a:extLst>
              <a:ext uri="{FF2B5EF4-FFF2-40B4-BE49-F238E27FC236}">
                <a16:creationId xmlns:a16="http://schemas.microsoft.com/office/drawing/2014/main" id="{60836A07-E17C-42B2-8D4C-AE449A728184}"/>
              </a:ext>
            </a:extLst>
          </p:cNvPr>
          <p:cNvSpPr>
            <a:spLocks noGrp="1"/>
          </p:cNvSpPr>
          <p:nvPr>
            <p:ph type="subTitle" idx="1"/>
          </p:nvPr>
        </p:nvSpPr>
        <p:spPr>
          <a:xfrm>
            <a:off x="186612" y="4013165"/>
            <a:ext cx="5281936" cy="2205732"/>
          </a:xfrm>
        </p:spPr>
        <p:txBody>
          <a:bodyPr anchor="t">
            <a:normAutofit/>
          </a:bodyPr>
          <a:lstStyle/>
          <a:p>
            <a:pPr algn="r"/>
            <a:r>
              <a:rPr lang="en-US" sz="1800" dirty="0">
                <a:solidFill>
                  <a:srgbClr val="FFFFFF"/>
                </a:solidFill>
              </a:rPr>
              <a:t>Suzan McKechnie, Deputy Bureau Director</a:t>
            </a:r>
          </a:p>
          <a:p>
            <a:pPr algn="r"/>
            <a:r>
              <a:rPr lang="en-US" sz="1800" dirty="0">
                <a:solidFill>
                  <a:srgbClr val="FFFFFF"/>
                </a:solidFill>
              </a:rPr>
              <a:t>Bureau of Unemployment Compensation</a:t>
            </a:r>
          </a:p>
          <a:p>
            <a:pPr algn="r"/>
            <a:r>
              <a:rPr lang="en-US" sz="1800" dirty="0">
                <a:solidFill>
                  <a:srgbClr val="FFFFFF"/>
                </a:solidFill>
              </a:rPr>
              <a:t>Maine Department of Labor</a:t>
            </a:r>
            <a:br>
              <a:rPr lang="en-US" sz="1800" dirty="0">
                <a:solidFill>
                  <a:srgbClr val="FFFFFF"/>
                </a:solidFill>
              </a:rPr>
            </a:br>
            <a:br>
              <a:rPr lang="en-US" sz="1800" dirty="0">
                <a:solidFill>
                  <a:srgbClr val="FFFFFF"/>
                </a:solidFill>
              </a:rPr>
            </a:br>
            <a:r>
              <a:rPr lang="en-US" sz="1800" dirty="0">
                <a:solidFill>
                  <a:srgbClr val="FFFFFF"/>
                </a:solidFill>
              </a:rPr>
              <a:t>November 17, 2021</a:t>
            </a:r>
          </a:p>
        </p:txBody>
      </p:sp>
      <p:cxnSp>
        <p:nvCxnSpPr>
          <p:cNvPr id="12" name="Straight Connector 11">
            <a:extLst>
              <a:ext uri="{FF2B5EF4-FFF2-40B4-BE49-F238E27FC236}">
                <a16:creationId xmlns:a16="http://schemas.microsoft.com/office/drawing/2014/main" id="{23B93832-6514-44F4-849B-5EE2C8A233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928939"/>
            <a:ext cx="393192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A04A406D-A900-45FA-ADEE-99673BE4D2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436781"/>
            <a:ext cx="5459470" cy="3985413"/>
          </a:xfrm>
          <a:prstGeom prst="rect">
            <a:avLst/>
          </a:prstGeom>
        </p:spPr>
      </p:pic>
    </p:spTree>
    <p:extLst>
      <p:ext uri="{BB962C8B-B14F-4D97-AF65-F5344CB8AC3E}">
        <p14:creationId xmlns:p14="http://schemas.microsoft.com/office/powerpoint/2010/main" val="1836108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a:effectLst>
                  <a:outerShdw blurRad="38100" dist="38100" dir="2700000" algn="tl">
                    <a:srgbClr val="000000">
                      <a:alpha val="43137"/>
                    </a:srgbClr>
                  </a:outerShdw>
                </a:effectLst>
              </a:rPr>
              <a:t>Overarching Question</a:t>
            </a:r>
            <a:endParaRPr lang="en-US" sz="3200" b="1" dirty="0">
              <a:latin typeface="Calibri Light" panose="020F0302020204030204" pitchFamily="34" charset="0"/>
              <a:ea typeface="Calibri" panose="020F0502020204030204" pitchFamily="34" charset="0"/>
              <a:cs typeface="Calibri Light" panose="020F0302020204030204" pitchFamily="34" charset="0"/>
            </a:endParaRP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endParaRPr lang="en-US" sz="1800" dirty="0"/>
          </a:p>
          <a:p>
            <a:pPr lvl="1"/>
            <a:endParaRPr lang="en-US" sz="2800" dirty="0"/>
          </a:p>
          <a:p>
            <a:pPr lvl="1"/>
            <a:endParaRPr lang="en-US" sz="2800" dirty="0"/>
          </a:p>
          <a:p>
            <a:pPr lvl="1"/>
            <a:r>
              <a:rPr lang="en-US" sz="2800" dirty="0"/>
              <a:t>D. Methods to streamline and facilitate application for unemployment insurance benefits that will increase access for unemployed workers, simplify reporting requirements for employers and determine any clarifications or modifications that may be needed related to the submission of partial unemployment claim forms in accordance with Title 26, section 1194, subsection 1-A; </a:t>
            </a:r>
          </a:p>
        </p:txBody>
      </p:sp>
    </p:spTree>
    <p:extLst>
      <p:ext uri="{BB962C8B-B14F-4D97-AF65-F5344CB8AC3E}">
        <p14:creationId xmlns:p14="http://schemas.microsoft.com/office/powerpoint/2010/main" val="3914369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a:effectLst>
                  <a:outerShdw blurRad="38100" dist="38100" dir="2700000" algn="tl">
                    <a:srgbClr val="000000">
                      <a:alpha val="43137"/>
                    </a:srgbClr>
                  </a:outerShdw>
                </a:effectLst>
              </a:rPr>
              <a:t>Filing for Benefits</a:t>
            </a:r>
            <a:endParaRPr lang="en-US" sz="3200" b="1" dirty="0">
              <a:latin typeface="Calibri Light" panose="020F0302020204030204" pitchFamily="34" charset="0"/>
              <a:ea typeface="Calibri" panose="020F0502020204030204" pitchFamily="34" charset="0"/>
              <a:cs typeface="Calibri Light" panose="020F0302020204030204" pitchFamily="34" charset="0"/>
            </a:endParaRP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endParaRPr lang="en-US" sz="1800" dirty="0"/>
          </a:p>
          <a:p>
            <a:pPr lvl="1"/>
            <a:endParaRPr lang="en-US" sz="1400" dirty="0"/>
          </a:p>
        </p:txBody>
      </p:sp>
      <p:sp>
        <p:nvSpPr>
          <p:cNvPr id="7" name="Content Placeholder 3">
            <a:extLst>
              <a:ext uri="{FF2B5EF4-FFF2-40B4-BE49-F238E27FC236}">
                <a16:creationId xmlns:a16="http://schemas.microsoft.com/office/drawing/2014/main" id="{6AD49E57-64B4-41F2-A838-BF4900DDCFA7}"/>
              </a:ext>
            </a:extLst>
          </p:cNvPr>
          <p:cNvSpPr txBox="1">
            <a:spLocks/>
          </p:cNvSpPr>
          <p:nvPr/>
        </p:nvSpPr>
        <p:spPr>
          <a:xfrm>
            <a:off x="249281" y="1441429"/>
            <a:ext cx="2654569" cy="4919472"/>
          </a:xfrm>
          <a:prstGeom prst="rect">
            <a:avLst/>
          </a:prstGeom>
          <a:solidFill>
            <a:srgbClr val="E1EDED"/>
          </a:solidFill>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Font typeface="Arial" panose="020B0604020202020204" pitchFamily="34" charset="0"/>
              <a:buNone/>
            </a:pPr>
            <a:r>
              <a:rPr lang="en-US" sz="2500" b="1" u="sng" dirty="0"/>
              <a:t>Current State: </a:t>
            </a:r>
          </a:p>
          <a:p>
            <a:pPr marL="0" indent="0">
              <a:buNone/>
            </a:pPr>
            <a:r>
              <a:rPr lang="en-US" sz="2200" b="1" dirty="0"/>
              <a:t>1. Claimants: </a:t>
            </a:r>
            <a:r>
              <a:rPr lang="en-US" sz="2400" dirty="0"/>
              <a:t>online</a:t>
            </a:r>
            <a:endParaRPr lang="en-US" sz="2200" b="1" dirty="0"/>
          </a:p>
          <a:p>
            <a:r>
              <a:rPr lang="en-US" sz="1900" dirty="0"/>
              <a:t>Self-service</a:t>
            </a:r>
          </a:p>
          <a:p>
            <a:r>
              <a:rPr lang="en-US" sz="1900" dirty="0"/>
              <a:t>By phone with a staff person</a:t>
            </a:r>
          </a:p>
          <a:p>
            <a:pPr marL="0" indent="0">
              <a:buFont typeface="Arial" panose="020B0604020202020204" pitchFamily="34" charset="0"/>
              <a:buNone/>
            </a:pPr>
            <a:r>
              <a:rPr lang="en-US" sz="2200" b="1" dirty="0"/>
              <a:t>2. Claimants &amp; Employers:</a:t>
            </a:r>
          </a:p>
          <a:p>
            <a:r>
              <a:rPr lang="en-US" sz="1900" u="sng" dirty="0"/>
              <a:t>Workshare:</a:t>
            </a:r>
          </a:p>
          <a:p>
            <a:pPr>
              <a:buFont typeface="Wingdings" panose="05000000000000000000" pitchFamily="2" charset="2"/>
              <a:buChar char="ü"/>
            </a:pPr>
            <a:r>
              <a:rPr lang="en-US" sz="1600" i="1" dirty="0"/>
              <a:t>Employer submits Workshare plan</a:t>
            </a:r>
          </a:p>
          <a:p>
            <a:pPr>
              <a:buFont typeface="Wingdings" panose="05000000000000000000" pitchFamily="2" charset="2"/>
              <a:buChar char="ü"/>
            </a:pPr>
            <a:r>
              <a:rPr lang="en-US" sz="1600" i="1" dirty="0"/>
              <a:t>Claimant files initial claim for benefits</a:t>
            </a:r>
          </a:p>
          <a:p>
            <a:pPr>
              <a:buFont typeface="Wingdings" panose="05000000000000000000" pitchFamily="2" charset="2"/>
              <a:buChar char="ü"/>
            </a:pPr>
            <a:r>
              <a:rPr lang="en-US" sz="1600" i="1" dirty="0"/>
              <a:t>Claimant and employer file weekly claims for benefits</a:t>
            </a:r>
          </a:p>
          <a:p>
            <a:pPr>
              <a:lnSpc>
                <a:spcPct val="120000"/>
              </a:lnSpc>
            </a:pPr>
            <a:r>
              <a:rPr lang="en-US" sz="1900" u="sng" dirty="0"/>
              <a:t>Partial claim forms under 1194(1)(A):</a:t>
            </a:r>
          </a:p>
          <a:p>
            <a:pPr>
              <a:buFont typeface="Wingdings" panose="05000000000000000000" pitchFamily="2" charset="2"/>
              <a:buChar char="ü"/>
            </a:pPr>
            <a:r>
              <a:rPr lang="en-US" sz="1600" i="1" dirty="0"/>
              <a:t>Form B-9 (“Green Slip”): First one both initial and weekly claim form</a:t>
            </a:r>
          </a:p>
          <a:p>
            <a:pPr>
              <a:buFont typeface="Wingdings" panose="05000000000000000000" pitchFamily="2" charset="2"/>
              <a:buChar char="ü"/>
            </a:pPr>
            <a:r>
              <a:rPr lang="en-US" sz="1600" i="1" dirty="0"/>
              <a:t>Subsequent Green Slips: Weekly claim form</a:t>
            </a:r>
          </a:p>
        </p:txBody>
      </p:sp>
      <p:sp>
        <p:nvSpPr>
          <p:cNvPr id="9" name="Content Placeholder 5">
            <a:extLst>
              <a:ext uri="{FF2B5EF4-FFF2-40B4-BE49-F238E27FC236}">
                <a16:creationId xmlns:a16="http://schemas.microsoft.com/office/drawing/2014/main" id="{8F0D90A4-A8D8-4E1A-B17E-0615C1DD7E2C}"/>
              </a:ext>
            </a:extLst>
          </p:cNvPr>
          <p:cNvSpPr txBox="1">
            <a:spLocks/>
          </p:cNvSpPr>
          <p:nvPr/>
        </p:nvSpPr>
        <p:spPr>
          <a:xfrm>
            <a:off x="3170295" y="1439306"/>
            <a:ext cx="2654569" cy="4919472"/>
          </a:xfrm>
          <a:prstGeom prst="rect">
            <a:avLst/>
          </a:prstGeom>
          <a:solidFill>
            <a:srgbClr val="E1EDED"/>
          </a:solidFill>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Font typeface="Arial" panose="020B0604020202020204" pitchFamily="34" charset="0"/>
              <a:buNone/>
            </a:pPr>
            <a:r>
              <a:rPr lang="en-US" sz="1900" b="1" u="sng" dirty="0"/>
              <a:t>Challenges:</a:t>
            </a:r>
            <a:endParaRPr lang="en-US" sz="1900" b="1" dirty="0"/>
          </a:p>
          <a:p>
            <a:pPr>
              <a:spcBef>
                <a:spcPts val="600"/>
              </a:spcBef>
            </a:pPr>
            <a:r>
              <a:rPr lang="en-US" sz="1800" dirty="0"/>
              <a:t>Misinterpretation </a:t>
            </a:r>
          </a:p>
          <a:p>
            <a:pPr>
              <a:spcBef>
                <a:spcPts val="600"/>
              </a:spcBef>
            </a:pPr>
            <a:r>
              <a:rPr lang="en-US" sz="1800" dirty="0"/>
              <a:t>Technological challenges </a:t>
            </a:r>
          </a:p>
          <a:p>
            <a:pPr>
              <a:spcBef>
                <a:spcPts val="600"/>
              </a:spcBef>
            </a:pPr>
            <a:r>
              <a:rPr lang="en-US" sz="1800" dirty="0"/>
              <a:t>Wait times on the phone </a:t>
            </a:r>
          </a:p>
          <a:p>
            <a:pPr>
              <a:spcBef>
                <a:spcPts val="600"/>
              </a:spcBef>
            </a:pPr>
            <a:r>
              <a:rPr lang="en-US" sz="1800" dirty="0"/>
              <a:t>Resolving mistakes</a:t>
            </a:r>
          </a:p>
          <a:p>
            <a:pPr>
              <a:spcBef>
                <a:spcPts val="600"/>
              </a:spcBef>
            </a:pPr>
            <a:r>
              <a:rPr lang="en-US" sz="1800" dirty="0"/>
              <a:t>Workshare depends on claimant and employer</a:t>
            </a:r>
          </a:p>
          <a:p>
            <a:pPr>
              <a:spcBef>
                <a:spcPts val="600"/>
              </a:spcBef>
            </a:pPr>
            <a:r>
              <a:rPr lang="en-US" sz="1800" dirty="0"/>
              <a:t>Green slips are a paper process.</a:t>
            </a:r>
          </a:p>
          <a:p>
            <a:pPr>
              <a:spcBef>
                <a:spcPts val="600"/>
              </a:spcBef>
            </a:pPr>
            <a:r>
              <a:rPr lang="en-US" sz="1800" dirty="0"/>
              <a:t>Green slips are limited to a single submission without earnings</a:t>
            </a:r>
          </a:p>
          <a:p>
            <a:pPr>
              <a:spcBef>
                <a:spcPts val="600"/>
              </a:spcBef>
            </a:pPr>
            <a:r>
              <a:rPr lang="en-US" sz="1800" dirty="0"/>
              <a:t>Claims filing (initial and weekly) requires a claimant certification. </a:t>
            </a:r>
          </a:p>
        </p:txBody>
      </p:sp>
      <p:sp>
        <p:nvSpPr>
          <p:cNvPr id="12" name="Content Placeholder 5">
            <a:extLst>
              <a:ext uri="{FF2B5EF4-FFF2-40B4-BE49-F238E27FC236}">
                <a16:creationId xmlns:a16="http://schemas.microsoft.com/office/drawing/2014/main" id="{02D55576-0D9C-4ABA-A7BE-9ADFE8CE4144}"/>
              </a:ext>
            </a:extLst>
          </p:cNvPr>
          <p:cNvSpPr txBox="1">
            <a:spLocks/>
          </p:cNvSpPr>
          <p:nvPr/>
        </p:nvSpPr>
        <p:spPr>
          <a:xfrm>
            <a:off x="6091310" y="1439306"/>
            <a:ext cx="2654569" cy="4919472"/>
          </a:xfrm>
          <a:prstGeom prst="rect">
            <a:avLst/>
          </a:prstGeom>
          <a:solidFill>
            <a:srgbClr val="E1EDED"/>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Font typeface="Arial" panose="020B0604020202020204" pitchFamily="34" charset="0"/>
              <a:buNone/>
            </a:pPr>
            <a:r>
              <a:rPr lang="en-US" sz="1900" b="1" u="sng" dirty="0"/>
              <a:t>Pending enhancements:</a:t>
            </a:r>
          </a:p>
          <a:p>
            <a:r>
              <a:rPr lang="en-US" sz="1600" dirty="0"/>
              <a:t>Human-centric re-design of claims process </a:t>
            </a:r>
          </a:p>
          <a:p>
            <a:r>
              <a:rPr lang="en-US" sz="1600" dirty="0"/>
              <a:t>Mobile friendly app </a:t>
            </a:r>
          </a:p>
          <a:p>
            <a:r>
              <a:rPr lang="en-US" sz="1600" dirty="0"/>
              <a:t>Significant hiring </a:t>
            </a:r>
          </a:p>
          <a:p>
            <a:r>
              <a:rPr lang="en-US" sz="1600" dirty="0"/>
              <a:t>Workshare enhancements and outreach </a:t>
            </a:r>
          </a:p>
          <a:p>
            <a:r>
              <a:rPr lang="en-US" sz="1600" dirty="0"/>
              <a:t>Review of green slips process</a:t>
            </a:r>
          </a:p>
        </p:txBody>
      </p:sp>
    </p:spTree>
    <p:extLst>
      <p:ext uri="{BB962C8B-B14F-4D97-AF65-F5344CB8AC3E}">
        <p14:creationId xmlns:p14="http://schemas.microsoft.com/office/powerpoint/2010/main" val="362496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118-5553-4438-90D0-9322678B5BDD}"/>
              </a:ext>
            </a:extLst>
          </p:cNvPr>
          <p:cNvSpPr>
            <a:spLocks noGrp="1"/>
          </p:cNvSpPr>
          <p:nvPr>
            <p:ph type="title"/>
          </p:nvPr>
        </p:nvSpPr>
        <p:spPr>
          <a:xfrm>
            <a:off x="502329" y="-16689"/>
            <a:ext cx="8752113" cy="1464981"/>
          </a:xfrm>
        </p:spPr>
        <p:txBody>
          <a:bodyPr>
            <a:normAutofit/>
          </a:bodyPr>
          <a:lstStyle/>
          <a:p>
            <a:pPr algn="ctr">
              <a:lnSpc>
                <a:spcPct val="100000"/>
              </a:lnSpc>
              <a:spcAft>
                <a:spcPts val="1000"/>
              </a:spcAft>
            </a:pPr>
            <a:r>
              <a:rPr lang="en-US" sz="3200" b="1" dirty="0">
                <a:effectLst>
                  <a:outerShdw blurRad="38100" dist="38100" dir="2700000" algn="tl">
                    <a:srgbClr val="000000">
                      <a:alpha val="43137"/>
                    </a:srgbClr>
                  </a:outerShdw>
                </a:effectLst>
              </a:rPr>
              <a:t>Employer Reporting</a:t>
            </a:r>
            <a:endParaRPr lang="en-US" sz="3200" b="1" dirty="0">
              <a:latin typeface="Calibri Light" panose="020F0302020204030204" pitchFamily="34" charset="0"/>
              <a:ea typeface="Calibri" panose="020F0502020204030204" pitchFamily="34" charset="0"/>
              <a:cs typeface="Calibri Light" panose="020F0302020204030204" pitchFamily="34" charset="0"/>
            </a:endParaRP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B10106FC-0CB9-4803-8421-A940A48FB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4442" y="2895338"/>
            <a:ext cx="1462088" cy="1067324"/>
          </a:xfrm>
          <a:prstGeom prst="rect">
            <a:avLst/>
          </a:prstGeom>
        </p:spPr>
      </p:pic>
      <p:sp>
        <p:nvSpPr>
          <p:cNvPr id="5" name="Content Placeholder 4">
            <a:extLst>
              <a:ext uri="{FF2B5EF4-FFF2-40B4-BE49-F238E27FC236}">
                <a16:creationId xmlns:a16="http://schemas.microsoft.com/office/drawing/2014/main" id="{DB97FBD6-C150-42FD-BFFC-DED88748A5E2}"/>
              </a:ext>
            </a:extLst>
          </p:cNvPr>
          <p:cNvSpPr>
            <a:spLocks noGrp="1"/>
          </p:cNvSpPr>
          <p:nvPr>
            <p:ph idx="1"/>
          </p:nvPr>
        </p:nvSpPr>
        <p:spPr>
          <a:xfrm>
            <a:off x="301990" y="1049087"/>
            <a:ext cx="8613410" cy="5704138"/>
          </a:xfrm>
        </p:spPr>
        <p:txBody>
          <a:bodyPr>
            <a:normAutofit/>
          </a:bodyPr>
          <a:lstStyle/>
          <a:p>
            <a:endParaRPr lang="en-US" sz="1800" dirty="0"/>
          </a:p>
          <a:p>
            <a:pPr lvl="1"/>
            <a:endParaRPr lang="en-US" sz="1400" dirty="0"/>
          </a:p>
        </p:txBody>
      </p:sp>
      <p:sp>
        <p:nvSpPr>
          <p:cNvPr id="10" name="Content Placeholder 3">
            <a:extLst>
              <a:ext uri="{FF2B5EF4-FFF2-40B4-BE49-F238E27FC236}">
                <a16:creationId xmlns:a16="http://schemas.microsoft.com/office/drawing/2014/main" id="{DE30E248-7770-4055-A0D0-CC109A487404}"/>
              </a:ext>
            </a:extLst>
          </p:cNvPr>
          <p:cNvSpPr txBox="1">
            <a:spLocks/>
          </p:cNvSpPr>
          <p:nvPr/>
        </p:nvSpPr>
        <p:spPr>
          <a:xfrm>
            <a:off x="249281" y="1455541"/>
            <a:ext cx="2654569" cy="4919472"/>
          </a:xfrm>
          <a:prstGeom prst="rect">
            <a:avLst/>
          </a:prstGeom>
          <a:solidFill>
            <a:srgbClr val="E1EDED"/>
          </a:solidFill>
        </p:spPr>
        <p:txBody>
          <a:bodyPr>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Font typeface="Arial" panose="020B0604020202020204" pitchFamily="34" charset="0"/>
              <a:buNone/>
            </a:pPr>
            <a:r>
              <a:rPr lang="en-US" sz="4000" b="1" u="sng" dirty="0"/>
              <a:t>Current State: </a:t>
            </a:r>
          </a:p>
          <a:p>
            <a:pPr>
              <a:lnSpc>
                <a:spcPct val="120000"/>
              </a:lnSpc>
            </a:pPr>
            <a:r>
              <a:rPr lang="en-US" u="sng" dirty="0"/>
              <a:t>Wage information and Separation response options (Me. B-1):</a:t>
            </a:r>
          </a:p>
          <a:p>
            <a:pPr>
              <a:buFont typeface="Wingdings" panose="05000000000000000000" pitchFamily="2" charset="2"/>
              <a:buChar char="ü"/>
            </a:pPr>
            <a:r>
              <a:rPr lang="en-US" sz="2500" i="1" dirty="0"/>
              <a:t>Paper (fax, mail, email)</a:t>
            </a:r>
          </a:p>
          <a:p>
            <a:pPr>
              <a:buFont typeface="Wingdings" panose="05000000000000000000" pitchFamily="2" charset="2"/>
              <a:buChar char="ü"/>
            </a:pPr>
            <a:r>
              <a:rPr lang="en-US" sz="2500" i="1" dirty="0"/>
              <a:t>SIDES (via Third-Party Administrator/TPA)</a:t>
            </a:r>
          </a:p>
          <a:p>
            <a:pPr>
              <a:buFont typeface="Wingdings" panose="05000000000000000000" pitchFamily="2" charset="2"/>
              <a:buChar char="ü"/>
            </a:pPr>
            <a:r>
              <a:rPr lang="en-US" sz="2500" i="1" dirty="0"/>
              <a:t>SIDES E-Response (via web service)</a:t>
            </a:r>
          </a:p>
          <a:p>
            <a:pPr>
              <a:lnSpc>
                <a:spcPct val="120000"/>
              </a:lnSpc>
            </a:pPr>
            <a:r>
              <a:rPr lang="en-US" u="sng" dirty="0"/>
              <a:t>Fact-Finding Notice:</a:t>
            </a:r>
          </a:p>
          <a:p>
            <a:pPr>
              <a:buFont typeface="Wingdings" panose="05000000000000000000" pitchFamily="2" charset="2"/>
              <a:buChar char="ü"/>
            </a:pPr>
            <a:r>
              <a:rPr lang="en-US" sz="2500" i="1" dirty="0"/>
              <a:t>Paper (fax, mail, email)</a:t>
            </a:r>
            <a:endParaRPr lang="en-US" sz="2500" i="1" u="sng" dirty="0"/>
          </a:p>
          <a:p>
            <a:r>
              <a:rPr lang="en-US" u="sng" dirty="0"/>
              <a:t>Wage Verification Forms</a:t>
            </a:r>
          </a:p>
          <a:p>
            <a:pPr>
              <a:buFont typeface="Wingdings" panose="05000000000000000000" pitchFamily="2" charset="2"/>
              <a:buChar char="ü"/>
            </a:pPr>
            <a:r>
              <a:rPr lang="en-US" sz="2500" i="1" dirty="0"/>
              <a:t>Paper (fax, mail, email)</a:t>
            </a:r>
          </a:p>
          <a:p>
            <a:r>
              <a:rPr lang="en-US" u="sng" dirty="0"/>
              <a:t>Quarterly Wage Reports:</a:t>
            </a:r>
          </a:p>
          <a:p>
            <a:pPr>
              <a:buFont typeface="Wingdings" panose="05000000000000000000" pitchFamily="2" charset="2"/>
              <a:buChar char="ü"/>
            </a:pPr>
            <a:r>
              <a:rPr lang="en-US" sz="2500" i="1" dirty="0"/>
              <a:t>Electronically </a:t>
            </a:r>
          </a:p>
          <a:p>
            <a:pPr>
              <a:buFont typeface="Wingdings" panose="05000000000000000000" pitchFamily="2" charset="2"/>
              <a:buChar char="ü"/>
            </a:pPr>
            <a:r>
              <a:rPr lang="en-US" sz="2500" i="1" dirty="0"/>
              <a:t>Bulk upload</a:t>
            </a:r>
          </a:p>
          <a:p>
            <a:pPr>
              <a:buFont typeface="Wingdings" panose="05000000000000000000" pitchFamily="2" charset="2"/>
              <a:buChar char="ü"/>
            </a:pPr>
            <a:r>
              <a:rPr lang="en-US" sz="2500" i="1" dirty="0"/>
              <a:t>Paper (fax, mail, email)</a:t>
            </a:r>
          </a:p>
          <a:p>
            <a:pPr marL="0" indent="0">
              <a:buFont typeface="Arial" panose="020B0604020202020204" pitchFamily="34" charset="0"/>
              <a:buNone/>
            </a:pPr>
            <a:endParaRPr lang="en-US" b="1" u="sng" dirty="0"/>
          </a:p>
        </p:txBody>
      </p:sp>
      <p:sp>
        <p:nvSpPr>
          <p:cNvPr id="13" name="Content Placeholder 5">
            <a:extLst>
              <a:ext uri="{FF2B5EF4-FFF2-40B4-BE49-F238E27FC236}">
                <a16:creationId xmlns:a16="http://schemas.microsoft.com/office/drawing/2014/main" id="{5CCBA41E-682F-458F-BCAC-E36409295882}"/>
              </a:ext>
            </a:extLst>
          </p:cNvPr>
          <p:cNvSpPr txBox="1">
            <a:spLocks/>
          </p:cNvSpPr>
          <p:nvPr/>
        </p:nvSpPr>
        <p:spPr>
          <a:xfrm>
            <a:off x="3170295" y="1455541"/>
            <a:ext cx="2654569" cy="4919472"/>
          </a:xfrm>
          <a:prstGeom prst="rect">
            <a:avLst/>
          </a:prstGeom>
          <a:solidFill>
            <a:srgbClr val="E1EDED"/>
          </a:solidFill>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900" b="1" u="sng" dirty="0"/>
              <a:t>Challenges:</a:t>
            </a:r>
          </a:p>
          <a:p>
            <a:pPr>
              <a:lnSpc>
                <a:spcPct val="100000"/>
              </a:lnSpc>
            </a:pPr>
            <a:r>
              <a:rPr lang="en-US" sz="1500" dirty="0"/>
              <a:t>Paper processing delays</a:t>
            </a:r>
          </a:p>
          <a:p>
            <a:pPr>
              <a:lnSpc>
                <a:spcPct val="100000"/>
              </a:lnSpc>
            </a:pPr>
            <a:r>
              <a:rPr lang="en-US" sz="1500" dirty="0"/>
              <a:t>Mail delivery times increased </a:t>
            </a:r>
          </a:p>
          <a:p>
            <a:pPr>
              <a:lnSpc>
                <a:spcPct val="100000"/>
              </a:lnSpc>
            </a:pPr>
            <a:r>
              <a:rPr lang="en-US" sz="1500" dirty="0"/>
              <a:t>Volumes of paperwork</a:t>
            </a:r>
          </a:p>
          <a:p>
            <a:pPr>
              <a:lnSpc>
                <a:spcPct val="100000"/>
              </a:lnSpc>
            </a:pPr>
            <a:r>
              <a:rPr lang="en-US" sz="1500" dirty="0"/>
              <a:t>Receiving quarterly reports without a matching employer record in system</a:t>
            </a:r>
          </a:p>
          <a:p>
            <a:pPr>
              <a:lnSpc>
                <a:spcPct val="100000"/>
              </a:lnSpc>
            </a:pPr>
            <a:r>
              <a:rPr lang="en-US" sz="1500" dirty="0"/>
              <a:t>Employers knowing whom to contact for different issues (Tax or Benefits)</a:t>
            </a:r>
          </a:p>
          <a:p>
            <a:pPr>
              <a:lnSpc>
                <a:spcPct val="100000"/>
              </a:lnSpc>
            </a:pPr>
            <a:r>
              <a:rPr lang="en-US" sz="1500" dirty="0"/>
              <a:t>Employers having different contacts for payroll, HR, claims paperwork</a:t>
            </a:r>
          </a:p>
          <a:p>
            <a:pPr marL="0" indent="0">
              <a:lnSpc>
                <a:spcPct val="100000"/>
              </a:lnSpc>
              <a:buNone/>
            </a:pPr>
            <a:endParaRPr lang="en-US" sz="1500" dirty="0"/>
          </a:p>
        </p:txBody>
      </p:sp>
      <p:sp>
        <p:nvSpPr>
          <p:cNvPr id="14" name="Content Placeholder 5">
            <a:extLst>
              <a:ext uri="{FF2B5EF4-FFF2-40B4-BE49-F238E27FC236}">
                <a16:creationId xmlns:a16="http://schemas.microsoft.com/office/drawing/2014/main" id="{8E9C27B1-76F5-484F-9D9E-4CFE83AFFDB6}"/>
              </a:ext>
            </a:extLst>
          </p:cNvPr>
          <p:cNvSpPr txBox="1">
            <a:spLocks/>
          </p:cNvSpPr>
          <p:nvPr/>
        </p:nvSpPr>
        <p:spPr>
          <a:xfrm>
            <a:off x="6091310" y="1439306"/>
            <a:ext cx="2654569" cy="4919472"/>
          </a:xfrm>
          <a:prstGeom prst="rect">
            <a:avLst/>
          </a:prstGeom>
          <a:solidFill>
            <a:srgbClr val="E1EDED"/>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900" b="1" u="sng" dirty="0"/>
              <a:t>Pending enhancements:</a:t>
            </a:r>
          </a:p>
          <a:p>
            <a:pPr>
              <a:lnSpc>
                <a:spcPct val="100000"/>
              </a:lnSpc>
            </a:pPr>
            <a:r>
              <a:rPr lang="en-US" sz="1500" dirty="0"/>
              <a:t>Increased promotion of SIDES E-Response</a:t>
            </a:r>
          </a:p>
          <a:p>
            <a:pPr>
              <a:lnSpc>
                <a:spcPct val="100000"/>
              </a:lnSpc>
              <a:buFont typeface="Wingdings" panose="05000000000000000000" pitchFamily="2" charset="2"/>
              <a:buChar char="ü"/>
            </a:pPr>
            <a:r>
              <a:rPr lang="en-US" sz="1200" i="1" dirty="0"/>
              <a:t>Secure</a:t>
            </a:r>
          </a:p>
          <a:p>
            <a:pPr>
              <a:lnSpc>
                <a:spcPct val="100000"/>
              </a:lnSpc>
              <a:buFont typeface="Wingdings" panose="05000000000000000000" pitchFamily="2" charset="2"/>
              <a:buChar char="ü"/>
            </a:pPr>
            <a:r>
              <a:rPr lang="en-US" sz="1200" i="1" dirty="0"/>
              <a:t>Faster reporting false claims</a:t>
            </a:r>
          </a:p>
          <a:p>
            <a:pPr>
              <a:lnSpc>
                <a:spcPct val="100000"/>
              </a:lnSpc>
              <a:buFont typeface="Wingdings" panose="05000000000000000000" pitchFamily="2" charset="2"/>
              <a:buChar char="ü"/>
            </a:pPr>
            <a:r>
              <a:rPr lang="en-US" sz="1200" i="1" dirty="0"/>
              <a:t>Quicker knowledge of claim filing</a:t>
            </a:r>
          </a:p>
          <a:p>
            <a:pPr>
              <a:lnSpc>
                <a:spcPct val="100000"/>
              </a:lnSpc>
            </a:pPr>
            <a:r>
              <a:rPr lang="en-US" sz="1500" dirty="0"/>
              <a:t>Integration of the wage audits into the SIDES product</a:t>
            </a:r>
          </a:p>
        </p:txBody>
      </p:sp>
    </p:spTree>
    <p:extLst>
      <p:ext uri="{BB962C8B-B14F-4D97-AF65-F5344CB8AC3E}">
        <p14:creationId xmlns:p14="http://schemas.microsoft.com/office/powerpoint/2010/main" val="3615188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CBE1851-2230-47A9-B000-CE9046EA61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rgbClr val="335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959CC57-025B-47BF-8D79-15F5061774C9}"/>
              </a:ext>
            </a:extLst>
          </p:cNvPr>
          <p:cNvSpPr>
            <a:spLocks noGrp="1"/>
          </p:cNvSpPr>
          <p:nvPr>
            <p:ph type="ctrTitle"/>
          </p:nvPr>
        </p:nvSpPr>
        <p:spPr>
          <a:xfrm>
            <a:off x="186612" y="803705"/>
            <a:ext cx="5281936" cy="3034857"/>
          </a:xfrm>
        </p:spPr>
        <p:txBody>
          <a:bodyPr anchor="b">
            <a:normAutofit/>
          </a:bodyPr>
          <a:lstStyle/>
          <a:p>
            <a:pPr algn="r"/>
            <a:r>
              <a:rPr lang="en-US" sz="4800" dirty="0">
                <a:solidFill>
                  <a:schemeClr val="bg1"/>
                </a:solidFill>
              </a:rPr>
              <a:t>Maine Bureau of Unemployment Tax Division:</a:t>
            </a:r>
            <a:br>
              <a:rPr lang="en-US" sz="4800" dirty="0">
                <a:solidFill>
                  <a:schemeClr val="bg1"/>
                </a:solidFill>
              </a:rPr>
            </a:br>
            <a:r>
              <a:rPr lang="en-US" sz="2800" i="1" dirty="0">
                <a:solidFill>
                  <a:schemeClr val="bg1"/>
                </a:solidFill>
              </a:rPr>
              <a:t>An Overview</a:t>
            </a:r>
            <a:endParaRPr lang="en-US" sz="4000" i="1" dirty="0">
              <a:solidFill>
                <a:schemeClr val="bg1"/>
              </a:solidFill>
            </a:endParaRPr>
          </a:p>
        </p:txBody>
      </p:sp>
      <p:sp>
        <p:nvSpPr>
          <p:cNvPr id="3" name="Subtitle 2">
            <a:extLst>
              <a:ext uri="{FF2B5EF4-FFF2-40B4-BE49-F238E27FC236}">
                <a16:creationId xmlns:a16="http://schemas.microsoft.com/office/drawing/2014/main" id="{60836A07-E17C-42B2-8D4C-AE449A728184}"/>
              </a:ext>
            </a:extLst>
          </p:cNvPr>
          <p:cNvSpPr>
            <a:spLocks noGrp="1"/>
          </p:cNvSpPr>
          <p:nvPr>
            <p:ph type="subTitle" idx="1"/>
          </p:nvPr>
        </p:nvSpPr>
        <p:spPr>
          <a:xfrm>
            <a:off x="186612" y="4013165"/>
            <a:ext cx="5281936" cy="2205732"/>
          </a:xfrm>
        </p:spPr>
        <p:txBody>
          <a:bodyPr anchor="t">
            <a:normAutofit/>
          </a:bodyPr>
          <a:lstStyle/>
          <a:p>
            <a:pPr algn="r"/>
            <a:r>
              <a:rPr lang="en-US" sz="1800" dirty="0">
                <a:solidFill>
                  <a:srgbClr val="FFFFFF"/>
                </a:solidFill>
              </a:rPr>
              <a:t>Kerry Hekl, Tax Division Director</a:t>
            </a:r>
          </a:p>
          <a:p>
            <a:pPr algn="r"/>
            <a:r>
              <a:rPr lang="en-US" sz="1800" dirty="0">
                <a:solidFill>
                  <a:srgbClr val="FFFFFF"/>
                </a:solidFill>
              </a:rPr>
              <a:t>Bureau of Unemployment Compensation</a:t>
            </a:r>
          </a:p>
          <a:p>
            <a:pPr algn="r"/>
            <a:r>
              <a:rPr lang="en-US" sz="1800" dirty="0">
                <a:solidFill>
                  <a:srgbClr val="FFFFFF"/>
                </a:solidFill>
              </a:rPr>
              <a:t>Maine Department of Labor</a:t>
            </a:r>
            <a:br>
              <a:rPr lang="en-US" sz="1800" dirty="0">
                <a:solidFill>
                  <a:srgbClr val="FFFFFF"/>
                </a:solidFill>
              </a:rPr>
            </a:br>
            <a:br>
              <a:rPr lang="en-US" sz="1800" dirty="0">
                <a:solidFill>
                  <a:srgbClr val="FFFFFF"/>
                </a:solidFill>
              </a:rPr>
            </a:br>
            <a:r>
              <a:rPr lang="en-US" sz="1800" dirty="0">
                <a:solidFill>
                  <a:srgbClr val="FFFFFF"/>
                </a:solidFill>
              </a:rPr>
              <a:t>November 17, 2021</a:t>
            </a:r>
          </a:p>
        </p:txBody>
      </p:sp>
      <p:cxnSp>
        <p:nvCxnSpPr>
          <p:cNvPr id="12" name="Straight Connector 11">
            <a:extLst>
              <a:ext uri="{FF2B5EF4-FFF2-40B4-BE49-F238E27FC236}">
                <a16:creationId xmlns:a16="http://schemas.microsoft.com/office/drawing/2014/main" id="{23B93832-6514-44F4-849B-5EE2C8A233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928939"/>
            <a:ext cx="393192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A04A406D-A900-45FA-ADEE-99673BE4D2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436781"/>
            <a:ext cx="5459470" cy="3985413"/>
          </a:xfrm>
          <a:prstGeom prst="rect">
            <a:avLst/>
          </a:prstGeom>
        </p:spPr>
      </p:pic>
    </p:spTree>
    <p:extLst>
      <p:ext uri="{BB962C8B-B14F-4D97-AF65-F5344CB8AC3E}">
        <p14:creationId xmlns:p14="http://schemas.microsoft.com/office/powerpoint/2010/main" val="2022637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B66E5C4EE02B48A9BDBE5FB54A25D5" ma:contentTypeVersion="13" ma:contentTypeDescription="Create a new document." ma:contentTypeScope="" ma:versionID="57487000b7ace0df86617495b35c9f41">
  <xsd:schema xmlns:xsd="http://www.w3.org/2001/XMLSchema" xmlns:xs="http://www.w3.org/2001/XMLSchema" xmlns:p="http://schemas.microsoft.com/office/2006/metadata/properties" xmlns:ns3="81a9341b-64b5-4ad4-8639-fddfaeb5e640" xmlns:ns4="17e3ba3f-548d-4f96-a93e-b45757cad069" targetNamespace="http://schemas.microsoft.com/office/2006/metadata/properties" ma:root="true" ma:fieldsID="84bc2d0cad58460ae1b764c2cf3a4c45" ns3:_="" ns4:_="">
    <xsd:import namespace="81a9341b-64b5-4ad4-8639-fddfaeb5e640"/>
    <xsd:import namespace="17e3ba3f-548d-4f96-a93e-b45757cad06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a9341b-64b5-4ad4-8639-fddfaeb5e6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7e3ba3f-548d-4f96-a93e-b45757cad069"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B61C43C-C7A5-468A-A04F-79B79D27A6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a9341b-64b5-4ad4-8639-fddfaeb5e640"/>
    <ds:schemaRef ds:uri="17e3ba3f-548d-4f96-a93e-b45757cad0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015B37-D3C0-40F4-853C-67250DEBB77C}">
  <ds:schemaRefs>
    <ds:schemaRef ds:uri="http://schemas.microsoft.com/sharepoint/v3/contenttype/forms"/>
  </ds:schemaRefs>
</ds:datastoreItem>
</file>

<file path=customXml/itemProps3.xml><?xml version="1.0" encoding="utf-8"?>
<ds:datastoreItem xmlns:ds="http://schemas.openxmlformats.org/officeDocument/2006/customXml" ds:itemID="{25732614-3B18-41E9-A262-106B6BE6A136}">
  <ds:schemaRefs>
    <ds:schemaRef ds:uri="http://schemas.openxmlformats.org/package/2006/metadata/core-properties"/>
    <ds:schemaRef ds:uri="http://schemas.microsoft.com/office/2006/documentManagement/types"/>
    <ds:schemaRef ds:uri="http://schemas.microsoft.com/office/2006/metadata/properties"/>
    <ds:schemaRef ds:uri="http://purl.org/dc/elements/1.1/"/>
    <ds:schemaRef ds:uri="17e3ba3f-548d-4f96-a93e-b45757cad069"/>
    <ds:schemaRef ds:uri="81a9341b-64b5-4ad4-8639-fddfaeb5e640"/>
    <ds:schemaRef ds:uri="http://purl.org/dc/term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13204</TotalTime>
  <Words>1650</Words>
  <Application>Microsoft Office PowerPoint</Application>
  <PresentationFormat>Widescreen</PresentationFormat>
  <Paragraphs>236</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Wingdings</vt:lpstr>
      <vt:lpstr>Office Theme</vt:lpstr>
      <vt:lpstr>Agenda</vt:lpstr>
      <vt:lpstr>2022 UI  Tax Schedule </vt:lpstr>
      <vt:lpstr>2022 UI Tax Schedule</vt:lpstr>
      <vt:lpstr>Comparison to 2021 &amp; Schedule E</vt:lpstr>
      <vt:lpstr>Filing for Benefits and Employer Reporting: Current state, challenges, and planned enhancements</vt:lpstr>
      <vt:lpstr>Overarching Question</vt:lpstr>
      <vt:lpstr>Filing for Benefits</vt:lpstr>
      <vt:lpstr>Employer Reporting</vt:lpstr>
      <vt:lpstr>Maine Bureau of Unemployment Tax Division: An Overview</vt:lpstr>
      <vt:lpstr>Overarching Question</vt:lpstr>
      <vt:lpstr>Overview of Tax Division</vt:lpstr>
      <vt:lpstr>Employer Services and Resources</vt:lpstr>
      <vt:lpstr>PowerPoint Presentation</vt:lpstr>
      <vt:lpstr>ReEmployME System: Planned Improvements to Improve Access</vt:lpstr>
      <vt:lpstr>Overarching Question</vt:lpstr>
      <vt:lpstr>ReEmployME System</vt:lpstr>
      <vt:lpstr>ReEmployME System</vt:lpstr>
      <vt:lpstr>ReEmployME System</vt:lpstr>
      <vt:lpstr>ReEmployME System</vt:lpstr>
      <vt:lpstr>Goal – Equitable Access For All</vt:lpstr>
      <vt:lpstr>Current &amp; Ongoing Improvement Plans:</vt:lpstr>
      <vt:lpstr>Goal – Equitable Access For All</vt:lpstr>
      <vt:lpstr>Maine Involvement w/National Initiatives</vt:lpstr>
      <vt:lpstr>Next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WorkShare: Retaining workforce during temporary slowdowns</dc:title>
  <dc:creator>deFrees, Evelyn</dc:creator>
  <cp:lastModifiedBy>Gingras, Isaac H</cp:lastModifiedBy>
  <cp:revision>55</cp:revision>
  <dcterms:created xsi:type="dcterms:W3CDTF">2020-06-04T14:18:18Z</dcterms:created>
  <dcterms:modified xsi:type="dcterms:W3CDTF">2021-11-17T21:19:34Z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0x01010006B66E5C4EE02B48A9BDBE5FB54A25D5</vt:lpwstr>
  </property>
</Properties>
</file>