
<file path=[Content_Types].xml><?xml version="1.0" encoding="utf-8"?>
<Types xmlns="http://schemas.openxmlformats.org/package/2006/content-types">
  <Default Extension="bin" ContentType="application/vnd.openxmlformats-officedocument.oleObject"/>
  <Default Extension="emf" ContentType="image/x-emf"/>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145706457" r:id="rId5"/>
    <p:sldId id="256" r:id="rId6"/>
    <p:sldId id="275" r:id="rId7"/>
    <p:sldId id="258" r:id="rId8"/>
    <p:sldId id="276" r:id="rId9"/>
    <p:sldId id="279" r:id="rId10"/>
    <p:sldId id="280" r:id="rId11"/>
    <p:sldId id="281" r:id="rId12"/>
    <p:sldId id="282" r:id="rId13"/>
    <p:sldId id="283" r:id="rId14"/>
    <p:sldId id="2145706444" r:id="rId15"/>
    <p:sldId id="2145706281" r:id="rId16"/>
    <p:sldId id="2145706446" r:id="rId17"/>
    <p:sldId id="2145706445" r:id="rId18"/>
    <p:sldId id="2145706455" r:id="rId19"/>
    <p:sldId id="2145706448" r:id="rId20"/>
    <p:sldId id="2145706449" r:id="rId21"/>
    <p:sldId id="2145706456" r:id="rId22"/>
    <p:sldId id="327" r:id="rId23"/>
    <p:sldId id="2145706451" r:id="rId24"/>
    <p:sldId id="2145706452" r:id="rId25"/>
    <p:sldId id="2145706453" r:id="rId26"/>
    <p:sldId id="2145706454" r:id="rId27"/>
    <p:sldId id="214570645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ferriere, Megan A" initials="LMA" lastIdx="10" clrIdx="0">
    <p:extLst>
      <p:ext uri="{19B8F6BF-5375-455C-9EA6-DF929625EA0E}">
        <p15:presenceInfo xmlns:p15="http://schemas.microsoft.com/office/powerpoint/2012/main" userId="S::megan.a.laferriere@maine.gov::9515a667-4215-49a8-a41e-aeab99654a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38" autoAdjust="0"/>
    <p:restoredTop sz="94660"/>
  </p:normalViewPr>
  <p:slideViewPr>
    <p:cSldViewPr snapToGrid="0">
      <p:cViewPr varScale="1">
        <p:scale>
          <a:sx n="67" d="100"/>
          <a:sy n="67" d="100"/>
        </p:scale>
        <p:origin x="6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https://stateofmaine-my.sharepoint.com/personal/samantha_dina_maine_gov/Documents/Unemployment%20research/Copy%20of%20Employment%20barriers%20and%20suppo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b="1" dirty="0">
                <a:latin typeface="+mj-lt"/>
              </a:rPr>
              <a:t>What is preventing you from returning to work? </a:t>
            </a:r>
          </a:p>
          <a:p>
            <a:r>
              <a:rPr lang="en-US" dirty="0">
                <a:latin typeface="+mj-lt"/>
              </a:rPr>
              <a:t>Select all that apply. N=2,611)</a:t>
            </a:r>
          </a:p>
        </c:rich>
      </c:tx>
      <c:overlay val="0"/>
    </c:title>
    <c:autoTitleDeleted val="0"/>
    <c:plotArea>
      <c:layout>
        <c:manualLayout>
          <c:layoutTarget val="inner"/>
          <c:xMode val="edge"/>
          <c:yMode val="edge"/>
          <c:x val="0.51877917846588129"/>
          <c:y val="0.11732524292653131"/>
          <c:w val="0.39830367717149534"/>
          <c:h val="0.86596426495133449"/>
        </c:manualLayout>
      </c:layout>
      <c:barChart>
        <c:barDir val="bar"/>
        <c:grouping val="clustered"/>
        <c:varyColors val="0"/>
        <c:ser>
          <c:idx val="0"/>
          <c:order val="0"/>
          <c:tx>
            <c:strRef>
              <c:f>'Question 1'!$B$3</c:f>
              <c:strCache>
                <c:ptCount val="1"/>
                <c:pt idx="0">
                  <c:v>Responses</c:v>
                </c:pt>
              </c:strCache>
            </c:strRef>
          </c:tx>
          <c:spPr>
            <a:solidFill>
              <a:srgbClr val="002060"/>
            </a:solidFill>
            <a:ln>
              <a:prstDash val="solid"/>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'Question 1'!$A$4:$A$17</c:f>
              <c:strCache>
                <c:ptCount val="14"/>
                <c:pt idx="0">
                  <c:v>Not looking for work</c:v>
                </c:pt>
                <c:pt idx="1">
                  <c:v>None of the above</c:v>
                </c:pt>
                <c:pt idx="2">
                  <c:v>I don’t have (reliable) transportation</c:v>
                </c:pt>
                <c:pt idx="3">
                  <c:v>Lack of long-term positions </c:v>
                </c:pt>
                <c:pt idx="4">
                  <c:v>Lack of predictable schedule</c:v>
                </c:pt>
                <c:pt idx="5">
                  <c:v>I have returned to work</c:v>
                </c:pt>
                <c:pt idx="6">
                  <c:v>Other health issues (e.g., mental health)</c:v>
                </c:pt>
                <c:pt idx="7">
                  <c:v>Lack of benefits offered in available jobs </c:v>
                </c:pt>
                <c:pt idx="8">
                  <c:v>I don’t have (reliable) childcare</c:v>
                </c:pt>
                <c:pt idx="9">
                  <c:v>No relevant jobs in my local area</c:v>
                </c:pt>
                <c:pt idx="10">
                  <c:v>Insufficient pay or wages to cover my expenses</c:v>
                </c:pt>
                <c:pt idx="11">
                  <c:v>Other (please specify)</c:v>
                </c:pt>
                <c:pt idx="12">
                  <c:v>COVID health risks or concerns</c:v>
                </c:pt>
                <c:pt idx="13">
                  <c:v>Lack of opportunities that match my skillset</c:v>
                </c:pt>
              </c:strCache>
            </c:strRef>
          </c:cat>
          <c:val>
            <c:numRef>
              <c:f>'Question 1'!$B$4:$B$17</c:f>
              <c:numCache>
                <c:formatCode>0%</c:formatCode>
                <c:ptCount val="14"/>
                <c:pt idx="0">
                  <c:v>4.5999999999999999E-3</c:v>
                </c:pt>
                <c:pt idx="1">
                  <c:v>3.3300000000000003E-2</c:v>
                </c:pt>
                <c:pt idx="2">
                  <c:v>5.9400000000000001E-2</c:v>
                </c:pt>
                <c:pt idx="3">
                  <c:v>0.1095</c:v>
                </c:pt>
                <c:pt idx="4">
                  <c:v>0.12909999999999999</c:v>
                </c:pt>
                <c:pt idx="5">
                  <c:v>0.13669999999999999</c:v>
                </c:pt>
                <c:pt idx="6">
                  <c:v>0.14399999999999999</c:v>
                </c:pt>
                <c:pt idx="7">
                  <c:v>0.14749999999999999</c:v>
                </c:pt>
                <c:pt idx="8">
                  <c:v>0.1517</c:v>
                </c:pt>
                <c:pt idx="9">
                  <c:v>0.2122</c:v>
                </c:pt>
                <c:pt idx="10">
                  <c:v>0.28570000000000001</c:v>
                </c:pt>
                <c:pt idx="11">
                  <c:v>0.29530000000000001</c:v>
                </c:pt>
                <c:pt idx="12">
                  <c:v>0.30909999999999999</c:v>
                </c:pt>
                <c:pt idx="13">
                  <c:v>0.34160000000000001</c:v>
                </c:pt>
              </c:numCache>
            </c:numRef>
          </c:val>
          <c:extLst>
            <c:ext xmlns:c16="http://schemas.microsoft.com/office/drawing/2014/chart" uri="{C3380CC4-5D6E-409C-BE32-E72D297353CC}">
              <c16:uniqueId val="{00000000-759D-45C8-B2C0-089BB13B4F62}"/>
            </c:ext>
          </c:extLst>
        </c:ser>
        <c:dLbls>
          <c:showLegendKey val="0"/>
          <c:showVal val="1"/>
          <c:showCatName val="0"/>
          <c:showSerName val="0"/>
          <c:showPercent val="0"/>
          <c:showBubbleSize val="0"/>
        </c:dLbls>
        <c:gapWidth val="150"/>
        <c:overlap val="-25"/>
        <c:axId val="10"/>
        <c:axId val="100"/>
      </c:barChart>
      <c:valAx>
        <c:axId val="100"/>
        <c:scaling>
          <c:orientation val="minMax"/>
        </c:scaling>
        <c:delete val="1"/>
        <c:axPos val="b"/>
        <c:numFmt formatCode="0%" sourceLinked="1"/>
        <c:majorTickMark val="out"/>
        <c:minorTickMark val="none"/>
        <c:tickLblPos val="nextTo"/>
        <c:crossAx val="10"/>
        <c:crosses val="autoZero"/>
        <c:crossBetween val="between"/>
      </c:valAx>
      <c:catAx>
        <c:axId val="10"/>
        <c:scaling>
          <c:orientation val="minMax"/>
        </c:scaling>
        <c:delete val="0"/>
        <c:axPos val="l"/>
        <c:numFmt formatCode="General" sourceLinked="1"/>
        <c:majorTickMark val="none"/>
        <c:minorTickMark val="none"/>
        <c:tickLblPos val="nextTo"/>
        <c:txPr>
          <a:bodyPr/>
          <a:lstStyle/>
          <a:p>
            <a:pPr>
              <a:defRPr sz="1500"/>
            </a:pPr>
            <a:endParaRPr lang="en-US"/>
          </a:p>
        </c:txPr>
        <c:crossAx val="100"/>
        <c:crosses val="autoZero"/>
        <c:auto val="0"/>
        <c:lblAlgn val="ctr"/>
        <c:lblOffset val="100"/>
        <c:noMultiLvlLbl val="0"/>
      </c:catAx>
    </c:plotArea>
    <c:plotVisOnly val="0"/>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5B715-D8C4-4779-9AEE-E13F690F6BB5}" type="datetimeFigureOut">
              <a:rPr lang="en-US" smtClean="0"/>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CBC107-9FEF-4B67-8FCB-39F3ACC6B4B1}" type="slidenum">
              <a:rPr lang="en-US" smtClean="0"/>
              <a:t>‹#›</a:t>
            </a:fld>
            <a:endParaRPr lang="en-US"/>
          </a:p>
        </p:txBody>
      </p:sp>
    </p:spTree>
    <p:extLst>
      <p:ext uri="{BB962C8B-B14F-4D97-AF65-F5344CB8AC3E}">
        <p14:creationId xmlns:p14="http://schemas.microsoft.com/office/powerpoint/2010/main" val="399389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3" Type="http://schemas.openxmlformats.org/officeDocument/2006/relationships/tags" Target="../tags/tag2.xml"/><Relationship Id="rId7" Type="http://schemas.openxmlformats.org/officeDocument/2006/relationships/tags" Target="../tags/tag6.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image" Target="../media/image1.emf"/><Relationship Id="rId5" Type="http://schemas.openxmlformats.org/officeDocument/2006/relationships/tags" Target="../tags/tag4.xml"/><Relationship Id="rId10" Type="http://schemas.openxmlformats.org/officeDocument/2006/relationships/oleObject" Target="../embeddings/oleObject1.bin"/><Relationship Id="rId4" Type="http://schemas.openxmlformats.org/officeDocument/2006/relationships/tags" Target="../tags/tag3.xml"/><Relationship Id="rId9"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2851C-9415-4EFA-916C-5C9C5D74B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B2AABA-639D-4195-B290-FD95EADD774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83B2960-E037-4750-96BB-30E9CA3560BB}"/>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681163FD-6FAB-4ABB-A21B-5BC77374E0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853ABD-12F2-4A52-9AE8-1289B03489E7}"/>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337168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83097-8F88-47B5-A1A4-36ABD81A93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2889BA-1C90-4475-8DE7-11796D7FBC2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1BD2C-5926-465B-AB79-91A544F75492}"/>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888FCDDB-3D5D-4E8E-8A6C-5E151C799FC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87EF5A-92F9-4F6F-85BC-BBF55E74640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87401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EF41FE1-0467-406A-8538-28B18F694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0E03F4-2720-498B-B039-83C4FE487B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8D3000-3B3C-49CF-8221-A935742F1DFB}"/>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14102DEF-C46B-47C3-A5A4-E86A4F4B29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217147-6D9F-4B30-80D3-81928EA2372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100384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2"/>
            </p:custDataLst>
            <p:extLst>
              <p:ext uri="{D42A27DB-BD31-4B8C-83A1-F6EECF244321}">
                <p14:modId xmlns:p14="http://schemas.microsoft.com/office/powerpoint/2010/main" val="11757156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40"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4"/>
            </p:custDataLst>
          </p:nvPr>
        </p:nvSpPr>
        <p:spPr>
          <a:xfrm>
            <a:off x="554736" y="571595"/>
            <a:ext cx="10113264" cy="369332"/>
          </a:xfrm>
        </p:spPr>
        <p:txBody>
          <a:bodyPr vert="horz" wrap="square" lIns="0" tIns="0" rIns="0" bIns="0" rtlCol="0" anchor="ctr" anchorCtr="0">
            <a:spAutoFit/>
          </a:bodyPr>
          <a:lstStyle>
            <a:lvl1pPr>
              <a:defRPr lang="en-US" sz="2400" b="1" kern="1200" spc="0" baseline="0" dirty="0">
                <a:ln w="6350" cap="flat">
                  <a:noFill/>
                  <a:miter lim="800000"/>
                </a:ln>
                <a:solidFill>
                  <a:schemeClr val="accent1"/>
                </a:solidFill>
                <a:latin typeface="+mj-lt"/>
                <a:ea typeface="+mj-ea"/>
                <a:cs typeface="+mj-cs"/>
              </a:defRPr>
            </a:lvl1pPr>
          </a:lstStyle>
          <a:p>
            <a:pPr lvl="0"/>
            <a:r>
              <a:rPr lang="en-US" dirty="0"/>
              <a:t>Click to edit Master title style</a:t>
            </a: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5"/>
            </p:custDataLst>
          </p:nvPr>
        </p:nvSpPr>
        <p:spPr>
          <a:xfrm>
            <a:off x="554736" y="1236334"/>
            <a:ext cx="11083290" cy="276999"/>
          </a:xfrm>
          <a:prstGeom prst="rect">
            <a:avLst/>
          </a:prstGeom>
        </p:spPr>
        <p:txBody>
          <a:bodyPr vert="horz" wrap="square" lIns="0" tIns="0" rIns="0" bIns="0" rtlCol="0">
            <a:noAutofit/>
          </a:bodyPr>
          <a:lstStyle>
            <a:lvl1pPr>
              <a:defRPr lang="en-US" sz="1800" b="0" dirty="0"/>
            </a:lvl1pPr>
          </a:lstStyle>
          <a:p>
            <a:pPr lvl="0">
              <a:buNone/>
            </a:pPr>
            <a:r>
              <a:rPr lang="en-US" dirty="0"/>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6"/>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7"/>
            </p:custDataLst>
          </p:nvPr>
        </p:nvSpPr>
        <p:spPr>
          <a:xfrm>
            <a:off x="554735" y="6498754"/>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8"/>
            </p:custDataLst>
          </p:nvPr>
        </p:nvSpPr>
        <p:spPr>
          <a:xfrm>
            <a:off x="554735" y="93893"/>
            <a:ext cx="3843338" cy="123111"/>
          </a:xfrm>
          <a:prstGeom prst="rect">
            <a:avLst/>
          </a:prstGeom>
          <a:ln w="6350">
            <a:noFill/>
            <a:miter lim="800000"/>
          </a:ln>
        </p:spPr>
        <p:txBody>
          <a:bodyPr vert="horz" wrap="square" lIns="0" tIns="0" rIns="0" bIns="0" rtlCol="0">
            <a:spAutoFit/>
          </a:bodyPr>
          <a:lstStyle>
            <a:lvl1pPr>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76087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71C39-A696-4CCA-A716-2D7881C51B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D3396C1-4678-4423-ADBD-30DF8847DC6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60F35C-3B45-42AE-810F-78DFC68B873A}"/>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87B6035B-3370-4AEE-8C9E-8EF71B8E23C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DF137F-5048-4379-8518-0F5D5C023F7F}"/>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3131123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731C8-888D-4765-8A80-6C82634FE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7D96C3-BCFD-4322-82E3-39DCE53DA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86F44B-4F7F-4058-8CBE-8401C9AF568D}"/>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6DA38060-707D-4A39-AD82-8FE8150C85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5B3DB8-0D0C-4BE4-A5A1-4C1C51C74F9D}"/>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3665352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3B54-0219-4B3F-BED9-D1F3C766ED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0B84FE-F741-4C7F-841B-52815F036A4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927188-461D-4463-BF2D-D5D080C70B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03146F-9F6C-4E54-81BE-DE3833DBD4CD}"/>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6" name="Footer Placeholder 5">
            <a:extLst>
              <a:ext uri="{FF2B5EF4-FFF2-40B4-BE49-F238E27FC236}">
                <a16:creationId xmlns:a16="http://schemas.microsoft.com/office/drawing/2014/main" id="{C1015A9A-1F69-4BF0-8690-66FD78EAC97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ECA7C89-9AE9-460D-9C34-58B55C1CCB70}"/>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549877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EB3DD-642C-416C-92A9-AB6E75E76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A6EC7BE-685C-40B9-824A-D5FDA425AE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5066F8-9E78-4492-A75A-FD28E08713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4CD5BD-F0C6-4375-98C7-DA87A2EA30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F221D4-AC20-4759-97A9-6086A259AB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15395D-9BE0-4F6A-88F0-C4E57CF7993E}"/>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8" name="Footer Placeholder 7">
            <a:extLst>
              <a:ext uri="{FF2B5EF4-FFF2-40B4-BE49-F238E27FC236}">
                <a16:creationId xmlns:a16="http://schemas.microsoft.com/office/drawing/2014/main" id="{CAAC1EBA-AA6D-4251-8A17-273CC106E06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071C107-CF03-4C11-93D6-ADBD269EB6E4}"/>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402851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4A979-8BAD-4A6A-8BD4-F4B2236099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501787-8C88-4621-AA93-2AF21BAA4C51}"/>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4" name="Footer Placeholder 3">
            <a:extLst>
              <a:ext uri="{FF2B5EF4-FFF2-40B4-BE49-F238E27FC236}">
                <a16:creationId xmlns:a16="http://schemas.microsoft.com/office/drawing/2014/main" id="{3DA485B2-930D-4CA1-8C26-9B3BA27D65A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784F531-95F3-422D-9110-DEE1993DEF7A}"/>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9629161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97A093D-FC30-4FA4-BDB4-FFA0B699D807}"/>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3" name="Footer Placeholder 2">
            <a:extLst>
              <a:ext uri="{FF2B5EF4-FFF2-40B4-BE49-F238E27FC236}">
                <a16:creationId xmlns:a16="http://schemas.microsoft.com/office/drawing/2014/main" id="{8826604F-7967-4750-ABE8-176534FC601E}"/>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00C219-8331-46AE-9368-95450A2DE382}"/>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2321188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BEC79-4F8C-45B3-A337-475E809E4B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6054A1-84F0-4308-A12E-66E30D45A6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21A3DBC-9D9A-47B5-BD7C-8EA80063AE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55BC85-DC34-4AE9-940B-8ABD1A86F55F}"/>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6" name="Footer Placeholder 5">
            <a:extLst>
              <a:ext uri="{FF2B5EF4-FFF2-40B4-BE49-F238E27FC236}">
                <a16:creationId xmlns:a16="http://schemas.microsoft.com/office/drawing/2014/main" id="{FB409CE3-7127-4DA5-A5D1-0AD7FF354C4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435DACF-DBCD-4731-989C-74ED62AE457E}"/>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1300351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8E12D-2192-4DC4-94B6-DB7C8CC033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70A6365-78AA-42D0-BFD0-C8A6FB70E4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F6EEA43-262E-44E1-AA31-0DD036322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825BDE-1ACB-444B-9B74-E47BB3AE2F27}"/>
              </a:ext>
            </a:extLst>
          </p:cNvPr>
          <p:cNvSpPr>
            <a:spLocks noGrp="1"/>
          </p:cNvSpPr>
          <p:nvPr>
            <p:ph type="dt" sz="half" idx="10"/>
          </p:nvPr>
        </p:nvSpPr>
        <p:spPr/>
        <p:txBody>
          <a:bodyPr/>
          <a:lstStyle/>
          <a:p>
            <a:fld id="{27374351-49A7-4879-BE9E-680E3ACB7E7C}" type="datetimeFigureOut">
              <a:rPr lang="en-US" smtClean="0"/>
              <a:t>10/19/2021</a:t>
            </a:fld>
            <a:endParaRPr lang="en-US" dirty="0"/>
          </a:p>
        </p:txBody>
      </p:sp>
      <p:sp>
        <p:nvSpPr>
          <p:cNvPr id="6" name="Footer Placeholder 5">
            <a:extLst>
              <a:ext uri="{FF2B5EF4-FFF2-40B4-BE49-F238E27FC236}">
                <a16:creationId xmlns:a16="http://schemas.microsoft.com/office/drawing/2014/main" id="{568D15A0-9B82-4609-96D9-7F2516116B8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D47291-645E-4FF6-811C-7DB2962D96EE}"/>
              </a:ext>
            </a:extLst>
          </p:cNvPr>
          <p:cNvSpPr>
            <a:spLocks noGrp="1"/>
          </p:cNvSpPr>
          <p:nvPr>
            <p:ph type="sldNum" sz="quarter" idx="12"/>
          </p:nvPr>
        </p:nvSpPr>
        <p:spPr/>
        <p:txBody>
          <a:bodyPr/>
          <a:lstStyle/>
          <a:p>
            <a:fld id="{6D6B3FB2-5A06-4B60-A053-4961E1CD2662}" type="slidenum">
              <a:rPr lang="en-US" smtClean="0"/>
              <a:t>‹#›</a:t>
            </a:fld>
            <a:endParaRPr lang="en-US" dirty="0"/>
          </a:p>
        </p:txBody>
      </p:sp>
    </p:spTree>
    <p:extLst>
      <p:ext uri="{BB962C8B-B14F-4D97-AF65-F5344CB8AC3E}">
        <p14:creationId xmlns:p14="http://schemas.microsoft.com/office/powerpoint/2010/main" val="4909998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49FFB6D-160E-427F-A498-890F1E92E0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6B04E67-9B15-4451-B0AF-E1174221D1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D91054-20D1-4E7F-AD66-C7FC3866D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74351-49A7-4879-BE9E-680E3ACB7E7C}" type="datetimeFigureOut">
              <a:rPr lang="en-US" smtClean="0"/>
              <a:t>10/19/2021</a:t>
            </a:fld>
            <a:endParaRPr lang="en-US" dirty="0"/>
          </a:p>
        </p:txBody>
      </p:sp>
      <p:sp>
        <p:nvSpPr>
          <p:cNvPr id="5" name="Footer Placeholder 4">
            <a:extLst>
              <a:ext uri="{FF2B5EF4-FFF2-40B4-BE49-F238E27FC236}">
                <a16:creationId xmlns:a16="http://schemas.microsoft.com/office/drawing/2014/main" id="{AC414AA0-DAB5-40E9-84F0-1E5329F6FE5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C3A8F6E-70E2-44AE-B0A6-062302E7CE3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B3FB2-5A06-4B60-A053-4961E1CD2662}" type="slidenum">
              <a:rPr lang="en-US" smtClean="0"/>
              <a:t>‹#›</a:t>
            </a:fld>
            <a:endParaRPr lang="en-US" dirty="0"/>
          </a:p>
        </p:txBody>
      </p:sp>
    </p:spTree>
    <p:extLst>
      <p:ext uri="{BB962C8B-B14F-4D97-AF65-F5344CB8AC3E}">
        <p14:creationId xmlns:p14="http://schemas.microsoft.com/office/powerpoint/2010/main" val="7663277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image" Target="../media/image6.emf"/><Relationship Id="rId18" Type="http://schemas.openxmlformats.org/officeDocument/2006/relationships/image" Target="../media/image11.png"/><Relationship Id="rId3" Type="http://schemas.openxmlformats.org/officeDocument/2006/relationships/tags" Target="../tags/tag9.xml"/><Relationship Id="rId21" Type="http://schemas.openxmlformats.org/officeDocument/2006/relationships/image" Target="../media/image14.svg"/><Relationship Id="rId7" Type="http://schemas.openxmlformats.org/officeDocument/2006/relationships/tags" Target="../tags/tag13.xml"/><Relationship Id="rId12" Type="http://schemas.openxmlformats.org/officeDocument/2006/relationships/oleObject" Target="../embeddings/oleObject2.bin"/><Relationship Id="rId17" Type="http://schemas.openxmlformats.org/officeDocument/2006/relationships/image" Target="../media/image10.svg"/><Relationship Id="rId2" Type="http://schemas.openxmlformats.org/officeDocument/2006/relationships/tags" Target="../tags/tag8.xml"/><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vmlDrawing" Target="../drawings/vmlDrawing2.vml"/><Relationship Id="rId6" Type="http://schemas.openxmlformats.org/officeDocument/2006/relationships/tags" Target="../tags/tag12.xml"/><Relationship Id="rId11" Type="http://schemas.openxmlformats.org/officeDocument/2006/relationships/slideLayout" Target="../slideLayouts/slideLayout12.xml"/><Relationship Id="rId5" Type="http://schemas.openxmlformats.org/officeDocument/2006/relationships/tags" Target="../tags/tag11.xml"/><Relationship Id="rId15" Type="http://schemas.openxmlformats.org/officeDocument/2006/relationships/image" Target="../media/image8.svg"/><Relationship Id="rId23" Type="http://schemas.openxmlformats.org/officeDocument/2006/relationships/image" Target="../media/image16.svg"/><Relationship Id="rId10" Type="http://schemas.openxmlformats.org/officeDocument/2006/relationships/tags" Target="../tags/tag16.xml"/><Relationship Id="rId19" Type="http://schemas.openxmlformats.org/officeDocument/2006/relationships/image" Target="../media/image12.sv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7.png"/><Relationship Id="rId22"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0.png"/><Relationship Id="rId18" Type="http://schemas.openxmlformats.org/officeDocument/2006/relationships/image" Target="../media/image25.svg"/><Relationship Id="rId3" Type="http://schemas.openxmlformats.org/officeDocument/2006/relationships/tags" Target="../tags/tag18.xml"/><Relationship Id="rId21" Type="http://schemas.openxmlformats.org/officeDocument/2006/relationships/image" Target="../media/image28.png"/><Relationship Id="rId7" Type="http://schemas.openxmlformats.org/officeDocument/2006/relationships/tags" Target="../tags/tag22.xml"/><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tags" Target="../tags/tag17.xml"/><Relationship Id="rId16" Type="http://schemas.openxmlformats.org/officeDocument/2006/relationships/image" Target="../media/image23.svg"/><Relationship Id="rId20" Type="http://schemas.openxmlformats.org/officeDocument/2006/relationships/image" Target="../media/image27.svg"/><Relationship Id="rId1" Type="http://schemas.openxmlformats.org/officeDocument/2006/relationships/vmlDrawing" Target="../drawings/vmlDrawing3.vml"/><Relationship Id="rId6" Type="http://schemas.openxmlformats.org/officeDocument/2006/relationships/tags" Target="../tags/tag21.xml"/><Relationship Id="rId11" Type="http://schemas.openxmlformats.org/officeDocument/2006/relationships/image" Target="../media/image18.png"/><Relationship Id="rId5" Type="http://schemas.openxmlformats.org/officeDocument/2006/relationships/tags" Target="../tags/tag20.xml"/><Relationship Id="rId15" Type="http://schemas.openxmlformats.org/officeDocument/2006/relationships/image" Target="../media/image22.png"/><Relationship Id="rId10" Type="http://schemas.openxmlformats.org/officeDocument/2006/relationships/image" Target="../media/image17.emf"/><Relationship Id="rId19" Type="http://schemas.openxmlformats.org/officeDocument/2006/relationships/image" Target="../media/image26.png"/><Relationship Id="rId4" Type="http://schemas.openxmlformats.org/officeDocument/2006/relationships/tags" Target="../tags/tag19.xml"/><Relationship Id="rId9" Type="http://schemas.openxmlformats.org/officeDocument/2006/relationships/oleObject" Target="../embeddings/oleObject3.bin"/><Relationship Id="rId14" Type="http://schemas.openxmlformats.org/officeDocument/2006/relationships/image" Target="../media/image21.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legislature.maine.gov/legis/statutes/26/title26sec1044.html"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hyperlink" Target="https://www.maine.gov/labor/docs/2019/laborlaws/MaineEmploymentSecurityLaw_1119.pdf"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maine.gov/unemployment/stakeholders/" TargetMode="Externa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hyperlink" Target="mailto:UIStakeholdersGroup.DOL@maine.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Agenda</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pPr marL="0" indent="0">
              <a:buNone/>
            </a:pPr>
            <a:r>
              <a:rPr lang="en-US" sz="2400" b="1" dirty="0"/>
              <a:t>Agenda for UI Working Group, October 20th, 2021</a:t>
            </a:r>
          </a:p>
          <a:p>
            <a:pPr lvl="1"/>
            <a:r>
              <a:rPr lang="en-US" sz="2000" dirty="0"/>
              <a:t>Welcome</a:t>
            </a:r>
          </a:p>
          <a:p>
            <a:pPr lvl="1"/>
            <a:r>
              <a:rPr lang="en-US" sz="2000" dirty="0"/>
              <a:t>Introductions</a:t>
            </a:r>
          </a:p>
          <a:p>
            <a:pPr lvl="1"/>
            <a:r>
              <a:rPr lang="en-US" sz="2000" dirty="0"/>
              <a:t>What changes are being made or could be made to the workshare program </a:t>
            </a:r>
          </a:p>
          <a:p>
            <a:pPr lvl="1"/>
            <a:r>
              <a:rPr lang="en-US" sz="2000" dirty="0"/>
              <a:t>Changes to the RESEA program to increase participation</a:t>
            </a:r>
          </a:p>
          <a:p>
            <a:pPr lvl="1"/>
            <a:r>
              <a:rPr lang="en-US" sz="2000" dirty="0"/>
              <a:t>How to connect employers with the unemployed post-pandemic </a:t>
            </a:r>
          </a:p>
          <a:p>
            <a:pPr lvl="1"/>
            <a:r>
              <a:rPr lang="en-US" dirty="0"/>
              <a:t>Review effectiveness of Title 26 Sec. 1044</a:t>
            </a:r>
          </a:p>
          <a:p>
            <a:pPr lvl="1"/>
            <a:r>
              <a:rPr lang="en-US" sz="2000" dirty="0"/>
              <a:t>Closing and Next steps </a:t>
            </a:r>
          </a:p>
          <a:p>
            <a:endParaRPr lang="en-US" sz="2400" dirty="0"/>
          </a:p>
          <a:p>
            <a:pPr lvl="1"/>
            <a:endParaRPr lang="en-US" sz="2000" dirty="0"/>
          </a:p>
          <a:p>
            <a:pPr lvl="1"/>
            <a:endParaRPr lang="en-US" sz="20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3673279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Current RESEA Participant ratings and response</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02329" y="1055401"/>
            <a:ext cx="8220890" cy="4747195"/>
          </a:xfrm>
        </p:spPr>
        <p:txBody>
          <a:bodyPr anchor="t">
            <a:normAutofit lnSpcReduction="10000"/>
          </a:bodyPr>
          <a:lstStyle/>
          <a:p>
            <a:pPr lvl="1"/>
            <a:r>
              <a:rPr lang="en-US" sz="1800" dirty="0"/>
              <a:t>How satisfied are you with your RESEA appointment.</a:t>
            </a:r>
          </a:p>
          <a:p>
            <a:pPr marL="457200" lvl="1" indent="0">
              <a:buNone/>
            </a:pPr>
            <a:endParaRPr lang="en-US" sz="1800" dirty="0"/>
          </a:p>
          <a:p>
            <a:pPr lvl="1"/>
            <a:r>
              <a:rPr lang="en-US" sz="1800" dirty="0"/>
              <a:t>The information was presented in a clear, useful manner.</a:t>
            </a:r>
          </a:p>
          <a:p>
            <a:pPr lvl="1"/>
            <a:endParaRPr lang="en-US" sz="1800" dirty="0"/>
          </a:p>
          <a:p>
            <a:pPr lvl="1"/>
            <a:r>
              <a:rPr lang="en-US" sz="1800" dirty="0"/>
              <a:t>I feel more confident in finding my next job after my RESEA session.</a:t>
            </a:r>
          </a:p>
          <a:p>
            <a:pPr lvl="1"/>
            <a:endParaRPr lang="en-US" sz="1800" dirty="0"/>
          </a:p>
          <a:p>
            <a:pPr marL="457200" lvl="1" indent="0">
              <a:buNone/>
            </a:pPr>
            <a:endParaRPr lang="en-US" sz="1800" dirty="0"/>
          </a:p>
          <a:p>
            <a:pPr marL="457200" lvl="1" indent="0">
              <a:buNone/>
            </a:pPr>
            <a:endParaRPr lang="en-US" b="1" dirty="0"/>
          </a:p>
          <a:p>
            <a:pPr marL="457200" lvl="1" indent="0">
              <a:buNone/>
            </a:pPr>
            <a:r>
              <a:rPr lang="en-US" b="1" dirty="0"/>
              <a:t>Success Stories</a:t>
            </a:r>
          </a:p>
          <a:p>
            <a:pPr lvl="1"/>
            <a:r>
              <a:rPr lang="en-US" sz="2000" dirty="0"/>
              <a:t>“Robyn” is an older worker with barriers to re-employment and “Steve” is a formerly incarcerated individual.</a:t>
            </a:r>
          </a:p>
          <a:p>
            <a:pPr lvl="1"/>
            <a:r>
              <a:rPr lang="en-US" sz="2000" dirty="0"/>
              <a:t>Staff worked with both to provide individualized services, including highlighting  applicable jobs and wage levels.</a:t>
            </a:r>
          </a:p>
          <a:p>
            <a:pPr lvl="1"/>
            <a:r>
              <a:rPr lang="en-US" sz="2000" dirty="0"/>
              <a:t>Both Robyn and Steve were employed by the time staff followed up  in two weeks after their RESEA session.</a:t>
            </a:r>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7" name="Picture 6">
            <a:extLst>
              <a:ext uri="{FF2B5EF4-FFF2-40B4-BE49-F238E27FC236}">
                <a16:creationId xmlns:a16="http://schemas.microsoft.com/office/drawing/2014/main" id="{56D19183-216A-4B71-93B3-A63085D42E86}"/>
              </a:ext>
            </a:extLst>
          </p:cNvPr>
          <p:cNvPicPr>
            <a:picLocks noChangeAspect="1"/>
          </p:cNvPicPr>
          <p:nvPr/>
        </p:nvPicPr>
        <p:blipFill>
          <a:blip r:embed="rId3"/>
          <a:stretch>
            <a:fillRect/>
          </a:stretch>
        </p:blipFill>
        <p:spPr>
          <a:xfrm>
            <a:off x="7568808" y="1055401"/>
            <a:ext cx="1413558" cy="586225"/>
          </a:xfrm>
          <a:prstGeom prst="rect">
            <a:avLst/>
          </a:prstGeom>
        </p:spPr>
      </p:pic>
      <p:pic>
        <p:nvPicPr>
          <p:cNvPr id="8" name="Picture 7">
            <a:extLst>
              <a:ext uri="{FF2B5EF4-FFF2-40B4-BE49-F238E27FC236}">
                <a16:creationId xmlns:a16="http://schemas.microsoft.com/office/drawing/2014/main" id="{806F1D9E-74AA-434C-A870-61C1E1614B9E}"/>
              </a:ext>
            </a:extLst>
          </p:cNvPr>
          <p:cNvPicPr>
            <a:picLocks noChangeAspect="1"/>
          </p:cNvPicPr>
          <p:nvPr/>
        </p:nvPicPr>
        <p:blipFill>
          <a:blip r:embed="rId4"/>
          <a:stretch>
            <a:fillRect/>
          </a:stretch>
        </p:blipFill>
        <p:spPr>
          <a:xfrm>
            <a:off x="7568808" y="1587894"/>
            <a:ext cx="1635932" cy="574604"/>
          </a:xfrm>
          <a:prstGeom prst="rect">
            <a:avLst/>
          </a:prstGeom>
        </p:spPr>
      </p:pic>
      <p:pic>
        <p:nvPicPr>
          <p:cNvPr id="9" name="Picture 8">
            <a:extLst>
              <a:ext uri="{FF2B5EF4-FFF2-40B4-BE49-F238E27FC236}">
                <a16:creationId xmlns:a16="http://schemas.microsoft.com/office/drawing/2014/main" id="{A06F21F9-4B51-465F-A130-FF612502C040}"/>
              </a:ext>
            </a:extLst>
          </p:cNvPr>
          <p:cNvPicPr>
            <a:picLocks noChangeAspect="1"/>
          </p:cNvPicPr>
          <p:nvPr/>
        </p:nvPicPr>
        <p:blipFill>
          <a:blip r:embed="rId5"/>
          <a:stretch>
            <a:fillRect/>
          </a:stretch>
        </p:blipFill>
        <p:spPr>
          <a:xfrm>
            <a:off x="7517417" y="2137554"/>
            <a:ext cx="1477553" cy="574604"/>
          </a:xfrm>
          <a:prstGeom prst="rect">
            <a:avLst/>
          </a:prstGeom>
        </p:spPr>
      </p:pic>
    </p:spTree>
    <p:extLst>
      <p:ext uri="{BB962C8B-B14F-4D97-AF65-F5344CB8AC3E}">
        <p14:creationId xmlns:p14="http://schemas.microsoft.com/office/powerpoint/2010/main" val="2942079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 name="Object 6" hidden="1">
            <a:extLst>
              <a:ext uri="{FF2B5EF4-FFF2-40B4-BE49-F238E27FC236}">
                <a16:creationId xmlns:a16="http://schemas.microsoft.com/office/drawing/2014/main" id="{475AFB4F-16E9-4204-9BA2-DF966C32BDE6}"/>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4" name="think-cell Slide" r:id="rId12" imgW="395" imgH="396" progId="TCLayout.ActiveDocument.1">
                  <p:embed/>
                </p:oleObj>
              </mc:Choice>
              <mc:Fallback>
                <p:oleObj name="think-cell Slide" r:id="rId12" imgW="395" imgH="396" progId="TCLayout.ActiveDocument.1">
                  <p:embed/>
                  <p:pic>
                    <p:nvPicPr>
                      <p:cNvPr id="112" name="Object 6" hidden="1">
                        <a:extLst>
                          <a:ext uri="{FF2B5EF4-FFF2-40B4-BE49-F238E27FC236}">
                            <a16:creationId xmlns:a16="http://schemas.microsoft.com/office/drawing/2014/main" id="{475AFB4F-16E9-4204-9BA2-DF966C32BDE6}"/>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111" name="Rectangle 1" hidden="1">
            <a:extLst>
              <a:ext uri="{FF2B5EF4-FFF2-40B4-BE49-F238E27FC236}">
                <a16:creationId xmlns:a16="http://schemas.microsoft.com/office/drawing/2014/main" id="{8D5E2E4F-D190-4FD0-ADC3-245F3311D9AC}"/>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61497D91-E183-4B9C-91F6-806AD218D9D8}"/>
              </a:ext>
            </a:extLst>
          </p:cNvPr>
          <p:cNvSpPr>
            <a:spLocks noGrp="1"/>
          </p:cNvSpPr>
          <p:nvPr>
            <p:ph type="title"/>
            <p:custDataLst>
              <p:tags r:id="rId4"/>
            </p:custDataLst>
          </p:nvPr>
        </p:nvSpPr>
        <p:spPr>
          <a:xfrm>
            <a:off x="554736" y="202263"/>
            <a:ext cx="10113264" cy="1107996"/>
          </a:xfrm>
        </p:spPr>
        <p:txBody>
          <a:bodyPr/>
          <a:lstStyle/>
          <a:p>
            <a:r>
              <a:rPr lang="en-US" dirty="0"/>
              <a:t>The RESEA appointment supports participant reemployment by leveraging effective program features and providing a positive customer experience</a:t>
            </a:r>
          </a:p>
        </p:txBody>
      </p:sp>
      <p:sp>
        <p:nvSpPr>
          <p:cNvPr id="108" name="Rectangle: Top Corners Rounded 107">
            <a:extLst>
              <a:ext uri="{FF2B5EF4-FFF2-40B4-BE49-F238E27FC236}">
                <a16:creationId xmlns:a16="http://schemas.microsoft.com/office/drawing/2014/main" id="{F13E48F5-22A9-4EE8-A54D-C53E79486282}"/>
              </a:ext>
            </a:extLst>
          </p:cNvPr>
          <p:cNvSpPr>
            <a:spLocks/>
          </p:cNvSpPr>
          <p:nvPr/>
        </p:nvSpPr>
        <p:spPr>
          <a:xfrm rot="16200000" flipH="1">
            <a:off x="8785068" y="3033951"/>
            <a:ext cx="1803096" cy="5010768"/>
          </a:xfrm>
          <a:prstGeom prst="round2SameRect">
            <a:avLst>
              <a:gd name="adj1" fmla="val 50000"/>
              <a:gd name="adj2" fmla="val 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873BE24F-E69D-4FB0-8E46-589059DB33F0}"/>
              </a:ext>
            </a:extLst>
          </p:cNvPr>
          <p:cNvSpPr txBox="1">
            <a:spLocks/>
          </p:cNvSpPr>
          <p:nvPr>
            <p:custDataLst>
              <p:tags r:id="rId5"/>
            </p:custDataLst>
          </p:nvPr>
        </p:nvSpPr>
        <p:spPr>
          <a:xfrm>
            <a:off x="933349" y="3988915"/>
            <a:ext cx="3058273" cy="461665"/>
          </a:xfrm>
          <a:prstGeom prst="rect">
            <a:avLst/>
          </a:prstGeom>
          <a:noFill/>
          <a:ln>
            <a:noFill/>
          </a:ln>
        </p:spPr>
        <p:txBody>
          <a:bodyPr vert="horz" wrap="square" lIns="0" tIns="0" rIns="0" bIns="0" rtlCol="0" anchor="t" anchorCtr="0">
            <a:noAutofit/>
          </a:bodyPr>
          <a:lstStyle>
            <a:defPPr>
              <a:defRPr lang="en-US"/>
            </a:defPPr>
            <a:lvl1pPr marL="0" marR="0" lvl="0" indent="0" defTabSz="913526" eaLnBrk="1" latinLnBrk="0" hangingPunct="1">
              <a:lnSpc>
                <a:spcPct val="100000"/>
              </a:lnSpc>
              <a:buClr>
                <a:srgbClr val="002960"/>
              </a:buClr>
              <a:buSzPct val="100000"/>
              <a:buFontTx/>
              <a:buNone/>
              <a:tabLst/>
              <a:defRPr kumimoji="0" sz="1600" b="0" i="0" u="none" strike="noStrike" cap="none" spc="0" normalizeH="0" baseline="0">
                <a:ln>
                  <a:noFill/>
                </a:ln>
                <a:solidFill>
                  <a:srgbClr val="FFFFFF"/>
                </a:solidFill>
                <a:effectLst/>
                <a:uLnTx/>
                <a:uFillTx/>
                <a:latin typeface="Georgia" panose="02040502050405020303" pitchFamily="18"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Tailored communication to remind participants of program objectives, resources, and solicit participant interests / questions to tailor session</a:t>
            </a:r>
          </a:p>
        </p:txBody>
      </p:sp>
      <p:sp>
        <p:nvSpPr>
          <p:cNvPr id="58" name="TextBox 57">
            <a:extLst>
              <a:ext uri="{FF2B5EF4-FFF2-40B4-BE49-F238E27FC236}">
                <a16:creationId xmlns:a16="http://schemas.microsoft.com/office/drawing/2014/main" id="{671ACE2D-AB60-440A-A127-F0279A5A9979}"/>
              </a:ext>
            </a:extLst>
          </p:cNvPr>
          <p:cNvSpPr txBox="1">
            <a:spLocks/>
          </p:cNvSpPr>
          <p:nvPr>
            <p:custDataLst>
              <p:tags r:id="rId6"/>
            </p:custDataLst>
          </p:nvPr>
        </p:nvSpPr>
        <p:spPr>
          <a:xfrm>
            <a:off x="711847" y="5244764"/>
            <a:ext cx="1782539" cy="307777"/>
          </a:xfrm>
          <a:prstGeom prst="rect">
            <a:avLst/>
          </a:prstGeom>
          <a:noFill/>
          <a:ln>
            <a:noFill/>
          </a:ln>
        </p:spPr>
        <p:txBody>
          <a:bodyPr vert="horz" wrap="square" lIns="0" tIns="0" rIns="0" bIns="0" rtlCol="0" anchor="t" anchorCtr="0">
            <a:noAutofit/>
          </a:bodyPr>
          <a:lstStyle>
            <a:defPPr>
              <a:defRPr lang="en-US"/>
            </a:defPPr>
            <a:lvl1pPr marL="0" marR="0" lvl="0" indent="0" defTabSz="913526" eaLnBrk="1" latinLnBrk="0" hangingPunct="1">
              <a:lnSpc>
                <a:spcPct val="100000"/>
              </a:lnSpc>
              <a:buClr>
                <a:srgbClr val="002960"/>
              </a:buClr>
              <a:buSzPct val="100000"/>
              <a:buFontTx/>
              <a:buNone/>
              <a:tabLst/>
              <a:defRPr kumimoji="0" sz="1600" b="0" i="0" u="none" strike="noStrike" cap="none" spc="0" normalizeH="0" baseline="0">
                <a:ln>
                  <a:noFill/>
                </a:ln>
                <a:solidFill>
                  <a:srgbClr val="FFFFFF"/>
                </a:solidFill>
                <a:effectLst/>
                <a:uLnTx/>
                <a:uFillTx/>
                <a:latin typeface="Georgia" panose="02040502050405020303" pitchFamily="18"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Participant begins receiving UI benefits after job loss</a:t>
            </a:r>
          </a:p>
        </p:txBody>
      </p:sp>
      <p:sp>
        <p:nvSpPr>
          <p:cNvPr id="61" name="TextBox 60">
            <a:extLst>
              <a:ext uri="{FF2B5EF4-FFF2-40B4-BE49-F238E27FC236}">
                <a16:creationId xmlns:a16="http://schemas.microsoft.com/office/drawing/2014/main" id="{31CFD291-86DD-419C-8703-FBF104E3E59A}"/>
              </a:ext>
            </a:extLst>
          </p:cNvPr>
          <p:cNvSpPr txBox="1">
            <a:spLocks/>
          </p:cNvSpPr>
          <p:nvPr>
            <p:custDataLst>
              <p:tags r:id="rId7"/>
            </p:custDataLst>
          </p:nvPr>
        </p:nvSpPr>
        <p:spPr>
          <a:xfrm>
            <a:off x="3898071" y="3171358"/>
            <a:ext cx="2000095" cy="307777"/>
          </a:xfrm>
          <a:prstGeom prst="rect">
            <a:avLst/>
          </a:prstGeom>
          <a:noFill/>
          <a:ln>
            <a:noFill/>
          </a:ln>
        </p:spPr>
        <p:txBody>
          <a:bodyPr vert="horz" wrap="square" lIns="0" tIns="0" rIns="0" bIns="0" rtlCol="0" anchor="t" anchorCtr="0">
            <a:noAutofit/>
          </a:bodyPr>
          <a:lstStyle>
            <a:defPPr>
              <a:defRPr lang="en-US"/>
            </a:defPPr>
            <a:lvl1pPr marL="0" marR="0" lvl="0" indent="0" defTabSz="913526" eaLnBrk="1" latinLnBrk="0" hangingPunct="1">
              <a:lnSpc>
                <a:spcPct val="100000"/>
              </a:lnSpc>
              <a:buClr>
                <a:srgbClr val="002960"/>
              </a:buClr>
              <a:buSzPct val="100000"/>
              <a:buFontTx/>
              <a:buNone/>
              <a:tabLst/>
              <a:defRPr kumimoji="0" sz="1600" b="0" i="0" u="none" strike="noStrike" cap="none" spc="0" normalizeH="0" baseline="0">
                <a:ln>
                  <a:noFill/>
                </a:ln>
                <a:solidFill>
                  <a:srgbClr val="FFFFFF"/>
                </a:solidFill>
                <a:effectLst/>
                <a:uLnTx/>
                <a:uFillTx/>
                <a:latin typeface="Georgia" panose="02040502050405020303" pitchFamily="18"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Educational session with resources and live support to guide participants</a:t>
            </a:r>
          </a:p>
        </p:txBody>
      </p:sp>
      <p:sp>
        <p:nvSpPr>
          <p:cNvPr id="67" name="TextBox 66">
            <a:extLst>
              <a:ext uri="{FF2B5EF4-FFF2-40B4-BE49-F238E27FC236}">
                <a16:creationId xmlns:a16="http://schemas.microsoft.com/office/drawing/2014/main" id="{B80C6CC3-12F9-4497-8156-210214067E37}"/>
              </a:ext>
            </a:extLst>
          </p:cNvPr>
          <p:cNvSpPr txBox="1">
            <a:spLocks/>
          </p:cNvSpPr>
          <p:nvPr>
            <p:custDataLst>
              <p:tags r:id="rId8"/>
            </p:custDataLst>
          </p:nvPr>
        </p:nvSpPr>
        <p:spPr>
          <a:xfrm>
            <a:off x="7643730" y="1636657"/>
            <a:ext cx="1743225" cy="307777"/>
          </a:xfrm>
          <a:prstGeom prst="rect">
            <a:avLst/>
          </a:prstGeom>
          <a:noFill/>
          <a:ln>
            <a:noFill/>
          </a:ln>
        </p:spPr>
        <p:txBody>
          <a:bodyPr vert="horz" wrap="square" lIns="0" tIns="0" rIns="0" bIns="0" rtlCol="0" anchor="t" anchorCtr="0">
            <a:noAutofit/>
          </a:bodyPr>
          <a:lstStyle>
            <a:defPPr>
              <a:defRPr lang="en-US"/>
            </a:defPPr>
            <a:lvl1pPr marL="0" marR="0" lvl="0" indent="0" defTabSz="913526" eaLnBrk="1" latinLnBrk="0" hangingPunct="1">
              <a:lnSpc>
                <a:spcPct val="100000"/>
              </a:lnSpc>
              <a:buClr>
                <a:srgbClr val="002960"/>
              </a:buClr>
              <a:buSzPct val="100000"/>
              <a:buFontTx/>
              <a:buNone/>
              <a:tabLst/>
              <a:defRPr kumimoji="0" sz="1600" b="0" i="0" u="none" strike="noStrike" cap="none" spc="0" normalizeH="0" baseline="0">
                <a:ln>
                  <a:noFill/>
                </a:ln>
                <a:solidFill>
                  <a:srgbClr val="FFFFFF"/>
                </a:solidFill>
                <a:effectLst/>
                <a:uLnTx/>
                <a:uFillTx/>
                <a:latin typeface="Georgia" panose="02040502050405020303" pitchFamily="18"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Participants is hired and RESEA and UI supports end </a:t>
            </a:r>
          </a:p>
        </p:txBody>
      </p:sp>
      <p:sp>
        <p:nvSpPr>
          <p:cNvPr id="7" name="Freeform 843">
            <a:extLst>
              <a:ext uri="{FF2B5EF4-FFF2-40B4-BE49-F238E27FC236}">
                <a16:creationId xmlns:a16="http://schemas.microsoft.com/office/drawing/2014/main" id="{22A33604-4FC6-4ABB-B78D-DC9AB285848A}"/>
              </a:ext>
            </a:extLst>
          </p:cNvPr>
          <p:cNvSpPr>
            <a:spLocks/>
          </p:cNvSpPr>
          <p:nvPr/>
        </p:nvSpPr>
        <p:spPr bwMode="auto">
          <a:xfrm>
            <a:off x="6804287" y="2465610"/>
            <a:ext cx="1991183" cy="350324"/>
          </a:xfrm>
          <a:custGeom>
            <a:avLst/>
            <a:gdLst>
              <a:gd name="T0" fmla="*/ 4179 w 5560"/>
              <a:gd name="T1" fmla="*/ 1113 h 1328"/>
              <a:gd name="T2" fmla="*/ 4035 w 5560"/>
              <a:gd name="T3" fmla="*/ 1147 h 1328"/>
              <a:gd name="T4" fmla="*/ 3828 w 5560"/>
              <a:gd name="T5" fmla="*/ 1185 h 1328"/>
              <a:gd name="T6" fmla="*/ 3599 w 5560"/>
              <a:gd name="T7" fmla="*/ 1214 h 1328"/>
              <a:gd name="T8" fmla="*/ 3333 w 5560"/>
              <a:gd name="T9" fmla="*/ 1234 h 1328"/>
              <a:gd name="T10" fmla="*/ 2986 w 5560"/>
              <a:gd name="T11" fmla="*/ 1242 h 1328"/>
              <a:gd name="T12" fmla="*/ 2834 w 5560"/>
              <a:gd name="T13" fmla="*/ 1240 h 1328"/>
              <a:gd name="T14" fmla="*/ 2093 w 5560"/>
              <a:gd name="T15" fmla="*/ 1203 h 1328"/>
              <a:gd name="T16" fmla="*/ 1299 w 5560"/>
              <a:gd name="T17" fmla="*/ 1146 h 1328"/>
              <a:gd name="T18" fmla="*/ 944 w 5560"/>
              <a:gd name="T19" fmla="*/ 1132 h 1328"/>
              <a:gd name="T20" fmla="*/ 791 w 5560"/>
              <a:gd name="T21" fmla="*/ 1132 h 1328"/>
              <a:gd name="T22" fmla="*/ 661 w 5560"/>
              <a:gd name="T23" fmla="*/ 1136 h 1328"/>
              <a:gd name="T24" fmla="*/ 578 w 5560"/>
              <a:gd name="T25" fmla="*/ 1143 h 1328"/>
              <a:gd name="T26" fmla="*/ 521 w 5560"/>
              <a:gd name="T27" fmla="*/ 1151 h 1328"/>
              <a:gd name="T28" fmla="*/ 474 w 5560"/>
              <a:gd name="T29" fmla="*/ 1159 h 1328"/>
              <a:gd name="T30" fmla="*/ 450 w 5560"/>
              <a:gd name="T31" fmla="*/ 1165 h 1328"/>
              <a:gd name="T32" fmla="*/ 145 w 5560"/>
              <a:gd name="T33" fmla="*/ 1328 h 1328"/>
              <a:gd name="T34" fmla="*/ 1 w 5560"/>
              <a:gd name="T35" fmla="*/ 1196 h 1328"/>
              <a:gd name="T36" fmla="*/ 45 w 5560"/>
              <a:gd name="T37" fmla="*/ 1146 h 1328"/>
              <a:gd name="T38" fmla="*/ 121 w 5560"/>
              <a:gd name="T39" fmla="*/ 1087 h 1328"/>
              <a:gd name="T40" fmla="*/ 196 w 5560"/>
              <a:gd name="T41" fmla="*/ 1037 h 1328"/>
              <a:gd name="T42" fmla="*/ 270 w 5560"/>
              <a:gd name="T43" fmla="*/ 996 h 1328"/>
              <a:gd name="T44" fmla="*/ 342 w 5560"/>
              <a:gd name="T45" fmla="*/ 965 h 1328"/>
              <a:gd name="T46" fmla="*/ 416 w 5560"/>
              <a:gd name="T47" fmla="*/ 942 h 1328"/>
              <a:gd name="T48" fmla="*/ 487 w 5560"/>
              <a:gd name="T49" fmla="*/ 929 h 1328"/>
              <a:gd name="T50" fmla="*/ 569 w 5560"/>
              <a:gd name="T51" fmla="*/ 919 h 1328"/>
              <a:gd name="T52" fmla="*/ 662 w 5560"/>
              <a:gd name="T53" fmla="*/ 914 h 1328"/>
              <a:gd name="T54" fmla="*/ 762 w 5560"/>
              <a:gd name="T55" fmla="*/ 911 h 1328"/>
              <a:gd name="T56" fmla="*/ 1003 w 5560"/>
              <a:gd name="T57" fmla="*/ 913 h 1328"/>
              <a:gd name="T58" fmla="*/ 1299 w 5560"/>
              <a:gd name="T59" fmla="*/ 927 h 1328"/>
              <a:gd name="T60" fmla="*/ 1666 w 5560"/>
              <a:gd name="T61" fmla="*/ 952 h 1328"/>
              <a:gd name="T62" fmla="*/ 1958 w 5560"/>
              <a:gd name="T63" fmla="*/ 973 h 1328"/>
              <a:gd name="T64" fmla="*/ 2214 w 5560"/>
              <a:gd name="T65" fmla="*/ 991 h 1328"/>
              <a:gd name="T66" fmla="*/ 2452 w 5560"/>
              <a:gd name="T67" fmla="*/ 1004 h 1328"/>
              <a:gd name="T68" fmla="*/ 2702 w 5560"/>
              <a:gd name="T69" fmla="*/ 1014 h 1328"/>
              <a:gd name="T70" fmla="*/ 2831 w 5560"/>
              <a:gd name="T71" fmla="*/ 1018 h 1328"/>
              <a:gd name="T72" fmla="*/ 3006 w 5560"/>
              <a:gd name="T73" fmla="*/ 1019 h 1328"/>
              <a:gd name="T74" fmla="*/ 3156 w 5560"/>
              <a:gd name="T75" fmla="*/ 1017 h 1328"/>
              <a:gd name="T76" fmla="*/ 3276 w 5560"/>
              <a:gd name="T77" fmla="*/ 1013 h 1328"/>
              <a:gd name="T78" fmla="*/ 3415 w 5560"/>
              <a:gd name="T79" fmla="*/ 1006 h 1328"/>
              <a:gd name="T80" fmla="*/ 3525 w 5560"/>
              <a:gd name="T81" fmla="*/ 998 h 1328"/>
              <a:gd name="T82" fmla="*/ 3629 w 5560"/>
              <a:gd name="T83" fmla="*/ 988 h 1328"/>
              <a:gd name="T84" fmla="*/ 3749 w 5560"/>
              <a:gd name="T85" fmla="*/ 974 h 1328"/>
              <a:gd name="T86" fmla="*/ 3823 w 5560"/>
              <a:gd name="T87" fmla="*/ 963 h 1328"/>
              <a:gd name="T88" fmla="*/ 3953 w 5560"/>
              <a:gd name="T89" fmla="*/ 942 h 1328"/>
              <a:gd name="T90" fmla="*/ 4029 w 5560"/>
              <a:gd name="T91" fmla="*/ 927 h 1328"/>
              <a:gd name="T92" fmla="*/ 4153 w 5560"/>
              <a:gd name="T93" fmla="*/ 899 h 1328"/>
              <a:gd name="T94" fmla="*/ 4279 w 5560"/>
              <a:gd name="T95" fmla="*/ 869 h 1328"/>
              <a:gd name="T96" fmla="*/ 4408 w 5560"/>
              <a:gd name="T97" fmla="*/ 835 h 1328"/>
              <a:gd name="T98" fmla="*/ 4547 w 5560"/>
              <a:gd name="T99" fmla="*/ 795 h 1328"/>
              <a:gd name="T100" fmla="*/ 4652 w 5560"/>
              <a:gd name="T101" fmla="*/ 761 h 1328"/>
              <a:gd name="T102" fmla="*/ 4855 w 5560"/>
              <a:gd name="T103" fmla="*/ 689 h 1328"/>
              <a:gd name="T104" fmla="*/ 4982 w 5560"/>
              <a:gd name="T105" fmla="*/ 635 h 1328"/>
              <a:gd name="T106" fmla="*/ 5129 w 5560"/>
              <a:gd name="T107" fmla="*/ 562 h 1328"/>
              <a:gd name="T108" fmla="*/ 5230 w 5560"/>
              <a:gd name="T109" fmla="*/ 501 h 1328"/>
              <a:gd name="T110" fmla="*/ 5339 w 5560"/>
              <a:gd name="T111" fmla="*/ 421 h 1328"/>
              <a:gd name="T112" fmla="*/ 5427 w 5560"/>
              <a:gd name="T113" fmla="*/ 336 h 1328"/>
              <a:gd name="T114" fmla="*/ 5482 w 5560"/>
              <a:gd name="T115" fmla="*/ 264 h 1328"/>
              <a:gd name="T116" fmla="*/ 5511 w 5560"/>
              <a:gd name="T117" fmla="*/ 213 h 1328"/>
              <a:gd name="T118" fmla="*/ 5536 w 5560"/>
              <a:gd name="T119" fmla="*/ 150 h 1328"/>
              <a:gd name="T120" fmla="*/ 5552 w 5560"/>
              <a:gd name="T121" fmla="*/ 82 h 1328"/>
              <a:gd name="T122" fmla="*/ 5559 w 5560"/>
              <a:gd name="T123" fmla="*/ 18 h 1328"/>
              <a:gd name="T124" fmla="*/ 5475 w 5560"/>
              <a:gd name="T125" fmla="*/ 464 h 1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60" h="1328">
                <a:moveTo>
                  <a:pt x="4853" y="901"/>
                </a:moveTo>
                <a:cubicBezTo>
                  <a:pt x="4768" y="936"/>
                  <a:pt x="4674" y="970"/>
                  <a:pt x="4572" y="1003"/>
                </a:cubicBezTo>
                <a:cubicBezTo>
                  <a:pt x="4543" y="1013"/>
                  <a:pt x="4512" y="1022"/>
                  <a:pt x="4481" y="1031"/>
                </a:cubicBezTo>
                <a:cubicBezTo>
                  <a:pt x="4450" y="1041"/>
                  <a:pt x="4418" y="1050"/>
                  <a:pt x="4385" y="1059"/>
                </a:cubicBezTo>
                <a:cubicBezTo>
                  <a:pt x="4352" y="1068"/>
                  <a:pt x="4319" y="1078"/>
                  <a:pt x="4285" y="1087"/>
                </a:cubicBezTo>
                <a:cubicBezTo>
                  <a:pt x="4250" y="1096"/>
                  <a:pt x="4215" y="1105"/>
                  <a:pt x="4179" y="1113"/>
                </a:cubicBezTo>
                <a:cubicBezTo>
                  <a:pt x="4172" y="1115"/>
                  <a:pt x="4165" y="1117"/>
                  <a:pt x="4158" y="1119"/>
                </a:cubicBezTo>
                <a:cubicBezTo>
                  <a:pt x="4151" y="1120"/>
                  <a:pt x="4144" y="1122"/>
                  <a:pt x="4137" y="1124"/>
                </a:cubicBezTo>
                <a:cubicBezTo>
                  <a:pt x="4130" y="1126"/>
                  <a:pt x="4122" y="1127"/>
                  <a:pt x="4115" y="1129"/>
                </a:cubicBezTo>
                <a:cubicBezTo>
                  <a:pt x="4108" y="1131"/>
                  <a:pt x="4101" y="1132"/>
                  <a:pt x="4093" y="1134"/>
                </a:cubicBezTo>
                <a:cubicBezTo>
                  <a:pt x="4084" y="1136"/>
                  <a:pt x="4074" y="1139"/>
                  <a:pt x="4064" y="1141"/>
                </a:cubicBezTo>
                <a:cubicBezTo>
                  <a:pt x="4054" y="1143"/>
                  <a:pt x="4045" y="1145"/>
                  <a:pt x="4035" y="1147"/>
                </a:cubicBezTo>
                <a:cubicBezTo>
                  <a:pt x="4025" y="1149"/>
                  <a:pt x="4015" y="1152"/>
                  <a:pt x="4005" y="1154"/>
                </a:cubicBezTo>
                <a:cubicBezTo>
                  <a:pt x="3995" y="1156"/>
                  <a:pt x="3985" y="1158"/>
                  <a:pt x="3974" y="1160"/>
                </a:cubicBezTo>
                <a:cubicBezTo>
                  <a:pt x="3963" y="1162"/>
                  <a:pt x="3951" y="1164"/>
                  <a:pt x="3939" y="1166"/>
                </a:cubicBezTo>
                <a:cubicBezTo>
                  <a:pt x="3927" y="1169"/>
                  <a:pt x="3915" y="1171"/>
                  <a:pt x="3903" y="1173"/>
                </a:cubicBezTo>
                <a:cubicBezTo>
                  <a:pt x="3890" y="1175"/>
                  <a:pt x="3878" y="1177"/>
                  <a:pt x="3866" y="1179"/>
                </a:cubicBezTo>
                <a:cubicBezTo>
                  <a:pt x="3853" y="1181"/>
                  <a:pt x="3841" y="1183"/>
                  <a:pt x="3828" y="1185"/>
                </a:cubicBezTo>
                <a:cubicBezTo>
                  <a:pt x="3816" y="1187"/>
                  <a:pt x="3804" y="1189"/>
                  <a:pt x="3792" y="1191"/>
                </a:cubicBezTo>
                <a:cubicBezTo>
                  <a:pt x="3780" y="1192"/>
                  <a:pt x="3767" y="1194"/>
                  <a:pt x="3755" y="1196"/>
                </a:cubicBezTo>
                <a:cubicBezTo>
                  <a:pt x="3742" y="1198"/>
                  <a:pt x="3730" y="1199"/>
                  <a:pt x="3717" y="1201"/>
                </a:cubicBezTo>
                <a:cubicBezTo>
                  <a:pt x="3704" y="1202"/>
                  <a:pt x="3692" y="1204"/>
                  <a:pt x="3679" y="1205"/>
                </a:cubicBezTo>
                <a:cubicBezTo>
                  <a:pt x="3666" y="1207"/>
                  <a:pt x="3652" y="1208"/>
                  <a:pt x="3639" y="1210"/>
                </a:cubicBezTo>
                <a:cubicBezTo>
                  <a:pt x="3626" y="1211"/>
                  <a:pt x="3612" y="1213"/>
                  <a:pt x="3599" y="1214"/>
                </a:cubicBezTo>
                <a:cubicBezTo>
                  <a:pt x="3585" y="1215"/>
                  <a:pt x="3572" y="1217"/>
                  <a:pt x="3558" y="1218"/>
                </a:cubicBezTo>
                <a:cubicBezTo>
                  <a:pt x="3544" y="1219"/>
                  <a:pt x="3531" y="1220"/>
                  <a:pt x="3517" y="1222"/>
                </a:cubicBezTo>
                <a:cubicBezTo>
                  <a:pt x="3502" y="1223"/>
                  <a:pt x="3487" y="1224"/>
                  <a:pt x="3472" y="1225"/>
                </a:cubicBezTo>
                <a:cubicBezTo>
                  <a:pt x="3457" y="1226"/>
                  <a:pt x="3442" y="1227"/>
                  <a:pt x="3426" y="1228"/>
                </a:cubicBezTo>
                <a:cubicBezTo>
                  <a:pt x="3411" y="1229"/>
                  <a:pt x="3396" y="1230"/>
                  <a:pt x="3380" y="1231"/>
                </a:cubicBezTo>
                <a:cubicBezTo>
                  <a:pt x="3365" y="1232"/>
                  <a:pt x="3349" y="1233"/>
                  <a:pt x="3333" y="1234"/>
                </a:cubicBezTo>
                <a:cubicBezTo>
                  <a:pt x="3316" y="1235"/>
                  <a:pt x="3298" y="1235"/>
                  <a:pt x="3280" y="1236"/>
                </a:cubicBezTo>
                <a:cubicBezTo>
                  <a:pt x="3262" y="1237"/>
                  <a:pt x="3243" y="1238"/>
                  <a:pt x="3225" y="1238"/>
                </a:cubicBezTo>
                <a:cubicBezTo>
                  <a:pt x="3207" y="1239"/>
                  <a:pt x="3188" y="1239"/>
                  <a:pt x="3170" y="1240"/>
                </a:cubicBezTo>
                <a:cubicBezTo>
                  <a:pt x="3151" y="1240"/>
                  <a:pt x="3133" y="1241"/>
                  <a:pt x="3114" y="1241"/>
                </a:cubicBezTo>
                <a:cubicBezTo>
                  <a:pt x="3093" y="1241"/>
                  <a:pt x="3072" y="1241"/>
                  <a:pt x="3050" y="1242"/>
                </a:cubicBezTo>
                <a:cubicBezTo>
                  <a:pt x="3029" y="1242"/>
                  <a:pt x="3007" y="1242"/>
                  <a:pt x="2986" y="1242"/>
                </a:cubicBezTo>
                <a:cubicBezTo>
                  <a:pt x="2964" y="1242"/>
                  <a:pt x="2942" y="1242"/>
                  <a:pt x="2920" y="1242"/>
                </a:cubicBezTo>
                <a:cubicBezTo>
                  <a:pt x="2898" y="1241"/>
                  <a:pt x="2876" y="1241"/>
                  <a:pt x="2854" y="1241"/>
                </a:cubicBezTo>
                <a:cubicBezTo>
                  <a:pt x="2852" y="1241"/>
                  <a:pt x="2850" y="1241"/>
                  <a:pt x="2849" y="1241"/>
                </a:cubicBezTo>
                <a:cubicBezTo>
                  <a:pt x="2847" y="1241"/>
                  <a:pt x="2845" y="1241"/>
                  <a:pt x="2844" y="1241"/>
                </a:cubicBezTo>
                <a:cubicBezTo>
                  <a:pt x="2842" y="1241"/>
                  <a:pt x="2841" y="1241"/>
                  <a:pt x="2839" y="1241"/>
                </a:cubicBezTo>
                <a:cubicBezTo>
                  <a:pt x="2837" y="1241"/>
                  <a:pt x="2836" y="1240"/>
                  <a:pt x="2834" y="1240"/>
                </a:cubicBezTo>
                <a:cubicBezTo>
                  <a:pt x="2796" y="1240"/>
                  <a:pt x="2758" y="1239"/>
                  <a:pt x="2721" y="1238"/>
                </a:cubicBezTo>
                <a:cubicBezTo>
                  <a:pt x="2683" y="1236"/>
                  <a:pt x="2645" y="1235"/>
                  <a:pt x="2607" y="1234"/>
                </a:cubicBezTo>
                <a:cubicBezTo>
                  <a:pt x="2569" y="1232"/>
                  <a:pt x="2532" y="1230"/>
                  <a:pt x="2494" y="1228"/>
                </a:cubicBezTo>
                <a:cubicBezTo>
                  <a:pt x="2456" y="1226"/>
                  <a:pt x="2419" y="1224"/>
                  <a:pt x="2381" y="1222"/>
                </a:cubicBezTo>
                <a:cubicBezTo>
                  <a:pt x="2333" y="1219"/>
                  <a:pt x="2285" y="1216"/>
                  <a:pt x="2237" y="1213"/>
                </a:cubicBezTo>
                <a:cubicBezTo>
                  <a:pt x="2189" y="1210"/>
                  <a:pt x="2141" y="1207"/>
                  <a:pt x="2093" y="1203"/>
                </a:cubicBezTo>
                <a:cubicBezTo>
                  <a:pt x="2046" y="1200"/>
                  <a:pt x="1999" y="1196"/>
                  <a:pt x="1952" y="1193"/>
                </a:cubicBezTo>
                <a:cubicBezTo>
                  <a:pt x="1904" y="1189"/>
                  <a:pt x="1858" y="1186"/>
                  <a:pt x="1811" y="1182"/>
                </a:cubicBezTo>
                <a:cubicBezTo>
                  <a:pt x="1770" y="1179"/>
                  <a:pt x="1728" y="1176"/>
                  <a:pt x="1686" y="1173"/>
                </a:cubicBezTo>
                <a:cubicBezTo>
                  <a:pt x="1644" y="1169"/>
                  <a:pt x="1601" y="1166"/>
                  <a:pt x="1558" y="1163"/>
                </a:cubicBezTo>
                <a:cubicBezTo>
                  <a:pt x="1515" y="1160"/>
                  <a:pt x="1471" y="1157"/>
                  <a:pt x="1428" y="1154"/>
                </a:cubicBezTo>
                <a:cubicBezTo>
                  <a:pt x="1385" y="1151"/>
                  <a:pt x="1342" y="1149"/>
                  <a:pt x="1299" y="1146"/>
                </a:cubicBezTo>
                <a:cubicBezTo>
                  <a:pt x="1269" y="1144"/>
                  <a:pt x="1239" y="1143"/>
                  <a:pt x="1209" y="1141"/>
                </a:cubicBezTo>
                <a:cubicBezTo>
                  <a:pt x="1180" y="1140"/>
                  <a:pt x="1150" y="1138"/>
                  <a:pt x="1121" y="1137"/>
                </a:cubicBezTo>
                <a:cubicBezTo>
                  <a:pt x="1092" y="1136"/>
                  <a:pt x="1063" y="1135"/>
                  <a:pt x="1035" y="1134"/>
                </a:cubicBezTo>
                <a:cubicBezTo>
                  <a:pt x="1007" y="1133"/>
                  <a:pt x="979" y="1132"/>
                  <a:pt x="951" y="1132"/>
                </a:cubicBezTo>
                <a:lnTo>
                  <a:pt x="948" y="1132"/>
                </a:lnTo>
                <a:lnTo>
                  <a:pt x="944" y="1132"/>
                </a:lnTo>
                <a:lnTo>
                  <a:pt x="941" y="1132"/>
                </a:lnTo>
                <a:lnTo>
                  <a:pt x="937" y="1132"/>
                </a:lnTo>
                <a:cubicBezTo>
                  <a:pt x="925" y="1132"/>
                  <a:pt x="912" y="1131"/>
                  <a:pt x="900" y="1131"/>
                </a:cubicBezTo>
                <a:cubicBezTo>
                  <a:pt x="887" y="1131"/>
                  <a:pt x="875" y="1131"/>
                  <a:pt x="863" y="1131"/>
                </a:cubicBezTo>
                <a:cubicBezTo>
                  <a:pt x="851" y="1131"/>
                  <a:pt x="839" y="1131"/>
                  <a:pt x="827" y="1131"/>
                </a:cubicBezTo>
                <a:cubicBezTo>
                  <a:pt x="815" y="1131"/>
                  <a:pt x="803" y="1131"/>
                  <a:pt x="791" y="1132"/>
                </a:cubicBezTo>
                <a:cubicBezTo>
                  <a:pt x="783" y="1132"/>
                  <a:pt x="775" y="1132"/>
                  <a:pt x="766" y="1132"/>
                </a:cubicBezTo>
                <a:cubicBezTo>
                  <a:pt x="758" y="1132"/>
                  <a:pt x="750" y="1132"/>
                  <a:pt x="742" y="1133"/>
                </a:cubicBezTo>
                <a:cubicBezTo>
                  <a:pt x="734" y="1133"/>
                  <a:pt x="726" y="1133"/>
                  <a:pt x="718" y="1134"/>
                </a:cubicBezTo>
                <a:cubicBezTo>
                  <a:pt x="710" y="1134"/>
                  <a:pt x="702" y="1134"/>
                  <a:pt x="695" y="1135"/>
                </a:cubicBezTo>
                <a:cubicBezTo>
                  <a:pt x="689" y="1135"/>
                  <a:pt x="683" y="1135"/>
                  <a:pt x="678" y="1135"/>
                </a:cubicBezTo>
                <a:cubicBezTo>
                  <a:pt x="672" y="1136"/>
                  <a:pt x="666" y="1136"/>
                  <a:pt x="661" y="1136"/>
                </a:cubicBezTo>
                <a:cubicBezTo>
                  <a:pt x="655" y="1137"/>
                  <a:pt x="650" y="1137"/>
                  <a:pt x="644" y="1137"/>
                </a:cubicBezTo>
                <a:cubicBezTo>
                  <a:pt x="639" y="1138"/>
                  <a:pt x="634" y="1138"/>
                  <a:pt x="628" y="1139"/>
                </a:cubicBezTo>
                <a:cubicBezTo>
                  <a:pt x="624" y="1139"/>
                  <a:pt x="620" y="1139"/>
                  <a:pt x="615" y="1140"/>
                </a:cubicBezTo>
                <a:cubicBezTo>
                  <a:pt x="611" y="1140"/>
                  <a:pt x="607" y="1140"/>
                  <a:pt x="603" y="1141"/>
                </a:cubicBezTo>
                <a:cubicBezTo>
                  <a:pt x="599" y="1141"/>
                  <a:pt x="594" y="1142"/>
                  <a:pt x="590" y="1142"/>
                </a:cubicBezTo>
                <a:cubicBezTo>
                  <a:pt x="586" y="1142"/>
                  <a:pt x="582" y="1143"/>
                  <a:pt x="578" y="1143"/>
                </a:cubicBezTo>
                <a:cubicBezTo>
                  <a:pt x="575" y="1144"/>
                  <a:pt x="571" y="1144"/>
                  <a:pt x="568" y="1144"/>
                </a:cubicBezTo>
                <a:cubicBezTo>
                  <a:pt x="565" y="1145"/>
                  <a:pt x="561" y="1145"/>
                  <a:pt x="558" y="1146"/>
                </a:cubicBezTo>
                <a:cubicBezTo>
                  <a:pt x="555" y="1146"/>
                  <a:pt x="551" y="1147"/>
                  <a:pt x="548" y="1147"/>
                </a:cubicBezTo>
                <a:cubicBezTo>
                  <a:pt x="545" y="1147"/>
                  <a:pt x="542" y="1148"/>
                  <a:pt x="538" y="1148"/>
                </a:cubicBezTo>
                <a:cubicBezTo>
                  <a:pt x="535" y="1149"/>
                  <a:pt x="533" y="1149"/>
                  <a:pt x="530" y="1150"/>
                </a:cubicBezTo>
                <a:cubicBezTo>
                  <a:pt x="527" y="1150"/>
                  <a:pt x="524" y="1150"/>
                  <a:pt x="521" y="1151"/>
                </a:cubicBezTo>
                <a:cubicBezTo>
                  <a:pt x="518" y="1151"/>
                  <a:pt x="516" y="1152"/>
                  <a:pt x="513" y="1152"/>
                </a:cubicBezTo>
                <a:cubicBezTo>
                  <a:pt x="510" y="1153"/>
                  <a:pt x="507" y="1153"/>
                  <a:pt x="505" y="1154"/>
                </a:cubicBezTo>
                <a:cubicBezTo>
                  <a:pt x="502" y="1154"/>
                  <a:pt x="499" y="1154"/>
                  <a:pt x="497" y="1155"/>
                </a:cubicBezTo>
                <a:cubicBezTo>
                  <a:pt x="494" y="1155"/>
                  <a:pt x="492" y="1156"/>
                  <a:pt x="489" y="1156"/>
                </a:cubicBezTo>
                <a:cubicBezTo>
                  <a:pt x="487" y="1157"/>
                  <a:pt x="484" y="1157"/>
                  <a:pt x="482" y="1158"/>
                </a:cubicBezTo>
                <a:cubicBezTo>
                  <a:pt x="479" y="1158"/>
                  <a:pt x="477" y="1159"/>
                  <a:pt x="474" y="1159"/>
                </a:cubicBezTo>
                <a:lnTo>
                  <a:pt x="470" y="1160"/>
                </a:lnTo>
                <a:lnTo>
                  <a:pt x="465" y="1161"/>
                </a:lnTo>
                <a:cubicBezTo>
                  <a:pt x="463" y="1162"/>
                  <a:pt x="462" y="1162"/>
                  <a:pt x="460" y="1163"/>
                </a:cubicBezTo>
                <a:cubicBezTo>
                  <a:pt x="459" y="1163"/>
                  <a:pt x="457" y="1163"/>
                  <a:pt x="456" y="1164"/>
                </a:cubicBezTo>
                <a:lnTo>
                  <a:pt x="453" y="1164"/>
                </a:lnTo>
                <a:lnTo>
                  <a:pt x="450" y="1165"/>
                </a:lnTo>
                <a:lnTo>
                  <a:pt x="447" y="1166"/>
                </a:lnTo>
                <a:lnTo>
                  <a:pt x="445" y="1167"/>
                </a:lnTo>
                <a:cubicBezTo>
                  <a:pt x="415" y="1174"/>
                  <a:pt x="385" y="1185"/>
                  <a:pt x="354" y="1199"/>
                </a:cubicBezTo>
                <a:cubicBezTo>
                  <a:pt x="323" y="1213"/>
                  <a:pt x="292" y="1229"/>
                  <a:pt x="260" y="1248"/>
                </a:cubicBezTo>
                <a:cubicBezTo>
                  <a:pt x="228" y="1267"/>
                  <a:pt x="195" y="1289"/>
                  <a:pt x="163" y="1314"/>
                </a:cubicBezTo>
                <a:cubicBezTo>
                  <a:pt x="157" y="1318"/>
                  <a:pt x="151" y="1323"/>
                  <a:pt x="145" y="1328"/>
                </a:cubicBezTo>
                <a:cubicBezTo>
                  <a:pt x="131" y="1321"/>
                  <a:pt x="117" y="1313"/>
                  <a:pt x="105" y="1307"/>
                </a:cubicBezTo>
                <a:cubicBezTo>
                  <a:pt x="72" y="1288"/>
                  <a:pt x="46" y="1270"/>
                  <a:pt x="29" y="1254"/>
                </a:cubicBezTo>
                <a:cubicBezTo>
                  <a:pt x="12" y="1237"/>
                  <a:pt x="3" y="1222"/>
                  <a:pt x="1" y="1208"/>
                </a:cubicBezTo>
                <a:lnTo>
                  <a:pt x="1" y="1207"/>
                </a:lnTo>
                <a:cubicBezTo>
                  <a:pt x="0" y="1204"/>
                  <a:pt x="1" y="1201"/>
                  <a:pt x="1" y="1198"/>
                </a:cubicBezTo>
                <a:lnTo>
                  <a:pt x="1" y="1196"/>
                </a:lnTo>
                <a:cubicBezTo>
                  <a:pt x="2" y="1193"/>
                  <a:pt x="3" y="1190"/>
                  <a:pt x="4" y="1187"/>
                </a:cubicBezTo>
                <a:lnTo>
                  <a:pt x="5" y="1186"/>
                </a:lnTo>
                <a:cubicBezTo>
                  <a:pt x="6" y="1183"/>
                  <a:pt x="8" y="1180"/>
                  <a:pt x="10" y="1177"/>
                </a:cubicBezTo>
                <a:lnTo>
                  <a:pt x="11" y="1177"/>
                </a:lnTo>
                <a:cubicBezTo>
                  <a:pt x="13" y="1174"/>
                  <a:pt x="16" y="1171"/>
                  <a:pt x="19" y="1168"/>
                </a:cubicBezTo>
                <a:cubicBezTo>
                  <a:pt x="28" y="1160"/>
                  <a:pt x="36" y="1153"/>
                  <a:pt x="45" y="1146"/>
                </a:cubicBezTo>
                <a:cubicBezTo>
                  <a:pt x="47" y="1144"/>
                  <a:pt x="50" y="1142"/>
                  <a:pt x="53" y="1139"/>
                </a:cubicBezTo>
                <a:cubicBezTo>
                  <a:pt x="59" y="1135"/>
                  <a:pt x="64" y="1130"/>
                  <a:pt x="70" y="1125"/>
                </a:cubicBezTo>
                <a:cubicBezTo>
                  <a:pt x="73" y="1123"/>
                  <a:pt x="77" y="1120"/>
                  <a:pt x="80" y="1117"/>
                </a:cubicBezTo>
                <a:cubicBezTo>
                  <a:pt x="85" y="1113"/>
                  <a:pt x="90" y="1109"/>
                  <a:pt x="95" y="1106"/>
                </a:cubicBezTo>
                <a:cubicBezTo>
                  <a:pt x="99" y="1103"/>
                  <a:pt x="103" y="1100"/>
                  <a:pt x="106" y="1097"/>
                </a:cubicBezTo>
                <a:cubicBezTo>
                  <a:pt x="111" y="1094"/>
                  <a:pt x="116" y="1090"/>
                  <a:pt x="121" y="1087"/>
                </a:cubicBezTo>
                <a:cubicBezTo>
                  <a:pt x="125" y="1084"/>
                  <a:pt x="128" y="1082"/>
                  <a:pt x="132" y="1079"/>
                </a:cubicBezTo>
                <a:cubicBezTo>
                  <a:pt x="137" y="1076"/>
                  <a:pt x="141" y="1072"/>
                  <a:pt x="146" y="1069"/>
                </a:cubicBezTo>
                <a:cubicBezTo>
                  <a:pt x="150" y="1067"/>
                  <a:pt x="154" y="1064"/>
                  <a:pt x="158" y="1061"/>
                </a:cubicBezTo>
                <a:cubicBezTo>
                  <a:pt x="162" y="1058"/>
                  <a:pt x="167" y="1055"/>
                  <a:pt x="171" y="1053"/>
                </a:cubicBezTo>
                <a:cubicBezTo>
                  <a:pt x="175" y="1050"/>
                  <a:pt x="179" y="1048"/>
                  <a:pt x="183" y="1045"/>
                </a:cubicBezTo>
                <a:cubicBezTo>
                  <a:pt x="187" y="1042"/>
                  <a:pt x="192" y="1040"/>
                  <a:pt x="196" y="1037"/>
                </a:cubicBezTo>
                <a:cubicBezTo>
                  <a:pt x="200" y="1034"/>
                  <a:pt x="204" y="1032"/>
                  <a:pt x="208" y="1030"/>
                </a:cubicBezTo>
                <a:cubicBezTo>
                  <a:pt x="212" y="1027"/>
                  <a:pt x="217" y="1025"/>
                  <a:pt x="221" y="1022"/>
                </a:cubicBezTo>
                <a:cubicBezTo>
                  <a:pt x="225" y="1020"/>
                  <a:pt x="229" y="1018"/>
                  <a:pt x="232" y="1016"/>
                </a:cubicBezTo>
                <a:cubicBezTo>
                  <a:pt x="237" y="1013"/>
                  <a:pt x="241" y="1011"/>
                  <a:pt x="245" y="1009"/>
                </a:cubicBezTo>
                <a:cubicBezTo>
                  <a:pt x="249" y="1007"/>
                  <a:pt x="253" y="1005"/>
                  <a:pt x="257" y="1003"/>
                </a:cubicBezTo>
                <a:cubicBezTo>
                  <a:pt x="261" y="1000"/>
                  <a:pt x="266" y="998"/>
                  <a:pt x="270" y="996"/>
                </a:cubicBezTo>
                <a:cubicBezTo>
                  <a:pt x="274" y="994"/>
                  <a:pt x="278" y="992"/>
                  <a:pt x="281" y="991"/>
                </a:cubicBezTo>
                <a:cubicBezTo>
                  <a:pt x="286" y="989"/>
                  <a:pt x="290" y="987"/>
                  <a:pt x="294" y="985"/>
                </a:cubicBezTo>
                <a:cubicBezTo>
                  <a:pt x="298" y="983"/>
                  <a:pt x="302" y="981"/>
                  <a:pt x="305" y="980"/>
                </a:cubicBezTo>
                <a:cubicBezTo>
                  <a:pt x="310" y="978"/>
                  <a:pt x="314" y="976"/>
                  <a:pt x="318" y="974"/>
                </a:cubicBezTo>
                <a:cubicBezTo>
                  <a:pt x="322" y="973"/>
                  <a:pt x="326" y="971"/>
                  <a:pt x="329" y="970"/>
                </a:cubicBezTo>
                <a:cubicBezTo>
                  <a:pt x="333" y="968"/>
                  <a:pt x="338" y="966"/>
                  <a:pt x="342" y="965"/>
                </a:cubicBezTo>
                <a:cubicBezTo>
                  <a:pt x="345" y="963"/>
                  <a:pt x="349" y="962"/>
                  <a:pt x="353" y="961"/>
                </a:cubicBezTo>
                <a:cubicBezTo>
                  <a:pt x="357" y="959"/>
                  <a:pt x="361" y="958"/>
                  <a:pt x="365" y="957"/>
                </a:cubicBezTo>
                <a:cubicBezTo>
                  <a:pt x="369" y="955"/>
                  <a:pt x="372" y="954"/>
                  <a:pt x="376" y="953"/>
                </a:cubicBezTo>
                <a:cubicBezTo>
                  <a:pt x="380" y="952"/>
                  <a:pt x="384" y="951"/>
                  <a:pt x="388" y="949"/>
                </a:cubicBezTo>
                <a:cubicBezTo>
                  <a:pt x="392" y="948"/>
                  <a:pt x="395" y="947"/>
                  <a:pt x="399" y="946"/>
                </a:cubicBezTo>
                <a:cubicBezTo>
                  <a:pt x="405" y="945"/>
                  <a:pt x="411" y="943"/>
                  <a:pt x="416" y="942"/>
                </a:cubicBezTo>
                <a:cubicBezTo>
                  <a:pt x="423" y="940"/>
                  <a:pt x="431" y="939"/>
                  <a:pt x="438" y="937"/>
                </a:cubicBezTo>
                <a:lnTo>
                  <a:pt x="439" y="937"/>
                </a:lnTo>
                <a:cubicBezTo>
                  <a:pt x="446" y="936"/>
                  <a:pt x="454" y="934"/>
                  <a:pt x="461" y="933"/>
                </a:cubicBezTo>
                <a:lnTo>
                  <a:pt x="462" y="933"/>
                </a:lnTo>
                <a:cubicBezTo>
                  <a:pt x="470" y="931"/>
                  <a:pt x="478" y="930"/>
                  <a:pt x="486" y="929"/>
                </a:cubicBezTo>
                <a:lnTo>
                  <a:pt x="487" y="929"/>
                </a:lnTo>
                <a:cubicBezTo>
                  <a:pt x="495" y="928"/>
                  <a:pt x="504" y="926"/>
                  <a:pt x="512" y="925"/>
                </a:cubicBezTo>
                <a:lnTo>
                  <a:pt x="513" y="925"/>
                </a:lnTo>
                <a:cubicBezTo>
                  <a:pt x="522" y="924"/>
                  <a:pt x="531" y="923"/>
                  <a:pt x="540" y="922"/>
                </a:cubicBezTo>
                <a:lnTo>
                  <a:pt x="540" y="922"/>
                </a:lnTo>
                <a:cubicBezTo>
                  <a:pt x="549" y="921"/>
                  <a:pt x="558" y="920"/>
                  <a:pt x="567" y="920"/>
                </a:cubicBezTo>
                <a:lnTo>
                  <a:pt x="569" y="919"/>
                </a:lnTo>
                <a:cubicBezTo>
                  <a:pt x="578" y="919"/>
                  <a:pt x="587" y="918"/>
                  <a:pt x="595" y="917"/>
                </a:cubicBezTo>
                <a:lnTo>
                  <a:pt x="600" y="917"/>
                </a:lnTo>
                <a:cubicBezTo>
                  <a:pt x="608" y="916"/>
                  <a:pt x="617" y="916"/>
                  <a:pt x="626" y="915"/>
                </a:cubicBezTo>
                <a:lnTo>
                  <a:pt x="630" y="915"/>
                </a:lnTo>
                <a:cubicBezTo>
                  <a:pt x="639" y="915"/>
                  <a:pt x="649" y="914"/>
                  <a:pt x="658" y="914"/>
                </a:cubicBezTo>
                <a:lnTo>
                  <a:pt x="662" y="914"/>
                </a:lnTo>
                <a:cubicBezTo>
                  <a:pt x="670" y="913"/>
                  <a:pt x="679" y="913"/>
                  <a:pt x="688" y="913"/>
                </a:cubicBezTo>
                <a:cubicBezTo>
                  <a:pt x="690" y="912"/>
                  <a:pt x="693" y="912"/>
                  <a:pt x="696" y="912"/>
                </a:cubicBezTo>
                <a:cubicBezTo>
                  <a:pt x="704" y="912"/>
                  <a:pt x="712" y="912"/>
                  <a:pt x="719" y="912"/>
                </a:cubicBezTo>
                <a:cubicBezTo>
                  <a:pt x="722" y="912"/>
                  <a:pt x="724" y="911"/>
                  <a:pt x="727" y="911"/>
                </a:cubicBezTo>
                <a:cubicBezTo>
                  <a:pt x="737" y="911"/>
                  <a:pt x="747" y="911"/>
                  <a:pt x="757" y="911"/>
                </a:cubicBezTo>
                <a:cubicBezTo>
                  <a:pt x="758" y="911"/>
                  <a:pt x="760" y="911"/>
                  <a:pt x="762" y="911"/>
                </a:cubicBezTo>
                <a:cubicBezTo>
                  <a:pt x="783" y="910"/>
                  <a:pt x="806" y="910"/>
                  <a:pt x="828" y="910"/>
                </a:cubicBezTo>
                <a:lnTo>
                  <a:pt x="831" y="910"/>
                </a:lnTo>
                <a:cubicBezTo>
                  <a:pt x="854" y="910"/>
                  <a:pt x="878" y="911"/>
                  <a:pt x="902" y="911"/>
                </a:cubicBezTo>
                <a:cubicBezTo>
                  <a:pt x="910" y="911"/>
                  <a:pt x="918" y="911"/>
                  <a:pt x="926" y="912"/>
                </a:cubicBezTo>
                <a:cubicBezTo>
                  <a:pt x="949" y="912"/>
                  <a:pt x="972" y="913"/>
                  <a:pt x="995" y="913"/>
                </a:cubicBezTo>
                <a:cubicBezTo>
                  <a:pt x="998" y="913"/>
                  <a:pt x="1001" y="913"/>
                  <a:pt x="1003" y="913"/>
                </a:cubicBezTo>
                <a:cubicBezTo>
                  <a:pt x="1029" y="914"/>
                  <a:pt x="1054" y="915"/>
                  <a:pt x="1080" y="916"/>
                </a:cubicBezTo>
                <a:cubicBezTo>
                  <a:pt x="1086" y="916"/>
                  <a:pt x="1091" y="917"/>
                  <a:pt x="1097" y="917"/>
                </a:cubicBezTo>
                <a:cubicBezTo>
                  <a:pt x="1110" y="917"/>
                  <a:pt x="1124" y="918"/>
                  <a:pt x="1138" y="919"/>
                </a:cubicBezTo>
                <a:cubicBezTo>
                  <a:pt x="1161" y="920"/>
                  <a:pt x="1184" y="921"/>
                  <a:pt x="1207" y="922"/>
                </a:cubicBezTo>
                <a:cubicBezTo>
                  <a:pt x="1219" y="923"/>
                  <a:pt x="1231" y="923"/>
                  <a:pt x="1244" y="924"/>
                </a:cubicBezTo>
                <a:cubicBezTo>
                  <a:pt x="1262" y="925"/>
                  <a:pt x="1280" y="926"/>
                  <a:pt x="1299" y="927"/>
                </a:cubicBezTo>
                <a:cubicBezTo>
                  <a:pt x="1324" y="929"/>
                  <a:pt x="1349" y="930"/>
                  <a:pt x="1374" y="932"/>
                </a:cubicBezTo>
                <a:cubicBezTo>
                  <a:pt x="1391" y="933"/>
                  <a:pt x="1407" y="934"/>
                  <a:pt x="1423" y="935"/>
                </a:cubicBezTo>
                <a:cubicBezTo>
                  <a:pt x="1449" y="936"/>
                  <a:pt x="1475" y="938"/>
                  <a:pt x="1501" y="940"/>
                </a:cubicBezTo>
                <a:cubicBezTo>
                  <a:pt x="1516" y="941"/>
                  <a:pt x="1531" y="942"/>
                  <a:pt x="1547" y="943"/>
                </a:cubicBezTo>
                <a:cubicBezTo>
                  <a:pt x="1583" y="946"/>
                  <a:pt x="1618" y="948"/>
                  <a:pt x="1653" y="951"/>
                </a:cubicBezTo>
                <a:cubicBezTo>
                  <a:pt x="1658" y="951"/>
                  <a:pt x="1662" y="951"/>
                  <a:pt x="1666" y="952"/>
                </a:cubicBezTo>
                <a:cubicBezTo>
                  <a:pt x="1680" y="953"/>
                  <a:pt x="1693" y="954"/>
                  <a:pt x="1707" y="955"/>
                </a:cubicBezTo>
                <a:cubicBezTo>
                  <a:pt x="1714" y="955"/>
                  <a:pt x="1721" y="956"/>
                  <a:pt x="1729" y="956"/>
                </a:cubicBezTo>
                <a:cubicBezTo>
                  <a:pt x="1747" y="958"/>
                  <a:pt x="1766" y="959"/>
                  <a:pt x="1784" y="960"/>
                </a:cubicBezTo>
                <a:cubicBezTo>
                  <a:pt x="1828" y="964"/>
                  <a:pt x="1873" y="967"/>
                  <a:pt x="1918" y="970"/>
                </a:cubicBezTo>
                <a:cubicBezTo>
                  <a:pt x="1920" y="970"/>
                  <a:pt x="1923" y="971"/>
                  <a:pt x="1926" y="971"/>
                </a:cubicBezTo>
                <a:cubicBezTo>
                  <a:pt x="1936" y="971"/>
                  <a:pt x="1947" y="972"/>
                  <a:pt x="1958" y="973"/>
                </a:cubicBezTo>
                <a:cubicBezTo>
                  <a:pt x="1986" y="975"/>
                  <a:pt x="2014" y="977"/>
                  <a:pt x="2042" y="979"/>
                </a:cubicBezTo>
                <a:cubicBezTo>
                  <a:pt x="2046" y="979"/>
                  <a:pt x="2050" y="980"/>
                  <a:pt x="2054" y="980"/>
                </a:cubicBezTo>
                <a:cubicBezTo>
                  <a:pt x="2059" y="980"/>
                  <a:pt x="2064" y="981"/>
                  <a:pt x="2069" y="981"/>
                </a:cubicBezTo>
                <a:cubicBezTo>
                  <a:pt x="2082" y="982"/>
                  <a:pt x="2094" y="983"/>
                  <a:pt x="2107" y="983"/>
                </a:cubicBezTo>
                <a:cubicBezTo>
                  <a:pt x="2135" y="985"/>
                  <a:pt x="2164" y="987"/>
                  <a:pt x="2192" y="989"/>
                </a:cubicBezTo>
                <a:cubicBezTo>
                  <a:pt x="2200" y="990"/>
                  <a:pt x="2207" y="990"/>
                  <a:pt x="2214" y="991"/>
                </a:cubicBezTo>
                <a:cubicBezTo>
                  <a:pt x="2226" y="991"/>
                  <a:pt x="2238" y="992"/>
                  <a:pt x="2250" y="993"/>
                </a:cubicBezTo>
                <a:cubicBezTo>
                  <a:pt x="2268" y="994"/>
                  <a:pt x="2286" y="995"/>
                  <a:pt x="2304" y="996"/>
                </a:cubicBezTo>
                <a:cubicBezTo>
                  <a:pt x="2313" y="997"/>
                  <a:pt x="2323" y="997"/>
                  <a:pt x="2332" y="998"/>
                </a:cubicBezTo>
                <a:cubicBezTo>
                  <a:pt x="2341" y="998"/>
                  <a:pt x="2350" y="999"/>
                  <a:pt x="2360" y="999"/>
                </a:cubicBezTo>
                <a:cubicBezTo>
                  <a:pt x="2374" y="1000"/>
                  <a:pt x="2389" y="1001"/>
                  <a:pt x="2404" y="1002"/>
                </a:cubicBezTo>
                <a:cubicBezTo>
                  <a:pt x="2420" y="1003"/>
                  <a:pt x="2436" y="1003"/>
                  <a:pt x="2452" y="1004"/>
                </a:cubicBezTo>
                <a:cubicBezTo>
                  <a:pt x="2459" y="1005"/>
                  <a:pt x="2466" y="1005"/>
                  <a:pt x="2473" y="1005"/>
                </a:cubicBezTo>
                <a:cubicBezTo>
                  <a:pt x="2494" y="1006"/>
                  <a:pt x="2515" y="1007"/>
                  <a:pt x="2536" y="1008"/>
                </a:cubicBezTo>
                <a:cubicBezTo>
                  <a:pt x="2547" y="1009"/>
                  <a:pt x="2558" y="1009"/>
                  <a:pt x="2569" y="1010"/>
                </a:cubicBezTo>
                <a:cubicBezTo>
                  <a:pt x="2572" y="1010"/>
                  <a:pt x="2575" y="1010"/>
                  <a:pt x="2577" y="1010"/>
                </a:cubicBezTo>
                <a:cubicBezTo>
                  <a:pt x="2581" y="1010"/>
                  <a:pt x="2584" y="1010"/>
                  <a:pt x="2588" y="1010"/>
                </a:cubicBezTo>
                <a:cubicBezTo>
                  <a:pt x="2626" y="1012"/>
                  <a:pt x="2664" y="1013"/>
                  <a:pt x="2702" y="1014"/>
                </a:cubicBezTo>
                <a:lnTo>
                  <a:pt x="2703" y="1014"/>
                </a:lnTo>
                <a:lnTo>
                  <a:pt x="2706" y="1015"/>
                </a:lnTo>
                <a:cubicBezTo>
                  <a:pt x="2743" y="1016"/>
                  <a:pt x="2780" y="1017"/>
                  <a:pt x="2817" y="1017"/>
                </a:cubicBezTo>
                <a:cubicBezTo>
                  <a:pt x="2818" y="1017"/>
                  <a:pt x="2820" y="1017"/>
                  <a:pt x="2822" y="1017"/>
                </a:cubicBezTo>
                <a:cubicBezTo>
                  <a:pt x="2823" y="1017"/>
                  <a:pt x="2825" y="1017"/>
                  <a:pt x="2827" y="1017"/>
                </a:cubicBezTo>
                <a:cubicBezTo>
                  <a:pt x="2828" y="1017"/>
                  <a:pt x="2830" y="1018"/>
                  <a:pt x="2831" y="1018"/>
                </a:cubicBezTo>
                <a:cubicBezTo>
                  <a:pt x="2833" y="1018"/>
                  <a:pt x="2835" y="1018"/>
                  <a:pt x="2836" y="1018"/>
                </a:cubicBezTo>
                <a:cubicBezTo>
                  <a:pt x="2859" y="1018"/>
                  <a:pt x="2881" y="1018"/>
                  <a:pt x="2904" y="1018"/>
                </a:cubicBezTo>
                <a:cubicBezTo>
                  <a:pt x="2909" y="1018"/>
                  <a:pt x="2914" y="1018"/>
                  <a:pt x="2919" y="1019"/>
                </a:cubicBezTo>
                <a:cubicBezTo>
                  <a:pt x="2927" y="1019"/>
                  <a:pt x="2935" y="1019"/>
                  <a:pt x="2943" y="1019"/>
                </a:cubicBezTo>
                <a:cubicBezTo>
                  <a:pt x="2952" y="1019"/>
                  <a:pt x="2961" y="1019"/>
                  <a:pt x="2970" y="1019"/>
                </a:cubicBezTo>
                <a:cubicBezTo>
                  <a:pt x="2982" y="1019"/>
                  <a:pt x="2994" y="1019"/>
                  <a:pt x="3006" y="1019"/>
                </a:cubicBezTo>
                <a:cubicBezTo>
                  <a:pt x="3013" y="1019"/>
                  <a:pt x="3020" y="1019"/>
                  <a:pt x="3026" y="1019"/>
                </a:cubicBezTo>
                <a:cubicBezTo>
                  <a:pt x="3029" y="1019"/>
                  <a:pt x="3032" y="1019"/>
                  <a:pt x="3035" y="1019"/>
                </a:cubicBezTo>
                <a:cubicBezTo>
                  <a:pt x="3056" y="1018"/>
                  <a:pt x="3078" y="1018"/>
                  <a:pt x="3099" y="1018"/>
                </a:cubicBezTo>
                <a:cubicBezTo>
                  <a:pt x="3101" y="1018"/>
                  <a:pt x="3103" y="1018"/>
                  <a:pt x="3105" y="1018"/>
                </a:cubicBezTo>
                <a:cubicBezTo>
                  <a:pt x="3110" y="1018"/>
                  <a:pt x="3114" y="1017"/>
                  <a:pt x="3119" y="1017"/>
                </a:cubicBezTo>
                <a:cubicBezTo>
                  <a:pt x="3131" y="1017"/>
                  <a:pt x="3143" y="1017"/>
                  <a:pt x="3156" y="1017"/>
                </a:cubicBezTo>
                <a:cubicBezTo>
                  <a:pt x="3166" y="1016"/>
                  <a:pt x="3176" y="1016"/>
                  <a:pt x="3186" y="1016"/>
                </a:cubicBezTo>
                <a:cubicBezTo>
                  <a:pt x="3189" y="1016"/>
                  <a:pt x="3193" y="1016"/>
                  <a:pt x="3196" y="1016"/>
                </a:cubicBezTo>
                <a:cubicBezTo>
                  <a:pt x="3198" y="1016"/>
                  <a:pt x="3200" y="1015"/>
                  <a:pt x="3202" y="1015"/>
                </a:cubicBezTo>
                <a:cubicBezTo>
                  <a:pt x="3205" y="1015"/>
                  <a:pt x="3208" y="1015"/>
                  <a:pt x="3211" y="1015"/>
                </a:cubicBezTo>
                <a:cubicBezTo>
                  <a:pt x="3230" y="1015"/>
                  <a:pt x="3248" y="1014"/>
                  <a:pt x="3266" y="1013"/>
                </a:cubicBezTo>
                <a:cubicBezTo>
                  <a:pt x="3270" y="1013"/>
                  <a:pt x="3273" y="1013"/>
                  <a:pt x="3276" y="1013"/>
                </a:cubicBezTo>
                <a:cubicBezTo>
                  <a:pt x="3281" y="1013"/>
                  <a:pt x="3286" y="1012"/>
                  <a:pt x="3291" y="1012"/>
                </a:cubicBezTo>
                <a:cubicBezTo>
                  <a:pt x="3301" y="1012"/>
                  <a:pt x="3311" y="1011"/>
                  <a:pt x="3321" y="1011"/>
                </a:cubicBezTo>
                <a:cubicBezTo>
                  <a:pt x="3334" y="1010"/>
                  <a:pt x="3347" y="1009"/>
                  <a:pt x="3360" y="1009"/>
                </a:cubicBezTo>
                <a:cubicBezTo>
                  <a:pt x="3362" y="1009"/>
                  <a:pt x="3364" y="1009"/>
                  <a:pt x="3366" y="1008"/>
                </a:cubicBezTo>
                <a:lnTo>
                  <a:pt x="3368" y="1008"/>
                </a:lnTo>
                <a:cubicBezTo>
                  <a:pt x="3384" y="1008"/>
                  <a:pt x="3399" y="1007"/>
                  <a:pt x="3415" y="1006"/>
                </a:cubicBezTo>
                <a:cubicBezTo>
                  <a:pt x="3422" y="1005"/>
                  <a:pt x="3430" y="1005"/>
                  <a:pt x="3438" y="1004"/>
                </a:cubicBezTo>
                <a:cubicBezTo>
                  <a:pt x="3442" y="1004"/>
                  <a:pt x="3446" y="1003"/>
                  <a:pt x="3450" y="1003"/>
                </a:cubicBezTo>
                <a:cubicBezTo>
                  <a:pt x="3454" y="1003"/>
                  <a:pt x="3457" y="1003"/>
                  <a:pt x="3461" y="1003"/>
                </a:cubicBezTo>
                <a:cubicBezTo>
                  <a:pt x="3476" y="1001"/>
                  <a:pt x="3491" y="1000"/>
                  <a:pt x="3506" y="999"/>
                </a:cubicBezTo>
                <a:cubicBezTo>
                  <a:pt x="3510" y="999"/>
                  <a:pt x="3515" y="998"/>
                  <a:pt x="3519" y="998"/>
                </a:cubicBezTo>
                <a:cubicBezTo>
                  <a:pt x="3521" y="998"/>
                  <a:pt x="3523" y="998"/>
                  <a:pt x="3525" y="998"/>
                </a:cubicBezTo>
                <a:cubicBezTo>
                  <a:pt x="3527" y="997"/>
                  <a:pt x="3528" y="997"/>
                  <a:pt x="3530" y="997"/>
                </a:cubicBezTo>
                <a:cubicBezTo>
                  <a:pt x="3536" y="997"/>
                  <a:pt x="3542" y="996"/>
                  <a:pt x="3548" y="996"/>
                </a:cubicBezTo>
                <a:cubicBezTo>
                  <a:pt x="3561" y="994"/>
                  <a:pt x="3575" y="993"/>
                  <a:pt x="3589" y="992"/>
                </a:cubicBezTo>
                <a:cubicBezTo>
                  <a:pt x="3592" y="992"/>
                  <a:pt x="3595" y="991"/>
                  <a:pt x="3598" y="991"/>
                </a:cubicBezTo>
                <a:cubicBezTo>
                  <a:pt x="3601" y="991"/>
                  <a:pt x="3604" y="990"/>
                  <a:pt x="3607" y="990"/>
                </a:cubicBezTo>
                <a:cubicBezTo>
                  <a:pt x="3615" y="989"/>
                  <a:pt x="3622" y="989"/>
                  <a:pt x="3629" y="988"/>
                </a:cubicBezTo>
                <a:cubicBezTo>
                  <a:pt x="3643" y="986"/>
                  <a:pt x="3656" y="985"/>
                  <a:pt x="3669" y="983"/>
                </a:cubicBezTo>
                <a:cubicBezTo>
                  <a:pt x="3671" y="983"/>
                  <a:pt x="3673" y="983"/>
                  <a:pt x="3674" y="983"/>
                </a:cubicBezTo>
                <a:cubicBezTo>
                  <a:pt x="3677" y="983"/>
                  <a:pt x="3679" y="982"/>
                  <a:pt x="3681" y="982"/>
                </a:cubicBezTo>
                <a:cubicBezTo>
                  <a:pt x="3690" y="981"/>
                  <a:pt x="3699" y="980"/>
                  <a:pt x="3708" y="979"/>
                </a:cubicBezTo>
                <a:cubicBezTo>
                  <a:pt x="3721" y="977"/>
                  <a:pt x="3733" y="976"/>
                  <a:pt x="3746" y="974"/>
                </a:cubicBezTo>
                <a:lnTo>
                  <a:pt x="3749" y="974"/>
                </a:lnTo>
                <a:lnTo>
                  <a:pt x="3753" y="973"/>
                </a:lnTo>
                <a:cubicBezTo>
                  <a:pt x="3763" y="972"/>
                  <a:pt x="3774" y="971"/>
                  <a:pt x="3784" y="969"/>
                </a:cubicBezTo>
                <a:cubicBezTo>
                  <a:pt x="3796" y="967"/>
                  <a:pt x="3808" y="966"/>
                  <a:pt x="3821" y="964"/>
                </a:cubicBezTo>
                <a:lnTo>
                  <a:pt x="3821" y="964"/>
                </a:lnTo>
                <a:lnTo>
                  <a:pt x="3822" y="964"/>
                </a:lnTo>
                <a:lnTo>
                  <a:pt x="3823" y="963"/>
                </a:lnTo>
                <a:cubicBezTo>
                  <a:pt x="3835" y="962"/>
                  <a:pt x="3846" y="960"/>
                  <a:pt x="3858" y="958"/>
                </a:cubicBezTo>
                <a:cubicBezTo>
                  <a:pt x="3868" y="957"/>
                  <a:pt x="3878" y="955"/>
                  <a:pt x="3887" y="953"/>
                </a:cubicBezTo>
                <a:cubicBezTo>
                  <a:pt x="3889" y="953"/>
                  <a:pt x="3891" y="953"/>
                  <a:pt x="3892" y="953"/>
                </a:cubicBezTo>
                <a:lnTo>
                  <a:pt x="3895" y="952"/>
                </a:lnTo>
                <a:cubicBezTo>
                  <a:pt x="3908" y="950"/>
                  <a:pt x="3920" y="948"/>
                  <a:pt x="3932" y="946"/>
                </a:cubicBezTo>
                <a:cubicBezTo>
                  <a:pt x="3939" y="944"/>
                  <a:pt x="3946" y="943"/>
                  <a:pt x="3953" y="942"/>
                </a:cubicBezTo>
                <a:cubicBezTo>
                  <a:pt x="3956" y="941"/>
                  <a:pt x="3959" y="941"/>
                  <a:pt x="3961" y="940"/>
                </a:cubicBezTo>
                <a:cubicBezTo>
                  <a:pt x="3964" y="940"/>
                  <a:pt x="3966" y="940"/>
                  <a:pt x="3968" y="939"/>
                </a:cubicBezTo>
                <a:cubicBezTo>
                  <a:pt x="3978" y="937"/>
                  <a:pt x="3988" y="935"/>
                  <a:pt x="3999" y="933"/>
                </a:cubicBezTo>
                <a:cubicBezTo>
                  <a:pt x="4006" y="932"/>
                  <a:pt x="4014" y="930"/>
                  <a:pt x="4021" y="929"/>
                </a:cubicBezTo>
                <a:lnTo>
                  <a:pt x="4026" y="928"/>
                </a:lnTo>
                <a:lnTo>
                  <a:pt x="4029" y="927"/>
                </a:lnTo>
                <a:cubicBezTo>
                  <a:pt x="4039" y="925"/>
                  <a:pt x="4049" y="923"/>
                  <a:pt x="4059" y="921"/>
                </a:cubicBezTo>
                <a:cubicBezTo>
                  <a:pt x="4069" y="919"/>
                  <a:pt x="4078" y="917"/>
                  <a:pt x="4088" y="914"/>
                </a:cubicBezTo>
                <a:cubicBezTo>
                  <a:pt x="4095" y="913"/>
                  <a:pt x="4103" y="911"/>
                  <a:pt x="4110" y="909"/>
                </a:cubicBezTo>
                <a:cubicBezTo>
                  <a:pt x="4117" y="908"/>
                  <a:pt x="4125" y="906"/>
                  <a:pt x="4132" y="904"/>
                </a:cubicBezTo>
                <a:cubicBezTo>
                  <a:pt x="4138" y="903"/>
                  <a:pt x="4145" y="901"/>
                  <a:pt x="4152" y="900"/>
                </a:cubicBezTo>
                <a:lnTo>
                  <a:pt x="4153" y="899"/>
                </a:lnTo>
                <a:lnTo>
                  <a:pt x="4153" y="899"/>
                </a:lnTo>
                <a:cubicBezTo>
                  <a:pt x="4160" y="898"/>
                  <a:pt x="4168" y="896"/>
                  <a:pt x="4175" y="894"/>
                </a:cubicBezTo>
                <a:cubicBezTo>
                  <a:pt x="4183" y="892"/>
                  <a:pt x="4191" y="890"/>
                  <a:pt x="4199" y="888"/>
                </a:cubicBezTo>
                <a:cubicBezTo>
                  <a:pt x="4207" y="887"/>
                  <a:pt x="4214" y="885"/>
                  <a:pt x="4221" y="883"/>
                </a:cubicBezTo>
                <a:cubicBezTo>
                  <a:pt x="4235" y="880"/>
                  <a:pt x="4249" y="876"/>
                  <a:pt x="4263" y="873"/>
                </a:cubicBezTo>
                <a:cubicBezTo>
                  <a:pt x="4268" y="871"/>
                  <a:pt x="4273" y="870"/>
                  <a:pt x="4279" y="869"/>
                </a:cubicBezTo>
                <a:lnTo>
                  <a:pt x="4281" y="868"/>
                </a:lnTo>
                <a:cubicBezTo>
                  <a:pt x="4299" y="864"/>
                  <a:pt x="4317" y="859"/>
                  <a:pt x="4334" y="854"/>
                </a:cubicBezTo>
                <a:cubicBezTo>
                  <a:pt x="4339" y="853"/>
                  <a:pt x="4343" y="852"/>
                  <a:pt x="4348" y="851"/>
                </a:cubicBezTo>
                <a:cubicBezTo>
                  <a:pt x="4359" y="848"/>
                  <a:pt x="4371" y="845"/>
                  <a:pt x="4383" y="842"/>
                </a:cubicBezTo>
                <a:cubicBezTo>
                  <a:pt x="4385" y="841"/>
                  <a:pt x="4387" y="840"/>
                  <a:pt x="4389" y="840"/>
                </a:cubicBezTo>
                <a:cubicBezTo>
                  <a:pt x="4395" y="838"/>
                  <a:pt x="4402" y="836"/>
                  <a:pt x="4408" y="835"/>
                </a:cubicBezTo>
                <a:cubicBezTo>
                  <a:pt x="4420" y="831"/>
                  <a:pt x="4431" y="828"/>
                  <a:pt x="4442" y="825"/>
                </a:cubicBezTo>
                <a:cubicBezTo>
                  <a:pt x="4449" y="823"/>
                  <a:pt x="4456" y="821"/>
                  <a:pt x="4463" y="819"/>
                </a:cubicBezTo>
                <a:cubicBezTo>
                  <a:pt x="4468" y="818"/>
                  <a:pt x="4474" y="816"/>
                  <a:pt x="4479" y="815"/>
                </a:cubicBezTo>
                <a:cubicBezTo>
                  <a:pt x="4485" y="813"/>
                  <a:pt x="4490" y="812"/>
                  <a:pt x="4495" y="810"/>
                </a:cubicBezTo>
                <a:cubicBezTo>
                  <a:pt x="4502" y="808"/>
                  <a:pt x="4508" y="806"/>
                  <a:pt x="4515" y="804"/>
                </a:cubicBezTo>
                <a:cubicBezTo>
                  <a:pt x="4526" y="801"/>
                  <a:pt x="4537" y="798"/>
                  <a:pt x="4547" y="795"/>
                </a:cubicBezTo>
                <a:cubicBezTo>
                  <a:pt x="4552" y="793"/>
                  <a:pt x="4556" y="792"/>
                  <a:pt x="4560" y="791"/>
                </a:cubicBezTo>
                <a:cubicBezTo>
                  <a:pt x="4562" y="790"/>
                  <a:pt x="4563" y="790"/>
                  <a:pt x="4565" y="789"/>
                </a:cubicBezTo>
                <a:cubicBezTo>
                  <a:pt x="4567" y="788"/>
                  <a:pt x="4569" y="788"/>
                  <a:pt x="4572" y="787"/>
                </a:cubicBezTo>
                <a:cubicBezTo>
                  <a:pt x="4575" y="786"/>
                  <a:pt x="4578" y="785"/>
                  <a:pt x="4581" y="784"/>
                </a:cubicBezTo>
                <a:cubicBezTo>
                  <a:pt x="4600" y="778"/>
                  <a:pt x="4619" y="772"/>
                  <a:pt x="4637" y="766"/>
                </a:cubicBezTo>
                <a:cubicBezTo>
                  <a:pt x="4642" y="765"/>
                  <a:pt x="4647" y="763"/>
                  <a:pt x="4652" y="761"/>
                </a:cubicBezTo>
                <a:cubicBezTo>
                  <a:pt x="4674" y="754"/>
                  <a:pt x="4695" y="747"/>
                  <a:pt x="4716" y="740"/>
                </a:cubicBezTo>
                <a:cubicBezTo>
                  <a:pt x="4720" y="739"/>
                  <a:pt x="4724" y="737"/>
                  <a:pt x="4728" y="736"/>
                </a:cubicBezTo>
                <a:cubicBezTo>
                  <a:pt x="4746" y="730"/>
                  <a:pt x="4763" y="723"/>
                  <a:pt x="4780" y="717"/>
                </a:cubicBezTo>
                <a:cubicBezTo>
                  <a:pt x="4785" y="715"/>
                  <a:pt x="4789" y="714"/>
                  <a:pt x="4794" y="712"/>
                </a:cubicBezTo>
                <a:cubicBezTo>
                  <a:pt x="4814" y="705"/>
                  <a:pt x="4833" y="697"/>
                  <a:pt x="4852" y="690"/>
                </a:cubicBezTo>
                <a:lnTo>
                  <a:pt x="4855" y="689"/>
                </a:lnTo>
                <a:cubicBezTo>
                  <a:pt x="4858" y="688"/>
                  <a:pt x="4860" y="687"/>
                  <a:pt x="4863" y="686"/>
                </a:cubicBezTo>
                <a:cubicBezTo>
                  <a:pt x="4878" y="679"/>
                  <a:pt x="4894" y="673"/>
                  <a:pt x="4909" y="667"/>
                </a:cubicBezTo>
                <a:cubicBezTo>
                  <a:pt x="4914" y="665"/>
                  <a:pt x="4918" y="663"/>
                  <a:pt x="4923" y="661"/>
                </a:cubicBezTo>
                <a:cubicBezTo>
                  <a:pt x="4926" y="660"/>
                  <a:pt x="4929" y="658"/>
                  <a:pt x="4932" y="657"/>
                </a:cubicBezTo>
                <a:cubicBezTo>
                  <a:pt x="4946" y="651"/>
                  <a:pt x="4961" y="645"/>
                  <a:pt x="4975" y="638"/>
                </a:cubicBezTo>
                <a:cubicBezTo>
                  <a:pt x="4977" y="637"/>
                  <a:pt x="4980" y="636"/>
                  <a:pt x="4982" y="635"/>
                </a:cubicBezTo>
                <a:cubicBezTo>
                  <a:pt x="4997" y="628"/>
                  <a:pt x="5012" y="621"/>
                  <a:pt x="5026" y="615"/>
                </a:cubicBezTo>
                <a:cubicBezTo>
                  <a:pt x="5030" y="613"/>
                  <a:pt x="5034" y="611"/>
                  <a:pt x="5038" y="609"/>
                </a:cubicBezTo>
                <a:cubicBezTo>
                  <a:pt x="5053" y="601"/>
                  <a:pt x="5069" y="594"/>
                  <a:pt x="5084" y="586"/>
                </a:cubicBezTo>
                <a:lnTo>
                  <a:pt x="5086" y="585"/>
                </a:lnTo>
                <a:cubicBezTo>
                  <a:pt x="5088" y="584"/>
                  <a:pt x="5089" y="583"/>
                  <a:pt x="5091" y="582"/>
                </a:cubicBezTo>
                <a:cubicBezTo>
                  <a:pt x="5104" y="575"/>
                  <a:pt x="5117" y="569"/>
                  <a:pt x="5129" y="562"/>
                </a:cubicBezTo>
                <a:cubicBezTo>
                  <a:pt x="5133" y="560"/>
                  <a:pt x="5137" y="558"/>
                  <a:pt x="5140" y="556"/>
                </a:cubicBezTo>
                <a:cubicBezTo>
                  <a:pt x="5154" y="548"/>
                  <a:pt x="5168" y="540"/>
                  <a:pt x="5181" y="532"/>
                </a:cubicBezTo>
                <a:lnTo>
                  <a:pt x="5186" y="529"/>
                </a:lnTo>
                <a:cubicBezTo>
                  <a:pt x="5194" y="524"/>
                  <a:pt x="5202" y="519"/>
                  <a:pt x="5210" y="514"/>
                </a:cubicBezTo>
                <a:cubicBezTo>
                  <a:pt x="5214" y="512"/>
                  <a:pt x="5217" y="510"/>
                  <a:pt x="5221" y="507"/>
                </a:cubicBezTo>
                <a:cubicBezTo>
                  <a:pt x="5224" y="505"/>
                  <a:pt x="5227" y="503"/>
                  <a:pt x="5230" y="501"/>
                </a:cubicBezTo>
                <a:cubicBezTo>
                  <a:pt x="5243" y="493"/>
                  <a:pt x="5255" y="485"/>
                  <a:pt x="5266" y="477"/>
                </a:cubicBezTo>
                <a:lnTo>
                  <a:pt x="5267" y="476"/>
                </a:lnTo>
                <a:lnTo>
                  <a:pt x="5270" y="475"/>
                </a:lnTo>
                <a:cubicBezTo>
                  <a:pt x="5280" y="467"/>
                  <a:pt x="5290" y="460"/>
                  <a:pt x="5300" y="452"/>
                </a:cubicBezTo>
                <a:cubicBezTo>
                  <a:pt x="5303" y="450"/>
                  <a:pt x="5306" y="448"/>
                  <a:pt x="5308" y="446"/>
                </a:cubicBezTo>
                <a:cubicBezTo>
                  <a:pt x="5319" y="438"/>
                  <a:pt x="5330" y="429"/>
                  <a:pt x="5339" y="421"/>
                </a:cubicBezTo>
                <a:lnTo>
                  <a:pt x="5341" y="420"/>
                </a:lnTo>
                <a:cubicBezTo>
                  <a:pt x="5350" y="412"/>
                  <a:pt x="5360" y="404"/>
                  <a:pt x="5368" y="396"/>
                </a:cubicBezTo>
                <a:cubicBezTo>
                  <a:pt x="5371" y="394"/>
                  <a:pt x="5373" y="391"/>
                  <a:pt x="5375" y="389"/>
                </a:cubicBezTo>
                <a:cubicBezTo>
                  <a:pt x="5384" y="381"/>
                  <a:pt x="5393" y="372"/>
                  <a:pt x="5402" y="364"/>
                </a:cubicBezTo>
                <a:cubicBezTo>
                  <a:pt x="5409" y="356"/>
                  <a:pt x="5416" y="349"/>
                  <a:pt x="5423" y="341"/>
                </a:cubicBezTo>
                <a:cubicBezTo>
                  <a:pt x="5424" y="340"/>
                  <a:pt x="5426" y="338"/>
                  <a:pt x="5427" y="336"/>
                </a:cubicBezTo>
                <a:cubicBezTo>
                  <a:pt x="5433" y="329"/>
                  <a:pt x="5440" y="322"/>
                  <a:pt x="5445" y="314"/>
                </a:cubicBezTo>
                <a:lnTo>
                  <a:pt x="5448" y="311"/>
                </a:lnTo>
                <a:cubicBezTo>
                  <a:pt x="5453" y="304"/>
                  <a:pt x="5458" y="298"/>
                  <a:pt x="5463" y="291"/>
                </a:cubicBezTo>
                <a:lnTo>
                  <a:pt x="5466" y="287"/>
                </a:lnTo>
                <a:cubicBezTo>
                  <a:pt x="5471" y="280"/>
                  <a:pt x="5476" y="273"/>
                  <a:pt x="5480" y="266"/>
                </a:cubicBezTo>
                <a:lnTo>
                  <a:pt x="5482" y="264"/>
                </a:lnTo>
                <a:lnTo>
                  <a:pt x="5483" y="261"/>
                </a:lnTo>
                <a:cubicBezTo>
                  <a:pt x="5488" y="255"/>
                  <a:pt x="5492" y="248"/>
                  <a:pt x="5495" y="242"/>
                </a:cubicBezTo>
                <a:lnTo>
                  <a:pt x="5496" y="240"/>
                </a:lnTo>
                <a:lnTo>
                  <a:pt x="5497" y="239"/>
                </a:lnTo>
                <a:lnTo>
                  <a:pt x="5498" y="237"/>
                </a:lnTo>
                <a:cubicBezTo>
                  <a:pt x="5503" y="229"/>
                  <a:pt x="5507" y="221"/>
                  <a:pt x="5511" y="213"/>
                </a:cubicBezTo>
                <a:cubicBezTo>
                  <a:pt x="5512" y="210"/>
                  <a:pt x="5513" y="207"/>
                  <a:pt x="5515" y="204"/>
                </a:cubicBezTo>
                <a:cubicBezTo>
                  <a:pt x="5517" y="198"/>
                  <a:pt x="5520" y="192"/>
                  <a:pt x="5523" y="186"/>
                </a:cubicBezTo>
                <a:cubicBezTo>
                  <a:pt x="5524" y="183"/>
                  <a:pt x="5525" y="180"/>
                  <a:pt x="5526" y="177"/>
                </a:cubicBezTo>
                <a:cubicBezTo>
                  <a:pt x="5527" y="175"/>
                  <a:pt x="5528" y="172"/>
                  <a:pt x="5529" y="170"/>
                </a:cubicBezTo>
                <a:cubicBezTo>
                  <a:pt x="5530" y="166"/>
                  <a:pt x="5532" y="162"/>
                  <a:pt x="5533" y="157"/>
                </a:cubicBezTo>
                <a:cubicBezTo>
                  <a:pt x="5534" y="155"/>
                  <a:pt x="5535" y="153"/>
                  <a:pt x="5536" y="150"/>
                </a:cubicBezTo>
                <a:cubicBezTo>
                  <a:pt x="5538" y="142"/>
                  <a:pt x="5541" y="133"/>
                  <a:pt x="5543" y="125"/>
                </a:cubicBezTo>
                <a:lnTo>
                  <a:pt x="5543" y="124"/>
                </a:lnTo>
                <a:lnTo>
                  <a:pt x="5544" y="120"/>
                </a:lnTo>
                <a:cubicBezTo>
                  <a:pt x="5546" y="114"/>
                  <a:pt x="5547" y="107"/>
                  <a:pt x="5549" y="100"/>
                </a:cubicBezTo>
                <a:cubicBezTo>
                  <a:pt x="5549" y="97"/>
                  <a:pt x="5550" y="94"/>
                  <a:pt x="5550" y="92"/>
                </a:cubicBezTo>
                <a:cubicBezTo>
                  <a:pt x="5551" y="89"/>
                  <a:pt x="5552" y="86"/>
                  <a:pt x="5552" y="82"/>
                </a:cubicBezTo>
                <a:cubicBezTo>
                  <a:pt x="5552" y="80"/>
                  <a:pt x="5553" y="77"/>
                  <a:pt x="5553" y="75"/>
                </a:cubicBezTo>
                <a:cubicBezTo>
                  <a:pt x="5554" y="72"/>
                  <a:pt x="5554" y="69"/>
                  <a:pt x="5554" y="67"/>
                </a:cubicBezTo>
                <a:cubicBezTo>
                  <a:pt x="5555" y="61"/>
                  <a:pt x="5556" y="55"/>
                  <a:pt x="5557" y="49"/>
                </a:cubicBezTo>
                <a:cubicBezTo>
                  <a:pt x="5557" y="47"/>
                  <a:pt x="5557" y="45"/>
                  <a:pt x="5557" y="43"/>
                </a:cubicBezTo>
                <a:cubicBezTo>
                  <a:pt x="5558" y="35"/>
                  <a:pt x="5559" y="27"/>
                  <a:pt x="5559" y="19"/>
                </a:cubicBezTo>
                <a:lnTo>
                  <a:pt x="5559" y="18"/>
                </a:lnTo>
                <a:lnTo>
                  <a:pt x="5559" y="14"/>
                </a:lnTo>
                <a:cubicBezTo>
                  <a:pt x="5559" y="9"/>
                  <a:pt x="5560" y="5"/>
                  <a:pt x="5560" y="0"/>
                </a:cubicBezTo>
                <a:lnTo>
                  <a:pt x="5553" y="192"/>
                </a:lnTo>
                <a:cubicBezTo>
                  <a:pt x="5552" y="219"/>
                  <a:pt x="5550" y="247"/>
                  <a:pt x="5545" y="276"/>
                </a:cubicBezTo>
                <a:cubicBezTo>
                  <a:pt x="5540" y="306"/>
                  <a:pt x="5533" y="336"/>
                  <a:pt x="5522" y="367"/>
                </a:cubicBezTo>
                <a:cubicBezTo>
                  <a:pt x="5511" y="399"/>
                  <a:pt x="5495" y="431"/>
                  <a:pt x="5475" y="464"/>
                </a:cubicBezTo>
                <a:cubicBezTo>
                  <a:pt x="5454" y="497"/>
                  <a:pt x="5428" y="532"/>
                  <a:pt x="5395" y="567"/>
                </a:cubicBezTo>
                <a:cubicBezTo>
                  <a:pt x="5358" y="606"/>
                  <a:pt x="5314" y="645"/>
                  <a:pt x="5262" y="683"/>
                </a:cubicBezTo>
                <a:cubicBezTo>
                  <a:pt x="5210" y="721"/>
                  <a:pt x="5150" y="758"/>
                  <a:pt x="5082" y="795"/>
                </a:cubicBezTo>
                <a:cubicBezTo>
                  <a:pt x="5014" y="831"/>
                  <a:pt x="4938" y="867"/>
                  <a:pt x="4853" y="901"/>
                </a:cubicBezTo>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 name="Freeform 845">
            <a:extLst>
              <a:ext uri="{FF2B5EF4-FFF2-40B4-BE49-F238E27FC236}">
                <a16:creationId xmlns:a16="http://schemas.microsoft.com/office/drawing/2014/main" id="{5C85AADB-F77B-4A6E-BBD5-177F14CC3653}"/>
              </a:ext>
            </a:extLst>
          </p:cNvPr>
          <p:cNvSpPr>
            <a:spLocks/>
          </p:cNvSpPr>
          <p:nvPr/>
        </p:nvSpPr>
        <p:spPr bwMode="auto">
          <a:xfrm>
            <a:off x="3272141" y="3448114"/>
            <a:ext cx="5360877" cy="2962348"/>
          </a:xfrm>
          <a:custGeom>
            <a:avLst/>
            <a:gdLst>
              <a:gd name="T0" fmla="*/ 6113 w 14980"/>
              <a:gd name="T1" fmla="*/ 3980 h 11212"/>
              <a:gd name="T2" fmla="*/ 6605 w 14980"/>
              <a:gd name="T3" fmla="*/ 3586 h 11212"/>
              <a:gd name="T4" fmla="*/ 6973 w 14980"/>
              <a:gd name="T5" fmla="*/ 3324 h 11212"/>
              <a:gd name="T6" fmla="*/ 7181 w 14980"/>
              <a:gd name="T7" fmla="*/ 3192 h 11212"/>
              <a:gd name="T8" fmla="*/ 7431 w 14980"/>
              <a:gd name="T9" fmla="*/ 3047 h 11212"/>
              <a:gd name="T10" fmla="*/ 7729 w 14980"/>
              <a:gd name="T11" fmla="*/ 2898 h 11212"/>
              <a:gd name="T12" fmla="*/ 7953 w 14980"/>
              <a:gd name="T13" fmla="*/ 2801 h 11212"/>
              <a:gd name="T14" fmla="*/ 8174 w 14980"/>
              <a:gd name="T15" fmla="*/ 2720 h 11212"/>
              <a:gd name="T16" fmla="*/ 8375 w 14980"/>
              <a:gd name="T17" fmla="*/ 2655 h 11212"/>
              <a:gd name="T18" fmla="*/ 8570 w 14980"/>
              <a:gd name="T19" fmla="*/ 2602 h 11212"/>
              <a:gd name="T20" fmla="*/ 8782 w 14980"/>
              <a:gd name="T21" fmla="*/ 2552 h 11212"/>
              <a:gd name="T22" fmla="*/ 9060 w 14980"/>
              <a:gd name="T23" fmla="*/ 2499 h 11212"/>
              <a:gd name="T24" fmla="*/ 9366 w 14980"/>
              <a:gd name="T25" fmla="*/ 2451 h 11212"/>
              <a:gd name="T26" fmla="*/ 9665 w 14980"/>
              <a:gd name="T27" fmla="*/ 2414 h 11212"/>
              <a:gd name="T28" fmla="*/ 9992 w 14980"/>
              <a:gd name="T29" fmla="*/ 2379 h 11212"/>
              <a:gd name="T30" fmla="*/ 10273 w 14980"/>
              <a:gd name="T31" fmla="*/ 2353 h 11212"/>
              <a:gd name="T32" fmla="*/ 10611 w 14980"/>
              <a:gd name="T33" fmla="*/ 2324 h 11212"/>
              <a:gd name="T34" fmla="*/ 10886 w 14980"/>
              <a:gd name="T35" fmla="*/ 2299 h 11212"/>
              <a:gd name="T36" fmla="*/ 11131 w 14980"/>
              <a:gd name="T37" fmla="*/ 2275 h 11212"/>
              <a:gd name="T38" fmla="*/ 11573 w 14980"/>
              <a:gd name="T39" fmla="*/ 2223 h 11212"/>
              <a:gd name="T40" fmla="*/ 11878 w 14980"/>
              <a:gd name="T41" fmla="*/ 2178 h 11212"/>
              <a:gd name="T42" fmla="*/ 12126 w 14980"/>
              <a:gd name="T43" fmla="*/ 2134 h 11212"/>
              <a:gd name="T44" fmla="*/ 12336 w 14980"/>
              <a:gd name="T45" fmla="*/ 2090 h 11212"/>
              <a:gd name="T46" fmla="*/ 12539 w 14980"/>
              <a:gd name="T47" fmla="*/ 2042 h 11212"/>
              <a:gd name="T48" fmla="*/ 12661 w 14980"/>
              <a:gd name="T49" fmla="*/ 2010 h 11212"/>
              <a:gd name="T50" fmla="*/ 12813 w 14980"/>
              <a:gd name="T51" fmla="*/ 1967 h 11212"/>
              <a:gd name="T52" fmla="*/ 12986 w 14980"/>
              <a:gd name="T53" fmla="*/ 1912 h 11212"/>
              <a:gd name="T54" fmla="*/ 13126 w 14980"/>
              <a:gd name="T55" fmla="*/ 1862 h 11212"/>
              <a:gd name="T56" fmla="*/ 13299 w 14980"/>
              <a:gd name="T57" fmla="*/ 1795 h 11212"/>
              <a:gd name="T58" fmla="*/ 13452 w 14980"/>
              <a:gd name="T59" fmla="*/ 1730 h 11212"/>
              <a:gd name="T60" fmla="*/ 13638 w 14980"/>
              <a:gd name="T61" fmla="*/ 1640 h 11212"/>
              <a:gd name="T62" fmla="*/ 13824 w 14980"/>
              <a:gd name="T63" fmla="*/ 1537 h 11212"/>
              <a:gd name="T64" fmla="*/ 14042 w 14980"/>
              <a:gd name="T65" fmla="*/ 1399 h 11212"/>
              <a:gd name="T66" fmla="*/ 14197 w 14980"/>
              <a:gd name="T67" fmla="*/ 1284 h 11212"/>
              <a:gd name="T68" fmla="*/ 14373 w 14980"/>
              <a:gd name="T69" fmla="*/ 1132 h 11212"/>
              <a:gd name="T70" fmla="*/ 14497 w 14980"/>
              <a:gd name="T71" fmla="*/ 1008 h 11212"/>
              <a:gd name="T72" fmla="*/ 14635 w 14980"/>
              <a:gd name="T73" fmla="*/ 845 h 11212"/>
              <a:gd name="T74" fmla="*/ 14767 w 14980"/>
              <a:gd name="T75" fmla="*/ 651 h 11212"/>
              <a:gd name="T76" fmla="*/ 14839 w 14980"/>
              <a:gd name="T77" fmla="*/ 522 h 11212"/>
              <a:gd name="T78" fmla="*/ 14896 w 14980"/>
              <a:gd name="T79" fmla="*/ 393 h 11212"/>
              <a:gd name="T80" fmla="*/ 14927 w 14980"/>
              <a:gd name="T81" fmla="*/ 305 h 11212"/>
              <a:gd name="T82" fmla="*/ 14960 w 14980"/>
              <a:gd name="T83" fmla="*/ 178 h 11212"/>
              <a:gd name="T84" fmla="*/ 14975 w 14980"/>
              <a:gd name="T85" fmla="*/ 77 h 11212"/>
              <a:gd name="T86" fmla="*/ 14974 w 14980"/>
              <a:gd name="T87" fmla="*/ 288 h 11212"/>
              <a:gd name="T88" fmla="*/ 14324 w 14980"/>
              <a:gd name="T89" fmla="*/ 1491 h 11212"/>
              <a:gd name="T90" fmla="*/ 13374 w 14980"/>
              <a:gd name="T91" fmla="*/ 2091 h 11212"/>
              <a:gd name="T92" fmla="*/ 12898 w 14980"/>
              <a:gd name="T93" fmla="*/ 2271 h 11212"/>
              <a:gd name="T94" fmla="*/ 12682 w 14980"/>
              <a:gd name="T95" fmla="*/ 2336 h 11212"/>
              <a:gd name="T96" fmla="*/ 12046 w 14980"/>
              <a:gd name="T97" fmla="*/ 2481 h 11212"/>
              <a:gd name="T98" fmla="*/ 10967 w 14980"/>
              <a:gd name="T99" fmla="*/ 2624 h 11212"/>
              <a:gd name="T100" fmla="*/ 10340 w 14980"/>
              <a:gd name="T101" fmla="*/ 2682 h 11212"/>
              <a:gd name="T102" fmla="*/ 9348 w 14980"/>
              <a:gd name="T103" fmla="*/ 2796 h 11212"/>
              <a:gd name="T104" fmla="*/ 8806 w 14980"/>
              <a:gd name="T105" fmla="*/ 2900 h 11212"/>
              <a:gd name="T106" fmla="*/ 8398 w 14980"/>
              <a:gd name="T107" fmla="*/ 3015 h 11212"/>
              <a:gd name="T108" fmla="*/ 7988 w 14980"/>
              <a:gd name="T109" fmla="*/ 3171 h 11212"/>
              <a:gd name="T110" fmla="*/ 6129 w 14980"/>
              <a:gd name="T111" fmla="*/ 4462 h 11212"/>
              <a:gd name="T112" fmla="*/ 216 w 14980"/>
              <a:gd name="T113" fmla="*/ 10878 h 11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980" h="11212">
                <a:moveTo>
                  <a:pt x="2313" y="7959"/>
                </a:moveTo>
                <a:cubicBezTo>
                  <a:pt x="2942" y="7169"/>
                  <a:pt x="3573" y="6448"/>
                  <a:pt x="4205" y="5789"/>
                </a:cubicBezTo>
                <a:cubicBezTo>
                  <a:pt x="4784" y="5186"/>
                  <a:pt x="5367" y="4630"/>
                  <a:pt x="5954" y="4118"/>
                </a:cubicBezTo>
                <a:cubicBezTo>
                  <a:pt x="5980" y="4095"/>
                  <a:pt x="6006" y="4072"/>
                  <a:pt x="6032" y="4049"/>
                </a:cubicBezTo>
                <a:cubicBezTo>
                  <a:pt x="6040" y="4043"/>
                  <a:pt x="6047" y="4037"/>
                  <a:pt x="6054" y="4031"/>
                </a:cubicBezTo>
                <a:cubicBezTo>
                  <a:pt x="6074" y="4014"/>
                  <a:pt x="6094" y="3997"/>
                  <a:pt x="6113" y="3980"/>
                </a:cubicBezTo>
                <a:cubicBezTo>
                  <a:pt x="6120" y="3975"/>
                  <a:pt x="6127" y="3969"/>
                  <a:pt x="6133" y="3963"/>
                </a:cubicBezTo>
                <a:cubicBezTo>
                  <a:pt x="6186" y="3919"/>
                  <a:pt x="6238" y="3876"/>
                  <a:pt x="6289" y="3834"/>
                </a:cubicBezTo>
                <a:cubicBezTo>
                  <a:pt x="6291" y="3832"/>
                  <a:pt x="6294" y="3830"/>
                  <a:pt x="6297" y="3828"/>
                </a:cubicBezTo>
                <a:cubicBezTo>
                  <a:pt x="6320" y="3808"/>
                  <a:pt x="6344" y="3790"/>
                  <a:pt x="6367" y="3771"/>
                </a:cubicBezTo>
                <a:cubicBezTo>
                  <a:pt x="6370" y="3768"/>
                  <a:pt x="6373" y="3766"/>
                  <a:pt x="6376" y="3763"/>
                </a:cubicBezTo>
                <a:cubicBezTo>
                  <a:pt x="6454" y="3701"/>
                  <a:pt x="6530" y="3642"/>
                  <a:pt x="6605" y="3586"/>
                </a:cubicBezTo>
                <a:cubicBezTo>
                  <a:pt x="6606" y="3585"/>
                  <a:pt x="6608" y="3584"/>
                  <a:pt x="6610" y="3582"/>
                </a:cubicBezTo>
                <a:cubicBezTo>
                  <a:pt x="6660" y="3545"/>
                  <a:pt x="6709" y="3509"/>
                  <a:pt x="6758" y="3474"/>
                </a:cubicBezTo>
                <a:lnTo>
                  <a:pt x="6760" y="3472"/>
                </a:lnTo>
                <a:cubicBezTo>
                  <a:pt x="6783" y="3456"/>
                  <a:pt x="6805" y="3440"/>
                  <a:pt x="6827" y="3424"/>
                </a:cubicBezTo>
                <a:cubicBezTo>
                  <a:pt x="6830" y="3422"/>
                  <a:pt x="6833" y="3420"/>
                  <a:pt x="6836" y="3418"/>
                </a:cubicBezTo>
                <a:cubicBezTo>
                  <a:pt x="6882" y="3386"/>
                  <a:pt x="6928" y="3354"/>
                  <a:pt x="6973" y="3324"/>
                </a:cubicBezTo>
                <a:cubicBezTo>
                  <a:pt x="6977" y="3322"/>
                  <a:pt x="6981" y="3319"/>
                  <a:pt x="6985" y="3316"/>
                </a:cubicBezTo>
                <a:cubicBezTo>
                  <a:pt x="7003" y="3304"/>
                  <a:pt x="7021" y="3293"/>
                  <a:pt x="7039" y="3281"/>
                </a:cubicBezTo>
                <a:cubicBezTo>
                  <a:pt x="7044" y="3278"/>
                  <a:pt x="7049" y="3274"/>
                  <a:pt x="7055" y="3271"/>
                </a:cubicBezTo>
                <a:cubicBezTo>
                  <a:pt x="7076" y="3257"/>
                  <a:pt x="7097" y="3244"/>
                  <a:pt x="7118" y="3230"/>
                </a:cubicBezTo>
                <a:lnTo>
                  <a:pt x="7121" y="3229"/>
                </a:lnTo>
                <a:cubicBezTo>
                  <a:pt x="7141" y="3216"/>
                  <a:pt x="7161" y="3204"/>
                  <a:pt x="7181" y="3192"/>
                </a:cubicBezTo>
                <a:cubicBezTo>
                  <a:pt x="7187" y="3188"/>
                  <a:pt x="7193" y="3184"/>
                  <a:pt x="7200" y="3180"/>
                </a:cubicBezTo>
                <a:cubicBezTo>
                  <a:pt x="7214" y="3171"/>
                  <a:pt x="7229" y="3163"/>
                  <a:pt x="7243" y="3154"/>
                </a:cubicBezTo>
                <a:cubicBezTo>
                  <a:pt x="7249" y="3151"/>
                  <a:pt x="7255" y="3147"/>
                  <a:pt x="7261" y="3144"/>
                </a:cubicBezTo>
                <a:cubicBezTo>
                  <a:pt x="7281" y="3131"/>
                  <a:pt x="7302" y="3119"/>
                  <a:pt x="7323" y="3108"/>
                </a:cubicBezTo>
                <a:cubicBezTo>
                  <a:pt x="7351" y="3092"/>
                  <a:pt x="7379" y="3076"/>
                  <a:pt x="7406" y="3061"/>
                </a:cubicBezTo>
                <a:cubicBezTo>
                  <a:pt x="7415" y="3056"/>
                  <a:pt x="7423" y="3052"/>
                  <a:pt x="7431" y="3047"/>
                </a:cubicBezTo>
                <a:cubicBezTo>
                  <a:pt x="7458" y="3033"/>
                  <a:pt x="7484" y="3019"/>
                  <a:pt x="7510" y="3005"/>
                </a:cubicBezTo>
                <a:cubicBezTo>
                  <a:pt x="7515" y="3003"/>
                  <a:pt x="7520" y="3000"/>
                  <a:pt x="7524" y="2998"/>
                </a:cubicBezTo>
                <a:cubicBezTo>
                  <a:pt x="7549" y="2985"/>
                  <a:pt x="7574" y="2972"/>
                  <a:pt x="7599" y="2960"/>
                </a:cubicBezTo>
                <a:cubicBezTo>
                  <a:pt x="7608" y="2955"/>
                  <a:pt x="7617" y="2951"/>
                  <a:pt x="7626" y="2947"/>
                </a:cubicBezTo>
                <a:cubicBezTo>
                  <a:pt x="7651" y="2934"/>
                  <a:pt x="7676" y="2922"/>
                  <a:pt x="7702" y="2910"/>
                </a:cubicBezTo>
                <a:cubicBezTo>
                  <a:pt x="7711" y="2906"/>
                  <a:pt x="7720" y="2902"/>
                  <a:pt x="7729" y="2898"/>
                </a:cubicBezTo>
                <a:cubicBezTo>
                  <a:pt x="7745" y="2890"/>
                  <a:pt x="7762" y="2883"/>
                  <a:pt x="7778" y="2875"/>
                </a:cubicBezTo>
                <a:cubicBezTo>
                  <a:pt x="7789" y="2871"/>
                  <a:pt x="7799" y="2866"/>
                  <a:pt x="7809" y="2862"/>
                </a:cubicBezTo>
                <a:cubicBezTo>
                  <a:pt x="7823" y="2856"/>
                  <a:pt x="7837" y="2850"/>
                  <a:pt x="7851" y="2844"/>
                </a:cubicBezTo>
                <a:cubicBezTo>
                  <a:pt x="7861" y="2839"/>
                  <a:pt x="7871" y="2835"/>
                  <a:pt x="7882" y="2831"/>
                </a:cubicBezTo>
                <a:cubicBezTo>
                  <a:pt x="7896" y="2825"/>
                  <a:pt x="7910" y="2819"/>
                  <a:pt x="7924" y="2813"/>
                </a:cubicBezTo>
                <a:cubicBezTo>
                  <a:pt x="7934" y="2809"/>
                  <a:pt x="7943" y="2805"/>
                  <a:pt x="7953" y="2801"/>
                </a:cubicBezTo>
                <a:cubicBezTo>
                  <a:pt x="7971" y="2794"/>
                  <a:pt x="7990" y="2787"/>
                  <a:pt x="8008" y="2780"/>
                </a:cubicBezTo>
                <a:cubicBezTo>
                  <a:pt x="8013" y="2778"/>
                  <a:pt x="8019" y="2776"/>
                  <a:pt x="8024" y="2774"/>
                </a:cubicBezTo>
                <a:cubicBezTo>
                  <a:pt x="8037" y="2769"/>
                  <a:pt x="8050" y="2764"/>
                  <a:pt x="8063" y="2759"/>
                </a:cubicBezTo>
                <a:cubicBezTo>
                  <a:pt x="8073" y="2755"/>
                  <a:pt x="8084" y="2751"/>
                  <a:pt x="8094" y="2748"/>
                </a:cubicBezTo>
                <a:cubicBezTo>
                  <a:pt x="8113" y="2741"/>
                  <a:pt x="8133" y="2734"/>
                  <a:pt x="8152" y="2727"/>
                </a:cubicBezTo>
                <a:cubicBezTo>
                  <a:pt x="8159" y="2724"/>
                  <a:pt x="8167" y="2722"/>
                  <a:pt x="8174" y="2720"/>
                </a:cubicBezTo>
                <a:cubicBezTo>
                  <a:pt x="8188" y="2715"/>
                  <a:pt x="8202" y="2710"/>
                  <a:pt x="8217" y="2705"/>
                </a:cubicBezTo>
                <a:cubicBezTo>
                  <a:pt x="8225" y="2702"/>
                  <a:pt x="8233" y="2700"/>
                  <a:pt x="8241" y="2697"/>
                </a:cubicBezTo>
                <a:cubicBezTo>
                  <a:pt x="8254" y="2693"/>
                  <a:pt x="8267" y="2688"/>
                  <a:pt x="8281" y="2684"/>
                </a:cubicBezTo>
                <a:cubicBezTo>
                  <a:pt x="8290" y="2681"/>
                  <a:pt x="8299" y="2679"/>
                  <a:pt x="8308" y="2676"/>
                </a:cubicBezTo>
                <a:cubicBezTo>
                  <a:pt x="8320" y="2672"/>
                  <a:pt x="8333" y="2668"/>
                  <a:pt x="8345" y="2664"/>
                </a:cubicBezTo>
                <a:cubicBezTo>
                  <a:pt x="8355" y="2661"/>
                  <a:pt x="8365" y="2658"/>
                  <a:pt x="8375" y="2655"/>
                </a:cubicBezTo>
                <a:cubicBezTo>
                  <a:pt x="8386" y="2652"/>
                  <a:pt x="8398" y="2649"/>
                  <a:pt x="8409" y="2645"/>
                </a:cubicBezTo>
                <a:cubicBezTo>
                  <a:pt x="8420" y="2642"/>
                  <a:pt x="8431" y="2639"/>
                  <a:pt x="8441" y="2636"/>
                </a:cubicBezTo>
                <a:cubicBezTo>
                  <a:pt x="8452" y="2633"/>
                  <a:pt x="8463" y="2630"/>
                  <a:pt x="8474" y="2627"/>
                </a:cubicBezTo>
                <a:cubicBezTo>
                  <a:pt x="8485" y="2624"/>
                  <a:pt x="8496" y="2621"/>
                  <a:pt x="8507" y="2618"/>
                </a:cubicBezTo>
                <a:cubicBezTo>
                  <a:pt x="8518" y="2616"/>
                  <a:pt x="8528" y="2613"/>
                  <a:pt x="8538" y="2610"/>
                </a:cubicBezTo>
                <a:cubicBezTo>
                  <a:pt x="8549" y="2607"/>
                  <a:pt x="8560" y="2605"/>
                  <a:pt x="8570" y="2602"/>
                </a:cubicBezTo>
                <a:cubicBezTo>
                  <a:pt x="8583" y="2599"/>
                  <a:pt x="8596" y="2595"/>
                  <a:pt x="8609" y="2592"/>
                </a:cubicBezTo>
                <a:cubicBezTo>
                  <a:pt x="8620" y="2590"/>
                  <a:pt x="8630" y="2587"/>
                  <a:pt x="8641" y="2584"/>
                </a:cubicBezTo>
                <a:cubicBezTo>
                  <a:pt x="8654" y="2581"/>
                  <a:pt x="8667" y="2578"/>
                  <a:pt x="8681" y="2575"/>
                </a:cubicBezTo>
                <a:cubicBezTo>
                  <a:pt x="8691" y="2573"/>
                  <a:pt x="8701" y="2570"/>
                  <a:pt x="8711" y="2568"/>
                </a:cubicBezTo>
                <a:cubicBezTo>
                  <a:pt x="8726" y="2565"/>
                  <a:pt x="8741" y="2561"/>
                  <a:pt x="8755" y="2558"/>
                </a:cubicBezTo>
                <a:cubicBezTo>
                  <a:pt x="8764" y="2556"/>
                  <a:pt x="8773" y="2554"/>
                  <a:pt x="8782" y="2552"/>
                </a:cubicBezTo>
                <a:cubicBezTo>
                  <a:pt x="8804" y="2547"/>
                  <a:pt x="8827" y="2543"/>
                  <a:pt x="8851" y="2538"/>
                </a:cubicBezTo>
                <a:cubicBezTo>
                  <a:pt x="8855" y="2537"/>
                  <a:pt x="8860" y="2536"/>
                  <a:pt x="8864" y="2535"/>
                </a:cubicBezTo>
                <a:cubicBezTo>
                  <a:pt x="8889" y="2530"/>
                  <a:pt x="8914" y="2525"/>
                  <a:pt x="8939" y="2521"/>
                </a:cubicBezTo>
                <a:cubicBezTo>
                  <a:pt x="8947" y="2519"/>
                  <a:pt x="8955" y="2517"/>
                  <a:pt x="8963" y="2516"/>
                </a:cubicBezTo>
                <a:cubicBezTo>
                  <a:pt x="8992" y="2511"/>
                  <a:pt x="9021" y="2505"/>
                  <a:pt x="9050" y="2500"/>
                </a:cubicBezTo>
                <a:cubicBezTo>
                  <a:pt x="9053" y="2500"/>
                  <a:pt x="9056" y="2499"/>
                  <a:pt x="9060" y="2499"/>
                </a:cubicBezTo>
                <a:cubicBezTo>
                  <a:pt x="9086" y="2494"/>
                  <a:pt x="9113" y="2490"/>
                  <a:pt x="9140" y="2485"/>
                </a:cubicBezTo>
                <a:cubicBezTo>
                  <a:pt x="9148" y="2484"/>
                  <a:pt x="9155" y="2483"/>
                  <a:pt x="9163" y="2481"/>
                </a:cubicBezTo>
                <a:cubicBezTo>
                  <a:pt x="9193" y="2477"/>
                  <a:pt x="9223" y="2472"/>
                  <a:pt x="9253" y="2468"/>
                </a:cubicBezTo>
                <a:cubicBezTo>
                  <a:pt x="9256" y="2467"/>
                  <a:pt x="9258" y="2467"/>
                  <a:pt x="9261" y="2466"/>
                </a:cubicBezTo>
                <a:cubicBezTo>
                  <a:pt x="9288" y="2462"/>
                  <a:pt x="9314" y="2458"/>
                  <a:pt x="9341" y="2455"/>
                </a:cubicBezTo>
                <a:cubicBezTo>
                  <a:pt x="9350" y="2454"/>
                  <a:pt x="9358" y="2452"/>
                  <a:pt x="9366" y="2451"/>
                </a:cubicBezTo>
                <a:cubicBezTo>
                  <a:pt x="9392" y="2448"/>
                  <a:pt x="9419" y="2444"/>
                  <a:pt x="9446" y="2441"/>
                </a:cubicBezTo>
                <a:cubicBezTo>
                  <a:pt x="9449" y="2440"/>
                  <a:pt x="9452" y="2440"/>
                  <a:pt x="9456" y="2439"/>
                </a:cubicBezTo>
                <a:cubicBezTo>
                  <a:pt x="9485" y="2435"/>
                  <a:pt x="9515" y="2432"/>
                  <a:pt x="9545" y="2428"/>
                </a:cubicBezTo>
                <a:cubicBezTo>
                  <a:pt x="9554" y="2427"/>
                  <a:pt x="9562" y="2426"/>
                  <a:pt x="9571" y="2425"/>
                </a:cubicBezTo>
                <a:cubicBezTo>
                  <a:pt x="9595" y="2422"/>
                  <a:pt x="9620" y="2419"/>
                  <a:pt x="9644" y="2416"/>
                </a:cubicBezTo>
                <a:cubicBezTo>
                  <a:pt x="9651" y="2415"/>
                  <a:pt x="9658" y="2415"/>
                  <a:pt x="9665" y="2414"/>
                </a:cubicBezTo>
                <a:cubicBezTo>
                  <a:pt x="9695" y="2410"/>
                  <a:pt x="9725" y="2407"/>
                  <a:pt x="9756" y="2404"/>
                </a:cubicBezTo>
                <a:cubicBezTo>
                  <a:pt x="9764" y="2403"/>
                  <a:pt x="9772" y="2402"/>
                  <a:pt x="9780" y="2401"/>
                </a:cubicBezTo>
                <a:cubicBezTo>
                  <a:pt x="9805" y="2398"/>
                  <a:pt x="9830" y="2396"/>
                  <a:pt x="9855" y="2393"/>
                </a:cubicBezTo>
                <a:cubicBezTo>
                  <a:pt x="9863" y="2392"/>
                  <a:pt x="9872" y="2391"/>
                  <a:pt x="9880" y="2391"/>
                </a:cubicBezTo>
                <a:cubicBezTo>
                  <a:pt x="9912" y="2387"/>
                  <a:pt x="9943" y="2384"/>
                  <a:pt x="9975" y="2381"/>
                </a:cubicBezTo>
                <a:cubicBezTo>
                  <a:pt x="9981" y="2381"/>
                  <a:pt x="9987" y="2380"/>
                  <a:pt x="9992" y="2379"/>
                </a:cubicBezTo>
                <a:cubicBezTo>
                  <a:pt x="10020" y="2377"/>
                  <a:pt x="10047" y="2374"/>
                  <a:pt x="10075" y="2372"/>
                </a:cubicBezTo>
                <a:cubicBezTo>
                  <a:pt x="10086" y="2371"/>
                  <a:pt x="10096" y="2370"/>
                  <a:pt x="10106" y="2369"/>
                </a:cubicBezTo>
                <a:cubicBezTo>
                  <a:pt x="10122" y="2367"/>
                  <a:pt x="10138" y="2366"/>
                  <a:pt x="10154" y="2364"/>
                </a:cubicBezTo>
                <a:cubicBezTo>
                  <a:pt x="10166" y="2363"/>
                  <a:pt x="10178" y="2362"/>
                  <a:pt x="10189" y="2361"/>
                </a:cubicBezTo>
                <a:cubicBezTo>
                  <a:pt x="10207" y="2359"/>
                  <a:pt x="10224" y="2358"/>
                  <a:pt x="10241" y="2356"/>
                </a:cubicBezTo>
                <a:cubicBezTo>
                  <a:pt x="10252" y="2355"/>
                  <a:pt x="10263" y="2354"/>
                  <a:pt x="10273" y="2353"/>
                </a:cubicBezTo>
                <a:cubicBezTo>
                  <a:pt x="10292" y="2352"/>
                  <a:pt x="10312" y="2350"/>
                  <a:pt x="10331" y="2348"/>
                </a:cubicBezTo>
                <a:cubicBezTo>
                  <a:pt x="10341" y="2347"/>
                  <a:pt x="10350" y="2347"/>
                  <a:pt x="10359" y="2346"/>
                </a:cubicBezTo>
                <a:cubicBezTo>
                  <a:pt x="10387" y="2343"/>
                  <a:pt x="10416" y="2341"/>
                  <a:pt x="10445" y="2338"/>
                </a:cubicBezTo>
                <a:cubicBezTo>
                  <a:pt x="10483" y="2335"/>
                  <a:pt x="10521" y="2332"/>
                  <a:pt x="10559" y="2328"/>
                </a:cubicBezTo>
                <a:cubicBezTo>
                  <a:pt x="10563" y="2328"/>
                  <a:pt x="10567" y="2328"/>
                  <a:pt x="10571" y="2327"/>
                </a:cubicBezTo>
                <a:cubicBezTo>
                  <a:pt x="10584" y="2326"/>
                  <a:pt x="10597" y="2325"/>
                  <a:pt x="10611" y="2324"/>
                </a:cubicBezTo>
                <a:cubicBezTo>
                  <a:pt x="10632" y="2322"/>
                  <a:pt x="10653" y="2320"/>
                  <a:pt x="10674" y="2318"/>
                </a:cubicBezTo>
                <a:cubicBezTo>
                  <a:pt x="10684" y="2318"/>
                  <a:pt x="10694" y="2317"/>
                  <a:pt x="10704" y="2316"/>
                </a:cubicBezTo>
                <a:cubicBezTo>
                  <a:pt x="10720" y="2314"/>
                  <a:pt x="10735" y="2313"/>
                  <a:pt x="10751" y="2312"/>
                </a:cubicBezTo>
                <a:cubicBezTo>
                  <a:pt x="10763" y="2310"/>
                  <a:pt x="10776" y="2309"/>
                  <a:pt x="10789" y="2308"/>
                </a:cubicBezTo>
                <a:cubicBezTo>
                  <a:pt x="10807" y="2307"/>
                  <a:pt x="10824" y="2305"/>
                  <a:pt x="10842" y="2303"/>
                </a:cubicBezTo>
                <a:cubicBezTo>
                  <a:pt x="10856" y="2302"/>
                  <a:pt x="10871" y="2301"/>
                  <a:pt x="10886" y="2299"/>
                </a:cubicBezTo>
                <a:cubicBezTo>
                  <a:pt x="10892" y="2299"/>
                  <a:pt x="10898" y="2298"/>
                  <a:pt x="10904" y="2298"/>
                </a:cubicBezTo>
                <a:cubicBezTo>
                  <a:pt x="10912" y="2297"/>
                  <a:pt x="10919" y="2296"/>
                  <a:pt x="10927" y="2295"/>
                </a:cubicBezTo>
                <a:cubicBezTo>
                  <a:pt x="10957" y="2292"/>
                  <a:pt x="10987" y="2290"/>
                  <a:pt x="11018" y="2287"/>
                </a:cubicBezTo>
                <a:cubicBezTo>
                  <a:pt x="11040" y="2284"/>
                  <a:pt x="11063" y="2282"/>
                  <a:pt x="11085" y="2280"/>
                </a:cubicBezTo>
                <a:cubicBezTo>
                  <a:pt x="11096" y="2279"/>
                  <a:pt x="11106" y="2278"/>
                  <a:pt x="11116" y="2277"/>
                </a:cubicBezTo>
                <a:cubicBezTo>
                  <a:pt x="11121" y="2276"/>
                  <a:pt x="11126" y="2275"/>
                  <a:pt x="11131" y="2275"/>
                </a:cubicBezTo>
                <a:cubicBezTo>
                  <a:pt x="11194" y="2268"/>
                  <a:pt x="11256" y="2262"/>
                  <a:pt x="11319" y="2254"/>
                </a:cubicBezTo>
                <a:cubicBezTo>
                  <a:pt x="11322" y="2254"/>
                  <a:pt x="11325" y="2254"/>
                  <a:pt x="11329" y="2253"/>
                </a:cubicBezTo>
                <a:cubicBezTo>
                  <a:pt x="11367" y="2249"/>
                  <a:pt x="11405" y="2244"/>
                  <a:pt x="11443" y="2240"/>
                </a:cubicBezTo>
                <a:cubicBezTo>
                  <a:pt x="11451" y="2239"/>
                  <a:pt x="11459" y="2238"/>
                  <a:pt x="11467" y="2236"/>
                </a:cubicBezTo>
                <a:cubicBezTo>
                  <a:pt x="11492" y="2233"/>
                  <a:pt x="11517" y="2230"/>
                  <a:pt x="11541" y="2227"/>
                </a:cubicBezTo>
                <a:cubicBezTo>
                  <a:pt x="11552" y="2226"/>
                  <a:pt x="11562" y="2224"/>
                  <a:pt x="11573" y="2223"/>
                </a:cubicBezTo>
                <a:cubicBezTo>
                  <a:pt x="11580" y="2222"/>
                  <a:pt x="11586" y="2221"/>
                  <a:pt x="11593" y="2220"/>
                </a:cubicBezTo>
                <a:cubicBezTo>
                  <a:pt x="11599" y="2219"/>
                  <a:pt x="11606" y="2218"/>
                  <a:pt x="11612" y="2217"/>
                </a:cubicBezTo>
                <a:cubicBezTo>
                  <a:pt x="11646" y="2213"/>
                  <a:pt x="11680" y="2208"/>
                  <a:pt x="11714" y="2203"/>
                </a:cubicBezTo>
                <a:cubicBezTo>
                  <a:pt x="11724" y="2201"/>
                  <a:pt x="11733" y="2200"/>
                  <a:pt x="11743" y="2199"/>
                </a:cubicBezTo>
                <a:cubicBezTo>
                  <a:pt x="11747" y="2198"/>
                  <a:pt x="11750" y="2198"/>
                  <a:pt x="11754" y="2197"/>
                </a:cubicBezTo>
                <a:cubicBezTo>
                  <a:pt x="11795" y="2191"/>
                  <a:pt x="11837" y="2184"/>
                  <a:pt x="11878" y="2178"/>
                </a:cubicBezTo>
                <a:lnTo>
                  <a:pt x="11879" y="2177"/>
                </a:lnTo>
                <a:cubicBezTo>
                  <a:pt x="11882" y="2177"/>
                  <a:pt x="11885" y="2176"/>
                  <a:pt x="11888" y="2176"/>
                </a:cubicBezTo>
                <a:cubicBezTo>
                  <a:pt x="11926" y="2170"/>
                  <a:pt x="11964" y="2163"/>
                  <a:pt x="12002" y="2156"/>
                </a:cubicBezTo>
                <a:cubicBezTo>
                  <a:pt x="12006" y="2156"/>
                  <a:pt x="12009" y="2155"/>
                  <a:pt x="12013" y="2154"/>
                </a:cubicBezTo>
                <a:cubicBezTo>
                  <a:pt x="12028" y="2152"/>
                  <a:pt x="12042" y="2149"/>
                  <a:pt x="12057" y="2146"/>
                </a:cubicBezTo>
                <a:cubicBezTo>
                  <a:pt x="12080" y="2142"/>
                  <a:pt x="12103" y="2138"/>
                  <a:pt x="12126" y="2134"/>
                </a:cubicBezTo>
                <a:cubicBezTo>
                  <a:pt x="12133" y="2132"/>
                  <a:pt x="12140" y="2131"/>
                  <a:pt x="12147" y="2129"/>
                </a:cubicBezTo>
                <a:cubicBezTo>
                  <a:pt x="12154" y="2128"/>
                  <a:pt x="12160" y="2127"/>
                  <a:pt x="12166" y="2126"/>
                </a:cubicBezTo>
                <a:cubicBezTo>
                  <a:pt x="12192" y="2120"/>
                  <a:pt x="12218" y="2115"/>
                  <a:pt x="12245" y="2110"/>
                </a:cubicBezTo>
                <a:lnTo>
                  <a:pt x="12249" y="2109"/>
                </a:lnTo>
                <a:cubicBezTo>
                  <a:pt x="12253" y="2108"/>
                  <a:pt x="12257" y="2107"/>
                  <a:pt x="12262" y="2106"/>
                </a:cubicBezTo>
                <a:cubicBezTo>
                  <a:pt x="12286" y="2101"/>
                  <a:pt x="12311" y="2096"/>
                  <a:pt x="12336" y="2090"/>
                </a:cubicBezTo>
                <a:cubicBezTo>
                  <a:pt x="12340" y="2089"/>
                  <a:pt x="12345" y="2088"/>
                  <a:pt x="12350" y="2087"/>
                </a:cubicBezTo>
                <a:cubicBezTo>
                  <a:pt x="12353" y="2086"/>
                  <a:pt x="12357" y="2085"/>
                  <a:pt x="12360" y="2085"/>
                </a:cubicBezTo>
                <a:cubicBezTo>
                  <a:pt x="12390" y="2078"/>
                  <a:pt x="12420" y="2071"/>
                  <a:pt x="12450" y="2064"/>
                </a:cubicBezTo>
                <a:lnTo>
                  <a:pt x="12450" y="2064"/>
                </a:lnTo>
                <a:lnTo>
                  <a:pt x="12452" y="2064"/>
                </a:lnTo>
                <a:cubicBezTo>
                  <a:pt x="12481" y="2057"/>
                  <a:pt x="12510" y="2049"/>
                  <a:pt x="12539" y="2042"/>
                </a:cubicBezTo>
                <a:cubicBezTo>
                  <a:pt x="12543" y="2041"/>
                  <a:pt x="12546" y="2040"/>
                  <a:pt x="12550" y="2039"/>
                </a:cubicBezTo>
                <a:cubicBezTo>
                  <a:pt x="12554" y="2038"/>
                  <a:pt x="12559" y="2037"/>
                  <a:pt x="12563" y="2036"/>
                </a:cubicBezTo>
                <a:cubicBezTo>
                  <a:pt x="12588" y="2030"/>
                  <a:pt x="12612" y="2023"/>
                  <a:pt x="12637" y="2017"/>
                </a:cubicBezTo>
                <a:cubicBezTo>
                  <a:pt x="12641" y="2015"/>
                  <a:pt x="12645" y="2014"/>
                  <a:pt x="12650" y="2013"/>
                </a:cubicBezTo>
                <a:cubicBezTo>
                  <a:pt x="12653" y="2012"/>
                  <a:pt x="12656" y="2012"/>
                  <a:pt x="12659" y="2011"/>
                </a:cubicBezTo>
                <a:lnTo>
                  <a:pt x="12661" y="2010"/>
                </a:lnTo>
                <a:cubicBezTo>
                  <a:pt x="12664" y="2009"/>
                  <a:pt x="12667" y="2009"/>
                  <a:pt x="12670" y="2008"/>
                </a:cubicBezTo>
                <a:cubicBezTo>
                  <a:pt x="12676" y="2006"/>
                  <a:pt x="12683" y="2004"/>
                  <a:pt x="12690" y="2002"/>
                </a:cubicBezTo>
                <a:cubicBezTo>
                  <a:pt x="12697" y="2000"/>
                  <a:pt x="12703" y="1999"/>
                  <a:pt x="12710" y="1997"/>
                </a:cubicBezTo>
                <a:cubicBezTo>
                  <a:pt x="12717" y="1995"/>
                  <a:pt x="12723" y="1993"/>
                  <a:pt x="12730" y="1991"/>
                </a:cubicBezTo>
                <a:cubicBezTo>
                  <a:pt x="12754" y="1984"/>
                  <a:pt x="12777" y="1977"/>
                  <a:pt x="12801" y="1970"/>
                </a:cubicBezTo>
                <a:cubicBezTo>
                  <a:pt x="12805" y="1969"/>
                  <a:pt x="12809" y="1968"/>
                  <a:pt x="12813" y="1967"/>
                </a:cubicBezTo>
                <a:cubicBezTo>
                  <a:pt x="12821" y="1964"/>
                  <a:pt x="12829" y="1962"/>
                  <a:pt x="12838" y="1959"/>
                </a:cubicBezTo>
                <a:cubicBezTo>
                  <a:pt x="12848" y="1956"/>
                  <a:pt x="12859" y="1953"/>
                  <a:pt x="12870" y="1949"/>
                </a:cubicBezTo>
                <a:cubicBezTo>
                  <a:pt x="12879" y="1947"/>
                  <a:pt x="12887" y="1944"/>
                  <a:pt x="12896" y="1941"/>
                </a:cubicBezTo>
                <a:cubicBezTo>
                  <a:pt x="12904" y="1938"/>
                  <a:pt x="12913" y="1935"/>
                  <a:pt x="12922" y="1933"/>
                </a:cubicBezTo>
                <a:cubicBezTo>
                  <a:pt x="12927" y="1931"/>
                  <a:pt x="12933" y="1929"/>
                  <a:pt x="12938" y="1927"/>
                </a:cubicBezTo>
                <a:cubicBezTo>
                  <a:pt x="12954" y="1922"/>
                  <a:pt x="12970" y="1917"/>
                  <a:pt x="12986" y="1912"/>
                </a:cubicBezTo>
                <a:cubicBezTo>
                  <a:pt x="12991" y="1910"/>
                  <a:pt x="12997" y="1908"/>
                  <a:pt x="13002" y="1906"/>
                </a:cubicBezTo>
                <a:lnTo>
                  <a:pt x="13006" y="1905"/>
                </a:lnTo>
                <a:cubicBezTo>
                  <a:pt x="13016" y="1902"/>
                  <a:pt x="13025" y="1898"/>
                  <a:pt x="13035" y="1895"/>
                </a:cubicBezTo>
                <a:cubicBezTo>
                  <a:pt x="13054" y="1888"/>
                  <a:pt x="13072" y="1882"/>
                  <a:pt x="13091" y="1875"/>
                </a:cubicBezTo>
                <a:cubicBezTo>
                  <a:pt x="13093" y="1875"/>
                  <a:pt x="13094" y="1874"/>
                  <a:pt x="13096" y="1873"/>
                </a:cubicBezTo>
                <a:cubicBezTo>
                  <a:pt x="13106" y="1870"/>
                  <a:pt x="13116" y="1866"/>
                  <a:pt x="13126" y="1862"/>
                </a:cubicBezTo>
                <a:cubicBezTo>
                  <a:pt x="13143" y="1856"/>
                  <a:pt x="13160" y="1850"/>
                  <a:pt x="13177" y="1843"/>
                </a:cubicBezTo>
                <a:cubicBezTo>
                  <a:pt x="13179" y="1842"/>
                  <a:pt x="13182" y="1842"/>
                  <a:pt x="13184" y="1841"/>
                </a:cubicBezTo>
                <a:cubicBezTo>
                  <a:pt x="13194" y="1837"/>
                  <a:pt x="13204" y="1833"/>
                  <a:pt x="13214" y="1829"/>
                </a:cubicBezTo>
                <a:cubicBezTo>
                  <a:pt x="13230" y="1823"/>
                  <a:pt x="13246" y="1817"/>
                  <a:pt x="13262" y="1810"/>
                </a:cubicBezTo>
                <a:cubicBezTo>
                  <a:pt x="13264" y="1809"/>
                  <a:pt x="13267" y="1808"/>
                  <a:pt x="13270" y="1807"/>
                </a:cubicBezTo>
                <a:cubicBezTo>
                  <a:pt x="13280" y="1803"/>
                  <a:pt x="13289" y="1799"/>
                  <a:pt x="13299" y="1795"/>
                </a:cubicBezTo>
                <a:cubicBezTo>
                  <a:pt x="13314" y="1789"/>
                  <a:pt x="13329" y="1783"/>
                  <a:pt x="13344" y="1776"/>
                </a:cubicBezTo>
                <a:cubicBezTo>
                  <a:pt x="13347" y="1775"/>
                  <a:pt x="13351" y="1774"/>
                  <a:pt x="13354" y="1772"/>
                </a:cubicBezTo>
                <a:cubicBezTo>
                  <a:pt x="13361" y="1769"/>
                  <a:pt x="13367" y="1766"/>
                  <a:pt x="13374" y="1764"/>
                </a:cubicBezTo>
                <a:cubicBezTo>
                  <a:pt x="13387" y="1758"/>
                  <a:pt x="13400" y="1752"/>
                  <a:pt x="13413" y="1747"/>
                </a:cubicBezTo>
                <a:cubicBezTo>
                  <a:pt x="13421" y="1743"/>
                  <a:pt x="13429" y="1740"/>
                  <a:pt x="13436" y="1736"/>
                </a:cubicBezTo>
                <a:cubicBezTo>
                  <a:pt x="13441" y="1734"/>
                  <a:pt x="13447" y="1732"/>
                  <a:pt x="13452" y="1730"/>
                </a:cubicBezTo>
                <a:cubicBezTo>
                  <a:pt x="13457" y="1727"/>
                  <a:pt x="13462" y="1725"/>
                  <a:pt x="13467" y="1723"/>
                </a:cubicBezTo>
                <a:cubicBezTo>
                  <a:pt x="13487" y="1713"/>
                  <a:pt x="13507" y="1704"/>
                  <a:pt x="13528" y="1694"/>
                </a:cubicBezTo>
                <a:cubicBezTo>
                  <a:pt x="13534" y="1691"/>
                  <a:pt x="13540" y="1688"/>
                  <a:pt x="13546" y="1685"/>
                </a:cubicBezTo>
                <a:cubicBezTo>
                  <a:pt x="13549" y="1684"/>
                  <a:pt x="13551" y="1683"/>
                  <a:pt x="13554" y="1682"/>
                </a:cubicBezTo>
                <a:cubicBezTo>
                  <a:pt x="13582" y="1668"/>
                  <a:pt x="13610" y="1654"/>
                  <a:pt x="13638" y="1640"/>
                </a:cubicBezTo>
                <a:lnTo>
                  <a:pt x="13638" y="1640"/>
                </a:lnTo>
                <a:lnTo>
                  <a:pt x="13639" y="1639"/>
                </a:lnTo>
                <a:cubicBezTo>
                  <a:pt x="13666" y="1625"/>
                  <a:pt x="13692" y="1611"/>
                  <a:pt x="13719" y="1597"/>
                </a:cubicBezTo>
                <a:cubicBezTo>
                  <a:pt x="13721" y="1596"/>
                  <a:pt x="13724" y="1594"/>
                  <a:pt x="13726" y="1593"/>
                </a:cubicBezTo>
                <a:cubicBezTo>
                  <a:pt x="13732" y="1590"/>
                  <a:pt x="13738" y="1586"/>
                  <a:pt x="13743" y="1583"/>
                </a:cubicBezTo>
                <a:cubicBezTo>
                  <a:pt x="13761" y="1573"/>
                  <a:pt x="13779" y="1563"/>
                  <a:pt x="13797" y="1553"/>
                </a:cubicBezTo>
                <a:cubicBezTo>
                  <a:pt x="13806" y="1548"/>
                  <a:pt x="13815" y="1543"/>
                  <a:pt x="13824" y="1537"/>
                </a:cubicBezTo>
                <a:cubicBezTo>
                  <a:pt x="13841" y="1527"/>
                  <a:pt x="13858" y="1517"/>
                  <a:pt x="13875" y="1507"/>
                </a:cubicBezTo>
                <a:cubicBezTo>
                  <a:pt x="13883" y="1502"/>
                  <a:pt x="13892" y="1497"/>
                  <a:pt x="13900" y="1492"/>
                </a:cubicBezTo>
                <a:cubicBezTo>
                  <a:pt x="13920" y="1479"/>
                  <a:pt x="13940" y="1466"/>
                  <a:pt x="13960" y="1454"/>
                </a:cubicBezTo>
                <a:cubicBezTo>
                  <a:pt x="13964" y="1451"/>
                  <a:pt x="13968" y="1448"/>
                  <a:pt x="13973" y="1446"/>
                </a:cubicBezTo>
                <a:lnTo>
                  <a:pt x="13975" y="1444"/>
                </a:lnTo>
                <a:cubicBezTo>
                  <a:pt x="13998" y="1429"/>
                  <a:pt x="14020" y="1414"/>
                  <a:pt x="14042" y="1399"/>
                </a:cubicBezTo>
                <a:cubicBezTo>
                  <a:pt x="14044" y="1398"/>
                  <a:pt x="14045" y="1397"/>
                  <a:pt x="14047" y="1395"/>
                </a:cubicBezTo>
                <a:cubicBezTo>
                  <a:pt x="14052" y="1392"/>
                  <a:pt x="14057" y="1388"/>
                  <a:pt x="14062" y="1385"/>
                </a:cubicBezTo>
                <a:cubicBezTo>
                  <a:pt x="14078" y="1374"/>
                  <a:pt x="14093" y="1362"/>
                  <a:pt x="14109" y="1351"/>
                </a:cubicBezTo>
                <a:cubicBezTo>
                  <a:pt x="14117" y="1345"/>
                  <a:pt x="14124" y="1340"/>
                  <a:pt x="14132" y="1334"/>
                </a:cubicBezTo>
                <a:cubicBezTo>
                  <a:pt x="14147" y="1323"/>
                  <a:pt x="14161" y="1312"/>
                  <a:pt x="14175" y="1301"/>
                </a:cubicBezTo>
                <a:cubicBezTo>
                  <a:pt x="14183" y="1295"/>
                  <a:pt x="14190" y="1290"/>
                  <a:pt x="14197" y="1284"/>
                </a:cubicBezTo>
                <a:cubicBezTo>
                  <a:pt x="14213" y="1271"/>
                  <a:pt x="14229" y="1258"/>
                  <a:pt x="14245" y="1245"/>
                </a:cubicBezTo>
                <a:cubicBezTo>
                  <a:pt x="14250" y="1242"/>
                  <a:pt x="14254" y="1238"/>
                  <a:pt x="14258" y="1234"/>
                </a:cubicBezTo>
                <a:cubicBezTo>
                  <a:pt x="14278" y="1218"/>
                  <a:pt x="14298" y="1201"/>
                  <a:pt x="14317" y="1184"/>
                </a:cubicBezTo>
                <a:lnTo>
                  <a:pt x="14320" y="1181"/>
                </a:lnTo>
                <a:cubicBezTo>
                  <a:pt x="14324" y="1177"/>
                  <a:pt x="14328" y="1174"/>
                  <a:pt x="14332" y="1170"/>
                </a:cubicBezTo>
                <a:cubicBezTo>
                  <a:pt x="14346" y="1158"/>
                  <a:pt x="14360" y="1145"/>
                  <a:pt x="14373" y="1132"/>
                </a:cubicBezTo>
                <a:cubicBezTo>
                  <a:pt x="14380" y="1126"/>
                  <a:pt x="14386" y="1120"/>
                  <a:pt x="14393" y="1114"/>
                </a:cubicBezTo>
                <a:cubicBezTo>
                  <a:pt x="14399" y="1108"/>
                  <a:pt x="14406" y="1102"/>
                  <a:pt x="14412" y="1096"/>
                </a:cubicBezTo>
                <a:cubicBezTo>
                  <a:pt x="14418" y="1090"/>
                  <a:pt x="14423" y="1085"/>
                  <a:pt x="14429" y="1079"/>
                </a:cubicBezTo>
                <a:cubicBezTo>
                  <a:pt x="14435" y="1073"/>
                  <a:pt x="14441" y="1067"/>
                  <a:pt x="14447" y="1061"/>
                </a:cubicBezTo>
                <a:cubicBezTo>
                  <a:pt x="14459" y="1048"/>
                  <a:pt x="14472" y="1035"/>
                  <a:pt x="14484" y="1022"/>
                </a:cubicBezTo>
                <a:cubicBezTo>
                  <a:pt x="14488" y="1017"/>
                  <a:pt x="14493" y="1013"/>
                  <a:pt x="14497" y="1008"/>
                </a:cubicBezTo>
                <a:cubicBezTo>
                  <a:pt x="14514" y="990"/>
                  <a:pt x="14530" y="972"/>
                  <a:pt x="14545" y="954"/>
                </a:cubicBezTo>
                <a:lnTo>
                  <a:pt x="14547" y="953"/>
                </a:lnTo>
                <a:cubicBezTo>
                  <a:pt x="14550" y="950"/>
                  <a:pt x="14552" y="946"/>
                  <a:pt x="14555" y="943"/>
                </a:cubicBezTo>
                <a:cubicBezTo>
                  <a:pt x="14567" y="929"/>
                  <a:pt x="14579" y="915"/>
                  <a:pt x="14591" y="900"/>
                </a:cubicBezTo>
                <a:cubicBezTo>
                  <a:pt x="14596" y="894"/>
                  <a:pt x="14601" y="888"/>
                  <a:pt x="14606" y="882"/>
                </a:cubicBezTo>
                <a:cubicBezTo>
                  <a:pt x="14616" y="870"/>
                  <a:pt x="14625" y="857"/>
                  <a:pt x="14635" y="845"/>
                </a:cubicBezTo>
                <a:cubicBezTo>
                  <a:pt x="14640" y="838"/>
                  <a:pt x="14645" y="832"/>
                  <a:pt x="14650" y="825"/>
                </a:cubicBezTo>
                <a:cubicBezTo>
                  <a:pt x="14659" y="813"/>
                  <a:pt x="14668" y="800"/>
                  <a:pt x="14678" y="787"/>
                </a:cubicBezTo>
                <a:cubicBezTo>
                  <a:pt x="14682" y="781"/>
                  <a:pt x="14686" y="775"/>
                  <a:pt x="14690" y="769"/>
                </a:cubicBezTo>
                <a:cubicBezTo>
                  <a:pt x="14703" y="751"/>
                  <a:pt x="14716" y="732"/>
                  <a:pt x="14728" y="713"/>
                </a:cubicBezTo>
                <a:cubicBezTo>
                  <a:pt x="14738" y="697"/>
                  <a:pt x="14748" y="682"/>
                  <a:pt x="14758" y="666"/>
                </a:cubicBezTo>
                <a:cubicBezTo>
                  <a:pt x="14761" y="661"/>
                  <a:pt x="14764" y="656"/>
                  <a:pt x="14767" y="651"/>
                </a:cubicBezTo>
                <a:cubicBezTo>
                  <a:pt x="14773" y="640"/>
                  <a:pt x="14780" y="630"/>
                  <a:pt x="14786" y="619"/>
                </a:cubicBezTo>
                <a:cubicBezTo>
                  <a:pt x="14789" y="613"/>
                  <a:pt x="14793" y="607"/>
                  <a:pt x="14796" y="601"/>
                </a:cubicBezTo>
                <a:cubicBezTo>
                  <a:pt x="14801" y="592"/>
                  <a:pt x="14807" y="582"/>
                  <a:pt x="14812" y="573"/>
                </a:cubicBezTo>
                <a:cubicBezTo>
                  <a:pt x="14815" y="567"/>
                  <a:pt x="14819" y="560"/>
                  <a:pt x="14822" y="554"/>
                </a:cubicBezTo>
                <a:cubicBezTo>
                  <a:pt x="14827" y="545"/>
                  <a:pt x="14831" y="536"/>
                  <a:pt x="14836" y="527"/>
                </a:cubicBezTo>
                <a:cubicBezTo>
                  <a:pt x="14837" y="525"/>
                  <a:pt x="14838" y="524"/>
                  <a:pt x="14839" y="522"/>
                </a:cubicBezTo>
                <a:cubicBezTo>
                  <a:pt x="14841" y="517"/>
                  <a:pt x="14843" y="512"/>
                  <a:pt x="14846" y="507"/>
                </a:cubicBezTo>
                <a:cubicBezTo>
                  <a:pt x="14850" y="498"/>
                  <a:pt x="14854" y="490"/>
                  <a:pt x="14858" y="482"/>
                </a:cubicBezTo>
                <a:cubicBezTo>
                  <a:pt x="14861" y="475"/>
                  <a:pt x="14864" y="468"/>
                  <a:pt x="14867" y="461"/>
                </a:cubicBezTo>
                <a:cubicBezTo>
                  <a:pt x="14871" y="453"/>
                  <a:pt x="14874" y="445"/>
                  <a:pt x="14878" y="437"/>
                </a:cubicBezTo>
                <a:cubicBezTo>
                  <a:pt x="14881" y="430"/>
                  <a:pt x="14884" y="423"/>
                  <a:pt x="14887" y="416"/>
                </a:cubicBezTo>
                <a:cubicBezTo>
                  <a:pt x="14890" y="409"/>
                  <a:pt x="14893" y="401"/>
                  <a:pt x="14896" y="393"/>
                </a:cubicBezTo>
                <a:cubicBezTo>
                  <a:pt x="14899" y="386"/>
                  <a:pt x="14902" y="379"/>
                  <a:pt x="14904" y="372"/>
                </a:cubicBezTo>
                <a:cubicBezTo>
                  <a:pt x="14906" y="367"/>
                  <a:pt x="14908" y="363"/>
                  <a:pt x="14909" y="358"/>
                </a:cubicBezTo>
                <a:cubicBezTo>
                  <a:pt x="14911" y="355"/>
                  <a:pt x="14912" y="352"/>
                  <a:pt x="14913" y="348"/>
                </a:cubicBezTo>
                <a:cubicBezTo>
                  <a:pt x="14914" y="345"/>
                  <a:pt x="14915" y="343"/>
                  <a:pt x="14916" y="340"/>
                </a:cubicBezTo>
                <a:cubicBezTo>
                  <a:pt x="14917" y="336"/>
                  <a:pt x="14918" y="332"/>
                  <a:pt x="14920" y="329"/>
                </a:cubicBezTo>
                <a:cubicBezTo>
                  <a:pt x="14922" y="321"/>
                  <a:pt x="14925" y="313"/>
                  <a:pt x="14927" y="305"/>
                </a:cubicBezTo>
                <a:cubicBezTo>
                  <a:pt x="14929" y="299"/>
                  <a:pt x="14931" y="292"/>
                  <a:pt x="14933" y="286"/>
                </a:cubicBezTo>
                <a:cubicBezTo>
                  <a:pt x="14935" y="278"/>
                  <a:pt x="14938" y="270"/>
                  <a:pt x="14940" y="263"/>
                </a:cubicBezTo>
                <a:cubicBezTo>
                  <a:pt x="14942" y="256"/>
                  <a:pt x="14943" y="250"/>
                  <a:pt x="14945" y="243"/>
                </a:cubicBezTo>
                <a:cubicBezTo>
                  <a:pt x="14947" y="236"/>
                  <a:pt x="14949" y="228"/>
                  <a:pt x="14951" y="220"/>
                </a:cubicBezTo>
                <a:cubicBezTo>
                  <a:pt x="14952" y="214"/>
                  <a:pt x="14954" y="208"/>
                  <a:pt x="14955" y="201"/>
                </a:cubicBezTo>
                <a:cubicBezTo>
                  <a:pt x="14957" y="193"/>
                  <a:pt x="14958" y="186"/>
                  <a:pt x="14960" y="178"/>
                </a:cubicBezTo>
                <a:cubicBezTo>
                  <a:pt x="14961" y="174"/>
                  <a:pt x="14962" y="170"/>
                  <a:pt x="14962" y="166"/>
                </a:cubicBezTo>
                <a:cubicBezTo>
                  <a:pt x="14963" y="164"/>
                  <a:pt x="14963" y="161"/>
                  <a:pt x="14963" y="159"/>
                </a:cubicBezTo>
                <a:cubicBezTo>
                  <a:pt x="14965" y="152"/>
                  <a:pt x="14966" y="144"/>
                  <a:pt x="14967" y="137"/>
                </a:cubicBezTo>
                <a:cubicBezTo>
                  <a:pt x="14968" y="131"/>
                  <a:pt x="14969" y="124"/>
                  <a:pt x="14970" y="118"/>
                </a:cubicBezTo>
                <a:cubicBezTo>
                  <a:pt x="14971" y="111"/>
                  <a:pt x="14972" y="103"/>
                  <a:pt x="14973" y="96"/>
                </a:cubicBezTo>
                <a:cubicBezTo>
                  <a:pt x="14974" y="90"/>
                  <a:pt x="14974" y="84"/>
                  <a:pt x="14975" y="77"/>
                </a:cubicBezTo>
                <a:cubicBezTo>
                  <a:pt x="14976" y="70"/>
                  <a:pt x="14976" y="63"/>
                  <a:pt x="14977" y="55"/>
                </a:cubicBezTo>
                <a:cubicBezTo>
                  <a:pt x="14977" y="49"/>
                  <a:pt x="14978" y="43"/>
                  <a:pt x="14978" y="37"/>
                </a:cubicBezTo>
                <a:lnTo>
                  <a:pt x="14979" y="33"/>
                </a:lnTo>
                <a:cubicBezTo>
                  <a:pt x="14979" y="26"/>
                  <a:pt x="14979" y="20"/>
                  <a:pt x="14979" y="13"/>
                </a:cubicBezTo>
                <a:cubicBezTo>
                  <a:pt x="14979" y="9"/>
                  <a:pt x="14980" y="4"/>
                  <a:pt x="14980" y="0"/>
                </a:cubicBezTo>
                <a:lnTo>
                  <a:pt x="14974" y="288"/>
                </a:lnTo>
                <a:cubicBezTo>
                  <a:pt x="14973" y="344"/>
                  <a:pt x="14967" y="400"/>
                  <a:pt x="14956" y="458"/>
                </a:cubicBezTo>
                <a:cubicBezTo>
                  <a:pt x="14946" y="516"/>
                  <a:pt x="14931" y="575"/>
                  <a:pt x="14910" y="635"/>
                </a:cubicBezTo>
                <a:cubicBezTo>
                  <a:pt x="14890" y="696"/>
                  <a:pt x="14865" y="758"/>
                  <a:pt x="14834" y="821"/>
                </a:cubicBezTo>
                <a:cubicBezTo>
                  <a:pt x="14803" y="884"/>
                  <a:pt x="14767" y="949"/>
                  <a:pt x="14725" y="1015"/>
                </a:cubicBezTo>
                <a:cubicBezTo>
                  <a:pt x="14673" y="1099"/>
                  <a:pt x="14613" y="1180"/>
                  <a:pt x="14547" y="1259"/>
                </a:cubicBezTo>
                <a:cubicBezTo>
                  <a:pt x="14479" y="1339"/>
                  <a:pt x="14405" y="1416"/>
                  <a:pt x="14324" y="1491"/>
                </a:cubicBezTo>
                <a:cubicBezTo>
                  <a:pt x="14241" y="1567"/>
                  <a:pt x="14152" y="1639"/>
                  <a:pt x="14055" y="1709"/>
                </a:cubicBezTo>
                <a:cubicBezTo>
                  <a:pt x="13957" y="1779"/>
                  <a:pt x="13852" y="1846"/>
                  <a:pt x="13739" y="1909"/>
                </a:cubicBezTo>
                <a:cubicBezTo>
                  <a:pt x="13711" y="1925"/>
                  <a:pt x="13682" y="1941"/>
                  <a:pt x="13652" y="1957"/>
                </a:cubicBezTo>
                <a:cubicBezTo>
                  <a:pt x="13623" y="1973"/>
                  <a:pt x="13593" y="1988"/>
                  <a:pt x="13562" y="2003"/>
                </a:cubicBezTo>
                <a:cubicBezTo>
                  <a:pt x="13532" y="2018"/>
                  <a:pt x="13501" y="2033"/>
                  <a:pt x="13470" y="2048"/>
                </a:cubicBezTo>
                <a:cubicBezTo>
                  <a:pt x="13438" y="2063"/>
                  <a:pt x="13406" y="2077"/>
                  <a:pt x="13374" y="2091"/>
                </a:cubicBezTo>
                <a:cubicBezTo>
                  <a:pt x="13347" y="2103"/>
                  <a:pt x="13319" y="2115"/>
                  <a:pt x="13291" y="2127"/>
                </a:cubicBezTo>
                <a:cubicBezTo>
                  <a:pt x="13263" y="2138"/>
                  <a:pt x="13235" y="2150"/>
                  <a:pt x="13207" y="2161"/>
                </a:cubicBezTo>
                <a:cubicBezTo>
                  <a:pt x="13178" y="2172"/>
                  <a:pt x="13149" y="2183"/>
                  <a:pt x="13120" y="2194"/>
                </a:cubicBezTo>
                <a:cubicBezTo>
                  <a:pt x="13091" y="2205"/>
                  <a:pt x="13061" y="2216"/>
                  <a:pt x="13032" y="2226"/>
                </a:cubicBezTo>
                <a:cubicBezTo>
                  <a:pt x="13010" y="2234"/>
                  <a:pt x="12988" y="2241"/>
                  <a:pt x="12965" y="2249"/>
                </a:cubicBezTo>
                <a:cubicBezTo>
                  <a:pt x="12943" y="2256"/>
                  <a:pt x="12921" y="2264"/>
                  <a:pt x="12898" y="2271"/>
                </a:cubicBezTo>
                <a:cubicBezTo>
                  <a:pt x="12876" y="2278"/>
                  <a:pt x="12853" y="2285"/>
                  <a:pt x="12830" y="2292"/>
                </a:cubicBezTo>
                <a:cubicBezTo>
                  <a:pt x="12807" y="2299"/>
                  <a:pt x="12784" y="2306"/>
                  <a:pt x="12761" y="2313"/>
                </a:cubicBezTo>
                <a:cubicBezTo>
                  <a:pt x="12754" y="2315"/>
                  <a:pt x="12747" y="2317"/>
                  <a:pt x="12741" y="2319"/>
                </a:cubicBezTo>
                <a:cubicBezTo>
                  <a:pt x="12734" y="2321"/>
                  <a:pt x="12728" y="2323"/>
                  <a:pt x="12721" y="2325"/>
                </a:cubicBezTo>
                <a:cubicBezTo>
                  <a:pt x="12715" y="2327"/>
                  <a:pt x="12708" y="2328"/>
                  <a:pt x="12701" y="2330"/>
                </a:cubicBezTo>
                <a:cubicBezTo>
                  <a:pt x="12695" y="2332"/>
                  <a:pt x="12688" y="2334"/>
                  <a:pt x="12682" y="2336"/>
                </a:cubicBezTo>
                <a:cubicBezTo>
                  <a:pt x="12649" y="2345"/>
                  <a:pt x="12617" y="2354"/>
                  <a:pt x="12584" y="2362"/>
                </a:cubicBezTo>
                <a:cubicBezTo>
                  <a:pt x="12551" y="2371"/>
                  <a:pt x="12519" y="2379"/>
                  <a:pt x="12486" y="2387"/>
                </a:cubicBezTo>
                <a:cubicBezTo>
                  <a:pt x="12453" y="2395"/>
                  <a:pt x="12420" y="2403"/>
                  <a:pt x="12387" y="2411"/>
                </a:cubicBezTo>
                <a:cubicBezTo>
                  <a:pt x="12354" y="2418"/>
                  <a:pt x="12321" y="2426"/>
                  <a:pt x="12288" y="2433"/>
                </a:cubicBezTo>
                <a:cubicBezTo>
                  <a:pt x="12248" y="2441"/>
                  <a:pt x="12207" y="2450"/>
                  <a:pt x="12167" y="2458"/>
                </a:cubicBezTo>
                <a:cubicBezTo>
                  <a:pt x="12127" y="2466"/>
                  <a:pt x="12086" y="2474"/>
                  <a:pt x="12046" y="2481"/>
                </a:cubicBezTo>
                <a:cubicBezTo>
                  <a:pt x="12005" y="2488"/>
                  <a:pt x="11965" y="2496"/>
                  <a:pt x="11924" y="2502"/>
                </a:cubicBezTo>
                <a:cubicBezTo>
                  <a:pt x="11883" y="2509"/>
                  <a:pt x="11843" y="2516"/>
                  <a:pt x="11802" y="2522"/>
                </a:cubicBezTo>
                <a:cubicBezTo>
                  <a:pt x="11733" y="2533"/>
                  <a:pt x="11663" y="2543"/>
                  <a:pt x="11593" y="2553"/>
                </a:cubicBezTo>
                <a:cubicBezTo>
                  <a:pt x="11524" y="2562"/>
                  <a:pt x="11454" y="2571"/>
                  <a:pt x="11385" y="2579"/>
                </a:cubicBezTo>
                <a:cubicBezTo>
                  <a:pt x="11315" y="2588"/>
                  <a:pt x="11245" y="2595"/>
                  <a:pt x="11176" y="2603"/>
                </a:cubicBezTo>
                <a:cubicBezTo>
                  <a:pt x="11106" y="2610"/>
                  <a:pt x="11037" y="2617"/>
                  <a:pt x="10967" y="2624"/>
                </a:cubicBezTo>
                <a:cubicBezTo>
                  <a:pt x="10930" y="2628"/>
                  <a:pt x="10892" y="2631"/>
                  <a:pt x="10854" y="2635"/>
                </a:cubicBezTo>
                <a:cubicBezTo>
                  <a:pt x="10817" y="2638"/>
                  <a:pt x="10779" y="2642"/>
                  <a:pt x="10742" y="2645"/>
                </a:cubicBezTo>
                <a:cubicBezTo>
                  <a:pt x="10704" y="2649"/>
                  <a:pt x="10667" y="2652"/>
                  <a:pt x="10629" y="2656"/>
                </a:cubicBezTo>
                <a:cubicBezTo>
                  <a:pt x="10592" y="2659"/>
                  <a:pt x="10554" y="2662"/>
                  <a:pt x="10517" y="2666"/>
                </a:cubicBezTo>
                <a:cubicBezTo>
                  <a:pt x="10487" y="2668"/>
                  <a:pt x="10457" y="2671"/>
                  <a:pt x="10427" y="2674"/>
                </a:cubicBezTo>
                <a:cubicBezTo>
                  <a:pt x="10398" y="2676"/>
                  <a:pt x="10369" y="2679"/>
                  <a:pt x="10340" y="2682"/>
                </a:cubicBezTo>
                <a:cubicBezTo>
                  <a:pt x="10311" y="2684"/>
                  <a:pt x="10282" y="2687"/>
                  <a:pt x="10253" y="2690"/>
                </a:cubicBezTo>
                <a:cubicBezTo>
                  <a:pt x="10224" y="2692"/>
                  <a:pt x="10196" y="2695"/>
                  <a:pt x="10168" y="2698"/>
                </a:cubicBezTo>
                <a:cubicBezTo>
                  <a:pt x="10095" y="2705"/>
                  <a:pt x="10023" y="2712"/>
                  <a:pt x="9953" y="2720"/>
                </a:cubicBezTo>
                <a:cubicBezTo>
                  <a:pt x="9882" y="2727"/>
                  <a:pt x="9813" y="2735"/>
                  <a:pt x="9745" y="2743"/>
                </a:cubicBezTo>
                <a:cubicBezTo>
                  <a:pt x="9677" y="2751"/>
                  <a:pt x="9610" y="2759"/>
                  <a:pt x="9544" y="2768"/>
                </a:cubicBezTo>
                <a:cubicBezTo>
                  <a:pt x="9478" y="2777"/>
                  <a:pt x="9412" y="2786"/>
                  <a:pt x="9348" y="2796"/>
                </a:cubicBezTo>
                <a:cubicBezTo>
                  <a:pt x="9315" y="2801"/>
                  <a:pt x="9281" y="2807"/>
                  <a:pt x="9248" y="2812"/>
                </a:cubicBezTo>
                <a:cubicBezTo>
                  <a:pt x="9215" y="2818"/>
                  <a:pt x="9182" y="2824"/>
                  <a:pt x="9149" y="2829"/>
                </a:cubicBezTo>
                <a:cubicBezTo>
                  <a:pt x="9117" y="2835"/>
                  <a:pt x="9084" y="2841"/>
                  <a:pt x="9052" y="2848"/>
                </a:cubicBezTo>
                <a:cubicBezTo>
                  <a:pt x="9019" y="2854"/>
                  <a:pt x="8987" y="2860"/>
                  <a:pt x="8955" y="2867"/>
                </a:cubicBezTo>
                <a:cubicBezTo>
                  <a:pt x="8930" y="2872"/>
                  <a:pt x="8905" y="2878"/>
                  <a:pt x="8881" y="2883"/>
                </a:cubicBezTo>
                <a:cubicBezTo>
                  <a:pt x="8856" y="2889"/>
                  <a:pt x="8831" y="2895"/>
                  <a:pt x="8806" y="2900"/>
                </a:cubicBezTo>
                <a:cubicBezTo>
                  <a:pt x="8782" y="2906"/>
                  <a:pt x="8757" y="2912"/>
                  <a:pt x="8733" y="2918"/>
                </a:cubicBezTo>
                <a:cubicBezTo>
                  <a:pt x="8708" y="2925"/>
                  <a:pt x="8684" y="2931"/>
                  <a:pt x="8659" y="2937"/>
                </a:cubicBezTo>
                <a:cubicBezTo>
                  <a:pt x="8637" y="2943"/>
                  <a:pt x="8616" y="2949"/>
                  <a:pt x="8594" y="2955"/>
                </a:cubicBezTo>
                <a:cubicBezTo>
                  <a:pt x="8572" y="2961"/>
                  <a:pt x="8550" y="2968"/>
                  <a:pt x="8528" y="2974"/>
                </a:cubicBezTo>
                <a:cubicBezTo>
                  <a:pt x="8507" y="2981"/>
                  <a:pt x="8485" y="2987"/>
                  <a:pt x="8463" y="2994"/>
                </a:cubicBezTo>
                <a:cubicBezTo>
                  <a:pt x="8442" y="3001"/>
                  <a:pt x="8420" y="3007"/>
                  <a:pt x="8398" y="3015"/>
                </a:cubicBezTo>
                <a:cubicBezTo>
                  <a:pt x="8377" y="3022"/>
                  <a:pt x="8355" y="3029"/>
                  <a:pt x="8334" y="3036"/>
                </a:cubicBezTo>
                <a:cubicBezTo>
                  <a:pt x="8312" y="3043"/>
                  <a:pt x="8291" y="3051"/>
                  <a:pt x="8270" y="3059"/>
                </a:cubicBezTo>
                <a:cubicBezTo>
                  <a:pt x="8248" y="3066"/>
                  <a:pt x="8227" y="3074"/>
                  <a:pt x="8205" y="3082"/>
                </a:cubicBezTo>
                <a:cubicBezTo>
                  <a:pt x="8184" y="3091"/>
                  <a:pt x="8162" y="3099"/>
                  <a:pt x="8141" y="3107"/>
                </a:cubicBezTo>
                <a:cubicBezTo>
                  <a:pt x="8115" y="3117"/>
                  <a:pt x="8090" y="3128"/>
                  <a:pt x="8065" y="3138"/>
                </a:cubicBezTo>
                <a:cubicBezTo>
                  <a:pt x="8039" y="3149"/>
                  <a:pt x="8014" y="3159"/>
                  <a:pt x="7988" y="3171"/>
                </a:cubicBezTo>
                <a:cubicBezTo>
                  <a:pt x="7963" y="3182"/>
                  <a:pt x="7937" y="3193"/>
                  <a:pt x="7912" y="3205"/>
                </a:cubicBezTo>
                <a:cubicBezTo>
                  <a:pt x="7886" y="3217"/>
                  <a:pt x="7861" y="3229"/>
                  <a:pt x="7835" y="3241"/>
                </a:cubicBezTo>
                <a:cubicBezTo>
                  <a:pt x="7710" y="3301"/>
                  <a:pt x="7585" y="3369"/>
                  <a:pt x="7456" y="3445"/>
                </a:cubicBezTo>
                <a:cubicBezTo>
                  <a:pt x="7326" y="3523"/>
                  <a:pt x="7193" y="3609"/>
                  <a:pt x="7055" y="3707"/>
                </a:cubicBezTo>
                <a:cubicBezTo>
                  <a:pt x="6916" y="3805"/>
                  <a:pt x="6771" y="3916"/>
                  <a:pt x="6619" y="4039"/>
                </a:cubicBezTo>
                <a:cubicBezTo>
                  <a:pt x="6464" y="4165"/>
                  <a:pt x="6301" y="4306"/>
                  <a:pt x="6129" y="4462"/>
                </a:cubicBezTo>
                <a:cubicBezTo>
                  <a:pt x="5562" y="4978"/>
                  <a:pt x="5000" y="5535"/>
                  <a:pt x="4444" y="6140"/>
                </a:cubicBezTo>
                <a:cubicBezTo>
                  <a:pt x="3838" y="6799"/>
                  <a:pt x="3235" y="7518"/>
                  <a:pt x="2638" y="8304"/>
                </a:cubicBezTo>
                <a:cubicBezTo>
                  <a:pt x="1978" y="9173"/>
                  <a:pt x="1319" y="10131"/>
                  <a:pt x="662" y="11192"/>
                </a:cubicBezTo>
                <a:cubicBezTo>
                  <a:pt x="657" y="11199"/>
                  <a:pt x="653" y="11206"/>
                  <a:pt x="649" y="11212"/>
                </a:cubicBezTo>
                <a:lnTo>
                  <a:pt x="0" y="11212"/>
                </a:lnTo>
                <a:cubicBezTo>
                  <a:pt x="72" y="11100"/>
                  <a:pt x="144" y="10988"/>
                  <a:pt x="216" y="10878"/>
                </a:cubicBezTo>
                <a:cubicBezTo>
                  <a:pt x="918" y="9802"/>
                  <a:pt x="1618" y="8834"/>
                  <a:pt x="2313" y="7959"/>
                </a:cubicBezTo>
              </a:path>
            </a:pathLst>
          </a:custGeom>
          <a:solidFill>
            <a:srgbClr val="85858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 name="Freeform 846">
            <a:extLst>
              <a:ext uri="{FF2B5EF4-FFF2-40B4-BE49-F238E27FC236}">
                <a16:creationId xmlns:a16="http://schemas.microsoft.com/office/drawing/2014/main" id="{F265B98D-C5CC-431F-A710-1E645262DBA5}"/>
              </a:ext>
            </a:extLst>
          </p:cNvPr>
          <p:cNvSpPr>
            <a:spLocks/>
          </p:cNvSpPr>
          <p:nvPr/>
        </p:nvSpPr>
        <p:spPr bwMode="auto">
          <a:xfrm>
            <a:off x="1209788" y="2148050"/>
            <a:ext cx="10983566" cy="4262412"/>
          </a:xfrm>
          <a:custGeom>
            <a:avLst/>
            <a:gdLst>
              <a:gd name="T0" fmla="*/ 4569 w 24880"/>
              <a:gd name="T1" fmla="*/ 11651 h 16056"/>
              <a:gd name="T2" fmla="*/ 9359 w 24880"/>
              <a:gd name="T3" fmla="*/ 7881 h 16056"/>
              <a:gd name="T4" fmla="*/ 11319 w 24880"/>
              <a:gd name="T5" fmla="*/ 6685 h 16056"/>
              <a:gd name="T6" fmla="*/ 12911 w 24880"/>
              <a:gd name="T7" fmla="*/ 5972 h 16056"/>
              <a:gd name="T8" fmla="*/ 14666 w 24880"/>
              <a:gd name="T9" fmla="*/ 5489 h 16056"/>
              <a:gd name="T10" fmla="*/ 16645 w 24880"/>
              <a:gd name="T11" fmla="*/ 5264 h 16056"/>
              <a:gd name="T12" fmla="*/ 18058 w 24880"/>
              <a:gd name="T13" fmla="*/ 5058 h 16056"/>
              <a:gd name="T14" fmla="*/ 18330 w 24880"/>
              <a:gd name="T15" fmla="*/ 4740 h 16056"/>
              <a:gd name="T16" fmla="*/ 17632 w 24880"/>
              <a:gd name="T17" fmla="*/ 4282 h 16056"/>
              <a:gd name="T18" fmla="*/ 16038 w 24880"/>
              <a:gd name="T19" fmla="*/ 3780 h 16056"/>
              <a:gd name="T20" fmla="*/ 14553 w 24880"/>
              <a:gd name="T21" fmla="*/ 3314 h 16056"/>
              <a:gd name="T22" fmla="*/ 13881 w 24880"/>
              <a:gd name="T23" fmla="*/ 2940 h 16056"/>
              <a:gd name="T24" fmla="*/ 13736 w 24880"/>
              <a:gd name="T25" fmla="*/ 2590 h 16056"/>
              <a:gd name="T26" fmla="*/ 14062 w 24880"/>
              <a:gd name="T27" fmla="*/ 2187 h 16056"/>
              <a:gd name="T28" fmla="*/ 15133 w 24880"/>
              <a:gd name="T29" fmla="*/ 1679 h 16056"/>
              <a:gd name="T30" fmla="*/ 16182 w 24880"/>
              <a:gd name="T31" fmla="*/ 1482 h 16056"/>
              <a:gd name="T32" fmla="*/ 16919 w 24880"/>
              <a:gd name="T33" fmla="*/ 1455 h 16056"/>
              <a:gd name="T34" fmla="*/ 16983 w 24880"/>
              <a:gd name="T35" fmla="*/ 1455 h 16056"/>
              <a:gd name="T36" fmla="*/ 17723 w 24880"/>
              <a:gd name="T37" fmla="*/ 1488 h 16056"/>
              <a:gd name="T38" fmla="*/ 18359 w 24880"/>
              <a:gd name="T39" fmla="*/ 1528 h 16056"/>
              <a:gd name="T40" fmla="*/ 18854 w 24880"/>
              <a:gd name="T41" fmla="*/ 1542 h 16056"/>
              <a:gd name="T42" fmla="*/ 19021 w 24880"/>
              <a:gd name="T43" fmla="*/ 1530 h 16056"/>
              <a:gd name="T44" fmla="*/ 19813 w 24880"/>
              <a:gd name="T45" fmla="*/ 1161 h 16056"/>
              <a:gd name="T46" fmla="*/ 19919 w 24880"/>
              <a:gd name="T47" fmla="*/ 857 h 16056"/>
              <a:gd name="T48" fmla="*/ 20427 w 24880"/>
              <a:gd name="T49" fmla="*/ 511 h 16056"/>
              <a:gd name="T50" fmla="*/ 22652 w 24880"/>
              <a:gd name="T51" fmla="*/ 114 h 16056"/>
              <a:gd name="T52" fmla="*/ 24245 w 24880"/>
              <a:gd name="T53" fmla="*/ 7 h 16056"/>
              <a:gd name="T54" fmla="*/ 24735 w 24880"/>
              <a:gd name="T55" fmla="*/ 284 h 16056"/>
              <a:gd name="T56" fmla="*/ 23193 w 24880"/>
              <a:gd name="T57" fmla="*/ 399 h 16056"/>
              <a:gd name="T58" fmla="*/ 21473 w 24880"/>
              <a:gd name="T59" fmla="*/ 712 h 16056"/>
              <a:gd name="T60" fmla="*/ 21197 w 24880"/>
              <a:gd name="T61" fmla="*/ 932 h 16056"/>
              <a:gd name="T62" fmla="*/ 21191 w 24880"/>
              <a:gd name="T63" fmla="*/ 1139 h 16056"/>
              <a:gd name="T64" fmla="*/ 21034 w 24880"/>
              <a:gd name="T65" fmla="*/ 1485 h 16056"/>
              <a:gd name="T66" fmla="*/ 20192 w 24880"/>
              <a:gd name="T67" fmla="*/ 1912 h 16056"/>
              <a:gd name="T68" fmla="*/ 19157 w 24880"/>
              <a:gd name="T69" fmla="*/ 2119 h 16056"/>
              <a:gd name="T70" fmla="*/ 18201 w 24880"/>
              <a:gd name="T71" fmla="*/ 2131 h 16056"/>
              <a:gd name="T72" fmla="*/ 17416 w 24880"/>
              <a:gd name="T73" fmla="*/ 2081 h 16056"/>
              <a:gd name="T74" fmla="*/ 16747 w 24880"/>
              <a:gd name="T75" fmla="*/ 2039 h 16056"/>
              <a:gd name="T76" fmla="*/ 16260 w 24880"/>
              <a:gd name="T77" fmla="*/ 2036 h 16056"/>
              <a:gd name="T78" fmla="*/ 15954 w 24880"/>
              <a:gd name="T79" fmla="*/ 2093 h 16056"/>
              <a:gd name="T80" fmla="*/ 15651 w 24880"/>
              <a:gd name="T81" fmla="*/ 2289 h 16056"/>
              <a:gd name="T82" fmla="*/ 15737 w 24880"/>
              <a:gd name="T83" fmla="*/ 2428 h 16056"/>
              <a:gd name="T84" fmla="*/ 16498 w 24880"/>
              <a:gd name="T85" fmla="*/ 2691 h 16056"/>
              <a:gd name="T86" fmla="*/ 17938 w 24880"/>
              <a:gd name="T87" fmla="*/ 3044 h 16056"/>
              <a:gd name="T88" fmla="*/ 19646 w 24880"/>
              <a:gd name="T89" fmla="*/ 3588 h 16056"/>
              <a:gd name="T90" fmla="*/ 20425 w 24880"/>
              <a:gd name="T91" fmla="*/ 4102 h 16056"/>
              <a:gd name="T92" fmla="*/ 20739 w 24880"/>
              <a:gd name="T93" fmla="*/ 4877 h 16056"/>
              <a:gd name="T94" fmla="*/ 20172 w 24880"/>
              <a:gd name="T95" fmla="*/ 5940 h 16056"/>
              <a:gd name="T96" fmla="*/ 18490 w 24880"/>
              <a:gd name="T97" fmla="*/ 6835 h 16056"/>
              <a:gd name="T98" fmla="*/ 16778 w 24880"/>
              <a:gd name="T99" fmla="*/ 7131 h 16056"/>
              <a:gd name="T100" fmla="*/ 13974 w 24880"/>
              <a:gd name="T101" fmla="*/ 7550 h 16056"/>
              <a:gd name="T102" fmla="*/ 9965 w 24880"/>
              <a:gd name="T103" fmla="*/ 10633 h 16056"/>
              <a:gd name="T104" fmla="*/ 5760 w 24880"/>
              <a:gd name="T105" fmla="*/ 16056 h 16056"/>
              <a:gd name="connsiteX0" fmla="*/ 618 w 30734"/>
              <a:gd name="connsiteY0" fmla="*/ 15420 h 16056"/>
              <a:gd name="connsiteX1" fmla="*/ 2523 w 30734"/>
              <a:gd name="connsiteY1" fmla="*/ 13536 h 16056"/>
              <a:gd name="connsiteX2" fmla="*/ 4569 w 30734"/>
              <a:gd name="connsiteY2" fmla="*/ 11651 h 16056"/>
              <a:gd name="connsiteX3" fmla="*/ 6349 w 30734"/>
              <a:gd name="connsiteY3" fmla="*/ 10139 h 16056"/>
              <a:gd name="connsiteX4" fmla="*/ 7930 w 30734"/>
              <a:gd name="connsiteY4" fmla="*/ 8905 h 16056"/>
              <a:gd name="connsiteX5" fmla="*/ 9359 w 30734"/>
              <a:gd name="connsiteY5" fmla="*/ 7881 h 16056"/>
              <a:gd name="connsiteX6" fmla="*/ 10060 w 30734"/>
              <a:gd name="connsiteY6" fmla="*/ 7418 h 16056"/>
              <a:gd name="connsiteX7" fmla="*/ 10710 w 30734"/>
              <a:gd name="connsiteY7" fmla="*/ 7022 h 16056"/>
              <a:gd name="connsiteX8" fmla="*/ 11319 w 30734"/>
              <a:gd name="connsiteY8" fmla="*/ 6685 h 16056"/>
              <a:gd name="connsiteX9" fmla="*/ 11894 w 30734"/>
              <a:gd name="connsiteY9" fmla="*/ 6398 h 16056"/>
              <a:gd name="connsiteX10" fmla="*/ 12409 w 30734"/>
              <a:gd name="connsiteY10" fmla="*/ 6169 h 16056"/>
              <a:gd name="connsiteX11" fmla="*/ 12911 w 30734"/>
              <a:gd name="connsiteY11" fmla="*/ 5972 h 16056"/>
              <a:gd name="connsiteX12" fmla="*/ 13401 w 30734"/>
              <a:gd name="connsiteY12" fmla="*/ 5805 h 16056"/>
              <a:gd name="connsiteX13" fmla="*/ 13882 w 30734"/>
              <a:gd name="connsiteY13" fmla="*/ 5666 h 16056"/>
              <a:gd name="connsiteX14" fmla="*/ 14666 w 30734"/>
              <a:gd name="connsiteY14" fmla="*/ 5489 h 16056"/>
              <a:gd name="connsiteX15" fmla="*/ 15379 w 30734"/>
              <a:gd name="connsiteY15" fmla="*/ 5378 h 16056"/>
              <a:gd name="connsiteX16" fmla="*/ 16036 w 30734"/>
              <a:gd name="connsiteY16" fmla="*/ 5310 h 16056"/>
              <a:gd name="connsiteX17" fmla="*/ 16645 w 30734"/>
              <a:gd name="connsiteY17" fmla="*/ 5264 h 16056"/>
              <a:gd name="connsiteX18" fmla="*/ 17354 w 30734"/>
              <a:gd name="connsiteY18" fmla="*/ 5207 h 16056"/>
              <a:gd name="connsiteX19" fmla="*/ 17796 w 30734"/>
              <a:gd name="connsiteY19" fmla="*/ 5143 h 16056"/>
              <a:gd name="connsiteX20" fmla="*/ 18058 w 30734"/>
              <a:gd name="connsiteY20" fmla="*/ 5058 h 16056"/>
              <a:gd name="connsiteX21" fmla="*/ 18221 w 30734"/>
              <a:gd name="connsiteY21" fmla="*/ 4936 h 16056"/>
              <a:gd name="connsiteX22" fmla="*/ 18304 w 30734"/>
              <a:gd name="connsiteY22" fmla="*/ 4840 h 16056"/>
              <a:gd name="connsiteX23" fmla="*/ 18330 w 30734"/>
              <a:gd name="connsiteY23" fmla="*/ 4740 h 16056"/>
              <a:gd name="connsiteX24" fmla="*/ 18255 w 30734"/>
              <a:gd name="connsiteY24" fmla="*/ 4622 h 16056"/>
              <a:gd name="connsiteX25" fmla="*/ 18040 w 30734"/>
              <a:gd name="connsiteY25" fmla="*/ 4473 h 16056"/>
              <a:gd name="connsiteX26" fmla="*/ 17632 w 30734"/>
              <a:gd name="connsiteY26" fmla="*/ 4282 h 16056"/>
              <a:gd name="connsiteX27" fmla="*/ 17133 w 30734"/>
              <a:gd name="connsiteY27" fmla="*/ 4104 h 16056"/>
              <a:gd name="connsiteX28" fmla="*/ 16589 w 30734"/>
              <a:gd name="connsiteY28" fmla="*/ 3937 h 16056"/>
              <a:gd name="connsiteX29" fmla="*/ 16038 w 30734"/>
              <a:gd name="connsiteY29" fmla="*/ 3780 h 16056"/>
              <a:gd name="connsiteX30" fmla="*/ 15499 w 30734"/>
              <a:gd name="connsiteY30" fmla="*/ 3626 h 16056"/>
              <a:gd name="connsiteX31" fmla="*/ 14996 w 30734"/>
              <a:gd name="connsiteY31" fmla="*/ 3472 h 16056"/>
              <a:gd name="connsiteX32" fmla="*/ 14553 w 30734"/>
              <a:gd name="connsiteY32" fmla="*/ 3314 h 16056"/>
              <a:gd name="connsiteX33" fmla="*/ 14190 w 30734"/>
              <a:gd name="connsiteY33" fmla="*/ 3151 h 16056"/>
              <a:gd name="connsiteX34" fmla="*/ 14013 w 30734"/>
              <a:gd name="connsiteY34" fmla="*/ 3045 h 16056"/>
              <a:gd name="connsiteX35" fmla="*/ 13881 w 30734"/>
              <a:gd name="connsiteY35" fmla="*/ 2940 h 16056"/>
              <a:gd name="connsiteX36" fmla="*/ 13792 w 30734"/>
              <a:gd name="connsiteY36" fmla="*/ 2834 h 16056"/>
              <a:gd name="connsiteX37" fmla="*/ 13743 w 30734"/>
              <a:gd name="connsiteY37" fmla="*/ 2728 h 16056"/>
              <a:gd name="connsiteX38" fmla="*/ 13736 w 30734"/>
              <a:gd name="connsiteY38" fmla="*/ 2590 h 16056"/>
              <a:gd name="connsiteX39" fmla="*/ 13790 w 30734"/>
              <a:gd name="connsiteY39" fmla="*/ 2453 h 16056"/>
              <a:gd name="connsiteX40" fmla="*/ 13900 w 30734"/>
              <a:gd name="connsiteY40" fmla="*/ 2318 h 16056"/>
              <a:gd name="connsiteX41" fmla="*/ 14062 w 30734"/>
              <a:gd name="connsiteY41" fmla="*/ 2187 h 16056"/>
              <a:gd name="connsiteX42" fmla="*/ 14402 w 30734"/>
              <a:gd name="connsiteY42" fmla="*/ 1978 h 16056"/>
              <a:gd name="connsiteX43" fmla="*/ 14758 w 30734"/>
              <a:gd name="connsiteY43" fmla="*/ 1810 h 16056"/>
              <a:gd name="connsiteX44" fmla="*/ 15133 w 30734"/>
              <a:gd name="connsiteY44" fmla="*/ 1679 h 16056"/>
              <a:gd name="connsiteX45" fmla="*/ 15528 w 30734"/>
              <a:gd name="connsiteY45" fmla="*/ 1579 h 16056"/>
              <a:gd name="connsiteX46" fmla="*/ 15850 w 30734"/>
              <a:gd name="connsiteY46" fmla="*/ 1521 h 16056"/>
              <a:gd name="connsiteX47" fmla="*/ 16182 w 30734"/>
              <a:gd name="connsiteY47" fmla="*/ 1482 h 16056"/>
              <a:gd name="connsiteX48" fmla="*/ 16530 w 30734"/>
              <a:gd name="connsiteY48" fmla="*/ 1460 h 16056"/>
              <a:gd name="connsiteX49" fmla="*/ 16898 w 30734"/>
              <a:gd name="connsiteY49" fmla="*/ 1454 h 16056"/>
              <a:gd name="connsiteX50" fmla="*/ 16919 w 30734"/>
              <a:gd name="connsiteY50" fmla="*/ 1455 h 16056"/>
              <a:gd name="connsiteX51" fmla="*/ 16941 w 30734"/>
              <a:gd name="connsiteY51" fmla="*/ 1455 h 16056"/>
              <a:gd name="connsiteX52" fmla="*/ 16962 w 30734"/>
              <a:gd name="connsiteY52" fmla="*/ 1455 h 16056"/>
              <a:gd name="connsiteX53" fmla="*/ 16983 w 30734"/>
              <a:gd name="connsiteY53" fmla="*/ 1455 h 16056"/>
              <a:gd name="connsiteX54" fmla="*/ 17233 w 30734"/>
              <a:gd name="connsiteY54" fmla="*/ 1462 h 16056"/>
              <a:gd name="connsiteX55" fmla="*/ 17480 w 30734"/>
              <a:gd name="connsiteY55" fmla="*/ 1473 h 16056"/>
              <a:gd name="connsiteX56" fmla="*/ 17723 w 30734"/>
              <a:gd name="connsiteY56" fmla="*/ 1488 h 16056"/>
              <a:gd name="connsiteX57" fmla="*/ 17964 w 30734"/>
              <a:gd name="connsiteY57" fmla="*/ 1503 h 16056"/>
              <a:gd name="connsiteX58" fmla="*/ 18165 w 30734"/>
              <a:gd name="connsiteY58" fmla="*/ 1517 h 16056"/>
              <a:gd name="connsiteX59" fmla="*/ 18359 w 30734"/>
              <a:gd name="connsiteY59" fmla="*/ 1528 h 16056"/>
              <a:gd name="connsiteX60" fmla="*/ 18544 w 30734"/>
              <a:gd name="connsiteY60" fmla="*/ 1537 h 16056"/>
              <a:gd name="connsiteX61" fmla="*/ 18717 w 30734"/>
              <a:gd name="connsiteY61" fmla="*/ 1542 h 16056"/>
              <a:gd name="connsiteX62" fmla="*/ 18854 w 30734"/>
              <a:gd name="connsiteY62" fmla="*/ 1542 h 16056"/>
              <a:gd name="connsiteX63" fmla="*/ 18946 w 30734"/>
              <a:gd name="connsiteY63" fmla="*/ 1539 h 16056"/>
              <a:gd name="connsiteX64" fmla="*/ 18999 w 30734"/>
              <a:gd name="connsiteY64" fmla="*/ 1534 h 16056"/>
              <a:gd name="connsiteX65" fmla="*/ 19021 w 30734"/>
              <a:gd name="connsiteY65" fmla="*/ 1530 h 16056"/>
              <a:gd name="connsiteX66" fmla="*/ 19464 w 30734"/>
              <a:gd name="connsiteY66" fmla="*/ 1415 h 16056"/>
              <a:gd name="connsiteX67" fmla="*/ 19703 w 30734"/>
              <a:gd name="connsiteY67" fmla="*/ 1293 h 16056"/>
              <a:gd name="connsiteX68" fmla="*/ 19813 w 30734"/>
              <a:gd name="connsiteY68" fmla="*/ 1161 h 16056"/>
              <a:gd name="connsiteX69" fmla="*/ 19863 w 30734"/>
              <a:gd name="connsiteY69" fmla="*/ 1014 h 16056"/>
              <a:gd name="connsiteX70" fmla="*/ 19887 w 30734"/>
              <a:gd name="connsiteY70" fmla="*/ 935 h 16056"/>
              <a:gd name="connsiteX71" fmla="*/ 19919 w 30734"/>
              <a:gd name="connsiteY71" fmla="*/ 857 h 16056"/>
              <a:gd name="connsiteX72" fmla="*/ 19969 w 30734"/>
              <a:gd name="connsiteY72" fmla="*/ 782 h 16056"/>
              <a:gd name="connsiteX73" fmla="*/ 20046 w 30734"/>
              <a:gd name="connsiteY73" fmla="*/ 708 h 16056"/>
              <a:gd name="connsiteX74" fmla="*/ 20427 w 30734"/>
              <a:gd name="connsiteY74" fmla="*/ 511 h 16056"/>
              <a:gd name="connsiteX75" fmla="*/ 20999 w 30734"/>
              <a:gd name="connsiteY75" fmla="*/ 349 h 16056"/>
              <a:gd name="connsiteX76" fmla="*/ 21744 w 30734"/>
              <a:gd name="connsiteY76" fmla="*/ 219 h 16056"/>
              <a:gd name="connsiteX77" fmla="*/ 22652 w 30734"/>
              <a:gd name="connsiteY77" fmla="*/ 114 h 16056"/>
              <a:gd name="connsiteX78" fmla="*/ 23307 w 30734"/>
              <a:gd name="connsiteY78" fmla="*/ 61 h 16056"/>
              <a:gd name="connsiteX79" fmla="*/ 23857 w 30734"/>
              <a:gd name="connsiteY79" fmla="*/ 26 h 16056"/>
              <a:gd name="connsiteX80" fmla="*/ 24245 w 30734"/>
              <a:gd name="connsiteY80" fmla="*/ 7 h 16056"/>
              <a:gd name="connsiteX81" fmla="*/ 24406 w 30734"/>
              <a:gd name="connsiteY81" fmla="*/ 0 h 16056"/>
              <a:gd name="connsiteX82" fmla="*/ 30734 w 30734"/>
              <a:gd name="connsiteY82" fmla="*/ 133 h 16056"/>
              <a:gd name="connsiteX83" fmla="*/ 24735 w 30734"/>
              <a:gd name="connsiteY83" fmla="*/ 284 h 16056"/>
              <a:gd name="connsiteX84" fmla="*/ 24360 w 30734"/>
              <a:gd name="connsiteY84" fmla="*/ 305 h 16056"/>
              <a:gd name="connsiteX85" fmla="*/ 23824 w 30734"/>
              <a:gd name="connsiteY85" fmla="*/ 342 h 16056"/>
              <a:gd name="connsiteX86" fmla="*/ 23193 w 30734"/>
              <a:gd name="connsiteY86" fmla="*/ 399 h 16056"/>
              <a:gd name="connsiteX87" fmla="*/ 22474 w 30734"/>
              <a:gd name="connsiteY87" fmla="*/ 488 h 16056"/>
              <a:gd name="connsiteX88" fmla="*/ 21894 w 30734"/>
              <a:gd name="connsiteY88" fmla="*/ 593 h 16056"/>
              <a:gd name="connsiteX89" fmla="*/ 21473 w 30734"/>
              <a:gd name="connsiteY89" fmla="*/ 712 h 16056"/>
              <a:gd name="connsiteX90" fmla="*/ 21236 w 30734"/>
              <a:gd name="connsiteY90" fmla="*/ 845 h 16056"/>
              <a:gd name="connsiteX91" fmla="*/ 21210 w 30734"/>
              <a:gd name="connsiteY91" fmla="*/ 884 h 16056"/>
              <a:gd name="connsiteX92" fmla="*/ 21197 w 30734"/>
              <a:gd name="connsiteY92" fmla="*/ 932 h 16056"/>
              <a:gd name="connsiteX93" fmla="*/ 21192 w 30734"/>
              <a:gd name="connsiteY93" fmla="*/ 985 h 16056"/>
              <a:gd name="connsiteX94" fmla="*/ 21192 w 30734"/>
              <a:gd name="connsiteY94" fmla="*/ 1043 h 16056"/>
              <a:gd name="connsiteX95" fmla="*/ 21191 w 30734"/>
              <a:gd name="connsiteY95" fmla="*/ 1139 h 16056"/>
              <a:gd name="connsiteX96" fmla="*/ 21175 w 30734"/>
              <a:gd name="connsiteY96" fmla="*/ 1245 h 16056"/>
              <a:gd name="connsiteX97" fmla="*/ 21129 w 30734"/>
              <a:gd name="connsiteY97" fmla="*/ 1360 h 16056"/>
              <a:gd name="connsiteX98" fmla="*/ 21034 w 30734"/>
              <a:gd name="connsiteY98" fmla="*/ 1485 h 16056"/>
              <a:gd name="connsiteX99" fmla="*/ 20842 w 30734"/>
              <a:gd name="connsiteY99" fmla="*/ 1635 h 16056"/>
              <a:gd name="connsiteX100" fmla="*/ 20564 w 30734"/>
              <a:gd name="connsiteY100" fmla="*/ 1778 h 16056"/>
              <a:gd name="connsiteX101" fmla="*/ 20192 w 30734"/>
              <a:gd name="connsiteY101" fmla="*/ 1912 h 16056"/>
              <a:gd name="connsiteX102" fmla="*/ 19720 w 30734"/>
              <a:gd name="connsiteY102" fmla="*/ 2035 h 16056"/>
              <a:gd name="connsiteX103" fmla="*/ 19454 w 30734"/>
              <a:gd name="connsiteY103" fmla="*/ 2085 h 16056"/>
              <a:gd name="connsiteX104" fmla="*/ 19157 w 30734"/>
              <a:gd name="connsiteY104" fmla="*/ 2119 h 16056"/>
              <a:gd name="connsiteX105" fmla="*/ 18828 w 30734"/>
              <a:gd name="connsiteY105" fmla="*/ 2137 h 16056"/>
              <a:gd name="connsiteX106" fmla="*/ 18468 w 30734"/>
              <a:gd name="connsiteY106" fmla="*/ 2139 h 16056"/>
              <a:gd name="connsiteX107" fmla="*/ 18201 w 30734"/>
              <a:gd name="connsiteY107" fmla="*/ 2131 h 16056"/>
              <a:gd name="connsiteX108" fmla="*/ 17936 w 30734"/>
              <a:gd name="connsiteY108" fmla="*/ 2117 h 16056"/>
              <a:gd name="connsiteX109" fmla="*/ 17674 w 30734"/>
              <a:gd name="connsiteY109" fmla="*/ 2100 h 16056"/>
              <a:gd name="connsiteX110" fmla="*/ 17416 w 30734"/>
              <a:gd name="connsiteY110" fmla="*/ 2081 h 16056"/>
              <a:gd name="connsiteX111" fmla="*/ 17196 w 30734"/>
              <a:gd name="connsiteY111" fmla="*/ 2065 h 16056"/>
              <a:gd name="connsiteX112" fmla="*/ 16970 w 30734"/>
              <a:gd name="connsiteY112" fmla="*/ 2050 h 16056"/>
              <a:gd name="connsiteX113" fmla="*/ 16747 w 30734"/>
              <a:gd name="connsiteY113" fmla="*/ 2039 h 16056"/>
              <a:gd name="connsiteX114" fmla="*/ 16534 w 30734"/>
              <a:gd name="connsiteY114" fmla="*/ 2032 h 16056"/>
              <a:gd name="connsiteX115" fmla="*/ 16391 w 30734"/>
              <a:gd name="connsiteY115" fmla="*/ 2032 h 16056"/>
              <a:gd name="connsiteX116" fmla="*/ 16260 w 30734"/>
              <a:gd name="connsiteY116" fmla="*/ 2036 h 16056"/>
              <a:gd name="connsiteX117" fmla="*/ 16145 w 30734"/>
              <a:gd name="connsiteY117" fmla="*/ 2046 h 16056"/>
              <a:gd name="connsiteX118" fmla="*/ 16048 w 30734"/>
              <a:gd name="connsiteY118" fmla="*/ 2063 h 16056"/>
              <a:gd name="connsiteX119" fmla="*/ 15954 w 30734"/>
              <a:gd name="connsiteY119" fmla="*/ 2093 h 16056"/>
              <a:gd name="connsiteX120" fmla="*/ 15856 w 30734"/>
              <a:gd name="connsiteY120" fmla="*/ 2141 h 16056"/>
              <a:gd name="connsiteX121" fmla="*/ 15754 w 30734"/>
              <a:gd name="connsiteY121" fmla="*/ 2207 h 16056"/>
              <a:gd name="connsiteX122" fmla="*/ 15651 w 30734"/>
              <a:gd name="connsiteY122" fmla="*/ 2289 h 16056"/>
              <a:gd name="connsiteX123" fmla="*/ 15633 w 30734"/>
              <a:gd name="connsiteY123" fmla="*/ 2328 h 16056"/>
              <a:gd name="connsiteX124" fmla="*/ 15661 w 30734"/>
              <a:gd name="connsiteY124" fmla="*/ 2375 h 16056"/>
              <a:gd name="connsiteX125" fmla="*/ 15737 w 30734"/>
              <a:gd name="connsiteY125" fmla="*/ 2428 h 16056"/>
              <a:gd name="connsiteX126" fmla="*/ 15861 w 30734"/>
              <a:gd name="connsiteY126" fmla="*/ 2488 h 16056"/>
              <a:gd name="connsiteX127" fmla="*/ 16142 w 30734"/>
              <a:gd name="connsiteY127" fmla="*/ 2588 h 16056"/>
              <a:gd name="connsiteX128" fmla="*/ 16498 w 30734"/>
              <a:gd name="connsiteY128" fmla="*/ 2691 h 16056"/>
              <a:gd name="connsiteX129" fmla="*/ 16907 w 30734"/>
              <a:gd name="connsiteY129" fmla="*/ 2795 h 16056"/>
              <a:gd name="connsiteX130" fmla="*/ 17348 w 30734"/>
              <a:gd name="connsiteY130" fmla="*/ 2901 h 16056"/>
              <a:gd name="connsiteX131" fmla="*/ 17938 w 30734"/>
              <a:gd name="connsiteY131" fmla="*/ 3044 h 16056"/>
              <a:gd name="connsiteX132" fmla="*/ 18536 w 30734"/>
              <a:gd name="connsiteY132" fmla="*/ 3201 h 16056"/>
              <a:gd name="connsiteX133" fmla="*/ 19114 w 30734"/>
              <a:gd name="connsiteY133" fmla="*/ 3379 h 16056"/>
              <a:gd name="connsiteX134" fmla="*/ 19646 w 30734"/>
              <a:gd name="connsiteY134" fmla="*/ 3588 h 16056"/>
              <a:gd name="connsiteX135" fmla="*/ 19954 w 30734"/>
              <a:gd name="connsiteY135" fmla="*/ 3745 h 16056"/>
              <a:gd name="connsiteX136" fmla="*/ 20214 w 30734"/>
              <a:gd name="connsiteY136" fmla="*/ 3915 h 16056"/>
              <a:gd name="connsiteX137" fmla="*/ 20425 w 30734"/>
              <a:gd name="connsiteY137" fmla="*/ 4102 h 16056"/>
              <a:gd name="connsiteX138" fmla="*/ 20586 w 30734"/>
              <a:gd name="connsiteY138" fmla="*/ 4307 h 16056"/>
              <a:gd name="connsiteX139" fmla="*/ 20707 w 30734"/>
              <a:gd name="connsiteY139" fmla="*/ 4580 h 16056"/>
              <a:gd name="connsiteX140" fmla="*/ 20739 w 30734"/>
              <a:gd name="connsiteY140" fmla="*/ 4877 h 16056"/>
              <a:gd name="connsiteX141" fmla="*/ 20669 w 30734"/>
              <a:gd name="connsiteY141" fmla="*/ 5202 h 16056"/>
              <a:gd name="connsiteX142" fmla="*/ 20488 w 30734"/>
              <a:gd name="connsiteY142" fmla="*/ 5557 h 16056"/>
              <a:gd name="connsiteX143" fmla="*/ 20172 w 30734"/>
              <a:gd name="connsiteY143" fmla="*/ 5940 h 16056"/>
              <a:gd name="connsiteX144" fmla="*/ 19735 w 30734"/>
              <a:gd name="connsiteY144" fmla="*/ 6288 h 16056"/>
              <a:gd name="connsiteX145" fmla="*/ 19173 w 30734"/>
              <a:gd name="connsiteY145" fmla="*/ 6591 h 16056"/>
              <a:gd name="connsiteX146" fmla="*/ 18490 w 30734"/>
              <a:gd name="connsiteY146" fmla="*/ 6835 h 16056"/>
              <a:gd name="connsiteX147" fmla="*/ 17926 w 30734"/>
              <a:gd name="connsiteY147" fmla="*/ 6970 h 16056"/>
              <a:gd name="connsiteX148" fmla="*/ 17353 w 30734"/>
              <a:gd name="connsiteY148" fmla="*/ 7064 h 16056"/>
              <a:gd name="connsiteX149" fmla="*/ 16778 w 30734"/>
              <a:gd name="connsiteY149" fmla="*/ 7131 h 16056"/>
              <a:gd name="connsiteX150" fmla="*/ 16205 w 30734"/>
              <a:gd name="connsiteY150" fmla="*/ 7182 h 16056"/>
              <a:gd name="connsiteX151" fmla="*/ 15011 w 30734"/>
              <a:gd name="connsiteY151" fmla="*/ 7312 h 16056"/>
              <a:gd name="connsiteX152" fmla="*/ 13974 w 30734"/>
              <a:gd name="connsiteY152" fmla="*/ 7550 h 16056"/>
              <a:gd name="connsiteX153" fmla="*/ 12948 w 30734"/>
              <a:gd name="connsiteY153" fmla="*/ 8031 h 16056"/>
              <a:gd name="connsiteX154" fmla="*/ 11714 w 30734"/>
              <a:gd name="connsiteY154" fmla="*/ 8962 h 16056"/>
              <a:gd name="connsiteX155" fmla="*/ 9965 w 30734"/>
              <a:gd name="connsiteY155" fmla="*/ 10633 h 16056"/>
              <a:gd name="connsiteX156" fmla="*/ 8073 w 30734"/>
              <a:gd name="connsiteY156" fmla="*/ 12803 h 16056"/>
              <a:gd name="connsiteX157" fmla="*/ 5976 w 30734"/>
              <a:gd name="connsiteY157" fmla="*/ 15722 h 16056"/>
              <a:gd name="connsiteX158" fmla="*/ 5760 w 30734"/>
              <a:gd name="connsiteY158" fmla="*/ 16056 h 16056"/>
              <a:gd name="connsiteX159" fmla="*/ 0 w 30734"/>
              <a:gd name="connsiteY159" fmla="*/ 16056 h 16056"/>
              <a:gd name="connsiteX160" fmla="*/ 618 w 30734"/>
              <a:gd name="connsiteY160" fmla="*/ 15420 h 16056"/>
              <a:gd name="connsiteX0" fmla="*/ 618 w 30734"/>
              <a:gd name="connsiteY0" fmla="*/ 15535 h 16171"/>
              <a:gd name="connsiteX1" fmla="*/ 2523 w 30734"/>
              <a:gd name="connsiteY1" fmla="*/ 13651 h 16171"/>
              <a:gd name="connsiteX2" fmla="*/ 4569 w 30734"/>
              <a:gd name="connsiteY2" fmla="*/ 11766 h 16171"/>
              <a:gd name="connsiteX3" fmla="*/ 6349 w 30734"/>
              <a:gd name="connsiteY3" fmla="*/ 10254 h 16171"/>
              <a:gd name="connsiteX4" fmla="*/ 7930 w 30734"/>
              <a:gd name="connsiteY4" fmla="*/ 9020 h 16171"/>
              <a:gd name="connsiteX5" fmla="*/ 9359 w 30734"/>
              <a:gd name="connsiteY5" fmla="*/ 7996 h 16171"/>
              <a:gd name="connsiteX6" fmla="*/ 10060 w 30734"/>
              <a:gd name="connsiteY6" fmla="*/ 7533 h 16171"/>
              <a:gd name="connsiteX7" fmla="*/ 10710 w 30734"/>
              <a:gd name="connsiteY7" fmla="*/ 7137 h 16171"/>
              <a:gd name="connsiteX8" fmla="*/ 11319 w 30734"/>
              <a:gd name="connsiteY8" fmla="*/ 6800 h 16171"/>
              <a:gd name="connsiteX9" fmla="*/ 11894 w 30734"/>
              <a:gd name="connsiteY9" fmla="*/ 6513 h 16171"/>
              <a:gd name="connsiteX10" fmla="*/ 12409 w 30734"/>
              <a:gd name="connsiteY10" fmla="*/ 6284 h 16171"/>
              <a:gd name="connsiteX11" fmla="*/ 12911 w 30734"/>
              <a:gd name="connsiteY11" fmla="*/ 6087 h 16171"/>
              <a:gd name="connsiteX12" fmla="*/ 13401 w 30734"/>
              <a:gd name="connsiteY12" fmla="*/ 5920 h 16171"/>
              <a:gd name="connsiteX13" fmla="*/ 13882 w 30734"/>
              <a:gd name="connsiteY13" fmla="*/ 5781 h 16171"/>
              <a:gd name="connsiteX14" fmla="*/ 14666 w 30734"/>
              <a:gd name="connsiteY14" fmla="*/ 5604 h 16171"/>
              <a:gd name="connsiteX15" fmla="*/ 15379 w 30734"/>
              <a:gd name="connsiteY15" fmla="*/ 5493 h 16171"/>
              <a:gd name="connsiteX16" fmla="*/ 16036 w 30734"/>
              <a:gd name="connsiteY16" fmla="*/ 5425 h 16171"/>
              <a:gd name="connsiteX17" fmla="*/ 16645 w 30734"/>
              <a:gd name="connsiteY17" fmla="*/ 5379 h 16171"/>
              <a:gd name="connsiteX18" fmla="*/ 17354 w 30734"/>
              <a:gd name="connsiteY18" fmla="*/ 5322 h 16171"/>
              <a:gd name="connsiteX19" fmla="*/ 17796 w 30734"/>
              <a:gd name="connsiteY19" fmla="*/ 5258 h 16171"/>
              <a:gd name="connsiteX20" fmla="*/ 18058 w 30734"/>
              <a:gd name="connsiteY20" fmla="*/ 5173 h 16171"/>
              <a:gd name="connsiteX21" fmla="*/ 18221 w 30734"/>
              <a:gd name="connsiteY21" fmla="*/ 5051 h 16171"/>
              <a:gd name="connsiteX22" fmla="*/ 18304 w 30734"/>
              <a:gd name="connsiteY22" fmla="*/ 4955 h 16171"/>
              <a:gd name="connsiteX23" fmla="*/ 18330 w 30734"/>
              <a:gd name="connsiteY23" fmla="*/ 4855 h 16171"/>
              <a:gd name="connsiteX24" fmla="*/ 18255 w 30734"/>
              <a:gd name="connsiteY24" fmla="*/ 4737 h 16171"/>
              <a:gd name="connsiteX25" fmla="*/ 18040 w 30734"/>
              <a:gd name="connsiteY25" fmla="*/ 4588 h 16171"/>
              <a:gd name="connsiteX26" fmla="*/ 17632 w 30734"/>
              <a:gd name="connsiteY26" fmla="*/ 4397 h 16171"/>
              <a:gd name="connsiteX27" fmla="*/ 17133 w 30734"/>
              <a:gd name="connsiteY27" fmla="*/ 4219 h 16171"/>
              <a:gd name="connsiteX28" fmla="*/ 16589 w 30734"/>
              <a:gd name="connsiteY28" fmla="*/ 4052 h 16171"/>
              <a:gd name="connsiteX29" fmla="*/ 16038 w 30734"/>
              <a:gd name="connsiteY29" fmla="*/ 3895 h 16171"/>
              <a:gd name="connsiteX30" fmla="*/ 15499 w 30734"/>
              <a:gd name="connsiteY30" fmla="*/ 3741 h 16171"/>
              <a:gd name="connsiteX31" fmla="*/ 14996 w 30734"/>
              <a:gd name="connsiteY31" fmla="*/ 3587 h 16171"/>
              <a:gd name="connsiteX32" fmla="*/ 14553 w 30734"/>
              <a:gd name="connsiteY32" fmla="*/ 3429 h 16171"/>
              <a:gd name="connsiteX33" fmla="*/ 14190 w 30734"/>
              <a:gd name="connsiteY33" fmla="*/ 3266 h 16171"/>
              <a:gd name="connsiteX34" fmla="*/ 14013 w 30734"/>
              <a:gd name="connsiteY34" fmla="*/ 3160 h 16171"/>
              <a:gd name="connsiteX35" fmla="*/ 13881 w 30734"/>
              <a:gd name="connsiteY35" fmla="*/ 3055 h 16171"/>
              <a:gd name="connsiteX36" fmla="*/ 13792 w 30734"/>
              <a:gd name="connsiteY36" fmla="*/ 2949 h 16171"/>
              <a:gd name="connsiteX37" fmla="*/ 13743 w 30734"/>
              <a:gd name="connsiteY37" fmla="*/ 2843 h 16171"/>
              <a:gd name="connsiteX38" fmla="*/ 13736 w 30734"/>
              <a:gd name="connsiteY38" fmla="*/ 2705 h 16171"/>
              <a:gd name="connsiteX39" fmla="*/ 13790 w 30734"/>
              <a:gd name="connsiteY39" fmla="*/ 2568 h 16171"/>
              <a:gd name="connsiteX40" fmla="*/ 13900 w 30734"/>
              <a:gd name="connsiteY40" fmla="*/ 2433 h 16171"/>
              <a:gd name="connsiteX41" fmla="*/ 14062 w 30734"/>
              <a:gd name="connsiteY41" fmla="*/ 2302 h 16171"/>
              <a:gd name="connsiteX42" fmla="*/ 14402 w 30734"/>
              <a:gd name="connsiteY42" fmla="*/ 2093 h 16171"/>
              <a:gd name="connsiteX43" fmla="*/ 14758 w 30734"/>
              <a:gd name="connsiteY43" fmla="*/ 1925 h 16171"/>
              <a:gd name="connsiteX44" fmla="*/ 15133 w 30734"/>
              <a:gd name="connsiteY44" fmla="*/ 1794 h 16171"/>
              <a:gd name="connsiteX45" fmla="*/ 15528 w 30734"/>
              <a:gd name="connsiteY45" fmla="*/ 1694 h 16171"/>
              <a:gd name="connsiteX46" fmla="*/ 15850 w 30734"/>
              <a:gd name="connsiteY46" fmla="*/ 1636 h 16171"/>
              <a:gd name="connsiteX47" fmla="*/ 16182 w 30734"/>
              <a:gd name="connsiteY47" fmla="*/ 1597 h 16171"/>
              <a:gd name="connsiteX48" fmla="*/ 16530 w 30734"/>
              <a:gd name="connsiteY48" fmla="*/ 1575 h 16171"/>
              <a:gd name="connsiteX49" fmla="*/ 16898 w 30734"/>
              <a:gd name="connsiteY49" fmla="*/ 1569 h 16171"/>
              <a:gd name="connsiteX50" fmla="*/ 16919 w 30734"/>
              <a:gd name="connsiteY50" fmla="*/ 1570 h 16171"/>
              <a:gd name="connsiteX51" fmla="*/ 16941 w 30734"/>
              <a:gd name="connsiteY51" fmla="*/ 1570 h 16171"/>
              <a:gd name="connsiteX52" fmla="*/ 16962 w 30734"/>
              <a:gd name="connsiteY52" fmla="*/ 1570 h 16171"/>
              <a:gd name="connsiteX53" fmla="*/ 16983 w 30734"/>
              <a:gd name="connsiteY53" fmla="*/ 1570 h 16171"/>
              <a:gd name="connsiteX54" fmla="*/ 17233 w 30734"/>
              <a:gd name="connsiteY54" fmla="*/ 1577 h 16171"/>
              <a:gd name="connsiteX55" fmla="*/ 17480 w 30734"/>
              <a:gd name="connsiteY55" fmla="*/ 1588 h 16171"/>
              <a:gd name="connsiteX56" fmla="*/ 17723 w 30734"/>
              <a:gd name="connsiteY56" fmla="*/ 1603 h 16171"/>
              <a:gd name="connsiteX57" fmla="*/ 17964 w 30734"/>
              <a:gd name="connsiteY57" fmla="*/ 1618 h 16171"/>
              <a:gd name="connsiteX58" fmla="*/ 18165 w 30734"/>
              <a:gd name="connsiteY58" fmla="*/ 1632 h 16171"/>
              <a:gd name="connsiteX59" fmla="*/ 18359 w 30734"/>
              <a:gd name="connsiteY59" fmla="*/ 1643 h 16171"/>
              <a:gd name="connsiteX60" fmla="*/ 18544 w 30734"/>
              <a:gd name="connsiteY60" fmla="*/ 1652 h 16171"/>
              <a:gd name="connsiteX61" fmla="*/ 18717 w 30734"/>
              <a:gd name="connsiteY61" fmla="*/ 1657 h 16171"/>
              <a:gd name="connsiteX62" fmla="*/ 18854 w 30734"/>
              <a:gd name="connsiteY62" fmla="*/ 1657 h 16171"/>
              <a:gd name="connsiteX63" fmla="*/ 18946 w 30734"/>
              <a:gd name="connsiteY63" fmla="*/ 1654 h 16171"/>
              <a:gd name="connsiteX64" fmla="*/ 18999 w 30734"/>
              <a:gd name="connsiteY64" fmla="*/ 1649 h 16171"/>
              <a:gd name="connsiteX65" fmla="*/ 19021 w 30734"/>
              <a:gd name="connsiteY65" fmla="*/ 1645 h 16171"/>
              <a:gd name="connsiteX66" fmla="*/ 19464 w 30734"/>
              <a:gd name="connsiteY66" fmla="*/ 1530 h 16171"/>
              <a:gd name="connsiteX67" fmla="*/ 19703 w 30734"/>
              <a:gd name="connsiteY67" fmla="*/ 1408 h 16171"/>
              <a:gd name="connsiteX68" fmla="*/ 19813 w 30734"/>
              <a:gd name="connsiteY68" fmla="*/ 1276 h 16171"/>
              <a:gd name="connsiteX69" fmla="*/ 19863 w 30734"/>
              <a:gd name="connsiteY69" fmla="*/ 1129 h 16171"/>
              <a:gd name="connsiteX70" fmla="*/ 19887 w 30734"/>
              <a:gd name="connsiteY70" fmla="*/ 1050 h 16171"/>
              <a:gd name="connsiteX71" fmla="*/ 19919 w 30734"/>
              <a:gd name="connsiteY71" fmla="*/ 972 h 16171"/>
              <a:gd name="connsiteX72" fmla="*/ 19969 w 30734"/>
              <a:gd name="connsiteY72" fmla="*/ 897 h 16171"/>
              <a:gd name="connsiteX73" fmla="*/ 20046 w 30734"/>
              <a:gd name="connsiteY73" fmla="*/ 823 h 16171"/>
              <a:gd name="connsiteX74" fmla="*/ 20427 w 30734"/>
              <a:gd name="connsiteY74" fmla="*/ 626 h 16171"/>
              <a:gd name="connsiteX75" fmla="*/ 20999 w 30734"/>
              <a:gd name="connsiteY75" fmla="*/ 464 h 16171"/>
              <a:gd name="connsiteX76" fmla="*/ 21744 w 30734"/>
              <a:gd name="connsiteY76" fmla="*/ 334 h 16171"/>
              <a:gd name="connsiteX77" fmla="*/ 22652 w 30734"/>
              <a:gd name="connsiteY77" fmla="*/ 229 h 16171"/>
              <a:gd name="connsiteX78" fmla="*/ 23307 w 30734"/>
              <a:gd name="connsiteY78" fmla="*/ 176 h 16171"/>
              <a:gd name="connsiteX79" fmla="*/ 23857 w 30734"/>
              <a:gd name="connsiteY79" fmla="*/ 141 h 16171"/>
              <a:gd name="connsiteX80" fmla="*/ 24245 w 30734"/>
              <a:gd name="connsiteY80" fmla="*/ 122 h 16171"/>
              <a:gd name="connsiteX81" fmla="*/ 30622 w 30734"/>
              <a:gd name="connsiteY81" fmla="*/ 0 h 16171"/>
              <a:gd name="connsiteX82" fmla="*/ 30734 w 30734"/>
              <a:gd name="connsiteY82" fmla="*/ 248 h 16171"/>
              <a:gd name="connsiteX83" fmla="*/ 24735 w 30734"/>
              <a:gd name="connsiteY83" fmla="*/ 399 h 16171"/>
              <a:gd name="connsiteX84" fmla="*/ 24360 w 30734"/>
              <a:gd name="connsiteY84" fmla="*/ 420 h 16171"/>
              <a:gd name="connsiteX85" fmla="*/ 23824 w 30734"/>
              <a:gd name="connsiteY85" fmla="*/ 457 h 16171"/>
              <a:gd name="connsiteX86" fmla="*/ 23193 w 30734"/>
              <a:gd name="connsiteY86" fmla="*/ 514 h 16171"/>
              <a:gd name="connsiteX87" fmla="*/ 22474 w 30734"/>
              <a:gd name="connsiteY87" fmla="*/ 603 h 16171"/>
              <a:gd name="connsiteX88" fmla="*/ 21894 w 30734"/>
              <a:gd name="connsiteY88" fmla="*/ 708 h 16171"/>
              <a:gd name="connsiteX89" fmla="*/ 21473 w 30734"/>
              <a:gd name="connsiteY89" fmla="*/ 827 h 16171"/>
              <a:gd name="connsiteX90" fmla="*/ 21236 w 30734"/>
              <a:gd name="connsiteY90" fmla="*/ 960 h 16171"/>
              <a:gd name="connsiteX91" fmla="*/ 21210 w 30734"/>
              <a:gd name="connsiteY91" fmla="*/ 999 h 16171"/>
              <a:gd name="connsiteX92" fmla="*/ 21197 w 30734"/>
              <a:gd name="connsiteY92" fmla="*/ 1047 h 16171"/>
              <a:gd name="connsiteX93" fmla="*/ 21192 w 30734"/>
              <a:gd name="connsiteY93" fmla="*/ 1100 h 16171"/>
              <a:gd name="connsiteX94" fmla="*/ 21192 w 30734"/>
              <a:gd name="connsiteY94" fmla="*/ 1158 h 16171"/>
              <a:gd name="connsiteX95" fmla="*/ 21191 w 30734"/>
              <a:gd name="connsiteY95" fmla="*/ 1254 h 16171"/>
              <a:gd name="connsiteX96" fmla="*/ 21175 w 30734"/>
              <a:gd name="connsiteY96" fmla="*/ 1360 h 16171"/>
              <a:gd name="connsiteX97" fmla="*/ 21129 w 30734"/>
              <a:gd name="connsiteY97" fmla="*/ 1475 h 16171"/>
              <a:gd name="connsiteX98" fmla="*/ 21034 w 30734"/>
              <a:gd name="connsiteY98" fmla="*/ 1600 h 16171"/>
              <a:gd name="connsiteX99" fmla="*/ 20842 w 30734"/>
              <a:gd name="connsiteY99" fmla="*/ 1750 h 16171"/>
              <a:gd name="connsiteX100" fmla="*/ 20564 w 30734"/>
              <a:gd name="connsiteY100" fmla="*/ 1893 h 16171"/>
              <a:gd name="connsiteX101" fmla="*/ 20192 w 30734"/>
              <a:gd name="connsiteY101" fmla="*/ 2027 h 16171"/>
              <a:gd name="connsiteX102" fmla="*/ 19720 w 30734"/>
              <a:gd name="connsiteY102" fmla="*/ 2150 h 16171"/>
              <a:gd name="connsiteX103" fmla="*/ 19454 w 30734"/>
              <a:gd name="connsiteY103" fmla="*/ 2200 h 16171"/>
              <a:gd name="connsiteX104" fmla="*/ 19157 w 30734"/>
              <a:gd name="connsiteY104" fmla="*/ 2234 h 16171"/>
              <a:gd name="connsiteX105" fmla="*/ 18828 w 30734"/>
              <a:gd name="connsiteY105" fmla="*/ 2252 h 16171"/>
              <a:gd name="connsiteX106" fmla="*/ 18468 w 30734"/>
              <a:gd name="connsiteY106" fmla="*/ 2254 h 16171"/>
              <a:gd name="connsiteX107" fmla="*/ 18201 w 30734"/>
              <a:gd name="connsiteY107" fmla="*/ 2246 h 16171"/>
              <a:gd name="connsiteX108" fmla="*/ 17936 w 30734"/>
              <a:gd name="connsiteY108" fmla="*/ 2232 h 16171"/>
              <a:gd name="connsiteX109" fmla="*/ 17674 w 30734"/>
              <a:gd name="connsiteY109" fmla="*/ 2215 h 16171"/>
              <a:gd name="connsiteX110" fmla="*/ 17416 w 30734"/>
              <a:gd name="connsiteY110" fmla="*/ 2196 h 16171"/>
              <a:gd name="connsiteX111" fmla="*/ 17196 w 30734"/>
              <a:gd name="connsiteY111" fmla="*/ 2180 h 16171"/>
              <a:gd name="connsiteX112" fmla="*/ 16970 w 30734"/>
              <a:gd name="connsiteY112" fmla="*/ 2165 h 16171"/>
              <a:gd name="connsiteX113" fmla="*/ 16747 w 30734"/>
              <a:gd name="connsiteY113" fmla="*/ 2154 h 16171"/>
              <a:gd name="connsiteX114" fmla="*/ 16534 w 30734"/>
              <a:gd name="connsiteY114" fmla="*/ 2147 h 16171"/>
              <a:gd name="connsiteX115" fmla="*/ 16391 w 30734"/>
              <a:gd name="connsiteY115" fmla="*/ 2147 h 16171"/>
              <a:gd name="connsiteX116" fmla="*/ 16260 w 30734"/>
              <a:gd name="connsiteY116" fmla="*/ 2151 h 16171"/>
              <a:gd name="connsiteX117" fmla="*/ 16145 w 30734"/>
              <a:gd name="connsiteY117" fmla="*/ 2161 h 16171"/>
              <a:gd name="connsiteX118" fmla="*/ 16048 w 30734"/>
              <a:gd name="connsiteY118" fmla="*/ 2178 h 16171"/>
              <a:gd name="connsiteX119" fmla="*/ 15954 w 30734"/>
              <a:gd name="connsiteY119" fmla="*/ 2208 h 16171"/>
              <a:gd name="connsiteX120" fmla="*/ 15856 w 30734"/>
              <a:gd name="connsiteY120" fmla="*/ 2256 h 16171"/>
              <a:gd name="connsiteX121" fmla="*/ 15754 w 30734"/>
              <a:gd name="connsiteY121" fmla="*/ 2322 h 16171"/>
              <a:gd name="connsiteX122" fmla="*/ 15651 w 30734"/>
              <a:gd name="connsiteY122" fmla="*/ 2404 h 16171"/>
              <a:gd name="connsiteX123" fmla="*/ 15633 w 30734"/>
              <a:gd name="connsiteY123" fmla="*/ 2443 h 16171"/>
              <a:gd name="connsiteX124" fmla="*/ 15661 w 30734"/>
              <a:gd name="connsiteY124" fmla="*/ 2490 h 16171"/>
              <a:gd name="connsiteX125" fmla="*/ 15737 w 30734"/>
              <a:gd name="connsiteY125" fmla="*/ 2543 h 16171"/>
              <a:gd name="connsiteX126" fmla="*/ 15861 w 30734"/>
              <a:gd name="connsiteY126" fmla="*/ 2603 h 16171"/>
              <a:gd name="connsiteX127" fmla="*/ 16142 w 30734"/>
              <a:gd name="connsiteY127" fmla="*/ 2703 h 16171"/>
              <a:gd name="connsiteX128" fmla="*/ 16498 w 30734"/>
              <a:gd name="connsiteY128" fmla="*/ 2806 h 16171"/>
              <a:gd name="connsiteX129" fmla="*/ 16907 w 30734"/>
              <a:gd name="connsiteY129" fmla="*/ 2910 h 16171"/>
              <a:gd name="connsiteX130" fmla="*/ 17348 w 30734"/>
              <a:gd name="connsiteY130" fmla="*/ 3016 h 16171"/>
              <a:gd name="connsiteX131" fmla="*/ 17938 w 30734"/>
              <a:gd name="connsiteY131" fmla="*/ 3159 h 16171"/>
              <a:gd name="connsiteX132" fmla="*/ 18536 w 30734"/>
              <a:gd name="connsiteY132" fmla="*/ 3316 h 16171"/>
              <a:gd name="connsiteX133" fmla="*/ 19114 w 30734"/>
              <a:gd name="connsiteY133" fmla="*/ 3494 h 16171"/>
              <a:gd name="connsiteX134" fmla="*/ 19646 w 30734"/>
              <a:gd name="connsiteY134" fmla="*/ 3703 h 16171"/>
              <a:gd name="connsiteX135" fmla="*/ 19954 w 30734"/>
              <a:gd name="connsiteY135" fmla="*/ 3860 h 16171"/>
              <a:gd name="connsiteX136" fmla="*/ 20214 w 30734"/>
              <a:gd name="connsiteY136" fmla="*/ 4030 h 16171"/>
              <a:gd name="connsiteX137" fmla="*/ 20425 w 30734"/>
              <a:gd name="connsiteY137" fmla="*/ 4217 h 16171"/>
              <a:gd name="connsiteX138" fmla="*/ 20586 w 30734"/>
              <a:gd name="connsiteY138" fmla="*/ 4422 h 16171"/>
              <a:gd name="connsiteX139" fmla="*/ 20707 w 30734"/>
              <a:gd name="connsiteY139" fmla="*/ 4695 h 16171"/>
              <a:gd name="connsiteX140" fmla="*/ 20739 w 30734"/>
              <a:gd name="connsiteY140" fmla="*/ 4992 h 16171"/>
              <a:gd name="connsiteX141" fmla="*/ 20669 w 30734"/>
              <a:gd name="connsiteY141" fmla="*/ 5317 h 16171"/>
              <a:gd name="connsiteX142" fmla="*/ 20488 w 30734"/>
              <a:gd name="connsiteY142" fmla="*/ 5672 h 16171"/>
              <a:gd name="connsiteX143" fmla="*/ 20172 w 30734"/>
              <a:gd name="connsiteY143" fmla="*/ 6055 h 16171"/>
              <a:gd name="connsiteX144" fmla="*/ 19735 w 30734"/>
              <a:gd name="connsiteY144" fmla="*/ 6403 h 16171"/>
              <a:gd name="connsiteX145" fmla="*/ 19173 w 30734"/>
              <a:gd name="connsiteY145" fmla="*/ 6706 h 16171"/>
              <a:gd name="connsiteX146" fmla="*/ 18490 w 30734"/>
              <a:gd name="connsiteY146" fmla="*/ 6950 h 16171"/>
              <a:gd name="connsiteX147" fmla="*/ 17926 w 30734"/>
              <a:gd name="connsiteY147" fmla="*/ 7085 h 16171"/>
              <a:gd name="connsiteX148" fmla="*/ 17353 w 30734"/>
              <a:gd name="connsiteY148" fmla="*/ 7179 h 16171"/>
              <a:gd name="connsiteX149" fmla="*/ 16778 w 30734"/>
              <a:gd name="connsiteY149" fmla="*/ 7246 h 16171"/>
              <a:gd name="connsiteX150" fmla="*/ 16205 w 30734"/>
              <a:gd name="connsiteY150" fmla="*/ 7297 h 16171"/>
              <a:gd name="connsiteX151" fmla="*/ 15011 w 30734"/>
              <a:gd name="connsiteY151" fmla="*/ 7427 h 16171"/>
              <a:gd name="connsiteX152" fmla="*/ 13974 w 30734"/>
              <a:gd name="connsiteY152" fmla="*/ 7665 h 16171"/>
              <a:gd name="connsiteX153" fmla="*/ 12948 w 30734"/>
              <a:gd name="connsiteY153" fmla="*/ 8146 h 16171"/>
              <a:gd name="connsiteX154" fmla="*/ 11714 w 30734"/>
              <a:gd name="connsiteY154" fmla="*/ 9077 h 16171"/>
              <a:gd name="connsiteX155" fmla="*/ 9965 w 30734"/>
              <a:gd name="connsiteY155" fmla="*/ 10748 h 16171"/>
              <a:gd name="connsiteX156" fmla="*/ 8073 w 30734"/>
              <a:gd name="connsiteY156" fmla="*/ 12918 h 16171"/>
              <a:gd name="connsiteX157" fmla="*/ 5976 w 30734"/>
              <a:gd name="connsiteY157" fmla="*/ 15837 h 16171"/>
              <a:gd name="connsiteX158" fmla="*/ 5760 w 30734"/>
              <a:gd name="connsiteY158" fmla="*/ 16171 h 16171"/>
              <a:gd name="connsiteX159" fmla="*/ 0 w 30734"/>
              <a:gd name="connsiteY159" fmla="*/ 16171 h 16171"/>
              <a:gd name="connsiteX160" fmla="*/ 618 w 30734"/>
              <a:gd name="connsiteY160" fmla="*/ 15535 h 16171"/>
              <a:gd name="connsiteX0" fmla="*/ 618 w 30734"/>
              <a:gd name="connsiteY0" fmla="*/ 15535 h 16171"/>
              <a:gd name="connsiteX1" fmla="*/ 2523 w 30734"/>
              <a:gd name="connsiteY1" fmla="*/ 13651 h 16171"/>
              <a:gd name="connsiteX2" fmla="*/ 4569 w 30734"/>
              <a:gd name="connsiteY2" fmla="*/ 11766 h 16171"/>
              <a:gd name="connsiteX3" fmla="*/ 6349 w 30734"/>
              <a:gd name="connsiteY3" fmla="*/ 10254 h 16171"/>
              <a:gd name="connsiteX4" fmla="*/ 7930 w 30734"/>
              <a:gd name="connsiteY4" fmla="*/ 9020 h 16171"/>
              <a:gd name="connsiteX5" fmla="*/ 9359 w 30734"/>
              <a:gd name="connsiteY5" fmla="*/ 7996 h 16171"/>
              <a:gd name="connsiteX6" fmla="*/ 10060 w 30734"/>
              <a:gd name="connsiteY6" fmla="*/ 7533 h 16171"/>
              <a:gd name="connsiteX7" fmla="*/ 10710 w 30734"/>
              <a:gd name="connsiteY7" fmla="*/ 7137 h 16171"/>
              <a:gd name="connsiteX8" fmla="*/ 11319 w 30734"/>
              <a:gd name="connsiteY8" fmla="*/ 6800 h 16171"/>
              <a:gd name="connsiteX9" fmla="*/ 11894 w 30734"/>
              <a:gd name="connsiteY9" fmla="*/ 6513 h 16171"/>
              <a:gd name="connsiteX10" fmla="*/ 12409 w 30734"/>
              <a:gd name="connsiteY10" fmla="*/ 6284 h 16171"/>
              <a:gd name="connsiteX11" fmla="*/ 12911 w 30734"/>
              <a:gd name="connsiteY11" fmla="*/ 6087 h 16171"/>
              <a:gd name="connsiteX12" fmla="*/ 13401 w 30734"/>
              <a:gd name="connsiteY12" fmla="*/ 5920 h 16171"/>
              <a:gd name="connsiteX13" fmla="*/ 13882 w 30734"/>
              <a:gd name="connsiteY13" fmla="*/ 5781 h 16171"/>
              <a:gd name="connsiteX14" fmla="*/ 14666 w 30734"/>
              <a:gd name="connsiteY14" fmla="*/ 5604 h 16171"/>
              <a:gd name="connsiteX15" fmla="*/ 15379 w 30734"/>
              <a:gd name="connsiteY15" fmla="*/ 5493 h 16171"/>
              <a:gd name="connsiteX16" fmla="*/ 16036 w 30734"/>
              <a:gd name="connsiteY16" fmla="*/ 5425 h 16171"/>
              <a:gd name="connsiteX17" fmla="*/ 16645 w 30734"/>
              <a:gd name="connsiteY17" fmla="*/ 5379 h 16171"/>
              <a:gd name="connsiteX18" fmla="*/ 17354 w 30734"/>
              <a:gd name="connsiteY18" fmla="*/ 5322 h 16171"/>
              <a:gd name="connsiteX19" fmla="*/ 17796 w 30734"/>
              <a:gd name="connsiteY19" fmla="*/ 5258 h 16171"/>
              <a:gd name="connsiteX20" fmla="*/ 18058 w 30734"/>
              <a:gd name="connsiteY20" fmla="*/ 5173 h 16171"/>
              <a:gd name="connsiteX21" fmla="*/ 18221 w 30734"/>
              <a:gd name="connsiteY21" fmla="*/ 5051 h 16171"/>
              <a:gd name="connsiteX22" fmla="*/ 18304 w 30734"/>
              <a:gd name="connsiteY22" fmla="*/ 4955 h 16171"/>
              <a:gd name="connsiteX23" fmla="*/ 18330 w 30734"/>
              <a:gd name="connsiteY23" fmla="*/ 4855 h 16171"/>
              <a:gd name="connsiteX24" fmla="*/ 18255 w 30734"/>
              <a:gd name="connsiteY24" fmla="*/ 4737 h 16171"/>
              <a:gd name="connsiteX25" fmla="*/ 18040 w 30734"/>
              <a:gd name="connsiteY25" fmla="*/ 4588 h 16171"/>
              <a:gd name="connsiteX26" fmla="*/ 17632 w 30734"/>
              <a:gd name="connsiteY26" fmla="*/ 4397 h 16171"/>
              <a:gd name="connsiteX27" fmla="*/ 17133 w 30734"/>
              <a:gd name="connsiteY27" fmla="*/ 4219 h 16171"/>
              <a:gd name="connsiteX28" fmla="*/ 16589 w 30734"/>
              <a:gd name="connsiteY28" fmla="*/ 4052 h 16171"/>
              <a:gd name="connsiteX29" fmla="*/ 16038 w 30734"/>
              <a:gd name="connsiteY29" fmla="*/ 3895 h 16171"/>
              <a:gd name="connsiteX30" fmla="*/ 15499 w 30734"/>
              <a:gd name="connsiteY30" fmla="*/ 3741 h 16171"/>
              <a:gd name="connsiteX31" fmla="*/ 14996 w 30734"/>
              <a:gd name="connsiteY31" fmla="*/ 3587 h 16171"/>
              <a:gd name="connsiteX32" fmla="*/ 14553 w 30734"/>
              <a:gd name="connsiteY32" fmla="*/ 3429 h 16171"/>
              <a:gd name="connsiteX33" fmla="*/ 14190 w 30734"/>
              <a:gd name="connsiteY33" fmla="*/ 3266 h 16171"/>
              <a:gd name="connsiteX34" fmla="*/ 14013 w 30734"/>
              <a:gd name="connsiteY34" fmla="*/ 3160 h 16171"/>
              <a:gd name="connsiteX35" fmla="*/ 13881 w 30734"/>
              <a:gd name="connsiteY35" fmla="*/ 3055 h 16171"/>
              <a:gd name="connsiteX36" fmla="*/ 13792 w 30734"/>
              <a:gd name="connsiteY36" fmla="*/ 2949 h 16171"/>
              <a:gd name="connsiteX37" fmla="*/ 13743 w 30734"/>
              <a:gd name="connsiteY37" fmla="*/ 2843 h 16171"/>
              <a:gd name="connsiteX38" fmla="*/ 13736 w 30734"/>
              <a:gd name="connsiteY38" fmla="*/ 2705 h 16171"/>
              <a:gd name="connsiteX39" fmla="*/ 13790 w 30734"/>
              <a:gd name="connsiteY39" fmla="*/ 2568 h 16171"/>
              <a:gd name="connsiteX40" fmla="*/ 13900 w 30734"/>
              <a:gd name="connsiteY40" fmla="*/ 2433 h 16171"/>
              <a:gd name="connsiteX41" fmla="*/ 14062 w 30734"/>
              <a:gd name="connsiteY41" fmla="*/ 2302 h 16171"/>
              <a:gd name="connsiteX42" fmla="*/ 14402 w 30734"/>
              <a:gd name="connsiteY42" fmla="*/ 2093 h 16171"/>
              <a:gd name="connsiteX43" fmla="*/ 14758 w 30734"/>
              <a:gd name="connsiteY43" fmla="*/ 1925 h 16171"/>
              <a:gd name="connsiteX44" fmla="*/ 15133 w 30734"/>
              <a:gd name="connsiteY44" fmla="*/ 1794 h 16171"/>
              <a:gd name="connsiteX45" fmla="*/ 15528 w 30734"/>
              <a:gd name="connsiteY45" fmla="*/ 1694 h 16171"/>
              <a:gd name="connsiteX46" fmla="*/ 15850 w 30734"/>
              <a:gd name="connsiteY46" fmla="*/ 1636 h 16171"/>
              <a:gd name="connsiteX47" fmla="*/ 16182 w 30734"/>
              <a:gd name="connsiteY47" fmla="*/ 1597 h 16171"/>
              <a:gd name="connsiteX48" fmla="*/ 16530 w 30734"/>
              <a:gd name="connsiteY48" fmla="*/ 1575 h 16171"/>
              <a:gd name="connsiteX49" fmla="*/ 16898 w 30734"/>
              <a:gd name="connsiteY49" fmla="*/ 1569 h 16171"/>
              <a:gd name="connsiteX50" fmla="*/ 16919 w 30734"/>
              <a:gd name="connsiteY50" fmla="*/ 1570 h 16171"/>
              <a:gd name="connsiteX51" fmla="*/ 16941 w 30734"/>
              <a:gd name="connsiteY51" fmla="*/ 1570 h 16171"/>
              <a:gd name="connsiteX52" fmla="*/ 16962 w 30734"/>
              <a:gd name="connsiteY52" fmla="*/ 1570 h 16171"/>
              <a:gd name="connsiteX53" fmla="*/ 16983 w 30734"/>
              <a:gd name="connsiteY53" fmla="*/ 1570 h 16171"/>
              <a:gd name="connsiteX54" fmla="*/ 17233 w 30734"/>
              <a:gd name="connsiteY54" fmla="*/ 1577 h 16171"/>
              <a:gd name="connsiteX55" fmla="*/ 17480 w 30734"/>
              <a:gd name="connsiteY55" fmla="*/ 1588 h 16171"/>
              <a:gd name="connsiteX56" fmla="*/ 17723 w 30734"/>
              <a:gd name="connsiteY56" fmla="*/ 1603 h 16171"/>
              <a:gd name="connsiteX57" fmla="*/ 17964 w 30734"/>
              <a:gd name="connsiteY57" fmla="*/ 1618 h 16171"/>
              <a:gd name="connsiteX58" fmla="*/ 18165 w 30734"/>
              <a:gd name="connsiteY58" fmla="*/ 1632 h 16171"/>
              <a:gd name="connsiteX59" fmla="*/ 18359 w 30734"/>
              <a:gd name="connsiteY59" fmla="*/ 1643 h 16171"/>
              <a:gd name="connsiteX60" fmla="*/ 18544 w 30734"/>
              <a:gd name="connsiteY60" fmla="*/ 1652 h 16171"/>
              <a:gd name="connsiteX61" fmla="*/ 18717 w 30734"/>
              <a:gd name="connsiteY61" fmla="*/ 1657 h 16171"/>
              <a:gd name="connsiteX62" fmla="*/ 18854 w 30734"/>
              <a:gd name="connsiteY62" fmla="*/ 1657 h 16171"/>
              <a:gd name="connsiteX63" fmla="*/ 18946 w 30734"/>
              <a:gd name="connsiteY63" fmla="*/ 1654 h 16171"/>
              <a:gd name="connsiteX64" fmla="*/ 18999 w 30734"/>
              <a:gd name="connsiteY64" fmla="*/ 1649 h 16171"/>
              <a:gd name="connsiteX65" fmla="*/ 19021 w 30734"/>
              <a:gd name="connsiteY65" fmla="*/ 1645 h 16171"/>
              <a:gd name="connsiteX66" fmla="*/ 19464 w 30734"/>
              <a:gd name="connsiteY66" fmla="*/ 1530 h 16171"/>
              <a:gd name="connsiteX67" fmla="*/ 19703 w 30734"/>
              <a:gd name="connsiteY67" fmla="*/ 1408 h 16171"/>
              <a:gd name="connsiteX68" fmla="*/ 19813 w 30734"/>
              <a:gd name="connsiteY68" fmla="*/ 1276 h 16171"/>
              <a:gd name="connsiteX69" fmla="*/ 19863 w 30734"/>
              <a:gd name="connsiteY69" fmla="*/ 1129 h 16171"/>
              <a:gd name="connsiteX70" fmla="*/ 19887 w 30734"/>
              <a:gd name="connsiteY70" fmla="*/ 1050 h 16171"/>
              <a:gd name="connsiteX71" fmla="*/ 19919 w 30734"/>
              <a:gd name="connsiteY71" fmla="*/ 972 h 16171"/>
              <a:gd name="connsiteX72" fmla="*/ 19969 w 30734"/>
              <a:gd name="connsiteY72" fmla="*/ 897 h 16171"/>
              <a:gd name="connsiteX73" fmla="*/ 20046 w 30734"/>
              <a:gd name="connsiteY73" fmla="*/ 823 h 16171"/>
              <a:gd name="connsiteX74" fmla="*/ 20427 w 30734"/>
              <a:gd name="connsiteY74" fmla="*/ 626 h 16171"/>
              <a:gd name="connsiteX75" fmla="*/ 20999 w 30734"/>
              <a:gd name="connsiteY75" fmla="*/ 464 h 16171"/>
              <a:gd name="connsiteX76" fmla="*/ 21744 w 30734"/>
              <a:gd name="connsiteY76" fmla="*/ 334 h 16171"/>
              <a:gd name="connsiteX77" fmla="*/ 22652 w 30734"/>
              <a:gd name="connsiteY77" fmla="*/ 229 h 16171"/>
              <a:gd name="connsiteX78" fmla="*/ 23307 w 30734"/>
              <a:gd name="connsiteY78" fmla="*/ 176 h 16171"/>
              <a:gd name="connsiteX79" fmla="*/ 23857 w 30734"/>
              <a:gd name="connsiteY79" fmla="*/ 141 h 16171"/>
              <a:gd name="connsiteX80" fmla="*/ 24245 w 30734"/>
              <a:gd name="connsiteY80" fmla="*/ 122 h 16171"/>
              <a:gd name="connsiteX81" fmla="*/ 30622 w 30734"/>
              <a:gd name="connsiteY81" fmla="*/ 0 h 16171"/>
              <a:gd name="connsiteX82" fmla="*/ 30734 w 30734"/>
              <a:gd name="connsiteY82" fmla="*/ 248 h 16171"/>
              <a:gd name="connsiteX83" fmla="*/ 24735 w 30734"/>
              <a:gd name="connsiteY83" fmla="*/ 399 h 16171"/>
              <a:gd name="connsiteX84" fmla="*/ 24360 w 30734"/>
              <a:gd name="connsiteY84" fmla="*/ 420 h 16171"/>
              <a:gd name="connsiteX85" fmla="*/ 23824 w 30734"/>
              <a:gd name="connsiteY85" fmla="*/ 457 h 16171"/>
              <a:gd name="connsiteX86" fmla="*/ 23193 w 30734"/>
              <a:gd name="connsiteY86" fmla="*/ 514 h 16171"/>
              <a:gd name="connsiteX87" fmla="*/ 22474 w 30734"/>
              <a:gd name="connsiteY87" fmla="*/ 603 h 16171"/>
              <a:gd name="connsiteX88" fmla="*/ 21894 w 30734"/>
              <a:gd name="connsiteY88" fmla="*/ 708 h 16171"/>
              <a:gd name="connsiteX89" fmla="*/ 21473 w 30734"/>
              <a:gd name="connsiteY89" fmla="*/ 827 h 16171"/>
              <a:gd name="connsiteX90" fmla="*/ 21236 w 30734"/>
              <a:gd name="connsiteY90" fmla="*/ 960 h 16171"/>
              <a:gd name="connsiteX91" fmla="*/ 21210 w 30734"/>
              <a:gd name="connsiteY91" fmla="*/ 999 h 16171"/>
              <a:gd name="connsiteX92" fmla="*/ 21197 w 30734"/>
              <a:gd name="connsiteY92" fmla="*/ 1047 h 16171"/>
              <a:gd name="connsiteX93" fmla="*/ 21192 w 30734"/>
              <a:gd name="connsiteY93" fmla="*/ 1100 h 16171"/>
              <a:gd name="connsiteX94" fmla="*/ 21192 w 30734"/>
              <a:gd name="connsiteY94" fmla="*/ 1158 h 16171"/>
              <a:gd name="connsiteX95" fmla="*/ 21191 w 30734"/>
              <a:gd name="connsiteY95" fmla="*/ 1254 h 16171"/>
              <a:gd name="connsiteX96" fmla="*/ 21175 w 30734"/>
              <a:gd name="connsiteY96" fmla="*/ 1360 h 16171"/>
              <a:gd name="connsiteX97" fmla="*/ 21129 w 30734"/>
              <a:gd name="connsiteY97" fmla="*/ 1475 h 16171"/>
              <a:gd name="connsiteX98" fmla="*/ 21034 w 30734"/>
              <a:gd name="connsiteY98" fmla="*/ 1600 h 16171"/>
              <a:gd name="connsiteX99" fmla="*/ 20842 w 30734"/>
              <a:gd name="connsiteY99" fmla="*/ 1750 h 16171"/>
              <a:gd name="connsiteX100" fmla="*/ 20564 w 30734"/>
              <a:gd name="connsiteY100" fmla="*/ 1893 h 16171"/>
              <a:gd name="connsiteX101" fmla="*/ 20192 w 30734"/>
              <a:gd name="connsiteY101" fmla="*/ 2027 h 16171"/>
              <a:gd name="connsiteX102" fmla="*/ 19720 w 30734"/>
              <a:gd name="connsiteY102" fmla="*/ 2150 h 16171"/>
              <a:gd name="connsiteX103" fmla="*/ 19454 w 30734"/>
              <a:gd name="connsiteY103" fmla="*/ 2200 h 16171"/>
              <a:gd name="connsiteX104" fmla="*/ 19157 w 30734"/>
              <a:gd name="connsiteY104" fmla="*/ 2234 h 16171"/>
              <a:gd name="connsiteX105" fmla="*/ 18828 w 30734"/>
              <a:gd name="connsiteY105" fmla="*/ 2252 h 16171"/>
              <a:gd name="connsiteX106" fmla="*/ 18468 w 30734"/>
              <a:gd name="connsiteY106" fmla="*/ 2254 h 16171"/>
              <a:gd name="connsiteX107" fmla="*/ 18201 w 30734"/>
              <a:gd name="connsiteY107" fmla="*/ 2246 h 16171"/>
              <a:gd name="connsiteX108" fmla="*/ 17936 w 30734"/>
              <a:gd name="connsiteY108" fmla="*/ 2232 h 16171"/>
              <a:gd name="connsiteX109" fmla="*/ 17674 w 30734"/>
              <a:gd name="connsiteY109" fmla="*/ 2215 h 16171"/>
              <a:gd name="connsiteX110" fmla="*/ 17416 w 30734"/>
              <a:gd name="connsiteY110" fmla="*/ 2196 h 16171"/>
              <a:gd name="connsiteX111" fmla="*/ 17196 w 30734"/>
              <a:gd name="connsiteY111" fmla="*/ 2180 h 16171"/>
              <a:gd name="connsiteX112" fmla="*/ 16970 w 30734"/>
              <a:gd name="connsiteY112" fmla="*/ 2165 h 16171"/>
              <a:gd name="connsiteX113" fmla="*/ 16747 w 30734"/>
              <a:gd name="connsiteY113" fmla="*/ 2154 h 16171"/>
              <a:gd name="connsiteX114" fmla="*/ 16534 w 30734"/>
              <a:gd name="connsiteY114" fmla="*/ 2147 h 16171"/>
              <a:gd name="connsiteX115" fmla="*/ 16391 w 30734"/>
              <a:gd name="connsiteY115" fmla="*/ 2147 h 16171"/>
              <a:gd name="connsiteX116" fmla="*/ 16260 w 30734"/>
              <a:gd name="connsiteY116" fmla="*/ 2151 h 16171"/>
              <a:gd name="connsiteX117" fmla="*/ 16145 w 30734"/>
              <a:gd name="connsiteY117" fmla="*/ 2161 h 16171"/>
              <a:gd name="connsiteX118" fmla="*/ 16048 w 30734"/>
              <a:gd name="connsiteY118" fmla="*/ 2178 h 16171"/>
              <a:gd name="connsiteX119" fmla="*/ 15954 w 30734"/>
              <a:gd name="connsiteY119" fmla="*/ 2208 h 16171"/>
              <a:gd name="connsiteX120" fmla="*/ 15856 w 30734"/>
              <a:gd name="connsiteY120" fmla="*/ 2256 h 16171"/>
              <a:gd name="connsiteX121" fmla="*/ 15754 w 30734"/>
              <a:gd name="connsiteY121" fmla="*/ 2322 h 16171"/>
              <a:gd name="connsiteX122" fmla="*/ 15651 w 30734"/>
              <a:gd name="connsiteY122" fmla="*/ 2404 h 16171"/>
              <a:gd name="connsiteX123" fmla="*/ 15633 w 30734"/>
              <a:gd name="connsiteY123" fmla="*/ 2443 h 16171"/>
              <a:gd name="connsiteX124" fmla="*/ 15661 w 30734"/>
              <a:gd name="connsiteY124" fmla="*/ 2490 h 16171"/>
              <a:gd name="connsiteX125" fmla="*/ 15737 w 30734"/>
              <a:gd name="connsiteY125" fmla="*/ 2543 h 16171"/>
              <a:gd name="connsiteX126" fmla="*/ 15861 w 30734"/>
              <a:gd name="connsiteY126" fmla="*/ 2603 h 16171"/>
              <a:gd name="connsiteX127" fmla="*/ 16142 w 30734"/>
              <a:gd name="connsiteY127" fmla="*/ 2703 h 16171"/>
              <a:gd name="connsiteX128" fmla="*/ 16498 w 30734"/>
              <a:gd name="connsiteY128" fmla="*/ 2806 h 16171"/>
              <a:gd name="connsiteX129" fmla="*/ 16907 w 30734"/>
              <a:gd name="connsiteY129" fmla="*/ 2910 h 16171"/>
              <a:gd name="connsiteX130" fmla="*/ 17348 w 30734"/>
              <a:gd name="connsiteY130" fmla="*/ 3016 h 16171"/>
              <a:gd name="connsiteX131" fmla="*/ 17938 w 30734"/>
              <a:gd name="connsiteY131" fmla="*/ 3159 h 16171"/>
              <a:gd name="connsiteX132" fmla="*/ 18536 w 30734"/>
              <a:gd name="connsiteY132" fmla="*/ 3316 h 16171"/>
              <a:gd name="connsiteX133" fmla="*/ 19114 w 30734"/>
              <a:gd name="connsiteY133" fmla="*/ 3494 h 16171"/>
              <a:gd name="connsiteX134" fmla="*/ 19646 w 30734"/>
              <a:gd name="connsiteY134" fmla="*/ 3703 h 16171"/>
              <a:gd name="connsiteX135" fmla="*/ 19954 w 30734"/>
              <a:gd name="connsiteY135" fmla="*/ 3860 h 16171"/>
              <a:gd name="connsiteX136" fmla="*/ 20214 w 30734"/>
              <a:gd name="connsiteY136" fmla="*/ 4030 h 16171"/>
              <a:gd name="connsiteX137" fmla="*/ 20425 w 30734"/>
              <a:gd name="connsiteY137" fmla="*/ 4217 h 16171"/>
              <a:gd name="connsiteX138" fmla="*/ 20586 w 30734"/>
              <a:gd name="connsiteY138" fmla="*/ 4422 h 16171"/>
              <a:gd name="connsiteX139" fmla="*/ 20707 w 30734"/>
              <a:gd name="connsiteY139" fmla="*/ 4695 h 16171"/>
              <a:gd name="connsiteX140" fmla="*/ 20739 w 30734"/>
              <a:gd name="connsiteY140" fmla="*/ 4992 h 16171"/>
              <a:gd name="connsiteX141" fmla="*/ 20669 w 30734"/>
              <a:gd name="connsiteY141" fmla="*/ 5317 h 16171"/>
              <a:gd name="connsiteX142" fmla="*/ 20488 w 30734"/>
              <a:gd name="connsiteY142" fmla="*/ 5672 h 16171"/>
              <a:gd name="connsiteX143" fmla="*/ 20172 w 30734"/>
              <a:gd name="connsiteY143" fmla="*/ 6055 h 16171"/>
              <a:gd name="connsiteX144" fmla="*/ 19735 w 30734"/>
              <a:gd name="connsiteY144" fmla="*/ 6403 h 16171"/>
              <a:gd name="connsiteX145" fmla="*/ 19173 w 30734"/>
              <a:gd name="connsiteY145" fmla="*/ 6706 h 16171"/>
              <a:gd name="connsiteX146" fmla="*/ 18490 w 30734"/>
              <a:gd name="connsiteY146" fmla="*/ 6950 h 16171"/>
              <a:gd name="connsiteX147" fmla="*/ 17926 w 30734"/>
              <a:gd name="connsiteY147" fmla="*/ 7085 h 16171"/>
              <a:gd name="connsiteX148" fmla="*/ 17353 w 30734"/>
              <a:gd name="connsiteY148" fmla="*/ 7179 h 16171"/>
              <a:gd name="connsiteX149" fmla="*/ 16778 w 30734"/>
              <a:gd name="connsiteY149" fmla="*/ 7246 h 16171"/>
              <a:gd name="connsiteX150" fmla="*/ 16205 w 30734"/>
              <a:gd name="connsiteY150" fmla="*/ 7297 h 16171"/>
              <a:gd name="connsiteX151" fmla="*/ 15011 w 30734"/>
              <a:gd name="connsiteY151" fmla="*/ 7427 h 16171"/>
              <a:gd name="connsiteX152" fmla="*/ 13974 w 30734"/>
              <a:gd name="connsiteY152" fmla="*/ 7665 h 16171"/>
              <a:gd name="connsiteX153" fmla="*/ 12948 w 30734"/>
              <a:gd name="connsiteY153" fmla="*/ 8146 h 16171"/>
              <a:gd name="connsiteX154" fmla="*/ 11714 w 30734"/>
              <a:gd name="connsiteY154" fmla="*/ 9077 h 16171"/>
              <a:gd name="connsiteX155" fmla="*/ 9965 w 30734"/>
              <a:gd name="connsiteY155" fmla="*/ 10748 h 16171"/>
              <a:gd name="connsiteX156" fmla="*/ 8073 w 30734"/>
              <a:gd name="connsiteY156" fmla="*/ 12918 h 16171"/>
              <a:gd name="connsiteX157" fmla="*/ 5976 w 30734"/>
              <a:gd name="connsiteY157" fmla="*/ 15837 h 16171"/>
              <a:gd name="connsiteX158" fmla="*/ 5760 w 30734"/>
              <a:gd name="connsiteY158" fmla="*/ 16171 h 16171"/>
              <a:gd name="connsiteX159" fmla="*/ 0 w 30734"/>
              <a:gd name="connsiteY159" fmla="*/ 16171 h 16171"/>
              <a:gd name="connsiteX160" fmla="*/ 618 w 30734"/>
              <a:gd name="connsiteY160" fmla="*/ 15535 h 16171"/>
              <a:gd name="connsiteX0" fmla="*/ 618 w 30681"/>
              <a:gd name="connsiteY0" fmla="*/ 15535 h 16171"/>
              <a:gd name="connsiteX1" fmla="*/ 2523 w 30681"/>
              <a:gd name="connsiteY1" fmla="*/ 13651 h 16171"/>
              <a:gd name="connsiteX2" fmla="*/ 4569 w 30681"/>
              <a:gd name="connsiteY2" fmla="*/ 11766 h 16171"/>
              <a:gd name="connsiteX3" fmla="*/ 6349 w 30681"/>
              <a:gd name="connsiteY3" fmla="*/ 10254 h 16171"/>
              <a:gd name="connsiteX4" fmla="*/ 7930 w 30681"/>
              <a:gd name="connsiteY4" fmla="*/ 9020 h 16171"/>
              <a:gd name="connsiteX5" fmla="*/ 9359 w 30681"/>
              <a:gd name="connsiteY5" fmla="*/ 7996 h 16171"/>
              <a:gd name="connsiteX6" fmla="*/ 10060 w 30681"/>
              <a:gd name="connsiteY6" fmla="*/ 7533 h 16171"/>
              <a:gd name="connsiteX7" fmla="*/ 10710 w 30681"/>
              <a:gd name="connsiteY7" fmla="*/ 7137 h 16171"/>
              <a:gd name="connsiteX8" fmla="*/ 11319 w 30681"/>
              <a:gd name="connsiteY8" fmla="*/ 6800 h 16171"/>
              <a:gd name="connsiteX9" fmla="*/ 11894 w 30681"/>
              <a:gd name="connsiteY9" fmla="*/ 6513 h 16171"/>
              <a:gd name="connsiteX10" fmla="*/ 12409 w 30681"/>
              <a:gd name="connsiteY10" fmla="*/ 6284 h 16171"/>
              <a:gd name="connsiteX11" fmla="*/ 12911 w 30681"/>
              <a:gd name="connsiteY11" fmla="*/ 6087 h 16171"/>
              <a:gd name="connsiteX12" fmla="*/ 13401 w 30681"/>
              <a:gd name="connsiteY12" fmla="*/ 5920 h 16171"/>
              <a:gd name="connsiteX13" fmla="*/ 13882 w 30681"/>
              <a:gd name="connsiteY13" fmla="*/ 5781 h 16171"/>
              <a:gd name="connsiteX14" fmla="*/ 14666 w 30681"/>
              <a:gd name="connsiteY14" fmla="*/ 5604 h 16171"/>
              <a:gd name="connsiteX15" fmla="*/ 15379 w 30681"/>
              <a:gd name="connsiteY15" fmla="*/ 5493 h 16171"/>
              <a:gd name="connsiteX16" fmla="*/ 16036 w 30681"/>
              <a:gd name="connsiteY16" fmla="*/ 5425 h 16171"/>
              <a:gd name="connsiteX17" fmla="*/ 16645 w 30681"/>
              <a:gd name="connsiteY17" fmla="*/ 5379 h 16171"/>
              <a:gd name="connsiteX18" fmla="*/ 17354 w 30681"/>
              <a:gd name="connsiteY18" fmla="*/ 5322 h 16171"/>
              <a:gd name="connsiteX19" fmla="*/ 17796 w 30681"/>
              <a:gd name="connsiteY19" fmla="*/ 5258 h 16171"/>
              <a:gd name="connsiteX20" fmla="*/ 18058 w 30681"/>
              <a:gd name="connsiteY20" fmla="*/ 5173 h 16171"/>
              <a:gd name="connsiteX21" fmla="*/ 18221 w 30681"/>
              <a:gd name="connsiteY21" fmla="*/ 5051 h 16171"/>
              <a:gd name="connsiteX22" fmla="*/ 18304 w 30681"/>
              <a:gd name="connsiteY22" fmla="*/ 4955 h 16171"/>
              <a:gd name="connsiteX23" fmla="*/ 18330 w 30681"/>
              <a:gd name="connsiteY23" fmla="*/ 4855 h 16171"/>
              <a:gd name="connsiteX24" fmla="*/ 18255 w 30681"/>
              <a:gd name="connsiteY24" fmla="*/ 4737 h 16171"/>
              <a:gd name="connsiteX25" fmla="*/ 18040 w 30681"/>
              <a:gd name="connsiteY25" fmla="*/ 4588 h 16171"/>
              <a:gd name="connsiteX26" fmla="*/ 17632 w 30681"/>
              <a:gd name="connsiteY26" fmla="*/ 4397 h 16171"/>
              <a:gd name="connsiteX27" fmla="*/ 17133 w 30681"/>
              <a:gd name="connsiteY27" fmla="*/ 4219 h 16171"/>
              <a:gd name="connsiteX28" fmla="*/ 16589 w 30681"/>
              <a:gd name="connsiteY28" fmla="*/ 4052 h 16171"/>
              <a:gd name="connsiteX29" fmla="*/ 16038 w 30681"/>
              <a:gd name="connsiteY29" fmla="*/ 3895 h 16171"/>
              <a:gd name="connsiteX30" fmla="*/ 15499 w 30681"/>
              <a:gd name="connsiteY30" fmla="*/ 3741 h 16171"/>
              <a:gd name="connsiteX31" fmla="*/ 14996 w 30681"/>
              <a:gd name="connsiteY31" fmla="*/ 3587 h 16171"/>
              <a:gd name="connsiteX32" fmla="*/ 14553 w 30681"/>
              <a:gd name="connsiteY32" fmla="*/ 3429 h 16171"/>
              <a:gd name="connsiteX33" fmla="*/ 14190 w 30681"/>
              <a:gd name="connsiteY33" fmla="*/ 3266 h 16171"/>
              <a:gd name="connsiteX34" fmla="*/ 14013 w 30681"/>
              <a:gd name="connsiteY34" fmla="*/ 3160 h 16171"/>
              <a:gd name="connsiteX35" fmla="*/ 13881 w 30681"/>
              <a:gd name="connsiteY35" fmla="*/ 3055 h 16171"/>
              <a:gd name="connsiteX36" fmla="*/ 13792 w 30681"/>
              <a:gd name="connsiteY36" fmla="*/ 2949 h 16171"/>
              <a:gd name="connsiteX37" fmla="*/ 13743 w 30681"/>
              <a:gd name="connsiteY37" fmla="*/ 2843 h 16171"/>
              <a:gd name="connsiteX38" fmla="*/ 13736 w 30681"/>
              <a:gd name="connsiteY38" fmla="*/ 2705 h 16171"/>
              <a:gd name="connsiteX39" fmla="*/ 13790 w 30681"/>
              <a:gd name="connsiteY39" fmla="*/ 2568 h 16171"/>
              <a:gd name="connsiteX40" fmla="*/ 13900 w 30681"/>
              <a:gd name="connsiteY40" fmla="*/ 2433 h 16171"/>
              <a:gd name="connsiteX41" fmla="*/ 14062 w 30681"/>
              <a:gd name="connsiteY41" fmla="*/ 2302 h 16171"/>
              <a:gd name="connsiteX42" fmla="*/ 14402 w 30681"/>
              <a:gd name="connsiteY42" fmla="*/ 2093 h 16171"/>
              <a:gd name="connsiteX43" fmla="*/ 14758 w 30681"/>
              <a:gd name="connsiteY43" fmla="*/ 1925 h 16171"/>
              <a:gd name="connsiteX44" fmla="*/ 15133 w 30681"/>
              <a:gd name="connsiteY44" fmla="*/ 1794 h 16171"/>
              <a:gd name="connsiteX45" fmla="*/ 15528 w 30681"/>
              <a:gd name="connsiteY45" fmla="*/ 1694 h 16171"/>
              <a:gd name="connsiteX46" fmla="*/ 15850 w 30681"/>
              <a:gd name="connsiteY46" fmla="*/ 1636 h 16171"/>
              <a:gd name="connsiteX47" fmla="*/ 16182 w 30681"/>
              <a:gd name="connsiteY47" fmla="*/ 1597 h 16171"/>
              <a:gd name="connsiteX48" fmla="*/ 16530 w 30681"/>
              <a:gd name="connsiteY48" fmla="*/ 1575 h 16171"/>
              <a:gd name="connsiteX49" fmla="*/ 16898 w 30681"/>
              <a:gd name="connsiteY49" fmla="*/ 1569 h 16171"/>
              <a:gd name="connsiteX50" fmla="*/ 16919 w 30681"/>
              <a:gd name="connsiteY50" fmla="*/ 1570 h 16171"/>
              <a:gd name="connsiteX51" fmla="*/ 16941 w 30681"/>
              <a:gd name="connsiteY51" fmla="*/ 1570 h 16171"/>
              <a:gd name="connsiteX52" fmla="*/ 16962 w 30681"/>
              <a:gd name="connsiteY52" fmla="*/ 1570 h 16171"/>
              <a:gd name="connsiteX53" fmla="*/ 16983 w 30681"/>
              <a:gd name="connsiteY53" fmla="*/ 1570 h 16171"/>
              <a:gd name="connsiteX54" fmla="*/ 17233 w 30681"/>
              <a:gd name="connsiteY54" fmla="*/ 1577 h 16171"/>
              <a:gd name="connsiteX55" fmla="*/ 17480 w 30681"/>
              <a:gd name="connsiteY55" fmla="*/ 1588 h 16171"/>
              <a:gd name="connsiteX56" fmla="*/ 17723 w 30681"/>
              <a:gd name="connsiteY56" fmla="*/ 1603 h 16171"/>
              <a:gd name="connsiteX57" fmla="*/ 17964 w 30681"/>
              <a:gd name="connsiteY57" fmla="*/ 1618 h 16171"/>
              <a:gd name="connsiteX58" fmla="*/ 18165 w 30681"/>
              <a:gd name="connsiteY58" fmla="*/ 1632 h 16171"/>
              <a:gd name="connsiteX59" fmla="*/ 18359 w 30681"/>
              <a:gd name="connsiteY59" fmla="*/ 1643 h 16171"/>
              <a:gd name="connsiteX60" fmla="*/ 18544 w 30681"/>
              <a:gd name="connsiteY60" fmla="*/ 1652 h 16171"/>
              <a:gd name="connsiteX61" fmla="*/ 18717 w 30681"/>
              <a:gd name="connsiteY61" fmla="*/ 1657 h 16171"/>
              <a:gd name="connsiteX62" fmla="*/ 18854 w 30681"/>
              <a:gd name="connsiteY62" fmla="*/ 1657 h 16171"/>
              <a:gd name="connsiteX63" fmla="*/ 18946 w 30681"/>
              <a:gd name="connsiteY63" fmla="*/ 1654 h 16171"/>
              <a:gd name="connsiteX64" fmla="*/ 18999 w 30681"/>
              <a:gd name="connsiteY64" fmla="*/ 1649 h 16171"/>
              <a:gd name="connsiteX65" fmla="*/ 19021 w 30681"/>
              <a:gd name="connsiteY65" fmla="*/ 1645 h 16171"/>
              <a:gd name="connsiteX66" fmla="*/ 19464 w 30681"/>
              <a:gd name="connsiteY66" fmla="*/ 1530 h 16171"/>
              <a:gd name="connsiteX67" fmla="*/ 19703 w 30681"/>
              <a:gd name="connsiteY67" fmla="*/ 1408 h 16171"/>
              <a:gd name="connsiteX68" fmla="*/ 19813 w 30681"/>
              <a:gd name="connsiteY68" fmla="*/ 1276 h 16171"/>
              <a:gd name="connsiteX69" fmla="*/ 19863 w 30681"/>
              <a:gd name="connsiteY69" fmla="*/ 1129 h 16171"/>
              <a:gd name="connsiteX70" fmla="*/ 19887 w 30681"/>
              <a:gd name="connsiteY70" fmla="*/ 1050 h 16171"/>
              <a:gd name="connsiteX71" fmla="*/ 19919 w 30681"/>
              <a:gd name="connsiteY71" fmla="*/ 972 h 16171"/>
              <a:gd name="connsiteX72" fmla="*/ 19969 w 30681"/>
              <a:gd name="connsiteY72" fmla="*/ 897 h 16171"/>
              <a:gd name="connsiteX73" fmla="*/ 20046 w 30681"/>
              <a:gd name="connsiteY73" fmla="*/ 823 h 16171"/>
              <a:gd name="connsiteX74" fmla="*/ 20427 w 30681"/>
              <a:gd name="connsiteY74" fmla="*/ 626 h 16171"/>
              <a:gd name="connsiteX75" fmla="*/ 20999 w 30681"/>
              <a:gd name="connsiteY75" fmla="*/ 464 h 16171"/>
              <a:gd name="connsiteX76" fmla="*/ 21744 w 30681"/>
              <a:gd name="connsiteY76" fmla="*/ 334 h 16171"/>
              <a:gd name="connsiteX77" fmla="*/ 22652 w 30681"/>
              <a:gd name="connsiteY77" fmla="*/ 229 h 16171"/>
              <a:gd name="connsiteX78" fmla="*/ 23307 w 30681"/>
              <a:gd name="connsiteY78" fmla="*/ 176 h 16171"/>
              <a:gd name="connsiteX79" fmla="*/ 23857 w 30681"/>
              <a:gd name="connsiteY79" fmla="*/ 141 h 16171"/>
              <a:gd name="connsiteX80" fmla="*/ 24245 w 30681"/>
              <a:gd name="connsiteY80" fmla="*/ 122 h 16171"/>
              <a:gd name="connsiteX81" fmla="*/ 30622 w 30681"/>
              <a:gd name="connsiteY81" fmla="*/ 0 h 16171"/>
              <a:gd name="connsiteX82" fmla="*/ 30681 w 30681"/>
              <a:gd name="connsiteY82" fmla="*/ 260 h 16171"/>
              <a:gd name="connsiteX83" fmla="*/ 24735 w 30681"/>
              <a:gd name="connsiteY83" fmla="*/ 399 h 16171"/>
              <a:gd name="connsiteX84" fmla="*/ 24360 w 30681"/>
              <a:gd name="connsiteY84" fmla="*/ 420 h 16171"/>
              <a:gd name="connsiteX85" fmla="*/ 23824 w 30681"/>
              <a:gd name="connsiteY85" fmla="*/ 457 h 16171"/>
              <a:gd name="connsiteX86" fmla="*/ 23193 w 30681"/>
              <a:gd name="connsiteY86" fmla="*/ 514 h 16171"/>
              <a:gd name="connsiteX87" fmla="*/ 22474 w 30681"/>
              <a:gd name="connsiteY87" fmla="*/ 603 h 16171"/>
              <a:gd name="connsiteX88" fmla="*/ 21894 w 30681"/>
              <a:gd name="connsiteY88" fmla="*/ 708 h 16171"/>
              <a:gd name="connsiteX89" fmla="*/ 21473 w 30681"/>
              <a:gd name="connsiteY89" fmla="*/ 827 h 16171"/>
              <a:gd name="connsiteX90" fmla="*/ 21236 w 30681"/>
              <a:gd name="connsiteY90" fmla="*/ 960 h 16171"/>
              <a:gd name="connsiteX91" fmla="*/ 21210 w 30681"/>
              <a:gd name="connsiteY91" fmla="*/ 999 h 16171"/>
              <a:gd name="connsiteX92" fmla="*/ 21197 w 30681"/>
              <a:gd name="connsiteY92" fmla="*/ 1047 h 16171"/>
              <a:gd name="connsiteX93" fmla="*/ 21192 w 30681"/>
              <a:gd name="connsiteY93" fmla="*/ 1100 h 16171"/>
              <a:gd name="connsiteX94" fmla="*/ 21192 w 30681"/>
              <a:gd name="connsiteY94" fmla="*/ 1158 h 16171"/>
              <a:gd name="connsiteX95" fmla="*/ 21191 w 30681"/>
              <a:gd name="connsiteY95" fmla="*/ 1254 h 16171"/>
              <a:gd name="connsiteX96" fmla="*/ 21175 w 30681"/>
              <a:gd name="connsiteY96" fmla="*/ 1360 h 16171"/>
              <a:gd name="connsiteX97" fmla="*/ 21129 w 30681"/>
              <a:gd name="connsiteY97" fmla="*/ 1475 h 16171"/>
              <a:gd name="connsiteX98" fmla="*/ 21034 w 30681"/>
              <a:gd name="connsiteY98" fmla="*/ 1600 h 16171"/>
              <a:gd name="connsiteX99" fmla="*/ 20842 w 30681"/>
              <a:gd name="connsiteY99" fmla="*/ 1750 h 16171"/>
              <a:gd name="connsiteX100" fmla="*/ 20564 w 30681"/>
              <a:gd name="connsiteY100" fmla="*/ 1893 h 16171"/>
              <a:gd name="connsiteX101" fmla="*/ 20192 w 30681"/>
              <a:gd name="connsiteY101" fmla="*/ 2027 h 16171"/>
              <a:gd name="connsiteX102" fmla="*/ 19720 w 30681"/>
              <a:gd name="connsiteY102" fmla="*/ 2150 h 16171"/>
              <a:gd name="connsiteX103" fmla="*/ 19454 w 30681"/>
              <a:gd name="connsiteY103" fmla="*/ 2200 h 16171"/>
              <a:gd name="connsiteX104" fmla="*/ 19157 w 30681"/>
              <a:gd name="connsiteY104" fmla="*/ 2234 h 16171"/>
              <a:gd name="connsiteX105" fmla="*/ 18828 w 30681"/>
              <a:gd name="connsiteY105" fmla="*/ 2252 h 16171"/>
              <a:gd name="connsiteX106" fmla="*/ 18468 w 30681"/>
              <a:gd name="connsiteY106" fmla="*/ 2254 h 16171"/>
              <a:gd name="connsiteX107" fmla="*/ 18201 w 30681"/>
              <a:gd name="connsiteY107" fmla="*/ 2246 h 16171"/>
              <a:gd name="connsiteX108" fmla="*/ 17936 w 30681"/>
              <a:gd name="connsiteY108" fmla="*/ 2232 h 16171"/>
              <a:gd name="connsiteX109" fmla="*/ 17674 w 30681"/>
              <a:gd name="connsiteY109" fmla="*/ 2215 h 16171"/>
              <a:gd name="connsiteX110" fmla="*/ 17416 w 30681"/>
              <a:gd name="connsiteY110" fmla="*/ 2196 h 16171"/>
              <a:gd name="connsiteX111" fmla="*/ 17196 w 30681"/>
              <a:gd name="connsiteY111" fmla="*/ 2180 h 16171"/>
              <a:gd name="connsiteX112" fmla="*/ 16970 w 30681"/>
              <a:gd name="connsiteY112" fmla="*/ 2165 h 16171"/>
              <a:gd name="connsiteX113" fmla="*/ 16747 w 30681"/>
              <a:gd name="connsiteY113" fmla="*/ 2154 h 16171"/>
              <a:gd name="connsiteX114" fmla="*/ 16534 w 30681"/>
              <a:gd name="connsiteY114" fmla="*/ 2147 h 16171"/>
              <a:gd name="connsiteX115" fmla="*/ 16391 w 30681"/>
              <a:gd name="connsiteY115" fmla="*/ 2147 h 16171"/>
              <a:gd name="connsiteX116" fmla="*/ 16260 w 30681"/>
              <a:gd name="connsiteY116" fmla="*/ 2151 h 16171"/>
              <a:gd name="connsiteX117" fmla="*/ 16145 w 30681"/>
              <a:gd name="connsiteY117" fmla="*/ 2161 h 16171"/>
              <a:gd name="connsiteX118" fmla="*/ 16048 w 30681"/>
              <a:gd name="connsiteY118" fmla="*/ 2178 h 16171"/>
              <a:gd name="connsiteX119" fmla="*/ 15954 w 30681"/>
              <a:gd name="connsiteY119" fmla="*/ 2208 h 16171"/>
              <a:gd name="connsiteX120" fmla="*/ 15856 w 30681"/>
              <a:gd name="connsiteY120" fmla="*/ 2256 h 16171"/>
              <a:gd name="connsiteX121" fmla="*/ 15754 w 30681"/>
              <a:gd name="connsiteY121" fmla="*/ 2322 h 16171"/>
              <a:gd name="connsiteX122" fmla="*/ 15651 w 30681"/>
              <a:gd name="connsiteY122" fmla="*/ 2404 h 16171"/>
              <a:gd name="connsiteX123" fmla="*/ 15633 w 30681"/>
              <a:gd name="connsiteY123" fmla="*/ 2443 h 16171"/>
              <a:gd name="connsiteX124" fmla="*/ 15661 w 30681"/>
              <a:gd name="connsiteY124" fmla="*/ 2490 h 16171"/>
              <a:gd name="connsiteX125" fmla="*/ 15737 w 30681"/>
              <a:gd name="connsiteY125" fmla="*/ 2543 h 16171"/>
              <a:gd name="connsiteX126" fmla="*/ 15861 w 30681"/>
              <a:gd name="connsiteY126" fmla="*/ 2603 h 16171"/>
              <a:gd name="connsiteX127" fmla="*/ 16142 w 30681"/>
              <a:gd name="connsiteY127" fmla="*/ 2703 h 16171"/>
              <a:gd name="connsiteX128" fmla="*/ 16498 w 30681"/>
              <a:gd name="connsiteY128" fmla="*/ 2806 h 16171"/>
              <a:gd name="connsiteX129" fmla="*/ 16907 w 30681"/>
              <a:gd name="connsiteY129" fmla="*/ 2910 h 16171"/>
              <a:gd name="connsiteX130" fmla="*/ 17348 w 30681"/>
              <a:gd name="connsiteY130" fmla="*/ 3016 h 16171"/>
              <a:gd name="connsiteX131" fmla="*/ 17938 w 30681"/>
              <a:gd name="connsiteY131" fmla="*/ 3159 h 16171"/>
              <a:gd name="connsiteX132" fmla="*/ 18536 w 30681"/>
              <a:gd name="connsiteY132" fmla="*/ 3316 h 16171"/>
              <a:gd name="connsiteX133" fmla="*/ 19114 w 30681"/>
              <a:gd name="connsiteY133" fmla="*/ 3494 h 16171"/>
              <a:gd name="connsiteX134" fmla="*/ 19646 w 30681"/>
              <a:gd name="connsiteY134" fmla="*/ 3703 h 16171"/>
              <a:gd name="connsiteX135" fmla="*/ 19954 w 30681"/>
              <a:gd name="connsiteY135" fmla="*/ 3860 h 16171"/>
              <a:gd name="connsiteX136" fmla="*/ 20214 w 30681"/>
              <a:gd name="connsiteY136" fmla="*/ 4030 h 16171"/>
              <a:gd name="connsiteX137" fmla="*/ 20425 w 30681"/>
              <a:gd name="connsiteY137" fmla="*/ 4217 h 16171"/>
              <a:gd name="connsiteX138" fmla="*/ 20586 w 30681"/>
              <a:gd name="connsiteY138" fmla="*/ 4422 h 16171"/>
              <a:gd name="connsiteX139" fmla="*/ 20707 w 30681"/>
              <a:gd name="connsiteY139" fmla="*/ 4695 h 16171"/>
              <a:gd name="connsiteX140" fmla="*/ 20739 w 30681"/>
              <a:gd name="connsiteY140" fmla="*/ 4992 h 16171"/>
              <a:gd name="connsiteX141" fmla="*/ 20669 w 30681"/>
              <a:gd name="connsiteY141" fmla="*/ 5317 h 16171"/>
              <a:gd name="connsiteX142" fmla="*/ 20488 w 30681"/>
              <a:gd name="connsiteY142" fmla="*/ 5672 h 16171"/>
              <a:gd name="connsiteX143" fmla="*/ 20172 w 30681"/>
              <a:gd name="connsiteY143" fmla="*/ 6055 h 16171"/>
              <a:gd name="connsiteX144" fmla="*/ 19735 w 30681"/>
              <a:gd name="connsiteY144" fmla="*/ 6403 h 16171"/>
              <a:gd name="connsiteX145" fmla="*/ 19173 w 30681"/>
              <a:gd name="connsiteY145" fmla="*/ 6706 h 16171"/>
              <a:gd name="connsiteX146" fmla="*/ 18490 w 30681"/>
              <a:gd name="connsiteY146" fmla="*/ 6950 h 16171"/>
              <a:gd name="connsiteX147" fmla="*/ 17926 w 30681"/>
              <a:gd name="connsiteY147" fmla="*/ 7085 h 16171"/>
              <a:gd name="connsiteX148" fmla="*/ 17353 w 30681"/>
              <a:gd name="connsiteY148" fmla="*/ 7179 h 16171"/>
              <a:gd name="connsiteX149" fmla="*/ 16778 w 30681"/>
              <a:gd name="connsiteY149" fmla="*/ 7246 h 16171"/>
              <a:gd name="connsiteX150" fmla="*/ 16205 w 30681"/>
              <a:gd name="connsiteY150" fmla="*/ 7297 h 16171"/>
              <a:gd name="connsiteX151" fmla="*/ 15011 w 30681"/>
              <a:gd name="connsiteY151" fmla="*/ 7427 h 16171"/>
              <a:gd name="connsiteX152" fmla="*/ 13974 w 30681"/>
              <a:gd name="connsiteY152" fmla="*/ 7665 h 16171"/>
              <a:gd name="connsiteX153" fmla="*/ 12948 w 30681"/>
              <a:gd name="connsiteY153" fmla="*/ 8146 h 16171"/>
              <a:gd name="connsiteX154" fmla="*/ 11714 w 30681"/>
              <a:gd name="connsiteY154" fmla="*/ 9077 h 16171"/>
              <a:gd name="connsiteX155" fmla="*/ 9965 w 30681"/>
              <a:gd name="connsiteY155" fmla="*/ 10748 h 16171"/>
              <a:gd name="connsiteX156" fmla="*/ 8073 w 30681"/>
              <a:gd name="connsiteY156" fmla="*/ 12918 h 16171"/>
              <a:gd name="connsiteX157" fmla="*/ 5976 w 30681"/>
              <a:gd name="connsiteY157" fmla="*/ 15837 h 16171"/>
              <a:gd name="connsiteX158" fmla="*/ 5760 w 30681"/>
              <a:gd name="connsiteY158" fmla="*/ 16171 h 16171"/>
              <a:gd name="connsiteX159" fmla="*/ 0 w 30681"/>
              <a:gd name="connsiteY159" fmla="*/ 16171 h 16171"/>
              <a:gd name="connsiteX160" fmla="*/ 618 w 30681"/>
              <a:gd name="connsiteY160" fmla="*/ 15535 h 16171"/>
              <a:gd name="connsiteX0" fmla="*/ 618 w 30686"/>
              <a:gd name="connsiteY0" fmla="*/ 15523 h 16159"/>
              <a:gd name="connsiteX1" fmla="*/ 2523 w 30686"/>
              <a:gd name="connsiteY1" fmla="*/ 13639 h 16159"/>
              <a:gd name="connsiteX2" fmla="*/ 4569 w 30686"/>
              <a:gd name="connsiteY2" fmla="*/ 11754 h 16159"/>
              <a:gd name="connsiteX3" fmla="*/ 6349 w 30686"/>
              <a:gd name="connsiteY3" fmla="*/ 10242 h 16159"/>
              <a:gd name="connsiteX4" fmla="*/ 7930 w 30686"/>
              <a:gd name="connsiteY4" fmla="*/ 9008 h 16159"/>
              <a:gd name="connsiteX5" fmla="*/ 9359 w 30686"/>
              <a:gd name="connsiteY5" fmla="*/ 7984 h 16159"/>
              <a:gd name="connsiteX6" fmla="*/ 10060 w 30686"/>
              <a:gd name="connsiteY6" fmla="*/ 7521 h 16159"/>
              <a:gd name="connsiteX7" fmla="*/ 10710 w 30686"/>
              <a:gd name="connsiteY7" fmla="*/ 7125 h 16159"/>
              <a:gd name="connsiteX8" fmla="*/ 11319 w 30686"/>
              <a:gd name="connsiteY8" fmla="*/ 6788 h 16159"/>
              <a:gd name="connsiteX9" fmla="*/ 11894 w 30686"/>
              <a:gd name="connsiteY9" fmla="*/ 6501 h 16159"/>
              <a:gd name="connsiteX10" fmla="*/ 12409 w 30686"/>
              <a:gd name="connsiteY10" fmla="*/ 6272 h 16159"/>
              <a:gd name="connsiteX11" fmla="*/ 12911 w 30686"/>
              <a:gd name="connsiteY11" fmla="*/ 6075 h 16159"/>
              <a:gd name="connsiteX12" fmla="*/ 13401 w 30686"/>
              <a:gd name="connsiteY12" fmla="*/ 5908 h 16159"/>
              <a:gd name="connsiteX13" fmla="*/ 13882 w 30686"/>
              <a:gd name="connsiteY13" fmla="*/ 5769 h 16159"/>
              <a:gd name="connsiteX14" fmla="*/ 14666 w 30686"/>
              <a:gd name="connsiteY14" fmla="*/ 5592 h 16159"/>
              <a:gd name="connsiteX15" fmla="*/ 15379 w 30686"/>
              <a:gd name="connsiteY15" fmla="*/ 5481 h 16159"/>
              <a:gd name="connsiteX16" fmla="*/ 16036 w 30686"/>
              <a:gd name="connsiteY16" fmla="*/ 5413 h 16159"/>
              <a:gd name="connsiteX17" fmla="*/ 16645 w 30686"/>
              <a:gd name="connsiteY17" fmla="*/ 5367 h 16159"/>
              <a:gd name="connsiteX18" fmla="*/ 17354 w 30686"/>
              <a:gd name="connsiteY18" fmla="*/ 5310 h 16159"/>
              <a:gd name="connsiteX19" fmla="*/ 17796 w 30686"/>
              <a:gd name="connsiteY19" fmla="*/ 5246 h 16159"/>
              <a:gd name="connsiteX20" fmla="*/ 18058 w 30686"/>
              <a:gd name="connsiteY20" fmla="*/ 5161 h 16159"/>
              <a:gd name="connsiteX21" fmla="*/ 18221 w 30686"/>
              <a:gd name="connsiteY21" fmla="*/ 5039 h 16159"/>
              <a:gd name="connsiteX22" fmla="*/ 18304 w 30686"/>
              <a:gd name="connsiteY22" fmla="*/ 4943 h 16159"/>
              <a:gd name="connsiteX23" fmla="*/ 18330 w 30686"/>
              <a:gd name="connsiteY23" fmla="*/ 4843 h 16159"/>
              <a:gd name="connsiteX24" fmla="*/ 18255 w 30686"/>
              <a:gd name="connsiteY24" fmla="*/ 4725 h 16159"/>
              <a:gd name="connsiteX25" fmla="*/ 18040 w 30686"/>
              <a:gd name="connsiteY25" fmla="*/ 4576 h 16159"/>
              <a:gd name="connsiteX26" fmla="*/ 17632 w 30686"/>
              <a:gd name="connsiteY26" fmla="*/ 4385 h 16159"/>
              <a:gd name="connsiteX27" fmla="*/ 17133 w 30686"/>
              <a:gd name="connsiteY27" fmla="*/ 4207 h 16159"/>
              <a:gd name="connsiteX28" fmla="*/ 16589 w 30686"/>
              <a:gd name="connsiteY28" fmla="*/ 4040 h 16159"/>
              <a:gd name="connsiteX29" fmla="*/ 16038 w 30686"/>
              <a:gd name="connsiteY29" fmla="*/ 3883 h 16159"/>
              <a:gd name="connsiteX30" fmla="*/ 15499 w 30686"/>
              <a:gd name="connsiteY30" fmla="*/ 3729 h 16159"/>
              <a:gd name="connsiteX31" fmla="*/ 14996 w 30686"/>
              <a:gd name="connsiteY31" fmla="*/ 3575 h 16159"/>
              <a:gd name="connsiteX32" fmla="*/ 14553 w 30686"/>
              <a:gd name="connsiteY32" fmla="*/ 3417 h 16159"/>
              <a:gd name="connsiteX33" fmla="*/ 14190 w 30686"/>
              <a:gd name="connsiteY33" fmla="*/ 3254 h 16159"/>
              <a:gd name="connsiteX34" fmla="*/ 14013 w 30686"/>
              <a:gd name="connsiteY34" fmla="*/ 3148 h 16159"/>
              <a:gd name="connsiteX35" fmla="*/ 13881 w 30686"/>
              <a:gd name="connsiteY35" fmla="*/ 3043 h 16159"/>
              <a:gd name="connsiteX36" fmla="*/ 13792 w 30686"/>
              <a:gd name="connsiteY36" fmla="*/ 2937 h 16159"/>
              <a:gd name="connsiteX37" fmla="*/ 13743 w 30686"/>
              <a:gd name="connsiteY37" fmla="*/ 2831 h 16159"/>
              <a:gd name="connsiteX38" fmla="*/ 13736 w 30686"/>
              <a:gd name="connsiteY38" fmla="*/ 2693 h 16159"/>
              <a:gd name="connsiteX39" fmla="*/ 13790 w 30686"/>
              <a:gd name="connsiteY39" fmla="*/ 2556 h 16159"/>
              <a:gd name="connsiteX40" fmla="*/ 13900 w 30686"/>
              <a:gd name="connsiteY40" fmla="*/ 2421 h 16159"/>
              <a:gd name="connsiteX41" fmla="*/ 14062 w 30686"/>
              <a:gd name="connsiteY41" fmla="*/ 2290 h 16159"/>
              <a:gd name="connsiteX42" fmla="*/ 14402 w 30686"/>
              <a:gd name="connsiteY42" fmla="*/ 2081 h 16159"/>
              <a:gd name="connsiteX43" fmla="*/ 14758 w 30686"/>
              <a:gd name="connsiteY43" fmla="*/ 1913 h 16159"/>
              <a:gd name="connsiteX44" fmla="*/ 15133 w 30686"/>
              <a:gd name="connsiteY44" fmla="*/ 1782 h 16159"/>
              <a:gd name="connsiteX45" fmla="*/ 15528 w 30686"/>
              <a:gd name="connsiteY45" fmla="*/ 1682 h 16159"/>
              <a:gd name="connsiteX46" fmla="*/ 15850 w 30686"/>
              <a:gd name="connsiteY46" fmla="*/ 1624 h 16159"/>
              <a:gd name="connsiteX47" fmla="*/ 16182 w 30686"/>
              <a:gd name="connsiteY47" fmla="*/ 1585 h 16159"/>
              <a:gd name="connsiteX48" fmla="*/ 16530 w 30686"/>
              <a:gd name="connsiteY48" fmla="*/ 1563 h 16159"/>
              <a:gd name="connsiteX49" fmla="*/ 16898 w 30686"/>
              <a:gd name="connsiteY49" fmla="*/ 1557 h 16159"/>
              <a:gd name="connsiteX50" fmla="*/ 16919 w 30686"/>
              <a:gd name="connsiteY50" fmla="*/ 1558 h 16159"/>
              <a:gd name="connsiteX51" fmla="*/ 16941 w 30686"/>
              <a:gd name="connsiteY51" fmla="*/ 1558 h 16159"/>
              <a:gd name="connsiteX52" fmla="*/ 16962 w 30686"/>
              <a:gd name="connsiteY52" fmla="*/ 1558 h 16159"/>
              <a:gd name="connsiteX53" fmla="*/ 16983 w 30686"/>
              <a:gd name="connsiteY53" fmla="*/ 1558 h 16159"/>
              <a:gd name="connsiteX54" fmla="*/ 17233 w 30686"/>
              <a:gd name="connsiteY54" fmla="*/ 1565 h 16159"/>
              <a:gd name="connsiteX55" fmla="*/ 17480 w 30686"/>
              <a:gd name="connsiteY55" fmla="*/ 1576 h 16159"/>
              <a:gd name="connsiteX56" fmla="*/ 17723 w 30686"/>
              <a:gd name="connsiteY56" fmla="*/ 1591 h 16159"/>
              <a:gd name="connsiteX57" fmla="*/ 17964 w 30686"/>
              <a:gd name="connsiteY57" fmla="*/ 1606 h 16159"/>
              <a:gd name="connsiteX58" fmla="*/ 18165 w 30686"/>
              <a:gd name="connsiteY58" fmla="*/ 1620 h 16159"/>
              <a:gd name="connsiteX59" fmla="*/ 18359 w 30686"/>
              <a:gd name="connsiteY59" fmla="*/ 1631 h 16159"/>
              <a:gd name="connsiteX60" fmla="*/ 18544 w 30686"/>
              <a:gd name="connsiteY60" fmla="*/ 1640 h 16159"/>
              <a:gd name="connsiteX61" fmla="*/ 18717 w 30686"/>
              <a:gd name="connsiteY61" fmla="*/ 1645 h 16159"/>
              <a:gd name="connsiteX62" fmla="*/ 18854 w 30686"/>
              <a:gd name="connsiteY62" fmla="*/ 1645 h 16159"/>
              <a:gd name="connsiteX63" fmla="*/ 18946 w 30686"/>
              <a:gd name="connsiteY63" fmla="*/ 1642 h 16159"/>
              <a:gd name="connsiteX64" fmla="*/ 18999 w 30686"/>
              <a:gd name="connsiteY64" fmla="*/ 1637 h 16159"/>
              <a:gd name="connsiteX65" fmla="*/ 19021 w 30686"/>
              <a:gd name="connsiteY65" fmla="*/ 1633 h 16159"/>
              <a:gd name="connsiteX66" fmla="*/ 19464 w 30686"/>
              <a:gd name="connsiteY66" fmla="*/ 1518 h 16159"/>
              <a:gd name="connsiteX67" fmla="*/ 19703 w 30686"/>
              <a:gd name="connsiteY67" fmla="*/ 1396 h 16159"/>
              <a:gd name="connsiteX68" fmla="*/ 19813 w 30686"/>
              <a:gd name="connsiteY68" fmla="*/ 1264 h 16159"/>
              <a:gd name="connsiteX69" fmla="*/ 19863 w 30686"/>
              <a:gd name="connsiteY69" fmla="*/ 1117 h 16159"/>
              <a:gd name="connsiteX70" fmla="*/ 19887 w 30686"/>
              <a:gd name="connsiteY70" fmla="*/ 1038 h 16159"/>
              <a:gd name="connsiteX71" fmla="*/ 19919 w 30686"/>
              <a:gd name="connsiteY71" fmla="*/ 960 h 16159"/>
              <a:gd name="connsiteX72" fmla="*/ 19969 w 30686"/>
              <a:gd name="connsiteY72" fmla="*/ 885 h 16159"/>
              <a:gd name="connsiteX73" fmla="*/ 20046 w 30686"/>
              <a:gd name="connsiteY73" fmla="*/ 811 h 16159"/>
              <a:gd name="connsiteX74" fmla="*/ 20427 w 30686"/>
              <a:gd name="connsiteY74" fmla="*/ 614 h 16159"/>
              <a:gd name="connsiteX75" fmla="*/ 20999 w 30686"/>
              <a:gd name="connsiteY75" fmla="*/ 452 h 16159"/>
              <a:gd name="connsiteX76" fmla="*/ 21744 w 30686"/>
              <a:gd name="connsiteY76" fmla="*/ 322 h 16159"/>
              <a:gd name="connsiteX77" fmla="*/ 22652 w 30686"/>
              <a:gd name="connsiteY77" fmla="*/ 217 h 16159"/>
              <a:gd name="connsiteX78" fmla="*/ 23307 w 30686"/>
              <a:gd name="connsiteY78" fmla="*/ 164 h 16159"/>
              <a:gd name="connsiteX79" fmla="*/ 23857 w 30686"/>
              <a:gd name="connsiteY79" fmla="*/ 129 h 16159"/>
              <a:gd name="connsiteX80" fmla="*/ 24245 w 30686"/>
              <a:gd name="connsiteY80" fmla="*/ 110 h 16159"/>
              <a:gd name="connsiteX81" fmla="*/ 30675 w 30686"/>
              <a:gd name="connsiteY81" fmla="*/ 0 h 16159"/>
              <a:gd name="connsiteX82" fmla="*/ 30681 w 30686"/>
              <a:gd name="connsiteY82" fmla="*/ 248 h 16159"/>
              <a:gd name="connsiteX83" fmla="*/ 24735 w 30686"/>
              <a:gd name="connsiteY83" fmla="*/ 387 h 16159"/>
              <a:gd name="connsiteX84" fmla="*/ 24360 w 30686"/>
              <a:gd name="connsiteY84" fmla="*/ 408 h 16159"/>
              <a:gd name="connsiteX85" fmla="*/ 23824 w 30686"/>
              <a:gd name="connsiteY85" fmla="*/ 445 h 16159"/>
              <a:gd name="connsiteX86" fmla="*/ 23193 w 30686"/>
              <a:gd name="connsiteY86" fmla="*/ 502 h 16159"/>
              <a:gd name="connsiteX87" fmla="*/ 22474 w 30686"/>
              <a:gd name="connsiteY87" fmla="*/ 591 h 16159"/>
              <a:gd name="connsiteX88" fmla="*/ 21894 w 30686"/>
              <a:gd name="connsiteY88" fmla="*/ 696 h 16159"/>
              <a:gd name="connsiteX89" fmla="*/ 21473 w 30686"/>
              <a:gd name="connsiteY89" fmla="*/ 815 h 16159"/>
              <a:gd name="connsiteX90" fmla="*/ 21236 w 30686"/>
              <a:gd name="connsiteY90" fmla="*/ 948 h 16159"/>
              <a:gd name="connsiteX91" fmla="*/ 21210 w 30686"/>
              <a:gd name="connsiteY91" fmla="*/ 987 h 16159"/>
              <a:gd name="connsiteX92" fmla="*/ 21197 w 30686"/>
              <a:gd name="connsiteY92" fmla="*/ 1035 h 16159"/>
              <a:gd name="connsiteX93" fmla="*/ 21192 w 30686"/>
              <a:gd name="connsiteY93" fmla="*/ 1088 h 16159"/>
              <a:gd name="connsiteX94" fmla="*/ 21192 w 30686"/>
              <a:gd name="connsiteY94" fmla="*/ 1146 h 16159"/>
              <a:gd name="connsiteX95" fmla="*/ 21191 w 30686"/>
              <a:gd name="connsiteY95" fmla="*/ 1242 h 16159"/>
              <a:gd name="connsiteX96" fmla="*/ 21175 w 30686"/>
              <a:gd name="connsiteY96" fmla="*/ 1348 h 16159"/>
              <a:gd name="connsiteX97" fmla="*/ 21129 w 30686"/>
              <a:gd name="connsiteY97" fmla="*/ 1463 h 16159"/>
              <a:gd name="connsiteX98" fmla="*/ 21034 w 30686"/>
              <a:gd name="connsiteY98" fmla="*/ 1588 h 16159"/>
              <a:gd name="connsiteX99" fmla="*/ 20842 w 30686"/>
              <a:gd name="connsiteY99" fmla="*/ 1738 h 16159"/>
              <a:gd name="connsiteX100" fmla="*/ 20564 w 30686"/>
              <a:gd name="connsiteY100" fmla="*/ 1881 h 16159"/>
              <a:gd name="connsiteX101" fmla="*/ 20192 w 30686"/>
              <a:gd name="connsiteY101" fmla="*/ 2015 h 16159"/>
              <a:gd name="connsiteX102" fmla="*/ 19720 w 30686"/>
              <a:gd name="connsiteY102" fmla="*/ 2138 h 16159"/>
              <a:gd name="connsiteX103" fmla="*/ 19454 w 30686"/>
              <a:gd name="connsiteY103" fmla="*/ 2188 h 16159"/>
              <a:gd name="connsiteX104" fmla="*/ 19157 w 30686"/>
              <a:gd name="connsiteY104" fmla="*/ 2222 h 16159"/>
              <a:gd name="connsiteX105" fmla="*/ 18828 w 30686"/>
              <a:gd name="connsiteY105" fmla="*/ 2240 h 16159"/>
              <a:gd name="connsiteX106" fmla="*/ 18468 w 30686"/>
              <a:gd name="connsiteY106" fmla="*/ 2242 h 16159"/>
              <a:gd name="connsiteX107" fmla="*/ 18201 w 30686"/>
              <a:gd name="connsiteY107" fmla="*/ 2234 h 16159"/>
              <a:gd name="connsiteX108" fmla="*/ 17936 w 30686"/>
              <a:gd name="connsiteY108" fmla="*/ 2220 h 16159"/>
              <a:gd name="connsiteX109" fmla="*/ 17674 w 30686"/>
              <a:gd name="connsiteY109" fmla="*/ 2203 h 16159"/>
              <a:gd name="connsiteX110" fmla="*/ 17416 w 30686"/>
              <a:gd name="connsiteY110" fmla="*/ 2184 h 16159"/>
              <a:gd name="connsiteX111" fmla="*/ 17196 w 30686"/>
              <a:gd name="connsiteY111" fmla="*/ 2168 h 16159"/>
              <a:gd name="connsiteX112" fmla="*/ 16970 w 30686"/>
              <a:gd name="connsiteY112" fmla="*/ 2153 h 16159"/>
              <a:gd name="connsiteX113" fmla="*/ 16747 w 30686"/>
              <a:gd name="connsiteY113" fmla="*/ 2142 h 16159"/>
              <a:gd name="connsiteX114" fmla="*/ 16534 w 30686"/>
              <a:gd name="connsiteY114" fmla="*/ 2135 h 16159"/>
              <a:gd name="connsiteX115" fmla="*/ 16391 w 30686"/>
              <a:gd name="connsiteY115" fmla="*/ 2135 h 16159"/>
              <a:gd name="connsiteX116" fmla="*/ 16260 w 30686"/>
              <a:gd name="connsiteY116" fmla="*/ 2139 h 16159"/>
              <a:gd name="connsiteX117" fmla="*/ 16145 w 30686"/>
              <a:gd name="connsiteY117" fmla="*/ 2149 h 16159"/>
              <a:gd name="connsiteX118" fmla="*/ 16048 w 30686"/>
              <a:gd name="connsiteY118" fmla="*/ 2166 h 16159"/>
              <a:gd name="connsiteX119" fmla="*/ 15954 w 30686"/>
              <a:gd name="connsiteY119" fmla="*/ 2196 h 16159"/>
              <a:gd name="connsiteX120" fmla="*/ 15856 w 30686"/>
              <a:gd name="connsiteY120" fmla="*/ 2244 h 16159"/>
              <a:gd name="connsiteX121" fmla="*/ 15754 w 30686"/>
              <a:gd name="connsiteY121" fmla="*/ 2310 h 16159"/>
              <a:gd name="connsiteX122" fmla="*/ 15651 w 30686"/>
              <a:gd name="connsiteY122" fmla="*/ 2392 h 16159"/>
              <a:gd name="connsiteX123" fmla="*/ 15633 w 30686"/>
              <a:gd name="connsiteY123" fmla="*/ 2431 h 16159"/>
              <a:gd name="connsiteX124" fmla="*/ 15661 w 30686"/>
              <a:gd name="connsiteY124" fmla="*/ 2478 h 16159"/>
              <a:gd name="connsiteX125" fmla="*/ 15737 w 30686"/>
              <a:gd name="connsiteY125" fmla="*/ 2531 h 16159"/>
              <a:gd name="connsiteX126" fmla="*/ 15861 w 30686"/>
              <a:gd name="connsiteY126" fmla="*/ 2591 h 16159"/>
              <a:gd name="connsiteX127" fmla="*/ 16142 w 30686"/>
              <a:gd name="connsiteY127" fmla="*/ 2691 h 16159"/>
              <a:gd name="connsiteX128" fmla="*/ 16498 w 30686"/>
              <a:gd name="connsiteY128" fmla="*/ 2794 h 16159"/>
              <a:gd name="connsiteX129" fmla="*/ 16907 w 30686"/>
              <a:gd name="connsiteY129" fmla="*/ 2898 h 16159"/>
              <a:gd name="connsiteX130" fmla="*/ 17348 w 30686"/>
              <a:gd name="connsiteY130" fmla="*/ 3004 h 16159"/>
              <a:gd name="connsiteX131" fmla="*/ 17938 w 30686"/>
              <a:gd name="connsiteY131" fmla="*/ 3147 h 16159"/>
              <a:gd name="connsiteX132" fmla="*/ 18536 w 30686"/>
              <a:gd name="connsiteY132" fmla="*/ 3304 h 16159"/>
              <a:gd name="connsiteX133" fmla="*/ 19114 w 30686"/>
              <a:gd name="connsiteY133" fmla="*/ 3482 h 16159"/>
              <a:gd name="connsiteX134" fmla="*/ 19646 w 30686"/>
              <a:gd name="connsiteY134" fmla="*/ 3691 h 16159"/>
              <a:gd name="connsiteX135" fmla="*/ 19954 w 30686"/>
              <a:gd name="connsiteY135" fmla="*/ 3848 h 16159"/>
              <a:gd name="connsiteX136" fmla="*/ 20214 w 30686"/>
              <a:gd name="connsiteY136" fmla="*/ 4018 h 16159"/>
              <a:gd name="connsiteX137" fmla="*/ 20425 w 30686"/>
              <a:gd name="connsiteY137" fmla="*/ 4205 h 16159"/>
              <a:gd name="connsiteX138" fmla="*/ 20586 w 30686"/>
              <a:gd name="connsiteY138" fmla="*/ 4410 h 16159"/>
              <a:gd name="connsiteX139" fmla="*/ 20707 w 30686"/>
              <a:gd name="connsiteY139" fmla="*/ 4683 h 16159"/>
              <a:gd name="connsiteX140" fmla="*/ 20739 w 30686"/>
              <a:gd name="connsiteY140" fmla="*/ 4980 h 16159"/>
              <a:gd name="connsiteX141" fmla="*/ 20669 w 30686"/>
              <a:gd name="connsiteY141" fmla="*/ 5305 h 16159"/>
              <a:gd name="connsiteX142" fmla="*/ 20488 w 30686"/>
              <a:gd name="connsiteY142" fmla="*/ 5660 h 16159"/>
              <a:gd name="connsiteX143" fmla="*/ 20172 w 30686"/>
              <a:gd name="connsiteY143" fmla="*/ 6043 h 16159"/>
              <a:gd name="connsiteX144" fmla="*/ 19735 w 30686"/>
              <a:gd name="connsiteY144" fmla="*/ 6391 h 16159"/>
              <a:gd name="connsiteX145" fmla="*/ 19173 w 30686"/>
              <a:gd name="connsiteY145" fmla="*/ 6694 h 16159"/>
              <a:gd name="connsiteX146" fmla="*/ 18490 w 30686"/>
              <a:gd name="connsiteY146" fmla="*/ 6938 h 16159"/>
              <a:gd name="connsiteX147" fmla="*/ 17926 w 30686"/>
              <a:gd name="connsiteY147" fmla="*/ 7073 h 16159"/>
              <a:gd name="connsiteX148" fmla="*/ 17353 w 30686"/>
              <a:gd name="connsiteY148" fmla="*/ 7167 h 16159"/>
              <a:gd name="connsiteX149" fmla="*/ 16778 w 30686"/>
              <a:gd name="connsiteY149" fmla="*/ 7234 h 16159"/>
              <a:gd name="connsiteX150" fmla="*/ 16205 w 30686"/>
              <a:gd name="connsiteY150" fmla="*/ 7285 h 16159"/>
              <a:gd name="connsiteX151" fmla="*/ 15011 w 30686"/>
              <a:gd name="connsiteY151" fmla="*/ 7415 h 16159"/>
              <a:gd name="connsiteX152" fmla="*/ 13974 w 30686"/>
              <a:gd name="connsiteY152" fmla="*/ 7653 h 16159"/>
              <a:gd name="connsiteX153" fmla="*/ 12948 w 30686"/>
              <a:gd name="connsiteY153" fmla="*/ 8134 h 16159"/>
              <a:gd name="connsiteX154" fmla="*/ 11714 w 30686"/>
              <a:gd name="connsiteY154" fmla="*/ 9065 h 16159"/>
              <a:gd name="connsiteX155" fmla="*/ 9965 w 30686"/>
              <a:gd name="connsiteY155" fmla="*/ 10736 h 16159"/>
              <a:gd name="connsiteX156" fmla="*/ 8073 w 30686"/>
              <a:gd name="connsiteY156" fmla="*/ 12906 h 16159"/>
              <a:gd name="connsiteX157" fmla="*/ 5976 w 30686"/>
              <a:gd name="connsiteY157" fmla="*/ 15825 h 16159"/>
              <a:gd name="connsiteX158" fmla="*/ 5760 w 30686"/>
              <a:gd name="connsiteY158" fmla="*/ 16159 h 16159"/>
              <a:gd name="connsiteX159" fmla="*/ 0 w 30686"/>
              <a:gd name="connsiteY159" fmla="*/ 16159 h 16159"/>
              <a:gd name="connsiteX160" fmla="*/ 618 w 30686"/>
              <a:gd name="connsiteY160" fmla="*/ 15523 h 16159"/>
              <a:gd name="connsiteX0" fmla="*/ 618 w 30708"/>
              <a:gd name="connsiteY0" fmla="*/ 15523 h 16159"/>
              <a:gd name="connsiteX1" fmla="*/ 2523 w 30708"/>
              <a:gd name="connsiteY1" fmla="*/ 13639 h 16159"/>
              <a:gd name="connsiteX2" fmla="*/ 4569 w 30708"/>
              <a:gd name="connsiteY2" fmla="*/ 11754 h 16159"/>
              <a:gd name="connsiteX3" fmla="*/ 6349 w 30708"/>
              <a:gd name="connsiteY3" fmla="*/ 10242 h 16159"/>
              <a:gd name="connsiteX4" fmla="*/ 7930 w 30708"/>
              <a:gd name="connsiteY4" fmla="*/ 9008 h 16159"/>
              <a:gd name="connsiteX5" fmla="*/ 9359 w 30708"/>
              <a:gd name="connsiteY5" fmla="*/ 7984 h 16159"/>
              <a:gd name="connsiteX6" fmla="*/ 10060 w 30708"/>
              <a:gd name="connsiteY6" fmla="*/ 7521 h 16159"/>
              <a:gd name="connsiteX7" fmla="*/ 10710 w 30708"/>
              <a:gd name="connsiteY7" fmla="*/ 7125 h 16159"/>
              <a:gd name="connsiteX8" fmla="*/ 11319 w 30708"/>
              <a:gd name="connsiteY8" fmla="*/ 6788 h 16159"/>
              <a:gd name="connsiteX9" fmla="*/ 11894 w 30708"/>
              <a:gd name="connsiteY9" fmla="*/ 6501 h 16159"/>
              <a:gd name="connsiteX10" fmla="*/ 12409 w 30708"/>
              <a:gd name="connsiteY10" fmla="*/ 6272 h 16159"/>
              <a:gd name="connsiteX11" fmla="*/ 12911 w 30708"/>
              <a:gd name="connsiteY11" fmla="*/ 6075 h 16159"/>
              <a:gd name="connsiteX12" fmla="*/ 13401 w 30708"/>
              <a:gd name="connsiteY12" fmla="*/ 5908 h 16159"/>
              <a:gd name="connsiteX13" fmla="*/ 13882 w 30708"/>
              <a:gd name="connsiteY13" fmla="*/ 5769 h 16159"/>
              <a:gd name="connsiteX14" fmla="*/ 14666 w 30708"/>
              <a:gd name="connsiteY14" fmla="*/ 5592 h 16159"/>
              <a:gd name="connsiteX15" fmla="*/ 15379 w 30708"/>
              <a:gd name="connsiteY15" fmla="*/ 5481 h 16159"/>
              <a:gd name="connsiteX16" fmla="*/ 16036 w 30708"/>
              <a:gd name="connsiteY16" fmla="*/ 5413 h 16159"/>
              <a:gd name="connsiteX17" fmla="*/ 16645 w 30708"/>
              <a:gd name="connsiteY17" fmla="*/ 5367 h 16159"/>
              <a:gd name="connsiteX18" fmla="*/ 17354 w 30708"/>
              <a:gd name="connsiteY18" fmla="*/ 5310 h 16159"/>
              <a:gd name="connsiteX19" fmla="*/ 17796 w 30708"/>
              <a:gd name="connsiteY19" fmla="*/ 5246 h 16159"/>
              <a:gd name="connsiteX20" fmla="*/ 18058 w 30708"/>
              <a:gd name="connsiteY20" fmla="*/ 5161 h 16159"/>
              <a:gd name="connsiteX21" fmla="*/ 18221 w 30708"/>
              <a:gd name="connsiteY21" fmla="*/ 5039 h 16159"/>
              <a:gd name="connsiteX22" fmla="*/ 18304 w 30708"/>
              <a:gd name="connsiteY22" fmla="*/ 4943 h 16159"/>
              <a:gd name="connsiteX23" fmla="*/ 18330 w 30708"/>
              <a:gd name="connsiteY23" fmla="*/ 4843 h 16159"/>
              <a:gd name="connsiteX24" fmla="*/ 18255 w 30708"/>
              <a:gd name="connsiteY24" fmla="*/ 4725 h 16159"/>
              <a:gd name="connsiteX25" fmla="*/ 18040 w 30708"/>
              <a:gd name="connsiteY25" fmla="*/ 4576 h 16159"/>
              <a:gd name="connsiteX26" fmla="*/ 17632 w 30708"/>
              <a:gd name="connsiteY26" fmla="*/ 4385 h 16159"/>
              <a:gd name="connsiteX27" fmla="*/ 17133 w 30708"/>
              <a:gd name="connsiteY27" fmla="*/ 4207 h 16159"/>
              <a:gd name="connsiteX28" fmla="*/ 16589 w 30708"/>
              <a:gd name="connsiteY28" fmla="*/ 4040 h 16159"/>
              <a:gd name="connsiteX29" fmla="*/ 16038 w 30708"/>
              <a:gd name="connsiteY29" fmla="*/ 3883 h 16159"/>
              <a:gd name="connsiteX30" fmla="*/ 15499 w 30708"/>
              <a:gd name="connsiteY30" fmla="*/ 3729 h 16159"/>
              <a:gd name="connsiteX31" fmla="*/ 14996 w 30708"/>
              <a:gd name="connsiteY31" fmla="*/ 3575 h 16159"/>
              <a:gd name="connsiteX32" fmla="*/ 14553 w 30708"/>
              <a:gd name="connsiteY32" fmla="*/ 3417 h 16159"/>
              <a:gd name="connsiteX33" fmla="*/ 14190 w 30708"/>
              <a:gd name="connsiteY33" fmla="*/ 3254 h 16159"/>
              <a:gd name="connsiteX34" fmla="*/ 14013 w 30708"/>
              <a:gd name="connsiteY34" fmla="*/ 3148 h 16159"/>
              <a:gd name="connsiteX35" fmla="*/ 13881 w 30708"/>
              <a:gd name="connsiteY35" fmla="*/ 3043 h 16159"/>
              <a:gd name="connsiteX36" fmla="*/ 13792 w 30708"/>
              <a:gd name="connsiteY36" fmla="*/ 2937 h 16159"/>
              <a:gd name="connsiteX37" fmla="*/ 13743 w 30708"/>
              <a:gd name="connsiteY37" fmla="*/ 2831 h 16159"/>
              <a:gd name="connsiteX38" fmla="*/ 13736 w 30708"/>
              <a:gd name="connsiteY38" fmla="*/ 2693 h 16159"/>
              <a:gd name="connsiteX39" fmla="*/ 13790 w 30708"/>
              <a:gd name="connsiteY39" fmla="*/ 2556 h 16159"/>
              <a:gd name="connsiteX40" fmla="*/ 13900 w 30708"/>
              <a:gd name="connsiteY40" fmla="*/ 2421 h 16159"/>
              <a:gd name="connsiteX41" fmla="*/ 14062 w 30708"/>
              <a:gd name="connsiteY41" fmla="*/ 2290 h 16159"/>
              <a:gd name="connsiteX42" fmla="*/ 14402 w 30708"/>
              <a:gd name="connsiteY42" fmla="*/ 2081 h 16159"/>
              <a:gd name="connsiteX43" fmla="*/ 14758 w 30708"/>
              <a:gd name="connsiteY43" fmla="*/ 1913 h 16159"/>
              <a:gd name="connsiteX44" fmla="*/ 15133 w 30708"/>
              <a:gd name="connsiteY44" fmla="*/ 1782 h 16159"/>
              <a:gd name="connsiteX45" fmla="*/ 15528 w 30708"/>
              <a:gd name="connsiteY45" fmla="*/ 1682 h 16159"/>
              <a:gd name="connsiteX46" fmla="*/ 15850 w 30708"/>
              <a:gd name="connsiteY46" fmla="*/ 1624 h 16159"/>
              <a:gd name="connsiteX47" fmla="*/ 16182 w 30708"/>
              <a:gd name="connsiteY47" fmla="*/ 1585 h 16159"/>
              <a:gd name="connsiteX48" fmla="*/ 16530 w 30708"/>
              <a:gd name="connsiteY48" fmla="*/ 1563 h 16159"/>
              <a:gd name="connsiteX49" fmla="*/ 16898 w 30708"/>
              <a:gd name="connsiteY49" fmla="*/ 1557 h 16159"/>
              <a:gd name="connsiteX50" fmla="*/ 16919 w 30708"/>
              <a:gd name="connsiteY50" fmla="*/ 1558 h 16159"/>
              <a:gd name="connsiteX51" fmla="*/ 16941 w 30708"/>
              <a:gd name="connsiteY51" fmla="*/ 1558 h 16159"/>
              <a:gd name="connsiteX52" fmla="*/ 16962 w 30708"/>
              <a:gd name="connsiteY52" fmla="*/ 1558 h 16159"/>
              <a:gd name="connsiteX53" fmla="*/ 16983 w 30708"/>
              <a:gd name="connsiteY53" fmla="*/ 1558 h 16159"/>
              <a:gd name="connsiteX54" fmla="*/ 17233 w 30708"/>
              <a:gd name="connsiteY54" fmla="*/ 1565 h 16159"/>
              <a:gd name="connsiteX55" fmla="*/ 17480 w 30708"/>
              <a:gd name="connsiteY55" fmla="*/ 1576 h 16159"/>
              <a:gd name="connsiteX56" fmla="*/ 17723 w 30708"/>
              <a:gd name="connsiteY56" fmla="*/ 1591 h 16159"/>
              <a:gd name="connsiteX57" fmla="*/ 17964 w 30708"/>
              <a:gd name="connsiteY57" fmla="*/ 1606 h 16159"/>
              <a:gd name="connsiteX58" fmla="*/ 18165 w 30708"/>
              <a:gd name="connsiteY58" fmla="*/ 1620 h 16159"/>
              <a:gd name="connsiteX59" fmla="*/ 18359 w 30708"/>
              <a:gd name="connsiteY59" fmla="*/ 1631 h 16159"/>
              <a:gd name="connsiteX60" fmla="*/ 18544 w 30708"/>
              <a:gd name="connsiteY60" fmla="*/ 1640 h 16159"/>
              <a:gd name="connsiteX61" fmla="*/ 18717 w 30708"/>
              <a:gd name="connsiteY61" fmla="*/ 1645 h 16159"/>
              <a:gd name="connsiteX62" fmla="*/ 18854 w 30708"/>
              <a:gd name="connsiteY62" fmla="*/ 1645 h 16159"/>
              <a:gd name="connsiteX63" fmla="*/ 18946 w 30708"/>
              <a:gd name="connsiteY63" fmla="*/ 1642 h 16159"/>
              <a:gd name="connsiteX64" fmla="*/ 18999 w 30708"/>
              <a:gd name="connsiteY64" fmla="*/ 1637 h 16159"/>
              <a:gd name="connsiteX65" fmla="*/ 19021 w 30708"/>
              <a:gd name="connsiteY65" fmla="*/ 1633 h 16159"/>
              <a:gd name="connsiteX66" fmla="*/ 19464 w 30708"/>
              <a:gd name="connsiteY66" fmla="*/ 1518 h 16159"/>
              <a:gd name="connsiteX67" fmla="*/ 19703 w 30708"/>
              <a:gd name="connsiteY67" fmla="*/ 1396 h 16159"/>
              <a:gd name="connsiteX68" fmla="*/ 19813 w 30708"/>
              <a:gd name="connsiteY68" fmla="*/ 1264 h 16159"/>
              <a:gd name="connsiteX69" fmla="*/ 19863 w 30708"/>
              <a:gd name="connsiteY69" fmla="*/ 1117 h 16159"/>
              <a:gd name="connsiteX70" fmla="*/ 19887 w 30708"/>
              <a:gd name="connsiteY70" fmla="*/ 1038 h 16159"/>
              <a:gd name="connsiteX71" fmla="*/ 19919 w 30708"/>
              <a:gd name="connsiteY71" fmla="*/ 960 h 16159"/>
              <a:gd name="connsiteX72" fmla="*/ 19969 w 30708"/>
              <a:gd name="connsiteY72" fmla="*/ 885 h 16159"/>
              <a:gd name="connsiteX73" fmla="*/ 20046 w 30708"/>
              <a:gd name="connsiteY73" fmla="*/ 811 h 16159"/>
              <a:gd name="connsiteX74" fmla="*/ 20427 w 30708"/>
              <a:gd name="connsiteY74" fmla="*/ 614 h 16159"/>
              <a:gd name="connsiteX75" fmla="*/ 20999 w 30708"/>
              <a:gd name="connsiteY75" fmla="*/ 452 h 16159"/>
              <a:gd name="connsiteX76" fmla="*/ 21744 w 30708"/>
              <a:gd name="connsiteY76" fmla="*/ 322 h 16159"/>
              <a:gd name="connsiteX77" fmla="*/ 22652 w 30708"/>
              <a:gd name="connsiteY77" fmla="*/ 217 h 16159"/>
              <a:gd name="connsiteX78" fmla="*/ 23307 w 30708"/>
              <a:gd name="connsiteY78" fmla="*/ 164 h 16159"/>
              <a:gd name="connsiteX79" fmla="*/ 23857 w 30708"/>
              <a:gd name="connsiteY79" fmla="*/ 129 h 16159"/>
              <a:gd name="connsiteX80" fmla="*/ 24245 w 30708"/>
              <a:gd name="connsiteY80" fmla="*/ 110 h 16159"/>
              <a:gd name="connsiteX81" fmla="*/ 30675 w 30708"/>
              <a:gd name="connsiteY81" fmla="*/ 0 h 16159"/>
              <a:gd name="connsiteX82" fmla="*/ 30708 w 30708"/>
              <a:gd name="connsiteY82" fmla="*/ 248 h 16159"/>
              <a:gd name="connsiteX83" fmla="*/ 24735 w 30708"/>
              <a:gd name="connsiteY83" fmla="*/ 387 h 16159"/>
              <a:gd name="connsiteX84" fmla="*/ 24360 w 30708"/>
              <a:gd name="connsiteY84" fmla="*/ 408 h 16159"/>
              <a:gd name="connsiteX85" fmla="*/ 23824 w 30708"/>
              <a:gd name="connsiteY85" fmla="*/ 445 h 16159"/>
              <a:gd name="connsiteX86" fmla="*/ 23193 w 30708"/>
              <a:gd name="connsiteY86" fmla="*/ 502 h 16159"/>
              <a:gd name="connsiteX87" fmla="*/ 22474 w 30708"/>
              <a:gd name="connsiteY87" fmla="*/ 591 h 16159"/>
              <a:gd name="connsiteX88" fmla="*/ 21894 w 30708"/>
              <a:gd name="connsiteY88" fmla="*/ 696 h 16159"/>
              <a:gd name="connsiteX89" fmla="*/ 21473 w 30708"/>
              <a:gd name="connsiteY89" fmla="*/ 815 h 16159"/>
              <a:gd name="connsiteX90" fmla="*/ 21236 w 30708"/>
              <a:gd name="connsiteY90" fmla="*/ 948 h 16159"/>
              <a:gd name="connsiteX91" fmla="*/ 21210 w 30708"/>
              <a:gd name="connsiteY91" fmla="*/ 987 h 16159"/>
              <a:gd name="connsiteX92" fmla="*/ 21197 w 30708"/>
              <a:gd name="connsiteY92" fmla="*/ 1035 h 16159"/>
              <a:gd name="connsiteX93" fmla="*/ 21192 w 30708"/>
              <a:gd name="connsiteY93" fmla="*/ 1088 h 16159"/>
              <a:gd name="connsiteX94" fmla="*/ 21192 w 30708"/>
              <a:gd name="connsiteY94" fmla="*/ 1146 h 16159"/>
              <a:gd name="connsiteX95" fmla="*/ 21191 w 30708"/>
              <a:gd name="connsiteY95" fmla="*/ 1242 h 16159"/>
              <a:gd name="connsiteX96" fmla="*/ 21175 w 30708"/>
              <a:gd name="connsiteY96" fmla="*/ 1348 h 16159"/>
              <a:gd name="connsiteX97" fmla="*/ 21129 w 30708"/>
              <a:gd name="connsiteY97" fmla="*/ 1463 h 16159"/>
              <a:gd name="connsiteX98" fmla="*/ 21034 w 30708"/>
              <a:gd name="connsiteY98" fmla="*/ 1588 h 16159"/>
              <a:gd name="connsiteX99" fmla="*/ 20842 w 30708"/>
              <a:gd name="connsiteY99" fmla="*/ 1738 h 16159"/>
              <a:gd name="connsiteX100" fmla="*/ 20564 w 30708"/>
              <a:gd name="connsiteY100" fmla="*/ 1881 h 16159"/>
              <a:gd name="connsiteX101" fmla="*/ 20192 w 30708"/>
              <a:gd name="connsiteY101" fmla="*/ 2015 h 16159"/>
              <a:gd name="connsiteX102" fmla="*/ 19720 w 30708"/>
              <a:gd name="connsiteY102" fmla="*/ 2138 h 16159"/>
              <a:gd name="connsiteX103" fmla="*/ 19454 w 30708"/>
              <a:gd name="connsiteY103" fmla="*/ 2188 h 16159"/>
              <a:gd name="connsiteX104" fmla="*/ 19157 w 30708"/>
              <a:gd name="connsiteY104" fmla="*/ 2222 h 16159"/>
              <a:gd name="connsiteX105" fmla="*/ 18828 w 30708"/>
              <a:gd name="connsiteY105" fmla="*/ 2240 h 16159"/>
              <a:gd name="connsiteX106" fmla="*/ 18468 w 30708"/>
              <a:gd name="connsiteY106" fmla="*/ 2242 h 16159"/>
              <a:gd name="connsiteX107" fmla="*/ 18201 w 30708"/>
              <a:gd name="connsiteY107" fmla="*/ 2234 h 16159"/>
              <a:gd name="connsiteX108" fmla="*/ 17936 w 30708"/>
              <a:gd name="connsiteY108" fmla="*/ 2220 h 16159"/>
              <a:gd name="connsiteX109" fmla="*/ 17674 w 30708"/>
              <a:gd name="connsiteY109" fmla="*/ 2203 h 16159"/>
              <a:gd name="connsiteX110" fmla="*/ 17416 w 30708"/>
              <a:gd name="connsiteY110" fmla="*/ 2184 h 16159"/>
              <a:gd name="connsiteX111" fmla="*/ 17196 w 30708"/>
              <a:gd name="connsiteY111" fmla="*/ 2168 h 16159"/>
              <a:gd name="connsiteX112" fmla="*/ 16970 w 30708"/>
              <a:gd name="connsiteY112" fmla="*/ 2153 h 16159"/>
              <a:gd name="connsiteX113" fmla="*/ 16747 w 30708"/>
              <a:gd name="connsiteY113" fmla="*/ 2142 h 16159"/>
              <a:gd name="connsiteX114" fmla="*/ 16534 w 30708"/>
              <a:gd name="connsiteY114" fmla="*/ 2135 h 16159"/>
              <a:gd name="connsiteX115" fmla="*/ 16391 w 30708"/>
              <a:gd name="connsiteY115" fmla="*/ 2135 h 16159"/>
              <a:gd name="connsiteX116" fmla="*/ 16260 w 30708"/>
              <a:gd name="connsiteY116" fmla="*/ 2139 h 16159"/>
              <a:gd name="connsiteX117" fmla="*/ 16145 w 30708"/>
              <a:gd name="connsiteY117" fmla="*/ 2149 h 16159"/>
              <a:gd name="connsiteX118" fmla="*/ 16048 w 30708"/>
              <a:gd name="connsiteY118" fmla="*/ 2166 h 16159"/>
              <a:gd name="connsiteX119" fmla="*/ 15954 w 30708"/>
              <a:gd name="connsiteY119" fmla="*/ 2196 h 16159"/>
              <a:gd name="connsiteX120" fmla="*/ 15856 w 30708"/>
              <a:gd name="connsiteY120" fmla="*/ 2244 h 16159"/>
              <a:gd name="connsiteX121" fmla="*/ 15754 w 30708"/>
              <a:gd name="connsiteY121" fmla="*/ 2310 h 16159"/>
              <a:gd name="connsiteX122" fmla="*/ 15651 w 30708"/>
              <a:gd name="connsiteY122" fmla="*/ 2392 h 16159"/>
              <a:gd name="connsiteX123" fmla="*/ 15633 w 30708"/>
              <a:gd name="connsiteY123" fmla="*/ 2431 h 16159"/>
              <a:gd name="connsiteX124" fmla="*/ 15661 w 30708"/>
              <a:gd name="connsiteY124" fmla="*/ 2478 h 16159"/>
              <a:gd name="connsiteX125" fmla="*/ 15737 w 30708"/>
              <a:gd name="connsiteY125" fmla="*/ 2531 h 16159"/>
              <a:gd name="connsiteX126" fmla="*/ 15861 w 30708"/>
              <a:gd name="connsiteY126" fmla="*/ 2591 h 16159"/>
              <a:gd name="connsiteX127" fmla="*/ 16142 w 30708"/>
              <a:gd name="connsiteY127" fmla="*/ 2691 h 16159"/>
              <a:gd name="connsiteX128" fmla="*/ 16498 w 30708"/>
              <a:gd name="connsiteY128" fmla="*/ 2794 h 16159"/>
              <a:gd name="connsiteX129" fmla="*/ 16907 w 30708"/>
              <a:gd name="connsiteY129" fmla="*/ 2898 h 16159"/>
              <a:gd name="connsiteX130" fmla="*/ 17348 w 30708"/>
              <a:gd name="connsiteY130" fmla="*/ 3004 h 16159"/>
              <a:gd name="connsiteX131" fmla="*/ 17938 w 30708"/>
              <a:gd name="connsiteY131" fmla="*/ 3147 h 16159"/>
              <a:gd name="connsiteX132" fmla="*/ 18536 w 30708"/>
              <a:gd name="connsiteY132" fmla="*/ 3304 h 16159"/>
              <a:gd name="connsiteX133" fmla="*/ 19114 w 30708"/>
              <a:gd name="connsiteY133" fmla="*/ 3482 h 16159"/>
              <a:gd name="connsiteX134" fmla="*/ 19646 w 30708"/>
              <a:gd name="connsiteY134" fmla="*/ 3691 h 16159"/>
              <a:gd name="connsiteX135" fmla="*/ 19954 w 30708"/>
              <a:gd name="connsiteY135" fmla="*/ 3848 h 16159"/>
              <a:gd name="connsiteX136" fmla="*/ 20214 w 30708"/>
              <a:gd name="connsiteY136" fmla="*/ 4018 h 16159"/>
              <a:gd name="connsiteX137" fmla="*/ 20425 w 30708"/>
              <a:gd name="connsiteY137" fmla="*/ 4205 h 16159"/>
              <a:gd name="connsiteX138" fmla="*/ 20586 w 30708"/>
              <a:gd name="connsiteY138" fmla="*/ 4410 h 16159"/>
              <a:gd name="connsiteX139" fmla="*/ 20707 w 30708"/>
              <a:gd name="connsiteY139" fmla="*/ 4683 h 16159"/>
              <a:gd name="connsiteX140" fmla="*/ 20739 w 30708"/>
              <a:gd name="connsiteY140" fmla="*/ 4980 h 16159"/>
              <a:gd name="connsiteX141" fmla="*/ 20669 w 30708"/>
              <a:gd name="connsiteY141" fmla="*/ 5305 h 16159"/>
              <a:gd name="connsiteX142" fmla="*/ 20488 w 30708"/>
              <a:gd name="connsiteY142" fmla="*/ 5660 h 16159"/>
              <a:gd name="connsiteX143" fmla="*/ 20172 w 30708"/>
              <a:gd name="connsiteY143" fmla="*/ 6043 h 16159"/>
              <a:gd name="connsiteX144" fmla="*/ 19735 w 30708"/>
              <a:gd name="connsiteY144" fmla="*/ 6391 h 16159"/>
              <a:gd name="connsiteX145" fmla="*/ 19173 w 30708"/>
              <a:gd name="connsiteY145" fmla="*/ 6694 h 16159"/>
              <a:gd name="connsiteX146" fmla="*/ 18490 w 30708"/>
              <a:gd name="connsiteY146" fmla="*/ 6938 h 16159"/>
              <a:gd name="connsiteX147" fmla="*/ 17926 w 30708"/>
              <a:gd name="connsiteY147" fmla="*/ 7073 h 16159"/>
              <a:gd name="connsiteX148" fmla="*/ 17353 w 30708"/>
              <a:gd name="connsiteY148" fmla="*/ 7167 h 16159"/>
              <a:gd name="connsiteX149" fmla="*/ 16778 w 30708"/>
              <a:gd name="connsiteY149" fmla="*/ 7234 h 16159"/>
              <a:gd name="connsiteX150" fmla="*/ 16205 w 30708"/>
              <a:gd name="connsiteY150" fmla="*/ 7285 h 16159"/>
              <a:gd name="connsiteX151" fmla="*/ 15011 w 30708"/>
              <a:gd name="connsiteY151" fmla="*/ 7415 h 16159"/>
              <a:gd name="connsiteX152" fmla="*/ 13974 w 30708"/>
              <a:gd name="connsiteY152" fmla="*/ 7653 h 16159"/>
              <a:gd name="connsiteX153" fmla="*/ 12948 w 30708"/>
              <a:gd name="connsiteY153" fmla="*/ 8134 h 16159"/>
              <a:gd name="connsiteX154" fmla="*/ 11714 w 30708"/>
              <a:gd name="connsiteY154" fmla="*/ 9065 h 16159"/>
              <a:gd name="connsiteX155" fmla="*/ 9965 w 30708"/>
              <a:gd name="connsiteY155" fmla="*/ 10736 h 16159"/>
              <a:gd name="connsiteX156" fmla="*/ 8073 w 30708"/>
              <a:gd name="connsiteY156" fmla="*/ 12906 h 16159"/>
              <a:gd name="connsiteX157" fmla="*/ 5976 w 30708"/>
              <a:gd name="connsiteY157" fmla="*/ 15825 h 16159"/>
              <a:gd name="connsiteX158" fmla="*/ 5760 w 30708"/>
              <a:gd name="connsiteY158" fmla="*/ 16159 h 16159"/>
              <a:gd name="connsiteX159" fmla="*/ 0 w 30708"/>
              <a:gd name="connsiteY159" fmla="*/ 16159 h 16159"/>
              <a:gd name="connsiteX160" fmla="*/ 618 w 30708"/>
              <a:gd name="connsiteY160" fmla="*/ 15523 h 16159"/>
              <a:gd name="connsiteX0" fmla="*/ 618 w 30686"/>
              <a:gd name="connsiteY0" fmla="*/ 15523 h 16159"/>
              <a:gd name="connsiteX1" fmla="*/ 2523 w 30686"/>
              <a:gd name="connsiteY1" fmla="*/ 13639 h 16159"/>
              <a:gd name="connsiteX2" fmla="*/ 4569 w 30686"/>
              <a:gd name="connsiteY2" fmla="*/ 11754 h 16159"/>
              <a:gd name="connsiteX3" fmla="*/ 6349 w 30686"/>
              <a:gd name="connsiteY3" fmla="*/ 10242 h 16159"/>
              <a:gd name="connsiteX4" fmla="*/ 7930 w 30686"/>
              <a:gd name="connsiteY4" fmla="*/ 9008 h 16159"/>
              <a:gd name="connsiteX5" fmla="*/ 9359 w 30686"/>
              <a:gd name="connsiteY5" fmla="*/ 7984 h 16159"/>
              <a:gd name="connsiteX6" fmla="*/ 10060 w 30686"/>
              <a:gd name="connsiteY6" fmla="*/ 7521 h 16159"/>
              <a:gd name="connsiteX7" fmla="*/ 10710 w 30686"/>
              <a:gd name="connsiteY7" fmla="*/ 7125 h 16159"/>
              <a:gd name="connsiteX8" fmla="*/ 11319 w 30686"/>
              <a:gd name="connsiteY8" fmla="*/ 6788 h 16159"/>
              <a:gd name="connsiteX9" fmla="*/ 11894 w 30686"/>
              <a:gd name="connsiteY9" fmla="*/ 6501 h 16159"/>
              <a:gd name="connsiteX10" fmla="*/ 12409 w 30686"/>
              <a:gd name="connsiteY10" fmla="*/ 6272 h 16159"/>
              <a:gd name="connsiteX11" fmla="*/ 12911 w 30686"/>
              <a:gd name="connsiteY11" fmla="*/ 6075 h 16159"/>
              <a:gd name="connsiteX12" fmla="*/ 13401 w 30686"/>
              <a:gd name="connsiteY12" fmla="*/ 5908 h 16159"/>
              <a:gd name="connsiteX13" fmla="*/ 13882 w 30686"/>
              <a:gd name="connsiteY13" fmla="*/ 5769 h 16159"/>
              <a:gd name="connsiteX14" fmla="*/ 14666 w 30686"/>
              <a:gd name="connsiteY14" fmla="*/ 5592 h 16159"/>
              <a:gd name="connsiteX15" fmla="*/ 15379 w 30686"/>
              <a:gd name="connsiteY15" fmla="*/ 5481 h 16159"/>
              <a:gd name="connsiteX16" fmla="*/ 16036 w 30686"/>
              <a:gd name="connsiteY16" fmla="*/ 5413 h 16159"/>
              <a:gd name="connsiteX17" fmla="*/ 16645 w 30686"/>
              <a:gd name="connsiteY17" fmla="*/ 5367 h 16159"/>
              <a:gd name="connsiteX18" fmla="*/ 17354 w 30686"/>
              <a:gd name="connsiteY18" fmla="*/ 5310 h 16159"/>
              <a:gd name="connsiteX19" fmla="*/ 17796 w 30686"/>
              <a:gd name="connsiteY19" fmla="*/ 5246 h 16159"/>
              <a:gd name="connsiteX20" fmla="*/ 18058 w 30686"/>
              <a:gd name="connsiteY20" fmla="*/ 5161 h 16159"/>
              <a:gd name="connsiteX21" fmla="*/ 18221 w 30686"/>
              <a:gd name="connsiteY21" fmla="*/ 5039 h 16159"/>
              <a:gd name="connsiteX22" fmla="*/ 18304 w 30686"/>
              <a:gd name="connsiteY22" fmla="*/ 4943 h 16159"/>
              <a:gd name="connsiteX23" fmla="*/ 18330 w 30686"/>
              <a:gd name="connsiteY23" fmla="*/ 4843 h 16159"/>
              <a:gd name="connsiteX24" fmla="*/ 18255 w 30686"/>
              <a:gd name="connsiteY24" fmla="*/ 4725 h 16159"/>
              <a:gd name="connsiteX25" fmla="*/ 18040 w 30686"/>
              <a:gd name="connsiteY25" fmla="*/ 4576 h 16159"/>
              <a:gd name="connsiteX26" fmla="*/ 17632 w 30686"/>
              <a:gd name="connsiteY26" fmla="*/ 4385 h 16159"/>
              <a:gd name="connsiteX27" fmla="*/ 17133 w 30686"/>
              <a:gd name="connsiteY27" fmla="*/ 4207 h 16159"/>
              <a:gd name="connsiteX28" fmla="*/ 16589 w 30686"/>
              <a:gd name="connsiteY28" fmla="*/ 4040 h 16159"/>
              <a:gd name="connsiteX29" fmla="*/ 16038 w 30686"/>
              <a:gd name="connsiteY29" fmla="*/ 3883 h 16159"/>
              <a:gd name="connsiteX30" fmla="*/ 15499 w 30686"/>
              <a:gd name="connsiteY30" fmla="*/ 3729 h 16159"/>
              <a:gd name="connsiteX31" fmla="*/ 14996 w 30686"/>
              <a:gd name="connsiteY31" fmla="*/ 3575 h 16159"/>
              <a:gd name="connsiteX32" fmla="*/ 14553 w 30686"/>
              <a:gd name="connsiteY32" fmla="*/ 3417 h 16159"/>
              <a:gd name="connsiteX33" fmla="*/ 14190 w 30686"/>
              <a:gd name="connsiteY33" fmla="*/ 3254 h 16159"/>
              <a:gd name="connsiteX34" fmla="*/ 14013 w 30686"/>
              <a:gd name="connsiteY34" fmla="*/ 3148 h 16159"/>
              <a:gd name="connsiteX35" fmla="*/ 13881 w 30686"/>
              <a:gd name="connsiteY35" fmla="*/ 3043 h 16159"/>
              <a:gd name="connsiteX36" fmla="*/ 13792 w 30686"/>
              <a:gd name="connsiteY36" fmla="*/ 2937 h 16159"/>
              <a:gd name="connsiteX37" fmla="*/ 13743 w 30686"/>
              <a:gd name="connsiteY37" fmla="*/ 2831 h 16159"/>
              <a:gd name="connsiteX38" fmla="*/ 13736 w 30686"/>
              <a:gd name="connsiteY38" fmla="*/ 2693 h 16159"/>
              <a:gd name="connsiteX39" fmla="*/ 13790 w 30686"/>
              <a:gd name="connsiteY39" fmla="*/ 2556 h 16159"/>
              <a:gd name="connsiteX40" fmla="*/ 13900 w 30686"/>
              <a:gd name="connsiteY40" fmla="*/ 2421 h 16159"/>
              <a:gd name="connsiteX41" fmla="*/ 14062 w 30686"/>
              <a:gd name="connsiteY41" fmla="*/ 2290 h 16159"/>
              <a:gd name="connsiteX42" fmla="*/ 14402 w 30686"/>
              <a:gd name="connsiteY42" fmla="*/ 2081 h 16159"/>
              <a:gd name="connsiteX43" fmla="*/ 14758 w 30686"/>
              <a:gd name="connsiteY43" fmla="*/ 1913 h 16159"/>
              <a:gd name="connsiteX44" fmla="*/ 15133 w 30686"/>
              <a:gd name="connsiteY44" fmla="*/ 1782 h 16159"/>
              <a:gd name="connsiteX45" fmla="*/ 15528 w 30686"/>
              <a:gd name="connsiteY45" fmla="*/ 1682 h 16159"/>
              <a:gd name="connsiteX46" fmla="*/ 15850 w 30686"/>
              <a:gd name="connsiteY46" fmla="*/ 1624 h 16159"/>
              <a:gd name="connsiteX47" fmla="*/ 16182 w 30686"/>
              <a:gd name="connsiteY47" fmla="*/ 1585 h 16159"/>
              <a:gd name="connsiteX48" fmla="*/ 16530 w 30686"/>
              <a:gd name="connsiteY48" fmla="*/ 1563 h 16159"/>
              <a:gd name="connsiteX49" fmla="*/ 16898 w 30686"/>
              <a:gd name="connsiteY49" fmla="*/ 1557 h 16159"/>
              <a:gd name="connsiteX50" fmla="*/ 16919 w 30686"/>
              <a:gd name="connsiteY50" fmla="*/ 1558 h 16159"/>
              <a:gd name="connsiteX51" fmla="*/ 16941 w 30686"/>
              <a:gd name="connsiteY51" fmla="*/ 1558 h 16159"/>
              <a:gd name="connsiteX52" fmla="*/ 16962 w 30686"/>
              <a:gd name="connsiteY52" fmla="*/ 1558 h 16159"/>
              <a:gd name="connsiteX53" fmla="*/ 16983 w 30686"/>
              <a:gd name="connsiteY53" fmla="*/ 1558 h 16159"/>
              <a:gd name="connsiteX54" fmla="*/ 17233 w 30686"/>
              <a:gd name="connsiteY54" fmla="*/ 1565 h 16159"/>
              <a:gd name="connsiteX55" fmla="*/ 17480 w 30686"/>
              <a:gd name="connsiteY55" fmla="*/ 1576 h 16159"/>
              <a:gd name="connsiteX56" fmla="*/ 17723 w 30686"/>
              <a:gd name="connsiteY56" fmla="*/ 1591 h 16159"/>
              <a:gd name="connsiteX57" fmla="*/ 17964 w 30686"/>
              <a:gd name="connsiteY57" fmla="*/ 1606 h 16159"/>
              <a:gd name="connsiteX58" fmla="*/ 18165 w 30686"/>
              <a:gd name="connsiteY58" fmla="*/ 1620 h 16159"/>
              <a:gd name="connsiteX59" fmla="*/ 18359 w 30686"/>
              <a:gd name="connsiteY59" fmla="*/ 1631 h 16159"/>
              <a:gd name="connsiteX60" fmla="*/ 18544 w 30686"/>
              <a:gd name="connsiteY60" fmla="*/ 1640 h 16159"/>
              <a:gd name="connsiteX61" fmla="*/ 18717 w 30686"/>
              <a:gd name="connsiteY61" fmla="*/ 1645 h 16159"/>
              <a:gd name="connsiteX62" fmla="*/ 18854 w 30686"/>
              <a:gd name="connsiteY62" fmla="*/ 1645 h 16159"/>
              <a:gd name="connsiteX63" fmla="*/ 18946 w 30686"/>
              <a:gd name="connsiteY63" fmla="*/ 1642 h 16159"/>
              <a:gd name="connsiteX64" fmla="*/ 18999 w 30686"/>
              <a:gd name="connsiteY64" fmla="*/ 1637 h 16159"/>
              <a:gd name="connsiteX65" fmla="*/ 19021 w 30686"/>
              <a:gd name="connsiteY65" fmla="*/ 1633 h 16159"/>
              <a:gd name="connsiteX66" fmla="*/ 19464 w 30686"/>
              <a:gd name="connsiteY66" fmla="*/ 1518 h 16159"/>
              <a:gd name="connsiteX67" fmla="*/ 19703 w 30686"/>
              <a:gd name="connsiteY67" fmla="*/ 1396 h 16159"/>
              <a:gd name="connsiteX68" fmla="*/ 19813 w 30686"/>
              <a:gd name="connsiteY68" fmla="*/ 1264 h 16159"/>
              <a:gd name="connsiteX69" fmla="*/ 19863 w 30686"/>
              <a:gd name="connsiteY69" fmla="*/ 1117 h 16159"/>
              <a:gd name="connsiteX70" fmla="*/ 19887 w 30686"/>
              <a:gd name="connsiteY70" fmla="*/ 1038 h 16159"/>
              <a:gd name="connsiteX71" fmla="*/ 19919 w 30686"/>
              <a:gd name="connsiteY71" fmla="*/ 960 h 16159"/>
              <a:gd name="connsiteX72" fmla="*/ 19969 w 30686"/>
              <a:gd name="connsiteY72" fmla="*/ 885 h 16159"/>
              <a:gd name="connsiteX73" fmla="*/ 20046 w 30686"/>
              <a:gd name="connsiteY73" fmla="*/ 811 h 16159"/>
              <a:gd name="connsiteX74" fmla="*/ 20427 w 30686"/>
              <a:gd name="connsiteY74" fmla="*/ 614 h 16159"/>
              <a:gd name="connsiteX75" fmla="*/ 20999 w 30686"/>
              <a:gd name="connsiteY75" fmla="*/ 452 h 16159"/>
              <a:gd name="connsiteX76" fmla="*/ 21744 w 30686"/>
              <a:gd name="connsiteY76" fmla="*/ 322 h 16159"/>
              <a:gd name="connsiteX77" fmla="*/ 22652 w 30686"/>
              <a:gd name="connsiteY77" fmla="*/ 217 h 16159"/>
              <a:gd name="connsiteX78" fmla="*/ 23307 w 30686"/>
              <a:gd name="connsiteY78" fmla="*/ 164 h 16159"/>
              <a:gd name="connsiteX79" fmla="*/ 23857 w 30686"/>
              <a:gd name="connsiteY79" fmla="*/ 129 h 16159"/>
              <a:gd name="connsiteX80" fmla="*/ 24245 w 30686"/>
              <a:gd name="connsiteY80" fmla="*/ 110 h 16159"/>
              <a:gd name="connsiteX81" fmla="*/ 30675 w 30686"/>
              <a:gd name="connsiteY81" fmla="*/ 0 h 16159"/>
              <a:gd name="connsiteX82" fmla="*/ 30681 w 30686"/>
              <a:gd name="connsiteY82" fmla="*/ 284 h 16159"/>
              <a:gd name="connsiteX83" fmla="*/ 24735 w 30686"/>
              <a:gd name="connsiteY83" fmla="*/ 387 h 16159"/>
              <a:gd name="connsiteX84" fmla="*/ 24360 w 30686"/>
              <a:gd name="connsiteY84" fmla="*/ 408 h 16159"/>
              <a:gd name="connsiteX85" fmla="*/ 23824 w 30686"/>
              <a:gd name="connsiteY85" fmla="*/ 445 h 16159"/>
              <a:gd name="connsiteX86" fmla="*/ 23193 w 30686"/>
              <a:gd name="connsiteY86" fmla="*/ 502 h 16159"/>
              <a:gd name="connsiteX87" fmla="*/ 22474 w 30686"/>
              <a:gd name="connsiteY87" fmla="*/ 591 h 16159"/>
              <a:gd name="connsiteX88" fmla="*/ 21894 w 30686"/>
              <a:gd name="connsiteY88" fmla="*/ 696 h 16159"/>
              <a:gd name="connsiteX89" fmla="*/ 21473 w 30686"/>
              <a:gd name="connsiteY89" fmla="*/ 815 h 16159"/>
              <a:gd name="connsiteX90" fmla="*/ 21236 w 30686"/>
              <a:gd name="connsiteY90" fmla="*/ 948 h 16159"/>
              <a:gd name="connsiteX91" fmla="*/ 21210 w 30686"/>
              <a:gd name="connsiteY91" fmla="*/ 987 h 16159"/>
              <a:gd name="connsiteX92" fmla="*/ 21197 w 30686"/>
              <a:gd name="connsiteY92" fmla="*/ 1035 h 16159"/>
              <a:gd name="connsiteX93" fmla="*/ 21192 w 30686"/>
              <a:gd name="connsiteY93" fmla="*/ 1088 h 16159"/>
              <a:gd name="connsiteX94" fmla="*/ 21192 w 30686"/>
              <a:gd name="connsiteY94" fmla="*/ 1146 h 16159"/>
              <a:gd name="connsiteX95" fmla="*/ 21191 w 30686"/>
              <a:gd name="connsiteY95" fmla="*/ 1242 h 16159"/>
              <a:gd name="connsiteX96" fmla="*/ 21175 w 30686"/>
              <a:gd name="connsiteY96" fmla="*/ 1348 h 16159"/>
              <a:gd name="connsiteX97" fmla="*/ 21129 w 30686"/>
              <a:gd name="connsiteY97" fmla="*/ 1463 h 16159"/>
              <a:gd name="connsiteX98" fmla="*/ 21034 w 30686"/>
              <a:gd name="connsiteY98" fmla="*/ 1588 h 16159"/>
              <a:gd name="connsiteX99" fmla="*/ 20842 w 30686"/>
              <a:gd name="connsiteY99" fmla="*/ 1738 h 16159"/>
              <a:gd name="connsiteX100" fmla="*/ 20564 w 30686"/>
              <a:gd name="connsiteY100" fmla="*/ 1881 h 16159"/>
              <a:gd name="connsiteX101" fmla="*/ 20192 w 30686"/>
              <a:gd name="connsiteY101" fmla="*/ 2015 h 16159"/>
              <a:gd name="connsiteX102" fmla="*/ 19720 w 30686"/>
              <a:gd name="connsiteY102" fmla="*/ 2138 h 16159"/>
              <a:gd name="connsiteX103" fmla="*/ 19454 w 30686"/>
              <a:gd name="connsiteY103" fmla="*/ 2188 h 16159"/>
              <a:gd name="connsiteX104" fmla="*/ 19157 w 30686"/>
              <a:gd name="connsiteY104" fmla="*/ 2222 h 16159"/>
              <a:gd name="connsiteX105" fmla="*/ 18828 w 30686"/>
              <a:gd name="connsiteY105" fmla="*/ 2240 h 16159"/>
              <a:gd name="connsiteX106" fmla="*/ 18468 w 30686"/>
              <a:gd name="connsiteY106" fmla="*/ 2242 h 16159"/>
              <a:gd name="connsiteX107" fmla="*/ 18201 w 30686"/>
              <a:gd name="connsiteY107" fmla="*/ 2234 h 16159"/>
              <a:gd name="connsiteX108" fmla="*/ 17936 w 30686"/>
              <a:gd name="connsiteY108" fmla="*/ 2220 h 16159"/>
              <a:gd name="connsiteX109" fmla="*/ 17674 w 30686"/>
              <a:gd name="connsiteY109" fmla="*/ 2203 h 16159"/>
              <a:gd name="connsiteX110" fmla="*/ 17416 w 30686"/>
              <a:gd name="connsiteY110" fmla="*/ 2184 h 16159"/>
              <a:gd name="connsiteX111" fmla="*/ 17196 w 30686"/>
              <a:gd name="connsiteY111" fmla="*/ 2168 h 16159"/>
              <a:gd name="connsiteX112" fmla="*/ 16970 w 30686"/>
              <a:gd name="connsiteY112" fmla="*/ 2153 h 16159"/>
              <a:gd name="connsiteX113" fmla="*/ 16747 w 30686"/>
              <a:gd name="connsiteY113" fmla="*/ 2142 h 16159"/>
              <a:gd name="connsiteX114" fmla="*/ 16534 w 30686"/>
              <a:gd name="connsiteY114" fmla="*/ 2135 h 16159"/>
              <a:gd name="connsiteX115" fmla="*/ 16391 w 30686"/>
              <a:gd name="connsiteY115" fmla="*/ 2135 h 16159"/>
              <a:gd name="connsiteX116" fmla="*/ 16260 w 30686"/>
              <a:gd name="connsiteY116" fmla="*/ 2139 h 16159"/>
              <a:gd name="connsiteX117" fmla="*/ 16145 w 30686"/>
              <a:gd name="connsiteY117" fmla="*/ 2149 h 16159"/>
              <a:gd name="connsiteX118" fmla="*/ 16048 w 30686"/>
              <a:gd name="connsiteY118" fmla="*/ 2166 h 16159"/>
              <a:gd name="connsiteX119" fmla="*/ 15954 w 30686"/>
              <a:gd name="connsiteY119" fmla="*/ 2196 h 16159"/>
              <a:gd name="connsiteX120" fmla="*/ 15856 w 30686"/>
              <a:gd name="connsiteY120" fmla="*/ 2244 h 16159"/>
              <a:gd name="connsiteX121" fmla="*/ 15754 w 30686"/>
              <a:gd name="connsiteY121" fmla="*/ 2310 h 16159"/>
              <a:gd name="connsiteX122" fmla="*/ 15651 w 30686"/>
              <a:gd name="connsiteY122" fmla="*/ 2392 h 16159"/>
              <a:gd name="connsiteX123" fmla="*/ 15633 w 30686"/>
              <a:gd name="connsiteY123" fmla="*/ 2431 h 16159"/>
              <a:gd name="connsiteX124" fmla="*/ 15661 w 30686"/>
              <a:gd name="connsiteY124" fmla="*/ 2478 h 16159"/>
              <a:gd name="connsiteX125" fmla="*/ 15737 w 30686"/>
              <a:gd name="connsiteY125" fmla="*/ 2531 h 16159"/>
              <a:gd name="connsiteX126" fmla="*/ 15861 w 30686"/>
              <a:gd name="connsiteY126" fmla="*/ 2591 h 16159"/>
              <a:gd name="connsiteX127" fmla="*/ 16142 w 30686"/>
              <a:gd name="connsiteY127" fmla="*/ 2691 h 16159"/>
              <a:gd name="connsiteX128" fmla="*/ 16498 w 30686"/>
              <a:gd name="connsiteY128" fmla="*/ 2794 h 16159"/>
              <a:gd name="connsiteX129" fmla="*/ 16907 w 30686"/>
              <a:gd name="connsiteY129" fmla="*/ 2898 h 16159"/>
              <a:gd name="connsiteX130" fmla="*/ 17348 w 30686"/>
              <a:gd name="connsiteY130" fmla="*/ 3004 h 16159"/>
              <a:gd name="connsiteX131" fmla="*/ 17938 w 30686"/>
              <a:gd name="connsiteY131" fmla="*/ 3147 h 16159"/>
              <a:gd name="connsiteX132" fmla="*/ 18536 w 30686"/>
              <a:gd name="connsiteY132" fmla="*/ 3304 h 16159"/>
              <a:gd name="connsiteX133" fmla="*/ 19114 w 30686"/>
              <a:gd name="connsiteY133" fmla="*/ 3482 h 16159"/>
              <a:gd name="connsiteX134" fmla="*/ 19646 w 30686"/>
              <a:gd name="connsiteY134" fmla="*/ 3691 h 16159"/>
              <a:gd name="connsiteX135" fmla="*/ 19954 w 30686"/>
              <a:gd name="connsiteY135" fmla="*/ 3848 h 16159"/>
              <a:gd name="connsiteX136" fmla="*/ 20214 w 30686"/>
              <a:gd name="connsiteY136" fmla="*/ 4018 h 16159"/>
              <a:gd name="connsiteX137" fmla="*/ 20425 w 30686"/>
              <a:gd name="connsiteY137" fmla="*/ 4205 h 16159"/>
              <a:gd name="connsiteX138" fmla="*/ 20586 w 30686"/>
              <a:gd name="connsiteY138" fmla="*/ 4410 h 16159"/>
              <a:gd name="connsiteX139" fmla="*/ 20707 w 30686"/>
              <a:gd name="connsiteY139" fmla="*/ 4683 h 16159"/>
              <a:gd name="connsiteX140" fmla="*/ 20739 w 30686"/>
              <a:gd name="connsiteY140" fmla="*/ 4980 h 16159"/>
              <a:gd name="connsiteX141" fmla="*/ 20669 w 30686"/>
              <a:gd name="connsiteY141" fmla="*/ 5305 h 16159"/>
              <a:gd name="connsiteX142" fmla="*/ 20488 w 30686"/>
              <a:gd name="connsiteY142" fmla="*/ 5660 h 16159"/>
              <a:gd name="connsiteX143" fmla="*/ 20172 w 30686"/>
              <a:gd name="connsiteY143" fmla="*/ 6043 h 16159"/>
              <a:gd name="connsiteX144" fmla="*/ 19735 w 30686"/>
              <a:gd name="connsiteY144" fmla="*/ 6391 h 16159"/>
              <a:gd name="connsiteX145" fmla="*/ 19173 w 30686"/>
              <a:gd name="connsiteY145" fmla="*/ 6694 h 16159"/>
              <a:gd name="connsiteX146" fmla="*/ 18490 w 30686"/>
              <a:gd name="connsiteY146" fmla="*/ 6938 h 16159"/>
              <a:gd name="connsiteX147" fmla="*/ 17926 w 30686"/>
              <a:gd name="connsiteY147" fmla="*/ 7073 h 16159"/>
              <a:gd name="connsiteX148" fmla="*/ 17353 w 30686"/>
              <a:gd name="connsiteY148" fmla="*/ 7167 h 16159"/>
              <a:gd name="connsiteX149" fmla="*/ 16778 w 30686"/>
              <a:gd name="connsiteY149" fmla="*/ 7234 h 16159"/>
              <a:gd name="connsiteX150" fmla="*/ 16205 w 30686"/>
              <a:gd name="connsiteY150" fmla="*/ 7285 h 16159"/>
              <a:gd name="connsiteX151" fmla="*/ 15011 w 30686"/>
              <a:gd name="connsiteY151" fmla="*/ 7415 h 16159"/>
              <a:gd name="connsiteX152" fmla="*/ 13974 w 30686"/>
              <a:gd name="connsiteY152" fmla="*/ 7653 h 16159"/>
              <a:gd name="connsiteX153" fmla="*/ 12948 w 30686"/>
              <a:gd name="connsiteY153" fmla="*/ 8134 h 16159"/>
              <a:gd name="connsiteX154" fmla="*/ 11714 w 30686"/>
              <a:gd name="connsiteY154" fmla="*/ 9065 h 16159"/>
              <a:gd name="connsiteX155" fmla="*/ 9965 w 30686"/>
              <a:gd name="connsiteY155" fmla="*/ 10736 h 16159"/>
              <a:gd name="connsiteX156" fmla="*/ 8073 w 30686"/>
              <a:gd name="connsiteY156" fmla="*/ 12906 h 16159"/>
              <a:gd name="connsiteX157" fmla="*/ 5976 w 30686"/>
              <a:gd name="connsiteY157" fmla="*/ 15825 h 16159"/>
              <a:gd name="connsiteX158" fmla="*/ 5760 w 30686"/>
              <a:gd name="connsiteY158" fmla="*/ 16159 h 16159"/>
              <a:gd name="connsiteX159" fmla="*/ 0 w 30686"/>
              <a:gd name="connsiteY159" fmla="*/ 16159 h 16159"/>
              <a:gd name="connsiteX160" fmla="*/ 618 w 30686"/>
              <a:gd name="connsiteY160" fmla="*/ 15523 h 16159"/>
              <a:gd name="connsiteX0" fmla="*/ 618 w 30686"/>
              <a:gd name="connsiteY0" fmla="*/ 15499 h 16135"/>
              <a:gd name="connsiteX1" fmla="*/ 2523 w 30686"/>
              <a:gd name="connsiteY1" fmla="*/ 13615 h 16135"/>
              <a:gd name="connsiteX2" fmla="*/ 4569 w 30686"/>
              <a:gd name="connsiteY2" fmla="*/ 11730 h 16135"/>
              <a:gd name="connsiteX3" fmla="*/ 6349 w 30686"/>
              <a:gd name="connsiteY3" fmla="*/ 10218 h 16135"/>
              <a:gd name="connsiteX4" fmla="*/ 7930 w 30686"/>
              <a:gd name="connsiteY4" fmla="*/ 8984 h 16135"/>
              <a:gd name="connsiteX5" fmla="*/ 9359 w 30686"/>
              <a:gd name="connsiteY5" fmla="*/ 7960 h 16135"/>
              <a:gd name="connsiteX6" fmla="*/ 10060 w 30686"/>
              <a:gd name="connsiteY6" fmla="*/ 7497 h 16135"/>
              <a:gd name="connsiteX7" fmla="*/ 10710 w 30686"/>
              <a:gd name="connsiteY7" fmla="*/ 7101 h 16135"/>
              <a:gd name="connsiteX8" fmla="*/ 11319 w 30686"/>
              <a:gd name="connsiteY8" fmla="*/ 6764 h 16135"/>
              <a:gd name="connsiteX9" fmla="*/ 11894 w 30686"/>
              <a:gd name="connsiteY9" fmla="*/ 6477 h 16135"/>
              <a:gd name="connsiteX10" fmla="*/ 12409 w 30686"/>
              <a:gd name="connsiteY10" fmla="*/ 6248 h 16135"/>
              <a:gd name="connsiteX11" fmla="*/ 12911 w 30686"/>
              <a:gd name="connsiteY11" fmla="*/ 6051 h 16135"/>
              <a:gd name="connsiteX12" fmla="*/ 13401 w 30686"/>
              <a:gd name="connsiteY12" fmla="*/ 5884 h 16135"/>
              <a:gd name="connsiteX13" fmla="*/ 13882 w 30686"/>
              <a:gd name="connsiteY13" fmla="*/ 5745 h 16135"/>
              <a:gd name="connsiteX14" fmla="*/ 14666 w 30686"/>
              <a:gd name="connsiteY14" fmla="*/ 5568 h 16135"/>
              <a:gd name="connsiteX15" fmla="*/ 15379 w 30686"/>
              <a:gd name="connsiteY15" fmla="*/ 5457 h 16135"/>
              <a:gd name="connsiteX16" fmla="*/ 16036 w 30686"/>
              <a:gd name="connsiteY16" fmla="*/ 5389 h 16135"/>
              <a:gd name="connsiteX17" fmla="*/ 16645 w 30686"/>
              <a:gd name="connsiteY17" fmla="*/ 5343 h 16135"/>
              <a:gd name="connsiteX18" fmla="*/ 17354 w 30686"/>
              <a:gd name="connsiteY18" fmla="*/ 5286 h 16135"/>
              <a:gd name="connsiteX19" fmla="*/ 17796 w 30686"/>
              <a:gd name="connsiteY19" fmla="*/ 5222 h 16135"/>
              <a:gd name="connsiteX20" fmla="*/ 18058 w 30686"/>
              <a:gd name="connsiteY20" fmla="*/ 5137 h 16135"/>
              <a:gd name="connsiteX21" fmla="*/ 18221 w 30686"/>
              <a:gd name="connsiteY21" fmla="*/ 5015 h 16135"/>
              <a:gd name="connsiteX22" fmla="*/ 18304 w 30686"/>
              <a:gd name="connsiteY22" fmla="*/ 4919 h 16135"/>
              <a:gd name="connsiteX23" fmla="*/ 18330 w 30686"/>
              <a:gd name="connsiteY23" fmla="*/ 4819 h 16135"/>
              <a:gd name="connsiteX24" fmla="*/ 18255 w 30686"/>
              <a:gd name="connsiteY24" fmla="*/ 4701 h 16135"/>
              <a:gd name="connsiteX25" fmla="*/ 18040 w 30686"/>
              <a:gd name="connsiteY25" fmla="*/ 4552 h 16135"/>
              <a:gd name="connsiteX26" fmla="*/ 17632 w 30686"/>
              <a:gd name="connsiteY26" fmla="*/ 4361 h 16135"/>
              <a:gd name="connsiteX27" fmla="*/ 17133 w 30686"/>
              <a:gd name="connsiteY27" fmla="*/ 4183 h 16135"/>
              <a:gd name="connsiteX28" fmla="*/ 16589 w 30686"/>
              <a:gd name="connsiteY28" fmla="*/ 4016 h 16135"/>
              <a:gd name="connsiteX29" fmla="*/ 16038 w 30686"/>
              <a:gd name="connsiteY29" fmla="*/ 3859 h 16135"/>
              <a:gd name="connsiteX30" fmla="*/ 15499 w 30686"/>
              <a:gd name="connsiteY30" fmla="*/ 3705 h 16135"/>
              <a:gd name="connsiteX31" fmla="*/ 14996 w 30686"/>
              <a:gd name="connsiteY31" fmla="*/ 3551 h 16135"/>
              <a:gd name="connsiteX32" fmla="*/ 14553 w 30686"/>
              <a:gd name="connsiteY32" fmla="*/ 3393 h 16135"/>
              <a:gd name="connsiteX33" fmla="*/ 14190 w 30686"/>
              <a:gd name="connsiteY33" fmla="*/ 3230 h 16135"/>
              <a:gd name="connsiteX34" fmla="*/ 14013 w 30686"/>
              <a:gd name="connsiteY34" fmla="*/ 3124 h 16135"/>
              <a:gd name="connsiteX35" fmla="*/ 13881 w 30686"/>
              <a:gd name="connsiteY35" fmla="*/ 3019 h 16135"/>
              <a:gd name="connsiteX36" fmla="*/ 13792 w 30686"/>
              <a:gd name="connsiteY36" fmla="*/ 2913 h 16135"/>
              <a:gd name="connsiteX37" fmla="*/ 13743 w 30686"/>
              <a:gd name="connsiteY37" fmla="*/ 2807 h 16135"/>
              <a:gd name="connsiteX38" fmla="*/ 13736 w 30686"/>
              <a:gd name="connsiteY38" fmla="*/ 2669 h 16135"/>
              <a:gd name="connsiteX39" fmla="*/ 13790 w 30686"/>
              <a:gd name="connsiteY39" fmla="*/ 2532 h 16135"/>
              <a:gd name="connsiteX40" fmla="*/ 13900 w 30686"/>
              <a:gd name="connsiteY40" fmla="*/ 2397 h 16135"/>
              <a:gd name="connsiteX41" fmla="*/ 14062 w 30686"/>
              <a:gd name="connsiteY41" fmla="*/ 2266 h 16135"/>
              <a:gd name="connsiteX42" fmla="*/ 14402 w 30686"/>
              <a:gd name="connsiteY42" fmla="*/ 2057 h 16135"/>
              <a:gd name="connsiteX43" fmla="*/ 14758 w 30686"/>
              <a:gd name="connsiteY43" fmla="*/ 1889 h 16135"/>
              <a:gd name="connsiteX44" fmla="*/ 15133 w 30686"/>
              <a:gd name="connsiteY44" fmla="*/ 1758 h 16135"/>
              <a:gd name="connsiteX45" fmla="*/ 15528 w 30686"/>
              <a:gd name="connsiteY45" fmla="*/ 1658 h 16135"/>
              <a:gd name="connsiteX46" fmla="*/ 15850 w 30686"/>
              <a:gd name="connsiteY46" fmla="*/ 1600 h 16135"/>
              <a:gd name="connsiteX47" fmla="*/ 16182 w 30686"/>
              <a:gd name="connsiteY47" fmla="*/ 1561 h 16135"/>
              <a:gd name="connsiteX48" fmla="*/ 16530 w 30686"/>
              <a:gd name="connsiteY48" fmla="*/ 1539 h 16135"/>
              <a:gd name="connsiteX49" fmla="*/ 16898 w 30686"/>
              <a:gd name="connsiteY49" fmla="*/ 1533 h 16135"/>
              <a:gd name="connsiteX50" fmla="*/ 16919 w 30686"/>
              <a:gd name="connsiteY50" fmla="*/ 1534 h 16135"/>
              <a:gd name="connsiteX51" fmla="*/ 16941 w 30686"/>
              <a:gd name="connsiteY51" fmla="*/ 1534 h 16135"/>
              <a:gd name="connsiteX52" fmla="*/ 16962 w 30686"/>
              <a:gd name="connsiteY52" fmla="*/ 1534 h 16135"/>
              <a:gd name="connsiteX53" fmla="*/ 16983 w 30686"/>
              <a:gd name="connsiteY53" fmla="*/ 1534 h 16135"/>
              <a:gd name="connsiteX54" fmla="*/ 17233 w 30686"/>
              <a:gd name="connsiteY54" fmla="*/ 1541 h 16135"/>
              <a:gd name="connsiteX55" fmla="*/ 17480 w 30686"/>
              <a:gd name="connsiteY55" fmla="*/ 1552 h 16135"/>
              <a:gd name="connsiteX56" fmla="*/ 17723 w 30686"/>
              <a:gd name="connsiteY56" fmla="*/ 1567 h 16135"/>
              <a:gd name="connsiteX57" fmla="*/ 17964 w 30686"/>
              <a:gd name="connsiteY57" fmla="*/ 1582 h 16135"/>
              <a:gd name="connsiteX58" fmla="*/ 18165 w 30686"/>
              <a:gd name="connsiteY58" fmla="*/ 1596 h 16135"/>
              <a:gd name="connsiteX59" fmla="*/ 18359 w 30686"/>
              <a:gd name="connsiteY59" fmla="*/ 1607 h 16135"/>
              <a:gd name="connsiteX60" fmla="*/ 18544 w 30686"/>
              <a:gd name="connsiteY60" fmla="*/ 1616 h 16135"/>
              <a:gd name="connsiteX61" fmla="*/ 18717 w 30686"/>
              <a:gd name="connsiteY61" fmla="*/ 1621 h 16135"/>
              <a:gd name="connsiteX62" fmla="*/ 18854 w 30686"/>
              <a:gd name="connsiteY62" fmla="*/ 1621 h 16135"/>
              <a:gd name="connsiteX63" fmla="*/ 18946 w 30686"/>
              <a:gd name="connsiteY63" fmla="*/ 1618 h 16135"/>
              <a:gd name="connsiteX64" fmla="*/ 18999 w 30686"/>
              <a:gd name="connsiteY64" fmla="*/ 1613 h 16135"/>
              <a:gd name="connsiteX65" fmla="*/ 19021 w 30686"/>
              <a:gd name="connsiteY65" fmla="*/ 1609 h 16135"/>
              <a:gd name="connsiteX66" fmla="*/ 19464 w 30686"/>
              <a:gd name="connsiteY66" fmla="*/ 1494 h 16135"/>
              <a:gd name="connsiteX67" fmla="*/ 19703 w 30686"/>
              <a:gd name="connsiteY67" fmla="*/ 1372 h 16135"/>
              <a:gd name="connsiteX68" fmla="*/ 19813 w 30686"/>
              <a:gd name="connsiteY68" fmla="*/ 1240 h 16135"/>
              <a:gd name="connsiteX69" fmla="*/ 19863 w 30686"/>
              <a:gd name="connsiteY69" fmla="*/ 1093 h 16135"/>
              <a:gd name="connsiteX70" fmla="*/ 19887 w 30686"/>
              <a:gd name="connsiteY70" fmla="*/ 1014 h 16135"/>
              <a:gd name="connsiteX71" fmla="*/ 19919 w 30686"/>
              <a:gd name="connsiteY71" fmla="*/ 936 h 16135"/>
              <a:gd name="connsiteX72" fmla="*/ 19969 w 30686"/>
              <a:gd name="connsiteY72" fmla="*/ 861 h 16135"/>
              <a:gd name="connsiteX73" fmla="*/ 20046 w 30686"/>
              <a:gd name="connsiteY73" fmla="*/ 787 h 16135"/>
              <a:gd name="connsiteX74" fmla="*/ 20427 w 30686"/>
              <a:gd name="connsiteY74" fmla="*/ 590 h 16135"/>
              <a:gd name="connsiteX75" fmla="*/ 20999 w 30686"/>
              <a:gd name="connsiteY75" fmla="*/ 428 h 16135"/>
              <a:gd name="connsiteX76" fmla="*/ 21744 w 30686"/>
              <a:gd name="connsiteY76" fmla="*/ 298 h 16135"/>
              <a:gd name="connsiteX77" fmla="*/ 22652 w 30686"/>
              <a:gd name="connsiteY77" fmla="*/ 193 h 16135"/>
              <a:gd name="connsiteX78" fmla="*/ 23307 w 30686"/>
              <a:gd name="connsiteY78" fmla="*/ 140 h 16135"/>
              <a:gd name="connsiteX79" fmla="*/ 23857 w 30686"/>
              <a:gd name="connsiteY79" fmla="*/ 105 h 16135"/>
              <a:gd name="connsiteX80" fmla="*/ 24245 w 30686"/>
              <a:gd name="connsiteY80" fmla="*/ 86 h 16135"/>
              <a:gd name="connsiteX81" fmla="*/ 30675 w 30686"/>
              <a:gd name="connsiteY81" fmla="*/ 0 h 16135"/>
              <a:gd name="connsiteX82" fmla="*/ 30681 w 30686"/>
              <a:gd name="connsiteY82" fmla="*/ 260 h 16135"/>
              <a:gd name="connsiteX83" fmla="*/ 24735 w 30686"/>
              <a:gd name="connsiteY83" fmla="*/ 363 h 16135"/>
              <a:gd name="connsiteX84" fmla="*/ 24360 w 30686"/>
              <a:gd name="connsiteY84" fmla="*/ 384 h 16135"/>
              <a:gd name="connsiteX85" fmla="*/ 23824 w 30686"/>
              <a:gd name="connsiteY85" fmla="*/ 421 h 16135"/>
              <a:gd name="connsiteX86" fmla="*/ 23193 w 30686"/>
              <a:gd name="connsiteY86" fmla="*/ 478 h 16135"/>
              <a:gd name="connsiteX87" fmla="*/ 22474 w 30686"/>
              <a:gd name="connsiteY87" fmla="*/ 567 h 16135"/>
              <a:gd name="connsiteX88" fmla="*/ 21894 w 30686"/>
              <a:gd name="connsiteY88" fmla="*/ 672 h 16135"/>
              <a:gd name="connsiteX89" fmla="*/ 21473 w 30686"/>
              <a:gd name="connsiteY89" fmla="*/ 791 h 16135"/>
              <a:gd name="connsiteX90" fmla="*/ 21236 w 30686"/>
              <a:gd name="connsiteY90" fmla="*/ 924 h 16135"/>
              <a:gd name="connsiteX91" fmla="*/ 21210 w 30686"/>
              <a:gd name="connsiteY91" fmla="*/ 963 h 16135"/>
              <a:gd name="connsiteX92" fmla="*/ 21197 w 30686"/>
              <a:gd name="connsiteY92" fmla="*/ 1011 h 16135"/>
              <a:gd name="connsiteX93" fmla="*/ 21192 w 30686"/>
              <a:gd name="connsiteY93" fmla="*/ 1064 h 16135"/>
              <a:gd name="connsiteX94" fmla="*/ 21192 w 30686"/>
              <a:gd name="connsiteY94" fmla="*/ 1122 h 16135"/>
              <a:gd name="connsiteX95" fmla="*/ 21191 w 30686"/>
              <a:gd name="connsiteY95" fmla="*/ 1218 h 16135"/>
              <a:gd name="connsiteX96" fmla="*/ 21175 w 30686"/>
              <a:gd name="connsiteY96" fmla="*/ 1324 h 16135"/>
              <a:gd name="connsiteX97" fmla="*/ 21129 w 30686"/>
              <a:gd name="connsiteY97" fmla="*/ 1439 h 16135"/>
              <a:gd name="connsiteX98" fmla="*/ 21034 w 30686"/>
              <a:gd name="connsiteY98" fmla="*/ 1564 h 16135"/>
              <a:gd name="connsiteX99" fmla="*/ 20842 w 30686"/>
              <a:gd name="connsiteY99" fmla="*/ 1714 h 16135"/>
              <a:gd name="connsiteX100" fmla="*/ 20564 w 30686"/>
              <a:gd name="connsiteY100" fmla="*/ 1857 h 16135"/>
              <a:gd name="connsiteX101" fmla="*/ 20192 w 30686"/>
              <a:gd name="connsiteY101" fmla="*/ 1991 h 16135"/>
              <a:gd name="connsiteX102" fmla="*/ 19720 w 30686"/>
              <a:gd name="connsiteY102" fmla="*/ 2114 h 16135"/>
              <a:gd name="connsiteX103" fmla="*/ 19454 w 30686"/>
              <a:gd name="connsiteY103" fmla="*/ 2164 h 16135"/>
              <a:gd name="connsiteX104" fmla="*/ 19157 w 30686"/>
              <a:gd name="connsiteY104" fmla="*/ 2198 h 16135"/>
              <a:gd name="connsiteX105" fmla="*/ 18828 w 30686"/>
              <a:gd name="connsiteY105" fmla="*/ 2216 h 16135"/>
              <a:gd name="connsiteX106" fmla="*/ 18468 w 30686"/>
              <a:gd name="connsiteY106" fmla="*/ 2218 h 16135"/>
              <a:gd name="connsiteX107" fmla="*/ 18201 w 30686"/>
              <a:gd name="connsiteY107" fmla="*/ 2210 h 16135"/>
              <a:gd name="connsiteX108" fmla="*/ 17936 w 30686"/>
              <a:gd name="connsiteY108" fmla="*/ 2196 h 16135"/>
              <a:gd name="connsiteX109" fmla="*/ 17674 w 30686"/>
              <a:gd name="connsiteY109" fmla="*/ 2179 h 16135"/>
              <a:gd name="connsiteX110" fmla="*/ 17416 w 30686"/>
              <a:gd name="connsiteY110" fmla="*/ 2160 h 16135"/>
              <a:gd name="connsiteX111" fmla="*/ 17196 w 30686"/>
              <a:gd name="connsiteY111" fmla="*/ 2144 h 16135"/>
              <a:gd name="connsiteX112" fmla="*/ 16970 w 30686"/>
              <a:gd name="connsiteY112" fmla="*/ 2129 h 16135"/>
              <a:gd name="connsiteX113" fmla="*/ 16747 w 30686"/>
              <a:gd name="connsiteY113" fmla="*/ 2118 h 16135"/>
              <a:gd name="connsiteX114" fmla="*/ 16534 w 30686"/>
              <a:gd name="connsiteY114" fmla="*/ 2111 h 16135"/>
              <a:gd name="connsiteX115" fmla="*/ 16391 w 30686"/>
              <a:gd name="connsiteY115" fmla="*/ 2111 h 16135"/>
              <a:gd name="connsiteX116" fmla="*/ 16260 w 30686"/>
              <a:gd name="connsiteY116" fmla="*/ 2115 h 16135"/>
              <a:gd name="connsiteX117" fmla="*/ 16145 w 30686"/>
              <a:gd name="connsiteY117" fmla="*/ 2125 h 16135"/>
              <a:gd name="connsiteX118" fmla="*/ 16048 w 30686"/>
              <a:gd name="connsiteY118" fmla="*/ 2142 h 16135"/>
              <a:gd name="connsiteX119" fmla="*/ 15954 w 30686"/>
              <a:gd name="connsiteY119" fmla="*/ 2172 h 16135"/>
              <a:gd name="connsiteX120" fmla="*/ 15856 w 30686"/>
              <a:gd name="connsiteY120" fmla="*/ 2220 h 16135"/>
              <a:gd name="connsiteX121" fmla="*/ 15754 w 30686"/>
              <a:gd name="connsiteY121" fmla="*/ 2286 h 16135"/>
              <a:gd name="connsiteX122" fmla="*/ 15651 w 30686"/>
              <a:gd name="connsiteY122" fmla="*/ 2368 h 16135"/>
              <a:gd name="connsiteX123" fmla="*/ 15633 w 30686"/>
              <a:gd name="connsiteY123" fmla="*/ 2407 h 16135"/>
              <a:gd name="connsiteX124" fmla="*/ 15661 w 30686"/>
              <a:gd name="connsiteY124" fmla="*/ 2454 h 16135"/>
              <a:gd name="connsiteX125" fmla="*/ 15737 w 30686"/>
              <a:gd name="connsiteY125" fmla="*/ 2507 h 16135"/>
              <a:gd name="connsiteX126" fmla="*/ 15861 w 30686"/>
              <a:gd name="connsiteY126" fmla="*/ 2567 h 16135"/>
              <a:gd name="connsiteX127" fmla="*/ 16142 w 30686"/>
              <a:gd name="connsiteY127" fmla="*/ 2667 h 16135"/>
              <a:gd name="connsiteX128" fmla="*/ 16498 w 30686"/>
              <a:gd name="connsiteY128" fmla="*/ 2770 h 16135"/>
              <a:gd name="connsiteX129" fmla="*/ 16907 w 30686"/>
              <a:gd name="connsiteY129" fmla="*/ 2874 h 16135"/>
              <a:gd name="connsiteX130" fmla="*/ 17348 w 30686"/>
              <a:gd name="connsiteY130" fmla="*/ 2980 h 16135"/>
              <a:gd name="connsiteX131" fmla="*/ 17938 w 30686"/>
              <a:gd name="connsiteY131" fmla="*/ 3123 h 16135"/>
              <a:gd name="connsiteX132" fmla="*/ 18536 w 30686"/>
              <a:gd name="connsiteY132" fmla="*/ 3280 h 16135"/>
              <a:gd name="connsiteX133" fmla="*/ 19114 w 30686"/>
              <a:gd name="connsiteY133" fmla="*/ 3458 h 16135"/>
              <a:gd name="connsiteX134" fmla="*/ 19646 w 30686"/>
              <a:gd name="connsiteY134" fmla="*/ 3667 h 16135"/>
              <a:gd name="connsiteX135" fmla="*/ 19954 w 30686"/>
              <a:gd name="connsiteY135" fmla="*/ 3824 h 16135"/>
              <a:gd name="connsiteX136" fmla="*/ 20214 w 30686"/>
              <a:gd name="connsiteY136" fmla="*/ 3994 h 16135"/>
              <a:gd name="connsiteX137" fmla="*/ 20425 w 30686"/>
              <a:gd name="connsiteY137" fmla="*/ 4181 h 16135"/>
              <a:gd name="connsiteX138" fmla="*/ 20586 w 30686"/>
              <a:gd name="connsiteY138" fmla="*/ 4386 h 16135"/>
              <a:gd name="connsiteX139" fmla="*/ 20707 w 30686"/>
              <a:gd name="connsiteY139" fmla="*/ 4659 h 16135"/>
              <a:gd name="connsiteX140" fmla="*/ 20739 w 30686"/>
              <a:gd name="connsiteY140" fmla="*/ 4956 h 16135"/>
              <a:gd name="connsiteX141" fmla="*/ 20669 w 30686"/>
              <a:gd name="connsiteY141" fmla="*/ 5281 h 16135"/>
              <a:gd name="connsiteX142" fmla="*/ 20488 w 30686"/>
              <a:gd name="connsiteY142" fmla="*/ 5636 h 16135"/>
              <a:gd name="connsiteX143" fmla="*/ 20172 w 30686"/>
              <a:gd name="connsiteY143" fmla="*/ 6019 h 16135"/>
              <a:gd name="connsiteX144" fmla="*/ 19735 w 30686"/>
              <a:gd name="connsiteY144" fmla="*/ 6367 h 16135"/>
              <a:gd name="connsiteX145" fmla="*/ 19173 w 30686"/>
              <a:gd name="connsiteY145" fmla="*/ 6670 h 16135"/>
              <a:gd name="connsiteX146" fmla="*/ 18490 w 30686"/>
              <a:gd name="connsiteY146" fmla="*/ 6914 h 16135"/>
              <a:gd name="connsiteX147" fmla="*/ 17926 w 30686"/>
              <a:gd name="connsiteY147" fmla="*/ 7049 h 16135"/>
              <a:gd name="connsiteX148" fmla="*/ 17353 w 30686"/>
              <a:gd name="connsiteY148" fmla="*/ 7143 h 16135"/>
              <a:gd name="connsiteX149" fmla="*/ 16778 w 30686"/>
              <a:gd name="connsiteY149" fmla="*/ 7210 h 16135"/>
              <a:gd name="connsiteX150" fmla="*/ 16205 w 30686"/>
              <a:gd name="connsiteY150" fmla="*/ 7261 h 16135"/>
              <a:gd name="connsiteX151" fmla="*/ 15011 w 30686"/>
              <a:gd name="connsiteY151" fmla="*/ 7391 h 16135"/>
              <a:gd name="connsiteX152" fmla="*/ 13974 w 30686"/>
              <a:gd name="connsiteY152" fmla="*/ 7629 h 16135"/>
              <a:gd name="connsiteX153" fmla="*/ 12948 w 30686"/>
              <a:gd name="connsiteY153" fmla="*/ 8110 h 16135"/>
              <a:gd name="connsiteX154" fmla="*/ 11714 w 30686"/>
              <a:gd name="connsiteY154" fmla="*/ 9041 h 16135"/>
              <a:gd name="connsiteX155" fmla="*/ 9965 w 30686"/>
              <a:gd name="connsiteY155" fmla="*/ 10712 h 16135"/>
              <a:gd name="connsiteX156" fmla="*/ 8073 w 30686"/>
              <a:gd name="connsiteY156" fmla="*/ 12882 h 16135"/>
              <a:gd name="connsiteX157" fmla="*/ 5976 w 30686"/>
              <a:gd name="connsiteY157" fmla="*/ 15801 h 16135"/>
              <a:gd name="connsiteX158" fmla="*/ 5760 w 30686"/>
              <a:gd name="connsiteY158" fmla="*/ 16135 h 16135"/>
              <a:gd name="connsiteX159" fmla="*/ 0 w 30686"/>
              <a:gd name="connsiteY159" fmla="*/ 16135 h 16135"/>
              <a:gd name="connsiteX160" fmla="*/ 618 w 30686"/>
              <a:gd name="connsiteY160" fmla="*/ 15499 h 16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30686" h="16135">
                <a:moveTo>
                  <a:pt x="618" y="15499"/>
                </a:moveTo>
                <a:cubicBezTo>
                  <a:pt x="1275" y="14829"/>
                  <a:pt x="1910" y="14202"/>
                  <a:pt x="2523" y="13615"/>
                </a:cubicBezTo>
                <a:cubicBezTo>
                  <a:pt x="3230" y="12937"/>
                  <a:pt x="3911" y="12311"/>
                  <a:pt x="4569" y="11730"/>
                </a:cubicBezTo>
                <a:cubicBezTo>
                  <a:pt x="5180" y="11190"/>
                  <a:pt x="5773" y="10687"/>
                  <a:pt x="6349" y="10218"/>
                </a:cubicBezTo>
                <a:cubicBezTo>
                  <a:pt x="6888" y="9779"/>
                  <a:pt x="7415" y="9368"/>
                  <a:pt x="7930" y="8984"/>
                </a:cubicBezTo>
                <a:cubicBezTo>
                  <a:pt x="8415" y="8621"/>
                  <a:pt x="8891" y="8280"/>
                  <a:pt x="9359" y="7960"/>
                </a:cubicBezTo>
                <a:cubicBezTo>
                  <a:pt x="9599" y="7795"/>
                  <a:pt x="9832" y="7641"/>
                  <a:pt x="10060" y="7497"/>
                </a:cubicBezTo>
                <a:cubicBezTo>
                  <a:pt x="10282" y="7356"/>
                  <a:pt x="10499" y="7224"/>
                  <a:pt x="10710" y="7101"/>
                </a:cubicBezTo>
                <a:cubicBezTo>
                  <a:pt x="10918" y="6981"/>
                  <a:pt x="11121" y="6868"/>
                  <a:pt x="11319" y="6764"/>
                </a:cubicBezTo>
                <a:cubicBezTo>
                  <a:pt x="11514" y="6661"/>
                  <a:pt x="11706" y="6565"/>
                  <a:pt x="11894" y="6477"/>
                </a:cubicBezTo>
                <a:cubicBezTo>
                  <a:pt x="12067" y="6396"/>
                  <a:pt x="12239" y="6319"/>
                  <a:pt x="12409" y="6248"/>
                </a:cubicBezTo>
                <a:cubicBezTo>
                  <a:pt x="12577" y="6178"/>
                  <a:pt x="12744" y="6112"/>
                  <a:pt x="12911" y="6051"/>
                </a:cubicBezTo>
                <a:cubicBezTo>
                  <a:pt x="13075" y="5991"/>
                  <a:pt x="13238" y="5936"/>
                  <a:pt x="13401" y="5884"/>
                </a:cubicBezTo>
                <a:cubicBezTo>
                  <a:pt x="13562" y="5833"/>
                  <a:pt x="13722" y="5787"/>
                  <a:pt x="13882" y="5745"/>
                </a:cubicBezTo>
                <a:cubicBezTo>
                  <a:pt x="14156" y="5672"/>
                  <a:pt x="14416" y="5615"/>
                  <a:pt x="14666" y="5568"/>
                </a:cubicBezTo>
                <a:cubicBezTo>
                  <a:pt x="14913" y="5521"/>
                  <a:pt x="15150" y="5486"/>
                  <a:pt x="15379" y="5457"/>
                </a:cubicBezTo>
                <a:cubicBezTo>
                  <a:pt x="15605" y="5429"/>
                  <a:pt x="15824" y="5407"/>
                  <a:pt x="16036" y="5389"/>
                </a:cubicBezTo>
                <a:cubicBezTo>
                  <a:pt x="16246" y="5371"/>
                  <a:pt x="16449" y="5357"/>
                  <a:pt x="16645" y="5343"/>
                </a:cubicBezTo>
                <a:cubicBezTo>
                  <a:pt x="16935" y="5323"/>
                  <a:pt x="17167" y="5305"/>
                  <a:pt x="17354" y="5286"/>
                </a:cubicBezTo>
                <a:cubicBezTo>
                  <a:pt x="17540" y="5266"/>
                  <a:pt x="17683" y="5246"/>
                  <a:pt x="17796" y="5222"/>
                </a:cubicBezTo>
                <a:cubicBezTo>
                  <a:pt x="17909" y="5199"/>
                  <a:pt x="17992" y="5171"/>
                  <a:pt x="18058" y="5137"/>
                </a:cubicBezTo>
                <a:cubicBezTo>
                  <a:pt x="18124" y="5104"/>
                  <a:pt x="18174" y="5064"/>
                  <a:pt x="18221" y="5015"/>
                </a:cubicBezTo>
                <a:cubicBezTo>
                  <a:pt x="18254" y="4982"/>
                  <a:pt x="18284" y="4951"/>
                  <a:pt x="18304" y="4919"/>
                </a:cubicBezTo>
                <a:cubicBezTo>
                  <a:pt x="18325" y="4887"/>
                  <a:pt x="18336" y="4854"/>
                  <a:pt x="18330" y="4819"/>
                </a:cubicBezTo>
                <a:cubicBezTo>
                  <a:pt x="18324" y="4783"/>
                  <a:pt x="18302" y="4745"/>
                  <a:pt x="18255" y="4701"/>
                </a:cubicBezTo>
                <a:cubicBezTo>
                  <a:pt x="18209" y="4657"/>
                  <a:pt x="18140" y="4609"/>
                  <a:pt x="18040" y="4552"/>
                </a:cubicBezTo>
                <a:cubicBezTo>
                  <a:pt x="17925" y="4487"/>
                  <a:pt x="17787" y="4423"/>
                  <a:pt x="17632" y="4361"/>
                </a:cubicBezTo>
                <a:cubicBezTo>
                  <a:pt x="17479" y="4300"/>
                  <a:pt x="17311" y="4241"/>
                  <a:pt x="17133" y="4183"/>
                </a:cubicBezTo>
                <a:cubicBezTo>
                  <a:pt x="16958" y="4126"/>
                  <a:pt x="16775" y="4070"/>
                  <a:pt x="16589" y="4016"/>
                </a:cubicBezTo>
                <a:lnTo>
                  <a:pt x="16038" y="3859"/>
                </a:lnTo>
                <a:lnTo>
                  <a:pt x="15499" y="3705"/>
                </a:lnTo>
                <a:cubicBezTo>
                  <a:pt x="15325" y="3654"/>
                  <a:pt x="15156" y="3603"/>
                  <a:pt x="14996" y="3551"/>
                </a:cubicBezTo>
                <a:cubicBezTo>
                  <a:pt x="14838" y="3499"/>
                  <a:pt x="14689" y="3447"/>
                  <a:pt x="14553" y="3393"/>
                </a:cubicBezTo>
                <a:cubicBezTo>
                  <a:pt x="14418" y="3340"/>
                  <a:pt x="14296" y="3286"/>
                  <a:pt x="14190" y="3230"/>
                </a:cubicBezTo>
                <a:cubicBezTo>
                  <a:pt x="14123" y="3195"/>
                  <a:pt x="14064" y="3159"/>
                  <a:pt x="14013" y="3124"/>
                </a:cubicBezTo>
                <a:cubicBezTo>
                  <a:pt x="13961" y="3089"/>
                  <a:pt x="13917" y="3054"/>
                  <a:pt x="13881" y="3019"/>
                </a:cubicBezTo>
                <a:cubicBezTo>
                  <a:pt x="13844" y="2984"/>
                  <a:pt x="13814" y="2949"/>
                  <a:pt x="13792" y="2913"/>
                </a:cubicBezTo>
                <a:cubicBezTo>
                  <a:pt x="13769" y="2878"/>
                  <a:pt x="13753" y="2843"/>
                  <a:pt x="13743" y="2807"/>
                </a:cubicBezTo>
                <a:cubicBezTo>
                  <a:pt x="13730" y="2761"/>
                  <a:pt x="13728" y="2715"/>
                  <a:pt x="13736" y="2669"/>
                </a:cubicBezTo>
                <a:cubicBezTo>
                  <a:pt x="13744" y="2623"/>
                  <a:pt x="13762" y="2578"/>
                  <a:pt x="13790" y="2532"/>
                </a:cubicBezTo>
                <a:cubicBezTo>
                  <a:pt x="13817" y="2487"/>
                  <a:pt x="13854" y="2442"/>
                  <a:pt x="13900" y="2397"/>
                </a:cubicBezTo>
                <a:cubicBezTo>
                  <a:pt x="13945" y="2353"/>
                  <a:pt x="13999" y="2309"/>
                  <a:pt x="14062" y="2266"/>
                </a:cubicBezTo>
                <a:cubicBezTo>
                  <a:pt x="14172" y="2189"/>
                  <a:pt x="14285" y="2120"/>
                  <a:pt x="14402" y="2057"/>
                </a:cubicBezTo>
                <a:cubicBezTo>
                  <a:pt x="14517" y="1995"/>
                  <a:pt x="14636" y="1939"/>
                  <a:pt x="14758" y="1889"/>
                </a:cubicBezTo>
                <a:cubicBezTo>
                  <a:pt x="14879" y="1840"/>
                  <a:pt x="15004" y="1796"/>
                  <a:pt x="15133" y="1758"/>
                </a:cubicBezTo>
                <a:cubicBezTo>
                  <a:pt x="15260" y="1719"/>
                  <a:pt x="15391" y="1686"/>
                  <a:pt x="15528" y="1658"/>
                </a:cubicBezTo>
                <a:cubicBezTo>
                  <a:pt x="15633" y="1635"/>
                  <a:pt x="15741" y="1616"/>
                  <a:pt x="15850" y="1600"/>
                </a:cubicBezTo>
                <a:cubicBezTo>
                  <a:pt x="15958" y="1584"/>
                  <a:pt x="16069" y="1571"/>
                  <a:pt x="16182" y="1561"/>
                </a:cubicBezTo>
                <a:cubicBezTo>
                  <a:pt x="16295" y="1551"/>
                  <a:pt x="16410" y="1544"/>
                  <a:pt x="16530" y="1539"/>
                </a:cubicBezTo>
                <a:cubicBezTo>
                  <a:pt x="16648" y="1534"/>
                  <a:pt x="16771" y="1533"/>
                  <a:pt x="16898" y="1533"/>
                </a:cubicBezTo>
                <a:cubicBezTo>
                  <a:pt x="16905" y="1533"/>
                  <a:pt x="16912" y="1533"/>
                  <a:pt x="16919" y="1534"/>
                </a:cubicBezTo>
                <a:lnTo>
                  <a:pt x="16941" y="1534"/>
                </a:lnTo>
                <a:lnTo>
                  <a:pt x="16962" y="1534"/>
                </a:lnTo>
                <a:lnTo>
                  <a:pt x="16983" y="1534"/>
                </a:lnTo>
                <a:lnTo>
                  <a:pt x="17233" y="1541"/>
                </a:lnTo>
                <a:lnTo>
                  <a:pt x="17480" y="1552"/>
                </a:lnTo>
                <a:lnTo>
                  <a:pt x="17723" y="1567"/>
                </a:lnTo>
                <a:lnTo>
                  <a:pt x="17964" y="1582"/>
                </a:lnTo>
                <a:lnTo>
                  <a:pt x="18165" y="1596"/>
                </a:lnTo>
                <a:lnTo>
                  <a:pt x="18359" y="1607"/>
                </a:lnTo>
                <a:cubicBezTo>
                  <a:pt x="18423" y="1611"/>
                  <a:pt x="18484" y="1614"/>
                  <a:pt x="18544" y="1616"/>
                </a:cubicBezTo>
                <a:cubicBezTo>
                  <a:pt x="18604" y="1619"/>
                  <a:pt x="18662" y="1620"/>
                  <a:pt x="18717" y="1621"/>
                </a:cubicBezTo>
                <a:cubicBezTo>
                  <a:pt x="18771" y="1622"/>
                  <a:pt x="18817" y="1622"/>
                  <a:pt x="18854" y="1621"/>
                </a:cubicBezTo>
                <a:lnTo>
                  <a:pt x="18946" y="1618"/>
                </a:lnTo>
                <a:cubicBezTo>
                  <a:pt x="18964" y="1616"/>
                  <a:pt x="18981" y="1615"/>
                  <a:pt x="18999" y="1613"/>
                </a:cubicBezTo>
                <a:cubicBezTo>
                  <a:pt x="19011" y="1611"/>
                  <a:pt x="19018" y="1610"/>
                  <a:pt x="19021" y="1609"/>
                </a:cubicBezTo>
                <a:cubicBezTo>
                  <a:pt x="19211" y="1572"/>
                  <a:pt x="19354" y="1534"/>
                  <a:pt x="19464" y="1494"/>
                </a:cubicBezTo>
                <a:cubicBezTo>
                  <a:pt x="19573" y="1455"/>
                  <a:pt x="19649" y="1415"/>
                  <a:pt x="19703" y="1372"/>
                </a:cubicBezTo>
                <a:cubicBezTo>
                  <a:pt x="19757" y="1330"/>
                  <a:pt x="19789" y="1287"/>
                  <a:pt x="19813" y="1240"/>
                </a:cubicBezTo>
                <a:cubicBezTo>
                  <a:pt x="19835" y="1194"/>
                  <a:pt x="19849" y="1145"/>
                  <a:pt x="19863" y="1093"/>
                </a:cubicBezTo>
                <a:cubicBezTo>
                  <a:pt x="19870" y="1067"/>
                  <a:pt x="19878" y="1040"/>
                  <a:pt x="19887" y="1014"/>
                </a:cubicBezTo>
                <a:cubicBezTo>
                  <a:pt x="19895" y="988"/>
                  <a:pt x="19906" y="962"/>
                  <a:pt x="19919" y="936"/>
                </a:cubicBezTo>
                <a:cubicBezTo>
                  <a:pt x="19932" y="911"/>
                  <a:pt x="19949" y="886"/>
                  <a:pt x="19969" y="861"/>
                </a:cubicBezTo>
                <a:cubicBezTo>
                  <a:pt x="19990" y="836"/>
                  <a:pt x="20015" y="811"/>
                  <a:pt x="20046" y="787"/>
                </a:cubicBezTo>
                <a:cubicBezTo>
                  <a:pt x="20137" y="716"/>
                  <a:pt x="20265" y="650"/>
                  <a:pt x="20427" y="590"/>
                </a:cubicBezTo>
                <a:cubicBezTo>
                  <a:pt x="20585" y="531"/>
                  <a:pt x="20776" y="477"/>
                  <a:pt x="20999" y="428"/>
                </a:cubicBezTo>
                <a:cubicBezTo>
                  <a:pt x="21216" y="381"/>
                  <a:pt x="21465" y="337"/>
                  <a:pt x="21744" y="298"/>
                </a:cubicBezTo>
                <a:cubicBezTo>
                  <a:pt x="22017" y="259"/>
                  <a:pt x="22320" y="224"/>
                  <a:pt x="22652" y="193"/>
                </a:cubicBezTo>
                <a:cubicBezTo>
                  <a:pt x="22880" y="172"/>
                  <a:pt x="23101" y="154"/>
                  <a:pt x="23307" y="140"/>
                </a:cubicBezTo>
                <a:cubicBezTo>
                  <a:pt x="23510" y="125"/>
                  <a:pt x="23697" y="114"/>
                  <a:pt x="23857" y="105"/>
                </a:cubicBezTo>
                <a:cubicBezTo>
                  <a:pt x="23986" y="99"/>
                  <a:pt x="23109" y="104"/>
                  <a:pt x="24245" y="86"/>
                </a:cubicBezTo>
                <a:lnTo>
                  <a:pt x="30675" y="0"/>
                </a:lnTo>
                <a:cubicBezTo>
                  <a:pt x="30712" y="83"/>
                  <a:pt x="30644" y="177"/>
                  <a:pt x="30681" y="260"/>
                </a:cubicBezTo>
                <a:cubicBezTo>
                  <a:pt x="30679" y="260"/>
                  <a:pt x="25788" y="342"/>
                  <a:pt x="24735" y="363"/>
                </a:cubicBezTo>
                <a:cubicBezTo>
                  <a:pt x="23682" y="384"/>
                  <a:pt x="24515" y="374"/>
                  <a:pt x="24360" y="384"/>
                </a:cubicBezTo>
                <a:cubicBezTo>
                  <a:pt x="24204" y="393"/>
                  <a:pt x="24021" y="405"/>
                  <a:pt x="23824" y="421"/>
                </a:cubicBezTo>
                <a:cubicBezTo>
                  <a:pt x="23625" y="436"/>
                  <a:pt x="23410" y="455"/>
                  <a:pt x="23193" y="478"/>
                </a:cubicBezTo>
                <a:cubicBezTo>
                  <a:pt x="22930" y="505"/>
                  <a:pt x="22690" y="535"/>
                  <a:pt x="22474" y="567"/>
                </a:cubicBezTo>
                <a:cubicBezTo>
                  <a:pt x="22255" y="600"/>
                  <a:pt x="22061" y="635"/>
                  <a:pt x="21894" y="672"/>
                </a:cubicBezTo>
                <a:cubicBezTo>
                  <a:pt x="21725" y="709"/>
                  <a:pt x="21583" y="749"/>
                  <a:pt x="21473" y="791"/>
                </a:cubicBezTo>
                <a:cubicBezTo>
                  <a:pt x="21361" y="834"/>
                  <a:pt x="21281" y="878"/>
                  <a:pt x="21236" y="924"/>
                </a:cubicBezTo>
                <a:cubicBezTo>
                  <a:pt x="21225" y="936"/>
                  <a:pt x="21216" y="949"/>
                  <a:pt x="21210" y="963"/>
                </a:cubicBezTo>
                <a:cubicBezTo>
                  <a:pt x="21204" y="978"/>
                  <a:pt x="21199" y="994"/>
                  <a:pt x="21197" y="1011"/>
                </a:cubicBezTo>
                <a:cubicBezTo>
                  <a:pt x="21194" y="1027"/>
                  <a:pt x="21193" y="1045"/>
                  <a:pt x="21192" y="1064"/>
                </a:cubicBezTo>
                <a:lnTo>
                  <a:pt x="21192" y="1122"/>
                </a:lnTo>
                <a:cubicBezTo>
                  <a:pt x="21193" y="1153"/>
                  <a:pt x="21193" y="1185"/>
                  <a:pt x="21191" y="1218"/>
                </a:cubicBezTo>
                <a:cubicBezTo>
                  <a:pt x="21189" y="1252"/>
                  <a:pt x="21185" y="1288"/>
                  <a:pt x="21175" y="1324"/>
                </a:cubicBezTo>
                <a:cubicBezTo>
                  <a:pt x="21166" y="1361"/>
                  <a:pt x="21151" y="1400"/>
                  <a:pt x="21129" y="1439"/>
                </a:cubicBezTo>
                <a:cubicBezTo>
                  <a:pt x="21106" y="1480"/>
                  <a:pt x="21075" y="1521"/>
                  <a:pt x="21034" y="1564"/>
                </a:cubicBezTo>
                <a:cubicBezTo>
                  <a:pt x="20983" y="1616"/>
                  <a:pt x="20919" y="1666"/>
                  <a:pt x="20842" y="1714"/>
                </a:cubicBezTo>
                <a:cubicBezTo>
                  <a:pt x="20763" y="1764"/>
                  <a:pt x="20671" y="1811"/>
                  <a:pt x="20564" y="1857"/>
                </a:cubicBezTo>
                <a:cubicBezTo>
                  <a:pt x="20455" y="1904"/>
                  <a:pt x="20331" y="1948"/>
                  <a:pt x="20192" y="1991"/>
                </a:cubicBezTo>
                <a:cubicBezTo>
                  <a:pt x="20051" y="2034"/>
                  <a:pt x="19893" y="2075"/>
                  <a:pt x="19720" y="2114"/>
                </a:cubicBezTo>
                <a:cubicBezTo>
                  <a:pt x="19636" y="2133"/>
                  <a:pt x="19547" y="2150"/>
                  <a:pt x="19454" y="2164"/>
                </a:cubicBezTo>
                <a:cubicBezTo>
                  <a:pt x="19359" y="2178"/>
                  <a:pt x="19261" y="2189"/>
                  <a:pt x="19157" y="2198"/>
                </a:cubicBezTo>
                <a:cubicBezTo>
                  <a:pt x="19052" y="2206"/>
                  <a:pt x="18943" y="2212"/>
                  <a:pt x="18828" y="2216"/>
                </a:cubicBezTo>
                <a:cubicBezTo>
                  <a:pt x="18713" y="2219"/>
                  <a:pt x="18594" y="2220"/>
                  <a:pt x="18468" y="2218"/>
                </a:cubicBezTo>
                <a:lnTo>
                  <a:pt x="18201" y="2210"/>
                </a:lnTo>
                <a:lnTo>
                  <a:pt x="17936" y="2196"/>
                </a:lnTo>
                <a:lnTo>
                  <a:pt x="17674" y="2179"/>
                </a:lnTo>
                <a:lnTo>
                  <a:pt x="17416" y="2160"/>
                </a:lnTo>
                <a:lnTo>
                  <a:pt x="17196" y="2144"/>
                </a:lnTo>
                <a:lnTo>
                  <a:pt x="16970" y="2129"/>
                </a:lnTo>
                <a:lnTo>
                  <a:pt x="16747" y="2118"/>
                </a:lnTo>
                <a:cubicBezTo>
                  <a:pt x="16674" y="2114"/>
                  <a:pt x="16602" y="2112"/>
                  <a:pt x="16534" y="2111"/>
                </a:cubicBezTo>
                <a:cubicBezTo>
                  <a:pt x="16485" y="2110"/>
                  <a:pt x="16437" y="2110"/>
                  <a:pt x="16391" y="2111"/>
                </a:cubicBezTo>
                <a:cubicBezTo>
                  <a:pt x="16345" y="2111"/>
                  <a:pt x="16301" y="2113"/>
                  <a:pt x="16260" y="2115"/>
                </a:cubicBezTo>
                <a:cubicBezTo>
                  <a:pt x="16218" y="2118"/>
                  <a:pt x="16180" y="2121"/>
                  <a:pt x="16145" y="2125"/>
                </a:cubicBezTo>
                <a:cubicBezTo>
                  <a:pt x="16109" y="2130"/>
                  <a:pt x="16077" y="2135"/>
                  <a:pt x="16048" y="2142"/>
                </a:cubicBezTo>
                <a:cubicBezTo>
                  <a:pt x="16018" y="2149"/>
                  <a:pt x="15987" y="2159"/>
                  <a:pt x="15954" y="2172"/>
                </a:cubicBezTo>
                <a:cubicBezTo>
                  <a:pt x="15922" y="2185"/>
                  <a:pt x="15889" y="2202"/>
                  <a:pt x="15856" y="2220"/>
                </a:cubicBezTo>
                <a:cubicBezTo>
                  <a:pt x="15822" y="2239"/>
                  <a:pt x="15788" y="2261"/>
                  <a:pt x="15754" y="2286"/>
                </a:cubicBezTo>
                <a:cubicBezTo>
                  <a:pt x="15720" y="2310"/>
                  <a:pt x="15685" y="2338"/>
                  <a:pt x="15651" y="2368"/>
                </a:cubicBezTo>
                <a:cubicBezTo>
                  <a:pt x="15637" y="2380"/>
                  <a:pt x="15631" y="2393"/>
                  <a:pt x="15633" y="2407"/>
                </a:cubicBezTo>
                <a:cubicBezTo>
                  <a:pt x="15634" y="2422"/>
                  <a:pt x="15644" y="2437"/>
                  <a:pt x="15661" y="2454"/>
                </a:cubicBezTo>
                <a:cubicBezTo>
                  <a:pt x="15678" y="2470"/>
                  <a:pt x="15704" y="2488"/>
                  <a:pt x="15737" y="2507"/>
                </a:cubicBezTo>
                <a:cubicBezTo>
                  <a:pt x="15770" y="2525"/>
                  <a:pt x="15812" y="2545"/>
                  <a:pt x="15861" y="2567"/>
                </a:cubicBezTo>
                <a:cubicBezTo>
                  <a:pt x="15941" y="2600"/>
                  <a:pt x="16035" y="2634"/>
                  <a:pt x="16142" y="2667"/>
                </a:cubicBezTo>
                <a:cubicBezTo>
                  <a:pt x="16250" y="2702"/>
                  <a:pt x="16370" y="2736"/>
                  <a:pt x="16498" y="2770"/>
                </a:cubicBezTo>
                <a:cubicBezTo>
                  <a:pt x="16627" y="2805"/>
                  <a:pt x="16765" y="2840"/>
                  <a:pt x="16907" y="2874"/>
                </a:cubicBezTo>
                <a:lnTo>
                  <a:pt x="17348" y="2980"/>
                </a:lnTo>
                <a:lnTo>
                  <a:pt x="17938" y="3123"/>
                </a:lnTo>
                <a:cubicBezTo>
                  <a:pt x="18139" y="3173"/>
                  <a:pt x="18340" y="3225"/>
                  <a:pt x="18536" y="3280"/>
                </a:cubicBezTo>
                <a:cubicBezTo>
                  <a:pt x="18735" y="3336"/>
                  <a:pt x="18929" y="3395"/>
                  <a:pt x="19114" y="3458"/>
                </a:cubicBezTo>
                <a:cubicBezTo>
                  <a:pt x="19302" y="3523"/>
                  <a:pt x="19481" y="3592"/>
                  <a:pt x="19646" y="3667"/>
                </a:cubicBezTo>
                <a:cubicBezTo>
                  <a:pt x="19757" y="3718"/>
                  <a:pt x="19860" y="3770"/>
                  <a:pt x="19954" y="3824"/>
                </a:cubicBezTo>
                <a:cubicBezTo>
                  <a:pt x="20049" y="3879"/>
                  <a:pt x="20136" y="3936"/>
                  <a:pt x="20214" y="3994"/>
                </a:cubicBezTo>
                <a:cubicBezTo>
                  <a:pt x="20293" y="4054"/>
                  <a:pt x="20364" y="4116"/>
                  <a:pt x="20425" y="4181"/>
                </a:cubicBezTo>
                <a:cubicBezTo>
                  <a:pt x="20488" y="4246"/>
                  <a:pt x="20542" y="4315"/>
                  <a:pt x="20586" y="4386"/>
                </a:cubicBezTo>
                <a:cubicBezTo>
                  <a:pt x="20641" y="4474"/>
                  <a:pt x="20682" y="4565"/>
                  <a:pt x="20707" y="4659"/>
                </a:cubicBezTo>
                <a:cubicBezTo>
                  <a:pt x="20734" y="4755"/>
                  <a:pt x="20744" y="4854"/>
                  <a:pt x="20739" y="4956"/>
                </a:cubicBezTo>
                <a:cubicBezTo>
                  <a:pt x="20733" y="5061"/>
                  <a:pt x="20710" y="5169"/>
                  <a:pt x="20669" y="5281"/>
                </a:cubicBezTo>
                <a:cubicBezTo>
                  <a:pt x="20628" y="5396"/>
                  <a:pt x="20568" y="5514"/>
                  <a:pt x="20488" y="5636"/>
                </a:cubicBezTo>
                <a:cubicBezTo>
                  <a:pt x="20401" y="5770"/>
                  <a:pt x="20296" y="5898"/>
                  <a:pt x="20172" y="6019"/>
                </a:cubicBezTo>
                <a:cubicBezTo>
                  <a:pt x="20045" y="6143"/>
                  <a:pt x="19899" y="6259"/>
                  <a:pt x="19735" y="6367"/>
                </a:cubicBezTo>
                <a:cubicBezTo>
                  <a:pt x="19566" y="6478"/>
                  <a:pt x="19379" y="6579"/>
                  <a:pt x="19173" y="6670"/>
                </a:cubicBezTo>
                <a:cubicBezTo>
                  <a:pt x="18964" y="6762"/>
                  <a:pt x="18736" y="6844"/>
                  <a:pt x="18490" y="6914"/>
                </a:cubicBezTo>
                <a:cubicBezTo>
                  <a:pt x="18304" y="6967"/>
                  <a:pt x="18115" y="7011"/>
                  <a:pt x="17926" y="7049"/>
                </a:cubicBezTo>
                <a:cubicBezTo>
                  <a:pt x="17735" y="7086"/>
                  <a:pt x="17544" y="7117"/>
                  <a:pt x="17353" y="7143"/>
                </a:cubicBezTo>
                <a:cubicBezTo>
                  <a:pt x="17160" y="7169"/>
                  <a:pt x="16969" y="7191"/>
                  <a:pt x="16778" y="7210"/>
                </a:cubicBezTo>
                <a:lnTo>
                  <a:pt x="16205" y="7261"/>
                </a:lnTo>
                <a:cubicBezTo>
                  <a:pt x="15766" y="7299"/>
                  <a:pt x="15373" y="7336"/>
                  <a:pt x="15011" y="7391"/>
                </a:cubicBezTo>
                <a:cubicBezTo>
                  <a:pt x="14644" y="7446"/>
                  <a:pt x="14305" y="7519"/>
                  <a:pt x="13974" y="7629"/>
                </a:cubicBezTo>
                <a:cubicBezTo>
                  <a:pt x="13637" y="7741"/>
                  <a:pt x="13303" y="7894"/>
                  <a:pt x="12948" y="8110"/>
                </a:cubicBezTo>
                <a:cubicBezTo>
                  <a:pt x="12580" y="8335"/>
                  <a:pt x="12180" y="8634"/>
                  <a:pt x="11714" y="9041"/>
                </a:cubicBezTo>
                <a:cubicBezTo>
                  <a:pt x="11127" y="9553"/>
                  <a:pt x="10544" y="10109"/>
                  <a:pt x="9965" y="10712"/>
                </a:cubicBezTo>
                <a:cubicBezTo>
                  <a:pt x="9333" y="11371"/>
                  <a:pt x="8702" y="12092"/>
                  <a:pt x="8073" y="12882"/>
                </a:cubicBezTo>
                <a:cubicBezTo>
                  <a:pt x="7378" y="13757"/>
                  <a:pt x="6678" y="14725"/>
                  <a:pt x="5976" y="15801"/>
                </a:cubicBezTo>
                <a:cubicBezTo>
                  <a:pt x="5904" y="15911"/>
                  <a:pt x="5832" y="16023"/>
                  <a:pt x="5760" y="16135"/>
                </a:cubicBezTo>
                <a:lnTo>
                  <a:pt x="0" y="16135"/>
                </a:lnTo>
                <a:lnTo>
                  <a:pt x="618" y="15499"/>
                </a:lnTo>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noAutofit/>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 name="Freeform 847">
            <a:extLst>
              <a:ext uri="{FF2B5EF4-FFF2-40B4-BE49-F238E27FC236}">
                <a16:creationId xmlns:a16="http://schemas.microsoft.com/office/drawing/2014/main" id="{1F32E2E4-4D8B-4328-B877-25BA17B0418A}"/>
              </a:ext>
            </a:extLst>
          </p:cNvPr>
          <p:cNvSpPr>
            <a:spLocks/>
          </p:cNvSpPr>
          <p:nvPr/>
        </p:nvSpPr>
        <p:spPr bwMode="auto">
          <a:xfrm>
            <a:off x="9353991" y="2231681"/>
            <a:ext cx="86641" cy="9130"/>
          </a:xfrm>
          <a:custGeom>
            <a:avLst/>
            <a:gdLst>
              <a:gd name="T0" fmla="*/ 108 w 244"/>
              <a:gd name="T1" fmla="*/ 11 h 36"/>
              <a:gd name="T2" fmla="*/ 162 w 244"/>
              <a:gd name="T3" fmla="*/ 5 h 36"/>
              <a:gd name="T4" fmla="*/ 216 w 244"/>
              <a:gd name="T5" fmla="*/ 0 h 36"/>
              <a:gd name="T6" fmla="*/ 244 w 244"/>
              <a:gd name="T7" fmla="*/ 15 h 36"/>
              <a:gd name="T8" fmla="*/ 191 w 244"/>
              <a:gd name="T9" fmla="*/ 20 h 36"/>
              <a:gd name="T10" fmla="*/ 137 w 244"/>
              <a:gd name="T11" fmla="*/ 25 h 36"/>
              <a:gd name="T12" fmla="*/ 83 w 244"/>
              <a:gd name="T13" fmla="*/ 31 h 36"/>
              <a:gd name="T14" fmla="*/ 29 w 244"/>
              <a:gd name="T15" fmla="*/ 36 h 36"/>
              <a:gd name="T16" fmla="*/ 0 w 244"/>
              <a:gd name="T17" fmla="*/ 22 h 36"/>
              <a:gd name="T18" fmla="*/ 54 w 244"/>
              <a:gd name="T19" fmla="*/ 16 h 36"/>
              <a:gd name="T20" fmla="*/ 108 w 244"/>
              <a:gd name="T21" fmla="*/ 1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36">
                <a:moveTo>
                  <a:pt x="108" y="11"/>
                </a:moveTo>
                <a:cubicBezTo>
                  <a:pt x="126" y="9"/>
                  <a:pt x="144" y="7"/>
                  <a:pt x="162" y="5"/>
                </a:cubicBezTo>
                <a:cubicBezTo>
                  <a:pt x="180" y="4"/>
                  <a:pt x="198" y="2"/>
                  <a:pt x="216" y="0"/>
                </a:cubicBezTo>
                <a:lnTo>
                  <a:pt x="244" y="15"/>
                </a:lnTo>
                <a:cubicBezTo>
                  <a:pt x="227" y="17"/>
                  <a:pt x="209" y="18"/>
                  <a:pt x="191" y="20"/>
                </a:cubicBezTo>
                <a:cubicBezTo>
                  <a:pt x="173" y="22"/>
                  <a:pt x="155" y="24"/>
                  <a:pt x="137" y="25"/>
                </a:cubicBezTo>
                <a:cubicBezTo>
                  <a:pt x="119" y="27"/>
                  <a:pt x="101" y="29"/>
                  <a:pt x="83" y="31"/>
                </a:cubicBezTo>
                <a:cubicBezTo>
                  <a:pt x="65" y="33"/>
                  <a:pt x="47" y="35"/>
                  <a:pt x="29" y="36"/>
                </a:cubicBezTo>
                <a:lnTo>
                  <a:pt x="0" y="22"/>
                </a:lnTo>
                <a:cubicBezTo>
                  <a:pt x="18" y="20"/>
                  <a:pt x="36" y="18"/>
                  <a:pt x="54" y="16"/>
                </a:cubicBezTo>
                <a:cubicBezTo>
                  <a:pt x="72" y="14"/>
                  <a:pt x="90" y="13"/>
                  <a:pt x="108" y="1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Freeform 848">
            <a:extLst>
              <a:ext uri="{FF2B5EF4-FFF2-40B4-BE49-F238E27FC236}">
                <a16:creationId xmlns:a16="http://schemas.microsoft.com/office/drawing/2014/main" id="{9ED0CF68-6B71-4DCF-B7B8-EAA81887D1F5}"/>
              </a:ext>
            </a:extLst>
          </p:cNvPr>
          <p:cNvSpPr>
            <a:spLocks/>
          </p:cNvSpPr>
          <p:nvPr/>
        </p:nvSpPr>
        <p:spPr bwMode="auto">
          <a:xfrm>
            <a:off x="9073958" y="2255644"/>
            <a:ext cx="86641" cy="11412"/>
          </a:xfrm>
          <a:custGeom>
            <a:avLst/>
            <a:gdLst>
              <a:gd name="T0" fmla="*/ 105 w 243"/>
              <a:gd name="T1" fmla="*/ 15 h 45"/>
              <a:gd name="T2" fmla="*/ 158 w 243"/>
              <a:gd name="T3" fmla="*/ 8 h 45"/>
              <a:gd name="T4" fmla="*/ 211 w 243"/>
              <a:gd name="T5" fmla="*/ 0 h 45"/>
              <a:gd name="T6" fmla="*/ 243 w 243"/>
              <a:gd name="T7" fmla="*/ 15 h 45"/>
              <a:gd name="T8" fmla="*/ 191 w 243"/>
              <a:gd name="T9" fmla="*/ 22 h 45"/>
              <a:gd name="T10" fmla="*/ 138 w 243"/>
              <a:gd name="T11" fmla="*/ 30 h 45"/>
              <a:gd name="T12" fmla="*/ 86 w 243"/>
              <a:gd name="T13" fmla="*/ 38 h 45"/>
              <a:gd name="T14" fmla="*/ 34 w 243"/>
              <a:gd name="T15" fmla="*/ 45 h 45"/>
              <a:gd name="T16" fmla="*/ 0 w 243"/>
              <a:gd name="T17" fmla="*/ 31 h 45"/>
              <a:gd name="T18" fmla="*/ 53 w 243"/>
              <a:gd name="T19" fmla="*/ 23 h 45"/>
              <a:gd name="T20" fmla="*/ 105 w 243"/>
              <a:gd name="T21" fmla="*/ 1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3" h="45">
                <a:moveTo>
                  <a:pt x="105" y="15"/>
                </a:moveTo>
                <a:cubicBezTo>
                  <a:pt x="123" y="13"/>
                  <a:pt x="141" y="10"/>
                  <a:pt x="158" y="8"/>
                </a:cubicBezTo>
                <a:cubicBezTo>
                  <a:pt x="176" y="5"/>
                  <a:pt x="194" y="3"/>
                  <a:pt x="211" y="0"/>
                </a:cubicBezTo>
                <a:lnTo>
                  <a:pt x="243" y="15"/>
                </a:lnTo>
                <a:cubicBezTo>
                  <a:pt x="226" y="17"/>
                  <a:pt x="208" y="20"/>
                  <a:pt x="191" y="22"/>
                </a:cubicBezTo>
                <a:cubicBezTo>
                  <a:pt x="173" y="25"/>
                  <a:pt x="156" y="27"/>
                  <a:pt x="138" y="30"/>
                </a:cubicBezTo>
                <a:cubicBezTo>
                  <a:pt x="121" y="32"/>
                  <a:pt x="103" y="35"/>
                  <a:pt x="86" y="38"/>
                </a:cubicBezTo>
                <a:cubicBezTo>
                  <a:pt x="69" y="40"/>
                  <a:pt x="51" y="43"/>
                  <a:pt x="34" y="45"/>
                </a:cubicBezTo>
                <a:lnTo>
                  <a:pt x="0" y="31"/>
                </a:lnTo>
                <a:cubicBezTo>
                  <a:pt x="18" y="28"/>
                  <a:pt x="35" y="26"/>
                  <a:pt x="53" y="23"/>
                </a:cubicBezTo>
                <a:cubicBezTo>
                  <a:pt x="70" y="20"/>
                  <a:pt x="88" y="18"/>
                  <a:pt x="105" y="1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849">
            <a:extLst>
              <a:ext uri="{FF2B5EF4-FFF2-40B4-BE49-F238E27FC236}">
                <a16:creationId xmlns:a16="http://schemas.microsoft.com/office/drawing/2014/main" id="{450FA722-ACDB-471F-AECE-9CD85EDE7507}"/>
              </a:ext>
            </a:extLst>
          </p:cNvPr>
          <p:cNvSpPr>
            <a:spLocks/>
          </p:cNvSpPr>
          <p:nvPr/>
        </p:nvSpPr>
        <p:spPr bwMode="auto">
          <a:xfrm>
            <a:off x="8693358" y="2313843"/>
            <a:ext cx="77358" cy="18257"/>
          </a:xfrm>
          <a:custGeom>
            <a:avLst/>
            <a:gdLst>
              <a:gd name="T0" fmla="*/ 83 w 217"/>
              <a:gd name="T1" fmla="*/ 28 h 70"/>
              <a:gd name="T2" fmla="*/ 126 w 217"/>
              <a:gd name="T3" fmla="*/ 14 h 70"/>
              <a:gd name="T4" fmla="*/ 171 w 217"/>
              <a:gd name="T5" fmla="*/ 0 h 70"/>
              <a:gd name="T6" fmla="*/ 217 w 217"/>
              <a:gd name="T7" fmla="*/ 13 h 70"/>
              <a:gd name="T8" fmla="*/ 173 w 217"/>
              <a:gd name="T9" fmla="*/ 27 h 70"/>
              <a:gd name="T10" fmla="*/ 131 w 217"/>
              <a:gd name="T11" fmla="*/ 41 h 70"/>
              <a:gd name="T12" fmla="*/ 90 w 217"/>
              <a:gd name="T13" fmla="*/ 55 h 70"/>
              <a:gd name="T14" fmla="*/ 50 w 217"/>
              <a:gd name="T15" fmla="*/ 70 h 70"/>
              <a:gd name="T16" fmla="*/ 0 w 217"/>
              <a:gd name="T17" fmla="*/ 58 h 70"/>
              <a:gd name="T18" fmla="*/ 41 w 217"/>
              <a:gd name="T19" fmla="*/ 43 h 70"/>
              <a:gd name="T20" fmla="*/ 83 w 217"/>
              <a:gd name="T21" fmla="*/ 28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70">
                <a:moveTo>
                  <a:pt x="83" y="28"/>
                </a:moveTo>
                <a:cubicBezTo>
                  <a:pt x="97" y="24"/>
                  <a:pt x="111" y="19"/>
                  <a:pt x="126" y="14"/>
                </a:cubicBezTo>
                <a:cubicBezTo>
                  <a:pt x="141" y="9"/>
                  <a:pt x="156" y="5"/>
                  <a:pt x="171" y="0"/>
                </a:cubicBezTo>
                <a:lnTo>
                  <a:pt x="217" y="13"/>
                </a:lnTo>
                <a:cubicBezTo>
                  <a:pt x="202" y="18"/>
                  <a:pt x="188" y="22"/>
                  <a:pt x="173" y="27"/>
                </a:cubicBezTo>
                <a:cubicBezTo>
                  <a:pt x="159" y="31"/>
                  <a:pt x="145" y="36"/>
                  <a:pt x="131" y="41"/>
                </a:cubicBezTo>
                <a:cubicBezTo>
                  <a:pt x="117" y="46"/>
                  <a:pt x="103" y="50"/>
                  <a:pt x="90" y="55"/>
                </a:cubicBezTo>
                <a:cubicBezTo>
                  <a:pt x="77" y="60"/>
                  <a:pt x="63" y="65"/>
                  <a:pt x="50" y="70"/>
                </a:cubicBezTo>
                <a:lnTo>
                  <a:pt x="0" y="58"/>
                </a:lnTo>
                <a:cubicBezTo>
                  <a:pt x="13" y="53"/>
                  <a:pt x="27" y="48"/>
                  <a:pt x="41" y="43"/>
                </a:cubicBezTo>
                <a:cubicBezTo>
                  <a:pt x="54" y="38"/>
                  <a:pt x="68" y="33"/>
                  <a:pt x="83"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Freeform 850">
            <a:extLst>
              <a:ext uri="{FF2B5EF4-FFF2-40B4-BE49-F238E27FC236}">
                <a16:creationId xmlns:a16="http://schemas.microsoft.com/office/drawing/2014/main" id="{F833E752-8A7D-457E-8106-DEF549A7F3FE}"/>
              </a:ext>
            </a:extLst>
          </p:cNvPr>
          <p:cNvSpPr>
            <a:spLocks/>
          </p:cNvSpPr>
          <p:nvPr/>
        </p:nvSpPr>
        <p:spPr bwMode="auto">
          <a:xfrm>
            <a:off x="8602076" y="2343511"/>
            <a:ext cx="64981" cy="21681"/>
          </a:xfrm>
          <a:custGeom>
            <a:avLst/>
            <a:gdLst>
              <a:gd name="T0" fmla="*/ 59 w 181"/>
              <a:gd name="T1" fmla="*/ 35 h 81"/>
              <a:gd name="T2" fmla="*/ 92 w 181"/>
              <a:gd name="T3" fmla="*/ 17 h 81"/>
              <a:gd name="T4" fmla="*/ 127 w 181"/>
              <a:gd name="T5" fmla="*/ 0 h 81"/>
              <a:gd name="T6" fmla="*/ 181 w 181"/>
              <a:gd name="T7" fmla="*/ 10 h 81"/>
              <a:gd name="T8" fmla="*/ 148 w 181"/>
              <a:gd name="T9" fmla="*/ 27 h 81"/>
              <a:gd name="T10" fmla="*/ 116 w 181"/>
              <a:gd name="T11" fmla="*/ 45 h 81"/>
              <a:gd name="T12" fmla="*/ 87 w 181"/>
              <a:gd name="T13" fmla="*/ 63 h 81"/>
              <a:gd name="T14" fmla="*/ 59 w 181"/>
              <a:gd name="T15" fmla="*/ 81 h 81"/>
              <a:gd name="T16" fmla="*/ 0 w 181"/>
              <a:gd name="T17" fmla="*/ 73 h 81"/>
              <a:gd name="T18" fmla="*/ 28 w 181"/>
              <a:gd name="T19" fmla="*/ 54 h 81"/>
              <a:gd name="T20" fmla="*/ 59 w 181"/>
              <a:gd name="T21" fmla="*/ 3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81">
                <a:moveTo>
                  <a:pt x="59" y="35"/>
                </a:moveTo>
                <a:cubicBezTo>
                  <a:pt x="70" y="29"/>
                  <a:pt x="81" y="23"/>
                  <a:pt x="92" y="17"/>
                </a:cubicBezTo>
                <a:cubicBezTo>
                  <a:pt x="103" y="11"/>
                  <a:pt x="115" y="5"/>
                  <a:pt x="127" y="0"/>
                </a:cubicBezTo>
                <a:lnTo>
                  <a:pt x="181" y="10"/>
                </a:lnTo>
                <a:cubicBezTo>
                  <a:pt x="170" y="16"/>
                  <a:pt x="159" y="22"/>
                  <a:pt x="148" y="27"/>
                </a:cubicBezTo>
                <a:cubicBezTo>
                  <a:pt x="137" y="33"/>
                  <a:pt x="126" y="39"/>
                  <a:pt x="116" y="45"/>
                </a:cubicBezTo>
                <a:cubicBezTo>
                  <a:pt x="106" y="51"/>
                  <a:pt x="96" y="57"/>
                  <a:pt x="87" y="63"/>
                </a:cubicBezTo>
                <a:cubicBezTo>
                  <a:pt x="77" y="69"/>
                  <a:pt x="68" y="75"/>
                  <a:pt x="59" y="81"/>
                </a:cubicBezTo>
                <a:lnTo>
                  <a:pt x="0" y="73"/>
                </a:lnTo>
                <a:cubicBezTo>
                  <a:pt x="9" y="66"/>
                  <a:pt x="19" y="60"/>
                  <a:pt x="28" y="54"/>
                </a:cubicBezTo>
                <a:cubicBezTo>
                  <a:pt x="38" y="48"/>
                  <a:pt x="49" y="41"/>
                  <a:pt x="59"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Freeform 851">
            <a:extLst>
              <a:ext uri="{FF2B5EF4-FFF2-40B4-BE49-F238E27FC236}">
                <a16:creationId xmlns:a16="http://schemas.microsoft.com/office/drawing/2014/main" id="{E57AE2E9-F88E-4617-B5BF-26944CF7BF2F}"/>
              </a:ext>
            </a:extLst>
          </p:cNvPr>
          <p:cNvSpPr>
            <a:spLocks/>
          </p:cNvSpPr>
          <p:nvPr/>
        </p:nvSpPr>
        <p:spPr bwMode="auto">
          <a:xfrm>
            <a:off x="8554114" y="2380027"/>
            <a:ext cx="41774" cy="25105"/>
          </a:xfrm>
          <a:custGeom>
            <a:avLst/>
            <a:gdLst>
              <a:gd name="T0" fmla="*/ 10 w 116"/>
              <a:gd name="T1" fmla="*/ 66 h 92"/>
              <a:gd name="T2" fmla="*/ 22 w 116"/>
              <a:gd name="T3" fmla="*/ 43 h 92"/>
              <a:gd name="T4" fmla="*/ 36 w 116"/>
              <a:gd name="T5" fmla="*/ 22 h 92"/>
              <a:gd name="T6" fmla="*/ 52 w 116"/>
              <a:gd name="T7" fmla="*/ 0 h 92"/>
              <a:gd name="T8" fmla="*/ 116 w 116"/>
              <a:gd name="T9" fmla="*/ 6 h 92"/>
              <a:gd name="T10" fmla="*/ 100 w 116"/>
              <a:gd name="T11" fmla="*/ 27 h 92"/>
              <a:gd name="T12" fmla="*/ 87 w 116"/>
              <a:gd name="T13" fmla="*/ 48 h 92"/>
              <a:gd name="T14" fmla="*/ 76 w 116"/>
              <a:gd name="T15" fmla="*/ 69 h 92"/>
              <a:gd name="T16" fmla="*/ 67 w 116"/>
              <a:gd name="T17" fmla="*/ 92 h 92"/>
              <a:gd name="T18" fmla="*/ 0 w 116"/>
              <a:gd name="T19" fmla="*/ 89 h 92"/>
              <a:gd name="T20" fmla="*/ 10 w 116"/>
              <a:gd name="T21" fmla="*/ 6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6" h="92">
                <a:moveTo>
                  <a:pt x="10" y="66"/>
                </a:moveTo>
                <a:cubicBezTo>
                  <a:pt x="13" y="58"/>
                  <a:pt x="17" y="51"/>
                  <a:pt x="22" y="43"/>
                </a:cubicBezTo>
                <a:cubicBezTo>
                  <a:pt x="26" y="36"/>
                  <a:pt x="30" y="29"/>
                  <a:pt x="36" y="22"/>
                </a:cubicBezTo>
                <a:cubicBezTo>
                  <a:pt x="41" y="14"/>
                  <a:pt x="46" y="7"/>
                  <a:pt x="52" y="0"/>
                </a:cubicBezTo>
                <a:lnTo>
                  <a:pt x="116" y="6"/>
                </a:lnTo>
                <a:cubicBezTo>
                  <a:pt x="110" y="13"/>
                  <a:pt x="105" y="20"/>
                  <a:pt x="100" y="27"/>
                </a:cubicBezTo>
                <a:cubicBezTo>
                  <a:pt x="95" y="33"/>
                  <a:pt x="91" y="40"/>
                  <a:pt x="87" y="48"/>
                </a:cubicBezTo>
                <a:cubicBezTo>
                  <a:pt x="83" y="55"/>
                  <a:pt x="79" y="62"/>
                  <a:pt x="76" y="69"/>
                </a:cubicBezTo>
                <a:cubicBezTo>
                  <a:pt x="73" y="77"/>
                  <a:pt x="70" y="84"/>
                  <a:pt x="67" y="92"/>
                </a:cubicBezTo>
                <a:lnTo>
                  <a:pt x="0" y="89"/>
                </a:lnTo>
                <a:cubicBezTo>
                  <a:pt x="3" y="81"/>
                  <a:pt x="6" y="73"/>
                  <a:pt x="10" y="6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Freeform 852">
            <a:extLst>
              <a:ext uri="{FF2B5EF4-FFF2-40B4-BE49-F238E27FC236}">
                <a16:creationId xmlns:a16="http://schemas.microsoft.com/office/drawing/2014/main" id="{007AE2AF-78B2-4864-A7BE-4A8EACB91C1F}"/>
              </a:ext>
            </a:extLst>
          </p:cNvPr>
          <p:cNvSpPr>
            <a:spLocks/>
          </p:cNvSpPr>
          <p:nvPr/>
        </p:nvSpPr>
        <p:spPr bwMode="auto">
          <a:xfrm>
            <a:off x="8543284" y="2423390"/>
            <a:ext cx="29397" cy="26247"/>
          </a:xfrm>
          <a:custGeom>
            <a:avLst/>
            <a:gdLst>
              <a:gd name="T0" fmla="*/ 4 w 82"/>
              <a:gd name="T1" fmla="*/ 71 h 97"/>
              <a:gd name="T2" fmla="*/ 7 w 82"/>
              <a:gd name="T3" fmla="*/ 47 h 97"/>
              <a:gd name="T4" fmla="*/ 11 w 82"/>
              <a:gd name="T5" fmla="*/ 24 h 97"/>
              <a:gd name="T6" fmla="*/ 14 w 82"/>
              <a:gd name="T7" fmla="*/ 0 h 97"/>
              <a:gd name="T8" fmla="*/ 82 w 82"/>
              <a:gd name="T9" fmla="*/ 2 h 97"/>
              <a:gd name="T10" fmla="*/ 79 w 82"/>
              <a:gd name="T11" fmla="*/ 25 h 97"/>
              <a:gd name="T12" fmla="*/ 76 w 82"/>
              <a:gd name="T13" fmla="*/ 49 h 97"/>
              <a:gd name="T14" fmla="*/ 73 w 82"/>
              <a:gd name="T15" fmla="*/ 73 h 97"/>
              <a:gd name="T16" fmla="*/ 70 w 82"/>
              <a:gd name="T17" fmla="*/ 97 h 97"/>
              <a:gd name="T18" fmla="*/ 0 w 82"/>
              <a:gd name="T19" fmla="*/ 96 h 97"/>
              <a:gd name="T20" fmla="*/ 4 w 82"/>
              <a:gd name="T21"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97">
                <a:moveTo>
                  <a:pt x="4" y="71"/>
                </a:moveTo>
                <a:cubicBezTo>
                  <a:pt x="5" y="63"/>
                  <a:pt x="6" y="55"/>
                  <a:pt x="7" y="47"/>
                </a:cubicBezTo>
                <a:cubicBezTo>
                  <a:pt x="8" y="39"/>
                  <a:pt x="9" y="31"/>
                  <a:pt x="11" y="24"/>
                </a:cubicBezTo>
                <a:cubicBezTo>
                  <a:pt x="12" y="16"/>
                  <a:pt x="13" y="8"/>
                  <a:pt x="14" y="0"/>
                </a:cubicBezTo>
                <a:lnTo>
                  <a:pt x="82" y="2"/>
                </a:lnTo>
                <a:cubicBezTo>
                  <a:pt x="81" y="10"/>
                  <a:pt x="80" y="17"/>
                  <a:pt x="79" y="25"/>
                </a:cubicBezTo>
                <a:cubicBezTo>
                  <a:pt x="78" y="33"/>
                  <a:pt x="77" y="41"/>
                  <a:pt x="76" y="49"/>
                </a:cubicBezTo>
                <a:cubicBezTo>
                  <a:pt x="75" y="57"/>
                  <a:pt x="74" y="65"/>
                  <a:pt x="73" y="73"/>
                </a:cubicBezTo>
                <a:cubicBezTo>
                  <a:pt x="72" y="81"/>
                  <a:pt x="71" y="89"/>
                  <a:pt x="70" y="97"/>
                </a:cubicBezTo>
                <a:lnTo>
                  <a:pt x="0" y="96"/>
                </a:lnTo>
                <a:cubicBezTo>
                  <a:pt x="2" y="88"/>
                  <a:pt x="3" y="79"/>
                  <a:pt x="4" y="7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Freeform 853">
            <a:extLst>
              <a:ext uri="{FF2B5EF4-FFF2-40B4-BE49-F238E27FC236}">
                <a16:creationId xmlns:a16="http://schemas.microsoft.com/office/drawing/2014/main" id="{ED5BAF72-4DBD-43BD-B2A0-E6A58364281C}"/>
              </a:ext>
            </a:extLst>
          </p:cNvPr>
          <p:cNvSpPr>
            <a:spLocks/>
          </p:cNvSpPr>
          <p:nvPr/>
        </p:nvSpPr>
        <p:spPr bwMode="auto">
          <a:xfrm>
            <a:off x="8461285" y="2520386"/>
            <a:ext cx="66528" cy="29668"/>
          </a:xfrm>
          <a:custGeom>
            <a:avLst/>
            <a:gdLst>
              <a:gd name="T0" fmla="*/ 64 w 184"/>
              <a:gd name="T1" fmla="*/ 50 h 113"/>
              <a:gd name="T2" fmla="*/ 90 w 184"/>
              <a:gd name="T3" fmla="*/ 25 h 113"/>
              <a:gd name="T4" fmla="*/ 114 w 184"/>
              <a:gd name="T5" fmla="*/ 0 h 113"/>
              <a:gd name="T6" fmla="*/ 184 w 184"/>
              <a:gd name="T7" fmla="*/ 7 h 113"/>
              <a:gd name="T8" fmla="*/ 160 w 184"/>
              <a:gd name="T9" fmla="*/ 33 h 113"/>
              <a:gd name="T10" fmla="*/ 133 w 184"/>
              <a:gd name="T11" fmla="*/ 60 h 113"/>
              <a:gd name="T12" fmla="*/ 102 w 184"/>
              <a:gd name="T13" fmla="*/ 86 h 113"/>
              <a:gd name="T14" fmla="*/ 67 w 184"/>
              <a:gd name="T15" fmla="*/ 113 h 113"/>
              <a:gd name="T16" fmla="*/ 0 w 184"/>
              <a:gd name="T17" fmla="*/ 101 h 113"/>
              <a:gd name="T18" fmla="*/ 34 w 184"/>
              <a:gd name="T19" fmla="*/ 75 h 113"/>
              <a:gd name="T20" fmla="*/ 64 w 184"/>
              <a:gd name="T21" fmla="*/ 5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113">
                <a:moveTo>
                  <a:pt x="64" y="50"/>
                </a:moveTo>
                <a:cubicBezTo>
                  <a:pt x="73" y="42"/>
                  <a:pt x="82" y="33"/>
                  <a:pt x="90" y="25"/>
                </a:cubicBezTo>
                <a:cubicBezTo>
                  <a:pt x="99" y="17"/>
                  <a:pt x="106" y="8"/>
                  <a:pt x="114" y="0"/>
                </a:cubicBezTo>
                <a:lnTo>
                  <a:pt x="184" y="7"/>
                </a:lnTo>
                <a:cubicBezTo>
                  <a:pt x="177" y="16"/>
                  <a:pt x="169" y="25"/>
                  <a:pt x="160" y="33"/>
                </a:cubicBezTo>
                <a:cubicBezTo>
                  <a:pt x="152" y="42"/>
                  <a:pt x="143" y="51"/>
                  <a:pt x="133" y="60"/>
                </a:cubicBezTo>
                <a:cubicBezTo>
                  <a:pt x="123" y="69"/>
                  <a:pt x="113" y="77"/>
                  <a:pt x="102" y="86"/>
                </a:cubicBezTo>
                <a:cubicBezTo>
                  <a:pt x="91" y="95"/>
                  <a:pt x="80" y="104"/>
                  <a:pt x="67" y="113"/>
                </a:cubicBezTo>
                <a:lnTo>
                  <a:pt x="0" y="101"/>
                </a:lnTo>
                <a:cubicBezTo>
                  <a:pt x="12" y="92"/>
                  <a:pt x="23" y="84"/>
                  <a:pt x="34" y="75"/>
                </a:cubicBezTo>
                <a:cubicBezTo>
                  <a:pt x="44" y="67"/>
                  <a:pt x="54" y="59"/>
                  <a:pt x="64" y="5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7" name="Freeform 854">
            <a:extLst>
              <a:ext uri="{FF2B5EF4-FFF2-40B4-BE49-F238E27FC236}">
                <a16:creationId xmlns:a16="http://schemas.microsoft.com/office/drawing/2014/main" id="{E89A225A-DF58-4747-9219-02257F921F08}"/>
              </a:ext>
            </a:extLst>
          </p:cNvPr>
          <p:cNvSpPr>
            <a:spLocks/>
          </p:cNvSpPr>
          <p:nvPr/>
        </p:nvSpPr>
        <p:spPr bwMode="auto">
          <a:xfrm>
            <a:off x="8339060" y="2568311"/>
            <a:ext cx="95923" cy="28529"/>
          </a:xfrm>
          <a:custGeom>
            <a:avLst/>
            <a:gdLst>
              <a:gd name="T0" fmla="*/ 113 w 272"/>
              <a:gd name="T1" fmla="*/ 45 h 110"/>
              <a:gd name="T2" fmla="*/ 164 w 272"/>
              <a:gd name="T3" fmla="*/ 23 h 110"/>
              <a:gd name="T4" fmla="*/ 210 w 272"/>
              <a:gd name="T5" fmla="*/ 0 h 110"/>
              <a:gd name="T6" fmla="*/ 272 w 272"/>
              <a:gd name="T7" fmla="*/ 16 h 110"/>
              <a:gd name="T8" fmla="*/ 224 w 272"/>
              <a:gd name="T9" fmla="*/ 40 h 110"/>
              <a:gd name="T10" fmla="*/ 172 w 272"/>
              <a:gd name="T11" fmla="*/ 63 h 110"/>
              <a:gd name="T12" fmla="*/ 115 w 272"/>
              <a:gd name="T13" fmla="*/ 87 h 110"/>
              <a:gd name="T14" fmla="*/ 54 w 272"/>
              <a:gd name="T15" fmla="*/ 110 h 110"/>
              <a:gd name="T16" fmla="*/ 0 w 272"/>
              <a:gd name="T17" fmla="*/ 90 h 110"/>
              <a:gd name="T18" fmla="*/ 59 w 272"/>
              <a:gd name="T19" fmla="*/ 68 h 110"/>
              <a:gd name="T20" fmla="*/ 113 w 272"/>
              <a:gd name="T21" fmla="*/ 4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2" h="110">
                <a:moveTo>
                  <a:pt x="113" y="45"/>
                </a:moveTo>
                <a:cubicBezTo>
                  <a:pt x="131" y="38"/>
                  <a:pt x="147" y="30"/>
                  <a:pt x="164" y="23"/>
                </a:cubicBezTo>
                <a:cubicBezTo>
                  <a:pt x="180" y="15"/>
                  <a:pt x="195" y="8"/>
                  <a:pt x="210" y="0"/>
                </a:cubicBezTo>
                <a:lnTo>
                  <a:pt x="272" y="16"/>
                </a:lnTo>
                <a:cubicBezTo>
                  <a:pt x="257" y="24"/>
                  <a:pt x="241" y="32"/>
                  <a:pt x="224" y="40"/>
                </a:cubicBezTo>
                <a:cubicBezTo>
                  <a:pt x="207" y="48"/>
                  <a:pt x="190" y="55"/>
                  <a:pt x="172" y="63"/>
                </a:cubicBezTo>
                <a:cubicBezTo>
                  <a:pt x="154" y="71"/>
                  <a:pt x="135" y="79"/>
                  <a:pt x="115" y="87"/>
                </a:cubicBezTo>
                <a:cubicBezTo>
                  <a:pt x="96" y="94"/>
                  <a:pt x="75" y="102"/>
                  <a:pt x="54" y="110"/>
                </a:cubicBezTo>
                <a:lnTo>
                  <a:pt x="0" y="90"/>
                </a:lnTo>
                <a:cubicBezTo>
                  <a:pt x="20" y="83"/>
                  <a:pt x="40" y="75"/>
                  <a:pt x="59" y="68"/>
                </a:cubicBezTo>
                <a:cubicBezTo>
                  <a:pt x="78" y="60"/>
                  <a:pt x="96" y="53"/>
                  <a:pt x="113"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8" name="Freeform 855">
            <a:extLst>
              <a:ext uri="{FF2B5EF4-FFF2-40B4-BE49-F238E27FC236}">
                <a16:creationId xmlns:a16="http://schemas.microsoft.com/office/drawing/2014/main" id="{3F80C023-8B46-4AA0-9022-24AF8DAD8BA9}"/>
              </a:ext>
            </a:extLst>
          </p:cNvPr>
          <p:cNvSpPr>
            <a:spLocks/>
          </p:cNvSpPr>
          <p:nvPr/>
        </p:nvSpPr>
        <p:spPr bwMode="auto">
          <a:xfrm>
            <a:off x="8162686" y="2609392"/>
            <a:ext cx="117583" cy="25105"/>
          </a:xfrm>
          <a:custGeom>
            <a:avLst/>
            <a:gdLst>
              <a:gd name="T0" fmla="*/ 39 w 329"/>
              <a:gd name="T1" fmla="*/ 97 h 97"/>
              <a:gd name="T2" fmla="*/ 0 w 329"/>
              <a:gd name="T3" fmla="*/ 72 h 97"/>
              <a:gd name="T4" fmla="*/ 77 w 329"/>
              <a:gd name="T5" fmla="*/ 54 h 97"/>
              <a:gd name="T6" fmla="*/ 149 w 329"/>
              <a:gd name="T7" fmla="*/ 36 h 97"/>
              <a:gd name="T8" fmla="*/ 217 w 329"/>
              <a:gd name="T9" fmla="*/ 18 h 97"/>
              <a:gd name="T10" fmla="*/ 282 w 329"/>
              <a:gd name="T11" fmla="*/ 0 h 97"/>
              <a:gd name="T12" fmla="*/ 329 w 329"/>
              <a:gd name="T13" fmla="*/ 23 h 97"/>
              <a:gd name="T14" fmla="*/ 263 w 329"/>
              <a:gd name="T15" fmla="*/ 42 h 97"/>
              <a:gd name="T16" fmla="*/ 192 w 329"/>
              <a:gd name="T17" fmla="*/ 60 h 97"/>
              <a:gd name="T18" fmla="*/ 117 w 329"/>
              <a:gd name="T19" fmla="*/ 79 h 97"/>
              <a:gd name="T20" fmla="*/ 39 w 329"/>
              <a:gd name="T21"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9" h="97">
                <a:moveTo>
                  <a:pt x="39" y="97"/>
                </a:moveTo>
                <a:lnTo>
                  <a:pt x="0" y="72"/>
                </a:lnTo>
                <a:cubicBezTo>
                  <a:pt x="26" y="66"/>
                  <a:pt x="52" y="60"/>
                  <a:pt x="77" y="54"/>
                </a:cubicBezTo>
                <a:cubicBezTo>
                  <a:pt x="101" y="48"/>
                  <a:pt x="126" y="42"/>
                  <a:pt x="149" y="36"/>
                </a:cubicBezTo>
                <a:cubicBezTo>
                  <a:pt x="172" y="30"/>
                  <a:pt x="195" y="24"/>
                  <a:pt x="217" y="18"/>
                </a:cubicBezTo>
                <a:cubicBezTo>
                  <a:pt x="240" y="12"/>
                  <a:pt x="261" y="6"/>
                  <a:pt x="282" y="0"/>
                </a:cubicBezTo>
                <a:lnTo>
                  <a:pt x="329" y="23"/>
                </a:lnTo>
                <a:cubicBezTo>
                  <a:pt x="308" y="29"/>
                  <a:pt x="285" y="36"/>
                  <a:pt x="263" y="42"/>
                </a:cubicBezTo>
                <a:cubicBezTo>
                  <a:pt x="240" y="48"/>
                  <a:pt x="216" y="54"/>
                  <a:pt x="192" y="60"/>
                </a:cubicBezTo>
                <a:cubicBezTo>
                  <a:pt x="168" y="67"/>
                  <a:pt x="143" y="73"/>
                  <a:pt x="117" y="79"/>
                </a:cubicBezTo>
                <a:cubicBezTo>
                  <a:pt x="92" y="85"/>
                  <a:pt x="66" y="91"/>
                  <a:pt x="39" y="9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9" name="Freeform 856">
            <a:extLst>
              <a:ext uri="{FF2B5EF4-FFF2-40B4-BE49-F238E27FC236}">
                <a16:creationId xmlns:a16="http://schemas.microsoft.com/office/drawing/2014/main" id="{3878C778-55B1-444E-AE0F-BB64E8A0BAEF}"/>
              </a:ext>
            </a:extLst>
          </p:cNvPr>
          <p:cNvSpPr>
            <a:spLocks/>
          </p:cNvSpPr>
          <p:nvPr/>
        </p:nvSpPr>
        <p:spPr bwMode="auto">
          <a:xfrm>
            <a:off x="7062661" y="2620804"/>
            <a:ext cx="129960" cy="10271"/>
          </a:xfrm>
          <a:custGeom>
            <a:avLst/>
            <a:gdLst>
              <a:gd name="T0" fmla="*/ 255 w 363"/>
              <a:gd name="T1" fmla="*/ 30 h 38"/>
              <a:gd name="T2" fmla="*/ 169 w 363"/>
              <a:gd name="T3" fmla="*/ 32 h 38"/>
              <a:gd name="T4" fmla="*/ 84 w 363"/>
              <a:gd name="T5" fmla="*/ 34 h 38"/>
              <a:gd name="T6" fmla="*/ 0 w 363"/>
              <a:gd name="T7" fmla="*/ 38 h 38"/>
              <a:gd name="T8" fmla="*/ 9 w 363"/>
              <a:gd name="T9" fmla="*/ 8 h 38"/>
              <a:gd name="T10" fmla="*/ 97 w 363"/>
              <a:gd name="T11" fmla="*/ 4 h 38"/>
              <a:gd name="T12" fmla="*/ 185 w 363"/>
              <a:gd name="T13" fmla="*/ 2 h 38"/>
              <a:gd name="T14" fmla="*/ 274 w 363"/>
              <a:gd name="T15" fmla="*/ 1 h 38"/>
              <a:gd name="T16" fmla="*/ 363 w 363"/>
              <a:gd name="T17" fmla="*/ 1 h 38"/>
              <a:gd name="T18" fmla="*/ 342 w 363"/>
              <a:gd name="T19" fmla="*/ 30 h 38"/>
              <a:gd name="T20" fmla="*/ 255 w 363"/>
              <a:gd name="T21" fmla="*/ 3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3" h="38">
                <a:moveTo>
                  <a:pt x="255" y="30"/>
                </a:moveTo>
                <a:cubicBezTo>
                  <a:pt x="226" y="31"/>
                  <a:pt x="198" y="31"/>
                  <a:pt x="169" y="32"/>
                </a:cubicBezTo>
                <a:cubicBezTo>
                  <a:pt x="141" y="32"/>
                  <a:pt x="112" y="33"/>
                  <a:pt x="84" y="34"/>
                </a:cubicBezTo>
                <a:cubicBezTo>
                  <a:pt x="56" y="35"/>
                  <a:pt x="28" y="36"/>
                  <a:pt x="0" y="38"/>
                </a:cubicBezTo>
                <a:lnTo>
                  <a:pt x="9" y="8"/>
                </a:lnTo>
                <a:cubicBezTo>
                  <a:pt x="38" y="7"/>
                  <a:pt x="68" y="5"/>
                  <a:pt x="97" y="4"/>
                </a:cubicBezTo>
                <a:cubicBezTo>
                  <a:pt x="126" y="3"/>
                  <a:pt x="156" y="2"/>
                  <a:pt x="185" y="2"/>
                </a:cubicBezTo>
                <a:cubicBezTo>
                  <a:pt x="215" y="1"/>
                  <a:pt x="244" y="1"/>
                  <a:pt x="274" y="1"/>
                </a:cubicBezTo>
                <a:cubicBezTo>
                  <a:pt x="304" y="0"/>
                  <a:pt x="334" y="0"/>
                  <a:pt x="363" y="1"/>
                </a:cubicBezTo>
                <a:lnTo>
                  <a:pt x="342" y="30"/>
                </a:lnTo>
                <a:cubicBezTo>
                  <a:pt x="313" y="30"/>
                  <a:pt x="284" y="30"/>
                  <a:pt x="255"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0" name="Freeform 857">
            <a:extLst>
              <a:ext uri="{FF2B5EF4-FFF2-40B4-BE49-F238E27FC236}">
                <a16:creationId xmlns:a16="http://schemas.microsoft.com/office/drawing/2014/main" id="{6D1DE0C7-6E52-4697-887F-994A0DD7A2BB}"/>
              </a:ext>
            </a:extLst>
          </p:cNvPr>
          <p:cNvSpPr>
            <a:spLocks/>
          </p:cNvSpPr>
          <p:nvPr/>
        </p:nvSpPr>
        <p:spPr bwMode="auto">
          <a:xfrm>
            <a:off x="7285450" y="2623086"/>
            <a:ext cx="128414" cy="12552"/>
          </a:xfrm>
          <a:custGeom>
            <a:avLst/>
            <a:gdLst>
              <a:gd name="T0" fmla="*/ 109 w 359"/>
              <a:gd name="T1" fmla="*/ 4 h 47"/>
              <a:gd name="T2" fmla="*/ 192 w 359"/>
              <a:gd name="T3" fmla="*/ 8 h 47"/>
              <a:gd name="T4" fmla="*/ 275 w 359"/>
              <a:gd name="T5" fmla="*/ 12 h 47"/>
              <a:gd name="T6" fmla="*/ 359 w 359"/>
              <a:gd name="T7" fmla="*/ 17 h 47"/>
              <a:gd name="T8" fmla="*/ 330 w 359"/>
              <a:gd name="T9" fmla="*/ 47 h 47"/>
              <a:gd name="T10" fmla="*/ 247 w 359"/>
              <a:gd name="T11" fmla="*/ 42 h 47"/>
              <a:gd name="T12" fmla="*/ 164 w 359"/>
              <a:gd name="T13" fmla="*/ 37 h 47"/>
              <a:gd name="T14" fmla="*/ 82 w 359"/>
              <a:gd name="T15" fmla="*/ 33 h 47"/>
              <a:gd name="T16" fmla="*/ 0 w 359"/>
              <a:gd name="T17" fmla="*/ 30 h 47"/>
              <a:gd name="T18" fmla="*/ 26 w 359"/>
              <a:gd name="T19" fmla="*/ 0 h 47"/>
              <a:gd name="T20" fmla="*/ 109 w 359"/>
              <a:gd name="T21"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47">
                <a:moveTo>
                  <a:pt x="109" y="4"/>
                </a:moveTo>
                <a:cubicBezTo>
                  <a:pt x="136" y="5"/>
                  <a:pt x="164" y="6"/>
                  <a:pt x="192" y="8"/>
                </a:cubicBezTo>
                <a:cubicBezTo>
                  <a:pt x="220" y="9"/>
                  <a:pt x="247" y="11"/>
                  <a:pt x="275" y="12"/>
                </a:cubicBezTo>
                <a:cubicBezTo>
                  <a:pt x="303" y="14"/>
                  <a:pt x="331" y="15"/>
                  <a:pt x="359" y="17"/>
                </a:cubicBezTo>
                <a:lnTo>
                  <a:pt x="330" y="47"/>
                </a:lnTo>
                <a:cubicBezTo>
                  <a:pt x="302" y="45"/>
                  <a:pt x="274" y="44"/>
                  <a:pt x="247" y="42"/>
                </a:cubicBezTo>
                <a:cubicBezTo>
                  <a:pt x="219" y="40"/>
                  <a:pt x="191" y="39"/>
                  <a:pt x="164" y="37"/>
                </a:cubicBezTo>
                <a:cubicBezTo>
                  <a:pt x="136" y="36"/>
                  <a:pt x="109" y="35"/>
                  <a:pt x="82" y="33"/>
                </a:cubicBezTo>
                <a:cubicBezTo>
                  <a:pt x="54" y="32"/>
                  <a:pt x="27" y="31"/>
                  <a:pt x="0" y="30"/>
                </a:cubicBezTo>
                <a:lnTo>
                  <a:pt x="26" y="0"/>
                </a:lnTo>
                <a:cubicBezTo>
                  <a:pt x="53" y="1"/>
                  <a:pt x="81" y="2"/>
                  <a:pt x="109" y="4"/>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1" name="Freeform 858">
            <a:extLst>
              <a:ext uri="{FF2B5EF4-FFF2-40B4-BE49-F238E27FC236}">
                <a16:creationId xmlns:a16="http://schemas.microsoft.com/office/drawing/2014/main" id="{FD11498A-CF17-4333-864C-CB3990865EAC}"/>
              </a:ext>
            </a:extLst>
          </p:cNvPr>
          <p:cNvSpPr>
            <a:spLocks/>
          </p:cNvSpPr>
          <p:nvPr/>
        </p:nvSpPr>
        <p:spPr bwMode="auto">
          <a:xfrm>
            <a:off x="7502052" y="2632213"/>
            <a:ext cx="128414" cy="13693"/>
          </a:xfrm>
          <a:custGeom>
            <a:avLst/>
            <a:gdLst>
              <a:gd name="T0" fmla="*/ 0 w 358"/>
              <a:gd name="T1" fmla="*/ 30 h 53"/>
              <a:gd name="T2" fmla="*/ 29 w 358"/>
              <a:gd name="T3" fmla="*/ 0 h 53"/>
              <a:gd name="T4" fmla="*/ 112 w 358"/>
              <a:gd name="T5" fmla="*/ 6 h 53"/>
              <a:gd name="T6" fmla="*/ 194 w 358"/>
              <a:gd name="T7" fmla="*/ 12 h 53"/>
              <a:gd name="T8" fmla="*/ 276 w 358"/>
              <a:gd name="T9" fmla="*/ 17 h 53"/>
              <a:gd name="T10" fmla="*/ 358 w 358"/>
              <a:gd name="T11" fmla="*/ 23 h 53"/>
              <a:gd name="T12" fmla="*/ 332 w 358"/>
              <a:gd name="T13" fmla="*/ 53 h 53"/>
              <a:gd name="T14" fmla="*/ 249 w 358"/>
              <a:gd name="T15" fmla="*/ 47 h 53"/>
              <a:gd name="T16" fmla="*/ 166 w 358"/>
              <a:gd name="T17" fmla="*/ 42 h 53"/>
              <a:gd name="T18" fmla="*/ 83 w 358"/>
              <a:gd name="T19" fmla="*/ 36 h 53"/>
              <a:gd name="T20" fmla="*/ 0 w 358"/>
              <a:gd name="T21" fmla="*/ 3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53">
                <a:moveTo>
                  <a:pt x="0" y="30"/>
                </a:moveTo>
                <a:lnTo>
                  <a:pt x="29" y="0"/>
                </a:lnTo>
                <a:cubicBezTo>
                  <a:pt x="57" y="2"/>
                  <a:pt x="84" y="4"/>
                  <a:pt x="112" y="6"/>
                </a:cubicBezTo>
                <a:cubicBezTo>
                  <a:pt x="139" y="8"/>
                  <a:pt x="167" y="10"/>
                  <a:pt x="194" y="12"/>
                </a:cubicBezTo>
                <a:cubicBezTo>
                  <a:pt x="222" y="14"/>
                  <a:pt x="249" y="16"/>
                  <a:pt x="276" y="17"/>
                </a:cubicBezTo>
                <a:cubicBezTo>
                  <a:pt x="304" y="19"/>
                  <a:pt x="331" y="21"/>
                  <a:pt x="358" y="23"/>
                </a:cubicBezTo>
                <a:lnTo>
                  <a:pt x="332" y="53"/>
                </a:lnTo>
                <a:cubicBezTo>
                  <a:pt x="304" y="51"/>
                  <a:pt x="277" y="49"/>
                  <a:pt x="249" y="47"/>
                </a:cubicBezTo>
                <a:cubicBezTo>
                  <a:pt x="221" y="46"/>
                  <a:pt x="194" y="44"/>
                  <a:pt x="166" y="42"/>
                </a:cubicBezTo>
                <a:cubicBezTo>
                  <a:pt x="138" y="40"/>
                  <a:pt x="111" y="38"/>
                  <a:pt x="83" y="36"/>
                </a:cubicBezTo>
                <a:cubicBezTo>
                  <a:pt x="56" y="34"/>
                  <a:pt x="28" y="32"/>
                  <a:pt x="0" y="3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2" name="Freeform 859">
            <a:extLst>
              <a:ext uri="{FF2B5EF4-FFF2-40B4-BE49-F238E27FC236}">
                <a16:creationId xmlns:a16="http://schemas.microsoft.com/office/drawing/2014/main" id="{DCCBC4DE-8913-4BB0-9305-918599246B96}"/>
              </a:ext>
            </a:extLst>
          </p:cNvPr>
          <p:cNvSpPr>
            <a:spLocks/>
          </p:cNvSpPr>
          <p:nvPr/>
        </p:nvSpPr>
        <p:spPr bwMode="auto">
          <a:xfrm>
            <a:off x="7721746" y="2642484"/>
            <a:ext cx="128414" cy="12552"/>
          </a:xfrm>
          <a:custGeom>
            <a:avLst/>
            <a:gdLst>
              <a:gd name="T0" fmla="*/ 260 w 359"/>
              <a:gd name="T1" fmla="*/ 42 h 44"/>
              <a:gd name="T2" fmla="*/ 174 w 359"/>
              <a:gd name="T3" fmla="*/ 39 h 44"/>
              <a:gd name="T4" fmla="*/ 87 w 359"/>
              <a:gd name="T5" fmla="*/ 35 h 44"/>
              <a:gd name="T6" fmla="*/ 0 w 359"/>
              <a:gd name="T7" fmla="*/ 30 h 44"/>
              <a:gd name="T8" fmla="*/ 22 w 359"/>
              <a:gd name="T9" fmla="*/ 0 h 44"/>
              <a:gd name="T10" fmla="*/ 108 w 359"/>
              <a:gd name="T11" fmla="*/ 4 h 44"/>
              <a:gd name="T12" fmla="*/ 193 w 359"/>
              <a:gd name="T13" fmla="*/ 8 h 44"/>
              <a:gd name="T14" fmla="*/ 277 w 359"/>
              <a:gd name="T15" fmla="*/ 11 h 44"/>
              <a:gd name="T16" fmla="*/ 359 w 359"/>
              <a:gd name="T17" fmla="*/ 14 h 44"/>
              <a:gd name="T18" fmla="*/ 345 w 359"/>
              <a:gd name="T19" fmla="*/ 44 h 44"/>
              <a:gd name="T20" fmla="*/ 260 w 359"/>
              <a:gd name="T21" fmla="*/ 4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9" h="44">
                <a:moveTo>
                  <a:pt x="260" y="42"/>
                </a:moveTo>
                <a:cubicBezTo>
                  <a:pt x="231" y="41"/>
                  <a:pt x="203" y="40"/>
                  <a:pt x="174" y="39"/>
                </a:cubicBezTo>
                <a:cubicBezTo>
                  <a:pt x="145" y="38"/>
                  <a:pt x="116" y="36"/>
                  <a:pt x="87" y="35"/>
                </a:cubicBezTo>
                <a:cubicBezTo>
                  <a:pt x="58" y="34"/>
                  <a:pt x="29" y="32"/>
                  <a:pt x="0" y="30"/>
                </a:cubicBezTo>
                <a:lnTo>
                  <a:pt x="22" y="0"/>
                </a:lnTo>
                <a:cubicBezTo>
                  <a:pt x="51" y="2"/>
                  <a:pt x="80" y="3"/>
                  <a:pt x="108" y="4"/>
                </a:cubicBezTo>
                <a:cubicBezTo>
                  <a:pt x="137" y="6"/>
                  <a:pt x="165" y="7"/>
                  <a:pt x="193" y="8"/>
                </a:cubicBezTo>
                <a:cubicBezTo>
                  <a:pt x="221" y="9"/>
                  <a:pt x="249" y="10"/>
                  <a:pt x="277" y="11"/>
                </a:cubicBezTo>
                <a:cubicBezTo>
                  <a:pt x="305" y="12"/>
                  <a:pt x="332" y="13"/>
                  <a:pt x="359" y="14"/>
                </a:cubicBezTo>
                <a:lnTo>
                  <a:pt x="345" y="44"/>
                </a:lnTo>
                <a:cubicBezTo>
                  <a:pt x="317" y="44"/>
                  <a:pt x="288" y="43"/>
                  <a:pt x="260"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3" name="Freeform 860">
            <a:extLst>
              <a:ext uri="{FF2B5EF4-FFF2-40B4-BE49-F238E27FC236}">
                <a16:creationId xmlns:a16="http://schemas.microsoft.com/office/drawing/2014/main" id="{5564FAF5-2B19-4343-9E4E-44F25BC747D2}"/>
              </a:ext>
            </a:extLst>
          </p:cNvPr>
          <p:cNvSpPr>
            <a:spLocks/>
          </p:cNvSpPr>
          <p:nvPr/>
        </p:nvSpPr>
        <p:spPr bwMode="auto">
          <a:xfrm>
            <a:off x="6825946" y="2629932"/>
            <a:ext cx="133055" cy="25105"/>
          </a:xfrm>
          <a:custGeom>
            <a:avLst/>
            <a:gdLst>
              <a:gd name="T0" fmla="*/ 182 w 372"/>
              <a:gd name="T1" fmla="*/ 29 h 91"/>
              <a:gd name="T2" fmla="*/ 273 w 372"/>
              <a:gd name="T3" fmla="*/ 13 h 91"/>
              <a:gd name="T4" fmla="*/ 366 w 372"/>
              <a:gd name="T5" fmla="*/ 0 h 91"/>
              <a:gd name="T6" fmla="*/ 372 w 372"/>
              <a:gd name="T7" fmla="*/ 29 h 91"/>
              <a:gd name="T8" fmla="*/ 286 w 372"/>
              <a:gd name="T9" fmla="*/ 41 h 91"/>
              <a:gd name="T10" fmla="*/ 200 w 372"/>
              <a:gd name="T11" fmla="*/ 55 h 91"/>
              <a:gd name="T12" fmla="*/ 116 w 372"/>
              <a:gd name="T13" fmla="*/ 72 h 91"/>
              <a:gd name="T14" fmla="*/ 32 w 372"/>
              <a:gd name="T15" fmla="*/ 91 h 91"/>
              <a:gd name="T16" fmla="*/ 0 w 372"/>
              <a:gd name="T17" fmla="*/ 67 h 91"/>
              <a:gd name="T18" fmla="*/ 90 w 372"/>
              <a:gd name="T19" fmla="*/ 47 h 91"/>
              <a:gd name="T20" fmla="*/ 182 w 372"/>
              <a:gd name="T21" fmla="*/ 29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2" h="91">
                <a:moveTo>
                  <a:pt x="182" y="29"/>
                </a:moveTo>
                <a:cubicBezTo>
                  <a:pt x="212" y="23"/>
                  <a:pt x="243" y="18"/>
                  <a:pt x="273" y="13"/>
                </a:cubicBezTo>
                <a:cubicBezTo>
                  <a:pt x="304" y="8"/>
                  <a:pt x="335" y="4"/>
                  <a:pt x="366" y="0"/>
                </a:cubicBezTo>
                <a:lnTo>
                  <a:pt x="372" y="29"/>
                </a:lnTo>
                <a:cubicBezTo>
                  <a:pt x="343" y="32"/>
                  <a:pt x="314" y="36"/>
                  <a:pt x="286" y="41"/>
                </a:cubicBezTo>
                <a:cubicBezTo>
                  <a:pt x="257" y="45"/>
                  <a:pt x="229" y="50"/>
                  <a:pt x="200" y="55"/>
                </a:cubicBezTo>
                <a:cubicBezTo>
                  <a:pt x="172" y="60"/>
                  <a:pt x="144" y="66"/>
                  <a:pt x="116" y="72"/>
                </a:cubicBezTo>
                <a:cubicBezTo>
                  <a:pt x="88" y="78"/>
                  <a:pt x="60" y="84"/>
                  <a:pt x="32" y="91"/>
                </a:cubicBezTo>
                <a:lnTo>
                  <a:pt x="0" y="67"/>
                </a:lnTo>
                <a:cubicBezTo>
                  <a:pt x="30" y="60"/>
                  <a:pt x="60" y="53"/>
                  <a:pt x="90" y="47"/>
                </a:cubicBezTo>
                <a:cubicBezTo>
                  <a:pt x="121" y="40"/>
                  <a:pt x="151" y="34"/>
                  <a:pt x="182" y="2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 name="Freeform 861">
            <a:extLst>
              <a:ext uri="{FF2B5EF4-FFF2-40B4-BE49-F238E27FC236}">
                <a16:creationId xmlns:a16="http://schemas.microsoft.com/office/drawing/2014/main" id="{3FDEDBEE-B17D-4132-B8B9-DC18431F7F1A}"/>
              </a:ext>
            </a:extLst>
          </p:cNvPr>
          <p:cNvSpPr>
            <a:spLocks/>
          </p:cNvSpPr>
          <p:nvPr/>
        </p:nvSpPr>
        <p:spPr bwMode="auto">
          <a:xfrm>
            <a:off x="6624816" y="2671013"/>
            <a:ext cx="120678" cy="36515"/>
          </a:xfrm>
          <a:custGeom>
            <a:avLst/>
            <a:gdLst>
              <a:gd name="T0" fmla="*/ 203 w 336"/>
              <a:gd name="T1" fmla="*/ 73 h 139"/>
              <a:gd name="T2" fmla="*/ 136 w 336"/>
              <a:gd name="T3" fmla="*/ 105 h 139"/>
              <a:gd name="T4" fmla="*/ 69 w 336"/>
              <a:gd name="T5" fmla="*/ 139 h 139"/>
              <a:gd name="T6" fmla="*/ 0 w 336"/>
              <a:gd name="T7" fmla="*/ 127 h 139"/>
              <a:gd name="T8" fmla="*/ 71 w 336"/>
              <a:gd name="T9" fmla="*/ 91 h 139"/>
              <a:gd name="T10" fmla="*/ 141 w 336"/>
              <a:gd name="T11" fmla="*/ 58 h 139"/>
              <a:gd name="T12" fmla="*/ 212 w 336"/>
              <a:gd name="T13" fmla="*/ 28 h 139"/>
              <a:gd name="T14" fmla="*/ 283 w 336"/>
              <a:gd name="T15" fmla="*/ 0 h 139"/>
              <a:gd name="T16" fmla="*/ 336 w 336"/>
              <a:gd name="T17" fmla="*/ 18 h 139"/>
              <a:gd name="T18" fmla="*/ 269 w 336"/>
              <a:gd name="T19" fmla="*/ 45 h 139"/>
              <a:gd name="T20" fmla="*/ 203 w 336"/>
              <a:gd name="T21" fmla="*/ 7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6" h="139">
                <a:moveTo>
                  <a:pt x="203" y="73"/>
                </a:moveTo>
                <a:cubicBezTo>
                  <a:pt x="180" y="83"/>
                  <a:pt x="158" y="94"/>
                  <a:pt x="136" y="105"/>
                </a:cubicBezTo>
                <a:cubicBezTo>
                  <a:pt x="114" y="116"/>
                  <a:pt x="92" y="127"/>
                  <a:pt x="69" y="139"/>
                </a:cubicBezTo>
                <a:lnTo>
                  <a:pt x="0" y="127"/>
                </a:lnTo>
                <a:cubicBezTo>
                  <a:pt x="24" y="115"/>
                  <a:pt x="47" y="103"/>
                  <a:pt x="71" y="91"/>
                </a:cubicBezTo>
                <a:cubicBezTo>
                  <a:pt x="94" y="80"/>
                  <a:pt x="118" y="69"/>
                  <a:pt x="141" y="58"/>
                </a:cubicBezTo>
                <a:cubicBezTo>
                  <a:pt x="165" y="48"/>
                  <a:pt x="188" y="38"/>
                  <a:pt x="212" y="28"/>
                </a:cubicBezTo>
                <a:cubicBezTo>
                  <a:pt x="236" y="18"/>
                  <a:pt x="260" y="9"/>
                  <a:pt x="283" y="0"/>
                </a:cubicBezTo>
                <a:lnTo>
                  <a:pt x="336" y="18"/>
                </a:lnTo>
                <a:cubicBezTo>
                  <a:pt x="314" y="27"/>
                  <a:pt x="291" y="35"/>
                  <a:pt x="269" y="45"/>
                </a:cubicBezTo>
                <a:cubicBezTo>
                  <a:pt x="247" y="54"/>
                  <a:pt x="225" y="63"/>
                  <a:pt x="203" y="7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5" name="Freeform 862">
            <a:extLst>
              <a:ext uri="{FF2B5EF4-FFF2-40B4-BE49-F238E27FC236}">
                <a16:creationId xmlns:a16="http://schemas.microsoft.com/office/drawing/2014/main" id="{99D51CAA-B333-4864-9C92-5F1965A9C05B}"/>
              </a:ext>
            </a:extLst>
          </p:cNvPr>
          <p:cNvSpPr>
            <a:spLocks/>
          </p:cNvSpPr>
          <p:nvPr/>
        </p:nvSpPr>
        <p:spPr bwMode="auto">
          <a:xfrm>
            <a:off x="6484026" y="2736057"/>
            <a:ext cx="99018" cy="41081"/>
          </a:xfrm>
          <a:custGeom>
            <a:avLst/>
            <a:gdLst>
              <a:gd name="T0" fmla="*/ 216 w 275"/>
              <a:gd name="T1" fmla="*/ 49 h 155"/>
              <a:gd name="T2" fmla="*/ 186 w 275"/>
              <a:gd name="T3" fmla="*/ 71 h 155"/>
              <a:gd name="T4" fmla="*/ 157 w 275"/>
              <a:gd name="T5" fmla="*/ 94 h 155"/>
              <a:gd name="T6" fmla="*/ 142 w 275"/>
              <a:gd name="T7" fmla="*/ 106 h 155"/>
              <a:gd name="T8" fmla="*/ 128 w 275"/>
              <a:gd name="T9" fmla="*/ 117 h 155"/>
              <a:gd name="T10" fmla="*/ 115 w 275"/>
              <a:gd name="T11" fmla="*/ 129 h 155"/>
              <a:gd name="T12" fmla="*/ 103 w 275"/>
              <a:gd name="T13" fmla="*/ 141 h 155"/>
              <a:gd name="T14" fmla="*/ 99 w 275"/>
              <a:gd name="T15" fmla="*/ 144 h 155"/>
              <a:gd name="T16" fmla="*/ 96 w 275"/>
              <a:gd name="T17" fmla="*/ 148 h 155"/>
              <a:gd name="T18" fmla="*/ 92 w 275"/>
              <a:gd name="T19" fmla="*/ 152 h 155"/>
              <a:gd name="T20" fmla="*/ 89 w 275"/>
              <a:gd name="T21" fmla="*/ 155 h 155"/>
              <a:gd name="T22" fmla="*/ 0 w 275"/>
              <a:gd name="T23" fmla="*/ 155 h 155"/>
              <a:gd name="T24" fmla="*/ 4 w 275"/>
              <a:gd name="T25" fmla="*/ 151 h 155"/>
              <a:gd name="T26" fmla="*/ 8 w 275"/>
              <a:gd name="T27" fmla="*/ 147 h 155"/>
              <a:gd name="T28" fmla="*/ 11 w 275"/>
              <a:gd name="T29" fmla="*/ 143 h 155"/>
              <a:gd name="T30" fmla="*/ 16 w 275"/>
              <a:gd name="T31" fmla="*/ 139 h 155"/>
              <a:gd name="T32" fmla="*/ 29 w 275"/>
              <a:gd name="T33" fmla="*/ 127 h 155"/>
              <a:gd name="T34" fmla="*/ 43 w 275"/>
              <a:gd name="T35" fmla="*/ 114 h 155"/>
              <a:gd name="T36" fmla="*/ 58 w 275"/>
              <a:gd name="T37" fmla="*/ 101 h 155"/>
              <a:gd name="T38" fmla="*/ 74 w 275"/>
              <a:gd name="T39" fmla="*/ 89 h 155"/>
              <a:gd name="T40" fmla="*/ 105 w 275"/>
              <a:gd name="T41" fmla="*/ 65 h 155"/>
              <a:gd name="T42" fmla="*/ 136 w 275"/>
              <a:gd name="T43" fmla="*/ 43 h 155"/>
              <a:gd name="T44" fmla="*/ 166 w 275"/>
              <a:gd name="T45" fmla="*/ 21 h 155"/>
              <a:gd name="T46" fmla="*/ 197 w 275"/>
              <a:gd name="T47" fmla="*/ 0 h 155"/>
              <a:gd name="T48" fmla="*/ 275 w 275"/>
              <a:gd name="T49" fmla="*/ 8 h 155"/>
              <a:gd name="T50" fmla="*/ 245 w 275"/>
              <a:gd name="T51" fmla="*/ 28 h 155"/>
              <a:gd name="T52" fmla="*/ 216 w 275"/>
              <a:gd name="T53" fmla="*/ 49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5" h="155">
                <a:moveTo>
                  <a:pt x="216" y="49"/>
                </a:moveTo>
                <a:cubicBezTo>
                  <a:pt x="206" y="57"/>
                  <a:pt x="196" y="64"/>
                  <a:pt x="186" y="71"/>
                </a:cubicBezTo>
                <a:cubicBezTo>
                  <a:pt x="176" y="79"/>
                  <a:pt x="167" y="86"/>
                  <a:pt x="157" y="94"/>
                </a:cubicBezTo>
                <a:cubicBezTo>
                  <a:pt x="152" y="98"/>
                  <a:pt x="147" y="102"/>
                  <a:pt x="142" y="106"/>
                </a:cubicBezTo>
                <a:cubicBezTo>
                  <a:pt x="137" y="110"/>
                  <a:pt x="133" y="114"/>
                  <a:pt x="128" y="117"/>
                </a:cubicBezTo>
                <a:cubicBezTo>
                  <a:pt x="124" y="121"/>
                  <a:pt x="119" y="125"/>
                  <a:pt x="115" y="129"/>
                </a:cubicBezTo>
                <a:cubicBezTo>
                  <a:pt x="111" y="133"/>
                  <a:pt x="107" y="137"/>
                  <a:pt x="103" y="141"/>
                </a:cubicBezTo>
                <a:lnTo>
                  <a:pt x="99" y="144"/>
                </a:lnTo>
                <a:lnTo>
                  <a:pt x="96" y="148"/>
                </a:lnTo>
                <a:lnTo>
                  <a:pt x="92" y="152"/>
                </a:lnTo>
                <a:lnTo>
                  <a:pt x="89" y="155"/>
                </a:lnTo>
                <a:lnTo>
                  <a:pt x="0" y="155"/>
                </a:lnTo>
                <a:lnTo>
                  <a:pt x="4" y="151"/>
                </a:lnTo>
                <a:lnTo>
                  <a:pt x="8" y="147"/>
                </a:lnTo>
                <a:lnTo>
                  <a:pt x="11" y="143"/>
                </a:lnTo>
                <a:lnTo>
                  <a:pt x="16" y="139"/>
                </a:lnTo>
                <a:cubicBezTo>
                  <a:pt x="20" y="135"/>
                  <a:pt x="24" y="131"/>
                  <a:pt x="29" y="127"/>
                </a:cubicBezTo>
                <a:cubicBezTo>
                  <a:pt x="34" y="122"/>
                  <a:pt x="38" y="118"/>
                  <a:pt x="43" y="114"/>
                </a:cubicBezTo>
                <a:cubicBezTo>
                  <a:pt x="48" y="110"/>
                  <a:pt x="53" y="106"/>
                  <a:pt x="58" y="101"/>
                </a:cubicBezTo>
                <a:cubicBezTo>
                  <a:pt x="64" y="97"/>
                  <a:pt x="69" y="93"/>
                  <a:pt x="74" y="89"/>
                </a:cubicBezTo>
                <a:cubicBezTo>
                  <a:pt x="85" y="81"/>
                  <a:pt x="95" y="73"/>
                  <a:pt x="105" y="65"/>
                </a:cubicBezTo>
                <a:cubicBezTo>
                  <a:pt x="115" y="58"/>
                  <a:pt x="126" y="50"/>
                  <a:pt x="136" y="43"/>
                </a:cubicBezTo>
                <a:cubicBezTo>
                  <a:pt x="146" y="36"/>
                  <a:pt x="156" y="28"/>
                  <a:pt x="166" y="21"/>
                </a:cubicBezTo>
                <a:cubicBezTo>
                  <a:pt x="177" y="14"/>
                  <a:pt x="187" y="7"/>
                  <a:pt x="197" y="0"/>
                </a:cubicBezTo>
                <a:lnTo>
                  <a:pt x="275" y="8"/>
                </a:lnTo>
                <a:cubicBezTo>
                  <a:pt x="265" y="14"/>
                  <a:pt x="255" y="21"/>
                  <a:pt x="245" y="28"/>
                </a:cubicBezTo>
                <a:cubicBezTo>
                  <a:pt x="236" y="35"/>
                  <a:pt x="226" y="42"/>
                  <a:pt x="216" y="4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6" name="Freeform 863">
            <a:extLst>
              <a:ext uri="{FF2B5EF4-FFF2-40B4-BE49-F238E27FC236}">
                <a16:creationId xmlns:a16="http://schemas.microsoft.com/office/drawing/2014/main" id="{1BD86C8B-6264-4C17-92F5-C968D28228AA}"/>
              </a:ext>
            </a:extLst>
          </p:cNvPr>
          <p:cNvSpPr>
            <a:spLocks/>
          </p:cNvSpPr>
          <p:nvPr/>
        </p:nvSpPr>
        <p:spPr bwMode="auto">
          <a:xfrm>
            <a:off x="6454630" y="2810229"/>
            <a:ext cx="51055" cy="43361"/>
          </a:xfrm>
          <a:custGeom>
            <a:avLst/>
            <a:gdLst>
              <a:gd name="T0" fmla="*/ 101 w 143"/>
              <a:gd name="T1" fmla="*/ 0 h 166"/>
              <a:gd name="T2" fmla="*/ 99 w 143"/>
              <a:gd name="T3" fmla="*/ 36 h 166"/>
              <a:gd name="T4" fmla="*/ 105 w 143"/>
              <a:gd name="T5" fmla="*/ 72 h 166"/>
              <a:gd name="T6" fmla="*/ 120 w 143"/>
              <a:gd name="T7" fmla="*/ 108 h 166"/>
              <a:gd name="T8" fmla="*/ 143 w 143"/>
              <a:gd name="T9" fmla="*/ 143 h 166"/>
              <a:gd name="T10" fmla="*/ 46 w 143"/>
              <a:gd name="T11" fmla="*/ 166 h 166"/>
              <a:gd name="T12" fmla="*/ 22 w 143"/>
              <a:gd name="T13" fmla="*/ 128 h 166"/>
              <a:gd name="T14" fmla="*/ 7 w 143"/>
              <a:gd name="T15" fmla="*/ 90 h 166"/>
              <a:gd name="T16" fmla="*/ 1 w 143"/>
              <a:gd name="T17" fmla="*/ 51 h 166"/>
              <a:gd name="T18" fmla="*/ 3 w 143"/>
              <a:gd name="T19" fmla="*/ 12 h 166"/>
              <a:gd name="T20" fmla="*/ 101 w 143"/>
              <a:gd name="T21"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3" h="166">
                <a:moveTo>
                  <a:pt x="101" y="0"/>
                </a:moveTo>
                <a:cubicBezTo>
                  <a:pt x="99" y="12"/>
                  <a:pt x="98" y="24"/>
                  <a:pt x="99" y="36"/>
                </a:cubicBezTo>
                <a:cubicBezTo>
                  <a:pt x="100" y="48"/>
                  <a:pt x="102" y="60"/>
                  <a:pt x="105" y="72"/>
                </a:cubicBezTo>
                <a:cubicBezTo>
                  <a:pt x="109" y="84"/>
                  <a:pt x="114" y="96"/>
                  <a:pt x="120" y="108"/>
                </a:cubicBezTo>
                <a:cubicBezTo>
                  <a:pt x="126" y="119"/>
                  <a:pt x="134" y="131"/>
                  <a:pt x="143" y="143"/>
                </a:cubicBezTo>
                <a:lnTo>
                  <a:pt x="46" y="166"/>
                </a:lnTo>
                <a:cubicBezTo>
                  <a:pt x="37" y="154"/>
                  <a:pt x="29" y="141"/>
                  <a:pt x="22" y="128"/>
                </a:cubicBezTo>
                <a:cubicBezTo>
                  <a:pt x="16" y="116"/>
                  <a:pt x="11" y="103"/>
                  <a:pt x="7" y="90"/>
                </a:cubicBezTo>
                <a:cubicBezTo>
                  <a:pt x="3" y="77"/>
                  <a:pt x="1" y="64"/>
                  <a:pt x="1" y="51"/>
                </a:cubicBezTo>
                <a:cubicBezTo>
                  <a:pt x="0" y="38"/>
                  <a:pt x="1" y="25"/>
                  <a:pt x="3" y="12"/>
                </a:cubicBezTo>
                <a:lnTo>
                  <a:pt x="101" y="0"/>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7" name="Freeform 864">
            <a:extLst>
              <a:ext uri="{FF2B5EF4-FFF2-40B4-BE49-F238E27FC236}">
                <a16:creationId xmlns:a16="http://schemas.microsoft.com/office/drawing/2014/main" id="{41342BDD-6544-4A63-BA27-588C413A64EB}"/>
              </a:ext>
            </a:extLst>
          </p:cNvPr>
          <p:cNvSpPr>
            <a:spLocks/>
          </p:cNvSpPr>
          <p:nvPr/>
        </p:nvSpPr>
        <p:spPr bwMode="auto">
          <a:xfrm>
            <a:off x="6516516" y="2876414"/>
            <a:ext cx="108300" cy="38797"/>
          </a:xfrm>
          <a:custGeom>
            <a:avLst/>
            <a:gdLst>
              <a:gd name="T0" fmla="*/ 155 w 303"/>
              <a:gd name="T1" fmla="*/ 121 h 150"/>
              <a:gd name="T2" fmla="*/ 98 w 303"/>
              <a:gd name="T3" fmla="*/ 91 h 150"/>
              <a:gd name="T4" fmla="*/ 46 w 303"/>
              <a:gd name="T5" fmla="*/ 60 h 150"/>
              <a:gd name="T6" fmla="*/ 0 w 303"/>
              <a:gd name="T7" fmla="*/ 30 h 150"/>
              <a:gd name="T8" fmla="*/ 92 w 303"/>
              <a:gd name="T9" fmla="*/ 0 h 150"/>
              <a:gd name="T10" fmla="*/ 137 w 303"/>
              <a:gd name="T11" fmla="*/ 29 h 150"/>
              <a:gd name="T12" fmla="*/ 187 w 303"/>
              <a:gd name="T13" fmla="*/ 58 h 150"/>
              <a:gd name="T14" fmla="*/ 243 w 303"/>
              <a:gd name="T15" fmla="*/ 87 h 150"/>
              <a:gd name="T16" fmla="*/ 303 w 303"/>
              <a:gd name="T17" fmla="*/ 116 h 150"/>
              <a:gd name="T18" fmla="*/ 217 w 303"/>
              <a:gd name="T19" fmla="*/ 150 h 150"/>
              <a:gd name="T20" fmla="*/ 155 w 303"/>
              <a:gd name="T21" fmla="*/ 121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3" h="150">
                <a:moveTo>
                  <a:pt x="155" y="121"/>
                </a:moveTo>
                <a:cubicBezTo>
                  <a:pt x="135" y="111"/>
                  <a:pt x="116" y="101"/>
                  <a:pt x="98" y="91"/>
                </a:cubicBezTo>
                <a:cubicBezTo>
                  <a:pt x="80" y="81"/>
                  <a:pt x="63" y="71"/>
                  <a:pt x="46" y="60"/>
                </a:cubicBezTo>
                <a:cubicBezTo>
                  <a:pt x="30" y="50"/>
                  <a:pt x="14" y="40"/>
                  <a:pt x="0" y="30"/>
                </a:cubicBezTo>
                <a:lnTo>
                  <a:pt x="92" y="0"/>
                </a:lnTo>
                <a:cubicBezTo>
                  <a:pt x="106" y="10"/>
                  <a:pt x="121" y="20"/>
                  <a:pt x="137" y="29"/>
                </a:cubicBezTo>
                <a:cubicBezTo>
                  <a:pt x="153" y="39"/>
                  <a:pt x="170" y="49"/>
                  <a:pt x="187" y="58"/>
                </a:cubicBezTo>
                <a:cubicBezTo>
                  <a:pt x="205" y="68"/>
                  <a:pt x="223" y="78"/>
                  <a:pt x="243" y="87"/>
                </a:cubicBezTo>
                <a:cubicBezTo>
                  <a:pt x="262" y="97"/>
                  <a:pt x="282" y="106"/>
                  <a:pt x="303" y="116"/>
                </a:cubicBezTo>
                <a:lnTo>
                  <a:pt x="217" y="150"/>
                </a:lnTo>
                <a:cubicBezTo>
                  <a:pt x="195" y="141"/>
                  <a:pt x="175" y="131"/>
                  <a:pt x="155" y="12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8" name="Freeform 865">
            <a:extLst>
              <a:ext uri="{FF2B5EF4-FFF2-40B4-BE49-F238E27FC236}">
                <a16:creationId xmlns:a16="http://schemas.microsoft.com/office/drawing/2014/main" id="{7A7A5F10-B26C-4904-AF2A-9471188305D0}"/>
              </a:ext>
            </a:extLst>
          </p:cNvPr>
          <p:cNvSpPr>
            <a:spLocks/>
          </p:cNvSpPr>
          <p:nvPr/>
        </p:nvSpPr>
        <p:spPr bwMode="auto">
          <a:xfrm>
            <a:off x="6671232" y="2930047"/>
            <a:ext cx="133055" cy="36515"/>
          </a:xfrm>
          <a:custGeom>
            <a:avLst/>
            <a:gdLst>
              <a:gd name="T0" fmla="*/ 0 w 369"/>
              <a:gd name="T1" fmla="*/ 37 h 138"/>
              <a:gd name="T2" fmla="*/ 81 w 369"/>
              <a:gd name="T3" fmla="*/ 0 h 138"/>
              <a:gd name="T4" fmla="*/ 149 w 369"/>
              <a:gd name="T5" fmla="*/ 24 h 138"/>
              <a:gd name="T6" fmla="*/ 220 w 369"/>
              <a:gd name="T7" fmla="*/ 49 h 138"/>
              <a:gd name="T8" fmla="*/ 293 w 369"/>
              <a:gd name="T9" fmla="*/ 73 h 138"/>
              <a:gd name="T10" fmla="*/ 369 w 369"/>
              <a:gd name="T11" fmla="*/ 98 h 138"/>
              <a:gd name="T12" fmla="*/ 292 w 369"/>
              <a:gd name="T13" fmla="*/ 138 h 138"/>
              <a:gd name="T14" fmla="*/ 215 w 369"/>
              <a:gd name="T15" fmla="*/ 113 h 138"/>
              <a:gd name="T16" fmla="*/ 140 w 369"/>
              <a:gd name="T17" fmla="*/ 87 h 138"/>
              <a:gd name="T18" fmla="*/ 69 w 369"/>
              <a:gd name="T19" fmla="*/ 62 h 138"/>
              <a:gd name="T20" fmla="*/ 0 w 369"/>
              <a:gd name="T21" fmla="*/ 3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138">
                <a:moveTo>
                  <a:pt x="0" y="37"/>
                </a:moveTo>
                <a:lnTo>
                  <a:pt x="81" y="0"/>
                </a:lnTo>
                <a:cubicBezTo>
                  <a:pt x="103" y="8"/>
                  <a:pt x="126" y="16"/>
                  <a:pt x="149" y="24"/>
                </a:cubicBezTo>
                <a:cubicBezTo>
                  <a:pt x="172" y="32"/>
                  <a:pt x="196" y="41"/>
                  <a:pt x="220" y="49"/>
                </a:cubicBezTo>
                <a:cubicBezTo>
                  <a:pt x="244" y="57"/>
                  <a:pt x="268" y="65"/>
                  <a:pt x="293" y="73"/>
                </a:cubicBezTo>
                <a:cubicBezTo>
                  <a:pt x="318" y="81"/>
                  <a:pt x="343" y="89"/>
                  <a:pt x="369" y="98"/>
                </a:cubicBezTo>
                <a:lnTo>
                  <a:pt x="292" y="138"/>
                </a:lnTo>
                <a:cubicBezTo>
                  <a:pt x="266" y="129"/>
                  <a:pt x="240" y="121"/>
                  <a:pt x="215" y="113"/>
                </a:cubicBezTo>
                <a:cubicBezTo>
                  <a:pt x="190" y="104"/>
                  <a:pt x="165" y="96"/>
                  <a:pt x="140" y="87"/>
                </a:cubicBezTo>
                <a:cubicBezTo>
                  <a:pt x="116" y="79"/>
                  <a:pt x="92" y="71"/>
                  <a:pt x="69" y="62"/>
                </a:cubicBezTo>
                <a:cubicBezTo>
                  <a:pt x="45" y="54"/>
                  <a:pt x="22" y="45"/>
                  <a:pt x="0" y="3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9" name="Freeform 866">
            <a:extLst>
              <a:ext uri="{FF2B5EF4-FFF2-40B4-BE49-F238E27FC236}">
                <a16:creationId xmlns:a16="http://schemas.microsoft.com/office/drawing/2014/main" id="{8688FD5C-D047-4733-B614-CF972A09E186}"/>
              </a:ext>
            </a:extLst>
          </p:cNvPr>
          <p:cNvSpPr>
            <a:spLocks/>
          </p:cNvSpPr>
          <p:nvPr/>
        </p:nvSpPr>
        <p:spPr bwMode="auto">
          <a:xfrm>
            <a:off x="6870813" y="2975692"/>
            <a:ext cx="143885" cy="35376"/>
          </a:xfrm>
          <a:custGeom>
            <a:avLst/>
            <a:gdLst>
              <a:gd name="T0" fmla="*/ 154 w 403"/>
              <a:gd name="T1" fmla="*/ 23 h 134"/>
              <a:gd name="T2" fmla="*/ 235 w 403"/>
              <a:gd name="T3" fmla="*/ 46 h 134"/>
              <a:gd name="T4" fmla="*/ 318 w 403"/>
              <a:gd name="T5" fmla="*/ 68 h 134"/>
              <a:gd name="T6" fmla="*/ 403 w 403"/>
              <a:gd name="T7" fmla="*/ 91 h 134"/>
              <a:gd name="T8" fmla="*/ 332 w 403"/>
              <a:gd name="T9" fmla="*/ 134 h 134"/>
              <a:gd name="T10" fmla="*/ 247 w 403"/>
              <a:gd name="T11" fmla="*/ 111 h 134"/>
              <a:gd name="T12" fmla="*/ 163 w 403"/>
              <a:gd name="T13" fmla="*/ 88 h 134"/>
              <a:gd name="T14" fmla="*/ 81 w 403"/>
              <a:gd name="T15" fmla="*/ 65 h 134"/>
              <a:gd name="T16" fmla="*/ 0 w 403"/>
              <a:gd name="T17" fmla="*/ 42 h 134"/>
              <a:gd name="T18" fmla="*/ 74 w 403"/>
              <a:gd name="T19" fmla="*/ 0 h 134"/>
              <a:gd name="T20" fmla="*/ 154 w 403"/>
              <a:gd name="T21"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3" h="134">
                <a:moveTo>
                  <a:pt x="154" y="23"/>
                </a:moveTo>
                <a:cubicBezTo>
                  <a:pt x="181" y="31"/>
                  <a:pt x="208" y="38"/>
                  <a:pt x="235" y="46"/>
                </a:cubicBezTo>
                <a:cubicBezTo>
                  <a:pt x="263" y="53"/>
                  <a:pt x="290" y="61"/>
                  <a:pt x="318" y="68"/>
                </a:cubicBezTo>
                <a:cubicBezTo>
                  <a:pt x="346" y="76"/>
                  <a:pt x="374" y="84"/>
                  <a:pt x="403" y="91"/>
                </a:cubicBezTo>
                <a:lnTo>
                  <a:pt x="332" y="134"/>
                </a:lnTo>
                <a:cubicBezTo>
                  <a:pt x="303" y="127"/>
                  <a:pt x="275" y="119"/>
                  <a:pt x="247" y="111"/>
                </a:cubicBezTo>
                <a:cubicBezTo>
                  <a:pt x="219" y="104"/>
                  <a:pt x="191" y="96"/>
                  <a:pt x="163" y="88"/>
                </a:cubicBezTo>
                <a:cubicBezTo>
                  <a:pt x="135" y="80"/>
                  <a:pt x="108" y="73"/>
                  <a:pt x="81" y="65"/>
                </a:cubicBezTo>
                <a:cubicBezTo>
                  <a:pt x="54" y="57"/>
                  <a:pt x="27" y="50"/>
                  <a:pt x="0" y="42"/>
                </a:cubicBezTo>
                <a:lnTo>
                  <a:pt x="74" y="0"/>
                </a:lnTo>
                <a:cubicBezTo>
                  <a:pt x="101" y="8"/>
                  <a:pt x="127" y="16"/>
                  <a:pt x="154" y="2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0" name="Freeform 867">
            <a:extLst>
              <a:ext uri="{FF2B5EF4-FFF2-40B4-BE49-F238E27FC236}">
                <a16:creationId xmlns:a16="http://schemas.microsoft.com/office/drawing/2014/main" id="{AC4E9BEF-0BD8-408A-926F-9BE6CF86DA8E}"/>
              </a:ext>
            </a:extLst>
          </p:cNvPr>
          <p:cNvSpPr>
            <a:spLocks/>
          </p:cNvSpPr>
          <p:nvPr/>
        </p:nvSpPr>
        <p:spPr bwMode="auto">
          <a:xfrm>
            <a:off x="7092057" y="3020194"/>
            <a:ext cx="150074" cy="35376"/>
          </a:xfrm>
          <a:custGeom>
            <a:avLst/>
            <a:gdLst>
              <a:gd name="T0" fmla="*/ 0 w 422"/>
              <a:gd name="T1" fmla="*/ 45 h 137"/>
              <a:gd name="T2" fmla="*/ 68 w 422"/>
              <a:gd name="T3" fmla="*/ 0 h 137"/>
              <a:gd name="T4" fmla="*/ 156 w 422"/>
              <a:gd name="T5" fmla="*/ 23 h 137"/>
              <a:gd name="T6" fmla="*/ 244 w 422"/>
              <a:gd name="T7" fmla="*/ 45 h 137"/>
              <a:gd name="T8" fmla="*/ 332 w 422"/>
              <a:gd name="T9" fmla="*/ 68 h 137"/>
              <a:gd name="T10" fmla="*/ 422 w 422"/>
              <a:gd name="T11" fmla="*/ 91 h 137"/>
              <a:gd name="T12" fmla="*/ 354 w 422"/>
              <a:gd name="T13" fmla="*/ 137 h 137"/>
              <a:gd name="T14" fmla="*/ 265 w 422"/>
              <a:gd name="T15" fmla="*/ 113 h 137"/>
              <a:gd name="T16" fmla="*/ 176 w 422"/>
              <a:gd name="T17" fmla="*/ 90 h 137"/>
              <a:gd name="T18" fmla="*/ 87 w 422"/>
              <a:gd name="T19" fmla="*/ 67 h 137"/>
              <a:gd name="T20" fmla="*/ 0 w 422"/>
              <a:gd name="T21" fmla="*/ 45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2" h="137">
                <a:moveTo>
                  <a:pt x="0" y="45"/>
                </a:moveTo>
                <a:lnTo>
                  <a:pt x="68" y="0"/>
                </a:lnTo>
                <a:cubicBezTo>
                  <a:pt x="97" y="8"/>
                  <a:pt x="126" y="15"/>
                  <a:pt x="156" y="23"/>
                </a:cubicBezTo>
                <a:cubicBezTo>
                  <a:pt x="185" y="30"/>
                  <a:pt x="214" y="38"/>
                  <a:pt x="244" y="45"/>
                </a:cubicBezTo>
                <a:cubicBezTo>
                  <a:pt x="273" y="53"/>
                  <a:pt x="303" y="61"/>
                  <a:pt x="332" y="68"/>
                </a:cubicBezTo>
                <a:cubicBezTo>
                  <a:pt x="362" y="76"/>
                  <a:pt x="392" y="83"/>
                  <a:pt x="422" y="91"/>
                </a:cubicBezTo>
                <a:lnTo>
                  <a:pt x="354" y="137"/>
                </a:lnTo>
                <a:cubicBezTo>
                  <a:pt x="324" y="129"/>
                  <a:pt x="294" y="121"/>
                  <a:pt x="265" y="113"/>
                </a:cubicBezTo>
                <a:cubicBezTo>
                  <a:pt x="235" y="106"/>
                  <a:pt x="205" y="98"/>
                  <a:pt x="176" y="90"/>
                </a:cubicBezTo>
                <a:cubicBezTo>
                  <a:pt x="146" y="83"/>
                  <a:pt x="117" y="75"/>
                  <a:pt x="87" y="67"/>
                </a:cubicBezTo>
                <a:cubicBezTo>
                  <a:pt x="58" y="60"/>
                  <a:pt x="29" y="52"/>
                  <a:pt x="0" y="4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1" name="Freeform 868">
            <a:extLst>
              <a:ext uri="{FF2B5EF4-FFF2-40B4-BE49-F238E27FC236}">
                <a16:creationId xmlns:a16="http://schemas.microsoft.com/office/drawing/2014/main" id="{E33AF7C5-1218-4637-8EB7-5AB994F195F7}"/>
              </a:ext>
            </a:extLst>
          </p:cNvPr>
          <p:cNvSpPr>
            <a:spLocks/>
          </p:cNvSpPr>
          <p:nvPr/>
        </p:nvSpPr>
        <p:spPr bwMode="auto">
          <a:xfrm>
            <a:off x="7325677" y="3064699"/>
            <a:ext cx="156263" cy="38797"/>
          </a:xfrm>
          <a:custGeom>
            <a:avLst/>
            <a:gdLst>
              <a:gd name="T0" fmla="*/ 276 w 434"/>
              <a:gd name="T1" fmla="*/ 120 h 146"/>
              <a:gd name="T2" fmla="*/ 184 w 434"/>
              <a:gd name="T3" fmla="*/ 96 h 146"/>
              <a:gd name="T4" fmla="*/ 92 w 434"/>
              <a:gd name="T5" fmla="*/ 71 h 146"/>
              <a:gd name="T6" fmla="*/ 0 w 434"/>
              <a:gd name="T7" fmla="*/ 47 h 146"/>
              <a:gd name="T8" fmla="*/ 67 w 434"/>
              <a:gd name="T9" fmla="*/ 0 h 146"/>
              <a:gd name="T10" fmla="*/ 159 w 434"/>
              <a:gd name="T11" fmla="*/ 24 h 146"/>
              <a:gd name="T12" fmla="*/ 250 w 434"/>
              <a:gd name="T13" fmla="*/ 48 h 146"/>
              <a:gd name="T14" fmla="*/ 342 w 434"/>
              <a:gd name="T15" fmla="*/ 73 h 146"/>
              <a:gd name="T16" fmla="*/ 434 w 434"/>
              <a:gd name="T17" fmla="*/ 98 h 146"/>
              <a:gd name="T18" fmla="*/ 367 w 434"/>
              <a:gd name="T19" fmla="*/ 146 h 146"/>
              <a:gd name="T20" fmla="*/ 276 w 434"/>
              <a:gd name="T21" fmla="*/ 12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4" h="146">
                <a:moveTo>
                  <a:pt x="276" y="120"/>
                </a:moveTo>
                <a:cubicBezTo>
                  <a:pt x="245" y="112"/>
                  <a:pt x="215" y="104"/>
                  <a:pt x="184" y="96"/>
                </a:cubicBezTo>
                <a:cubicBezTo>
                  <a:pt x="154" y="87"/>
                  <a:pt x="123" y="79"/>
                  <a:pt x="92" y="71"/>
                </a:cubicBezTo>
                <a:cubicBezTo>
                  <a:pt x="62" y="63"/>
                  <a:pt x="31" y="55"/>
                  <a:pt x="0" y="47"/>
                </a:cubicBezTo>
                <a:lnTo>
                  <a:pt x="67" y="0"/>
                </a:lnTo>
                <a:cubicBezTo>
                  <a:pt x="98" y="8"/>
                  <a:pt x="128" y="16"/>
                  <a:pt x="159" y="24"/>
                </a:cubicBezTo>
                <a:cubicBezTo>
                  <a:pt x="189" y="32"/>
                  <a:pt x="220" y="40"/>
                  <a:pt x="250" y="48"/>
                </a:cubicBezTo>
                <a:cubicBezTo>
                  <a:pt x="281" y="57"/>
                  <a:pt x="312" y="65"/>
                  <a:pt x="342" y="73"/>
                </a:cubicBezTo>
                <a:cubicBezTo>
                  <a:pt x="373" y="81"/>
                  <a:pt x="403" y="90"/>
                  <a:pt x="434" y="98"/>
                </a:cubicBezTo>
                <a:lnTo>
                  <a:pt x="367" y="146"/>
                </a:lnTo>
                <a:cubicBezTo>
                  <a:pt x="337" y="137"/>
                  <a:pt x="306" y="129"/>
                  <a:pt x="276" y="12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2" name="Freeform 869">
            <a:extLst>
              <a:ext uri="{FF2B5EF4-FFF2-40B4-BE49-F238E27FC236}">
                <a16:creationId xmlns:a16="http://schemas.microsoft.com/office/drawing/2014/main" id="{0CE4C8AA-6BC9-4B07-B714-43AADBB44A94}"/>
              </a:ext>
            </a:extLst>
          </p:cNvPr>
          <p:cNvSpPr>
            <a:spLocks/>
          </p:cNvSpPr>
          <p:nvPr/>
        </p:nvSpPr>
        <p:spPr bwMode="auto">
          <a:xfrm>
            <a:off x="7808388" y="3171963"/>
            <a:ext cx="154714" cy="52493"/>
          </a:xfrm>
          <a:custGeom>
            <a:avLst/>
            <a:gdLst>
              <a:gd name="T0" fmla="*/ 266 w 430"/>
              <a:gd name="T1" fmla="*/ 159 h 197"/>
              <a:gd name="T2" fmla="*/ 180 w 430"/>
              <a:gd name="T3" fmla="*/ 121 h 197"/>
              <a:gd name="T4" fmla="*/ 91 w 430"/>
              <a:gd name="T5" fmla="*/ 84 h 197"/>
              <a:gd name="T6" fmla="*/ 0 w 430"/>
              <a:gd name="T7" fmla="*/ 48 h 197"/>
              <a:gd name="T8" fmla="*/ 73 w 430"/>
              <a:gd name="T9" fmla="*/ 0 h 197"/>
              <a:gd name="T10" fmla="*/ 166 w 430"/>
              <a:gd name="T11" fmla="*/ 36 h 197"/>
              <a:gd name="T12" fmla="*/ 257 w 430"/>
              <a:gd name="T13" fmla="*/ 74 h 197"/>
              <a:gd name="T14" fmla="*/ 345 w 430"/>
              <a:gd name="T15" fmla="*/ 112 h 197"/>
              <a:gd name="T16" fmla="*/ 430 w 430"/>
              <a:gd name="T17" fmla="*/ 151 h 197"/>
              <a:gd name="T18" fmla="*/ 349 w 430"/>
              <a:gd name="T19" fmla="*/ 197 h 197"/>
              <a:gd name="T20" fmla="*/ 266 w 430"/>
              <a:gd name="T21" fmla="*/ 159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0" h="197">
                <a:moveTo>
                  <a:pt x="266" y="159"/>
                </a:moveTo>
                <a:cubicBezTo>
                  <a:pt x="238" y="146"/>
                  <a:pt x="210" y="133"/>
                  <a:pt x="180" y="121"/>
                </a:cubicBezTo>
                <a:cubicBezTo>
                  <a:pt x="151" y="108"/>
                  <a:pt x="122" y="96"/>
                  <a:pt x="91" y="84"/>
                </a:cubicBezTo>
                <a:cubicBezTo>
                  <a:pt x="61" y="72"/>
                  <a:pt x="31" y="60"/>
                  <a:pt x="0" y="48"/>
                </a:cubicBezTo>
                <a:lnTo>
                  <a:pt x="73" y="0"/>
                </a:lnTo>
                <a:cubicBezTo>
                  <a:pt x="105" y="12"/>
                  <a:pt x="136" y="24"/>
                  <a:pt x="166" y="36"/>
                </a:cubicBezTo>
                <a:cubicBezTo>
                  <a:pt x="197" y="49"/>
                  <a:pt x="227" y="61"/>
                  <a:pt x="257" y="74"/>
                </a:cubicBezTo>
                <a:cubicBezTo>
                  <a:pt x="287" y="86"/>
                  <a:pt x="316" y="99"/>
                  <a:pt x="345" y="112"/>
                </a:cubicBezTo>
                <a:cubicBezTo>
                  <a:pt x="374" y="125"/>
                  <a:pt x="403" y="138"/>
                  <a:pt x="430" y="151"/>
                </a:cubicBezTo>
                <a:lnTo>
                  <a:pt x="349" y="197"/>
                </a:lnTo>
                <a:cubicBezTo>
                  <a:pt x="322" y="184"/>
                  <a:pt x="295" y="171"/>
                  <a:pt x="266" y="159"/>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3" name="Freeform 870">
            <a:extLst>
              <a:ext uri="{FF2B5EF4-FFF2-40B4-BE49-F238E27FC236}">
                <a16:creationId xmlns:a16="http://schemas.microsoft.com/office/drawing/2014/main" id="{3B689418-0D18-47BD-B7DD-FAE1F4267134}"/>
              </a:ext>
            </a:extLst>
          </p:cNvPr>
          <p:cNvSpPr>
            <a:spLocks/>
          </p:cNvSpPr>
          <p:nvPr/>
        </p:nvSpPr>
        <p:spPr bwMode="auto">
          <a:xfrm>
            <a:off x="8170421" y="3371660"/>
            <a:ext cx="54151" cy="83301"/>
          </a:xfrm>
          <a:custGeom>
            <a:avLst/>
            <a:gdLst>
              <a:gd name="T0" fmla="*/ 15 w 151"/>
              <a:gd name="T1" fmla="*/ 282 h 316"/>
              <a:gd name="T2" fmla="*/ 18 w 151"/>
              <a:gd name="T3" fmla="*/ 268 h 316"/>
              <a:gd name="T4" fmla="*/ 20 w 151"/>
              <a:gd name="T5" fmla="*/ 255 h 316"/>
              <a:gd name="T6" fmla="*/ 26 w 151"/>
              <a:gd name="T7" fmla="*/ 192 h 316"/>
              <a:gd name="T8" fmla="*/ 25 w 151"/>
              <a:gd name="T9" fmla="*/ 132 h 316"/>
              <a:gd name="T10" fmla="*/ 16 w 151"/>
              <a:gd name="T11" fmla="*/ 74 h 316"/>
              <a:gd name="T12" fmla="*/ 0 w 151"/>
              <a:gd name="T13" fmla="*/ 17 h 316"/>
              <a:gd name="T14" fmla="*/ 119 w 151"/>
              <a:gd name="T15" fmla="*/ 0 h 316"/>
              <a:gd name="T16" fmla="*/ 137 w 151"/>
              <a:gd name="T17" fmla="*/ 61 h 316"/>
              <a:gd name="T18" fmla="*/ 148 w 151"/>
              <a:gd name="T19" fmla="*/ 124 h 316"/>
              <a:gd name="T20" fmla="*/ 151 w 151"/>
              <a:gd name="T21" fmla="*/ 189 h 316"/>
              <a:gd name="T22" fmla="*/ 145 w 151"/>
              <a:gd name="T23" fmla="*/ 257 h 316"/>
              <a:gd name="T24" fmla="*/ 143 w 151"/>
              <a:gd name="T25" fmla="*/ 272 h 316"/>
              <a:gd name="T26" fmla="*/ 140 w 151"/>
              <a:gd name="T27" fmla="*/ 287 h 316"/>
              <a:gd name="T28" fmla="*/ 137 w 151"/>
              <a:gd name="T29" fmla="*/ 301 h 316"/>
              <a:gd name="T30" fmla="*/ 133 w 151"/>
              <a:gd name="T31" fmla="*/ 316 h 316"/>
              <a:gd name="T32" fmla="*/ 8 w 151"/>
              <a:gd name="T33" fmla="*/ 309 h 316"/>
              <a:gd name="T34" fmla="*/ 12 w 151"/>
              <a:gd name="T35" fmla="*/ 296 h 316"/>
              <a:gd name="T36" fmla="*/ 15 w 151"/>
              <a:gd name="T37" fmla="*/ 282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1" h="316">
                <a:moveTo>
                  <a:pt x="15" y="282"/>
                </a:moveTo>
                <a:cubicBezTo>
                  <a:pt x="16" y="277"/>
                  <a:pt x="17" y="273"/>
                  <a:pt x="18" y="268"/>
                </a:cubicBezTo>
                <a:cubicBezTo>
                  <a:pt x="18" y="264"/>
                  <a:pt x="19" y="259"/>
                  <a:pt x="20" y="255"/>
                </a:cubicBezTo>
                <a:cubicBezTo>
                  <a:pt x="23" y="233"/>
                  <a:pt x="25" y="213"/>
                  <a:pt x="26" y="192"/>
                </a:cubicBezTo>
                <a:cubicBezTo>
                  <a:pt x="27" y="172"/>
                  <a:pt x="26" y="152"/>
                  <a:pt x="25" y="132"/>
                </a:cubicBezTo>
                <a:cubicBezTo>
                  <a:pt x="23" y="112"/>
                  <a:pt x="20" y="93"/>
                  <a:pt x="16" y="74"/>
                </a:cubicBezTo>
                <a:cubicBezTo>
                  <a:pt x="11" y="55"/>
                  <a:pt x="6" y="36"/>
                  <a:pt x="0" y="17"/>
                </a:cubicBezTo>
                <a:lnTo>
                  <a:pt x="119" y="0"/>
                </a:lnTo>
                <a:cubicBezTo>
                  <a:pt x="126" y="20"/>
                  <a:pt x="133" y="40"/>
                  <a:pt x="137" y="61"/>
                </a:cubicBezTo>
                <a:cubicBezTo>
                  <a:pt x="142" y="81"/>
                  <a:pt x="146" y="102"/>
                  <a:pt x="148" y="124"/>
                </a:cubicBezTo>
                <a:cubicBezTo>
                  <a:pt x="150" y="145"/>
                  <a:pt x="151" y="167"/>
                  <a:pt x="151" y="189"/>
                </a:cubicBezTo>
                <a:cubicBezTo>
                  <a:pt x="150" y="212"/>
                  <a:pt x="148" y="234"/>
                  <a:pt x="145" y="257"/>
                </a:cubicBezTo>
                <a:cubicBezTo>
                  <a:pt x="144" y="262"/>
                  <a:pt x="144" y="267"/>
                  <a:pt x="143" y="272"/>
                </a:cubicBezTo>
                <a:cubicBezTo>
                  <a:pt x="142" y="277"/>
                  <a:pt x="141" y="282"/>
                  <a:pt x="140" y="287"/>
                </a:cubicBezTo>
                <a:cubicBezTo>
                  <a:pt x="139" y="291"/>
                  <a:pt x="138" y="296"/>
                  <a:pt x="137" y="301"/>
                </a:cubicBezTo>
                <a:cubicBezTo>
                  <a:pt x="136" y="306"/>
                  <a:pt x="135" y="311"/>
                  <a:pt x="133" y="316"/>
                </a:cubicBezTo>
                <a:lnTo>
                  <a:pt x="8" y="309"/>
                </a:lnTo>
                <a:cubicBezTo>
                  <a:pt x="10" y="305"/>
                  <a:pt x="11" y="300"/>
                  <a:pt x="12" y="296"/>
                </a:cubicBezTo>
                <a:cubicBezTo>
                  <a:pt x="13" y="291"/>
                  <a:pt x="14" y="286"/>
                  <a:pt x="15" y="28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4" name="Freeform 871">
            <a:extLst>
              <a:ext uri="{FF2B5EF4-FFF2-40B4-BE49-F238E27FC236}">
                <a16:creationId xmlns:a16="http://schemas.microsoft.com/office/drawing/2014/main" id="{EBD5646A-3771-4FF4-B5E1-791DB61870E9}"/>
              </a:ext>
            </a:extLst>
          </p:cNvPr>
          <p:cNvSpPr>
            <a:spLocks/>
          </p:cNvSpPr>
          <p:nvPr/>
        </p:nvSpPr>
        <p:spPr bwMode="auto">
          <a:xfrm>
            <a:off x="7718653" y="3661505"/>
            <a:ext cx="216601" cy="75314"/>
          </a:xfrm>
          <a:custGeom>
            <a:avLst/>
            <a:gdLst>
              <a:gd name="T0" fmla="*/ 276 w 606"/>
              <a:gd name="T1" fmla="*/ 110 h 285"/>
              <a:gd name="T2" fmla="*/ 405 w 606"/>
              <a:gd name="T3" fmla="*/ 58 h 285"/>
              <a:gd name="T4" fmla="*/ 527 w 606"/>
              <a:gd name="T5" fmla="*/ 0 h 285"/>
              <a:gd name="T6" fmla="*/ 606 w 606"/>
              <a:gd name="T7" fmla="*/ 68 h 285"/>
              <a:gd name="T8" fmla="*/ 474 w 606"/>
              <a:gd name="T9" fmla="*/ 132 h 285"/>
              <a:gd name="T10" fmla="*/ 334 w 606"/>
              <a:gd name="T11" fmla="*/ 189 h 285"/>
              <a:gd name="T12" fmla="*/ 189 w 606"/>
              <a:gd name="T13" fmla="*/ 240 h 285"/>
              <a:gd name="T14" fmla="*/ 38 w 606"/>
              <a:gd name="T15" fmla="*/ 285 h 285"/>
              <a:gd name="T16" fmla="*/ 0 w 606"/>
              <a:gd name="T17" fmla="*/ 199 h 285"/>
              <a:gd name="T18" fmla="*/ 141 w 606"/>
              <a:gd name="T19" fmla="*/ 157 h 285"/>
              <a:gd name="T20" fmla="*/ 276 w 606"/>
              <a:gd name="T21" fmla="*/ 110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6" h="285">
                <a:moveTo>
                  <a:pt x="276" y="110"/>
                </a:moveTo>
                <a:cubicBezTo>
                  <a:pt x="320" y="94"/>
                  <a:pt x="363" y="76"/>
                  <a:pt x="405" y="58"/>
                </a:cubicBezTo>
                <a:cubicBezTo>
                  <a:pt x="447" y="40"/>
                  <a:pt x="487" y="21"/>
                  <a:pt x="527" y="0"/>
                </a:cubicBezTo>
                <a:lnTo>
                  <a:pt x="606" y="68"/>
                </a:lnTo>
                <a:cubicBezTo>
                  <a:pt x="563" y="91"/>
                  <a:pt x="519" y="112"/>
                  <a:pt x="474" y="132"/>
                </a:cubicBezTo>
                <a:cubicBezTo>
                  <a:pt x="428" y="152"/>
                  <a:pt x="382" y="171"/>
                  <a:pt x="334" y="189"/>
                </a:cubicBezTo>
                <a:cubicBezTo>
                  <a:pt x="287" y="207"/>
                  <a:pt x="238" y="224"/>
                  <a:pt x="189" y="240"/>
                </a:cubicBezTo>
                <a:cubicBezTo>
                  <a:pt x="140" y="256"/>
                  <a:pt x="89" y="271"/>
                  <a:pt x="38" y="285"/>
                </a:cubicBezTo>
                <a:lnTo>
                  <a:pt x="0" y="199"/>
                </a:lnTo>
                <a:cubicBezTo>
                  <a:pt x="48" y="186"/>
                  <a:pt x="95" y="172"/>
                  <a:pt x="141" y="157"/>
                </a:cubicBezTo>
                <a:cubicBezTo>
                  <a:pt x="187" y="142"/>
                  <a:pt x="232" y="127"/>
                  <a:pt x="276" y="11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5" name="Freeform 872">
            <a:extLst>
              <a:ext uri="{FF2B5EF4-FFF2-40B4-BE49-F238E27FC236}">
                <a16:creationId xmlns:a16="http://schemas.microsoft.com/office/drawing/2014/main" id="{71E8FCDD-5DA9-4051-BE11-E0618DEA4B35}"/>
              </a:ext>
            </a:extLst>
          </p:cNvPr>
          <p:cNvSpPr>
            <a:spLocks/>
          </p:cNvSpPr>
          <p:nvPr/>
        </p:nvSpPr>
        <p:spPr bwMode="auto">
          <a:xfrm>
            <a:off x="7314847" y="3741382"/>
            <a:ext cx="228978" cy="46786"/>
          </a:xfrm>
          <a:custGeom>
            <a:avLst/>
            <a:gdLst>
              <a:gd name="T0" fmla="*/ 172 w 642"/>
              <a:gd name="T1" fmla="*/ 60 h 174"/>
              <a:gd name="T2" fmla="*/ 329 w 642"/>
              <a:gd name="T3" fmla="*/ 42 h 174"/>
              <a:gd name="T4" fmla="*/ 483 w 642"/>
              <a:gd name="T5" fmla="*/ 22 h 174"/>
              <a:gd name="T6" fmla="*/ 633 w 642"/>
              <a:gd name="T7" fmla="*/ 0 h 174"/>
              <a:gd name="T8" fmla="*/ 642 w 642"/>
              <a:gd name="T9" fmla="*/ 93 h 174"/>
              <a:gd name="T10" fmla="*/ 485 w 642"/>
              <a:gd name="T11" fmla="*/ 117 h 174"/>
              <a:gd name="T12" fmla="*/ 326 w 642"/>
              <a:gd name="T13" fmla="*/ 138 h 174"/>
              <a:gd name="T14" fmla="*/ 164 w 642"/>
              <a:gd name="T15" fmla="*/ 157 h 174"/>
              <a:gd name="T16" fmla="*/ 0 w 642"/>
              <a:gd name="T17" fmla="*/ 174 h 174"/>
              <a:gd name="T18" fmla="*/ 12 w 642"/>
              <a:gd name="T19" fmla="*/ 76 h 174"/>
              <a:gd name="T20" fmla="*/ 172 w 642"/>
              <a:gd name="T21" fmla="*/ 6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42" h="174">
                <a:moveTo>
                  <a:pt x="172" y="60"/>
                </a:moveTo>
                <a:cubicBezTo>
                  <a:pt x="225" y="55"/>
                  <a:pt x="277" y="49"/>
                  <a:pt x="329" y="42"/>
                </a:cubicBezTo>
                <a:cubicBezTo>
                  <a:pt x="381" y="36"/>
                  <a:pt x="432" y="29"/>
                  <a:pt x="483" y="22"/>
                </a:cubicBezTo>
                <a:cubicBezTo>
                  <a:pt x="533" y="15"/>
                  <a:pt x="583" y="8"/>
                  <a:pt x="633" y="0"/>
                </a:cubicBezTo>
                <a:lnTo>
                  <a:pt x="642" y="93"/>
                </a:lnTo>
                <a:cubicBezTo>
                  <a:pt x="590" y="101"/>
                  <a:pt x="538" y="109"/>
                  <a:pt x="485" y="117"/>
                </a:cubicBezTo>
                <a:cubicBezTo>
                  <a:pt x="433" y="124"/>
                  <a:pt x="380" y="131"/>
                  <a:pt x="326" y="138"/>
                </a:cubicBezTo>
                <a:cubicBezTo>
                  <a:pt x="273" y="145"/>
                  <a:pt x="219" y="151"/>
                  <a:pt x="164" y="157"/>
                </a:cubicBezTo>
                <a:cubicBezTo>
                  <a:pt x="110" y="163"/>
                  <a:pt x="55" y="168"/>
                  <a:pt x="0" y="174"/>
                </a:cubicBezTo>
                <a:lnTo>
                  <a:pt x="12" y="76"/>
                </a:lnTo>
                <a:cubicBezTo>
                  <a:pt x="66" y="71"/>
                  <a:pt x="119" y="66"/>
                  <a:pt x="172" y="6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6" name="Freeform 873">
            <a:extLst>
              <a:ext uri="{FF2B5EF4-FFF2-40B4-BE49-F238E27FC236}">
                <a16:creationId xmlns:a16="http://schemas.microsoft.com/office/drawing/2014/main" id="{E950AF88-650A-4984-9EE5-1EABD347D31B}"/>
              </a:ext>
            </a:extLst>
          </p:cNvPr>
          <p:cNvSpPr>
            <a:spLocks/>
          </p:cNvSpPr>
          <p:nvPr/>
        </p:nvSpPr>
        <p:spPr bwMode="auto">
          <a:xfrm>
            <a:off x="6890927" y="3773334"/>
            <a:ext cx="239808" cy="39940"/>
          </a:xfrm>
          <a:custGeom>
            <a:avLst/>
            <a:gdLst>
              <a:gd name="T0" fmla="*/ 188 w 667"/>
              <a:gd name="T1" fmla="*/ 38 h 152"/>
              <a:gd name="T2" fmla="*/ 350 w 667"/>
              <a:gd name="T3" fmla="*/ 25 h 152"/>
              <a:gd name="T4" fmla="*/ 510 w 667"/>
              <a:gd name="T5" fmla="*/ 13 h 152"/>
              <a:gd name="T6" fmla="*/ 667 w 667"/>
              <a:gd name="T7" fmla="*/ 0 h 152"/>
              <a:gd name="T8" fmla="*/ 646 w 667"/>
              <a:gd name="T9" fmla="*/ 99 h 152"/>
              <a:gd name="T10" fmla="*/ 486 w 667"/>
              <a:gd name="T11" fmla="*/ 111 h 152"/>
              <a:gd name="T12" fmla="*/ 326 w 667"/>
              <a:gd name="T13" fmla="*/ 124 h 152"/>
              <a:gd name="T14" fmla="*/ 163 w 667"/>
              <a:gd name="T15" fmla="*/ 137 h 152"/>
              <a:gd name="T16" fmla="*/ 0 w 667"/>
              <a:gd name="T17" fmla="*/ 152 h 152"/>
              <a:gd name="T18" fmla="*/ 25 w 667"/>
              <a:gd name="T19" fmla="*/ 52 h 152"/>
              <a:gd name="T20" fmla="*/ 188 w 667"/>
              <a:gd name="T21" fmla="*/ 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7" h="152">
                <a:moveTo>
                  <a:pt x="188" y="38"/>
                </a:moveTo>
                <a:cubicBezTo>
                  <a:pt x="243" y="34"/>
                  <a:pt x="296" y="29"/>
                  <a:pt x="350" y="25"/>
                </a:cubicBezTo>
                <a:cubicBezTo>
                  <a:pt x="403" y="21"/>
                  <a:pt x="457" y="17"/>
                  <a:pt x="510" y="13"/>
                </a:cubicBezTo>
                <a:cubicBezTo>
                  <a:pt x="563" y="9"/>
                  <a:pt x="615" y="5"/>
                  <a:pt x="667" y="0"/>
                </a:cubicBezTo>
                <a:lnTo>
                  <a:pt x="646" y="99"/>
                </a:lnTo>
                <a:cubicBezTo>
                  <a:pt x="593" y="103"/>
                  <a:pt x="540" y="107"/>
                  <a:pt x="486" y="111"/>
                </a:cubicBezTo>
                <a:cubicBezTo>
                  <a:pt x="433" y="115"/>
                  <a:pt x="379" y="120"/>
                  <a:pt x="326" y="124"/>
                </a:cubicBezTo>
                <a:cubicBezTo>
                  <a:pt x="272" y="128"/>
                  <a:pt x="218" y="133"/>
                  <a:pt x="163" y="137"/>
                </a:cubicBezTo>
                <a:cubicBezTo>
                  <a:pt x="109" y="142"/>
                  <a:pt x="54" y="147"/>
                  <a:pt x="0" y="152"/>
                </a:cubicBezTo>
                <a:lnTo>
                  <a:pt x="25" y="52"/>
                </a:lnTo>
                <a:cubicBezTo>
                  <a:pt x="80" y="48"/>
                  <a:pt x="134" y="43"/>
                  <a:pt x="188" y="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7" name="Freeform 874">
            <a:extLst>
              <a:ext uri="{FF2B5EF4-FFF2-40B4-BE49-F238E27FC236}">
                <a16:creationId xmlns:a16="http://schemas.microsoft.com/office/drawing/2014/main" id="{6C5697FF-36B2-4343-9B32-3D8F4585EC3D}"/>
              </a:ext>
            </a:extLst>
          </p:cNvPr>
          <p:cNvSpPr>
            <a:spLocks/>
          </p:cNvSpPr>
          <p:nvPr/>
        </p:nvSpPr>
        <p:spPr bwMode="auto">
          <a:xfrm>
            <a:off x="6456177" y="3803003"/>
            <a:ext cx="247543" cy="53633"/>
          </a:xfrm>
          <a:custGeom>
            <a:avLst/>
            <a:gdLst>
              <a:gd name="T0" fmla="*/ 185 w 692"/>
              <a:gd name="T1" fmla="*/ 76 h 206"/>
              <a:gd name="T2" fmla="*/ 356 w 692"/>
              <a:gd name="T3" fmla="*/ 48 h 206"/>
              <a:gd name="T4" fmla="*/ 525 w 692"/>
              <a:gd name="T5" fmla="*/ 23 h 206"/>
              <a:gd name="T6" fmla="*/ 692 w 692"/>
              <a:gd name="T7" fmla="*/ 0 h 206"/>
              <a:gd name="T8" fmla="*/ 669 w 692"/>
              <a:gd name="T9" fmla="*/ 100 h 206"/>
              <a:gd name="T10" fmla="*/ 505 w 692"/>
              <a:gd name="T11" fmla="*/ 122 h 206"/>
              <a:gd name="T12" fmla="*/ 338 w 692"/>
              <a:gd name="T13" fmla="*/ 147 h 206"/>
              <a:gd name="T14" fmla="*/ 170 w 692"/>
              <a:gd name="T15" fmla="*/ 175 h 206"/>
              <a:gd name="T16" fmla="*/ 0 w 692"/>
              <a:gd name="T17" fmla="*/ 206 h 206"/>
              <a:gd name="T18" fmla="*/ 12 w 692"/>
              <a:gd name="T19" fmla="*/ 107 h 206"/>
              <a:gd name="T20" fmla="*/ 185 w 692"/>
              <a:gd name="T21" fmla="*/ 7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2" h="206">
                <a:moveTo>
                  <a:pt x="185" y="76"/>
                </a:moveTo>
                <a:cubicBezTo>
                  <a:pt x="243" y="66"/>
                  <a:pt x="300" y="56"/>
                  <a:pt x="356" y="48"/>
                </a:cubicBezTo>
                <a:cubicBezTo>
                  <a:pt x="413" y="39"/>
                  <a:pt x="469" y="30"/>
                  <a:pt x="525" y="23"/>
                </a:cubicBezTo>
                <a:cubicBezTo>
                  <a:pt x="581" y="15"/>
                  <a:pt x="637" y="7"/>
                  <a:pt x="692" y="0"/>
                </a:cubicBezTo>
                <a:lnTo>
                  <a:pt x="669" y="100"/>
                </a:lnTo>
                <a:cubicBezTo>
                  <a:pt x="615" y="107"/>
                  <a:pt x="560" y="114"/>
                  <a:pt x="505" y="122"/>
                </a:cubicBezTo>
                <a:cubicBezTo>
                  <a:pt x="449" y="130"/>
                  <a:pt x="394" y="138"/>
                  <a:pt x="338" y="147"/>
                </a:cubicBezTo>
                <a:cubicBezTo>
                  <a:pt x="283" y="156"/>
                  <a:pt x="226" y="165"/>
                  <a:pt x="170" y="175"/>
                </a:cubicBezTo>
                <a:cubicBezTo>
                  <a:pt x="114" y="185"/>
                  <a:pt x="57" y="195"/>
                  <a:pt x="0" y="206"/>
                </a:cubicBezTo>
                <a:lnTo>
                  <a:pt x="12" y="107"/>
                </a:lnTo>
                <a:cubicBezTo>
                  <a:pt x="70" y="96"/>
                  <a:pt x="128" y="86"/>
                  <a:pt x="185" y="7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8" name="Freeform 875">
            <a:extLst>
              <a:ext uri="{FF2B5EF4-FFF2-40B4-BE49-F238E27FC236}">
                <a16:creationId xmlns:a16="http://schemas.microsoft.com/office/drawing/2014/main" id="{B8A20C4A-EE87-461B-9207-D1470FDD7B40}"/>
              </a:ext>
            </a:extLst>
          </p:cNvPr>
          <p:cNvSpPr>
            <a:spLocks/>
          </p:cNvSpPr>
          <p:nvPr/>
        </p:nvSpPr>
        <p:spPr bwMode="auto">
          <a:xfrm>
            <a:off x="5988938" y="3866905"/>
            <a:ext cx="263016" cy="85585"/>
          </a:xfrm>
          <a:custGeom>
            <a:avLst/>
            <a:gdLst>
              <a:gd name="T0" fmla="*/ 373 w 734"/>
              <a:gd name="T1" fmla="*/ 106 h 326"/>
              <a:gd name="T2" fmla="*/ 553 w 734"/>
              <a:gd name="T3" fmla="*/ 50 h 326"/>
              <a:gd name="T4" fmla="*/ 731 w 734"/>
              <a:gd name="T5" fmla="*/ 0 h 326"/>
              <a:gd name="T6" fmla="*/ 734 w 734"/>
              <a:gd name="T7" fmla="*/ 97 h 326"/>
              <a:gd name="T8" fmla="*/ 562 w 734"/>
              <a:gd name="T9" fmla="*/ 146 h 326"/>
              <a:gd name="T10" fmla="*/ 388 w 734"/>
              <a:gd name="T11" fmla="*/ 200 h 326"/>
              <a:gd name="T12" fmla="*/ 210 w 734"/>
              <a:gd name="T13" fmla="*/ 260 h 326"/>
              <a:gd name="T14" fmla="*/ 28 w 734"/>
              <a:gd name="T15" fmla="*/ 326 h 326"/>
              <a:gd name="T16" fmla="*/ 0 w 734"/>
              <a:gd name="T17" fmla="*/ 235 h 326"/>
              <a:gd name="T18" fmla="*/ 189 w 734"/>
              <a:gd name="T19" fmla="*/ 167 h 326"/>
              <a:gd name="T20" fmla="*/ 373 w 734"/>
              <a:gd name="T21" fmla="*/ 106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4" h="326">
                <a:moveTo>
                  <a:pt x="373" y="106"/>
                </a:moveTo>
                <a:cubicBezTo>
                  <a:pt x="434" y="86"/>
                  <a:pt x="494" y="68"/>
                  <a:pt x="553" y="50"/>
                </a:cubicBezTo>
                <a:cubicBezTo>
                  <a:pt x="613" y="33"/>
                  <a:pt x="672" y="16"/>
                  <a:pt x="731" y="0"/>
                </a:cubicBezTo>
                <a:lnTo>
                  <a:pt x="734" y="97"/>
                </a:lnTo>
                <a:cubicBezTo>
                  <a:pt x="677" y="112"/>
                  <a:pt x="620" y="129"/>
                  <a:pt x="562" y="146"/>
                </a:cubicBezTo>
                <a:cubicBezTo>
                  <a:pt x="504" y="163"/>
                  <a:pt x="446" y="181"/>
                  <a:pt x="388" y="200"/>
                </a:cubicBezTo>
                <a:cubicBezTo>
                  <a:pt x="329" y="219"/>
                  <a:pt x="269" y="239"/>
                  <a:pt x="210" y="260"/>
                </a:cubicBezTo>
                <a:cubicBezTo>
                  <a:pt x="150" y="281"/>
                  <a:pt x="89" y="303"/>
                  <a:pt x="28" y="326"/>
                </a:cubicBezTo>
                <a:lnTo>
                  <a:pt x="0" y="235"/>
                </a:lnTo>
                <a:cubicBezTo>
                  <a:pt x="64" y="211"/>
                  <a:pt x="126" y="189"/>
                  <a:pt x="189" y="167"/>
                </a:cubicBezTo>
                <a:cubicBezTo>
                  <a:pt x="251" y="146"/>
                  <a:pt x="312" y="125"/>
                  <a:pt x="373" y="10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9" name="Freeform 876">
            <a:extLst>
              <a:ext uri="{FF2B5EF4-FFF2-40B4-BE49-F238E27FC236}">
                <a16:creationId xmlns:a16="http://schemas.microsoft.com/office/drawing/2014/main" id="{B2B774D9-559C-4609-A7E0-64F753029219}"/>
              </a:ext>
            </a:extLst>
          </p:cNvPr>
          <p:cNvSpPr>
            <a:spLocks/>
          </p:cNvSpPr>
          <p:nvPr/>
        </p:nvSpPr>
        <p:spPr bwMode="auto">
          <a:xfrm>
            <a:off x="5495397" y="3998135"/>
            <a:ext cx="289317" cy="124383"/>
          </a:xfrm>
          <a:custGeom>
            <a:avLst/>
            <a:gdLst>
              <a:gd name="T0" fmla="*/ 389 w 807"/>
              <a:gd name="T1" fmla="*/ 183 h 471"/>
              <a:gd name="T2" fmla="*/ 575 w 807"/>
              <a:gd name="T3" fmla="*/ 88 h 471"/>
              <a:gd name="T4" fmla="*/ 757 w 807"/>
              <a:gd name="T5" fmla="*/ 0 h 471"/>
              <a:gd name="T6" fmla="*/ 807 w 807"/>
              <a:gd name="T7" fmla="*/ 84 h 471"/>
              <a:gd name="T8" fmla="*/ 632 w 807"/>
              <a:gd name="T9" fmla="*/ 170 h 471"/>
              <a:gd name="T10" fmla="*/ 453 w 807"/>
              <a:gd name="T11" fmla="*/ 262 h 471"/>
              <a:gd name="T12" fmla="*/ 268 w 807"/>
              <a:gd name="T13" fmla="*/ 363 h 471"/>
              <a:gd name="T14" fmla="*/ 77 w 807"/>
              <a:gd name="T15" fmla="*/ 471 h 471"/>
              <a:gd name="T16" fmla="*/ 0 w 807"/>
              <a:gd name="T17" fmla="*/ 397 h 471"/>
              <a:gd name="T18" fmla="*/ 198 w 807"/>
              <a:gd name="T19" fmla="*/ 286 h 471"/>
              <a:gd name="T20" fmla="*/ 389 w 807"/>
              <a:gd name="T21" fmla="*/ 183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7" h="471">
                <a:moveTo>
                  <a:pt x="389" y="183"/>
                </a:moveTo>
                <a:cubicBezTo>
                  <a:pt x="452" y="150"/>
                  <a:pt x="514" y="118"/>
                  <a:pt x="575" y="88"/>
                </a:cubicBezTo>
                <a:cubicBezTo>
                  <a:pt x="637" y="57"/>
                  <a:pt x="697" y="28"/>
                  <a:pt x="757" y="0"/>
                </a:cubicBezTo>
                <a:lnTo>
                  <a:pt x="807" y="84"/>
                </a:lnTo>
                <a:cubicBezTo>
                  <a:pt x="749" y="112"/>
                  <a:pt x="691" y="140"/>
                  <a:pt x="632" y="170"/>
                </a:cubicBezTo>
                <a:cubicBezTo>
                  <a:pt x="573" y="199"/>
                  <a:pt x="513" y="230"/>
                  <a:pt x="453" y="262"/>
                </a:cubicBezTo>
                <a:cubicBezTo>
                  <a:pt x="392" y="294"/>
                  <a:pt x="330" y="328"/>
                  <a:pt x="268" y="363"/>
                </a:cubicBezTo>
                <a:cubicBezTo>
                  <a:pt x="205" y="398"/>
                  <a:pt x="141" y="434"/>
                  <a:pt x="77" y="471"/>
                </a:cubicBezTo>
                <a:lnTo>
                  <a:pt x="0" y="397"/>
                </a:lnTo>
                <a:cubicBezTo>
                  <a:pt x="67" y="358"/>
                  <a:pt x="133" y="321"/>
                  <a:pt x="198" y="286"/>
                </a:cubicBezTo>
                <a:cubicBezTo>
                  <a:pt x="262" y="250"/>
                  <a:pt x="326" y="216"/>
                  <a:pt x="389" y="18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 name="Freeform 877">
            <a:extLst>
              <a:ext uri="{FF2B5EF4-FFF2-40B4-BE49-F238E27FC236}">
                <a16:creationId xmlns:a16="http://schemas.microsoft.com/office/drawing/2014/main" id="{8EB2BF80-0A4D-4753-9476-D9A49FF7FEEE}"/>
              </a:ext>
            </a:extLst>
          </p:cNvPr>
          <p:cNvSpPr>
            <a:spLocks/>
          </p:cNvSpPr>
          <p:nvPr/>
        </p:nvSpPr>
        <p:spPr bwMode="auto">
          <a:xfrm>
            <a:off x="4989479" y="4206959"/>
            <a:ext cx="312524" cy="160898"/>
          </a:xfrm>
          <a:custGeom>
            <a:avLst/>
            <a:gdLst>
              <a:gd name="T0" fmla="*/ 402 w 873"/>
              <a:gd name="T1" fmla="*/ 257 h 607"/>
              <a:gd name="T2" fmla="*/ 592 w 873"/>
              <a:gd name="T3" fmla="*/ 124 h 607"/>
              <a:gd name="T4" fmla="*/ 776 w 873"/>
              <a:gd name="T5" fmla="*/ 0 h 607"/>
              <a:gd name="T6" fmla="*/ 873 w 873"/>
              <a:gd name="T7" fmla="*/ 67 h 607"/>
              <a:gd name="T8" fmla="*/ 694 w 873"/>
              <a:gd name="T9" fmla="*/ 188 h 607"/>
              <a:gd name="T10" fmla="*/ 509 w 873"/>
              <a:gd name="T11" fmla="*/ 319 h 607"/>
              <a:gd name="T12" fmla="*/ 317 w 873"/>
              <a:gd name="T13" fmla="*/ 458 h 607"/>
              <a:gd name="T14" fmla="*/ 118 w 873"/>
              <a:gd name="T15" fmla="*/ 607 h 607"/>
              <a:gd name="T16" fmla="*/ 0 w 873"/>
              <a:gd name="T17" fmla="*/ 550 h 607"/>
              <a:gd name="T18" fmla="*/ 205 w 873"/>
              <a:gd name="T19" fmla="*/ 398 h 607"/>
              <a:gd name="T20" fmla="*/ 402 w 873"/>
              <a:gd name="T21" fmla="*/ 25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3" h="607">
                <a:moveTo>
                  <a:pt x="402" y="257"/>
                </a:moveTo>
                <a:cubicBezTo>
                  <a:pt x="466" y="211"/>
                  <a:pt x="530" y="167"/>
                  <a:pt x="592" y="124"/>
                </a:cubicBezTo>
                <a:cubicBezTo>
                  <a:pt x="654" y="82"/>
                  <a:pt x="716" y="40"/>
                  <a:pt x="776" y="0"/>
                </a:cubicBezTo>
                <a:lnTo>
                  <a:pt x="873" y="67"/>
                </a:lnTo>
                <a:cubicBezTo>
                  <a:pt x="814" y="106"/>
                  <a:pt x="755" y="147"/>
                  <a:pt x="694" y="188"/>
                </a:cubicBezTo>
                <a:cubicBezTo>
                  <a:pt x="633" y="231"/>
                  <a:pt x="572" y="274"/>
                  <a:pt x="509" y="319"/>
                </a:cubicBezTo>
                <a:cubicBezTo>
                  <a:pt x="446" y="364"/>
                  <a:pt x="382" y="410"/>
                  <a:pt x="317" y="458"/>
                </a:cubicBezTo>
                <a:cubicBezTo>
                  <a:pt x="252" y="506"/>
                  <a:pt x="186" y="556"/>
                  <a:pt x="118" y="607"/>
                </a:cubicBezTo>
                <a:lnTo>
                  <a:pt x="0" y="550"/>
                </a:lnTo>
                <a:cubicBezTo>
                  <a:pt x="69" y="498"/>
                  <a:pt x="137" y="447"/>
                  <a:pt x="205" y="398"/>
                </a:cubicBezTo>
                <a:cubicBezTo>
                  <a:pt x="271" y="350"/>
                  <a:pt x="337" y="303"/>
                  <a:pt x="402" y="25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1" name="Freeform 878">
            <a:extLst>
              <a:ext uri="{FF2B5EF4-FFF2-40B4-BE49-F238E27FC236}">
                <a16:creationId xmlns:a16="http://schemas.microsoft.com/office/drawing/2014/main" id="{21ACAB86-1DB4-4CBD-AC7E-DA66257C4E76}"/>
              </a:ext>
            </a:extLst>
          </p:cNvPr>
          <p:cNvSpPr>
            <a:spLocks/>
          </p:cNvSpPr>
          <p:nvPr/>
        </p:nvSpPr>
        <p:spPr bwMode="auto">
          <a:xfrm>
            <a:off x="4444882" y="4489957"/>
            <a:ext cx="351203" cy="197414"/>
          </a:xfrm>
          <a:custGeom>
            <a:avLst/>
            <a:gdLst>
              <a:gd name="T0" fmla="*/ 429 w 984"/>
              <a:gd name="T1" fmla="*/ 342 h 749"/>
              <a:gd name="T2" fmla="*/ 642 w 984"/>
              <a:gd name="T3" fmla="*/ 169 h 749"/>
              <a:gd name="T4" fmla="*/ 853 w 984"/>
              <a:gd name="T5" fmla="*/ 0 h 749"/>
              <a:gd name="T6" fmla="*/ 984 w 984"/>
              <a:gd name="T7" fmla="*/ 53 h 749"/>
              <a:gd name="T8" fmla="*/ 777 w 984"/>
              <a:gd name="T9" fmla="*/ 222 h 749"/>
              <a:gd name="T10" fmla="*/ 568 w 984"/>
              <a:gd name="T11" fmla="*/ 394 h 749"/>
              <a:gd name="T12" fmla="*/ 359 w 984"/>
              <a:gd name="T13" fmla="*/ 570 h 749"/>
              <a:gd name="T14" fmla="*/ 148 w 984"/>
              <a:gd name="T15" fmla="*/ 749 h 749"/>
              <a:gd name="T16" fmla="*/ 0 w 984"/>
              <a:gd name="T17" fmla="*/ 700 h 749"/>
              <a:gd name="T18" fmla="*/ 215 w 984"/>
              <a:gd name="T19" fmla="*/ 519 h 749"/>
              <a:gd name="T20" fmla="*/ 429 w 984"/>
              <a:gd name="T21" fmla="*/ 342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4" h="749">
                <a:moveTo>
                  <a:pt x="429" y="342"/>
                </a:moveTo>
                <a:cubicBezTo>
                  <a:pt x="500" y="284"/>
                  <a:pt x="571" y="227"/>
                  <a:pt x="642" y="169"/>
                </a:cubicBezTo>
                <a:cubicBezTo>
                  <a:pt x="712" y="112"/>
                  <a:pt x="783" y="56"/>
                  <a:pt x="853" y="0"/>
                </a:cubicBezTo>
                <a:lnTo>
                  <a:pt x="984" y="53"/>
                </a:lnTo>
                <a:cubicBezTo>
                  <a:pt x="915" y="109"/>
                  <a:pt x="846" y="165"/>
                  <a:pt x="777" y="222"/>
                </a:cubicBezTo>
                <a:cubicBezTo>
                  <a:pt x="707" y="279"/>
                  <a:pt x="638" y="336"/>
                  <a:pt x="568" y="394"/>
                </a:cubicBezTo>
                <a:cubicBezTo>
                  <a:pt x="498" y="452"/>
                  <a:pt x="429" y="511"/>
                  <a:pt x="359" y="570"/>
                </a:cubicBezTo>
                <a:cubicBezTo>
                  <a:pt x="289" y="629"/>
                  <a:pt x="218" y="689"/>
                  <a:pt x="148" y="749"/>
                </a:cubicBezTo>
                <a:lnTo>
                  <a:pt x="0" y="700"/>
                </a:lnTo>
                <a:cubicBezTo>
                  <a:pt x="72" y="639"/>
                  <a:pt x="144" y="579"/>
                  <a:pt x="215" y="519"/>
                </a:cubicBezTo>
                <a:cubicBezTo>
                  <a:pt x="287" y="460"/>
                  <a:pt x="358" y="401"/>
                  <a:pt x="429" y="3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2" name="Freeform 879">
            <a:extLst>
              <a:ext uri="{FF2B5EF4-FFF2-40B4-BE49-F238E27FC236}">
                <a16:creationId xmlns:a16="http://schemas.microsoft.com/office/drawing/2014/main" id="{1EA1870C-5ADF-499A-9B36-3223C0C61758}"/>
              </a:ext>
            </a:extLst>
          </p:cNvPr>
          <p:cNvSpPr>
            <a:spLocks/>
          </p:cNvSpPr>
          <p:nvPr/>
        </p:nvSpPr>
        <p:spPr bwMode="auto">
          <a:xfrm>
            <a:off x="9213200" y="2241950"/>
            <a:ext cx="86641" cy="11412"/>
          </a:xfrm>
          <a:custGeom>
            <a:avLst/>
            <a:gdLst>
              <a:gd name="T0" fmla="*/ 107 w 244"/>
              <a:gd name="T1" fmla="*/ 13 h 41"/>
              <a:gd name="T2" fmla="*/ 161 w 244"/>
              <a:gd name="T3" fmla="*/ 7 h 41"/>
              <a:gd name="T4" fmla="*/ 214 w 244"/>
              <a:gd name="T5" fmla="*/ 0 h 41"/>
              <a:gd name="T6" fmla="*/ 244 w 244"/>
              <a:gd name="T7" fmla="*/ 15 h 41"/>
              <a:gd name="T8" fmla="*/ 191 w 244"/>
              <a:gd name="T9" fmla="*/ 21 h 41"/>
              <a:gd name="T10" fmla="*/ 138 w 244"/>
              <a:gd name="T11" fmla="*/ 28 h 41"/>
              <a:gd name="T12" fmla="*/ 84 w 244"/>
              <a:gd name="T13" fmla="*/ 34 h 41"/>
              <a:gd name="T14" fmla="*/ 31 w 244"/>
              <a:gd name="T15" fmla="*/ 41 h 41"/>
              <a:gd name="T16" fmla="*/ 0 w 244"/>
              <a:gd name="T17" fmla="*/ 26 h 41"/>
              <a:gd name="T18" fmla="*/ 53 w 244"/>
              <a:gd name="T19" fmla="*/ 19 h 41"/>
              <a:gd name="T20" fmla="*/ 107 w 244"/>
              <a:gd name="T21" fmla="*/ 13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4" h="41">
                <a:moveTo>
                  <a:pt x="107" y="13"/>
                </a:moveTo>
                <a:cubicBezTo>
                  <a:pt x="125" y="11"/>
                  <a:pt x="143" y="9"/>
                  <a:pt x="161" y="7"/>
                </a:cubicBezTo>
                <a:cubicBezTo>
                  <a:pt x="179" y="4"/>
                  <a:pt x="196" y="2"/>
                  <a:pt x="214" y="0"/>
                </a:cubicBezTo>
                <a:lnTo>
                  <a:pt x="244" y="15"/>
                </a:lnTo>
                <a:cubicBezTo>
                  <a:pt x="227" y="17"/>
                  <a:pt x="209" y="19"/>
                  <a:pt x="191" y="21"/>
                </a:cubicBezTo>
                <a:cubicBezTo>
                  <a:pt x="173" y="23"/>
                  <a:pt x="155" y="25"/>
                  <a:pt x="138" y="28"/>
                </a:cubicBezTo>
                <a:cubicBezTo>
                  <a:pt x="120" y="30"/>
                  <a:pt x="102" y="32"/>
                  <a:pt x="84" y="34"/>
                </a:cubicBezTo>
                <a:cubicBezTo>
                  <a:pt x="66" y="36"/>
                  <a:pt x="49" y="38"/>
                  <a:pt x="31" y="41"/>
                </a:cubicBezTo>
                <a:lnTo>
                  <a:pt x="0" y="26"/>
                </a:lnTo>
                <a:cubicBezTo>
                  <a:pt x="18" y="24"/>
                  <a:pt x="36" y="21"/>
                  <a:pt x="53" y="19"/>
                </a:cubicBezTo>
                <a:cubicBezTo>
                  <a:pt x="71" y="17"/>
                  <a:pt x="89" y="15"/>
                  <a:pt x="107"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3" name="Freeform 880">
            <a:extLst>
              <a:ext uri="{FF2B5EF4-FFF2-40B4-BE49-F238E27FC236}">
                <a16:creationId xmlns:a16="http://schemas.microsoft.com/office/drawing/2014/main" id="{2ECD8DB5-6A68-4F23-B955-FA36E09E204E}"/>
              </a:ext>
            </a:extLst>
          </p:cNvPr>
          <p:cNvSpPr>
            <a:spLocks/>
          </p:cNvSpPr>
          <p:nvPr/>
        </p:nvSpPr>
        <p:spPr bwMode="auto">
          <a:xfrm>
            <a:off x="8937808" y="2270480"/>
            <a:ext cx="86641" cy="14835"/>
          </a:xfrm>
          <a:custGeom>
            <a:avLst/>
            <a:gdLst>
              <a:gd name="T0" fmla="*/ 102 w 241"/>
              <a:gd name="T1" fmla="*/ 18 h 52"/>
              <a:gd name="T2" fmla="*/ 153 w 241"/>
              <a:gd name="T3" fmla="*/ 9 h 52"/>
              <a:gd name="T4" fmla="*/ 205 w 241"/>
              <a:gd name="T5" fmla="*/ 0 h 52"/>
              <a:gd name="T6" fmla="*/ 241 w 241"/>
              <a:gd name="T7" fmla="*/ 14 h 52"/>
              <a:gd name="T8" fmla="*/ 189 w 241"/>
              <a:gd name="T9" fmla="*/ 23 h 52"/>
              <a:gd name="T10" fmla="*/ 138 w 241"/>
              <a:gd name="T11" fmla="*/ 33 h 52"/>
              <a:gd name="T12" fmla="*/ 88 w 241"/>
              <a:gd name="T13" fmla="*/ 42 h 52"/>
              <a:gd name="T14" fmla="*/ 38 w 241"/>
              <a:gd name="T15" fmla="*/ 52 h 52"/>
              <a:gd name="T16" fmla="*/ 0 w 241"/>
              <a:gd name="T17" fmla="*/ 37 h 52"/>
              <a:gd name="T18" fmla="*/ 51 w 241"/>
              <a:gd name="T19" fmla="*/ 28 h 52"/>
              <a:gd name="T20" fmla="*/ 102 w 241"/>
              <a:gd name="T21" fmla="*/ 1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1" h="52">
                <a:moveTo>
                  <a:pt x="102" y="18"/>
                </a:moveTo>
                <a:cubicBezTo>
                  <a:pt x="119" y="15"/>
                  <a:pt x="136" y="12"/>
                  <a:pt x="153" y="9"/>
                </a:cubicBezTo>
                <a:cubicBezTo>
                  <a:pt x="171" y="6"/>
                  <a:pt x="188" y="3"/>
                  <a:pt x="205" y="0"/>
                </a:cubicBezTo>
                <a:lnTo>
                  <a:pt x="241" y="14"/>
                </a:lnTo>
                <a:cubicBezTo>
                  <a:pt x="223" y="17"/>
                  <a:pt x="206" y="20"/>
                  <a:pt x="189" y="23"/>
                </a:cubicBezTo>
                <a:cubicBezTo>
                  <a:pt x="172" y="26"/>
                  <a:pt x="155" y="30"/>
                  <a:pt x="138" y="33"/>
                </a:cubicBezTo>
                <a:cubicBezTo>
                  <a:pt x="121" y="36"/>
                  <a:pt x="104" y="39"/>
                  <a:pt x="88" y="42"/>
                </a:cubicBezTo>
                <a:cubicBezTo>
                  <a:pt x="71" y="45"/>
                  <a:pt x="54" y="48"/>
                  <a:pt x="38" y="52"/>
                </a:cubicBezTo>
                <a:lnTo>
                  <a:pt x="0" y="37"/>
                </a:lnTo>
                <a:cubicBezTo>
                  <a:pt x="17" y="34"/>
                  <a:pt x="34" y="31"/>
                  <a:pt x="51" y="28"/>
                </a:cubicBezTo>
                <a:cubicBezTo>
                  <a:pt x="68" y="24"/>
                  <a:pt x="85" y="21"/>
                  <a:pt x="102" y="1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4" name="Freeform 881">
            <a:extLst>
              <a:ext uri="{FF2B5EF4-FFF2-40B4-BE49-F238E27FC236}">
                <a16:creationId xmlns:a16="http://schemas.microsoft.com/office/drawing/2014/main" id="{1ED24209-F0BB-4748-917A-36AB653ADCF8}"/>
              </a:ext>
            </a:extLst>
          </p:cNvPr>
          <p:cNvSpPr>
            <a:spLocks/>
          </p:cNvSpPr>
          <p:nvPr/>
        </p:nvSpPr>
        <p:spPr bwMode="auto">
          <a:xfrm>
            <a:off x="8807847" y="2289879"/>
            <a:ext cx="85093" cy="15975"/>
          </a:xfrm>
          <a:custGeom>
            <a:avLst/>
            <a:gdLst>
              <a:gd name="T0" fmla="*/ 95 w 234"/>
              <a:gd name="T1" fmla="*/ 22 h 59"/>
              <a:gd name="T2" fmla="*/ 144 w 234"/>
              <a:gd name="T3" fmla="*/ 11 h 59"/>
              <a:gd name="T4" fmla="*/ 194 w 234"/>
              <a:gd name="T5" fmla="*/ 0 h 59"/>
              <a:gd name="T6" fmla="*/ 234 w 234"/>
              <a:gd name="T7" fmla="*/ 14 h 59"/>
              <a:gd name="T8" fmla="*/ 185 w 234"/>
              <a:gd name="T9" fmla="*/ 25 h 59"/>
              <a:gd name="T10" fmla="*/ 137 w 234"/>
              <a:gd name="T11" fmla="*/ 36 h 59"/>
              <a:gd name="T12" fmla="*/ 90 w 234"/>
              <a:gd name="T13" fmla="*/ 48 h 59"/>
              <a:gd name="T14" fmla="*/ 43 w 234"/>
              <a:gd name="T15" fmla="*/ 59 h 59"/>
              <a:gd name="T16" fmla="*/ 0 w 234"/>
              <a:gd name="T17" fmla="*/ 46 h 59"/>
              <a:gd name="T18" fmla="*/ 47 w 234"/>
              <a:gd name="T19" fmla="*/ 34 h 59"/>
              <a:gd name="T20" fmla="*/ 95 w 234"/>
              <a:gd name="T21" fmla="*/ 2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4" h="59">
                <a:moveTo>
                  <a:pt x="95" y="22"/>
                </a:moveTo>
                <a:cubicBezTo>
                  <a:pt x="112" y="18"/>
                  <a:pt x="128" y="15"/>
                  <a:pt x="144" y="11"/>
                </a:cubicBezTo>
                <a:cubicBezTo>
                  <a:pt x="161" y="7"/>
                  <a:pt x="177" y="3"/>
                  <a:pt x="194" y="0"/>
                </a:cubicBezTo>
                <a:lnTo>
                  <a:pt x="234" y="14"/>
                </a:lnTo>
                <a:cubicBezTo>
                  <a:pt x="217" y="17"/>
                  <a:pt x="201" y="21"/>
                  <a:pt x="185" y="25"/>
                </a:cubicBezTo>
                <a:cubicBezTo>
                  <a:pt x="169" y="29"/>
                  <a:pt x="153" y="32"/>
                  <a:pt x="137" y="36"/>
                </a:cubicBezTo>
                <a:cubicBezTo>
                  <a:pt x="121" y="40"/>
                  <a:pt x="105" y="44"/>
                  <a:pt x="90" y="48"/>
                </a:cubicBezTo>
                <a:cubicBezTo>
                  <a:pt x="74" y="52"/>
                  <a:pt x="59" y="56"/>
                  <a:pt x="43" y="59"/>
                </a:cubicBezTo>
                <a:lnTo>
                  <a:pt x="0" y="46"/>
                </a:lnTo>
                <a:cubicBezTo>
                  <a:pt x="16" y="42"/>
                  <a:pt x="32" y="38"/>
                  <a:pt x="47" y="34"/>
                </a:cubicBezTo>
                <a:cubicBezTo>
                  <a:pt x="63" y="30"/>
                  <a:pt x="79" y="26"/>
                  <a:pt x="95" y="2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5" name="Freeform 882">
            <a:extLst>
              <a:ext uri="{FF2B5EF4-FFF2-40B4-BE49-F238E27FC236}">
                <a16:creationId xmlns:a16="http://schemas.microsoft.com/office/drawing/2014/main" id="{9443E0DD-B237-4BF8-AA41-E53B34983D0B}"/>
              </a:ext>
            </a:extLst>
          </p:cNvPr>
          <p:cNvSpPr>
            <a:spLocks/>
          </p:cNvSpPr>
          <p:nvPr/>
        </p:nvSpPr>
        <p:spPr bwMode="auto">
          <a:xfrm>
            <a:off x="8523172" y="2471316"/>
            <a:ext cx="38679" cy="27388"/>
          </a:xfrm>
          <a:custGeom>
            <a:avLst/>
            <a:gdLst>
              <a:gd name="T0" fmla="*/ 13 w 109"/>
              <a:gd name="T1" fmla="*/ 75 h 105"/>
              <a:gd name="T2" fmla="*/ 23 w 109"/>
              <a:gd name="T3" fmla="*/ 50 h 105"/>
              <a:gd name="T4" fmla="*/ 31 w 109"/>
              <a:gd name="T5" fmla="*/ 25 h 105"/>
              <a:gd name="T6" fmla="*/ 38 w 109"/>
              <a:gd name="T7" fmla="*/ 0 h 105"/>
              <a:gd name="T8" fmla="*/ 109 w 109"/>
              <a:gd name="T9" fmla="*/ 2 h 105"/>
              <a:gd name="T10" fmla="*/ 102 w 109"/>
              <a:gd name="T11" fmla="*/ 27 h 105"/>
              <a:gd name="T12" fmla="*/ 94 w 109"/>
              <a:gd name="T13" fmla="*/ 53 h 105"/>
              <a:gd name="T14" fmla="*/ 84 w 109"/>
              <a:gd name="T15" fmla="*/ 79 h 105"/>
              <a:gd name="T16" fmla="*/ 71 w 109"/>
              <a:gd name="T17" fmla="*/ 105 h 105"/>
              <a:gd name="T18" fmla="*/ 0 w 109"/>
              <a:gd name="T19" fmla="*/ 101 h 105"/>
              <a:gd name="T20" fmla="*/ 13 w 109"/>
              <a:gd name="T21" fmla="*/ 7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 h="105">
                <a:moveTo>
                  <a:pt x="13" y="75"/>
                </a:moveTo>
                <a:cubicBezTo>
                  <a:pt x="16" y="67"/>
                  <a:pt x="20" y="58"/>
                  <a:pt x="23" y="50"/>
                </a:cubicBezTo>
                <a:cubicBezTo>
                  <a:pt x="26" y="41"/>
                  <a:pt x="29" y="33"/>
                  <a:pt x="31" y="25"/>
                </a:cubicBezTo>
                <a:cubicBezTo>
                  <a:pt x="34" y="16"/>
                  <a:pt x="36" y="8"/>
                  <a:pt x="38" y="0"/>
                </a:cubicBezTo>
                <a:lnTo>
                  <a:pt x="109" y="2"/>
                </a:lnTo>
                <a:cubicBezTo>
                  <a:pt x="107" y="11"/>
                  <a:pt x="105" y="19"/>
                  <a:pt x="102" y="27"/>
                </a:cubicBezTo>
                <a:cubicBezTo>
                  <a:pt x="100" y="36"/>
                  <a:pt x="97" y="45"/>
                  <a:pt x="94" y="53"/>
                </a:cubicBezTo>
                <a:cubicBezTo>
                  <a:pt x="91" y="62"/>
                  <a:pt x="87" y="70"/>
                  <a:pt x="84" y="79"/>
                </a:cubicBezTo>
                <a:cubicBezTo>
                  <a:pt x="80" y="88"/>
                  <a:pt x="76" y="97"/>
                  <a:pt x="71" y="105"/>
                </a:cubicBezTo>
                <a:lnTo>
                  <a:pt x="0" y="101"/>
                </a:lnTo>
                <a:cubicBezTo>
                  <a:pt x="5" y="92"/>
                  <a:pt x="9" y="84"/>
                  <a:pt x="13" y="7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6" name="Freeform 883">
            <a:extLst>
              <a:ext uri="{FF2B5EF4-FFF2-40B4-BE49-F238E27FC236}">
                <a16:creationId xmlns:a16="http://schemas.microsoft.com/office/drawing/2014/main" id="{DAAA0C62-2865-4811-8B53-B903C0910E14}"/>
              </a:ext>
            </a:extLst>
          </p:cNvPr>
          <p:cNvSpPr>
            <a:spLocks/>
          </p:cNvSpPr>
          <p:nvPr/>
        </p:nvSpPr>
        <p:spPr bwMode="auto">
          <a:xfrm>
            <a:off x="7950726" y="2640202"/>
            <a:ext cx="128414" cy="14835"/>
          </a:xfrm>
          <a:custGeom>
            <a:avLst/>
            <a:gdLst>
              <a:gd name="T0" fmla="*/ 3 w 358"/>
              <a:gd name="T1" fmla="*/ 23 h 54"/>
              <a:gd name="T2" fmla="*/ 91 w 358"/>
              <a:gd name="T3" fmla="*/ 20 h 54"/>
              <a:gd name="T4" fmla="*/ 177 w 358"/>
              <a:gd name="T5" fmla="*/ 15 h 54"/>
              <a:gd name="T6" fmla="*/ 259 w 358"/>
              <a:gd name="T7" fmla="*/ 9 h 54"/>
              <a:gd name="T8" fmla="*/ 338 w 358"/>
              <a:gd name="T9" fmla="*/ 0 h 54"/>
              <a:gd name="T10" fmla="*/ 358 w 358"/>
              <a:gd name="T11" fmla="*/ 29 h 54"/>
              <a:gd name="T12" fmla="*/ 272 w 358"/>
              <a:gd name="T13" fmla="*/ 39 h 54"/>
              <a:gd name="T14" fmla="*/ 184 w 358"/>
              <a:gd name="T15" fmla="*/ 46 h 54"/>
              <a:gd name="T16" fmla="*/ 94 w 358"/>
              <a:gd name="T17" fmla="*/ 51 h 54"/>
              <a:gd name="T18" fmla="*/ 0 w 358"/>
              <a:gd name="T19" fmla="*/ 54 h 54"/>
              <a:gd name="T20" fmla="*/ 3 w 358"/>
              <a:gd name="T21" fmla="*/ 2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8" h="54">
                <a:moveTo>
                  <a:pt x="3" y="23"/>
                </a:moveTo>
                <a:cubicBezTo>
                  <a:pt x="33" y="22"/>
                  <a:pt x="63" y="21"/>
                  <a:pt x="91" y="20"/>
                </a:cubicBezTo>
                <a:cubicBezTo>
                  <a:pt x="120" y="19"/>
                  <a:pt x="149" y="17"/>
                  <a:pt x="177" y="15"/>
                </a:cubicBezTo>
                <a:cubicBezTo>
                  <a:pt x="205" y="14"/>
                  <a:pt x="232" y="11"/>
                  <a:pt x="259" y="9"/>
                </a:cubicBezTo>
                <a:cubicBezTo>
                  <a:pt x="286" y="6"/>
                  <a:pt x="312" y="4"/>
                  <a:pt x="338" y="0"/>
                </a:cubicBezTo>
                <a:lnTo>
                  <a:pt x="358" y="29"/>
                </a:lnTo>
                <a:cubicBezTo>
                  <a:pt x="330" y="33"/>
                  <a:pt x="301" y="36"/>
                  <a:pt x="272" y="39"/>
                </a:cubicBezTo>
                <a:cubicBezTo>
                  <a:pt x="243" y="41"/>
                  <a:pt x="214" y="44"/>
                  <a:pt x="184" y="46"/>
                </a:cubicBezTo>
                <a:cubicBezTo>
                  <a:pt x="154" y="48"/>
                  <a:pt x="124" y="49"/>
                  <a:pt x="94" y="51"/>
                </a:cubicBezTo>
                <a:cubicBezTo>
                  <a:pt x="63" y="52"/>
                  <a:pt x="32" y="53"/>
                  <a:pt x="0" y="54"/>
                </a:cubicBezTo>
                <a:lnTo>
                  <a:pt x="3" y="23"/>
                </a:ln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7" name="Freeform 884">
            <a:extLst>
              <a:ext uri="{FF2B5EF4-FFF2-40B4-BE49-F238E27FC236}">
                <a16:creationId xmlns:a16="http://schemas.microsoft.com/office/drawing/2014/main" id="{4DBADF9D-1BEF-4A16-ADC8-619F55321DA6}"/>
              </a:ext>
            </a:extLst>
          </p:cNvPr>
          <p:cNvSpPr>
            <a:spLocks/>
          </p:cNvSpPr>
          <p:nvPr/>
        </p:nvSpPr>
        <p:spPr bwMode="auto">
          <a:xfrm>
            <a:off x="7567032" y="3113768"/>
            <a:ext cx="157810" cy="43361"/>
          </a:xfrm>
          <a:custGeom>
            <a:avLst/>
            <a:gdLst>
              <a:gd name="T0" fmla="*/ 162 w 439"/>
              <a:gd name="T1" fmla="*/ 28 h 163"/>
              <a:gd name="T2" fmla="*/ 256 w 439"/>
              <a:gd name="T3" fmla="*/ 56 h 163"/>
              <a:gd name="T4" fmla="*/ 348 w 439"/>
              <a:gd name="T5" fmla="*/ 85 h 163"/>
              <a:gd name="T6" fmla="*/ 439 w 439"/>
              <a:gd name="T7" fmla="*/ 115 h 163"/>
              <a:gd name="T8" fmla="*/ 370 w 439"/>
              <a:gd name="T9" fmla="*/ 163 h 163"/>
              <a:gd name="T10" fmla="*/ 279 w 439"/>
              <a:gd name="T11" fmla="*/ 134 h 163"/>
              <a:gd name="T12" fmla="*/ 187 w 439"/>
              <a:gd name="T13" fmla="*/ 105 h 163"/>
              <a:gd name="T14" fmla="*/ 94 w 439"/>
              <a:gd name="T15" fmla="*/ 76 h 163"/>
              <a:gd name="T16" fmla="*/ 0 w 439"/>
              <a:gd name="T17" fmla="*/ 48 h 163"/>
              <a:gd name="T18" fmla="*/ 68 w 439"/>
              <a:gd name="T19" fmla="*/ 0 h 163"/>
              <a:gd name="T20" fmla="*/ 162 w 439"/>
              <a:gd name="T21" fmla="*/ 2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9" h="163">
                <a:moveTo>
                  <a:pt x="162" y="28"/>
                </a:moveTo>
                <a:cubicBezTo>
                  <a:pt x="193" y="37"/>
                  <a:pt x="225" y="47"/>
                  <a:pt x="256" y="56"/>
                </a:cubicBezTo>
                <a:cubicBezTo>
                  <a:pt x="287" y="66"/>
                  <a:pt x="317" y="76"/>
                  <a:pt x="348" y="85"/>
                </a:cubicBezTo>
                <a:cubicBezTo>
                  <a:pt x="379" y="95"/>
                  <a:pt x="409" y="105"/>
                  <a:pt x="439" y="115"/>
                </a:cubicBezTo>
                <a:lnTo>
                  <a:pt x="370" y="163"/>
                </a:lnTo>
                <a:cubicBezTo>
                  <a:pt x="340" y="153"/>
                  <a:pt x="310" y="144"/>
                  <a:pt x="279" y="134"/>
                </a:cubicBezTo>
                <a:cubicBezTo>
                  <a:pt x="249" y="124"/>
                  <a:pt x="218" y="114"/>
                  <a:pt x="187" y="105"/>
                </a:cubicBezTo>
                <a:cubicBezTo>
                  <a:pt x="157" y="95"/>
                  <a:pt x="126" y="85"/>
                  <a:pt x="94" y="76"/>
                </a:cubicBezTo>
                <a:cubicBezTo>
                  <a:pt x="63" y="66"/>
                  <a:pt x="32" y="57"/>
                  <a:pt x="0" y="48"/>
                </a:cubicBezTo>
                <a:lnTo>
                  <a:pt x="68" y="0"/>
                </a:lnTo>
                <a:cubicBezTo>
                  <a:pt x="99" y="9"/>
                  <a:pt x="131" y="18"/>
                  <a:pt x="162" y="2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8" name="Freeform 885">
            <a:extLst>
              <a:ext uri="{FF2B5EF4-FFF2-40B4-BE49-F238E27FC236}">
                <a16:creationId xmlns:a16="http://schemas.microsoft.com/office/drawing/2014/main" id="{AA8635A7-C79E-46F2-90CE-8EC29FD4660C}"/>
              </a:ext>
            </a:extLst>
          </p:cNvPr>
          <p:cNvSpPr>
            <a:spLocks/>
          </p:cNvSpPr>
          <p:nvPr/>
        </p:nvSpPr>
        <p:spPr bwMode="auto">
          <a:xfrm>
            <a:off x="8029630" y="3251843"/>
            <a:ext cx="131508" cy="67325"/>
          </a:xfrm>
          <a:custGeom>
            <a:avLst/>
            <a:gdLst>
              <a:gd name="T0" fmla="*/ 169 w 369"/>
              <a:gd name="T1" fmla="*/ 53 h 256"/>
              <a:gd name="T2" fmla="*/ 243 w 369"/>
              <a:gd name="T3" fmla="*/ 107 h 256"/>
              <a:gd name="T4" fmla="*/ 309 w 369"/>
              <a:gd name="T5" fmla="*/ 164 h 256"/>
              <a:gd name="T6" fmla="*/ 369 w 369"/>
              <a:gd name="T7" fmla="*/ 223 h 256"/>
              <a:gd name="T8" fmla="*/ 262 w 369"/>
              <a:gd name="T9" fmla="*/ 256 h 256"/>
              <a:gd name="T10" fmla="*/ 207 w 369"/>
              <a:gd name="T11" fmla="*/ 200 h 256"/>
              <a:gd name="T12" fmla="*/ 144 w 369"/>
              <a:gd name="T13" fmla="*/ 146 h 256"/>
              <a:gd name="T14" fmla="*/ 75 w 369"/>
              <a:gd name="T15" fmla="*/ 94 h 256"/>
              <a:gd name="T16" fmla="*/ 0 w 369"/>
              <a:gd name="T17" fmla="*/ 43 h 256"/>
              <a:gd name="T18" fmla="*/ 90 w 369"/>
              <a:gd name="T19" fmla="*/ 0 h 256"/>
              <a:gd name="T20" fmla="*/ 169 w 369"/>
              <a:gd name="T21" fmla="*/ 53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256">
                <a:moveTo>
                  <a:pt x="169" y="53"/>
                </a:moveTo>
                <a:cubicBezTo>
                  <a:pt x="195" y="71"/>
                  <a:pt x="219" y="89"/>
                  <a:pt x="243" y="107"/>
                </a:cubicBezTo>
                <a:cubicBezTo>
                  <a:pt x="266" y="126"/>
                  <a:pt x="288" y="145"/>
                  <a:pt x="309" y="164"/>
                </a:cubicBezTo>
                <a:cubicBezTo>
                  <a:pt x="330" y="183"/>
                  <a:pt x="350" y="203"/>
                  <a:pt x="369" y="223"/>
                </a:cubicBezTo>
                <a:lnTo>
                  <a:pt x="262" y="256"/>
                </a:lnTo>
                <a:cubicBezTo>
                  <a:pt x="245" y="237"/>
                  <a:pt x="226" y="219"/>
                  <a:pt x="207" y="200"/>
                </a:cubicBezTo>
                <a:cubicBezTo>
                  <a:pt x="187" y="182"/>
                  <a:pt x="166" y="164"/>
                  <a:pt x="144" y="146"/>
                </a:cubicBezTo>
                <a:cubicBezTo>
                  <a:pt x="122" y="128"/>
                  <a:pt x="99" y="111"/>
                  <a:pt x="75" y="94"/>
                </a:cubicBezTo>
                <a:cubicBezTo>
                  <a:pt x="51" y="77"/>
                  <a:pt x="26" y="60"/>
                  <a:pt x="0" y="43"/>
                </a:cubicBezTo>
                <a:lnTo>
                  <a:pt x="90" y="0"/>
                </a:lnTo>
                <a:cubicBezTo>
                  <a:pt x="118" y="17"/>
                  <a:pt x="144" y="35"/>
                  <a:pt x="169" y="5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9" name="Freeform 886">
            <a:extLst>
              <a:ext uri="{FF2B5EF4-FFF2-40B4-BE49-F238E27FC236}">
                <a16:creationId xmlns:a16="http://schemas.microsoft.com/office/drawing/2014/main" id="{23ECE59A-89F6-4B6A-82E5-725DE6FA53D9}"/>
              </a:ext>
            </a:extLst>
          </p:cNvPr>
          <p:cNvSpPr>
            <a:spLocks/>
          </p:cNvSpPr>
          <p:nvPr/>
        </p:nvSpPr>
        <p:spPr bwMode="auto">
          <a:xfrm>
            <a:off x="8029630" y="3521145"/>
            <a:ext cx="142338" cy="93570"/>
          </a:xfrm>
          <a:custGeom>
            <a:avLst/>
            <a:gdLst>
              <a:gd name="T0" fmla="*/ 107 w 399"/>
              <a:gd name="T1" fmla="*/ 207 h 353"/>
              <a:gd name="T2" fmla="*/ 157 w 399"/>
              <a:gd name="T3" fmla="*/ 154 h 353"/>
              <a:gd name="T4" fmla="*/ 205 w 399"/>
              <a:gd name="T5" fmla="*/ 99 h 353"/>
              <a:gd name="T6" fmla="*/ 225 w 399"/>
              <a:gd name="T7" fmla="*/ 74 h 353"/>
              <a:gd name="T8" fmla="*/ 244 w 399"/>
              <a:gd name="T9" fmla="*/ 49 h 353"/>
              <a:gd name="T10" fmla="*/ 262 w 399"/>
              <a:gd name="T11" fmla="*/ 24 h 353"/>
              <a:gd name="T12" fmla="*/ 279 w 399"/>
              <a:gd name="T13" fmla="*/ 0 h 353"/>
              <a:gd name="T14" fmla="*/ 399 w 399"/>
              <a:gd name="T15" fmla="*/ 26 h 353"/>
              <a:gd name="T16" fmla="*/ 382 w 399"/>
              <a:gd name="T17" fmla="*/ 52 h 353"/>
              <a:gd name="T18" fmla="*/ 363 w 399"/>
              <a:gd name="T19" fmla="*/ 78 h 353"/>
              <a:gd name="T20" fmla="*/ 343 w 399"/>
              <a:gd name="T21" fmla="*/ 104 h 353"/>
              <a:gd name="T22" fmla="*/ 322 w 399"/>
              <a:gd name="T23" fmla="*/ 131 h 353"/>
              <a:gd name="T24" fmla="*/ 272 w 399"/>
              <a:gd name="T25" fmla="*/ 190 h 353"/>
              <a:gd name="T26" fmla="*/ 220 w 399"/>
              <a:gd name="T27" fmla="*/ 247 h 353"/>
              <a:gd name="T28" fmla="*/ 164 w 399"/>
              <a:gd name="T29" fmla="*/ 301 h 353"/>
              <a:gd name="T30" fmla="*/ 106 w 399"/>
              <a:gd name="T31" fmla="*/ 353 h 353"/>
              <a:gd name="T32" fmla="*/ 0 w 399"/>
              <a:gd name="T33" fmla="*/ 306 h 353"/>
              <a:gd name="T34" fmla="*/ 55 w 399"/>
              <a:gd name="T35" fmla="*/ 258 h 353"/>
              <a:gd name="T36" fmla="*/ 107 w 399"/>
              <a:gd name="T37" fmla="*/ 20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99" h="353">
                <a:moveTo>
                  <a:pt x="107" y="207"/>
                </a:moveTo>
                <a:cubicBezTo>
                  <a:pt x="124" y="190"/>
                  <a:pt x="141" y="172"/>
                  <a:pt x="157" y="154"/>
                </a:cubicBezTo>
                <a:cubicBezTo>
                  <a:pt x="173" y="136"/>
                  <a:pt x="189" y="118"/>
                  <a:pt x="205" y="99"/>
                </a:cubicBezTo>
                <a:cubicBezTo>
                  <a:pt x="212" y="91"/>
                  <a:pt x="218" y="82"/>
                  <a:pt x="225" y="74"/>
                </a:cubicBezTo>
                <a:cubicBezTo>
                  <a:pt x="231" y="65"/>
                  <a:pt x="238" y="57"/>
                  <a:pt x="244" y="49"/>
                </a:cubicBezTo>
                <a:cubicBezTo>
                  <a:pt x="250" y="40"/>
                  <a:pt x="256" y="32"/>
                  <a:pt x="262" y="24"/>
                </a:cubicBezTo>
                <a:cubicBezTo>
                  <a:pt x="268" y="16"/>
                  <a:pt x="274" y="8"/>
                  <a:pt x="279" y="0"/>
                </a:cubicBezTo>
                <a:lnTo>
                  <a:pt x="399" y="26"/>
                </a:lnTo>
                <a:cubicBezTo>
                  <a:pt x="394" y="34"/>
                  <a:pt x="388" y="43"/>
                  <a:pt x="382" y="52"/>
                </a:cubicBezTo>
                <a:cubicBezTo>
                  <a:pt x="376" y="60"/>
                  <a:pt x="369" y="69"/>
                  <a:pt x="363" y="78"/>
                </a:cubicBezTo>
                <a:cubicBezTo>
                  <a:pt x="356" y="87"/>
                  <a:pt x="350" y="95"/>
                  <a:pt x="343" y="104"/>
                </a:cubicBezTo>
                <a:cubicBezTo>
                  <a:pt x="336" y="113"/>
                  <a:pt x="329" y="122"/>
                  <a:pt x="322" y="131"/>
                </a:cubicBezTo>
                <a:cubicBezTo>
                  <a:pt x="306" y="151"/>
                  <a:pt x="289" y="171"/>
                  <a:pt x="272" y="190"/>
                </a:cubicBezTo>
                <a:cubicBezTo>
                  <a:pt x="255" y="209"/>
                  <a:pt x="238" y="228"/>
                  <a:pt x="220" y="247"/>
                </a:cubicBezTo>
                <a:cubicBezTo>
                  <a:pt x="202" y="265"/>
                  <a:pt x="183" y="283"/>
                  <a:pt x="164" y="301"/>
                </a:cubicBezTo>
                <a:cubicBezTo>
                  <a:pt x="145" y="319"/>
                  <a:pt x="126" y="336"/>
                  <a:pt x="106" y="353"/>
                </a:cubicBezTo>
                <a:lnTo>
                  <a:pt x="0" y="306"/>
                </a:lnTo>
                <a:cubicBezTo>
                  <a:pt x="19" y="290"/>
                  <a:pt x="37" y="274"/>
                  <a:pt x="55" y="258"/>
                </a:cubicBezTo>
                <a:cubicBezTo>
                  <a:pt x="73" y="241"/>
                  <a:pt x="90" y="224"/>
                  <a:pt x="107" y="20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0" name="Freeform 887">
            <a:extLst>
              <a:ext uri="{FF2B5EF4-FFF2-40B4-BE49-F238E27FC236}">
                <a16:creationId xmlns:a16="http://schemas.microsoft.com/office/drawing/2014/main" id="{B4D379BF-8549-49D0-B2FE-7363A5D12097}"/>
              </a:ext>
            </a:extLst>
          </p:cNvPr>
          <p:cNvSpPr>
            <a:spLocks/>
          </p:cNvSpPr>
          <p:nvPr/>
        </p:nvSpPr>
        <p:spPr bwMode="auto">
          <a:xfrm>
            <a:off x="3826022" y="4848269"/>
            <a:ext cx="406901" cy="246480"/>
          </a:xfrm>
          <a:custGeom>
            <a:avLst/>
            <a:gdLst>
              <a:gd name="T0" fmla="*/ 489 w 1135"/>
              <a:gd name="T1" fmla="*/ 438 h 932"/>
              <a:gd name="T2" fmla="*/ 730 w 1135"/>
              <a:gd name="T3" fmla="*/ 216 h 932"/>
              <a:gd name="T4" fmla="*/ 970 w 1135"/>
              <a:gd name="T5" fmla="*/ 0 h 932"/>
              <a:gd name="T6" fmla="*/ 1135 w 1135"/>
              <a:gd name="T7" fmla="*/ 44 h 932"/>
              <a:gd name="T8" fmla="*/ 900 w 1135"/>
              <a:gd name="T9" fmla="*/ 258 h 932"/>
              <a:gd name="T10" fmla="*/ 664 w 1135"/>
              <a:gd name="T11" fmla="*/ 478 h 932"/>
              <a:gd name="T12" fmla="*/ 427 w 1135"/>
              <a:gd name="T13" fmla="*/ 702 h 932"/>
              <a:gd name="T14" fmla="*/ 188 w 1135"/>
              <a:gd name="T15" fmla="*/ 932 h 932"/>
              <a:gd name="T16" fmla="*/ 0 w 1135"/>
              <a:gd name="T17" fmla="*/ 897 h 932"/>
              <a:gd name="T18" fmla="*/ 245 w 1135"/>
              <a:gd name="T19" fmla="*/ 665 h 932"/>
              <a:gd name="T20" fmla="*/ 489 w 1135"/>
              <a:gd name="T21" fmla="*/ 43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5" h="932">
                <a:moveTo>
                  <a:pt x="489" y="438"/>
                </a:moveTo>
                <a:cubicBezTo>
                  <a:pt x="569" y="364"/>
                  <a:pt x="650" y="290"/>
                  <a:pt x="730" y="216"/>
                </a:cubicBezTo>
                <a:cubicBezTo>
                  <a:pt x="810" y="144"/>
                  <a:pt x="890" y="72"/>
                  <a:pt x="970" y="0"/>
                </a:cubicBezTo>
                <a:lnTo>
                  <a:pt x="1135" y="44"/>
                </a:lnTo>
                <a:cubicBezTo>
                  <a:pt x="1056" y="115"/>
                  <a:pt x="978" y="186"/>
                  <a:pt x="900" y="258"/>
                </a:cubicBezTo>
                <a:cubicBezTo>
                  <a:pt x="821" y="331"/>
                  <a:pt x="743" y="404"/>
                  <a:pt x="664" y="478"/>
                </a:cubicBezTo>
                <a:cubicBezTo>
                  <a:pt x="585" y="552"/>
                  <a:pt x="506" y="627"/>
                  <a:pt x="427" y="702"/>
                </a:cubicBezTo>
                <a:cubicBezTo>
                  <a:pt x="347" y="778"/>
                  <a:pt x="267" y="855"/>
                  <a:pt x="188" y="932"/>
                </a:cubicBezTo>
                <a:lnTo>
                  <a:pt x="0" y="897"/>
                </a:lnTo>
                <a:cubicBezTo>
                  <a:pt x="81" y="819"/>
                  <a:pt x="163" y="742"/>
                  <a:pt x="245" y="665"/>
                </a:cubicBezTo>
                <a:cubicBezTo>
                  <a:pt x="326" y="589"/>
                  <a:pt x="407" y="513"/>
                  <a:pt x="489" y="4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1" name="Freeform 888">
            <a:extLst>
              <a:ext uri="{FF2B5EF4-FFF2-40B4-BE49-F238E27FC236}">
                <a16:creationId xmlns:a16="http://schemas.microsoft.com/office/drawing/2014/main" id="{D2261550-0B53-4362-B789-EBDEC1BDC2DA}"/>
              </a:ext>
            </a:extLst>
          </p:cNvPr>
          <p:cNvSpPr>
            <a:spLocks/>
          </p:cNvSpPr>
          <p:nvPr/>
        </p:nvSpPr>
        <p:spPr bwMode="auto">
          <a:xfrm>
            <a:off x="1209789" y="2168920"/>
            <a:ext cx="8905400" cy="4241542"/>
          </a:xfrm>
          <a:custGeom>
            <a:avLst/>
            <a:gdLst>
              <a:gd name="T0" fmla="*/ 9359 w 24880"/>
              <a:gd name="T1" fmla="*/ 7881 h 16056"/>
              <a:gd name="T2" fmla="*/ 12911 w 24880"/>
              <a:gd name="T3" fmla="*/ 5972 h 16056"/>
              <a:gd name="T4" fmla="*/ 16645 w 24880"/>
              <a:gd name="T5" fmla="*/ 5264 h 16056"/>
              <a:gd name="T6" fmla="*/ 18330 w 24880"/>
              <a:gd name="T7" fmla="*/ 4740 h 16056"/>
              <a:gd name="T8" fmla="*/ 16038 w 24880"/>
              <a:gd name="T9" fmla="*/ 3780 h 16056"/>
              <a:gd name="T10" fmla="*/ 13881 w 24880"/>
              <a:gd name="T11" fmla="*/ 2940 h 16056"/>
              <a:gd name="T12" fmla="*/ 14062 w 24880"/>
              <a:gd name="T13" fmla="*/ 2187 h 16056"/>
              <a:gd name="T14" fmla="*/ 16182 w 24880"/>
              <a:gd name="T15" fmla="*/ 1482 h 16056"/>
              <a:gd name="T16" fmla="*/ 16983 w 24880"/>
              <a:gd name="T17" fmla="*/ 1455 h 16056"/>
              <a:gd name="T18" fmla="*/ 18359 w 24880"/>
              <a:gd name="T19" fmla="*/ 1528 h 16056"/>
              <a:gd name="T20" fmla="*/ 19021 w 24880"/>
              <a:gd name="T21" fmla="*/ 1530 h 16056"/>
              <a:gd name="T22" fmla="*/ 19919 w 24880"/>
              <a:gd name="T23" fmla="*/ 857 h 16056"/>
              <a:gd name="T24" fmla="*/ 22652 w 24880"/>
              <a:gd name="T25" fmla="*/ 114 h 16056"/>
              <a:gd name="T26" fmla="*/ 24735 w 24880"/>
              <a:gd name="T27" fmla="*/ 284 h 16056"/>
              <a:gd name="T28" fmla="*/ 21473 w 24880"/>
              <a:gd name="T29" fmla="*/ 712 h 16056"/>
              <a:gd name="T30" fmla="*/ 21191 w 24880"/>
              <a:gd name="T31" fmla="*/ 1139 h 16056"/>
              <a:gd name="T32" fmla="*/ 20192 w 24880"/>
              <a:gd name="T33" fmla="*/ 1912 h 16056"/>
              <a:gd name="T34" fmla="*/ 18201 w 24880"/>
              <a:gd name="T35" fmla="*/ 2131 h 16056"/>
              <a:gd name="T36" fmla="*/ 16747 w 24880"/>
              <a:gd name="T37" fmla="*/ 2039 h 16056"/>
              <a:gd name="T38" fmla="*/ 15954 w 24880"/>
              <a:gd name="T39" fmla="*/ 2093 h 16056"/>
              <a:gd name="T40" fmla="*/ 15737 w 24880"/>
              <a:gd name="T41" fmla="*/ 2428 h 16056"/>
              <a:gd name="T42" fmla="*/ 17938 w 24880"/>
              <a:gd name="T43" fmla="*/ 3044 h 16056"/>
              <a:gd name="T44" fmla="*/ 20425 w 24880"/>
              <a:gd name="T45" fmla="*/ 4102 h 16056"/>
              <a:gd name="T46" fmla="*/ 20172 w 24880"/>
              <a:gd name="T47" fmla="*/ 5940 h 16056"/>
              <a:gd name="T48" fmla="*/ 16778 w 24880"/>
              <a:gd name="T49" fmla="*/ 7131 h 16056"/>
              <a:gd name="T50" fmla="*/ 9965 w 24880"/>
              <a:gd name="T51" fmla="*/ 10633 h 16056"/>
              <a:gd name="T52" fmla="*/ 7807 w 24880"/>
              <a:gd name="T53" fmla="*/ 12804 h 16056"/>
              <a:gd name="T54" fmla="*/ 16234 w 24880"/>
              <a:gd name="T55" fmla="*/ 7054 h 16056"/>
              <a:gd name="T56" fmla="*/ 19630 w 24880"/>
              <a:gd name="T57" fmla="*/ 6211 h 16056"/>
              <a:gd name="T58" fmla="*/ 20467 w 24880"/>
              <a:gd name="T59" fmla="*/ 4329 h 16056"/>
              <a:gd name="T60" fmla="*/ 18466 w 24880"/>
              <a:gd name="T61" fmla="*/ 3245 h 16056"/>
              <a:gd name="T62" fmla="*/ 15562 w 24880"/>
              <a:gd name="T63" fmla="*/ 2283 h 16056"/>
              <a:gd name="T64" fmla="*/ 16261 w 24880"/>
              <a:gd name="T65" fmla="*/ 2002 h 16056"/>
              <a:gd name="T66" fmla="*/ 17450 w 24880"/>
              <a:gd name="T67" fmla="*/ 2046 h 16056"/>
              <a:gd name="T68" fmla="*/ 19105 w 24880"/>
              <a:gd name="T69" fmla="*/ 2087 h 16056"/>
              <a:gd name="T70" fmla="*/ 20957 w 24880"/>
              <a:gd name="T71" fmla="*/ 1474 h 16056"/>
              <a:gd name="T72" fmla="*/ 21125 w 24880"/>
              <a:gd name="T73" fmla="*/ 927 h 16056"/>
              <a:gd name="T74" fmla="*/ 21904 w 24880"/>
              <a:gd name="T75" fmla="*/ 564 h 16056"/>
              <a:gd name="T76" fmla="*/ 24337 w 24880"/>
              <a:gd name="T77" fmla="*/ 287 h 16056"/>
              <a:gd name="T78" fmla="*/ 23334 w 24880"/>
              <a:gd name="T79" fmla="*/ 75 h 16056"/>
              <a:gd name="T80" fmla="*/ 20037 w 24880"/>
              <a:gd name="T81" fmla="*/ 787 h 16056"/>
              <a:gd name="T82" fmla="*/ 19524 w 24880"/>
              <a:gd name="T83" fmla="*/ 1433 h 16056"/>
              <a:gd name="T84" fmla="*/ 18526 w 24880"/>
              <a:gd name="T85" fmla="*/ 1567 h 16056"/>
              <a:gd name="T86" fmla="*/ 17209 w 24880"/>
              <a:gd name="T87" fmla="*/ 1491 h 16056"/>
              <a:gd name="T88" fmla="*/ 16521 w 24880"/>
              <a:gd name="T89" fmla="*/ 1489 h 16056"/>
              <a:gd name="T90" fmla="*/ 14475 w 24880"/>
              <a:gd name="T91" fmla="*/ 1990 h 16056"/>
              <a:gd name="T92" fmla="*/ 13903 w 24880"/>
              <a:gd name="T93" fmla="*/ 2807 h 16056"/>
              <a:gd name="T94" fmla="*/ 15587 w 24880"/>
              <a:gd name="T95" fmla="*/ 3574 h 16056"/>
              <a:gd name="T96" fmla="*/ 18385 w 24880"/>
              <a:gd name="T97" fmla="*/ 4592 h 16056"/>
              <a:gd name="T98" fmla="*/ 17353 w 24880"/>
              <a:gd name="T99" fmla="*/ 5293 h 16056"/>
              <a:gd name="T100" fmla="*/ 13419 w 24880"/>
              <a:gd name="T101" fmla="*/ 5890 h 16056"/>
              <a:gd name="T102" fmla="*/ 10162 w 24880"/>
              <a:gd name="T103" fmla="*/ 7480 h 16056"/>
              <a:gd name="T104" fmla="*/ 958 w 24880"/>
              <a:gd name="T105" fmla="*/ 15388 h 160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880" h="16056">
                <a:moveTo>
                  <a:pt x="618" y="15420"/>
                </a:moveTo>
                <a:cubicBezTo>
                  <a:pt x="1275" y="14750"/>
                  <a:pt x="1910" y="14123"/>
                  <a:pt x="2523" y="13536"/>
                </a:cubicBezTo>
                <a:cubicBezTo>
                  <a:pt x="3230" y="12858"/>
                  <a:pt x="3911" y="12232"/>
                  <a:pt x="4569" y="11651"/>
                </a:cubicBezTo>
                <a:cubicBezTo>
                  <a:pt x="5180" y="11111"/>
                  <a:pt x="5773" y="10608"/>
                  <a:pt x="6349" y="10139"/>
                </a:cubicBezTo>
                <a:cubicBezTo>
                  <a:pt x="6888" y="9700"/>
                  <a:pt x="7415" y="9289"/>
                  <a:pt x="7930" y="8905"/>
                </a:cubicBezTo>
                <a:cubicBezTo>
                  <a:pt x="8415" y="8542"/>
                  <a:pt x="8891" y="8201"/>
                  <a:pt x="9359" y="7881"/>
                </a:cubicBezTo>
                <a:cubicBezTo>
                  <a:pt x="9599" y="7716"/>
                  <a:pt x="9832" y="7562"/>
                  <a:pt x="10060" y="7418"/>
                </a:cubicBezTo>
                <a:cubicBezTo>
                  <a:pt x="10282" y="7277"/>
                  <a:pt x="10499" y="7145"/>
                  <a:pt x="10710" y="7022"/>
                </a:cubicBezTo>
                <a:cubicBezTo>
                  <a:pt x="10918" y="6902"/>
                  <a:pt x="11121" y="6789"/>
                  <a:pt x="11319" y="6685"/>
                </a:cubicBezTo>
                <a:cubicBezTo>
                  <a:pt x="11514" y="6582"/>
                  <a:pt x="11706" y="6486"/>
                  <a:pt x="11894" y="6398"/>
                </a:cubicBezTo>
                <a:cubicBezTo>
                  <a:pt x="12067" y="6317"/>
                  <a:pt x="12239" y="6240"/>
                  <a:pt x="12409" y="6169"/>
                </a:cubicBezTo>
                <a:cubicBezTo>
                  <a:pt x="12577" y="6099"/>
                  <a:pt x="12744" y="6033"/>
                  <a:pt x="12911" y="5972"/>
                </a:cubicBezTo>
                <a:cubicBezTo>
                  <a:pt x="13075" y="5912"/>
                  <a:pt x="13238" y="5857"/>
                  <a:pt x="13401" y="5805"/>
                </a:cubicBezTo>
                <a:cubicBezTo>
                  <a:pt x="13562" y="5754"/>
                  <a:pt x="13722" y="5708"/>
                  <a:pt x="13882" y="5666"/>
                </a:cubicBezTo>
                <a:cubicBezTo>
                  <a:pt x="14156" y="5593"/>
                  <a:pt x="14416" y="5536"/>
                  <a:pt x="14666" y="5489"/>
                </a:cubicBezTo>
                <a:cubicBezTo>
                  <a:pt x="14913" y="5442"/>
                  <a:pt x="15150" y="5407"/>
                  <a:pt x="15379" y="5378"/>
                </a:cubicBezTo>
                <a:cubicBezTo>
                  <a:pt x="15605" y="5350"/>
                  <a:pt x="15824" y="5328"/>
                  <a:pt x="16036" y="5310"/>
                </a:cubicBezTo>
                <a:cubicBezTo>
                  <a:pt x="16246" y="5292"/>
                  <a:pt x="16449" y="5278"/>
                  <a:pt x="16645" y="5264"/>
                </a:cubicBezTo>
                <a:cubicBezTo>
                  <a:pt x="16935" y="5244"/>
                  <a:pt x="17167" y="5226"/>
                  <a:pt x="17354" y="5207"/>
                </a:cubicBezTo>
                <a:cubicBezTo>
                  <a:pt x="17540" y="5187"/>
                  <a:pt x="17683" y="5167"/>
                  <a:pt x="17796" y="5143"/>
                </a:cubicBezTo>
                <a:cubicBezTo>
                  <a:pt x="17909" y="5120"/>
                  <a:pt x="17992" y="5092"/>
                  <a:pt x="18058" y="5058"/>
                </a:cubicBezTo>
                <a:cubicBezTo>
                  <a:pt x="18124" y="5025"/>
                  <a:pt x="18174" y="4985"/>
                  <a:pt x="18221" y="4936"/>
                </a:cubicBezTo>
                <a:cubicBezTo>
                  <a:pt x="18254" y="4903"/>
                  <a:pt x="18284" y="4872"/>
                  <a:pt x="18304" y="4840"/>
                </a:cubicBezTo>
                <a:cubicBezTo>
                  <a:pt x="18325" y="4808"/>
                  <a:pt x="18336" y="4775"/>
                  <a:pt x="18330" y="4740"/>
                </a:cubicBezTo>
                <a:cubicBezTo>
                  <a:pt x="18324" y="4704"/>
                  <a:pt x="18302" y="4666"/>
                  <a:pt x="18255" y="4622"/>
                </a:cubicBezTo>
                <a:cubicBezTo>
                  <a:pt x="18209" y="4578"/>
                  <a:pt x="18140" y="4530"/>
                  <a:pt x="18040" y="4473"/>
                </a:cubicBezTo>
                <a:cubicBezTo>
                  <a:pt x="17925" y="4408"/>
                  <a:pt x="17787" y="4344"/>
                  <a:pt x="17632" y="4282"/>
                </a:cubicBezTo>
                <a:cubicBezTo>
                  <a:pt x="17479" y="4221"/>
                  <a:pt x="17311" y="4162"/>
                  <a:pt x="17133" y="4104"/>
                </a:cubicBezTo>
                <a:cubicBezTo>
                  <a:pt x="16958" y="4047"/>
                  <a:pt x="16775" y="3991"/>
                  <a:pt x="16589" y="3937"/>
                </a:cubicBezTo>
                <a:cubicBezTo>
                  <a:pt x="16405" y="3883"/>
                  <a:pt x="16220" y="3831"/>
                  <a:pt x="16038" y="3780"/>
                </a:cubicBezTo>
                <a:cubicBezTo>
                  <a:pt x="15856" y="3728"/>
                  <a:pt x="15675" y="3677"/>
                  <a:pt x="15499" y="3626"/>
                </a:cubicBezTo>
                <a:cubicBezTo>
                  <a:pt x="15325" y="3575"/>
                  <a:pt x="15156" y="3524"/>
                  <a:pt x="14996" y="3472"/>
                </a:cubicBezTo>
                <a:cubicBezTo>
                  <a:pt x="14838" y="3420"/>
                  <a:pt x="14689" y="3368"/>
                  <a:pt x="14553" y="3314"/>
                </a:cubicBezTo>
                <a:cubicBezTo>
                  <a:pt x="14418" y="3261"/>
                  <a:pt x="14296" y="3207"/>
                  <a:pt x="14190" y="3151"/>
                </a:cubicBezTo>
                <a:cubicBezTo>
                  <a:pt x="14123" y="3116"/>
                  <a:pt x="14064" y="3080"/>
                  <a:pt x="14013" y="3045"/>
                </a:cubicBezTo>
                <a:cubicBezTo>
                  <a:pt x="13961" y="3010"/>
                  <a:pt x="13917" y="2975"/>
                  <a:pt x="13881" y="2940"/>
                </a:cubicBezTo>
                <a:cubicBezTo>
                  <a:pt x="13844" y="2905"/>
                  <a:pt x="13814" y="2870"/>
                  <a:pt x="13792" y="2834"/>
                </a:cubicBezTo>
                <a:cubicBezTo>
                  <a:pt x="13769" y="2799"/>
                  <a:pt x="13753" y="2764"/>
                  <a:pt x="13743" y="2728"/>
                </a:cubicBezTo>
                <a:cubicBezTo>
                  <a:pt x="13730" y="2682"/>
                  <a:pt x="13728" y="2636"/>
                  <a:pt x="13736" y="2590"/>
                </a:cubicBezTo>
                <a:cubicBezTo>
                  <a:pt x="13744" y="2544"/>
                  <a:pt x="13762" y="2499"/>
                  <a:pt x="13790" y="2453"/>
                </a:cubicBezTo>
                <a:cubicBezTo>
                  <a:pt x="13817" y="2408"/>
                  <a:pt x="13854" y="2363"/>
                  <a:pt x="13900" y="2318"/>
                </a:cubicBezTo>
                <a:cubicBezTo>
                  <a:pt x="13945" y="2274"/>
                  <a:pt x="13999" y="2230"/>
                  <a:pt x="14062" y="2187"/>
                </a:cubicBezTo>
                <a:cubicBezTo>
                  <a:pt x="14172" y="2110"/>
                  <a:pt x="14285" y="2041"/>
                  <a:pt x="14402" y="1978"/>
                </a:cubicBezTo>
                <a:cubicBezTo>
                  <a:pt x="14517" y="1916"/>
                  <a:pt x="14636" y="1860"/>
                  <a:pt x="14758" y="1810"/>
                </a:cubicBezTo>
                <a:cubicBezTo>
                  <a:pt x="14879" y="1761"/>
                  <a:pt x="15004" y="1717"/>
                  <a:pt x="15133" y="1679"/>
                </a:cubicBezTo>
                <a:cubicBezTo>
                  <a:pt x="15260" y="1640"/>
                  <a:pt x="15391" y="1607"/>
                  <a:pt x="15528" y="1579"/>
                </a:cubicBezTo>
                <a:cubicBezTo>
                  <a:pt x="15633" y="1556"/>
                  <a:pt x="15741" y="1537"/>
                  <a:pt x="15850" y="1521"/>
                </a:cubicBezTo>
                <a:cubicBezTo>
                  <a:pt x="15958" y="1505"/>
                  <a:pt x="16069" y="1492"/>
                  <a:pt x="16182" y="1482"/>
                </a:cubicBezTo>
                <a:cubicBezTo>
                  <a:pt x="16295" y="1472"/>
                  <a:pt x="16410" y="1465"/>
                  <a:pt x="16530" y="1460"/>
                </a:cubicBezTo>
                <a:cubicBezTo>
                  <a:pt x="16648" y="1455"/>
                  <a:pt x="16771" y="1454"/>
                  <a:pt x="16898" y="1454"/>
                </a:cubicBezTo>
                <a:cubicBezTo>
                  <a:pt x="16905" y="1454"/>
                  <a:pt x="16912" y="1454"/>
                  <a:pt x="16919" y="1455"/>
                </a:cubicBezTo>
                <a:cubicBezTo>
                  <a:pt x="16926" y="1455"/>
                  <a:pt x="16934" y="1455"/>
                  <a:pt x="16941" y="1455"/>
                </a:cubicBezTo>
                <a:cubicBezTo>
                  <a:pt x="16948" y="1455"/>
                  <a:pt x="16955" y="1455"/>
                  <a:pt x="16962" y="1455"/>
                </a:cubicBezTo>
                <a:lnTo>
                  <a:pt x="16983" y="1455"/>
                </a:lnTo>
                <a:cubicBezTo>
                  <a:pt x="17067" y="1457"/>
                  <a:pt x="17151" y="1459"/>
                  <a:pt x="17233" y="1462"/>
                </a:cubicBezTo>
                <a:cubicBezTo>
                  <a:pt x="17316" y="1465"/>
                  <a:pt x="17398" y="1469"/>
                  <a:pt x="17480" y="1473"/>
                </a:cubicBezTo>
                <a:cubicBezTo>
                  <a:pt x="17561" y="1478"/>
                  <a:pt x="17643" y="1482"/>
                  <a:pt x="17723" y="1488"/>
                </a:cubicBezTo>
                <a:cubicBezTo>
                  <a:pt x="17804" y="1493"/>
                  <a:pt x="17885" y="1498"/>
                  <a:pt x="17964" y="1503"/>
                </a:cubicBezTo>
                <a:cubicBezTo>
                  <a:pt x="18032" y="1508"/>
                  <a:pt x="18099" y="1512"/>
                  <a:pt x="18165" y="1517"/>
                </a:cubicBezTo>
                <a:cubicBezTo>
                  <a:pt x="18231" y="1521"/>
                  <a:pt x="18296" y="1525"/>
                  <a:pt x="18359" y="1528"/>
                </a:cubicBezTo>
                <a:cubicBezTo>
                  <a:pt x="18423" y="1532"/>
                  <a:pt x="18484" y="1535"/>
                  <a:pt x="18544" y="1537"/>
                </a:cubicBezTo>
                <a:cubicBezTo>
                  <a:pt x="18604" y="1540"/>
                  <a:pt x="18662" y="1541"/>
                  <a:pt x="18717" y="1542"/>
                </a:cubicBezTo>
                <a:cubicBezTo>
                  <a:pt x="18771" y="1543"/>
                  <a:pt x="18817" y="1543"/>
                  <a:pt x="18854" y="1542"/>
                </a:cubicBezTo>
                <a:cubicBezTo>
                  <a:pt x="18892" y="1541"/>
                  <a:pt x="18922" y="1540"/>
                  <a:pt x="18946" y="1539"/>
                </a:cubicBezTo>
                <a:cubicBezTo>
                  <a:pt x="18969" y="1537"/>
                  <a:pt x="18987" y="1535"/>
                  <a:pt x="18999" y="1534"/>
                </a:cubicBezTo>
                <a:cubicBezTo>
                  <a:pt x="19011" y="1532"/>
                  <a:pt x="19018" y="1531"/>
                  <a:pt x="19021" y="1530"/>
                </a:cubicBezTo>
                <a:cubicBezTo>
                  <a:pt x="19211" y="1493"/>
                  <a:pt x="19354" y="1455"/>
                  <a:pt x="19464" y="1415"/>
                </a:cubicBezTo>
                <a:cubicBezTo>
                  <a:pt x="19573" y="1376"/>
                  <a:pt x="19649" y="1336"/>
                  <a:pt x="19703" y="1293"/>
                </a:cubicBezTo>
                <a:cubicBezTo>
                  <a:pt x="19757" y="1251"/>
                  <a:pt x="19789" y="1208"/>
                  <a:pt x="19813" y="1161"/>
                </a:cubicBezTo>
                <a:cubicBezTo>
                  <a:pt x="19835" y="1115"/>
                  <a:pt x="19849" y="1066"/>
                  <a:pt x="19863" y="1014"/>
                </a:cubicBezTo>
                <a:cubicBezTo>
                  <a:pt x="19870" y="988"/>
                  <a:pt x="19878" y="961"/>
                  <a:pt x="19887" y="935"/>
                </a:cubicBezTo>
                <a:cubicBezTo>
                  <a:pt x="19895" y="909"/>
                  <a:pt x="19906" y="883"/>
                  <a:pt x="19919" y="857"/>
                </a:cubicBezTo>
                <a:cubicBezTo>
                  <a:pt x="19932" y="832"/>
                  <a:pt x="19949" y="807"/>
                  <a:pt x="19969" y="782"/>
                </a:cubicBezTo>
                <a:cubicBezTo>
                  <a:pt x="19990" y="757"/>
                  <a:pt x="20015" y="732"/>
                  <a:pt x="20046" y="708"/>
                </a:cubicBezTo>
                <a:cubicBezTo>
                  <a:pt x="20137" y="637"/>
                  <a:pt x="20265" y="571"/>
                  <a:pt x="20427" y="511"/>
                </a:cubicBezTo>
                <a:cubicBezTo>
                  <a:pt x="20585" y="452"/>
                  <a:pt x="20776" y="398"/>
                  <a:pt x="20999" y="349"/>
                </a:cubicBezTo>
                <a:cubicBezTo>
                  <a:pt x="21216" y="302"/>
                  <a:pt x="21465" y="258"/>
                  <a:pt x="21744" y="219"/>
                </a:cubicBezTo>
                <a:cubicBezTo>
                  <a:pt x="22017" y="180"/>
                  <a:pt x="22320" y="145"/>
                  <a:pt x="22652" y="114"/>
                </a:cubicBezTo>
                <a:cubicBezTo>
                  <a:pt x="22880" y="93"/>
                  <a:pt x="23101" y="75"/>
                  <a:pt x="23307" y="61"/>
                </a:cubicBezTo>
                <a:cubicBezTo>
                  <a:pt x="23510" y="46"/>
                  <a:pt x="23697" y="35"/>
                  <a:pt x="23857" y="26"/>
                </a:cubicBezTo>
                <a:cubicBezTo>
                  <a:pt x="24017" y="17"/>
                  <a:pt x="24150" y="11"/>
                  <a:pt x="24245" y="7"/>
                </a:cubicBezTo>
                <a:cubicBezTo>
                  <a:pt x="24340" y="2"/>
                  <a:pt x="24397" y="0"/>
                  <a:pt x="24406" y="0"/>
                </a:cubicBezTo>
                <a:lnTo>
                  <a:pt x="24880" y="277"/>
                </a:lnTo>
                <a:cubicBezTo>
                  <a:pt x="24878" y="277"/>
                  <a:pt x="24826" y="279"/>
                  <a:pt x="24735" y="284"/>
                </a:cubicBezTo>
                <a:cubicBezTo>
                  <a:pt x="24644" y="288"/>
                  <a:pt x="24515" y="295"/>
                  <a:pt x="24360" y="305"/>
                </a:cubicBezTo>
                <a:cubicBezTo>
                  <a:pt x="24204" y="314"/>
                  <a:pt x="24021" y="326"/>
                  <a:pt x="23824" y="342"/>
                </a:cubicBezTo>
                <a:cubicBezTo>
                  <a:pt x="23625" y="357"/>
                  <a:pt x="23410" y="376"/>
                  <a:pt x="23193" y="399"/>
                </a:cubicBezTo>
                <a:cubicBezTo>
                  <a:pt x="22930" y="426"/>
                  <a:pt x="22690" y="456"/>
                  <a:pt x="22474" y="488"/>
                </a:cubicBezTo>
                <a:cubicBezTo>
                  <a:pt x="22255" y="521"/>
                  <a:pt x="22061" y="556"/>
                  <a:pt x="21894" y="593"/>
                </a:cubicBezTo>
                <a:cubicBezTo>
                  <a:pt x="21725" y="630"/>
                  <a:pt x="21583" y="670"/>
                  <a:pt x="21473" y="712"/>
                </a:cubicBezTo>
                <a:cubicBezTo>
                  <a:pt x="21361" y="755"/>
                  <a:pt x="21281" y="799"/>
                  <a:pt x="21236" y="845"/>
                </a:cubicBezTo>
                <a:cubicBezTo>
                  <a:pt x="21225" y="857"/>
                  <a:pt x="21216" y="870"/>
                  <a:pt x="21210" y="884"/>
                </a:cubicBezTo>
                <a:cubicBezTo>
                  <a:pt x="21204" y="899"/>
                  <a:pt x="21199" y="915"/>
                  <a:pt x="21197" y="932"/>
                </a:cubicBezTo>
                <a:cubicBezTo>
                  <a:pt x="21194" y="948"/>
                  <a:pt x="21193" y="966"/>
                  <a:pt x="21192" y="985"/>
                </a:cubicBezTo>
                <a:cubicBezTo>
                  <a:pt x="21192" y="1004"/>
                  <a:pt x="21192" y="1023"/>
                  <a:pt x="21192" y="1043"/>
                </a:cubicBezTo>
                <a:cubicBezTo>
                  <a:pt x="21193" y="1074"/>
                  <a:pt x="21193" y="1106"/>
                  <a:pt x="21191" y="1139"/>
                </a:cubicBezTo>
                <a:cubicBezTo>
                  <a:pt x="21189" y="1173"/>
                  <a:pt x="21185" y="1209"/>
                  <a:pt x="21175" y="1245"/>
                </a:cubicBezTo>
                <a:cubicBezTo>
                  <a:pt x="21166" y="1282"/>
                  <a:pt x="21151" y="1321"/>
                  <a:pt x="21129" y="1360"/>
                </a:cubicBezTo>
                <a:cubicBezTo>
                  <a:pt x="21106" y="1401"/>
                  <a:pt x="21075" y="1442"/>
                  <a:pt x="21034" y="1485"/>
                </a:cubicBezTo>
                <a:cubicBezTo>
                  <a:pt x="20983" y="1537"/>
                  <a:pt x="20919" y="1587"/>
                  <a:pt x="20842" y="1635"/>
                </a:cubicBezTo>
                <a:cubicBezTo>
                  <a:pt x="20763" y="1685"/>
                  <a:pt x="20671" y="1732"/>
                  <a:pt x="20564" y="1778"/>
                </a:cubicBezTo>
                <a:cubicBezTo>
                  <a:pt x="20455" y="1825"/>
                  <a:pt x="20331" y="1869"/>
                  <a:pt x="20192" y="1912"/>
                </a:cubicBezTo>
                <a:cubicBezTo>
                  <a:pt x="20051" y="1955"/>
                  <a:pt x="19893" y="1996"/>
                  <a:pt x="19720" y="2035"/>
                </a:cubicBezTo>
                <a:cubicBezTo>
                  <a:pt x="19636" y="2054"/>
                  <a:pt x="19547" y="2071"/>
                  <a:pt x="19454" y="2085"/>
                </a:cubicBezTo>
                <a:cubicBezTo>
                  <a:pt x="19359" y="2099"/>
                  <a:pt x="19261" y="2110"/>
                  <a:pt x="19157" y="2119"/>
                </a:cubicBezTo>
                <a:cubicBezTo>
                  <a:pt x="19052" y="2127"/>
                  <a:pt x="18943" y="2133"/>
                  <a:pt x="18828" y="2137"/>
                </a:cubicBezTo>
                <a:cubicBezTo>
                  <a:pt x="18713" y="2140"/>
                  <a:pt x="18594" y="2141"/>
                  <a:pt x="18468" y="2139"/>
                </a:cubicBezTo>
                <a:cubicBezTo>
                  <a:pt x="18379" y="2137"/>
                  <a:pt x="18290" y="2134"/>
                  <a:pt x="18201" y="2131"/>
                </a:cubicBezTo>
                <a:cubicBezTo>
                  <a:pt x="18112" y="2127"/>
                  <a:pt x="18024" y="2122"/>
                  <a:pt x="17936" y="2117"/>
                </a:cubicBezTo>
                <a:cubicBezTo>
                  <a:pt x="17848" y="2112"/>
                  <a:pt x="17760" y="2106"/>
                  <a:pt x="17674" y="2100"/>
                </a:cubicBezTo>
                <a:cubicBezTo>
                  <a:pt x="17587" y="2094"/>
                  <a:pt x="17501" y="2088"/>
                  <a:pt x="17416" y="2081"/>
                </a:cubicBezTo>
                <a:cubicBezTo>
                  <a:pt x="17345" y="2076"/>
                  <a:pt x="17271" y="2071"/>
                  <a:pt x="17196" y="2065"/>
                </a:cubicBezTo>
                <a:cubicBezTo>
                  <a:pt x="17121" y="2060"/>
                  <a:pt x="17045" y="2055"/>
                  <a:pt x="16970" y="2050"/>
                </a:cubicBezTo>
                <a:cubicBezTo>
                  <a:pt x="16894" y="2046"/>
                  <a:pt x="16820" y="2042"/>
                  <a:pt x="16747" y="2039"/>
                </a:cubicBezTo>
                <a:cubicBezTo>
                  <a:pt x="16674" y="2035"/>
                  <a:pt x="16602" y="2033"/>
                  <a:pt x="16534" y="2032"/>
                </a:cubicBezTo>
                <a:cubicBezTo>
                  <a:pt x="16485" y="2031"/>
                  <a:pt x="16437" y="2031"/>
                  <a:pt x="16391" y="2032"/>
                </a:cubicBezTo>
                <a:cubicBezTo>
                  <a:pt x="16345" y="2032"/>
                  <a:pt x="16301" y="2034"/>
                  <a:pt x="16260" y="2036"/>
                </a:cubicBezTo>
                <a:cubicBezTo>
                  <a:pt x="16218" y="2039"/>
                  <a:pt x="16180" y="2042"/>
                  <a:pt x="16145" y="2046"/>
                </a:cubicBezTo>
                <a:cubicBezTo>
                  <a:pt x="16109" y="2051"/>
                  <a:pt x="16077" y="2056"/>
                  <a:pt x="16048" y="2063"/>
                </a:cubicBezTo>
                <a:cubicBezTo>
                  <a:pt x="16018" y="2070"/>
                  <a:pt x="15987" y="2080"/>
                  <a:pt x="15954" y="2093"/>
                </a:cubicBezTo>
                <a:cubicBezTo>
                  <a:pt x="15922" y="2106"/>
                  <a:pt x="15889" y="2123"/>
                  <a:pt x="15856" y="2141"/>
                </a:cubicBezTo>
                <a:cubicBezTo>
                  <a:pt x="15822" y="2160"/>
                  <a:pt x="15788" y="2182"/>
                  <a:pt x="15754" y="2207"/>
                </a:cubicBezTo>
                <a:cubicBezTo>
                  <a:pt x="15720" y="2231"/>
                  <a:pt x="15685" y="2259"/>
                  <a:pt x="15651" y="2289"/>
                </a:cubicBezTo>
                <a:cubicBezTo>
                  <a:pt x="15637" y="2301"/>
                  <a:pt x="15631" y="2314"/>
                  <a:pt x="15633" y="2328"/>
                </a:cubicBezTo>
                <a:cubicBezTo>
                  <a:pt x="15634" y="2343"/>
                  <a:pt x="15644" y="2358"/>
                  <a:pt x="15661" y="2375"/>
                </a:cubicBezTo>
                <a:cubicBezTo>
                  <a:pt x="15678" y="2391"/>
                  <a:pt x="15704" y="2409"/>
                  <a:pt x="15737" y="2428"/>
                </a:cubicBezTo>
                <a:cubicBezTo>
                  <a:pt x="15770" y="2446"/>
                  <a:pt x="15812" y="2466"/>
                  <a:pt x="15861" y="2488"/>
                </a:cubicBezTo>
                <a:cubicBezTo>
                  <a:pt x="15941" y="2521"/>
                  <a:pt x="16035" y="2555"/>
                  <a:pt x="16142" y="2588"/>
                </a:cubicBezTo>
                <a:cubicBezTo>
                  <a:pt x="16250" y="2623"/>
                  <a:pt x="16370" y="2657"/>
                  <a:pt x="16498" y="2691"/>
                </a:cubicBezTo>
                <a:cubicBezTo>
                  <a:pt x="16627" y="2726"/>
                  <a:pt x="16765" y="2761"/>
                  <a:pt x="16907" y="2795"/>
                </a:cubicBezTo>
                <a:cubicBezTo>
                  <a:pt x="17051" y="2831"/>
                  <a:pt x="17199" y="2866"/>
                  <a:pt x="17348" y="2901"/>
                </a:cubicBezTo>
                <a:cubicBezTo>
                  <a:pt x="17542" y="2948"/>
                  <a:pt x="17740" y="2995"/>
                  <a:pt x="17938" y="3044"/>
                </a:cubicBezTo>
                <a:cubicBezTo>
                  <a:pt x="18139" y="3094"/>
                  <a:pt x="18340" y="3146"/>
                  <a:pt x="18536" y="3201"/>
                </a:cubicBezTo>
                <a:cubicBezTo>
                  <a:pt x="18735" y="3257"/>
                  <a:pt x="18929" y="3316"/>
                  <a:pt x="19114" y="3379"/>
                </a:cubicBezTo>
                <a:cubicBezTo>
                  <a:pt x="19302" y="3444"/>
                  <a:pt x="19481" y="3513"/>
                  <a:pt x="19646" y="3588"/>
                </a:cubicBezTo>
                <a:cubicBezTo>
                  <a:pt x="19757" y="3639"/>
                  <a:pt x="19860" y="3691"/>
                  <a:pt x="19954" y="3745"/>
                </a:cubicBezTo>
                <a:cubicBezTo>
                  <a:pt x="20049" y="3800"/>
                  <a:pt x="20136" y="3857"/>
                  <a:pt x="20214" y="3915"/>
                </a:cubicBezTo>
                <a:cubicBezTo>
                  <a:pt x="20293" y="3975"/>
                  <a:pt x="20364" y="4037"/>
                  <a:pt x="20425" y="4102"/>
                </a:cubicBezTo>
                <a:cubicBezTo>
                  <a:pt x="20488" y="4167"/>
                  <a:pt x="20542" y="4236"/>
                  <a:pt x="20586" y="4307"/>
                </a:cubicBezTo>
                <a:cubicBezTo>
                  <a:pt x="20641" y="4395"/>
                  <a:pt x="20682" y="4486"/>
                  <a:pt x="20707" y="4580"/>
                </a:cubicBezTo>
                <a:cubicBezTo>
                  <a:pt x="20734" y="4676"/>
                  <a:pt x="20744" y="4775"/>
                  <a:pt x="20739" y="4877"/>
                </a:cubicBezTo>
                <a:cubicBezTo>
                  <a:pt x="20733" y="4982"/>
                  <a:pt x="20710" y="5090"/>
                  <a:pt x="20669" y="5202"/>
                </a:cubicBezTo>
                <a:cubicBezTo>
                  <a:pt x="20628" y="5317"/>
                  <a:pt x="20568" y="5435"/>
                  <a:pt x="20488" y="5557"/>
                </a:cubicBezTo>
                <a:cubicBezTo>
                  <a:pt x="20401" y="5691"/>
                  <a:pt x="20296" y="5819"/>
                  <a:pt x="20172" y="5940"/>
                </a:cubicBezTo>
                <a:cubicBezTo>
                  <a:pt x="20045" y="6064"/>
                  <a:pt x="19899" y="6180"/>
                  <a:pt x="19735" y="6288"/>
                </a:cubicBezTo>
                <a:cubicBezTo>
                  <a:pt x="19566" y="6399"/>
                  <a:pt x="19379" y="6500"/>
                  <a:pt x="19173" y="6591"/>
                </a:cubicBezTo>
                <a:cubicBezTo>
                  <a:pt x="18964" y="6683"/>
                  <a:pt x="18736" y="6765"/>
                  <a:pt x="18490" y="6835"/>
                </a:cubicBezTo>
                <a:cubicBezTo>
                  <a:pt x="18304" y="6888"/>
                  <a:pt x="18115" y="6932"/>
                  <a:pt x="17926" y="6970"/>
                </a:cubicBezTo>
                <a:cubicBezTo>
                  <a:pt x="17735" y="7007"/>
                  <a:pt x="17544" y="7038"/>
                  <a:pt x="17353" y="7064"/>
                </a:cubicBezTo>
                <a:cubicBezTo>
                  <a:pt x="17160" y="7090"/>
                  <a:pt x="16969" y="7112"/>
                  <a:pt x="16778" y="7131"/>
                </a:cubicBezTo>
                <a:cubicBezTo>
                  <a:pt x="16586" y="7150"/>
                  <a:pt x="16395" y="7166"/>
                  <a:pt x="16205" y="7182"/>
                </a:cubicBezTo>
                <a:cubicBezTo>
                  <a:pt x="15766" y="7220"/>
                  <a:pt x="15373" y="7257"/>
                  <a:pt x="15011" y="7312"/>
                </a:cubicBezTo>
                <a:cubicBezTo>
                  <a:pt x="14644" y="7367"/>
                  <a:pt x="14305" y="7440"/>
                  <a:pt x="13974" y="7550"/>
                </a:cubicBezTo>
                <a:cubicBezTo>
                  <a:pt x="13637" y="7662"/>
                  <a:pt x="13303" y="7815"/>
                  <a:pt x="12948" y="8031"/>
                </a:cubicBezTo>
                <a:cubicBezTo>
                  <a:pt x="12580" y="8256"/>
                  <a:pt x="12180" y="8555"/>
                  <a:pt x="11714" y="8962"/>
                </a:cubicBezTo>
                <a:cubicBezTo>
                  <a:pt x="11127" y="9474"/>
                  <a:pt x="10544" y="10030"/>
                  <a:pt x="9965" y="10633"/>
                </a:cubicBezTo>
                <a:cubicBezTo>
                  <a:pt x="9333" y="11292"/>
                  <a:pt x="8702" y="12013"/>
                  <a:pt x="8073" y="12803"/>
                </a:cubicBezTo>
                <a:cubicBezTo>
                  <a:pt x="7378" y="13678"/>
                  <a:pt x="6678" y="14646"/>
                  <a:pt x="5976" y="15722"/>
                </a:cubicBezTo>
                <a:cubicBezTo>
                  <a:pt x="5904" y="15832"/>
                  <a:pt x="5832" y="15944"/>
                  <a:pt x="5760" y="16056"/>
                </a:cubicBezTo>
                <a:lnTo>
                  <a:pt x="5439" y="16056"/>
                </a:lnTo>
                <a:cubicBezTo>
                  <a:pt x="5495" y="15971"/>
                  <a:pt x="5551" y="15887"/>
                  <a:pt x="5607" y="15803"/>
                </a:cubicBezTo>
                <a:cubicBezTo>
                  <a:pt x="6347" y="14695"/>
                  <a:pt x="7080" y="13700"/>
                  <a:pt x="7807" y="12804"/>
                </a:cubicBezTo>
                <a:cubicBezTo>
                  <a:pt x="8461" y="11997"/>
                  <a:pt x="9117" y="11262"/>
                  <a:pt x="9770" y="10591"/>
                </a:cubicBezTo>
                <a:cubicBezTo>
                  <a:pt x="10368" y="9979"/>
                  <a:pt x="10969" y="9415"/>
                  <a:pt x="11572" y="8897"/>
                </a:cubicBezTo>
                <a:cubicBezTo>
                  <a:pt x="12087" y="8453"/>
                  <a:pt x="12532" y="8133"/>
                  <a:pt x="12938" y="7896"/>
                </a:cubicBezTo>
                <a:cubicBezTo>
                  <a:pt x="13328" y="7668"/>
                  <a:pt x="13691" y="7512"/>
                  <a:pt x="14047" y="7400"/>
                </a:cubicBezTo>
                <a:cubicBezTo>
                  <a:pt x="14396" y="7290"/>
                  <a:pt x="14745" y="7220"/>
                  <a:pt x="15106" y="7170"/>
                </a:cubicBezTo>
                <a:cubicBezTo>
                  <a:pt x="15463" y="7120"/>
                  <a:pt x="15836" y="7088"/>
                  <a:pt x="16234" y="7054"/>
                </a:cubicBezTo>
                <a:cubicBezTo>
                  <a:pt x="16419" y="7039"/>
                  <a:pt x="16605" y="7023"/>
                  <a:pt x="16791" y="7005"/>
                </a:cubicBezTo>
                <a:cubicBezTo>
                  <a:pt x="16977" y="6987"/>
                  <a:pt x="17163" y="6966"/>
                  <a:pt x="17349" y="6941"/>
                </a:cubicBezTo>
                <a:cubicBezTo>
                  <a:pt x="17535" y="6916"/>
                  <a:pt x="17720" y="6887"/>
                  <a:pt x="17904" y="6851"/>
                </a:cubicBezTo>
                <a:cubicBezTo>
                  <a:pt x="18087" y="6816"/>
                  <a:pt x="18268" y="6774"/>
                  <a:pt x="18447" y="6723"/>
                </a:cubicBezTo>
                <a:cubicBezTo>
                  <a:pt x="18680" y="6658"/>
                  <a:pt x="18896" y="6581"/>
                  <a:pt x="19095" y="6495"/>
                </a:cubicBezTo>
                <a:cubicBezTo>
                  <a:pt x="19291" y="6409"/>
                  <a:pt x="19469" y="6314"/>
                  <a:pt x="19630" y="6211"/>
                </a:cubicBezTo>
                <a:cubicBezTo>
                  <a:pt x="19787" y="6109"/>
                  <a:pt x="19927" y="5999"/>
                  <a:pt x="20049" y="5882"/>
                </a:cubicBezTo>
                <a:cubicBezTo>
                  <a:pt x="20168" y="5768"/>
                  <a:pt x="20269" y="5647"/>
                  <a:pt x="20354" y="5520"/>
                </a:cubicBezTo>
                <a:cubicBezTo>
                  <a:pt x="20432" y="5404"/>
                  <a:pt x="20491" y="5292"/>
                  <a:pt x="20532" y="5183"/>
                </a:cubicBezTo>
                <a:cubicBezTo>
                  <a:pt x="20572" y="5077"/>
                  <a:pt x="20596" y="4974"/>
                  <a:pt x="20603" y="4874"/>
                </a:cubicBezTo>
                <a:cubicBezTo>
                  <a:pt x="20610" y="4776"/>
                  <a:pt x="20602" y="4681"/>
                  <a:pt x="20578" y="4590"/>
                </a:cubicBezTo>
                <a:cubicBezTo>
                  <a:pt x="20556" y="4500"/>
                  <a:pt x="20518" y="4413"/>
                  <a:pt x="20467" y="4329"/>
                </a:cubicBezTo>
                <a:cubicBezTo>
                  <a:pt x="20425" y="4260"/>
                  <a:pt x="20374" y="4194"/>
                  <a:pt x="20315" y="4131"/>
                </a:cubicBezTo>
                <a:cubicBezTo>
                  <a:pt x="20256" y="4069"/>
                  <a:pt x="20189" y="4008"/>
                  <a:pt x="20113" y="3951"/>
                </a:cubicBezTo>
                <a:cubicBezTo>
                  <a:pt x="20038" y="3893"/>
                  <a:pt x="19955" y="3838"/>
                  <a:pt x="19863" y="3785"/>
                </a:cubicBezTo>
                <a:cubicBezTo>
                  <a:pt x="19773" y="3732"/>
                  <a:pt x="19674" y="3682"/>
                  <a:pt x="19566" y="3632"/>
                </a:cubicBezTo>
                <a:cubicBezTo>
                  <a:pt x="19404" y="3557"/>
                  <a:pt x="19227" y="3488"/>
                  <a:pt x="19041" y="3424"/>
                </a:cubicBezTo>
                <a:cubicBezTo>
                  <a:pt x="18857" y="3360"/>
                  <a:pt x="18664" y="3301"/>
                  <a:pt x="18466" y="3245"/>
                </a:cubicBezTo>
                <a:cubicBezTo>
                  <a:pt x="18272" y="3190"/>
                  <a:pt x="18072" y="3138"/>
                  <a:pt x="17872" y="3088"/>
                </a:cubicBezTo>
                <a:cubicBezTo>
                  <a:pt x="17674" y="3039"/>
                  <a:pt x="17477" y="2991"/>
                  <a:pt x="17283" y="2945"/>
                </a:cubicBezTo>
                <a:cubicBezTo>
                  <a:pt x="17064" y="2892"/>
                  <a:pt x="16829" y="2835"/>
                  <a:pt x="16605" y="2777"/>
                </a:cubicBezTo>
                <a:cubicBezTo>
                  <a:pt x="16384" y="2720"/>
                  <a:pt x="16173" y="2661"/>
                  <a:pt x="15998" y="2603"/>
                </a:cubicBezTo>
                <a:cubicBezTo>
                  <a:pt x="15826" y="2546"/>
                  <a:pt x="15688" y="2489"/>
                  <a:pt x="15608" y="2435"/>
                </a:cubicBezTo>
                <a:cubicBezTo>
                  <a:pt x="15530" y="2381"/>
                  <a:pt x="15507" y="2330"/>
                  <a:pt x="15562" y="2283"/>
                </a:cubicBezTo>
                <a:cubicBezTo>
                  <a:pt x="15588" y="2260"/>
                  <a:pt x="15619" y="2235"/>
                  <a:pt x="15652" y="2211"/>
                </a:cubicBezTo>
                <a:cubicBezTo>
                  <a:pt x="15685" y="2186"/>
                  <a:pt x="15722" y="2162"/>
                  <a:pt x="15760" y="2139"/>
                </a:cubicBezTo>
                <a:cubicBezTo>
                  <a:pt x="15799" y="2117"/>
                  <a:pt x="15840" y="2096"/>
                  <a:pt x="15883" y="2078"/>
                </a:cubicBezTo>
                <a:cubicBezTo>
                  <a:pt x="15925" y="2060"/>
                  <a:pt x="15970" y="2045"/>
                  <a:pt x="16017" y="2034"/>
                </a:cubicBezTo>
                <a:cubicBezTo>
                  <a:pt x="16051" y="2026"/>
                  <a:pt x="16089" y="2019"/>
                  <a:pt x="16130" y="2014"/>
                </a:cubicBezTo>
                <a:cubicBezTo>
                  <a:pt x="16171" y="2009"/>
                  <a:pt x="16214" y="2005"/>
                  <a:pt x="16261" y="2002"/>
                </a:cubicBezTo>
                <a:cubicBezTo>
                  <a:pt x="16307" y="1999"/>
                  <a:pt x="16356" y="1997"/>
                  <a:pt x="16407" y="1996"/>
                </a:cubicBezTo>
                <a:cubicBezTo>
                  <a:pt x="16458" y="1996"/>
                  <a:pt x="16511" y="1996"/>
                  <a:pt x="16565" y="1997"/>
                </a:cubicBezTo>
                <a:cubicBezTo>
                  <a:pt x="16634" y="1998"/>
                  <a:pt x="16704" y="2000"/>
                  <a:pt x="16777" y="2003"/>
                </a:cubicBezTo>
                <a:cubicBezTo>
                  <a:pt x="16849" y="2006"/>
                  <a:pt x="16923" y="2010"/>
                  <a:pt x="16998" y="2015"/>
                </a:cubicBezTo>
                <a:cubicBezTo>
                  <a:pt x="17073" y="2019"/>
                  <a:pt x="17149" y="2024"/>
                  <a:pt x="17225" y="2029"/>
                </a:cubicBezTo>
                <a:cubicBezTo>
                  <a:pt x="17300" y="2035"/>
                  <a:pt x="17376" y="2040"/>
                  <a:pt x="17450" y="2046"/>
                </a:cubicBezTo>
                <a:cubicBezTo>
                  <a:pt x="17535" y="2052"/>
                  <a:pt x="17621" y="2058"/>
                  <a:pt x="17708" y="2064"/>
                </a:cubicBezTo>
                <a:cubicBezTo>
                  <a:pt x="17794" y="2070"/>
                  <a:pt x="17881" y="2076"/>
                  <a:pt x="17968" y="2081"/>
                </a:cubicBezTo>
                <a:cubicBezTo>
                  <a:pt x="18056" y="2086"/>
                  <a:pt x="18143" y="2091"/>
                  <a:pt x="18231" y="2095"/>
                </a:cubicBezTo>
                <a:cubicBezTo>
                  <a:pt x="18318" y="2098"/>
                  <a:pt x="18406" y="2101"/>
                  <a:pt x="18494" y="2102"/>
                </a:cubicBezTo>
                <a:cubicBezTo>
                  <a:pt x="18597" y="2104"/>
                  <a:pt x="18700" y="2104"/>
                  <a:pt x="18802" y="2101"/>
                </a:cubicBezTo>
                <a:cubicBezTo>
                  <a:pt x="18904" y="2099"/>
                  <a:pt x="19005" y="2094"/>
                  <a:pt x="19105" y="2087"/>
                </a:cubicBezTo>
                <a:cubicBezTo>
                  <a:pt x="19204" y="2079"/>
                  <a:pt x="19302" y="2069"/>
                  <a:pt x="19398" y="2055"/>
                </a:cubicBezTo>
                <a:cubicBezTo>
                  <a:pt x="19494" y="2042"/>
                  <a:pt x="19587" y="2025"/>
                  <a:pt x="19678" y="2005"/>
                </a:cubicBezTo>
                <a:cubicBezTo>
                  <a:pt x="19846" y="1967"/>
                  <a:pt x="19999" y="1927"/>
                  <a:pt x="20136" y="1886"/>
                </a:cubicBezTo>
                <a:cubicBezTo>
                  <a:pt x="20271" y="1845"/>
                  <a:pt x="20392" y="1802"/>
                  <a:pt x="20498" y="1757"/>
                </a:cubicBezTo>
                <a:cubicBezTo>
                  <a:pt x="20602" y="1713"/>
                  <a:pt x="20692" y="1667"/>
                  <a:pt x="20769" y="1619"/>
                </a:cubicBezTo>
                <a:cubicBezTo>
                  <a:pt x="20845" y="1573"/>
                  <a:pt x="20907" y="1524"/>
                  <a:pt x="20957" y="1474"/>
                </a:cubicBezTo>
                <a:cubicBezTo>
                  <a:pt x="20998" y="1433"/>
                  <a:pt x="21029" y="1392"/>
                  <a:pt x="21051" y="1353"/>
                </a:cubicBezTo>
                <a:cubicBezTo>
                  <a:pt x="21074" y="1314"/>
                  <a:pt x="21089" y="1277"/>
                  <a:pt x="21098" y="1240"/>
                </a:cubicBezTo>
                <a:cubicBezTo>
                  <a:pt x="21108" y="1204"/>
                  <a:pt x="21113" y="1170"/>
                  <a:pt x="21115" y="1136"/>
                </a:cubicBezTo>
                <a:cubicBezTo>
                  <a:pt x="21118" y="1103"/>
                  <a:pt x="21118" y="1072"/>
                  <a:pt x="21118" y="1041"/>
                </a:cubicBezTo>
                <a:cubicBezTo>
                  <a:pt x="21118" y="1021"/>
                  <a:pt x="21118" y="1001"/>
                  <a:pt x="21119" y="982"/>
                </a:cubicBezTo>
                <a:cubicBezTo>
                  <a:pt x="21120" y="963"/>
                  <a:pt x="21122" y="945"/>
                  <a:pt x="21125" y="927"/>
                </a:cubicBezTo>
                <a:cubicBezTo>
                  <a:pt x="21128" y="910"/>
                  <a:pt x="21133" y="894"/>
                  <a:pt x="21140" y="879"/>
                </a:cubicBezTo>
                <a:cubicBezTo>
                  <a:pt x="21147" y="864"/>
                  <a:pt x="21156" y="850"/>
                  <a:pt x="21168" y="837"/>
                </a:cubicBezTo>
                <a:cubicBezTo>
                  <a:pt x="21193" y="812"/>
                  <a:pt x="21228" y="787"/>
                  <a:pt x="21272" y="763"/>
                </a:cubicBezTo>
                <a:cubicBezTo>
                  <a:pt x="21316" y="739"/>
                  <a:pt x="21369" y="715"/>
                  <a:pt x="21432" y="693"/>
                </a:cubicBezTo>
                <a:cubicBezTo>
                  <a:pt x="21493" y="670"/>
                  <a:pt x="21564" y="648"/>
                  <a:pt x="21643" y="626"/>
                </a:cubicBezTo>
                <a:cubicBezTo>
                  <a:pt x="21722" y="605"/>
                  <a:pt x="21809" y="584"/>
                  <a:pt x="21904" y="564"/>
                </a:cubicBezTo>
                <a:cubicBezTo>
                  <a:pt x="21989" y="547"/>
                  <a:pt x="22079" y="529"/>
                  <a:pt x="22175" y="513"/>
                </a:cubicBezTo>
                <a:cubicBezTo>
                  <a:pt x="22270" y="496"/>
                  <a:pt x="22371" y="480"/>
                  <a:pt x="22478" y="465"/>
                </a:cubicBezTo>
                <a:cubicBezTo>
                  <a:pt x="22584" y="450"/>
                  <a:pt x="22695" y="435"/>
                  <a:pt x="22812" y="421"/>
                </a:cubicBezTo>
                <a:cubicBezTo>
                  <a:pt x="22927" y="407"/>
                  <a:pt x="23048" y="393"/>
                  <a:pt x="23174" y="380"/>
                </a:cubicBezTo>
                <a:cubicBezTo>
                  <a:pt x="23392" y="358"/>
                  <a:pt x="23606" y="340"/>
                  <a:pt x="23804" y="324"/>
                </a:cubicBezTo>
                <a:cubicBezTo>
                  <a:pt x="24001" y="309"/>
                  <a:pt x="24182" y="297"/>
                  <a:pt x="24337" y="287"/>
                </a:cubicBezTo>
                <a:cubicBezTo>
                  <a:pt x="24491" y="278"/>
                  <a:pt x="24619" y="272"/>
                  <a:pt x="24708" y="267"/>
                </a:cubicBezTo>
                <a:cubicBezTo>
                  <a:pt x="24798" y="263"/>
                  <a:pt x="24850" y="261"/>
                  <a:pt x="24852" y="261"/>
                </a:cubicBezTo>
                <a:lnTo>
                  <a:pt x="24430" y="14"/>
                </a:lnTo>
                <a:cubicBezTo>
                  <a:pt x="24422" y="15"/>
                  <a:pt x="24364" y="17"/>
                  <a:pt x="24270" y="21"/>
                </a:cubicBezTo>
                <a:cubicBezTo>
                  <a:pt x="24175" y="25"/>
                  <a:pt x="24042" y="31"/>
                  <a:pt x="23883" y="40"/>
                </a:cubicBezTo>
                <a:cubicBezTo>
                  <a:pt x="23723" y="49"/>
                  <a:pt x="23537" y="61"/>
                  <a:pt x="23334" y="75"/>
                </a:cubicBezTo>
                <a:cubicBezTo>
                  <a:pt x="23129" y="90"/>
                  <a:pt x="22908" y="108"/>
                  <a:pt x="22681" y="129"/>
                </a:cubicBezTo>
                <a:cubicBezTo>
                  <a:pt x="22352" y="160"/>
                  <a:pt x="22052" y="194"/>
                  <a:pt x="21782" y="233"/>
                </a:cubicBezTo>
                <a:cubicBezTo>
                  <a:pt x="21506" y="272"/>
                  <a:pt x="21260" y="315"/>
                  <a:pt x="21046" y="362"/>
                </a:cubicBezTo>
                <a:cubicBezTo>
                  <a:pt x="20826" y="411"/>
                  <a:pt x="20638" y="464"/>
                  <a:pt x="20483" y="521"/>
                </a:cubicBezTo>
                <a:cubicBezTo>
                  <a:pt x="20323" y="581"/>
                  <a:pt x="20198" y="645"/>
                  <a:pt x="20110" y="716"/>
                </a:cubicBezTo>
                <a:cubicBezTo>
                  <a:pt x="20080" y="739"/>
                  <a:pt x="20057" y="763"/>
                  <a:pt x="20037" y="787"/>
                </a:cubicBezTo>
                <a:cubicBezTo>
                  <a:pt x="20017" y="812"/>
                  <a:pt x="20002" y="836"/>
                  <a:pt x="19989" y="861"/>
                </a:cubicBezTo>
                <a:cubicBezTo>
                  <a:pt x="19976" y="887"/>
                  <a:pt x="19967" y="912"/>
                  <a:pt x="19959" y="938"/>
                </a:cubicBezTo>
                <a:cubicBezTo>
                  <a:pt x="19950" y="964"/>
                  <a:pt x="19944" y="990"/>
                  <a:pt x="19937" y="1016"/>
                </a:cubicBezTo>
                <a:cubicBezTo>
                  <a:pt x="19923" y="1068"/>
                  <a:pt x="19910" y="1117"/>
                  <a:pt x="19888" y="1165"/>
                </a:cubicBezTo>
                <a:cubicBezTo>
                  <a:pt x="19864" y="1213"/>
                  <a:pt x="19830" y="1259"/>
                  <a:pt x="19774" y="1303"/>
                </a:cubicBezTo>
                <a:cubicBezTo>
                  <a:pt x="19718" y="1348"/>
                  <a:pt x="19638" y="1391"/>
                  <a:pt x="19524" y="1433"/>
                </a:cubicBezTo>
                <a:cubicBezTo>
                  <a:pt x="19408" y="1475"/>
                  <a:pt x="19257" y="1516"/>
                  <a:pt x="19057" y="1556"/>
                </a:cubicBezTo>
                <a:cubicBezTo>
                  <a:pt x="19048" y="1558"/>
                  <a:pt x="19035" y="1560"/>
                  <a:pt x="19017" y="1562"/>
                </a:cubicBezTo>
                <a:cubicBezTo>
                  <a:pt x="19000" y="1564"/>
                  <a:pt x="18977" y="1566"/>
                  <a:pt x="18949" y="1568"/>
                </a:cubicBezTo>
                <a:cubicBezTo>
                  <a:pt x="18921" y="1570"/>
                  <a:pt x="18887" y="1571"/>
                  <a:pt x="18846" y="1572"/>
                </a:cubicBezTo>
                <a:cubicBezTo>
                  <a:pt x="18805" y="1573"/>
                  <a:pt x="18758" y="1573"/>
                  <a:pt x="18702" y="1572"/>
                </a:cubicBezTo>
                <a:cubicBezTo>
                  <a:pt x="18645" y="1571"/>
                  <a:pt x="18586" y="1569"/>
                  <a:pt x="18526" y="1567"/>
                </a:cubicBezTo>
                <a:cubicBezTo>
                  <a:pt x="18465" y="1565"/>
                  <a:pt x="18402" y="1561"/>
                  <a:pt x="18338" y="1558"/>
                </a:cubicBezTo>
                <a:cubicBezTo>
                  <a:pt x="18274" y="1554"/>
                  <a:pt x="18208" y="1550"/>
                  <a:pt x="18141" y="1546"/>
                </a:cubicBezTo>
                <a:cubicBezTo>
                  <a:pt x="18074" y="1542"/>
                  <a:pt x="18006" y="1537"/>
                  <a:pt x="17937" y="1532"/>
                </a:cubicBezTo>
                <a:cubicBezTo>
                  <a:pt x="17857" y="1527"/>
                  <a:pt x="17777" y="1522"/>
                  <a:pt x="17696" y="1516"/>
                </a:cubicBezTo>
                <a:cubicBezTo>
                  <a:pt x="17616" y="1511"/>
                  <a:pt x="17535" y="1506"/>
                  <a:pt x="17454" y="1502"/>
                </a:cubicBezTo>
                <a:cubicBezTo>
                  <a:pt x="17373" y="1498"/>
                  <a:pt x="17291" y="1494"/>
                  <a:pt x="17209" y="1491"/>
                </a:cubicBezTo>
                <a:cubicBezTo>
                  <a:pt x="17127" y="1488"/>
                  <a:pt x="17044" y="1485"/>
                  <a:pt x="16961" y="1484"/>
                </a:cubicBezTo>
                <a:cubicBezTo>
                  <a:pt x="16954" y="1484"/>
                  <a:pt x="16947" y="1484"/>
                  <a:pt x="16940" y="1484"/>
                </a:cubicBezTo>
                <a:lnTo>
                  <a:pt x="16919" y="1484"/>
                </a:lnTo>
                <a:lnTo>
                  <a:pt x="16899" y="1483"/>
                </a:lnTo>
                <a:cubicBezTo>
                  <a:pt x="16892" y="1483"/>
                  <a:pt x="16885" y="1483"/>
                  <a:pt x="16878" y="1483"/>
                </a:cubicBezTo>
                <a:cubicBezTo>
                  <a:pt x="16755" y="1483"/>
                  <a:pt x="16636" y="1484"/>
                  <a:pt x="16521" y="1489"/>
                </a:cubicBezTo>
                <a:cubicBezTo>
                  <a:pt x="16405" y="1493"/>
                  <a:pt x="16293" y="1500"/>
                  <a:pt x="16184" y="1510"/>
                </a:cubicBezTo>
                <a:cubicBezTo>
                  <a:pt x="16075" y="1520"/>
                  <a:pt x="15968" y="1533"/>
                  <a:pt x="15864" y="1548"/>
                </a:cubicBezTo>
                <a:cubicBezTo>
                  <a:pt x="15759" y="1564"/>
                  <a:pt x="15656" y="1582"/>
                  <a:pt x="15554" y="1603"/>
                </a:cubicBezTo>
                <a:cubicBezTo>
                  <a:pt x="15423" y="1631"/>
                  <a:pt x="15297" y="1663"/>
                  <a:pt x="15175" y="1700"/>
                </a:cubicBezTo>
                <a:cubicBezTo>
                  <a:pt x="15051" y="1737"/>
                  <a:pt x="14932" y="1780"/>
                  <a:pt x="14816" y="1828"/>
                </a:cubicBezTo>
                <a:cubicBezTo>
                  <a:pt x="14699" y="1876"/>
                  <a:pt x="14585" y="1930"/>
                  <a:pt x="14475" y="1990"/>
                </a:cubicBezTo>
                <a:cubicBezTo>
                  <a:pt x="14363" y="2051"/>
                  <a:pt x="14254" y="2118"/>
                  <a:pt x="14149" y="2192"/>
                </a:cubicBezTo>
                <a:cubicBezTo>
                  <a:pt x="14090" y="2234"/>
                  <a:pt x="14039" y="2276"/>
                  <a:pt x="13997" y="2317"/>
                </a:cubicBezTo>
                <a:cubicBezTo>
                  <a:pt x="13954" y="2360"/>
                  <a:pt x="13920" y="2403"/>
                  <a:pt x="13894" y="2445"/>
                </a:cubicBezTo>
                <a:cubicBezTo>
                  <a:pt x="13869" y="2488"/>
                  <a:pt x="13852" y="2532"/>
                  <a:pt x="13846" y="2575"/>
                </a:cubicBezTo>
                <a:cubicBezTo>
                  <a:pt x="13839" y="2619"/>
                  <a:pt x="13842" y="2662"/>
                  <a:pt x="13854" y="2706"/>
                </a:cubicBezTo>
                <a:cubicBezTo>
                  <a:pt x="13865" y="2740"/>
                  <a:pt x="13881" y="2774"/>
                  <a:pt x="13903" y="2807"/>
                </a:cubicBezTo>
                <a:cubicBezTo>
                  <a:pt x="13926" y="2841"/>
                  <a:pt x="13955" y="2874"/>
                  <a:pt x="13991" y="2908"/>
                </a:cubicBezTo>
                <a:cubicBezTo>
                  <a:pt x="14027" y="2942"/>
                  <a:pt x="14070" y="2975"/>
                  <a:pt x="14120" y="3009"/>
                </a:cubicBezTo>
                <a:cubicBezTo>
                  <a:pt x="14170" y="3043"/>
                  <a:pt x="14228" y="3076"/>
                  <a:pt x="14292" y="3110"/>
                </a:cubicBezTo>
                <a:cubicBezTo>
                  <a:pt x="14397" y="3165"/>
                  <a:pt x="14518" y="3218"/>
                  <a:pt x="14651" y="3269"/>
                </a:cubicBezTo>
                <a:cubicBezTo>
                  <a:pt x="14786" y="3322"/>
                  <a:pt x="14933" y="3373"/>
                  <a:pt x="15089" y="3423"/>
                </a:cubicBezTo>
                <a:cubicBezTo>
                  <a:pt x="15248" y="3474"/>
                  <a:pt x="15415" y="3524"/>
                  <a:pt x="15587" y="3574"/>
                </a:cubicBezTo>
                <a:cubicBezTo>
                  <a:pt x="15761" y="3624"/>
                  <a:pt x="15940" y="3674"/>
                  <a:pt x="16120" y="3725"/>
                </a:cubicBezTo>
                <a:cubicBezTo>
                  <a:pt x="16303" y="3776"/>
                  <a:pt x="16489" y="3828"/>
                  <a:pt x="16673" y="3881"/>
                </a:cubicBezTo>
                <a:cubicBezTo>
                  <a:pt x="16860" y="3935"/>
                  <a:pt x="17045" y="3991"/>
                  <a:pt x="17221" y="4048"/>
                </a:cubicBezTo>
                <a:cubicBezTo>
                  <a:pt x="17400" y="4105"/>
                  <a:pt x="17570" y="4165"/>
                  <a:pt x="17724" y="4226"/>
                </a:cubicBezTo>
                <a:cubicBezTo>
                  <a:pt x="17881" y="4288"/>
                  <a:pt x="18022" y="4352"/>
                  <a:pt x="18140" y="4418"/>
                </a:cubicBezTo>
                <a:cubicBezTo>
                  <a:pt x="18255" y="4483"/>
                  <a:pt x="18334" y="4540"/>
                  <a:pt x="18385" y="4592"/>
                </a:cubicBezTo>
                <a:cubicBezTo>
                  <a:pt x="18438" y="4645"/>
                  <a:pt x="18461" y="4692"/>
                  <a:pt x="18466" y="4736"/>
                </a:cubicBezTo>
                <a:cubicBezTo>
                  <a:pt x="18471" y="4780"/>
                  <a:pt x="18457" y="4820"/>
                  <a:pt x="18433" y="4858"/>
                </a:cubicBezTo>
                <a:cubicBezTo>
                  <a:pt x="18408" y="4896"/>
                  <a:pt x="18374" y="4932"/>
                  <a:pt x="18339" y="4969"/>
                </a:cubicBezTo>
                <a:cubicBezTo>
                  <a:pt x="18282" y="5029"/>
                  <a:pt x="18219" y="5079"/>
                  <a:pt x="18138" y="5120"/>
                </a:cubicBezTo>
                <a:cubicBezTo>
                  <a:pt x="18058" y="5161"/>
                  <a:pt x="17960" y="5194"/>
                  <a:pt x="17833" y="5222"/>
                </a:cubicBezTo>
                <a:cubicBezTo>
                  <a:pt x="17706" y="5249"/>
                  <a:pt x="17550" y="5272"/>
                  <a:pt x="17353" y="5293"/>
                </a:cubicBezTo>
                <a:cubicBezTo>
                  <a:pt x="17155" y="5313"/>
                  <a:pt x="16917" y="5332"/>
                  <a:pt x="16625" y="5353"/>
                </a:cubicBezTo>
                <a:cubicBezTo>
                  <a:pt x="16430" y="5367"/>
                  <a:pt x="16228" y="5381"/>
                  <a:pt x="16019" y="5399"/>
                </a:cubicBezTo>
                <a:cubicBezTo>
                  <a:pt x="15809" y="5417"/>
                  <a:pt x="15592" y="5438"/>
                  <a:pt x="15367" y="5467"/>
                </a:cubicBezTo>
                <a:cubicBezTo>
                  <a:pt x="15140" y="5495"/>
                  <a:pt x="14905" y="5531"/>
                  <a:pt x="14661" y="5577"/>
                </a:cubicBezTo>
                <a:cubicBezTo>
                  <a:pt x="14415" y="5624"/>
                  <a:pt x="14158" y="5681"/>
                  <a:pt x="13889" y="5753"/>
                </a:cubicBezTo>
                <a:cubicBezTo>
                  <a:pt x="13733" y="5794"/>
                  <a:pt x="13576" y="5840"/>
                  <a:pt x="13419" y="5890"/>
                </a:cubicBezTo>
                <a:cubicBezTo>
                  <a:pt x="13261" y="5941"/>
                  <a:pt x="13101" y="5996"/>
                  <a:pt x="12941" y="6055"/>
                </a:cubicBezTo>
                <a:cubicBezTo>
                  <a:pt x="12779" y="6115"/>
                  <a:pt x="12616" y="6179"/>
                  <a:pt x="12453" y="6248"/>
                </a:cubicBezTo>
                <a:cubicBezTo>
                  <a:pt x="12287" y="6318"/>
                  <a:pt x="12120" y="6393"/>
                  <a:pt x="11952" y="6473"/>
                </a:cubicBezTo>
                <a:cubicBezTo>
                  <a:pt x="11768" y="6561"/>
                  <a:pt x="11581" y="6655"/>
                  <a:pt x="11391" y="6756"/>
                </a:cubicBezTo>
                <a:cubicBezTo>
                  <a:pt x="11196" y="6860"/>
                  <a:pt x="10998" y="6971"/>
                  <a:pt x="10796" y="7089"/>
                </a:cubicBezTo>
                <a:cubicBezTo>
                  <a:pt x="10590" y="7211"/>
                  <a:pt x="10378" y="7341"/>
                  <a:pt x="10162" y="7480"/>
                </a:cubicBezTo>
                <a:cubicBezTo>
                  <a:pt x="9940" y="7622"/>
                  <a:pt x="9713" y="7774"/>
                  <a:pt x="9479" y="7936"/>
                </a:cubicBezTo>
                <a:cubicBezTo>
                  <a:pt x="9020" y="8255"/>
                  <a:pt x="8552" y="8594"/>
                  <a:pt x="8076" y="8954"/>
                </a:cubicBezTo>
                <a:cubicBezTo>
                  <a:pt x="7571" y="9336"/>
                  <a:pt x="7055" y="9744"/>
                  <a:pt x="6527" y="10179"/>
                </a:cubicBezTo>
                <a:cubicBezTo>
                  <a:pt x="5964" y="10644"/>
                  <a:pt x="5385" y="11142"/>
                  <a:pt x="4789" y="11675"/>
                </a:cubicBezTo>
                <a:cubicBezTo>
                  <a:pt x="4149" y="12249"/>
                  <a:pt x="3487" y="12868"/>
                  <a:pt x="2801" y="13536"/>
                </a:cubicBezTo>
                <a:cubicBezTo>
                  <a:pt x="2207" y="14113"/>
                  <a:pt x="1593" y="14730"/>
                  <a:pt x="958" y="15388"/>
                </a:cubicBezTo>
                <a:cubicBezTo>
                  <a:pt x="748" y="15606"/>
                  <a:pt x="536" y="15829"/>
                  <a:pt x="320" y="16056"/>
                </a:cubicBezTo>
                <a:lnTo>
                  <a:pt x="0" y="16056"/>
                </a:lnTo>
                <a:cubicBezTo>
                  <a:pt x="208" y="15840"/>
                  <a:pt x="414" y="15628"/>
                  <a:pt x="618" y="1542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52" name="Freeform 887">
            <a:extLst>
              <a:ext uri="{FF2B5EF4-FFF2-40B4-BE49-F238E27FC236}">
                <a16:creationId xmlns:a16="http://schemas.microsoft.com/office/drawing/2014/main" id="{0A80CC57-82E8-4E0B-9488-577E912A7A35}"/>
              </a:ext>
            </a:extLst>
          </p:cNvPr>
          <p:cNvSpPr>
            <a:spLocks/>
          </p:cNvSpPr>
          <p:nvPr/>
        </p:nvSpPr>
        <p:spPr bwMode="auto">
          <a:xfrm>
            <a:off x="3231864" y="5284385"/>
            <a:ext cx="406901" cy="246480"/>
          </a:xfrm>
          <a:custGeom>
            <a:avLst/>
            <a:gdLst>
              <a:gd name="T0" fmla="*/ 489 w 1135"/>
              <a:gd name="T1" fmla="*/ 438 h 932"/>
              <a:gd name="T2" fmla="*/ 730 w 1135"/>
              <a:gd name="T3" fmla="*/ 216 h 932"/>
              <a:gd name="T4" fmla="*/ 970 w 1135"/>
              <a:gd name="T5" fmla="*/ 0 h 932"/>
              <a:gd name="T6" fmla="*/ 1135 w 1135"/>
              <a:gd name="T7" fmla="*/ 44 h 932"/>
              <a:gd name="T8" fmla="*/ 900 w 1135"/>
              <a:gd name="T9" fmla="*/ 258 h 932"/>
              <a:gd name="T10" fmla="*/ 664 w 1135"/>
              <a:gd name="T11" fmla="*/ 478 h 932"/>
              <a:gd name="T12" fmla="*/ 427 w 1135"/>
              <a:gd name="T13" fmla="*/ 702 h 932"/>
              <a:gd name="T14" fmla="*/ 188 w 1135"/>
              <a:gd name="T15" fmla="*/ 932 h 932"/>
              <a:gd name="T16" fmla="*/ 0 w 1135"/>
              <a:gd name="T17" fmla="*/ 897 h 932"/>
              <a:gd name="T18" fmla="*/ 245 w 1135"/>
              <a:gd name="T19" fmla="*/ 665 h 932"/>
              <a:gd name="T20" fmla="*/ 489 w 1135"/>
              <a:gd name="T21" fmla="*/ 438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5" h="932">
                <a:moveTo>
                  <a:pt x="489" y="438"/>
                </a:moveTo>
                <a:cubicBezTo>
                  <a:pt x="569" y="364"/>
                  <a:pt x="650" y="290"/>
                  <a:pt x="730" y="216"/>
                </a:cubicBezTo>
                <a:cubicBezTo>
                  <a:pt x="810" y="144"/>
                  <a:pt x="890" y="72"/>
                  <a:pt x="970" y="0"/>
                </a:cubicBezTo>
                <a:lnTo>
                  <a:pt x="1135" y="44"/>
                </a:lnTo>
                <a:cubicBezTo>
                  <a:pt x="1056" y="115"/>
                  <a:pt x="978" y="186"/>
                  <a:pt x="900" y="258"/>
                </a:cubicBezTo>
                <a:cubicBezTo>
                  <a:pt x="821" y="331"/>
                  <a:pt x="743" y="404"/>
                  <a:pt x="664" y="478"/>
                </a:cubicBezTo>
                <a:cubicBezTo>
                  <a:pt x="585" y="552"/>
                  <a:pt x="506" y="627"/>
                  <a:pt x="427" y="702"/>
                </a:cubicBezTo>
                <a:cubicBezTo>
                  <a:pt x="347" y="778"/>
                  <a:pt x="267" y="855"/>
                  <a:pt x="188" y="932"/>
                </a:cubicBezTo>
                <a:lnTo>
                  <a:pt x="0" y="897"/>
                </a:lnTo>
                <a:cubicBezTo>
                  <a:pt x="81" y="819"/>
                  <a:pt x="163" y="742"/>
                  <a:pt x="245" y="665"/>
                </a:cubicBezTo>
                <a:cubicBezTo>
                  <a:pt x="326" y="589"/>
                  <a:pt x="407" y="513"/>
                  <a:pt x="489" y="438"/>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9" name="Oval 186">
            <a:extLst>
              <a:ext uri="{FF2B5EF4-FFF2-40B4-BE49-F238E27FC236}">
                <a16:creationId xmlns:a16="http://schemas.microsoft.com/office/drawing/2014/main" id="{55D345BE-0FC7-4BBE-992C-C044B309B739}"/>
              </a:ext>
            </a:extLst>
          </p:cNvPr>
          <p:cNvSpPr>
            <a:spLocks noChangeArrowheads="1"/>
          </p:cNvSpPr>
          <p:nvPr/>
        </p:nvSpPr>
        <p:spPr bwMode="auto">
          <a:xfrm>
            <a:off x="9552115" y="2146876"/>
            <a:ext cx="355951" cy="90401"/>
          </a:xfrm>
          <a:prstGeom prst="ellipse">
            <a:avLst/>
          </a:prstGeom>
          <a:solidFill>
            <a:schemeClr val="bg1">
              <a:lumMod val="95000"/>
              <a:alpha val="38000"/>
            </a:schemeClr>
          </a:solidFill>
          <a:ln w="9525" cap="flat" cmpd="sng" algn="ctr">
            <a:noFill/>
            <a:prstDash val="solid"/>
          </a:ln>
          <a:effectLst>
            <a:outerShdw blurRad="38100" dist="12700" dir="5400000" algn="t" rotWithShape="0">
              <a:prstClr val="black">
                <a:alpha val="9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0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80" name="Freeform 187">
            <a:extLst>
              <a:ext uri="{FF2B5EF4-FFF2-40B4-BE49-F238E27FC236}">
                <a16:creationId xmlns:a16="http://schemas.microsoft.com/office/drawing/2014/main" id="{FE04D40B-D148-4E58-BE9C-F479EE9FE199}"/>
              </a:ext>
            </a:extLst>
          </p:cNvPr>
          <p:cNvSpPr>
            <a:spLocks/>
          </p:cNvSpPr>
          <p:nvPr/>
        </p:nvSpPr>
        <p:spPr bwMode="auto">
          <a:xfrm>
            <a:off x="9380105" y="1283492"/>
            <a:ext cx="700966" cy="911124"/>
          </a:xfrm>
          <a:custGeom>
            <a:avLst/>
            <a:gdLst>
              <a:gd name="T0" fmla="*/ 577 w 577"/>
              <a:gd name="T1" fmla="*/ 289 h 734"/>
              <a:gd name="T2" fmla="*/ 289 w 577"/>
              <a:gd name="T3" fmla="*/ 732 h 734"/>
              <a:gd name="T4" fmla="*/ 0 w 577"/>
              <a:gd name="T5" fmla="*/ 289 h 734"/>
              <a:gd name="T6" fmla="*/ 289 w 577"/>
              <a:gd name="T7" fmla="*/ 0 h 734"/>
              <a:gd name="T8" fmla="*/ 577 w 577"/>
              <a:gd name="T9" fmla="*/ 289 h 734"/>
            </a:gdLst>
            <a:ahLst/>
            <a:cxnLst>
              <a:cxn ang="0">
                <a:pos x="T0" y="T1"/>
              </a:cxn>
              <a:cxn ang="0">
                <a:pos x="T2" y="T3"/>
              </a:cxn>
              <a:cxn ang="0">
                <a:pos x="T4" y="T5"/>
              </a:cxn>
              <a:cxn ang="0">
                <a:pos x="T6" y="T7"/>
              </a:cxn>
              <a:cxn ang="0">
                <a:pos x="T8" y="T9"/>
              </a:cxn>
            </a:cxnLst>
            <a:rect l="0" t="0" r="r" b="b"/>
            <a:pathLst>
              <a:path w="577" h="734">
                <a:moveTo>
                  <a:pt x="577" y="289"/>
                </a:moveTo>
                <a:cubicBezTo>
                  <a:pt x="577" y="448"/>
                  <a:pt x="323" y="734"/>
                  <a:pt x="289" y="732"/>
                </a:cubicBezTo>
                <a:cubicBezTo>
                  <a:pt x="254" y="730"/>
                  <a:pt x="0" y="448"/>
                  <a:pt x="0" y="289"/>
                </a:cubicBezTo>
                <a:cubicBezTo>
                  <a:pt x="0" y="129"/>
                  <a:pt x="129" y="0"/>
                  <a:pt x="289" y="0"/>
                </a:cubicBezTo>
                <a:cubicBezTo>
                  <a:pt x="448" y="0"/>
                  <a:pt x="577" y="129"/>
                  <a:pt x="577" y="289"/>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1" name="Freeform 188">
            <a:extLst>
              <a:ext uri="{FF2B5EF4-FFF2-40B4-BE49-F238E27FC236}">
                <a16:creationId xmlns:a16="http://schemas.microsoft.com/office/drawing/2014/main" id="{3E8C12A7-8A6A-4CC1-B93B-5790311DBE4D}"/>
              </a:ext>
            </a:extLst>
          </p:cNvPr>
          <p:cNvSpPr>
            <a:spLocks/>
          </p:cNvSpPr>
          <p:nvPr/>
        </p:nvSpPr>
        <p:spPr bwMode="auto">
          <a:xfrm>
            <a:off x="9731085" y="1283492"/>
            <a:ext cx="349986" cy="911124"/>
          </a:xfrm>
          <a:custGeom>
            <a:avLst/>
            <a:gdLst>
              <a:gd name="T0" fmla="*/ 288 w 288"/>
              <a:gd name="T1" fmla="*/ 289 h 734"/>
              <a:gd name="T2" fmla="*/ 0 w 288"/>
              <a:gd name="T3" fmla="*/ 0 h 734"/>
              <a:gd name="T4" fmla="*/ 0 w 288"/>
              <a:gd name="T5" fmla="*/ 732 h 734"/>
              <a:gd name="T6" fmla="*/ 288 w 288"/>
              <a:gd name="T7" fmla="*/ 289 h 734"/>
            </a:gdLst>
            <a:ahLst/>
            <a:cxnLst>
              <a:cxn ang="0">
                <a:pos x="T0" y="T1"/>
              </a:cxn>
              <a:cxn ang="0">
                <a:pos x="T2" y="T3"/>
              </a:cxn>
              <a:cxn ang="0">
                <a:pos x="T4" y="T5"/>
              </a:cxn>
              <a:cxn ang="0">
                <a:pos x="T6" y="T7"/>
              </a:cxn>
            </a:cxnLst>
            <a:rect l="0" t="0" r="r" b="b"/>
            <a:pathLst>
              <a:path w="288" h="734">
                <a:moveTo>
                  <a:pt x="288" y="289"/>
                </a:moveTo>
                <a:cubicBezTo>
                  <a:pt x="288" y="129"/>
                  <a:pt x="159" y="0"/>
                  <a:pt x="0" y="0"/>
                </a:cubicBezTo>
                <a:cubicBezTo>
                  <a:pt x="0" y="732"/>
                  <a:pt x="0" y="732"/>
                  <a:pt x="0" y="732"/>
                </a:cubicBezTo>
                <a:cubicBezTo>
                  <a:pt x="34" y="734"/>
                  <a:pt x="288" y="448"/>
                  <a:pt x="288" y="289"/>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2" name="Oval 189">
            <a:extLst>
              <a:ext uri="{FF2B5EF4-FFF2-40B4-BE49-F238E27FC236}">
                <a16:creationId xmlns:a16="http://schemas.microsoft.com/office/drawing/2014/main" id="{D8DB81E0-3C52-4A92-A754-7C6745EAC7FA}"/>
              </a:ext>
            </a:extLst>
          </p:cNvPr>
          <p:cNvSpPr>
            <a:spLocks noChangeArrowheads="1"/>
          </p:cNvSpPr>
          <p:nvPr/>
        </p:nvSpPr>
        <p:spPr bwMode="auto">
          <a:xfrm>
            <a:off x="9464495" y="1370994"/>
            <a:ext cx="532186" cy="54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4" name="Oval 186">
            <a:extLst>
              <a:ext uri="{FF2B5EF4-FFF2-40B4-BE49-F238E27FC236}">
                <a16:creationId xmlns:a16="http://schemas.microsoft.com/office/drawing/2014/main" id="{4E27E5F6-8C2F-49F3-B62C-F9D590111BD9}"/>
              </a:ext>
            </a:extLst>
          </p:cNvPr>
          <p:cNvSpPr>
            <a:spLocks noChangeArrowheads="1"/>
          </p:cNvSpPr>
          <p:nvPr/>
        </p:nvSpPr>
        <p:spPr bwMode="auto">
          <a:xfrm>
            <a:off x="6121107" y="3738277"/>
            <a:ext cx="355951" cy="90401"/>
          </a:xfrm>
          <a:prstGeom prst="ellipse">
            <a:avLst/>
          </a:prstGeom>
          <a:solidFill>
            <a:schemeClr val="bg1">
              <a:lumMod val="95000"/>
              <a:alpha val="38000"/>
            </a:schemeClr>
          </a:solidFill>
          <a:ln w="9525" cap="flat" cmpd="sng" algn="ctr">
            <a:noFill/>
            <a:prstDash val="solid"/>
          </a:ln>
          <a:effectLst>
            <a:outerShdw blurRad="38100" dist="12700" dir="5400000" algn="t" rotWithShape="0">
              <a:prstClr val="black">
                <a:alpha val="9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0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75" name="Freeform 187">
            <a:extLst>
              <a:ext uri="{FF2B5EF4-FFF2-40B4-BE49-F238E27FC236}">
                <a16:creationId xmlns:a16="http://schemas.microsoft.com/office/drawing/2014/main" id="{5ABBA9B9-7024-48CF-A747-7018B9FB43C0}"/>
              </a:ext>
            </a:extLst>
          </p:cNvPr>
          <p:cNvSpPr>
            <a:spLocks/>
          </p:cNvSpPr>
          <p:nvPr/>
        </p:nvSpPr>
        <p:spPr bwMode="auto">
          <a:xfrm>
            <a:off x="5949097" y="2874893"/>
            <a:ext cx="700966" cy="911124"/>
          </a:xfrm>
          <a:custGeom>
            <a:avLst/>
            <a:gdLst>
              <a:gd name="T0" fmla="*/ 577 w 577"/>
              <a:gd name="T1" fmla="*/ 289 h 734"/>
              <a:gd name="T2" fmla="*/ 289 w 577"/>
              <a:gd name="T3" fmla="*/ 732 h 734"/>
              <a:gd name="T4" fmla="*/ 0 w 577"/>
              <a:gd name="T5" fmla="*/ 289 h 734"/>
              <a:gd name="T6" fmla="*/ 289 w 577"/>
              <a:gd name="T7" fmla="*/ 0 h 734"/>
              <a:gd name="T8" fmla="*/ 577 w 577"/>
              <a:gd name="T9" fmla="*/ 289 h 734"/>
            </a:gdLst>
            <a:ahLst/>
            <a:cxnLst>
              <a:cxn ang="0">
                <a:pos x="T0" y="T1"/>
              </a:cxn>
              <a:cxn ang="0">
                <a:pos x="T2" y="T3"/>
              </a:cxn>
              <a:cxn ang="0">
                <a:pos x="T4" y="T5"/>
              </a:cxn>
              <a:cxn ang="0">
                <a:pos x="T6" y="T7"/>
              </a:cxn>
              <a:cxn ang="0">
                <a:pos x="T8" y="T9"/>
              </a:cxn>
            </a:cxnLst>
            <a:rect l="0" t="0" r="r" b="b"/>
            <a:pathLst>
              <a:path w="577" h="734">
                <a:moveTo>
                  <a:pt x="577" y="289"/>
                </a:moveTo>
                <a:cubicBezTo>
                  <a:pt x="577" y="448"/>
                  <a:pt x="323" y="734"/>
                  <a:pt x="289" y="732"/>
                </a:cubicBezTo>
                <a:cubicBezTo>
                  <a:pt x="254" y="730"/>
                  <a:pt x="0" y="448"/>
                  <a:pt x="0" y="289"/>
                </a:cubicBezTo>
                <a:cubicBezTo>
                  <a:pt x="0" y="129"/>
                  <a:pt x="129" y="0"/>
                  <a:pt x="289" y="0"/>
                </a:cubicBezTo>
                <a:cubicBezTo>
                  <a:pt x="448" y="0"/>
                  <a:pt x="577" y="129"/>
                  <a:pt x="577" y="289"/>
                </a:cubicBezTo>
                <a:close/>
              </a:path>
            </a:pathLst>
          </a:custGeom>
          <a:solidFill>
            <a:srgbClr val="1C3E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6" name="Freeform 188">
            <a:extLst>
              <a:ext uri="{FF2B5EF4-FFF2-40B4-BE49-F238E27FC236}">
                <a16:creationId xmlns:a16="http://schemas.microsoft.com/office/drawing/2014/main" id="{8D7C2866-88B2-4CDA-8EF5-3B07AF61F9DE}"/>
              </a:ext>
            </a:extLst>
          </p:cNvPr>
          <p:cNvSpPr>
            <a:spLocks/>
          </p:cNvSpPr>
          <p:nvPr/>
        </p:nvSpPr>
        <p:spPr bwMode="auto">
          <a:xfrm>
            <a:off x="6300077" y="2874893"/>
            <a:ext cx="349986" cy="911124"/>
          </a:xfrm>
          <a:custGeom>
            <a:avLst/>
            <a:gdLst>
              <a:gd name="T0" fmla="*/ 288 w 288"/>
              <a:gd name="T1" fmla="*/ 289 h 734"/>
              <a:gd name="T2" fmla="*/ 0 w 288"/>
              <a:gd name="T3" fmla="*/ 0 h 734"/>
              <a:gd name="T4" fmla="*/ 0 w 288"/>
              <a:gd name="T5" fmla="*/ 732 h 734"/>
              <a:gd name="T6" fmla="*/ 288 w 288"/>
              <a:gd name="T7" fmla="*/ 289 h 734"/>
            </a:gdLst>
            <a:ahLst/>
            <a:cxnLst>
              <a:cxn ang="0">
                <a:pos x="T0" y="T1"/>
              </a:cxn>
              <a:cxn ang="0">
                <a:pos x="T2" y="T3"/>
              </a:cxn>
              <a:cxn ang="0">
                <a:pos x="T4" y="T5"/>
              </a:cxn>
              <a:cxn ang="0">
                <a:pos x="T6" y="T7"/>
              </a:cxn>
            </a:cxnLst>
            <a:rect l="0" t="0" r="r" b="b"/>
            <a:pathLst>
              <a:path w="288" h="734">
                <a:moveTo>
                  <a:pt x="288" y="289"/>
                </a:moveTo>
                <a:cubicBezTo>
                  <a:pt x="288" y="129"/>
                  <a:pt x="159" y="0"/>
                  <a:pt x="0" y="0"/>
                </a:cubicBezTo>
                <a:cubicBezTo>
                  <a:pt x="0" y="732"/>
                  <a:pt x="0" y="732"/>
                  <a:pt x="0" y="732"/>
                </a:cubicBezTo>
                <a:cubicBezTo>
                  <a:pt x="34" y="734"/>
                  <a:pt x="288" y="448"/>
                  <a:pt x="288" y="289"/>
                </a:cubicBezTo>
                <a:close/>
              </a:path>
            </a:pathLst>
          </a:custGeom>
          <a:solidFill>
            <a:srgbClr val="1733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92" name="CustomIcon">
            <a:extLst>
              <a:ext uri="{FF2B5EF4-FFF2-40B4-BE49-F238E27FC236}">
                <a16:creationId xmlns:a16="http://schemas.microsoft.com/office/drawing/2014/main" id="{5FCE0370-2657-484F-9C69-134B8FEC250F}"/>
              </a:ext>
            </a:extLst>
          </p:cNvPr>
          <p:cNvSpPr>
            <a:spLocks noChangeAspect="1" noEditPoints="1"/>
          </p:cNvSpPr>
          <p:nvPr>
            <p:custDataLst>
              <p:tags r:id="rId9"/>
            </p:custDataLst>
          </p:nvPr>
        </p:nvSpPr>
        <p:spPr bwMode="auto">
          <a:xfrm>
            <a:off x="6160402" y="3049727"/>
            <a:ext cx="262721" cy="384157"/>
          </a:xfrm>
          <a:custGeom>
            <a:avLst/>
            <a:gdLst>
              <a:gd name="T0" fmla="*/ 266 w 266"/>
              <a:gd name="T1" fmla="*/ 9 h 427"/>
              <a:gd name="T2" fmla="*/ 266 w 266"/>
              <a:gd name="T3" fmla="*/ 8 h 427"/>
              <a:gd name="T4" fmla="*/ 265 w 266"/>
              <a:gd name="T5" fmla="*/ 7 h 427"/>
              <a:gd name="T6" fmla="*/ 265 w 266"/>
              <a:gd name="T7" fmla="*/ 6 h 427"/>
              <a:gd name="T8" fmla="*/ 265 w 266"/>
              <a:gd name="T9" fmla="*/ 5 h 427"/>
              <a:gd name="T10" fmla="*/ 264 w 266"/>
              <a:gd name="T11" fmla="*/ 5 h 427"/>
              <a:gd name="T12" fmla="*/ 264 w 266"/>
              <a:gd name="T13" fmla="*/ 4 h 427"/>
              <a:gd name="T14" fmla="*/ 263 w 266"/>
              <a:gd name="T15" fmla="*/ 3 h 427"/>
              <a:gd name="T16" fmla="*/ 263 w 266"/>
              <a:gd name="T17" fmla="*/ 3 h 427"/>
              <a:gd name="T18" fmla="*/ 262 w 266"/>
              <a:gd name="T19" fmla="*/ 2 h 427"/>
              <a:gd name="T20" fmla="*/ 261 w 266"/>
              <a:gd name="T21" fmla="*/ 2 h 427"/>
              <a:gd name="T22" fmla="*/ 260 w 266"/>
              <a:gd name="T23" fmla="*/ 1 h 427"/>
              <a:gd name="T24" fmla="*/ 260 w 266"/>
              <a:gd name="T25" fmla="*/ 1 h 427"/>
              <a:gd name="T26" fmla="*/ 259 w 266"/>
              <a:gd name="T27" fmla="*/ 1 h 427"/>
              <a:gd name="T28" fmla="*/ 258 w 266"/>
              <a:gd name="T29" fmla="*/ 1 h 427"/>
              <a:gd name="T30" fmla="*/ 257 w 266"/>
              <a:gd name="T31" fmla="*/ 1 h 427"/>
              <a:gd name="T32" fmla="*/ 0 w 266"/>
              <a:gd name="T33" fmla="*/ 45 h 427"/>
              <a:gd name="T34" fmla="*/ 35 w 266"/>
              <a:gd name="T35" fmla="*/ 382 h 427"/>
              <a:gd name="T36" fmla="*/ 41 w 266"/>
              <a:gd name="T37" fmla="*/ 426 h 427"/>
              <a:gd name="T38" fmla="*/ 80 w 266"/>
              <a:gd name="T39" fmla="*/ 395 h 427"/>
              <a:gd name="T40" fmla="*/ 115 w 266"/>
              <a:gd name="T41" fmla="*/ 427 h 427"/>
              <a:gd name="T42" fmla="*/ 124 w 266"/>
              <a:gd name="T43" fmla="*/ 418 h 427"/>
              <a:gd name="T44" fmla="*/ 257 w 266"/>
              <a:gd name="T45" fmla="*/ 382 h 427"/>
              <a:gd name="T46" fmla="*/ 263 w 266"/>
              <a:gd name="T47" fmla="*/ 380 h 427"/>
              <a:gd name="T48" fmla="*/ 266 w 266"/>
              <a:gd name="T49" fmla="*/ 10 h 427"/>
              <a:gd name="T50" fmla="*/ 18 w 266"/>
              <a:gd name="T51" fmla="*/ 45 h 427"/>
              <a:gd name="T52" fmla="*/ 70 w 266"/>
              <a:gd name="T53" fmla="*/ 18 h 427"/>
              <a:gd name="T54" fmla="*/ 44 w 266"/>
              <a:gd name="T55" fmla="*/ 294 h 427"/>
              <a:gd name="T56" fmla="*/ 18 w 266"/>
              <a:gd name="T57" fmla="*/ 45 h 427"/>
              <a:gd name="T58" fmla="*/ 106 w 266"/>
              <a:gd name="T59" fmla="*/ 397 h 427"/>
              <a:gd name="T60" fmla="*/ 80 w 266"/>
              <a:gd name="T61" fmla="*/ 374 h 427"/>
              <a:gd name="T62" fmla="*/ 53 w 266"/>
              <a:gd name="T63" fmla="*/ 396 h 427"/>
              <a:gd name="T64" fmla="*/ 106 w 266"/>
              <a:gd name="T65" fmla="*/ 347 h 427"/>
              <a:gd name="T66" fmla="*/ 106 w 266"/>
              <a:gd name="T67" fmla="*/ 397 h 427"/>
              <a:gd name="T68" fmla="*/ 124 w 266"/>
              <a:gd name="T69" fmla="*/ 365 h 427"/>
              <a:gd name="T70" fmla="*/ 124 w 266"/>
              <a:gd name="T71" fmla="*/ 338 h 427"/>
              <a:gd name="T72" fmla="*/ 44 w 266"/>
              <a:gd name="T73" fmla="*/ 329 h 427"/>
              <a:gd name="T74" fmla="*/ 35 w 266"/>
              <a:gd name="T75" fmla="*/ 338 h 427"/>
              <a:gd name="T76" fmla="*/ 18 w 266"/>
              <a:gd name="T77" fmla="*/ 338 h 427"/>
              <a:gd name="T78" fmla="*/ 248 w 266"/>
              <a:gd name="T79" fmla="*/ 311 h 427"/>
              <a:gd name="T80" fmla="*/ 248 w 266"/>
              <a:gd name="T81" fmla="*/ 365 h 427"/>
              <a:gd name="T82" fmla="*/ 88 w 266"/>
              <a:gd name="T83" fmla="*/ 294 h 427"/>
              <a:gd name="T84" fmla="*/ 248 w 266"/>
              <a:gd name="T85" fmla="*/ 18 h 427"/>
              <a:gd name="T86" fmla="*/ 248 w 266"/>
              <a:gd name="T87" fmla="*/ 294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427">
                <a:moveTo>
                  <a:pt x="266" y="9"/>
                </a:moveTo>
                <a:cubicBezTo>
                  <a:pt x="266" y="9"/>
                  <a:pt x="266" y="9"/>
                  <a:pt x="266" y="9"/>
                </a:cubicBezTo>
                <a:cubicBezTo>
                  <a:pt x="266" y="9"/>
                  <a:pt x="266" y="8"/>
                  <a:pt x="266" y="8"/>
                </a:cubicBezTo>
                <a:cubicBezTo>
                  <a:pt x="266" y="8"/>
                  <a:pt x="266" y="8"/>
                  <a:pt x="266" y="8"/>
                </a:cubicBezTo>
                <a:cubicBezTo>
                  <a:pt x="266" y="8"/>
                  <a:pt x="266" y="7"/>
                  <a:pt x="266" y="7"/>
                </a:cubicBezTo>
                <a:cubicBezTo>
                  <a:pt x="265" y="7"/>
                  <a:pt x="265" y="7"/>
                  <a:pt x="265" y="7"/>
                </a:cubicBezTo>
                <a:cubicBezTo>
                  <a:pt x="265" y="7"/>
                  <a:pt x="265" y="7"/>
                  <a:pt x="265" y="6"/>
                </a:cubicBezTo>
                <a:cubicBezTo>
                  <a:pt x="265" y="6"/>
                  <a:pt x="265" y="6"/>
                  <a:pt x="265" y="6"/>
                </a:cubicBezTo>
                <a:cubicBezTo>
                  <a:pt x="265" y="6"/>
                  <a:pt x="265" y="6"/>
                  <a:pt x="265" y="6"/>
                </a:cubicBezTo>
                <a:cubicBezTo>
                  <a:pt x="265" y="6"/>
                  <a:pt x="265" y="5"/>
                  <a:pt x="265" y="5"/>
                </a:cubicBezTo>
                <a:cubicBezTo>
                  <a:pt x="265" y="5"/>
                  <a:pt x="264" y="5"/>
                  <a:pt x="264" y="5"/>
                </a:cubicBezTo>
                <a:cubicBezTo>
                  <a:pt x="264" y="5"/>
                  <a:pt x="264" y="5"/>
                  <a:pt x="264" y="5"/>
                </a:cubicBezTo>
                <a:cubicBezTo>
                  <a:pt x="264" y="5"/>
                  <a:pt x="264" y="4"/>
                  <a:pt x="264" y="4"/>
                </a:cubicBezTo>
                <a:cubicBezTo>
                  <a:pt x="264" y="4"/>
                  <a:pt x="264" y="4"/>
                  <a:pt x="264" y="4"/>
                </a:cubicBezTo>
                <a:cubicBezTo>
                  <a:pt x="264" y="4"/>
                  <a:pt x="263" y="4"/>
                  <a:pt x="263" y="4"/>
                </a:cubicBezTo>
                <a:cubicBezTo>
                  <a:pt x="263" y="3"/>
                  <a:pt x="263" y="3"/>
                  <a:pt x="263" y="3"/>
                </a:cubicBezTo>
                <a:cubicBezTo>
                  <a:pt x="263" y="3"/>
                  <a:pt x="263" y="3"/>
                  <a:pt x="263" y="3"/>
                </a:cubicBezTo>
                <a:cubicBezTo>
                  <a:pt x="263" y="3"/>
                  <a:pt x="263" y="3"/>
                  <a:pt x="263" y="3"/>
                </a:cubicBezTo>
                <a:cubicBezTo>
                  <a:pt x="262" y="3"/>
                  <a:pt x="262" y="3"/>
                  <a:pt x="262" y="3"/>
                </a:cubicBezTo>
                <a:cubicBezTo>
                  <a:pt x="262" y="2"/>
                  <a:pt x="262" y="2"/>
                  <a:pt x="262" y="2"/>
                </a:cubicBezTo>
                <a:cubicBezTo>
                  <a:pt x="262" y="2"/>
                  <a:pt x="262" y="2"/>
                  <a:pt x="261" y="2"/>
                </a:cubicBezTo>
                <a:cubicBezTo>
                  <a:pt x="261" y="2"/>
                  <a:pt x="261" y="2"/>
                  <a:pt x="261" y="2"/>
                </a:cubicBezTo>
                <a:cubicBezTo>
                  <a:pt x="261" y="2"/>
                  <a:pt x="261" y="2"/>
                  <a:pt x="261" y="2"/>
                </a:cubicBezTo>
                <a:cubicBezTo>
                  <a:pt x="261" y="1"/>
                  <a:pt x="260" y="1"/>
                  <a:pt x="260" y="1"/>
                </a:cubicBezTo>
                <a:cubicBezTo>
                  <a:pt x="260" y="1"/>
                  <a:pt x="260" y="1"/>
                  <a:pt x="260" y="1"/>
                </a:cubicBezTo>
                <a:cubicBezTo>
                  <a:pt x="260" y="1"/>
                  <a:pt x="260" y="1"/>
                  <a:pt x="260" y="1"/>
                </a:cubicBezTo>
                <a:cubicBezTo>
                  <a:pt x="259" y="1"/>
                  <a:pt x="259" y="1"/>
                  <a:pt x="259" y="1"/>
                </a:cubicBezTo>
                <a:cubicBezTo>
                  <a:pt x="259" y="1"/>
                  <a:pt x="259" y="1"/>
                  <a:pt x="259" y="1"/>
                </a:cubicBezTo>
                <a:cubicBezTo>
                  <a:pt x="259" y="1"/>
                  <a:pt x="258" y="1"/>
                  <a:pt x="258" y="1"/>
                </a:cubicBezTo>
                <a:cubicBezTo>
                  <a:pt x="258" y="1"/>
                  <a:pt x="258" y="1"/>
                  <a:pt x="258" y="1"/>
                </a:cubicBezTo>
                <a:cubicBezTo>
                  <a:pt x="258" y="1"/>
                  <a:pt x="258" y="1"/>
                  <a:pt x="257" y="1"/>
                </a:cubicBezTo>
                <a:cubicBezTo>
                  <a:pt x="257" y="1"/>
                  <a:pt x="257" y="1"/>
                  <a:pt x="257" y="1"/>
                </a:cubicBezTo>
                <a:cubicBezTo>
                  <a:pt x="44" y="0"/>
                  <a:pt x="44" y="0"/>
                  <a:pt x="44" y="0"/>
                </a:cubicBezTo>
                <a:cubicBezTo>
                  <a:pt x="20" y="0"/>
                  <a:pt x="0" y="20"/>
                  <a:pt x="0" y="45"/>
                </a:cubicBezTo>
                <a:cubicBezTo>
                  <a:pt x="0" y="338"/>
                  <a:pt x="0" y="338"/>
                  <a:pt x="0" y="338"/>
                </a:cubicBezTo>
                <a:cubicBezTo>
                  <a:pt x="0" y="359"/>
                  <a:pt x="15" y="377"/>
                  <a:pt x="35" y="382"/>
                </a:cubicBezTo>
                <a:cubicBezTo>
                  <a:pt x="35" y="418"/>
                  <a:pt x="35" y="418"/>
                  <a:pt x="35" y="418"/>
                </a:cubicBezTo>
                <a:cubicBezTo>
                  <a:pt x="35" y="421"/>
                  <a:pt x="38" y="425"/>
                  <a:pt x="41" y="426"/>
                </a:cubicBezTo>
                <a:cubicBezTo>
                  <a:pt x="44" y="427"/>
                  <a:pt x="48" y="427"/>
                  <a:pt x="50" y="424"/>
                </a:cubicBezTo>
                <a:cubicBezTo>
                  <a:pt x="80" y="395"/>
                  <a:pt x="80" y="395"/>
                  <a:pt x="80" y="395"/>
                </a:cubicBezTo>
                <a:cubicBezTo>
                  <a:pt x="109" y="424"/>
                  <a:pt x="109" y="424"/>
                  <a:pt x="109" y="424"/>
                </a:cubicBezTo>
                <a:cubicBezTo>
                  <a:pt x="111" y="426"/>
                  <a:pt x="113" y="427"/>
                  <a:pt x="115" y="427"/>
                </a:cubicBezTo>
                <a:cubicBezTo>
                  <a:pt x="116" y="427"/>
                  <a:pt x="117" y="427"/>
                  <a:pt x="119" y="426"/>
                </a:cubicBezTo>
                <a:cubicBezTo>
                  <a:pt x="122" y="425"/>
                  <a:pt x="124" y="421"/>
                  <a:pt x="124" y="418"/>
                </a:cubicBezTo>
                <a:cubicBezTo>
                  <a:pt x="124" y="382"/>
                  <a:pt x="124" y="382"/>
                  <a:pt x="124" y="382"/>
                </a:cubicBezTo>
                <a:cubicBezTo>
                  <a:pt x="257" y="382"/>
                  <a:pt x="257" y="382"/>
                  <a:pt x="257" y="382"/>
                </a:cubicBezTo>
                <a:cubicBezTo>
                  <a:pt x="257" y="382"/>
                  <a:pt x="257" y="382"/>
                  <a:pt x="257" y="382"/>
                </a:cubicBezTo>
                <a:cubicBezTo>
                  <a:pt x="259" y="382"/>
                  <a:pt x="261" y="381"/>
                  <a:pt x="263" y="380"/>
                </a:cubicBezTo>
                <a:cubicBezTo>
                  <a:pt x="265" y="378"/>
                  <a:pt x="266" y="376"/>
                  <a:pt x="266" y="374"/>
                </a:cubicBezTo>
                <a:cubicBezTo>
                  <a:pt x="266" y="10"/>
                  <a:pt x="266" y="10"/>
                  <a:pt x="266" y="10"/>
                </a:cubicBezTo>
                <a:cubicBezTo>
                  <a:pt x="266" y="9"/>
                  <a:pt x="266" y="9"/>
                  <a:pt x="266" y="9"/>
                </a:cubicBezTo>
                <a:close/>
                <a:moveTo>
                  <a:pt x="18" y="45"/>
                </a:moveTo>
                <a:cubicBezTo>
                  <a:pt x="18" y="30"/>
                  <a:pt x="30" y="18"/>
                  <a:pt x="44" y="18"/>
                </a:cubicBezTo>
                <a:cubicBezTo>
                  <a:pt x="70" y="18"/>
                  <a:pt x="70" y="18"/>
                  <a:pt x="70" y="18"/>
                </a:cubicBezTo>
                <a:cubicBezTo>
                  <a:pt x="70" y="294"/>
                  <a:pt x="70" y="294"/>
                  <a:pt x="70" y="294"/>
                </a:cubicBezTo>
                <a:cubicBezTo>
                  <a:pt x="44" y="294"/>
                  <a:pt x="44" y="294"/>
                  <a:pt x="44" y="294"/>
                </a:cubicBezTo>
                <a:cubicBezTo>
                  <a:pt x="34" y="294"/>
                  <a:pt x="25" y="297"/>
                  <a:pt x="18" y="303"/>
                </a:cubicBezTo>
                <a:cubicBezTo>
                  <a:pt x="18" y="45"/>
                  <a:pt x="18" y="45"/>
                  <a:pt x="18" y="45"/>
                </a:cubicBezTo>
                <a:cubicBezTo>
                  <a:pt x="18" y="45"/>
                  <a:pt x="18" y="45"/>
                  <a:pt x="18" y="45"/>
                </a:cubicBezTo>
                <a:close/>
                <a:moveTo>
                  <a:pt x="106" y="397"/>
                </a:moveTo>
                <a:cubicBezTo>
                  <a:pt x="86" y="376"/>
                  <a:pt x="86" y="376"/>
                  <a:pt x="86" y="376"/>
                </a:cubicBezTo>
                <a:cubicBezTo>
                  <a:pt x="84" y="374"/>
                  <a:pt x="82" y="374"/>
                  <a:pt x="80" y="374"/>
                </a:cubicBezTo>
                <a:cubicBezTo>
                  <a:pt x="77" y="374"/>
                  <a:pt x="75" y="374"/>
                  <a:pt x="73" y="376"/>
                </a:cubicBezTo>
                <a:cubicBezTo>
                  <a:pt x="53" y="396"/>
                  <a:pt x="53" y="396"/>
                  <a:pt x="53" y="396"/>
                </a:cubicBezTo>
                <a:cubicBezTo>
                  <a:pt x="53" y="347"/>
                  <a:pt x="53" y="347"/>
                  <a:pt x="53" y="347"/>
                </a:cubicBezTo>
                <a:cubicBezTo>
                  <a:pt x="106" y="347"/>
                  <a:pt x="106" y="347"/>
                  <a:pt x="106" y="347"/>
                </a:cubicBezTo>
                <a:cubicBezTo>
                  <a:pt x="106" y="397"/>
                  <a:pt x="106" y="397"/>
                  <a:pt x="106" y="397"/>
                </a:cubicBezTo>
                <a:cubicBezTo>
                  <a:pt x="106" y="397"/>
                  <a:pt x="106" y="397"/>
                  <a:pt x="106" y="397"/>
                </a:cubicBezTo>
                <a:close/>
                <a:moveTo>
                  <a:pt x="248" y="365"/>
                </a:moveTo>
                <a:cubicBezTo>
                  <a:pt x="124" y="365"/>
                  <a:pt x="124" y="365"/>
                  <a:pt x="124" y="365"/>
                </a:cubicBezTo>
                <a:cubicBezTo>
                  <a:pt x="124" y="365"/>
                  <a:pt x="124" y="365"/>
                  <a:pt x="124" y="365"/>
                </a:cubicBezTo>
                <a:cubicBezTo>
                  <a:pt x="124" y="338"/>
                  <a:pt x="124" y="338"/>
                  <a:pt x="124" y="338"/>
                </a:cubicBezTo>
                <a:cubicBezTo>
                  <a:pt x="124" y="333"/>
                  <a:pt x="120" y="329"/>
                  <a:pt x="115" y="329"/>
                </a:cubicBezTo>
                <a:cubicBezTo>
                  <a:pt x="44" y="329"/>
                  <a:pt x="44" y="329"/>
                  <a:pt x="44" y="329"/>
                </a:cubicBezTo>
                <a:cubicBezTo>
                  <a:pt x="42" y="329"/>
                  <a:pt x="40" y="330"/>
                  <a:pt x="38" y="331"/>
                </a:cubicBezTo>
                <a:cubicBezTo>
                  <a:pt x="36" y="333"/>
                  <a:pt x="35" y="335"/>
                  <a:pt x="35" y="338"/>
                </a:cubicBezTo>
                <a:cubicBezTo>
                  <a:pt x="35" y="363"/>
                  <a:pt x="35" y="363"/>
                  <a:pt x="35" y="363"/>
                </a:cubicBezTo>
                <a:cubicBezTo>
                  <a:pt x="25" y="359"/>
                  <a:pt x="18" y="350"/>
                  <a:pt x="18" y="338"/>
                </a:cubicBezTo>
                <a:cubicBezTo>
                  <a:pt x="18" y="323"/>
                  <a:pt x="30" y="311"/>
                  <a:pt x="44" y="311"/>
                </a:cubicBezTo>
                <a:cubicBezTo>
                  <a:pt x="248" y="311"/>
                  <a:pt x="248" y="311"/>
                  <a:pt x="248" y="311"/>
                </a:cubicBezTo>
                <a:cubicBezTo>
                  <a:pt x="248" y="365"/>
                  <a:pt x="248" y="365"/>
                  <a:pt x="248" y="365"/>
                </a:cubicBezTo>
                <a:cubicBezTo>
                  <a:pt x="248" y="365"/>
                  <a:pt x="248" y="365"/>
                  <a:pt x="248" y="365"/>
                </a:cubicBezTo>
                <a:close/>
                <a:moveTo>
                  <a:pt x="248" y="294"/>
                </a:moveTo>
                <a:cubicBezTo>
                  <a:pt x="88" y="294"/>
                  <a:pt x="88" y="294"/>
                  <a:pt x="88" y="294"/>
                </a:cubicBezTo>
                <a:cubicBezTo>
                  <a:pt x="88" y="18"/>
                  <a:pt x="88" y="18"/>
                  <a:pt x="88" y="18"/>
                </a:cubicBezTo>
                <a:cubicBezTo>
                  <a:pt x="248" y="18"/>
                  <a:pt x="248" y="18"/>
                  <a:pt x="248" y="18"/>
                </a:cubicBezTo>
                <a:cubicBezTo>
                  <a:pt x="248" y="294"/>
                  <a:pt x="248" y="294"/>
                  <a:pt x="248" y="294"/>
                </a:cubicBezTo>
                <a:cubicBezTo>
                  <a:pt x="248" y="294"/>
                  <a:pt x="248" y="294"/>
                  <a:pt x="248" y="294"/>
                </a:cubicBezTo>
                <a:close/>
              </a:path>
            </a:pathLst>
          </a:custGeom>
          <a:solidFill>
            <a:srgbClr val="1C3E69"/>
          </a:solidFill>
          <a:ln>
            <a:noFill/>
          </a:ln>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4" name="Oval 186">
            <a:extLst>
              <a:ext uri="{FF2B5EF4-FFF2-40B4-BE49-F238E27FC236}">
                <a16:creationId xmlns:a16="http://schemas.microsoft.com/office/drawing/2014/main" id="{9DCFE3DF-3268-4232-8D55-234A5A45C13F}"/>
              </a:ext>
            </a:extLst>
          </p:cNvPr>
          <p:cNvSpPr>
            <a:spLocks noChangeArrowheads="1"/>
          </p:cNvSpPr>
          <p:nvPr/>
        </p:nvSpPr>
        <p:spPr bwMode="auto">
          <a:xfrm>
            <a:off x="6537609" y="2631277"/>
            <a:ext cx="355951" cy="90401"/>
          </a:xfrm>
          <a:prstGeom prst="ellipse">
            <a:avLst/>
          </a:prstGeom>
          <a:solidFill>
            <a:schemeClr val="bg1">
              <a:lumMod val="95000"/>
              <a:alpha val="38000"/>
            </a:schemeClr>
          </a:solidFill>
          <a:ln w="9525" cap="flat" cmpd="sng" algn="ctr">
            <a:noFill/>
            <a:prstDash val="solid"/>
          </a:ln>
          <a:effectLst>
            <a:outerShdw blurRad="38100" dist="12700" dir="5400000" algn="t" rotWithShape="0">
              <a:prstClr val="black">
                <a:alpha val="9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0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85" name="Freeform 187">
            <a:extLst>
              <a:ext uri="{FF2B5EF4-FFF2-40B4-BE49-F238E27FC236}">
                <a16:creationId xmlns:a16="http://schemas.microsoft.com/office/drawing/2014/main" id="{26D0E101-E4CD-423B-BF06-01E72011F22F}"/>
              </a:ext>
            </a:extLst>
          </p:cNvPr>
          <p:cNvSpPr>
            <a:spLocks/>
          </p:cNvSpPr>
          <p:nvPr/>
        </p:nvSpPr>
        <p:spPr bwMode="auto">
          <a:xfrm>
            <a:off x="6365600" y="1767893"/>
            <a:ext cx="700966" cy="911124"/>
          </a:xfrm>
          <a:custGeom>
            <a:avLst/>
            <a:gdLst>
              <a:gd name="T0" fmla="*/ 577 w 577"/>
              <a:gd name="T1" fmla="*/ 289 h 734"/>
              <a:gd name="T2" fmla="*/ 289 w 577"/>
              <a:gd name="T3" fmla="*/ 732 h 734"/>
              <a:gd name="T4" fmla="*/ 0 w 577"/>
              <a:gd name="T5" fmla="*/ 289 h 734"/>
              <a:gd name="T6" fmla="*/ 289 w 577"/>
              <a:gd name="T7" fmla="*/ 0 h 734"/>
              <a:gd name="T8" fmla="*/ 577 w 577"/>
              <a:gd name="T9" fmla="*/ 289 h 734"/>
            </a:gdLst>
            <a:ahLst/>
            <a:cxnLst>
              <a:cxn ang="0">
                <a:pos x="T0" y="T1"/>
              </a:cxn>
              <a:cxn ang="0">
                <a:pos x="T2" y="T3"/>
              </a:cxn>
              <a:cxn ang="0">
                <a:pos x="T4" y="T5"/>
              </a:cxn>
              <a:cxn ang="0">
                <a:pos x="T6" y="T7"/>
              </a:cxn>
              <a:cxn ang="0">
                <a:pos x="T8" y="T9"/>
              </a:cxn>
            </a:cxnLst>
            <a:rect l="0" t="0" r="r" b="b"/>
            <a:pathLst>
              <a:path w="577" h="734">
                <a:moveTo>
                  <a:pt x="577" y="289"/>
                </a:moveTo>
                <a:cubicBezTo>
                  <a:pt x="577" y="448"/>
                  <a:pt x="323" y="734"/>
                  <a:pt x="289" y="732"/>
                </a:cubicBezTo>
                <a:cubicBezTo>
                  <a:pt x="254" y="730"/>
                  <a:pt x="0" y="448"/>
                  <a:pt x="0" y="289"/>
                </a:cubicBezTo>
                <a:cubicBezTo>
                  <a:pt x="0" y="129"/>
                  <a:pt x="129" y="0"/>
                  <a:pt x="289" y="0"/>
                </a:cubicBezTo>
                <a:cubicBezTo>
                  <a:pt x="448" y="0"/>
                  <a:pt x="577" y="129"/>
                  <a:pt x="577" y="289"/>
                </a:cubicBezTo>
                <a:close/>
              </a:path>
            </a:pathLst>
          </a:custGeom>
          <a:solidFill>
            <a:srgbClr val="1AA1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86" name="Freeform 188">
            <a:extLst>
              <a:ext uri="{FF2B5EF4-FFF2-40B4-BE49-F238E27FC236}">
                <a16:creationId xmlns:a16="http://schemas.microsoft.com/office/drawing/2014/main" id="{0A979377-1C3B-4EE5-9153-A6ED7DB7D3B2}"/>
              </a:ext>
            </a:extLst>
          </p:cNvPr>
          <p:cNvSpPr>
            <a:spLocks/>
          </p:cNvSpPr>
          <p:nvPr/>
        </p:nvSpPr>
        <p:spPr bwMode="auto">
          <a:xfrm>
            <a:off x="6716579" y="1767893"/>
            <a:ext cx="349986" cy="911124"/>
          </a:xfrm>
          <a:custGeom>
            <a:avLst/>
            <a:gdLst>
              <a:gd name="T0" fmla="*/ 288 w 288"/>
              <a:gd name="T1" fmla="*/ 289 h 734"/>
              <a:gd name="T2" fmla="*/ 0 w 288"/>
              <a:gd name="T3" fmla="*/ 0 h 734"/>
              <a:gd name="T4" fmla="*/ 0 w 288"/>
              <a:gd name="T5" fmla="*/ 732 h 734"/>
              <a:gd name="T6" fmla="*/ 288 w 288"/>
              <a:gd name="T7" fmla="*/ 289 h 734"/>
            </a:gdLst>
            <a:ahLst/>
            <a:cxnLst>
              <a:cxn ang="0">
                <a:pos x="T0" y="T1"/>
              </a:cxn>
              <a:cxn ang="0">
                <a:pos x="T2" y="T3"/>
              </a:cxn>
              <a:cxn ang="0">
                <a:pos x="T4" y="T5"/>
              </a:cxn>
              <a:cxn ang="0">
                <a:pos x="T6" y="T7"/>
              </a:cxn>
            </a:cxnLst>
            <a:rect l="0" t="0" r="r" b="b"/>
            <a:pathLst>
              <a:path w="288" h="734">
                <a:moveTo>
                  <a:pt x="288" y="289"/>
                </a:moveTo>
                <a:cubicBezTo>
                  <a:pt x="288" y="129"/>
                  <a:pt x="159" y="0"/>
                  <a:pt x="0" y="0"/>
                </a:cubicBezTo>
                <a:cubicBezTo>
                  <a:pt x="0" y="732"/>
                  <a:pt x="0" y="732"/>
                  <a:pt x="0" y="732"/>
                </a:cubicBezTo>
                <a:cubicBezTo>
                  <a:pt x="34" y="734"/>
                  <a:pt x="288" y="448"/>
                  <a:pt x="288" y="289"/>
                </a:cubicBezTo>
                <a:close/>
              </a:path>
            </a:pathLst>
          </a:custGeom>
          <a:solidFill>
            <a:srgbClr val="1372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9" name="Oval 186">
            <a:extLst>
              <a:ext uri="{FF2B5EF4-FFF2-40B4-BE49-F238E27FC236}">
                <a16:creationId xmlns:a16="http://schemas.microsoft.com/office/drawing/2014/main" id="{238185DE-3C6A-4532-8F40-872D091B102E}"/>
              </a:ext>
            </a:extLst>
          </p:cNvPr>
          <p:cNvSpPr>
            <a:spLocks noChangeArrowheads="1"/>
          </p:cNvSpPr>
          <p:nvPr/>
        </p:nvSpPr>
        <p:spPr bwMode="auto">
          <a:xfrm>
            <a:off x="4198648" y="4616864"/>
            <a:ext cx="355951" cy="90401"/>
          </a:xfrm>
          <a:prstGeom prst="ellipse">
            <a:avLst/>
          </a:prstGeom>
          <a:solidFill>
            <a:schemeClr val="bg1">
              <a:lumMod val="95000"/>
              <a:alpha val="38000"/>
            </a:schemeClr>
          </a:solidFill>
          <a:ln w="9525" cap="flat" cmpd="sng" algn="ctr">
            <a:noFill/>
            <a:prstDash val="solid"/>
          </a:ln>
          <a:effectLst>
            <a:outerShdw blurRad="38100" dist="12700" dir="5400000" algn="t" rotWithShape="0">
              <a:prstClr val="black">
                <a:alpha val="9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0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70" name="Freeform 187">
            <a:extLst>
              <a:ext uri="{FF2B5EF4-FFF2-40B4-BE49-F238E27FC236}">
                <a16:creationId xmlns:a16="http://schemas.microsoft.com/office/drawing/2014/main" id="{1A0829A2-AD88-4920-B357-F7BD450BC4D3}"/>
              </a:ext>
            </a:extLst>
          </p:cNvPr>
          <p:cNvSpPr>
            <a:spLocks/>
          </p:cNvSpPr>
          <p:nvPr/>
        </p:nvSpPr>
        <p:spPr bwMode="auto">
          <a:xfrm>
            <a:off x="4026638" y="3753480"/>
            <a:ext cx="700966" cy="911124"/>
          </a:xfrm>
          <a:custGeom>
            <a:avLst/>
            <a:gdLst>
              <a:gd name="T0" fmla="*/ 577 w 577"/>
              <a:gd name="T1" fmla="*/ 289 h 734"/>
              <a:gd name="T2" fmla="*/ 289 w 577"/>
              <a:gd name="T3" fmla="*/ 732 h 734"/>
              <a:gd name="T4" fmla="*/ 0 w 577"/>
              <a:gd name="T5" fmla="*/ 289 h 734"/>
              <a:gd name="T6" fmla="*/ 289 w 577"/>
              <a:gd name="T7" fmla="*/ 0 h 734"/>
              <a:gd name="T8" fmla="*/ 577 w 577"/>
              <a:gd name="T9" fmla="*/ 289 h 734"/>
            </a:gdLst>
            <a:ahLst/>
            <a:cxnLst>
              <a:cxn ang="0">
                <a:pos x="T0" y="T1"/>
              </a:cxn>
              <a:cxn ang="0">
                <a:pos x="T2" y="T3"/>
              </a:cxn>
              <a:cxn ang="0">
                <a:pos x="T4" y="T5"/>
              </a:cxn>
              <a:cxn ang="0">
                <a:pos x="T6" y="T7"/>
              </a:cxn>
              <a:cxn ang="0">
                <a:pos x="T8" y="T9"/>
              </a:cxn>
            </a:cxnLst>
            <a:rect l="0" t="0" r="r" b="b"/>
            <a:pathLst>
              <a:path w="577" h="734">
                <a:moveTo>
                  <a:pt x="577" y="289"/>
                </a:moveTo>
                <a:cubicBezTo>
                  <a:pt x="577" y="448"/>
                  <a:pt x="323" y="734"/>
                  <a:pt x="289" y="732"/>
                </a:cubicBezTo>
                <a:cubicBezTo>
                  <a:pt x="254" y="730"/>
                  <a:pt x="0" y="448"/>
                  <a:pt x="0" y="289"/>
                </a:cubicBezTo>
                <a:cubicBezTo>
                  <a:pt x="0" y="129"/>
                  <a:pt x="129" y="0"/>
                  <a:pt x="289" y="0"/>
                </a:cubicBezTo>
                <a:cubicBezTo>
                  <a:pt x="448" y="0"/>
                  <a:pt x="577" y="129"/>
                  <a:pt x="577" y="289"/>
                </a:cubicBezTo>
                <a:close/>
              </a:path>
            </a:pathLst>
          </a:custGeom>
          <a:solidFill>
            <a:srgbClr val="F164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1" name="Freeform 188">
            <a:extLst>
              <a:ext uri="{FF2B5EF4-FFF2-40B4-BE49-F238E27FC236}">
                <a16:creationId xmlns:a16="http://schemas.microsoft.com/office/drawing/2014/main" id="{B581D4FF-D176-4500-BCF8-2826140FB40B}"/>
              </a:ext>
            </a:extLst>
          </p:cNvPr>
          <p:cNvSpPr>
            <a:spLocks/>
          </p:cNvSpPr>
          <p:nvPr/>
        </p:nvSpPr>
        <p:spPr bwMode="auto">
          <a:xfrm>
            <a:off x="4377617" y="3753480"/>
            <a:ext cx="349986" cy="911124"/>
          </a:xfrm>
          <a:custGeom>
            <a:avLst/>
            <a:gdLst>
              <a:gd name="T0" fmla="*/ 288 w 288"/>
              <a:gd name="T1" fmla="*/ 289 h 734"/>
              <a:gd name="T2" fmla="*/ 0 w 288"/>
              <a:gd name="T3" fmla="*/ 0 h 734"/>
              <a:gd name="T4" fmla="*/ 0 w 288"/>
              <a:gd name="T5" fmla="*/ 732 h 734"/>
              <a:gd name="T6" fmla="*/ 288 w 288"/>
              <a:gd name="T7" fmla="*/ 289 h 734"/>
            </a:gdLst>
            <a:ahLst/>
            <a:cxnLst>
              <a:cxn ang="0">
                <a:pos x="T0" y="T1"/>
              </a:cxn>
              <a:cxn ang="0">
                <a:pos x="T2" y="T3"/>
              </a:cxn>
              <a:cxn ang="0">
                <a:pos x="T4" y="T5"/>
              </a:cxn>
              <a:cxn ang="0">
                <a:pos x="T6" y="T7"/>
              </a:cxn>
            </a:cxnLst>
            <a:rect l="0" t="0" r="r" b="b"/>
            <a:pathLst>
              <a:path w="288" h="734">
                <a:moveTo>
                  <a:pt x="288" y="289"/>
                </a:moveTo>
                <a:cubicBezTo>
                  <a:pt x="288" y="129"/>
                  <a:pt x="159" y="0"/>
                  <a:pt x="0" y="0"/>
                </a:cubicBezTo>
                <a:cubicBezTo>
                  <a:pt x="0" y="732"/>
                  <a:pt x="0" y="732"/>
                  <a:pt x="0" y="732"/>
                </a:cubicBezTo>
                <a:cubicBezTo>
                  <a:pt x="34" y="734"/>
                  <a:pt x="288" y="448"/>
                  <a:pt x="288" y="289"/>
                </a:cubicBezTo>
                <a:close/>
              </a:path>
            </a:pathLst>
          </a:custGeom>
          <a:solidFill>
            <a:srgbClr val="E851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2" name="Oval 189">
            <a:extLst>
              <a:ext uri="{FF2B5EF4-FFF2-40B4-BE49-F238E27FC236}">
                <a16:creationId xmlns:a16="http://schemas.microsoft.com/office/drawing/2014/main" id="{7463A411-884F-42D8-8CC8-278D56372A10}"/>
              </a:ext>
            </a:extLst>
          </p:cNvPr>
          <p:cNvSpPr>
            <a:spLocks noChangeArrowheads="1"/>
          </p:cNvSpPr>
          <p:nvPr/>
        </p:nvSpPr>
        <p:spPr bwMode="auto">
          <a:xfrm>
            <a:off x="4111027" y="3840980"/>
            <a:ext cx="532186" cy="54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1" name="Oval 186">
            <a:extLst>
              <a:ext uri="{FF2B5EF4-FFF2-40B4-BE49-F238E27FC236}">
                <a16:creationId xmlns:a16="http://schemas.microsoft.com/office/drawing/2014/main" id="{E95D5CF5-A960-4749-B6B5-C5A9419AF5C9}"/>
              </a:ext>
            </a:extLst>
          </p:cNvPr>
          <p:cNvSpPr>
            <a:spLocks noChangeArrowheads="1"/>
          </p:cNvSpPr>
          <p:nvPr/>
        </p:nvSpPr>
        <p:spPr bwMode="auto">
          <a:xfrm>
            <a:off x="2706531" y="5892022"/>
            <a:ext cx="355951" cy="90401"/>
          </a:xfrm>
          <a:prstGeom prst="ellipse">
            <a:avLst/>
          </a:prstGeom>
          <a:solidFill>
            <a:schemeClr val="bg1">
              <a:lumMod val="95000"/>
              <a:alpha val="38000"/>
            </a:schemeClr>
          </a:solidFill>
          <a:ln w="9525" cap="flat" cmpd="sng" algn="ctr">
            <a:noFill/>
            <a:prstDash val="solid"/>
          </a:ln>
          <a:effectLst>
            <a:outerShdw blurRad="38100" dist="12700" dir="5400000" algn="t" rotWithShape="0">
              <a:prstClr val="black">
                <a:alpha val="9000"/>
              </a:prstClr>
            </a:out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303"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102" name="Freeform 187">
            <a:extLst>
              <a:ext uri="{FF2B5EF4-FFF2-40B4-BE49-F238E27FC236}">
                <a16:creationId xmlns:a16="http://schemas.microsoft.com/office/drawing/2014/main" id="{DD2BFD9E-C2F3-41F1-8827-8D285CBEA681}"/>
              </a:ext>
            </a:extLst>
          </p:cNvPr>
          <p:cNvSpPr>
            <a:spLocks/>
          </p:cNvSpPr>
          <p:nvPr/>
        </p:nvSpPr>
        <p:spPr bwMode="auto">
          <a:xfrm>
            <a:off x="2534522" y="5028638"/>
            <a:ext cx="700966" cy="911124"/>
          </a:xfrm>
          <a:custGeom>
            <a:avLst/>
            <a:gdLst>
              <a:gd name="T0" fmla="*/ 577 w 577"/>
              <a:gd name="T1" fmla="*/ 289 h 734"/>
              <a:gd name="T2" fmla="*/ 289 w 577"/>
              <a:gd name="T3" fmla="*/ 732 h 734"/>
              <a:gd name="T4" fmla="*/ 0 w 577"/>
              <a:gd name="T5" fmla="*/ 289 h 734"/>
              <a:gd name="T6" fmla="*/ 289 w 577"/>
              <a:gd name="T7" fmla="*/ 0 h 734"/>
              <a:gd name="T8" fmla="*/ 577 w 577"/>
              <a:gd name="T9" fmla="*/ 289 h 734"/>
            </a:gdLst>
            <a:ahLst/>
            <a:cxnLst>
              <a:cxn ang="0">
                <a:pos x="T0" y="T1"/>
              </a:cxn>
              <a:cxn ang="0">
                <a:pos x="T2" y="T3"/>
              </a:cxn>
              <a:cxn ang="0">
                <a:pos x="T4" y="T5"/>
              </a:cxn>
              <a:cxn ang="0">
                <a:pos x="T6" y="T7"/>
              </a:cxn>
              <a:cxn ang="0">
                <a:pos x="T8" y="T9"/>
              </a:cxn>
            </a:cxnLst>
            <a:rect l="0" t="0" r="r" b="b"/>
            <a:pathLst>
              <a:path w="577" h="734">
                <a:moveTo>
                  <a:pt x="577" y="289"/>
                </a:moveTo>
                <a:cubicBezTo>
                  <a:pt x="577" y="448"/>
                  <a:pt x="323" y="734"/>
                  <a:pt x="289" y="732"/>
                </a:cubicBezTo>
                <a:cubicBezTo>
                  <a:pt x="254" y="730"/>
                  <a:pt x="0" y="448"/>
                  <a:pt x="0" y="289"/>
                </a:cubicBezTo>
                <a:cubicBezTo>
                  <a:pt x="0" y="129"/>
                  <a:pt x="129" y="0"/>
                  <a:pt x="289" y="0"/>
                </a:cubicBezTo>
                <a:cubicBezTo>
                  <a:pt x="448" y="0"/>
                  <a:pt x="577" y="129"/>
                  <a:pt x="577" y="289"/>
                </a:cubicBezTo>
                <a:close/>
              </a:path>
            </a:pathLst>
          </a:custGeom>
          <a:solidFill>
            <a:schemeClr val="bg1">
              <a:lumMod val="75000"/>
            </a:schemeClr>
          </a:solidFill>
          <a:ln>
            <a:noFill/>
          </a:ln>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03" name="Freeform 188">
            <a:extLst>
              <a:ext uri="{FF2B5EF4-FFF2-40B4-BE49-F238E27FC236}">
                <a16:creationId xmlns:a16="http://schemas.microsoft.com/office/drawing/2014/main" id="{5E36BDD8-8AE7-4ADB-A1B5-2541B16360F6}"/>
              </a:ext>
            </a:extLst>
          </p:cNvPr>
          <p:cNvSpPr>
            <a:spLocks/>
          </p:cNvSpPr>
          <p:nvPr/>
        </p:nvSpPr>
        <p:spPr bwMode="auto">
          <a:xfrm>
            <a:off x="2885502" y="5037659"/>
            <a:ext cx="349986" cy="902103"/>
          </a:xfrm>
          <a:custGeom>
            <a:avLst/>
            <a:gdLst>
              <a:gd name="T0" fmla="*/ 288 w 288"/>
              <a:gd name="T1" fmla="*/ 289 h 734"/>
              <a:gd name="T2" fmla="*/ 0 w 288"/>
              <a:gd name="T3" fmla="*/ 0 h 734"/>
              <a:gd name="T4" fmla="*/ 0 w 288"/>
              <a:gd name="T5" fmla="*/ 732 h 734"/>
              <a:gd name="T6" fmla="*/ 288 w 288"/>
              <a:gd name="T7" fmla="*/ 289 h 734"/>
            </a:gdLst>
            <a:ahLst/>
            <a:cxnLst>
              <a:cxn ang="0">
                <a:pos x="T0" y="T1"/>
              </a:cxn>
              <a:cxn ang="0">
                <a:pos x="T2" y="T3"/>
              </a:cxn>
              <a:cxn ang="0">
                <a:pos x="T4" y="T5"/>
              </a:cxn>
              <a:cxn ang="0">
                <a:pos x="T6" y="T7"/>
              </a:cxn>
            </a:cxnLst>
            <a:rect l="0" t="0" r="r" b="b"/>
            <a:pathLst>
              <a:path w="288" h="734">
                <a:moveTo>
                  <a:pt x="288" y="289"/>
                </a:moveTo>
                <a:cubicBezTo>
                  <a:pt x="288" y="129"/>
                  <a:pt x="159" y="0"/>
                  <a:pt x="0" y="0"/>
                </a:cubicBezTo>
                <a:cubicBezTo>
                  <a:pt x="0" y="732"/>
                  <a:pt x="0" y="732"/>
                  <a:pt x="0" y="732"/>
                </a:cubicBezTo>
                <a:cubicBezTo>
                  <a:pt x="34" y="734"/>
                  <a:pt x="288" y="448"/>
                  <a:pt x="288" y="289"/>
                </a:cubicBezTo>
                <a:close/>
              </a:path>
            </a:pathLst>
          </a:custGeom>
          <a:solidFill>
            <a:schemeClr val="bg1">
              <a:lumMod val="65000"/>
            </a:schemeClr>
          </a:solidFill>
          <a:ln>
            <a:noFill/>
          </a:ln>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0" name="Oval 189">
            <a:extLst>
              <a:ext uri="{FF2B5EF4-FFF2-40B4-BE49-F238E27FC236}">
                <a16:creationId xmlns:a16="http://schemas.microsoft.com/office/drawing/2014/main" id="{03B9636D-1514-43A2-9BA6-867D15ED4E08}"/>
              </a:ext>
            </a:extLst>
          </p:cNvPr>
          <p:cNvSpPr>
            <a:spLocks noChangeArrowheads="1"/>
          </p:cNvSpPr>
          <p:nvPr/>
        </p:nvSpPr>
        <p:spPr bwMode="auto">
          <a:xfrm>
            <a:off x="6033487" y="2972971"/>
            <a:ext cx="532186" cy="54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3" name="Oval 189">
            <a:extLst>
              <a:ext uri="{FF2B5EF4-FFF2-40B4-BE49-F238E27FC236}">
                <a16:creationId xmlns:a16="http://schemas.microsoft.com/office/drawing/2014/main" id="{8BB0DAD6-3AD9-4EF2-9656-F293DDEF17C2}"/>
              </a:ext>
            </a:extLst>
          </p:cNvPr>
          <p:cNvSpPr>
            <a:spLocks noChangeArrowheads="1"/>
          </p:cNvSpPr>
          <p:nvPr/>
        </p:nvSpPr>
        <p:spPr bwMode="auto">
          <a:xfrm>
            <a:off x="6450487" y="1855128"/>
            <a:ext cx="532186" cy="54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9" name="Oval 189">
            <a:extLst>
              <a:ext uri="{FF2B5EF4-FFF2-40B4-BE49-F238E27FC236}">
                <a16:creationId xmlns:a16="http://schemas.microsoft.com/office/drawing/2014/main" id="{66D78A98-C660-49B3-B4CC-70ABA3DEB547}"/>
              </a:ext>
            </a:extLst>
          </p:cNvPr>
          <p:cNvSpPr>
            <a:spLocks noChangeArrowheads="1"/>
          </p:cNvSpPr>
          <p:nvPr/>
        </p:nvSpPr>
        <p:spPr bwMode="auto">
          <a:xfrm>
            <a:off x="2619407" y="5132534"/>
            <a:ext cx="532186" cy="54211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34" tIns="45717" rIns="91434" bIns="45717" numCol="1" anchor="t" anchorCtr="0" compatLnSpc="1">
            <a:prstTxWarp prst="textNoShape">
              <a:avLst/>
            </a:prstTxWarp>
          </a:bodyPr>
          <a:lstStyle/>
          <a:p>
            <a:pPr marL="0" marR="0" lvl="0" indent="0" algn="l" defTabSz="914303" rtl="0" eaLnBrk="1" fontAlgn="base" latinLnBrk="0" hangingPunct="1">
              <a:lnSpc>
                <a:spcPct val="100000"/>
              </a:lnSpc>
              <a:spcBef>
                <a:spcPct val="0"/>
              </a:spcBef>
              <a:spcAft>
                <a:spcPct val="0"/>
              </a:spcAft>
              <a:buClrTx/>
              <a:buSzTx/>
              <a:buFontTx/>
              <a:buNone/>
              <a:tabLst/>
              <a:defRPr/>
            </a:pPr>
            <a:endParaRPr kumimoji="0" lang="en-US" sz="1631"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3" name="TextBox 2">
            <a:extLst>
              <a:ext uri="{FF2B5EF4-FFF2-40B4-BE49-F238E27FC236}">
                <a16:creationId xmlns:a16="http://schemas.microsoft.com/office/drawing/2014/main" id="{1F9E6F1F-92A4-4937-A6CF-9CCCCC1C3B36}"/>
              </a:ext>
            </a:extLst>
          </p:cNvPr>
          <p:cNvSpPr txBox="1"/>
          <p:nvPr/>
        </p:nvSpPr>
        <p:spPr>
          <a:xfrm>
            <a:off x="8144082" y="4800671"/>
            <a:ext cx="3493184" cy="1477328"/>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RESEA Career Consultants help educate participants on RESEA requirements and assist them in navigating the resources needed to support job search and skill building / reskilling. </a:t>
            </a:r>
          </a:p>
        </p:txBody>
      </p:sp>
      <p:sp>
        <p:nvSpPr>
          <p:cNvPr id="56" name="TextBox 55">
            <a:extLst>
              <a:ext uri="{FF2B5EF4-FFF2-40B4-BE49-F238E27FC236}">
                <a16:creationId xmlns:a16="http://schemas.microsoft.com/office/drawing/2014/main" id="{AF9DA2A8-3828-4D90-BA3A-88847D39D2A5}"/>
              </a:ext>
            </a:extLst>
          </p:cNvPr>
          <p:cNvSpPr txBox="1">
            <a:spLocks/>
          </p:cNvSpPr>
          <p:nvPr/>
        </p:nvSpPr>
        <p:spPr>
          <a:xfrm>
            <a:off x="933349" y="3748557"/>
            <a:ext cx="3058273" cy="215444"/>
          </a:xfrm>
          <a:prstGeom prst="rect">
            <a:avLst/>
          </a:prstGeom>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Preparation for RESEA appointment</a:t>
            </a:r>
          </a:p>
        </p:txBody>
      </p:sp>
      <p:sp>
        <p:nvSpPr>
          <p:cNvPr id="62" name="TextBox 61">
            <a:extLst>
              <a:ext uri="{FF2B5EF4-FFF2-40B4-BE49-F238E27FC236}">
                <a16:creationId xmlns:a16="http://schemas.microsoft.com/office/drawing/2014/main" id="{0E04B465-B6F5-41C7-8CA7-5490C0D4C39F}"/>
              </a:ext>
            </a:extLst>
          </p:cNvPr>
          <p:cNvSpPr txBox="1">
            <a:spLocks/>
          </p:cNvSpPr>
          <p:nvPr/>
        </p:nvSpPr>
        <p:spPr>
          <a:xfrm>
            <a:off x="711847" y="5004565"/>
            <a:ext cx="1782539" cy="215444"/>
          </a:xfrm>
          <a:prstGeom prst="rect">
            <a:avLst/>
          </a:prstGeom>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Enter UI</a:t>
            </a:r>
          </a:p>
        </p:txBody>
      </p:sp>
      <p:sp>
        <p:nvSpPr>
          <p:cNvPr id="68" name="TextBox 67">
            <a:extLst>
              <a:ext uri="{FF2B5EF4-FFF2-40B4-BE49-F238E27FC236}">
                <a16:creationId xmlns:a16="http://schemas.microsoft.com/office/drawing/2014/main" id="{765F793D-BAEC-4F84-AF2D-494C018DA6C3}"/>
              </a:ext>
            </a:extLst>
          </p:cNvPr>
          <p:cNvSpPr txBox="1">
            <a:spLocks/>
          </p:cNvSpPr>
          <p:nvPr/>
        </p:nvSpPr>
        <p:spPr>
          <a:xfrm>
            <a:off x="3898071" y="2930554"/>
            <a:ext cx="2000095" cy="215444"/>
          </a:xfrm>
          <a:prstGeom prst="rect">
            <a:avLst/>
          </a:prstGeom>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RESEA appointment</a:t>
            </a:r>
          </a:p>
        </p:txBody>
      </p:sp>
      <p:grpSp>
        <p:nvGrpSpPr>
          <p:cNvPr id="60" name="Group 59">
            <a:extLst>
              <a:ext uri="{FF2B5EF4-FFF2-40B4-BE49-F238E27FC236}">
                <a16:creationId xmlns:a16="http://schemas.microsoft.com/office/drawing/2014/main" id="{605B848D-9DE8-4F4D-A002-F25923C0D1A7}"/>
              </a:ext>
            </a:extLst>
          </p:cNvPr>
          <p:cNvGrpSpPr/>
          <p:nvPr/>
        </p:nvGrpSpPr>
        <p:grpSpPr>
          <a:xfrm>
            <a:off x="3266990" y="1851606"/>
            <a:ext cx="3072310" cy="563633"/>
            <a:chOff x="3188208" y="1851606"/>
            <a:chExt cx="3072310" cy="563633"/>
          </a:xfrm>
        </p:grpSpPr>
        <p:sp>
          <p:nvSpPr>
            <p:cNvPr id="64" name="TextBox 63">
              <a:extLst>
                <a:ext uri="{FF2B5EF4-FFF2-40B4-BE49-F238E27FC236}">
                  <a16:creationId xmlns:a16="http://schemas.microsoft.com/office/drawing/2014/main" id="{BE265CA3-6281-4B50-B53C-8FC7D3E341DF}"/>
                </a:ext>
              </a:extLst>
            </p:cNvPr>
            <p:cNvSpPr txBox="1">
              <a:spLocks/>
            </p:cNvSpPr>
            <p:nvPr>
              <p:custDataLst>
                <p:tags r:id="rId10"/>
              </p:custDataLst>
            </p:nvPr>
          </p:nvSpPr>
          <p:spPr>
            <a:xfrm>
              <a:off x="3188208" y="2107462"/>
              <a:ext cx="3072310" cy="307777"/>
            </a:xfrm>
            <a:prstGeom prst="rect">
              <a:avLst/>
            </a:prstGeom>
            <a:noFill/>
            <a:ln>
              <a:noFill/>
            </a:ln>
          </p:spPr>
          <p:txBody>
            <a:bodyPr vert="horz" wrap="square" lIns="0" tIns="0" rIns="0" bIns="0" rtlCol="0" anchor="t" anchorCtr="0">
              <a:spAutoFit/>
            </a:bodyPr>
            <a:lstStyle>
              <a:defPPr>
                <a:defRPr lang="en-US"/>
              </a:defPPr>
              <a:lvl1pPr marL="0" marR="0" lvl="0" indent="0" defTabSz="913526" eaLnBrk="1" latinLnBrk="0" hangingPunct="1">
                <a:lnSpc>
                  <a:spcPct val="100000"/>
                </a:lnSpc>
                <a:buClr>
                  <a:srgbClr val="002960"/>
                </a:buClr>
                <a:buSzPct val="100000"/>
                <a:buFontTx/>
                <a:buNone/>
                <a:tabLst/>
                <a:defRPr kumimoji="0" sz="1600" b="0" i="0" u="none" strike="noStrike" cap="none" spc="0" normalizeH="0" baseline="0">
                  <a:ln>
                    <a:noFill/>
                  </a:ln>
                  <a:solidFill>
                    <a:srgbClr val="FFFFFF"/>
                  </a:solidFill>
                  <a:effectLst/>
                  <a:uLnTx/>
                  <a:uFillTx/>
                  <a:latin typeface="Georgia" panose="02040502050405020303" pitchFamily="18" charset="0"/>
                </a:defRPr>
              </a:lvl1pPr>
              <a:lvl2pPr marL="193675" lvl="1" indent="-192088" defTabSz="895350" eaLnBrk="1" latinLnBrk="0" hangingPunct="1">
                <a:buClr>
                  <a:schemeClr val="tx2"/>
                </a:buClr>
                <a:buSzPct val="125000"/>
                <a:buFont typeface="Arial" charset="0"/>
                <a:buChar char="▪"/>
                <a:defRPr sz="1400" baseline="0">
                  <a:latin typeface="+mn-lt"/>
                </a:defRPr>
              </a:lvl2pPr>
              <a:lvl3pPr marL="457200" lvl="2" indent="-261938" defTabSz="895350" eaLnBrk="1" latinLnBrk="0" hangingPunct="1">
                <a:buClr>
                  <a:schemeClr val="tx2"/>
                </a:buClr>
                <a:buSzPct val="120000"/>
                <a:buFont typeface="Arial" charset="0"/>
                <a:buChar char="–"/>
                <a:defRPr sz="1400" baseline="0">
                  <a:latin typeface="+mn-lt"/>
                </a:defRPr>
              </a:lvl3pPr>
              <a:lvl4pPr marL="614363" lvl="3" indent="-155575" defTabSz="895350" eaLnBrk="1" latinLnBrk="0" hangingPunct="1">
                <a:buClr>
                  <a:schemeClr val="tx2"/>
                </a:buClr>
                <a:buSzPct val="120000"/>
                <a:buFont typeface="Arial" charset="0"/>
                <a:buChar char="▫"/>
                <a:defRPr sz="1400" baseline="0">
                  <a:latin typeface="+mn-lt"/>
                </a:defRPr>
              </a:lvl4pPr>
              <a:lvl5pPr marL="749808" lvl="4" indent="-130175" defTabSz="895350" eaLnBrk="1" latinLnBrk="0" hangingPunct="1">
                <a:buClr>
                  <a:schemeClr val="tx2"/>
                </a:buClr>
                <a:buSzPct val="89000"/>
                <a:buFont typeface="Arial" charset="0"/>
                <a:buChar char="-"/>
                <a:defRPr sz="1400" baseline="0">
                  <a:latin typeface="+mn-lt"/>
                </a:defRPr>
              </a:lvl5pPr>
              <a:lvl6pPr marL="749808" indent="-130175" defTabSz="895350" fontAlgn="base">
                <a:spcBef>
                  <a:spcPct val="0"/>
                </a:spcBef>
                <a:spcAft>
                  <a:spcPct val="0"/>
                </a:spcAft>
                <a:buClr>
                  <a:schemeClr val="tx2"/>
                </a:buClr>
                <a:buSzPct val="89000"/>
                <a:buFont typeface="Arial" charset="0"/>
                <a:buChar char="-"/>
                <a:defRPr baseline="0">
                  <a:latin typeface="+mn-lt"/>
                </a:defRPr>
              </a:lvl6pPr>
              <a:lvl7pPr marL="749808" indent="-130175" defTabSz="895350" fontAlgn="base">
                <a:spcBef>
                  <a:spcPct val="0"/>
                </a:spcBef>
                <a:spcAft>
                  <a:spcPct val="0"/>
                </a:spcAft>
                <a:buClr>
                  <a:schemeClr val="tx2"/>
                </a:buClr>
                <a:buSzPct val="89000"/>
                <a:buFont typeface="Arial" charset="0"/>
                <a:buChar char="-"/>
                <a:defRPr baseline="0">
                  <a:latin typeface="+mn-lt"/>
                </a:defRPr>
              </a:lvl7pPr>
              <a:lvl8pPr marL="749808" indent="-130175" defTabSz="895350" fontAlgn="base">
                <a:spcBef>
                  <a:spcPct val="0"/>
                </a:spcBef>
                <a:spcAft>
                  <a:spcPct val="0"/>
                </a:spcAft>
                <a:buClr>
                  <a:schemeClr val="tx2"/>
                </a:buClr>
                <a:buSzPct val="89000"/>
                <a:buFont typeface="Arial" charset="0"/>
                <a:buChar char="-"/>
                <a:defRPr baseline="0">
                  <a:latin typeface="+mn-lt"/>
                </a:defRPr>
              </a:lvl8pPr>
              <a:lvl9pPr marL="749808" indent="-130175" defTabSz="895350" fontAlgn="base">
                <a:spcBef>
                  <a:spcPct val="0"/>
                </a:spcBef>
                <a:spcAft>
                  <a:spcPct val="0"/>
                </a:spcAft>
                <a:buClr>
                  <a:schemeClr val="tx2"/>
                </a:buClr>
                <a:buSzPct val="89000"/>
                <a:buFont typeface="Arial" charset="0"/>
                <a:buChar char="-"/>
                <a:defRPr baseline="0">
                  <a:latin typeface="+mn-lt"/>
                </a:defRPr>
              </a:lvl9pPr>
            </a:lstStyle>
            <a:p>
              <a:pPr marL="0" marR="0" lvl="0" indent="0" algn="l" defTabSz="913429" rtl="0" eaLnBrk="1" fontAlgn="base" latinLnBrk="0" hangingPunct="1">
                <a:lnSpc>
                  <a:spcPct val="100000"/>
                </a:lnSpc>
                <a:spcBef>
                  <a:spcPct val="0"/>
                </a:spcBef>
                <a:spcAft>
                  <a:spcPct val="0"/>
                </a:spcAft>
                <a:buClr>
                  <a:srgbClr val="002960"/>
                </a:buClr>
                <a:buSzPct val="100000"/>
                <a:buFontTx/>
                <a:buNone/>
                <a:tabLst/>
                <a:defRPr/>
              </a:pPr>
              <a:r>
                <a:rPr kumimoji="0" lang="en-US" sz="1000" b="0" i="0" u="none" strike="noStrike" kern="1200" cap="none" spc="0" normalizeH="0" baseline="0" noProof="0" dirty="0">
                  <a:ln>
                    <a:noFill/>
                  </a:ln>
                  <a:solidFill>
                    <a:srgbClr val="000000"/>
                  </a:solidFill>
                  <a:effectLst/>
                  <a:uLnTx/>
                  <a:uFillTx/>
                  <a:latin typeface="Arial"/>
                  <a:ea typeface="+mn-ea"/>
                  <a:cs typeface="+mn-cs"/>
                </a:rPr>
                <a:t>Follow-up communication to drive participants to action</a:t>
              </a:r>
            </a:p>
          </p:txBody>
        </p:sp>
        <p:sp>
          <p:nvSpPr>
            <p:cNvPr id="77" name="TextBox 76">
              <a:extLst>
                <a:ext uri="{FF2B5EF4-FFF2-40B4-BE49-F238E27FC236}">
                  <a16:creationId xmlns:a16="http://schemas.microsoft.com/office/drawing/2014/main" id="{2DF84469-56A1-4500-AE37-38B5C0248F0F}"/>
                </a:ext>
              </a:extLst>
            </p:cNvPr>
            <p:cNvSpPr txBox="1">
              <a:spLocks/>
            </p:cNvSpPr>
            <p:nvPr/>
          </p:nvSpPr>
          <p:spPr>
            <a:xfrm>
              <a:off x="3188208" y="1851606"/>
              <a:ext cx="3072310" cy="21544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Follow-up from RESEA appointment</a:t>
              </a:r>
            </a:p>
          </p:txBody>
        </p:sp>
      </p:grpSp>
      <p:sp>
        <p:nvSpPr>
          <p:cNvPr id="83" name="TextBox 82">
            <a:extLst>
              <a:ext uri="{FF2B5EF4-FFF2-40B4-BE49-F238E27FC236}">
                <a16:creationId xmlns:a16="http://schemas.microsoft.com/office/drawing/2014/main" id="{44DA17F0-557F-4203-8666-337A0E5DFB40}"/>
              </a:ext>
            </a:extLst>
          </p:cNvPr>
          <p:cNvSpPr txBox="1">
            <a:spLocks/>
          </p:cNvSpPr>
          <p:nvPr/>
        </p:nvSpPr>
        <p:spPr>
          <a:xfrm>
            <a:off x="7643730" y="1397132"/>
            <a:ext cx="1743225" cy="215444"/>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Re-enter job market</a:t>
            </a:r>
          </a:p>
        </p:txBody>
      </p:sp>
      <p:pic>
        <p:nvPicPr>
          <p:cNvPr id="106" name="Graphic 105">
            <a:extLst>
              <a:ext uri="{FF2B5EF4-FFF2-40B4-BE49-F238E27FC236}">
                <a16:creationId xmlns:a16="http://schemas.microsoft.com/office/drawing/2014/main" id="{9D7BCA75-348A-4645-A8F8-4266564922F6}"/>
              </a:ext>
            </a:extLst>
          </p:cNvPr>
          <p:cNvPicPr>
            <a:picLocks/>
          </p:cNvPicPr>
          <p:nvPr/>
        </p:nvPicPr>
        <p:blipFill>
          <a:blip r:embed="rId14">
            <a:extLst>
              <a:ext uri="{96DAC541-7B7A-43D3-8B79-37D633B846F1}">
                <asvg:svgBlip xmlns:asvg="http://schemas.microsoft.com/office/drawing/2016/SVG/main" r:embed="rId15"/>
              </a:ext>
            </a:extLst>
          </a:blip>
          <a:stretch>
            <a:fillRect/>
          </a:stretch>
        </p:blipFill>
        <p:spPr>
          <a:xfrm>
            <a:off x="6550108" y="1960156"/>
            <a:ext cx="327484" cy="327484"/>
          </a:xfrm>
          <a:prstGeom prst="rect">
            <a:avLst/>
          </a:prstGeom>
        </p:spPr>
      </p:pic>
      <p:pic>
        <p:nvPicPr>
          <p:cNvPr id="116" name="Graphic 115">
            <a:extLst>
              <a:ext uri="{FF2B5EF4-FFF2-40B4-BE49-F238E27FC236}">
                <a16:creationId xmlns:a16="http://schemas.microsoft.com/office/drawing/2014/main" id="{579A083B-F373-4BDA-B2EC-514F0A552E89}"/>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559684" y="1476465"/>
            <a:ext cx="327484" cy="327484"/>
          </a:xfrm>
          <a:prstGeom prst="rect">
            <a:avLst/>
          </a:prstGeom>
        </p:spPr>
      </p:pic>
      <p:pic>
        <p:nvPicPr>
          <p:cNvPr id="54" name="Graphic 53">
            <a:extLst>
              <a:ext uri="{FF2B5EF4-FFF2-40B4-BE49-F238E27FC236}">
                <a16:creationId xmlns:a16="http://schemas.microsoft.com/office/drawing/2014/main" id="{7F87548C-1D8C-4B34-B30A-F95BEC86F104}"/>
              </a:ext>
            </a:extLst>
          </p:cNvPr>
          <p:cNvPicPr>
            <a:picLocks/>
          </p:cNvPicPr>
          <p:nvPr/>
        </p:nvPicPr>
        <p:blipFill>
          <a:blip r:embed="rId18">
            <a:extLst>
              <a:ext uri="{96DAC541-7B7A-43D3-8B79-37D633B846F1}">
                <asvg:svgBlip xmlns:asvg="http://schemas.microsoft.com/office/drawing/2016/SVG/main" r:embed="rId19"/>
              </a:ext>
            </a:extLst>
          </a:blip>
          <a:stretch>
            <a:fillRect/>
          </a:stretch>
        </p:blipFill>
        <p:spPr>
          <a:xfrm>
            <a:off x="2715158" y="5210718"/>
            <a:ext cx="327484" cy="327484"/>
          </a:xfrm>
          <a:prstGeom prst="rect">
            <a:avLst/>
          </a:prstGeom>
        </p:spPr>
      </p:pic>
      <p:pic>
        <p:nvPicPr>
          <p:cNvPr id="78" name="Graphic 77">
            <a:extLst>
              <a:ext uri="{FF2B5EF4-FFF2-40B4-BE49-F238E27FC236}">
                <a16:creationId xmlns:a16="http://schemas.microsoft.com/office/drawing/2014/main" id="{C0A987B5-109F-482A-9E5F-0067A515C9D8}"/>
              </a:ext>
            </a:extLst>
          </p:cNvPr>
          <p:cNvPicPr>
            <a:picLocks/>
          </p:cNvPicPr>
          <p:nvPr/>
        </p:nvPicPr>
        <p:blipFill>
          <a:blip r:embed="rId20">
            <a:extLst>
              <a:ext uri="{96DAC541-7B7A-43D3-8B79-37D633B846F1}">
                <asvg:svgBlip xmlns:asvg="http://schemas.microsoft.com/office/drawing/2016/SVG/main" r:embed="rId21"/>
              </a:ext>
            </a:extLst>
          </a:blip>
          <a:stretch>
            <a:fillRect/>
          </a:stretch>
        </p:blipFill>
        <p:spPr>
          <a:xfrm>
            <a:off x="4212372" y="3920764"/>
            <a:ext cx="327484" cy="327484"/>
          </a:xfrm>
          <a:prstGeom prst="rect">
            <a:avLst/>
          </a:prstGeom>
        </p:spPr>
      </p:pic>
      <p:pic>
        <p:nvPicPr>
          <p:cNvPr id="53" name="Graphic 52">
            <a:extLst>
              <a:ext uri="{FF2B5EF4-FFF2-40B4-BE49-F238E27FC236}">
                <a16:creationId xmlns:a16="http://schemas.microsoft.com/office/drawing/2014/main" id="{D1600BC6-DF96-4D62-94E6-2C8D75A1E876}"/>
              </a:ext>
            </a:extLst>
          </p:cNvPr>
          <p:cNvPicPr>
            <a:picLocks/>
          </p:cNvPicPr>
          <p:nvPr/>
        </p:nvPicPr>
        <p:blipFill>
          <a:blip r:embed="rId22">
            <a:extLst>
              <a:ext uri="{96DAC541-7B7A-43D3-8B79-37D633B846F1}">
                <asvg:svgBlip xmlns:asvg="http://schemas.microsoft.com/office/drawing/2016/SVG/main" r:embed="rId23"/>
              </a:ext>
            </a:extLst>
          </a:blip>
          <a:stretch>
            <a:fillRect/>
          </a:stretch>
        </p:blipFill>
        <p:spPr>
          <a:xfrm>
            <a:off x="6137768" y="3084097"/>
            <a:ext cx="327484" cy="327484"/>
          </a:xfrm>
          <a:prstGeom prst="rect">
            <a:avLst/>
          </a:prstGeom>
        </p:spPr>
      </p:pic>
    </p:spTree>
    <p:extLst>
      <p:ext uri="{BB962C8B-B14F-4D97-AF65-F5344CB8AC3E}">
        <p14:creationId xmlns:p14="http://schemas.microsoft.com/office/powerpoint/2010/main" val="1280853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ct 6" hidden="1">
            <a:extLst>
              <a:ext uri="{FF2B5EF4-FFF2-40B4-BE49-F238E27FC236}">
                <a16:creationId xmlns:a16="http://schemas.microsoft.com/office/drawing/2014/main" id="{DDDDA92B-0093-4050-9F5E-FFAD7BC1ABBE}"/>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88" name="think-cell Slide" r:id="rId9" imgW="395" imgH="394" progId="TCLayout.ActiveDocument.1">
                  <p:embed/>
                </p:oleObj>
              </mc:Choice>
              <mc:Fallback>
                <p:oleObj name="think-cell Slide" r:id="rId9" imgW="395" imgH="394" progId="TCLayout.ActiveDocument.1">
                  <p:embed/>
                  <p:pic>
                    <p:nvPicPr>
                      <p:cNvPr id="27" name="Object 6" hidden="1">
                        <a:extLst>
                          <a:ext uri="{FF2B5EF4-FFF2-40B4-BE49-F238E27FC236}">
                            <a16:creationId xmlns:a16="http://schemas.microsoft.com/office/drawing/2014/main" id="{DDDDA92B-0093-4050-9F5E-FFAD7BC1ABB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86A933F1-0059-4035-91D9-DF1D8CFAD645}"/>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8" name="Rectangle 1" hidden="1">
            <a:extLst>
              <a:ext uri="{FF2B5EF4-FFF2-40B4-BE49-F238E27FC236}">
                <a16:creationId xmlns:a16="http://schemas.microsoft.com/office/drawing/2014/main" id="{22EF562E-4026-4AB3-8BC3-37402EAF5251}"/>
              </a:ext>
            </a:extLst>
          </p:cNvPr>
          <p:cNvSpPr/>
          <p:nvPr>
            <p:custDataLst>
              <p:tags r:id="rId4"/>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B5211026-63B8-4A0C-AE70-47B4751F1400}"/>
              </a:ext>
            </a:extLst>
          </p:cNvPr>
          <p:cNvSpPr>
            <a:spLocks noGrp="1"/>
          </p:cNvSpPr>
          <p:nvPr>
            <p:ph type="title"/>
            <p:custDataLst>
              <p:tags r:id="rId5"/>
            </p:custDataLst>
          </p:nvPr>
        </p:nvSpPr>
        <p:spPr>
          <a:xfrm>
            <a:off x="554736" y="386929"/>
            <a:ext cx="10113264" cy="738664"/>
          </a:xfrm>
          <a:noFill/>
          <a:ln/>
          <a:extLst>
            <a:ext uri="{909E8E84-426E-40DD-AFC4-6F175D3DCCD1}">
              <a14:hiddenFill xmlns:a14="http://schemas.microsoft.com/office/drawing/2010/main">
                <a:solidFill>
                  <a:srgbClr val="FFFFFF"/>
                </a:solidFill>
              </a14:hiddenFill>
            </a:ext>
          </a:extLst>
        </p:spPr>
        <p:txBody>
          <a:bodyPr vert="horz" wrap="square" anchor="ctr" anchorCtr="0">
            <a:spAutoFit/>
          </a:bodyPr>
          <a:lstStyle/>
          <a:p>
            <a:r>
              <a:rPr lang="en-US" dirty="0">
                <a:latin typeface="Arial" panose="020B0604020202020204" pitchFamily="34" charset="0"/>
              </a:rPr>
              <a:t>The Career Consultant will engage the participant after the appointment and offer ongoing support from the CareerCenter</a:t>
            </a:r>
          </a:p>
        </p:txBody>
      </p:sp>
      <p:sp>
        <p:nvSpPr>
          <p:cNvPr id="10" name="TextBox 9">
            <a:extLst>
              <a:ext uri="{FF2B5EF4-FFF2-40B4-BE49-F238E27FC236}">
                <a16:creationId xmlns:a16="http://schemas.microsoft.com/office/drawing/2014/main" id="{D7C1872B-938B-4611-B651-2F87B84B14A9}"/>
              </a:ext>
            </a:extLst>
          </p:cNvPr>
          <p:cNvSpPr txBox="1">
            <a:spLocks/>
          </p:cNvSpPr>
          <p:nvPr/>
        </p:nvSpPr>
        <p:spPr>
          <a:xfrm>
            <a:off x="698861" y="2597325"/>
            <a:ext cx="4566360" cy="4770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Post-appointment summary email</a:t>
            </a: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3" name="LineSpecialityArrow 4">
            <a:extLst>
              <a:ext uri="{FF2B5EF4-FFF2-40B4-BE49-F238E27FC236}">
                <a16:creationId xmlns:a16="http://schemas.microsoft.com/office/drawing/2014/main" id="{447EC02B-B067-45B1-8A9A-55189AE05B7A}"/>
              </a:ext>
            </a:extLst>
          </p:cNvPr>
          <p:cNvCxnSpPr>
            <a:cxnSpLocks/>
          </p:cNvCxnSpPr>
          <p:nvPr>
            <p:custDataLst>
              <p:tags r:id="rId6"/>
            </p:custDataLst>
          </p:nvPr>
        </p:nvCxnSpPr>
        <p:spPr>
          <a:xfrm>
            <a:off x="685618" y="2234284"/>
            <a:ext cx="4533686" cy="0"/>
          </a:xfrm>
          <a:prstGeom prst="straightConnector1">
            <a:avLst/>
          </a:prstGeom>
          <a:ln w="38100" cap="flat">
            <a:solidFill>
              <a:schemeClr val="accent1"/>
            </a:solidFill>
            <a:miter lim="800000"/>
            <a:tailEnd type="triangle" w="med" len="med"/>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C3F8B7A-A394-4218-956C-C0BFB69883C1}"/>
              </a:ext>
            </a:extLst>
          </p:cNvPr>
          <p:cNvSpPr/>
          <p:nvPr/>
        </p:nvSpPr>
        <p:spPr>
          <a:xfrm>
            <a:off x="642357" y="1263039"/>
            <a:ext cx="880874" cy="880872"/>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9" name="Graphic 28">
            <a:extLst>
              <a:ext uri="{FF2B5EF4-FFF2-40B4-BE49-F238E27FC236}">
                <a16:creationId xmlns:a16="http://schemas.microsoft.com/office/drawing/2014/main" id="{5C7CD16D-4AE1-4D26-9341-07CF2016958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29456" y="1459013"/>
            <a:ext cx="506675" cy="506675"/>
          </a:xfrm>
          <a:prstGeom prst="rect">
            <a:avLst/>
          </a:prstGeom>
        </p:spPr>
      </p:pic>
      <p:sp>
        <p:nvSpPr>
          <p:cNvPr id="42" name="TextBox 41">
            <a:extLst>
              <a:ext uri="{FF2B5EF4-FFF2-40B4-BE49-F238E27FC236}">
                <a16:creationId xmlns:a16="http://schemas.microsoft.com/office/drawing/2014/main" id="{0616D08A-16D7-4D83-B80D-2A952988C05F}"/>
              </a:ext>
            </a:extLst>
          </p:cNvPr>
          <p:cNvSpPr txBox="1">
            <a:spLocks/>
          </p:cNvSpPr>
          <p:nvPr/>
        </p:nvSpPr>
        <p:spPr>
          <a:xfrm>
            <a:off x="1082793" y="2892761"/>
            <a:ext cx="4566359" cy="12849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After the appointment, Career Consultants email the discussion items from the appointment including:</a:t>
            </a:r>
          </a:p>
          <a:p>
            <a:pPr marL="228600" marR="0" lvl="1" indent="-225425"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Copy of completed Individual Reemployment Plan (IRP), </a:t>
            </a:r>
          </a:p>
          <a:p>
            <a:pPr marL="228600" marR="0" lvl="1" indent="-225425"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Referral to relevant program, service, or job posting</a:t>
            </a:r>
          </a:p>
          <a:p>
            <a:pPr marL="3175" marR="0" lvl="1"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25" name="1. On-page tracker">
            <a:extLst>
              <a:ext uri="{FF2B5EF4-FFF2-40B4-BE49-F238E27FC236}">
                <a16:creationId xmlns:a16="http://schemas.microsoft.com/office/drawing/2014/main" id="{9937E590-363B-485F-BFB7-FD6E8E209953}"/>
              </a:ext>
            </a:extLst>
          </p:cNvPr>
          <p:cNvSpPr>
            <a:spLocks noGrp="1"/>
          </p:cNvSpPr>
          <p:nvPr>
            <p:ph type="body" sz="quarter" idx="10"/>
            <p:custDataLst>
              <p:tags r:id="rId7"/>
            </p:custDataLst>
          </p:nvPr>
        </p:nvSpPr>
        <p:spPr>
          <a:xfrm>
            <a:off x="554735" y="93893"/>
            <a:ext cx="3843338" cy="123111"/>
          </a:xfrm>
        </p:spPr>
        <p:txBody>
          <a:bodyPr/>
          <a:lstStyle/>
          <a:p>
            <a:r>
              <a:rPr lang="en-US" dirty="0"/>
              <a:t>Follow-up from RESEA appointment</a:t>
            </a:r>
          </a:p>
        </p:txBody>
      </p:sp>
      <p:grpSp>
        <p:nvGrpSpPr>
          <p:cNvPr id="26" name="Group 25">
            <a:extLst>
              <a:ext uri="{FF2B5EF4-FFF2-40B4-BE49-F238E27FC236}">
                <a16:creationId xmlns:a16="http://schemas.microsoft.com/office/drawing/2014/main" id="{AA37E2E6-38E3-47E3-A31B-58015CCACF07}"/>
              </a:ext>
            </a:extLst>
          </p:cNvPr>
          <p:cNvGrpSpPr/>
          <p:nvPr/>
        </p:nvGrpSpPr>
        <p:grpSpPr>
          <a:xfrm>
            <a:off x="242622" y="93893"/>
            <a:ext cx="274320" cy="274320"/>
            <a:chOff x="554736" y="5111115"/>
            <a:chExt cx="1019810" cy="1019810"/>
          </a:xfrm>
        </p:grpSpPr>
        <p:sp>
          <p:nvSpPr>
            <p:cNvPr id="30" name="Oval 29">
              <a:extLst>
                <a:ext uri="{FF2B5EF4-FFF2-40B4-BE49-F238E27FC236}">
                  <a16:creationId xmlns:a16="http://schemas.microsoft.com/office/drawing/2014/main" id="{48F732B5-4322-4AEB-BEFD-0FC3A8096C93}"/>
                </a:ext>
              </a:extLst>
            </p:cNvPr>
            <p:cNvSpPr>
              <a:spLocks noChangeAspect="1"/>
            </p:cNvSpPr>
            <p:nvPr/>
          </p:nvSpPr>
          <p:spPr>
            <a:xfrm>
              <a:off x="554736" y="5111115"/>
              <a:ext cx="1019810" cy="1019810"/>
            </a:xfrm>
            <a:prstGeom prst="ellipse">
              <a:avLst/>
            </a:prstGeom>
            <a:solidFill>
              <a:srgbClr val="1AA1B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1" name="Graphic 30">
              <a:extLst>
                <a:ext uri="{FF2B5EF4-FFF2-40B4-BE49-F238E27FC236}">
                  <a16:creationId xmlns:a16="http://schemas.microsoft.com/office/drawing/2014/main" id="{1B52A7C0-3646-4D5B-B8BB-0572455E1C73}"/>
                </a:ext>
              </a:extLst>
            </p:cNvPr>
            <p:cNvPicPr>
              <a:picLocks/>
            </p:cNvPicPr>
            <p:nvPr/>
          </p:nvPicPr>
          <p:blipFill>
            <a:blip r:embed="rId13">
              <a:extLst>
                <a:ext uri="{96DAC541-7B7A-43D3-8B79-37D633B846F1}">
                  <asvg:svgBlip xmlns:asvg="http://schemas.microsoft.com/office/drawing/2016/SVG/main" r:embed="rId14"/>
                </a:ext>
              </a:extLst>
            </a:blip>
            <a:stretch>
              <a:fillRect/>
            </a:stretch>
          </p:blipFill>
          <p:spPr>
            <a:xfrm>
              <a:off x="759841" y="5316220"/>
              <a:ext cx="609600" cy="609600"/>
            </a:xfrm>
            <a:prstGeom prst="rect">
              <a:avLst/>
            </a:prstGeom>
          </p:spPr>
        </p:pic>
      </p:grpSp>
      <p:sp>
        <p:nvSpPr>
          <p:cNvPr id="16" name="TextBox 15">
            <a:extLst>
              <a:ext uri="{FF2B5EF4-FFF2-40B4-BE49-F238E27FC236}">
                <a16:creationId xmlns:a16="http://schemas.microsoft.com/office/drawing/2014/main" id="{B93686D0-0E38-4E86-9E2C-FDE85487CB04}"/>
              </a:ext>
            </a:extLst>
          </p:cNvPr>
          <p:cNvSpPr txBox="1">
            <a:spLocks/>
          </p:cNvSpPr>
          <p:nvPr/>
        </p:nvSpPr>
        <p:spPr>
          <a:xfrm>
            <a:off x="1082793" y="4323240"/>
            <a:ext cx="4566359" cy="128496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1 week after the appointment, Career Consultants email the </a:t>
            </a:r>
            <a:r>
              <a:rPr lang="en-US" sz="1200" dirty="0">
                <a:solidFill>
                  <a:srgbClr val="000000"/>
                </a:solidFill>
                <a:latin typeface="Arial"/>
              </a:rPr>
              <a:t>the customer a motivational email which includes:</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228600" marR="0" lvl="1" indent="-225425"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 link to an RESEA satisfaction survey</a:t>
            </a:r>
          </a:p>
          <a:p>
            <a:pPr marL="228600" marR="0" lvl="1" indent="-225425" algn="l" defTabSz="914400" rtl="0" eaLnBrk="1" fontAlgn="auto" latinLnBrk="0" hangingPunct="1">
              <a:lnSpc>
                <a:spcPct val="100000"/>
              </a:lnSpc>
              <a:spcBef>
                <a:spcPts val="0"/>
              </a:spcBef>
              <a:spcAft>
                <a:spcPts val="300"/>
              </a:spcAft>
              <a:buClrTx/>
              <a:buSzTx/>
              <a:buFont typeface="Wingdings" panose="05000000000000000000" pitchFamily="2" charset="2"/>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 offer to sign up for additional Career Counseling services</a:t>
            </a:r>
          </a:p>
          <a:p>
            <a:pPr marL="3175" marR="0" lvl="1"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7" name="TextBox 16">
            <a:extLst>
              <a:ext uri="{FF2B5EF4-FFF2-40B4-BE49-F238E27FC236}">
                <a16:creationId xmlns:a16="http://schemas.microsoft.com/office/drawing/2014/main" id="{BEADB681-092B-4D1E-97EE-1D7CA1C8A297}"/>
              </a:ext>
            </a:extLst>
          </p:cNvPr>
          <p:cNvSpPr txBox="1">
            <a:spLocks/>
          </p:cNvSpPr>
          <p:nvPr/>
        </p:nvSpPr>
        <p:spPr>
          <a:xfrm>
            <a:off x="1082792" y="5727088"/>
            <a:ext cx="4566359" cy="1023357"/>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2 weeks after the appointment, Career Consultants </a:t>
            </a:r>
            <a:r>
              <a:rPr lang="en-US" sz="1200" dirty="0">
                <a:solidFill>
                  <a:srgbClr val="000000"/>
                </a:solidFill>
                <a:latin typeface="Arial"/>
              </a:rPr>
              <a:t>call </a:t>
            </a:r>
            <a:r>
              <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the customer to follow up on job search efforts and offer additional career counseling services</a:t>
            </a:r>
          </a:p>
          <a:p>
            <a:pPr marL="3175" marR="0" lvl="1" indent="0" algn="l" defTabSz="914400" rtl="0" eaLnBrk="1" fontAlgn="auto" latinLnBrk="0" hangingPunct="1">
              <a:lnSpc>
                <a:spcPct val="100000"/>
              </a:lnSpc>
              <a:spcBef>
                <a:spcPts val="0"/>
              </a:spcBef>
              <a:spcAft>
                <a:spcPts val="300"/>
              </a:spcAft>
              <a:buClrTx/>
              <a:buSzTx/>
              <a:buFont typeface="Wingdings" panose="05000000000000000000" pitchFamily="2" charset="2"/>
              <a:buNone/>
              <a:tabLst/>
              <a:defRPr/>
            </a:pP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8" name="TextBox 17">
            <a:extLst>
              <a:ext uri="{FF2B5EF4-FFF2-40B4-BE49-F238E27FC236}">
                <a16:creationId xmlns:a16="http://schemas.microsoft.com/office/drawing/2014/main" id="{686B28DF-1D08-442C-8D73-11154DFC3930}"/>
              </a:ext>
            </a:extLst>
          </p:cNvPr>
          <p:cNvSpPr txBox="1">
            <a:spLocks/>
          </p:cNvSpPr>
          <p:nvPr/>
        </p:nvSpPr>
        <p:spPr>
          <a:xfrm>
            <a:off x="698861" y="4005388"/>
            <a:ext cx="4566360" cy="47705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Follow up motivational email</a:t>
            </a: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9" name="TextBox 18">
            <a:extLst>
              <a:ext uri="{FF2B5EF4-FFF2-40B4-BE49-F238E27FC236}">
                <a16:creationId xmlns:a16="http://schemas.microsoft.com/office/drawing/2014/main" id="{34640547-ECFD-4C92-A48F-0EF824DBA67C}"/>
              </a:ext>
            </a:extLst>
          </p:cNvPr>
          <p:cNvSpPr txBox="1">
            <a:spLocks/>
          </p:cNvSpPr>
          <p:nvPr/>
        </p:nvSpPr>
        <p:spPr>
          <a:xfrm>
            <a:off x="698861" y="5400138"/>
            <a:ext cx="4566360" cy="46166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sz="1400" b="1" dirty="0">
                <a:solidFill>
                  <a:srgbClr val="000000"/>
                </a:solidFill>
                <a:latin typeface="Arial"/>
              </a:rPr>
              <a:t>2 week post appointment follow up call</a:t>
            </a:r>
            <a:endPar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8" name="Graphic 7" descr="Badge 1 with solid fill">
            <a:extLst>
              <a:ext uri="{FF2B5EF4-FFF2-40B4-BE49-F238E27FC236}">
                <a16:creationId xmlns:a16="http://schemas.microsoft.com/office/drawing/2014/main" id="{6E450AAA-0947-4927-AF17-F32053199EA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588" y="2417453"/>
            <a:ext cx="645172" cy="645172"/>
          </a:xfrm>
          <a:prstGeom prst="rect">
            <a:avLst/>
          </a:prstGeom>
        </p:spPr>
      </p:pic>
      <p:pic>
        <p:nvPicPr>
          <p:cNvPr id="11" name="Graphic 10" descr="Badge with solid fill">
            <a:extLst>
              <a:ext uri="{FF2B5EF4-FFF2-40B4-BE49-F238E27FC236}">
                <a16:creationId xmlns:a16="http://schemas.microsoft.com/office/drawing/2014/main" id="{FF7D6933-575C-47F1-8A13-1C72FAA2C0A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815" y="3830847"/>
            <a:ext cx="645172" cy="645172"/>
          </a:xfrm>
          <a:prstGeom prst="rect">
            <a:avLst/>
          </a:prstGeom>
        </p:spPr>
      </p:pic>
      <p:pic>
        <p:nvPicPr>
          <p:cNvPr id="13" name="Graphic 12" descr="Badge 3 with solid fill">
            <a:extLst>
              <a:ext uri="{FF2B5EF4-FFF2-40B4-BE49-F238E27FC236}">
                <a16:creationId xmlns:a16="http://schemas.microsoft.com/office/drawing/2014/main" id="{BD6758BC-7DF8-4A34-AE7D-1618F20B5FF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176" y="5212579"/>
            <a:ext cx="649224" cy="649224"/>
          </a:xfrm>
          <a:prstGeom prst="rect">
            <a:avLst/>
          </a:prstGeom>
        </p:spPr>
      </p:pic>
      <p:pic>
        <p:nvPicPr>
          <p:cNvPr id="32" name="Picture 31">
            <a:extLst>
              <a:ext uri="{FF2B5EF4-FFF2-40B4-BE49-F238E27FC236}">
                <a16:creationId xmlns:a16="http://schemas.microsoft.com/office/drawing/2014/main" id="{415A18CB-EF05-4890-8A0C-B0DAAA2A6070}"/>
              </a:ext>
            </a:extLst>
          </p:cNvPr>
          <p:cNvPicPr>
            <a:picLocks noChangeAspect="1"/>
          </p:cNvPicPr>
          <p:nvPr/>
        </p:nvPicPr>
        <p:blipFill rotWithShape="1">
          <a:blip r:embed="rId21"/>
          <a:srcRect b="3164"/>
          <a:stretch/>
        </p:blipFill>
        <p:spPr>
          <a:xfrm>
            <a:off x="6542850" y="1906055"/>
            <a:ext cx="5244292" cy="4494755"/>
          </a:xfrm>
          <a:prstGeom prst="rect">
            <a:avLst/>
          </a:prstGeom>
          <a:ln>
            <a:solidFill>
              <a:schemeClr val="accent6"/>
            </a:solidFill>
          </a:ln>
        </p:spPr>
      </p:pic>
    </p:spTree>
    <p:extLst>
      <p:ext uri="{BB962C8B-B14F-4D97-AF65-F5344CB8AC3E}">
        <p14:creationId xmlns:p14="http://schemas.microsoft.com/office/powerpoint/2010/main" val="1851448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a:bodyPr>
          <a:lstStyle/>
          <a:p>
            <a:pPr algn="r"/>
            <a:r>
              <a:rPr lang="en-US" sz="5400" dirty="0">
                <a:solidFill>
                  <a:schemeClr val="bg1"/>
                </a:solidFill>
              </a:rPr>
              <a:t>Connecting Jobseekers to Employment</a:t>
            </a:r>
            <a:br>
              <a:rPr lang="en-US" sz="5400" dirty="0">
                <a:solidFill>
                  <a:schemeClr val="bg1"/>
                </a:solidFill>
              </a:rPr>
            </a:br>
            <a:endParaRPr lang="en-US" sz="4000" i="1" dirty="0">
              <a:solidFill>
                <a:schemeClr val="bg1"/>
              </a:solidFill>
            </a:endParaRP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Kimberley Moore, Bureau Director</a:t>
            </a:r>
          </a:p>
          <a:p>
            <a:pPr algn="r"/>
            <a:r>
              <a:rPr lang="en-US" sz="1800" dirty="0">
                <a:solidFill>
                  <a:srgbClr val="FFFFFF"/>
                </a:solidFill>
              </a:rPr>
              <a:t>Bureau of Employment Services</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October 20,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2680392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Maine </a:t>
            </a:r>
            <a:r>
              <a:rPr lang="en-US" sz="3200" b="1" dirty="0" err="1">
                <a:latin typeface="Calibri Light" panose="020F0302020204030204" pitchFamily="34" charset="0"/>
                <a:ea typeface="Calibri" panose="020F0502020204030204" pitchFamily="34" charset="0"/>
                <a:cs typeface="Calibri Light" panose="020F0302020204030204" pitchFamily="34" charset="0"/>
              </a:rPr>
              <a:t>CareerCenters</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24989" y="1448292"/>
            <a:ext cx="8220890" cy="4747195"/>
          </a:xfrm>
        </p:spPr>
        <p:txBody>
          <a:bodyPr anchor="t">
            <a:normAutofit lnSpcReduction="10000"/>
          </a:bodyPr>
          <a:lstStyle/>
          <a:p>
            <a:pPr marL="457200" lvl="1" indent="0">
              <a:buNone/>
            </a:pPr>
            <a:r>
              <a:rPr lang="en-US" dirty="0"/>
              <a:t>Maine’s </a:t>
            </a:r>
            <a:r>
              <a:rPr lang="en-US" dirty="0" err="1"/>
              <a:t>CareerCenters</a:t>
            </a:r>
            <a:r>
              <a:rPr lang="en-US" dirty="0"/>
              <a:t> are designed to provide a full range of assistance to job seekers and employers </a:t>
            </a:r>
            <a:r>
              <a:rPr lang="en-US" b="1" dirty="0"/>
              <a:t>under one roof</a:t>
            </a:r>
            <a:r>
              <a:rPr lang="en-US" dirty="0"/>
              <a:t>. The Centers offer jobseekers employment assistance including career coaching, job listings/referrals, and connections to programs and supportive services needed to land their next job.</a:t>
            </a:r>
          </a:p>
          <a:p>
            <a:pPr marL="457200" lvl="1" indent="0">
              <a:buNone/>
            </a:pPr>
            <a:endParaRPr lang="en-US" dirty="0"/>
          </a:p>
          <a:p>
            <a:pPr marL="457200" lvl="1" indent="0">
              <a:buNone/>
            </a:pPr>
            <a:r>
              <a:rPr lang="en-US" b="1" dirty="0"/>
              <a:t>Services focused on meeting jobseekers and employers where they’re at:</a:t>
            </a:r>
          </a:p>
          <a:p>
            <a:pPr lvl="1"/>
            <a:r>
              <a:rPr lang="en-US" dirty="0"/>
              <a:t>In Person/On-Site Services for Those Who Need Them </a:t>
            </a:r>
          </a:p>
          <a:p>
            <a:pPr lvl="1"/>
            <a:r>
              <a:rPr lang="en-US" dirty="0"/>
              <a:t>Saving a Trip:  Virtual </a:t>
            </a:r>
            <a:r>
              <a:rPr lang="en-US" dirty="0" err="1"/>
              <a:t>CareerCenter</a:t>
            </a:r>
            <a:r>
              <a:rPr lang="en-US" dirty="0"/>
              <a:t> Services</a:t>
            </a:r>
          </a:p>
          <a:p>
            <a:pPr lvl="2"/>
            <a:r>
              <a:rPr lang="en-US" dirty="0"/>
              <a:t>Live Chat, </a:t>
            </a:r>
            <a:r>
              <a:rPr lang="en-US" dirty="0" err="1"/>
              <a:t>CareerCenter</a:t>
            </a:r>
            <a:r>
              <a:rPr lang="en-US" dirty="0"/>
              <a:t> Hotline, Consultant of the Day</a:t>
            </a:r>
          </a:p>
          <a:p>
            <a:pPr lvl="2"/>
            <a:r>
              <a:rPr lang="en-US" dirty="0"/>
              <a:t>Virtual Job Fairs and Employment-Focused Workshops</a:t>
            </a:r>
          </a:p>
          <a:p>
            <a:pPr lvl="2"/>
            <a:r>
              <a:rPr lang="en-US" dirty="0"/>
              <a:t>Partnership with Libraries, Community Partners, and Ethnic-Based Community Organizations (ECBO’s)</a:t>
            </a:r>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37596296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CF399EC-ECEA-4785-8A7D-5493315622C5}"/>
              </a:ext>
            </a:extLst>
          </p:cNvPr>
          <p:cNvSpPr/>
          <p:nvPr/>
        </p:nvSpPr>
        <p:spPr>
          <a:xfrm>
            <a:off x="7564582" y="277531"/>
            <a:ext cx="4372494" cy="6302938"/>
          </a:xfrm>
          <a:prstGeom prst="rect">
            <a:avLst/>
          </a:prstGeom>
          <a:solidFill>
            <a:srgbClr val="12535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4294967295"/>
          </p:nvPr>
        </p:nvSpPr>
        <p:spPr>
          <a:xfrm>
            <a:off x="0" y="1447800"/>
            <a:ext cx="8220075" cy="4748213"/>
          </a:xfrm>
        </p:spPr>
        <p:txBody>
          <a:bodyPr anchor="t">
            <a:normAutofit/>
          </a:bodyPr>
          <a:lstStyle/>
          <a:p>
            <a:pPr lvl="1"/>
            <a:endParaRPr lang="en-US"/>
          </a:p>
          <a:p>
            <a:pPr marL="457200" lvl="1" indent="0">
              <a:buNone/>
            </a:pPr>
            <a:endParaRPr lang="en-US"/>
          </a:p>
          <a:p>
            <a:pPr lvl="1"/>
            <a:endParaRPr lang="en-US"/>
          </a:p>
          <a:p>
            <a:pPr marL="0" indent="0">
              <a:buNone/>
            </a:pPr>
            <a:endParaRPr lang="en-US" sz="1100" dirty="0"/>
          </a:p>
        </p:txBody>
      </p:sp>
      <p:graphicFrame>
        <p:nvGraphicFramePr>
          <p:cNvPr id="7" name="Chart 6">
            <a:extLst>
              <a:ext uri="{FF2B5EF4-FFF2-40B4-BE49-F238E27FC236}">
                <a16:creationId xmlns:a16="http://schemas.microsoft.com/office/drawing/2014/main" id="{D2F635CC-20C8-4BAB-9D67-356D25F2F50E}"/>
              </a:ext>
            </a:extLst>
          </p:cNvPr>
          <p:cNvGraphicFramePr/>
          <p:nvPr/>
        </p:nvGraphicFramePr>
        <p:xfrm>
          <a:off x="0" y="211873"/>
          <a:ext cx="8031608" cy="6368596"/>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04976806-5067-454E-8832-0C60FBA5D303}"/>
              </a:ext>
            </a:extLst>
          </p:cNvPr>
          <p:cNvSpPr/>
          <p:nvPr/>
        </p:nvSpPr>
        <p:spPr>
          <a:xfrm>
            <a:off x="7697439" y="2643359"/>
            <a:ext cx="4106779" cy="3724096"/>
          </a:xfrm>
          <a:prstGeom prst="rect">
            <a:avLst/>
          </a:prstGeom>
        </p:spPr>
        <p:txBody>
          <a:bodyPr wrap="square">
            <a:spAutoFit/>
          </a:bodyPr>
          <a:lstStyle/>
          <a:p>
            <a:pPr marL="285750" lvl="0" indent="-285750">
              <a:spcBef>
                <a:spcPts val="400"/>
              </a:spcBef>
              <a:spcAft>
                <a:spcPts val="400"/>
              </a:spcAft>
              <a:buFont typeface="Wingdings" panose="05000000000000000000" pitchFamily="2" charset="2"/>
              <a:buChar char="q"/>
              <a:defRPr/>
            </a:pPr>
            <a:r>
              <a:rPr lang="en-US" sz="2400" dirty="0">
                <a:solidFill>
                  <a:schemeClr val="bg1"/>
                </a:solidFill>
                <a:latin typeface="Gill Sans MT" panose="020B0502020104020203"/>
              </a:rPr>
              <a:t> Relevant, accessible </a:t>
            </a:r>
            <a:r>
              <a:rPr lang="en-US" sz="2400" b="1" dirty="0">
                <a:solidFill>
                  <a:schemeClr val="bg1"/>
                </a:solidFill>
                <a:latin typeface="Gill Sans MT" panose="020B0502020104020203"/>
              </a:rPr>
              <a:t>training &amp; job opportunities</a:t>
            </a:r>
          </a:p>
          <a:p>
            <a:pPr marL="285750" lvl="0" indent="-285750">
              <a:spcBef>
                <a:spcPts val="400"/>
              </a:spcBef>
              <a:spcAft>
                <a:spcPts val="400"/>
              </a:spcAft>
              <a:buFont typeface="Wingdings" panose="05000000000000000000" pitchFamily="2" charset="2"/>
              <a:buChar char="q"/>
              <a:defRPr/>
            </a:pPr>
            <a:r>
              <a:rPr lang="en-US" sz="2400" dirty="0">
                <a:solidFill>
                  <a:schemeClr val="bg1"/>
                </a:solidFill>
                <a:latin typeface="Gill Sans MT" panose="020B0502020104020203"/>
              </a:rPr>
              <a:t> COVID-19 </a:t>
            </a:r>
            <a:r>
              <a:rPr lang="en-US" sz="2400" b="1" dirty="0">
                <a:solidFill>
                  <a:schemeClr val="bg1"/>
                </a:solidFill>
                <a:latin typeface="Gill Sans MT" panose="020B0502020104020203"/>
              </a:rPr>
              <a:t>health safety </a:t>
            </a:r>
          </a:p>
          <a:p>
            <a:pPr marL="285750" lvl="0" indent="-285750">
              <a:spcBef>
                <a:spcPts val="400"/>
              </a:spcBef>
              <a:spcAft>
                <a:spcPts val="400"/>
              </a:spcAft>
              <a:buFont typeface="Wingdings" panose="05000000000000000000" pitchFamily="2" charset="2"/>
              <a:buChar char="q"/>
              <a:defRPr/>
            </a:pPr>
            <a:r>
              <a:rPr lang="en-US" sz="2400" b="1" dirty="0">
                <a:solidFill>
                  <a:schemeClr val="bg1"/>
                </a:solidFill>
                <a:latin typeface="Gill Sans MT" panose="020B0502020104020203"/>
              </a:rPr>
              <a:t> “Quality” jobs </a:t>
            </a:r>
            <a:r>
              <a:rPr lang="en-US" sz="2400" dirty="0">
                <a:solidFill>
                  <a:schemeClr val="bg1"/>
                </a:solidFill>
                <a:latin typeface="Gill Sans MT" panose="020B0502020104020203"/>
              </a:rPr>
              <a:t>with supportive wages, benefits, flexibility &amp; safety </a:t>
            </a:r>
          </a:p>
          <a:p>
            <a:pPr marL="285750" lvl="0" indent="-285750">
              <a:spcBef>
                <a:spcPts val="400"/>
              </a:spcBef>
              <a:spcAft>
                <a:spcPts val="400"/>
              </a:spcAft>
              <a:buFont typeface="Wingdings" panose="05000000000000000000" pitchFamily="2" charset="2"/>
              <a:buChar char="q"/>
              <a:defRPr/>
            </a:pPr>
            <a:r>
              <a:rPr lang="en-US" sz="2400" b="1" dirty="0">
                <a:solidFill>
                  <a:schemeClr val="bg1"/>
                </a:solidFill>
                <a:latin typeface="Gill Sans MT" panose="020B0502020104020203"/>
              </a:rPr>
              <a:t> Social supports </a:t>
            </a:r>
            <a:r>
              <a:rPr lang="en-US" sz="2400" dirty="0">
                <a:solidFill>
                  <a:schemeClr val="bg1"/>
                </a:solidFill>
                <a:latin typeface="Gill Sans MT" panose="020B0502020104020203"/>
              </a:rPr>
              <a:t>&amp; infrastructure</a:t>
            </a:r>
          </a:p>
        </p:txBody>
      </p:sp>
      <p:sp>
        <p:nvSpPr>
          <p:cNvPr id="5" name="Rectangle 4">
            <a:extLst>
              <a:ext uri="{FF2B5EF4-FFF2-40B4-BE49-F238E27FC236}">
                <a16:creationId xmlns:a16="http://schemas.microsoft.com/office/drawing/2014/main" id="{319F9171-D8DC-4766-B47E-A8FC11C86AF6}"/>
              </a:ext>
            </a:extLst>
          </p:cNvPr>
          <p:cNvSpPr/>
          <p:nvPr/>
        </p:nvSpPr>
        <p:spPr>
          <a:xfrm>
            <a:off x="7697439" y="573312"/>
            <a:ext cx="4106779" cy="1815882"/>
          </a:xfrm>
          <a:prstGeom prst="rect">
            <a:avLst/>
          </a:prstGeom>
        </p:spPr>
        <p:txBody>
          <a:bodyPr wrap="square">
            <a:spAutoFit/>
          </a:bodyPr>
          <a:lstStyle/>
          <a:p>
            <a:r>
              <a:rPr lang="en-US" sz="2800" b="1" dirty="0">
                <a:solidFill>
                  <a:schemeClr val="bg1"/>
                </a:solidFill>
              </a:rPr>
              <a:t>Workforce barriers are individualized, nuanced and complex. Many relate to the need for:</a:t>
            </a:r>
          </a:p>
        </p:txBody>
      </p:sp>
    </p:spTree>
    <p:extLst>
      <p:ext uri="{BB962C8B-B14F-4D97-AF65-F5344CB8AC3E}">
        <p14:creationId xmlns:p14="http://schemas.microsoft.com/office/powerpoint/2010/main" val="19682600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t>Customized Connections- Let us help you find your perfect match!</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24989" y="1448292"/>
            <a:ext cx="8220890" cy="4747195"/>
          </a:xfrm>
        </p:spPr>
        <p:txBody>
          <a:bodyPr anchor="t">
            <a:normAutofit lnSpcReduction="10000"/>
          </a:bodyPr>
          <a:lstStyle/>
          <a:p>
            <a:pPr marL="457200" lvl="1" indent="0">
              <a:buNone/>
            </a:pPr>
            <a:r>
              <a:rPr lang="en-US" dirty="0"/>
              <a:t>Looking for work today means finding that perfect match.  </a:t>
            </a:r>
            <a:br>
              <a:rPr lang="en-US" dirty="0"/>
            </a:br>
            <a:r>
              <a:rPr lang="en-US" dirty="0"/>
              <a:t>Jobseekers have unique priorities to consider like flexible hours, distance from home or childcare, work environment, benefits- and businesses are responding!  </a:t>
            </a:r>
          </a:p>
          <a:p>
            <a:pPr marL="457200" lvl="1" indent="0">
              <a:buNone/>
            </a:pPr>
            <a:endParaRPr lang="en-US" dirty="0"/>
          </a:p>
          <a:p>
            <a:pPr lvl="1"/>
            <a:r>
              <a:rPr lang="en-US" dirty="0" err="1"/>
              <a:t>CareerCenter’s</a:t>
            </a:r>
            <a:r>
              <a:rPr lang="en-US" dirty="0"/>
              <a:t> close connection to employers gives us an inside look, beyond the basics found in a job description.  </a:t>
            </a:r>
          </a:p>
          <a:p>
            <a:pPr lvl="1"/>
            <a:r>
              <a:rPr lang="en-US" dirty="0"/>
              <a:t>Consultants can use that knowledge to develop employment goals, then  host events that match jobseekers interests and skill set to the interests and skills sought by invited employers.  </a:t>
            </a:r>
          </a:p>
          <a:p>
            <a:pPr lvl="1"/>
            <a:r>
              <a:rPr lang="en-US" dirty="0"/>
              <a:t>Focused approach ensures that the talent in the room is aligned with the employers’ needs and streamlines the process of finding the right match!</a:t>
            </a:r>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818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t>Best Practice: Customer Centered Design</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24989" y="1448292"/>
            <a:ext cx="8220890" cy="4747195"/>
          </a:xfrm>
        </p:spPr>
        <p:txBody>
          <a:bodyPr anchor="t">
            <a:normAutofit/>
          </a:bodyPr>
          <a:lstStyle/>
          <a:p>
            <a:pPr marL="457200" lvl="1" indent="0">
              <a:buNone/>
            </a:pPr>
            <a:r>
              <a:rPr lang="en-US" b="1" dirty="0"/>
              <a:t>Jobseeker and Employer </a:t>
            </a:r>
          </a:p>
          <a:p>
            <a:pPr marL="457200" lvl="1" indent="0">
              <a:buNone/>
            </a:pPr>
            <a:r>
              <a:rPr lang="en-US" b="1" dirty="0"/>
              <a:t>Resource Guides</a:t>
            </a:r>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7" name="Picture 6">
            <a:extLst>
              <a:ext uri="{FF2B5EF4-FFF2-40B4-BE49-F238E27FC236}">
                <a16:creationId xmlns:a16="http://schemas.microsoft.com/office/drawing/2014/main" id="{A40CB5EE-A5F1-4707-AACE-4CC74AC5F157}"/>
              </a:ext>
            </a:extLst>
          </p:cNvPr>
          <p:cNvPicPr>
            <a:picLocks noChangeAspect="1"/>
          </p:cNvPicPr>
          <p:nvPr/>
        </p:nvPicPr>
        <p:blipFill rotWithShape="1">
          <a:blip r:embed="rId3"/>
          <a:srcRect t="8689" r="2" b="22420"/>
          <a:stretch/>
        </p:blipFill>
        <p:spPr>
          <a:xfrm>
            <a:off x="1286756" y="1139161"/>
            <a:ext cx="7459123" cy="5647001"/>
          </a:xfrm>
          <a:prstGeom prst="rect">
            <a:avLst/>
          </a:prstGeom>
        </p:spPr>
      </p:pic>
    </p:spTree>
    <p:extLst>
      <p:ext uri="{BB962C8B-B14F-4D97-AF65-F5344CB8AC3E}">
        <p14:creationId xmlns:p14="http://schemas.microsoft.com/office/powerpoint/2010/main" val="3966796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Maine </a:t>
            </a:r>
            <a:r>
              <a:rPr lang="en-US" sz="3200" b="1" dirty="0" err="1">
                <a:latin typeface="Calibri Light" panose="020F0302020204030204" pitchFamily="34" charset="0"/>
                <a:ea typeface="Calibri" panose="020F0502020204030204" pitchFamily="34" charset="0"/>
                <a:cs typeface="Calibri Light" panose="020F0302020204030204" pitchFamily="34" charset="0"/>
              </a:rPr>
              <a:t>JobLink</a:t>
            </a:r>
            <a:endParaRPr lang="en-US" sz="3200" b="1" dirty="0">
              <a:latin typeface="Calibri Light" panose="020F0302020204030204" pitchFamily="34" charset="0"/>
              <a:ea typeface="Calibri" panose="020F0502020204030204" pitchFamily="34" charset="0"/>
              <a:cs typeface="Calibri Light" panose="020F0302020204030204" pitchFamily="34" charset="0"/>
            </a:endParaRPr>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pic>
        <p:nvPicPr>
          <p:cNvPr id="8" name="Content Placeholder 3">
            <a:extLst>
              <a:ext uri="{FF2B5EF4-FFF2-40B4-BE49-F238E27FC236}">
                <a16:creationId xmlns:a16="http://schemas.microsoft.com/office/drawing/2014/main" id="{1D19585C-1254-4310-9B6E-CD2793684109}"/>
              </a:ext>
            </a:extLst>
          </p:cNvPr>
          <p:cNvPicPr>
            <a:picLocks noGrp="1" noChangeAspect="1"/>
          </p:cNvPicPr>
          <p:nvPr>
            <p:ph idx="1"/>
          </p:nvPr>
        </p:nvPicPr>
        <p:blipFill rotWithShape="1">
          <a:blip r:embed="rId3"/>
          <a:srcRect l="1343" r="9420" b="-2"/>
          <a:stretch/>
        </p:blipFill>
        <p:spPr>
          <a:xfrm>
            <a:off x="336038" y="150576"/>
            <a:ext cx="7690516" cy="3549584"/>
          </a:xfrm>
          <a:prstGeom prst="rect">
            <a:avLst/>
          </a:prstGeom>
        </p:spPr>
      </p:pic>
      <p:sp>
        <p:nvSpPr>
          <p:cNvPr id="4" name="TextBox 3">
            <a:extLst>
              <a:ext uri="{FF2B5EF4-FFF2-40B4-BE49-F238E27FC236}">
                <a16:creationId xmlns:a16="http://schemas.microsoft.com/office/drawing/2014/main" id="{1BB5AEED-18C7-4B02-9437-BD9BDAA738BF}"/>
              </a:ext>
            </a:extLst>
          </p:cNvPr>
          <p:cNvSpPr txBox="1"/>
          <p:nvPr/>
        </p:nvSpPr>
        <p:spPr>
          <a:xfrm>
            <a:off x="271160" y="3962662"/>
            <a:ext cx="6353992" cy="2554545"/>
          </a:xfrm>
          <a:prstGeom prst="rect">
            <a:avLst/>
          </a:prstGeom>
          <a:solidFill>
            <a:srgbClr val="004E4C">
              <a:alpha val="18000"/>
            </a:srgbClr>
          </a:solidFill>
        </p:spPr>
        <p:txBody>
          <a:bodyPr wrap="square" rtlCol="0">
            <a:spAutoFit/>
          </a:bodyPr>
          <a:lstStyle/>
          <a:p>
            <a:r>
              <a:rPr lang="en-US" sz="2000" dirty="0"/>
              <a:t>We’ve updated our job search, giving more information to jobseekers at-a-glance, including:</a:t>
            </a:r>
          </a:p>
          <a:p>
            <a:pPr marL="742950" lvl="1" indent="-285750">
              <a:buFont typeface="Wingdings" panose="05000000000000000000" pitchFamily="2" charset="2"/>
              <a:buChar char="ü"/>
            </a:pPr>
            <a:r>
              <a:rPr lang="en-US" sz="2000" dirty="0"/>
              <a:t>Tags for wages, education, and experience needed, as well as hours available</a:t>
            </a:r>
          </a:p>
          <a:p>
            <a:pPr marL="742950" lvl="1" indent="-285750">
              <a:buFont typeface="Wingdings" panose="05000000000000000000" pitchFamily="2" charset="2"/>
              <a:buChar char="ü"/>
            </a:pPr>
            <a:r>
              <a:rPr lang="en-US" sz="2000" dirty="0"/>
              <a:t>Information on posting, expiration, and updated dates</a:t>
            </a:r>
          </a:p>
          <a:p>
            <a:pPr marL="742950" lvl="1" indent="-285750">
              <a:buFont typeface="Wingdings" panose="05000000000000000000" pitchFamily="2" charset="2"/>
              <a:buChar char="ü"/>
            </a:pPr>
            <a:r>
              <a:rPr lang="en-US" sz="2000" dirty="0"/>
              <a:t>New “Offers remote work” filter and flag</a:t>
            </a:r>
          </a:p>
          <a:p>
            <a:pPr marL="742950" lvl="1" indent="-285750">
              <a:buFont typeface="Wingdings" panose="05000000000000000000" pitchFamily="2" charset="2"/>
              <a:buChar char="ü"/>
            </a:pPr>
            <a:r>
              <a:rPr lang="en-US" sz="2000" dirty="0"/>
              <a:t>Keyword matching</a:t>
            </a:r>
          </a:p>
        </p:txBody>
      </p:sp>
      <p:pic>
        <p:nvPicPr>
          <p:cNvPr id="9" name="Picture 8">
            <a:extLst>
              <a:ext uri="{FF2B5EF4-FFF2-40B4-BE49-F238E27FC236}">
                <a16:creationId xmlns:a16="http://schemas.microsoft.com/office/drawing/2014/main" id="{8642F9D0-73AC-422D-AF60-B38B7B00DD55}"/>
              </a:ext>
            </a:extLst>
          </p:cNvPr>
          <p:cNvPicPr>
            <a:picLocks noChangeAspect="1"/>
          </p:cNvPicPr>
          <p:nvPr/>
        </p:nvPicPr>
        <p:blipFill>
          <a:blip r:embed="rId4"/>
          <a:stretch>
            <a:fillRect/>
          </a:stretch>
        </p:blipFill>
        <p:spPr>
          <a:xfrm>
            <a:off x="6934886" y="1192632"/>
            <a:ext cx="4947380" cy="4858941"/>
          </a:xfrm>
          <a:prstGeom prst="rect">
            <a:avLst/>
          </a:prstGeom>
        </p:spPr>
      </p:pic>
    </p:spTree>
    <p:extLst>
      <p:ext uri="{BB962C8B-B14F-4D97-AF65-F5344CB8AC3E}">
        <p14:creationId xmlns:p14="http://schemas.microsoft.com/office/powerpoint/2010/main" val="566776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a:extLst>
              <a:ext uri="{FF2B5EF4-FFF2-40B4-BE49-F238E27FC236}">
                <a16:creationId xmlns:a16="http://schemas.microsoft.com/office/drawing/2014/main" id="{F0A3F266-2C5B-47F6-9B2C-F1E42B3DB842}"/>
              </a:ext>
            </a:extLst>
          </p:cNvPr>
          <p:cNvPicPr>
            <a:picLocks noChangeAspect="1"/>
          </p:cNvPicPr>
          <p:nvPr/>
        </p:nvPicPr>
        <p:blipFill>
          <a:blip r:embed="rId2"/>
          <a:stretch>
            <a:fillRect/>
          </a:stretch>
        </p:blipFill>
        <p:spPr>
          <a:xfrm>
            <a:off x="454148" y="663086"/>
            <a:ext cx="11286337" cy="5656434"/>
          </a:xfrm>
          <a:prstGeom prst="rect">
            <a:avLst/>
          </a:prstGeom>
        </p:spPr>
      </p:pic>
    </p:spTree>
    <p:extLst>
      <p:ext uri="{BB962C8B-B14F-4D97-AF65-F5344CB8AC3E}">
        <p14:creationId xmlns:p14="http://schemas.microsoft.com/office/powerpoint/2010/main" val="1743243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fontScale="90000"/>
          </a:bodyPr>
          <a:lstStyle/>
          <a:p>
            <a:pPr algn="r"/>
            <a:r>
              <a:rPr lang="en-US" sz="5400" dirty="0">
                <a:solidFill>
                  <a:schemeClr val="bg1"/>
                </a:solidFill>
              </a:rPr>
              <a:t>Maine </a:t>
            </a:r>
            <a:br>
              <a:rPr lang="en-US" sz="5400" dirty="0">
                <a:solidFill>
                  <a:schemeClr val="bg1"/>
                </a:solidFill>
              </a:rPr>
            </a:br>
            <a:r>
              <a:rPr lang="en-US" sz="5400" dirty="0">
                <a:solidFill>
                  <a:schemeClr val="bg1"/>
                </a:solidFill>
              </a:rPr>
              <a:t>WorkShare Program:</a:t>
            </a:r>
            <a:br>
              <a:rPr lang="en-US" sz="5400" dirty="0">
                <a:solidFill>
                  <a:schemeClr val="bg1"/>
                </a:solidFill>
              </a:rPr>
            </a:br>
            <a:r>
              <a:rPr lang="en-US" sz="3200" i="1" dirty="0">
                <a:solidFill>
                  <a:schemeClr val="bg1"/>
                </a:solidFill>
              </a:rPr>
              <a:t>Pandemic Experience </a:t>
            </a:r>
            <a:br>
              <a:rPr lang="en-US" sz="3200" i="1" dirty="0">
                <a:solidFill>
                  <a:schemeClr val="bg1"/>
                </a:solidFill>
              </a:rPr>
            </a:br>
            <a:r>
              <a:rPr lang="en-US" sz="3200" i="1" dirty="0">
                <a:solidFill>
                  <a:schemeClr val="bg1"/>
                </a:solidFill>
              </a:rPr>
              <a:t>and </a:t>
            </a:r>
            <a:br>
              <a:rPr lang="en-US" sz="3200" i="1" dirty="0">
                <a:solidFill>
                  <a:schemeClr val="bg1"/>
                </a:solidFill>
              </a:rPr>
            </a:br>
            <a:r>
              <a:rPr lang="en-US" sz="3200" i="1" dirty="0">
                <a:solidFill>
                  <a:schemeClr val="bg1"/>
                </a:solidFill>
              </a:rPr>
              <a:t>Planned Improvements </a:t>
            </a:r>
            <a:endParaRPr lang="en-US" sz="4000" i="1" dirty="0">
              <a:solidFill>
                <a:schemeClr val="bg1"/>
              </a:solidFill>
            </a:endParaRP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Laura Boyett, Director</a:t>
            </a:r>
          </a:p>
          <a:p>
            <a:pPr algn="r"/>
            <a:r>
              <a:rPr lang="en-US" sz="1800" dirty="0">
                <a:solidFill>
                  <a:srgbClr val="FFFFFF"/>
                </a:solidFill>
              </a:rPr>
              <a:t>Bureau of Unemployment Compensation</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October 20,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38734136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On the Horizon</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0" y="1039562"/>
            <a:ext cx="8952452" cy="4351338"/>
          </a:xfrm>
        </p:spPr>
        <p:txBody>
          <a:bodyPr>
            <a:normAutofit fontScale="85000" lnSpcReduction="10000"/>
          </a:bodyPr>
          <a:lstStyle/>
          <a:p>
            <a:endParaRPr lang="en-US" dirty="0"/>
          </a:p>
          <a:p>
            <a:endParaRPr lang="en-US" dirty="0"/>
          </a:p>
          <a:p>
            <a:endParaRPr lang="en-US" dirty="0"/>
          </a:p>
          <a:p>
            <a:r>
              <a:rPr lang="en-US" sz="3000" dirty="0"/>
              <a:t>Expanded capacity in the </a:t>
            </a:r>
            <a:r>
              <a:rPr lang="en-US" sz="3000" dirty="0" err="1"/>
              <a:t>CareerCenters</a:t>
            </a:r>
            <a:r>
              <a:rPr lang="en-US" sz="3000" dirty="0"/>
              <a:t> </a:t>
            </a:r>
            <a:r>
              <a:rPr lang="en-US" sz="3000" b="1" dirty="0"/>
              <a:t>focused on connecting those most affected by COVID-19 and struggling to reenter the job market to employment opportunities </a:t>
            </a:r>
            <a:r>
              <a:rPr lang="en-US" sz="3000" dirty="0"/>
              <a:t>through targeted outreach, focused career guidance and planning, and enhanced partnerships</a:t>
            </a:r>
            <a:br>
              <a:rPr lang="en-US" sz="3000" dirty="0"/>
            </a:br>
            <a:endParaRPr lang="en-US" sz="3000" dirty="0"/>
          </a:p>
          <a:p>
            <a:r>
              <a:rPr lang="en-US" sz="3000" dirty="0"/>
              <a:t>Virtual American Jobs Center (DOL CAREER Grant)- in partnership with the Local Workforce Areas, will focus on </a:t>
            </a:r>
            <a:r>
              <a:rPr lang="en-US" sz="3000" b="1" dirty="0"/>
              <a:t>coordinated, streamlined, accessible virtual service delivery </a:t>
            </a:r>
          </a:p>
          <a:p>
            <a:endParaRPr lang="en-US" b="1" dirty="0"/>
          </a:p>
        </p:txBody>
      </p:sp>
    </p:spTree>
    <p:extLst>
      <p:ext uri="{BB962C8B-B14F-4D97-AF65-F5344CB8AC3E}">
        <p14:creationId xmlns:p14="http://schemas.microsoft.com/office/powerpoint/2010/main" val="22334857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a:bodyPr>
          <a:lstStyle/>
          <a:p>
            <a:pPr algn="r"/>
            <a:r>
              <a:rPr lang="en-US" sz="5400" dirty="0">
                <a:solidFill>
                  <a:schemeClr val="bg1"/>
                </a:solidFill>
              </a:rPr>
              <a:t>Is Title 26 Section 1044 Working Effectively?</a:t>
            </a:r>
            <a:endParaRPr lang="en-US" sz="4000" i="1" dirty="0">
              <a:solidFill>
                <a:schemeClr val="bg1"/>
              </a:solidFill>
            </a:endParaRP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Laura Boyett, Director</a:t>
            </a:r>
          </a:p>
          <a:p>
            <a:pPr algn="r"/>
            <a:r>
              <a:rPr lang="en-US" sz="1800" dirty="0">
                <a:solidFill>
                  <a:srgbClr val="FFFFFF"/>
                </a:solidFill>
              </a:rPr>
              <a:t>Bureau of Unemployment Compensation</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October 20,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6420614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Title 26 Section 1044</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50462" cy="5704138"/>
          </a:xfrm>
        </p:spPr>
        <p:txBody>
          <a:bodyPr>
            <a:normAutofit fontScale="55000" lnSpcReduction="20000"/>
          </a:bodyPr>
          <a:lstStyle/>
          <a:p>
            <a:r>
              <a:rPr lang="en-US" dirty="0"/>
              <a:t>§1044. Protection of rights and benefits</a:t>
            </a:r>
          </a:p>
          <a:p>
            <a:pPr marL="0" indent="0">
              <a:buNone/>
            </a:pPr>
            <a:r>
              <a:rPr lang="en-US" dirty="0"/>
              <a:t>1.  Waiver of rights void; penalty.  Any agreement by an individual to waive, release or commute his rights to benefits or any other rights under this chapter shall be void. Any agreement by an individual in the employ of any person or concern to pay all or any portion of an employer's contributions, required under this chapter from such employer, shall be void. No employer shall directly or indirectly make or require or accept any deduction from wages to finance the employer's contributions required from him, or require or accept any waiver of any right hereunder by any individual in his employ.  </a:t>
            </a:r>
          </a:p>
          <a:p>
            <a:pPr marL="0" indent="0">
              <a:buNone/>
            </a:pPr>
            <a:r>
              <a:rPr lang="en-US" dirty="0"/>
              <a:t>Any employer or officer or agent of an employer who violates any provision of this subsection shall, for each offense, be guilty of a Class E crime.  </a:t>
            </a:r>
          </a:p>
          <a:p>
            <a:pPr marL="0" indent="0">
              <a:buNone/>
            </a:pPr>
            <a:r>
              <a:rPr lang="en-US" dirty="0"/>
              <a:t>2.  Limitation of fees; penalty.  No individual claiming benefits shall be charged fees of any kind in any proceeding under this chapter by the commission or its representatives or by any court or any officer thereof unless otherwise provided by Title 5, section 8001 et seq. Any individual claiming benefits in any proceeding before the commission or a court may be represented by counsel or other duly authorized agent; but no such counsel or agents shall either charge or receive for such services more than an amount approved by the commission.  </a:t>
            </a:r>
          </a:p>
          <a:p>
            <a:pPr marL="0" indent="0">
              <a:buNone/>
            </a:pPr>
            <a:r>
              <a:rPr lang="en-US" dirty="0"/>
              <a:t>In the event a claimant has retained counsel for the purpose of prosecuting an appeal from a decision of the commission, and the final decision of such court results in a reversal, in whole or in part, of the decision appealed from, the fees for such service shall be paid by the commissioner from his administrative fund.  </a:t>
            </a:r>
          </a:p>
          <a:p>
            <a:pPr marL="0" indent="0">
              <a:buNone/>
            </a:pPr>
            <a:r>
              <a:rPr lang="en-US" dirty="0"/>
              <a:t>Any person who violates any provision of this subsection shall be guilty of a Class E crime.  </a:t>
            </a:r>
          </a:p>
          <a:p>
            <a:pPr marL="0" indent="0">
              <a:buNone/>
            </a:pPr>
            <a:r>
              <a:rPr lang="en-US" dirty="0"/>
              <a:t>3.  No assignment of benefits; exemptions.  Any assignment, pledge or encumbrance of any right to benefits which are or may become due or payable under this chapter shall be void. Such rights to benefits shall be exempt from levy, execution, attachment or any other remedy whatsoever provided for the collection of debt. Benefits received by any individual, so long as they are not mingled with other funds of the recipient, shall be exempt from any remedy whatsoever for the collection of all debts except debts incurred for necessaries furnished to such individual or his spouse or dependents during the time when such individual was unemployed. No waiver of any exemption provided for in this subsection shall be valid. </a:t>
            </a:r>
          </a:p>
          <a:p>
            <a:endParaRPr lang="en-US" dirty="0"/>
          </a:p>
          <a:p>
            <a:r>
              <a:rPr lang="en-US" dirty="0">
                <a:hlinkClick r:id="rId3"/>
              </a:rPr>
              <a:t>https://legislature.maine.gov/legis/statutes/26/title26sec1044.html</a:t>
            </a:r>
            <a:r>
              <a:rPr lang="en-US" dirty="0"/>
              <a:t> </a:t>
            </a:r>
          </a:p>
          <a:p>
            <a:endParaRPr lang="en-US" b="1" dirty="0"/>
          </a:p>
        </p:txBody>
      </p:sp>
    </p:spTree>
    <p:extLst>
      <p:ext uri="{BB962C8B-B14F-4D97-AF65-F5344CB8AC3E}">
        <p14:creationId xmlns:p14="http://schemas.microsoft.com/office/powerpoint/2010/main" val="106583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678BCC-F30C-406C-8D8F-CA31730E06DF}"/>
              </a:ext>
            </a:extLst>
          </p:cNvPr>
          <p:cNvPicPr>
            <a:picLocks noChangeAspect="1"/>
          </p:cNvPicPr>
          <p:nvPr/>
        </p:nvPicPr>
        <p:blipFill>
          <a:blip r:embed="rId2"/>
          <a:stretch>
            <a:fillRect/>
          </a:stretch>
        </p:blipFill>
        <p:spPr>
          <a:xfrm>
            <a:off x="4669131" y="1049086"/>
            <a:ext cx="4246270" cy="5534939"/>
          </a:xfrm>
          <a:prstGeom prst="rect">
            <a:avLst/>
          </a:prstGeom>
        </p:spPr>
      </p:pic>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Current Practice</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4136660" cy="5704138"/>
          </a:xfrm>
        </p:spPr>
        <p:txBody>
          <a:bodyPr>
            <a:normAutofit/>
          </a:bodyPr>
          <a:lstStyle/>
          <a:p>
            <a:endParaRPr lang="en-US" sz="1800" dirty="0"/>
          </a:p>
          <a:p>
            <a:r>
              <a:rPr lang="en-US" sz="1800" dirty="0"/>
              <a:t>§1194. Claims for benefits</a:t>
            </a:r>
          </a:p>
          <a:p>
            <a:pPr lvl="1"/>
            <a:r>
              <a:rPr lang="en-US" sz="1400" dirty="0"/>
              <a:t>1.  Filing.  Claims for benefits shall be made in accordance with such regulations as the commission may prescribe. </a:t>
            </a:r>
            <a:r>
              <a:rPr lang="en-US" sz="1400" b="1" dirty="0"/>
              <a:t>Each employer shall post and maintain printed statements of the regulations in places readily accessible to individuals in his service and shall make available to each such individual at the time he becomes unemployed a printed statement of those regulations. </a:t>
            </a:r>
            <a:r>
              <a:rPr lang="en-US" sz="1400" dirty="0"/>
              <a:t>The printed statements shall be supplied by the commissioner to each employer without cost to him. </a:t>
            </a:r>
          </a:p>
          <a:p>
            <a:r>
              <a:rPr lang="en-US" sz="1800" dirty="0"/>
              <a:t>A free poster is available online and required to be posted by employers. (</a:t>
            </a:r>
            <a:r>
              <a:rPr lang="en-US" sz="1800" dirty="0">
                <a:hlinkClick r:id="rId4"/>
              </a:rPr>
              <a:t>https://www.maine.gov/labor/docs/2019/laborlaws/MaineEmploymentSecurityLaw_1119.pdf</a:t>
            </a:r>
            <a:r>
              <a:rPr lang="en-US" sz="1800" dirty="0"/>
              <a:t>) </a:t>
            </a:r>
          </a:p>
          <a:p>
            <a:endParaRPr lang="en-US" sz="1800" dirty="0"/>
          </a:p>
        </p:txBody>
      </p:sp>
    </p:spTree>
    <p:extLst>
      <p:ext uri="{BB962C8B-B14F-4D97-AF65-F5344CB8AC3E}">
        <p14:creationId xmlns:p14="http://schemas.microsoft.com/office/powerpoint/2010/main" val="74698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502329" y="-16689"/>
            <a:ext cx="8752113" cy="1464981"/>
          </a:xfrm>
        </p:spPr>
        <p:txBody>
          <a:bodyPr>
            <a:normAutofit/>
          </a:bodyPr>
          <a:lstStyle/>
          <a:p>
            <a:pPr algn="ctr">
              <a:lnSpc>
                <a:spcPct val="100000"/>
              </a:lnSpc>
              <a:spcAft>
                <a:spcPts val="1000"/>
              </a:spcAft>
            </a:pPr>
            <a:r>
              <a:rPr lang="en-US" sz="3200" b="1" dirty="0">
                <a:latin typeface="Calibri Light" panose="020F0302020204030204" pitchFamily="34" charset="0"/>
                <a:ea typeface="Calibri" panose="020F0502020204030204" pitchFamily="34" charset="0"/>
                <a:cs typeface="Calibri Light" panose="020F0302020204030204" pitchFamily="34" charset="0"/>
              </a:rPr>
              <a:t>Next Meeting</a:t>
            </a:r>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
        <p:nvSpPr>
          <p:cNvPr id="5" name="Content Placeholder 4">
            <a:extLst>
              <a:ext uri="{FF2B5EF4-FFF2-40B4-BE49-F238E27FC236}">
                <a16:creationId xmlns:a16="http://schemas.microsoft.com/office/drawing/2014/main" id="{DB97FBD6-C150-42FD-BFFC-DED88748A5E2}"/>
              </a:ext>
            </a:extLst>
          </p:cNvPr>
          <p:cNvSpPr>
            <a:spLocks noGrp="1"/>
          </p:cNvSpPr>
          <p:nvPr>
            <p:ph idx="1"/>
          </p:nvPr>
        </p:nvSpPr>
        <p:spPr>
          <a:xfrm>
            <a:off x="301990" y="1049087"/>
            <a:ext cx="8613410" cy="5704138"/>
          </a:xfrm>
        </p:spPr>
        <p:txBody>
          <a:bodyPr>
            <a:normAutofit/>
          </a:bodyPr>
          <a:lstStyle/>
          <a:p>
            <a:endParaRPr lang="en-US" sz="1800" dirty="0"/>
          </a:p>
          <a:p>
            <a:pPr marL="0" indent="0">
              <a:buNone/>
            </a:pPr>
            <a:r>
              <a:rPr lang="en-US" sz="1800" b="1" dirty="0"/>
              <a:t>November 17th meeting items to discuss (November 17th 2-4 pm):</a:t>
            </a:r>
          </a:p>
          <a:p>
            <a:r>
              <a:rPr lang="en-US" sz="1800" dirty="0"/>
              <a:t>Streamline and facilitate application for UI benefits that will increase access for unemployed workers</a:t>
            </a:r>
          </a:p>
          <a:p>
            <a:r>
              <a:rPr lang="en-US" sz="1800" dirty="0"/>
              <a:t>Creation of an employer liaison program and how that may be utilized</a:t>
            </a:r>
          </a:p>
          <a:p>
            <a:r>
              <a:rPr lang="en-US" sz="1800" dirty="0"/>
              <a:t>Review UI technology system to identify potential enhancements to improve access and streamline processes for claimants and businesses</a:t>
            </a:r>
          </a:p>
          <a:p>
            <a:endParaRPr lang="en-US" sz="1800" dirty="0"/>
          </a:p>
          <a:p>
            <a:r>
              <a:rPr lang="en-US" sz="1800" dirty="0"/>
              <a:t>Working Group Webpage: </a:t>
            </a:r>
          </a:p>
          <a:p>
            <a:pPr lvl="1"/>
            <a:r>
              <a:rPr lang="en-US" sz="1400" dirty="0">
                <a:hlinkClick r:id="rId3"/>
              </a:rPr>
              <a:t>https://www.maine.gov/unemployment/stakeholders/</a:t>
            </a:r>
            <a:endParaRPr lang="en-US" sz="1400" dirty="0"/>
          </a:p>
          <a:p>
            <a:pPr lvl="1"/>
            <a:endParaRPr lang="en-US" sz="1400" dirty="0"/>
          </a:p>
          <a:p>
            <a:r>
              <a:rPr lang="en-US" sz="1800" dirty="0"/>
              <a:t>Working Group Email:</a:t>
            </a:r>
          </a:p>
          <a:p>
            <a:pPr lvl="1"/>
            <a:r>
              <a:rPr lang="en-US" sz="1400" dirty="0">
                <a:hlinkClick r:id="rId4"/>
              </a:rPr>
              <a:t>UIStakeholdersGroup.DOL@maine.gov</a:t>
            </a:r>
            <a:endParaRPr lang="en-US" sz="1400" dirty="0"/>
          </a:p>
          <a:p>
            <a:pPr lvl="1"/>
            <a:endParaRPr lang="en-US" sz="1400" dirty="0"/>
          </a:p>
        </p:txBody>
      </p:sp>
    </p:spTree>
    <p:extLst>
      <p:ext uri="{BB962C8B-B14F-4D97-AF65-F5344CB8AC3E}">
        <p14:creationId xmlns:p14="http://schemas.microsoft.com/office/powerpoint/2010/main" val="2653286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968764" y="325120"/>
            <a:ext cx="8702897" cy="1114186"/>
          </a:xfrm>
        </p:spPr>
        <p:txBody>
          <a:bodyPr>
            <a:normAutofit/>
          </a:bodyPr>
          <a:lstStyle/>
          <a:p>
            <a:pPr algn="ctr"/>
            <a:r>
              <a:rPr lang="en-US" b="1" dirty="0">
                <a:effectLst>
                  <a:outerShdw blurRad="38100" dist="38100" dir="2700000" algn="tl">
                    <a:srgbClr val="000000">
                      <a:alpha val="43137"/>
                    </a:srgbClr>
                  </a:outerShdw>
                </a:effectLst>
              </a:rPr>
              <a:t>WorkShare Pandemic Experience</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658368" y="1695450"/>
            <a:ext cx="7917989" cy="4837430"/>
          </a:xfrm>
        </p:spPr>
        <p:txBody>
          <a:bodyPr anchor="ctr">
            <a:noAutofit/>
          </a:bodyPr>
          <a:lstStyle/>
          <a:p>
            <a:r>
              <a:rPr lang="en-US" dirty="0"/>
              <a:t>March 2020 through September 2021:</a:t>
            </a:r>
          </a:p>
          <a:p>
            <a:pPr lvl="1"/>
            <a:r>
              <a:rPr lang="en-US" dirty="0"/>
              <a:t>246 WorkShare Plans covering 5,000+ employees</a:t>
            </a:r>
          </a:p>
          <a:p>
            <a:pPr lvl="1"/>
            <a:r>
              <a:rPr lang="en-US" dirty="0"/>
              <a:t>Prevented 3,044 layoffs</a:t>
            </a:r>
          </a:p>
          <a:p>
            <a:pPr lvl="1"/>
            <a:endParaRPr lang="en-US" sz="2000" dirty="0"/>
          </a:p>
          <a:p>
            <a:r>
              <a:rPr lang="en-US" dirty="0"/>
              <a:t>Not all smooth though:</a:t>
            </a:r>
          </a:p>
          <a:p>
            <a:pPr lvl="1"/>
            <a:r>
              <a:rPr lang="en-US" dirty="0"/>
              <a:t>Pre-Pandemic (low unemployment): 1-2 plans/yr.</a:t>
            </a:r>
          </a:p>
          <a:p>
            <a:pPr lvl="1"/>
            <a:r>
              <a:rPr lang="en-US" dirty="0"/>
              <a:t>Processed manually &amp; paper driven</a:t>
            </a:r>
          </a:p>
          <a:p>
            <a:pPr lvl="1"/>
            <a:r>
              <a:rPr lang="en-US" dirty="0"/>
              <a:t>Labor intensive for both employers &amp; UI staff</a:t>
            </a:r>
          </a:p>
          <a:p>
            <a:pPr lvl="1"/>
            <a:r>
              <a:rPr lang="en-US" dirty="0"/>
              <a:t>Generated processing  &amp; benefit delays &amp; problems</a:t>
            </a:r>
          </a:p>
          <a:p>
            <a:endParaRPr lang="en-US" sz="2400" dirty="0"/>
          </a:p>
          <a:p>
            <a:pPr lvl="1"/>
            <a:endParaRPr lang="en-US" sz="2000" dirty="0"/>
          </a:p>
          <a:p>
            <a:pPr lvl="1"/>
            <a:endParaRPr lang="en-US" sz="20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3353382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419878" y="39429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Process Improvement Plan</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87830" y="2042159"/>
            <a:ext cx="8220890" cy="4421541"/>
          </a:xfrm>
        </p:spPr>
        <p:txBody>
          <a:bodyPr anchor="t">
            <a:normAutofit lnSpcReduction="10000"/>
          </a:bodyPr>
          <a:lstStyle/>
          <a:p>
            <a:r>
              <a:rPr lang="en-US" dirty="0"/>
              <a:t>Customer - centered approach: 4 companies interviewed (2 lg, 1 med, 1 small)</a:t>
            </a:r>
          </a:p>
          <a:p>
            <a:r>
              <a:rPr lang="en-US" dirty="0"/>
              <a:t>Findings:</a:t>
            </a:r>
          </a:p>
          <a:p>
            <a:pPr lvl="1"/>
            <a:r>
              <a:rPr lang="en-US" dirty="0"/>
              <a:t>Process steps rigid</a:t>
            </a:r>
          </a:p>
          <a:p>
            <a:pPr lvl="1"/>
            <a:r>
              <a:rPr lang="en-US" dirty="0"/>
              <a:t>Inconsistency in payment timing</a:t>
            </a:r>
          </a:p>
          <a:p>
            <a:pPr lvl="1"/>
            <a:r>
              <a:rPr lang="en-US" dirty="0"/>
              <a:t>Employer WorkShare Administrator – no dashboard visibility into the system data or employee status</a:t>
            </a:r>
          </a:p>
          <a:p>
            <a:pPr lvl="1"/>
            <a:r>
              <a:rPr lang="en-US" dirty="0"/>
              <a:t>Not enough MDOL staff resources to meet demand</a:t>
            </a:r>
          </a:p>
          <a:p>
            <a:pPr lvl="1"/>
            <a:r>
              <a:rPr lang="en-US" dirty="0"/>
              <a:t>Application questions designed for State UI staff – confusing and counterintuitive for WorkShare participants</a:t>
            </a:r>
          </a:p>
          <a:p>
            <a:pPr lvl="1"/>
            <a:r>
              <a:rPr lang="en-US" dirty="0"/>
              <a:t>Reliance on manual data entry by employer and MDOL staff</a:t>
            </a:r>
          </a:p>
          <a:p>
            <a:endParaRPr lang="en-US" dirty="0"/>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988142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EA2E-BA16-40B0-84EA-24E2EAD04873}"/>
              </a:ext>
            </a:extLst>
          </p:cNvPr>
          <p:cNvSpPr>
            <a:spLocks noGrp="1"/>
          </p:cNvSpPr>
          <p:nvPr>
            <p:ph type="title"/>
          </p:nvPr>
        </p:nvSpPr>
        <p:spPr>
          <a:xfrm>
            <a:off x="838200" y="365126"/>
            <a:ext cx="10515600" cy="844550"/>
          </a:xfrm>
        </p:spPr>
        <p:txBody>
          <a:bodyPr>
            <a:normAutofit/>
          </a:bodyPr>
          <a:lstStyle/>
          <a:p>
            <a:pPr algn="ctr"/>
            <a:r>
              <a:rPr lang="en-US" sz="4000" b="1" dirty="0">
                <a:latin typeface="Calibri" panose="020F0502020204030204" pitchFamily="34" charset="0"/>
                <a:ea typeface="Calibri" panose="020F0502020204030204" pitchFamily="34" charset="0"/>
                <a:cs typeface="Times New Roman" panose="02020603050405020304" pitchFamily="18" charset="0"/>
              </a:rPr>
              <a:t>Program Improvements</a:t>
            </a:r>
            <a:endParaRPr lang="en-US" sz="4000" dirty="0"/>
          </a:p>
        </p:txBody>
      </p:sp>
      <p:sp>
        <p:nvSpPr>
          <p:cNvPr id="3" name="Content Placeholder 2">
            <a:extLst>
              <a:ext uri="{FF2B5EF4-FFF2-40B4-BE49-F238E27FC236}">
                <a16:creationId xmlns:a16="http://schemas.microsoft.com/office/drawing/2014/main" id="{D4E0579A-7DEA-4110-ACF4-AFADAD38976C}"/>
              </a:ext>
            </a:extLst>
          </p:cNvPr>
          <p:cNvSpPr>
            <a:spLocks noGrp="1"/>
          </p:cNvSpPr>
          <p:nvPr>
            <p:ph sz="half" idx="1"/>
          </p:nvPr>
        </p:nvSpPr>
        <p:spPr>
          <a:xfrm>
            <a:off x="838200" y="1295401"/>
            <a:ext cx="5181600" cy="4881562"/>
          </a:xfrm>
        </p:spPr>
        <p:txBody>
          <a:bodyPr>
            <a:normAutofit fontScale="25000" lnSpcReduction="20000"/>
          </a:bodyPr>
          <a:lstStyle/>
          <a:p>
            <a:r>
              <a:rPr lang="en-US" sz="9600" b="1" dirty="0"/>
              <a:t>Initial Work (done)</a:t>
            </a:r>
          </a:p>
          <a:p>
            <a:endParaRPr lang="en-US" sz="9600" b="1" dirty="0"/>
          </a:p>
          <a:p>
            <a:pPr lvl="1"/>
            <a:r>
              <a:rPr lang="en-US" sz="8000" dirty="0"/>
              <a:t>updated programming to eliminate payment issues &amp; delays </a:t>
            </a:r>
          </a:p>
          <a:p>
            <a:pPr marL="457200" lvl="1" indent="0">
              <a:buNone/>
            </a:pPr>
            <a:endParaRPr lang="en-US" sz="8000" dirty="0"/>
          </a:p>
          <a:p>
            <a:pPr lvl="1"/>
            <a:r>
              <a:rPr lang="en-US" sz="8000" dirty="0"/>
              <a:t>secure portal to upload ER weekly spreadsheet </a:t>
            </a:r>
          </a:p>
          <a:p>
            <a:pPr lvl="1"/>
            <a:endParaRPr lang="en-US" sz="8000" dirty="0"/>
          </a:p>
          <a:p>
            <a:pPr lvl="1"/>
            <a:r>
              <a:rPr lang="en-US" sz="8000" dirty="0"/>
              <a:t>RPA (BOT) technology to speedup processing </a:t>
            </a:r>
          </a:p>
          <a:p>
            <a:pPr lvl="1"/>
            <a:endParaRPr lang="en-US" sz="8000" dirty="0"/>
          </a:p>
          <a:p>
            <a:pPr lvl="1"/>
            <a:r>
              <a:rPr lang="en-US" sz="8000" dirty="0"/>
              <a:t>additional staff support  </a:t>
            </a:r>
          </a:p>
          <a:p>
            <a:endParaRPr lang="en-US" dirty="0"/>
          </a:p>
        </p:txBody>
      </p:sp>
      <p:sp>
        <p:nvSpPr>
          <p:cNvPr id="4" name="Content Placeholder 3">
            <a:extLst>
              <a:ext uri="{FF2B5EF4-FFF2-40B4-BE49-F238E27FC236}">
                <a16:creationId xmlns:a16="http://schemas.microsoft.com/office/drawing/2014/main" id="{2900AFD4-EE23-4D7E-8B59-06B91479461F}"/>
              </a:ext>
            </a:extLst>
          </p:cNvPr>
          <p:cNvSpPr>
            <a:spLocks noGrp="1"/>
          </p:cNvSpPr>
          <p:nvPr>
            <p:ph sz="half" idx="2"/>
          </p:nvPr>
        </p:nvSpPr>
        <p:spPr>
          <a:xfrm>
            <a:off x="6172202" y="1295401"/>
            <a:ext cx="5181600" cy="5205412"/>
          </a:xfrm>
        </p:spPr>
        <p:txBody>
          <a:bodyPr>
            <a:normAutofit fontScale="25000" lnSpcReduction="20000"/>
          </a:bodyPr>
          <a:lstStyle/>
          <a:p>
            <a:r>
              <a:rPr lang="en-US" sz="9600" b="1" dirty="0"/>
              <a:t>Planned future state</a:t>
            </a:r>
          </a:p>
          <a:p>
            <a:endParaRPr lang="en-US" sz="8000" b="1" dirty="0"/>
          </a:p>
          <a:p>
            <a:pPr lvl="1">
              <a:lnSpc>
                <a:spcPct val="115000"/>
              </a:lnSpc>
              <a:spcAft>
                <a:spcPts val="1000"/>
              </a:spcAft>
            </a:pPr>
            <a:r>
              <a:rPr lang="en-US" sz="8400" dirty="0"/>
              <a:t>WorkShare program information including instructional videos</a:t>
            </a:r>
          </a:p>
          <a:p>
            <a:pPr lvl="1">
              <a:lnSpc>
                <a:spcPct val="115000"/>
              </a:lnSpc>
              <a:spcAft>
                <a:spcPts val="1000"/>
              </a:spcAft>
            </a:pPr>
            <a:r>
              <a:rPr lang="en-US" sz="8400" dirty="0"/>
              <a:t>Workshare self-assessment tool </a:t>
            </a:r>
          </a:p>
          <a:p>
            <a:pPr lvl="1">
              <a:lnSpc>
                <a:spcPct val="115000"/>
              </a:lnSpc>
              <a:spcAft>
                <a:spcPts val="1000"/>
              </a:spcAft>
            </a:pPr>
            <a:r>
              <a:rPr lang="en-US" sz="8400" dirty="0"/>
              <a:t>Online ER initial application &amp; weekly ‘spreadsheet’ certification</a:t>
            </a:r>
          </a:p>
          <a:p>
            <a:pPr lvl="1">
              <a:lnSpc>
                <a:spcPct val="115000"/>
              </a:lnSpc>
              <a:spcAft>
                <a:spcPts val="1000"/>
              </a:spcAft>
            </a:pPr>
            <a:r>
              <a:rPr lang="en-US" sz="8400" dirty="0"/>
              <a:t>Employer login, inquiry screen &amp; dashboard</a:t>
            </a:r>
          </a:p>
          <a:p>
            <a:pPr lvl="1">
              <a:lnSpc>
                <a:spcPct val="115000"/>
              </a:lnSpc>
              <a:spcAft>
                <a:spcPts val="1000"/>
              </a:spcAft>
            </a:pPr>
            <a:r>
              <a:rPr lang="en-US" sz="8400" dirty="0"/>
              <a:t>Redesigned weekly Workshare claim application (plainspeak)</a:t>
            </a:r>
          </a:p>
          <a:p>
            <a:pPr lvl="1">
              <a:lnSpc>
                <a:spcPct val="115000"/>
              </a:lnSpc>
              <a:spcAft>
                <a:spcPts val="1000"/>
              </a:spcAft>
            </a:pPr>
            <a:r>
              <a:rPr lang="en-US" sz="8400" dirty="0"/>
              <a:t>Internal MDOL Workshare dashboard &amp; reports</a:t>
            </a:r>
          </a:p>
          <a:p>
            <a:endParaRPr lang="en-US" dirty="0"/>
          </a:p>
        </p:txBody>
      </p:sp>
      <p:sp>
        <p:nvSpPr>
          <p:cNvPr id="5" name="Rectangle 4">
            <a:extLst>
              <a:ext uri="{FF2B5EF4-FFF2-40B4-BE49-F238E27FC236}">
                <a16:creationId xmlns:a16="http://schemas.microsoft.com/office/drawing/2014/main" id="{AE417E22-6B9C-418E-95B8-508CAE8046E2}"/>
              </a:ext>
            </a:extLst>
          </p:cNvPr>
          <p:cNvSpPr/>
          <p:nvPr/>
        </p:nvSpPr>
        <p:spPr>
          <a:xfrm>
            <a:off x="5652609" y="3244334"/>
            <a:ext cx="184731"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9714204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59CC57-025B-47BF-8D79-15F5061774C9}"/>
              </a:ext>
            </a:extLst>
          </p:cNvPr>
          <p:cNvSpPr>
            <a:spLocks noGrp="1"/>
          </p:cNvSpPr>
          <p:nvPr>
            <p:ph type="ctrTitle"/>
          </p:nvPr>
        </p:nvSpPr>
        <p:spPr>
          <a:xfrm>
            <a:off x="186612" y="803705"/>
            <a:ext cx="5281936" cy="3034857"/>
          </a:xfrm>
        </p:spPr>
        <p:txBody>
          <a:bodyPr anchor="b">
            <a:normAutofit/>
          </a:bodyPr>
          <a:lstStyle/>
          <a:p>
            <a:pPr algn="r"/>
            <a:r>
              <a:rPr lang="en-US" sz="5400" dirty="0">
                <a:solidFill>
                  <a:schemeClr val="bg1"/>
                </a:solidFill>
              </a:rPr>
              <a:t>RESEA Service Delivery Overview</a:t>
            </a:r>
            <a:br>
              <a:rPr lang="en-US" sz="5400" dirty="0">
                <a:solidFill>
                  <a:schemeClr val="bg1"/>
                </a:solidFill>
              </a:rPr>
            </a:br>
            <a:endParaRPr lang="en-US" sz="4000" i="1" dirty="0">
              <a:solidFill>
                <a:schemeClr val="bg1"/>
              </a:solidFill>
            </a:endParaRPr>
          </a:p>
        </p:txBody>
      </p:sp>
      <p:sp>
        <p:nvSpPr>
          <p:cNvPr id="3" name="Subtitle 2">
            <a:extLst>
              <a:ext uri="{FF2B5EF4-FFF2-40B4-BE49-F238E27FC236}">
                <a16:creationId xmlns:a16="http://schemas.microsoft.com/office/drawing/2014/main" id="{60836A07-E17C-42B2-8D4C-AE449A728184}"/>
              </a:ext>
            </a:extLst>
          </p:cNvPr>
          <p:cNvSpPr>
            <a:spLocks noGrp="1"/>
          </p:cNvSpPr>
          <p:nvPr>
            <p:ph type="subTitle" idx="1"/>
          </p:nvPr>
        </p:nvSpPr>
        <p:spPr>
          <a:xfrm>
            <a:off x="186612" y="4013165"/>
            <a:ext cx="5281936" cy="2205732"/>
          </a:xfrm>
        </p:spPr>
        <p:txBody>
          <a:bodyPr anchor="t">
            <a:normAutofit/>
          </a:bodyPr>
          <a:lstStyle/>
          <a:p>
            <a:pPr algn="r"/>
            <a:r>
              <a:rPr lang="en-US" sz="1800" dirty="0">
                <a:solidFill>
                  <a:srgbClr val="FFFFFF"/>
                </a:solidFill>
              </a:rPr>
              <a:t>Andrew Robinson, Program Manager</a:t>
            </a:r>
          </a:p>
          <a:p>
            <a:pPr algn="r"/>
            <a:r>
              <a:rPr lang="en-US" sz="1800" dirty="0">
                <a:solidFill>
                  <a:srgbClr val="FFFFFF"/>
                </a:solidFill>
              </a:rPr>
              <a:t>Bureau of Employment Services</a:t>
            </a:r>
          </a:p>
          <a:p>
            <a:pPr algn="r"/>
            <a:r>
              <a:rPr lang="en-US" sz="1800" dirty="0">
                <a:solidFill>
                  <a:srgbClr val="FFFFFF"/>
                </a:solidFill>
              </a:rPr>
              <a:t>Maine Department of Labor</a:t>
            </a:r>
            <a:br>
              <a:rPr lang="en-US" sz="1800" dirty="0">
                <a:solidFill>
                  <a:srgbClr val="FFFFFF"/>
                </a:solidFill>
              </a:rPr>
            </a:br>
            <a:br>
              <a:rPr lang="en-US" sz="1800" dirty="0">
                <a:solidFill>
                  <a:srgbClr val="FFFFFF"/>
                </a:solidFill>
              </a:rPr>
            </a:br>
            <a:r>
              <a:rPr lang="en-US" sz="1800" dirty="0">
                <a:solidFill>
                  <a:srgbClr val="FFFFFF"/>
                </a:solidFill>
              </a:rPr>
              <a:t>October 20, 2021</a:t>
            </a:r>
          </a:p>
        </p:txBody>
      </p:sp>
      <p:cxnSp>
        <p:nvCxnSpPr>
          <p:cNvPr id="12"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928939"/>
            <a:ext cx="393192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A04A406D-A900-45FA-ADEE-99673BE4D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36781"/>
            <a:ext cx="5459470" cy="3985413"/>
          </a:xfrm>
          <a:prstGeom prst="rect">
            <a:avLst/>
          </a:prstGeom>
        </p:spPr>
      </p:pic>
    </p:spTree>
    <p:extLst>
      <p:ext uri="{BB962C8B-B14F-4D97-AF65-F5344CB8AC3E}">
        <p14:creationId xmlns:p14="http://schemas.microsoft.com/office/powerpoint/2010/main" val="396959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419878" y="39429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What is RESEA?</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87830" y="1540043"/>
            <a:ext cx="8220890" cy="4923658"/>
          </a:xfrm>
        </p:spPr>
        <p:txBody>
          <a:bodyPr anchor="t">
            <a:normAutofit fontScale="85000" lnSpcReduction="10000"/>
          </a:bodyPr>
          <a:lstStyle/>
          <a:p>
            <a:pPr lvl="1"/>
            <a:r>
              <a:rPr lang="en-US" dirty="0"/>
              <a:t>Federal-state UI programs provide benefits to individuals who have lost their jobs through no fault of their own as long as they remain able &amp; available to work and are actively seeking employment.</a:t>
            </a:r>
          </a:p>
          <a:p>
            <a:pPr lvl="1"/>
            <a:endParaRPr lang="en-US" dirty="0"/>
          </a:p>
          <a:p>
            <a:pPr lvl="1"/>
            <a:r>
              <a:rPr lang="en-US" dirty="0"/>
              <a:t>In 2018, the Reemployment Services &amp; Eligibility Assessment Program became a permanent part of the Social Security Act laws governing State &amp; Federal UI programs.</a:t>
            </a:r>
          </a:p>
          <a:p>
            <a:pPr lvl="1"/>
            <a:endParaRPr lang="en-US" dirty="0"/>
          </a:p>
          <a:p>
            <a:pPr lvl="1"/>
            <a:r>
              <a:rPr lang="en-US" dirty="0"/>
              <a:t>The program is jointly administered by the Bureau of Unemployment Compensation and the Bureau of Employment Services.</a:t>
            </a:r>
          </a:p>
          <a:p>
            <a:pPr lvl="1"/>
            <a:endParaRPr lang="en-US" dirty="0"/>
          </a:p>
          <a:p>
            <a:pPr lvl="1"/>
            <a:r>
              <a:rPr lang="en-US" dirty="0"/>
              <a:t>RESEA has 4 purposes:</a:t>
            </a:r>
          </a:p>
          <a:p>
            <a:pPr lvl="2"/>
            <a:r>
              <a:rPr lang="en-US" dirty="0"/>
              <a:t>Reduce UI duration through improved employment outcomes,</a:t>
            </a:r>
          </a:p>
          <a:p>
            <a:pPr lvl="2"/>
            <a:r>
              <a:rPr lang="en-US" dirty="0"/>
              <a:t>Strengthen UI program integrity (through eligibility assessment), </a:t>
            </a:r>
          </a:p>
          <a:p>
            <a:pPr lvl="2"/>
            <a:r>
              <a:rPr lang="en-US" dirty="0"/>
              <a:t>Promote alignment with the vision of the Workforce Innovation and Opportunity Act (WIOA), and </a:t>
            </a:r>
          </a:p>
          <a:p>
            <a:pPr lvl="2"/>
            <a:r>
              <a:rPr lang="en-US" dirty="0"/>
              <a:t>Establish RESEA as an entry point to other workforce system partners.</a:t>
            </a:r>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96979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419878" y="39429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What does an RESEA session consist of?</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87830" y="1716505"/>
            <a:ext cx="8220890" cy="4747195"/>
          </a:xfrm>
        </p:spPr>
        <p:txBody>
          <a:bodyPr anchor="t">
            <a:normAutofit fontScale="25000" lnSpcReduction="20000"/>
          </a:bodyPr>
          <a:lstStyle/>
          <a:p>
            <a:r>
              <a:rPr lang="en-US" sz="5600" dirty="0"/>
              <a:t>The term “initial RESEA” refers to the first meeting between a RESEA service provider and a UC claimant who reported to the meeting in response to an official notification of selection and required participation in RESEA services.  The initial RESEA session is “completed” when the following components have been provided:</a:t>
            </a:r>
          </a:p>
          <a:p>
            <a:r>
              <a:rPr lang="en-US" sz="5600" dirty="0"/>
              <a:t> An unemployment compensation eligibility review including review of work search activities, </a:t>
            </a:r>
            <a:r>
              <a:rPr lang="en-US" sz="5600" dirty="0">
                <a:solidFill>
                  <a:srgbClr val="FF0000"/>
                </a:solidFill>
              </a:rPr>
              <a:t>(Review of work search log)</a:t>
            </a:r>
            <a:br>
              <a:rPr lang="en-US" sz="5600" dirty="0"/>
            </a:br>
            <a:endParaRPr lang="en-US" sz="5600" dirty="0"/>
          </a:p>
          <a:p>
            <a:r>
              <a:rPr lang="en-US" sz="5600" dirty="0"/>
              <a:t>Relevant and individualized local labor market information, including live use of Maine’s Center for Workforce Research and Information (CWRI) website, </a:t>
            </a:r>
            <a:r>
              <a:rPr lang="en-US" sz="5600" dirty="0">
                <a:solidFill>
                  <a:srgbClr val="FF0000"/>
                </a:solidFill>
              </a:rPr>
              <a:t>(CareerOne stop </a:t>
            </a:r>
            <a:r>
              <a:rPr lang="en-US" sz="5600" dirty="0" err="1">
                <a:solidFill>
                  <a:srgbClr val="FF0000"/>
                </a:solidFill>
              </a:rPr>
              <a:t>o’net</a:t>
            </a:r>
            <a:r>
              <a:rPr lang="en-US" sz="5600" dirty="0">
                <a:solidFill>
                  <a:srgbClr val="FF0000"/>
                </a:solidFill>
              </a:rPr>
              <a:t>, </a:t>
            </a:r>
            <a:r>
              <a:rPr lang="en-US" sz="5600" dirty="0" err="1">
                <a:solidFill>
                  <a:srgbClr val="FF0000"/>
                </a:solidFill>
              </a:rPr>
              <a:t>myskills</a:t>
            </a:r>
            <a:r>
              <a:rPr lang="en-US" sz="5600" dirty="0">
                <a:solidFill>
                  <a:srgbClr val="FF0000"/>
                </a:solidFill>
              </a:rPr>
              <a:t>, my future websites to show labor market information)</a:t>
            </a:r>
          </a:p>
          <a:p>
            <a:pPr>
              <a:buNone/>
            </a:pPr>
            <a:br>
              <a:rPr lang="en-US" sz="5600" dirty="0">
                <a:solidFill>
                  <a:srgbClr val="FF0000"/>
                </a:solidFill>
              </a:rPr>
            </a:br>
            <a:r>
              <a:rPr lang="en-US" sz="5600" dirty="0"/>
              <a:t>Enrollment in Wagner </a:t>
            </a:r>
            <a:r>
              <a:rPr lang="en-US" sz="5600" dirty="0" err="1"/>
              <a:t>Peyser</a:t>
            </a:r>
            <a:r>
              <a:rPr lang="en-US" sz="5600" dirty="0"/>
              <a:t> Act funded employment services, </a:t>
            </a:r>
            <a:r>
              <a:rPr lang="en-US" sz="5600" dirty="0">
                <a:solidFill>
                  <a:srgbClr val="FF0000"/>
                </a:solidFill>
              </a:rPr>
              <a:t>(Relevant referral job fair, career center training)</a:t>
            </a:r>
            <a:br>
              <a:rPr lang="en-US" sz="5600" dirty="0">
                <a:solidFill>
                  <a:srgbClr val="FF0000"/>
                </a:solidFill>
              </a:rPr>
            </a:br>
            <a:endParaRPr lang="en-US" sz="5600" dirty="0">
              <a:solidFill>
                <a:srgbClr val="FF0000"/>
              </a:solidFill>
            </a:endParaRPr>
          </a:p>
          <a:p>
            <a:r>
              <a:rPr lang="en-US" sz="5600" dirty="0"/>
              <a:t>Development, review, and recommendations on an individualized reemployment plan (IRP), </a:t>
            </a:r>
            <a:r>
              <a:rPr lang="en-US" sz="5600" dirty="0">
                <a:solidFill>
                  <a:srgbClr val="FF0000"/>
                </a:solidFill>
              </a:rPr>
              <a:t>(IRP plan)</a:t>
            </a:r>
            <a:br>
              <a:rPr lang="en-US" sz="5600" dirty="0">
                <a:solidFill>
                  <a:srgbClr val="FF0000"/>
                </a:solidFill>
              </a:rPr>
            </a:br>
            <a:endParaRPr lang="en-US" sz="5600" dirty="0">
              <a:solidFill>
                <a:srgbClr val="FF0000"/>
              </a:solidFill>
            </a:endParaRPr>
          </a:p>
          <a:p>
            <a:r>
              <a:rPr lang="en-US" sz="5600" dirty="0"/>
              <a:t>Individualized and relevant referrals to services, jobs, other agencies, and additional reemployment resources as needed, </a:t>
            </a:r>
            <a:r>
              <a:rPr lang="en-US" sz="5600" dirty="0">
                <a:solidFill>
                  <a:srgbClr val="FF0000"/>
                </a:solidFill>
              </a:rPr>
              <a:t>(Referral to ACAP, Goodwill (job fairs), referral to DHHS, CCSP, vocational rehab </a:t>
            </a:r>
            <a:r>
              <a:rPr lang="en-US" sz="5600" dirty="0" err="1">
                <a:solidFill>
                  <a:srgbClr val="FF0000"/>
                </a:solidFill>
              </a:rPr>
              <a:t>etc</a:t>
            </a:r>
            <a:r>
              <a:rPr lang="en-US" sz="5600" dirty="0">
                <a:solidFill>
                  <a:srgbClr val="FF0000"/>
                </a:solidFill>
              </a:rPr>
              <a:t>, adult ed, specific job referral for those customers that have a full MJL profile set up)</a:t>
            </a:r>
            <a:br>
              <a:rPr lang="en-US" sz="5600" dirty="0">
                <a:solidFill>
                  <a:srgbClr val="FF0000"/>
                </a:solidFill>
              </a:rPr>
            </a:br>
            <a:endParaRPr lang="en-US" sz="5600" dirty="0">
              <a:solidFill>
                <a:srgbClr val="FF0000"/>
              </a:solidFill>
            </a:endParaRPr>
          </a:p>
          <a:p>
            <a:r>
              <a:rPr lang="en-US" sz="5600" dirty="0"/>
              <a:t>An introduction and orientation to all the services the </a:t>
            </a:r>
            <a:r>
              <a:rPr lang="en-US" sz="5600" dirty="0" err="1"/>
              <a:t>CareerCenter</a:t>
            </a:r>
            <a:r>
              <a:rPr lang="en-US" sz="5600" dirty="0"/>
              <a:t> has to offer, including self-directed options and specific program eligibility, </a:t>
            </a:r>
            <a:r>
              <a:rPr lang="en-US" sz="5600" dirty="0">
                <a:solidFill>
                  <a:srgbClr val="FF0000"/>
                </a:solidFill>
              </a:rPr>
              <a:t>(Tell them about the career Centers)</a:t>
            </a:r>
            <a:br>
              <a:rPr lang="en-US" sz="5600" dirty="0">
                <a:solidFill>
                  <a:srgbClr val="FF0000"/>
                </a:solidFill>
              </a:rPr>
            </a:br>
            <a:endParaRPr lang="en-US" sz="5600" dirty="0">
              <a:solidFill>
                <a:srgbClr val="FF0000"/>
              </a:solidFill>
            </a:endParaRPr>
          </a:p>
          <a:p>
            <a:r>
              <a:rPr lang="en-US" sz="5600" dirty="0"/>
              <a:t>Enhanced job matching and referral profile assistance in Maine’s </a:t>
            </a:r>
            <a:r>
              <a:rPr lang="en-US" sz="5600" dirty="0" err="1"/>
              <a:t>JobLink</a:t>
            </a:r>
            <a:r>
              <a:rPr lang="en-US" sz="5600" dirty="0"/>
              <a:t> </a:t>
            </a:r>
            <a:r>
              <a:rPr lang="en-US" sz="5600" dirty="0">
                <a:solidFill>
                  <a:srgbClr val="FF0000"/>
                </a:solidFill>
              </a:rPr>
              <a:t>(Make sure Job link account is accurate)</a:t>
            </a:r>
          </a:p>
          <a:p>
            <a:pPr lvl="1"/>
            <a:endParaRPr lang="en-US" dirty="0"/>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2957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F9118-5553-4438-90D0-9322678B5BDD}"/>
              </a:ext>
            </a:extLst>
          </p:cNvPr>
          <p:cNvSpPr>
            <a:spLocks noGrp="1"/>
          </p:cNvSpPr>
          <p:nvPr>
            <p:ph type="title"/>
          </p:nvPr>
        </p:nvSpPr>
        <p:spPr>
          <a:xfrm>
            <a:off x="419878" y="394299"/>
            <a:ext cx="8752113" cy="1464981"/>
          </a:xfrm>
        </p:spPr>
        <p:txBody>
          <a:bodyPr>
            <a:normAutofit/>
          </a:bodyPr>
          <a:lstStyle/>
          <a:p>
            <a:pPr algn="ctr">
              <a:lnSpc>
                <a:spcPct val="100000"/>
              </a:lnSpc>
              <a:spcAft>
                <a:spcPts val="1000"/>
              </a:spcAft>
            </a:pPr>
            <a:r>
              <a:rPr lang="en-US" b="1" dirty="0">
                <a:latin typeface="Calibri Light" panose="020F0302020204030204" pitchFamily="34" charset="0"/>
                <a:ea typeface="Calibri" panose="020F0502020204030204" pitchFamily="34" charset="0"/>
                <a:cs typeface="Calibri Light" panose="020F0302020204030204" pitchFamily="34" charset="0"/>
              </a:rPr>
              <a:t>What does an RESEA session consist of?</a:t>
            </a:r>
          </a:p>
        </p:txBody>
      </p:sp>
      <p:sp>
        <p:nvSpPr>
          <p:cNvPr id="3" name="Content Placeholder 2">
            <a:extLst>
              <a:ext uri="{FF2B5EF4-FFF2-40B4-BE49-F238E27FC236}">
                <a16:creationId xmlns:a16="http://schemas.microsoft.com/office/drawing/2014/main" id="{D0A13C97-793E-4B2F-8685-E00152185B1C}"/>
              </a:ext>
            </a:extLst>
          </p:cNvPr>
          <p:cNvSpPr>
            <a:spLocks noGrp="1"/>
          </p:cNvSpPr>
          <p:nvPr>
            <p:ph idx="1"/>
          </p:nvPr>
        </p:nvSpPr>
        <p:spPr>
          <a:xfrm>
            <a:off x="587830" y="1716505"/>
            <a:ext cx="8220890" cy="4747195"/>
          </a:xfrm>
        </p:spPr>
        <p:txBody>
          <a:bodyPr anchor="t">
            <a:normAutofit fontScale="25000" lnSpcReduction="20000"/>
          </a:bodyPr>
          <a:lstStyle/>
          <a:p>
            <a:r>
              <a:rPr lang="en-US" sz="7200" dirty="0"/>
              <a:t>Participation in reemployment services at levels appropriate to meet individual participant needs may include the following: </a:t>
            </a:r>
          </a:p>
          <a:p>
            <a:pPr lvl="1"/>
            <a:r>
              <a:rPr lang="en-US" sz="6800" dirty="0"/>
              <a:t>Access to job hunting in Maine guide, </a:t>
            </a:r>
          </a:p>
          <a:p>
            <a:pPr lvl="1"/>
            <a:r>
              <a:rPr lang="en-US" sz="6800" dirty="0"/>
              <a:t>Tools, tips, and strategies on conducting a successful job search, </a:t>
            </a:r>
          </a:p>
          <a:p>
            <a:pPr lvl="1"/>
            <a:r>
              <a:rPr lang="en-US" sz="6800" dirty="0"/>
              <a:t>Information on how to obtain further skill assessments and individualized job search services, </a:t>
            </a:r>
          </a:p>
          <a:p>
            <a:pPr lvl="1"/>
            <a:r>
              <a:rPr lang="en-US" sz="6800" dirty="0"/>
              <a:t>Introduction to USDOL’s online assessment and job search, tools, such as </a:t>
            </a:r>
            <a:r>
              <a:rPr lang="en-US" sz="6800" dirty="0" err="1"/>
              <a:t>MySkills</a:t>
            </a:r>
            <a:r>
              <a:rPr lang="en-US" sz="6800" dirty="0"/>
              <a:t> </a:t>
            </a:r>
            <a:r>
              <a:rPr lang="en-US" sz="6800" dirty="0" err="1"/>
              <a:t>MyFuture</a:t>
            </a:r>
            <a:r>
              <a:rPr lang="en-US" sz="6800" dirty="0"/>
              <a:t>™, O*NET tool, and My Next Move (aka Career Profiler), and </a:t>
            </a:r>
          </a:p>
          <a:p>
            <a:pPr lvl="1"/>
            <a:r>
              <a:rPr lang="en-US" sz="6800" dirty="0"/>
              <a:t>Coordination of activities with other programs and services. </a:t>
            </a:r>
          </a:p>
          <a:p>
            <a:endParaRPr lang="en-US" sz="7200" dirty="0"/>
          </a:p>
          <a:p>
            <a:r>
              <a:rPr lang="en-US" sz="7200" dirty="0"/>
              <a:t>At least one of the following career services based on need: </a:t>
            </a:r>
          </a:p>
          <a:p>
            <a:pPr lvl="1"/>
            <a:r>
              <a:rPr lang="en-US" sz="6800" dirty="0"/>
              <a:t>Referral to training or other workforce activities including WIOA, </a:t>
            </a:r>
          </a:p>
          <a:p>
            <a:pPr lvl="1"/>
            <a:r>
              <a:rPr lang="en-US" sz="6800" dirty="0"/>
              <a:t>Labor exchange-in-demand industries, </a:t>
            </a:r>
          </a:p>
          <a:p>
            <a:pPr lvl="1"/>
            <a:r>
              <a:rPr lang="en-US" sz="6800" dirty="0"/>
              <a:t>Information on availability of community based or WIOA support services, </a:t>
            </a:r>
          </a:p>
          <a:p>
            <a:pPr lvl="1"/>
            <a:r>
              <a:rPr lang="en-US" sz="6800" dirty="0"/>
              <a:t>Financial aid resources outside of WIOA, </a:t>
            </a:r>
          </a:p>
          <a:p>
            <a:pPr lvl="1"/>
            <a:r>
              <a:rPr lang="en-US" sz="6800" dirty="0"/>
              <a:t>Financial literacy services, and </a:t>
            </a:r>
          </a:p>
          <a:p>
            <a:pPr lvl="1"/>
            <a:r>
              <a:rPr lang="en-US" sz="6800" dirty="0"/>
              <a:t>Career readiness including resume writing and interviewing. </a:t>
            </a:r>
          </a:p>
          <a:p>
            <a:pPr lvl="1"/>
            <a:endParaRPr lang="en-US" dirty="0"/>
          </a:p>
          <a:p>
            <a:pPr lvl="1"/>
            <a:endParaRPr lang="en-US" dirty="0"/>
          </a:p>
          <a:p>
            <a:pPr marL="457200" lvl="1" indent="0">
              <a:buNone/>
            </a:pPr>
            <a:endParaRPr lang="en-US" dirty="0"/>
          </a:p>
          <a:p>
            <a:pPr lvl="1"/>
            <a:endParaRPr lang="en-US" dirty="0"/>
          </a:p>
          <a:p>
            <a:pPr marL="0" indent="0">
              <a:buNone/>
            </a:pPr>
            <a:endParaRPr lang="en-US" sz="1100" dirty="0"/>
          </a:p>
        </p:txBody>
      </p:sp>
      <p:sp>
        <p:nvSpPr>
          <p:cNvPr id="16" name="Rectangle 1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335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1D87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B10106FC-0CB9-4803-8421-A940A48FBF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4442" y="2895338"/>
            <a:ext cx="1462088" cy="1067324"/>
          </a:xfrm>
          <a:prstGeom prst="rect">
            <a:avLst/>
          </a:prstGeom>
        </p:spPr>
      </p:pic>
    </p:spTree>
    <p:extLst>
      <p:ext uri="{BB962C8B-B14F-4D97-AF65-F5344CB8AC3E}">
        <p14:creationId xmlns:p14="http://schemas.microsoft.com/office/powerpoint/2010/main" val="14468209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MTTABLE" val="Cell"/>
  <p:tag name="MTNUMBER" val="0.433070492666713"/>
  <p:tag name="LEFT" val="9.375039"/>
  <p:tag name="WIDTH" val="219.5417"/>
  <p:tag name="TOP" val="349.2957"/>
  <p:tag name="HEIGHT" val="109.9542"/>
</p:tagLst>
</file>

<file path=ppt/tags/tag12.xml><?xml version="1.0" encoding="utf-8"?>
<p:tagLst xmlns:a="http://schemas.openxmlformats.org/drawingml/2006/main" xmlns:r="http://schemas.openxmlformats.org/officeDocument/2006/relationships" xmlns:p="http://schemas.openxmlformats.org/presentationml/2006/main">
  <p:tag name="MTTABLE" val="Cell"/>
  <p:tag name="MTNUMBER" val="0.0251258649048982"/>
  <p:tag name="LEFT" val="181.5313"/>
  <p:tag name="TOP" val="80"/>
  <p:tag name="HEIGHT" val="379.25"/>
  <p:tag name="WIDTH" val="162.1562"/>
</p:tagLst>
</file>

<file path=ppt/tags/tag13.xml><?xml version="1.0" encoding="utf-8"?>
<p:tagLst xmlns:a="http://schemas.openxmlformats.org/drawingml/2006/main" xmlns:r="http://schemas.openxmlformats.org/officeDocument/2006/relationships" xmlns:p="http://schemas.openxmlformats.org/presentationml/2006/main">
  <p:tag name="MTTABLE" val="Cell"/>
  <p:tag name="MTNUMBER" val="0.0251258649048982"/>
  <p:tag name="LEFT" val="181.5313"/>
  <p:tag name="TOP" val="80"/>
  <p:tag name="HEIGHT" val="379.25"/>
  <p:tag name="WIDTH" val="162.1562"/>
</p:tagLst>
</file>

<file path=ppt/tags/tag14.xml><?xml version="1.0" encoding="utf-8"?>
<p:tagLst xmlns:a="http://schemas.openxmlformats.org/drawingml/2006/main" xmlns:r="http://schemas.openxmlformats.org/officeDocument/2006/relationships" xmlns:p="http://schemas.openxmlformats.org/presentationml/2006/main">
  <p:tag name="MTTABLE" val="Cell"/>
  <p:tag name="MTNUMBER" val="0.0251258649048982"/>
  <p:tag name="LEFT" val="181.5313"/>
  <p:tag name="TOP" val="80"/>
  <p:tag name="HEIGHT" val="379.25"/>
  <p:tag name="WIDTH" val="162.1562"/>
</p:tagLst>
</file>

<file path=ppt/tags/tag15.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MTTABLE" val="Cell"/>
  <p:tag name="MTNUMBER" val="0.0251258649048982"/>
  <p:tag name="LEFT" val="353.6875"/>
  <p:tag name="TOP" val="80"/>
  <p:tag name="HEIGHT" val="379.25"/>
  <p:tag name="WIDTH" val="162.1562"/>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X143scDNT4vrstzuPw3qz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CMJVo24lTRgyGLkp6rpfe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xml><?xml version="1.0" encoding="utf-8"?>
<p:tagLst xmlns:a="http://schemas.openxmlformats.org/drawingml/2006/main" xmlns:r="http://schemas.openxmlformats.org/officeDocument/2006/relationships" xmlns:p="http://schemas.openxmlformats.org/presentationml/2006/main">
  <p:tag name="NAME" val="LineSpecialityArrow"/>
</p:tagLst>
</file>

<file path=ppt/tags/tag2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xml><?xml version="1.0" encoding="utf-8"?>
<p:tagLst xmlns:a="http://schemas.openxmlformats.org/drawingml/2006/main" xmlns:r="http://schemas.openxmlformats.org/officeDocument/2006/relationships" xmlns:p="http://schemas.openxmlformats.org/presentationml/2006/main">
  <p:tag name="SHAPENAME" val="3. Subtitle"/>
</p:tagLst>
</file>

<file path=ppt/tags/tag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xml><?xml version="1.0" encoding="utf-8"?>
<p:tagLst xmlns:a="http://schemas.openxmlformats.org/drawingml/2006/main" xmlns:r="http://schemas.openxmlformats.org/officeDocument/2006/relationships" xmlns:p="http://schemas.openxmlformats.org/presentationml/2006/main">
  <p:tag name="SHAPENAME" val="5. Source"/>
</p:tagLst>
</file>

<file path=ppt/tags/tag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9LGUghuJeKeCs6ngtyBu8g"/>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B66E5C4EE02B48A9BDBE5FB54A25D5" ma:contentTypeVersion="13" ma:contentTypeDescription="Create a new document." ma:contentTypeScope="" ma:versionID="57487000b7ace0df86617495b35c9f41">
  <xsd:schema xmlns:xsd="http://www.w3.org/2001/XMLSchema" xmlns:xs="http://www.w3.org/2001/XMLSchema" xmlns:p="http://schemas.microsoft.com/office/2006/metadata/properties" xmlns:ns3="81a9341b-64b5-4ad4-8639-fddfaeb5e640" xmlns:ns4="17e3ba3f-548d-4f96-a93e-b45757cad069" targetNamespace="http://schemas.microsoft.com/office/2006/metadata/properties" ma:root="true" ma:fieldsID="84bc2d0cad58460ae1b764c2cf3a4c45" ns3:_="" ns4:_="">
    <xsd:import namespace="81a9341b-64b5-4ad4-8639-fddfaeb5e640"/>
    <xsd:import namespace="17e3ba3f-548d-4f96-a93e-b45757cad06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1a9341b-64b5-4ad4-8639-fddfaeb5e6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7e3ba3f-548d-4f96-a93e-b45757cad06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015B37-D3C0-40F4-853C-67250DEBB77C}">
  <ds:schemaRefs>
    <ds:schemaRef ds:uri="http://schemas.microsoft.com/sharepoint/v3/contenttype/forms"/>
  </ds:schemaRefs>
</ds:datastoreItem>
</file>

<file path=customXml/itemProps2.xml><?xml version="1.0" encoding="utf-8"?>
<ds:datastoreItem xmlns:ds="http://schemas.openxmlformats.org/officeDocument/2006/customXml" ds:itemID="{FB61C43C-C7A5-468A-A04F-79B79D27A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1a9341b-64b5-4ad4-8639-fddfaeb5e640"/>
    <ds:schemaRef ds:uri="17e3ba3f-548d-4f96-a93e-b45757cad0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5732614-3B18-41E9-A262-106B6BE6A136}">
  <ds:schemaRefs>
    <ds:schemaRef ds:uri="http://schemas.openxmlformats.org/package/2006/metadata/core-properties"/>
    <ds:schemaRef ds:uri="http://schemas.microsoft.com/office/2006/documentManagement/types"/>
    <ds:schemaRef ds:uri="http://schemas.microsoft.com/office/2006/metadata/properties"/>
    <ds:schemaRef ds:uri="http://purl.org/dc/elements/1.1/"/>
    <ds:schemaRef ds:uri="17e3ba3f-548d-4f96-a93e-b45757cad069"/>
    <ds:schemaRef ds:uri="81a9341b-64b5-4ad4-8639-fddfaeb5e640"/>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2323</TotalTime>
  <Words>2386</Words>
  <Application>Microsoft Office PowerPoint</Application>
  <PresentationFormat>Widescreen</PresentationFormat>
  <Paragraphs>220</Paragraphs>
  <Slides>24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Calibri Light</vt:lpstr>
      <vt:lpstr>Gill Sans MT</vt:lpstr>
      <vt:lpstr>Segoe UI</vt:lpstr>
      <vt:lpstr>Wingdings</vt:lpstr>
      <vt:lpstr>Office Theme</vt:lpstr>
      <vt:lpstr>think-cell Slide</vt:lpstr>
      <vt:lpstr>Agenda</vt:lpstr>
      <vt:lpstr>Maine  WorkShare Program: Pandemic Experience  and  Planned Improvements </vt:lpstr>
      <vt:lpstr>WorkShare Pandemic Experience</vt:lpstr>
      <vt:lpstr>Process Improvement Plan</vt:lpstr>
      <vt:lpstr>Program Improvements</vt:lpstr>
      <vt:lpstr>RESEA Service Delivery Overview </vt:lpstr>
      <vt:lpstr>What is RESEA?</vt:lpstr>
      <vt:lpstr>What does an RESEA session consist of?</vt:lpstr>
      <vt:lpstr>What does an RESEA session consist of?</vt:lpstr>
      <vt:lpstr>Current RESEA Participant ratings and response</vt:lpstr>
      <vt:lpstr>The RESEA appointment supports participant reemployment by leveraging effective program features and providing a positive customer experience</vt:lpstr>
      <vt:lpstr>The Career Consultant will engage the participant after the appointment and offer ongoing support from the CareerCenter</vt:lpstr>
      <vt:lpstr>Connecting Jobseekers to Employment </vt:lpstr>
      <vt:lpstr>Maine CareerCenters</vt:lpstr>
      <vt:lpstr>PowerPoint Presentation</vt:lpstr>
      <vt:lpstr>Customized Connections- Let us help you find your perfect match!</vt:lpstr>
      <vt:lpstr>Best Practice: Customer Centered Design</vt:lpstr>
      <vt:lpstr>Maine JobLink</vt:lpstr>
      <vt:lpstr>PowerPoint Presentation</vt:lpstr>
      <vt:lpstr>On the Horizon</vt:lpstr>
      <vt:lpstr>Is Title 26 Section 1044 Working Effectively?</vt:lpstr>
      <vt:lpstr>Title 26 Section 1044</vt:lpstr>
      <vt:lpstr>Current Practice</vt:lpstr>
      <vt:lpstr>Next Meeting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WorkShare: Retaining workforce during temporary slowdowns</dc:title>
  <dc:creator>deFrees, Evelyn</dc:creator>
  <cp:lastModifiedBy>Gingras, Isaac H</cp:lastModifiedBy>
  <cp:revision>46</cp:revision>
  <dcterms:created xsi:type="dcterms:W3CDTF">2020-06-04T14:18:18Z</dcterms:created>
  <dcterms:modified xsi:type="dcterms:W3CDTF">2021-10-20T20:13:39Z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0x01010006B66E5C4EE02B48A9BDBE5FB54A25D5</vt:lpwstr>
  </property>
</Properties>
</file>