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heme/theme4.xml" ContentType="application/vnd.openxmlformats-officedocument.them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1.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2.xml" ContentType="application/vnd.openxmlformats-officedocument.presentationml.notesSlide+xml"/>
  <Override PartName="/ppt/tags/tag382.xml" ContentType="application/vnd.openxmlformats-officedocument.presentationml.tags+xml"/>
  <Override PartName="/ppt/tags/tag3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92" r:id="rId5"/>
    <p:sldMasterId id="2147483710" r:id="rId6"/>
  </p:sldMasterIdLst>
  <p:notesMasterIdLst>
    <p:notesMasterId r:id="rId20"/>
  </p:notesMasterIdLst>
  <p:sldIdLst>
    <p:sldId id="2145705916" r:id="rId7"/>
    <p:sldId id="2145705925" r:id="rId8"/>
    <p:sldId id="2145705899" r:id="rId9"/>
    <p:sldId id="2145705917" r:id="rId10"/>
    <p:sldId id="2145705912" r:id="rId11"/>
    <p:sldId id="2145705900" r:id="rId12"/>
    <p:sldId id="2145705901" r:id="rId13"/>
    <p:sldId id="2145705902" r:id="rId14"/>
    <p:sldId id="2145705918" r:id="rId15"/>
    <p:sldId id="2145705919" r:id="rId16"/>
    <p:sldId id="2145705924" r:id="rId17"/>
    <p:sldId id="2145705921" r:id="rId18"/>
    <p:sldId id="2145705923"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09" autoAdjust="0"/>
    <p:restoredTop sz="93792" autoAdjust="0"/>
  </p:normalViewPr>
  <p:slideViewPr>
    <p:cSldViewPr snapToGrid="0">
      <p:cViewPr varScale="1">
        <p:scale>
          <a:sx n="62" d="100"/>
          <a:sy n="62" d="100"/>
        </p:scale>
        <p:origin x="18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B3C5E-0874-45F1-82AC-8D6B60228DAC}"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63E07-7DF3-44FB-9DD5-030B7F3D1921}" type="slidenum">
              <a:rPr lang="en-US" smtClean="0"/>
              <a:t>‹#›</a:t>
            </a:fld>
            <a:endParaRPr lang="en-US"/>
          </a:p>
        </p:txBody>
      </p:sp>
    </p:spTree>
    <p:extLst>
      <p:ext uri="{BB962C8B-B14F-4D97-AF65-F5344CB8AC3E}">
        <p14:creationId xmlns:p14="http://schemas.microsoft.com/office/powerpoint/2010/main" val="325691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 September 2021</a:t>
            </a:fld>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6920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063E07-7DF3-44FB-9DD5-030B7F3D1921}" type="slidenum">
              <a:rPr lang="en-US" smtClean="0"/>
              <a:t>12</a:t>
            </a:fld>
            <a:endParaRPr lang="en-US"/>
          </a:p>
        </p:txBody>
      </p:sp>
    </p:spTree>
    <p:extLst>
      <p:ext uri="{BB962C8B-B14F-4D97-AF65-F5344CB8AC3E}">
        <p14:creationId xmlns:p14="http://schemas.microsoft.com/office/powerpoint/2010/main" val="18888646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11" Type="http://schemas.openxmlformats.org/officeDocument/2006/relationships/image" Target="../media/image2.png"/><Relationship Id="rId5" Type="http://schemas.openxmlformats.org/officeDocument/2006/relationships/tags" Target="../tags/tag25.xml"/><Relationship Id="rId10" Type="http://schemas.openxmlformats.org/officeDocument/2006/relationships/image" Target="../media/image3.emf"/><Relationship Id="rId4" Type="http://schemas.openxmlformats.org/officeDocument/2006/relationships/tags" Target="../tags/tag24.xml"/><Relationship Id="rId9"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2.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4.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tags" Target="../tags/tag87.xml"/><Relationship Id="rId11" Type="http://schemas.openxmlformats.org/officeDocument/2006/relationships/oleObject" Target="../embeddings/oleObject11.bin"/><Relationship Id="rId5" Type="http://schemas.openxmlformats.org/officeDocument/2006/relationships/tags" Target="../tags/tag86.xml"/><Relationship Id="rId10" Type="http://schemas.openxmlformats.org/officeDocument/2006/relationships/slideMaster" Target="../slideMasters/slideMaster1.xml"/><Relationship Id="rId4" Type="http://schemas.openxmlformats.org/officeDocument/2006/relationships/tags" Target="../tags/tag85.xml"/><Relationship Id="rId9"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2.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emf"/><Relationship Id="rId2" Type="http://schemas.openxmlformats.org/officeDocument/2006/relationships/tags" Target="../tags/tag91.xml"/><Relationship Id="rId1" Type="http://schemas.openxmlformats.org/officeDocument/2006/relationships/vmlDrawing" Target="../drawings/vmlDrawing12.vml"/><Relationship Id="rId6" Type="http://schemas.openxmlformats.org/officeDocument/2006/relationships/tags" Target="../tags/tag95.xml"/><Relationship Id="rId11" Type="http://schemas.openxmlformats.org/officeDocument/2006/relationships/oleObject" Target="../embeddings/oleObject12.bin"/><Relationship Id="rId5" Type="http://schemas.openxmlformats.org/officeDocument/2006/relationships/tags" Target="../tags/tag94.xml"/><Relationship Id="rId10" Type="http://schemas.openxmlformats.org/officeDocument/2006/relationships/slideMaster" Target="../slideMasters/slideMaster1.xml"/><Relationship Id="rId4" Type="http://schemas.openxmlformats.org/officeDocument/2006/relationships/tags" Target="../tags/tag93.xml"/><Relationship Id="rId9" Type="http://schemas.openxmlformats.org/officeDocument/2006/relationships/tags" Target="../tags/tag98.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vmlDrawing" Target="../drawings/vmlDrawing13.vml"/><Relationship Id="rId6" Type="http://schemas.openxmlformats.org/officeDocument/2006/relationships/tags" Target="../tags/tag103.xml"/><Relationship Id="rId11" Type="http://schemas.openxmlformats.org/officeDocument/2006/relationships/image" Target="../media/image2.png"/><Relationship Id="rId5" Type="http://schemas.openxmlformats.org/officeDocument/2006/relationships/tags" Target="../tags/tag102.xml"/><Relationship Id="rId10" Type="http://schemas.openxmlformats.org/officeDocument/2006/relationships/image" Target="../media/image3.emf"/><Relationship Id="rId4" Type="http://schemas.openxmlformats.org/officeDocument/2006/relationships/tags" Target="../tags/tag101.xml"/><Relationship Id="rId9"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06.xml"/><Relationship Id="rId7" Type="http://schemas.openxmlformats.org/officeDocument/2006/relationships/oleObject" Target="../embeddings/oleObject14.bin"/><Relationship Id="rId2" Type="http://schemas.openxmlformats.org/officeDocument/2006/relationships/tags" Target="../tags/tag105.xml"/><Relationship Id="rId1" Type="http://schemas.openxmlformats.org/officeDocument/2006/relationships/vmlDrawing" Target="../drawings/vmlDrawing14.v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2.png"/><Relationship Id="rId2" Type="http://schemas.openxmlformats.org/officeDocument/2006/relationships/tags" Target="../tags/tag109.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vmlDrawing" Target="../drawings/vmlDrawing17.vml"/><Relationship Id="rId6" Type="http://schemas.openxmlformats.org/officeDocument/2006/relationships/tags" Target="../tags/tag135.xml"/><Relationship Id="rId11" Type="http://schemas.openxmlformats.org/officeDocument/2006/relationships/image" Target="../media/image6.png"/><Relationship Id="rId5" Type="http://schemas.openxmlformats.org/officeDocument/2006/relationships/tags" Target="../tags/tag134.xml"/><Relationship Id="rId10" Type="http://schemas.openxmlformats.org/officeDocument/2006/relationships/image" Target="../media/image3.emf"/><Relationship Id="rId4" Type="http://schemas.openxmlformats.org/officeDocument/2006/relationships/tags" Target="../tags/tag133.xml"/><Relationship Id="rId9"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vmlDrawing" Target="../drawings/vmlDrawing18.vml"/><Relationship Id="rId6" Type="http://schemas.openxmlformats.org/officeDocument/2006/relationships/tags" Target="../tags/tag141.xml"/><Relationship Id="rId11" Type="http://schemas.openxmlformats.org/officeDocument/2006/relationships/image" Target="../media/image1.emf"/><Relationship Id="rId5" Type="http://schemas.openxmlformats.org/officeDocument/2006/relationships/tags" Target="../tags/tag140.xml"/><Relationship Id="rId10" Type="http://schemas.openxmlformats.org/officeDocument/2006/relationships/oleObject" Target="../embeddings/oleObject18.bin"/><Relationship Id="rId4" Type="http://schemas.openxmlformats.org/officeDocument/2006/relationships/tags" Target="../tags/tag139.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vmlDrawing" Target="../drawings/vmlDrawing19.v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3.emf"/><Relationship Id="rId4" Type="http://schemas.openxmlformats.org/officeDocument/2006/relationships/tags" Target="../tags/tag146.xml"/><Relationship Id="rId9"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vmlDrawing" Target="../drawings/vmlDrawing20.v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3.emf"/><Relationship Id="rId4" Type="http://schemas.openxmlformats.org/officeDocument/2006/relationships/tags" Target="../tags/tag152.xml"/><Relationship Id="rId9"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vmlDrawing" Target="../drawings/vmlDrawing21.v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image" Target="../media/image3.emf"/><Relationship Id="rId4" Type="http://schemas.openxmlformats.org/officeDocument/2006/relationships/tags" Target="../tags/tag158.xml"/><Relationship Id="rId9"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vmlDrawing" Target="../drawings/vmlDrawing3.v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2.vml"/><Relationship Id="rId6" Type="http://schemas.openxmlformats.org/officeDocument/2006/relationships/tags" Target="../tags/tag166.xml"/><Relationship Id="rId11" Type="http://schemas.openxmlformats.org/officeDocument/2006/relationships/image" Target="../media/image3.emf"/><Relationship Id="rId5" Type="http://schemas.openxmlformats.org/officeDocument/2006/relationships/tags" Target="../tags/tag165.xml"/><Relationship Id="rId10" Type="http://schemas.openxmlformats.org/officeDocument/2006/relationships/oleObject" Target="../embeddings/oleObject22.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5.png"/><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image" Target="../media/image1.emf"/><Relationship Id="rId2" Type="http://schemas.openxmlformats.org/officeDocument/2006/relationships/tags" Target="../tags/tag169.xml"/><Relationship Id="rId1" Type="http://schemas.openxmlformats.org/officeDocument/2006/relationships/vmlDrawing" Target="../drawings/vmlDrawing23.vml"/><Relationship Id="rId6" Type="http://schemas.openxmlformats.org/officeDocument/2006/relationships/tags" Target="../tags/tag173.xml"/><Relationship Id="rId11" Type="http://schemas.openxmlformats.org/officeDocument/2006/relationships/oleObject" Target="../embeddings/oleObject23.bin"/><Relationship Id="rId5" Type="http://schemas.openxmlformats.org/officeDocument/2006/relationships/tags" Target="../tags/tag172.xml"/><Relationship Id="rId10" Type="http://schemas.openxmlformats.org/officeDocument/2006/relationships/slideMaster" Target="../slideMasters/slideMaster2.xml"/><Relationship Id="rId4" Type="http://schemas.openxmlformats.org/officeDocument/2006/relationships/tags" Target="../tags/tag171.xml"/><Relationship Id="rId9" Type="http://schemas.openxmlformats.org/officeDocument/2006/relationships/tags" Target="../tags/tag176.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5.png"/><Relationship Id="rId2" Type="http://schemas.openxmlformats.org/officeDocument/2006/relationships/tags" Target="../tags/tag177.xml"/><Relationship Id="rId1" Type="http://schemas.openxmlformats.org/officeDocument/2006/relationships/vmlDrawing" Target="../drawings/vmlDrawing24.vml"/><Relationship Id="rId6" Type="http://schemas.openxmlformats.org/officeDocument/2006/relationships/tags" Target="../tags/tag181.xml"/><Relationship Id="rId11" Type="http://schemas.openxmlformats.org/officeDocument/2006/relationships/image" Target="../media/image1.emf"/><Relationship Id="rId5" Type="http://schemas.openxmlformats.org/officeDocument/2006/relationships/tags" Target="../tags/tag180.xml"/><Relationship Id="rId10" Type="http://schemas.openxmlformats.org/officeDocument/2006/relationships/oleObject" Target="../embeddings/oleObject24.bin"/><Relationship Id="rId4" Type="http://schemas.openxmlformats.org/officeDocument/2006/relationships/tags" Target="../tags/tag179.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5.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1.emf"/><Relationship Id="rId2" Type="http://schemas.openxmlformats.org/officeDocument/2006/relationships/tags" Target="../tags/tag184.xml"/><Relationship Id="rId1" Type="http://schemas.openxmlformats.org/officeDocument/2006/relationships/vmlDrawing" Target="../drawings/vmlDrawing25.vml"/><Relationship Id="rId6" Type="http://schemas.openxmlformats.org/officeDocument/2006/relationships/tags" Target="../tags/tag188.xml"/><Relationship Id="rId11" Type="http://schemas.openxmlformats.org/officeDocument/2006/relationships/oleObject" Target="../embeddings/oleObject25.bin"/><Relationship Id="rId5" Type="http://schemas.openxmlformats.org/officeDocument/2006/relationships/tags" Target="../tags/tag187.xml"/><Relationship Id="rId10" Type="http://schemas.openxmlformats.org/officeDocument/2006/relationships/slideMaster" Target="../slideMasters/slideMaster2.xml"/><Relationship Id="rId4" Type="http://schemas.openxmlformats.org/officeDocument/2006/relationships/tags" Target="../tags/tag186.xml"/><Relationship Id="rId9" Type="http://schemas.openxmlformats.org/officeDocument/2006/relationships/tags" Target="../tags/tag19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image" Target="../media/image5.png"/><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4.emf"/><Relationship Id="rId2" Type="http://schemas.openxmlformats.org/officeDocument/2006/relationships/tags" Target="../tags/tag192.xml"/><Relationship Id="rId1" Type="http://schemas.openxmlformats.org/officeDocument/2006/relationships/vmlDrawing" Target="../drawings/vmlDrawing26.vml"/><Relationship Id="rId6" Type="http://schemas.openxmlformats.org/officeDocument/2006/relationships/tags" Target="../tags/tag196.xml"/><Relationship Id="rId11" Type="http://schemas.openxmlformats.org/officeDocument/2006/relationships/oleObject" Target="../embeddings/oleObject26.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image" Target="../media/image5.png"/><Relationship Id="rId3" Type="http://schemas.openxmlformats.org/officeDocument/2006/relationships/tags" Target="../tags/tag201.xml"/><Relationship Id="rId7" Type="http://schemas.openxmlformats.org/officeDocument/2006/relationships/tags" Target="../tags/tag205.xml"/><Relationship Id="rId12" Type="http://schemas.openxmlformats.org/officeDocument/2006/relationships/image" Target="../media/image1.emf"/><Relationship Id="rId2" Type="http://schemas.openxmlformats.org/officeDocument/2006/relationships/tags" Target="../tags/tag200.xml"/><Relationship Id="rId1" Type="http://schemas.openxmlformats.org/officeDocument/2006/relationships/vmlDrawing" Target="../drawings/vmlDrawing27.vml"/><Relationship Id="rId6" Type="http://schemas.openxmlformats.org/officeDocument/2006/relationships/tags" Target="../tags/tag204.xml"/><Relationship Id="rId11" Type="http://schemas.openxmlformats.org/officeDocument/2006/relationships/oleObject" Target="../embeddings/oleObject27.bin"/><Relationship Id="rId5" Type="http://schemas.openxmlformats.org/officeDocument/2006/relationships/tags" Target="../tags/tag203.xml"/><Relationship Id="rId10" Type="http://schemas.openxmlformats.org/officeDocument/2006/relationships/slideMaster" Target="../slideMasters/slideMaster2.xml"/><Relationship Id="rId4" Type="http://schemas.openxmlformats.org/officeDocument/2006/relationships/tags" Target="../tags/tag202.xml"/><Relationship Id="rId9" Type="http://schemas.openxmlformats.org/officeDocument/2006/relationships/tags" Target="../tags/tag207.xml"/></Relationships>
</file>

<file path=ppt/slideLayouts/_rels/slideLayout2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vmlDrawing" Target="../drawings/vmlDrawing28.vml"/><Relationship Id="rId6" Type="http://schemas.openxmlformats.org/officeDocument/2006/relationships/tags" Target="../tags/tag212.xml"/><Relationship Id="rId11" Type="http://schemas.openxmlformats.org/officeDocument/2006/relationships/image" Target="../media/image5.png"/><Relationship Id="rId5" Type="http://schemas.openxmlformats.org/officeDocument/2006/relationships/tags" Target="../tags/tag211.xml"/><Relationship Id="rId10" Type="http://schemas.openxmlformats.org/officeDocument/2006/relationships/image" Target="../media/image3.emf"/><Relationship Id="rId4" Type="http://schemas.openxmlformats.org/officeDocument/2006/relationships/tags" Target="../tags/tag210.xml"/><Relationship Id="rId9" Type="http://schemas.openxmlformats.org/officeDocument/2006/relationships/oleObject" Target="../embeddings/oleObject28.bin"/></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15.xml"/><Relationship Id="rId7" Type="http://schemas.openxmlformats.org/officeDocument/2006/relationships/oleObject" Target="../embeddings/oleObject29.bin"/><Relationship Id="rId2" Type="http://schemas.openxmlformats.org/officeDocument/2006/relationships/tags" Target="../tags/tag214.xml"/><Relationship Id="rId1" Type="http://schemas.openxmlformats.org/officeDocument/2006/relationships/vmlDrawing" Target="../drawings/vmlDrawing29.vml"/><Relationship Id="rId6" Type="http://schemas.openxmlformats.org/officeDocument/2006/relationships/slideMaster" Target="../slideMasters/slideMaster2.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png"/><Relationship Id="rId2" Type="http://schemas.openxmlformats.org/officeDocument/2006/relationships/tags" Target="../tags/tag218.xml"/><Relationship Id="rId1" Type="http://schemas.openxmlformats.org/officeDocument/2006/relationships/vmlDrawing" Target="../drawings/vmlDrawing30.vml"/><Relationship Id="rId6" Type="http://schemas.openxmlformats.org/officeDocument/2006/relationships/image" Target="../media/image3.emf"/><Relationship Id="rId5" Type="http://schemas.openxmlformats.org/officeDocument/2006/relationships/oleObject" Target="../embeddings/oleObject30.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3.emf"/><Relationship Id="rId2" Type="http://schemas.openxmlformats.org/officeDocument/2006/relationships/tags" Target="../tags/tag220.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Master" Target="../slideMasters/slideMaster2.xml"/><Relationship Id="rId4" Type="http://schemas.openxmlformats.org/officeDocument/2006/relationships/tags" Target="../tags/tag222.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3.emf"/><Relationship Id="rId4" Type="http://schemas.openxmlformats.org/officeDocument/2006/relationships/tags" Target="../tags/tag36.xml"/><Relationship Id="rId9"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oleObject" Target="../embeddings/oleObject32.bin"/><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slideMaster" Target="../slideMasters/slideMaster2.xml"/><Relationship Id="rId2" Type="http://schemas.openxmlformats.org/officeDocument/2006/relationships/tags" Target="../tags/tag223.xml"/><Relationship Id="rId16" Type="http://schemas.openxmlformats.org/officeDocument/2006/relationships/tags" Target="../tags/tag237.xml"/><Relationship Id="rId1" Type="http://schemas.openxmlformats.org/officeDocument/2006/relationships/vmlDrawing" Target="../drawings/vmlDrawing32.v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5" Type="http://schemas.openxmlformats.org/officeDocument/2006/relationships/tags" Target="../tags/tag236.xml"/><Relationship Id="rId10" Type="http://schemas.openxmlformats.org/officeDocument/2006/relationships/tags" Target="../tags/tag231.xml"/><Relationship Id="rId19" Type="http://schemas.openxmlformats.org/officeDocument/2006/relationships/image" Target="../media/image4.emf"/><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s>
</file>

<file path=ppt/slideLayouts/_rels/slideLayout31.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vmlDrawing" Target="../drawings/vmlDrawing34.vml"/><Relationship Id="rId6" Type="http://schemas.openxmlformats.org/officeDocument/2006/relationships/tags" Target="../tags/tag262.xml"/><Relationship Id="rId11" Type="http://schemas.openxmlformats.org/officeDocument/2006/relationships/image" Target="../media/image6.png"/><Relationship Id="rId5" Type="http://schemas.openxmlformats.org/officeDocument/2006/relationships/tags" Target="../tags/tag261.xml"/><Relationship Id="rId10" Type="http://schemas.openxmlformats.org/officeDocument/2006/relationships/image" Target="../media/image3.emf"/><Relationship Id="rId4" Type="http://schemas.openxmlformats.org/officeDocument/2006/relationships/tags" Target="../tags/tag260.xml"/><Relationship Id="rId9" Type="http://schemas.openxmlformats.org/officeDocument/2006/relationships/oleObject" Target="../embeddings/oleObject34.bin"/></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70.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vmlDrawing" Target="../drawings/vmlDrawing35.vml"/><Relationship Id="rId6" Type="http://schemas.openxmlformats.org/officeDocument/2006/relationships/tags" Target="../tags/tag268.xml"/><Relationship Id="rId11" Type="http://schemas.openxmlformats.org/officeDocument/2006/relationships/image" Target="../media/image1.emf"/><Relationship Id="rId5" Type="http://schemas.openxmlformats.org/officeDocument/2006/relationships/tags" Target="../tags/tag267.xml"/><Relationship Id="rId10" Type="http://schemas.openxmlformats.org/officeDocument/2006/relationships/oleObject" Target="../embeddings/oleObject35.bin"/><Relationship Id="rId4" Type="http://schemas.openxmlformats.org/officeDocument/2006/relationships/tags" Target="../tags/tag266.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vmlDrawing" Target="../drawings/vmlDrawing36.vml"/><Relationship Id="rId6" Type="http://schemas.openxmlformats.org/officeDocument/2006/relationships/tags" Target="../tags/tag275.xml"/><Relationship Id="rId5" Type="http://schemas.openxmlformats.org/officeDocument/2006/relationships/tags" Target="../tags/tag274.xml"/><Relationship Id="rId10" Type="http://schemas.openxmlformats.org/officeDocument/2006/relationships/image" Target="../media/image3.emf"/><Relationship Id="rId4" Type="http://schemas.openxmlformats.org/officeDocument/2006/relationships/tags" Target="../tags/tag273.xml"/><Relationship Id="rId9" Type="http://schemas.openxmlformats.org/officeDocument/2006/relationships/oleObject" Target="../embeddings/oleObject36.bin"/></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vmlDrawing" Target="../drawings/vmlDrawing37.vml"/><Relationship Id="rId6" Type="http://schemas.openxmlformats.org/officeDocument/2006/relationships/tags" Target="../tags/tag281.xml"/><Relationship Id="rId5" Type="http://schemas.openxmlformats.org/officeDocument/2006/relationships/tags" Target="../tags/tag280.xml"/><Relationship Id="rId10" Type="http://schemas.openxmlformats.org/officeDocument/2006/relationships/image" Target="../media/image3.emf"/><Relationship Id="rId4" Type="http://schemas.openxmlformats.org/officeDocument/2006/relationships/tags" Target="../tags/tag279.xml"/><Relationship Id="rId9" Type="http://schemas.openxmlformats.org/officeDocument/2006/relationships/oleObject" Target="../embeddings/oleObject37.bin"/></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vmlDrawing" Target="../drawings/vmlDrawing38.v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3.emf"/><Relationship Id="rId4" Type="http://schemas.openxmlformats.org/officeDocument/2006/relationships/tags" Target="../tags/tag285.xml"/><Relationship Id="rId9" Type="http://schemas.openxmlformats.org/officeDocument/2006/relationships/oleObject" Target="../embeddings/oleObject38.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95.xml"/><Relationship Id="rId3" Type="http://schemas.openxmlformats.org/officeDocument/2006/relationships/tags" Target="../tags/tag290.xml"/><Relationship Id="rId7" Type="http://schemas.openxmlformats.org/officeDocument/2006/relationships/tags" Target="../tags/tag294.xml"/><Relationship Id="rId2" Type="http://schemas.openxmlformats.org/officeDocument/2006/relationships/tags" Target="../tags/tag289.xml"/><Relationship Id="rId1" Type="http://schemas.openxmlformats.org/officeDocument/2006/relationships/vmlDrawing" Target="../drawings/vmlDrawing39.vml"/><Relationship Id="rId6" Type="http://schemas.openxmlformats.org/officeDocument/2006/relationships/tags" Target="../tags/tag293.xml"/><Relationship Id="rId11" Type="http://schemas.openxmlformats.org/officeDocument/2006/relationships/image" Target="../media/image3.emf"/><Relationship Id="rId5" Type="http://schemas.openxmlformats.org/officeDocument/2006/relationships/tags" Target="../tags/tag292.xml"/><Relationship Id="rId10" Type="http://schemas.openxmlformats.org/officeDocument/2006/relationships/oleObject" Target="../embeddings/oleObject39.bin"/><Relationship Id="rId4" Type="http://schemas.openxmlformats.org/officeDocument/2006/relationships/tags" Target="../tags/tag291.xml"/><Relationship Id="rId9"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image" Target="../media/image5.png"/><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image" Target="../media/image1.emf"/><Relationship Id="rId2" Type="http://schemas.openxmlformats.org/officeDocument/2006/relationships/tags" Target="../tags/tag296.xml"/><Relationship Id="rId1" Type="http://schemas.openxmlformats.org/officeDocument/2006/relationships/vmlDrawing" Target="../drawings/vmlDrawing40.vml"/><Relationship Id="rId6" Type="http://schemas.openxmlformats.org/officeDocument/2006/relationships/tags" Target="../tags/tag300.xml"/><Relationship Id="rId11" Type="http://schemas.openxmlformats.org/officeDocument/2006/relationships/oleObject" Target="../embeddings/oleObject40.bin"/><Relationship Id="rId5" Type="http://schemas.openxmlformats.org/officeDocument/2006/relationships/tags" Target="../tags/tag299.xml"/><Relationship Id="rId10" Type="http://schemas.openxmlformats.org/officeDocument/2006/relationships/slideMaster" Target="../slideMasters/slideMaster3.xml"/><Relationship Id="rId4" Type="http://schemas.openxmlformats.org/officeDocument/2006/relationships/tags" Target="../tags/tag298.xml"/><Relationship Id="rId9" Type="http://schemas.openxmlformats.org/officeDocument/2006/relationships/tags" Target="../tags/tag30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10.xml"/><Relationship Id="rId13" Type="http://schemas.openxmlformats.org/officeDocument/2006/relationships/image" Target="../media/image5.png"/><Relationship Id="rId3" Type="http://schemas.openxmlformats.org/officeDocument/2006/relationships/tags" Target="../tags/tag305.xml"/><Relationship Id="rId7" Type="http://schemas.openxmlformats.org/officeDocument/2006/relationships/tags" Target="../tags/tag309.xml"/><Relationship Id="rId12" Type="http://schemas.openxmlformats.org/officeDocument/2006/relationships/image" Target="../media/image1.emf"/><Relationship Id="rId2" Type="http://schemas.openxmlformats.org/officeDocument/2006/relationships/tags" Target="../tags/tag304.xml"/><Relationship Id="rId1" Type="http://schemas.openxmlformats.org/officeDocument/2006/relationships/vmlDrawing" Target="../drawings/vmlDrawing41.vml"/><Relationship Id="rId6" Type="http://schemas.openxmlformats.org/officeDocument/2006/relationships/tags" Target="../tags/tag308.xml"/><Relationship Id="rId11" Type="http://schemas.openxmlformats.org/officeDocument/2006/relationships/oleObject" Target="../embeddings/oleObject41.bin"/><Relationship Id="rId5" Type="http://schemas.openxmlformats.org/officeDocument/2006/relationships/tags" Target="../tags/tag307.xml"/><Relationship Id="rId10" Type="http://schemas.openxmlformats.org/officeDocument/2006/relationships/slideMaster" Target="../slideMasters/slideMaster3.xml"/><Relationship Id="rId4" Type="http://schemas.openxmlformats.org/officeDocument/2006/relationships/tags" Target="../tags/tag306.xml"/><Relationship Id="rId9" Type="http://schemas.openxmlformats.org/officeDocument/2006/relationships/tags" Target="../tags/tag311.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image" Target="../media/image5.png"/><Relationship Id="rId3" Type="http://schemas.openxmlformats.org/officeDocument/2006/relationships/tags" Target="../tags/tag313.xml"/><Relationship Id="rId7" Type="http://schemas.openxmlformats.org/officeDocument/2006/relationships/tags" Target="../tags/tag317.xml"/><Relationship Id="rId12" Type="http://schemas.openxmlformats.org/officeDocument/2006/relationships/image" Target="../media/image1.emf"/><Relationship Id="rId2" Type="http://schemas.openxmlformats.org/officeDocument/2006/relationships/tags" Target="../tags/tag312.xml"/><Relationship Id="rId1" Type="http://schemas.openxmlformats.org/officeDocument/2006/relationships/vmlDrawing" Target="../drawings/vmlDrawing42.vml"/><Relationship Id="rId6" Type="http://schemas.openxmlformats.org/officeDocument/2006/relationships/tags" Target="../tags/tag316.xml"/><Relationship Id="rId11" Type="http://schemas.openxmlformats.org/officeDocument/2006/relationships/oleObject" Target="../embeddings/oleObject42.bin"/><Relationship Id="rId5" Type="http://schemas.openxmlformats.org/officeDocument/2006/relationships/tags" Target="../tags/tag315.xml"/><Relationship Id="rId10" Type="http://schemas.openxmlformats.org/officeDocument/2006/relationships/slideMaster" Target="../slideMasters/slideMaster3.xml"/><Relationship Id="rId4" Type="http://schemas.openxmlformats.org/officeDocument/2006/relationships/tags" Target="../tags/tag314.xml"/><Relationship Id="rId9" Type="http://schemas.openxmlformats.org/officeDocument/2006/relationships/tags" Target="../tags/tag319.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vmlDrawing" Target="../drawings/vmlDrawing5.v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3.emf"/><Relationship Id="rId4" Type="http://schemas.openxmlformats.org/officeDocument/2006/relationships/tags" Target="../tags/tag42.xml"/><Relationship Id="rId9"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image" Target="../media/image5.png"/><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image" Target="../media/image4.emf"/><Relationship Id="rId2" Type="http://schemas.openxmlformats.org/officeDocument/2006/relationships/tags" Target="../tags/tag320.xml"/><Relationship Id="rId1" Type="http://schemas.openxmlformats.org/officeDocument/2006/relationships/vmlDrawing" Target="../drawings/vmlDrawing43.vml"/><Relationship Id="rId6" Type="http://schemas.openxmlformats.org/officeDocument/2006/relationships/tags" Target="../tags/tag324.xml"/><Relationship Id="rId11" Type="http://schemas.openxmlformats.org/officeDocument/2006/relationships/oleObject" Target="../embeddings/oleObject43.bin"/><Relationship Id="rId5" Type="http://schemas.openxmlformats.org/officeDocument/2006/relationships/tags" Target="../tags/tag323.xml"/><Relationship Id="rId10" Type="http://schemas.openxmlformats.org/officeDocument/2006/relationships/slideMaster" Target="../slideMasters/slideMaster3.xml"/><Relationship Id="rId4" Type="http://schemas.openxmlformats.org/officeDocument/2006/relationships/tags" Target="../tags/tag322.xml"/><Relationship Id="rId9" Type="http://schemas.openxmlformats.org/officeDocument/2006/relationships/tags" Target="../tags/tag327.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image" Target="../media/image5.png"/><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image" Target="../media/image1.emf"/><Relationship Id="rId2" Type="http://schemas.openxmlformats.org/officeDocument/2006/relationships/tags" Target="../tags/tag328.xml"/><Relationship Id="rId1" Type="http://schemas.openxmlformats.org/officeDocument/2006/relationships/vmlDrawing" Target="../drawings/vmlDrawing44.vml"/><Relationship Id="rId6" Type="http://schemas.openxmlformats.org/officeDocument/2006/relationships/tags" Target="../tags/tag332.xml"/><Relationship Id="rId11" Type="http://schemas.openxmlformats.org/officeDocument/2006/relationships/oleObject" Target="../embeddings/oleObject44.bin"/><Relationship Id="rId5" Type="http://schemas.openxmlformats.org/officeDocument/2006/relationships/tags" Target="../tags/tag331.xml"/><Relationship Id="rId10" Type="http://schemas.openxmlformats.org/officeDocument/2006/relationships/slideMaster" Target="../slideMasters/slideMaster3.xml"/><Relationship Id="rId4" Type="http://schemas.openxmlformats.org/officeDocument/2006/relationships/tags" Target="../tags/tag330.xml"/><Relationship Id="rId9" Type="http://schemas.openxmlformats.org/officeDocument/2006/relationships/tags" Target="../tags/tag335.xml"/></Relationships>
</file>

<file path=ppt/slideLayouts/_rels/slideLayout4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vmlDrawing" Target="../drawings/vmlDrawing45.vml"/><Relationship Id="rId6" Type="http://schemas.openxmlformats.org/officeDocument/2006/relationships/tags" Target="../tags/tag340.xml"/><Relationship Id="rId11" Type="http://schemas.openxmlformats.org/officeDocument/2006/relationships/image" Target="../media/image5.png"/><Relationship Id="rId5" Type="http://schemas.openxmlformats.org/officeDocument/2006/relationships/tags" Target="../tags/tag339.xml"/><Relationship Id="rId10" Type="http://schemas.openxmlformats.org/officeDocument/2006/relationships/image" Target="../media/image3.emf"/><Relationship Id="rId4" Type="http://schemas.openxmlformats.org/officeDocument/2006/relationships/tags" Target="../tags/tag338.xml"/><Relationship Id="rId9" Type="http://schemas.openxmlformats.org/officeDocument/2006/relationships/oleObject" Target="../embeddings/oleObject45.bin"/></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43.xml"/><Relationship Id="rId7" Type="http://schemas.openxmlformats.org/officeDocument/2006/relationships/oleObject" Target="../embeddings/oleObject46.bin"/><Relationship Id="rId2" Type="http://schemas.openxmlformats.org/officeDocument/2006/relationships/tags" Target="../tags/tag342.xml"/><Relationship Id="rId1" Type="http://schemas.openxmlformats.org/officeDocument/2006/relationships/vmlDrawing" Target="../drawings/vmlDrawing46.vml"/><Relationship Id="rId6" Type="http://schemas.openxmlformats.org/officeDocument/2006/relationships/slideMaster" Target="../slideMasters/slideMaster3.xml"/><Relationship Id="rId5" Type="http://schemas.openxmlformats.org/officeDocument/2006/relationships/tags" Target="../tags/tag345.xml"/><Relationship Id="rId4" Type="http://schemas.openxmlformats.org/officeDocument/2006/relationships/tags" Target="../tags/tag344.xml"/><Relationship Id="rId9"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47.xml"/><Relationship Id="rId7" Type="http://schemas.openxmlformats.org/officeDocument/2006/relationships/image" Target="../media/image2.png"/><Relationship Id="rId2" Type="http://schemas.openxmlformats.org/officeDocument/2006/relationships/tags" Target="../tags/tag346.xml"/><Relationship Id="rId1" Type="http://schemas.openxmlformats.org/officeDocument/2006/relationships/vmlDrawing" Target="../drawings/vmlDrawing47.vml"/><Relationship Id="rId6" Type="http://schemas.openxmlformats.org/officeDocument/2006/relationships/image" Target="../media/image3.emf"/><Relationship Id="rId5" Type="http://schemas.openxmlformats.org/officeDocument/2006/relationships/oleObject" Target="../embeddings/oleObject47.bin"/><Relationship Id="rId4"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49.xml"/><Relationship Id="rId7" Type="http://schemas.openxmlformats.org/officeDocument/2006/relationships/image" Target="../media/image3.emf"/><Relationship Id="rId2" Type="http://schemas.openxmlformats.org/officeDocument/2006/relationships/tags" Target="../tags/tag348.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slideMaster" Target="../slideMasters/slideMaster3.xml"/><Relationship Id="rId4" Type="http://schemas.openxmlformats.org/officeDocument/2006/relationships/tags" Target="../tags/tag35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6.v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3.emf"/><Relationship Id="rId4" Type="http://schemas.openxmlformats.org/officeDocument/2006/relationships/tags" Target="../tags/tag48.xml"/><Relationship Id="rId9"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7.vml"/><Relationship Id="rId6" Type="http://schemas.openxmlformats.org/officeDocument/2006/relationships/tags" Target="../tags/tag56.xml"/><Relationship Id="rId11" Type="http://schemas.openxmlformats.org/officeDocument/2006/relationships/image" Target="../media/image3.emf"/><Relationship Id="rId5" Type="http://schemas.openxmlformats.org/officeDocument/2006/relationships/tags" Target="../tags/tag55.xml"/><Relationship Id="rId10" Type="http://schemas.openxmlformats.org/officeDocument/2006/relationships/oleObject" Target="../embeddings/oleObject7.bin"/><Relationship Id="rId4" Type="http://schemas.openxmlformats.org/officeDocument/2006/relationships/tags" Target="../tags/tag54.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2.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tags" Target="../tags/tag63.xml"/><Relationship Id="rId11" Type="http://schemas.openxmlformats.org/officeDocument/2006/relationships/oleObject" Target="../embeddings/oleObject8.bin"/><Relationship Id="rId5" Type="http://schemas.openxmlformats.org/officeDocument/2006/relationships/tags" Target="../tags/tag62.xml"/><Relationship Id="rId10" Type="http://schemas.openxmlformats.org/officeDocument/2006/relationships/slideMaster" Target="../slideMasters/slideMaster1.xml"/><Relationship Id="rId4" Type="http://schemas.openxmlformats.org/officeDocument/2006/relationships/tags" Target="../tags/tag61.xml"/><Relationship Id="rId9" Type="http://schemas.openxmlformats.org/officeDocument/2006/relationships/tags" Target="../tags/tag6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2.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9.vml"/><Relationship Id="rId6" Type="http://schemas.openxmlformats.org/officeDocument/2006/relationships/tags" Target="../tags/tag71.xml"/><Relationship Id="rId11" Type="http://schemas.openxmlformats.org/officeDocument/2006/relationships/oleObject" Target="../embeddings/oleObject9.bin"/><Relationship Id="rId5" Type="http://schemas.openxmlformats.org/officeDocument/2006/relationships/tags" Target="../tags/tag70.xml"/><Relationship Id="rId10" Type="http://schemas.openxmlformats.org/officeDocument/2006/relationships/slideMaster" Target="../slideMasters/slideMaster1.xml"/><Relationship Id="rId4" Type="http://schemas.openxmlformats.org/officeDocument/2006/relationships/tags" Target="../tags/tag69.xml"/><Relationship Id="rId9" Type="http://schemas.openxmlformats.org/officeDocument/2006/relationships/tags" Target="../tags/tag7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2.pn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10.vml"/><Relationship Id="rId6" Type="http://schemas.openxmlformats.org/officeDocument/2006/relationships/tags" Target="../tags/tag79.xml"/><Relationship Id="rId11" Type="http://schemas.openxmlformats.org/officeDocument/2006/relationships/oleObject" Target="../embeddings/oleObject10.bin"/><Relationship Id="rId5" Type="http://schemas.openxmlformats.org/officeDocument/2006/relationships/tags" Target="../tags/tag78.xml"/><Relationship Id="rId10" Type="http://schemas.openxmlformats.org/officeDocument/2006/relationships/slideMaster" Target="../slideMasters/slideMaster1.xml"/><Relationship Id="rId4" Type="http://schemas.openxmlformats.org/officeDocument/2006/relationships/tags" Target="../tags/tag77.xml"/><Relationship Id="rId9" Type="http://schemas.openxmlformats.org/officeDocument/2006/relationships/tags" Target="../tags/tag8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528871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4" name="Documenttype">
            <a:extLst>
              <a:ext uri="{FF2B5EF4-FFF2-40B4-BE49-F238E27FC236}">
                <a16:creationId xmlns:a16="http://schemas.microsoft.com/office/drawing/2014/main" id="{957B0D2C-8FBD-4797-98FE-C066C31701D6}"/>
              </a:ext>
            </a:extLst>
          </p:cNvPr>
          <p:cNvSpPr>
            <a:spLocks noGrp="1"/>
          </p:cNvSpPr>
          <p:nvPr>
            <p:ph type="body" sz="quarter" idx="13" hasCustomPrompt="1"/>
            <p:custDataLst>
              <p:tags r:id="rId4"/>
            </p:custDataLst>
          </p:nvPr>
        </p:nvSpPr>
        <p:spPr>
          <a:xfrm>
            <a:off x="1938654" y="3866496"/>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Edit date or title/role</a:t>
            </a:r>
          </a:p>
        </p:txBody>
      </p:sp>
      <p:sp>
        <p:nvSpPr>
          <p:cNvPr id="25" name="Subtitle">
            <a:extLst>
              <a:ext uri="{FF2B5EF4-FFF2-40B4-BE49-F238E27FC236}">
                <a16:creationId xmlns:a16="http://schemas.microsoft.com/office/drawing/2014/main" id="{275FBC27-D900-466E-9D84-75C01A7C6E68}"/>
              </a:ext>
            </a:extLst>
          </p:cNvPr>
          <p:cNvSpPr>
            <a:spLocks noGrp="1"/>
          </p:cNvSpPr>
          <p:nvPr>
            <p:ph type="subTitle" idx="1"/>
            <p:custDataLst>
              <p:tags r:id="rId5"/>
            </p:custDataLst>
          </p:nvPr>
        </p:nvSpPr>
        <p:spPr>
          <a:xfrm>
            <a:off x="1938654" y="3312022"/>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Click to edit Master subtitle style</a:t>
            </a:r>
          </a:p>
        </p:txBody>
      </p:sp>
      <p:sp>
        <p:nvSpPr>
          <p:cNvPr id="26" name="Title">
            <a:extLst>
              <a:ext uri="{FF2B5EF4-FFF2-40B4-BE49-F238E27FC236}">
                <a16:creationId xmlns:a16="http://schemas.microsoft.com/office/drawing/2014/main" id="{1440548C-399E-4DBD-8892-7A95F058032A}"/>
              </a:ext>
            </a:extLst>
          </p:cNvPr>
          <p:cNvSpPr>
            <a:spLocks noGrp="1"/>
          </p:cNvSpPr>
          <p:nvPr>
            <p:ph type="title"/>
            <p:custDataLst>
              <p:tags r:id="rId6"/>
            </p:custDataLst>
          </p:nvPr>
        </p:nvSpPr>
        <p:spPr>
          <a:xfrm>
            <a:off x="1938654" y="2634437"/>
            <a:ext cx="7922259"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400" dirty="0">
                <a:solidFill>
                  <a:schemeClr val="accent1"/>
                </a:solidFill>
              </a:defRPr>
            </a:lvl1pPr>
          </a:lstStyle>
          <a:p>
            <a:pPr lvl="0"/>
            <a:r>
              <a:rPr lang="en-US" dirty="0"/>
              <a:t>Click to edit Master title style</a:t>
            </a:r>
          </a:p>
        </p:txBody>
      </p:sp>
      <p:sp>
        <p:nvSpPr>
          <p:cNvPr id="11" name="Subtitle">
            <a:extLst>
              <a:ext uri="{FF2B5EF4-FFF2-40B4-BE49-F238E27FC236}">
                <a16:creationId xmlns:a16="http://schemas.microsoft.com/office/drawing/2014/main" id="{4F502DFB-1B51-4472-BD4A-F64F5CB358D6}"/>
              </a:ext>
            </a:extLst>
          </p:cNvPr>
          <p:cNvSpPr txBox="1">
            <a:spLocks/>
          </p:cNvSpPr>
          <p:nvPr userDrawn="1">
            <p:custDataLst>
              <p:tags r:id="rId7"/>
            </p:custDataLst>
          </p:nvPr>
        </p:nvSpPr>
        <p:spPr>
          <a:xfrm>
            <a:off x="1938654" y="4502054"/>
            <a:ext cx="7922259" cy="129266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dirty="0">
                <a:solidFill>
                  <a:schemeClr val="tx1"/>
                </a:solidFill>
              </a:rPr>
              <a:t>This report does not constitute audit, accounting, compliance, legal or other professional or regulated advice. This output is preliminary and based on a limited number of analytic tests – a full case review is required before determining any individual payment. It is provided for consideration and further analysis and assurance by DOL, and the State of Maine. The DOL and the State of Maine are solely responsible for all of their decisions flowing from this report, use of these materials, and compliance with applicable laws, rules and regulations.</a:t>
            </a:r>
          </a:p>
        </p:txBody>
      </p:sp>
      <p:pic>
        <p:nvPicPr>
          <p:cNvPr id="12" name="Picture 842" descr="Maine Department of Labor | Biz Marketplace | Mainebiz.biz">
            <a:extLst>
              <a:ext uri="{FF2B5EF4-FFF2-40B4-BE49-F238E27FC236}">
                <a16:creationId xmlns:a16="http://schemas.microsoft.com/office/drawing/2014/main" id="{B7BE1E78-4518-4AF1-9178-8F971167525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201151" y="551499"/>
            <a:ext cx="2520504" cy="159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1831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63901"/>
            <a:ext cx="6967728" cy="384721"/>
          </a:xfrm>
        </p:spPr>
        <p:txBody>
          <a:bodyPr>
            <a:spAutoFit/>
          </a:bodyPr>
          <a:lstStyle>
            <a:lvl1pPr>
              <a:defRPr>
                <a:solidFill>
                  <a:schemeClr val="accent1"/>
                </a:solidFill>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123633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26D97337-EC09-452C-8763-BAF1B76AC0C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2480FAE9-D3FE-43B7-9901-D5D22B1D73BF}"/>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261940DB-D4AC-4884-8E9C-7BA33016370F}"/>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44735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424391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7918704" cy="384721"/>
          </a:xfrm>
        </p:spPr>
        <p:txBody>
          <a:bodyPr>
            <a:sp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64FB85C1-1575-401B-AD25-4E5D21A8CBC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4BB35AF7-2E4F-499E-8831-3EAB92C3EA94}"/>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E873E72D-8CB5-4D6B-8C91-2CA50AC97DFF}"/>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81711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622713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563901"/>
            <a:ext cx="9998964" cy="384721"/>
          </a:xfrm>
        </p:spPr>
        <p:txBody>
          <a:bodyPr wrap="square">
            <a:sp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F49BF471-84E0-4E31-905D-4C53FF63E415}"/>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7A4DC805-8C7E-43B8-954E-196625D7AE61}"/>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4" name="Rectangle 9">
            <a:extLst>
              <a:ext uri="{FF2B5EF4-FFF2-40B4-BE49-F238E27FC236}">
                <a16:creationId xmlns:a16="http://schemas.microsoft.com/office/drawing/2014/main" id="{0E7E96BC-7CD3-4916-8BD4-A4B5E85FA24A}"/>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1511223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1884577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40108CFD-A59D-419C-AC0A-A7442BB5141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5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2222318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think-cell Slide" r:id="rId5" imgW="592" imgH="591" progId="TCLayout.ActiveDocument.1">
                  <p:embed/>
                </p:oleObj>
              </mc:Choice>
              <mc:Fallback>
                <p:oleObj name="think-cell Slide" r:id="rId5" imgW="592" imgH="591" progId="TCLayout.ActiveDocument.1">
                  <p:embed/>
                  <p:pic>
                    <p:nvPicPr>
                      <p:cNvPr id="2" name="Object 6"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9" name="Picture 842" descr="Maine Department of Labor | Biz Marketplace | Mainebiz.biz">
            <a:extLst>
              <a:ext uri="{FF2B5EF4-FFF2-40B4-BE49-F238E27FC236}">
                <a16:creationId xmlns:a16="http://schemas.microsoft.com/office/drawing/2014/main" id="{33212021-6222-472F-9E70-1A06363E54F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81049" y="1775127"/>
            <a:ext cx="5229902" cy="33077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513F80EE-5494-4E26-BD13-60E7BD215F51}"/>
              </a:ext>
            </a:extLst>
          </p:cNvPr>
          <p:cNvSpPr/>
          <p:nvPr userDrawn="1"/>
        </p:nvSpPr>
        <p:spPr>
          <a:xfrm>
            <a:off x="986458" y="6251678"/>
            <a:ext cx="11321604" cy="21544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 </a:t>
            </a:r>
            <a:endParaRPr lang="en-US" sz="800" b="0" u="none" dirty="0">
              <a:solidFill>
                <a:srgbClr val="FF0000"/>
              </a:solidFill>
            </a:endParaRPr>
          </a:p>
        </p:txBody>
      </p:sp>
    </p:spTree>
    <p:extLst>
      <p:ext uri="{BB962C8B-B14F-4D97-AF65-F5344CB8AC3E}">
        <p14:creationId xmlns:p14="http://schemas.microsoft.com/office/powerpoint/2010/main" val="2418282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38999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5"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4" name="Documenttype">
            <a:extLst>
              <a:ext uri="{FF2B5EF4-FFF2-40B4-BE49-F238E27FC236}">
                <a16:creationId xmlns:a16="http://schemas.microsoft.com/office/drawing/2014/main" id="{957B0D2C-8FBD-4797-98FE-C066C31701D6}"/>
              </a:ext>
            </a:extLst>
          </p:cNvPr>
          <p:cNvSpPr>
            <a:spLocks noGrp="1"/>
          </p:cNvSpPr>
          <p:nvPr>
            <p:ph type="body" sz="quarter" idx="13" hasCustomPrompt="1"/>
            <p:custDataLst>
              <p:tags r:id="rId4"/>
            </p:custDataLst>
          </p:nvPr>
        </p:nvSpPr>
        <p:spPr>
          <a:xfrm>
            <a:off x="1938654" y="3866496"/>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Edit date or title/role</a:t>
            </a:r>
          </a:p>
        </p:txBody>
      </p:sp>
      <p:sp>
        <p:nvSpPr>
          <p:cNvPr id="25" name="Subtitle">
            <a:extLst>
              <a:ext uri="{FF2B5EF4-FFF2-40B4-BE49-F238E27FC236}">
                <a16:creationId xmlns:a16="http://schemas.microsoft.com/office/drawing/2014/main" id="{275FBC27-D900-466E-9D84-75C01A7C6E68}"/>
              </a:ext>
            </a:extLst>
          </p:cNvPr>
          <p:cNvSpPr>
            <a:spLocks noGrp="1"/>
          </p:cNvSpPr>
          <p:nvPr>
            <p:ph type="subTitle" idx="1"/>
            <p:custDataLst>
              <p:tags r:id="rId5"/>
            </p:custDataLst>
          </p:nvPr>
        </p:nvSpPr>
        <p:spPr>
          <a:xfrm>
            <a:off x="1938654" y="3312022"/>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Click to edit Master subtitle style</a:t>
            </a:r>
          </a:p>
        </p:txBody>
      </p:sp>
      <p:sp>
        <p:nvSpPr>
          <p:cNvPr id="26" name="Title">
            <a:extLst>
              <a:ext uri="{FF2B5EF4-FFF2-40B4-BE49-F238E27FC236}">
                <a16:creationId xmlns:a16="http://schemas.microsoft.com/office/drawing/2014/main" id="{1440548C-399E-4DBD-8892-7A95F058032A}"/>
              </a:ext>
            </a:extLst>
          </p:cNvPr>
          <p:cNvSpPr>
            <a:spLocks noGrp="1"/>
          </p:cNvSpPr>
          <p:nvPr>
            <p:ph type="title"/>
            <p:custDataLst>
              <p:tags r:id="rId6"/>
            </p:custDataLst>
          </p:nvPr>
        </p:nvSpPr>
        <p:spPr>
          <a:xfrm>
            <a:off x="1938654" y="2634437"/>
            <a:ext cx="7922259"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400" dirty="0">
                <a:solidFill>
                  <a:schemeClr val="accent1"/>
                </a:solidFill>
              </a:defRPr>
            </a:lvl1pPr>
          </a:lstStyle>
          <a:p>
            <a:pPr lvl="0"/>
            <a:r>
              <a:rPr lang="en-US" dirty="0"/>
              <a:t>Click to edit Master title style</a:t>
            </a:r>
          </a:p>
        </p:txBody>
      </p:sp>
      <p:sp>
        <p:nvSpPr>
          <p:cNvPr id="11" name="Subtitle">
            <a:extLst>
              <a:ext uri="{FF2B5EF4-FFF2-40B4-BE49-F238E27FC236}">
                <a16:creationId xmlns:a16="http://schemas.microsoft.com/office/drawing/2014/main" id="{4F502DFB-1B51-4472-BD4A-F64F5CB358D6}"/>
              </a:ext>
            </a:extLst>
          </p:cNvPr>
          <p:cNvSpPr txBox="1">
            <a:spLocks/>
          </p:cNvSpPr>
          <p:nvPr userDrawn="1">
            <p:custDataLst>
              <p:tags r:id="rId7"/>
            </p:custDataLst>
          </p:nvPr>
        </p:nvSpPr>
        <p:spPr>
          <a:xfrm>
            <a:off x="1938654" y="4502054"/>
            <a:ext cx="7922259" cy="129266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dirty="0">
                <a:solidFill>
                  <a:schemeClr val="tx1"/>
                </a:solidFill>
              </a:rPr>
              <a:t>This report does not constitute audit, accounting, compliance, legal or other professional or regulated advice. This output is preliminary and based on a limited number of analytic tests – a full case review is required before determining any individual payment. It is provided for consideration and further analysis and assurance by DOL, and the State of Maine. The DOL and the State of Maine are solely responsible for all of their decisions flowing from this report, use of these materials, and compliance with applicable laws, rules and regulations.</a:t>
            </a:r>
          </a:p>
        </p:txBody>
      </p:sp>
      <p:pic>
        <p:nvPicPr>
          <p:cNvPr id="12" name="Picture 842" descr="Maine Department of Labor | Biz Marketplace | Mainebiz.biz">
            <a:extLst>
              <a:ext uri="{FF2B5EF4-FFF2-40B4-BE49-F238E27FC236}">
                <a16:creationId xmlns:a16="http://schemas.microsoft.com/office/drawing/2014/main" id="{B7BE1E78-4518-4AF1-9178-8F971167525B}"/>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9201151" y="551499"/>
            <a:ext cx="2520504" cy="15941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FAEFCD48-6910-41D8-8181-8A4FC40B0915}"/>
              </a:ext>
            </a:extLst>
          </p:cNvPr>
          <p:cNvSpPr/>
          <p:nvPr userDrawn="1"/>
        </p:nvSpPr>
        <p:spPr>
          <a:xfrm>
            <a:off x="11536924" y="7120"/>
            <a:ext cx="184730" cy="246221"/>
          </a:xfrm>
          <a:prstGeom prst="rect">
            <a:avLst/>
          </a:prstGeom>
        </p:spPr>
        <p:txBody>
          <a:bodyPr wrap="none">
            <a:spAutoFit/>
          </a:bodyPr>
          <a:lstStyle/>
          <a:p>
            <a:pPr algn="r"/>
            <a:endParaRPr lang="en-US" sz="1000" b="1" u="sng" dirty="0">
              <a:solidFill>
                <a:srgbClr val="FF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6289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380817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9"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71595"/>
            <a:ext cx="10113264" cy="369332"/>
          </a:xfrm>
        </p:spPr>
        <p:txBody>
          <a:bodyPr vert="horz" wrap="square" lIns="0" tIns="0" rIns="0" bIns="0" rtlCol="0" anchor="ctr" anchorCtr="0">
            <a:spAutoFit/>
          </a:bodyPr>
          <a:lstStyle>
            <a:lvl1pPr>
              <a:defRPr lang="en-US" sz="2400" b="1" kern="1200" spc="0" baseline="0" dirty="0">
                <a:ln w="6350" cap="flat">
                  <a:noFill/>
                  <a:miter lim="800000"/>
                </a:ln>
                <a:solidFill>
                  <a:schemeClr val="accent1"/>
                </a:solidFill>
                <a:latin typeface="+mj-lt"/>
                <a:ea typeface="+mj-ea"/>
                <a:cs typeface="+mj-cs"/>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11083290"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83608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1773498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3"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solidFill>
                  <a:schemeClr val="accent1"/>
                </a:solidFill>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41032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3297626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solidFill>
                  <a:schemeClr val="accent1"/>
                </a:solidFill>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822621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4024948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solidFill>
                  <a:schemeClr val="accent1"/>
                </a:solidFill>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12443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3305106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71595"/>
            <a:ext cx="10113264" cy="369332"/>
          </a:xfrm>
        </p:spPr>
        <p:txBody>
          <a:bodyPr vert="horz" wrap="square" lIns="0" tIns="0" rIns="0" bIns="0" rtlCol="0" anchor="ctr" anchorCtr="0">
            <a:spAutoFit/>
          </a:bodyPr>
          <a:lstStyle>
            <a:lvl1pPr>
              <a:defRPr lang="en-US" sz="2400" b="1" kern="1200" spc="0" baseline="0" dirty="0">
                <a:ln w="6350" cap="flat">
                  <a:noFill/>
                  <a:miter lim="800000"/>
                </a:ln>
                <a:solidFill>
                  <a:schemeClr val="accent1"/>
                </a:solidFill>
                <a:latin typeface="+mj-lt"/>
                <a:ea typeface="+mj-ea"/>
                <a:cs typeface="+mj-cs"/>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11083290"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179169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3568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solidFill>
                  <a:schemeClr val="accent1"/>
                </a:solidFill>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576732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1150218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9"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93893"/>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5" name="Picture 842" descr="Maine Department of Labor | Biz Marketplace | Mainebiz.biz">
            <a:extLst>
              <a:ext uri="{FF2B5EF4-FFF2-40B4-BE49-F238E27FC236}">
                <a16:creationId xmlns:a16="http://schemas.microsoft.com/office/drawing/2014/main" id="{650A77CB-029F-4B15-A9F5-C65B9443BD5C}"/>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92EE8DCE-3302-4E54-B358-3C348E7ADC2A}"/>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6" name="Rectangle 9">
            <a:extLst>
              <a:ext uri="{FF2B5EF4-FFF2-40B4-BE49-F238E27FC236}">
                <a16:creationId xmlns:a16="http://schemas.microsoft.com/office/drawing/2014/main" id="{99A2494F-F7D6-4824-A214-94CE18FA68EA}"/>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345696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309623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3"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49107"/>
            <a:ext cx="782726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p:custDataLst>
              <p:tags r:id="rId8"/>
            </p:custDataLst>
          </p:nvPr>
        </p:nvSpPr>
        <p:spPr>
          <a:xfrm>
            <a:off x="554735" y="93893"/>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endParaRPr lang="en-US" dirty="0"/>
          </a:p>
        </p:txBody>
      </p:sp>
      <p:pic>
        <p:nvPicPr>
          <p:cNvPr id="14" name="Picture 842" descr="Maine Department of Labor | Biz Marketplace | Mainebiz.biz">
            <a:extLst>
              <a:ext uri="{FF2B5EF4-FFF2-40B4-BE49-F238E27FC236}">
                <a16:creationId xmlns:a16="http://schemas.microsoft.com/office/drawing/2014/main" id="{77F19536-7EB0-436E-B3D6-BD1850738849}"/>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05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033615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7"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5065776" cy="384721"/>
          </a:xfrm>
        </p:spPr>
        <p:txBody>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9BD544B7-573C-4C23-A17A-D65A712366B4}"/>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562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3759493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1"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63901"/>
            <a:ext cx="6967728" cy="384721"/>
          </a:xfrm>
        </p:spPr>
        <p:txBody>
          <a:bodyPr>
            <a:spAutoFit/>
          </a:bodyPr>
          <a:lstStyle>
            <a:lvl1pPr>
              <a:defRPr>
                <a:solidFill>
                  <a:schemeClr val="accent1"/>
                </a:solidFill>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123633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endParaRPr lang="en-US" dirty="0"/>
          </a:p>
        </p:txBody>
      </p:sp>
      <p:pic>
        <p:nvPicPr>
          <p:cNvPr id="14" name="Picture 842" descr="Maine Department of Labor | Biz Marketplace | Mainebiz.biz">
            <a:extLst>
              <a:ext uri="{FF2B5EF4-FFF2-40B4-BE49-F238E27FC236}">
                <a16:creationId xmlns:a16="http://schemas.microsoft.com/office/drawing/2014/main" id="{26D97337-EC09-452C-8763-BAF1B76AC0CC}"/>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1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4024509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5"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7918704" cy="384721"/>
          </a:xfrm>
        </p:spPr>
        <p:txBody>
          <a:bodyPr>
            <a:sp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endParaRPr lang="en-US" dirty="0"/>
          </a:p>
        </p:txBody>
      </p:sp>
      <p:pic>
        <p:nvPicPr>
          <p:cNvPr id="14" name="Picture 842" descr="Maine Department of Labor | Biz Marketplace | Mainebiz.biz">
            <a:extLst>
              <a:ext uri="{FF2B5EF4-FFF2-40B4-BE49-F238E27FC236}">
                <a16:creationId xmlns:a16="http://schemas.microsoft.com/office/drawing/2014/main" id="{64FB85C1-1575-401B-AD25-4E5D21A8CBC2}"/>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66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1107472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563901"/>
            <a:ext cx="9998964" cy="384721"/>
          </a:xfrm>
        </p:spPr>
        <p:txBody>
          <a:bodyPr wrap="square">
            <a:sp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F49BF471-84E0-4E31-905D-4C53FF63E415}"/>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81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1602021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3"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40108CFD-A59D-419C-AC0A-A7442BB51418}"/>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27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935987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7" name="think-cell Slide" r:id="rId5" imgW="592" imgH="591" progId="TCLayout.ActiveDocument.1">
                  <p:embed/>
                </p:oleObj>
              </mc:Choice>
              <mc:Fallback>
                <p:oleObj name="think-cell Slide" r:id="rId5" imgW="592" imgH="591" progId="TCLayout.ActiveDocument.1">
                  <p:embed/>
                  <p:pic>
                    <p:nvPicPr>
                      <p:cNvPr id="2" name="Object 6"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9" name="Picture 842" descr="Maine Department of Labor | Biz Marketplace | Mainebiz.biz">
            <a:extLst>
              <a:ext uri="{FF2B5EF4-FFF2-40B4-BE49-F238E27FC236}">
                <a16:creationId xmlns:a16="http://schemas.microsoft.com/office/drawing/2014/main" id="{33212021-6222-472F-9E70-1A06363E54F6}"/>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481049" y="1775127"/>
            <a:ext cx="5229902" cy="330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19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79723B-4A52-4BB8-842B-43F8DE3B90F3}"/>
              </a:ext>
            </a:extLst>
          </p:cNvPr>
          <p:cNvGraphicFramePr>
            <a:graphicFrameLocks noChangeAspect="1"/>
          </p:cNvGraphicFramePr>
          <p:nvPr userDrawn="1">
            <p:custDataLst>
              <p:tags r:id="rId2"/>
            </p:custDataLst>
            <p:extLst>
              <p:ext uri="{D42A27DB-BD31-4B8C-83A1-F6EECF244321}">
                <p14:modId xmlns:p14="http://schemas.microsoft.com/office/powerpoint/2010/main" val="344671913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1751"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B479723B-4A52-4BB8-842B-43F8DE3B90F3}"/>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33" name="Shape 33"/>
          <p:cNvSpPr/>
          <p:nvPr/>
        </p:nvSpPr>
        <p:spPr>
          <a:xfrm>
            <a:off x="0" y="-13915"/>
            <a:ext cx="12192000" cy="6885849"/>
          </a:xfrm>
          <a:prstGeom prst="rect">
            <a:avLst/>
          </a:prstGeom>
          <a:solidFill>
            <a:srgbClr val="FFFFFF"/>
          </a:solidFill>
          <a:ln>
            <a:noFill/>
          </a:ln>
        </p:spPr>
        <p:txBody>
          <a:bodyPr/>
          <a:lstStyle/>
          <a:p>
            <a:endParaRPr lang="en-US" sz="2400" dirty="0"/>
          </a:p>
        </p:txBody>
      </p:sp>
      <p:sp>
        <p:nvSpPr>
          <p:cNvPr id="6" name="5. Source" hidden="1">
            <a:extLst>
              <a:ext uri="{FF2B5EF4-FFF2-40B4-BE49-F238E27FC236}">
                <a16:creationId xmlns:a16="http://schemas.microsoft.com/office/drawing/2014/main" id="{DC54D4E6-6EAD-459F-BC76-61E8E63770FA}"/>
              </a:ext>
            </a:extLst>
          </p:cNvPr>
          <p:cNvSpPr txBox="1">
            <a:spLocks/>
          </p:cNvSpPr>
          <p:nvPr userDrawn="1">
            <p:custDataLst>
              <p:tags r:id="rId3"/>
            </p:custDataLst>
          </p:nvPr>
        </p:nvSpPr>
        <p:spPr>
          <a:xfrm>
            <a:off x="146755" y="6604305"/>
            <a:ext cx="8937903"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933"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Shape 34">
            <a:extLst>
              <a:ext uri="{FF2B5EF4-FFF2-40B4-BE49-F238E27FC236}">
                <a16:creationId xmlns:a16="http://schemas.microsoft.com/office/drawing/2014/main" id="{636FBC9D-C910-467D-9A48-7A3B90378ED7}"/>
              </a:ext>
            </a:extLst>
          </p:cNvPr>
          <p:cNvSpPr txBox="1">
            <a:spLocks noGrp="1"/>
          </p:cNvSpPr>
          <p:nvPr>
            <p:ph type="title"/>
          </p:nvPr>
        </p:nvSpPr>
        <p:spPr>
          <a:xfrm>
            <a:off x="146755" y="256036"/>
            <a:ext cx="11880956" cy="410369"/>
          </a:xfrm>
          <a:prstGeom prst="rect">
            <a:avLst/>
          </a:prstGeom>
        </p:spPr>
        <p:txBody>
          <a:bodyPr spcFirstLastPara="1" wrap="square" lIns="0" tIns="0" rIns="0" bIns="0" anchor="t" anchorCtr="0">
            <a:noAutofit/>
          </a:bodyPr>
          <a:lstStyle>
            <a:lvl1pPr lvl="0">
              <a:spcBef>
                <a:spcPts val="0"/>
              </a:spcBef>
              <a:spcAft>
                <a:spcPts val="0"/>
              </a:spcAft>
              <a:buSzPts val="2400"/>
              <a:buNone/>
              <a:defRPr sz="2667" b="1">
                <a:solidFill>
                  <a:srgbClr val="999999"/>
                </a:solidFill>
                <a:latin typeface="Calibri" panose="020F0502020204030204" pitchFamily="34" charset="0"/>
                <a:cs typeface="Calibri" panose="020F0502020204030204"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dirty="0"/>
              <a:t>Click to edit Master title style</a:t>
            </a:r>
            <a:endParaRPr dirty="0"/>
          </a:p>
        </p:txBody>
      </p:sp>
      <p:sp>
        <p:nvSpPr>
          <p:cNvPr id="9" name="Slide Number">
            <a:extLst>
              <a:ext uri="{FF2B5EF4-FFF2-40B4-BE49-F238E27FC236}">
                <a16:creationId xmlns:a16="http://schemas.microsoft.com/office/drawing/2014/main" id="{C92E2BB0-8DC5-452C-9F21-22444CD4180A}"/>
              </a:ext>
            </a:extLst>
          </p:cNvPr>
          <p:cNvSpPr>
            <a:spLocks noChangeArrowheads="1"/>
          </p:cNvSpPr>
          <p:nvPr userDrawn="1">
            <p:custDataLst>
              <p:tags r:id="rId4"/>
            </p:custDataLst>
          </p:nvPr>
        </p:nvSpPr>
        <p:spPr bwMode="black">
          <a:xfrm>
            <a:off x="11471633" y="6604369"/>
            <a:ext cx="434001" cy="143565"/>
          </a:xfrm>
          <a:prstGeom prst="rect">
            <a:avLst/>
          </a:prstGeom>
          <a:noFill/>
          <a:ln w="9525" algn="ctr">
            <a:noFill/>
            <a:miter lim="800000"/>
            <a:headEnd/>
            <a:tailEnd/>
          </a:ln>
          <a:effectLst/>
        </p:spPr>
        <p:txBody>
          <a:bodyPr wrap="square" lIns="0" tIns="0" rIns="0" bIns="0" anchor="b">
            <a:spAutoFit/>
          </a:bodyPr>
          <a:lstStyle/>
          <a:p>
            <a:pPr algn="r" defTabSz="814305" fontAlgn="auto">
              <a:spcBef>
                <a:spcPts val="0"/>
              </a:spcBef>
              <a:spcAft>
                <a:spcPts val="0"/>
              </a:spcAft>
              <a:defRPr/>
            </a:pPr>
            <a:fld id="{4ABDCABE-3F10-B64C-92F1-862014417034}" type="slidenum">
              <a:rPr lang="en-US" sz="933" smtClean="0">
                <a:solidFill>
                  <a:schemeClr val="tx1"/>
                </a:solidFill>
                <a:latin typeface="+mn-lt"/>
                <a:ea typeface="+mn-ea"/>
                <a:cs typeface="Arial" panose="020B0604020202020204" pitchFamily="34" charset="0"/>
              </a:rPr>
              <a:pPr algn="r" defTabSz="814305" fontAlgn="auto">
                <a:spcBef>
                  <a:spcPts val="0"/>
                </a:spcBef>
                <a:spcAft>
                  <a:spcPts val="0"/>
                </a:spcAft>
                <a:defRPr/>
              </a:pPr>
              <a:t>‹#›</a:t>
            </a:fld>
            <a:endParaRPr lang="en-US" sz="1067"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751472576"/>
      </p:ext>
    </p:extLst>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3267947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solidFill>
                  <a:schemeClr val="accent1"/>
                </a:solidFill>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4229681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2/3">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848145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5" name="think-cell Slide" r:id="rId18" imgW="572" imgH="588" progId="TCLayout.ActiveDocument.1">
                  <p:embed/>
                </p:oleObj>
              </mc:Choice>
              <mc:Fallback>
                <p:oleObj name="think-cell Slide" r:id="rId18" imgW="572" imgH="588" progId="TCLayout.ActiveDocument.1">
                  <p:embed/>
                  <p:pic>
                    <p:nvPicPr>
                      <p:cNvPr id="3" name="Object 8" hidden="1">
                        <a:extLst>
                          <a:ext uri="{FF2B5EF4-FFF2-40B4-BE49-F238E27FC236}">
                            <a16:creationId xmlns:a16="http://schemas.microsoft.com/office/drawing/2014/main" id="{C293AC4C-5B2F-4A0C-8C9B-7295BEE1F45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Rectangle 7"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err="1">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172212"/>
            <a:ext cx="6967728" cy="731520"/>
          </a:xfrm>
        </p:spPr>
        <p:txBody>
          <a:body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6"/>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2" name="BottomLineRight">
            <a:extLst>
              <a:ext uri="{FF2B5EF4-FFF2-40B4-BE49-F238E27FC236}">
                <a16:creationId xmlns:a16="http://schemas.microsoft.com/office/drawing/2014/main" id="{6425396B-5490-4E4D-8EA4-E4AB4F98BF62}"/>
              </a:ext>
            </a:extLst>
          </p:cNvPr>
          <p:cNvCxnSpPr/>
          <p:nvPr userDrawn="1">
            <p:custDataLst>
              <p:tags r:id="rId8"/>
            </p:custDataLst>
          </p:nvPr>
        </p:nvCxnSpPr>
        <p:spPr>
          <a:xfrm>
            <a:off x="8173371" y="6453769"/>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BottomLineLeft">
            <a:extLst>
              <a:ext uri="{FF2B5EF4-FFF2-40B4-BE49-F238E27FC236}">
                <a16:creationId xmlns:a16="http://schemas.microsoft.com/office/drawing/2014/main" id="{570396F1-4249-402C-975E-F70778173C25}"/>
              </a:ext>
            </a:extLst>
          </p:cNvPr>
          <p:cNvCxnSpPr/>
          <p:nvPr userDrawn="1">
            <p:custDataLst>
              <p:tags r:id="rId9"/>
            </p:custDataLst>
          </p:nvPr>
        </p:nvCxnSpPr>
        <p:spPr>
          <a:xfrm>
            <a:off x="554736" y="6453769"/>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Right">
            <a:extLst>
              <a:ext uri="{FF2B5EF4-FFF2-40B4-BE49-F238E27FC236}">
                <a16:creationId xmlns:a16="http://schemas.microsoft.com/office/drawing/2014/main" id="{C5BD98EE-C09E-457E-A028-EBE485145AA3}"/>
              </a:ext>
            </a:extLst>
          </p:cNvPr>
          <p:cNvCxnSpPr/>
          <p:nvPr userDrawn="1">
            <p:custDataLst>
              <p:tags r:id="rId10"/>
            </p:custDataLst>
          </p:nvPr>
        </p:nvCxnSpPr>
        <p:spPr>
          <a:xfrm>
            <a:off x="8173371" y="1181906"/>
            <a:ext cx="34655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TopLineLeft">
            <a:extLst>
              <a:ext uri="{FF2B5EF4-FFF2-40B4-BE49-F238E27FC236}">
                <a16:creationId xmlns:a16="http://schemas.microsoft.com/office/drawing/2014/main" id="{47D3FB95-30DE-4983-B5AE-01B80542C0DD}"/>
              </a:ext>
            </a:extLst>
          </p:cNvPr>
          <p:cNvCxnSpPr/>
          <p:nvPr userDrawn="1">
            <p:custDataLst>
              <p:tags r:id="rId11"/>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8D646E-BD43-4948-96FE-F798F0E18D71}"/>
              </a:ext>
            </a:extLst>
          </p:cNvPr>
          <p:cNvCxnSpPr/>
          <p:nvPr userDrawn="1">
            <p:custDataLst>
              <p:tags r:id="rId12"/>
            </p:custDataLst>
          </p:nvPr>
        </p:nvCxnSpPr>
        <p:spPr>
          <a:xfrm>
            <a:off x="554736" y="1181906"/>
            <a:ext cx="69677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13"/>
            </p:custDataLst>
          </p:nvPr>
        </p:nvSpPr>
        <p:spPr>
          <a:xfrm>
            <a:off x="554736" y="884725"/>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14"/>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22" name="1. On-page tracker">
            <a:extLst>
              <a:ext uri="{FF2B5EF4-FFF2-40B4-BE49-F238E27FC236}">
                <a16:creationId xmlns:a16="http://schemas.microsoft.com/office/drawing/2014/main" id="{C9F4B9E2-8CBE-4C72-8316-55D330991DCD}"/>
              </a:ext>
            </a:extLst>
          </p:cNvPr>
          <p:cNvSpPr>
            <a:spLocks noGrp="1"/>
          </p:cNvSpPr>
          <p:nvPr>
            <p:ph type="body" sz="quarter" idx="17" hasCustomPrompt="1"/>
            <p:custDataLst>
              <p:tags r:id="rId15"/>
            </p:custDataLst>
          </p:nvPr>
        </p:nvSpPr>
        <p:spPr>
          <a:xfrm>
            <a:off x="8174736" y="89319"/>
            <a:ext cx="3465576" cy="123111"/>
          </a:xfrm>
        </p:spPr>
        <p:txBody>
          <a:bodyPr anchor="ctr" anchorCtr="0">
            <a:spAutoFit/>
          </a:bodyPr>
          <a:lstStyle>
            <a:lvl1pPr algn="r">
              <a:defRPr sz="800">
                <a:latin typeface="+mn-lt"/>
              </a:defRPr>
            </a:lvl1pPr>
          </a:lstStyle>
          <a:p>
            <a:pPr lvl="0"/>
            <a:r>
              <a:rPr lang="en-US" dirty="0"/>
              <a:t>Chapter › Topic</a:t>
            </a:r>
          </a:p>
        </p:txBody>
      </p:sp>
      <p:sp>
        <p:nvSpPr>
          <p:cNvPr id="23" name="Disclaimer-English (United States)">
            <a:extLst>
              <a:ext uri="{FF2B5EF4-FFF2-40B4-BE49-F238E27FC236}">
                <a16:creationId xmlns:a16="http://schemas.microsoft.com/office/drawing/2014/main" id="{4A90CA7F-92B4-44A9-8751-78CA1414E3C8}"/>
              </a:ext>
            </a:extLst>
          </p:cNvPr>
          <p:cNvSpPr>
            <a:spLocks noChangeArrowheads="1"/>
          </p:cNvSpPr>
          <p:nvPr userDrawn="1">
            <p:custDataLst>
              <p:tags r:id="rId16"/>
            </p:custDataLst>
          </p:nvPr>
        </p:nvSpPr>
        <p:spPr bwMode="black">
          <a:xfrm>
            <a:off x="551942" y="6402139"/>
            <a:ext cx="4114800"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dirty="0">
                <a:solidFill>
                  <a:schemeClr val="tx1"/>
                </a:solidFill>
                <a:latin typeface="+mn-lt"/>
              </a:rPr>
              <a:t>CONFIDENTIAL AND PROPRIETARY</a:t>
            </a:r>
          </a:p>
          <a:p>
            <a:pPr defTabSz="804863" eaLnBrk="0" hangingPunct="0"/>
            <a:r>
              <a:rPr lang="en-US" sz="700" kern="1200" dirty="0">
                <a:solidFill>
                  <a:schemeClr val="tx1"/>
                </a:solidFill>
                <a:effectLst/>
                <a:latin typeface="+mn-lt"/>
                <a:ea typeface="+mn-ea"/>
                <a:cs typeface="+mn-cs"/>
              </a:rPr>
              <a:t>Use or disclosure of information contained on this page is subject to the restrictions on the title page</a:t>
            </a:r>
            <a:endParaRPr lang="en-US" sz="700" dirty="0">
              <a:solidFill>
                <a:schemeClr val="tx1"/>
              </a:solidFill>
              <a:latin typeface="+mn-lt"/>
            </a:endParaRPr>
          </a:p>
        </p:txBody>
      </p:sp>
    </p:spTree>
    <p:extLst>
      <p:ext uri="{BB962C8B-B14F-4D97-AF65-F5344CB8AC3E}">
        <p14:creationId xmlns:p14="http://schemas.microsoft.com/office/powerpoint/2010/main" val="1521971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2"/>
            </p:custDataLst>
            <p:extLst>
              <p:ext uri="{D42A27DB-BD31-4B8C-83A1-F6EECF244321}">
                <p14:modId xmlns:p14="http://schemas.microsoft.com/office/powerpoint/2010/main" val="1832475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3" name="think-cell Slide" r:id="rId9" imgW="592" imgH="591" progId="TCLayout.ActiveDocument.1">
                  <p:embed/>
                </p:oleObj>
              </mc:Choice>
              <mc:Fallback>
                <p:oleObj name="think-cell Slide" r:id="rId9"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4" name="Documenttype">
            <a:extLst>
              <a:ext uri="{FF2B5EF4-FFF2-40B4-BE49-F238E27FC236}">
                <a16:creationId xmlns:a16="http://schemas.microsoft.com/office/drawing/2014/main" id="{957B0D2C-8FBD-4797-98FE-C066C31701D6}"/>
              </a:ext>
            </a:extLst>
          </p:cNvPr>
          <p:cNvSpPr>
            <a:spLocks noGrp="1"/>
          </p:cNvSpPr>
          <p:nvPr>
            <p:ph type="body" sz="quarter" idx="13" hasCustomPrompt="1"/>
            <p:custDataLst>
              <p:tags r:id="rId4"/>
            </p:custDataLst>
          </p:nvPr>
        </p:nvSpPr>
        <p:spPr>
          <a:xfrm>
            <a:off x="1938654" y="3866496"/>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Edit date or title/role</a:t>
            </a:r>
          </a:p>
        </p:txBody>
      </p:sp>
      <p:sp>
        <p:nvSpPr>
          <p:cNvPr id="25" name="Subtitle">
            <a:extLst>
              <a:ext uri="{FF2B5EF4-FFF2-40B4-BE49-F238E27FC236}">
                <a16:creationId xmlns:a16="http://schemas.microsoft.com/office/drawing/2014/main" id="{275FBC27-D900-466E-9D84-75C01A7C6E68}"/>
              </a:ext>
            </a:extLst>
          </p:cNvPr>
          <p:cNvSpPr>
            <a:spLocks noGrp="1"/>
          </p:cNvSpPr>
          <p:nvPr>
            <p:ph type="subTitle" idx="1"/>
            <p:custDataLst>
              <p:tags r:id="rId5"/>
            </p:custDataLst>
          </p:nvPr>
        </p:nvSpPr>
        <p:spPr>
          <a:xfrm>
            <a:off x="1938654" y="3312022"/>
            <a:ext cx="7922259"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dirty="0">
                <a:solidFill>
                  <a:schemeClr val="accent1"/>
                </a:solidFill>
              </a:defRPr>
            </a:lvl1pPr>
          </a:lstStyle>
          <a:p>
            <a:pPr lvl="0">
              <a:buNone/>
            </a:pPr>
            <a:r>
              <a:rPr lang="en-US" dirty="0"/>
              <a:t>Click to edit Master subtitle style</a:t>
            </a:r>
          </a:p>
        </p:txBody>
      </p:sp>
      <p:sp>
        <p:nvSpPr>
          <p:cNvPr id="26" name="Title">
            <a:extLst>
              <a:ext uri="{FF2B5EF4-FFF2-40B4-BE49-F238E27FC236}">
                <a16:creationId xmlns:a16="http://schemas.microsoft.com/office/drawing/2014/main" id="{1440548C-399E-4DBD-8892-7A95F058032A}"/>
              </a:ext>
            </a:extLst>
          </p:cNvPr>
          <p:cNvSpPr>
            <a:spLocks noGrp="1"/>
          </p:cNvSpPr>
          <p:nvPr>
            <p:ph type="title"/>
            <p:custDataLst>
              <p:tags r:id="rId6"/>
            </p:custDataLst>
          </p:nvPr>
        </p:nvSpPr>
        <p:spPr>
          <a:xfrm>
            <a:off x="1938654" y="2634437"/>
            <a:ext cx="7922259"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400" dirty="0">
                <a:solidFill>
                  <a:schemeClr val="accent1"/>
                </a:solidFill>
              </a:defRPr>
            </a:lvl1pPr>
          </a:lstStyle>
          <a:p>
            <a:pPr lvl="0"/>
            <a:r>
              <a:rPr lang="en-US" dirty="0"/>
              <a:t>Click to edit Master title style</a:t>
            </a:r>
          </a:p>
        </p:txBody>
      </p:sp>
      <p:sp>
        <p:nvSpPr>
          <p:cNvPr id="11" name="Subtitle">
            <a:extLst>
              <a:ext uri="{FF2B5EF4-FFF2-40B4-BE49-F238E27FC236}">
                <a16:creationId xmlns:a16="http://schemas.microsoft.com/office/drawing/2014/main" id="{4F502DFB-1B51-4472-BD4A-F64F5CB358D6}"/>
              </a:ext>
            </a:extLst>
          </p:cNvPr>
          <p:cNvSpPr txBox="1">
            <a:spLocks/>
          </p:cNvSpPr>
          <p:nvPr userDrawn="1">
            <p:custDataLst>
              <p:tags r:id="rId7"/>
            </p:custDataLst>
          </p:nvPr>
        </p:nvSpPr>
        <p:spPr>
          <a:xfrm>
            <a:off x="1938654" y="4502054"/>
            <a:ext cx="7922259" cy="129266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400" dirty="0">
                <a:solidFill>
                  <a:schemeClr val="tx1"/>
                </a:solidFill>
              </a:rPr>
              <a:t>This report does not constitute audit, accounting, compliance, legal or other professional or regulated advice. This output is preliminary and based on a limited number of analytic tests – a full case review is required before determining any individual payment. It is provided for consideration and further analysis and assurance by DOL, and the State of Maine. The DOL and the State of Maine are solely responsible for all of their decisions flowing from this report, use of these materials, and compliance with applicable laws, rules and regulations.</a:t>
            </a:r>
          </a:p>
        </p:txBody>
      </p:sp>
      <p:pic>
        <p:nvPicPr>
          <p:cNvPr id="12" name="Picture 842" descr="Maine Department of Labor | Biz Marketplace | Mainebiz.biz">
            <a:extLst>
              <a:ext uri="{FF2B5EF4-FFF2-40B4-BE49-F238E27FC236}">
                <a16:creationId xmlns:a16="http://schemas.microsoft.com/office/drawing/2014/main" id="{B7BE1E78-4518-4AF1-9178-8F971167525B}"/>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9201151" y="551499"/>
            <a:ext cx="2520504" cy="15941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FAEFCD48-6910-41D8-8181-8A4FC40B0915}"/>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0E490EDF-7BCD-4ADA-B20D-B4CD7CB66022}"/>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707414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572214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7"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71595"/>
            <a:ext cx="10113264" cy="369332"/>
          </a:xfrm>
        </p:spPr>
        <p:txBody>
          <a:bodyPr vert="horz" wrap="square" lIns="0" tIns="0" rIns="0" bIns="0" rtlCol="0" anchor="ctr" anchorCtr="0">
            <a:spAutoFit/>
          </a:bodyPr>
          <a:lstStyle>
            <a:lvl1pPr>
              <a:defRPr lang="en-US" sz="2400" b="1" kern="1200" spc="0" baseline="0" dirty="0">
                <a:ln w="6350" cap="flat">
                  <a:noFill/>
                  <a:miter lim="800000"/>
                </a:ln>
                <a:solidFill>
                  <a:schemeClr val="accent1"/>
                </a:solidFill>
                <a:latin typeface="+mj-lt"/>
                <a:ea typeface="+mj-ea"/>
                <a:cs typeface="+mj-cs"/>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11083290"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97287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2"/>
            </p:custDataLst>
            <p:extLst>
              <p:ext uri="{D42A27DB-BD31-4B8C-83A1-F6EECF244321}">
                <p14:modId xmlns:p14="http://schemas.microsoft.com/office/powerpoint/2010/main" val="2836138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1" name="think-cell Slide" r:id="rId9" imgW="592" imgH="591" progId="TCLayout.ActiveDocument.1">
                  <p:embed/>
                </p:oleObj>
              </mc:Choice>
              <mc:Fallback>
                <p:oleObj name="think-cell Slide" r:id="rId9"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solidFill>
                  <a:schemeClr val="accent1"/>
                </a:solidFill>
              </a:defRPr>
            </a:lvl1pPr>
          </a:lstStyle>
          <a:p>
            <a:r>
              <a:rPr lang="en-US" dirty="0"/>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490124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76837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5"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solidFill>
                  <a:schemeClr val="accent1"/>
                </a:solidFill>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96976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223266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9"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solidFill>
                  <a:schemeClr val="accent1"/>
                </a:solidFill>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687810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1767004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solidFill>
                  <a:schemeClr val="accent1"/>
                </a:solidFill>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436269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82892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7"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93893"/>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5" name="Picture 842" descr="Maine Department of Labor | Biz Marketplace | Mainebiz.biz">
            <a:extLst>
              <a:ext uri="{FF2B5EF4-FFF2-40B4-BE49-F238E27FC236}">
                <a16:creationId xmlns:a16="http://schemas.microsoft.com/office/drawing/2014/main" id="{650A77CB-029F-4B15-A9F5-C65B9443BD5C}"/>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92EE8DCE-3302-4E54-B358-3C348E7ADC2A}"/>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6" name="Rectangle 9">
            <a:extLst>
              <a:ext uri="{FF2B5EF4-FFF2-40B4-BE49-F238E27FC236}">
                <a16:creationId xmlns:a16="http://schemas.microsoft.com/office/drawing/2014/main" id="{99A2494F-F7D6-4824-A214-94CE18FA68EA}"/>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1365981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2943594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1"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93893"/>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77F19536-7EB0-436E-B3D6-BD1850738849}"/>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a:extLst>
              <a:ext uri="{FF2B5EF4-FFF2-40B4-BE49-F238E27FC236}">
                <a16:creationId xmlns:a16="http://schemas.microsoft.com/office/drawing/2014/main" id="{6D058F70-CA9F-4DC2-8D59-75391114A119}"/>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6" name="Rectangle 9">
            <a:extLst>
              <a:ext uri="{FF2B5EF4-FFF2-40B4-BE49-F238E27FC236}">
                <a16:creationId xmlns:a16="http://schemas.microsoft.com/office/drawing/2014/main" id="{FC372FC4-5DFE-4C5A-B3BA-89E590579F00}"/>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2251543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3494793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5"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5065776" cy="384721"/>
          </a:xfrm>
        </p:spPr>
        <p:txBody>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9BD544B7-573C-4C23-A17A-D65A712366B4}"/>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EB0A0F66-8FD6-4778-ABB7-EFBAB208D9F3}"/>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3D8F50A3-F57B-491D-A3C6-A785B71D0A25}"/>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161893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2"/>
            </p:custDataLst>
            <p:extLst>
              <p:ext uri="{D42A27DB-BD31-4B8C-83A1-F6EECF244321}">
                <p14:modId xmlns:p14="http://schemas.microsoft.com/office/powerpoint/2010/main" val="2483728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think-cell Slide" r:id="rId9" imgW="592" imgH="591" progId="TCLayout.ActiveDocument.1">
                  <p:embed/>
                </p:oleObj>
              </mc:Choice>
              <mc:Fallback>
                <p:oleObj name="think-cell Slide" r:id="rId9"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4"/>
            </p:custDataLst>
          </p:nvPr>
        </p:nvSpPr>
        <p:spPr>
          <a:xfrm>
            <a:off x="554736" y="3044280"/>
            <a:ext cx="5065776" cy="769441"/>
          </a:xfrm>
          <a:prstGeom prst="rect">
            <a:avLst/>
          </a:prstGeom>
        </p:spPr>
        <p:txBody>
          <a:bodyPr rIns="365760" anchor="ctr">
            <a:noAutofit/>
          </a:bodyPr>
          <a:lstStyle>
            <a:lvl1pPr>
              <a:defRPr>
                <a:ln w="6350" cap="flat">
                  <a:noFill/>
                  <a:miter lim="800000"/>
                </a:ln>
                <a:solidFill>
                  <a:schemeClr val="accent1"/>
                </a:solidFill>
              </a:defRPr>
            </a:lvl1pPr>
          </a:lstStyle>
          <a:p>
            <a:r>
              <a:rPr lang="en-US" dirty="0"/>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37423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ext uri="{D42A27DB-BD31-4B8C-83A1-F6EECF244321}">
                <p14:modId xmlns:p14="http://schemas.microsoft.com/office/powerpoint/2010/main" val="978666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9"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563901"/>
            <a:ext cx="6967728" cy="384721"/>
          </a:xfrm>
        </p:spPr>
        <p:txBody>
          <a:bodyPr>
            <a:spAutoFit/>
          </a:bodyPr>
          <a:lstStyle>
            <a:lvl1pPr>
              <a:defRPr>
                <a:solidFill>
                  <a:schemeClr val="accent1"/>
                </a:solidFill>
              </a:defRPr>
            </a:lvl1pPr>
          </a:lstStyle>
          <a:p>
            <a:r>
              <a:rPr lang="en-US" dirty="0"/>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7"/>
            </p:custDataLst>
          </p:nvPr>
        </p:nvSpPr>
        <p:spPr>
          <a:xfrm>
            <a:off x="554736" y="1236334"/>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8"/>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26D97337-EC09-452C-8763-BAF1B76AC0CC}"/>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2480FAE9-D3FE-43B7-9901-D5D22B1D73BF}"/>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261940DB-D4AC-4884-8E9C-7BA33016370F}"/>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2093885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1107842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3"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7918704" cy="384721"/>
          </a:xfrm>
        </p:spPr>
        <p:txBody>
          <a:bodyPr>
            <a:sp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64FB85C1-1575-401B-AD25-4E5D21A8CBC2}"/>
              </a:ext>
            </a:extLst>
          </p:cNvPr>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4BB35AF7-2E4F-499E-8831-3EAB92C3EA94}"/>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E873E72D-8CB5-4D6B-8C91-2CA50AC97DFF}"/>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1488320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2"/>
            </p:custDataLst>
            <p:extLst>
              <p:ext uri="{D42A27DB-BD31-4B8C-83A1-F6EECF244321}">
                <p14:modId xmlns:p14="http://schemas.microsoft.com/office/powerpoint/2010/main" val="423932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7"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563901"/>
            <a:ext cx="9998964" cy="384721"/>
          </a:xfrm>
        </p:spPr>
        <p:txBody>
          <a:bodyPr wrap="square">
            <a:spAutoFit/>
          </a:bodyPr>
          <a:lstStyle>
            <a:lvl1pPr>
              <a:defRPr/>
            </a:lvl1pPr>
          </a:lstStyle>
          <a:p>
            <a:r>
              <a:rPr lang="en-US" dirty="0"/>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F49BF471-84E0-4E31-905D-4C53FF63E415}"/>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7A4DC805-8C7E-43B8-954E-196625D7AE61}"/>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4" name="Rectangle 9">
            <a:extLst>
              <a:ext uri="{FF2B5EF4-FFF2-40B4-BE49-F238E27FC236}">
                <a16:creationId xmlns:a16="http://schemas.microsoft.com/office/drawing/2014/main" id="{0E7E96BC-7CD3-4916-8BD4-A4B5E85FA24A}"/>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3667874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2"/>
            </p:custDataLst>
            <p:extLst>
              <p:ext uri="{D42A27DB-BD31-4B8C-83A1-F6EECF244321}">
                <p14:modId xmlns:p14="http://schemas.microsoft.com/office/powerpoint/2010/main" val="3488841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1"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5"/>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9" name="Picture 842" descr="Maine Department of Labor | Biz Marketplace | Mainebiz.biz">
            <a:extLst>
              <a:ext uri="{FF2B5EF4-FFF2-40B4-BE49-F238E27FC236}">
                <a16:creationId xmlns:a16="http://schemas.microsoft.com/office/drawing/2014/main" id="{40108CFD-A59D-419C-AC0A-A7442BB51418}"/>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324EB5-90F1-4EE2-AF4D-47CAACA24773}"/>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1" name="Rectangle 9">
            <a:extLst>
              <a:ext uri="{FF2B5EF4-FFF2-40B4-BE49-F238E27FC236}">
                <a16:creationId xmlns:a16="http://schemas.microsoft.com/office/drawing/2014/main" id="{F96A3574-4E77-4758-B24B-34515E7ACC48}"/>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4113600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2"/>
            </p:custDataLst>
            <p:extLst>
              <p:ext uri="{D42A27DB-BD31-4B8C-83A1-F6EECF244321}">
                <p14:modId xmlns:p14="http://schemas.microsoft.com/office/powerpoint/2010/main" val="1641788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5" name="think-cell Slide" r:id="rId5" imgW="592" imgH="591" progId="TCLayout.ActiveDocument.1">
                  <p:embed/>
                </p:oleObj>
              </mc:Choice>
              <mc:Fallback>
                <p:oleObj name="think-cell Slide" r:id="rId5" imgW="592" imgH="591" progId="TCLayout.ActiveDocument.1">
                  <p:embed/>
                  <p:pic>
                    <p:nvPicPr>
                      <p:cNvPr id="2" name="Object 6"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pic>
        <p:nvPicPr>
          <p:cNvPr id="9" name="Picture 842" descr="Maine Department of Labor | Biz Marketplace | Mainebiz.biz">
            <a:extLst>
              <a:ext uri="{FF2B5EF4-FFF2-40B4-BE49-F238E27FC236}">
                <a16:creationId xmlns:a16="http://schemas.microsoft.com/office/drawing/2014/main" id="{33212021-6222-472F-9E70-1A06363E54F6}"/>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3481049" y="1775127"/>
            <a:ext cx="5229902" cy="3307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
            <a:extLst>
              <a:ext uri="{FF2B5EF4-FFF2-40B4-BE49-F238E27FC236}">
                <a16:creationId xmlns:a16="http://schemas.microsoft.com/office/drawing/2014/main" id="{59777EEA-B197-4B7F-BE24-C7FAC5E16EAC}"/>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6" name="Rectangle 9">
            <a:extLst>
              <a:ext uri="{FF2B5EF4-FFF2-40B4-BE49-F238E27FC236}">
                <a16:creationId xmlns:a16="http://schemas.microsoft.com/office/drawing/2014/main" id="{513F80EE-5494-4E26-BD13-60E7BD215F51}"/>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3205929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3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79723B-4A52-4BB8-842B-43F8DE3B90F3}"/>
              </a:ext>
            </a:extLst>
          </p:cNvPr>
          <p:cNvGraphicFramePr>
            <a:graphicFrameLocks noChangeAspect="1"/>
          </p:cNvGraphicFramePr>
          <p:nvPr userDrawn="1">
            <p:custDataLst>
              <p:tags r:id="rId2"/>
            </p:custDataLst>
            <p:extLst>
              <p:ext uri="{D42A27DB-BD31-4B8C-83A1-F6EECF244321}">
                <p14:modId xmlns:p14="http://schemas.microsoft.com/office/powerpoint/2010/main" val="29311768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9159"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B479723B-4A52-4BB8-842B-43F8DE3B90F3}"/>
                          </a:ext>
                        </a:extLst>
                      </p:cNvPr>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33" name="Shape 33"/>
          <p:cNvSpPr/>
          <p:nvPr/>
        </p:nvSpPr>
        <p:spPr>
          <a:xfrm>
            <a:off x="0" y="-13915"/>
            <a:ext cx="12192000" cy="6885849"/>
          </a:xfrm>
          <a:prstGeom prst="rect">
            <a:avLst/>
          </a:prstGeom>
          <a:solidFill>
            <a:srgbClr val="FFFFFF"/>
          </a:solidFill>
          <a:ln>
            <a:noFill/>
          </a:ln>
        </p:spPr>
        <p:txBody>
          <a:bodyPr/>
          <a:lstStyle/>
          <a:p>
            <a:endParaRPr lang="en-US" sz="2400" dirty="0"/>
          </a:p>
        </p:txBody>
      </p:sp>
      <p:sp>
        <p:nvSpPr>
          <p:cNvPr id="6" name="5. Source" hidden="1">
            <a:extLst>
              <a:ext uri="{FF2B5EF4-FFF2-40B4-BE49-F238E27FC236}">
                <a16:creationId xmlns:a16="http://schemas.microsoft.com/office/drawing/2014/main" id="{DC54D4E6-6EAD-459F-BC76-61E8E63770FA}"/>
              </a:ext>
            </a:extLst>
          </p:cNvPr>
          <p:cNvSpPr txBox="1">
            <a:spLocks/>
          </p:cNvSpPr>
          <p:nvPr userDrawn="1">
            <p:custDataLst>
              <p:tags r:id="rId3"/>
            </p:custDataLst>
          </p:nvPr>
        </p:nvSpPr>
        <p:spPr>
          <a:xfrm>
            <a:off x="146755" y="6604305"/>
            <a:ext cx="8937903" cy="123111"/>
          </a:xfrm>
          <a:prstGeom prst="rect">
            <a:avLst/>
          </a:prstGeom>
        </p:spPr>
        <p:txBody>
          <a:bodyPr vert="horz" wrap="square" lIns="0" tIns="0" rIns="0" bIns="0" rtlCol="0" anchor="t">
            <a:no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933"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Source: …</a:t>
            </a:r>
          </a:p>
        </p:txBody>
      </p:sp>
      <p:sp>
        <p:nvSpPr>
          <p:cNvPr id="8" name="Shape 34">
            <a:extLst>
              <a:ext uri="{FF2B5EF4-FFF2-40B4-BE49-F238E27FC236}">
                <a16:creationId xmlns:a16="http://schemas.microsoft.com/office/drawing/2014/main" id="{636FBC9D-C910-467D-9A48-7A3B90378ED7}"/>
              </a:ext>
            </a:extLst>
          </p:cNvPr>
          <p:cNvSpPr txBox="1">
            <a:spLocks noGrp="1"/>
          </p:cNvSpPr>
          <p:nvPr>
            <p:ph type="title"/>
          </p:nvPr>
        </p:nvSpPr>
        <p:spPr>
          <a:xfrm>
            <a:off x="146755" y="256036"/>
            <a:ext cx="11880956" cy="410369"/>
          </a:xfrm>
          <a:prstGeom prst="rect">
            <a:avLst/>
          </a:prstGeom>
        </p:spPr>
        <p:txBody>
          <a:bodyPr spcFirstLastPara="1" wrap="square" lIns="0" tIns="0" rIns="0" bIns="0" anchor="t" anchorCtr="0">
            <a:noAutofit/>
          </a:bodyPr>
          <a:lstStyle>
            <a:lvl1pPr lvl="0">
              <a:spcBef>
                <a:spcPts val="0"/>
              </a:spcBef>
              <a:spcAft>
                <a:spcPts val="0"/>
              </a:spcAft>
              <a:buSzPts val="2400"/>
              <a:buNone/>
              <a:defRPr sz="2667" b="1">
                <a:solidFill>
                  <a:srgbClr val="999999"/>
                </a:solidFill>
                <a:latin typeface="Calibri" panose="020F0502020204030204" pitchFamily="34" charset="0"/>
                <a:cs typeface="Calibri" panose="020F0502020204030204" pitchFamily="34"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dirty="0"/>
              <a:t>Click to edit Master title style</a:t>
            </a:r>
            <a:endParaRPr dirty="0"/>
          </a:p>
        </p:txBody>
      </p:sp>
      <p:sp>
        <p:nvSpPr>
          <p:cNvPr id="9" name="Slide Number">
            <a:extLst>
              <a:ext uri="{FF2B5EF4-FFF2-40B4-BE49-F238E27FC236}">
                <a16:creationId xmlns:a16="http://schemas.microsoft.com/office/drawing/2014/main" id="{C92E2BB0-8DC5-452C-9F21-22444CD4180A}"/>
              </a:ext>
            </a:extLst>
          </p:cNvPr>
          <p:cNvSpPr>
            <a:spLocks noChangeArrowheads="1"/>
          </p:cNvSpPr>
          <p:nvPr userDrawn="1">
            <p:custDataLst>
              <p:tags r:id="rId4"/>
            </p:custDataLst>
          </p:nvPr>
        </p:nvSpPr>
        <p:spPr bwMode="black">
          <a:xfrm>
            <a:off x="11471633" y="6604369"/>
            <a:ext cx="434001" cy="143565"/>
          </a:xfrm>
          <a:prstGeom prst="rect">
            <a:avLst/>
          </a:prstGeom>
          <a:noFill/>
          <a:ln w="9525" algn="ctr">
            <a:noFill/>
            <a:miter lim="800000"/>
            <a:headEnd/>
            <a:tailEnd/>
          </a:ln>
          <a:effectLst/>
        </p:spPr>
        <p:txBody>
          <a:bodyPr wrap="square" lIns="0" tIns="0" rIns="0" bIns="0" anchor="b">
            <a:spAutoFit/>
          </a:bodyPr>
          <a:lstStyle/>
          <a:p>
            <a:pPr algn="r" defTabSz="814305" fontAlgn="auto">
              <a:spcBef>
                <a:spcPts val="0"/>
              </a:spcBef>
              <a:spcAft>
                <a:spcPts val="0"/>
              </a:spcAft>
              <a:defRPr/>
            </a:pPr>
            <a:fld id="{4ABDCABE-3F10-B64C-92F1-862014417034}" type="slidenum">
              <a:rPr lang="en-US" sz="933" smtClean="0">
                <a:solidFill>
                  <a:schemeClr val="tx1"/>
                </a:solidFill>
                <a:latin typeface="+mn-lt"/>
                <a:ea typeface="+mn-ea"/>
                <a:cs typeface="Arial" panose="020B0604020202020204" pitchFamily="34" charset="0"/>
              </a:rPr>
              <a:pPr algn="r" defTabSz="814305" fontAlgn="auto">
                <a:spcBef>
                  <a:spcPts val="0"/>
                </a:spcBef>
                <a:spcAft>
                  <a:spcPts val="0"/>
                </a:spcAft>
                <a:defRPr/>
              </a:pPr>
              <a:t>‹#›</a:t>
            </a:fld>
            <a:endParaRPr lang="en-US" sz="1067"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252113148"/>
      </p:ext>
    </p:extLst>
  </p:cSld>
  <p:clrMapOvr>
    <a:masterClrMapping/>
  </p:clrMapOvr>
  <p:transition>
    <p:pull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5557D-09F3-4C93-8E13-5907CDB0684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ABBA849-ED58-48A6-8A15-5F1648B8BA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BE2CFE-621E-431D-8569-7BC507D520AD}"/>
              </a:ext>
            </a:extLst>
          </p:cNvPr>
          <p:cNvSpPr>
            <a:spLocks noGrp="1"/>
          </p:cNvSpPr>
          <p:nvPr>
            <p:ph type="sldNum" sz="quarter" idx="12"/>
          </p:nvPr>
        </p:nvSpPr>
        <p:spPr/>
        <p:txBody>
          <a:bodyPr/>
          <a:lstStyle/>
          <a:p>
            <a:fld id="{F9959CAB-DC49-44D9-9827-FAA895C77F81}" type="slidenum">
              <a:rPr lang="en-US" smtClean="0"/>
              <a:t>‹#›</a:t>
            </a:fld>
            <a:endParaRPr lang="en-US"/>
          </a:p>
        </p:txBody>
      </p:sp>
    </p:spTree>
    <p:extLst>
      <p:ext uri="{BB962C8B-B14F-4D97-AF65-F5344CB8AC3E}">
        <p14:creationId xmlns:p14="http://schemas.microsoft.com/office/powerpoint/2010/main" val="287881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2"/>
            </p:custDataLst>
            <p:extLst>
              <p:ext uri="{D42A27DB-BD31-4B8C-83A1-F6EECF244321}">
                <p14:modId xmlns:p14="http://schemas.microsoft.com/office/powerpoint/2010/main" val="3164136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4"/>
            </p:custDataLst>
          </p:nvPr>
        </p:nvSpPr>
        <p:spPr>
          <a:xfrm>
            <a:off x="554736" y="4580468"/>
            <a:ext cx="11082528" cy="677108"/>
          </a:xfrm>
        </p:spPr>
        <p:txBody>
          <a:bodyPr anchor="b">
            <a:noAutofit/>
          </a:bodyPr>
          <a:lstStyle>
            <a:lvl1pPr>
              <a:lnSpc>
                <a:spcPct val="100000"/>
              </a:lnSpc>
              <a:defRPr sz="4400">
                <a:solidFill>
                  <a:schemeClr val="accent1"/>
                </a:solidFill>
              </a:defRPr>
            </a:lvl1pPr>
          </a:lstStyle>
          <a:p>
            <a:r>
              <a:rPr lang="en-US" dirty="0"/>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26136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2"/>
            </p:custDataLst>
            <p:extLst>
              <p:ext uri="{D42A27DB-BD31-4B8C-83A1-F6EECF244321}">
                <p14:modId xmlns:p14="http://schemas.microsoft.com/office/powerpoint/2010/main" val="2570607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solidFill>
                  <a:schemeClr val="accent1"/>
                </a:solidFill>
              </a:defRPr>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05326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extLst>
              <p:ext uri="{D42A27DB-BD31-4B8C-83A1-F6EECF244321}">
                <p14:modId xmlns:p14="http://schemas.microsoft.com/office/powerpoint/2010/main" val="4165559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9"/>
            </p:custDataLst>
          </p:nvPr>
        </p:nvSpPr>
        <p:spPr>
          <a:xfrm>
            <a:off x="554735" y="93893"/>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77F19536-7EB0-436E-B3D6-BD185073884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74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ext uri="{D42A27DB-BD31-4B8C-83A1-F6EECF244321}">
                <p14:modId xmlns:p14="http://schemas.microsoft.com/office/powerpoint/2010/main" val="2908202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Slide" r:id="rId11" imgW="413" imgH="416" progId="TCLayout.ActiveDocument.1">
                  <p:embed/>
                </p:oleObj>
              </mc:Choice>
              <mc:Fallback>
                <p:oleObj name="think-cell Slide" r:id="rId11"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9"/>
            </p:custDataLst>
          </p:nvPr>
        </p:nvSpPr>
        <p:spPr>
          <a:xfrm>
            <a:off x="554735" y="93893"/>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5" name="Picture 842" descr="Maine Department of Labor | Biz Marketplace | Mainebiz.biz">
            <a:extLst>
              <a:ext uri="{FF2B5EF4-FFF2-40B4-BE49-F238E27FC236}">
                <a16:creationId xmlns:a16="http://schemas.microsoft.com/office/drawing/2014/main" id="{650A77CB-029F-4B15-A9F5-C65B9443BD5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6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299447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chemeClr val="bg2">
              <a:lumMod val="95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6"/>
            </p:custDataLst>
          </p:nvPr>
        </p:nvSpPr>
        <p:spPr>
          <a:xfrm>
            <a:off x="554736" y="563901"/>
            <a:ext cx="5065776" cy="384721"/>
          </a:xfrm>
        </p:spPr>
        <p:txBody>
          <a:bodyPr/>
          <a:lstStyle>
            <a:lvl1pPr>
              <a:defRPr>
                <a:solidFill>
                  <a:schemeClr val="accent1"/>
                </a:solidFill>
              </a:defRPr>
            </a:lvl1pPr>
          </a:lstStyle>
          <a:p>
            <a:r>
              <a:rPr lang="en-US" dirty="0"/>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7"/>
            </p:custDataLst>
          </p:nvPr>
        </p:nvSpPr>
        <p:spPr>
          <a:xfrm>
            <a:off x="554736" y="1236334"/>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9"/>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pic>
        <p:nvPicPr>
          <p:cNvPr id="14" name="Picture 842" descr="Maine Department of Labor | Biz Marketplace | Mainebiz.biz">
            <a:extLst>
              <a:ext uri="{FF2B5EF4-FFF2-40B4-BE49-F238E27FC236}">
                <a16:creationId xmlns:a16="http://schemas.microsoft.com/office/drawing/2014/main" id="{9BD544B7-573C-4C23-A17A-D65A712366B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a:extLst>
              <a:ext uri="{FF2B5EF4-FFF2-40B4-BE49-F238E27FC236}">
                <a16:creationId xmlns:a16="http://schemas.microsoft.com/office/drawing/2014/main" id="{EB0A0F66-8FD6-4778-ABB7-EFBAB208D9F3}"/>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sp>
        <p:nvSpPr>
          <p:cNvPr id="15" name="Rectangle 9">
            <a:extLst>
              <a:ext uri="{FF2B5EF4-FFF2-40B4-BE49-F238E27FC236}">
                <a16:creationId xmlns:a16="http://schemas.microsoft.com/office/drawing/2014/main" id="{3D8F50A3-F57B-491D-A3C6-A785B71D0A25}"/>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Tree>
    <p:extLst>
      <p:ext uri="{BB962C8B-B14F-4D97-AF65-F5344CB8AC3E}">
        <p14:creationId xmlns:p14="http://schemas.microsoft.com/office/powerpoint/2010/main" val="232533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vmlDrawing" Target="../drawings/vmlDrawing16.vml"/><Relationship Id="rId26" Type="http://schemas.openxmlformats.org/officeDocument/2006/relationships/tags" Target="../tags/tag118.xml"/><Relationship Id="rId39" Type="http://schemas.openxmlformats.org/officeDocument/2006/relationships/oleObject" Target="../embeddings/oleObject16.bin"/><Relationship Id="rId3" Type="http://schemas.openxmlformats.org/officeDocument/2006/relationships/slideLayout" Target="../slideLayouts/slideLayout17.xml"/><Relationship Id="rId21" Type="http://schemas.openxmlformats.org/officeDocument/2006/relationships/tags" Target="../tags/tag113.xml"/><Relationship Id="rId34" Type="http://schemas.openxmlformats.org/officeDocument/2006/relationships/tags" Target="../tags/tag126.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5" Type="http://schemas.openxmlformats.org/officeDocument/2006/relationships/tags" Target="../tags/tag117.xml"/><Relationship Id="rId33" Type="http://schemas.openxmlformats.org/officeDocument/2006/relationships/tags" Target="../tags/tag125.xml"/><Relationship Id="rId38" Type="http://schemas.openxmlformats.org/officeDocument/2006/relationships/tags" Target="../tags/tag130.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2.xml"/><Relationship Id="rId29" Type="http://schemas.openxmlformats.org/officeDocument/2006/relationships/tags" Target="../tags/tag121.xml"/><Relationship Id="rId41"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16.xml"/><Relationship Id="rId32" Type="http://schemas.openxmlformats.org/officeDocument/2006/relationships/tags" Target="../tags/tag124.xml"/><Relationship Id="rId37" Type="http://schemas.openxmlformats.org/officeDocument/2006/relationships/tags" Target="../tags/tag129.xml"/><Relationship Id="rId40" Type="http://schemas.openxmlformats.org/officeDocument/2006/relationships/image" Target="../media/image1.emf"/><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tags" Target="../tags/tag128.xml"/><Relationship Id="rId10" Type="http://schemas.openxmlformats.org/officeDocument/2006/relationships/slideLayout" Target="../slideLayouts/slideLayout24.xml"/><Relationship Id="rId19" Type="http://schemas.openxmlformats.org/officeDocument/2006/relationships/tags" Target="../tags/tag111.xml"/><Relationship Id="rId31" Type="http://schemas.openxmlformats.org/officeDocument/2006/relationships/tags" Target="../tags/tag12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tags" Target="../tags/tag1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vmlDrawing" Target="../drawings/vmlDrawing33.vml"/><Relationship Id="rId26" Type="http://schemas.openxmlformats.org/officeDocument/2006/relationships/tags" Target="../tags/tag245.xml"/><Relationship Id="rId39" Type="http://schemas.openxmlformats.org/officeDocument/2006/relationships/oleObject" Target="../embeddings/oleObject33.bin"/><Relationship Id="rId3" Type="http://schemas.openxmlformats.org/officeDocument/2006/relationships/slideLayout" Target="../slideLayouts/slideLayout33.xml"/><Relationship Id="rId21" Type="http://schemas.openxmlformats.org/officeDocument/2006/relationships/tags" Target="../tags/tag240.xml"/><Relationship Id="rId34" Type="http://schemas.openxmlformats.org/officeDocument/2006/relationships/tags" Target="../tags/tag25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tags" Target="../tags/tag25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239.xml"/><Relationship Id="rId29" Type="http://schemas.openxmlformats.org/officeDocument/2006/relationships/tags" Target="../tags/tag248.xml"/><Relationship Id="rId41"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40" Type="http://schemas.openxmlformats.org/officeDocument/2006/relationships/image" Target="../media/image1.emf"/><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10" Type="http://schemas.openxmlformats.org/officeDocument/2006/relationships/slideLayout" Target="../slideLayouts/slideLayout40.xml"/><Relationship Id="rId19" Type="http://schemas.openxmlformats.org/officeDocument/2006/relationships/tags" Target="../tags/tag238.xml"/><Relationship Id="rId31" Type="http://schemas.openxmlformats.org/officeDocument/2006/relationships/tags" Target="../tags/tag25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831608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5" y="563901"/>
            <a:ext cx="9973383" cy="384721"/>
          </a:xfrm>
          <a:prstGeom prst="rect">
            <a:avLst/>
          </a:prstGeom>
        </p:spPr>
        <p:txBody>
          <a:bodyPr vert="horz" wrap="square" lIns="0" tIns="0" rIns="0" bIns="0" rtlCol="0" anchor="ctr"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55149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54736" y="2170800"/>
            <a:ext cx="2437655"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br>
              <a:rPr lang="en-US"/>
            </a:br>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9BE8FFB2-ED1A-4DA5-B35B-4638F065D610}"/>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F4777C54-05D5-4D85-8C66-87DACC324AFE}"/>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D4CECC3-0534-4DF1-866D-D89C37CA94D0}"/>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8EBF9370-367D-4EA5-9650-A8192C06769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851C030-60CC-4FCA-8469-276087EA26E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B740A3D2-B5B9-4486-835A-7EB56BC0B6B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CFD9884-F6CB-4F78-B164-BFE94EB68BB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20ACA31A-EBEB-44B0-9534-4954E640347F}"/>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7DC05171-CE46-40FF-A3C0-7D6288C5669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55C6E9E9-FF0E-432A-9B84-E97DD23423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1F922A36-0DC3-40E9-AA33-062092CCE2C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5BD4E972-91E5-46CE-BD9A-D96F02CCE803}"/>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1805B594-6FD7-4BF2-AD8B-51C7B5B9FB6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D449C9F2-BEA3-40FA-A464-A9D4E9678397}"/>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C2E35939-353E-4E37-B5E1-41695F47D97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5" name="Arc 214">
                <a:extLst>
                  <a:ext uri="{FF2B5EF4-FFF2-40B4-BE49-F238E27FC236}">
                    <a16:creationId xmlns:a16="http://schemas.microsoft.com/office/drawing/2014/main" id="{0B8BBED7-720B-47B5-872C-F999EC2288C0}"/>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541C4EF6-9004-4183-B574-AFD44AC5EA5D}"/>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5CCA82A7-7FA1-4B6D-8B78-68A7BED3B736}"/>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3" name="Arc 212">
                <a:extLst>
                  <a:ext uri="{FF2B5EF4-FFF2-40B4-BE49-F238E27FC236}">
                    <a16:creationId xmlns:a16="http://schemas.microsoft.com/office/drawing/2014/main" id="{8938453D-31F4-465E-8D29-7E73DBF581A7}"/>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BED1CD13-DEFC-405A-95BD-C039230CF62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357ECE6-9F7A-44F6-9E04-35416B1691E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1" name="Arc 210">
                <a:extLst>
                  <a:ext uri="{FF2B5EF4-FFF2-40B4-BE49-F238E27FC236}">
                    <a16:creationId xmlns:a16="http://schemas.microsoft.com/office/drawing/2014/main" id="{61C31A74-B4CF-494D-A5B7-A2DC7375C32F}"/>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8685B9E4-AB94-4DB0-A343-F6510E2A87CE}"/>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085192EF-7EAA-4A4D-ACFF-6218BBA4D80B}"/>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9" name="Arc 208">
                <a:extLst>
                  <a:ext uri="{FF2B5EF4-FFF2-40B4-BE49-F238E27FC236}">
                    <a16:creationId xmlns:a16="http://schemas.microsoft.com/office/drawing/2014/main" id="{A4CA4248-E892-4FB5-B48B-AD5B593D96B5}"/>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1F2CA276-A615-4E77-9230-E6DF629BBC5A}"/>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CE9D8D38-7A0F-4D15-9E4D-86B8DDD62C8A}"/>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07" name="Arc 206">
                <a:extLst>
                  <a:ext uri="{FF2B5EF4-FFF2-40B4-BE49-F238E27FC236}">
                    <a16:creationId xmlns:a16="http://schemas.microsoft.com/office/drawing/2014/main" id="{4EB82467-28AB-4A78-9AD7-85CFECC3009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A02BFB81-C9AD-40C1-861B-FAC435DC563B}"/>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11A4C32-ABB7-4EED-80F4-E033CD65556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6087CB19-43C3-4A75-992E-6425E01D27D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8FB5D1AF-949F-4615-AB7F-D9569D2A2D5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9CF91784-EA7E-4DDA-ACE5-678BDF30D92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3BB69B83-F4BD-4CE4-8EF8-59333989EFFA}"/>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51578018-7547-4CE7-822B-A395CEB8BA1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0B184683-011B-4318-ACFE-16B642606BB6}"/>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14B8E185-A1D2-4430-AEC9-5D05B9257EAD}"/>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3AD66AD6-7134-4D29-A117-DA716D0DA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15632C85-3EA0-4087-8FA3-BBAEDA90037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53066" name="Picture 842" descr="Maine Department of Labor | Biz Marketplace | Mainebiz.biz">
            <a:extLst>
              <a:ext uri="{FF2B5EF4-FFF2-40B4-BE49-F238E27FC236}">
                <a16:creationId xmlns:a16="http://schemas.microsoft.com/office/drawing/2014/main" id="{E3052584-CFFE-4795-82FE-2A9EEF002618}"/>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072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5" r:id="rId7"/>
    <p:sldLayoutId id="2147483684" r:id="rId8"/>
    <p:sldLayoutId id="2147483686" r:id="rId9"/>
    <p:sldLayoutId id="2147483687" r:id="rId10"/>
    <p:sldLayoutId id="2147483688" r:id="rId11"/>
    <p:sldLayoutId id="2147483689" r:id="rId12"/>
    <p:sldLayoutId id="2147483690" r:id="rId13"/>
    <p:sldLayoutId id="2147483691" r:id="rId14"/>
  </p:sldLayoutIdLst>
  <p:hf sldNum="0"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805840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5" y="563901"/>
            <a:ext cx="9973383" cy="384721"/>
          </a:xfrm>
          <a:prstGeom prst="rect">
            <a:avLst/>
          </a:prstGeom>
        </p:spPr>
        <p:txBody>
          <a:bodyPr vert="horz" wrap="square" lIns="0" tIns="0" rIns="0" bIns="0" rtlCol="0" anchor="ctr" anchorCtr="0">
            <a:noAutofit/>
          </a:bodyPr>
          <a:lstStyle/>
          <a:p>
            <a:pPr lvl="0"/>
            <a:r>
              <a:rPr lang="en-US" dirty="0"/>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55149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54736" y="2170800"/>
            <a:ext cx="2437655"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9BE8FFB2-ED1A-4DA5-B35B-4638F065D610}"/>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F4777C54-05D5-4D85-8C66-87DACC324AFE}"/>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2" name="Legend2">
              <a:extLst>
                <a:ext uri="{FF2B5EF4-FFF2-40B4-BE49-F238E27FC236}">
                  <a16:creationId xmlns:a16="http://schemas.microsoft.com/office/drawing/2014/main" id="{0D4CECC3-0534-4DF1-866D-D89C37CA94D0}"/>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a:extLst>
                <a:ext uri="{FF2B5EF4-FFF2-40B4-BE49-F238E27FC236}">
                  <a16:creationId xmlns:a16="http://schemas.microsoft.com/office/drawing/2014/main" id="{8EBF9370-367D-4EA5-9650-A8192C06769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a:extLst>
                <a:ext uri="{FF2B5EF4-FFF2-40B4-BE49-F238E27FC236}">
                  <a16:creationId xmlns:a16="http://schemas.microsoft.com/office/drawing/2014/main" id="{F851C030-60CC-4FCA-8469-276087EA26E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5" name="LineLegend2">
              <a:extLst>
                <a:ext uri="{FF2B5EF4-FFF2-40B4-BE49-F238E27FC236}">
                  <a16:creationId xmlns:a16="http://schemas.microsoft.com/office/drawing/2014/main" id="{B740A3D2-B5B9-4486-835A-7EB56BC0B6B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6" name="LineLegend1">
              <a:extLst>
                <a:ext uri="{FF2B5EF4-FFF2-40B4-BE49-F238E27FC236}">
                  <a16:creationId xmlns:a16="http://schemas.microsoft.com/office/drawing/2014/main" id="{1CFD9884-F6CB-4F78-B164-BFE94EB68BB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20ACA31A-EBEB-44B0-9534-4954E640347F}"/>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7DC05171-CE46-40FF-A3C0-7D6288C5669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6" name="Legend2">
              <a:extLst>
                <a:ext uri="{FF2B5EF4-FFF2-40B4-BE49-F238E27FC236}">
                  <a16:creationId xmlns:a16="http://schemas.microsoft.com/office/drawing/2014/main" id="{55C6E9E9-FF0E-432A-9B84-E97DD23423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8" name="Legend3">
              <a:extLst>
                <a:ext uri="{FF2B5EF4-FFF2-40B4-BE49-F238E27FC236}">
                  <a16:creationId xmlns:a16="http://schemas.microsoft.com/office/drawing/2014/main" id="{1F922A36-0DC3-40E9-AA33-062092CCE2C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9" name="Legend4">
              <a:extLst>
                <a:ext uri="{FF2B5EF4-FFF2-40B4-BE49-F238E27FC236}">
                  <a16:creationId xmlns:a16="http://schemas.microsoft.com/office/drawing/2014/main" id="{5BD4E972-91E5-46CE-BD9A-D96F02CCE803}"/>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0" name="Legend5">
              <a:extLst>
                <a:ext uri="{FF2B5EF4-FFF2-40B4-BE49-F238E27FC236}">
                  <a16:creationId xmlns:a16="http://schemas.microsoft.com/office/drawing/2014/main" id="{1805B594-6FD7-4BF2-AD8B-51C7B5B9FB6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1" name="MoonLegend1">
              <a:extLst>
                <a:ext uri="{FF2B5EF4-FFF2-40B4-BE49-F238E27FC236}">
                  <a16:creationId xmlns:a16="http://schemas.microsoft.com/office/drawing/2014/main" id="{D449C9F2-BEA3-40FA-A464-A9D4E9678397}"/>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C2E35939-353E-4E37-B5E1-41695F47D97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5" name="Arc 214">
                <a:extLst>
                  <a:ext uri="{FF2B5EF4-FFF2-40B4-BE49-F238E27FC236}">
                    <a16:creationId xmlns:a16="http://schemas.microsoft.com/office/drawing/2014/main" id="{0B8BBED7-720B-47B5-872C-F999EC2288C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541C4EF6-9004-4183-B574-AFD44AC5EA5D}"/>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5CCA82A7-7FA1-4B6D-8B78-68A7BED3B73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3" name="Arc 212">
                <a:extLst>
                  <a:ext uri="{FF2B5EF4-FFF2-40B4-BE49-F238E27FC236}">
                    <a16:creationId xmlns:a16="http://schemas.microsoft.com/office/drawing/2014/main" id="{8938453D-31F4-465E-8D29-7E73DBF581A7}"/>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BED1CD13-DEFC-405A-95BD-C039230CF62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357ECE6-9F7A-44F6-9E04-35416B1691E8}"/>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1" name="Arc 210">
                <a:extLst>
                  <a:ext uri="{FF2B5EF4-FFF2-40B4-BE49-F238E27FC236}">
                    <a16:creationId xmlns:a16="http://schemas.microsoft.com/office/drawing/2014/main" id="{61C31A74-B4CF-494D-A5B7-A2DC7375C32F}"/>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8685B9E4-AB94-4DB0-A343-F6510E2A87C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085192EF-7EAA-4A4D-ACFF-6218BBA4D80B}"/>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9" name="Arc 208">
                <a:extLst>
                  <a:ext uri="{FF2B5EF4-FFF2-40B4-BE49-F238E27FC236}">
                    <a16:creationId xmlns:a16="http://schemas.microsoft.com/office/drawing/2014/main" id="{A4CA4248-E892-4FB5-B48B-AD5B593D96B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1F2CA276-A615-4E77-9230-E6DF629BBC5A}"/>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CE9D8D38-7A0F-4D15-9E4D-86B8DDD62C8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7" name="Arc 206">
                <a:extLst>
                  <a:ext uri="{FF2B5EF4-FFF2-40B4-BE49-F238E27FC236}">
                    <a16:creationId xmlns:a16="http://schemas.microsoft.com/office/drawing/2014/main" id="{4EB82467-28AB-4A78-9AD7-85CFECC3009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A02BFB81-C9AD-40C1-861B-FAC435DC563B}"/>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11A4C32-ABB7-4EED-80F4-E033CD65556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6087CB19-43C3-4A75-992E-6425E01D27D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8FB5D1AF-949F-4615-AB7F-D9569D2A2D5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9CF91784-EA7E-4DDA-ACE5-678BDF30D92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3BB69B83-F4BD-4CE4-8EF8-59333989EFFA}"/>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51578018-7547-4CE7-822B-A395CEB8BA1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3" name="Legend2">
              <a:extLst>
                <a:ext uri="{FF2B5EF4-FFF2-40B4-BE49-F238E27FC236}">
                  <a16:creationId xmlns:a16="http://schemas.microsoft.com/office/drawing/2014/main" id="{0B184683-011B-4318-ACFE-16B642606BB6}"/>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4" name="Legend3">
              <a:extLst>
                <a:ext uri="{FF2B5EF4-FFF2-40B4-BE49-F238E27FC236}">
                  <a16:creationId xmlns:a16="http://schemas.microsoft.com/office/drawing/2014/main" id="{14B8E185-A1D2-4430-AEC9-5D05B9257EAD}"/>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5" name="Legend4">
              <a:extLst>
                <a:ext uri="{FF2B5EF4-FFF2-40B4-BE49-F238E27FC236}">
                  <a16:creationId xmlns:a16="http://schemas.microsoft.com/office/drawing/2014/main" id="{3AD66AD6-7134-4D29-A117-DA716D0DA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6" name="Legend5">
              <a:extLst>
                <a:ext uri="{FF2B5EF4-FFF2-40B4-BE49-F238E27FC236}">
                  <a16:creationId xmlns:a16="http://schemas.microsoft.com/office/drawing/2014/main" id="{15632C85-3EA0-4087-8FA3-BBAEDA90037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pic>
        <p:nvPicPr>
          <p:cNvPr id="53066" name="Picture 842" descr="Maine Department of Labor | Biz Marketplace | Mainebiz.biz">
            <a:extLst>
              <a:ext uri="{FF2B5EF4-FFF2-40B4-BE49-F238E27FC236}">
                <a16:creationId xmlns:a16="http://schemas.microsoft.com/office/drawing/2014/main" id="{E3052584-CFFE-4795-82FE-2A9EEF002618}"/>
              </a:ext>
            </a:extLst>
          </p:cNvPr>
          <p:cNvPicPr>
            <a:picLocks noChangeAspect="1" noChangeArrowheads="1"/>
          </p:cNvPicPr>
          <p:nvPr userDrawn="1"/>
        </p:nvPicPr>
        <p:blipFill>
          <a:blip r:embed="rId41"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LogoText" hidden="1">
            <a:extLst>
              <a:ext uri="{FF2B5EF4-FFF2-40B4-BE49-F238E27FC236}">
                <a16:creationId xmlns:a16="http://schemas.microsoft.com/office/drawing/2014/main" id="{9D5596BB-1AEE-4705-BAC3-5EC9D2B781A3}"/>
              </a:ext>
            </a:extLst>
          </p:cNvPr>
          <p:cNvSpPr txBox="1"/>
          <p:nvPr userDrawn="1"/>
        </p:nvSpPr>
        <p:spPr>
          <a:xfrm>
            <a:off x="10281196" y="6615212"/>
            <a:ext cx="1256754"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en-US" sz="1000">
                <a:solidFill>
                  <a:schemeClr val="tx1"/>
                </a:solidFill>
              </a:rPr>
              <a:t>McKinsey &amp; Company</a:t>
            </a:r>
            <a:endParaRPr lang="en-US" sz="1000" dirty="0">
              <a:solidFill>
                <a:schemeClr val="tx1"/>
              </a:solidFill>
            </a:endParaRPr>
          </a:p>
        </p:txBody>
      </p:sp>
    </p:spTree>
    <p:extLst>
      <p:ext uri="{BB962C8B-B14F-4D97-AF65-F5344CB8AC3E}">
        <p14:creationId xmlns:p14="http://schemas.microsoft.com/office/powerpoint/2010/main" val="11196314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9" r:id="rId16"/>
  </p:sldLayoutIdLst>
  <p:hf sldNum="0"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2046927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9" name="think-cell Slide" r:id="rId39" imgW="413" imgH="416" progId="TCLayout.ActiveDocument.1">
                  <p:embed/>
                </p:oleObj>
              </mc:Choice>
              <mc:Fallback>
                <p:oleObj name="think-cell Slide" r:id="rId3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0"/>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2"/>
            </p:custDataLst>
          </p:nvPr>
        </p:nvSpPr>
        <p:spPr>
          <a:xfrm>
            <a:off x="554735" y="563901"/>
            <a:ext cx="9973383" cy="384721"/>
          </a:xfrm>
          <a:prstGeom prst="rect">
            <a:avLst/>
          </a:prstGeom>
        </p:spPr>
        <p:txBody>
          <a:bodyPr vert="horz" wrap="square" lIns="0" tIns="0" rIns="0" bIns="0" rtlCol="0" anchor="ctr" anchorCtr="0">
            <a:noAutofit/>
          </a:bodyPr>
          <a:lstStyle/>
          <a:p>
            <a:pPr lvl="0"/>
            <a:r>
              <a:rPr lang="en-US" dirty="0"/>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55149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3"/>
            </p:custDataLst>
          </p:nvPr>
        </p:nvSpPr>
        <p:spPr>
          <a:xfrm>
            <a:off x="554736" y="2170800"/>
            <a:ext cx="2437655" cy="461665"/>
          </a:xfrm>
          <a:prstGeom prst="rect">
            <a:avLst/>
          </a:prstGeom>
        </p:spPr>
        <p:txBody>
          <a:bodyPr vert="horz" wrap="non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0" name="LegendLines" hidden="1">
            <a:extLst>
              <a:ext uri="{FF2B5EF4-FFF2-40B4-BE49-F238E27FC236}">
                <a16:creationId xmlns:a16="http://schemas.microsoft.com/office/drawing/2014/main" id="{9BE8FFB2-ED1A-4DA5-B35B-4638F065D610}"/>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F4777C54-05D5-4D85-8C66-87DACC324AFE}"/>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72" name="Legend2">
              <a:extLst>
                <a:ext uri="{FF2B5EF4-FFF2-40B4-BE49-F238E27FC236}">
                  <a16:creationId xmlns:a16="http://schemas.microsoft.com/office/drawing/2014/main" id="{0D4CECC3-0534-4DF1-866D-D89C37CA94D0}"/>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3">
              <a:extLst>
                <a:ext uri="{FF2B5EF4-FFF2-40B4-BE49-F238E27FC236}">
                  <a16:creationId xmlns:a16="http://schemas.microsoft.com/office/drawing/2014/main" id="{8EBF9370-367D-4EA5-9650-A8192C06769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ineLegend3">
              <a:extLst>
                <a:ext uri="{FF2B5EF4-FFF2-40B4-BE49-F238E27FC236}">
                  <a16:creationId xmlns:a16="http://schemas.microsoft.com/office/drawing/2014/main" id="{F851C030-60CC-4FCA-8469-276087EA26E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5" name="LineLegend2">
              <a:extLst>
                <a:ext uri="{FF2B5EF4-FFF2-40B4-BE49-F238E27FC236}">
                  <a16:creationId xmlns:a16="http://schemas.microsoft.com/office/drawing/2014/main" id="{B740A3D2-B5B9-4486-835A-7EB56BC0B6B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sp>
          <p:nvSpPr>
            <p:cNvPr id="176" name="LineLegend1">
              <a:extLst>
                <a:ext uri="{FF2B5EF4-FFF2-40B4-BE49-F238E27FC236}">
                  <a16:creationId xmlns:a16="http://schemas.microsoft.com/office/drawing/2014/main" id="{1CFD9884-F6CB-4F78-B164-BFE94EB68BB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dirty="0">
                <a:ea typeface="+mn-ea"/>
              </a:endParaRPr>
            </a:p>
          </p:txBody>
        </p:sp>
      </p:grpSp>
      <p:grpSp>
        <p:nvGrpSpPr>
          <p:cNvPr id="177" name="LegendMoons" hidden="1">
            <a:extLst>
              <a:ext uri="{FF2B5EF4-FFF2-40B4-BE49-F238E27FC236}">
                <a16:creationId xmlns:a16="http://schemas.microsoft.com/office/drawing/2014/main" id="{20ACA31A-EBEB-44B0-9534-4954E640347F}"/>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7DC05171-CE46-40FF-A3C0-7D6288C5669B}"/>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86" name="Legend2">
              <a:extLst>
                <a:ext uri="{FF2B5EF4-FFF2-40B4-BE49-F238E27FC236}">
                  <a16:creationId xmlns:a16="http://schemas.microsoft.com/office/drawing/2014/main" id="{55C6E9E9-FF0E-432A-9B84-E97DD23423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8" name="Legend3">
              <a:extLst>
                <a:ext uri="{FF2B5EF4-FFF2-40B4-BE49-F238E27FC236}">
                  <a16:creationId xmlns:a16="http://schemas.microsoft.com/office/drawing/2014/main" id="{1F922A36-0DC3-40E9-AA33-062092CCE2CA}"/>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199" name="Legend4">
              <a:extLst>
                <a:ext uri="{FF2B5EF4-FFF2-40B4-BE49-F238E27FC236}">
                  <a16:creationId xmlns:a16="http://schemas.microsoft.com/office/drawing/2014/main" id="{5BD4E972-91E5-46CE-BD9A-D96F02CCE803}"/>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00" name="Legend5">
              <a:extLst>
                <a:ext uri="{FF2B5EF4-FFF2-40B4-BE49-F238E27FC236}">
                  <a16:creationId xmlns:a16="http://schemas.microsoft.com/office/drawing/2014/main" id="{1805B594-6FD7-4BF2-AD8B-51C7B5B9FB6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nvGrpSpPr>
            <p:cNvPr id="201" name="MoonLegend1">
              <a:extLst>
                <a:ext uri="{FF2B5EF4-FFF2-40B4-BE49-F238E27FC236}">
                  <a16:creationId xmlns:a16="http://schemas.microsoft.com/office/drawing/2014/main" id="{D449C9F2-BEA3-40FA-A464-A9D4E9678397}"/>
                </a:ext>
              </a:extLst>
            </p:cNvPr>
            <p:cNvGrpSpPr>
              <a:grpSpLocks noChangeAspect="1"/>
            </p:cNvGrpSpPr>
            <p:nvPr>
              <p:custDataLst>
                <p:tags r:id="rId2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C2E35939-353E-4E37-B5E1-41695F47D97F}"/>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5" name="Arc 214">
                <a:extLst>
                  <a:ext uri="{FF2B5EF4-FFF2-40B4-BE49-F238E27FC236}">
                    <a16:creationId xmlns:a16="http://schemas.microsoft.com/office/drawing/2014/main" id="{0B8BBED7-720B-47B5-872C-F999EC2288C0}"/>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541C4EF6-9004-4183-B574-AFD44AC5EA5D}"/>
                </a:ext>
              </a:extLst>
            </p:cNvPr>
            <p:cNvGrpSpPr>
              <a:grpSpLocks noChangeAspect="1"/>
            </p:cNvGrpSpPr>
            <p:nvPr>
              <p:custDataLst>
                <p:tags r:id="rId2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5CCA82A7-7FA1-4B6D-8B78-68A7BED3B73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3" name="Arc 212">
                <a:extLst>
                  <a:ext uri="{FF2B5EF4-FFF2-40B4-BE49-F238E27FC236}">
                    <a16:creationId xmlns:a16="http://schemas.microsoft.com/office/drawing/2014/main" id="{8938453D-31F4-465E-8D29-7E73DBF581A7}"/>
                  </a:ext>
                </a:extLst>
              </p:cNvPr>
              <p:cNvSpPr/>
              <p:nvPr>
                <p:custDataLst>
                  <p:tags r:id="rId3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BED1CD13-DEFC-405A-95BD-C039230CF62B}"/>
                </a:ext>
              </a:extLst>
            </p:cNvPr>
            <p:cNvGrpSpPr>
              <a:grpSpLocks noChangeAspect="1"/>
            </p:cNvGrpSpPr>
            <p:nvPr>
              <p:custDataLst>
                <p:tags r:id="rId2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357ECE6-9F7A-44F6-9E04-35416B1691E8}"/>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11" name="Arc 210">
                <a:extLst>
                  <a:ext uri="{FF2B5EF4-FFF2-40B4-BE49-F238E27FC236}">
                    <a16:creationId xmlns:a16="http://schemas.microsoft.com/office/drawing/2014/main" id="{61C31A74-B4CF-494D-A5B7-A2DC7375C32F}"/>
                  </a:ext>
                </a:extLst>
              </p:cNvPr>
              <p:cNvSpPr/>
              <p:nvPr>
                <p:custDataLst>
                  <p:tags r:id="rId3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8685B9E4-AB94-4DB0-A343-F6510E2A87CE}"/>
                </a:ext>
              </a:extLst>
            </p:cNvPr>
            <p:cNvGrpSpPr>
              <a:grpSpLocks noChangeAspect="1"/>
            </p:cNvGrpSpPr>
            <p:nvPr>
              <p:custDataLst>
                <p:tags r:id="rId2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085192EF-7EAA-4A4D-ACFF-6218BBA4D80B}"/>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9" name="Arc 208">
                <a:extLst>
                  <a:ext uri="{FF2B5EF4-FFF2-40B4-BE49-F238E27FC236}">
                    <a16:creationId xmlns:a16="http://schemas.microsoft.com/office/drawing/2014/main" id="{A4CA4248-E892-4FB5-B48B-AD5B593D96B5}"/>
                  </a:ext>
                </a:extLst>
              </p:cNvPr>
              <p:cNvSpPr/>
              <p:nvPr>
                <p:custDataLst>
                  <p:tags r:id="rId3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1F2CA276-A615-4E77-9230-E6DF629BBC5A}"/>
                </a:ext>
              </a:extLst>
            </p:cNvPr>
            <p:cNvGrpSpPr>
              <a:grpSpLocks noChangeAspect="1"/>
            </p:cNvGrpSpPr>
            <p:nvPr>
              <p:custDataLst>
                <p:tags r:id="rId2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CE9D8D38-7A0F-4D15-9E4D-86B8DDD62C8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207" name="Arc 206">
                <a:extLst>
                  <a:ext uri="{FF2B5EF4-FFF2-40B4-BE49-F238E27FC236}">
                    <a16:creationId xmlns:a16="http://schemas.microsoft.com/office/drawing/2014/main" id="{4EB82467-28AB-4A78-9AD7-85CFECC30092}"/>
                  </a:ext>
                </a:extLst>
              </p:cNvPr>
              <p:cNvSpPr/>
              <p:nvPr>
                <p:custDataLst>
                  <p:tags r:id="rId3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A02BFB81-C9AD-40C1-861B-FAC435DC563B}"/>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11A4C32-ABB7-4EED-80F4-E033CD65556A}"/>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8" name="RectangleLegend2">
              <a:extLst>
                <a:ext uri="{FF2B5EF4-FFF2-40B4-BE49-F238E27FC236}">
                  <a16:creationId xmlns:a16="http://schemas.microsoft.com/office/drawing/2014/main" id="{6087CB19-43C3-4A75-992E-6425E01D27D4}"/>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9" name="RectangleLegend3">
              <a:extLst>
                <a:ext uri="{FF2B5EF4-FFF2-40B4-BE49-F238E27FC236}">
                  <a16:creationId xmlns:a16="http://schemas.microsoft.com/office/drawing/2014/main" id="{8FB5D1AF-949F-4615-AB7F-D9569D2A2D54}"/>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0" name="RectangleLegend4">
              <a:extLst>
                <a:ext uri="{FF2B5EF4-FFF2-40B4-BE49-F238E27FC236}">
                  <a16:creationId xmlns:a16="http://schemas.microsoft.com/office/drawing/2014/main" id="{9CF91784-EA7E-4DDA-ACE5-678BDF30D928}"/>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1" name="RectangleLegend5">
              <a:extLst>
                <a:ext uri="{FF2B5EF4-FFF2-40B4-BE49-F238E27FC236}">
                  <a16:creationId xmlns:a16="http://schemas.microsoft.com/office/drawing/2014/main" id="{3BB69B83-F4BD-4CE4-8EF8-59333989EFFA}"/>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22" name="Legend1">
              <a:extLst>
                <a:ext uri="{FF2B5EF4-FFF2-40B4-BE49-F238E27FC236}">
                  <a16:creationId xmlns:a16="http://schemas.microsoft.com/office/drawing/2014/main" id="{51578018-7547-4CE7-822B-A395CEB8BA1A}"/>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3" name="Legend2">
              <a:extLst>
                <a:ext uri="{FF2B5EF4-FFF2-40B4-BE49-F238E27FC236}">
                  <a16:creationId xmlns:a16="http://schemas.microsoft.com/office/drawing/2014/main" id="{0B184683-011B-4318-ACFE-16B642606BB6}"/>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4" name="Legend3">
              <a:extLst>
                <a:ext uri="{FF2B5EF4-FFF2-40B4-BE49-F238E27FC236}">
                  <a16:creationId xmlns:a16="http://schemas.microsoft.com/office/drawing/2014/main" id="{14B8E185-A1D2-4430-AEC9-5D05B9257EAD}"/>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5" name="Legend4">
              <a:extLst>
                <a:ext uri="{FF2B5EF4-FFF2-40B4-BE49-F238E27FC236}">
                  <a16:creationId xmlns:a16="http://schemas.microsoft.com/office/drawing/2014/main" id="{3AD66AD6-7134-4D29-A117-DA716D0DAEF8}"/>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sp>
          <p:nvSpPr>
            <p:cNvPr id="226" name="Legend5">
              <a:extLst>
                <a:ext uri="{FF2B5EF4-FFF2-40B4-BE49-F238E27FC236}">
                  <a16:creationId xmlns:a16="http://schemas.microsoft.com/office/drawing/2014/main" id="{15632C85-3EA0-4087-8FA3-BBAEDA90037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endParaRPr lang="en-US" sz="1400" dirty="0"/>
            </a:p>
          </p:txBody>
        </p:sp>
      </p:grpSp>
      <p:sp>
        <p:nvSpPr>
          <p:cNvPr id="153" name="Rectangle 9">
            <a:extLst>
              <a:ext uri="{FF2B5EF4-FFF2-40B4-BE49-F238E27FC236}">
                <a16:creationId xmlns:a16="http://schemas.microsoft.com/office/drawing/2014/main" id="{7A468CAF-3C2A-4381-BC56-3A01BEF95E5D}"/>
              </a:ext>
            </a:extLst>
          </p:cNvPr>
          <p:cNvSpPr/>
          <p:nvPr userDrawn="1"/>
        </p:nvSpPr>
        <p:spPr>
          <a:xfrm>
            <a:off x="8545785" y="7120"/>
            <a:ext cx="3175869" cy="246221"/>
          </a:xfrm>
          <a:prstGeom prst="rect">
            <a:avLst/>
          </a:prstGeom>
        </p:spPr>
        <p:txBody>
          <a:bodyPr wrap="none">
            <a:spAutoFit/>
          </a:bodyPr>
          <a:lstStyle/>
          <a:p>
            <a:pPr algn="r"/>
            <a:r>
              <a:rPr lang="en-US" sz="1000" b="1" u="sng" dirty="0">
                <a:solidFill>
                  <a:srgbClr val="FF0000"/>
                </a:solidFill>
                <a:latin typeface="Calibri" panose="020F0502020204030204" pitchFamily="34" charset="0"/>
                <a:ea typeface="Times New Roman" panose="02020603050405020304" pitchFamily="18" charset="0"/>
              </a:rPr>
              <a:t>DRAFT - CONFIDENTIAL, PROPRIETARY, PRE-DECISIONAL</a:t>
            </a:r>
            <a:endParaRPr lang="en-US" sz="1000" b="1" u="sng" dirty="0">
              <a:solidFill>
                <a:srgbClr val="FF0000"/>
              </a:solidFill>
            </a:endParaRPr>
          </a:p>
        </p:txBody>
      </p:sp>
      <p:pic>
        <p:nvPicPr>
          <p:cNvPr id="53066" name="Picture 842" descr="Maine Department of Labor | Biz Marketplace | Mainebiz.biz">
            <a:extLst>
              <a:ext uri="{FF2B5EF4-FFF2-40B4-BE49-F238E27FC236}">
                <a16:creationId xmlns:a16="http://schemas.microsoft.com/office/drawing/2014/main" id="{E3052584-CFFE-4795-82FE-2A9EEF002618}"/>
              </a:ext>
            </a:extLst>
          </p:cNvPr>
          <p:cNvPicPr>
            <a:picLocks noChangeAspect="1" noChangeArrowheads="1"/>
          </p:cNvPicPr>
          <p:nvPr userDrawn="1"/>
        </p:nvPicPr>
        <p:blipFill>
          <a:blip r:embed="rId41" cstate="print">
            <a:extLst>
              <a:ext uri="{28A0092B-C50C-407E-A947-70E740481C1C}">
                <a14:useLocalDpi xmlns:a14="http://schemas.microsoft.com/office/drawing/2010/main"/>
              </a:ext>
            </a:extLst>
          </a:blip>
          <a:srcRect/>
          <a:stretch>
            <a:fillRect/>
          </a:stretch>
        </p:blipFill>
        <p:spPr bwMode="auto">
          <a:xfrm>
            <a:off x="10781011" y="485857"/>
            <a:ext cx="940643" cy="594926"/>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9">
            <a:extLst>
              <a:ext uri="{FF2B5EF4-FFF2-40B4-BE49-F238E27FC236}">
                <a16:creationId xmlns:a16="http://schemas.microsoft.com/office/drawing/2014/main" id="{4104F2E6-C8BF-437D-8983-0C9E7719C428}"/>
              </a:ext>
            </a:extLst>
          </p:cNvPr>
          <p:cNvSpPr/>
          <p:nvPr userDrawn="1"/>
        </p:nvSpPr>
        <p:spPr>
          <a:xfrm>
            <a:off x="400050" y="6470339"/>
            <a:ext cx="11321604" cy="338554"/>
          </a:xfrm>
          <a:prstGeom prst="rect">
            <a:avLst/>
          </a:prstGeom>
        </p:spPr>
        <p:txBody>
          <a:bodyPr wrap="square">
            <a:spAutoFit/>
          </a:bodyPr>
          <a:lstStyle/>
          <a:p>
            <a:pPr algn="l"/>
            <a:r>
              <a:rPr lang="en-US" sz="800" b="0" u="none" dirty="0">
                <a:solidFill>
                  <a:srgbClr val="FF0000"/>
                </a:solidFill>
                <a:latin typeface="Calibri" panose="020F0502020204030204" pitchFamily="34" charset="0"/>
                <a:ea typeface="Times New Roman" panose="02020603050405020304" pitchFamily="18" charset="0"/>
              </a:rPr>
              <a:t>CONFIDENTIAL AND PROPRIETARY: DOCUMENT INTENDED TO PROVIDE INSIGHT BASED ON CURRENTLY AVAILABLE INFORMATION FOR CONSIDERATION AND NOT SPECIFIC ADVICE. Any use of these materials without specific permission is strictly prohibited. This deck does not constitute legal, medical, accounting, tax, or other regulated advice, such as professional advice normally provided by licensed or certified practitioners.</a:t>
            </a:r>
            <a:endParaRPr lang="en-US" sz="800" b="0" u="none" dirty="0">
              <a:solidFill>
                <a:srgbClr val="FF0000"/>
              </a:solidFill>
            </a:endParaRPr>
          </a:p>
        </p:txBody>
      </p:sp>
      <p:sp>
        <p:nvSpPr>
          <p:cNvPr id="6" name="SlideLogoText" hidden="1">
            <a:extLst>
              <a:ext uri="{FF2B5EF4-FFF2-40B4-BE49-F238E27FC236}">
                <a16:creationId xmlns:a16="http://schemas.microsoft.com/office/drawing/2014/main" id="{9D5596BB-1AEE-4705-BAC3-5EC9D2B781A3}"/>
              </a:ext>
            </a:extLst>
          </p:cNvPr>
          <p:cNvSpPr txBox="1"/>
          <p:nvPr userDrawn="1"/>
        </p:nvSpPr>
        <p:spPr>
          <a:xfrm>
            <a:off x="10281196" y="6615212"/>
            <a:ext cx="1256754" cy="153888"/>
          </a:xfrm>
          <a:prstGeom prst="rect">
            <a:avLst/>
          </a:prstGeom>
          <a:ln w="6350">
            <a:noFill/>
            <a:miter lim="800000"/>
          </a:ln>
        </p:spPr>
        <p:txBody>
          <a:bodyPr vert="horz" wrap="none" lIns="0" tIns="0" rIns="0" bIns="0" rtlCol="0">
            <a:spAutoFit/>
          </a:bodyPr>
          <a:lstStyle/>
          <a:p>
            <a:pPr algn="l">
              <a:spcBef>
                <a:spcPts val="300"/>
              </a:spcBef>
              <a:spcAft>
                <a:spcPts val="300"/>
              </a:spcAft>
              <a:buNone/>
            </a:pPr>
            <a:r>
              <a:rPr lang="en-US" sz="1000">
                <a:solidFill>
                  <a:schemeClr val="tx1"/>
                </a:solidFill>
              </a:rPr>
              <a:t>McKinsey &amp; Company</a:t>
            </a:r>
            <a:endParaRPr lang="en-US" sz="1000" dirty="0">
              <a:solidFill>
                <a:schemeClr val="tx1"/>
              </a:solidFill>
            </a:endParaRPr>
          </a:p>
        </p:txBody>
      </p:sp>
    </p:spTree>
    <p:extLst>
      <p:ext uri="{BB962C8B-B14F-4D97-AF65-F5344CB8AC3E}">
        <p14:creationId xmlns:p14="http://schemas.microsoft.com/office/powerpoint/2010/main" val="407013369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sldNum="0"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52.xml"/><Relationship Id="rId7" Type="http://schemas.openxmlformats.org/officeDocument/2006/relationships/image" Target="../media/image8.jpg"/><Relationship Id="rId2" Type="http://schemas.openxmlformats.org/officeDocument/2006/relationships/tags" Target="../tags/tag351.xml"/><Relationship Id="rId1" Type="http://schemas.openxmlformats.org/officeDocument/2006/relationships/vmlDrawing" Target="../drawings/vmlDrawing49.vml"/><Relationship Id="rId6" Type="http://schemas.openxmlformats.org/officeDocument/2006/relationships/image" Target="../media/image7.emf"/><Relationship Id="rId5" Type="http://schemas.openxmlformats.org/officeDocument/2006/relationships/oleObject" Target="../embeddings/oleObject49.bin"/><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375.xml"/><Relationship Id="rId7" Type="http://schemas.openxmlformats.org/officeDocument/2006/relationships/image" Target="../media/image7.emf"/><Relationship Id="rId2" Type="http://schemas.openxmlformats.org/officeDocument/2006/relationships/tags" Target="../tags/tag374.xml"/><Relationship Id="rId1" Type="http://schemas.openxmlformats.org/officeDocument/2006/relationships/vmlDrawing" Target="../drawings/vmlDrawing58.vml"/><Relationship Id="rId6" Type="http://schemas.openxmlformats.org/officeDocument/2006/relationships/oleObject" Target="../embeddings/oleObject55.bin"/><Relationship Id="rId5" Type="http://schemas.openxmlformats.org/officeDocument/2006/relationships/slideLayout" Target="../slideLayouts/slideLayout7.xml"/><Relationship Id="rId4" Type="http://schemas.openxmlformats.org/officeDocument/2006/relationships/tags" Target="../tags/tag376.xml"/></Relationships>
</file>

<file path=ppt/slides/_rels/slide11.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vmlDrawing" Target="../drawings/vmlDrawing59.vml"/><Relationship Id="rId6" Type="http://schemas.openxmlformats.org/officeDocument/2006/relationships/image" Target="../media/image7.emf"/><Relationship Id="rId5" Type="http://schemas.openxmlformats.org/officeDocument/2006/relationships/oleObject" Target="../embeddings/oleObject56.bin"/><Relationship Id="rId4"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380.xml"/><Relationship Id="rId7" Type="http://schemas.openxmlformats.org/officeDocument/2006/relationships/oleObject" Target="../embeddings/oleObject55.bin"/><Relationship Id="rId2" Type="http://schemas.openxmlformats.org/officeDocument/2006/relationships/tags" Target="../tags/tag379.xml"/><Relationship Id="rId1" Type="http://schemas.openxmlformats.org/officeDocument/2006/relationships/vmlDrawing" Target="../drawings/vmlDrawing60.v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381.xml"/></Relationships>
</file>

<file path=ppt/slides/_rels/slide13.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61.vml"/><Relationship Id="rId6" Type="http://schemas.openxmlformats.org/officeDocument/2006/relationships/image" Target="../media/image7.emf"/><Relationship Id="rId5" Type="http://schemas.openxmlformats.org/officeDocument/2006/relationships/oleObject" Target="../embeddings/oleObject49.bin"/><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54.xml"/><Relationship Id="rId7" Type="http://schemas.openxmlformats.org/officeDocument/2006/relationships/oleObject" Target="../embeddings/oleObject50.bin"/><Relationship Id="rId2" Type="http://schemas.openxmlformats.org/officeDocument/2006/relationships/tags" Target="../tags/tag353.xml"/><Relationship Id="rId1" Type="http://schemas.openxmlformats.org/officeDocument/2006/relationships/vmlDrawing" Target="../drawings/vmlDrawing50.v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55.xml"/></Relationships>
</file>

<file path=ppt/slides/_rels/slide3.xml.rels><?xml version="1.0" encoding="UTF-8" standalone="yes"?>
<Relationships xmlns="http://schemas.openxmlformats.org/package/2006/relationships"><Relationship Id="rId3" Type="http://schemas.openxmlformats.org/officeDocument/2006/relationships/tags" Target="../tags/tag357.xml"/><Relationship Id="rId7" Type="http://schemas.openxmlformats.org/officeDocument/2006/relationships/image" Target="../media/image7.emf"/><Relationship Id="rId2" Type="http://schemas.openxmlformats.org/officeDocument/2006/relationships/tags" Target="../tags/tag356.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slideLayout" Target="../slideLayouts/slideLayout8.xml"/><Relationship Id="rId4" Type="http://schemas.openxmlformats.org/officeDocument/2006/relationships/tags" Target="../tags/tag358.xml"/></Relationships>
</file>

<file path=ppt/slides/_rels/slide4.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image" Target="../media/image7.emf"/><Relationship Id="rId2" Type="http://schemas.openxmlformats.org/officeDocument/2006/relationships/tags" Target="../tags/tag359.xml"/><Relationship Id="rId1" Type="http://schemas.openxmlformats.org/officeDocument/2006/relationships/vmlDrawing" Target="../drawings/vmlDrawing52.vml"/><Relationship Id="rId6" Type="http://schemas.openxmlformats.org/officeDocument/2006/relationships/oleObject" Target="../embeddings/oleObject51.bin"/><Relationship Id="rId5" Type="http://schemas.openxmlformats.org/officeDocument/2006/relationships/slideLayout" Target="../slideLayouts/slideLayout8.xml"/><Relationship Id="rId4" Type="http://schemas.openxmlformats.org/officeDocument/2006/relationships/tags" Target="../tags/tag361.xml"/></Relationships>
</file>

<file path=ppt/slides/_rels/slide5.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vmlDrawing" Target="../drawings/vmlDrawing53.vml"/><Relationship Id="rId6" Type="http://schemas.openxmlformats.org/officeDocument/2006/relationships/image" Target="../media/image7.emf"/><Relationship Id="rId5" Type="http://schemas.openxmlformats.org/officeDocument/2006/relationships/oleObject" Target="../embeddings/oleObject52.bin"/><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vmlDrawing" Target="../drawings/vmlDrawing54.vml"/><Relationship Id="rId6" Type="http://schemas.openxmlformats.org/officeDocument/2006/relationships/image" Target="../media/image7.emf"/><Relationship Id="rId5" Type="http://schemas.openxmlformats.org/officeDocument/2006/relationships/oleObject" Target="../embeddings/oleObject53.bin"/><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vmlDrawing" Target="../drawings/vmlDrawing55.vml"/><Relationship Id="rId6" Type="http://schemas.openxmlformats.org/officeDocument/2006/relationships/image" Target="../media/image7.emf"/><Relationship Id="rId5" Type="http://schemas.openxmlformats.org/officeDocument/2006/relationships/oleObject" Target="../embeddings/oleObject54.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69.xml"/><Relationship Id="rId7" Type="http://schemas.openxmlformats.org/officeDocument/2006/relationships/image" Target="../media/image7.emf"/><Relationship Id="rId2" Type="http://schemas.openxmlformats.org/officeDocument/2006/relationships/tags" Target="../tags/tag368.xml"/><Relationship Id="rId1" Type="http://schemas.openxmlformats.org/officeDocument/2006/relationships/vmlDrawing" Target="../drawings/vmlDrawing56.vml"/><Relationship Id="rId6" Type="http://schemas.openxmlformats.org/officeDocument/2006/relationships/oleObject" Target="../embeddings/oleObject55.bin"/><Relationship Id="rId5" Type="http://schemas.openxmlformats.org/officeDocument/2006/relationships/slideLayout" Target="../slideLayouts/slideLayout7.xml"/><Relationship Id="rId4" Type="http://schemas.openxmlformats.org/officeDocument/2006/relationships/tags" Target="../tags/tag370.xml"/></Relationships>
</file>

<file path=ppt/slides/_rels/slide9.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image" Target="../media/image7.emf"/><Relationship Id="rId2" Type="http://schemas.openxmlformats.org/officeDocument/2006/relationships/tags" Target="../tags/tag371.xml"/><Relationship Id="rId1" Type="http://schemas.openxmlformats.org/officeDocument/2006/relationships/vmlDrawing" Target="../drawings/vmlDrawing57.vml"/><Relationship Id="rId6" Type="http://schemas.openxmlformats.org/officeDocument/2006/relationships/oleObject" Target="../embeddings/oleObject55.bin"/><Relationship Id="rId5" Type="http://schemas.openxmlformats.org/officeDocument/2006/relationships/slideLayout" Target="../slideLayouts/slideLayout7.xml"/><Relationship Id="rId4" Type="http://schemas.openxmlformats.org/officeDocument/2006/relationships/tags" Target="../tags/tag3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3F70EFC-2A5A-4FD0-93BE-9B7DFB95E580}"/>
              </a:ext>
            </a:extLst>
          </p:cNvPr>
          <p:cNvGraphicFramePr>
            <a:graphicFrameLocks noChangeAspect="1"/>
          </p:cNvGraphicFramePr>
          <p:nvPr>
            <p:custDataLst>
              <p:tags r:id="rId2"/>
            </p:custDataLst>
            <p:extLst>
              <p:ext uri="{D42A27DB-BD31-4B8C-83A1-F6EECF244321}">
                <p14:modId xmlns:p14="http://schemas.microsoft.com/office/powerpoint/2010/main" val="18852706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3"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53F70EFC-2A5A-4FD0-93BE-9B7DFB95E5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E4D9D7D-DFE3-44D5-B7D5-E55FB5622B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7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6E90677B-7413-45C5-9926-1802A0D836A8}"/>
              </a:ext>
            </a:extLst>
          </p:cNvPr>
          <p:cNvSpPr>
            <a:spLocks noGrp="1"/>
          </p:cNvSpPr>
          <p:nvPr>
            <p:ph type="ctrTitle" idx="4294967295"/>
          </p:nvPr>
        </p:nvSpPr>
        <p:spPr>
          <a:xfrm>
            <a:off x="547688" y="2021394"/>
            <a:ext cx="5280025" cy="1128712"/>
          </a:xfrm>
        </p:spPr>
        <p:txBody>
          <a:bodyPr vert="horz" lIns="0" tIns="0" rIns="0" bIns="0" rtlCol="0" anchor="ctr">
            <a:normAutofit/>
          </a:bodyPr>
          <a:lstStyle/>
          <a:p>
            <a:r>
              <a:rPr lang="en-US" sz="3700" kern="1200" dirty="0">
                <a:latin typeface="+mj-lt"/>
                <a:ea typeface="+mj-ea"/>
                <a:cs typeface="+mj-cs"/>
              </a:rPr>
              <a:t>Maine Unemployment Insurance Program</a:t>
            </a:r>
          </a:p>
        </p:txBody>
      </p:sp>
      <p:sp>
        <p:nvSpPr>
          <p:cNvPr id="8" name="Title 1">
            <a:extLst>
              <a:ext uri="{FF2B5EF4-FFF2-40B4-BE49-F238E27FC236}">
                <a16:creationId xmlns:a16="http://schemas.microsoft.com/office/drawing/2014/main" id="{2C68C601-CBA7-4420-8E01-060C3F98C256}"/>
              </a:ext>
            </a:extLst>
          </p:cNvPr>
          <p:cNvSpPr txBox="1">
            <a:spLocks/>
          </p:cNvSpPr>
          <p:nvPr/>
        </p:nvSpPr>
        <p:spPr>
          <a:xfrm>
            <a:off x="8789398" y="1223330"/>
            <a:ext cx="2979270" cy="18466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400" b="1" kern="1200" spc="0" baseline="0" dirty="0">
                <a:ln w="6350" cap="flat">
                  <a:noFill/>
                  <a:miter lim="800000"/>
                </a:ln>
                <a:solidFill>
                  <a:schemeClr val="accent1"/>
                </a:solidFill>
                <a:latin typeface="+mj-lt"/>
                <a:ea typeface="+mj-ea"/>
                <a:cs typeface="+mj-cs"/>
              </a:defRPr>
            </a:lvl1pPr>
          </a:lstStyle>
          <a:p>
            <a:endParaRPr lang="en-US" sz="1200" dirty="0">
              <a:solidFill>
                <a:schemeClr val="tx1"/>
              </a:solidFill>
              <a:latin typeface="Arial" panose="020B0604020202020204" pitchFamily="34" charset="0"/>
            </a:endParaRPr>
          </a:p>
        </p:txBody>
      </p:sp>
      <p:pic>
        <p:nvPicPr>
          <p:cNvPr id="12" name="Picture 11">
            <a:extLst>
              <a:ext uri="{FF2B5EF4-FFF2-40B4-BE49-F238E27FC236}">
                <a16:creationId xmlns:a16="http://schemas.microsoft.com/office/drawing/2014/main" id="{8D92E26A-C069-473B-8E1A-8B4AC5C9B076}"/>
              </a:ext>
            </a:extLst>
          </p:cNvPr>
          <p:cNvPicPr>
            <a:picLocks/>
          </p:cNvPicPr>
          <p:nvPr/>
        </p:nvPicPr>
        <p:blipFill rotWithShape="1">
          <a:blip r:embed="rId7">
            <a:lum bright="10000"/>
            <a:extLst>
              <a:ext uri="{28A0092B-C50C-407E-A947-70E740481C1C}">
                <a14:useLocalDpi xmlns:a14="http://schemas.microsoft.com/office/drawing/2010/main" val="0"/>
              </a:ext>
            </a:extLst>
          </a:blip>
          <a:srcRect l="36505" t="1822" r="8942" b="27177"/>
          <a:stretch/>
        </p:blipFill>
        <p:spPr>
          <a:xfrm>
            <a:off x="8566767" y="1960542"/>
            <a:ext cx="1980000" cy="1980000"/>
          </a:xfrm>
          <a:prstGeom prst="ellipse">
            <a:avLst/>
          </a:prstGeom>
          <a:ln w="6350">
            <a:solidFill>
              <a:srgbClr val="D0D0D0"/>
            </a:solidFill>
          </a:ln>
          <a:effectLst>
            <a:outerShdw blurRad="292100" dist="139700" dir="2700000" algn="tl" rotWithShape="0">
              <a:srgbClr val="333333">
                <a:alpha val="0"/>
              </a:srgbClr>
            </a:outerShdw>
          </a:effectLst>
        </p:spPr>
      </p:pic>
      <p:sp>
        <p:nvSpPr>
          <p:cNvPr id="13" name="Subtitle 2">
            <a:extLst>
              <a:ext uri="{FF2B5EF4-FFF2-40B4-BE49-F238E27FC236}">
                <a16:creationId xmlns:a16="http://schemas.microsoft.com/office/drawing/2014/main" id="{4AA613C1-7C3E-4642-980C-9F9F8F20FD05}"/>
              </a:ext>
            </a:extLst>
          </p:cNvPr>
          <p:cNvSpPr txBox="1">
            <a:spLocks/>
          </p:cNvSpPr>
          <p:nvPr/>
        </p:nvSpPr>
        <p:spPr>
          <a:xfrm>
            <a:off x="7937536" y="4316359"/>
            <a:ext cx="3238463" cy="181588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00000"/>
              </a:lnSpc>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Laura Boyett</a:t>
            </a: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Bureau </a:t>
            </a:r>
            <a:r>
              <a:rPr lang="en-US" sz="2800" b="1" dirty="0">
                <a:solidFill>
                  <a:prstClr val="black"/>
                </a:solidFill>
                <a:latin typeface="Calibri" panose="020F0502020204030204"/>
              </a:rPr>
              <a:t>Director, Unemployment Compensation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ubtitle 2">
            <a:extLst>
              <a:ext uri="{FF2B5EF4-FFF2-40B4-BE49-F238E27FC236}">
                <a16:creationId xmlns:a16="http://schemas.microsoft.com/office/drawing/2014/main" id="{5C0CC437-D7FE-41F6-95CD-0E462DC569FD}"/>
              </a:ext>
            </a:extLst>
          </p:cNvPr>
          <p:cNvSpPr txBox="1">
            <a:spLocks/>
          </p:cNvSpPr>
          <p:nvPr/>
        </p:nvSpPr>
        <p:spPr>
          <a:xfrm>
            <a:off x="547688" y="4381865"/>
            <a:ext cx="3843338" cy="307777"/>
          </a:xfrm>
          <a:prstGeom prst="rect">
            <a:avLst/>
          </a:prstGeom>
          <a:ln w="6350">
            <a:noFill/>
            <a:miter lim="800000"/>
          </a:ln>
        </p:spPr>
        <p:txBody>
          <a:bodyPr vert="horz" wrap="square" lIns="0" tIns="0" rIns="0" bIns="0" rtlCol="0" anchor="ctr">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dirty="0"/>
              <a:t>September 2021</a:t>
            </a:r>
          </a:p>
        </p:txBody>
      </p:sp>
    </p:spTree>
    <p:extLst>
      <p:ext uri="{BB962C8B-B14F-4D97-AF65-F5344CB8AC3E}">
        <p14:creationId xmlns:p14="http://schemas.microsoft.com/office/powerpoint/2010/main" val="425692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460E6E3-5341-4917-92BC-8A3EB77D32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1" name="think-cell Slide" r:id="rId6" imgW="395" imgH="396" progId="TCLayout.ActiveDocument.1">
                  <p:embed/>
                </p:oleObj>
              </mc:Choice>
              <mc:Fallback>
                <p:oleObj name="think-cell Slide" r:id="rId6" imgW="395" imgH="396" progId="TCLayout.ActiveDocument.1">
                  <p:embed/>
                  <p:pic>
                    <p:nvPicPr>
                      <p:cNvPr id="12" name="Object 11" hidden="1">
                        <a:extLst>
                          <a:ext uri="{FF2B5EF4-FFF2-40B4-BE49-F238E27FC236}">
                            <a16:creationId xmlns:a16="http://schemas.microsoft.com/office/drawing/2014/main" id="{4460E6E3-5341-4917-92BC-8A3EB77D32D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7B80090-1AE8-4FB3-A4F2-9D224859A41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54736" y="2405814"/>
            <a:ext cx="3465576" cy="1107996"/>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Maine Unemployment Insurance Program</a:t>
            </a:r>
            <a:br>
              <a:rPr lang="en-US" dirty="0">
                <a:latin typeface="Arial" panose="020B0604020202020204" pitchFamily="34" charset="0"/>
              </a:rPr>
            </a:br>
            <a:r>
              <a:rPr lang="en-US" dirty="0">
                <a:latin typeface="Arial" panose="020B0604020202020204" pitchFamily="34" charset="0"/>
              </a:rPr>
              <a:t>Administration</a:t>
            </a:r>
          </a:p>
        </p:txBody>
      </p:sp>
      <p:sp>
        <p:nvSpPr>
          <p:cNvPr id="8" name="TextBox 7">
            <a:extLst>
              <a:ext uri="{FF2B5EF4-FFF2-40B4-BE49-F238E27FC236}">
                <a16:creationId xmlns:a16="http://schemas.microsoft.com/office/drawing/2014/main" id="{71181DC6-C48C-4CDE-950D-20F38C86A0A1}"/>
              </a:ext>
            </a:extLst>
          </p:cNvPr>
          <p:cNvSpPr txBox="1"/>
          <p:nvPr>
            <p:custDataLst>
              <p:tags r:id="rId4"/>
            </p:custDataLst>
          </p:nvPr>
        </p:nvSpPr>
        <p:spPr>
          <a:xfrm>
            <a:off x="4528456" y="1259845"/>
            <a:ext cx="7109569" cy="4593565"/>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Administered by the Maine Department of Labor</a:t>
            </a:r>
          </a:p>
          <a:p>
            <a:pPr lvl="1">
              <a:buFont typeface="Wingdings" panose="05000000000000000000" pitchFamily="2" charset="2"/>
              <a:buChar char="§"/>
            </a:pPr>
            <a:endParaRPr lang="en-US" sz="1800" dirty="0"/>
          </a:p>
          <a:p>
            <a:pPr lvl="2">
              <a:buFont typeface="Wingdings" panose="05000000000000000000" pitchFamily="2" charset="2"/>
              <a:buChar char="Ø"/>
            </a:pPr>
            <a:r>
              <a:rPr lang="en-US" sz="1800" dirty="0"/>
              <a:t> Bureau of Unemployment Compensation</a:t>
            </a:r>
          </a:p>
          <a:p>
            <a:pPr lvl="3">
              <a:buFont typeface="Courier New" panose="02070309020205020404" pitchFamily="49" charset="0"/>
              <a:buChar char="o"/>
            </a:pPr>
            <a:r>
              <a:rPr lang="en-US" sz="1800" dirty="0"/>
              <a:t>Benefit Services</a:t>
            </a:r>
          </a:p>
          <a:p>
            <a:pPr lvl="3">
              <a:buFont typeface="Courier New" panose="02070309020205020404" pitchFamily="49" charset="0"/>
              <a:buChar char="o"/>
            </a:pPr>
            <a:r>
              <a:rPr lang="en-US" sz="1800" dirty="0"/>
              <a:t>Employer Services</a:t>
            </a:r>
          </a:p>
          <a:p>
            <a:pPr lvl="3">
              <a:buFont typeface="Courier New" panose="02070309020205020404" pitchFamily="49" charset="0"/>
              <a:buChar char="o"/>
            </a:pPr>
            <a:r>
              <a:rPr lang="en-US" sz="1800" dirty="0"/>
              <a:t>Administrative Hearings</a:t>
            </a:r>
          </a:p>
          <a:p>
            <a:pPr lvl="3">
              <a:buFont typeface="Courier New" panose="02070309020205020404" pitchFamily="49" charset="0"/>
              <a:buChar char="o"/>
            </a:pPr>
            <a:r>
              <a:rPr lang="en-US" sz="1800" dirty="0"/>
              <a:t>Program Policy &amp; Performance</a:t>
            </a:r>
          </a:p>
          <a:p>
            <a:pPr lvl="2">
              <a:buFont typeface="Courier New" panose="02070309020205020404" pitchFamily="49" charset="0"/>
              <a:buChar char="o"/>
            </a:pPr>
            <a:endParaRPr lang="en-US" sz="1800" dirty="0"/>
          </a:p>
          <a:p>
            <a:pPr lvl="1">
              <a:buFont typeface="Arial" panose="020B0604020202020204" pitchFamily="34" charset="0"/>
              <a:buChar char="•"/>
            </a:pPr>
            <a:r>
              <a:rPr lang="en-US" sz="1800" dirty="0"/>
              <a:t>Funded by the Federal UI Grant but Separate from MDOL</a:t>
            </a:r>
          </a:p>
          <a:p>
            <a:pPr lvl="2">
              <a:buFont typeface="Wingdings" panose="05000000000000000000" pitchFamily="2" charset="2"/>
              <a:buChar char="Ø"/>
            </a:pPr>
            <a:endParaRPr lang="en-US" sz="1800" dirty="0"/>
          </a:p>
          <a:p>
            <a:pPr lvl="2">
              <a:buFont typeface="Wingdings" panose="05000000000000000000" pitchFamily="2" charset="2"/>
              <a:buChar char="Ø"/>
            </a:pPr>
            <a:r>
              <a:rPr lang="en-US" sz="1800" dirty="0"/>
              <a:t> Unemployment Insurance Commission (UIC)</a:t>
            </a:r>
          </a:p>
          <a:p>
            <a:pPr marL="347663" lvl="1" indent="-347663">
              <a:spcBef>
                <a:spcPts val="400"/>
              </a:spcBef>
            </a:pPr>
            <a:endParaRPr lang="en-US" sz="1800" dirty="0"/>
          </a:p>
          <a:p>
            <a:pPr marL="0" lvl="1" indent="0">
              <a:spcBef>
                <a:spcPts val="400"/>
              </a:spcBef>
              <a:buNone/>
            </a:pPr>
            <a:endParaRPr lang="en-US" sz="2000" dirty="0"/>
          </a:p>
          <a:p>
            <a:pPr marL="347663" lvl="1" indent="-347663">
              <a:spcBef>
                <a:spcPts val="400"/>
              </a:spcBef>
            </a:pPr>
            <a:endParaRPr lang="en-US" sz="2000" dirty="0"/>
          </a:p>
        </p:txBody>
      </p:sp>
    </p:spTree>
    <p:extLst>
      <p:ext uri="{BB962C8B-B14F-4D97-AF65-F5344CB8AC3E}">
        <p14:creationId xmlns:p14="http://schemas.microsoft.com/office/powerpoint/2010/main" val="109840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095FA0-4FA2-49D0-8687-F8C1AE680C5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2"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B1095FA0-4FA2-49D0-8687-F8C1AE680C5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351EF42-A407-45DB-B012-350FF778919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44576" y="1954648"/>
            <a:ext cx="3465576" cy="2585323"/>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Bureau of Unemployment Compensation</a:t>
            </a:r>
            <a:br>
              <a:rPr lang="en-US" dirty="0">
                <a:latin typeface="Arial" panose="020B0604020202020204" pitchFamily="34" charset="0"/>
              </a:rPr>
            </a:br>
            <a:br>
              <a:rPr lang="en-US" dirty="0">
                <a:latin typeface="Arial" panose="020B0604020202020204" pitchFamily="34" charset="0"/>
              </a:rPr>
            </a:br>
            <a:r>
              <a:rPr lang="en-US" dirty="0">
                <a:latin typeface="Arial" panose="020B0604020202020204" pitchFamily="34" charset="0"/>
              </a:rPr>
              <a:t>Staffing: </a:t>
            </a:r>
            <a:br>
              <a:rPr lang="en-US" dirty="0">
                <a:latin typeface="Arial" panose="020B0604020202020204" pitchFamily="34" charset="0"/>
              </a:rPr>
            </a:br>
            <a:r>
              <a:rPr lang="en-US" dirty="0">
                <a:latin typeface="Arial" panose="020B0604020202020204" pitchFamily="34" charset="0"/>
              </a:rPr>
              <a:t>Pre-pandemic &amp; the Present</a:t>
            </a:r>
          </a:p>
        </p:txBody>
      </p:sp>
      <p:graphicFrame>
        <p:nvGraphicFramePr>
          <p:cNvPr id="4" name="Table 3">
            <a:extLst>
              <a:ext uri="{FF2B5EF4-FFF2-40B4-BE49-F238E27FC236}">
                <a16:creationId xmlns:a16="http://schemas.microsoft.com/office/drawing/2014/main" id="{1D602FF6-BD97-498C-BFA7-3E9FE906D252}"/>
              </a:ext>
            </a:extLst>
          </p:cNvPr>
          <p:cNvGraphicFramePr>
            <a:graphicFrameLocks noGrp="1"/>
          </p:cNvGraphicFramePr>
          <p:nvPr>
            <p:extLst>
              <p:ext uri="{D42A27DB-BD31-4B8C-83A1-F6EECF244321}">
                <p14:modId xmlns:p14="http://schemas.microsoft.com/office/powerpoint/2010/main" val="2896403501"/>
              </p:ext>
            </p:extLst>
          </p:nvPr>
        </p:nvGraphicFramePr>
        <p:xfrm>
          <a:off x="4623481" y="1140100"/>
          <a:ext cx="6849281" cy="6204089"/>
        </p:xfrm>
        <a:graphic>
          <a:graphicData uri="http://schemas.openxmlformats.org/drawingml/2006/table">
            <a:tbl>
              <a:tblPr>
                <a:tableStyleId>{2D5ABB26-0587-4C30-8999-92F81FD0307C}</a:tableStyleId>
              </a:tblPr>
              <a:tblGrid>
                <a:gridCol w="585474">
                  <a:extLst>
                    <a:ext uri="{9D8B030D-6E8A-4147-A177-3AD203B41FA5}">
                      <a16:colId xmlns:a16="http://schemas.microsoft.com/office/drawing/2014/main" val="2460297923"/>
                    </a:ext>
                  </a:extLst>
                </a:gridCol>
                <a:gridCol w="1944416">
                  <a:extLst>
                    <a:ext uri="{9D8B030D-6E8A-4147-A177-3AD203B41FA5}">
                      <a16:colId xmlns:a16="http://schemas.microsoft.com/office/drawing/2014/main" val="1163944848"/>
                    </a:ext>
                  </a:extLst>
                </a:gridCol>
                <a:gridCol w="650037">
                  <a:extLst>
                    <a:ext uri="{9D8B030D-6E8A-4147-A177-3AD203B41FA5}">
                      <a16:colId xmlns:a16="http://schemas.microsoft.com/office/drawing/2014/main" val="1668378991"/>
                    </a:ext>
                  </a:extLst>
                </a:gridCol>
                <a:gridCol w="614909">
                  <a:extLst>
                    <a:ext uri="{9D8B030D-6E8A-4147-A177-3AD203B41FA5}">
                      <a16:colId xmlns:a16="http://schemas.microsoft.com/office/drawing/2014/main" val="2618004887"/>
                    </a:ext>
                  </a:extLst>
                </a:gridCol>
                <a:gridCol w="843301">
                  <a:extLst>
                    <a:ext uri="{9D8B030D-6E8A-4147-A177-3AD203B41FA5}">
                      <a16:colId xmlns:a16="http://schemas.microsoft.com/office/drawing/2014/main" val="399145672"/>
                    </a:ext>
                  </a:extLst>
                </a:gridCol>
                <a:gridCol w="843301">
                  <a:extLst>
                    <a:ext uri="{9D8B030D-6E8A-4147-A177-3AD203B41FA5}">
                      <a16:colId xmlns:a16="http://schemas.microsoft.com/office/drawing/2014/main" val="762182523"/>
                    </a:ext>
                  </a:extLst>
                </a:gridCol>
                <a:gridCol w="524542">
                  <a:extLst>
                    <a:ext uri="{9D8B030D-6E8A-4147-A177-3AD203B41FA5}">
                      <a16:colId xmlns:a16="http://schemas.microsoft.com/office/drawing/2014/main" val="926706635"/>
                    </a:ext>
                  </a:extLst>
                </a:gridCol>
                <a:gridCol w="843301">
                  <a:extLst>
                    <a:ext uri="{9D8B030D-6E8A-4147-A177-3AD203B41FA5}">
                      <a16:colId xmlns:a16="http://schemas.microsoft.com/office/drawing/2014/main" val="4148401074"/>
                    </a:ext>
                  </a:extLst>
                </a:gridCol>
              </a:tblGrid>
              <a:tr h="227199">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r>
                        <a:rPr lang="en-US" sz="1600" b="1" u="none" strike="noStrike" dirty="0">
                          <a:effectLst/>
                        </a:rPr>
                        <a:t>Pre-Pandemic</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gridSpan="2">
                  <a:txBody>
                    <a:bodyPr/>
                    <a:lstStyle/>
                    <a:p>
                      <a:pPr algn="l" fontAlgn="b"/>
                      <a:r>
                        <a:rPr lang="en-US" sz="1600" b="1" u="none" strike="noStrike" dirty="0">
                          <a:effectLst/>
                        </a:rPr>
                        <a:t>Present Day</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extLst>
                  <a:ext uri="{0D108BD9-81ED-4DB2-BD59-A6C34878D82A}">
                    <a16:rowId xmlns:a16="http://schemas.microsoft.com/office/drawing/2014/main" val="3947984483"/>
                  </a:ext>
                </a:extLst>
              </a:tr>
              <a:tr h="244323">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2463174717"/>
                  </a:ext>
                </a:extLst>
              </a:tr>
              <a:tr h="227199">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3">
                  <a:txBody>
                    <a:bodyPr/>
                    <a:lstStyle/>
                    <a:p>
                      <a:pPr algn="l" fontAlgn="b"/>
                      <a:r>
                        <a:rPr lang="en-US" sz="1600" b="1" u="none" strike="noStrike" dirty="0">
                          <a:effectLst/>
                        </a:rPr>
                        <a:t>UC Administration</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b="0" i="0" u="none" strike="noStrike" dirty="0">
                          <a:solidFill>
                            <a:srgbClr val="000000"/>
                          </a:solidFill>
                          <a:effectLst/>
                          <a:latin typeface="Calibri" panose="020F0502020204030204" pitchFamily="34" charset="0"/>
                        </a:rPr>
                        <a:t>4</a:t>
                      </a:r>
                    </a:p>
                  </a:txBody>
                  <a:tcPr marL="3517" marR="3517" marT="3517"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2615018738"/>
                  </a:ext>
                </a:extLst>
              </a:tr>
              <a:tr h="227199">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3">
                  <a:txBody>
                    <a:bodyPr/>
                    <a:lstStyle/>
                    <a:p>
                      <a:pPr algn="l" fontAlgn="b"/>
                      <a:r>
                        <a:rPr lang="en-US" sz="1600" b="1" u="none" strike="noStrike" dirty="0">
                          <a:effectLst/>
                        </a:rPr>
                        <a:t>Benefit Services</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48</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b="0" i="0" u="none" strike="noStrike" dirty="0">
                          <a:solidFill>
                            <a:srgbClr val="000000"/>
                          </a:solidFill>
                          <a:effectLst/>
                          <a:latin typeface="Calibri" panose="020F0502020204030204" pitchFamily="34" charset="0"/>
                        </a:rPr>
                        <a:t>104</a:t>
                      </a:r>
                    </a:p>
                  </a:txBody>
                  <a:tcPr marL="3517" marR="3517" marT="351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4215124596"/>
                  </a:ext>
                </a:extLst>
              </a:tr>
              <a:tr h="227199">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3">
                  <a:txBody>
                    <a:bodyPr/>
                    <a:lstStyle/>
                    <a:p>
                      <a:pPr algn="l" fontAlgn="b"/>
                      <a:r>
                        <a:rPr lang="en-US" sz="1600" b="1" u="none" strike="noStrike" dirty="0">
                          <a:effectLst/>
                        </a:rPr>
                        <a:t>Employer Services</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b="0" i="0" u="none" strike="noStrike" dirty="0">
                          <a:solidFill>
                            <a:srgbClr val="000000"/>
                          </a:solidFill>
                          <a:effectLst/>
                          <a:latin typeface="Calibri" panose="020F0502020204030204" pitchFamily="34" charset="0"/>
                        </a:rPr>
                        <a:t>35</a:t>
                      </a: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2137816042"/>
                  </a:ext>
                </a:extLst>
              </a:tr>
              <a:tr h="227199">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3">
                  <a:txBody>
                    <a:bodyPr/>
                    <a:lstStyle/>
                    <a:p>
                      <a:pPr algn="l" fontAlgn="b"/>
                      <a:r>
                        <a:rPr lang="en-US" sz="1600" b="1" u="none" strike="noStrike" dirty="0">
                          <a:effectLst/>
                        </a:rPr>
                        <a:t>Admin Hearings</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2533750996"/>
                  </a:ext>
                </a:extLst>
              </a:tr>
              <a:tr h="451168">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b="1" u="none" strike="noStrike" dirty="0">
                          <a:effectLst/>
                        </a:rPr>
                        <a:t>Program Policy &amp;         Performance</a:t>
                      </a:r>
                      <a:endParaRPr lang="en-US" sz="1600" b="1" i="0" u="none" strike="noStrike" dirty="0">
                        <a:solidFill>
                          <a:srgbClr val="000000"/>
                        </a:solidFill>
                        <a:effectLst/>
                        <a:latin typeface="Calibri" panose="020F0502020204030204" pitchFamily="34" charset="0"/>
                      </a:endParaRPr>
                    </a:p>
                  </a:txBody>
                  <a:tcPr marL="3517" marR="3517" marT="3517" marB="0" anchor="b"/>
                </a:tc>
                <a:tc gridSpan="2">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u="none" strike="noStrike" dirty="0">
                        <a:effectLst/>
                      </a:endParaRPr>
                    </a:p>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3906366703"/>
                  </a:ext>
                </a:extLst>
              </a:tr>
              <a:tr h="451168">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3">
                  <a:txBody>
                    <a:bodyPr/>
                    <a:lstStyle/>
                    <a:p>
                      <a:pPr algn="l" fontAlgn="b"/>
                      <a:endParaRPr lang="en-US" sz="1600" b="1" u="none" strike="noStrike" dirty="0">
                        <a:effectLst/>
                      </a:endParaRPr>
                    </a:p>
                    <a:p>
                      <a:pPr algn="l" fontAlgn="b"/>
                      <a:r>
                        <a:rPr lang="en-US" sz="1600" b="1" u="none" strike="noStrike" dirty="0">
                          <a:effectLst/>
                        </a:rPr>
                        <a:t>UI Commission</a:t>
                      </a:r>
                      <a:endParaRPr lang="en-US" sz="1600" b="1" i="0"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48900070"/>
                  </a:ext>
                </a:extLst>
              </a:tr>
              <a:tr h="227199">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hMerge="1">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426828779"/>
                  </a:ext>
                </a:extLst>
              </a:tr>
              <a:tr h="266892">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r>
                        <a:rPr lang="en-US" sz="1600" b="1" i="0" u="none" strike="noStrike" dirty="0">
                          <a:solidFill>
                            <a:srgbClr val="000000"/>
                          </a:solidFill>
                          <a:effectLst/>
                          <a:latin typeface="+mj-lt"/>
                          <a:cs typeface="Arial" panose="020B0604020202020204" pitchFamily="34" charset="0"/>
                        </a:rPr>
                        <a:t>Total</a:t>
                      </a:r>
                    </a:p>
                  </a:txBody>
                  <a:tcPr marL="3517" marR="3517" marT="3517" marB="0" anchor="b"/>
                </a:tc>
                <a:tc hMerge="1">
                  <a:txBody>
                    <a:bodyPr/>
                    <a:lstStyle/>
                    <a:p>
                      <a:pPr algn="l" fontAlgn="b"/>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1" i="0" u="none" strike="noStrike" dirty="0">
                        <a:solidFill>
                          <a:srgbClr val="000000"/>
                        </a:solidFill>
                        <a:effectLst/>
                        <a:latin typeface="+mj-lt"/>
                      </a:endParaRPr>
                    </a:p>
                  </a:txBody>
                  <a:tcPr marL="3517" marR="3517" marT="3517" marB="0" anchor="b"/>
                </a:tc>
                <a:tc>
                  <a:txBody>
                    <a:bodyPr/>
                    <a:lstStyle/>
                    <a:p>
                      <a:pPr algn="r" fontAlgn="b"/>
                      <a:r>
                        <a:rPr lang="en-US" sz="1600" b="1" i="0" u="sng" strike="noStrike" dirty="0">
                          <a:solidFill>
                            <a:srgbClr val="000000"/>
                          </a:solidFill>
                          <a:effectLst/>
                          <a:latin typeface="+mj-lt"/>
                        </a:rPr>
                        <a:t>105</a:t>
                      </a:r>
                    </a:p>
                  </a:txBody>
                  <a:tcPr marL="3517" marR="3517" marT="3517" marB="0" anchor="b"/>
                </a:tc>
                <a:tc>
                  <a:txBody>
                    <a:bodyPr/>
                    <a:lstStyle/>
                    <a:p>
                      <a:pPr algn="l" fontAlgn="b"/>
                      <a:endParaRPr lang="en-US" sz="1600" b="1" i="0" u="none" strike="noStrike" dirty="0">
                        <a:solidFill>
                          <a:srgbClr val="000000"/>
                        </a:solidFill>
                        <a:effectLst/>
                        <a:latin typeface="+mj-lt"/>
                      </a:endParaRPr>
                    </a:p>
                  </a:txBody>
                  <a:tcPr marL="3517" marR="3517" marT="3517" marB="0" anchor="b"/>
                </a:tc>
                <a:tc>
                  <a:txBody>
                    <a:bodyPr/>
                    <a:lstStyle/>
                    <a:p>
                      <a:pPr algn="r" fontAlgn="b"/>
                      <a:r>
                        <a:rPr lang="en-US" sz="1600" b="1" i="0" u="sng" strike="noStrike" dirty="0">
                          <a:solidFill>
                            <a:srgbClr val="000000"/>
                          </a:solidFill>
                          <a:effectLst/>
                          <a:latin typeface="+mj-lt"/>
                          <a:cs typeface="Arial" panose="020B0604020202020204" pitchFamily="34" charset="0"/>
                        </a:rPr>
                        <a:t>184</a:t>
                      </a:r>
                    </a:p>
                  </a:txBody>
                  <a:tcPr marL="3517" marR="3517" marT="3517" marB="0" anchor="b"/>
                </a:tc>
                <a:tc>
                  <a:txBody>
                    <a:bodyPr/>
                    <a:lstStyle/>
                    <a:p>
                      <a:pPr algn="l" fontAlgn="b"/>
                      <a:r>
                        <a:rPr lang="en-US" sz="1600" b="1" i="0" u="none" strike="noStrike" dirty="0">
                          <a:solidFill>
                            <a:srgbClr val="000000"/>
                          </a:solidFill>
                          <a:effectLst/>
                          <a:latin typeface="+mj-lt"/>
                        </a:rPr>
                        <a:t>*</a:t>
                      </a:r>
                    </a:p>
                  </a:txBody>
                  <a:tcPr marL="3517" marR="3517" marT="3517" marB="0" anchor="b"/>
                </a:tc>
                <a:extLst>
                  <a:ext uri="{0D108BD9-81ED-4DB2-BD59-A6C34878D82A}">
                    <a16:rowId xmlns:a16="http://schemas.microsoft.com/office/drawing/2014/main" val="2861500986"/>
                  </a:ext>
                </a:extLst>
              </a:tr>
              <a:tr h="2690854">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7">
                  <a:txBody>
                    <a:bodyPr/>
                    <a:lstStyle/>
                    <a:p>
                      <a:pPr algn="l" fontAlgn="b"/>
                      <a:endParaRPr lang="en-US" sz="1600" b="0" i="1" u="none" strike="noStrike" dirty="0">
                        <a:solidFill>
                          <a:srgbClr val="000000"/>
                        </a:solidFill>
                        <a:effectLst/>
                        <a:latin typeface="Calibri" panose="020F0502020204030204" pitchFamily="34" charset="0"/>
                      </a:endParaRPr>
                    </a:p>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b="1" i="1" u="none" strike="noStrike" dirty="0">
                          <a:solidFill>
                            <a:srgbClr val="000000"/>
                          </a:solidFill>
                          <a:effectLst/>
                          <a:latin typeface="Calibri" panose="020F0502020204030204" pitchFamily="34" charset="0"/>
                        </a:rPr>
                        <a:t>Data as of 9/28/2021 – hiring activity is underway across the bureau</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1" i="1" u="none" strike="noStrike" dirty="0">
                          <a:solidFill>
                            <a:srgbClr val="000000"/>
                          </a:solidFill>
                          <a:effectLst/>
                          <a:latin typeface="Calibri" panose="020F0502020204030204" pitchFamily="34" charset="0"/>
                        </a:rPr>
                        <a:t>      </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1" i="1" u="none" strike="noStrike" dirty="0">
                          <a:solidFill>
                            <a:srgbClr val="000000"/>
                          </a:solidFill>
                          <a:effectLst/>
                          <a:latin typeface="Calibri" panose="020F0502020204030204" pitchFamily="34" charset="0"/>
                        </a:rPr>
                        <a:t>During the pandemic emergency, we were also supplemented with contract personnel:  100 contact center staff plus supervisors, and 70 adjudication and appeal hearing staff plus 12 administrative staff and supervisors.  Additionally, we had staff assistance from all MDOL bureaus, the Workers Compensation Board, Corrections and Health &amp; Human Services.</a:t>
                      </a:r>
                      <a:endParaRPr lang="en-US" sz="1600" b="0" i="1" u="none" strike="noStrike" dirty="0">
                        <a:solidFill>
                          <a:srgbClr val="000000"/>
                        </a:solidFill>
                        <a:effectLst/>
                        <a:latin typeface="Calibri" panose="020F0502020204030204" pitchFamily="34" charset="0"/>
                      </a:endParaRPr>
                    </a:p>
                    <a:p>
                      <a:pPr algn="l" fontAlgn="b"/>
                      <a:endParaRPr lang="en-US" sz="1600" b="0" i="1" u="none" strike="noStrike" dirty="0">
                        <a:solidFill>
                          <a:srgbClr val="000000"/>
                        </a:solidFill>
                        <a:effectLst/>
                        <a:latin typeface="Calibri" panose="020F0502020204030204" pitchFamily="34" charset="0"/>
                      </a:endParaRPr>
                    </a:p>
                    <a:p>
                      <a:pPr algn="l" fontAlgn="b"/>
                      <a:endParaRPr lang="en-US" sz="1600" b="0" i="1" u="none" strike="noStrike" dirty="0">
                        <a:solidFill>
                          <a:srgbClr val="000000"/>
                        </a:solidFill>
                        <a:effectLst/>
                        <a:latin typeface="Calibri" panose="020F0502020204030204" pitchFamily="34" charset="0"/>
                      </a:endParaRPr>
                    </a:p>
                  </a:txBody>
                  <a:tcPr marL="3517" marR="3517" marT="3517" marB="0" anchor="b"/>
                </a:tc>
                <a:tc hMerge="1">
                  <a:txBody>
                    <a:bodyPr/>
                    <a:lstStyle/>
                    <a:p>
                      <a:endParaRPr lang="en-US"/>
                    </a:p>
                  </a:txBody>
                  <a:tcPr/>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hMerge="1">
                  <a:txBody>
                    <a:bodyPr/>
                    <a:lstStyle/>
                    <a:p>
                      <a:pPr algn="r" fontAlgn="b"/>
                      <a:endParaRPr lang="en-US" sz="1600" b="0" i="0" u="none" strike="noStrike" dirty="0">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2927414922"/>
                  </a:ext>
                </a:extLst>
              </a:tr>
              <a:tr h="285093">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endParaRPr lang="en-US" sz="1800" b="1" i="0" u="sng" strike="noStrike" dirty="0">
                        <a:solidFill>
                          <a:srgbClr val="000000"/>
                        </a:solidFill>
                        <a:effectLst/>
                        <a:latin typeface="Calibri" panose="020F0502020204030204" pitchFamily="34" charset="0"/>
                      </a:endParaRPr>
                    </a:p>
                  </a:txBody>
                  <a:tcPr marL="3517" marR="3517" marT="3517" marB="0" anchor="b"/>
                </a:tc>
                <a:tc gridSpan="2">
                  <a:txBody>
                    <a:bodyPr/>
                    <a:lstStyle/>
                    <a:p>
                      <a:pPr algn="l" fontAlgn="b"/>
                      <a:endParaRPr lang="en-US" sz="1800" b="1" i="0" u="sng" strike="noStrike" dirty="0">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800" b="1" i="0" u="none" strike="noStrike" dirty="0">
                        <a:solidFill>
                          <a:srgbClr val="000000"/>
                        </a:solidFill>
                        <a:effectLst/>
                        <a:latin typeface="Calibri" panose="020F0502020204030204" pitchFamily="34" charset="0"/>
                      </a:endParaRPr>
                    </a:p>
                  </a:txBody>
                  <a:tcPr marL="3517" marR="3517" marT="3517" marB="0" anchor="b"/>
                </a:tc>
                <a:tc>
                  <a:txBody>
                    <a:bodyPr/>
                    <a:lstStyle/>
                    <a:p>
                      <a:pPr algn="r" fontAlgn="b"/>
                      <a:endParaRPr lang="en-US" sz="1800" b="1" i="0" u="sng" strike="noStrike" dirty="0">
                        <a:solidFill>
                          <a:srgbClr val="000000"/>
                        </a:solidFill>
                        <a:effectLst/>
                        <a:latin typeface="Calibri" panose="020F0502020204030204" pitchFamily="34" charset="0"/>
                      </a:endParaRPr>
                    </a:p>
                  </a:txBody>
                  <a:tcPr marL="3517" marR="3517" marT="3517" marB="0" anchor="b"/>
                </a:tc>
                <a:tc>
                  <a:txBody>
                    <a:bodyPr/>
                    <a:lstStyle/>
                    <a:p>
                      <a:pPr algn="l" fontAlgn="b"/>
                      <a:endParaRPr lang="en-US" sz="1800" b="1" i="0" u="sng" strike="noStrike" dirty="0">
                        <a:solidFill>
                          <a:srgbClr val="000000"/>
                        </a:solidFill>
                        <a:effectLst/>
                        <a:latin typeface="Calibri" panose="020F0502020204030204" pitchFamily="34" charset="0"/>
                      </a:endParaRPr>
                    </a:p>
                  </a:txBody>
                  <a:tcPr marL="3517" marR="3517" marT="3517" marB="0" anchor="b"/>
                </a:tc>
                <a:tc>
                  <a:txBody>
                    <a:bodyPr/>
                    <a:lstStyle/>
                    <a:p>
                      <a:pPr algn="r" fontAlgn="b"/>
                      <a:endParaRPr lang="en-US" sz="1800" b="1" i="0" u="sng" strike="noStrike" dirty="0">
                        <a:solidFill>
                          <a:srgbClr val="000000"/>
                        </a:solidFill>
                        <a:effectLst/>
                        <a:latin typeface="Calibri" panose="020F0502020204030204" pitchFamily="34" charset="0"/>
                      </a:endParaRPr>
                    </a:p>
                  </a:txBody>
                  <a:tcPr marL="3517" marR="3517" marT="3517" marB="0" anchor="b"/>
                </a:tc>
                <a:tc>
                  <a:txBody>
                    <a:bodyPr/>
                    <a:lstStyle/>
                    <a:p>
                      <a:pPr algn="l" fontAlgn="b"/>
                      <a:r>
                        <a:rPr lang="en-US" sz="1600" u="none" strike="noStrike" dirty="0">
                          <a:effectLst/>
                        </a:rPr>
                        <a:t> </a:t>
                      </a:r>
                      <a:endParaRPr lang="en-US" sz="1600" b="1"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3681117151"/>
                  </a:ext>
                </a:extLst>
              </a:tr>
              <a:tr h="227199">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gridSpan="2">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hMerge="1">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3517" marR="3517" marT="3517"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3517" marR="3517" marT="3517" marB="0" anchor="b"/>
                </a:tc>
                <a:extLst>
                  <a:ext uri="{0D108BD9-81ED-4DB2-BD59-A6C34878D82A}">
                    <a16:rowId xmlns:a16="http://schemas.microsoft.com/office/drawing/2014/main" val="1870019109"/>
                  </a:ext>
                </a:extLst>
              </a:tr>
            </a:tbl>
          </a:graphicData>
        </a:graphic>
      </p:graphicFrame>
      <p:sp>
        <p:nvSpPr>
          <p:cNvPr id="5" name="TextBox 4">
            <a:extLst>
              <a:ext uri="{FF2B5EF4-FFF2-40B4-BE49-F238E27FC236}">
                <a16:creationId xmlns:a16="http://schemas.microsoft.com/office/drawing/2014/main" id="{46AA8F51-3B37-4B03-B40C-7BA6F1174023}"/>
              </a:ext>
            </a:extLst>
          </p:cNvPr>
          <p:cNvSpPr txBox="1"/>
          <p:nvPr/>
        </p:nvSpPr>
        <p:spPr>
          <a:xfrm>
            <a:off x="4699000" y="5946929"/>
            <a:ext cx="6232146" cy="61976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Tree>
    <p:extLst>
      <p:ext uri="{BB962C8B-B14F-4D97-AF65-F5344CB8AC3E}">
        <p14:creationId xmlns:p14="http://schemas.microsoft.com/office/powerpoint/2010/main" val="194683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460E6E3-5341-4917-92BC-8A3EB77D32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3" name="think-cell Slide" r:id="rId7" imgW="395" imgH="396" progId="TCLayout.ActiveDocument.1">
                  <p:embed/>
                </p:oleObj>
              </mc:Choice>
              <mc:Fallback>
                <p:oleObj name="think-cell Slide" r:id="rId7" imgW="395" imgH="396" progId="TCLayout.ActiveDocument.1">
                  <p:embed/>
                  <p:pic>
                    <p:nvPicPr>
                      <p:cNvPr id="12" name="Object 11" hidden="1">
                        <a:extLst>
                          <a:ext uri="{FF2B5EF4-FFF2-40B4-BE49-F238E27FC236}">
                            <a16:creationId xmlns:a16="http://schemas.microsoft.com/office/drawing/2014/main" id="{4460E6E3-5341-4917-92BC-8A3EB77D32D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7B80090-1AE8-4FB3-A4F2-9D224859A41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465526" y="2206186"/>
            <a:ext cx="3465576"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br>
              <a:rPr lang="en-US" dirty="0">
                <a:latin typeface="Arial" panose="020B0604020202020204" pitchFamily="34" charset="0"/>
              </a:rPr>
            </a:br>
            <a:r>
              <a:rPr lang="en-US" dirty="0">
                <a:latin typeface="Arial" panose="020B0604020202020204" pitchFamily="34" charset="0"/>
              </a:rPr>
              <a:t>Administrative Funding</a:t>
            </a:r>
          </a:p>
        </p:txBody>
      </p:sp>
      <p:sp>
        <p:nvSpPr>
          <p:cNvPr id="8" name="TextBox 7">
            <a:extLst>
              <a:ext uri="{FF2B5EF4-FFF2-40B4-BE49-F238E27FC236}">
                <a16:creationId xmlns:a16="http://schemas.microsoft.com/office/drawing/2014/main" id="{71181DC6-C48C-4CDE-950D-20F38C86A0A1}"/>
              </a:ext>
            </a:extLst>
          </p:cNvPr>
          <p:cNvSpPr txBox="1"/>
          <p:nvPr>
            <p:custDataLst>
              <p:tags r:id="rId4"/>
            </p:custDataLst>
          </p:nvPr>
        </p:nvSpPr>
        <p:spPr>
          <a:xfrm>
            <a:off x="4616905" y="1556544"/>
            <a:ext cx="7109569" cy="4955203"/>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dirty="0"/>
              <a:t>Counter-cyclical in response to economic conditions</a:t>
            </a:r>
          </a:p>
          <a:p>
            <a:pPr marL="0" lvl="1" indent="0">
              <a:buNone/>
            </a:pPr>
            <a:endParaRPr lang="en-US" dirty="0"/>
          </a:p>
          <a:p>
            <a:pPr lvl="1"/>
            <a:r>
              <a:rPr lang="en-US" dirty="0"/>
              <a:t>Federal Funding (Primary)</a:t>
            </a:r>
          </a:p>
          <a:p>
            <a:pPr lvl="2">
              <a:buFont typeface="Courier New" panose="02070309020205020404" pitchFamily="49" charset="0"/>
              <a:buChar char="o"/>
            </a:pPr>
            <a:r>
              <a:rPr lang="en-US" dirty="0"/>
              <a:t>Federal funding had been declining for decades &amp; is inadequate to cover basic, minimal staffing &amp; operations costs</a:t>
            </a:r>
          </a:p>
          <a:p>
            <a:pPr marL="228600" lvl="2" indent="0">
              <a:buNone/>
            </a:pPr>
            <a:endParaRPr lang="en-US" dirty="0"/>
          </a:p>
          <a:p>
            <a:pPr lvl="1">
              <a:buFont typeface="Wingdings" panose="05000000000000000000" pitchFamily="2" charset="2"/>
              <a:buChar char="§"/>
            </a:pPr>
            <a:r>
              <a:rPr lang="en-US" dirty="0"/>
              <a:t>Unemployment Program Administration Fund (UPAF) </a:t>
            </a:r>
            <a:r>
              <a:rPr lang="en-US" b="1" i="1" dirty="0"/>
              <a:t>effective 2021</a:t>
            </a:r>
          </a:p>
          <a:p>
            <a:pPr lvl="2">
              <a:buFont typeface="Courier New" panose="02070309020205020404" pitchFamily="49" charset="0"/>
              <a:buChar char="o"/>
            </a:pPr>
            <a:r>
              <a:rPr lang="en-US" dirty="0"/>
              <a:t>Employer-paid tax collected with UI tax</a:t>
            </a:r>
          </a:p>
          <a:p>
            <a:pPr lvl="2">
              <a:buFont typeface="Courier New" panose="02070309020205020404" pitchFamily="49" charset="0"/>
              <a:buChar char="o"/>
            </a:pPr>
            <a:r>
              <a:rPr lang="en-US" dirty="0"/>
              <a:t>Employer’s unemployment tax is </a:t>
            </a:r>
            <a:r>
              <a:rPr lang="en-US" b="1" i="1" dirty="0"/>
              <a:t>reduced</a:t>
            </a:r>
            <a:r>
              <a:rPr lang="en-US" dirty="0"/>
              <a:t> by the amount of the admin tax to keep it cost neutral</a:t>
            </a:r>
          </a:p>
          <a:p>
            <a:pPr lvl="2">
              <a:buFont typeface="Courier New" panose="02070309020205020404" pitchFamily="49" charset="0"/>
              <a:buChar char="o"/>
            </a:pPr>
            <a:r>
              <a:rPr lang="en-US" dirty="0"/>
              <a:t>Fund Cap in place to prevent Fund from building up beyond what is needed to meet conservative operational need</a:t>
            </a:r>
          </a:p>
          <a:p>
            <a:pPr lvl="2">
              <a:buFont typeface="Courier New" panose="02070309020205020404" pitchFamily="49" charset="0"/>
              <a:buChar char="o"/>
            </a:pPr>
            <a:r>
              <a:rPr lang="en-US" dirty="0"/>
              <a:t>Excess collected above cap is deposited into the UI Trust Fund to pay benefits and help maintain solvency</a:t>
            </a:r>
          </a:p>
          <a:p>
            <a:pPr marL="347663" lvl="1" indent="-347663">
              <a:spcBef>
                <a:spcPts val="400"/>
              </a:spcBef>
            </a:pPr>
            <a:endParaRPr lang="en-US" sz="1800" dirty="0"/>
          </a:p>
          <a:p>
            <a:pPr marL="0" lvl="1" indent="0">
              <a:spcBef>
                <a:spcPts val="400"/>
              </a:spcBef>
              <a:buNone/>
            </a:pPr>
            <a:endParaRPr lang="en-US" sz="2000" dirty="0"/>
          </a:p>
          <a:p>
            <a:pPr marL="347663" lvl="1" indent="-347663">
              <a:spcBef>
                <a:spcPts val="400"/>
              </a:spcBef>
            </a:pPr>
            <a:endParaRPr lang="en-US" sz="2000" dirty="0"/>
          </a:p>
        </p:txBody>
      </p:sp>
    </p:spTree>
    <p:extLst>
      <p:ext uri="{BB962C8B-B14F-4D97-AF65-F5344CB8AC3E}">
        <p14:creationId xmlns:p14="http://schemas.microsoft.com/office/powerpoint/2010/main" val="260392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53F70EFC-2A5A-4FD0-93BE-9B7DFB95E58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1"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53F70EFC-2A5A-4FD0-93BE-9B7DFB95E5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E4D9D7D-DFE3-44D5-B7D5-E55FB5622B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700" b="1" dirty="0">
              <a:latin typeface="Arial" panose="020B0604020202020204" pitchFamily="34" charset="0"/>
              <a:ea typeface="+mj-ea"/>
              <a:cs typeface="+mj-cs"/>
              <a:sym typeface="Arial" panose="020B0604020202020204" pitchFamily="34" charset="0"/>
            </a:endParaRPr>
          </a:p>
        </p:txBody>
      </p:sp>
      <p:sp>
        <p:nvSpPr>
          <p:cNvPr id="8" name="Title 1">
            <a:extLst>
              <a:ext uri="{FF2B5EF4-FFF2-40B4-BE49-F238E27FC236}">
                <a16:creationId xmlns:a16="http://schemas.microsoft.com/office/drawing/2014/main" id="{2C68C601-CBA7-4420-8E01-060C3F98C256}"/>
              </a:ext>
            </a:extLst>
          </p:cNvPr>
          <p:cNvSpPr txBox="1">
            <a:spLocks/>
          </p:cNvSpPr>
          <p:nvPr/>
        </p:nvSpPr>
        <p:spPr>
          <a:xfrm>
            <a:off x="8789398" y="1223330"/>
            <a:ext cx="2979270" cy="18466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defTabSz="914400" rtl="0" eaLnBrk="1" latinLnBrk="0" hangingPunct="1">
              <a:lnSpc>
                <a:spcPct val="100000"/>
              </a:lnSpc>
              <a:spcBef>
                <a:spcPct val="0"/>
              </a:spcBef>
              <a:buNone/>
              <a:defRPr lang="en-US" sz="2400" b="1" kern="1200" spc="0" baseline="0" dirty="0">
                <a:ln w="6350" cap="flat">
                  <a:noFill/>
                  <a:miter lim="800000"/>
                </a:ln>
                <a:solidFill>
                  <a:schemeClr val="accent1"/>
                </a:solidFill>
                <a:latin typeface="+mj-lt"/>
                <a:ea typeface="+mj-ea"/>
                <a:cs typeface="+mj-cs"/>
              </a:defRPr>
            </a:lvl1pPr>
          </a:lstStyle>
          <a:p>
            <a:endParaRPr lang="en-US" sz="1200"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A0599D44-D811-41B2-9349-DD737979F5F1}"/>
              </a:ext>
            </a:extLst>
          </p:cNvPr>
          <p:cNvSpPr txBox="1"/>
          <p:nvPr/>
        </p:nvSpPr>
        <p:spPr>
          <a:xfrm>
            <a:off x="5913120" y="2590800"/>
            <a:ext cx="914400"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3" name="TextBox 2">
            <a:extLst>
              <a:ext uri="{FF2B5EF4-FFF2-40B4-BE49-F238E27FC236}">
                <a16:creationId xmlns:a16="http://schemas.microsoft.com/office/drawing/2014/main" id="{FF990037-8F8D-42BD-ABA5-555838236DC6}"/>
              </a:ext>
            </a:extLst>
          </p:cNvPr>
          <p:cNvSpPr txBox="1"/>
          <p:nvPr/>
        </p:nvSpPr>
        <p:spPr>
          <a:xfrm>
            <a:off x="2915920" y="2082800"/>
            <a:ext cx="6339840" cy="150368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4" name="TextBox 3">
            <a:extLst>
              <a:ext uri="{FF2B5EF4-FFF2-40B4-BE49-F238E27FC236}">
                <a16:creationId xmlns:a16="http://schemas.microsoft.com/office/drawing/2014/main" id="{653ACCED-9243-480A-BB68-B667ACDDB842}"/>
              </a:ext>
            </a:extLst>
          </p:cNvPr>
          <p:cNvSpPr txBox="1"/>
          <p:nvPr/>
        </p:nvSpPr>
        <p:spPr>
          <a:xfrm>
            <a:off x="2733040" y="1778000"/>
            <a:ext cx="7112000" cy="2225040"/>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5" name="TextBox 4">
            <a:extLst>
              <a:ext uri="{FF2B5EF4-FFF2-40B4-BE49-F238E27FC236}">
                <a16:creationId xmlns:a16="http://schemas.microsoft.com/office/drawing/2014/main" id="{185644EF-929F-49A0-AA14-D6BFE252974C}"/>
              </a:ext>
            </a:extLst>
          </p:cNvPr>
          <p:cNvSpPr txBox="1"/>
          <p:nvPr/>
        </p:nvSpPr>
        <p:spPr>
          <a:xfrm>
            <a:off x="2336800" y="2542958"/>
            <a:ext cx="7518400" cy="250360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6000" dirty="0"/>
              <a:t>QUESTIONS ?</a:t>
            </a:r>
          </a:p>
        </p:txBody>
      </p:sp>
    </p:spTree>
    <p:extLst>
      <p:ext uri="{BB962C8B-B14F-4D97-AF65-F5344CB8AC3E}">
        <p14:creationId xmlns:p14="http://schemas.microsoft.com/office/powerpoint/2010/main" val="34709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8" hidden="1">
            <a:extLst>
              <a:ext uri="{FF2B5EF4-FFF2-40B4-BE49-F238E27FC236}">
                <a16:creationId xmlns:a16="http://schemas.microsoft.com/office/drawing/2014/main" id="{740EE7F7-9149-4FC0-8EF9-5735129282F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7" name="think-cell Slide" r:id="rId7" imgW="451" imgH="450" progId="TCLayout.ActiveDocument.1">
                  <p:embed/>
                </p:oleObj>
              </mc:Choice>
              <mc:Fallback>
                <p:oleObj name="think-cell Slide" r:id="rId7" imgW="451" imgH="450" progId="TCLayout.ActiveDocument.1">
                  <p:embed/>
                  <p:pic>
                    <p:nvPicPr>
                      <p:cNvPr id="32" name="Object 8" hidden="1">
                        <a:extLst>
                          <a:ext uri="{FF2B5EF4-FFF2-40B4-BE49-F238E27FC236}">
                            <a16:creationId xmlns:a16="http://schemas.microsoft.com/office/drawing/2014/main" id="{740EE7F7-9149-4FC0-8EF9-5735129282F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1" name="Rectangle 7" hidden="1">
            <a:extLst>
              <a:ext uri="{FF2B5EF4-FFF2-40B4-BE49-F238E27FC236}">
                <a16:creationId xmlns:a16="http://schemas.microsoft.com/office/drawing/2014/main" id="{40740888-6272-43BB-8F21-C56140C7F2A6}"/>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400">
              <a:spcBef>
                <a:spcPts val="300"/>
              </a:spcBef>
              <a:spcAft>
                <a:spcPts val="300"/>
              </a:spcAft>
            </a:pPr>
            <a:endParaRPr kumimoji="0" lang="en-US" sz="2400" b="1" u="none" strike="noStrike" kern="1200" cap="none" spc="0" normalizeH="0" noProof="0" dirty="0" err="1">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2. Slide Title">
            <a:extLst>
              <a:ext uri="{FF2B5EF4-FFF2-40B4-BE49-F238E27FC236}">
                <a16:creationId xmlns:a16="http://schemas.microsoft.com/office/drawing/2014/main" id="{04A6B543-337B-4275-AE37-8073EF2A5996}"/>
              </a:ext>
            </a:extLst>
          </p:cNvPr>
          <p:cNvSpPr>
            <a:spLocks noGrp="1"/>
          </p:cNvSpPr>
          <p:nvPr>
            <p:ph type="title"/>
            <p:custDataLst>
              <p:tags r:id="rId4"/>
            </p:custDataLst>
          </p:nvPr>
        </p:nvSpPr>
        <p:spPr>
          <a:xfrm>
            <a:off x="554734" y="856420"/>
            <a:ext cx="10113264" cy="86177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sz="2800" dirty="0">
                <a:latin typeface="Arial" panose="020B0604020202020204" pitchFamily="34" charset="0"/>
              </a:rPr>
              <a:t>Orientation to the Maine </a:t>
            </a:r>
            <a:br>
              <a:rPr lang="en-US" sz="2800" dirty="0">
                <a:latin typeface="Arial" panose="020B0604020202020204" pitchFamily="34" charset="0"/>
              </a:rPr>
            </a:br>
            <a:r>
              <a:rPr lang="en-US" sz="2800" dirty="0">
                <a:latin typeface="Arial" panose="020B0604020202020204" pitchFamily="34" charset="0"/>
              </a:rPr>
              <a:t>Unemployment Insurance Program</a:t>
            </a:r>
          </a:p>
        </p:txBody>
      </p:sp>
      <p:sp>
        <p:nvSpPr>
          <p:cNvPr id="3" name="TextBox 2">
            <a:extLst>
              <a:ext uri="{FF2B5EF4-FFF2-40B4-BE49-F238E27FC236}">
                <a16:creationId xmlns:a16="http://schemas.microsoft.com/office/drawing/2014/main" id="{0710BCE8-7400-468B-B051-DA1C04644759}"/>
              </a:ext>
            </a:extLst>
          </p:cNvPr>
          <p:cNvSpPr txBox="1"/>
          <p:nvPr/>
        </p:nvSpPr>
        <p:spPr>
          <a:xfrm>
            <a:off x="1615440" y="2072640"/>
            <a:ext cx="9235440" cy="3715580"/>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Wingdings" panose="05000000000000000000" pitchFamily="2" charset="2"/>
              <a:buChar char="v"/>
            </a:pPr>
            <a:r>
              <a:rPr lang="en-US" sz="2400" b="1" dirty="0"/>
              <a:t>Unemployment Insurance (UI) 101</a:t>
            </a:r>
          </a:p>
          <a:p>
            <a:pPr marL="800100" lvl="1" indent="-342900">
              <a:spcBef>
                <a:spcPts val="300"/>
              </a:spcBef>
              <a:spcAft>
                <a:spcPts val="300"/>
              </a:spcAft>
              <a:buFont typeface="Wingdings" panose="05000000000000000000" pitchFamily="2" charset="2"/>
              <a:buChar char="v"/>
            </a:pPr>
            <a:r>
              <a:rPr lang="en-US" sz="2000" dirty="0"/>
              <a:t>What it is</a:t>
            </a:r>
          </a:p>
          <a:p>
            <a:pPr marL="800100" lvl="1" indent="-342900">
              <a:spcBef>
                <a:spcPts val="300"/>
              </a:spcBef>
              <a:spcAft>
                <a:spcPts val="300"/>
              </a:spcAft>
              <a:buFont typeface="Wingdings" panose="05000000000000000000" pitchFamily="2" charset="2"/>
              <a:buChar char="v"/>
            </a:pPr>
            <a:r>
              <a:rPr lang="en-US" sz="2000" dirty="0"/>
              <a:t>Federal/State Partnership</a:t>
            </a:r>
          </a:p>
          <a:p>
            <a:pPr marL="800100" lvl="1" indent="-342900">
              <a:spcBef>
                <a:spcPts val="300"/>
              </a:spcBef>
              <a:spcAft>
                <a:spcPts val="300"/>
              </a:spcAft>
              <a:buFont typeface="Wingdings" panose="05000000000000000000" pitchFamily="2" charset="2"/>
              <a:buChar char="v"/>
            </a:pPr>
            <a:r>
              <a:rPr lang="en-US" sz="2000" dirty="0"/>
              <a:t>Programs Administered &amp; Who is Covered</a:t>
            </a:r>
          </a:p>
          <a:p>
            <a:pPr marL="800100" lvl="1" indent="-342900">
              <a:spcBef>
                <a:spcPts val="300"/>
              </a:spcBef>
              <a:spcAft>
                <a:spcPts val="300"/>
              </a:spcAft>
              <a:buFont typeface="Wingdings" panose="05000000000000000000" pitchFamily="2" charset="2"/>
              <a:buChar char="v"/>
            </a:pPr>
            <a:r>
              <a:rPr lang="en-US" sz="2000" dirty="0"/>
              <a:t>Benefit Cost Financing, Trust Fund &amp; Solvency</a:t>
            </a:r>
          </a:p>
          <a:p>
            <a:pPr lvl="1">
              <a:spcBef>
                <a:spcPts val="300"/>
              </a:spcBef>
              <a:spcAft>
                <a:spcPts val="300"/>
              </a:spcAft>
            </a:pPr>
            <a:endParaRPr lang="en-US" sz="2000" dirty="0"/>
          </a:p>
          <a:p>
            <a:pPr marL="342900" indent="-342900" algn="l">
              <a:spcBef>
                <a:spcPts val="300"/>
              </a:spcBef>
              <a:spcAft>
                <a:spcPts val="300"/>
              </a:spcAft>
              <a:buFont typeface="Wingdings" panose="05000000000000000000" pitchFamily="2" charset="2"/>
              <a:buChar char="v"/>
            </a:pPr>
            <a:r>
              <a:rPr lang="en-US" sz="2400" b="1" dirty="0"/>
              <a:t>Administration of Maine UI Program</a:t>
            </a:r>
          </a:p>
          <a:p>
            <a:pPr marL="800100" lvl="1" indent="-342900">
              <a:spcBef>
                <a:spcPts val="300"/>
              </a:spcBef>
              <a:spcAft>
                <a:spcPts val="300"/>
              </a:spcAft>
              <a:buFont typeface="Wingdings" panose="05000000000000000000" pitchFamily="2" charset="2"/>
              <a:buChar char="v"/>
            </a:pPr>
            <a:r>
              <a:rPr lang="en-US" sz="2000" dirty="0"/>
              <a:t>Bureau of Unemployment Compensation Organization</a:t>
            </a:r>
          </a:p>
          <a:p>
            <a:pPr marL="800100" lvl="1" indent="-342900">
              <a:spcBef>
                <a:spcPts val="300"/>
              </a:spcBef>
              <a:spcAft>
                <a:spcPts val="300"/>
              </a:spcAft>
              <a:buFont typeface="Wingdings" panose="05000000000000000000" pitchFamily="2" charset="2"/>
              <a:buChar char="v"/>
            </a:pPr>
            <a:r>
              <a:rPr lang="en-US" sz="2000" dirty="0"/>
              <a:t>Staffing &amp; Administrative Funding</a:t>
            </a:r>
          </a:p>
          <a:p>
            <a:pPr marL="800100" lvl="1" indent="-342900">
              <a:spcBef>
                <a:spcPts val="300"/>
              </a:spcBef>
              <a:spcAft>
                <a:spcPts val="300"/>
              </a:spcAft>
              <a:buFont typeface="Wingdings" panose="05000000000000000000" pitchFamily="2" charset="2"/>
              <a:buChar char="v"/>
            </a:pPr>
            <a:endParaRPr lang="en-US" sz="2400" dirty="0"/>
          </a:p>
          <a:p>
            <a:pPr>
              <a:spcBef>
                <a:spcPts val="300"/>
              </a:spcBef>
              <a:spcAft>
                <a:spcPts val="300"/>
              </a:spcAft>
            </a:pPr>
            <a:endParaRPr lang="en-US" sz="2400" dirty="0"/>
          </a:p>
        </p:txBody>
      </p:sp>
    </p:spTree>
    <p:extLst>
      <p:ext uri="{BB962C8B-B14F-4D97-AF65-F5344CB8AC3E}">
        <p14:creationId xmlns:p14="http://schemas.microsoft.com/office/powerpoint/2010/main" val="297616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D7D23EF-A44A-47E7-B200-4F92D63F9623}"/>
              </a:ext>
            </a:extLst>
          </p:cNvPr>
          <p:cNvGraphicFramePr>
            <a:graphicFrameLocks noChangeAspect="1"/>
          </p:cNvGraphicFramePr>
          <p:nvPr>
            <p:custDataLst>
              <p:tags r:id="rId2"/>
            </p:custDataLst>
            <p:extLst>
              <p:ext uri="{D42A27DB-BD31-4B8C-83A1-F6EECF244321}">
                <p14:modId xmlns:p14="http://schemas.microsoft.com/office/powerpoint/2010/main" val="3089509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1" name="think-cell Slide" r:id="rId6" imgW="395" imgH="396" progId="TCLayout.ActiveDocument.1">
                  <p:embed/>
                </p:oleObj>
              </mc:Choice>
              <mc:Fallback>
                <p:oleObj name="think-cell Slide" r:id="rId6" imgW="395" imgH="396" progId="TCLayout.ActiveDocument.1">
                  <p:embed/>
                  <p:pic>
                    <p:nvPicPr>
                      <p:cNvPr id="11" name="Object 10" hidden="1">
                        <a:extLst>
                          <a:ext uri="{FF2B5EF4-FFF2-40B4-BE49-F238E27FC236}">
                            <a16:creationId xmlns:a16="http://schemas.microsoft.com/office/drawing/2014/main" id="{BD7D23EF-A44A-47E7-B200-4F92D63F96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A996996-5BF7-45BA-A1BD-FFBBF5B17CC9}"/>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54736" y="2405814"/>
            <a:ext cx="2514600" cy="1107996"/>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What is Unemployment Insurance (UI)?</a:t>
            </a:r>
          </a:p>
        </p:txBody>
      </p:sp>
      <p:sp>
        <p:nvSpPr>
          <p:cNvPr id="4" name="Text Placeholder 3">
            <a:extLst>
              <a:ext uri="{FF2B5EF4-FFF2-40B4-BE49-F238E27FC236}">
                <a16:creationId xmlns:a16="http://schemas.microsoft.com/office/drawing/2014/main" id="{07CFC63E-FE3E-413D-A783-3E0DA6C344DC}"/>
              </a:ext>
            </a:extLst>
          </p:cNvPr>
          <p:cNvSpPr>
            <a:spLocks noGrp="1"/>
          </p:cNvSpPr>
          <p:nvPr>
            <p:ph type="body" sz="quarter" idx="10"/>
          </p:nvPr>
        </p:nvSpPr>
        <p:spPr/>
        <p:txBody>
          <a:bodyPr/>
          <a:lstStyle/>
          <a:p>
            <a:endParaRPr lang="en-US"/>
          </a:p>
        </p:txBody>
      </p:sp>
      <p:sp>
        <p:nvSpPr>
          <p:cNvPr id="14" name="TextBox 13">
            <a:extLst>
              <a:ext uri="{FF2B5EF4-FFF2-40B4-BE49-F238E27FC236}">
                <a16:creationId xmlns:a16="http://schemas.microsoft.com/office/drawing/2014/main" id="{00DC2864-1F6D-446C-95D0-4982741CF3D9}"/>
              </a:ext>
            </a:extLst>
          </p:cNvPr>
          <p:cNvSpPr txBox="1">
            <a:spLocks/>
          </p:cNvSpPr>
          <p:nvPr>
            <p:custDataLst>
              <p:tags r:id="rId4"/>
            </p:custDataLst>
          </p:nvPr>
        </p:nvSpPr>
        <p:spPr>
          <a:xfrm>
            <a:off x="3614057" y="1821295"/>
            <a:ext cx="8023208" cy="4165243"/>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pPr>
            <a:r>
              <a:rPr lang="en-US" sz="1400" b="1" dirty="0"/>
              <a:t>Temporary financial bridge to new employment</a:t>
            </a:r>
          </a:p>
          <a:p>
            <a:pPr lvl="1">
              <a:spcBef>
                <a:spcPts val="50"/>
              </a:spcBef>
            </a:pPr>
            <a:r>
              <a:rPr lang="en-US" sz="1400" dirty="0"/>
              <a:t>Payable to people who have lost their jobs through no fault of their own</a:t>
            </a:r>
          </a:p>
          <a:p>
            <a:pPr lvl="1">
              <a:spcBef>
                <a:spcPts val="50"/>
              </a:spcBef>
            </a:pPr>
            <a:r>
              <a:rPr lang="en-US" sz="1400" dirty="0"/>
              <a:t>Temporary, partial wage replacement for basic needs</a:t>
            </a:r>
          </a:p>
          <a:p>
            <a:pPr marL="0" lvl="1" indent="0">
              <a:spcBef>
                <a:spcPts val="50"/>
              </a:spcBef>
              <a:buNone/>
            </a:pPr>
            <a:endParaRPr lang="en-US" sz="1400" dirty="0"/>
          </a:p>
          <a:p>
            <a:pPr>
              <a:spcBef>
                <a:spcPts val="100"/>
              </a:spcBef>
            </a:pPr>
            <a:r>
              <a:rPr lang="en-US" sz="1400" b="1" dirty="0"/>
              <a:t>Economic Stabilizer</a:t>
            </a:r>
          </a:p>
          <a:p>
            <a:pPr lvl="1">
              <a:spcBef>
                <a:spcPts val="50"/>
              </a:spcBef>
            </a:pPr>
            <a:r>
              <a:rPr lang="en-US" sz="1400" dirty="0"/>
              <a:t>1st line of economic defense against the adverse effects of unemployment</a:t>
            </a:r>
          </a:p>
          <a:p>
            <a:pPr lvl="1">
              <a:spcBef>
                <a:spcPts val="50"/>
              </a:spcBef>
            </a:pPr>
            <a:r>
              <a:rPr lang="en-US" sz="1400" dirty="0"/>
              <a:t>Benefits flow immediately into towns and communities</a:t>
            </a:r>
          </a:p>
          <a:p>
            <a:pPr marL="0" lvl="1" indent="0">
              <a:spcBef>
                <a:spcPts val="50"/>
              </a:spcBef>
              <a:buNone/>
            </a:pPr>
            <a:endParaRPr lang="en-US" sz="1400" dirty="0"/>
          </a:p>
          <a:p>
            <a:pPr>
              <a:spcBef>
                <a:spcPts val="100"/>
              </a:spcBef>
            </a:pPr>
            <a:r>
              <a:rPr lang="en-US" sz="1400" b="1" dirty="0"/>
              <a:t>Social Insurance Program</a:t>
            </a:r>
          </a:p>
          <a:p>
            <a:pPr lvl="1">
              <a:spcBef>
                <a:spcPts val="50"/>
              </a:spcBef>
            </a:pPr>
            <a:r>
              <a:rPr lang="en-US" sz="1400" dirty="0"/>
              <a:t>Initial eligibility Requirements – monetary(earnings thresholds), qualifying job separation, Able &amp; Available to work, actively seeking new employment</a:t>
            </a:r>
          </a:p>
          <a:p>
            <a:pPr lvl="1">
              <a:spcBef>
                <a:spcPts val="50"/>
              </a:spcBef>
            </a:pPr>
            <a:r>
              <a:rPr lang="en-US" sz="1400" dirty="0"/>
              <a:t>ongoing eligibility requirements that must be met each week to receive benefits</a:t>
            </a:r>
          </a:p>
          <a:p>
            <a:pPr marL="0" lvl="1" indent="0">
              <a:spcBef>
                <a:spcPts val="50"/>
              </a:spcBef>
              <a:buNone/>
            </a:pPr>
            <a:endParaRPr lang="en-US" sz="1400" dirty="0"/>
          </a:p>
          <a:p>
            <a:pPr>
              <a:spcBef>
                <a:spcPts val="100"/>
              </a:spcBef>
            </a:pPr>
            <a:r>
              <a:rPr lang="en-US" sz="1400" b="1" dirty="0"/>
              <a:t>Not means-tested</a:t>
            </a:r>
          </a:p>
          <a:p>
            <a:pPr lvl="1">
              <a:spcBef>
                <a:spcPts val="50"/>
              </a:spcBef>
            </a:pPr>
            <a:r>
              <a:rPr lang="en-US" sz="1400" dirty="0"/>
              <a:t>All qualifying workers, regardless of income, are entitled to benefits from this program</a:t>
            </a:r>
          </a:p>
          <a:p>
            <a:pPr>
              <a:spcBef>
                <a:spcPts val="100"/>
              </a:spcBef>
            </a:pPr>
            <a:endParaRPr lang="en-US" sz="1400" dirty="0"/>
          </a:p>
        </p:txBody>
      </p:sp>
    </p:spTree>
    <p:extLst>
      <p:ext uri="{BB962C8B-B14F-4D97-AF65-F5344CB8AC3E}">
        <p14:creationId xmlns:p14="http://schemas.microsoft.com/office/powerpoint/2010/main" val="231035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D7D23EF-A44A-47E7-B200-4F92D63F962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5" name="think-cell Slide" r:id="rId6" imgW="395" imgH="396" progId="TCLayout.ActiveDocument.1">
                  <p:embed/>
                </p:oleObj>
              </mc:Choice>
              <mc:Fallback>
                <p:oleObj name="think-cell Slide" r:id="rId6" imgW="395" imgH="396" progId="TCLayout.ActiveDocument.1">
                  <p:embed/>
                  <p:pic>
                    <p:nvPicPr>
                      <p:cNvPr id="11" name="Object 10" hidden="1">
                        <a:extLst>
                          <a:ext uri="{FF2B5EF4-FFF2-40B4-BE49-F238E27FC236}">
                            <a16:creationId xmlns:a16="http://schemas.microsoft.com/office/drawing/2014/main" id="{BD7D23EF-A44A-47E7-B200-4F92D63F96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3A996996-5BF7-45BA-A1BD-FFBBF5B17CC9}"/>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54736" y="2775146"/>
            <a:ext cx="2514600"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Federal &amp; State Partnership</a:t>
            </a:r>
          </a:p>
        </p:txBody>
      </p:sp>
      <p:sp>
        <p:nvSpPr>
          <p:cNvPr id="4" name="Text Placeholder 3">
            <a:extLst>
              <a:ext uri="{FF2B5EF4-FFF2-40B4-BE49-F238E27FC236}">
                <a16:creationId xmlns:a16="http://schemas.microsoft.com/office/drawing/2014/main" id="{07CFC63E-FE3E-413D-A783-3E0DA6C344DC}"/>
              </a:ext>
            </a:extLst>
          </p:cNvPr>
          <p:cNvSpPr>
            <a:spLocks noGrp="1"/>
          </p:cNvSpPr>
          <p:nvPr>
            <p:ph type="body" sz="quarter" idx="10"/>
          </p:nvPr>
        </p:nvSpPr>
        <p:spPr/>
        <p:txBody>
          <a:bodyPr/>
          <a:lstStyle/>
          <a:p>
            <a:endParaRPr lang="en-US"/>
          </a:p>
        </p:txBody>
      </p:sp>
      <p:sp>
        <p:nvSpPr>
          <p:cNvPr id="14" name="TextBox 13">
            <a:extLst>
              <a:ext uri="{FF2B5EF4-FFF2-40B4-BE49-F238E27FC236}">
                <a16:creationId xmlns:a16="http://schemas.microsoft.com/office/drawing/2014/main" id="{00DC2864-1F6D-446C-95D0-4982741CF3D9}"/>
              </a:ext>
            </a:extLst>
          </p:cNvPr>
          <p:cNvSpPr txBox="1">
            <a:spLocks/>
          </p:cNvSpPr>
          <p:nvPr>
            <p:custDataLst>
              <p:tags r:id="rId4"/>
            </p:custDataLst>
          </p:nvPr>
        </p:nvSpPr>
        <p:spPr>
          <a:xfrm>
            <a:off x="3614056" y="1223514"/>
            <a:ext cx="8023208" cy="4873129"/>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00"/>
              </a:spcBef>
            </a:pPr>
            <a:r>
              <a:rPr lang="en-US" b="1" dirty="0"/>
              <a:t>Federal-State partnership based on Federal Laws</a:t>
            </a:r>
          </a:p>
          <a:p>
            <a:pPr lvl="1">
              <a:spcBef>
                <a:spcPts val="50"/>
              </a:spcBef>
            </a:pPr>
            <a:r>
              <a:rPr lang="en-US" sz="1400" dirty="0"/>
              <a:t>Social Security Act (SSA) &amp; Federal Unemployment Tax Act (FUTA)  laws - overarching framework for all State UI Programs</a:t>
            </a:r>
          </a:p>
          <a:p>
            <a:pPr lvl="1">
              <a:spcBef>
                <a:spcPts val="50"/>
              </a:spcBef>
            </a:pPr>
            <a:r>
              <a:rPr lang="en-US" sz="1400" dirty="0"/>
              <a:t>Define broad coverage provisions, some benefit provisions, Federal tax base &amp; rate, and administrative requirements</a:t>
            </a:r>
          </a:p>
          <a:p>
            <a:pPr lvl="1">
              <a:spcBef>
                <a:spcPts val="50"/>
              </a:spcBef>
            </a:pPr>
            <a:r>
              <a:rPr lang="en-US" sz="1400" dirty="0"/>
              <a:t>Federal Government - U.S. Department of Labor (USDOL):</a:t>
            </a:r>
          </a:p>
          <a:p>
            <a:pPr lvl="2">
              <a:spcBef>
                <a:spcPts val="50"/>
              </a:spcBef>
              <a:buFont typeface="Courier New" panose="02070309020205020404" pitchFamily="49" charset="0"/>
              <a:buChar char="o"/>
            </a:pPr>
            <a:r>
              <a:rPr lang="en-US" sz="1400" dirty="0"/>
              <a:t>Ensures State conformity &amp; compliance</a:t>
            </a:r>
          </a:p>
          <a:p>
            <a:pPr lvl="2">
              <a:spcBef>
                <a:spcPts val="50"/>
              </a:spcBef>
              <a:buFont typeface="Courier New" panose="02070309020205020404" pitchFamily="49" charset="0"/>
              <a:buChar char="o"/>
            </a:pPr>
            <a:r>
              <a:rPr lang="en-US" sz="1400" dirty="0"/>
              <a:t>Determines administrative fund requirements &amp; provides state administrative funding</a:t>
            </a:r>
          </a:p>
          <a:p>
            <a:pPr lvl="2">
              <a:spcBef>
                <a:spcPts val="50"/>
              </a:spcBef>
              <a:buFont typeface="Courier New" panose="02070309020205020404" pitchFamily="49" charset="0"/>
              <a:buChar char="o"/>
            </a:pPr>
            <a:r>
              <a:rPr lang="en-US" sz="1400" dirty="0"/>
              <a:t>Sets broad overall policies for state program administration including performance metrics &amp; monitoring, reporting processes</a:t>
            </a:r>
          </a:p>
          <a:p>
            <a:pPr lvl="2">
              <a:spcBef>
                <a:spcPts val="50"/>
              </a:spcBef>
              <a:buFont typeface="Courier New" panose="02070309020205020404" pitchFamily="49" charset="0"/>
              <a:buChar char="o"/>
            </a:pPr>
            <a:r>
              <a:rPr lang="en-US" sz="1400" dirty="0"/>
              <a:t>Provides technical assistance &amp; guidance</a:t>
            </a:r>
          </a:p>
          <a:p>
            <a:pPr lvl="2">
              <a:spcBef>
                <a:spcPts val="50"/>
              </a:spcBef>
              <a:buFont typeface="Courier New" panose="02070309020205020404" pitchFamily="49" charset="0"/>
              <a:buChar char="o"/>
            </a:pPr>
            <a:r>
              <a:rPr lang="en-US" sz="1400" dirty="0"/>
              <a:t>Provides loan advances to pay benefits when State Trust Funds are insufficient </a:t>
            </a:r>
          </a:p>
          <a:p>
            <a:pPr marL="228600" lvl="2" indent="0">
              <a:spcBef>
                <a:spcPts val="50"/>
              </a:spcBef>
              <a:buNone/>
            </a:pPr>
            <a:endParaRPr lang="en-US" sz="1400" dirty="0"/>
          </a:p>
          <a:p>
            <a:pPr>
              <a:spcBef>
                <a:spcPts val="100"/>
              </a:spcBef>
            </a:pPr>
            <a:r>
              <a:rPr lang="en-US" b="1" dirty="0"/>
              <a:t>Administered by State employees under State Law</a:t>
            </a:r>
          </a:p>
          <a:p>
            <a:pPr lvl="1">
              <a:spcBef>
                <a:spcPts val="50"/>
              </a:spcBef>
            </a:pPr>
            <a:r>
              <a:rPr lang="en-US" sz="1400" dirty="0"/>
              <a:t>States have flexibility in enacting laws around eligibility conditions &amp; benefit financing model</a:t>
            </a:r>
          </a:p>
          <a:p>
            <a:pPr lvl="1">
              <a:spcBef>
                <a:spcPts val="50"/>
              </a:spcBef>
            </a:pPr>
            <a:r>
              <a:rPr lang="en-US" sz="1400" dirty="0"/>
              <a:t>State laws &amp; regulations must remain in conformity &amp; compliance with Federal Law to receive FUTA tax credits</a:t>
            </a:r>
          </a:p>
          <a:p>
            <a:pPr lvl="1">
              <a:spcBef>
                <a:spcPts val="50"/>
              </a:spcBef>
            </a:pPr>
            <a:r>
              <a:rPr lang="en-US" sz="1400" dirty="0"/>
              <a:t>States establish &amp; administer financing model to collect employer-paid taxes to fund benefit costs</a:t>
            </a:r>
          </a:p>
          <a:p>
            <a:pPr lvl="1">
              <a:spcBef>
                <a:spcPts val="50"/>
              </a:spcBef>
            </a:pPr>
            <a:r>
              <a:rPr lang="en-US" sz="1400" dirty="0"/>
              <a:t>Administer </a:t>
            </a:r>
            <a:r>
              <a:rPr lang="en-US" sz="1400" b="1" i="1" dirty="0"/>
              <a:t>multiple</a:t>
            </a:r>
            <a:r>
              <a:rPr lang="en-US" sz="1400" dirty="0"/>
              <a:t> federal &amp; state unemployment insurance (UI) programs</a:t>
            </a:r>
          </a:p>
        </p:txBody>
      </p:sp>
    </p:spTree>
    <p:extLst>
      <p:ext uri="{BB962C8B-B14F-4D97-AF65-F5344CB8AC3E}">
        <p14:creationId xmlns:p14="http://schemas.microsoft.com/office/powerpoint/2010/main" val="173955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6310E07A-3D6C-47CF-9EAE-35A42860C158}"/>
              </a:ext>
            </a:extLst>
          </p:cNvPr>
          <p:cNvGraphicFramePr>
            <a:graphicFrameLocks noChangeAspect="1"/>
          </p:cNvGraphicFramePr>
          <p:nvPr>
            <p:custDataLst>
              <p:tags r:id="rId2"/>
            </p:custDataLst>
            <p:extLst>
              <p:ext uri="{D42A27DB-BD31-4B8C-83A1-F6EECF244321}">
                <p14:modId xmlns:p14="http://schemas.microsoft.com/office/powerpoint/2010/main" val="1936386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9" name="think-cell Slide" r:id="rId5" imgW="395" imgH="396" progId="TCLayout.ActiveDocument.1">
                  <p:embed/>
                </p:oleObj>
              </mc:Choice>
              <mc:Fallback>
                <p:oleObj name="think-cell Slide" r:id="rId5" imgW="395" imgH="396" progId="TCLayout.ActiveDocument.1">
                  <p:embed/>
                  <p:pic>
                    <p:nvPicPr>
                      <p:cNvPr id="13" name="Object 12" hidden="1">
                        <a:extLst>
                          <a:ext uri="{FF2B5EF4-FFF2-40B4-BE49-F238E27FC236}">
                            <a16:creationId xmlns:a16="http://schemas.microsoft.com/office/drawing/2014/main" id="{6310E07A-3D6C-47CF-9EAE-35A42860C15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F9284D1-7214-4BE3-BC44-220535EC0499}"/>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dirty="0">
                <a:latin typeface="Arial" panose="020B0604020202020204" pitchFamily="34" charset="0"/>
              </a:rPr>
              <a:t>Unemployment Programs Administered</a:t>
            </a:r>
          </a:p>
        </p:txBody>
      </p:sp>
      <p:sp>
        <p:nvSpPr>
          <p:cNvPr id="14" name="TextBox 13">
            <a:extLst>
              <a:ext uri="{FF2B5EF4-FFF2-40B4-BE49-F238E27FC236}">
                <a16:creationId xmlns:a16="http://schemas.microsoft.com/office/drawing/2014/main" id="{EA39841C-B3B8-4BA2-8D8C-3E3F34FDF329}"/>
              </a:ext>
            </a:extLst>
          </p:cNvPr>
          <p:cNvSpPr txBox="1">
            <a:spLocks/>
          </p:cNvSpPr>
          <p:nvPr/>
        </p:nvSpPr>
        <p:spPr>
          <a:xfrm>
            <a:off x="3668489" y="2421853"/>
            <a:ext cx="2249712" cy="430887"/>
          </a:xfrm>
          <a:prstGeom prst="rect">
            <a:avLst/>
          </a:prstGeom>
        </p:spPr>
        <p:txBody>
          <a:bodyPr vert="horz" wrap="square" lIns="0" tIns="0" rIns="0" bIns="0" rtlCol="0" anchor="ctr" anchorCtr="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Permanent Unemployment (UI) Programs</a:t>
            </a:r>
          </a:p>
        </p:txBody>
      </p:sp>
      <p:sp>
        <p:nvSpPr>
          <p:cNvPr id="27" name="TextBox 26">
            <a:extLst>
              <a:ext uri="{FF2B5EF4-FFF2-40B4-BE49-F238E27FC236}">
                <a16:creationId xmlns:a16="http://schemas.microsoft.com/office/drawing/2014/main" id="{C160F129-64F5-4A73-B65B-1BCAAF633B2A}"/>
              </a:ext>
            </a:extLst>
          </p:cNvPr>
          <p:cNvSpPr txBox="1">
            <a:spLocks/>
          </p:cNvSpPr>
          <p:nvPr/>
        </p:nvSpPr>
        <p:spPr>
          <a:xfrm>
            <a:off x="6444342" y="1944799"/>
            <a:ext cx="5190443" cy="2246769"/>
          </a:xfrm>
          <a:prstGeom prst="rect">
            <a:avLst/>
          </a:prstGeom>
        </p:spPr>
        <p:txBody>
          <a:bodyPr vert="horz" wrap="square" lIns="0" tIns="0" rIns="0" bIns="0" rtlCol="0" anchor="t"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7663" lvl="1" indent="-347663"/>
            <a:r>
              <a:rPr lang="en-US" sz="1400" dirty="0"/>
              <a:t>Regular State (UI)</a:t>
            </a:r>
          </a:p>
          <a:p>
            <a:pPr marL="347663" lvl="1" indent="-347663"/>
            <a:r>
              <a:rPr lang="en-US" sz="1400" dirty="0"/>
              <a:t>Military (UCX)</a:t>
            </a:r>
          </a:p>
          <a:p>
            <a:pPr marL="347663" lvl="1" indent="-347663"/>
            <a:r>
              <a:rPr lang="en-US" sz="1400" dirty="0"/>
              <a:t>Federal Employees (UCFE)</a:t>
            </a:r>
          </a:p>
          <a:p>
            <a:pPr marL="347663" lvl="1" indent="-347663"/>
            <a:r>
              <a:rPr lang="en-US" sz="1400" dirty="0"/>
              <a:t>Extended Benefits (EB)</a:t>
            </a:r>
          </a:p>
          <a:p>
            <a:pPr marL="347663" lvl="1" indent="-347663"/>
            <a:r>
              <a:rPr lang="en-US" sz="1400" dirty="0"/>
              <a:t>Dislocated Worker Benefits (DWB)</a:t>
            </a:r>
          </a:p>
          <a:p>
            <a:pPr marL="347663" lvl="1" indent="-347663"/>
            <a:r>
              <a:rPr lang="en-US" sz="1400" dirty="0"/>
              <a:t>Trade Readjustment Assistance (TRA)</a:t>
            </a:r>
          </a:p>
          <a:p>
            <a:pPr marL="347663" lvl="1" indent="-347663"/>
            <a:r>
              <a:rPr lang="en-US" sz="1400" dirty="0"/>
              <a:t>Alternate Trade Assistance (ATAA)</a:t>
            </a:r>
          </a:p>
          <a:p>
            <a:pPr marL="347663" lvl="1" indent="-347663"/>
            <a:r>
              <a:rPr lang="en-US" sz="1400" dirty="0"/>
              <a:t>Disaster Unemployment Assistance (DUA)</a:t>
            </a:r>
          </a:p>
          <a:p>
            <a:pPr marL="347663" lvl="1" indent="-347663"/>
            <a:r>
              <a:rPr lang="en-US" sz="1400" dirty="0"/>
              <a:t>Reemployment Services &amp; Eligibility Assessment (RESEA)</a:t>
            </a:r>
          </a:p>
        </p:txBody>
      </p:sp>
      <p:sp>
        <p:nvSpPr>
          <p:cNvPr id="26" name="TextBox 25">
            <a:extLst>
              <a:ext uri="{FF2B5EF4-FFF2-40B4-BE49-F238E27FC236}">
                <a16:creationId xmlns:a16="http://schemas.microsoft.com/office/drawing/2014/main" id="{62CFFBDC-736D-43AA-A855-8B742DE19B16}"/>
              </a:ext>
            </a:extLst>
          </p:cNvPr>
          <p:cNvSpPr txBox="1">
            <a:spLocks/>
          </p:cNvSpPr>
          <p:nvPr/>
        </p:nvSpPr>
        <p:spPr>
          <a:xfrm>
            <a:off x="3668485" y="4863408"/>
            <a:ext cx="2249712" cy="215444"/>
          </a:xfrm>
          <a:prstGeom prst="rect">
            <a:avLst/>
          </a:prstGeom>
        </p:spPr>
        <p:txBody>
          <a:bodyPr vert="horz" wrap="square" lIns="0" tIns="0" rIns="0" bIns="0" rtlCol="0" anchor="ctr" anchorCtr="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Temporary Programs</a:t>
            </a:r>
          </a:p>
        </p:txBody>
      </p:sp>
      <p:sp>
        <p:nvSpPr>
          <p:cNvPr id="3" name="TextBox 2">
            <a:extLst>
              <a:ext uri="{FF2B5EF4-FFF2-40B4-BE49-F238E27FC236}">
                <a16:creationId xmlns:a16="http://schemas.microsoft.com/office/drawing/2014/main" id="{9EE30C89-39CA-4885-B505-31A60E2301B7}"/>
              </a:ext>
            </a:extLst>
          </p:cNvPr>
          <p:cNvSpPr txBox="1">
            <a:spLocks/>
          </p:cNvSpPr>
          <p:nvPr/>
        </p:nvSpPr>
        <p:spPr>
          <a:xfrm>
            <a:off x="6444341" y="4461851"/>
            <a:ext cx="5190443" cy="1485022"/>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6075" lvl="1" indent="-346075"/>
            <a:r>
              <a:rPr lang="en-US" sz="1400" dirty="0"/>
              <a:t>Pandemic Unemployment Assistance (PUA)</a:t>
            </a:r>
          </a:p>
          <a:p>
            <a:pPr marL="346075" lvl="1" indent="-346075"/>
            <a:r>
              <a:rPr lang="en-US" sz="1400" dirty="0"/>
              <a:t>Pandemic Emergency Unemployment Compensation (PEUC)</a:t>
            </a:r>
          </a:p>
          <a:p>
            <a:pPr marL="346075" lvl="1" indent="-346075"/>
            <a:r>
              <a:rPr lang="en-US" sz="1400" dirty="0"/>
              <a:t>Federal Pandemic Unemployment Compensation (FPUC)</a:t>
            </a:r>
          </a:p>
          <a:p>
            <a:pPr marL="346075" lvl="1" indent="-346075"/>
            <a:r>
              <a:rPr lang="en-US" sz="1400" dirty="0"/>
              <a:t>FEMA Lost Wages Payments (LWA)</a:t>
            </a:r>
          </a:p>
          <a:p>
            <a:pPr marL="346075" lvl="1" indent="-346075"/>
            <a:r>
              <a:rPr lang="en-US" sz="1400" dirty="0"/>
              <a:t>Pandemic Relief Payments (PRP)</a:t>
            </a:r>
          </a:p>
          <a:p>
            <a:pPr marL="346075" lvl="1" indent="-346075"/>
            <a:r>
              <a:rPr lang="en-US" sz="1400" dirty="0"/>
              <a:t>Mixed Earners Unemployment Compensation (MEUC) </a:t>
            </a:r>
          </a:p>
        </p:txBody>
      </p:sp>
      <p:sp>
        <p:nvSpPr>
          <p:cNvPr id="18" name="TextBox 17">
            <a:extLst>
              <a:ext uri="{FF2B5EF4-FFF2-40B4-BE49-F238E27FC236}">
                <a16:creationId xmlns:a16="http://schemas.microsoft.com/office/drawing/2014/main" id="{DF011617-EE03-443F-836C-A305D7C41A02}"/>
              </a:ext>
            </a:extLst>
          </p:cNvPr>
          <p:cNvSpPr txBox="1">
            <a:spLocks/>
          </p:cNvSpPr>
          <p:nvPr/>
        </p:nvSpPr>
        <p:spPr>
          <a:xfrm>
            <a:off x="6444343" y="1511224"/>
            <a:ext cx="5190443" cy="276999"/>
          </a:xfrm>
          <a:prstGeom prst="rect">
            <a:avLst/>
          </a:prstGeom>
        </p:spPr>
        <p:txBody>
          <a:bodyPr vert="horz" wrap="square" lIns="0" tIns="0" rIns="0" bIns="0" rtlCol="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List of programs</a:t>
            </a:r>
          </a:p>
        </p:txBody>
      </p:sp>
      <p:sp>
        <p:nvSpPr>
          <p:cNvPr id="19" name="TextBox 18">
            <a:extLst>
              <a:ext uri="{FF2B5EF4-FFF2-40B4-BE49-F238E27FC236}">
                <a16:creationId xmlns:a16="http://schemas.microsoft.com/office/drawing/2014/main" id="{4F3D2939-1298-49D6-9F57-F141DF8C3BAC}"/>
              </a:ext>
            </a:extLst>
          </p:cNvPr>
          <p:cNvSpPr txBox="1">
            <a:spLocks/>
          </p:cNvSpPr>
          <p:nvPr/>
        </p:nvSpPr>
        <p:spPr>
          <a:xfrm>
            <a:off x="3668489" y="1296657"/>
            <a:ext cx="2249712" cy="492443"/>
          </a:xfrm>
          <a:prstGeom prst="rect">
            <a:avLst/>
          </a:prstGeom>
        </p:spPr>
        <p:txBody>
          <a:bodyPr vert="horz" wrap="square" lIns="0" tIns="0" rIns="0" bIns="0" rtlCol="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Type of unemployment program</a:t>
            </a:r>
          </a:p>
        </p:txBody>
      </p:sp>
      <p:cxnSp>
        <p:nvCxnSpPr>
          <p:cNvPr id="33" name="Straight Connector 32">
            <a:extLst>
              <a:ext uri="{FF2B5EF4-FFF2-40B4-BE49-F238E27FC236}">
                <a16:creationId xmlns:a16="http://schemas.microsoft.com/office/drawing/2014/main" id="{9E22B7E2-2B54-4FA4-A829-487F790F8780}"/>
              </a:ext>
            </a:extLst>
          </p:cNvPr>
          <p:cNvCxnSpPr>
            <a:cxnSpLocks/>
          </p:cNvCxnSpPr>
          <p:nvPr/>
        </p:nvCxnSpPr>
        <p:spPr>
          <a:xfrm>
            <a:off x="3668486" y="4272848"/>
            <a:ext cx="7966299"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968C3B3-2BB2-4C85-A847-51650DC9E918}"/>
              </a:ext>
            </a:extLst>
          </p:cNvPr>
          <p:cNvCxnSpPr>
            <a:cxnSpLocks/>
          </p:cNvCxnSpPr>
          <p:nvPr/>
        </p:nvCxnSpPr>
        <p:spPr>
          <a:xfrm flipV="1">
            <a:off x="3668486" y="1859343"/>
            <a:ext cx="7966298" cy="1"/>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10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D87B0C-FCAA-4FCB-98B9-E7529FA467B8}"/>
              </a:ext>
            </a:extLst>
          </p:cNvPr>
          <p:cNvGraphicFramePr>
            <a:graphicFrameLocks noChangeAspect="1"/>
          </p:cNvGraphicFramePr>
          <p:nvPr>
            <p:custDataLst>
              <p:tags r:id="rId2"/>
            </p:custDataLst>
            <p:extLst>
              <p:ext uri="{D42A27DB-BD31-4B8C-83A1-F6EECF244321}">
                <p14:modId xmlns:p14="http://schemas.microsoft.com/office/powerpoint/2010/main" val="390087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3"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id="{5DD87B0C-FCAA-4FCB-98B9-E7529FA467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8309AEB-306B-4777-89C2-C256AE1709F6}"/>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dirty="0">
                <a:latin typeface="Arial" panose="020B0604020202020204" pitchFamily="34" charset="0"/>
              </a:rPr>
              <a:t>Who is covered?</a:t>
            </a:r>
          </a:p>
        </p:txBody>
      </p:sp>
      <p:sp>
        <p:nvSpPr>
          <p:cNvPr id="15" name="TextBox 14">
            <a:extLst>
              <a:ext uri="{FF2B5EF4-FFF2-40B4-BE49-F238E27FC236}">
                <a16:creationId xmlns:a16="http://schemas.microsoft.com/office/drawing/2014/main" id="{16BACCBB-64C7-4A60-AD9E-54DDD7CA3003}"/>
              </a:ext>
            </a:extLst>
          </p:cNvPr>
          <p:cNvSpPr txBox="1"/>
          <p:nvPr/>
        </p:nvSpPr>
        <p:spPr>
          <a:xfrm>
            <a:off x="4708591" y="1153544"/>
            <a:ext cx="6928673" cy="5162952"/>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800" dirty="0"/>
              <a:t>Most employees are covered (‘insured’) by State or Federal unemployment programs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dirty="0"/>
              <a:t>State laws must include unemployment insurance protection coverage for all occupations covered under the Federal Unemployment Tax Act (FUTA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800" dirty="0"/>
              <a:t>Self-employed are not covered by unemployment insurance at either the Federal or State level</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800" dirty="0"/>
              <a:t>Exceptions that allow benefits for those not normally covered:</a:t>
            </a:r>
          </a:p>
          <a:p>
            <a:pPr lvl="2">
              <a:buFont typeface="Courier New" panose="02070309020205020404" pitchFamily="49" charset="0"/>
              <a:buChar char="o"/>
            </a:pPr>
            <a:r>
              <a:rPr lang="en-US" sz="1800" dirty="0"/>
              <a:t>Incorporated business – regular state UI as owners are ‘employees’ of the corporation</a:t>
            </a:r>
          </a:p>
          <a:p>
            <a:pPr lvl="2">
              <a:buFont typeface="Courier New" panose="02070309020205020404" pitchFamily="49" charset="0"/>
              <a:buChar char="o"/>
            </a:pPr>
            <a:r>
              <a:rPr lang="en-US" sz="1800" dirty="0"/>
              <a:t>PUA – new, temporary program covers self-employed and others not covered by regular state UI who are unemployed due to COVID-19 (now ended)</a:t>
            </a:r>
          </a:p>
          <a:p>
            <a:pPr lvl="2">
              <a:buFont typeface="Courier New" panose="02070309020205020404" pitchFamily="49" charset="0"/>
              <a:buChar char="o"/>
            </a:pPr>
            <a:r>
              <a:rPr lang="en-US" sz="1800" dirty="0"/>
              <a:t>DUA – disaster unemployment assistance that is authorized by the President during certain state declared emergencies</a:t>
            </a:r>
          </a:p>
        </p:txBody>
      </p:sp>
    </p:spTree>
    <p:extLst>
      <p:ext uri="{BB962C8B-B14F-4D97-AF65-F5344CB8AC3E}">
        <p14:creationId xmlns:p14="http://schemas.microsoft.com/office/powerpoint/2010/main" val="127142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5D4658F-4D59-4927-AB08-698D305BDB93}"/>
              </a:ext>
            </a:extLst>
          </p:cNvPr>
          <p:cNvGraphicFramePr>
            <a:graphicFrameLocks noChangeAspect="1"/>
          </p:cNvGraphicFramePr>
          <p:nvPr>
            <p:custDataLst>
              <p:tags r:id="rId2"/>
            </p:custDataLst>
            <p:extLst>
              <p:ext uri="{D42A27DB-BD31-4B8C-83A1-F6EECF244321}">
                <p14:modId xmlns:p14="http://schemas.microsoft.com/office/powerpoint/2010/main" val="3631380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7"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A5D4658F-4D59-4927-AB08-698D305BDB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72609FF-0506-4F13-8641-EE7D741697E1}"/>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400" b="1" dirty="0" err="1">
              <a:solidFill>
                <a:schemeClr val="bg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p:txBody>
          <a:bodyPr anchor="ctr">
            <a:normAutofit/>
          </a:bodyPr>
          <a:lstStyle/>
          <a:p>
            <a:r>
              <a:rPr lang="en-US" dirty="0"/>
              <a:t>How are benefit costs financed?</a:t>
            </a:r>
          </a:p>
        </p:txBody>
      </p:sp>
      <p:sp>
        <p:nvSpPr>
          <p:cNvPr id="6" name="TextBox 5">
            <a:extLst>
              <a:ext uri="{FF2B5EF4-FFF2-40B4-BE49-F238E27FC236}">
                <a16:creationId xmlns:a16="http://schemas.microsoft.com/office/drawing/2014/main" id="{65B423C7-E8B8-4562-A963-9F99CADD8363}"/>
              </a:ext>
            </a:extLst>
          </p:cNvPr>
          <p:cNvSpPr txBox="1">
            <a:spLocks/>
          </p:cNvSpPr>
          <p:nvPr/>
        </p:nvSpPr>
        <p:spPr>
          <a:xfrm>
            <a:off x="544452" y="1438353"/>
            <a:ext cx="3131952" cy="711289"/>
          </a:xfrm>
          <a:prstGeom prst="rect">
            <a:avLst/>
          </a:prstGeom>
        </p:spPr>
        <p:txBody>
          <a:bodyPr vert="horz" wrap="square" lIns="0" tIns="0" rIns="0" bIns="0" rtlCol="0" anchor="ctr" anchorCtr="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State Unemployment Tax</a:t>
            </a:r>
          </a:p>
        </p:txBody>
      </p:sp>
      <p:sp>
        <p:nvSpPr>
          <p:cNvPr id="7" name="TextBox 6">
            <a:extLst>
              <a:ext uri="{FF2B5EF4-FFF2-40B4-BE49-F238E27FC236}">
                <a16:creationId xmlns:a16="http://schemas.microsoft.com/office/drawing/2014/main" id="{788E3677-4D4B-4E8F-AB3F-55615349ECFA}"/>
              </a:ext>
            </a:extLst>
          </p:cNvPr>
          <p:cNvSpPr txBox="1">
            <a:spLocks/>
          </p:cNvSpPr>
          <p:nvPr/>
        </p:nvSpPr>
        <p:spPr>
          <a:xfrm>
            <a:off x="4408876" y="1438353"/>
            <a:ext cx="7225910" cy="1669688"/>
          </a:xfrm>
          <a:prstGeom prst="rect">
            <a:avLst/>
          </a:prstGeom>
        </p:spPr>
        <p:txBody>
          <a:bodyPr vert="horz" wrap="square" lIns="0" tIns="0" rIns="0" bIns="0" rtlCol="0" anchor="t"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7663" lvl="1" indent="-347663"/>
            <a:r>
              <a:rPr lang="en-US" dirty="0"/>
              <a:t>Benefit costs are financed by employer-paid State UI taxes</a:t>
            </a:r>
          </a:p>
          <a:p>
            <a:pPr marL="347663" lvl="1" indent="-347663"/>
            <a:r>
              <a:rPr lang="en-US" dirty="0"/>
              <a:t>Paid </a:t>
            </a:r>
            <a:r>
              <a:rPr lang="en-US" b="1" i="1" dirty="0"/>
              <a:t>only</a:t>
            </a:r>
            <a:r>
              <a:rPr lang="en-US" dirty="0"/>
              <a:t> on first $12,000 in wages paid per employee (calendar year)</a:t>
            </a:r>
          </a:p>
          <a:p>
            <a:pPr marL="347663" lvl="1" indent="-347663"/>
            <a:r>
              <a:rPr lang="en-US" dirty="0"/>
              <a:t>Experience-rated </a:t>
            </a:r>
          </a:p>
          <a:p>
            <a:pPr marL="347663" lvl="1" indent="-347663"/>
            <a:r>
              <a:rPr lang="en-US" dirty="0"/>
              <a:t>Schedule B in effect for 2021 </a:t>
            </a:r>
          </a:p>
          <a:p>
            <a:pPr marL="347663" lvl="1" indent="-347663"/>
            <a:r>
              <a:rPr lang="en-US" dirty="0"/>
              <a:t>Rates range from 0.49% to 5.81% ($58.00 - $697.20 a year per employee] </a:t>
            </a:r>
          </a:p>
          <a:p>
            <a:pPr marL="347663" lvl="1" indent="-347663"/>
            <a:r>
              <a:rPr lang="en-US" dirty="0"/>
              <a:t>New employer rate is 2.11% or $253.20 a year per employee</a:t>
            </a:r>
          </a:p>
        </p:txBody>
      </p:sp>
      <p:sp>
        <p:nvSpPr>
          <p:cNvPr id="9" name="TextBox 8">
            <a:extLst>
              <a:ext uri="{FF2B5EF4-FFF2-40B4-BE49-F238E27FC236}">
                <a16:creationId xmlns:a16="http://schemas.microsoft.com/office/drawing/2014/main" id="{F4CAF3F0-AB2E-4688-B1A9-6087DD6B8E3E}"/>
              </a:ext>
            </a:extLst>
          </p:cNvPr>
          <p:cNvSpPr txBox="1">
            <a:spLocks/>
          </p:cNvSpPr>
          <p:nvPr/>
        </p:nvSpPr>
        <p:spPr>
          <a:xfrm>
            <a:off x="544452" y="3694129"/>
            <a:ext cx="3131952" cy="584775"/>
          </a:xfrm>
          <a:prstGeom prst="rect">
            <a:avLst/>
          </a:prstGeom>
        </p:spPr>
        <p:txBody>
          <a:bodyPr vert="horz" wrap="square" lIns="0" tIns="0" rIns="0" bIns="0" rtlCol="0" anchor="ctr" anchorCtr="0">
            <a:no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Federal Unemployment Tax (FUTA tax)</a:t>
            </a:r>
          </a:p>
        </p:txBody>
      </p:sp>
      <p:sp>
        <p:nvSpPr>
          <p:cNvPr id="11" name="TextBox 10">
            <a:extLst>
              <a:ext uri="{FF2B5EF4-FFF2-40B4-BE49-F238E27FC236}">
                <a16:creationId xmlns:a16="http://schemas.microsoft.com/office/drawing/2014/main" id="{6EEE9E46-3221-4BCE-A756-520A41504CEF}"/>
              </a:ext>
            </a:extLst>
          </p:cNvPr>
          <p:cNvSpPr txBox="1">
            <a:spLocks/>
          </p:cNvSpPr>
          <p:nvPr/>
        </p:nvSpPr>
        <p:spPr>
          <a:xfrm>
            <a:off x="4408876" y="3516597"/>
            <a:ext cx="7225910" cy="2085186"/>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6075" lvl="1" indent="-346075"/>
            <a:r>
              <a:rPr lang="en-US" dirty="0"/>
              <a:t>Employer-paid on first $7,000 in wages paid per employee (calendar year)</a:t>
            </a:r>
          </a:p>
          <a:p>
            <a:pPr marL="346075" lvl="1" indent="-346075"/>
            <a:r>
              <a:rPr lang="en-US" dirty="0"/>
              <a:t>Rate is normally 6%, if state maintains federal conformity, awarded FUTA credits reducing rate to 0.6% </a:t>
            </a:r>
          </a:p>
          <a:p>
            <a:pPr marL="346075" lvl="1" indent="-346075"/>
            <a:r>
              <a:rPr lang="en-US" dirty="0"/>
              <a:t>Maine employers pay $42 per employee paid $7,000 a year</a:t>
            </a:r>
          </a:p>
          <a:p>
            <a:pPr marL="346075" lvl="1" indent="-346075"/>
            <a:r>
              <a:rPr lang="en-US" dirty="0"/>
              <a:t>FUTA used to cover Federal &amp; State administrative costs, Federal share of EB, Loan Fund for states to access when Trust Funds are insolvent, and to fund labor exchange services, employment &amp; training services for disabled veterans, and some labor market information activities.</a:t>
            </a:r>
          </a:p>
        </p:txBody>
      </p:sp>
      <p:cxnSp>
        <p:nvCxnSpPr>
          <p:cNvPr id="14" name="Straight Connector 13">
            <a:extLst>
              <a:ext uri="{FF2B5EF4-FFF2-40B4-BE49-F238E27FC236}">
                <a16:creationId xmlns:a16="http://schemas.microsoft.com/office/drawing/2014/main" id="{E33C7C71-1669-466D-AF2C-246BEA6286A7}"/>
              </a:ext>
            </a:extLst>
          </p:cNvPr>
          <p:cNvCxnSpPr>
            <a:cxnSpLocks/>
          </p:cNvCxnSpPr>
          <p:nvPr/>
        </p:nvCxnSpPr>
        <p:spPr>
          <a:xfrm>
            <a:off x="717296" y="3341403"/>
            <a:ext cx="1109033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18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460E6E3-5341-4917-92BC-8A3EB77D32D5}"/>
              </a:ext>
            </a:extLst>
          </p:cNvPr>
          <p:cNvGraphicFramePr>
            <a:graphicFrameLocks noChangeAspect="1"/>
          </p:cNvGraphicFramePr>
          <p:nvPr>
            <p:custDataLst>
              <p:tags r:id="rId2"/>
            </p:custDataLst>
            <p:extLst>
              <p:ext uri="{D42A27DB-BD31-4B8C-83A1-F6EECF244321}">
                <p14:modId xmlns:p14="http://schemas.microsoft.com/office/powerpoint/2010/main" val="3461049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1" name="think-cell Slide" r:id="rId6" imgW="395" imgH="396" progId="TCLayout.ActiveDocument.1">
                  <p:embed/>
                </p:oleObj>
              </mc:Choice>
              <mc:Fallback>
                <p:oleObj name="think-cell Slide" r:id="rId6" imgW="395" imgH="396" progId="TCLayout.ActiveDocument.1">
                  <p:embed/>
                  <p:pic>
                    <p:nvPicPr>
                      <p:cNvPr id="12" name="Object 11" hidden="1">
                        <a:extLst>
                          <a:ext uri="{FF2B5EF4-FFF2-40B4-BE49-F238E27FC236}">
                            <a16:creationId xmlns:a16="http://schemas.microsoft.com/office/drawing/2014/main" id="{4460E6E3-5341-4917-92BC-8A3EB77D32D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7B80090-1AE8-4FB3-A4F2-9D224859A41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54736" y="2775146"/>
            <a:ext cx="3465576"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State Unemployment Trust Fund </a:t>
            </a:r>
          </a:p>
        </p:txBody>
      </p:sp>
      <p:sp>
        <p:nvSpPr>
          <p:cNvPr id="8" name="TextBox 7">
            <a:extLst>
              <a:ext uri="{FF2B5EF4-FFF2-40B4-BE49-F238E27FC236}">
                <a16:creationId xmlns:a16="http://schemas.microsoft.com/office/drawing/2014/main" id="{71181DC6-C48C-4CDE-950D-20F38C86A0A1}"/>
              </a:ext>
            </a:extLst>
          </p:cNvPr>
          <p:cNvSpPr txBox="1"/>
          <p:nvPr>
            <p:custDataLst>
              <p:tags r:id="rId4"/>
            </p:custDataLst>
          </p:nvPr>
        </p:nvSpPr>
        <p:spPr>
          <a:xfrm>
            <a:off x="4528456" y="1853593"/>
            <a:ext cx="7109569" cy="3406061"/>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7663" lvl="1" indent="-347663">
              <a:spcBef>
                <a:spcPts val="400"/>
              </a:spcBef>
            </a:pPr>
            <a:r>
              <a:rPr lang="en-US" sz="1800" dirty="0"/>
              <a:t>State unemployment taxes are collected quarterly and deposited in the unemployment trust fund </a:t>
            </a:r>
            <a:r>
              <a:rPr lang="en-US" sz="1800" b="1" i="1" dirty="0"/>
              <a:t>solely</a:t>
            </a:r>
            <a:r>
              <a:rPr lang="en-US" sz="1800" i="1" dirty="0"/>
              <a:t> </a:t>
            </a:r>
            <a:r>
              <a:rPr lang="en-US" sz="1800" dirty="0"/>
              <a:t>to pay benefits to qualified unemployed individuals</a:t>
            </a:r>
          </a:p>
          <a:p>
            <a:pPr marL="0" lvl="1" indent="0">
              <a:spcBef>
                <a:spcPts val="400"/>
              </a:spcBef>
              <a:buNone/>
            </a:pPr>
            <a:endParaRPr lang="en-US" sz="1800" dirty="0"/>
          </a:p>
          <a:p>
            <a:pPr marL="347663" lvl="1" indent="-347663">
              <a:spcBef>
                <a:spcPts val="400"/>
              </a:spcBef>
            </a:pPr>
            <a:r>
              <a:rPr lang="en-US" sz="1800" dirty="0"/>
              <a:t>Each state maintains its own trust fund but the monies are held and invested by the U.S. Treasury until withdrawn by States to pay benefits</a:t>
            </a:r>
          </a:p>
          <a:p>
            <a:pPr marL="0" lvl="1" indent="0">
              <a:spcBef>
                <a:spcPts val="400"/>
              </a:spcBef>
              <a:buNone/>
            </a:pPr>
            <a:endParaRPr lang="en-US" sz="1800" dirty="0"/>
          </a:p>
          <a:p>
            <a:pPr marL="347663" lvl="1" indent="-347663">
              <a:spcBef>
                <a:spcPts val="400"/>
              </a:spcBef>
            </a:pPr>
            <a:r>
              <a:rPr lang="en-US" sz="1800" dirty="0"/>
              <a:t>States must accrue enough funds to pay immediate benefit costs and maintain a benefit reserve in the event of an economic downturn </a:t>
            </a:r>
          </a:p>
        </p:txBody>
      </p:sp>
    </p:spTree>
    <p:extLst>
      <p:ext uri="{BB962C8B-B14F-4D97-AF65-F5344CB8AC3E}">
        <p14:creationId xmlns:p14="http://schemas.microsoft.com/office/powerpoint/2010/main" val="336104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460E6E3-5341-4917-92BC-8A3EB77D32D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5" name="think-cell Slide" r:id="rId6" imgW="395" imgH="396" progId="TCLayout.ActiveDocument.1">
                  <p:embed/>
                </p:oleObj>
              </mc:Choice>
              <mc:Fallback>
                <p:oleObj name="think-cell Slide" r:id="rId6" imgW="395" imgH="396" progId="TCLayout.ActiveDocument.1">
                  <p:embed/>
                  <p:pic>
                    <p:nvPicPr>
                      <p:cNvPr id="12" name="Object 11" hidden="1">
                        <a:extLst>
                          <a:ext uri="{FF2B5EF4-FFF2-40B4-BE49-F238E27FC236}">
                            <a16:creationId xmlns:a16="http://schemas.microsoft.com/office/drawing/2014/main" id="{4460E6E3-5341-4917-92BC-8A3EB77D32D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7B80090-1AE8-4FB3-A4F2-9D224859A41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D60642CD-9474-4993-B7FA-D9E4EA01FB24}"/>
              </a:ext>
            </a:extLst>
          </p:cNvPr>
          <p:cNvSpPr>
            <a:spLocks noGrp="1"/>
          </p:cNvSpPr>
          <p:nvPr>
            <p:ph type="title"/>
          </p:nvPr>
        </p:nvSpPr>
        <p:spPr>
          <a:xfrm>
            <a:off x="554736" y="2775146"/>
            <a:ext cx="3465576" cy="73866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dirty="0">
                <a:latin typeface="Arial" panose="020B0604020202020204" pitchFamily="34" charset="0"/>
              </a:rPr>
              <a:t>State Trust Fund Solvency</a:t>
            </a:r>
          </a:p>
        </p:txBody>
      </p:sp>
      <p:sp>
        <p:nvSpPr>
          <p:cNvPr id="8" name="TextBox 7">
            <a:extLst>
              <a:ext uri="{FF2B5EF4-FFF2-40B4-BE49-F238E27FC236}">
                <a16:creationId xmlns:a16="http://schemas.microsoft.com/office/drawing/2014/main" id="{71181DC6-C48C-4CDE-950D-20F38C86A0A1}"/>
              </a:ext>
            </a:extLst>
          </p:cNvPr>
          <p:cNvSpPr txBox="1"/>
          <p:nvPr>
            <p:custDataLst>
              <p:tags r:id="rId4"/>
            </p:custDataLst>
          </p:nvPr>
        </p:nvSpPr>
        <p:spPr>
          <a:xfrm>
            <a:off x="4527695" y="1398102"/>
            <a:ext cx="7109569" cy="5755422"/>
          </a:xfrm>
          <a:prstGeom prst="rect">
            <a:avLst/>
          </a:prstGeom>
        </p:spPr>
        <p:txBody>
          <a:bodyPr vert="horz" wrap="square" lIns="0" tIns="0" rIns="0" bIns="0" rtlCol="0" anchor="ctr" anchorCtr="0">
            <a:spAutoFit/>
          </a:bodyPr>
          <a:lstStyle>
            <a:lvl1pPr lvl="0" indent="0" defTabSz="91440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defTabSz="9144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defTabSz="914400">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defTabSz="914400">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defTabSz="914400">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defTabSz="91440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7663" lvl="1" indent="-347663">
              <a:spcBef>
                <a:spcPts val="400"/>
              </a:spcBef>
            </a:pPr>
            <a:r>
              <a:rPr lang="en-US" dirty="0"/>
              <a:t>States with insufficient trust funds can take out interest-bearing loans from the federal government to cover benefit costs: </a:t>
            </a:r>
          </a:p>
          <a:p>
            <a:pPr marL="557975" lvl="2" indent="-347663">
              <a:spcBef>
                <a:spcPts val="400"/>
              </a:spcBef>
              <a:buFont typeface="Courier New" panose="02070309020205020404" pitchFamily="49" charset="0"/>
              <a:buChar char="o"/>
            </a:pPr>
            <a:r>
              <a:rPr lang="en-US" dirty="0"/>
              <a:t>UI taxes cannot be used to pay the loan interest, normally done through an employer surtax (increased tax burden on employers)</a:t>
            </a:r>
          </a:p>
          <a:p>
            <a:pPr marL="557975" lvl="2" indent="-347663">
              <a:spcBef>
                <a:spcPts val="400"/>
              </a:spcBef>
              <a:buFont typeface="Courier New" panose="02070309020205020404" pitchFamily="49" charset="0"/>
              <a:buChar char="o"/>
            </a:pPr>
            <a:r>
              <a:rPr lang="en-US" dirty="0"/>
              <a:t>If loan is not repaid within approx. 2 </a:t>
            </a:r>
            <a:r>
              <a:rPr lang="en-US" dirty="0" err="1"/>
              <a:t>yrs</a:t>
            </a:r>
            <a:r>
              <a:rPr lang="en-US" dirty="0"/>
              <a:t>, states start losing FUTA credits</a:t>
            </a:r>
          </a:p>
          <a:p>
            <a:pPr marL="210312" lvl="2" indent="0">
              <a:spcBef>
                <a:spcPts val="400"/>
              </a:spcBef>
              <a:buNone/>
            </a:pPr>
            <a:endParaRPr lang="en-US" sz="800" dirty="0"/>
          </a:p>
          <a:p>
            <a:pPr marL="347663" lvl="1" indent="-347663">
              <a:spcBef>
                <a:spcPts val="400"/>
              </a:spcBef>
            </a:pPr>
            <a:r>
              <a:rPr lang="en-US" dirty="0"/>
              <a:t>UI Trust Fund </a:t>
            </a:r>
            <a:r>
              <a:rPr lang="en-US" b="1" i="1" dirty="0"/>
              <a:t>in</a:t>
            </a:r>
            <a:r>
              <a:rPr lang="en-US" i="1" dirty="0"/>
              <a:t>solvency</a:t>
            </a:r>
            <a:r>
              <a:rPr lang="en-US" dirty="0"/>
              <a:t> can adversely affect the State’s Bond Rating</a:t>
            </a:r>
          </a:p>
          <a:p>
            <a:pPr marL="347663" lvl="1" indent="-347663">
              <a:spcBef>
                <a:spcPts val="400"/>
              </a:spcBef>
            </a:pPr>
            <a:endParaRPr lang="en-US" sz="800" dirty="0"/>
          </a:p>
          <a:p>
            <a:pPr marL="347663" lvl="1" indent="-347663">
              <a:spcBef>
                <a:spcPts val="400"/>
              </a:spcBef>
            </a:pPr>
            <a:r>
              <a:rPr lang="en-US" dirty="0"/>
              <a:t>Maine has </a:t>
            </a:r>
            <a:r>
              <a:rPr lang="en-US" b="1" i="1" dirty="0"/>
              <a:t>not</a:t>
            </a:r>
            <a:r>
              <a:rPr lang="en-US" b="1" dirty="0"/>
              <a:t> </a:t>
            </a:r>
            <a:r>
              <a:rPr lang="en-US" dirty="0"/>
              <a:t>borrowed money since the current benefit financing model was implemented in 1999, &amp; was one of </a:t>
            </a:r>
            <a:r>
              <a:rPr lang="en-US" i="1" dirty="0"/>
              <a:t>only</a:t>
            </a:r>
            <a:r>
              <a:rPr lang="en-US" dirty="0"/>
              <a:t> 10 states that remained solvent throughout the Great Recession</a:t>
            </a:r>
          </a:p>
          <a:p>
            <a:pPr marL="347663" lvl="1" indent="-347663">
              <a:spcBef>
                <a:spcPts val="400"/>
              </a:spcBef>
            </a:pPr>
            <a:endParaRPr lang="en-US" sz="800" dirty="0"/>
          </a:p>
          <a:p>
            <a:pPr marL="347663" lvl="1" indent="-347663">
              <a:spcBef>
                <a:spcPts val="400"/>
              </a:spcBef>
            </a:pPr>
            <a:r>
              <a:rPr lang="en-US" dirty="0"/>
              <a:t>In 2020, Governor Mills transferred $294 million in CARES Act Relief Funds to the UI Trust Fund to maintain solvency &amp; mitigate the impact on employer UI taxes in 2021</a:t>
            </a:r>
          </a:p>
          <a:p>
            <a:pPr marL="347663" lvl="1" indent="-347663">
              <a:spcBef>
                <a:spcPts val="400"/>
              </a:spcBef>
            </a:pPr>
            <a:endParaRPr lang="en-US" dirty="0"/>
          </a:p>
          <a:p>
            <a:pPr marL="347663" lvl="1" indent="-347663">
              <a:spcBef>
                <a:spcPts val="400"/>
              </a:spcBef>
            </a:pPr>
            <a:r>
              <a:rPr lang="en-US" dirty="0"/>
              <a:t>2021: Governor Mills is transferring another $80 million of ARPA funds to the Trust fund to help mitigate the employer-paid taxes in 2022</a:t>
            </a:r>
          </a:p>
          <a:p>
            <a:pPr marL="347663" lvl="1" indent="-347663">
              <a:spcBef>
                <a:spcPts val="400"/>
              </a:spcBef>
            </a:pPr>
            <a:endParaRPr lang="en-US" sz="2000" dirty="0"/>
          </a:p>
          <a:p>
            <a:pPr marL="347663" lvl="1" indent="-347663">
              <a:spcBef>
                <a:spcPts val="400"/>
              </a:spcBef>
            </a:pPr>
            <a:endParaRPr lang="en-US" sz="2000" dirty="0"/>
          </a:p>
        </p:txBody>
      </p:sp>
    </p:spTree>
    <p:extLst>
      <p:ext uri="{BB962C8B-B14F-4D97-AF65-F5344CB8AC3E}">
        <p14:creationId xmlns:p14="http://schemas.microsoft.com/office/powerpoint/2010/main" val="4233449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NAME" val="ACET"/>
</p:tagLst>
</file>

<file path=ppt/tags/tag116.xml><?xml version="1.0" encoding="utf-8"?>
<p:tagLst xmlns:a="http://schemas.openxmlformats.org/drawingml/2006/main" xmlns:r="http://schemas.openxmlformats.org/officeDocument/2006/relationships" xmlns:p="http://schemas.openxmlformats.org/presentationml/2006/main">
  <p:tag name="NAME" val="Moon"/>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ANGLE" val="5"/>
</p:tagLst>
</file>

<file path=ppt/tags/tag122.xml><?xml version="1.0" encoding="utf-8"?>
<p:tagLst xmlns:a="http://schemas.openxmlformats.org/drawingml/2006/main" xmlns:r="http://schemas.openxmlformats.org/officeDocument/2006/relationships" xmlns:p="http://schemas.openxmlformats.org/presentationml/2006/main">
  <p:tag name="ANGLE" val="5"/>
</p:tagLst>
</file>

<file path=ppt/tags/tag123.xml><?xml version="1.0" encoding="utf-8"?>
<p:tagLst xmlns:a="http://schemas.openxmlformats.org/drawingml/2006/main" xmlns:r="http://schemas.openxmlformats.org/officeDocument/2006/relationships" xmlns:p="http://schemas.openxmlformats.org/presentationml/2006/main">
  <p:tag name="ANGLE" val="4"/>
</p:tagLst>
</file>

<file path=ppt/tags/tag124.xml><?xml version="1.0" encoding="utf-8"?>
<p:tagLst xmlns:a="http://schemas.openxmlformats.org/drawingml/2006/main" xmlns:r="http://schemas.openxmlformats.org/officeDocument/2006/relationships" xmlns:p="http://schemas.openxmlformats.org/presentationml/2006/main">
  <p:tag name="ANGLE" val="4"/>
</p:tagLst>
</file>

<file path=ppt/tags/tag125.xml><?xml version="1.0" encoding="utf-8"?>
<p:tagLst xmlns:a="http://schemas.openxmlformats.org/drawingml/2006/main" xmlns:r="http://schemas.openxmlformats.org/officeDocument/2006/relationships" xmlns:p="http://schemas.openxmlformats.org/presentationml/2006/main">
  <p:tag name="ANGLE" val="3"/>
</p:tagLst>
</file>

<file path=ppt/tags/tag126.xml><?xml version="1.0" encoding="utf-8"?>
<p:tagLst xmlns:a="http://schemas.openxmlformats.org/drawingml/2006/main" xmlns:r="http://schemas.openxmlformats.org/officeDocument/2006/relationships" xmlns:p="http://schemas.openxmlformats.org/presentationml/2006/main">
  <p:tag name="ANGLE" val="3"/>
</p:tagLst>
</file>

<file path=ppt/tags/tag127.xml><?xml version="1.0" encoding="utf-8"?>
<p:tagLst xmlns:a="http://schemas.openxmlformats.org/drawingml/2006/main" xmlns:r="http://schemas.openxmlformats.org/officeDocument/2006/relationships" xmlns:p="http://schemas.openxmlformats.org/presentationml/2006/main">
  <p:tag name="ANGLE" val="2"/>
</p:tagLst>
</file>

<file path=ppt/tags/tag128.xml><?xml version="1.0" encoding="utf-8"?>
<p:tagLst xmlns:a="http://schemas.openxmlformats.org/drawingml/2006/main" xmlns:r="http://schemas.openxmlformats.org/officeDocument/2006/relationships" xmlns:p="http://schemas.openxmlformats.org/presentationml/2006/main">
  <p:tag name="ANGLE" val="2"/>
</p:tagLst>
</file>

<file path=ppt/tags/tag129.xml><?xml version="1.0" encoding="utf-8"?>
<p:tagLst xmlns:a="http://schemas.openxmlformats.org/drawingml/2006/main" xmlns:r="http://schemas.openxmlformats.org/officeDocument/2006/relationships" xmlns:p="http://schemas.openxmlformats.org/presentationml/2006/main">
  <p:tag name="ANGLE" val="1"/>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1"/>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4.xml><?xml version="1.0" encoding="utf-8"?>
<p:tagLst xmlns:a="http://schemas.openxmlformats.org/drawingml/2006/main" xmlns:r="http://schemas.openxmlformats.org/officeDocument/2006/relationships" xmlns:p="http://schemas.openxmlformats.org/presentationml/2006/main">
  <p:tag name="SHAPENAME" val="Subtitle"/>
</p:tagLst>
</file>

<file path=ppt/tags/tag135.xml><?xml version="1.0" encoding="utf-8"?>
<p:tagLst xmlns:a="http://schemas.openxmlformats.org/drawingml/2006/main" xmlns:r="http://schemas.openxmlformats.org/officeDocument/2006/relationships" xmlns:p="http://schemas.openxmlformats.org/presentationml/2006/main">
  <p:tag name="SHAPENAME" val="Title"/>
</p:tagLst>
</file>

<file path=ppt/tags/tag136.xml><?xml version="1.0" encoding="utf-8"?>
<p:tagLst xmlns:a="http://schemas.openxmlformats.org/drawingml/2006/main" xmlns:r="http://schemas.openxmlformats.org/officeDocument/2006/relationships" xmlns:p="http://schemas.openxmlformats.org/presentationml/2006/main">
  <p:tag name="SHAPENAME" val="Sub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SHAPENAME" val="5. Source"/>
</p:tagLst>
</file>

<file path=ppt/tags/tag1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1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1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2.xml><?xml version="1.0" encoding="utf-8"?>
<p:tagLst xmlns:a="http://schemas.openxmlformats.org/drawingml/2006/main" xmlns:r="http://schemas.openxmlformats.org/officeDocument/2006/relationships" xmlns:p="http://schemas.openxmlformats.org/presentationml/2006/main">
  <p:tag name="SHAPENAME" val="5. Source"/>
</p:tagLst>
</file>

<file path=ppt/tags/tag2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6.xml><?xml version="1.0" encoding="utf-8"?>
<p:tagLst xmlns:a="http://schemas.openxmlformats.org/drawingml/2006/main" xmlns:r="http://schemas.openxmlformats.org/officeDocument/2006/relationships" xmlns:p="http://schemas.openxmlformats.org/presentationml/2006/main">
  <p:tag name="SHAPENAME" val="5. Sourc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2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231.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232.xml><?xml version="1.0" encoding="utf-8"?>
<p:tagLst xmlns:a="http://schemas.openxmlformats.org/drawingml/2006/main" xmlns:r="http://schemas.openxmlformats.org/officeDocument/2006/relationships" xmlns:p="http://schemas.openxmlformats.org/presentationml/2006/main">
  <p:tag name="SHAPENAME" val="TopLineLeft"/>
</p:tagLst>
</file>

<file path=ppt/tags/tag233.xml><?xml version="1.0" encoding="utf-8"?>
<p:tagLst xmlns:a="http://schemas.openxmlformats.org/drawingml/2006/main" xmlns:r="http://schemas.openxmlformats.org/officeDocument/2006/relationships" xmlns:p="http://schemas.openxmlformats.org/presentationml/2006/main">
  <p:tag name="SHAPENAME" val="Straight Connector 17"/>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5. Source"/>
</p:tagLst>
</file>

<file path=ppt/tags/tag2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2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2.xml><?xml version="1.0" encoding="utf-8"?>
<p:tagLst xmlns:a="http://schemas.openxmlformats.org/drawingml/2006/main" xmlns:r="http://schemas.openxmlformats.org/officeDocument/2006/relationships" xmlns:p="http://schemas.openxmlformats.org/presentationml/2006/main">
  <p:tag name="NAME" val="ACET"/>
</p:tagLst>
</file>

<file path=ppt/tags/tag243.xml><?xml version="1.0" encoding="utf-8"?>
<p:tagLst xmlns:a="http://schemas.openxmlformats.org/drawingml/2006/main" xmlns:r="http://schemas.openxmlformats.org/officeDocument/2006/relationships" xmlns:p="http://schemas.openxmlformats.org/presentationml/2006/main">
  <p:tag name="NAME" val="Moon"/>
</p:tagLst>
</file>

<file path=ppt/tags/tag244.xml><?xml version="1.0" encoding="utf-8"?>
<p:tagLst xmlns:a="http://schemas.openxmlformats.org/drawingml/2006/main" xmlns:r="http://schemas.openxmlformats.org/officeDocument/2006/relationships" xmlns:p="http://schemas.openxmlformats.org/presentationml/2006/main">
  <p:tag name="NAME" val="Moon"/>
</p:tagLst>
</file>

<file path=ppt/tags/tag245.xml><?xml version="1.0" encoding="utf-8"?>
<p:tagLst xmlns:a="http://schemas.openxmlformats.org/drawingml/2006/main" xmlns:r="http://schemas.openxmlformats.org/officeDocument/2006/relationships" xmlns:p="http://schemas.openxmlformats.org/presentationml/2006/main">
  <p:tag name="NAME" val="Moon"/>
</p:tagLst>
</file>

<file path=ppt/tags/tag246.xml><?xml version="1.0" encoding="utf-8"?>
<p:tagLst xmlns:a="http://schemas.openxmlformats.org/drawingml/2006/main" xmlns:r="http://schemas.openxmlformats.org/officeDocument/2006/relationships" xmlns:p="http://schemas.openxmlformats.org/presentationml/2006/main">
  <p:tag name="NAME" val="Moon"/>
</p:tagLst>
</file>

<file path=ppt/tags/tag247.xml><?xml version="1.0" encoding="utf-8"?>
<p:tagLst xmlns:a="http://schemas.openxmlformats.org/drawingml/2006/main" xmlns:r="http://schemas.openxmlformats.org/officeDocument/2006/relationships" xmlns:p="http://schemas.openxmlformats.org/presentationml/2006/main">
  <p:tag name="NAME" val="Moon"/>
</p:tagLst>
</file>

<file path=ppt/tags/tag248.xml><?xml version="1.0" encoding="utf-8"?>
<p:tagLst xmlns:a="http://schemas.openxmlformats.org/drawingml/2006/main" xmlns:r="http://schemas.openxmlformats.org/officeDocument/2006/relationships" xmlns:p="http://schemas.openxmlformats.org/presentationml/2006/main">
  <p:tag name="ANGLE" val="5"/>
</p:tagLst>
</file>

<file path=ppt/tags/tag249.xml><?xml version="1.0" encoding="utf-8"?>
<p:tagLst xmlns:a="http://schemas.openxmlformats.org/drawingml/2006/main" xmlns:r="http://schemas.openxmlformats.org/officeDocument/2006/relationships" xmlns:p="http://schemas.openxmlformats.org/presentationml/2006/main">
  <p:tag name="ANGLE" val="5"/>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ANGLE" val="4"/>
</p:tagLst>
</file>

<file path=ppt/tags/tag251.xml><?xml version="1.0" encoding="utf-8"?>
<p:tagLst xmlns:a="http://schemas.openxmlformats.org/drawingml/2006/main" xmlns:r="http://schemas.openxmlformats.org/officeDocument/2006/relationships" xmlns:p="http://schemas.openxmlformats.org/presentationml/2006/main">
  <p:tag name="ANGLE" val="4"/>
</p:tagLst>
</file>

<file path=ppt/tags/tag252.xml><?xml version="1.0" encoding="utf-8"?>
<p:tagLst xmlns:a="http://schemas.openxmlformats.org/drawingml/2006/main" xmlns:r="http://schemas.openxmlformats.org/officeDocument/2006/relationships" xmlns:p="http://schemas.openxmlformats.org/presentationml/2006/main">
  <p:tag name="ANGLE" val="3"/>
</p:tagLst>
</file>

<file path=ppt/tags/tag253.xml><?xml version="1.0" encoding="utf-8"?>
<p:tagLst xmlns:a="http://schemas.openxmlformats.org/drawingml/2006/main" xmlns:r="http://schemas.openxmlformats.org/officeDocument/2006/relationships" xmlns:p="http://schemas.openxmlformats.org/presentationml/2006/main">
  <p:tag name="ANGLE" val="3"/>
</p:tagLst>
</file>

<file path=ppt/tags/tag254.xml><?xml version="1.0" encoding="utf-8"?>
<p:tagLst xmlns:a="http://schemas.openxmlformats.org/drawingml/2006/main" xmlns:r="http://schemas.openxmlformats.org/officeDocument/2006/relationships" xmlns:p="http://schemas.openxmlformats.org/presentationml/2006/main">
  <p:tag name="ANGLE" val="2"/>
</p:tagLst>
</file>

<file path=ppt/tags/tag255.xml><?xml version="1.0" encoding="utf-8"?>
<p:tagLst xmlns:a="http://schemas.openxmlformats.org/drawingml/2006/main" xmlns:r="http://schemas.openxmlformats.org/officeDocument/2006/relationships" xmlns:p="http://schemas.openxmlformats.org/presentationml/2006/main">
  <p:tag name="ANGLE" val="2"/>
</p:tagLst>
</file>

<file path=ppt/tags/tag256.xml><?xml version="1.0" encoding="utf-8"?>
<p:tagLst xmlns:a="http://schemas.openxmlformats.org/drawingml/2006/main" xmlns:r="http://schemas.openxmlformats.org/officeDocument/2006/relationships" xmlns:p="http://schemas.openxmlformats.org/presentationml/2006/main">
  <p:tag name="ANGLE" val="1"/>
</p:tagLst>
</file>

<file path=ppt/tags/tag257.xml><?xml version="1.0" encoding="utf-8"?>
<p:tagLst xmlns:a="http://schemas.openxmlformats.org/drawingml/2006/main" xmlns:r="http://schemas.openxmlformats.org/officeDocument/2006/relationships" xmlns:p="http://schemas.openxmlformats.org/presentationml/2006/main">
  <p:tag name="ANGLE" val="1"/>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1.xml><?xml version="1.0" encoding="utf-8"?>
<p:tagLst xmlns:a="http://schemas.openxmlformats.org/drawingml/2006/main" xmlns:r="http://schemas.openxmlformats.org/officeDocument/2006/relationships" xmlns:p="http://schemas.openxmlformats.org/presentationml/2006/main">
  <p:tag name="SHAPENAME" val="Subtitle"/>
</p:tagLst>
</file>

<file path=ppt/tags/tag262.xml><?xml version="1.0" encoding="utf-8"?>
<p:tagLst xmlns:a="http://schemas.openxmlformats.org/drawingml/2006/main" xmlns:r="http://schemas.openxmlformats.org/officeDocument/2006/relationships" xmlns:p="http://schemas.openxmlformats.org/presentationml/2006/main">
  <p:tag name="SHAPENAME" val="Title"/>
</p:tagLst>
</file>

<file path=ppt/tags/tag263.xml><?xml version="1.0" encoding="utf-8"?>
<p:tagLst xmlns:a="http://schemas.openxmlformats.org/drawingml/2006/main" xmlns:r="http://schemas.openxmlformats.org/officeDocument/2006/relationships" xmlns:p="http://schemas.openxmlformats.org/presentationml/2006/main">
  <p:tag name="SHAPENAME" val="Subtitl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6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9.xml><?xml version="1.0" encoding="utf-8"?>
<p:tagLst xmlns:a="http://schemas.openxmlformats.org/drawingml/2006/main" xmlns:r="http://schemas.openxmlformats.org/officeDocument/2006/relationships" xmlns:p="http://schemas.openxmlformats.org/presentationml/2006/main">
  <p:tag name="SHAPENAME" val="5. Sourc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7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75.xml><?xml version="1.0" encoding="utf-8"?>
<p:tagLst xmlns:a="http://schemas.openxmlformats.org/drawingml/2006/main" xmlns:r="http://schemas.openxmlformats.org/officeDocument/2006/relationships" xmlns:p="http://schemas.openxmlformats.org/presentationml/2006/main">
  <p:tag name="SHAPENAME" val="5. Source"/>
</p:tagLst>
</file>

<file path=ppt/tags/tag2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1.xml><?xml version="1.0" encoding="utf-8"?>
<p:tagLst xmlns:a="http://schemas.openxmlformats.org/drawingml/2006/main" xmlns:r="http://schemas.openxmlformats.org/officeDocument/2006/relationships" xmlns:p="http://schemas.openxmlformats.org/presentationml/2006/main">
  <p:tag name="SHAPENAME" val="5. Source"/>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7.xml><?xml version="1.0" encoding="utf-8"?>
<p:tagLst xmlns:a="http://schemas.openxmlformats.org/drawingml/2006/main" xmlns:r="http://schemas.openxmlformats.org/officeDocument/2006/relationships" xmlns:p="http://schemas.openxmlformats.org/presentationml/2006/main">
  <p:tag name="SHAPENAME" val="5. Source"/>
</p:tagLst>
</file>

<file path=ppt/tags/tag2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4.xml><?xml version="1.0" encoding="utf-8"?>
<p:tagLst xmlns:a="http://schemas.openxmlformats.org/drawingml/2006/main" xmlns:r="http://schemas.openxmlformats.org/officeDocument/2006/relationships" xmlns:p="http://schemas.openxmlformats.org/presentationml/2006/main">
  <p:tag name="SHAPENAME" val="5. Source"/>
</p:tagLst>
</file>

<file path=ppt/tags/tag29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29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2.xml><?xml version="1.0" encoding="utf-8"?>
<p:tagLst xmlns:a="http://schemas.openxmlformats.org/drawingml/2006/main" xmlns:r="http://schemas.openxmlformats.org/officeDocument/2006/relationships" xmlns:p="http://schemas.openxmlformats.org/presentationml/2006/main">
  <p:tag name="SHAPENAME" val="5. Source"/>
</p:tagLst>
</file>

<file path=ppt/tags/tag3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0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0.xml><?xml version="1.0" encoding="utf-8"?>
<p:tagLst xmlns:a="http://schemas.openxmlformats.org/drawingml/2006/main" xmlns:r="http://schemas.openxmlformats.org/officeDocument/2006/relationships" xmlns:p="http://schemas.openxmlformats.org/presentationml/2006/main">
  <p:tag name="SHAPENAME" val="5. Source"/>
</p:tagLst>
</file>

<file path=ppt/tags/tag3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1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8.xml><?xml version="1.0" encoding="utf-8"?>
<p:tagLst xmlns:a="http://schemas.openxmlformats.org/drawingml/2006/main" xmlns:r="http://schemas.openxmlformats.org/officeDocument/2006/relationships" xmlns:p="http://schemas.openxmlformats.org/presentationml/2006/main">
  <p:tag name="SHAPENAME" val="5. Source"/>
</p:tagLst>
</file>

<file path=ppt/tags/tag3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6.xml><?xml version="1.0" encoding="utf-8"?>
<p:tagLst xmlns:a="http://schemas.openxmlformats.org/drawingml/2006/main" xmlns:r="http://schemas.openxmlformats.org/officeDocument/2006/relationships" xmlns:p="http://schemas.openxmlformats.org/presentationml/2006/main">
  <p:tag name="SHAPENAME" val="5. Source"/>
</p:tagLst>
</file>

<file path=ppt/tags/tag3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4.xml><?xml version="1.0" encoding="utf-8"?>
<p:tagLst xmlns:a="http://schemas.openxmlformats.org/drawingml/2006/main" xmlns:r="http://schemas.openxmlformats.org/officeDocument/2006/relationships" xmlns:p="http://schemas.openxmlformats.org/presentationml/2006/main">
  <p:tag name="SHAPENAME" val="5. Source"/>
</p:tagLst>
</file>

<file path=ppt/tags/tag3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SHAPENAME" val="5. Source"/>
</p:tagLst>
</file>

<file path=ppt/tags/tag3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gofJG.IQ237aBRgs0W1tG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NkDKmLsl32HCoebCdtKQTg"/>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tRN0Cm58dXkkcbKeThFniQ"/>
</p:tagLst>
</file>

<file path=ppt/tags/tag35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RN0Cm58dXkkcbKeThFniQ"/>
</p:tagLst>
</file>

<file path=ppt/tags/tag36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F41JhdXULIl0EoLSlpXan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QIj2kyXN_l1sqtrjbT7x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Mh1RjQS3id4iBDOntJDx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Sc2UbKysYbfS9W0M_JgJkA"/>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Sc2UbKysYbfS9W0M_JgJkA"/>
</p:tagLst>
</file>

<file path=ppt/tags/tag373.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Sc2UbKysYbfS9W0M_JgJkA"/>
</p:tagLst>
</file>

<file path=ppt/tags/tag376.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n5LUbnB.VwSEC3GZKbjL3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Sc2UbKysYbfS9W0M_JgJkA"/>
</p:tagLst>
</file>

<file path=ppt/tags/tag381.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ofJG.IQ237aBRgs0W1tGw"/>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06022020 PSS (Sahil, Eric).potx" id="{D22E5B70-052B-462A-90F7-E57A47C7D079}" vid="{7AA75DAA-B14F-4A40-AF2D-963CB807FC75}"/>
    </a:ext>
  </a:extLst>
</a:theme>
</file>

<file path=ppt/theme/theme2.xml><?xml version="1.0" encoding="utf-8"?>
<a:theme xmlns:a="http://schemas.openxmlformats.org/drawingml/2006/main" name="1_White">
  <a:themeElements>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06022020 PSS (Sahil, Eric).potx" id="{D22E5B70-052B-462A-90F7-E57A47C7D079}" vid="{7AA75DAA-B14F-4A40-AF2D-963CB807FC75}"/>
    </a:ext>
  </a:extLst>
</a:theme>
</file>

<file path=ppt/theme/theme3.xml><?xml version="1.0" encoding="utf-8"?>
<a:theme xmlns:a="http://schemas.openxmlformats.org/drawingml/2006/main" name="2_White">
  <a:themeElements>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425C"/>
        </a:accent1>
        <a:accent2>
          <a:srgbClr val="C85000"/>
        </a:accent2>
        <a:accent3>
          <a:srgbClr val="F29F05"/>
        </a:accent3>
        <a:accent4>
          <a:srgbClr val="4F9CD1"/>
        </a:accent4>
        <a:accent5>
          <a:srgbClr val="AADCF0"/>
        </a:accent5>
        <a:accent6>
          <a:srgbClr val="DDDDD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06022020 PSS (Sahil, Eric).potx" id="{D22E5B70-052B-462A-90F7-E57A47C7D079}" vid="{7AA75DAA-B14F-4A40-AF2D-963CB807FC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0F6B7392DBD649B8E7DC8FBB92A302" ma:contentTypeVersion="12" ma:contentTypeDescription="Create a new document." ma:contentTypeScope="" ma:versionID="9905095791ddb520bfb3510ba9746f6b">
  <xsd:schema xmlns:xsd="http://www.w3.org/2001/XMLSchema" xmlns:xs="http://www.w3.org/2001/XMLSchema" xmlns:p="http://schemas.microsoft.com/office/2006/metadata/properties" xmlns:ns1="http://schemas.microsoft.com/sharepoint/v3" xmlns:ns3="40c4b0c7-e6de-4b4b-9221-e06f3223a0eb" xmlns:ns4="1e93a9a8-660b-403f-8dc6-4aa2c4e9640b" targetNamespace="http://schemas.microsoft.com/office/2006/metadata/properties" ma:root="true" ma:fieldsID="11c1e556fb16fc1f6f15a7a6ca0ac3de" ns1:_="" ns3:_="" ns4:_="">
    <xsd:import namespace="http://schemas.microsoft.com/sharepoint/v3"/>
    <xsd:import namespace="40c4b0c7-e6de-4b4b-9221-e06f3223a0eb"/>
    <xsd:import namespace="1e93a9a8-660b-403f-8dc6-4aa2c4e964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c4b0c7-e6de-4b4b-9221-e06f3223a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93a9a8-660b-403f-8dc6-4aa2c4e9640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F503F-669C-4E4D-98B3-BE1EE1350C6B}">
  <ds:schemaRefs>
    <ds:schemaRef ds:uri="http://schemas.microsoft.com/sharepoint/v3/contenttype/forms"/>
  </ds:schemaRefs>
</ds:datastoreItem>
</file>

<file path=customXml/itemProps2.xml><?xml version="1.0" encoding="utf-8"?>
<ds:datastoreItem xmlns:ds="http://schemas.openxmlformats.org/officeDocument/2006/customXml" ds:itemID="{58AAACA0-683E-4840-B346-0C6490FDA55F}">
  <ds:schemaRefs>
    <ds:schemaRef ds:uri="http://purl.org/dc/terms/"/>
    <ds:schemaRef ds:uri="http://schemas.microsoft.com/office/2006/documentManagement/types"/>
    <ds:schemaRef ds:uri="1e93a9a8-660b-403f-8dc6-4aa2c4e9640b"/>
    <ds:schemaRef ds:uri="http://purl.org/dc/elements/1.1/"/>
    <ds:schemaRef ds:uri="40c4b0c7-e6de-4b4b-9221-e06f3223a0eb"/>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2F25926-EBCA-45B3-8416-BB1504F5E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c4b0c7-e6de-4b4b-9221-e06f3223a0eb"/>
    <ds:schemaRef ds:uri="1e93a9a8-660b-403f-8dc6-4aa2c4e96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4091</TotalTime>
  <Words>1272</Words>
  <Application>Microsoft Office PowerPoint</Application>
  <PresentationFormat>Widescreen</PresentationFormat>
  <Paragraphs>187</Paragraphs>
  <Slides>13</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Courier New</vt:lpstr>
      <vt:lpstr>Georgia</vt:lpstr>
      <vt:lpstr>Segoe UI</vt:lpstr>
      <vt:lpstr>Wingdings</vt:lpstr>
      <vt:lpstr>White</vt:lpstr>
      <vt:lpstr>1_White</vt:lpstr>
      <vt:lpstr>2_White</vt:lpstr>
      <vt:lpstr>think-cell Slide</vt:lpstr>
      <vt:lpstr>Maine Unemployment Insurance Program</vt:lpstr>
      <vt:lpstr>Orientation to the Maine  Unemployment Insurance Program</vt:lpstr>
      <vt:lpstr>What is Unemployment Insurance (UI)?</vt:lpstr>
      <vt:lpstr>Federal &amp; State Partnership</vt:lpstr>
      <vt:lpstr>Unemployment Programs Administered</vt:lpstr>
      <vt:lpstr>Who is covered?</vt:lpstr>
      <vt:lpstr>How are benefit costs financed?</vt:lpstr>
      <vt:lpstr>State Unemployment Trust Fund </vt:lpstr>
      <vt:lpstr>State Trust Fund Solvency</vt:lpstr>
      <vt:lpstr>Maine Unemployment Insurance Program Administration</vt:lpstr>
      <vt:lpstr>Bureau of Unemployment Compensation  Staffing:  Pre-pandemic &amp; the Present</vt:lpstr>
      <vt:lpstr> Administrative Funding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Unemployment Insurance Program</dc:title>
  <dc:creator>Boyett, Laura</dc:creator>
  <cp:lastModifiedBy>Gingras, Isaac H</cp:lastModifiedBy>
  <cp:revision>87</cp:revision>
  <dcterms:created xsi:type="dcterms:W3CDTF">2021-01-21T16:12:47Z</dcterms:created>
  <dcterms:modified xsi:type="dcterms:W3CDTF">2021-09-29T15:23:55Z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0x010100900F6B7392DBD649B8E7DC8FBB92A302</vt:lpwstr>
  </property>
</Properties>
</file>