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57" r:id="rId7"/>
    <p:sldId id="264" r:id="rId8"/>
    <p:sldId id="258" r:id="rId9"/>
    <p:sldId id="281" r:id="rId10"/>
    <p:sldId id="259" r:id="rId11"/>
    <p:sldId id="268" r:id="rId12"/>
    <p:sldId id="270" r:id="rId13"/>
    <p:sldId id="261" r:id="rId14"/>
    <p:sldId id="282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ferriere, Megan A" initials="LMA" lastIdx="10" clrIdx="0">
    <p:extLst>
      <p:ext uri="{19B8F6BF-5375-455C-9EA6-DF929625EA0E}">
        <p15:presenceInfo xmlns:p15="http://schemas.microsoft.com/office/powerpoint/2012/main" userId="S::megan.a.laferriere@maine.gov::9515a667-4215-49a8-a41e-aeab99654a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9122A-C67B-4862-884A-AC31544D04B5}" v="7" dt="2020-11-24T21:50:52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2851C-9415-4EFA-916C-5C9C5D74B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B2AABA-639D-4195-B290-FD95EADD7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B2960-E037-4750-96BB-30E9CA35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163FD-6FAB-4ABB-A21B-5BC77374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53ABD-12F2-4A52-9AE8-1289B034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3097-8F88-47B5-A1A4-36ABD81A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889BA-1C90-4475-8DE7-11796D7FB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1BD2C-5926-465B-AB79-91A544F75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FCDDB-3D5D-4E8E-8A6C-5E151C79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EF5A-92F9-4F6F-85BC-BBF55E74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F41FE1-0467-406A-8538-28B18F694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E03F4-2720-498B-B039-83C4FE487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D3000-3B3C-49CF-8221-A935742F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02DEF-C46B-47C3-A5A4-E86A4F4B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17147-6D9F-4B30-80D3-81928EA23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1C39-A696-4CCA-A716-2D7881C5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396C1-4678-4423-ADBD-30DF8847D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0F35C-3B45-42AE-810F-78DFC68B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6035B-3370-4AEE-8C9E-8EF71B8E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F137F-5048-4379-8518-0F5D5C02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2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31C8-888D-4765-8A80-6C82634F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D96C3-BCFD-4322-82E3-39DCE53DA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6F44B-4F7F-4058-8CBE-8401C9AF5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38060-707D-4A39-AD82-8FE8150C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B3DB8-0D0C-4BE4-A5A1-4C1C51C7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5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93B54-0219-4B3F-BED9-D1F3C766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84FE-F741-4C7F-841B-52815F036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27188-461D-4463-BF2D-D5D080C70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3146F-9F6C-4E54-81BE-DE3833DB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15A9A-1F69-4BF0-8690-66FD78EA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A7C89-9AE9-460D-9C34-58B55C1CC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7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B3DD-642C-416C-92A9-AB6E75E7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EC7BE-685C-40B9-824A-D5FDA425A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066F8-9E78-4492-A75A-FD28E0871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4CD5BD-F0C6-4375-98C7-DA87A2EA30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F221D4-AC20-4759-97A9-6086A259A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15395D-9BE0-4F6A-88F0-C4E57CF79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C1EBA-AA6D-4251-8A17-273CC106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1C107-CF03-4C11-93D6-ADBD269E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1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A979-8BAD-4A6A-8BD4-F4B22360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01787-8C88-4621-AA93-2AF21BAA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485B2-930D-4CA1-8C26-9B3BA27D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4F531-95F3-422D-9110-DEE1993D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1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A093D-FC30-4FA4-BDB4-FFA0B699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6604F-7967-4750-ABE8-176534FC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0C219-8331-46AE-9368-95450A2D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8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EC79-4F8C-45B3-A337-475E809E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054A1-84F0-4308-A12E-66E30D45A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A3DBC-9D9A-47B5-BD7C-8EA80063A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5BC85-DC34-4AE9-940B-8ABD1A86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09CE3-7127-4DA5-A5D1-0AD7FF35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5DACF-DBCD-4731-989C-74ED62AE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5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8E12D-2192-4DC4-94B6-DB7C8CC03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0A6365-78AA-42D0-BFD0-C8A6FB70E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EEA43-262E-44E1-AA31-0DD036322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25BDE-1ACB-444B-9B74-E47BB3AE2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D15A0-9B82-4609-96D9-7F251611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47291-645E-4FF6-811C-7DB2962D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9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9FFB6D-160E-427F-A498-890F1E92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04E67-9B15-4451-B0AF-E1174221D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91054-20D1-4E7F-AD66-C7FC3866D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74351-49A7-4879-BE9E-680E3ACB7E7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14AA0-DAB5-40E9-84F0-1E5329F6F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A8F6E-70E2-44AE-B0A6-062302E7C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3FB2-5A06-4B60-A053-4961E1CD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2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unemployment/employers/" TargetMode="External"/><Relationship Id="rId2" Type="http://schemas.openxmlformats.org/officeDocument/2006/relationships/hyperlink" Target="http://www.mainelegislature.org/legis/statutes/26/title26sec119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59CC57-025B-47BF-8D79-15F506177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612" y="803705"/>
            <a:ext cx="5281936" cy="3034857"/>
          </a:xfrm>
        </p:spPr>
        <p:txBody>
          <a:bodyPr anchor="b">
            <a:normAutofit/>
          </a:bodyPr>
          <a:lstStyle/>
          <a:p>
            <a:pPr algn="r"/>
            <a:r>
              <a:rPr lang="en-US" sz="5400" dirty="0">
                <a:solidFill>
                  <a:schemeClr val="bg1"/>
                </a:solidFill>
              </a:rPr>
              <a:t>WorkShare: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4000" dirty="0">
                <a:solidFill>
                  <a:schemeClr val="bg1"/>
                </a:solidFill>
              </a:rPr>
              <a:t>Retaining workforce during temporary slowdowns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36A07-E17C-42B2-8D4C-AE449A728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12" y="4013165"/>
            <a:ext cx="5281936" cy="2205732"/>
          </a:xfrm>
        </p:spPr>
        <p:txBody>
          <a:bodyPr anchor="t">
            <a:normAutofit/>
          </a:bodyPr>
          <a:lstStyle/>
          <a:p>
            <a:pPr algn="r"/>
            <a:r>
              <a:rPr lang="en-US" sz="1800" dirty="0">
                <a:solidFill>
                  <a:srgbClr val="FFFFFF"/>
                </a:solidFill>
              </a:rPr>
              <a:t>Commissioner Laura Fortman  </a:t>
            </a:r>
          </a:p>
          <a:p>
            <a:pPr algn="r"/>
            <a:r>
              <a:rPr lang="en-US" sz="1800" dirty="0">
                <a:solidFill>
                  <a:srgbClr val="FFFFFF"/>
                </a:solidFill>
              </a:rPr>
              <a:t>Deputy Commissioner Kim Smith</a:t>
            </a:r>
          </a:p>
          <a:p>
            <a:pPr algn="r"/>
            <a:r>
              <a:rPr lang="en-US" sz="1800" dirty="0">
                <a:solidFill>
                  <a:srgbClr val="FFFFFF"/>
                </a:solidFill>
              </a:rPr>
              <a:t>Maine Department of Labor</a:t>
            </a:r>
            <a:br>
              <a:rPr lang="en-US" sz="1800" dirty="0">
                <a:solidFill>
                  <a:srgbClr val="FFFFFF"/>
                </a:solidFill>
              </a:rPr>
            </a:br>
            <a:br>
              <a:rPr lang="en-US" sz="1800" dirty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>December 3, 2020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04A406D-A900-45FA-ADEE-99673BE4D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36781"/>
            <a:ext cx="5459470" cy="398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13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Questions, cont’d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14F84B-14EB-42B0-B102-E15E3E06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How long can a WorkShare program last?</a:t>
            </a:r>
            <a:br>
              <a:rPr lang="en-US" sz="2400" dirty="0"/>
            </a:br>
            <a:r>
              <a:rPr lang="en-US" sz="2400" dirty="0"/>
              <a:t>ANSWER: In this time of COVID-19, the program strives for </a:t>
            </a:r>
            <a:br>
              <a:rPr lang="en-US" sz="2400" dirty="0"/>
            </a:br>
            <a:r>
              <a:rPr lang="en-US" sz="2400" dirty="0"/>
              <a:t>flexibility around timeframes. Two to six months is typical </a:t>
            </a:r>
            <a:r>
              <a:rPr lang="en-US" sz="2400" b="1" dirty="0"/>
              <a:t>but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    can be approved up to a year</a:t>
            </a:r>
            <a:br>
              <a:rPr lang="en-US" sz="2400" b="1" dirty="0"/>
            </a:br>
            <a:endParaRPr lang="en-US" sz="2400" b="1" dirty="0"/>
          </a:p>
          <a:p>
            <a:pPr>
              <a:lnSpc>
                <a:spcPct val="100000"/>
              </a:lnSpc>
            </a:pPr>
            <a:r>
              <a:rPr lang="en-US" sz="2400" b="1" dirty="0"/>
              <a:t>How many employers are currently using WorkShare?</a:t>
            </a:r>
            <a:br>
              <a:rPr lang="en-US" sz="2400" dirty="0"/>
            </a:br>
            <a:r>
              <a:rPr lang="en-US" sz="2400" dirty="0"/>
              <a:t>ANSWER: 90 employers are currently using Workshare.</a:t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b="1" dirty="0"/>
              <a:t>How many employees are participating?</a:t>
            </a:r>
            <a:br>
              <a:rPr lang="en-US" sz="2400" b="1" dirty="0"/>
            </a:br>
            <a:r>
              <a:rPr lang="en-US" sz="2400" dirty="0"/>
              <a:t>ANSWER: 900 employees are currently filing claims for </a:t>
            </a:r>
            <a:br>
              <a:rPr lang="en-US" sz="2400" dirty="0"/>
            </a:br>
            <a:r>
              <a:rPr lang="en-US" sz="2400" dirty="0"/>
              <a:t>unemployment benefits under WorkShare plans.</a:t>
            </a:r>
            <a:endParaRPr lang="en-US" sz="2400" b="1" dirty="0"/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2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Questions,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386" y="1953127"/>
            <a:ext cx="8118013" cy="4163193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What if I suddenly need to go back to business-as-usual and</a:t>
            </a:r>
            <a:br>
              <a:rPr lang="en-US" sz="2400" b="1" dirty="0"/>
            </a:br>
            <a:r>
              <a:rPr lang="en-US" sz="2400" b="1" dirty="0"/>
              <a:t>end my WorkShare program? </a:t>
            </a:r>
            <a:br>
              <a:rPr lang="en-US" sz="2400" b="1" dirty="0"/>
            </a:br>
            <a:r>
              <a:rPr lang="en-US" sz="2400" dirty="0"/>
              <a:t>ANSWER: There is no negative consequence for ending the program earlier than anticipated.</a:t>
            </a:r>
          </a:p>
          <a:p>
            <a:pPr>
              <a:lnSpc>
                <a:spcPct val="100000"/>
              </a:lnSpc>
            </a:pPr>
            <a:r>
              <a:rPr lang="en-US" sz="2400" b="1" dirty="0"/>
              <a:t>Are these employee unemployment benefits under WorkShare charged against the employer?</a:t>
            </a:r>
            <a:br>
              <a:rPr lang="en-US" sz="2400" b="1" dirty="0"/>
            </a:br>
            <a:r>
              <a:rPr lang="en-US" sz="2400" dirty="0"/>
              <a:t>ANSWER: No, these benefits are </a:t>
            </a:r>
            <a:r>
              <a:rPr lang="en-US" sz="2400" u="sng" dirty="0"/>
              <a:t>NOT</a:t>
            </a:r>
            <a:r>
              <a:rPr lang="en-US" sz="2400" dirty="0"/>
              <a:t> charged against the employers experience rating</a:t>
            </a:r>
            <a:r>
              <a:rPr lang="en-US" sz="2400" b="1" dirty="0"/>
              <a:t> </a:t>
            </a:r>
            <a:r>
              <a:rPr lang="en-US" sz="2400" dirty="0"/>
              <a:t>as a result of the COVID-19 emergency legislation passed in mid-March (and in effect until one month after the end of the Governor’s declared civil emergency). Please note that Workshare charges after the state of emergency ends are 100% charged against the Workshare employer record.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6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167" y="130629"/>
            <a:ext cx="7474172" cy="1325563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sz="3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605280"/>
            <a:ext cx="8210939" cy="51220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How do I sign up for WorkShare?....</a:t>
            </a:r>
          </a:p>
          <a:p>
            <a:r>
              <a:rPr lang="en-US" u="sng" dirty="0"/>
              <a:t>Applications</a:t>
            </a:r>
            <a:r>
              <a:rPr lang="en-US" dirty="0"/>
              <a:t> for Workshare must be filed by the employer. </a:t>
            </a:r>
          </a:p>
          <a:p>
            <a:r>
              <a:rPr lang="en-US" u="sng" dirty="0"/>
              <a:t>For more information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--on WorkShare, call: (207) 623-6783, leave a message and WorkShare staff will call back.</a:t>
            </a:r>
          </a:p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Maine WorkShare Law</a:t>
            </a:r>
            <a:endParaRPr lang="en-US" dirty="0"/>
          </a:p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Maine Department of Labor</a:t>
            </a:r>
            <a:r>
              <a:rPr lang="en-US" dirty="0"/>
              <a:t>: Unemployment/Employer page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4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64" y="325120"/>
            <a:ext cx="8702897" cy="111418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WorkShare?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219200"/>
            <a:ext cx="7917989" cy="5313680"/>
          </a:xfrm>
        </p:spPr>
        <p:txBody>
          <a:bodyPr anchor="ctr">
            <a:noAutofit/>
          </a:bodyPr>
          <a:lstStyle/>
          <a:p>
            <a:r>
              <a:rPr lang="en-US" sz="2400" dirty="0"/>
              <a:t>A layoff aversion program of the Maine Department of Labor’s Bureau of Unemployment Compensation</a:t>
            </a:r>
          </a:p>
          <a:p>
            <a:r>
              <a:rPr lang="en-US" sz="2400" dirty="0"/>
              <a:t>Helps businesses retain their workforce during a temporary slowdown in work</a:t>
            </a:r>
          </a:p>
          <a:p>
            <a:r>
              <a:rPr lang="en-US" sz="2400" dirty="0"/>
              <a:t>Allows employers to voluntarily reduce the hours of staff in lieu of layoffs </a:t>
            </a:r>
          </a:p>
          <a:p>
            <a:r>
              <a:rPr lang="en-US" sz="2400" dirty="0"/>
              <a:t>Allows employees to collect a partial unemployment benefit to help  offset the loss of income</a:t>
            </a:r>
          </a:p>
          <a:p>
            <a:r>
              <a:rPr lang="en-US" sz="2400" dirty="0"/>
              <a:t>Helps businesses keep trained workers during a temporary downturn and helps workers stay connected to jobs and maintain their skills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8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How WorkShare Benefits Workers and Businesses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117" y="2278173"/>
            <a:ext cx="7567127" cy="4337231"/>
          </a:xfrm>
        </p:spPr>
        <p:txBody>
          <a:bodyPr anchor="t">
            <a:normAutofit/>
          </a:bodyPr>
          <a:lstStyle/>
          <a:p>
            <a:endParaRPr lang="en-US" dirty="0"/>
          </a:p>
          <a:p>
            <a:r>
              <a:rPr lang="en-US" dirty="0"/>
              <a:t>In lieu of a layoff, employers can temporarily reduce their work hours in a particular unit, shift or company from 10% to 50%.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help offset the loss of paid hours, the affected workers can receive a modified weekly unemployment benefit.</a:t>
            </a:r>
            <a:endParaRPr lang="en-US" sz="2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1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412639-87EF-4CE3-B7EF-697B036C0A65}"/>
              </a:ext>
            </a:extLst>
          </p:cNvPr>
          <p:cNvSpPr txBox="1"/>
          <p:nvPr/>
        </p:nvSpPr>
        <p:spPr>
          <a:xfrm>
            <a:off x="685800" y="947738"/>
            <a:ext cx="3476625" cy="496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Eligibility for WorkShare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30EF7D-C1BE-43D0-A323-57A73CB16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5183"/>
            <a:ext cx="10515600" cy="85629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For A Business to be Eligible for WorkShare:  </a:t>
            </a:r>
            <a:br>
              <a:rPr lang="en-US" sz="4900" b="1" dirty="0"/>
            </a:br>
            <a:r>
              <a:rPr lang="en-US" sz="4000" b="1" i="1" dirty="0"/>
              <a:t>Reduction in hours must…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0F487-339A-45FB-899F-13B65439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8924"/>
            <a:ext cx="5181600" cy="47199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Be temporary </a:t>
            </a:r>
            <a:br>
              <a:rPr lang="en-US" dirty="0"/>
            </a:br>
            <a:endParaRPr lang="en-US" dirty="0"/>
          </a:p>
          <a:p>
            <a:r>
              <a:rPr lang="en-US" dirty="0"/>
              <a:t>Not related to a seasonal, or intermittent down turn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Ensure employees’ hours are reduced by at least 10% but not more that 50%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918E4-D7EA-4D74-9D79-8038DF47B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58924"/>
            <a:ext cx="5181600" cy="483171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Avoid a layoff of at least 10% of the workers in the affected unit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Affect a unit of the business that normally works on a full-time basis </a:t>
            </a:r>
            <a:r>
              <a:rPr lang="en-US" sz="2400" dirty="0"/>
              <a:t>(and includes part-time workers who work a set consistent schedule)</a:t>
            </a:r>
            <a:br>
              <a:rPr lang="en-US" sz="2400" dirty="0"/>
            </a:br>
            <a:endParaRPr lang="en-US" dirty="0"/>
          </a:p>
          <a:p>
            <a:r>
              <a:rPr lang="en-US" dirty="0"/>
              <a:t>Include two or more employees participating (no upper limit)</a:t>
            </a:r>
          </a:p>
        </p:txBody>
      </p:sp>
    </p:spTree>
    <p:extLst>
      <p:ext uri="{BB962C8B-B14F-4D97-AF65-F5344CB8AC3E}">
        <p14:creationId xmlns:p14="http://schemas.microsoft.com/office/powerpoint/2010/main" val="98259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78" y="394299"/>
            <a:ext cx="8752113" cy="146498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en-US" sz="40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Employee Eligibility</a:t>
            </a:r>
            <a:br>
              <a:rPr lang="en-US" sz="40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en-US" sz="40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for Unemployment Benefits: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30" y="2042159"/>
            <a:ext cx="8220890" cy="4421541"/>
          </a:xfrm>
        </p:spPr>
        <p:txBody>
          <a:bodyPr anchor="t">
            <a:normAutofit/>
          </a:bodyPr>
          <a:lstStyle/>
          <a:p>
            <a:r>
              <a:rPr lang="en-US" dirty="0"/>
              <a:t>Must be included in an affected unit of the business</a:t>
            </a:r>
          </a:p>
          <a:p>
            <a:r>
              <a:rPr lang="en-US" dirty="0"/>
              <a:t>Must have earned enough wages in the last 18 months to meet the regular qualifications for state unemployment benefits</a:t>
            </a:r>
          </a:p>
          <a:p>
            <a:r>
              <a:rPr lang="en-US" dirty="0"/>
              <a:t>Must be able and available to work their normally scheduled hours for their employer</a:t>
            </a:r>
          </a:p>
          <a:p>
            <a:r>
              <a:rPr lang="en-US" dirty="0"/>
              <a:t>Benefits are paid on a percentage equal to the hours reduction. (</a:t>
            </a:r>
            <a:r>
              <a:rPr lang="en-US" sz="2400" i="1" dirty="0"/>
              <a:t>E.g., a person who has lost 25% of their hours would receive 25% of their normal weekly unemployment benefit.)</a:t>
            </a:r>
          </a:p>
          <a:p>
            <a:pPr marL="0" indent="0">
              <a:buNone/>
            </a:pPr>
            <a:endParaRPr lang="en-US" sz="1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4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3CE5-C5C0-4A39-B3FC-02F65887A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840" y="862965"/>
            <a:ext cx="10515600" cy="77279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Businesses are Using WorkShare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0D6FF-1415-4773-AFCC-E5CFAFA230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Across many sectors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400" dirty="0"/>
              <a:t>Production</a:t>
            </a:r>
          </a:p>
          <a:p>
            <a:pPr marL="0" indent="0">
              <a:buNone/>
            </a:pPr>
            <a:r>
              <a:rPr lang="en-US" sz="2400" dirty="0"/>
              <a:t>Optometrists</a:t>
            </a:r>
          </a:p>
          <a:p>
            <a:pPr marL="0" indent="0">
              <a:buNone/>
            </a:pPr>
            <a:r>
              <a:rPr lang="en-US" sz="2400" dirty="0"/>
              <a:t>Veterinarians</a:t>
            </a:r>
          </a:p>
          <a:p>
            <a:pPr marL="0" indent="0">
              <a:buNone/>
            </a:pPr>
            <a:r>
              <a:rPr lang="en-US" sz="2400" dirty="0"/>
              <a:t>Lumber companies</a:t>
            </a:r>
          </a:p>
          <a:p>
            <a:pPr marL="0" indent="0">
              <a:buNone/>
            </a:pPr>
            <a:r>
              <a:rPr lang="en-US" sz="2400" dirty="0"/>
              <a:t>Retail</a:t>
            </a:r>
          </a:p>
          <a:p>
            <a:pPr marL="0" indent="0">
              <a:buNone/>
            </a:pPr>
            <a:r>
              <a:rPr lang="en-US" sz="2400" dirty="0"/>
              <a:t>Restaurants</a:t>
            </a:r>
          </a:p>
          <a:p>
            <a:pPr marL="0" indent="0">
              <a:buNone/>
            </a:pPr>
            <a:r>
              <a:rPr lang="en-US" sz="2400" dirty="0"/>
              <a:t>Hotels</a:t>
            </a:r>
          </a:p>
          <a:p>
            <a:pPr marL="0" indent="0">
              <a:buNone/>
            </a:pPr>
            <a:r>
              <a:rPr lang="en-US" sz="2400" dirty="0"/>
              <a:t>….and more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28E69-338D-4BC6-9FC1-36F7AF33A2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Including many size businesses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 few with 300-1000 employees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More with 20-80 employees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Many with 2-15 employees</a:t>
            </a:r>
          </a:p>
        </p:txBody>
      </p:sp>
    </p:spTree>
    <p:extLst>
      <p:ext uri="{BB962C8B-B14F-4D97-AF65-F5344CB8AC3E}">
        <p14:creationId xmlns:p14="http://schemas.microsoft.com/office/powerpoint/2010/main" val="242722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245008"/>
            <a:ext cx="8864081" cy="1325563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 up a WorkShare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86560"/>
            <a:ext cx="8183880" cy="4673600"/>
          </a:xfrm>
        </p:spPr>
        <p:txBody>
          <a:bodyPr anchor="t">
            <a:normAutofit/>
          </a:bodyPr>
          <a:lstStyle/>
          <a:p>
            <a:r>
              <a:rPr lang="en-US" dirty="0"/>
              <a:t>To start, call WorkShare contact line: 623-6783. Leave name,  business name, current phone number.</a:t>
            </a:r>
          </a:p>
          <a:p>
            <a:r>
              <a:rPr lang="en-US" dirty="0"/>
              <a:t>WorkShare staff will call back within 1-3 days and have an initial discussion of your needs and plans: how many employees will be involved? what are proposed reduced work hours (what percent reduction- </a:t>
            </a:r>
            <a:r>
              <a:rPr lang="en-US" b="1" dirty="0">
                <a:solidFill>
                  <a:srgbClr val="0070C0"/>
                </a:solidFill>
              </a:rPr>
              <a:t>this needs to be consistent</a:t>
            </a:r>
            <a:r>
              <a:rPr lang="en-US" dirty="0"/>
              <a:t>)?</a:t>
            </a:r>
          </a:p>
          <a:p>
            <a:r>
              <a:rPr lang="en-US" dirty="0"/>
              <a:t>If a WorkShare program is possible, staff will email an application to you.</a:t>
            </a:r>
          </a:p>
          <a:p>
            <a:r>
              <a:rPr lang="en-US" dirty="0"/>
              <a:t>From start to finish, generally takes from 2 to 14 days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3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61" y="291662"/>
            <a:ext cx="7474172" cy="1325563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</a:pPr>
            <a:r>
              <a:rPr lang="en-US" sz="4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WorkShare Weekly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419" y="1763485"/>
            <a:ext cx="7628157" cy="4646646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EMPLOYERS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Verify employee hours each week on spreadsheet.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EMPLOYEES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First, file initial unemployment claim (through same process as regular non-WorkShare initial claim).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Then file weekly WorkShare certifications </a:t>
            </a:r>
            <a:r>
              <a:rPr lang="en-US" sz="24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each week</a:t>
            </a: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. Use guidance provided by staff to answer specific WorkShare questions on the weekly certification form.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0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9118-5553-4438-90D0-9322678B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417457"/>
            <a:ext cx="8336280" cy="762000"/>
          </a:xfrm>
        </p:spPr>
        <p:txBody>
          <a:bodyPr>
            <a:normAutofit/>
          </a:bodyPr>
          <a:lstStyle/>
          <a:p>
            <a:r>
              <a:rPr lang="en-US" b="1" dirty="0"/>
              <a:t>Common Questions &amp;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3C97-793E-4B2F-8685-E00152185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1422400"/>
            <a:ext cx="8336280" cy="51409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Once under WorkShare, may I change my employees’ reduced working hours? </a:t>
            </a:r>
            <a:br>
              <a:rPr lang="en-US" sz="2400" dirty="0"/>
            </a:br>
            <a:r>
              <a:rPr lang="en-US" sz="2400" dirty="0"/>
              <a:t>ANSWER: In general, you can change the percent reduction in work hours up or down when transitions are needed but need to avoid week-to-week changes back and forth. A goal of the WorkShare program is devising a tailored program that can be consistent over time in employee hours, percent reduction in hours, number of people participating in a unit, and more.</a:t>
            </a:r>
          </a:p>
          <a:p>
            <a:endParaRPr lang="en-US" sz="2000" dirty="0"/>
          </a:p>
          <a:p>
            <a:endParaRPr lang="en-US" sz="1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352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1D87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106FC-0CB9-4803-8421-A940A48FBF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895338"/>
            <a:ext cx="1462088" cy="106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8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66E5C4EE02B48A9BDBE5FB54A25D5" ma:contentTypeVersion="13" ma:contentTypeDescription="Create a new document." ma:contentTypeScope="" ma:versionID="57487000b7ace0df86617495b35c9f41">
  <xsd:schema xmlns:xsd="http://www.w3.org/2001/XMLSchema" xmlns:xs="http://www.w3.org/2001/XMLSchema" xmlns:p="http://schemas.microsoft.com/office/2006/metadata/properties" xmlns:ns3="81a9341b-64b5-4ad4-8639-fddfaeb5e640" xmlns:ns4="17e3ba3f-548d-4f96-a93e-b45757cad069" targetNamespace="http://schemas.microsoft.com/office/2006/metadata/properties" ma:root="true" ma:fieldsID="84bc2d0cad58460ae1b764c2cf3a4c45" ns3:_="" ns4:_="">
    <xsd:import namespace="81a9341b-64b5-4ad4-8639-fddfaeb5e640"/>
    <xsd:import namespace="17e3ba3f-548d-4f96-a93e-b45757cad0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9341b-64b5-4ad4-8639-fddfaeb5e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3ba3f-548d-4f96-a93e-b45757cad06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61C43C-C7A5-468A-A04F-79B79D27A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a9341b-64b5-4ad4-8639-fddfaeb5e640"/>
    <ds:schemaRef ds:uri="17e3ba3f-548d-4f96-a93e-b45757cad0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015B37-D3C0-40F4-853C-67250DEBB7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732614-3B18-41E9-A262-106B6BE6A13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17e3ba3f-548d-4f96-a93e-b45757cad069"/>
    <ds:schemaRef ds:uri="81a9341b-64b5-4ad4-8639-fddfaeb5e640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515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WorkShare: Retaining workforce during temporary slowdowns  </vt:lpstr>
      <vt:lpstr>What is WorkShare?</vt:lpstr>
      <vt:lpstr>How WorkShare Benefits Workers and Businesses</vt:lpstr>
      <vt:lpstr>For A Business to be Eligible for WorkShare:   Reduction in hours must… </vt:lpstr>
      <vt:lpstr>Employee Eligibility for Unemployment Benefits: </vt:lpstr>
      <vt:lpstr>What Businesses are Using WorkShare? </vt:lpstr>
      <vt:lpstr>Setting up a WorkShare Program</vt:lpstr>
      <vt:lpstr>WorkShare Weekly Process</vt:lpstr>
      <vt:lpstr>Common Questions &amp; Answers</vt:lpstr>
      <vt:lpstr>Common Questions, cont’d</vt:lpstr>
      <vt:lpstr>Common Questions, cont’d</vt:lpstr>
      <vt:lpstr>Next Steps &amp;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WorkShare: Retaining workforce during temporary slowdowns</dc:title>
  <dc:creator>deFrees, Evelyn</dc:creator>
  <cp:lastModifiedBy>Mitchell, Kip</cp:lastModifiedBy>
  <cp:revision>5</cp:revision>
  <dcterms:created xsi:type="dcterms:W3CDTF">2020-06-04T14:18:18Z</dcterms:created>
  <dcterms:modified xsi:type="dcterms:W3CDTF">2020-12-01T19:44:47Z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0x01010006B66E5C4EE02B48A9BDBE5FB54A25D5</vt:lpwstr>
  </property>
</Properties>
</file>