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2_0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9" r:id="rId4"/>
    <p:sldId id="289" r:id="rId5"/>
    <p:sldId id="271" r:id="rId6"/>
    <p:sldId id="6571" r:id="rId7"/>
    <p:sldId id="291" r:id="rId8"/>
    <p:sldId id="258" r:id="rId9"/>
    <p:sldId id="288" r:id="rId10"/>
    <p:sldId id="6586" r:id="rId11"/>
    <p:sldId id="6585" r:id="rId12"/>
    <p:sldId id="290" r:id="rId13"/>
    <p:sldId id="6589" r:id="rId14"/>
    <p:sldId id="6591" r:id="rId15"/>
  </p:sldIdLst>
  <p:sldSz cx="18288000" cy="10287000"/>
  <p:notesSz cx="6858000" cy="9144000"/>
  <p:embeddedFontLst>
    <p:embeddedFont>
      <p:font typeface="Avenir Next LT Pro Light" panose="020B030402020202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anklin Gothic Demi" panose="020B0703020102020204" pitchFamily="34" charset="0"/>
      <p:regular r:id="rId23"/>
      <p: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SemiBold" panose="020B0706030804020204" pitchFamily="34" charset="0"/>
      <p:bold r:id="rId29"/>
      <p:boldItalic r:id="rId30"/>
    </p:embeddedFont>
    <p:embeddedFont>
      <p:font typeface="Open Sauce" panose="020B0604020202020204" charset="0"/>
      <p:regular r:id="rId31"/>
    </p:embeddedFont>
    <p:embeddedFont>
      <p:font typeface="Open Sauce Light" panose="020B0604020202020204" charset="0"/>
      <p:regular r:id="rId32"/>
    </p:embeddedFont>
    <p:embeddedFont>
      <p:font typeface="Open Sauce SemiBold" panose="020B0604020202020204" charset="0"/>
      <p:regular r:id="rId33"/>
    </p:embeddedFont>
    <p:embeddedFont>
      <p:font typeface="Open Sauce SemiBold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912548-24F0-4097-4E45-DB8FBA5CF903}" name="Trujillo Luengo, Julia" initials="TLJ" userId="S::Julia.Trujillo.Luengo@maine.gov::4c6de540-422d-41c9-9d74-04a23008778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FAFC07-1F82-4C6F-AA04-4727A2D5CA88}" v="4" dt="2023-06-08T15:08:25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41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microsoft.com/office/2015/10/relationships/revisionInfo" Target="revisionInfo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0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FE9BB88-9D62-4F4C-83A0-901C408EA681}" authorId="{09912548-24F0-4097-4E45-DB8FBA5CF903}" created="2023-02-01T14:39:23.98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8"/>
      <ac:spMk id="3" creationId="{00000000-0000-0000-0000-000000000000}"/>
      <ac:txMk cp="1" len="27">
        <ac:context len="29" hash="1552977998"/>
      </ac:txMk>
    </ac:txMkLst>
    <p188:pos x="3120644" y="231455"/>
    <p188:txBody>
      <a:bodyPr/>
      <a:lstStyle/>
      <a:p>
        <a:r>
          <a:rPr lang="en-US"/>
          <a:t>Maine ranked 43rd among the 50 states in 2021, up from 48th five years earlier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909A9-450B-42EE-A8EA-8CA14A03E9B9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4F792-4343-4935-ADCD-83846BDC9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6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877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6877">
              <a:defRPr/>
            </a:pPr>
            <a:fld id="{CD09E139-BBB3-41A9-98DD-8EB5BB084F62}" type="slidenum">
              <a:rPr lang="en-US">
                <a:solidFill>
                  <a:prstClr val="black"/>
                </a:solidFill>
                <a:latin typeface="Avenir Next LT Pro Light" panose="020B0304020202020204" pitchFamily="34" charset="0"/>
              </a:rPr>
              <a:pPr defTabSz="956877">
                <a:defRPr/>
              </a:pPr>
              <a:t>6</a:t>
            </a:fld>
            <a:endParaRPr lang="en-US">
              <a:solidFill>
                <a:prstClr val="black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7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4F792-4343-4935-ADCD-83846BDC9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8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4F792-4343-4935-ADCD-83846BDC9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7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3085F-2DD7-41F0-8219-AF911C8BB0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4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Totals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141414"/>
              </a:solidFill>
              <a:effectLst/>
              <a:latin typeface="Open Sans" panose="020B0606030504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ERG (MRJP)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i="0" dirty="0" err="1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Agr</a:t>
            </a:r>
            <a:r>
              <a:rPr lang="en-US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 Infrastructure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Forestry Infrastructure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Seafood Infrastructure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PRIME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141414"/>
              </a:solidFill>
              <a:effectLst/>
              <a:latin typeface="Open Sans" panose="020B0606030504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= 1002 grants @ $89.5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C175C-6410-4940-B4C4-6A25C157CB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2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A8D0-EFD1-4AB2-8692-7E329B2B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6B582-F5B6-4539-A4D3-4BA6411C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C3E9E-631E-426C-BCEA-7A72DD6F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3EEEA8-2DB7-499A-A683-D63344CF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64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2538978"/>
              </p:ext>
            </p:extLst>
          </p:nvPr>
        </p:nvGraphicFramePr>
        <p:xfrm>
          <a:off x="3177" y="2384"/>
          <a:ext cx="3174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7" y="2384"/>
                        <a:ext cx="3174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26"/>
            <a:ext cx="17373600" cy="1508760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17373600" cy="7543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601097"/>
            <a:ext cx="17373600" cy="0"/>
          </a:xfrm>
          <a:prstGeom prst="line">
            <a:avLst/>
          </a:prstGeom>
          <a:ln w="28575" cmpd="sng">
            <a:solidFill>
              <a:srgbClr val="AAAA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80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9B20B5E-A008-40A1-B444-D4143DE64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93168" y="-1892885"/>
            <a:ext cx="12588788" cy="122907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5C00E0-3A8A-42AC-A007-B4F0AD01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591" y="-1896992"/>
            <a:ext cx="13095940" cy="1432689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4400" y="-117096"/>
            <a:ext cx="7994211" cy="10532907"/>
            <a:chOff x="40961" y="-56146"/>
            <a:chExt cx="2704214" cy="3562983"/>
          </a:xfrm>
        </p:grpSpPr>
        <p:sp>
          <p:nvSpPr>
            <p:cNvPr id="4" name="Freeform 4"/>
            <p:cNvSpPr/>
            <p:nvPr/>
          </p:nvSpPr>
          <p:spPr>
            <a:xfrm>
              <a:off x="40961" y="-56146"/>
              <a:ext cx="2704214" cy="3562983"/>
            </a:xfrm>
            <a:custGeom>
              <a:avLst/>
              <a:gdLst/>
              <a:ahLst/>
              <a:cxnLst/>
              <a:rect l="l" t="t" r="r" b="b"/>
              <a:pathLst>
                <a:path w="2704214" h="3562983">
                  <a:moveTo>
                    <a:pt x="0" y="0"/>
                  </a:moveTo>
                  <a:lnTo>
                    <a:pt x="2704214" y="0"/>
                  </a:lnTo>
                  <a:lnTo>
                    <a:pt x="2704214" y="3562983"/>
                  </a:lnTo>
                  <a:lnTo>
                    <a:pt x="0" y="3562983"/>
                  </a:lnTo>
                  <a:close/>
                </a:path>
              </a:pathLst>
            </a:custGeom>
            <a:solidFill>
              <a:srgbClr val="266041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04079" y="614215"/>
            <a:ext cx="2034564" cy="136186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10053" y="841122"/>
            <a:ext cx="4545077" cy="90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0"/>
              </a:lnSpc>
            </a:pPr>
            <a:r>
              <a:rPr lang="en-US" sz="2650" dirty="0">
                <a:solidFill>
                  <a:srgbClr val="FFFFFF"/>
                </a:solidFill>
                <a:latin typeface="Open Sauce Light"/>
              </a:rPr>
              <a:t>Department of Economic </a:t>
            </a:r>
          </a:p>
          <a:p>
            <a:pPr>
              <a:lnSpc>
                <a:spcPts val="3710"/>
              </a:lnSpc>
            </a:pPr>
            <a:r>
              <a:rPr lang="en-US" sz="2650" dirty="0">
                <a:solidFill>
                  <a:srgbClr val="FFFFFF"/>
                </a:solidFill>
                <a:latin typeface="Open Sauce Light"/>
              </a:rPr>
              <a:t>&amp; Community Development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12370" y="4044429"/>
            <a:ext cx="8000755" cy="5086249"/>
            <a:chOff x="-615057" y="-130346"/>
            <a:chExt cx="10667673" cy="6781666"/>
          </a:xfrm>
        </p:grpSpPr>
        <p:sp>
          <p:nvSpPr>
            <p:cNvPr id="8" name="TextBox 8"/>
            <p:cNvSpPr txBox="1"/>
            <p:nvPr/>
          </p:nvSpPr>
          <p:spPr>
            <a:xfrm>
              <a:off x="-615057" y="434489"/>
              <a:ext cx="9047970" cy="6216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61"/>
                </a:lnSpc>
              </a:pPr>
              <a:r>
                <a:rPr lang="en-US" sz="5257" b="1" dirty="0">
                  <a:solidFill>
                    <a:srgbClr val="FFFFFF"/>
                  </a:solidFill>
                  <a:latin typeface="Open Sauce Light" panose="020B0604020202020204" charset="0"/>
                </a:rPr>
                <a:t>Maine’s 10 Year Economic Strategy Update: </a:t>
              </a:r>
            </a:p>
            <a:p>
              <a:pPr>
                <a:lnSpc>
                  <a:spcPts val="7361"/>
                </a:lnSpc>
              </a:pPr>
              <a:r>
                <a:rPr lang="en-US" sz="5257" b="1" dirty="0">
                  <a:solidFill>
                    <a:srgbClr val="FFFFFF"/>
                  </a:solidFill>
                  <a:latin typeface="Open Sauce SemiBold Bold" panose="020B0604020202020204" charset="0"/>
                </a:rPr>
                <a:t>State Workforce Board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06332" y="-130346"/>
              <a:ext cx="10658948" cy="610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Open Sauce SemiBold"/>
                </a:rPr>
                <a:t>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8FF7DFE-CE32-AD5A-3C77-7C7CFC57FEF3}"/>
              </a:ext>
            </a:extLst>
          </p:cNvPr>
          <p:cNvSpPr txBox="1"/>
          <p:nvPr/>
        </p:nvSpPr>
        <p:spPr>
          <a:xfrm>
            <a:off x="6722325" y="9141786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Open Sauce Light" panose="020B0604020202020204" charset="0"/>
              </a:rPr>
              <a:t>June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4114">
            <a:extLst>
              <a:ext uri="{FF2B5EF4-FFF2-40B4-BE49-F238E27FC236}">
                <a16:creationId xmlns:a16="http://schemas.microsoft.com/office/drawing/2014/main" id="{041C74B2-7ED5-40E1-9DF5-27F63AF1BD4A}"/>
              </a:ext>
            </a:extLst>
          </p:cNvPr>
          <p:cNvSpPr/>
          <p:nvPr/>
        </p:nvSpPr>
        <p:spPr>
          <a:xfrm flipH="1" flipV="1">
            <a:off x="662696" y="4443413"/>
            <a:ext cx="92174" cy="315681"/>
          </a:xfrm>
          <a:prstGeom prst="line">
            <a:avLst/>
          </a:prstGeom>
          <a:noFill/>
          <a:ln w="381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triangle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 defTabSz="1371326">
              <a:defRPr sz="7200" spc="504">
                <a:latin typeface="+mn-lt"/>
                <a:ea typeface="+mn-ea"/>
                <a:cs typeface="+mn-cs"/>
                <a:sym typeface="Lato Light"/>
              </a:defRPr>
            </a:pPr>
            <a:endParaRPr sz="4800" kern="0" spc="378">
              <a:solidFill>
                <a:srgbClr val="272727"/>
              </a:solidFill>
              <a:latin typeface="Open Sauce" panose="020B0604020202020204" charset="0"/>
              <a:sym typeface="Lato Ligh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303B4E-CE77-477C-B51F-AC9DE57C7128}"/>
              </a:ext>
            </a:extLst>
          </p:cNvPr>
          <p:cNvGrpSpPr/>
          <p:nvPr/>
        </p:nvGrpSpPr>
        <p:grpSpPr>
          <a:xfrm>
            <a:off x="221028" y="6686657"/>
            <a:ext cx="5419566" cy="1714500"/>
            <a:chOff x="263464" y="4553474"/>
            <a:chExt cx="3613044" cy="1143000"/>
          </a:xfrm>
        </p:grpSpPr>
        <p:sp>
          <p:nvSpPr>
            <p:cNvPr id="57" name="Subtitle 2">
              <a:extLst>
                <a:ext uri="{FF2B5EF4-FFF2-40B4-BE49-F238E27FC236}">
                  <a16:creationId xmlns:a16="http://schemas.microsoft.com/office/drawing/2014/main" id="{604A12D4-F076-4E23-9D62-0467088C60A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498486" y="4553474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Regulatory Reform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($13M)</a:t>
              </a:r>
            </a:p>
          </p:txBody>
        </p:sp>
        <p:sp>
          <p:nvSpPr>
            <p:cNvPr id="58" name="Subtitle 2">
              <a:extLst>
                <a:ext uri="{FF2B5EF4-FFF2-40B4-BE49-F238E27FC236}">
                  <a16:creationId xmlns:a16="http://schemas.microsoft.com/office/drawing/2014/main" id="{C93DE6E8-9C95-47B3-8837-11347C85937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63464" y="4553474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Economic </a:t>
              </a:r>
              <a:r>
                <a:rPr lang="en-US" sz="1600" b="1" dirty="0" err="1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Dev’t</a:t>
              </a:r>
              <a:endParaRPr lang="en-US" sz="1600" b="1" dirty="0">
                <a:solidFill>
                  <a:srgbClr val="272727"/>
                </a:solidFill>
                <a:latin typeface="Open Sauce" panose="020B060402020202020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($103M)</a:t>
              </a:r>
            </a:p>
          </p:txBody>
        </p:sp>
        <p:sp>
          <p:nvSpPr>
            <p:cNvPr id="59" name="Subtitle 2">
              <a:extLst>
                <a:ext uri="{FF2B5EF4-FFF2-40B4-BE49-F238E27FC236}">
                  <a16:creationId xmlns:a16="http://schemas.microsoft.com/office/drawing/2014/main" id="{B4E6C93D-6DA6-4DE3-9CBA-9DB2C51BC04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33508" y="4553474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Worker Attraction, </a:t>
              </a:r>
              <a:r>
                <a:rPr lang="en-US" sz="1600" b="1" dirty="0" err="1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Dev’t</a:t>
              </a: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, &amp; Retention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($24M)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300103-F847-4937-A0D8-066F9453E2AB}"/>
              </a:ext>
            </a:extLst>
          </p:cNvPr>
          <p:cNvGrpSpPr/>
          <p:nvPr/>
        </p:nvGrpSpPr>
        <p:grpSpPr>
          <a:xfrm>
            <a:off x="221028" y="4808475"/>
            <a:ext cx="5419566" cy="1714500"/>
            <a:chOff x="263464" y="1281502"/>
            <a:chExt cx="3613044" cy="1143000"/>
          </a:xfrm>
        </p:grpSpPr>
        <p:sp>
          <p:nvSpPr>
            <p:cNvPr id="60" name="Subtitle 2">
              <a:extLst>
                <a:ext uri="{FF2B5EF4-FFF2-40B4-BE49-F238E27FC236}">
                  <a16:creationId xmlns:a16="http://schemas.microsoft.com/office/drawing/2014/main" id="{2C8EEB29-A4EC-4EEC-9C85-3A12B51319A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63464" y="1281502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  <a:defRPr/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Small Businesses</a:t>
              </a:r>
            </a:p>
            <a:p>
              <a:pPr defTabSz="815727">
                <a:lnSpc>
                  <a:spcPct val="100000"/>
                </a:lnSpc>
                <a:defRPr/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($120M)</a:t>
              </a:r>
            </a:p>
          </p:txBody>
        </p:sp>
        <p:sp>
          <p:nvSpPr>
            <p:cNvPr id="61" name="Subtitle 2">
              <a:extLst>
                <a:ext uri="{FF2B5EF4-FFF2-40B4-BE49-F238E27FC236}">
                  <a16:creationId xmlns:a16="http://schemas.microsoft.com/office/drawing/2014/main" id="{F6FB892C-5FCF-494A-8D51-B17CF5CC3FD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498486" y="1281502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New Businesses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($8M)</a:t>
              </a:r>
            </a:p>
          </p:txBody>
        </p:sp>
        <p:sp>
          <p:nvSpPr>
            <p:cNvPr id="62" name="Subtitle 2">
              <a:extLst>
                <a:ext uri="{FF2B5EF4-FFF2-40B4-BE49-F238E27FC236}">
                  <a16:creationId xmlns:a16="http://schemas.microsoft.com/office/drawing/2014/main" id="{4ADB9831-135D-4D94-8EF7-21575D7A52C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33508" y="1281502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4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Heritage Industry &amp; Sector- Specific Supports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4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($109M)</a:t>
              </a:r>
            </a:p>
          </p:txBody>
        </p:sp>
      </p:grpSp>
      <p:sp>
        <p:nvSpPr>
          <p:cNvPr id="78" name="Subtitle 2">
            <a:extLst>
              <a:ext uri="{FF2B5EF4-FFF2-40B4-BE49-F238E27FC236}">
                <a16:creationId xmlns:a16="http://schemas.microsoft.com/office/drawing/2014/main" id="{AAF9AAF1-E64A-48DB-8E84-82BD5C3B06B9}"/>
              </a:ext>
            </a:extLst>
          </p:cNvPr>
          <p:cNvSpPr txBox="1">
            <a:spLocks noChangeAspect="1"/>
          </p:cNvSpPr>
          <p:nvPr/>
        </p:nvSpPr>
        <p:spPr>
          <a:xfrm>
            <a:off x="-20371" y="3650809"/>
            <a:ext cx="1340900" cy="1008119"/>
          </a:xfrm>
          <a:prstGeom prst="ellipse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15727">
              <a:lnSpc>
                <a:spcPct val="100000"/>
              </a:lnSpc>
              <a:defRPr/>
            </a:pPr>
            <a:r>
              <a:rPr lang="en-US" sz="1600">
                <a:solidFill>
                  <a:srgbClr val="272727"/>
                </a:solidFill>
                <a:latin typeface="Open Sauce" panose="020B0604020202020204" charset="0"/>
                <a:ea typeface="Lato Light" panose="020F0502020204030203" pitchFamily="34" charset="0"/>
                <a:cs typeface="Mukta ExtraLight" panose="020B0000000000000000" pitchFamily="34" charset="77"/>
              </a:rPr>
              <a:t>DEIB Initiatives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7D4EBDE-8436-485D-A198-D4A52D342014}"/>
              </a:ext>
            </a:extLst>
          </p:cNvPr>
          <p:cNvGrpSpPr/>
          <p:nvPr/>
        </p:nvGrpSpPr>
        <p:grpSpPr>
          <a:xfrm>
            <a:off x="12671219" y="6686657"/>
            <a:ext cx="5419566" cy="1714500"/>
            <a:chOff x="263464" y="4553474"/>
            <a:chExt cx="3613044" cy="1143000"/>
          </a:xfrm>
        </p:grpSpPr>
        <p:sp>
          <p:nvSpPr>
            <p:cNvPr id="93" name="Subtitle 2">
              <a:extLst>
                <a:ext uri="{FF2B5EF4-FFF2-40B4-BE49-F238E27FC236}">
                  <a16:creationId xmlns:a16="http://schemas.microsoft.com/office/drawing/2014/main" id="{434DAC3A-BBED-42BF-8422-68F3BAEB4AD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498486" y="4553474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Gov’t Services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($72M)</a:t>
              </a:r>
            </a:p>
          </p:txBody>
        </p:sp>
        <p:sp>
          <p:nvSpPr>
            <p:cNvPr id="94" name="Subtitle 2">
              <a:extLst>
                <a:ext uri="{FF2B5EF4-FFF2-40B4-BE49-F238E27FC236}">
                  <a16:creationId xmlns:a16="http://schemas.microsoft.com/office/drawing/2014/main" id="{51D81B81-8C3B-4E01-B6BD-93B53486E40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63464" y="4553474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Early Childhood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&amp; Family Caregiving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($31M)</a:t>
              </a:r>
            </a:p>
          </p:txBody>
        </p:sp>
        <p:sp>
          <p:nvSpPr>
            <p:cNvPr id="95" name="Subtitle 2">
              <a:extLst>
                <a:ext uri="{FF2B5EF4-FFF2-40B4-BE49-F238E27FC236}">
                  <a16:creationId xmlns:a16="http://schemas.microsoft.com/office/drawing/2014/main" id="{EC96CA83-7E54-4B79-BE31-74BE0907C89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33508" y="4553474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Housing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($65M)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5A9F85B-5F6E-47B3-973B-D33ABB839F3C}"/>
              </a:ext>
            </a:extLst>
          </p:cNvPr>
          <p:cNvGrpSpPr/>
          <p:nvPr/>
        </p:nvGrpSpPr>
        <p:grpSpPr>
          <a:xfrm>
            <a:off x="12671219" y="4808475"/>
            <a:ext cx="5419566" cy="1714500"/>
            <a:chOff x="263464" y="1281502"/>
            <a:chExt cx="3613044" cy="1143000"/>
          </a:xfrm>
        </p:grpSpPr>
        <p:sp>
          <p:nvSpPr>
            <p:cNvPr id="97" name="Subtitle 2">
              <a:extLst>
                <a:ext uri="{FF2B5EF4-FFF2-40B4-BE49-F238E27FC236}">
                  <a16:creationId xmlns:a16="http://schemas.microsoft.com/office/drawing/2014/main" id="{87F22EC8-3BEE-4F77-B7A7-036608D8E38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63464" y="1281502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  <a:defRPr/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Broadband</a:t>
              </a:r>
            </a:p>
            <a:p>
              <a:pPr defTabSz="815727">
                <a:lnSpc>
                  <a:spcPct val="100000"/>
                </a:lnSpc>
                <a:defRPr/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($21M)</a:t>
              </a:r>
            </a:p>
          </p:txBody>
        </p:sp>
        <p:sp>
          <p:nvSpPr>
            <p:cNvPr id="98" name="Subtitle 2">
              <a:extLst>
                <a:ext uri="{FF2B5EF4-FFF2-40B4-BE49-F238E27FC236}">
                  <a16:creationId xmlns:a16="http://schemas.microsoft.com/office/drawing/2014/main" id="{7A44B5AB-BFD9-4B4A-9124-074B5BDCEB0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498486" y="1281502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Clean Water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($68M)</a:t>
              </a:r>
            </a:p>
          </p:txBody>
        </p:sp>
        <p:sp>
          <p:nvSpPr>
            <p:cNvPr id="99" name="Subtitle 2">
              <a:extLst>
                <a:ext uri="{FF2B5EF4-FFF2-40B4-BE49-F238E27FC236}">
                  <a16:creationId xmlns:a16="http://schemas.microsoft.com/office/drawing/2014/main" id="{F5CA1BEE-E7B2-423C-A7CB-0CA56B62F86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33508" y="1281502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Climate &amp; Energy Efficiency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($78M)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6ADF9EF-480F-4860-8CC8-1A4815E5937C}"/>
              </a:ext>
            </a:extLst>
          </p:cNvPr>
          <p:cNvGrpSpPr/>
          <p:nvPr/>
        </p:nvGrpSpPr>
        <p:grpSpPr>
          <a:xfrm>
            <a:off x="12671219" y="8533692"/>
            <a:ext cx="5419566" cy="1714500"/>
            <a:chOff x="263464" y="4553474"/>
            <a:chExt cx="3613044" cy="1143000"/>
          </a:xfrm>
        </p:grpSpPr>
        <p:sp>
          <p:nvSpPr>
            <p:cNvPr id="101" name="Subtitle 2">
              <a:extLst>
                <a:ext uri="{FF2B5EF4-FFF2-40B4-BE49-F238E27FC236}">
                  <a16:creationId xmlns:a16="http://schemas.microsoft.com/office/drawing/2014/main" id="{C6F87D3F-F037-4B9B-AF05-15662C846DD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498486" y="4553474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Outdoor Recreation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($72M)</a:t>
              </a:r>
            </a:p>
          </p:txBody>
        </p:sp>
        <p:sp>
          <p:nvSpPr>
            <p:cNvPr id="102" name="Subtitle 2">
              <a:extLst>
                <a:ext uri="{FF2B5EF4-FFF2-40B4-BE49-F238E27FC236}">
                  <a16:creationId xmlns:a16="http://schemas.microsoft.com/office/drawing/2014/main" id="{AE504417-38C2-42AD-9780-99305BAD729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63464" y="4553474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Legal Assistance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($5M)</a:t>
              </a:r>
            </a:p>
          </p:txBody>
        </p:sp>
        <p:sp>
          <p:nvSpPr>
            <p:cNvPr id="103" name="Subtitle 2">
              <a:extLst>
                <a:ext uri="{FF2B5EF4-FFF2-40B4-BE49-F238E27FC236}">
                  <a16:creationId xmlns:a16="http://schemas.microsoft.com/office/drawing/2014/main" id="{199BD1A0-5FF2-4DCB-B655-732FDA854F0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33508" y="4553474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Public Health &amp; Safety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($27M)</a:t>
              </a:r>
            </a:p>
          </p:txBody>
        </p: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CA951CE-42F0-4BDA-BA68-D202828FA600}"/>
              </a:ext>
            </a:extLst>
          </p:cNvPr>
          <p:cNvCxnSpPr>
            <a:cxnSpLocks/>
          </p:cNvCxnSpPr>
          <p:nvPr/>
        </p:nvCxnSpPr>
        <p:spPr>
          <a:xfrm>
            <a:off x="6012435" y="2267059"/>
            <a:ext cx="0" cy="7719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9449777-2F31-47D1-A811-7B89FBCB873E}"/>
              </a:ext>
            </a:extLst>
          </p:cNvPr>
          <p:cNvCxnSpPr>
            <a:cxnSpLocks/>
          </p:cNvCxnSpPr>
          <p:nvPr/>
        </p:nvCxnSpPr>
        <p:spPr>
          <a:xfrm>
            <a:off x="12241785" y="2267059"/>
            <a:ext cx="0" cy="771990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A4063513-82E8-49E1-BF86-DBE218A06315}"/>
              </a:ext>
            </a:extLst>
          </p:cNvPr>
          <p:cNvSpPr txBox="1"/>
          <p:nvPr/>
        </p:nvSpPr>
        <p:spPr>
          <a:xfrm>
            <a:off x="3371636" y="8589101"/>
            <a:ext cx="28685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>
                <a:latin typeface="Open Sauce" panose="020B0604020202020204" charset="0"/>
              </a:rPr>
              <a:t>Agriculture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>
                <a:latin typeface="Open Sauce" panose="020B0604020202020204" charset="0"/>
              </a:rPr>
              <a:t>Commercial Fisheries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>
                <a:latin typeface="Open Sauce" panose="020B0604020202020204" charset="0"/>
              </a:rPr>
              <a:t>Forestry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>
                <a:latin typeface="Open Sauce" panose="020B0604020202020204" charset="0"/>
              </a:rPr>
              <a:t>Innovation Economy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600">
                <a:latin typeface="Open Sauce" panose="020B0604020202020204" charset="0"/>
              </a:rPr>
              <a:t>Clean Energy</a:t>
            </a:r>
          </a:p>
        </p:txBody>
      </p:sp>
      <p:sp>
        <p:nvSpPr>
          <p:cNvPr id="129" name="Shape 4114">
            <a:extLst>
              <a:ext uri="{FF2B5EF4-FFF2-40B4-BE49-F238E27FC236}">
                <a16:creationId xmlns:a16="http://schemas.microsoft.com/office/drawing/2014/main" id="{FE9C542B-30F6-4751-B8D2-407AAF059A55}"/>
              </a:ext>
            </a:extLst>
          </p:cNvPr>
          <p:cNvSpPr/>
          <p:nvPr/>
        </p:nvSpPr>
        <p:spPr>
          <a:xfrm rot="1163279">
            <a:off x="4177670" y="6153101"/>
            <a:ext cx="1354685" cy="4496111"/>
          </a:xfrm>
          <a:prstGeom prst="arc">
            <a:avLst/>
          </a:prstGeom>
          <a:noFill/>
          <a:ln w="38100" cap="rnd">
            <a:solidFill>
              <a:schemeClr val="tx1">
                <a:lumMod val="50000"/>
                <a:lumOff val="50000"/>
              </a:schemeClr>
            </a:solidFill>
            <a:prstDash val="solid"/>
            <a:round/>
            <a:tailEnd type="triangle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 defTabSz="1371326">
              <a:defRPr sz="7200" spc="504">
                <a:latin typeface="+mn-lt"/>
                <a:ea typeface="+mn-ea"/>
                <a:cs typeface="+mn-cs"/>
                <a:sym typeface="Lato Light"/>
              </a:defRPr>
            </a:pPr>
            <a:endParaRPr sz="4800" kern="0" spc="378">
              <a:solidFill>
                <a:srgbClr val="272727"/>
              </a:solidFill>
              <a:latin typeface="Open Sauce" panose="020B0604020202020204" charset="0"/>
              <a:sym typeface="Lato Ligh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7EBD4F0-6A43-4AE3-99E8-CB198EF309C4}"/>
              </a:ext>
            </a:extLst>
          </p:cNvPr>
          <p:cNvGrpSpPr/>
          <p:nvPr/>
        </p:nvGrpSpPr>
        <p:grpSpPr>
          <a:xfrm>
            <a:off x="6434217" y="6686657"/>
            <a:ext cx="5419566" cy="1714500"/>
            <a:chOff x="263464" y="4553474"/>
            <a:chExt cx="3613044" cy="1143000"/>
          </a:xfrm>
        </p:grpSpPr>
        <p:sp>
          <p:nvSpPr>
            <p:cNvPr id="50" name="Subtitle 2">
              <a:extLst>
                <a:ext uri="{FF2B5EF4-FFF2-40B4-BE49-F238E27FC236}">
                  <a16:creationId xmlns:a16="http://schemas.microsoft.com/office/drawing/2014/main" id="{F03DA6F9-28FD-440F-8AAF-DD82A2423DD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498486" y="4553474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Health Sector Careers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($18M)</a:t>
              </a:r>
            </a:p>
          </p:txBody>
        </p:sp>
        <p:sp>
          <p:nvSpPr>
            <p:cNvPr id="51" name="Subtitle 2">
              <a:extLst>
                <a:ext uri="{FF2B5EF4-FFF2-40B4-BE49-F238E27FC236}">
                  <a16:creationId xmlns:a16="http://schemas.microsoft.com/office/drawing/2014/main" id="{1142B088-D311-4DA3-8685-08F0C1CB538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63464" y="4553474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Education &amp; Job Training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($109M)</a:t>
              </a:r>
            </a:p>
          </p:txBody>
        </p:sp>
        <p:sp>
          <p:nvSpPr>
            <p:cNvPr id="52" name="Subtitle 2">
              <a:extLst>
                <a:ext uri="{FF2B5EF4-FFF2-40B4-BE49-F238E27FC236}">
                  <a16:creationId xmlns:a16="http://schemas.microsoft.com/office/drawing/2014/main" id="{60244E7B-BA66-4047-BFF4-3764F141435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33508" y="4553474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Clean Energy Careers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($4M)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D74F3B2-633C-4015-8EF3-444368B1F4B9}"/>
              </a:ext>
            </a:extLst>
          </p:cNvPr>
          <p:cNvGrpSpPr/>
          <p:nvPr/>
        </p:nvGrpSpPr>
        <p:grpSpPr>
          <a:xfrm>
            <a:off x="6434217" y="4808475"/>
            <a:ext cx="5419566" cy="1714500"/>
            <a:chOff x="263464" y="1281502"/>
            <a:chExt cx="3613044" cy="1143000"/>
          </a:xfrm>
        </p:grpSpPr>
        <p:sp>
          <p:nvSpPr>
            <p:cNvPr id="54" name="Subtitle 2">
              <a:extLst>
                <a:ext uri="{FF2B5EF4-FFF2-40B4-BE49-F238E27FC236}">
                  <a16:creationId xmlns:a16="http://schemas.microsoft.com/office/drawing/2014/main" id="{24553F97-E7AA-4BCD-AB0C-331DB3CDFD5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63464" y="1281502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  <a:defRPr/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Apprentice-ships</a:t>
              </a:r>
            </a:p>
            <a:p>
              <a:pPr defTabSz="815727">
                <a:lnSpc>
                  <a:spcPct val="100000"/>
                </a:lnSpc>
                <a:defRPr/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($11M)</a:t>
              </a:r>
            </a:p>
          </p:txBody>
        </p:sp>
        <p:sp>
          <p:nvSpPr>
            <p:cNvPr id="55" name="Subtitle 2">
              <a:extLst>
                <a:ext uri="{FF2B5EF4-FFF2-40B4-BE49-F238E27FC236}">
                  <a16:creationId xmlns:a16="http://schemas.microsoft.com/office/drawing/2014/main" id="{1911AF3C-D5B9-4A96-AC27-F64F69EC8B0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498486" y="1281502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Career Counseling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($10M)</a:t>
              </a:r>
            </a:p>
          </p:txBody>
        </p:sp>
        <p:sp>
          <p:nvSpPr>
            <p:cNvPr id="56" name="Subtitle 2">
              <a:extLst>
                <a:ext uri="{FF2B5EF4-FFF2-40B4-BE49-F238E27FC236}">
                  <a16:creationId xmlns:a16="http://schemas.microsoft.com/office/drawing/2014/main" id="{47240384-3A23-4E22-83E9-83B7BED3340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33508" y="1281502"/>
              <a:ext cx="1143000" cy="1143000"/>
            </a:xfrm>
            <a:prstGeom prst="ellipse">
              <a:avLst/>
            </a:prstGeom>
            <a:solidFill>
              <a:srgbClr val="F2F2F2"/>
            </a:solidFill>
          </p:spPr>
          <p:txBody>
            <a:bodyPr vert="horz" wrap="square" lIns="0" tIns="0" rIns="0" bIns="0" rtlCol="0" anchor="ctr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Career Exploration</a:t>
              </a:r>
            </a:p>
            <a:p>
              <a:pPr defTabSz="815727">
                <a:lnSpc>
                  <a:spcPct val="100000"/>
                </a:lnSpc>
              </a:pPr>
              <a:r>
                <a:rPr lang="en-US" sz="1600" b="1" dirty="0">
                  <a:solidFill>
                    <a:srgbClr val="272727"/>
                  </a:solidFill>
                  <a:latin typeface="Open Sauce" panose="020B060402020202020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($25M)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7B1D6-FC88-40A7-BDDB-3D9017C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88423" y="9653101"/>
            <a:ext cx="1578765" cy="547688"/>
          </a:xfrm>
        </p:spPr>
        <p:txBody>
          <a:bodyPr/>
          <a:lstStyle/>
          <a:p>
            <a:fld id="{3A98EE3D-8CD1-4C3F-BD1C-C98C9596463C}" type="slidenum">
              <a:rPr lang="en-US" sz="1100" smtClean="0">
                <a:latin typeface="Open Sauce" panose="020B0604020202020204" charset="0"/>
              </a:rPr>
              <a:t>10</a:t>
            </a:fld>
            <a:endParaRPr lang="en-US" sz="1100" dirty="0">
              <a:latin typeface="Open Sauce" panose="020B060402020202020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129ABA5-EBDC-44A4-8707-E651B11AABDC}"/>
              </a:ext>
            </a:extLst>
          </p:cNvPr>
          <p:cNvSpPr>
            <a:spLocks noChangeAspect="1"/>
          </p:cNvSpPr>
          <p:nvPr/>
        </p:nvSpPr>
        <p:spPr>
          <a:xfrm>
            <a:off x="1605276" y="2007857"/>
            <a:ext cx="2651070" cy="2651070"/>
          </a:xfrm>
          <a:prstGeom prst="ellipse">
            <a:avLst/>
          </a:prstGeom>
          <a:solidFill>
            <a:srgbClr val="43527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1371326">
              <a:defRPr/>
            </a:pPr>
            <a:r>
              <a:rPr lang="en-US" sz="2700" kern="0" dirty="0">
                <a:solidFill>
                  <a:srgbClr val="FFFFFF"/>
                </a:solidFill>
                <a:latin typeface="Open Sauce SemiBold" panose="020B0604020202020204" charset="0"/>
              </a:rPr>
              <a:t>Business Supports</a:t>
            </a:r>
            <a:endParaRPr lang="id-ID" sz="2700" kern="0" dirty="0">
              <a:solidFill>
                <a:srgbClr val="FFFFFF"/>
              </a:solidFill>
              <a:latin typeface="Open Sauce SemiBold" panose="020B060402020202020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91219DF-CBC8-4F29-8233-E35EB142E399}"/>
              </a:ext>
            </a:extLst>
          </p:cNvPr>
          <p:cNvSpPr>
            <a:spLocks noChangeAspect="1"/>
          </p:cNvSpPr>
          <p:nvPr/>
        </p:nvSpPr>
        <p:spPr>
          <a:xfrm>
            <a:off x="7818465" y="2007857"/>
            <a:ext cx="2651070" cy="2651070"/>
          </a:xfrm>
          <a:prstGeom prst="ellipse">
            <a:avLst/>
          </a:prstGeom>
          <a:solidFill>
            <a:srgbClr val="549E3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1371326">
              <a:defRPr/>
            </a:pPr>
            <a:r>
              <a:rPr lang="en-US" sz="2700" kern="0">
                <a:solidFill>
                  <a:srgbClr val="FFFFFF"/>
                </a:solidFill>
                <a:latin typeface="Open Sauce SemiBold" panose="020B0604020202020204" charset="0"/>
              </a:rPr>
              <a:t>Jobs &amp; Career Programs</a:t>
            </a:r>
            <a:endParaRPr lang="id-ID" sz="2700" kern="0">
              <a:solidFill>
                <a:srgbClr val="FFFFFF"/>
              </a:solidFill>
              <a:latin typeface="Open Sauce SemiBold" panose="020B060402020202020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58B267F-344C-4673-9E31-89AEE02DCB22}"/>
              </a:ext>
            </a:extLst>
          </p:cNvPr>
          <p:cNvSpPr>
            <a:spLocks noChangeAspect="1"/>
          </p:cNvSpPr>
          <p:nvPr/>
        </p:nvSpPr>
        <p:spPr>
          <a:xfrm>
            <a:off x="14055467" y="2007857"/>
            <a:ext cx="2651070" cy="2651070"/>
          </a:xfrm>
          <a:prstGeom prst="ellipse">
            <a:avLst/>
          </a:prstGeom>
          <a:solidFill>
            <a:srgbClr val="BED2A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 defTabSz="1371326">
              <a:defRPr/>
            </a:pPr>
            <a:r>
              <a:rPr lang="en-US" sz="2200" kern="0">
                <a:solidFill>
                  <a:prstClr val="black"/>
                </a:solidFill>
                <a:latin typeface="Open Sauce SemiBold" panose="020B0604020202020204" charset="0"/>
              </a:rPr>
              <a:t>Investments in Maine People &amp;</a:t>
            </a:r>
          </a:p>
          <a:p>
            <a:pPr algn="ctr" defTabSz="1371326">
              <a:defRPr/>
            </a:pPr>
            <a:r>
              <a:rPr lang="en-US" sz="2200" kern="0">
                <a:solidFill>
                  <a:prstClr val="black"/>
                </a:solidFill>
                <a:latin typeface="Open Sauce SemiBold" panose="020B0604020202020204" charset="0"/>
              </a:rPr>
              <a:t>Communities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78AA3789-2113-433D-BB8A-BCACBF58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438148" cy="859210"/>
          </a:xfr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1" dirty="0">
                <a:solidFill>
                  <a:srgbClr val="1A3B29"/>
                </a:solidFill>
                <a:latin typeface="Open Sauce SemiBold Bold"/>
                <a:ea typeface="+mn-ea"/>
                <a:cs typeface="+mn-cs"/>
              </a:rPr>
              <a:t>What’s in the Maine Jobs &amp; Recovery Plan?</a:t>
            </a:r>
            <a:endParaRPr lang="en-US" sz="5601" dirty="0">
              <a:solidFill>
                <a:srgbClr val="1A3B29"/>
              </a:solidFill>
              <a:latin typeface="Open Sauce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42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" title="This slide contains the following visuals: MJRP Business Support Programs ,tableEx. Please refer to the notes on this slide for details">
            <a:extLst>
              <a:ext uri="{FF2B5EF4-FFF2-40B4-BE49-F238E27FC236}">
                <a16:creationId xmlns:a16="http://schemas.microsoft.com/office/drawing/2014/main" id="{83431DB3-17F7-4A10-8A56-3421FDD84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1" b="32790"/>
          <a:stretch/>
        </p:blipFill>
        <p:spPr>
          <a:xfrm>
            <a:off x="1524000" y="1788957"/>
            <a:ext cx="7987536" cy="76938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477E83-80A1-4AFE-A7D9-54D436D7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76DD0-97FC-4774-9509-01EE451F6218}"/>
              </a:ext>
            </a:extLst>
          </p:cNvPr>
          <p:cNvSpPr txBox="1"/>
          <p:nvPr/>
        </p:nvSpPr>
        <p:spPr>
          <a:xfrm>
            <a:off x="10591800" y="1957932"/>
            <a:ext cx="7149465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b="1" u="sng" dirty="0">
                <a:latin typeface="Open Sauce" panose="020B0604020202020204" charset="0"/>
              </a:rPr>
              <a:t>Ongoing &amp; Still Ahead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Open Sauce" panose="020B0604020202020204" charset="0"/>
              </a:rPr>
              <a:t>DECD Domestic Trade program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Open Sauce" panose="020B0604020202020204" charset="0"/>
              </a:rPr>
              <a:t>DECD Economic Recovery Hubs, including grants for new businesses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Open Sauce" panose="020B0604020202020204" charset="0"/>
              </a:rPr>
              <a:t>DECD Electric Grid Upgrade Grants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Open Sauce" panose="020B0604020202020204" charset="0"/>
              </a:rPr>
              <a:t>FAME Grow Maine (SSBCI)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Open Sauce" panose="020B0604020202020204" charset="0"/>
              </a:rPr>
              <a:t>DOT Workforce Transportation Pilots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Open Sauce" panose="020B0604020202020204" charset="0"/>
              </a:rPr>
              <a:t>EMT Energy Efficiency Incentives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Open Sauce" panose="020B0604020202020204" charset="0"/>
              </a:rPr>
              <a:t>Research and technical assistance opportunities through </a:t>
            </a:r>
            <a:r>
              <a:rPr lang="en-US" sz="2400" dirty="0" err="1">
                <a:latin typeface="Open Sauce" panose="020B0604020202020204" charset="0"/>
              </a:rPr>
              <a:t>Umaine</a:t>
            </a:r>
            <a:endParaRPr lang="en-US" sz="2400" dirty="0">
              <a:latin typeface="Open Sauce" panose="020B0604020202020204" charset="0"/>
            </a:endParaRPr>
          </a:p>
          <a:p>
            <a:pPr>
              <a:spcAft>
                <a:spcPts val="2400"/>
              </a:spcAft>
            </a:pPr>
            <a:r>
              <a:rPr lang="en-US" sz="2400" dirty="0">
                <a:latin typeface="Open Sauce" panose="020B0604020202020204" charset="0"/>
              </a:rPr>
              <a:t>Additional rounds of DECD Economic Recovery Grants, MTI Prime Grants, and FAME Thrive loans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08F184-7233-48FA-9967-B9B5828604A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17438148" cy="8592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20"/>
              </a:lnSpc>
            </a:pPr>
            <a:r>
              <a:rPr lang="en-US" sz="5601" dirty="0">
                <a:solidFill>
                  <a:srgbClr val="1A3B29"/>
                </a:solidFill>
                <a:latin typeface="Open Sauce SemiBold Bold"/>
                <a:ea typeface="+mn-ea"/>
                <a:cs typeface="+mn-cs"/>
              </a:rPr>
              <a:t>Delivering relief to +1,000 businesses</a:t>
            </a:r>
            <a:endParaRPr lang="en-US" sz="5601" dirty="0">
              <a:solidFill>
                <a:srgbClr val="1A3B29"/>
              </a:solidFill>
              <a:latin typeface="Open Sauce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81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381C5-034A-4CFF-A98D-4E31DFEA8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81100"/>
            <a:ext cx="17011471" cy="66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18288000" cy="10532907"/>
            <a:chOff x="40961" y="-56146"/>
            <a:chExt cx="2704214" cy="3562983"/>
          </a:xfrm>
        </p:grpSpPr>
        <p:sp>
          <p:nvSpPr>
            <p:cNvPr id="4" name="Freeform 4"/>
            <p:cNvSpPr/>
            <p:nvPr/>
          </p:nvSpPr>
          <p:spPr>
            <a:xfrm>
              <a:off x="40961" y="-56146"/>
              <a:ext cx="2704214" cy="3562983"/>
            </a:xfrm>
            <a:custGeom>
              <a:avLst/>
              <a:gdLst/>
              <a:ahLst/>
              <a:cxnLst/>
              <a:rect l="l" t="t" r="r" b="b"/>
              <a:pathLst>
                <a:path w="2704214" h="3562983">
                  <a:moveTo>
                    <a:pt x="0" y="0"/>
                  </a:moveTo>
                  <a:lnTo>
                    <a:pt x="2704214" y="0"/>
                  </a:lnTo>
                  <a:lnTo>
                    <a:pt x="2704214" y="3562983"/>
                  </a:lnTo>
                  <a:lnTo>
                    <a:pt x="0" y="3562983"/>
                  </a:lnTo>
                  <a:close/>
                </a:path>
              </a:pathLst>
            </a:custGeom>
            <a:solidFill>
              <a:srgbClr val="266041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4079" y="614215"/>
            <a:ext cx="2034564" cy="136186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10053" y="841122"/>
            <a:ext cx="4545077" cy="90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0"/>
              </a:lnSpc>
            </a:pPr>
            <a:r>
              <a:rPr lang="en-US" sz="2650" dirty="0">
                <a:solidFill>
                  <a:srgbClr val="FFFFFF"/>
                </a:solidFill>
                <a:latin typeface="Open Sauce Light"/>
              </a:rPr>
              <a:t>Department of Economic </a:t>
            </a:r>
          </a:p>
          <a:p>
            <a:pPr>
              <a:lnSpc>
                <a:spcPts val="3710"/>
              </a:lnSpc>
            </a:pPr>
            <a:r>
              <a:rPr lang="en-US" sz="2650" dirty="0">
                <a:solidFill>
                  <a:srgbClr val="FFFFFF"/>
                </a:solidFill>
                <a:latin typeface="Open Sauce Light"/>
              </a:rPr>
              <a:t>&amp; Community Development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12370" y="4044429"/>
            <a:ext cx="8000755" cy="1290338"/>
            <a:chOff x="-615057" y="-130346"/>
            <a:chExt cx="10667673" cy="1720451"/>
          </a:xfrm>
        </p:grpSpPr>
        <p:sp>
          <p:nvSpPr>
            <p:cNvPr id="8" name="TextBox 8"/>
            <p:cNvSpPr txBox="1"/>
            <p:nvPr/>
          </p:nvSpPr>
          <p:spPr>
            <a:xfrm>
              <a:off x="-615057" y="434489"/>
              <a:ext cx="9047970" cy="1155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361"/>
                </a:lnSpc>
              </a:pPr>
              <a:endParaRPr lang="en-US" sz="5257" dirty="0">
                <a:solidFill>
                  <a:srgbClr val="FFFFFF"/>
                </a:solidFill>
                <a:latin typeface="Open Sauce SemiBold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06332" y="-130346"/>
              <a:ext cx="10658948" cy="610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FFFFFF"/>
                  </a:solidFill>
                  <a:latin typeface="Open Sauce SemiBold"/>
                </a:rPr>
                <a:t>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8FF7DFE-CE32-AD5A-3C77-7C7CFC57FEF3}"/>
              </a:ext>
            </a:extLst>
          </p:cNvPr>
          <p:cNvSpPr txBox="1"/>
          <p:nvPr/>
        </p:nvSpPr>
        <p:spPr>
          <a:xfrm>
            <a:off x="2590800" y="3980985"/>
            <a:ext cx="5364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Next Step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2A8C69-172B-2D1C-5CCB-EF0BD7400C44}"/>
              </a:ext>
            </a:extLst>
          </p:cNvPr>
          <p:cNvSpPr txBox="1"/>
          <p:nvPr/>
        </p:nvSpPr>
        <p:spPr>
          <a:xfrm>
            <a:off x="7162800" y="2781300"/>
            <a:ext cx="73152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bg1"/>
                </a:solidFill>
                <a:latin typeface="Open Sauce" panose="020B0604020202020204" charset="0"/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Open Sauce" panose="020B0604020202020204" charset="0"/>
              </a:rPr>
              <a:t>Stakeholder Engagement </a:t>
            </a:r>
            <a:r>
              <a:rPr lang="en-US" sz="2800" dirty="0">
                <a:solidFill>
                  <a:schemeClr val="bg1"/>
                </a:solidFill>
                <a:latin typeface="Open Sauce" panose="020B0604020202020204" charset="0"/>
              </a:rPr>
              <a:t>to:</a:t>
            </a:r>
          </a:p>
          <a:p>
            <a:endParaRPr lang="en-US" sz="2800" dirty="0">
              <a:solidFill>
                <a:schemeClr val="bg1"/>
              </a:solidFill>
              <a:latin typeface="Open Sauce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Open Sauce" panose="020B0604020202020204" charset="0"/>
              </a:rPr>
              <a:t>  Share Progress Report Findings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Open Sauce" panose="020B0604020202020204" charset="0"/>
              </a:rPr>
              <a:t>  Identify New Set of Actions through:</a:t>
            </a:r>
          </a:p>
          <a:p>
            <a:endParaRPr lang="en-US" sz="2800" dirty="0">
              <a:solidFill>
                <a:schemeClr val="bg1"/>
              </a:solidFill>
              <a:latin typeface="Open Sauce" panose="020B060402020202020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Open Sauce" panose="020B0604020202020204" charset="0"/>
              </a:rPr>
              <a:t>Existing opportunities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Open Sauce" panose="020B0604020202020204" charset="0"/>
              </a:rPr>
              <a:t>Customized in person regional and sector-based gatherings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Open Sauce" panose="020B0604020202020204" charset="0"/>
              </a:rPr>
              <a:t>Statewide virtual engagement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bg1"/>
              </a:solidFill>
              <a:latin typeface="Open Sauce" panose="020B060402020202020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Open Sauce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676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288382" y="2382"/>
          <a:ext cx="2382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8382" y="2382"/>
                        <a:ext cx="2382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2286000" y="0"/>
            <a:ext cx="238125" cy="2381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450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4800" b="1" dirty="0"/>
              <a:t>Stakeholder Engagement Mapping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94603" y="1896571"/>
          <a:ext cx="12484683" cy="8062530"/>
        </p:xfrm>
        <a:graphic>
          <a:graphicData uri="http://schemas.openxmlformats.org/drawingml/2006/table">
            <a:tbl>
              <a:tblPr firstRow="1">
                <a:tableStyleId>{22838BEF-8BB2-4498-84A7-C5851F593DF1}</a:tableStyleId>
              </a:tblPr>
              <a:tblGrid>
                <a:gridCol w="664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7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741">
                <a:tc>
                  <a:txBody>
                    <a:bodyPr/>
                    <a:lstStyle/>
                    <a:p>
                      <a:r>
                        <a:rPr lang="en-US" sz="2700" dirty="0"/>
                        <a:t>Opportunities for Engagement </a:t>
                      </a:r>
                    </a:p>
                  </a:txBody>
                  <a:tcPr marL="137160" marR="137160" marT="68580" marB="6858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595959"/>
                          </a:solidFill>
                        </a:rPr>
                        <a:t>Jun</a:t>
                      </a:r>
                    </a:p>
                  </a:txBody>
                  <a:tcPr marL="137160" marR="137160" marT="68580" marB="685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595959"/>
                          </a:solidFill>
                        </a:rPr>
                        <a:t>Jul</a:t>
                      </a:r>
                    </a:p>
                  </a:txBody>
                  <a:tcPr marL="137160" marR="137160" marT="68580" marB="685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595959"/>
                          </a:solidFill>
                        </a:rPr>
                        <a:t>Aug</a:t>
                      </a:r>
                    </a:p>
                  </a:txBody>
                  <a:tcPr marL="137160" marR="137160" marT="68580" marB="685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595959"/>
                          </a:solidFill>
                        </a:rPr>
                        <a:t>Sep</a:t>
                      </a:r>
                    </a:p>
                  </a:txBody>
                  <a:tcPr marL="137160" marR="137160" marT="68580" marB="6858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rgbClr val="595959"/>
                          </a:solidFill>
                        </a:rPr>
                        <a:t>Oct</a:t>
                      </a:r>
                    </a:p>
                  </a:txBody>
                  <a:tcPr marL="137160" marR="137160" marT="68580" marB="6858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938">
                <a:tc gridSpan="6">
                  <a:txBody>
                    <a:bodyPr/>
                    <a:lstStyle/>
                    <a:p>
                      <a:r>
                        <a:rPr lang="en-US" sz="2100" b="1" i="1" dirty="0"/>
                        <a:t>GROW LOCAL TALENT</a:t>
                      </a:r>
                    </a:p>
                  </a:txBody>
                  <a:tcPr marL="137160" marR="13716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938">
                <a:tc>
                  <a:txBody>
                    <a:bodyPr/>
                    <a:lstStyle/>
                    <a:p>
                      <a:pPr marL="63500" indent="0">
                        <a:buFont typeface="+mj-lt"/>
                        <a:buNone/>
                      </a:pPr>
                      <a:r>
                        <a:rPr lang="en-US" sz="1800" dirty="0"/>
                        <a:t>Sea Maine</a:t>
                      </a:r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938">
                <a:tc>
                  <a:txBody>
                    <a:bodyPr/>
                    <a:lstStyle/>
                    <a:p>
                      <a:pPr marL="63500" indent="0">
                        <a:buFont typeface="+mj-lt"/>
                        <a:buNone/>
                      </a:pPr>
                      <a:r>
                        <a:rPr lang="en-US" sz="1800" dirty="0"/>
                        <a:t>ForMaine</a:t>
                      </a:r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938">
                <a:tc>
                  <a:txBody>
                    <a:bodyPr/>
                    <a:lstStyle/>
                    <a:p>
                      <a:pPr marL="63500" indent="0">
                        <a:buFont typeface="+mj-lt"/>
                        <a:buNone/>
                      </a:pPr>
                      <a:r>
                        <a:rPr lang="en-US" sz="1800" dirty="0"/>
                        <a:t>State Workforce Board</a:t>
                      </a:r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938">
                <a:tc>
                  <a:txBody>
                    <a:bodyPr/>
                    <a:lstStyle/>
                    <a:p>
                      <a:pPr marL="63500" indent="0">
                        <a:buFont typeface="+mj-lt"/>
                        <a:buNone/>
                      </a:pPr>
                      <a:r>
                        <a:rPr lang="en-US" sz="1800" dirty="0"/>
                        <a:t>Local Workforce Boards</a:t>
                      </a:r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937">
                <a:tc>
                  <a:txBody>
                    <a:bodyPr/>
                    <a:lstStyle/>
                    <a:p>
                      <a:pPr marL="6350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SWB Industry Partnership Grantees</a:t>
                      </a:r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558270"/>
                  </a:ext>
                </a:extLst>
              </a:tr>
              <a:tr h="508938">
                <a:tc>
                  <a:txBody>
                    <a:bodyPr/>
                    <a:lstStyle/>
                    <a:p>
                      <a:pPr marL="635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938">
                <a:tc gridSpan="6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1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ATTRACT NEW TALENT </a:t>
                      </a:r>
                    </a:p>
                  </a:txBody>
                  <a:tcPr marL="137160" marR="137160" marT="68580" marB="6858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938">
                <a:tc>
                  <a:txBody>
                    <a:bodyPr/>
                    <a:lstStyle/>
                    <a:p>
                      <a:pPr marL="63500" indent="0">
                        <a:buFont typeface="+mj-lt"/>
                        <a:buNone/>
                      </a:pPr>
                      <a:r>
                        <a:rPr lang="en-US" sz="1800" dirty="0"/>
                        <a:t>Workforce Cabinet Working Group </a:t>
                      </a:r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41596">
                <a:tc>
                  <a:txBody>
                    <a:bodyPr/>
                    <a:lstStyle/>
                    <a:p>
                      <a:pPr marL="635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External Stakeholder Engagement Sessions </a:t>
                      </a:r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8938">
                <a:tc>
                  <a:txBody>
                    <a:bodyPr/>
                    <a:lstStyle/>
                    <a:p>
                      <a:pPr marL="635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8938">
                <a:tc>
                  <a:txBody>
                    <a:bodyPr/>
                    <a:lstStyle/>
                    <a:p>
                      <a:pPr marL="63500" indent="0">
                        <a:buFont typeface="+mj-lt"/>
                        <a:buNone/>
                      </a:pPr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8938">
                <a:tc>
                  <a:txBody>
                    <a:bodyPr/>
                    <a:lstStyle/>
                    <a:p>
                      <a:pPr marL="63500" indent="0">
                        <a:buFont typeface="+mj-lt"/>
                        <a:buNone/>
                      </a:pPr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8938">
                <a:tc>
                  <a:txBody>
                    <a:bodyPr/>
                    <a:lstStyle/>
                    <a:p>
                      <a:pPr marL="635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137160" marR="137160" marT="68580" marB="685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>
            <a:cxnSpLocks/>
          </p:cNvCxnSpPr>
          <p:nvPr/>
        </p:nvCxnSpPr>
        <p:spPr>
          <a:xfrm>
            <a:off x="9251464" y="6191580"/>
            <a:ext cx="571144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A5CDFA-6C06-0366-DDD2-4ED5421CED31}"/>
              </a:ext>
            </a:extLst>
          </p:cNvPr>
          <p:cNvCxnSpPr/>
          <p:nvPr/>
        </p:nvCxnSpPr>
        <p:spPr>
          <a:xfrm>
            <a:off x="9238384" y="6723564"/>
            <a:ext cx="58526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970CA2-8F7A-1B01-00F6-CE086EB9C7FE}"/>
              </a:ext>
            </a:extLst>
          </p:cNvPr>
          <p:cNvCxnSpPr/>
          <p:nvPr/>
        </p:nvCxnSpPr>
        <p:spPr>
          <a:xfrm>
            <a:off x="9251464" y="4196495"/>
            <a:ext cx="58526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E50591-61BC-5517-B519-075B4B2CA7AF}"/>
              </a:ext>
            </a:extLst>
          </p:cNvPr>
          <p:cNvCxnSpPr/>
          <p:nvPr/>
        </p:nvCxnSpPr>
        <p:spPr>
          <a:xfrm>
            <a:off x="12758824" y="4196495"/>
            <a:ext cx="58526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74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962" r="4962"/>
          <a:stretch>
            <a:fillRect/>
          </a:stretch>
        </p:blipFill>
        <p:spPr>
          <a:xfrm>
            <a:off x="0" y="0"/>
            <a:ext cx="10537895" cy="592756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4965932"/>
            <a:ext cx="7879612" cy="5321068"/>
            <a:chOff x="0" y="0"/>
            <a:chExt cx="2665449" cy="17999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65449" cy="1799966"/>
            </a:xfrm>
            <a:custGeom>
              <a:avLst/>
              <a:gdLst/>
              <a:ahLst/>
              <a:cxnLst/>
              <a:rect l="l" t="t" r="r" b="b"/>
              <a:pathLst>
                <a:path w="2665449" h="1799966">
                  <a:moveTo>
                    <a:pt x="0" y="0"/>
                  </a:moveTo>
                  <a:lnTo>
                    <a:pt x="2665449" y="0"/>
                  </a:lnTo>
                  <a:lnTo>
                    <a:pt x="2665449" y="1799966"/>
                  </a:lnTo>
                  <a:lnTo>
                    <a:pt x="0" y="1799966"/>
                  </a:lnTo>
                  <a:close/>
                </a:path>
              </a:pathLst>
            </a:custGeom>
            <a:solidFill>
              <a:srgbClr val="26604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75517" y="5462391"/>
            <a:ext cx="6785978" cy="2673665"/>
            <a:chOff x="0" y="-57150"/>
            <a:chExt cx="9047971" cy="3564885"/>
          </a:xfrm>
        </p:grpSpPr>
        <p:sp>
          <p:nvSpPr>
            <p:cNvPr id="6" name="TextBox 6"/>
            <p:cNvSpPr txBox="1"/>
            <p:nvPr/>
          </p:nvSpPr>
          <p:spPr>
            <a:xfrm>
              <a:off x="0" y="563083"/>
              <a:ext cx="9047971" cy="2944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960"/>
                </a:lnSpc>
              </a:pPr>
              <a:r>
                <a:rPr lang="en-US" sz="6400" dirty="0">
                  <a:solidFill>
                    <a:srgbClr val="FFFFFF"/>
                  </a:solidFill>
                  <a:latin typeface="Open Sauce Light" panose="020B0604020202020204" charset="0"/>
                </a:rPr>
                <a:t>Strategic Plan </a:t>
              </a:r>
              <a:endParaRPr lang="en-US" sz="6400" dirty="0">
                <a:solidFill>
                  <a:srgbClr val="FFFFFF"/>
                </a:solidFill>
                <a:latin typeface="Open Sauce SemiBold Bold"/>
              </a:endParaRPr>
            </a:p>
            <a:p>
              <a:pPr>
                <a:lnSpc>
                  <a:spcPts val="8960"/>
                </a:lnSpc>
              </a:pPr>
              <a:r>
                <a:rPr lang="en-US" sz="6400" dirty="0">
                  <a:solidFill>
                    <a:srgbClr val="FFFFFF"/>
                  </a:solidFill>
                  <a:latin typeface="Open Sauce SemiBold Bold"/>
                </a:rPr>
                <a:t>Three Goals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9047971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FFFFFF"/>
                </a:solidFill>
                <a:latin typeface="Open Sauce SemiBold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2F489C-1CE8-4438-A14C-8C7F22F4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654" y="723900"/>
            <a:ext cx="9322691" cy="883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30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88B5CF04-CA54-41CB-9561-6B5D3D6BEED9}"/>
              </a:ext>
            </a:extLst>
          </p:cNvPr>
          <p:cNvGrpSpPr/>
          <p:nvPr/>
        </p:nvGrpSpPr>
        <p:grpSpPr>
          <a:xfrm>
            <a:off x="2057400" y="1714500"/>
            <a:ext cx="7879612" cy="5321068"/>
            <a:chOff x="0" y="0"/>
            <a:chExt cx="2665449" cy="1799966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B16D1C3D-45E5-4CD4-9290-D45A09BF6810}"/>
                </a:ext>
              </a:extLst>
            </p:cNvPr>
            <p:cNvSpPr/>
            <p:nvPr/>
          </p:nvSpPr>
          <p:spPr>
            <a:xfrm>
              <a:off x="0" y="0"/>
              <a:ext cx="2665449" cy="1799966"/>
            </a:xfrm>
            <a:custGeom>
              <a:avLst/>
              <a:gdLst/>
              <a:ahLst/>
              <a:cxnLst/>
              <a:rect l="l" t="t" r="r" b="b"/>
              <a:pathLst>
                <a:path w="2665449" h="1799966">
                  <a:moveTo>
                    <a:pt x="0" y="0"/>
                  </a:moveTo>
                  <a:lnTo>
                    <a:pt x="2665449" y="0"/>
                  </a:lnTo>
                  <a:lnTo>
                    <a:pt x="2665449" y="1799966"/>
                  </a:lnTo>
                  <a:lnTo>
                    <a:pt x="0" y="1799966"/>
                  </a:lnTo>
                  <a:close/>
                </a:path>
              </a:pathLst>
            </a:custGeom>
            <a:solidFill>
              <a:srgbClr val="266041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52E5B6C-57A9-432C-9F7C-8750248A60CD}"/>
              </a:ext>
            </a:extLst>
          </p:cNvPr>
          <p:cNvSpPr txBox="1"/>
          <p:nvPr/>
        </p:nvSpPr>
        <p:spPr>
          <a:xfrm>
            <a:off x="2286000" y="2705100"/>
            <a:ext cx="9982200" cy="228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8960"/>
              </a:lnSpc>
            </a:pPr>
            <a:r>
              <a:rPr lang="en-US" sz="5400" dirty="0">
                <a:solidFill>
                  <a:srgbClr val="FFFFFF"/>
                </a:solidFill>
                <a:latin typeface="Open Sauce Light" panose="020B0604020202020204" charset="0"/>
              </a:rPr>
              <a:t>Strategic Plan –   </a:t>
            </a:r>
          </a:p>
          <a:p>
            <a:pPr>
              <a:lnSpc>
                <a:spcPts val="8960"/>
              </a:lnSpc>
            </a:pPr>
            <a:r>
              <a:rPr lang="en-US" sz="6000" dirty="0">
                <a:solidFill>
                  <a:srgbClr val="FFFFFF"/>
                </a:solidFill>
                <a:latin typeface="Open Sauce SemiBold Bold"/>
              </a:rPr>
              <a:t>Seven Strategies </a:t>
            </a:r>
          </a:p>
        </p:txBody>
      </p:sp>
    </p:spTree>
    <p:extLst>
      <p:ext uri="{BB962C8B-B14F-4D97-AF65-F5344CB8AC3E}">
        <p14:creationId xmlns:p14="http://schemas.microsoft.com/office/powerpoint/2010/main" val="295020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DFCEC9-CF25-45ED-99EB-E1BAFED25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40457"/>
            <a:ext cx="5495925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9A9B4-6D2D-4427-8A40-3259B93CD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966" y="1640457"/>
            <a:ext cx="5715866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3A750D-4FA9-4456-9487-A1216B59A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8200" y="1655553"/>
            <a:ext cx="5715866" cy="1786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4323CE-4780-4218-9E4D-2E48B69C0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252" y="3637002"/>
            <a:ext cx="5495925" cy="23586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3B45FE-EE4C-4FD8-9975-4D0F3AE9F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241" y="3606091"/>
            <a:ext cx="5594592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ECD4D1-BBF4-49B4-B226-7C7B636383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99830" y="3606091"/>
            <a:ext cx="5684236" cy="2543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512681-07BB-4802-BF9B-CFD43EF7ED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4240" y="6309880"/>
            <a:ext cx="5594592" cy="272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7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885B81C-913E-4E0F-8BB4-23BB8546FEEF}"/>
              </a:ext>
            </a:extLst>
          </p:cNvPr>
          <p:cNvSpPr/>
          <p:nvPr/>
        </p:nvSpPr>
        <p:spPr>
          <a:xfrm>
            <a:off x="11763319" y="2133378"/>
            <a:ext cx="6132029" cy="7580778"/>
          </a:xfrm>
          <a:prstGeom prst="wedgeRectCallout">
            <a:avLst>
              <a:gd name="adj1" fmla="val -60428"/>
              <a:gd name="adj2" fmla="val 4262"/>
            </a:avLst>
          </a:prstGeom>
          <a:solidFill>
            <a:srgbClr val="54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1E38F-85FA-4937-9E16-F6C97B07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438148" cy="1621534"/>
          </a:xfr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>
                <a:solidFill>
                  <a:srgbClr val="1A3B29"/>
                </a:solidFill>
                <a:latin typeface="Open Sauce SemiBold Bold"/>
                <a:ea typeface="+mn-ea"/>
                <a:cs typeface="+mn-cs"/>
              </a:rPr>
              <a:t>Investing to advance our 10-Year Plan goals:</a:t>
            </a:r>
            <a:br>
              <a:rPr lang="en-US">
                <a:solidFill>
                  <a:srgbClr val="1A3B29"/>
                </a:solidFill>
                <a:latin typeface="Open Sauce SemiBold Bold"/>
                <a:ea typeface="+mn-ea"/>
                <a:cs typeface="+mn-cs"/>
              </a:rPr>
            </a:br>
            <a:r>
              <a:rPr lang="en-US" sz="4000">
                <a:solidFill>
                  <a:srgbClr val="1A3B29"/>
                </a:solidFill>
                <a:latin typeface="Open Sauce" panose="020B0604020202020204" charset="0"/>
                <a:ea typeface="+mn-ea"/>
                <a:cs typeface="+mn-cs"/>
              </a:rPr>
              <a:t>Maine Jobs &amp; Recovery Plan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295E3B-EADA-4AD4-B4F0-D0910412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590434" y="4814471"/>
            <a:ext cx="2680503" cy="3150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port cover">
            <a:extLst>
              <a:ext uri="{FF2B5EF4-FFF2-40B4-BE49-F238E27FC236}">
                <a16:creationId xmlns:a16="http://schemas.microsoft.com/office/drawing/2014/main" id="{6146011D-5658-4B83-BEF3-246EE11C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33" y="4802728"/>
            <a:ext cx="2443115" cy="31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Report cover">
            <a:extLst>
              <a:ext uri="{FF2B5EF4-FFF2-40B4-BE49-F238E27FC236}">
                <a16:creationId xmlns:a16="http://schemas.microsoft.com/office/drawing/2014/main" id="{EA6D8B2E-BFB5-4D16-ACFA-E364BAB1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367" y="4797056"/>
            <a:ext cx="2452628" cy="316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8">
            <a:extLst>
              <a:ext uri="{FF2B5EF4-FFF2-40B4-BE49-F238E27FC236}">
                <a16:creationId xmlns:a16="http://schemas.microsoft.com/office/drawing/2014/main" id="{903719CA-89E0-4788-80F5-0EA69386228E}"/>
              </a:ext>
            </a:extLst>
          </p:cNvPr>
          <p:cNvSpPr txBox="1"/>
          <p:nvPr/>
        </p:nvSpPr>
        <p:spPr>
          <a:xfrm>
            <a:off x="2550202" y="2835179"/>
            <a:ext cx="3150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r>
              <a:rPr lang="en-US" sz="2400" b="1">
                <a:solidFill>
                  <a:prstClr val="black"/>
                </a:solidFill>
                <a:latin typeface="Open Sauce" panose="020B0604020202020204" charset="0"/>
                <a:cs typeface="Calibri" panose="020F0502020204030204" pitchFamily="34" charset="0"/>
              </a:rPr>
              <a:t>2020</a:t>
            </a:r>
          </a:p>
          <a:p>
            <a:pPr algn="ctr" defTabSz="1371600">
              <a:defRPr/>
            </a:pPr>
            <a:r>
              <a:rPr lang="en-US" sz="2400">
                <a:solidFill>
                  <a:prstClr val="black"/>
                </a:solidFill>
                <a:latin typeface="Open Sauce" panose="020B0604020202020204" charset="0"/>
                <a:cs typeface="Calibri" panose="020F0502020204030204" pitchFamily="34" charset="0"/>
              </a:rPr>
              <a:t>Governor’s Economic Recovery Committee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2D3E882C-723E-4EE5-829D-2E1BF5FEA2BC}"/>
              </a:ext>
            </a:extLst>
          </p:cNvPr>
          <p:cNvSpPr txBox="1"/>
          <p:nvPr/>
        </p:nvSpPr>
        <p:spPr>
          <a:xfrm>
            <a:off x="89627" y="2835179"/>
            <a:ext cx="2692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r>
              <a:rPr lang="en-US" sz="2400" b="1">
                <a:solidFill>
                  <a:prstClr val="black"/>
                </a:solidFill>
                <a:latin typeface="Open Sauce" panose="020B0604020202020204" charset="0"/>
                <a:cs typeface="Calibri" panose="020F0502020204030204" pitchFamily="34" charset="0"/>
              </a:rPr>
              <a:t>2019</a:t>
            </a:r>
          </a:p>
          <a:p>
            <a:pPr algn="ctr" defTabSz="1371600">
              <a:defRPr/>
            </a:pPr>
            <a:r>
              <a:rPr lang="en-US" sz="2400">
                <a:solidFill>
                  <a:prstClr val="black"/>
                </a:solidFill>
                <a:latin typeface="Open Sauce" panose="020B0604020202020204" charset="0"/>
                <a:cs typeface="Calibri" panose="020F0502020204030204" pitchFamily="34" charset="0"/>
              </a:rPr>
              <a:t>Maine’s 10-Year Economic Strategy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1AFD1FC9-D059-45B8-8CB9-36F81CBF6AA1}"/>
              </a:ext>
            </a:extLst>
          </p:cNvPr>
          <p:cNvSpPr txBox="1"/>
          <p:nvPr/>
        </p:nvSpPr>
        <p:spPr>
          <a:xfrm>
            <a:off x="5435368" y="2835179"/>
            <a:ext cx="3150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r>
              <a:rPr lang="en-US" sz="2400" b="1">
                <a:solidFill>
                  <a:prstClr val="black"/>
                </a:solidFill>
                <a:latin typeface="Open Sauce" panose="020B0604020202020204" charset="0"/>
                <a:cs typeface="Calibri" panose="020F0502020204030204" pitchFamily="34" charset="0"/>
              </a:rPr>
              <a:t>2021</a:t>
            </a:r>
          </a:p>
          <a:p>
            <a:pPr algn="ctr" defTabSz="1371600">
              <a:defRPr/>
            </a:pPr>
            <a:r>
              <a:rPr lang="en-US" sz="2400">
                <a:solidFill>
                  <a:prstClr val="black"/>
                </a:solidFill>
                <a:latin typeface="Open Sauce" panose="020B0604020202020204" charset="0"/>
                <a:cs typeface="Calibri" panose="020F0502020204030204" pitchFamily="34" charset="0"/>
              </a:rPr>
              <a:t>Maine Jobs &amp; Recovery Plan</a:t>
            </a:r>
          </a:p>
          <a:p>
            <a:pPr algn="ctr" defTabSz="1371600">
              <a:defRPr/>
            </a:pPr>
            <a:r>
              <a:rPr lang="en-US" sz="2400">
                <a:solidFill>
                  <a:prstClr val="black"/>
                </a:solidFill>
                <a:latin typeface="Open Sauce" panose="020B0604020202020204" charset="0"/>
                <a:cs typeface="Calibri" panose="020F0502020204030204" pitchFamily="34" charset="0"/>
              </a:rPr>
              <a:t>(LD 1733)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B339718C-442C-4FF7-B982-7651409CC091}"/>
              </a:ext>
            </a:extLst>
          </p:cNvPr>
          <p:cNvSpPr txBox="1"/>
          <p:nvPr/>
        </p:nvSpPr>
        <p:spPr>
          <a:xfrm>
            <a:off x="8176166" y="2835179"/>
            <a:ext cx="3150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r>
              <a:rPr lang="en-US" sz="2400" b="1">
                <a:solidFill>
                  <a:prstClr val="black"/>
                </a:solidFill>
                <a:latin typeface="Open Sauce" panose="020B0604020202020204" charset="0"/>
                <a:cs typeface="Calibri" panose="020F0502020204030204" pitchFamily="34" charset="0"/>
              </a:rPr>
              <a:t>2022</a:t>
            </a:r>
          </a:p>
          <a:p>
            <a:pPr algn="ctr" defTabSz="1371600">
              <a:defRPr/>
            </a:pPr>
            <a:r>
              <a:rPr lang="en-US" sz="2400">
                <a:solidFill>
                  <a:prstClr val="black"/>
                </a:solidFill>
                <a:latin typeface="Open Sauce" panose="020B0604020202020204" charset="0"/>
                <a:cs typeface="Calibri" panose="020F0502020204030204" pitchFamily="34" charset="0"/>
              </a:rPr>
              <a:t>MJRP 1-Year Progress Report</a:t>
            </a:r>
          </a:p>
        </p:txBody>
      </p:sp>
      <p:pic>
        <p:nvPicPr>
          <p:cNvPr id="2050" name="Picture 2" descr="MJRP Progress Report Cover">
            <a:extLst>
              <a:ext uri="{FF2B5EF4-FFF2-40B4-BE49-F238E27FC236}">
                <a16:creationId xmlns:a16="http://schemas.microsoft.com/office/drawing/2014/main" id="{3F3A856B-8DCD-4B0D-998A-5371BB968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988" y="4797056"/>
            <a:ext cx="2445309" cy="31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A20702-593E-4F63-A482-CEF68EAD5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7704" y="2317591"/>
            <a:ext cx="5868599" cy="7250591"/>
          </a:xfrm>
          <a:prstGeom prst="rect">
            <a:avLst/>
          </a:prstGeom>
          <a:ln>
            <a:solidFill>
              <a:srgbClr val="546178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854AD2D-BB4D-4732-ADD1-74D9EA8A00EB}"/>
              </a:ext>
            </a:extLst>
          </p:cNvPr>
          <p:cNvSpPr txBox="1"/>
          <p:nvPr/>
        </p:nvSpPr>
        <p:spPr>
          <a:xfrm>
            <a:off x="214133" y="8259818"/>
            <a:ext cx="10760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5400" b="1" spc="-45">
                <a:solidFill>
                  <a:srgbClr val="25408F"/>
                </a:solidFill>
                <a:latin typeface="Open Sauce" panose="020B0604020202020204" charset="0"/>
                <a:cs typeface="Calibri" panose="020F0502020204030204" pitchFamily="34" charset="0"/>
              </a:rPr>
              <a:t>Maine.gov/</a:t>
            </a:r>
            <a:r>
              <a:rPr lang="en-US" sz="5400" b="1" spc="-45" err="1">
                <a:solidFill>
                  <a:srgbClr val="25408F"/>
                </a:solidFill>
                <a:latin typeface="Open Sauce" panose="020B0604020202020204" charset="0"/>
                <a:cs typeface="Calibri" panose="020F0502020204030204" pitchFamily="34" charset="0"/>
              </a:rPr>
              <a:t>jobsplan</a:t>
            </a:r>
            <a:endParaRPr lang="en-US" sz="5400" b="1" spc="-45">
              <a:solidFill>
                <a:srgbClr val="25408F"/>
              </a:solidFill>
              <a:latin typeface="Open Sauce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66E13-9C2A-478E-A581-55DD63E5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latin typeface="Open Sauce" panose="020B0604020202020204" charset="0"/>
              </a:rPr>
              <a:t>6</a:t>
            </a:fld>
            <a:endParaRPr lang="en-US">
              <a:latin typeface="Open Sauce" panose="020B060402020202020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881F84-E36C-463D-B28E-1C15D6AAAC71}"/>
              </a:ext>
            </a:extLst>
          </p:cNvPr>
          <p:cNvSpPr txBox="1"/>
          <p:nvPr/>
        </p:nvSpPr>
        <p:spPr>
          <a:xfrm>
            <a:off x="12192000" y="2196079"/>
            <a:ext cx="5119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solidFill>
                  <a:prstClr val="white"/>
                </a:solidFill>
                <a:latin typeface="Franklin Gothic Demi" panose="020B0502020104020203"/>
              </a:rPr>
              <a:t>MAINE JOBS &amp; RECOVERY PLAN AT 12 MONTHS</a:t>
            </a:r>
          </a:p>
        </p:txBody>
      </p:sp>
    </p:spTree>
    <p:extLst>
      <p:ext uri="{BB962C8B-B14F-4D97-AF65-F5344CB8AC3E}">
        <p14:creationId xmlns:p14="http://schemas.microsoft.com/office/powerpoint/2010/main" val="102079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EB4E3C-7E04-4521-8C34-526B74338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12780"/>
            <a:ext cx="11734799" cy="8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3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73664" y="3217811"/>
            <a:ext cx="4967570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1" dirty="0">
                <a:solidFill>
                  <a:srgbClr val="1A3B29"/>
                </a:solidFill>
                <a:latin typeface="Open Sauce SemiBold Bold"/>
              </a:rPr>
              <a:t>Economic</a:t>
            </a:r>
          </a:p>
          <a:p>
            <a:pPr>
              <a:lnSpc>
                <a:spcPts val="6720"/>
              </a:lnSpc>
            </a:pPr>
            <a:r>
              <a:rPr lang="en-US" sz="5600" dirty="0">
                <a:solidFill>
                  <a:srgbClr val="1A3B29"/>
                </a:solidFill>
                <a:latin typeface="Open Sauce SemiBold Bold"/>
              </a:rPr>
              <a:t>Update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07407" y="4856111"/>
            <a:ext cx="3720734" cy="1857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200" dirty="0">
                <a:solidFill>
                  <a:srgbClr val="1A3B29"/>
                </a:solidFill>
                <a:latin typeface="Open Sauce SemiBold"/>
              </a:rPr>
              <a:t>Increase productivity by 10%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1721" y="3456188"/>
            <a:ext cx="3661082" cy="1216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200" dirty="0">
                <a:solidFill>
                  <a:srgbClr val="1A3B29"/>
                </a:solidFill>
                <a:latin typeface="Open Sauce SemiBold"/>
              </a:rPr>
              <a:t>Grow wages by 10%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07407" y="6753736"/>
            <a:ext cx="3290726" cy="54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2049713" y="5302598"/>
            <a:ext cx="4942887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231" lvl="1" indent="-205116">
              <a:lnSpc>
                <a:spcPts val="2660"/>
              </a:lnSpc>
              <a:buFont typeface="Arial"/>
              <a:buChar char="•"/>
            </a:pPr>
            <a:r>
              <a:rPr lang="en-US" sz="2400" spc="38" dirty="0">
                <a:solidFill>
                  <a:srgbClr val="1A3B29"/>
                </a:solidFill>
                <a:latin typeface="Open Sauce"/>
              </a:rPr>
              <a:t>Difference Made     12.8%</a:t>
            </a:r>
          </a:p>
          <a:p>
            <a:pPr marL="410231" lvl="1" indent="-205116">
              <a:lnSpc>
                <a:spcPts val="2660"/>
              </a:lnSpc>
              <a:buFont typeface="Arial"/>
              <a:buChar char="•"/>
            </a:pPr>
            <a:endParaRPr lang="en-US" sz="2400" spc="38" dirty="0">
              <a:solidFill>
                <a:srgbClr val="1A3B29"/>
              </a:solidFill>
              <a:latin typeface="Open Sauce"/>
            </a:endParaRPr>
          </a:p>
          <a:p>
            <a:pPr marL="205115" lvl="1">
              <a:lnSpc>
                <a:spcPts val="2660"/>
              </a:lnSpc>
            </a:pPr>
            <a:r>
              <a:rPr lang="en-US" sz="2000" spc="38" dirty="0">
                <a:solidFill>
                  <a:srgbClr val="1A3B29"/>
                </a:solidFill>
                <a:latin typeface="Open Sauce Light" panose="020B0604020202020204" charset="0"/>
              </a:rPr>
              <a:t>3</a:t>
            </a:r>
            <a:r>
              <a:rPr lang="en-US" sz="2000" spc="38" baseline="30000" dirty="0">
                <a:solidFill>
                  <a:srgbClr val="1A3B29"/>
                </a:solidFill>
                <a:latin typeface="Open Sauce Light" panose="020B0604020202020204" charset="0"/>
              </a:rPr>
              <a:t>rd</a:t>
            </a:r>
            <a:r>
              <a:rPr lang="en-US" sz="2000" spc="38" dirty="0">
                <a:solidFill>
                  <a:srgbClr val="1A3B29"/>
                </a:solidFill>
                <a:latin typeface="Open Sauce Light" panose="020B0604020202020204" charset="0"/>
              </a:rPr>
              <a:t> best in the U.S.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87835" y="3528848"/>
            <a:ext cx="4724313" cy="100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29" lvl="1" indent="-205116">
              <a:lnSpc>
                <a:spcPts val="2660"/>
              </a:lnSpc>
              <a:buFont typeface="Arial"/>
              <a:buChar char="•"/>
            </a:pPr>
            <a:r>
              <a:rPr lang="en-US" sz="2400" spc="38" dirty="0">
                <a:solidFill>
                  <a:srgbClr val="1A3B29"/>
                </a:solidFill>
                <a:latin typeface="Open Sauce" panose="020B0604020202020204" charset="0"/>
                <a:ea typeface="Open Sans SemiBold" panose="020B0604020202020204" pitchFamily="34" charset="0"/>
                <a:cs typeface="Open Sans SemiBold" panose="020B0604020202020204" pitchFamily="34" charset="0"/>
              </a:rPr>
              <a:t>Difference Made      11.6%</a:t>
            </a:r>
          </a:p>
          <a:p>
            <a:pPr marL="205115" lvl="1">
              <a:lnSpc>
                <a:spcPts val="2660"/>
              </a:lnSpc>
            </a:pPr>
            <a:r>
              <a:rPr lang="en-US" sz="2000" spc="38" dirty="0">
                <a:solidFill>
                  <a:srgbClr val="1A3B29"/>
                </a:solidFill>
                <a:latin typeface="Open Sauce"/>
              </a:rPr>
              <a:t>                          </a:t>
            </a:r>
          </a:p>
          <a:p>
            <a:pPr marL="205116" lvl="1">
              <a:lnSpc>
                <a:spcPts val="2660"/>
              </a:lnSpc>
            </a:pPr>
            <a:r>
              <a:rPr lang="en-US" sz="2000" spc="38" dirty="0">
                <a:solidFill>
                  <a:srgbClr val="1A3B29"/>
                </a:solidFill>
                <a:latin typeface="Open Sauce Light" panose="020B0604020202020204" charset="0"/>
              </a:rPr>
              <a:t>7</a:t>
            </a:r>
            <a:r>
              <a:rPr lang="en-US" sz="2000" spc="38" baseline="30000" dirty="0">
                <a:solidFill>
                  <a:srgbClr val="1A3B29"/>
                </a:solidFill>
                <a:latin typeface="Open Sauce Light" panose="020B0604020202020204" charset="0"/>
              </a:rPr>
              <a:t>th</a:t>
            </a:r>
            <a:r>
              <a:rPr lang="en-US" sz="2000" spc="38" dirty="0">
                <a:solidFill>
                  <a:srgbClr val="1A3B29"/>
                </a:solidFill>
                <a:latin typeface="Open Sauce Light" panose="020B0604020202020204" charset="0"/>
              </a:rPr>
              <a:t> best in the U.S.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12366" y="7109682"/>
            <a:ext cx="5513634" cy="13574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231" lvl="1" indent="-205116">
              <a:lnSpc>
                <a:spcPts val="2660"/>
              </a:lnSpc>
              <a:buFont typeface="Arial"/>
              <a:buChar char="•"/>
            </a:pPr>
            <a:r>
              <a:rPr lang="en-US" sz="2400" spc="38" dirty="0">
                <a:solidFill>
                  <a:srgbClr val="1A3B29"/>
                </a:solidFill>
                <a:latin typeface="Open Sauce"/>
              </a:rPr>
              <a:t>Difference Made: ~13,400  to Maine’s  talent pool</a:t>
            </a:r>
          </a:p>
          <a:p>
            <a:pPr marL="410231" lvl="1" indent="-205116">
              <a:lnSpc>
                <a:spcPts val="2660"/>
              </a:lnSpc>
              <a:buFont typeface="Arial"/>
              <a:buChar char="•"/>
            </a:pPr>
            <a:endParaRPr lang="en-US" sz="2400" spc="38" dirty="0">
              <a:solidFill>
                <a:srgbClr val="1A3B29"/>
              </a:solidFill>
              <a:latin typeface="Open Sauce"/>
            </a:endParaRPr>
          </a:p>
          <a:p>
            <a:pPr marL="205115" lvl="1">
              <a:lnSpc>
                <a:spcPts val="2660"/>
              </a:lnSpc>
            </a:pPr>
            <a:r>
              <a:rPr lang="en-US" sz="2000" spc="38" dirty="0">
                <a:solidFill>
                  <a:srgbClr val="1A3B29"/>
                </a:solidFill>
                <a:latin typeface="Open Sauce Light" panose="020B0604020202020204" charset="0"/>
              </a:rPr>
              <a:t>7</a:t>
            </a:r>
            <a:r>
              <a:rPr lang="en-US" sz="2000" spc="38" baseline="30000" dirty="0">
                <a:solidFill>
                  <a:srgbClr val="1A3B29"/>
                </a:solidFill>
                <a:latin typeface="Open Sauce Light" panose="020B0604020202020204" charset="0"/>
              </a:rPr>
              <a:t>th</a:t>
            </a:r>
            <a:r>
              <a:rPr lang="en-US" sz="2000" spc="38" dirty="0">
                <a:solidFill>
                  <a:srgbClr val="1A3B29"/>
                </a:solidFill>
                <a:latin typeface="Open Sauce Light" panose="020B0604020202020204" charset="0"/>
              </a:rPr>
              <a:t> best domestic in-migration in the U.S. 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7307407" y="4717198"/>
            <a:ext cx="9484613" cy="62575"/>
          </a:xfrm>
          <a:prstGeom prst="line">
            <a:avLst/>
          </a:prstGeom>
          <a:ln w="47625" cap="rnd">
            <a:solidFill>
              <a:srgbClr val="26604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307407" y="6725534"/>
            <a:ext cx="9484613" cy="0"/>
          </a:xfrm>
          <a:prstGeom prst="line">
            <a:avLst/>
          </a:prstGeom>
          <a:ln w="47625" cap="rnd">
            <a:solidFill>
              <a:srgbClr val="266041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3627" y="481906"/>
            <a:ext cx="1429211" cy="95666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023249" y="635078"/>
            <a:ext cx="3192758" cy="63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6"/>
              </a:lnSpc>
            </a:pPr>
            <a:r>
              <a:rPr lang="en-US" sz="1861" dirty="0">
                <a:solidFill>
                  <a:srgbClr val="03254A"/>
                </a:solidFill>
                <a:latin typeface="Open Sauce Light"/>
              </a:rPr>
              <a:t>Department of Economic </a:t>
            </a:r>
          </a:p>
          <a:p>
            <a:pPr>
              <a:lnSpc>
                <a:spcPts val="2606"/>
              </a:lnSpc>
            </a:pPr>
            <a:r>
              <a:rPr lang="en-US" sz="1861" dirty="0">
                <a:solidFill>
                  <a:srgbClr val="03254A"/>
                </a:solidFill>
                <a:latin typeface="Open Sauce Light"/>
              </a:rPr>
              <a:t>&amp; Community Development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2663" y="6897237"/>
            <a:ext cx="3720734" cy="1857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200" dirty="0">
                <a:solidFill>
                  <a:srgbClr val="1A3B29"/>
                </a:solidFill>
                <a:latin typeface="Open Sauce SemiBold"/>
              </a:rPr>
              <a:t>Attract 75,000 to Maine’s Talent Pool 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2838" y="1718659"/>
            <a:ext cx="4967570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5601" dirty="0">
                <a:solidFill>
                  <a:srgbClr val="1A3B29"/>
                </a:solidFill>
                <a:latin typeface="Open Sauce SemiBold Bold"/>
              </a:rPr>
              <a:t>Economic</a:t>
            </a:r>
          </a:p>
          <a:p>
            <a:pPr>
              <a:lnSpc>
                <a:spcPts val="6720"/>
              </a:lnSpc>
            </a:pPr>
            <a:r>
              <a:rPr lang="en-US" sz="5600" dirty="0">
                <a:solidFill>
                  <a:srgbClr val="1A3B29"/>
                </a:solidFill>
                <a:latin typeface="Open Sauce SemiBold Bold"/>
              </a:rPr>
              <a:t>Update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07407" y="6753736"/>
            <a:ext cx="3290726" cy="54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endParaRPr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3627" y="481906"/>
            <a:ext cx="1429211" cy="95666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023249" y="635078"/>
            <a:ext cx="3192758" cy="63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6"/>
              </a:lnSpc>
            </a:pPr>
            <a:r>
              <a:rPr lang="en-US" sz="1861" dirty="0">
                <a:solidFill>
                  <a:srgbClr val="03254A"/>
                </a:solidFill>
                <a:latin typeface="Open Sauce Light"/>
              </a:rPr>
              <a:t>Department of Economic </a:t>
            </a:r>
          </a:p>
          <a:p>
            <a:pPr>
              <a:lnSpc>
                <a:spcPts val="2606"/>
              </a:lnSpc>
            </a:pPr>
            <a:r>
              <a:rPr lang="en-US" sz="1861" dirty="0">
                <a:solidFill>
                  <a:srgbClr val="03254A"/>
                </a:solidFill>
                <a:latin typeface="Open Sauce Light"/>
              </a:rPr>
              <a:t>&amp; Community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EC258F-253F-43F1-BEE9-87F65887D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112" y="3717168"/>
            <a:ext cx="7408217" cy="42607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CBE6E8-90E3-41C1-AC05-A92D860F5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02" y="3738636"/>
            <a:ext cx="5521644" cy="4260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6E7656-4D77-477F-A090-0A8AA5F155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7064" y="3619500"/>
            <a:ext cx="5521644" cy="4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76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UoSqFzSSK.g6PF6UIx9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480</Words>
  <Application>Microsoft Office PowerPoint</Application>
  <PresentationFormat>Custom</PresentationFormat>
  <Paragraphs>153</Paragraphs>
  <Slides>14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Wingdings</vt:lpstr>
      <vt:lpstr>Open Sauce SemiBold Bold</vt:lpstr>
      <vt:lpstr>Open Sauce</vt:lpstr>
      <vt:lpstr>Avenir Next LT Pro Light</vt:lpstr>
      <vt:lpstr>Open Sauce SemiBold</vt:lpstr>
      <vt:lpstr>Arial</vt:lpstr>
      <vt:lpstr>Calibri</vt:lpstr>
      <vt:lpstr>Open Sauce Light</vt:lpstr>
      <vt:lpstr>Open Sans</vt:lpstr>
      <vt:lpstr>Open Sans SemiBold</vt:lpstr>
      <vt:lpstr>Franklin Gothic Demi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Investing to advance our 10-Year Plan goals: Maine Jobs &amp; Recovery Plan </vt:lpstr>
      <vt:lpstr>PowerPoint Presentation</vt:lpstr>
      <vt:lpstr>PowerPoint Presentation</vt:lpstr>
      <vt:lpstr>PowerPoint Presentation</vt:lpstr>
      <vt:lpstr>What’s in the Maine Jobs &amp; Recovery Plan?</vt:lpstr>
      <vt:lpstr>PowerPoint Presentation</vt:lpstr>
      <vt:lpstr>PowerPoint Presentation</vt:lpstr>
      <vt:lpstr>PowerPoint Presentation</vt:lpstr>
      <vt:lpstr>Stakeholder Engagement Mapping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MEREDA</dc:title>
  <dc:creator>Goodman, Ben</dc:creator>
  <cp:lastModifiedBy>Quint, Christopher</cp:lastModifiedBy>
  <cp:revision>9</cp:revision>
  <dcterms:created xsi:type="dcterms:W3CDTF">2006-08-16T00:00:00Z</dcterms:created>
  <dcterms:modified xsi:type="dcterms:W3CDTF">2023-06-08T19:25:28Z</dcterms:modified>
  <dc:identifier>DAFBPRdFiTw</dc:identifier>
</cp:coreProperties>
</file>