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6329" r:id="rId1"/>
    <p:sldMasterId id="2147486827" r:id="rId2"/>
    <p:sldMasterId id="2147491313" r:id="rId3"/>
    <p:sldMasterId id="2147491325" r:id="rId4"/>
    <p:sldMasterId id="2147491349" r:id="rId5"/>
  </p:sldMasterIdLst>
  <p:notesMasterIdLst>
    <p:notesMasterId r:id="rId74"/>
  </p:notesMasterIdLst>
  <p:handoutMasterIdLst>
    <p:handoutMasterId r:id="rId75"/>
  </p:handoutMasterIdLst>
  <p:sldIdLst>
    <p:sldId id="381" r:id="rId6"/>
    <p:sldId id="513" r:id="rId7"/>
    <p:sldId id="514" r:id="rId8"/>
    <p:sldId id="369" r:id="rId9"/>
    <p:sldId id="813" r:id="rId10"/>
    <p:sldId id="576" r:id="rId11"/>
    <p:sldId id="814" r:id="rId12"/>
    <p:sldId id="780" r:id="rId13"/>
    <p:sldId id="755" r:id="rId14"/>
    <p:sldId id="789" r:id="rId15"/>
    <p:sldId id="761" r:id="rId16"/>
    <p:sldId id="572" r:id="rId17"/>
    <p:sldId id="788" r:id="rId18"/>
    <p:sldId id="677" r:id="rId19"/>
    <p:sldId id="680" r:id="rId20"/>
    <p:sldId id="542" r:id="rId21"/>
    <p:sldId id="805" r:id="rId22"/>
    <p:sldId id="768" r:id="rId23"/>
    <p:sldId id="806" r:id="rId24"/>
    <p:sldId id="807" r:id="rId25"/>
    <p:sldId id="674" r:id="rId26"/>
    <p:sldId id="794" r:id="rId27"/>
    <p:sldId id="795" r:id="rId28"/>
    <p:sldId id="782" r:id="rId29"/>
    <p:sldId id="783" r:id="rId30"/>
    <p:sldId id="796" r:id="rId31"/>
    <p:sldId id="784" r:id="rId32"/>
    <p:sldId id="741" r:id="rId33"/>
    <p:sldId id="690" r:id="rId34"/>
    <p:sldId id="720" r:id="rId35"/>
    <p:sldId id="797" r:id="rId36"/>
    <p:sldId id="798" r:id="rId37"/>
    <p:sldId id="689" r:id="rId38"/>
    <p:sldId id="769" r:id="rId39"/>
    <p:sldId id="697" r:id="rId40"/>
    <p:sldId id="799" r:id="rId41"/>
    <p:sldId id="703" r:id="rId42"/>
    <p:sldId id="505" r:id="rId43"/>
    <p:sldId id="729" r:id="rId44"/>
    <p:sldId id="800" r:id="rId45"/>
    <p:sldId id="728" r:id="rId46"/>
    <p:sldId id="480" r:id="rId47"/>
    <p:sldId id="644" r:id="rId48"/>
    <p:sldId id="812" r:id="rId49"/>
    <p:sldId id="650" r:id="rId50"/>
    <p:sldId id="801" r:id="rId51"/>
    <p:sldId id="763" r:id="rId52"/>
    <p:sldId id="785" r:id="rId53"/>
    <p:sldId id="791" r:id="rId54"/>
    <p:sldId id="529" r:id="rId55"/>
    <p:sldId id="583" r:id="rId56"/>
    <p:sldId id="802" r:id="rId57"/>
    <p:sldId id="803" r:id="rId58"/>
    <p:sldId id="792" r:id="rId59"/>
    <p:sldId id="793" r:id="rId60"/>
    <p:sldId id="496" r:id="rId61"/>
    <p:sldId id="730" r:id="rId62"/>
    <p:sldId id="811" r:id="rId63"/>
    <p:sldId id="577" r:id="rId64"/>
    <p:sldId id="809" r:id="rId65"/>
    <p:sldId id="434" r:id="rId66"/>
    <p:sldId id="404" r:id="rId67"/>
    <p:sldId id="815" r:id="rId68"/>
    <p:sldId id="435" r:id="rId69"/>
    <p:sldId id="779" r:id="rId70"/>
    <p:sldId id="816" r:id="rId71"/>
    <p:sldId id="344" r:id="rId72"/>
    <p:sldId id="512" r:id="rId73"/>
  </p:sldIdLst>
  <p:sldSz cx="9144000" cy="6858000" type="letter"/>
  <p:notesSz cx="6954838" cy="93091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9A6E4"/>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2" autoAdjust="0"/>
  </p:normalViewPr>
  <p:slideViewPr>
    <p:cSldViewPr>
      <p:cViewPr varScale="1">
        <p:scale>
          <a:sx n="110" d="100"/>
          <a:sy n="110" d="100"/>
        </p:scale>
        <p:origin x="116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2544" y="-8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1" Type="http://schemas.openxmlformats.org/officeDocument/2006/relationships/hyperlink" Target="http://legislature.maine.gov/statutes/5/title5sec95-C.html"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1" Type="http://schemas.openxmlformats.org/officeDocument/2006/relationships/hyperlink" Target="http://legislature.maine.gov/statutes/5/title5sec95-C.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BC54B-5673-47EC-BD4D-FCD0DD76ED3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04589DC-73F0-4FC0-954B-442A2CB814C3}">
      <dgm:prSet/>
      <dgm:spPr/>
      <dgm:t>
        <a:bodyPr/>
        <a:lstStyle/>
        <a:p>
          <a:r>
            <a:rPr lang="en-US"/>
            <a:t>“…field of management responsible for the efficient and systematic control of the creation, receipt, maintenance, use and disposition of records including the processes for capture and maintaining evidence of and information about business activities and transactions in the form of records.” (ISO 15489) </a:t>
          </a:r>
        </a:p>
      </dgm:t>
    </dgm:pt>
    <dgm:pt modelId="{D580A328-22BA-4497-ADAC-6F16804E4F34}" type="parTrans" cxnId="{8A3558C6-582F-4801-ABCE-B788B7F0DFC6}">
      <dgm:prSet/>
      <dgm:spPr/>
      <dgm:t>
        <a:bodyPr/>
        <a:lstStyle/>
        <a:p>
          <a:endParaRPr lang="en-US"/>
        </a:p>
      </dgm:t>
    </dgm:pt>
    <dgm:pt modelId="{200D4097-E54B-45CC-833C-AD984C36CC51}" type="sibTrans" cxnId="{8A3558C6-582F-4801-ABCE-B788B7F0DFC6}">
      <dgm:prSet/>
      <dgm:spPr/>
      <dgm:t>
        <a:bodyPr/>
        <a:lstStyle/>
        <a:p>
          <a:endParaRPr lang="en-US"/>
        </a:p>
      </dgm:t>
    </dgm:pt>
    <dgm:pt modelId="{9424FAD6-2DF9-418B-A6CB-B6F816925648}">
      <dgm:prSet/>
      <dgm:spPr/>
      <dgm:t>
        <a:bodyPr/>
        <a:lstStyle/>
        <a:p>
          <a:r>
            <a:rPr lang="en-US" b="1"/>
            <a:t>Records Management is all about CLASSIFICATION - </a:t>
          </a:r>
          <a:r>
            <a:rPr lang="en-US"/>
            <a:t>knowing what you have, where you have it and how long you need to keep it. </a:t>
          </a:r>
        </a:p>
      </dgm:t>
    </dgm:pt>
    <dgm:pt modelId="{8C73F842-60E2-4008-A564-E8B624B03729}" type="parTrans" cxnId="{C63CA4EA-1EAD-49EE-A348-1398137A6EAB}">
      <dgm:prSet/>
      <dgm:spPr/>
      <dgm:t>
        <a:bodyPr/>
        <a:lstStyle/>
        <a:p>
          <a:endParaRPr lang="en-US"/>
        </a:p>
      </dgm:t>
    </dgm:pt>
    <dgm:pt modelId="{5D66F7BB-680D-4265-8AFB-6D02822BB98E}" type="sibTrans" cxnId="{C63CA4EA-1EAD-49EE-A348-1398137A6EAB}">
      <dgm:prSet/>
      <dgm:spPr/>
      <dgm:t>
        <a:bodyPr/>
        <a:lstStyle/>
        <a:p>
          <a:endParaRPr lang="en-US"/>
        </a:p>
      </dgm:t>
    </dgm:pt>
    <dgm:pt modelId="{82870961-633D-4CC7-A1EC-8E4206A837CF}" type="pres">
      <dgm:prSet presAssocID="{B7ABC54B-5673-47EC-BD4D-FCD0DD76ED37}" presName="Name0" presStyleCnt="0">
        <dgm:presLayoutVars>
          <dgm:dir/>
          <dgm:animLvl val="lvl"/>
          <dgm:resizeHandles val="exact"/>
        </dgm:presLayoutVars>
      </dgm:prSet>
      <dgm:spPr/>
    </dgm:pt>
    <dgm:pt modelId="{5B585DAB-3FEC-4B01-9974-F3E2A162BCEC}" type="pres">
      <dgm:prSet presAssocID="{9424FAD6-2DF9-418B-A6CB-B6F816925648}" presName="boxAndChildren" presStyleCnt="0"/>
      <dgm:spPr/>
    </dgm:pt>
    <dgm:pt modelId="{5FE25E95-EB16-4108-811F-F64FD6FD5DFB}" type="pres">
      <dgm:prSet presAssocID="{9424FAD6-2DF9-418B-A6CB-B6F816925648}" presName="parentTextBox" presStyleLbl="node1" presStyleIdx="0" presStyleCnt="2"/>
      <dgm:spPr/>
    </dgm:pt>
    <dgm:pt modelId="{72F90913-1452-4365-A840-0AF6067022A9}" type="pres">
      <dgm:prSet presAssocID="{200D4097-E54B-45CC-833C-AD984C36CC51}" presName="sp" presStyleCnt="0"/>
      <dgm:spPr/>
    </dgm:pt>
    <dgm:pt modelId="{311579D9-5427-41D7-9090-E3C0F395337F}" type="pres">
      <dgm:prSet presAssocID="{104589DC-73F0-4FC0-954B-442A2CB814C3}" presName="arrowAndChildren" presStyleCnt="0"/>
      <dgm:spPr/>
    </dgm:pt>
    <dgm:pt modelId="{F70F36C1-8D2C-4210-9AA3-3C2E231F3C5E}" type="pres">
      <dgm:prSet presAssocID="{104589DC-73F0-4FC0-954B-442A2CB814C3}" presName="parentTextArrow" presStyleLbl="node1" presStyleIdx="1" presStyleCnt="2"/>
      <dgm:spPr/>
    </dgm:pt>
  </dgm:ptLst>
  <dgm:cxnLst>
    <dgm:cxn modelId="{1152B376-9332-4D11-9804-3F16E0DF36CA}" type="presOf" srcId="{9424FAD6-2DF9-418B-A6CB-B6F816925648}" destId="{5FE25E95-EB16-4108-811F-F64FD6FD5DFB}" srcOrd="0" destOrd="0" presId="urn:microsoft.com/office/officeart/2005/8/layout/process4"/>
    <dgm:cxn modelId="{55533258-0796-443E-BFBD-05E184D07E70}" type="presOf" srcId="{104589DC-73F0-4FC0-954B-442A2CB814C3}" destId="{F70F36C1-8D2C-4210-9AA3-3C2E231F3C5E}" srcOrd="0" destOrd="0" presId="urn:microsoft.com/office/officeart/2005/8/layout/process4"/>
    <dgm:cxn modelId="{8593D8C0-F93A-4129-9CC2-3739621CA056}" type="presOf" srcId="{B7ABC54B-5673-47EC-BD4D-FCD0DD76ED37}" destId="{82870961-633D-4CC7-A1EC-8E4206A837CF}" srcOrd="0" destOrd="0" presId="urn:microsoft.com/office/officeart/2005/8/layout/process4"/>
    <dgm:cxn modelId="{8A3558C6-582F-4801-ABCE-B788B7F0DFC6}" srcId="{B7ABC54B-5673-47EC-BD4D-FCD0DD76ED37}" destId="{104589DC-73F0-4FC0-954B-442A2CB814C3}" srcOrd="0" destOrd="0" parTransId="{D580A328-22BA-4497-ADAC-6F16804E4F34}" sibTransId="{200D4097-E54B-45CC-833C-AD984C36CC51}"/>
    <dgm:cxn modelId="{C63CA4EA-1EAD-49EE-A348-1398137A6EAB}" srcId="{B7ABC54B-5673-47EC-BD4D-FCD0DD76ED37}" destId="{9424FAD6-2DF9-418B-A6CB-B6F816925648}" srcOrd="1" destOrd="0" parTransId="{8C73F842-60E2-4008-A564-E8B624B03729}" sibTransId="{5D66F7BB-680D-4265-8AFB-6D02822BB98E}"/>
    <dgm:cxn modelId="{754403F8-4B7D-4841-B364-6BF3C7D16BD3}" type="presParOf" srcId="{82870961-633D-4CC7-A1EC-8E4206A837CF}" destId="{5B585DAB-3FEC-4B01-9974-F3E2A162BCEC}" srcOrd="0" destOrd="0" presId="urn:microsoft.com/office/officeart/2005/8/layout/process4"/>
    <dgm:cxn modelId="{643E2B55-7D8D-43C1-8C92-C1A6C39F0BD9}" type="presParOf" srcId="{5B585DAB-3FEC-4B01-9974-F3E2A162BCEC}" destId="{5FE25E95-EB16-4108-811F-F64FD6FD5DFB}" srcOrd="0" destOrd="0" presId="urn:microsoft.com/office/officeart/2005/8/layout/process4"/>
    <dgm:cxn modelId="{6351CE3A-7BCF-4119-B3D8-4F12E310797A}" type="presParOf" srcId="{82870961-633D-4CC7-A1EC-8E4206A837CF}" destId="{72F90913-1452-4365-A840-0AF6067022A9}" srcOrd="1" destOrd="0" presId="urn:microsoft.com/office/officeart/2005/8/layout/process4"/>
    <dgm:cxn modelId="{473F9F96-C07C-43F2-AA0C-B74F1C27BAD4}" type="presParOf" srcId="{82870961-633D-4CC7-A1EC-8E4206A837CF}" destId="{311579D9-5427-41D7-9090-E3C0F395337F}" srcOrd="2" destOrd="0" presId="urn:microsoft.com/office/officeart/2005/8/layout/process4"/>
    <dgm:cxn modelId="{79882E2A-351B-47B2-AE2D-93A1AF2E78BC}" type="presParOf" srcId="{311579D9-5427-41D7-9090-E3C0F395337F}" destId="{F70F36C1-8D2C-4210-9AA3-3C2E231F3C5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B877D-755B-417E-87E2-8A5594FCB01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2B88927-B02D-40F6-A999-7AD4367F3722}">
      <dgm:prSet/>
      <dgm:spPr/>
      <dgm:t>
        <a:bodyPr/>
        <a:lstStyle/>
        <a:p>
          <a:r>
            <a:rPr lang="en-US" dirty="0"/>
            <a:t>Assign card holders</a:t>
          </a:r>
        </a:p>
      </dgm:t>
    </dgm:pt>
    <dgm:pt modelId="{3814467A-1E5D-4F33-B206-C6D59A625EED}" type="parTrans" cxnId="{9EC7FB5E-7239-4F4E-AE0F-9CCAC0C51FCF}">
      <dgm:prSet/>
      <dgm:spPr/>
      <dgm:t>
        <a:bodyPr/>
        <a:lstStyle/>
        <a:p>
          <a:endParaRPr lang="en-US"/>
        </a:p>
      </dgm:t>
    </dgm:pt>
    <dgm:pt modelId="{A5536E0D-33FE-40B9-804B-DA8DDF2B6A10}" type="sibTrans" cxnId="{9EC7FB5E-7239-4F4E-AE0F-9CCAC0C51FCF}">
      <dgm:prSet/>
      <dgm:spPr/>
      <dgm:t>
        <a:bodyPr/>
        <a:lstStyle/>
        <a:p>
          <a:endParaRPr lang="en-US"/>
        </a:p>
      </dgm:t>
    </dgm:pt>
    <dgm:pt modelId="{A4B71D90-CE89-437E-BF93-C97F4BDBE026}">
      <dgm:prSet/>
      <dgm:spPr/>
      <dgm:t>
        <a:bodyPr/>
        <a:lstStyle/>
        <a:p>
          <a:r>
            <a:rPr lang="en-US" dirty="0"/>
            <a:t>Coordinate record transfers </a:t>
          </a:r>
        </a:p>
      </dgm:t>
    </dgm:pt>
    <dgm:pt modelId="{4A9848E0-9C84-4715-A4ED-FCDE814AF7D3}" type="parTrans" cxnId="{DC073F18-8CE8-4F52-A0E2-17C8A1FB7330}">
      <dgm:prSet/>
      <dgm:spPr/>
      <dgm:t>
        <a:bodyPr/>
        <a:lstStyle/>
        <a:p>
          <a:endParaRPr lang="en-US"/>
        </a:p>
      </dgm:t>
    </dgm:pt>
    <dgm:pt modelId="{395E0220-D86B-42EB-BEF9-AB885CE961DD}" type="sibTrans" cxnId="{DC073F18-8CE8-4F52-A0E2-17C8A1FB7330}">
      <dgm:prSet/>
      <dgm:spPr/>
      <dgm:t>
        <a:bodyPr/>
        <a:lstStyle/>
        <a:p>
          <a:endParaRPr lang="en-US"/>
        </a:p>
      </dgm:t>
    </dgm:pt>
    <dgm:pt modelId="{23DB53EE-1B97-4B69-A25B-F0803529B18C}">
      <dgm:prSet/>
      <dgm:spPr/>
      <dgm:t>
        <a:bodyPr/>
        <a:lstStyle/>
        <a:p>
          <a:r>
            <a:rPr lang="en-US"/>
            <a:t>Direct other agency employees</a:t>
          </a:r>
        </a:p>
      </dgm:t>
    </dgm:pt>
    <dgm:pt modelId="{77033F84-1CC2-4C4C-8106-1875136577F1}" type="parTrans" cxnId="{FC165C52-F696-4E1D-B165-79F682F2E148}">
      <dgm:prSet/>
      <dgm:spPr/>
      <dgm:t>
        <a:bodyPr/>
        <a:lstStyle/>
        <a:p>
          <a:endParaRPr lang="en-US"/>
        </a:p>
      </dgm:t>
    </dgm:pt>
    <dgm:pt modelId="{7518B82F-0CA6-463E-8DE1-50936A50E166}" type="sibTrans" cxnId="{FC165C52-F696-4E1D-B165-79F682F2E148}">
      <dgm:prSet/>
      <dgm:spPr/>
      <dgm:t>
        <a:bodyPr/>
        <a:lstStyle/>
        <a:p>
          <a:endParaRPr lang="en-US"/>
        </a:p>
      </dgm:t>
    </dgm:pt>
    <dgm:pt modelId="{04D8FFE3-97CB-4558-82B9-88E01D60199E}">
      <dgm:prSet/>
      <dgm:spPr/>
      <dgm:t>
        <a:bodyPr/>
        <a:lstStyle/>
        <a:p>
          <a:r>
            <a:rPr lang="en-US"/>
            <a:t>Maintain agency RM program</a:t>
          </a:r>
        </a:p>
      </dgm:t>
    </dgm:pt>
    <dgm:pt modelId="{B85D834C-2FA1-4821-B365-E4FB32436C1C}" type="parTrans" cxnId="{F5A196B1-75A0-48AC-8B44-45D3A8589A72}">
      <dgm:prSet/>
      <dgm:spPr/>
      <dgm:t>
        <a:bodyPr/>
        <a:lstStyle/>
        <a:p>
          <a:endParaRPr lang="en-US"/>
        </a:p>
      </dgm:t>
    </dgm:pt>
    <dgm:pt modelId="{B02B1468-804D-49BB-A132-0B34EBD73FB5}" type="sibTrans" cxnId="{F5A196B1-75A0-48AC-8B44-45D3A8589A72}">
      <dgm:prSet/>
      <dgm:spPr/>
      <dgm:t>
        <a:bodyPr/>
        <a:lstStyle/>
        <a:p>
          <a:endParaRPr lang="en-US"/>
        </a:p>
      </dgm:t>
    </dgm:pt>
    <dgm:pt modelId="{223CC6C5-79F2-4B30-9CEA-B517C55D3BE5}">
      <dgm:prSet/>
      <dgm:spPr/>
      <dgm:t>
        <a:bodyPr/>
        <a:lstStyle/>
        <a:p>
          <a:r>
            <a:rPr lang="en-US"/>
            <a:t>Help conduct inventories</a:t>
          </a:r>
        </a:p>
      </dgm:t>
    </dgm:pt>
    <dgm:pt modelId="{E46879DC-1EC6-482C-BF54-283AF8DBD755}" type="parTrans" cxnId="{D144ACB1-4A01-4EE7-81E3-705FCB4C3400}">
      <dgm:prSet/>
      <dgm:spPr/>
      <dgm:t>
        <a:bodyPr/>
        <a:lstStyle/>
        <a:p>
          <a:endParaRPr lang="en-US"/>
        </a:p>
      </dgm:t>
    </dgm:pt>
    <dgm:pt modelId="{14F0F838-2D48-478A-9984-A24C3B4FA89F}" type="sibTrans" cxnId="{D144ACB1-4A01-4EE7-81E3-705FCB4C3400}">
      <dgm:prSet/>
      <dgm:spPr/>
      <dgm:t>
        <a:bodyPr/>
        <a:lstStyle/>
        <a:p>
          <a:endParaRPr lang="en-US"/>
        </a:p>
      </dgm:t>
    </dgm:pt>
    <dgm:pt modelId="{D6C8EEB0-0547-4910-AF3A-E952A103341A}">
      <dgm:prSet/>
      <dgm:spPr/>
      <dgm:t>
        <a:bodyPr/>
        <a:lstStyle/>
        <a:p>
          <a:r>
            <a:rPr lang="en-US"/>
            <a:t>Create internal guidelines</a:t>
          </a:r>
        </a:p>
      </dgm:t>
    </dgm:pt>
    <dgm:pt modelId="{934DEA1E-EF4A-4A49-A1EC-92440261171F}" type="parTrans" cxnId="{855A6A2D-D75F-4F25-8C55-54F95B428B31}">
      <dgm:prSet/>
      <dgm:spPr/>
      <dgm:t>
        <a:bodyPr/>
        <a:lstStyle/>
        <a:p>
          <a:endParaRPr lang="en-US"/>
        </a:p>
      </dgm:t>
    </dgm:pt>
    <dgm:pt modelId="{4AF0234E-066B-4B05-80C5-91A73677C834}" type="sibTrans" cxnId="{855A6A2D-D75F-4F25-8C55-54F95B428B31}">
      <dgm:prSet/>
      <dgm:spPr/>
      <dgm:t>
        <a:bodyPr/>
        <a:lstStyle/>
        <a:p>
          <a:endParaRPr lang="en-US"/>
        </a:p>
      </dgm:t>
    </dgm:pt>
    <dgm:pt modelId="{446B6322-AB05-4666-AFDD-2C95DF15B341}">
      <dgm:prSet/>
      <dgm:spPr/>
      <dgm:t>
        <a:bodyPr/>
        <a:lstStyle/>
        <a:p>
          <a:r>
            <a:rPr lang="en-US"/>
            <a:t>Conduct regular reviews of schedules</a:t>
          </a:r>
        </a:p>
      </dgm:t>
    </dgm:pt>
    <dgm:pt modelId="{5E93F27F-32D7-4459-931E-D4E5D649A5E2}" type="parTrans" cxnId="{0593E881-5C24-47FF-ADA4-89983AC1C052}">
      <dgm:prSet/>
      <dgm:spPr/>
      <dgm:t>
        <a:bodyPr/>
        <a:lstStyle/>
        <a:p>
          <a:endParaRPr lang="en-US"/>
        </a:p>
      </dgm:t>
    </dgm:pt>
    <dgm:pt modelId="{7317AF54-96CA-4024-84AD-001481D2D9CF}" type="sibTrans" cxnId="{0593E881-5C24-47FF-ADA4-89983AC1C052}">
      <dgm:prSet/>
      <dgm:spPr/>
      <dgm:t>
        <a:bodyPr/>
        <a:lstStyle/>
        <a:p>
          <a:endParaRPr lang="en-US"/>
        </a:p>
      </dgm:t>
    </dgm:pt>
    <dgm:pt modelId="{A07DFC8D-ED01-4589-8068-7EFE12738156}">
      <dgm:prSet/>
      <dgm:spPr/>
      <dgm:t>
        <a:bodyPr/>
        <a:lstStyle/>
        <a:p>
          <a:r>
            <a:rPr lang="en-US"/>
            <a:t>Prepare and submit agency schedules</a:t>
          </a:r>
        </a:p>
      </dgm:t>
    </dgm:pt>
    <dgm:pt modelId="{1E2D299A-B6BF-4231-804B-A9065CE777A9}" type="parTrans" cxnId="{0C06D2CB-7AE4-4DDD-9A66-57614A5E6392}">
      <dgm:prSet/>
      <dgm:spPr/>
      <dgm:t>
        <a:bodyPr/>
        <a:lstStyle/>
        <a:p>
          <a:endParaRPr lang="en-US"/>
        </a:p>
      </dgm:t>
    </dgm:pt>
    <dgm:pt modelId="{8D6AEF15-DE0B-43D6-9DC9-2876E9346B50}" type="sibTrans" cxnId="{0C06D2CB-7AE4-4DDD-9A66-57614A5E6392}">
      <dgm:prSet/>
      <dgm:spPr/>
      <dgm:t>
        <a:bodyPr/>
        <a:lstStyle/>
        <a:p>
          <a:endParaRPr lang="en-US"/>
        </a:p>
      </dgm:t>
    </dgm:pt>
    <dgm:pt modelId="{C2E745D4-DB2F-4152-A807-D05EBFDC2EE2}">
      <dgm:prSet/>
      <dgm:spPr/>
      <dgm:t>
        <a:bodyPr/>
        <a:lstStyle/>
        <a:p>
          <a:r>
            <a:rPr lang="en-US"/>
            <a:t>Staff training</a:t>
          </a:r>
        </a:p>
      </dgm:t>
    </dgm:pt>
    <dgm:pt modelId="{3CD7F1B2-0133-430C-B80F-07D1657857E1}" type="parTrans" cxnId="{20C7E6C5-EF55-43A6-9D2E-EB9DF18D1748}">
      <dgm:prSet/>
      <dgm:spPr/>
      <dgm:t>
        <a:bodyPr/>
        <a:lstStyle/>
        <a:p>
          <a:endParaRPr lang="en-US"/>
        </a:p>
      </dgm:t>
    </dgm:pt>
    <dgm:pt modelId="{CB4E7F07-254E-4F31-8664-B6CA8B756E74}" type="sibTrans" cxnId="{20C7E6C5-EF55-43A6-9D2E-EB9DF18D1748}">
      <dgm:prSet/>
      <dgm:spPr/>
      <dgm:t>
        <a:bodyPr/>
        <a:lstStyle/>
        <a:p>
          <a:endParaRPr lang="en-US"/>
        </a:p>
      </dgm:t>
    </dgm:pt>
    <dgm:pt modelId="{DEA6EAA2-179F-4515-A4DB-3D7338A89B6F}">
      <dgm:prSet/>
      <dgm:spPr/>
      <dgm:t>
        <a:bodyPr/>
        <a:lstStyle/>
        <a:p>
          <a:r>
            <a:rPr lang="en-US"/>
            <a:t>Maintain RM files </a:t>
          </a:r>
        </a:p>
      </dgm:t>
    </dgm:pt>
    <dgm:pt modelId="{31FB9B37-E151-4204-962D-8BCB7DC3FF12}" type="parTrans" cxnId="{38301B7B-21EE-48C6-A166-1E553EAC03DE}">
      <dgm:prSet/>
      <dgm:spPr/>
      <dgm:t>
        <a:bodyPr/>
        <a:lstStyle/>
        <a:p>
          <a:endParaRPr lang="en-US"/>
        </a:p>
      </dgm:t>
    </dgm:pt>
    <dgm:pt modelId="{021056D9-0C0B-436C-8635-8E26727F1F0F}" type="sibTrans" cxnId="{38301B7B-21EE-48C6-A166-1E553EAC03DE}">
      <dgm:prSet/>
      <dgm:spPr/>
      <dgm:t>
        <a:bodyPr/>
        <a:lstStyle/>
        <a:p>
          <a:endParaRPr lang="en-US"/>
        </a:p>
      </dgm:t>
    </dgm:pt>
    <dgm:pt modelId="{9356FA52-E24B-45A8-BA55-3AA2EEC79371}">
      <dgm:prSet/>
      <dgm:spPr/>
      <dgm:t>
        <a:bodyPr/>
        <a:lstStyle/>
        <a:p>
          <a:r>
            <a:rPr lang="en-US"/>
            <a:t>Sign RM forms </a:t>
          </a:r>
        </a:p>
      </dgm:t>
    </dgm:pt>
    <dgm:pt modelId="{628FA9D3-BDD5-4E25-B710-352CA17D0B8F}" type="parTrans" cxnId="{BBAFF33F-940F-4BE2-9056-0623DB4B7F26}">
      <dgm:prSet/>
      <dgm:spPr/>
      <dgm:t>
        <a:bodyPr/>
        <a:lstStyle/>
        <a:p>
          <a:endParaRPr lang="en-US"/>
        </a:p>
      </dgm:t>
    </dgm:pt>
    <dgm:pt modelId="{E881108F-664B-4818-9DB1-568B5396B679}" type="sibTrans" cxnId="{BBAFF33F-940F-4BE2-9056-0623DB4B7F26}">
      <dgm:prSet/>
      <dgm:spPr/>
      <dgm:t>
        <a:bodyPr/>
        <a:lstStyle/>
        <a:p>
          <a:endParaRPr lang="en-US"/>
        </a:p>
      </dgm:t>
    </dgm:pt>
    <dgm:pt modelId="{06FD8DE1-B9CE-4592-AC60-2990E66482F3}" type="pres">
      <dgm:prSet presAssocID="{B29B877D-755B-417E-87E2-8A5594FCB015}" presName="vert0" presStyleCnt="0">
        <dgm:presLayoutVars>
          <dgm:dir/>
          <dgm:animOne val="branch"/>
          <dgm:animLvl val="lvl"/>
        </dgm:presLayoutVars>
      </dgm:prSet>
      <dgm:spPr/>
    </dgm:pt>
    <dgm:pt modelId="{068977D0-E4A1-42A1-9AE5-FE9BD01344DE}" type="pres">
      <dgm:prSet presAssocID="{82B88927-B02D-40F6-A999-7AD4367F3722}" presName="thickLine" presStyleLbl="alignNode1" presStyleIdx="0" presStyleCnt="11"/>
      <dgm:spPr/>
    </dgm:pt>
    <dgm:pt modelId="{160055D3-A1D3-45A9-AE72-2E13B618DA41}" type="pres">
      <dgm:prSet presAssocID="{82B88927-B02D-40F6-A999-7AD4367F3722}" presName="horz1" presStyleCnt="0"/>
      <dgm:spPr/>
    </dgm:pt>
    <dgm:pt modelId="{1E630DDA-D0BB-46F5-BB01-188AC3C7F2C5}" type="pres">
      <dgm:prSet presAssocID="{82B88927-B02D-40F6-A999-7AD4367F3722}" presName="tx1" presStyleLbl="revTx" presStyleIdx="0" presStyleCnt="11"/>
      <dgm:spPr/>
    </dgm:pt>
    <dgm:pt modelId="{3113B5F4-F0C1-4FBD-AAB9-8C1A52D1BD7B}" type="pres">
      <dgm:prSet presAssocID="{82B88927-B02D-40F6-A999-7AD4367F3722}" presName="vert1" presStyleCnt="0"/>
      <dgm:spPr/>
    </dgm:pt>
    <dgm:pt modelId="{B033C7FF-FDE5-4E4B-9D7E-282B0C6F5F6E}" type="pres">
      <dgm:prSet presAssocID="{A4B71D90-CE89-437E-BF93-C97F4BDBE026}" presName="thickLine" presStyleLbl="alignNode1" presStyleIdx="1" presStyleCnt="11"/>
      <dgm:spPr/>
    </dgm:pt>
    <dgm:pt modelId="{576CDECF-F27D-491D-A205-87ED42823606}" type="pres">
      <dgm:prSet presAssocID="{A4B71D90-CE89-437E-BF93-C97F4BDBE026}" presName="horz1" presStyleCnt="0"/>
      <dgm:spPr/>
    </dgm:pt>
    <dgm:pt modelId="{3A5F3AEC-8036-437C-A3D1-36F71B5AB99C}" type="pres">
      <dgm:prSet presAssocID="{A4B71D90-CE89-437E-BF93-C97F4BDBE026}" presName="tx1" presStyleLbl="revTx" presStyleIdx="1" presStyleCnt="11"/>
      <dgm:spPr/>
    </dgm:pt>
    <dgm:pt modelId="{F08D1B59-4235-4790-B12F-D80761981D14}" type="pres">
      <dgm:prSet presAssocID="{A4B71D90-CE89-437E-BF93-C97F4BDBE026}" presName="vert1" presStyleCnt="0"/>
      <dgm:spPr/>
    </dgm:pt>
    <dgm:pt modelId="{E2C78B3C-5509-4137-9A6C-135B3982B3C3}" type="pres">
      <dgm:prSet presAssocID="{23DB53EE-1B97-4B69-A25B-F0803529B18C}" presName="thickLine" presStyleLbl="alignNode1" presStyleIdx="2" presStyleCnt="11"/>
      <dgm:spPr/>
    </dgm:pt>
    <dgm:pt modelId="{D5EF8BBB-D8A5-4CBA-A990-F14D049A64F8}" type="pres">
      <dgm:prSet presAssocID="{23DB53EE-1B97-4B69-A25B-F0803529B18C}" presName="horz1" presStyleCnt="0"/>
      <dgm:spPr/>
    </dgm:pt>
    <dgm:pt modelId="{B54F51B2-624C-48A9-AB2F-3B6773C77743}" type="pres">
      <dgm:prSet presAssocID="{23DB53EE-1B97-4B69-A25B-F0803529B18C}" presName="tx1" presStyleLbl="revTx" presStyleIdx="2" presStyleCnt="11"/>
      <dgm:spPr/>
    </dgm:pt>
    <dgm:pt modelId="{D32A6D77-9515-4441-8FC1-EFAEAA477AC0}" type="pres">
      <dgm:prSet presAssocID="{23DB53EE-1B97-4B69-A25B-F0803529B18C}" presName="vert1" presStyleCnt="0"/>
      <dgm:spPr/>
    </dgm:pt>
    <dgm:pt modelId="{6C1232F4-AB52-48B2-9140-C5F6717753E7}" type="pres">
      <dgm:prSet presAssocID="{04D8FFE3-97CB-4558-82B9-88E01D60199E}" presName="thickLine" presStyleLbl="alignNode1" presStyleIdx="3" presStyleCnt="11"/>
      <dgm:spPr/>
    </dgm:pt>
    <dgm:pt modelId="{E23E6665-6EDD-45C7-A691-C4F68A29A8E0}" type="pres">
      <dgm:prSet presAssocID="{04D8FFE3-97CB-4558-82B9-88E01D60199E}" presName="horz1" presStyleCnt="0"/>
      <dgm:spPr/>
    </dgm:pt>
    <dgm:pt modelId="{E468F483-45AB-4F61-9BB7-3F53CB1EDB8E}" type="pres">
      <dgm:prSet presAssocID="{04D8FFE3-97CB-4558-82B9-88E01D60199E}" presName="tx1" presStyleLbl="revTx" presStyleIdx="3" presStyleCnt="11"/>
      <dgm:spPr/>
    </dgm:pt>
    <dgm:pt modelId="{C715CB5F-EF50-4578-9AAD-61541379813F}" type="pres">
      <dgm:prSet presAssocID="{04D8FFE3-97CB-4558-82B9-88E01D60199E}" presName="vert1" presStyleCnt="0"/>
      <dgm:spPr/>
    </dgm:pt>
    <dgm:pt modelId="{49FC5B63-6388-4F9B-801E-6D4E5C6D86AC}" type="pres">
      <dgm:prSet presAssocID="{223CC6C5-79F2-4B30-9CEA-B517C55D3BE5}" presName="thickLine" presStyleLbl="alignNode1" presStyleIdx="4" presStyleCnt="11"/>
      <dgm:spPr/>
    </dgm:pt>
    <dgm:pt modelId="{F09670A3-9158-429E-8743-C6D42E7FE075}" type="pres">
      <dgm:prSet presAssocID="{223CC6C5-79F2-4B30-9CEA-B517C55D3BE5}" presName="horz1" presStyleCnt="0"/>
      <dgm:spPr/>
    </dgm:pt>
    <dgm:pt modelId="{81043DCC-7A4F-473D-A85E-AE4D2E157DC4}" type="pres">
      <dgm:prSet presAssocID="{223CC6C5-79F2-4B30-9CEA-B517C55D3BE5}" presName="tx1" presStyleLbl="revTx" presStyleIdx="4" presStyleCnt="11"/>
      <dgm:spPr/>
    </dgm:pt>
    <dgm:pt modelId="{012ADAAC-8E76-4103-A6E2-17B444ECC9BB}" type="pres">
      <dgm:prSet presAssocID="{223CC6C5-79F2-4B30-9CEA-B517C55D3BE5}" presName="vert1" presStyleCnt="0"/>
      <dgm:spPr/>
    </dgm:pt>
    <dgm:pt modelId="{1D1F9AE9-0EEF-4976-A5E0-2AD6C344A21D}" type="pres">
      <dgm:prSet presAssocID="{D6C8EEB0-0547-4910-AF3A-E952A103341A}" presName="thickLine" presStyleLbl="alignNode1" presStyleIdx="5" presStyleCnt="11"/>
      <dgm:spPr/>
    </dgm:pt>
    <dgm:pt modelId="{66876AFE-A2A3-420A-97F3-FC49284784DF}" type="pres">
      <dgm:prSet presAssocID="{D6C8EEB0-0547-4910-AF3A-E952A103341A}" presName="horz1" presStyleCnt="0"/>
      <dgm:spPr/>
    </dgm:pt>
    <dgm:pt modelId="{7E71466D-EEEF-4872-8F40-04ECEF2CCEBA}" type="pres">
      <dgm:prSet presAssocID="{D6C8EEB0-0547-4910-AF3A-E952A103341A}" presName="tx1" presStyleLbl="revTx" presStyleIdx="5" presStyleCnt="11"/>
      <dgm:spPr/>
    </dgm:pt>
    <dgm:pt modelId="{8B29D5AB-7167-42F3-AE13-D8A811B5E537}" type="pres">
      <dgm:prSet presAssocID="{D6C8EEB0-0547-4910-AF3A-E952A103341A}" presName="vert1" presStyleCnt="0"/>
      <dgm:spPr/>
    </dgm:pt>
    <dgm:pt modelId="{9AAA95E3-B8DE-4576-9E78-A3FB096D0912}" type="pres">
      <dgm:prSet presAssocID="{446B6322-AB05-4666-AFDD-2C95DF15B341}" presName="thickLine" presStyleLbl="alignNode1" presStyleIdx="6" presStyleCnt="11"/>
      <dgm:spPr/>
    </dgm:pt>
    <dgm:pt modelId="{54A3606B-4FE9-44AE-9F39-60F5F227DEE2}" type="pres">
      <dgm:prSet presAssocID="{446B6322-AB05-4666-AFDD-2C95DF15B341}" presName="horz1" presStyleCnt="0"/>
      <dgm:spPr/>
    </dgm:pt>
    <dgm:pt modelId="{828F160C-C244-4884-9BA5-E9649EFFB253}" type="pres">
      <dgm:prSet presAssocID="{446B6322-AB05-4666-AFDD-2C95DF15B341}" presName="tx1" presStyleLbl="revTx" presStyleIdx="6" presStyleCnt="11"/>
      <dgm:spPr/>
    </dgm:pt>
    <dgm:pt modelId="{804E5E0A-9982-4BFB-973C-85D1698F8480}" type="pres">
      <dgm:prSet presAssocID="{446B6322-AB05-4666-AFDD-2C95DF15B341}" presName="vert1" presStyleCnt="0"/>
      <dgm:spPr/>
    </dgm:pt>
    <dgm:pt modelId="{28334C80-C676-4C02-9E27-458D3060CD1E}" type="pres">
      <dgm:prSet presAssocID="{A07DFC8D-ED01-4589-8068-7EFE12738156}" presName="thickLine" presStyleLbl="alignNode1" presStyleIdx="7" presStyleCnt="11"/>
      <dgm:spPr/>
    </dgm:pt>
    <dgm:pt modelId="{09B28327-9B7E-4103-A721-D2A7CD39ACB1}" type="pres">
      <dgm:prSet presAssocID="{A07DFC8D-ED01-4589-8068-7EFE12738156}" presName="horz1" presStyleCnt="0"/>
      <dgm:spPr/>
    </dgm:pt>
    <dgm:pt modelId="{9B161C80-0B9A-40F0-87E2-B9C597E6355E}" type="pres">
      <dgm:prSet presAssocID="{A07DFC8D-ED01-4589-8068-7EFE12738156}" presName="tx1" presStyleLbl="revTx" presStyleIdx="7" presStyleCnt="11"/>
      <dgm:spPr/>
    </dgm:pt>
    <dgm:pt modelId="{33427311-B7B4-442B-B34C-9E9D7CEA6A89}" type="pres">
      <dgm:prSet presAssocID="{A07DFC8D-ED01-4589-8068-7EFE12738156}" presName="vert1" presStyleCnt="0"/>
      <dgm:spPr/>
    </dgm:pt>
    <dgm:pt modelId="{6C2E70CC-0B28-4ADD-A34A-53E8B0C43E78}" type="pres">
      <dgm:prSet presAssocID="{C2E745D4-DB2F-4152-A807-D05EBFDC2EE2}" presName="thickLine" presStyleLbl="alignNode1" presStyleIdx="8" presStyleCnt="11"/>
      <dgm:spPr/>
    </dgm:pt>
    <dgm:pt modelId="{99BAED44-5668-4EA6-8A98-4C9104822F20}" type="pres">
      <dgm:prSet presAssocID="{C2E745D4-DB2F-4152-A807-D05EBFDC2EE2}" presName="horz1" presStyleCnt="0"/>
      <dgm:spPr/>
    </dgm:pt>
    <dgm:pt modelId="{1BEA38A4-12BE-43CB-B477-479F61D8BD84}" type="pres">
      <dgm:prSet presAssocID="{C2E745D4-DB2F-4152-A807-D05EBFDC2EE2}" presName="tx1" presStyleLbl="revTx" presStyleIdx="8" presStyleCnt="11"/>
      <dgm:spPr/>
    </dgm:pt>
    <dgm:pt modelId="{C0E76BAA-226A-4D9D-A52E-E96548B7727D}" type="pres">
      <dgm:prSet presAssocID="{C2E745D4-DB2F-4152-A807-D05EBFDC2EE2}" presName="vert1" presStyleCnt="0"/>
      <dgm:spPr/>
    </dgm:pt>
    <dgm:pt modelId="{750CC382-E68C-4ADF-A893-1756FE0E4B99}" type="pres">
      <dgm:prSet presAssocID="{DEA6EAA2-179F-4515-A4DB-3D7338A89B6F}" presName="thickLine" presStyleLbl="alignNode1" presStyleIdx="9" presStyleCnt="11"/>
      <dgm:spPr/>
    </dgm:pt>
    <dgm:pt modelId="{239C350C-7548-4EDD-942D-F362172FB403}" type="pres">
      <dgm:prSet presAssocID="{DEA6EAA2-179F-4515-A4DB-3D7338A89B6F}" presName="horz1" presStyleCnt="0"/>
      <dgm:spPr/>
    </dgm:pt>
    <dgm:pt modelId="{7435B86A-6BBA-4002-9AFD-720A87EA6E61}" type="pres">
      <dgm:prSet presAssocID="{DEA6EAA2-179F-4515-A4DB-3D7338A89B6F}" presName="tx1" presStyleLbl="revTx" presStyleIdx="9" presStyleCnt="11"/>
      <dgm:spPr/>
    </dgm:pt>
    <dgm:pt modelId="{A514E056-8034-4C3A-AFAB-210059F9B153}" type="pres">
      <dgm:prSet presAssocID="{DEA6EAA2-179F-4515-A4DB-3D7338A89B6F}" presName="vert1" presStyleCnt="0"/>
      <dgm:spPr/>
    </dgm:pt>
    <dgm:pt modelId="{E10397E8-58AE-445D-B435-0819B2F8AF1F}" type="pres">
      <dgm:prSet presAssocID="{9356FA52-E24B-45A8-BA55-3AA2EEC79371}" presName="thickLine" presStyleLbl="alignNode1" presStyleIdx="10" presStyleCnt="11"/>
      <dgm:spPr/>
    </dgm:pt>
    <dgm:pt modelId="{EF791698-D8C9-41EA-BA68-50ADC1B1E38C}" type="pres">
      <dgm:prSet presAssocID="{9356FA52-E24B-45A8-BA55-3AA2EEC79371}" presName="horz1" presStyleCnt="0"/>
      <dgm:spPr/>
    </dgm:pt>
    <dgm:pt modelId="{83046440-6950-4DEC-AEBB-BC5CF423A817}" type="pres">
      <dgm:prSet presAssocID="{9356FA52-E24B-45A8-BA55-3AA2EEC79371}" presName="tx1" presStyleLbl="revTx" presStyleIdx="10" presStyleCnt="11"/>
      <dgm:spPr/>
    </dgm:pt>
    <dgm:pt modelId="{23F104A9-18C1-4087-A8BA-5C4E307A7031}" type="pres">
      <dgm:prSet presAssocID="{9356FA52-E24B-45A8-BA55-3AA2EEC79371}" presName="vert1" presStyleCnt="0"/>
      <dgm:spPr/>
    </dgm:pt>
  </dgm:ptLst>
  <dgm:cxnLst>
    <dgm:cxn modelId="{DC073F18-8CE8-4F52-A0E2-17C8A1FB7330}" srcId="{B29B877D-755B-417E-87E2-8A5594FCB015}" destId="{A4B71D90-CE89-437E-BF93-C97F4BDBE026}" srcOrd="1" destOrd="0" parTransId="{4A9848E0-9C84-4715-A4ED-FCDE814AF7D3}" sibTransId="{395E0220-D86B-42EB-BEF9-AB885CE961DD}"/>
    <dgm:cxn modelId="{182B1D25-B05B-472E-809C-EA30E9D29C43}" type="presOf" srcId="{A07DFC8D-ED01-4589-8068-7EFE12738156}" destId="{9B161C80-0B9A-40F0-87E2-B9C597E6355E}" srcOrd="0" destOrd="0" presId="urn:microsoft.com/office/officeart/2008/layout/LinedList"/>
    <dgm:cxn modelId="{855A6A2D-D75F-4F25-8C55-54F95B428B31}" srcId="{B29B877D-755B-417E-87E2-8A5594FCB015}" destId="{D6C8EEB0-0547-4910-AF3A-E952A103341A}" srcOrd="5" destOrd="0" parTransId="{934DEA1E-EF4A-4A49-A1EC-92440261171F}" sibTransId="{4AF0234E-066B-4B05-80C5-91A73677C834}"/>
    <dgm:cxn modelId="{BBAFF33F-940F-4BE2-9056-0623DB4B7F26}" srcId="{B29B877D-755B-417E-87E2-8A5594FCB015}" destId="{9356FA52-E24B-45A8-BA55-3AA2EEC79371}" srcOrd="10" destOrd="0" parTransId="{628FA9D3-BDD5-4E25-B710-352CA17D0B8F}" sibTransId="{E881108F-664B-4818-9DB1-568B5396B679}"/>
    <dgm:cxn modelId="{9EC7FB5E-7239-4F4E-AE0F-9CCAC0C51FCF}" srcId="{B29B877D-755B-417E-87E2-8A5594FCB015}" destId="{82B88927-B02D-40F6-A999-7AD4367F3722}" srcOrd="0" destOrd="0" parTransId="{3814467A-1E5D-4F33-B206-C6D59A625EED}" sibTransId="{A5536E0D-33FE-40B9-804B-DA8DDF2B6A10}"/>
    <dgm:cxn modelId="{97E4D460-A984-46DF-A600-8F863FBE05D1}" type="presOf" srcId="{04D8FFE3-97CB-4558-82B9-88E01D60199E}" destId="{E468F483-45AB-4F61-9BB7-3F53CB1EDB8E}" srcOrd="0" destOrd="0" presId="urn:microsoft.com/office/officeart/2008/layout/LinedList"/>
    <dgm:cxn modelId="{C7331E46-CDAB-405C-A2F4-69212A4E1E5F}" type="presOf" srcId="{C2E745D4-DB2F-4152-A807-D05EBFDC2EE2}" destId="{1BEA38A4-12BE-43CB-B477-479F61D8BD84}" srcOrd="0" destOrd="0" presId="urn:microsoft.com/office/officeart/2008/layout/LinedList"/>
    <dgm:cxn modelId="{D17F2E67-90FB-4EE0-9565-6CA9F038641B}" type="presOf" srcId="{A4B71D90-CE89-437E-BF93-C97F4BDBE026}" destId="{3A5F3AEC-8036-437C-A3D1-36F71B5AB99C}" srcOrd="0" destOrd="0" presId="urn:microsoft.com/office/officeart/2008/layout/LinedList"/>
    <dgm:cxn modelId="{745CDE6F-F6AB-421E-8BF3-CC7D81EAE277}" type="presOf" srcId="{D6C8EEB0-0547-4910-AF3A-E952A103341A}" destId="{7E71466D-EEEF-4872-8F40-04ECEF2CCEBA}" srcOrd="0" destOrd="0" presId="urn:microsoft.com/office/officeart/2008/layout/LinedList"/>
    <dgm:cxn modelId="{FC165C52-F696-4E1D-B165-79F682F2E148}" srcId="{B29B877D-755B-417E-87E2-8A5594FCB015}" destId="{23DB53EE-1B97-4B69-A25B-F0803529B18C}" srcOrd="2" destOrd="0" parTransId="{77033F84-1CC2-4C4C-8106-1875136577F1}" sibTransId="{7518B82F-0CA6-463E-8DE1-50936A50E166}"/>
    <dgm:cxn modelId="{38301B7B-21EE-48C6-A166-1E553EAC03DE}" srcId="{B29B877D-755B-417E-87E2-8A5594FCB015}" destId="{DEA6EAA2-179F-4515-A4DB-3D7338A89B6F}" srcOrd="9" destOrd="0" parTransId="{31FB9B37-E151-4204-962D-8BCB7DC3FF12}" sibTransId="{021056D9-0C0B-436C-8635-8E26727F1F0F}"/>
    <dgm:cxn modelId="{0593E881-5C24-47FF-ADA4-89983AC1C052}" srcId="{B29B877D-755B-417E-87E2-8A5594FCB015}" destId="{446B6322-AB05-4666-AFDD-2C95DF15B341}" srcOrd="6" destOrd="0" parTransId="{5E93F27F-32D7-4459-931E-D4E5D649A5E2}" sibTransId="{7317AF54-96CA-4024-84AD-001481D2D9CF}"/>
    <dgm:cxn modelId="{A75BF887-D8B8-44D3-B1AF-DF22447FCCA6}" type="presOf" srcId="{82B88927-B02D-40F6-A999-7AD4367F3722}" destId="{1E630DDA-D0BB-46F5-BB01-188AC3C7F2C5}" srcOrd="0" destOrd="0" presId="urn:microsoft.com/office/officeart/2008/layout/LinedList"/>
    <dgm:cxn modelId="{F5A196B1-75A0-48AC-8B44-45D3A8589A72}" srcId="{B29B877D-755B-417E-87E2-8A5594FCB015}" destId="{04D8FFE3-97CB-4558-82B9-88E01D60199E}" srcOrd="3" destOrd="0" parTransId="{B85D834C-2FA1-4821-B365-E4FB32436C1C}" sibTransId="{B02B1468-804D-49BB-A132-0B34EBD73FB5}"/>
    <dgm:cxn modelId="{D144ACB1-4A01-4EE7-81E3-705FCB4C3400}" srcId="{B29B877D-755B-417E-87E2-8A5594FCB015}" destId="{223CC6C5-79F2-4B30-9CEA-B517C55D3BE5}" srcOrd="4" destOrd="0" parTransId="{E46879DC-1EC6-482C-BF54-283AF8DBD755}" sibTransId="{14F0F838-2D48-478A-9984-A24C3B4FA89F}"/>
    <dgm:cxn modelId="{20C7E6C5-EF55-43A6-9D2E-EB9DF18D1748}" srcId="{B29B877D-755B-417E-87E2-8A5594FCB015}" destId="{C2E745D4-DB2F-4152-A807-D05EBFDC2EE2}" srcOrd="8" destOrd="0" parTransId="{3CD7F1B2-0133-430C-B80F-07D1657857E1}" sibTransId="{CB4E7F07-254E-4F31-8664-B6CA8B756E74}"/>
    <dgm:cxn modelId="{0C06D2CB-7AE4-4DDD-9A66-57614A5E6392}" srcId="{B29B877D-755B-417E-87E2-8A5594FCB015}" destId="{A07DFC8D-ED01-4589-8068-7EFE12738156}" srcOrd="7" destOrd="0" parTransId="{1E2D299A-B6BF-4231-804B-A9065CE777A9}" sibTransId="{8D6AEF15-DE0B-43D6-9DC9-2876E9346B50}"/>
    <dgm:cxn modelId="{973108DB-58C0-4DD7-80D6-5F6786E636C2}" type="presOf" srcId="{DEA6EAA2-179F-4515-A4DB-3D7338A89B6F}" destId="{7435B86A-6BBA-4002-9AFD-720A87EA6E61}" srcOrd="0" destOrd="0" presId="urn:microsoft.com/office/officeart/2008/layout/LinedList"/>
    <dgm:cxn modelId="{E813D0DD-B1B6-45EB-B80B-9B9FAEEAA694}" type="presOf" srcId="{223CC6C5-79F2-4B30-9CEA-B517C55D3BE5}" destId="{81043DCC-7A4F-473D-A85E-AE4D2E157DC4}" srcOrd="0" destOrd="0" presId="urn:microsoft.com/office/officeart/2008/layout/LinedList"/>
    <dgm:cxn modelId="{E527F8E3-C878-4377-A2AA-8B95437E7598}" type="presOf" srcId="{9356FA52-E24B-45A8-BA55-3AA2EEC79371}" destId="{83046440-6950-4DEC-AEBB-BC5CF423A817}" srcOrd="0" destOrd="0" presId="urn:microsoft.com/office/officeart/2008/layout/LinedList"/>
    <dgm:cxn modelId="{A74786E8-3923-4622-80C0-790E3DA7FFD1}" type="presOf" srcId="{B29B877D-755B-417E-87E2-8A5594FCB015}" destId="{06FD8DE1-B9CE-4592-AC60-2990E66482F3}" srcOrd="0" destOrd="0" presId="urn:microsoft.com/office/officeart/2008/layout/LinedList"/>
    <dgm:cxn modelId="{1231D2EA-ABE1-4B42-9CEC-7F0FA4AC464D}" type="presOf" srcId="{23DB53EE-1B97-4B69-A25B-F0803529B18C}" destId="{B54F51B2-624C-48A9-AB2F-3B6773C77743}" srcOrd="0" destOrd="0" presId="urn:microsoft.com/office/officeart/2008/layout/LinedList"/>
    <dgm:cxn modelId="{134FBAEC-B6F1-4691-9C42-9E1B1E22EF42}" type="presOf" srcId="{446B6322-AB05-4666-AFDD-2C95DF15B341}" destId="{828F160C-C244-4884-9BA5-E9649EFFB253}" srcOrd="0" destOrd="0" presId="urn:microsoft.com/office/officeart/2008/layout/LinedList"/>
    <dgm:cxn modelId="{4FA47AF2-68EA-46E5-ABA4-F7307773C276}" type="presParOf" srcId="{06FD8DE1-B9CE-4592-AC60-2990E66482F3}" destId="{068977D0-E4A1-42A1-9AE5-FE9BD01344DE}" srcOrd="0" destOrd="0" presId="urn:microsoft.com/office/officeart/2008/layout/LinedList"/>
    <dgm:cxn modelId="{876B4A3B-9079-472A-83F4-4ABB95B007C2}" type="presParOf" srcId="{06FD8DE1-B9CE-4592-AC60-2990E66482F3}" destId="{160055D3-A1D3-45A9-AE72-2E13B618DA41}" srcOrd="1" destOrd="0" presId="urn:microsoft.com/office/officeart/2008/layout/LinedList"/>
    <dgm:cxn modelId="{3C498029-AE80-4B36-B0A6-748F2CDEE7FF}" type="presParOf" srcId="{160055D3-A1D3-45A9-AE72-2E13B618DA41}" destId="{1E630DDA-D0BB-46F5-BB01-188AC3C7F2C5}" srcOrd="0" destOrd="0" presId="urn:microsoft.com/office/officeart/2008/layout/LinedList"/>
    <dgm:cxn modelId="{AFC6F10C-5DC8-497A-800F-014243B0AB09}" type="presParOf" srcId="{160055D3-A1D3-45A9-AE72-2E13B618DA41}" destId="{3113B5F4-F0C1-4FBD-AAB9-8C1A52D1BD7B}" srcOrd="1" destOrd="0" presId="urn:microsoft.com/office/officeart/2008/layout/LinedList"/>
    <dgm:cxn modelId="{98C70AB9-A43C-42B2-A8FC-13C3239A4A91}" type="presParOf" srcId="{06FD8DE1-B9CE-4592-AC60-2990E66482F3}" destId="{B033C7FF-FDE5-4E4B-9D7E-282B0C6F5F6E}" srcOrd="2" destOrd="0" presId="urn:microsoft.com/office/officeart/2008/layout/LinedList"/>
    <dgm:cxn modelId="{9E65D136-6C15-4BC3-8B02-1AB3CC9E410C}" type="presParOf" srcId="{06FD8DE1-B9CE-4592-AC60-2990E66482F3}" destId="{576CDECF-F27D-491D-A205-87ED42823606}" srcOrd="3" destOrd="0" presId="urn:microsoft.com/office/officeart/2008/layout/LinedList"/>
    <dgm:cxn modelId="{0B6B8F6A-5449-4157-B286-924AA2C1D3A2}" type="presParOf" srcId="{576CDECF-F27D-491D-A205-87ED42823606}" destId="{3A5F3AEC-8036-437C-A3D1-36F71B5AB99C}" srcOrd="0" destOrd="0" presId="urn:microsoft.com/office/officeart/2008/layout/LinedList"/>
    <dgm:cxn modelId="{D98281C1-ED29-4615-BDD3-4B98ADC99F95}" type="presParOf" srcId="{576CDECF-F27D-491D-A205-87ED42823606}" destId="{F08D1B59-4235-4790-B12F-D80761981D14}" srcOrd="1" destOrd="0" presId="urn:microsoft.com/office/officeart/2008/layout/LinedList"/>
    <dgm:cxn modelId="{12276413-B85E-4579-8830-6EDABC66E63A}" type="presParOf" srcId="{06FD8DE1-B9CE-4592-AC60-2990E66482F3}" destId="{E2C78B3C-5509-4137-9A6C-135B3982B3C3}" srcOrd="4" destOrd="0" presId="urn:microsoft.com/office/officeart/2008/layout/LinedList"/>
    <dgm:cxn modelId="{885A5FB2-0300-464E-ADD4-15DEF3BCEE58}" type="presParOf" srcId="{06FD8DE1-B9CE-4592-AC60-2990E66482F3}" destId="{D5EF8BBB-D8A5-4CBA-A990-F14D049A64F8}" srcOrd="5" destOrd="0" presId="urn:microsoft.com/office/officeart/2008/layout/LinedList"/>
    <dgm:cxn modelId="{E43C43FB-79D2-44EF-8B76-AB44579DE880}" type="presParOf" srcId="{D5EF8BBB-D8A5-4CBA-A990-F14D049A64F8}" destId="{B54F51B2-624C-48A9-AB2F-3B6773C77743}" srcOrd="0" destOrd="0" presId="urn:microsoft.com/office/officeart/2008/layout/LinedList"/>
    <dgm:cxn modelId="{1147E29F-012F-4A33-B219-757AF4B5942E}" type="presParOf" srcId="{D5EF8BBB-D8A5-4CBA-A990-F14D049A64F8}" destId="{D32A6D77-9515-4441-8FC1-EFAEAA477AC0}" srcOrd="1" destOrd="0" presId="urn:microsoft.com/office/officeart/2008/layout/LinedList"/>
    <dgm:cxn modelId="{9A6DC24C-ED86-475A-861B-DB07532AFE11}" type="presParOf" srcId="{06FD8DE1-B9CE-4592-AC60-2990E66482F3}" destId="{6C1232F4-AB52-48B2-9140-C5F6717753E7}" srcOrd="6" destOrd="0" presId="urn:microsoft.com/office/officeart/2008/layout/LinedList"/>
    <dgm:cxn modelId="{AA9512C6-C250-4A62-BEFB-2EC790C0E734}" type="presParOf" srcId="{06FD8DE1-B9CE-4592-AC60-2990E66482F3}" destId="{E23E6665-6EDD-45C7-A691-C4F68A29A8E0}" srcOrd="7" destOrd="0" presId="urn:microsoft.com/office/officeart/2008/layout/LinedList"/>
    <dgm:cxn modelId="{B408B6E7-16C6-4284-B61E-4ED403340566}" type="presParOf" srcId="{E23E6665-6EDD-45C7-A691-C4F68A29A8E0}" destId="{E468F483-45AB-4F61-9BB7-3F53CB1EDB8E}" srcOrd="0" destOrd="0" presId="urn:microsoft.com/office/officeart/2008/layout/LinedList"/>
    <dgm:cxn modelId="{F4D98DFC-7DC2-4D5D-A21B-6F88544AB105}" type="presParOf" srcId="{E23E6665-6EDD-45C7-A691-C4F68A29A8E0}" destId="{C715CB5F-EF50-4578-9AAD-61541379813F}" srcOrd="1" destOrd="0" presId="urn:microsoft.com/office/officeart/2008/layout/LinedList"/>
    <dgm:cxn modelId="{D1782201-99B3-47D3-9C01-95175305FD1E}" type="presParOf" srcId="{06FD8DE1-B9CE-4592-AC60-2990E66482F3}" destId="{49FC5B63-6388-4F9B-801E-6D4E5C6D86AC}" srcOrd="8" destOrd="0" presId="urn:microsoft.com/office/officeart/2008/layout/LinedList"/>
    <dgm:cxn modelId="{095546D3-BF1B-42EC-B4C5-4557642015FF}" type="presParOf" srcId="{06FD8DE1-B9CE-4592-AC60-2990E66482F3}" destId="{F09670A3-9158-429E-8743-C6D42E7FE075}" srcOrd="9" destOrd="0" presId="urn:microsoft.com/office/officeart/2008/layout/LinedList"/>
    <dgm:cxn modelId="{F322BC46-5EB1-4FE8-8303-CC06F02192D3}" type="presParOf" srcId="{F09670A3-9158-429E-8743-C6D42E7FE075}" destId="{81043DCC-7A4F-473D-A85E-AE4D2E157DC4}" srcOrd="0" destOrd="0" presId="urn:microsoft.com/office/officeart/2008/layout/LinedList"/>
    <dgm:cxn modelId="{92D5C160-7FBA-4F30-BDDB-F031FEF5C36C}" type="presParOf" srcId="{F09670A3-9158-429E-8743-C6D42E7FE075}" destId="{012ADAAC-8E76-4103-A6E2-17B444ECC9BB}" srcOrd="1" destOrd="0" presId="urn:microsoft.com/office/officeart/2008/layout/LinedList"/>
    <dgm:cxn modelId="{1953249B-98F6-4B64-A32B-0D8A8EBF08ED}" type="presParOf" srcId="{06FD8DE1-B9CE-4592-AC60-2990E66482F3}" destId="{1D1F9AE9-0EEF-4976-A5E0-2AD6C344A21D}" srcOrd="10" destOrd="0" presId="urn:microsoft.com/office/officeart/2008/layout/LinedList"/>
    <dgm:cxn modelId="{9F43908F-3131-4C9C-B29B-CC776A3057FE}" type="presParOf" srcId="{06FD8DE1-B9CE-4592-AC60-2990E66482F3}" destId="{66876AFE-A2A3-420A-97F3-FC49284784DF}" srcOrd="11" destOrd="0" presId="urn:microsoft.com/office/officeart/2008/layout/LinedList"/>
    <dgm:cxn modelId="{5C2EA4B7-F0D1-474B-A358-0304D56BDBD6}" type="presParOf" srcId="{66876AFE-A2A3-420A-97F3-FC49284784DF}" destId="{7E71466D-EEEF-4872-8F40-04ECEF2CCEBA}" srcOrd="0" destOrd="0" presId="urn:microsoft.com/office/officeart/2008/layout/LinedList"/>
    <dgm:cxn modelId="{D8603F96-D115-44D2-8D11-15C14EE1A4C9}" type="presParOf" srcId="{66876AFE-A2A3-420A-97F3-FC49284784DF}" destId="{8B29D5AB-7167-42F3-AE13-D8A811B5E537}" srcOrd="1" destOrd="0" presId="urn:microsoft.com/office/officeart/2008/layout/LinedList"/>
    <dgm:cxn modelId="{D1D502F5-6666-42CD-8ECC-6AF9F21E5036}" type="presParOf" srcId="{06FD8DE1-B9CE-4592-AC60-2990E66482F3}" destId="{9AAA95E3-B8DE-4576-9E78-A3FB096D0912}" srcOrd="12" destOrd="0" presId="urn:microsoft.com/office/officeart/2008/layout/LinedList"/>
    <dgm:cxn modelId="{3AE47956-F75E-4981-8BBD-520105736875}" type="presParOf" srcId="{06FD8DE1-B9CE-4592-AC60-2990E66482F3}" destId="{54A3606B-4FE9-44AE-9F39-60F5F227DEE2}" srcOrd="13" destOrd="0" presId="urn:microsoft.com/office/officeart/2008/layout/LinedList"/>
    <dgm:cxn modelId="{3BBEE1EB-3463-4F0B-B59B-6A14240896BA}" type="presParOf" srcId="{54A3606B-4FE9-44AE-9F39-60F5F227DEE2}" destId="{828F160C-C244-4884-9BA5-E9649EFFB253}" srcOrd="0" destOrd="0" presId="urn:microsoft.com/office/officeart/2008/layout/LinedList"/>
    <dgm:cxn modelId="{69B007C7-6673-4DF1-A29E-7ABA20DE8A32}" type="presParOf" srcId="{54A3606B-4FE9-44AE-9F39-60F5F227DEE2}" destId="{804E5E0A-9982-4BFB-973C-85D1698F8480}" srcOrd="1" destOrd="0" presId="urn:microsoft.com/office/officeart/2008/layout/LinedList"/>
    <dgm:cxn modelId="{EFD9FD99-8D1C-4D4E-9918-C2BCE63D7097}" type="presParOf" srcId="{06FD8DE1-B9CE-4592-AC60-2990E66482F3}" destId="{28334C80-C676-4C02-9E27-458D3060CD1E}" srcOrd="14" destOrd="0" presId="urn:microsoft.com/office/officeart/2008/layout/LinedList"/>
    <dgm:cxn modelId="{3FE6BEB7-9EF1-4420-A739-2C245839DBDB}" type="presParOf" srcId="{06FD8DE1-B9CE-4592-AC60-2990E66482F3}" destId="{09B28327-9B7E-4103-A721-D2A7CD39ACB1}" srcOrd="15" destOrd="0" presId="urn:microsoft.com/office/officeart/2008/layout/LinedList"/>
    <dgm:cxn modelId="{70891E5A-8086-46C5-8E45-EF17F0EB8EF4}" type="presParOf" srcId="{09B28327-9B7E-4103-A721-D2A7CD39ACB1}" destId="{9B161C80-0B9A-40F0-87E2-B9C597E6355E}" srcOrd="0" destOrd="0" presId="urn:microsoft.com/office/officeart/2008/layout/LinedList"/>
    <dgm:cxn modelId="{101B8541-6143-4476-A59C-00E0F7FFE2AE}" type="presParOf" srcId="{09B28327-9B7E-4103-A721-D2A7CD39ACB1}" destId="{33427311-B7B4-442B-B34C-9E9D7CEA6A89}" srcOrd="1" destOrd="0" presId="urn:microsoft.com/office/officeart/2008/layout/LinedList"/>
    <dgm:cxn modelId="{56D37AF0-4E3B-477A-A1DC-66A61E9FE294}" type="presParOf" srcId="{06FD8DE1-B9CE-4592-AC60-2990E66482F3}" destId="{6C2E70CC-0B28-4ADD-A34A-53E8B0C43E78}" srcOrd="16" destOrd="0" presId="urn:microsoft.com/office/officeart/2008/layout/LinedList"/>
    <dgm:cxn modelId="{175521A0-7371-4EF5-8F76-54B12A8E5B56}" type="presParOf" srcId="{06FD8DE1-B9CE-4592-AC60-2990E66482F3}" destId="{99BAED44-5668-4EA6-8A98-4C9104822F20}" srcOrd="17" destOrd="0" presId="urn:microsoft.com/office/officeart/2008/layout/LinedList"/>
    <dgm:cxn modelId="{E8BBFF44-F233-480F-8A00-69345C735E30}" type="presParOf" srcId="{99BAED44-5668-4EA6-8A98-4C9104822F20}" destId="{1BEA38A4-12BE-43CB-B477-479F61D8BD84}" srcOrd="0" destOrd="0" presId="urn:microsoft.com/office/officeart/2008/layout/LinedList"/>
    <dgm:cxn modelId="{4801EC47-BCA9-43B5-91BC-B6D40CE47B3C}" type="presParOf" srcId="{99BAED44-5668-4EA6-8A98-4C9104822F20}" destId="{C0E76BAA-226A-4D9D-A52E-E96548B7727D}" srcOrd="1" destOrd="0" presId="urn:microsoft.com/office/officeart/2008/layout/LinedList"/>
    <dgm:cxn modelId="{02B80A6D-1E2F-4D12-9EF4-C1B7E471B453}" type="presParOf" srcId="{06FD8DE1-B9CE-4592-AC60-2990E66482F3}" destId="{750CC382-E68C-4ADF-A893-1756FE0E4B99}" srcOrd="18" destOrd="0" presId="urn:microsoft.com/office/officeart/2008/layout/LinedList"/>
    <dgm:cxn modelId="{495409B5-D1F9-49C9-87B7-C33CAB619EBD}" type="presParOf" srcId="{06FD8DE1-B9CE-4592-AC60-2990E66482F3}" destId="{239C350C-7548-4EDD-942D-F362172FB403}" srcOrd="19" destOrd="0" presId="urn:microsoft.com/office/officeart/2008/layout/LinedList"/>
    <dgm:cxn modelId="{608E88ED-E355-4F37-A3F6-9F047D7AF171}" type="presParOf" srcId="{239C350C-7548-4EDD-942D-F362172FB403}" destId="{7435B86A-6BBA-4002-9AFD-720A87EA6E61}" srcOrd="0" destOrd="0" presId="urn:microsoft.com/office/officeart/2008/layout/LinedList"/>
    <dgm:cxn modelId="{E30C05E6-CFD8-4C78-84AA-14692B940702}" type="presParOf" srcId="{239C350C-7548-4EDD-942D-F362172FB403}" destId="{A514E056-8034-4C3A-AFAB-210059F9B153}" srcOrd="1" destOrd="0" presId="urn:microsoft.com/office/officeart/2008/layout/LinedList"/>
    <dgm:cxn modelId="{A2730DA5-F780-415E-A0B3-193ADE032809}" type="presParOf" srcId="{06FD8DE1-B9CE-4592-AC60-2990E66482F3}" destId="{E10397E8-58AE-445D-B435-0819B2F8AF1F}" srcOrd="20" destOrd="0" presId="urn:microsoft.com/office/officeart/2008/layout/LinedList"/>
    <dgm:cxn modelId="{5FCAA208-96F1-4331-8DDE-E8BA16D29778}" type="presParOf" srcId="{06FD8DE1-B9CE-4592-AC60-2990E66482F3}" destId="{EF791698-D8C9-41EA-BA68-50ADC1B1E38C}" srcOrd="21" destOrd="0" presId="urn:microsoft.com/office/officeart/2008/layout/LinedList"/>
    <dgm:cxn modelId="{D26E42C1-5FDE-41B3-8627-4A116C157E05}" type="presParOf" srcId="{EF791698-D8C9-41EA-BA68-50ADC1B1E38C}" destId="{83046440-6950-4DEC-AEBB-BC5CF423A817}" srcOrd="0" destOrd="0" presId="urn:microsoft.com/office/officeart/2008/layout/LinedList"/>
    <dgm:cxn modelId="{ABE017F5-3ED4-46F7-AC20-D4C9F7F85395}" type="presParOf" srcId="{EF791698-D8C9-41EA-BA68-50ADC1B1E38C}" destId="{23F104A9-18C1-4087-A8BA-5C4E307A70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DE145-A962-4AC6-9894-4C9E9788933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613DD52B-4BD8-45E6-BA71-1C1A5AD2C0AB}">
      <dgm:prSet custT="1"/>
      <dgm:spPr>
        <a:solidFill>
          <a:schemeClr val="accent1">
            <a:lumMod val="20000"/>
            <a:lumOff val="80000"/>
          </a:schemeClr>
        </a:solidFill>
      </dgm:spPr>
      <dgm:t>
        <a:bodyPr/>
        <a:lstStyle/>
        <a:p>
          <a:r>
            <a:rPr lang="en-US" sz="1600" dirty="0"/>
            <a:t>If retention schedules have been well designed, they can help considerably when processing FOAA requests. </a:t>
          </a:r>
        </a:p>
      </dgm:t>
    </dgm:pt>
    <dgm:pt modelId="{6B9C186C-6254-4C5C-A916-A91D303CEECF}" type="parTrans" cxnId="{6F21232C-B0E1-46BB-943F-A7F36C0A002B}">
      <dgm:prSet/>
      <dgm:spPr/>
      <dgm:t>
        <a:bodyPr/>
        <a:lstStyle/>
        <a:p>
          <a:endParaRPr lang="en-US"/>
        </a:p>
      </dgm:t>
    </dgm:pt>
    <dgm:pt modelId="{157A39B2-7FCE-49E1-8B77-B0F8E51C08FE}" type="sibTrans" cxnId="{6F21232C-B0E1-46BB-943F-A7F36C0A002B}">
      <dgm:prSet/>
      <dgm:spPr/>
      <dgm:t>
        <a:bodyPr/>
        <a:lstStyle/>
        <a:p>
          <a:endParaRPr lang="en-US"/>
        </a:p>
      </dgm:t>
    </dgm:pt>
    <dgm:pt modelId="{FBC1E121-8299-4E5E-8B61-3112F4382075}">
      <dgm:prSet custT="1"/>
      <dgm:spPr>
        <a:solidFill>
          <a:schemeClr val="accent2">
            <a:lumMod val="20000"/>
            <a:lumOff val="80000"/>
          </a:schemeClr>
        </a:solidFill>
      </dgm:spPr>
      <dgm:t>
        <a:bodyPr/>
        <a:lstStyle/>
        <a:p>
          <a:r>
            <a:rPr lang="en-US" sz="1400" dirty="0"/>
            <a:t>The retention schedule tells you what you have and don't have - When you get a 10-year request for records, but your schedule states records are only kept for 6 years (and if you have followed your retentions correctly) this can save you time, so you know what or how much to search for. </a:t>
          </a:r>
        </a:p>
      </dgm:t>
    </dgm:pt>
    <dgm:pt modelId="{96E894DA-D125-40D8-BA2C-A791483ABEF8}" type="parTrans" cxnId="{04E08D9F-C62D-4EEA-8AAE-79EBE0EC1F04}">
      <dgm:prSet/>
      <dgm:spPr/>
      <dgm:t>
        <a:bodyPr/>
        <a:lstStyle/>
        <a:p>
          <a:endParaRPr lang="en-US"/>
        </a:p>
      </dgm:t>
    </dgm:pt>
    <dgm:pt modelId="{D0B339C3-918C-4DED-9B10-24F6F3D13CC1}" type="sibTrans" cxnId="{04E08D9F-C62D-4EEA-8AAE-79EBE0EC1F04}">
      <dgm:prSet/>
      <dgm:spPr/>
      <dgm:t>
        <a:bodyPr/>
        <a:lstStyle/>
        <a:p>
          <a:endParaRPr lang="en-US"/>
        </a:p>
      </dgm:t>
    </dgm:pt>
    <dgm:pt modelId="{D5524B2A-B807-4998-8470-9DABCA2B78BB}">
      <dgm:prSet custT="1"/>
      <dgm:spPr>
        <a:solidFill>
          <a:schemeClr val="accent3">
            <a:lumMod val="20000"/>
            <a:lumOff val="80000"/>
          </a:schemeClr>
        </a:solidFill>
      </dgm:spPr>
      <dgm:t>
        <a:bodyPr/>
        <a:lstStyle/>
        <a:p>
          <a:r>
            <a:rPr lang="en-US" sz="1400" dirty="0"/>
            <a:t>Your schedule functions as an index - The schedule provides a list of records you have, how much you have, what format they’re in and where they should be stored</a:t>
          </a:r>
          <a:r>
            <a:rPr lang="en-US" sz="500" dirty="0"/>
            <a:t>.</a:t>
          </a:r>
        </a:p>
      </dgm:t>
    </dgm:pt>
    <dgm:pt modelId="{813F85F3-353A-4772-9D20-938B31ED1A88}" type="parTrans" cxnId="{567D1C61-F312-46D9-A33C-A41E64965E75}">
      <dgm:prSet/>
      <dgm:spPr/>
      <dgm:t>
        <a:bodyPr/>
        <a:lstStyle/>
        <a:p>
          <a:endParaRPr lang="en-US"/>
        </a:p>
      </dgm:t>
    </dgm:pt>
    <dgm:pt modelId="{CF870237-1470-4213-BDD3-C26A1823150E}" type="sibTrans" cxnId="{567D1C61-F312-46D9-A33C-A41E64965E75}">
      <dgm:prSet/>
      <dgm:spPr/>
      <dgm:t>
        <a:bodyPr/>
        <a:lstStyle/>
        <a:p>
          <a:endParaRPr lang="en-US"/>
        </a:p>
      </dgm:t>
    </dgm:pt>
    <dgm:pt modelId="{83BF745D-13E5-41AA-8468-57A334BBC8A9}">
      <dgm:prSet custT="1"/>
      <dgm:spPr>
        <a:solidFill>
          <a:schemeClr val="accent4">
            <a:lumMod val="20000"/>
            <a:lumOff val="80000"/>
          </a:schemeClr>
        </a:solidFill>
      </dgm:spPr>
      <dgm:t>
        <a:bodyPr/>
        <a:lstStyle/>
        <a:p>
          <a:r>
            <a:rPr lang="en-US" sz="1400" dirty="0"/>
            <a:t>The schedule helps you explain absent records - When there is a request and someone complains about the absence of  records, you should be able to demonstrate that their absence is entirely legitimate based on properly justified retention periods – a defensible position.</a:t>
          </a:r>
        </a:p>
      </dgm:t>
    </dgm:pt>
    <dgm:pt modelId="{44AFDD9D-5613-4713-962A-25AC5C8BAA6A}" type="parTrans" cxnId="{6793F684-187D-456F-80B8-75914690014A}">
      <dgm:prSet/>
      <dgm:spPr/>
      <dgm:t>
        <a:bodyPr/>
        <a:lstStyle/>
        <a:p>
          <a:endParaRPr lang="en-US"/>
        </a:p>
      </dgm:t>
    </dgm:pt>
    <dgm:pt modelId="{0B273011-8A89-477D-BCCD-41EC7813E0B5}" type="sibTrans" cxnId="{6793F684-187D-456F-80B8-75914690014A}">
      <dgm:prSet/>
      <dgm:spPr/>
      <dgm:t>
        <a:bodyPr/>
        <a:lstStyle/>
        <a:p>
          <a:endParaRPr lang="en-US"/>
        </a:p>
      </dgm:t>
    </dgm:pt>
    <dgm:pt modelId="{DA11C83A-93DE-4446-91D7-C13312A2FC50}">
      <dgm:prSet custT="1"/>
      <dgm:spPr>
        <a:solidFill>
          <a:schemeClr val="accent6">
            <a:lumMod val="20000"/>
            <a:lumOff val="80000"/>
          </a:schemeClr>
        </a:solidFill>
      </dgm:spPr>
      <dgm:t>
        <a:bodyPr/>
        <a:lstStyle/>
        <a:p>
          <a:r>
            <a:rPr lang="en-US" sz="1400" dirty="0"/>
            <a:t>NOTE:  Any records requested by a FOAA request must be provided even for those records which </a:t>
          </a:r>
          <a:r>
            <a:rPr lang="en-US" sz="1400" i="1" dirty="0"/>
            <a:t>should</a:t>
          </a:r>
          <a:r>
            <a:rPr lang="en-US" sz="1400" dirty="0"/>
            <a:t> have been destroyed but were not (per the schedules). It is important to follow retention schedules and systematically destroy records.</a:t>
          </a:r>
        </a:p>
      </dgm:t>
    </dgm:pt>
    <dgm:pt modelId="{903770B2-1CA1-47CE-8921-F3130817D751}" type="parTrans" cxnId="{F5DFC0ED-4656-49D4-BEE9-58F59161EF4B}">
      <dgm:prSet/>
      <dgm:spPr/>
      <dgm:t>
        <a:bodyPr/>
        <a:lstStyle/>
        <a:p>
          <a:endParaRPr lang="en-US"/>
        </a:p>
      </dgm:t>
    </dgm:pt>
    <dgm:pt modelId="{72CC2326-CCB2-4963-8EB3-D65BB768D845}" type="sibTrans" cxnId="{F5DFC0ED-4656-49D4-BEE9-58F59161EF4B}">
      <dgm:prSet/>
      <dgm:spPr/>
      <dgm:t>
        <a:bodyPr/>
        <a:lstStyle/>
        <a:p>
          <a:endParaRPr lang="en-US"/>
        </a:p>
      </dgm:t>
    </dgm:pt>
    <dgm:pt modelId="{FFCE9979-9BFC-42B0-9C61-0060D7A15CFC}" type="pres">
      <dgm:prSet presAssocID="{950DE145-A962-4AC6-9894-4C9E97889338}" presName="linear" presStyleCnt="0">
        <dgm:presLayoutVars>
          <dgm:animLvl val="lvl"/>
          <dgm:resizeHandles val="exact"/>
        </dgm:presLayoutVars>
      </dgm:prSet>
      <dgm:spPr/>
    </dgm:pt>
    <dgm:pt modelId="{D7ABCA1D-8828-4765-AA88-D7EFD7B9611A}" type="pres">
      <dgm:prSet presAssocID="{613DD52B-4BD8-45E6-BA71-1C1A5AD2C0AB}" presName="parentText" presStyleLbl="node1" presStyleIdx="0" presStyleCnt="5">
        <dgm:presLayoutVars>
          <dgm:chMax val="0"/>
          <dgm:bulletEnabled val="1"/>
        </dgm:presLayoutVars>
      </dgm:prSet>
      <dgm:spPr/>
    </dgm:pt>
    <dgm:pt modelId="{39ACF66F-24D7-4B33-ABC4-C3177F4C0743}" type="pres">
      <dgm:prSet presAssocID="{157A39B2-7FCE-49E1-8B77-B0F8E51C08FE}" presName="spacer" presStyleCnt="0"/>
      <dgm:spPr/>
    </dgm:pt>
    <dgm:pt modelId="{317058B4-3984-4DD3-BCC0-8C729D384C35}" type="pres">
      <dgm:prSet presAssocID="{FBC1E121-8299-4E5E-8B61-3112F4382075}" presName="parentText" presStyleLbl="node1" presStyleIdx="1" presStyleCnt="5">
        <dgm:presLayoutVars>
          <dgm:chMax val="0"/>
          <dgm:bulletEnabled val="1"/>
        </dgm:presLayoutVars>
      </dgm:prSet>
      <dgm:spPr/>
    </dgm:pt>
    <dgm:pt modelId="{7DA502C8-CAA3-4F6A-91AB-20737295631B}" type="pres">
      <dgm:prSet presAssocID="{D0B339C3-918C-4DED-9B10-24F6F3D13CC1}" presName="spacer" presStyleCnt="0"/>
      <dgm:spPr/>
    </dgm:pt>
    <dgm:pt modelId="{01FF7AB3-9C35-4B1A-B379-E22B6477DB0F}" type="pres">
      <dgm:prSet presAssocID="{D5524B2A-B807-4998-8470-9DABCA2B78BB}" presName="parentText" presStyleLbl="node1" presStyleIdx="2" presStyleCnt="5" custLinFactNeighborX="166" custLinFactNeighborY="8">
        <dgm:presLayoutVars>
          <dgm:chMax val="0"/>
          <dgm:bulletEnabled val="1"/>
        </dgm:presLayoutVars>
      </dgm:prSet>
      <dgm:spPr/>
    </dgm:pt>
    <dgm:pt modelId="{66E007CE-96C7-4249-9CF4-53D298CD4282}" type="pres">
      <dgm:prSet presAssocID="{CF870237-1470-4213-BDD3-C26A1823150E}" presName="spacer" presStyleCnt="0"/>
      <dgm:spPr/>
    </dgm:pt>
    <dgm:pt modelId="{94DF8977-2BDF-4C7F-8CF3-3D3DEE234BE8}" type="pres">
      <dgm:prSet presAssocID="{83BF745D-13E5-41AA-8468-57A334BBC8A9}" presName="parentText" presStyleLbl="node1" presStyleIdx="3" presStyleCnt="5">
        <dgm:presLayoutVars>
          <dgm:chMax val="0"/>
          <dgm:bulletEnabled val="1"/>
        </dgm:presLayoutVars>
      </dgm:prSet>
      <dgm:spPr/>
    </dgm:pt>
    <dgm:pt modelId="{C5F5875E-38B0-45FA-9DC5-5F5B4DCDD744}" type="pres">
      <dgm:prSet presAssocID="{0B273011-8A89-477D-BCCD-41EC7813E0B5}" presName="spacer" presStyleCnt="0"/>
      <dgm:spPr/>
    </dgm:pt>
    <dgm:pt modelId="{9F12EA39-B21D-4EDE-98F1-2F093BFC15E0}" type="pres">
      <dgm:prSet presAssocID="{DA11C83A-93DE-4446-91D7-C13312A2FC50}" presName="parentText" presStyleLbl="node1" presStyleIdx="4" presStyleCnt="5">
        <dgm:presLayoutVars>
          <dgm:chMax val="0"/>
          <dgm:bulletEnabled val="1"/>
        </dgm:presLayoutVars>
      </dgm:prSet>
      <dgm:spPr/>
    </dgm:pt>
  </dgm:ptLst>
  <dgm:cxnLst>
    <dgm:cxn modelId="{C841DB1D-82BB-467B-96E5-B0FE7C03D03D}" type="presOf" srcId="{950DE145-A962-4AC6-9894-4C9E97889338}" destId="{FFCE9979-9BFC-42B0-9C61-0060D7A15CFC}" srcOrd="0" destOrd="0" presId="urn:microsoft.com/office/officeart/2005/8/layout/vList2"/>
    <dgm:cxn modelId="{6F21232C-B0E1-46BB-943F-A7F36C0A002B}" srcId="{950DE145-A962-4AC6-9894-4C9E97889338}" destId="{613DD52B-4BD8-45E6-BA71-1C1A5AD2C0AB}" srcOrd="0" destOrd="0" parTransId="{6B9C186C-6254-4C5C-A916-A91D303CEECF}" sibTransId="{157A39B2-7FCE-49E1-8B77-B0F8E51C08FE}"/>
    <dgm:cxn modelId="{FC444A34-5B4F-4421-9890-27F7C41FA409}" type="presOf" srcId="{D5524B2A-B807-4998-8470-9DABCA2B78BB}" destId="{01FF7AB3-9C35-4B1A-B379-E22B6477DB0F}" srcOrd="0" destOrd="0" presId="urn:microsoft.com/office/officeart/2005/8/layout/vList2"/>
    <dgm:cxn modelId="{0F62C536-BC98-4AD9-8A42-99449B6A9719}" type="presOf" srcId="{613DD52B-4BD8-45E6-BA71-1C1A5AD2C0AB}" destId="{D7ABCA1D-8828-4765-AA88-D7EFD7B9611A}" srcOrd="0" destOrd="0" presId="urn:microsoft.com/office/officeart/2005/8/layout/vList2"/>
    <dgm:cxn modelId="{567D1C61-F312-46D9-A33C-A41E64965E75}" srcId="{950DE145-A962-4AC6-9894-4C9E97889338}" destId="{D5524B2A-B807-4998-8470-9DABCA2B78BB}" srcOrd="2" destOrd="0" parTransId="{813F85F3-353A-4772-9D20-938B31ED1A88}" sibTransId="{CF870237-1470-4213-BDD3-C26A1823150E}"/>
    <dgm:cxn modelId="{4DD4A665-C6EC-466E-BDFE-AD6B15AD31D2}" type="presOf" srcId="{FBC1E121-8299-4E5E-8B61-3112F4382075}" destId="{317058B4-3984-4DD3-BCC0-8C729D384C35}" srcOrd="0" destOrd="0" presId="urn:microsoft.com/office/officeart/2005/8/layout/vList2"/>
    <dgm:cxn modelId="{C8EDC67F-895A-42D9-AA35-8956468DBA6F}" type="presOf" srcId="{83BF745D-13E5-41AA-8468-57A334BBC8A9}" destId="{94DF8977-2BDF-4C7F-8CF3-3D3DEE234BE8}" srcOrd="0" destOrd="0" presId="urn:microsoft.com/office/officeart/2005/8/layout/vList2"/>
    <dgm:cxn modelId="{6793F684-187D-456F-80B8-75914690014A}" srcId="{950DE145-A962-4AC6-9894-4C9E97889338}" destId="{83BF745D-13E5-41AA-8468-57A334BBC8A9}" srcOrd="3" destOrd="0" parTransId="{44AFDD9D-5613-4713-962A-25AC5C8BAA6A}" sibTransId="{0B273011-8A89-477D-BCCD-41EC7813E0B5}"/>
    <dgm:cxn modelId="{04E08D9F-C62D-4EEA-8AAE-79EBE0EC1F04}" srcId="{950DE145-A962-4AC6-9894-4C9E97889338}" destId="{FBC1E121-8299-4E5E-8B61-3112F4382075}" srcOrd="1" destOrd="0" parTransId="{96E894DA-D125-40D8-BA2C-A791483ABEF8}" sibTransId="{D0B339C3-918C-4DED-9B10-24F6F3D13CC1}"/>
    <dgm:cxn modelId="{BA034AAF-B3C6-440D-B549-69274859BB74}" type="presOf" srcId="{DA11C83A-93DE-4446-91D7-C13312A2FC50}" destId="{9F12EA39-B21D-4EDE-98F1-2F093BFC15E0}" srcOrd="0" destOrd="0" presId="urn:microsoft.com/office/officeart/2005/8/layout/vList2"/>
    <dgm:cxn modelId="{F5DFC0ED-4656-49D4-BEE9-58F59161EF4B}" srcId="{950DE145-A962-4AC6-9894-4C9E97889338}" destId="{DA11C83A-93DE-4446-91D7-C13312A2FC50}" srcOrd="4" destOrd="0" parTransId="{903770B2-1CA1-47CE-8921-F3130817D751}" sibTransId="{72CC2326-CCB2-4963-8EB3-D65BB768D845}"/>
    <dgm:cxn modelId="{FFFAF39B-A0EA-4520-82AD-D66C2F9FB3B5}" type="presParOf" srcId="{FFCE9979-9BFC-42B0-9C61-0060D7A15CFC}" destId="{D7ABCA1D-8828-4765-AA88-D7EFD7B9611A}" srcOrd="0" destOrd="0" presId="urn:microsoft.com/office/officeart/2005/8/layout/vList2"/>
    <dgm:cxn modelId="{BC353441-CDAD-4218-B4AB-96BCDA0F1DAA}" type="presParOf" srcId="{FFCE9979-9BFC-42B0-9C61-0060D7A15CFC}" destId="{39ACF66F-24D7-4B33-ABC4-C3177F4C0743}" srcOrd="1" destOrd="0" presId="urn:microsoft.com/office/officeart/2005/8/layout/vList2"/>
    <dgm:cxn modelId="{4239151D-A4D1-4662-80D6-75833179FC42}" type="presParOf" srcId="{FFCE9979-9BFC-42B0-9C61-0060D7A15CFC}" destId="{317058B4-3984-4DD3-BCC0-8C729D384C35}" srcOrd="2" destOrd="0" presId="urn:microsoft.com/office/officeart/2005/8/layout/vList2"/>
    <dgm:cxn modelId="{7EE47484-EFCA-4791-AB5A-4BB3E7F9649E}" type="presParOf" srcId="{FFCE9979-9BFC-42B0-9C61-0060D7A15CFC}" destId="{7DA502C8-CAA3-4F6A-91AB-20737295631B}" srcOrd="3" destOrd="0" presId="urn:microsoft.com/office/officeart/2005/8/layout/vList2"/>
    <dgm:cxn modelId="{11B2594E-C4CF-4616-AB34-127C413BB837}" type="presParOf" srcId="{FFCE9979-9BFC-42B0-9C61-0060D7A15CFC}" destId="{01FF7AB3-9C35-4B1A-B379-E22B6477DB0F}" srcOrd="4" destOrd="0" presId="urn:microsoft.com/office/officeart/2005/8/layout/vList2"/>
    <dgm:cxn modelId="{3E48126D-B49E-4C82-A85B-B7AA448C6FFD}" type="presParOf" srcId="{FFCE9979-9BFC-42B0-9C61-0060D7A15CFC}" destId="{66E007CE-96C7-4249-9CF4-53D298CD4282}" srcOrd="5" destOrd="0" presId="urn:microsoft.com/office/officeart/2005/8/layout/vList2"/>
    <dgm:cxn modelId="{A5775CE1-8A71-4DC0-A2EB-E54403DBC374}" type="presParOf" srcId="{FFCE9979-9BFC-42B0-9C61-0060D7A15CFC}" destId="{94DF8977-2BDF-4C7F-8CF3-3D3DEE234BE8}" srcOrd="6" destOrd="0" presId="urn:microsoft.com/office/officeart/2005/8/layout/vList2"/>
    <dgm:cxn modelId="{D7DB3759-B964-47B3-BB02-866810041F7D}" type="presParOf" srcId="{FFCE9979-9BFC-42B0-9C61-0060D7A15CFC}" destId="{C5F5875E-38B0-45FA-9DC5-5F5B4DCDD744}" srcOrd="7" destOrd="0" presId="urn:microsoft.com/office/officeart/2005/8/layout/vList2"/>
    <dgm:cxn modelId="{D4FCD169-F91D-4FF7-8775-D5263F3107C5}" type="presParOf" srcId="{FFCE9979-9BFC-42B0-9C61-0060D7A15CFC}" destId="{9F12EA39-B21D-4EDE-98F1-2F093BFC15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B737F-5730-49E7-ADBD-69D9F8063D3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D0470C-4389-4496-800A-224D0B520229}">
      <dgm:prSet custT="1"/>
      <dgm:spPr/>
      <dgm:t>
        <a:bodyPr/>
        <a:lstStyle/>
        <a:p>
          <a:r>
            <a:rPr lang="en-US" sz="1400" dirty="0"/>
            <a:t>Be sure all staff members know about their recordkeeping responsibilities. Inform senior management on the importance of the records management program and train office staff on how it works.</a:t>
          </a:r>
        </a:p>
      </dgm:t>
    </dgm:pt>
    <dgm:pt modelId="{2A442065-1747-4C73-8493-E3FA3AFB1378}" type="parTrans" cxnId="{9AE35261-A7C7-454F-B29C-46F3292A369B}">
      <dgm:prSet/>
      <dgm:spPr/>
      <dgm:t>
        <a:bodyPr/>
        <a:lstStyle/>
        <a:p>
          <a:endParaRPr lang="en-US"/>
        </a:p>
      </dgm:t>
    </dgm:pt>
    <dgm:pt modelId="{70267E41-44A2-440A-B680-95B87919F337}" type="sibTrans" cxnId="{9AE35261-A7C7-454F-B29C-46F3292A369B}">
      <dgm:prSet/>
      <dgm:spPr/>
      <dgm:t>
        <a:bodyPr/>
        <a:lstStyle/>
        <a:p>
          <a:endParaRPr lang="en-US"/>
        </a:p>
      </dgm:t>
    </dgm:pt>
    <dgm:pt modelId="{34BB070E-53ED-40ED-987A-38A5152E6EA6}">
      <dgm:prSet custT="1"/>
      <dgm:spPr/>
      <dgm:t>
        <a:bodyPr/>
        <a:lstStyle/>
        <a:p>
          <a:r>
            <a:rPr lang="en-US" sz="1400" dirty="0"/>
            <a:t>Monitor and enforce the program to ensure employees are doing their part:  appropriately classifying, managing, and destroying records.  Have oversight procedures for employee compliance.</a:t>
          </a:r>
        </a:p>
      </dgm:t>
    </dgm:pt>
    <dgm:pt modelId="{C322E5FA-8EC4-4F54-B223-29F3615320BB}" type="parTrans" cxnId="{510DAC43-03BC-495D-9D00-F391E426B6F8}">
      <dgm:prSet/>
      <dgm:spPr/>
      <dgm:t>
        <a:bodyPr/>
        <a:lstStyle/>
        <a:p>
          <a:endParaRPr lang="en-US"/>
        </a:p>
      </dgm:t>
    </dgm:pt>
    <dgm:pt modelId="{DA7C8793-9B35-4426-AA4B-5EB2ACF5B34D}" type="sibTrans" cxnId="{510DAC43-03BC-495D-9D00-F391E426B6F8}">
      <dgm:prSet/>
      <dgm:spPr/>
      <dgm:t>
        <a:bodyPr/>
        <a:lstStyle/>
        <a:p>
          <a:endParaRPr lang="en-US"/>
        </a:p>
      </dgm:t>
    </dgm:pt>
    <dgm:pt modelId="{40853E00-8212-4DE5-87DC-E4EFB5CF954D}">
      <dgm:prSet custT="1"/>
      <dgm:spPr/>
      <dgm:t>
        <a:bodyPr/>
        <a:lstStyle/>
        <a:p>
          <a:r>
            <a:rPr lang="en-US" sz="1400" dirty="0"/>
            <a:t>Records Management staff can help.  We offer information on our website or can conduct training for Records Officers, Directors or personnel dependent upon the needs of the agency.</a:t>
          </a:r>
        </a:p>
      </dgm:t>
    </dgm:pt>
    <dgm:pt modelId="{0EA38F5F-F203-4C51-93A2-C85537C94083}" type="parTrans" cxnId="{058E5223-4E47-4260-A8A0-2FBC39FE3155}">
      <dgm:prSet/>
      <dgm:spPr/>
      <dgm:t>
        <a:bodyPr/>
        <a:lstStyle/>
        <a:p>
          <a:endParaRPr lang="en-US"/>
        </a:p>
      </dgm:t>
    </dgm:pt>
    <dgm:pt modelId="{68BA9422-CF54-4413-B4E9-C892C822CE27}" type="sibTrans" cxnId="{058E5223-4E47-4260-A8A0-2FBC39FE3155}">
      <dgm:prSet/>
      <dgm:spPr/>
      <dgm:t>
        <a:bodyPr/>
        <a:lstStyle/>
        <a:p>
          <a:endParaRPr lang="en-US"/>
        </a:p>
      </dgm:t>
    </dgm:pt>
    <dgm:pt modelId="{E8EC7BA0-5EFA-4BE0-8390-95FF81D605E7}">
      <dgm:prSet custT="1"/>
      <dgm:spPr/>
      <dgm:t>
        <a:bodyPr/>
        <a:lstStyle/>
        <a:p>
          <a:r>
            <a:rPr lang="en-US" sz="1400" dirty="0"/>
            <a:t>Refer staff to our website:  www.maine.gov/sos/arc/records/state/</a:t>
          </a:r>
        </a:p>
      </dgm:t>
    </dgm:pt>
    <dgm:pt modelId="{3837A4A9-12F0-43AF-AF9C-B7667DE3CA53}" type="parTrans" cxnId="{60AAC6EC-A71A-4D0F-8F1F-2B61B1D91848}">
      <dgm:prSet/>
      <dgm:spPr/>
      <dgm:t>
        <a:bodyPr/>
        <a:lstStyle/>
        <a:p>
          <a:endParaRPr lang="en-US"/>
        </a:p>
      </dgm:t>
    </dgm:pt>
    <dgm:pt modelId="{CFADC405-7A68-4970-856D-3DA96CCD4BA3}" type="sibTrans" cxnId="{60AAC6EC-A71A-4D0F-8F1F-2B61B1D91848}">
      <dgm:prSet/>
      <dgm:spPr/>
      <dgm:t>
        <a:bodyPr/>
        <a:lstStyle/>
        <a:p>
          <a:endParaRPr lang="en-US"/>
        </a:p>
      </dgm:t>
    </dgm:pt>
    <dgm:pt modelId="{CC7B8293-2ADB-40C4-91C4-1B8315373CED}" type="pres">
      <dgm:prSet presAssocID="{20BB737F-5730-49E7-ADBD-69D9F8063D3F}" presName="root" presStyleCnt="0">
        <dgm:presLayoutVars>
          <dgm:dir/>
          <dgm:resizeHandles val="exact"/>
        </dgm:presLayoutVars>
      </dgm:prSet>
      <dgm:spPr/>
    </dgm:pt>
    <dgm:pt modelId="{C63C380E-5933-4D53-B4D8-30DDC325809A}" type="pres">
      <dgm:prSet presAssocID="{20BB737F-5730-49E7-ADBD-69D9F8063D3F}" presName="container" presStyleCnt="0">
        <dgm:presLayoutVars>
          <dgm:dir/>
          <dgm:resizeHandles val="exact"/>
        </dgm:presLayoutVars>
      </dgm:prSet>
      <dgm:spPr/>
    </dgm:pt>
    <dgm:pt modelId="{24905C33-9A9E-4965-8C4F-7849C915C0F3}" type="pres">
      <dgm:prSet presAssocID="{89D0470C-4389-4496-800A-224D0B520229}" presName="compNode" presStyleCnt="0"/>
      <dgm:spPr/>
    </dgm:pt>
    <dgm:pt modelId="{B54FAB0C-13B7-4318-933F-CD8E8D2FEB03}" type="pres">
      <dgm:prSet presAssocID="{89D0470C-4389-4496-800A-224D0B520229}" presName="iconBgRect" presStyleLbl="bgShp" presStyleIdx="0" presStyleCnt="4" custScaleX="75206" custScaleY="73494"/>
      <dgm:spPr/>
    </dgm:pt>
    <dgm:pt modelId="{B069C993-8640-4635-B1DB-37684670E858}" type="pres">
      <dgm:prSet presAssocID="{89D0470C-4389-4496-800A-224D0B5202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57FCF5B0-C162-4DEF-9F72-CD84D8CB76DE}" type="pres">
      <dgm:prSet presAssocID="{89D0470C-4389-4496-800A-224D0B520229}" presName="spaceRect" presStyleCnt="0"/>
      <dgm:spPr/>
    </dgm:pt>
    <dgm:pt modelId="{05E930FA-DEC5-47A1-A388-E5443607C1AD}" type="pres">
      <dgm:prSet presAssocID="{89D0470C-4389-4496-800A-224D0B520229}" presName="textRect" presStyleLbl="revTx" presStyleIdx="0" presStyleCnt="4" custScaleX="114868" custScaleY="133638">
        <dgm:presLayoutVars>
          <dgm:chMax val="1"/>
          <dgm:chPref val="1"/>
        </dgm:presLayoutVars>
      </dgm:prSet>
      <dgm:spPr/>
    </dgm:pt>
    <dgm:pt modelId="{F7E79F6E-7A33-45C5-9CF3-99FFDBDF45FE}" type="pres">
      <dgm:prSet presAssocID="{70267E41-44A2-440A-B680-95B87919F337}" presName="sibTrans" presStyleLbl="sibTrans2D1" presStyleIdx="0" presStyleCnt="0"/>
      <dgm:spPr/>
    </dgm:pt>
    <dgm:pt modelId="{F4DD631E-3CE4-4C0A-B01C-FFF3762BDF42}" type="pres">
      <dgm:prSet presAssocID="{34BB070E-53ED-40ED-987A-38A5152E6EA6}" presName="compNode" presStyleCnt="0"/>
      <dgm:spPr/>
    </dgm:pt>
    <dgm:pt modelId="{A17EAAA0-91F9-4A6F-8683-CB167E2B9CB6}" type="pres">
      <dgm:prSet presAssocID="{34BB070E-53ED-40ED-987A-38A5152E6EA6}" presName="iconBgRect" presStyleLbl="bgShp" presStyleIdx="1" presStyleCnt="4" custScaleX="71781" custScaleY="84616"/>
      <dgm:spPr/>
    </dgm:pt>
    <dgm:pt modelId="{408AEACD-ED2F-46DF-9A88-17297A6C9DDC}" type="pres">
      <dgm:prSet presAssocID="{34BB070E-53ED-40ED-987A-38A5152E6E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1DEADAB1-B62B-4882-AB02-10F79CBFC37A}" type="pres">
      <dgm:prSet presAssocID="{34BB070E-53ED-40ED-987A-38A5152E6EA6}" presName="spaceRect" presStyleCnt="0"/>
      <dgm:spPr/>
    </dgm:pt>
    <dgm:pt modelId="{7C1DF992-8E89-4EF4-8F3C-58E1119F9334}" type="pres">
      <dgm:prSet presAssocID="{34BB070E-53ED-40ED-987A-38A5152E6EA6}" presName="textRect" presStyleLbl="revTx" presStyleIdx="1" presStyleCnt="4" custScaleX="121532" custScaleY="147748">
        <dgm:presLayoutVars>
          <dgm:chMax val="1"/>
          <dgm:chPref val="1"/>
        </dgm:presLayoutVars>
      </dgm:prSet>
      <dgm:spPr/>
    </dgm:pt>
    <dgm:pt modelId="{22EEBEF5-A028-4719-98A3-7751C0F52794}" type="pres">
      <dgm:prSet presAssocID="{DA7C8793-9B35-4426-AA4B-5EB2ACF5B34D}" presName="sibTrans" presStyleLbl="sibTrans2D1" presStyleIdx="0" presStyleCnt="0"/>
      <dgm:spPr/>
    </dgm:pt>
    <dgm:pt modelId="{D332A0A1-5761-49CC-BF20-BA58F8B046BB}" type="pres">
      <dgm:prSet presAssocID="{40853E00-8212-4DE5-87DC-E4EFB5CF954D}" presName="compNode" presStyleCnt="0"/>
      <dgm:spPr/>
    </dgm:pt>
    <dgm:pt modelId="{A28DF428-377E-41EE-A59A-D6C197B7BA58}" type="pres">
      <dgm:prSet presAssocID="{40853E00-8212-4DE5-87DC-E4EFB5CF954D}" presName="iconBgRect" presStyleLbl="bgShp" presStyleIdx="2" presStyleCnt="4" custScaleX="80548" custScaleY="79550"/>
      <dgm:spPr/>
    </dgm:pt>
    <dgm:pt modelId="{460635CC-4EE1-4A5C-89A2-A49529CB9C17}" type="pres">
      <dgm:prSet presAssocID="{40853E00-8212-4DE5-87DC-E4EFB5CF95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4BD0FB25-FA14-4588-805F-47D383919D9D}" type="pres">
      <dgm:prSet presAssocID="{40853E00-8212-4DE5-87DC-E4EFB5CF954D}" presName="spaceRect" presStyleCnt="0"/>
      <dgm:spPr/>
    </dgm:pt>
    <dgm:pt modelId="{26B79E09-4FE3-493A-8821-060F151936BD}" type="pres">
      <dgm:prSet presAssocID="{40853E00-8212-4DE5-87DC-E4EFB5CF954D}" presName="textRect" presStyleLbl="revTx" presStyleIdx="2" presStyleCnt="4" custScaleX="113559" custScaleY="145381">
        <dgm:presLayoutVars>
          <dgm:chMax val="1"/>
          <dgm:chPref val="1"/>
        </dgm:presLayoutVars>
      </dgm:prSet>
      <dgm:spPr/>
    </dgm:pt>
    <dgm:pt modelId="{E61E2160-E41C-42C0-83AB-A295B209192D}" type="pres">
      <dgm:prSet presAssocID="{68BA9422-CF54-4413-B4E9-C892C822CE27}" presName="sibTrans" presStyleLbl="sibTrans2D1" presStyleIdx="0" presStyleCnt="0"/>
      <dgm:spPr/>
    </dgm:pt>
    <dgm:pt modelId="{2B1DD125-5204-4589-8690-8126101CD9E6}" type="pres">
      <dgm:prSet presAssocID="{E8EC7BA0-5EFA-4BE0-8390-95FF81D605E7}" presName="compNode" presStyleCnt="0"/>
      <dgm:spPr/>
    </dgm:pt>
    <dgm:pt modelId="{AFB91616-6B7A-4CBD-ADB0-80D036543D9C}" type="pres">
      <dgm:prSet presAssocID="{E8EC7BA0-5EFA-4BE0-8390-95FF81D605E7}" presName="iconBgRect" presStyleLbl="bgShp" presStyleIdx="3" presStyleCnt="4" custScaleX="78635" custScaleY="79550"/>
      <dgm:spPr/>
    </dgm:pt>
    <dgm:pt modelId="{A12DB6A6-BFE0-4EEA-83C0-AA18A3F4E17E}" type="pres">
      <dgm:prSet presAssocID="{E8EC7BA0-5EFA-4BE0-8390-95FF81D605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vertising"/>
        </a:ext>
      </dgm:extLst>
    </dgm:pt>
    <dgm:pt modelId="{2AEABEF2-6968-45DA-971B-7B644F8A3A9B}" type="pres">
      <dgm:prSet presAssocID="{E8EC7BA0-5EFA-4BE0-8390-95FF81D605E7}" presName="spaceRect" presStyleCnt="0"/>
      <dgm:spPr/>
    </dgm:pt>
    <dgm:pt modelId="{FAC20291-8E78-46BA-8F76-9B78A724A714}" type="pres">
      <dgm:prSet presAssocID="{E8EC7BA0-5EFA-4BE0-8390-95FF81D605E7}" presName="textRect" presStyleLbl="revTx" presStyleIdx="3" presStyleCnt="4" custScaleX="123075" custScaleY="145699">
        <dgm:presLayoutVars>
          <dgm:chMax val="1"/>
          <dgm:chPref val="1"/>
        </dgm:presLayoutVars>
      </dgm:prSet>
      <dgm:spPr/>
    </dgm:pt>
  </dgm:ptLst>
  <dgm:cxnLst>
    <dgm:cxn modelId="{98492604-3AA5-4EC8-A6AC-01E877747F4D}" type="presOf" srcId="{E8EC7BA0-5EFA-4BE0-8390-95FF81D605E7}" destId="{FAC20291-8E78-46BA-8F76-9B78A724A714}" srcOrd="0" destOrd="0" presId="urn:microsoft.com/office/officeart/2018/2/layout/IconCircleList"/>
    <dgm:cxn modelId="{058E5223-4E47-4260-A8A0-2FBC39FE3155}" srcId="{20BB737F-5730-49E7-ADBD-69D9F8063D3F}" destId="{40853E00-8212-4DE5-87DC-E4EFB5CF954D}" srcOrd="2" destOrd="0" parTransId="{0EA38F5F-F203-4C51-93A2-C85537C94083}" sibTransId="{68BA9422-CF54-4413-B4E9-C892C822CE27}"/>
    <dgm:cxn modelId="{B10EE139-DE6A-499C-A845-833605158791}" type="presOf" srcId="{40853E00-8212-4DE5-87DC-E4EFB5CF954D}" destId="{26B79E09-4FE3-493A-8821-060F151936BD}" srcOrd="0" destOrd="0" presId="urn:microsoft.com/office/officeart/2018/2/layout/IconCircleList"/>
    <dgm:cxn modelId="{9AE35261-A7C7-454F-B29C-46F3292A369B}" srcId="{20BB737F-5730-49E7-ADBD-69D9F8063D3F}" destId="{89D0470C-4389-4496-800A-224D0B520229}" srcOrd="0" destOrd="0" parTransId="{2A442065-1747-4C73-8493-E3FA3AFB1378}" sibTransId="{70267E41-44A2-440A-B680-95B87919F337}"/>
    <dgm:cxn modelId="{3C3EA442-557F-4399-84D8-880D39689A16}" type="presOf" srcId="{68BA9422-CF54-4413-B4E9-C892C822CE27}" destId="{E61E2160-E41C-42C0-83AB-A295B209192D}" srcOrd="0" destOrd="0" presId="urn:microsoft.com/office/officeart/2018/2/layout/IconCircleList"/>
    <dgm:cxn modelId="{510DAC43-03BC-495D-9D00-F391E426B6F8}" srcId="{20BB737F-5730-49E7-ADBD-69D9F8063D3F}" destId="{34BB070E-53ED-40ED-987A-38A5152E6EA6}" srcOrd="1" destOrd="0" parTransId="{C322E5FA-8EC4-4F54-B223-29F3615320BB}" sibTransId="{DA7C8793-9B35-4426-AA4B-5EB2ACF5B34D}"/>
    <dgm:cxn modelId="{27BEDF4A-177D-44ED-A8A4-5300B8890C22}" type="presOf" srcId="{20BB737F-5730-49E7-ADBD-69D9F8063D3F}" destId="{CC7B8293-2ADB-40C4-91C4-1B8315373CED}" srcOrd="0" destOrd="0" presId="urn:microsoft.com/office/officeart/2018/2/layout/IconCircleList"/>
    <dgm:cxn modelId="{7B9FCC79-5A9B-4134-B2A9-18D441683072}" type="presOf" srcId="{89D0470C-4389-4496-800A-224D0B520229}" destId="{05E930FA-DEC5-47A1-A388-E5443607C1AD}" srcOrd="0" destOrd="0" presId="urn:microsoft.com/office/officeart/2018/2/layout/IconCircleList"/>
    <dgm:cxn modelId="{A9794A99-3410-4FDF-9315-D2CE07AC5713}" type="presOf" srcId="{34BB070E-53ED-40ED-987A-38A5152E6EA6}" destId="{7C1DF992-8E89-4EF4-8F3C-58E1119F9334}" srcOrd="0" destOrd="0" presId="urn:microsoft.com/office/officeart/2018/2/layout/IconCircleList"/>
    <dgm:cxn modelId="{8DE6F5A5-762C-4FB2-A9D5-03A55FB6AF14}" type="presOf" srcId="{DA7C8793-9B35-4426-AA4B-5EB2ACF5B34D}" destId="{22EEBEF5-A028-4719-98A3-7751C0F52794}" srcOrd="0" destOrd="0" presId="urn:microsoft.com/office/officeart/2018/2/layout/IconCircleList"/>
    <dgm:cxn modelId="{6FBFDDDA-E08E-4044-A382-607DE7D57EBB}" type="presOf" srcId="{70267E41-44A2-440A-B680-95B87919F337}" destId="{F7E79F6E-7A33-45C5-9CF3-99FFDBDF45FE}" srcOrd="0" destOrd="0" presId="urn:microsoft.com/office/officeart/2018/2/layout/IconCircleList"/>
    <dgm:cxn modelId="{60AAC6EC-A71A-4D0F-8F1F-2B61B1D91848}" srcId="{20BB737F-5730-49E7-ADBD-69D9F8063D3F}" destId="{E8EC7BA0-5EFA-4BE0-8390-95FF81D605E7}" srcOrd="3" destOrd="0" parTransId="{3837A4A9-12F0-43AF-AF9C-B7667DE3CA53}" sibTransId="{CFADC405-7A68-4970-856D-3DA96CCD4BA3}"/>
    <dgm:cxn modelId="{9EA97A97-531F-4A22-B9C5-1922184EEB03}" type="presParOf" srcId="{CC7B8293-2ADB-40C4-91C4-1B8315373CED}" destId="{C63C380E-5933-4D53-B4D8-30DDC325809A}" srcOrd="0" destOrd="0" presId="urn:microsoft.com/office/officeart/2018/2/layout/IconCircleList"/>
    <dgm:cxn modelId="{197E5AE9-69CB-44FD-8516-0D769EFD069D}" type="presParOf" srcId="{C63C380E-5933-4D53-B4D8-30DDC325809A}" destId="{24905C33-9A9E-4965-8C4F-7849C915C0F3}" srcOrd="0" destOrd="0" presId="urn:microsoft.com/office/officeart/2018/2/layout/IconCircleList"/>
    <dgm:cxn modelId="{7791CE35-5B3D-4166-B69F-07BA80CEE5E1}" type="presParOf" srcId="{24905C33-9A9E-4965-8C4F-7849C915C0F3}" destId="{B54FAB0C-13B7-4318-933F-CD8E8D2FEB03}" srcOrd="0" destOrd="0" presId="urn:microsoft.com/office/officeart/2018/2/layout/IconCircleList"/>
    <dgm:cxn modelId="{CBB9BABC-639A-45C1-B735-7370E8001075}" type="presParOf" srcId="{24905C33-9A9E-4965-8C4F-7849C915C0F3}" destId="{B069C993-8640-4635-B1DB-37684670E858}" srcOrd="1" destOrd="0" presId="urn:microsoft.com/office/officeart/2018/2/layout/IconCircleList"/>
    <dgm:cxn modelId="{FE5767CB-2828-4225-A32B-5702FAFA9444}" type="presParOf" srcId="{24905C33-9A9E-4965-8C4F-7849C915C0F3}" destId="{57FCF5B0-C162-4DEF-9F72-CD84D8CB76DE}" srcOrd="2" destOrd="0" presId="urn:microsoft.com/office/officeart/2018/2/layout/IconCircleList"/>
    <dgm:cxn modelId="{9E2991AB-E26B-4005-9FDB-AE2EC8EC026D}" type="presParOf" srcId="{24905C33-9A9E-4965-8C4F-7849C915C0F3}" destId="{05E930FA-DEC5-47A1-A388-E5443607C1AD}" srcOrd="3" destOrd="0" presId="urn:microsoft.com/office/officeart/2018/2/layout/IconCircleList"/>
    <dgm:cxn modelId="{54FD9FDC-F3CD-4019-B9A4-72E7DF92C101}" type="presParOf" srcId="{C63C380E-5933-4D53-B4D8-30DDC325809A}" destId="{F7E79F6E-7A33-45C5-9CF3-99FFDBDF45FE}" srcOrd="1" destOrd="0" presId="urn:microsoft.com/office/officeart/2018/2/layout/IconCircleList"/>
    <dgm:cxn modelId="{DC2FA439-D837-4A96-BB65-40C88C779496}" type="presParOf" srcId="{C63C380E-5933-4D53-B4D8-30DDC325809A}" destId="{F4DD631E-3CE4-4C0A-B01C-FFF3762BDF42}" srcOrd="2" destOrd="0" presId="urn:microsoft.com/office/officeart/2018/2/layout/IconCircleList"/>
    <dgm:cxn modelId="{D24BC649-5BDE-4360-80D3-8F09F9B32A61}" type="presParOf" srcId="{F4DD631E-3CE4-4C0A-B01C-FFF3762BDF42}" destId="{A17EAAA0-91F9-4A6F-8683-CB167E2B9CB6}" srcOrd="0" destOrd="0" presId="urn:microsoft.com/office/officeart/2018/2/layout/IconCircleList"/>
    <dgm:cxn modelId="{8B5DDED1-1EFE-4618-A179-46DBCF6E1874}" type="presParOf" srcId="{F4DD631E-3CE4-4C0A-B01C-FFF3762BDF42}" destId="{408AEACD-ED2F-46DF-9A88-17297A6C9DDC}" srcOrd="1" destOrd="0" presId="urn:microsoft.com/office/officeart/2018/2/layout/IconCircleList"/>
    <dgm:cxn modelId="{B5BA6C5F-9924-43DA-A9DC-E558667EDCD6}" type="presParOf" srcId="{F4DD631E-3CE4-4C0A-B01C-FFF3762BDF42}" destId="{1DEADAB1-B62B-4882-AB02-10F79CBFC37A}" srcOrd="2" destOrd="0" presId="urn:microsoft.com/office/officeart/2018/2/layout/IconCircleList"/>
    <dgm:cxn modelId="{545A78EA-B6EB-421D-95BE-009ACC002105}" type="presParOf" srcId="{F4DD631E-3CE4-4C0A-B01C-FFF3762BDF42}" destId="{7C1DF992-8E89-4EF4-8F3C-58E1119F9334}" srcOrd="3" destOrd="0" presId="urn:microsoft.com/office/officeart/2018/2/layout/IconCircleList"/>
    <dgm:cxn modelId="{20574435-3AC2-4A42-B73C-56C116BC8E75}" type="presParOf" srcId="{C63C380E-5933-4D53-B4D8-30DDC325809A}" destId="{22EEBEF5-A028-4719-98A3-7751C0F52794}" srcOrd="3" destOrd="0" presId="urn:microsoft.com/office/officeart/2018/2/layout/IconCircleList"/>
    <dgm:cxn modelId="{DB18CBDD-D5C2-4AD7-A6E4-2635B11A3A3D}" type="presParOf" srcId="{C63C380E-5933-4D53-B4D8-30DDC325809A}" destId="{D332A0A1-5761-49CC-BF20-BA58F8B046BB}" srcOrd="4" destOrd="0" presId="urn:microsoft.com/office/officeart/2018/2/layout/IconCircleList"/>
    <dgm:cxn modelId="{4368B657-C7E6-4A52-B1C6-518821473B62}" type="presParOf" srcId="{D332A0A1-5761-49CC-BF20-BA58F8B046BB}" destId="{A28DF428-377E-41EE-A59A-D6C197B7BA58}" srcOrd="0" destOrd="0" presId="urn:microsoft.com/office/officeart/2018/2/layout/IconCircleList"/>
    <dgm:cxn modelId="{20E98EA7-09EE-4FE1-A86F-F550C401FBF0}" type="presParOf" srcId="{D332A0A1-5761-49CC-BF20-BA58F8B046BB}" destId="{460635CC-4EE1-4A5C-89A2-A49529CB9C17}" srcOrd="1" destOrd="0" presId="urn:microsoft.com/office/officeart/2018/2/layout/IconCircleList"/>
    <dgm:cxn modelId="{F41F8F26-2A4C-4EE6-8A5C-63B92C6548B5}" type="presParOf" srcId="{D332A0A1-5761-49CC-BF20-BA58F8B046BB}" destId="{4BD0FB25-FA14-4588-805F-47D383919D9D}" srcOrd="2" destOrd="0" presId="urn:microsoft.com/office/officeart/2018/2/layout/IconCircleList"/>
    <dgm:cxn modelId="{D6E688F0-C30E-4B3E-BF9A-A3991EDCEB07}" type="presParOf" srcId="{D332A0A1-5761-49CC-BF20-BA58F8B046BB}" destId="{26B79E09-4FE3-493A-8821-060F151936BD}" srcOrd="3" destOrd="0" presId="urn:microsoft.com/office/officeart/2018/2/layout/IconCircleList"/>
    <dgm:cxn modelId="{9614C964-6F50-40D3-8482-7042CA86FD41}" type="presParOf" srcId="{C63C380E-5933-4D53-B4D8-30DDC325809A}" destId="{E61E2160-E41C-42C0-83AB-A295B209192D}" srcOrd="5" destOrd="0" presId="urn:microsoft.com/office/officeart/2018/2/layout/IconCircleList"/>
    <dgm:cxn modelId="{2DC436FC-828B-4ECD-A1A5-C1DA25E3A62D}" type="presParOf" srcId="{C63C380E-5933-4D53-B4D8-30DDC325809A}" destId="{2B1DD125-5204-4589-8690-8126101CD9E6}" srcOrd="6" destOrd="0" presId="urn:microsoft.com/office/officeart/2018/2/layout/IconCircleList"/>
    <dgm:cxn modelId="{1650A3D2-B7A2-468F-B82A-1AE0DB15672D}" type="presParOf" srcId="{2B1DD125-5204-4589-8690-8126101CD9E6}" destId="{AFB91616-6B7A-4CBD-ADB0-80D036543D9C}" srcOrd="0" destOrd="0" presId="urn:microsoft.com/office/officeart/2018/2/layout/IconCircleList"/>
    <dgm:cxn modelId="{6F9B8D96-5DA6-4DA4-AEA8-5ECF33A54C74}" type="presParOf" srcId="{2B1DD125-5204-4589-8690-8126101CD9E6}" destId="{A12DB6A6-BFE0-4EEA-83C0-AA18A3F4E17E}" srcOrd="1" destOrd="0" presId="urn:microsoft.com/office/officeart/2018/2/layout/IconCircleList"/>
    <dgm:cxn modelId="{108F1436-1FA9-440E-94B2-61FAE6E75C1B}" type="presParOf" srcId="{2B1DD125-5204-4589-8690-8126101CD9E6}" destId="{2AEABEF2-6968-45DA-971B-7B644F8A3A9B}" srcOrd="2" destOrd="0" presId="urn:microsoft.com/office/officeart/2018/2/layout/IconCircleList"/>
    <dgm:cxn modelId="{3A1D6B64-A5FA-4585-AABA-E339A248D81B}" type="presParOf" srcId="{2B1DD125-5204-4589-8690-8126101CD9E6}" destId="{FAC20291-8E78-46BA-8F76-9B78A724A71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8AF97-C0AF-4A1F-AD4F-08966A7C8DD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3FDEE6F-E7BD-46A6-84DA-E7F8BB4C831C}">
      <dgm:prSet/>
      <dgm:spPr/>
      <dgm:t>
        <a:bodyPr/>
        <a:lstStyle/>
        <a:p>
          <a:r>
            <a:rPr lang="en-US" dirty="0"/>
            <a:t>All records in Records Center status, including pre-archival records, remain under legal control of the agency that created them.  Records in the Records Center are released only to cardholders (includes ROs &amp; Assistants) of the creating agency.</a:t>
          </a:r>
        </a:p>
      </dgm:t>
    </dgm:pt>
    <dgm:pt modelId="{1308BE25-5654-4677-B0CE-72E7EAFE7C17}" type="parTrans" cxnId="{D2CFDF3F-4CA3-4455-9370-0DA54B67D862}">
      <dgm:prSet/>
      <dgm:spPr/>
      <dgm:t>
        <a:bodyPr/>
        <a:lstStyle/>
        <a:p>
          <a:endParaRPr lang="en-US"/>
        </a:p>
      </dgm:t>
    </dgm:pt>
    <dgm:pt modelId="{3B5FBD08-2C23-48A3-82C9-7FC67A6EB593}" type="sibTrans" cxnId="{D2CFDF3F-4CA3-4455-9370-0DA54B67D862}">
      <dgm:prSet/>
      <dgm:spPr/>
      <dgm:t>
        <a:bodyPr/>
        <a:lstStyle/>
        <a:p>
          <a:endParaRPr lang="en-US"/>
        </a:p>
      </dgm:t>
    </dgm:pt>
    <dgm:pt modelId="{38D0E40A-1480-4CFB-A62A-D7892FC97081}">
      <dgm:prSet/>
      <dgm:spPr/>
      <dgm:t>
        <a:bodyPr/>
        <a:lstStyle/>
        <a:p>
          <a:r>
            <a:rPr lang="en-US"/>
            <a:t>All ARCHIVAL records transferred to the Maine State Archives come under legal authority of the Maine State Archives and after 75 years any Archival records shall be available for public inspection according to </a:t>
          </a:r>
          <a:r>
            <a:rPr lang="en-US">
              <a:hlinkClick xmlns:r="http://schemas.openxmlformats.org/officeDocument/2006/relationships" r:id="rId1"/>
            </a:rPr>
            <a:t>MRS Title 5, §95-C. </a:t>
          </a:r>
          <a:endParaRPr lang="en-US"/>
        </a:p>
      </dgm:t>
    </dgm:pt>
    <dgm:pt modelId="{C3F8F0FB-F6E2-46C6-9253-69FC29D0B518}" type="parTrans" cxnId="{1C26162E-52D7-4AA1-8A27-20AB640270E0}">
      <dgm:prSet/>
      <dgm:spPr/>
      <dgm:t>
        <a:bodyPr/>
        <a:lstStyle/>
        <a:p>
          <a:endParaRPr lang="en-US"/>
        </a:p>
      </dgm:t>
    </dgm:pt>
    <dgm:pt modelId="{D6BFC707-78DA-4474-8356-346D1187CE7F}" type="sibTrans" cxnId="{1C26162E-52D7-4AA1-8A27-20AB640270E0}">
      <dgm:prSet/>
      <dgm:spPr/>
      <dgm:t>
        <a:bodyPr/>
        <a:lstStyle/>
        <a:p>
          <a:endParaRPr lang="en-US"/>
        </a:p>
      </dgm:t>
    </dgm:pt>
    <dgm:pt modelId="{44052685-78FC-45B8-9B16-76EC7291664D}" type="pres">
      <dgm:prSet presAssocID="{D2C8AF97-C0AF-4A1F-AD4F-08966A7C8DD2}" presName="hierChild1" presStyleCnt="0">
        <dgm:presLayoutVars>
          <dgm:chPref val="1"/>
          <dgm:dir/>
          <dgm:animOne val="branch"/>
          <dgm:animLvl val="lvl"/>
          <dgm:resizeHandles/>
        </dgm:presLayoutVars>
      </dgm:prSet>
      <dgm:spPr/>
    </dgm:pt>
    <dgm:pt modelId="{6D544BBA-3A42-46A0-ABDC-CBFD51FD4174}" type="pres">
      <dgm:prSet presAssocID="{73FDEE6F-E7BD-46A6-84DA-E7F8BB4C831C}" presName="hierRoot1" presStyleCnt="0"/>
      <dgm:spPr/>
    </dgm:pt>
    <dgm:pt modelId="{9D82413F-1903-47D5-B224-F4D9E164DDB2}" type="pres">
      <dgm:prSet presAssocID="{73FDEE6F-E7BD-46A6-84DA-E7F8BB4C831C}" presName="composite" presStyleCnt="0"/>
      <dgm:spPr/>
    </dgm:pt>
    <dgm:pt modelId="{754BCF8C-066B-432C-A1DC-4E83B92B849E}" type="pres">
      <dgm:prSet presAssocID="{73FDEE6F-E7BD-46A6-84DA-E7F8BB4C831C}" presName="background" presStyleLbl="node0" presStyleIdx="0" presStyleCnt="2"/>
      <dgm:spPr/>
    </dgm:pt>
    <dgm:pt modelId="{BD8EBF4B-FD60-4DB5-97A9-6394629A8E35}" type="pres">
      <dgm:prSet presAssocID="{73FDEE6F-E7BD-46A6-84DA-E7F8BB4C831C}" presName="text" presStyleLbl="fgAcc0" presStyleIdx="0" presStyleCnt="2">
        <dgm:presLayoutVars>
          <dgm:chPref val="3"/>
        </dgm:presLayoutVars>
      </dgm:prSet>
      <dgm:spPr/>
    </dgm:pt>
    <dgm:pt modelId="{E41319DE-50F5-40B3-8E7E-56186776D05A}" type="pres">
      <dgm:prSet presAssocID="{73FDEE6F-E7BD-46A6-84DA-E7F8BB4C831C}" presName="hierChild2" presStyleCnt="0"/>
      <dgm:spPr/>
    </dgm:pt>
    <dgm:pt modelId="{3F376673-72AC-4F7B-A3EC-A0A3E49928A1}" type="pres">
      <dgm:prSet presAssocID="{38D0E40A-1480-4CFB-A62A-D7892FC97081}" presName="hierRoot1" presStyleCnt="0"/>
      <dgm:spPr/>
    </dgm:pt>
    <dgm:pt modelId="{AF95B9AA-B9DC-49A4-81BA-81622622ACF2}" type="pres">
      <dgm:prSet presAssocID="{38D0E40A-1480-4CFB-A62A-D7892FC97081}" presName="composite" presStyleCnt="0"/>
      <dgm:spPr/>
    </dgm:pt>
    <dgm:pt modelId="{2F2FD075-6186-497D-9F68-EFCD9C3E2690}" type="pres">
      <dgm:prSet presAssocID="{38D0E40A-1480-4CFB-A62A-D7892FC97081}" presName="background" presStyleLbl="node0" presStyleIdx="1" presStyleCnt="2"/>
      <dgm:spPr/>
    </dgm:pt>
    <dgm:pt modelId="{FCB0DB05-5BE5-4919-AB7C-2BB5911A2F62}" type="pres">
      <dgm:prSet presAssocID="{38D0E40A-1480-4CFB-A62A-D7892FC97081}" presName="text" presStyleLbl="fgAcc0" presStyleIdx="1" presStyleCnt="2">
        <dgm:presLayoutVars>
          <dgm:chPref val="3"/>
        </dgm:presLayoutVars>
      </dgm:prSet>
      <dgm:spPr/>
    </dgm:pt>
    <dgm:pt modelId="{63E6EDFD-2FC4-4EA5-81BA-71DDE7DA6C36}" type="pres">
      <dgm:prSet presAssocID="{38D0E40A-1480-4CFB-A62A-D7892FC97081}" presName="hierChild2" presStyleCnt="0"/>
      <dgm:spPr/>
    </dgm:pt>
  </dgm:ptLst>
  <dgm:cxnLst>
    <dgm:cxn modelId="{950BB00A-209B-41C2-8FE3-7E1CF397E1C9}" type="presOf" srcId="{38D0E40A-1480-4CFB-A62A-D7892FC97081}" destId="{FCB0DB05-5BE5-4919-AB7C-2BB5911A2F62}" srcOrd="0" destOrd="0" presId="urn:microsoft.com/office/officeart/2005/8/layout/hierarchy1"/>
    <dgm:cxn modelId="{1C26162E-52D7-4AA1-8A27-20AB640270E0}" srcId="{D2C8AF97-C0AF-4A1F-AD4F-08966A7C8DD2}" destId="{38D0E40A-1480-4CFB-A62A-D7892FC97081}" srcOrd="1" destOrd="0" parTransId="{C3F8F0FB-F6E2-46C6-9253-69FC29D0B518}" sibTransId="{D6BFC707-78DA-4474-8356-346D1187CE7F}"/>
    <dgm:cxn modelId="{D2CFDF3F-4CA3-4455-9370-0DA54B67D862}" srcId="{D2C8AF97-C0AF-4A1F-AD4F-08966A7C8DD2}" destId="{73FDEE6F-E7BD-46A6-84DA-E7F8BB4C831C}" srcOrd="0" destOrd="0" parTransId="{1308BE25-5654-4677-B0CE-72E7EAFE7C17}" sibTransId="{3B5FBD08-2C23-48A3-82C9-7FC67A6EB593}"/>
    <dgm:cxn modelId="{3CD4F7B8-7BFD-44DF-999D-796198D891FC}" type="presOf" srcId="{73FDEE6F-E7BD-46A6-84DA-E7F8BB4C831C}" destId="{BD8EBF4B-FD60-4DB5-97A9-6394629A8E35}" srcOrd="0" destOrd="0" presId="urn:microsoft.com/office/officeart/2005/8/layout/hierarchy1"/>
    <dgm:cxn modelId="{4D1BFFFD-4053-47FC-A040-51C1ECD7E76D}" type="presOf" srcId="{D2C8AF97-C0AF-4A1F-AD4F-08966A7C8DD2}" destId="{44052685-78FC-45B8-9B16-76EC7291664D}" srcOrd="0" destOrd="0" presId="urn:microsoft.com/office/officeart/2005/8/layout/hierarchy1"/>
    <dgm:cxn modelId="{8E00AA31-CBA7-48E2-AF33-F287CF8528A6}" type="presParOf" srcId="{44052685-78FC-45B8-9B16-76EC7291664D}" destId="{6D544BBA-3A42-46A0-ABDC-CBFD51FD4174}" srcOrd="0" destOrd="0" presId="urn:microsoft.com/office/officeart/2005/8/layout/hierarchy1"/>
    <dgm:cxn modelId="{0EBBB748-4E09-4179-B05E-D364A3D78824}" type="presParOf" srcId="{6D544BBA-3A42-46A0-ABDC-CBFD51FD4174}" destId="{9D82413F-1903-47D5-B224-F4D9E164DDB2}" srcOrd="0" destOrd="0" presId="urn:microsoft.com/office/officeart/2005/8/layout/hierarchy1"/>
    <dgm:cxn modelId="{E9A47BBA-772C-4456-ABFF-4652FD04B6E6}" type="presParOf" srcId="{9D82413F-1903-47D5-B224-F4D9E164DDB2}" destId="{754BCF8C-066B-432C-A1DC-4E83B92B849E}" srcOrd="0" destOrd="0" presId="urn:microsoft.com/office/officeart/2005/8/layout/hierarchy1"/>
    <dgm:cxn modelId="{FBDC320F-BCE0-4A5A-9890-B5956270CE07}" type="presParOf" srcId="{9D82413F-1903-47D5-B224-F4D9E164DDB2}" destId="{BD8EBF4B-FD60-4DB5-97A9-6394629A8E35}" srcOrd="1" destOrd="0" presId="urn:microsoft.com/office/officeart/2005/8/layout/hierarchy1"/>
    <dgm:cxn modelId="{ADCE6303-7801-4A90-B612-C7F3B39A3F52}" type="presParOf" srcId="{6D544BBA-3A42-46A0-ABDC-CBFD51FD4174}" destId="{E41319DE-50F5-40B3-8E7E-56186776D05A}" srcOrd="1" destOrd="0" presId="urn:microsoft.com/office/officeart/2005/8/layout/hierarchy1"/>
    <dgm:cxn modelId="{EDC230DB-BF35-4EB6-9BF2-45868D19D62F}" type="presParOf" srcId="{44052685-78FC-45B8-9B16-76EC7291664D}" destId="{3F376673-72AC-4F7B-A3EC-A0A3E49928A1}" srcOrd="1" destOrd="0" presId="urn:microsoft.com/office/officeart/2005/8/layout/hierarchy1"/>
    <dgm:cxn modelId="{77863A0C-1703-4D11-8FF0-D29E3F41D9BB}" type="presParOf" srcId="{3F376673-72AC-4F7B-A3EC-A0A3E49928A1}" destId="{AF95B9AA-B9DC-49A4-81BA-81622622ACF2}" srcOrd="0" destOrd="0" presId="urn:microsoft.com/office/officeart/2005/8/layout/hierarchy1"/>
    <dgm:cxn modelId="{5255E000-630C-4708-B891-E9A7D90B3254}" type="presParOf" srcId="{AF95B9AA-B9DC-49A4-81BA-81622622ACF2}" destId="{2F2FD075-6186-497D-9F68-EFCD9C3E2690}" srcOrd="0" destOrd="0" presId="urn:microsoft.com/office/officeart/2005/8/layout/hierarchy1"/>
    <dgm:cxn modelId="{221AA2C5-0F2E-4BF1-8715-6DA303762483}" type="presParOf" srcId="{AF95B9AA-B9DC-49A4-81BA-81622622ACF2}" destId="{FCB0DB05-5BE5-4919-AB7C-2BB5911A2F62}" srcOrd="1" destOrd="0" presId="urn:microsoft.com/office/officeart/2005/8/layout/hierarchy1"/>
    <dgm:cxn modelId="{7F1ACA5C-6078-466B-8790-D010DA8FA36C}" type="presParOf" srcId="{3F376673-72AC-4F7B-A3EC-A0A3E49928A1}" destId="{63E6EDFD-2FC4-4EA5-81BA-71DDE7DA6C3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25E95-EB16-4108-811F-F64FD6FD5DFB}">
      <dsp:nvSpPr>
        <dsp:cNvPr id="0" name=""/>
        <dsp:cNvSpPr/>
      </dsp:nvSpPr>
      <dsp:spPr>
        <a:xfrm>
          <a:off x="0" y="2284700"/>
          <a:ext cx="4939867" cy="14990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t>Records Management is all about CLASSIFICATION - </a:t>
          </a:r>
          <a:r>
            <a:rPr lang="en-US" sz="1500" kern="1200"/>
            <a:t>knowing what you have, where you have it and how long you need to keep it. </a:t>
          </a:r>
        </a:p>
      </dsp:txBody>
      <dsp:txXfrm>
        <a:off x="0" y="2284700"/>
        <a:ext cx="4939867" cy="1499011"/>
      </dsp:txXfrm>
    </dsp:sp>
    <dsp:sp modelId="{F70F36C1-8D2C-4210-9AA3-3C2E231F3C5E}">
      <dsp:nvSpPr>
        <dsp:cNvPr id="0" name=""/>
        <dsp:cNvSpPr/>
      </dsp:nvSpPr>
      <dsp:spPr>
        <a:xfrm rot="10800000">
          <a:off x="0" y="1706"/>
          <a:ext cx="4939867" cy="2305479"/>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“…field of management responsible for the efficient and systematic control of the creation, receipt, maintenance, use and disposition of records including the processes for capture and maintaining evidence of and information about business activities and transactions in the form of records.” (ISO 15489) </a:t>
          </a:r>
        </a:p>
      </dsp:txBody>
      <dsp:txXfrm rot="10800000">
        <a:off x="0" y="1706"/>
        <a:ext cx="4939867" cy="1498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77D0-E4A1-42A1-9AE5-FE9BD01344DE}">
      <dsp:nvSpPr>
        <dsp:cNvPr id="0" name=""/>
        <dsp:cNvSpPr/>
      </dsp:nvSpPr>
      <dsp:spPr>
        <a:xfrm>
          <a:off x="0" y="249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30DDA-D0BB-46F5-BB01-188AC3C7F2C5}">
      <dsp:nvSpPr>
        <dsp:cNvPr id="0" name=""/>
        <dsp:cNvSpPr/>
      </dsp:nvSpPr>
      <dsp:spPr>
        <a:xfrm>
          <a:off x="0" y="2492"/>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Assign card holders</a:t>
          </a:r>
        </a:p>
      </dsp:txBody>
      <dsp:txXfrm>
        <a:off x="0" y="2492"/>
        <a:ext cx="4869656" cy="463674"/>
      </dsp:txXfrm>
    </dsp:sp>
    <dsp:sp modelId="{B033C7FF-FDE5-4E4B-9D7E-282B0C6F5F6E}">
      <dsp:nvSpPr>
        <dsp:cNvPr id="0" name=""/>
        <dsp:cNvSpPr/>
      </dsp:nvSpPr>
      <dsp:spPr>
        <a:xfrm>
          <a:off x="0" y="466166"/>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F3AEC-8036-437C-A3D1-36F71B5AB99C}">
      <dsp:nvSpPr>
        <dsp:cNvPr id="0" name=""/>
        <dsp:cNvSpPr/>
      </dsp:nvSpPr>
      <dsp:spPr>
        <a:xfrm>
          <a:off x="0" y="466166"/>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Coordinate record transfers </a:t>
          </a:r>
        </a:p>
      </dsp:txBody>
      <dsp:txXfrm>
        <a:off x="0" y="466166"/>
        <a:ext cx="4869656" cy="463674"/>
      </dsp:txXfrm>
    </dsp:sp>
    <dsp:sp modelId="{E2C78B3C-5509-4137-9A6C-135B3982B3C3}">
      <dsp:nvSpPr>
        <dsp:cNvPr id="0" name=""/>
        <dsp:cNvSpPr/>
      </dsp:nvSpPr>
      <dsp:spPr>
        <a:xfrm>
          <a:off x="0" y="92984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F51B2-624C-48A9-AB2F-3B6773C77743}">
      <dsp:nvSpPr>
        <dsp:cNvPr id="0" name=""/>
        <dsp:cNvSpPr/>
      </dsp:nvSpPr>
      <dsp:spPr>
        <a:xfrm>
          <a:off x="0" y="929840"/>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Direct other agency employees</a:t>
          </a:r>
        </a:p>
      </dsp:txBody>
      <dsp:txXfrm>
        <a:off x="0" y="929840"/>
        <a:ext cx="4869656" cy="463674"/>
      </dsp:txXfrm>
    </dsp:sp>
    <dsp:sp modelId="{6C1232F4-AB52-48B2-9140-C5F6717753E7}">
      <dsp:nvSpPr>
        <dsp:cNvPr id="0" name=""/>
        <dsp:cNvSpPr/>
      </dsp:nvSpPr>
      <dsp:spPr>
        <a:xfrm>
          <a:off x="0" y="1393514"/>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8F483-45AB-4F61-9BB7-3F53CB1EDB8E}">
      <dsp:nvSpPr>
        <dsp:cNvPr id="0" name=""/>
        <dsp:cNvSpPr/>
      </dsp:nvSpPr>
      <dsp:spPr>
        <a:xfrm>
          <a:off x="0" y="1393514"/>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Maintain agency RM program</a:t>
          </a:r>
        </a:p>
      </dsp:txBody>
      <dsp:txXfrm>
        <a:off x="0" y="1393514"/>
        <a:ext cx="4869656" cy="463674"/>
      </dsp:txXfrm>
    </dsp:sp>
    <dsp:sp modelId="{49FC5B63-6388-4F9B-801E-6D4E5C6D86AC}">
      <dsp:nvSpPr>
        <dsp:cNvPr id="0" name=""/>
        <dsp:cNvSpPr/>
      </dsp:nvSpPr>
      <dsp:spPr>
        <a:xfrm>
          <a:off x="0" y="1857188"/>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43DCC-7A4F-473D-A85E-AE4D2E157DC4}">
      <dsp:nvSpPr>
        <dsp:cNvPr id="0" name=""/>
        <dsp:cNvSpPr/>
      </dsp:nvSpPr>
      <dsp:spPr>
        <a:xfrm>
          <a:off x="0" y="1857188"/>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Help conduct inventories</a:t>
          </a:r>
        </a:p>
      </dsp:txBody>
      <dsp:txXfrm>
        <a:off x="0" y="1857188"/>
        <a:ext cx="4869656" cy="463674"/>
      </dsp:txXfrm>
    </dsp:sp>
    <dsp:sp modelId="{1D1F9AE9-0EEF-4976-A5E0-2AD6C344A21D}">
      <dsp:nvSpPr>
        <dsp:cNvPr id="0" name=""/>
        <dsp:cNvSpPr/>
      </dsp:nvSpPr>
      <dsp:spPr>
        <a:xfrm>
          <a:off x="0" y="232086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1466D-EEEF-4872-8F40-04ECEF2CCEBA}">
      <dsp:nvSpPr>
        <dsp:cNvPr id="0" name=""/>
        <dsp:cNvSpPr/>
      </dsp:nvSpPr>
      <dsp:spPr>
        <a:xfrm>
          <a:off x="0" y="2320862"/>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Create internal guidelines</a:t>
          </a:r>
        </a:p>
      </dsp:txBody>
      <dsp:txXfrm>
        <a:off x="0" y="2320862"/>
        <a:ext cx="4869656" cy="463674"/>
      </dsp:txXfrm>
    </dsp:sp>
    <dsp:sp modelId="{9AAA95E3-B8DE-4576-9E78-A3FB096D0912}">
      <dsp:nvSpPr>
        <dsp:cNvPr id="0" name=""/>
        <dsp:cNvSpPr/>
      </dsp:nvSpPr>
      <dsp:spPr>
        <a:xfrm>
          <a:off x="0" y="2784537"/>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F160C-C244-4884-9BA5-E9649EFFB253}">
      <dsp:nvSpPr>
        <dsp:cNvPr id="0" name=""/>
        <dsp:cNvSpPr/>
      </dsp:nvSpPr>
      <dsp:spPr>
        <a:xfrm>
          <a:off x="0" y="2784537"/>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Conduct regular reviews of schedules</a:t>
          </a:r>
        </a:p>
      </dsp:txBody>
      <dsp:txXfrm>
        <a:off x="0" y="2784537"/>
        <a:ext cx="4869656" cy="463674"/>
      </dsp:txXfrm>
    </dsp:sp>
    <dsp:sp modelId="{28334C80-C676-4C02-9E27-458D3060CD1E}">
      <dsp:nvSpPr>
        <dsp:cNvPr id="0" name=""/>
        <dsp:cNvSpPr/>
      </dsp:nvSpPr>
      <dsp:spPr>
        <a:xfrm>
          <a:off x="0" y="3248211"/>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61C80-0B9A-40F0-87E2-B9C597E6355E}">
      <dsp:nvSpPr>
        <dsp:cNvPr id="0" name=""/>
        <dsp:cNvSpPr/>
      </dsp:nvSpPr>
      <dsp:spPr>
        <a:xfrm>
          <a:off x="0" y="3248211"/>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Prepare and submit agency schedules</a:t>
          </a:r>
        </a:p>
      </dsp:txBody>
      <dsp:txXfrm>
        <a:off x="0" y="3248211"/>
        <a:ext cx="4869656" cy="463674"/>
      </dsp:txXfrm>
    </dsp:sp>
    <dsp:sp modelId="{6C2E70CC-0B28-4ADD-A34A-53E8B0C43E78}">
      <dsp:nvSpPr>
        <dsp:cNvPr id="0" name=""/>
        <dsp:cNvSpPr/>
      </dsp:nvSpPr>
      <dsp:spPr>
        <a:xfrm>
          <a:off x="0" y="3711885"/>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A38A4-12BE-43CB-B477-479F61D8BD84}">
      <dsp:nvSpPr>
        <dsp:cNvPr id="0" name=""/>
        <dsp:cNvSpPr/>
      </dsp:nvSpPr>
      <dsp:spPr>
        <a:xfrm>
          <a:off x="0" y="3711885"/>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Staff training</a:t>
          </a:r>
        </a:p>
      </dsp:txBody>
      <dsp:txXfrm>
        <a:off x="0" y="3711885"/>
        <a:ext cx="4869656" cy="463674"/>
      </dsp:txXfrm>
    </dsp:sp>
    <dsp:sp modelId="{750CC382-E68C-4ADF-A893-1756FE0E4B99}">
      <dsp:nvSpPr>
        <dsp:cNvPr id="0" name=""/>
        <dsp:cNvSpPr/>
      </dsp:nvSpPr>
      <dsp:spPr>
        <a:xfrm>
          <a:off x="0" y="4175559"/>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5B86A-6BBA-4002-9AFD-720A87EA6E61}">
      <dsp:nvSpPr>
        <dsp:cNvPr id="0" name=""/>
        <dsp:cNvSpPr/>
      </dsp:nvSpPr>
      <dsp:spPr>
        <a:xfrm>
          <a:off x="0" y="4175559"/>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Maintain RM files </a:t>
          </a:r>
        </a:p>
      </dsp:txBody>
      <dsp:txXfrm>
        <a:off x="0" y="4175559"/>
        <a:ext cx="4869656" cy="463674"/>
      </dsp:txXfrm>
    </dsp:sp>
    <dsp:sp modelId="{E10397E8-58AE-445D-B435-0819B2F8AF1F}">
      <dsp:nvSpPr>
        <dsp:cNvPr id="0" name=""/>
        <dsp:cNvSpPr/>
      </dsp:nvSpPr>
      <dsp:spPr>
        <a:xfrm>
          <a:off x="0" y="463923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46440-6950-4DEC-AEBB-BC5CF423A817}">
      <dsp:nvSpPr>
        <dsp:cNvPr id="0" name=""/>
        <dsp:cNvSpPr/>
      </dsp:nvSpPr>
      <dsp:spPr>
        <a:xfrm>
          <a:off x="0" y="4639233"/>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Sign RM forms </a:t>
          </a:r>
        </a:p>
      </dsp:txBody>
      <dsp:txXfrm>
        <a:off x="0" y="4639233"/>
        <a:ext cx="4869656" cy="463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BCA1D-8828-4765-AA88-D7EFD7B9611A}">
      <dsp:nvSpPr>
        <dsp:cNvPr id="0" name=""/>
        <dsp:cNvSpPr/>
      </dsp:nvSpPr>
      <dsp:spPr>
        <a:xfrm>
          <a:off x="0" y="1374"/>
          <a:ext cx="4697730" cy="1090116"/>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If retention schedules have been well designed, they can help considerably when processing FOAA requests. </a:t>
          </a:r>
        </a:p>
      </dsp:txBody>
      <dsp:txXfrm>
        <a:off x="53215" y="54589"/>
        <a:ext cx="4591300" cy="983686"/>
      </dsp:txXfrm>
    </dsp:sp>
    <dsp:sp modelId="{317058B4-3984-4DD3-BCC0-8C729D384C35}">
      <dsp:nvSpPr>
        <dsp:cNvPr id="0" name=""/>
        <dsp:cNvSpPr/>
      </dsp:nvSpPr>
      <dsp:spPr>
        <a:xfrm>
          <a:off x="0" y="1104329"/>
          <a:ext cx="4697730" cy="1090116"/>
        </a:xfrm>
        <a:prstGeom prst="roundRect">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retention schedule tells you what you have and don't have - When you get a 10-year request for records, but your schedule states records are only kept for 6 years (and if you have followed your retentions correctly) this can save you time, so you know what or how much to search for. </a:t>
          </a:r>
        </a:p>
      </dsp:txBody>
      <dsp:txXfrm>
        <a:off x="53215" y="1157544"/>
        <a:ext cx="4591300" cy="983686"/>
      </dsp:txXfrm>
    </dsp:sp>
    <dsp:sp modelId="{01FF7AB3-9C35-4B1A-B379-E22B6477DB0F}">
      <dsp:nvSpPr>
        <dsp:cNvPr id="0" name=""/>
        <dsp:cNvSpPr/>
      </dsp:nvSpPr>
      <dsp:spPr>
        <a:xfrm>
          <a:off x="0" y="2207286"/>
          <a:ext cx="4697730" cy="1090116"/>
        </a:xfrm>
        <a:prstGeom prst="round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Your schedule functions as an index - The schedule provides a list of records you have, how much you have, what format they’re in and where they should be stored</a:t>
          </a:r>
          <a:r>
            <a:rPr lang="en-US" sz="500" kern="1200" dirty="0"/>
            <a:t>.</a:t>
          </a:r>
        </a:p>
      </dsp:txBody>
      <dsp:txXfrm>
        <a:off x="53215" y="2260501"/>
        <a:ext cx="4591300" cy="983686"/>
      </dsp:txXfrm>
    </dsp:sp>
    <dsp:sp modelId="{94DF8977-2BDF-4C7F-8CF3-3D3DEE234BE8}">
      <dsp:nvSpPr>
        <dsp:cNvPr id="0" name=""/>
        <dsp:cNvSpPr/>
      </dsp:nvSpPr>
      <dsp:spPr>
        <a:xfrm>
          <a:off x="0" y="3310241"/>
          <a:ext cx="4697730" cy="1090116"/>
        </a:xfrm>
        <a:prstGeom prst="roundRect">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schedule helps you explain absent records - When there is a request and someone complains about the absence of  records, you should be able to demonstrate that their absence is entirely legitimate based on properly justified retention periods – a defensible position.</a:t>
          </a:r>
        </a:p>
      </dsp:txBody>
      <dsp:txXfrm>
        <a:off x="53215" y="3363456"/>
        <a:ext cx="4591300" cy="983686"/>
      </dsp:txXfrm>
    </dsp:sp>
    <dsp:sp modelId="{9F12EA39-B21D-4EDE-98F1-2F093BFC15E0}">
      <dsp:nvSpPr>
        <dsp:cNvPr id="0" name=""/>
        <dsp:cNvSpPr/>
      </dsp:nvSpPr>
      <dsp:spPr>
        <a:xfrm>
          <a:off x="0" y="4413197"/>
          <a:ext cx="4697730" cy="1090116"/>
        </a:xfrm>
        <a:prstGeom prst="round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NOTE:  Any records requested by a FOAA request must be provided even for those records which </a:t>
          </a:r>
          <a:r>
            <a:rPr lang="en-US" sz="1400" i="1" kern="1200" dirty="0"/>
            <a:t>should</a:t>
          </a:r>
          <a:r>
            <a:rPr lang="en-US" sz="1400" kern="1200" dirty="0"/>
            <a:t> have been destroyed but were not (per the schedules). It is important to follow retention schedules and systematically destroy records.</a:t>
          </a:r>
        </a:p>
      </dsp:txBody>
      <dsp:txXfrm>
        <a:off x="53215" y="4466412"/>
        <a:ext cx="4591300" cy="983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AB0C-13B7-4318-933F-CD8E8D2FEB03}">
      <dsp:nvSpPr>
        <dsp:cNvPr id="0" name=""/>
        <dsp:cNvSpPr/>
      </dsp:nvSpPr>
      <dsp:spPr>
        <a:xfrm>
          <a:off x="101056" y="692037"/>
          <a:ext cx="772599" cy="7550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9C993-8640-4635-B1DB-37684670E858}">
      <dsp:nvSpPr>
        <dsp:cNvPr id="0" name=""/>
        <dsp:cNvSpPr/>
      </dsp:nvSpPr>
      <dsp:spPr>
        <a:xfrm>
          <a:off x="189436" y="771622"/>
          <a:ext cx="595840" cy="595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930FA-DEC5-47A1-A388-E5443607C1AD}">
      <dsp:nvSpPr>
        <dsp:cNvPr id="0" name=""/>
        <dsp:cNvSpPr/>
      </dsp:nvSpPr>
      <dsp:spPr>
        <a:xfrm>
          <a:off x="1041134" y="383104"/>
          <a:ext cx="2781550" cy="1372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Be sure all staff members know about their recordkeeping responsibilities. Inform senior management on the importance of the records management program and train office staff on how it works.</a:t>
          </a:r>
        </a:p>
      </dsp:txBody>
      <dsp:txXfrm>
        <a:off x="1041134" y="383104"/>
        <a:ext cx="2781550" cy="1372877"/>
      </dsp:txXfrm>
    </dsp:sp>
    <dsp:sp modelId="{A17EAAA0-91F9-4A6F-8683-CB167E2B9CB6}">
      <dsp:nvSpPr>
        <dsp:cNvPr id="0" name=""/>
        <dsp:cNvSpPr/>
      </dsp:nvSpPr>
      <dsp:spPr>
        <a:xfrm>
          <a:off x="4244615" y="634908"/>
          <a:ext cx="737414" cy="8692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AEACD-ED2F-46DF-9A88-17297A6C9DDC}">
      <dsp:nvSpPr>
        <dsp:cNvPr id="0" name=""/>
        <dsp:cNvSpPr/>
      </dsp:nvSpPr>
      <dsp:spPr>
        <a:xfrm>
          <a:off x="4315402" y="771622"/>
          <a:ext cx="595840" cy="595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1DF992-8E89-4EF4-8F3C-58E1119F9334}">
      <dsp:nvSpPr>
        <dsp:cNvPr id="0" name=""/>
        <dsp:cNvSpPr/>
      </dsp:nvSpPr>
      <dsp:spPr>
        <a:xfrm>
          <a:off x="5086415" y="310627"/>
          <a:ext cx="2942920" cy="151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Monitor and enforce the program to ensure employees are doing their part:  appropriately classifying, managing, and destroying records.  Have oversight procedures for employee compliance.</a:t>
          </a:r>
        </a:p>
      </dsp:txBody>
      <dsp:txXfrm>
        <a:off x="5086415" y="310627"/>
        <a:ext cx="2942920" cy="1517831"/>
      </dsp:txXfrm>
    </dsp:sp>
    <dsp:sp modelId="{A28DF428-377E-41EE-A59A-D6C197B7BA58}">
      <dsp:nvSpPr>
        <dsp:cNvPr id="0" name=""/>
        <dsp:cNvSpPr/>
      </dsp:nvSpPr>
      <dsp:spPr>
        <a:xfrm>
          <a:off x="101056" y="2912932"/>
          <a:ext cx="827478" cy="8172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635CC-4EE1-4A5C-89A2-A49529CB9C17}">
      <dsp:nvSpPr>
        <dsp:cNvPr id="0" name=""/>
        <dsp:cNvSpPr/>
      </dsp:nvSpPr>
      <dsp:spPr>
        <a:xfrm>
          <a:off x="216875" y="3023625"/>
          <a:ext cx="595840" cy="595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B79E09-4FE3-493A-8821-060F151936BD}">
      <dsp:nvSpPr>
        <dsp:cNvPr id="0" name=""/>
        <dsp:cNvSpPr/>
      </dsp:nvSpPr>
      <dsp:spPr>
        <a:xfrm>
          <a:off x="1084422" y="2574788"/>
          <a:ext cx="2749852" cy="149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Records Management staff can help.  We offer information on our website or can conduct training for Records Officers, Directors or personnel dependent upon the needs of the agency.</a:t>
          </a:r>
        </a:p>
      </dsp:txBody>
      <dsp:txXfrm>
        <a:off x="1084422" y="2574788"/>
        <a:ext cx="2749852" cy="1493514"/>
      </dsp:txXfrm>
    </dsp:sp>
    <dsp:sp modelId="{AFB91616-6B7A-4CBD-ADB0-80D036543D9C}">
      <dsp:nvSpPr>
        <dsp:cNvPr id="0" name=""/>
        <dsp:cNvSpPr/>
      </dsp:nvSpPr>
      <dsp:spPr>
        <a:xfrm>
          <a:off x="4256206" y="2912932"/>
          <a:ext cx="807825" cy="8172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DB6A6-BFE0-4EEA-83C0-AA18A3F4E17E}">
      <dsp:nvSpPr>
        <dsp:cNvPr id="0" name=""/>
        <dsp:cNvSpPr/>
      </dsp:nvSpPr>
      <dsp:spPr>
        <a:xfrm>
          <a:off x="4362199" y="3023625"/>
          <a:ext cx="595840" cy="595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C20291-8E78-46BA-8F76-9B78A724A714}">
      <dsp:nvSpPr>
        <dsp:cNvPr id="0" name=""/>
        <dsp:cNvSpPr/>
      </dsp:nvSpPr>
      <dsp:spPr>
        <a:xfrm>
          <a:off x="5114530" y="2573154"/>
          <a:ext cx="2980284" cy="149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Refer staff to our website:  www.maine.gov/sos/arc/records/state/</a:t>
          </a:r>
        </a:p>
      </dsp:txBody>
      <dsp:txXfrm>
        <a:off x="5114530" y="2573154"/>
        <a:ext cx="2980284" cy="1496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CF8C-066B-432C-A1DC-4E83B92B849E}">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EBF4B-FD60-4DB5-97A9-6394629A8E35}">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All records in Records Center status, including pre-archival records, remain under legal control of the agency that created them.  Records in the Records Center are released only to cardholders (includes ROs &amp; Assistants) of the creating agency.</a:t>
          </a:r>
        </a:p>
      </dsp:txBody>
      <dsp:txXfrm>
        <a:off x="456496" y="980400"/>
        <a:ext cx="3381034" cy="2099279"/>
      </dsp:txXfrm>
    </dsp:sp>
    <dsp:sp modelId="{2F2FD075-6186-497D-9F68-EFCD9C3E2690}">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0DB05-5BE5-4919-AB7C-2BB5911A2F62}">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 ARCHIVAL records transferred to the Maine State Archives come under legal authority of the Maine State Archives and after 75 years any Archival records shall be available for public inspection according to </a:t>
          </a:r>
          <a:r>
            <a:rPr lang="en-US" sz="1700" kern="1200">
              <a:hlinkClick xmlns:r="http://schemas.openxmlformats.org/officeDocument/2006/relationships" r:id="rId1"/>
            </a:rPr>
            <a:t>MRS Title 5, §95-C. </a:t>
          </a:r>
          <a:endParaRPr lang="en-US" sz="1700" kern="1200"/>
        </a:p>
      </dsp:txBody>
      <dsp:txXfrm>
        <a:off x="4748523" y="980400"/>
        <a:ext cx="3381034" cy="20992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defRPr sz="1200"/>
            </a:lvl1pPr>
          </a:lstStyle>
          <a:p>
            <a:pPr>
              <a:defRPr/>
            </a:pPr>
            <a:r>
              <a:rPr lang="en-US" dirty="0"/>
              <a:t>Maine Municipal Tax Collectors</a:t>
            </a:r>
          </a:p>
          <a:p>
            <a:pPr>
              <a:defRPr/>
            </a:pPr>
            <a:r>
              <a:rPr lang="en-US" dirty="0"/>
              <a:t>Maine Treasurers’ Association</a:t>
            </a:r>
          </a:p>
        </p:txBody>
      </p:sp>
      <p:sp>
        <p:nvSpPr>
          <p:cNvPr id="45059" name="Rectangle 3"/>
          <p:cNvSpPr>
            <a:spLocks noGrp="1" noChangeArrowheads="1"/>
          </p:cNvSpPr>
          <p:nvPr>
            <p:ph type="dt" sz="quarter"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a:defRPr sz="1200"/>
            </a:lvl1pPr>
          </a:lstStyle>
          <a:p>
            <a:pPr>
              <a:defRPr/>
            </a:pPr>
            <a:r>
              <a:rPr lang="en-US" dirty="0"/>
              <a:t>May 2014 Annual Conference</a:t>
            </a:r>
          </a:p>
        </p:txBody>
      </p:sp>
      <p:sp>
        <p:nvSpPr>
          <p:cNvPr id="45060" name="Rectangle 4"/>
          <p:cNvSpPr>
            <a:spLocks noGrp="1" noChangeArrowheads="1"/>
          </p:cNvSpPr>
          <p:nvPr>
            <p:ph type="ftr" sz="quarter" idx="2"/>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defRPr sz="1200"/>
            </a:lvl1pPr>
          </a:lstStyle>
          <a:p>
            <a:pPr>
              <a:defRPr/>
            </a:pPr>
            <a:endParaRPr lang="en-US" dirty="0"/>
          </a:p>
        </p:txBody>
      </p:sp>
      <p:sp>
        <p:nvSpPr>
          <p:cNvPr id="45061" name="Rectangle 5"/>
          <p:cNvSpPr>
            <a:spLocks noGrp="1" noChangeArrowheads="1"/>
          </p:cNvSpPr>
          <p:nvPr>
            <p:ph type="sldNum" sz="quarter" idx="3"/>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a:defRPr sz="1200"/>
            </a:lvl1pPr>
          </a:lstStyle>
          <a:p>
            <a:pPr>
              <a:defRPr/>
            </a:pPr>
            <a:fld id="{9D2D8FEF-ECD9-47DC-991C-8B1854C5F68E}" type="slidenum">
              <a:rPr lang="en-US"/>
              <a:pPr>
                <a:defRPr/>
              </a:pPr>
              <a:t>‹#›</a:t>
            </a:fld>
            <a:endParaRPr lang="en-US" dirty="0"/>
          </a:p>
        </p:txBody>
      </p:sp>
    </p:spTree>
    <p:extLst>
      <p:ext uri="{BB962C8B-B14F-4D97-AF65-F5344CB8AC3E}">
        <p14:creationId xmlns:p14="http://schemas.microsoft.com/office/powerpoint/2010/main" val="3887529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defRPr sz="1200"/>
            </a:lvl1pPr>
          </a:lstStyle>
          <a:p>
            <a:pPr>
              <a:defRPr/>
            </a:pPr>
            <a:endParaRPr lang="en-US" dirty="0"/>
          </a:p>
        </p:txBody>
      </p:sp>
      <p:sp>
        <p:nvSpPr>
          <p:cNvPr id="43011" name="Rectangle 3"/>
          <p:cNvSpPr>
            <a:spLocks noGrp="1" noChangeArrowheads="1"/>
          </p:cNvSpPr>
          <p:nvPr>
            <p:ph type="dt"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a:defRPr sz="1200"/>
            </a:lvl1pPr>
          </a:lstStyle>
          <a:p>
            <a:pPr>
              <a:defRPr/>
            </a:pPr>
            <a:endParaRPr lang="en-US" dirty="0"/>
          </a:p>
        </p:txBody>
      </p:sp>
      <p:sp>
        <p:nvSpPr>
          <p:cNvPr id="378884"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27100" y="4421188"/>
            <a:ext cx="5100638"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defRPr sz="1200"/>
            </a:lvl1pPr>
          </a:lstStyle>
          <a:p>
            <a:pPr>
              <a:defRPr/>
            </a:pPr>
            <a:endParaRPr lang="en-US" dirty="0"/>
          </a:p>
        </p:txBody>
      </p:sp>
      <p:sp>
        <p:nvSpPr>
          <p:cNvPr id="43015" name="Rectangle 7"/>
          <p:cNvSpPr>
            <a:spLocks noGrp="1" noChangeArrowheads="1"/>
          </p:cNvSpPr>
          <p:nvPr>
            <p:ph type="sldNum" sz="quarter" idx="5"/>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a:defRPr sz="1200"/>
            </a:lvl1pPr>
          </a:lstStyle>
          <a:p>
            <a:pPr>
              <a:defRPr/>
            </a:pPr>
            <a:fld id="{D6C5B1F2-A894-4FCE-95C3-9EF1FDBE0BBA}" type="slidenum">
              <a:rPr lang="en-US"/>
              <a:pPr>
                <a:defRPr/>
              </a:pPr>
              <a:t>‹#›</a:t>
            </a:fld>
            <a:endParaRPr lang="en-US" dirty="0"/>
          </a:p>
        </p:txBody>
      </p:sp>
    </p:spTree>
    <p:extLst>
      <p:ext uri="{BB962C8B-B14F-4D97-AF65-F5344CB8AC3E}">
        <p14:creationId xmlns:p14="http://schemas.microsoft.com/office/powerpoint/2010/main" val="1301259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117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30</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38</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39</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41</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4B831D-2708-478E-BA28-BCC6D0046A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118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A6A474-4160-4B4D-BFC4-F5081CD1445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006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2897-54E7-4C4F-844E-19BF8BC4E8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1173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78AA4E6-453F-4F16-BE48-111422220672}" type="slidenum">
              <a:rPr lang="en-US" sz="1200" smtClean="0">
                <a:solidFill>
                  <a:srgbClr val="000000"/>
                </a:solidFill>
              </a:rPr>
              <a:pPr/>
              <a:t>64</a:t>
            </a:fld>
            <a:endParaRPr lang="en-US" sz="1200" dirty="0">
              <a:solidFill>
                <a:srgbClr val="000000"/>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E7D8DC5-1902-4167-BB71-D377A5F5B1F6}" type="slidenum">
              <a:rPr lang="en-US" sz="1200" smtClean="0">
                <a:solidFill>
                  <a:srgbClr val="000000"/>
                </a:solidFill>
              </a:rPr>
              <a:pPr/>
              <a:t>65</a:t>
            </a:fld>
            <a:endParaRPr lang="en-US" sz="1200" dirty="0">
              <a:solidFill>
                <a:srgbClr val="000000"/>
              </a:solidFill>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555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7D8DC5-1902-4167-BB71-D377A5F5B1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6C8F7BC-BEE6-4D4B-B379-E98BAB4A4C34}" type="slidenum">
              <a:rPr lang="en-US" sz="1200" smtClean="0">
                <a:solidFill>
                  <a:srgbClr val="000000"/>
                </a:solidFill>
              </a:rPr>
              <a:pPr/>
              <a:t>67</a:t>
            </a:fld>
            <a:endParaRPr lang="en-US" sz="1200" dirty="0">
              <a:solidFill>
                <a:srgbClr val="000000"/>
              </a:solidFill>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D5BCC7-6F93-41D3-A976-26135ECD58B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782E1E-913F-4E8A-8BAA-B66C9C2F99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24</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499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25</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0874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244A59-4F9A-4B67-92BE-A01B727EC2F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27</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1813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28</a:t>
            </a:fld>
            <a:endParaRPr lang="en-US" sz="120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2665D16-06A2-44BD-A1EF-0B6E148CF4D8}" type="slidenum">
              <a:rPr lang="en-US"/>
              <a:pPr>
                <a:defRPr/>
              </a:pPr>
              <a:t>‹#›</a:t>
            </a:fld>
            <a:endParaRPr lang="en-US" dirty="0"/>
          </a:p>
        </p:txBody>
      </p:sp>
    </p:spTree>
    <p:extLst>
      <p:ext uri="{BB962C8B-B14F-4D97-AF65-F5344CB8AC3E}">
        <p14:creationId xmlns:p14="http://schemas.microsoft.com/office/powerpoint/2010/main" val="384830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F2D3BEF-D76F-4515-BF98-62BDCB892B2E}" type="slidenum">
              <a:rPr lang="en-US"/>
              <a:pPr>
                <a:defRPr/>
              </a:pPr>
              <a:t>‹#›</a:t>
            </a:fld>
            <a:endParaRPr lang="en-US" dirty="0"/>
          </a:p>
        </p:txBody>
      </p:sp>
    </p:spTree>
    <p:extLst>
      <p:ext uri="{BB962C8B-B14F-4D97-AF65-F5344CB8AC3E}">
        <p14:creationId xmlns:p14="http://schemas.microsoft.com/office/powerpoint/2010/main" val="338681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3E91004-A365-408D-9672-EF5E9AF414A3}" type="slidenum">
              <a:rPr lang="en-US"/>
              <a:pPr>
                <a:defRPr/>
              </a:pPr>
              <a:t>‹#›</a:t>
            </a:fld>
            <a:endParaRPr lang="en-US" dirty="0"/>
          </a:p>
        </p:txBody>
      </p:sp>
    </p:spTree>
    <p:extLst>
      <p:ext uri="{BB962C8B-B14F-4D97-AF65-F5344CB8AC3E}">
        <p14:creationId xmlns:p14="http://schemas.microsoft.com/office/powerpoint/2010/main" val="399852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219200" y="4800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0CF2BA7E-8613-4AEB-AA04-DEE772CF125D}" type="slidenum">
              <a:rPr lang="en-US"/>
              <a:pPr>
                <a:defRPr/>
              </a:pPr>
              <a:t>‹#›</a:t>
            </a:fld>
            <a:endParaRPr lang="en-US" dirty="0"/>
          </a:p>
        </p:txBody>
      </p:sp>
    </p:spTree>
    <p:extLst>
      <p:ext uri="{BB962C8B-B14F-4D97-AF65-F5344CB8AC3E}">
        <p14:creationId xmlns:p14="http://schemas.microsoft.com/office/powerpoint/2010/main" val="246584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lvl1pPr>
              <a:defRPr>
                <a:solidFill>
                  <a:schemeClr val="tx1">
                    <a:lumMod val="95000"/>
                    <a:lumOff val="5000"/>
                  </a:schemeClr>
                </a:solidFill>
                <a:latin typeface="Franklin Gothic Medium" pitchFamily="34" charset="0"/>
              </a:defRPr>
            </a:lvl1pPr>
          </a:lstStyle>
          <a:p>
            <a:r>
              <a:rPr lang="en-US" dirty="0"/>
              <a:t>Click to edit Master title style</a:t>
            </a:r>
          </a:p>
        </p:txBody>
      </p:sp>
      <p:sp>
        <p:nvSpPr>
          <p:cNvPr id="3" name="Content Placeholder 2"/>
          <p:cNvSpPr>
            <a:spLocks noGrp="1"/>
          </p:cNvSpPr>
          <p:nvPr>
            <p:ph idx="1"/>
          </p:nvPr>
        </p:nvSpPr>
        <p:spPr>
          <a:solidFill>
            <a:schemeClr val="bg1">
              <a:lumMod val="95000"/>
            </a:schemeClr>
          </a:solidFill>
        </p:spPr>
        <p:txBody>
          <a:bodyPr/>
          <a:lstStyle>
            <a:lvl1pPr marL="228600" indent="-228600">
              <a:defRPr/>
            </a:lvl1pPr>
            <a:lvl2pPr>
              <a:defRPr/>
            </a:lvl2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688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F1524C38-3B4D-4F71-AEA0-4B62FC9B3DCF}" type="slidenum">
              <a:rPr lang="en-US"/>
              <a:pPr>
                <a:defRPr/>
              </a:pPr>
              <a:t>‹#›</a:t>
            </a:fld>
            <a:endParaRPr lang="en-US" dirty="0"/>
          </a:p>
        </p:txBody>
      </p:sp>
    </p:spTree>
    <p:extLst>
      <p:ext uri="{BB962C8B-B14F-4D97-AF65-F5344CB8AC3E}">
        <p14:creationId xmlns:p14="http://schemas.microsoft.com/office/powerpoint/2010/main" val="35341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169FBC1C-4B9B-4D73-AE83-A978A0DA44AD}" type="slidenum">
              <a:rPr lang="en-US"/>
              <a:pPr>
                <a:defRPr/>
              </a:pPr>
              <a:t>‹#›</a:t>
            </a:fld>
            <a:endParaRPr lang="en-US" dirty="0"/>
          </a:p>
        </p:txBody>
      </p:sp>
    </p:spTree>
    <p:extLst>
      <p:ext uri="{BB962C8B-B14F-4D97-AF65-F5344CB8AC3E}">
        <p14:creationId xmlns:p14="http://schemas.microsoft.com/office/powerpoint/2010/main" val="206363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E968AA23-0ABA-4ACC-9471-1F8B72C3B7FD}" type="slidenum">
              <a:rPr lang="en-US"/>
              <a:pPr>
                <a:defRPr/>
              </a:pPr>
              <a:t>‹#›</a:t>
            </a:fld>
            <a:endParaRPr lang="en-US" dirty="0"/>
          </a:p>
        </p:txBody>
      </p:sp>
    </p:spTree>
    <p:extLst>
      <p:ext uri="{BB962C8B-B14F-4D97-AF65-F5344CB8AC3E}">
        <p14:creationId xmlns:p14="http://schemas.microsoft.com/office/powerpoint/2010/main" val="110931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87E73DB2-97EF-4C03-B094-348721F634B4}" type="slidenum">
              <a:rPr lang="en-US"/>
              <a:pPr>
                <a:defRPr/>
              </a:pPr>
              <a:t>‹#›</a:t>
            </a:fld>
            <a:endParaRPr lang="en-US" dirty="0"/>
          </a:p>
        </p:txBody>
      </p:sp>
    </p:spTree>
    <p:extLst>
      <p:ext uri="{BB962C8B-B14F-4D97-AF65-F5344CB8AC3E}">
        <p14:creationId xmlns:p14="http://schemas.microsoft.com/office/powerpoint/2010/main" val="253235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74E5BA56-1EFC-4E5E-AE72-808318AD059D}" type="slidenum">
              <a:rPr lang="en-US"/>
              <a:pPr>
                <a:defRPr/>
              </a:pPr>
              <a:t>‹#›</a:t>
            </a:fld>
            <a:endParaRPr lang="en-US" dirty="0"/>
          </a:p>
        </p:txBody>
      </p:sp>
    </p:spTree>
    <p:extLst>
      <p:ext uri="{BB962C8B-B14F-4D97-AF65-F5344CB8AC3E}">
        <p14:creationId xmlns:p14="http://schemas.microsoft.com/office/powerpoint/2010/main" val="2736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9166A2F1-0F67-4064-B412-5463543FECCE}" type="slidenum">
              <a:rPr lang="en-US"/>
              <a:pPr>
                <a:defRPr/>
              </a:pPr>
              <a:t>‹#›</a:t>
            </a:fld>
            <a:endParaRPr lang="en-US" dirty="0"/>
          </a:p>
        </p:txBody>
      </p:sp>
    </p:spTree>
    <p:extLst>
      <p:ext uri="{BB962C8B-B14F-4D97-AF65-F5344CB8AC3E}">
        <p14:creationId xmlns:p14="http://schemas.microsoft.com/office/powerpoint/2010/main" val="66543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B3389CD-66CA-43E5-8FA2-FA77A692E8B4}" type="slidenum">
              <a:rPr lang="en-US"/>
              <a:pPr>
                <a:defRPr/>
              </a:pPr>
              <a:t>‹#›</a:t>
            </a:fld>
            <a:endParaRPr lang="en-US" dirty="0"/>
          </a:p>
        </p:txBody>
      </p:sp>
    </p:spTree>
    <p:extLst>
      <p:ext uri="{BB962C8B-B14F-4D97-AF65-F5344CB8AC3E}">
        <p14:creationId xmlns:p14="http://schemas.microsoft.com/office/powerpoint/2010/main" val="199802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68EC3CBF-E37C-462F-9B7F-15C71E3E6C55}" type="slidenum">
              <a:rPr lang="en-US"/>
              <a:pPr>
                <a:defRPr/>
              </a:pPr>
              <a:t>‹#›</a:t>
            </a:fld>
            <a:endParaRPr lang="en-US" dirty="0"/>
          </a:p>
        </p:txBody>
      </p:sp>
    </p:spTree>
    <p:extLst>
      <p:ext uri="{BB962C8B-B14F-4D97-AF65-F5344CB8AC3E}">
        <p14:creationId xmlns:p14="http://schemas.microsoft.com/office/powerpoint/2010/main" val="378243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FBB3178A-8CB6-459F-BFAF-61428D07E6B5}" type="slidenum">
              <a:rPr lang="en-US"/>
              <a:pPr>
                <a:defRPr/>
              </a:pPr>
              <a:t>‹#›</a:t>
            </a:fld>
            <a:endParaRPr lang="en-US" dirty="0"/>
          </a:p>
        </p:txBody>
      </p:sp>
    </p:spTree>
    <p:extLst>
      <p:ext uri="{BB962C8B-B14F-4D97-AF65-F5344CB8AC3E}">
        <p14:creationId xmlns:p14="http://schemas.microsoft.com/office/powerpoint/2010/main" val="281681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6A3C10AB-B35B-4D7F-9DB7-9E5DC7DDB68C}" type="slidenum">
              <a:rPr lang="en-US"/>
              <a:pPr>
                <a:defRPr/>
              </a:pPr>
              <a:t>‹#›</a:t>
            </a:fld>
            <a:endParaRPr lang="en-US" dirty="0"/>
          </a:p>
        </p:txBody>
      </p:sp>
    </p:spTree>
    <p:extLst>
      <p:ext uri="{BB962C8B-B14F-4D97-AF65-F5344CB8AC3E}">
        <p14:creationId xmlns:p14="http://schemas.microsoft.com/office/powerpoint/2010/main" val="158202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9" name="Subtitle 8"/>
          <p:cNvSpPr>
            <a:spLocks noGrp="1"/>
          </p:cNvSpPr>
          <p:nvPr>
            <p:ph type="subTitle" idx="1"/>
          </p:nvPr>
        </p:nvSpPr>
        <p:spPr>
          <a:xfrm>
            <a:off x="2362200" y="6050037"/>
            <a:ext cx="6705600" cy="685800"/>
          </a:xfrm>
          <a:solidFill>
            <a:schemeClr val="accent2">
              <a:lumMod val="60000"/>
              <a:lumOff val="40000"/>
            </a:schemeClr>
          </a:solidFill>
        </p:spPr>
        <p:txBody>
          <a:bodyPr anchor="ctr"/>
          <a:lstStyle>
            <a:lvl1pPr marL="0" indent="0" algn="l">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6" name="Title 15"/>
          <p:cNvSpPr>
            <a:spLocks noGrp="1"/>
          </p:cNvSpPr>
          <p:nvPr>
            <p:ph type="title"/>
          </p:nvPr>
        </p:nvSpPr>
        <p:spPr>
          <a:xfrm>
            <a:off x="457200" y="152400"/>
            <a:ext cx="8153400" cy="990600"/>
          </a:xfrm>
          <a:solidFill>
            <a:schemeClr val="tx2"/>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5639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0DF3-D406-4070-A140-9D89506FFE6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9E9E20-EC35-4665-908F-A0FF3E57E7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064A42-D012-4C7D-BDE3-090D19E5938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F8D74C4-580E-4E57-8EC6-AC2DCBCDF67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E4973D4-C7D1-4BD9-8802-B73CB5C2D93F}"/>
              </a:ext>
            </a:extLst>
          </p:cNvPr>
          <p:cNvSpPr>
            <a:spLocks noGrp="1"/>
          </p:cNvSpPr>
          <p:nvPr>
            <p:ph type="sldNum" sz="quarter" idx="12"/>
          </p:nvPr>
        </p:nvSpPr>
        <p:spPr/>
        <p:txBody>
          <a:bodyPr/>
          <a:lstStyle/>
          <a:p>
            <a:pPr>
              <a:defRPr/>
            </a:pPr>
            <a:fld id="{25B7A7C6-2FA2-4384-BCC1-E28C2F1F2997}" type="slidenum">
              <a:rPr lang="en-US" smtClean="0"/>
              <a:pPr>
                <a:defRPr/>
              </a:pPr>
              <a:t>‹#›</a:t>
            </a:fld>
            <a:endParaRPr lang="en-US" dirty="0"/>
          </a:p>
        </p:txBody>
      </p:sp>
    </p:spTree>
    <p:extLst>
      <p:ext uri="{BB962C8B-B14F-4D97-AF65-F5344CB8AC3E}">
        <p14:creationId xmlns:p14="http://schemas.microsoft.com/office/powerpoint/2010/main" val="3850272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F0B5-1E1C-4E80-B463-1D0EC47A9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4E927-626B-45CF-AC2E-2E976C2FA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08C45-C514-4424-B857-DFBEA7FBB0A0}"/>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C0392859-E61C-49B1-9C9D-ED6FE8B0CC73}"/>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5B6C6048-1E80-4DB6-ACED-978F07734C74}"/>
              </a:ext>
            </a:extLst>
          </p:cNvPr>
          <p:cNvSpPr>
            <a:spLocks noGrp="1"/>
          </p:cNvSpPr>
          <p:nvPr>
            <p:ph type="sldNum" sz="quarter" idx="12"/>
          </p:nvPr>
        </p:nvSpPr>
        <p:spPr/>
        <p:txBody>
          <a:bodyPr/>
          <a:lstStyle/>
          <a:p>
            <a:pPr>
              <a:defRPr/>
            </a:pPr>
            <a:fld id="{E288F939-3CD1-4BD5-A3CD-5C446A6F68F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150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5DF-B594-47AA-B9AC-5F139CEFA9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6BE3DC-D365-4711-963F-FB7CBE15D7D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7CD0E-1F37-4159-ACEB-C76FA2A19B8E}"/>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490245D4-E177-496B-AEBA-8E3169E265A1}"/>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2B753565-A09A-4025-94FB-FFD7F0996AAC}"/>
              </a:ext>
            </a:extLst>
          </p:cNvPr>
          <p:cNvSpPr>
            <a:spLocks noGrp="1"/>
          </p:cNvSpPr>
          <p:nvPr>
            <p:ph type="sldNum" sz="quarter" idx="12"/>
          </p:nvPr>
        </p:nvSpPr>
        <p:spPr/>
        <p:txBody>
          <a:bodyPr/>
          <a:lstStyle/>
          <a:p>
            <a:pPr>
              <a:defRPr/>
            </a:pPr>
            <a:fld id="{D7B60F45-B0D0-4E57-9EA8-A316B633814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9700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E178-02F9-4768-BFC0-9FE873CDC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A9E0E-5F71-4803-A897-2E2240AEF1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4059D5-C7E7-4521-957D-E615CA03AC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78D70-29C6-4EF1-A4E6-653EDA8FD51D}"/>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6C96D9AC-24B3-4A4A-ACC0-D28D8D9961CD}"/>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59225C7F-09FB-4AE0-92B6-16D085FD6996}"/>
              </a:ext>
            </a:extLst>
          </p:cNvPr>
          <p:cNvSpPr>
            <a:spLocks noGrp="1"/>
          </p:cNvSpPr>
          <p:nvPr>
            <p:ph type="sldNum" sz="quarter" idx="12"/>
          </p:nvPr>
        </p:nvSpPr>
        <p:spPr/>
        <p:txBody>
          <a:bodyPr/>
          <a:lstStyle/>
          <a:p>
            <a:pPr>
              <a:defRPr/>
            </a:pPr>
            <a:fld id="{541D931A-8CE2-44D1-A64E-D16022561E1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585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FD34-3D46-4532-94CE-BBE6DC0256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5FD58-DDC8-45F8-B270-658898EEB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633BE-F529-4238-816B-9783F0EA3A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ED8B0-BD25-4D25-9FDE-E5E3917D1D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33C5D-D494-4F7E-9D8D-008A70A31DC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3EC2F-907C-4EAE-9FD8-894DB1645DB0}"/>
              </a:ext>
            </a:extLst>
          </p:cNvPr>
          <p:cNvSpPr>
            <a:spLocks noGrp="1"/>
          </p:cNvSpPr>
          <p:nvPr>
            <p:ph type="dt" sz="half" idx="10"/>
          </p:nvPr>
        </p:nvSpPr>
        <p:spPr/>
        <p:txBody>
          <a:bodyPr/>
          <a:lstStyle/>
          <a:p>
            <a:pPr>
              <a:defRPr/>
            </a:pPr>
            <a:endParaRPr lang="en-US" dirty="0">
              <a:solidFill>
                <a:srgbClr val="000000"/>
              </a:solidFill>
            </a:endParaRPr>
          </a:p>
        </p:txBody>
      </p:sp>
      <p:sp>
        <p:nvSpPr>
          <p:cNvPr id="8" name="Footer Placeholder 7">
            <a:extLst>
              <a:ext uri="{FF2B5EF4-FFF2-40B4-BE49-F238E27FC236}">
                <a16:creationId xmlns:a16="http://schemas.microsoft.com/office/drawing/2014/main" id="{6642D9B4-5DC7-4706-A2F7-B2CF3D7B4BD3}"/>
              </a:ext>
            </a:extLst>
          </p:cNvPr>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a:extLst>
              <a:ext uri="{FF2B5EF4-FFF2-40B4-BE49-F238E27FC236}">
                <a16:creationId xmlns:a16="http://schemas.microsoft.com/office/drawing/2014/main" id="{F480F075-DE97-4361-AD57-F05E964370B5}"/>
              </a:ext>
            </a:extLst>
          </p:cNvPr>
          <p:cNvSpPr>
            <a:spLocks noGrp="1"/>
          </p:cNvSpPr>
          <p:nvPr>
            <p:ph type="sldNum" sz="quarter" idx="12"/>
          </p:nvPr>
        </p:nvSpPr>
        <p:spPr/>
        <p:txBody>
          <a:bodyPr/>
          <a:lstStyle/>
          <a:p>
            <a:pPr>
              <a:defRPr/>
            </a:pPr>
            <a:fld id="{92A63BC3-0B35-4E2A-A258-5ABD1A4FEC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5893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2604-A847-441D-8819-8AD842665E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199F3-BB3B-4B64-8AFC-1E3C395145FA}"/>
              </a:ext>
            </a:extLst>
          </p:cNvPr>
          <p:cNvSpPr>
            <a:spLocks noGrp="1"/>
          </p:cNvSpPr>
          <p:nvPr>
            <p:ph type="dt" sz="half" idx="10"/>
          </p:nvPr>
        </p:nvSpPr>
        <p:spPr/>
        <p:txBody>
          <a:bodyPr/>
          <a:lstStyle/>
          <a:p>
            <a:pPr>
              <a:defRPr/>
            </a:pPr>
            <a:endParaRPr lang="en-US" dirty="0">
              <a:solidFill>
                <a:srgbClr val="000000"/>
              </a:solidFill>
            </a:endParaRPr>
          </a:p>
        </p:txBody>
      </p:sp>
      <p:sp>
        <p:nvSpPr>
          <p:cNvPr id="4" name="Footer Placeholder 3">
            <a:extLst>
              <a:ext uri="{FF2B5EF4-FFF2-40B4-BE49-F238E27FC236}">
                <a16:creationId xmlns:a16="http://schemas.microsoft.com/office/drawing/2014/main" id="{4F13E7CA-A329-43B3-9C8D-34FD2C3A7823}"/>
              </a:ext>
            </a:extLst>
          </p:cNvPr>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a:extLst>
              <a:ext uri="{FF2B5EF4-FFF2-40B4-BE49-F238E27FC236}">
                <a16:creationId xmlns:a16="http://schemas.microsoft.com/office/drawing/2014/main" id="{1CCB5601-44F0-4D45-A400-E3F69BAD84D0}"/>
              </a:ext>
            </a:extLst>
          </p:cNvPr>
          <p:cNvSpPr>
            <a:spLocks noGrp="1"/>
          </p:cNvSpPr>
          <p:nvPr>
            <p:ph type="sldNum" sz="quarter" idx="12"/>
          </p:nvPr>
        </p:nvSpPr>
        <p:spPr/>
        <p:txBody>
          <a:bodyPr/>
          <a:lstStyle/>
          <a:p>
            <a:pPr>
              <a:defRPr/>
            </a:pPr>
            <a:fld id="{D4B554F0-D1CD-446F-A152-D40C5BE2F54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98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F33900F-33B0-478F-A558-AEA21430E617}" type="slidenum">
              <a:rPr lang="en-US"/>
              <a:pPr>
                <a:defRPr/>
              </a:pPr>
              <a:t>‹#›</a:t>
            </a:fld>
            <a:endParaRPr lang="en-US" dirty="0"/>
          </a:p>
        </p:txBody>
      </p:sp>
    </p:spTree>
    <p:extLst>
      <p:ext uri="{BB962C8B-B14F-4D97-AF65-F5344CB8AC3E}">
        <p14:creationId xmlns:p14="http://schemas.microsoft.com/office/powerpoint/2010/main" val="3778186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AF76E-5D2F-49BD-840C-216BA4ACF663}"/>
              </a:ext>
            </a:extLst>
          </p:cNvPr>
          <p:cNvSpPr>
            <a:spLocks noGrp="1"/>
          </p:cNvSpPr>
          <p:nvPr>
            <p:ph type="dt" sz="half" idx="10"/>
          </p:nvPr>
        </p:nvSpPr>
        <p:spPr/>
        <p:txBody>
          <a:bodyPr/>
          <a:lstStyle/>
          <a:p>
            <a:pPr>
              <a:defRPr/>
            </a:pPr>
            <a:endParaRPr lang="en-US" dirty="0">
              <a:solidFill>
                <a:srgbClr val="000000"/>
              </a:solidFill>
            </a:endParaRPr>
          </a:p>
        </p:txBody>
      </p:sp>
      <p:sp>
        <p:nvSpPr>
          <p:cNvPr id="3" name="Footer Placeholder 2">
            <a:extLst>
              <a:ext uri="{FF2B5EF4-FFF2-40B4-BE49-F238E27FC236}">
                <a16:creationId xmlns:a16="http://schemas.microsoft.com/office/drawing/2014/main" id="{CEFA6AF0-39B0-4681-98D4-09F0F4992B7B}"/>
              </a:ext>
            </a:extLst>
          </p:cNvPr>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a:extLst>
              <a:ext uri="{FF2B5EF4-FFF2-40B4-BE49-F238E27FC236}">
                <a16:creationId xmlns:a16="http://schemas.microsoft.com/office/drawing/2014/main" id="{3913822C-D004-4FD8-8DAF-564200ED8A06}"/>
              </a:ext>
            </a:extLst>
          </p:cNvPr>
          <p:cNvSpPr>
            <a:spLocks noGrp="1"/>
          </p:cNvSpPr>
          <p:nvPr>
            <p:ph type="sldNum" sz="quarter" idx="12"/>
          </p:nvPr>
        </p:nvSpPr>
        <p:spPr/>
        <p:txBody>
          <a:bodyPr/>
          <a:lstStyle/>
          <a:p>
            <a:pPr>
              <a:defRPr/>
            </a:pPr>
            <a:fld id="{8EC04D16-0CAF-431C-BDFF-79B8C6832FC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177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1B0-6A2D-49B9-A471-5507626502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A3F9CF-4F02-4F79-9D3D-3CEBD42888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368F9A-5337-484E-BC3A-C54195BA65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C4A2F5-23A2-4C15-A05C-B9F6D108539D}"/>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F16D083E-CA57-43AA-A1DC-C72DDB82E56B}"/>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8031187F-4C07-4FE1-BD5F-BDED03B289E6}"/>
              </a:ext>
            </a:extLst>
          </p:cNvPr>
          <p:cNvSpPr>
            <a:spLocks noGrp="1"/>
          </p:cNvSpPr>
          <p:nvPr>
            <p:ph type="sldNum" sz="quarter" idx="12"/>
          </p:nvPr>
        </p:nvSpPr>
        <p:spPr/>
        <p:txBody>
          <a:bodyPr/>
          <a:lstStyle/>
          <a:p>
            <a:pPr>
              <a:defRPr/>
            </a:pPr>
            <a:fld id="{3502B46A-A1AB-458E-B86B-EBE1CFD57A3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15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061A-1187-4DC0-B7AA-FFAFA9E1E3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D2C13F-7224-4035-A0ED-1421E71B9DA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BE1A317-A21E-433B-96B9-5F51AE5C50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07841E-31F2-49CF-8400-E64A5FE0D922}"/>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8D009B78-10F6-47A5-943D-AF7F8FE2BE64}"/>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1073DF33-3AB0-4017-A8B1-8506085473B7}"/>
              </a:ext>
            </a:extLst>
          </p:cNvPr>
          <p:cNvSpPr>
            <a:spLocks noGrp="1"/>
          </p:cNvSpPr>
          <p:nvPr>
            <p:ph type="sldNum" sz="quarter" idx="12"/>
          </p:nvPr>
        </p:nvSpPr>
        <p:spPr/>
        <p:txBody>
          <a:bodyPr/>
          <a:lstStyle/>
          <a:p>
            <a:pPr>
              <a:defRPr/>
            </a:pPr>
            <a:fld id="{C33CA32C-09DD-46F7-8EED-5820AF3738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3008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C29E-3F07-41EE-948C-EBE9F47BE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5C284-2610-4BD9-BE8C-F6E11DFA8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25DFF-4668-4088-A940-29CBEEC1B45B}"/>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BCD0DDEE-F227-4B37-BE83-51590D59C392}"/>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E8CDE492-071F-42E7-AB8D-0C579605EE4A}"/>
              </a:ext>
            </a:extLst>
          </p:cNvPr>
          <p:cNvSpPr>
            <a:spLocks noGrp="1"/>
          </p:cNvSpPr>
          <p:nvPr>
            <p:ph type="sldNum" sz="quarter" idx="12"/>
          </p:nvPr>
        </p:nvSpPr>
        <p:spPr/>
        <p:txBody>
          <a:bodyPr/>
          <a:lstStyle/>
          <a:p>
            <a:pPr>
              <a:defRPr/>
            </a:pPr>
            <a:fld id="{05D431FD-D729-40E9-8CCF-26239D9B6E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2183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2C8D6-6428-4288-A40A-BB20CE3F7D8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966B9-CD07-4B2D-823C-BB62467B61D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0AFA8-0C86-4534-B0A8-8486D094F559}"/>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B8C42687-4D72-4239-B277-59D23B5DA2A5}"/>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8F372123-3F3C-41C2-8ED8-3A052884C008}"/>
              </a:ext>
            </a:extLst>
          </p:cNvPr>
          <p:cNvSpPr>
            <a:spLocks noGrp="1"/>
          </p:cNvSpPr>
          <p:nvPr>
            <p:ph type="sldNum" sz="quarter" idx="12"/>
          </p:nvPr>
        </p:nvSpPr>
        <p:spPr/>
        <p:txBody>
          <a:bodyPr/>
          <a:lstStyle/>
          <a:p>
            <a:pPr>
              <a:defRPr/>
            </a:pPr>
            <a:fld id="{20A0FED3-4081-4BD1-8691-4F369F7A84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287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F173F77-3BD9-4EDE-8B13-796D3672E422}" type="slidenum">
              <a:rPr lang="en-US"/>
              <a:pPr>
                <a:defRPr/>
              </a:pPr>
              <a:t>‹#›</a:t>
            </a:fld>
            <a:endParaRPr lang="en-US" dirty="0"/>
          </a:p>
        </p:txBody>
      </p:sp>
    </p:spTree>
    <p:extLst>
      <p:ext uri="{BB962C8B-B14F-4D97-AF65-F5344CB8AC3E}">
        <p14:creationId xmlns:p14="http://schemas.microsoft.com/office/powerpoint/2010/main" val="102077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95D83BC1-1A21-41A7-8A35-F9A835072B24}" type="slidenum">
              <a:rPr lang="en-US"/>
              <a:pPr>
                <a:defRPr/>
              </a:pPr>
              <a:t>‹#›</a:t>
            </a:fld>
            <a:endParaRPr lang="en-US" dirty="0"/>
          </a:p>
        </p:txBody>
      </p:sp>
    </p:spTree>
    <p:extLst>
      <p:ext uri="{BB962C8B-B14F-4D97-AF65-F5344CB8AC3E}">
        <p14:creationId xmlns:p14="http://schemas.microsoft.com/office/powerpoint/2010/main" val="4211964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5B28045-0774-461E-8915-D5FD7E994864}" type="slidenum">
              <a:rPr lang="en-US"/>
              <a:pPr>
                <a:defRPr/>
              </a:pPr>
              <a:t>‹#›</a:t>
            </a:fld>
            <a:endParaRPr lang="en-US" dirty="0"/>
          </a:p>
        </p:txBody>
      </p:sp>
    </p:spTree>
    <p:extLst>
      <p:ext uri="{BB962C8B-B14F-4D97-AF65-F5344CB8AC3E}">
        <p14:creationId xmlns:p14="http://schemas.microsoft.com/office/powerpoint/2010/main" val="3503379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1B3EEAF8-054B-4187-8220-B3D32D761243}" type="slidenum">
              <a:rPr lang="en-US"/>
              <a:pPr>
                <a:defRPr/>
              </a:pPr>
              <a:t>‹#›</a:t>
            </a:fld>
            <a:endParaRPr lang="en-US" dirty="0"/>
          </a:p>
        </p:txBody>
      </p:sp>
    </p:spTree>
    <p:extLst>
      <p:ext uri="{BB962C8B-B14F-4D97-AF65-F5344CB8AC3E}">
        <p14:creationId xmlns:p14="http://schemas.microsoft.com/office/powerpoint/2010/main" val="29294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2B1F4D3E-E90A-4D61-8902-73B28D6324A9}" type="slidenum">
              <a:rPr lang="en-US"/>
              <a:pPr>
                <a:defRPr/>
              </a:pPr>
              <a:t>‹#›</a:t>
            </a:fld>
            <a:endParaRPr lang="en-US" dirty="0"/>
          </a:p>
        </p:txBody>
      </p:sp>
    </p:spTree>
    <p:extLst>
      <p:ext uri="{BB962C8B-B14F-4D97-AF65-F5344CB8AC3E}">
        <p14:creationId xmlns:p14="http://schemas.microsoft.com/office/powerpoint/2010/main" val="146752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4C7E2EC-5997-4B16-9069-EF5F3C69A33E}" type="slidenum">
              <a:rPr lang="en-US"/>
              <a:pPr>
                <a:defRPr/>
              </a:pPr>
              <a:t>‹#›</a:t>
            </a:fld>
            <a:endParaRPr lang="en-US" dirty="0"/>
          </a:p>
        </p:txBody>
      </p:sp>
    </p:spTree>
    <p:extLst>
      <p:ext uri="{BB962C8B-B14F-4D97-AF65-F5344CB8AC3E}">
        <p14:creationId xmlns:p14="http://schemas.microsoft.com/office/powerpoint/2010/main" val="1985884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6B07B021-C5AD-48B7-82F5-BB2C1B0294AD}" type="slidenum">
              <a:rPr lang="en-US"/>
              <a:pPr>
                <a:defRPr/>
              </a:pPr>
              <a:t>‹#›</a:t>
            </a:fld>
            <a:endParaRPr lang="en-US" dirty="0"/>
          </a:p>
        </p:txBody>
      </p:sp>
    </p:spTree>
    <p:extLst>
      <p:ext uri="{BB962C8B-B14F-4D97-AF65-F5344CB8AC3E}">
        <p14:creationId xmlns:p14="http://schemas.microsoft.com/office/powerpoint/2010/main" val="3737478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41B20190-57C3-4674-A1CB-FC0A285A7067}" type="slidenum">
              <a:rPr lang="en-US"/>
              <a:pPr>
                <a:defRPr/>
              </a:pPr>
              <a:t>‹#›</a:t>
            </a:fld>
            <a:endParaRPr lang="en-US" dirty="0"/>
          </a:p>
        </p:txBody>
      </p:sp>
    </p:spTree>
    <p:extLst>
      <p:ext uri="{BB962C8B-B14F-4D97-AF65-F5344CB8AC3E}">
        <p14:creationId xmlns:p14="http://schemas.microsoft.com/office/powerpoint/2010/main" val="1282242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B56FD55A-63B3-4B44-BF30-7895C7137158}" type="slidenum">
              <a:rPr lang="en-US"/>
              <a:pPr>
                <a:defRPr/>
              </a:pPr>
              <a:t>‹#›</a:t>
            </a:fld>
            <a:endParaRPr lang="en-US" dirty="0"/>
          </a:p>
        </p:txBody>
      </p:sp>
    </p:spTree>
    <p:extLst>
      <p:ext uri="{BB962C8B-B14F-4D97-AF65-F5344CB8AC3E}">
        <p14:creationId xmlns:p14="http://schemas.microsoft.com/office/powerpoint/2010/main" val="2566073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7A59C05-67DF-446D-B1BA-0249EB6C0117}" type="slidenum">
              <a:rPr lang="en-US"/>
              <a:pPr>
                <a:defRPr/>
              </a:pPr>
              <a:t>‹#›</a:t>
            </a:fld>
            <a:endParaRPr lang="en-US" dirty="0"/>
          </a:p>
        </p:txBody>
      </p:sp>
    </p:spTree>
    <p:extLst>
      <p:ext uri="{BB962C8B-B14F-4D97-AF65-F5344CB8AC3E}">
        <p14:creationId xmlns:p14="http://schemas.microsoft.com/office/powerpoint/2010/main" val="1925603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DC3451BB-CF0E-41EB-BE3B-FABED7DBE170}" type="slidenum">
              <a:rPr lang="en-US"/>
              <a:pPr>
                <a:defRPr/>
              </a:pPr>
              <a:t>‹#›</a:t>
            </a:fld>
            <a:endParaRPr lang="en-US" dirty="0"/>
          </a:p>
        </p:txBody>
      </p:sp>
    </p:spTree>
    <p:extLst>
      <p:ext uri="{BB962C8B-B14F-4D97-AF65-F5344CB8AC3E}">
        <p14:creationId xmlns:p14="http://schemas.microsoft.com/office/powerpoint/2010/main" val="315018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9D8C61D-AEFE-4191-907A-DACE2348D6A6}" type="slidenum">
              <a:rPr lang="en-US"/>
              <a:pPr>
                <a:defRPr/>
              </a:pPr>
              <a:t>‹#›</a:t>
            </a:fld>
            <a:endParaRPr lang="en-US" dirty="0"/>
          </a:p>
        </p:txBody>
      </p:sp>
    </p:spTree>
    <p:extLst>
      <p:ext uri="{BB962C8B-B14F-4D97-AF65-F5344CB8AC3E}">
        <p14:creationId xmlns:p14="http://schemas.microsoft.com/office/powerpoint/2010/main" val="2667431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F173F77-3BD9-4EDE-8B13-796D3672E422}" type="slidenum">
              <a:rPr lang="en-US"/>
              <a:pPr>
                <a:defRPr/>
              </a:pPr>
              <a:t>‹#›</a:t>
            </a:fld>
            <a:endParaRPr lang="en-US" dirty="0"/>
          </a:p>
        </p:txBody>
      </p:sp>
    </p:spTree>
    <p:extLst>
      <p:ext uri="{BB962C8B-B14F-4D97-AF65-F5344CB8AC3E}">
        <p14:creationId xmlns:p14="http://schemas.microsoft.com/office/powerpoint/2010/main" val="3757736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95D83BC1-1A21-41A7-8A35-F9A835072B24}" type="slidenum">
              <a:rPr lang="en-US"/>
              <a:pPr>
                <a:defRPr/>
              </a:pPr>
              <a:t>‹#›</a:t>
            </a:fld>
            <a:endParaRPr lang="en-US" dirty="0"/>
          </a:p>
        </p:txBody>
      </p:sp>
    </p:spTree>
    <p:extLst>
      <p:ext uri="{BB962C8B-B14F-4D97-AF65-F5344CB8AC3E}">
        <p14:creationId xmlns:p14="http://schemas.microsoft.com/office/powerpoint/2010/main" val="3530077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5B28045-0774-461E-8915-D5FD7E994864}" type="slidenum">
              <a:rPr lang="en-US"/>
              <a:pPr>
                <a:defRPr/>
              </a:pPr>
              <a:t>‹#›</a:t>
            </a:fld>
            <a:endParaRPr lang="en-US" dirty="0"/>
          </a:p>
        </p:txBody>
      </p:sp>
    </p:spTree>
    <p:extLst>
      <p:ext uri="{BB962C8B-B14F-4D97-AF65-F5344CB8AC3E}">
        <p14:creationId xmlns:p14="http://schemas.microsoft.com/office/powerpoint/2010/main" val="2054500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1B3EEAF8-054B-4187-8220-B3D32D761243}" type="slidenum">
              <a:rPr lang="en-US"/>
              <a:pPr>
                <a:defRPr/>
              </a:pPr>
              <a:t>‹#›</a:t>
            </a:fld>
            <a:endParaRPr lang="en-US" dirty="0"/>
          </a:p>
        </p:txBody>
      </p:sp>
    </p:spTree>
    <p:extLst>
      <p:ext uri="{BB962C8B-B14F-4D97-AF65-F5344CB8AC3E}">
        <p14:creationId xmlns:p14="http://schemas.microsoft.com/office/powerpoint/2010/main" val="22890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FE11BAF-0297-4E12-87E5-36DD9AFBD3D1}" type="slidenum">
              <a:rPr lang="en-US"/>
              <a:pPr>
                <a:defRPr/>
              </a:pPr>
              <a:t>‹#›</a:t>
            </a:fld>
            <a:endParaRPr lang="en-US" dirty="0"/>
          </a:p>
        </p:txBody>
      </p:sp>
    </p:spTree>
    <p:extLst>
      <p:ext uri="{BB962C8B-B14F-4D97-AF65-F5344CB8AC3E}">
        <p14:creationId xmlns:p14="http://schemas.microsoft.com/office/powerpoint/2010/main" val="2335018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2B1F4D3E-E90A-4D61-8902-73B28D6324A9}" type="slidenum">
              <a:rPr lang="en-US"/>
              <a:pPr>
                <a:defRPr/>
              </a:pPr>
              <a:t>‹#›</a:t>
            </a:fld>
            <a:endParaRPr lang="en-US" dirty="0"/>
          </a:p>
        </p:txBody>
      </p:sp>
    </p:spTree>
    <p:extLst>
      <p:ext uri="{BB962C8B-B14F-4D97-AF65-F5344CB8AC3E}">
        <p14:creationId xmlns:p14="http://schemas.microsoft.com/office/powerpoint/2010/main" val="3302561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6B07B021-C5AD-48B7-82F5-BB2C1B0294AD}" type="slidenum">
              <a:rPr lang="en-US"/>
              <a:pPr>
                <a:defRPr/>
              </a:pPr>
              <a:t>‹#›</a:t>
            </a:fld>
            <a:endParaRPr lang="en-US" dirty="0"/>
          </a:p>
        </p:txBody>
      </p:sp>
    </p:spTree>
    <p:extLst>
      <p:ext uri="{BB962C8B-B14F-4D97-AF65-F5344CB8AC3E}">
        <p14:creationId xmlns:p14="http://schemas.microsoft.com/office/powerpoint/2010/main" val="2902833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41B20190-57C3-4674-A1CB-FC0A285A7067}" type="slidenum">
              <a:rPr lang="en-US"/>
              <a:pPr>
                <a:defRPr/>
              </a:pPr>
              <a:t>‹#›</a:t>
            </a:fld>
            <a:endParaRPr lang="en-US" dirty="0"/>
          </a:p>
        </p:txBody>
      </p:sp>
    </p:spTree>
    <p:extLst>
      <p:ext uri="{BB962C8B-B14F-4D97-AF65-F5344CB8AC3E}">
        <p14:creationId xmlns:p14="http://schemas.microsoft.com/office/powerpoint/2010/main" val="1517188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B56FD55A-63B3-4B44-BF30-7895C7137158}" type="slidenum">
              <a:rPr lang="en-US"/>
              <a:pPr>
                <a:defRPr/>
              </a:pPr>
              <a:t>‹#›</a:t>
            </a:fld>
            <a:endParaRPr lang="en-US" dirty="0"/>
          </a:p>
        </p:txBody>
      </p:sp>
    </p:spTree>
    <p:extLst>
      <p:ext uri="{BB962C8B-B14F-4D97-AF65-F5344CB8AC3E}">
        <p14:creationId xmlns:p14="http://schemas.microsoft.com/office/powerpoint/2010/main" val="2678441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7A59C05-67DF-446D-B1BA-0249EB6C0117}" type="slidenum">
              <a:rPr lang="en-US"/>
              <a:pPr>
                <a:defRPr/>
              </a:pPr>
              <a:t>‹#›</a:t>
            </a:fld>
            <a:endParaRPr lang="en-US" dirty="0"/>
          </a:p>
        </p:txBody>
      </p:sp>
    </p:spTree>
    <p:extLst>
      <p:ext uri="{BB962C8B-B14F-4D97-AF65-F5344CB8AC3E}">
        <p14:creationId xmlns:p14="http://schemas.microsoft.com/office/powerpoint/2010/main" val="4062507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DC3451BB-CF0E-41EB-BE3B-FABED7DBE170}" type="slidenum">
              <a:rPr lang="en-US"/>
              <a:pPr>
                <a:defRPr/>
              </a:pPr>
              <a:t>‹#›</a:t>
            </a:fld>
            <a:endParaRPr lang="en-US" dirty="0"/>
          </a:p>
        </p:txBody>
      </p:sp>
    </p:spTree>
    <p:extLst>
      <p:ext uri="{BB962C8B-B14F-4D97-AF65-F5344CB8AC3E}">
        <p14:creationId xmlns:p14="http://schemas.microsoft.com/office/powerpoint/2010/main" val="3774739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9D8C61D-AEFE-4191-907A-DACE2348D6A6}" type="slidenum">
              <a:rPr lang="en-US"/>
              <a:pPr>
                <a:defRPr/>
              </a:pPr>
              <a:t>‹#›</a:t>
            </a:fld>
            <a:endParaRPr lang="en-US" dirty="0"/>
          </a:p>
        </p:txBody>
      </p:sp>
    </p:spTree>
    <p:extLst>
      <p:ext uri="{BB962C8B-B14F-4D97-AF65-F5344CB8AC3E}">
        <p14:creationId xmlns:p14="http://schemas.microsoft.com/office/powerpoint/2010/main" val="250110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364B688-C72E-4AD0-B8E7-E4C2434CDE26}" type="slidenum">
              <a:rPr lang="en-US"/>
              <a:pPr>
                <a:defRPr/>
              </a:pPr>
              <a:t>‹#›</a:t>
            </a:fld>
            <a:endParaRPr lang="en-US" dirty="0"/>
          </a:p>
        </p:txBody>
      </p:sp>
    </p:spTree>
    <p:extLst>
      <p:ext uri="{BB962C8B-B14F-4D97-AF65-F5344CB8AC3E}">
        <p14:creationId xmlns:p14="http://schemas.microsoft.com/office/powerpoint/2010/main" val="112122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641D649-2076-4F61-90B1-4154DC3C3354}" type="slidenum">
              <a:rPr lang="en-US"/>
              <a:pPr>
                <a:defRPr/>
              </a:pPr>
              <a:t>‹#›</a:t>
            </a:fld>
            <a:endParaRPr lang="en-US" dirty="0"/>
          </a:p>
        </p:txBody>
      </p:sp>
    </p:spTree>
    <p:extLst>
      <p:ext uri="{BB962C8B-B14F-4D97-AF65-F5344CB8AC3E}">
        <p14:creationId xmlns:p14="http://schemas.microsoft.com/office/powerpoint/2010/main" val="120536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E1E0DBF-A4F6-47D9-9C2D-4D1FEC7F05A5}" type="slidenum">
              <a:rPr lang="en-US"/>
              <a:pPr>
                <a:defRPr/>
              </a:pPr>
              <a:t>‹#›</a:t>
            </a:fld>
            <a:endParaRPr lang="en-US" dirty="0"/>
          </a:p>
        </p:txBody>
      </p:sp>
    </p:spTree>
    <p:extLst>
      <p:ext uri="{BB962C8B-B14F-4D97-AF65-F5344CB8AC3E}">
        <p14:creationId xmlns:p14="http://schemas.microsoft.com/office/powerpoint/2010/main" val="60326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B201F73-3D52-41AB-B7AC-F14E50E9A8FB}" type="slidenum">
              <a:rPr lang="en-US"/>
              <a:pPr>
                <a:defRPr/>
              </a:pPr>
              <a:t>‹#›</a:t>
            </a:fld>
            <a:endParaRPr lang="en-US" dirty="0"/>
          </a:p>
        </p:txBody>
      </p:sp>
    </p:spTree>
    <p:extLst>
      <p:ext uri="{BB962C8B-B14F-4D97-AF65-F5344CB8AC3E}">
        <p14:creationId xmlns:p14="http://schemas.microsoft.com/office/powerpoint/2010/main" val="26087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dirty="0"/>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dirty="0"/>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87AC68B6-F5BA-43D8-8805-777EEE3487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191" r:id="rId1"/>
    <p:sldLayoutId id="2147491192" r:id="rId2"/>
    <p:sldLayoutId id="2147491193" r:id="rId3"/>
    <p:sldLayoutId id="2147491194" r:id="rId4"/>
    <p:sldLayoutId id="2147491195" r:id="rId5"/>
    <p:sldLayoutId id="2147491196" r:id="rId6"/>
    <p:sldLayoutId id="2147491197" r:id="rId7"/>
    <p:sldLayoutId id="2147491198" r:id="rId8"/>
    <p:sldLayoutId id="2147491199" r:id="rId9"/>
    <p:sldLayoutId id="2147491200" r:id="rId10"/>
    <p:sldLayoutId id="214749120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lumMod val="95000"/>
            </a:schemeClr>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953000"/>
          </a:xfrm>
          <a:prstGeom prst="rect">
            <a:avLst/>
          </a:prstGeom>
          <a:solidFill>
            <a:schemeClr val="bg1">
              <a:lumMod val="95000"/>
            </a:schemeClr>
          </a:solidFill>
          <a:ln>
            <a:solidFill>
              <a:schemeClr val="tx1"/>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91224" r:id="rId1"/>
    <p:sldLayoutId id="2147491036" r:id="rId2"/>
    <p:sldLayoutId id="2147491225" r:id="rId3"/>
    <p:sldLayoutId id="2147491226" r:id="rId4"/>
    <p:sldLayoutId id="2147491227" r:id="rId5"/>
    <p:sldLayoutId id="2147491228" r:id="rId6"/>
    <p:sldLayoutId id="2147491229" r:id="rId7"/>
    <p:sldLayoutId id="2147491230" r:id="rId8"/>
    <p:sldLayoutId id="2147491231" r:id="rId9"/>
    <p:sldLayoutId id="2147491232" r:id="rId10"/>
    <p:sldLayoutId id="2147491233" r:id="rId11"/>
    <p:sldLayoutId id="214749123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05449-5C2F-42F7-BBC2-0E61E76EF1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EF41E-7120-4CE7-BCA7-8CB47E8B24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0EF2A-C82E-4453-9E19-0EE59CD34E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3AFB9AA9-7CDD-4611-8A35-D1BA4F5A2A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6AD84B70-1DDA-4BF4-A830-D622113498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A6A6123-EE83-4335-8318-AE66CB3EC05F}" type="slidenum">
              <a:rPr lang="en-US" smtClean="0"/>
              <a:pPr>
                <a:defRPr/>
              </a:pPr>
              <a:t>‹#›</a:t>
            </a:fld>
            <a:endParaRPr lang="en-US" dirty="0"/>
          </a:p>
        </p:txBody>
      </p:sp>
    </p:spTree>
    <p:extLst>
      <p:ext uri="{BB962C8B-B14F-4D97-AF65-F5344CB8AC3E}">
        <p14:creationId xmlns:p14="http://schemas.microsoft.com/office/powerpoint/2010/main" val="266405734"/>
      </p:ext>
    </p:extLst>
  </p:cSld>
  <p:clrMap bg1="lt1" tx1="dk1" bg2="lt2" tx2="dk2" accent1="accent1" accent2="accent2" accent3="accent3" accent4="accent4" accent5="accent5" accent6="accent6" hlink="hlink" folHlink="folHlink"/>
  <p:sldLayoutIdLst>
    <p:sldLayoutId id="2147491314" r:id="rId1"/>
    <p:sldLayoutId id="2147491315" r:id="rId2"/>
    <p:sldLayoutId id="2147491316" r:id="rId3"/>
    <p:sldLayoutId id="2147491317" r:id="rId4"/>
    <p:sldLayoutId id="2147491318" r:id="rId5"/>
    <p:sldLayoutId id="2147491319" r:id="rId6"/>
    <p:sldLayoutId id="2147491320" r:id="rId7"/>
    <p:sldLayoutId id="2147491321" r:id="rId8"/>
    <p:sldLayoutId id="2147491322" r:id="rId9"/>
    <p:sldLayoutId id="2147491323" r:id="rId10"/>
    <p:sldLayoutId id="214749132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charset="0"/>
              </a:defRPr>
            </a:lvl1pPr>
          </a:lstStyle>
          <a:p>
            <a:pPr>
              <a:defRPr/>
            </a:pPr>
            <a:fld id="{8F701085-5878-4E3D-9ADC-F25BECD5B7A0}" type="slidenum">
              <a:rPr lang="en-US"/>
              <a:pPr>
                <a:defRPr/>
              </a:pPr>
              <a:t>‹#›</a:t>
            </a:fld>
            <a:endParaRPr lang="en-US" dirty="0"/>
          </a:p>
        </p:txBody>
      </p:sp>
    </p:spTree>
    <p:extLst>
      <p:ext uri="{BB962C8B-B14F-4D97-AF65-F5344CB8AC3E}">
        <p14:creationId xmlns:p14="http://schemas.microsoft.com/office/powerpoint/2010/main" val="451619163"/>
      </p:ext>
    </p:extLst>
  </p:cSld>
  <p:clrMap bg1="lt1" tx1="dk1" bg2="lt2" tx2="dk2" accent1="accent1" accent2="accent2" accent3="accent3" accent4="accent4" accent5="accent5" accent6="accent6" hlink="hlink" folHlink="folHlink"/>
  <p:sldLayoutIdLst>
    <p:sldLayoutId id="2147491326" r:id="rId1"/>
    <p:sldLayoutId id="2147491327" r:id="rId2"/>
    <p:sldLayoutId id="2147491328" r:id="rId3"/>
    <p:sldLayoutId id="2147491329" r:id="rId4"/>
    <p:sldLayoutId id="2147491330" r:id="rId5"/>
    <p:sldLayoutId id="2147491331" r:id="rId6"/>
    <p:sldLayoutId id="2147491332" r:id="rId7"/>
    <p:sldLayoutId id="2147491333" r:id="rId8"/>
    <p:sldLayoutId id="2147491334" r:id="rId9"/>
    <p:sldLayoutId id="2147491335" r:id="rId10"/>
    <p:sldLayoutId id="214749133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charset="0"/>
              </a:defRPr>
            </a:lvl1pPr>
          </a:lstStyle>
          <a:p>
            <a:pPr>
              <a:defRPr/>
            </a:pPr>
            <a:fld id="{8F701085-5878-4E3D-9ADC-F25BECD5B7A0}" type="slidenum">
              <a:rPr lang="en-US"/>
              <a:pPr>
                <a:defRPr/>
              </a:pPr>
              <a:t>‹#›</a:t>
            </a:fld>
            <a:endParaRPr lang="en-US" dirty="0"/>
          </a:p>
        </p:txBody>
      </p:sp>
    </p:spTree>
    <p:extLst>
      <p:ext uri="{BB962C8B-B14F-4D97-AF65-F5344CB8AC3E}">
        <p14:creationId xmlns:p14="http://schemas.microsoft.com/office/powerpoint/2010/main" val="2653331968"/>
      </p:ext>
    </p:extLst>
  </p:cSld>
  <p:clrMap bg1="lt1" tx1="dk1" bg2="lt2" tx2="dk2" accent1="accent1" accent2="accent2" accent3="accent3" accent4="accent4" accent5="accent5" accent6="accent6" hlink="hlink" folHlink="folHlink"/>
  <p:sldLayoutIdLst>
    <p:sldLayoutId id="2147491350" r:id="rId1"/>
    <p:sldLayoutId id="2147491351" r:id="rId2"/>
    <p:sldLayoutId id="2147491352" r:id="rId3"/>
    <p:sldLayoutId id="2147491353" r:id="rId4"/>
    <p:sldLayoutId id="2147491354" r:id="rId5"/>
    <p:sldLayoutId id="2147491355" r:id="rId6"/>
    <p:sldLayoutId id="2147491356" r:id="rId7"/>
    <p:sldLayoutId id="2147491357" r:id="rId8"/>
    <p:sldLayoutId id="2147491358" r:id="rId9"/>
    <p:sldLayoutId id="2147491359" r:id="rId10"/>
    <p:sldLayoutId id="214749136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ine.gov/sos/arc/records/state/generalschedules.html"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s://www.maine.gov/sos/arc/records/state/agencyschedule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hyperlink" Target="https://www.maine.gov/sos/archiv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3rNJwvvyMA8"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ine.gov/sos/archives/records-management/resources-for-state-and-local-government" TargetMode="External"/><Relationship Id="rId2" Type="http://schemas.openxmlformats.org/officeDocument/2006/relationships/hyperlink" Target="https://legislature.maine.gov/statutes/5/title5ch6sec0.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maine.gov/foa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hyperlink" Target="https://www.maine.gov/sos/archives/records-management/resources-for-state-and-local-govern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hyperlink" Target="https://www.maine.gov/sos/archives/records-management/state-government-agency-policies-and-guidance/state-general-schedules-for-records" TargetMode="External"/><Relationship Id="rId2" Type="http://schemas.openxmlformats.org/officeDocument/2006/relationships/notesSlide" Target="../notesSlides/notesSlide16.xml"/><Relationship Id="rId1" Type="http://schemas.openxmlformats.org/officeDocument/2006/relationships/slideLayout" Target="../slideLayouts/slideLayout47.xml"/><Relationship Id="rId5" Type="http://schemas.openxmlformats.org/officeDocument/2006/relationships/image" Target="../media/image36.sv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ine.gov/sos/archives/records-management/state-government-agency-policies-and-guidance/records-management-forms" TargetMode="External"/><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maine.gov/sos/archives/records-management/state-records-center-and-archives" TargetMode="External"/><Relationship Id="rId5" Type="http://schemas.openxmlformats.org/officeDocument/2006/relationships/hyperlink" Target="mailto:maine.archives@maine.gov" TargetMode="External"/><Relationship Id="rId4" Type="http://schemas.openxmlformats.org/officeDocument/2006/relationships/hyperlink" Target="mailto:recordsmanagement.archives@maine.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forms.office.com/pages/responsepage.aspx?id=q6g_QX0gYkubzeoajy-GTobC8sm1QM1FmABTJbqCudFUQVdQVFVCS1ExWEhCQkRIQUwwRzBYTUFJSy4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maine.gov/sos/archives/records-management/state-records-center-and-archives" TargetMode="External"/><Relationship Id="rId4" Type="http://schemas.openxmlformats.org/officeDocument/2006/relationships/hyperlink" Target="https://www.maine.gov/sos/archives/records-management/state-government-agency-policies-and-guidance/records-management-form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13.svg"/></Relationships>
</file>

<file path=ppt/slides/_rels/slide67.xml.rels><?xml version="1.0" encoding="UTF-8" standalone="yes"?>
<Relationships xmlns="http://schemas.openxmlformats.org/package/2006/relationships"><Relationship Id="rId3" Type="http://schemas.openxmlformats.org/officeDocument/2006/relationships/hyperlink" Target="mailto:tammy.marks@maine.gov" TargetMode="External"/><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maine.gov/sos/arc/records/state/" TargetMode="External"/><Relationship Id="rId5" Type="http://schemas.openxmlformats.org/officeDocument/2006/relationships/hyperlink" Target="mailto:recordscenter.archives@maine.gov" TargetMode="External"/><Relationship Id="rId4" Type="http://schemas.openxmlformats.org/officeDocument/2006/relationships/hyperlink" Target="mailto:recordsmanagement.archives@maine.gov"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felicia.kennedy@maine.gov" TargetMode="External"/><Relationship Id="rId2" Type="http://schemas.openxmlformats.org/officeDocument/2006/relationships/hyperlink" Target="http://www.maine.gov/sos/arc/records/state/rotrainingform.html"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hyperlink" Target="https://www.maine.gov/sos/archives/records-management/state-government-agency-policies-and-guidance/training-and-resources/records-management-advice-bulletin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extBox 2"/>
          <p:cNvSpPr txBox="1">
            <a:spLocks noChangeArrowheads="1"/>
          </p:cNvSpPr>
          <p:nvPr/>
        </p:nvSpPr>
        <p:spPr bwMode="auto">
          <a:xfrm>
            <a:off x="638175" y="838200"/>
            <a:ext cx="7772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5400" b="1" dirty="0"/>
              <a:t>Records Management Training for</a:t>
            </a:r>
          </a:p>
          <a:p>
            <a:pPr algn="ctr"/>
            <a:r>
              <a:rPr lang="en-US" sz="4400" b="1" dirty="0"/>
              <a:t>Records Officers and Assistants</a:t>
            </a:r>
          </a:p>
        </p:txBody>
      </p:sp>
      <p:pic>
        <p:nvPicPr>
          <p:cNvPr id="295940" name="Picture 10" descr="newarc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7665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C32996B-40F3-2031-A8AC-887BA22C8C91}"/>
              </a:ext>
            </a:extLst>
          </p:cNvPr>
          <p:cNvSpPr txBox="1"/>
          <p:nvPr/>
        </p:nvSpPr>
        <p:spPr>
          <a:xfrm>
            <a:off x="2286000" y="6426815"/>
            <a:ext cx="4572000" cy="307777"/>
          </a:xfrm>
          <a:prstGeom prst="rect">
            <a:avLst/>
          </a:prstGeom>
          <a:noFill/>
        </p:spPr>
        <p:txBody>
          <a:bodyPr wrap="square">
            <a:spAutoFit/>
          </a:bodyPr>
          <a:lstStyle/>
          <a:p>
            <a:pPr algn="ctr">
              <a:defRPr/>
            </a:pPr>
            <a:r>
              <a:rPr lang="en-US" sz="1400" dirty="0"/>
              <a:t>Records Officer Training March 2026</a:t>
            </a:r>
          </a:p>
        </p:txBody>
      </p:sp>
      <p:sp>
        <p:nvSpPr>
          <p:cNvPr id="2" name="Slide Number Placeholder 1">
            <a:extLst>
              <a:ext uri="{FF2B5EF4-FFF2-40B4-BE49-F238E27FC236}">
                <a16:creationId xmlns:a16="http://schemas.microsoft.com/office/drawing/2014/main" id="{1B837D4A-0B6E-9122-24CE-57B122126E54}"/>
              </a:ext>
            </a:extLst>
          </p:cNvPr>
          <p:cNvSpPr>
            <a:spLocks noGrp="1"/>
          </p:cNvSpPr>
          <p:nvPr>
            <p:ph type="sldNum" sz="quarter" idx="12"/>
          </p:nvPr>
        </p:nvSpPr>
        <p:spPr/>
        <p:txBody>
          <a:bodyPr/>
          <a:lstStyle/>
          <a:p>
            <a:pPr>
              <a:defRPr/>
            </a:pPr>
            <a:fld id="{4641D649-2076-4F61-90B1-4154DC3C3354}"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3724072" y="629266"/>
            <a:ext cx="4939868" cy="1676603"/>
          </a:xfrm>
        </p:spPr>
        <p:txBody>
          <a:bodyPr>
            <a:normAutofit/>
          </a:bodyPr>
          <a:lstStyle/>
          <a:p>
            <a:r>
              <a:rPr lang="en-US" sz="4700" b="1">
                <a:latin typeface="Times New Roman" panose="02020603050405020304" pitchFamily="18" charset="0"/>
                <a:cs typeface="Times New Roman" panose="02020603050405020304" pitchFamily="18" charset="0"/>
              </a:rPr>
              <a:t>What is Records Management</a:t>
            </a:r>
          </a:p>
        </p:txBody>
      </p:sp>
      <p:pic>
        <p:nvPicPr>
          <p:cNvPr id="38918" name="Picture 38917">
            <a:extLst>
              <a:ext uri="{FF2B5EF4-FFF2-40B4-BE49-F238E27FC236}">
                <a16:creationId xmlns:a16="http://schemas.microsoft.com/office/drawing/2014/main" id="{F34E8A6B-E6EA-30BD-D271-5C87A49B7FC3}"/>
              </a:ext>
            </a:extLst>
          </p:cNvPr>
          <p:cNvPicPr>
            <a:picLocks noChangeAspect="1"/>
          </p:cNvPicPr>
          <p:nvPr/>
        </p:nvPicPr>
        <p:blipFill rotWithShape="1">
          <a:blip r:embed="rId2"/>
          <a:srcRect l="53050" r="15772"/>
          <a:stretch/>
        </p:blipFill>
        <p:spPr>
          <a:xfrm>
            <a:off x="20" y="10"/>
            <a:ext cx="3476673" cy="6857990"/>
          </a:xfrm>
          <a:prstGeom prst="rect">
            <a:avLst/>
          </a:prstGeom>
          <a:effectLst/>
        </p:spPr>
      </p:pic>
      <p:graphicFrame>
        <p:nvGraphicFramePr>
          <p:cNvPr id="38917" name="Content Placeholder 2">
            <a:extLst>
              <a:ext uri="{FF2B5EF4-FFF2-40B4-BE49-F238E27FC236}">
                <a16:creationId xmlns:a16="http://schemas.microsoft.com/office/drawing/2014/main" id="{D66D6C76-379B-53D8-BFE9-817C47B7B0FC}"/>
              </a:ext>
            </a:extLst>
          </p:cNvPr>
          <p:cNvGraphicFramePr>
            <a:graphicFrameLocks noGrp="1"/>
          </p:cNvGraphicFramePr>
          <p:nvPr>
            <p:ph idx="1"/>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ACE9BC8-A49E-01BA-A2BD-F0E3CABABB9A}"/>
              </a:ext>
            </a:extLst>
          </p:cNvPr>
          <p:cNvSpPr>
            <a:spLocks noGrp="1"/>
          </p:cNvSpPr>
          <p:nvPr>
            <p:ph type="sldNum" sz="quarter" idx="12"/>
          </p:nvPr>
        </p:nvSpPr>
        <p:spPr/>
        <p:txBody>
          <a:bodyPr/>
          <a:lstStyle/>
          <a:p>
            <a:pPr>
              <a:defRPr/>
            </a:pPr>
            <a:fld id="{95D83BC1-1A21-41A7-8A35-F9A835072B24}" type="slidenum">
              <a:rPr lang="en-US" smtClean="0"/>
              <a:pPr>
                <a:defRPr/>
              </a:pPr>
              <a:t>10</a:t>
            </a:fld>
            <a:endParaRPr lang="en-US" dirty="0"/>
          </a:p>
        </p:txBody>
      </p:sp>
    </p:spTree>
    <p:extLst>
      <p:ext uri="{BB962C8B-B14F-4D97-AF65-F5344CB8AC3E}">
        <p14:creationId xmlns:p14="http://schemas.microsoft.com/office/powerpoint/2010/main" val="117590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457200" y="533400"/>
            <a:ext cx="8229600" cy="1066800"/>
          </a:xfrm>
        </p:spPr>
        <p:txBody>
          <a:bodyPr/>
          <a:lstStyle/>
          <a:p>
            <a:pPr algn="ctr">
              <a:lnSpc>
                <a:spcPct val="100000"/>
              </a:lnSpc>
            </a:pPr>
            <a:r>
              <a:rPr lang="en-US" sz="3200" b="1" cap="none" dirty="0">
                <a:solidFill>
                  <a:schemeClr val="tx1"/>
                </a:solidFill>
                <a:latin typeface="Times New Roman" pitchFamily="18" charset="0"/>
                <a:cs typeface="Times New Roman" pitchFamily="18" charset="0"/>
              </a:rPr>
              <a:t>Major Reasons Why Good </a:t>
            </a:r>
            <a:br>
              <a:rPr lang="en-US" sz="3200" b="1" cap="none" dirty="0">
                <a:solidFill>
                  <a:schemeClr val="tx1"/>
                </a:solidFill>
                <a:latin typeface="Times New Roman" pitchFamily="18" charset="0"/>
                <a:cs typeface="Times New Roman" pitchFamily="18" charset="0"/>
              </a:rPr>
            </a:br>
            <a:r>
              <a:rPr lang="en-US" sz="3200" b="1" cap="none" dirty="0">
                <a:solidFill>
                  <a:schemeClr val="tx1"/>
                </a:solidFill>
                <a:latin typeface="Times New Roman" pitchFamily="18" charset="0"/>
                <a:cs typeface="Times New Roman" pitchFamily="18" charset="0"/>
              </a:rPr>
              <a:t>Records Management Is Vital</a:t>
            </a:r>
          </a:p>
        </p:txBody>
      </p:sp>
      <p:sp>
        <p:nvSpPr>
          <p:cNvPr id="3" name="Content Placeholder 2"/>
          <p:cNvSpPr>
            <a:spLocks noGrp="1"/>
          </p:cNvSpPr>
          <p:nvPr>
            <p:ph idx="1"/>
          </p:nvPr>
        </p:nvSpPr>
        <p:spPr>
          <a:xfrm>
            <a:off x="990600" y="1752600"/>
            <a:ext cx="7391400" cy="4267200"/>
          </a:xfrm>
        </p:spPr>
        <p:txBody>
          <a:bodyPr>
            <a:noAutofit/>
          </a:bodyPr>
          <a:lstStyle/>
          <a:p>
            <a:pPr marL="0" indent="0">
              <a:buClr>
                <a:srgbClr val="7030A0"/>
              </a:buClr>
              <a:buNone/>
            </a:pPr>
            <a:r>
              <a:rPr lang="en-US" sz="2000" b="1" dirty="0">
                <a:solidFill>
                  <a:srgbClr val="0070C0"/>
                </a:solidFill>
                <a:latin typeface="Times New Roman" pitchFamily="18" charset="0"/>
                <a:cs typeface="Times New Roman" pitchFamily="18" charset="0"/>
              </a:rPr>
              <a:t>Supports Better Management Decision Making</a:t>
            </a:r>
          </a:p>
          <a:p>
            <a:pPr marL="0" indent="0">
              <a:buClr>
                <a:srgbClr val="7030A0"/>
              </a:buClr>
              <a:buNone/>
            </a:pPr>
            <a:r>
              <a:rPr lang="en-US" sz="2000" b="1" dirty="0">
                <a:solidFill>
                  <a:srgbClr val="0070C0"/>
                </a:solidFill>
                <a:latin typeface="Times New Roman" pitchFamily="18" charset="0"/>
                <a:cs typeface="Times New Roman" pitchFamily="18" charset="0"/>
              </a:rPr>
              <a:t>Improves Efficiency and Productivity</a:t>
            </a:r>
          </a:p>
          <a:p>
            <a:pPr marL="0" indent="0">
              <a:buClr>
                <a:schemeClr val="tx1"/>
              </a:buClr>
              <a:buNone/>
            </a:pPr>
            <a:r>
              <a:rPr lang="en-US" sz="1800" dirty="0">
                <a:solidFill>
                  <a:schemeClr val="tx1"/>
                </a:solidFill>
                <a:latin typeface="Times New Roman" pitchFamily="18" charset="0"/>
                <a:cs typeface="Times New Roman" pitchFamily="18" charset="0"/>
              </a:rPr>
              <a:t>HOW – by organizing active records, by setting retention and disposition of all agency records and therefore managing all inactive records</a:t>
            </a:r>
          </a:p>
          <a:p>
            <a:pPr marL="0" indent="0">
              <a:buClr>
                <a:srgbClr val="7030A0"/>
              </a:buClr>
              <a:buNone/>
            </a:pPr>
            <a:r>
              <a:rPr lang="en-US" sz="2000" b="1" dirty="0">
                <a:solidFill>
                  <a:srgbClr val="0070C0"/>
                </a:solidFill>
                <a:latin typeface="Times New Roman" pitchFamily="18" charset="0"/>
                <a:cs typeface="Times New Roman" pitchFamily="18" charset="0"/>
              </a:rPr>
              <a:t>Promotes a Positive Reputation for State Agencies</a:t>
            </a:r>
          </a:p>
          <a:p>
            <a:pPr marL="0" indent="0">
              <a:buClr>
                <a:srgbClr val="7030A0"/>
              </a:buClr>
              <a:buNone/>
            </a:pPr>
            <a:r>
              <a:rPr lang="en-US" sz="2000" b="1" dirty="0">
                <a:solidFill>
                  <a:srgbClr val="0070C0"/>
                </a:solidFill>
                <a:latin typeface="Times New Roman" pitchFamily="18" charset="0"/>
                <a:cs typeface="Times New Roman" pitchFamily="18" charset="0"/>
              </a:rPr>
              <a:t>Protects the Agency and the Records</a:t>
            </a:r>
          </a:p>
          <a:p>
            <a:pPr marL="0" indent="0">
              <a:buClr>
                <a:schemeClr val="tx1"/>
              </a:buClr>
              <a:buNone/>
            </a:pPr>
            <a:r>
              <a:rPr lang="en-US" sz="1800" dirty="0">
                <a:solidFill>
                  <a:schemeClr val="tx1"/>
                </a:solidFill>
                <a:latin typeface="Times New Roman" pitchFamily="18" charset="0"/>
                <a:cs typeface="Times New Roman" pitchFamily="18" charset="0"/>
              </a:rPr>
              <a:t>HOW – ensures compliance with laws and policies and provides consistency throughout the agency (so all employees are keeping records for the same amount of time)</a:t>
            </a:r>
          </a:p>
          <a:p>
            <a:pPr marL="0" indent="0">
              <a:buClr>
                <a:srgbClr val="7030A0"/>
              </a:buClr>
              <a:buNone/>
            </a:pPr>
            <a:r>
              <a:rPr lang="en-US" sz="2000" b="1" dirty="0">
                <a:solidFill>
                  <a:srgbClr val="0070C0"/>
                </a:solidFill>
                <a:latin typeface="Times New Roman" pitchFamily="18" charset="0"/>
                <a:cs typeface="Times New Roman" pitchFamily="18" charset="0"/>
              </a:rPr>
              <a:t>Safeguards Essential/Vital Information</a:t>
            </a:r>
          </a:p>
          <a:p>
            <a:pPr marL="0" indent="0">
              <a:buClr>
                <a:schemeClr val="tx1"/>
              </a:buClr>
              <a:buNone/>
            </a:pPr>
            <a:r>
              <a:rPr lang="en-US" sz="1800" dirty="0">
                <a:solidFill>
                  <a:schemeClr val="tx1"/>
                </a:solidFill>
                <a:latin typeface="Times New Roman" pitchFamily="18" charset="0"/>
                <a:cs typeface="Times New Roman" pitchFamily="18" charset="0"/>
              </a:rPr>
              <a:t>HOW – provides the agency with an inventory and plan to protect all the records which are necessary to re-start the agency’s operations in the event of a disaster.  </a:t>
            </a:r>
            <a:endParaRPr lang="en-US" sz="18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E1CE797F-39D0-4BE1-F6A9-A7277750E871}"/>
              </a:ext>
            </a:extLst>
          </p:cNvPr>
          <p:cNvSpPr>
            <a:spLocks noGrp="1"/>
          </p:cNvSpPr>
          <p:nvPr>
            <p:ph type="sldNum" sz="quarter" idx="12"/>
          </p:nvPr>
        </p:nvSpPr>
        <p:spPr/>
        <p:txBody>
          <a:bodyPr/>
          <a:lstStyle/>
          <a:p>
            <a:pPr>
              <a:defRPr/>
            </a:pPr>
            <a:fld id="{3B3389CD-66CA-43E5-8FA2-FA77A692E8B4}" type="slidenum">
              <a:rPr lang="en-US" smtClean="0"/>
              <a:pPr>
                <a:defRPr/>
              </a:pPr>
              <a:t>11</a:t>
            </a:fld>
            <a:endParaRPr lang="en-US" dirty="0"/>
          </a:p>
        </p:txBody>
      </p:sp>
    </p:spTree>
    <p:extLst>
      <p:ext uri="{BB962C8B-B14F-4D97-AF65-F5344CB8AC3E}">
        <p14:creationId xmlns:p14="http://schemas.microsoft.com/office/powerpoint/2010/main" val="109208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a:xfrm>
            <a:off x="533400" y="304800"/>
            <a:ext cx="8229600" cy="685800"/>
          </a:xfrm>
          <a:solidFill>
            <a:schemeClr val="bg1"/>
          </a:solidFill>
          <a:ln w="57150">
            <a:solidFill>
              <a:srgbClr val="0070C0"/>
            </a:solidFill>
          </a:ln>
        </p:spPr>
        <p:txBody>
          <a:bodyPr/>
          <a:lstStyle/>
          <a:p>
            <a:pPr marL="0" indent="0" algn="ctr" eaLnBrk="1" hangingPunct="1">
              <a:lnSpc>
                <a:spcPct val="100000"/>
              </a:lnSpc>
            </a:pPr>
            <a:r>
              <a:rPr lang="en-US" sz="3200" b="1" cap="none" dirty="0">
                <a:solidFill>
                  <a:schemeClr val="tx1"/>
                </a:solidFill>
                <a:latin typeface="Times New Roman" pitchFamily="18" charset="0"/>
                <a:cs typeface="Times New Roman" pitchFamily="18" charset="0"/>
              </a:rPr>
              <a:t>Records Officers and Assistants</a:t>
            </a:r>
            <a:endParaRPr lang="en-US" sz="3200" b="1" cap="none" dirty="0">
              <a:solidFill>
                <a:schemeClr val="tx1"/>
              </a:solidFill>
            </a:endParaRPr>
          </a:p>
        </p:txBody>
      </p:sp>
      <p:sp>
        <p:nvSpPr>
          <p:cNvPr id="307203" name="Content Placeholder 2"/>
          <p:cNvSpPr>
            <a:spLocks noGrp="1"/>
          </p:cNvSpPr>
          <p:nvPr>
            <p:ph idx="1"/>
          </p:nvPr>
        </p:nvSpPr>
        <p:spPr>
          <a:xfrm>
            <a:off x="482338" y="1479550"/>
            <a:ext cx="8046898" cy="4876800"/>
          </a:xfrm>
        </p:spPr>
        <p:txBody>
          <a:bodyPr>
            <a:normAutofit fontScale="92500" lnSpcReduction="10000"/>
          </a:bodyPr>
          <a:lstStyle/>
          <a:p>
            <a:pPr marL="0" indent="0">
              <a:buNone/>
              <a:defRPr/>
            </a:pPr>
            <a:r>
              <a:rPr lang="en-US" sz="2000" b="0" dirty="0">
                <a:solidFill>
                  <a:schemeClr val="tx1"/>
                </a:solidFill>
                <a:latin typeface="Times New Roman" panose="02020603050405020304" pitchFamily="18" charset="0"/>
                <a:cs typeface="Times New Roman" pitchFamily="18" charset="0"/>
              </a:rPr>
              <a:t>A Records Officer Coordinates the Department’s Records Management Program and ensures records management activities are performed in accordance with standards and procedures. </a:t>
            </a:r>
          </a:p>
          <a:p>
            <a:pPr marL="0" indent="0">
              <a:buNone/>
              <a:defRPr/>
            </a:pPr>
            <a:endParaRPr lang="en-US" sz="2000" dirty="0">
              <a:solidFill>
                <a:schemeClr val="tx1"/>
              </a:solidFill>
              <a:latin typeface="Times New Roman" panose="02020603050405020304" pitchFamily="18" charset="0"/>
              <a:cs typeface="Times New Roman"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You don’t need to be an expert on everything, but you need to know enough to be able to ask the right questions and provide proper records guidance. It’s important to communicate across your agency that records management is an integral part of state government operations.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RM responsibilities:</a:t>
            </a:r>
          </a:p>
          <a:p>
            <a:r>
              <a:rPr lang="en-US" sz="2000" dirty="0">
                <a:solidFill>
                  <a:srgbClr val="000000"/>
                </a:solidFill>
                <a:latin typeface="Times New Roman" panose="02020603050405020304" pitchFamily="18" charset="0"/>
                <a:cs typeface="Times New Roman" panose="02020603050405020304" pitchFamily="18" charset="0"/>
              </a:rPr>
              <a:t>Answer questions regarding the State General Schedules</a:t>
            </a:r>
          </a:p>
          <a:p>
            <a:r>
              <a:rPr lang="en-US" sz="2000" dirty="0">
                <a:solidFill>
                  <a:srgbClr val="000000"/>
                </a:solidFill>
                <a:latin typeface="Times New Roman" panose="02020603050405020304" pitchFamily="18" charset="0"/>
                <a:cs typeface="Times New Roman" panose="02020603050405020304" pitchFamily="18" charset="0"/>
              </a:rPr>
              <a:t>Answer questions regarding Agency Schedules</a:t>
            </a:r>
          </a:p>
          <a:p>
            <a:r>
              <a:rPr lang="en-US" sz="2000" dirty="0">
                <a:solidFill>
                  <a:srgbClr val="000000"/>
                </a:solidFill>
                <a:latin typeface="Times New Roman" panose="02020603050405020304" pitchFamily="18" charset="0"/>
                <a:cs typeface="Times New Roman" panose="02020603050405020304" pitchFamily="18" charset="0"/>
              </a:rPr>
              <a:t>Complete Schedule and Inventory forms</a:t>
            </a:r>
          </a:p>
          <a:p>
            <a:r>
              <a:rPr lang="en-US" sz="2000" dirty="0">
                <a:solidFill>
                  <a:srgbClr val="000000"/>
                </a:solidFill>
                <a:latin typeface="Times New Roman" panose="02020603050405020304" pitchFamily="18" charset="0"/>
                <a:cs typeface="Times New Roman" panose="02020603050405020304" pitchFamily="18" charset="0"/>
              </a:rPr>
              <a:t>Assist staff with packing boxes and completing transmittal forms</a:t>
            </a:r>
          </a:p>
          <a:p>
            <a:r>
              <a:rPr lang="en-US" sz="2000" dirty="0">
                <a:solidFill>
                  <a:srgbClr val="000000"/>
                </a:solidFill>
                <a:latin typeface="Times New Roman" panose="02020603050405020304" pitchFamily="18" charset="0"/>
                <a:cs typeface="Times New Roman" panose="02020603050405020304" pitchFamily="18" charset="0"/>
              </a:rPr>
              <a:t>Assist staff with records request forms</a:t>
            </a:r>
          </a:p>
          <a:p>
            <a:pPr marL="0" indent="0">
              <a:buNone/>
              <a:defRPr/>
            </a:pPr>
            <a:r>
              <a:rPr lang="en-US" sz="2000" b="0" dirty="0">
                <a:solidFill>
                  <a:schemeClr val="tx1"/>
                </a:solidFill>
                <a:latin typeface="Times New Roman" panose="02020603050405020304" pitchFamily="18" charset="0"/>
                <a:cs typeface="Times New Roman" pitchFamily="18" charset="0"/>
              </a:rPr>
              <a:t> </a:t>
            </a:r>
          </a:p>
        </p:txBody>
      </p:sp>
      <p:sp>
        <p:nvSpPr>
          <p:cNvPr id="2" name="Slide Number Placeholder 1">
            <a:extLst>
              <a:ext uri="{FF2B5EF4-FFF2-40B4-BE49-F238E27FC236}">
                <a16:creationId xmlns:a16="http://schemas.microsoft.com/office/drawing/2014/main" id="{D8B565A2-791A-5669-677C-CB7488E5588E}"/>
              </a:ext>
            </a:extLst>
          </p:cNvPr>
          <p:cNvSpPr>
            <a:spLocks noGrp="1"/>
          </p:cNvSpPr>
          <p:nvPr>
            <p:ph type="sldNum" sz="quarter" idx="12"/>
          </p:nvPr>
        </p:nvSpPr>
        <p:spPr/>
        <p:txBody>
          <a:bodyPr/>
          <a:lstStyle/>
          <a:p>
            <a:pPr>
              <a:defRPr/>
            </a:pPr>
            <a:fld id="{3B3389CD-66CA-43E5-8FA2-FA77A692E8B4}" type="slidenum">
              <a:rPr lang="en-US" smtClean="0"/>
              <a:pPr>
                <a:defRPr/>
              </a:pPr>
              <a:t>12</a:t>
            </a:fld>
            <a:endParaRPr lang="en-US" dirty="0"/>
          </a:p>
        </p:txBody>
      </p:sp>
    </p:spTree>
    <p:extLst>
      <p:ext uri="{BB962C8B-B14F-4D97-AF65-F5344CB8AC3E}">
        <p14:creationId xmlns:p14="http://schemas.microsoft.com/office/powerpoint/2010/main" val="187930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8" name="Freeform: Shape 30720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7219" name="Group 3072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72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72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072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3072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72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72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07202" name="Title 1"/>
          <p:cNvSpPr>
            <a:spLocks noGrp="1"/>
          </p:cNvSpPr>
          <p:nvPr>
            <p:ph type="title"/>
          </p:nvPr>
        </p:nvSpPr>
        <p:spPr>
          <a:xfrm>
            <a:off x="401265" y="685800"/>
            <a:ext cx="2085203" cy="5105400"/>
          </a:xfrm>
        </p:spPr>
        <p:txBody>
          <a:bodyPr>
            <a:normAutofit/>
          </a:bodyPr>
          <a:lstStyle/>
          <a:p>
            <a:pPr marL="0" indent="0" eaLnBrk="1" hangingPunct="1"/>
            <a:r>
              <a:rPr lang="en-US" sz="2700" b="1" cap="none">
                <a:solidFill>
                  <a:srgbClr val="FFFFFF"/>
                </a:solidFill>
                <a:latin typeface="Times New Roman" pitchFamily="18" charset="0"/>
                <a:cs typeface="Times New Roman" pitchFamily="18" charset="0"/>
              </a:rPr>
              <a:t>Additional RO Expectations</a:t>
            </a:r>
            <a:endParaRPr lang="en-US" sz="2700" cap="none">
              <a:solidFill>
                <a:srgbClr val="FFFFFF"/>
              </a:solidFill>
            </a:endParaRPr>
          </a:p>
        </p:txBody>
      </p:sp>
      <p:graphicFrame>
        <p:nvGraphicFramePr>
          <p:cNvPr id="307222" name="Content Placeholder 2">
            <a:extLst>
              <a:ext uri="{FF2B5EF4-FFF2-40B4-BE49-F238E27FC236}">
                <a16:creationId xmlns:a16="http://schemas.microsoft.com/office/drawing/2014/main" id="{A83FF386-0063-7B99-5B14-4BE872D529AA}"/>
              </a:ext>
            </a:extLst>
          </p:cNvPr>
          <p:cNvGraphicFramePr>
            <a:graphicFrameLocks noGrp="1"/>
          </p:cNvGraphicFramePr>
          <p:nvPr>
            <p:ph idx="1"/>
            <p:extLst>
              <p:ext uri="{D42A27DB-BD31-4B8C-83A1-F6EECF244321}">
                <p14:modId xmlns:p14="http://schemas.microsoft.com/office/powerpoint/2010/main" val="360705041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345C576-692C-B494-BE15-BB5F35621D11}"/>
              </a:ext>
            </a:extLst>
          </p:cNvPr>
          <p:cNvSpPr>
            <a:spLocks noGrp="1"/>
          </p:cNvSpPr>
          <p:nvPr>
            <p:ph type="sldNum" sz="quarter" idx="12"/>
          </p:nvPr>
        </p:nvSpPr>
        <p:spPr/>
        <p:txBody>
          <a:bodyPr/>
          <a:lstStyle/>
          <a:p>
            <a:pPr>
              <a:defRPr/>
            </a:pPr>
            <a:fld id="{95D83BC1-1A21-41A7-8A35-F9A835072B24}" type="slidenum">
              <a:rPr lang="en-US" smtClean="0"/>
              <a:pPr>
                <a:defRPr/>
              </a:pPr>
              <a:t>13</a:t>
            </a:fld>
            <a:endParaRPr lang="en-US" dirty="0"/>
          </a:p>
        </p:txBody>
      </p:sp>
    </p:spTree>
    <p:extLst>
      <p:ext uri="{BB962C8B-B14F-4D97-AF65-F5344CB8AC3E}">
        <p14:creationId xmlns:p14="http://schemas.microsoft.com/office/powerpoint/2010/main" val="342696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457200" y="274638"/>
            <a:ext cx="8229600" cy="1020762"/>
          </a:xfrm>
        </p:spPr>
        <p:txBody>
          <a:bodyPr/>
          <a:lstStyle/>
          <a:p>
            <a:pPr>
              <a:lnSpc>
                <a:spcPct val="100000"/>
              </a:lnSpc>
            </a:pPr>
            <a:r>
              <a:rPr lang="en-US" sz="3200" dirty="0">
                <a:solidFill>
                  <a:schemeClr val="tx1"/>
                </a:solidFill>
                <a:latin typeface="Times New Roman" pitchFamily="18" charset="0"/>
                <a:cs typeface="Times New Roman" pitchFamily="18" charset="0"/>
              </a:rPr>
              <a:t>Conduct a Records Inventory </a:t>
            </a:r>
            <a:br>
              <a:rPr lang="en-US" sz="3200" dirty="0">
                <a:solidFill>
                  <a:schemeClr val="tx1"/>
                </a:solidFill>
                <a:latin typeface="Times New Roman" pitchFamily="18" charset="0"/>
                <a:cs typeface="Times New Roman" pitchFamily="18" charset="0"/>
              </a:rPr>
            </a:br>
            <a:r>
              <a:rPr lang="en-US" sz="3200" dirty="0">
                <a:solidFill>
                  <a:schemeClr val="tx1"/>
                </a:solidFill>
                <a:latin typeface="Times New Roman" pitchFamily="18" charset="0"/>
                <a:cs typeface="Times New Roman" pitchFamily="18" charset="0"/>
              </a:rPr>
              <a:t>Identify Agency Records</a:t>
            </a:r>
          </a:p>
        </p:txBody>
      </p:sp>
      <p:sp>
        <p:nvSpPr>
          <p:cNvPr id="3" name="Content Placeholder 2"/>
          <p:cNvSpPr>
            <a:spLocks noGrp="1"/>
          </p:cNvSpPr>
          <p:nvPr>
            <p:ph idx="1"/>
          </p:nvPr>
        </p:nvSpPr>
        <p:spPr>
          <a:xfrm>
            <a:off x="609600" y="1371600"/>
            <a:ext cx="7924800" cy="4724400"/>
          </a:xfrm>
        </p:spPr>
        <p:txBody>
          <a:bodyPr>
            <a:noAutofit/>
          </a:bodyPr>
          <a:lstStyle/>
          <a:p>
            <a:pPr marL="0" indent="0">
              <a:spcBef>
                <a:spcPts val="0"/>
              </a:spcBef>
              <a:buFontTx/>
              <a:buNone/>
            </a:pPr>
            <a:r>
              <a:rPr lang="en-US" sz="1600" dirty="0">
                <a:solidFill>
                  <a:schemeClr val="tx1"/>
                </a:solidFill>
                <a:latin typeface="Times New Roman" pitchFamily="18" charset="0"/>
                <a:cs typeface="Times New Roman" pitchFamily="18" charset="0"/>
              </a:rPr>
              <a:t>An Inventory is an important first step in determining what records your agency is creating and retaining. It is a gathering and documenting of all the information created, received and stored by your agency. </a:t>
            </a:r>
          </a:p>
          <a:p>
            <a:pPr marL="0" indent="0">
              <a:spcBef>
                <a:spcPts val="0"/>
              </a:spcBef>
              <a:buFontTx/>
              <a:buNone/>
            </a:pPr>
            <a:endParaRPr lang="en-US" sz="1600" dirty="0">
              <a:solidFill>
                <a:schemeClr val="tx1"/>
              </a:solidFill>
              <a:latin typeface="Times New Roman" pitchFamily="18" charset="0"/>
              <a:cs typeface="Times New Roman" pitchFamily="18" charset="0"/>
            </a:endParaRPr>
          </a:p>
          <a:p>
            <a:pPr marL="0" indent="0">
              <a:spcBef>
                <a:spcPts val="0"/>
              </a:spcBef>
              <a:buFontTx/>
              <a:buNone/>
              <a:defRPr/>
            </a:pPr>
            <a:r>
              <a:rPr lang="en-US" sz="1600" dirty="0">
                <a:solidFill>
                  <a:schemeClr val="tx1"/>
                </a:solidFill>
                <a:latin typeface="Times New Roman" pitchFamily="18" charset="0"/>
                <a:cs typeface="Times New Roman" pitchFamily="18" charset="0"/>
              </a:rPr>
              <a:t>A Records Inventory can tell you:</a:t>
            </a:r>
          </a:p>
          <a:p>
            <a:pPr>
              <a:spcBef>
                <a:spcPts val="0"/>
              </a:spcBef>
              <a:defRPr/>
            </a:pPr>
            <a:r>
              <a:rPr lang="en-US" sz="1600" dirty="0">
                <a:solidFill>
                  <a:schemeClr val="tx1"/>
                </a:solidFill>
                <a:latin typeface="Times New Roman" pitchFamily="18" charset="0"/>
                <a:cs typeface="Times New Roman" pitchFamily="18" charset="0"/>
              </a:rPr>
              <a:t>Records Series </a:t>
            </a:r>
          </a:p>
          <a:p>
            <a:pPr>
              <a:spcBef>
                <a:spcPts val="0"/>
              </a:spcBef>
              <a:defRPr/>
            </a:pPr>
            <a:r>
              <a:rPr lang="en-US" sz="1600" dirty="0">
                <a:solidFill>
                  <a:schemeClr val="tx1"/>
                </a:solidFill>
                <a:latin typeface="Times New Roman" pitchFamily="18" charset="0"/>
                <a:cs typeface="Times New Roman" pitchFamily="18" charset="0"/>
              </a:rPr>
              <a:t>Format </a:t>
            </a:r>
          </a:p>
          <a:p>
            <a:pPr>
              <a:spcBef>
                <a:spcPts val="0"/>
              </a:spcBef>
              <a:defRPr/>
            </a:pPr>
            <a:r>
              <a:rPr lang="en-US" sz="1600" dirty="0">
                <a:solidFill>
                  <a:schemeClr val="tx1"/>
                </a:solidFill>
                <a:latin typeface="Times New Roman" pitchFamily="18" charset="0"/>
                <a:cs typeface="Times New Roman" pitchFamily="18" charset="0"/>
              </a:rPr>
              <a:t>Location</a:t>
            </a:r>
          </a:p>
          <a:p>
            <a:pPr>
              <a:spcBef>
                <a:spcPts val="0"/>
              </a:spcBef>
              <a:defRPr/>
            </a:pPr>
            <a:r>
              <a:rPr lang="en-US" sz="1600" dirty="0">
                <a:solidFill>
                  <a:schemeClr val="tx1"/>
                </a:solidFill>
                <a:latin typeface="Times New Roman" pitchFamily="18" charset="0"/>
                <a:cs typeface="Times New Roman" pitchFamily="18" charset="0"/>
              </a:rPr>
              <a:t>Date range</a:t>
            </a:r>
          </a:p>
          <a:p>
            <a:pPr>
              <a:spcBef>
                <a:spcPts val="0"/>
              </a:spcBef>
              <a:defRPr/>
            </a:pPr>
            <a:r>
              <a:rPr lang="en-US" sz="1600" dirty="0">
                <a:solidFill>
                  <a:schemeClr val="tx1"/>
                </a:solidFill>
                <a:latin typeface="Times New Roman" pitchFamily="18" charset="0"/>
                <a:cs typeface="Times New Roman" pitchFamily="18" charset="0"/>
              </a:rPr>
              <a:t>Volume of material</a:t>
            </a:r>
          </a:p>
          <a:p>
            <a:pPr marL="0" indent="0">
              <a:spcBef>
                <a:spcPts val="0"/>
              </a:spcBef>
              <a:buNone/>
            </a:pPr>
            <a:endParaRPr lang="en-US" sz="1600" dirty="0">
              <a:latin typeface="Times New Roman" pitchFamily="18" charset="0"/>
              <a:cs typeface="Times New Roman" pitchFamily="18" charset="0"/>
            </a:endParaRPr>
          </a:p>
          <a:p>
            <a:pPr marL="0" indent="0">
              <a:spcBef>
                <a:spcPts val="0"/>
              </a:spcBef>
              <a:buNone/>
            </a:pPr>
            <a:r>
              <a:rPr lang="en-US" sz="1600" b="1" dirty="0">
                <a:latin typeface="Times New Roman" pitchFamily="18" charset="0"/>
                <a:cs typeface="Times New Roman" pitchFamily="18" charset="0"/>
              </a:rPr>
              <a:t>An Inventory is perhaps the most important, often overlooked step in the Records Management process.  BUT…if you don’t know what you have, how can you properly schedule your records and determine what should stay and what should go.</a:t>
            </a:r>
          </a:p>
          <a:p>
            <a:pPr marL="0" indent="0">
              <a:spcBef>
                <a:spcPts val="0"/>
              </a:spcBef>
              <a:buNone/>
            </a:pPr>
            <a:endParaRPr lang="en-US" sz="1600" b="1" dirty="0">
              <a:latin typeface="Times New Roman" pitchFamily="18" charset="0"/>
              <a:cs typeface="Times New Roman" pitchFamily="18" charset="0"/>
            </a:endParaRPr>
          </a:p>
          <a:p>
            <a:pPr marL="0" indent="0">
              <a:spcBef>
                <a:spcPts val="0"/>
              </a:spcBef>
              <a:buNone/>
            </a:pPr>
            <a:r>
              <a:rPr lang="en-US" sz="1600" b="1" dirty="0">
                <a:latin typeface="Times New Roman" pitchFamily="18" charset="0"/>
                <a:cs typeface="Times New Roman" pitchFamily="18" charset="0"/>
              </a:rPr>
              <a:t>Contact Records Management to help you get started on an inventory of records in your agency!</a:t>
            </a:r>
          </a:p>
          <a:p>
            <a:pPr marL="0" indent="0">
              <a:spcBef>
                <a:spcPts val="0"/>
              </a:spcBef>
              <a:buFontTx/>
              <a:buNone/>
            </a:pPr>
            <a:endParaRPr lang="en-US" sz="1600" dirty="0">
              <a:solidFill>
                <a:schemeClr val="tx1"/>
              </a:solidFill>
              <a:latin typeface="Times New Roman" pitchFamily="18" charset="0"/>
              <a:cs typeface="Times New Roman" pitchFamily="18" charset="0"/>
            </a:endParaRPr>
          </a:p>
          <a:p>
            <a:pPr marL="0" indent="0">
              <a:spcBef>
                <a:spcPts val="0"/>
              </a:spcBef>
              <a:buFontTx/>
              <a:buNone/>
              <a:defRPr/>
            </a:pPr>
            <a:endParaRPr lang="en-US" sz="1600" dirty="0">
              <a:solidFill>
                <a:schemeClr val="tx1"/>
              </a:solidFill>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DE576F3F-D70A-9327-26E4-9D01248E41A1}"/>
              </a:ext>
            </a:extLst>
          </p:cNvPr>
          <p:cNvSpPr>
            <a:spLocks noGrp="1"/>
          </p:cNvSpPr>
          <p:nvPr>
            <p:ph type="sldNum" sz="quarter" idx="12"/>
          </p:nvPr>
        </p:nvSpPr>
        <p:spPr/>
        <p:txBody>
          <a:bodyPr/>
          <a:lstStyle/>
          <a:p>
            <a:pPr>
              <a:defRPr/>
            </a:pPr>
            <a:fld id="{3B3389CD-66CA-43E5-8FA2-FA77A692E8B4}" type="slidenum">
              <a:rPr lang="en-US" smtClean="0"/>
              <a:pPr>
                <a:defRPr/>
              </a:pPr>
              <a:t>14</a:t>
            </a:fld>
            <a:endParaRPr lang="en-US" dirty="0"/>
          </a:p>
        </p:txBody>
      </p:sp>
    </p:spTree>
    <p:extLst>
      <p:ext uri="{BB962C8B-B14F-4D97-AF65-F5344CB8AC3E}">
        <p14:creationId xmlns:p14="http://schemas.microsoft.com/office/powerpoint/2010/main" val="74990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3352800" y="404019"/>
            <a:ext cx="5334000" cy="715962"/>
          </a:xfrm>
        </p:spPr>
        <p:txBody>
          <a:bodyPr/>
          <a:lstStyle/>
          <a:p>
            <a:pPr lvl="0" hangingPunct="1">
              <a:spcBef>
                <a:spcPts val="0"/>
              </a:spcBef>
              <a:spcAft>
                <a:spcPts val="0"/>
              </a:spcAft>
            </a:pPr>
            <a:r>
              <a:rPr lang="en-US" sz="3600" dirty="0">
                <a:solidFill>
                  <a:srgbClr val="000000"/>
                </a:solidFill>
                <a:latin typeface="Times New Roman" pitchFamily="18"/>
                <a:ea typeface="Lucida Sans Unicode" pitchFamily="2"/>
                <a:cs typeface="Tahoma" pitchFamily="2"/>
              </a:rPr>
              <a:t>Building a Structure</a:t>
            </a:r>
          </a:p>
        </p:txBody>
      </p:sp>
      <p:sp>
        <p:nvSpPr>
          <p:cNvPr id="3" name="Content Placeholder 2"/>
          <p:cNvSpPr>
            <a:spLocks noGrp="1"/>
          </p:cNvSpPr>
          <p:nvPr>
            <p:ph idx="1"/>
          </p:nvPr>
        </p:nvSpPr>
        <p:spPr>
          <a:xfrm>
            <a:off x="3429000" y="1119981"/>
            <a:ext cx="5334000" cy="1242219"/>
          </a:xfrm>
        </p:spPr>
        <p:txBody>
          <a:bodyPr/>
          <a:lstStyle/>
          <a:p>
            <a:pPr marL="0" lvl="0" indent="0" hangingPunct="1">
              <a:spcBef>
                <a:spcPts val="0"/>
              </a:spcBef>
              <a:spcAft>
                <a:spcPts val="0"/>
              </a:spcAft>
              <a:buNone/>
            </a:pPr>
            <a:r>
              <a:rPr lang="en-US" sz="1800" dirty="0">
                <a:solidFill>
                  <a:srgbClr val="000000"/>
                </a:solidFill>
                <a:latin typeface="Times New Roman" pitchFamily="18"/>
                <a:ea typeface="Lucida Sans Unicode" pitchFamily="2"/>
                <a:cs typeface="Tahoma" pitchFamily="2"/>
              </a:rPr>
              <a:t>Once you know something about your records, analyze results and think about their functions, determining how records are used and build a structure that reflects those different uses.</a:t>
            </a:r>
          </a:p>
          <a:p>
            <a:pPr lvl="0" hangingPunct="1">
              <a:spcBef>
                <a:spcPts val="0"/>
              </a:spcBef>
              <a:spcAft>
                <a:spcPts val="0"/>
              </a:spcAft>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indent="0">
              <a:buNone/>
              <a:defRPr/>
            </a:pPr>
            <a:endParaRPr lang="en-US"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a:p>
            <a:pPr marL="0" indent="0">
              <a:buNone/>
              <a:defRPr/>
            </a:pPr>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70" y="404019"/>
            <a:ext cx="257819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8881" y="2812263"/>
            <a:ext cx="7997430" cy="3034677"/>
          </a:xfrm>
          <a:prstGeom prst="rect">
            <a:avLst/>
          </a:prstGeom>
          <a:noFill/>
        </p:spPr>
        <p:txBody>
          <a:bodyPr wrap="square" rtlCol="0">
            <a:spAutoFit/>
          </a:bodyPr>
          <a:lstStyle/>
          <a:p>
            <a:pPr marL="0" lvl="0" indent="0" algn="ctr" hangingPunct="1">
              <a:spcBef>
                <a:spcPts val="0"/>
              </a:spcBef>
              <a:spcAft>
                <a:spcPts val="0"/>
              </a:spcAft>
              <a:buNone/>
            </a:pPr>
            <a:r>
              <a:rPr lang="en-US" sz="2000" b="1" dirty="0">
                <a:solidFill>
                  <a:srgbClr val="000000"/>
                </a:solidFill>
                <a:latin typeface="Times New Roman" pitchFamily="18"/>
                <a:ea typeface="Lucida Sans Unicode" pitchFamily="2"/>
                <a:cs typeface="Tahoma" pitchFamily="2"/>
              </a:rPr>
              <a:t>Things to Consider</a:t>
            </a:r>
            <a:endParaRPr lang="en-US" b="1" dirty="0">
              <a:solidFill>
                <a:srgbClr val="000000"/>
              </a:solidFill>
              <a:latin typeface="Times New Roman" pitchFamily="18"/>
              <a:ea typeface="Lucida Sans Unicode" pitchFamily="2"/>
              <a:cs typeface="Tahoma" pitchFamily="2"/>
            </a:endParaRP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records are you retaining, for how long, and for what purpose?</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format are the records in?</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Do any statutory retention requirements apply to your records; any rules or policies exist which outline retention?</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Where are records stored and who has access to them?</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process is in place to destroy records once retention is reached (for both paper or electronic records)?</a:t>
            </a:r>
            <a:endParaRPr lang="en-US" sz="1800" dirty="0"/>
          </a:p>
          <a:p>
            <a:pPr marL="0" lvl="0" indent="0" hangingPunct="1">
              <a:spcBef>
                <a:spcPts val="0"/>
              </a:spcBef>
              <a:spcAft>
                <a:spcPts val="0"/>
              </a:spcAft>
              <a:buNone/>
            </a:pPr>
            <a:endParaRPr lang="en-US" dirty="0">
              <a:solidFill>
                <a:srgbClr val="000000"/>
              </a:solidFill>
              <a:latin typeface="Times New Roman" pitchFamily="18"/>
              <a:ea typeface="Lucida Sans Unicode" pitchFamily="2"/>
              <a:cs typeface="Tahoma" pitchFamily="2"/>
            </a:endParaRPr>
          </a:p>
        </p:txBody>
      </p:sp>
      <p:sp>
        <p:nvSpPr>
          <p:cNvPr id="2" name="Slide Number Placeholder 1">
            <a:extLst>
              <a:ext uri="{FF2B5EF4-FFF2-40B4-BE49-F238E27FC236}">
                <a16:creationId xmlns:a16="http://schemas.microsoft.com/office/drawing/2014/main" id="{3B2BC690-3A4F-FBE2-61A3-37C47D60CC90}"/>
              </a:ext>
            </a:extLst>
          </p:cNvPr>
          <p:cNvSpPr>
            <a:spLocks noGrp="1"/>
          </p:cNvSpPr>
          <p:nvPr>
            <p:ph type="sldNum" sz="quarter" idx="12"/>
          </p:nvPr>
        </p:nvSpPr>
        <p:spPr/>
        <p:txBody>
          <a:bodyPr/>
          <a:lstStyle/>
          <a:p>
            <a:pPr>
              <a:defRPr/>
            </a:pPr>
            <a:fld id="{3B3389CD-66CA-43E5-8FA2-FA77A692E8B4}" type="slidenum">
              <a:rPr lang="en-US" smtClean="0"/>
              <a:pPr>
                <a:defRPr/>
              </a:pPr>
              <a:t>15</a:t>
            </a:fld>
            <a:endParaRPr lang="en-US" dirty="0"/>
          </a:p>
        </p:txBody>
      </p:sp>
    </p:spTree>
    <p:extLst>
      <p:ext uri="{BB962C8B-B14F-4D97-AF65-F5344CB8AC3E}">
        <p14:creationId xmlns:p14="http://schemas.microsoft.com/office/powerpoint/2010/main" val="107484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685800"/>
            <a:ext cx="7543800" cy="685800"/>
          </a:xfrm>
          <a:solidFill>
            <a:schemeClr val="bg1"/>
          </a:solidFill>
          <a:ln w="57150">
            <a:solidFill>
              <a:srgbClr val="0070C0"/>
            </a:solidFill>
          </a:ln>
        </p:spPr>
        <p:txBody>
          <a:bodyPr/>
          <a:lstStyle/>
          <a:p>
            <a:pPr algn="ctr"/>
            <a:r>
              <a:rPr lang="en-US" sz="3200" b="1" cap="none" dirty="0">
                <a:solidFill>
                  <a:schemeClr val="tx1"/>
                </a:solidFill>
                <a:latin typeface="Times New Roman" panose="02020603050405020304" pitchFamily="18" charset="0"/>
                <a:cs typeface="Times New Roman" panose="02020603050405020304" pitchFamily="18" charset="0"/>
              </a:rPr>
              <a:t>Managing Your Records</a:t>
            </a:r>
          </a:p>
        </p:txBody>
      </p:sp>
      <p:sp>
        <p:nvSpPr>
          <p:cNvPr id="263171" name="Content Placeholder 2"/>
          <p:cNvSpPr>
            <a:spLocks noGrp="1"/>
          </p:cNvSpPr>
          <p:nvPr>
            <p:ph idx="1"/>
          </p:nvPr>
        </p:nvSpPr>
        <p:spPr>
          <a:xfrm>
            <a:off x="2057400" y="2438400"/>
            <a:ext cx="5029200" cy="2362200"/>
          </a:xfrm>
          <a:solidFill>
            <a:schemeClr val="bg1"/>
          </a:solidFill>
          <a:ln w="38100">
            <a:solidFill>
              <a:srgbClr val="0070C0"/>
            </a:solidFill>
          </a:ln>
        </p:spPr>
        <p:txBody>
          <a:bodyPr>
            <a:noAutofit/>
          </a:bodyPr>
          <a:lstStyle/>
          <a:p>
            <a:pPr marL="0" indent="0">
              <a:spcBef>
                <a:spcPts val="0"/>
              </a:spcBef>
              <a:buNone/>
              <a:defRPr/>
            </a:pPr>
            <a:r>
              <a:rPr lang="en-US" sz="2400" b="0" dirty="0">
                <a:solidFill>
                  <a:schemeClr val="tx1"/>
                </a:solidFill>
                <a:latin typeface="Times New Roman" panose="02020603050405020304" pitchFamily="18" charset="0"/>
                <a:cs typeface="Times New Roman" pitchFamily="18" charset="0"/>
              </a:rPr>
              <a:t>In order to have the information you need (when it’s required), there needs to be a way to identify, manage and retain records for the right amount of time. This is done by Record Retention Schedules </a:t>
            </a:r>
            <a:endParaRPr lang="en-US" sz="2400" dirty="0"/>
          </a:p>
        </p:txBody>
      </p:sp>
      <p:sp>
        <p:nvSpPr>
          <p:cNvPr id="2" name="Slide Number Placeholder 1">
            <a:extLst>
              <a:ext uri="{FF2B5EF4-FFF2-40B4-BE49-F238E27FC236}">
                <a16:creationId xmlns:a16="http://schemas.microsoft.com/office/drawing/2014/main" id="{D9A945D9-2438-96FB-8AA2-9A35D4B9C6D6}"/>
              </a:ext>
            </a:extLst>
          </p:cNvPr>
          <p:cNvSpPr>
            <a:spLocks noGrp="1"/>
          </p:cNvSpPr>
          <p:nvPr>
            <p:ph type="sldNum" sz="quarter" idx="12"/>
          </p:nvPr>
        </p:nvSpPr>
        <p:spPr/>
        <p:txBody>
          <a:bodyPr/>
          <a:lstStyle/>
          <a:p>
            <a:pPr>
              <a:defRPr/>
            </a:pPr>
            <a:fld id="{3B3389CD-66CA-43E5-8FA2-FA77A692E8B4}" type="slidenum">
              <a:rPr lang="en-US" smtClean="0"/>
              <a:pPr>
                <a:defRPr/>
              </a:pPr>
              <a:t>16</a:t>
            </a:fld>
            <a:endParaRPr lang="en-US" dirty="0"/>
          </a:p>
        </p:txBody>
      </p:sp>
    </p:spTree>
    <p:extLst>
      <p:ext uri="{BB962C8B-B14F-4D97-AF65-F5344CB8AC3E}">
        <p14:creationId xmlns:p14="http://schemas.microsoft.com/office/powerpoint/2010/main" val="382810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9496" name="Rectangle 31949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9498" name="Freeform: Shape 31949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9490" name="Title 1"/>
          <p:cNvSpPr>
            <a:spLocks noGrp="1"/>
          </p:cNvSpPr>
          <p:nvPr>
            <p:ph type="title"/>
          </p:nvPr>
        </p:nvSpPr>
        <p:spPr>
          <a:xfrm>
            <a:off x="515125" y="1153572"/>
            <a:ext cx="2400300" cy="4461163"/>
          </a:xfrm>
        </p:spPr>
        <p:txBody>
          <a:bodyPr>
            <a:normAutofit/>
          </a:bodyPr>
          <a:lstStyle/>
          <a:p>
            <a:r>
              <a:rPr lang="en-US" sz="3700" b="1" cap="none">
                <a:solidFill>
                  <a:srgbClr val="FFFFFF"/>
                </a:solidFill>
                <a:latin typeface="Times New Roman" panose="02020603050405020304" pitchFamily="18" charset="0"/>
                <a:cs typeface="Times New Roman" panose="02020603050405020304" pitchFamily="18" charset="0"/>
              </a:rPr>
              <a:t>What Is a Records Schedule?</a:t>
            </a:r>
          </a:p>
        </p:txBody>
      </p:sp>
      <p:sp>
        <p:nvSpPr>
          <p:cNvPr id="319500" name="Arc 31949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9491" name="Content Placeholder 2"/>
          <p:cNvSpPr>
            <a:spLocks noGrp="1"/>
          </p:cNvSpPr>
          <p:nvPr>
            <p:ph idx="1"/>
          </p:nvPr>
        </p:nvSpPr>
        <p:spPr>
          <a:xfrm>
            <a:off x="3335481" y="591344"/>
            <a:ext cx="5179868" cy="5585619"/>
          </a:xfrm>
        </p:spPr>
        <p:txBody>
          <a:bodyPr anchor="ctr">
            <a:normAutofit/>
          </a:bodyPr>
          <a:lstStyle/>
          <a:p>
            <a:pPr marL="0" indent="0">
              <a:lnSpc>
                <a:spcPct val="90000"/>
              </a:lnSpc>
              <a:spcBef>
                <a:spcPts val="0"/>
              </a:spcBef>
              <a:spcAft>
                <a:spcPts val="600"/>
              </a:spcAft>
              <a:buNone/>
            </a:pPr>
            <a:r>
              <a:rPr lang="en-US" sz="2500">
                <a:latin typeface="Times New Roman" panose="02020603050405020304" pitchFamily="18" charset="0"/>
                <a:cs typeface="Times New Roman" panose="02020603050405020304" pitchFamily="18" charset="0"/>
              </a:rPr>
              <a:t>A Records Retention Schedule lists all the titles of a records series, length of time each series will be retained as an active record, the reason for its retention and disposition agreed by the agency and Records Management.  </a:t>
            </a:r>
          </a:p>
          <a:p>
            <a:pPr marL="0" indent="0">
              <a:lnSpc>
                <a:spcPct val="90000"/>
              </a:lnSpc>
              <a:spcBef>
                <a:spcPts val="0"/>
              </a:spcBef>
              <a:spcAft>
                <a:spcPts val="600"/>
              </a:spcAft>
              <a:buNone/>
            </a:pPr>
            <a:endParaRPr lang="en-US" sz="25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2500" b="0">
                <a:latin typeface="Times New Roman" panose="02020603050405020304" pitchFamily="18" charset="0"/>
                <a:cs typeface="Times New Roman" panose="02020603050405020304" pitchFamily="18" charset="0"/>
              </a:rPr>
              <a:t>Basically, the retention schedule is a set of work instructions for everyone in the agency.  </a:t>
            </a:r>
          </a:p>
          <a:p>
            <a:pPr marL="0" indent="0">
              <a:lnSpc>
                <a:spcPct val="90000"/>
              </a:lnSpc>
              <a:spcBef>
                <a:spcPts val="0"/>
              </a:spcBef>
              <a:spcAft>
                <a:spcPts val="600"/>
              </a:spcAft>
              <a:buNone/>
            </a:pPr>
            <a:endParaRPr lang="en-US" sz="2500" b="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2500" b="0">
                <a:latin typeface="Times New Roman" panose="02020603050405020304" pitchFamily="18" charset="0"/>
                <a:cs typeface="Times New Roman" panose="02020603050405020304" pitchFamily="18" charset="0"/>
              </a:rPr>
              <a:t>Without these written instructions, staff can’t be expected to be held accountable and keep records on a consistent basis. 	</a:t>
            </a:r>
            <a:endParaRPr lang="en-US" sz="250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1239475-0BB6-B3A9-E80A-7EFFE88F02CE}"/>
              </a:ext>
            </a:extLst>
          </p:cNvPr>
          <p:cNvSpPr>
            <a:spLocks noGrp="1"/>
          </p:cNvSpPr>
          <p:nvPr>
            <p:ph type="sldNum" sz="quarter" idx="12"/>
          </p:nvPr>
        </p:nvSpPr>
        <p:spPr/>
        <p:txBody>
          <a:bodyPr/>
          <a:lstStyle/>
          <a:p>
            <a:pPr>
              <a:defRPr/>
            </a:pPr>
            <a:fld id="{95D83BC1-1A21-41A7-8A35-F9A835072B24}" type="slidenum">
              <a:rPr lang="en-US" smtClean="0"/>
              <a:pPr>
                <a:defRPr/>
              </a:pPr>
              <a:t>17</a:t>
            </a:fld>
            <a:endParaRPr lang="en-US" dirty="0"/>
          </a:p>
        </p:txBody>
      </p:sp>
    </p:spTree>
    <p:extLst>
      <p:ext uri="{BB962C8B-B14F-4D97-AF65-F5344CB8AC3E}">
        <p14:creationId xmlns:p14="http://schemas.microsoft.com/office/powerpoint/2010/main" val="416664368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483275"/>
            <a:ext cx="7543800" cy="762000"/>
          </a:xfrm>
        </p:spPr>
        <p:txBody>
          <a:bodyPr/>
          <a:lstStyle/>
          <a:p>
            <a:pPr marL="0" lvl="0" indent="0" algn="ctr"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Schedules Provide a Defensible Position</a:t>
            </a:r>
          </a:p>
        </p:txBody>
      </p:sp>
      <p:sp>
        <p:nvSpPr>
          <p:cNvPr id="263171" name="Content Placeholder 2"/>
          <p:cNvSpPr>
            <a:spLocks noGrp="1"/>
          </p:cNvSpPr>
          <p:nvPr>
            <p:ph idx="1"/>
          </p:nvPr>
        </p:nvSpPr>
        <p:spPr>
          <a:xfrm>
            <a:off x="1295400" y="1600200"/>
            <a:ext cx="6858000" cy="3124200"/>
          </a:xfrm>
        </p:spPr>
        <p:txBody>
          <a:bodyPr>
            <a:normAutofit/>
          </a:bodyPr>
          <a:lstStyle/>
          <a:p>
            <a:pPr marL="0" indent="0">
              <a:spcBef>
                <a:spcPts val="0"/>
              </a:spcBef>
              <a:buNone/>
              <a:defRPr/>
            </a:pPr>
            <a:endParaRPr lang="en-US" sz="2000" b="1" dirty="0">
              <a:solidFill>
                <a:srgbClr val="FF0000"/>
              </a:solidFill>
            </a:endParaRPr>
          </a:p>
          <a:p>
            <a:pPr marL="0" indent="0">
              <a:spcBef>
                <a:spcPts val="0"/>
              </a:spcBef>
              <a:buNone/>
              <a:defRPr/>
            </a:pPr>
            <a:endParaRPr lang="en-US" sz="2000" b="1" dirty="0">
              <a:solidFill>
                <a:srgbClr val="FF0000"/>
              </a:solidFill>
            </a:endParaRPr>
          </a:p>
          <a:p>
            <a:pPr marL="0" indent="0">
              <a:spcBef>
                <a:spcPts val="0"/>
              </a:spcBef>
              <a:buNone/>
              <a:defRPr/>
            </a:pPr>
            <a:r>
              <a:rPr lang="en-US" sz="2000" b="1" dirty="0">
                <a:solidFill>
                  <a:srgbClr val="FF0000"/>
                </a:solidFill>
              </a:rPr>
              <a:t>                                    </a:t>
            </a:r>
            <a:endParaRPr lang="en-US" sz="2000" dirty="0"/>
          </a:p>
        </p:txBody>
      </p:sp>
      <p:sp>
        <p:nvSpPr>
          <p:cNvPr id="2" name="Rectangle 1">
            <a:extLst>
              <a:ext uri="{FF2B5EF4-FFF2-40B4-BE49-F238E27FC236}">
                <a16:creationId xmlns:a16="http://schemas.microsoft.com/office/drawing/2014/main" id="{6315FFAD-FB53-419F-9397-1E39CD82C1B8}"/>
              </a:ext>
            </a:extLst>
          </p:cNvPr>
          <p:cNvSpPr/>
          <p:nvPr/>
        </p:nvSpPr>
        <p:spPr>
          <a:xfrm>
            <a:off x="798996" y="3728302"/>
            <a:ext cx="7391400" cy="2246769"/>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Schedules provide the defense and support for any actions your agency takes regarding the records in your office.  </a:t>
            </a:r>
            <a:r>
              <a:rPr lang="en-US" dirty="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f there is ever any question about records being kept or destroyed or any legal issues, you have the schedules as your justifiable defense provided: </a:t>
            </a:r>
          </a:p>
          <a:p>
            <a:pPr marL="457200" indent="-457200">
              <a:buAutoNum type="arabicParenR"/>
            </a:pPr>
            <a:r>
              <a:rPr lang="en-US" dirty="0"/>
              <a:t>all agency records are on a schedule; </a:t>
            </a:r>
          </a:p>
          <a:p>
            <a:pPr marL="457200" indent="-457200">
              <a:buAutoNum type="arabicParenR"/>
            </a:pPr>
            <a:r>
              <a:rPr lang="en-US" dirty="0"/>
              <a:t>schedules are up to date; </a:t>
            </a:r>
          </a:p>
          <a:p>
            <a:pPr marL="457200" indent="-457200">
              <a:buAutoNum type="arabicParenR"/>
            </a:pPr>
            <a:r>
              <a:rPr lang="en-US" dirty="0"/>
              <a:t>retention periods can be justifiably explained.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4884AF3-9D3B-45F1-B9D7-0E256BE67754}"/>
              </a:ext>
            </a:extLst>
          </p:cNvPr>
          <p:cNvPicPr>
            <a:picLocks noChangeAspect="1"/>
          </p:cNvPicPr>
          <p:nvPr/>
        </p:nvPicPr>
        <p:blipFill>
          <a:blip r:embed="rId2"/>
          <a:stretch>
            <a:fillRect/>
          </a:stretch>
        </p:blipFill>
        <p:spPr>
          <a:xfrm>
            <a:off x="3675546" y="1451550"/>
            <a:ext cx="1638300" cy="1714500"/>
          </a:xfrm>
          <a:prstGeom prst="rect">
            <a:avLst/>
          </a:prstGeom>
        </p:spPr>
      </p:pic>
      <p:sp>
        <p:nvSpPr>
          <p:cNvPr id="3" name="Slide Number Placeholder 2">
            <a:extLst>
              <a:ext uri="{FF2B5EF4-FFF2-40B4-BE49-F238E27FC236}">
                <a16:creationId xmlns:a16="http://schemas.microsoft.com/office/drawing/2014/main" id="{80461678-1B7D-6F3B-FD89-622B4383EAA9}"/>
              </a:ext>
            </a:extLst>
          </p:cNvPr>
          <p:cNvSpPr>
            <a:spLocks noGrp="1"/>
          </p:cNvSpPr>
          <p:nvPr>
            <p:ph type="sldNum" sz="quarter" idx="12"/>
          </p:nvPr>
        </p:nvSpPr>
        <p:spPr/>
        <p:txBody>
          <a:bodyPr/>
          <a:lstStyle/>
          <a:p>
            <a:pPr>
              <a:defRPr/>
            </a:pPr>
            <a:fld id="{3B3389CD-66CA-43E5-8FA2-FA77A692E8B4}" type="slidenum">
              <a:rPr lang="en-US" smtClean="0"/>
              <a:pPr>
                <a:defRPr/>
              </a:pPr>
              <a:t>18</a:t>
            </a:fld>
            <a:endParaRPr lang="en-US" dirty="0"/>
          </a:p>
        </p:txBody>
      </p:sp>
    </p:spTree>
    <p:extLst>
      <p:ext uri="{BB962C8B-B14F-4D97-AF65-F5344CB8AC3E}">
        <p14:creationId xmlns:p14="http://schemas.microsoft.com/office/powerpoint/2010/main" val="136477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483275"/>
            <a:ext cx="7543800" cy="762000"/>
          </a:xfrm>
        </p:spPr>
        <p:txBody>
          <a:bodyPr/>
          <a:lstStyle/>
          <a:p>
            <a:pPr marL="0" lvl="0" indent="0" algn="ctr" hangingPunct="1">
              <a:spcBef>
                <a:spcPts val="0"/>
              </a:spcBef>
              <a:spcAft>
                <a:spcPts val="0"/>
              </a:spcAft>
            </a:pPr>
            <a:r>
              <a:rPr lang="en-US" sz="3200" b="1" dirty="0">
                <a:latin typeface="Times New Roman" pitchFamily="18"/>
                <a:ea typeface="Lucida Sans Unicode" pitchFamily="2"/>
                <a:cs typeface="Tahoma" pitchFamily="2"/>
              </a:rPr>
              <a:t>Why Bother with Retention Schedules</a:t>
            </a:r>
            <a:endParaRPr lang="en-US" sz="3200" b="1" dirty="0">
              <a:solidFill>
                <a:srgbClr val="000000"/>
              </a:solidFill>
              <a:latin typeface="Times New Roman" pitchFamily="18"/>
              <a:ea typeface="Lucida Sans Unicode" pitchFamily="2"/>
              <a:cs typeface="Tahoma" pitchFamily="2"/>
            </a:endParaRPr>
          </a:p>
        </p:txBody>
      </p:sp>
      <p:sp>
        <p:nvSpPr>
          <p:cNvPr id="263171" name="Content Placeholder 2"/>
          <p:cNvSpPr>
            <a:spLocks noGrp="1"/>
          </p:cNvSpPr>
          <p:nvPr>
            <p:ph idx="1"/>
          </p:nvPr>
        </p:nvSpPr>
        <p:spPr>
          <a:xfrm>
            <a:off x="1295400" y="1600200"/>
            <a:ext cx="6858000" cy="3124200"/>
          </a:xfrm>
        </p:spPr>
        <p:txBody>
          <a:bodyPr>
            <a:normAutofit/>
          </a:bodyPr>
          <a:lstStyle/>
          <a:p>
            <a:pPr marL="0" indent="0">
              <a:spcBef>
                <a:spcPts val="0"/>
              </a:spcBef>
              <a:buNone/>
              <a:defRPr/>
            </a:pPr>
            <a:endParaRPr lang="en-US" sz="2000" b="1" dirty="0">
              <a:solidFill>
                <a:srgbClr val="FF0000"/>
              </a:solidFill>
            </a:endParaRPr>
          </a:p>
          <a:p>
            <a:pPr marL="0" indent="0">
              <a:spcBef>
                <a:spcPts val="0"/>
              </a:spcBef>
              <a:buNone/>
              <a:defRPr/>
            </a:pPr>
            <a:endParaRPr lang="en-US" sz="2000" b="1" dirty="0">
              <a:solidFill>
                <a:srgbClr val="FF0000"/>
              </a:solidFill>
            </a:endParaRPr>
          </a:p>
          <a:p>
            <a:pPr marL="0" indent="0">
              <a:spcBef>
                <a:spcPts val="0"/>
              </a:spcBef>
              <a:buNone/>
              <a:defRPr/>
            </a:pPr>
            <a:r>
              <a:rPr lang="en-US" sz="2000" b="1" dirty="0">
                <a:solidFill>
                  <a:srgbClr val="FF0000"/>
                </a:solidFill>
              </a:rPr>
              <a:t>                                    </a:t>
            </a:r>
            <a:endParaRPr lang="en-US" sz="2000" dirty="0"/>
          </a:p>
        </p:txBody>
      </p:sp>
      <p:sp>
        <p:nvSpPr>
          <p:cNvPr id="2" name="Rectangle 1">
            <a:extLst>
              <a:ext uri="{FF2B5EF4-FFF2-40B4-BE49-F238E27FC236}">
                <a16:creationId xmlns:a16="http://schemas.microsoft.com/office/drawing/2014/main" id="{6315FFAD-FB53-419F-9397-1E39CD82C1B8}"/>
              </a:ext>
            </a:extLst>
          </p:cNvPr>
          <p:cNvSpPr/>
          <p:nvPr/>
        </p:nvSpPr>
        <p:spPr>
          <a:xfrm>
            <a:off x="1006311" y="1839129"/>
            <a:ext cx="7391400" cy="3477875"/>
          </a:xfrm>
          <a:prstGeom prst="rect">
            <a:avLst/>
          </a:prstGeom>
        </p:spPr>
        <p:txBody>
          <a:bodyPr wrap="square">
            <a:spAutoFit/>
          </a:bodyPr>
          <a:lstStyle/>
          <a:p>
            <a:pPr marL="0" indent="0" hangingPunct="1">
              <a:spcBef>
                <a:spcPts val="0"/>
              </a:spcBef>
              <a:spcAft>
                <a:spcPts val="600"/>
              </a:spcAft>
              <a:buNone/>
            </a:pPr>
            <a:r>
              <a:rPr lang="en-US" sz="2000" dirty="0">
                <a:latin typeface="Times New Roman" pitchFamily="18"/>
                <a:ea typeface="Lucida Sans Unicode" pitchFamily="2"/>
                <a:cs typeface="Tahoma" pitchFamily="2"/>
              </a:rPr>
              <a:t>For obvious reasons schedules are necessary because things need to be written down so everyone in the office </a:t>
            </a:r>
            <a:r>
              <a:rPr lang="en-US" dirty="0">
                <a:latin typeface="Times New Roman" pitchFamily="18"/>
                <a:ea typeface="Lucida Sans Unicode" pitchFamily="2"/>
                <a:cs typeface="Tahoma" pitchFamily="2"/>
              </a:rPr>
              <a:t>has a description of </a:t>
            </a:r>
            <a:r>
              <a:rPr lang="en-US" i="1" dirty="0">
                <a:latin typeface="Times New Roman" pitchFamily="18"/>
                <a:ea typeface="Lucida Sans Unicode" pitchFamily="2"/>
                <a:cs typeface="Tahoma" pitchFamily="2"/>
              </a:rPr>
              <a:t>what is what </a:t>
            </a:r>
            <a:r>
              <a:rPr lang="en-US" dirty="0">
                <a:latin typeface="Times New Roman" pitchFamily="18"/>
                <a:ea typeface="Lucida Sans Unicode" pitchFamily="2"/>
                <a:cs typeface="Tahoma" pitchFamily="2"/>
              </a:rPr>
              <a:t>(even after the rest of us are gone). </a:t>
            </a:r>
          </a:p>
          <a:p>
            <a:pPr marL="0" indent="0" hangingPunct="1">
              <a:spcBef>
                <a:spcPts val="0"/>
              </a:spcBef>
              <a:spcAft>
                <a:spcPts val="600"/>
              </a:spcAft>
              <a:buNone/>
            </a:pPr>
            <a:endParaRPr lang="en-US" sz="2000" dirty="0">
              <a:latin typeface="Times New Roman" pitchFamily="18"/>
              <a:ea typeface="Lucida Sans Unicode" pitchFamily="2"/>
              <a:cs typeface="Tahoma" pitchFamily="2"/>
            </a:endParaRPr>
          </a:p>
          <a:p>
            <a:pPr marL="0" indent="0" hangingPunct="1">
              <a:spcBef>
                <a:spcPts val="0"/>
              </a:spcBef>
              <a:spcAft>
                <a:spcPts val="600"/>
              </a:spcAft>
              <a:buNone/>
            </a:pPr>
            <a:r>
              <a:rPr lang="en-US" sz="2000" dirty="0">
                <a:latin typeface="Times New Roman" pitchFamily="18"/>
                <a:ea typeface="Lucida Sans Unicode" pitchFamily="2"/>
                <a:cs typeface="Tahoma" pitchFamily="2"/>
              </a:rPr>
              <a:t>You might know what the record means to you today and how long to retain it, but will you still know a year from now?  Will the person who comes after you know what files are being retained and why (either in paper format or electronically)? </a:t>
            </a:r>
          </a:p>
          <a:p>
            <a:pPr marL="0" indent="0" hangingPunct="1">
              <a:spcBef>
                <a:spcPts val="0"/>
              </a:spcBef>
              <a:spcAft>
                <a:spcPts val="600"/>
              </a:spcAft>
              <a:buNone/>
            </a:pPr>
            <a:endParaRPr lang="en-US" sz="2000" dirty="0">
              <a:latin typeface="Times New Roman" pitchFamily="18"/>
              <a:ea typeface="Lucida Sans Unicode" pitchFamily="2"/>
              <a:cs typeface="Tahoma" pitchFamily="2"/>
            </a:endParaRPr>
          </a:p>
          <a:p>
            <a:pPr marL="0" indent="0" hangingPunct="1">
              <a:spcBef>
                <a:spcPts val="0"/>
              </a:spcBef>
              <a:spcAft>
                <a:spcPts val="600"/>
              </a:spcAft>
              <a:buNone/>
            </a:pPr>
            <a:r>
              <a:rPr lang="en-US" sz="2000" dirty="0">
                <a:latin typeface="Times New Roman" pitchFamily="18"/>
                <a:ea typeface="Lucida Sans Unicode" pitchFamily="2"/>
                <a:cs typeface="Tahoma" pitchFamily="2"/>
              </a:rPr>
              <a:t>Schedules provide a vital tracking mechanism for agency records.</a:t>
            </a:r>
            <a:endParaRPr lang="en-US" sz="1800" dirty="0"/>
          </a:p>
        </p:txBody>
      </p:sp>
      <p:sp>
        <p:nvSpPr>
          <p:cNvPr id="3" name="Slide Number Placeholder 2">
            <a:extLst>
              <a:ext uri="{FF2B5EF4-FFF2-40B4-BE49-F238E27FC236}">
                <a16:creationId xmlns:a16="http://schemas.microsoft.com/office/drawing/2014/main" id="{33237044-DE2F-C348-A0CE-83ECE7EDA4DA}"/>
              </a:ext>
            </a:extLst>
          </p:cNvPr>
          <p:cNvSpPr>
            <a:spLocks noGrp="1"/>
          </p:cNvSpPr>
          <p:nvPr>
            <p:ph type="sldNum" sz="quarter" idx="12"/>
          </p:nvPr>
        </p:nvSpPr>
        <p:spPr/>
        <p:txBody>
          <a:bodyPr/>
          <a:lstStyle/>
          <a:p>
            <a:pPr>
              <a:defRPr/>
            </a:pPr>
            <a:fld id="{3B3389CD-66CA-43E5-8FA2-FA77A692E8B4}" type="slidenum">
              <a:rPr lang="en-US" smtClean="0"/>
              <a:pPr>
                <a:defRPr/>
              </a:pPr>
              <a:t>19</a:t>
            </a:fld>
            <a:endParaRPr lang="en-US" dirty="0"/>
          </a:p>
        </p:txBody>
      </p:sp>
    </p:spTree>
    <p:extLst>
      <p:ext uri="{BB962C8B-B14F-4D97-AF65-F5344CB8AC3E}">
        <p14:creationId xmlns:p14="http://schemas.microsoft.com/office/powerpoint/2010/main" val="34086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685800"/>
            <a:ext cx="6610546" cy="685800"/>
          </a:xfrm>
          <a:solidFill>
            <a:schemeClr val="bg1"/>
          </a:solidFill>
          <a:ln w="57150">
            <a:solidFill>
              <a:srgbClr val="0070C0"/>
            </a:solidFill>
          </a:ln>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Welcome to Records Management!</a:t>
            </a:r>
          </a:p>
        </p:txBody>
      </p:sp>
      <p:sp>
        <p:nvSpPr>
          <p:cNvPr id="38915" name="Content Placeholder 2"/>
          <p:cNvSpPr>
            <a:spLocks noGrp="1"/>
          </p:cNvSpPr>
          <p:nvPr>
            <p:ph idx="1"/>
          </p:nvPr>
        </p:nvSpPr>
        <p:spPr>
          <a:xfrm>
            <a:off x="1676400" y="1905000"/>
            <a:ext cx="6096000" cy="3048000"/>
          </a:xfrm>
        </p:spPr>
        <p:txBody>
          <a:bodyPr>
            <a:normAutofit/>
          </a:bodyPr>
          <a:lstStyle/>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Topics Covered:</a:t>
            </a:r>
          </a:p>
          <a:p>
            <a:pPr>
              <a:buClr>
                <a:schemeClr val="tx1"/>
              </a:buClr>
              <a:buBlip>
                <a:blip r:embed="rId2"/>
              </a:buBlip>
            </a:pPr>
            <a:endParaRPr lang="en-US" sz="2400" dirty="0">
              <a:latin typeface="Times New Roman" panose="02020603050405020304" pitchFamily="18" charset="0"/>
              <a:cs typeface="Times New Roman"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Introduction to Maine State Archives</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Records and Records Management</a:t>
            </a:r>
            <a:endParaRPr lang="en-US" sz="2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Records Management Processes</a:t>
            </a:r>
            <a:endParaRPr lang="en-US" sz="2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Public Records and FOAA</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Review of Electronic Record Management/Email</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State Records Center</a:t>
            </a:r>
          </a:p>
        </p:txBody>
      </p:sp>
      <p:sp>
        <p:nvSpPr>
          <p:cNvPr id="5" name="Footer Placeholder 1">
            <a:extLst>
              <a:ext uri="{FF2B5EF4-FFF2-40B4-BE49-F238E27FC236}">
                <a16:creationId xmlns:a16="http://schemas.microsoft.com/office/drawing/2014/main" id="{2F81AA5C-5D6A-4153-8027-897C28E953E5}"/>
              </a:ext>
            </a:extLst>
          </p:cNvPr>
          <p:cNvSpPr txBox="1">
            <a:spLocks/>
          </p:cNvSpPr>
          <p:nvPr/>
        </p:nvSpPr>
        <p:spPr>
          <a:xfrm>
            <a:off x="2819400" y="6248400"/>
            <a:ext cx="3086101" cy="336042"/>
          </a:xfrm>
          <a:prstGeom prst="rect">
            <a:avLst/>
          </a:prstGeom>
        </p:spPr>
        <p:txBody>
          <a:bodyPr>
            <a:norm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spcAft>
                <a:spcPts val="600"/>
              </a:spcAft>
              <a:defRPr/>
            </a:pPr>
            <a:endParaRPr lang="en-US" sz="1000" dirty="0"/>
          </a:p>
        </p:txBody>
      </p:sp>
    </p:spTree>
    <p:extLst>
      <p:ext uri="{BB962C8B-B14F-4D97-AF65-F5344CB8AC3E}">
        <p14:creationId xmlns:p14="http://schemas.microsoft.com/office/powerpoint/2010/main" val="64432386"/>
      </p:ext>
    </p:extLst>
  </p:cSld>
  <p:clrMapOvr>
    <a:masterClrMapping/>
  </p:clrMapOvr>
  <mc:AlternateContent xmlns:mc="http://schemas.openxmlformats.org/markup-compatibility/2006" xmlns:p14="http://schemas.microsoft.com/office/powerpoint/2010/main">
    <mc:Choice Requires="p14">
      <p:transition spd="slow" p14:dur="2000" advTm="9573"/>
    </mc:Choice>
    <mc:Fallback xmlns="">
      <p:transition spd="slow" advTm="95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Title 1"/>
          <p:cNvSpPr>
            <a:spLocks noGrp="1"/>
          </p:cNvSpPr>
          <p:nvPr>
            <p:ph type="title"/>
          </p:nvPr>
        </p:nvSpPr>
        <p:spPr>
          <a:xfrm>
            <a:off x="840699" y="687480"/>
            <a:ext cx="5605629" cy="994172"/>
          </a:xfrm>
        </p:spPr>
        <p:txBody>
          <a:bodyPr>
            <a:normAutofit/>
          </a:bodyPr>
          <a:lstStyle/>
          <a:p>
            <a:pPr lvl="0">
              <a:lnSpc>
                <a:spcPct val="90000"/>
              </a:lnSpc>
              <a:spcBef>
                <a:spcPts val="0"/>
              </a:spcBef>
            </a:pPr>
            <a:r>
              <a:rPr lang="en-US" sz="3000" b="1">
                <a:latin typeface="Times New Roman" pitchFamily="18"/>
                <a:ea typeface="Lucida Sans Unicode" pitchFamily="2"/>
                <a:cs typeface="Tahoma" pitchFamily="2"/>
              </a:rPr>
              <a:t>How a Schedule Can </a:t>
            </a:r>
            <a:br>
              <a:rPr lang="en-US" sz="3000" b="1">
                <a:latin typeface="Times New Roman" pitchFamily="18"/>
                <a:ea typeface="Lucida Sans Unicode" pitchFamily="2"/>
                <a:cs typeface="Tahoma" pitchFamily="2"/>
              </a:rPr>
            </a:br>
            <a:r>
              <a:rPr lang="en-US" sz="3000" b="1">
                <a:latin typeface="Times New Roman" pitchFamily="18"/>
                <a:ea typeface="Lucida Sans Unicode" pitchFamily="2"/>
                <a:cs typeface="Tahoma" pitchFamily="2"/>
              </a:rPr>
              <a:t>Work for Your Agency</a:t>
            </a:r>
          </a:p>
        </p:txBody>
      </p:sp>
      <p:sp>
        <p:nvSpPr>
          <p:cNvPr id="319491" name="Content Placeholder 2"/>
          <p:cNvSpPr>
            <a:spLocks noGrp="1"/>
          </p:cNvSpPr>
          <p:nvPr>
            <p:ph idx="1"/>
          </p:nvPr>
        </p:nvSpPr>
        <p:spPr>
          <a:xfrm>
            <a:off x="852321" y="2227943"/>
            <a:ext cx="5033221" cy="3788227"/>
          </a:xfrm>
        </p:spPr>
        <p:txBody>
          <a:bodyPr anchor="ctr">
            <a:normAutofit/>
          </a:bodyPr>
          <a:lstStyle/>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Agency policy document</a:t>
            </a:r>
          </a:p>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List of work instructions</a:t>
            </a:r>
          </a:p>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Compliance document</a:t>
            </a:r>
          </a:p>
          <a:p>
            <a:pPr marL="0" lvl="0" indent="0">
              <a:spcBef>
                <a:spcPts val="0"/>
              </a:spcBef>
              <a:spcAft>
                <a:spcPts val="600"/>
              </a:spcAft>
              <a:buClr>
                <a:schemeClr val="tx1"/>
              </a:buClr>
              <a:buNone/>
            </a:pPr>
            <a:endParaRPr lang="en-US" sz="2100" dirty="0">
              <a:latin typeface="Times New Roman" pitchFamily="18"/>
              <a:cs typeface="Tahoma" pitchFamily="2"/>
            </a:endParaRPr>
          </a:p>
          <a:p>
            <a:pPr marL="0" indent="0">
              <a:spcBef>
                <a:spcPts val="0"/>
              </a:spcBef>
              <a:spcAft>
                <a:spcPts val="600"/>
              </a:spcAft>
              <a:buClr>
                <a:schemeClr val="tx1"/>
              </a:buClr>
              <a:buNone/>
            </a:pPr>
            <a:r>
              <a:rPr lang="en-US" sz="2100" b="1" dirty="0">
                <a:latin typeface="Times New Roman" panose="02020603050405020304" pitchFamily="18" charset="0"/>
                <a:ea typeface="Lucida Sans Unicode" pitchFamily="2"/>
                <a:cs typeface="Times New Roman" panose="02020603050405020304" pitchFamily="18" charset="0"/>
              </a:rPr>
              <a:t>A major goal </a:t>
            </a:r>
            <a:r>
              <a:rPr lang="en-US" sz="2100" dirty="0">
                <a:latin typeface="Times New Roman" panose="02020603050405020304" pitchFamily="18" charset="0"/>
                <a:ea typeface="Lucida Sans Unicode" pitchFamily="2"/>
                <a:cs typeface="Times New Roman" panose="02020603050405020304" pitchFamily="18" charset="0"/>
              </a:rPr>
              <a:t>is to provide clear guidance for agency employees on how long they should be retaining records a</a:t>
            </a:r>
            <a:r>
              <a:rPr lang="en-US" sz="2100" dirty="0">
                <a:latin typeface="Times New Roman" pitchFamily="18" charset="0"/>
                <a:cs typeface="Times New Roman" pitchFamily="18" charset="0"/>
              </a:rPr>
              <a:t>nd to make sure everyone in the agency is retaining records in a consistent manner.</a:t>
            </a:r>
          </a:p>
        </p:txBody>
      </p:sp>
      <p:sp>
        <p:nvSpPr>
          <p:cNvPr id="319498" name="Rectangle 31949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19500" name="Oval 31949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19495" name="Graphic 319494" descr="Presentation with Checklist">
            <a:extLst>
              <a:ext uri="{FF2B5EF4-FFF2-40B4-BE49-F238E27FC236}">
                <a16:creationId xmlns:a16="http://schemas.microsoft.com/office/drawing/2014/main" id="{12CD2BA1-1DE1-3E5E-B506-C851B591C8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03BDA08-C57C-B373-4F59-D27035D01207}"/>
              </a:ext>
            </a:extLst>
          </p:cNvPr>
          <p:cNvSpPr>
            <a:spLocks noGrp="1"/>
          </p:cNvSpPr>
          <p:nvPr>
            <p:ph type="sldNum" sz="quarter" idx="12"/>
          </p:nvPr>
        </p:nvSpPr>
        <p:spPr/>
        <p:txBody>
          <a:bodyPr/>
          <a:lstStyle/>
          <a:p>
            <a:pPr>
              <a:defRPr/>
            </a:pPr>
            <a:fld id="{95D83BC1-1A21-41A7-8A35-F9A835072B24}" type="slidenum">
              <a:rPr lang="en-US" smtClean="0"/>
              <a:pPr>
                <a:defRPr/>
              </a:pPr>
              <a:t>20</a:t>
            </a:fld>
            <a:endParaRPr lang="en-US" dirty="0"/>
          </a:p>
        </p:txBody>
      </p:sp>
    </p:spTree>
    <p:extLst>
      <p:ext uri="{BB962C8B-B14F-4D97-AF65-F5344CB8AC3E}">
        <p14:creationId xmlns:p14="http://schemas.microsoft.com/office/powerpoint/2010/main" val="20301737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533400"/>
            <a:ext cx="7543800" cy="762000"/>
          </a:xfrm>
        </p:spPr>
        <p:txBody>
          <a:bodyPr/>
          <a:lstStyle/>
          <a:p>
            <a:pPr marL="0" lvl="0" indent="0" algn="ctr"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What Records Need to Be on a Schedule?</a:t>
            </a:r>
          </a:p>
        </p:txBody>
      </p:sp>
      <p:sp>
        <p:nvSpPr>
          <p:cNvPr id="263171" name="Content Placeholder 2"/>
          <p:cNvSpPr>
            <a:spLocks noGrp="1"/>
          </p:cNvSpPr>
          <p:nvPr>
            <p:ph idx="1"/>
          </p:nvPr>
        </p:nvSpPr>
        <p:spPr>
          <a:xfrm>
            <a:off x="2667000" y="1851025"/>
            <a:ext cx="5791200" cy="3635375"/>
          </a:xfrm>
        </p:spPr>
        <p:txBody>
          <a:bodyPr>
            <a:normAutofit lnSpcReduction="10000"/>
          </a:bodyPr>
          <a:lstStyle/>
          <a:p>
            <a:pPr marL="0" lvl="0" indent="0" hangingPunct="1">
              <a:lnSpc>
                <a:spcPct val="90000"/>
              </a:lnSpc>
              <a:spcBef>
                <a:spcPts val="0"/>
              </a:spcBef>
              <a:spcAft>
                <a:spcPts val="0"/>
              </a:spcAft>
              <a:buNone/>
            </a:pPr>
            <a:r>
              <a:rPr lang="en-US" sz="2400" b="1" dirty="0">
                <a:solidFill>
                  <a:srgbClr val="000000"/>
                </a:solidFill>
                <a:latin typeface="Times New Roman" pitchFamily="18"/>
                <a:ea typeface="Lucida Sans Unicode" pitchFamily="2"/>
                <a:cs typeface="Tahoma" pitchFamily="2"/>
              </a:rPr>
              <a:t>ALL </a:t>
            </a:r>
            <a:r>
              <a:rPr lang="en-US" sz="2800" dirty="0">
                <a:solidFill>
                  <a:srgbClr val="000000"/>
                </a:solidFill>
                <a:latin typeface="Times New Roman" pitchFamily="18"/>
                <a:ea typeface="Lucida Sans Unicode" pitchFamily="2"/>
                <a:cs typeface="Tahoma" pitchFamily="2"/>
              </a:rPr>
              <a:t>state government records must be covered by retention schedules.  </a:t>
            </a:r>
          </a:p>
          <a:p>
            <a:pPr marL="0" lvl="0" indent="0" hangingPunct="1">
              <a:lnSpc>
                <a:spcPct val="90000"/>
              </a:lnSpc>
              <a:spcBef>
                <a:spcPts val="0"/>
              </a:spcBef>
              <a:spcAft>
                <a:spcPts val="0"/>
              </a:spcAft>
              <a:buNone/>
            </a:pPr>
            <a:endParaRPr lang="en-US" sz="2800" dirty="0">
              <a:solidFill>
                <a:srgbClr val="000000"/>
              </a:solidFill>
              <a:latin typeface="Times New Roman" pitchFamily="18"/>
              <a:ea typeface="Lucida Sans Unicode" pitchFamily="2"/>
              <a:cs typeface="Tahoma" pitchFamily="2"/>
            </a:endParaRPr>
          </a:p>
          <a:p>
            <a:pPr marL="0" lvl="0" indent="0" hangingPunct="1">
              <a:lnSpc>
                <a:spcPct val="90000"/>
              </a:lnSpc>
              <a:spcBef>
                <a:spcPts val="0"/>
              </a:spcBef>
              <a:spcAft>
                <a:spcPts val="0"/>
              </a:spcAft>
              <a:buNone/>
            </a:pPr>
            <a:r>
              <a:rPr lang="en-US" sz="2800" dirty="0">
                <a:solidFill>
                  <a:srgbClr val="000000"/>
                </a:solidFill>
                <a:latin typeface="Times New Roman" pitchFamily="18"/>
                <a:ea typeface="Lucida Sans Unicode" pitchFamily="2"/>
                <a:cs typeface="Tahoma" pitchFamily="2"/>
              </a:rPr>
              <a:t>This includes records that are retained and destroyed in the agency (not just those that are sent to the State Records Center or Archives).  </a:t>
            </a:r>
          </a:p>
          <a:p>
            <a:pPr marL="0" lvl="0" indent="0" hangingPunct="1">
              <a:lnSpc>
                <a:spcPct val="90000"/>
              </a:lnSpc>
              <a:spcBef>
                <a:spcPts val="0"/>
              </a:spcBef>
              <a:spcAft>
                <a:spcPts val="0"/>
              </a:spcAft>
              <a:buNone/>
            </a:pPr>
            <a:endParaRPr lang="en-US" sz="2800" dirty="0">
              <a:solidFill>
                <a:srgbClr val="000000"/>
              </a:solidFill>
              <a:latin typeface="Times New Roman" pitchFamily="18"/>
              <a:ea typeface="Lucida Sans Unicode" pitchFamily="2"/>
              <a:cs typeface="Tahoma" pitchFamily="2"/>
            </a:endParaRPr>
          </a:p>
          <a:p>
            <a:pPr marL="0" lvl="0" indent="0" hangingPunct="1">
              <a:lnSpc>
                <a:spcPct val="90000"/>
              </a:lnSpc>
              <a:spcBef>
                <a:spcPts val="0"/>
              </a:spcBef>
              <a:spcAft>
                <a:spcPts val="0"/>
              </a:spcAft>
              <a:buNone/>
            </a:pPr>
            <a:r>
              <a:rPr lang="en-US" sz="2800" dirty="0">
                <a:solidFill>
                  <a:srgbClr val="000000"/>
                </a:solidFill>
                <a:latin typeface="Times New Roman" pitchFamily="18"/>
                <a:ea typeface="Lucida Sans Unicode" pitchFamily="2"/>
                <a:cs typeface="Tahoma" pitchFamily="2"/>
              </a:rPr>
              <a:t>It applies to electronic records just as it applies to paper.</a:t>
            </a:r>
            <a:r>
              <a:rPr lang="en-US" sz="2000" b="1" dirty="0">
                <a:solidFill>
                  <a:srgbClr val="FF0000"/>
                </a:solidFill>
              </a:rPr>
              <a:t>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1970884"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DB48024-2949-D2A5-11CC-8CD582261C80}"/>
              </a:ext>
            </a:extLst>
          </p:cNvPr>
          <p:cNvSpPr>
            <a:spLocks noGrp="1"/>
          </p:cNvSpPr>
          <p:nvPr>
            <p:ph type="sldNum" sz="quarter" idx="12"/>
          </p:nvPr>
        </p:nvSpPr>
        <p:spPr/>
        <p:txBody>
          <a:bodyPr/>
          <a:lstStyle/>
          <a:p>
            <a:pPr>
              <a:defRPr/>
            </a:pPr>
            <a:fld id="{3B3389CD-66CA-43E5-8FA2-FA77A692E8B4}" type="slidenum">
              <a:rPr lang="en-US" smtClean="0"/>
              <a:pPr>
                <a:defRPr/>
              </a:pPr>
              <a:t>21</a:t>
            </a:fld>
            <a:endParaRPr lang="en-US" dirty="0"/>
          </a:p>
        </p:txBody>
      </p:sp>
    </p:spTree>
    <p:extLst>
      <p:ext uri="{BB962C8B-B14F-4D97-AF65-F5344CB8AC3E}">
        <p14:creationId xmlns:p14="http://schemas.microsoft.com/office/powerpoint/2010/main" val="371749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6663" name="Rectangle 32666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666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666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6669" name="Freeform: Shape 32666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6658" name="Rectangle 2"/>
          <p:cNvSpPr>
            <a:spLocks noGrp="1" noChangeArrowheads="1"/>
          </p:cNvSpPr>
          <p:nvPr>
            <p:ph type="title"/>
          </p:nvPr>
        </p:nvSpPr>
        <p:spPr>
          <a:xfrm>
            <a:off x="701154" y="982272"/>
            <a:ext cx="2541314" cy="4560970"/>
          </a:xfrm>
        </p:spPr>
        <p:txBody>
          <a:bodyPr>
            <a:normAutofit/>
          </a:bodyPr>
          <a:lstStyle/>
          <a:p>
            <a:pPr eaLnBrk="1" hangingPunct="1"/>
            <a:r>
              <a:rPr lang="en-US" sz="3500" b="1" cap="none">
                <a:solidFill>
                  <a:srgbClr val="FFFFFF"/>
                </a:solidFill>
                <a:latin typeface="Times New Roman" pitchFamily="18" charset="0"/>
              </a:rPr>
              <a:t>Types of Retention Schedules</a:t>
            </a:r>
          </a:p>
        </p:txBody>
      </p:sp>
      <p:sp>
        <p:nvSpPr>
          <p:cNvPr id="32667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291" name="Rectangle 3"/>
          <p:cNvSpPr>
            <a:spLocks noGrp="1" noChangeArrowheads="1"/>
          </p:cNvSpPr>
          <p:nvPr>
            <p:ph idx="1"/>
          </p:nvPr>
        </p:nvSpPr>
        <p:spPr>
          <a:xfrm>
            <a:off x="3916396" y="1719618"/>
            <a:ext cx="4461623" cy="4334629"/>
          </a:xfrm>
        </p:spPr>
        <p:txBody>
          <a:bodyPr anchor="ctr">
            <a:normAutofit/>
          </a:bodyPr>
          <a:lstStyle/>
          <a:p>
            <a:pPr marL="0" indent="0">
              <a:buNone/>
              <a:defRPr/>
            </a:pPr>
            <a:r>
              <a:rPr lang="en-US" sz="2100" b="1" i="1" dirty="0">
                <a:solidFill>
                  <a:srgbClr val="FEFFFF"/>
                </a:solidFill>
                <a:latin typeface="Times New Roman" pitchFamily="18" charset="0"/>
                <a:cs typeface="Times New Roman" pitchFamily="18" charset="0"/>
                <a:hlinkClick r:id="rId3"/>
              </a:rPr>
              <a:t>General Record Schedules</a:t>
            </a:r>
            <a:r>
              <a:rPr lang="en-US" sz="2100" b="1" dirty="0">
                <a:solidFill>
                  <a:srgbClr val="FEFFFF"/>
                </a:solidFill>
                <a:latin typeface="Times New Roman" pitchFamily="18" charset="0"/>
                <a:cs typeface="Times New Roman" pitchFamily="18" charset="0"/>
                <a:hlinkClick r:id="rId3"/>
              </a:rPr>
              <a:t> </a:t>
            </a:r>
            <a:r>
              <a:rPr lang="en-US" sz="2100" dirty="0">
                <a:solidFill>
                  <a:srgbClr val="FEFFFF"/>
                </a:solidFill>
                <a:latin typeface="Times New Roman" pitchFamily="18" charset="0"/>
                <a:cs typeface="Times New Roman" pitchFamily="18" charset="0"/>
              </a:rPr>
              <a:t>- issued by the Maine State Archives to provide retention and disposition standards for records common to most State agencies</a:t>
            </a:r>
          </a:p>
          <a:p>
            <a:pPr marL="0" indent="0">
              <a:buNone/>
              <a:defRPr/>
            </a:pPr>
            <a:endParaRPr lang="en-US" sz="2100" dirty="0">
              <a:solidFill>
                <a:srgbClr val="FEFFFF"/>
              </a:solidFill>
              <a:latin typeface="Times New Roman" pitchFamily="18" charset="0"/>
            </a:endParaRPr>
          </a:p>
          <a:p>
            <a:pPr marL="0" indent="0" eaLnBrk="1" hangingPunct="1">
              <a:buNone/>
              <a:defRPr/>
            </a:pPr>
            <a:r>
              <a:rPr lang="en-US" sz="2100" b="1" i="1" dirty="0">
                <a:solidFill>
                  <a:srgbClr val="FEFFFF"/>
                </a:solidFill>
                <a:latin typeface="Times New Roman" pitchFamily="18" charset="0"/>
                <a:cs typeface="Times New Roman" pitchFamily="18" charset="0"/>
                <a:hlinkClick r:id="rId4"/>
              </a:rPr>
              <a:t>Agency Schedules</a:t>
            </a:r>
            <a:r>
              <a:rPr lang="en-US" sz="2100" b="1" dirty="0">
                <a:solidFill>
                  <a:srgbClr val="FEFFFF"/>
                </a:solidFill>
                <a:latin typeface="Times New Roman" pitchFamily="18" charset="0"/>
                <a:cs typeface="Times New Roman" pitchFamily="18" charset="0"/>
              </a:rPr>
              <a:t> </a:t>
            </a:r>
            <a:r>
              <a:rPr lang="en-US" sz="2100" dirty="0">
                <a:solidFill>
                  <a:srgbClr val="FEFFFF"/>
                </a:solidFill>
                <a:latin typeface="Times New Roman" pitchFamily="18" charset="0"/>
                <a:cs typeface="Times New Roman" pitchFamily="18" charset="0"/>
              </a:rPr>
              <a:t>– for those records unique to the office</a:t>
            </a:r>
          </a:p>
          <a:p>
            <a:pPr eaLnBrk="1" hangingPunct="1">
              <a:defRPr/>
            </a:pPr>
            <a:endParaRPr lang="en-US" sz="2100" dirty="0">
              <a:solidFill>
                <a:srgbClr val="FEFFFF"/>
              </a:solidFill>
              <a:latin typeface="Times New Roman" pitchFamily="18" charset="0"/>
            </a:endParaRPr>
          </a:p>
          <a:p>
            <a:pPr marL="0" indent="0" eaLnBrk="1" hangingPunct="1">
              <a:buFontTx/>
              <a:buNone/>
              <a:defRPr/>
            </a:pPr>
            <a:endParaRPr lang="en-US" sz="2100" b="1" dirty="0">
              <a:solidFill>
                <a:srgbClr val="FEFFFF"/>
              </a:solidFill>
              <a:latin typeface="Times New Roman" pitchFamily="18" charset="0"/>
            </a:endParaRPr>
          </a:p>
        </p:txBody>
      </p:sp>
      <p:sp>
        <p:nvSpPr>
          <p:cNvPr id="2" name="Slide Number Placeholder 1">
            <a:extLst>
              <a:ext uri="{FF2B5EF4-FFF2-40B4-BE49-F238E27FC236}">
                <a16:creationId xmlns:a16="http://schemas.microsoft.com/office/drawing/2014/main" id="{40F47B51-5B7E-43AD-9708-9523CBD81D6B}"/>
              </a:ext>
            </a:extLst>
          </p:cNvPr>
          <p:cNvSpPr>
            <a:spLocks noGrp="1"/>
          </p:cNvSpPr>
          <p:nvPr>
            <p:ph type="sldNum" sz="quarter" idx="12"/>
          </p:nvPr>
        </p:nvSpPr>
        <p:spPr/>
        <p:txBody>
          <a:bodyPr/>
          <a:lstStyle/>
          <a:p>
            <a:pPr>
              <a:defRPr/>
            </a:pPr>
            <a:fld id="{95D83BC1-1A21-41A7-8A35-F9A835072B2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5641" name="Rectangle 32564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5643" name="Group 32564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32564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564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564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325634" name="Rectangle 2"/>
          <p:cNvSpPr>
            <a:spLocks noGrp="1" noChangeArrowheads="1"/>
          </p:cNvSpPr>
          <p:nvPr>
            <p:ph type="title"/>
          </p:nvPr>
        </p:nvSpPr>
        <p:spPr>
          <a:xfrm>
            <a:off x="823851" y="885651"/>
            <a:ext cx="2422352" cy="4624603"/>
          </a:xfrm>
        </p:spPr>
        <p:txBody>
          <a:bodyPr>
            <a:normAutofit/>
          </a:bodyPr>
          <a:lstStyle/>
          <a:p>
            <a:r>
              <a:rPr lang="en-US" sz="4100" b="1">
                <a:solidFill>
                  <a:srgbClr val="FFFFFF"/>
                </a:solidFill>
                <a:latin typeface="Times New Roman" pitchFamily="18" charset="0"/>
                <a:cs typeface="Times New Roman" pitchFamily="18" charset="0"/>
              </a:rPr>
              <a:t>State General Schedules</a:t>
            </a:r>
          </a:p>
        </p:txBody>
      </p:sp>
      <p:sp>
        <p:nvSpPr>
          <p:cNvPr id="12291" name="Rectangle 3"/>
          <p:cNvSpPr>
            <a:spLocks noGrp="1" noChangeArrowheads="1"/>
          </p:cNvSpPr>
          <p:nvPr>
            <p:ph idx="1"/>
          </p:nvPr>
        </p:nvSpPr>
        <p:spPr>
          <a:xfrm>
            <a:off x="3734031" y="885651"/>
            <a:ext cx="4893915" cy="4616849"/>
          </a:xfrm>
        </p:spPr>
        <p:txBody>
          <a:bodyPr anchor="ctr">
            <a:normAutofit/>
          </a:bodyPr>
          <a:lstStyle/>
          <a:p>
            <a:pPr marL="0" indent="0">
              <a:lnSpc>
                <a:spcPct val="90000"/>
              </a:lnSpc>
              <a:spcBef>
                <a:spcPts val="0"/>
              </a:spcBef>
              <a:spcAft>
                <a:spcPts val="600"/>
              </a:spcAft>
              <a:buNone/>
              <a:defRPr/>
            </a:pPr>
            <a:r>
              <a:rPr lang="en-US" sz="1900">
                <a:latin typeface="Times New Roman" pitchFamily="18" charset="0"/>
                <a:cs typeface="Times New Roman" pitchFamily="18" charset="0"/>
              </a:rPr>
              <a:t>The State General Schedules were updated in March 2022.  There are nine schedules for the following categories:</a:t>
            </a:r>
          </a:p>
          <a:p>
            <a:pPr marL="0" indent="0">
              <a:lnSpc>
                <a:spcPct val="90000"/>
              </a:lnSpc>
              <a:spcBef>
                <a:spcPts val="0"/>
              </a:spcBef>
              <a:spcAft>
                <a:spcPts val="600"/>
              </a:spcAft>
              <a:buNone/>
              <a:defRPr/>
            </a:pPr>
            <a:endParaRPr lang="en-US" sz="1900">
              <a:latin typeface="Times New Roman" pitchFamily="18" charset="0"/>
              <a:cs typeface="Times New Roman" pitchFamily="18" charset="0"/>
            </a:endParaRP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GS1 Administrative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GS2 Financial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GS3 Payroll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GS4 Personnel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GS5 Correspondence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GS6 Electronic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GS7 Records Management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GS8 Meeting and Board Records</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GS9 Miscellaneous/Short-Term Materials</a:t>
            </a:r>
            <a:endParaRPr lang="en-US" sz="1900">
              <a:latin typeface="Times New Roman" pitchFamily="18" charset="0"/>
              <a:cs typeface="Times New Roman" pitchFamily="18" charset="0"/>
            </a:endParaRPr>
          </a:p>
          <a:p>
            <a:pPr marL="0" indent="0" eaLnBrk="1" hangingPunct="1">
              <a:lnSpc>
                <a:spcPct val="90000"/>
              </a:lnSpc>
              <a:spcBef>
                <a:spcPts val="0"/>
              </a:spcBef>
              <a:spcAft>
                <a:spcPts val="600"/>
              </a:spcAft>
              <a:buFontTx/>
              <a:buNone/>
              <a:defRPr/>
            </a:pPr>
            <a:endParaRPr lang="en-US" sz="1900" b="1">
              <a:latin typeface="Times New Roman" pitchFamily="18" charset="0"/>
            </a:endParaRPr>
          </a:p>
          <a:p>
            <a:pPr marL="0" indent="0" eaLnBrk="1" hangingPunct="1">
              <a:lnSpc>
                <a:spcPct val="90000"/>
              </a:lnSpc>
              <a:spcBef>
                <a:spcPts val="0"/>
              </a:spcBef>
              <a:spcAft>
                <a:spcPts val="600"/>
              </a:spcAft>
              <a:buFontTx/>
              <a:buNone/>
              <a:defRPr/>
            </a:pPr>
            <a:endParaRPr lang="en-US" sz="1900" b="1">
              <a:latin typeface="Times New Roman" pitchFamily="18" charset="0"/>
            </a:endParaRPr>
          </a:p>
        </p:txBody>
      </p:sp>
      <p:sp>
        <p:nvSpPr>
          <p:cNvPr id="2" name="Slide Number Placeholder 1">
            <a:extLst>
              <a:ext uri="{FF2B5EF4-FFF2-40B4-BE49-F238E27FC236}">
                <a16:creationId xmlns:a16="http://schemas.microsoft.com/office/drawing/2014/main" id="{93B857FB-B98A-BD53-7E5D-DB48245027D2}"/>
              </a:ext>
            </a:extLst>
          </p:cNvPr>
          <p:cNvSpPr>
            <a:spLocks noGrp="1"/>
          </p:cNvSpPr>
          <p:nvPr>
            <p:ph type="sldNum" sz="quarter" idx="12"/>
          </p:nvPr>
        </p:nvSpPr>
        <p:spPr/>
        <p:txBody>
          <a:bodyPr/>
          <a:lstStyle/>
          <a:p>
            <a:pPr>
              <a:defRPr/>
            </a:pPr>
            <a:fld id="{95D83BC1-1A21-41A7-8A35-F9A835072B24}" type="slidenum">
              <a:rPr lang="en-US" smtClean="0"/>
              <a:pPr>
                <a:defRPr/>
              </a:pPr>
              <a:t>23</a:t>
            </a:fld>
            <a:endParaRPr lang="en-US" dirty="0"/>
          </a:p>
        </p:txBody>
      </p:sp>
    </p:spTree>
    <p:extLst>
      <p:ext uri="{BB962C8B-B14F-4D97-AF65-F5344CB8AC3E}">
        <p14:creationId xmlns:p14="http://schemas.microsoft.com/office/powerpoint/2010/main" val="199248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838200" y="725488"/>
            <a:ext cx="7391400" cy="685800"/>
          </a:xfrm>
        </p:spPr>
        <p:txBody>
          <a:bodyPr/>
          <a:lstStyle/>
          <a:p>
            <a:r>
              <a:rPr lang="en-US" sz="3200" b="1" dirty="0">
                <a:latin typeface="Times New Roman" pitchFamily="18" charset="0"/>
                <a:cs typeface="Times New Roman" pitchFamily="18" charset="0"/>
              </a:rPr>
              <a:t>Retaining Records Per the State GS</a:t>
            </a:r>
          </a:p>
        </p:txBody>
      </p:sp>
      <p:sp>
        <p:nvSpPr>
          <p:cNvPr id="12291" name="Rectangle 3"/>
          <p:cNvSpPr>
            <a:spLocks noGrp="1" noChangeArrowheads="1"/>
          </p:cNvSpPr>
          <p:nvPr>
            <p:ph type="body" idx="1"/>
          </p:nvPr>
        </p:nvSpPr>
        <p:spPr>
          <a:xfrm>
            <a:off x="1828800" y="2209800"/>
            <a:ext cx="5410200" cy="1752600"/>
          </a:xfrm>
        </p:spPr>
        <p:txBody>
          <a:bodyPr/>
          <a:lstStyle/>
          <a:p>
            <a:pPr marL="0" indent="0">
              <a:spcBef>
                <a:spcPts val="0"/>
              </a:spcBef>
              <a:buNone/>
              <a:defRPr/>
            </a:pPr>
            <a:r>
              <a:rPr lang="en-US" sz="2000" dirty="0">
                <a:latin typeface="Times New Roman" pitchFamily="18" charset="0"/>
                <a:cs typeface="Times New Roman" pitchFamily="18" charset="0"/>
              </a:rPr>
              <a:t>It is highly recommended that agencies review the updated guidance of the State General Schedules.  There are many changes, new schedules and new series to provide minimum standard guidance for those records common to most state agencies.</a:t>
            </a:r>
          </a:p>
          <a:p>
            <a:pPr marL="0" indent="0">
              <a:spcBef>
                <a:spcPts val="0"/>
              </a:spcBef>
              <a:buNone/>
              <a:defRPr/>
            </a:pPr>
            <a:endParaRPr lang="en-US" sz="2000" dirty="0">
              <a:latin typeface="Times New Roman" pitchFamily="18" charset="0"/>
              <a:cs typeface="Times New Roman" pitchFamily="18" charset="0"/>
            </a:endParaRPr>
          </a:p>
          <a:p>
            <a:pPr marL="0" indent="0" eaLnBrk="1" hangingPunct="1">
              <a:spcBef>
                <a:spcPts val="0"/>
              </a:spcBef>
              <a:buFontTx/>
              <a:buNone/>
              <a:defRPr/>
            </a:pPr>
            <a:endParaRPr lang="en-US" sz="1800" b="1" dirty="0">
              <a:latin typeface="Times New Roman" pitchFamily="18" charset="0"/>
            </a:endParaRPr>
          </a:p>
          <a:p>
            <a:pPr marL="0" indent="0" eaLnBrk="1" hangingPunct="1">
              <a:spcBef>
                <a:spcPts val="0"/>
              </a:spcBef>
              <a:buFontTx/>
              <a:buNone/>
              <a:defRPr/>
            </a:pPr>
            <a:endParaRPr lang="en-US" sz="1800" b="1" dirty="0">
              <a:latin typeface="Times New Roman" pitchFamily="18" charset="0"/>
            </a:endParaRPr>
          </a:p>
        </p:txBody>
      </p:sp>
      <p:sp>
        <p:nvSpPr>
          <p:cNvPr id="2" name="Slide Number Placeholder 1">
            <a:extLst>
              <a:ext uri="{FF2B5EF4-FFF2-40B4-BE49-F238E27FC236}">
                <a16:creationId xmlns:a16="http://schemas.microsoft.com/office/drawing/2014/main" id="{00BEB6C7-E21A-ECDF-68B4-62BF01DE7946}"/>
              </a:ext>
            </a:extLst>
          </p:cNvPr>
          <p:cNvSpPr>
            <a:spLocks noGrp="1"/>
          </p:cNvSpPr>
          <p:nvPr>
            <p:ph type="sldNum" sz="quarter" idx="12"/>
          </p:nvPr>
        </p:nvSpPr>
        <p:spPr/>
        <p:txBody>
          <a:bodyPr/>
          <a:lstStyle/>
          <a:p>
            <a:pPr>
              <a:defRPr/>
            </a:pPr>
            <a:fld id="{3B3389CD-66CA-43E5-8FA2-FA77A692E8B4}" type="slidenum">
              <a:rPr lang="en-US" smtClean="0"/>
              <a:pPr>
                <a:defRPr/>
              </a:pPr>
              <a:t>24</a:t>
            </a:fld>
            <a:endParaRPr lang="en-US" dirty="0"/>
          </a:p>
        </p:txBody>
      </p:sp>
    </p:spTree>
    <p:extLst>
      <p:ext uri="{BB962C8B-B14F-4D97-AF65-F5344CB8AC3E}">
        <p14:creationId xmlns:p14="http://schemas.microsoft.com/office/powerpoint/2010/main" val="422338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838200" y="304800"/>
            <a:ext cx="7391400" cy="685800"/>
          </a:xfrm>
        </p:spPr>
        <p:txBody>
          <a:bodyPr/>
          <a:lstStyle/>
          <a:p>
            <a:r>
              <a:rPr lang="en-US" sz="3200" b="1" dirty="0">
                <a:latin typeface="Times New Roman" pitchFamily="18" charset="0"/>
                <a:cs typeface="Times New Roman" pitchFamily="18" charset="0"/>
              </a:rPr>
              <a:t>Retaining Records Per the State GS</a:t>
            </a:r>
          </a:p>
        </p:txBody>
      </p:sp>
      <p:sp>
        <p:nvSpPr>
          <p:cNvPr id="12291" name="Rectangle 3"/>
          <p:cNvSpPr>
            <a:spLocks noGrp="1" noChangeArrowheads="1"/>
          </p:cNvSpPr>
          <p:nvPr>
            <p:ph type="body" idx="1"/>
          </p:nvPr>
        </p:nvSpPr>
        <p:spPr>
          <a:xfrm>
            <a:off x="850769" y="1447800"/>
            <a:ext cx="7277100" cy="3962400"/>
          </a:xfrm>
        </p:spPr>
        <p:txBody>
          <a:bodyPr/>
          <a:lstStyle/>
          <a:p>
            <a:pPr marL="0" indent="0">
              <a:spcBef>
                <a:spcPts val="0"/>
              </a:spcBef>
              <a:buNone/>
              <a:defRPr/>
            </a:pPr>
            <a:r>
              <a:rPr lang="en-US" sz="2000" dirty="0">
                <a:latin typeface="Times New Roman" pitchFamily="18" charset="0"/>
                <a:cs typeface="Times New Roman" pitchFamily="18" charset="0"/>
              </a:rPr>
              <a:t>State General Schedules may be used to retain and destroy the records in your office EXCEPT under the following conditions:</a:t>
            </a:r>
          </a:p>
          <a:p>
            <a:pPr marL="0" indent="0">
              <a:spcBef>
                <a:spcPts val="0"/>
              </a:spcBef>
              <a:buNone/>
              <a:defRPr/>
            </a:pPr>
            <a:endParaRPr lang="en-US" sz="2000" dirty="0">
              <a:latin typeface="Times New Roman" pitchFamily="18" charset="0"/>
              <a:cs typeface="Times New Roman" pitchFamily="18" charset="0"/>
            </a:endParaRPr>
          </a:p>
          <a:p>
            <a:pPr>
              <a:spcBef>
                <a:spcPts val="0"/>
              </a:spcBef>
              <a:defRPr/>
            </a:pPr>
            <a:r>
              <a:rPr lang="en-US" sz="2000" dirty="0">
                <a:latin typeface="Times New Roman" pitchFamily="18" charset="0"/>
                <a:cs typeface="Times New Roman" pitchFamily="18" charset="0"/>
              </a:rPr>
              <a:t>You will be sending records to the State Records Center for any reason, or any listed archival records which must be sent to Maine State Archives (Commissioner’s Correspondence for example). An agency schedule will then be required to provide unique schedule and series identifiers to transfer records.</a:t>
            </a:r>
          </a:p>
          <a:p>
            <a:pPr>
              <a:spcBef>
                <a:spcPts val="0"/>
              </a:spcBef>
              <a:defRPr/>
            </a:pPr>
            <a:endParaRPr lang="en-US" sz="2000" dirty="0">
              <a:latin typeface="Times New Roman" pitchFamily="18" charset="0"/>
              <a:cs typeface="Times New Roman" pitchFamily="18" charset="0"/>
            </a:endParaRPr>
          </a:p>
          <a:p>
            <a:pPr>
              <a:spcBef>
                <a:spcPts val="0"/>
              </a:spcBef>
              <a:defRPr/>
            </a:pPr>
            <a:r>
              <a:rPr lang="en-US" sz="2000" dirty="0">
                <a:latin typeface="Times New Roman" pitchFamily="18" charset="0"/>
                <a:cs typeface="Times New Roman" pitchFamily="18" charset="0"/>
              </a:rPr>
              <a:t>Records are required to be retained longer than GS minimum recommendations per specific laws or other mandates.  An agency schedule would then be necessary.</a:t>
            </a:r>
          </a:p>
          <a:p>
            <a:pPr marL="0" indent="0" eaLnBrk="1" hangingPunct="1">
              <a:spcBef>
                <a:spcPts val="0"/>
              </a:spcBef>
              <a:buFontTx/>
              <a:buNone/>
              <a:defRPr/>
            </a:pPr>
            <a:endParaRPr lang="en-US" sz="1800" b="1" dirty="0">
              <a:latin typeface="Times New Roman" pitchFamily="18" charset="0"/>
            </a:endParaRPr>
          </a:p>
          <a:p>
            <a:pPr marL="0" indent="0" eaLnBrk="1" hangingPunct="1">
              <a:spcBef>
                <a:spcPts val="0"/>
              </a:spcBef>
              <a:buFontTx/>
              <a:buNone/>
              <a:defRPr/>
            </a:pPr>
            <a:endParaRPr lang="en-US" sz="1800" b="1" dirty="0">
              <a:latin typeface="Times New Roman" pitchFamily="18" charset="0"/>
            </a:endParaRPr>
          </a:p>
        </p:txBody>
      </p:sp>
      <p:sp>
        <p:nvSpPr>
          <p:cNvPr id="2" name="Slide Number Placeholder 1">
            <a:extLst>
              <a:ext uri="{FF2B5EF4-FFF2-40B4-BE49-F238E27FC236}">
                <a16:creationId xmlns:a16="http://schemas.microsoft.com/office/drawing/2014/main" id="{0038816D-78FB-A127-739C-193CC5815861}"/>
              </a:ext>
            </a:extLst>
          </p:cNvPr>
          <p:cNvSpPr>
            <a:spLocks noGrp="1"/>
          </p:cNvSpPr>
          <p:nvPr>
            <p:ph type="sldNum" sz="quarter" idx="12"/>
          </p:nvPr>
        </p:nvSpPr>
        <p:spPr/>
        <p:txBody>
          <a:bodyPr/>
          <a:lstStyle/>
          <a:p>
            <a:pPr>
              <a:defRPr/>
            </a:pPr>
            <a:fld id="{3B3389CD-66CA-43E5-8FA2-FA77A692E8B4}" type="slidenum">
              <a:rPr lang="en-US" smtClean="0"/>
              <a:pPr>
                <a:defRPr/>
              </a:pPr>
              <a:t>25</a:t>
            </a:fld>
            <a:endParaRPr lang="en-US" dirty="0"/>
          </a:p>
        </p:txBody>
      </p:sp>
    </p:spTree>
    <p:extLst>
      <p:ext uri="{BB962C8B-B14F-4D97-AF65-F5344CB8AC3E}">
        <p14:creationId xmlns:p14="http://schemas.microsoft.com/office/powerpoint/2010/main" val="237616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690" name="Rectangle 32768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2" name="Rectangle 32769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82" name="Rectangle 2"/>
          <p:cNvSpPr>
            <a:spLocks noGrp="1" noChangeArrowheads="1"/>
          </p:cNvSpPr>
          <p:nvPr>
            <p:ph type="title"/>
          </p:nvPr>
        </p:nvSpPr>
        <p:spPr>
          <a:xfrm>
            <a:off x="208357" y="304800"/>
            <a:ext cx="5011989" cy="1454051"/>
          </a:xfrm>
        </p:spPr>
        <p:txBody>
          <a:bodyPr>
            <a:normAutofit/>
          </a:bodyPr>
          <a:lstStyle/>
          <a:p>
            <a:pPr eaLnBrk="1" hangingPunct="1">
              <a:lnSpc>
                <a:spcPct val="90000"/>
              </a:lnSpc>
            </a:pPr>
            <a:r>
              <a:rPr lang="en-US" sz="2600" b="1" dirty="0">
                <a:solidFill>
                  <a:schemeClr val="tx2"/>
                </a:solidFill>
                <a:latin typeface="Times New Roman" pitchFamily="18" charset="0"/>
              </a:rPr>
              <a:t>When you Find Documents in Your Agency -  Schedule Process</a:t>
            </a:r>
          </a:p>
        </p:txBody>
      </p:sp>
      <p:sp>
        <p:nvSpPr>
          <p:cNvPr id="327683" name="Rectangle 3"/>
          <p:cNvSpPr>
            <a:spLocks noGrp="1" noChangeArrowheads="1"/>
          </p:cNvSpPr>
          <p:nvPr>
            <p:ph idx="1"/>
          </p:nvPr>
        </p:nvSpPr>
        <p:spPr>
          <a:xfrm>
            <a:off x="435104" y="2273173"/>
            <a:ext cx="4501896" cy="3639289"/>
          </a:xfrm>
        </p:spPr>
        <p:txBody>
          <a:bodyPr anchor="ctr">
            <a:normAutofit/>
          </a:bodyPr>
          <a:lstStyle/>
          <a:p>
            <a:pPr marL="0" indent="0">
              <a:spcBef>
                <a:spcPts val="0"/>
              </a:spcBef>
              <a:spcAft>
                <a:spcPts val="600"/>
              </a:spcAft>
              <a:buNone/>
              <a:defRPr/>
            </a:pPr>
            <a:r>
              <a:rPr lang="en-US" sz="1600" b="1" dirty="0">
                <a:solidFill>
                  <a:schemeClr val="tx2"/>
                </a:solidFill>
                <a:latin typeface="Times New Roman" pitchFamily="18" charset="0"/>
                <a:cs typeface="Times New Roman" pitchFamily="18" charset="0"/>
              </a:rPr>
              <a:t>Before you create an Agency Schedule for any documents you find in your office, consider the following:  </a:t>
            </a:r>
          </a:p>
          <a:p>
            <a:pPr>
              <a:spcBef>
                <a:spcPts val="0"/>
              </a:spcBef>
              <a:spcAft>
                <a:spcPts val="600"/>
              </a:spcAft>
              <a:defRPr/>
            </a:pPr>
            <a:r>
              <a:rPr lang="en-US" sz="1600" dirty="0">
                <a:solidFill>
                  <a:schemeClr val="tx2"/>
                </a:solidFill>
                <a:latin typeface="Times New Roman" pitchFamily="18" charset="0"/>
                <a:cs typeface="Times New Roman" pitchFamily="18" charset="0"/>
              </a:rPr>
              <a:t>Are these actual records documenting the functions of the agency or are they possible reference/non-record materials? </a:t>
            </a:r>
          </a:p>
          <a:p>
            <a:pPr>
              <a:spcBef>
                <a:spcPts val="0"/>
              </a:spcBef>
              <a:spcAft>
                <a:spcPts val="600"/>
              </a:spcAft>
              <a:defRPr/>
            </a:pPr>
            <a:r>
              <a:rPr lang="en-US" sz="1600" dirty="0">
                <a:solidFill>
                  <a:schemeClr val="tx2"/>
                </a:solidFill>
                <a:latin typeface="Times New Roman" pitchFamily="18" charset="0"/>
                <a:cs typeface="Times New Roman" pitchFamily="18" charset="0"/>
              </a:rPr>
              <a:t>Are these records covered by the State General Schedules which can be retained in the office until they are destroyed?</a:t>
            </a:r>
          </a:p>
          <a:p>
            <a:pPr>
              <a:spcBef>
                <a:spcPts val="0"/>
              </a:spcBef>
              <a:spcAft>
                <a:spcPts val="600"/>
              </a:spcAft>
              <a:defRPr/>
            </a:pPr>
            <a:r>
              <a:rPr lang="en-US" sz="1600" dirty="0">
                <a:solidFill>
                  <a:schemeClr val="tx2"/>
                </a:solidFill>
                <a:latin typeface="Times New Roman" pitchFamily="18" charset="0"/>
                <a:cs typeface="Times New Roman" pitchFamily="18" charset="0"/>
              </a:rPr>
              <a:t>Do the records already exist on an Agency Schedule?</a:t>
            </a:r>
          </a:p>
        </p:txBody>
      </p:sp>
      <p:grpSp>
        <p:nvGrpSpPr>
          <p:cNvPr id="327694" name="Group 32769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327695" name="Freeform: Shape 32769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6" name="Freeform: Shape 32769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7" name="Freeform: Shape 32769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8" name="Freeform: Shape 32769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27687" name="Graphic 327686" descr="Open Folder">
            <a:extLst>
              <a:ext uri="{FF2B5EF4-FFF2-40B4-BE49-F238E27FC236}">
                <a16:creationId xmlns:a16="http://schemas.microsoft.com/office/drawing/2014/main" id="{E9E880DA-9B76-3FCD-D882-78C4E56E1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5051" y="2065912"/>
            <a:ext cx="2706938" cy="2706938"/>
          </a:xfrm>
          <a:prstGeom prst="rect">
            <a:avLst/>
          </a:prstGeom>
        </p:spPr>
      </p:pic>
      <p:sp>
        <p:nvSpPr>
          <p:cNvPr id="2" name="Slide Number Placeholder 1">
            <a:extLst>
              <a:ext uri="{FF2B5EF4-FFF2-40B4-BE49-F238E27FC236}">
                <a16:creationId xmlns:a16="http://schemas.microsoft.com/office/drawing/2014/main" id="{B9A4E1B2-1022-3CA0-7B0E-D1ABA594BD34}"/>
              </a:ext>
            </a:extLst>
          </p:cNvPr>
          <p:cNvSpPr>
            <a:spLocks noGrp="1"/>
          </p:cNvSpPr>
          <p:nvPr>
            <p:ph type="sldNum" sz="quarter" idx="12"/>
          </p:nvPr>
        </p:nvSpPr>
        <p:spPr/>
        <p:txBody>
          <a:bodyPr/>
          <a:lstStyle/>
          <a:p>
            <a:pPr>
              <a:defRPr/>
            </a:pPr>
            <a:fld id="{95D83BC1-1A21-41A7-8A35-F9A835072B24}" type="slidenum">
              <a:rPr lang="en-US" smtClean="0"/>
              <a:pPr>
                <a:defRPr/>
              </a:pPr>
              <a:t>26</a:t>
            </a:fld>
            <a:endParaRPr lang="en-US" dirty="0"/>
          </a:p>
        </p:txBody>
      </p:sp>
    </p:spTree>
    <p:extLst>
      <p:ext uri="{BB962C8B-B14F-4D97-AF65-F5344CB8AC3E}">
        <p14:creationId xmlns:p14="http://schemas.microsoft.com/office/powerpoint/2010/main" val="259998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1295400" y="1905000"/>
            <a:ext cx="6553200" cy="2819400"/>
          </a:xfrm>
        </p:spPr>
        <p:txBody>
          <a:bodyPr>
            <a:noAutofit/>
          </a:bodyPr>
          <a:lstStyle/>
          <a:p>
            <a:pPr marL="0" indent="0">
              <a:lnSpc>
                <a:spcPct val="110000"/>
              </a:lnSpc>
              <a:spcBef>
                <a:spcPts val="0"/>
              </a:spcBef>
              <a:buNone/>
              <a:defRPr/>
            </a:pPr>
            <a:r>
              <a:rPr lang="en-US" sz="2000" dirty="0">
                <a:solidFill>
                  <a:schemeClr val="tx1"/>
                </a:solidFill>
                <a:latin typeface="Times New Roman" pitchFamily="18" charset="0"/>
                <a:cs typeface="Times New Roman" pitchFamily="18" charset="0"/>
              </a:rPr>
              <a:t>If the documents are records and not on a General Schedule or existing Agency Schedule, then a new schedule will need to be created.</a:t>
            </a:r>
          </a:p>
          <a:p>
            <a:pPr marL="0" indent="0">
              <a:lnSpc>
                <a:spcPct val="110000"/>
              </a:lnSpc>
              <a:spcBef>
                <a:spcPts val="0"/>
              </a:spcBef>
              <a:buNone/>
              <a:defRPr/>
            </a:pPr>
            <a:endParaRPr lang="en-US" sz="2000" dirty="0">
              <a:solidFill>
                <a:schemeClr val="tx1"/>
              </a:solidFill>
              <a:latin typeface="Times New Roman" pitchFamily="18" charset="0"/>
              <a:cs typeface="Times New Roman" pitchFamily="18" charset="0"/>
            </a:endParaRPr>
          </a:p>
          <a:p>
            <a:pPr marL="0" indent="0" eaLnBrk="1" hangingPunct="1">
              <a:lnSpc>
                <a:spcPct val="110000"/>
              </a:lnSpc>
              <a:spcBef>
                <a:spcPts val="0"/>
              </a:spcBef>
              <a:buClr>
                <a:schemeClr val="tx1"/>
              </a:buClr>
              <a:buNone/>
            </a:pPr>
            <a:r>
              <a:rPr lang="en-US" sz="2000" dirty="0">
                <a:solidFill>
                  <a:schemeClr val="tx1"/>
                </a:solidFill>
                <a:latin typeface="Times New Roman" pitchFamily="18" charset="0"/>
              </a:rPr>
              <a:t>The Agency Records Officer submits an Application for Records Retention Schedule and Inventory Form (</a:t>
            </a:r>
            <a:r>
              <a:rPr lang="en-US" sz="2000" dirty="0">
                <a:solidFill>
                  <a:schemeClr val="tx1"/>
                </a:solidFill>
                <a:latin typeface="Times New Roman" pitchFamily="18" charset="0"/>
                <a:hlinkClick r:id="rId3"/>
              </a:rPr>
              <a:t>available on our website</a:t>
            </a:r>
            <a:r>
              <a:rPr lang="en-US" sz="2000" dirty="0">
                <a:solidFill>
                  <a:schemeClr val="tx1"/>
                </a:solidFill>
                <a:latin typeface="Times New Roman" pitchFamily="18" charset="0"/>
              </a:rPr>
              <a:t>) with proper justifications for the chosen retention times.  Samples of the materials are also submitted.</a:t>
            </a:r>
          </a:p>
        </p:txBody>
      </p:sp>
      <p:sp>
        <p:nvSpPr>
          <p:cNvPr id="2" name="Slide Number Placeholder 1">
            <a:extLst>
              <a:ext uri="{FF2B5EF4-FFF2-40B4-BE49-F238E27FC236}">
                <a16:creationId xmlns:a16="http://schemas.microsoft.com/office/drawing/2014/main" id="{6D2FFC19-51F5-15AB-5DB2-98164D67C670}"/>
              </a:ext>
            </a:extLst>
          </p:cNvPr>
          <p:cNvSpPr>
            <a:spLocks noGrp="1"/>
          </p:cNvSpPr>
          <p:nvPr>
            <p:ph type="sldNum" sz="quarter" idx="12"/>
          </p:nvPr>
        </p:nvSpPr>
        <p:spPr/>
        <p:txBody>
          <a:bodyPr/>
          <a:lstStyle/>
          <a:p>
            <a:pPr>
              <a:defRPr/>
            </a:pPr>
            <a:fld id="{3B3389CD-66CA-43E5-8FA2-FA77A692E8B4}" type="slidenum">
              <a:rPr lang="en-US" smtClean="0"/>
              <a:pPr>
                <a:defRPr/>
              </a:pPr>
              <a:t>27</a:t>
            </a:fld>
            <a:endParaRPr lang="en-US" dirty="0"/>
          </a:p>
        </p:txBody>
      </p:sp>
    </p:spTree>
    <p:extLst>
      <p:ext uri="{BB962C8B-B14F-4D97-AF65-F5344CB8AC3E}">
        <p14:creationId xmlns:p14="http://schemas.microsoft.com/office/powerpoint/2010/main" val="284678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5562600" y="1158875"/>
            <a:ext cx="3200400" cy="4191000"/>
          </a:xfrm>
        </p:spPr>
        <p:txBody>
          <a:bodyPr>
            <a:normAutofit fontScale="85000" lnSpcReduction="10000"/>
          </a:bodyPr>
          <a:lstStyle/>
          <a:p>
            <a:pPr marL="0" indent="0" eaLnBrk="1" hangingPunct="1">
              <a:buClr>
                <a:schemeClr val="tx1"/>
              </a:buClr>
              <a:buNone/>
            </a:pPr>
            <a:r>
              <a:rPr lang="en-US" sz="2000" dirty="0">
                <a:solidFill>
                  <a:schemeClr val="tx1"/>
                </a:solidFill>
                <a:latin typeface="Times New Roman" pitchFamily="18" charset="0"/>
              </a:rPr>
              <a:t>The Record Retention Schedule application provides general information about each series to be scheduled and the Inventory form provides detailed information, including the series description.  </a:t>
            </a:r>
          </a:p>
          <a:p>
            <a:pPr marL="0" indent="0" eaLnBrk="1" hangingPunct="1">
              <a:buClr>
                <a:schemeClr val="tx1"/>
              </a:buClr>
              <a:buNone/>
            </a:pPr>
            <a:endParaRPr lang="en-US" sz="2000" dirty="0">
              <a:solidFill>
                <a:schemeClr val="tx1"/>
              </a:solidFill>
              <a:latin typeface="Times New Roman" pitchFamily="18" charset="0"/>
            </a:endParaRPr>
          </a:p>
          <a:p>
            <a:pPr marL="0" indent="0" eaLnBrk="1" hangingPunct="1">
              <a:buClr>
                <a:schemeClr val="tx1"/>
              </a:buClr>
              <a:buNone/>
            </a:pPr>
            <a:r>
              <a:rPr lang="en-US" sz="2000" dirty="0">
                <a:solidFill>
                  <a:schemeClr val="tx1"/>
                </a:solidFill>
                <a:latin typeface="Times New Roman" pitchFamily="18" charset="0"/>
              </a:rPr>
              <a:t>More than one series can be included on the Schedule form however, each series would require its own </a:t>
            </a:r>
            <a:r>
              <a:rPr lang="en-US" sz="2000" dirty="0">
                <a:latin typeface="Times New Roman" pitchFamily="18" charset="0"/>
              </a:rPr>
              <a:t>Inventory form.</a:t>
            </a:r>
          </a:p>
          <a:p>
            <a:pPr marL="0" indent="0" eaLnBrk="1" hangingPunct="1">
              <a:buClr>
                <a:schemeClr val="tx1"/>
              </a:buClr>
              <a:buNone/>
            </a:pPr>
            <a:endParaRPr lang="en-US" sz="2000" dirty="0">
              <a:solidFill>
                <a:schemeClr val="tx1"/>
              </a:solidFill>
              <a:latin typeface="Times New Roman" pitchFamily="18" charset="0"/>
            </a:endParaRPr>
          </a:p>
          <a:p>
            <a:pPr marL="0" indent="0" eaLnBrk="1" hangingPunct="1">
              <a:buClr>
                <a:schemeClr val="tx1"/>
              </a:buClr>
              <a:buNone/>
            </a:pPr>
            <a:r>
              <a:rPr lang="en-US" sz="2000" dirty="0">
                <a:latin typeface="Times New Roman" pitchFamily="18" charset="0"/>
              </a:rPr>
              <a:t>(Consider the Record Retention Schedule as a “batch form” to group related record series.)</a:t>
            </a:r>
            <a:endParaRPr lang="en-US" sz="2000" dirty="0">
              <a:solidFill>
                <a:schemeClr val="tx1"/>
              </a:solidFill>
              <a:latin typeface="Times New Roman" pitchFamily="18" charset="0"/>
            </a:endParaRPr>
          </a:p>
        </p:txBody>
      </p:sp>
      <p:pic>
        <p:nvPicPr>
          <p:cNvPr id="1026" name="Picture 2" descr="F:\RECORDSMGMT\forms\2018forms\appretsch2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105400"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1221203-5ABF-641C-BC8D-A24EA9FB8CFB}"/>
              </a:ext>
            </a:extLst>
          </p:cNvPr>
          <p:cNvSpPr>
            <a:spLocks noGrp="1"/>
          </p:cNvSpPr>
          <p:nvPr>
            <p:ph type="sldNum" sz="quarter" idx="12"/>
          </p:nvPr>
        </p:nvSpPr>
        <p:spPr/>
        <p:txBody>
          <a:bodyPr/>
          <a:lstStyle/>
          <a:p>
            <a:pPr>
              <a:defRPr/>
            </a:pPr>
            <a:fld id="{3B3389CD-66CA-43E5-8FA2-FA77A692E8B4}" type="slidenum">
              <a:rPr lang="en-US" smtClean="0"/>
              <a:pPr>
                <a:defRPr/>
              </a:pPr>
              <a:t>28</a:t>
            </a:fld>
            <a:endParaRPr lang="en-US" dirty="0"/>
          </a:p>
        </p:txBody>
      </p:sp>
    </p:spTree>
    <p:extLst>
      <p:ext uri="{BB962C8B-B14F-4D97-AF65-F5344CB8AC3E}">
        <p14:creationId xmlns:p14="http://schemas.microsoft.com/office/powerpoint/2010/main" val="238411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561" y="1676400"/>
            <a:ext cx="5033221" cy="3788227"/>
          </a:xfrm>
        </p:spPr>
        <p:txBody>
          <a:bodyPr anchor="ctr">
            <a:normAutofit/>
          </a:bodyPr>
          <a:lstStyle/>
          <a:p>
            <a:pPr marL="0" lvl="0" indent="0" hangingPunct="1">
              <a:lnSpc>
                <a:spcPct val="90000"/>
              </a:lnSpc>
              <a:spcBef>
                <a:spcPts val="0"/>
              </a:spcBef>
              <a:spcAft>
                <a:spcPts val="0"/>
              </a:spcAft>
              <a:buNone/>
            </a:pPr>
            <a:r>
              <a:rPr lang="en-US" sz="1900" b="1" dirty="0">
                <a:latin typeface="Times New Roman" pitchFamily="18"/>
                <a:ea typeface="Lucida Sans Unicode" pitchFamily="2"/>
                <a:cs typeface="Tahoma" pitchFamily="2"/>
              </a:rPr>
              <a:t>When looking at reasons a record is kept you may want to consider the following:</a:t>
            </a:r>
          </a:p>
          <a:p>
            <a:pPr marL="0" lvl="0" indent="0" hangingPunct="1">
              <a:lnSpc>
                <a:spcPct val="90000"/>
              </a:lnSpc>
              <a:spcBef>
                <a:spcPts val="0"/>
              </a:spcBef>
              <a:spcAft>
                <a:spcPts val="0"/>
              </a:spcAft>
              <a:buNone/>
            </a:pPr>
            <a:endParaRPr lang="en-US" sz="1900" b="1" dirty="0">
              <a:latin typeface="Times New Roman" pitchFamily="18"/>
              <a:ea typeface="Lucida Sans Unicode" pitchFamily="2"/>
              <a:cs typeface="Tahoma" pitchFamily="2"/>
            </a:endParaRP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Day-to-day business operations</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Audit and Budget</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Agency Policy</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Strategic planning</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Regulatory requirements</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Claims or investigations</a:t>
            </a:r>
          </a:p>
          <a:p>
            <a:pPr marL="0" lvl="0" indent="0" hangingPunct="1">
              <a:lnSpc>
                <a:spcPct val="90000"/>
              </a:lnSpc>
              <a:spcBef>
                <a:spcPts val="0"/>
              </a:spcBef>
              <a:spcAft>
                <a:spcPts val="0"/>
              </a:spcAft>
              <a:buNone/>
            </a:pPr>
            <a:r>
              <a:rPr lang="en-US" sz="1900" dirty="0">
                <a:latin typeface="Times New Roman" pitchFamily="18"/>
                <a:ea typeface="Lucida Sans Unicode" pitchFamily="2"/>
                <a:cs typeface="Tahoma" pitchFamily="2"/>
              </a:rPr>
              <a:t> </a:t>
            </a:r>
          </a:p>
          <a:p>
            <a:pPr marL="0" lvl="0" indent="0" hangingPunct="1">
              <a:lnSpc>
                <a:spcPct val="90000"/>
              </a:lnSpc>
              <a:spcBef>
                <a:spcPts val="0"/>
              </a:spcBef>
              <a:spcAft>
                <a:spcPts val="0"/>
              </a:spcAft>
              <a:buNone/>
            </a:pPr>
            <a:r>
              <a:rPr lang="en-US" sz="1900" dirty="0">
                <a:latin typeface="Times New Roman" pitchFamily="18"/>
                <a:ea typeface="Lucida Sans Unicode" pitchFamily="2"/>
                <a:cs typeface="Tahoma" pitchFamily="2"/>
              </a:rPr>
              <a:t>If a record is required by law or statute, it may have a retention period that you can apply to it.  In this case, you would need to research and cite your source.</a:t>
            </a:r>
            <a:endParaRPr lang="en-US" sz="1900" dirty="0">
              <a:latin typeface="Times New Roman" pitchFamily="18" charset="0"/>
              <a:cs typeface="Times New Roman" pitchFamily="18" charset="0"/>
            </a:endParaRPr>
          </a:p>
          <a:p>
            <a:pPr marL="0" indent="0">
              <a:lnSpc>
                <a:spcPct val="90000"/>
              </a:lnSpc>
              <a:buNone/>
              <a:defRPr/>
            </a:pPr>
            <a:endParaRPr lang="en-US" sz="1900" dirty="0">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27" name="Graphic 26" descr="List with solid fill">
            <a:extLst>
              <a:ext uri="{FF2B5EF4-FFF2-40B4-BE49-F238E27FC236}">
                <a16:creationId xmlns:a16="http://schemas.microsoft.com/office/drawing/2014/main" id="{3CFF907D-7CB4-38C0-C87D-7FBEA8C1B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80556CF-2331-04F3-88F8-B205E034F5D2}"/>
              </a:ext>
            </a:extLst>
          </p:cNvPr>
          <p:cNvSpPr>
            <a:spLocks noGrp="1"/>
          </p:cNvSpPr>
          <p:nvPr>
            <p:ph type="sldNum" sz="quarter" idx="12"/>
          </p:nvPr>
        </p:nvSpPr>
        <p:spPr/>
        <p:txBody>
          <a:bodyPr/>
          <a:lstStyle/>
          <a:p>
            <a:pPr>
              <a:defRPr/>
            </a:pPr>
            <a:fld id="{95D83BC1-1A21-41A7-8A35-F9A835072B24}" type="slidenum">
              <a:rPr lang="en-US" smtClean="0"/>
              <a:pPr>
                <a:defRPr/>
              </a:pPr>
              <a:t>29</a:t>
            </a:fld>
            <a:endParaRPr lang="en-US" dirty="0"/>
          </a:p>
        </p:txBody>
      </p:sp>
    </p:spTree>
    <p:extLst>
      <p:ext uri="{BB962C8B-B14F-4D97-AF65-F5344CB8AC3E}">
        <p14:creationId xmlns:p14="http://schemas.microsoft.com/office/powerpoint/2010/main" val="397384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457200"/>
            <a:ext cx="7924800" cy="685800"/>
          </a:xfrm>
          <a:solidFill>
            <a:schemeClr val="bg1"/>
          </a:solidFill>
          <a:ln w="57150">
            <a:solidFill>
              <a:srgbClr val="0070C0"/>
            </a:solidFill>
          </a:ln>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Steps to Complete Training</a:t>
            </a:r>
          </a:p>
        </p:txBody>
      </p:sp>
      <p:sp>
        <p:nvSpPr>
          <p:cNvPr id="247811" name="Content Placeholder 2"/>
          <p:cNvSpPr>
            <a:spLocks noGrp="1"/>
          </p:cNvSpPr>
          <p:nvPr>
            <p:ph idx="1"/>
          </p:nvPr>
        </p:nvSpPr>
        <p:spPr>
          <a:xfrm>
            <a:off x="609600" y="1219200"/>
            <a:ext cx="7924800" cy="4724400"/>
          </a:xfrm>
        </p:spPr>
        <p:txBody>
          <a:bodyPr/>
          <a:lstStyle/>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Go through the training at your own pace making sure that you understand all the Records Management concepts.</a:t>
            </a:r>
          </a:p>
          <a:p>
            <a:pPr marL="457200" indent="-457200">
              <a:buClr>
                <a:schemeClr val="tx1"/>
              </a:buClr>
              <a:buFont typeface="+mj-lt"/>
              <a:buAutoNum type="arabicPeriod"/>
              <a:defRPr/>
            </a:pPr>
            <a:endParaRPr lang="en-US" sz="20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When you complete the last section there will be a link to a form on the last page. There you will find some “review” questions to answer.</a:t>
            </a:r>
          </a:p>
          <a:p>
            <a:pPr marL="457200" indent="-457200">
              <a:buClr>
                <a:schemeClr val="tx1"/>
              </a:buClr>
              <a:buFont typeface="+mj-lt"/>
              <a:buAutoNum type="arabicPeriod"/>
              <a:defRPr/>
            </a:pPr>
            <a:endParaRPr lang="en-US" sz="20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Submit your name, department and division to verify completion of training.  (Training should take approximately 30 minutes.)</a:t>
            </a:r>
          </a:p>
          <a:p>
            <a:pPr marL="0" indent="0">
              <a:buClr>
                <a:srgbClr val="FF0000"/>
              </a:buClr>
              <a:buNone/>
              <a:defRPr/>
            </a:pPr>
            <a:endParaRPr lang="en-US" sz="2000" dirty="0">
              <a:latin typeface="Times New Roman" panose="02020603050405020304" pitchFamily="18" charset="0"/>
              <a:cs typeface="Times New Roman" panose="02020603050405020304" pitchFamily="18" charset="0"/>
            </a:endParaRPr>
          </a:p>
          <a:p>
            <a:pPr marL="0" indent="0">
              <a:buClr>
                <a:srgbClr val="FF0000"/>
              </a:buClr>
              <a:buNone/>
              <a:defRPr/>
            </a:pPr>
            <a:r>
              <a:rPr lang="en-US" sz="2000" b="1" dirty="0">
                <a:latin typeface="Times New Roman" panose="02020603050405020304" pitchFamily="18" charset="0"/>
                <a:cs typeface="Times New Roman" panose="02020603050405020304" pitchFamily="18" charset="0"/>
              </a:rPr>
              <a:t>You will be responsible for your agency’s Records Management program.  The Maine State Archives wants to make sure you have the information you need to help YOU so you can help YOUR AGENCY.</a:t>
            </a:r>
          </a:p>
        </p:txBody>
      </p:sp>
    </p:spTree>
    <p:extLst>
      <p:ext uri="{BB962C8B-B14F-4D97-AF65-F5344CB8AC3E}">
        <p14:creationId xmlns:p14="http://schemas.microsoft.com/office/powerpoint/2010/main" val="3864565146"/>
      </p:ext>
    </p:extLst>
  </p:cSld>
  <p:clrMapOvr>
    <a:masterClrMapping/>
  </p:clrMapOvr>
  <mc:AlternateContent xmlns:mc="http://schemas.openxmlformats.org/markup-compatibility/2006" xmlns:p14="http://schemas.microsoft.com/office/powerpoint/2010/main">
    <mc:Choice Requires="p14">
      <p:transition spd="slow" p14:dur="2000" advTm="11412"/>
    </mc:Choice>
    <mc:Fallback xmlns="">
      <p:transition spd="slow" advTm="114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609600" y="304800"/>
            <a:ext cx="7772400" cy="838200"/>
          </a:xfrm>
        </p:spPr>
        <p:txBody>
          <a:bodyPr/>
          <a:lstStyle/>
          <a:p>
            <a:r>
              <a:rPr lang="en-US" sz="3200" b="1" dirty="0">
                <a:solidFill>
                  <a:schemeClr val="tx1"/>
                </a:solidFill>
                <a:latin typeface="Times New Roman" pitchFamily="18" charset="0"/>
                <a:cs typeface="Times New Roman" pitchFamily="18" charset="0"/>
              </a:rPr>
              <a:t>Review and Approval</a:t>
            </a:r>
          </a:p>
        </p:txBody>
      </p:sp>
      <p:sp>
        <p:nvSpPr>
          <p:cNvPr id="327683" name="Rectangle 3"/>
          <p:cNvSpPr>
            <a:spLocks noGrp="1" noChangeArrowheads="1"/>
          </p:cNvSpPr>
          <p:nvPr>
            <p:ph idx="1"/>
          </p:nvPr>
        </p:nvSpPr>
        <p:spPr>
          <a:xfrm>
            <a:off x="1066800" y="1295400"/>
            <a:ext cx="7010400" cy="3886200"/>
          </a:xfrm>
        </p:spPr>
        <p:txBody>
          <a:bodyPr/>
          <a:lstStyle/>
          <a:p>
            <a:pPr marL="0" indent="0">
              <a:buNone/>
            </a:pPr>
            <a:r>
              <a:rPr lang="en-US" sz="1800" dirty="0">
                <a:solidFill>
                  <a:schemeClr val="tx1"/>
                </a:solidFill>
                <a:latin typeface="Times New Roman" pitchFamily="18" charset="0"/>
                <a:cs typeface="Times New Roman" pitchFamily="18" charset="0"/>
              </a:rPr>
              <a:t>Any new schedules or amendments are submitted to the Records Management Analyst for initial review.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If there are any basic questions or retention justifications that need to be made, the Analyst will send a request back for further information or clarification.  If the Analyst agrees with the submitted schedule or amendment, it will move on to the State Archivist and Archives Advisory Board for final approval and adoption.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A signed copy will be returned.  This is considered an agreed to contract between the submitting agency and the State Archives.  Agencies are expected to follow agreed to retentions and disposition. </a:t>
            </a:r>
          </a:p>
        </p:txBody>
      </p:sp>
      <p:sp>
        <p:nvSpPr>
          <p:cNvPr id="2" name="Slide Number Placeholder 1">
            <a:extLst>
              <a:ext uri="{FF2B5EF4-FFF2-40B4-BE49-F238E27FC236}">
                <a16:creationId xmlns:a16="http://schemas.microsoft.com/office/drawing/2014/main" id="{E52FEA25-BEB1-2BBD-30BA-09740CF38548}"/>
              </a:ext>
            </a:extLst>
          </p:cNvPr>
          <p:cNvSpPr>
            <a:spLocks noGrp="1"/>
          </p:cNvSpPr>
          <p:nvPr>
            <p:ph type="sldNum" sz="quarter" idx="12"/>
          </p:nvPr>
        </p:nvSpPr>
        <p:spPr/>
        <p:txBody>
          <a:bodyPr/>
          <a:lstStyle/>
          <a:p>
            <a:pPr>
              <a:defRPr/>
            </a:pPr>
            <a:fld id="{3B3389CD-66CA-43E5-8FA2-FA77A692E8B4}" type="slidenum">
              <a:rPr lang="en-US" smtClean="0"/>
              <a:pPr>
                <a:defRPr/>
              </a:pPr>
              <a:t>30</a:t>
            </a:fld>
            <a:endParaRPr lang="en-US" dirty="0"/>
          </a:p>
        </p:txBody>
      </p:sp>
    </p:spTree>
    <p:extLst>
      <p:ext uri="{BB962C8B-B14F-4D97-AF65-F5344CB8AC3E}">
        <p14:creationId xmlns:p14="http://schemas.microsoft.com/office/powerpoint/2010/main" val="286174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1" name="Rectangle 3082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3" name="Rectangle 3082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5" name="Rectangle 3082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7" name="Rectangle 3082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9" name="Rectangle 3082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1028699" y="294539"/>
            <a:ext cx="7421963" cy="772262"/>
          </a:xfrm>
        </p:spPr>
        <p:txBody>
          <a:bodyPr>
            <a:normAutofit/>
          </a:bodyPr>
          <a:lstStyle/>
          <a:p>
            <a:pPr lvl="0" hangingPunct="1">
              <a:spcBef>
                <a:spcPts val="0"/>
              </a:spcBef>
              <a:spcAft>
                <a:spcPts val="0"/>
              </a:spcAft>
            </a:pPr>
            <a:r>
              <a:rPr lang="en-US" sz="3500" b="1">
                <a:solidFill>
                  <a:srgbClr val="FFFFFF"/>
                </a:solidFill>
                <a:latin typeface="Times New Roman" pitchFamily="18"/>
                <a:ea typeface="Lucida Sans Unicode" pitchFamily="2"/>
                <a:cs typeface="Tahoma" pitchFamily="2"/>
              </a:rPr>
              <a:t>What Makes a Record Series</a:t>
            </a:r>
          </a:p>
        </p:txBody>
      </p:sp>
      <p:sp>
        <p:nvSpPr>
          <p:cNvPr id="3" name="Content Placeholder 2"/>
          <p:cNvSpPr>
            <a:spLocks noGrp="1"/>
          </p:cNvSpPr>
          <p:nvPr>
            <p:ph idx="1"/>
          </p:nvPr>
        </p:nvSpPr>
        <p:spPr>
          <a:xfrm>
            <a:off x="457201" y="1597432"/>
            <a:ext cx="8289714" cy="4966031"/>
          </a:xfrm>
        </p:spPr>
        <p:txBody>
          <a:bodyPr anchor="ctr">
            <a:noAutofit/>
          </a:bodyPr>
          <a:lstStyle/>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A series is a grouping of records that support similar business processes or contain similar information and have related legal or operational retention requirements.  </a:t>
            </a: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indent="0">
              <a:lnSpc>
                <a:spcPct val="90000"/>
              </a:lnSpc>
              <a:spcBef>
                <a:spcPts val="0"/>
              </a:spcBef>
              <a:spcAft>
                <a:spcPts val="600"/>
              </a:spcAft>
              <a:buNone/>
            </a:pPr>
            <a:r>
              <a:rPr lang="en-US" sz="1800" dirty="0">
                <a:latin typeface="Times New Roman" pitchFamily="18" charset="0"/>
                <a:cs typeface="Times New Roman" pitchFamily="18" charset="0"/>
              </a:rPr>
              <a:t>Some characteristics of a record series are:</a:t>
            </a:r>
          </a:p>
          <a:p>
            <a:pPr>
              <a:lnSpc>
                <a:spcPct val="90000"/>
              </a:lnSpc>
              <a:spcBef>
                <a:spcPts val="0"/>
              </a:spcBef>
              <a:spcAft>
                <a:spcPts val="600"/>
              </a:spcAft>
            </a:pPr>
            <a:r>
              <a:rPr lang="en-US" sz="1800" dirty="0">
                <a:latin typeface="Times New Roman" pitchFamily="18" charset="0"/>
                <a:cs typeface="Times New Roman" pitchFamily="18" charset="0"/>
              </a:rPr>
              <a:t>Produced by the same activity</a:t>
            </a:r>
          </a:p>
          <a:p>
            <a:pPr>
              <a:lnSpc>
                <a:spcPct val="90000"/>
              </a:lnSpc>
              <a:spcBef>
                <a:spcPts val="0"/>
              </a:spcBef>
              <a:spcAft>
                <a:spcPts val="600"/>
              </a:spcAft>
            </a:pPr>
            <a:r>
              <a:rPr lang="en-US" sz="1800" dirty="0">
                <a:latin typeface="Times New Roman" pitchFamily="18" charset="0"/>
                <a:cs typeface="Times New Roman" pitchFamily="18" charset="0"/>
              </a:rPr>
              <a:t>Documents a certain kind of transaction</a:t>
            </a:r>
          </a:p>
          <a:p>
            <a:pPr>
              <a:lnSpc>
                <a:spcPct val="90000"/>
              </a:lnSpc>
              <a:spcBef>
                <a:spcPts val="0"/>
              </a:spcBef>
              <a:spcAft>
                <a:spcPts val="600"/>
              </a:spcAft>
            </a:pPr>
            <a:r>
              <a:rPr lang="en-US" sz="1800" dirty="0">
                <a:latin typeface="Times New Roman" pitchFamily="18" charset="0"/>
                <a:cs typeface="Times New Roman" pitchFamily="18" charset="0"/>
              </a:rPr>
              <a:t>Relates to a particular subject</a:t>
            </a:r>
          </a:p>
          <a:p>
            <a:pPr>
              <a:lnSpc>
                <a:spcPct val="90000"/>
              </a:lnSpc>
              <a:spcBef>
                <a:spcPts val="0"/>
              </a:spcBef>
              <a:spcAft>
                <a:spcPts val="600"/>
              </a:spcAft>
            </a:pPr>
            <a:r>
              <a:rPr lang="en-US" sz="1800" dirty="0">
                <a:latin typeface="Times New Roman" pitchFamily="18" charset="0"/>
                <a:cs typeface="Times New Roman" pitchFamily="18" charset="0"/>
              </a:rPr>
              <a:t>Arranged under a single filing system</a:t>
            </a:r>
            <a:endParaRPr lang="en-US" sz="1800" b="1" dirty="0">
              <a:latin typeface="Times New Roman" pitchFamily="18" charset="0"/>
            </a:endParaRP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Each record series consists of a description of the process the records support and examples of the types of records that fall under the series.</a:t>
            </a: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A retention period is associated with each record series (and must be the same for all records in a series). </a:t>
            </a:r>
            <a:endParaRPr lang="en-US" sz="18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97393A67-D379-0F93-C39A-2A80F8F78624}"/>
              </a:ext>
            </a:extLst>
          </p:cNvPr>
          <p:cNvSpPr>
            <a:spLocks noGrp="1"/>
          </p:cNvSpPr>
          <p:nvPr>
            <p:ph type="sldNum" sz="quarter" idx="12"/>
          </p:nvPr>
        </p:nvSpPr>
        <p:spPr/>
        <p:txBody>
          <a:bodyPr/>
          <a:lstStyle/>
          <a:p>
            <a:pPr>
              <a:defRPr/>
            </a:pPr>
            <a:fld id="{95D83BC1-1A21-41A7-8A35-F9A835072B24}" type="slidenum">
              <a:rPr lang="en-US" smtClean="0"/>
              <a:pPr>
                <a:defRPr/>
              </a:pPr>
              <a:t>31</a:t>
            </a:fld>
            <a:endParaRPr lang="en-US" dirty="0"/>
          </a:p>
        </p:txBody>
      </p:sp>
    </p:spTree>
    <p:extLst>
      <p:ext uri="{BB962C8B-B14F-4D97-AF65-F5344CB8AC3E}">
        <p14:creationId xmlns:p14="http://schemas.microsoft.com/office/powerpoint/2010/main" val="538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1" name="Rectangle 3082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630936" y="548640"/>
            <a:ext cx="2700645" cy="5431536"/>
          </a:xfrm>
        </p:spPr>
        <p:txBody>
          <a:bodyPr>
            <a:normAutofit/>
          </a:bodyPr>
          <a:lstStyle/>
          <a:p>
            <a:pPr lvl="0" hangingPunct="1">
              <a:spcBef>
                <a:spcPts val="0"/>
              </a:spcBef>
              <a:spcAft>
                <a:spcPts val="0"/>
              </a:spcAft>
            </a:pPr>
            <a:r>
              <a:rPr lang="en-US" sz="4700">
                <a:latin typeface="Times New Roman" pitchFamily="18"/>
                <a:ea typeface="Lucida Sans Unicode" pitchFamily="2"/>
                <a:cs typeface="Tahoma" pitchFamily="2"/>
              </a:rPr>
              <a:t>Series to AVOID</a:t>
            </a:r>
          </a:p>
        </p:txBody>
      </p:sp>
      <p:sp>
        <p:nvSpPr>
          <p:cNvPr id="3082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844813" y="552091"/>
            <a:ext cx="4668251" cy="5431536"/>
          </a:xfrm>
        </p:spPr>
        <p:txBody>
          <a:bodyPr anchor="ctr">
            <a:normAutofit/>
          </a:bodyPr>
          <a:lstStyle/>
          <a:p>
            <a:pPr marL="0" lvl="0" indent="0" hangingPunct="1">
              <a:spcBef>
                <a:spcPts val="0"/>
              </a:spcBef>
              <a:spcAft>
                <a:spcPts val="600"/>
              </a:spcAft>
              <a:buNone/>
            </a:pPr>
            <a:r>
              <a:rPr lang="en-US" sz="1900">
                <a:latin typeface="Times New Roman" pitchFamily="18"/>
                <a:ea typeface="Lucida Sans Unicode" pitchFamily="2"/>
                <a:cs typeface="Tahoma" pitchFamily="2"/>
              </a:rPr>
              <a:t>Avoid series categories such as “miscellaneous” or “general.”  Agency schedules should list unique records and there isn’t any place for a “general” record at the agency level. </a:t>
            </a:r>
          </a:p>
          <a:p>
            <a:pPr marL="0" lvl="0" indent="0" hangingPunct="1">
              <a:spcBef>
                <a:spcPts val="0"/>
              </a:spcBef>
              <a:spcAft>
                <a:spcPts val="600"/>
              </a:spcAft>
              <a:buNone/>
            </a:pPr>
            <a:endParaRPr lang="en-US" sz="1900">
              <a:latin typeface="Times New Roman" pitchFamily="18"/>
              <a:ea typeface="Lucida Sans Unicode" pitchFamily="2"/>
              <a:cs typeface="Tahoma" pitchFamily="2"/>
            </a:endParaRPr>
          </a:p>
          <a:p>
            <a:pPr marL="0" lvl="0" indent="0" hangingPunct="1">
              <a:spcBef>
                <a:spcPts val="0"/>
              </a:spcBef>
              <a:spcAft>
                <a:spcPts val="600"/>
              </a:spcAft>
              <a:buNone/>
            </a:pPr>
            <a:r>
              <a:rPr lang="en-US" sz="1900">
                <a:latin typeface="Times New Roman" pitchFamily="18"/>
                <a:ea typeface="Lucida Sans Unicode" pitchFamily="2"/>
                <a:cs typeface="Tahoma" pitchFamily="2"/>
              </a:rPr>
              <a:t>Creating a general category is like developing some “catch-all” type of category for unrelated records, creating the exact opposite effect of what the agency retention schedule is supposed to provide – exact instructions for your employees on what to do with specific records.  </a:t>
            </a:r>
            <a:endParaRPr lang="en-US" sz="190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13FFBCC6-55E1-5B05-C054-0BFC4D26970F}"/>
              </a:ext>
            </a:extLst>
          </p:cNvPr>
          <p:cNvSpPr>
            <a:spLocks noGrp="1"/>
          </p:cNvSpPr>
          <p:nvPr>
            <p:ph type="sldNum" sz="quarter" idx="12"/>
          </p:nvPr>
        </p:nvSpPr>
        <p:spPr/>
        <p:txBody>
          <a:bodyPr/>
          <a:lstStyle/>
          <a:p>
            <a:pPr>
              <a:defRPr/>
            </a:pPr>
            <a:fld id="{95D83BC1-1A21-41A7-8A35-F9A835072B24}" type="slidenum">
              <a:rPr lang="en-US" smtClean="0"/>
              <a:pPr>
                <a:defRPr/>
              </a:pPr>
              <a:t>32</a:t>
            </a:fld>
            <a:endParaRPr lang="en-US" dirty="0"/>
          </a:p>
        </p:txBody>
      </p:sp>
    </p:spTree>
    <p:extLst>
      <p:ext uri="{BB962C8B-B14F-4D97-AF65-F5344CB8AC3E}">
        <p14:creationId xmlns:p14="http://schemas.microsoft.com/office/powerpoint/2010/main" val="409603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1718984" y="442119"/>
            <a:ext cx="6952105" cy="944562"/>
          </a:xfrm>
        </p:spPr>
        <p:txBody>
          <a:bodyPr/>
          <a:lstStyle/>
          <a:p>
            <a:pPr lvl="0"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How to Determine Retention Periods</a:t>
            </a:r>
          </a:p>
        </p:txBody>
      </p:sp>
      <p:sp>
        <p:nvSpPr>
          <p:cNvPr id="3" name="Content Placeholder 2"/>
          <p:cNvSpPr>
            <a:spLocks noGrp="1"/>
          </p:cNvSpPr>
          <p:nvPr>
            <p:ph idx="1"/>
          </p:nvPr>
        </p:nvSpPr>
        <p:spPr>
          <a:xfrm>
            <a:off x="838200" y="1905000"/>
            <a:ext cx="7620001" cy="3733800"/>
          </a:xfrm>
        </p:spPr>
        <p:txBody>
          <a:bodyPr>
            <a:normAutofit fontScale="55000" lnSpcReduction="2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Most agency retentions will be based on the business process for the agency.</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An important thing to remember about business need in support of an active process is that it’s typically a finite need.</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There may also be archival purposes beyond the active business needs.</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An agency needs to look at the value of the records.  If they have met business need and legal obligation – ask why the agency would need to keep them.  Is there some historical/enduring value to the record?</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Records Management staff can assist agencies, but it is the agency’s responsibility to know their business process and be able to appropriately judge the value of their records.</a:t>
            </a:r>
          </a:p>
          <a:p>
            <a:pPr marL="0" indent="0">
              <a:buNone/>
              <a:defRPr/>
            </a:pP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142989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01DFE6C-F9A6-CBF4-B284-6B592F9603E2}"/>
              </a:ext>
            </a:extLst>
          </p:cNvPr>
          <p:cNvSpPr>
            <a:spLocks noGrp="1"/>
          </p:cNvSpPr>
          <p:nvPr>
            <p:ph type="sldNum" sz="quarter" idx="12"/>
          </p:nvPr>
        </p:nvSpPr>
        <p:spPr/>
        <p:txBody>
          <a:bodyPr/>
          <a:lstStyle/>
          <a:p>
            <a:pPr>
              <a:defRPr/>
            </a:pPr>
            <a:fld id="{3B3389CD-66CA-43E5-8FA2-FA77A692E8B4}" type="slidenum">
              <a:rPr lang="en-US" smtClean="0"/>
              <a:pPr>
                <a:defRPr/>
              </a:pPr>
              <a:t>33</a:t>
            </a:fld>
            <a:endParaRPr lang="en-US" dirty="0"/>
          </a:p>
        </p:txBody>
      </p:sp>
    </p:spTree>
    <p:extLst>
      <p:ext uri="{BB962C8B-B14F-4D97-AF65-F5344CB8AC3E}">
        <p14:creationId xmlns:p14="http://schemas.microsoft.com/office/powerpoint/2010/main" val="40878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a:xfrm>
            <a:off x="685800" y="381000"/>
            <a:ext cx="7924800" cy="914400"/>
          </a:xfrm>
        </p:spPr>
        <p:txBody>
          <a:bodyPr/>
          <a:lstStyle/>
          <a:p>
            <a:pPr algn="ctr">
              <a:lnSpc>
                <a:spcPct val="100000"/>
              </a:lnSpc>
            </a:pPr>
            <a:r>
              <a:rPr lang="en-US" sz="3200" b="1" dirty="0">
                <a:solidFill>
                  <a:schemeClr val="tx1"/>
                </a:solidFill>
                <a:latin typeface="Times New Roman" panose="02020603050405020304" pitchFamily="18" charset="0"/>
                <a:cs typeface="Times New Roman" panose="02020603050405020304" pitchFamily="18" charset="0"/>
              </a:rPr>
              <a:t>Determining Retention Periods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rgbClr val="0070C0"/>
                </a:solidFill>
                <a:latin typeface="Times New Roman" panose="02020603050405020304" pitchFamily="18" charset="0"/>
                <a:cs typeface="Times New Roman" panose="02020603050405020304" pitchFamily="18" charset="0"/>
              </a:rPr>
              <a:t>4 Part Criteria</a:t>
            </a:r>
          </a:p>
        </p:txBody>
      </p:sp>
      <p:sp>
        <p:nvSpPr>
          <p:cNvPr id="329731" name="Content Placeholder 2"/>
          <p:cNvSpPr>
            <a:spLocks noGrp="1"/>
          </p:cNvSpPr>
          <p:nvPr>
            <p:ph idx="1"/>
          </p:nvPr>
        </p:nvSpPr>
        <p:spPr>
          <a:xfrm>
            <a:off x="533400" y="1295400"/>
            <a:ext cx="7848600" cy="4724400"/>
          </a:xfrm>
        </p:spPr>
        <p:txBody>
          <a:bodyPr/>
          <a:lstStyle/>
          <a:p>
            <a:pPr>
              <a:buClrTx/>
              <a:buFont typeface="+mj-lt"/>
              <a:buAutoNum type="arabicPeriod"/>
            </a:pPr>
            <a:r>
              <a:rPr lang="en-US" sz="1600" b="1" dirty="0">
                <a:solidFill>
                  <a:srgbClr val="0070C0"/>
                </a:solidFill>
                <a:latin typeface="Times New Roman" pitchFamily="18" charset="0"/>
                <a:cs typeface="Times New Roman" pitchFamily="18" charset="0"/>
              </a:rPr>
              <a:t>Administrative use:  </a:t>
            </a:r>
            <a:r>
              <a:rPr lang="en-US" sz="1600" dirty="0">
                <a:solidFill>
                  <a:schemeClr val="tx1"/>
                </a:solidFill>
                <a:latin typeface="Times New Roman" pitchFamily="18" charset="0"/>
                <a:cs typeface="Times New Roman" pitchFamily="18" charset="0"/>
              </a:rPr>
              <a:t>Value of the records in carrying out the function of the organization. Records are needed for immediate retrieval. Day to day business operation; correspondence, memos, reports – typical need for these records is under 5 years.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Legal requirements: </a:t>
            </a:r>
            <a:r>
              <a:rPr lang="en-US" sz="1600" dirty="0">
                <a:solidFill>
                  <a:schemeClr val="tx1"/>
                </a:solidFill>
                <a:latin typeface="Times New Roman" pitchFamily="18" charset="0"/>
                <a:cs typeface="Times New Roman" pitchFamily="18" charset="0"/>
              </a:rPr>
              <a:t>Records specified with certain periods for compliance with statutes, agency rules or protection of legal rights and interests. State/Federal retention periods involved. Records mandated by law or regulation which may be needed as evidence in legal cases or leases, contracts, court case files.  There may be specific language stating how long records are required to be retained for legal purposes.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Fiscal requirements: </a:t>
            </a:r>
            <a:r>
              <a:rPr lang="en-US" sz="1600" dirty="0">
                <a:solidFill>
                  <a:schemeClr val="tx1"/>
                </a:solidFill>
                <a:latin typeface="Times New Roman" pitchFamily="18" charset="0"/>
                <a:cs typeface="Times New Roman" pitchFamily="18" charset="0"/>
              </a:rPr>
              <a:t>Records required to be retained for the completion of fiscal activities such as audit or budget. They document an agency’s fiscal responsibilities; invoices, receipts, purchase orders.  Typically, audit records are kept 6 or 7 years.  Some Federal requirements may be 10 years.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Historical or research purposes:  </a:t>
            </a:r>
            <a:r>
              <a:rPr lang="en-US" sz="1600" dirty="0">
                <a:solidFill>
                  <a:schemeClr val="tx1"/>
                </a:solidFill>
                <a:latin typeface="Times New Roman" pitchFamily="18" charset="0"/>
                <a:cs typeface="Times New Roman" pitchFamily="18" charset="0"/>
              </a:rPr>
              <a:t>These records may document historical events or the history and development of the organization.  Records which have archival/enduring value; board minutes, agency policy decisions, Commissioner’s correspondence.</a:t>
            </a:r>
          </a:p>
        </p:txBody>
      </p:sp>
      <p:sp>
        <p:nvSpPr>
          <p:cNvPr id="2" name="Slide Number Placeholder 1">
            <a:extLst>
              <a:ext uri="{FF2B5EF4-FFF2-40B4-BE49-F238E27FC236}">
                <a16:creationId xmlns:a16="http://schemas.microsoft.com/office/drawing/2014/main" id="{10718245-7F04-C897-19B8-D057894E43FB}"/>
              </a:ext>
            </a:extLst>
          </p:cNvPr>
          <p:cNvSpPr>
            <a:spLocks noGrp="1"/>
          </p:cNvSpPr>
          <p:nvPr>
            <p:ph type="sldNum" sz="quarter" idx="12"/>
          </p:nvPr>
        </p:nvSpPr>
        <p:spPr/>
        <p:txBody>
          <a:bodyPr/>
          <a:lstStyle/>
          <a:p>
            <a:pPr>
              <a:defRPr/>
            </a:pPr>
            <a:fld id="{3B3389CD-66CA-43E5-8FA2-FA77A692E8B4}" type="slidenum">
              <a:rPr lang="en-US" smtClean="0"/>
              <a:pPr>
                <a:defRPr/>
              </a:pPr>
              <a:t>34</a:t>
            </a:fld>
            <a:endParaRPr lang="en-US" dirty="0"/>
          </a:p>
        </p:txBody>
      </p:sp>
    </p:spTree>
    <p:extLst>
      <p:ext uri="{BB962C8B-B14F-4D97-AF65-F5344CB8AC3E}">
        <p14:creationId xmlns:p14="http://schemas.microsoft.com/office/powerpoint/2010/main" val="325316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 y="1143000"/>
            <a:ext cx="7239000" cy="4267200"/>
          </a:xfrm>
        </p:spPr>
        <p:txBody>
          <a:bodyPr/>
          <a:lstStyle/>
          <a:p>
            <a:pPr marL="0" lvl="0" indent="0" hangingPunct="1">
              <a:spcBef>
                <a:spcPts val="0"/>
              </a:spcBef>
              <a:spcAft>
                <a:spcPts val="0"/>
              </a:spcAft>
              <a:buNone/>
            </a:pPr>
            <a:r>
              <a:rPr lang="en-US" sz="2000" dirty="0">
                <a:solidFill>
                  <a:srgbClr val="000000"/>
                </a:solidFill>
                <a:latin typeface="Times New Roman" pitchFamily="18"/>
                <a:ea typeface="Lucida Sans Unicode" pitchFamily="2"/>
                <a:cs typeface="Tahoma" pitchFamily="2"/>
              </a:rPr>
              <a:t>It would be easy just to keep everything for as long as possible </a:t>
            </a:r>
            <a:r>
              <a:rPr lang="en-US" sz="2000" i="1" dirty="0">
                <a:solidFill>
                  <a:srgbClr val="000000"/>
                </a:solidFill>
                <a:latin typeface="Times New Roman" pitchFamily="18"/>
                <a:ea typeface="Lucida Sans Unicode" pitchFamily="2"/>
                <a:cs typeface="Tahoma" pitchFamily="2"/>
              </a:rPr>
              <a:t>just in case </a:t>
            </a:r>
            <a:r>
              <a:rPr lang="en-US" sz="2000" dirty="0">
                <a:solidFill>
                  <a:srgbClr val="000000"/>
                </a:solidFill>
                <a:latin typeface="Times New Roman" pitchFamily="18"/>
                <a:ea typeface="Lucida Sans Unicode" pitchFamily="2"/>
                <a:cs typeface="Tahoma" pitchFamily="2"/>
              </a:rPr>
              <a:t>someone, someday might want the records or in case they will provide some evidentiary information for a possible lawsuit or investigation. </a:t>
            </a: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r>
              <a:rPr lang="en-US" sz="2000" dirty="0">
                <a:solidFill>
                  <a:srgbClr val="000000"/>
                </a:solidFill>
                <a:latin typeface="Times New Roman" pitchFamily="18"/>
                <a:ea typeface="Lucida Sans Unicode" pitchFamily="2"/>
                <a:cs typeface="Tahoma" pitchFamily="2"/>
              </a:rPr>
              <a:t>However, this type of retention is both costly and impractical and would be considered poor records management. </a:t>
            </a: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B27D2180-F1F5-4C90-83C7-F9AFCD16FB6D}"/>
              </a:ext>
            </a:extLst>
          </p:cNvPr>
          <p:cNvPicPr>
            <a:picLocks noChangeAspect="1"/>
          </p:cNvPicPr>
          <p:nvPr/>
        </p:nvPicPr>
        <p:blipFill>
          <a:blip r:embed="rId2"/>
          <a:stretch>
            <a:fillRect/>
          </a:stretch>
        </p:blipFill>
        <p:spPr>
          <a:xfrm>
            <a:off x="3166228" y="2362200"/>
            <a:ext cx="1905000" cy="1895709"/>
          </a:xfrm>
          <a:prstGeom prst="rect">
            <a:avLst/>
          </a:prstGeom>
        </p:spPr>
      </p:pic>
      <p:sp>
        <p:nvSpPr>
          <p:cNvPr id="2" name="Slide Number Placeholder 1">
            <a:extLst>
              <a:ext uri="{FF2B5EF4-FFF2-40B4-BE49-F238E27FC236}">
                <a16:creationId xmlns:a16="http://schemas.microsoft.com/office/drawing/2014/main" id="{D7AFE3BE-7FBA-919E-B469-A48346C3306A}"/>
              </a:ext>
            </a:extLst>
          </p:cNvPr>
          <p:cNvSpPr>
            <a:spLocks noGrp="1"/>
          </p:cNvSpPr>
          <p:nvPr>
            <p:ph type="sldNum" sz="quarter" idx="12"/>
          </p:nvPr>
        </p:nvSpPr>
        <p:spPr/>
        <p:txBody>
          <a:bodyPr/>
          <a:lstStyle/>
          <a:p>
            <a:pPr>
              <a:defRPr/>
            </a:pPr>
            <a:fld id="{3B3389CD-66CA-43E5-8FA2-FA77A692E8B4}" type="slidenum">
              <a:rPr lang="en-US" smtClean="0"/>
              <a:pPr>
                <a:defRPr/>
              </a:pPr>
              <a:t>35</a:t>
            </a:fld>
            <a:endParaRPr lang="en-US" dirty="0"/>
          </a:p>
        </p:txBody>
      </p:sp>
    </p:spTree>
    <p:extLst>
      <p:ext uri="{BB962C8B-B14F-4D97-AF65-F5344CB8AC3E}">
        <p14:creationId xmlns:p14="http://schemas.microsoft.com/office/powerpoint/2010/main" val="175545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9" name="Rectangle 3082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862287" y="499397"/>
            <a:ext cx="4447066" cy="1640180"/>
          </a:xfrm>
        </p:spPr>
        <p:txBody>
          <a:bodyPr anchor="b">
            <a:normAutofit/>
          </a:bodyPr>
          <a:lstStyle/>
          <a:p>
            <a:pPr marL="0" lvl="0" indent="0" hangingPunct="1">
              <a:spcBef>
                <a:spcPts val="0"/>
              </a:spcBef>
              <a:spcAft>
                <a:spcPts val="0"/>
              </a:spcAft>
            </a:pPr>
            <a:r>
              <a:rPr lang="en-US" sz="3500" b="1">
                <a:latin typeface="Times New Roman" pitchFamily="18"/>
                <a:ea typeface="Lucida Sans Unicode" pitchFamily="2"/>
                <a:cs typeface="Tahoma" pitchFamily="2"/>
              </a:rPr>
              <a:t>When Does Retention Begin?</a:t>
            </a:r>
          </a:p>
        </p:txBody>
      </p:sp>
      <p:sp>
        <p:nvSpPr>
          <p:cNvPr id="3" name="Content Placeholder 2"/>
          <p:cNvSpPr>
            <a:spLocks noGrp="1"/>
          </p:cNvSpPr>
          <p:nvPr>
            <p:ph idx="1"/>
          </p:nvPr>
        </p:nvSpPr>
        <p:spPr>
          <a:xfrm>
            <a:off x="862287" y="2423821"/>
            <a:ext cx="4447067" cy="3519780"/>
          </a:xfrm>
        </p:spPr>
        <p:txBody>
          <a:bodyPr>
            <a:normAutofit/>
          </a:bodyPr>
          <a:lstStyle/>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Retention starts at some Trigger Event -  something which occurs to initiate the beginning of the retention period.  Typically, for most state government records, it is when a record is considered closed (when the normal  business process has concluded). </a:t>
            </a:r>
          </a:p>
          <a:p>
            <a:pPr marL="0" lvl="0" indent="0" hangingPunct="1">
              <a:lnSpc>
                <a:spcPct val="90000"/>
              </a:lnSpc>
              <a:spcBef>
                <a:spcPts val="0"/>
              </a:spcBef>
              <a:spcAft>
                <a:spcPts val="600"/>
              </a:spcAft>
              <a:buNone/>
            </a:pPr>
            <a:endParaRPr lang="en-US" sz="140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For other records it could be based on a specific event such as the close of a Legislative session; termination of employee; specific age of client; or settlement of litigation. </a:t>
            </a:r>
          </a:p>
          <a:p>
            <a:pPr marL="0" lvl="0" indent="0" hangingPunct="1">
              <a:lnSpc>
                <a:spcPct val="90000"/>
              </a:lnSpc>
              <a:spcBef>
                <a:spcPts val="0"/>
              </a:spcBef>
              <a:spcAft>
                <a:spcPts val="600"/>
              </a:spcAft>
              <a:buNone/>
            </a:pPr>
            <a:endParaRPr lang="en-US" sz="140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Decide what your trigger event for your records will be so you know when the retention period begins.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9129" y="1963271"/>
            <a:ext cx="2823882" cy="28238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40" name="Rectangle 30823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41" name="Rectangle 3082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22CDE54D-D6BE-4DFC-6393-C1A728DACB0E}"/>
              </a:ext>
            </a:extLst>
          </p:cNvPr>
          <p:cNvSpPr>
            <a:spLocks noGrp="1"/>
          </p:cNvSpPr>
          <p:nvPr>
            <p:ph type="sldNum" sz="quarter" idx="12"/>
          </p:nvPr>
        </p:nvSpPr>
        <p:spPr/>
        <p:txBody>
          <a:bodyPr/>
          <a:lstStyle/>
          <a:p>
            <a:pPr>
              <a:defRPr/>
            </a:pPr>
            <a:fld id="{95D83BC1-1A21-41A7-8A35-F9A835072B24}" type="slidenum">
              <a:rPr lang="en-US" smtClean="0"/>
              <a:pPr>
                <a:defRPr/>
              </a:pPr>
              <a:t>36</a:t>
            </a:fld>
            <a:endParaRPr lang="en-US" dirty="0"/>
          </a:p>
        </p:txBody>
      </p:sp>
    </p:spTree>
    <p:extLst>
      <p:ext uri="{BB962C8B-B14F-4D97-AF65-F5344CB8AC3E}">
        <p14:creationId xmlns:p14="http://schemas.microsoft.com/office/powerpoint/2010/main" val="1034093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Box 2"/>
          <p:cNvSpPr txBox="1">
            <a:spLocks noChangeArrowheads="1"/>
          </p:cNvSpPr>
          <p:nvPr/>
        </p:nvSpPr>
        <p:spPr bwMode="auto">
          <a:xfrm>
            <a:off x="771525" y="638175"/>
            <a:ext cx="7467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ts val="0"/>
              </a:spcBef>
              <a:spcAft>
                <a:spcPts val="0"/>
              </a:spcAft>
            </a:pPr>
            <a:r>
              <a:rPr lang="en-US" sz="3200" b="1" dirty="0"/>
              <a:t>Determining Final Disposition</a:t>
            </a:r>
          </a:p>
          <a:p>
            <a:endParaRPr lang="en-US" sz="1800" b="1" dirty="0"/>
          </a:p>
          <a:p>
            <a:r>
              <a:rPr lang="en-US" sz="1800" b="1" dirty="0">
                <a:solidFill>
                  <a:srgbClr val="0070C0"/>
                </a:solidFill>
              </a:rPr>
              <a:t>ARCHIVAL</a:t>
            </a:r>
            <a:r>
              <a:rPr lang="en-US" sz="1400" b="1" dirty="0">
                <a:solidFill>
                  <a:srgbClr val="0033CC"/>
                </a:solidFill>
              </a:rPr>
              <a:t> </a:t>
            </a:r>
            <a:endParaRPr lang="en-US" sz="1400" dirty="0">
              <a:solidFill>
                <a:srgbClr val="0033CC"/>
              </a:solidFill>
            </a:endParaRPr>
          </a:p>
          <a:p>
            <a:r>
              <a:rPr lang="en-US" sz="1400" dirty="0"/>
              <a:t>First, determine if the records have any historical significance. Once they have served the needs of the agency, will these records show: the history of the agency or historical events; how policy was formed; or other significant records which will be important to the general public hundreds of years in the future? </a:t>
            </a:r>
          </a:p>
          <a:p>
            <a:endParaRPr lang="en-US" sz="1400" dirty="0"/>
          </a:p>
          <a:p>
            <a:r>
              <a:rPr lang="en-US" sz="1400" b="1" dirty="0"/>
              <a:t>Other things to consider: </a:t>
            </a:r>
            <a:endParaRPr lang="en-US" sz="1400" dirty="0"/>
          </a:p>
          <a:p>
            <a:pPr marL="171450" indent="-171450">
              <a:buFont typeface="Arial" pitchFamily="34" charset="0"/>
              <a:buChar char="•"/>
            </a:pPr>
            <a:r>
              <a:rPr lang="en-US" sz="1400" dirty="0"/>
              <a:t>Is this a publication?  By the agency or outside entity? </a:t>
            </a:r>
          </a:p>
          <a:p>
            <a:pPr marL="171450" indent="-171450">
              <a:buFont typeface="Arial" pitchFamily="34" charset="0"/>
              <a:buChar char="•"/>
            </a:pPr>
            <a:r>
              <a:rPr lang="en-US" sz="1400" dirty="0"/>
              <a:t>Is this duplicate material which can be found elsewhere? </a:t>
            </a:r>
          </a:p>
          <a:p>
            <a:pPr marL="171450" indent="-171450">
              <a:buFont typeface="Arial" pitchFamily="34" charset="0"/>
              <a:buChar char="•"/>
            </a:pPr>
            <a:r>
              <a:rPr lang="en-US" sz="1400" dirty="0"/>
              <a:t>Is this confidential (for how long)? </a:t>
            </a:r>
          </a:p>
          <a:p>
            <a:pPr marL="171450" indent="-171450">
              <a:buFont typeface="Arial" pitchFamily="34" charset="0"/>
              <a:buChar char="•"/>
            </a:pPr>
            <a:r>
              <a:rPr lang="en-US" sz="1400" dirty="0"/>
              <a:t>Is this a collection of miscellaneous items valuable to one (for reference purposes) but, can either be found elsewhere, or would not necessarily be of value to the public for research/history?</a:t>
            </a:r>
          </a:p>
          <a:p>
            <a:pPr marL="171450" indent="-171450">
              <a:buFont typeface="Arial" pitchFamily="34" charset="0"/>
              <a:buChar char="•"/>
            </a:pPr>
            <a:r>
              <a:rPr lang="en-US" sz="1400" dirty="0"/>
              <a:t>Is this found on media which will potentially become obsolete?</a:t>
            </a:r>
          </a:p>
          <a:p>
            <a:endParaRPr lang="en-US" sz="1400" dirty="0">
              <a:hlinkClick r:id="rId2"/>
            </a:endParaRPr>
          </a:p>
          <a:p>
            <a:r>
              <a:rPr lang="en-US" sz="1800" b="1" dirty="0">
                <a:solidFill>
                  <a:srgbClr val="0070C0"/>
                </a:solidFill>
              </a:rPr>
              <a:t>If Non-Archival - DESTROY </a:t>
            </a:r>
            <a:endParaRPr lang="en-US" sz="1800" dirty="0">
              <a:solidFill>
                <a:srgbClr val="0070C0"/>
              </a:solidFill>
            </a:endParaRPr>
          </a:p>
          <a:p>
            <a:r>
              <a:rPr lang="en-US" sz="1400" dirty="0"/>
              <a:t>If you have determined records are non-archival (non-permanent), retention is based completely on the record’s time-value to the business functions of the agency. Records will be destroyed once they have met their retention. </a:t>
            </a:r>
            <a:endParaRPr lang="en-US" sz="1400" dirty="0">
              <a:hlinkClick r:id="rId2"/>
            </a:endParaRPr>
          </a:p>
        </p:txBody>
      </p:sp>
      <p:sp>
        <p:nvSpPr>
          <p:cNvPr id="2" name="Slide Number Placeholder 1">
            <a:extLst>
              <a:ext uri="{FF2B5EF4-FFF2-40B4-BE49-F238E27FC236}">
                <a16:creationId xmlns:a16="http://schemas.microsoft.com/office/drawing/2014/main" id="{124B4AE2-3FBA-67E3-0CDA-70FC90ABA093}"/>
              </a:ext>
            </a:extLst>
          </p:cNvPr>
          <p:cNvSpPr>
            <a:spLocks noGrp="1"/>
          </p:cNvSpPr>
          <p:nvPr>
            <p:ph type="sldNum" sz="quarter" idx="12"/>
          </p:nvPr>
        </p:nvSpPr>
        <p:spPr/>
        <p:txBody>
          <a:bodyPr/>
          <a:lstStyle/>
          <a:p>
            <a:pPr>
              <a:defRPr/>
            </a:pPr>
            <a:fld id="{4641D649-2076-4F61-90B1-4154DC3C3354}" type="slidenum">
              <a:rPr lang="en-US" smtClean="0"/>
              <a:pPr>
                <a:defRPr/>
              </a:pPr>
              <a:t>37</a:t>
            </a:fld>
            <a:endParaRPr lang="en-US" dirty="0"/>
          </a:p>
        </p:txBody>
      </p:sp>
    </p:spTree>
    <p:extLst>
      <p:ext uri="{BB962C8B-B14F-4D97-AF65-F5344CB8AC3E}">
        <p14:creationId xmlns:p14="http://schemas.microsoft.com/office/powerpoint/2010/main" val="402939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304800"/>
            <a:ext cx="7467600" cy="838200"/>
          </a:xfrm>
        </p:spPr>
        <p:txBody>
          <a:bodyPr/>
          <a:lstStyle/>
          <a:p>
            <a:r>
              <a:rPr lang="en-US" sz="3200" b="1" dirty="0">
                <a:latin typeface="Times New Roman" pitchFamily="18" charset="0"/>
                <a:cs typeface="Times New Roman" pitchFamily="18" charset="0"/>
              </a:rPr>
              <a:t>Schedule Amendments</a:t>
            </a:r>
          </a:p>
        </p:txBody>
      </p:sp>
      <p:sp>
        <p:nvSpPr>
          <p:cNvPr id="12291" name="Rectangle 3"/>
          <p:cNvSpPr>
            <a:spLocks noGrp="1" noChangeArrowheads="1"/>
          </p:cNvSpPr>
          <p:nvPr>
            <p:ph type="body" idx="1"/>
          </p:nvPr>
        </p:nvSpPr>
        <p:spPr>
          <a:xfrm>
            <a:off x="685800" y="1524000"/>
            <a:ext cx="7848600" cy="3886200"/>
          </a:xfrm>
        </p:spPr>
        <p:txBody>
          <a:bodyPr/>
          <a:lstStyle/>
          <a:p>
            <a:pPr marL="0" indent="0">
              <a:spcBef>
                <a:spcPts val="0"/>
              </a:spcBef>
              <a:buNone/>
            </a:pPr>
            <a:r>
              <a:rPr lang="en-US" sz="1800" dirty="0">
                <a:latin typeface="Times New Roman" pitchFamily="18" charset="0"/>
                <a:cs typeface="Times New Roman" pitchFamily="18" charset="0"/>
              </a:rPr>
              <a:t>After a retention schedule has been approved by the Maine State Archives, your agency may need to change it.  </a:t>
            </a:r>
          </a:p>
          <a:p>
            <a:pPr marL="0" indent="0">
              <a:spcBef>
                <a:spcPts val="0"/>
              </a:spcBef>
              <a:buNone/>
            </a:pPr>
            <a:endParaRPr lang="en-US" sz="1800"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You might need to do this because of a change in statute or law, agency policy, in your business needs, or simply because experience with the records tells you they are being accessed differently than expected when writing the current schedule.</a:t>
            </a:r>
          </a:p>
          <a:p>
            <a:pPr marL="0" indent="0">
              <a:spcBef>
                <a:spcPts val="0"/>
              </a:spcBef>
              <a:buNone/>
            </a:pPr>
            <a:endParaRPr lang="en-US" sz="1800" i="1"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It could be the program has ended and these records are no longer being created and the schedule and series will be made obsolete.</a:t>
            </a:r>
          </a:p>
          <a:p>
            <a:pPr marL="0" indent="0">
              <a:spcBef>
                <a:spcPts val="0"/>
              </a:spcBef>
              <a:buNone/>
            </a:pPr>
            <a:endParaRPr lang="en-US" sz="1800"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Perhaps your agency is changing from paper to digital records and there will be a change in media and retention times.  </a:t>
            </a:r>
          </a:p>
        </p:txBody>
      </p:sp>
      <p:sp>
        <p:nvSpPr>
          <p:cNvPr id="2" name="Slide Number Placeholder 1">
            <a:extLst>
              <a:ext uri="{FF2B5EF4-FFF2-40B4-BE49-F238E27FC236}">
                <a16:creationId xmlns:a16="http://schemas.microsoft.com/office/drawing/2014/main" id="{55AE5578-3CB8-3923-0B80-28C36C07D3C2}"/>
              </a:ext>
            </a:extLst>
          </p:cNvPr>
          <p:cNvSpPr>
            <a:spLocks noGrp="1"/>
          </p:cNvSpPr>
          <p:nvPr>
            <p:ph type="sldNum" sz="quarter" idx="12"/>
          </p:nvPr>
        </p:nvSpPr>
        <p:spPr/>
        <p:txBody>
          <a:bodyPr/>
          <a:lstStyle/>
          <a:p>
            <a:pPr>
              <a:defRPr/>
            </a:pPr>
            <a:fld id="{3B3389CD-66CA-43E5-8FA2-FA77A692E8B4}" type="slidenum">
              <a:rPr lang="en-US" smtClean="0"/>
              <a:pPr>
                <a:defRPr/>
              </a:pPr>
              <a:t>38</a:t>
            </a:fld>
            <a:endParaRPr lang="en-US" dirty="0"/>
          </a:p>
        </p:txBody>
      </p:sp>
    </p:spTree>
    <p:extLst>
      <p:ext uri="{BB962C8B-B14F-4D97-AF65-F5344CB8AC3E}">
        <p14:creationId xmlns:p14="http://schemas.microsoft.com/office/powerpoint/2010/main" val="360403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533400"/>
            <a:ext cx="7467600" cy="685800"/>
          </a:xfrm>
        </p:spPr>
        <p:txBody>
          <a:bodyPr/>
          <a:lstStyle/>
          <a:p>
            <a:r>
              <a:rPr lang="en-US" sz="3200" b="1" dirty="0">
                <a:solidFill>
                  <a:schemeClr val="tx1"/>
                </a:solidFill>
                <a:latin typeface="Times New Roman" pitchFamily="18" charset="0"/>
                <a:cs typeface="Times New Roman" pitchFamily="18" charset="0"/>
              </a:rPr>
              <a:t>Record Maintenance</a:t>
            </a:r>
          </a:p>
        </p:txBody>
      </p:sp>
      <p:sp>
        <p:nvSpPr>
          <p:cNvPr id="12291" name="Rectangle 3"/>
          <p:cNvSpPr>
            <a:spLocks noGrp="1" noChangeArrowheads="1"/>
          </p:cNvSpPr>
          <p:nvPr>
            <p:ph idx="1"/>
          </p:nvPr>
        </p:nvSpPr>
        <p:spPr>
          <a:xfrm>
            <a:off x="990600" y="2057400"/>
            <a:ext cx="7162800" cy="3581400"/>
          </a:xfrm>
        </p:spPr>
        <p:txBody>
          <a:bodyPr>
            <a:normAutofit lnSpcReduction="10000"/>
          </a:bodyPr>
          <a:lstStyle/>
          <a:p>
            <a:pPr marL="0" indent="0">
              <a:buNone/>
            </a:pPr>
            <a:r>
              <a:rPr lang="en-US" sz="1800" dirty="0">
                <a:solidFill>
                  <a:schemeClr val="tx1"/>
                </a:solidFill>
                <a:latin typeface="Times New Roman" pitchFamily="18" charset="0"/>
                <a:cs typeface="Times New Roman" pitchFamily="18" charset="0"/>
              </a:rPr>
              <a:t>We recommend you review your schedules every 2 years.  Schedules that are 40 years old are probably as ineffective and inefficient as having no schedules at all.</a:t>
            </a:r>
          </a:p>
          <a:p>
            <a:pPr marL="0" indent="0">
              <a:buNone/>
            </a:pPr>
            <a:r>
              <a:rPr lang="en-US" sz="1800" dirty="0">
                <a:solidFill>
                  <a:schemeClr val="tx1"/>
                </a:solidFill>
                <a:latin typeface="Times New Roman" pitchFamily="18" charset="0"/>
                <a:cs typeface="Times New Roman" pitchFamily="18" charset="0"/>
              </a:rPr>
              <a:t> </a:t>
            </a:r>
          </a:p>
          <a:p>
            <a:pPr marL="0" indent="0">
              <a:buNone/>
            </a:pPr>
            <a:r>
              <a:rPr lang="en-US" sz="1800" dirty="0">
                <a:solidFill>
                  <a:schemeClr val="tx1"/>
                </a:solidFill>
                <a:latin typeface="Times New Roman" pitchFamily="18" charset="0"/>
                <a:cs typeface="Times New Roman" pitchFamily="18" charset="0"/>
              </a:rPr>
              <a:t>Review new laws and regulations that effect records retention requirements. Retention schedules can quickly become outdated.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Review programs, policies and procedures, and disposal processes on a regular basis. Clean out inactive records or those which have met their retention periods, including electronic records.  Schedule a records “clean-up” day on a quarterly (or other regular) basis which every employee participates in.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5716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8B1A250-6CDD-662E-0B22-816D2BB68798}"/>
              </a:ext>
            </a:extLst>
          </p:cNvPr>
          <p:cNvSpPr>
            <a:spLocks noGrp="1"/>
          </p:cNvSpPr>
          <p:nvPr>
            <p:ph type="sldNum" sz="quarter" idx="12"/>
          </p:nvPr>
        </p:nvSpPr>
        <p:spPr/>
        <p:txBody>
          <a:bodyPr/>
          <a:lstStyle/>
          <a:p>
            <a:pPr>
              <a:defRPr/>
            </a:pPr>
            <a:fld id="{3B3389CD-66CA-43E5-8FA2-FA77A692E8B4}" type="slidenum">
              <a:rPr lang="en-US" smtClean="0"/>
              <a:pPr>
                <a:defRPr/>
              </a:pPr>
              <a:t>39</a:t>
            </a:fld>
            <a:endParaRPr lang="en-US" dirty="0"/>
          </a:p>
        </p:txBody>
      </p:sp>
    </p:spTree>
    <p:extLst>
      <p:ext uri="{BB962C8B-B14F-4D97-AF65-F5344CB8AC3E}">
        <p14:creationId xmlns:p14="http://schemas.microsoft.com/office/powerpoint/2010/main" val="25284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Box 2"/>
          <p:cNvSpPr txBox="1">
            <a:spLocks noChangeArrowheads="1"/>
          </p:cNvSpPr>
          <p:nvPr/>
        </p:nvSpPr>
        <p:spPr bwMode="auto">
          <a:xfrm>
            <a:off x="838200" y="457200"/>
            <a:ext cx="7467600" cy="51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200" b="1" dirty="0"/>
              <a:t>Maine State Archives</a:t>
            </a:r>
          </a:p>
          <a:p>
            <a:pPr algn="ctr"/>
            <a:r>
              <a:rPr lang="en-US" sz="3200" b="1" dirty="0"/>
              <a:t>Laws and Rules</a:t>
            </a:r>
          </a:p>
          <a:p>
            <a:pPr eaLnBrk="1" hangingPunct="1">
              <a:lnSpc>
                <a:spcPct val="90000"/>
              </a:lnSpc>
              <a:spcBef>
                <a:spcPts val="500"/>
              </a:spcBef>
              <a:spcAft>
                <a:spcPts val="500"/>
              </a:spcAft>
            </a:pPr>
            <a:endParaRPr lang="en-US" sz="1600" dirty="0"/>
          </a:p>
          <a:p>
            <a:pPr marL="0" indent="0">
              <a:buNone/>
            </a:pPr>
            <a:r>
              <a:rPr lang="en-US" sz="1600" b="1" u="sng" dirty="0">
                <a:cs typeface="Times New Roman" panose="02020603050405020304" pitchFamily="18" charset="0"/>
                <a:hlinkClick r:id="rId2"/>
              </a:rPr>
              <a:t>Maine Title 5, Chapter 6, State Archivist</a:t>
            </a:r>
            <a:endParaRPr lang="en-US" sz="1600" dirty="0">
              <a:cs typeface="Times New Roman" panose="02020603050405020304" pitchFamily="18" charset="0"/>
            </a:endParaRPr>
          </a:p>
          <a:p>
            <a:pPr marL="0" indent="0">
              <a:buNone/>
            </a:pPr>
            <a:r>
              <a:rPr lang="en-US" sz="1600" dirty="0">
                <a:cs typeface="Times New Roman" panose="02020603050405020304" pitchFamily="18" charset="0"/>
              </a:rPr>
              <a:t> </a:t>
            </a:r>
          </a:p>
          <a:p>
            <a:pPr marL="0" indent="0">
              <a:buNone/>
            </a:pPr>
            <a:r>
              <a:rPr lang="en-US" sz="1600" dirty="0">
                <a:cs typeface="Times New Roman" panose="02020603050405020304" pitchFamily="18" charset="0"/>
              </a:rPr>
              <a:t>Archives and Records Management Law -  it is the policy of the State to make the operations of State Government and local government more efficient, more effective and more economical through records management; and, to the end that the people may derive maximum benefit from a knowledge of state affairs, preserve its records of permanent value for study and research.</a:t>
            </a:r>
          </a:p>
          <a:p>
            <a:pPr marL="0" indent="0">
              <a:buNone/>
            </a:pPr>
            <a:r>
              <a:rPr lang="en-US" sz="1600" dirty="0">
                <a:cs typeface="Times New Roman" panose="02020603050405020304" pitchFamily="18" charset="0"/>
              </a:rPr>
              <a:t> </a:t>
            </a:r>
          </a:p>
          <a:p>
            <a:pPr marL="0" indent="0">
              <a:buNone/>
            </a:pPr>
            <a:r>
              <a:rPr lang="en-US" sz="1600" dirty="0">
                <a:cs typeface="Times New Roman" panose="02020603050405020304" pitchFamily="18" charset="0"/>
              </a:rPr>
              <a:t> </a:t>
            </a:r>
            <a:r>
              <a:rPr lang="en-US" sz="1600" b="1" u="sng" dirty="0">
                <a:cs typeface="Times New Roman" panose="02020603050405020304" pitchFamily="18" charset="0"/>
                <a:hlinkClick r:id="rId3"/>
              </a:rPr>
              <a:t>Rules (Secretary of State (29)/Maine State Archives (255)</a:t>
            </a:r>
            <a:endParaRPr lang="en-US" sz="1600" dirty="0">
              <a:cs typeface="Times New Roman" panose="02020603050405020304" pitchFamily="18" charset="0"/>
            </a:endParaRPr>
          </a:p>
          <a:p>
            <a:pPr marL="0" indent="0">
              <a:buNone/>
            </a:pPr>
            <a:r>
              <a:rPr lang="en-US" sz="1600" b="1" dirty="0">
                <a:cs typeface="Times New Roman" panose="02020603050405020304" pitchFamily="18" charset="0"/>
              </a:rPr>
              <a:t> </a:t>
            </a:r>
            <a:endParaRPr lang="en-US" sz="1600" dirty="0">
              <a:cs typeface="Times New Roman" panose="02020603050405020304" pitchFamily="18" charset="0"/>
            </a:endParaRPr>
          </a:p>
          <a:p>
            <a:r>
              <a:rPr lang="en-US" sz="1600" b="1" dirty="0">
                <a:cs typeface="Times New Roman" panose="02020603050405020304" pitchFamily="18" charset="0"/>
              </a:rPr>
              <a:t>Chapter 1</a:t>
            </a:r>
            <a:r>
              <a:rPr lang="en-US" sz="1600" dirty="0">
                <a:cs typeface="Times New Roman" panose="02020603050405020304" pitchFamily="18" charset="0"/>
              </a:rPr>
              <a:t> – State and Local Government Agency Records Programs  </a:t>
            </a:r>
          </a:p>
          <a:p>
            <a:r>
              <a:rPr lang="en-US" sz="1600" b="1" dirty="0">
                <a:cs typeface="Times New Roman" panose="02020603050405020304" pitchFamily="18" charset="0"/>
              </a:rPr>
              <a:t>Chapter 2</a:t>
            </a:r>
            <a:r>
              <a:rPr lang="en-US" sz="1600" dirty="0">
                <a:cs typeface="Times New Roman" panose="02020603050405020304" pitchFamily="18" charset="0"/>
              </a:rPr>
              <a:t> – State Records Center Facilities and Services</a:t>
            </a:r>
          </a:p>
          <a:p>
            <a:r>
              <a:rPr lang="en-US" sz="1600" dirty="0">
                <a:cs typeface="Times New Roman" panose="02020603050405020304" pitchFamily="18" charset="0"/>
              </a:rPr>
              <a:t>C</a:t>
            </a:r>
            <a:r>
              <a:rPr lang="en-US" sz="1600" b="1" dirty="0">
                <a:cs typeface="Times New Roman" panose="02020603050405020304" pitchFamily="18" charset="0"/>
              </a:rPr>
              <a:t>hapter 3</a:t>
            </a:r>
            <a:r>
              <a:rPr lang="en-US" sz="1600" dirty="0">
                <a:cs typeface="Times New Roman" panose="02020603050405020304" pitchFamily="18" charset="0"/>
              </a:rPr>
              <a:t> – Imaging State Records </a:t>
            </a:r>
          </a:p>
          <a:p>
            <a:r>
              <a:rPr lang="en-US" sz="1600" b="1" dirty="0">
                <a:cs typeface="Times New Roman" panose="02020603050405020304" pitchFamily="18" charset="0"/>
              </a:rPr>
              <a:t>Chapter 4 </a:t>
            </a:r>
            <a:r>
              <a:rPr lang="en-US" sz="1600" dirty="0">
                <a:cs typeface="Times New Roman" panose="02020603050405020304" pitchFamily="18" charset="0"/>
              </a:rPr>
              <a:t>– Rules for the Public Use of Materials and Facilities in the Maine State Archives </a:t>
            </a:r>
          </a:p>
        </p:txBody>
      </p:sp>
      <p:sp>
        <p:nvSpPr>
          <p:cNvPr id="2" name="Slide Number Placeholder 1">
            <a:extLst>
              <a:ext uri="{FF2B5EF4-FFF2-40B4-BE49-F238E27FC236}">
                <a16:creationId xmlns:a16="http://schemas.microsoft.com/office/drawing/2014/main" id="{8CB9CFC7-9C79-6F68-07EE-BF2B2620834A}"/>
              </a:ext>
            </a:extLst>
          </p:cNvPr>
          <p:cNvSpPr>
            <a:spLocks noGrp="1"/>
          </p:cNvSpPr>
          <p:nvPr>
            <p:ph type="sldNum" sz="quarter" idx="12"/>
          </p:nvPr>
        </p:nvSpPr>
        <p:spPr/>
        <p:txBody>
          <a:bodyPr/>
          <a:lstStyle/>
          <a:p>
            <a:pPr>
              <a:defRPr/>
            </a:pPr>
            <a:fld id="{4641D649-2076-4F61-90B1-4154DC3C335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90" name="Rectangle 35328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3282" name="Rectangle 2"/>
          <p:cNvSpPr>
            <a:spLocks noGrp="1" noChangeArrowheads="1"/>
          </p:cNvSpPr>
          <p:nvPr>
            <p:ph type="title"/>
          </p:nvPr>
        </p:nvSpPr>
        <p:spPr>
          <a:xfrm>
            <a:off x="393555" y="620392"/>
            <a:ext cx="2856201" cy="5504688"/>
          </a:xfrm>
        </p:spPr>
        <p:txBody>
          <a:bodyPr>
            <a:normAutofit/>
          </a:bodyPr>
          <a:lstStyle/>
          <a:p>
            <a:pPr eaLnBrk="1" hangingPunct="1"/>
            <a:r>
              <a:rPr lang="en-US" sz="4800" b="1" dirty="0">
                <a:solidFill>
                  <a:schemeClr val="bg1"/>
                </a:solidFill>
                <a:latin typeface="Times New Roman" pitchFamily="18" charset="0"/>
                <a:cs typeface="Times New Roman" pitchFamily="18" charset="0"/>
              </a:rPr>
              <a:t>Using Retention Schedules for FOAA</a:t>
            </a:r>
          </a:p>
        </p:txBody>
      </p:sp>
      <p:graphicFrame>
        <p:nvGraphicFramePr>
          <p:cNvPr id="353286" name="Rectangle 3">
            <a:extLst>
              <a:ext uri="{FF2B5EF4-FFF2-40B4-BE49-F238E27FC236}">
                <a16:creationId xmlns:a16="http://schemas.microsoft.com/office/drawing/2014/main" id="{5B53F4CF-ACA1-8EE2-55B5-8ECC465826D3}"/>
              </a:ext>
            </a:extLst>
          </p:cNvPr>
          <p:cNvGraphicFramePr>
            <a:graphicFrameLocks noGrp="1"/>
          </p:cNvGraphicFramePr>
          <p:nvPr>
            <p:ph idx="1"/>
            <p:extLst>
              <p:ext uri="{D42A27DB-BD31-4B8C-83A1-F6EECF244321}">
                <p14:modId xmlns:p14="http://schemas.microsoft.com/office/powerpoint/2010/main" val="422947272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352560A-EA0C-3390-835B-F03654678C56}"/>
              </a:ext>
            </a:extLst>
          </p:cNvPr>
          <p:cNvSpPr>
            <a:spLocks noGrp="1"/>
          </p:cNvSpPr>
          <p:nvPr>
            <p:ph type="sldNum" sz="quarter" idx="12"/>
          </p:nvPr>
        </p:nvSpPr>
        <p:spPr/>
        <p:txBody>
          <a:bodyPr/>
          <a:lstStyle/>
          <a:p>
            <a:pPr>
              <a:defRPr/>
            </a:pPr>
            <a:fld id="{95D83BC1-1A21-41A7-8A35-F9A835072B2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609600" y="304800"/>
            <a:ext cx="7772400" cy="838200"/>
          </a:xfrm>
        </p:spPr>
        <p:txBody>
          <a:bodyPr/>
          <a:lstStyle/>
          <a:p>
            <a:r>
              <a:rPr lang="en-US" sz="3200" b="1" dirty="0">
                <a:solidFill>
                  <a:schemeClr val="tx1"/>
                </a:solidFill>
                <a:latin typeface="Times New Roman" pitchFamily="18" charset="0"/>
                <a:cs typeface="Times New Roman" pitchFamily="18" charset="0"/>
              </a:rPr>
              <a:t>Things to Consider</a:t>
            </a:r>
            <a:endParaRPr lang="en-US" sz="3200" dirty="0">
              <a:solidFill>
                <a:schemeClr val="tx1"/>
              </a:solidFill>
              <a:latin typeface="Times New Roman" pitchFamily="18" charset="0"/>
              <a:cs typeface="Times New Roman" pitchFamily="18" charset="0"/>
            </a:endParaRPr>
          </a:p>
        </p:txBody>
      </p:sp>
      <p:sp>
        <p:nvSpPr>
          <p:cNvPr id="327683" name="Rectangle 3"/>
          <p:cNvSpPr>
            <a:spLocks noGrp="1" noChangeArrowheads="1"/>
          </p:cNvSpPr>
          <p:nvPr>
            <p:ph idx="1"/>
          </p:nvPr>
        </p:nvSpPr>
        <p:spPr>
          <a:xfrm>
            <a:off x="914400" y="1563687"/>
            <a:ext cx="7315200" cy="3730625"/>
          </a:xfrm>
        </p:spPr>
        <p:txBody>
          <a:bodyPr>
            <a:noAutofit/>
          </a:bodyPr>
          <a:lstStyle/>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If your retention decisions are called into question, your retention periods must comply with applicable laws, so make sure that they do.</a:t>
            </a:r>
          </a:p>
          <a:p>
            <a:pPr marL="0" lvl="0" indent="0" hangingPunct="1">
              <a:spcBef>
                <a:spcPts val="0"/>
              </a:spcBef>
              <a:spcAft>
                <a:spcPts val="0"/>
              </a:spcAft>
              <a:buClr>
                <a:srgbClr val="7030A0"/>
              </a:buClr>
              <a:buNone/>
            </a:pPr>
            <a:endParaRPr lang="en-US" sz="18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You need to be able to justify retention periods and understand the functions of your records. If nobody in your agency can explain how the schedule was developed, this could be taken as a sign of negligence.</a:t>
            </a:r>
          </a:p>
          <a:p>
            <a:pPr mar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 </a:t>
            </a:r>
          </a:p>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The destruction of records should occur as a routine business process in accordance with the retention schedule.</a:t>
            </a:r>
          </a:p>
          <a:p>
            <a:pPr marL="0" lvl="0" indent="0" hangingPunct="1">
              <a:spcBef>
                <a:spcPts val="0"/>
              </a:spcBef>
              <a:spcAft>
                <a:spcPts val="0"/>
              </a:spcAft>
              <a:buClr>
                <a:srgbClr val="7030A0"/>
              </a:buClr>
              <a:buNone/>
            </a:pPr>
            <a:endParaRPr lang="en-US" sz="1800" dirty="0">
              <a:solidFill>
                <a:srgbClr val="000000"/>
              </a:solidFill>
              <a:latin typeface="Times New Roman" pitchFamily="18"/>
              <a:ea typeface="Lucida Sans Unicode" pitchFamily="2"/>
              <a:cs typeface="Tahoma" pitchFamily="2"/>
            </a:endParaRPr>
          </a:p>
          <a:p>
            <a:pPr marL="0" indent="0">
              <a:spcBef>
                <a:spcPts val="0"/>
              </a:spcBef>
              <a:buClr>
                <a:srgbClr val="7030A0"/>
              </a:buClr>
              <a:buNone/>
            </a:pPr>
            <a:r>
              <a:rPr lang="en-US" sz="1800" dirty="0">
                <a:solidFill>
                  <a:schemeClr val="tx1"/>
                </a:solidFill>
                <a:latin typeface="Times New Roman" panose="02020603050405020304" pitchFamily="18" charset="0"/>
                <a:cs typeface="Times New Roman" panose="02020603050405020304" pitchFamily="18" charset="0"/>
              </a:rPr>
              <a:t>Organizing and managing records (including electronic records) limits your liability and helps to ensure the integrity of the agency.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056" y="287337"/>
            <a:ext cx="87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4120DA2-780D-27E4-7460-2ED0422AE13D}"/>
              </a:ext>
            </a:extLst>
          </p:cNvPr>
          <p:cNvSpPr>
            <a:spLocks noGrp="1"/>
          </p:cNvSpPr>
          <p:nvPr>
            <p:ph type="sldNum" sz="quarter" idx="12"/>
          </p:nvPr>
        </p:nvSpPr>
        <p:spPr/>
        <p:txBody>
          <a:bodyPr/>
          <a:lstStyle/>
          <a:p>
            <a:pPr>
              <a:defRPr/>
            </a:pPr>
            <a:fld id="{3B3389CD-66CA-43E5-8FA2-FA77A692E8B4}" type="slidenum">
              <a:rPr lang="en-US" smtClean="0"/>
              <a:pPr>
                <a:defRPr/>
              </a:pPr>
              <a:t>41</a:t>
            </a:fld>
            <a:endParaRPr lang="en-US" dirty="0"/>
          </a:p>
        </p:txBody>
      </p:sp>
    </p:spTree>
    <p:extLst>
      <p:ext uri="{BB962C8B-B14F-4D97-AF65-F5344CB8AC3E}">
        <p14:creationId xmlns:p14="http://schemas.microsoft.com/office/powerpoint/2010/main" val="2884382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Title 1"/>
          <p:cNvSpPr>
            <a:spLocks noGrp="1"/>
          </p:cNvSpPr>
          <p:nvPr>
            <p:ph type="title"/>
          </p:nvPr>
        </p:nvSpPr>
        <p:spPr>
          <a:xfrm>
            <a:off x="457200" y="274638"/>
            <a:ext cx="8229600" cy="1020762"/>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How to Comply With FOAA</a:t>
            </a:r>
          </a:p>
        </p:txBody>
      </p:sp>
      <p:sp>
        <p:nvSpPr>
          <p:cNvPr id="356354" name="Content Placeholder 2"/>
          <p:cNvSpPr>
            <a:spLocks noGrp="1"/>
          </p:cNvSpPr>
          <p:nvPr>
            <p:ph idx="1"/>
          </p:nvPr>
        </p:nvSpPr>
        <p:spPr>
          <a:xfrm>
            <a:off x="762000" y="1447800"/>
            <a:ext cx="7924800" cy="4571999"/>
          </a:xfrm>
        </p:spPr>
        <p:txBody>
          <a:bodyPr/>
          <a:lstStyle/>
          <a:p>
            <a:pPr marL="0" lvl="1" indent="0">
              <a:spcBef>
                <a:spcPct val="0"/>
              </a:spcBef>
              <a:buFont typeface="Monotype Sorts"/>
              <a:buNone/>
            </a:pPr>
            <a:r>
              <a:rPr lang="en-US" sz="2000" dirty="0">
                <a:latin typeface="Times New Roman" pitchFamily="18" charset="0"/>
                <a:cs typeface="Times New Roman" pitchFamily="18" charset="0"/>
              </a:rPr>
              <a:t>As a state employee, you are creating public records every day. </a:t>
            </a:r>
            <a:r>
              <a:rPr lang="en-US" sz="2000" b="1" dirty="0">
                <a:latin typeface="Times New Roman" pitchFamily="18" charset="0"/>
                <a:cs typeface="Times New Roman" pitchFamily="18" charset="0"/>
              </a:rPr>
              <a:t>Never delete or destroy public records without referring to the applicable retention schedule.  </a:t>
            </a:r>
            <a:r>
              <a:rPr lang="en-US" sz="2000" dirty="0">
                <a:latin typeface="Times New Roman" pitchFamily="18" charset="0"/>
                <a:cs typeface="Times New Roman" pitchFamily="18" charset="0"/>
              </a:rPr>
              <a:t>Manage your public records so that reasonable due diligence will uncover all relevant documents in a FOAA search.</a:t>
            </a:r>
          </a:p>
          <a:p>
            <a:pPr marL="0" lvl="1" indent="0">
              <a:spcBef>
                <a:spcPct val="0"/>
              </a:spcBef>
              <a:buFont typeface="Monotype Sorts"/>
              <a:buNone/>
            </a:pPr>
            <a:endParaRPr lang="en-US" sz="2000" dirty="0">
              <a:latin typeface="Times New Roman" pitchFamily="18" charset="0"/>
              <a:cs typeface="Times New Roman" pitchFamily="18" charset="0"/>
            </a:endParaRPr>
          </a:p>
          <a:p>
            <a:pPr marL="0" lvl="1" indent="0">
              <a:spcBef>
                <a:spcPct val="0"/>
              </a:spcBef>
              <a:buNone/>
            </a:pPr>
            <a:r>
              <a:rPr lang="en-US" sz="2000" dirty="0">
                <a:latin typeface="Times New Roman" pitchFamily="18" charset="0"/>
                <a:cs typeface="Times New Roman" pitchFamily="18" charset="0"/>
              </a:rPr>
              <a:t>If you do receive a FOAA request, immediately contact your agency FOAA representative or your supervisor to coordinate the response.</a:t>
            </a:r>
          </a:p>
          <a:p>
            <a:pPr marL="0" lvl="1" indent="0">
              <a:spcBef>
                <a:spcPct val="0"/>
              </a:spcBef>
              <a:buNone/>
            </a:pPr>
            <a:endParaRPr lang="en-US" sz="2000" dirty="0">
              <a:latin typeface="Times New Roman" pitchFamily="18" charset="0"/>
              <a:cs typeface="Times New Roman" pitchFamily="18" charset="0"/>
            </a:endParaRPr>
          </a:p>
          <a:p>
            <a:pPr marL="0" lvl="1" indent="0">
              <a:spcBef>
                <a:spcPct val="0"/>
              </a:spcBef>
              <a:buNone/>
            </a:pPr>
            <a:r>
              <a:rPr lang="en-US" sz="2000" dirty="0">
                <a:solidFill>
                  <a:srgbClr val="000000"/>
                </a:solidFill>
                <a:latin typeface="Times New Roman" pitchFamily="18"/>
                <a:ea typeface="Lucida Sans Unicode" pitchFamily="2"/>
                <a:cs typeface="Tahoma" pitchFamily="2"/>
              </a:rPr>
              <a:t>If you do become aware of a lawsuit or other type of discovery, any relevant records cannot be destroyed until it is determined that the matter is resolved, or the legal hold is lifted.</a:t>
            </a:r>
            <a:endParaRPr lang="en-US" sz="2000" dirty="0">
              <a:latin typeface="Times New Roman" pitchFamily="18" charset="0"/>
              <a:cs typeface="Times New Roman" pitchFamily="18" charset="0"/>
            </a:endParaRPr>
          </a:p>
          <a:p>
            <a:pPr marL="2103120" lvl="1" indent="0">
              <a:spcBef>
                <a:spcPct val="0"/>
              </a:spcBef>
              <a:buFont typeface="Monotype Sorts"/>
              <a:buNone/>
            </a:pPr>
            <a:endParaRPr lang="en-US" sz="2000" dirty="0">
              <a:latin typeface="Times New Roman" pitchFamily="18" charset="0"/>
              <a:cs typeface="Times New Roman" pitchFamily="18" charset="0"/>
            </a:endParaRPr>
          </a:p>
          <a:p>
            <a:pPr marL="0" indent="0">
              <a:buFont typeface="Monotype Sorts"/>
              <a:buNone/>
            </a:pPr>
            <a:r>
              <a:rPr lang="en-US" sz="2000" b="1" u="sng" dirty="0">
                <a:latin typeface="Times New Roman" pitchFamily="18" charset="0"/>
                <a:cs typeface="Times New Roman" pitchFamily="18" charset="0"/>
              </a:rPr>
              <a:t>Further Information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hlinkClick r:id="rId2"/>
              </a:rPr>
              <a:t>State FOAA website</a:t>
            </a:r>
            <a:r>
              <a:rPr lang="en-US" sz="2000" dirty="0">
                <a:latin typeface="Times New Roman" pitchFamily="18" charset="0"/>
                <a:cs typeface="Times New Roman" pitchFamily="18" charset="0"/>
              </a:rPr>
              <a:t>:  http://www.maine.gov/foaa/</a:t>
            </a:r>
            <a:br>
              <a:rPr lang="en-US" sz="2000" dirty="0"/>
            </a:br>
            <a:endParaRPr lang="en-US" dirty="0"/>
          </a:p>
        </p:txBody>
      </p:sp>
      <p:sp>
        <p:nvSpPr>
          <p:cNvPr id="2" name="Slide Number Placeholder 1">
            <a:extLst>
              <a:ext uri="{FF2B5EF4-FFF2-40B4-BE49-F238E27FC236}">
                <a16:creationId xmlns:a16="http://schemas.microsoft.com/office/drawing/2014/main" id="{C8082139-FA25-D701-1262-871806D49AC7}"/>
              </a:ext>
            </a:extLst>
          </p:cNvPr>
          <p:cNvSpPr>
            <a:spLocks noGrp="1"/>
          </p:cNvSpPr>
          <p:nvPr>
            <p:ph type="sldNum" sz="quarter" idx="12"/>
          </p:nvPr>
        </p:nvSpPr>
        <p:spPr/>
        <p:txBody>
          <a:bodyPr/>
          <a:lstStyle/>
          <a:p>
            <a:pPr>
              <a:defRPr/>
            </a:pPr>
            <a:fld id="{3B3389CD-66CA-43E5-8FA2-FA77A692E8B4}" type="slidenum">
              <a:rPr lang="en-US" smtClean="0"/>
              <a:pPr>
                <a:defRPr/>
              </a:pPr>
              <a:t>42</a:t>
            </a:fld>
            <a:endParaRPr lang="en-US" dirty="0"/>
          </a:p>
        </p:txBody>
      </p:sp>
    </p:spTree>
  </p:cSld>
  <p:clrMapOvr>
    <a:masterClrMapping/>
  </p:clrMapOvr>
  <p:transition spd="slow" advTm="11355"/>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533400"/>
            <a:ext cx="7772400" cy="685800"/>
          </a:xfrm>
          <a:solidFill>
            <a:schemeClr val="bg1"/>
          </a:solidFill>
          <a:ln w="57150">
            <a:solidFill>
              <a:srgbClr val="0070C0"/>
            </a:solidFill>
            <a:miter lim="800000"/>
            <a:headEnd/>
            <a:tailEnd/>
          </a:ln>
        </p:spPr>
        <p:txBody>
          <a:bodyPr>
            <a:normAutofit/>
          </a:bodyPr>
          <a:lstStyle/>
          <a:p>
            <a:pPr algn="ctr">
              <a:lnSpc>
                <a:spcPct val="100000"/>
              </a:lnSpc>
            </a:pPr>
            <a:r>
              <a:rPr lang="en-US" sz="3200" b="1" dirty="0">
                <a:solidFill>
                  <a:schemeClr val="tx1"/>
                </a:solidFill>
                <a:latin typeface="Times New Roman" panose="02020603050405020304" pitchFamily="18" charset="0"/>
                <a:cs typeface="Times New Roman" panose="02020603050405020304" pitchFamily="18" charset="0"/>
              </a:rPr>
              <a:t>Records Management Policy</a:t>
            </a:r>
          </a:p>
        </p:txBody>
      </p:sp>
      <p:sp>
        <p:nvSpPr>
          <p:cNvPr id="41987" name="Content Placeholder 2"/>
          <p:cNvSpPr>
            <a:spLocks noGrp="1"/>
          </p:cNvSpPr>
          <p:nvPr>
            <p:ph idx="1"/>
          </p:nvPr>
        </p:nvSpPr>
        <p:spPr>
          <a:xfrm>
            <a:off x="838200" y="1371600"/>
            <a:ext cx="7543800" cy="4648200"/>
          </a:xfrm>
        </p:spPr>
        <p:txBody>
          <a:bodyPr>
            <a:no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A Records Management program should always include a policy to define objectives and establish organizational support. A policy provides guidance and establishes the authorization and approval processes for the program.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The policy should address the following: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Purpose for an RM program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Scope of the policy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Benefits of the RM program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RM procedures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Staff responsibilities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Management directive</a:t>
            </a:r>
          </a:p>
          <a:p>
            <a:pPr>
              <a:buClr>
                <a:schemeClr val="tx1"/>
              </a:buClr>
              <a:buFont typeface="Arial" panose="020B0604020202020204" pitchFamily="34" charset="0"/>
              <a:buChar char="•"/>
            </a:pPr>
            <a:endParaRPr lang="en-US" sz="1800" dirty="0">
              <a:solidFill>
                <a:srgbClr val="0033CC"/>
              </a:solidFill>
              <a:latin typeface="Times New Roman" panose="02020603050405020304" pitchFamily="18" charset="0"/>
              <a:cs typeface="Times New Roman" panose="02020603050405020304" pitchFamily="18" charset="0"/>
            </a:endParaRPr>
          </a:p>
          <a:p>
            <a:pPr marL="0" indent="0">
              <a:buClr>
                <a:schemeClr val="tx1"/>
              </a:buClr>
              <a:buNone/>
            </a:pPr>
            <a:r>
              <a:rPr lang="en-US" sz="1800" dirty="0">
                <a:solidFill>
                  <a:schemeClr val="tx1"/>
                </a:solidFill>
                <a:latin typeface="Times New Roman" panose="02020603050405020304" pitchFamily="18" charset="0"/>
                <a:cs typeface="Times New Roman" panose="02020603050405020304" pitchFamily="18" charset="0"/>
              </a:rPr>
              <a:t>A policy will guarantee all employees are following the same records management procedures.</a:t>
            </a:r>
          </a:p>
          <a:p>
            <a:pPr>
              <a:buClr>
                <a:schemeClr val="tx1"/>
              </a:buClr>
              <a:buFont typeface="Arial" panose="020B0604020202020204" pitchFamily="34" charset="0"/>
              <a:buChar char="•"/>
            </a:pPr>
            <a:endParaRPr lang="en-US" sz="1800" dirty="0">
              <a:solidFill>
                <a:srgbClr val="0033CC"/>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0AB2339-694E-0828-E733-E13379E0AFA8}"/>
              </a:ext>
            </a:extLst>
          </p:cNvPr>
          <p:cNvSpPr>
            <a:spLocks noGrp="1"/>
          </p:cNvSpPr>
          <p:nvPr>
            <p:ph type="sldNum" sz="quarter" idx="12"/>
          </p:nvPr>
        </p:nvSpPr>
        <p:spPr/>
        <p:txBody>
          <a:bodyPr/>
          <a:lstStyle/>
          <a:p>
            <a:pPr>
              <a:defRPr/>
            </a:pPr>
            <a:fld id="{3B3389CD-66CA-43E5-8FA2-FA77A692E8B4}" type="slidenum">
              <a:rPr lang="en-US" smtClean="0"/>
              <a:pPr>
                <a:defRPr/>
              </a:pPr>
              <a:t>43</a:t>
            </a:fld>
            <a:endParaRPr lang="en-US" dirty="0"/>
          </a:p>
        </p:txBody>
      </p:sp>
    </p:spTree>
    <p:extLst>
      <p:ext uri="{BB962C8B-B14F-4D97-AF65-F5344CB8AC3E}">
        <p14:creationId xmlns:p14="http://schemas.microsoft.com/office/powerpoint/2010/main" val="48444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6132" name="Rectangle 3461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3" name="Rectangle 3461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4" name="Rectangle 3461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5" name="Rectangle 3461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6114" name="Rectangle 2"/>
          <p:cNvSpPr>
            <a:spLocks noGrp="1" noChangeArrowheads="1"/>
          </p:cNvSpPr>
          <p:nvPr>
            <p:ph type="title"/>
          </p:nvPr>
        </p:nvSpPr>
        <p:spPr>
          <a:xfrm>
            <a:off x="1028697" y="348865"/>
            <a:ext cx="7533018" cy="877729"/>
          </a:xfrm>
        </p:spPr>
        <p:txBody>
          <a:bodyPr anchor="ctr">
            <a:normAutofit/>
          </a:bodyPr>
          <a:lstStyle/>
          <a:p>
            <a:r>
              <a:rPr lang="en-US" sz="3200" b="1">
                <a:solidFill>
                  <a:srgbClr val="FFFFFF"/>
                </a:solidFill>
                <a:latin typeface="Times New Roman" pitchFamily="18" charset="0"/>
                <a:cs typeface="Times New Roman" pitchFamily="18" charset="0"/>
              </a:rPr>
              <a:t>Keep Employees Informed and Trained</a:t>
            </a:r>
          </a:p>
        </p:txBody>
      </p:sp>
      <p:graphicFrame>
        <p:nvGraphicFramePr>
          <p:cNvPr id="346136" name="Rectangle 3">
            <a:extLst>
              <a:ext uri="{FF2B5EF4-FFF2-40B4-BE49-F238E27FC236}">
                <a16:creationId xmlns:a16="http://schemas.microsoft.com/office/drawing/2014/main" id="{495B8147-5AB2-6EB6-0D16-1D02FD323ACE}"/>
              </a:ext>
            </a:extLst>
          </p:cNvPr>
          <p:cNvGraphicFramePr>
            <a:graphicFrameLocks noGrp="1"/>
          </p:cNvGraphicFramePr>
          <p:nvPr>
            <p:ph idx="1"/>
            <p:extLst>
              <p:ext uri="{D42A27DB-BD31-4B8C-83A1-F6EECF244321}">
                <p14:modId xmlns:p14="http://schemas.microsoft.com/office/powerpoint/2010/main" val="1806125864"/>
              </p:ext>
            </p:extLst>
          </p:nvPr>
        </p:nvGraphicFramePr>
        <p:xfrm>
          <a:off x="483042" y="1924821"/>
          <a:ext cx="8195871" cy="4380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3602547-8240-F9B1-0507-25EE7098AB30}"/>
              </a:ext>
            </a:extLst>
          </p:cNvPr>
          <p:cNvSpPr>
            <a:spLocks noGrp="1"/>
          </p:cNvSpPr>
          <p:nvPr>
            <p:ph type="sldNum" sz="quarter" idx="12"/>
          </p:nvPr>
        </p:nvSpPr>
        <p:spPr/>
        <p:txBody>
          <a:bodyPr/>
          <a:lstStyle/>
          <a:p>
            <a:pPr>
              <a:defRPr/>
            </a:pPr>
            <a:fld id="{95D83BC1-1A21-41A7-8A35-F9A835072B24}"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47800" y="1524000"/>
            <a:ext cx="6324600" cy="3048000"/>
          </a:xfrm>
          <a:solidFill>
            <a:schemeClr val="bg1"/>
          </a:solidFill>
          <a:ln w="57150">
            <a:solidFill>
              <a:srgbClr val="0070C0"/>
            </a:solidFill>
          </a:ln>
          <a:effectLst>
            <a:glow rad="139700">
              <a:srgbClr val="0070C0">
                <a:alpha val="40000"/>
              </a:srgbClr>
            </a:glow>
          </a:effectLst>
        </p:spPr>
        <p:txBody>
          <a:bodyPr/>
          <a:lstStyle/>
          <a:p>
            <a:pPr marL="0" indent="0" algn="ctr">
              <a:spcBef>
                <a:spcPts val="0"/>
              </a:spcBef>
              <a:buFont typeface="Monotype Sorts" pitchFamily="2" charset="2"/>
              <a:buNone/>
            </a:pPr>
            <a:r>
              <a:rPr lang="en-US" sz="6000" b="1" dirty="0">
                <a:solidFill>
                  <a:srgbClr val="0070C0"/>
                </a:solidFill>
                <a:latin typeface="Times New Roman" panose="02020603050405020304" pitchFamily="18" charset="0"/>
                <a:cs typeface="Times New Roman" panose="02020603050405020304" pitchFamily="18" charset="0"/>
              </a:rPr>
              <a:t>Electronic Records Management</a:t>
            </a:r>
            <a:endParaRPr lang="en-US" sz="60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FAD2DCD-6B0E-3127-1A56-FDF261AB8033}"/>
              </a:ext>
            </a:extLst>
          </p:cNvPr>
          <p:cNvSpPr>
            <a:spLocks noGrp="1"/>
          </p:cNvSpPr>
          <p:nvPr>
            <p:ph type="sldNum" sz="quarter" idx="12"/>
          </p:nvPr>
        </p:nvSpPr>
        <p:spPr/>
        <p:txBody>
          <a:bodyPr/>
          <a:lstStyle/>
          <a:p>
            <a:pPr>
              <a:defRPr/>
            </a:pPr>
            <a:fld id="{3B3389CD-66CA-43E5-8FA2-FA77A692E8B4}" type="slidenum">
              <a:rPr lang="en-US" smtClean="0"/>
              <a:pPr>
                <a:defRPr/>
              </a:pPr>
              <a:t>45</a:t>
            </a:fld>
            <a:endParaRPr lang="en-US" dirty="0"/>
          </a:p>
        </p:txBody>
      </p:sp>
    </p:spTree>
    <p:extLst>
      <p:ext uri="{BB962C8B-B14F-4D97-AF65-F5344CB8AC3E}">
        <p14:creationId xmlns:p14="http://schemas.microsoft.com/office/powerpoint/2010/main" val="146014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40699" y="687480"/>
            <a:ext cx="5605629" cy="994172"/>
          </a:xfrm>
        </p:spPr>
        <p:txBody>
          <a:bodyPr>
            <a:normAutofit/>
          </a:bodyPr>
          <a:lstStyle/>
          <a:p>
            <a:r>
              <a:rPr lang="en-US" altLang="en-US" sz="3850" b="1">
                <a:effectLst/>
                <a:latin typeface="Times New Roman" pitchFamily="18" charset="0"/>
              </a:rPr>
              <a:t>Electronic Records</a:t>
            </a:r>
          </a:p>
        </p:txBody>
      </p:sp>
      <p:sp>
        <p:nvSpPr>
          <p:cNvPr id="196611" name="Rectangle 3"/>
          <p:cNvSpPr>
            <a:spLocks noGrp="1" noChangeArrowheads="1"/>
          </p:cNvSpPr>
          <p:nvPr>
            <p:ph idx="1"/>
          </p:nvPr>
        </p:nvSpPr>
        <p:spPr>
          <a:xfrm>
            <a:off x="852321" y="2227943"/>
            <a:ext cx="5033221" cy="3788227"/>
          </a:xfrm>
        </p:spPr>
        <p:txBody>
          <a:bodyPr anchor="ctr">
            <a:normAutofit/>
          </a:bodyPr>
          <a:lstStyle/>
          <a:p>
            <a:pPr indent="0">
              <a:spcBef>
                <a:spcPts val="0"/>
              </a:spcBef>
              <a:spcAft>
                <a:spcPts val="600"/>
              </a:spcAft>
              <a:buFont typeface="Monotype Sorts" pitchFamily="2" charset="2"/>
              <a:buNone/>
            </a:pPr>
            <a:r>
              <a:rPr lang="en-US" sz="1900">
                <a:latin typeface="Times New Roman" panose="02020603050405020304" pitchFamily="18" charset="0"/>
                <a:cs typeface="Times New Roman" panose="02020603050405020304" pitchFamily="18" charset="0"/>
              </a:rPr>
              <a:t>Electronic records are public records and subject to the same laws as paper records. Public records include anything created during public business </a:t>
            </a:r>
            <a:r>
              <a:rPr lang="en-US" sz="1900" i="1">
                <a:latin typeface="Times New Roman" panose="02020603050405020304" pitchFamily="18" charset="0"/>
                <a:cs typeface="Times New Roman" panose="02020603050405020304" pitchFamily="18" charset="0"/>
              </a:rPr>
              <a:t>regardless of format</a:t>
            </a:r>
            <a:r>
              <a:rPr lang="en-US" sz="1900">
                <a:latin typeface="Times New Roman" panose="02020603050405020304" pitchFamily="18" charset="0"/>
                <a:cs typeface="Times New Roman" panose="02020603050405020304" pitchFamily="18" charset="0"/>
              </a:rPr>
              <a:t>. </a:t>
            </a:r>
          </a:p>
          <a:p>
            <a:pPr indent="0">
              <a:spcBef>
                <a:spcPts val="0"/>
              </a:spcBef>
              <a:spcAft>
                <a:spcPts val="600"/>
              </a:spcAft>
              <a:buFont typeface="Monotype Sorts" pitchFamily="2" charset="2"/>
              <a:buNone/>
            </a:pPr>
            <a:endParaRPr lang="en-US" altLang="en-US" sz="1900">
              <a:effectLst/>
              <a:latin typeface="Times New Roman" panose="02020603050405020304" pitchFamily="18" charset="0"/>
              <a:cs typeface="Times New Roman" panose="02020603050405020304" pitchFamily="18" charset="0"/>
            </a:endParaRPr>
          </a:p>
          <a:p>
            <a:pPr indent="0">
              <a:spcBef>
                <a:spcPts val="0"/>
              </a:spcBef>
              <a:spcAft>
                <a:spcPts val="600"/>
              </a:spcAft>
              <a:buFont typeface="Monotype Sorts" pitchFamily="2" charset="2"/>
              <a:buNone/>
            </a:pPr>
            <a:r>
              <a:rPr lang="en-US" altLang="en-US" sz="1900">
                <a:effectLst/>
                <a:latin typeface="Times New Roman" pitchFamily="18" charset="0"/>
              </a:rPr>
              <a:t>The retention and disposition of records is determined by their content, not by their format or storage location.  There is no blanket retention period for email messages or other electronic files.  Retention is always based on content (value), regardless of format.</a:t>
            </a:r>
          </a:p>
        </p:txBody>
      </p:sp>
      <p:sp>
        <p:nvSpPr>
          <p:cNvPr id="196618" name="Rectangle 1966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6620" name="Oval 1966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phic 4" descr="Internet outline">
            <a:extLst>
              <a:ext uri="{FF2B5EF4-FFF2-40B4-BE49-F238E27FC236}">
                <a16:creationId xmlns:a16="http://schemas.microsoft.com/office/drawing/2014/main" id="{DDA54632-E8E0-442A-ADB9-2E36A15C7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1200" y="2817400"/>
            <a:ext cx="1221200" cy="1221200"/>
          </a:xfrm>
          <a:prstGeom prst="rect">
            <a:avLst/>
          </a:prstGeom>
        </p:spPr>
      </p:pic>
      <p:sp>
        <p:nvSpPr>
          <p:cNvPr id="2" name="Slide Number Placeholder 1">
            <a:extLst>
              <a:ext uri="{FF2B5EF4-FFF2-40B4-BE49-F238E27FC236}">
                <a16:creationId xmlns:a16="http://schemas.microsoft.com/office/drawing/2014/main" id="{B9B936C4-34BD-B60A-D8FD-119AECA6184B}"/>
              </a:ext>
            </a:extLst>
          </p:cNvPr>
          <p:cNvSpPr>
            <a:spLocks noGrp="1"/>
          </p:cNvSpPr>
          <p:nvPr>
            <p:ph type="sldNum" sz="quarter" idx="12"/>
          </p:nvPr>
        </p:nvSpPr>
        <p:spPr/>
        <p:txBody>
          <a:bodyPr/>
          <a:lstStyle/>
          <a:p>
            <a:pPr>
              <a:defRPr/>
            </a:pPr>
            <a:fld id="{95D83BC1-1A21-41A7-8A35-F9A835072B24}" type="slidenum">
              <a:rPr lang="en-US" smtClean="0"/>
              <a:pPr>
                <a:defRPr/>
              </a:pPr>
              <a:t>46</a:t>
            </a:fld>
            <a:endParaRPr lang="en-US" dirty="0"/>
          </a:p>
        </p:txBody>
      </p:sp>
    </p:spTree>
    <p:extLst>
      <p:ext uri="{BB962C8B-B14F-4D97-AF65-F5344CB8AC3E}">
        <p14:creationId xmlns:p14="http://schemas.microsoft.com/office/powerpoint/2010/main" val="4068232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a:xfrm>
            <a:off x="1295400" y="1447800"/>
            <a:ext cx="6781800" cy="3200401"/>
          </a:xfrm>
          <a:ln w="76200">
            <a:solidFill>
              <a:srgbClr val="0070C0"/>
            </a:solidFill>
          </a:ln>
        </p:spPr>
        <p:txBody>
          <a:bodyPr>
            <a:normAutofit lnSpcReduction="10000"/>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Remember, a record, is a record, is a record.</a:t>
            </a:r>
            <a:r>
              <a:rPr lang="en-US" sz="2800" dirty="0">
                <a:solidFill>
                  <a:schemeClr val="tx1"/>
                </a:solidFill>
                <a:latin typeface="Times New Roman" panose="02020603050405020304" pitchFamily="18" charset="0"/>
                <a:cs typeface="Times New Roman" panose="02020603050405020304" pitchFamily="18" charset="0"/>
              </a:rPr>
              <a:t>  Electronic records must be managed just as paper records.  This means when the record copy is in electronic format, it must follow the retention schedule; be retained and purged appropriately.  (In other words, just because you CAN keep records indefinitely, doesn’t mean you SHOULD.)</a:t>
            </a:r>
          </a:p>
        </p:txBody>
      </p:sp>
      <p:sp>
        <p:nvSpPr>
          <p:cNvPr id="2" name="Slide Number Placeholder 1">
            <a:extLst>
              <a:ext uri="{FF2B5EF4-FFF2-40B4-BE49-F238E27FC236}">
                <a16:creationId xmlns:a16="http://schemas.microsoft.com/office/drawing/2014/main" id="{FAB4093A-2440-3854-CCF4-A3AA6C830E2C}"/>
              </a:ext>
            </a:extLst>
          </p:cNvPr>
          <p:cNvSpPr>
            <a:spLocks noGrp="1"/>
          </p:cNvSpPr>
          <p:nvPr>
            <p:ph type="sldNum" sz="quarter" idx="12"/>
          </p:nvPr>
        </p:nvSpPr>
        <p:spPr/>
        <p:txBody>
          <a:bodyPr/>
          <a:lstStyle/>
          <a:p>
            <a:pPr>
              <a:defRPr/>
            </a:pPr>
            <a:fld id="{3B3389CD-66CA-43E5-8FA2-FA77A692E8B4}" type="slidenum">
              <a:rPr lang="en-US" smtClean="0"/>
              <a:pPr>
                <a:defRPr/>
              </a:pPr>
              <a:t>47</a:t>
            </a:fld>
            <a:endParaRPr lang="en-US" dirty="0"/>
          </a:p>
        </p:txBody>
      </p:sp>
    </p:spTree>
    <p:extLst>
      <p:ext uri="{BB962C8B-B14F-4D97-AF65-F5344CB8AC3E}">
        <p14:creationId xmlns:p14="http://schemas.microsoft.com/office/powerpoint/2010/main" val="4178423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0962" name="Title 1"/>
          <p:cNvSpPr>
            <a:spLocks noGrp="1"/>
          </p:cNvSpPr>
          <p:nvPr>
            <p:ph type="title"/>
          </p:nvPr>
        </p:nvSpPr>
        <p:spPr>
          <a:xfrm>
            <a:off x="852297" y="502020"/>
            <a:ext cx="3992787" cy="1098180"/>
          </a:xfrm>
        </p:spPr>
        <p:txBody>
          <a:bodyPr anchor="b">
            <a:normAutofit fontScale="90000"/>
          </a:bodyPr>
          <a:lstStyle/>
          <a:p>
            <a:r>
              <a:rPr lang="en-US" altLang="en-US" sz="3500" dirty="0">
                <a:latin typeface="Times New Roman" panose="02020603050405020304" pitchFamily="18" charset="0"/>
                <a:cs typeface="Times New Roman" panose="02020603050405020304" pitchFamily="18" charset="0"/>
              </a:rPr>
              <a:t>Electronic Recordkeeping</a:t>
            </a:r>
          </a:p>
        </p:txBody>
      </p:sp>
      <p:sp>
        <p:nvSpPr>
          <p:cNvPr id="40963" name="Content Placeholder 2"/>
          <p:cNvSpPr>
            <a:spLocks noGrp="1"/>
          </p:cNvSpPr>
          <p:nvPr>
            <p:ph idx="1"/>
          </p:nvPr>
        </p:nvSpPr>
        <p:spPr>
          <a:xfrm>
            <a:off x="365125" y="1880998"/>
            <a:ext cx="4923959" cy="4291202"/>
          </a:xfrm>
        </p:spPr>
        <p:txBody>
          <a:bodyPr anchor="t">
            <a:normAutofit fontScale="92500" lnSpcReduction="20000"/>
          </a:bodyPr>
          <a:lstStyle/>
          <a:p>
            <a:pPr marL="0" indent="0">
              <a:buFont typeface="Monotype Sorts"/>
              <a:buNone/>
            </a:pPr>
            <a:r>
              <a:rPr lang="en-US" altLang="en-US" sz="1900" dirty="0">
                <a:latin typeface="Times New Roman" panose="02020603050405020304" pitchFamily="18" charset="0"/>
                <a:cs typeface="Times New Roman" panose="02020603050405020304" pitchFamily="18" charset="0"/>
              </a:rPr>
              <a:t>Many agencies have transitioned to electronic recordkeeping systems or are in the beginning stages of converting from paper to electronic formats.  </a:t>
            </a:r>
          </a:p>
          <a:p>
            <a:pPr marL="0" indent="0">
              <a:buFont typeface="Monotype Sorts"/>
              <a:buNone/>
            </a:pPr>
            <a:endParaRPr lang="en-US" altLang="en-US" sz="1900" dirty="0">
              <a:latin typeface="Times New Roman" panose="02020603050405020304" pitchFamily="18" charset="0"/>
              <a:cs typeface="Times New Roman" panose="02020603050405020304" pitchFamily="18" charset="0"/>
            </a:endParaRPr>
          </a:p>
          <a:p>
            <a:pPr marL="0" indent="0">
              <a:buNone/>
            </a:pPr>
            <a:r>
              <a:rPr lang="en-US" altLang="en-US" sz="1900" dirty="0">
                <a:solidFill>
                  <a:srgbClr val="FF0000"/>
                </a:solidFill>
                <a:latin typeface="Times New Roman" panose="02020603050405020304" pitchFamily="18" charset="0"/>
                <a:cs typeface="Times New Roman" panose="02020603050405020304" pitchFamily="18" charset="0"/>
              </a:rPr>
              <a:t>STOP</a:t>
            </a:r>
            <a:r>
              <a:rPr lang="en-US" altLang="en-US" sz="1900" dirty="0">
                <a:latin typeface="Times New Roman" panose="02020603050405020304" pitchFamily="18" charset="0"/>
                <a:cs typeface="Times New Roman" panose="02020603050405020304" pitchFamily="18" charset="0"/>
              </a:rPr>
              <a:t> and ask the following questions:</a:t>
            </a:r>
          </a:p>
          <a:p>
            <a:r>
              <a:rPr lang="en-US" altLang="en-US" sz="1900" dirty="0">
                <a:latin typeface="Times New Roman" panose="02020603050405020304" pitchFamily="18" charset="0"/>
                <a:cs typeface="Times New Roman" panose="02020603050405020304" pitchFamily="18" charset="0"/>
              </a:rPr>
              <a:t>Are electronic record formats reflected in the schedules?</a:t>
            </a:r>
          </a:p>
          <a:p>
            <a:r>
              <a:rPr lang="en-US" altLang="en-US" sz="1900" dirty="0">
                <a:latin typeface="Times New Roman" panose="02020603050405020304" pitchFamily="18" charset="0"/>
                <a:cs typeface="Times New Roman" panose="02020603050405020304" pitchFamily="18" charset="0"/>
              </a:rPr>
              <a:t>How long are electronic records being retained and how are they being managed?</a:t>
            </a:r>
          </a:p>
          <a:p>
            <a:r>
              <a:rPr lang="en-US" altLang="en-US" sz="1900" dirty="0">
                <a:latin typeface="Times New Roman" panose="02020603050405020304" pitchFamily="18" charset="0"/>
                <a:cs typeface="Times New Roman" panose="02020603050405020304" pitchFamily="18" charset="0"/>
              </a:rPr>
              <a:t>If they are being retained longer than 10 years, is there a migration plan in place?</a:t>
            </a:r>
          </a:p>
          <a:p>
            <a:r>
              <a:rPr lang="en-US" altLang="en-US" sz="1900" dirty="0">
                <a:latin typeface="Times New Roman" panose="02020603050405020304" pitchFamily="18" charset="0"/>
                <a:cs typeface="Times New Roman" panose="02020603050405020304" pitchFamily="18" charset="0"/>
              </a:rPr>
              <a:t>Has anyone from the agency talked to the Digital Archivist at the State Archives or reviewed the Chapter 3 Rules to make sure proper procedures are being followed for retaining electronic records?</a:t>
            </a:r>
          </a:p>
          <a:p>
            <a:pPr marL="0" indent="0">
              <a:buNone/>
            </a:pPr>
            <a:endParaRPr lang="en-US" altLang="en-US" sz="1700" dirty="0">
              <a:latin typeface="Times New Roman" panose="02020603050405020304" pitchFamily="18" charset="0"/>
              <a:cs typeface="Times New Roman" panose="02020603050405020304" pitchFamily="18" charset="0"/>
            </a:endParaRPr>
          </a:p>
          <a:p>
            <a:pPr marL="0" indent="0">
              <a:buNone/>
            </a:pPr>
            <a:endParaRPr lang="en-US" altLang="en-US" sz="17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17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1700" dirty="0">
              <a:latin typeface="Times New Roman" panose="02020603050405020304" pitchFamily="18" charset="0"/>
              <a:cs typeface="Times New Roman" panose="02020603050405020304" pitchFamily="18" charset="0"/>
            </a:endParaRPr>
          </a:p>
        </p:txBody>
      </p:sp>
      <p:sp>
        <p:nvSpPr>
          <p:cNvPr id="40970" name="Rectangle 4096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0972" name="Rectangle 4097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4" name="Rectangle 4097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6" name="Rectangle 4097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9EE197D-B38C-4D05-81D5-C03F9AE1338E}"/>
              </a:ext>
            </a:extLst>
          </p:cNvPr>
          <p:cNvPicPr>
            <a:picLocks noChangeAspect="1"/>
          </p:cNvPicPr>
          <p:nvPr/>
        </p:nvPicPr>
        <p:blipFill>
          <a:blip r:embed="rId2"/>
          <a:stretch>
            <a:fillRect/>
          </a:stretch>
        </p:blipFill>
        <p:spPr>
          <a:xfrm>
            <a:off x="5306975" y="1880998"/>
            <a:ext cx="3127897" cy="3127897"/>
          </a:xfrm>
          <a:prstGeom prst="rect">
            <a:avLst/>
          </a:prstGeom>
        </p:spPr>
      </p:pic>
      <p:sp>
        <p:nvSpPr>
          <p:cNvPr id="2" name="Slide Number Placeholder 1">
            <a:extLst>
              <a:ext uri="{FF2B5EF4-FFF2-40B4-BE49-F238E27FC236}">
                <a16:creationId xmlns:a16="http://schemas.microsoft.com/office/drawing/2014/main" id="{9821414B-4470-AA14-CB63-9A44992D902A}"/>
              </a:ext>
            </a:extLst>
          </p:cNvPr>
          <p:cNvSpPr>
            <a:spLocks noGrp="1"/>
          </p:cNvSpPr>
          <p:nvPr>
            <p:ph type="sldNum" sz="quarter" idx="12"/>
          </p:nvPr>
        </p:nvSpPr>
        <p:spPr/>
        <p:txBody>
          <a:bodyPr/>
          <a:lstStyle/>
          <a:p>
            <a:pPr>
              <a:defRPr/>
            </a:pPr>
            <a:fld id="{95D83BC1-1A21-41A7-8A35-F9A835072B24}" type="slidenum">
              <a:rPr lang="en-US" smtClean="0"/>
              <a:pPr>
                <a:defRPr/>
              </a:pPr>
              <a:t>48</a:t>
            </a:fld>
            <a:endParaRPr lang="en-US" dirty="0"/>
          </a:p>
        </p:txBody>
      </p:sp>
    </p:spTree>
    <p:extLst>
      <p:ext uri="{BB962C8B-B14F-4D97-AF65-F5344CB8AC3E}">
        <p14:creationId xmlns:p14="http://schemas.microsoft.com/office/powerpoint/2010/main" val="3446449874"/>
      </p:ext>
    </p:extLst>
  </p:cSld>
  <p:clrMapOvr>
    <a:masterClrMapping/>
  </p:clrMapOvr>
  <p:transition spd="slow" advTm="22158"/>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6096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When Scanning Records </a:t>
            </a:r>
          </a:p>
        </p:txBody>
      </p:sp>
      <p:sp>
        <p:nvSpPr>
          <p:cNvPr id="40963" name="Content Placeholder 2"/>
          <p:cNvSpPr>
            <a:spLocks noGrp="1"/>
          </p:cNvSpPr>
          <p:nvPr>
            <p:ph idx="1"/>
          </p:nvPr>
        </p:nvSpPr>
        <p:spPr>
          <a:xfrm>
            <a:off x="762000" y="1143000"/>
            <a:ext cx="8077200" cy="4876800"/>
          </a:xfrm>
        </p:spPr>
        <p:txBody>
          <a:bodyPr/>
          <a:lstStyle/>
          <a:p>
            <a:pPr>
              <a:lnSpc>
                <a:spcPct val="110000"/>
              </a:lnSpc>
              <a:spcBef>
                <a:spcPts val="0"/>
              </a:spcBef>
            </a:pPr>
            <a:r>
              <a:rPr lang="en-US" sz="2000" dirty="0">
                <a:latin typeface="Times New Roman" panose="02020603050405020304" pitchFamily="18" charset="0"/>
                <a:cs typeface="Times New Roman" panose="02020603050405020304" pitchFamily="18" charset="0"/>
              </a:rPr>
              <a:t>Contact the Maine State Archives prior to imaging any state government records.</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Comply with guidelines and standards in MSA </a:t>
            </a:r>
            <a:r>
              <a:rPr lang="en-US" sz="2000" dirty="0">
                <a:latin typeface="Times New Roman" panose="02020603050405020304" pitchFamily="18" charset="0"/>
                <a:cs typeface="Times New Roman" panose="02020603050405020304" pitchFamily="18" charset="0"/>
                <a:hlinkClick r:id="rId2"/>
              </a:rPr>
              <a:t>Chapter 3 Rule: IMAGING STATE RECORDS</a:t>
            </a:r>
            <a:r>
              <a:rPr lang="en-US" sz="2000" dirty="0">
                <a:latin typeface="Times New Roman" panose="02020603050405020304" pitchFamily="18" charset="0"/>
                <a:cs typeface="Times New Roman" panose="02020603050405020304" pitchFamily="18" charset="0"/>
              </a:rPr>
              <a:t>.</a:t>
            </a:r>
          </a:p>
          <a:p>
            <a:pPr marL="0" indent="0">
              <a:lnSpc>
                <a:spcPct val="110000"/>
              </a:lnSpc>
              <a:spcBef>
                <a:spcPts val="0"/>
              </a:spcBef>
              <a:buNone/>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Identify the appropriate retention schedules for the records involved. </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Consider whether the agency will be able to manage the imaged records for the duration of the retention period. </a:t>
            </a:r>
          </a:p>
          <a:p>
            <a:pPr marL="0" indent="0">
              <a:lnSpc>
                <a:spcPct val="110000"/>
              </a:lnSpc>
              <a:spcBef>
                <a:spcPts val="0"/>
              </a:spcBef>
              <a:buNone/>
            </a:pPr>
            <a:r>
              <a:rPr lang="en-US" sz="2000" dirty="0">
                <a:latin typeface="Times New Roman" panose="02020603050405020304" pitchFamily="18" charset="0"/>
                <a:cs typeface="Times New Roman" panose="02020603050405020304" pitchFamily="18" charset="0"/>
              </a:rPr>
              <a:t>	</a:t>
            </a:r>
          </a:p>
          <a:p>
            <a:pPr>
              <a:lnSpc>
                <a:spcPct val="110000"/>
              </a:lnSpc>
              <a:spcBef>
                <a:spcPts val="0"/>
              </a:spcBef>
            </a:pPr>
            <a:r>
              <a:rPr lang="en-US" sz="2000" dirty="0">
                <a:latin typeface="Times New Roman" panose="02020603050405020304" pitchFamily="18" charset="0"/>
                <a:cs typeface="Times New Roman" panose="02020603050405020304" pitchFamily="18" charset="0"/>
              </a:rPr>
              <a:t>Preserve original archival documents which are scanned.  These records will be scanned for access only (not for “scan and toss”).  Any original archival paper records must be transferred to the Maine State Archives.</a:t>
            </a: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58DB92D-78D5-5631-E2F0-1FC9CB1F0065}"/>
              </a:ext>
            </a:extLst>
          </p:cNvPr>
          <p:cNvSpPr>
            <a:spLocks noGrp="1"/>
          </p:cNvSpPr>
          <p:nvPr>
            <p:ph type="sldNum" sz="quarter" idx="12"/>
          </p:nvPr>
        </p:nvSpPr>
        <p:spPr/>
        <p:txBody>
          <a:bodyPr/>
          <a:lstStyle/>
          <a:p>
            <a:pPr>
              <a:defRPr/>
            </a:pPr>
            <a:fld id="{3B3389CD-66CA-43E5-8FA2-FA77A692E8B4}" type="slidenum">
              <a:rPr lang="en-US" smtClean="0"/>
              <a:pPr>
                <a:defRPr/>
              </a:pPr>
              <a:t>49</a:t>
            </a:fld>
            <a:endParaRPr lang="en-US" dirty="0"/>
          </a:p>
        </p:txBody>
      </p:sp>
    </p:spTree>
    <p:extLst>
      <p:ext uri="{BB962C8B-B14F-4D97-AF65-F5344CB8AC3E}">
        <p14:creationId xmlns:p14="http://schemas.microsoft.com/office/powerpoint/2010/main" val="837775457"/>
      </p:ext>
    </p:extLst>
  </p:cSld>
  <p:clrMapOvr>
    <a:masterClrMapping/>
  </p:clrMapOvr>
  <p:transition spd="slow" advTm="41866"/>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88" name="Rectangle 31028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0" name="Rectangle 31028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2" name="Rectangle 31029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4" name="Rectangle 31029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6" name="Rectangle 31029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74" name="Title 1"/>
          <p:cNvSpPr>
            <a:spLocks noGrp="1"/>
          </p:cNvSpPr>
          <p:nvPr>
            <p:ph type="title"/>
          </p:nvPr>
        </p:nvSpPr>
        <p:spPr>
          <a:xfrm>
            <a:off x="1028699" y="294538"/>
            <a:ext cx="7421963" cy="1033669"/>
          </a:xfrm>
        </p:spPr>
        <p:txBody>
          <a:bodyPr>
            <a:normAutofit/>
          </a:bodyPr>
          <a:lstStyle/>
          <a:p>
            <a:r>
              <a:rPr lang="en-US" sz="3500" b="1" cap="none">
                <a:solidFill>
                  <a:srgbClr val="FFFFFF"/>
                </a:solidFill>
                <a:latin typeface="Times New Roman" pitchFamily="18" charset="0"/>
                <a:cs typeface="Times New Roman" pitchFamily="18" charset="0"/>
              </a:rPr>
              <a:t>What is a Record?</a:t>
            </a:r>
          </a:p>
        </p:txBody>
      </p:sp>
      <p:sp>
        <p:nvSpPr>
          <p:cNvPr id="3" name="Content Placeholder 2"/>
          <p:cNvSpPr>
            <a:spLocks noGrp="1"/>
          </p:cNvSpPr>
          <p:nvPr>
            <p:ph idx="1"/>
          </p:nvPr>
        </p:nvSpPr>
        <p:spPr>
          <a:xfrm>
            <a:off x="1028699" y="2318197"/>
            <a:ext cx="7293023" cy="3683358"/>
          </a:xfrm>
        </p:spPr>
        <p:txBody>
          <a:bodyPr anchor="ctr">
            <a:normAutofit/>
          </a:bodyPr>
          <a:lstStyle/>
          <a:p>
            <a:pPr marL="0" indent="0">
              <a:buNone/>
            </a:pPr>
            <a:r>
              <a:rPr lang="en-US" sz="1700" dirty="0">
                <a:latin typeface="Times New Roman" panose="02020603050405020304" pitchFamily="18" charset="0"/>
                <a:cs typeface="Times New Roman" panose="02020603050405020304" pitchFamily="18" charset="0"/>
              </a:rPr>
              <a:t>Record means all documentary material, regardless of media or characteristics and regardless of when it was created, made or received or maintained by an agency in accordance with law or rule or in the transaction of its official business. Record does not include extra copies of printed or processed material of which official or record copies have been retained, stocks of publications and processed documents intended for distribution or use or records relating to personal matters that may have been kept in an office for convenience.   </a:t>
            </a:r>
          </a:p>
          <a:p>
            <a:pPr marL="0" indent="0">
              <a:buNone/>
            </a:pPr>
            <a:endParaRPr lang="en-US" sz="1700" dirty="0">
              <a:latin typeface="Times New Roman" panose="02020603050405020304" pitchFamily="18" charset="0"/>
              <a:cs typeface="Times New Roman" panose="02020603050405020304" pitchFamily="18" charset="0"/>
            </a:endParaRPr>
          </a:p>
          <a:p>
            <a:pPr marL="0" indent="0">
              <a:buNone/>
            </a:pPr>
            <a:r>
              <a:rPr lang="en-US" sz="1700" dirty="0">
                <a:latin typeface="Times New Roman" panose="02020603050405020304" pitchFamily="18" charset="0"/>
                <a:cs typeface="Times New Roman" panose="02020603050405020304" pitchFamily="18" charset="0"/>
              </a:rPr>
              <a:t>Record includes records of historic and archival value to the State, regardless of the date of their generation, including all documents determined to have such value to the State by statute and, when appropriate, by the State Archivist. </a:t>
            </a:r>
          </a:p>
        </p:txBody>
      </p:sp>
      <p:sp>
        <p:nvSpPr>
          <p:cNvPr id="5" name="Rectangle 4"/>
          <p:cNvSpPr/>
          <p:nvPr/>
        </p:nvSpPr>
        <p:spPr bwMode="auto">
          <a:xfrm>
            <a:off x="914400" y="1219200"/>
            <a:ext cx="7543800" cy="4648200"/>
          </a:xfrm>
          <a:prstGeom prst="rect">
            <a:avLst/>
          </a:prstGeom>
          <a:noFill/>
          <a:ln w="57150" cap="flat" cmpd="sng" algn="ctr">
            <a:noFill/>
            <a:prstDash val="solid"/>
            <a:round/>
            <a:headEnd type="none" w="med" len="med"/>
            <a:tailEnd type="none" w="med" len="med"/>
          </a:ln>
          <a:effectLst>
            <a:glow rad="139700">
              <a:srgbClr val="7030A0">
                <a:alpha val="40000"/>
              </a:srgbClr>
            </a:glow>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 name="Slide Number Placeholder 1">
            <a:extLst>
              <a:ext uri="{FF2B5EF4-FFF2-40B4-BE49-F238E27FC236}">
                <a16:creationId xmlns:a16="http://schemas.microsoft.com/office/drawing/2014/main" id="{5768DB8F-2E82-9201-4695-C6D8188FB961}"/>
              </a:ext>
            </a:extLst>
          </p:cNvPr>
          <p:cNvSpPr>
            <a:spLocks noGrp="1"/>
          </p:cNvSpPr>
          <p:nvPr>
            <p:ph type="sldNum" sz="quarter" idx="12"/>
          </p:nvPr>
        </p:nvSpPr>
        <p:spPr/>
        <p:txBody>
          <a:bodyPr/>
          <a:lstStyle/>
          <a:p>
            <a:pPr>
              <a:defRPr/>
            </a:pPr>
            <a:fld id="{95D83BC1-1A21-41A7-8A35-F9A835072B24}" type="slidenum">
              <a:rPr lang="en-US" smtClean="0"/>
              <a:pPr>
                <a:defRPr/>
              </a:pPr>
              <a:t>5</a:t>
            </a:fld>
            <a:endParaRPr lang="en-US" dirty="0"/>
          </a:p>
        </p:txBody>
      </p:sp>
    </p:spTree>
    <p:extLst>
      <p:ext uri="{BB962C8B-B14F-4D97-AF65-F5344CB8AC3E}">
        <p14:creationId xmlns:p14="http://schemas.microsoft.com/office/powerpoint/2010/main" val="1202094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C718C-06DE-468B-AEEA-A8E4B6C546E0}"/>
              </a:ext>
            </a:extLst>
          </p:cNvPr>
          <p:cNvSpPr>
            <a:spLocks noGrp="1"/>
          </p:cNvSpPr>
          <p:nvPr>
            <p:ph idx="1"/>
          </p:nvPr>
        </p:nvSpPr>
        <p:spPr>
          <a:xfrm>
            <a:off x="1905000" y="914400"/>
            <a:ext cx="6553200" cy="4800599"/>
          </a:xfrm>
        </p:spPr>
        <p:txBody>
          <a:bodyPr anchor="ctr">
            <a:normAutofit fontScale="92500" lnSpcReduction="10000"/>
          </a:bodyPr>
          <a:lstStyle/>
          <a:p>
            <a:pPr marL="0" indent="0">
              <a:buNone/>
            </a:pPr>
            <a:r>
              <a:rPr lang="en-US" sz="2000" dirty="0">
                <a:solidFill>
                  <a:srgbClr val="000000"/>
                </a:solidFill>
                <a:latin typeface="Times New Roman" panose="02020603050405020304" pitchFamily="18" charset="0"/>
                <a:cs typeface="Times New Roman" panose="02020603050405020304" pitchFamily="18" charset="0"/>
              </a:rPr>
              <a:t>Electronic records are generally suitable for official copies that will be retained for 10 years or less.  These records can be saved with reasonable assurance they will remain readable until they have fulfilled their retention periods.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Think beyond your working lifetime for those records being retained 25, 50 years or longer.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Agencies must ensure that all records in an electronic system are retrievable and usable for as long as needed to conduct agency business and to meet approved dispositions.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Agencies must develop procedures to enable the migration of records and their associated metadata to new storage media or formats in order to avoid loss due to media decay or technology obsolescence.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86E1B46-E3A9-424C-B2BA-AFC79D816F04}"/>
              </a:ext>
            </a:extLst>
          </p:cNvPr>
          <p:cNvPicPr>
            <a:picLocks noChangeAspect="1"/>
          </p:cNvPicPr>
          <p:nvPr/>
        </p:nvPicPr>
        <p:blipFill>
          <a:blip r:embed="rId2"/>
          <a:stretch>
            <a:fillRect/>
          </a:stretch>
        </p:blipFill>
        <p:spPr>
          <a:xfrm>
            <a:off x="381000" y="1517714"/>
            <a:ext cx="1266825" cy="1714500"/>
          </a:xfrm>
          <a:prstGeom prst="rect">
            <a:avLst/>
          </a:prstGeom>
        </p:spPr>
      </p:pic>
      <p:sp>
        <p:nvSpPr>
          <p:cNvPr id="2" name="Slide Number Placeholder 1">
            <a:extLst>
              <a:ext uri="{FF2B5EF4-FFF2-40B4-BE49-F238E27FC236}">
                <a16:creationId xmlns:a16="http://schemas.microsoft.com/office/drawing/2014/main" id="{BFAD8786-9500-807B-6456-BB91A5F27F8D}"/>
              </a:ext>
            </a:extLst>
          </p:cNvPr>
          <p:cNvSpPr>
            <a:spLocks noGrp="1"/>
          </p:cNvSpPr>
          <p:nvPr>
            <p:ph type="sldNum" sz="quarter" idx="12"/>
          </p:nvPr>
        </p:nvSpPr>
        <p:spPr/>
        <p:txBody>
          <a:bodyPr/>
          <a:lstStyle/>
          <a:p>
            <a:pPr>
              <a:defRPr/>
            </a:pPr>
            <a:fld id="{3B3389CD-66CA-43E5-8FA2-FA77A692E8B4}" type="slidenum">
              <a:rPr lang="en-US" smtClean="0"/>
              <a:pPr>
                <a:defRPr/>
              </a:pPr>
              <a:t>50</a:t>
            </a:fld>
            <a:endParaRPr lang="en-US" dirty="0"/>
          </a:p>
        </p:txBody>
      </p:sp>
    </p:spTree>
    <p:extLst>
      <p:ext uri="{BB962C8B-B14F-4D97-AF65-F5344CB8AC3E}">
        <p14:creationId xmlns:p14="http://schemas.microsoft.com/office/powerpoint/2010/main" val="339853450"/>
      </p:ext>
    </p:extLst>
  </p:cSld>
  <p:clrMapOvr>
    <a:masterClrMapping/>
  </p:clrMapOvr>
  <mc:AlternateContent xmlns:mc="http://schemas.openxmlformats.org/markup-compatibility/2006" xmlns:p14="http://schemas.microsoft.com/office/powerpoint/2010/main">
    <mc:Choice Requires="p14">
      <p:transition spd="slow" p14:dur="2000" advTm="37286"/>
    </mc:Choice>
    <mc:Fallback xmlns="">
      <p:transition spd="slow" advTm="37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82662" y="1612536"/>
            <a:ext cx="7543800" cy="3429000"/>
          </a:xfrm>
          <a:prstGeom prst="rect">
            <a:avLst/>
          </a:prstGeom>
          <a:solidFill>
            <a:schemeClr val="bg1"/>
          </a:solidFill>
          <a:ln w="57150" cap="flat" cmpd="sng" algn="ctr">
            <a:solidFill>
              <a:srgbClr val="0033CC"/>
            </a:solidFill>
            <a:prstDash val="solid"/>
            <a:round/>
            <a:headEnd type="none" w="med" len="med"/>
            <a:tailEnd type="none" w="med" len="med"/>
          </a:ln>
          <a:effectLst>
            <a:glow rad="139700">
              <a:schemeClr val="accent1">
                <a:satMod val="175000"/>
                <a:alpha val="40000"/>
              </a:schemeClr>
            </a:glow>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320514" name="Text Box 2"/>
          <p:cNvSpPr txBox="1">
            <a:spLocks noChangeArrowheads="1"/>
          </p:cNvSpPr>
          <p:nvPr/>
        </p:nvSpPr>
        <p:spPr bwMode="auto">
          <a:xfrm>
            <a:off x="1219200" y="2086973"/>
            <a:ext cx="722312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400" dirty="0">
                <a:solidFill>
                  <a:srgbClr val="000000"/>
                </a:solidFill>
              </a:rPr>
              <a:t>When records are kept in more than one format, you should identify an </a:t>
            </a:r>
            <a:r>
              <a:rPr lang="en-US" sz="2800" b="1" dirty="0">
                <a:solidFill>
                  <a:srgbClr val="000000"/>
                </a:solidFill>
              </a:rPr>
              <a:t>official “record copy”</a:t>
            </a:r>
            <a:r>
              <a:rPr lang="en-US" sz="2400" dirty="0">
                <a:solidFill>
                  <a:srgbClr val="000000"/>
                </a:solidFill>
              </a:rPr>
              <a:t> to which the full retention period will be applied. When the record copy is electronic, it’s important to identify the storage location (directory and subdirectory) so that records are purged once they have met their retention.</a:t>
            </a:r>
          </a:p>
        </p:txBody>
      </p:sp>
      <p:sp>
        <p:nvSpPr>
          <p:cNvPr id="2" name="Slide Number Placeholder 1">
            <a:extLst>
              <a:ext uri="{FF2B5EF4-FFF2-40B4-BE49-F238E27FC236}">
                <a16:creationId xmlns:a16="http://schemas.microsoft.com/office/drawing/2014/main" id="{8B2D5EC2-88D7-D051-F74E-13920F868B89}"/>
              </a:ext>
            </a:extLst>
          </p:cNvPr>
          <p:cNvSpPr>
            <a:spLocks noGrp="1"/>
          </p:cNvSpPr>
          <p:nvPr>
            <p:ph type="sldNum" sz="quarter" idx="12"/>
          </p:nvPr>
        </p:nvSpPr>
        <p:spPr/>
        <p:txBody>
          <a:bodyPr/>
          <a:lstStyle/>
          <a:p>
            <a:pPr>
              <a:defRPr/>
            </a:pPr>
            <a:fld id="{4641D649-2076-4F61-90B1-4154DC3C3354}" type="slidenum">
              <a:rPr lang="en-US" smtClean="0"/>
              <a:pPr>
                <a:defRPr/>
              </a:pPr>
              <a:t>51</a:t>
            </a:fld>
            <a:endParaRPr lang="en-US" dirty="0"/>
          </a:p>
        </p:txBody>
      </p:sp>
    </p:spTree>
    <p:extLst>
      <p:ext uri="{BB962C8B-B14F-4D97-AF65-F5344CB8AC3E}">
        <p14:creationId xmlns:p14="http://schemas.microsoft.com/office/powerpoint/2010/main" val="1247025373"/>
      </p:ext>
    </p:extLst>
  </p:cSld>
  <p:clrMapOvr>
    <a:masterClrMapping/>
  </p:clrMapOvr>
  <mc:AlternateContent xmlns:mc="http://schemas.openxmlformats.org/markup-compatibility/2006" xmlns:p14="http://schemas.microsoft.com/office/powerpoint/2010/main">
    <mc:Choice Requires="p14">
      <p:transition spd="slow" p14:dur="2000" advTm="20648"/>
    </mc:Choice>
    <mc:Fallback xmlns="">
      <p:transition spd="slow" advTm="2064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5815" name="Rectangle 3758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17" name="Rectangle 3758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61474" name="Title 1"/>
          <p:cNvSpPr>
            <a:spLocks noGrp="1"/>
          </p:cNvSpPr>
          <p:nvPr>
            <p:ph type="title"/>
          </p:nvPr>
        </p:nvSpPr>
        <p:spPr>
          <a:xfrm>
            <a:off x="603504" y="802955"/>
            <a:ext cx="3574747" cy="1454051"/>
          </a:xfrm>
        </p:spPr>
        <p:txBody>
          <a:bodyPr>
            <a:normAutofit/>
          </a:bodyPr>
          <a:lstStyle/>
          <a:p>
            <a:pPr eaLnBrk="1" hangingPunct="1"/>
            <a:r>
              <a:rPr lang="en-US" sz="3100" b="1" cap="none">
                <a:solidFill>
                  <a:schemeClr val="tx2"/>
                </a:solidFill>
                <a:latin typeface="Times New Roman" pitchFamily="18" charset="0"/>
                <a:cs typeface="Times New Roman" pitchFamily="18" charset="0"/>
              </a:rPr>
              <a:t>Email Records</a:t>
            </a:r>
          </a:p>
        </p:txBody>
      </p:sp>
      <p:sp>
        <p:nvSpPr>
          <p:cNvPr id="361475" name="Content Placeholder 2"/>
          <p:cNvSpPr>
            <a:spLocks noGrp="1"/>
          </p:cNvSpPr>
          <p:nvPr>
            <p:ph idx="1"/>
          </p:nvPr>
        </p:nvSpPr>
        <p:spPr>
          <a:xfrm>
            <a:off x="603504" y="2421683"/>
            <a:ext cx="3574461" cy="3353476"/>
          </a:xfrm>
        </p:spPr>
        <p:txBody>
          <a:bodyPr anchor="t">
            <a:normAutofit/>
          </a:bodyPr>
          <a:lstStyle/>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Email is a format, not a record. Retention is determined by the content of the email.</a:t>
            </a:r>
          </a:p>
          <a:p>
            <a:pPr marL="0" indent="0">
              <a:spcBef>
                <a:spcPct val="0"/>
              </a:spcBef>
              <a:spcAft>
                <a:spcPts val="600"/>
              </a:spcAft>
              <a:buNone/>
            </a:pPr>
            <a:endParaRPr lang="en-US" sz="1600">
              <a:solidFill>
                <a:schemeClr val="tx2"/>
              </a:solidFill>
              <a:latin typeface="Times New Roman" panose="02020603050405020304" pitchFamily="18" charset="0"/>
              <a:cs typeface="Times New Roman" panose="02020603050405020304" pitchFamily="18" charset="0"/>
            </a:endParaRPr>
          </a:p>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If you are conducting government business in an email it is considered a record (communication sent or received in the transaction of government business.) </a:t>
            </a:r>
          </a:p>
          <a:p>
            <a:pPr marL="0" indent="0">
              <a:spcBef>
                <a:spcPct val="0"/>
              </a:spcBef>
              <a:spcAft>
                <a:spcPts val="600"/>
              </a:spcAft>
              <a:buNone/>
            </a:pPr>
            <a:endParaRPr lang="en-US" sz="1600">
              <a:solidFill>
                <a:schemeClr val="tx2"/>
              </a:solidFill>
              <a:latin typeface="Times New Roman" panose="02020603050405020304" pitchFamily="18" charset="0"/>
              <a:cs typeface="Times New Roman" panose="02020603050405020304" pitchFamily="18" charset="0"/>
            </a:endParaRPr>
          </a:p>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Email is subject to the same retention requirements as paper correspondence.</a:t>
            </a:r>
          </a:p>
        </p:txBody>
      </p:sp>
      <p:grpSp>
        <p:nvGrpSpPr>
          <p:cNvPr id="375819" name="Group 3758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375820" name="Freeform: Shape 3758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1" name="Freeform: Shape 3758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2" name="Freeform: Shape 3758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3" name="Freeform: Shape 3758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75810" name="Picture 2" descr="http://tse1.mm.bing.net/th?&amp;id=OIP.M2d8030e21eb058f3ab18e4d934f49792o0&amp;w=138&amp;h=142&amp;c=0&amp;pid=1.9&amp;rs=0&amp;p=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1294" y="2279904"/>
            <a:ext cx="3106674" cy="3221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DFABF5D-9142-205A-94FD-F7F60878CA29}"/>
              </a:ext>
            </a:extLst>
          </p:cNvPr>
          <p:cNvSpPr>
            <a:spLocks noGrp="1"/>
          </p:cNvSpPr>
          <p:nvPr>
            <p:ph type="sldNum" sz="quarter" idx="12"/>
          </p:nvPr>
        </p:nvSpPr>
        <p:spPr/>
        <p:txBody>
          <a:bodyPr/>
          <a:lstStyle/>
          <a:p>
            <a:pPr>
              <a:defRPr/>
            </a:pPr>
            <a:fld id="{95D83BC1-1A21-41A7-8A35-F9A835072B24}"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a:latin typeface="Times New Roman" panose="02020603050405020304" pitchFamily="18" charset="0"/>
                <a:cs typeface="Times New Roman" panose="02020603050405020304" pitchFamily="18" charset="0"/>
              </a:rPr>
              <a:t>Email Retention Periods</a:t>
            </a:r>
            <a:endParaRPr lang="en-US" sz="385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2321" y="2227943"/>
            <a:ext cx="5033221" cy="2801257"/>
          </a:xfrm>
        </p:spPr>
        <p:txBody>
          <a:bodyPr anchor="ctr">
            <a:normAutofit/>
          </a:bodyPr>
          <a:lstStyle/>
          <a:p>
            <a:pPr marL="0" indent="0">
              <a:buNone/>
            </a:pPr>
            <a:r>
              <a:rPr lang="en-US" sz="1600" dirty="0">
                <a:latin typeface="Times New Roman" panose="02020603050405020304" pitchFamily="18" charset="0"/>
                <a:cs typeface="Times New Roman" panose="02020603050405020304" pitchFamily="18" charset="0"/>
              </a:rPr>
              <a:t>Most state employees will have little, if any, email requiring permanent retention. Generally, senior administrators through the division director level have a greater proportion of permanently valuable email, given its greater degree of policy content. </a:t>
            </a:r>
          </a:p>
          <a:p>
            <a:pPr marL="0" indent="0">
              <a:buNone/>
            </a:pPr>
            <a:endParaRPr lang="en-US" sz="1600" dirty="0">
              <a:latin typeface="Times New Roman" panose="02020603050405020304" pitchFamily="18" charset="0"/>
              <a:cs typeface="Times New Roman" panose="02020603050405020304" pitchFamily="18" charset="0"/>
            </a:endParaRPr>
          </a:p>
          <a:p>
            <a:pPr marL="0" indent="0">
              <a:spcBef>
                <a:spcPts val="500"/>
              </a:spcBef>
              <a:spcAft>
                <a:spcPts val="500"/>
              </a:spcAft>
              <a:buNone/>
            </a:pPr>
            <a:r>
              <a:rPr lang="en-US" sz="1600" dirty="0">
                <a:latin typeface="Times New Roman" panose="02020603050405020304" pitchFamily="18" charset="0"/>
                <a:cs typeface="Times New Roman" panose="02020603050405020304" pitchFamily="18" charset="0"/>
              </a:rPr>
              <a:t>Email is generally considered correspondence.  See State </a:t>
            </a:r>
            <a:r>
              <a:rPr lang="en-US" sz="1600" dirty="0">
                <a:latin typeface="Times New Roman" panose="02020603050405020304" pitchFamily="18" charset="0"/>
                <a:cs typeface="Times New Roman" panose="02020603050405020304" pitchFamily="18" charset="0"/>
                <a:hlinkClick r:id="rId3"/>
              </a:rPr>
              <a:t>General Schedule 5,  Correspondence Records</a:t>
            </a:r>
            <a:r>
              <a:rPr lang="en-US" sz="1600" dirty="0">
                <a:latin typeface="Times New Roman" panose="02020603050405020304" pitchFamily="18" charset="0"/>
                <a:cs typeface="Times New Roman" panose="02020603050405020304" pitchFamily="18" charset="0"/>
              </a:rPr>
              <a:t>, for further guidance.</a:t>
            </a:r>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0" name="Graphic 9" descr="Mailbox">
            <a:extLst>
              <a:ext uri="{FF2B5EF4-FFF2-40B4-BE49-F238E27FC236}">
                <a16:creationId xmlns:a16="http://schemas.microsoft.com/office/drawing/2014/main" id="{EA08BBB1-8B0F-DEF7-B733-E7E001FACB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8B5D43C5-7CA4-D56C-CBF9-15BAA5C2A27F}"/>
              </a:ext>
            </a:extLst>
          </p:cNvPr>
          <p:cNvSpPr>
            <a:spLocks noGrp="1"/>
          </p:cNvSpPr>
          <p:nvPr>
            <p:ph type="sldNum" sz="quarter" idx="12"/>
          </p:nvPr>
        </p:nvSpPr>
        <p:spPr/>
        <p:txBody>
          <a:bodyPr/>
          <a:lstStyle/>
          <a:p>
            <a:pPr>
              <a:defRPr/>
            </a:pPr>
            <a:fld id="{95D83BC1-1A21-41A7-8A35-F9A835072B24}" type="slidenum">
              <a:rPr lang="en-US" smtClean="0"/>
              <a:pPr>
                <a:defRPr/>
              </a:pPr>
              <a:t>53</a:t>
            </a:fld>
            <a:endParaRPr lang="en-US" dirty="0"/>
          </a:p>
        </p:txBody>
      </p:sp>
    </p:spTree>
    <p:extLst>
      <p:ext uri="{BB962C8B-B14F-4D97-AF65-F5344CB8AC3E}">
        <p14:creationId xmlns:p14="http://schemas.microsoft.com/office/powerpoint/2010/main" val="180341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8CA45-DF0E-438E-B4D8-BF705D6C8436}"/>
              </a:ext>
            </a:extLst>
          </p:cNvPr>
          <p:cNvSpPr>
            <a:spLocks noGrp="1"/>
          </p:cNvSpPr>
          <p:nvPr>
            <p:ph idx="1"/>
          </p:nvPr>
        </p:nvSpPr>
        <p:spPr>
          <a:xfrm>
            <a:off x="628650" y="834372"/>
            <a:ext cx="7886700" cy="4423428"/>
          </a:xfrm>
        </p:spPr>
        <p:txBody>
          <a:bodyPr>
            <a:normAutofit/>
          </a:bodyPr>
          <a:lstStyle/>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When a message is created or received, determine if it is part of agency business. Non-record</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materials should be deleted immediately. Examples may include: personal messages, spam, and unsolicited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All email messages do not have the same value. Retention of email records are based on content and functions the messages perform.  Just as it wouldn’t make sense to retain all paper records under a single retention period (based on the fact they are paper), the same principle applies for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Most employees will have email with short term value.  However, email is also used to discuss program records, policy information and other records having significant administrative, legal, or research value requiring longer retentions.</a:t>
            </a:r>
          </a:p>
          <a:p>
            <a:pPr marL="0" indent="0">
              <a:spcBef>
                <a:spcPts val="0"/>
              </a:spcBef>
              <a:buNone/>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 public records, email messages must be retained and disposed of according to approved retention schedules.</a:t>
            </a:r>
          </a:p>
        </p:txBody>
      </p:sp>
      <p:sp>
        <p:nvSpPr>
          <p:cNvPr id="2" name="Slide Number Placeholder 1">
            <a:extLst>
              <a:ext uri="{FF2B5EF4-FFF2-40B4-BE49-F238E27FC236}">
                <a16:creationId xmlns:a16="http://schemas.microsoft.com/office/drawing/2014/main" id="{ABFF70D9-55C8-AC41-0802-8875EBBE9F4F}"/>
              </a:ext>
            </a:extLst>
          </p:cNvPr>
          <p:cNvSpPr>
            <a:spLocks noGrp="1"/>
          </p:cNvSpPr>
          <p:nvPr>
            <p:ph type="sldNum" sz="quarter" idx="12"/>
          </p:nvPr>
        </p:nvSpPr>
        <p:spPr/>
        <p:txBody>
          <a:bodyPr/>
          <a:lstStyle/>
          <a:p>
            <a:pPr>
              <a:defRPr/>
            </a:pPr>
            <a:fld id="{3B3389CD-66CA-43E5-8FA2-FA77A692E8B4}" type="slidenum">
              <a:rPr lang="en-US" smtClean="0"/>
              <a:pPr>
                <a:defRPr/>
              </a:pPr>
              <a:t>54</a:t>
            </a:fld>
            <a:endParaRPr lang="en-US" dirty="0"/>
          </a:p>
        </p:txBody>
      </p:sp>
    </p:spTree>
    <p:extLst>
      <p:ext uri="{BB962C8B-B14F-4D97-AF65-F5344CB8AC3E}">
        <p14:creationId xmlns:p14="http://schemas.microsoft.com/office/powerpoint/2010/main" val="4106169807"/>
      </p:ext>
    </p:extLst>
  </p:cSld>
  <p:clrMapOvr>
    <a:masterClrMapping/>
  </p:clrMapOvr>
  <mc:AlternateContent xmlns:mc="http://schemas.openxmlformats.org/markup-compatibility/2006" xmlns:p14="http://schemas.microsoft.com/office/powerpoint/2010/main">
    <mc:Choice Requires="p14">
      <p:transition spd="slow" p14:dur="2000" advTm="62970"/>
    </mc:Choice>
    <mc:Fallback xmlns="">
      <p:transition spd="slow" advTm="6297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762000"/>
            <a:ext cx="8229600" cy="685800"/>
          </a:xfrm>
        </p:spPr>
        <p:txBody>
          <a:bodyPr/>
          <a:lstStyle/>
          <a:p>
            <a:pPr algn="ctr" eaLnBrk="1" hangingPunct="1"/>
            <a:r>
              <a:rPr lang="en-US" sz="3200" b="1" dirty="0">
                <a:solidFill>
                  <a:schemeClr val="accent4">
                    <a:lumMod val="75000"/>
                  </a:schemeClr>
                </a:solidFill>
                <a:latin typeface="Times New Roman" pitchFamily="18" charset="0"/>
                <a:cs typeface="Times New Roman" pitchFamily="18" charset="0"/>
              </a:rPr>
              <a:t>Good News</a:t>
            </a:r>
          </a:p>
        </p:txBody>
      </p:sp>
      <p:sp>
        <p:nvSpPr>
          <p:cNvPr id="361475" name="Content Placeholder 2"/>
          <p:cNvSpPr>
            <a:spLocks noGrp="1"/>
          </p:cNvSpPr>
          <p:nvPr>
            <p:ph idx="1"/>
          </p:nvPr>
        </p:nvSpPr>
        <p:spPr>
          <a:xfrm>
            <a:off x="1752600" y="1676400"/>
            <a:ext cx="5638800" cy="3352800"/>
          </a:xfrm>
        </p:spPr>
        <p:txBody>
          <a:bodyPr/>
          <a:lstStyle/>
          <a:p>
            <a:pPr indent="0" eaLnBrk="1" hangingPunct="1">
              <a:spcBef>
                <a:spcPct val="0"/>
              </a:spcBef>
              <a:buFont typeface="Arial" pitchFamily="34" charset="0"/>
              <a:buNone/>
            </a:pPr>
            <a:r>
              <a:rPr lang="en-US" sz="2400" dirty="0">
                <a:latin typeface="Times New Roman" pitchFamily="18" charset="0"/>
                <a:cs typeface="Times New Roman" pitchFamily="18" charset="0"/>
              </a:rPr>
              <a:t>The Maine State Archives is aware of how difficult it is to manage email and has been working with Maine IT (as well as the Council of State Archivists) to create policies for employee email management. </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a:p>
            <a:pPr indent="0" eaLnBrk="1" hangingPunct="1">
              <a:spcBef>
                <a:spcPct val="0"/>
              </a:spcBef>
              <a:buFont typeface="Arial" pitchFamily="34" charset="0"/>
              <a:buNone/>
            </a:pPr>
            <a:r>
              <a:rPr lang="en-US" sz="2400" dirty="0">
                <a:latin typeface="Times New Roman" pitchFamily="18" charset="0"/>
                <a:cs typeface="Times New Roman" pitchFamily="18" charset="0"/>
              </a:rPr>
              <a:t>What employees should be doing NOW…</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53FA6BD6-58C9-C2E8-6B01-927A4808AD2F}"/>
              </a:ext>
            </a:extLst>
          </p:cNvPr>
          <p:cNvSpPr>
            <a:spLocks noGrp="1"/>
          </p:cNvSpPr>
          <p:nvPr>
            <p:ph type="sldNum" sz="quarter" idx="12"/>
          </p:nvPr>
        </p:nvSpPr>
        <p:spPr/>
        <p:txBody>
          <a:bodyPr/>
          <a:lstStyle/>
          <a:p>
            <a:pPr>
              <a:defRPr/>
            </a:pPr>
            <a:fld id="{3B3389CD-66CA-43E5-8FA2-FA77A692E8B4}" type="slidenum">
              <a:rPr lang="en-US" smtClean="0"/>
              <a:pPr>
                <a:defRPr/>
              </a:pPr>
              <a:t>55</a:t>
            </a:fld>
            <a:endParaRPr lang="en-US" dirty="0"/>
          </a:p>
        </p:txBody>
      </p:sp>
    </p:spTree>
    <p:extLst>
      <p:ext uri="{BB962C8B-B14F-4D97-AF65-F5344CB8AC3E}">
        <p14:creationId xmlns:p14="http://schemas.microsoft.com/office/powerpoint/2010/main" val="3928114602"/>
      </p:ext>
    </p:extLst>
  </p:cSld>
  <p:clrMapOvr>
    <a:masterClrMapping/>
  </p:clrMapOvr>
  <mc:AlternateContent xmlns:mc="http://schemas.openxmlformats.org/markup-compatibility/2006" xmlns:p14="http://schemas.microsoft.com/office/powerpoint/2010/main">
    <mc:Choice Requires="p14">
      <p:transition spd="slow" p14:dur="2000" advTm="23615"/>
    </mc:Choice>
    <mc:Fallback xmlns="">
      <p:transition spd="slow" advTm="23615"/>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762000" y="457200"/>
            <a:ext cx="77724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Organizing Email/Set Up Folders</a:t>
            </a:r>
          </a:p>
        </p:txBody>
      </p:sp>
      <p:sp>
        <p:nvSpPr>
          <p:cNvPr id="75779" name="Content Placeholder 2"/>
          <p:cNvSpPr>
            <a:spLocks noGrp="1"/>
          </p:cNvSpPr>
          <p:nvPr>
            <p:ph idx="1"/>
          </p:nvPr>
        </p:nvSpPr>
        <p:spPr>
          <a:xfrm>
            <a:off x="609600" y="1447800"/>
            <a:ext cx="7924800" cy="44196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It is best to set up folders in your Outlook mailbox that organize email messages according to your retention schedules, with sub-folders set up by year and month. </a:t>
            </a: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000" dirty="0">
                <a:latin typeface="Times New Roman" panose="02020603050405020304" pitchFamily="18" charset="0"/>
                <a:cs typeface="Times New Roman" panose="02020603050405020304" pitchFamily="18" charset="0"/>
              </a:rPr>
              <a:t>This will make it easy to delete messages that have fulfilled their retention periods, without having to look at individual messages again. </a:t>
            </a:r>
            <a:endParaRPr lang="en-US" altLang="en-US" dirty="0">
              <a:latin typeface="Times New Roman" panose="02020603050405020304" pitchFamily="18" charset="0"/>
              <a:cs typeface="Times New Roman" panose="02020603050405020304" pitchFamily="18" charset="0"/>
            </a:endParaRPr>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14600"/>
            <a:ext cx="2859088"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8253471-4F1C-44AA-9E64-61F2A9EF2C27}"/>
              </a:ext>
            </a:extLst>
          </p:cNvPr>
          <p:cNvSpPr>
            <a:spLocks noGrp="1"/>
          </p:cNvSpPr>
          <p:nvPr>
            <p:ph type="sldNum" sz="quarter" idx="12"/>
          </p:nvPr>
        </p:nvSpPr>
        <p:spPr/>
        <p:txBody>
          <a:bodyPr/>
          <a:lstStyle/>
          <a:p>
            <a:pPr>
              <a:defRPr/>
            </a:pPr>
            <a:fld id="{3B3389CD-66CA-43E5-8FA2-FA77A692E8B4}" type="slidenum">
              <a:rPr lang="en-US" smtClean="0"/>
              <a:pPr>
                <a:defRPr/>
              </a:pPr>
              <a:t>56</a:t>
            </a:fld>
            <a:endParaRPr lang="en-US" dirty="0"/>
          </a:p>
        </p:txBody>
      </p:sp>
    </p:spTree>
  </p:cSld>
  <p:clrMapOvr>
    <a:masterClrMapping/>
  </p:clrMapOvr>
  <p:transition spd="slow" advTm="2208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400" y="457200"/>
            <a:ext cx="80010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Set Up Rules</a:t>
            </a:r>
          </a:p>
        </p:txBody>
      </p:sp>
      <p:sp>
        <p:nvSpPr>
          <p:cNvPr id="75779" name="Content Placeholder 2"/>
          <p:cNvSpPr>
            <a:spLocks noGrp="1"/>
          </p:cNvSpPr>
          <p:nvPr>
            <p:ph idx="1"/>
          </p:nvPr>
        </p:nvSpPr>
        <p:spPr>
          <a:xfrm>
            <a:off x="1828800" y="1828800"/>
            <a:ext cx="5486400" cy="20574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Set up Rules for things like listserv items or other informational type materials you get on a regular basis that you may want to review periodically but don’t need cluttering up your inbox.  These can be sent to named folders automatically with Rules and are much easier to manage (and delete).</a:t>
            </a: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8D840CA-1EBD-73BC-8593-8F61FCFEE087}"/>
              </a:ext>
            </a:extLst>
          </p:cNvPr>
          <p:cNvSpPr>
            <a:spLocks noGrp="1"/>
          </p:cNvSpPr>
          <p:nvPr>
            <p:ph type="sldNum" sz="quarter" idx="12"/>
          </p:nvPr>
        </p:nvSpPr>
        <p:spPr/>
        <p:txBody>
          <a:bodyPr/>
          <a:lstStyle/>
          <a:p>
            <a:pPr>
              <a:defRPr/>
            </a:pPr>
            <a:fld id="{3B3389CD-66CA-43E5-8FA2-FA77A692E8B4}" type="slidenum">
              <a:rPr lang="en-US" smtClean="0"/>
              <a:pPr>
                <a:defRPr/>
              </a:pPr>
              <a:t>57</a:t>
            </a:fld>
            <a:endParaRPr lang="en-US" dirty="0"/>
          </a:p>
        </p:txBody>
      </p:sp>
    </p:spTree>
    <p:extLst>
      <p:ext uri="{BB962C8B-B14F-4D97-AF65-F5344CB8AC3E}">
        <p14:creationId xmlns:p14="http://schemas.microsoft.com/office/powerpoint/2010/main" val="3123715757"/>
      </p:ext>
    </p:extLst>
  </p:cSld>
  <p:clrMapOvr>
    <a:masterClrMapping/>
  </p:clrMapOvr>
  <p:transition spd="slow" advTm="22678"/>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4" name="Rectangle 7578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5786" name="Freeform: Shape 7578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5778" name="Title 1"/>
          <p:cNvSpPr>
            <a:spLocks noGrp="1"/>
          </p:cNvSpPr>
          <p:nvPr>
            <p:ph type="title"/>
          </p:nvPr>
        </p:nvSpPr>
        <p:spPr>
          <a:xfrm>
            <a:off x="515125" y="1153572"/>
            <a:ext cx="2400300" cy="4461163"/>
          </a:xfrm>
        </p:spPr>
        <p:txBody>
          <a:bodyPr>
            <a:normAutofit/>
          </a:bodyPr>
          <a:lstStyle/>
          <a:p>
            <a:r>
              <a:rPr lang="en-US" altLang="en-US" b="1">
                <a:solidFill>
                  <a:srgbClr val="FFFFFF"/>
                </a:solidFill>
                <a:latin typeface="Times New Roman" panose="02020603050405020304" pitchFamily="18" charset="0"/>
                <a:cs typeface="Times New Roman" panose="02020603050405020304" pitchFamily="18" charset="0"/>
              </a:rPr>
              <a:t>Get Rid of the ROT</a:t>
            </a:r>
          </a:p>
        </p:txBody>
      </p:sp>
      <p:sp>
        <p:nvSpPr>
          <p:cNvPr id="75788" name="Arc 7578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779" name="Content Placeholder 2"/>
          <p:cNvSpPr>
            <a:spLocks noGrp="1"/>
          </p:cNvSpPr>
          <p:nvPr>
            <p:ph idx="1"/>
          </p:nvPr>
        </p:nvSpPr>
        <p:spPr>
          <a:xfrm>
            <a:off x="3335481" y="591344"/>
            <a:ext cx="5179868" cy="5585619"/>
          </a:xfrm>
        </p:spPr>
        <p:txBody>
          <a:bodyPr anchor="ctr">
            <a:normAutofit/>
          </a:bodyPr>
          <a:lstStyle/>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Delet</a:t>
            </a:r>
            <a:r>
              <a:rPr lang="en-US" sz="2000">
                <a:latin typeface="Times New Roman" panose="02020603050405020304" pitchFamily="18" charset="0"/>
                <a:ea typeface="Calibri" panose="020F0502020204030204" pitchFamily="34" charset="0"/>
                <a:cs typeface="Times New Roman" panose="02020603050405020304" pitchFamily="18" charset="0"/>
              </a:rPr>
              <a:t>e those emails which are </a:t>
            </a:r>
            <a:r>
              <a:rPr lang="en-US" sz="2000" b="1">
                <a:latin typeface="Times New Roman" panose="02020603050405020304" pitchFamily="18" charset="0"/>
                <a:ea typeface="Calibri" panose="020F0502020204030204" pitchFamily="34" charset="0"/>
                <a:cs typeface="Times New Roman" panose="02020603050405020304" pitchFamily="18" charset="0"/>
              </a:rPr>
              <a:t>R</a:t>
            </a:r>
            <a:r>
              <a:rPr lang="en-US" sz="2000">
                <a:effectLst/>
                <a:latin typeface="Times New Roman" panose="02020603050405020304" pitchFamily="18" charset="0"/>
                <a:ea typeface="Calibri" panose="020F0502020204030204" pitchFamily="34" charset="0"/>
                <a:cs typeface="Times New Roman" panose="02020603050405020304" pitchFamily="18" charset="0"/>
              </a:rPr>
              <a:t>edundant,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O</a:t>
            </a:r>
            <a:r>
              <a:rPr lang="en-US" sz="2000">
                <a:effectLst/>
                <a:latin typeface="Times New Roman" panose="02020603050405020304" pitchFamily="18" charset="0"/>
                <a:ea typeface="Calibri" panose="020F0502020204030204" pitchFamily="34" charset="0"/>
                <a:cs typeface="Times New Roman" panose="02020603050405020304" pitchFamily="18" charset="0"/>
              </a:rPr>
              <a:t>utdated and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000">
                <a:effectLst/>
                <a:latin typeface="Times New Roman" panose="02020603050405020304" pitchFamily="18" charset="0"/>
                <a:ea typeface="Calibri" panose="020F0502020204030204" pitchFamily="34" charset="0"/>
                <a:cs typeface="Times New Roman" panose="02020603050405020304" pitchFamily="18" charset="0"/>
              </a:rPr>
              <a:t>rivial information or the records past retention.</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Search for common keywords for records that are incidental, transitory, junk or spam.  Use the lowest “common denominator” types of terms you can think of such as:  breakfast, lunch, dinner, birthday, congratulations, announcement, weather, traffic.</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Note:  You can also use key words to manage records that are needed as proof and evidence of business transactions and file them accordingly.</a:t>
            </a:r>
          </a:p>
          <a:p>
            <a:pPr marL="0" marR="0" indent="0">
              <a:lnSpc>
                <a:spcPct val="90000"/>
              </a:lnSpc>
              <a:spcBef>
                <a:spcPts val="0"/>
              </a:spcBef>
              <a:spcAft>
                <a:spcPts val="6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720A1EDC-D0B0-31C7-819E-203EB6EB4B2A}"/>
              </a:ext>
            </a:extLst>
          </p:cNvPr>
          <p:cNvSpPr>
            <a:spLocks noGrp="1"/>
          </p:cNvSpPr>
          <p:nvPr>
            <p:ph type="sldNum" sz="quarter" idx="12"/>
          </p:nvPr>
        </p:nvSpPr>
        <p:spPr/>
        <p:txBody>
          <a:bodyPr/>
          <a:lstStyle/>
          <a:p>
            <a:pPr>
              <a:defRPr/>
            </a:pPr>
            <a:fld id="{95D83BC1-1A21-41A7-8A35-F9A835072B24}" type="slidenum">
              <a:rPr lang="en-US" smtClean="0"/>
              <a:pPr>
                <a:defRPr/>
              </a:pPr>
              <a:t>58</a:t>
            </a:fld>
            <a:endParaRPr lang="en-US" dirty="0"/>
          </a:p>
        </p:txBody>
      </p:sp>
    </p:spTree>
    <p:extLst>
      <p:ext uri="{BB962C8B-B14F-4D97-AF65-F5344CB8AC3E}">
        <p14:creationId xmlns:p14="http://schemas.microsoft.com/office/powerpoint/2010/main" val="2940478242"/>
      </p:ext>
    </p:extLst>
  </p:cSld>
  <p:clrMapOvr>
    <a:masterClrMapping/>
  </p:clrMapOvr>
  <p:transition spd="slow" advTm="29728"/>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272293"/>
            <a:ext cx="8229600" cy="685800"/>
          </a:xfrm>
        </p:spPr>
        <p:txBody>
          <a:bodyPr/>
          <a:lstStyle/>
          <a:p>
            <a:pPr algn="ctr" eaLnBrk="1" hangingPunct="1"/>
            <a:r>
              <a:rPr lang="en-US" sz="3200" b="1" dirty="0">
                <a:solidFill>
                  <a:srgbClr val="0033CC"/>
                </a:solidFill>
                <a:latin typeface="Times New Roman" pitchFamily="18" charset="0"/>
                <a:cs typeface="Times New Roman" pitchFamily="18" charset="0"/>
              </a:rPr>
              <a:t>Email Items to Consider</a:t>
            </a:r>
          </a:p>
        </p:txBody>
      </p:sp>
      <p:sp>
        <p:nvSpPr>
          <p:cNvPr id="361475" name="Content Placeholder 2"/>
          <p:cNvSpPr>
            <a:spLocks noGrp="1"/>
          </p:cNvSpPr>
          <p:nvPr>
            <p:ph idx="1"/>
          </p:nvPr>
        </p:nvSpPr>
        <p:spPr>
          <a:xfrm>
            <a:off x="457201" y="1066800"/>
            <a:ext cx="8078436" cy="4953000"/>
          </a:xfrm>
        </p:spPr>
        <p:txBody>
          <a:bodyPr/>
          <a:lstStyle/>
          <a:p>
            <a:pPr marL="0" indent="0">
              <a:spcBef>
                <a:spcPts val="0"/>
              </a:spcBef>
              <a:buClr>
                <a:srgbClr val="7030A0"/>
              </a:buClr>
              <a:buNone/>
            </a:pPr>
            <a:r>
              <a:rPr lang="en-US" sz="1800" dirty="0">
                <a:latin typeface="Times New Roman" pitchFamily="18" charset="0"/>
                <a:cs typeface="Times New Roman" pitchFamily="18" charset="0"/>
              </a:rPr>
              <a:t>Non-retention material such as spam or personal messages should be deleted immediately; transitory messages should be deleted as soon as possible.</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rgbClr val="7030A0"/>
              </a:buClr>
              <a:buNone/>
            </a:pPr>
            <a:r>
              <a:rPr lang="en-US" sz="1800" dirty="0">
                <a:latin typeface="Times New Roman" pitchFamily="18" charset="0"/>
                <a:cs typeface="Times New Roman" pitchFamily="18" charset="0"/>
              </a:rPr>
              <a:t>If emails are CC’s or Forwards where no action is taken or required, they typically can be deleted.</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Don’t use personal email for professional business - Your personal email account could become subject to FOAA.</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Limit the use of email in general. Because email is so convenient, we tend to overuse and misuse its intended state business purpose. </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Fill in/use meaningful subject lines. This will help sort, organize, index and search for emails.</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Plan daily email management times. Use 10-15 minutes first thing in the morning or at the end of the day to devote to email.</a:t>
            </a:r>
          </a:p>
          <a:p>
            <a:pPr>
              <a:buClr>
                <a:schemeClr val="accent4"/>
              </a:buClr>
            </a:pPr>
            <a:endParaRPr lang="en-US" sz="1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750" y="272293"/>
            <a:ext cx="87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E52F9E1-849A-6959-D02A-E192EC356AEA}"/>
              </a:ext>
            </a:extLst>
          </p:cNvPr>
          <p:cNvSpPr>
            <a:spLocks noGrp="1"/>
          </p:cNvSpPr>
          <p:nvPr>
            <p:ph type="sldNum" sz="quarter" idx="12"/>
          </p:nvPr>
        </p:nvSpPr>
        <p:spPr/>
        <p:txBody>
          <a:bodyPr/>
          <a:lstStyle/>
          <a:p>
            <a:pPr>
              <a:defRPr/>
            </a:pPr>
            <a:fld id="{3B3389CD-66CA-43E5-8FA2-FA77A692E8B4}" type="slidenum">
              <a:rPr lang="en-US" smtClean="0"/>
              <a:pPr>
                <a:defRPr/>
              </a:pPr>
              <a:t>59</a:t>
            </a:fld>
            <a:endParaRPr lang="en-US" dirty="0"/>
          </a:p>
        </p:txBody>
      </p:sp>
    </p:spTree>
    <p:extLst>
      <p:ext uri="{BB962C8B-B14F-4D97-AF65-F5344CB8AC3E}">
        <p14:creationId xmlns:p14="http://schemas.microsoft.com/office/powerpoint/2010/main" val="1355736303"/>
      </p:ext>
    </p:extLst>
  </p:cSld>
  <p:clrMapOvr>
    <a:masterClrMapping/>
  </p:clrMapOvr>
  <mc:AlternateContent xmlns:mc="http://schemas.openxmlformats.org/markup-compatibility/2006" xmlns:p14="http://schemas.microsoft.com/office/powerpoint/2010/main">
    <mc:Choice Requires="p14">
      <p:transition spd="slow" p14:dur="2000" advTm="59149"/>
    </mc:Choice>
    <mc:Fallback xmlns="">
      <p:transition spd="slow" advTm="591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
            <a:ext cx="1393409" cy="13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1" name="Content Placeholder 2"/>
          <p:cNvSpPr>
            <a:spLocks noGrp="1"/>
          </p:cNvSpPr>
          <p:nvPr>
            <p:ph idx="1"/>
          </p:nvPr>
        </p:nvSpPr>
        <p:spPr>
          <a:xfrm>
            <a:off x="1219200" y="914400"/>
            <a:ext cx="6781800" cy="4343400"/>
          </a:xfrm>
        </p:spPr>
        <p:txBody>
          <a:bodyPr/>
          <a:lstStyle/>
          <a:p>
            <a:pPr marL="0" indent="0">
              <a:buFont typeface="Monotype Sorts" pitchFamily="2" charset="2"/>
              <a:buNone/>
              <a:defRPr/>
            </a:pPr>
            <a:endParaRPr lang="en-US" sz="1800" dirty="0">
              <a:latin typeface="Times New Roman" pitchFamily="18" charset="0"/>
              <a:cs typeface="Times New Roman" pitchFamily="18" charset="0"/>
            </a:endParaRPr>
          </a:p>
          <a:p>
            <a:pPr marL="0" indent="0" algn="ctr">
              <a:buNone/>
            </a:pPr>
            <a:r>
              <a:rPr lang="en-US" sz="4000" dirty="0">
                <a:solidFill>
                  <a:schemeClr val="tx1"/>
                </a:solidFill>
                <a:latin typeface="Times New Roman" panose="02020603050405020304" pitchFamily="18" charset="0"/>
                <a:cs typeface="Times New Roman" panose="02020603050405020304" pitchFamily="18" charset="0"/>
              </a:rPr>
              <a:t>VS.</a:t>
            </a:r>
          </a:p>
          <a:p>
            <a:endParaRPr lang="en-US" sz="1800" b="0" dirty="0">
              <a:latin typeface="Times New Roman" panose="02020603050405020304" pitchFamily="18" charset="0"/>
              <a:cs typeface="Times New Roman" panose="02020603050405020304" pitchFamily="18" charset="0"/>
            </a:endParaRPr>
          </a:p>
          <a:p>
            <a:endParaRPr lang="en-US" sz="1800" b="0" dirty="0">
              <a:latin typeface="Times New Roman" panose="02020603050405020304" pitchFamily="18" charset="0"/>
              <a:cs typeface="Times New Roman" panose="02020603050405020304" pitchFamily="18" charset="0"/>
            </a:endParaRPr>
          </a:p>
          <a:p>
            <a:pPr marL="0" indent="0">
              <a:buNone/>
            </a:pPr>
            <a:r>
              <a:rPr lang="en-US" sz="1800" b="1" dirty="0">
                <a:solidFill>
                  <a:schemeClr val="tx1"/>
                </a:solidFill>
                <a:latin typeface="Times New Roman" panose="02020603050405020304" pitchFamily="18" charset="0"/>
                <a:cs typeface="Times New Roman" panose="02020603050405020304" pitchFamily="18" charset="0"/>
              </a:rPr>
              <a:t>Examples of Potential Records:</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State Government correspondence, studies, FOAA requests, meeting minutes, grants, contracts, case files, and policies </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800" b="1" dirty="0">
                <a:solidFill>
                  <a:schemeClr val="tx1"/>
                </a:solidFill>
                <a:latin typeface="Times New Roman" panose="02020603050405020304" pitchFamily="18" charset="0"/>
                <a:cs typeface="Times New Roman" panose="02020603050405020304" pitchFamily="18" charset="0"/>
              </a:rPr>
              <a:t>Examples of Non-Retention Materials or Non-Records:</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Vendor catalogs, duplicate copies saved for convenience, stock copies (bulk forms, etc.), and personal messages</a:t>
            </a:r>
          </a:p>
        </p:txBody>
      </p:sp>
      <p:pic>
        <p:nvPicPr>
          <p:cNvPr id="311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81000"/>
            <a:ext cx="1393409" cy="13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16" y="431745"/>
            <a:ext cx="1126175"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76D2B97-03D5-1080-1D12-C57BFF1CC1A5}"/>
              </a:ext>
            </a:extLst>
          </p:cNvPr>
          <p:cNvSpPr>
            <a:spLocks noGrp="1"/>
          </p:cNvSpPr>
          <p:nvPr>
            <p:ph type="sldNum" sz="quarter" idx="12"/>
          </p:nvPr>
        </p:nvSpPr>
        <p:spPr/>
        <p:txBody>
          <a:bodyPr/>
          <a:lstStyle/>
          <a:p>
            <a:pPr>
              <a:defRPr/>
            </a:pPr>
            <a:fld id="{3B3389CD-66CA-43E5-8FA2-FA77A692E8B4}" type="slidenum">
              <a:rPr lang="en-US" smtClean="0"/>
              <a:pPr>
                <a:defRPr/>
              </a:pPr>
              <a:t>6</a:t>
            </a:fld>
            <a:endParaRPr lang="en-US" dirty="0"/>
          </a:p>
        </p:txBody>
      </p:sp>
    </p:spTree>
    <p:extLst>
      <p:ext uri="{BB962C8B-B14F-4D97-AF65-F5344CB8AC3E}">
        <p14:creationId xmlns:p14="http://schemas.microsoft.com/office/powerpoint/2010/main" val="300564316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840699" y="687480"/>
            <a:ext cx="5605629" cy="994172"/>
          </a:xfrm>
        </p:spPr>
        <p:txBody>
          <a:bodyPr>
            <a:normAutofit/>
          </a:bodyPr>
          <a:lstStyle/>
          <a:p>
            <a:pPr eaLnBrk="1" hangingPunct="1"/>
            <a:r>
              <a:rPr lang="en-US" sz="3850" b="1">
                <a:latin typeface="Times New Roman" pitchFamily="18" charset="0"/>
                <a:cs typeface="Times New Roman" pitchFamily="18" charset="0"/>
              </a:rPr>
              <a:t>Departing Employees</a:t>
            </a:r>
          </a:p>
        </p:txBody>
      </p:sp>
      <p:sp>
        <p:nvSpPr>
          <p:cNvPr id="375811" name="Rectangle 3"/>
          <p:cNvSpPr>
            <a:spLocks noGrp="1" noChangeArrowheads="1"/>
          </p:cNvSpPr>
          <p:nvPr>
            <p:ph idx="1"/>
          </p:nvPr>
        </p:nvSpPr>
        <p:spPr>
          <a:xfrm>
            <a:off x="852321" y="2227943"/>
            <a:ext cx="5033221" cy="3788227"/>
          </a:xfrm>
        </p:spPr>
        <p:txBody>
          <a:bodyPr anchor="ctr">
            <a:normAutofit/>
          </a:bodyPr>
          <a:lstStyle/>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When an employee leaves a position, computer files, including email, may NOT be automatically deleted!  </a:t>
            </a:r>
          </a:p>
          <a:p>
            <a:pPr marL="0" indent="0">
              <a:lnSpc>
                <a:spcPct val="90000"/>
              </a:lnSpc>
              <a:spcBef>
                <a:spcPts val="0"/>
              </a:spcBef>
              <a:spcAft>
                <a:spcPts val="600"/>
              </a:spcAft>
              <a:buNone/>
            </a:pPr>
            <a:endParaRPr lang="en-US" sz="19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Senior administrators should take action to ensure the electronic records of employees are maintained as required, especially if an employee leaves a position.</a:t>
            </a:r>
          </a:p>
          <a:p>
            <a:pPr marL="0" indent="0">
              <a:lnSpc>
                <a:spcPct val="90000"/>
              </a:lnSpc>
              <a:spcBef>
                <a:spcPts val="0"/>
              </a:spcBef>
              <a:spcAft>
                <a:spcPts val="600"/>
              </a:spcAft>
              <a:buNone/>
            </a:pPr>
            <a:endParaRPr lang="en-US" sz="19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Maine State Archives must be notified when  Commissioner/Executive level employees leave to ensure the preservation of archival records.</a:t>
            </a:r>
          </a:p>
        </p:txBody>
      </p:sp>
      <p:sp>
        <p:nvSpPr>
          <p:cNvPr id="375819" name="Rectangle 3758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75821" name="Oval 3758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75816" name="Graphic 375815" descr="Programmer">
            <a:extLst>
              <a:ext uri="{FF2B5EF4-FFF2-40B4-BE49-F238E27FC236}">
                <a16:creationId xmlns:a16="http://schemas.microsoft.com/office/drawing/2014/main" id="{FD4240AA-19AD-DDE4-BA77-ED871E9284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C4C4B903-2848-3F40-1350-EEF69988A53A}"/>
              </a:ext>
            </a:extLst>
          </p:cNvPr>
          <p:cNvSpPr>
            <a:spLocks noGrp="1"/>
          </p:cNvSpPr>
          <p:nvPr>
            <p:ph type="sldNum" sz="quarter" idx="12"/>
          </p:nvPr>
        </p:nvSpPr>
        <p:spPr/>
        <p:txBody>
          <a:bodyPr/>
          <a:lstStyle/>
          <a:p>
            <a:pPr>
              <a:defRPr/>
            </a:pPr>
            <a:fld id="{95D83BC1-1A21-41A7-8A35-F9A835072B24}"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TextBox 2"/>
          <p:cNvSpPr txBox="1">
            <a:spLocks noChangeArrowheads="1"/>
          </p:cNvSpPr>
          <p:nvPr/>
        </p:nvSpPr>
        <p:spPr bwMode="auto">
          <a:xfrm>
            <a:off x="1425575" y="1371600"/>
            <a:ext cx="6324600" cy="3416300"/>
          </a:xfrm>
          <a:prstGeom prst="rect">
            <a:avLst/>
          </a:prstGeom>
          <a:solidFill>
            <a:schemeClr val="bg1"/>
          </a:solidFill>
          <a:ln w="57150">
            <a:solidFill>
              <a:srgbClr val="0070C0"/>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7200" dirty="0"/>
              <a:t>State</a:t>
            </a:r>
          </a:p>
          <a:p>
            <a:pPr algn="ctr"/>
            <a:r>
              <a:rPr lang="en-US" sz="7200" dirty="0"/>
              <a:t>Records</a:t>
            </a:r>
          </a:p>
          <a:p>
            <a:pPr algn="ctr"/>
            <a:r>
              <a:rPr lang="en-US" sz="7200" dirty="0"/>
              <a:t>Center</a:t>
            </a:r>
          </a:p>
        </p:txBody>
      </p:sp>
      <p:sp>
        <p:nvSpPr>
          <p:cNvPr id="2" name="Slide Number Placeholder 1">
            <a:extLst>
              <a:ext uri="{FF2B5EF4-FFF2-40B4-BE49-F238E27FC236}">
                <a16:creationId xmlns:a16="http://schemas.microsoft.com/office/drawing/2014/main" id="{27F2D321-6F7E-F8CC-5C45-01169C1B80F3}"/>
              </a:ext>
            </a:extLst>
          </p:cNvPr>
          <p:cNvSpPr>
            <a:spLocks noGrp="1"/>
          </p:cNvSpPr>
          <p:nvPr>
            <p:ph type="sldNum" sz="quarter" idx="12"/>
          </p:nvPr>
        </p:nvSpPr>
        <p:spPr/>
        <p:txBody>
          <a:bodyPr/>
          <a:lstStyle/>
          <a:p>
            <a:pPr>
              <a:defRPr/>
            </a:pPr>
            <a:fld id="{4641D649-2076-4F61-90B1-4154DC3C3354}"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pPr eaLnBrk="1" hangingPunct="1"/>
            <a:r>
              <a:rPr lang="en-US" sz="3200" b="1" dirty="0">
                <a:solidFill>
                  <a:srgbClr val="0070C0"/>
                </a:solidFill>
                <a:latin typeface="Times New Roman" pitchFamily="18" charset="0"/>
                <a:cs typeface="Times New Roman" pitchFamily="18" charset="0"/>
              </a:rPr>
              <a:t>Structure of the Maine State Archives</a:t>
            </a:r>
          </a:p>
        </p:txBody>
      </p:sp>
      <p:sp>
        <p:nvSpPr>
          <p:cNvPr id="331779" name="Content Placeholder 2"/>
          <p:cNvSpPr>
            <a:spLocks noGrp="1"/>
          </p:cNvSpPr>
          <p:nvPr>
            <p:ph idx="1"/>
          </p:nvPr>
        </p:nvSpPr>
        <p:spPr>
          <a:xfrm>
            <a:off x="533400" y="1600200"/>
            <a:ext cx="7772400" cy="4495800"/>
          </a:xfrm>
        </p:spPr>
        <p:txBody>
          <a:bodyPr/>
          <a:lstStyle/>
          <a:p>
            <a:pPr marL="0" indent="0" eaLnBrk="1" hangingPunct="1">
              <a:buNone/>
            </a:pPr>
            <a:r>
              <a:rPr lang="en-US" sz="2800" b="1" dirty="0">
                <a:solidFill>
                  <a:srgbClr val="0070C0"/>
                </a:solidFill>
                <a:latin typeface="Times New Roman" pitchFamily="18" charset="0"/>
                <a:cs typeface="Times New Roman" pitchFamily="18" charset="0"/>
              </a:rPr>
              <a:t>State Records Center </a:t>
            </a:r>
            <a:r>
              <a:rPr lang="en-US" sz="2800" dirty="0">
                <a:latin typeface="Times New Roman" pitchFamily="18" charset="0"/>
                <a:cs typeface="Times New Roman" pitchFamily="18" charset="0"/>
              </a:rPr>
              <a:t>(located in Hallowell) – for records that have a disposition destroy or for those records fulfilling a retention time which will then be transferred to the State Archives (pre-archival records).</a:t>
            </a:r>
          </a:p>
          <a:p>
            <a:pPr marL="0" indent="0" eaLnBrk="1" hangingPunct="1">
              <a:buNone/>
            </a:pPr>
            <a:endParaRPr lang="en-US" sz="2800" dirty="0">
              <a:latin typeface="Times New Roman" pitchFamily="18" charset="0"/>
              <a:cs typeface="Times New Roman" pitchFamily="18" charset="0"/>
            </a:endParaRPr>
          </a:p>
          <a:p>
            <a:pPr marL="0" indent="0" eaLnBrk="1" hangingPunct="1">
              <a:buNone/>
            </a:pPr>
            <a:r>
              <a:rPr lang="en-US" sz="2800" b="1" dirty="0">
                <a:solidFill>
                  <a:srgbClr val="0070C0"/>
                </a:solidFill>
                <a:latin typeface="Times New Roman" pitchFamily="18" charset="0"/>
                <a:cs typeface="Times New Roman" pitchFamily="18" charset="0"/>
              </a:rPr>
              <a:t>State Archives </a:t>
            </a:r>
            <a:r>
              <a:rPr lang="en-US" sz="2800" dirty="0">
                <a:latin typeface="Times New Roman" pitchFamily="18" charset="0"/>
                <a:cs typeface="Times New Roman" pitchFamily="18" charset="0"/>
              </a:rPr>
              <a:t>– for permanent records with historical/archival value </a:t>
            </a:r>
          </a:p>
          <a:p>
            <a:pPr marL="0" indent="0" eaLnBrk="1" hangingPunct="1">
              <a:buNone/>
            </a:pPr>
            <a:endParaRPr lang="en-US" sz="1400" dirty="0">
              <a:latin typeface="Times New Roman" pitchFamily="18" charset="0"/>
              <a:cs typeface="Times New Roman" pitchFamily="18" charset="0"/>
            </a:endParaRPr>
          </a:p>
          <a:p>
            <a:pPr marL="0" indent="0" eaLnBrk="1" hangingPunct="1">
              <a:buNone/>
            </a:pPr>
            <a:r>
              <a:rPr lang="en-US" sz="1800" dirty="0">
                <a:latin typeface="Times New Roman" pitchFamily="18" charset="0"/>
                <a:cs typeface="Times New Roman" pitchFamily="18" charset="0"/>
              </a:rPr>
              <a:t>(NOTE:  We currently do not take digital records but are working on acquiring a digital preservation system for archival/long-term records)</a:t>
            </a:r>
          </a:p>
        </p:txBody>
      </p:sp>
      <p:sp>
        <p:nvSpPr>
          <p:cNvPr id="2" name="Slide Number Placeholder 1">
            <a:extLst>
              <a:ext uri="{FF2B5EF4-FFF2-40B4-BE49-F238E27FC236}">
                <a16:creationId xmlns:a16="http://schemas.microsoft.com/office/drawing/2014/main" id="{CD42A9BD-65CD-CE66-39ED-71E4DD8E76C3}"/>
              </a:ext>
            </a:extLst>
          </p:cNvPr>
          <p:cNvSpPr>
            <a:spLocks noGrp="1"/>
          </p:cNvSpPr>
          <p:nvPr>
            <p:ph type="sldNum" sz="quarter" idx="12"/>
          </p:nvPr>
        </p:nvSpPr>
        <p:spPr/>
        <p:txBody>
          <a:bodyPr/>
          <a:lstStyle/>
          <a:p>
            <a:pPr>
              <a:defRPr/>
            </a:pPr>
            <a:fld id="{3B3389CD-66CA-43E5-8FA2-FA77A692E8B4}"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2810" name="Rectangle 33280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2" name="Rectangle 3328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4" name="Rectangle 3328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6" name="Rectangle 3328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2802" name="Rectangle 2"/>
          <p:cNvSpPr>
            <a:spLocks noGrp="1" noChangeArrowheads="1"/>
          </p:cNvSpPr>
          <p:nvPr>
            <p:ph type="title"/>
          </p:nvPr>
        </p:nvSpPr>
        <p:spPr>
          <a:xfrm>
            <a:off x="1037673" y="348865"/>
            <a:ext cx="7288583" cy="1576446"/>
          </a:xfrm>
        </p:spPr>
        <p:txBody>
          <a:bodyPr anchor="ctr">
            <a:normAutofit/>
          </a:bodyPr>
          <a:lstStyle/>
          <a:p>
            <a:pPr eaLnBrk="1" hangingPunct="1"/>
            <a:r>
              <a:rPr lang="en-US" sz="3500">
                <a:solidFill>
                  <a:srgbClr val="FFFFFF"/>
                </a:solidFill>
                <a:latin typeface="Times New Roman" pitchFamily="18" charset="0"/>
              </a:rPr>
              <a:t>Ownership of Records</a:t>
            </a:r>
          </a:p>
        </p:txBody>
      </p:sp>
      <p:graphicFrame>
        <p:nvGraphicFramePr>
          <p:cNvPr id="332806" name="Rectangle 3">
            <a:extLst>
              <a:ext uri="{FF2B5EF4-FFF2-40B4-BE49-F238E27FC236}">
                <a16:creationId xmlns:a16="http://schemas.microsoft.com/office/drawing/2014/main" id="{CA7CE72B-4D3D-AB17-8624-23F47B0C89E9}"/>
              </a:ext>
            </a:extLst>
          </p:cNvPr>
          <p:cNvGraphicFramePr>
            <a:graphicFrameLocks noGrp="1"/>
          </p:cNvGraphicFramePr>
          <p:nvPr>
            <p:ph idx="1"/>
            <p:extLst>
              <p:ext uri="{D42A27DB-BD31-4B8C-83A1-F6EECF244321}">
                <p14:modId xmlns:p14="http://schemas.microsoft.com/office/powerpoint/2010/main" val="422930509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FFCF40A-8E1E-DB5A-D170-2490D50B2EE5}"/>
              </a:ext>
            </a:extLst>
          </p:cNvPr>
          <p:cNvSpPr>
            <a:spLocks noGrp="1"/>
          </p:cNvSpPr>
          <p:nvPr>
            <p:ph type="sldNum" sz="quarter" idx="12"/>
          </p:nvPr>
        </p:nvSpPr>
        <p:spPr/>
        <p:txBody>
          <a:bodyPr/>
          <a:lstStyle/>
          <a:p>
            <a:pPr>
              <a:defRPr/>
            </a:pPr>
            <a:fld id="{95D83BC1-1A21-41A7-8A35-F9A835072B24}"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322115"/>
            <a:ext cx="7772400" cy="914400"/>
          </a:xfrm>
        </p:spPr>
        <p:txBody>
          <a:bodyPr/>
          <a:lstStyle/>
          <a:p>
            <a:pPr eaLnBrk="1" hangingPunct="1">
              <a:lnSpc>
                <a:spcPct val="80000"/>
              </a:lnSpc>
            </a:pPr>
            <a:r>
              <a:rPr lang="en-US" sz="3200" b="1" dirty="0">
                <a:solidFill>
                  <a:schemeClr val="tx1"/>
                </a:solidFill>
                <a:latin typeface="Times New Roman" pitchFamily="18" charset="0"/>
              </a:rPr>
              <a:t>Transfer of Records </a:t>
            </a:r>
            <a:br>
              <a:rPr lang="en-US" sz="3200" b="1" dirty="0">
                <a:solidFill>
                  <a:schemeClr val="tx1"/>
                </a:solidFill>
                <a:latin typeface="Times New Roman" pitchFamily="18" charset="0"/>
              </a:rPr>
            </a:br>
            <a:r>
              <a:rPr lang="en-US" sz="3200" b="1" dirty="0">
                <a:solidFill>
                  <a:schemeClr val="tx1"/>
                </a:solidFill>
                <a:latin typeface="Times New Roman" pitchFamily="18" charset="0"/>
              </a:rPr>
              <a:t>to the State Records Center</a:t>
            </a:r>
          </a:p>
        </p:txBody>
      </p:sp>
      <p:sp>
        <p:nvSpPr>
          <p:cNvPr id="30723" name="Rectangle 3"/>
          <p:cNvSpPr>
            <a:spLocks noGrp="1" noChangeArrowheads="1"/>
          </p:cNvSpPr>
          <p:nvPr>
            <p:ph type="body" idx="1"/>
          </p:nvPr>
        </p:nvSpPr>
        <p:spPr>
          <a:xfrm>
            <a:off x="685800" y="1371600"/>
            <a:ext cx="7620000" cy="4800600"/>
          </a:xfrm>
        </p:spPr>
        <p:txBody>
          <a:bodyPr/>
          <a:lstStyle/>
          <a:p>
            <a:pPr eaLnBrk="1" hangingPunct="1">
              <a:spcBef>
                <a:spcPts val="0"/>
              </a:spcBef>
              <a:defRPr/>
            </a:pPr>
            <a:r>
              <a:rPr lang="en-US" sz="1600" dirty="0">
                <a:latin typeface="Times New Roman" pitchFamily="18" charset="0"/>
              </a:rPr>
              <a:t>A records retention schedule </a:t>
            </a:r>
            <a:r>
              <a:rPr lang="en-US" sz="1600" u="sng" dirty="0">
                <a:latin typeface="Times New Roman" pitchFamily="18" charset="0"/>
              </a:rPr>
              <a:t>must be approved</a:t>
            </a:r>
            <a:r>
              <a:rPr lang="en-US" sz="1600" dirty="0">
                <a:latin typeface="Times New Roman" pitchFamily="18" charset="0"/>
              </a:rPr>
              <a:t> by the Maine State Archives </a:t>
            </a:r>
            <a:r>
              <a:rPr lang="en-US" sz="1600" u="sng" dirty="0">
                <a:latin typeface="Times New Roman" pitchFamily="18" charset="0"/>
              </a:rPr>
              <a:t>before</a:t>
            </a:r>
            <a:r>
              <a:rPr lang="en-US" sz="1600" dirty="0">
                <a:latin typeface="Times New Roman" pitchFamily="18" charset="0"/>
              </a:rPr>
              <a:t> records will be accepted for transfer.</a:t>
            </a:r>
          </a:p>
          <a:p>
            <a:pPr eaLnBrk="1" hangingPunct="1">
              <a:spcBef>
                <a:spcPts val="0"/>
              </a:spcBef>
              <a:defRPr/>
            </a:pPr>
            <a:endParaRPr lang="en-US" sz="1600" dirty="0">
              <a:latin typeface="Times New Roman" pitchFamily="18" charset="0"/>
            </a:endParaRPr>
          </a:p>
          <a:p>
            <a:pPr eaLnBrk="1" hangingPunct="1">
              <a:spcBef>
                <a:spcPts val="0"/>
              </a:spcBef>
              <a:defRPr/>
            </a:pPr>
            <a:r>
              <a:rPr lang="en-US" sz="1600" dirty="0">
                <a:latin typeface="Times New Roman" pitchFamily="18" charset="0"/>
              </a:rPr>
              <a:t>Records Center Boxes – archival boxes ordered from WB Mason</a:t>
            </a:r>
          </a:p>
          <a:p>
            <a:pPr eaLnBrk="1" hangingPunct="1">
              <a:spcBef>
                <a:spcPts val="0"/>
              </a:spcBef>
              <a:defRPr/>
            </a:pPr>
            <a:endParaRPr lang="en-US" sz="1600" dirty="0">
              <a:latin typeface="Times New Roman" pitchFamily="18" charset="0"/>
            </a:endParaRPr>
          </a:p>
          <a:p>
            <a:pPr>
              <a:spcBef>
                <a:spcPts val="0"/>
              </a:spcBef>
            </a:pPr>
            <a:r>
              <a:rPr lang="en-US" sz="1600" dirty="0">
                <a:latin typeface="Times New Roman" panose="02020603050405020304" pitchFamily="18" charset="0"/>
                <a:cs typeface="Times New Roman" panose="02020603050405020304" pitchFamily="18" charset="0"/>
              </a:rPr>
              <a:t>Make out a</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Transmittal of Records Form </a:t>
            </a:r>
            <a:r>
              <a:rPr lang="en-US" sz="1600" dirty="0">
                <a:latin typeface="Times New Roman" panose="02020603050405020304" pitchFamily="18" charset="0"/>
                <a:cs typeface="Times New Roman" panose="02020603050405020304" pitchFamily="18" charset="0"/>
              </a:rPr>
              <a:t>and email it to </a:t>
            </a:r>
            <a:r>
              <a:rPr lang="en-US" sz="1600" dirty="0">
                <a:latin typeface="Times New Roman" panose="02020603050405020304" pitchFamily="18" charset="0"/>
                <a:cs typeface="Times New Roman" panose="02020603050405020304" pitchFamily="18" charset="0"/>
                <a:hlinkClick r:id="rId4"/>
              </a:rPr>
              <a:t>Records Management </a:t>
            </a:r>
            <a:r>
              <a:rPr lang="en-US" sz="1600" dirty="0">
                <a:latin typeface="Times New Roman" panose="02020603050405020304" pitchFamily="18" charset="0"/>
                <a:cs typeface="Times New Roman" panose="02020603050405020304" pitchFamily="18" charset="0"/>
              </a:rPr>
              <a:t>where it will be reviewed. (Archival records, send to </a:t>
            </a:r>
            <a:r>
              <a:rPr lang="en-US" sz="1600" dirty="0">
                <a:latin typeface="Times New Roman" panose="02020603050405020304" pitchFamily="18" charset="0"/>
                <a:cs typeface="Times New Roman" panose="02020603050405020304" pitchFamily="18" charset="0"/>
                <a:hlinkClick r:id="rId5"/>
              </a:rPr>
              <a:t>Maine State Archives</a:t>
            </a:r>
            <a:r>
              <a:rPr lang="en-US" sz="1600" dirty="0">
                <a:latin typeface="Times New Roman" panose="02020603050405020304" pitchFamily="18" charset="0"/>
                <a:cs typeface="Times New Roman" panose="02020603050405020304" pitchFamily="18" charset="0"/>
              </a:rPr>
              <a:t>.)  The transmittal must be signed by an authorized Records Officer or RO Assistant.</a:t>
            </a:r>
          </a:p>
          <a:p>
            <a:pPr marL="0" indent="0">
              <a:spcBef>
                <a:spcPts val="0"/>
              </a:spcBef>
              <a:buNone/>
            </a:pPr>
            <a:r>
              <a:rPr lang="en-US" sz="1600" dirty="0">
                <a:latin typeface="Times New Roman" panose="02020603050405020304" pitchFamily="18" charset="0"/>
                <a:cs typeface="Times New Roman" panose="02020603050405020304" pitchFamily="18" charset="0"/>
              </a:rPr>
              <a:t> </a:t>
            </a:r>
          </a:p>
          <a:p>
            <a:pPr eaLnBrk="1" hangingPunct="1">
              <a:spcBef>
                <a:spcPts val="0"/>
              </a:spcBef>
              <a:defRPr/>
            </a:pPr>
            <a:r>
              <a:rPr lang="en-US" sz="1600" dirty="0">
                <a:latin typeface="Times New Roman" pitchFamily="18" charset="0"/>
              </a:rPr>
              <a:t>Upon approval, our agency will process your transmittal and will contact you to arrange pick up (in the Augusta area)  or delivery.</a:t>
            </a:r>
          </a:p>
          <a:p>
            <a:pPr eaLnBrk="1" hangingPunct="1">
              <a:spcBef>
                <a:spcPts val="0"/>
              </a:spcBef>
              <a:defRPr/>
            </a:pPr>
            <a:endParaRPr lang="en-US" sz="1600" dirty="0">
              <a:latin typeface="Times New Roman" pitchFamily="18" charset="0"/>
            </a:endParaRPr>
          </a:p>
          <a:p>
            <a:pPr marL="0" indent="0" eaLnBrk="1" hangingPunct="1">
              <a:spcBef>
                <a:spcPts val="0"/>
              </a:spcBef>
              <a:buNone/>
              <a:defRPr/>
            </a:pPr>
            <a:r>
              <a:rPr lang="en-US" sz="1600" dirty="0">
                <a:latin typeface="Times New Roman" pitchFamily="18" charset="0"/>
              </a:rPr>
              <a:t>In order for any records to be transferred, agencies must use correct boxes, pack them according to policy, fill out transmittal forms appropriately and have signed by their Records Officer or Assistant RO.</a:t>
            </a:r>
          </a:p>
          <a:p>
            <a:pPr marL="0" indent="0" eaLnBrk="1" hangingPunct="1">
              <a:spcBef>
                <a:spcPts val="0"/>
              </a:spcBef>
              <a:buNone/>
              <a:defRPr/>
            </a:pPr>
            <a:endParaRPr lang="en-US" sz="1600" dirty="0">
              <a:latin typeface="Times New Roman" pitchFamily="18" charset="0"/>
            </a:endParaRPr>
          </a:p>
          <a:p>
            <a:pPr marL="0" indent="0" eaLnBrk="1" hangingPunct="1">
              <a:spcBef>
                <a:spcPts val="0"/>
              </a:spcBef>
              <a:buNone/>
              <a:defRPr/>
            </a:pPr>
            <a:r>
              <a:rPr lang="en-US" sz="1600" dirty="0">
                <a:latin typeface="Times New Roman" panose="02020603050405020304" pitchFamily="18" charset="0"/>
                <a:cs typeface="Times New Roman" panose="02020603050405020304" pitchFamily="18" charset="0"/>
              </a:rPr>
              <a:t>For further information on the Transfer of Records, visit the Maine State Archives website:  </a:t>
            </a:r>
            <a:r>
              <a:rPr lang="en-US" sz="1600" dirty="0">
                <a:latin typeface="Times New Roman" pitchFamily="18" charset="0"/>
                <a:cs typeface="Times New Roman" pitchFamily="18" charset="0"/>
                <a:hlinkClick r:id="rId6"/>
              </a:rPr>
              <a:t>www.maine.gov/sos/arc/records/recordsctr </a:t>
            </a:r>
            <a:endParaRPr lang="en-US" sz="1600" dirty="0">
              <a:latin typeface="Times New Roman" pitchFamily="18" charset="0"/>
            </a:endParaRPr>
          </a:p>
          <a:p>
            <a:pPr eaLnBrk="1" hangingPunct="1">
              <a:lnSpc>
                <a:spcPct val="80000"/>
              </a:lnSpc>
              <a:defRPr/>
            </a:pPr>
            <a:endParaRPr lang="en-US" sz="2400" dirty="0">
              <a:latin typeface="Times New Roman" pitchFamily="18" charset="0"/>
            </a:endParaRPr>
          </a:p>
          <a:p>
            <a:pPr eaLnBrk="1" hangingPunct="1">
              <a:lnSpc>
                <a:spcPct val="80000"/>
              </a:lnSpc>
              <a:defRPr/>
            </a:pPr>
            <a:endParaRPr lang="en-US" sz="2400" dirty="0">
              <a:solidFill>
                <a:srgbClr val="000099"/>
              </a:solidFill>
              <a:latin typeface="Times New Roman" pitchFamily="18" charset="0"/>
            </a:endParaRPr>
          </a:p>
          <a:p>
            <a:pPr marL="0" indent="0" eaLnBrk="1" hangingPunct="1">
              <a:lnSpc>
                <a:spcPct val="80000"/>
              </a:lnSpc>
              <a:buFontTx/>
              <a:buNone/>
              <a:defRPr/>
            </a:pPr>
            <a:endParaRPr lang="en-US" sz="2000" dirty="0">
              <a:latin typeface="Times New Roman" pitchFamily="18" charset="0"/>
            </a:endParaRPr>
          </a:p>
          <a:p>
            <a:pPr marL="0" indent="0" eaLnBrk="1" hangingPunct="1">
              <a:lnSpc>
                <a:spcPct val="80000"/>
              </a:lnSpc>
              <a:buFontTx/>
              <a:buNone/>
              <a:defRPr/>
            </a:pPr>
            <a:endParaRPr lang="en-US" sz="2000" dirty="0">
              <a:latin typeface="Times New Roman" pitchFamily="18" charset="0"/>
            </a:endParaRPr>
          </a:p>
        </p:txBody>
      </p:sp>
      <p:pic>
        <p:nvPicPr>
          <p:cNvPr id="3" name="Picture 2">
            <a:extLst>
              <a:ext uri="{FF2B5EF4-FFF2-40B4-BE49-F238E27FC236}">
                <a16:creationId xmlns:a16="http://schemas.microsoft.com/office/drawing/2014/main" id="{E1EB6204-D59C-42CC-9A72-B2AC0B50DE18}"/>
              </a:ext>
            </a:extLst>
          </p:cNvPr>
          <p:cNvPicPr>
            <a:picLocks noChangeAspect="1"/>
          </p:cNvPicPr>
          <p:nvPr/>
        </p:nvPicPr>
        <p:blipFill>
          <a:blip r:embed="rId7"/>
          <a:stretch>
            <a:fillRect/>
          </a:stretch>
        </p:blipFill>
        <p:spPr>
          <a:xfrm>
            <a:off x="7176814" y="280388"/>
            <a:ext cx="1091279" cy="1054699"/>
          </a:xfrm>
          <a:prstGeom prst="rect">
            <a:avLst/>
          </a:prstGeom>
        </p:spPr>
      </p:pic>
      <p:sp>
        <p:nvSpPr>
          <p:cNvPr id="2" name="Slide Number Placeholder 1">
            <a:extLst>
              <a:ext uri="{FF2B5EF4-FFF2-40B4-BE49-F238E27FC236}">
                <a16:creationId xmlns:a16="http://schemas.microsoft.com/office/drawing/2014/main" id="{329205B2-B1B0-77A8-AACB-375BD60E0811}"/>
              </a:ext>
            </a:extLst>
          </p:cNvPr>
          <p:cNvSpPr>
            <a:spLocks noGrp="1"/>
          </p:cNvSpPr>
          <p:nvPr>
            <p:ph type="sldNum" sz="quarter" idx="12"/>
          </p:nvPr>
        </p:nvSpPr>
        <p:spPr/>
        <p:txBody>
          <a:bodyPr/>
          <a:lstStyle/>
          <a:p>
            <a:pPr>
              <a:defRPr/>
            </a:pPr>
            <a:fld id="{3B3389CD-66CA-43E5-8FA2-FA77A692E8B4}"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762000" y="228600"/>
            <a:ext cx="7772400" cy="609600"/>
          </a:xfrm>
        </p:spPr>
        <p:txBody>
          <a:bodyPr/>
          <a:lstStyle/>
          <a:p>
            <a:pPr eaLnBrk="1" hangingPunct="1"/>
            <a:r>
              <a:rPr lang="en-US" sz="3200" b="1" dirty="0">
                <a:solidFill>
                  <a:schemeClr val="tx1"/>
                </a:solidFill>
                <a:latin typeface="Times New Roman" pitchFamily="18" charset="0"/>
              </a:rPr>
              <a:t>Records Research &amp; Retrieval</a:t>
            </a:r>
          </a:p>
        </p:txBody>
      </p:sp>
      <p:sp>
        <p:nvSpPr>
          <p:cNvPr id="25603" name="Rectangle 3"/>
          <p:cNvSpPr>
            <a:spLocks noGrp="1" noChangeArrowheads="1"/>
          </p:cNvSpPr>
          <p:nvPr>
            <p:ph type="body" idx="1"/>
          </p:nvPr>
        </p:nvSpPr>
        <p:spPr>
          <a:xfrm>
            <a:off x="609600" y="1066800"/>
            <a:ext cx="7924800" cy="5105400"/>
          </a:xfrm>
        </p:spPr>
        <p:txBody>
          <a:bodyPr/>
          <a:lstStyle/>
          <a:p>
            <a:pPr>
              <a:spcBef>
                <a:spcPts val="0"/>
              </a:spcBef>
              <a:spcAft>
                <a:spcPts val="0"/>
              </a:spcAft>
            </a:pPr>
            <a:r>
              <a:rPr lang="en-US" sz="1800" dirty="0">
                <a:effectLst/>
                <a:latin typeface="Times New Roman" panose="02020603050405020304" pitchFamily="18" charset="0"/>
                <a:ea typeface="Times New Roman" panose="02020603050405020304" pitchFamily="18" charset="0"/>
              </a:rPr>
              <a:t>The State Records Center is a closed facility, but agencies can submit records requests from the Records Center on any workday between 8 a.m. and 4 p.m.  The Records Center provides its customer agencies with centralized, economical storage for their inactive and pre-archival government records. Agencies are required to use the </a:t>
            </a:r>
            <a:r>
              <a:rPr lang="en-US" sz="1800" i="1" u="sng" dirty="0">
                <a:solidFill>
                  <a:srgbClr val="0000FF"/>
                </a:solidFill>
                <a:effectLst/>
                <a:latin typeface="Times New Roman" panose="02020603050405020304" pitchFamily="18" charset="0"/>
                <a:ea typeface="Times New Roman" panose="02020603050405020304" pitchFamily="18" charset="0"/>
                <a:hlinkClick r:id="rId3"/>
              </a:rPr>
              <a:t>Online Request for Reference Service Form</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available on our website to order records (unless making other arrangements with RC staff).  </a:t>
            </a:r>
          </a:p>
          <a:p>
            <a:r>
              <a:rPr lang="en-US" sz="1800" dirty="0">
                <a:latin typeface="Times New Roman" panose="02020603050405020304" pitchFamily="18" charset="0"/>
                <a:cs typeface="Times New Roman" panose="02020603050405020304" pitchFamily="18" charset="0"/>
              </a:rPr>
              <a:t>Once all correct referencing information is received, requests will (normally) be fulfilled within 24 hours – excluding days when State offices are closed</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p>
          <a:p>
            <a:r>
              <a:rPr lang="en-US" sz="1800" b="1" dirty="0">
                <a:latin typeface="Times New Roman" panose="02020603050405020304" pitchFamily="18" charset="0"/>
                <a:cs typeface="Times New Roman" panose="02020603050405020304" pitchFamily="18" charset="0"/>
              </a:rPr>
              <a:t>Only those persons who have been issued a </a:t>
            </a:r>
            <a:r>
              <a:rPr lang="en-US" sz="1800" b="1" i="1" dirty="0">
                <a:latin typeface="Times New Roman" panose="02020603050405020304" pitchFamily="18" charset="0"/>
                <a:cs typeface="Times New Roman" panose="02020603050405020304" pitchFamily="18" charset="0"/>
              </a:rPr>
              <a:t>Records Center Use Card (or Access Card) </a:t>
            </a:r>
            <a:r>
              <a:rPr lang="en-US" sz="1800" b="1" dirty="0">
                <a:latin typeface="Times New Roman" panose="02020603050405020304" pitchFamily="18" charset="0"/>
                <a:cs typeface="Times New Roman" panose="02020603050405020304" pitchFamily="18" charset="0"/>
              </a:rPr>
              <a:t>may order agency records</a:t>
            </a:r>
            <a:r>
              <a:rPr lang="en-US" sz="1800" b="1" i="1"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Records Officers use the Application for Records Center Use Cards, available on our </a:t>
            </a:r>
            <a:r>
              <a:rPr lang="en-US" sz="1800" u="sng" dirty="0">
                <a:latin typeface="Times New Roman" panose="02020603050405020304" pitchFamily="18" charset="0"/>
                <a:cs typeface="Times New Roman" panose="02020603050405020304" pitchFamily="18" charset="0"/>
                <a:hlinkClick r:id="rId4"/>
              </a:rPr>
              <a:t>Records Management Forms</a:t>
            </a:r>
            <a:r>
              <a:rPr lang="en-US" sz="1800" dirty="0">
                <a:latin typeface="Times New Roman" panose="02020603050405020304" pitchFamily="18" charset="0"/>
                <a:cs typeface="Times New Roman" panose="02020603050405020304" pitchFamily="18" charset="0"/>
                <a:hlinkClick r:id="rId4"/>
              </a:rPr>
              <a:t> </a:t>
            </a:r>
            <a:r>
              <a:rPr lang="en-US" sz="1800" dirty="0">
                <a:latin typeface="Times New Roman" panose="02020603050405020304" pitchFamily="18" charset="0"/>
                <a:cs typeface="Times New Roman" panose="02020603050405020304" pitchFamily="18" charset="0"/>
              </a:rPr>
              <a:t>website, to request access cards for employees who are authorized to retrieve agency records.   </a:t>
            </a:r>
          </a:p>
          <a:p>
            <a:r>
              <a:rPr lang="en-US" sz="1800" dirty="0">
                <a:latin typeface="Times New Roman" panose="02020603050405020304" pitchFamily="18" charset="0"/>
                <a:cs typeface="Times New Roman" panose="02020603050405020304" pitchFamily="18" charset="0"/>
              </a:rPr>
              <a:t>Access cards are not transferable.  We will not accept requests from someone using an access card number not assigned to them.  </a:t>
            </a:r>
          </a:p>
          <a:p>
            <a:pPr eaLnBrk="1" hangingPunct="1">
              <a:lnSpc>
                <a:spcPct val="80000"/>
              </a:lnSpc>
              <a:buClr>
                <a:schemeClr val="tx1"/>
              </a:buClr>
              <a:defRPr/>
            </a:pPr>
            <a:endParaRPr lang="en-US" sz="1600" dirty="0">
              <a:latin typeface="Times New Roman" panose="02020603050405020304" pitchFamily="18" charset="0"/>
              <a:cs typeface="Times New Roman" panose="02020603050405020304" pitchFamily="18" charset="0"/>
            </a:endParaRPr>
          </a:p>
          <a:p>
            <a:pPr marL="0" indent="0" eaLnBrk="1" hangingPunct="1">
              <a:lnSpc>
                <a:spcPct val="80000"/>
              </a:lnSpc>
              <a:buClr>
                <a:schemeClr val="tx1"/>
              </a:buClr>
              <a:buNone/>
              <a:defRPr/>
            </a:pPr>
            <a:r>
              <a:rPr lang="en-US" sz="1400" dirty="0">
                <a:latin typeface="Times New Roman" panose="02020603050405020304" pitchFamily="18" charset="0"/>
                <a:cs typeface="Times New Roman" panose="02020603050405020304" pitchFamily="18" charset="0"/>
              </a:rPr>
              <a:t>For further information on Records Retrieval, visit the Maine State Archives website:  </a:t>
            </a:r>
            <a:r>
              <a:rPr lang="en-US" sz="1400" dirty="0">
                <a:latin typeface="Times New Roman" pitchFamily="18" charset="0"/>
                <a:cs typeface="Times New Roman" pitchFamily="18" charset="0"/>
                <a:hlinkClick r:id="rId5"/>
              </a:rPr>
              <a:t>www.maine.gov/sos/arc/records/recordsctr </a:t>
            </a:r>
            <a:endParaRPr lang="en-US" sz="1400" dirty="0">
              <a:latin typeface="Times New Roman" pitchFamily="18" charset="0"/>
            </a:endParaRPr>
          </a:p>
        </p:txBody>
      </p:sp>
      <p:sp>
        <p:nvSpPr>
          <p:cNvPr id="2" name="Slide Number Placeholder 1">
            <a:extLst>
              <a:ext uri="{FF2B5EF4-FFF2-40B4-BE49-F238E27FC236}">
                <a16:creationId xmlns:a16="http://schemas.microsoft.com/office/drawing/2014/main" id="{8001F623-9B9B-3F50-4582-B59740E19261}"/>
              </a:ext>
            </a:extLst>
          </p:cNvPr>
          <p:cNvSpPr>
            <a:spLocks noGrp="1"/>
          </p:cNvSpPr>
          <p:nvPr>
            <p:ph type="sldNum" sz="quarter" idx="12"/>
          </p:nvPr>
        </p:nvSpPr>
        <p:spPr/>
        <p:txBody>
          <a:bodyPr/>
          <a:lstStyle/>
          <a:p>
            <a:pPr>
              <a:defRPr/>
            </a:pPr>
            <a:fld id="{3B3389CD-66CA-43E5-8FA2-FA77A692E8B4}" type="slidenum">
              <a:rPr lang="en-US" smtClean="0"/>
              <a:pPr>
                <a:defRPr/>
              </a:pPr>
              <a:t>65</a:t>
            </a:fld>
            <a:endParaRPr lang="en-US" dirty="0"/>
          </a:p>
        </p:txBody>
      </p:sp>
    </p:spTree>
    <p:extLst>
      <p:ext uri="{BB962C8B-B14F-4D97-AF65-F5344CB8AC3E}">
        <p14:creationId xmlns:p14="http://schemas.microsoft.com/office/powerpoint/2010/main" val="166420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840699" y="687480"/>
            <a:ext cx="5605629" cy="994172"/>
          </a:xfrm>
        </p:spPr>
        <p:txBody>
          <a:bodyPr>
            <a:normAutofit/>
          </a:bodyPr>
          <a:lstStyle/>
          <a:p>
            <a:pPr eaLnBrk="1" hangingPunct="1">
              <a:lnSpc>
                <a:spcPct val="90000"/>
              </a:lnSpc>
            </a:pPr>
            <a:r>
              <a:rPr lang="en-US" sz="3000" b="1">
                <a:latin typeface="Times New Roman" pitchFamily="18" charset="0"/>
              </a:rPr>
              <a:t>When Records Management </a:t>
            </a:r>
            <a:br>
              <a:rPr lang="en-US" sz="3000" b="1">
                <a:latin typeface="Times New Roman" pitchFamily="18" charset="0"/>
              </a:rPr>
            </a:br>
            <a:r>
              <a:rPr lang="en-US" sz="3000" b="1">
                <a:latin typeface="Times New Roman" pitchFamily="18" charset="0"/>
              </a:rPr>
              <a:t>Destroys Records</a:t>
            </a:r>
          </a:p>
        </p:txBody>
      </p:sp>
      <p:sp>
        <p:nvSpPr>
          <p:cNvPr id="25603" name="Rectangle 3"/>
          <p:cNvSpPr>
            <a:spLocks noGrp="1" noChangeArrowheads="1"/>
          </p:cNvSpPr>
          <p:nvPr>
            <p:ph idx="1"/>
          </p:nvPr>
        </p:nvSpPr>
        <p:spPr>
          <a:xfrm>
            <a:off x="852321" y="2227943"/>
            <a:ext cx="5033221" cy="3788227"/>
          </a:xfrm>
        </p:spPr>
        <p:txBody>
          <a:bodyPr anchor="ctr">
            <a:normAutofit/>
          </a:bodyPr>
          <a:lstStyle/>
          <a:p>
            <a:pPr marL="609600" indent="-609600" eaLnBrk="1" hangingPunct="1">
              <a:lnSpc>
                <a:spcPct val="90000"/>
              </a:lnSpc>
              <a:buFontTx/>
              <a:buNone/>
              <a:defRPr/>
            </a:pPr>
            <a:r>
              <a:rPr lang="en-US" sz="1600" dirty="0">
                <a:latin typeface="Times New Roman" pitchFamily="18" charset="0"/>
              </a:rPr>
              <a:t>Records stored in the Records Center and eligible for destruction are destroyed only after:</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Records Management sends a Records Center Disposition Notification to the creating agency’s Records Officer</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The Records Officer approves and signs the disposition </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The Records Officer returns the signed disposition notice to the Records Management.</a:t>
            </a:r>
          </a:p>
          <a:p>
            <a:pPr marL="609600" indent="-609600" eaLnBrk="1" hangingPunct="1">
              <a:lnSpc>
                <a:spcPct val="90000"/>
              </a:lnSpc>
              <a:buClr>
                <a:schemeClr val="bg2"/>
              </a:buClr>
              <a:buFont typeface="Monotype Sorts" pitchFamily="2" charset="2"/>
              <a:buAutoNum type="arabicPeriod"/>
              <a:defRPr/>
            </a:pPr>
            <a:endParaRPr lang="en-US" sz="1600" dirty="0">
              <a:latin typeface="Times New Roman" pitchFamily="18" charset="0"/>
            </a:endParaRPr>
          </a:p>
          <a:p>
            <a:pPr marL="0" indent="0" eaLnBrk="1" hangingPunct="1">
              <a:lnSpc>
                <a:spcPct val="90000"/>
              </a:lnSpc>
              <a:buClr>
                <a:schemeClr val="bg2"/>
              </a:buClr>
              <a:buFontTx/>
              <a:buNone/>
              <a:defRPr/>
            </a:pPr>
            <a:r>
              <a:rPr lang="en-US" sz="1600" dirty="0">
                <a:latin typeface="Times New Roman" pitchFamily="18" charset="0"/>
              </a:rPr>
              <a:t>This is the agency’s chance to determine if there is any reason why destruction or transfer to Archives should be delayed.</a:t>
            </a:r>
          </a:p>
          <a:p>
            <a:pPr marL="609600" indent="-609600" eaLnBrk="1" hangingPunct="1">
              <a:lnSpc>
                <a:spcPct val="90000"/>
              </a:lnSpc>
              <a:buClr>
                <a:schemeClr val="bg2"/>
              </a:buClr>
              <a:buFont typeface="Monotype Sorts" pitchFamily="2" charset="2"/>
              <a:buAutoNum type="arabicPeriod"/>
              <a:defRPr/>
            </a:pPr>
            <a:endParaRPr lang="en-US" sz="1600" dirty="0">
              <a:latin typeface="Times New Roman" pitchFamily="18" charset="0"/>
            </a:endParaRPr>
          </a:p>
        </p:txBody>
      </p:sp>
      <p:sp>
        <p:nvSpPr>
          <p:cNvPr id="349195" name="Rectangle 3491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49197" name="Oval 3491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49192" name="Graphic 349191" descr="Open Folder">
            <a:extLst>
              <a:ext uri="{FF2B5EF4-FFF2-40B4-BE49-F238E27FC236}">
                <a16:creationId xmlns:a16="http://schemas.microsoft.com/office/drawing/2014/main" id="{D412C2BD-6B91-EC36-861D-975B8F592F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AC776E21-0A41-0E0C-8A89-BF678E8E4D0C}"/>
              </a:ext>
            </a:extLst>
          </p:cNvPr>
          <p:cNvSpPr>
            <a:spLocks noGrp="1"/>
          </p:cNvSpPr>
          <p:nvPr>
            <p:ph type="sldNum" sz="quarter" idx="12"/>
          </p:nvPr>
        </p:nvSpPr>
        <p:spPr/>
        <p:txBody>
          <a:bodyPr/>
          <a:lstStyle/>
          <a:p>
            <a:pPr>
              <a:defRPr/>
            </a:pPr>
            <a:fld id="{95D83BC1-1A21-41A7-8A35-F9A835072B24}"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066800" y="228600"/>
            <a:ext cx="6934200" cy="685800"/>
          </a:xfrm>
        </p:spPr>
        <p:txBody>
          <a:bodyPr/>
          <a:lstStyle/>
          <a:p>
            <a:pPr eaLnBrk="1" hangingPunct="1"/>
            <a:r>
              <a:rPr lang="en-US" sz="4000" b="1" dirty="0">
                <a:solidFill>
                  <a:schemeClr val="tx1"/>
                </a:solidFill>
                <a:latin typeface="Times New Roman" pitchFamily="18" charset="0"/>
              </a:rPr>
              <a:t>Records Management Staff</a:t>
            </a:r>
            <a:endParaRPr lang="en-US" sz="4000" b="1" dirty="0">
              <a:solidFill>
                <a:schemeClr val="tx1"/>
              </a:solidFill>
            </a:endParaRPr>
          </a:p>
        </p:txBody>
      </p:sp>
      <p:sp>
        <p:nvSpPr>
          <p:cNvPr id="377859" name="Rectangle 3"/>
          <p:cNvSpPr>
            <a:spLocks noGrp="1" noChangeArrowheads="1"/>
          </p:cNvSpPr>
          <p:nvPr>
            <p:ph idx="1"/>
          </p:nvPr>
        </p:nvSpPr>
        <p:spPr>
          <a:xfrm>
            <a:off x="685800" y="1142999"/>
            <a:ext cx="7772400" cy="5102225"/>
          </a:xfrm>
        </p:spPr>
        <p:txBody>
          <a:bodyPr/>
          <a:lstStyle/>
          <a:p>
            <a:pPr eaLnBrk="1" hangingPunct="1">
              <a:lnSpc>
                <a:spcPct val="80000"/>
              </a:lnSpc>
              <a:buFontTx/>
              <a:buNone/>
            </a:pPr>
            <a:r>
              <a:rPr lang="en-US" sz="1800" b="1" dirty="0">
                <a:solidFill>
                  <a:schemeClr val="accent2"/>
                </a:solidFill>
                <a:latin typeface="Times New Roman" pitchFamily="18" charset="0"/>
              </a:rPr>
              <a:t>Tammy Marks, Director</a:t>
            </a:r>
            <a:endParaRPr lang="en-US" sz="1800" dirty="0">
              <a:solidFill>
                <a:schemeClr val="accent2"/>
              </a:solidFill>
              <a:latin typeface="Times New Roman" pitchFamily="18" charset="0"/>
            </a:endParaRPr>
          </a:p>
          <a:p>
            <a:pPr eaLnBrk="1" hangingPunct="1">
              <a:lnSpc>
                <a:spcPct val="80000"/>
              </a:lnSpc>
              <a:buFontTx/>
              <a:buNone/>
            </a:pPr>
            <a:r>
              <a:rPr lang="en-US" sz="1800" dirty="0">
                <a:solidFill>
                  <a:schemeClr val="accent2"/>
                </a:solidFill>
                <a:latin typeface="Times New Roman" pitchFamily="18" charset="0"/>
                <a:hlinkClick r:id="rId3"/>
              </a:rPr>
              <a:t>tammy.marks@maine.gov</a:t>
            </a: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FontTx/>
              <a:buNone/>
            </a:pPr>
            <a:r>
              <a:rPr lang="en-US" sz="1800" b="1" u="sng" dirty="0">
                <a:solidFill>
                  <a:schemeClr val="accent2"/>
                </a:solidFill>
                <a:latin typeface="Times New Roman" pitchFamily="18" charset="0"/>
              </a:rPr>
              <a:t>Record Retention/Creating/Amending Schedules</a:t>
            </a:r>
          </a:p>
          <a:p>
            <a:pPr eaLnBrk="1" hangingPunct="1">
              <a:lnSpc>
                <a:spcPct val="80000"/>
              </a:lnSpc>
              <a:buFontTx/>
              <a:buNone/>
            </a:pPr>
            <a:r>
              <a:rPr lang="en-US" sz="1800" dirty="0">
                <a:solidFill>
                  <a:schemeClr val="accent2"/>
                </a:solidFill>
                <a:latin typeface="Times New Roman" pitchFamily="18" charset="0"/>
              </a:rPr>
              <a:t>Susan Verrier</a:t>
            </a:r>
          </a:p>
          <a:p>
            <a:pPr eaLnBrk="1" hangingPunct="1">
              <a:lnSpc>
                <a:spcPct val="80000"/>
              </a:lnSpc>
              <a:buFontTx/>
              <a:buNone/>
            </a:pPr>
            <a:r>
              <a:rPr lang="en-US" sz="1800" dirty="0">
                <a:solidFill>
                  <a:schemeClr val="accent2"/>
                </a:solidFill>
                <a:latin typeface="Times New Roman" pitchFamily="18" charset="0"/>
              </a:rPr>
              <a:t>Tiffany Tattan-Awley </a:t>
            </a:r>
          </a:p>
          <a:p>
            <a:pPr eaLnBrk="1" hangingPunct="1">
              <a:lnSpc>
                <a:spcPct val="80000"/>
              </a:lnSpc>
              <a:buFontTx/>
              <a:buNone/>
            </a:pPr>
            <a:r>
              <a:rPr lang="en-US" sz="1800" dirty="0">
                <a:solidFill>
                  <a:schemeClr val="accent2"/>
                </a:solidFill>
                <a:latin typeface="Times New Roman" pitchFamily="18" charset="0"/>
                <a:hlinkClick r:id="rId4"/>
              </a:rPr>
              <a:t>recordsmanagement.archives@maine.gov</a:t>
            </a: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None/>
            </a:pPr>
            <a:r>
              <a:rPr lang="en-US" sz="1800" b="1" u="sng" dirty="0">
                <a:solidFill>
                  <a:schemeClr val="accent2"/>
                </a:solidFill>
                <a:latin typeface="Times New Roman" pitchFamily="18" charset="0"/>
              </a:rPr>
              <a:t>State Records Center - Record Transfer, Disposition and Retrieval</a:t>
            </a:r>
          </a:p>
          <a:p>
            <a:pPr eaLnBrk="1" hangingPunct="1">
              <a:lnSpc>
                <a:spcPct val="80000"/>
              </a:lnSpc>
              <a:buNone/>
            </a:pPr>
            <a:r>
              <a:rPr lang="en-US" sz="1800" dirty="0">
                <a:solidFill>
                  <a:schemeClr val="accent2"/>
                </a:solidFill>
                <a:latin typeface="Times New Roman" pitchFamily="18" charset="0"/>
              </a:rPr>
              <a:t>Brian Libby, Records Center Supervisor </a:t>
            </a:r>
          </a:p>
          <a:p>
            <a:pPr eaLnBrk="1" hangingPunct="1">
              <a:lnSpc>
                <a:spcPct val="80000"/>
              </a:lnSpc>
              <a:buFontTx/>
              <a:buNone/>
            </a:pPr>
            <a:r>
              <a:rPr lang="en-US" sz="1800" dirty="0">
                <a:solidFill>
                  <a:schemeClr val="accent2"/>
                </a:solidFill>
                <a:latin typeface="Times New Roman" pitchFamily="18" charset="0"/>
              </a:rPr>
              <a:t>Ed Democracy</a:t>
            </a:r>
          </a:p>
          <a:p>
            <a:pPr eaLnBrk="1" hangingPunct="1">
              <a:lnSpc>
                <a:spcPct val="80000"/>
              </a:lnSpc>
              <a:buFontTx/>
              <a:buNone/>
            </a:pPr>
            <a:r>
              <a:rPr lang="en-US" sz="1800" dirty="0">
                <a:solidFill>
                  <a:schemeClr val="accent2"/>
                </a:solidFill>
                <a:latin typeface="Times New Roman" pitchFamily="18" charset="0"/>
              </a:rPr>
              <a:t>Brian Pushard</a:t>
            </a:r>
          </a:p>
          <a:p>
            <a:pPr eaLnBrk="1" hangingPunct="1">
              <a:lnSpc>
                <a:spcPct val="80000"/>
              </a:lnSpc>
              <a:buFontTx/>
              <a:buNone/>
            </a:pPr>
            <a:r>
              <a:rPr lang="en-US" sz="1800" dirty="0">
                <a:solidFill>
                  <a:schemeClr val="accent2"/>
                </a:solidFill>
                <a:latin typeface="Times New Roman" pitchFamily="18" charset="0"/>
                <a:hlinkClick r:id="rId5"/>
              </a:rPr>
              <a:t>recordscenter.archives@maine.gov</a:t>
            </a:r>
            <a:endParaRPr lang="en-US" sz="1800" dirty="0">
              <a:solidFill>
                <a:schemeClr val="accent2"/>
              </a:solidFill>
              <a:latin typeface="Times New Roman" pitchFamily="18" charset="0"/>
            </a:endParaRPr>
          </a:p>
          <a:p>
            <a:pPr eaLnBrk="1" hangingPunct="1">
              <a:lnSpc>
                <a:spcPct val="80000"/>
              </a:lnSpc>
              <a:buFontTx/>
              <a:buNone/>
            </a:pP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FontTx/>
              <a:buNone/>
            </a:pPr>
            <a:endParaRPr lang="en-US" sz="1800" dirty="0">
              <a:solidFill>
                <a:schemeClr val="accent2"/>
              </a:solidFill>
              <a:latin typeface="Times New Roman" pitchFamily="18" charset="0"/>
            </a:endParaRPr>
          </a:p>
          <a:p>
            <a:pPr eaLnBrk="1" hangingPunct="1">
              <a:lnSpc>
                <a:spcPct val="80000"/>
              </a:lnSpc>
              <a:buFontTx/>
              <a:buNone/>
            </a:pPr>
            <a:r>
              <a:rPr lang="en-US" sz="1800" dirty="0">
                <a:solidFill>
                  <a:schemeClr val="accent2"/>
                </a:solidFill>
                <a:latin typeface="Times New Roman" pitchFamily="18" charset="0"/>
              </a:rPr>
              <a:t>Maine State Archives/state records:  </a:t>
            </a:r>
            <a:r>
              <a:rPr lang="en-US" sz="1800" dirty="0">
                <a:solidFill>
                  <a:schemeClr val="accent2"/>
                </a:solidFill>
                <a:latin typeface="Times New Roman" pitchFamily="18" charset="0"/>
                <a:hlinkClick r:id="rId6"/>
              </a:rPr>
              <a:t>http://www.maine.gov/sos/arc/records/state/</a:t>
            </a:r>
            <a:endParaRPr lang="en-US" sz="1800" dirty="0">
              <a:solidFill>
                <a:schemeClr val="accent2"/>
              </a:solidFill>
              <a:latin typeface="Times New Roman" pitchFamily="18" charset="0"/>
            </a:endParaRPr>
          </a:p>
          <a:p>
            <a:pPr eaLnBrk="1" hangingPunct="1">
              <a:lnSpc>
                <a:spcPct val="80000"/>
              </a:lnSpc>
              <a:buFontTx/>
              <a:buNone/>
            </a:pPr>
            <a:endParaRPr lang="en-US" sz="1400" dirty="0">
              <a:solidFill>
                <a:schemeClr val="accent2"/>
              </a:solidFill>
              <a:latin typeface="Times New Roman" pitchFamily="18" charset="0"/>
            </a:endParaRPr>
          </a:p>
        </p:txBody>
      </p:sp>
      <p:pic>
        <p:nvPicPr>
          <p:cNvPr id="3" name="Picture 2">
            <a:extLst>
              <a:ext uri="{FF2B5EF4-FFF2-40B4-BE49-F238E27FC236}">
                <a16:creationId xmlns:a16="http://schemas.microsoft.com/office/drawing/2014/main" id="{78EAA2E8-1AC2-4279-9E6B-E3BD423F0D33}"/>
              </a:ext>
            </a:extLst>
          </p:cNvPr>
          <p:cNvPicPr>
            <a:picLocks noChangeAspect="1"/>
          </p:cNvPicPr>
          <p:nvPr/>
        </p:nvPicPr>
        <p:blipFill>
          <a:blip r:embed="rId7"/>
          <a:stretch>
            <a:fillRect/>
          </a:stretch>
        </p:blipFill>
        <p:spPr>
          <a:xfrm>
            <a:off x="6324455" y="3962400"/>
            <a:ext cx="1676545" cy="1127858"/>
          </a:xfrm>
          <a:prstGeom prst="rect">
            <a:avLst/>
          </a:prstGeom>
        </p:spPr>
      </p:pic>
      <p:sp>
        <p:nvSpPr>
          <p:cNvPr id="2" name="Slide Number Placeholder 1">
            <a:extLst>
              <a:ext uri="{FF2B5EF4-FFF2-40B4-BE49-F238E27FC236}">
                <a16:creationId xmlns:a16="http://schemas.microsoft.com/office/drawing/2014/main" id="{0EC36331-B4A1-5191-EEE7-463B10A5621D}"/>
              </a:ext>
            </a:extLst>
          </p:cNvPr>
          <p:cNvSpPr>
            <a:spLocks noGrp="1"/>
          </p:cNvSpPr>
          <p:nvPr>
            <p:ph type="sldNum" sz="quarter" idx="12"/>
          </p:nvPr>
        </p:nvSpPr>
        <p:spPr/>
        <p:txBody>
          <a:bodyPr/>
          <a:lstStyle/>
          <a:p>
            <a:pPr>
              <a:defRPr/>
            </a:pPr>
            <a:fld id="{3B3389CD-66CA-43E5-8FA2-FA77A692E8B4}"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0" y="457200"/>
            <a:ext cx="7772400" cy="6858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Get Credit</a:t>
            </a:r>
          </a:p>
        </p:txBody>
      </p:sp>
      <p:sp>
        <p:nvSpPr>
          <p:cNvPr id="81923" name="Content Placeholder 2"/>
          <p:cNvSpPr>
            <a:spLocks noGrp="1"/>
          </p:cNvSpPr>
          <p:nvPr>
            <p:ph idx="1"/>
          </p:nvPr>
        </p:nvSpPr>
        <p:spPr>
          <a:xfrm>
            <a:off x="609600" y="1524000"/>
            <a:ext cx="7924800" cy="3324257"/>
          </a:xfrm>
        </p:spPr>
        <p:txBody>
          <a:bodyPr/>
          <a:lstStyle/>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To receive acknowledgement for this Records Management Training:</a:t>
            </a:r>
          </a:p>
          <a:p>
            <a:pPr marL="0" indent="0">
              <a:buFont typeface="Monotype Sorts" pitchFamily="2" charset="2"/>
              <a:buNone/>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Click on the Get Credit button below, answering the review questions and filling out your name and other requested contact information.  Submit this form to verify that you have read and understand the content of this training.  The form will go to the Records Management Department at the Maine State Archives and they will record your training completion.</a:t>
            </a:r>
          </a:p>
          <a:p>
            <a:pPr marL="0" indent="0">
              <a:buFont typeface="Monotype Sorts" pitchFamily="2" charset="2"/>
              <a:buNone/>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THANK YOU!</a:t>
            </a:r>
          </a:p>
          <a:p>
            <a:pPr marL="0" indent="0">
              <a:buFont typeface="Monotype Sorts" pitchFamily="2" charset="2"/>
              <a:buNone/>
            </a:pPr>
            <a:endParaRPr lang="en-US" sz="2000" dirty="0"/>
          </a:p>
        </p:txBody>
      </p:sp>
      <p:sp>
        <p:nvSpPr>
          <p:cNvPr id="3" name="TextBox 2">
            <a:hlinkClick r:id="rId2"/>
          </p:cNvPr>
          <p:cNvSpPr txBox="1"/>
          <p:nvPr/>
        </p:nvSpPr>
        <p:spPr>
          <a:xfrm>
            <a:off x="2299317" y="5287949"/>
            <a:ext cx="1524000" cy="40011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p:spPr>
        <p:txBody>
          <a:bodyPr wrap="square" rtlCol="0">
            <a:spAutoFit/>
          </a:bodyPr>
          <a:lstStyle/>
          <a:p>
            <a:pPr algn="ctr"/>
            <a:r>
              <a:rPr lang="en-US" dirty="0">
                <a:solidFill>
                  <a:srgbClr val="000000"/>
                </a:solidFill>
              </a:rPr>
              <a:t>Get Credit</a:t>
            </a:r>
          </a:p>
        </p:txBody>
      </p:sp>
      <p:sp>
        <p:nvSpPr>
          <p:cNvPr id="4" name="TextBox 3">
            <a:hlinkClick r:id="rId3"/>
          </p:cNvPr>
          <p:cNvSpPr txBox="1"/>
          <p:nvPr/>
        </p:nvSpPr>
        <p:spPr>
          <a:xfrm>
            <a:off x="4813917" y="5263660"/>
            <a:ext cx="1524000" cy="400110"/>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dirty="0">
                <a:solidFill>
                  <a:srgbClr val="000000"/>
                </a:solidFill>
              </a:rPr>
              <a:t>Feedback</a:t>
            </a:r>
          </a:p>
        </p:txBody>
      </p:sp>
      <p:sp>
        <p:nvSpPr>
          <p:cNvPr id="2" name="Slide Number Placeholder 1">
            <a:extLst>
              <a:ext uri="{FF2B5EF4-FFF2-40B4-BE49-F238E27FC236}">
                <a16:creationId xmlns:a16="http://schemas.microsoft.com/office/drawing/2014/main" id="{D0659C45-37F9-F5DC-9357-55E3B954F98A}"/>
              </a:ext>
            </a:extLst>
          </p:cNvPr>
          <p:cNvSpPr>
            <a:spLocks noGrp="1"/>
          </p:cNvSpPr>
          <p:nvPr>
            <p:ph type="sldNum" sz="quarter" idx="12"/>
          </p:nvPr>
        </p:nvSpPr>
        <p:spPr/>
        <p:txBody>
          <a:bodyPr/>
          <a:lstStyle/>
          <a:p>
            <a:pPr>
              <a:defRPr/>
            </a:pPr>
            <a:fld id="{E288F939-3CD1-4BD5-A3CD-5C446A6F68FB}" type="slidenum">
              <a:rPr lang="en-US" smtClean="0">
                <a:solidFill>
                  <a:srgbClr val="000000"/>
                </a:solidFill>
              </a:rPr>
              <a:pPr>
                <a:defRPr/>
              </a:pPr>
              <a:t>68</a:t>
            </a:fld>
            <a:endParaRPr lang="en-US" dirty="0">
              <a:solidFill>
                <a:srgbClr val="000000"/>
              </a:solidFill>
            </a:endParaRPr>
          </a:p>
        </p:txBody>
      </p:sp>
    </p:spTree>
    <p:extLst>
      <p:ext uri="{BB962C8B-B14F-4D97-AF65-F5344CB8AC3E}">
        <p14:creationId xmlns:p14="http://schemas.microsoft.com/office/powerpoint/2010/main" val="2773799043"/>
      </p:ext>
    </p:extLst>
  </p:cSld>
  <p:clrMapOvr>
    <a:masterClrMapping/>
  </p:clrMapOvr>
  <mc:AlternateContent xmlns:mc="http://schemas.openxmlformats.org/markup-compatibility/2006" xmlns:p14="http://schemas.microsoft.com/office/powerpoint/2010/main">
    <mc:Choice Requires="p14">
      <p:transition spd="slow" p14:dur="2000" advTm="11023"/>
    </mc:Choice>
    <mc:Fallback xmlns="">
      <p:transition spd="slow" advTm="110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81" name="Rectangle 31028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83" name="Freeform: Shape 31028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74" name="Title 1"/>
          <p:cNvSpPr>
            <a:spLocks noGrp="1"/>
          </p:cNvSpPr>
          <p:nvPr>
            <p:ph type="title"/>
          </p:nvPr>
        </p:nvSpPr>
        <p:spPr>
          <a:xfrm>
            <a:off x="515125" y="1153572"/>
            <a:ext cx="2400300" cy="4461163"/>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Specific Types of Records</a:t>
            </a:r>
            <a:endParaRPr lang="en-US">
              <a:solidFill>
                <a:srgbClr val="FFFFFF"/>
              </a:solidFill>
              <a:latin typeface="Times New Roman" panose="02020603050405020304" pitchFamily="18" charset="0"/>
              <a:cs typeface="Times New Roman" panose="02020603050405020304" pitchFamily="18" charset="0"/>
            </a:endParaRPr>
          </a:p>
        </p:txBody>
      </p:sp>
      <p:sp>
        <p:nvSpPr>
          <p:cNvPr id="310285" name="Arc 31028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idx="1"/>
          </p:nvPr>
        </p:nvSpPr>
        <p:spPr>
          <a:xfrm>
            <a:off x="3335481" y="591344"/>
            <a:ext cx="5179868" cy="5585619"/>
          </a:xfrm>
        </p:spPr>
        <p:txBody>
          <a:bodyPr anchor="ctr">
            <a:normAutofit/>
          </a:bodyPr>
          <a:lstStyle/>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Archival/Permanent Records - </a:t>
            </a:r>
            <a:r>
              <a:rPr lang="en-US" sz="1500">
                <a:latin typeface="Times New Roman" panose="02020603050405020304" pitchFamily="18" charset="0"/>
                <a:cs typeface="Times New Roman" panose="02020603050405020304" pitchFamily="18" charset="0"/>
              </a:rPr>
              <a:t>Records required to be kept indefinitely because they have enduring or historical significance.  Once business needs of the agency are met, archival records contain a secondary, research value. </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Closed Records - </a:t>
            </a:r>
            <a:r>
              <a:rPr lang="en-US" sz="1500">
                <a:latin typeface="Times New Roman" panose="02020603050405020304" pitchFamily="18" charset="0"/>
                <a:cs typeface="Times New Roman" panose="02020603050405020304" pitchFamily="18" charset="0"/>
              </a:rPr>
              <a:t>This typically occurs when the normal business process has concluded.  Records would then either be destroyed or a retention period would begin. </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Confidential Records - </a:t>
            </a:r>
            <a:r>
              <a:rPr lang="en-US" sz="1500">
                <a:latin typeface="Times New Roman" panose="02020603050405020304" pitchFamily="18" charset="0"/>
                <a:cs typeface="Times New Roman" panose="02020603050405020304" pitchFamily="18" charset="0"/>
              </a:rPr>
              <a:t>Records which are exempt from public inspection according to law.</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Current (Active) Records - </a:t>
            </a:r>
            <a:r>
              <a:rPr lang="en-US" sz="1500">
                <a:latin typeface="Times New Roman" panose="02020603050405020304" pitchFamily="18" charset="0"/>
                <a:cs typeface="Times New Roman" panose="02020603050405020304" pitchFamily="18" charset="0"/>
              </a:rPr>
              <a:t>Those</a:t>
            </a:r>
            <a:r>
              <a:rPr lang="en-US" sz="1500" b="1">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records needed for day-to-day business use. </a:t>
            </a:r>
            <a:r>
              <a:rPr lang="en-US" sz="1500" b="1">
                <a:latin typeface="Times New Roman" panose="02020603050405020304" pitchFamily="18" charset="0"/>
                <a:cs typeface="Times New Roman" panose="02020603050405020304" pitchFamily="18" charset="0"/>
              </a:rPr>
              <a:t>Electronic Records - </a:t>
            </a:r>
            <a:r>
              <a:rPr lang="en-US" sz="1500">
                <a:latin typeface="Times New Roman" panose="02020603050405020304" pitchFamily="18" charset="0"/>
                <a:cs typeface="Times New Roman" panose="02020603050405020304" pitchFamily="18" charset="0"/>
              </a:rPr>
              <a:t>Records that cannot be read without the use of electronic equipment.  Includes both digital and analog records.</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Essential Records - </a:t>
            </a:r>
            <a:r>
              <a:rPr lang="en-US" sz="1500">
                <a:latin typeface="Times New Roman" panose="02020603050405020304" pitchFamily="18" charset="0"/>
                <a:cs typeface="Times New Roman" panose="02020603050405020304" pitchFamily="18" charset="0"/>
              </a:rPr>
              <a:t>These are records necessary to re-start an organization's operations in the event of a disaster. </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Non-Records - </a:t>
            </a:r>
            <a:r>
              <a:rPr lang="en-US" sz="1500">
                <a:latin typeface="Times New Roman" panose="02020603050405020304" pitchFamily="18" charset="0"/>
                <a:cs typeface="Times New Roman" panose="02020603050405020304" pitchFamily="18" charset="0"/>
              </a:rPr>
              <a:t>Non retention materials </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Temporary Records - </a:t>
            </a:r>
            <a:r>
              <a:rPr lang="en-US" sz="1500">
                <a:latin typeface="Times New Roman" panose="02020603050405020304" pitchFamily="18" charset="0"/>
                <a:cs typeface="Times New Roman" panose="02020603050405020304" pitchFamily="18" charset="0"/>
              </a:rPr>
              <a:t>Records which will be destroyed once they have met their agreed to retention period.  These can be short or long-term retention records.</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Transitory Records - </a:t>
            </a:r>
            <a:r>
              <a:rPr lang="en-US" sz="1500">
                <a:latin typeface="Times New Roman" panose="02020603050405020304" pitchFamily="18" charset="0"/>
                <a:cs typeface="Times New Roman" panose="02020603050405020304" pitchFamily="18" charset="0"/>
              </a:rPr>
              <a:t>Records</a:t>
            </a:r>
            <a:r>
              <a:rPr lang="en-US" sz="1500" b="1">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having short-term value. Usually, we think of correspondence in this category which would typically be less than 30 days.</a:t>
            </a:r>
            <a:endParaRPr lang="en-US" sz="1500" b="1">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AAD19EC-70E0-6249-109F-449F5D861EEF}"/>
              </a:ext>
            </a:extLst>
          </p:cNvPr>
          <p:cNvSpPr>
            <a:spLocks noGrp="1"/>
          </p:cNvSpPr>
          <p:nvPr>
            <p:ph type="sldNum" sz="quarter" idx="12"/>
          </p:nvPr>
        </p:nvSpPr>
        <p:spPr/>
        <p:txBody>
          <a:bodyPr/>
          <a:lstStyle/>
          <a:p>
            <a:pPr>
              <a:defRPr/>
            </a:pPr>
            <a:fld id="{95D83BC1-1A21-41A7-8A35-F9A835072B24}" type="slidenum">
              <a:rPr lang="en-US" smtClean="0"/>
              <a:pPr>
                <a:defRPr/>
              </a:pPr>
              <a:t>7</a:t>
            </a:fld>
            <a:endParaRPr lang="en-US" dirty="0"/>
          </a:p>
        </p:txBody>
      </p:sp>
    </p:spTree>
    <p:extLst>
      <p:ext uri="{BB962C8B-B14F-4D97-AF65-F5344CB8AC3E}">
        <p14:creationId xmlns:p14="http://schemas.microsoft.com/office/powerpoint/2010/main" val="361313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a:xfrm>
            <a:off x="609600" y="266700"/>
            <a:ext cx="7924800" cy="571500"/>
          </a:xfrm>
          <a:noFill/>
          <a:ln>
            <a:noFill/>
          </a:ln>
        </p:spPr>
        <p:txBody>
          <a:bodyPr>
            <a:normAutofit fontScale="90000"/>
          </a:bodyPr>
          <a:lstStyle/>
          <a:p>
            <a:pPr algn="ctr"/>
            <a:r>
              <a:rPr lang="en-US" sz="3200" b="1" dirty="0">
                <a:solidFill>
                  <a:schemeClr val="tx1"/>
                </a:solidFill>
                <a:latin typeface="Times New Roman" panose="02020603050405020304" pitchFamily="18" charset="0"/>
                <a:cs typeface="Times New Roman" panose="02020603050405020304" pitchFamily="18" charset="0"/>
              </a:rPr>
              <a:t>Drafts and Working Documents</a:t>
            </a:r>
          </a:p>
        </p:txBody>
      </p:sp>
      <p:sp>
        <p:nvSpPr>
          <p:cNvPr id="312323" name="Content Placeholder 2"/>
          <p:cNvSpPr>
            <a:spLocks noGrp="1"/>
          </p:cNvSpPr>
          <p:nvPr>
            <p:ph idx="1"/>
          </p:nvPr>
        </p:nvSpPr>
        <p:spPr>
          <a:xfrm>
            <a:off x="762000" y="1295400"/>
            <a:ext cx="7543800" cy="4762500"/>
          </a:xfrm>
        </p:spPr>
        <p:txBody>
          <a:bodyPr>
            <a:noAutofit/>
          </a:bodyPr>
          <a:lstStyle/>
          <a:p>
            <a:pPr marL="0" indent="0">
              <a:spcBef>
                <a:spcPts val="0"/>
              </a:spcBef>
              <a:buNone/>
            </a:pPr>
            <a:r>
              <a:rPr lang="en-US" sz="2000" dirty="0">
                <a:latin typeface="Times New Roman" panose="02020603050405020304" pitchFamily="18" charset="0"/>
                <a:cs typeface="Times New Roman" panose="02020603050405020304" pitchFamily="18" charset="0"/>
              </a:rPr>
              <a:t>Working documents and drafts are public records but might only need to be retained for a brief period if they do not have significant administrative, legal, fiscal or historical value.</a:t>
            </a: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spcBef>
                <a:spcPts val="0"/>
              </a:spcBef>
              <a:buNone/>
            </a:pPr>
            <a:r>
              <a:rPr lang="en-US" sz="2000" dirty="0">
                <a:latin typeface="Times New Roman" panose="02020603050405020304" pitchFamily="18" charset="0"/>
                <a:cs typeface="Times New Roman" panose="02020603050405020304" pitchFamily="18" charset="0"/>
              </a:rPr>
              <a:t>Considerations when retaining working documents and drafts:</a:t>
            </a:r>
          </a:p>
          <a:p>
            <a:pPr>
              <a:spcBef>
                <a:spcPts val="0"/>
              </a:spcBef>
            </a:pPr>
            <a:r>
              <a:rPr lang="en-US" sz="2000" dirty="0">
                <a:latin typeface="Times New Roman" panose="02020603050405020304" pitchFamily="18" charset="0"/>
                <a:cs typeface="Times New Roman" panose="02020603050405020304" pitchFamily="18" charset="0"/>
              </a:rPr>
              <a:t>Significance of the document being drafted; </a:t>
            </a:r>
          </a:p>
          <a:p>
            <a:pPr>
              <a:spcBef>
                <a:spcPts val="0"/>
              </a:spcBef>
            </a:pPr>
            <a:r>
              <a:rPr lang="en-US" sz="2000" dirty="0">
                <a:latin typeface="Times New Roman" panose="02020603050405020304" pitchFamily="18" charset="0"/>
                <a:cs typeface="Times New Roman" panose="02020603050405020304" pitchFamily="18" charset="0"/>
              </a:rPr>
              <a:t>Specific legal requirements relating to the retention of certain preliminary drafts; </a:t>
            </a:r>
          </a:p>
          <a:p>
            <a:pPr>
              <a:spcBef>
                <a:spcPts val="0"/>
              </a:spcBef>
            </a:pPr>
            <a:r>
              <a:rPr lang="en-US" sz="2000" dirty="0">
                <a:latin typeface="Times New Roman" panose="02020603050405020304" pitchFamily="18" charset="0"/>
                <a:cs typeface="Times New Roman" panose="02020603050405020304" pitchFamily="18" charset="0"/>
              </a:rPr>
              <a:t>Need for records as evidence that the agency practiced due diligence in the drafting process;</a:t>
            </a:r>
          </a:p>
          <a:p>
            <a:pPr>
              <a:spcBef>
                <a:spcPts val="0"/>
              </a:spcBef>
            </a:pPr>
            <a:r>
              <a:rPr lang="en-US" sz="2000" dirty="0">
                <a:latin typeface="Times New Roman" panose="02020603050405020304" pitchFamily="18" charset="0"/>
                <a:cs typeface="Times New Roman" panose="02020603050405020304" pitchFamily="18" charset="0"/>
              </a:rPr>
              <a:t>Unique/substantive information relating to formulation and execution of high-level policies or decisions.</a:t>
            </a: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sz="2000" dirty="0">
                <a:latin typeface="Times New Roman" panose="02020603050405020304" pitchFamily="18" charset="0"/>
                <a:cs typeface="Times New Roman" panose="02020603050405020304" pitchFamily="18" charset="0"/>
              </a:rPr>
              <a:t>For more information on DRAFTS see the </a:t>
            </a:r>
            <a:r>
              <a:rPr lang="en-US" sz="2000" dirty="0">
                <a:latin typeface="Times New Roman" panose="02020603050405020304" pitchFamily="18" charset="0"/>
                <a:cs typeface="Times New Roman" panose="02020603050405020304" pitchFamily="18" charset="0"/>
                <a:hlinkClick r:id="rId2"/>
              </a:rPr>
              <a:t>RM Advice Bulletin </a:t>
            </a:r>
            <a:r>
              <a:rPr lang="en-US" sz="2000" dirty="0">
                <a:latin typeface="Times New Roman" panose="02020603050405020304" pitchFamily="18" charset="0"/>
                <a:cs typeface="Times New Roman" panose="02020603050405020304" pitchFamily="18" charset="0"/>
              </a:rPr>
              <a:t>available on our website.</a:t>
            </a:r>
          </a:p>
        </p:txBody>
      </p:sp>
    </p:spTree>
    <p:extLst>
      <p:ext uri="{BB962C8B-B14F-4D97-AF65-F5344CB8AC3E}">
        <p14:creationId xmlns:p14="http://schemas.microsoft.com/office/powerpoint/2010/main" val="3647847882"/>
      </p:ext>
    </p:extLst>
  </p:cSld>
  <p:clrMapOvr>
    <a:masterClrMapping/>
  </p:clrMapOvr>
  <p:transition spd="slow" advTm="1114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447800" y="1600200"/>
            <a:ext cx="6477000" cy="3581400"/>
          </a:xfrm>
          <a:ln w="76200">
            <a:solidFill>
              <a:srgbClr val="0070C0"/>
            </a:solidFill>
          </a:ln>
        </p:spPr>
        <p:txBody>
          <a:bodyPr>
            <a:noAutofit/>
          </a:bodyPr>
          <a:lstStyle/>
          <a:p>
            <a:pPr marL="0" indent="0" algn="ctr">
              <a:spcBef>
                <a:spcPts val="0"/>
              </a:spcBef>
              <a:buNone/>
            </a:pPr>
            <a:r>
              <a:rPr lang="en-US" sz="4800" b="1" dirty="0">
                <a:solidFill>
                  <a:srgbClr val="0070C0"/>
                </a:solidFill>
                <a:latin typeface="Times New Roman" panose="02020603050405020304" pitchFamily="18" charset="0"/>
                <a:cs typeface="Times New Roman" panose="02020603050405020304" pitchFamily="18" charset="0"/>
              </a:rPr>
              <a:t>Your Records are Informational Assets</a:t>
            </a:r>
          </a:p>
          <a:p>
            <a:pPr marL="0" indent="0" algn="ctr">
              <a:spcBef>
                <a:spcPts val="0"/>
              </a:spcBef>
              <a:buNone/>
            </a:pPr>
            <a:endParaRPr lang="en-US" sz="4800" b="1" dirty="0">
              <a:solidFill>
                <a:srgbClr val="7030A0"/>
              </a:solidFill>
              <a:latin typeface="Times New Roman" panose="02020603050405020304" pitchFamily="18" charset="0"/>
              <a:cs typeface="Times New Roman" panose="02020603050405020304" pitchFamily="18" charset="0"/>
            </a:endParaRPr>
          </a:p>
          <a:p>
            <a:pPr marL="0" indent="0" algn="ctr">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People will come and go but the agency continues to operate because RECORDS provide the continuity for the ongoing operations and mission of the agency.</a:t>
            </a:r>
          </a:p>
          <a:p>
            <a:pPr marL="0" indent="0" algn="ctr">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45BC29F-C329-9B7D-A749-50B1F061F9D7}"/>
              </a:ext>
            </a:extLst>
          </p:cNvPr>
          <p:cNvSpPr>
            <a:spLocks noGrp="1"/>
          </p:cNvSpPr>
          <p:nvPr>
            <p:ph type="sldNum" sz="quarter" idx="12"/>
          </p:nvPr>
        </p:nvSpPr>
        <p:spPr/>
        <p:txBody>
          <a:bodyPr/>
          <a:lstStyle/>
          <a:p>
            <a:pPr>
              <a:defRPr/>
            </a:pPr>
            <a:fld id="{3B3389CD-66CA-43E5-8FA2-FA77A692E8B4}" type="slidenum">
              <a:rPr lang="en-US" smtClean="0"/>
              <a:pPr>
                <a:defRPr/>
              </a:pPr>
              <a:t>9</a:t>
            </a:fld>
            <a:endParaRPr lang="en-US" dirty="0"/>
          </a:p>
        </p:txBody>
      </p:sp>
    </p:spTree>
    <p:extLst>
      <p:ext uri="{BB962C8B-B14F-4D97-AF65-F5344CB8AC3E}">
        <p14:creationId xmlns:p14="http://schemas.microsoft.com/office/powerpoint/2010/main" val="8227231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12400</TotalTime>
  <Words>6338</Words>
  <Application>Microsoft Office PowerPoint</Application>
  <PresentationFormat>Letter Paper (8.5x11 in)</PresentationFormat>
  <Paragraphs>586</Paragraphs>
  <Slides>68</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68</vt:i4>
      </vt:variant>
    </vt:vector>
  </HeadingPairs>
  <TitlesOfParts>
    <vt:vector size="80" baseType="lpstr">
      <vt:lpstr>Arial</vt:lpstr>
      <vt:lpstr>Calibri</vt:lpstr>
      <vt:lpstr>Calibri Light</vt:lpstr>
      <vt:lpstr>Franklin Gothic Medium</vt:lpstr>
      <vt:lpstr>Monotype Sorts</vt:lpstr>
      <vt:lpstr>Times New Roman</vt:lpstr>
      <vt:lpstr>Wingdings</vt:lpstr>
      <vt:lpstr>1_Default Design</vt:lpstr>
      <vt:lpstr>3_Office Theme</vt:lpstr>
      <vt:lpstr>4_Office Theme</vt:lpstr>
      <vt:lpstr>5_Office Theme</vt:lpstr>
      <vt:lpstr>6_Office Theme</vt:lpstr>
      <vt:lpstr>PowerPoint Presentation</vt:lpstr>
      <vt:lpstr>Welcome to Records Management!</vt:lpstr>
      <vt:lpstr>Steps to Complete Training</vt:lpstr>
      <vt:lpstr>PowerPoint Presentation</vt:lpstr>
      <vt:lpstr>What is a Record?</vt:lpstr>
      <vt:lpstr>PowerPoint Presentation</vt:lpstr>
      <vt:lpstr>Specific Types of Records</vt:lpstr>
      <vt:lpstr>Drafts and Working Documents</vt:lpstr>
      <vt:lpstr>PowerPoint Presentation</vt:lpstr>
      <vt:lpstr>What is Records Management</vt:lpstr>
      <vt:lpstr>Major Reasons Why Good  Records Management Is Vital</vt:lpstr>
      <vt:lpstr>Records Officers and Assistants</vt:lpstr>
      <vt:lpstr>Additional RO Expectations</vt:lpstr>
      <vt:lpstr>Conduct a Records Inventory  Identify Agency Records</vt:lpstr>
      <vt:lpstr>Building a Structure</vt:lpstr>
      <vt:lpstr>Managing Your Records</vt:lpstr>
      <vt:lpstr>What Is a Records Schedule?</vt:lpstr>
      <vt:lpstr>Schedules Provide a Defensible Position</vt:lpstr>
      <vt:lpstr>Why Bother with Retention Schedules</vt:lpstr>
      <vt:lpstr>How a Schedule Can  Work for Your Agency</vt:lpstr>
      <vt:lpstr>What Records Need to Be on a Schedule?</vt:lpstr>
      <vt:lpstr>Types of Retention Schedules</vt:lpstr>
      <vt:lpstr>State General Schedules</vt:lpstr>
      <vt:lpstr>Retaining Records Per the State GS</vt:lpstr>
      <vt:lpstr>Retaining Records Per the State GS</vt:lpstr>
      <vt:lpstr>When you Find Documents in Your Agency -  Schedule Process</vt:lpstr>
      <vt:lpstr>PowerPoint Presentation</vt:lpstr>
      <vt:lpstr>PowerPoint Presentation</vt:lpstr>
      <vt:lpstr>PowerPoint Presentation</vt:lpstr>
      <vt:lpstr>Review and Approval</vt:lpstr>
      <vt:lpstr>What Makes a Record Series</vt:lpstr>
      <vt:lpstr>Series to AVOID</vt:lpstr>
      <vt:lpstr>How to Determine Retention Periods</vt:lpstr>
      <vt:lpstr>Determining Retention Periods  4 Part Criteria</vt:lpstr>
      <vt:lpstr>PowerPoint Presentation</vt:lpstr>
      <vt:lpstr>When Does Retention Begin?</vt:lpstr>
      <vt:lpstr>PowerPoint Presentation</vt:lpstr>
      <vt:lpstr>Schedule Amendments</vt:lpstr>
      <vt:lpstr>Record Maintenance</vt:lpstr>
      <vt:lpstr>Using Retention Schedules for FOAA</vt:lpstr>
      <vt:lpstr>Things to Consider</vt:lpstr>
      <vt:lpstr>How to Comply With FOAA</vt:lpstr>
      <vt:lpstr>Records Management Policy</vt:lpstr>
      <vt:lpstr>Keep Employees Informed and Trained</vt:lpstr>
      <vt:lpstr>PowerPoint Presentation</vt:lpstr>
      <vt:lpstr>Electronic Records</vt:lpstr>
      <vt:lpstr>PowerPoint Presentation</vt:lpstr>
      <vt:lpstr>Electronic Recordkeeping</vt:lpstr>
      <vt:lpstr>When Scanning Records </vt:lpstr>
      <vt:lpstr>PowerPoint Presentation</vt:lpstr>
      <vt:lpstr>PowerPoint Presentation</vt:lpstr>
      <vt:lpstr>Email Records</vt:lpstr>
      <vt:lpstr>Email Retention Periods</vt:lpstr>
      <vt:lpstr>PowerPoint Presentation</vt:lpstr>
      <vt:lpstr>Good News</vt:lpstr>
      <vt:lpstr>Organizing Email/Set Up Folders</vt:lpstr>
      <vt:lpstr>Set Up Rules</vt:lpstr>
      <vt:lpstr>Get Rid of the ROT</vt:lpstr>
      <vt:lpstr>Email Items to Consider</vt:lpstr>
      <vt:lpstr>Departing Employees</vt:lpstr>
      <vt:lpstr>PowerPoint Presentation</vt:lpstr>
      <vt:lpstr>Structure of the Maine State Archives</vt:lpstr>
      <vt:lpstr>Ownership of Records</vt:lpstr>
      <vt:lpstr>Transfer of Records  to the State Records Center</vt:lpstr>
      <vt:lpstr>Records Research &amp; Retrieval</vt:lpstr>
      <vt:lpstr>When Records Management  Destroys Records</vt:lpstr>
      <vt:lpstr>Records Management Staff</vt:lpstr>
      <vt:lpstr>Get Credit</vt:lpstr>
    </vt:vector>
  </TitlesOfParts>
  <Company>Maine State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Nina M. Osier</dc:creator>
  <cp:lastModifiedBy>Verrier, Susan</cp:lastModifiedBy>
  <cp:revision>649</cp:revision>
  <cp:lastPrinted>2015-08-11T14:57:14Z</cp:lastPrinted>
  <dcterms:created xsi:type="dcterms:W3CDTF">2004-06-21T16:52:46Z</dcterms:created>
  <dcterms:modified xsi:type="dcterms:W3CDTF">2026-03-27T19:36:32Z</dcterms:modified>
</cp:coreProperties>
</file>