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37" r:id="rId1"/>
    <p:sldMasterId id="2147483921" r:id="rId2"/>
  </p:sldMasterIdLst>
  <p:notesMasterIdLst>
    <p:notesMasterId r:id="rId46"/>
  </p:notesMasterIdLst>
  <p:handoutMasterIdLst>
    <p:handoutMasterId r:id="rId47"/>
  </p:handoutMasterIdLst>
  <p:sldIdLst>
    <p:sldId id="381" r:id="rId3"/>
    <p:sldId id="457" r:id="rId4"/>
    <p:sldId id="532" r:id="rId5"/>
    <p:sldId id="534" r:id="rId6"/>
    <p:sldId id="527" r:id="rId7"/>
    <p:sldId id="549" r:id="rId8"/>
    <p:sldId id="596" r:id="rId9"/>
    <p:sldId id="602" r:id="rId10"/>
    <p:sldId id="603" r:id="rId11"/>
    <p:sldId id="604" r:id="rId12"/>
    <p:sldId id="557" r:id="rId13"/>
    <p:sldId id="539" r:id="rId14"/>
    <p:sldId id="468" r:id="rId15"/>
    <p:sldId id="588" r:id="rId16"/>
    <p:sldId id="616" r:id="rId17"/>
    <p:sldId id="541" r:id="rId18"/>
    <p:sldId id="639" r:id="rId19"/>
    <p:sldId id="650" r:id="rId20"/>
    <p:sldId id="651" r:id="rId21"/>
    <p:sldId id="609" r:id="rId22"/>
    <p:sldId id="544" r:id="rId23"/>
    <p:sldId id="545" r:id="rId24"/>
    <p:sldId id="546" r:id="rId25"/>
    <p:sldId id="537" r:id="rId26"/>
    <p:sldId id="567" r:id="rId27"/>
    <p:sldId id="626" r:id="rId28"/>
    <p:sldId id="627" r:id="rId29"/>
    <p:sldId id="529" r:id="rId30"/>
    <p:sldId id="583" r:id="rId31"/>
    <p:sldId id="587" r:id="rId32"/>
    <p:sldId id="523" r:id="rId33"/>
    <p:sldId id="576" r:id="rId34"/>
    <p:sldId id="496" r:id="rId35"/>
    <p:sldId id="730" r:id="rId36"/>
    <p:sldId id="731" r:id="rId37"/>
    <p:sldId id="577" r:id="rId38"/>
    <p:sldId id="584" r:id="rId39"/>
    <p:sldId id="729" r:id="rId40"/>
    <p:sldId id="276" r:id="rId41"/>
    <p:sldId id="463" r:id="rId42"/>
    <p:sldId id="555" r:id="rId43"/>
    <p:sldId id="564" r:id="rId44"/>
    <p:sldId id="511" r:id="rId45"/>
  </p:sldIdLst>
  <p:sldSz cx="9144000" cy="6858000" type="letter"/>
  <p:notesSz cx="6954838" cy="93091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pitchFamily="34" charset="0"/>
      </a:defRPr>
    </a:lvl5pPr>
    <a:lvl6pPr marL="2286000" algn="l" defTabSz="914400" rtl="0" eaLnBrk="1" latinLnBrk="0" hangingPunct="1">
      <a:defRPr sz="2000" kern="1200">
        <a:solidFill>
          <a:schemeClr val="tx1"/>
        </a:solidFill>
        <a:latin typeface="Times New Roman" pitchFamily="18" charset="0"/>
        <a:ea typeface="+mn-ea"/>
        <a:cs typeface="Arial" pitchFamily="34" charset="0"/>
      </a:defRPr>
    </a:lvl6pPr>
    <a:lvl7pPr marL="2743200" algn="l" defTabSz="914400" rtl="0" eaLnBrk="1" latinLnBrk="0" hangingPunct="1">
      <a:defRPr sz="2000" kern="1200">
        <a:solidFill>
          <a:schemeClr val="tx1"/>
        </a:solidFill>
        <a:latin typeface="Times New Roman" pitchFamily="18" charset="0"/>
        <a:ea typeface="+mn-ea"/>
        <a:cs typeface="Arial" pitchFamily="34" charset="0"/>
      </a:defRPr>
    </a:lvl7pPr>
    <a:lvl8pPr marL="3200400" algn="l" defTabSz="914400" rtl="0" eaLnBrk="1" latinLnBrk="0" hangingPunct="1">
      <a:defRPr sz="2000" kern="1200">
        <a:solidFill>
          <a:schemeClr val="tx1"/>
        </a:solidFill>
        <a:latin typeface="Times New Roman" pitchFamily="18" charset="0"/>
        <a:ea typeface="+mn-ea"/>
        <a:cs typeface="Arial" pitchFamily="34" charset="0"/>
      </a:defRPr>
    </a:lvl8pPr>
    <a:lvl9pPr marL="3657600" algn="l" defTabSz="914400" rtl="0" eaLnBrk="1" latinLnBrk="0" hangingPunct="1">
      <a:defRPr sz="20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CC"/>
    <a:srgbClr val="3333FF"/>
    <a:srgbClr val="FFFF99"/>
    <a:srgbClr val="FFFF66"/>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712" autoAdjust="0"/>
  </p:normalViewPr>
  <p:slideViewPr>
    <p:cSldViewPr>
      <p:cViewPr varScale="1">
        <p:scale>
          <a:sx n="67" d="100"/>
          <a:sy n="67" d="100"/>
        </p:scale>
        <p:origin x="78" y="7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184"/>
    </p:cViewPr>
  </p:sorterViewPr>
  <p:notesViewPr>
    <p:cSldViewPr>
      <p:cViewPr varScale="1">
        <p:scale>
          <a:sx n="81" d="100"/>
          <a:sy n="81" d="100"/>
        </p:scale>
        <p:origin x="-3120"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eaLnBrk="0" hangingPunct="0">
              <a:defRPr sz="1200" dirty="0">
                <a:cs typeface="+mn-cs"/>
              </a:defRPr>
            </a:lvl1pPr>
          </a:lstStyle>
          <a:p>
            <a:pPr>
              <a:defRPr/>
            </a:pPr>
            <a:r>
              <a:rPr lang="en-US" dirty="0"/>
              <a:t>Maine State Archives</a:t>
            </a:r>
          </a:p>
          <a:p>
            <a:pPr>
              <a:defRPr/>
            </a:pPr>
            <a:r>
              <a:rPr lang="en-US" dirty="0"/>
              <a:t>Records Management Training</a:t>
            </a:r>
          </a:p>
        </p:txBody>
      </p:sp>
      <p:sp>
        <p:nvSpPr>
          <p:cNvPr id="45059" name="Rectangle 3"/>
          <p:cNvSpPr>
            <a:spLocks noGrp="1" noChangeArrowheads="1"/>
          </p:cNvSpPr>
          <p:nvPr>
            <p:ph type="dt" sz="quarter" idx="1"/>
          </p:nvPr>
        </p:nvSpPr>
        <p:spPr bwMode="auto">
          <a:xfrm>
            <a:off x="3941763"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eaLnBrk="0" hangingPunct="0">
              <a:defRPr sz="1200" dirty="0">
                <a:cs typeface="+mn-cs"/>
              </a:defRPr>
            </a:lvl1pPr>
          </a:lstStyle>
          <a:p>
            <a:pPr>
              <a:defRPr/>
            </a:pPr>
            <a:r>
              <a:rPr lang="en-US" dirty="0"/>
              <a:t>April 2015</a:t>
            </a:r>
          </a:p>
        </p:txBody>
      </p:sp>
      <p:sp>
        <p:nvSpPr>
          <p:cNvPr id="45060" name="Rectangle 4"/>
          <p:cNvSpPr>
            <a:spLocks noGrp="1" noChangeArrowheads="1"/>
          </p:cNvSpPr>
          <p:nvPr>
            <p:ph type="ftr" sz="quarter" idx="2"/>
          </p:nvPr>
        </p:nvSpPr>
        <p:spPr bwMode="auto">
          <a:xfrm>
            <a:off x="0"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eaLnBrk="0" hangingPunct="0">
              <a:defRPr sz="1200" dirty="0">
                <a:cs typeface="+mn-cs"/>
              </a:defRPr>
            </a:lvl1pPr>
          </a:lstStyle>
          <a:p>
            <a:pPr>
              <a:defRPr/>
            </a:pPr>
            <a:endParaRPr lang="en-US" dirty="0"/>
          </a:p>
        </p:txBody>
      </p:sp>
      <p:sp>
        <p:nvSpPr>
          <p:cNvPr id="45061" name="Rectangle 5"/>
          <p:cNvSpPr>
            <a:spLocks noGrp="1" noChangeArrowheads="1"/>
          </p:cNvSpPr>
          <p:nvPr>
            <p:ph type="sldNum" sz="quarter" idx="3"/>
          </p:nvPr>
        </p:nvSpPr>
        <p:spPr bwMode="auto">
          <a:xfrm>
            <a:off x="3941763"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eaLnBrk="0" hangingPunct="0">
              <a:defRPr sz="1200">
                <a:cs typeface="+mn-cs"/>
              </a:defRPr>
            </a:lvl1pPr>
          </a:lstStyle>
          <a:p>
            <a:pPr>
              <a:defRPr/>
            </a:pPr>
            <a:fld id="{DF5521CA-E53C-4140-8292-2A9241FACF2E}" type="slidenum">
              <a:rPr lang="en-US"/>
              <a:pPr>
                <a:defRPr/>
              </a:pPr>
              <a:t>‹#›</a:t>
            </a:fld>
            <a:endParaRPr lang="en-US" dirty="0"/>
          </a:p>
        </p:txBody>
      </p:sp>
    </p:spTree>
    <p:extLst>
      <p:ext uri="{BB962C8B-B14F-4D97-AF65-F5344CB8AC3E}">
        <p14:creationId xmlns:p14="http://schemas.microsoft.com/office/powerpoint/2010/main" val="3178741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eaLnBrk="0" hangingPunct="0">
              <a:defRPr sz="1200" dirty="0">
                <a:cs typeface="+mn-cs"/>
              </a:defRPr>
            </a:lvl1pPr>
          </a:lstStyle>
          <a:p>
            <a:pPr>
              <a:defRPr/>
            </a:pPr>
            <a:endParaRPr lang="en-US" dirty="0"/>
          </a:p>
        </p:txBody>
      </p:sp>
      <p:sp>
        <p:nvSpPr>
          <p:cNvPr id="43011" name="Rectangle 3"/>
          <p:cNvSpPr>
            <a:spLocks noGrp="1" noChangeArrowheads="1"/>
          </p:cNvSpPr>
          <p:nvPr>
            <p:ph type="dt" idx="1"/>
          </p:nvPr>
        </p:nvSpPr>
        <p:spPr bwMode="auto">
          <a:xfrm>
            <a:off x="3941763"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eaLnBrk="0" hangingPunct="0">
              <a:defRPr sz="1200" dirty="0">
                <a:cs typeface="+mn-cs"/>
              </a:defRPr>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27100" y="4421188"/>
            <a:ext cx="5100638"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eaLnBrk="0" hangingPunct="0">
              <a:defRPr sz="1200" dirty="0">
                <a:cs typeface="+mn-cs"/>
              </a:defRPr>
            </a:lvl1pPr>
          </a:lstStyle>
          <a:p>
            <a:pPr>
              <a:defRPr/>
            </a:pPr>
            <a:endParaRPr lang="en-US" dirty="0"/>
          </a:p>
        </p:txBody>
      </p:sp>
      <p:sp>
        <p:nvSpPr>
          <p:cNvPr id="43015" name="Rectangle 7"/>
          <p:cNvSpPr>
            <a:spLocks noGrp="1" noChangeArrowheads="1"/>
          </p:cNvSpPr>
          <p:nvPr>
            <p:ph type="sldNum" sz="quarter" idx="5"/>
          </p:nvPr>
        </p:nvSpPr>
        <p:spPr bwMode="auto">
          <a:xfrm>
            <a:off x="3941763"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eaLnBrk="0" hangingPunct="0">
              <a:defRPr sz="1200">
                <a:cs typeface="+mn-cs"/>
              </a:defRPr>
            </a:lvl1pPr>
          </a:lstStyle>
          <a:p>
            <a:pPr>
              <a:defRPr/>
            </a:pPr>
            <a:fld id="{2908E236-B00E-4652-AA16-173185E4C88B}" type="slidenum">
              <a:rPr lang="en-US"/>
              <a:pPr>
                <a:defRPr/>
              </a:pPr>
              <a:t>‹#›</a:t>
            </a:fld>
            <a:endParaRPr lang="en-US" dirty="0"/>
          </a:p>
        </p:txBody>
      </p:sp>
    </p:spTree>
    <p:extLst>
      <p:ext uri="{BB962C8B-B14F-4D97-AF65-F5344CB8AC3E}">
        <p14:creationId xmlns:p14="http://schemas.microsoft.com/office/powerpoint/2010/main" val="444380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pPr>
                <a:defRPr/>
              </a:pPr>
              <a:t>5</a:t>
            </a:fld>
            <a:endParaRPr lang="en-US" dirty="0"/>
          </a:p>
        </p:txBody>
      </p:sp>
    </p:spTree>
    <p:extLst>
      <p:ext uri="{BB962C8B-B14F-4D97-AF65-F5344CB8AC3E}">
        <p14:creationId xmlns:p14="http://schemas.microsoft.com/office/powerpoint/2010/main" val="10320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pPr>
                <a:defRPr/>
              </a:pPr>
              <a:t>6</a:t>
            </a:fld>
            <a:endParaRPr lang="en-US" dirty="0"/>
          </a:p>
        </p:txBody>
      </p:sp>
    </p:spTree>
    <p:extLst>
      <p:ext uri="{BB962C8B-B14F-4D97-AF65-F5344CB8AC3E}">
        <p14:creationId xmlns:p14="http://schemas.microsoft.com/office/powerpoint/2010/main" val="285742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pPr>
                <a:defRPr/>
              </a:pPr>
              <a:t>12</a:t>
            </a:fld>
            <a:endParaRPr lang="en-US" dirty="0"/>
          </a:p>
        </p:txBody>
      </p:sp>
    </p:spTree>
    <p:extLst>
      <p:ext uri="{BB962C8B-B14F-4D97-AF65-F5344CB8AC3E}">
        <p14:creationId xmlns:p14="http://schemas.microsoft.com/office/powerpoint/2010/main" val="160117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74118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74118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38</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41</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F3A0B95-887A-4C07-B04F-6EEB16A00DE5}" type="slidenum">
              <a:rPr lang="en-US"/>
              <a:pPr>
                <a:defRPr/>
              </a:pPr>
              <a:t>‹#›</a:t>
            </a:fld>
            <a:endParaRPr lang="en-US" dirty="0"/>
          </a:p>
        </p:txBody>
      </p:sp>
    </p:spTree>
    <p:extLst>
      <p:ext uri="{BB962C8B-B14F-4D97-AF65-F5344CB8AC3E}">
        <p14:creationId xmlns:p14="http://schemas.microsoft.com/office/powerpoint/2010/main" val="24842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3F717C4-6DB1-45EF-939B-A48D9F35568C}" type="slidenum">
              <a:rPr lang="en-US"/>
              <a:pPr>
                <a:defRPr/>
              </a:pPr>
              <a:t>‹#›</a:t>
            </a:fld>
            <a:endParaRPr lang="en-US" dirty="0"/>
          </a:p>
        </p:txBody>
      </p:sp>
    </p:spTree>
    <p:extLst>
      <p:ext uri="{BB962C8B-B14F-4D97-AF65-F5344CB8AC3E}">
        <p14:creationId xmlns:p14="http://schemas.microsoft.com/office/powerpoint/2010/main" val="202297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F4A74A8-B5DD-4297-8500-221D7FC84CDB}" type="slidenum">
              <a:rPr lang="en-US"/>
              <a:pPr>
                <a:defRPr/>
              </a:pPr>
              <a:t>‹#›</a:t>
            </a:fld>
            <a:endParaRPr lang="en-US" dirty="0"/>
          </a:p>
        </p:txBody>
      </p:sp>
    </p:spTree>
    <p:extLst>
      <p:ext uri="{BB962C8B-B14F-4D97-AF65-F5344CB8AC3E}">
        <p14:creationId xmlns:p14="http://schemas.microsoft.com/office/powerpoint/2010/main" val="409827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3D226BA6-4EF1-4CD3-84BE-9CCC614C501D}" type="slidenum">
              <a:rPr lang="en-US"/>
              <a:pPr>
                <a:defRPr/>
              </a:pPr>
              <a:t>‹#›</a:t>
            </a:fld>
            <a:endParaRPr lang="en-US" dirty="0"/>
          </a:p>
        </p:txBody>
      </p:sp>
    </p:spTree>
    <p:extLst>
      <p:ext uri="{BB962C8B-B14F-4D97-AF65-F5344CB8AC3E}">
        <p14:creationId xmlns:p14="http://schemas.microsoft.com/office/powerpoint/2010/main" val="261494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3DE32DD9-BC63-454F-A7D7-6D36EA173B3E}" type="slidenum">
              <a:rPr lang="en-US"/>
              <a:pPr>
                <a:defRPr/>
              </a:pPr>
              <a:t>‹#›</a:t>
            </a:fld>
            <a:endParaRPr lang="en-US" dirty="0"/>
          </a:p>
        </p:txBody>
      </p:sp>
    </p:spTree>
    <p:extLst>
      <p:ext uri="{BB962C8B-B14F-4D97-AF65-F5344CB8AC3E}">
        <p14:creationId xmlns:p14="http://schemas.microsoft.com/office/powerpoint/2010/main" val="224175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58EB462C-6B23-43D1-B8B2-EDFA638ED991}" type="slidenum">
              <a:rPr lang="en-US"/>
              <a:pPr>
                <a:defRPr/>
              </a:pPr>
              <a:t>‹#›</a:t>
            </a:fld>
            <a:endParaRPr lang="en-US" dirty="0"/>
          </a:p>
        </p:txBody>
      </p:sp>
    </p:spTree>
    <p:extLst>
      <p:ext uri="{BB962C8B-B14F-4D97-AF65-F5344CB8AC3E}">
        <p14:creationId xmlns:p14="http://schemas.microsoft.com/office/powerpoint/2010/main" val="87728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3B5BC161-18E9-4A27-935A-B05DF157F0A9}" type="slidenum">
              <a:rPr lang="en-US"/>
              <a:pPr>
                <a:defRPr/>
              </a:pPr>
              <a:t>‹#›</a:t>
            </a:fld>
            <a:endParaRPr lang="en-US" dirty="0"/>
          </a:p>
        </p:txBody>
      </p:sp>
    </p:spTree>
    <p:extLst>
      <p:ext uri="{BB962C8B-B14F-4D97-AF65-F5344CB8AC3E}">
        <p14:creationId xmlns:p14="http://schemas.microsoft.com/office/powerpoint/2010/main" val="2111452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86E8903C-0F86-415D-A632-E86F3BD7975F}" type="slidenum">
              <a:rPr lang="en-US"/>
              <a:pPr>
                <a:defRPr/>
              </a:pPr>
              <a:t>‹#›</a:t>
            </a:fld>
            <a:endParaRPr lang="en-US" dirty="0"/>
          </a:p>
        </p:txBody>
      </p:sp>
    </p:spTree>
    <p:extLst>
      <p:ext uri="{BB962C8B-B14F-4D97-AF65-F5344CB8AC3E}">
        <p14:creationId xmlns:p14="http://schemas.microsoft.com/office/powerpoint/2010/main" val="335911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84649887-36A6-4257-9843-FB381CBD8060}" type="slidenum">
              <a:rPr lang="en-US"/>
              <a:pPr>
                <a:defRPr/>
              </a:pPr>
              <a:t>‹#›</a:t>
            </a:fld>
            <a:endParaRPr lang="en-US" dirty="0"/>
          </a:p>
        </p:txBody>
      </p:sp>
    </p:spTree>
    <p:extLst>
      <p:ext uri="{BB962C8B-B14F-4D97-AF65-F5344CB8AC3E}">
        <p14:creationId xmlns:p14="http://schemas.microsoft.com/office/powerpoint/2010/main" val="327649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6867E282-D645-43E8-8D53-4CE2248F9859}" type="slidenum">
              <a:rPr lang="en-US"/>
              <a:pPr>
                <a:defRPr/>
              </a:pPr>
              <a:t>‹#›</a:t>
            </a:fld>
            <a:endParaRPr lang="en-US" dirty="0"/>
          </a:p>
        </p:txBody>
      </p:sp>
    </p:spTree>
    <p:extLst>
      <p:ext uri="{BB962C8B-B14F-4D97-AF65-F5344CB8AC3E}">
        <p14:creationId xmlns:p14="http://schemas.microsoft.com/office/powerpoint/2010/main" val="2429031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C717D267-B16E-476B-BE14-9C9E63DDF1AE}" type="slidenum">
              <a:rPr lang="en-US"/>
              <a:pPr>
                <a:defRPr/>
              </a:pPr>
              <a:t>‹#›</a:t>
            </a:fld>
            <a:endParaRPr lang="en-US" dirty="0"/>
          </a:p>
        </p:txBody>
      </p:sp>
    </p:spTree>
    <p:extLst>
      <p:ext uri="{BB962C8B-B14F-4D97-AF65-F5344CB8AC3E}">
        <p14:creationId xmlns:p14="http://schemas.microsoft.com/office/powerpoint/2010/main" val="192073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30F62FE-FBDD-48FD-A2F1-45331E60F45B}" type="slidenum">
              <a:rPr lang="en-US"/>
              <a:pPr>
                <a:defRPr/>
              </a:pPr>
              <a:t>‹#›</a:t>
            </a:fld>
            <a:endParaRPr lang="en-US" dirty="0"/>
          </a:p>
        </p:txBody>
      </p:sp>
    </p:spTree>
    <p:extLst>
      <p:ext uri="{BB962C8B-B14F-4D97-AF65-F5344CB8AC3E}">
        <p14:creationId xmlns:p14="http://schemas.microsoft.com/office/powerpoint/2010/main" val="3769356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368AD0DF-B382-44D3-AEA4-641002612A51}" type="slidenum">
              <a:rPr lang="en-US"/>
              <a:pPr>
                <a:defRPr/>
              </a:pPr>
              <a:t>‹#›</a:t>
            </a:fld>
            <a:endParaRPr lang="en-US" dirty="0"/>
          </a:p>
        </p:txBody>
      </p:sp>
    </p:spTree>
    <p:extLst>
      <p:ext uri="{BB962C8B-B14F-4D97-AF65-F5344CB8AC3E}">
        <p14:creationId xmlns:p14="http://schemas.microsoft.com/office/powerpoint/2010/main" val="225314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0BFF1D7D-E507-41E0-9D4F-F243CAD7A785}" type="slidenum">
              <a:rPr lang="en-US"/>
              <a:pPr>
                <a:defRPr/>
              </a:pPr>
              <a:t>‹#›</a:t>
            </a:fld>
            <a:endParaRPr lang="en-US" dirty="0"/>
          </a:p>
        </p:txBody>
      </p:sp>
    </p:spTree>
    <p:extLst>
      <p:ext uri="{BB962C8B-B14F-4D97-AF65-F5344CB8AC3E}">
        <p14:creationId xmlns:p14="http://schemas.microsoft.com/office/powerpoint/2010/main" val="1096766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dirty="0">
                <a:latin typeface="Times New Roman" pitchFamily="18" charset="0"/>
              </a:defRPr>
            </a:lvl1pPr>
          </a:lstStyle>
          <a:p>
            <a:pPr>
              <a:defRPr/>
            </a:pPr>
            <a:r>
              <a:rPr lang="en-US" dirty="0"/>
              <a:t>Records Management Training - March 2026</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BE383BBB-BBF4-4CF8-A6F2-F3E45945BAB7}" type="slidenum">
              <a:rPr lang="en-US"/>
              <a:pPr>
                <a:defRPr/>
              </a:pPr>
              <a:t>‹#›</a:t>
            </a:fld>
            <a:endParaRPr lang="en-US" dirty="0"/>
          </a:p>
        </p:txBody>
      </p:sp>
    </p:spTree>
    <p:extLst>
      <p:ext uri="{BB962C8B-B14F-4D97-AF65-F5344CB8AC3E}">
        <p14:creationId xmlns:p14="http://schemas.microsoft.com/office/powerpoint/2010/main" val="145435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9ED62D9-BAB1-48C2-9E9C-495D3E72BEE3}" type="slidenum">
              <a:rPr lang="en-US"/>
              <a:pPr>
                <a:defRPr/>
              </a:pPr>
              <a:t>‹#›</a:t>
            </a:fld>
            <a:endParaRPr lang="en-US" dirty="0"/>
          </a:p>
        </p:txBody>
      </p:sp>
    </p:spTree>
    <p:extLst>
      <p:ext uri="{BB962C8B-B14F-4D97-AF65-F5344CB8AC3E}">
        <p14:creationId xmlns:p14="http://schemas.microsoft.com/office/powerpoint/2010/main" val="17543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7E6CEB7-D236-4B48-8772-535840C6D22E}" type="slidenum">
              <a:rPr lang="en-US"/>
              <a:pPr>
                <a:defRPr/>
              </a:pPr>
              <a:t>‹#›</a:t>
            </a:fld>
            <a:endParaRPr lang="en-US" dirty="0"/>
          </a:p>
        </p:txBody>
      </p:sp>
    </p:spTree>
    <p:extLst>
      <p:ext uri="{BB962C8B-B14F-4D97-AF65-F5344CB8AC3E}">
        <p14:creationId xmlns:p14="http://schemas.microsoft.com/office/powerpoint/2010/main" val="107354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19745EB-C3A3-49A4-922D-029CE4F46064}" type="slidenum">
              <a:rPr lang="en-US"/>
              <a:pPr>
                <a:defRPr/>
              </a:pPr>
              <a:t>‹#›</a:t>
            </a:fld>
            <a:endParaRPr lang="en-US" dirty="0"/>
          </a:p>
        </p:txBody>
      </p:sp>
    </p:spTree>
    <p:extLst>
      <p:ext uri="{BB962C8B-B14F-4D97-AF65-F5344CB8AC3E}">
        <p14:creationId xmlns:p14="http://schemas.microsoft.com/office/powerpoint/2010/main" val="89520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8446A9E-00E5-4E68-A007-CC5C66EF6D3F}" type="slidenum">
              <a:rPr lang="en-US"/>
              <a:pPr>
                <a:defRPr/>
              </a:pPr>
              <a:t>‹#›</a:t>
            </a:fld>
            <a:endParaRPr lang="en-US" dirty="0"/>
          </a:p>
        </p:txBody>
      </p:sp>
    </p:spTree>
    <p:extLst>
      <p:ext uri="{BB962C8B-B14F-4D97-AF65-F5344CB8AC3E}">
        <p14:creationId xmlns:p14="http://schemas.microsoft.com/office/powerpoint/2010/main" val="341594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5724D73-69A1-4FAD-A832-703E416AE9CE}" type="slidenum">
              <a:rPr lang="en-US"/>
              <a:pPr>
                <a:defRPr/>
              </a:pPr>
              <a:t>‹#›</a:t>
            </a:fld>
            <a:endParaRPr lang="en-US" dirty="0"/>
          </a:p>
        </p:txBody>
      </p:sp>
    </p:spTree>
    <p:extLst>
      <p:ext uri="{BB962C8B-B14F-4D97-AF65-F5344CB8AC3E}">
        <p14:creationId xmlns:p14="http://schemas.microsoft.com/office/powerpoint/2010/main" val="94910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48F7384-7A5F-43C7-B69D-A697463D78D7}" type="slidenum">
              <a:rPr lang="en-US"/>
              <a:pPr>
                <a:defRPr/>
              </a:pPr>
              <a:t>‹#›</a:t>
            </a:fld>
            <a:endParaRPr lang="en-US" dirty="0"/>
          </a:p>
        </p:txBody>
      </p:sp>
    </p:spTree>
    <p:extLst>
      <p:ext uri="{BB962C8B-B14F-4D97-AF65-F5344CB8AC3E}">
        <p14:creationId xmlns:p14="http://schemas.microsoft.com/office/powerpoint/2010/main" val="313853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dirty="0">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dirty="0">
                <a:latin typeface="Times New Roman" pitchFamily="18" charset="0"/>
              </a:defRPr>
            </a:lvl1pPr>
          </a:lstStyle>
          <a:p>
            <a:pPr>
              <a:defRPr/>
            </a:pPr>
            <a:r>
              <a:rPr lang="en-US" dirty="0"/>
              <a:t>Records Management Training - March 2026</a:t>
            </a:r>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E72408E-0844-4D21-9340-B5DDA0411C08}" type="slidenum">
              <a:rPr lang="en-US"/>
              <a:pPr>
                <a:defRPr/>
              </a:pPr>
              <a:t>‹#›</a:t>
            </a:fld>
            <a:endParaRPr lang="en-US" dirty="0"/>
          </a:p>
        </p:txBody>
      </p:sp>
    </p:spTree>
    <p:extLst>
      <p:ext uri="{BB962C8B-B14F-4D97-AF65-F5344CB8AC3E}">
        <p14:creationId xmlns:p14="http://schemas.microsoft.com/office/powerpoint/2010/main" val="199690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dirty="0">
                <a:solidFill>
                  <a:srgbClr val="000000"/>
                </a:solidFill>
                <a:latin typeface="Arial" pitchFamily="34" charset="0"/>
                <a:cs typeface="+mn-cs"/>
              </a:defRPr>
            </a:lvl1pPr>
          </a:lstStyle>
          <a:p>
            <a:pPr>
              <a:defRPr/>
            </a:pPr>
            <a:endParaRPr lang="en-US" dirty="0"/>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dirty="0">
                <a:solidFill>
                  <a:srgbClr val="000000"/>
                </a:solidFill>
                <a:latin typeface="Arial" pitchFamily="34" charset="0"/>
                <a:cs typeface="+mn-cs"/>
              </a:defRPr>
            </a:lvl1pPr>
          </a:lstStyle>
          <a:p>
            <a:pPr>
              <a:defRPr/>
            </a:pPr>
            <a:r>
              <a:rPr lang="en-US" dirty="0"/>
              <a:t>Records Management Training - March 2026</a:t>
            </a:r>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cs typeface="+mn-cs"/>
              </a:defRPr>
            </a:lvl1pPr>
          </a:lstStyle>
          <a:p>
            <a:pPr>
              <a:defRPr/>
            </a:pPr>
            <a:fld id="{35190EBB-671B-40CF-8F7F-30D0F12F9C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87" r:id="rId1"/>
    <p:sldLayoutId id="2147490688" r:id="rId2"/>
    <p:sldLayoutId id="2147490689" r:id="rId3"/>
    <p:sldLayoutId id="2147490690" r:id="rId4"/>
    <p:sldLayoutId id="2147490691" r:id="rId5"/>
    <p:sldLayoutId id="2147490692" r:id="rId6"/>
    <p:sldLayoutId id="2147490693" r:id="rId7"/>
    <p:sldLayoutId id="2147490694" r:id="rId8"/>
    <p:sldLayoutId id="2147490695" r:id="rId9"/>
    <p:sldLayoutId id="2147490696" r:id="rId10"/>
    <p:sldLayoutId id="214749069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dirty="0">
                <a:solidFill>
                  <a:prstClr val="black">
                    <a:tint val="75000"/>
                  </a:prstClr>
                </a:solidFill>
                <a:latin typeface="Times New Roman" charset="0"/>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dirty="0">
                <a:solidFill>
                  <a:prstClr val="black">
                    <a:tint val="75000"/>
                  </a:prstClr>
                </a:solidFill>
                <a:latin typeface="Times New Roman" charset="0"/>
                <a:cs typeface="+mn-cs"/>
              </a:defRPr>
            </a:lvl1pPr>
          </a:lstStyle>
          <a:p>
            <a:pPr>
              <a:defRPr/>
            </a:pPr>
            <a:r>
              <a:rPr lang="en-US" dirty="0"/>
              <a:t>Records Management Training - March 2026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New Roman" charset="0"/>
                <a:cs typeface="+mn-cs"/>
              </a:defRPr>
            </a:lvl1pPr>
          </a:lstStyle>
          <a:p>
            <a:pPr>
              <a:defRPr/>
            </a:pPr>
            <a:fld id="{67D111A7-F7D3-4F75-A348-ACDB4A9163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8" r:id="rId1"/>
    <p:sldLayoutId id="2147490699" r:id="rId2"/>
    <p:sldLayoutId id="2147490700" r:id="rId3"/>
    <p:sldLayoutId id="2147490701" r:id="rId4"/>
    <p:sldLayoutId id="2147490702" r:id="rId5"/>
    <p:sldLayoutId id="2147490703" r:id="rId6"/>
    <p:sldLayoutId id="2147490704" r:id="rId7"/>
    <p:sldLayoutId id="2147490705" r:id="rId8"/>
    <p:sldLayoutId id="2147490706" r:id="rId9"/>
    <p:sldLayoutId id="2147490707" r:id="rId10"/>
    <p:sldLayoutId id="214749070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aine.gov/sos/archives/records-management/state-government-agency-policies-and-guidance/training-and-resources/records-management-advice-bulleti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maine.gov/sos/arc/records/state/recordsofficer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aine.gov/sos/archives/records-management/resources-for-state-and-local-governm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aine.gov/foa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aine.gov/sos/archives/records-management/state-government-agency-policies-and-guidance/records-management-for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cordscenter.archives@maine.gov" TargetMode="External"/><Relationship Id="rId2" Type="http://schemas.openxmlformats.org/officeDocument/2006/relationships/hyperlink" Target="mailto:recordsmanagement.archives@maine.gov"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www.maine.gov/sos/archives/records-management/state-government-agency-policies-and-guidance/records-management-forms" TargetMode="External"/><Relationship Id="rId4" Type="http://schemas.openxmlformats.org/officeDocument/2006/relationships/hyperlink" Target="mailto:maine.archives@maine.gov"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maine.gov/sos/archives/records-management/state-government-agency-policies-and-guidance/state-general-schedules-for-records" TargetMode="External"/><Relationship Id="rId7" Type="http://schemas.openxmlformats.org/officeDocument/2006/relationships/image" Target="../media/image39.png"/><Relationship Id="rId2" Type="http://schemas.openxmlformats.org/officeDocument/2006/relationships/hyperlink" Target="https://www.maine.gov/sos/arc/contact/index.html"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hyperlink" Target="https://legislature.maine.gov/legis/statutes/5/title5sec92-A.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maine.gov/sos/archives/records-management/resources-for-state-and-local-governme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ine.gov/sos/arc/records/state/agencyschedules.html" TargetMode="External"/><Relationship Id="rId2" Type="http://schemas.openxmlformats.org/officeDocument/2006/relationships/hyperlink" Target="http://www.maine.gov/sos/arc/records/state/generalschedul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1" name="TextBox 2"/>
          <p:cNvSpPr txBox="1">
            <a:spLocks noChangeArrowheads="1"/>
          </p:cNvSpPr>
          <p:nvPr/>
        </p:nvSpPr>
        <p:spPr bwMode="auto">
          <a:xfrm>
            <a:off x="914400" y="21336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4800" dirty="0"/>
              <a:t>Records Management </a:t>
            </a:r>
          </a:p>
          <a:p>
            <a:pPr algn="ctr"/>
            <a:r>
              <a:rPr lang="en-US" altLang="en-US" sz="4800" dirty="0"/>
              <a:t>Basic Principles</a:t>
            </a:r>
          </a:p>
          <a:p>
            <a:pPr algn="ctr"/>
            <a:r>
              <a:rPr lang="en-US" altLang="en-US" sz="4800" dirty="0"/>
              <a:t>For Maine State Employees</a:t>
            </a:r>
          </a:p>
        </p:txBody>
      </p:sp>
      <p:pic>
        <p:nvPicPr>
          <p:cNvPr id="37892" name="Picture 10" descr="newarc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7513"/>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867E282-D645-43E8-8D53-4CE2248F9859}" type="slidenum">
              <a:rPr lang="en-US" sz="800" smtClean="0">
                <a:solidFill>
                  <a:schemeClr val="tx1"/>
                </a:solidFill>
              </a:rPr>
              <a:pPr>
                <a:defRPr/>
              </a:pPr>
              <a:t>1</a:t>
            </a:fld>
            <a:endParaRPr lang="en-US" sz="800" dirty="0">
              <a:solidFill>
                <a:schemeClr val="tx1"/>
              </a:solidFill>
            </a:endParaRPr>
          </a:p>
        </p:txBody>
      </p:sp>
      <p:sp>
        <p:nvSpPr>
          <p:cNvPr id="6" name="TextBox 5">
            <a:extLst>
              <a:ext uri="{FF2B5EF4-FFF2-40B4-BE49-F238E27FC236}">
                <a16:creationId xmlns:a16="http://schemas.microsoft.com/office/drawing/2014/main" id="{24492C2D-66A8-C3B6-055A-33C388B33A48}"/>
              </a:ext>
            </a:extLst>
          </p:cNvPr>
          <p:cNvSpPr txBox="1"/>
          <p:nvPr/>
        </p:nvSpPr>
        <p:spPr>
          <a:xfrm>
            <a:off x="2172956" y="6083240"/>
            <a:ext cx="5410200" cy="400110"/>
          </a:xfrm>
          <a:prstGeom prst="rect">
            <a:avLst/>
          </a:prstGeom>
          <a:noFill/>
        </p:spPr>
        <p:txBody>
          <a:bodyPr wrap="square">
            <a:spAutoFit/>
          </a:bodyPr>
          <a:lstStyle/>
          <a:p>
            <a:pPr>
              <a:defRPr/>
            </a:pPr>
            <a:r>
              <a:rPr lang="en-US" dirty="0"/>
              <a:t>Records Management Training - March 2026</a:t>
            </a:r>
          </a:p>
        </p:txBody>
      </p:sp>
    </p:spTree>
  </p:cSld>
  <p:clrMapOvr>
    <a:masterClrMapping/>
  </p:clrMapOvr>
  <mc:AlternateContent xmlns:mc="http://schemas.openxmlformats.org/markup-compatibility/2006" xmlns:p14="http://schemas.microsoft.com/office/powerpoint/2010/main">
    <mc:Choice Requires="p14">
      <p:transition p14:dur="250" advTm="6347"/>
    </mc:Choice>
    <mc:Fallback xmlns="">
      <p:transition advTm="63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7620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Determining Retention</a:t>
            </a:r>
          </a:p>
        </p:txBody>
      </p:sp>
      <p:sp>
        <p:nvSpPr>
          <p:cNvPr id="40963" name="Content Placeholder 2"/>
          <p:cNvSpPr>
            <a:spLocks noGrp="1"/>
          </p:cNvSpPr>
          <p:nvPr>
            <p:ph idx="1"/>
          </p:nvPr>
        </p:nvSpPr>
        <p:spPr>
          <a:xfrm>
            <a:off x="990600" y="1609728"/>
            <a:ext cx="7315200" cy="20574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Retention periods for records depend on content and business process, not the format of the record.  There is no single retention period for formats like email, text messages, web pages, and social media postings, just like there is no single retention period for paper.  It is the content of the records which will determine retention.</a:t>
            </a:r>
            <a:endParaRPr lang="en-US" altLang="en-US" sz="1800" dirty="0">
              <a:solidFill>
                <a:srgbClr val="0033CC"/>
              </a:solidFill>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10</a:t>
            </a:fld>
            <a:endParaRPr lang="en-US" dirty="0"/>
          </a:p>
        </p:txBody>
      </p:sp>
      <p:pic>
        <p:nvPicPr>
          <p:cNvPr id="7" name="Picture 6" descr="Question mark boxes">
            <a:extLst>
              <a:ext uri="{FF2B5EF4-FFF2-40B4-BE49-F238E27FC236}">
                <a16:creationId xmlns:a16="http://schemas.microsoft.com/office/drawing/2014/main" id="{67E48168-55EA-4DBB-9357-7DB977871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960" y="3810000"/>
            <a:ext cx="4092240" cy="2301970"/>
          </a:xfrm>
          <a:prstGeom prst="rect">
            <a:avLst/>
          </a:prstGeom>
        </p:spPr>
      </p:pic>
    </p:spTree>
    <p:extLst>
      <p:ext uri="{BB962C8B-B14F-4D97-AF65-F5344CB8AC3E}">
        <p14:creationId xmlns:p14="http://schemas.microsoft.com/office/powerpoint/2010/main" val="2049602322"/>
      </p:ext>
    </p:extLst>
  </p:cSld>
  <p:clrMapOvr>
    <a:masterClrMapping/>
  </p:clrMapOvr>
  <p:transition spd="slow" advTm="269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Content Placeholder 2"/>
          <p:cNvSpPr>
            <a:spLocks noGrp="1"/>
          </p:cNvSpPr>
          <p:nvPr>
            <p:ph idx="1"/>
          </p:nvPr>
        </p:nvSpPr>
        <p:spPr>
          <a:xfrm>
            <a:off x="645111" y="2523831"/>
            <a:ext cx="7848600" cy="3410643"/>
          </a:xfrm>
        </p:spPr>
        <p:txBody>
          <a:bodyPr>
            <a:noAutofit/>
          </a:bodyPr>
          <a:lstStyle/>
          <a:p>
            <a:pPr>
              <a:buClrTx/>
              <a:buFont typeface="+mj-lt"/>
              <a:buAutoNum type="arabicPeriod"/>
            </a:pPr>
            <a:r>
              <a:rPr lang="en-US" sz="1800" b="1" dirty="0">
                <a:solidFill>
                  <a:srgbClr val="3333FF"/>
                </a:solidFill>
                <a:latin typeface="Times New Roman" panose="02020603050405020304" pitchFamily="18" charset="0"/>
                <a:cs typeface="Times New Roman" pitchFamily="18" charset="0"/>
              </a:rPr>
              <a:t>Administrative use:  </a:t>
            </a:r>
            <a:r>
              <a:rPr lang="en-US" sz="1800" dirty="0">
                <a:latin typeface="Times New Roman" panose="02020603050405020304" pitchFamily="18" charset="0"/>
                <a:cs typeface="Times New Roman" panose="02020603050405020304" pitchFamily="18" charset="0"/>
              </a:rPr>
              <a:t>Records with administrative value are the ones that help your office do its day-to-day work. Typical retention is 5 years or less. </a:t>
            </a:r>
          </a:p>
          <a:p>
            <a:pPr>
              <a:buClrTx/>
              <a:buFont typeface="+mj-lt"/>
              <a:buAutoNum type="arabicPeriod"/>
            </a:pPr>
            <a:r>
              <a:rPr lang="en-US" sz="1800" b="1" dirty="0">
                <a:solidFill>
                  <a:srgbClr val="3333FF"/>
                </a:solidFill>
                <a:latin typeface="Times New Roman" pitchFamily="18" charset="0"/>
                <a:cs typeface="Times New Roman" pitchFamily="18" charset="0"/>
              </a:rPr>
              <a:t>Fiscal requirements: </a:t>
            </a:r>
            <a:r>
              <a:rPr lang="en-US" sz="1800" dirty="0">
                <a:latin typeface="Times New Roman" panose="02020603050405020304" pitchFamily="18" charset="0"/>
                <a:cs typeface="Times New Roman" panose="02020603050405020304" pitchFamily="18" charset="0"/>
              </a:rPr>
              <a:t>These records document fiscal obligations and transactions and are often subject to audit.  Typical retention is 6 or 7 years.  Some Federal requirements may be 10 years.</a:t>
            </a:r>
            <a:endParaRPr lang="en-US" sz="1800" i="1" dirty="0">
              <a:latin typeface="Times New Roman" pitchFamily="18" charset="0"/>
              <a:cs typeface="Times New Roman" pitchFamily="18" charset="0"/>
            </a:endParaRPr>
          </a:p>
          <a:p>
            <a:pPr>
              <a:buClrTx/>
              <a:buFont typeface="+mj-lt"/>
              <a:buAutoNum type="arabicPeriod"/>
            </a:pPr>
            <a:r>
              <a:rPr lang="en-US" sz="1800" b="1" dirty="0">
                <a:solidFill>
                  <a:srgbClr val="3333FF"/>
                </a:solidFill>
                <a:latin typeface="Times New Roman" pitchFamily="18" charset="0"/>
                <a:cs typeface="Times New Roman" pitchFamily="18" charset="0"/>
              </a:rPr>
              <a:t>Legal requirements: </a:t>
            </a:r>
            <a:r>
              <a:rPr lang="en-US" sz="1800" dirty="0">
                <a:latin typeface="Times New Roman" panose="02020603050405020304" pitchFamily="18" charset="0"/>
                <a:cs typeface="Times New Roman" panose="02020603050405020304" pitchFamily="18" charset="0"/>
              </a:rPr>
              <a:t>Records containing evidence of legally enforceable rights or obligations which can be subject to official actions such as investigations or lawsuits. Retentions are sometimes found in law or rule, unfortunately not often in Maine law.</a:t>
            </a:r>
            <a:endParaRPr lang="en-US" sz="1800" i="1" dirty="0">
              <a:latin typeface="Times New Roman" pitchFamily="18" charset="0"/>
              <a:cs typeface="Times New Roman" pitchFamily="18" charset="0"/>
            </a:endParaRPr>
          </a:p>
          <a:p>
            <a:pPr>
              <a:buClrTx/>
              <a:buFont typeface="+mj-lt"/>
              <a:buAutoNum type="arabicPeriod"/>
            </a:pPr>
            <a:r>
              <a:rPr lang="en-US" sz="1800" b="1" dirty="0">
                <a:solidFill>
                  <a:srgbClr val="3333FF"/>
                </a:solidFill>
                <a:latin typeface="Times New Roman" pitchFamily="18" charset="0"/>
                <a:cs typeface="Times New Roman" pitchFamily="18" charset="0"/>
              </a:rPr>
              <a:t>Historical or research purposes:  </a:t>
            </a:r>
            <a:r>
              <a:rPr lang="en-US" sz="1800" dirty="0">
                <a:latin typeface="Times New Roman" panose="02020603050405020304" pitchFamily="18" charset="0"/>
                <a:cs typeface="Times New Roman" panose="02020603050405020304" pitchFamily="18" charset="0"/>
              </a:rPr>
              <a:t>Historical or archival records document significant events, actions, and decisions.  These are often unique records not found elsewhere and valuable for the government or its citizens for hundreds of years to come.</a:t>
            </a:r>
            <a:endParaRPr lang="en-US" sz="1800" dirty="0">
              <a:solidFill>
                <a:srgbClr val="7030A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ADA3B374-5F5E-4689-869D-75CF96D46745}" type="slidenum">
              <a:rPr lang="en-US" smtClean="0">
                <a:solidFill>
                  <a:schemeClr val="tx1"/>
                </a:solidFill>
                <a:latin typeface="Times New Roman"/>
              </a:rPr>
              <a:pPr>
                <a:defRPr/>
              </a:pPr>
              <a:t>11</a:t>
            </a:fld>
            <a:endParaRPr lang="en-US" dirty="0">
              <a:solidFill>
                <a:schemeClr val="tx1"/>
              </a:solidFill>
              <a:latin typeface="Times New Roman"/>
            </a:endParaRPr>
          </a:p>
        </p:txBody>
      </p:sp>
      <p:sp>
        <p:nvSpPr>
          <p:cNvPr id="4" name="Rectangle 3">
            <a:extLst>
              <a:ext uri="{FF2B5EF4-FFF2-40B4-BE49-F238E27FC236}">
                <a16:creationId xmlns:a16="http://schemas.microsoft.com/office/drawing/2014/main" id="{0501B15A-7902-40A1-AC5C-7174619438F6}"/>
              </a:ext>
            </a:extLst>
          </p:cNvPr>
          <p:cNvSpPr/>
          <p:nvPr/>
        </p:nvSpPr>
        <p:spPr>
          <a:xfrm>
            <a:off x="2878884" y="1486795"/>
            <a:ext cx="3381054" cy="769441"/>
          </a:xfrm>
          <a:prstGeom prst="rect">
            <a:avLst/>
          </a:prstGeom>
          <a:noFill/>
        </p:spPr>
        <p:txBody>
          <a:bodyPr wrap="none" lIns="91440" tIns="45720" rIns="91440" bIns="45720">
            <a:spAutoFit/>
          </a:bodyPr>
          <a:lstStyle/>
          <a:p>
            <a:pPr algn="ctr"/>
            <a:r>
              <a:rPr lang="en-US" sz="4400" b="0" cap="none" spc="0" dirty="0">
                <a:ln w="0"/>
                <a:solidFill>
                  <a:srgbClr val="0033CC"/>
                </a:solidFill>
                <a:effectLst>
                  <a:outerShdw blurRad="38100" dist="19050" dir="2700000" algn="tl" rotWithShape="0">
                    <a:schemeClr val="dk1">
                      <a:alpha val="40000"/>
                    </a:schemeClr>
                  </a:outerShdw>
                </a:effectLst>
              </a:rPr>
              <a:t>4 Part Criteria</a:t>
            </a:r>
          </a:p>
        </p:txBody>
      </p:sp>
      <p:sp>
        <p:nvSpPr>
          <p:cNvPr id="5" name="Title 1">
            <a:extLst>
              <a:ext uri="{FF2B5EF4-FFF2-40B4-BE49-F238E27FC236}">
                <a16:creationId xmlns:a16="http://schemas.microsoft.com/office/drawing/2014/main" id="{D251D992-4FAA-53D6-9481-6E6ACB943952}"/>
              </a:ext>
            </a:extLst>
          </p:cNvPr>
          <p:cNvSpPr>
            <a:spLocks noGrp="1"/>
          </p:cNvSpPr>
          <p:nvPr>
            <p:ph type="title"/>
          </p:nvPr>
        </p:nvSpPr>
        <p:spPr>
          <a:xfrm>
            <a:off x="762000" y="457200"/>
            <a:ext cx="7772400" cy="7620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Determining Retention</a:t>
            </a:r>
          </a:p>
        </p:txBody>
      </p:sp>
    </p:spTree>
    <p:extLst>
      <p:ext uri="{BB962C8B-B14F-4D97-AF65-F5344CB8AC3E}">
        <p14:creationId xmlns:p14="http://schemas.microsoft.com/office/powerpoint/2010/main" val="2956242360"/>
      </p:ext>
    </p:extLst>
  </p:cSld>
  <p:clrMapOvr>
    <a:masterClrMapping/>
  </p:clrMapOvr>
  <mc:AlternateContent xmlns:mc="http://schemas.openxmlformats.org/markup-compatibility/2006" xmlns:p14="http://schemas.microsoft.com/office/powerpoint/2010/main">
    <mc:Choice Requires="p14">
      <p:transition spd="slow" p14:dur="2000" advTm="65961"/>
    </mc:Choice>
    <mc:Fallback xmlns="">
      <p:transition spd="slow" advTm="65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90600" y="1523999"/>
            <a:ext cx="7162800" cy="3581400"/>
          </a:xfrm>
          <a:prstGeom prst="rect">
            <a:avLst/>
          </a:prstGeom>
          <a:solidFill>
            <a:schemeClr val="bg1"/>
          </a:solidFill>
          <a:ln w="57150" cap="flat" cmpd="sng" algn="ctr">
            <a:solidFill>
              <a:srgbClr val="0033CC"/>
            </a:solidFill>
            <a:prstDash val="solid"/>
            <a:round/>
            <a:headEnd type="none" w="med" len="med"/>
            <a:tailEnd type="none" w="med" len="med"/>
          </a:ln>
          <a:effectLst>
            <a:glow rad="139700">
              <a:schemeClr val="accent1">
                <a:satMod val="175000"/>
                <a:alpha val="40000"/>
              </a:schemeClr>
            </a:glow>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310274" name="Title 1"/>
          <p:cNvSpPr>
            <a:spLocks noGrp="1"/>
          </p:cNvSpPr>
          <p:nvPr>
            <p:ph type="title"/>
          </p:nvPr>
        </p:nvSpPr>
        <p:spPr>
          <a:xfrm>
            <a:off x="1181100" y="426615"/>
            <a:ext cx="6781800" cy="642937"/>
          </a:xfrm>
        </p:spPr>
        <p:txBody>
          <a:bodyPr/>
          <a:lstStyle/>
          <a:p>
            <a:pPr algn="ctr"/>
            <a:r>
              <a:rPr lang="en-US" sz="3600" b="1" dirty="0">
                <a:solidFill>
                  <a:schemeClr val="accent4">
                    <a:lumMod val="75000"/>
                  </a:schemeClr>
                </a:solidFill>
                <a:latin typeface="Times New Roman" pitchFamily="18" charset="0"/>
                <a:cs typeface="Times New Roman" pitchFamily="18" charset="0"/>
              </a:rPr>
              <a:t>What is a Record?</a:t>
            </a:r>
          </a:p>
        </p:txBody>
      </p:sp>
      <p:sp>
        <p:nvSpPr>
          <p:cNvPr id="3" name="Content Placeholder 2"/>
          <p:cNvSpPr>
            <a:spLocks noGrp="1"/>
          </p:cNvSpPr>
          <p:nvPr>
            <p:ph idx="1"/>
          </p:nvPr>
        </p:nvSpPr>
        <p:spPr>
          <a:xfrm>
            <a:off x="1638300" y="1714500"/>
            <a:ext cx="5943600" cy="3200399"/>
          </a:xfrm>
        </p:spPr>
        <p:txBody>
          <a:bodyPr/>
          <a:lstStyle/>
          <a:p>
            <a:pPr marL="0" indent="0">
              <a:buNone/>
            </a:pPr>
            <a:r>
              <a:rPr lang="en-US" sz="2000" dirty="0">
                <a:latin typeface="Times New Roman" panose="02020603050405020304" pitchFamily="18" charset="0"/>
                <a:cs typeface="Times New Roman" panose="02020603050405020304" pitchFamily="18" charset="0"/>
              </a:rPr>
              <a:t>Record means all documentary material, regardless of media or characteristics and regardless of when it was created, made or received or maintained by an agency in accordance with law or rule or in the transaction of its official business. Record does not include extra copies of printed or processed material of which official or record copies have been retained, stocks of publications and processed documents intended for distribution or use or records relating to personal matters that may have been kept in an office for convenience. </a:t>
            </a:r>
            <a:endParaRPr lang="en-US" sz="2400" dirty="0">
              <a:latin typeface="Times New Roman" pitchFamily="18" charset="0"/>
              <a:cs typeface="Times New Roman" pitchFamily="18" charset="0"/>
            </a:endParaRPr>
          </a:p>
          <a:p>
            <a:pPr marL="0" indent="0">
              <a:buFont typeface="Monotype Sorts"/>
              <a:buNone/>
              <a:defRPr/>
            </a:pPr>
            <a:endParaRPr lang="en-US" sz="2400" dirty="0"/>
          </a:p>
        </p:txBody>
      </p:sp>
      <p:sp>
        <p:nvSpPr>
          <p:cNvPr id="310276" name="Slide Number Placeholder 3"/>
          <p:cNvSpPr>
            <a:spLocks noGrp="1"/>
          </p:cNvSpPr>
          <p:nvPr>
            <p:ph type="sldNum" sz="quarter" idx="12"/>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86DA4A03-7108-4405-8BDF-A55B2D1CC766}" type="slidenum">
              <a:rPr lang="en-US" sz="1400" smtClean="0"/>
              <a:pPr/>
              <a:t>12</a:t>
            </a:fld>
            <a:endParaRPr lang="en-US" sz="1400" dirty="0"/>
          </a:p>
        </p:txBody>
      </p:sp>
    </p:spTree>
    <p:extLst>
      <p:ext uri="{BB962C8B-B14F-4D97-AF65-F5344CB8AC3E}">
        <p14:creationId xmlns:p14="http://schemas.microsoft.com/office/powerpoint/2010/main" val="134487836"/>
      </p:ext>
    </p:extLst>
  </p:cSld>
  <p:clrMapOvr>
    <a:masterClrMapping/>
  </p:clrMapOvr>
  <mc:AlternateContent xmlns:mc="http://schemas.openxmlformats.org/markup-compatibility/2006" xmlns:p14="http://schemas.microsoft.com/office/powerpoint/2010/main">
    <mc:Choice Requires="p14">
      <p:transition spd="slow" p14:dur="2000" advTm="45405"/>
    </mc:Choice>
    <mc:Fallback xmlns="">
      <p:transition spd="slow" advTm="4540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Content Placeholder 2"/>
          <p:cNvSpPr>
            <a:spLocks noGrp="1"/>
          </p:cNvSpPr>
          <p:nvPr>
            <p:ph idx="1"/>
          </p:nvPr>
        </p:nvSpPr>
        <p:spPr>
          <a:xfrm>
            <a:off x="609600" y="609600"/>
            <a:ext cx="7924800" cy="54864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State employees are responsible for retaining records which document decisions, activities and the services of their agency.</a:t>
            </a:r>
          </a:p>
          <a:p>
            <a:pPr marL="0" indent="0">
              <a:buFont typeface="Monotype Sorts" pitchFamily="2" charset="2"/>
              <a:buNone/>
              <a:defRPr/>
            </a:pPr>
            <a:endParaRPr lang="en-US" sz="2000" b="1" dirty="0">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2000" b="1" dirty="0">
                <a:latin typeface="Times New Roman" panose="02020603050405020304" pitchFamily="18" charset="0"/>
                <a:cs typeface="Times New Roman" panose="02020603050405020304" pitchFamily="18" charset="0"/>
              </a:rPr>
              <a:t>Examples of potential records:</a:t>
            </a:r>
          </a:p>
          <a:p>
            <a:pPr marL="0" indent="0">
              <a:buFont typeface="Monotype Sorts" pitchFamily="2" charset="2"/>
              <a:buNone/>
              <a:defRPr/>
            </a:pPr>
            <a:endParaRPr lang="en-US" sz="1800" dirty="0">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Items created during daily business or to </a:t>
            </a:r>
          </a:p>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complete a business/financial transaction:</a:t>
            </a:r>
          </a:p>
          <a:p>
            <a:pPr marL="0" indent="0">
              <a:buFont typeface="Monotype Sorts" pitchFamily="2" charset="2"/>
              <a:buNone/>
              <a:defRPr/>
            </a:pPr>
            <a:r>
              <a:rPr lang="en-US" sz="2000" dirty="0">
                <a:solidFill>
                  <a:srgbClr val="0033CC"/>
                </a:solidFill>
                <a:latin typeface="Times New Roman" panose="02020603050405020304" pitchFamily="18" charset="0"/>
                <a:cs typeface="Times New Roman" panose="02020603050405020304" pitchFamily="18" charset="0"/>
              </a:rPr>
              <a:t>Examples:  correspondence, agreements, contracts, </a:t>
            </a:r>
          </a:p>
          <a:p>
            <a:pPr marL="0" indent="0">
              <a:buFont typeface="Monotype Sorts" pitchFamily="2" charset="2"/>
              <a:buNone/>
              <a:defRPr/>
            </a:pPr>
            <a:r>
              <a:rPr lang="en-US" sz="2000" dirty="0">
                <a:solidFill>
                  <a:srgbClr val="0033CC"/>
                </a:solidFill>
                <a:latin typeface="Times New Roman" panose="02020603050405020304" pitchFamily="18" charset="0"/>
                <a:cs typeface="Times New Roman" panose="02020603050405020304" pitchFamily="18" charset="0"/>
              </a:rPr>
              <a:t>grants</a:t>
            </a:r>
          </a:p>
          <a:p>
            <a:pPr marL="0" indent="0">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Items which document agency activities and actions:</a:t>
            </a:r>
          </a:p>
          <a:p>
            <a:pPr marL="0" indent="0">
              <a:buFont typeface="Monotype Sorts" pitchFamily="2" charset="2"/>
              <a:buNone/>
              <a:defRPr/>
            </a:pPr>
            <a:r>
              <a:rPr lang="en-US" sz="2000" dirty="0">
                <a:solidFill>
                  <a:srgbClr val="0033CC"/>
                </a:solidFill>
                <a:latin typeface="Times New Roman" panose="02020603050405020304" pitchFamily="18" charset="0"/>
                <a:cs typeface="Times New Roman" panose="02020603050405020304" pitchFamily="18" charset="0"/>
              </a:rPr>
              <a:t>Examples: meeting minutes, project reports, studies, case files</a:t>
            </a:r>
          </a:p>
          <a:p>
            <a:pPr marL="0" indent="0">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Executive or policy level items:</a:t>
            </a:r>
          </a:p>
          <a:p>
            <a:pPr marL="0" indent="0">
              <a:buFont typeface="Monotype Sorts" pitchFamily="2" charset="2"/>
              <a:buNone/>
              <a:defRPr/>
            </a:pPr>
            <a:r>
              <a:rPr lang="en-US" sz="2000" dirty="0">
                <a:solidFill>
                  <a:srgbClr val="0033CC"/>
                </a:solidFill>
                <a:latin typeface="Times New Roman" panose="02020603050405020304" pitchFamily="18" charset="0"/>
                <a:cs typeface="Times New Roman" panose="02020603050405020304" pitchFamily="18" charset="0"/>
              </a:rPr>
              <a:t>Examples:  guidance documents, policies, procedures</a:t>
            </a:r>
          </a:p>
        </p:txBody>
      </p:sp>
      <p:sp>
        <p:nvSpPr>
          <p:cNvPr id="2" name="Slide Number Placeholder 1"/>
          <p:cNvSpPr>
            <a:spLocks noGrp="1"/>
          </p:cNvSpPr>
          <p:nvPr>
            <p:ph type="sldNum" sz="quarter" idx="12"/>
          </p:nvPr>
        </p:nvSpPr>
        <p:spPr/>
        <p:txBody>
          <a:bodyPr/>
          <a:lstStyle/>
          <a:p>
            <a:pPr>
              <a:defRPr/>
            </a:pPr>
            <a:fld id="{BD8B1CC2-2F4C-4A32-8B9E-67C3620D787C}" type="slidenum">
              <a:rPr lang="en-US" smtClean="0"/>
              <a:pPr>
                <a:defRPr/>
              </a:pPr>
              <a:t>13</a:t>
            </a:fld>
            <a:endParaRPr lang="en-US" dirty="0"/>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236788" cy="224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59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49157"/>
                                        </p:tgtEl>
                                        <p:attrNameLst>
                                          <p:attrName>style.visibility</p:attrName>
                                        </p:attrNameLst>
                                      </p:cBhvr>
                                      <p:to>
                                        <p:strVal val="visible"/>
                                      </p:to>
                                    </p:set>
                                    <p:animEffect transition="in" filter="wheel(1)">
                                      <p:cBhvr>
                                        <p:cTn id="7" dur="1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Content Placeholder 2"/>
          <p:cNvSpPr>
            <a:spLocks noGrp="1"/>
          </p:cNvSpPr>
          <p:nvPr>
            <p:ph idx="1"/>
          </p:nvPr>
        </p:nvSpPr>
        <p:spPr>
          <a:xfrm>
            <a:off x="559293" y="482353"/>
            <a:ext cx="7924800" cy="5105400"/>
          </a:xfrm>
        </p:spPr>
        <p:txBody>
          <a:bodyPr/>
          <a:lstStyle/>
          <a:p>
            <a:pPr marL="0" indent="0">
              <a:buFont typeface="Monotype Sorts" pitchFamily="2" charset="2"/>
              <a:buNone/>
              <a:defRPr/>
            </a:pPr>
            <a:r>
              <a:rPr lang="en-US" sz="2000" b="1" dirty="0">
                <a:solidFill>
                  <a:schemeClr val="accent4"/>
                </a:solidFill>
                <a:latin typeface="Times New Roman" pitchFamily="18" charset="0"/>
                <a:cs typeface="Times New Roman" pitchFamily="18" charset="0"/>
              </a:rPr>
              <a:t>The following materials in your office may be considered non-retention material (or non-records):</a:t>
            </a:r>
          </a:p>
          <a:p>
            <a:pPr marL="0" indent="0">
              <a:buFont typeface="Monotype Sorts" pitchFamily="2" charset="2"/>
              <a:buNone/>
              <a:defRPr/>
            </a:pPr>
            <a:endParaRPr lang="en-US" sz="1800" dirty="0">
              <a:latin typeface="Times New Roman" pitchFamily="18" charset="0"/>
              <a:cs typeface="Times New Roman" pitchFamily="18" charset="0"/>
            </a:endParaRPr>
          </a:p>
          <a:p>
            <a:pPr marL="0" indent="0">
              <a:buFont typeface="Monotype Sorts" pitchFamily="2" charset="2"/>
              <a:buNone/>
              <a:defRPr/>
            </a:pPr>
            <a:r>
              <a:rPr lang="en-US" sz="1800" dirty="0">
                <a:latin typeface="Times New Roman" pitchFamily="18" charset="0"/>
                <a:cs typeface="Times New Roman" pitchFamily="18" charset="0"/>
              </a:rPr>
              <a:t>Reference materials:</a:t>
            </a:r>
          </a:p>
          <a:p>
            <a:pPr marL="0" indent="0">
              <a:buFont typeface="Monotype Sorts" pitchFamily="2" charset="2"/>
              <a:buNone/>
              <a:defRPr/>
            </a:pPr>
            <a:r>
              <a:rPr lang="en-US" sz="1400" dirty="0">
                <a:solidFill>
                  <a:srgbClr val="0033CC"/>
                </a:solidFill>
                <a:latin typeface="Times New Roman" panose="02020603050405020304" pitchFamily="18" charset="0"/>
                <a:cs typeface="Times New Roman" panose="02020603050405020304" pitchFamily="18" charset="0"/>
              </a:rPr>
              <a:t>Example:  publications (magazines, books, reports, professional literature or brochures) from outside agencies kept for referral but not part of official study documentation; duplicate copies of other records retained for reference purposes only (never retain these longer than what is considered the “record” copy). </a:t>
            </a:r>
          </a:p>
          <a:p>
            <a:pPr marL="0" indent="0">
              <a:buFont typeface="Monotype Sorts" pitchFamily="2" charset="2"/>
              <a:buNone/>
              <a:defRPr/>
            </a:pPr>
            <a:endParaRPr lang="en-US" sz="1400" i="1" dirty="0">
              <a:solidFill>
                <a:srgbClr val="0033CC"/>
              </a:solidFill>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1800" dirty="0">
                <a:latin typeface="Times New Roman" pitchFamily="18" charset="0"/>
                <a:cs typeface="Times New Roman" pitchFamily="18" charset="0"/>
              </a:rPr>
              <a:t>Copies kept for convenience:</a:t>
            </a:r>
            <a:endParaRPr lang="en-US" sz="1800" i="1" dirty="0">
              <a:solidFill>
                <a:srgbClr val="0033CC"/>
              </a:solidFill>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altLang="en-US" sz="1400" dirty="0">
                <a:solidFill>
                  <a:srgbClr val="0033CC"/>
                </a:solidFill>
                <a:latin typeface="Times New Roman" panose="02020603050405020304" pitchFamily="18" charset="0"/>
                <a:cs typeface="Times New Roman" panose="02020603050405020304" pitchFamily="18" charset="0"/>
              </a:rPr>
              <a:t>Example:  distribution </a:t>
            </a:r>
            <a:r>
              <a:rPr lang="en-US" sz="1400" dirty="0">
                <a:solidFill>
                  <a:srgbClr val="0033CC"/>
                </a:solidFill>
                <a:latin typeface="Times New Roman" panose="02020603050405020304" pitchFamily="18" charset="0"/>
                <a:cs typeface="Times New Roman" panose="02020603050405020304" pitchFamily="18" charset="0"/>
              </a:rPr>
              <a:t>notices or information</a:t>
            </a:r>
            <a:r>
              <a:rPr lang="en-US" altLang="en-US" sz="1400" dirty="0">
                <a:solidFill>
                  <a:srgbClr val="0033CC"/>
                </a:solidFill>
                <a:latin typeface="Times New Roman" panose="02020603050405020304" pitchFamily="18" charset="0"/>
                <a:cs typeface="Times New Roman" panose="02020603050405020304" pitchFamily="18" charset="0"/>
              </a:rPr>
              <a:t>; email messages you are copied on where no action is required; paper copies of electronic records when electronic is the official record (see note above); data extracts and printouts from agency information systems.</a:t>
            </a:r>
          </a:p>
          <a:p>
            <a:pPr marL="0" indent="0">
              <a:buFont typeface="Monotype Sorts" pitchFamily="2" charset="2"/>
              <a:buNone/>
              <a:defRPr/>
            </a:pPr>
            <a:endParaRPr lang="en-US" sz="1400" i="1" dirty="0">
              <a:solidFill>
                <a:srgbClr val="0033CC"/>
              </a:solidFill>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1800" dirty="0">
                <a:latin typeface="Times New Roman" panose="02020603050405020304" pitchFamily="18" charset="0"/>
                <a:cs typeface="Times New Roman" panose="02020603050405020304" pitchFamily="18" charset="0"/>
              </a:rPr>
              <a:t>Items related to your personal affairs:</a:t>
            </a:r>
          </a:p>
          <a:p>
            <a:pPr marL="0" indent="0">
              <a:buFont typeface="Monotype Sorts" pitchFamily="2" charset="2"/>
              <a:buNone/>
              <a:defRPr/>
            </a:pPr>
            <a:r>
              <a:rPr lang="en-US" sz="1400" dirty="0">
                <a:solidFill>
                  <a:srgbClr val="0033CC"/>
                </a:solidFill>
                <a:latin typeface="Times New Roman" panose="02020603050405020304" pitchFamily="18" charset="0"/>
                <a:cs typeface="Times New Roman" panose="02020603050405020304" pitchFamily="18" charset="0"/>
              </a:rPr>
              <a:t>Example:  personal messages or other similar items which do not </a:t>
            </a:r>
          </a:p>
          <a:p>
            <a:pPr marL="0" indent="0">
              <a:buFont typeface="Monotype Sorts" pitchFamily="2" charset="2"/>
              <a:buNone/>
              <a:defRPr/>
            </a:pPr>
            <a:r>
              <a:rPr lang="en-US" sz="1400" dirty="0">
                <a:solidFill>
                  <a:srgbClr val="0033CC"/>
                </a:solidFill>
                <a:latin typeface="Times New Roman" panose="02020603050405020304" pitchFamily="18" charset="0"/>
                <a:cs typeface="Times New Roman" panose="02020603050405020304" pitchFamily="18" charset="0"/>
              </a:rPr>
              <a:t>document or are not related to work activities (“Can we do lunch?”)</a:t>
            </a:r>
          </a:p>
          <a:p>
            <a:pPr marL="0" indent="0">
              <a:buFont typeface="Monotype Sorts" pitchFamily="2" charset="2"/>
              <a:buNone/>
              <a:defRPr/>
            </a:pPr>
            <a:endParaRPr lang="en-US" sz="16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C9B5F9D1-F550-4C05-B6FE-77C4E01F3E10}" type="slidenum">
              <a:rPr lang="en-US" smtClean="0">
                <a:solidFill>
                  <a:schemeClr val="tx1"/>
                </a:solidFill>
              </a:rPr>
              <a:pPr>
                <a:defRPr/>
              </a:pPr>
              <a:t>14</a:t>
            </a:fld>
            <a:endParaRPr lang="en-US" dirty="0">
              <a:solidFill>
                <a:schemeClr val="tx1"/>
              </a:solidFill>
            </a:endParaRPr>
          </a:p>
        </p:txBody>
      </p:sp>
      <p:pic>
        <p:nvPicPr>
          <p:cNvPr id="3133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23558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3350" name="Straight Connector 3"/>
          <p:cNvCxnSpPr>
            <a:cxnSpLocks noChangeShapeType="1"/>
          </p:cNvCxnSpPr>
          <p:nvPr/>
        </p:nvCxnSpPr>
        <p:spPr bwMode="auto">
          <a:xfrm flipV="1">
            <a:off x="6397625" y="4038600"/>
            <a:ext cx="1447800" cy="1676400"/>
          </a:xfrm>
          <a:prstGeom prst="line">
            <a:avLst/>
          </a:prstGeom>
          <a:noFill/>
          <a:ln w="635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5363005"/>
      </p:ext>
    </p:extLst>
  </p:cSld>
  <p:clrMapOvr>
    <a:masterClrMapping/>
  </p:clrMapOvr>
  <p:transition spd="slow" advTm="400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313349"/>
                                        </p:tgtEl>
                                        <p:attrNameLst>
                                          <p:attrName>style.visibility</p:attrName>
                                        </p:attrNameLst>
                                      </p:cBhvr>
                                      <p:to>
                                        <p:strVal val="visible"/>
                                      </p:to>
                                    </p:set>
                                    <p:animEffect transition="in" filter="wheel(1)">
                                      <p:cBhvr>
                                        <p:cTn id="7" dur="1500"/>
                                        <p:tgtEl>
                                          <p:spTgt spid="313349"/>
                                        </p:tgtEl>
                                      </p:cBhvr>
                                    </p:animEffect>
                                  </p:childTnLst>
                                </p:cTn>
                              </p:par>
                            </p:childTnLst>
                          </p:cTn>
                        </p:par>
                        <p:par>
                          <p:cTn id="8" fill="hold">
                            <p:stCondLst>
                              <p:cond delay="2000"/>
                            </p:stCondLst>
                            <p:childTnLst>
                              <p:par>
                                <p:cTn id="9" presetID="31" presetClass="entr" presetSubtype="0" fill="hold" nodeType="afterEffect">
                                  <p:stCondLst>
                                    <p:cond delay="250"/>
                                  </p:stCondLst>
                                  <p:childTnLst>
                                    <p:set>
                                      <p:cBhvr>
                                        <p:cTn id="10" dur="1" fill="hold">
                                          <p:stCondLst>
                                            <p:cond delay="0"/>
                                          </p:stCondLst>
                                        </p:cTn>
                                        <p:tgtEl>
                                          <p:spTgt spid="313350"/>
                                        </p:tgtEl>
                                        <p:attrNameLst>
                                          <p:attrName>style.visibility</p:attrName>
                                        </p:attrNameLst>
                                      </p:cBhvr>
                                      <p:to>
                                        <p:strVal val="visible"/>
                                      </p:to>
                                    </p:set>
                                    <p:anim calcmode="lin" valueType="num">
                                      <p:cBhvr>
                                        <p:cTn id="11" dur="1000" fill="hold"/>
                                        <p:tgtEl>
                                          <p:spTgt spid="313350"/>
                                        </p:tgtEl>
                                        <p:attrNameLst>
                                          <p:attrName>ppt_w</p:attrName>
                                        </p:attrNameLst>
                                      </p:cBhvr>
                                      <p:tavLst>
                                        <p:tav tm="0">
                                          <p:val>
                                            <p:fltVal val="0"/>
                                          </p:val>
                                        </p:tav>
                                        <p:tav tm="100000">
                                          <p:val>
                                            <p:strVal val="#ppt_w"/>
                                          </p:val>
                                        </p:tav>
                                      </p:tavLst>
                                    </p:anim>
                                    <p:anim calcmode="lin" valueType="num">
                                      <p:cBhvr>
                                        <p:cTn id="12" dur="1000" fill="hold"/>
                                        <p:tgtEl>
                                          <p:spTgt spid="313350"/>
                                        </p:tgtEl>
                                        <p:attrNameLst>
                                          <p:attrName>ppt_h</p:attrName>
                                        </p:attrNameLst>
                                      </p:cBhvr>
                                      <p:tavLst>
                                        <p:tav tm="0">
                                          <p:val>
                                            <p:fltVal val="0"/>
                                          </p:val>
                                        </p:tav>
                                        <p:tav tm="100000">
                                          <p:val>
                                            <p:strVal val="#ppt_h"/>
                                          </p:val>
                                        </p:tav>
                                      </p:tavLst>
                                    </p:anim>
                                    <p:anim calcmode="lin" valueType="num">
                                      <p:cBhvr>
                                        <p:cTn id="13" dur="1000" fill="hold"/>
                                        <p:tgtEl>
                                          <p:spTgt spid="313350"/>
                                        </p:tgtEl>
                                        <p:attrNameLst>
                                          <p:attrName>style.rotation</p:attrName>
                                        </p:attrNameLst>
                                      </p:cBhvr>
                                      <p:tavLst>
                                        <p:tav tm="0">
                                          <p:val>
                                            <p:fltVal val="90"/>
                                          </p:val>
                                        </p:tav>
                                        <p:tav tm="100000">
                                          <p:val>
                                            <p:fltVal val="0"/>
                                          </p:val>
                                        </p:tav>
                                      </p:tavLst>
                                    </p:anim>
                                    <p:animEffect transition="in" filter="fade">
                                      <p:cBhvr>
                                        <p:cTn id="14" dur="1000"/>
                                        <p:tgtEl>
                                          <p:spTgt spid="31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856351"/>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Other Record Types of Note</a:t>
            </a: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15</a:t>
            </a:fld>
            <a:endParaRPr lang="en-US" dirty="0"/>
          </a:p>
        </p:txBody>
      </p:sp>
      <p:sp>
        <p:nvSpPr>
          <p:cNvPr id="4" name="Rectangle 3">
            <a:extLst>
              <a:ext uri="{FF2B5EF4-FFF2-40B4-BE49-F238E27FC236}">
                <a16:creationId xmlns:a16="http://schemas.microsoft.com/office/drawing/2014/main" id="{C1C5A3B7-D0C3-49C4-BBB3-34523DA3CF0C}"/>
              </a:ext>
            </a:extLst>
          </p:cNvPr>
          <p:cNvSpPr/>
          <p:nvPr/>
        </p:nvSpPr>
        <p:spPr>
          <a:xfrm>
            <a:off x="3690245" y="1581787"/>
            <a:ext cx="19159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Drafts</a:t>
            </a:r>
          </a:p>
        </p:txBody>
      </p:sp>
      <p:sp>
        <p:nvSpPr>
          <p:cNvPr id="7" name="Rectangle 6">
            <a:extLst>
              <a:ext uri="{FF2B5EF4-FFF2-40B4-BE49-F238E27FC236}">
                <a16:creationId xmlns:a16="http://schemas.microsoft.com/office/drawing/2014/main" id="{C9B423A3-81CF-49EF-A37B-3D67B5D24065}"/>
              </a:ext>
            </a:extLst>
          </p:cNvPr>
          <p:cNvSpPr/>
          <p:nvPr/>
        </p:nvSpPr>
        <p:spPr>
          <a:xfrm>
            <a:off x="1981199" y="2623430"/>
            <a:ext cx="548868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Transitory Records</a:t>
            </a:r>
          </a:p>
        </p:txBody>
      </p:sp>
      <p:sp>
        <p:nvSpPr>
          <p:cNvPr id="8" name="Rectangle 7">
            <a:extLst>
              <a:ext uri="{FF2B5EF4-FFF2-40B4-BE49-F238E27FC236}">
                <a16:creationId xmlns:a16="http://schemas.microsoft.com/office/drawing/2014/main" id="{1E1F63A7-435F-452F-90FC-4623AB98CAB1}"/>
              </a:ext>
            </a:extLst>
          </p:cNvPr>
          <p:cNvSpPr/>
          <p:nvPr/>
        </p:nvSpPr>
        <p:spPr>
          <a:xfrm>
            <a:off x="1897010" y="3696684"/>
            <a:ext cx="56570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Temporary Records</a:t>
            </a:r>
          </a:p>
        </p:txBody>
      </p:sp>
      <p:sp>
        <p:nvSpPr>
          <p:cNvPr id="9" name="Rectangle 8">
            <a:extLst>
              <a:ext uri="{FF2B5EF4-FFF2-40B4-BE49-F238E27FC236}">
                <a16:creationId xmlns:a16="http://schemas.microsoft.com/office/drawing/2014/main" id="{5B9F79F1-FE2A-4746-8649-90E3B1E5B33C}"/>
              </a:ext>
            </a:extLst>
          </p:cNvPr>
          <p:cNvSpPr/>
          <p:nvPr/>
        </p:nvSpPr>
        <p:spPr>
          <a:xfrm>
            <a:off x="2328428" y="4853974"/>
            <a:ext cx="505138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Archival Records</a:t>
            </a:r>
          </a:p>
        </p:txBody>
      </p:sp>
    </p:spTree>
    <p:extLst>
      <p:ext uri="{BB962C8B-B14F-4D97-AF65-F5344CB8AC3E}">
        <p14:creationId xmlns:p14="http://schemas.microsoft.com/office/powerpoint/2010/main" val="2664325881"/>
      </p:ext>
    </p:extLst>
  </p:cSld>
  <p:clrMapOvr>
    <a:masterClrMapping/>
  </p:clrMapOvr>
  <p:transition spd="slow" advTm="119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500"/>
                            </p:stCondLst>
                            <p:childTnLst>
                              <p:par>
                                <p:cTn id="19" presetID="31" presetClass="entr" presetSubtype="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4000"/>
                            </p:stCondLst>
                            <p:childTnLst>
                              <p:par>
                                <p:cTn id="26" presetID="3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a:xfrm>
            <a:off x="2667000" y="457200"/>
            <a:ext cx="5638800" cy="645318"/>
          </a:xfrm>
        </p:spPr>
        <p:txBody>
          <a:bodyPr>
            <a:normAutofit fontScale="90000"/>
          </a:bodyPr>
          <a:lstStyle/>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Are Drafts Considered Records?</a:t>
            </a:r>
          </a:p>
        </p:txBody>
      </p:sp>
      <p:sp>
        <p:nvSpPr>
          <p:cNvPr id="312323" name="Content Placeholder 2"/>
          <p:cNvSpPr>
            <a:spLocks noGrp="1"/>
          </p:cNvSpPr>
          <p:nvPr>
            <p:ph idx="1"/>
          </p:nvPr>
        </p:nvSpPr>
        <p:spPr>
          <a:xfrm>
            <a:off x="838200" y="1676400"/>
            <a:ext cx="7467600" cy="3733800"/>
          </a:xfrm>
        </p:spPr>
        <p:txBody>
          <a:bodyPr/>
          <a:lstStyle/>
          <a:p>
            <a:pPr marL="0" indent="0">
              <a:buFont typeface="Monotype Sorts"/>
              <a:buNone/>
            </a:pPr>
            <a:r>
              <a:rPr lang="en-US" sz="2000" dirty="0">
                <a:latin typeface="Times New Roman" pitchFamily="18" charset="0"/>
                <a:cs typeface="Times New Roman" pitchFamily="18" charset="0"/>
              </a:rPr>
              <a:t>Drafts or working documents are records but might only need to be retained for a brief time if they do not have significant administrative, legal, fiscal or historical value.</a:t>
            </a: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000" dirty="0">
                <a:latin typeface="Times New Roman" panose="02020603050405020304" pitchFamily="18" charset="0"/>
                <a:cs typeface="Times New Roman" panose="02020603050405020304" pitchFamily="18" charset="0"/>
              </a:rPr>
              <a:t>Examples of drafts that might be immediately discarded following the creation of a new draft are those which contain only minor non-substantive changes such as correction of grammar and/or spelling or minor “word-smithing.”</a:t>
            </a: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sz="2000" dirty="0">
                <a:latin typeface="Times New Roman" pitchFamily="18" charset="0"/>
                <a:cs typeface="Times New Roman" pitchFamily="18" charset="0"/>
              </a:rPr>
              <a:t>For more information on DRAFTS see the </a:t>
            </a:r>
            <a:r>
              <a:rPr lang="en-US" sz="2000" dirty="0">
                <a:latin typeface="Times New Roman" pitchFamily="18" charset="0"/>
                <a:cs typeface="Times New Roman" pitchFamily="18" charset="0"/>
                <a:hlinkClick r:id="rId2"/>
              </a:rPr>
              <a:t>RM Advice Bulletin </a:t>
            </a:r>
            <a:r>
              <a:rPr lang="en-US" sz="2000" dirty="0">
                <a:latin typeface="Times New Roman" pitchFamily="18" charset="0"/>
                <a:cs typeface="Times New Roman" pitchFamily="18" charset="0"/>
              </a:rPr>
              <a:t>available on our website.</a:t>
            </a:r>
          </a:p>
          <a:p>
            <a:pPr marL="0" indent="0">
              <a:buFont typeface="Monotype Sorts"/>
              <a:buNone/>
            </a:pPr>
            <a:endParaRPr lang="en-US" sz="16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5E1F655C-BE9E-469C-8EE3-EF7C0B611835}" type="slidenum">
              <a:rPr lang="en-US" smtClean="0">
                <a:solidFill>
                  <a:schemeClr val="tx1"/>
                </a:solidFill>
                <a:latin typeface="+mj-lt"/>
              </a:rPr>
              <a:pPr>
                <a:defRPr/>
              </a:pPr>
              <a:t>16</a:t>
            </a:fld>
            <a:endParaRPr lang="en-US" dirty="0">
              <a:solidFill>
                <a:schemeClr val="tx1"/>
              </a:solidFill>
              <a:latin typeface="+mj-lt"/>
            </a:endParaRPr>
          </a:p>
        </p:txBody>
      </p:sp>
      <p:pic>
        <p:nvPicPr>
          <p:cNvPr id="312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2209800"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904265"/>
      </p:ext>
    </p:extLst>
  </p:cSld>
  <p:clrMapOvr>
    <a:masterClrMapping/>
  </p:clrMapOvr>
  <p:transition spd="slow" advTm="2675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54602" y="611188"/>
            <a:ext cx="7772400" cy="9525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Transitory Records</a:t>
            </a:r>
          </a:p>
        </p:txBody>
      </p:sp>
      <p:sp>
        <p:nvSpPr>
          <p:cNvPr id="40963" name="Content Placeholder 2"/>
          <p:cNvSpPr>
            <a:spLocks noGrp="1"/>
          </p:cNvSpPr>
          <p:nvPr>
            <p:ph idx="1"/>
          </p:nvPr>
        </p:nvSpPr>
        <p:spPr>
          <a:xfrm>
            <a:off x="780495" y="2133600"/>
            <a:ext cx="8077200" cy="3505200"/>
          </a:xfrm>
        </p:spPr>
        <p:txBody>
          <a:bodyPr/>
          <a:lstStyle/>
          <a:p>
            <a:pPr marL="0" indent="0">
              <a:buNone/>
            </a:pPr>
            <a:r>
              <a:rPr lang="en-US" altLang="en-US" sz="2000" dirty="0">
                <a:latin typeface="Times New Roman" panose="02020603050405020304" pitchFamily="18" charset="0"/>
                <a:cs typeface="Times New Roman" panose="02020603050405020304" pitchFamily="18" charset="0"/>
              </a:rPr>
              <a:t>These can be public records which document work activity but typically have no value once the activity is complete.  They document information of temporary, short-term value, provided the records are not needed as evidence of a more specific business transaction. Includes, but is not limited to:  </a:t>
            </a:r>
          </a:p>
          <a:p>
            <a:r>
              <a:rPr lang="en-US" altLang="en-US" sz="2000" dirty="0">
                <a:latin typeface="Times New Roman" panose="02020603050405020304" pitchFamily="18" charset="0"/>
                <a:cs typeface="Times New Roman" panose="02020603050405020304" pitchFamily="18" charset="0"/>
              </a:rPr>
              <a:t>miscellaneous notices or memos not related to the functional responsibility of the agency</a:t>
            </a:r>
          </a:p>
          <a:p>
            <a:r>
              <a:rPr lang="en-US" altLang="en-US" sz="2000" dirty="0">
                <a:latin typeface="Times New Roman" panose="02020603050405020304" pitchFamily="18" charset="0"/>
                <a:cs typeface="Times New Roman" panose="02020603050405020304" pitchFamily="18" charset="0"/>
              </a:rPr>
              <a:t>voicemail to return a phone call </a:t>
            </a:r>
          </a:p>
          <a:p>
            <a:r>
              <a:rPr lang="en-US" altLang="en-US" sz="2000" dirty="0">
                <a:latin typeface="Times New Roman" panose="02020603050405020304" pitchFamily="18" charset="0"/>
                <a:cs typeface="Times New Roman" panose="02020603050405020304" pitchFamily="18" charset="0"/>
              </a:rPr>
              <a:t>letters of transmittal not adding any information to the transmitted materials</a:t>
            </a:r>
          </a:p>
          <a:p>
            <a:r>
              <a:rPr lang="en-US" altLang="en-US" sz="2000" dirty="0">
                <a:latin typeface="Times New Roman" panose="02020603050405020304" pitchFamily="18" charset="0"/>
                <a:cs typeface="Times New Roman" panose="02020603050405020304" pitchFamily="18" charset="0"/>
              </a:rPr>
              <a:t>email messages requesting office hours or directions</a:t>
            </a:r>
            <a:endParaRPr lang="en-US" altLang="en-US" sz="1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17</a:t>
            </a:fld>
            <a:endParaRPr lang="en-US" dirty="0"/>
          </a:p>
        </p:txBody>
      </p:sp>
    </p:spTree>
    <p:extLst>
      <p:ext uri="{BB962C8B-B14F-4D97-AF65-F5344CB8AC3E}">
        <p14:creationId xmlns:p14="http://schemas.microsoft.com/office/powerpoint/2010/main" val="66794259"/>
      </p:ext>
    </p:extLst>
  </p:cSld>
  <p:clrMapOvr>
    <a:masterClrMapping/>
  </p:clrMapOvr>
  <p:transition spd="slow" advTm="4438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54602" y="611188"/>
            <a:ext cx="7772400" cy="836612"/>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Temporary Records</a:t>
            </a:r>
          </a:p>
        </p:txBody>
      </p:sp>
      <p:sp>
        <p:nvSpPr>
          <p:cNvPr id="40963" name="Content Placeholder 2"/>
          <p:cNvSpPr>
            <a:spLocks noGrp="1"/>
          </p:cNvSpPr>
          <p:nvPr>
            <p:ph idx="1"/>
          </p:nvPr>
        </p:nvSpPr>
        <p:spPr>
          <a:xfrm>
            <a:off x="1219201" y="2133600"/>
            <a:ext cx="6705600" cy="2971800"/>
          </a:xfrm>
        </p:spPr>
        <p:txBody>
          <a:bodyPr/>
          <a:lstStyle/>
          <a:p>
            <a:pPr marL="0" lvl="0" indent="0">
              <a:spcBef>
                <a:spcPts val="0"/>
              </a:spcBef>
              <a:buNone/>
            </a:pPr>
            <a:r>
              <a:rPr lang="en-US" sz="2000" dirty="0">
                <a:latin typeface="Times New Roman" panose="02020603050405020304" pitchFamily="18" charset="0"/>
                <a:cs typeface="Times New Roman" panose="02020603050405020304" pitchFamily="18" charset="0"/>
              </a:rPr>
              <a:t>These can be records which will be destroyed once they have met their agreed to retention period.  These can be short or long-term retention records so can encompass a wide range of records including transitory type records.</a:t>
            </a:r>
            <a:endParaRPr lang="en-US" sz="2000" b="1" dirty="0">
              <a:solidFill>
                <a:srgbClr val="7030A0"/>
              </a:solidFill>
              <a:latin typeface="Times New Roman" panose="02020603050405020304" pitchFamily="18" charset="0"/>
              <a:cs typeface="Times New Roman" panose="02020603050405020304" pitchFamily="18" charset="0"/>
            </a:endParaRPr>
          </a:p>
          <a:p>
            <a:pPr marL="0" lvl="0" indent="0">
              <a:spcBef>
                <a:spcPts val="0"/>
              </a:spcBef>
              <a:buNone/>
            </a:pPr>
            <a:endParaRPr lang="en-US" sz="2000" b="1" dirty="0">
              <a:solidFill>
                <a:srgbClr val="7030A0"/>
              </a:solidFill>
              <a:latin typeface="Times New Roman" panose="02020603050405020304" pitchFamily="18" charset="0"/>
              <a:cs typeface="Times New Roman" panose="02020603050405020304" pitchFamily="18" charset="0"/>
            </a:endParaRPr>
          </a:p>
          <a:p>
            <a:pPr marL="0" lvl="0" indent="0">
              <a:spcBef>
                <a:spcPts val="0"/>
              </a:spcBef>
              <a:buNone/>
            </a:pPr>
            <a:r>
              <a:rPr lang="en-US" sz="2000" dirty="0">
                <a:latin typeface="Times New Roman" panose="02020603050405020304" pitchFamily="18" charset="0"/>
                <a:cs typeface="Times New Roman" panose="02020603050405020304" pitchFamily="18" charset="0"/>
              </a:rPr>
              <a:t>We might think of temporary records for things like general correspondence records, financial transactions or grant records.  However, they can also be longer term records such as case files and personnel records.</a:t>
            </a: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18</a:t>
            </a:fld>
            <a:endParaRPr lang="en-US" dirty="0"/>
          </a:p>
        </p:txBody>
      </p:sp>
    </p:spTree>
    <p:extLst>
      <p:ext uri="{BB962C8B-B14F-4D97-AF65-F5344CB8AC3E}">
        <p14:creationId xmlns:p14="http://schemas.microsoft.com/office/powerpoint/2010/main" val="789456837"/>
      </p:ext>
    </p:extLst>
  </p:cSld>
  <p:clrMapOvr>
    <a:masterClrMapping/>
  </p:clrMapOvr>
  <p:transition spd="slow" advTm="3182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54602" y="611188"/>
            <a:ext cx="7772400" cy="9525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Archival Records</a:t>
            </a:r>
          </a:p>
        </p:txBody>
      </p:sp>
      <p:sp>
        <p:nvSpPr>
          <p:cNvPr id="40963" name="Content Placeholder 2"/>
          <p:cNvSpPr>
            <a:spLocks noGrp="1"/>
          </p:cNvSpPr>
          <p:nvPr>
            <p:ph idx="1"/>
          </p:nvPr>
        </p:nvSpPr>
        <p:spPr>
          <a:xfrm>
            <a:off x="1326101" y="2286000"/>
            <a:ext cx="6629401" cy="2438400"/>
          </a:xfrm>
        </p:spPr>
        <p:txBody>
          <a:bodyPr/>
          <a:lstStyle/>
          <a:p>
            <a:pPr marL="0" lvl="0" indent="0">
              <a:spcBef>
                <a:spcPts val="0"/>
              </a:spcBef>
              <a:buNone/>
            </a:pPr>
            <a:r>
              <a:rPr lang="en-US" sz="2000" dirty="0">
                <a:latin typeface="Times New Roman" panose="02020603050405020304" pitchFamily="18" charset="0"/>
                <a:cs typeface="Times New Roman" panose="02020603050405020304" pitchFamily="18" charset="0"/>
              </a:rPr>
              <a:t>These are records required to be kept indefinitely because they have enduring or historical significance.  Once business needs of the agency are met, archival records contain a secondary, research value. </a:t>
            </a:r>
          </a:p>
          <a:p>
            <a:pPr marL="0" lvl="0" indent="0">
              <a:spcBef>
                <a:spcPts val="0"/>
              </a:spcBef>
              <a:buNone/>
            </a:pPr>
            <a:endParaRPr lang="en-US" sz="2000" b="1" dirty="0">
              <a:solidFill>
                <a:srgbClr val="7030A0"/>
              </a:solidFill>
              <a:latin typeface="Times New Roman" panose="02020603050405020304" pitchFamily="18" charset="0"/>
              <a:cs typeface="Times New Roman" panose="02020603050405020304" pitchFamily="18" charset="0"/>
            </a:endParaRPr>
          </a:p>
          <a:p>
            <a:pPr marL="0" lvl="0" indent="0">
              <a:spcBef>
                <a:spcPts val="0"/>
              </a:spcBef>
              <a:buNone/>
            </a:pPr>
            <a:r>
              <a:rPr lang="en-US" sz="2000" dirty="0">
                <a:latin typeface="Times New Roman" panose="02020603050405020304" pitchFamily="18" charset="0"/>
                <a:cs typeface="Times New Roman" panose="02020603050405020304" pitchFamily="18" charset="0"/>
              </a:rPr>
              <a:t>Any records which are deemed archival per record retention schedules must be sent to the Maine State Archives.</a:t>
            </a: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19</a:t>
            </a:fld>
            <a:endParaRPr lang="en-US" dirty="0"/>
          </a:p>
        </p:txBody>
      </p:sp>
    </p:spTree>
    <p:extLst>
      <p:ext uri="{BB962C8B-B14F-4D97-AF65-F5344CB8AC3E}">
        <p14:creationId xmlns:p14="http://schemas.microsoft.com/office/powerpoint/2010/main" val="1851476843"/>
      </p:ext>
    </p:extLst>
  </p:cSld>
  <p:clrMapOvr>
    <a:masterClrMapping/>
  </p:clrMapOvr>
  <p:transition spd="slow" advTm="2320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1676400"/>
          </a:xfrm>
          <a:ln w="38100">
            <a:solidFill>
              <a:srgbClr val="0033CC"/>
            </a:solidFill>
            <a:miter lim="800000"/>
            <a:headEnd/>
            <a:tailEnd/>
          </a:ln>
          <a:effectLst>
            <a:glow rad="139700">
              <a:schemeClr val="accent1">
                <a:satMod val="175000"/>
                <a:alpha val="40000"/>
              </a:schemeClr>
            </a:glow>
          </a:effectLst>
        </p:spPr>
        <p:txBody>
          <a:bodyPr/>
          <a:lstStyle/>
          <a:p>
            <a:r>
              <a:rPr lang="en-US" altLang="en-US" sz="3600" dirty="0">
                <a:solidFill>
                  <a:schemeClr val="tx1"/>
                </a:solidFill>
                <a:latin typeface="Times New Roman" panose="02020603050405020304" pitchFamily="18" charset="0"/>
                <a:cs typeface="Times New Roman" panose="02020603050405020304" pitchFamily="18" charset="0"/>
              </a:rPr>
              <a:t>Maine State Government </a:t>
            </a:r>
            <a:br>
              <a:rPr lang="en-US" altLang="en-US" sz="3600" dirty="0">
                <a:solidFill>
                  <a:schemeClr val="tx1"/>
                </a:solidFill>
                <a:latin typeface="Times New Roman" panose="02020603050405020304" pitchFamily="18" charset="0"/>
                <a:cs typeface="Times New Roman" panose="02020603050405020304" pitchFamily="18" charset="0"/>
              </a:rPr>
            </a:br>
            <a:r>
              <a:rPr lang="en-US" altLang="en-US" sz="3600" dirty="0">
                <a:solidFill>
                  <a:schemeClr val="tx1"/>
                </a:solidFill>
                <a:latin typeface="Times New Roman" panose="02020603050405020304" pitchFamily="18" charset="0"/>
                <a:cs typeface="Times New Roman" panose="02020603050405020304" pitchFamily="18" charset="0"/>
              </a:rPr>
              <a:t>Needs </a:t>
            </a:r>
            <a:r>
              <a:rPr lang="en-US" altLang="en-US" sz="3600" b="1" dirty="0">
                <a:solidFill>
                  <a:schemeClr val="tx1"/>
                </a:solidFill>
                <a:latin typeface="Times New Roman" panose="02020603050405020304" pitchFamily="18" charset="0"/>
                <a:cs typeface="Times New Roman" panose="02020603050405020304" pitchFamily="18" charset="0"/>
              </a:rPr>
              <a:t>All Staff </a:t>
            </a:r>
            <a:br>
              <a:rPr lang="en-US" altLang="en-US" sz="3600" dirty="0">
                <a:solidFill>
                  <a:schemeClr val="tx1"/>
                </a:solidFill>
                <a:latin typeface="Times New Roman" panose="02020603050405020304" pitchFamily="18" charset="0"/>
                <a:cs typeface="Times New Roman" panose="02020603050405020304" pitchFamily="18" charset="0"/>
              </a:rPr>
            </a:br>
            <a:r>
              <a:rPr lang="en-US" altLang="en-US" sz="3600" dirty="0">
                <a:solidFill>
                  <a:schemeClr val="tx1"/>
                </a:solidFill>
                <a:latin typeface="Times New Roman" panose="02020603050405020304" pitchFamily="18" charset="0"/>
                <a:cs typeface="Times New Roman" panose="02020603050405020304" pitchFamily="18" charset="0"/>
              </a:rPr>
              <a:t>to Be a Part of Records Management</a:t>
            </a:r>
          </a:p>
        </p:txBody>
      </p:sp>
      <p:sp>
        <p:nvSpPr>
          <p:cNvPr id="40963" name="Content Placeholder 2"/>
          <p:cNvSpPr>
            <a:spLocks noGrp="1"/>
          </p:cNvSpPr>
          <p:nvPr>
            <p:ph idx="1"/>
          </p:nvPr>
        </p:nvSpPr>
        <p:spPr>
          <a:xfrm>
            <a:off x="1447800" y="2590800"/>
            <a:ext cx="6324600" cy="3124200"/>
          </a:xfrm>
        </p:spPr>
        <p:txBody>
          <a:bodyPr/>
          <a:lstStyle/>
          <a:p>
            <a:pPr marL="0" indent="0" algn="ctr">
              <a:buFont typeface="Monotype Sorts"/>
              <a:buNone/>
            </a:pPr>
            <a:r>
              <a:rPr lang="en-US" altLang="en-US" sz="2000" dirty="0">
                <a:latin typeface="Times New Roman" panose="02020603050405020304" pitchFamily="18" charset="0"/>
                <a:cs typeface="Times New Roman" panose="02020603050405020304" pitchFamily="18" charset="0"/>
              </a:rPr>
              <a:t>How records are managed by an agency can directly </a:t>
            </a:r>
          </a:p>
          <a:p>
            <a:pPr marL="0" indent="0" algn="ctr">
              <a:buFont typeface="Monotype Sorts"/>
              <a:buNone/>
            </a:pPr>
            <a:r>
              <a:rPr lang="en-US" altLang="en-US" sz="2000" dirty="0">
                <a:latin typeface="Times New Roman" panose="02020603050405020304" pitchFamily="18" charset="0"/>
                <a:cs typeface="Times New Roman" panose="02020603050405020304" pitchFamily="18" charset="0"/>
              </a:rPr>
              <a:t>impact its ability to operate efficiently and effectively.</a:t>
            </a:r>
            <a:endParaRPr lang="en-US" altLang="en-US" sz="1800" dirty="0">
              <a:solidFill>
                <a:srgbClr val="0033CC"/>
              </a:solidFill>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2</a:t>
            </a:fld>
            <a:endParaRPr lang="en-US" dirty="0"/>
          </a:p>
        </p:txBody>
      </p:sp>
      <p:pic>
        <p:nvPicPr>
          <p:cNvPr id="5" name="Picture 4" descr="Files on shelves">
            <a:extLst>
              <a:ext uri="{FF2B5EF4-FFF2-40B4-BE49-F238E27FC236}">
                <a16:creationId xmlns:a16="http://schemas.microsoft.com/office/drawing/2014/main" id="{DC57F3BE-6F4A-4E96-84C3-1550C7766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3992394"/>
            <a:ext cx="2590800" cy="17226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16086"/>
    </mc:Choice>
    <mc:Fallback xmlns="">
      <p:transition advTm="16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838200" y="1828800"/>
            <a:ext cx="7467600" cy="3200400"/>
          </a:xfrm>
        </p:spPr>
        <p:txBody>
          <a:bodyPr/>
          <a:lstStyle/>
          <a:p>
            <a:pPr marL="0" indent="0">
              <a:buFont typeface="Monotype Sorts"/>
              <a:buNone/>
            </a:pPr>
            <a:r>
              <a:rPr lang="en-US" altLang="en-US" dirty="0">
                <a:latin typeface="Times New Roman" panose="02020603050405020304" pitchFamily="18" charset="0"/>
                <a:cs typeface="Times New Roman" panose="02020603050405020304" pitchFamily="18" charset="0"/>
              </a:rPr>
              <a:t>The management of records (especially electronic records) can seem daunting, but on the plus side, most employees are only responsible for maintaining a few different types of records on a regular basis to support their job duties.  </a:t>
            </a: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20</a:t>
            </a:fld>
            <a:endParaRPr lang="en-US" dirty="0"/>
          </a:p>
        </p:txBody>
      </p:sp>
      <p:pic>
        <p:nvPicPr>
          <p:cNvPr id="6" name="Graphic 5" descr="Afraid face">
            <a:extLst>
              <a:ext uri="{FF2B5EF4-FFF2-40B4-BE49-F238E27FC236}">
                <a16:creationId xmlns:a16="http://schemas.microsoft.com/office/drawing/2014/main" id="{2F963BBE-52CA-483B-A9EC-C6B9C34583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588962"/>
            <a:ext cx="1295400" cy="1184365"/>
          </a:xfrm>
          <a:prstGeom prst="rect">
            <a:avLst/>
          </a:prstGeom>
        </p:spPr>
      </p:pic>
      <p:pic>
        <p:nvPicPr>
          <p:cNvPr id="8" name="Graphic 7" descr="A happy face">
            <a:extLst>
              <a:ext uri="{FF2B5EF4-FFF2-40B4-BE49-F238E27FC236}">
                <a16:creationId xmlns:a16="http://schemas.microsoft.com/office/drawing/2014/main" id="{CB278B19-618B-41B7-84D5-F959E61C9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4599" y="4648201"/>
            <a:ext cx="1057275" cy="1066800"/>
          </a:xfrm>
          <a:prstGeom prst="rect">
            <a:avLst/>
          </a:prstGeom>
        </p:spPr>
      </p:pic>
    </p:spTree>
    <p:extLst>
      <p:ext uri="{BB962C8B-B14F-4D97-AF65-F5344CB8AC3E}">
        <p14:creationId xmlns:p14="http://schemas.microsoft.com/office/powerpoint/2010/main" val="3094816050"/>
      </p:ext>
    </p:extLst>
  </p:cSld>
  <p:clrMapOvr>
    <a:masterClrMapping/>
  </p:clrMapOvr>
  <p:transition spd="slow" advTm="160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a:xfrm>
            <a:off x="762000" y="685800"/>
            <a:ext cx="7772400" cy="1066800"/>
          </a:xfrm>
        </p:spPr>
        <p:txBody>
          <a:bodyPr>
            <a:normAutofit/>
          </a:bodyPr>
          <a:lstStyle/>
          <a:p>
            <a:pPr algn="ctr"/>
            <a:r>
              <a:rPr lang="en-US" sz="3200" b="1" dirty="0">
                <a:solidFill>
                  <a:srgbClr val="0033CC"/>
                </a:solidFill>
                <a:latin typeface="Times New Roman" panose="02020603050405020304" pitchFamily="18" charset="0"/>
                <a:cs typeface="Times New Roman" panose="02020603050405020304" pitchFamily="18" charset="0"/>
              </a:rPr>
              <a:t>1. How Do You Manage Your Records?</a:t>
            </a:r>
          </a:p>
        </p:txBody>
      </p:sp>
      <p:sp>
        <p:nvSpPr>
          <p:cNvPr id="302083" name="Content Placeholder 2"/>
          <p:cNvSpPr>
            <a:spLocks noGrp="1"/>
          </p:cNvSpPr>
          <p:nvPr>
            <p:ph idx="1"/>
          </p:nvPr>
        </p:nvSpPr>
        <p:spPr>
          <a:xfrm>
            <a:off x="1400968" y="1981200"/>
            <a:ext cx="6257132" cy="3276600"/>
          </a:xfrm>
        </p:spPr>
        <p:txBody>
          <a:bodyPr>
            <a:normAutofit/>
          </a:bodyPr>
          <a:lstStyle/>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Start by asking yourself: </a:t>
            </a:r>
            <a:r>
              <a:rPr lang="en-US" sz="2000" i="1" dirty="0">
                <a:latin typeface="Times New Roman" panose="02020603050405020304" pitchFamily="18" charset="0"/>
                <a:cs typeface="Times New Roman" panose="02020603050405020304" pitchFamily="18" charset="0"/>
              </a:rPr>
              <a:t>What types of records you create? </a:t>
            </a:r>
          </a:p>
          <a:p>
            <a:pPr marL="0" indent="0">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Examples could include client files, project documents or administrative type records such as invoices or agency general correspondence.</a:t>
            </a:r>
          </a:p>
          <a:p>
            <a:pPr marL="0" indent="0">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spcBef>
                <a:spcPts val="0"/>
              </a:spcBef>
              <a:buNone/>
              <a:defRPr/>
            </a:pPr>
            <a:r>
              <a:rPr lang="en-US" sz="2000" dirty="0">
                <a:latin typeface="Times New Roman" panose="02020603050405020304" pitchFamily="18" charset="0"/>
                <a:cs typeface="Times New Roman" panose="02020603050405020304" pitchFamily="18" charset="0"/>
              </a:rPr>
              <a:t>It’s important to consider the aspects of your job and the types of records you might be creating.</a:t>
            </a:r>
          </a:p>
        </p:txBody>
      </p:sp>
      <p:sp>
        <p:nvSpPr>
          <p:cNvPr id="2" name="Slide Number Placeholder 1"/>
          <p:cNvSpPr>
            <a:spLocks noGrp="1"/>
          </p:cNvSpPr>
          <p:nvPr>
            <p:ph type="sldNum" sz="quarter" idx="12"/>
          </p:nvPr>
        </p:nvSpPr>
        <p:spPr/>
        <p:txBody>
          <a:bodyPr/>
          <a:lstStyle/>
          <a:p>
            <a:pPr>
              <a:defRPr/>
            </a:pPr>
            <a:fld id="{A16B819B-AE32-414A-956D-2C115349591C}" type="slidenum">
              <a:rPr lang="en-US" smtClean="0">
                <a:solidFill>
                  <a:schemeClr val="tx1"/>
                </a:solidFill>
                <a:latin typeface="+mj-lt"/>
              </a:rPr>
              <a:pPr>
                <a:defRPr/>
              </a:pPr>
              <a:t>21</a:t>
            </a:fld>
            <a:endParaRPr lang="en-US" dirty="0">
              <a:solidFill>
                <a:schemeClr val="tx1"/>
              </a:solidFill>
              <a:latin typeface="+mj-lt"/>
            </a:endParaRPr>
          </a:p>
        </p:txBody>
      </p:sp>
    </p:spTree>
    <p:extLst>
      <p:ext uri="{BB962C8B-B14F-4D97-AF65-F5344CB8AC3E}">
        <p14:creationId xmlns:p14="http://schemas.microsoft.com/office/powerpoint/2010/main" val="197331575"/>
      </p:ext>
    </p:extLst>
  </p:cSld>
  <p:clrMapOvr>
    <a:masterClrMapping/>
  </p:clrMapOvr>
  <p:transition spd="slow" advTm="1626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a:xfrm>
            <a:off x="762000" y="457200"/>
            <a:ext cx="7772400" cy="1295400"/>
          </a:xfrm>
        </p:spPr>
        <p:txBody>
          <a:bodyPr>
            <a:normAutofit/>
          </a:bodyPr>
          <a:lstStyle/>
          <a:p>
            <a:pPr algn="ctr"/>
            <a:r>
              <a:rPr lang="en-US" sz="3200" b="1" dirty="0">
                <a:solidFill>
                  <a:srgbClr val="0033CC"/>
                </a:solidFill>
                <a:latin typeface="Times New Roman" panose="02020603050405020304" pitchFamily="18" charset="0"/>
                <a:cs typeface="Times New Roman" panose="02020603050405020304" pitchFamily="18" charset="0"/>
              </a:rPr>
              <a:t>2. What Type Of Records Do I Create?</a:t>
            </a:r>
          </a:p>
        </p:txBody>
      </p:sp>
      <p:sp>
        <p:nvSpPr>
          <p:cNvPr id="302083" name="Content Placeholder 2"/>
          <p:cNvSpPr>
            <a:spLocks noGrp="1"/>
          </p:cNvSpPr>
          <p:nvPr>
            <p:ph idx="1"/>
          </p:nvPr>
        </p:nvSpPr>
        <p:spPr>
          <a:xfrm>
            <a:off x="1295400" y="1752600"/>
            <a:ext cx="6553200" cy="3505200"/>
          </a:xfrm>
        </p:spPr>
        <p:txBody>
          <a:bodyPr>
            <a:normAutofit/>
          </a:bodyPr>
          <a:lstStyle/>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Next Review: </a:t>
            </a:r>
            <a:r>
              <a:rPr lang="en-US" sz="2000" i="1" dirty="0">
                <a:latin typeface="Times New Roman" panose="02020603050405020304" pitchFamily="18" charset="0"/>
                <a:cs typeface="Times New Roman" panose="02020603050405020304" pitchFamily="18" charset="0"/>
              </a:rPr>
              <a:t>Why are these records created and maintained? </a:t>
            </a:r>
          </a:p>
          <a:p>
            <a:pPr marL="0" indent="0">
              <a:spcBef>
                <a:spcPts val="0"/>
              </a:spcBef>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There are many valid reasons for creating files such as statute, policy, and program administration.  </a:t>
            </a:r>
          </a:p>
          <a:p>
            <a:pPr marL="0" indent="0">
              <a:spcBef>
                <a:spcPts val="0"/>
              </a:spcBef>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There are also less valid reasons such as reference or personal convenience. </a:t>
            </a:r>
          </a:p>
          <a:p>
            <a:pPr marL="0" indent="0">
              <a:spcBef>
                <a:spcPts val="0"/>
              </a:spcBef>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Concentrate your attention on the files that directly support the agency’s mission.</a:t>
            </a:r>
          </a:p>
        </p:txBody>
      </p:sp>
      <p:sp>
        <p:nvSpPr>
          <p:cNvPr id="2" name="Slide Number Placeholder 1"/>
          <p:cNvSpPr>
            <a:spLocks noGrp="1"/>
          </p:cNvSpPr>
          <p:nvPr>
            <p:ph type="sldNum" sz="quarter" idx="12"/>
          </p:nvPr>
        </p:nvSpPr>
        <p:spPr/>
        <p:txBody>
          <a:bodyPr/>
          <a:lstStyle/>
          <a:p>
            <a:pPr>
              <a:defRPr/>
            </a:pPr>
            <a:fld id="{A16B819B-AE32-414A-956D-2C115349591C}" type="slidenum">
              <a:rPr lang="en-US" smtClean="0">
                <a:solidFill>
                  <a:schemeClr val="tx1"/>
                </a:solidFill>
                <a:latin typeface="+mj-lt"/>
              </a:rPr>
              <a:pPr>
                <a:defRPr/>
              </a:pPr>
              <a:t>22</a:t>
            </a:fld>
            <a:endParaRPr lang="en-US" dirty="0">
              <a:solidFill>
                <a:schemeClr val="tx1"/>
              </a:solidFill>
              <a:latin typeface="+mj-lt"/>
            </a:endParaRPr>
          </a:p>
        </p:txBody>
      </p:sp>
    </p:spTree>
    <p:extLst>
      <p:ext uri="{BB962C8B-B14F-4D97-AF65-F5344CB8AC3E}">
        <p14:creationId xmlns:p14="http://schemas.microsoft.com/office/powerpoint/2010/main" val="3850040294"/>
      </p:ext>
    </p:extLst>
  </p:cSld>
  <p:clrMapOvr>
    <a:masterClrMapping/>
  </p:clrMapOvr>
  <p:transition spd="slow" advTm="2808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a:xfrm>
            <a:off x="762000" y="685800"/>
            <a:ext cx="7772400" cy="1143000"/>
          </a:xfrm>
        </p:spPr>
        <p:txBody>
          <a:bodyPr>
            <a:normAutofit/>
          </a:bodyPr>
          <a:lstStyle/>
          <a:p>
            <a:pPr algn="ctr"/>
            <a:r>
              <a:rPr lang="en-US" sz="3200" b="1" dirty="0">
                <a:solidFill>
                  <a:srgbClr val="0033CC"/>
                </a:solidFill>
                <a:latin typeface="Times New Roman" panose="02020603050405020304" pitchFamily="18" charset="0"/>
                <a:cs typeface="Times New Roman" panose="02020603050405020304" pitchFamily="18" charset="0"/>
              </a:rPr>
              <a:t>3. Who is Responsible for the Records?</a:t>
            </a:r>
          </a:p>
        </p:txBody>
      </p:sp>
      <p:sp>
        <p:nvSpPr>
          <p:cNvPr id="302083" name="Content Placeholder 2"/>
          <p:cNvSpPr>
            <a:spLocks noGrp="1"/>
          </p:cNvSpPr>
          <p:nvPr>
            <p:ph idx="1"/>
          </p:nvPr>
        </p:nvSpPr>
        <p:spPr>
          <a:xfrm>
            <a:off x="1524000" y="1905000"/>
            <a:ext cx="6324600" cy="3124201"/>
          </a:xfrm>
        </p:spPr>
        <p:txBody>
          <a:bodyPr/>
          <a:lstStyle/>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Then Think About: </a:t>
            </a:r>
            <a:r>
              <a:rPr lang="en-US" sz="2000" i="1" dirty="0">
                <a:latin typeface="Times New Roman" panose="02020603050405020304" pitchFamily="18" charset="0"/>
                <a:cs typeface="Times New Roman" panose="02020603050405020304" pitchFamily="18" charset="0"/>
              </a:rPr>
              <a:t>Who is responsible for these records?  </a:t>
            </a:r>
          </a:p>
          <a:p>
            <a:pPr marL="0" indent="0">
              <a:spcBef>
                <a:spcPts val="0"/>
              </a:spcBef>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Generally, there should only be one “custodian” for each type of record.</a:t>
            </a:r>
          </a:p>
          <a:p>
            <a:pPr marL="0" indent="0">
              <a:spcBef>
                <a:spcPts val="0"/>
              </a:spcBef>
              <a:buFont typeface="Monotype Sorts" pitchFamily="2" charset="2"/>
              <a:buNone/>
              <a:defRPr/>
            </a:pPr>
            <a:endParaRPr lang="en-US" sz="2000" dirty="0">
              <a:latin typeface="Times New Roman" panose="02020603050405020304" pitchFamily="18" charset="0"/>
              <a:cs typeface="Times New Roman" panose="02020603050405020304" pitchFamily="18" charset="0"/>
            </a:endParaRPr>
          </a:p>
          <a:p>
            <a:pPr marL="0" indent="0">
              <a:spcBef>
                <a:spcPts val="0"/>
              </a:spcBef>
              <a:buFont typeface="Monotype Sorts" pitchFamily="2" charset="2"/>
              <a:buNone/>
              <a:defRPr/>
            </a:pPr>
            <a:r>
              <a:rPr lang="en-US" sz="2000" dirty="0">
                <a:latin typeface="Times New Roman" panose="02020603050405020304" pitchFamily="18" charset="0"/>
                <a:cs typeface="Times New Roman" panose="02020603050405020304" pitchFamily="18" charset="0"/>
              </a:rPr>
              <a:t>All employees in your office should be following the same process and know what records they are responsible for, where records are located and how long records need to be retained.</a:t>
            </a:r>
          </a:p>
          <a:p>
            <a:pPr marL="0" indent="0">
              <a:buFont typeface="Monotype Sorts" pitchFamily="2" charset="2"/>
              <a:buNone/>
              <a:defRPr/>
            </a:pPr>
            <a:endParaRPr lang="en-US" sz="2000"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6B819B-AE32-414A-956D-2C115349591C}" type="slidenum">
              <a:rPr lang="en-US" smtClean="0">
                <a:solidFill>
                  <a:schemeClr val="tx1"/>
                </a:solidFill>
                <a:latin typeface="+mj-lt"/>
              </a:rPr>
              <a:pPr>
                <a:defRPr/>
              </a:pPr>
              <a:t>23</a:t>
            </a:fld>
            <a:endParaRPr lang="en-US" dirty="0">
              <a:solidFill>
                <a:schemeClr val="tx1"/>
              </a:solidFill>
              <a:latin typeface="+mj-lt"/>
            </a:endParaRPr>
          </a:p>
        </p:txBody>
      </p:sp>
    </p:spTree>
    <p:extLst>
      <p:ext uri="{BB962C8B-B14F-4D97-AF65-F5344CB8AC3E}">
        <p14:creationId xmlns:p14="http://schemas.microsoft.com/office/powerpoint/2010/main" val="517237887"/>
      </p:ext>
    </p:extLst>
  </p:cSld>
  <p:clrMapOvr>
    <a:masterClrMapping/>
  </p:clrMapOvr>
  <p:transition spd="slow" advTm="18632"/>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a:xfrm>
            <a:off x="457200" y="274638"/>
            <a:ext cx="8229600" cy="1173162"/>
          </a:xfrm>
        </p:spPr>
        <p:txBody>
          <a:bodyPr>
            <a:normAutofit fontScale="90000"/>
          </a:bodyPr>
          <a:lstStyle/>
          <a:p>
            <a:pPr marL="0" indent="0" algn="ctr" eaLnBrk="1" hangingPunct="1"/>
            <a:r>
              <a:rPr lang="en-US" sz="3200" b="1" dirty="0">
                <a:solidFill>
                  <a:schemeClr val="accent4">
                    <a:lumMod val="75000"/>
                  </a:schemeClr>
                </a:solidFill>
                <a:latin typeface="Times New Roman" pitchFamily="18" charset="0"/>
                <a:cs typeface="Times New Roman" pitchFamily="18" charset="0"/>
              </a:rPr>
              <a:t>Need Help?</a:t>
            </a:r>
            <a:br>
              <a:rPr lang="en-US" sz="3200" b="1" dirty="0">
                <a:solidFill>
                  <a:schemeClr val="accent4">
                    <a:lumMod val="75000"/>
                  </a:schemeClr>
                </a:solidFill>
                <a:latin typeface="Times New Roman" pitchFamily="18" charset="0"/>
                <a:cs typeface="Times New Roman" pitchFamily="18" charset="0"/>
              </a:rPr>
            </a:br>
            <a:br>
              <a:rPr lang="en-US" sz="3200" b="1" dirty="0">
                <a:solidFill>
                  <a:schemeClr val="accent4">
                    <a:lumMod val="75000"/>
                  </a:schemeClr>
                </a:solidFill>
                <a:latin typeface="Times New Roman" pitchFamily="18" charset="0"/>
                <a:cs typeface="Times New Roman" pitchFamily="18" charset="0"/>
              </a:rPr>
            </a:br>
            <a:r>
              <a:rPr lang="en-US" sz="3200" b="1" dirty="0">
                <a:solidFill>
                  <a:srgbClr val="0033CC"/>
                </a:solidFill>
                <a:latin typeface="Times New Roman" pitchFamily="18" charset="0"/>
                <a:cs typeface="Times New Roman" pitchFamily="18" charset="0"/>
              </a:rPr>
              <a:t>Records Officers and Assistants</a:t>
            </a:r>
            <a:endParaRPr lang="en-US" sz="3200" b="1" dirty="0">
              <a:solidFill>
                <a:srgbClr val="0033CC"/>
              </a:solidFill>
            </a:endParaRPr>
          </a:p>
        </p:txBody>
      </p:sp>
      <p:sp>
        <p:nvSpPr>
          <p:cNvPr id="307203" name="Content Placeholder 2"/>
          <p:cNvSpPr>
            <a:spLocks noGrp="1"/>
          </p:cNvSpPr>
          <p:nvPr>
            <p:ph idx="1"/>
          </p:nvPr>
        </p:nvSpPr>
        <p:spPr>
          <a:xfrm>
            <a:off x="1676398" y="1929598"/>
            <a:ext cx="5791200" cy="2125278"/>
          </a:xfrm>
        </p:spPr>
        <p:txBody>
          <a:bodyPr/>
          <a:lstStyle/>
          <a:p>
            <a:pPr marL="0" indent="0">
              <a:buNone/>
              <a:defRPr/>
            </a:pPr>
            <a:r>
              <a:rPr lang="en-US" sz="2000" dirty="0">
                <a:latin typeface="Times New Roman" pitchFamily="18" charset="0"/>
                <a:cs typeface="Times New Roman" pitchFamily="18" charset="0"/>
              </a:rPr>
              <a:t>Your Records Officer should have a thorough knowledge of agency functions, the records created to fulfill those functions and the schedules which define the retention and disposition of the records.  A list of all appointed Records Officers and Assistants can be found on our </a:t>
            </a:r>
            <a:r>
              <a:rPr lang="en-US" sz="2000" dirty="0">
                <a:latin typeface="Times New Roman" pitchFamily="18" charset="0"/>
                <a:cs typeface="Times New Roman" pitchFamily="18" charset="0"/>
                <a:hlinkClick r:id="rId2"/>
              </a:rPr>
              <a:t>website</a:t>
            </a:r>
            <a:r>
              <a:rPr lang="en-US" sz="2000" dirty="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E5680431-3E63-4992-B763-3C5E768C4BE2}" type="slidenum">
              <a:rPr lang="en-US" smtClean="0">
                <a:solidFill>
                  <a:schemeClr val="tx1"/>
                </a:solidFill>
              </a:rPr>
              <a:pPr>
                <a:defRPr/>
              </a:pPr>
              <a:t>24</a:t>
            </a:fld>
            <a:endParaRPr lang="en-US" dirty="0">
              <a:solidFill>
                <a:schemeClr val="tx1"/>
              </a:solidFill>
            </a:endParaRPr>
          </a:p>
        </p:txBody>
      </p:sp>
      <p:pic>
        <p:nvPicPr>
          <p:cNvPr id="373766" name="Picture 6" descr="http://s3.amazonaws.com/thumbnails.illustrationsource.com/huge.0.3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751" y="3800776"/>
            <a:ext cx="2331898" cy="200025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rot="221816">
            <a:off x="4574448" y="4750623"/>
            <a:ext cx="762000" cy="100558"/>
          </a:xfrm>
          <a:prstGeom prst="roundRect">
            <a:avLst/>
          </a:prstGeom>
          <a:solidFill>
            <a:srgbClr val="FACE60"/>
          </a:solidFill>
          <a:ln w="9525" cap="flat" cmpd="sng" algn="ctr">
            <a:solidFill>
              <a:schemeClr val="tx1">
                <a:lumMod val="85000"/>
                <a:lumOff val="1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endParaRPr lang="en-US" sz="1800" dirty="0">
              <a:solidFill>
                <a:srgbClr val="000000"/>
              </a:solidFill>
              <a:latin typeface="Arial" pitchFamily="34" charset="0"/>
            </a:endParaRPr>
          </a:p>
        </p:txBody>
      </p:sp>
    </p:spTree>
    <p:extLst>
      <p:ext uri="{BB962C8B-B14F-4D97-AF65-F5344CB8AC3E}">
        <p14:creationId xmlns:p14="http://schemas.microsoft.com/office/powerpoint/2010/main" val="1035893152"/>
      </p:ext>
    </p:extLst>
  </p:cSld>
  <p:clrMapOvr>
    <a:masterClrMapping/>
  </p:clrMapOvr>
  <mc:AlternateContent xmlns:mc="http://schemas.openxmlformats.org/markup-compatibility/2006" xmlns:p14="http://schemas.microsoft.com/office/powerpoint/2010/main">
    <mc:Choice Requires="p14">
      <p:transition spd="slow" p14:dur="2000" advTm="26844"/>
    </mc:Choice>
    <mc:Fallback xmlns="">
      <p:transition spd="slow" advTm="2684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677" y="851452"/>
            <a:ext cx="7666497" cy="646331"/>
          </a:xfrm>
          <a:prstGeom prst="rect">
            <a:avLst/>
          </a:prstGeom>
        </p:spPr>
        <p:txBody>
          <a:bodyPr wrap="square">
            <a:spAutoFit/>
          </a:bodyPr>
          <a:lstStyle/>
          <a:p>
            <a:pPr algn="ctr" eaLnBrk="1" fontAlgn="auto" hangingPunct="1">
              <a:spcBef>
                <a:spcPts val="0"/>
              </a:spcBef>
              <a:spcAft>
                <a:spcPts val="0"/>
              </a:spcAft>
            </a:pPr>
            <a:r>
              <a:rPr lang="en-US" sz="3600" b="1" dirty="0">
                <a:solidFill>
                  <a:prstClr val="black"/>
                </a:solidFill>
                <a:cs typeface="Times New Roman" panose="02020603050405020304" pitchFamily="18" charset="0"/>
              </a:rPr>
              <a:t>Where Records Are Located</a:t>
            </a:r>
          </a:p>
        </p:txBody>
      </p:sp>
      <p:sp>
        <p:nvSpPr>
          <p:cNvPr id="8" name="Rectangle 7"/>
          <p:cNvSpPr/>
          <p:nvPr/>
        </p:nvSpPr>
        <p:spPr>
          <a:xfrm>
            <a:off x="1447800" y="1802572"/>
            <a:ext cx="6781800" cy="3293209"/>
          </a:xfrm>
          <a:prstGeom prst="rect">
            <a:avLst/>
          </a:prstGeom>
        </p:spPr>
        <p:txBody>
          <a:bodyPr wrap="square">
            <a:spAutoFit/>
          </a:bodyPr>
          <a:lstStyle/>
          <a:p>
            <a:pPr algn="just" eaLnBrk="1" fontAlgn="auto" hangingPunct="1">
              <a:spcBef>
                <a:spcPts val="0"/>
              </a:spcBef>
              <a:spcAft>
                <a:spcPts val="0"/>
              </a:spcAft>
            </a:pPr>
            <a:r>
              <a:rPr lang="en-US" sz="1600" b="1" dirty="0">
                <a:solidFill>
                  <a:prstClr val="black"/>
                </a:solidFill>
                <a:cs typeface="Times New Roman" panose="02020603050405020304" pitchFamily="18" charset="0"/>
              </a:rPr>
              <a:t>Temporary </a:t>
            </a:r>
            <a:r>
              <a:rPr lang="en-US" sz="1600" dirty="0">
                <a:solidFill>
                  <a:prstClr val="black"/>
                </a:solidFill>
                <a:cs typeface="Times New Roman" panose="02020603050405020304" pitchFamily="18" charset="0"/>
              </a:rPr>
              <a:t>material</a:t>
            </a:r>
            <a:r>
              <a:rPr lang="en-US" sz="1600" b="1" dirty="0">
                <a:solidFill>
                  <a:prstClr val="black"/>
                </a:solidFill>
                <a:cs typeface="Times New Roman" panose="02020603050405020304" pitchFamily="18" charset="0"/>
              </a:rPr>
              <a:t> </a:t>
            </a:r>
            <a:r>
              <a:rPr lang="en-US" sz="1600" dirty="0">
                <a:solidFill>
                  <a:prstClr val="black"/>
                </a:solidFill>
                <a:cs typeface="Times New Roman" panose="02020603050405020304" pitchFamily="18" charset="0"/>
              </a:rPr>
              <a:t>is located at the </a:t>
            </a:r>
            <a:r>
              <a:rPr lang="en-US" sz="1600" b="1" dirty="0">
                <a:solidFill>
                  <a:prstClr val="black"/>
                </a:solidFill>
                <a:cs typeface="Times New Roman" panose="02020603050405020304" pitchFamily="18" charset="0"/>
              </a:rPr>
              <a:t>Maine State Records Center </a:t>
            </a:r>
            <a:r>
              <a:rPr lang="en-US" sz="1600" dirty="0">
                <a:solidFill>
                  <a:prstClr val="black"/>
                </a:solidFill>
                <a:cs typeface="Times New Roman" panose="02020603050405020304" pitchFamily="18" charset="0"/>
              </a:rPr>
              <a:t>in Hallowell.  Most of this material has a destroy disposition (once retention has been met) and agencies will be notified when the material is eligible for destruction.  Only the agency (authorized agency cardholders) have access to this material.  (Note:  any pre-archival records will be transferred to the State Archives once retention is met.)</a:t>
            </a:r>
            <a:endParaRPr lang="en-US" sz="1600" b="1" dirty="0">
              <a:solidFill>
                <a:prstClr val="black"/>
              </a:solidFill>
              <a:cs typeface="Times New Roman" panose="02020603050405020304" pitchFamily="18" charset="0"/>
            </a:endParaRPr>
          </a:p>
          <a:p>
            <a:pPr algn="just" eaLnBrk="1" fontAlgn="auto" hangingPunct="1">
              <a:spcBef>
                <a:spcPts val="0"/>
              </a:spcBef>
              <a:spcAft>
                <a:spcPts val="0"/>
              </a:spcAft>
            </a:pPr>
            <a:endParaRPr lang="en-US" sz="1600" b="1" dirty="0">
              <a:solidFill>
                <a:prstClr val="black"/>
              </a:solidFill>
              <a:cs typeface="Times New Roman" panose="02020603050405020304" pitchFamily="18" charset="0"/>
            </a:endParaRPr>
          </a:p>
          <a:p>
            <a:pPr algn="just" eaLnBrk="1" fontAlgn="auto" hangingPunct="1">
              <a:spcBef>
                <a:spcPts val="0"/>
              </a:spcBef>
              <a:spcAft>
                <a:spcPts val="0"/>
              </a:spcAft>
            </a:pPr>
            <a:endParaRPr lang="en-US" sz="1600" dirty="0">
              <a:solidFill>
                <a:prstClr val="black"/>
              </a:solidFill>
              <a:cs typeface="Times New Roman" panose="02020603050405020304" pitchFamily="18" charset="0"/>
            </a:endParaRPr>
          </a:p>
          <a:p>
            <a:pPr algn="just" eaLnBrk="1" fontAlgn="auto" hangingPunct="1">
              <a:spcBef>
                <a:spcPts val="0"/>
              </a:spcBef>
              <a:spcAft>
                <a:spcPts val="0"/>
              </a:spcAft>
            </a:pPr>
            <a:r>
              <a:rPr lang="en-US" sz="1600" b="1" dirty="0">
                <a:solidFill>
                  <a:prstClr val="black"/>
                </a:solidFill>
                <a:cs typeface="Times New Roman" panose="02020603050405020304" pitchFamily="18" charset="0"/>
              </a:rPr>
              <a:t>Archival </a:t>
            </a:r>
            <a:r>
              <a:rPr lang="en-US" sz="1600" dirty="0">
                <a:solidFill>
                  <a:prstClr val="black"/>
                </a:solidFill>
                <a:cs typeface="Times New Roman" panose="02020603050405020304" pitchFamily="18" charset="0"/>
              </a:rPr>
              <a:t>material is located at the </a:t>
            </a:r>
            <a:r>
              <a:rPr lang="en-US" sz="1600" b="1" dirty="0">
                <a:solidFill>
                  <a:prstClr val="black"/>
                </a:solidFill>
                <a:cs typeface="Times New Roman" panose="02020603050405020304" pitchFamily="18" charset="0"/>
              </a:rPr>
              <a:t>Maine State Archives</a:t>
            </a:r>
            <a:r>
              <a:rPr lang="en-US" sz="1600" dirty="0">
                <a:solidFill>
                  <a:prstClr val="black"/>
                </a:solidFill>
                <a:cs typeface="Times New Roman" panose="02020603050405020304" pitchFamily="18" charset="0"/>
              </a:rPr>
              <a:t>. As noted previously, o</a:t>
            </a:r>
            <a:r>
              <a:rPr lang="en-US" sz="1600" dirty="0">
                <a:latin typeface="Times New Roman" panose="02020603050405020304" pitchFamily="18" charset="0"/>
                <a:cs typeface="Times New Roman" panose="02020603050405020304" pitchFamily="18" charset="0"/>
              </a:rPr>
              <a:t>nce business needs of the agency are met, archival records contain a secondary, research value.  When archival records have met any retention time, they will be transferred to the State Archives and be made available for public inspection. </a:t>
            </a:r>
            <a:endParaRPr lang="en-US" sz="1600" b="1" dirty="0">
              <a:solidFill>
                <a:prstClr val="black"/>
              </a:solidFill>
              <a:latin typeface="Gill Sans MT"/>
            </a:endParaRPr>
          </a:p>
          <a:p>
            <a:pPr algn="just" eaLnBrk="1" fontAlgn="auto" hangingPunct="1">
              <a:spcBef>
                <a:spcPts val="0"/>
              </a:spcBef>
              <a:spcAft>
                <a:spcPts val="0"/>
              </a:spcAft>
            </a:pPr>
            <a:endParaRPr lang="en-US" sz="1600" dirty="0">
              <a:solidFill>
                <a:prstClr val="black"/>
              </a:solidFill>
              <a:latin typeface="Gill Sans MT"/>
            </a:endParaRPr>
          </a:p>
        </p:txBody>
      </p:sp>
      <p:sp>
        <p:nvSpPr>
          <p:cNvPr id="3" name="Slide Number Placeholder 2"/>
          <p:cNvSpPr>
            <a:spLocks noGrp="1"/>
          </p:cNvSpPr>
          <p:nvPr>
            <p:ph type="sldNum" sz="quarter" idx="12"/>
          </p:nvPr>
        </p:nvSpPr>
        <p:spPr/>
        <p:txBody>
          <a:bodyPr/>
          <a:lstStyle/>
          <a:p>
            <a:fld id="{14593AA8-52C8-4E20-81BA-E7D7F6A540D3}"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1100408897"/>
      </p:ext>
    </p:extLst>
  </p:cSld>
  <p:clrMapOvr>
    <a:masterClrMapping/>
  </p:clrMapOvr>
  <mc:AlternateContent xmlns:mc="http://schemas.openxmlformats.org/markup-compatibility/2006" xmlns:p14="http://schemas.microsoft.com/office/powerpoint/2010/main">
    <mc:Choice Requires="p14">
      <p:transition spd="slow" p14:dur="2000" advTm="52522"/>
    </mc:Choice>
    <mc:Fallback xmlns="">
      <p:transition spd="slow" advTm="5252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9144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Electronic Recordkeeping</a:t>
            </a:r>
          </a:p>
        </p:txBody>
      </p:sp>
      <p:sp>
        <p:nvSpPr>
          <p:cNvPr id="40963" name="Content Placeholder 2"/>
          <p:cNvSpPr>
            <a:spLocks noGrp="1"/>
          </p:cNvSpPr>
          <p:nvPr>
            <p:ph idx="1"/>
          </p:nvPr>
        </p:nvSpPr>
        <p:spPr>
          <a:xfrm>
            <a:off x="762000" y="1752600"/>
            <a:ext cx="8077200" cy="4267200"/>
          </a:xfrm>
        </p:spPr>
        <p:txBody>
          <a:bodyPr/>
          <a:lstStyle/>
          <a:p>
            <a:pPr marL="0" indent="0">
              <a:buFont typeface="Monotype Sorts"/>
              <a:buNone/>
            </a:pPr>
            <a:r>
              <a:rPr lang="en-US" altLang="en-US" sz="2400" dirty="0">
                <a:latin typeface="Times New Roman" panose="02020603050405020304" pitchFamily="18" charset="0"/>
                <a:cs typeface="Times New Roman" panose="02020603050405020304" pitchFamily="18" charset="0"/>
              </a:rPr>
              <a:t>Many agencies have transitioned to electronic recordkeeping systems or are in the beginning stages of converting from paper to electronic formats.  </a:t>
            </a:r>
          </a:p>
          <a:p>
            <a:pPr marL="0" indent="0">
              <a:buFont typeface="Monotype Sorts"/>
              <a:buNone/>
            </a:pPr>
            <a:endParaRPr lang="en-US" altLang="en-US" sz="24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400" dirty="0">
                <a:latin typeface="Times New Roman" panose="02020603050405020304" pitchFamily="18" charset="0"/>
                <a:cs typeface="Times New Roman" panose="02020603050405020304" pitchFamily="18" charset="0"/>
              </a:rPr>
              <a:t>We understand this is the direction of records and management.</a:t>
            </a:r>
          </a:p>
          <a:p>
            <a:pPr marL="0" indent="0">
              <a:buFont typeface="Monotype Sorts"/>
              <a:buNone/>
            </a:pPr>
            <a:endParaRPr lang="en-US" altLang="en-US" sz="24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400" dirty="0">
                <a:latin typeface="Times New Roman" panose="02020603050405020304" pitchFamily="18" charset="0"/>
                <a:cs typeface="Times New Roman" panose="02020603050405020304" pitchFamily="18" charset="0"/>
              </a:rPr>
              <a:t>However…</a:t>
            </a: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26</a:t>
            </a:fld>
            <a:endParaRPr lang="en-US" dirty="0"/>
          </a:p>
        </p:txBody>
      </p:sp>
      <p:pic>
        <p:nvPicPr>
          <p:cNvPr id="4" name="Picture 3">
            <a:extLst>
              <a:ext uri="{FF2B5EF4-FFF2-40B4-BE49-F238E27FC236}">
                <a16:creationId xmlns:a16="http://schemas.microsoft.com/office/drawing/2014/main" id="{C59325E8-494C-4FDC-AAF1-21F97983C204}"/>
              </a:ext>
            </a:extLst>
          </p:cNvPr>
          <p:cNvPicPr>
            <a:picLocks noChangeAspect="1"/>
          </p:cNvPicPr>
          <p:nvPr/>
        </p:nvPicPr>
        <p:blipFill>
          <a:blip r:embed="rId2"/>
          <a:stretch>
            <a:fillRect/>
          </a:stretch>
        </p:blipFill>
        <p:spPr>
          <a:xfrm>
            <a:off x="3352800" y="4168950"/>
            <a:ext cx="2057400" cy="2057400"/>
          </a:xfrm>
          <a:prstGeom prst="rect">
            <a:avLst/>
          </a:prstGeom>
        </p:spPr>
      </p:pic>
    </p:spTree>
    <p:extLst>
      <p:ext uri="{BB962C8B-B14F-4D97-AF65-F5344CB8AC3E}">
        <p14:creationId xmlns:p14="http://schemas.microsoft.com/office/powerpoint/2010/main" val="3306510814"/>
      </p:ext>
    </p:extLst>
  </p:cSld>
  <p:clrMapOvr>
    <a:masterClrMapping/>
  </p:clrMapOvr>
  <p:transition spd="slow" advTm="221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ppt_x"/>
                                          </p:val>
                                        </p:tav>
                                        <p:tav tm="100000">
                                          <p:val>
                                            <p:strVal val="#ppt_x"/>
                                          </p:val>
                                        </p:tav>
                                      </p:tavLst>
                                    </p:anim>
                                    <p:anim calcmode="lin" valueType="num">
                                      <p:cBhvr additive="base">
                                        <p:cTn id="8" dur="4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6096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When Scanning Records </a:t>
            </a:r>
          </a:p>
        </p:txBody>
      </p:sp>
      <p:sp>
        <p:nvSpPr>
          <p:cNvPr id="40963" name="Content Placeholder 2"/>
          <p:cNvSpPr>
            <a:spLocks noGrp="1"/>
          </p:cNvSpPr>
          <p:nvPr>
            <p:ph idx="1"/>
          </p:nvPr>
        </p:nvSpPr>
        <p:spPr>
          <a:xfrm>
            <a:off x="762000" y="1143000"/>
            <a:ext cx="8077200" cy="4876800"/>
          </a:xfrm>
        </p:spPr>
        <p:txBody>
          <a:bodyPr/>
          <a:lstStyle/>
          <a:p>
            <a:pPr>
              <a:lnSpc>
                <a:spcPct val="110000"/>
              </a:lnSpc>
              <a:spcBef>
                <a:spcPts val="0"/>
              </a:spcBef>
            </a:pPr>
            <a:r>
              <a:rPr lang="en-US" sz="2000" dirty="0">
                <a:latin typeface="Times New Roman" panose="02020603050405020304" pitchFamily="18" charset="0"/>
                <a:cs typeface="Times New Roman" panose="02020603050405020304" pitchFamily="18" charset="0"/>
              </a:rPr>
              <a:t>Contact the Maine State Archives prior to imaging any state government records.</a:t>
            </a: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Comply with guidelines and standards in MSA </a:t>
            </a:r>
            <a:r>
              <a:rPr lang="en-US" sz="2000" dirty="0">
                <a:latin typeface="Times New Roman" panose="02020603050405020304" pitchFamily="18" charset="0"/>
                <a:cs typeface="Times New Roman" panose="02020603050405020304" pitchFamily="18" charset="0"/>
                <a:hlinkClick r:id="rId2"/>
              </a:rPr>
              <a:t>Chapter 3 Rule: IMAGING STATE RECORDS.</a:t>
            </a:r>
            <a:endParaRPr lang="en-US" sz="20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Identify the appropriate retention schedules for the records involved. </a:t>
            </a: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Consider whether the agency will be able to manage the imaged records for the duration of the retention period. </a:t>
            </a:r>
          </a:p>
          <a:p>
            <a:pPr marL="0" indent="0">
              <a:lnSpc>
                <a:spcPct val="110000"/>
              </a:lnSpc>
              <a:spcBef>
                <a:spcPts val="0"/>
              </a:spcBef>
              <a:buNone/>
            </a:pPr>
            <a:r>
              <a:rPr lang="en-US" sz="2000" dirty="0">
                <a:latin typeface="Times New Roman" panose="02020603050405020304" pitchFamily="18" charset="0"/>
                <a:cs typeface="Times New Roman" panose="02020603050405020304" pitchFamily="18" charset="0"/>
              </a:rPr>
              <a:t>	</a:t>
            </a:r>
          </a:p>
          <a:p>
            <a:pPr>
              <a:lnSpc>
                <a:spcPct val="110000"/>
              </a:lnSpc>
              <a:spcBef>
                <a:spcPts val="0"/>
              </a:spcBef>
            </a:pPr>
            <a:r>
              <a:rPr lang="en-US" sz="2000" dirty="0">
                <a:latin typeface="Times New Roman" panose="02020603050405020304" pitchFamily="18" charset="0"/>
                <a:cs typeface="Times New Roman" panose="02020603050405020304" pitchFamily="18" charset="0"/>
              </a:rPr>
              <a:t>Preserve original archival documents which are scanned.  These records will be scanned for access only (not for “scan and toss”).</a:t>
            </a: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27</a:t>
            </a:fld>
            <a:endParaRPr lang="en-US" dirty="0"/>
          </a:p>
        </p:txBody>
      </p:sp>
    </p:spTree>
    <p:extLst>
      <p:ext uri="{BB962C8B-B14F-4D97-AF65-F5344CB8AC3E}">
        <p14:creationId xmlns:p14="http://schemas.microsoft.com/office/powerpoint/2010/main" val="837775457"/>
      </p:ext>
    </p:extLst>
  </p:cSld>
  <p:clrMapOvr>
    <a:masterClrMapping/>
  </p:clrMapOvr>
  <p:transition spd="slow" advTm="41866"/>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CE13-DCBD-464D-A144-B6AB00224715}"/>
              </a:ext>
            </a:extLst>
          </p:cNvPr>
          <p:cNvSpPr>
            <a:spLocks noGrp="1"/>
          </p:cNvSpPr>
          <p:nvPr>
            <p:ph type="title"/>
          </p:nvPr>
        </p:nvSpPr>
        <p:spPr>
          <a:xfrm>
            <a:off x="480059" y="2053641"/>
            <a:ext cx="2751871" cy="276009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Something to Consider</a:t>
            </a:r>
          </a:p>
        </p:txBody>
      </p:sp>
      <p:sp>
        <p:nvSpPr>
          <p:cNvPr id="3" name="Content Placeholder 2">
            <a:extLst>
              <a:ext uri="{FF2B5EF4-FFF2-40B4-BE49-F238E27FC236}">
                <a16:creationId xmlns:a16="http://schemas.microsoft.com/office/drawing/2014/main" id="{EE9C718C-06DE-468B-AEEA-A8E4B6C546E0}"/>
              </a:ext>
            </a:extLst>
          </p:cNvPr>
          <p:cNvSpPr>
            <a:spLocks noGrp="1"/>
          </p:cNvSpPr>
          <p:nvPr>
            <p:ph idx="1"/>
          </p:nvPr>
        </p:nvSpPr>
        <p:spPr>
          <a:xfrm>
            <a:off x="1905000" y="457200"/>
            <a:ext cx="5867400" cy="5638800"/>
          </a:xfrm>
        </p:spPr>
        <p:txBody>
          <a:bodyPr anchor="ctr">
            <a:normAutofit/>
          </a:bodyPr>
          <a:lstStyle/>
          <a:p>
            <a:pPr marL="0" indent="0">
              <a:buNone/>
            </a:pPr>
            <a:r>
              <a:rPr lang="en-US" sz="2000" dirty="0">
                <a:solidFill>
                  <a:srgbClr val="000000"/>
                </a:solidFill>
                <a:latin typeface="Times New Roman" panose="02020603050405020304" pitchFamily="18" charset="0"/>
                <a:cs typeface="Times New Roman" panose="02020603050405020304" pitchFamily="18" charset="0"/>
              </a:rPr>
              <a:t>Electronic records are generally suitable for official copies that will be retained for 10 years or less.  These records can be saved with reasonable assurance they will remain readable until they have fulfilled their retention periods. </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solidFill>
                  <a:srgbClr val="000000"/>
                </a:solidFill>
                <a:latin typeface="Times New Roman" panose="02020603050405020304" pitchFamily="18" charset="0"/>
                <a:cs typeface="Times New Roman" panose="02020603050405020304" pitchFamily="18" charset="0"/>
              </a:rPr>
              <a:t>Think beyond your working lifetime for those records being retained 25, 50 years or longer.   </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solidFill>
                  <a:srgbClr val="000000"/>
                </a:solidFill>
                <a:latin typeface="Times New Roman" panose="02020603050405020304" pitchFamily="18" charset="0"/>
                <a:cs typeface="Times New Roman" panose="02020603050405020304" pitchFamily="18" charset="0"/>
              </a:rPr>
              <a:t>Additional action (such as migration plans) are required to ensure the continued readability of electronic records with longer retention periods.</a:t>
            </a:r>
          </a:p>
        </p:txBody>
      </p:sp>
      <p:sp>
        <p:nvSpPr>
          <p:cNvPr id="5" name="Slide Number Placeholder 4">
            <a:extLst>
              <a:ext uri="{FF2B5EF4-FFF2-40B4-BE49-F238E27FC236}">
                <a16:creationId xmlns:a16="http://schemas.microsoft.com/office/drawing/2014/main" id="{8E4276D0-8BE3-47F7-862F-EA230BC11874}"/>
              </a:ext>
            </a:extLst>
          </p:cNvPr>
          <p:cNvSpPr>
            <a:spLocks noGrp="1"/>
          </p:cNvSpPr>
          <p:nvPr>
            <p:ph type="sldNum" sz="quarter" idx="12"/>
          </p:nvPr>
        </p:nvSpPr>
        <p:spPr>
          <a:xfrm>
            <a:off x="8119447" y="6223702"/>
            <a:ext cx="428046" cy="314067"/>
          </a:xfrm>
        </p:spPr>
        <p:txBody>
          <a:bodyPr>
            <a:normAutofit/>
          </a:bodyPr>
          <a:lstStyle/>
          <a:p>
            <a:pPr>
              <a:spcAft>
                <a:spcPts val="600"/>
              </a:spcAft>
            </a:pPr>
            <a:fld id="{C2FCC9F8-2FDC-47F9-BA34-809057CFDF2C}" type="slidenum">
              <a:rPr lang="en-US">
                <a:solidFill>
                  <a:srgbClr val="898989"/>
                </a:solidFill>
              </a:rPr>
              <a:pPr>
                <a:spcAft>
                  <a:spcPts val="600"/>
                </a:spcAft>
              </a:pPr>
              <a:t>28</a:t>
            </a:fld>
            <a:endParaRPr lang="en-US" dirty="0">
              <a:solidFill>
                <a:srgbClr val="898989"/>
              </a:solidFill>
            </a:endParaRPr>
          </a:p>
        </p:txBody>
      </p:sp>
      <p:pic>
        <p:nvPicPr>
          <p:cNvPr id="9" name="Picture 8">
            <a:extLst>
              <a:ext uri="{FF2B5EF4-FFF2-40B4-BE49-F238E27FC236}">
                <a16:creationId xmlns:a16="http://schemas.microsoft.com/office/drawing/2014/main" id="{686E1B46-E3A9-424C-B2BA-AFC79D816F04}"/>
              </a:ext>
            </a:extLst>
          </p:cNvPr>
          <p:cNvPicPr>
            <a:picLocks noChangeAspect="1"/>
          </p:cNvPicPr>
          <p:nvPr/>
        </p:nvPicPr>
        <p:blipFill>
          <a:blip r:embed="rId2"/>
          <a:stretch>
            <a:fillRect/>
          </a:stretch>
        </p:blipFill>
        <p:spPr>
          <a:xfrm>
            <a:off x="638175" y="2571750"/>
            <a:ext cx="1266825" cy="1714500"/>
          </a:xfrm>
          <a:prstGeom prst="rect">
            <a:avLst/>
          </a:prstGeom>
        </p:spPr>
      </p:pic>
    </p:spTree>
    <p:extLst>
      <p:ext uri="{BB962C8B-B14F-4D97-AF65-F5344CB8AC3E}">
        <p14:creationId xmlns:p14="http://schemas.microsoft.com/office/powerpoint/2010/main" val="339853450"/>
      </p:ext>
    </p:extLst>
  </p:cSld>
  <p:clrMapOvr>
    <a:masterClrMapping/>
  </p:clrMapOvr>
  <mc:AlternateContent xmlns:mc="http://schemas.openxmlformats.org/markup-compatibility/2006" xmlns:p14="http://schemas.microsoft.com/office/powerpoint/2010/main">
    <mc:Choice Requires="p14">
      <p:transition spd="slow" p14:dur="2000" advTm="37286"/>
    </mc:Choice>
    <mc:Fallback xmlns="">
      <p:transition spd="slow" advTm="37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82662" y="1612536"/>
            <a:ext cx="7543800" cy="3429000"/>
          </a:xfrm>
          <a:prstGeom prst="rect">
            <a:avLst/>
          </a:prstGeom>
          <a:solidFill>
            <a:schemeClr val="bg1"/>
          </a:solidFill>
          <a:ln w="57150" cap="flat" cmpd="sng" algn="ctr">
            <a:solidFill>
              <a:srgbClr val="0033CC"/>
            </a:solidFill>
            <a:prstDash val="solid"/>
            <a:round/>
            <a:headEnd type="none" w="med" len="med"/>
            <a:tailEnd type="none" w="med" len="med"/>
          </a:ln>
          <a:effectLst>
            <a:glow rad="139700">
              <a:schemeClr val="accent1">
                <a:satMod val="175000"/>
                <a:alpha val="40000"/>
              </a:schemeClr>
            </a:glow>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p:txBody>
      </p:sp>
      <p:sp>
        <p:nvSpPr>
          <p:cNvPr id="320514" name="Text Box 2"/>
          <p:cNvSpPr txBox="1">
            <a:spLocks noChangeArrowheads="1"/>
          </p:cNvSpPr>
          <p:nvPr/>
        </p:nvSpPr>
        <p:spPr bwMode="auto">
          <a:xfrm>
            <a:off x="1219200" y="2086973"/>
            <a:ext cx="722312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400" dirty="0">
                <a:solidFill>
                  <a:srgbClr val="000000"/>
                </a:solidFill>
              </a:rPr>
              <a:t>When records are kept in more than one format, you should identify an </a:t>
            </a:r>
            <a:r>
              <a:rPr lang="en-US" sz="2800" b="1" dirty="0">
                <a:solidFill>
                  <a:srgbClr val="000000"/>
                </a:solidFill>
              </a:rPr>
              <a:t>official “record copy”</a:t>
            </a:r>
            <a:r>
              <a:rPr lang="en-US" sz="2400" dirty="0">
                <a:solidFill>
                  <a:srgbClr val="000000"/>
                </a:solidFill>
              </a:rPr>
              <a:t> to which the full retention period will be applied. When the record copy is electronic, it’s important to identify the storage location (directory and subdirectory) so that records are purged once they have met their retention.</a:t>
            </a:r>
          </a:p>
        </p:txBody>
      </p:sp>
      <p:sp>
        <p:nvSpPr>
          <p:cNvPr id="2" name="Slide Number Placeholder 1"/>
          <p:cNvSpPr>
            <a:spLocks noGrp="1"/>
          </p:cNvSpPr>
          <p:nvPr>
            <p:ph type="sldNum" sz="quarter" idx="12"/>
          </p:nvPr>
        </p:nvSpPr>
        <p:spPr/>
        <p:txBody>
          <a:bodyPr/>
          <a:lstStyle/>
          <a:p>
            <a:pPr>
              <a:defRPr/>
            </a:pPr>
            <a:fld id="{A4C936F2-04A2-4817-BA7F-8CA4EA3AB36E}" type="slidenum">
              <a:rPr lang="en-US" smtClean="0">
                <a:solidFill>
                  <a:schemeClr val="tx1"/>
                </a:solidFill>
                <a:latin typeface="+mj-lt"/>
              </a:rPr>
              <a:pPr>
                <a:defRPr/>
              </a:pPr>
              <a:t>29</a:t>
            </a:fld>
            <a:endParaRPr lang="en-US" dirty="0">
              <a:solidFill>
                <a:schemeClr val="tx1"/>
              </a:solidFill>
              <a:latin typeface="+mj-lt"/>
            </a:endParaRPr>
          </a:p>
        </p:txBody>
      </p:sp>
    </p:spTree>
    <p:extLst>
      <p:ext uri="{BB962C8B-B14F-4D97-AF65-F5344CB8AC3E}">
        <p14:creationId xmlns:p14="http://schemas.microsoft.com/office/powerpoint/2010/main" val="1247025373"/>
      </p:ext>
    </p:extLst>
  </p:cSld>
  <p:clrMapOvr>
    <a:masterClrMapping/>
  </p:clrMapOvr>
  <mc:AlternateContent xmlns:mc="http://schemas.openxmlformats.org/markup-compatibility/2006" xmlns:p14="http://schemas.microsoft.com/office/powerpoint/2010/main">
    <mc:Choice Requires="p14">
      <p:transition spd="slow" p14:dur="2000" advTm="20648"/>
    </mc:Choice>
    <mc:Fallback xmlns="">
      <p:transition spd="slow" advTm="206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p:nvPr>
        </p:nvSpPr>
        <p:spPr>
          <a:xfrm>
            <a:off x="762000" y="457200"/>
            <a:ext cx="7772400" cy="991394"/>
          </a:xfrm>
        </p:spPr>
        <p:txBody>
          <a:bodyPr>
            <a:noAutofit/>
          </a:bodyPr>
          <a:lstStyle/>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Is Managing Records </a:t>
            </a:r>
            <a:br>
              <a:rPr lang="en-US" sz="3200" b="1" dirty="0">
                <a:solidFill>
                  <a:schemeClr val="accent4">
                    <a:lumMod val="75000"/>
                  </a:schemeClr>
                </a:solidFill>
                <a:latin typeface="Times New Roman" panose="02020603050405020304" pitchFamily="18" charset="0"/>
                <a:cs typeface="Times New Roman" panose="02020603050405020304" pitchFamily="18" charset="0"/>
              </a:rPr>
            </a:br>
            <a:r>
              <a:rPr lang="en-US" sz="3200" b="1" dirty="0">
                <a:solidFill>
                  <a:schemeClr val="accent4">
                    <a:lumMod val="75000"/>
                  </a:schemeClr>
                </a:solidFill>
                <a:latin typeface="Times New Roman" panose="02020603050405020304" pitchFamily="18" charset="0"/>
                <a:cs typeface="Times New Roman" panose="02020603050405020304" pitchFamily="18" charset="0"/>
              </a:rPr>
              <a:t>YOUR Responsibility?</a:t>
            </a:r>
          </a:p>
        </p:txBody>
      </p:sp>
      <p:sp>
        <p:nvSpPr>
          <p:cNvPr id="302083" name="Content Placeholder 2"/>
          <p:cNvSpPr>
            <a:spLocks noGrp="1"/>
          </p:cNvSpPr>
          <p:nvPr>
            <p:ph idx="1"/>
          </p:nvPr>
        </p:nvSpPr>
        <p:spPr>
          <a:xfrm>
            <a:off x="1066004" y="3733800"/>
            <a:ext cx="7163596" cy="175260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All state employees are responsible for creating records needed to do the business of their agency, and documenting activities for which they are responsible. As a government employee, you are responsible for managing all public records (including email) for which you are the custodian.</a:t>
            </a:r>
          </a:p>
        </p:txBody>
      </p:sp>
      <p:sp>
        <p:nvSpPr>
          <p:cNvPr id="2" name="Slide Number Placeholder 1"/>
          <p:cNvSpPr>
            <a:spLocks noGrp="1"/>
          </p:cNvSpPr>
          <p:nvPr>
            <p:ph type="sldNum" sz="quarter" idx="12"/>
          </p:nvPr>
        </p:nvSpPr>
        <p:spPr/>
        <p:txBody>
          <a:bodyPr/>
          <a:lstStyle/>
          <a:p>
            <a:pPr>
              <a:defRPr/>
            </a:pPr>
            <a:fld id="{A16B819B-AE32-414A-956D-2C115349591C}" type="slidenum">
              <a:rPr lang="en-US" smtClean="0">
                <a:solidFill>
                  <a:schemeClr val="tx1"/>
                </a:solidFill>
                <a:latin typeface="+mj-lt"/>
              </a:rPr>
              <a:pPr>
                <a:defRPr/>
              </a:pPr>
              <a:t>3</a:t>
            </a:fld>
            <a:endParaRPr lang="en-US" dirty="0">
              <a:solidFill>
                <a:schemeClr val="tx1"/>
              </a:solidFill>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9" y="1584811"/>
            <a:ext cx="20177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0288024">
            <a:off x="3937121" y="1922469"/>
            <a:ext cx="1365932" cy="646331"/>
          </a:xfrm>
          <a:prstGeom prst="rect">
            <a:avLst/>
          </a:prstGeom>
          <a:noFill/>
        </p:spPr>
        <p:txBody>
          <a:bodyPr wrap="square" rtlCol="0">
            <a:spAutoFit/>
          </a:bodyPr>
          <a:lstStyle/>
          <a:p>
            <a:r>
              <a:rPr lang="en-US" sz="3600" b="1" dirty="0">
                <a:solidFill>
                  <a:srgbClr val="0033CC"/>
                </a:solidFill>
              </a:rPr>
              <a:t>YES!</a:t>
            </a:r>
          </a:p>
        </p:txBody>
      </p:sp>
    </p:spTree>
    <p:extLst>
      <p:ext uri="{BB962C8B-B14F-4D97-AF65-F5344CB8AC3E}">
        <p14:creationId xmlns:p14="http://schemas.microsoft.com/office/powerpoint/2010/main" val="3556902381"/>
      </p:ext>
    </p:extLst>
  </p:cSld>
  <p:clrMapOvr>
    <a:masterClrMapping/>
  </p:clrMapOvr>
  <mc:AlternateContent xmlns:mc="http://schemas.openxmlformats.org/markup-compatibility/2006" xmlns:p14="http://schemas.microsoft.com/office/powerpoint/2010/main">
    <mc:Choice Requires="p14">
      <p:transition p14:dur="250" advTm="19190"/>
    </mc:Choice>
    <mc:Fallback xmlns="">
      <p:transition advTm="19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457200"/>
            <a:ext cx="7772400" cy="838200"/>
          </a:xfrm>
        </p:spPr>
        <p:txBody>
          <a:bodyPr/>
          <a:lstStyle/>
          <a:p>
            <a:pPr eaLnBrk="1" hangingPunct="1"/>
            <a:r>
              <a:rPr lang="en-US" sz="3200" b="1" dirty="0">
                <a:solidFill>
                  <a:schemeClr val="accent4">
                    <a:lumMod val="75000"/>
                  </a:schemeClr>
                </a:solidFill>
                <a:latin typeface="Times New Roman" pitchFamily="18" charset="0"/>
                <a:cs typeface="Times New Roman" pitchFamily="18" charset="0"/>
              </a:rPr>
              <a:t>What About Email?</a:t>
            </a:r>
          </a:p>
        </p:txBody>
      </p:sp>
      <p:sp>
        <p:nvSpPr>
          <p:cNvPr id="6147" name="Rectangle 3"/>
          <p:cNvSpPr>
            <a:spLocks noGrp="1" noChangeArrowheads="1"/>
          </p:cNvSpPr>
          <p:nvPr>
            <p:ph idx="1"/>
          </p:nvPr>
        </p:nvSpPr>
        <p:spPr>
          <a:xfrm>
            <a:off x="1066800" y="3657600"/>
            <a:ext cx="7391400" cy="1828801"/>
          </a:xfrm>
        </p:spPr>
        <p:txBody>
          <a:bodyPr rtlCol="0">
            <a:normAutofit/>
          </a:bodyPr>
          <a:lstStyle/>
          <a:p>
            <a:pPr marL="0" indent="0" eaLnBrk="1" fontAlgn="auto" hangingPunct="1">
              <a:spcBef>
                <a:spcPts val="500"/>
              </a:spcBef>
              <a:spcAft>
                <a:spcPts val="500"/>
              </a:spcAft>
              <a:buFont typeface="Arial" pitchFamily="34" charset="0"/>
              <a:buNone/>
              <a:defRPr/>
            </a:pPr>
            <a:r>
              <a:rPr lang="en-US" sz="2800" dirty="0">
                <a:latin typeface="Times New Roman" pitchFamily="18" charset="0"/>
                <a:cs typeface="Times New Roman" pitchFamily="18" charset="0"/>
              </a:rPr>
              <a:t>Because these are potential records and just like records in paper format, they must be managed so they can be retained, accessed and destroyed at the appropriate times. </a:t>
            </a:r>
            <a:endParaRPr lang="en-US" dirty="0"/>
          </a:p>
        </p:txBody>
      </p:sp>
      <p:sp>
        <p:nvSpPr>
          <p:cNvPr id="303108" name="Slide Number Placeholder 1"/>
          <p:cNvSpPr>
            <a:spLocks noGrp="1"/>
          </p:cNvSpPr>
          <p:nvPr>
            <p:ph type="sldNum" sz="quarter" idx="12"/>
          </p:nvPr>
        </p:nvSpPr>
        <p:spPr bwMode="auto">
          <a:xfrm>
            <a:off x="8153400" y="6356350"/>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50B984D0-C58C-4167-9AE0-5F8B8298E99B}" type="slidenum">
              <a:rPr lang="en-US" sz="1400" smtClean="0"/>
              <a:pPr/>
              <a:t>30</a:t>
            </a:fld>
            <a:endParaRPr lang="en-US" sz="1400"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2847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1F9F94A-2144-4011-A299-3A4B4DD25AF5}"/>
              </a:ext>
            </a:extLst>
          </p:cNvPr>
          <p:cNvPicPr>
            <a:picLocks noChangeAspect="1"/>
          </p:cNvPicPr>
          <p:nvPr/>
        </p:nvPicPr>
        <p:blipFill>
          <a:blip r:embed="rId3"/>
          <a:stretch>
            <a:fillRect/>
          </a:stretch>
        </p:blipFill>
        <p:spPr>
          <a:xfrm>
            <a:off x="6019800" y="1447800"/>
            <a:ext cx="1562101" cy="1562101"/>
          </a:xfrm>
          <a:prstGeom prst="rect">
            <a:avLst/>
          </a:prstGeom>
        </p:spPr>
      </p:pic>
    </p:spTree>
    <p:extLst>
      <p:ext uri="{BB962C8B-B14F-4D97-AF65-F5344CB8AC3E}">
        <p14:creationId xmlns:p14="http://schemas.microsoft.com/office/powerpoint/2010/main" val="4046974649"/>
      </p:ext>
    </p:extLst>
  </p:cSld>
  <p:clrMapOvr>
    <a:masterClrMapping/>
  </p:clrMapOvr>
  <mc:AlternateContent xmlns:mc="http://schemas.openxmlformats.org/markup-compatibility/2006" xmlns:p14="http://schemas.microsoft.com/office/powerpoint/2010/main">
    <mc:Choice Requires="p14">
      <p:transition spd="slow" p14:dur="2000" advTm="21402"/>
    </mc:Choice>
    <mc:Fallback xmlns="">
      <p:transition spd="slow" advTm="214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8CA45-DF0E-438E-B4D8-BF705D6C8436}"/>
              </a:ext>
            </a:extLst>
          </p:cNvPr>
          <p:cNvSpPr>
            <a:spLocks noGrp="1"/>
          </p:cNvSpPr>
          <p:nvPr>
            <p:ph idx="1"/>
          </p:nvPr>
        </p:nvSpPr>
        <p:spPr>
          <a:xfrm>
            <a:off x="628650" y="834372"/>
            <a:ext cx="7886700" cy="4423428"/>
          </a:xfrm>
        </p:spPr>
        <p:txBody>
          <a:bodyPr>
            <a:normAutofit/>
          </a:bodyPr>
          <a:lstStyle/>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When a message is created or received, determine if it is part of agency business. Non-record</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materials should be deleted immediately. Examples may include: personal messages, spam, and unsolicited email.</a:t>
            </a:r>
          </a:p>
          <a:p>
            <a:pPr>
              <a:spcBef>
                <a:spcPts val="0"/>
              </a:spcBef>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All email messages do not have the same value. Retention of email records are based on content and functions the messages perform.  Just as it wouldn’t make sense to retain all paper records under a single retention period (based on the fact they are paper), the same principle applies for email.</a:t>
            </a:r>
          </a:p>
          <a:p>
            <a:pPr>
              <a:spcBef>
                <a:spcPts val="0"/>
              </a:spcBef>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Most employees will have email with short term value.  However, email is also used to discuss program records, policy information and other records having significant administrative, legal, or research value requiring longer retentions.</a:t>
            </a:r>
          </a:p>
          <a:p>
            <a:pPr marL="0" indent="0">
              <a:spcBef>
                <a:spcPts val="0"/>
              </a:spcBef>
              <a:buNone/>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As public records, email messages must be retained and disposed of according to approved retention schedules.</a:t>
            </a:r>
          </a:p>
        </p:txBody>
      </p:sp>
      <p:sp>
        <p:nvSpPr>
          <p:cNvPr id="4" name="Slide Number Placeholder 3">
            <a:extLst>
              <a:ext uri="{FF2B5EF4-FFF2-40B4-BE49-F238E27FC236}">
                <a16:creationId xmlns:a16="http://schemas.microsoft.com/office/drawing/2014/main" id="{4B98DAB0-89B0-4490-AB35-0872D0DA7787}"/>
              </a:ext>
            </a:extLst>
          </p:cNvPr>
          <p:cNvSpPr>
            <a:spLocks noGrp="1"/>
          </p:cNvSpPr>
          <p:nvPr>
            <p:ph type="sldNum" sz="quarter" idx="12"/>
          </p:nvPr>
        </p:nvSpPr>
        <p:spPr/>
        <p:txBody>
          <a:bodyPr/>
          <a:lstStyle/>
          <a:p>
            <a:fld id="{C2FCC9F8-2FDC-47F9-BA34-809057CFDF2C}" type="slidenum">
              <a:rPr lang="en-US" smtClean="0"/>
              <a:t>31</a:t>
            </a:fld>
            <a:endParaRPr lang="en-US" dirty="0"/>
          </a:p>
        </p:txBody>
      </p:sp>
    </p:spTree>
    <p:extLst>
      <p:ext uri="{BB962C8B-B14F-4D97-AF65-F5344CB8AC3E}">
        <p14:creationId xmlns:p14="http://schemas.microsoft.com/office/powerpoint/2010/main" val="4120242894"/>
      </p:ext>
    </p:extLst>
  </p:cSld>
  <p:clrMapOvr>
    <a:masterClrMapping/>
  </p:clrMapOvr>
  <mc:AlternateContent xmlns:mc="http://schemas.openxmlformats.org/markup-compatibility/2006" xmlns:p14="http://schemas.microsoft.com/office/powerpoint/2010/main">
    <mc:Choice Requires="p14">
      <p:transition spd="slow" p14:dur="2000" advTm="62970"/>
    </mc:Choice>
    <mc:Fallback xmlns="">
      <p:transition spd="slow" advTm="6297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a:xfrm>
            <a:off x="457200" y="762000"/>
            <a:ext cx="8229600" cy="685800"/>
          </a:xfrm>
        </p:spPr>
        <p:txBody>
          <a:bodyPr/>
          <a:lstStyle/>
          <a:p>
            <a:pPr algn="ctr" eaLnBrk="1" hangingPunct="1"/>
            <a:r>
              <a:rPr lang="en-US" sz="3200" b="1" dirty="0">
                <a:solidFill>
                  <a:schemeClr val="accent4">
                    <a:lumMod val="75000"/>
                  </a:schemeClr>
                </a:solidFill>
                <a:latin typeface="Times New Roman" pitchFamily="18" charset="0"/>
                <a:cs typeface="Times New Roman" pitchFamily="18" charset="0"/>
              </a:rPr>
              <a:t>Good News</a:t>
            </a:r>
          </a:p>
        </p:txBody>
      </p:sp>
      <p:sp>
        <p:nvSpPr>
          <p:cNvPr id="361475" name="Content Placeholder 2"/>
          <p:cNvSpPr>
            <a:spLocks noGrp="1"/>
          </p:cNvSpPr>
          <p:nvPr>
            <p:ph idx="1"/>
          </p:nvPr>
        </p:nvSpPr>
        <p:spPr>
          <a:xfrm>
            <a:off x="2057400" y="2268494"/>
            <a:ext cx="5638800" cy="3352800"/>
          </a:xfrm>
        </p:spPr>
        <p:txBody>
          <a:bodyPr/>
          <a:lstStyle/>
          <a:p>
            <a:pPr indent="0" eaLnBrk="1" hangingPunct="1">
              <a:spcBef>
                <a:spcPct val="0"/>
              </a:spcBef>
              <a:buFont typeface="Arial" pitchFamily="34" charset="0"/>
              <a:buNone/>
            </a:pPr>
            <a:r>
              <a:rPr lang="en-US" sz="2400" dirty="0">
                <a:latin typeface="Times New Roman" pitchFamily="18" charset="0"/>
                <a:cs typeface="Times New Roman" pitchFamily="18" charset="0"/>
              </a:rPr>
              <a:t>The Maine State Archives is aware of how difficult it is to manage email and has been working with Maine IT (as well as the Council of State Archivists) to create policies for employee email management. </a:t>
            </a:r>
          </a:p>
          <a:p>
            <a:pPr indent="0" eaLnBrk="1" hangingPunct="1">
              <a:spcBef>
                <a:spcPct val="0"/>
              </a:spcBef>
              <a:buFont typeface="Arial" pitchFamily="34" charset="0"/>
              <a:buNone/>
            </a:pPr>
            <a:endParaRPr lang="en-US" sz="2400" dirty="0">
              <a:latin typeface="Times New Roman" pitchFamily="18" charset="0"/>
              <a:cs typeface="Times New Roman" pitchFamily="18" charset="0"/>
            </a:endParaRPr>
          </a:p>
          <a:p>
            <a:pPr indent="0" eaLnBrk="1" hangingPunct="1">
              <a:spcBef>
                <a:spcPct val="0"/>
              </a:spcBef>
              <a:buFont typeface="Arial" pitchFamily="34" charset="0"/>
              <a:buNone/>
            </a:pPr>
            <a:r>
              <a:rPr lang="en-US" sz="2400" dirty="0">
                <a:latin typeface="Times New Roman" pitchFamily="18" charset="0"/>
                <a:cs typeface="Times New Roman" pitchFamily="18" charset="0"/>
              </a:rPr>
              <a:t>What employees should be doing NOW…</a:t>
            </a:r>
          </a:p>
          <a:p>
            <a:pPr indent="0" eaLnBrk="1" hangingPunct="1">
              <a:spcBef>
                <a:spcPct val="0"/>
              </a:spcBef>
              <a:buFont typeface="Arial" pitchFamily="34" charset="0"/>
              <a:buNone/>
            </a:pP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3C9A24CF-D011-4F50-A336-24E5FBD43677}" type="slidenum">
              <a:rPr lang="en-US" smtClean="0"/>
              <a:pPr>
                <a:defRPr/>
              </a:pPr>
              <a:t>32</a:t>
            </a:fld>
            <a:endParaRPr lang="en-US" dirty="0"/>
          </a:p>
        </p:txBody>
      </p:sp>
      <p:pic>
        <p:nvPicPr>
          <p:cNvPr id="9" name="Picture 8">
            <a:extLst>
              <a:ext uri="{FF2B5EF4-FFF2-40B4-BE49-F238E27FC236}">
                <a16:creationId xmlns:a16="http://schemas.microsoft.com/office/drawing/2014/main" id="{1A2AFFED-89A3-4D39-A1C5-0E7DD4865FA3}"/>
              </a:ext>
            </a:extLst>
          </p:cNvPr>
          <p:cNvPicPr>
            <a:picLocks noChangeAspect="1"/>
          </p:cNvPicPr>
          <p:nvPr/>
        </p:nvPicPr>
        <p:blipFill>
          <a:blip r:embed="rId3"/>
          <a:stretch>
            <a:fillRect/>
          </a:stretch>
        </p:blipFill>
        <p:spPr>
          <a:xfrm>
            <a:off x="493246" y="460375"/>
            <a:ext cx="2371725" cy="1714500"/>
          </a:xfrm>
          <a:prstGeom prst="rect">
            <a:avLst/>
          </a:prstGeom>
        </p:spPr>
      </p:pic>
    </p:spTree>
    <p:extLst>
      <p:ext uri="{BB962C8B-B14F-4D97-AF65-F5344CB8AC3E}">
        <p14:creationId xmlns:p14="http://schemas.microsoft.com/office/powerpoint/2010/main" val="3928114602"/>
      </p:ext>
    </p:extLst>
  </p:cSld>
  <p:clrMapOvr>
    <a:masterClrMapping/>
  </p:clrMapOvr>
  <mc:AlternateContent xmlns:mc="http://schemas.openxmlformats.org/markup-compatibility/2006" xmlns:p14="http://schemas.microsoft.com/office/powerpoint/2010/main">
    <mc:Choice Requires="p14">
      <p:transition spd="slow" p14:dur="2000" advTm="21939"/>
    </mc:Choice>
    <mc:Fallback xmlns="">
      <p:transition spd="slow" advTm="21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762000" y="457200"/>
            <a:ext cx="77724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Organizing Email/Set Up Folders</a:t>
            </a:r>
          </a:p>
        </p:txBody>
      </p:sp>
      <p:sp>
        <p:nvSpPr>
          <p:cNvPr id="75779" name="Content Placeholder 2"/>
          <p:cNvSpPr>
            <a:spLocks noGrp="1"/>
          </p:cNvSpPr>
          <p:nvPr>
            <p:ph idx="1"/>
          </p:nvPr>
        </p:nvSpPr>
        <p:spPr>
          <a:xfrm>
            <a:off x="609600" y="1447800"/>
            <a:ext cx="7924800" cy="44196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It is best to set up folders in your Outlook mailbox that organize email messages according to your retention schedules, with sub-folders set up by year and month. </a:t>
            </a: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000" dirty="0">
                <a:latin typeface="Times New Roman" panose="02020603050405020304" pitchFamily="18" charset="0"/>
                <a:cs typeface="Times New Roman" panose="02020603050405020304" pitchFamily="18" charset="0"/>
              </a:rPr>
              <a:t>This will make it easy to delete messages that have fulfilled their retention periods, without having to look at individual messages again. </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EE314554-10B8-4FC7-89D3-A23128844A33}" type="slidenum">
              <a:rPr lang="en-US" smtClean="0"/>
              <a:pPr>
                <a:defRPr/>
              </a:pPr>
              <a:t>33</a:t>
            </a:fld>
            <a:endParaRPr lang="en-US" dirty="0"/>
          </a:p>
        </p:txBody>
      </p:sp>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14600"/>
            <a:ext cx="2859088"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208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3400" y="457200"/>
            <a:ext cx="80010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Set Up Rules</a:t>
            </a:r>
          </a:p>
        </p:txBody>
      </p:sp>
      <p:sp>
        <p:nvSpPr>
          <p:cNvPr id="75779" name="Content Placeholder 2"/>
          <p:cNvSpPr>
            <a:spLocks noGrp="1"/>
          </p:cNvSpPr>
          <p:nvPr>
            <p:ph idx="1"/>
          </p:nvPr>
        </p:nvSpPr>
        <p:spPr>
          <a:xfrm>
            <a:off x="1828800" y="1828800"/>
            <a:ext cx="5486400" cy="20574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Set up Rules for things like listserv items or other informational type materials you get on a regular basis that you may want to review periodically but don’t need them cluttering up your inbox.  These can be sent to named folders automatically with Rules and are much easier to manage (and delete).</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EE314554-10B8-4FC7-89D3-A23128844A33}" type="slidenum">
              <a:rPr lang="en-US" smtClean="0"/>
              <a:pPr>
                <a:defRPr/>
              </a:pPr>
              <a:t>34</a:t>
            </a:fld>
            <a:endParaRPr lang="en-US" dirty="0"/>
          </a:p>
        </p:txBody>
      </p:sp>
      <p:pic>
        <p:nvPicPr>
          <p:cNvPr id="4" name="Picture 3">
            <a:extLst>
              <a:ext uri="{FF2B5EF4-FFF2-40B4-BE49-F238E27FC236}">
                <a16:creationId xmlns:a16="http://schemas.microsoft.com/office/drawing/2014/main" id="{085173FE-20D9-43F9-A6ED-11D67B30D860}"/>
              </a:ext>
            </a:extLst>
          </p:cNvPr>
          <p:cNvPicPr>
            <a:picLocks noChangeAspect="1"/>
          </p:cNvPicPr>
          <p:nvPr/>
        </p:nvPicPr>
        <p:blipFill>
          <a:blip r:embed="rId2"/>
          <a:stretch>
            <a:fillRect/>
          </a:stretch>
        </p:blipFill>
        <p:spPr>
          <a:xfrm>
            <a:off x="3581400" y="3962400"/>
            <a:ext cx="1704975" cy="1714500"/>
          </a:xfrm>
          <a:prstGeom prst="rect">
            <a:avLst/>
          </a:prstGeom>
        </p:spPr>
      </p:pic>
    </p:spTree>
    <p:extLst>
      <p:ext uri="{BB962C8B-B14F-4D97-AF65-F5344CB8AC3E}">
        <p14:creationId xmlns:p14="http://schemas.microsoft.com/office/powerpoint/2010/main" val="3123715757"/>
      </p:ext>
    </p:extLst>
  </p:cSld>
  <p:clrMapOvr>
    <a:masterClrMapping/>
  </p:clrMapOvr>
  <p:transition spd="slow" advTm="2267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3400" y="427314"/>
            <a:ext cx="80010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Get Rid of the ROT</a:t>
            </a:r>
          </a:p>
        </p:txBody>
      </p:sp>
      <p:sp>
        <p:nvSpPr>
          <p:cNvPr id="75779" name="Content Placeholder 2"/>
          <p:cNvSpPr>
            <a:spLocks noGrp="1"/>
          </p:cNvSpPr>
          <p:nvPr>
            <p:ph idx="1"/>
          </p:nvPr>
        </p:nvSpPr>
        <p:spPr>
          <a:xfrm>
            <a:off x="762000" y="1804712"/>
            <a:ext cx="7772400" cy="3429000"/>
          </a:xfrm>
        </p:spPr>
        <p:txBody>
          <a:bodyPr/>
          <a:lstStyle/>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Delet</a:t>
            </a:r>
            <a:r>
              <a:rPr lang="en-US" sz="1800" dirty="0">
                <a:latin typeface="Times New Roman" panose="02020603050405020304" pitchFamily="18" charset="0"/>
                <a:ea typeface="Calibri" panose="020F0502020204030204" pitchFamily="34" charset="0"/>
                <a:cs typeface="Times New Roman" panose="02020603050405020304" pitchFamily="18" charset="0"/>
              </a:rPr>
              <a:t>e those emails which are </a:t>
            </a:r>
            <a:r>
              <a:rPr lang="en-US" sz="1800" b="1" dirty="0">
                <a:latin typeface="Times New Roman" panose="02020603050405020304" pitchFamily="18" charset="0"/>
                <a:ea typeface="Calibri" panose="020F0502020204030204" pitchFamily="34" charset="0"/>
                <a:cs typeface="Times New Roman" panose="02020603050405020304" pitchFamily="18" charset="0"/>
              </a:rPr>
              <a:t>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edundant,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utdated and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rivial information or the records past retention.</a:t>
            </a:r>
          </a:p>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Search for common keywords for records that are incidental, transitory, junk or spam.  Use the lowest “common denominator” types of terms you can think of such as:  breakfast, lunch, dinner, birthday, congratulations, announcement, weather, traffic.</a:t>
            </a:r>
          </a:p>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Note:  You can also use key words to manage records that are needed as proof and evidence of business transactions and file them accordingly.</a:t>
            </a: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EE314554-10B8-4FC7-89D3-A23128844A33}" type="slidenum">
              <a:rPr lang="en-US" smtClean="0"/>
              <a:pPr>
                <a:defRPr/>
              </a:pPr>
              <a:t>35</a:t>
            </a:fld>
            <a:endParaRPr lang="en-US" dirty="0"/>
          </a:p>
        </p:txBody>
      </p:sp>
      <p:pic>
        <p:nvPicPr>
          <p:cNvPr id="5" name="Picture 4">
            <a:extLst>
              <a:ext uri="{FF2B5EF4-FFF2-40B4-BE49-F238E27FC236}">
                <a16:creationId xmlns:a16="http://schemas.microsoft.com/office/drawing/2014/main" id="{3B738F51-F8E0-40AD-AB79-ABA40DE12C46}"/>
              </a:ext>
            </a:extLst>
          </p:cNvPr>
          <p:cNvPicPr>
            <a:picLocks noChangeAspect="1"/>
          </p:cNvPicPr>
          <p:nvPr/>
        </p:nvPicPr>
        <p:blipFill>
          <a:blip r:embed="rId2"/>
          <a:stretch>
            <a:fillRect/>
          </a:stretch>
        </p:blipFill>
        <p:spPr>
          <a:xfrm>
            <a:off x="533400" y="256741"/>
            <a:ext cx="1453744" cy="1371365"/>
          </a:xfrm>
          <a:prstGeom prst="rect">
            <a:avLst/>
          </a:prstGeom>
        </p:spPr>
      </p:pic>
      <p:pic>
        <p:nvPicPr>
          <p:cNvPr id="8" name="Picture 7">
            <a:extLst>
              <a:ext uri="{FF2B5EF4-FFF2-40B4-BE49-F238E27FC236}">
                <a16:creationId xmlns:a16="http://schemas.microsoft.com/office/drawing/2014/main" id="{C7C18D74-1166-459E-A446-CEB965C302ED}"/>
              </a:ext>
            </a:extLst>
          </p:cNvPr>
          <p:cNvPicPr>
            <a:picLocks noChangeAspect="1"/>
          </p:cNvPicPr>
          <p:nvPr/>
        </p:nvPicPr>
        <p:blipFill>
          <a:blip r:embed="rId2"/>
          <a:stretch>
            <a:fillRect/>
          </a:stretch>
        </p:blipFill>
        <p:spPr>
          <a:xfrm>
            <a:off x="7080656" y="280789"/>
            <a:ext cx="1453744" cy="1371365"/>
          </a:xfrm>
          <a:prstGeom prst="rect">
            <a:avLst/>
          </a:prstGeom>
        </p:spPr>
      </p:pic>
    </p:spTree>
    <p:extLst>
      <p:ext uri="{BB962C8B-B14F-4D97-AF65-F5344CB8AC3E}">
        <p14:creationId xmlns:p14="http://schemas.microsoft.com/office/powerpoint/2010/main" val="1310654000"/>
      </p:ext>
    </p:extLst>
  </p:cSld>
  <p:clrMapOvr>
    <a:masterClrMapping/>
  </p:clrMapOvr>
  <p:transition spd="slow" advTm="2972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a:xfrm>
            <a:off x="457200" y="272293"/>
            <a:ext cx="8229600" cy="685800"/>
          </a:xfrm>
        </p:spPr>
        <p:txBody>
          <a:bodyPr/>
          <a:lstStyle/>
          <a:p>
            <a:pPr algn="ctr" eaLnBrk="1" hangingPunct="1"/>
            <a:r>
              <a:rPr lang="en-US" sz="3200" b="1" dirty="0">
                <a:solidFill>
                  <a:srgbClr val="0033CC"/>
                </a:solidFill>
                <a:latin typeface="Times New Roman" pitchFamily="18" charset="0"/>
                <a:cs typeface="Times New Roman" pitchFamily="18" charset="0"/>
              </a:rPr>
              <a:t>Email Items to Consider</a:t>
            </a:r>
          </a:p>
        </p:txBody>
      </p:sp>
      <p:sp>
        <p:nvSpPr>
          <p:cNvPr id="361475" name="Content Placeholder 2"/>
          <p:cNvSpPr>
            <a:spLocks noGrp="1"/>
          </p:cNvSpPr>
          <p:nvPr>
            <p:ph idx="1"/>
          </p:nvPr>
        </p:nvSpPr>
        <p:spPr>
          <a:xfrm>
            <a:off x="457201" y="1066800"/>
            <a:ext cx="8078436" cy="4953000"/>
          </a:xfrm>
        </p:spPr>
        <p:txBody>
          <a:bodyPr/>
          <a:lstStyle/>
          <a:p>
            <a:pPr marL="0" indent="0">
              <a:spcBef>
                <a:spcPts val="0"/>
              </a:spcBef>
              <a:buClr>
                <a:srgbClr val="7030A0"/>
              </a:buClr>
              <a:buNone/>
            </a:pPr>
            <a:r>
              <a:rPr lang="en-US" sz="1800" dirty="0">
                <a:latin typeface="Times New Roman" pitchFamily="18" charset="0"/>
                <a:cs typeface="Times New Roman" pitchFamily="18" charset="0"/>
              </a:rPr>
              <a:t>Non-retention material such as spam or personal messages should be deleted immediately; transitory messages should be deleted as soon as possible.</a:t>
            </a:r>
          </a:p>
          <a:p>
            <a:pPr marL="0" indent="0">
              <a:spcBef>
                <a:spcPts val="0"/>
              </a:spcBef>
              <a:buClr>
                <a:srgbClr val="7030A0"/>
              </a:buClr>
              <a:buNone/>
            </a:pPr>
            <a:endParaRPr lang="en-US" sz="1800" dirty="0">
              <a:latin typeface="Times New Roman" pitchFamily="18" charset="0"/>
              <a:cs typeface="Times New Roman" pitchFamily="18" charset="0"/>
            </a:endParaRPr>
          </a:p>
          <a:p>
            <a:pPr marL="0" indent="0">
              <a:spcBef>
                <a:spcPts val="0"/>
              </a:spcBef>
              <a:buClr>
                <a:srgbClr val="7030A0"/>
              </a:buClr>
              <a:buNone/>
            </a:pPr>
            <a:r>
              <a:rPr lang="en-US" sz="1800" dirty="0">
                <a:latin typeface="Times New Roman" pitchFamily="18" charset="0"/>
                <a:cs typeface="Times New Roman" pitchFamily="18" charset="0"/>
              </a:rPr>
              <a:t>If emails are CC’s or Forwards where no action is taken or required, they typically can be deleted.</a:t>
            </a:r>
          </a:p>
          <a:p>
            <a:pPr marL="0" indent="0">
              <a:spcBef>
                <a:spcPts val="0"/>
              </a:spcBef>
              <a:buClr>
                <a:srgbClr val="7030A0"/>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Don’t use personal email for professional business - Your personal email account could become subject to FOAA.</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Limit the use of email in general. Because email is so convenient, we tend to overuse and misuse its intended state business purpose. </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Fill in/use meaningful subject lines. This will help sort, organize, index and search for emails.</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Plan daily email management times. Use 10-15 minutes first thing in the morning or at the end of the day to devote to email.</a:t>
            </a:r>
          </a:p>
          <a:p>
            <a:pPr>
              <a:buClr>
                <a:schemeClr val="accent4"/>
              </a:buClr>
            </a:pPr>
            <a:endParaRPr lang="en-US" sz="1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3C9A24CF-D011-4F50-A336-24E5FBD43677}" type="slidenum">
              <a:rPr lang="en-US" smtClean="0"/>
              <a:pPr>
                <a:defRPr/>
              </a:pPr>
              <a:t>36</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750" y="272293"/>
            <a:ext cx="877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736303"/>
      </p:ext>
    </p:extLst>
  </p:cSld>
  <p:clrMapOvr>
    <a:masterClrMapping/>
  </p:clrMapOvr>
  <mc:AlternateContent xmlns:mc="http://schemas.openxmlformats.org/markup-compatibility/2006" xmlns:p14="http://schemas.microsoft.com/office/powerpoint/2010/main">
    <mc:Choice Requires="p14">
      <p:transition spd="slow" p14:dur="2000" advTm="59149"/>
    </mc:Choice>
    <mc:Fallback xmlns="">
      <p:transition spd="slow" advTm="5914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685800" y="304800"/>
            <a:ext cx="7772400" cy="762000"/>
          </a:xfrm>
        </p:spPr>
        <p:txBody>
          <a:bodyPr/>
          <a:lstStyle/>
          <a:p>
            <a:pPr algn="ctr" eaLnBrk="1" hangingPunct="1"/>
            <a:r>
              <a:rPr lang="en-US" sz="3200" b="1" dirty="0">
                <a:solidFill>
                  <a:schemeClr val="accent4"/>
                </a:solidFill>
                <a:latin typeface="Times New Roman" pitchFamily="18" charset="0"/>
                <a:cs typeface="Times New Roman" pitchFamily="18" charset="0"/>
              </a:rPr>
              <a:t>Records Retention and FOAA</a:t>
            </a:r>
          </a:p>
        </p:txBody>
      </p:sp>
      <p:sp>
        <p:nvSpPr>
          <p:cNvPr id="16387" name="Rectangle 3"/>
          <p:cNvSpPr>
            <a:spLocks noGrp="1" noChangeArrowheads="1"/>
          </p:cNvSpPr>
          <p:nvPr>
            <p:ph idx="1"/>
          </p:nvPr>
        </p:nvSpPr>
        <p:spPr>
          <a:xfrm>
            <a:off x="952500" y="1695450"/>
            <a:ext cx="7239000" cy="3810000"/>
          </a:xfrm>
        </p:spPr>
        <p:txBody>
          <a:bodyPr rtlCol="0">
            <a:normAutofit fontScale="32500" lnSpcReduction="20000"/>
          </a:bodyPr>
          <a:lstStyle/>
          <a:p>
            <a:pPr marL="0" indent="0" eaLnBrk="1" fontAlgn="auto" hangingPunct="1">
              <a:spcBef>
                <a:spcPts val="500"/>
              </a:spcBef>
              <a:spcAft>
                <a:spcPts val="500"/>
              </a:spcAft>
              <a:buNone/>
              <a:defRPr/>
            </a:pPr>
            <a:r>
              <a:rPr lang="en-US" sz="6400" dirty="0">
                <a:latin typeface="Times New Roman" panose="02020603050405020304" pitchFamily="18" charset="0"/>
                <a:cs typeface="Times New Roman" panose="02020603050405020304" pitchFamily="18" charset="0"/>
              </a:rPr>
              <a:t>If you become aware of a lawsuit or other type of discovery proceedings, any relevant records cannot be destroyed until it is determined that the matter is resolved, or the legal hold is lifted.</a:t>
            </a:r>
          </a:p>
          <a:p>
            <a:pPr marL="0" indent="0" eaLnBrk="1" fontAlgn="auto" hangingPunct="1">
              <a:spcBef>
                <a:spcPts val="500"/>
              </a:spcBef>
              <a:spcAft>
                <a:spcPts val="500"/>
              </a:spcAft>
              <a:buNone/>
              <a:defRPr/>
            </a:pPr>
            <a:endParaRPr lang="en-US" sz="6400" dirty="0">
              <a:latin typeface="Times New Roman" panose="02020603050405020304" pitchFamily="18" charset="0"/>
              <a:cs typeface="Times New Roman" panose="02020603050405020304" pitchFamily="18" charset="0"/>
            </a:endParaRPr>
          </a:p>
          <a:p>
            <a:pPr marL="0" indent="0" eaLnBrk="1" fontAlgn="auto" hangingPunct="1">
              <a:spcBef>
                <a:spcPts val="500"/>
              </a:spcBef>
              <a:spcAft>
                <a:spcPts val="500"/>
              </a:spcAft>
              <a:buNone/>
              <a:defRPr/>
            </a:pPr>
            <a:r>
              <a:rPr lang="en-US" sz="6400" dirty="0">
                <a:latin typeface="Times New Roman" panose="02020603050405020304" pitchFamily="18" charset="0"/>
                <a:cs typeface="Times New Roman" panose="02020603050405020304" pitchFamily="18" charset="0"/>
              </a:rPr>
              <a:t>Organizing and managing records (including electronic records) limits any liabilities and preserves the integrity of the agency. Remember, if public records exist (in any format) and someone asks to see them, the agency must produce them (provided there are no confidentiality restrictions).  </a:t>
            </a:r>
          </a:p>
          <a:p>
            <a:pPr marL="0" indent="0" eaLnBrk="1" fontAlgn="auto" hangingPunct="1">
              <a:spcBef>
                <a:spcPts val="500"/>
              </a:spcBef>
              <a:spcAft>
                <a:spcPts val="500"/>
              </a:spcAft>
              <a:buNone/>
              <a:defRPr/>
            </a:pPr>
            <a:endParaRPr lang="en-US" sz="6400" dirty="0">
              <a:latin typeface="Times New Roman" panose="02020603050405020304" pitchFamily="18" charset="0"/>
              <a:cs typeface="Times New Roman" panose="02020603050405020304" pitchFamily="18" charset="0"/>
            </a:endParaRPr>
          </a:p>
          <a:p>
            <a:pPr marL="0" indent="0" eaLnBrk="1" fontAlgn="auto" hangingPunct="1">
              <a:spcBef>
                <a:spcPts val="500"/>
              </a:spcBef>
              <a:spcAft>
                <a:spcPts val="500"/>
              </a:spcAft>
              <a:buNone/>
              <a:defRPr/>
            </a:pPr>
            <a:r>
              <a:rPr lang="en-US" sz="6400" dirty="0">
                <a:latin typeface="Times New Roman" panose="02020603050405020304" pitchFamily="18" charset="0"/>
                <a:cs typeface="Times New Roman" panose="02020603050405020304" pitchFamily="18" charset="0"/>
              </a:rPr>
              <a:t>For more information on Freedom of Access Act go to the FOAA website: </a:t>
            </a:r>
            <a:r>
              <a:rPr lang="en-US" sz="6400" dirty="0">
                <a:latin typeface="Times New Roman" pitchFamily="18" charset="0"/>
                <a:cs typeface="Times New Roman" pitchFamily="18" charset="0"/>
                <a:hlinkClick r:id="rId2"/>
              </a:rPr>
              <a:t>www.maine.gov/foaa/</a:t>
            </a:r>
            <a:endParaRPr lang="en-US" sz="3000" dirty="0"/>
          </a:p>
        </p:txBody>
      </p:sp>
      <p:sp>
        <p:nvSpPr>
          <p:cNvPr id="35430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D377E96-5A17-4423-8CC3-12F2FDBCF696}" type="slidenum">
              <a:rPr lang="en-US" sz="1400" smtClean="0"/>
              <a:pPr/>
              <a:t>37</a:t>
            </a:fld>
            <a:endParaRPr lang="en-US" sz="1400" dirty="0"/>
          </a:p>
        </p:txBody>
      </p:sp>
    </p:spTree>
    <p:extLst>
      <p:ext uri="{BB962C8B-B14F-4D97-AF65-F5344CB8AC3E}">
        <p14:creationId xmlns:p14="http://schemas.microsoft.com/office/powerpoint/2010/main" val="2587789529"/>
      </p:ext>
    </p:extLst>
  </p:cSld>
  <p:clrMapOvr>
    <a:masterClrMapping/>
  </p:clrMapOvr>
  <mc:AlternateContent xmlns:mc="http://schemas.openxmlformats.org/markup-compatibility/2006" xmlns:p14="http://schemas.microsoft.com/office/powerpoint/2010/main">
    <mc:Choice Requires="p14">
      <p:transition spd="slow" p14:dur="2000" advTm="43749"/>
    </mc:Choice>
    <mc:Fallback xmlns="">
      <p:transition spd="slow" advTm="4374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000" y="533400"/>
            <a:ext cx="7467600" cy="685800"/>
          </a:xfrm>
        </p:spPr>
        <p:txBody>
          <a:bodyPr/>
          <a:lstStyle/>
          <a:p>
            <a:r>
              <a:rPr lang="en-US" sz="3200" dirty="0">
                <a:solidFill>
                  <a:schemeClr val="tx1"/>
                </a:solidFill>
                <a:latin typeface="Times New Roman" pitchFamily="18" charset="0"/>
                <a:cs typeface="Times New Roman" pitchFamily="18" charset="0"/>
              </a:rPr>
              <a:t>Record Maintenance</a:t>
            </a:r>
          </a:p>
        </p:txBody>
      </p:sp>
      <p:sp>
        <p:nvSpPr>
          <p:cNvPr id="12291" name="Rectangle 3"/>
          <p:cNvSpPr>
            <a:spLocks noGrp="1" noChangeArrowheads="1"/>
          </p:cNvSpPr>
          <p:nvPr>
            <p:ph type="body" idx="1"/>
          </p:nvPr>
        </p:nvSpPr>
        <p:spPr>
          <a:xfrm>
            <a:off x="533400" y="1662112"/>
            <a:ext cx="8153400" cy="4281488"/>
          </a:xfrm>
        </p:spPr>
        <p:txBody>
          <a:bodyPr>
            <a:normAutofit/>
          </a:bodyPr>
          <a:lstStyle/>
          <a:p>
            <a:pPr marL="0" indent="0">
              <a:buNone/>
            </a:pPr>
            <a:r>
              <a:rPr lang="en-US" sz="1800" dirty="0">
                <a:solidFill>
                  <a:schemeClr val="tx1"/>
                </a:solidFill>
                <a:latin typeface="Times New Roman" pitchFamily="18" charset="0"/>
                <a:cs typeface="Times New Roman" pitchFamily="18" charset="0"/>
              </a:rPr>
              <a:t>We recommend agency schedules are reviewed every 2 years.  Schedules that are 40 years old are probably as inefficient as having no schedules at all. (Check with your Records Officer to see if your schedules are up to date.)</a:t>
            </a:r>
          </a:p>
          <a:p>
            <a:pPr marL="0" indent="0">
              <a:buNone/>
            </a:pPr>
            <a:endParaRPr lang="en-US" altLang="en-US" sz="1800" dirty="0">
              <a:latin typeface="Times New Roman" panose="02020603050405020304" pitchFamily="18" charset="0"/>
              <a:cs typeface="Times New Roman" panose="02020603050405020304" pitchFamily="18" charset="0"/>
            </a:endParaRPr>
          </a:p>
          <a:p>
            <a:pPr marL="0" indent="0">
              <a:buNone/>
            </a:pPr>
            <a:r>
              <a:rPr lang="en-US" altLang="en-US" sz="1800" dirty="0">
                <a:solidFill>
                  <a:schemeClr val="tx1"/>
                </a:solidFill>
                <a:latin typeface="Times New Roman" panose="02020603050405020304" pitchFamily="18" charset="0"/>
                <a:cs typeface="Times New Roman" panose="02020603050405020304" pitchFamily="18" charset="0"/>
              </a:rPr>
              <a:t>When cleaning up files, check applicable retention schedules to identify records that are eligible for transfer to the State Records Center or State Archives.</a:t>
            </a:r>
            <a:endParaRPr lang="en-US" sz="1800" dirty="0">
              <a:solidFill>
                <a:schemeClr val="tx1"/>
              </a:solidFill>
              <a:latin typeface="Times New Roman" pitchFamily="18" charset="0"/>
              <a:cs typeface="Times New Roman" pitchFamily="18" charset="0"/>
            </a:endParaRP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Systematically, clean out inactive records or those which have met their retention periods, including electronic records.  </a:t>
            </a:r>
          </a:p>
          <a:p>
            <a:pPr marL="0" indent="0">
              <a:buNone/>
            </a:pPr>
            <a:endParaRPr lang="en-US" sz="1800" dirty="0">
              <a:solidFill>
                <a:schemeClr val="tx1"/>
              </a:solidFill>
              <a:latin typeface="Times New Roman" pitchFamily="18" charset="0"/>
              <a:cs typeface="Times New Roman" pitchFamily="18" charset="0"/>
            </a:endParaRPr>
          </a:p>
          <a:p>
            <a:pPr marL="0" indent="0">
              <a:buFont typeface="Monotype Sorts"/>
              <a:buNone/>
            </a:pPr>
            <a:r>
              <a:rPr lang="en-US" altLang="en-US" sz="1800" dirty="0">
                <a:latin typeface="Times New Roman" panose="02020603050405020304" pitchFamily="18" charset="0"/>
                <a:cs typeface="Times New Roman" panose="02020603050405020304" pitchFamily="18" charset="0"/>
              </a:rPr>
              <a:t>Destroying records which don’t need to be retained makes it easier and faster to find what you need and ensures efficiency and accuracy.</a:t>
            </a:r>
          </a:p>
          <a:p>
            <a:pPr marL="0" indent="0">
              <a:buNone/>
            </a:pPr>
            <a:endParaRPr lang="en-US" sz="1800"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279AE097-B325-4F05-A3BF-AA4E14054E8B}" type="slidenum">
              <a:rPr lang="en-US" smtClean="0">
                <a:solidFill>
                  <a:schemeClr val="tx1"/>
                </a:solidFill>
              </a:rPr>
              <a:pPr>
                <a:defRPr/>
              </a:pPr>
              <a:t>38</a:t>
            </a:fld>
            <a:endParaRPr lang="en-US" dirty="0">
              <a:solidFill>
                <a:schemeClr val="tx1"/>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0487"/>
            <a:ext cx="15716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444721"/>
      </p:ext>
    </p:extLst>
  </p:cSld>
  <p:clrMapOvr>
    <a:masterClrMapping/>
  </p:clrMapOvr>
  <mc:AlternateContent xmlns:mc="http://schemas.openxmlformats.org/markup-compatibility/2006" xmlns:p14="http://schemas.microsoft.com/office/powerpoint/2010/main">
    <mc:Choice Requires="p14">
      <p:transition spd="slow" p14:dur="2000" advTm="46174"/>
    </mc:Choice>
    <mc:Fallback xmlns="">
      <p:transition spd="slow" advTm="4617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504691"/>
            <a:ext cx="8096548" cy="714509"/>
          </a:xfrm>
        </p:spPr>
        <p:txBody>
          <a:bodyPr>
            <a:normAutofit/>
          </a:bodyPr>
          <a:lstStyle/>
          <a:p>
            <a:r>
              <a:rPr lang="en-US" sz="3100" b="1" dirty="0">
                <a:latin typeface="Times New Roman" panose="02020603050405020304" pitchFamily="18" charset="0"/>
                <a:cs typeface="Times New Roman" panose="02020603050405020304" pitchFamily="18" charset="0"/>
              </a:rPr>
              <a:t>Records of Employees</a:t>
            </a:r>
          </a:p>
        </p:txBody>
      </p:sp>
      <p:sp>
        <p:nvSpPr>
          <p:cNvPr id="3" name="Content Placeholder 2"/>
          <p:cNvSpPr>
            <a:spLocks noGrp="1"/>
          </p:cNvSpPr>
          <p:nvPr>
            <p:ph idx="1"/>
          </p:nvPr>
        </p:nvSpPr>
        <p:spPr>
          <a:xfrm>
            <a:off x="603504" y="1413891"/>
            <a:ext cx="5492496" cy="4805933"/>
          </a:xfrm>
        </p:spPr>
        <p:txBody>
          <a:bodyPr anchor="t">
            <a:noAutofit/>
          </a:bodyPr>
          <a:lstStyle/>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When an employee leaves a position, computer files, including email, may NOT be automatically deleted!  </a:t>
            </a: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Senior administrators should take action to ensure the electronic records of employees are maintained as required, especially if an employee leaves a position.</a:t>
            </a: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Maine State Archives must be notified when  Commissioner/Executive level employees leave to ensure the preservation of archival records.</a:t>
            </a:r>
          </a:p>
        </p:txBody>
      </p:sp>
      <p:pic>
        <p:nvPicPr>
          <p:cNvPr id="7" name="Graphic 6" descr="Laptop Secure">
            <a:extLst>
              <a:ext uri="{FF2B5EF4-FFF2-40B4-BE49-F238E27FC236}">
                <a16:creationId xmlns:a16="http://schemas.microsoft.com/office/drawing/2014/main" id="{1054AEAC-0B76-419D-842D-67B18A5F60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0034" y="1627820"/>
            <a:ext cx="2430018" cy="2430018"/>
          </a:xfrm>
          <a:prstGeom prst="rect">
            <a:avLst/>
          </a:prstGeom>
        </p:spPr>
      </p:pic>
      <p:sp>
        <p:nvSpPr>
          <p:cNvPr id="5" name="Slide Number Placeholder 4">
            <a:extLst>
              <a:ext uri="{FF2B5EF4-FFF2-40B4-BE49-F238E27FC236}">
                <a16:creationId xmlns:a16="http://schemas.microsoft.com/office/drawing/2014/main" id="{706D234F-D99B-48D2-A5A8-B17C7F9A969B}"/>
              </a:ext>
            </a:extLst>
          </p:cNvPr>
          <p:cNvSpPr>
            <a:spLocks noGrp="1"/>
          </p:cNvSpPr>
          <p:nvPr>
            <p:ph type="sldNum" sz="quarter" idx="12"/>
          </p:nvPr>
        </p:nvSpPr>
        <p:spPr>
          <a:xfrm>
            <a:off x="6457950" y="6356350"/>
            <a:ext cx="2057400" cy="365125"/>
          </a:xfrm>
        </p:spPr>
        <p:txBody>
          <a:bodyPr>
            <a:normAutofit/>
          </a:bodyPr>
          <a:lstStyle/>
          <a:p>
            <a:pPr>
              <a:spcAft>
                <a:spcPts val="600"/>
              </a:spcAft>
            </a:pPr>
            <a:fld id="{C2FCC9F8-2FDC-47F9-BA34-809057CFDF2C}" type="slidenum">
              <a:rPr lang="en-US" smtClean="0"/>
              <a:pPr>
                <a:spcAft>
                  <a:spcPts val="600"/>
                </a:spcAft>
              </a:pPr>
              <a:t>39</a:t>
            </a:fld>
            <a:endParaRPr lang="en-US" dirty="0"/>
          </a:p>
        </p:txBody>
      </p:sp>
    </p:spTree>
    <p:extLst>
      <p:ext uri="{BB962C8B-B14F-4D97-AF65-F5344CB8AC3E}">
        <p14:creationId xmlns:p14="http://schemas.microsoft.com/office/powerpoint/2010/main" val="341514031"/>
      </p:ext>
    </p:extLst>
  </p:cSld>
  <p:clrMapOvr>
    <a:masterClrMapping/>
  </p:clrMapOvr>
  <mc:AlternateContent xmlns:mc="http://schemas.openxmlformats.org/markup-compatibility/2006" xmlns:p14="http://schemas.microsoft.com/office/powerpoint/2010/main">
    <mc:Choice Requires="p14">
      <p:transition spd="slow" p14:dur="2000" advTm="29626"/>
    </mc:Choice>
    <mc:Fallback xmlns="">
      <p:transition spd="slow" advTm="296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457200"/>
            <a:ext cx="7772400" cy="1143000"/>
          </a:xfrm>
          <a:ln w="38100">
            <a:noFill/>
            <a:miter lim="800000"/>
            <a:headEnd/>
            <a:tailEnd/>
          </a:ln>
        </p:spPr>
        <p:txBody>
          <a:bodyPr>
            <a:normAutofit fontScale="90000"/>
          </a:bodyPr>
          <a:lstStyle/>
          <a:p>
            <a:pPr algn="ctr"/>
            <a:r>
              <a:rPr lang="en-US" sz="3600" b="1" dirty="0">
                <a:solidFill>
                  <a:schemeClr val="accent4">
                    <a:lumMod val="75000"/>
                  </a:schemeClr>
                </a:solidFill>
                <a:latin typeface="Times New Roman" panose="02020603050405020304" pitchFamily="18" charset="0"/>
                <a:cs typeface="Times New Roman" panose="02020603050405020304" pitchFamily="18" charset="0"/>
              </a:rPr>
              <a:t>Why You Should Care </a:t>
            </a:r>
            <a:br>
              <a:rPr lang="en-US" sz="3600" b="1" dirty="0">
                <a:solidFill>
                  <a:schemeClr val="accent4">
                    <a:lumMod val="75000"/>
                  </a:schemeClr>
                </a:solidFill>
                <a:latin typeface="Times New Roman" panose="02020603050405020304" pitchFamily="18" charset="0"/>
                <a:cs typeface="Times New Roman" panose="02020603050405020304" pitchFamily="18" charset="0"/>
              </a:rPr>
            </a:br>
            <a:r>
              <a:rPr lang="en-US" sz="3600" b="1" dirty="0">
                <a:solidFill>
                  <a:schemeClr val="accent4">
                    <a:lumMod val="75000"/>
                  </a:schemeClr>
                </a:solidFill>
                <a:latin typeface="Times New Roman" panose="02020603050405020304" pitchFamily="18" charset="0"/>
                <a:cs typeface="Times New Roman" panose="02020603050405020304" pitchFamily="18" charset="0"/>
              </a:rPr>
              <a:t>About Records Management</a:t>
            </a:r>
          </a:p>
        </p:txBody>
      </p:sp>
      <p:sp>
        <p:nvSpPr>
          <p:cNvPr id="41987" name="Content Placeholder 2"/>
          <p:cNvSpPr>
            <a:spLocks noGrp="1"/>
          </p:cNvSpPr>
          <p:nvPr>
            <p:ph idx="1"/>
          </p:nvPr>
        </p:nvSpPr>
        <p:spPr>
          <a:xfrm>
            <a:off x="1600200" y="2133600"/>
            <a:ext cx="6019800" cy="1752600"/>
          </a:xfrm>
        </p:spPr>
        <p:txBody>
          <a:bodyPr>
            <a:normAutofit/>
          </a:bodyPr>
          <a:lstStyle/>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Whether we realize it or not, we are all an integral part of the agency and how it conducts its business.  Agency records are an asset which must be protected.  They can help to ensure day-to-day business functions while also protecting the integrity and reputation of the agency.</a:t>
            </a:r>
          </a:p>
          <a:p>
            <a:pPr marL="0" indent="0">
              <a:buFont typeface="Monotype Sorts" pitchFamily="2" charset="2"/>
              <a:buNone/>
            </a:pPr>
            <a:endParaRPr lang="en-US" sz="2000" dirty="0">
              <a:latin typeface="+mj-lt"/>
            </a:endParaRPr>
          </a:p>
          <a:p>
            <a:pPr marL="0" indent="0">
              <a:buFont typeface="Monotype Sorts" pitchFamily="2" charset="2"/>
              <a:buNone/>
            </a:pPr>
            <a:endParaRPr lang="en-US" sz="2000" dirty="0">
              <a:latin typeface="+mj-lt"/>
            </a:endParaRPr>
          </a:p>
          <a:p>
            <a:pPr marL="0" indent="0">
              <a:buFont typeface="Monotype Sorts" pitchFamily="2" charset="2"/>
              <a:buNone/>
            </a:pPr>
            <a:endParaRPr lang="en-US" sz="2000" dirty="0">
              <a:latin typeface="+mj-lt"/>
            </a:endParaRPr>
          </a:p>
        </p:txBody>
      </p:sp>
      <p:sp>
        <p:nvSpPr>
          <p:cNvPr id="2" name="Slide Number Placeholder 1"/>
          <p:cNvSpPr>
            <a:spLocks noGrp="1"/>
          </p:cNvSpPr>
          <p:nvPr>
            <p:ph type="sldNum" sz="quarter" idx="12"/>
          </p:nvPr>
        </p:nvSpPr>
        <p:spPr/>
        <p:txBody>
          <a:bodyPr/>
          <a:lstStyle/>
          <a:p>
            <a:pPr>
              <a:defRPr/>
            </a:pPr>
            <a:fld id="{D2B0659B-8CD0-4316-9A9C-5916CB081D00}" type="slidenum">
              <a:rPr lang="en-US" smtClean="0">
                <a:solidFill>
                  <a:schemeClr val="tx1"/>
                </a:solidFill>
                <a:latin typeface="+mj-lt"/>
              </a:rPr>
              <a:pPr>
                <a:defRPr/>
              </a:pPr>
              <a:t>4</a:t>
            </a:fld>
            <a:endParaRPr lang="en-US" dirty="0">
              <a:solidFill>
                <a:schemeClr val="tx1"/>
              </a:solidFill>
              <a:latin typeface="+mj-lt"/>
            </a:endParaRPr>
          </a:p>
        </p:txBody>
      </p:sp>
      <p:pic>
        <p:nvPicPr>
          <p:cNvPr id="10" name="Picture 9" descr="Transparent padlock">
            <a:extLst>
              <a:ext uri="{FF2B5EF4-FFF2-40B4-BE49-F238E27FC236}">
                <a16:creationId xmlns:a16="http://schemas.microsoft.com/office/drawing/2014/main" id="{003FAA88-3FA8-4C0A-B1B2-5746D9A73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341" y="3886200"/>
            <a:ext cx="2827117" cy="1851926"/>
          </a:xfrm>
          <a:prstGeom prst="rect">
            <a:avLst/>
          </a:prstGeom>
        </p:spPr>
      </p:pic>
    </p:spTree>
    <p:extLst>
      <p:ext uri="{BB962C8B-B14F-4D97-AF65-F5344CB8AC3E}">
        <p14:creationId xmlns:p14="http://schemas.microsoft.com/office/powerpoint/2010/main" val="351513966"/>
      </p:ext>
    </p:extLst>
  </p:cSld>
  <p:clrMapOvr>
    <a:masterClrMapping/>
  </p:clrMapOvr>
  <mc:AlternateContent xmlns:mc="http://schemas.openxmlformats.org/markup-compatibility/2006" xmlns:p14="http://schemas.microsoft.com/office/powerpoint/2010/main">
    <mc:Choice Requires="p14">
      <p:transition p14:dur="250" advTm="21016"/>
    </mc:Choice>
    <mc:Fallback xmlns="">
      <p:transition advTm="21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62000" y="457200"/>
            <a:ext cx="7772400" cy="7620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How Long to Keep Files/Documents</a:t>
            </a:r>
          </a:p>
        </p:txBody>
      </p:sp>
      <p:sp>
        <p:nvSpPr>
          <p:cNvPr id="266243" name="Content Placeholder 2"/>
          <p:cNvSpPr>
            <a:spLocks noGrp="1"/>
          </p:cNvSpPr>
          <p:nvPr>
            <p:ph idx="1"/>
          </p:nvPr>
        </p:nvSpPr>
        <p:spPr>
          <a:xfrm>
            <a:off x="1371600" y="1676400"/>
            <a:ext cx="6477000" cy="3962400"/>
          </a:xfrm>
          <a:noFill/>
          <a:ln w="38100">
            <a:solidFill>
              <a:srgbClr val="0033CC"/>
            </a:solidFill>
          </a:ln>
          <a:effectLst>
            <a:glow rad="139700">
              <a:schemeClr val="accent1">
                <a:satMod val="175000"/>
                <a:alpha val="40000"/>
              </a:schemeClr>
            </a:glow>
          </a:effectLst>
        </p:spPr>
        <p:txBody>
          <a:bodyPr/>
          <a:lstStyle/>
          <a:p>
            <a:pPr marL="0" indent="0" algn="ctr">
              <a:buFont typeface="Monotype Sorts" pitchFamily="2" charset="2"/>
              <a:buNone/>
              <a:defRPr/>
            </a:pPr>
            <a:r>
              <a:rPr lang="en-US" sz="2000" b="1" dirty="0">
                <a:latin typeface="Times New Roman" panose="02020603050405020304" pitchFamily="18" charset="0"/>
                <a:cs typeface="Times New Roman" panose="02020603050405020304" pitchFamily="18" charset="0"/>
              </a:rPr>
              <a:t>Checklist</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Determine if these are actual records</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Determine if you are the official record keeper</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Determine if records are kept in more than one format and what the official record format is</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Are these records on the State General Schedules</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Are these records on the Agency Schedules</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If not on a schedule, do you know who your Records Officer is</a:t>
            </a:r>
          </a:p>
          <a:p>
            <a:pPr>
              <a:buClr>
                <a:srgbClr val="0033CC"/>
              </a:buClr>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Can you look at the 4-part criteria and make a retention recommendation to your RO</a:t>
            </a:r>
          </a:p>
        </p:txBody>
      </p:sp>
      <p:sp>
        <p:nvSpPr>
          <p:cNvPr id="2" name="Slide Number Placeholder 1"/>
          <p:cNvSpPr>
            <a:spLocks noGrp="1"/>
          </p:cNvSpPr>
          <p:nvPr>
            <p:ph type="sldNum" sz="quarter" idx="12"/>
          </p:nvPr>
        </p:nvSpPr>
        <p:spPr/>
        <p:txBody>
          <a:bodyPr/>
          <a:lstStyle/>
          <a:p>
            <a:pPr>
              <a:defRPr/>
            </a:pPr>
            <a:fld id="{3780A613-4A2E-48A9-9CBE-E3E3B0FF0CE4}" type="slidenum">
              <a:rPr lang="en-US" smtClean="0"/>
              <a:pPr>
                <a:defRPr/>
              </a:pPr>
              <a:t>40</a:t>
            </a:fld>
            <a:endParaRPr lang="en-US" dirty="0"/>
          </a:p>
        </p:txBody>
      </p:sp>
    </p:spTree>
  </p:cSld>
  <p:clrMapOvr>
    <a:masterClrMapping/>
  </p:clrMapOvr>
  <p:transition spd="slow" advTm="49338"/>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14400" y="762000"/>
            <a:ext cx="7467600" cy="5181600"/>
          </a:xfrm>
          <a:prstGeom prst="rect">
            <a:avLst/>
          </a:prstGeom>
          <a:noFill/>
          <a:ln w="57150" cap="flat" cmpd="sng" algn="ctr">
            <a:solidFill>
              <a:srgbClr val="0033CC"/>
            </a:solidFill>
            <a:prstDash val="solid"/>
            <a:round/>
            <a:headEnd type="none" w="med" len="med"/>
            <a:tailEnd type="none" w="med" len="med"/>
          </a:ln>
          <a:effectLst>
            <a:glow rad="101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327683" name="Rectangle 3"/>
          <p:cNvSpPr>
            <a:spLocks noGrp="1" noChangeArrowheads="1"/>
          </p:cNvSpPr>
          <p:nvPr>
            <p:ph idx="1"/>
          </p:nvPr>
        </p:nvSpPr>
        <p:spPr>
          <a:xfrm>
            <a:off x="1066800" y="990600"/>
            <a:ext cx="7010400" cy="4724400"/>
          </a:xfrm>
        </p:spPr>
        <p:txBody>
          <a:bodyPr/>
          <a:lstStyle/>
          <a:p>
            <a:pPr marL="0" indent="0" algn="ctr" eaLnBrk="1" hangingPunct="1">
              <a:buClr>
                <a:schemeClr val="tx1"/>
              </a:buClr>
              <a:buNone/>
            </a:pPr>
            <a:r>
              <a:rPr lang="en-US" sz="2800" dirty="0">
                <a:latin typeface="Times New Roman" pitchFamily="18" charset="0"/>
              </a:rPr>
              <a:t>Retention Schedule Process</a:t>
            </a:r>
          </a:p>
          <a:p>
            <a:pPr marL="0" indent="0" algn="ctr" eaLnBrk="1" hangingPunct="1">
              <a:buClr>
                <a:schemeClr val="tx1"/>
              </a:buClr>
              <a:buNone/>
            </a:pPr>
            <a:endParaRPr lang="en-US" sz="2800" dirty="0">
              <a:latin typeface="Times New Roman" pitchFamily="18" charset="0"/>
            </a:endParaRPr>
          </a:p>
          <a:p>
            <a:pPr marL="0" indent="0" eaLnBrk="1" hangingPunct="1">
              <a:buClr>
                <a:schemeClr val="tx1"/>
              </a:buClr>
              <a:buNone/>
            </a:pPr>
            <a:r>
              <a:rPr lang="en-US" sz="2000" dirty="0">
                <a:latin typeface="Times New Roman" panose="02020603050405020304" pitchFamily="18" charset="0"/>
                <a:cs typeface="Times New Roman" panose="02020603050405020304" pitchFamily="18" charset="0"/>
              </a:rPr>
              <a:t>If you have records you know need to be scheduled, talk to your Records Officer to see if they can write the schedule for you or help you to write a schedule for the records.  They would submit an Application for Records Retention Schedule and Inventory Form (</a:t>
            </a:r>
            <a:r>
              <a:rPr lang="en-US" sz="2000" u="sng" dirty="0">
                <a:latin typeface="Times New Roman" panose="02020603050405020304" pitchFamily="18" charset="0"/>
                <a:cs typeface="Times New Roman" panose="02020603050405020304" pitchFamily="18" charset="0"/>
                <a:hlinkClick r:id="rId3"/>
              </a:rPr>
              <a:t>available on our website</a:t>
            </a:r>
            <a:r>
              <a:rPr lang="en-US" sz="2000" dirty="0">
                <a:latin typeface="Times New Roman" panose="02020603050405020304" pitchFamily="18" charset="0"/>
                <a:cs typeface="Times New Roman" panose="02020603050405020304" pitchFamily="18" charset="0"/>
              </a:rPr>
              <a:t>) with proper justifications for the chosen retention times.  Samples of the records would also be included.</a:t>
            </a:r>
          </a:p>
          <a:p>
            <a:pPr marL="0" indent="0" eaLnBrk="1" hangingPunct="1">
              <a:buClr>
                <a:schemeClr val="tx1"/>
              </a:buClr>
              <a:buNone/>
            </a:pPr>
            <a:endParaRPr 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000" dirty="0">
                <a:latin typeface="Times New Roman" panose="02020603050405020304" pitchFamily="18" charset="0"/>
                <a:cs typeface="Times New Roman" panose="02020603050405020304" pitchFamily="18" charset="0"/>
              </a:rPr>
              <a:t>Retention Schedules are reviewed and approved by:  Agency maintaining records, Records Management, State Archivist, and the Archives Advisory Board</a:t>
            </a:r>
            <a:endParaRPr lang="en-US" altLang="en-US" sz="1800" dirty="0">
              <a:latin typeface="Times New Roman" panose="02020603050405020304" pitchFamily="18" charset="0"/>
              <a:cs typeface="Times New Roman" panose="02020603050405020304" pitchFamily="18" charset="0"/>
            </a:endParaRPr>
          </a:p>
          <a:p>
            <a:pPr marL="0" indent="0" eaLnBrk="1" hangingPunct="1">
              <a:buClr>
                <a:schemeClr val="tx1"/>
              </a:buClr>
              <a:buNone/>
            </a:pP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279AE097-B325-4F05-A3BF-AA4E14054E8B}" type="slidenum">
              <a:rPr lang="en-US" smtClean="0">
                <a:solidFill>
                  <a:schemeClr val="tx1"/>
                </a:solidFill>
              </a:rPr>
              <a:pPr>
                <a:defRPr/>
              </a:pPr>
              <a:t>41</a:t>
            </a:fld>
            <a:endParaRPr lang="en-US" dirty="0">
              <a:solidFill>
                <a:schemeClr val="tx1"/>
              </a:solidFill>
            </a:endParaRPr>
          </a:p>
        </p:txBody>
      </p:sp>
    </p:spTree>
    <p:extLst>
      <p:ext uri="{BB962C8B-B14F-4D97-AF65-F5344CB8AC3E}">
        <p14:creationId xmlns:p14="http://schemas.microsoft.com/office/powerpoint/2010/main" val="3268005617"/>
      </p:ext>
    </p:extLst>
  </p:cSld>
  <p:clrMapOvr>
    <a:masterClrMapping/>
  </p:clrMapOvr>
  <mc:AlternateContent xmlns:mc="http://schemas.openxmlformats.org/markup-compatibility/2006" xmlns:p14="http://schemas.microsoft.com/office/powerpoint/2010/main">
    <mc:Choice Requires="p14">
      <p:transition spd="slow" p14:dur="2000" advTm="31795"/>
    </mc:Choice>
    <mc:Fallback xmlns="">
      <p:transition spd="slow" advTm="3179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a:xfrm>
            <a:off x="609600" y="533400"/>
            <a:ext cx="7924800" cy="1066800"/>
          </a:xfrm>
        </p:spPr>
        <p:txBody>
          <a:bodyPr>
            <a:normAutofit fontScale="90000"/>
          </a:bodyPr>
          <a:lstStyle/>
          <a:p>
            <a:pPr algn="ctr"/>
            <a:r>
              <a:rPr lang="en-US" sz="3600" b="1" dirty="0">
                <a:solidFill>
                  <a:srgbClr val="0033CC"/>
                </a:solidFill>
                <a:latin typeface="Times New Roman" panose="02020603050405020304" pitchFamily="18" charset="0"/>
                <a:cs typeface="Times New Roman" panose="02020603050405020304" pitchFamily="18" charset="0"/>
              </a:rPr>
              <a:t>Maine State Archives </a:t>
            </a:r>
            <a:br>
              <a:rPr lang="en-US" sz="3600" b="1" dirty="0">
                <a:solidFill>
                  <a:srgbClr val="0033CC"/>
                </a:solidFill>
                <a:latin typeface="Times New Roman" panose="02020603050405020304" pitchFamily="18" charset="0"/>
                <a:cs typeface="Times New Roman" panose="02020603050405020304" pitchFamily="18" charset="0"/>
              </a:rPr>
            </a:br>
            <a:r>
              <a:rPr lang="en-US" sz="3600" b="1" dirty="0">
                <a:solidFill>
                  <a:srgbClr val="0033CC"/>
                </a:solidFill>
                <a:latin typeface="Times New Roman" panose="02020603050405020304" pitchFamily="18" charset="0"/>
                <a:cs typeface="Times New Roman" panose="02020603050405020304" pitchFamily="18" charset="0"/>
              </a:rPr>
              <a:t>Records Management</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312323" name="Content Placeholder 2"/>
          <p:cNvSpPr>
            <a:spLocks noGrp="1"/>
          </p:cNvSpPr>
          <p:nvPr>
            <p:ph idx="1"/>
          </p:nvPr>
        </p:nvSpPr>
        <p:spPr>
          <a:xfrm>
            <a:off x="914400" y="1828800"/>
            <a:ext cx="7467600" cy="3886200"/>
          </a:xfrm>
        </p:spPr>
        <p:txBody>
          <a:bodyPr>
            <a:normAutofit/>
          </a:bodyPr>
          <a:lstStyle/>
          <a:p>
            <a:pPr marL="0" indent="0">
              <a:buNone/>
              <a:defRPr/>
            </a:pPr>
            <a:r>
              <a:rPr lang="en-US" sz="2000" dirty="0">
                <a:latin typeface="Times New Roman" panose="02020603050405020304" pitchFamily="18" charset="0"/>
                <a:cs typeface="Times New Roman" panose="02020603050405020304" pitchFamily="18" charset="0"/>
              </a:rPr>
              <a:t>Our staff can assist with training, schedule or transfer questions or other record related questions.</a:t>
            </a:r>
          </a:p>
          <a:p>
            <a:pPr>
              <a:defRPr/>
            </a:pPr>
            <a:r>
              <a:rPr lang="en-US" sz="2000" dirty="0">
                <a:latin typeface="Times New Roman" panose="02020603050405020304" pitchFamily="18" charset="0"/>
                <a:cs typeface="Times New Roman" panose="02020603050405020304" pitchFamily="18" charset="0"/>
              </a:rPr>
              <a:t>Records Management (schedule and retention):  </a:t>
            </a:r>
            <a:r>
              <a:rPr lang="en-US" sz="2000" dirty="0">
                <a:latin typeface="Times New Roman" panose="02020603050405020304" pitchFamily="18" charset="0"/>
                <a:cs typeface="Times New Roman" panose="02020603050405020304" pitchFamily="18" charset="0"/>
                <a:hlinkClick r:id="rId2"/>
              </a:rPr>
              <a:t>recordsmanagement.archives@maine.gov</a:t>
            </a:r>
            <a:endParaRPr lang="en-US" sz="2000"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Records Center/transfer of records:  </a:t>
            </a:r>
            <a:r>
              <a:rPr lang="en-US" sz="2000" dirty="0">
                <a:latin typeface="Times New Roman" panose="02020603050405020304" pitchFamily="18" charset="0"/>
                <a:cs typeface="Times New Roman" panose="02020603050405020304" pitchFamily="18" charset="0"/>
                <a:hlinkClick r:id="rId3"/>
              </a:rPr>
              <a:t>recordscenter.archives@maine.gov</a:t>
            </a:r>
            <a:endParaRPr lang="en-US" sz="2000"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Archives (archival records): </a:t>
            </a:r>
            <a:r>
              <a:rPr lang="en-US" sz="2000" dirty="0">
                <a:latin typeface="Times New Roman" panose="02020603050405020304" pitchFamily="18" charset="0"/>
                <a:cs typeface="Times New Roman" panose="02020603050405020304" pitchFamily="18" charset="0"/>
                <a:hlinkClick r:id="rId4"/>
              </a:rPr>
              <a:t>maine.archives@maine.gov</a:t>
            </a:r>
            <a:endParaRPr lang="en-US" sz="2000" dirty="0">
              <a:latin typeface="Times New Roman" panose="02020603050405020304" pitchFamily="18" charset="0"/>
              <a:cs typeface="Times New Roman" panose="02020603050405020304" pitchFamily="18" charset="0"/>
            </a:endParaRPr>
          </a:p>
          <a:p>
            <a:pPr marL="0" indent="0">
              <a:buNone/>
              <a:defRPr/>
            </a:pPr>
            <a:endParaRPr lang="en-US" sz="2000" dirty="0">
              <a:latin typeface="Times New Roman" panose="02020603050405020304" pitchFamily="18" charset="0"/>
              <a:cs typeface="Times New Roman" panose="02020603050405020304" pitchFamily="18" charset="0"/>
            </a:endParaRPr>
          </a:p>
          <a:p>
            <a:pPr marL="0" indent="0">
              <a:buNone/>
              <a:defRPr/>
            </a:pPr>
            <a:r>
              <a:rPr lang="en-US" sz="2000" dirty="0">
                <a:latin typeface="Times New Roman" panose="02020603050405020304" pitchFamily="18" charset="0"/>
                <a:cs typeface="Times New Roman" panose="02020603050405020304" pitchFamily="18" charset="0"/>
              </a:rPr>
              <a:t>Also, go to our </a:t>
            </a:r>
            <a:r>
              <a:rPr lang="en-US" sz="2000" dirty="0">
                <a:latin typeface="Times New Roman" panose="02020603050405020304" pitchFamily="18" charset="0"/>
                <a:cs typeface="Times New Roman" panose="02020603050405020304" pitchFamily="18" charset="0"/>
                <a:hlinkClick r:id="rId5"/>
              </a:rPr>
              <a:t>website</a:t>
            </a:r>
            <a:r>
              <a:rPr lang="en-US" sz="2000" dirty="0">
                <a:latin typeface="Times New Roman" panose="02020603050405020304" pitchFamily="18" charset="0"/>
                <a:cs typeface="Times New Roman" panose="02020603050405020304" pitchFamily="18" charset="0"/>
              </a:rPr>
              <a:t> for schedule and records officer listings, training and resource information and records management forms.  </a:t>
            </a:r>
          </a:p>
          <a:p>
            <a:pPr marL="0" indent="0" algn="ctr">
              <a:buClr>
                <a:schemeClr val="tx1"/>
              </a:buClr>
              <a:buNone/>
              <a:defRP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F1ECD69-529F-4216-84CC-1D527867D6E0}" type="slidenum">
              <a:rPr lang="en-US" smtClean="0">
                <a:solidFill>
                  <a:schemeClr val="tx1"/>
                </a:solidFill>
                <a:latin typeface="Times New Roman"/>
              </a:rPr>
              <a:pPr>
                <a:defRPr/>
              </a:pPr>
              <a:t>42</a:t>
            </a:fld>
            <a:endParaRPr lang="en-US" dirty="0">
              <a:solidFill>
                <a:schemeClr val="tx1"/>
              </a:solidFill>
              <a:latin typeface="Times New Roman"/>
            </a:endParaRPr>
          </a:p>
        </p:txBody>
      </p:sp>
      <p:pic>
        <p:nvPicPr>
          <p:cNvPr id="7" name="Picture 6">
            <a:extLst>
              <a:ext uri="{FF2B5EF4-FFF2-40B4-BE49-F238E27FC236}">
                <a16:creationId xmlns:a16="http://schemas.microsoft.com/office/drawing/2014/main" id="{A5E7660C-F915-48CA-B6D9-81746EE47623}"/>
              </a:ext>
            </a:extLst>
          </p:cNvPr>
          <p:cNvPicPr>
            <a:picLocks noChangeAspect="1"/>
          </p:cNvPicPr>
          <p:nvPr/>
        </p:nvPicPr>
        <p:blipFill>
          <a:blip r:embed="rId6"/>
          <a:stretch>
            <a:fillRect/>
          </a:stretch>
        </p:blipFill>
        <p:spPr>
          <a:xfrm>
            <a:off x="7086600" y="396142"/>
            <a:ext cx="1676545" cy="1127858"/>
          </a:xfrm>
          <a:prstGeom prst="rect">
            <a:avLst/>
          </a:prstGeom>
        </p:spPr>
      </p:pic>
      <p:pic>
        <p:nvPicPr>
          <p:cNvPr id="8" name="Picture 7">
            <a:extLst>
              <a:ext uri="{FF2B5EF4-FFF2-40B4-BE49-F238E27FC236}">
                <a16:creationId xmlns:a16="http://schemas.microsoft.com/office/drawing/2014/main" id="{07DCD66B-8310-44CC-BF6A-0673E8BA760D}"/>
              </a:ext>
            </a:extLst>
          </p:cNvPr>
          <p:cNvPicPr>
            <a:picLocks noChangeAspect="1"/>
          </p:cNvPicPr>
          <p:nvPr/>
        </p:nvPicPr>
        <p:blipFill>
          <a:blip r:embed="rId6"/>
          <a:stretch>
            <a:fillRect/>
          </a:stretch>
        </p:blipFill>
        <p:spPr>
          <a:xfrm>
            <a:off x="457200" y="396142"/>
            <a:ext cx="1676545" cy="1127858"/>
          </a:xfrm>
          <a:prstGeom prst="rect">
            <a:avLst/>
          </a:prstGeom>
        </p:spPr>
      </p:pic>
    </p:spTree>
    <p:extLst>
      <p:ext uri="{BB962C8B-B14F-4D97-AF65-F5344CB8AC3E}">
        <p14:creationId xmlns:p14="http://schemas.microsoft.com/office/powerpoint/2010/main" val="1756355719"/>
      </p:ext>
    </p:extLst>
  </p:cSld>
  <p:clrMapOvr>
    <a:masterClrMapping/>
  </p:clrMapOvr>
  <p:transition spd="slow" advTm="262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62000" y="457200"/>
            <a:ext cx="7772400" cy="609600"/>
          </a:xfrm>
        </p:spPr>
        <p:txBody>
          <a:bodyPr/>
          <a:lstStyle/>
          <a:p>
            <a:pPr algn="ctr"/>
            <a:r>
              <a:rPr lang="en-US" altLang="en-US" sz="3600" b="1" dirty="0">
                <a:solidFill>
                  <a:srgbClr val="0033CC"/>
                </a:solidFill>
                <a:latin typeface="Times New Roman" panose="02020603050405020304" pitchFamily="18" charset="0"/>
                <a:cs typeface="Times New Roman" panose="02020603050405020304" pitchFamily="18" charset="0"/>
              </a:rPr>
              <a:t>Final Words</a:t>
            </a:r>
          </a:p>
        </p:txBody>
      </p:sp>
      <p:sp>
        <p:nvSpPr>
          <p:cNvPr id="84995" name="Content Placeholder 2"/>
          <p:cNvSpPr>
            <a:spLocks noGrp="1"/>
          </p:cNvSpPr>
          <p:nvPr>
            <p:ph idx="1"/>
          </p:nvPr>
        </p:nvSpPr>
        <p:spPr>
          <a:xfrm>
            <a:off x="609600" y="1143000"/>
            <a:ext cx="7924800" cy="5105400"/>
          </a:xfrm>
        </p:spPr>
        <p:txBody>
          <a:bodyPr/>
          <a:lstStyle/>
          <a:p>
            <a:pPr marL="0" indent="0">
              <a:spcBef>
                <a:spcPct val="0"/>
              </a:spcBef>
              <a:buFont typeface="Monotype Sorts"/>
              <a:buNone/>
            </a:pPr>
            <a:r>
              <a:rPr lang="en-US" altLang="en-US" sz="2000" dirty="0">
                <a:latin typeface="Times New Roman" panose="02020603050405020304" pitchFamily="18" charset="0"/>
                <a:cs typeface="Times New Roman" panose="02020603050405020304" pitchFamily="18" charset="0"/>
              </a:rPr>
              <a:t>Thank you for taking this Records Management Training. As a state employee, your involvement in Records Management is a daily responsibility and vital component for all of us working together towards an agency-wide comprehensive Records Management system.</a:t>
            </a:r>
          </a:p>
          <a:p>
            <a:pPr marL="0" indent="0">
              <a:spcBef>
                <a:spcPct val="0"/>
              </a:spcBef>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spcBef>
                <a:spcPct val="0"/>
              </a:spcBef>
              <a:buFont typeface="Monotype Sorts"/>
              <a:buNone/>
            </a:pPr>
            <a:r>
              <a:rPr lang="en-US" altLang="en-US" sz="2000" dirty="0">
                <a:latin typeface="Times New Roman" panose="02020603050405020304" pitchFamily="18" charset="0"/>
                <a:cs typeface="Times New Roman" panose="02020603050405020304" pitchFamily="18" charset="0"/>
              </a:rPr>
              <a:t>We covered basic information, but you will need to review the latest versions of the General and Agency Schedules to know your specific responsibilities concerning records retention.  </a:t>
            </a:r>
            <a:r>
              <a:rPr lang="en-US" altLang="en-US" sz="2000" dirty="0">
                <a:latin typeface="Times New Roman" panose="02020603050405020304" pitchFamily="18" charset="0"/>
                <a:cs typeface="Times New Roman" panose="02020603050405020304" pitchFamily="18" charset="0"/>
                <a:hlinkClick r:id="rId2"/>
              </a:rPr>
              <a:t>Contact our staff</a:t>
            </a:r>
            <a:r>
              <a:rPr lang="en-US" altLang="en-US" sz="2000" dirty="0">
                <a:latin typeface="Times New Roman" panose="02020603050405020304" pitchFamily="18" charset="0"/>
                <a:cs typeface="Times New Roman" panose="02020603050405020304" pitchFamily="18" charset="0"/>
              </a:rPr>
              <a:t> or </a:t>
            </a:r>
            <a:r>
              <a:rPr lang="en-US" altLang="en-US" sz="2000" dirty="0">
                <a:latin typeface="Times New Roman" panose="02020603050405020304" pitchFamily="18" charset="0"/>
                <a:cs typeface="Times New Roman" panose="02020603050405020304" pitchFamily="18" charset="0"/>
                <a:hlinkClick r:id="rId3"/>
              </a:rPr>
              <a:t>visit our website</a:t>
            </a:r>
            <a:r>
              <a:rPr lang="en-US" altLang="en-US" sz="2000" dirty="0">
                <a:latin typeface="Times New Roman" panose="02020603050405020304" pitchFamily="18" charset="0"/>
                <a:cs typeface="Times New Roman" panose="02020603050405020304" pitchFamily="18" charset="0"/>
              </a:rPr>
              <a:t> for further information.</a:t>
            </a:r>
          </a:p>
        </p:txBody>
      </p:sp>
      <p:sp>
        <p:nvSpPr>
          <p:cNvPr id="2" name="Slide Number Placeholder 1"/>
          <p:cNvSpPr>
            <a:spLocks noGrp="1"/>
          </p:cNvSpPr>
          <p:nvPr>
            <p:ph type="sldNum" sz="quarter" idx="12"/>
          </p:nvPr>
        </p:nvSpPr>
        <p:spPr/>
        <p:txBody>
          <a:bodyPr/>
          <a:lstStyle/>
          <a:p>
            <a:pPr>
              <a:defRPr/>
            </a:pPr>
            <a:fld id="{F070C3E4-5CA0-40C9-9E98-1E0408E58F2F}" type="slidenum">
              <a:rPr lang="en-US" smtClean="0"/>
              <a:pPr>
                <a:defRPr/>
              </a:pPr>
              <a:t>43</a:t>
            </a:fld>
            <a:endParaRPr lang="en-US" dirty="0"/>
          </a:p>
        </p:txBody>
      </p:sp>
      <p:pic>
        <p:nvPicPr>
          <p:cNvPr id="849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0"/>
            <a:ext cx="1579563"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4621213"/>
            <a:ext cx="12017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468813"/>
            <a:ext cx="10001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688" y="4548188"/>
            <a:ext cx="79216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488" y="4595813"/>
            <a:ext cx="6953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56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1000" fill="hold"/>
                                        <p:tgtEl>
                                          <p:spTgt spid="84997"/>
                                        </p:tgtEl>
                                        <p:attrNameLst>
                                          <p:attrName>ppt_w</p:attrName>
                                        </p:attrNameLst>
                                      </p:cBhvr>
                                      <p:tavLst>
                                        <p:tav tm="0">
                                          <p:val>
                                            <p:fltVal val="0"/>
                                          </p:val>
                                        </p:tav>
                                        <p:tav tm="100000">
                                          <p:val>
                                            <p:strVal val="#ppt_w"/>
                                          </p:val>
                                        </p:tav>
                                      </p:tavLst>
                                    </p:anim>
                                    <p:anim calcmode="lin" valueType="num">
                                      <p:cBhvr>
                                        <p:cTn id="8" dur="1000" fill="hold"/>
                                        <p:tgtEl>
                                          <p:spTgt spid="84997"/>
                                        </p:tgtEl>
                                        <p:attrNameLst>
                                          <p:attrName>ppt_h</p:attrName>
                                        </p:attrNameLst>
                                      </p:cBhvr>
                                      <p:tavLst>
                                        <p:tav tm="0">
                                          <p:val>
                                            <p:fltVal val="0"/>
                                          </p:val>
                                        </p:tav>
                                        <p:tav tm="100000">
                                          <p:val>
                                            <p:strVal val="#ppt_h"/>
                                          </p:val>
                                        </p:tav>
                                      </p:tavLst>
                                    </p:anim>
                                    <p:anim calcmode="lin" valueType="num">
                                      <p:cBhvr>
                                        <p:cTn id="9" dur="1000" fill="hold"/>
                                        <p:tgtEl>
                                          <p:spTgt spid="84997"/>
                                        </p:tgtEl>
                                        <p:attrNameLst>
                                          <p:attrName>style.rotation</p:attrName>
                                        </p:attrNameLst>
                                      </p:cBhvr>
                                      <p:tavLst>
                                        <p:tav tm="0">
                                          <p:val>
                                            <p:fltVal val="90"/>
                                          </p:val>
                                        </p:tav>
                                        <p:tav tm="100000">
                                          <p:val>
                                            <p:fltVal val="0"/>
                                          </p:val>
                                        </p:tav>
                                      </p:tavLst>
                                    </p:anim>
                                    <p:animEffect transition="in" filter="fade">
                                      <p:cBhvr>
                                        <p:cTn id="10" dur="1000"/>
                                        <p:tgtEl>
                                          <p:spTgt spid="8499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4998"/>
                                        </p:tgtEl>
                                        <p:attrNameLst>
                                          <p:attrName>style.visibility</p:attrName>
                                        </p:attrNameLst>
                                      </p:cBhvr>
                                      <p:to>
                                        <p:strVal val="visible"/>
                                      </p:to>
                                    </p:set>
                                    <p:anim calcmode="lin" valueType="num">
                                      <p:cBhvr>
                                        <p:cTn id="14" dur="1000" fill="hold"/>
                                        <p:tgtEl>
                                          <p:spTgt spid="84998"/>
                                        </p:tgtEl>
                                        <p:attrNameLst>
                                          <p:attrName>ppt_w</p:attrName>
                                        </p:attrNameLst>
                                      </p:cBhvr>
                                      <p:tavLst>
                                        <p:tav tm="0">
                                          <p:val>
                                            <p:fltVal val="0"/>
                                          </p:val>
                                        </p:tav>
                                        <p:tav tm="100000">
                                          <p:val>
                                            <p:strVal val="#ppt_w"/>
                                          </p:val>
                                        </p:tav>
                                      </p:tavLst>
                                    </p:anim>
                                    <p:anim calcmode="lin" valueType="num">
                                      <p:cBhvr>
                                        <p:cTn id="15" dur="1000" fill="hold"/>
                                        <p:tgtEl>
                                          <p:spTgt spid="84998"/>
                                        </p:tgtEl>
                                        <p:attrNameLst>
                                          <p:attrName>ppt_h</p:attrName>
                                        </p:attrNameLst>
                                      </p:cBhvr>
                                      <p:tavLst>
                                        <p:tav tm="0">
                                          <p:val>
                                            <p:fltVal val="0"/>
                                          </p:val>
                                        </p:tav>
                                        <p:tav tm="100000">
                                          <p:val>
                                            <p:strVal val="#ppt_h"/>
                                          </p:val>
                                        </p:tav>
                                      </p:tavLst>
                                    </p:anim>
                                    <p:anim calcmode="lin" valueType="num">
                                      <p:cBhvr>
                                        <p:cTn id="16" dur="1000" fill="hold"/>
                                        <p:tgtEl>
                                          <p:spTgt spid="84998"/>
                                        </p:tgtEl>
                                        <p:attrNameLst>
                                          <p:attrName>style.rotation</p:attrName>
                                        </p:attrNameLst>
                                      </p:cBhvr>
                                      <p:tavLst>
                                        <p:tav tm="0">
                                          <p:val>
                                            <p:fltVal val="90"/>
                                          </p:val>
                                        </p:tav>
                                        <p:tav tm="100000">
                                          <p:val>
                                            <p:fltVal val="0"/>
                                          </p:val>
                                        </p:tav>
                                      </p:tavLst>
                                    </p:anim>
                                    <p:animEffect transition="in" filter="fade">
                                      <p:cBhvr>
                                        <p:cTn id="17" dur="1000"/>
                                        <p:tgtEl>
                                          <p:spTgt spid="8499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4999"/>
                                        </p:tgtEl>
                                        <p:attrNameLst>
                                          <p:attrName>style.visibility</p:attrName>
                                        </p:attrNameLst>
                                      </p:cBhvr>
                                      <p:to>
                                        <p:strVal val="visible"/>
                                      </p:to>
                                    </p:set>
                                    <p:anim calcmode="lin" valueType="num">
                                      <p:cBhvr>
                                        <p:cTn id="21" dur="1000" fill="hold"/>
                                        <p:tgtEl>
                                          <p:spTgt spid="84999"/>
                                        </p:tgtEl>
                                        <p:attrNameLst>
                                          <p:attrName>ppt_w</p:attrName>
                                        </p:attrNameLst>
                                      </p:cBhvr>
                                      <p:tavLst>
                                        <p:tav tm="0">
                                          <p:val>
                                            <p:fltVal val="0"/>
                                          </p:val>
                                        </p:tav>
                                        <p:tav tm="100000">
                                          <p:val>
                                            <p:strVal val="#ppt_w"/>
                                          </p:val>
                                        </p:tav>
                                      </p:tavLst>
                                    </p:anim>
                                    <p:anim calcmode="lin" valueType="num">
                                      <p:cBhvr>
                                        <p:cTn id="22" dur="1000" fill="hold"/>
                                        <p:tgtEl>
                                          <p:spTgt spid="84999"/>
                                        </p:tgtEl>
                                        <p:attrNameLst>
                                          <p:attrName>ppt_h</p:attrName>
                                        </p:attrNameLst>
                                      </p:cBhvr>
                                      <p:tavLst>
                                        <p:tav tm="0">
                                          <p:val>
                                            <p:fltVal val="0"/>
                                          </p:val>
                                        </p:tav>
                                        <p:tav tm="100000">
                                          <p:val>
                                            <p:strVal val="#ppt_h"/>
                                          </p:val>
                                        </p:tav>
                                      </p:tavLst>
                                    </p:anim>
                                    <p:anim calcmode="lin" valueType="num">
                                      <p:cBhvr>
                                        <p:cTn id="23" dur="1000" fill="hold"/>
                                        <p:tgtEl>
                                          <p:spTgt spid="84999"/>
                                        </p:tgtEl>
                                        <p:attrNameLst>
                                          <p:attrName>style.rotation</p:attrName>
                                        </p:attrNameLst>
                                      </p:cBhvr>
                                      <p:tavLst>
                                        <p:tav tm="0">
                                          <p:val>
                                            <p:fltVal val="90"/>
                                          </p:val>
                                        </p:tav>
                                        <p:tav tm="100000">
                                          <p:val>
                                            <p:fltVal val="0"/>
                                          </p:val>
                                        </p:tav>
                                      </p:tavLst>
                                    </p:anim>
                                    <p:animEffect transition="in" filter="fade">
                                      <p:cBhvr>
                                        <p:cTn id="24" dur="1000"/>
                                        <p:tgtEl>
                                          <p:spTgt spid="8499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85000"/>
                                        </p:tgtEl>
                                        <p:attrNameLst>
                                          <p:attrName>style.visibility</p:attrName>
                                        </p:attrNameLst>
                                      </p:cBhvr>
                                      <p:to>
                                        <p:strVal val="visible"/>
                                      </p:to>
                                    </p:set>
                                    <p:anim calcmode="lin" valueType="num">
                                      <p:cBhvr>
                                        <p:cTn id="28" dur="1000" fill="hold"/>
                                        <p:tgtEl>
                                          <p:spTgt spid="85000"/>
                                        </p:tgtEl>
                                        <p:attrNameLst>
                                          <p:attrName>ppt_w</p:attrName>
                                        </p:attrNameLst>
                                      </p:cBhvr>
                                      <p:tavLst>
                                        <p:tav tm="0">
                                          <p:val>
                                            <p:fltVal val="0"/>
                                          </p:val>
                                        </p:tav>
                                        <p:tav tm="100000">
                                          <p:val>
                                            <p:strVal val="#ppt_w"/>
                                          </p:val>
                                        </p:tav>
                                      </p:tavLst>
                                    </p:anim>
                                    <p:anim calcmode="lin" valueType="num">
                                      <p:cBhvr>
                                        <p:cTn id="29" dur="1000" fill="hold"/>
                                        <p:tgtEl>
                                          <p:spTgt spid="85000"/>
                                        </p:tgtEl>
                                        <p:attrNameLst>
                                          <p:attrName>ppt_h</p:attrName>
                                        </p:attrNameLst>
                                      </p:cBhvr>
                                      <p:tavLst>
                                        <p:tav tm="0">
                                          <p:val>
                                            <p:fltVal val="0"/>
                                          </p:val>
                                        </p:tav>
                                        <p:tav tm="100000">
                                          <p:val>
                                            <p:strVal val="#ppt_h"/>
                                          </p:val>
                                        </p:tav>
                                      </p:tavLst>
                                    </p:anim>
                                    <p:anim calcmode="lin" valueType="num">
                                      <p:cBhvr>
                                        <p:cTn id="30" dur="1000" fill="hold"/>
                                        <p:tgtEl>
                                          <p:spTgt spid="85000"/>
                                        </p:tgtEl>
                                        <p:attrNameLst>
                                          <p:attrName>style.rotation</p:attrName>
                                        </p:attrNameLst>
                                      </p:cBhvr>
                                      <p:tavLst>
                                        <p:tav tm="0">
                                          <p:val>
                                            <p:fltVal val="90"/>
                                          </p:val>
                                        </p:tav>
                                        <p:tav tm="100000">
                                          <p:val>
                                            <p:fltVal val="0"/>
                                          </p:val>
                                        </p:tav>
                                      </p:tavLst>
                                    </p:anim>
                                    <p:animEffect transition="in" filter="fade">
                                      <p:cBhvr>
                                        <p:cTn id="31" dur="1000"/>
                                        <p:tgtEl>
                                          <p:spTgt spid="85000"/>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85001"/>
                                        </p:tgtEl>
                                        <p:attrNameLst>
                                          <p:attrName>style.visibility</p:attrName>
                                        </p:attrNameLst>
                                      </p:cBhvr>
                                      <p:to>
                                        <p:strVal val="visible"/>
                                      </p:to>
                                    </p:set>
                                    <p:anim calcmode="lin" valueType="num">
                                      <p:cBhvr>
                                        <p:cTn id="35" dur="1000" fill="hold"/>
                                        <p:tgtEl>
                                          <p:spTgt spid="85001"/>
                                        </p:tgtEl>
                                        <p:attrNameLst>
                                          <p:attrName>ppt_w</p:attrName>
                                        </p:attrNameLst>
                                      </p:cBhvr>
                                      <p:tavLst>
                                        <p:tav tm="0">
                                          <p:val>
                                            <p:fltVal val="0"/>
                                          </p:val>
                                        </p:tav>
                                        <p:tav tm="100000">
                                          <p:val>
                                            <p:strVal val="#ppt_w"/>
                                          </p:val>
                                        </p:tav>
                                      </p:tavLst>
                                    </p:anim>
                                    <p:anim calcmode="lin" valueType="num">
                                      <p:cBhvr>
                                        <p:cTn id="36" dur="1000" fill="hold"/>
                                        <p:tgtEl>
                                          <p:spTgt spid="85001"/>
                                        </p:tgtEl>
                                        <p:attrNameLst>
                                          <p:attrName>ppt_h</p:attrName>
                                        </p:attrNameLst>
                                      </p:cBhvr>
                                      <p:tavLst>
                                        <p:tav tm="0">
                                          <p:val>
                                            <p:fltVal val="0"/>
                                          </p:val>
                                        </p:tav>
                                        <p:tav tm="100000">
                                          <p:val>
                                            <p:strVal val="#ppt_h"/>
                                          </p:val>
                                        </p:tav>
                                      </p:tavLst>
                                    </p:anim>
                                    <p:anim calcmode="lin" valueType="num">
                                      <p:cBhvr>
                                        <p:cTn id="37" dur="1000" fill="hold"/>
                                        <p:tgtEl>
                                          <p:spTgt spid="85001"/>
                                        </p:tgtEl>
                                        <p:attrNameLst>
                                          <p:attrName>style.rotation</p:attrName>
                                        </p:attrNameLst>
                                      </p:cBhvr>
                                      <p:tavLst>
                                        <p:tav tm="0">
                                          <p:val>
                                            <p:fltVal val="90"/>
                                          </p:val>
                                        </p:tav>
                                        <p:tav tm="100000">
                                          <p:val>
                                            <p:fltVal val="0"/>
                                          </p:val>
                                        </p:tav>
                                      </p:tavLst>
                                    </p:anim>
                                    <p:animEffect transition="in" filter="fade">
                                      <p:cBhvr>
                                        <p:cTn id="38" dur="10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4E68250-BF7D-46B6-B64C-439000A89590}" type="slidenum">
              <a:rPr lang="en-US" sz="1400" smtClean="0"/>
              <a:pPr/>
              <a:t>5</a:t>
            </a:fld>
            <a:endParaRPr lang="en-US" sz="1400" dirty="0"/>
          </a:p>
        </p:txBody>
      </p:sp>
      <p:sp>
        <p:nvSpPr>
          <p:cNvPr id="297987" name="TextBox 2"/>
          <p:cNvSpPr txBox="1">
            <a:spLocks noChangeArrowheads="1"/>
          </p:cNvSpPr>
          <p:nvPr/>
        </p:nvSpPr>
        <p:spPr bwMode="auto">
          <a:xfrm>
            <a:off x="990600" y="762000"/>
            <a:ext cx="7247878" cy="50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200" b="1" dirty="0">
                <a:solidFill>
                  <a:schemeClr val="accent4">
                    <a:lumMod val="75000"/>
                  </a:schemeClr>
                </a:solidFill>
              </a:rPr>
              <a:t>RM Law and Rules</a:t>
            </a:r>
          </a:p>
          <a:p>
            <a:pPr eaLnBrk="1" hangingPunct="1">
              <a:lnSpc>
                <a:spcPct val="90000"/>
              </a:lnSpc>
              <a:spcBef>
                <a:spcPts val="500"/>
              </a:spcBef>
              <a:spcAft>
                <a:spcPts val="500"/>
              </a:spcAft>
            </a:pPr>
            <a:endParaRPr lang="en-US" sz="2400" dirty="0"/>
          </a:p>
          <a:p>
            <a:pPr eaLnBrk="1" hangingPunct="1">
              <a:lnSpc>
                <a:spcPct val="90000"/>
              </a:lnSpc>
              <a:spcBef>
                <a:spcPts val="500"/>
              </a:spcBef>
              <a:spcAft>
                <a:spcPts val="500"/>
              </a:spcAft>
            </a:pPr>
            <a:r>
              <a:rPr lang="en-US" dirty="0">
                <a:hlinkClick r:id="rId3"/>
              </a:rPr>
              <a:t>Maine Title 5, Chapter 6</a:t>
            </a:r>
            <a:r>
              <a:rPr lang="en-US" dirty="0"/>
              <a:t> specifically states what a record is and describes the responsibilities of agencies regarding Records Management.</a:t>
            </a:r>
            <a:endParaRPr lang="en-US" b="1" dirty="0"/>
          </a:p>
          <a:p>
            <a:pPr eaLnBrk="1" hangingPunct="1">
              <a:lnSpc>
                <a:spcPct val="90000"/>
              </a:lnSpc>
              <a:spcBef>
                <a:spcPts val="500"/>
              </a:spcBef>
              <a:spcAft>
                <a:spcPts val="500"/>
              </a:spcAft>
            </a:pPr>
            <a:endParaRPr lang="en-US" sz="2400" dirty="0"/>
          </a:p>
          <a:p>
            <a:pPr eaLnBrk="1" hangingPunct="1">
              <a:lnSpc>
                <a:spcPct val="90000"/>
              </a:lnSpc>
              <a:spcBef>
                <a:spcPts val="500"/>
              </a:spcBef>
              <a:spcAft>
                <a:spcPts val="500"/>
              </a:spcAft>
            </a:pPr>
            <a:endParaRPr lang="en-US" sz="2400" dirty="0"/>
          </a:p>
          <a:p>
            <a:pPr algn="ctr" eaLnBrk="1" hangingPunct="1">
              <a:lnSpc>
                <a:spcPct val="90000"/>
              </a:lnSpc>
              <a:spcBef>
                <a:spcPts val="500"/>
              </a:spcBef>
              <a:spcAft>
                <a:spcPts val="500"/>
              </a:spcAft>
            </a:pPr>
            <a:endParaRPr lang="en-US" sz="2400" dirty="0"/>
          </a:p>
          <a:p>
            <a:pPr algn="ctr">
              <a:lnSpc>
                <a:spcPct val="90000"/>
              </a:lnSpc>
              <a:spcBef>
                <a:spcPts val="500"/>
              </a:spcBef>
              <a:spcAft>
                <a:spcPts val="500"/>
              </a:spcAft>
            </a:pPr>
            <a:endParaRPr lang="en-US" dirty="0"/>
          </a:p>
          <a:p>
            <a:pPr>
              <a:lnSpc>
                <a:spcPct val="90000"/>
              </a:lnSpc>
              <a:spcBef>
                <a:spcPts val="500"/>
              </a:spcBef>
              <a:spcAft>
                <a:spcPts val="500"/>
              </a:spcAft>
            </a:pPr>
            <a:r>
              <a:rPr lang="en-US" dirty="0">
                <a:hlinkClick r:id="rId4"/>
              </a:rPr>
              <a:t>Maine State Archives Chapter Rules </a:t>
            </a:r>
            <a:r>
              <a:rPr lang="en-US" dirty="0"/>
              <a:t>1, 2 and 3 give details on Records Management practices including retention schedules, the State Records Center and imaging records.</a:t>
            </a:r>
            <a:endParaRPr lang="en-US" sz="1600" i="1" dirty="0"/>
          </a:p>
          <a:p>
            <a:pPr algn="ctr" eaLnBrk="1" hangingPunct="1">
              <a:lnSpc>
                <a:spcPct val="90000"/>
              </a:lnSpc>
              <a:spcBef>
                <a:spcPts val="500"/>
              </a:spcBef>
              <a:spcAft>
                <a:spcPts val="500"/>
              </a:spcAft>
            </a:pPr>
            <a:endParaRPr lang="en-US" dirty="0"/>
          </a:p>
        </p:txBody>
      </p:sp>
      <p:pic>
        <p:nvPicPr>
          <p:cNvPr id="1026" name="Picture 2" descr="Image result for clip art la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9504" y="2590800"/>
            <a:ext cx="2275208"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40874"/>
      </p:ext>
    </p:extLst>
  </p:cSld>
  <p:clrMapOvr>
    <a:masterClrMapping/>
  </p:clrMapOvr>
  <mc:AlternateContent xmlns:mc="http://schemas.openxmlformats.org/markup-compatibility/2006" xmlns:p14="http://schemas.microsoft.com/office/powerpoint/2010/main">
    <mc:Choice Requires="p14">
      <p:transition p14:dur="250" advTm="23837"/>
    </mc:Choice>
    <mc:Fallback xmlns="">
      <p:transition advTm="23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250"/>
                                        <p:tgtEl>
                                          <p:spTgt spid="1026"/>
                                        </p:tgtEl>
                                      </p:cBhvr>
                                    </p:animEffect>
                                    <p:anim calcmode="lin" valueType="num">
                                      <p:cBhvr>
                                        <p:cTn id="8" dur="1250" fill="hold"/>
                                        <p:tgtEl>
                                          <p:spTgt spid="1026"/>
                                        </p:tgtEl>
                                        <p:attrNameLst>
                                          <p:attrName>ppt_w</p:attrName>
                                        </p:attrNameLst>
                                      </p:cBhvr>
                                      <p:tavLst>
                                        <p:tav tm="0" fmla="#ppt_w*sin(2.5*pi*$)">
                                          <p:val>
                                            <p:fltVal val="0"/>
                                          </p:val>
                                        </p:tav>
                                        <p:tav tm="100000">
                                          <p:val>
                                            <p:fltVal val="1"/>
                                          </p:val>
                                        </p:tav>
                                      </p:tavLst>
                                    </p:anim>
                                    <p:anim calcmode="lin" valueType="num">
                                      <p:cBhvr>
                                        <p:cTn id="9" dur="125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66800" y="1371600"/>
            <a:ext cx="7086600" cy="3581400"/>
          </a:xfrm>
          <a:prstGeom prst="rect">
            <a:avLst/>
          </a:prstGeom>
          <a:solidFill>
            <a:schemeClr val="bg1"/>
          </a:solidFill>
          <a:ln w="57150" cap="flat" cmpd="sng" algn="ctr">
            <a:solidFill>
              <a:srgbClr val="0033CC"/>
            </a:solidFill>
            <a:prstDash val="solid"/>
            <a:round/>
            <a:headEnd type="none" w="med" len="med"/>
            <a:tailEnd type="none" w="med" len="med"/>
          </a:ln>
          <a:effectLst>
            <a:glow rad="1397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33CC"/>
              </a:solidFill>
              <a:effectLst/>
              <a:latin typeface="Arial" pitchFamily="34" charset="0"/>
            </a:endParaRPr>
          </a:p>
        </p:txBody>
      </p:sp>
      <p:sp>
        <p:nvSpPr>
          <p:cNvPr id="263171" name="Content Placeholder 2"/>
          <p:cNvSpPr>
            <a:spLocks noGrp="1"/>
          </p:cNvSpPr>
          <p:nvPr>
            <p:ph idx="1"/>
          </p:nvPr>
        </p:nvSpPr>
        <p:spPr>
          <a:xfrm>
            <a:off x="1295400" y="1600200"/>
            <a:ext cx="6629400" cy="3200400"/>
          </a:xfrm>
        </p:spPr>
        <p:txBody>
          <a:bodyPr>
            <a:normAutofit fontScale="62500" lnSpcReduction="20000"/>
          </a:bodyPr>
          <a:lstStyle/>
          <a:p>
            <a:pPr marL="0" indent="0" algn="ctr">
              <a:spcBef>
                <a:spcPts val="0"/>
              </a:spcBef>
              <a:buNone/>
              <a:defRPr/>
            </a:pPr>
            <a:r>
              <a:rPr lang="en-US" sz="6700" b="1" dirty="0">
                <a:latin typeface="Times New Roman" pitchFamily="18" charset="0"/>
                <a:cs typeface="Times New Roman" pitchFamily="18" charset="0"/>
              </a:rPr>
              <a:t>Managing Your Records</a:t>
            </a:r>
          </a:p>
          <a:p>
            <a:pPr marL="0" indent="0">
              <a:spcBef>
                <a:spcPts val="0"/>
              </a:spcBef>
              <a:buNone/>
              <a:defRPr/>
            </a:pPr>
            <a:endParaRPr lang="en-US" sz="2000" dirty="0">
              <a:latin typeface="Times New Roman" pitchFamily="18" charset="0"/>
              <a:cs typeface="Times New Roman" pitchFamily="18" charset="0"/>
            </a:endParaRPr>
          </a:p>
          <a:p>
            <a:pPr marL="0" indent="0">
              <a:spcBef>
                <a:spcPts val="0"/>
              </a:spcBef>
              <a:buNone/>
              <a:defRPr/>
            </a:pPr>
            <a:r>
              <a:rPr lang="en-US" sz="4200" dirty="0">
                <a:latin typeface="Times New Roman" pitchFamily="18" charset="0"/>
                <a:cs typeface="Times New Roman" pitchFamily="18" charset="0"/>
              </a:rPr>
              <a:t>In order to have the information you need (when it’s required), there needs to be a way to identify, manage and retain records for the right amount of time.  </a:t>
            </a:r>
          </a:p>
          <a:p>
            <a:pPr marL="0" indent="0">
              <a:spcBef>
                <a:spcPts val="0"/>
              </a:spcBef>
              <a:buNone/>
              <a:defRPr/>
            </a:pPr>
            <a:endParaRPr lang="en-US" sz="4200" dirty="0">
              <a:latin typeface="Times New Roman" pitchFamily="18" charset="0"/>
              <a:cs typeface="Times New Roman" pitchFamily="18" charset="0"/>
            </a:endParaRPr>
          </a:p>
          <a:p>
            <a:pPr marL="0" indent="0">
              <a:spcBef>
                <a:spcPts val="0"/>
              </a:spcBef>
              <a:buNone/>
              <a:defRPr/>
            </a:pPr>
            <a:r>
              <a:rPr lang="en-US" altLang="en-US" sz="4200" dirty="0">
                <a:latin typeface="Times New Roman" panose="02020603050405020304" pitchFamily="18" charset="0"/>
                <a:cs typeface="Times New Roman" panose="02020603050405020304" pitchFamily="18" charset="0"/>
              </a:rPr>
              <a:t>This is done by creating Record Retention Schedules.</a:t>
            </a:r>
            <a:r>
              <a:rPr lang="en-US" altLang="en-US" sz="4200" b="1" dirty="0">
                <a:latin typeface="Times New Roman" panose="02020603050405020304" pitchFamily="18" charset="0"/>
                <a:cs typeface="Times New Roman" panose="02020603050405020304" pitchFamily="18" charset="0"/>
              </a:rPr>
              <a:t> </a:t>
            </a:r>
            <a:endParaRPr lang="en-US" sz="4200" dirty="0"/>
          </a:p>
        </p:txBody>
      </p:sp>
      <p:sp>
        <p:nvSpPr>
          <p:cNvPr id="2" name="Slide Number Placeholder 1"/>
          <p:cNvSpPr>
            <a:spLocks noGrp="1"/>
          </p:cNvSpPr>
          <p:nvPr>
            <p:ph type="sldNum" sz="quarter" idx="12"/>
          </p:nvPr>
        </p:nvSpPr>
        <p:spPr/>
        <p:txBody>
          <a:bodyPr/>
          <a:lstStyle/>
          <a:p>
            <a:pPr>
              <a:defRPr/>
            </a:pPr>
            <a:fld id="{0D3BC71C-3740-499D-A202-2899DDF13D24}" type="slidenum">
              <a:rPr lang="en-US" smtClean="0">
                <a:solidFill>
                  <a:schemeClr val="tx1"/>
                </a:solidFill>
              </a:rPr>
              <a:pPr>
                <a:defRPr/>
              </a:pPr>
              <a:t>6</a:t>
            </a:fld>
            <a:endParaRPr lang="en-US" dirty="0">
              <a:solidFill>
                <a:schemeClr val="tx1"/>
              </a:solidFill>
            </a:endParaRPr>
          </a:p>
        </p:txBody>
      </p:sp>
    </p:spTree>
    <p:extLst>
      <p:ext uri="{BB962C8B-B14F-4D97-AF65-F5344CB8AC3E}">
        <p14:creationId xmlns:p14="http://schemas.microsoft.com/office/powerpoint/2010/main" val="2084660393"/>
      </p:ext>
    </p:extLst>
  </p:cSld>
  <p:clrMapOvr>
    <a:masterClrMapping/>
  </p:clrMapOvr>
  <mc:AlternateContent xmlns:mc="http://schemas.openxmlformats.org/markup-compatibility/2006" xmlns:p14="http://schemas.microsoft.com/office/powerpoint/2010/main">
    <mc:Choice Requires="p14">
      <p:transition p14:dur="250" advTm="13295"/>
    </mc:Choice>
    <mc:Fallback xmlns="">
      <p:transition advTm="132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6858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Record Retention Schedules</a:t>
            </a: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7</a:t>
            </a:fld>
            <a:endParaRPr lang="en-US" dirty="0"/>
          </a:p>
        </p:txBody>
      </p:sp>
      <p:sp>
        <p:nvSpPr>
          <p:cNvPr id="11" name="TextBox 10">
            <a:extLst>
              <a:ext uri="{FF2B5EF4-FFF2-40B4-BE49-F238E27FC236}">
                <a16:creationId xmlns:a16="http://schemas.microsoft.com/office/drawing/2014/main" id="{9AC7F046-B580-00F7-7213-C3B2147D4C00}"/>
              </a:ext>
            </a:extLst>
          </p:cNvPr>
          <p:cNvSpPr txBox="1"/>
          <p:nvPr/>
        </p:nvSpPr>
        <p:spPr>
          <a:xfrm>
            <a:off x="762000" y="1828800"/>
            <a:ext cx="7772400" cy="4832092"/>
          </a:xfrm>
          <a:prstGeom prst="rect">
            <a:avLst/>
          </a:prstGeom>
          <a:noFill/>
        </p:spPr>
        <p:txBody>
          <a:bodyPr wrap="square" rtlCol="0">
            <a:spAutoFit/>
          </a:bodyPr>
          <a:lstStyle/>
          <a:p>
            <a:r>
              <a:rPr lang="en-US" sz="1800" dirty="0"/>
              <a:t>Schedules are a necessary tool for effective and efficient recordkeeping</a:t>
            </a:r>
          </a:p>
          <a:p>
            <a:r>
              <a:rPr lang="en-US" sz="1800" dirty="0"/>
              <a:t> </a:t>
            </a:r>
          </a:p>
          <a:p>
            <a:r>
              <a:rPr lang="en-US" sz="1800" dirty="0"/>
              <a:t>Schedules hold great importance, listing records created by agencies and serving as legal authority to retain and purge them.</a:t>
            </a:r>
          </a:p>
          <a:p>
            <a:r>
              <a:rPr lang="en-US" sz="1800" dirty="0"/>
              <a:t> </a:t>
            </a:r>
          </a:p>
          <a:p>
            <a:r>
              <a:rPr lang="en-US" sz="1800" dirty="0"/>
              <a:t>Schedules identify record retention and disposition, whether they will be destroyed or retained permanently.</a:t>
            </a:r>
          </a:p>
          <a:p>
            <a:r>
              <a:rPr lang="en-US" sz="1800" dirty="0"/>
              <a:t> </a:t>
            </a:r>
          </a:p>
          <a:p>
            <a:r>
              <a:rPr lang="en-US" sz="1800" dirty="0"/>
              <a:t>Schedules capture all record formats created and used by agencies.</a:t>
            </a:r>
          </a:p>
          <a:p>
            <a:r>
              <a:rPr lang="en-US" sz="1800" dirty="0"/>
              <a:t> </a:t>
            </a:r>
          </a:p>
          <a:p>
            <a:r>
              <a:rPr lang="en-US" sz="1800" dirty="0"/>
              <a:t>Schedules ensure consistency so everyone in the agency is retaining records for the same amount of time!</a:t>
            </a:r>
          </a:p>
          <a:p>
            <a:r>
              <a:rPr lang="en-US" sz="1800" dirty="0"/>
              <a:t> </a:t>
            </a:r>
          </a:p>
          <a:p>
            <a:r>
              <a:rPr lang="en-US" sz="1800" dirty="0"/>
              <a:t>Schedules also identify which records have archival/historical value.  These records will be transferred to the Maine State Archives for permanent preservation when they are no longer needed by the creating agency for business purposes.</a:t>
            </a:r>
          </a:p>
          <a:p>
            <a:endParaRPr lang="en-US" dirty="0"/>
          </a:p>
        </p:txBody>
      </p:sp>
    </p:spTree>
    <p:extLst>
      <p:ext uri="{BB962C8B-B14F-4D97-AF65-F5344CB8AC3E}">
        <p14:creationId xmlns:p14="http://schemas.microsoft.com/office/powerpoint/2010/main" val="179835594"/>
      </p:ext>
    </p:extLst>
  </p:cSld>
  <p:clrMapOvr>
    <a:masterClrMapping/>
  </p:clrMapOvr>
  <p:transition spd="slow" advTm="34997"/>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7620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Two Types of Retention Schedules</a:t>
            </a:r>
          </a:p>
        </p:txBody>
      </p:sp>
      <p:sp>
        <p:nvSpPr>
          <p:cNvPr id="40963" name="Content Placeholder 2"/>
          <p:cNvSpPr>
            <a:spLocks noGrp="1"/>
          </p:cNvSpPr>
          <p:nvPr>
            <p:ph idx="1"/>
          </p:nvPr>
        </p:nvSpPr>
        <p:spPr>
          <a:xfrm>
            <a:off x="838200" y="1905000"/>
            <a:ext cx="7696200" cy="35052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There are two types of Retention Schedules that must be followed by all agencies.</a:t>
            </a:r>
          </a:p>
          <a:p>
            <a:pPr marL="0" indent="0">
              <a:buNone/>
            </a:pPr>
            <a:endParaRPr lang="en-US" altLang="en-US" sz="2000" dirty="0">
              <a:latin typeface="Times New Roman" panose="02020603050405020304" pitchFamily="18" charset="0"/>
              <a:cs typeface="Times New Roman" panose="02020603050405020304" pitchFamily="18" charset="0"/>
            </a:endParaRPr>
          </a:p>
          <a:p>
            <a:pPr marL="0" indent="0">
              <a:buNone/>
            </a:pPr>
            <a:r>
              <a:rPr lang="en-US" sz="2000" b="1" dirty="0">
                <a:solidFill>
                  <a:schemeClr val="tx2">
                    <a:lumMod val="75000"/>
                  </a:schemeClr>
                </a:solidFill>
                <a:latin typeface="Times New Roman" panose="02020603050405020304" pitchFamily="18" charset="0"/>
                <a:cs typeface="Times New Roman" panose="02020603050405020304" pitchFamily="18" charset="0"/>
                <a:hlinkClick r:id="rId2"/>
              </a:rPr>
              <a:t>General Schedules</a:t>
            </a:r>
            <a:r>
              <a:rPr lang="en-US" sz="2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issued by the Maine State Archives to provide retention and disposition standards for records common to most State agencies. </a:t>
            </a: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None/>
              <a:defRPr/>
            </a:pPr>
            <a:r>
              <a:rPr lang="en-US" sz="2000" b="1" dirty="0">
                <a:latin typeface="Times New Roman" panose="02020603050405020304" pitchFamily="18" charset="0"/>
                <a:cs typeface="Times New Roman" panose="02020603050405020304" pitchFamily="18" charset="0"/>
                <a:hlinkClick r:id="rId3"/>
              </a:rPr>
              <a:t>Agency Specific Schedules</a:t>
            </a:r>
            <a:r>
              <a:rPr 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those created because of unique programs or activities within the agency.  </a:t>
            </a:r>
            <a:endParaRPr lang="en-US" altLang="en-US" sz="2000" dirty="0">
              <a:latin typeface="Times New Roman" panose="02020603050405020304" pitchFamily="18" charset="0"/>
              <a:cs typeface="Times New Roman" panose="02020603050405020304" pitchFamily="18" charset="0"/>
            </a:endParaRPr>
          </a:p>
          <a:p>
            <a:pPr marL="0" indent="0" algn="ctr">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None/>
            </a:pPr>
            <a:endParaRPr lang="en-US" sz="2000" b="1" dirty="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endParaRPr lang="en-US" sz="2000" b="1" dirty="0">
              <a:solidFill>
                <a:schemeClr val="tx2">
                  <a:lumMod val="75000"/>
                </a:schemeClr>
              </a:solidFill>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8</a:t>
            </a:fld>
            <a:endParaRPr lang="en-US" dirty="0"/>
          </a:p>
        </p:txBody>
      </p:sp>
    </p:spTree>
    <p:extLst>
      <p:ext uri="{BB962C8B-B14F-4D97-AF65-F5344CB8AC3E}">
        <p14:creationId xmlns:p14="http://schemas.microsoft.com/office/powerpoint/2010/main" val="1582942069"/>
      </p:ext>
    </p:extLst>
  </p:cSld>
  <p:clrMapOvr>
    <a:masterClrMapping/>
  </p:clrMapOvr>
  <p:transition spd="slow" advTm="2522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838200" y="457200"/>
            <a:ext cx="7162800" cy="5257800"/>
          </a:xfrm>
        </p:spPr>
        <p:txBody>
          <a:bodyPr/>
          <a:lstStyle/>
          <a:p>
            <a:pPr marL="0" indent="0" algn="ctr">
              <a:buFont typeface="Monotype Sorts"/>
              <a:buNone/>
            </a:pPr>
            <a:r>
              <a:rPr lang="en-US" altLang="en-US" sz="2000" b="1" dirty="0">
                <a:latin typeface="Times New Roman" panose="02020603050405020304" pitchFamily="18" charset="0"/>
                <a:cs typeface="Times New Roman" panose="02020603050405020304" pitchFamily="18" charset="0"/>
              </a:rPr>
              <a:t>Schedules cover all records in all formats including:</a:t>
            </a:r>
          </a:p>
          <a:p>
            <a:pPr marL="0" indent="0" algn="ctr">
              <a:buFont typeface="Monotype Sorts"/>
              <a:buNone/>
            </a:pPr>
            <a:endParaRPr lang="en-US" altLang="en-US" sz="2000" b="1" dirty="0">
              <a:latin typeface="Times New Roman" panose="02020603050405020304" pitchFamily="18" charset="0"/>
              <a:cs typeface="Times New Roman" panose="02020603050405020304" pitchFamily="18" charset="0"/>
            </a:endParaRPr>
          </a:p>
          <a:p>
            <a:pPr marL="0" indent="0" algn="ctr">
              <a:buFont typeface="Monotype Sorts"/>
              <a:buNone/>
            </a:pPr>
            <a:r>
              <a:rPr lang="en-US" altLang="en-US" sz="2000" dirty="0">
                <a:latin typeface="Times New Roman" panose="02020603050405020304" pitchFamily="18" charset="0"/>
                <a:cs typeface="Times New Roman" panose="02020603050405020304" pitchFamily="18" charset="0"/>
              </a:rPr>
              <a:t>Paper</a:t>
            </a:r>
          </a:p>
          <a:p>
            <a:pPr marL="0" indent="0" algn="ctr">
              <a:buNone/>
            </a:pPr>
            <a:r>
              <a:rPr lang="en-US" altLang="en-US" sz="2000" dirty="0">
                <a:latin typeface="Times New Roman" panose="02020603050405020304" pitchFamily="18" charset="0"/>
                <a:cs typeface="Times New Roman" panose="02020603050405020304" pitchFamily="18" charset="0"/>
              </a:rPr>
              <a:t>Photographs</a:t>
            </a:r>
            <a:endParaRPr lang="en-US" altLang="en-US" sz="1800" dirty="0">
              <a:latin typeface="Times New Roman" panose="02020603050405020304" pitchFamily="18" charset="0"/>
              <a:cs typeface="Times New Roman" panose="02020603050405020304" pitchFamily="18" charset="0"/>
            </a:endParaRPr>
          </a:p>
          <a:p>
            <a:pPr marL="0" indent="0" algn="ctr">
              <a:buFont typeface="Monotype Sorts"/>
              <a:buNone/>
            </a:pPr>
            <a:r>
              <a:rPr lang="en-US" altLang="en-US" sz="2000" dirty="0">
                <a:latin typeface="Times New Roman" panose="02020603050405020304" pitchFamily="18" charset="0"/>
                <a:cs typeface="Times New Roman" panose="02020603050405020304" pitchFamily="18" charset="0"/>
              </a:rPr>
              <a:t>Microfilm</a:t>
            </a:r>
          </a:p>
          <a:p>
            <a:pPr marL="0" indent="0" algn="ctr">
              <a:buFont typeface="Monotype Sorts"/>
              <a:buNone/>
            </a:pPr>
            <a:r>
              <a:rPr lang="en-US" altLang="en-US" sz="2000" dirty="0">
                <a:latin typeface="Times New Roman" panose="02020603050405020304" pitchFamily="18" charset="0"/>
                <a:cs typeface="Times New Roman" panose="02020603050405020304" pitchFamily="18" charset="0"/>
              </a:rPr>
              <a:t>Email</a:t>
            </a:r>
          </a:p>
          <a:p>
            <a:pPr marL="0" indent="0" algn="ctr">
              <a:buFont typeface="Monotype Sorts"/>
              <a:buNone/>
            </a:pPr>
            <a:r>
              <a:rPr lang="en-US" altLang="en-US" sz="2000" dirty="0">
                <a:latin typeface="Times New Roman" panose="02020603050405020304" pitchFamily="18" charset="0"/>
                <a:cs typeface="Times New Roman" panose="02020603050405020304" pitchFamily="18" charset="0"/>
              </a:rPr>
              <a:t>Digital Files</a:t>
            </a: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36E26F8-147B-4E12-AA0E-76F20FD93182}" type="slidenum">
              <a:rPr lang="en-US" smtClean="0"/>
              <a:pPr>
                <a:defRPr/>
              </a:pPr>
              <a:t>9</a:t>
            </a:fld>
            <a:endParaRPr lang="en-US" dirty="0"/>
          </a:p>
        </p:txBody>
      </p:sp>
      <p:pic>
        <p:nvPicPr>
          <p:cNvPr id="5" name="Picture 4" descr="Stack of files">
            <a:extLst>
              <a:ext uri="{FF2B5EF4-FFF2-40B4-BE49-F238E27FC236}">
                <a16:creationId xmlns:a16="http://schemas.microsoft.com/office/drawing/2014/main" id="{2B755368-4C36-4B5C-B62D-CFC69BF7B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77771"/>
            <a:ext cx="1600200" cy="1068102"/>
          </a:xfrm>
          <a:prstGeom prst="rect">
            <a:avLst/>
          </a:prstGeom>
        </p:spPr>
      </p:pic>
      <p:pic>
        <p:nvPicPr>
          <p:cNvPr id="7" name="Picture 6" descr="Close-up of filmstrip overlay">
            <a:extLst>
              <a:ext uri="{FF2B5EF4-FFF2-40B4-BE49-F238E27FC236}">
                <a16:creationId xmlns:a16="http://schemas.microsoft.com/office/drawing/2014/main" id="{CF32B750-2853-44F2-B597-3813914C4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792" y="3934320"/>
            <a:ext cx="1778607" cy="1164432"/>
          </a:xfrm>
          <a:prstGeom prst="rect">
            <a:avLst/>
          </a:prstGeom>
        </p:spPr>
      </p:pic>
      <p:pic>
        <p:nvPicPr>
          <p:cNvPr id="9" name="Graphic 8" descr="Email with solid fill">
            <a:extLst>
              <a:ext uri="{FF2B5EF4-FFF2-40B4-BE49-F238E27FC236}">
                <a16:creationId xmlns:a16="http://schemas.microsoft.com/office/drawing/2014/main" id="{465B0460-478D-4943-A97E-F36FE08318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3810" y="2916336"/>
            <a:ext cx="1412289" cy="1412289"/>
          </a:xfrm>
          <a:prstGeom prst="rect">
            <a:avLst/>
          </a:prstGeom>
        </p:spPr>
      </p:pic>
      <p:pic>
        <p:nvPicPr>
          <p:cNvPr id="11" name="Graphic 10" descr="Computer with solid fill">
            <a:extLst>
              <a:ext uri="{FF2B5EF4-FFF2-40B4-BE49-F238E27FC236}">
                <a16:creationId xmlns:a16="http://schemas.microsoft.com/office/drawing/2014/main" id="{49BC9E5A-1BC6-4A35-BA78-7478739B1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4599" y="973822"/>
            <a:ext cx="1412288" cy="1540777"/>
          </a:xfrm>
          <a:prstGeom prst="rect">
            <a:avLst/>
          </a:prstGeom>
        </p:spPr>
      </p:pic>
      <p:pic>
        <p:nvPicPr>
          <p:cNvPr id="13" name="Graphic 12" descr="Images with solid fill">
            <a:extLst>
              <a:ext uri="{FF2B5EF4-FFF2-40B4-BE49-F238E27FC236}">
                <a16:creationId xmlns:a16="http://schemas.microsoft.com/office/drawing/2014/main" id="{10E64C56-2BC4-44AE-8C35-B9A5D79A6F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1600" y="2916336"/>
            <a:ext cx="1600200" cy="1600200"/>
          </a:xfrm>
          <a:prstGeom prst="rect">
            <a:avLst/>
          </a:prstGeom>
        </p:spPr>
      </p:pic>
    </p:spTree>
    <p:extLst>
      <p:ext uri="{BB962C8B-B14F-4D97-AF65-F5344CB8AC3E}">
        <p14:creationId xmlns:p14="http://schemas.microsoft.com/office/powerpoint/2010/main" val="1245835478"/>
      </p:ext>
    </p:extLst>
  </p:cSld>
  <p:clrMapOvr>
    <a:masterClrMapping/>
  </p:clrMapOvr>
  <p:transition spd="slow" advTm="134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rmthem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143F6A"/>
      </a:hlink>
      <a:folHlink>
        <a:srgbClr val="143F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12601</TotalTime>
  <Words>3304</Words>
  <Application>Microsoft Office PowerPoint</Application>
  <PresentationFormat>Letter Paper (8.5x11 in)</PresentationFormat>
  <Paragraphs>304</Paragraphs>
  <Slides>43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Gill Sans MT</vt:lpstr>
      <vt:lpstr>Monotype Sorts</vt:lpstr>
      <vt:lpstr>Times New Roman</vt:lpstr>
      <vt:lpstr>Wingdings</vt:lpstr>
      <vt:lpstr>8_Default Design</vt:lpstr>
      <vt:lpstr>6_Office Theme</vt:lpstr>
      <vt:lpstr>PowerPoint Presentation</vt:lpstr>
      <vt:lpstr>Maine State Government  Needs All Staff  to Be a Part of Records Management</vt:lpstr>
      <vt:lpstr>Is Managing Records  YOUR Responsibility?</vt:lpstr>
      <vt:lpstr>Why You Should Care  About Records Management</vt:lpstr>
      <vt:lpstr>PowerPoint Presentation</vt:lpstr>
      <vt:lpstr>PowerPoint Presentation</vt:lpstr>
      <vt:lpstr>Record Retention Schedules</vt:lpstr>
      <vt:lpstr>Two Types of Retention Schedules</vt:lpstr>
      <vt:lpstr>PowerPoint Presentation</vt:lpstr>
      <vt:lpstr>Determining Retention</vt:lpstr>
      <vt:lpstr>Determining Retention</vt:lpstr>
      <vt:lpstr>What is a Record?</vt:lpstr>
      <vt:lpstr>PowerPoint Presentation</vt:lpstr>
      <vt:lpstr>PowerPoint Presentation</vt:lpstr>
      <vt:lpstr>Other Record Types of Note</vt:lpstr>
      <vt:lpstr>Are Drafts Considered Records?</vt:lpstr>
      <vt:lpstr>Transitory Records</vt:lpstr>
      <vt:lpstr>Temporary Records</vt:lpstr>
      <vt:lpstr>Archival Records</vt:lpstr>
      <vt:lpstr>PowerPoint Presentation</vt:lpstr>
      <vt:lpstr>1. How Do You Manage Your Records?</vt:lpstr>
      <vt:lpstr>2. What Type Of Records Do I Create?</vt:lpstr>
      <vt:lpstr>3. Who is Responsible for the Records?</vt:lpstr>
      <vt:lpstr>Need Help?  Records Officers and Assistants</vt:lpstr>
      <vt:lpstr>PowerPoint Presentation</vt:lpstr>
      <vt:lpstr>Electronic Recordkeeping</vt:lpstr>
      <vt:lpstr>When Scanning Records </vt:lpstr>
      <vt:lpstr>Something to Consider</vt:lpstr>
      <vt:lpstr>PowerPoint Presentation</vt:lpstr>
      <vt:lpstr>What About Email?</vt:lpstr>
      <vt:lpstr>PowerPoint Presentation</vt:lpstr>
      <vt:lpstr>Good News</vt:lpstr>
      <vt:lpstr>Organizing Email/Set Up Folders</vt:lpstr>
      <vt:lpstr>Set Up Rules</vt:lpstr>
      <vt:lpstr>Get Rid of the ROT</vt:lpstr>
      <vt:lpstr>Email Items to Consider</vt:lpstr>
      <vt:lpstr>Records Retention and FOAA</vt:lpstr>
      <vt:lpstr>Record Maintenance</vt:lpstr>
      <vt:lpstr>Records of Employees</vt:lpstr>
      <vt:lpstr>How Long to Keep Files/Documents</vt:lpstr>
      <vt:lpstr>PowerPoint Presentation</vt:lpstr>
      <vt:lpstr>Maine State Archives  Records Management</vt:lpstr>
      <vt:lpstr>Final Words</vt:lpstr>
    </vt:vector>
  </TitlesOfParts>
  <Company>Maine State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Felicia Kennedy</dc:creator>
  <cp:lastModifiedBy>Verrier, Susan</cp:lastModifiedBy>
  <cp:revision>735</cp:revision>
  <cp:lastPrinted>2015-05-15T12:44:23Z</cp:lastPrinted>
  <dcterms:created xsi:type="dcterms:W3CDTF">2004-06-21T16:52:46Z</dcterms:created>
  <dcterms:modified xsi:type="dcterms:W3CDTF">2026-03-12T19:19:43Z</dcterms:modified>
</cp:coreProperties>
</file>