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4"/>
    <p:sldMasterId id="2147483674" r:id="rId5"/>
  </p:sldMasterIdLst>
  <p:notesMasterIdLst>
    <p:notesMasterId r:id="rId31"/>
  </p:notesMasterIdLst>
  <p:sldIdLst>
    <p:sldId id="265" r:id="rId6"/>
    <p:sldId id="302" r:id="rId7"/>
    <p:sldId id="296" r:id="rId8"/>
    <p:sldId id="300" r:id="rId9"/>
    <p:sldId id="284" r:id="rId10"/>
    <p:sldId id="285" r:id="rId11"/>
    <p:sldId id="286" r:id="rId12"/>
    <p:sldId id="289" r:id="rId13"/>
    <p:sldId id="287" r:id="rId14"/>
    <p:sldId id="305" r:id="rId15"/>
    <p:sldId id="303" r:id="rId16"/>
    <p:sldId id="307" r:id="rId17"/>
    <p:sldId id="306" r:id="rId18"/>
    <p:sldId id="291" r:id="rId19"/>
    <p:sldId id="292" r:id="rId20"/>
    <p:sldId id="293" r:id="rId21"/>
    <p:sldId id="304" r:id="rId22"/>
    <p:sldId id="294" r:id="rId23"/>
    <p:sldId id="290" r:id="rId24"/>
    <p:sldId id="298" r:id="rId25"/>
    <p:sldId id="295" r:id="rId26"/>
    <p:sldId id="299" r:id="rId27"/>
    <p:sldId id="308" r:id="rId28"/>
    <p:sldId id="301" r:id="rId29"/>
    <p:sldId id="276" r:id="rId30"/>
  </p:sldIdLst>
  <p:sldSz cx="9144000" cy="5143500" type="screen16x9"/>
  <p:notesSz cx="6858000" cy="9144000"/>
  <p:embeddedFontLst>
    <p:embeddedFont>
      <p:font typeface="Arial Narrow" panose="020B0606020202030204" pitchFamily="3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Open Sans" panose="020B0606030504020204" pitchFamily="34" charset="0"/>
      <p:regular r:id="rId40"/>
      <p:bold r:id="rId41"/>
      <p:italic r:id="rId42"/>
      <p:boldItalic r:id="rId43"/>
    </p:embeddedFont>
    <p:embeddedFont>
      <p:font typeface="PT Sans Narrow" panose="020B0506020203020204" pitchFamily="34" charset="0"/>
      <p:regular r:id="rId44"/>
      <p:bold r:id="rId45"/>
    </p:embeddedFont>
    <p:embeddedFont>
      <p:font typeface="Raleway" pitchFamily="2" charset="0"/>
      <p:regular r:id="rId46"/>
      <p:bold r:id="rId47"/>
      <p:italic r:id="rId48"/>
      <p:boldItalic r:id="rId49"/>
    </p:embeddedFont>
    <p:embeddedFont>
      <p:font typeface="Wingdings 3" panose="05040102010807070707" pitchFamily="18" charset="2"/>
      <p:regular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CCF9821A-F44E-4A06-A928-82110A96595B}">
          <p14:sldIdLst>
            <p14:sldId id="265"/>
            <p14:sldId id="302"/>
            <p14:sldId id="296"/>
            <p14:sldId id="300"/>
            <p14:sldId id="284"/>
            <p14:sldId id="285"/>
            <p14:sldId id="286"/>
            <p14:sldId id="289"/>
            <p14:sldId id="287"/>
            <p14:sldId id="305"/>
          </p14:sldIdLst>
        </p14:section>
        <p14:section name="Untitled Section" id="{725430C2-0597-4A8D-8C45-4B99462E8AF6}">
          <p14:sldIdLst>
            <p14:sldId id="303"/>
            <p14:sldId id="307"/>
            <p14:sldId id="306"/>
            <p14:sldId id="291"/>
            <p14:sldId id="292"/>
            <p14:sldId id="293"/>
            <p14:sldId id="304"/>
            <p14:sldId id="294"/>
            <p14:sldId id="290"/>
            <p14:sldId id="298"/>
            <p14:sldId id="295"/>
            <p14:sldId id="299"/>
            <p14:sldId id="308"/>
            <p14:sldId id="301"/>
            <p14:sldId id="27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DED23A-4429-46A2-AA3B-7FC7A9A94A9E}" v="89" dt="2022-02-24T02:58:03.0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88" autoAdjust="0"/>
    <p:restoredTop sz="94173" autoAdjust="0"/>
  </p:normalViewPr>
  <p:slideViewPr>
    <p:cSldViewPr snapToGrid="0">
      <p:cViewPr varScale="1">
        <p:scale>
          <a:sx n="83" d="100"/>
          <a:sy n="83" d="100"/>
        </p:scale>
        <p:origin x="1140" y="6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8.fntdata"/><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10.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49" Type="http://schemas.openxmlformats.org/officeDocument/2006/relationships/font" Target="fonts/font18.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8b56aef5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7" name="Google Shape;167;g8b56aef5e6_0_0:notes"/>
          <p:cNvSpPr txBox="1">
            <a:spLocks noGrp="1"/>
          </p:cNvSpPr>
          <p:nvPr>
            <p:ph type="body" idx="1"/>
          </p:nvPr>
        </p:nvSpPr>
        <p:spPr>
          <a:xfrm>
            <a:off x="686421" y="4344025"/>
            <a:ext cx="5485200" cy="41145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sz="1400" dirty="0">
              <a:latin typeface="Arial"/>
              <a:ea typeface="Arial"/>
              <a:cs typeface="Arial"/>
              <a:sym typeface="Arial"/>
            </a:endParaRPr>
          </a:p>
        </p:txBody>
      </p:sp>
      <p:sp>
        <p:nvSpPr>
          <p:cNvPr id="168" name="Google Shape;168;g8b56aef5e6_0_0:notes"/>
          <p:cNvSpPr txBox="1">
            <a:spLocks noGrp="1"/>
          </p:cNvSpPr>
          <p:nvPr>
            <p:ph type="sldNum" idx="12"/>
          </p:nvPr>
        </p:nvSpPr>
        <p:spPr>
          <a:xfrm>
            <a:off x="3884026" y="8684926"/>
            <a:ext cx="2972400" cy="457500"/>
          </a:xfrm>
          <a:prstGeom prst="rect">
            <a:avLst/>
          </a:prstGeom>
          <a:noFill/>
          <a:ln>
            <a:noFill/>
          </a:ln>
        </p:spPr>
        <p:txBody>
          <a:bodyPr spcFirstLastPara="1" wrap="square" lIns="91325" tIns="45650" rIns="91325" bIns="4565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Arial"/>
                <a:ea typeface="Arial"/>
                <a:cs typeface="Arial"/>
                <a:sym typeface="Arial"/>
              </a:rPr>
              <a:t>1</a:t>
            </a:fld>
            <a:endParaRPr sz="120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114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Why were we interested in this grant, JMG – intentional about serving students with </a:t>
            </a:r>
            <a:r>
              <a:rPr lang="en-US" dirty="0" err="1"/>
              <a:t>disabiltiies</a:t>
            </a:r>
            <a:r>
              <a:rPr lang="en-US" dirty="0"/>
              <a:t>, now in the 5</a:t>
            </a:r>
            <a:r>
              <a:rPr lang="en-US" baseline="30000" dirty="0"/>
              <a:t>th</a:t>
            </a:r>
            <a:r>
              <a:rPr lang="en-US" dirty="0"/>
              <a:t> year, wanted to serve an area of the state that didn’t always get as many grants, understand the needs of rural students</a:t>
            </a:r>
          </a:p>
        </p:txBody>
      </p:sp>
    </p:spTree>
    <p:extLst>
      <p:ext uri="{BB962C8B-B14F-4D97-AF65-F5344CB8AC3E}">
        <p14:creationId xmlns:p14="http://schemas.microsoft.com/office/powerpoint/2010/main" val="3717164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1209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i="1" dirty="0">
                <a:solidFill>
                  <a:srgbClr val="1C252D"/>
                </a:solidFill>
                <a:effectLst/>
                <a:latin typeface="Calibri" panose="020F0502020204030204" pitchFamily="34" charset="0"/>
                <a:ea typeface="Times New Roman" panose="02020603050405020304" pitchFamily="18" charset="0"/>
                <a:cs typeface="Times New Roman" panose="02020603050405020304" pitchFamily="18" charset="0"/>
              </a:rPr>
              <a:t>Note. N </a:t>
            </a:r>
            <a:r>
              <a:rPr lang="en-US" sz="1800" dirty="0">
                <a:solidFill>
                  <a:srgbClr val="1C252D"/>
                </a:solidFill>
                <a:effectLst/>
                <a:latin typeface="Calibri" panose="020F0502020204030204" pitchFamily="34" charset="0"/>
                <a:ea typeface="Times New Roman" panose="02020603050405020304" pitchFamily="18" charset="0"/>
                <a:cs typeface="Times New Roman" panose="02020603050405020304" pitchFamily="18" charset="0"/>
              </a:rPr>
              <a:t>= 9,334. IPE = Individualized Plan for Employment.</a:t>
            </a:r>
          </a:p>
          <a:p>
            <a:endParaRPr lang="en-US" dirty="0"/>
          </a:p>
        </p:txBody>
      </p:sp>
    </p:spTree>
    <p:extLst>
      <p:ext uri="{BB962C8B-B14F-4D97-AF65-F5344CB8AC3E}">
        <p14:creationId xmlns:p14="http://schemas.microsoft.com/office/powerpoint/2010/main" val="2464269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For </a:t>
            </a:r>
            <a:r>
              <a:rPr lang="en-US" dirty="0" err="1"/>
              <a:t>swd</a:t>
            </a:r>
            <a:r>
              <a:rPr lang="en-US" dirty="0"/>
              <a:t> who did JMG in 12</a:t>
            </a:r>
            <a:r>
              <a:rPr lang="en-US" baseline="30000" dirty="0"/>
              <a:t>th</a:t>
            </a:r>
            <a:r>
              <a:rPr lang="en-US" dirty="0"/>
              <a:t> grade – increase of 19% likelihood of graduating</a:t>
            </a:r>
          </a:p>
        </p:txBody>
      </p:sp>
    </p:spTree>
    <p:extLst>
      <p:ext uri="{BB962C8B-B14F-4D97-AF65-F5344CB8AC3E}">
        <p14:creationId xmlns:p14="http://schemas.microsoft.com/office/powerpoint/2010/main" val="2521101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JMG Specialists didn’t alter practices significantly after ACRE</a:t>
            </a:r>
          </a:p>
        </p:txBody>
      </p:sp>
    </p:spTree>
    <p:extLst>
      <p:ext uri="{BB962C8B-B14F-4D97-AF65-F5344CB8AC3E}">
        <p14:creationId xmlns:p14="http://schemas.microsoft.com/office/powerpoint/2010/main" val="1263926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May have been too early to measure earnings level</a:t>
            </a:r>
          </a:p>
          <a:p>
            <a:r>
              <a:rPr lang="en-US" dirty="0"/>
              <a:t>Augusta – more WBL but Bangor better collaboration and better impact on employment outcomes </a:t>
            </a:r>
          </a:p>
        </p:txBody>
      </p:sp>
    </p:spTree>
    <p:extLst>
      <p:ext uri="{BB962C8B-B14F-4D97-AF65-F5344CB8AC3E}">
        <p14:creationId xmlns:p14="http://schemas.microsoft.com/office/powerpoint/2010/main" val="4244575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
        <p:nvSpPr>
          <p:cNvPr id="4" name="Content Placeholder 3"/>
          <p:cNvSpPr>
            <a:spLocks noGrp="1"/>
          </p:cNvSpPr>
          <p:nvPr>
            <p:ph sz="quarter" idx="14" hasCustomPrompt="1"/>
          </p:nvPr>
        </p:nvSpPr>
        <p:spPr>
          <a:xfrm>
            <a:off x="342900" y="857250"/>
            <a:ext cx="8503920" cy="3634740"/>
          </a:xfrm>
        </p:spPr>
        <p:txBody>
          <a:bodyPr>
            <a:noAutofit/>
          </a:bodyPr>
          <a:lstStyle>
            <a:lvl1pPr marL="0" indent="0">
              <a:lnSpc>
                <a:spcPct val="125000"/>
              </a:lnSpc>
              <a:spcBef>
                <a:spcPts val="1013"/>
              </a:spcBef>
              <a:buClr>
                <a:schemeClr val="tx1"/>
              </a:buClr>
              <a:buNone/>
              <a:defRPr sz="1650">
                <a:solidFill>
                  <a:schemeClr val="tx1"/>
                </a:solidFill>
              </a:defRPr>
            </a:lvl1pPr>
            <a:lvl2pPr marL="180023" indent="-180023">
              <a:lnSpc>
                <a:spcPct val="125000"/>
              </a:lnSpc>
              <a:spcBef>
                <a:spcPts val="1013"/>
              </a:spcBef>
              <a:buClr>
                <a:schemeClr val="tx1"/>
              </a:buClr>
              <a:buFont typeface="Times New Roman" panose="02020603050405020304" pitchFamily="18" charset="0"/>
              <a:buChar char="•"/>
              <a:defRPr sz="1650">
                <a:solidFill>
                  <a:schemeClr val="tx1"/>
                </a:solidFill>
              </a:defRPr>
            </a:lvl2pPr>
            <a:lvl3pPr marL="360045" indent="-180023">
              <a:lnSpc>
                <a:spcPct val="125000"/>
              </a:lnSpc>
              <a:spcBef>
                <a:spcPts val="1013"/>
              </a:spcBef>
              <a:buClr>
                <a:schemeClr val="tx1"/>
              </a:buClr>
              <a:buFont typeface="Arial Narrow" panose="020B0606020202030204" pitchFamily="34" charset="0"/>
              <a:buChar char="–"/>
              <a:defRPr sz="1650">
                <a:solidFill>
                  <a:schemeClr val="tx1"/>
                </a:solidFill>
              </a:defRPr>
            </a:lvl3pPr>
            <a:lvl4pPr marL="540068" indent="-180023">
              <a:lnSpc>
                <a:spcPct val="125000"/>
              </a:lnSpc>
              <a:spcBef>
                <a:spcPts val="1013"/>
              </a:spcBef>
              <a:buClr>
                <a:schemeClr val="tx1"/>
              </a:buClr>
              <a:buFont typeface="Arial Narrow" panose="020B0606020202030204" pitchFamily="34" charset="0"/>
              <a:buChar char="»"/>
              <a:defRPr sz="1650">
                <a:solidFill>
                  <a:schemeClr val="tx1"/>
                </a:solidFill>
              </a:defRPr>
            </a:lvl4pPr>
            <a:lvl5pPr marL="720090" indent="-180023">
              <a:lnSpc>
                <a:spcPct val="125000"/>
              </a:lnSpc>
              <a:spcBef>
                <a:spcPts val="1013"/>
              </a:spcBef>
              <a:buClr>
                <a:schemeClr val="tx1"/>
              </a:buClr>
              <a:buFont typeface="Arial Narrow" panose="020B0606020202030204" pitchFamily="34" charset="0"/>
              <a:buChar char="◦"/>
              <a:defRPr sz="1650">
                <a:solidFill>
                  <a:schemeClr val="tx1"/>
                </a:solidFill>
              </a:defRPr>
            </a:lvl5pPr>
            <a:lvl6pPr marL="900113" indent="-180023">
              <a:lnSpc>
                <a:spcPct val="125000"/>
              </a:lnSpc>
              <a:spcBef>
                <a:spcPts val="1013"/>
              </a:spcBef>
              <a:buClr>
                <a:schemeClr val="tx1"/>
              </a:buClr>
              <a:buFont typeface="Arial Narrow" panose="020B0606020202030204" pitchFamily="34" charset="0"/>
              <a:buChar char="›"/>
              <a:defRPr sz="165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8" name="Source Placeholder"/>
          <p:cNvSpPr>
            <a:spLocks noGrp="1"/>
          </p:cNvSpPr>
          <p:nvPr>
            <p:ph type="body" sz="quarter" idx="13" hasCustomPrompt="1"/>
          </p:nvPr>
        </p:nvSpPr>
        <p:spPr>
          <a:xfrm>
            <a:off x="342900" y="4601718"/>
            <a:ext cx="8503920" cy="144018"/>
          </a:xfrm>
        </p:spPr>
        <p:txBody>
          <a:bodyPr anchor="b" anchorCtr="0">
            <a:noAutofit/>
          </a:bodyPr>
          <a:lstStyle>
            <a:lvl1pPr marL="0" marR="0" indent="0" algn="l" defTabSz="385763"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45331" indent="0">
              <a:buNone/>
              <a:defRPr sz="422"/>
            </a:lvl2pPr>
            <a:lvl3pPr marL="270034" indent="0">
              <a:buNone/>
              <a:defRPr sz="422"/>
            </a:lvl3pPr>
            <a:lvl4pPr marL="405051" indent="0">
              <a:buNone/>
              <a:defRPr sz="422"/>
            </a:lvl4pPr>
            <a:lvl5pPr marL="540068" indent="0">
              <a:buNone/>
              <a:defRPr sz="422"/>
            </a:lvl5pPr>
          </a:lstStyle>
          <a:p>
            <a:pPr marL="0" marR="0" lvl="0" indent="0" algn="l" defTabSz="38576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Tree>
    <p:extLst>
      <p:ext uri="{BB962C8B-B14F-4D97-AF65-F5344CB8AC3E}">
        <p14:creationId xmlns:p14="http://schemas.microsoft.com/office/powerpoint/2010/main" val="4178780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342900" y="1844800"/>
            <a:ext cx="8503920" cy="2647190"/>
          </a:xfrm>
        </p:spPr>
        <p:txBody>
          <a:bodyPr>
            <a:normAutofit/>
          </a:bodyPr>
          <a:lstStyle>
            <a:lvl1pPr>
              <a:lnSpc>
                <a:spcPct val="105000"/>
              </a:lnSpc>
              <a:spcBef>
                <a:spcPts val="254"/>
              </a:spcBef>
              <a:defRPr sz="1350"/>
            </a:lvl1pPr>
            <a:lvl2pPr>
              <a:lnSpc>
                <a:spcPct val="105000"/>
              </a:lnSpc>
              <a:spcBef>
                <a:spcPts val="254"/>
              </a:spcBef>
              <a:defRPr sz="1350"/>
            </a:lvl2pPr>
            <a:lvl3pPr>
              <a:lnSpc>
                <a:spcPct val="105000"/>
              </a:lnSpc>
              <a:spcBef>
                <a:spcPts val="254"/>
              </a:spcBef>
              <a:defRPr sz="1350"/>
            </a:lvl3pPr>
            <a:lvl4pPr>
              <a:lnSpc>
                <a:spcPct val="105000"/>
              </a:lnSpc>
              <a:spcBef>
                <a:spcPts val="254"/>
              </a:spcBef>
              <a:defRPr sz="1350"/>
            </a:lvl4pPr>
            <a:lvl5pPr>
              <a:lnSpc>
                <a:spcPct val="105000"/>
              </a:lnSpc>
              <a:spcBef>
                <a:spcPts val="254"/>
              </a:spcBef>
              <a:defRPr sz="135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p:txBody>
          <a:bodyPr/>
          <a:lstStyle>
            <a:lvl1pPr>
              <a:defRPr baseline="0"/>
            </a:lvl1pPr>
          </a:lstStyle>
          <a:p>
            <a:r>
              <a:rPr lang="en-US"/>
              <a:t>Object With Lead-In Text Layout Is Used With Tables, Graphs, SmartArt, or Pictures</a:t>
            </a:r>
          </a:p>
        </p:txBody>
      </p:sp>
      <p:sp>
        <p:nvSpPr>
          <p:cNvPr id="8" name="Text Placeholder 7"/>
          <p:cNvSpPr>
            <a:spLocks noGrp="1"/>
          </p:cNvSpPr>
          <p:nvPr>
            <p:ph type="body" sz="quarter" idx="15" hasCustomPrompt="1"/>
          </p:nvPr>
        </p:nvSpPr>
        <p:spPr>
          <a:xfrm>
            <a:off x="342900" y="850392"/>
            <a:ext cx="8503920" cy="891540"/>
          </a:xfrm>
        </p:spPr>
        <p:txBody>
          <a:bodyPr>
            <a:normAutofit/>
          </a:bodyPr>
          <a:lstStyle>
            <a:lvl1pPr marL="0" indent="0">
              <a:lnSpc>
                <a:spcPct val="105000"/>
              </a:lnSpc>
              <a:spcBef>
                <a:spcPts val="0"/>
              </a:spcBef>
              <a:buNone/>
              <a:defRPr sz="1350" baseline="0"/>
            </a:lvl1pPr>
            <a:lvl2pPr>
              <a:defRPr sz="760"/>
            </a:lvl2pPr>
            <a:lvl3pPr>
              <a:defRPr sz="760"/>
            </a:lvl3pPr>
            <a:lvl4pPr>
              <a:defRPr sz="760"/>
            </a:lvl4pPr>
            <a:lvl5pPr>
              <a:defRPr sz="760"/>
            </a:lvl5pPr>
          </a:lstStyle>
          <a:p>
            <a:pPr lvl="0"/>
            <a:r>
              <a:rPr lang="en-US"/>
              <a:t>Click here to add a short lead-in paragraph. Text will shrink to fit this placeholder.</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
        <p:nvSpPr>
          <p:cNvPr id="9" name="Source Placeholder"/>
          <p:cNvSpPr>
            <a:spLocks noGrp="1"/>
          </p:cNvSpPr>
          <p:nvPr>
            <p:ph type="body" sz="quarter" idx="13" hasCustomPrompt="1"/>
          </p:nvPr>
        </p:nvSpPr>
        <p:spPr>
          <a:xfrm>
            <a:off x="342900" y="4601718"/>
            <a:ext cx="8503920" cy="144018"/>
          </a:xfrm>
        </p:spPr>
        <p:txBody>
          <a:bodyPr anchor="b" anchorCtr="0">
            <a:noAutofit/>
          </a:bodyPr>
          <a:lstStyle>
            <a:lvl1pPr marL="0" marR="0" indent="0" algn="l" defTabSz="385763"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45331" indent="0">
              <a:buNone/>
              <a:defRPr sz="422"/>
            </a:lvl2pPr>
            <a:lvl3pPr marL="270034" indent="0">
              <a:buNone/>
              <a:defRPr sz="422"/>
            </a:lvl3pPr>
            <a:lvl4pPr marL="405051" indent="0">
              <a:buNone/>
              <a:defRPr sz="422"/>
            </a:lvl4pPr>
            <a:lvl5pPr marL="540068" indent="0">
              <a:buNone/>
              <a:defRPr sz="422"/>
            </a:lvl5pPr>
          </a:lstStyle>
          <a:p>
            <a:pPr marL="0" marR="0" lvl="0" indent="0" algn="l" defTabSz="38576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Tree>
    <p:extLst>
      <p:ext uri="{BB962C8B-B14F-4D97-AF65-F5344CB8AC3E}">
        <p14:creationId xmlns:p14="http://schemas.microsoft.com/office/powerpoint/2010/main" val="1421948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y Background">
    <p:spTree>
      <p:nvGrpSpPr>
        <p:cNvPr id="1" name=""/>
        <p:cNvGrpSpPr/>
        <p:nvPr/>
      </p:nvGrpSpPr>
      <p:grpSpPr>
        <a:xfrm>
          <a:off x="0" y="0"/>
          <a:ext cx="0" cy="0"/>
          <a:chOff x="0" y="0"/>
          <a:chExt cx="0" cy="0"/>
        </a:xfrm>
      </p:grpSpPr>
      <p:sp>
        <p:nvSpPr>
          <p:cNvPr id="9" name="grey box"/>
          <p:cNvSpPr/>
          <p:nvPr userDrawn="1"/>
        </p:nvSpPr>
        <p:spPr>
          <a:xfrm>
            <a:off x="0" y="811530"/>
            <a:ext cx="9144000" cy="40271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Calibri"/>
            </a:endParaRPr>
          </a:p>
        </p:txBody>
      </p:sp>
      <p:sp>
        <p:nvSpPr>
          <p:cNvPr id="3" name="Title 2"/>
          <p:cNvSpPr>
            <a:spLocks noGrp="1"/>
          </p:cNvSpPr>
          <p:nvPr>
            <p:ph type="title" hasCustomPrompt="1"/>
          </p:nvPr>
        </p:nvSpPr>
        <p:spPr/>
        <p:txBody>
          <a:bodyPr/>
          <a:lstStyle>
            <a:lvl1pPr>
              <a:defRPr/>
            </a:lvl1pPr>
          </a:lstStyle>
          <a:p>
            <a:r>
              <a:rPr lang="en-US"/>
              <a:t>Gray Background, Title and Content Layout</a:t>
            </a:r>
          </a:p>
        </p:txBody>
      </p:sp>
      <p:sp>
        <p:nvSpPr>
          <p:cNvPr id="10" name="Text Placeholder"/>
          <p:cNvSpPr>
            <a:spLocks noGrp="1"/>
          </p:cNvSpPr>
          <p:nvPr>
            <p:ph idx="1" hasCustomPrompt="1"/>
          </p:nvPr>
        </p:nvSpPr>
        <p:spPr>
          <a:xfrm>
            <a:off x="342899" y="857250"/>
            <a:ext cx="8503920" cy="3634740"/>
          </a:xfrm>
          <a:prstGeom prst="rect">
            <a:avLst/>
          </a:prstGeom>
          <a:ln>
            <a:noFill/>
          </a:ln>
        </p:spPr>
        <p:txBody>
          <a:bodyPr vert="horz" lIns="0" tIns="0" rIns="0" bIns="0" rtlCol="0">
            <a:normAutofit/>
          </a:bodyPr>
          <a:lstStyle>
            <a:lvl1pPr>
              <a:lnSpc>
                <a:spcPct val="125000"/>
              </a:lnSpc>
              <a:spcBef>
                <a:spcPts val="1013"/>
              </a:spcBef>
              <a:defRPr/>
            </a:lvl1pPr>
            <a:lvl2pPr>
              <a:lnSpc>
                <a:spcPct val="125000"/>
              </a:lnSpc>
              <a:spcBef>
                <a:spcPts val="1013"/>
              </a:spcBef>
              <a:defRPr/>
            </a:lvl2pPr>
            <a:lvl3pPr>
              <a:lnSpc>
                <a:spcPct val="125000"/>
              </a:lnSpc>
              <a:spcBef>
                <a:spcPts val="1013"/>
              </a:spcBef>
              <a:defRPr/>
            </a:lvl3pPr>
            <a:lvl4pPr>
              <a:lnSpc>
                <a:spcPct val="125000"/>
              </a:lnSpc>
              <a:spcBef>
                <a:spcPts val="1013"/>
              </a:spcBef>
              <a:defRPr/>
            </a:lvl4pPr>
            <a:lvl5pPr>
              <a:lnSpc>
                <a:spcPct val="125000"/>
              </a:lnSpc>
              <a:spcBef>
                <a:spcPts val="1013"/>
              </a:spcBef>
              <a:defRPr/>
            </a:lvl5pPr>
          </a:lstStyle>
          <a:p>
            <a:pPr lvl="0"/>
            <a:r>
              <a:rPr lang="en-US"/>
              <a:t>Click here to add bulleted text,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8" name="Source"/>
          <p:cNvSpPr>
            <a:spLocks noGrp="1"/>
          </p:cNvSpPr>
          <p:nvPr>
            <p:ph type="body" sz="quarter" idx="13" hasCustomPrompt="1"/>
          </p:nvPr>
        </p:nvSpPr>
        <p:spPr>
          <a:xfrm>
            <a:off x="343375" y="4602842"/>
            <a:ext cx="8503444" cy="141685"/>
          </a:xfrm>
        </p:spPr>
        <p:txBody>
          <a:bodyPr>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3587989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y Background, Two Content">
    <p:spTree>
      <p:nvGrpSpPr>
        <p:cNvPr id="1" name=""/>
        <p:cNvGrpSpPr/>
        <p:nvPr/>
      </p:nvGrpSpPr>
      <p:grpSpPr>
        <a:xfrm>
          <a:off x="0" y="0"/>
          <a:ext cx="0" cy="0"/>
          <a:chOff x="0" y="0"/>
          <a:chExt cx="0" cy="0"/>
        </a:xfrm>
      </p:grpSpPr>
      <p:sp>
        <p:nvSpPr>
          <p:cNvPr id="9" name="grey box"/>
          <p:cNvSpPr/>
          <p:nvPr userDrawn="1"/>
        </p:nvSpPr>
        <p:spPr>
          <a:xfrm>
            <a:off x="0" y="811530"/>
            <a:ext cx="9144000" cy="40271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Calibri"/>
            </a:endParaRPr>
          </a:p>
        </p:txBody>
      </p:sp>
      <p:sp>
        <p:nvSpPr>
          <p:cNvPr id="5" name="Title 4"/>
          <p:cNvSpPr>
            <a:spLocks noGrp="1"/>
          </p:cNvSpPr>
          <p:nvPr>
            <p:ph type="title" hasCustomPrompt="1"/>
          </p:nvPr>
        </p:nvSpPr>
        <p:spPr>
          <a:xfrm>
            <a:off x="342900" y="0"/>
            <a:ext cx="8503920" cy="747522"/>
          </a:xfrm>
        </p:spPr>
        <p:txBody>
          <a:bodyPr/>
          <a:lstStyle>
            <a:lvl1pPr>
              <a:defRPr baseline="0"/>
            </a:lvl1pPr>
          </a:lstStyle>
          <a:p>
            <a:r>
              <a:rPr lang="en-US"/>
              <a:t>Gray Background, Two Content Layout</a:t>
            </a:r>
          </a:p>
        </p:txBody>
      </p:sp>
      <p:sp>
        <p:nvSpPr>
          <p:cNvPr id="3" name="Left Content"/>
          <p:cNvSpPr>
            <a:spLocks noGrp="1"/>
          </p:cNvSpPr>
          <p:nvPr>
            <p:ph sz="half" idx="1" hasCustomPrompt="1"/>
          </p:nvPr>
        </p:nvSpPr>
        <p:spPr>
          <a:xfrm>
            <a:off x="342900" y="857250"/>
            <a:ext cx="4176522" cy="3634740"/>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4670298" y="857250"/>
            <a:ext cx="4176522" cy="3634740"/>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
        <p:nvSpPr>
          <p:cNvPr id="8" name="Source Placeholder"/>
          <p:cNvSpPr>
            <a:spLocks noGrp="1"/>
          </p:cNvSpPr>
          <p:nvPr>
            <p:ph type="body" sz="quarter" idx="13" hasCustomPrompt="1"/>
          </p:nvPr>
        </p:nvSpPr>
        <p:spPr>
          <a:xfrm>
            <a:off x="342900" y="4601718"/>
            <a:ext cx="8503920" cy="144018"/>
          </a:xfrm>
        </p:spPr>
        <p:txBody>
          <a:bodyPr anchor="b" anchorCtr="0">
            <a:noAutofit/>
          </a:bodyPr>
          <a:lstStyle>
            <a:lvl1pPr marL="0" marR="0" indent="0" algn="l" defTabSz="385763"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45331" indent="0">
              <a:buNone/>
              <a:defRPr sz="422"/>
            </a:lvl2pPr>
            <a:lvl3pPr marL="270034" indent="0">
              <a:buNone/>
              <a:defRPr sz="422"/>
            </a:lvl3pPr>
            <a:lvl4pPr marL="405051" indent="0">
              <a:buNone/>
              <a:defRPr sz="422"/>
            </a:lvl4pPr>
            <a:lvl5pPr marL="540068" indent="0">
              <a:buNone/>
              <a:defRPr sz="422"/>
            </a:lvl5pPr>
          </a:lstStyle>
          <a:p>
            <a:pPr marL="0" marR="0" lvl="0" indent="0" algn="l" defTabSz="38576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Tree>
    <p:extLst>
      <p:ext uri="{BB962C8B-B14F-4D97-AF65-F5344CB8AC3E}">
        <p14:creationId xmlns:p14="http://schemas.microsoft.com/office/powerpoint/2010/main" val="2349294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Ordered List Layout</a:t>
            </a:r>
          </a:p>
        </p:txBody>
      </p:sp>
      <p:sp>
        <p:nvSpPr>
          <p:cNvPr id="5" name="Content"/>
          <p:cNvSpPr>
            <a:spLocks noGrp="1"/>
          </p:cNvSpPr>
          <p:nvPr>
            <p:ph sz="quarter" idx="17" hasCustomPrompt="1"/>
          </p:nvPr>
        </p:nvSpPr>
        <p:spPr>
          <a:xfrm>
            <a:off x="342900" y="857250"/>
            <a:ext cx="8503920" cy="3634740"/>
          </a:xfrm>
        </p:spPr>
        <p:txBody>
          <a:bodyPr>
            <a:normAutofit/>
          </a:bodyPr>
          <a:lstStyle>
            <a:lvl1pPr marL="257175" indent="-257175">
              <a:lnSpc>
                <a:spcPct val="105000"/>
              </a:lnSpc>
              <a:spcBef>
                <a:spcPts val="338"/>
              </a:spcBef>
              <a:buClr>
                <a:schemeClr val="tx2"/>
              </a:buClr>
              <a:buFont typeface="+mj-lt"/>
              <a:buAutoNum type="arabicPeriod"/>
              <a:defRPr sz="1350" baseline="0"/>
            </a:lvl1pPr>
            <a:lvl2pPr marL="514350" indent="-257175">
              <a:lnSpc>
                <a:spcPct val="105000"/>
              </a:lnSpc>
              <a:spcBef>
                <a:spcPts val="338"/>
              </a:spcBef>
              <a:buClr>
                <a:schemeClr val="tx2"/>
              </a:buClr>
              <a:buFont typeface="+mj-lt"/>
              <a:buAutoNum type="alphaLcPeriod"/>
              <a:defRPr sz="1350"/>
            </a:lvl2pPr>
            <a:lvl3pPr marL="771525" indent="-257175">
              <a:lnSpc>
                <a:spcPct val="105000"/>
              </a:lnSpc>
              <a:spcBef>
                <a:spcPts val="338"/>
              </a:spcBef>
              <a:buClr>
                <a:schemeClr val="tx2"/>
              </a:buClr>
              <a:buFont typeface="+mj-lt"/>
              <a:buAutoNum type="romanLcPeriod"/>
              <a:defRPr sz="1350"/>
            </a:lvl3pPr>
            <a:lvl4pPr marL="1028700" indent="-257175">
              <a:lnSpc>
                <a:spcPct val="105000"/>
              </a:lnSpc>
              <a:spcBef>
                <a:spcPts val="338"/>
              </a:spcBef>
              <a:buClr>
                <a:schemeClr val="tx2"/>
              </a:buClr>
              <a:buSzPct val="100000"/>
              <a:buFont typeface="+mj-lt"/>
              <a:buAutoNum type="arabicParenR"/>
              <a:defRPr sz="1350"/>
            </a:lvl4pPr>
            <a:lvl5pPr marL="1285875" indent="-257175">
              <a:lnSpc>
                <a:spcPct val="105000"/>
              </a:lnSpc>
              <a:spcBef>
                <a:spcPts val="338"/>
              </a:spcBef>
              <a:buClr>
                <a:schemeClr val="tx2"/>
              </a:buClr>
              <a:buFont typeface="+mj-lt"/>
              <a:buAutoNum type="alphaLcParenR"/>
              <a:defRPr sz="135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
        <p:nvSpPr>
          <p:cNvPr id="6" name="Source Placeholder"/>
          <p:cNvSpPr>
            <a:spLocks noGrp="1"/>
          </p:cNvSpPr>
          <p:nvPr>
            <p:ph type="body" sz="quarter" idx="13" hasCustomPrompt="1"/>
          </p:nvPr>
        </p:nvSpPr>
        <p:spPr>
          <a:xfrm>
            <a:off x="342900" y="4601718"/>
            <a:ext cx="8503920" cy="144018"/>
          </a:xfrm>
        </p:spPr>
        <p:txBody>
          <a:bodyPr anchor="b" anchorCtr="0">
            <a:noAutofit/>
          </a:bodyPr>
          <a:lstStyle>
            <a:lvl1pPr marL="0" marR="0" indent="0" algn="l" defTabSz="385763"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45331" indent="0">
              <a:buNone/>
              <a:defRPr sz="422"/>
            </a:lvl2pPr>
            <a:lvl3pPr marL="270034" indent="0">
              <a:buNone/>
              <a:defRPr sz="422"/>
            </a:lvl3pPr>
            <a:lvl4pPr marL="405051" indent="0">
              <a:buNone/>
              <a:defRPr sz="422"/>
            </a:lvl4pPr>
            <a:lvl5pPr marL="540068" indent="0">
              <a:buNone/>
              <a:defRPr sz="422"/>
            </a:lvl5pPr>
          </a:lstStyle>
          <a:p>
            <a:pPr marL="0" marR="0" lvl="0" indent="0" algn="l" defTabSz="38576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Tree>
    <p:extLst>
      <p:ext uri="{BB962C8B-B14F-4D97-AF65-F5344CB8AC3E}">
        <p14:creationId xmlns:p14="http://schemas.microsoft.com/office/powerpoint/2010/main" val="1126928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0"/>
            <a:ext cx="8503920" cy="747522"/>
          </a:xfrm>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342900" y="857250"/>
            <a:ext cx="4176522" cy="3634740"/>
          </a:xfrm>
        </p:spPr>
        <p:txBody>
          <a:bodyPr>
            <a:normAutofit/>
          </a:bodyPr>
          <a:lstStyle>
            <a:lvl1pPr marL="257175" indent="-257175">
              <a:lnSpc>
                <a:spcPct val="105000"/>
              </a:lnSpc>
              <a:spcBef>
                <a:spcPts val="338"/>
              </a:spcBef>
              <a:buClr>
                <a:schemeClr val="tx1"/>
              </a:buClr>
              <a:buFont typeface="+mj-lt"/>
              <a:buAutoNum type="arabicPeriod"/>
              <a:defRPr sz="1350"/>
            </a:lvl1pPr>
            <a:lvl2pPr marL="514350" indent="-257175">
              <a:lnSpc>
                <a:spcPct val="105000"/>
              </a:lnSpc>
              <a:spcBef>
                <a:spcPts val="338"/>
              </a:spcBef>
              <a:buClr>
                <a:schemeClr val="tx1"/>
              </a:buClr>
              <a:buFont typeface="+mj-lt"/>
              <a:buAutoNum type="alphaLcPeriod"/>
              <a:defRPr sz="1350"/>
            </a:lvl2pPr>
            <a:lvl3pPr marL="771525" indent="-257175">
              <a:lnSpc>
                <a:spcPct val="105000"/>
              </a:lnSpc>
              <a:spcBef>
                <a:spcPts val="338"/>
              </a:spcBef>
              <a:buClr>
                <a:schemeClr val="tx1"/>
              </a:buClr>
              <a:buFont typeface="+mj-lt"/>
              <a:buAutoNum type="romanLcPeriod"/>
              <a:defRPr sz="1350"/>
            </a:lvl3pPr>
            <a:lvl4pPr marL="1028700" indent="-257175">
              <a:lnSpc>
                <a:spcPct val="105000"/>
              </a:lnSpc>
              <a:spcBef>
                <a:spcPts val="338"/>
              </a:spcBef>
              <a:buClr>
                <a:schemeClr val="tx1"/>
              </a:buClr>
              <a:buSzPct val="100000"/>
              <a:buFont typeface="+mj-lt"/>
              <a:buAutoNum type="arabicParenR"/>
              <a:defRPr sz="1350"/>
            </a:lvl4pPr>
            <a:lvl5pPr marL="1285875" indent="-257175">
              <a:lnSpc>
                <a:spcPct val="105000"/>
              </a:lnSpc>
              <a:spcBef>
                <a:spcPts val="338"/>
              </a:spcBef>
              <a:buClr>
                <a:schemeClr val="tx1"/>
              </a:buClr>
              <a:buFont typeface="+mj-lt"/>
              <a:buAutoNum type="alphaLcParenR"/>
              <a:defRPr sz="135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4670298" y="857250"/>
            <a:ext cx="4176522" cy="3634740"/>
          </a:xfrm>
        </p:spPr>
        <p:txBody>
          <a:bodyPr>
            <a:normAutofit/>
          </a:bodyPr>
          <a:lstStyle>
            <a:lvl1pPr marL="257175" indent="-257175">
              <a:lnSpc>
                <a:spcPct val="105000"/>
              </a:lnSpc>
              <a:spcBef>
                <a:spcPts val="338"/>
              </a:spcBef>
              <a:buClr>
                <a:schemeClr val="tx1"/>
              </a:buClr>
              <a:buFont typeface="+mj-lt"/>
              <a:buAutoNum type="arabicPeriod"/>
              <a:defRPr sz="1350"/>
            </a:lvl1pPr>
            <a:lvl2pPr marL="514350" indent="-257175">
              <a:lnSpc>
                <a:spcPct val="105000"/>
              </a:lnSpc>
              <a:spcBef>
                <a:spcPts val="338"/>
              </a:spcBef>
              <a:buClr>
                <a:schemeClr val="tx1"/>
              </a:buClr>
              <a:buFont typeface="+mj-lt"/>
              <a:buAutoNum type="alphaLcPeriod"/>
              <a:defRPr sz="1350"/>
            </a:lvl2pPr>
            <a:lvl3pPr marL="771525" indent="-257175">
              <a:lnSpc>
                <a:spcPct val="105000"/>
              </a:lnSpc>
              <a:spcBef>
                <a:spcPts val="338"/>
              </a:spcBef>
              <a:buClr>
                <a:schemeClr val="tx1"/>
              </a:buClr>
              <a:buFont typeface="+mj-lt"/>
              <a:buAutoNum type="romanLcPeriod"/>
              <a:defRPr sz="1350"/>
            </a:lvl3pPr>
            <a:lvl4pPr marL="1028700" indent="-257175">
              <a:lnSpc>
                <a:spcPct val="105000"/>
              </a:lnSpc>
              <a:spcBef>
                <a:spcPts val="338"/>
              </a:spcBef>
              <a:buClr>
                <a:schemeClr val="tx1"/>
              </a:buClr>
              <a:buSzPct val="100000"/>
              <a:buFont typeface="+mj-lt"/>
              <a:buAutoNum type="arabicParenR"/>
              <a:defRPr sz="1350"/>
            </a:lvl4pPr>
            <a:lvl5pPr marL="1285875" indent="-257175">
              <a:lnSpc>
                <a:spcPct val="105000"/>
              </a:lnSpc>
              <a:spcBef>
                <a:spcPts val="338"/>
              </a:spcBef>
              <a:buClr>
                <a:schemeClr val="tx1"/>
              </a:buClr>
              <a:buFont typeface="+mj-lt"/>
              <a:buAutoNum type="alphaLcParenR"/>
              <a:defRPr sz="135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7" name="Source Placeholder"/>
          <p:cNvSpPr>
            <a:spLocks noGrp="1"/>
          </p:cNvSpPr>
          <p:nvPr>
            <p:ph type="body" sz="quarter" idx="13" hasCustomPrompt="1"/>
          </p:nvPr>
        </p:nvSpPr>
        <p:spPr>
          <a:xfrm>
            <a:off x="342900" y="4601718"/>
            <a:ext cx="8503920" cy="144018"/>
          </a:xfrm>
        </p:spPr>
        <p:txBody>
          <a:bodyPr anchor="b" anchorCtr="0">
            <a:noAutofit/>
          </a:bodyPr>
          <a:lstStyle>
            <a:lvl1pPr marL="0" marR="0" indent="0" algn="l" defTabSz="385763"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45331" indent="0">
              <a:buNone/>
              <a:defRPr sz="422"/>
            </a:lvl2pPr>
            <a:lvl3pPr marL="270034" indent="0">
              <a:buNone/>
              <a:defRPr sz="422"/>
            </a:lvl3pPr>
            <a:lvl4pPr marL="405051" indent="0">
              <a:buNone/>
              <a:defRPr sz="422"/>
            </a:lvl4pPr>
            <a:lvl5pPr marL="540068" indent="0">
              <a:buNone/>
              <a:defRPr sz="422"/>
            </a:lvl5pPr>
          </a:lstStyle>
          <a:p>
            <a:pPr marL="0" marR="0" lvl="0" indent="0" algn="l" defTabSz="38576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3" name="Slide Number Placeholder 2"/>
          <p:cNvSpPr>
            <a:spLocks noGrp="1"/>
          </p:cNvSpPr>
          <p:nvPr>
            <p:ph type="sldNum" sz="quarter" idx="2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15760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1368E0-7EC7-40D7-9517-000892F22E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1713" cy="5143500"/>
          </a:xfrm>
          <a:prstGeom prst="rect">
            <a:avLst/>
          </a:prstGeom>
        </p:spPr>
      </p:pic>
      <p:sp>
        <p:nvSpPr>
          <p:cNvPr id="51" name="Title 1"/>
          <p:cNvSpPr>
            <a:spLocks noGrp="1"/>
          </p:cNvSpPr>
          <p:nvPr userDrawn="1">
            <p:ph type="title" hasCustomPrompt="1"/>
          </p:nvPr>
        </p:nvSpPr>
        <p:spPr>
          <a:xfrm>
            <a:off x="327191" y="123290"/>
            <a:ext cx="3943350" cy="747897"/>
          </a:xfrm>
        </p:spPr>
        <p:txBody>
          <a:bodyPr anchor="b" anchorCtr="0">
            <a:normAutofit/>
          </a:bodyPr>
          <a:lstStyle>
            <a:lvl1pPr>
              <a:defRPr baseline="0">
                <a:solidFill>
                  <a:srgbClr val="FFFFFF"/>
                </a:solidFill>
              </a:defRPr>
            </a:lvl1pPr>
          </a:lstStyle>
          <a:p>
            <a:r>
              <a:rPr lang="en-US"/>
              <a:t>Photo Right</a:t>
            </a:r>
          </a:p>
        </p:txBody>
      </p:sp>
      <p:sp>
        <p:nvSpPr>
          <p:cNvPr id="52" name="Text Placeholder 9"/>
          <p:cNvSpPr>
            <a:spLocks noGrp="1"/>
          </p:cNvSpPr>
          <p:nvPr userDrawn="1">
            <p:ph type="body" sz="quarter" idx="13"/>
          </p:nvPr>
        </p:nvSpPr>
        <p:spPr>
          <a:xfrm>
            <a:off x="327191" y="936053"/>
            <a:ext cx="3943350" cy="362180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3" name="Content Placeholder 3"/>
          <p:cNvSpPr>
            <a:spLocks noGrp="1"/>
          </p:cNvSpPr>
          <p:nvPr userDrawn="1">
            <p:ph sz="half" idx="2" hasCustomPrompt="1"/>
          </p:nvPr>
        </p:nvSpPr>
        <p:spPr>
          <a:xfrm>
            <a:off x="4569713" y="0"/>
            <a:ext cx="4574286" cy="4861664"/>
          </a:xfrm>
          <a:noFill/>
        </p:spPr>
        <p:txBody>
          <a:bodyPr lIns="228600" tIns="228600" rIns="228600" bIns="228600"/>
          <a:lstStyle>
            <a:lvl1pPr marL="0" indent="0">
              <a:buNone/>
              <a:defRPr/>
            </a:lvl1pPr>
          </a:lstStyle>
          <a:p>
            <a:pPr lvl="0"/>
            <a:r>
              <a:rPr lang="en-US"/>
              <a:t>Click on an icon below to add a table, graph, SmartArt object, or picture.</a:t>
            </a:r>
          </a:p>
        </p:txBody>
      </p:sp>
      <p:sp>
        <p:nvSpPr>
          <p:cNvPr id="54" name="Slide Number Placeholder 4"/>
          <p:cNvSpPr>
            <a:spLocks noGrp="1"/>
          </p:cNvSpPr>
          <p:nvPr userDrawn="1">
            <p:ph type="sldNum" sz="quarter" idx="15"/>
          </p:nvPr>
        </p:nvSpPr>
        <p:spPr>
          <a:xfrm>
            <a:off x="8964829" y="4973407"/>
            <a:ext cx="86562" cy="86627"/>
          </a:xfrm>
        </p:spPr>
        <p:txBody>
          <a:bodyPr/>
          <a:lstStyle>
            <a:lvl1pPr>
              <a:defRPr>
                <a:solidFill>
                  <a:schemeClr val="bg1"/>
                </a:solidFill>
              </a:defRPr>
            </a:lvl1pPr>
          </a:lstStyle>
          <a:p>
            <a:fld id="{99A20822-4A49-4D36-86E3-300BA48D3F0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38192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337147-2807-4EEF-9B0B-521AF9919A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1713" cy="5143500"/>
          </a:xfrm>
          <a:prstGeom prst="rect">
            <a:avLst/>
          </a:prstGeom>
        </p:spPr>
      </p:pic>
      <p:sp>
        <p:nvSpPr>
          <p:cNvPr id="2" name="Title 1"/>
          <p:cNvSpPr>
            <a:spLocks noGrp="1"/>
          </p:cNvSpPr>
          <p:nvPr userDrawn="1">
            <p:ph type="title" hasCustomPrompt="1"/>
          </p:nvPr>
        </p:nvSpPr>
        <p:spPr>
          <a:xfrm>
            <a:off x="4896905" y="123290"/>
            <a:ext cx="3943350" cy="747897"/>
          </a:xfrm>
        </p:spPr>
        <p:txBody>
          <a:bodyPr anchor="b" anchorCtr="0">
            <a:normAutofit/>
          </a:bodyPr>
          <a:lstStyle>
            <a:lvl1pPr>
              <a:defRPr baseline="0">
                <a:solidFill>
                  <a:srgbClr val="FFFFFF"/>
                </a:solidFill>
              </a:defRPr>
            </a:lvl1pPr>
          </a:lstStyle>
          <a:p>
            <a:r>
              <a:rPr lang="en-US"/>
              <a:t>Photo Left</a:t>
            </a:r>
          </a:p>
        </p:txBody>
      </p:sp>
      <p:sp>
        <p:nvSpPr>
          <p:cNvPr id="10" name="Text Placeholder 9"/>
          <p:cNvSpPr>
            <a:spLocks noGrp="1"/>
          </p:cNvSpPr>
          <p:nvPr userDrawn="1">
            <p:ph type="body" sz="quarter" idx="13"/>
          </p:nvPr>
        </p:nvSpPr>
        <p:spPr>
          <a:xfrm>
            <a:off x="4896905" y="936053"/>
            <a:ext cx="3943350" cy="3621805"/>
          </a:xfrm>
        </p:spPr>
        <p:txBody>
          <a:bodyPr/>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userDrawn="1">
            <p:ph sz="half" idx="2" hasCustomPrompt="1"/>
          </p:nvPr>
        </p:nvSpPr>
        <p:spPr>
          <a:xfrm>
            <a:off x="0" y="-1"/>
            <a:ext cx="4574286" cy="4871059"/>
          </a:xfrm>
          <a:noFill/>
        </p:spPr>
        <p:txBody>
          <a:bodyPr lIns="228600" tIns="228600" rIns="228600" bIns="228600"/>
          <a:lstStyle>
            <a:lvl1pPr marL="0" indent="0">
              <a:buNone/>
              <a:defRPr/>
            </a:lvl1pPr>
          </a:lstStyle>
          <a:p>
            <a:pPr lvl="0"/>
            <a:r>
              <a:rPr lang="en-US"/>
              <a:t>Click on an icon below to add a table, graph, SmartArt object, or picture.</a:t>
            </a:r>
          </a:p>
        </p:txBody>
      </p:sp>
      <p:sp>
        <p:nvSpPr>
          <p:cNvPr id="5" name="Slide Number Placeholder 4"/>
          <p:cNvSpPr>
            <a:spLocks noGrp="1"/>
          </p:cNvSpPr>
          <p:nvPr userDrawn="1">
            <p:ph type="sldNum" sz="quarter" idx="15"/>
          </p:nvPr>
        </p:nvSpPr>
        <p:spPr/>
        <p:txBody>
          <a:bodyPr/>
          <a:lstStyle>
            <a:lvl1pPr>
              <a:defRPr>
                <a:solidFill>
                  <a:schemeClr val="bg1"/>
                </a:solidFill>
              </a:defRPr>
            </a:lvl1pPr>
          </a:lstStyle>
          <a:p>
            <a:fld id="{99A20822-4A49-4D36-86E3-300BA48D3F0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13280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5143500"/>
          </a:xfrm>
        </p:spPr>
        <p:txBody>
          <a:bodyPr/>
          <a:lstStyle>
            <a:lvl1pPr marL="0" indent="0">
              <a:buNone/>
              <a:defRPr/>
            </a:lvl1pPr>
          </a:lstStyle>
          <a:p>
            <a:r>
              <a:rPr lang="en-US"/>
              <a:t>Full-Bleed Photo layout. Click on the icon at the center of the slide to add a picture.</a:t>
            </a:r>
          </a:p>
        </p:txBody>
      </p:sp>
      <p:sp>
        <p:nvSpPr>
          <p:cNvPr id="2" name="Title 1"/>
          <p:cNvSpPr>
            <a:spLocks noGrp="1"/>
          </p:cNvSpPr>
          <p:nvPr>
            <p:ph type="title" hasCustomPrompt="1"/>
          </p:nvPr>
        </p:nvSpPr>
        <p:spPr>
          <a:xfrm>
            <a:off x="0" y="-698686"/>
            <a:ext cx="8503920" cy="623248"/>
          </a:xfrm>
        </p:spPr>
        <p:txBody>
          <a:bodyPr>
            <a:spAutoFit/>
          </a:bodyPr>
          <a:lstStyle>
            <a:lvl1pPr>
              <a:defRPr kumimoji="0" lang="en-US" sz="1350" b="0" i="0" u="none" strike="noStrike" kern="1200" cap="none" spc="0" normalizeH="0" baseline="0" noProof="0" smtClean="0">
                <a:ln>
                  <a:noFill/>
                </a:ln>
                <a:solidFill>
                  <a:srgbClr val="595959"/>
                </a:solidFill>
                <a:effectLst/>
                <a:uLnTx/>
                <a:uFillTx/>
                <a:cs typeface="Calibri"/>
              </a:defRPr>
            </a:lvl1pPr>
          </a:lstStyle>
          <a:p>
            <a:r>
              <a:rPr kumimoji="0" lang="en-US" sz="1350" b="0" i="0" u="none" strike="noStrike" kern="1200" cap="none" spc="0" normalizeH="0" baseline="0" noProof="0">
                <a:ln>
                  <a:noFill/>
                </a:ln>
                <a:solidFill>
                  <a:srgbClr val="595959"/>
                </a:solidFill>
                <a:effectLst/>
                <a:uLnTx/>
                <a:uFillTx/>
                <a:latin typeface="+mj-lt"/>
                <a:cs typeface="Calibri"/>
              </a:rPr>
              <a:t>Slide Title Placeholder. </a:t>
            </a:r>
            <a:br>
              <a:rPr kumimoji="0" lang="en-US" sz="1350" b="0" i="0" u="none" strike="noStrike" kern="1200" cap="none" spc="0" normalizeH="0" baseline="0" noProof="0">
                <a:ln>
                  <a:noFill/>
                </a:ln>
                <a:solidFill>
                  <a:srgbClr val="595959"/>
                </a:solidFill>
                <a:effectLst/>
                <a:uLnTx/>
                <a:uFillTx/>
                <a:latin typeface="+mj-lt"/>
                <a:cs typeface="Calibri"/>
              </a:rPr>
            </a:br>
            <a:r>
              <a:rPr kumimoji="0" lang="en-US" sz="1350" b="0" i="0" u="none" strike="noStrike" kern="1200" cap="none" spc="0" normalizeH="0" baseline="0" noProof="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a:p>
        </p:txBody>
      </p:sp>
    </p:spTree>
    <p:extLst>
      <p:ext uri="{BB962C8B-B14F-4D97-AF65-F5344CB8AC3E}">
        <p14:creationId xmlns:p14="http://schemas.microsoft.com/office/powerpoint/2010/main" val="2739781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10" name="Content"/>
          <p:cNvSpPr>
            <a:spLocks noGrp="1"/>
          </p:cNvSpPr>
          <p:nvPr>
            <p:ph type="body" sz="quarter" idx="13" hasCustomPrompt="1"/>
          </p:nvPr>
        </p:nvSpPr>
        <p:spPr>
          <a:xfrm>
            <a:off x="342900" y="857250"/>
            <a:ext cx="8503920" cy="3895344"/>
          </a:xfrm>
        </p:spPr>
        <p:txBody>
          <a:bodyPr>
            <a:noAutofit/>
          </a:bodyPr>
          <a:lstStyle>
            <a:lvl1pPr marL="342900" indent="-342900">
              <a:lnSpc>
                <a:spcPct val="100000"/>
              </a:lnSpc>
              <a:spcBef>
                <a:spcPts val="1050"/>
              </a:spcBef>
              <a:buNone/>
              <a:defRPr sz="1350" i="0" baseline="0">
                <a:solidFill>
                  <a:schemeClr val="tx1"/>
                </a:solidFill>
              </a:defRPr>
            </a:lvl1pPr>
            <a:lvl2pPr>
              <a:defRPr sz="1013"/>
            </a:lvl2pPr>
            <a:lvl3pPr>
              <a:defRPr sz="1013"/>
            </a:lvl3pPr>
            <a:lvl4pPr>
              <a:defRPr sz="1013"/>
            </a:lvl4pPr>
            <a:lvl5pPr>
              <a:defRPr sz="1013"/>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
        <p:nvSpPr>
          <p:cNvPr id="4" name="Title 3"/>
          <p:cNvSpPr>
            <a:spLocks noGrp="1"/>
          </p:cNvSpPr>
          <p:nvPr>
            <p:ph type="title" hasCustomPrompt="1"/>
          </p:nvPr>
        </p:nvSpPr>
        <p:spPr/>
        <p:txBody>
          <a:bodyPr/>
          <a:lstStyle>
            <a:lvl1pPr>
              <a:defRPr/>
            </a:lvl1pPr>
          </a:lstStyle>
          <a:p>
            <a:r>
              <a:rPr lang="en-US"/>
              <a:t>References</a:t>
            </a:r>
          </a:p>
        </p:txBody>
      </p:sp>
    </p:spTree>
    <p:extLst>
      <p:ext uri="{BB962C8B-B14F-4D97-AF65-F5344CB8AC3E}">
        <p14:creationId xmlns:p14="http://schemas.microsoft.com/office/powerpoint/2010/main" val="305998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0"/>
            <a:ext cx="8503920" cy="747522"/>
          </a:xfrm>
        </p:spPr>
        <p:txBody>
          <a:bodyPr/>
          <a:lstStyle>
            <a:lvl1pPr>
              <a:defRPr/>
            </a:lvl1pPr>
          </a:lstStyle>
          <a:p>
            <a:r>
              <a:rPr lang="en-US"/>
              <a:t>Meet the Presenters Layout</a:t>
            </a:r>
          </a:p>
        </p:txBody>
      </p:sp>
      <p:sp>
        <p:nvSpPr>
          <p:cNvPr id="5" name="Picture Placeholder 1"/>
          <p:cNvSpPr>
            <a:spLocks noGrp="1" noChangeAspect="1"/>
          </p:cNvSpPr>
          <p:nvPr>
            <p:ph type="pic" sz="quarter" idx="15" hasCustomPrompt="1"/>
          </p:nvPr>
        </p:nvSpPr>
        <p:spPr>
          <a:xfrm>
            <a:off x="342900" y="994410"/>
            <a:ext cx="1828800" cy="1371600"/>
          </a:xfrm>
          <a:prstGeom prst="ellipse">
            <a:avLst/>
          </a:prstGeom>
        </p:spPr>
        <p:txBody>
          <a:bodyPr rtlCol="0" anchor="t" anchorCtr="0">
            <a:noAutofit/>
          </a:bodyPr>
          <a:lstStyle>
            <a:lvl1pPr marL="0" indent="0" algn="ctr">
              <a:lnSpc>
                <a:spcPct val="100000"/>
              </a:lnSpc>
              <a:spcBef>
                <a:spcPts val="0"/>
              </a:spcBef>
              <a:buNone/>
              <a:defRPr sz="75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6" name="Name 1"/>
          <p:cNvSpPr>
            <a:spLocks noGrp="1"/>
          </p:cNvSpPr>
          <p:nvPr>
            <p:ph type="body" sz="quarter" idx="19" hasCustomPrompt="1"/>
          </p:nvPr>
        </p:nvSpPr>
        <p:spPr>
          <a:xfrm>
            <a:off x="342900" y="2480311"/>
            <a:ext cx="1828800" cy="277415"/>
          </a:xfrm>
        </p:spPr>
        <p:txBody>
          <a:bodyPr>
            <a:normAutofit/>
          </a:bodyPr>
          <a:lstStyle>
            <a:lvl1pPr marL="0" indent="0" algn="ctr">
              <a:lnSpc>
                <a:spcPct val="100000"/>
              </a:lnSpc>
              <a:spcBef>
                <a:spcPts val="0"/>
              </a:spcBef>
              <a:buNone/>
              <a:defRPr sz="1050" b="1">
                <a:solidFill>
                  <a:schemeClr val="tx1"/>
                </a:solidFill>
              </a:defRPr>
            </a:lvl1pPr>
          </a:lstStyle>
          <a:p>
            <a:pPr lvl="0"/>
            <a:r>
              <a:rPr lang="en-US"/>
              <a:t>First Presenter</a:t>
            </a:r>
          </a:p>
        </p:txBody>
      </p:sp>
      <p:sp>
        <p:nvSpPr>
          <p:cNvPr id="7" name="Bio 1"/>
          <p:cNvSpPr>
            <a:spLocks noGrp="1"/>
          </p:cNvSpPr>
          <p:nvPr>
            <p:ph type="body" sz="quarter" idx="23" hasCustomPrompt="1"/>
          </p:nvPr>
        </p:nvSpPr>
        <p:spPr>
          <a:xfrm>
            <a:off x="342900" y="2886456"/>
            <a:ext cx="1828800" cy="1611630"/>
          </a:xfrm>
        </p:spPr>
        <p:txBody>
          <a:bodyPr>
            <a:normAutofit/>
          </a:bodyPr>
          <a:lstStyle>
            <a:lvl1pPr marL="0" indent="0" algn="ctr">
              <a:lnSpc>
                <a:spcPct val="100000"/>
              </a:lnSpc>
              <a:spcBef>
                <a:spcPts val="0"/>
              </a:spcBef>
              <a:buNone/>
              <a:defRPr sz="105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p:cNvSpPr>
            <a:spLocks noGrp="1" noChangeAspect="1"/>
          </p:cNvSpPr>
          <p:nvPr>
            <p:ph type="pic" sz="quarter" idx="24" hasCustomPrompt="1"/>
          </p:nvPr>
        </p:nvSpPr>
        <p:spPr>
          <a:xfrm>
            <a:off x="2567940" y="994410"/>
            <a:ext cx="1828800" cy="1371600"/>
          </a:xfrm>
          <a:prstGeom prst="ellipse">
            <a:avLst/>
          </a:prstGeom>
        </p:spPr>
        <p:txBody>
          <a:bodyPr rtlCol="0" anchor="t" anchorCtr="0">
            <a:noAutofit/>
          </a:bodyPr>
          <a:lstStyle>
            <a:lvl1pPr marL="0" indent="0" algn="ctr">
              <a:lnSpc>
                <a:spcPct val="100000"/>
              </a:lnSpc>
              <a:spcBef>
                <a:spcPts val="0"/>
              </a:spcBef>
              <a:buNone/>
              <a:defRPr sz="75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2567940" y="2480311"/>
            <a:ext cx="1828800" cy="277415"/>
          </a:xfrm>
        </p:spPr>
        <p:txBody>
          <a:bodyPr>
            <a:normAutofit/>
          </a:bodyPr>
          <a:lstStyle>
            <a:lvl1pPr marL="0" indent="0" algn="ctr">
              <a:lnSpc>
                <a:spcPct val="100000"/>
              </a:lnSpc>
              <a:spcBef>
                <a:spcPts val="0"/>
              </a:spcBef>
              <a:buNone/>
              <a:defRPr sz="1050" b="1">
                <a:solidFill>
                  <a:schemeClr val="tx1"/>
                </a:solidFill>
              </a:defRPr>
            </a:lvl1pPr>
          </a:lstStyle>
          <a:p>
            <a:pPr lvl="0"/>
            <a:r>
              <a:rPr lang="en-US"/>
              <a:t>Second Presenter</a:t>
            </a:r>
          </a:p>
        </p:txBody>
      </p:sp>
      <p:sp>
        <p:nvSpPr>
          <p:cNvPr id="10" name="Bio 1"/>
          <p:cNvSpPr>
            <a:spLocks noGrp="1"/>
          </p:cNvSpPr>
          <p:nvPr>
            <p:ph type="body" sz="quarter" idx="26" hasCustomPrompt="1"/>
          </p:nvPr>
        </p:nvSpPr>
        <p:spPr>
          <a:xfrm>
            <a:off x="2567940" y="2886456"/>
            <a:ext cx="1828800" cy="1611630"/>
          </a:xfrm>
        </p:spPr>
        <p:txBody>
          <a:bodyPr>
            <a:normAutofit/>
          </a:bodyPr>
          <a:lstStyle>
            <a:lvl1pPr marL="0" indent="0" algn="ctr">
              <a:lnSpc>
                <a:spcPct val="100000"/>
              </a:lnSpc>
              <a:spcBef>
                <a:spcPts val="0"/>
              </a:spcBef>
              <a:buNone/>
              <a:defRPr sz="105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noChangeAspect="1"/>
          </p:cNvSpPr>
          <p:nvPr>
            <p:ph type="pic" sz="quarter" idx="27" hasCustomPrompt="1"/>
          </p:nvPr>
        </p:nvSpPr>
        <p:spPr>
          <a:xfrm>
            <a:off x="4792980" y="994410"/>
            <a:ext cx="1828800" cy="1371600"/>
          </a:xfrm>
          <a:prstGeom prst="ellipse">
            <a:avLst/>
          </a:prstGeom>
        </p:spPr>
        <p:txBody>
          <a:bodyPr rtlCol="0" anchor="t" anchorCtr="0">
            <a:noAutofit/>
          </a:bodyPr>
          <a:lstStyle>
            <a:lvl1pPr marL="0" indent="0" algn="ctr">
              <a:lnSpc>
                <a:spcPct val="100000"/>
              </a:lnSpc>
              <a:spcBef>
                <a:spcPts val="0"/>
              </a:spcBef>
              <a:buNone/>
              <a:defRPr sz="75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4792980" y="2480311"/>
            <a:ext cx="1828800" cy="277415"/>
          </a:xfrm>
        </p:spPr>
        <p:txBody>
          <a:bodyPr>
            <a:normAutofit/>
          </a:bodyPr>
          <a:lstStyle>
            <a:lvl1pPr marL="0" indent="0" algn="ctr">
              <a:lnSpc>
                <a:spcPct val="100000"/>
              </a:lnSpc>
              <a:spcBef>
                <a:spcPts val="0"/>
              </a:spcBef>
              <a:buNone/>
              <a:defRPr sz="1050" b="1">
                <a:solidFill>
                  <a:schemeClr val="tx1"/>
                </a:solidFill>
              </a:defRPr>
            </a:lvl1pPr>
          </a:lstStyle>
          <a:p>
            <a:pPr lvl="0"/>
            <a:r>
              <a:rPr lang="en-US"/>
              <a:t>Third Presenter</a:t>
            </a:r>
          </a:p>
        </p:txBody>
      </p:sp>
      <p:sp>
        <p:nvSpPr>
          <p:cNvPr id="13" name="Bio 1"/>
          <p:cNvSpPr>
            <a:spLocks noGrp="1"/>
          </p:cNvSpPr>
          <p:nvPr>
            <p:ph type="body" sz="quarter" idx="29" hasCustomPrompt="1"/>
          </p:nvPr>
        </p:nvSpPr>
        <p:spPr>
          <a:xfrm>
            <a:off x="4792980" y="2886456"/>
            <a:ext cx="1828800" cy="1611630"/>
          </a:xfrm>
        </p:spPr>
        <p:txBody>
          <a:bodyPr>
            <a:normAutofit/>
          </a:bodyPr>
          <a:lstStyle>
            <a:lvl1pPr marL="0" indent="0" algn="ctr">
              <a:lnSpc>
                <a:spcPct val="100000"/>
              </a:lnSpc>
              <a:spcBef>
                <a:spcPts val="0"/>
              </a:spcBef>
              <a:buNone/>
              <a:defRPr sz="105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noChangeAspect="1"/>
          </p:cNvSpPr>
          <p:nvPr>
            <p:ph type="pic" sz="quarter" idx="30" hasCustomPrompt="1"/>
          </p:nvPr>
        </p:nvSpPr>
        <p:spPr>
          <a:xfrm>
            <a:off x="7018020" y="994410"/>
            <a:ext cx="1828800" cy="1371600"/>
          </a:xfrm>
          <a:prstGeom prst="ellipse">
            <a:avLst/>
          </a:prstGeom>
        </p:spPr>
        <p:txBody>
          <a:bodyPr rtlCol="0" anchor="t" anchorCtr="0">
            <a:noAutofit/>
          </a:bodyPr>
          <a:lstStyle>
            <a:lvl1pPr marL="0" indent="0" algn="ctr">
              <a:lnSpc>
                <a:spcPct val="100000"/>
              </a:lnSpc>
              <a:spcBef>
                <a:spcPts val="0"/>
              </a:spcBef>
              <a:buNone/>
              <a:defRPr sz="75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7018020" y="2480311"/>
            <a:ext cx="1828800" cy="277415"/>
          </a:xfrm>
        </p:spPr>
        <p:txBody>
          <a:bodyPr>
            <a:normAutofit/>
          </a:bodyPr>
          <a:lstStyle>
            <a:lvl1pPr marL="0" indent="0" algn="ctr">
              <a:lnSpc>
                <a:spcPct val="100000"/>
              </a:lnSpc>
              <a:spcBef>
                <a:spcPts val="0"/>
              </a:spcBef>
              <a:buNone/>
              <a:defRPr sz="1050" b="1">
                <a:solidFill>
                  <a:schemeClr val="tx1"/>
                </a:solidFill>
              </a:defRPr>
            </a:lvl1pPr>
          </a:lstStyle>
          <a:p>
            <a:pPr lvl="0"/>
            <a:r>
              <a:rPr lang="en-US"/>
              <a:t>Fourth Presenter</a:t>
            </a:r>
          </a:p>
        </p:txBody>
      </p:sp>
      <p:sp>
        <p:nvSpPr>
          <p:cNvPr id="16" name="Bio 1"/>
          <p:cNvSpPr>
            <a:spLocks noGrp="1"/>
          </p:cNvSpPr>
          <p:nvPr>
            <p:ph type="body" sz="quarter" idx="32" hasCustomPrompt="1"/>
          </p:nvPr>
        </p:nvSpPr>
        <p:spPr>
          <a:xfrm>
            <a:off x="7018020" y="2886456"/>
            <a:ext cx="1828800" cy="1611630"/>
          </a:xfrm>
        </p:spPr>
        <p:txBody>
          <a:bodyPr>
            <a:normAutofit/>
          </a:bodyPr>
          <a:lstStyle>
            <a:lvl1pPr marL="0" indent="0" algn="ctr">
              <a:lnSpc>
                <a:spcPct val="100000"/>
              </a:lnSpc>
              <a:spcBef>
                <a:spcPts val="0"/>
              </a:spcBef>
              <a:buNone/>
              <a:defRPr sz="105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862071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1DD56C-17BB-4AE8-9748-131C74152C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40" name="Contact Information"/>
          <p:cNvSpPr>
            <a:spLocks noGrp="1"/>
          </p:cNvSpPr>
          <p:nvPr userDrawn="1">
            <p:ph type="body" sz="quarter" idx="11" hasCustomPrompt="1"/>
          </p:nvPr>
        </p:nvSpPr>
        <p:spPr>
          <a:xfrm>
            <a:off x="339328" y="1907748"/>
            <a:ext cx="6417392" cy="923840"/>
          </a:xfrm>
        </p:spPr>
        <p:txBody>
          <a:bodyPr>
            <a:noAutofit/>
          </a:bodyPr>
          <a:lstStyle>
            <a:lvl1pPr marL="0" indent="0" algn="ctr">
              <a:lnSpc>
                <a:spcPct val="140000"/>
              </a:lnSpc>
              <a:spcBef>
                <a:spcPts val="0"/>
              </a:spcBef>
              <a:buNone/>
              <a:defRPr sz="1013" cap="all" baseline="0">
                <a:solidFill>
                  <a:schemeClr val="bg1"/>
                </a:solidFill>
              </a:defRPr>
            </a:lvl1pPr>
          </a:lstStyle>
          <a:p>
            <a:r>
              <a:rPr lang="en-US"/>
              <a:t>Presenter’s Job Title</a:t>
            </a:r>
          </a:p>
          <a:p>
            <a:r>
              <a:rPr lang="en-US"/>
              <a:t>202.403.####</a:t>
            </a:r>
          </a:p>
          <a:p>
            <a:r>
              <a:rPr lang="en-US"/>
              <a:t>email.address@air.org</a:t>
            </a:r>
          </a:p>
        </p:txBody>
      </p:sp>
      <p:sp>
        <p:nvSpPr>
          <p:cNvPr id="44" name="Copyright Statement"/>
          <p:cNvSpPr>
            <a:spLocks noGrp="1"/>
          </p:cNvSpPr>
          <p:nvPr userDrawn="1">
            <p:ph type="ftr" sz="quarter" idx="13"/>
          </p:nvPr>
        </p:nvSpPr>
        <p:spPr>
          <a:xfrm>
            <a:off x="342902" y="5008850"/>
            <a:ext cx="1662315" cy="69250"/>
          </a:xfrm>
        </p:spPr>
        <p:txBody>
          <a:bodyPr/>
          <a:lstStyle/>
          <a:p>
            <a:pPr>
              <a:spcBef>
                <a:spcPts val="675"/>
              </a:spcBef>
            </a:pPr>
            <a:r>
              <a:rPr lang="en-US">
                <a:solidFill>
                  <a:srgbClr val="FFFFFF"/>
                </a:solidFill>
              </a:rPr>
              <a:t>Copyright © 2019 American Institutes for Research. All rights reserved.</a:t>
            </a:r>
          </a:p>
        </p:txBody>
      </p:sp>
      <p:sp>
        <p:nvSpPr>
          <p:cNvPr id="58" name="Footer"/>
          <p:cNvSpPr txBox="1">
            <a:spLocks/>
          </p:cNvSpPr>
          <p:nvPr userDrawn="1"/>
        </p:nvSpPr>
        <p:spPr>
          <a:xfrm>
            <a:off x="342902" y="5008850"/>
            <a:ext cx="1662315" cy="69250"/>
          </a:xfrm>
          <a:prstGeom prst="rect">
            <a:avLst/>
          </a:prstGeom>
          <a:ln>
            <a:noFill/>
          </a:ln>
        </p:spPr>
        <p:txBody>
          <a:bodyPr wrap="none" lIns="0" tIns="0" rIns="0" bIns="0" anchor="b" anchorCtr="0">
            <a:spAutoFit/>
          </a:bodyPr>
          <a:lstStyle>
            <a:defPPr>
              <a:defRPr lang="en-US"/>
            </a:defPPr>
            <a:lvl1pPr marL="0" algn="l" defTabSz="914400" rtl="0" eaLnBrk="1" latinLnBrk="0" hangingPunct="1">
              <a:defRPr lang="en-US" sz="800" b="0" i="0" kern="1200">
                <a:solidFill>
                  <a:schemeClr val="bg1"/>
                </a:solidFill>
                <a:latin typeface="Calibri"/>
                <a:ea typeface="Calibri"/>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75"/>
              </a:spcBef>
              <a:buFont typeface="Arial" panose="020B0604020202020204" pitchFamily="34" charset="0"/>
              <a:buNone/>
            </a:pPr>
            <a:r>
              <a:rPr lang="en-US" sz="450">
                <a:solidFill>
                  <a:srgbClr val="FFFFFF"/>
                </a:solidFill>
              </a:rPr>
              <a:t>Copyright © 2019 American Institutes for Research. All rights reserved.</a:t>
            </a:r>
          </a:p>
        </p:txBody>
      </p:sp>
      <p:sp>
        <p:nvSpPr>
          <p:cNvPr id="2" name="Title 1"/>
          <p:cNvSpPr>
            <a:spLocks noGrp="1"/>
          </p:cNvSpPr>
          <p:nvPr>
            <p:ph type="title" hasCustomPrompt="1"/>
          </p:nvPr>
        </p:nvSpPr>
        <p:spPr>
          <a:xfrm>
            <a:off x="342900" y="1474470"/>
            <a:ext cx="6419088" cy="390906"/>
          </a:xfrm>
        </p:spPr>
        <p:txBody>
          <a:bodyPr>
            <a:normAutofit/>
          </a:bodyPr>
          <a:lstStyle>
            <a:lvl1pPr algn="ctr">
              <a:defRPr lang="en-US" sz="1350" b="0" i="0" kern="1200" cap="all" spc="169" baseline="0" dirty="0">
                <a:solidFill>
                  <a:schemeClr val="bg1"/>
                </a:solidFill>
                <a:latin typeface="+mn-lt"/>
                <a:ea typeface="Calibri"/>
                <a:cs typeface="Calibri"/>
              </a:defRPr>
            </a:lvl1pPr>
          </a:lstStyle>
          <a:p>
            <a:r>
              <a:rPr lang="en-US"/>
              <a:t>Presenter’s Name</a:t>
            </a:r>
          </a:p>
        </p:txBody>
      </p:sp>
    </p:spTree>
    <p:extLst>
      <p:ext uri="{BB962C8B-B14F-4D97-AF65-F5344CB8AC3E}">
        <p14:creationId xmlns:p14="http://schemas.microsoft.com/office/powerpoint/2010/main" val="906023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342900" y="857250"/>
            <a:ext cx="8503920" cy="3634740"/>
          </a:xfrm>
          <a:prstGeom prst="rect">
            <a:avLst/>
          </a:prstGeom>
          <a:ln>
            <a:noFill/>
          </a:ln>
        </p:spPr>
        <p:txBody>
          <a:bodyPr vert="horz" lIns="0" tIns="0" rIns="0" bIns="0" rtlCol="0">
            <a:normAutofit/>
          </a:bodyPr>
          <a:lstStyle>
            <a:lvl1pPr marL="0" marR="0" indent="0" algn="l" defTabSz="385763" rtl="0" eaLnBrk="1" fontAlgn="auto" latinLnBrk="0" hangingPunct="1">
              <a:lnSpc>
                <a:spcPct val="105000"/>
              </a:lnSpc>
              <a:spcBef>
                <a:spcPts val="450"/>
              </a:spcBef>
              <a:spcAft>
                <a:spcPts val="0"/>
              </a:spcAft>
              <a:buClrTx/>
              <a:buSzPct val="100000"/>
              <a:buFont typeface="Arial" panose="020B0604020202020204" pitchFamily="34" charset="0"/>
              <a:buNone/>
              <a:tabLst/>
              <a:defRPr sz="1350" baseline="0"/>
            </a:lvl1pPr>
            <a:lvl2pPr marL="171450" indent="-171450" defTabSz="685800">
              <a:lnSpc>
                <a:spcPct val="105000"/>
              </a:lnSpc>
              <a:spcBef>
                <a:spcPts val="450"/>
              </a:spcBef>
              <a:buFont typeface="Arial" panose="020B0604020202020204" pitchFamily="34" charset="0"/>
              <a:buChar char="•"/>
              <a:defRPr sz="1350"/>
            </a:lvl2pPr>
            <a:lvl3pPr marL="342900" indent="-171450">
              <a:lnSpc>
                <a:spcPct val="105000"/>
              </a:lnSpc>
              <a:spcBef>
                <a:spcPts val="450"/>
              </a:spcBef>
              <a:buFont typeface="Calibri" panose="020F0502020204030204" pitchFamily="34" charset="0"/>
              <a:buChar char="–"/>
              <a:defRPr sz="1350"/>
            </a:lvl3pPr>
            <a:lvl4pPr marL="514350" indent="-171450">
              <a:lnSpc>
                <a:spcPct val="105000"/>
              </a:lnSpc>
              <a:spcBef>
                <a:spcPts val="450"/>
              </a:spcBef>
              <a:buFont typeface="Calibri" panose="020F0502020204030204" pitchFamily="34" charset="0"/>
              <a:buChar char="»"/>
              <a:defRPr sz="1350"/>
            </a:lvl4pPr>
            <a:lvl5pPr marL="685800" indent="-171450">
              <a:lnSpc>
                <a:spcPct val="105000"/>
              </a:lnSpc>
              <a:spcBef>
                <a:spcPts val="450"/>
              </a:spcBef>
              <a:buSzPct val="110000"/>
              <a:buFont typeface="Calibri" panose="020F0502020204030204" pitchFamily="34" charset="0"/>
              <a:buChar char="◦"/>
              <a:defRPr sz="1350"/>
            </a:lvl5pPr>
            <a:lvl6pPr marL="857250" indent="-171450">
              <a:lnSpc>
                <a:spcPct val="105000"/>
              </a:lnSpc>
              <a:spcBef>
                <a:spcPts val="450"/>
              </a:spcBef>
              <a:buFont typeface="Calibri" panose="020F0502020204030204" pitchFamily="34" charset="0"/>
              <a:buChar char="›"/>
              <a:defRPr sz="1350"/>
            </a:lvl6pPr>
          </a:lstStyle>
          <a:p>
            <a:pPr marL="0" marR="0" lvl="0" indent="0" algn="l" defTabSz="385763" rtl="0" eaLnBrk="1" fontAlgn="auto" latinLnBrk="0" hangingPunct="1">
              <a:lnSpc>
                <a:spcPct val="105000"/>
              </a:lnSpc>
              <a:spcBef>
                <a:spcPts val="254"/>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
        <p:nvSpPr>
          <p:cNvPr id="8" name="Source Placeholder"/>
          <p:cNvSpPr>
            <a:spLocks noGrp="1"/>
          </p:cNvSpPr>
          <p:nvPr>
            <p:ph type="body" sz="quarter" idx="13" hasCustomPrompt="1"/>
          </p:nvPr>
        </p:nvSpPr>
        <p:spPr>
          <a:xfrm>
            <a:off x="342900" y="4601718"/>
            <a:ext cx="8503920" cy="144018"/>
          </a:xfrm>
        </p:spPr>
        <p:txBody>
          <a:bodyPr anchor="b" anchorCtr="0">
            <a:noAutofit/>
          </a:bodyPr>
          <a:lstStyle>
            <a:lvl1pPr marL="0" marR="0" indent="0" algn="l" defTabSz="385763"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45331" indent="0">
              <a:buNone/>
              <a:defRPr sz="422"/>
            </a:lvl2pPr>
            <a:lvl3pPr marL="270034" indent="0">
              <a:buNone/>
              <a:defRPr sz="422"/>
            </a:lvl3pPr>
            <a:lvl4pPr marL="405051" indent="0">
              <a:buNone/>
              <a:defRPr sz="422"/>
            </a:lvl4pPr>
            <a:lvl5pPr marL="540068" indent="0">
              <a:buNone/>
              <a:defRPr sz="422"/>
            </a:lvl5pPr>
          </a:lstStyle>
          <a:p>
            <a:pPr marL="0" marR="0" lvl="0" indent="0" algn="l" defTabSz="38576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Tree>
    <p:extLst>
      <p:ext uri="{BB962C8B-B14F-4D97-AF65-F5344CB8AC3E}">
        <p14:creationId xmlns:p14="http://schemas.microsoft.com/office/powerpoint/2010/main" val="3070602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5400"/>
              <a:buNone/>
              <a:defRPr sz="5400" b="0">
                <a:solidFill>
                  <a:schemeClr val="dk2"/>
                </a:solidFill>
              </a:defRPr>
            </a:lvl1pPr>
            <a:lvl2pPr lvl="1" rtl="0">
              <a:spcBef>
                <a:spcPts val="0"/>
              </a:spcBef>
              <a:spcAft>
                <a:spcPts val="0"/>
              </a:spcAft>
              <a:buClr>
                <a:schemeClr val="dk2"/>
              </a:buClr>
              <a:buSzPts val="5400"/>
              <a:buNone/>
              <a:defRPr sz="5400" b="0">
                <a:solidFill>
                  <a:schemeClr val="dk2"/>
                </a:solidFill>
              </a:defRPr>
            </a:lvl2pPr>
            <a:lvl3pPr lvl="2" rtl="0">
              <a:spcBef>
                <a:spcPts val="0"/>
              </a:spcBef>
              <a:spcAft>
                <a:spcPts val="0"/>
              </a:spcAft>
              <a:buClr>
                <a:schemeClr val="dk2"/>
              </a:buClr>
              <a:buSzPts val="5400"/>
              <a:buNone/>
              <a:defRPr sz="5400" b="0">
                <a:solidFill>
                  <a:schemeClr val="dk2"/>
                </a:solidFill>
              </a:defRPr>
            </a:lvl3pPr>
            <a:lvl4pPr lvl="3" rtl="0">
              <a:spcBef>
                <a:spcPts val="0"/>
              </a:spcBef>
              <a:spcAft>
                <a:spcPts val="0"/>
              </a:spcAft>
              <a:buClr>
                <a:schemeClr val="dk2"/>
              </a:buClr>
              <a:buSzPts val="5400"/>
              <a:buNone/>
              <a:defRPr sz="5400" b="0">
                <a:solidFill>
                  <a:schemeClr val="dk2"/>
                </a:solidFill>
              </a:defRPr>
            </a:lvl4pPr>
            <a:lvl5pPr lvl="4" rtl="0">
              <a:spcBef>
                <a:spcPts val="0"/>
              </a:spcBef>
              <a:spcAft>
                <a:spcPts val="0"/>
              </a:spcAft>
              <a:buClr>
                <a:schemeClr val="dk2"/>
              </a:buClr>
              <a:buSzPts val="5400"/>
              <a:buNone/>
              <a:defRPr sz="5400" b="0">
                <a:solidFill>
                  <a:schemeClr val="dk2"/>
                </a:solidFill>
              </a:defRPr>
            </a:lvl5pPr>
            <a:lvl6pPr lvl="5" rtl="0">
              <a:spcBef>
                <a:spcPts val="0"/>
              </a:spcBef>
              <a:spcAft>
                <a:spcPts val="0"/>
              </a:spcAft>
              <a:buClr>
                <a:schemeClr val="dk2"/>
              </a:buClr>
              <a:buSzPts val="5400"/>
              <a:buNone/>
              <a:defRPr sz="5400" b="0">
                <a:solidFill>
                  <a:schemeClr val="dk2"/>
                </a:solidFill>
              </a:defRPr>
            </a:lvl6pPr>
            <a:lvl7pPr lvl="6" rtl="0">
              <a:spcBef>
                <a:spcPts val="0"/>
              </a:spcBef>
              <a:spcAft>
                <a:spcPts val="0"/>
              </a:spcAft>
              <a:buClr>
                <a:schemeClr val="dk2"/>
              </a:buClr>
              <a:buSzPts val="5400"/>
              <a:buNone/>
              <a:defRPr sz="5400" b="0">
                <a:solidFill>
                  <a:schemeClr val="dk2"/>
                </a:solidFill>
              </a:defRPr>
            </a:lvl7pPr>
            <a:lvl8pPr lvl="7" rtl="0">
              <a:spcBef>
                <a:spcPts val="0"/>
              </a:spcBef>
              <a:spcAft>
                <a:spcPts val="0"/>
              </a:spcAft>
              <a:buClr>
                <a:schemeClr val="dk2"/>
              </a:buClr>
              <a:buSzPts val="5400"/>
              <a:buNone/>
              <a:defRPr sz="5400" b="0">
                <a:solidFill>
                  <a:schemeClr val="dk2"/>
                </a:solidFill>
              </a:defRPr>
            </a:lvl8pPr>
            <a:lvl9pPr lvl="8" rtl="0">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30A94A-3701-4949-BAFF-E70061EA5C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Footer Placeholder 1"/>
          <p:cNvSpPr>
            <a:spLocks noGrp="1"/>
          </p:cNvSpPr>
          <p:nvPr>
            <p:ph type="ftr" sz="quarter" idx="12"/>
          </p:nvPr>
        </p:nvSpPr>
        <p:spPr/>
        <p:txBody>
          <a:bodyPr/>
          <a:lstStyle/>
          <a:p>
            <a:r>
              <a:rPr lang="en-US"/>
              <a:t>Copyright © 20XX American Institutes for Research. All rights reserved.</a:t>
            </a:r>
          </a:p>
        </p:txBody>
      </p:sp>
      <p:sp>
        <p:nvSpPr>
          <p:cNvPr id="7" name="Text Placeholder 6"/>
          <p:cNvSpPr>
            <a:spLocks noGrp="1"/>
          </p:cNvSpPr>
          <p:nvPr>
            <p:ph type="body" sz="quarter" idx="14" hasCustomPrompt="1"/>
          </p:nvPr>
        </p:nvSpPr>
        <p:spPr>
          <a:xfrm>
            <a:off x="342901" y="712464"/>
            <a:ext cx="6405563" cy="266700"/>
          </a:xfrm>
        </p:spPr>
        <p:txBody>
          <a:bodyPr>
            <a:normAutofit/>
          </a:bodyPr>
          <a:lstStyle>
            <a:lvl1pPr marL="0" indent="0" algn="ctr">
              <a:lnSpc>
                <a:spcPct val="100000"/>
              </a:lnSpc>
              <a:spcBef>
                <a:spcPts val="0"/>
              </a:spcBef>
              <a:buNone/>
              <a:defRPr sz="1500" cap="all" baseline="0">
                <a:solidFill>
                  <a:schemeClr val="bg1"/>
                </a:solidFill>
              </a:defRPr>
            </a:lvl1pPr>
            <a:lvl2pPr marL="180023" indent="0" algn="ctr">
              <a:lnSpc>
                <a:spcPct val="100000"/>
              </a:lnSpc>
              <a:spcBef>
                <a:spcPts val="0"/>
              </a:spcBef>
              <a:buNone/>
              <a:defRPr>
                <a:solidFill>
                  <a:schemeClr val="bg1"/>
                </a:solidFill>
              </a:defRPr>
            </a:lvl2pPr>
            <a:lvl3pPr marL="385763" indent="0" algn="ctr">
              <a:lnSpc>
                <a:spcPct val="100000"/>
              </a:lnSpc>
              <a:spcBef>
                <a:spcPts val="0"/>
              </a:spcBef>
              <a:buNone/>
              <a:defRPr>
                <a:solidFill>
                  <a:schemeClr val="bg1"/>
                </a:solidFill>
              </a:defRPr>
            </a:lvl3pPr>
            <a:lvl4pPr marL="565785" indent="0" algn="ctr">
              <a:lnSpc>
                <a:spcPct val="100000"/>
              </a:lnSpc>
              <a:spcBef>
                <a:spcPts val="0"/>
              </a:spcBef>
              <a:buNone/>
              <a:defRPr>
                <a:solidFill>
                  <a:schemeClr val="bg1"/>
                </a:solidFill>
              </a:defRPr>
            </a:lvl4pPr>
            <a:lvl5pPr marL="745808" indent="0" algn="ctr">
              <a:lnSpc>
                <a:spcPct val="100000"/>
              </a:lnSpc>
              <a:spcBef>
                <a:spcPts val="0"/>
              </a:spcBef>
              <a:buNone/>
              <a:defRPr>
                <a:solidFill>
                  <a:schemeClr val="bg1"/>
                </a:solidFill>
              </a:defRPr>
            </a:lvl5pPr>
          </a:lstStyle>
          <a:p>
            <a:pPr lvl="0"/>
            <a:r>
              <a:rPr lang="en-US"/>
              <a:t>Presentation Purpose or Location | Month 20XX</a:t>
            </a:r>
          </a:p>
        </p:txBody>
      </p:sp>
      <p:sp>
        <p:nvSpPr>
          <p:cNvPr id="15" name="Title"/>
          <p:cNvSpPr>
            <a:spLocks noGrp="1"/>
          </p:cNvSpPr>
          <p:nvPr userDrawn="1">
            <p:ph type="title" hasCustomPrompt="1"/>
          </p:nvPr>
        </p:nvSpPr>
        <p:spPr>
          <a:xfrm>
            <a:off x="342900" y="1092186"/>
            <a:ext cx="6405372" cy="1523494"/>
          </a:xfrm>
          <a:prstGeom prst="rect">
            <a:avLst/>
          </a:prstGeom>
          <a:ln>
            <a:noFill/>
          </a:ln>
        </p:spPr>
        <p:txBody>
          <a:bodyPr vert="horz" wrap="square" lIns="0" tIns="0" rIns="0" bIns="0" rtlCol="0" anchor="t" anchorCtr="0">
            <a:normAutofit/>
          </a:bodyPr>
          <a:lstStyle>
            <a:lvl1pPr algn="ctr">
              <a:lnSpc>
                <a:spcPct val="100000"/>
              </a:lnSpc>
              <a:defRPr sz="3750" b="0" i="0" cap="all" spc="0" baseline="0">
                <a:solidFill>
                  <a:schemeClr val="bg1"/>
                </a:solidFill>
                <a:latin typeface="+mj-lt"/>
                <a:ea typeface="Arial Narrow" panose="020B0606020202030204" pitchFamily="34" charset="0"/>
                <a:cs typeface="Calibri"/>
              </a:defRPr>
            </a:lvl1pPr>
          </a:lstStyle>
          <a:p>
            <a:r>
              <a:rPr lang="en-US"/>
              <a:t>Presentation Title</a:t>
            </a:r>
          </a:p>
        </p:txBody>
      </p:sp>
      <p:sp>
        <p:nvSpPr>
          <p:cNvPr id="16" name="Subtitle"/>
          <p:cNvSpPr>
            <a:spLocks noGrp="1"/>
          </p:cNvSpPr>
          <p:nvPr userDrawn="1">
            <p:ph type="subTitle" idx="1" hasCustomPrompt="1"/>
          </p:nvPr>
        </p:nvSpPr>
        <p:spPr>
          <a:xfrm>
            <a:off x="342900" y="2728699"/>
            <a:ext cx="6405372" cy="276999"/>
          </a:xfrm>
          <a:prstGeom prst="rect">
            <a:avLst/>
          </a:prstGeom>
          <a:ln>
            <a:noFill/>
          </a:ln>
        </p:spPr>
        <p:txBody>
          <a:bodyPr wrap="square" lIns="0" rIns="0" anchor="b" anchorCtr="0">
            <a:normAutofit/>
          </a:bodyPr>
          <a:lstStyle>
            <a:lvl1pPr marL="0" indent="0" algn="ctr">
              <a:lnSpc>
                <a:spcPct val="100000"/>
              </a:lnSpc>
              <a:spcBef>
                <a:spcPts val="0"/>
              </a:spcBef>
              <a:buNone/>
              <a:defRPr sz="1350" b="0" i="0" cap="all" spc="0" baseline="0">
                <a:solidFill>
                  <a:schemeClr val="bg1"/>
                </a:solidFill>
                <a:latin typeface="+mj-lt"/>
                <a:ea typeface="Arial Narrow" panose="020B0606020202030204" pitchFamily="34" charset="0"/>
                <a:cs typeface="Calibri"/>
              </a:defRPr>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a:t>Presentation Subtitle</a:t>
            </a:r>
          </a:p>
        </p:txBody>
      </p:sp>
      <p:sp>
        <p:nvSpPr>
          <p:cNvPr id="4" name="Text Placeholder 3"/>
          <p:cNvSpPr>
            <a:spLocks noGrp="1"/>
          </p:cNvSpPr>
          <p:nvPr>
            <p:ph type="body" sz="quarter" idx="13" hasCustomPrompt="1"/>
          </p:nvPr>
        </p:nvSpPr>
        <p:spPr>
          <a:xfrm>
            <a:off x="342901" y="3118719"/>
            <a:ext cx="6405563" cy="602456"/>
          </a:xfrm>
        </p:spPr>
        <p:txBody>
          <a:bodyPr>
            <a:noAutofit/>
          </a:bodyPr>
          <a:lstStyle>
            <a:lvl1pPr marL="0" indent="0" algn="ctr">
              <a:lnSpc>
                <a:spcPct val="100000"/>
              </a:lnSpc>
              <a:spcBef>
                <a:spcPts val="0"/>
              </a:spcBef>
              <a:buNone/>
              <a:defRPr sz="1050" baseline="0">
                <a:solidFill>
                  <a:schemeClr val="bg1"/>
                </a:solidFill>
              </a:defRPr>
            </a:lvl1pPr>
            <a:lvl2pPr marL="180023" indent="0">
              <a:buNone/>
              <a:defRPr>
                <a:solidFill>
                  <a:schemeClr val="bg1"/>
                </a:solidFill>
              </a:defRPr>
            </a:lvl2pPr>
            <a:lvl3pPr marL="385763" indent="0">
              <a:buNone/>
              <a:defRPr>
                <a:solidFill>
                  <a:schemeClr val="bg1"/>
                </a:solidFill>
              </a:defRPr>
            </a:lvl3pPr>
            <a:lvl4pPr marL="565785" indent="0">
              <a:buNone/>
              <a:defRPr>
                <a:solidFill>
                  <a:schemeClr val="bg1"/>
                </a:solidFill>
              </a:defRPr>
            </a:lvl4pPr>
            <a:lvl5pPr marL="745808" indent="0">
              <a:buNone/>
              <a:defRPr>
                <a:solidFill>
                  <a:schemeClr val="bg1"/>
                </a:solidFill>
              </a:defRPr>
            </a:lvl5pPr>
          </a:lstStyle>
          <a:p>
            <a:pPr lvl="0"/>
            <a:r>
              <a:rPr lang="en-US"/>
              <a:t>Presenter’s Name | Presenter’s Name | Presenter’s Name</a:t>
            </a:r>
            <a:br>
              <a:rPr lang="en-US"/>
            </a:br>
            <a:r>
              <a:rPr lang="en-US"/>
              <a:t>or</a:t>
            </a:r>
          </a:p>
          <a:p>
            <a:pPr lvl="0"/>
            <a:r>
              <a:rPr lang="en-US"/>
              <a:t>Presenter’s Name, Title | Presenter’s Name, Title</a:t>
            </a:r>
          </a:p>
        </p:txBody>
      </p:sp>
    </p:spTree>
    <p:extLst>
      <p:ext uri="{BB962C8B-B14F-4D97-AF65-F5344CB8AC3E}">
        <p14:creationId xmlns:p14="http://schemas.microsoft.com/office/powerpoint/2010/main" val="209530649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1713" cy="5143500"/>
          </a:xfrm>
          <a:prstGeom prst="rect">
            <a:avLst/>
          </a:prstGeom>
        </p:spPr>
      </p:pic>
      <p:sp>
        <p:nvSpPr>
          <p:cNvPr id="6" name="Slide Number"/>
          <p:cNvSpPr>
            <a:spLocks noGrp="1"/>
          </p:cNvSpPr>
          <p:nvPr userDrawn="1">
            <p:ph type="sldNum" sz="quarter" idx="12"/>
          </p:nvPr>
        </p:nvSpPr>
        <p:spPr>
          <a:xfrm>
            <a:off x="8975443" y="4973408"/>
            <a:ext cx="86562" cy="86627"/>
          </a:xfrm>
        </p:spPr>
        <p:txBody>
          <a:bodyPr/>
          <a:lstStyle>
            <a:lvl1pPr>
              <a:defRPr>
                <a:solidFill>
                  <a:schemeClr val="bg1"/>
                </a:solidFill>
              </a:defRPr>
            </a:lvl1pPr>
          </a:lstStyle>
          <a:p>
            <a:fld id="{BABF4E83-61DB-418F-A99F-17BC9BB58EF6}" type="slidenum">
              <a:rPr lang="en-US" smtClean="0"/>
              <a:pPr/>
              <a:t>‹#›</a:t>
            </a:fld>
            <a:endParaRPr lang="en-US"/>
          </a:p>
        </p:txBody>
      </p:sp>
      <p:sp>
        <p:nvSpPr>
          <p:cNvPr id="4" name="Title 3"/>
          <p:cNvSpPr>
            <a:spLocks noGrp="1"/>
          </p:cNvSpPr>
          <p:nvPr>
            <p:ph type="title" hasCustomPrompt="1"/>
          </p:nvPr>
        </p:nvSpPr>
        <p:spPr>
          <a:xfrm>
            <a:off x="342900" y="781812"/>
            <a:ext cx="6398514" cy="2139696"/>
          </a:xfrm>
        </p:spPr>
        <p:txBody>
          <a:bodyPr>
            <a:normAutofit/>
          </a:bodyPr>
          <a:lstStyle>
            <a:lvl1pPr>
              <a:defRPr sz="3150">
                <a:solidFill>
                  <a:schemeClr val="bg1"/>
                </a:solidFill>
              </a:defRPr>
            </a:lvl1pPr>
          </a:lstStyle>
          <a:p>
            <a:r>
              <a:rPr lang="en-US"/>
              <a:t>Section Header (Divider) Title</a:t>
            </a:r>
          </a:p>
        </p:txBody>
      </p:sp>
      <p:sp>
        <p:nvSpPr>
          <p:cNvPr id="9" name="Text Placeholder 8"/>
          <p:cNvSpPr>
            <a:spLocks noGrp="1"/>
          </p:cNvSpPr>
          <p:nvPr>
            <p:ph type="body" sz="quarter" idx="13" hasCustomPrompt="1"/>
          </p:nvPr>
        </p:nvSpPr>
        <p:spPr>
          <a:xfrm>
            <a:off x="342900" y="2942082"/>
            <a:ext cx="6398514" cy="1124712"/>
          </a:xfrm>
        </p:spPr>
        <p:txBody>
          <a:bodyPr/>
          <a:lstStyle>
            <a:lvl1pPr marL="0" indent="0">
              <a:spcBef>
                <a:spcPts val="0"/>
              </a:spcBef>
              <a:buNone/>
              <a:defRPr>
                <a:solidFill>
                  <a:schemeClr val="bg1"/>
                </a:solidFill>
              </a:defRPr>
            </a:lvl1pPr>
            <a:lvl2pPr marL="180023" indent="0">
              <a:spcBef>
                <a:spcPts val="0"/>
              </a:spcBef>
              <a:buNone/>
              <a:defRPr>
                <a:solidFill>
                  <a:schemeClr val="bg1"/>
                </a:solidFill>
              </a:defRPr>
            </a:lvl2pPr>
            <a:lvl3pPr marL="385763" indent="0">
              <a:spcBef>
                <a:spcPts val="0"/>
              </a:spcBef>
              <a:buNone/>
              <a:defRPr>
                <a:solidFill>
                  <a:schemeClr val="bg1"/>
                </a:solidFill>
              </a:defRPr>
            </a:lvl3pPr>
            <a:lvl4pPr marL="565785" indent="0">
              <a:spcBef>
                <a:spcPts val="0"/>
              </a:spcBef>
              <a:buNone/>
              <a:defRPr>
                <a:solidFill>
                  <a:schemeClr val="bg1"/>
                </a:solidFill>
              </a:defRPr>
            </a:lvl4pPr>
            <a:lvl5pPr marL="745808" indent="0">
              <a:spcBef>
                <a:spcPts val="0"/>
              </a:spcBef>
              <a:buNone/>
              <a:defRPr>
                <a:solidFill>
                  <a:schemeClr val="bg1"/>
                </a:solidFill>
              </a:defRPr>
            </a:lvl5pPr>
          </a:lstStyle>
          <a:p>
            <a:pPr lvl="0"/>
            <a:r>
              <a:rPr lang="en-US"/>
              <a:t>Additional information about this section (optional)</a:t>
            </a:r>
          </a:p>
        </p:txBody>
      </p:sp>
    </p:spTree>
    <p:extLst>
      <p:ext uri="{BB962C8B-B14F-4D97-AF65-F5344CB8AC3E}">
        <p14:creationId xmlns:p14="http://schemas.microsoft.com/office/powerpoint/2010/main" val="3024610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grey box"/>
          <p:cNvSpPr/>
          <p:nvPr userDrawn="1"/>
        </p:nvSpPr>
        <p:spPr>
          <a:xfrm>
            <a:off x="0" y="811530"/>
            <a:ext cx="9144000" cy="40271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Calibri"/>
            </a:endParaRPr>
          </a:p>
        </p:txBody>
      </p:sp>
      <p:sp>
        <p:nvSpPr>
          <p:cNvPr id="2" name="Title"/>
          <p:cNvSpPr>
            <a:spLocks noGrp="1"/>
          </p:cNvSpPr>
          <p:nvPr>
            <p:ph type="title" hasCustomPrompt="1"/>
          </p:nvPr>
        </p:nvSpPr>
        <p:spPr/>
        <p:txBody>
          <a:bodyPr/>
          <a:lstStyle>
            <a:lvl1pPr>
              <a:defRPr baseline="0"/>
            </a:lvl1pPr>
          </a:lstStyle>
          <a:p>
            <a:r>
              <a:rPr lang="en-US"/>
              <a:t>Agenda Layout</a:t>
            </a:r>
          </a:p>
        </p:txBody>
      </p:sp>
      <p:sp>
        <p:nvSpPr>
          <p:cNvPr id="24" name="Text Placeholder"/>
          <p:cNvSpPr>
            <a:spLocks noGrp="1"/>
          </p:cNvSpPr>
          <p:nvPr userDrawn="1">
            <p:ph type="body" sz="quarter" idx="10" hasCustomPrompt="1"/>
          </p:nvPr>
        </p:nvSpPr>
        <p:spPr>
          <a:xfrm>
            <a:off x="342900" y="857250"/>
            <a:ext cx="8503920" cy="3634740"/>
          </a:xfrm>
        </p:spPr>
        <p:txBody>
          <a:bodyPr anchor="t" anchorCtr="0">
            <a:normAutofit/>
          </a:bodyPr>
          <a:lstStyle>
            <a:lvl1pPr marL="257175" indent="-257175">
              <a:lnSpc>
                <a:spcPct val="100000"/>
              </a:lnSpc>
              <a:spcBef>
                <a:spcPts val="1688"/>
              </a:spcBef>
              <a:buClr>
                <a:schemeClr val="tx1"/>
              </a:buClr>
              <a:buFont typeface="+mj-lt"/>
              <a:buAutoNum type="arabicPeriod"/>
              <a:defRPr sz="1650" baseline="0"/>
            </a:lvl1pPr>
            <a:lvl2pPr marL="514350" indent="-257175">
              <a:lnSpc>
                <a:spcPct val="100000"/>
              </a:lnSpc>
              <a:spcBef>
                <a:spcPts val="675"/>
              </a:spcBef>
              <a:buClr>
                <a:schemeClr val="tx1"/>
              </a:buClr>
              <a:buFont typeface="+mj-lt"/>
              <a:buAutoNum type="alphaLcPeriod"/>
              <a:defRPr sz="1650"/>
            </a:lvl2pPr>
            <a:lvl3pPr marL="771525" indent="-257175">
              <a:lnSpc>
                <a:spcPct val="100000"/>
              </a:lnSpc>
              <a:spcBef>
                <a:spcPts val="675"/>
              </a:spcBef>
              <a:buClr>
                <a:schemeClr val="tx1"/>
              </a:buClr>
              <a:buFont typeface="+mj-lt"/>
              <a:buAutoNum type="romanLcPeriod"/>
              <a:defRPr sz="1650"/>
            </a:lvl3pPr>
            <a:lvl4pPr marL="1028700" indent="-257175">
              <a:lnSpc>
                <a:spcPct val="100000"/>
              </a:lnSpc>
              <a:spcBef>
                <a:spcPts val="675"/>
              </a:spcBef>
              <a:buClr>
                <a:schemeClr val="tx1"/>
              </a:buClr>
              <a:buSzPct val="100000"/>
              <a:buFont typeface="+mj-lt"/>
              <a:buAutoNum type="arabicParenR"/>
              <a:defRPr sz="1650" baseline="0"/>
            </a:lvl4pPr>
            <a:lvl5pPr marL="1285875" indent="-257175">
              <a:lnSpc>
                <a:spcPct val="100000"/>
              </a:lnSpc>
              <a:spcBef>
                <a:spcPts val="675"/>
              </a:spcBef>
              <a:buClr>
                <a:schemeClr val="tx1"/>
              </a:buClr>
              <a:buFont typeface="+mj-lt"/>
              <a:buAutoNum type="alphaLcParenR"/>
              <a:defRPr sz="1650"/>
            </a:lvl5pPr>
          </a:lstStyle>
          <a:p>
            <a:pPr lvl="0"/>
            <a:r>
              <a:rPr lang="en-US"/>
              <a:t>Click to insert agenda items.</a:t>
            </a:r>
          </a:p>
          <a:p>
            <a:pPr lvl="1"/>
            <a:r>
              <a:rPr lang="en-US"/>
              <a:t>Second level</a:t>
            </a:r>
          </a:p>
          <a:p>
            <a:pPr lvl="2"/>
            <a:r>
              <a:rPr lang="en-US"/>
              <a:t>Third level</a:t>
            </a:r>
          </a:p>
          <a:p>
            <a:pPr lvl="3"/>
            <a:r>
              <a:rPr lang="en-US"/>
              <a:t>Fourth level. Manually changed bullet size from 110% to 100% (was 110% due to fourth level bullet size on slide master).</a:t>
            </a:r>
          </a:p>
          <a:p>
            <a:pPr lvl="4"/>
            <a:r>
              <a:rPr lang="en-US"/>
              <a:t>Fifth level</a:t>
            </a:r>
          </a:p>
          <a:p>
            <a:pPr lvl="0"/>
            <a:r>
              <a:rPr lang="en-US"/>
              <a:t>Second Agenda Item</a:t>
            </a:r>
          </a:p>
          <a:p>
            <a:pPr lvl="0"/>
            <a:r>
              <a:rPr lang="en-US"/>
              <a:t>Third Agenda Item</a:t>
            </a:r>
          </a:p>
        </p:txBody>
      </p:sp>
      <p:sp>
        <p:nvSpPr>
          <p:cNvPr id="9" name="Slide Number"/>
          <p:cNvSpPr>
            <a:spLocks noGrp="1"/>
          </p:cNvSpPr>
          <p:nvPr>
            <p:ph type="sldNum" sz="quarter" idx="12"/>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550760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342900" y="857250"/>
            <a:ext cx="8503920" cy="363474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
        <p:nvSpPr>
          <p:cNvPr id="22" name="Source Placeholder"/>
          <p:cNvSpPr>
            <a:spLocks noGrp="1"/>
          </p:cNvSpPr>
          <p:nvPr>
            <p:ph type="body" sz="quarter" idx="13" hasCustomPrompt="1"/>
          </p:nvPr>
        </p:nvSpPr>
        <p:spPr>
          <a:xfrm>
            <a:off x="342900" y="4601718"/>
            <a:ext cx="8503920" cy="144018"/>
          </a:xfrm>
        </p:spPr>
        <p:txBody>
          <a:bodyPr anchor="b" anchorCtr="0">
            <a:noAutofit/>
          </a:bodyPr>
          <a:lstStyle>
            <a:lvl1pPr marL="0" marR="0" indent="0" algn="l" defTabSz="385763"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45331" indent="0">
              <a:buNone/>
              <a:defRPr sz="422"/>
            </a:lvl2pPr>
            <a:lvl3pPr marL="270034" indent="0">
              <a:buNone/>
              <a:defRPr sz="422"/>
            </a:lvl3pPr>
            <a:lvl4pPr marL="405051" indent="0">
              <a:buNone/>
              <a:defRPr sz="422"/>
            </a:lvl4pPr>
            <a:lvl5pPr marL="540068" indent="0">
              <a:buNone/>
              <a:defRPr sz="422"/>
            </a:lvl5pPr>
          </a:lstStyle>
          <a:p>
            <a:pPr marL="0" marR="0" lvl="0" indent="0" algn="l" defTabSz="38576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Tree>
    <p:extLst>
      <p:ext uri="{BB962C8B-B14F-4D97-AF65-F5344CB8AC3E}">
        <p14:creationId xmlns:p14="http://schemas.microsoft.com/office/powerpoint/2010/main" val="3248164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342900" y="0"/>
            <a:ext cx="8503920" cy="747522"/>
          </a:xfrm>
        </p:spPr>
        <p:txBody>
          <a:bodyPr/>
          <a:lstStyle>
            <a:lvl1pPr>
              <a:defRPr baseline="0"/>
            </a:lvl1pPr>
          </a:lstStyle>
          <a:p>
            <a:r>
              <a:rPr lang="en-US"/>
              <a:t>The Two Content Layout Can Have a Bullet List, Table, Graph, SmartArt, or Picture on Either Side</a:t>
            </a:r>
          </a:p>
        </p:txBody>
      </p:sp>
      <p:sp>
        <p:nvSpPr>
          <p:cNvPr id="3" name="Left Content"/>
          <p:cNvSpPr>
            <a:spLocks noGrp="1"/>
          </p:cNvSpPr>
          <p:nvPr>
            <p:ph sz="half" idx="1" hasCustomPrompt="1"/>
          </p:nvPr>
        </p:nvSpPr>
        <p:spPr>
          <a:xfrm>
            <a:off x="342900" y="857250"/>
            <a:ext cx="4176522" cy="3634740"/>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4670298" y="857250"/>
            <a:ext cx="4176522" cy="3634740"/>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
        <p:nvSpPr>
          <p:cNvPr id="8" name="Source Placeholder"/>
          <p:cNvSpPr>
            <a:spLocks noGrp="1"/>
          </p:cNvSpPr>
          <p:nvPr>
            <p:ph type="body" sz="quarter" idx="13" hasCustomPrompt="1"/>
          </p:nvPr>
        </p:nvSpPr>
        <p:spPr>
          <a:xfrm>
            <a:off x="342900" y="4601718"/>
            <a:ext cx="8503920" cy="144018"/>
          </a:xfrm>
        </p:spPr>
        <p:txBody>
          <a:bodyPr anchor="b" anchorCtr="0">
            <a:noAutofit/>
          </a:bodyPr>
          <a:lstStyle>
            <a:lvl1pPr marL="0" marR="0" indent="0" algn="l" defTabSz="385763"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45331" indent="0">
              <a:buNone/>
              <a:defRPr sz="422"/>
            </a:lvl2pPr>
            <a:lvl3pPr marL="270034" indent="0">
              <a:buNone/>
              <a:defRPr sz="422"/>
            </a:lvl3pPr>
            <a:lvl4pPr marL="405051" indent="0">
              <a:buNone/>
              <a:defRPr sz="422"/>
            </a:lvl4pPr>
            <a:lvl5pPr marL="540068" indent="0">
              <a:buNone/>
              <a:defRPr sz="422"/>
            </a:lvl5pPr>
          </a:lstStyle>
          <a:p>
            <a:pPr marL="0" marR="0" lvl="0" indent="0" algn="l" defTabSz="38576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Tree>
    <p:extLst>
      <p:ext uri="{BB962C8B-B14F-4D97-AF65-F5344CB8AC3E}">
        <p14:creationId xmlns:p14="http://schemas.microsoft.com/office/powerpoint/2010/main" val="37973408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Open Sans"/>
                <a:ea typeface="Open Sans"/>
                <a:cs typeface="Open Sans"/>
                <a:sym typeface="Open Sans"/>
              </a:defRPr>
            </a:lvl1pPr>
            <a:lvl2pPr lvl="1" algn="r" rtl="0">
              <a:buNone/>
              <a:defRPr sz="1000">
                <a:solidFill>
                  <a:schemeClr val="dk2"/>
                </a:solidFill>
                <a:latin typeface="Open Sans"/>
                <a:ea typeface="Open Sans"/>
                <a:cs typeface="Open Sans"/>
                <a:sym typeface="Open Sans"/>
              </a:defRPr>
            </a:lvl2pPr>
            <a:lvl3pPr lvl="2" algn="r" rtl="0">
              <a:buNone/>
              <a:defRPr sz="1000">
                <a:solidFill>
                  <a:schemeClr val="dk2"/>
                </a:solidFill>
                <a:latin typeface="Open Sans"/>
                <a:ea typeface="Open Sans"/>
                <a:cs typeface="Open Sans"/>
                <a:sym typeface="Open Sans"/>
              </a:defRPr>
            </a:lvl3pPr>
            <a:lvl4pPr lvl="3" algn="r" rtl="0">
              <a:buNone/>
              <a:defRPr sz="1000">
                <a:solidFill>
                  <a:schemeClr val="dk2"/>
                </a:solidFill>
                <a:latin typeface="Open Sans"/>
                <a:ea typeface="Open Sans"/>
                <a:cs typeface="Open Sans"/>
                <a:sym typeface="Open Sans"/>
              </a:defRPr>
            </a:lvl4pPr>
            <a:lvl5pPr lvl="4" algn="r" rtl="0">
              <a:buNone/>
              <a:defRPr sz="1000">
                <a:solidFill>
                  <a:schemeClr val="dk2"/>
                </a:solidFill>
                <a:latin typeface="Open Sans"/>
                <a:ea typeface="Open Sans"/>
                <a:cs typeface="Open Sans"/>
                <a:sym typeface="Open Sans"/>
              </a:defRPr>
            </a:lvl5pPr>
            <a:lvl6pPr lvl="5" algn="r" rtl="0">
              <a:buNone/>
              <a:defRPr sz="1000">
                <a:solidFill>
                  <a:schemeClr val="dk2"/>
                </a:solidFill>
                <a:latin typeface="Open Sans"/>
                <a:ea typeface="Open Sans"/>
                <a:cs typeface="Open Sans"/>
                <a:sym typeface="Open Sans"/>
              </a:defRPr>
            </a:lvl6pPr>
            <a:lvl7pPr lvl="6" algn="r" rtl="0">
              <a:buNone/>
              <a:defRPr sz="1000">
                <a:solidFill>
                  <a:schemeClr val="dk2"/>
                </a:solidFill>
                <a:latin typeface="Open Sans"/>
                <a:ea typeface="Open Sans"/>
                <a:cs typeface="Open Sans"/>
                <a:sym typeface="Open Sans"/>
              </a:defRPr>
            </a:lvl7pPr>
            <a:lvl8pPr lvl="7" algn="r" rtl="0">
              <a:buNone/>
              <a:defRPr sz="1000">
                <a:solidFill>
                  <a:schemeClr val="dk2"/>
                </a:solidFill>
                <a:latin typeface="Open Sans"/>
                <a:ea typeface="Open Sans"/>
                <a:cs typeface="Open Sans"/>
                <a:sym typeface="Open Sans"/>
              </a:defRPr>
            </a:lvl8pPr>
            <a:lvl9pPr lvl="8" algn="r" rtl="0">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4" r:id="rId4"/>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cNvSpPr>
            <a:spLocks noGrp="1"/>
          </p:cNvSpPr>
          <p:nvPr>
            <p:ph type="sldNum" sz="quarter" idx="4"/>
          </p:nvPr>
        </p:nvSpPr>
        <p:spPr>
          <a:xfrm>
            <a:off x="8965998" y="4974576"/>
            <a:ext cx="86562" cy="86627"/>
          </a:xfrm>
          <a:prstGeom prst="rect">
            <a:avLst/>
          </a:prstGeom>
        </p:spPr>
        <p:txBody>
          <a:bodyPr vert="horz" wrap="none" lIns="0" tIns="0" rIns="0" bIns="0" rtlCol="0" anchor="b" anchorCtr="0">
            <a:spAutoFit/>
          </a:bodyPr>
          <a:lstStyle>
            <a:lvl1pPr algn="r">
              <a:defRPr sz="563" b="1" i="0">
                <a:solidFill>
                  <a:schemeClr val="accent1"/>
                </a:solidFill>
                <a:latin typeface="+mn-lt"/>
                <a:ea typeface="Calibri"/>
                <a:cs typeface="Calibri"/>
              </a:defRPr>
            </a:lvl1pPr>
          </a:lstStyle>
          <a:p>
            <a:fld id="{99A20822-4A49-4D36-86E3-300BA48D3F00}" type="slidenum">
              <a:rPr lang="en-US" smtClean="0"/>
              <a:pPr/>
              <a:t>‹#›</a:t>
            </a:fld>
            <a:endParaRPr lang="en-US"/>
          </a:p>
        </p:txBody>
      </p:sp>
      <p:sp>
        <p:nvSpPr>
          <p:cNvPr id="5" name="Title Placeholder"/>
          <p:cNvSpPr>
            <a:spLocks noGrp="1"/>
          </p:cNvSpPr>
          <p:nvPr>
            <p:ph type="title"/>
          </p:nvPr>
        </p:nvSpPr>
        <p:spPr>
          <a:xfrm>
            <a:off x="342900" y="0"/>
            <a:ext cx="8503920" cy="747522"/>
          </a:xfrm>
          <a:prstGeom prst="rect">
            <a:avLst/>
          </a:prstGeom>
        </p:spPr>
        <p:txBody>
          <a:bodyPr vert="horz" lIns="0" tIns="0" rIns="0" bIns="0" rtlCol="0" anchor="b" anchorCtr="0">
            <a:normAutofit/>
          </a:bodyPr>
          <a:lstStyle/>
          <a:p>
            <a:endParaRPr lang="en-US"/>
          </a:p>
        </p:txBody>
      </p:sp>
      <p:sp>
        <p:nvSpPr>
          <p:cNvPr id="12" name="Text Placeholder"/>
          <p:cNvSpPr>
            <a:spLocks noGrp="1"/>
          </p:cNvSpPr>
          <p:nvPr>
            <p:ph type="body" idx="1"/>
          </p:nvPr>
        </p:nvSpPr>
        <p:spPr>
          <a:xfrm>
            <a:off x="342900" y="857250"/>
            <a:ext cx="8503920" cy="3771900"/>
          </a:xfrm>
          <a:prstGeom prst="rect">
            <a:avLst/>
          </a:prstGeom>
          <a:ln>
            <a:noFill/>
          </a:ln>
        </p:spPr>
        <p:txBody>
          <a:bodyPr vert="horz" lIns="0" tIns="0" rIns="0" bIns="0" rtlCol="0">
            <a:normAutofit/>
          </a:bodyPr>
          <a:lstStyle/>
          <a:p>
            <a:pPr lvl="0"/>
            <a:r>
              <a:rPr lang="en-US"/>
              <a:t>First text level, bullet character 149</a:t>
            </a:r>
          </a:p>
          <a:p>
            <a:pPr lvl="1"/>
            <a:r>
              <a:rPr lang="en-US"/>
              <a:t>Second text level, bullet character 150</a:t>
            </a:r>
          </a:p>
          <a:p>
            <a:pPr lvl="2"/>
            <a:r>
              <a:rPr lang="en-US"/>
              <a:t>Third text level, bullet character 187</a:t>
            </a:r>
          </a:p>
          <a:p>
            <a:pPr lvl="3"/>
            <a:r>
              <a:rPr lang="en-US"/>
              <a:t>Fourth text level, bullet character Unicode 25E6</a:t>
            </a:r>
          </a:p>
          <a:p>
            <a:pPr lvl="4"/>
            <a:r>
              <a:rPr lang="en-US"/>
              <a:t>Fifth text level, bullet character 155</a:t>
            </a:r>
          </a:p>
        </p:txBody>
      </p:sp>
      <p:sp>
        <p:nvSpPr>
          <p:cNvPr id="2" name="Footer Placeholder 1"/>
          <p:cNvSpPr>
            <a:spLocks noGrp="1"/>
          </p:cNvSpPr>
          <p:nvPr>
            <p:ph type="ftr" sz="quarter" idx="3"/>
          </p:nvPr>
        </p:nvSpPr>
        <p:spPr>
          <a:xfrm>
            <a:off x="342901" y="5008851"/>
            <a:ext cx="1665521" cy="69250"/>
          </a:xfrm>
          <a:prstGeom prst="rect">
            <a:avLst/>
          </a:prstGeom>
          <a:ln>
            <a:noFill/>
          </a:ln>
        </p:spPr>
        <p:txBody>
          <a:bodyPr wrap="none" lIns="0" tIns="0" rIns="0" bIns="0" anchor="b" anchorCtr="0">
            <a:spAutoFit/>
          </a:bodyPr>
          <a:lstStyle>
            <a:lvl1pPr>
              <a:spcBef>
                <a:spcPts val="0"/>
              </a:spcBef>
              <a:defRPr lang="en-US" sz="450" b="0" i="0">
                <a:solidFill>
                  <a:schemeClr val="bg1"/>
                </a:solidFill>
                <a:latin typeface="Calibri"/>
                <a:ea typeface="Calibri"/>
                <a:cs typeface="Calibri"/>
              </a:defRPr>
            </a:lvl1pPr>
          </a:lstStyle>
          <a:p>
            <a:r>
              <a:rPr lang="en-US"/>
              <a:t>Copyright © 20XX American Institutes for Research. All rights reserved.</a:t>
            </a:r>
          </a:p>
        </p:txBody>
      </p:sp>
      <p:grpSp>
        <p:nvGrpSpPr>
          <p:cNvPr id="17" name="Group 16">
            <a:extLst>
              <a:ext uri="{FF2B5EF4-FFF2-40B4-BE49-F238E27FC236}">
                <a16:creationId xmlns:a16="http://schemas.microsoft.com/office/drawing/2014/main" id="{B1576BF2-B99D-4809-9EE1-3DCA470E15C1}"/>
              </a:ext>
            </a:extLst>
          </p:cNvPr>
          <p:cNvGrpSpPr/>
          <p:nvPr userDrawn="1"/>
        </p:nvGrpSpPr>
        <p:grpSpPr>
          <a:xfrm>
            <a:off x="1" y="4877515"/>
            <a:ext cx="9144000" cy="196472"/>
            <a:chOff x="1" y="6503353"/>
            <a:chExt cx="9144000" cy="261963"/>
          </a:xfrm>
        </p:grpSpPr>
        <p:sp>
          <p:nvSpPr>
            <p:cNvPr id="19" name="Text Placeholder 56">
              <a:extLst>
                <a:ext uri="{FF2B5EF4-FFF2-40B4-BE49-F238E27FC236}">
                  <a16:creationId xmlns:a16="http://schemas.microsoft.com/office/drawing/2014/main" id="{EF949D8B-40E5-4D44-83C6-C4D2D89FC633}"/>
                </a:ext>
              </a:extLst>
            </p:cNvPr>
            <p:cNvSpPr txBox="1">
              <a:spLocks/>
            </p:cNvSpPr>
            <p:nvPr/>
          </p:nvSpPr>
          <p:spPr>
            <a:xfrm>
              <a:off x="320937" y="6596039"/>
              <a:ext cx="3584448" cy="169277"/>
            </a:xfrm>
            <a:prstGeom prst="rect">
              <a:avLst/>
            </a:prstGeom>
          </p:spPr>
          <p:txBody>
            <a:bodyPr wrap="none" lIns="0" tIns="0" rIns="0" bIns="0">
              <a:no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US" sz="825" spc="113">
                  <a:solidFill>
                    <a:schemeClr val="accent1"/>
                  </a:solidFill>
                  <a:latin typeface="Calibri"/>
                  <a:ea typeface="Calibri"/>
                  <a:cs typeface="Calibri"/>
                </a:rPr>
                <a:t>AMERICAN INSTITUTES FOR RESEARCH | AIR.ORG</a:t>
              </a:r>
            </a:p>
          </p:txBody>
        </p:sp>
        <p:grpSp>
          <p:nvGrpSpPr>
            <p:cNvPr id="20" name="Group 19">
              <a:extLst>
                <a:ext uri="{FF2B5EF4-FFF2-40B4-BE49-F238E27FC236}">
                  <a16:creationId xmlns:a16="http://schemas.microsoft.com/office/drawing/2014/main" id="{A39D23A8-D578-4CD7-B9FF-85D69A0978F4}"/>
                </a:ext>
              </a:extLst>
            </p:cNvPr>
            <p:cNvGrpSpPr/>
            <p:nvPr/>
          </p:nvGrpSpPr>
          <p:grpSpPr>
            <a:xfrm>
              <a:off x="1" y="6503353"/>
              <a:ext cx="9144000" cy="0"/>
              <a:chOff x="-1524000" y="6429693"/>
              <a:chExt cx="9144000" cy="0"/>
            </a:xfrm>
          </p:grpSpPr>
          <p:cxnSp>
            <p:nvCxnSpPr>
              <p:cNvPr id="21" name="Straight Connector 20">
                <a:extLst>
                  <a:ext uri="{FF2B5EF4-FFF2-40B4-BE49-F238E27FC236}">
                    <a16:creationId xmlns:a16="http://schemas.microsoft.com/office/drawing/2014/main" id="{B43FA15D-D662-4CE7-A63C-684A229B3566}"/>
                  </a:ext>
                </a:extLst>
              </p:cNvPr>
              <p:cNvCxnSpPr/>
              <p:nvPr/>
            </p:nvCxnSpPr>
            <p:spPr>
              <a:xfrm>
                <a:off x="-1524000" y="6429693"/>
                <a:ext cx="9144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001C238-760E-4D49-A556-1D7FBC03994E}"/>
                  </a:ext>
                </a:extLst>
              </p:cNvPr>
              <p:cNvCxnSpPr/>
              <p:nvPr/>
            </p:nvCxnSpPr>
            <p:spPr>
              <a:xfrm>
                <a:off x="-1203065" y="6429693"/>
                <a:ext cx="358444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86509212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Lst>
  <p:hf hdr="0" dt="0"/>
  <p:txStyles>
    <p:titleStyle>
      <a:lvl1pPr algn="l" defTabSz="385763" rtl="0" eaLnBrk="1" latinLnBrk="0" hangingPunct="1">
        <a:lnSpc>
          <a:spcPct val="100000"/>
        </a:lnSpc>
        <a:spcBef>
          <a:spcPct val="0"/>
        </a:spcBef>
        <a:buNone/>
        <a:defRPr sz="2400" b="0" i="0" kern="1200" baseline="0">
          <a:solidFill>
            <a:schemeClr val="accent2"/>
          </a:solidFill>
          <a:latin typeface="+mj-lt"/>
          <a:ea typeface="+mj-ea"/>
          <a:cs typeface="Calibri"/>
        </a:defRPr>
      </a:lvl1pPr>
    </p:titleStyle>
    <p:bodyStyle>
      <a:lvl1pPr marL="180023" marR="0" indent="-180023" algn="l" defTabSz="385763" rtl="0" eaLnBrk="1" fontAlgn="auto" latinLnBrk="0" hangingPunct="1">
        <a:lnSpc>
          <a:spcPct val="125000"/>
        </a:lnSpc>
        <a:spcBef>
          <a:spcPts val="1013"/>
        </a:spcBef>
        <a:spcAft>
          <a:spcPts val="0"/>
        </a:spcAft>
        <a:buClr>
          <a:schemeClr val="tx1"/>
        </a:buClr>
        <a:buSzPct val="100000"/>
        <a:buFont typeface="Times New Roman" panose="02020603050405020304" pitchFamily="18" charset="0"/>
        <a:buChar char="•"/>
        <a:tabLst/>
        <a:defRPr sz="1650" b="0" i="0" kern="1200">
          <a:solidFill>
            <a:schemeClr val="tx1"/>
          </a:solidFill>
          <a:latin typeface="+mn-lt"/>
          <a:ea typeface="Calibri"/>
          <a:cs typeface="Calibri"/>
        </a:defRPr>
      </a:lvl1pPr>
      <a:lvl2pPr marL="360045" marR="0" indent="-180023" algn="l" defTabSz="385763" rtl="0" eaLnBrk="1" fontAlgn="auto" latinLnBrk="0" hangingPunct="1">
        <a:lnSpc>
          <a:spcPct val="125000"/>
        </a:lnSpc>
        <a:spcBef>
          <a:spcPts val="1013"/>
        </a:spcBef>
        <a:spcAft>
          <a:spcPts val="0"/>
        </a:spcAft>
        <a:buClr>
          <a:schemeClr val="tx1"/>
        </a:buClr>
        <a:buSzTx/>
        <a:buFont typeface="Calibri" panose="020F0502020204030204" pitchFamily="34" charset="0"/>
        <a:buChar char="–"/>
        <a:tabLst/>
        <a:defRPr sz="1650" b="0" i="0" kern="1200">
          <a:solidFill>
            <a:schemeClr val="tx1"/>
          </a:solidFill>
          <a:latin typeface="+mn-lt"/>
          <a:ea typeface="Calibri"/>
          <a:cs typeface="Calibri"/>
        </a:defRPr>
      </a:lvl2pPr>
      <a:lvl3pPr marL="565785" marR="0" indent="-180023" algn="l" defTabSz="385763" rtl="0" eaLnBrk="1" fontAlgn="auto" latinLnBrk="0" hangingPunct="1">
        <a:lnSpc>
          <a:spcPct val="125000"/>
        </a:lnSpc>
        <a:spcBef>
          <a:spcPts val="1013"/>
        </a:spcBef>
        <a:spcAft>
          <a:spcPts val="0"/>
        </a:spcAft>
        <a:buClr>
          <a:schemeClr val="tx1"/>
        </a:buClr>
        <a:buSzTx/>
        <a:buFont typeface="Calibri" panose="020F0502020204030204" pitchFamily="34" charset="0"/>
        <a:buChar char="»"/>
        <a:tabLst/>
        <a:defRPr sz="1650" b="0" i="0" kern="1200">
          <a:solidFill>
            <a:schemeClr val="tx1"/>
          </a:solidFill>
          <a:latin typeface="+mn-lt"/>
          <a:ea typeface="Calibri"/>
          <a:cs typeface="Calibri"/>
        </a:defRPr>
      </a:lvl3pPr>
      <a:lvl4pPr marL="745808" marR="0" indent="-180023" algn="l" defTabSz="385763" rtl="0" eaLnBrk="1" fontAlgn="auto" latinLnBrk="0" hangingPunct="1">
        <a:lnSpc>
          <a:spcPct val="125000"/>
        </a:lnSpc>
        <a:spcBef>
          <a:spcPts val="1013"/>
        </a:spcBef>
        <a:spcAft>
          <a:spcPts val="0"/>
        </a:spcAft>
        <a:buClr>
          <a:schemeClr val="tx1"/>
        </a:buClr>
        <a:buSzPct val="110000"/>
        <a:buFont typeface="Calibri" panose="020F0502020204030204" pitchFamily="34" charset="0"/>
        <a:buChar char="◦"/>
        <a:tabLst/>
        <a:defRPr sz="1650" b="0" i="0" kern="1200">
          <a:solidFill>
            <a:schemeClr val="tx1"/>
          </a:solidFill>
          <a:latin typeface="+mn-lt"/>
          <a:ea typeface="Calibri"/>
          <a:cs typeface="Calibri"/>
        </a:defRPr>
      </a:lvl4pPr>
      <a:lvl5pPr marL="925830" marR="0" indent="-180023" algn="l" defTabSz="385763" rtl="0" eaLnBrk="1" fontAlgn="auto" latinLnBrk="0" hangingPunct="1">
        <a:lnSpc>
          <a:spcPct val="125000"/>
        </a:lnSpc>
        <a:spcBef>
          <a:spcPts val="1013"/>
        </a:spcBef>
        <a:spcAft>
          <a:spcPts val="0"/>
        </a:spcAft>
        <a:buClr>
          <a:schemeClr val="tx1"/>
        </a:buClr>
        <a:buSzTx/>
        <a:buFont typeface="Calibri" panose="020F0502020204030204" pitchFamily="34" charset="0"/>
        <a:buChar char="›"/>
        <a:tabLst/>
        <a:defRPr sz="1650" b="0" i="0" kern="1200">
          <a:solidFill>
            <a:schemeClr val="tx1"/>
          </a:solidFill>
          <a:latin typeface="+mn-lt"/>
          <a:ea typeface="Calibri"/>
          <a:cs typeface="Calibri"/>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hyperlink" Target="https://www.maine.gov/rehab/dvr/youth_transition.shtml"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icimedia.wistia.com/medias/iwzz5eo3qr" TargetMode="External"/><Relationship Id="rId2" Type="http://schemas.openxmlformats.org/officeDocument/2006/relationships/hyperlink" Target="https://icimedia.wistia.com/medias/esxwjh1pl4" TargetMode="External"/><Relationship Id="rId1" Type="http://schemas.openxmlformats.org/officeDocument/2006/relationships/slideLayout" Target="../slideLayouts/slideLayout3.xml"/><Relationship Id="rId4" Type="http://schemas.openxmlformats.org/officeDocument/2006/relationships/hyperlink" Target="https://icimedia.wistia.com/medias/kwtua15hlj"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mailto:Libby.stone-sterling@maine.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69"/>
        <p:cNvGrpSpPr/>
        <p:nvPr/>
      </p:nvGrpSpPr>
      <p:grpSpPr>
        <a:xfrm>
          <a:off x="0" y="0"/>
          <a:ext cx="0" cy="0"/>
          <a:chOff x="0" y="0"/>
          <a:chExt cx="0" cy="0"/>
        </a:xfrm>
      </p:grpSpPr>
      <p:sp>
        <p:nvSpPr>
          <p:cNvPr id="170" name="Google Shape;170;p24"/>
          <p:cNvSpPr/>
          <p:nvPr/>
        </p:nvSpPr>
        <p:spPr>
          <a:xfrm>
            <a:off x="0" y="1090500"/>
            <a:ext cx="9144000" cy="3291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171;p24"/>
          <p:cNvSpPr txBox="1">
            <a:spLocks noGrp="1"/>
          </p:cNvSpPr>
          <p:nvPr>
            <p:ph type="title"/>
          </p:nvPr>
        </p:nvSpPr>
        <p:spPr>
          <a:xfrm>
            <a:off x="644975" y="1090500"/>
            <a:ext cx="5978662" cy="2808299"/>
          </a:xfrm>
          <a:prstGeom prst="rect">
            <a:avLst/>
          </a:prstGeom>
          <a:noFill/>
          <a:ln>
            <a:noFill/>
          </a:ln>
        </p:spPr>
        <p:txBody>
          <a:bodyPr spcFirstLastPara="1" wrap="square" lIns="91425" tIns="45700" rIns="91425" bIns="45700" anchor="b" anchorCtr="0">
            <a:noAutofit/>
          </a:bodyPr>
          <a:lstStyle/>
          <a:p>
            <a:pPr lvl="0" algn="ctr"/>
            <a:r>
              <a:rPr lang="en-US" sz="2400" b="1" dirty="0">
                <a:solidFill>
                  <a:schemeClr val="bg2">
                    <a:lumMod val="75000"/>
                  </a:schemeClr>
                </a:solidFill>
                <a:latin typeface="Raleway"/>
                <a:ea typeface="Raleway"/>
                <a:cs typeface="Raleway"/>
                <a:sym typeface="Raleway"/>
              </a:rPr>
              <a:t>The Transition Work-Based Learning Model Demonstration Grant</a:t>
            </a:r>
            <a:r>
              <a:rPr lang="en-US" sz="2800" b="1" dirty="0">
                <a:solidFill>
                  <a:schemeClr val="bg2">
                    <a:lumMod val="75000"/>
                  </a:schemeClr>
                </a:solidFill>
                <a:latin typeface="Raleway"/>
                <a:ea typeface="Raleway"/>
                <a:cs typeface="Raleway"/>
                <a:sym typeface="Raleway"/>
              </a:rPr>
              <a:t> </a:t>
            </a:r>
            <a:br>
              <a:rPr lang="en-US" sz="2800" b="1" dirty="0">
                <a:solidFill>
                  <a:schemeClr val="bg2">
                    <a:lumMod val="75000"/>
                  </a:schemeClr>
                </a:solidFill>
                <a:latin typeface="Raleway"/>
                <a:ea typeface="Raleway"/>
                <a:cs typeface="Raleway"/>
                <a:sym typeface="Raleway"/>
              </a:rPr>
            </a:br>
            <a:br>
              <a:rPr lang="en-US" sz="2800" b="1" dirty="0">
                <a:solidFill>
                  <a:schemeClr val="bg2">
                    <a:lumMod val="75000"/>
                  </a:schemeClr>
                </a:solidFill>
                <a:latin typeface="Raleway"/>
                <a:ea typeface="Raleway"/>
                <a:cs typeface="Raleway"/>
                <a:sym typeface="Raleway"/>
              </a:rPr>
            </a:br>
            <a:r>
              <a:rPr lang="en-US" sz="2800" b="1" dirty="0">
                <a:solidFill>
                  <a:schemeClr val="bg2">
                    <a:lumMod val="75000"/>
                  </a:schemeClr>
                </a:solidFill>
                <a:latin typeface="Raleway"/>
                <a:ea typeface="Raleway"/>
                <a:cs typeface="Raleway"/>
                <a:sym typeface="Raleway"/>
              </a:rPr>
              <a:t>Findings and Recommendations</a:t>
            </a:r>
            <a:r>
              <a:rPr lang="en-US" sz="2800" dirty="0">
                <a:solidFill>
                  <a:schemeClr val="bg2">
                    <a:lumMod val="75000"/>
                  </a:schemeClr>
                </a:solidFill>
                <a:latin typeface="Open Sans" panose="020B0604020202020204" charset="0"/>
                <a:ea typeface="Open Sans" panose="020B0604020202020204" charset="0"/>
                <a:cs typeface="Open Sans" panose="020B0604020202020204" charset="0"/>
                <a:sym typeface="Raleway"/>
              </a:rPr>
              <a:t> </a:t>
            </a:r>
            <a:br>
              <a:rPr lang="en-US" sz="2800" dirty="0">
                <a:solidFill>
                  <a:schemeClr val="bg2">
                    <a:lumMod val="75000"/>
                  </a:schemeClr>
                </a:solidFill>
                <a:latin typeface="Open Sans" panose="020B0604020202020204" charset="0"/>
                <a:ea typeface="Open Sans" panose="020B0604020202020204" charset="0"/>
                <a:cs typeface="Open Sans" panose="020B0604020202020204" charset="0"/>
                <a:sym typeface="Raleway"/>
              </a:rPr>
            </a:br>
            <a:br>
              <a:rPr lang="en-US" sz="2800" dirty="0">
                <a:solidFill>
                  <a:schemeClr val="bg2">
                    <a:lumMod val="75000"/>
                  </a:schemeClr>
                </a:solidFill>
                <a:latin typeface="Open Sans" panose="020B0604020202020204" charset="0"/>
                <a:ea typeface="Open Sans" panose="020B0604020202020204" charset="0"/>
                <a:cs typeface="Open Sans" panose="020B0604020202020204" charset="0"/>
                <a:sym typeface="Raleway"/>
              </a:rPr>
            </a:br>
            <a:r>
              <a:rPr lang="en-US" sz="1400" dirty="0">
                <a:solidFill>
                  <a:schemeClr val="bg2">
                    <a:lumMod val="75000"/>
                  </a:schemeClr>
                </a:solidFill>
                <a:latin typeface="Open Sans" panose="020B0604020202020204" charset="0"/>
                <a:ea typeface="Open Sans" panose="020B0604020202020204" charset="0"/>
                <a:cs typeface="Open Sans" panose="020B0604020202020204" charset="0"/>
                <a:sym typeface="Raleway"/>
              </a:rPr>
              <a:t>CFDA Number: 84.421B </a:t>
            </a:r>
            <a:br>
              <a:rPr lang="en-US" sz="1400" dirty="0">
                <a:solidFill>
                  <a:schemeClr val="bg2">
                    <a:lumMod val="75000"/>
                  </a:schemeClr>
                </a:solidFill>
                <a:latin typeface="Open Sans" panose="020B0604020202020204" charset="0"/>
                <a:ea typeface="Open Sans" panose="020B0604020202020204" charset="0"/>
                <a:cs typeface="Open Sans" panose="020B0604020202020204" charset="0"/>
                <a:sym typeface="Raleway"/>
              </a:rPr>
            </a:br>
            <a:r>
              <a:rPr lang="en-US" sz="1400" dirty="0">
                <a:solidFill>
                  <a:schemeClr val="bg2">
                    <a:lumMod val="75000"/>
                  </a:schemeClr>
                </a:solidFill>
                <a:latin typeface="Open Sans" panose="020B0604020202020204" charset="0"/>
                <a:ea typeface="Open Sans" panose="020B0604020202020204" charset="0"/>
                <a:cs typeface="Open Sans" panose="020B0604020202020204" charset="0"/>
                <a:sym typeface="Raleway"/>
              </a:rPr>
              <a:t>Disability Innovation Fund Grant</a:t>
            </a:r>
            <a:br>
              <a:rPr lang="en-US" sz="1400" dirty="0">
                <a:solidFill>
                  <a:schemeClr val="bg2">
                    <a:lumMod val="75000"/>
                  </a:schemeClr>
                </a:solidFill>
                <a:latin typeface="Open Sans" panose="020B0604020202020204" charset="0"/>
                <a:ea typeface="Open Sans" panose="020B0604020202020204" charset="0"/>
                <a:cs typeface="Open Sans" panose="020B0604020202020204" charset="0"/>
                <a:sym typeface="Raleway"/>
              </a:rPr>
            </a:br>
            <a:r>
              <a:rPr lang="en-US" sz="1400" dirty="0">
                <a:solidFill>
                  <a:schemeClr val="bg2">
                    <a:lumMod val="75000"/>
                  </a:schemeClr>
                </a:solidFill>
                <a:latin typeface="Open Sans" panose="020B0604020202020204" charset="0"/>
                <a:ea typeface="Open Sans" panose="020B0604020202020204" charset="0"/>
                <a:cs typeface="Open Sans" panose="020B0604020202020204" charset="0"/>
                <a:sym typeface="Raleway"/>
              </a:rPr>
              <a:t>Rehabilitation Services Administration</a:t>
            </a:r>
            <a:endParaRPr sz="1400" dirty="0">
              <a:solidFill>
                <a:srgbClr val="000000"/>
              </a:solidFill>
              <a:latin typeface="Open Sans"/>
              <a:ea typeface="Open Sans"/>
              <a:cs typeface="Open Sans"/>
              <a:sym typeface="Open Sans"/>
            </a:endParaRPr>
          </a:p>
        </p:txBody>
      </p:sp>
      <p:sp>
        <p:nvSpPr>
          <p:cNvPr id="172" name="Google Shape;172;p24"/>
          <p:cNvSpPr txBox="1">
            <a:spLocks noGrp="1"/>
          </p:cNvSpPr>
          <p:nvPr>
            <p:ph type="subTitle" idx="4294967295"/>
          </p:nvPr>
        </p:nvSpPr>
        <p:spPr>
          <a:xfrm>
            <a:off x="933449" y="4434324"/>
            <a:ext cx="2423075" cy="614100"/>
          </a:xfrm>
          <a:prstGeom prst="rect">
            <a:avLst/>
          </a:prstGeom>
          <a:noFill/>
          <a:ln>
            <a:noFill/>
          </a:ln>
        </p:spPr>
        <p:txBody>
          <a:bodyPr spcFirstLastPara="1" wrap="square" lIns="45700" tIns="45700" rIns="45700" bIns="45700" anchor="t" anchorCtr="0">
            <a:noAutofit/>
          </a:bodyPr>
          <a:lstStyle/>
          <a:p>
            <a:pPr marL="0" indent="0">
              <a:buSzPts val="1224"/>
              <a:buNone/>
            </a:pPr>
            <a:r>
              <a:rPr lang="en-US" sz="1100" b="1" dirty="0">
                <a:solidFill>
                  <a:srgbClr val="000000"/>
                </a:solidFill>
              </a:rPr>
              <a:t>January 31, 2022</a:t>
            </a:r>
          </a:p>
        </p:txBody>
      </p:sp>
      <p:cxnSp>
        <p:nvCxnSpPr>
          <p:cNvPr id="174" name="Google Shape;174;p24"/>
          <p:cNvCxnSpPr>
            <a:cxnSpLocks/>
          </p:cNvCxnSpPr>
          <p:nvPr/>
        </p:nvCxnSpPr>
        <p:spPr>
          <a:xfrm>
            <a:off x="451175" y="900900"/>
            <a:ext cx="8241650" cy="0"/>
          </a:xfrm>
          <a:prstGeom prst="straightConnector1">
            <a:avLst/>
          </a:prstGeom>
          <a:noFill/>
          <a:ln w="38100" cap="flat" cmpd="sng">
            <a:solidFill>
              <a:srgbClr val="999999"/>
            </a:solidFill>
            <a:prstDash val="solid"/>
            <a:round/>
            <a:headEnd type="none" w="med" len="med"/>
            <a:tailEnd type="none" w="med" len="med"/>
          </a:ln>
        </p:spPr>
      </p:cxnSp>
      <p:cxnSp>
        <p:nvCxnSpPr>
          <p:cNvPr id="175" name="Google Shape;175;p24"/>
          <p:cNvCxnSpPr/>
          <p:nvPr/>
        </p:nvCxnSpPr>
        <p:spPr>
          <a:xfrm>
            <a:off x="644975" y="4226100"/>
            <a:ext cx="8122200" cy="0"/>
          </a:xfrm>
          <a:prstGeom prst="straightConnector1">
            <a:avLst/>
          </a:prstGeom>
          <a:noFill/>
          <a:ln w="38100" cap="flat" cmpd="sng">
            <a:solidFill>
              <a:srgbClr val="999999"/>
            </a:solidFill>
            <a:prstDash val="solid"/>
            <a:round/>
            <a:headEnd type="none" w="med" len="med"/>
            <a:tailEnd type="none" w="med" len="med"/>
          </a:ln>
        </p:spPr>
      </p:cxnSp>
      <p:pic>
        <p:nvPicPr>
          <p:cNvPr id="8" name="Picture 5">
            <a:extLst>
              <a:ext uri="{FF2B5EF4-FFF2-40B4-BE49-F238E27FC236}">
                <a16:creationId xmlns:a16="http://schemas.microsoft.com/office/drawing/2014/main" id="{5146B5D4-C875-4A4E-AEC3-D059630755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155" y="2615650"/>
            <a:ext cx="1656182" cy="124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56DCB-7510-440A-8A10-1477AAF95C2C}"/>
              </a:ext>
            </a:extLst>
          </p:cNvPr>
          <p:cNvSpPr>
            <a:spLocks noGrp="1"/>
          </p:cNvSpPr>
          <p:nvPr>
            <p:ph type="title"/>
          </p:nvPr>
        </p:nvSpPr>
        <p:spPr/>
        <p:txBody>
          <a:bodyPr/>
          <a:lstStyle/>
          <a:p>
            <a:r>
              <a:rPr lang="en-US" dirty="0">
                <a:solidFill>
                  <a:schemeClr val="bg2">
                    <a:lumMod val="50000"/>
                  </a:schemeClr>
                </a:solidFill>
              </a:rPr>
              <a:t>Selected Challenges to Implementation</a:t>
            </a:r>
          </a:p>
        </p:txBody>
      </p:sp>
      <p:sp>
        <p:nvSpPr>
          <p:cNvPr id="3" name="Text Placeholder 2">
            <a:extLst>
              <a:ext uri="{FF2B5EF4-FFF2-40B4-BE49-F238E27FC236}">
                <a16:creationId xmlns:a16="http://schemas.microsoft.com/office/drawing/2014/main" id="{55D749C3-151B-4CBD-967E-7F937AF61FDD}"/>
              </a:ext>
            </a:extLst>
          </p:cNvPr>
          <p:cNvSpPr>
            <a:spLocks noGrp="1"/>
          </p:cNvSpPr>
          <p:nvPr>
            <p:ph type="body" idx="1"/>
          </p:nvPr>
        </p:nvSpPr>
        <p:spPr/>
        <p:txBody>
          <a:bodyPr/>
          <a:lstStyle/>
          <a:p>
            <a:r>
              <a:rPr lang="en-US" dirty="0"/>
              <a:t>Parental expectations</a:t>
            </a:r>
          </a:p>
          <a:p>
            <a:pPr lvl="1"/>
            <a:r>
              <a:rPr lang="en-US" dirty="0"/>
              <a:t>Apprehension about potential loss of SSI/SSDI benefits </a:t>
            </a:r>
          </a:p>
          <a:p>
            <a:pPr lvl="1"/>
            <a:r>
              <a:rPr lang="en-US" dirty="0"/>
              <a:t>Preference for youth getting a job over engagement in Work Based Learning activities</a:t>
            </a:r>
          </a:p>
          <a:p>
            <a:pPr lvl="1"/>
            <a:endParaRPr lang="en-US" dirty="0"/>
          </a:p>
          <a:p>
            <a:r>
              <a:rPr lang="en-US" dirty="0"/>
              <a:t>Inclusion of students with disabilities in JMG</a:t>
            </a:r>
          </a:p>
          <a:p>
            <a:pPr lvl="1"/>
            <a:r>
              <a:rPr lang="en-US" dirty="0"/>
              <a:t>Lack of time to provide 1-1 support</a:t>
            </a:r>
          </a:p>
          <a:p>
            <a:pPr lvl="1"/>
            <a:r>
              <a:rPr lang="en-US" dirty="0"/>
              <a:t>Difficulty in differentiating instruction in the JMG classroom</a:t>
            </a:r>
          </a:p>
          <a:p>
            <a:pPr lvl="1"/>
            <a:r>
              <a:rPr lang="en-US" dirty="0"/>
              <a:t>Similar levels of support provided to students with and without disabilities</a:t>
            </a:r>
          </a:p>
          <a:p>
            <a:pPr lvl="1"/>
            <a:endParaRPr lang="en-US" dirty="0"/>
          </a:p>
          <a:p>
            <a:pPr lvl="1"/>
            <a:endParaRPr lang="en-US" dirty="0"/>
          </a:p>
        </p:txBody>
      </p:sp>
    </p:spTree>
    <p:extLst>
      <p:ext uri="{BB962C8B-B14F-4D97-AF65-F5344CB8AC3E}">
        <p14:creationId xmlns:p14="http://schemas.microsoft.com/office/powerpoint/2010/main" val="1335367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B8405B7-75EC-4305-8EFE-236DEB9492D4}"/>
              </a:ext>
            </a:extLst>
          </p:cNvPr>
          <p:cNvSpPr>
            <a:spLocks noGrp="1"/>
          </p:cNvSpPr>
          <p:nvPr>
            <p:ph type="ctrTitle"/>
          </p:nvPr>
        </p:nvSpPr>
        <p:spPr/>
        <p:txBody>
          <a:bodyPr/>
          <a:lstStyle/>
          <a:p>
            <a:r>
              <a:rPr lang="en-US" dirty="0">
                <a:solidFill>
                  <a:schemeClr val="bg2">
                    <a:lumMod val="50000"/>
                  </a:schemeClr>
                </a:solidFill>
              </a:rPr>
              <a:t>Key Findings</a:t>
            </a:r>
          </a:p>
        </p:txBody>
      </p:sp>
      <p:sp>
        <p:nvSpPr>
          <p:cNvPr id="7" name="Subtitle 6">
            <a:extLst>
              <a:ext uri="{FF2B5EF4-FFF2-40B4-BE49-F238E27FC236}">
                <a16:creationId xmlns:a16="http://schemas.microsoft.com/office/drawing/2014/main" id="{1FFF22DA-0E14-4CA0-8954-1EF2336C00B9}"/>
              </a:ext>
            </a:extLst>
          </p:cNvPr>
          <p:cNvSpPr>
            <a:spLocks noGrp="1"/>
          </p:cNvSpPr>
          <p:nvPr>
            <p:ph type="subTitle" idx="1"/>
          </p:nvPr>
        </p:nvSpPr>
        <p:spPr/>
        <p:txBody>
          <a:bodyPr/>
          <a:lstStyle/>
          <a:p>
            <a:r>
              <a:rPr lang="en-US" dirty="0"/>
              <a:t>(AIR, 2021)</a:t>
            </a:r>
          </a:p>
        </p:txBody>
      </p:sp>
    </p:spTree>
    <p:extLst>
      <p:ext uri="{BB962C8B-B14F-4D97-AF65-F5344CB8AC3E}">
        <p14:creationId xmlns:p14="http://schemas.microsoft.com/office/powerpoint/2010/main" val="856206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5C43C-A810-4E82-AF99-743820747601}"/>
              </a:ext>
            </a:extLst>
          </p:cNvPr>
          <p:cNvSpPr>
            <a:spLocks noGrp="1"/>
          </p:cNvSpPr>
          <p:nvPr>
            <p:ph type="title"/>
          </p:nvPr>
        </p:nvSpPr>
        <p:spPr>
          <a:xfrm>
            <a:off x="234859" y="445025"/>
            <a:ext cx="8520600" cy="1133083"/>
          </a:xfrm>
        </p:spPr>
        <p:txBody>
          <a:bodyPr/>
          <a:lstStyle/>
          <a:p>
            <a:r>
              <a:rPr lang="en-US" sz="2600" dirty="0">
                <a:effectLst/>
                <a:latin typeface="Calibri" panose="020F0502020204030204" pitchFamily="34" charset="0"/>
                <a:ea typeface="Calibri" panose="020F0502020204030204" pitchFamily="34" charset="0"/>
                <a:cs typeface="Times New Roman" panose="02020603050405020304" pitchFamily="18" charset="0"/>
              </a:rPr>
              <a:t>VR Services Significantly Impact  Labor Market Outcomes</a:t>
            </a:r>
            <a:endParaRPr lang="en-US" sz="2600" dirty="0"/>
          </a:p>
        </p:txBody>
      </p:sp>
      <p:pic>
        <p:nvPicPr>
          <p:cNvPr id="4" name="Picture 3">
            <a:extLst>
              <a:ext uri="{FF2B5EF4-FFF2-40B4-BE49-F238E27FC236}">
                <a16:creationId xmlns:a16="http://schemas.microsoft.com/office/drawing/2014/main" id="{BC9D6A80-C217-452F-A5C2-CE0280240A98}"/>
              </a:ext>
            </a:extLst>
          </p:cNvPr>
          <p:cNvPicPr>
            <a:picLocks noChangeAspect="1"/>
          </p:cNvPicPr>
          <p:nvPr/>
        </p:nvPicPr>
        <p:blipFill>
          <a:blip r:embed="rId3"/>
          <a:stretch>
            <a:fillRect/>
          </a:stretch>
        </p:blipFill>
        <p:spPr>
          <a:xfrm>
            <a:off x="388541" y="1188426"/>
            <a:ext cx="5957316" cy="1577826"/>
          </a:xfrm>
          <a:prstGeom prst="rect">
            <a:avLst/>
          </a:prstGeom>
        </p:spPr>
      </p:pic>
      <p:sp>
        <p:nvSpPr>
          <p:cNvPr id="3" name="Text Placeholder 2">
            <a:extLst>
              <a:ext uri="{FF2B5EF4-FFF2-40B4-BE49-F238E27FC236}">
                <a16:creationId xmlns:a16="http://schemas.microsoft.com/office/drawing/2014/main" id="{BADC658F-E761-4A29-A115-46E5D26D3C85}"/>
              </a:ext>
            </a:extLst>
          </p:cNvPr>
          <p:cNvSpPr>
            <a:spLocks noGrp="1"/>
          </p:cNvSpPr>
          <p:nvPr>
            <p:ph type="body" idx="1"/>
          </p:nvPr>
        </p:nvSpPr>
        <p:spPr>
          <a:xfrm>
            <a:off x="311700" y="2667001"/>
            <a:ext cx="8520600" cy="2319938"/>
          </a:xfrm>
        </p:spPr>
        <p:txBody>
          <a:bodyPr/>
          <a:lstStyle/>
          <a:p>
            <a:pPr marL="114300" indent="0">
              <a:buNone/>
            </a:pPr>
            <a:endParaRPr lang="en-US" sz="1050" i="1" dirty="0">
              <a:solidFill>
                <a:srgbClr val="1C252D"/>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14300" indent="0">
              <a:buNone/>
            </a:pPr>
            <a:r>
              <a:rPr lang="en-US" sz="1400" b="0" i="0" u="none" strike="noStrike" baseline="0" dirty="0">
                <a:solidFill>
                  <a:srgbClr val="000000"/>
                </a:solidFill>
                <a:latin typeface="Arial" panose="020B0604020202020204" pitchFamily="34" charset="0"/>
              </a:rPr>
              <a:t>Delivering Vocational Rehabilitation (VR) services through an Individualized Plan for Employment (IPE) improves employment and earnings of VR clients. For the eight quarters after VR case closure, having an IPE increases the average quarterly employment rate by 15.4 percentage points and average quarterly earnings by $1,442. </a:t>
            </a:r>
          </a:p>
          <a:p>
            <a:pPr marL="114300" indent="0">
              <a:buNone/>
            </a:pPr>
            <a:endParaRPr lang="en-US" sz="1050" i="1" dirty="0">
              <a:solidFill>
                <a:srgbClr val="1C252D"/>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14300" indent="0">
              <a:buNone/>
            </a:pPr>
            <a:r>
              <a:rPr lang="en-US" sz="1050" i="1" dirty="0">
                <a:solidFill>
                  <a:srgbClr val="1C252D"/>
                </a:solidFill>
                <a:effectLst/>
                <a:latin typeface="Calibri" panose="020F0502020204030204" pitchFamily="34" charset="0"/>
                <a:ea typeface="Times New Roman" panose="02020603050405020304" pitchFamily="18" charset="0"/>
                <a:cs typeface="Times New Roman" panose="02020603050405020304" pitchFamily="18" charset="0"/>
              </a:rPr>
              <a:t>Note</a:t>
            </a:r>
            <a:r>
              <a:rPr lang="en-US" sz="1050" dirty="0">
                <a:solidFill>
                  <a:srgbClr val="1C252D"/>
                </a:solidFill>
                <a:effectLst/>
                <a:latin typeface="Calibri" panose="020F0502020204030204" pitchFamily="34" charset="0"/>
                <a:ea typeface="Times New Roman" panose="02020603050405020304" pitchFamily="18" charset="0"/>
                <a:cs typeface="Times New Roman" panose="02020603050405020304" pitchFamily="18" charset="0"/>
              </a:rPr>
              <a:t>. Standard errors in parentheses. IPE = Individualized Plan for Employment; VR = vocational rehabilitation. Coefficients show the relationship between IPE implementation and – (1) probability of employment; and (2) quarterly earnings. *</a:t>
            </a:r>
            <a:r>
              <a:rPr lang="en-US" sz="1050" i="1" dirty="0">
                <a:solidFill>
                  <a:srgbClr val="1C252D"/>
                </a:solidFill>
                <a:effectLst/>
                <a:latin typeface="Calibri" panose="020F0502020204030204" pitchFamily="34" charset="0"/>
                <a:ea typeface="Times New Roman" panose="02020603050405020304" pitchFamily="18" charset="0"/>
                <a:cs typeface="Times New Roman" panose="02020603050405020304" pitchFamily="18" charset="0"/>
              </a:rPr>
              <a:t>p</a:t>
            </a:r>
            <a:r>
              <a:rPr lang="en-US" sz="1050" dirty="0">
                <a:solidFill>
                  <a:srgbClr val="1C252D"/>
                </a:solidFill>
                <a:effectLst/>
                <a:latin typeface="Calibri" panose="020F0502020204030204" pitchFamily="34" charset="0"/>
                <a:ea typeface="Times New Roman" panose="02020603050405020304" pitchFamily="18" charset="0"/>
                <a:cs typeface="Times New Roman" panose="02020603050405020304" pitchFamily="18" charset="0"/>
              </a:rPr>
              <a:t> &lt; .10. **</a:t>
            </a:r>
            <a:r>
              <a:rPr lang="en-US" sz="1050" i="1" dirty="0">
                <a:solidFill>
                  <a:srgbClr val="1C252D"/>
                </a:solidFill>
                <a:effectLst/>
                <a:latin typeface="Calibri" panose="020F0502020204030204" pitchFamily="34" charset="0"/>
                <a:ea typeface="Times New Roman" panose="02020603050405020304" pitchFamily="18" charset="0"/>
                <a:cs typeface="Times New Roman" panose="02020603050405020304" pitchFamily="18" charset="0"/>
              </a:rPr>
              <a:t>p</a:t>
            </a:r>
            <a:r>
              <a:rPr lang="en-US" sz="1050" dirty="0">
                <a:solidFill>
                  <a:srgbClr val="1C252D"/>
                </a:solidFill>
                <a:effectLst/>
                <a:latin typeface="Calibri" panose="020F0502020204030204" pitchFamily="34" charset="0"/>
                <a:ea typeface="Times New Roman" panose="02020603050405020304" pitchFamily="18" charset="0"/>
                <a:cs typeface="Times New Roman" panose="02020603050405020304" pitchFamily="18" charset="0"/>
              </a:rPr>
              <a:t> &lt; .05. ***</a:t>
            </a:r>
            <a:r>
              <a:rPr lang="en-US" sz="1050" i="1" dirty="0">
                <a:solidFill>
                  <a:srgbClr val="1C252D"/>
                </a:solidFill>
                <a:effectLst/>
                <a:latin typeface="Calibri" panose="020F0502020204030204" pitchFamily="34" charset="0"/>
                <a:ea typeface="Times New Roman" panose="02020603050405020304" pitchFamily="18" charset="0"/>
                <a:cs typeface="Times New Roman" panose="02020603050405020304" pitchFamily="18" charset="0"/>
              </a:rPr>
              <a:t>p</a:t>
            </a:r>
            <a:r>
              <a:rPr lang="en-US" sz="1050" dirty="0">
                <a:solidFill>
                  <a:srgbClr val="1C252D"/>
                </a:solidFill>
                <a:effectLst/>
                <a:latin typeface="Calibri" panose="020F0502020204030204" pitchFamily="34" charset="0"/>
                <a:ea typeface="Times New Roman" panose="02020603050405020304" pitchFamily="18" charset="0"/>
                <a:cs typeface="Times New Roman" panose="02020603050405020304" pitchFamily="18" charset="0"/>
              </a:rPr>
              <a:t> &lt; .01.</a:t>
            </a:r>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413006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41739E-4F12-4DA8-B06F-F110EC63B537}"/>
              </a:ext>
            </a:extLst>
          </p:cNvPr>
          <p:cNvSpPr>
            <a:spLocks noGrp="1"/>
          </p:cNvSpPr>
          <p:nvPr>
            <p:ph type="title"/>
          </p:nvPr>
        </p:nvSpPr>
        <p:spPr/>
        <p:txBody>
          <a:bodyPr/>
          <a:lstStyle/>
          <a:p>
            <a:r>
              <a:rPr lang="en-US" sz="2600" dirty="0">
                <a:effectLst/>
                <a:latin typeface="Calibri" panose="020F0502020204030204" pitchFamily="34" charset="0"/>
                <a:ea typeface="Calibri" panose="020F0502020204030204" pitchFamily="34" charset="0"/>
                <a:cs typeface="Times New Roman" panose="02020603050405020304" pitchFamily="18" charset="0"/>
              </a:rPr>
              <a:t>Quarter-by-Quarter Change in Employment by IPE Receipt</a:t>
            </a:r>
            <a:endParaRPr lang="en-US" sz="2600" dirty="0"/>
          </a:p>
        </p:txBody>
      </p:sp>
      <p:sp>
        <p:nvSpPr>
          <p:cNvPr id="12" name="Text Placeholder 11">
            <a:extLst>
              <a:ext uri="{FF2B5EF4-FFF2-40B4-BE49-F238E27FC236}">
                <a16:creationId xmlns:a16="http://schemas.microsoft.com/office/drawing/2014/main" id="{E0CC446E-7C0F-42DB-9C78-D94F3B5DA492}"/>
              </a:ext>
            </a:extLst>
          </p:cNvPr>
          <p:cNvSpPr>
            <a:spLocks noGrp="1"/>
          </p:cNvSpPr>
          <p:nvPr>
            <p:ph type="body" idx="1"/>
          </p:nvPr>
        </p:nvSpPr>
        <p:spPr/>
        <p:txBody>
          <a:bodyPr/>
          <a:lstStyle/>
          <a:p>
            <a:endParaRPr lang="en-US"/>
          </a:p>
        </p:txBody>
      </p:sp>
      <p:pic>
        <p:nvPicPr>
          <p:cNvPr id="10" name="Picture 9">
            <a:extLst>
              <a:ext uri="{FF2B5EF4-FFF2-40B4-BE49-F238E27FC236}">
                <a16:creationId xmlns:a16="http://schemas.microsoft.com/office/drawing/2014/main" id="{8CC03995-2C39-403F-B90E-7DCF2917B7EE}"/>
              </a:ext>
            </a:extLst>
          </p:cNvPr>
          <p:cNvPicPr>
            <a:picLocks noChangeAspect="1"/>
          </p:cNvPicPr>
          <p:nvPr/>
        </p:nvPicPr>
        <p:blipFill>
          <a:blip r:embed="rId3"/>
          <a:stretch>
            <a:fillRect/>
          </a:stretch>
        </p:blipFill>
        <p:spPr>
          <a:xfrm>
            <a:off x="311701" y="1266174"/>
            <a:ext cx="8520599" cy="3174161"/>
          </a:xfrm>
          <a:prstGeom prst="rect">
            <a:avLst/>
          </a:prstGeom>
        </p:spPr>
      </p:pic>
    </p:spTree>
    <p:extLst>
      <p:ext uri="{BB962C8B-B14F-4D97-AF65-F5344CB8AC3E}">
        <p14:creationId xmlns:p14="http://schemas.microsoft.com/office/powerpoint/2010/main" val="3404908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DE4F8-B80A-49D8-8E59-7B816AF71CFE}"/>
              </a:ext>
            </a:extLst>
          </p:cNvPr>
          <p:cNvSpPr>
            <a:spLocks noGrp="1"/>
          </p:cNvSpPr>
          <p:nvPr>
            <p:ph type="title"/>
          </p:nvPr>
        </p:nvSpPr>
        <p:spPr/>
        <p:txBody>
          <a:bodyPr/>
          <a:lstStyle/>
          <a:p>
            <a:r>
              <a:rPr lang="en-US" sz="2800" b="1" dirty="0"/>
              <a:t>JMG participation improves high school graduation outcomes </a:t>
            </a:r>
            <a:br>
              <a:rPr lang="en-US" b="1" dirty="0"/>
            </a:br>
            <a:endParaRPr lang="en-US" dirty="0">
              <a:solidFill>
                <a:schemeClr val="bg2">
                  <a:lumMod val="50000"/>
                </a:schemeClr>
              </a:solidFill>
            </a:endParaRPr>
          </a:p>
        </p:txBody>
      </p:sp>
      <p:sp>
        <p:nvSpPr>
          <p:cNvPr id="3" name="Text Placeholder 2">
            <a:extLst>
              <a:ext uri="{FF2B5EF4-FFF2-40B4-BE49-F238E27FC236}">
                <a16:creationId xmlns:a16="http://schemas.microsoft.com/office/drawing/2014/main" id="{9F92574B-3775-45F2-AA29-39DE0F392D48}"/>
              </a:ext>
            </a:extLst>
          </p:cNvPr>
          <p:cNvSpPr>
            <a:spLocks noGrp="1"/>
          </p:cNvSpPr>
          <p:nvPr>
            <p:ph type="body" idx="1"/>
          </p:nvPr>
        </p:nvSpPr>
        <p:spPr/>
        <p:txBody>
          <a:bodyPr/>
          <a:lstStyle/>
          <a:p>
            <a:pPr marL="114300" indent="0">
              <a:buNone/>
            </a:pPr>
            <a:r>
              <a:rPr lang="en-US" dirty="0"/>
              <a:t>Students with disabilities who participated in JMG had an 11% increase in their likelihood of graduating from high school and a similar decrease in the likelihood of dropping out</a:t>
            </a:r>
          </a:p>
          <a:p>
            <a:pPr marL="114300" indent="0">
              <a:buNone/>
            </a:pPr>
            <a:endParaRPr lang="en-US" dirty="0"/>
          </a:p>
          <a:p>
            <a:pPr marL="114300" indent="0">
              <a:buNone/>
            </a:pPr>
            <a:r>
              <a:rPr lang="en-US" dirty="0"/>
              <a:t>Comparison of employment trends after high school among VR applicants suggests that VR applicants who received JMG in high school had significantly higher levels of quarterly employment rates and earnings by age 21 compared with VR applicants who did not receive JMG</a:t>
            </a:r>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323363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58DD6-44E5-4973-A988-0683C2708F31}"/>
              </a:ext>
            </a:extLst>
          </p:cNvPr>
          <p:cNvSpPr>
            <a:spLocks noGrp="1"/>
          </p:cNvSpPr>
          <p:nvPr>
            <p:ph type="title"/>
          </p:nvPr>
        </p:nvSpPr>
        <p:spPr/>
        <p:txBody>
          <a:bodyPr/>
          <a:lstStyle/>
          <a:p>
            <a:r>
              <a:rPr lang="en-US" sz="2800" b="1" dirty="0"/>
              <a:t>E-JMG Lead to Greater Inclusion of Students with Disabilities</a:t>
            </a:r>
            <a:endParaRPr lang="en-US" sz="2800" dirty="0">
              <a:solidFill>
                <a:schemeClr val="bg2">
                  <a:lumMod val="50000"/>
                </a:schemeClr>
              </a:solidFill>
            </a:endParaRPr>
          </a:p>
        </p:txBody>
      </p:sp>
      <p:sp>
        <p:nvSpPr>
          <p:cNvPr id="3" name="Text Placeholder 2">
            <a:extLst>
              <a:ext uri="{FF2B5EF4-FFF2-40B4-BE49-F238E27FC236}">
                <a16:creationId xmlns:a16="http://schemas.microsoft.com/office/drawing/2014/main" id="{22CADD1C-35DE-46BB-8570-DF930EFE2172}"/>
              </a:ext>
            </a:extLst>
          </p:cNvPr>
          <p:cNvSpPr>
            <a:spLocks noGrp="1"/>
          </p:cNvSpPr>
          <p:nvPr>
            <p:ph type="body" idx="1"/>
          </p:nvPr>
        </p:nvSpPr>
        <p:spPr/>
        <p:txBody>
          <a:bodyPr/>
          <a:lstStyle/>
          <a:p>
            <a:pPr marL="114300" indent="0">
              <a:buNone/>
            </a:pPr>
            <a:endParaRPr lang="en-US" b="1" dirty="0"/>
          </a:p>
          <a:p>
            <a:pPr marL="114300" indent="0">
              <a:buNone/>
            </a:pPr>
            <a:r>
              <a:rPr lang="en-US" dirty="0"/>
              <a:t>E-JMG did increase  the numbers of students with disabilities participating in JMG but didn’t result in other noticeable changes in practices</a:t>
            </a:r>
          </a:p>
          <a:p>
            <a:pPr marL="114300" indent="0">
              <a:buNone/>
            </a:pPr>
            <a:endParaRPr lang="en-US" dirty="0"/>
          </a:p>
          <a:p>
            <a:pPr marL="114300" indent="0">
              <a:buNone/>
            </a:pPr>
            <a:r>
              <a:rPr lang="en-US" dirty="0"/>
              <a:t>The proportion of JMG students in high school who had a disability-related barrier increased from an average of 30% before 2019 to 42% by 2019</a:t>
            </a:r>
          </a:p>
        </p:txBody>
      </p:sp>
    </p:spTree>
    <p:extLst>
      <p:ext uri="{BB962C8B-B14F-4D97-AF65-F5344CB8AC3E}">
        <p14:creationId xmlns:p14="http://schemas.microsoft.com/office/powerpoint/2010/main" val="2670772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419D0-E455-4E14-9697-EC3D5CF87D5A}"/>
              </a:ext>
            </a:extLst>
          </p:cNvPr>
          <p:cNvSpPr>
            <a:spLocks noGrp="1"/>
          </p:cNvSpPr>
          <p:nvPr>
            <p:ph type="title"/>
          </p:nvPr>
        </p:nvSpPr>
        <p:spPr/>
        <p:txBody>
          <a:bodyPr/>
          <a:lstStyle/>
          <a:p>
            <a:r>
              <a:rPr lang="en-US" sz="2600" dirty="0"/>
              <a:t>Improved Outcomes Through Progressive Employment Implementation </a:t>
            </a:r>
          </a:p>
        </p:txBody>
      </p:sp>
      <p:sp>
        <p:nvSpPr>
          <p:cNvPr id="3" name="Text Placeholder 2">
            <a:extLst>
              <a:ext uri="{FF2B5EF4-FFF2-40B4-BE49-F238E27FC236}">
                <a16:creationId xmlns:a16="http://schemas.microsoft.com/office/drawing/2014/main" id="{AA945C4C-E98E-4574-970F-B57999566227}"/>
              </a:ext>
            </a:extLst>
          </p:cNvPr>
          <p:cNvSpPr>
            <a:spLocks noGrp="1"/>
          </p:cNvSpPr>
          <p:nvPr>
            <p:ph type="body" idx="1"/>
          </p:nvPr>
        </p:nvSpPr>
        <p:spPr/>
        <p:txBody>
          <a:bodyPr/>
          <a:lstStyle/>
          <a:p>
            <a:pPr marL="114300" indent="0">
              <a:buNone/>
            </a:pPr>
            <a:r>
              <a:rPr lang="en-US" dirty="0">
                <a:solidFill>
                  <a:schemeClr val="bg2">
                    <a:lumMod val="50000"/>
                  </a:schemeClr>
                </a:solidFill>
              </a:rPr>
              <a:t>Maine DVR services had a large and significant impact on employment outcomes among youth with disabilities even prior to the grant</a:t>
            </a:r>
          </a:p>
          <a:p>
            <a:pPr marL="114300" indent="0">
              <a:buNone/>
            </a:pPr>
            <a:endParaRPr lang="en-US" dirty="0">
              <a:solidFill>
                <a:schemeClr val="bg2">
                  <a:lumMod val="50000"/>
                </a:schemeClr>
              </a:solidFill>
            </a:endParaRPr>
          </a:p>
          <a:p>
            <a:pPr marL="114300" indent="0">
              <a:buNone/>
            </a:pPr>
            <a:r>
              <a:rPr lang="en-US" dirty="0">
                <a:solidFill>
                  <a:schemeClr val="bg2">
                    <a:lumMod val="50000"/>
                  </a:schemeClr>
                </a:solidFill>
              </a:rPr>
              <a:t>Those who got Progressive Employment activities compared to those who received baseline services had increased access to career services (5.3 more services) and improved employment outcomes (13.5% in Bangor) within four quarters of VR service start but did not have significant effect on earnings during this period</a:t>
            </a:r>
          </a:p>
          <a:p>
            <a:pPr marL="114300" indent="0">
              <a:buNone/>
            </a:pPr>
            <a:endParaRPr lang="en-US" dirty="0">
              <a:solidFill>
                <a:schemeClr val="bg2">
                  <a:lumMod val="50000"/>
                </a:schemeClr>
              </a:solidFill>
            </a:endParaRPr>
          </a:p>
          <a:p>
            <a:pPr marL="114300" indent="0">
              <a:buNone/>
            </a:pPr>
            <a:endParaRPr lang="en-US" dirty="0">
              <a:solidFill>
                <a:schemeClr val="bg2">
                  <a:lumMod val="50000"/>
                </a:schemeClr>
              </a:solidFill>
            </a:endParaRPr>
          </a:p>
        </p:txBody>
      </p:sp>
    </p:spTree>
    <p:extLst>
      <p:ext uri="{BB962C8B-B14F-4D97-AF65-F5344CB8AC3E}">
        <p14:creationId xmlns:p14="http://schemas.microsoft.com/office/powerpoint/2010/main" val="351665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C9C17-0F26-4213-AED5-7C5D0DBC6C5E}"/>
              </a:ext>
            </a:extLst>
          </p:cNvPr>
          <p:cNvSpPr>
            <a:spLocks noGrp="1"/>
          </p:cNvSpPr>
          <p:nvPr>
            <p:ph type="title"/>
          </p:nvPr>
        </p:nvSpPr>
        <p:spPr/>
        <p:txBody>
          <a:bodyPr/>
          <a:lstStyle/>
          <a:p>
            <a:r>
              <a:rPr lang="en-US" sz="2600" dirty="0"/>
              <a:t>No Additional Benefits from E-JMG for Progressive Employment Clients</a:t>
            </a:r>
          </a:p>
        </p:txBody>
      </p:sp>
      <p:sp>
        <p:nvSpPr>
          <p:cNvPr id="3" name="Text Placeholder 2">
            <a:extLst>
              <a:ext uri="{FF2B5EF4-FFF2-40B4-BE49-F238E27FC236}">
                <a16:creationId xmlns:a16="http://schemas.microsoft.com/office/drawing/2014/main" id="{2D3C8FFB-1C99-4A9F-ABD6-994502CDD6A9}"/>
              </a:ext>
            </a:extLst>
          </p:cNvPr>
          <p:cNvSpPr>
            <a:spLocks noGrp="1"/>
          </p:cNvSpPr>
          <p:nvPr>
            <p:ph type="body" idx="1"/>
          </p:nvPr>
        </p:nvSpPr>
        <p:spPr/>
        <p:txBody>
          <a:bodyPr/>
          <a:lstStyle/>
          <a:p>
            <a:pPr marL="114300" indent="0">
              <a:buNone/>
            </a:pPr>
            <a:r>
              <a:rPr lang="en-US" dirty="0"/>
              <a:t>Receiving E-JMG didn’t offer additional employment benefits for clients who received Progressive Employment </a:t>
            </a:r>
          </a:p>
          <a:p>
            <a:pPr marL="114300" indent="0">
              <a:buNone/>
            </a:pPr>
            <a:endParaRPr lang="en-US" dirty="0"/>
          </a:p>
          <a:p>
            <a:pPr marL="114300" indent="0">
              <a:buNone/>
            </a:pPr>
            <a:r>
              <a:rPr lang="en-US" dirty="0"/>
              <a:t>BUT</a:t>
            </a:r>
          </a:p>
          <a:p>
            <a:pPr marL="114300" indent="0">
              <a:buNone/>
            </a:pPr>
            <a:endParaRPr lang="en-US" dirty="0"/>
          </a:p>
          <a:p>
            <a:pPr marL="114300" indent="0">
              <a:buNone/>
            </a:pPr>
            <a:r>
              <a:rPr lang="en-US" dirty="0"/>
              <a:t>E-JMG did improve employment outcomes for clients who received traditional VR services</a:t>
            </a:r>
          </a:p>
        </p:txBody>
      </p:sp>
    </p:spTree>
    <p:extLst>
      <p:ext uri="{BB962C8B-B14F-4D97-AF65-F5344CB8AC3E}">
        <p14:creationId xmlns:p14="http://schemas.microsoft.com/office/powerpoint/2010/main" val="3969597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2D045-6849-4DAB-9FB3-294C18FC5044}"/>
              </a:ext>
            </a:extLst>
          </p:cNvPr>
          <p:cNvSpPr>
            <a:spLocks noGrp="1"/>
          </p:cNvSpPr>
          <p:nvPr>
            <p:ph type="title"/>
          </p:nvPr>
        </p:nvSpPr>
        <p:spPr/>
        <p:txBody>
          <a:bodyPr/>
          <a:lstStyle/>
          <a:p>
            <a:r>
              <a:rPr lang="en-US" dirty="0">
                <a:solidFill>
                  <a:schemeClr val="bg2">
                    <a:lumMod val="50000"/>
                  </a:schemeClr>
                </a:solidFill>
              </a:rPr>
              <a:t>Limitations (AIR, 2021)</a:t>
            </a:r>
          </a:p>
        </p:txBody>
      </p:sp>
      <p:sp>
        <p:nvSpPr>
          <p:cNvPr id="3" name="Text Placeholder 2">
            <a:extLst>
              <a:ext uri="{FF2B5EF4-FFF2-40B4-BE49-F238E27FC236}">
                <a16:creationId xmlns:a16="http://schemas.microsoft.com/office/drawing/2014/main" id="{4D971DFC-FEEB-4945-B2A1-8A1A97B0EA09}"/>
              </a:ext>
            </a:extLst>
          </p:cNvPr>
          <p:cNvSpPr>
            <a:spLocks noGrp="1"/>
          </p:cNvSpPr>
          <p:nvPr>
            <p:ph type="body" idx="1"/>
          </p:nvPr>
        </p:nvSpPr>
        <p:spPr/>
        <p:txBody>
          <a:bodyPr/>
          <a:lstStyle/>
          <a:p>
            <a:pPr>
              <a:buFont typeface="+mj-lt"/>
              <a:buAutoNum type="arabicPeriod"/>
            </a:pPr>
            <a:r>
              <a:rPr lang="en-US" dirty="0"/>
              <a:t>Quasi-experimental design  </a:t>
            </a:r>
          </a:p>
          <a:p>
            <a:pPr lvl="1"/>
            <a:r>
              <a:rPr lang="en-US" dirty="0"/>
              <a:t>Rigorous but not random selection</a:t>
            </a:r>
          </a:p>
          <a:p>
            <a:pPr>
              <a:buFont typeface="+mj-lt"/>
              <a:buAutoNum type="arabicPeriod"/>
            </a:pPr>
            <a:r>
              <a:rPr lang="en-US" dirty="0"/>
              <a:t>Short time-frame </a:t>
            </a:r>
          </a:p>
          <a:p>
            <a:pPr lvl="1"/>
            <a:r>
              <a:rPr lang="en-US" dirty="0"/>
              <a:t>Many individuals still in transition process at close of study, open cases may underestimate impacts</a:t>
            </a:r>
          </a:p>
          <a:p>
            <a:pPr>
              <a:buFont typeface="+mj-lt"/>
              <a:buAutoNum type="arabicPeriod"/>
            </a:pPr>
            <a:r>
              <a:rPr lang="en-US" dirty="0"/>
              <a:t>Matching challenges across systems</a:t>
            </a:r>
          </a:p>
          <a:p>
            <a:pPr lvl="1"/>
            <a:r>
              <a:rPr lang="en-US" dirty="0"/>
              <a:t>Maine Department of Education data does not record SSNs.</a:t>
            </a:r>
          </a:p>
          <a:p>
            <a:pPr>
              <a:buFont typeface="+mj-lt"/>
              <a:buAutoNum type="arabicPeriod"/>
            </a:pPr>
            <a:r>
              <a:rPr lang="en-US" dirty="0"/>
              <a:t>COVID-19 Pandemic limited data collection methods</a:t>
            </a:r>
          </a:p>
          <a:p>
            <a:pPr lvl="1"/>
            <a:endParaRPr lang="en-US" dirty="0"/>
          </a:p>
          <a:p>
            <a:endParaRPr lang="en-US" dirty="0"/>
          </a:p>
          <a:p>
            <a:pPr marL="596900" lvl="1" indent="0">
              <a:buNone/>
            </a:pPr>
            <a:endParaRPr lang="en-US" dirty="0"/>
          </a:p>
        </p:txBody>
      </p:sp>
    </p:spTree>
    <p:extLst>
      <p:ext uri="{BB962C8B-B14F-4D97-AF65-F5344CB8AC3E}">
        <p14:creationId xmlns:p14="http://schemas.microsoft.com/office/powerpoint/2010/main" val="1735330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E0D96-0D07-4B81-8A2F-B91B952992BB}"/>
              </a:ext>
            </a:extLst>
          </p:cNvPr>
          <p:cNvSpPr>
            <a:spLocks noGrp="1"/>
          </p:cNvSpPr>
          <p:nvPr>
            <p:ph type="title"/>
          </p:nvPr>
        </p:nvSpPr>
        <p:spPr/>
        <p:txBody>
          <a:bodyPr/>
          <a:lstStyle/>
          <a:p>
            <a:r>
              <a:rPr lang="en-US" dirty="0">
                <a:solidFill>
                  <a:schemeClr val="bg2">
                    <a:lumMod val="50000"/>
                  </a:schemeClr>
                </a:solidFill>
              </a:rPr>
              <a:t>Impact of COVID-19 Pandemic (Years 4 &amp; 5)</a:t>
            </a:r>
          </a:p>
        </p:txBody>
      </p:sp>
      <p:sp>
        <p:nvSpPr>
          <p:cNvPr id="3" name="Text Placeholder 2">
            <a:extLst>
              <a:ext uri="{FF2B5EF4-FFF2-40B4-BE49-F238E27FC236}">
                <a16:creationId xmlns:a16="http://schemas.microsoft.com/office/drawing/2014/main" id="{5E9950AB-E8E6-493C-84C5-A51B88899C9D}"/>
              </a:ext>
            </a:extLst>
          </p:cNvPr>
          <p:cNvSpPr>
            <a:spLocks noGrp="1"/>
          </p:cNvSpPr>
          <p:nvPr>
            <p:ph type="body" idx="1"/>
          </p:nvPr>
        </p:nvSpPr>
        <p:spPr>
          <a:xfrm>
            <a:off x="311700" y="1152425"/>
            <a:ext cx="8520600" cy="3416600"/>
          </a:xfrm>
        </p:spPr>
        <p:txBody>
          <a:bodyPr/>
          <a:lstStyle/>
          <a:p>
            <a:r>
              <a:rPr lang="en-US" dirty="0"/>
              <a:t>Pivot to virtual services at the onset of the pandemic</a:t>
            </a:r>
          </a:p>
          <a:p>
            <a:pPr lvl="1"/>
            <a:r>
              <a:rPr lang="en-US" dirty="0"/>
              <a:t>Challenge for those students without stable internet access</a:t>
            </a:r>
          </a:p>
          <a:p>
            <a:pPr lvl="1"/>
            <a:r>
              <a:rPr lang="en-US" dirty="0"/>
              <a:t>“Zoom fatigue” later in the pandemic</a:t>
            </a:r>
          </a:p>
          <a:p>
            <a:pPr lvl="1"/>
            <a:r>
              <a:rPr lang="en-US" dirty="0"/>
              <a:t>Benefit to employers to be able to engage virtually – reach multiple students at once</a:t>
            </a:r>
          </a:p>
          <a:p>
            <a:pPr lvl="1"/>
            <a:r>
              <a:rPr lang="en-US" dirty="0"/>
              <a:t>Reduction in travel time for staff offered more time for student engagement</a:t>
            </a:r>
          </a:p>
          <a:p>
            <a:endParaRPr lang="en-US" dirty="0"/>
          </a:p>
          <a:p>
            <a:r>
              <a:rPr lang="en-US" dirty="0"/>
              <a:t>Out of 10 JMG students interviewed, 7 felt pandemic had restricted activities, 5 reported no impact on their career goals and 8 felt pandemic had not impacted their perspective on JMG.											(AIR, 2021)</a:t>
            </a:r>
          </a:p>
          <a:p>
            <a:endParaRPr lang="en-US" dirty="0"/>
          </a:p>
          <a:p>
            <a:pPr lvl="1"/>
            <a:endParaRPr lang="en-US" dirty="0"/>
          </a:p>
        </p:txBody>
      </p:sp>
    </p:spTree>
    <p:extLst>
      <p:ext uri="{BB962C8B-B14F-4D97-AF65-F5344CB8AC3E}">
        <p14:creationId xmlns:p14="http://schemas.microsoft.com/office/powerpoint/2010/main" val="3343886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D7E928-FD7F-44D9-9129-35152F375CE5}"/>
              </a:ext>
            </a:extLst>
          </p:cNvPr>
          <p:cNvSpPr>
            <a:spLocks noGrp="1"/>
          </p:cNvSpPr>
          <p:nvPr>
            <p:ph type="title"/>
          </p:nvPr>
        </p:nvSpPr>
        <p:spPr>
          <a:xfrm>
            <a:off x="311700" y="1"/>
            <a:ext cx="8520600" cy="806824"/>
          </a:xfrm>
        </p:spPr>
        <p:txBody>
          <a:bodyPr/>
          <a:lstStyle/>
          <a:p>
            <a:r>
              <a:rPr lang="en-US" sz="1600" dirty="0">
                <a:solidFill>
                  <a:schemeClr val="bg2">
                    <a:lumMod val="50000"/>
                  </a:schemeClr>
                </a:solidFill>
              </a:rPr>
              <a:t>Acknowledgements  - on behalf of Director Libby Stone-Sterling and Assistant Director Samantha Fenderson</a:t>
            </a:r>
          </a:p>
        </p:txBody>
      </p:sp>
      <p:sp>
        <p:nvSpPr>
          <p:cNvPr id="4" name="Text Placeholder 3">
            <a:extLst>
              <a:ext uri="{FF2B5EF4-FFF2-40B4-BE49-F238E27FC236}">
                <a16:creationId xmlns:a16="http://schemas.microsoft.com/office/drawing/2014/main" id="{46078DA8-AF54-4437-AE10-D8C552777B3E}"/>
              </a:ext>
            </a:extLst>
          </p:cNvPr>
          <p:cNvSpPr>
            <a:spLocks noGrp="1"/>
          </p:cNvSpPr>
          <p:nvPr>
            <p:ph type="body" idx="1"/>
          </p:nvPr>
        </p:nvSpPr>
        <p:spPr>
          <a:xfrm>
            <a:off x="311700" y="412750"/>
            <a:ext cx="8520600" cy="4167287"/>
          </a:xfrm>
        </p:spPr>
        <p:txBody>
          <a:bodyPr/>
          <a:lstStyle/>
          <a:p>
            <a:r>
              <a:rPr lang="en-US" sz="1400" dirty="0"/>
              <a:t>Thanks to Grant Manager Elizabeth Nitzel, Rehabilitation Counselor I Diane Bridge and Rehabilitation Counselor I Valerie Brown who helped bring the grant to life!</a:t>
            </a:r>
          </a:p>
          <a:p>
            <a:r>
              <a:rPr lang="en-US" sz="1400" dirty="0"/>
              <a:t>The AIR Evaluation Team led by  Dr. Garima Siwach and Dr. Michelle Yin (Northwestern University) for their commitment to high quality evaluation from beginning to end!</a:t>
            </a:r>
          </a:p>
          <a:p>
            <a:r>
              <a:rPr lang="en-US" sz="1400" dirty="0"/>
              <a:t>The ICI/UMass Boston Team led by Dr. Susan Foley with Kelly Haines, Cecilia Gandolfo, and Linda Mock for their technical assistance, training and long-time partnership with Maine DVR!</a:t>
            </a:r>
          </a:p>
          <a:p>
            <a:r>
              <a:rPr lang="en-US" sz="1400" dirty="0"/>
              <a:t>Craig Larrabee, Nate Pelsma, Matt St. John and the whole JMG Team for their commitment to intentional inclusion </a:t>
            </a:r>
          </a:p>
          <a:p>
            <a:r>
              <a:rPr lang="en-US" sz="1400" dirty="0"/>
              <a:t>The Council of State Administrators of Vocational Rehabilitation (CSAVR) – with special thanks to John Connelly, Director of Research and Grants, for his insights, connections and assistance with dissemination!</a:t>
            </a:r>
          </a:p>
          <a:p>
            <a:r>
              <a:rPr lang="en-US" sz="1400" dirty="0"/>
              <a:t>The Maine Department of Labor’s Center for Workforce Research and Information Team for their data management and </a:t>
            </a:r>
            <a:r>
              <a:rPr lang="en-US" sz="1400"/>
              <a:t>analysis assistance!</a:t>
            </a:r>
            <a:endParaRPr lang="en-US" sz="1400" dirty="0"/>
          </a:p>
          <a:p>
            <a:r>
              <a:rPr lang="en-US" sz="1400" dirty="0"/>
              <a:t>Our Community Rehabilitation Provider partners who make Jobsville work!</a:t>
            </a:r>
          </a:p>
          <a:p>
            <a:r>
              <a:rPr lang="en-US" sz="1400" dirty="0"/>
              <a:t>Lastly, special note of appreciation to former DVR Director Betsy Hopkins who had the vision to see the value of this opportunity!</a:t>
            </a:r>
          </a:p>
          <a:p>
            <a:endParaRPr lang="en-US" sz="1400" dirty="0"/>
          </a:p>
          <a:p>
            <a:endParaRPr lang="en-US" sz="1400" dirty="0"/>
          </a:p>
          <a:p>
            <a:endParaRPr lang="en-US" sz="1400" dirty="0"/>
          </a:p>
          <a:p>
            <a:endParaRPr lang="en-US" sz="1400" dirty="0"/>
          </a:p>
          <a:p>
            <a:endParaRPr lang="en-US" sz="1400" dirty="0"/>
          </a:p>
          <a:p>
            <a:endParaRPr lang="en-US" dirty="0"/>
          </a:p>
        </p:txBody>
      </p:sp>
    </p:spTree>
    <p:extLst>
      <p:ext uri="{BB962C8B-B14F-4D97-AF65-F5344CB8AC3E}">
        <p14:creationId xmlns:p14="http://schemas.microsoft.com/office/powerpoint/2010/main" val="95912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E0D96-0D07-4B81-8A2F-B91B952992BB}"/>
              </a:ext>
            </a:extLst>
          </p:cNvPr>
          <p:cNvSpPr>
            <a:spLocks noGrp="1"/>
          </p:cNvSpPr>
          <p:nvPr>
            <p:ph type="title"/>
          </p:nvPr>
        </p:nvSpPr>
        <p:spPr/>
        <p:txBody>
          <a:bodyPr/>
          <a:lstStyle/>
          <a:p>
            <a:r>
              <a:rPr lang="en-US" dirty="0">
                <a:solidFill>
                  <a:schemeClr val="bg2">
                    <a:lumMod val="50000"/>
                  </a:schemeClr>
                </a:solidFill>
              </a:rPr>
              <a:t>Impact of COVID-19 Pandemic (Years 4 &amp; 5)</a:t>
            </a:r>
          </a:p>
        </p:txBody>
      </p:sp>
      <p:sp>
        <p:nvSpPr>
          <p:cNvPr id="3" name="Text Placeholder 2">
            <a:extLst>
              <a:ext uri="{FF2B5EF4-FFF2-40B4-BE49-F238E27FC236}">
                <a16:creationId xmlns:a16="http://schemas.microsoft.com/office/drawing/2014/main" id="{5E9950AB-E8E6-493C-84C5-A51B88899C9D}"/>
              </a:ext>
            </a:extLst>
          </p:cNvPr>
          <p:cNvSpPr>
            <a:spLocks noGrp="1"/>
          </p:cNvSpPr>
          <p:nvPr>
            <p:ph type="body" idx="1"/>
          </p:nvPr>
        </p:nvSpPr>
        <p:spPr/>
        <p:txBody>
          <a:bodyPr/>
          <a:lstStyle/>
          <a:p>
            <a:r>
              <a:rPr lang="en-US" dirty="0"/>
              <a:t>Challenges to community-based activities</a:t>
            </a:r>
          </a:p>
          <a:p>
            <a:pPr lvl="1"/>
            <a:r>
              <a:rPr lang="en-US" dirty="0"/>
              <a:t>Safety concerns of families and businesses</a:t>
            </a:r>
          </a:p>
          <a:p>
            <a:pPr lvl="2"/>
            <a:r>
              <a:rPr lang="en-US" dirty="0"/>
              <a:t>Some youth preferred to delay access to services</a:t>
            </a:r>
          </a:p>
          <a:p>
            <a:pPr lvl="1"/>
            <a:r>
              <a:rPr lang="en-US" dirty="0"/>
              <a:t>Schools closed to VR counselors and other providers</a:t>
            </a:r>
          </a:p>
          <a:p>
            <a:pPr marL="596900" lvl="1" indent="0">
              <a:buNone/>
            </a:pPr>
            <a:endParaRPr lang="en-US" dirty="0"/>
          </a:p>
          <a:p>
            <a:pPr marL="425450" indent="-285750"/>
            <a:r>
              <a:rPr lang="en-US" dirty="0"/>
              <a:t>However, some essential employers (like grocery stores) and outdoor businesses more open and available to youth</a:t>
            </a:r>
          </a:p>
          <a:p>
            <a:pPr marL="3797300" lvl="8" indent="0">
              <a:buNone/>
            </a:pPr>
            <a:r>
              <a:rPr lang="en-US" dirty="0"/>
              <a:t>		(AIR, 2021)</a:t>
            </a:r>
          </a:p>
          <a:p>
            <a:pPr lvl="1"/>
            <a:endParaRPr lang="en-US" dirty="0"/>
          </a:p>
          <a:p>
            <a:endParaRPr lang="en-US" dirty="0"/>
          </a:p>
          <a:p>
            <a:endParaRPr lang="en-US" dirty="0"/>
          </a:p>
          <a:p>
            <a:endParaRPr lang="en-US" dirty="0"/>
          </a:p>
          <a:p>
            <a:pPr lvl="1"/>
            <a:endParaRPr lang="en-US" dirty="0"/>
          </a:p>
        </p:txBody>
      </p:sp>
    </p:spTree>
    <p:extLst>
      <p:ext uri="{BB962C8B-B14F-4D97-AF65-F5344CB8AC3E}">
        <p14:creationId xmlns:p14="http://schemas.microsoft.com/office/powerpoint/2010/main" val="332869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BA8EE-E146-43B9-8056-F14B50025EB4}"/>
              </a:ext>
            </a:extLst>
          </p:cNvPr>
          <p:cNvSpPr>
            <a:spLocks noGrp="1"/>
          </p:cNvSpPr>
          <p:nvPr>
            <p:ph type="title"/>
          </p:nvPr>
        </p:nvSpPr>
        <p:spPr>
          <a:xfrm>
            <a:off x="311700" y="76840"/>
            <a:ext cx="8520600" cy="622407"/>
          </a:xfrm>
        </p:spPr>
        <p:txBody>
          <a:bodyPr/>
          <a:lstStyle/>
          <a:p>
            <a:r>
              <a:rPr lang="en-US" dirty="0">
                <a:solidFill>
                  <a:schemeClr val="bg2">
                    <a:lumMod val="50000"/>
                  </a:schemeClr>
                </a:solidFill>
              </a:rPr>
              <a:t>Policy Implications (AIR, 2021)</a:t>
            </a:r>
          </a:p>
        </p:txBody>
      </p:sp>
      <p:sp>
        <p:nvSpPr>
          <p:cNvPr id="3" name="Text Placeholder 2">
            <a:extLst>
              <a:ext uri="{FF2B5EF4-FFF2-40B4-BE49-F238E27FC236}">
                <a16:creationId xmlns:a16="http://schemas.microsoft.com/office/drawing/2014/main" id="{800EE0EF-A6A9-40CA-8C20-8949C30853A3}"/>
              </a:ext>
            </a:extLst>
          </p:cNvPr>
          <p:cNvSpPr>
            <a:spLocks noGrp="1"/>
          </p:cNvSpPr>
          <p:nvPr>
            <p:ph type="body" idx="1"/>
          </p:nvPr>
        </p:nvSpPr>
        <p:spPr>
          <a:xfrm>
            <a:off x="311700" y="852928"/>
            <a:ext cx="8520600" cy="3716097"/>
          </a:xfrm>
        </p:spPr>
        <p:txBody>
          <a:bodyPr/>
          <a:lstStyle/>
          <a:p>
            <a:r>
              <a:rPr lang="en-US" sz="1200" b="1" dirty="0"/>
              <a:t>Cross-agency infrastructure and collaboration </a:t>
            </a:r>
          </a:p>
          <a:p>
            <a:pPr lvl="1"/>
            <a:r>
              <a:rPr lang="en-US" sz="1200" dirty="0"/>
              <a:t>Commitment of resources and time leads to information and data exchange</a:t>
            </a:r>
          </a:p>
          <a:p>
            <a:r>
              <a:rPr lang="en-US" sz="1200" b="1" dirty="0"/>
              <a:t>Coordination across service providers </a:t>
            </a:r>
          </a:p>
          <a:p>
            <a:pPr lvl="1"/>
            <a:r>
              <a:rPr lang="en-US" sz="1200" dirty="0"/>
              <a:t>Leads to improved outcomes for youth through focus on individualized interests and goals </a:t>
            </a:r>
          </a:p>
          <a:p>
            <a:r>
              <a:rPr lang="en-US" sz="1200" b="1" dirty="0"/>
              <a:t>Continuous Training and Technical Assistance</a:t>
            </a:r>
          </a:p>
          <a:p>
            <a:pPr lvl="1"/>
            <a:r>
              <a:rPr lang="en-US" sz="1200" dirty="0"/>
              <a:t>High-quality training offered regularly ensures fidelity and consistency in service provision</a:t>
            </a:r>
          </a:p>
          <a:p>
            <a:r>
              <a:rPr lang="en-US" sz="1200" b="1" dirty="0"/>
              <a:t>Employer Engagement Strategies</a:t>
            </a:r>
          </a:p>
          <a:p>
            <a:pPr lvl="1"/>
            <a:r>
              <a:rPr lang="en-US" sz="1200" dirty="0"/>
              <a:t>Progressive Employment provides flexibility for employers that may overcome  reservations about hiring individuals with disabilities – leading to improved youth outcomes</a:t>
            </a:r>
          </a:p>
          <a:p>
            <a:r>
              <a:rPr lang="en-US" sz="1200" b="1" dirty="0"/>
              <a:t>Building upon existing interventions </a:t>
            </a:r>
            <a:endParaRPr lang="en-US" sz="1200" dirty="0"/>
          </a:p>
          <a:p>
            <a:pPr lvl="1"/>
            <a:r>
              <a:rPr lang="en-US" sz="1200" dirty="0"/>
              <a:t>Align proposed enhancements with existing program framework – JMG as well-established program</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82463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D8D44-7F13-4C75-A6F1-D0128F7ADD42}"/>
              </a:ext>
            </a:extLst>
          </p:cNvPr>
          <p:cNvSpPr>
            <a:spLocks noGrp="1"/>
          </p:cNvSpPr>
          <p:nvPr>
            <p:ph type="title"/>
          </p:nvPr>
        </p:nvSpPr>
        <p:spPr>
          <a:xfrm>
            <a:off x="311700" y="192505"/>
            <a:ext cx="8520600" cy="577516"/>
          </a:xfrm>
        </p:spPr>
        <p:txBody>
          <a:bodyPr/>
          <a:lstStyle/>
          <a:p>
            <a:r>
              <a:rPr lang="en-US" dirty="0">
                <a:solidFill>
                  <a:schemeClr val="bg2">
                    <a:lumMod val="50000"/>
                  </a:schemeClr>
                </a:solidFill>
              </a:rPr>
              <a:t>Resources</a:t>
            </a:r>
          </a:p>
        </p:txBody>
      </p:sp>
      <p:sp>
        <p:nvSpPr>
          <p:cNvPr id="4" name="Text Placeholder 3">
            <a:extLst>
              <a:ext uri="{FF2B5EF4-FFF2-40B4-BE49-F238E27FC236}">
                <a16:creationId xmlns:a16="http://schemas.microsoft.com/office/drawing/2014/main" id="{BB915E04-FCBC-40DB-87C8-5969158A46C4}"/>
              </a:ext>
            </a:extLst>
          </p:cNvPr>
          <p:cNvSpPr>
            <a:spLocks noGrp="1"/>
          </p:cNvSpPr>
          <p:nvPr>
            <p:ph type="body" idx="1"/>
          </p:nvPr>
        </p:nvSpPr>
        <p:spPr>
          <a:xfrm>
            <a:off x="311700" y="875899"/>
            <a:ext cx="3999900" cy="3692976"/>
          </a:xfrm>
        </p:spPr>
        <p:txBody>
          <a:bodyPr/>
          <a:lstStyle/>
          <a:p>
            <a:pPr defTabSz="457200">
              <a:lnSpc>
                <a:spcPct val="90000"/>
              </a:lnSpc>
              <a:spcBef>
                <a:spcPts val="1000"/>
              </a:spcBef>
            </a:pPr>
            <a:r>
              <a:rPr lang="en-US" altLang="en-US" sz="1800" b="1" dirty="0">
                <a:solidFill>
                  <a:schemeClr val="bg2">
                    <a:lumMod val="50000"/>
                  </a:schemeClr>
                </a:solidFill>
              </a:rPr>
              <a:t>Financial Literacy Guide: </a:t>
            </a:r>
            <a:r>
              <a:rPr lang="en-US" altLang="en-US" sz="1800" dirty="0">
                <a:solidFill>
                  <a:srgbClr val="CE93D8"/>
                </a:solidFill>
                <a:hlinkClick r:id="rId2">
                  <a:extLst>
                    <a:ext uri="{A12FA001-AC4F-418D-AE19-62706E023703}">
                      <ahyp:hlinkClr xmlns:ahyp="http://schemas.microsoft.com/office/drawing/2018/hyperlinkcolor" val="tx"/>
                    </a:ext>
                  </a:extLst>
                </a:hlinkClick>
              </a:rPr>
              <a:t>https://www.maine.gov/rehab/dvr/youth_transition.shtml</a:t>
            </a:r>
            <a:r>
              <a:rPr lang="en-US" altLang="en-US" sz="1800" dirty="0"/>
              <a:t> Designed for families, educators, VR counselors, employment supports, and case managers to assist youth with disabilities to explore financial literacy. This resource contains lessons, activities, local resources, games, and a smartphone app.</a:t>
            </a:r>
          </a:p>
          <a:p>
            <a:pPr defTabSz="457200">
              <a:lnSpc>
                <a:spcPct val="90000"/>
              </a:lnSpc>
              <a:spcBef>
                <a:spcPts val="1000"/>
              </a:spcBef>
            </a:pPr>
            <a:endParaRPr lang="en-US" altLang="en-US" dirty="0"/>
          </a:p>
          <a:p>
            <a:pPr defTabSz="457200">
              <a:lnSpc>
                <a:spcPct val="90000"/>
              </a:lnSpc>
              <a:spcBef>
                <a:spcPts val="1000"/>
              </a:spcBef>
            </a:pPr>
            <a:endParaRPr lang="en-US" altLang="en-US" dirty="0"/>
          </a:p>
          <a:p>
            <a:pPr defTabSz="457200">
              <a:lnSpc>
                <a:spcPct val="90000"/>
              </a:lnSpc>
              <a:spcBef>
                <a:spcPts val="1000"/>
              </a:spcBef>
            </a:pPr>
            <a:endParaRPr lang="en-US" altLang="en-US" sz="1100" dirty="0"/>
          </a:p>
          <a:p>
            <a:endParaRPr lang="en-US" dirty="0"/>
          </a:p>
        </p:txBody>
      </p:sp>
      <p:sp>
        <p:nvSpPr>
          <p:cNvPr id="5" name="Text Placeholder 4">
            <a:extLst>
              <a:ext uri="{FF2B5EF4-FFF2-40B4-BE49-F238E27FC236}">
                <a16:creationId xmlns:a16="http://schemas.microsoft.com/office/drawing/2014/main" id="{2C02123F-0F09-4A96-96AD-BF7A1F4F8C2A}"/>
              </a:ext>
            </a:extLst>
          </p:cNvPr>
          <p:cNvSpPr>
            <a:spLocks noGrp="1"/>
          </p:cNvSpPr>
          <p:nvPr>
            <p:ph type="body" idx="2"/>
          </p:nvPr>
        </p:nvSpPr>
        <p:spPr/>
        <p:txBody>
          <a:bodyPr/>
          <a:lstStyle/>
          <a:p>
            <a:pPr marL="139700" indent="0">
              <a:buNone/>
            </a:pPr>
            <a:endParaRPr lang="en-US" dirty="0"/>
          </a:p>
        </p:txBody>
      </p:sp>
      <p:pic>
        <p:nvPicPr>
          <p:cNvPr id="7" name="Content Placeholder 5">
            <a:extLst>
              <a:ext uri="{FF2B5EF4-FFF2-40B4-BE49-F238E27FC236}">
                <a16:creationId xmlns:a16="http://schemas.microsoft.com/office/drawing/2014/main" id="{AD15146E-9BA4-4726-804A-EA127FA924BE}"/>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57183" y="388357"/>
            <a:ext cx="4313562" cy="4586534"/>
          </a:xfrm>
          <a:prstGeom prst="rect">
            <a:avLst/>
          </a:prstGeom>
        </p:spPr>
      </p:pic>
    </p:spTree>
    <p:extLst>
      <p:ext uri="{BB962C8B-B14F-4D97-AF65-F5344CB8AC3E}">
        <p14:creationId xmlns:p14="http://schemas.microsoft.com/office/powerpoint/2010/main" val="734561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353FD3-5927-4D7A-8312-586DB3E04D5F}"/>
              </a:ext>
            </a:extLst>
          </p:cNvPr>
          <p:cNvSpPr>
            <a:spLocks noGrp="1"/>
          </p:cNvSpPr>
          <p:nvPr>
            <p:ph type="title"/>
          </p:nvPr>
        </p:nvSpPr>
        <p:spPr/>
        <p:txBody>
          <a:bodyPr/>
          <a:lstStyle/>
          <a:p>
            <a:r>
              <a:rPr lang="en-US" dirty="0">
                <a:solidFill>
                  <a:schemeClr val="bg2">
                    <a:lumMod val="50000"/>
                  </a:schemeClr>
                </a:solidFill>
              </a:rPr>
              <a:t>For Additional Study</a:t>
            </a:r>
          </a:p>
        </p:txBody>
      </p:sp>
      <p:sp>
        <p:nvSpPr>
          <p:cNvPr id="6" name="Text Placeholder 5">
            <a:extLst>
              <a:ext uri="{FF2B5EF4-FFF2-40B4-BE49-F238E27FC236}">
                <a16:creationId xmlns:a16="http://schemas.microsoft.com/office/drawing/2014/main" id="{A2EE40CF-1100-4E4C-813E-400D9909B0D5}"/>
              </a:ext>
            </a:extLst>
          </p:cNvPr>
          <p:cNvSpPr>
            <a:spLocks noGrp="1"/>
          </p:cNvSpPr>
          <p:nvPr>
            <p:ph type="body" idx="1"/>
          </p:nvPr>
        </p:nvSpPr>
        <p:spPr/>
        <p:txBody>
          <a:bodyPr/>
          <a:lstStyle/>
          <a:p>
            <a:r>
              <a:rPr lang="en-US" b="1" dirty="0"/>
              <a:t>Return on Investment</a:t>
            </a:r>
            <a:r>
              <a:rPr lang="en-US" dirty="0"/>
              <a:t>– Initial analysis suggests a significant return on investment created by investment of VR funding</a:t>
            </a:r>
          </a:p>
          <a:p>
            <a:endParaRPr lang="en-US" dirty="0"/>
          </a:p>
          <a:p>
            <a:r>
              <a:rPr lang="en-US" b="1" dirty="0"/>
              <a:t>Longitudinal Analysis </a:t>
            </a:r>
            <a:r>
              <a:rPr lang="en-US" dirty="0"/>
              <a:t>– Many participants were still in the transition process at the grant’s completion – excluding potential future positive impacts</a:t>
            </a:r>
          </a:p>
          <a:p>
            <a:endParaRPr lang="en-US" dirty="0"/>
          </a:p>
          <a:p>
            <a:r>
              <a:rPr lang="en-US" b="1" dirty="0"/>
              <a:t>Long-term COVID-19 impacts </a:t>
            </a:r>
            <a:r>
              <a:rPr lang="en-US" dirty="0"/>
              <a:t>– Much is unknown about what the long-lasting impacts of the pandemic will be on youth and </a:t>
            </a:r>
            <a:r>
              <a:rPr lang="en-US"/>
              <a:t>educational and employment </a:t>
            </a:r>
            <a:r>
              <a:rPr lang="en-US" dirty="0"/>
              <a:t>outcomes</a:t>
            </a:r>
          </a:p>
          <a:p>
            <a:endParaRPr lang="en-US" dirty="0"/>
          </a:p>
          <a:p>
            <a:endParaRPr lang="en-US" dirty="0"/>
          </a:p>
        </p:txBody>
      </p:sp>
    </p:spTree>
    <p:extLst>
      <p:ext uri="{BB962C8B-B14F-4D97-AF65-F5344CB8AC3E}">
        <p14:creationId xmlns:p14="http://schemas.microsoft.com/office/powerpoint/2010/main" val="522640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8576E-500D-4D2A-95D9-AFD646718752}"/>
              </a:ext>
            </a:extLst>
          </p:cNvPr>
          <p:cNvSpPr>
            <a:spLocks noGrp="1"/>
          </p:cNvSpPr>
          <p:nvPr>
            <p:ph type="title"/>
          </p:nvPr>
        </p:nvSpPr>
        <p:spPr>
          <a:xfrm>
            <a:off x="311700" y="296630"/>
            <a:ext cx="8520600" cy="969545"/>
          </a:xfrm>
        </p:spPr>
        <p:txBody>
          <a:bodyPr/>
          <a:lstStyle/>
          <a:p>
            <a:r>
              <a:rPr lang="en-US" sz="2400" dirty="0">
                <a:solidFill>
                  <a:schemeClr val="bg2">
                    <a:lumMod val="50000"/>
                  </a:schemeClr>
                </a:solidFill>
              </a:rPr>
              <a:t>Video Resources:  Visit DVR Youth and Transition web page </a:t>
            </a:r>
            <a:r>
              <a:rPr lang="en-US" sz="2400" b="0" dirty="0">
                <a:solidFill>
                  <a:schemeClr val="bg2">
                    <a:lumMod val="50000"/>
                  </a:schemeClr>
                </a:solidFill>
              </a:rPr>
              <a:t>https://www.maine.gov/rehab/dvr/youth_transition.shtml</a:t>
            </a:r>
          </a:p>
        </p:txBody>
      </p:sp>
      <p:sp>
        <p:nvSpPr>
          <p:cNvPr id="3" name="Text Placeholder 2">
            <a:extLst>
              <a:ext uri="{FF2B5EF4-FFF2-40B4-BE49-F238E27FC236}">
                <a16:creationId xmlns:a16="http://schemas.microsoft.com/office/drawing/2014/main" id="{5B4E9AE3-1234-4318-A34C-614EDC0D9FC3}"/>
              </a:ext>
            </a:extLst>
          </p:cNvPr>
          <p:cNvSpPr>
            <a:spLocks noGrp="1"/>
          </p:cNvSpPr>
          <p:nvPr>
            <p:ph type="body" idx="1"/>
          </p:nvPr>
        </p:nvSpPr>
        <p:spPr/>
        <p:txBody>
          <a:bodyPr/>
          <a:lstStyle/>
          <a:p>
            <a:r>
              <a:rPr lang="en-US" sz="1800" dirty="0">
                <a:solidFill>
                  <a:schemeClr val="bg2">
                    <a:lumMod val="75000"/>
                  </a:schemeClr>
                </a:solidFill>
                <a:hlinkClick r:id="rId2">
                  <a:extLst>
                    <a:ext uri="{A12FA001-AC4F-418D-AE19-62706E023703}">
                      <ahyp:hlinkClr xmlns:ahyp="http://schemas.microsoft.com/office/drawing/2018/hyperlinkcolor" val="tx"/>
                    </a:ext>
                  </a:extLst>
                </a:hlinkClick>
              </a:rPr>
              <a:t>Progressive Employment Model: Jobsville</a:t>
            </a:r>
            <a:endParaRPr lang="en-US" sz="1800" dirty="0">
              <a:solidFill>
                <a:schemeClr val="bg2">
                  <a:lumMod val="75000"/>
                </a:schemeClr>
              </a:solidFill>
            </a:endParaRPr>
          </a:p>
          <a:p>
            <a:endParaRPr lang="en-US" dirty="0"/>
          </a:p>
          <a:p>
            <a:pPr marL="139700" indent="0">
              <a:buNone/>
            </a:pPr>
            <a:r>
              <a:rPr lang="en-US" sz="1600" dirty="0"/>
              <a:t>See Progressive Employment up close in this captioned video that introduces the viewer to the model and highlights how it supports both Maine youth on their pathway to employment – and Maine employers looking for their next generation of workers!</a:t>
            </a:r>
          </a:p>
        </p:txBody>
      </p:sp>
      <p:sp>
        <p:nvSpPr>
          <p:cNvPr id="4" name="Text Placeholder 3">
            <a:extLst>
              <a:ext uri="{FF2B5EF4-FFF2-40B4-BE49-F238E27FC236}">
                <a16:creationId xmlns:a16="http://schemas.microsoft.com/office/drawing/2014/main" id="{8FEED230-F785-4689-BE11-A2BA8A84BB71}"/>
              </a:ext>
            </a:extLst>
          </p:cNvPr>
          <p:cNvSpPr>
            <a:spLocks noGrp="1"/>
          </p:cNvSpPr>
          <p:nvPr>
            <p:ph type="body" idx="2"/>
          </p:nvPr>
        </p:nvSpPr>
        <p:spPr/>
        <p:txBody>
          <a:bodyPr/>
          <a:lstStyle/>
          <a:p>
            <a:r>
              <a:rPr lang="en-US" sz="2000" dirty="0">
                <a:solidFill>
                  <a:schemeClr val="bg2">
                    <a:lumMod val="75000"/>
                  </a:schemeClr>
                </a:solidFill>
              </a:rPr>
              <a:t>Mitchell and Gabby found their employment paths through Progressive Employment. Their journeys are outlined in the videos below:</a:t>
            </a:r>
          </a:p>
          <a:p>
            <a:r>
              <a:rPr lang="en-US" sz="2000" dirty="0">
                <a:solidFill>
                  <a:schemeClr val="bg2">
                    <a:lumMod val="75000"/>
                  </a:schemeClr>
                </a:solidFill>
                <a:hlinkClick r:id="rId3">
                  <a:extLst>
                    <a:ext uri="{A12FA001-AC4F-418D-AE19-62706E023703}">
                      <ahyp:hlinkClr xmlns:ahyp="http://schemas.microsoft.com/office/drawing/2018/hyperlinkcolor" val="tx"/>
                    </a:ext>
                  </a:extLst>
                </a:hlinkClick>
              </a:rPr>
              <a:t>Mitchell Video</a:t>
            </a:r>
            <a:endParaRPr lang="en-US" sz="2000" dirty="0">
              <a:solidFill>
                <a:schemeClr val="bg2">
                  <a:lumMod val="75000"/>
                </a:schemeClr>
              </a:solidFill>
            </a:endParaRPr>
          </a:p>
          <a:p>
            <a:r>
              <a:rPr lang="en-US" sz="2000" dirty="0">
                <a:solidFill>
                  <a:schemeClr val="bg2">
                    <a:lumMod val="75000"/>
                  </a:schemeClr>
                </a:solidFill>
                <a:hlinkClick r:id="rId4">
                  <a:extLst>
                    <a:ext uri="{A12FA001-AC4F-418D-AE19-62706E023703}">
                      <ahyp:hlinkClr xmlns:ahyp="http://schemas.microsoft.com/office/drawing/2018/hyperlinkcolor" val="tx"/>
                    </a:ext>
                  </a:extLst>
                </a:hlinkClick>
              </a:rPr>
              <a:t>Gabby Video</a:t>
            </a:r>
            <a:endParaRPr lang="en-US" sz="2000" dirty="0">
              <a:solidFill>
                <a:schemeClr val="bg2">
                  <a:lumMod val="75000"/>
                </a:schemeClr>
              </a:solidFill>
            </a:endParaRPr>
          </a:p>
          <a:p>
            <a:endParaRPr lang="en-US" dirty="0"/>
          </a:p>
        </p:txBody>
      </p:sp>
    </p:spTree>
    <p:extLst>
      <p:ext uri="{BB962C8B-B14F-4D97-AF65-F5344CB8AC3E}">
        <p14:creationId xmlns:p14="http://schemas.microsoft.com/office/powerpoint/2010/main" val="3212368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ED366-4EC1-4AB5-A7C8-9E3688A1E92D}"/>
              </a:ext>
            </a:extLst>
          </p:cNvPr>
          <p:cNvSpPr>
            <a:spLocks noGrp="1"/>
          </p:cNvSpPr>
          <p:nvPr>
            <p:ph type="title"/>
          </p:nvPr>
        </p:nvSpPr>
        <p:spPr/>
        <p:txBody>
          <a:bodyPr/>
          <a:lstStyle/>
          <a:p>
            <a:r>
              <a:rPr lang="en-US" dirty="0">
                <a:solidFill>
                  <a:schemeClr val="bg2">
                    <a:lumMod val="50000"/>
                  </a:schemeClr>
                </a:solidFill>
              </a:rPr>
              <a:t>For Additional Information</a:t>
            </a:r>
          </a:p>
        </p:txBody>
      </p:sp>
      <p:sp>
        <p:nvSpPr>
          <p:cNvPr id="3" name="Text Placeholder 2">
            <a:extLst>
              <a:ext uri="{FF2B5EF4-FFF2-40B4-BE49-F238E27FC236}">
                <a16:creationId xmlns:a16="http://schemas.microsoft.com/office/drawing/2014/main" id="{67C72A17-7D14-4D29-A73E-8787119739FB}"/>
              </a:ext>
            </a:extLst>
          </p:cNvPr>
          <p:cNvSpPr>
            <a:spLocks noGrp="1"/>
          </p:cNvSpPr>
          <p:nvPr>
            <p:ph type="body" idx="1"/>
          </p:nvPr>
        </p:nvSpPr>
        <p:spPr/>
        <p:txBody>
          <a:bodyPr/>
          <a:lstStyle/>
          <a:p>
            <a:r>
              <a:rPr lang="en-US" b="1" dirty="0"/>
              <a:t>Libby Stone-Sterling, PhD</a:t>
            </a:r>
          </a:p>
          <a:p>
            <a:pPr marL="114300" indent="0">
              <a:buNone/>
            </a:pPr>
            <a:r>
              <a:rPr lang="en-US" dirty="0"/>
              <a:t>Director, Maine Division of Vocational Rehabilitation</a:t>
            </a:r>
          </a:p>
          <a:p>
            <a:pPr marL="114300" indent="0">
              <a:buNone/>
            </a:pPr>
            <a:r>
              <a:rPr lang="en-US" dirty="0"/>
              <a:t>150 State House Station</a:t>
            </a:r>
          </a:p>
          <a:p>
            <a:pPr marL="114300" indent="0">
              <a:buNone/>
            </a:pPr>
            <a:r>
              <a:rPr lang="en-US" dirty="0"/>
              <a:t>Augusta, ME 04333—0150</a:t>
            </a:r>
          </a:p>
          <a:p>
            <a:pPr marL="114300" indent="0">
              <a:buNone/>
            </a:pPr>
            <a:r>
              <a:rPr lang="en-US" dirty="0"/>
              <a:t>(207)623-7943 office /(207)215-5688 cell</a:t>
            </a:r>
          </a:p>
          <a:p>
            <a:pPr marL="114300" indent="0">
              <a:buNone/>
            </a:pPr>
            <a:r>
              <a:rPr lang="en-US" dirty="0">
                <a:hlinkClick r:id="rId2"/>
              </a:rPr>
              <a:t>Libby.stone-sterling@maine.gov</a:t>
            </a:r>
            <a:endParaRPr lang="en-US" dirty="0"/>
          </a:p>
          <a:p>
            <a:endParaRPr lang="en-US" dirty="0"/>
          </a:p>
          <a:p>
            <a:pPr marL="114300" indent="0" algn="ctr">
              <a:buNone/>
            </a:pPr>
            <a:r>
              <a:rPr lang="en-US" dirty="0"/>
              <a:t>The  </a:t>
            </a:r>
            <a:r>
              <a:rPr lang="en-US" altLang="en-US" dirty="0"/>
              <a:t>Maine Department of Labor provides Equal Opportunity in employment and programs. Auxiliary aids and services are available to individuals with disabilities upon request</a:t>
            </a:r>
          </a:p>
          <a:p>
            <a:pPr marL="114300" indent="0">
              <a:buNone/>
            </a:pPr>
            <a:endParaRPr lang="en-US" dirty="0"/>
          </a:p>
        </p:txBody>
      </p:sp>
    </p:spTree>
    <p:extLst>
      <p:ext uri="{BB962C8B-B14F-4D97-AF65-F5344CB8AC3E}">
        <p14:creationId xmlns:p14="http://schemas.microsoft.com/office/powerpoint/2010/main" val="1491352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105EE-4D56-4FF0-8031-6507BE75E8F6}"/>
              </a:ext>
            </a:extLst>
          </p:cNvPr>
          <p:cNvSpPr>
            <a:spLocks noGrp="1"/>
          </p:cNvSpPr>
          <p:nvPr>
            <p:ph type="title"/>
          </p:nvPr>
        </p:nvSpPr>
        <p:spPr/>
        <p:txBody>
          <a:bodyPr/>
          <a:lstStyle/>
          <a:p>
            <a:r>
              <a:rPr lang="en-US" dirty="0">
                <a:solidFill>
                  <a:schemeClr val="bg2">
                    <a:lumMod val="50000"/>
                  </a:schemeClr>
                </a:solidFill>
              </a:rPr>
              <a:t>Why this Study?</a:t>
            </a:r>
          </a:p>
        </p:txBody>
      </p:sp>
      <p:sp>
        <p:nvSpPr>
          <p:cNvPr id="3" name="Text Placeholder 2">
            <a:extLst>
              <a:ext uri="{FF2B5EF4-FFF2-40B4-BE49-F238E27FC236}">
                <a16:creationId xmlns:a16="http://schemas.microsoft.com/office/drawing/2014/main" id="{FE3B4FC5-6DF0-49D6-B5E7-DEA0DA6E8559}"/>
              </a:ext>
            </a:extLst>
          </p:cNvPr>
          <p:cNvSpPr>
            <a:spLocks noGrp="1"/>
          </p:cNvSpPr>
          <p:nvPr>
            <p:ph type="body" idx="1"/>
          </p:nvPr>
        </p:nvSpPr>
        <p:spPr/>
        <p:txBody>
          <a:bodyPr/>
          <a:lstStyle/>
          <a:p>
            <a:pPr marL="114300" indent="0">
              <a:buNone/>
            </a:pPr>
            <a:r>
              <a:rPr lang="en-US" b="1" dirty="0">
                <a:solidFill>
                  <a:schemeClr val="bg2">
                    <a:lumMod val="50000"/>
                  </a:schemeClr>
                </a:solidFill>
              </a:rPr>
              <a:t>Maine Division of Vocational Rehabilitation is committed to</a:t>
            </a:r>
            <a:r>
              <a:rPr lang="en-US" sz="2400" b="1" dirty="0"/>
              <a:t>: </a:t>
            </a:r>
          </a:p>
          <a:p>
            <a:r>
              <a:rPr lang="en-US" sz="2000" b="1" dirty="0">
                <a:solidFill>
                  <a:schemeClr val="bg2">
                    <a:lumMod val="50000"/>
                  </a:schemeClr>
                </a:solidFill>
              </a:rPr>
              <a:t>Improving youth engagement in DVR services</a:t>
            </a:r>
          </a:p>
          <a:p>
            <a:r>
              <a:rPr lang="en-US" sz="2000" b="1" dirty="0">
                <a:solidFill>
                  <a:schemeClr val="bg2">
                    <a:lumMod val="50000"/>
                  </a:schemeClr>
                </a:solidFill>
              </a:rPr>
              <a:t>Learning more about effective Work Based Learning approaches – particularly for rural youth</a:t>
            </a:r>
          </a:p>
          <a:p>
            <a:r>
              <a:rPr lang="en-US" sz="2000" b="1" dirty="0">
                <a:solidFill>
                  <a:schemeClr val="bg2">
                    <a:lumMod val="50000"/>
                  </a:schemeClr>
                </a:solidFill>
              </a:rPr>
              <a:t>Ensuring DVR clients have at least one paid work experience before high school graduation</a:t>
            </a:r>
          </a:p>
          <a:p>
            <a:r>
              <a:rPr lang="en-US" sz="2000" b="1" dirty="0">
                <a:solidFill>
                  <a:schemeClr val="bg2">
                    <a:lumMod val="50000"/>
                  </a:schemeClr>
                </a:solidFill>
              </a:rPr>
              <a:t>Carrying out the principles and recommendations of Employment First</a:t>
            </a:r>
          </a:p>
          <a:p>
            <a:endParaRPr lang="en-US" sz="1600" b="1" dirty="0"/>
          </a:p>
        </p:txBody>
      </p:sp>
    </p:spTree>
    <p:extLst>
      <p:ext uri="{BB962C8B-B14F-4D97-AF65-F5344CB8AC3E}">
        <p14:creationId xmlns:p14="http://schemas.microsoft.com/office/powerpoint/2010/main" val="2436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6DB13-7045-4062-9BCB-067971979547}"/>
              </a:ext>
            </a:extLst>
          </p:cNvPr>
          <p:cNvSpPr>
            <a:spLocks noGrp="1"/>
          </p:cNvSpPr>
          <p:nvPr>
            <p:ph type="title"/>
          </p:nvPr>
        </p:nvSpPr>
        <p:spPr>
          <a:xfrm>
            <a:off x="311700" y="154004"/>
            <a:ext cx="8520600" cy="998421"/>
          </a:xfrm>
        </p:spPr>
        <p:txBody>
          <a:bodyPr/>
          <a:lstStyle/>
          <a:p>
            <a:r>
              <a:rPr lang="en-US" dirty="0">
                <a:solidFill>
                  <a:schemeClr val="bg2">
                    <a:lumMod val="50000"/>
                  </a:schemeClr>
                </a:solidFill>
              </a:rPr>
              <a:t>What Does TWBL Success Look Like?</a:t>
            </a:r>
          </a:p>
        </p:txBody>
      </p:sp>
      <p:sp>
        <p:nvSpPr>
          <p:cNvPr id="3" name="Text Placeholder 2">
            <a:extLst>
              <a:ext uri="{FF2B5EF4-FFF2-40B4-BE49-F238E27FC236}">
                <a16:creationId xmlns:a16="http://schemas.microsoft.com/office/drawing/2014/main" id="{098CD3D1-E0D7-4FD1-92C5-7DA05A8F0281}"/>
              </a:ext>
            </a:extLst>
          </p:cNvPr>
          <p:cNvSpPr>
            <a:spLocks noGrp="1"/>
          </p:cNvSpPr>
          <p:nvPr>
            <p:ph type="body" idx="1"/>
          </p:nvPr>
        </p:nvSpPr>
        <p:spPr>
          <a:xfrm>
            <a:off x="311700" y="808522"/>
            <a:ext cx="8520600" cy="3760503"/>
          </a:xfrm>
        </p:spPr>
        <p:txBody>
          <a:bodyPr/>
          <a:lstStyle/>
          <a:p>
            <a:pPr marL="114300" indent="0">
              <a:buNone/>
            </a:pPr>
            <a:r>
              <a:rPr lang="en-US" altLang="en-US" sz="1600" dirty="0"/>
              <a:t>“Jay”, a young man with autism,  participated in the JMG program at Bangor High School and was referred to Progressive Employment in his senior year. He did not think that he was going to be employable because  he thought “People don’t really like me and I am not really good at anything.” A CRP took him on a tour and interview at a local barbecue restaurant. Jay discovered during his interview that workers could have a free meal and soda during each shift. The manager saw the sparkle in his eye and heard the enthusiasm in his voice, “I can work, get money, and free root beer?” Jay began a Paid Work Experience and was hired at its completion!</a:t>
            </a:r>
          </a:p>
          <a:p>
            <a:pPr marL="114300" indent="0">
              <a:buNone/>
            </a:pPr>
            <a:r>
              <a:rPr lang="en-US" altLang="en-US" sz="1600" dirty="0"/>
              <a:t> </a:t>
            </a:r>
          </a:p>
          <a:p>
            <a:pPr marL="114300" indent="0">
              <a:buNone/>
            </a:pPr>
            <a:r>
              <a:rPr lang="en-US" altLang="en-US" sz="1600" dirty="0"/>
              <a:t>Jay returned to his JMG class with his barbecue restaurant hat on and announced to his  VRCI and JMG Specialist - </a:t>
            </a:r>
            <a:r>
              <a:rPr lang="en-US" altLang="en-US" sz="1600" b="1" dirty="0"/>
              <a:t>“I got a job!”  </a:t>
            </a:r>
          </a:p>
          <a:p>
            <a:pPr marL="114300" indent="0">
              <a:buNone/>
            </a:pPr>
            <a:endParaRPr lang="en-US" altLang="en-US" sz="1600" b="1" dirty="0"/>
          </a:p>
          <a:p>
            <a:pPr marL="114300" indent="0" algn="ctr">
              <a:buNone/>
            </a:pPr>
            <a:r>
              <a:rPr lang="en-US" altLang="en-US" sz="1600" b="1" dirty="0"/>
              <a:t>Jay enrolled at the University of Maine at Augusta following  graduation</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3401717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5931E3-BCF5-46C3-A9E1-D1B041612450}"/>
              </a:ext>
            </a:extLst>
          </p:cNvPr>
          <p:cNvSpPr>
            <a:spLocks noGrp="1"/>
          </p:cNvSpPr>
          <p:nvPr>
            <p:ph type="title"/>
          </p:nvPr>
        </p:nvSpPr>
        <p:spPr/>
        <p:txBody>
          <a:bodyPr/>
          <a:lstStyle/>
          <a:p>
            <a:r>
              <a:rPr lang="en-US" sz="3000" dirty="0">
                <a:solidFill>
                  <a:schemeClr val="bg2">
                    <a:lumMod val="50000"/>
                  </a:schemeClr>
                </a:solidFill>
              </a:rPr>
              <a:t>Transition Work Based Learning Model Demonstration Grant</a:t>
            </a:r>
          </a:p>
        </p:txBody>
      </p:sp>
      <p:sp>
        <p:nvSpPr>
          <p:cNvPr id="7" name="Text Placeholder 6">
            <a:extLst>
              <a:ext uri="{FF2B5EF4-FFF2-40B4-BE49-F238E27FC236}">
                <a16:creationId xmlns:a16="http://schemas.microsoft.com/office/drawing/2014/main" id="{F562A0CE-52CD-4A78-BDC5-D54206F3C437}"/>
              </a:ext>
            </a:extLst>
          </p:cNvPr>
          <p:cNvSpPr>
            <a:spLocks noGrp="1"/>
          </p:cNvSpPr>
          <p:nvPr>
            <p:ph type="body" idx="1"/>
          </p:nvPr>
        </p:nvSpPr>
        <p:spPr>
          <a:xfrm>
            <a:off x="242543" y="990000"/>
            <a:ext cx="3999900" cy="3855049"/>
          </a:xfrm>
        </p:spPr>
        <p:txBody>
          <a:bodyPr/>
          <a:lstStyle/>
          <a:p>
            <a:pPr marL="109537" indent="0">
              <a:buFont typeface="Wingdings 3" panose="05040102010807070707" pitchFamily="18" charset="2"/>
              <a:buNone/>
              <a:defRPr/>
            </a:pPr>
            <a:r>
              <a:rPr lang="en-US" dirty="0">
                <a:solidFill>
                  <a:schemeClr val="bg2">
                    <a:lumMod val="50000"/>
                  </a:schemeClr>
                </a:solidFill>
              </a:rPr>
              <a:t>US Department of Education-funded</a:t>
            </a:r>
          </a:p>
          <a:p>
            <a:pPr marL="109537" indent="0">
              <a:buFont typeface="Wingdings 3" panose="05040102010807070707" pitchFamily="18" charset="2"/>
              <a:buNone/>
              <a:defRPr/>
            </a:pPr>
            <a:r>
              <a:rPr lang="en-US" dirty="0">
                <a:solidFill>
                  <a:schemeClr val="bg2">
                    <a:lumMod val="50000"/>
                  </a:schemeClr>
                </a:solidFill>
              </a:rPr>
              <a:t>5-year initiative (2016-2021) to implement and evaluate two work-based learning interventions with students with disabilities in the Augusta and Bangor areas</a:t>
            </a:r>
          </a:p>
          <a:p>
            <a:pPr marL="109537" indent="0">
              <a:buFont typeface="Wingdings 3" panose="05040102010807070707" pitchFamily="18" charset="2"/>
              <a:buNone/>
              <a:defRPr/>
            </a:pPr>
            <a:r>
              <a:rPr lang="en-US" dirty="0">
                <a:solidFill>
                  <a:schemeClr val="bg2">
                    <a:lumMod val="50000"/>
                  </a:schemeClr>
                </a:solidFill>
              </a:rPr>
              <a:t>	</a:t>
            </a:r>
            <a:r>
              <a:rPr lang="en-US" b="1" dirty="0">
                <a:solidFill>
                  <a:schemeClr val="bg2">
                    <a:lumMod val="50000"/>
                  </a:schemeClr>
                </a:solidFill>
              </a:rPr>
              <a:t>1.</a:t>
            </a:r>
            <a:r>
              <a:rPr lang="en-US" dirty="0">
                <a:solidFill>
                  <a:schemeClr val="bg2">
                    <a:lumMod val="50000"/>
                  </a:schemeClr>
                </a:solidFill>
              </a:rPr>
              <a:t>  </a:t>
            </a:r>
            <a:r>
              <a:rPr lang="en-US" b="1" dirty="0">
                <a:solidFill>
                  <a:schemeClr val="bg2">
                    <a:lumMod val="50000"/>
                  </a:schemeClr>
                </a:solidFill>
              </a:rPr>
              <a:t>Enhanced JMG </a:t>
            </a:r>
          </a:p>
          <a:p>
            <a:pPr marL="109537" indent="0">
              <a:buFont typeface="Wingdings 3" panose="05040102010807070707" pitchFamily="18" charset="2"/>
              <a:buNone/>
              <a:defRPr/>
            </a:pPr>
            <a:r>
              <a:rPr lang="en-US" b="1" dirty="0">
                <a:solidFill>
                  <a:schemeClr val="bg2">
                    <a:lumMod val="50000"/>
                  </a:schemeClr>
                </a:solidFill>
              </a:rPr>
              <a:t>	2. Progressive Employment</a:t>
            </a:r>
          </a:p>
          <a:p>
            <a:pPr marL="109537" indent="0">
              <a:buFont typeface="Wingdings 3" panose="05040102010807070707" pitchFamily="18" charset="2"/>
              <a:buNone/>
              <a:defRPr/>
            </a:pPr>
            <a:endParaRPr lang="en-US" b="1" dirty="0">
              <a:solidFill>
                <a:schemeClr val="bg2">
                  <a:lumMod val="50000"/>
                </a:schemeClr>
              </a:solidFill>
            </a:endParaRPr>
          </a:p>
          <a:p>
            <a:pPr marL="109537" indent="0">
              <a:buFont typeface="Wingdings 3" panose="05040102010807070707" pitchFamily="18" charset="2"/>
              <a:buNone/>
              <a:defRPr/>
            </a:pPr>
            <a:r>
              <a:rPr lang="en-US" b="1" dirty="0">
                <a:solidFill>
                  <a:schemeClr val="bg2">
                    <a:lumMod val="50000"/>
                  </a:schemeClr>
                </a:solidFill>
              </a:rPr>
              <a:t>Goal:  </a:t>
            </a:r>
            <a:r>
              <a:rPr lang="en-US" dirty="0">
                <a:solidFill>
                  <a:schemeClr val="bg2">
                    <a:lumMod val="50000"/>
                  </a:schemeClr>
                </a:solidFill>
              </a:rPr>
              <a:t>Over 90% of participants enter post-secondary education or employment within one year of high school graduation. All participants engage in two paid work experience. Increase professional capacity to provide work-based learning experiences.</a:t>
            </a:r>
          </a:p>
          <a:p>
            <a:pPr marL="109537" indent="0">
              <a:buFont typeface="Wingdings 3" panose="05040102010807070707" pitchFamily="18" charset="2"/>
              <a:buNone/>
              <a:defRPr/>
            </a:pPr>
            <a:endParaRPr lang="en-US" sz="1200" dirty="0"/>
          </a:p>
          <a:p>
            <a:pPr marL="109537" indent="0">
              <a:buFont typeface="Wingdings 3" panose="05040102010807070707" pitchFamily="18" charset="2"/>
              <a:buNone/>
              <a:defRPr/>
            </a:pPr>
            <a:r>
              <a:rPr lang="en-US" dirty="0"/>
              <a:t>.</a:t>
            </a:r>
          </a:p>
          <a:p>
            <a:pPr marL="109537" indent="0">
              <a:buFont typeface="Wingdings 3" panose="05040102010807070707" pitchFamily="18" charset="2"/>
              <a:buNone/>
              <a:defRPr/>
            </a:pPr>
            <a:endParaRPr lang="en-US" b="1" dirty="0"/>
          </a:p>
          <a:p>
            <a:pPr marL="109537" indent="0">
              <a:buFont typeface="Wingdings 3" panose="05040102010807070707" pitchFamily="18" charset="2"/>
              <a:buNone/>
              <a:defRPr/>
            </a:pPr>
            <a:endParaRPr lang="en-US" b="1" dirty="0"/>
          </a:p>
          <a:p>
            <a:pPr marL="109537" indent="0">
              <a:buFont typeface="Wingdings 3" panose="05040102010807070707" pitchFamily="18" charset="2"/>
              <a:buNone/>
              <a:defRPr/>
            </a:pPr>
            <a:endParaRPr lang="en-US" b="1" dirty="0"/>
          </a:p>
          <a:p>
            <a:pPr marL="395287" indent="-285750">
              <a:defRPr/>
            </a:pPr>
            <a:endParaRPr lang="en-US" b="1" dirty="0"/>
          </a:p>
          <a:p>
            <a:pPr marL="109537" indent="0">
              <a:buFont typeface="Wingdings 3" panose="05040102010807070707" pitchFamily="18" charset="2"/>
              <a:buNone/>
              <a:defRPr/>
            </a:pPr>
            <a:endParaRPr lang="en-US" b="1" dirty="0"/>
          </a:p>
          <a:p>
            <a:pPr marL="109537" indent="0">
              <a:buFont typeface="Wingdings 3" panose="05040102010807070707" pitchFamily="18" charset="2"/>
              <a:buNone/>
              <a:defRPr/>
            </a:pPr>
            <a:endParaRPr lang="en-US" dirty="0"/>
          </a:p>
          <a:p>
            <a:endParaRPr lang="en-US" dirty="0"/>
          </a:p>
        </p:txBody>
      </p:sp>
      <p:sp>
        <p:nvSpPr>
          <p:cNvPr id="8" name="Text Placeholder 7">
            <a:extLst>
              <a:ext uri="{FF2B5EF4-FFF2-40B4-BE49-F238E27FC236}">
                <a16:creationId xmlns:a16="http://schemas.microsoft.com/office/drawing/2014/main" id="{9CB4A26C-173F-4D83-9F76-2A9DB1B9B7BA}"/>
              </a:ext>
            </a:extLst>
          </p:cNvPr>
          <p:cNvSpPr>
            <a:spLocks noGrp="1"/>
          </p:cNvSpPr>
          <p:nvPr>
            <p:ph type="body" idx="2"/>
          </p:nvPr>
        </p:nvSpPr>
        <p:spPr>
          <a:xfrm>
            <a:off x="4572000" y="990000"/>
            <a:ext cx="3999900" cy="3578875"/>
          </a:xfrm>
        </p:spPr>
        <p:txBody>
          <a:bodyPr/>
          <a:lstStyle/>
          <a:p>
            <a:pPr marL="0" indent="0">
              <a:buClrTx/>
              <a:buSzTx/>
              <a:buNone/>
              <a:defRPr/>
            </a:pPr>
            <a:r>
              <a:rPr lang="en-US" b="1" dirty="0">
                <a:solidFill>
                  <a:sysClr val="windowText" lastClr="000000"/>
                </a:solidFill>
              </a:rPr>
              <a:t>In Partnership with</a:t>
            </a:r>
            <a:r>
              <a:rPr lang="en-US" dirty="0">
                <a:solidFill>
                  <a:sysClr val="windowText" lastClr="000000"/>
                </a:solidFill>
              </a:rPr>
              <a:t>:</a:t>
            </a:r>
          </a:p>
          <a:p>
            <a:pPr marL="285750" indent="-285750">
              <a:buClrTx/>
              <a:buSzTx/>
              <a:defRPr/>
            </a:pPr>
            <a:r>
              <a:rPr lang="en-US" dirty="0">
                <a:solidFill>
                  <a:sysClr val="windowText" lastClr="000000"/>
                </a:solidFill>
              </a:rPr>
              <a:t>Jobs for Maine’s Grads (JMG)</a:t>
            </a:r>
          </a:p>
          <a:p>
            <a:pPr marL="285750" indent="-285750">
              <a:buClrTx/>
              <a:buSzTx/>
              <a:defRPr/>
            </a:pPr>
            <a:r>
              <a:rPr lang="en-US" dirty="0">
                <a:solidFill>
                  <a:sysClr val="windowText" lastClr="000000"/>
                </a:solidFill>
              </a:rPr>
              <a:t>Institute for Community Inclusion (ICI) at UMass Boston</a:t>
            </a:r>
          </a:p>
          <a:p>
            <a:pPr marL="285750" indent="-285750">
              <a:buClrTx/>
              <a:buSzTx/>
              <a:defRPr/>
            </a:pPr>
            <a:r>
              <a:rPr lang="en-US" dirty="0">
                <a:solidFill>
                  <a:sysClr val="windowText" lastClr="000000"/>
                </a:solidFill>
              </a:rPr>
              <a:t>American Institutes for Research (AIR)</a:t>
            </a:r>
          </a:p>
          <a:p>
            <a:pPr marL="285750" indent="-285750">
              <a:buClrTx/>
              <a:buSzTx/>
              <a:defRPr/>
            </a:pPr>
            <a:r>
              <a:rPr lang="en-US" dirty="0">
                <a:solidFill>
                  <a:sysClr val="windowText" lastClr="000000"/>
                </a:solidFill>
              </a:rPr>
              <a:t>Council of State Administrators of Vocational Rehabilitation (CSAVR)</a:t>
            </a:r>
          </a:p>
          <a:p>
            <a:pPr marL="285750" indent="-285750">
              <a:buClrTx/>
              <a:buSzTx/>
              <a:defRPr/>
            </a:pPr>
            <a:r>
              <a:rPr lang="en-US" dirty="0">
                <a:solidFill>
                  <a:sysClr val="windowText" lastClr="000000"/>
                </a:solidFill>
              </a:rPr>
              <a:t>Center for Workforce Research and Information (CWRI) – MDOL</a:t>
            </a:r>
          </a:p>
          <a:p>
            <a:pPr marL="285750" indent="-285750">
              <a:buClrTx/>
              <a:buSzTx/>
              <a:defRPr/>
            </a:pPr>
            <a:endParaRPr lang="en-US" dirty="0">
              <a:solidFill>
                <a:sysClr val="windowText" lastClr="000000"/>
              </a:solidFill>
            </a:endParaRPr>
          </a:p>
          <a:p>
            <a:pPr marL="0" indent="0">
              <a:buClrTx/>
              <a:buSzTx/>
              <a:buNone/>
              <a:defRPr/>
            </a:pPr>
            <a:r>
              <a:rPr lang="en-US" b="1" dirty="0">
                <a:solidFill>
                  <a:sysClr val="windowText" lastClr="000000"/>
                </a:solidFill>
              </a:rPr>
              <a:t>Funding: </a:t>
            </a:r>
            <a:r>
              <a:rPr lang="en-US" dirty="0">
                <a:solidFill>
                  <a:sysClr val="windowText" lastClr="000000"/>
                </a:solidFill>
              </a:rPr>
              <a:t>$9 million</a:t>
            </a:r>
          </a:p>
          <a:p>
            <a:pPr marL="0" indent="0">
              <a:buClrTx/>
              <a:buSzTx/>
              <a:buNone/>
              <a:defRPr/>
            </a:pPr>
            <a:r>
              <a:rPr lang="en-US" b="1" dirty="0">
                <a:solidFill>
                  <a:sysClr val="windowText" lastClr="000000"/>
                </a:solidFill>
              </a:rPr>
              <a:t>Target Population: </a:t>
            </a:r>
            <a:r>
              <a:rPr lang="en-US" dirty="0">
                <a:solidFill>
                  <a:sysClr val="windowText" lastClr="000000"/>
                </a:solidFill>
              </a:rPr>
              <a:t>200 students  with disabilities within two years of high school graduation in the Bangor and Augusta areas</a:t>
            </a:r>
            <a:endParaRPr lang="en-US" b="1" dirty="0">
              <a:solidFill>
                <a:sysClr val="windowText" lastClr="000000"/>
              </a:solidFill>
            </a:endParaRPr>
          </a:p>
          <a:p>
            <a:pPr marL="0" indent="0">
              <a:buClrTx/>
              <a:buSzTx/>
              <a:buNone/>
              <a:defRPr/>
            </a:pPr>
            <a:endParaRPr lang="en-US" b="1" dirty="0">
              <a:solidFill>
                <a:sysClr val="windowText" lastClr="000000"/>
              </a:solidFill>
            </a:endParaRPr>
          </a:p>
          <a:p>
            <a:pPr marL="0" indent="0">
              <a:buClrTx/>
              <a:buSzTx/>
              <a:buNone/>
              <a:tabLst>
                <a:tab pos="171450" algn="l"/>
              </a:tabLst>
              <a:defRPr/>
            </a:pPr>
            <a:r>
              <a:rPr lang="en-US" dirty="0">
                <a:solidFill>
                  <a:sysClr val="windowText" lastClr="000000"/>
                </a:solidFill>
              </a:rPr>
              <a:t>	</a:t>
            </a:r>
          </a:p>
          <a:p>
            <a:pPr marL="0" indent="0">
              <a:buClrTx/>
              <a:buSzTx/>
              <a:buNone/>
              <a:tabLst>
                <a:tab pos="171450" algn="l"/>
              </a:tabLst>
              <a:defRPr/>
            </a:pPr>
            <a:endParaRPr lang="en-US" dirty="0">
              <a:solidFill>
                <a:sysClr val="windowText" lastClr="000000"/>
              </a:solidFill>
            </a:endParaRPr>
          </a:p>
        </p:txBody>
      </p:sp>
    </p:spTree>
    <p:extLst>
      <p:ext uri="{BB962C8B-B14F-4D97-AF65-F5344CB8AC3E}">
        <p14:creationId xmlns:p14="http://schemas.microsoft.com/office/powerpoint/2010/main" val="1092742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63211-2370-4B3B-B193-9BCD67F37864}"/>
              </a:ext>
            </a:extLst>
          </p:cNvPr>
          <p:cNvSpPr>
            <a:spLocks noGrp="1"/>
          </p:cNvSpPr>
          <p:nvPr>
            <p:ph type="title"/>
          </p:nvPr>
        </p:nvSpPr>
        <p:spPr/>
        <p:txBody>
          <a:bodyPr/>
          <a:lstStyle/>
          <a:p>
            <a:r>
              <a:rPr lang="en-US" dirty="0">
                <a:solidFill>
                  <a:schemeClr val="bg2">
                    <a:lumMod val="50000"/>
                  </a:schemeClr>
                </a:solidFill>
              </a:rPr>
              <a:t>Selected Interventions – Enhanced JMG (E-JMG)</a:t>
            </a:r>
          </a:p>
        </p:txBody>
      </p:sp>
      <p:sp>
        <p:nvSpPr>
          <p:cNvPr id="3" name="Text Placeholder 2">
            <a:extLst>
              <a:ext uri="{FF2B5EF4-FFF2-40B4-BE49-F238E27FC236}">
                <a16:creationId xmlns:a16="http://schemas.microsoft.com/office/drawing/2014/main" id="{088C5D7D-9DD5-45B9-99C4-CB020F46774B}"/>
              </a:ext>
            </a:extLst>
          </p:cNvPr>
          <p:cNvSpPr>
            <a:spLocks noGrp="1"/>
          </p:cNvSpPr>
          <p:nvPr>
            <p:ph type="body" idx="1"/>
          </p:nvPr>
        </p:nvSpPr>
        <p:spPr/>
        <p:txBody>
          <a:bodyPr/>
          <a:lstStyle/>
          <a:p>
            <a:r>
              <a:rPr lang="en-US" sz="1600" dirty="0"/>
              <a:t>JMG provides for credit courses to high school students using a competency-based curriculum to put students on the path to college or a career - focusing on academic knowledge, career development skills, leadership, and teamwork</a:t>
            </a:r>
          </a:p>
          <a:p>
            <a:pPr lvl="1"/>
            <a:r>
              <a:rPr lang="en-US" sz="1600" dirty="0"/>
              <a:t>Developed 5 new JMG school-based programs in the Bangor area</a:t>
            </a:r>
          </a:p>
          <a:p>
            <a:pPr lvl="1"/>
            <a:r>
              <a:rPr lang="en-US" sz="1600" dirty="0"/>
              <a:t>Cross-trained all  JMG Specialists as ACRE-certified employment specialists</a:t>
            </a:r>
          </a:p>
          <a:p>
            <a:pPr lvl="1"/>
            <a:r>
              <a:rPr lang="en-US" sz="1600" dirty="0"/>
              <a:t>Embedded Rehabilitation Counselor I’s in the JMG classroom</a:t>
            </a:r>
          </a:p>
          <a:p>
            <a:endParaRPr lang="en-US" dirty="0"/>
          </a:p>
        </p:txBody>
      </p:sp>
    </p:spTree>
    <p:extLst>
      <p:ext uri="{BB962C8B-B14F-4D97-AF65-F5344CB8AC3E}">
        <p14:creationId xmlns:p14="http://schemas.microsoft.com/office/powerpoint/2010/main" val="3040702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55A52-29E5-457F-BF94-339BDAC4B7AB}"/>
              </a:ext>
            </a:extLst>
          </p:cNvPr>
          <p:cNvSpPr>
            <a:spLocks noGrp="1"/>
          </p:cNvSpPr>
          <p:nvPr>
            <p:ph type="title"/>
          </p:nvPr>
        </p:nvSpPr>
        <p:spPr/>
        <p:txBody>
          <a:bodyPr/>
          <a:lstStyle/>
          <a:p>
            <a:r>
              <a:rPr lang="en-US" dirty="0">
                <a:solidFill>
                  <a:schemeClr val="bg2">
                    <a:lumMod val="50000"/>
                  </a:schemeClr>
                </a:solidFill>
              </a:rPr>
              <a:t>Selected Interventions – Progressive Employment</a:t>
            </a:r>
          </a:p>
        </p:txBody>
      </p:sp>
      <p:sp>
        <p:nvSpPr>
          <p:cNvPr id="3" name="Text Placeholder 2">
            <a:extLst>
              <a:ext uri="{FF2B5EF4-FFF2-40B4-BE49-F238E27FC236}">
                <a16:creationId xmlns:a16="http://schemas.microsoft.com/office/drawing/2014/main" id="{7351A3FE-5567-4BD8-9744-D8950A54C440}"/>
              </a:ext>
            </a:extLst>
          </p:cNvPr>
          <p:cNvSpPr>
            <a:spLocks noGrp="1"/>
          </p:cNvSpPr>
          <p:nvPr>
            <p:ph type="body" idx="1"/>
          </p:nvPr>
        </p:nvSpPr>
        <p:spPr>
          <a:xfrm>
            <a:off x="311700" y="1035050"/>
            <a:ext cx="8520600" cy="3533975"/>
          </a:xfrm>
        </p:spPr>
        <p:txBody>
          <a:bodyPr/>
          <a:lstStyle/>
          <a:p>
            <a:pPr>
              <a:lnSpc>
                <a:spcPct val="100000"/>
              </a:lnSpc>
            </a:pPr>
            <a:r>
              <a:rPr lang="en-US" sz="1600" dirty="0"/>
              <a:t>Progressive Employment is a dual customer team approach to work-based learning integrating vocational counseling and business engagement services through highly structured communication strategies (Institute for Community Inclusion, 2021)</a:t>
            </a:r>
          </a:p>
          <a:p>
            <a:pPr lvl="1">
              <a:lnSpc>
                <a:spcPct val="100000"/>
              </a:lnSpc>
            </a:pPr>
            <a:r>
              <a:rPr lang="en-US" sz="1600" dirty="0"/>
              <a:t>Adapted from Vermont – Core belief that “Everyone is Ready for Something”</a:t>
            </a:r>
          </a:p>
          <a:p>
            <a:pPr lvl="1">
              <a:lnSpc>
                <a:spcPct val="100000"/>
              </a:lnSpc>
            </a:pPr>
            <a:r>
              <a:rPr lang="en-US" sz="1600" dirty="0"/>
              <a:t>Utilizes a unique team approach called  “Jobsville” </a:t>
            </a:r>
          </a:p>
          <a:p>
            <a:pPr lvl="1">
              <a:lnSpc>
                <a:spcPct val="100000"/>
              </a:lnSpc>
            </a:pPr>
            <a:r>
              <a:rPr lang="en-US" sz="1600" dirty="0"/>
              <a:t>May Include: Mock Interviews, Informational Interviews, Business tours, job shadows, paid work experience,  and OJT</a:t>
            </a:r>
          </a:p>
          <a:p>
            <a:pPr lvl="1">
              <a:lnSpc>
                <a:spcPct val="100000"/>
              </a:lnSpc>
            </a:pPr>
            <a:r>
              <a:rPr lang="en-US" sz="1600" dirty="0"/>
              <a:t>Launched in Bangor and Augusta with trained Community Rehabilitation Providers and VR staff</a:t>
            </a:r>
          </a:p>
          <a:p>
            <a:endParaRPr lang="en-US" dirty="0"/>
          </a:p>
        </p:txBody>
      </p:sp>
    </p:spTree>
    <p:extLst>
      <p:ext uri="{BB962C8B-B14F-4D97-AF65-F5344CB8AC3E}">
        <p14:creationId xmlns:p14="http://schemas.microsoft.com/office/powerpoint/2010/main" val="39300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CD2D7-B02C-41E7-A151-CB4E22BE3F22}"/>
              </a:ext>
            </a:extLst>
          </p:cNvPr>
          <p:cNvSpPr>
            <a:spLocks noGrp="1"/>
          </p:cNvSpPr>
          <p:nvPr>
            <p:ph type="title"/>
          </p:nvPr>
        </p:nvSpPr>
        <p:spPr/>
        <p:txBody>
          <a:bodyPr/>
          <a:lstStyle/>
          <a:p>
            <a:r>
              <a:rPr lang="en-US" dirty="0">
                <a:solidFill>
                  <a:schemeClr val="bg2">
                    <a:lumMod val="50000"/>
                  </a:schemeClr>
                </a:solidFill>
              </a:rPr>
              <a:t>Implementation Fidelity (AIR, 2021)</a:t>
            </a:r>
            <a:endParaRPr lang="en-US" dirty="0"/>
          </a:p>
        </p:txBody>
      </p:sp>
      <p:sp>
        <p:nvSpPr>
          <p:cNvPr id="3" name="Text Placeholder 2">
            <a:extLst>
              <a:ext uri="{FF2B5EF4-FFF2-40B4-BE49-F238E27FC236}">
                <a16:creationId xmlns:a16="http://schemas.microsoft.com/office/drawing/2014/main" id="{1FC84A14-EB96-48E7-A775-8CF81F3074D9}"/>
              </a:ext>
            </a:extLst>
          </p:cNvPr>
          <p:cNvSpPr>
            <a:spLocks noGrp="1"/>
          </p:cNvSpPr>
          <p:nvPr>
            <p:ph type="body" idx="1"/>
          </p:nvPr>
        </p:nvSpPr>
        <p:spPr>
          <a:xfrm>
            <a:off x="311700" y="1266325"/>
            <a:ext cx="8520600" cy="1891741"/>
          </a:xfrm>
        </p:spPr>
        <p:txBody>
          <a:bodyPr/>
          <a:lstStyle/>
          <a:p>
            <a:pPr marL="514350" indent="-400050">
              <a:buFont typeface="+mj-lt"/>
              <a:buAutoNum type="romanUcPeriod"/>
            </a:pPr>
            <a:endParaRPr lang="en-US" dirty="0"/>
          </a:p>
        </p:txBody>
      </p:sp>
      <p:graphicFrame>
        <p:nvGraphicFramePr>
          <p:cNvPr id="7" name="Table 6">
            <a:extLst>
              <a:ext uri="{FF2B5EF4-FFF2-40B4-BE49-F238E27FC236}">
                <a16:creationId xmlns:a16="http://schemas.microsoft.com/office/drawing/2014/main" id="{89A224C3-858A-4A67-966E-91B46BA83A83}"/>
              </a:ext>
            </a:extLst>
          </p:cNvPr>
          <p:cNvGraphicFramePr>
            <a:graphicFrameLocks noGrp="1"/>
          </p:cNvGraphicFramePr>
          <p:nvPr>
            <p:extLst>
              <p:ext uri="{D42A27DB-BD31-4B8C-83A1-F6EECF244321}">
                <p14:modId xmlns:p14="http://schemas.microsoft.com/office/powerpoint/2010/main" val="2089474796"/>
              </p:ext>
            </p:extLst>
          </p:nvPr>
        </p:nvGraphicFramePr>
        <p:xfrm>
          <a:off x="431800" y="1286933"/>
          <a:ext cx="8400499" cy="3606800"/>
        </p:xfrm>
        <a:graphic>
          <a:graphicData uri="http://schemas.openxmlformats.org/drawingml/2006/table">
            <a:tbl>
              <a:tblPr firstRow="1" firstCol="1" bandRow="1"/>
              <a:tblGrid>
                <a:gridCol w="4174067">
                  <a:extLst>
                    <a:ext uri="{9D8B030D-6E8A-4147-A177-3AD203B41FA5}">
                      <a16:colId xmlns:a16="http://schemas.microsoft.com/office/drawing/2014/main" val="384532501"/>
                    </a:ext>
                  </a:extLst>
                </a:gridCol>
                <a:gridCol w="4226432">
                  <a:extLst>
                    <a:ext uri="{9D8B030D-6E8A-4147-A177-3AD203B41FA5}">
                      <a16:colId xmlns:a16="http://schemas.microsoft.com/office/drawing/2014/main" val="3074896530"/>
                    </a:ext>
                  </a:extLst>
                </a:gridCol>
              </a:tblGrid>
              <a:tr h="366208">
                <a:tc>
                  <a:txBody>
                    <a:bodyPr/>
                    <a:lstStyle/>
                    <a:p>
                      <a:pPr marL="0" marR="0">
                        <a:lnSpc>
                          <a:spcPct val="107000"/>
                        </a:lnSpc>
                        <a:spcBef>
                          <a:spcPts val="0"/>
                        </a:spcBef>
                        <a:spcAft>
                          <a:spcPts val="0"/>
                        </a:spcAft>
                      </a:pPr>
                      <a:r>
                        <a:rPr lang="en-US" sz="1200" b="1" dirty="0">
                          <a:solidFill>
                            <a:schemeClr val="bg2">
                              <a:lumMod val="50000"/>
                            </a:schemeClr>
                          </a:solidFill>
                          <a:effectLst/>
                          <a:latin typeface="Open Sans" panose="020B0604020202020204" charset="0"/>
                          <a:ea typeface="Open Sans" panose="020B0604020202020204" charset="0"/>
                          <a:cs typeface="Open Sans" panose="020B0604020202020204" charset="0"/>
                        </a:rPr>
                        <a:t>Key Program Implementation Components</a:t>
                      </a:r>
                      <a:endParaRPr lang="en-US" sz="1100" dirty="0">
                        <a:solidFill>
                          <a:schemeClr val="bg2">
                            <a:lumMod val="50000"/>
                          </a:schemeClr>
                        </a:solidFill>
                        <a:effectLst/>
                        <a:latin typeface="Open Sans" panose="020B0604020202020204" charset="0"/>
                        <a:ea typeface="Open Sans" panose="020B0604020202020204" charset="0"/>
                        <a:cs typeface="Open Sans" panose="020B060402020202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dirty="0">
                          <a:solidFill>
                            <a:schemeClr val="bg2">
                              <a:lumMod val="50000"/>
                            </a:schemeClr>
                          </a:solidFill>
                          <a:effectLst/>
                          <a:latin typeface="Open Sans" panose="020B0604020202020204" charset="0"/>
                          <a:ea typeface="Open Sans" panose="020B0604020202020204" charset="0"/>
                          <a:cs typeface="Open Sans" panose="020B0604020202020204" charset="0"/>
                        </a:rPr>
                        <a:t>Implementation Fidelity</a:t>
                      </a:r>
                      <a:endParaRPr lang="en-US" sz="1100" dirty="0">
                        <a:solidFill>
                          <a:schemeClr val="bg2">
                            <a:lumMod val="50000"/>
                          </a:schemeClr>
                        </a:solidFill>
                        <a:effectLst/>
                        <a:latin typeface="Open Sans" panose="020B0604020202020204" charset="0"/>
                        <a:ea typeface="Open Sans" panose="020B0604020202020204" charset="0"/>
                        <a:cs typeface="Open Sans" panose="020B060402020202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738067"/>
                  </a:ext>
                </a:extLst>
              </a:tr>
              <a:tr h="810148">
                <a:tc>
                  <a:txBody>
                    <a:bodyPr/>
                    <a:lstStyle/>
                    <a:p>
                      <a:pPr marL="0" marR="0">
                        <a:lnSpc>
                          <a:spcPct val="107000"/>
                        </a:lnSpc>
                        <a:spcBef>
                          <a:spcPts val="0"/>
                        </a:spcBef>
                        <a:spcAft>
                          <a:spcPts val="0"/>
                        </a:spcAft>
                      </a:pPr>
                      <a:r>
                        <a:rPr lang="en-US" sz="1200" dirty="0">
                          <a:solidFill>
                            <a:schemeClr val="bg2">
                              <a:lumMod val="50000"/>
                            </a:schemeClr>
                          </a:solidFill>
                          <a:effectLst/>
                          <a:latin typeface="Open Sans" panose="020B0604020202020204" charset="0"/>
                          <a:ea typeface="Open Sans" panose="020B0604020202020204" charset="0"/>
                          <a:cs typeface="Open Sans" panose="020B0604020202020204" charset="0"/>
                        </a:rPr>
                        <a:t>200+ New Students Receive Progressive Employment</a:t>
                      </a:r>
                      <a:endParaRPr lang="en-US" sz="1100" dirty="0">
                        <a:solidFill>
                          <a:schemeClr val="bg2">
                            <a:lumMod val="50000"/>
                          </a:schemeClr>
                        </a:solidFill>
                        <a:effectLst/>
                        <a:latin typeface="Open Sans" panose="020B0604020202020204" charset="0"/>
                        <a:ea typeface="Open Sans" panose="020B0604020202020204" charset="0"/>
                        <a:cs typeface="Open Sans" panose="020B060402020202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solidFill>
                            <a:schemeClr val="bg2">
                              <a:lumMod val="50000"/>
                            </a:schemeClr>
                          </a:solidFill>
                          <a:effectLst/>
                          <a:latin typeface="Open Sans" panose="020B0604020202020204" charset="0"/>
                          <a:ea typeface="Open Sans" panose="020B0604020202020204" charset="0"/>
                          <a:cs typeface="Open Sans" panose="020B0604020202020204" charset="0"/>
                        </a:rPr>
                        <a:t>355 Students Received Progressive Employment</a:t>
                      </a:r>
                      <a:endParaRPr lang="en-US" sz="1100" dirty="0">
                        <a:solidFill>
                          <a:schemeClr val="bg2">
                            <a:lumMod val="50000"/>
                          </a:schemeClr>
                        </a:solidFill>
                        <a:effectLst/>
                        <a:latin typeface="Open Sans" panose="020B0604020202020204" charset="0"/>
                        <a:ea typeface="Open Sans" panose="020B0604020202020204" charset="0"/>
                        <a:cs typeface="Open Sans" panose="020B060402020202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1711316"/>
                  </a:ext>
                </a:extLst>
              </a:tr>
              <a:tr h="405074">
                <a:tc>
                  <a:txBody>
                    <a:bodyPr/>
                    <a:lstStyle/>
                    <a:p>
                      <a:pPr marL="0" marR="0">
                        <a:lnSpc>
                          <a:spcPct val="107000"/>
                        </a:lnSpc>
                        <a:spcBef>
                          <a:spcPts val="0"/>
                        </a:spcBef>
                        <a:spcAft>
                          <a:spcPts val="0"/>
                        </a:spcAft>
                      </a:pPr>
                      <a:r>
                        <a:rPr lang="en-US" sz="1200" dirty="0">
                          <a:solidFill>
                            <a:schemeClr val="bg2">
                              <a:lumMod val="50000"/>
                            </a:schemeClr>
                          </a:solidFill>
                          <a:effectLst/>
                          <a:latin typeface="Open Sans" panose="020B0604020202020204" charset="0"/>
                          <a:ea typeface="Open Sans" panose="020B0604020202020204" charset="0"/>
                          <a:cs typeface="Open Sans" panose="020B0604020202020204" charset="0"/>
                        </a:rPr>
                        <a:t>200+ New Students Receive Progressive Employment and E-JMG services</a:t>
                      </a:r>
                      <a:endParaRPr lang="en-US" sz="1100" dirty="0">
                        <a:solidFill>
                          <a:schemeClr val="bg2">
                            <a:lumMod val="50000"/>
                          </a:schemeClr>
                        </a:solidFill>
                        <a:effectLst/>
                        <a:latin typeface="Open Sans" panose="020B0604020202020204" charset="0"/>
                        <a:ea typeface="Open Sans" panose="020B0604020202020204" charset="0"/>
                        <a:cs typeface="Open Sans" panose="020B060402020202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solidFill>
                            <a:schemeClr val="bg2">
                              <a:lumMod val="50000"/>
                            </a:schemeClr>
                          </a:solidFill>
                          <a:effectLst/>
                          <a:latin typeface="Open Sans" panose="020B0604020202020204" charset="0"/>
                          <a:ea typeface="Open Sans" panose="020B0604020202020204" charset="0"/>
                          <a:cs typeface="Open Sans" panose="020B0604020202020204" charset="0"/>
                        </a:rPr>
                        <a:t>151 Students Received Progressive Employment and E-JMG</a:t>
                      </a:r>
                      <a:endParaRPr lang="en-US" sz="1100" dirty="0">
                        <a:solidFill>
                          <a:schemeClr val="bg2">
                            <a:lumMod val="50000"/>
                          </a:schemeClr>
                        </a:solidFill>
                        <a:effectLst/>
                        <a:latin typeface="Open Sans" panose="020B0604020202020204" charset="0"/>
                        <a:ea typeface="Open Sans" panose="020B0604020202020204" charset="0"/>
                        <a:cs typeface="Open Sans" panose="020B060402020202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0536034"/>
                  </a:ext>
                </a:extLst>
              </a:tr>
              <a:tr h="405074">
                <a:tc>
                  <a:txBody>
                    <a:bodyPr/>
                    <a:lstStyle/>
                    <a:p>
                      <a:pPr marL="0" marR="0">
                        <a:lnSpc>
                          <a:spcPct val="107000"/>
                        </a:lnSpc>
                        <a:spcBef>
                          <a:spcPts val="0"/>
                        </a:spcBef>
                        <a:spcAft>
                          <a:spcPts val="0"/>
                        </a:spcAft>
                      </a:pPr>
                      <a:r>
                        <a:rPr lang="en-US" sz="1100" dirty="0">
                          <a:solidFill>
                            <a:schemeClr val="bg2">
                              <a:lumMod val="50000"/>
                            </a:schemeClr>
                          </a:solidFill>
                          <a:effectLst/>
                          <a:latin typeface="Open Sans" panose="020B0604020202020204" charset="0"/>
                          <a:ea typeface="Open Sans" panose="020B0604020202020204" charset="0"/>
                          <a:cs typeface="Open Sans" panose="020B0604020202020204" charset="0"/>
                        </a:rPr>
                        <a:t>Project Participants participate in at least two WBL activities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chemeClr val="bg2">
                              <a:lumMod val="50000"/>
                            </a:schemeClr>
                          </a:solidFill>
                          <a:effectLst/>
                          <a:latin typeface="Open Sans" panose="020B0604020202020204" charset="0"/>
                          <a:ea typeface="Open Sans" panose="020B0604020202020204" charset="0"/>
                          <a:cs typeface="Open Sans" panose="020B0604020202020204" charset="0"/>
                        </a:rPr>
                        <a:t>131 youth across the two sites had completed at least two WBL activities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0180053"/>
                  </a:ext>
                </a:extLst>
              </a:tr>
              <a:tr h="810148">
                <a:tc>
                  <a:txBody>
                    <a:bodyPr/>
                    <a:lstStyle/>
                    <a:p>
                      <a:pPr marL="0" marR="0">
                        <a:lnSpc>
                          <a:spcPct val="107000"/>
                        </a:lnSpc>
                        <a:spcBef>
                          <a:spcPts val="0"/>
                        </a:spcBef>
                        <a:spcAft>
                          <a:spcPts val="0"/>
                        </a:spcAft>
                      </a:pPr>
                      <a:r>
                        <a:rPr lang="en-US" sz="1200" dirty="0">
                          <a:solidFill>
                            <a:schemeClr val="bg2">
                              <a:lumMod val="50000"/>
                            </a:schemeClr>
                          </a:solidFill>
                          <a:effectLst/>
                          <a:latin typeface="Open Sans" panose="020B0604020202020204" charset="0"/>
                          <a:ea typeface="Open Sans" panose="020B0604020202020204" charset="0"/>
                          <a:cs typeface="Open Sans" panose="020B0604020202020204" charset="0"/>
                        </a:rPr>
                        <a:t>JMG program expands to five new high schools in Bangor area</a:t>
                      </a:r>
                      <a:endParaRPr lang="en-US" sz="1100" dirty="0">
                        <a:solidFill>
                          <a:schemeClr val="bg2">
                            <a:lumMod val="50000"/>
                          </a:schemeClr>
                        </a:solidFill>
                        <a:effectLst/>
                        <a:latin typeface="Open Sans" panose="020B0604020202020204" charset="0"/>
                        <a:ea typeface="Open Sans" panose="020B0604020202020204" charset="0"/>
                        <a:cs typeface="Open Sans" panose="020B060402020202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solidFill>
                            <a:schemeClr val="bg2">
                              <a:lumMod val="50000"/>
                            </a:schemeClr>
                          </a:solidFill>
                          <a:effectLst/>
                          <a:latin typeface="Open Sans" panose="020B0604020202020204" charset="0"/>
                          <a:ea typeface="Open Sans" panose="020B0604020202020204" charset="0"/>
                          <a:cs typeface="Open Sans" panose="020B0604020202020204" charset="0"/>
                        </a:rPr>
                        <a:t>Completed with fidelity</a:t>
                      </a:r>
                      <a:endParaRPr lang="en-US" sz="1100" dirty="0">
                        <a:solidFill>
                          <a:schemeClr val="bg2">
                            <a:lumMod val="50000"/>
                          </a:schemeClr>
                        </a:solidFill>
                        <a:effectLst/>
                        <a:latin typeface="Open Sans" panose="020B0604020202020204" charset="0"/>
                        <a:ea typeface="Open Sans" panose="020B0604020202020204" charset="0"/>
                        <a:cs typeface="Open Sans" panose="020B060402020202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3114109"/>
                  </a:ext>
                </a:extLst>
              </a:tr>
              <a:tr h="810148">
                <a:tc>
                  <a:txBody>
                    <a:bodyPr/>
                    <a:lstStyle/>
                    <a:p>
                      <a:pPr marL="0" marR="0">
                        <a:lnSpc>
                          <a:spcPct val="107000"/>
                        </a:lnSpc>
                        <a:spcBef>
                          <a:spcPts val="0"/>
                        </a:spcBef>
                        <a:spcAft>
                          <a:spcPts val="0"/>
                        </a:spcAft>
                      </a:pPr>
                      <a:r>
                        <a:rPr lang="en-US" sz="1100" dirty="0">
                          <a:solidFill>
                            <a:schemeClr val="bg2">
                              <a:lumMod val="50000"/>
                            </a:schemeClr>
                          </a:solidFill>
                          <a:effectLst/>
                          <a:latin typeface="Open Sans" panose="020B0604020202020204" charset="0"/>
                          <a:ea typeface="Open Sans" panose="020B0604020202020204" charset="0"/>
                          <a:cs typeface="Open Sans" panose="020B0604020202020204" charset="0"/>
                        </a:rPr>
                        <a:t>ACRE certification for all JMG Specialists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chemeClr val="bg2">
                              <a:lumMod val="50000"/>
                            </a:schemeClr>
                          </a:solidFill>
                          <a:effectLst/>
                          <a:latin typeface="Open Sans" panose="020B0604020202020204" charset="0"/>
                          <a:ea typeface="Open Sans" panose="020B0604020202020204" charset="0"/>
                          <a:cs typeface="Open Sans" panose="020B0604020202020204" charset="0"/>
                        </a:rPr>
                        <a:t>Completed with fidelity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04491"/>
                  </a:ext>
                </a:extLst>
              </a:tr>
            </a:tbl>
          </a:graphicData>
        </a:graphic>
      </p:graphicFrame>
    </p:spTree>
    <p:extLst>
      <p:ext uri="{BB962C8B-B14F-4D97-AF65-F5344CB8AC3E}">
        <p14:creationId xmlns:p14="http://schemas.microsoft.com/office/powerpoint/2010/main" val="4137584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7B526-7C04-4AD0-BEE0-F9D6AA21F298}"/>
              </a:ext>
            </a:extLst>
          </p:cNvPr>
          <p:cNvSpPr>
            <a:spLocks noGrp="1"/>
          </p:cNvSpPr>
          <p:nvPr>
            <p:ph type="title"/>
          </p:nvPr>
        </p:nvSpPr>
        <p:spPr>
          <a:xfrm>
            <a:off x="311700" y="127000"/>
            <a:ext cx="8520600" cy="1025425"/>
          </a:xfrm>
        </p:spPr>
        <p:txBody>
          <a:bodyPr/>
          <a:lstStyle/>
          <a:p>
            <a:r>
              <a:rPr lang="en-US" dirty="0">
                <a:solidFill>
                  <a:schemeClr val="bg2">
                    <a:lumMod val="50000"/>
                  </a:schemeClr>
                </a:solidFill>
              </a:rPr>
              <a:t>Implementation Fidelity (AIR, 2021) cont.</a:t>
            </a:r>
            <a:br>
              <a:rPr lang="en-US" dirty="0">
                <a:solidFill>
                  <a:schemeClr val="bg2">
                    <a:lumMod val="50000"/>
                  </a:schemeClr>
                </a:solidFill>
              </a:rPr>
            </a:br>
            <a:endParaRPr lang="en-US" dirty="0">
              <a:solidFill>
                <a:schemeClr val="bg2">
                  <a:lumMod val="50000"/>
                </a:schemeClr>
              </a:solidFill>
            </a:endParaRPr>
          </a:p>
        </p:txBody>
      </p:sp>
      <p:graphicFrame>
        <p:nvGraphicFramePr>
          <p:cNvPr id="6" name="Table 5">
            <a:extLst>
              <a:ext uri="{FF2B5EF4-FFF2-40B4-BE49-F238E27FC236}">
                <a16:creationId xmlns:a16="http://schemas.microsoft.com/office/drawing/2014/main" id="{B52B6D9C-13A5-4299-9077-EFBF83240594}"/>
              </a:ext>
            </a:extLst>
          </p:cNvPr>
          <p:cNvGraphicFramePr>
            <a:graphicFrameLocks noGrp="1"/>
          </p:cNvGraphicFramePr>
          <p:nvPr>
            <p:extLst>
              <p:ext uri="{D42A27DB-BD31-4B8C-83A1-F6EECF244321}">
                <p14:modId xmlns:p14="http://schemas.microsoft.com/office/powerpoint/2010/main" val="3808368477"/>
              </p:ext>
            </p:extLst>
          </p:nvPr>
        </p:nvGraphicFramePr>
        <p:xfrm>
          <a:off x="311700" y="821267"/>
          <a:ext cx="8705300" cy="4322235"/>
        </p:xfrm>
        <a:graphic>
          <a:graphicData uri="http://schemas.openxmlformats.org/drawingml/2006/table">
            <a:tbl>
              <a:tblPr firstRow="1" firstCol="1" bandRow="1"/>
              <a:tblGrid>
                <a:gridCol w="4590500">
                  <a:extLst>
                    <a:ext uri="{9D8B030D-6E8A-4147-A177-3AD203B41FA5}">
                      <a16:colId xmlns:a16="http://schemas.microsoft.com/office/drawing/2014/main" val="1264108457"/>
                    </a:ext>
                  </a:extLst>
                </a:gridCol>
                <a:gridCol w="4114800">
                  <a:extLst>
                    <a:ext uri="{9D8B030D-6E8A-4147-A177-3AD203B41FA5}">
                      <a16:colId xmlns:a16="http://schemas.microsoft.com/office/drawing/2014/main" val="2353238895"/>
                    </a:ext>
                  </a:extLst>
                </a:gridCol>
              </a:tblGrid>
              <a:tr h="195731">
                <a:tc>
                  <a:txBody>
                    <a:bodyPr/>
                    <a:lstStyle/>
                    <a:p>
                      <a:pPr marL="0" marR="0" algn="ctr">
                        <a:lnSpc>
                          <a:spcPct val="107000"/>
                        </a:lnSpc>
                        <a:spcBef>
                          <a:spcPts val="0"/>
                        </a:spcBef>
                        <a:spcAft>
                          <a:spcPts val="0"/>
                        </a:spcAft>
                      </a:pPr>
                      <a:r>
                        <a:rPr lang="en-US" sz="1200" b="1" dirty="0">
                          <a:solidFill>
                            <a:schemeClr val="bg2">
                              <a:lumMod val="50000"/>
                            </a:schemeClr>
                          </a:solidFill>
                          <a:effectLst/>
                          <a:latin typeface="Open Sans" panose="020B0604020202020204" charset="0"/>
                          <a:ea typeface="Open Sans" panose="020B0604020202020204" charset="0"/>
                          <a:cs typeface="Open Sans" panose="020B0604020202020204" charset="0"/>
                        </a:rPr>
                        <a:t>Key Program Implementation Components</a:t>
                      </a:r>
                    </a:p>
                  </a:txBody>
                  <a:tcPr marL="56281" marR="5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solidFill>
                            <a:schemeClr val="bg2">
                              <a:lumMod val="50000"/>
                            </a:schemeClr>
                          </a:solidFill>
                          <a:effectLst/>
                          <a:latin typeface="Open Sans" panose="020B0604020202020204" charset="0"/>
                          <a:ea typeface="Open Sans" panose="020B0604020202020204" charset="0"/>
                          <a:cs typeface="Open Sans" panose="020B0604020202020204" charset="0"/>
                        </a:rPr>
                        <a:t>Implementation Fidelity</a:t>
                      </a:r>
                    </a:p>
                  </a:txBody>
                  <a:tcPr marL="56281" marR="5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3166445"/>
                  </a:ext>
                </a:extLst>
              </a:tr>
              <a:tr h="380350">
                <a:tc>
                  <a:txBody>
                    <a:bodyPr/>
                    <a:lstStyle/>
                    <a:p>
                      <a:pPr marL="0" marR="0">
                        <a:lnSpc>
                          <a:spcPct val="107000"/>
                        </a:lnSpc>
                        <a:spcBef>
                          <a:spcPts val="0"/>
                        </a:spcBef>
                        <a:spcAft>
                          <a:spcPts val="0"/>
                        </a:spcAft>
                      </a:pPr>
                      <a:r>
                        <a:rPr lang="en-US" sz="1200">
                          <a:solidFill>
                            <a:schemeClr val="bg2">
                              <a:lumMod val="50000"/>
                            </a:schemeClr>
                          </a:solidFill>
                          <a:effectLst/>
                          <a:latin typeface="Open Sans" panose="020B0604020202020204" charset="0"/>
                          <a:ea typeface="Open Sans" panose="020B0604020202020204" charset="0"/>
                          <a:cs typeface="Open Sans" panose="020B0604020202020204" charset="0"/>
                        </a:rPr>
                        <a:t>ACRE trainings delivered with high quality</a:t>
                      </a:r>
                    </a:p>
                  </a:txBody>
                  <a:tcPr marL="56281" marR="5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solidFill>
                            <a:schemeClr val="bg2">
                              <a:lumMod val="50000"/>
                            </a:schemeClr>
                          </a:solidFill>
                          <a:effectLst/>
                          <a:latin typeface="Open Sans" panose="020B0604020202020204" charset="0"/>
                          <a:ea typeface="Open Sans" panose="020B0604020202020204" charset="0"/>
                          <a:cs typeface="Open Sans" panose="020B0604020202020204" charset="0"/>
                        </a:rPr>
                        <a:t>All trainings completed; quality varied over cohorts</a:t>
                      </a:r>
                    </a:p>
                  </a:txBody>
                  <a:tcPr marL="56281" marR="5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5398966"/>
                  </a:ext>
                </a:extLst>
              </a:tr>
              <a:tr h="965103">
                <a:tc>
                  <a:txBody>
                    <a:bodyPr/>
                    <a:lstStyle/>
                    <a:p>
                      <a:pPr marL="0" marR="0">
                        <a:lnSpc>
                          <a:spcPct val="107000"/>
                        </a:lnSpc>
                        <a:spcBef>
                          <a:spcPts val="0"/>
                        </a:spcBef>
                        <a:spcAft>
                          <a:spcPts val="0"/>
                        </a:spcAft>
                      </a:pPr>
                      <a:r>
                        <a:rPr lang="en-US" sz="1200" dirty="0">
                          <a:solidFill>
                            <a:schemeClr val="bg2">
                              <a:lumMod val="50000"/>
                            </a:schemeClr>
                          </a:solidFill>
                          <a:effectLst/>
                          <a:latin typeface="Open Sans" panose="020B0604020202020204" charset="0"/>
                          <a:ea typeface="Open Sans" panose="020B0604020202020204" charset="0"/>
                          <a:cs typeface="Open Sans" panose="020B0604020202020204" charset="0"/>
                        </a:rPr>
                        <a:t>Implementation of ACRE strategies in JMG</a:t>
                      </a:r>
                    </a:p>
                  </a:txBody>
                  <a:tcPr marL="56281" marR="5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solidFill>
                            <a:schemeClr val="bg2">
                              <a:lumMod val="50000"/>
                            </a:schemeClr>
                          </a:solidFill>
                          <a:effectLst/>
                          <a:latin typeface="Open Sans" panose="020B0604020202020204" charset="0"/>
                          <a:ea typeface="Open Sans" panose="020B0604020202020204" charset="0"/>
                          <a:cs typeface="Open Sans" panose="020B0604020202020204" charset="0"/>
                        </a:rPr>
                        <a:t>JMG Specialist implemented ACRE strategies that were more aligned to their role in serving students with barrier, but noted challenges with some other strategies</a:t>
                      </a:r>
                    </a:p>
                  </a:txBody>
                  <a:tcPr marL="56281" marR="5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0571281"/>
                  </a:ext>
                </a:extLst>
              </a:tr>
              <a:tr h="380350">
                <a:tc>
                  <a:txBody>
                    <a:bodyPr/>
                    <a:lstStyle/>
                    <a:p>
                      <a:pPr marL="0" marR="0">
                        <a:lnSpc>
                          <a:spcPct val="107000"/>
                        </a:lnSpc>
                        <a:spcBef>
                          <a:spcPts val="0"/>
                        </a:spcBef>
                        <a:spcAft>
                          <a:spcPts val="0"/>
                        </a:spcAft>
                      </a:pPr>
                      <a:r>
                        <a:rPr lang="en-US" sz="1200">
                          <a:solidFill>
                            <a:schemeClr val="bg2">
                              <a:lumMod val="50000"/>
                            </a:schemeClr>
                          </a:solidFill>
                          <a:effectLst/>
                          <a:latin typeface="Open Sans" panose="020B0604020202020204" charset="0"/>
                          <a:ea typeface="Open Sans" panose="020B0604020202020204" charset="0"/>
                          <a:cs typeface="Open Sans" panose="020B0604020202020204" charset="0"/>
                        </a:rPr>
                        <a:t>CRPs and VR Counselors trained on Progressive Employment</a:t>
                      </a:r>
                    </a:p>
                  </a:txBody>
                  <a:tcPr marL="56281" marR="5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solidFill>
                            <a:schemeClr val="bg2">
                              <a:lumMod val="50000"/>
                            </a:schemeClr>
                          </a:solidFill>
                          <a:effectLst/>
                          <a:latin typeface="Open Sans" panose="020B0604020202020204" charset="0"/>
                          <a:ea typeface="Open Sans" panose="020B0604020202020204" charset="0"/>
                          <a:cs typeface="Open Sans" panose="020B0604020202020204" charset="0"/>
                        </a:rPr>
                        <a:t>Completed with fidelity</a:t>
                      </a:r>
                    </a:p>
                  </a:txBody>
                  <a:tcPr marL="56281" marR="5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6193078"/>
                  </a:ext>
                </a:extLst>
              </a:tr>
              <a:tr h="380350">
                <a:tc>
                  <a:txBody>
                    <a:bodyPr/>
                    <a:lstStyle/>
                    <a:p>
                      <a:pPr marL="0" marR="0">
                        <a:lnSpc>
                          <a:spcPct val="107000"/>
                        </a:lnSpc>
                        <a:spcBef>
                          <a:spcPts val="0"/>
                        </a:spcBef>
                        <a:spcAft>
                          <a:spcPts val="0"/>
                        </a:spcAft>
                      </a:pPr>
                      <a:r>
                        <a:rPr lang="en-US" sz="1200">
                          <a:solidFill>
                            <a:schemeClr val="bg2">
                              <a:lumMod val="50000"/>
                            </a:schemeClr>
                          </a:solidFill>
                          <a:effectLst/>
                          <a:latin typeface="Open Sans" panose="020B0604020202020204" charset="0"/>
                          <a:ea typeface="Open Sans" panose="020B0604020202020204" charset="0"/>
                          <a:cs typeface="Open Sans" panose="020B0604020202020204" charset="0"/>
                        </a:rPr>
                        <a:t>Progressive Employment trainings delivered with high quality</a:t>
                      </a:r>
                    </a:p>
                  </a:txBody>
                  <a:tcPr marL="56281" marR="5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solidFill>
                            <a:schemeClr val="bg2">
                              <a:lumMod val="50000"/>
                            </a:schemeClr>
                          </a:solidFill>
                          <a:effectLst/>
                          <a:latin typeface="Open Sans" panose="020B0604020202020204" charset="0"/>
                          <a:ea typeface="Open Sans" panose="020B0604020202020204" charset="0"/>
                          <a:cs typeface="Open Sans" panose="020B0604020202020204" charset="0"/>
                        </a:rPr>
                        <a:t>Completed with fidelity</a:t>
                      </a:r>
                    </a:p>
                  </a:txBody>
                  <a:tcPr marL="56281" marR="5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9267759"/>
                  </a:ext>
                </a:extLst>
              </a:tr>
              <a:tr h="380350">
                <a:tc>
                  <a:txBody>
                    <a:bodyPr/>
                    <a:lstStyle/>
                    <a:p>
                      <a:pPr marL="0" marR="0">
                        <a:lnSpc>
                          <a:spcPct val="107000"/>
                        </a:lnSpc>
                        <a:spcBef>
                          <a:spcPts val="0"/>
                        </a:spcBef>
                        <a:spcAft>
                          <a:spcPts val="0"/>
                        </a:spcAft>
                      </a:pPr>
                      <a:r>
                        <a:rPr lang="en-US" sz="1200">
                          <a:solidFill>
                            <a:schemeClr val="bg2">
                              <a:lumMod val="50000"/>
                            </a:schemeClr>
                          </a:solidFill>
                          <a:effectLst/>
                          <a:latin typeface="Open Sans" panose="020B0604020202020204" charset="0"/>
                          <a:ea typeface="Open Sans" panose="020B0604020202020204" charset="0"/>
                          <a:cs typeface="Open Sans" panose="020B0604020202020204" charset="0"/>
                        </a:rPr>
                        <a:t>Biweekly Jobsville meetings held in Augusta and Bangor</a:t>
                      </a:r>
                    </a:p>
                  </a:txBody>
                  <a:tcPr marL="56281" marR="5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solidFill>
                            <a:schemeClr val="bg2">
                              <a:lumMod val="50000"/>
                            </a:schemeClr>
                          </a:solidFill>
                          <a:effectLst/>
                          <a:latin typeface="Open Sans" panose="020B0604020202020204" charset="0"/>
                          <a:ea typeface="Open Sans" panose="020B0604020202020204" charset="0"/>
                          <a:cs typeface="Open Sans" panose="020B0604020202020204" charset="0"/>
                        </a:rPr>
                        <a:t>Completed with fidelity</a:t>
                      </a:r>
                    </a:p>
                  </a:txBody>
                  <a:tcPr marL="56281" marR="5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884094"/>
                  </a:ext>
                </a:extLst>
              </a:tr>
              <a:tr h="489465">
                <a:tc>
                  <a:txBody>
                    <a:bodyPr/>
                    <a:lstStyle/>
                    <a:p>
                      <a:pPr marL="0" marR="0">
                        <a:lnSpc>
                          <a:spcPct val="107000"/>
                        </a:lnSpc>
                        <a:spcBef>
                          <a:spcPts val="0"/>
                        </a:spcBef>
                        <a:spcAft>
                          <a:spcPts val="0"/>
                        </a:spcAft>
                      </a:pPr>
                      <a:r>
                        <a:rPr lang="en-US" sz="1200">
                          <a:solidFill>
                            <a:schemeClr val="bg2">
                              <a:lumMod val="50000"/>
                            </a:schemeClr>
                          </a:solidFill>
                          <a:effectLst/>
                          <a:latin typeface="Open Sans" panose="020B0604020202020204" charset="0"/>
                          <a:ea typeface="Open Sans" panose="020B0604020202020204" charset="0"/>
                          <a:cs typeface="Open Sans" panose="020B0604020202020204" charset="0"/>
                        </a:rPr>
                        <a:t>Ongoing technical support to VR Counselor and Employment Specialists</a:t>
                      </a:r>
                    </a:p>
                  </a:txBody>
                  <a:tcPr marL="56281" marR="5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solidFill>
                            <a:schemeClr val="bg2">
                              <a:lumMod val="50000"/>
                            </a:schemeClr>
                          </a:solidFill>
                          <a:effectLst/>
                          <a:latin typeface="Open Sans" panose="020B0604020202020204" charset="0"/>
                          <a:ea typeface="Open Sans" panose="020B0604020202020204" charset="0"/>
                          <a:cs typeface="Open Sans" panose="020B0604020202020204" charset="0"/>
                        </a:rPr>
                        <a:t>Completed with fidelity</a:t>
                      </a:r>
                    </a:p>
                  </a:txBody>
                  <a:tcPr marL="56281" marR="5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851635"/>
                  </a:ext>
                </a:extLst>
              </a:tr>
              <a:tr h="770186">
                <a:tc>
                  <a:txBody>
                    <a:bodyPr/>
                    <a:lstStyle/>
                    <a:p>
                      <a:pPr marL="0" marR="0">
                        <a:lnSpc>
                          <a:spcPct val="107000"/>
                        </a:lnSpc>
                        <a:spcBef>
                          <a:spcPts val="0"/>
                        </a:spcBef>
                        <a:spcAft>
                          <a:spcPts val="0"/>
                        </a:spcAft>
                      </a:pPr>
                      <a:r>
                        <a:rPr lang="en-US" sz="1200" dirty="0">
                          <a:solidFill>
                            <a:schemeClr val="bg2">
                              <a:lumMod val="50000"/>
                            </a:schemeClr>
                          </a:solidFill>
                          <a:effectLst/>
                          <a:latin typeface="Open Sans" panose="020B0604020202020204" charset="0"/>
                          <a:ea typeface="Open Sans" panose="020B0604020202020204" charset="0"/>
                          <a:cs typeface="Open Sans" panose="020B0604020202020204" charset="0"/>
                        </a:rPr>
                        <a:t>Collaboration between JMG and Progressive Employment</a:t>
                      </a:r>
                    </a:p>
                  </a:txBody>
                  <a:tcPr marL="56281" marR="5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solidFill>
                            <a:schemeClr val="bg2">
                              <a:lumMod val="50000"/>
                            </a:schemeClr>
                          </a:solidFill>
                          <a:effectLst/>
                          <a:latin typeface="Open Sans" panose="020B0604020202020204" charset="0"/>
                          <a:ea typeface="Open Sans" panose="020B0604020202020204" charset="0"/>
                          <a:cs typeface="Open Sans" panose="020B0604020202020204" charset="0"/>
                        </a:rPr>
                        <a:t>JMG Specialists in Bangor reported collaborating with VR counselors at a higher rate that elsewhere, they also noted challenges</a:t>
                      </a:r>
                    </a:p>
                  </a:txBody>
                  <a:tcPr marL="56281" marR="5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1061600"/>
                  </a:ext>
                </a:extLst>
              </a:tr>
              <a:tr h="380350">
                <a:tc>
                  <a:txBody>
                    <a:bodyPr/>
                    <a:lstStyle/>
                    <a:p>
                      <a:pPr marL="0" marR="0">
                        <a:lnSpc>
                          <a:spcPct val="107000"/>
                        </a:lnSpc>
                        <a:spcBef>
                          <a:spcPts val="0"/>
                        </a:spcBef>
                        <a:spcAft>
                          <a:spcPts val="0"/>
                        </a:spcAft>
                      </a:pPr>
                      <a:r>
                        <a:rPr lang="en-US" sz="1200" dirty="0">
                          <a:solidFill>
                            <a:schemeClr val="bg2">
                              <a:lumMod val="50000"/>
                            </a:schemeClr>
                          </a:solidFill>
                          <a:effectLst/>
                          <a:latin typeface="Open Sans" panose="020B0604020202020204" charset="0"/>
                          <a:ea typeface="Open Sans" panose="020B0604020202020204" charset="0"/>
                          <a:cs typeface="Open Sans" panose="020B0604020202020204" charset="0"/>
                        </a:rPr>
                        <a:t>Increase employer engagement and dual customer approach</a:t>
                      </a:r>
                    </a:p>
                  </a:txBody>
                  <a:tcPr marL="56281" marR="5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solidFill>
                            <a:schemeClr val="bg2">
                              <a:lumMod val="50000"/>
                            </a:schemeClr>
                          </a:solidFill>
                          <a:effectLst/>
                          <a:latin typeface="Open Sans" panose="020B0604020202020204" charset="0"/>
                          <a:ea typeface="Open Sans" panose="020B0604020202020204" charset="0"/>
                          <a:cs typeface="Open Sans" panose="020B0604020202020204" charset="0"/>
                        </a:rPr>
                        <a:t>Completed with fidelity</a:t>
                      </a:r>
                    </a:p>
                  </a:txBody>
                  <a:tcPr marL="56281" marR="5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3145833"/>
                  </a:ext>
                </a:extLst>
              </a:tr>
            </a:tbl>
          </a:graphicData>
        </a:graphic>
      </p:graphicFrame>
    </p:spTree>
    <p:extLst>
      <p:ext uri="{BB962C8B-B14F-4D97-AF65-F5344CB8AC3E}">
        <p14:creationId xmlns:p14="http://schemas.microsoft.com/office/powerpoint/2010/main" val="4072487253"/>
      </p:ext>
    </p:extLst>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18 AIR PPT">
  <a:themeElements>
    <a:clrScheme name="AIR 2018 Txt1-Gray, Txt2-Blk, Bkg2-Lt Blue">
      <a:dk1>
        <a:srgbClr val="595959"/>
      </a:dk1>
      <a:lt1>
        <a:sysClr val="window" lastClr="FFFFFF"/>
      </a:lt1>
      <a:dk2>
        <a:srgbClr val="000000"/>
      </a:dk2>
      <a:lt2>
        <a:srgbClr val="D6ECFF"/>
      </a:lt2>
      <a:accent1>
        <a:srgbClr val="003462"/>
      </a:accent1>
      <a:accent2>
        <a:srgbClr val="0075E2"/>
      </a:accent2>
      <a:accent3>
        <a:srgbClr val="008673"/>
      </a:accent3>
      <a:accent4>
        <a:srgbClr val="C8510C"/>
      </a:accent4>
      <a:accent5>
        <a:srgbClr val="EFB219"/>
      </a:accent5>
      <a:accent6>
        <a:srgbClr val="09B0FE"/>
      </a:accent6>
      <a:hlink>
        <a:srgbClr val="0000FF"/>
      </a:hlink>
      <a:folHlink>
        <a:srgbClr val="800080"/>
      </a:folHlink>
    </a:clrScheme>
    <a:fontScheme name="AIR Board 2017">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IR_4x6-PowerPointTemplate_110118.potx  -  Last saved by user" id="{D3FD3086-89F3-4C72-B5CA-AE7745989FFE}" vid="{3AF7AD7E-C8D5-45B4-A9B6-3DE70926D03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5180E93F738B47AAE02BB7CBAD16A0" ma:contentTypeVersion="11" ma:contentTypeDescription="Create a new document." ma:contentTypeScope="" ma:versionID="63e519dcd220fd269c68e58eada256b0">
  <xsd:schema xmlns:xsd="http://www.w3.org/2001/XMLSchema" xmlns:xs="http://www.w3.org/2001/XMLSchema" xmlns:p="http://schemas.microsoft.com/office/2006/metadata/properties" xmlns:ns3="9fe448f3-a432-4d89-9fb0-236cdfff8a17" xmlns:ns4="f938d016-c522-41bc-8e0d-db5b5c628b4e" targetNamespace="http://schemas.microsoft.com/office/2006/metadata/properties" ma:root="true" ma:fieldsID="0b2da44b00e558df9bca654fa5f719f0" ns3:_="" ns4:_="">
    <xsd:import namespace="9fe448f3-a432-4d89-9fb0-236cdfff8a17"/>
    <xsd:import namespace="f938d016-c522-41bc-8e0d-db5b5c628b4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448f3-a432-4d89-9fb0-236cdfff8a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38d016-c522-41bc-8e0d-db5b5c628b4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29515B-5DCE-4F6E-9FD5-F545BB55E9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e448f3-a432-4d89-9fb0-236cdfff8a17"/>
    <ds:schemaRef ds:uri="f938d016-c522-41bc-8e0d-db5b5c628b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A7623C-E503-4162-B5BD-F0E4BAB84328}">
  <ds:schemaRefs>
    <ds:schemaRef ds:uri="http://schemas.microsoft.com/office/2006/metadata/properties"/>
    <ds:schemaRef ds:uri="9fe448f3-a432-4d89-9fb0-236cdfff8a1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f938d016-c522-41bc-8e0d-db5b5c628b4e"/>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ED28F300-A24E-4BD5-983A-947FF4C089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Gallery</Template>
  <TotalTime>3566</TotalTime>
  <Words>2192</Words>
  <Application>Microsoft Office PowerPoint</Application>
  <PresentationFormat>On-screen Show (16:9)</PresentationFormat>
  <Paragraphs>209</Paragraphs>
  <Slides>25</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Calibri</vt:lpstr>
      <vt:lpstr>PT Sans Narrow</vt:lpstr>
      <vt:lpstr>Arial Narrow</vt:lpstr>
      <vt:lpstr>Wingdings 3</vt:lpstr>
      <vt:lpstr>Raleway</vt:lpstr>
      <vt:lpstr>Arial</vt:lpstr>
      <vt:lpstr>Open Sans</vt:lpstr>
      <vt:lpstr>Times New Roman</vt:lpstr>
      <vt:lpstr>Tropic</vt:lpstr>
      <vt:lpstr>2018 AIR PPT</vt:lpstr>
      <vt:lpstr>The Transition Work-Based Learning Model Demonstration Grant   Findings and Recommendations   CFDA Number: 84.421B  Disability Innovation Fund Grant Rehabilitation Services Administration</vt:lpstr>
      <vt:lpstr>Acknowledgements  - on behalf of Director Libby Stone-Sterling and Assistant Director Samantha Fenderson</vt:lpstr>
      <vt:lpstr>Why this Study?</vt:lpstr>
      <vt:lpstr>What Does TWBL Success Look Like?</vt:lpstr>
      <vt:lpstr>Transition Work Based Learning Model Demonstration Grant</vt:lpstr>
      <vt:lpstr>Selected Interventions – Enhanced JMG (E-JMG)</vt:lpstr>
      <vt:lpstr>Selected Interventions – Progressive Employment</vt:lpstr>
      <vt:lpstr>Implementation Fidelity (AIR, 2021)</vt:lpstr>
      <vt:lpstr>Implementation Fidelity (AIR, 2021) cont. </vt:lpstr>
      <vt:lpstr>Selected Challenges to Implementation</vt:lpstr>
      <vt:lpstr>Key Findings</vt:lpstr>
      <vt:lpstr>VR Services Significantly Impact  Labor Market Outcomes</vt:lpstr>
      <vt:lpstr>Quarter-by-Quarter Change in Employment by IPE Receipt</vt:lpstr>
      <vt:lpstr>JMG participation improves high school graduation outcomes  </vt:lpstr>
      <vt:lpstr>E-JMG Lead to Greater Inclusion of Students with Disabilities</vt:lpstr>
      <vt:lpstr>Improved Outcomes Through Progressive Employment Implementation </vt:lpstr>
      <vt:lpstr>No Additional Benefits from E-JMG for Progressive Employment Clients</vt:lpstr>
      <vt:lpstr>Limitations (AIR, 2021)</vt:lpstr>
      <vt:lpstr>Impact of COVID-19 Pandemic (Years 4 &amp; 5)</vt:lpstr>
      <vt:lpstr>Impact of COVID-19 Pandemic (Years 4 &amp; 5)</vt:lpstr>
      <vt:lpstr>Policy Implications (AIR, 2021)</vt:lpstr>
      <vt:lpstr>Resources</vt:lpstr>
      <vt:lpstr>For Additional Study</vt:lpstr>
      <vt:lpstr>Video Resources:  Visit DVR Youth and Transition web page https://www.maine.gov/rehab/dvr/youth_transition.shtml</vt:lpstr>
      <vt:lpstr>For 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Transition Needs During COVID-19 Maine’s Vocational Rehabilitation Approach</dc:title>
  <dc:creator>Stone-Sterling, Libby</dc:creator>
  <cp:lastModifiedBy>Stone-Sterling, Libby</cp:lastModifiedBy>
  <cp:revision>43</cp:revision>
  <dcterms:modified xsi:type="dcterms:W3CDTF">2022-02-24T16:24:15Z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0x010100355180E93F738B47AAE02BB7CBAD16A0</vt:lpwstr>
  </property>
</Properties>
</file>