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7"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14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BD69C7-FFF2-47FA-8B8A-4567E069100E}"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AFF38C-307B-430C-B2AE-4C1CDA8CD1C2}" type="slidenum">
              <a:rPr lang="en-US" smtClean="0"/>
              <a:t>‹#›</a:t>
            </a:fld>
            <a:endParaRPr lang="en-US"/>
          </a:p>
        </p:txBody>
      </p:sp>
    </p:spTree>
    <p:extLst>
      <p:ext uri="{BB962C8B-B14F-4D97-AF65-F5344CB8AC3E}">
        <p14:creationId xmlns:p14="http://schemas.microsoft.com/office/powerpoint/2010/main" val="4227234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26022F6-BD4C-4880-AB66-9DA31C10D16F}" type="slidenum">
              <a:rPr lang="en-US" smtClean="0"/>
              <a:pPr eaLnBrk="1" hangingPunct="1"/>
              <a:t>10</a:t>
            </a:fld>
            <a:endParaRPr lang="en-US" smtClean="0"/>
          </a:p>
        </p:txBody>
      </p:sp>
      <p:sp>
        <p:nvSpPr>
          <p:cNvPr id="9728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BEC082F-AD07-41EF-8838-C9DA850A4EC6}" type="slidenum">
              <a:rPr lang="en-US" sz="1200"/>
              <a:pPr algn="r" eaLnBrk="1" hangingPunct="1"/>
              <a:t>10</a:t>
            </a:fld>
            <a:endParaRPr lang="en-US" sz="1200"/>
          </a:p>
        </p:txBody>
      </p:sp>
      <p:sp>
        <p:nvSpPr>
          <p:cNvPr id="9728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5" name="Notes Placeholder 2"/>
          <p:cNvSpPr>
            <a:spLocks noGrp="1"/>
          </p:cNvSpPr>
          <p:nvPr>
            <p:ph type="body" idx="1"/>
          </p:nvPr>
        </p:nvSpPr>
        <p:spPr>
          <a:xfrm>
            <a:off x="671446" y="4347455"/>
            <a:ext cx="5484238" cy="4115112"/>
          </a:xfrm>
          <a:noFill/>
        </p:spPr>
        <p:txBody>
          <a:bodyPr/>
          <a:lstStyle/>
          <a:p>
            <a:pPr eaLnBrk="1" hangingPunct="1">
              <a:spcBef>
                <a:spcPct val="0"/>
              </a:spcBef>
            </a:pPr>
            <a:r>
              <a:rPr lang="en-US" b="1" smtClean="0"/>
              <a:t>Facilitator Notes:</a:t>
            </a:r>
            <a:endParaRPr lang="en-US" smtClean="0"/>
          </a:p>
          <a:p>
            <a:pPr eaLnBrk="1" hangingPunct="1">
              <a:spcBef>
                <a:spcPct val="0"/>
              </a:spcBef>
            </a:pPr>
            <a:endParaRPr lang="en-US" smtClean="0"/>
          </a:p>
          <a:p>
            <a:r>
              <a:rPr lang="en-US" smtClean="0"/>
              <a:t>Now that you can identify your skills from the inventory you can take the time to record the results on the SODA in the Participant Workbook.</a:t>
            </a:r>
          </a:p>
          <a:p>
            <a:pPr eaLnBrk="1" hangingPunct="1">
              <a:spcBef>
                <a:spcPct val="0"/>
              </a:spcBef>
            </a:pPr>
            <a:endParaRPr lang="en-US" smtClean="0"/>
          </a:p>
          <a:p>
            <a:pPr eaLnBrk="1" hangingPunct="1">
              <a:spcBef>
                <a:spcPct val="0"/>
              </a:spcBef>
            </a:pPr>
            <a:r>
              <a:rPr lang="en-US" smtClean="0"/>
              <a:t>How would you talk about your skills with an employer?  Talking with an employer is different than talking with a friend or a parent or a guidance counselor.  So, how would you describe your skill and a situation where you used that skill?  </a:t>
            </a:r>
          </a:p>
          <a:p>
            <a:pPr eaLnBrk="1" hangingPunct="1">
              <a:spcBef>
                <a:spcPct val="0"/>
              </a:spcBef>
            </a:pPr>
            <a:endParaRPr lang="en-US" smtClean="0"/>
          </a:p>
          <a:p>
            <a:pPr eaLnBrk="1" hangingPunct="1">
              <a:spcBef>
                <a:spcPct val="0"/>
              </a:spcBef>
            </a:pPr>
            <a:r>
              <a:rPr lang="en-US" b="1" smtClean="0"/>
              <a:t>Examples - </a:t>
            </a:r>
          </a:p>
          <a:p>
            <a:pPr eaLnBrk="1" hangingPunct="1">
              <a:spcBef>
                <a:spcPct val="0"/>
              </a:spcBef>
            </a:pPr>
            <a:r>
              <a:rPr lang="en-US" smtClean="0"/>
              <a:t>Knowing how to use tools to build something –</a:t>
            </a:r>
          </a:p>
          <a:p>
            <a:pPr eaLnBrk="1" hangingPunct="1">
              <a:spcBef>
                <a:spcPct val="0"/>
              </a:spcBef>
            </a:pPr>
            <a:r>
              <a:rPr lang="en-US" smtClean="0"/>
              <a:t>	maybe you helped to build a doghouse or a deck.</a:t>
            </a:r>
          </a:p>
          <a:p>
            <a:pPr eaLnBrk="1" hangingPunct="1">
              <a:spcBef>
                <a:spcPct val="0"/>
              </a:spcBef>
            </a:pPr>
            <a:endParaRPr lang="en-US" smtClean="0"/>
          </a:p>
          <a:p>
            <a:pPr eaLnBrk="1" hangingPunct="1">
              <a:spcBef>
                <a:spcPct val="0"/>
              </a:spcBef>
            </a:pPr>
            <a:r>
              <a:rPr lang="en-US" smtClean="0"/>
              <a:t>Knowing how to use software to create flyers or other documents – </a:t>
            </a:r>
          </a:p>
          <a:p>
            <a:pPr eaLnBrk="1" hangingPunct="1">
              <a:spcBef>
                <a:spcPct val="0"/>
              </a:spcBef>
            </a:pPr>
            <a:r>
              <a:rPr lang="en-US" smtClean="0"/>
              <a:t>	maybe you designed the layout for the school newsletter</a:t>
            </a:r>
          </a:p>
          <a:p>
            <a:pPr eaLnBrk="1" hangingPunct="1">
              <a:spcBef>
                <a:spcPct val="0"/>
              </a:spcBef>
            </a:pPr>
            <a:endParaRPr lang="en-US" smtClean="0"/>
          </a:p>
          <a:p>
            <a:pPr eaLnBrk="1" hangingPunct="1">
              <a:spcBef>
                <a:spcPct val="0"/>
              </a:spcBef>
            </a:pPr>
            <a:r>
              <a:rPr lang="en-US" smtClean="0"/>
              <a:t>Knowing how to develop a website using HTML or other software –</a:t>
            </a:r>
          </a:p>
          <a:p>
            <a:pPr eaLnBrk="1" hangingPunct="1">
              <a:spcBef>
                <a:spcPct val="0"/>
              </a:spcBef>
            </a:pPr>
            <a:r>
              <a:rPr lang="en-US" smtClean="0"/>
              <a:t>	maybe you created a website for a friend’s business</a:t>
            </a:r>
          </a:p>
          <a:p>
            <a:pPr eaLnBrk="1" hangingPunct="1">
              <a:spcBef>
                <a:spcPct val="0"/>
              </a:spcBef>
            </a:pPr>
            <a:endParaRPr lang="en-US" smtClean="0"/>
          </a:p>
        </p:txBody>
      </p:sp>
      <p:sp>
        <p:nvSpPr>
          <p:cNvPr id="9728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81146F8-7ADC-4734-ADCB-A9181ED2A443}"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F91ACA6-960B-4C81-BC11-30032877EE17}" type="slidenum">
              <a:rPr lang="en-US" smtClean="0"/>
              <a:pPr eaLnBrk="1" hangingPunct="1"/>
              <a:t>11</a:t>
            </a:fld>
            <a:endParaRPr lang="en-US" smtClean="0"/>
          </a:p>
        </p:txBody>
      </p:sp>
      <p:sp>
        <p:nvSpPr>
          <p:cNvPr id="9830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0C71A39-B69A-4F96-BBE7-0D79DDD3FF7D}" type="slidenum">
              <a:rPr lang="en-US" sz="1200"/>
              <a:pPr algn="r" eaLnBrk="1" hangingPunct="1"/>
              <a:t>11</a:t>
            </a:fld>
            <a:endParaRPr lang="en-US" sz="1200"/>
          </a:p>
        </p:txBody>
      </p:sp>
      <p:sp>
        <p:nvSpPr>
          <p:cNvPr id="9830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9" name="Notes Placeholder 2"/>
          <p:cNvSpPr>
            <a:spLocks noGrp="1"/>
          </p:cNvSpPr>
          <p:nvPr>
            <p:ph type="body" idx="1"/>
          </p:nvPr>
        </p:nvSpPr>
        <p:spPr>
          <a:noFill/>
        </p:spPr>
        <p:txBody>
          <a:bodyPr/>
          <a:lstStyle/>
          <a:p>
            <a:pPr eaLnBrk="1" hangingPunct="1">
              <a:spcBef>
                <a:spcPct val="0"/>
              </a:spcBef>
            </a:pPr>
            <a:r>
              <a:rPr lang="en-US" b="1" smtClean="0"/>
              <a:t>Facilitator Notes:</a:t>
            </a:r>
            <a:endParaRPr lang="en-US" smtClean="0"/>
          </a:p>
          <a:p>
            <a:pPr eaLnBrk="1" hangingPunct="1">
              <a:spcBef>
                <a:spcPct val="0"/>
              </a:spcBef>
            </a:pPr>
            <a:endParaRPr lang="en-US" smtClean="0"/>
          </a:p>
          <a:p>
            <a:pPr eaLnBrk="1" hangingPunct="1">
              <a:spcBef>
                <a:spcPct val="0"/>
              </a:spcBef>
            </a:pPr>
            <a:r>
              <a:rPr lang="en-US" smtClean="0"/>
              <a:t>The third kind of skills we referred to were transferable skills.  </a:t>
            </a:r>
          </a:p>
          <a:p>
            <a:pPr eaLnBrk="1" hangingPunct="1">
              <a:spcBef>
                <a:spcPct val="0"/>
              </a:spcBef>
            </a:pPr>
            <a:endParaRPr lang="en-US" smtClean="0"/>
          </a:p>
          <a:p>
            <a:pPr eaLnBrk="1" hangingPunct="1">
              <a:spcBef>
                <a:spcPct val="0"/>
              </a:spcBef>
            </a:pPr>
            <a:r>
              <a:rPr lang="en-US" smtClean="0"/>
              <a:t>Go over the slide.</a:t>
            </a:r>
          </a:p>
          <a:p>
            <a:pPr eaLnBrk="1" hangingPunct="1">
              <a:spcBef>
                <a:spcPct val="0"/>
              </a:spcBef>
            </a:pPr>
            <a:endParaRPr lang="en-US" smtClean="0"/>
          </a:p>
          <a:p>
            <a:pPr eaLnBrk="1" hangingPunct="1">
              <a:spcBef>
                <a:spcPct val="0"/>
              </a:spcBef>
            </a:pPr>
            <a:r>
              <a:rPr lang="en-US" smtClean="0"/>
              <a:t>Quite simply, transferable skills are skills that you developed in one situation and can use them in another situation; i.e., like knowing how to use tools, computer software, drive a vehicle, communication skills, problem-solving skills, and planning skills.  [adapted from Nelson Bolles (1996)]</a:t>
            </a:r>
          </a:p>
          <a:p>
            <a:pPr eaLnBrk="1" hangingPunct="1">
              <a:spcBef>
                <a:spcPct val="0"/>
              </a:spcBef>
            </a:pPr>
            <a:endParaRPr lang="en-US" smtClean="0"/>
          </a:p>
          <a:p>
            <a:pPr eaLnBrk="1" hangingPunct="1">
              <a:spcBef>
                <a:spcPct val="0"/>
              </a:spcBef>
            </a:pPr>
            <a:r>
              <a:rPr lang="en-US" smtClean="0"/>
              <a:t>Everyone has transferable skills, and they are acquired all through a person’s life from infant to grade school through to college via formal courses, informal education, personal reading, social activities, professional activities and life in general. Once you have identified the set of essential skills that you can take with you and apply anywhere you go, you can embark on a dedicated mission to cultivate these skills further and add to their inventory.</a:t>
            </a:r>
          </a:p>
          <a:p>
            <a:pPr eaLnBrk="1" hangingPunct="1">
              <a:spcBef>
                <a:spcPct val="0"/>
              </a:spcBef>
            </a:pPr>
            <a:endParaRPr lang="en-US" smtClean="0"/>
          </a:p>
          <a:p>
            <a:pPr eaLnBrk="1" hangingPunct="1">
              <a:spcBef>
                <a:spcPct val="0"/>
              </a:spcBef>
            </a:pPr>
            <a:endParaRPr lang="en-US" b="1" smtClean="0"/>
          </a:p>
          <a:p>
            <a:pPr eaLnBrk="1" hangingPunct="1">
              <a:spcBef>
                <a:spcPct val="0"/>
              </a:spcBef>
            </a:pPr>
            <a:endParaRPr lang="en-US" b="1" smtClean="0"/>
          </a:p>
          <a:p>
            <a:pPr eaLnBrk="1" hangingPunct="1">
              <a:spcBef>
                <a:spcPct val="0"/>
              </a:spcBef>
            </a:pPr>
            <a:endParaRPr lang="en-US" b="1" smtClean="0"/>
          </a:p>
        </p:txBody>
      </p:sp>
      <p:sp>
        <p:nvSpPr>
          <p:cNvPr id="9831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EB5F17B-1D8F-4B87-9E90-AF408BCB49E1}"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7D2959B-FE0F-490B-A154-0B5CC5F1C3D9}" type="slidenum">
              <a:rPr lang="en-US" smtClean="0"/>
              <a:pPr eaLnBrk="1" hangingPunct="1"/>
              <a:t>12</a:t>
            </a:fld>
            <a:endParaRPr lang="en-US" smtClean="0"/>
          </a:p>
        </p:txBody>
      </p:sp>
      <p:sp>
        <p:nvSpPr>
          <p:cNvPr id="9933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A10A37C-5A77-4573-BC43-EA72E3B5F88B}" type="slidenum">
              <a:rPr lang="en-US" sz="1200"/>
              <a:pPr algn="r" eaLnBrk="1" hangingPunct="1"/>
              <a:t>12</a:t>
            </a:fld>
            <a:endParaRPr lang="en-US" sz="1200"/>
          </a:p>
        </p:txBody>
      </p:sp>
      <p:sp>
        <p:nvSpPr>
          <p:cNvPr id="9933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3" name="Notes Placeholder 2"/>
          <p:cNvSpPr>
            <a:spLocks noGrp="1"/>
          </p:cNvSpPr>
          <p:nvPr>
            <p:ph type="body" idx="1"/>
          </p:nvPr>
        </p:nvSpPr>
        <p:spPr>
          <a:noFill/>
        </p:spPr>
        <p:txBody>
          <a:bodyPr/>
          <a:lstStyle/>
          <a:p>
            <a:pPr eaLnBrk="1" hangingPunct="1">
              <a:spcBef>
                <a:spcPct val="0"/>
              </a:spcBef>
            </a:pPr>
            <a:r>
              <a:rPr lang="en-US" b="1" smtClean="0"/>
              <a:t>Facilitator Notes:</a:t>
            </a:r>
            <a:endParaRPr lang="en-US" smtClean="0"/>
          </a:p>
          <a:p>
            <a:pPr eaLnBrk="1" hangingPunct="1">
              <a:spcBef>
                <a:spcPct val="0"/>
              </a:spcBef>
            </a:pPr>
            <a:endParaRPr lang="en-US" smtClean="0"/>
          </a:p>
          <a:p>
            <a:pPr eaLnBrk="1" hangingPunct="1">
              <a:spcBef>
                <a:spcPct val="0"/>
              </a:spcBef>
            </a:pPr>
            <a:r>
              <a:rPr lang="en-US" smtClean="0"/>
              <a:t>The instructions and the one-page inventory are in the Participant Workbook and the Facilitator Manual.  </a:t>
            </a:r>
          </a:p>
          <a:p>
            <a:pPr eaLnBrk="1" hangingPunct="1">
              <a:spcBef>
                <a:spcPct val="0"/>
              </a:spcBef>
            </a:pPr>
            <a:endParaRPr lang="en-US" smtClean="0"/>
          </a:p>
          <a:p>
            <a:pPr eaLnBrk="1" hangingPunct="1">
              <a:spcBef>
                <a:spcPct val="0"/>
              </a:spcBef>
            </a:pPr>
            <a:r>
              <a:rPr lang="en-US" smtClean="0"/>
              <a:t>After the inventory, the following slides discuss each of the 6 different groups of transferable skills.  </a:t>
            </a:r>
            <a:endParaRPr lang="en-US" b="1" smtClean="0"/>
          </a:p>
          <a:p>
            <a:endParaRPr lang="en-US" smtClean="0"/>
          </a:p>
          <a:p>
            <a:pPr eaLnBrk="1" hangingPunct="1">
              <a:spcBef>
                <a:spcPct val="0"/>
              </a:spcBef>
            </a:pPr>
            <a:endParaRPr lang="en-US" b="1" smtClean="0"/>
          </a:p>
          <a:p>
            <a:pPr eaLnBrk="1" hangingPunct="1">
              <a:spcBef>
                <a:spcPct val="0"/>
              </a:spcBef>
            </a:pPr>
            <a:endParaRPr lang="en-US" b="1" smtClean="0"/>
          </a:p>
        </p:txBody>
      </p:sp>
      <p:sp>
        <p:nvSpPr>
          <p:cNvPr id="99334" name="Date Placeholder 3"/>
          <p:cNvSpPr txBox="1">
            <a:spLocks noGrp="1"/>
          </p:cNvSpPr>
          <p:nvPr/>
        </p:nvSpPr>
        <p:spPr bwMode="auto">
          <a:xfrm>
            <a:off x="3885120" y="1"/>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A6072D5-7B10-47BB-8C30-D1F62E8EF315}" type="datetime1">
              <a:rPr lang="en-US" sz="1200">
                <a:solidFill>
                  <a:srgbClr val="000000"/>
                </a:solidFill>
                <a:latin typeface="Arial" charset="0"/>
              </a:rPr>
              <a:pPr algn="r" eaLnBrk="1" hangingPunct="1"/>
              <a:t>8/30/2013</a:t>
            </a:fld>
            <a:endParaRPr lang="en-US" sz="1200">
              <a:solidFill>
                <a:srgbClr val="000000"/>
              </a:solidFill>
              <a:latin typeface="Arial" charset="0"/>
            </a:endParaRPr>
          </a:p>
        </p:txBody>
      </p:sp>
      <p:sp>
        <p:nvSpPr>
          <p:cNvPr id="99335" name="Footer Placeholder 4"/>
          <p:cNvSpPr txBox="1">
            <a:spLocks noGrp="1"/>
          </p:cNvSpPr>
          <p:nvPr/>
        </p:nvSpPr>
        <p:spPr bwMode="auto">
          <a:xfrm>
            <a:off x="0" y="8683994"/>
            <a:ext cx="2971337"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a:solidFill>
                  <a:srgbClr val="000000"/>
                </a:solidFill>
                <a:latin typeface="Arial" charset="0"/>
              </a:rPr>
              <a:t>Transition Self-Exploration</a:t>
            </a:r>
          </a:p>
        </p:txBody>
      </p:sp>
      <p:sp>
        <p:nvSpPr>
          <p:cNvPr id="9933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B67A3E3-4BF2-4910-92F0-4C1067AF5914}"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453FC5C-0148-47FA-A067-377D15EBE264}" type="slidenum">
              <a:rPr lang="en-US" smtClean="0"/>
              <a:pPr eaLnBrk="1" hangingPunct="1"/>
              <a:t>13</a:t>
            </a:fld>
            <a:endParaRPr lang="en-US" smtClean="0"/>
          </a:p>
        </p:txBody>
      </p:sp>
      <p:sp>
        <p:nvSpPr>
          <p:cNvPr id="10035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44A88FD-3C0F-4304-A3DF-3718EAEC835E}" type="slidenum">
              <a:rPr lang="en-US" sz="1200"/>
              <a:pPr algn="r" eaLnBrk="1" hangingPunct="1"/>
              <a:t>13</a:t>
            </a:fld>
            <a:endParaRPr lang="en-US" sz="1200"/>
          </a:p>
        </p:txBody>
      </p:sp>
      <p:sp>
        <p:nvSpPr>
          <p:cNvPr id="10035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7" name="Rectangle 3"/>
          <p:cNvSpPr>
            <a:spLocks noGrp="1"/>
          </p:cNvSpPr>
          <p:nvPr>
            <p:ph type="body" idx="1"/>
          </p:nvPr>
        </p:nvSpPr>
        <p:spPr>
          <a:noFill/>
        </p:spPr>
        <p:txBody>
          <a:bodyPr/>
          <a:lstStyle/>
          <a:p>
            <a:pPr eaLnBrk="1" hangingPunct="1">
              <a:spcBef>
                <a:spcPct val="0"/>
              </a:spcBef>
            </a:pPr>
            <a:r>
              <a:rPr lang="en-US" b="1" smtClean="0"/>
              <a:t>Facilitator Notes</a:t>
            </a:r>
            <a:r>
              <a:rPr lang="en-US" smtClean="0"/>
              <a:t>:</a:t>
            </a:r>
          </a:p>
          <a:p>
            <a:pPr eaLnBrk="1" hangingPunct="1">
              <a:spcBef>
                <a:spcPct val="0"/>
              </a:spcBef>
            </a:pPr>
            <a:endParaRPr lang="en-US" smtClean="0"/>
          </a:p>
          <a:p>
            <a:pPr eaLnBrk="1" hangingPunct="1">
              <a:spcBef>
                <a:spcPct val="0"/>
              </a:spcBef>
            </a:pPr>
            <a:r>
              <a:rPr lang="en-US" smtClean="0"/>
              <a:t>Go over the six groups with the participants to help them to understand and identify the skills that fit for them.  </a:t>
            </a:r>
          </a:p>
          <a:p>
            <a:pPr eaLnBrk="1" hangingPunct="1">
              <a:spcBef>
                <a:spcPct val="0"/>
              </a:spcBef>
            </a:pPr>
            <a:endParaRPr lang="en-US" smtClean="0"/>
          </a:p>
          <a:p>
            <a:pPr eaLnBrk="1" hangingPunct="1">
              <a:spcBef>
                <a:spcPct val="0"/>
              </a:spcBef>
            </a:pPr>
            <a:r>
              <a:rPr lang="en-US" smtClean="0"/>
              <a:t>The first group is the Manual and Technical – how does this relate to the kind of learner a person is and what their temperament is with the Holland and the WOWi.  Help them to make connections between all the different forms of learning they have been doing. </a:t>
            </a:r>
          </a:p>
          <a:p>
            <a:pPr eaLnBrk="1" hangingPunct="1">
              <a:spcBef>
                <a:spcPct val="0"/>
              </a:spcBef>
            </a:pPr>
            <a:endParaRPr lang="en-US" smtClean="0"/>
          </a:p>
          <a:p>
            <a:pPr eaLnBrk="1" hangingPunct="1">
              <a:spcBef>
                <a:spcPct val="0"/>
              </a:spcBef>
            </a:pPr>
            <a:r>
              <a:rPr lang="en-US" smtClean="0"/>
              <a:t>Did any of them check off any of these skills?  How do they use them?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9923DFD-1800-4F51-8814-7B37E24DC9B9}" type="slidenum">
              <a:rPr lang="en-US" smtClean="0"/>
              <a:pPr eaLnBrk="1" hangingPunct="1"/>
              <a:t>14</a:t>
            </a:fld>
            <a:endParaRPr lang="en-US" smtClean="0"/>
          </a:p>
        </p:txBody>
      </p:sp>
      <p:sp>
        <p:nvSpPr>
          <p:cNvPr id="10137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0C0E4A6-0813-42E7-8116-ED4AF1EEACDB}" type="slidenum">
              <a:rPr lang="en-US" sz="1200"/>
              <a:pPr algn="r" eaLnBrk="1" hangingPunct="1"/>
              <a:t>14</a:t>
            </a:fld>
            <a:endParaRPr lang="en-US" sz="1200"/>
          </a:p>
        </p:txBody>
      </p:sp>
      <p:sp>
        <p:nvSpPr>
          <p:cNvPr id="10138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1" name="Rectangle 3"/>
          <p:cNvSpPr>
            <a:spLocks noGrp="1"/>
          </p:cNvSpPr>
          <p:nvPr>
            <p:ph type="body" idx="1"/>
          </p:nvPr>
        </p:nvSpPr>
        <p:spPr>
          <a:noFill/>
        </p:spPr>
        <p:txBody>
          <a:bodyPr/>
          <a:lstStyle/>
          <a:p>
            <a:pPr eaLnBrk="1" hangingPunct="1">
              <a:spcBef>
                <a:spcPct val="0"/>
              </a:spcBef>
            </a:pPr>
            <a:r>
              <a:rPr lang="en-US" b="1" smtClean="0"/>
              <a:t>Facilitator Notes</a:t>
            </a:r>
            <a:r>
              <a:rPr lang="en-US" smtClean="0"/>
              <a:t>:</a:t>
            </a:r>
          </a:p>
          <a:p>
            <a:pPr eaLnBrk="1" hangingPunct="1">
              <a:spcBef>
                <a:spcPct val="0"/>
              </a:spcBef>
            </a:pPr>
            <a:endParaRPr lang="en-US" smtClean="0"/>
          </a:p>
          <a:p>
            <a:pPr eaLnBrk="1" hangingPunct="1">
              <a:spcBef>
                <a:spcPct val="0"/>
              </a:spcBef>
            </a:pPr>
            <a:r>
              <a:rPr lang="en-US" smtClean="0"/>
              <a:t>The skill area is Analytical/Problem-solving skills.</a:t>
            </a:r>
          </a:p>
          <a:p>
            <a:pPr eaLnBrk="1" hangingPunct="1">
              <a:spcBef>
                <a:spcPct val="0"/>
              </a:spcBef>
            </a:pPr>
            <a:endParaRPr lang="en-US" smtClean="0"/>
          </a:p>
          <a:p>
            <a:pPr eaLnBrk="1" hangingPunct="1">
              <a:spcBef>
                <a:spcPct val="0"/>
              </a:spcBef>
            </a:pPr>
            <a:r>
              <a:rPr lang="en-US" smtClean="0"/>
              <a:t>Go over the words to make sure that everyone understands what is being described and how that relates to job search and work.  </a:t>
            </a:r>
          </a:p>
          <a:p>
            <a:pPr eaLnBrk="1" hangingPunct="1">
              <a:spcBef>
                <a:spcPct val="0"/>
              </a:spcBef>
            </a:pPr>
            <a:endParaRPr lang="en-US" smtClean="0"/>
          </a:p>
          <a:p>
            <a:pPr eaLnBrk="1" hangingPunct="1">
              <a:spcBef>
                <a:spcPct val="0"/>
              </a:spcBef>
            </a:pPr>
            <a:r>
              <a:rPr lang="en-US" smtClean="0"/>
              <a:t>Did any of them check off any of these skills?  How do they use them?</a:t>
            </a:r>
          </a:p>
          <a:p>
            <a:pPr eaLnBrk="1" hangingPunct="1">
              <a:spcBef>
                <a:spcPct val="0"/>
              </a:spcBef>
            </a:pPr>
            <a:endParaRPr lang="en-US" smtClean="0"/>
          </a:p>
          <a:p>
            <a:pPr eaLnBrk="1" hangingPunct="1">
              <a:spcBef>
                <a:spcPct val="0"/>
              </a:spcBef>
            </a:pPr>
            <a:r>
              <a:rPr lang="en-US" smtClean="0"/>
              <a:t>Do they use any of these skills in their daily lives – at home or at school?</a:t>
            </a:r>
          </a:p>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DFA35BF-28B3-43AD-B3DC-125518FEC9C6}" type="slidenum">
              <a:rPr lang="en-US" smtClean="0"/>
              <a:pPr eaLnBrk="1" hangingPunct="1"/>
              <a:t>15</a:t>
            </a:fld>
            <a:endParaRPr lang="en-US" smtClean="0"/>
          </a:p>
        </p:txBody>
      </p:sp>
      <p:sp>
        <p:nvSpPr>
          <p:cNvPr id="10240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CE2EEEA-86E5-404C-8536-5B1C9AFDC0A8}" type="slidenum">
              <a:rPr lang="en-US" sz="1200"/>
              <a:pPr algn="r" eaLnBrk="1" hangingPunct="1"/>
              <a:t>15</a:t>
            </a:fld>
            <a:endParaRPr lang="en-US" sz="1200"/>
          </a:p>
        </p:txBody>
      </p:sp>
      <p:sp>
        <p:nvSpPr>
          <p:cNvPr id="10240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5" name="Rectangle 3"/>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b="1" smtClean="0"/>
              <a:t/>
            </a:r>
            <a:br>
              <a:rPr lang="en-US" b="1" smtClean="0"/>
            </a:br>
            <a:r>
              <a:rPr lang="en-US" smtClean="0"/>
              <a:t>This skill set is referred to as Innovative/Original Skills. </a:t>
            </a:r>
          </a:p>
          <a:p>
            <a:pPr eaLnBrk="1" hangingPunct="1">
              <a:spcBef>
                <a:spcPct val="0"/>
              </a:spcBef>
            </a:pPr>
            <a:endParaRPr lang="en-US" smtClean="0"/>
          </a:p>
          <a:p>
            <a:pPr eaLnBrk="1" hangingPunct="1">
              <a:spcBef>
                <a:spcPct val="0"/>
              </a:spcBef>
            </a:pPr>
            <a:r>
              <a:rPr lang="en-US" smtClean="0"/>
              <a:t>Again, go over the words to make sure that everyone understands what is being described and how these relate to work and all the activities they have been doing?</a:t>
            </a:r>
          </a:p>
          <a:p>
            <a:pPr eaLnBrk="1" hangingPunct="1">
              <a:spcBef>
                <a:spcPct val="0"/>
              </a:spcBef>
            </a:pPr>
            <a:endParaRPr lang="en-US" smtClean="0"/>
          </a:p>
          <a:p>
            <a:pPr eaLnBrk="1" hangingPunct="1">
              <a:spcBef>
                <a:spcPct val="0"/>
              </a:spcBef>
            </a:pPr>
            <a:r>
              <a:rPr lang="en-US" smtClean="0"/>
              <a:t>Did any of them check off any of these skills?  How do they use them?</a:t>
            </a:r>
          </a:p>
          <a:p>
            <a:pPr eaLnBrk="1" hangingPunct="1">
              <a:spcBef>
                <a:spcPct val="0"/>
              </a:spcBef>
            </a:pPr>
            <a:endParaRPr lang="en-US" b="1" smtClean="0"/>
          </a:p>
          <a:p>
            <a:pPr eaLnBrk="1" hangingPunct="1">
              <a:spcBef>
                <a:spcPct val="0"/>
              </a:spcBef>
            </a:pPr>
            <a:r>
              <a:rPr lang="en-US" b="1" smtClean="0"/>
              <a:t>Can they think of anything they did at school where they used these skills?</a:t>
            </a:r>
          </a:p>
          <a:p>
            <a:pPr eaLnBrk="1" hangingPunct="1">
              <a:spcBef>
                <a:spcPct val="0"/>
              </a:spcBef>
            </a:pPr>
            <a:endParaRPr lang="en-US" b="1" smtClean="0"/>
          </a:p>
          <a:p>
            <a:pPr eaLnBrk="1" hangingPunct="1">
              <a:spcBef>
                <a:spcPct val="0"/>
              </a:spcBef>
            </a:pPr>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691DDC6-B161-4BC9-852E-E92123BB0881}" type="slidenum">
              <a:rPr lang="en-US" smtClean="0"/>
              <a:pPr eaLnBrk="1" hangingPunct="1"/>
              <a:t>16</a:t>
            </a:fld>
            <a:endParaRPr lang="en-US" smtClean="0"/>
          </a:p>
        </p:txBody>
      </p:sp>
      <p:sp>
        <p:nvSpPr>
          <p:cNvPr id="10342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EFCB257-1BD4-4A2E-A33D-1192592A9DC2}" type="slidenum">
              <a:rPr lang="en-US" sz="1200"/>
              <a:pPr algn="r" eaLnBrk="1" hangingPunct="1"/>
              <a:t>16</a:t>
            </a:fld>
            <a:endParaRPr lang="en-US" sz="1200"/>
          </a:p>
        </p:txBody>
      </p:sp>
      <p:sp>
        <p:nvSpPr>
          <p:cNvPr id="10342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9" name="Rectangle 3"/>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smtClean="0"/>
          </a:p>
          <a:p>
            <a:pPr eaLnBrk="1" hangingPunct="1">
              <a:spcBef>
                <a:spcPct val="0"/>
              </a:spcBef>
            </a:pPr>
            <a:r>
              <a:rPr lang="en-US" smtClean="0"/>
              <a:t>This set of transferable skills is known as the Social/Interpersonal Skills. </a:t>
            </a:r>
          </a:p>
          <a:p>
            <a:pPr eaLnBrk="1" hangingPunct="1">
              <a:spcBef>
                <a:spcPct val="0"/>
              </a:spcBef>
            </a:pPr>
            <a:endParaRPr lang="en-US" smtClean="0"/>
          </a:p>
          <a:p>
            <a:pPr eaLnBrk="1" hangingPunct="1">
              <a:spcBef>
                <a:spcPct val="0"/>
              </a:spcBef>
            </a:pPr>
            <a:r>
              <a:rPr lang="en-US" smtClean="0"/>
              <a:t>Go over the words to make sure that everyone understands what is being described.</a:t>
            </a:r>
          </a:p>
          <a:p>
            <a:pPr eaLnBrk="1" hangingPunct="1">
              <a:spcBef>
                <a:spcPct val="0"/>
              </a:spcBef>
            </a:pPr>
            <a:endParaRPr lang="en-US" smtClean="0"/>
          </a:p>
          <a:p>
            <a:pPr eaLnBrk="1" hangingPunct="1">
              <a:spcBef>
                <a:spcPct val="0"/>
              </a:spcBef>
            </a:pPr>
            <a:r>
              <a:rPr lang="en-US" smtClean="0"/>
              <a:t>Did any of them check off any of these skills?  How do they use them?</a:t>
            </a:r>
          </a:p>
          <a:p>
            <a:pPr eaLnBrk="1" hangingPunct="1">
              <a:spcBef>
                <a:spcPct val="0"/>
              </a:spcBef>
            </a:pPr>
            <a:endParaRPr lang="en-US" smtClean="0"/>
          </a:p>
          <a:p>
            <a:pPr eaLnBrk="1" hangingPunct="1">
              <a:spcBef>
                <a:spcPct val="0"/>
              </a:spcBef>
            </a:pPr>
            <a:r>
              <a:rPr lang="en-US" smtClean="0"/>
              <a:t>How important do you think these skills are in school, work and life in general?</a:t>
            </a:r>
          </a:p>
          <a:p>
            <a:pPr eaLnBrk="1" hangingPunct="1">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5FDE819-603D-4C2E-AC12-36A2D4E24C58}" type="slidenum">
              <a:rPr lang="en-US" smtClean="0"/>
              <a:pPr eaLnBrk="1" hangingPunct="1"/>
              <a:t>17</a:t>
            </a:fld>
            <a:endParaRPr lang="en-US" smtClean="0"/>
          </a:p>
        </p:txBody>
      </p:sp>
      <p:sp>
        <p:nvSpPr>
          <p:cNvPr id="1044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8D88A76-3095-4406-8229-5C33A055D1FC}" type="slidenum">
              <a:rPr lang="en-US" sz="1200"/>
              <a:pPr algn="r" eaLnBrk="1" hangingPunct="1"/>
              <a:t>17</a:t>
            </a:fld>
            <a:endParaRPr lang="en-US" sz="1200"/>
          </a:p>
        </p:txBody>
      </p:sp>
      <p:sp>
        <p:nvSpPr>
          <p:cNvPr id="10445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3" name="Rectangle 3"/>
          <p:cNvSpPr>
            <a:spLocks noGrp="1"/>
          </p:cNvSpPr>
          <p:nvPr>
            <p:ph type="body" idx="1"/>
          </p:nvPr>
        </p:nvSpPr>
        <p:spPr>
          <a:noFill/>
        </p:spPr>
        <p:txBody>
          <a:bodyPr/>
          <a:lstStyle/>
          <a:p>
            <a:pPr eaLnBrk="1" hangingPunct="1">
              <a:spcBef>
                <a:spcPct val="0"/>
              </a:spcBef>
            </a:pPr>
            <a:r>
              <a:rPr lang="en-US" b="1" smtClean="0"/>
              <a:t>Facilitator Notes</a:t>
            </a:r>
            <a:r>
              <a:rPr lang="en-US" smtClean="0"/>
              <a:t>:</a:t>
            </a:r>
          </a:p>
          <a:p>
            <a:pPr eaLnBrk="1" hangingPunct="1">
              <a:spcBef>
                <a:spcPct val="0"/>
              </a:spcBef>
            </a:pPr>
            <a:endParaRPr lang="en-US" smtClean="0"/>
          </a:p>
          <a:p>
            <a:pPr eaLnBrk="1" hangingPunct="1">
              <a:spcBef>
                <a:spcPct val="0"/>
              </a:spcBef>
            </a:pPr>
            <a:r>
              <a:rPr lang="en-US" smtClean="0"/>
              <a:t>This set of transferable skills – managing/influencing skills are learned over time.</a:t>
            </a:r>
          </a:p>
          <a:p>
            <a:pPr eaLnBrk="1" hangingPunct="1">
              <a:spcBef>
                <a:spcPct val="0"/>
              </a:spcBef>
            </a:pPr>
            <a:endParaRPr lang="en-US" smtClean="0"/>
          </a:p>
          <a:p>
            <a:pPr eaLnBrk="1" hangingPunct="1">
              <a:spcBef>
                <a:spcPct val="0"/>
              </a:spcBef>
            </a:pPr>
            <a:r>
              <a:rPr lang="en-US" smtClean="0"/>
              <a:t>Go over the words to make sure that everyone understands what is being described.</a:t>
            </a:r>
          </a:p>
          <a:p>
            <a:pPr eaLnBrk="1" hangingPunct="1">
              <a:spcBef>
                <a:spcPct val="0"/>
              </a:spcBef>
            </a:pPr>
            <a:endParaRPr lang="en-US" smtClean="0"/>
          </a:p>
          <a:p>
            <a:pPr eaLnBrk="1" hangingPunct="1">
              <a:spcBef>
                <a:spcPct val="0"/>
              </a:spcBef>
            </a:pPr>
            <a:r>
              <a:rPr lang="en-US" smtClean="0"/>
              <a:t>Did any of them check off any of these skills?  How do they use them?</a:t>
            </a:r>
          </a:p>
          <a:p>
            <a:pPr eaLnBrk="1" hangingPunct="1">
              <a:spcBef>
                <a:spcPct val="0"/>
              </a:spcBef>
            </a:pPr>
            <a:endParaRPr lang="en-US" smtClean="0"/>
          </a:p>
          <a:p>
            <a:pPr eaLnBrk="1" hangingPunct="1">
              <a:spcBef>
                <a:spcPct val="0"/>
              </a:spcBef>
            </a:pPr>
            <a:r>
              <a:rPr lang="en-US" smtClean="0"/>
              <a:t>Do they have any of these skills?  How could they use them in the workplace?</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FAEA665-712C-47E5-AC86-5A87AECA6363}" type="slidenum">
              <a:rPr lang="en-US" smtClean="0"/>
              <a:pPr eaLnBrk="1" hangingPunct="1"/>
              <a:t>18</a:t>
            </a:fld>
            <a:endParaRPr lang="en-US" smtClean="0"/>
          </a:p>
        </p:txBody>
      </p:sp>
      <p:sp>
        <p:nvSpPr>
          <p:cNvPr id="1054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6AD192B-96AC-42F0-8C72-C0C2EDBA0E11}" type="slidenum">
              <a:rPr lang="en-US" sz="1200"/>
              <a:pPr algn="r" eaLnBrk="1" hangingPunct="1"/>
              <a:t>18</a:t>
            </a:fld>
            <a:endParaRPr lang="en-US" sz="1200"/>
          </a:p>
        </p:txBody>
      </p:sp>
      <p:sp>
        <p:nvSpPr>
          <p:cNvPr id="10547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Rectangle 3"/>
          <p:cNvSpPr>
            <a:spLocks noGrp="1"/>
          </p:cNvSpPr>
          <p:nvPr>
            <p:ph type="body" idx="1"/>
          </p:nvPr>
        </p:nvSpPr>
        <p:spPr>
          <a:noFill/>
        </p:spPr>
        <p:txBody>
          <a:bodyPr/>
          <a:lstStyle/>
          <a:p>
            <a:pPr eaLnBrk="1" hangingPunct="1">
              <a:spcBef>
                <a:spcPct val="0"/>
              </a:spcBef>
            </a:pPr>
            <a:r>
              <a:rPr lang="en-US" b="1" smtClean="0"/>
              <a:t>Facilitator Notes</a:t>
            </a:r>
            <a:r>
              <a:rPr lang="en-US" smtClean="0"/>
              <a:t>: </a:t>
            </a:r>
          </a:p>
          <a:p>
            <a:pPr eaLnBrk="1" hangingPunct="1">
              <a:spcBef>
                <a:spcPct val="0"/>
              </a:spcBef>
            </a:pPr>
            <a:endParaRPr lang="en-US" smtClean="0"/>
          </a:p>
          <a:p>
            <a:pPr eaLnBrk="1" hangingPunct="1">
              <a:spcBef>
                <a:spcPct val="0"/>
              </a:spcBef>
            </a:pPr>
            <a:r>
              <a:rPr lang="en-US" smtClean="0"/>
              <a:t>Make sure you go back and review with the group the choices and the number of choices that they made under each category and have a class discussion about this.</a:t>
            </a:r>
          </a:p>
          <a:p>
            <a:pPr eaLnBrk="1" hangingPunct="1">
              <a:spcBef>
                <a:spcPct val="0"/>
              </a:spcBef>
            </a:pPr>
            <a:endParaRPr lang="en-US" smtClean="0"/>
          </a:p>
          <a:p>
            <a:pPr eaLnBrk="1" hangingPunct="1">
              <a:spcBef>
                <a:spcPct val="0"/>
              </a:spcBef>
            </a:pPr>
            <a:r>
              <a:rPr lang="en-US" smtClean="0"/>
              <a:t>Go over the words to make sure that everyone understands what is being described.</a:t>
            </a:r>
          </a:p>
          <a:p>
            <a:pPr eaLnBrk="1" hangingPunct="1">
              <a:spcBef>
                <a:spcPct val="0"/>
              </a:spcBef>
            </a:pPr>
            <a:endParaRPr lang="en-US" smtClean="0"/>
          </a:p>
          <a:p>
            <a:pPr eaLnBrk="1" hangingPunct="1">
              <a:spcBef>
                <a:spcPct val="0"/>
              </a:spcBef>
            </a:pPr>
            <a:r>
              <a:rPr lang="en-US" smtClean="0"/>
              <a:t>Did any of them check off any of these skills?  How do they use them?</a:t>
            </a:r>
          </a:p>
          <a:p>
            <a:pPr eaLnBrk="1" hangingPunct="1">
              <a:spcBef>
                <a:spcPct val="0"/>
              </a:spcBef>
            </a:pPr>
            <a:endParaRPr lang="en-US" smtClean="0"/>
          </a:p>
          <a:p>
            <a:pPr eaLnBrk="1" hangingPunct="1">
              <a:spcBef>
                <a:spcPct val="0"/>
              </a:spcBef>
            </a:pPr>
            <a:r>
              <a:rPr lang="en-US" smtClean="0"/>
              <a:t>How important are these skills in everyday life, in school, at work?</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z="800"/>
              <a:t>The above was taken from the National Corporation for Community Service and Serve AmeriCorps Act.</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1CE77F5-91C6-44CE-A735-75A1B2D5200F}" type="slidenum">
              <a:rPr lang="en-US" smtClean="0"/>
              <a:pPr eaLnBrk="1" hangingPunct="1"/>
              <a:t>19</a:t>
            </a:fld>
            <a:endParaRPr lang="en-US" smtClean="0"/>
          </a:p>
        </p:txBody>
      </p:sp>
      <p:sp>
        <p:nvSpPr>
          <p:cNvPr id="1064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265D632-C6BB-4B5D-8349-2D754796DB63}" type="slidenum">
              <a:rPr lang="en-US" sz="1200"/>
              <a:pPr algn="r" eaLnBrk="1" hangingPunct="1"/>
              <a:t>19</a:t>
            </a:fld>
            <a:endParaRPr lang="en-US" sz="1200"/>
          </a:p>
        </p:txBody>
      </p:sp>
      <p:sp>
        <p:nvSpPr>
          <p:cNvPr id="10650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50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Activity for the Discussion of Transferable Skills</a:t>
            </a:r>
          </a:p>
          <a:p>
            <a:pPr eaLnBrk="1" hangingPunct="1">
              <a:spcBef>
                <a:spcPct val="0"/>
              </a:spcBef>
            </a:pPr>
            <a:endParaRPr lang="en-US" smtClean="0"/>
          </a:p>
          <a:p>
            <a:pPr eaLnBrk="1" hangingPunct="1">
              <a:spcBef>
                <a:spcPct val="0"/>
              </a:spcBef>
            </a:pPr>
            <a:r>
              <a:rPr lang="en-US" smtClean="0"/>
              <a:t>This is an exercise you could do with participants to help them to relate these skills to their experience.  Relate to hobbies, interests, volunteer work,  etc. </a:t>
            </a:r>
            <a:endParaRPr lang="en-US" b="1" smtClean="0"/>
          </a:p>
          <a:p>
            <a:pPr eaLnBrk="1" hangingPunct="1">
              <a:spcBef>
                <a:spcPct val="0"/>
              </a:spcBef>
            </a:pPr>
            <a:endParaRPr lang="en-US" b="1" smtClean="0"/>
          </a:p>
          <a:p>
            <a:pPr eaLnBrk="1" hangingPunct="1">
              <a:spcBef>
                <a:spcPct val="0"/>
              </a:spcBef>
            </a:pPr>
            <a:endParaRPr lang="en-US" b="1" smtClean="0"/>
          </a:p>
        </p:txBody>
      </p:sp>
      <p:sp>
        <p:nvSpPr>
          <p:cNvPr id="106502" name="Date Placeholder 3"/>
          <p:cNvSpPr txBox="1">
            <a:spLocks noGrp="1"/>
          </p:cNvSpPr>
          <p:nvPr/>
        </p:nvSpPr>
        <p:spPr bwMode="auto">
          <a:xfrm>
            <a:off x="3885120" y="1"/>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710988C-B475-4AE6-9009-F890FF7448ED}" type="datetime1">
              <a:rPr lang="en-US" sz="1200">
                <a:solidFill>
                  <a:srgbClr val="000000"/>
                </a:solidFill>
                <a:latin typeface="Arial" charset="0"/>
              </a:rPr>
              <a:pPr algn="r" eaLnBrk="1" hangingPunct="1"/>
              <a:t>8/30/2013</a:t>
            </a:fld>
            <a:endParaRPr lang="en-US" sz="1200">
              <a:solidFill>
                <a:srgbClr val="000000"/>
              </a:solidFill>
              <a:latin typeface="Arial" charset="0"/>
            </a:endParaRPr>
          </a:p>
        </p:txBody>
      </p:sp>
      <p:sp>
        <p:nvSpPr>
          <p:cNvPr id="106503" name="Footer Placeholder 4"/>
          <p:cNvSpPr txBox="1">
            <a:spLocks noGrp="1"/>
          </p:cNvSpPr>
          <p:nvPr/>
        </p:nvSpPr>
        <p:spPr bwMode="auto">
          <a:xfrm>
            <a:off x="0" y="8683994"/>
            <a:ext cx="2971337"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1200">
                <a:solidFill>
                  <a:srgbClr val="000000"/>
                </a:solidFill>
                <a:latin typeface="Arial" charset="0"/>
              </a:rPr>
              <a:t>Transition Self-Exploration</a:t>
            </a:r>
          </a:p>
        </p:txBody>
      </p:sp>
      <p:sp>
        <p:nvSpPr>
          <p:cNvPr id="10650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64FFC54-B7EF-4D3A-ACC1-5C290FC558FD}" type="slidenum">
              <a:rPr lang="en-US" sz="1200">
                <a:solidFill>
                  <a:srgbClr val="000000"/>
                </a:solidFill>
                <a:latin typeface="Arial" charset="0"/>
              </a:rPr>
              <a:pPr algn="r" eaLnBrk="1" hangingPunct="1"/>
              <a:t>19</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0AAB9F6-CDA8-4634-B4BC-A9B20418DCCA}" type="slidenum">
              <a:rPr lang="en-US" smtClean="0"/>
              <a:pPr eaLnBrk="1" hangingPunct="1"/>
              <a:t>2</a:t>
            </a:fld>
            <a:endParaRPr lang="en-US" smtClean="0"/>
          </a:p>
        </p:txBody>
      </p:sp>
      <p:sp>
        <p:nvSpPr>
          <p:cNvPr id="890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6BB20E0-1342-4EE4-90B2-99CB8504C6B3}" type="slidenum">
              <a:rPr lang="en-US" sz="1200"/>
              <a:pPr algn="r" eaLnBrk="1" hangingPunct="1"/>
              <a:t>2</a:t>
            </a:fld>
            <a:endParaRPr lang="en-US" sz="1200"/>
          </a:p>
        </p:txBody>
      </p:sp>
      <p:sp>
        <p:nvSpPr>
          <p:cNvPr id="890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learn about the three types of skills and how to use them to select future employment goals.</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In this section, we will focus on identifying all of the skills that you have already accumulated so far.  These skills can come from a variety of experiences – mowing lawns, delivering newspapers, babysitting, hobbies, sports.  Let’s look at how to inventory these skills so you can name them.  </a:t>
            </a:r>
          </a:p>
        </p:txBody>
      </p:sp>
      <p:sp>
        <p:nvSpPr>
          <p:cNvPr id="8909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FDEB767-1CEE-4FD6-8A14-69D5A71EB20C}"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C3EDE20-36AD-4EEC-89AC-8CB34385777B}" type="slidenum">
              <a:rPr lang="en-US" smtClean="0"/>
              <a:pPr eaLnBrk="1" hangingPunct="1"/>
              <a:t>20</a:t>
            </a:fld>
            <a:endParaRPr lang="en-US" smtClean="0"/>
          </a:p>
        </p:txBody>
      </p:sp>
      <p:sp>
        <p:nvSpPr>
          <p:cNvPr id="10752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0635AF6-B3F1-45C8-A68C-BEE648D0AFB5}" type="slidenum">
              <a:rPr lang="en-US" sz="1200"/>
              <a:pPr algn="r" eaLnBrk="1" hangingPunct="1"/>
              <a:t>20</a:t>
            </a:fld>
            <a:endParaRPr lang="en-US" sz="1200"/>
          </a:p>
        </p:txBody>
      </p:sp>
      <p:sp>
        <p:nvSpPr>
          <p:cNvPr id="1075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Have participants record the appropriate information in their Participant Workbook in the SODA Grid.</a:t>
            </a:r>
          </a:p>
          <a:p>
            <a:pPr eaLnBrk="1" hangingPunct="1">
              <a:spcBef>
                <a:spcPct val="0"/>
              </a:spcBef>
            </a:pPr>
            <a:endParaRPr lang="en-US" smtClean="0"/>
          </a:p>
          <a:p>
            <a:pPr eaLnBrk="1" hangingPunct="1">
              <a:spcBef>
                <a:spcPct val="0"/>
              </a:spcBef>
            </a:pPr>
            <a:r>
              <a:rPr lang="en-US" smtClean="0"/>
              <a:t>During the next activity, participants are going to talk about their achievements as these skills relate to what they achieve.  Help them to bring these three types of skills into the Achievement Story Circles.  </a:t>
            </a:r>
          </a:p>
          <a:p>
            <a:pPr eaLnBrk="1" hangingPunct="1">
              <a:spcBef>
                <a:spcPct val="0"/>
              </a:spcBef>
            </a:pPr>
            <a:endParaRPr lang="en-US" smtClean="0"/>
          </a:p>
          <a:p>
            <a:pPr eaLnBrk="1" hangingPunct="1">
              <a:spcBef>
                <a:spcPct val="0"/>
              </a:spcBef>
            </a:pPr>
            <a:endParaRPr lang="en-US" smtClean="0"/>
          </a:p>
        </p:txBody>
      </p:sp>
      <p:sp>
        <p:nvSpPr>
          <p:cNvPr id="10752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4FB8887-8635-4737-98C9-D47337998FF5}" type="slidenum">
              <a:rPr lang="en-US" sz="1200">
                <a:solidFill>
                  <a:srgbClr val="000000"/>
                </a:solidFill>
                <a:latin typeface="Arial" charset="0"/>
              </a:rPr>
              <a:pPr algn="r" eaLnBrk="1" hangingPunct="1"/>
              <a:t>20</a:t>
            </a:fld>
            <a:endParaRPr lang="en-US" sz="1200">
              <a:solidFill>
                <a:srgbClr val="000000"/>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2111006-BC1F-424D-A826-EE7EC71837DB}" type="slidenum">
              <a:rPr lang="en-US" smtClean="0"/>
              <a:pPr eaLnBrk="1" hangingPunct="1"/>
              <a:t>21</a:t>
            </a:fld>
            <a:endParaRPr lang="en-US" smtClean="0"/>
          </a:p>
        </p:txBody>
      </p:sp>
      <p:sp>
        <p:nvSpPr>
          <p:cNvPr id="108547"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8" name="Rectangle 3"/>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Listed on the left are the six types/groups of Transferable Skills.</a:t>
            </a:r>
          </a:p>
          <a:p>
            <a:pPr eaLnBrk="1" hangingPunct="1">
              <a:spcBef>
                <a:spcPct val="0"/>
              </a:spcBef>
            </a:pPr>
            <a:endParaRPr lang="en-US" smtClean="0"/>
          </a:p>
          <a:p>
            <a:pPr eaLnBrk="1" hangingPunct="1">
              <a:spcBef>
                <a:spcPct val="0"/>
              </a:spcBef>
            </a:pPr>
            <a:r>
              <a:rPr lang="en-US" smtClean="0"/>
              <a:t>Looking at their transferable skills inventory, have participants designate in which of the 6 skill area(s) they checked the most Transferable Skills. </a:t>
            </a:r>
          </a:p>
          <a:p>
            <a:pPr eaLnBrk="1" hangingPunct="1">
              <a:spcBef>
                <a:spcPct val="0"/>
              </a:spcBef>
            </a:pPr>
            <a:endParaRPr lang="en-US" smtClean="0"/>
          </a:p>
          <a:p>
            <a:pPr eaLnBrk="1" hangingPunct="1">
              <a:spcBef>
                <a:spcPct val="0"/>
              </a:spcBef>
            </a:pPr>
            <a:r>
              <a:rPr lang="en-US" smtClean="0"/>
              <a:t>Have them look at the related Holland Type in the right-hand column.</a:t>
            </a:r>
          </a:p>
          <a:p>
            <a:pPr eaLnBrk="1" hangingPunct="1">
              <a:spcBef>
                <a:spcPct val="0"/>
              </a:spcBef>
            </a:pPr>
            <a:endParaRPr lang="en-US" smtClean="0"/>
          </a:p>
          <a:p>
            <a:pPr eaLnBrk="1" hangingPunct="1">
              <a:spcBef>
                <a:spcPct val="0"/>
              </a:spcBef>
            </a:pPr>
            <a:r>
              <a:rPr lang="en-US" smtClean="0"/>
              <a:t>Do any of their preferred Transferable Skill types match their Holland Type?</a:t>
            </a:r>
          </a:p>
          <a:p>
            <a:pPr eaLnBrk="1" hangingPunct="1">
              <a:spcBef>
                <a:spcPct val="0"/>
              </a:spcBef>
            </a:pPr>
            <a:endParaRPr lang="en-US" smtClean="0"/>
          </a:p>
          <a:p>
            <a:pPr eaLnBrk="1" hangingPunct="1">
              <a:spcBef>
                <a:spcPct val="0"/>
              </a:spcBef>
            </a:pPr>
            <a:r>
              <a:rPr lang="en-US" smtClean="0"/>
              <a:t>There may be a connection between what you like to do (interest) and what you can do (Transferable Skill).</a:t>
            </a:r>
          </a:p>
          <a:p>
            <a:pPr eaLnBrk="1" hangingPunct="1">
              <a:spcBef>
                <a:spcPct val="0"/>
              </a:spcBef>
            </a:pPr>
            <a:endParaRPr lang="en-US" smtClean="0"/>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BA7CF9F-0F8A-4077-9D2E-4F8844B97160}" type="slidenum">
              <a:rPr lang="en-US" smtClean="0"/>
              <a:pPr eaLnBrk="1" hangingPunct="1"/>
              <a:t>3</a:t>
            </a:fld>
            <a:endParaRPr lang="en-US" smtClean="0"/>
          </a:p>
        </p:txBody>
      </p:sp>
      <p:sp>
        <p:nvSpPr>
          <p:cNvPr id="9011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62E5E91-6DE1-4B9B-A6C0-C44600BA0123}" type="slidenum">
              <a:rPr lang="en-US" sz="1200"/>
              <a:pPr algn="r" eaLnBrk="1" hangingPunct="1"/>
              <a:t>3</a:t>
            </a:fld>
            <a:endParaRPr lang="en-US" sz="1200"/>
          </a:p>
        </p:txBody>
      </p:sp>
      <p:sp>
        <p:nvSpPr>
          <p:cNvPr id="9011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7" name="Rectangle 3"/>
          <p:cNvSpPr>
            <a:spLocks noGrp="1"/>
          </p:cNvSpPr>
          <p:nvPr>
            <p:ph type="body" idx="1"/>
          </p:nvPr>
        </p:nvSpPr>
        <p:spPr>
          <a:noFill/>
        </p:spPr>
        <p:txBody>
          <a:bodyPr/>
          <a:lstStyle/>
          <a:p>
            <a:pPr eaLnBrk="1" hangingPunct="1">
              <a:spcBef>
                <a:spcPct val="0"/>
              </a:spcBef>
            </a:pPr>
            <a:r>
              <a:rPr lang="en-US" b="1" smtClean="0"/>
              <a:t>Facilitator Notes</a:t>
            </a:r>
            <a:r>
              <a:rPr lang="en-US" smtClean="0"/>
              <a:t>:</a:t>
            </a:r>
          </a:p>
          <a:p>
            <a:pPr>
              <a:lnSpc>
                <a:spcPct val="80000"/>
              </a:lnSpc>
            </a:pPr>
            <a:r>
              <a:rPr lang="en-US" smtClean="0"/>
              <a:t>As we are learning, skills come in a variety of forms. We all have them.  And each of us has a different combination of skills.  </a:t>
            </a:r>
          </a:p>
          <a:p>
            <a:pPr>
              <a:lnSpc>
                <a:spcPct val="80000"/>
              </a:lnSpc>
            </a:pPr>
            <a:endParaRPr lang="en-US" smtClean="0"/>
          </a:p>
          <a:p>
            <a:pPr>
              <a:lnSpc>
                <a:spcPct val="80000"/>
              </a:lnSpc>
            </a:pPr>
            <a:r>
              <a:rPr lang="en-US" smtClean="0"/>
              <a:t>Skills are abilities you do well that are important to employers as you pursue employment.  They want to know “what you can do for them.”</a:t>
            </a:r>
          </a:p>
          <a:p>
            <a:pPr>
              <a:lnSpc>
                <a:spcPct val="80000"/>
              </a:lnSpc>
            </a:pPr>
            <a:endParaRPr lang="en-US" smtClean="0"/>
          </a:p>
          <a:p>
            <a:pPr>
              <a:lnSpc>
                <a:spcPct val="80000"/>
              </a:lnSpc>
            </a:pPr>
            <a:r>
              <a:rPr lang="en-US" smtClean="0"/>
              <a:t>We recommend learning how to indentify your skills—honestly and quickly—so that when you are asked these questions during an interview,  you will be able to back up your claims with examples of when you used them to accomplish something meaningful</a:t>
            </a:r>
            <a:r>
              <a:rPr lang="en-US" sz="900"/>
              <a:t>.</a:t>
            </a:r>
          </a:p>
          <a:p>
            <a:pPr>
              <a:lnSpc>
                <a:spcPct val="80000"/>
              </a:lnSpc>
            </a:pPr>
            <a:endParaRPr lang="en-US" sz="900"/>
          </a:p>
          <a:p>
            <a:pPr>
              <a:lnSpc>
                <a:spcPct val="80000"/>
              </a:lnSpc>
            </a:pPr>
            <a:r>
              <a:rPr lang="en-US" smtClean="0"/>
              <a:t>Understanding what a skill is and learning to inventory your skills will be helpful to doing a resume and for interviewing.  </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AAD8308-5432-4FDD-A95C-B88FAC3535D3}" type="slidenum">
              <a:rPr lang="en-US" smtClean="0"/>
              <a:pPr eaLnBrk="1" hangingPunct="1"/>
              <a:t>4</a:t>
            </a:fld>
            <a:endParaRPr lang="en-US" smtClean="0"/>
          </a:p>
        </p:txBody>
      </p:sp>
      <p:sp>
        <p:nvSpPr>
          <p:cNvPr id="9113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B98C605-54DB-4065-A922-773B38E94CBC}" type="slidenum">
              <a:rPr lang="en-US" sz="1200"/>
              <a:pPr algn="r" eaLnBrk="1" hangingPunct="1"/>
              <a:t>4</a:t>
            </a:fld>
            <a:endParaRPr lang="en-US" sz="1200"/>
          </a:p>
        </p:txBody>
      </p:sp>
      <p:sp>
        <p:nvSpPr>
          <p:cNvPr id="9114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The challenge here is to help participants realize that they have learned all sorts of skills, especially if they look at all areas of their lives; i.e., home, school, leisure life, volunteer/work, hobbies, etc. </a:t>
            </a:r>
          </a:p>
          <a:p>
            <a:pPr eaLnBrk="1" hangingPunct="1">
              <a:spcBef>
                <a:spcPct val="0"/>
              </a:spcBef>
            </a:pPr>
            <a:endParaRPr lang="en-US" smtClean="0"/>
          </a:p>
          <a:p>
            <a:pPr eaLnBrk="1" hangingPunct="1">
              <a:spcBef>
                <a:spcPct val="0"/>
              </a:spcBef>
            </a:pPr>
            <a:r>
              <a:rPr lang="en-US" smtClean="0"/>
              <a:t>Remind participants that we are not just focusing on their work life, but every part of their life.</a:t>
            </a:r>
          </a:p>
          <a:p>
            <a:pPr eaLnBrk="1" hangingPunct="1">
              <a:spcBef>
                <a:spcPct val="0"/>
              </a:spcBef>
            </a:pPr>
            <a:endParaRPr lang="en-US" smtClean="0"/>
          </a:p>
          <a:p>
            <a:pPr eaLnBrk="1" hangingPunct="1">
              <a:spcBef>
                <a:spcPct val="0"/>
              </a:spcBef>
            </a:pPr>
            <a:r>
              <a:rPr lang="en-US" smtClean="0"/>
              <a:t>To help you to understand and organize your skills, next we are going to talk about three types of skills.  </a:t>
            </a:r>
          </a:p>
        </p:txBody>
      </p:sp>
      <p:sp>
        <p:nvSpPr>
          <p:cNvPr id="9114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9B892CE-07F1-4385-8F85-F6FF47C5C43D}"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DD7EF91-D629-4CEA-AE62-15010B68EA6E}" type="slidenum">
              <a:rPr lang="en-US" smtClean="0"/>
              <a:pPr eaLnBrk="1" hangingPunct="1"/>
              <a:t>5</a:t>
            </a:fld>
            <a:endParaRPr lang="en-US" smtClean="0"/>
          </a:p>
        </p:txBody>
      </p:sp>
      <p:sp>
        <p:nvSpPr>
          <p:cNvPr id="9216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B06350C-AC0A-4553-B928-20A744E92EA8}" type="slidenum">
              <a:rPr lang="en-US" sz="1200"/>
              <a:pPr algn="r" eaLnBrk="1" hangingPunct="1"/>
              <a:t>5</a:t>
            </a:fld>
            <a:endParaRPr lang="en-US" sz="1200"/>
          </a:p>
        </p:txBody>
      </p:sp>
      <p:sp>
        <p:nvSpPr>
          <p:cNvPr id="921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5"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We will focus on the three types of skills and inventory your skills in each area.</a:t>
            </a:r>
          </a:p>
          <a:p>
            <a:pPr eaLnBrk="1" hangingPunct="1">
              <a:spcBef>
                <a:spcPct val="0"/>
              </a:spcBef>
            </a:pPr>
            <a:endParaRPr lang="en-US" smtClean="0"/>
          </a:p>
        </p:txBody>
      </p:sp>
      <p:sp>
        <p:nvSpPr>
          <p:cNvPr id="9216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606C523-49CC-43D4-9B38-93ED0547B877}"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734F3AE-C982-45F9-990A-732EE55819C2}" type="slidenum">
              <a:rPr lang="en-US" smtClean="0"/>
              <a:pPr eaLnBrk="1" hangingPunct="1"/>
              <a:t>6</a:t>
            </a:fld>
            <a:endParaRPr lang="en-US" smtClean="0"/>
          </a:p>
        </p:txBody>
      </p:sp>
      <p:sp>
        <p:nvSpPr>
          <p:cNvPr id="931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D408807-4756-4743-B989-BC3EDA4FF876}" type="slidenum">
              <a:rPr lang="en-US" sz="1200"/>
              <a:pPr algn="r" eaLnBrk="1" hangingPunct="1"/>
              <a:t>6</a:t>
            </a:fld>
            <a:endParaRPr lang="en-US" sz="1200"/>
          </a:p>
        </p:txBody>
      </p:sp>
      <p:sp>
        <p:nvSpPr>
          <p:cNvPr id="931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9" name="Notes Placeholder 2"/>
          <p:cNvSpPr>
            <a:spLocks noGrp="1"/>
          </p:cNvSpPr>
          <p:nvPr>
            <p:ph type="body" idx="1"/>
          </p:nvPr>
        </p:nvSpPr>
        <p:spPr>
          <a:xfrm>
            <a:off x="702317" y="4430100"/>
            <a:ext cx="5484238" cy="4113553"/>
          </a:xfrm>
          <a:noFill/>
        </p:spPr>
        <p:txBody>
          <a:bodyPr/>
          <a:lstStyle/>
          <a:p>
            <a:pPr eaLnBrk="1" hangingPunct="1">
              <a:spcBef>
                <a:spcPct val="0"/>
              </a:spcBef>
            </a:pPr>
            <a:r>
              <a:rPr lang="en-US" b="1" smtClean="0"/>
              <a:t>Facilitator Notes:</a:t>
            </a:r>
          </a:p>
          <a:p>
            <a:pPr eaLnBrk="1" hangingPunct="1">
              <a:spcBef>
                <a:spcPct val="0"/>
              </a:spcBef>
            </a:pPr>
            <a:endParaRPr lang="en-US" smtClean="0"/>
          </a:p>
          <a:p>
            <a:pPr eaLnBrk="1" hangingPunct="1">
              <a:spcBef>
                <a:spcPct val="0"/>
              </a:spcBef>
            </a:pPr>
            <a:r>
              <a:rPr lang="en-US" smtClean="0"/>
              <a:t>Here, we are focusing on the job-specific or “technical” skills that distinguish one job from another.</a:t>
            </a:r>
          </a:p>
          <a:p>
            <a:pPr eaLnBrk="1" hangingPunct="1">
              <a:spcBef>
                <a:spcPct val="0"/>
              </a:spcBef>
            </a:pPr>
            <a:endParaRPr lang="en-US" smtClean="0"/>
          </a:p>
          <a:p>
            <a:pPr eaLnBrk="1" hangingPunct="1">
              <a:spcBef>
                <a:spcPct val="0"/>
              </a:spcBef>
            </a:pPr>
            <a:r>
              <a:rPr lang="en-US" smtClean="0"/>
              <a:t>Sometimes, we call them “knowledge” because they are skills we have learned on a particular job or they’re something we know something about from experience. </a:t>
            </a:r>
          </a:p>
          <a:p>
            <a:pPr eaLnBrk="1" hangingPunct="1">
              <a:spcBef>
                <a:spcPct val="0"/>
              </a:spcBef>
            </a:pPr>
            <a:endParaRPr lang="en-US" smtClean="0"/>
          </a:p>
          <a:p>
            <a:pPr eaLnBrk="1" hangingPunct="1">
              <a:spcBef>
                <a:spcPct val="0"/>
              </a:spcBef>
            </a:pPr>
            <a:r>
              <a:rPr lang="en-US" smtClean="0"/>
              <a:t>These are skills that usually cannot be transferred from one job to another.</a:t>
            </a:r>
          </a:p>
          <a:p>
            <a:pPr eaLnBrk="1" hangingPunct="1">
              <a:spcBef>
                <a:spcPct val="0"/>
              </a:spcBef>
            </a:pPr>
            <a:endParaRPr lang="en-US" smtClean="0"/>
          </a:p>
          <a:p>
            <a:pPr eaLnBrk="1" hangingPunct="1">
              <a:spcBef>
                <a:spcPct val="0"/>
              </a:spcBef>
            </a:pPr>
            <a:r>
              <a:rPr lang="en-US" smtClean="0"/>
              <a:t>Have them brainstorm some examples of skills that cannot be transferred from one job to any other.</a:t>
            </a:r>
          </a:p>
          <a:p>
            <a:pPr eaLnBrk="1" hangingPunct="1">
              <a:spcBef>
                <a:spcPct val="0"/>
              </a:spcBef>
            </a:pPr>
            <a:endParaRPr lang="en-US" smtClean="0"/>
          </a:p>
          <a:p>
            <a:pPr eaLnBrk="1" hangingPunct="1">
              <a:spcBef>
                <a:spcPct val="0"/>
              </a:spcBef>
            </a:pPr>
            <a:r>
              <a:rPr lang="en-US" smtClean="0"/>
              <a:t>Then, have them each indicate something they have learned about over the last year.</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Ask participants to record these skills on the SODA handout located at the beginning of the workbook under - Skills: Job Specific Section.</a:t>
            </a:r>
            <a:r>
              <a:rPr lang="en-US" b="1" smtClean="0"/>
              <a:t>  </a:t>
            </a:r>
          </a:p>
        </p:txBody>
      </p:sp>
      <p:sp>
        <p:nvSpPr>
          <p:cNvPr id="9319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AF83650-B53E-4327-828A-DF9875253E2A}"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A39C041-CC21-48EC-B3BF-C22B02A2EDDA}" type="slidenum">
              <a:rPr lang="en-US" smtClean="0"/>
              <a:pPr eaLnBrk="1" hangingPunct="1"/>
              <a:t>7</a:t>
            </a:fld>
            <a:endParaRPr lang="en-US" smtClean="0"/>
          </a:p>
        </p:txBody>
      </p:sp>
      <p:sp>
        <p:nvSpPr>
          <p:cNvPr id="9421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76FD597-D399-4FBC-A3A9-6257C0304A2A}" type="slidenum">
              <a:rPr lang="en-US" sz="1200"/>
              <a:pPr algn="r" eaLnBrk="1" hangingPunct="1"/>
              <a:t>7</a:t>
            </a:fld>
            <a:endParaRPr lang="en-US" sz="1200"/>
          </a:p>
        </p:txBody>
      </p:sp>
      <p:sp>
        <p:nvSpPr>
          <p:cNvPr id="9421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Here, we’re focusing on “how” you work.  These are typically adjectives that people would use to describe you in the workplace.</a:t>
            </a:r>
          </a:p>
          <a:p>
            <a:pPr eaLnBrk="1" hangingPunct="1">
              <a:spcBef>
                <a:spcPct val="0"/>
              </a:spcBef>
            </a:pPr>
            <a:endParaRPr lang="en-US" smtClean="0"/>
          </a:p>
          <a:p>
            <a:pPr eaLnBrk="1" hangingPunct="1">
              <a:spcBef>
                <a:spcPct val="0"/>
              </a:spcBef>
            </a:pPr>
            <a:r>
              <a:rPr lang="en-US" smtClean="0"/>
              <a:t>These are the skills that could describe your “work ethic” or your work “personality.”</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What do you think co-workers would say about you?  What would you say about yourself?  There is an activity to help with vocabulary to describe or inventory self management skills after the next slide.  </a:t>
            </a:r>
          </a:p>
        </p:txBody>
      </p:sp>
      <p:sp>
        <p:nvSpPr>
          <p:cNvPr id="9421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502B901-18A8-4B7A-B81D-7A3341F1F317}"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293A017-48EB-4DB8-8D24-6985A36FC556}" type="slidenum">
              <a:rPr lang="en-US" smtClean="0"/>
              <a:pPr eaLnBrk="1" hangingPunct="1"/>
              <a:t>8</a:t>
            </a:fld>
            <a:endParaRPr lang="en-US" smtClean="0"/>
          </a:p>
        </p:txBody>
      </p:sp>
      <p:sp>
        <p:nvSpPr>
          <p:cNvPr id="9523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A6EE8B5-7B4E-416C-8634-1FFAA5CCF089}" type="slidenum">
              <a:rPr lang="en-US" sz="1200"/>
              <a:pPr algn="r" eaLnBrk="1" hangingPunct="1"/>
              <a:t>8</a:t>
            </a:fld>
            <a:endParaRPr lang="en-US" sz="1200"/>
          </a:p>
        </p:txBody>
      </p:sp>
      <p:sp>
        <p:nvSpPr>
          <p:cNvPr id="9523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7" name="Rectangle 3"/>
          <p:cNvSpPr>
            <a:spLocks noGrp="1"/>
          </p:cNvSpPr>
          <p:nvPr>
            <p:ph type="body" idx="1"/>
          </p:nvPr>
        </p:nvSpPr>
        <p:spPr>
          <a:xfrm>
            <a:off x="671446" y="4347455"/>
            <a:ext cx="5484238" cy="3896804"/>
          </a:xfrm>
          <a:noFill/>
        </p:spPr>
        <p:txBody>
          <a:bodyPr/>
          <a:lstStyle/>
          <a:p>
            <a:pPr eaLnBrk="1" hangingPunct="1">
              <a:spcBef>
                <a:spcPct val="0"/>
              </a:spcBef>
            </a:pPr>
            <a:r>
              <a:rPr lang="en-US" b="1" smtClean="0"/>
              <a:t>Facilitator Notes:  		Projected Time – 20 minutes</a:t>
            </a:r>
          </a:p>
          <a:p>
            <a:pPr eaLnBrk="1" hangingPunct="1">
              <a:spcBef>
                <a:spcPct val="0"/>
              </a:spcBef>
            </a:pPr>
            <a:endParaRPr lang="en-US" b="1" smtClean="0"/>
          </a:p>
          <a:p>
            <a:pPr eaLnBrk="1" hangingPunct="1">
              <a:spcBef>
                <a:spcPct val="0"/>
              </a:spcBef>
            </a:pPr>
            <a:r>
              <a:rPr lang="en-US" b="1" smtClean="0"/>
              <a:t>Self Management Skills</a:t>
            </a:r>
            <a:r>
              <a:rPr lang="en-US" smtClean="0"/>
              <a:t>: Certain personality traits, developed through experience and rooted in your temperament, are those you use to manage yourself.  These traits affect your work habits and are usually expressed as adjectives.  Remember, you need to be able to describe a situation when you have used these skills if you claim to have them.</a:t>
            </a:r>
          </a:p>
          <a:p>
            <a:pPr eaLnBrk="1" hangingPunct="1">
              <a:spcBef>
                <a:spcPct val="0"/>
              </a:spcBef>
            </a:pPr>
            <a:endParaRPr lang="en-US" smtClean="0"/>
          </a:p>
          <a:p>
            <a:pPr eaLnBrk="1" hangingPunct="1">
              <a:spcBef>
                <a:spcPct val="0"/>
              </a:spcBef>
            </a:pPr>
            <a:r>
              <a:rPr lang="en-US" smtClean="0"/>
              <a:t>Participants will complete the one-page self-management skills inventory.  There is a copy in the Participant Workbook and the Facilitator Manual.</a:t>
            </a:r>
          </a:p>
          <a:p>
            <a:pPr eaLnBrk="1" hangingPunct="1">
              <a:spcBef>
                <a:spcPct val="0"/>
              </a:spcBef>
            </a:pPr>
            <a:endParaRPr lang="en-US" smtClean="0"/>
          </a:p>
          <a:p>
            <a:pPr eaLnBrk="1" hangingPunct="1">
              <a:spcBef>
                <a:spcPct val="0"/>
              </a:spcBef>
            </a:pPr>
            <a:endParaRPr lang="en-US" b="1" smtClean="0"/>
          </a:p>
          <a:p>
            <a:pPr eaLnBrk="1" hangingPunct="1">
              <a:spcBef>
                <a:spcPct val="0"/>
              </a:spcBef>
            </a:pPr>
            <a:endParaRPr lang="en-US" b="1" smtClean="0"/>
          </a:p>
          <a:p>
            <a:pPr eaLnBrk="1" hangingPunct="1">
              <a:spcBef>
                <a:spcPct val="0"/>
              </a:spcBef>
            </a:pPr>
            <a:endParaRPr lang="en-US" b="1" smtClean="0"/>
          </a:p>
          <a:p>
            <a:pPr eaLnBrk="1" hangingPunct="1">
              <a:spcBef>
                <a:spcPct val="0"/>
              </a:spcBef>
            </a:pPr>
            <a:endParaRPr lang="en-US" b="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455290A-4B6E-404C-A0DE-E05759CE0335}" type="slidenum">
              <a:rPr lang="en-US" smtClean="0"/>
              <a:pPr eaLnBrk="1" hangingPunct="1"/>
              <a:t>9</a:t>
            </a:fld>
            <a:endParaRPr lang="en-US" smtClean="0"/>
          </a:p>
        </p:txBody>
      </p:sp>
      <p:sp>
        <p:nvSpPr>
          <p:cNvPr id="9625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BB0ED10-16FA-4DA8-A858-24DB658BAAE7}" type="slidenum">
              <a:rPr lang="en-US" sz="1200"/>
              <a:pPr algn="r" eaLnBrk="1" hangingPunct="1"/>
              <a:t>9</a:t>
            </a:fld>
            <a:endParaRPr lang="en-US" sz="1200"/>
          </a:p>
        </p:txBody>
      </p:sp>
      <p:sp>
        <p:nvSpPr>
          <p:cNvPr id="9626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1" name="Notes Placeholder 2"/>
          <p:cNvSpPr>
            <a:spLocks noGrp="1"/>
          </p:cNvSpPr>
          <p:nvPr>
            <p:ph type="body" idx="1"/>
          </p:nvPr>
        </p:nvSpPr>
        <p:spPr>
          <a:noFill/>
        </p:spPr>
        <p:txBody>
          <a:bodyPr/>
          <a:lstStyle/>
          <a:p>
            <a:pPr eaLnBrk="1" hangingPunct="1">
              <a:spcBef>
                <a:spcPct val="0"/>
              </a:spcBef>
            </a:pPr>
            <a:r>
              <a:rPr lang="en-US" b="1" smtClean="0"/>
              <a:t>Facilitator Notes: </a:t>
            </a:r>
            <a:endParaRPr lang="en-US" smtClean="0"/>
          </a:p>
          <a:p>
            <a:pPr eaLnBrk="1" hangingPunct="1">
              <a:spcBef>
                <a:spcPct val="0"/>
              </a:spcBef>
            </a:pPr>
            <a:r>
              <a:rPr lang="en-US" smtClean="0"/>
              <a:t>Activity:  You could do this as a class activity and relate some of this to the Story Circle information they got from sharing their experiences. They could add to this list from that exercise.  </a:t>
            </a:r>
          </a:p>
          <a:p>
            <a:pPr eaLnBrk="1" hangingPunct="1">
              <a:spcBef>
                <a:spcPct val="0"/>
              </a:spcBef>
            </a:pPr>
            <a:endParaRPr lang="en-US" b="1" smtClean="0"/>
          </a:p>
          <a:p>
            <a:r>
              <a:rPr lang="en-US" smtClean="0"/>
              <a:t>Ask participants about what it was like to do this exercise.  Did they find skills that surprised them?  You could ask them how many skills they checked, and could they discuss how they used these skills in a real life situation.  Also remember that some of these skills began to develop early in life.  Maybe they were always a good dancer, or basketball player, reader or math person, or musician or singer.  </a:t>
            </a:r>
          </a:p>
        </p:txBody>
      </p:sp>
      <p:sp>
        <p:nvSpPr>
          <p:cNvPr id="9626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FC115C6-AA92-4386-9E3B-5270F268FE7D}"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337408-539B-4399-B311-5DF0CF2A4A93}"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3564911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337408-539B-4399-B311-5DF0CF2A4A93}"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126944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337408-539B-4399-B311-5DF0CF2A4A93}"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290396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337408-539B-4399-B311-5DF0CF2A4A93}"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887461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337408-539B-4399-B311-5DF0CF2A4A93}"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1502325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337408-539B-4399-B311-5DF0CF2A4A93}"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3222732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337408-539B-4399-B311-5DF0CF2A4A93}"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1365721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337408-539B-4399-B311-5DF0CF2A4A93}"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3482983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337408-539B-4399-B311-5DF0CF2A4A93}"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217038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37408-539B-4399-B311-5DF0CF2A4A93}"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124556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337408-539B-4399-B311-5DF0CF2A4A93}"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90505-A285-49E2-AE2F-510F5DC3132C}" type="slidenum">
              <a:rPr lang="en-US" smtClean="0"/>
              <a:t>‹#›</a:t>
            </a:fld>
            <a:endParaRPr lang="en-US"/>
          </a:p>
        </p:txBody>
      </p:sp>
    </p:spTree>
    <p:extLst>
      <p:ext uri="{BB962C8B-B14F-4D97-AF65-F5344CB8AC3E}">
        <p14:creationId xmlns:p14="http://schemas.microsoft.com/office/powerpoint/2010/main" val="156778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37408-539B-4399-B311-5DF0CF2A4A93}"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590505-A285-49E2-AE2F-510F5DC3132C}" type="slidenum">
              <a:rPr lang="en-US" smtClean="0"/>
              <a:t>‹#›</a:t>
            </a:fld>
            <a:endParaRPr lang="en-US"/>
          </a:p>
        </p:txBody>
      </p:sp>
    </p:spTree>
    <p:extLst>
      <p:ext uri="{BB962C8B-B14F-4D97-AF65-F5344CB8AC3E}">
        <p14:creationId xmlns:p14="http://schemas.microsoft.com/office/powerpoint/2010/main" val="2871965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Skills and Abilities</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b="1" smtClean="0"/>
              <a:t>Self-Management Skills</a:t>
            </a:r>
          </a:p>
        </p:txBody>
      </p:sp>
      <p:sp>
        <p:nvSpPr>
          <p:cNvPr id="43011" name="Content Placeholder 2"/>
          <p:cNvSpPr>
            <a:spLocks noGrp="1"/>
          </p:cNvSpPr>
          <p:nvPr>
            <p:ph idx="1"/>
          </p:nvPr>
        </p:nvSpPr>
        <p:spPr>
          <a:xfrm>
            <a:off x="457200" y="1524000"/>
            <a:ext cx="8229600" cy="4525963"/>
          </a:xfrm>
        </p:spPr>
        <p:txBody>
          <a:bodyPr/>
          <a:lstStyle/>
          <a:p>
            <a:r>
              <a:rPr lang="en-US" smtClean="0"/>
              <a:t>Now that you can identify your skills from the inventory, you can write them down. </a:t>
            </a:r>
          </a:p>
          <a:p>
            <a:endParaRPr lang="en-US" sz="1200" smtClean="0"/>
          </a:p>
          <a:p>
            <a:r>
              <a:rPr lang="en-US" smtClean="0"/>
              <a:t>How would you talk about these skills with an employer?</a:t>
            </a:r>
          </a:p>
          <a:p>
            <a:pPr>
              <a:buFont typeface="Arial" charset="0"/>
              <a:buNone/>
            </a:pPr>
            <a:endParaRPr lang="en-US" sz="2400" smtClean="0"/>
          </a:p>
          <a:p>
            <a:pPr>
              <a:buFont typeface="Arial" charset="0"/>
              <a:buNone/>
            </a:pPr>
            <a:r>
              <a:rPr lang="en-US" sz="2400" smtClean="0"/>
              <a:t>		</a:t>
            </a:r>
          </a:p>
          <a:p>
            <a:pPr>
              <a:buFont typeface="Arial" charset="0"/>
              <a:buNone/>
            </a:pPr>
            <a:r>
              <a:rPr lang="en-US" sz="2400" smtClean="0"/>
              <a:t>		</a:t>
            </a:r>
            <a:r>
              <a:rPr lang="en-US" sz="2400" i="1" smtClean="0"/>
              <a:t>List a couple of your </a:t>
            </a:r>
            <a:r>
              <a:rPr lang="en-US" sz="2400" b="1" i="1" smtClean="0"/>
              <a:t>Self-Management Skills </a:t>
            </a:r>
            <a:r>
              <a:rPr lang="en-US" sz="2400" i="1" smtClean="0"/>
              <a:t>in your 	</a:t>
            </a:r>
            <a:r>
              <a:rPr lang="en-US" sz="2400" b="1" i="1" smtClean="0"/>
              <a:t>Participant Workbook </a:t>
            </a:r>
            <a:r>
              <a:rPr lang="en-US" sz="2400" i="1" smtClean="0"/>
              <a:t>next to the box titled  </a:t>
            </a:r>
            <a:r>
              <a:rPr lang="en-US" sz="2400" b="1" i="1" smtClean="0"/>
              <a:t>“Skills: Self-	Management”</a:t>
            </a: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0A02E78-E172-43D8-A93E-59A25FEC38B4}"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5BCB2B0-B439-4980-8268-2709B4285FD8}"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4301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F052ADE-2195-4877-A007-3E18680DE332}" type="slidenum">
              <a:rPr lang="en-US" sz="1200">
                <a:solidFill>
                  <a:srgbClr val="898989"/>
                </a:solidFill>
              </a:rPr>
              <a:pPr algn="r" eaLnBrk="1" hangingPunct="1"/>
              <a:t>10</a:t>
            </a:fld>
            <a:endParaRPr lang="en-US" sz="1200">
              <a:solidFill>
                <a:srgbClr val="898989"/>
              </a:solidFill>
            </a:endParaRPr>
          </a:p>
        </p:txBody>
      </p:sp>
      <p:sp>
        <p:nvSpPr>
          <p:cNvPr id="4301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572E8AC-180E-4ABC-B18C-CB6BA488EA5C}" type="slidenum">
              <a:rPr lang="en-US" sz="1200">
                <a:solidFill>
                  <a:srgbClr val="898989"/>
                </a:solidFill>
              </a:rPr>
              <a:pPr algn="r" eaLnBrk="1" hangingPunct="1"/>
              <a:t>10</a:t>
            </a:fld>
            <a:endParaRPr lang="en-US" sz="1200">
              <a:solidFill>
                <a:srgbClr val="898989"/>
              </a:solidFill>
            </a:endParaRPr>
          </a:p>
        </p:txBody>
      </p:sp>
      <p:pic>
        <p:nvPicPr>
          <p:cNvPr id="43016" name="Picture 9" descr="A soda can inscribed with a letter S." title="Soda can"/>
          <p:cNvPicPr>
            <a:picLocks noChangeAspect="1" noChangeArrowheads="1"/>
          </p:cNvPicPr>
          <p:nvPr/>
        </p:nvPicPr>
        <p:blipFill>
          <a:blip r:embed="rId3"/>
          <a:srcRect/>
          <a:stretch>
            <a:fillRect/>
          </a:stretch>
        </p:blipFill>
        <p:spPr bwMode="auto">
          <a:xfrm>
            <a:off x="0" y="4343400"/>
            <a:ext cx="12954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2CE8EA50-EF85-4B3F-A0B2-666E92A418E9}" type="slidenum">
              <a:rPr lang="en-US" smtClean="0"/>
              <a:pPr>
                <a:defRPr/>
              </a:pPr>
              <a:t>10</a:t>
            </a:fld>
            <a:endParaRPr lang="en-US"/>
          </a:p>
        </p:txBody>
      </p:sp>
    </p:spTree>
    <p:extLst>
      <p:ext uri="{BB962C8B-B14F-4D97-AF65-F5344CB8AC3E}">
        <p14:creationId xmlns:p14="http://schemas.microsoft.com/office/powerpoint/2010/main" val="3451945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b="1" smtClean="0"/>
              <a:t>Transferable Skills</a:t>
            </a:r>
          </a:p>
        </p:txBody>
      </p:sp>
      <p:sp>
        <p:nvSpPr>
          <p:cNvPr id="44035" name="Content Placeholder 2"/>
          <p:cNvSpPr>
            <a:spLocks noGrp="1"/>
          </p:cNvSpPr>
          <p:nvPr>
            <p:ph idx="1"/>
          </p:nvPr>
        </p:nvSpPr>
        <p:spPr/>
        <p:txBody>
          <a:bodyPr/>
          <a:lstStyle/>
          <a:p>
            <a:r>
              <a:rPr lang="en-US" smtClean="0"/>
              <a:t>What are Transferable Skills?</a:t>
            </a:r>
          </a:p>
          <a:p>
            <a:pPr lvl="1"/>
            <a:r>
              <a:rPr lang="en-US" sz="3200" smtClean="0"/>
              <a:t>Skills you can use life-long</a:t>
            </a:r>
          </a:p>
          <a:p>
            <a:pPr lvl="1"/>
            <a:r>
              <a:rPr lang="en-US" sz="3200" smtClean="0"/>
              <a:t>Skills that can be “</a:t>
            </a:r>
            <a:r>
              <a:rPr lang="en-US" sz="3200" b="1" smtClean="0"/>
              <a:t>transferred</a:t>
            </a:r>
            <a:r>
              <a:rPr lang="en-US" sz="3200" smtClean="0"/>
              <a:t>” or used:</a:t>
            </a:r>
          </a:p>
          <a:p>
            <a:pPr lvl="2"/>
            <a:r>
              <a:rPr lang="en-US" sz="3200" smtClean="0"/>
              <a:t>in different kinds of jobs</a:t>
            </a:r>
          </a:p>
          <a:p>
            <a:pPr lvl="2"/>
            <a:r>
              <a:rPr lang="en-US" sz="3200" smtClean="0"/>
              <a:t>in your volunteer or leisure life</a:t>
            </a:r>
          </a:p>
          <a:p>
            <a:pPr lvl="2"/>
            <a:r>
              <a:rPr lang="en-US" sz="3200" smtClean="0"/>
              <a:t>in your learning activities</a:t>
            </a:r>
          </a:p>
          <a:p>
            <a:pPr lvl="2"/>
            <a:r>
              <a:rPr lang="en-US" sz="3200" smtClean="0"/>
              <a:t>everywhere!</a:t>
            </a:r>
          </a:p>
          <a:p>
            <a:pPr lvl="1">
              <a:buFont typeface="Arial" charset="0"/>
              <a:buNone/>
            </a:pPr>
            <a:endParaRPr lang="en-US"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B96A18F-D4FD-45E6-BA38-EFCD66212AFF}"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BC45279A-E01F-4970-80E9-EB75E282A8EA}"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4403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4C02A6F-1137-4895-97F3-7A17B6B582A5}" type="slidenum">
              <a:rPr lang="en-US" sz="1200">
                <a:solidFill>
                  <a:srgbClr val="898989"/>
                </a:solidFill>
              </a:rPr>
              <a:pPr algn="r" eaLnBrk="1" hangingPunct="1"/>
              <a:t>11</a:t>
            </a:fld>
            <a:endParaRPr lang="en-US" sz="1200">
              <a:solidFill>
                <a:srgbClr val="898989"/>
              </a:solidFill>
            </a:endParaRPr>
          </a:p>
        </p:txBody>
      </p:sp>
      <p:sp>
        <p:nvSpPr>
          <p:cNvPr id="4403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FB5FABA-8118-4E54-AB24-C73A7FFAD127}" type="slidenum">
              <a:rPr lang="en-US" sz="1200">
                <a:solidFill>
                  <a:srgbClr val="898989"/>
                </a:solidFill>
              </a:rPr>
              <a:pPr algn="r" eaLnBrk="1" hangingPunct="1"/>
              <a:t>11</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E850ED8C-F7F3-4E05-AEFD-BB2EC5D38D7C}" type="slidenum">
              <a:rPr lang="en-US" smtClean="0"/>
              <a:pPr>
                <a:defRPr/>
              </a:pPr>
              <a:t>11</a:t>
            </a:fld>
            <a:endParaRPr lang="en-US"/>
          </a:p>
        </p:txBody>
      </p:sp>
    </p:spTree>
    <p:extLst>
      <p:ext uri="{BB962C8B-B14F-4D97-AF65-F5344CB8AC3E}">
        <p14:creationId xmlns:p14="http://schemas.microsoft.com/office/powerpoint/2010/main" val="2254686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B1A61B4-30FB-4886-B97D-9325D5608FA5}"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45059" name="Title 1"/>
          <p:cNvSpPr>
            <a:spLocks noGrp="1"/>
          </p:cNvSpPr>
          <p:nvPr>
            <p:ph type="title" idx="4294967295"/>
          </p:nvPr>
        </p:nvSpPr>
        <p:spPr>
          <a:xfrm>
            <a:off x="533400" y="228600"/>
            <a:ext cx="8229600" cy="1112838"/>
          </a:xfrm>
        </p:spPr>
        <p:txBody>
          <a:bodyPr/>
          <a:lstStyle/>
          <a:p>
            <a:r>
              <a:rPr lang="en-US" b="1" smtClean="0"/>
              <a:t>    Another Inventory</a:t>
            </a:r>
          </a:p>
        </p:txBody>
      </p:sp>
      <p:sp>
        <p:nvSpPr>
          <p:cNvPr id="45060" name="Content Placeholder 2"/>
          <p:cNvSpPr>
            <a:spLocks noGrp="1"/>
          </p:cNvSpPr>
          <p:nvPr>
            <p:ph idx="4294967295"/>
          </p:nvPr>
        </p:nvSpPr>
        <p:spPr/>
        <p:txBody>
          <a:bodyPr/>
          <a:lstStyle/>
          <a:p>
            <a:r>
              <a:rPr lang="en-US" smtClean="0"/>
              <a:t>To learn more about your transferable skills, complete the one-page inventory identifying transferable skills.</a:t>
            </a:r>
          </a:p>
          <a:p>
            <a:pPr marL="342900" lvl="1" indent="-342900">
              <a:buFont typeface="Arial" charset="0"/>
              <a:buChar char="•"/>
            </a:pPr>
            <a:r>
              <a:rPr lang="en-US" sz="3200" smtClean="0"/>
              <a:t>6 different groups of transferable skills:</a:t>
            </a:r>
          </a:p>
          <a:p>
            <a:pPr marL="742950" lvl="2" indent="-342900"/>
            <a:r>
              <a:rPr lang="en-US" smtClean="0"/>
              <a:t>Manual, Problem-Solving, Innovative, Social, Managing and Detail</a:t>
            </a:r>
          </a:p>
          <a:p>
            <a:r>
              <a:rPr lang="en-US" smtClean="0"/>
              <a:t>In the squares, mark with an “</a:t>
            </a:r>
            <a:r>
              <a:rPr lang="en-US" b="1" smtClean="0"/>
              <a:t>X”</a:t>
            </a:r>
            <a:r>
              <a:rPr lang="en-US" smtClean="0"/>
              <a:t> those transferable skills you </a:t>
            </a:r>
            <a:r>
              <a:rPr lang="en-US" b="1" smtClean="0"/>
              <a:t>have demonstrated</a:t>
            </a:r>
            <a:r>
              <a:rPr lang="en-US" smtClean="0"/>
              <a:t> at least once.</a:t>
            </a: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BE3B432-D7FE-436B-9597-1F6CD0CEF172}"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4506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CDE5F0C-F584-486D-B149-35DD19A6D08B}" type="slidenum">
              <a:rPr lang="en-US" sz="1200">
                <a:solidFill>
                  <a:srgbClr val="898989"/>
                </a:solidFill>
              </a:rPr>
              <a:pPr algn="r" eaLnBrk="1" hangingPunct="1"/>
              <a:t>12</a:t>
            </a:fld>
            <a:endParaRPr lang="en-US" sz="1200">
              <a:solidFill>
                <a:srgbClr val="898989"/>
              </a:solidFill>
            </a:endParaRPr>
          </a:p>
        </p:txBody>
      </p:sp>
      <p:sp>
        <p:nvSpPr>
          <p:cNvPr id="4506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14FC505-3C51-4196-BAD1-CA928341E801}" type="slidenum">
              <a:rPr lang="en-US" sz="1200">
                <a:solidFill>
                  <a:srgbClr val="898989"/>
                </a:solidFill>
              </a:rPr>
              <a:pPr algn="r" eaLnBrk="1" hangingPunct="1"/>
              <a:t>12</a:t>
            </a:fld>
            <a:endParaRPr lang="en-US" sz="1200">
              <a:solidFill>
                <a:srgbClr val="898989"/>
              </a:solidFill>
            </a:endParaRPr>
          </a:p>
        </p:txBody>
      </p:sp>
      <p:pic>
        <p:nvPicPr>
          <p:cNvPr id="45064" name="Picture 2" title="Sun Icon"/>
          <p:cNvPicPr>
            <a:picLocks noChangeAspect="1" noChangeArrowheads="1"/>
          </p:cNvPicPr>
          <p:nvPr/>
        </p:nvPicPr>
        <p:blipFill>
          <a:blip r:embed="rId3"/>
          <a:srcRect/>
          <a:stretch>
            <a:fillRect/>
          </a:stretch>
        </p:blipFill>
        <p:spPr bwMode="auto">
          <a:xfrm>
            <a:off x="609600" y="3810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A56519EB-8F1D-4422-B07B-06FFCC12161F}" type="slidenum">
              <a:rPr lang="en-US" smtClean="0"/>
              <a:pPr>
                <a:defRPr/>
              </a:pPr>
              <a:t>12</a:t>
            </a:fld>
            <a:endParaRPr lang="en-US"/>
          </a:p>
        </p:txBody>
      </p:sp>
    </p:spTree>
    <p:extLst>
      <p:ext uri="{BB962C8B-B14F-4D97-AF65-F5344CB8AC3E}">
        <p14:creationId xmlns:p14="http://schemas.microsoft.com/office/powerpoint/2010/main" val="21926476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b="1" smtClean="0"/>
              <a:t>Manual and Technical</a:t>
            </a:r>
          </a:p>
        </p:txBody>
      </p:sp>
      <p:sp>
        <p:nvSpPr>
          <p:cNvPr id="46083" name="Rectangle 4"/>
          <p:cNvSpPr>
            <a:spLocks noGrp="1"/>
          </p:cNvSpPr>
          <p:nvPr>
            <p:ph sz="half" idx="1"/>
          </p:nvPr>
        </p:nvSpPr>
        <p:spPr/>
        <p:txBody>
          <a:bodyPr/>
          <a:lstStyle/>
          <a:p>
            <a:pPr>
              <a:buFont typeface="Wingdings" pitchFamily="2" charset="2"/>
              <a:buChar char="q"/>
            </a:pPr>
            <a:r>
              <a:rPr lang="en-US" smtClean="0"/>
              <a:t>Assemble/install</a:t>
            </a:r>
          </a:p>
          <a:p>
            <a:pPr>
              <a:buFont typeface="Wingdings" pitchFamily="2" charset="2"/>
              <a:buChar char="q"/>
            </a:pPr>
            <a:r>
              <a:rPr lang="en-US" smtClean="0"/>
              <a:t>Construct/build</a:t>
            </a:r>
          </a:p>
          <a:p>
            <a:pPr>
              <a:buFont typeface="Wingdings" pitchFamily="2" charset="2"/>
              <a:buChar char="q"/>
            </a:pPr>
            <a:r>
              <a:rPr lang="en-US" smtClean="0"/>
              <a:t>Fix/repair</a:t>
            </a:r>
          </a:p>
          <a:p>
            <a:pPr>
              <a:buFont typeface="Wingdings" pitchFamily="2" charset="2"/>
              <a:buChar char="q"/>
            </a:pPr>
            <a:r>
              <a:rPr lang="en-US" smtClean="0"/>
              <a:t>Reason mechanically</a:t>
            </a:r>
          </a:p>
          <a:p>
            <a:pPr>
              <a:buFont typeface="Wingdings" pitchFamily="2" charset="2"/>
              <a:buChar char="q"/>
            </a:pPr>
            <a:r>
              <a:rPr lang="en-US" smtClean="0"/>
              <a:t>Work with animals</a:t>
            </a:r>
          </a:p>
          <a:p>
            <a:pPr>
              <a:buFont typeface="Wingdings" pitchFamily="2" charset="2"/>
              <a:buChar char="q"/>
            </a:pPr>
            <a:r>
              <a:rPr lang="en-US" smtClean="0"/>
              <a:t>Use hand tools</a:t>
            </a:r>
          </a:p>
          <a:p>
            <a:pPr>
              <a:buFont typeface="Wingdings" pitchFamily="2" charset="2"/>
              <a:buChar char="q"/>
            </a:pPr>
            <a:r>
              <a:rPr lang="en-US" smtClean="0"/>
              <a:t>Operate machinery</a:t>
            </a:r>
          </a:p>
        </p:txBody>
      </p:sp>
      <p:sp>
        <p:nvSpPr>
          <p:cNvPr id="46084" name="Rectangle 5"/>
          <p:cNvSpPr>
            <a:spLocks noGrp="1"/>
          </p:cNvSpPr>
          <p:nvPr>
            <p:ph sz="half" idx="2"/>
          </p:nvPr>
        </p:nvSpPr>
        <p:spPr/>
        <p:txBody>
          <a:bodyPr/>
          <a:lstStyle/>
          <a:p>
            <a:pPr>
              <a:buFont typeface="Wingdings" pitchFamily="2" charset="2"/>
              <a:buChar char="q"/>
            </a:pPr>
            <a:r>
              <a:rPr lang="en-US" smtClean="0"/>
              <a:t>Operate equipment</a:t>
            </a:r>
          </a:p>
          <a:p>
            <a:pPr>
              <a:buFont typeface="Wingdings" pitchFamily="2" charset="2"/>
              <a:buChar char="q"/>
            </a:pPr>
            <a:r>
              <a:rPr lang="en-US" smtClean="0"/>
              <a:t>Drive vehicles</a:t>
            </a:r>
          </a:p>
          <a:p>
            <a:pPr>
              <a:buFont typeface="Wingdings" pitchFamily="2" charset="2"/>
              <a:buChar char="q"/>
            </a:pPr>
            <a:r>
              <a:rPr lang="en-US" smtClean="0"/>
              <a:t>Landscape/garden</a:t>
            </a:r>
          </a:p>
          <a:p>
            <a:pPr>
              <a:buFont typeface="Wingdings" pitchFamily="2" charset="2"/>
              <a:buChar char="q"/>
            </a:pPr>
            <a:r>
              <a:rPr lang="en-US" smtClean="0"/>
              <a:t>Possess physical stamina</a:t>
            </a:r>
          </a:p>
          <a:p>
            <a:pPr>
              <a:buFont typeface="Wingdings" pitchFamily="2" charset="2"/>
              <a:buChar char="q"/>
            </a:pPr>
            <a:r>
              <a:rPr lang="en-US" smtClean="0"/>
              <a:t>Labor outdoors</a:t>
            </a:r>
          </a:p>
          <a:p>
            <a:pPr>
              <a:buFont typeface="Wingdings" pitchFamily="2" charset="2"/>
              <a:buChar char="q"/>
            </a:pPr>
            <a:r>
              <a:rPr lang="en-US" smtClean="0"/>
              <a:t>Use hands well.</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4631AF8-AA6F-4137-83BD-B1F2EDD5D0B3}"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0F6085C8-488E-4602-8BB0-C2598C864D9F}"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4608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A40D403-3C8F-4C55-9488-D98DB8152421}" type="slidenum">
              <a:rPr lang="en-US" sz="1200">
                <a:solidFill>
                  <a:srgbClr val="898989"/>
                </a:solidFill>
              </a:rPr>
              <a:pPr algn="r" eaLnBrk="1" hangingPunct="1"/>
              <a:t>13</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449480D5-48F5-4BF7-B97C-92AE78F1BC0B}" type="slidenum">
              <a:rPr lang="en-US" smtClean="0"/>
              <a:pPr>
                <a:defRPr/>
              </a:pPr>
              <a:t>13</a:t>
            </a:fld>
            <a:endParaRPr lang="en-US"/>
          </a:p>
        </p:txBody>
      </p:sp>
    </p:spTree>
    <p:extLst>
      <p:ext uri="{BB962C8B-B14F-4D97-AF65-F5344CB8AC3E}">
        <p14:creationId xmlns:p14="http://schemas.microsoft.com/office/powerpoint/2010/main" val="1793645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r>
              <a:rPr lang="en-US" sz="4000" b="1" u="sng" smtClean="0"/>
              <a:t>Analytical/Problem-solving Skills</a:t>
            </a:r>
          </a:p>
        </p:txBody>
      </p:sp>
      <p:sp>
        <p:nvSpPr>
          <p:cNvPr id="47107" name="Rectangle 4"/>
          <p:cNvSpPr>
            <a:spLocks noGrp="1"/>
          </p:cNvSpPr>
          <p:nvPr>
            <p:ph sz="half" idx="1"/>
          </p:nvPr>
        </p:nvSpPr>
        <p:spPr/>
        <p:txBody>
          <a:bodyPr/>
          <a:lstStyle/>
          <a:p>
            <a:pPr>
              <a:buFont typeface="Wingdings" pitchFamily="2" charset="2"/>
              <a:buChar char="q"/>
            </a:pPr>
            <a:r>
              <a:rPr lang="en-US" sz="2400" smtClean="0"/>
              <a:t>Analyze/Diagnose</a:t>
            </a:r>
          </a:p>
          <a:p>
            <a:pPr>
              <a:buFont typeface="Wingdings" pitchFamily="2" charset="2"/>
              <a:buChar char="q"/>
            </a:pPr>
            <a:r>
              <a:rPr lang="en-US" sz="2400" smtClean="0"/>
              <a:t>Research/investigate</a:t>
            </a:r>
          </a:p>
          <a:p>
            <a:pPr>
              <a:buFont typeface="Wingdings" pitchFamily="2" charset="2"/>
              <a:buChar char="q"/>
            </a:pPr>
            <a:r>
              <a:rPr lang="en-US" sz="2400" smtClean="0"/>
              <a:t>Interpret data</a:t>
            </a:r>
          </a:p>
          <a:p>
            <a:pPr>
              <a:buFont typeface="Wingdings" pitchFamily="2" charset="2"/>
              <a:buChar char="q"/>
            </a:pPr>
            <a:r>
              <a:rPr lang="en-US" sz="2400" smtClean="0"/>
              <a:t>Classify/organize</a:t>
            </a:r>
          </a:p>
          <a:p>
            <a:pPr>
              <a:buFont typeface="Wingdings" pitchFamily="2" charset="2"/>
              <a:buChar char="q"/>
            </a:pPr>
            <a:r>
              <a:rPr lang="en-US" sz="2400" smtClean="0"/>
              <a:t>Evaluate/assess</a:t>
            </a:r>
          </a:p>
          <a:p>
            <a:pPr>
              <a:buFont typeface="Wingdings" pitchFamily="2" charset="2"/>
              <a:buChar char="q"/>
            </a:pPr>
            <a:r>
              <a:rPr lang="en-US" sz="2400" smtClean="0"/>
              <a:t>Write scientifically </a:t>
            </a:r>
          </a:p>
          <a:p>
            <a:pPr>
              <a:buFont typeface="Wingdings" pitchFamily="2" charset="2"/>
              <a:buChar char="q"/>
            </a:pPr>
            <a:r>
              <a:rPr lang="en-US" sz="2400" smtClean="0"/>
              <a:t>Write technically</a:t>
            </a:r>
          </a:p>
          <a:p>
            <a:pPr>
              <a:buFont typeface="Wingdings" pitchFamily="2" charset="2"/>
              <a:buChar char="q"/>
            </a:pPr>
            <a:r>
              <a:rPr lang="en-US" sz="2400" smtClean="0"/>
              <a:t>Make logical decisions</a:t>
            </a:r>
          </a:p>
        </p:txBody>
      </p:sp>
      <p:sp>
        <p:nvSpPr>
          <p:cNvPr id="47108" name="Rectangle 5"/>
          <p:cNvSpPr>
            <a:spLocks noGrp="1"/>
          </p:cNvSpPr>
          <p:nvPr>
            <p:ph sz="half" idx="2"/>
          </p:nvPr>
        </p:nvSpPr>
        <p:spPr>
          <a:xfrm>
            <a:off x="4648200" y="1600200"/>
            <a:ext cx="4038600" cy="4724400"/>
          </a:xfrm>
        </p:spPr>
        <p:txBody>
          <a:bodyPr/>
          <a:lstStyle/>
          <a:p>
            <a:pPr>
              <a:buFont typeface="Wingdings" pitchFamily="2" charset="2"/>
              <a:buChar char="q"/>
            </a:pPr>
            <a:r>
              <a:rPr lang="en-US" sz="2400" smtClean="0"/>
              <a:t>Analyze finances</a:t>
            </a:r>
          </a:p>
          <a:p>
            <a:pPr>
              <a:buFont typeface="Wingdings" pitchFamily="2" charset="2"/>
              <a:buChar char="q"/>
            </a:pPr>
            <a:r>
              <a:rPr lang="en-US" sz="2400" smtClean="0"/>
              <a:t>Reason mathematically</a:t>
            </a:r>
          </a:p>
          <a:p>
            <a:pPr>
              <a:buFont typeface="Wingdings" pitchFamily="2" charset="2"/>
              <a:buChar char="q"/>
            </a:pPr>
            <a:r>
              <a:rPr lang="en-US" sz="2400" smtClean="0"/>
              <a:t>Use facts</a:t>
            </a:r>
          </a:p>
          <a:p>
            <a:pPr>
              <a:buFont typeface="Wingdings" pitchFamily="2" charset="2"/>
              <a:buChar char="q"/>
            </a:pPr>
            <a:r>
              <a:rPr lang="en-US" sz="2400" smtClean="0"/>
              <a:t>Prioritize</a:t>
            </a:r>
          </a:p>
          <a:p>
            <a:pPr>
              <a:buFont typeface="Wingdings" pitchFamily="2" charset="2"/>
              <a:buChar char="q"/>
            </a:pPr>
            <a:r>
              <a:rPr lang="en-US" sz="2400" smtClean="0"/>
              <a:t>Put things into logical order</a:t>
            </a:r>
          </a:p>
          <a:p>
            <a:pPr>
              <a:buFont typeface="Wingdings" pitchFamily="2" charset="2"/>
              <a:buChar char="q"/>
            </a:pPr>
            <a:r>
              <a:rPr lang="en-US" sz="2400" smtClean="0"/>
              <a:t>Explore scientifically</a:t>
            </a:r>
          </a:p>
          <a:p>
            <a:pPr>
              <a:buFont typeface="Wingdings" pitchFamily="2" charset="2"/>
              <a:buChar char="q"/>
            </a:pPr>
            <a:r>
              <a:rPr lang="en-US" sz="2400" smtClean="0"/>
              <a:t>Use rational reasoning</a:t>
            </a:r>
          </a:p>
          <a:p>
            <a:pPr>
              <a:buFont typeface="Wingdings" pitchFamily="2" charset="2"/>
              <a:buChar char="q"/>
            </a:pPr>
            <a:r>
              <a:rPr lang="en-US" sz="2400" smtClean="0"/>
              <a:t>Heal/Nurse/Nurture/Cure</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213CBF8-6145-4DB9-A9D0-874355D465BC}"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1F1CC7B-86F5-462F-B8A0-0CE4F36123F6}"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4711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2C30137-B8EA-4F16-9E75-4B280D1B0A71}" type="slidenum">
              <a:rPr lang="en-US" sz="1200">
                <a:solidFill>
                  <a:srgbClr val="898989"/>
                </a:solidFill>
              </a:rPr>
              <a:pPr algn="r" eaLnBrk="1" hangingPunct="1"/>
              <a:t>14</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8E31F443-8404-416F-8898-B8B92EC8B5B8}" type="slidenum">
              <a:rPr lang="en-US" smtClean="0"/>
              <a:pPr>
                <a:defRPr/>
              </a:pPr>
              <a:t>14</a:t>
            </a:fld>
            <a:endParaRPr lang="en-US"/>
          </a:p>
        </p:txBody>
      </p:sp>
    </p:spTree>
    <p:extLst>
      <p:ext uri="{BB962C8B-B14F-4D97-AF65-F5344CB8AC3E}">
        <p14:creationId xmlns:p14="http://schemas.microsoft.com/office/powerpoint/2010/main" val="3396747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b="1" u="sng" smtClean="0"/>
              <a:t>Innovative/Original Skills</a:t>
            </a:r>
          </a:p>
        </p:txBody>
      </p:sp>
      <p:sp>
        <p:nvSpPr>
          <p:cNvPr id="48131" name="Rectangle 4"/>
          <p:cNvSpPr>
            <a:spLocks noGrp="1"/>
          </p:cNvSpPr>
          <p:nvPr>
            <p:ph sz="half" idx="1"/>
          </p:nvPr>
        </p:nvSpPr>
        <p:spPr/>
        <p:txBody>
          <a:bodyPr/>
          <a:lstStyle/>
          <a:p>
            <a:pPr>
              <a:buFont typeface="Wingdings" pitchFamily="2" charset="2"/>
              <a:buChar char="q"/>
            </a:pPr>
            <a:r>
              <a:rPr lang="en-US" sz="2400" smtClean="0"/>
              <a:t>Use imagination to create</a:t>
            </a:r>
          </a:p>
          <a:p>
            <a:pPr>
              <a:buFont typeface="Wingdings" pitchFamily="2" charset="2"/>
              <a:buChar char="q"/>
            </a:pPr>
            <a:r>
              <a:rPr lang="en-US" sz="2400" smtClean="0"/>
              <a:t>Design graphically</a:t>
            </a:r>
          </a:p>
          <a:p>
            <a:pPr>
              <a:buFont typeface="Wingdings" pitchFamily="2" charset="2"/>
              <a:buChar char="q"/>
            </a:pPr>
            <a:r>
              <a:rPr lang="en-US" sz="2400" smtClean="0"/>
              <a:t>Use intuition</a:t>
            </a:r>
          </a:p>
          <a:p>
            <a:pPr>
              <a:buFont typeface="Wingdings" pitchFamily="2" charset="2"/>
              <a:buChar char="q"/>
            </a:pPr>
            <a:r>
              <a:rPr lang="en-US" sz="2400" smtClean="0"/>
              <a:t>Design programs, events</a:t>
            </a:r>
          </a:p>
          <a:p>
            <a:pPr>
              <a:buFont typeface="Wingdings" pitchFamily="2" charset="2"/>
              <a:buChar char="q"/>
            </a:pPr>
            <a:r>
              <a:rPr lang="en-US" sz="2400" smtClean="0"/>
              <a:t>Originate ideas</a:t>
            </a:r>
          </a:p>
          <a:p>
            <a:pPr>
              <a:buFont typeface="Wingdings" pitchFamily="2" charset="2"/>
              <a:buChar char="q"/>
            </a:pPr>
            <a:r>
              <a:rPr lang="en-US" sz="2400" smtClean="0"/>
              <a:t>Act/perform</a:t>
            </a:r>
          </a:p>
          <a:p>
            <a:pPr>
              <a:buFont typeface="Wingdings" pitchFamily="2" charset="2"/>
              <a:buChar char="q"/>
            </a:pPr>
            <a:r>
              <a:rPr lang="en-US" sz="2400" smtClean="0"/>
              <a:t>Write creatively</a:t>
            </a:r>
          </a:p>
          <a:p>
            <a:pPr>
              <a:buFont typeface="Wingdings" pitchFamily="2" charset="2"/>
              <a:buChar char="q"/>
            </a:pPr>
            <a:r>
              <a:rPr lang="en-US" sz="2400" smtClean="0"/>
              <a:t>Brainstorm (think of many possibilities)</a:t>
            </a:r>
          </a:p>
          <a:p>
            <a:pPr>
              <a:buFont typeface="Wingdings" pitchFamily="2" charset="2"/>
              <a:buChar char="q"/>
            </a:pPr>
            <a:r>
              <a:rPr lang="en-US" sz="2400" smtClean="0"/>
              <a:t>Have artistic sense</a:t>
            </a:r>
          </a:p>
        </p:txBody>
      </p:sp>
      <p:sp>
        <p:nvSpPr>
          <p:cNvPr id="48132" name="Rectangle 5"/>
          <p:cNvSpPr>
            <a:spLocks noGrp="1"/>
          </p:cNvSpPr>
          <p:nvPr>
            <p:ph sz="half" idx="2"/>
          </p:nvPr>
        </p:nvSpPr>
        <p:spPr/>
        <p:txBody>
          <a:bodyPr/>
          <a:lstStyle/>
          <a:p>
            <a:pPr>
              <a:buFont typeface="Wingdings" pitchFamily="2" charset="2"/>
              <a:buChar char="q"/>
            </a:pPr>
            <a:r>
              <a:rPr lang="en-US" sz="2400" smtClean="0"/>
              <a:t>Draw/design artistically</a:t>
            </a:r>
          </a:p>
          <a:p>
            <a:pPr>
              <a:buFont typeface="Wingdings" pitchFamily="2" charset="2"/>
              <a:buChar char="q"/>
            </a:pPr>
            <a:r>
              <a:rPr lang="en-US" sz="2400" smtClean="0"/>
              <a:t>Move  creatively</a:t>
            </a:r>
          </a:p>
          <a:p>
            <a:pPr>
              <a:buFont typeface="Wingdings" pitchFamily="2" charset="2"/>
              <a:buChar char="q"/>
            </a:pPr>
            <a:r>
              <a:rPr lang="en-US" sz="2400" smtClean="0"/>
              <a:t>Dance/Mime</a:t>
            </a:r>
          </a:p>
          <a:p>
            <a:pPr>
              <a:buFont typeface="Wingdings" pitchFamily="2" charset="2"/>
              <a:buChar char="q"/>
            </a:pPr>
            <a:r>
              <a:rPr lang="en-US" sz="2400" smtClean="0"/>
              <a:t>Put facts together creatively</a:t>
            </a:r>
          </a:p>
          <a:p>
            <a:pPr>
              <a:buFont typeface="Wingdings" pitchFamily="2" charset="2"/>
              <a:buChar char="q"/>
            </a:pPr>
            <a:r>
              <a:rPr lang="en-US" sz="2400" smtClean="0"/>
              <a:t>Innovate/invent </a:t>
            </a:r>
          </a:p>
          <a:p>
            <a:pPr>
              <a:buFont typeface="Wingdings" pitchFamily="2" charset="2"/>
              <a:buChar char="q"/>
            </a:pPr>
            <a:r>
              <a:rPr lang="en-US" sz="2400" smtClean="0"/>
              <a:t>Compose music, songs, lyrics</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DBE2C56-02FB-4073-A733-AE78939DDDFD}"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85BE0EA2-9140-4043-9637-DDF228E936FF}"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4813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8D503DD-2FC2-4782-9899-8F53F25BCD50}" type="slidenum">
              <a:rPr lang="en-US" sz="1200">
                <a:solidFill>
                  <a:srgbClr val="898989"/>
                </a:solidFill>
              </a:rPr>
              <a:pPr algn="r" eaLnBrk="1" hangingPunct="1"/>
              <a:t>15</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A48F49DE-82C1-40D1-9E58-E3813F65107A}" type="slidenum">
              <a:rPr lang="en-US" smtClean="0"/>
              <a:pPr>
                <a:defRPr/>
              </a:pPr>
              <a:t>15</a:t>
            </a:fld>
            <a:endParaRPr lang="en-US"/>
          </a:p>
        </p:txBody>
      </p:sp>
    </p:spTree>
    <p:extLst>
      <p:ext uri="{BB962C8B-B14F-4D97-AF65-F5344CB8AC3E}">
        <p14:creationId xmlns:p14="http://schemas.microsoft.com/office/powerpoint/2010/main" val="408922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p:txBody>
          <a:bodyPr/>
          <a:lstStyle/>
          <a:p>
            <a:r>
              <a:rPr lang="en-US" b="1" u="sng" smtClean="0"/>
              <a:t>Social/Interpersonal Skills</a:t>
            </a:r>
          </a:p>
        </p:txBody>
      </p:sp>
      <p:sp>
        <p:nvSpPr>
          <p:cNvPr id="49155" name="Rectangle 4"/>
          <p:cNvSpPr>
            <a:spLocks noGrp="1"/>
          </p:cNvSpPr>
          <p:nvPr>
            <p:ph sz="half" idx="1"/>
          </p:nvPr>
        </p:nvSpPr>
        <p:spPr/>
        <p:txBody>
          <a:bodyPr/>
          <a:lstStyle/>
          <a:p>
            <a:pPr>
              <a:buFont typeface="Wingdings" pitchFamily="2" charset="2"/>
              <a:buChar char="q"/>
            </a:pPr>
            <a:r>
              <a:rPr lang="en-US" smtClean="0"/>
              <a:t>Listen skillfully</a:t>
            </a:r>
          </a:p>
          <a:p>
            <a:pPr>
              <a:buFont typeface="Wingdings" pitchFamily="2" charset="2"/>
              <a:buChar char="q"/>
            </a:pPr>
            <a:r>
              <a:rPr lang="en-US" smtClean="0"/>
              <a:t>Develop rapport, understanding</a:t>
            </a:r>
          </a:p>
          <a:p>
            <a:pPr>
              <a:buFont typeface="Wingdings" pitchFamily="2" charset="2"/>
              <a:buChar char="q"/>
            </a:pPr>
            <a:r>
              <a:rPr lang="en-US" smtClean="0"/>
              <a:t>Counsel/Guide/Mentor</a:t>
            </a:r>
          </a:p>
          <a:p>
            <a:pPr>
              <a:buFont typeface="Wingdings" pitchFamily="2" charset="2"/>
              <a:buChar char="q"/>
            </a:pPr>
            <a:r>
              <a:rPr lang="en-US" smtClean="0"/>
              <a:t>Draw people out/Interview</a:t>
            </a:r>
          </a:p>
          <a:p>
            <a:pPr>
              <a:buFont typeface="Wingdings" pitchFamily="2" charset="2"/>
              <a:buChar char="q"/>
            </a:pPr>
            <a:r>
              <a:rPr lang="en-US" smtClean="0"/>
              <a:t>Instruct/Train/Educate</a:t>
            </a:r>
          </a:p>
        </p:txBody>
      </p:sp>
      <p:sp>
        <p:nvSpPr>
          <p:cNvPr id="49156" name="Rectangle 5"/>
          <p:cNvSpPr>
            <a:spLocks noGrp="1"/>
          </p:cNvSpPr>
          <p:nvPr>
            <p:ph sz="half" idx="2"/>
          </p:nvPr>
        </p:nvSpPr>
        <p:spPr/>
        <p:txBody>
          <a:bodyPr/>
          <a:lstStyle/>
          <a:p>
            <a:pPr>
              <a:buFont typeface="Wingdings" pitchFamily="2" charset="2"/>
              <a:buChar char="q"/>
            </a:pPr>
            <a:r>
              <a:rPr lang="en-US" smtClean="0"/>
              <a:t>Put others at ease</a:t>
            </a:r>
          </a:p>
          <a:p>
            <a:pPr>
              <a:buFont typeface="Wingdings" pitchFamily="2" charset="2"/>
              <a:buChar char="q"/>
            </a:pPr>
            <a:r>
              <a:rPr lang="en-US" smtClean="0"/>
              <a:t>Facilitate groups</a:t>
            </a:r>
          </a:p>
          <a:p>
            <a:pPr>
              <a:buFont typeface="Wingdings" pitchFamily="2" charset="2"/>
              <a:buChar char="q"/>
            </a:pPr>
            <a:r>
              <a:rPr lang="en-US" smtClean="0"/>
              <a:t>Communicate with tact</a:t>
            </a:r>
          </a:p>
          <a:p>
            <a:pPr>
              <a:buFont typeface="Wingdings" pitchFamily="2" charset="2"/>
              <a:buChar char="q"/>
            </a:pPr>
            <a:r>
              <a:rPr lang="en-US" smtClean="0"/>
              <a:t>Serve/Respond</a:t>
            </a:r>
          </a:p>
          <a:p>
            <a:pPr>
              <a:buFont typeface="Wingdings" pitchFamily="2" charset="2"/>
              <a:buChar char="q"/>
            </a:pPr>
            <a:r>
              <a:rPr lang="en-US" smtClean="0"/>
              <a:t>Advise</a:t>
            </a:r>
          </a:p>
          <a:p>
            <a:pPr>
              <a:buFont typeface="Wingdings" pitchFamily="2" charset="2"/>
              <a:buChar char="q"/>
            </a:pPr>
            <a:r>
              <a:rPr lang="en-US" smtClean="0"/>
              <a:t>Cooperate with others</a:t>
            </a:r>
          </a:p>
          <a:p>
            <a:pPr>
              <a:buFont typeface="Wingdings" pitchFamily="2" charset="2"/>
              <a:buChar char="q"/>
            </a:pPr>
            <a:r>
              <a:rPr lang="en-US" smtClean="0"/>
              <a:t>Show warmth and caring</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1553ECA-2663-46BA-B760-2B1E355788FB}"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E6F02FE-4CF8-4286-8366-313CC9F559B0}"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4915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B26FFBF-FE55-4695-9A60-0661AD191DAC}" type="slidenum">
              <a:rPr lang="en-US" sz="1200">
                <a:solidFill>
                  <a:srgbClr val="898989"/>
                </a:solidFill>
              </a:rPr>
              <a:pPr algn="r" eaLnBrk="1" hangingPunct="1"/>
              <a:t>16</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99D759CD-310A-4E98-B2B6-12766CDF41D9}" type="slidenum">
              <a:rPr lang="en-US" smtClean="0"/>
              <a:pPr>
                <a:defRPr/>
              </a:pPr>
              <a:t>16</a:t>
            </a:fld>
            <a:endParaRPr lang="en-US"/>
          </a:p>
        </p:txBody>
      </p:sp>
    </p:spTree>
    <p:extLst>
      <p:ext uri="{BB962C8B-B14F-4D97-AF65-F5344CB8AC3E}">
        <p14:creationId xmlns:p14="http://schemas.microsoft.com/office/powerpoint/2010/main" val="2701036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b="1" u="sng" smtClean="0"/>
              <a:t>Managing/Influencing Skills</a:t>
            </a:r>
          </a:p>
        </p:txBody>
      </p:sp>
      <p:sp>
        <p:nvSpPr>
          <p:cNvPr id="50179" name="Rectangle 4"/>
          <p:cNvSpPr>
            <a:spLocks noGrp="1"/>
          </p:cNvSpPr>
          <p:nvPr>
            <p:ph sz="half" idx="1"/>
          </p:nvPr>
        </p:nvSpPr>
        <p:spPr/>
        <p:txBody>
          <a:bodyPr>
            <a:normAutofit lnSpcReduction="10000"/>
          </a:bodyPr>
          <a:lstStyle/>
          <a:p>
            <a:pPr>
              <a:lnSpc>
                <a:spcPct val="90000"/>
              </a:lnSpc>
              <a:buFont typeface="Wingdings" pitchFamily="2" charset="2"/>
              <a:buChar char="q"/>
            </a:pPr>
            <a:r>
              <a:rPr lang="en-US" smtClean="0"/>
              <a:t>Administer programs or resources</a:t>
            </a:r>
          </a:p>
          <a:p>
            <a:pPr>
              <a:lnSpc>
                <a:spcPct val="90000"/>
              </a:lnSpc>
              <a:buFont typeface="Wingdings" pitchFamily="2" charset="2"/>
              <a:buChar char="q"/>
            </a:pPr>
            <a:r>
              <a:rPr lang="en-US" smtClean="0"/>
              <a:t>Direct/Supervise</a:t>
            </a:r>
          </a:p>
          <a:p>
            <a:pPr>
              <a:lnSpc>
                <a:spcPct val="90000"/>
              </a:lnSpc>
              <a:buFont typeface="Wingdings" pitchFamily="2" charset="2"/>
              <a:buChar char="q"/>
            </a:pPr>
            <a:r>
              <a:rPr lang="en-US" smtClean="0"/>
              <a:t>Make business decisions</a:t>
            </a:r>
          </a:p>
          <a:p>
            <a:pPr>
              <a:lnSpc>
                <a:spcPct val="90000"/>
              </a:lnSpc>
              <a:buFont typeface="Wingdings" pitchFamily="2" charset="2"/>
              <a:buChar char="q"/>
            </a:pPr>
            <a:r>
              <a:rPr lang="en-US" smtClean="0"/>
              <a:t>Negotiate with others or groups</a:t>
            </a:r>
          </a:p>
          <a:p>
            <a:pPr>
              <a:lnSpc>
                <a:spcPct val="90000"/>
              </a:lnSpc>
              <a:buFont typeface="Wingdings" pitchFamily="2" charset="2"/>
              <a:buChar char="q"/>
            </a:pPr>
            <a:r>
              <a:rPr lang="en-US" smtClean="0"/>
              <a:t>Sell/Persuade</a:t>
            </a:r>
          </a:p>
          <a:p>
            <a:pPr>
              <a:lnSpc>
                <a:spcPct val="90000"/>
              </a:lnSpc>
              <a:buFont typeface="Wingdings" pitchFamily="2" charset="2"/>
              <a:buChar char="q"/>
            </a:pPr>
            <a:r>
              <a:rPr lang="en-US" smtClean="0"/>
              <a:t>Convince through force of personality</a:t>
            </a:r>
          </a:p>
        </p:txBody>
      </p:sp>
      <p:sp>
        <p:nvSpPr>
          <p:cNvPr id="50180" name="Rectangle 5"/>
          <p:cNvSpPr>
            <a:spLocks noGrp="1"/>
          </p:cNvSpPr>
          <p:nvPr>
            <p:ph sz="half" idx="2"/>
          </p:nvPr>
        </p:nvSpPr>
        <p:spPr>
          <a:xfrm>
            <a:off x="4648200" y="1447800"/>
            <a:ext cx="4038600" cy="5091113"/>
          </a:xfrm>
        </p:spPr>
        <p:txBody>
          <a:bodyPr>
            <a:normAutofit lnSpcReduction="10000"/>
          </a:bodyPr>
          <a:lstStyle/>
          <a:p>
            <a:pPr>
              <a:lnSpc>
                <a:spcPct val="90000"/>
              </a:lnSpc>
              <a:buFont typeface="Wingdings" pitchFamily="2" charset="2"/>
              <a:buChar char="q"/>
            </a:pPr>
            <a:r>
              <a:rPr lang="en-US" sz="2400" smtClean="0"/>
              <a:t>Oversee programs, projects, activities</a:t>
            </a:r>
          </a:p>
          <a:p>
            <a:pPr>
              <a:lnSpc>
                <a:spcPct val="90000"/>
              </a:lnSpc>
              <a:buFont typeface="Wingdings" pitchFamily="2" charset="2"/>
              <a:buChar char="q"/>
            </a:pPr>
            <a:r>
              <a:rPr lang="en-US" sz="2400" smtClean="0"/>
              <a:t>Organize/Set goals</a:t>
            </a:r>
          </a:p>
          <a:p>
            <a:pPr>
              <a:lnSpc>
                <a:spcPct val="90000"/>
              </a:lnSpc>
              <a:buFont typeface="Wingdings" pitchFamily="2" charset="2"/>
              <a:buChar char="q"/>
            </a:pPr>
            <a:r>
              <a:rPr lang="en-US" sz="2400" smtClean="0"/>
              <a:t>Undertake entrepreneurial activities </a:t>
            </a:r>
          </a:p>
          <a:p>
            <a:pPr>
              <a:lnSpc>
                <a:spcPct val="90000"/>
              </a:lnSpc>
              <a:buFont typeface="Wingdings" pitchFamily="2" charset="2"/>
              <a:buChar char="q"/>
            </a:pPr>
            <a:r>
              <a:rPr lang="en-US" sz="2400" smtClean="0"/>
              <a:t>Organize and manage activities</a:t>
            </a:r>
          </a:p>
          <a:p>
            <a:pPr>
              <a:lnSpc>
                <a:spcPct val="90000"/>
              </a:lnSpc>
              <a:buFont typeface="Wingdings" pitchFamily="2" charset="2"/>
              <a:buChar char="q"/>
            </a:pPr>
            <a:r>
              <a:rPr lang="en-US" sz="2400" smtClean="0"/>
              <a:t>Exercise leadership in a group</a:t>
            </a:r>
          </a:p>
          <a:p>
            <a:pPr>
              <a:lnSpc>
                <a:spcPct val="90000"/>
              </a:lnSpc>
              <a:buFont typeface="Wingdings" pitchFamily="2" charset="2"/>
              <a:buChar char="q"/>
            </a:pPr>
            <a:r>
              <a:rPr lang="en-US" sz="2400" smtClean="0"/>
              <a:t>Take risk in public</a:t>
            </a:r>
          </a:p>
          <a:p>
            <a:pPr>
              <a:lnSpc>
                <a:spcPct val="90000"/>
              </a:lnSpc>
              <a:buFont typeface="Wingdings" pitchFamily="2" charset="2"/>
              <a:buChar char="q"/>
            </a:pPr>
            <a:r>
              <a:rPr lang="en-US" sz="2400" smtClean="0"/>
              <a:t>Negotiate deals or transactions</a:t>
            </a:r>
          </a:p>
          <a:p>
            <a:pPr>
              <a:lnSpc>
                <a:spcPct val="90000"/>
              </a:lnSpc>
              <a:buFont typeface="Wingdings" pitchFamily="2" charset="2"/>
              <a:buChar char="q"/>
            </a:pPr>
            <a:r>
              <a:rPr lang="en-US" sz="2400" smtClean="0"/>
              <a:t>Coordinate people and activities</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D5BC401-F6E0-4E90-AEC4-0CF0CB573575}"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831A092B-5BD1-4CA3-8DFA-D099C73BE919}" type="slidenum">
              <a:rPr lang="en-US" sz="1200">
                <a:solidFill>
                  <a:prstClr val="black">
                    <a:tint val="75000"/>
                  </a:prstClr>
                </a:solidFill>
                <a:latin typeface="+mn-lt"/>
                <a:cs typeface="+mn-cs"/>
              </a:rPr>
              <a:pPr algn="r" fontAlgn="auto">
                <a:spcBef>
                  <a:spcPts val="0"/>
                </a:spcBef>
                <a:spcAft>
                  <a:spcPts val="0"/>
                </a:spcAft>
                <a:defRPr/>
              </a:pPr>
              <a:t>17</a:t>
            </a:fld>
            <a:endParaRPr lang="en-US" sz="1200">
              <a:solidFill>
                <a:prstClr val="black">
                  <a:tint val="75000"/>
                </a:prstClr>
              </a:solidFill>
              <a:latin typeface="+mn-lt"/>
              <a:cs typeface="+mn-cs"/>
            </a:endParaRPr>
          </a:p>
        </p:txBody>
      </p:sp>
      <p:sp>
        <p:nvSpPr>
          <p:cNvPr id="5018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968E1E1-1C33-4CB6-A2C7-8F35BFF6D276}" type="slidenum">
              <a:rPr lang="en-US" sz="1200">
                <a:solidFill>
                  <a:srgbClr val="898989"/>
                </a:solidFill>
              </a:rPr>
              <a:pPr algn="r" eaLnBrk="1" hangingPunct="1"/>
              <a:t>17</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D18E989F-C704-4A59-AFC4-A4416A87ECE2}" type="slidenum">
              <a:rPr lang="en-US" smtClean="0"/>
              <a:pPr>
                <a:defRPr/>
              </a:pPr>
              <a:t>17</a:t>
            </a:fld>
            <a:endParaRPr lang="en-US"/>
          </a:p>
        </p:txBody>
      </p:sp>
    </p:spTree>
    <p:extLst>
      <p:ext uri="{BB962C8B-B14F-4D97-AF65-F5344CB8AC3E}">
        <p14:creationId xmlns:p14="http://schemas.microsoft.com/office/powerpoint/2010/main" val="1514113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b="1" u="sng" smtClean="0"/>
              <a:t>Details/Data Skill</a:t>
            </a:r>
          </a:p>
        </p:txBody>
      </p:sp>
      <p:sp>
        <p:nvSpPr>
          <p:cNvPr id="51203" name="Rectangle 4"/>
          <p:cNvSpPr>
            <a:spLocks noGrp="1"/>
          </p:cNvSpPr>
          <p:nvPr>
            <p:ph sz="half" idx="1"/>
          </p:nvPr>
        </p:nvSpPr>
        <p:spPr/>
        <p:txBody>
          <a:bodyPr/>
          <a:lstStyle/>
          <a:p>
            <a:pPr>
              <a:lnSpc>
                <a:spcPct val="90000"/>
              </a:lnSpc>
              <a:buFont typeface="Wingdings" pitchFamily="2" charset="2"/>
              <a:buChar char="q"/>
            </a:pPr>
            <a:r>
              <a:rPr lang="en-US" sz="2400" smtClean="0"/>
              <a:t>Work with numerical data</a:t>
            </a:r>
          </a:p>
          <a:p>
            <a:pPr>
              <a:lnSpc>
                <a:spcPct val="90000"/>
              </a:lnSpc>
              <a:buFont typeface="Wingdings" pitchFamily="2" charset="2"/>
              <a:buChar char="q"/>
            </a:pPr>
            <a:r>
              <a:rPr lang="en-US" sz="2400" smtClean="0"/>
              <a:t>Proofread/Edit</a:t>
            </a:r>
          </a:p>
          <a:p>
            <a:pPr>
              <a:lnSpc>
                <a:spcPct val="90000"/>
              </a:lnSpc>
              <a:buFont typeface="Wingdings" pitchFamily="2" charset="2"/>
              <a:buChar char="q"/>
            </a:pPr>
            <a:r>
              <a:rPr lang="en-US" sz="2400" smtClean="0"/>
              <a:t>Inspect/Examine/inventory</a:t>
            </a:r>
          </a:p>
          <a:p>
            <a:pPr>
              <a:lnSpc>
                <a:spcPct val="90000"/>
              </a:lnSpc>
              <a:buFont typeface="Wingdings" pitchFamily="2" charset="2"/>
              <a:buChar char="q"/>
            </a:pPr>
            <a:r>
              <a:rPr lang="en-US" sz="2400" smtClean="0"/>
              <a:t>Type with word processor</a:t>
            </a:r>
          </a:p>
          <a:p>
            <a:pPr>
              <a:lnSpc>
                <a:spcPct val="90000"/>
              </a:lnSpc>
              <a:buFont typeface="Wingdings" pitchFamily="2" charset="2"/>
              <a:buChar char="q"/>
            </a:pPr>
            <a:r>
              <a:rPr lang="en-US" sz="2400" smtClean="0"/>
              <a:t>Follow directions accurately</a:t>
            </a:r>
          </a:p>
          <a:p>
            <a:pPr>
              <a:lnSpc>
                <a:spcPct val="90000"/>
              </a:lnSpc>
              <a:buFont typeface="Wingdings" pitchFamily="2" charset="2"/>
              <a:buChar char="q"/>
            </a:pPr>
            <a:r>
              <a:rPr lang="en-US" sz="2400" smtClean="0"/>
              <a:t>Be careful and accurate</a:t>
            </a:r>
          </a:p>
          <a:p>
            <a:pPr>
              <a:lnSpc>
                <a:spcPct val="90000"/>
              </a:lnSpc>
              <a:buFont typeface="Wingdings" pitchFamily="2" charset="2"/>
              <a:buChar char="q"/>
            </a:pPr>
            <a:r>
              <a:rPr lang="en-US" sz="2400" smtClean="0"/>
              <a:t>Do math quickly and accurately</a:t>
            </a:r>
          </a:p>
          <a:p>
            <a:pPr>
              <a:lnSpc>
                <a:spcPct val="90000"/>
              </a:lnSpc>
              <a:buFont typeface="Wingdings" pitchFamily="2" charset="2"/>
              <a:buChar char="q"/>
            </a:pPr>
            <a:r>
              <a:rPr lang="en-US" sz="2400" smtClean="0"/>
              <a:t>Attend to detail</a:t>
            </a:r>
          </a:p>
          <a:p>
            <a:pPr>
              <a:lnSpc>
                <a:spcPct val="90000"/>
              </a:lnSpc>
              <a:buFont typeface="Wingdings" pitchFamily="2" charset="2"/>
              <a:buNone/>
            </a:pPr>
            <a:endParaRPr lang="en-US" sz="2400" smtClean="0"/>
          </a:p>
        </p:txBody>
      </p:sp>
      <p:sp>
        <p:nvSpPr>
          <p:cNvPr id="51204" name="Rectangle 5"/>
          <p:cNvSpPr>
            <a:spLocks noGrp="1"/>
          </p:cNvSpPr>
          <p:nvPr>
            <p:ph sz="half" idx="2"/>
          </p:nvPr>
        </p:nvSpPr>
        <p:spPr/>
        <p:txBody>
          <a:bodyPr/>
          <a:lstStyle/>
          <a:p>
            <a:pPr>
              <a:lnSpc>
                <a:spcPct val="90000"/>
              </a:lnSpc>
              <a:buFont typeface="Wingdings" pitchFamily="2" charset="2"/>
              <a:buChar char="q"/>
            </a:pPr>
            <a:r>
              <a:rPr lang="en-US" sz="2400" smtClean="0"/>
              <a:t>Schedule/Organize events</a:t>
            </a:r>
          </a:p>
          <a:p>
            <a:pPr>
              <a:lnSpc>
                <a:spcPct val="90000"/>
              </a:lnSpc>
              <a:buFont typeface="Wingdings" pitchFamily="2" charset="2"/>
              <a:buChar char="q"/>
            </a:pPr>
            <a:r>
              <a:rPr lang="en-US" sz="2400" smtClean="0"/>
              <a:t>Complete details on schedule</a:t>
            </a:r>
          </a:p>
          <a:p>
            <a:pPr>
              <a:lnSpc>
                <a:spcPct val="90000"/>
              </a:lnSpc>
              <a:buFont typeface="Wingdings" pitchFamily="2" charset="2"/>
              <a:buChar char="q"/>
            </a:pPr>
            <a:r>
              <a:rPr lang="en-US" sz="2400" smtClean="0"/>
              <a:t>Keep track of data or numbers/Accounting</a:t>
            </a:r>
          </a:p>
          <a:p>
            <a:pPr>
              <a:lnSpc>
                <a:spcPct val="90000"/>
              </a:lnSpc>
              <a:buFont typeface="Wingdings" pitchFamily="2" charset="2"/>
              <a:buChar char="q"/>
            </a:pPr>
            <a:r>
              <a:rPr lang="en-US" sz="2400" smtClean="0"/>
              <a:t>Categorize/Sort</a:t>
            </a:r>
          </a:p>
          <a:p>
            <a:pPr>
              <a:lnSpc>
                <a:spcPct val="90000"/>
              </a:lnSpc>
              <a:buFont typeface="Wingdings" pitchFamily="2" charset="2"/>
              <a:buChar char="q"/>
            </a:pPr>
            <a:r>
              <a:rPr lang="en-US" sz="2400" smtClean="0"/>
              <a:t>Remember numbers or specific facts</a:t>
            </a:r>
          </a:p>
          <a:p>
            <a:pPr>
              <a:lnSpc>
                <a:spcPct val="90000"/>
              </a:lnSpc>
              <a:buFont typeface="Wingdings" pitchFamily="2" charset="2"/>
              <a:buChar char="q"/>
            </a:pPr>
            <a:r>
              <a:rPr lang="en-US" sz="2400" smtClean="0"/>
              <a:t>File/Classify/Record and </a:t>
            </a:r>
          </a:p>
          <a:p>
            <a:pPr>
              <a:lnSpc>
                <a:spcPct val="90000"/>
              </a:lnSpc>
              <a:buFont typeface="Wingdings" pitchFamily="2" charset="2"/>
              <a:buNone/>
            </a:pPr>
            <a:r>
              <a:rPr lang="en-US" sz="2400" smtClean="0"/>
              <a:t>     retrieve.</a:t>
            </a: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023A930-77F1-4F4E-9BCC-C38781AC0EBB}"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6"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5993A60A-F0A6-4275-A4A0-9C152D9FC4A0}" type="slidenum">
              <a:rPr lang="en-US" sz="1200">
                <a:solidFill>
                  <a:prstClr val="black">
                    <a:tint val="75000"/>
                  </a:prstClr>
                </a:solidFill>
                <a:latin typeface="+mn-lt"/>
                <a:cs typeface="+mn-cs"/>
              </a:rPr>
              <a:pPr algn="r" fontAlgn="auto">
                <a:spcBef>
                  <a:spcPts val="0"/>
                </a:spcBef>
                <a:spcAft>
                  <a:spcPts val="0"/>
                </a:spcAft>
                <a:defRPr/>
              </a:pPr>
              <a:t>18</a:t>
            </a:fld>
            <a:endParaRPr lang="en-US" sz="1200">
              <a:solidFill>
                <a:prstClr val="black">
                  <a:tint val="75000"/>
                </a:prstClr>
              </a:solidFill>
              <a:latin typeface="+mn-lt"/>
              <a:cs typeface="+mn-cs"/>
            </a:endParaRPr>
          </a:p>
        </p:txBody>
      </p:sp>
      <p:sp>
        <p:nvSpPr>
          <p:cNvPr id="5120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2C14CD4-CBB3-4A7A-93A6-57F5D0ABAACB}" type="slidenum">
              <a:rPr lang="en-US" sz="1200">
                <a:solidFill>
                  <a:srgbClr val="898989"/>
                </a:solidFill>
              </a:rPr>
              <a:pPr algn="r" eaLnBrk="1" hangingPunct="1"/>
              <a:t>18</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C95EF51B-C927-4926-A228-0A7336FD6C41}" type="slidenum">
              <a:rPr lang="en-US" smtClean="0"/>
              <a:pPr>
                <a:defRPr/>
              </a:pPr>
              <a:t>18</a:t>
            </a:fld>
            <a:endParaRPr lang="en-US"/>
          </a:p>
        </p:txBody>
      </p:sp>
    </p:spTree>
    <p:extLst>
      <p:ext uri="{BB962C8B-B14F-4D97-AF65-F5344CB8AC3E}">
        <p14:creationId xmlns:p14="http://schemas.microsoft.com/office/powerpoint/2010/main" val="2528113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b="1" smtClean="0"/>
              <a:t>Sharing My Skills</a:t>
            </a:r>
          </a:p>
        </p:txBody>
      </p:sp>
      <p:sp>
        <p:nvSpPr>
          <p:cNvPr id="52227" name="Content Placeholder 2"/>
          <p:cNvSpPr>
            <a:spLocks noGrp="1"/>
          </p:cNvSpPr>
          <p:nvPr>
            <p:ph sz="half" idx="1"/>
          </p:nvPr>
        </p:nvSpPr>
        <p:spPr>
          <a:xfrm>
            <a:off x="457200" y="1447800"/>
            <a:ext cx="8229600" cy="4800600"/>
          </a:xfrm>
        </p:spPr>
        <p:txBody>
          <a:bodyPr/>
          <a:lstStyle/>
          <a:p>
            <a:r>
              <a:rPr lang="en-US" smtClean="0"/>
              <a:t>Pick </a:t>
            </a:r>
            <a:r>
              <a:rPr lang="en-US" b="1" smtClean="0"/>
              <a:t>two</a:t>
            </a:r>
            <a:r>
              <a:rPr lang="en-US" smtClean="0"/>
              <a:t> of the transferable skills you have checked from your list.</a:t>
            </a:r>
          </a:p>
          <a:p>
            <a:r>
              <a:rPr lang="en-US" smtClean="0"/>
              <a:t>Write down a situation or example of when you used that skill.</a:t>
            </a:r>
          </a:p>
          <a:p>
            <a:r>
              <a:rPr lang="en-US" smtClean="0"/>
              <a:t>In groups of two, share those two examples with your partner and have him/her do the same.</a:t>
            </a:r>
          </a:p>
          <a:p>
            <a:r>
              <a:rPr lang="en-US" smtClean="0"/>
              <a:t>Did either of you find a lot of skills in one or more of the six groups?  Which ones?</a:t>
            </a: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BEECFD6-5A03-4129-A5DA-1EA6AAE5C1A5}"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BFF6D5B5-909C-4EFA-AC0C-51E97748B5CD}" type="slidenum">
              <a:rPr lang="en-US" sz="1200">
                <a:solidFill>
                  <a:prstClr val="black">
                    <a:tint val="75000"/>
                  </a:prstClr>
                </a:solidFill>
                <a:latin typeface="+mn-lt"/>
                <a:cs typeface="+mn-cs"/>
              </a:rPr>
              <a:pPr algn="r" fontAlgn="auto">
                <a:spcBef>
                  <a:spcPts val="0"/>
                </a:spcBef>
                <a:spcAft>
                  <a:spcPts val="0"/>
                </a:spcAft>
                <a:defRPr/>
              </a:pPr>
              <a:t>19</a:t>
            </a:fld>
            <a:endParaRPr lang="en-US" sz="1200">
              <a:solidFill>
                <a:prstClr val="black">
                  <a:tint val="75000"/>
                </a:prstClr>
              </a:solidFill>
              <a:latin typeface="+mn-lt"/>
              <a:cs typeface="+mn-cs"/>
            </a:endParaRPr>
          </a:p>
        </p:txBody>
      </p:sp>
      <p:sp>
        <p:nvSpPr>
          <p:cNvPr id="5223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785F35F-22A4-4672-9821-B1C6488BD23A}" type="slidenum">
              <a:rPr lang="en-US" sz="1200">
                <a:solidFill>
                  <a:srgbClr val="898989"/>
                </a:solidFill>
              </a:rPr>
              <a:pPr algn="r" eaLnBrk="1" hangingPunct="1"/>
              <a:t>19</a:t>
            </a:fld>
            <a:endParaRPr lang="en-US" sz="1200">
              <a:solidFill>
                <a:srgbClr val="898989"/>
              </a:solidFill>
            </a:endParaRPr>
          </a:p>
        </p:txBody>
      </p:sp>
      <p:sp>
        <p:nvSpPr>
          <p:cNvPr id="52231"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5223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5BA6636-F1B0-47BB-96AC-03A4FCC7F539}" type="slidenum">
              <a:rPr lang="en-US" sz="1200">
                <a:solidFill>
                  <a:srgbClr val="898989"/>
                </a:solidFill>
              </a:rPr>
              <a:pPr algn="r" eaLnBrk="1" hangingPunct="1"/>
              <a:t>19</a:t>
            </a:fld>
            <a:endParaRPr lang="en-US" sz="1200">
              <a:solidFill>
                <a:srgbClr val="898989"/>
              </a:solidFill>
            </a:endParaRPr>
          </a:p>
        </p:txBody>
      </p:sp>
      <p:pic>
        <p:nvPicPr>
          <p:cNvPr id="52233" name="Picture 2" title="Sun Icon"/>
          <p:cNvPicPr>
            <a:picLocks noChangeAspect="1" noChangeArrowheads="1"/>
          </p:cNvPicPr>
          <p:nvPr/>
        </p:nvPicPr>
        <p:blipFill>
          <a:blip r:embed="rId3"/>
          <a:srcRect/>
          <a:stretch>
            <a:fillRect/>
          </a:stretch>
        </p:blipFill>
        <p:spPr bwMode="auto">
          <a:xfrm>
            <a:off x="457200" y="3048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371490F2-D30F-4088-BE08-A54C63B54391}" type="slidenum">
              <a:rPr lang="en-US" smtClean="0"/>
              <a:pPr>
                <a:defRPr/>
              </a:pPr>
              <a:t>19</a:t>
            </a:fld>
            <a:endParaRPr lang="en-US"/>
          </a:p>
        </p:txBody>
      </p:sp>
    </p:spTree>
    <p:extLst>
      <p:ext uri="{BB962C8B-B14F-4D97-AF65-F5344CB8AC3E}">
        <p14:creationId xmlns:p14="http://schemas.microsoft.com/office/powerpoint/2010/main" val="4067789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normAutofit fontScale="90000"/>
          </a:bodyPr>
          <a:lstStyle/>
          <a:p>
            <a:r>
              <a:rPr lang="en-US" b="1" smtClean="0"/>
              <a:t>What Skills Have I Already Learned?</a:t>
            </a:r>
          </a:p>
        </p:txBody>
      </p:sp>
      <p:sp>
        <p:nvSpPr>
          <p:cNvPr id="34819" name="Content Placeholder 2"/>
          <p:cNvSpPr>
            <a:spLocks noGrp="1"/>
          </p:cNvSpPr>
          <p:nvPr>
            <p:ph idx="1"/>
          </p:nvPr>
        </p:nvSpPr>
        <p:spPr/>
        <p:txBody>
          <a:bodyPr/>
          <a:lstStyle/>
          <a:p>
            <a:pPr>
              <a:buFont typeface="Arial" charset="0"/>
              <a:buNone/>
            </a:pPr>
            <a:endParaRPr lang="en-US" smtClean="0"/>
          </a:p>
          <a:p>
            <a:endParaRPr lang="en-US" smtClean="0"/>
          </a:p>
        </p:txBody>
      </p:sp>
      <p:sp>
        <p:nvSpPr>
          <p:cNvPr id="12"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06D719D-4CB1-45EB-882D-C4A0B2EE1483}"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1"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EB09A05-3A0A-47E9-9303-D92A1776AAE2}"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3482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649E308-B9EE-4B67-95B8-EDCFD442F651}" type="slidenum">
              <a:rPr lang="en-US" sz="1200">
                <a:solidFill>
                  <a:srgbClr val="898989"/>
                </a:solidFill>
              </a:rPr>
              <a:pPr algn="r" eaLnBrk="1" hangingPunct="1"/>
              <a:t>2</a:t>
            </a:fld>
            <a:endParaRPr lang="en-US" sz="1200">
              <a:solidFill>
                <a:srgbClr val="898989"/>
              </a:solidFill>
            </a:endParaRPr>
          </a:p>
        </p:txBody>
      </p:sp>
      <p:sp>
        <p:nvSpPr>
          <p:cNvPr id="3482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9514A1-13BA-4161-B570-E00EF6C6C9DB}" type="slidenum">
              <a:rPr lang="en-US" sz="1200">
                <a:solidFill>
                  <a:srgbClr val="898989"/>
                </a:solidFill>
              </a:rPr>
              <a:pPr algn="r" eaLnBrk="1" hangingPunct="1"/>
              <a:t>2</a:t>
            </a:fld>
            <a:endParaRPr lang="en-US" sz="1200">
              <a:solidFill>
                <a:srgbClr val="898989"/>
              </a:solidFill>
            </a:endParaRPr>
          </a:p>
        </p:txBody>
      </p:sp>
      <p:pic>
        <p:nvPicPr>
          <p:cNvPr id="34824" name="Picture 15" descr="A frenetic illustration showing people on a twisting road. One is wearing a graduation cap and gown, one is using a wheelchair and holding several books, another is holding a guitar, and the final figure is holding a computer and a book. " title="People with different skills"/>
          <p:cNvPicPr>
            <a:picLocks noChangeAspect="1" noChangeArrowheads="1"/>
          </p:cNvPicPr>
          <p:nvPr/>
        </p:nvPicPr>
        <p:blipFill>
          <a:blip r:embed="rId3"/>
          <a:srcRect/>
          <a:stretch>
            <a:fillRect/>
          </a:stretch>
        </p:blipFill>
        <p:spPr bwMode="auto">
          <a:xfrm>
            <a:off x="1905000" y="1600200"/>
            <a:ext cx="52578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5" name="Picture 9" descr="MC900014199[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flipV="1">
            <a:off x="-3200400" y="687388"/>
            <a:ext cx="762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6" name="Picture 10" descr="A soda can inscribed with a letter S.&#10;" title="Soda can"/>
          <p:cNvPicPr>
            <a:picLocks noChangeAspect="1" noChangeArrowheads="1"/>
          </p:cNvPicPr>
          <p:nvPr/>
        </p:nvPicPr>
        <p:blipFill>
          <a:blip r:embed="rId5"/>
          <a:srcRect/>
          <a:stretch>
            <a:fillRect/>
          </a:stretch>
        </p:blipFill>
        <p:spPr bwMode="auto">
          <a:xfrm>
            <a:off x="0" y="0"/>
            <a:ext cx="1582738"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91BD5BEC-74B9-4FAB-A076-81E3C8C56850}" type="slidenum">
              <a:rPr lang="en-US" smtClean="0"/>
              <a:pPr>
                <a:defRPr/>
              </a:pPr>
              <a:t>2</a:t>
            </a:fld>
            <a:endParaRPr lang="en-US"/>
          </a:p>
        </p:txBody>
      </p:sp>
    </p:spTree>
    <p:extLst>
      <p:ext uri="{BB962C8B-B14F-4D97-AF65-F5344CB8AC3E}">
        <p14:creationId xmlns:p14="http://schemas.microsoft.com/office/powerpoint/2010/main" val="3446898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b="1" smtClean="0"/>
              <a:t>Transferable Skills</a:t>
            </a:r>
          </a:p>
        </p:txBody>
      </p:sp>
      <p:sp>
        <p:nvSpPr>
          <p:cNvPr id="53251" name="Content Placeholder 2"/>
          <p:cNvSpPr>
            <a:spLocks noGrp="1"/>
          </p:cNvSpPr>
          <p:nvPr>
            <p:ph idx="1"/>
          </p:nvPr>
        </p:nvSpPr>
        <p:spPr>
          <a:xfrm>
            <a:off x="457200" y="1524000"/>
            <a:ext cx="8229600" cy="4602163"/>
          </a:xfrm>
        </p:spPr>
        <p:txBody>
          <a:bodyPr/>
          <a:lstStyle/>
          <a:p>
            <a:r>
              <a:rPr lang="en-US" smtClean="0"/>
              <a:t>Now that you can identify your transferable skills, you can record them, talk about them and share them with others.</a:t>
            </a:r>
          </a:p>
          <a:p>
            <a:pPr>
              <a:buFont typeface="Arial" charset="0"/>
              <a:buNone/>
            </a:pPr>
            <a:endParaRPr lang="en-US" smtClean="0"/>
          </a:p>
          <a:p>
            <a:endParaRPr lang="en-US" smtClean="0"/>
          </a:p>
          <a:p>
            <a:pPr>
              <a:buFont typeface="Arial" charset="0"/>
              <a:buNone/>
            </a:pPr>
            <a:r>
              <a:rPr lang="en-US" smtClean="0"/>
              <a:t>		</a:t>
            </a:r>
            <a:r>
              <a:rPr lang="en-US" sz="2800" b="1" smtClean="0"/>
              <a:t>Participant Workbook</a:t>
            </a:r>
            <a:r>
              <a:rPr lang="en-US" sz="2800" i="1" smtClean="0"/>
              <a:t>: Write in 2-3 of your 	 		favorite transferable skills next to the box </a:t>
            </a:r>
          </a:p>
          <a:p>
            <a:pPr>
              <a:buFont typeface="Arial" charset="0"/>
              <a:buNone/>
            </a:pPr>
            <a:r>
              <a:rPr lang="en-US" sz="2800" i="1" smtClean="0"/>
              <a:t>			titled “</a:t>
            </a:r>
            <a:r>
              <a:rPr lang="en-US" sz="2800" b="1" i="1" smtClean="0"/>
              <a:t>Skills: Transferable.</a:t>
            </a:r>
            <a:r>
              <a:rPr lang="en-US" sz="2800" i="1" smtClean="0"/>
              <a:t>”</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8C15E6D-4601-471A-BB05-A71AF95D4146}" type="slidenum">
              <a:rPr lang="en-US" sz="1200">
                <a:solidFill>
                  <a:prstClr val="black">
                    <a:tint val="75000"/>
                  </a:prstClr>
                </a:solidFill>
                <a:latin typeface="+mn-lt"/>
                <a:cs typeface="+mn-cs"/>
              </a:rPr>
              <a:pPr algn="r" fontAlgn="auto">
                <a:spcBef>
                  <a:spcPts val="0"/>
                </a:spcBef>
                <a:spcAft>
                  <a:spcPts val="0"/>
                </a:spcAft>
                <a:defRPr/>
              </a:pPr>
              <a:t>20</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F9539362-E4E2-4DA5-A348-0E2642FB4C84}" type="slidenum">
              <a:rPr lang="en-US" sz="1200">
                <a:solidFill>
                  <a:prstClr val="black">
                    <a:tint val="75000"/>
                  </a:prstClr>
                </a:solidFill>
                <a:latin typeface="+mn-lt"/>
                <a:cs typeface="+mn-cs"/>
              </a:rPr>
              <a:pPr algn="r" fontAlgn="auto">
                <a:spcBef>
                  <a:spcPts val="0"/>
                </a:spcBef>
                <a:spcAft>
                  <a:spcPts val="0"/>
                </a:spcAft>
                <a:defRPr/>
              </a:pPr>
              <a:t>20</a:t>
            </a:fld>
            <a:endParaRPr lang="en-US" sz="1200">
              <a:solidFill>
                <a:prstClr val="black">
                  <a:tint val="75000"/>
                </a:prstClr>
              </a:solidFill>
              <a:latin typeface="+mn-lt"/>
              <a:cs typeface="+mn-cs"/>
            </a:endParaRPr>
          </a:p>
        </p:txBody>
      </p:sp>
      <p:sp>
        <p:nvSpPr>
          <p:cNvPr id="5325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797F4FE-BC2E-415A-BAFD-7D155E1348C8}" type="slidenum">
              <a:rPr lang="en-US" sz="1200">
                <a:solidFill>
                  <a:srgbClr val="898989"/>
                </a:solidFill>
              </a:rPr>
              <a:pPr algn="r" eaLnBrk="1" hangingPunct="1"/>
              <a:t>20</a:t>
            </a:fld>
            <a:endParaRPr lang="en-US" sz="1200">
              <a:solidFill>
                <a:srgbClr val="898989"/>
              </a:solidFill>
            </a:endParaRPr>
          </a:p>
        </p:txBody>
      </p:sp>
      <p:pic>
        <p:nvPicPr>
          <p:cNvPr id="53255" name="Picture 9" descr="A can of soda inscribed with a letter S." title="Soda can"/>
          <p:cNvPicPr>
            <a:picLocks noChangeAspect="1" noChangeArrowheads="1"/>
          </p:cNvPicPr>
          <p:nvPr/>
        </p:nvPicPr>
        <p:blipFill>
          <a:blip r:embed="rId3"/>
          <a:srcRect/>
          <a:stretch>
            <a:fillRect/>
          </a:stretch>
        </p:blipFill>
        <p:spPr bwMode="auto">
          <a:xfrm>
            <a:off x="228600" y="4419600"/>
            <a:ext cx="11430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916B0257-D4EE-4FF1-8FA2-9004AABBB8EB}" type="slidenum">
              <a:rPr lang="en-US" smtClean="0"/>
              <a:pPr>
                <a:defRPr/>
              </a:pPr>
              <a:t>20</a:t>
            </a:fld>
            <a:endParaRPr lang="en-US"/>
          </a:p>
        </p:txBody>
      </p:sp>
    </p:spTree>
    <p:extLst>
      <p:ext uri="{BB962C8B-B14F-4D97-AF65-F5344CB8AC3E}">
        <p14:creationId xmlns:p14="http://schemas.microsoft.com/office/powerpoint/2010/main" val="1742536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p:cNvSpPr>
          <p:nvPr>
            <p:ph type="title"/>
          </p:nvPr>
        </p:nvSpPr>
        <p:spPr/>
        <p:txBody>
          <a:bodyPr>
            <a:normAutofit fontScale="90000"/>
          </a:bodyPr>
          <a:lstStyle/>
          <a:p>
            <a:r>
              <a:rPr lang="en-US" sz="3600" b="1" smtClean="0"/>
              <a:t>Is There a Connection Between What You </a:t>
            </a:r>
            <a:r>
              <a:rPr lang="en-US" sz="3600" b="1" u="sng" smtClean="0"/>
              <a:t>Can Do</a:t>
            </a:r>
            <a:r>
              <a:rPr lang="en-US" sz="3600" b="1" smtClean="0"/>
              <a:t> and What You </a:t>
            </a:r>
            <a:r>
              <a:rPr lang="en-US" sz="3600" b="1" u="sng" smtClean="0"/>
              <a:t>Like to Do</a:t>
            </a:r>
            <a:r>
              <a:rPr lang="en-US" sz="3600" b="1" smtClean="0"/>
              <a:t>?</a:t>
            </a:r>
          </a:p>
        </p:txBody>
      </p:sp>
      <p:sp>
        <p:nvSpPr>
          <p:cNvPr id="54275" name="Rectangle 5"/>
          <p:cNvSpPr>
            <a:spLocks noGrp="1"/>
          </p:cNvSpPr>
          <p:nvPr>
            <p:ph type="body" sz="half" idx="1"/>
          </p:nvPr>
        </p:nvSpPr>
        <p:spPr>
          <a:xfrm>
            <a:off x="457200" y="1600200"/>
            <a:ext cx="4038600" cy="3657600"/>
          </a:xfrm>
        </p:spPr>
        <p:txBody>
          <a:bodyPr>
            <a:normAutofit lnSpcReduction="10000"/>
          </a:bodyPr>
          <a:lstStyle/>
          <a:p>
            <a:pPr>
              <a:buFont typeface="Arial" charset="0"/>
              <a:buNone/>
            </a:pPr>
            <a:r>
              <a:rPr lang="en-US" b="1" smtClean="0"/>
              <a:t>Transferable Skill Types </a:t>
            </a:r>
          </a:p>
          <a:p>
            <a:pPr>
              <a:buFont typeface="Arial" charset="0"/>
              <a:buNone/>
            </a:pPr>
            <a:r>
              <a:rPr lang="en-US" b="1" smtClean="0"/>
              <a:t>		(Can Do)</a:t>
            </a:r>
          </a:p>
          <a:p>
            <a:r>
              <a:rPr lang="en-US" sz="2400" smtClean="0"/>
              <a:t>Manual/Technical</a:t>
            </a:r>
          </a:p>
          <a:p>
            <a:r>
              <a:rPr lang="en-US" sz="2400" smtClean="0"/>
              <a:t>Problem-Solvers</a:t>
            </a:r>
          </a:p>
          <a:p>
            <a:r>
              <a:rPr lang="en-US" sz="2400" smtClean="0"/>
              <a:t>Innovative</a:t>
            </a:r>
          </a:p>
          <a:p>
            <a:r>
              <a:rPr lang="en-US" sz="2400" smtClean="0"/>
              <a:t>Social/Interpersonal</a:t>
            </a:r>
          </a:p>
          <a:p>
            <a:r>
              <a:rPr lang="en-US" sz="2400" smtClean="0"/>
              <a:t>Managing/Influencing</a:t>
            </a:r>
          </a:p>
          <a:p>
            <a:r>
              <a:rPr lang="en-US" sz="2400" smtClean="0"/>
              <a:t>Detail/Data</a:t>
            </a:r>
          </a:p>
        </p:txBody>
      </p:sp>
      <p:sp>
        <p:nvSpPr>
          <p:cNvPr id="54276" name="Rectangle 6"/>
          <p:cNvSpPr>
            <a:spLocks noGrp="1"/>
          </p:cNvSpPr>
          <p:nvPr>
            <p:ph type="body" sz="half" idx="2"/>
          </p:nvPr>
        </p:nvSpPr>
        <p:spPr>
          <a:xfrm>
            <a:off x="4648200" y="1676400"/>
            <a:ext cx="4038600" cy="3657600"/>
          </a:xfrm>
        </p:spPr>
        <p:txBody>
          <a:bodyPr/>
          <a:lstStyle/>
          <a:p>
            <a:pPr>
              <a:lnSpc>
                <a:spcPct val="90000"/>
              </a:lnSpc>
              <a:buFont typeface="Arial" charset="0"/>
              <a:buNone/>
            </a:pPr>
            <a:r>
              <a:rPr lang="en-US" b="1" smtClean="0"/>
              <a:t>Holland Types </a:t>
            </a:r>
          </a:p>
          <a:p>
            <a:pPr>
              <a:lnSpc>
                <a:spcPct val="90000"/>
              </a:lnSpc>
              <a:buFont typeface="Arial" charset="0"/>
              <a:buNone/>
            </a:pPr>
            <a:r>
              <a:rPr lang="en-US" b="1" smtClean="0"/>
              <a:t>		(Likes to Do)</a:t>
            </a:r>
          </a:p>
          <a:p>
            <a:pPr>
              <a:lnSpc>
                <a:spcPct val="90000"/>
              </a:lnSpc>
            </a:pPr>
            <a:r>
              <a:rPr lang="en-US" sz="2400" smtClean="0"/>
              <a:t>Realistic – Doers</a:t>
            </a:r>
          </a:p>
          <a:p>
            <a:pPr>
              <a:lnSpc>
                <a:spcPct val="90000"/>
              </a:lnSpc>
            </a:pPr>
            <a:r>
              <a:rPr lang="en-US" sz="2400" smtClean="0"/>
              <a:t>Investigative – Thinkers</a:t>
            </a:r>
          </a:p>
          <a:p>
            <a:pPr>
              <a:lnSpc>
                <a:spcPct val="90000"/>
              </a:lnSpc>
            </a:pPr>
            <a:r>
              <a:rPr lang="en-US" sz="2400" smtClean="0"/>
              <a:t>Artistic – Creators</a:t>
            </a:r>
          </a:p>
          <a:p>
            <a:pPr>
              <a:lnSpc>
                <a:spcPct val="90000"/>
              </a:lnSpc>
            </a:pPr>
            <a:r>
              <a:rPr lang="en-US" sz="2400" smtClean="0"/>
              <a:t>Social – Helpers</a:t>
            </a:r>
          </a:p>
          <a:p>
            <a:pPr>
              <a:lnSpc>
                <a:spcPct val="90000"/>
              </a:lnSpc>
            </a:pPr>
            <a:r>
              <a:rPr lang="en-US" sz="2400" smtClean="0"/>
              <a:t>Enterprising – Persuaders</a:t>
            </a:r>
          </a:p>
          <a:p>
            <a:pPr>
              <a:lnSpc>
                <a:spcPct val="90000"/>
              </a:lnSpc>
            </a:pPr>
            <a:r>
              <a:rPr lang="en-US" sz="2400" smtClean="0"/>
              <a:t>Conventional – Organizers</a:t>
            </a:r>
          </a:p>
        </p:txBody>
      </p:sp>
      <p:sp>
        <p:nvSpPr>
          <p:cNvPr id="2" name="Slide Number Placeholder 1"/>
          <p:cNvSpPr>
            <a:spLocks noGrp="1"/>
          </p:cNvSpPr>
          <p:nvPr>
            <p:ph type="sldNum" sz="quarter" idx="12"/>
          </p:nvPr>
        </p:nvSpPr>
        <p:spPr/>
        <p:txBody>
          <a:bodyPr/>
          <a:lstStyle/>
          <a:p>
            <a:pPr>
              <a:defRPr/>
            </a:pPr>
            <a:fld id="{AEDCC27D-7918-441A-92E2-50B34E261CA0}" type="slidenum">
              <a:rPr lang="en-US" smtClean="0"/>
              <a:pPr>
                <a:defRPr/>
              </a:pPr>
              <a:t>21</a:t>
            </a:fld>
            <a:endParaRPr lang="en-US"/>
          </a:p>
        </p:txBody>
      </p:sp>
    </p:spTree>
    <p:extLst>
      <p:ext uri="{BB962C8B-B14F-4D97-AF65-F5344CB8AC3E}">
        <p14:creationId xmlns:p14="http://schemas.microsoft.com/office/powerpoint/2010/main" val="141263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r>
              <a:rPr lang="en-US" b="1" smtClean="0"/>
              <a:t>Inventory Your Skills</a:t>
            </a:r>
          </a:p>
        </p:txBody>
      </p:sp>
      <p:sp>
        <p:nvSpPr>
          <p:cNvPr id="35843" name="Rectangle 3"/>
          <p:cNvSpPr>
            <a:spLocks noGrp="1"/>
          </p:cNvSpPr>
          <p:nvPr>
            <p:ph idx="1"/>
          </p:nvPr>
        </p:nvSpPr>
        <p:spPr/>
        <p:txBody>
          <a:bodyPr/>
          <a:lstStyle/>
          <a:p>
            <a:pPr>
              <a:lnSpc>
                <a:spcPct val="80000"/>
              </a:lnSpc>
            </a:pPr>
            <a:r>
              <a:rPr lang="en-US" smtClean="0"/>
              <a:t>Skills come in a variety of forms. We all have them.</a:t>
            </a:r>
          </a:p>
          <a:p>
            <a:pPr>
              <a:lnSpc>
                <a:spcPct val="80000"/>
              </a:lnSpc>
            </a:pPr>
            <a:r>
              <a:rPr lang="en-US" smtClean="0"/>
              <a:t>Skills are abilities you do well that are important to employers as you pursue employment.</a:t>
            </a:r>
          </a:p>
          <a:p>
            <a:pPr>
              <a:lnSpc>
                <a:spcPct val="80000"/>
              </a:lnSpc>
            </a:pPr>
            <a:r>
              <a:rPr lang="en-US" smtClean="0"/>
              <a:t>We recommend learning how to pinpoint your skills—honestly and quickly—when you are asked, and to be able to back up your claims with examples of when you used them to accomplish something meaningful</a:t>
            </a:r>
            <a:r>
              <a:rPr lang="en-US" sz="2400" smtClean="0"/>
              <a:t>.</a:t>
            </a: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9E959B6-5E13-4395-92C4-CB6A17480A41}"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5"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08D05A90-ADCF-4D02-8CC9-E92C9F29DFC4}"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3584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52202AC-1C22-4CB7-9F83-5210B8CC1605}" type="slidenum">
              <a:rPr lang="en-US" sz="1200">
                <a:solidFill>
                  <a:srgbClr val="898989"/>
                </a:solidFill>
              </a:rPr>
              <a:pPr algn="r" eaLnBrk="1" hangingPunct="1"/>
              <a:t>3</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ED59171E-3010-465A-8026-5D1A61C9201C}" type="slidenum">
              <a:rPr lang="en-US" smtClean="0"/>
              <a:pPr>
                <a:defRPr/>
              </a:pPr>
              <a:t>3</a:t>
            </a:fld>
            <a:endParaRPr lang="en-US"/>
          </a:p>
        </p:txBody>
      </p:sp>
    </p:spTree>
    <p:extLst>
      <p:ext uri="{BB962C8B-B14F-4D97-AF65-F5344CB8AC3E}">
        <p14:creationId xmlns:p14="http://schemas.microsoft.com/office/powerpoint/2010/main" val="1742947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b="1" smtClean="0"/>
              <a:t>“But, I don’t have any skills yet.”</a:t>
            </a:r>
          </a:p>
        </p:txBody>
      </p:sp>
      <p:sp>
        <p:nvSpPr>
          <p:cNvPr id="36867" name="Content Placeholder 2"/>
          <p:cNvSpPr>
            <a:spLocks noGrp="1"/>
          </p:cNvSpPr>
          <p:nvPr>
            <p:ph idx="1"/>
          </p:nvPr>
        </p:nvSpPr>
        <p:spPr>
          <a:xfrm>
            <a:off x="457200" y="1447800"/>
            <a:ext cx="8229600" cy="4800600"/>
          </a:xfrm>
        </p:spPr>
        <p:txBody>
          <a:bodyPr/>
          <a:lstStyle/>
          <a:p>
            <a:pPr>
              <a:buFont typeface="Arial" charset="0"/>
              <a:buNone/>
            </a:pPr>
            <a:r>
              <a:rPr lang="en-US" b="1" smtClean="0"/>
              <a:t>Think about all the skills you have learned:</a:t>
            </a:r>
          </a:p>
          <a:p>
            <a:r>
              <a:rPr lang="en-US" sz="2800" smtClean="0"/>
              <a:t>At home</a:t>
            </a:r>
          </a:p>
          <a:p>
            <a:r>
              <a:rPr lang="en-US" sz="2800" smtClean="0"/>
              <a:t>In school – activities, committees</a:t>
            </a:r>
          </a:p>
          <a:p>
            <a:r>
              <a:rPr lang="en-US" sz="2800" smtClean="0"/>
              <a:t>In your community through volunteer work</a:t>
            </a:r>
          </a:p>
          <a:p>
            <a:pPr lvl="1"/>
            <a:r>
              <a:rPr lang="en-US" sz="2400" smtClean="0"/>
              <a:t> </a:t>
            </a:r>
            <a:r>
              <a:rPr lang="en-US" smtClean="0"/>
              <a:t>part-time or paid work</a:t>
            </a:r>
          </a:p>
          <a:p>
            <a:r>
              <a:rPr lang="en-US" sz="2800" smtClean="0"/>
              <a:t>Having fun by yourself, with friends or family</a:t>
            </a:r>
          </a:p>
          <a:p>
            <a:r>
              <a:rPr lang="en-US" sz="2800" smtClean="0"/>
              <a:t>In your leisure time (things you love to do)</a:t>
            </a:r>
          </a:p>
          <a:p>
            <a:r>
              <a:rPr lang="en-US" sz="2800" smtClean="0"/>
              <a:t>Through hobbies, interests, sports</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4B82DAD-6472-4E9D-B85E-53ED301E1E60}"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977AEAED-F73A-4736-A252-A2D52AE32A3B}"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3687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44F29E1-7FF7-46A1-B1DC-BBACB33F23EB}" type="slidenum">
              <a:rPr lang="en-US" sz="1200">
                <a:solidFill>
                  <a:srgbClr val="898989"/>
                </a:solidFill>
              </a:rPr>
              <a:pPr algn="r" eaLnBrk="1" hangingPunct="1"/>
              <a:t>4</a:t>
            </a:fld>
            <a:endParaRPr lang="en-US" sz="1200">
              <a:solidFill>
                <a:srgbClr val="898989"/>
              </a:solidFill>
            </a:endParaRPr>
          </a:p>
        </p:txBody>
      </p:sp>
      <p:sp>
        <p:nvSpPr>
          <p:cNvPr id="3687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7767F8A-60E6-47B8-913F-CDC3E06A548A}" type="slidenum">
              <a:rPr lang="en-US" sz="1200">
                <a:solidFill>
                  <a:srgbClr val="898989"/>
                </a:solidFill>
              </a:rPr>
              <a:pPr algn="r" eaLnBrk="1" hangingPunct="1"/>
              <a:t>4</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A235CBAD-EC3E-49B7-8A3A-277CC958563E}" type="slidenum">
              <a:rPr lang="en-US" smtClean="0"/>
              <a:pPr>
                <a:defRPr/>
              </a:pPr>
              <a:t>4</a:t>
            </a:fld>
            <a:endParaRPr lang="en-US"/>
          </a:p>
        </p:txBody>
      </p:sp>
    </p:spTree>
    <p:extLst>
      <p:ext uri="{BB962C8B-B14F-4D97-AF65-F5344CB8AC3E}">
        <p14:creationId xmlns:p14="http://schemas.microsoft.com/office/powerpoint/2010/main" val="559019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b="1" smtClean="0"/>
              <a:t>Three Types of Skills</a:t>
            </a:r>
          </a:p>
        </p:txBody>
      </p:sp>
      <p:sp>
        <p:nvSpPr>
          <p:cNvPr id="37891" name="Content Placeholder 2"/>
          <p:cNvSpPr>
            <a:spLocks noGrp="1"/>
          </p:cNvSpPr>
          <p:nvPr>
            <p:ph idx="1"/>
          </p:nvPr>
        </p:nvSpPr>
        <p:spPr>
          <a:xfrm>
            <a:off x="457200" y="1371600"/>
            <a:ext cx="8229600" cy="4876800"/>
          </a:xfrm>
        </p:spPr>
        <p:txBody>
          <a:bodyPr/>
          <a:lstStyle/>
          <a:p>
            <a:r>
              <a:rPr lang="en-US" b="1" smtClean="0"/>
              <a:t>Job-Specific Skills or Knowledges</a:t>
            </a:r>
          </a:p>
          <a:p>
            <a:pPr lvl="1"/>
            <a:r>
              <a:rPr lang="en-US" smtClean="0"/>
              <a:t>What are some </a:t>
            </a:r>
            <a:r>
              <a:rPr lang="en-US" b="1" smtClean="0"/>
              <a:t>specific</a:t>
            </a:r>
            <a:r>
              <a:rPr lang="en-US" smtClean="0"/>
              <a:t> things I have learned to do or learned about over the years?</a:t>
            </a:r>
          </a:p>
          <a:p>
            <a:r>
              <a:rPr lang="en-US" b="1" smtClean="0"/>
              <a:t>Self-Management Skills</a:t>
            </a:r>
          </a:p>
          <a:p>
            <a:pPr lvl="1"/>
            <a:r>
              <a:rPr lang="en-US" smtClean="0"/>
              <a:t>How would I describe myself as a person?</a:t>
            </a:r>
          </a:p>
          <a:p>
            <a:r>
              <a:rPr lang="en-US" b="1" smtClean="0"/>
              <a:t>Transferable Skills</a:t>
            </a:r>
          </a:p>
          <a:p>
            <a:pPr lvl="1"/>
            <a:r>
              <a:rPr lang="en-US" smtClean="0"/>
              <a:t>What are the long-term skills that I’ve learned and continue to use over and over?</a:t>
            </a:r>
          </a:p>
          <a:p>
            <a:r>
              <a:rPr lang="en-US" smtClean="0"/>
              <a:t>Let’s look at each type -</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209BD96-5725-49B9-9A2B-7E05B432235A}"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17770A5-F0A9-490E-9897-EF5F1372A97F}"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3789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8330E63-371B-4038-A75A-C4C0E42E405F}" type="slidenum">
              <a:rPr lang="en-US" sz="1200">
                <a:solidFill>
                  <a:srgbClr val="898989"/>
                </a:solidFill>
              </a:rPr>
              <a:pPr algn="r" eaLnBrk="1" hangingPunct="1"/>
              <a:t>5</a:t>
            </a:fld>
            <a:endParaRPr lang="en-US" sz="1200">
              <a:solidFill>
                <a:srgbClr val="898989"/>
              </a:solidFill>
            </a:endParaRPr>
          </a:p>
        </p:txBody>
      </p:sp>
      <p:sp>
        <p:nvSpPr>
          <p:cNvPr id="3789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3CD0469-4EAA-49B4-9781-94E62384E046}" type="slidenum">
              <a:rPr lang="en-US" sz="1200">
                <a:solidFill>
                  <a:srgbClr val="898989"/>
                </a:solidFill>
              </a:rPr>
              <a:pPr algn="r" eaLnBrk="1" hangingPunct="1"/>
              <a:t>5</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3C637932-AB61-421D-B2AE-31942D19845D}" type="slidenum">
              <a:rPr lang="en-US" smtClean="0"/>
              <a:pPr>
                <a:defRPr/>
              </a:pPr>
              <a:t>5</a:t>
            </a:fld>
            <a:endParaRPr lang="en-US"/>
          </a:p>
        </p:txBody>
      </p:sp>
    </p:spTree>
    <p:extLst>
      <p:ext uri="{BB962C8B-B14F-4D97-AF65-F5344CB8AC3E}">
        <p14:creationId xmlns:p14="http://schemas.microsoft.com/office/powerpoint/2010/main" val="2608896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4638"/>
            <a:ext cx="8229600" cy="1020762"/>
          </a:xfrm>
        </p:spPr>
        <p:txBody>
          <a:bodyPr/>
          <a:lstStyle/>
          <a:p>
            <a:r>
              <a:rPr lang="en-US" b="1" smtClean="0"/>
              <a:t>Job-Specific Skills/Knowledge</a:t>
            </a:r>
          </a:p>
        </p:txBody>
      </p:sp>
      <p:sp>
        <p:nvSpPr>
          <p:cNvPr id="38915" name="Content Placeholder 2"/>
          <p:cNvSpPr>
            <a:spLocks noGrp="1"/>
          </p:cNvSpPr>
          <p:nvPr>
            <p:ph idx="1"/>
          </p:nvPr>
        </p:nvSpPr>
        <p:spPr>
          <a:xfrm>
            <a:off x="457200" y="1295400"/>
            <a:ext cx="8229600" cy="4830763"/>
          </a:xfrm>
        </p:spPr>
        <p:txBody>
          <a:bodyPr/>
          <a:lstStyle/>
          <a:p>
            <a:r>
              <a:rPr lang="en-US" b="1" smtClean="0"/>
              <a:t>Name</a:t>
            </a:r>
            <a:r>
              <a:rPr lang="en-US" smtClean="0"/>
              <a:t> </a:t>
            </a:r>
            <a:r>
              <a:rPr lang="en-US" b="1" smtClean="0"/>
              <a:t>something </a:t>
            </a:r>
            <a:r>
              <a:rPr lang="en-US" b="1" u="sng" smtClean="0"/>
              <a:t>new</a:t>
            </a:r>
            <a:r>
              <a:rPr lang="en-US" b="1" smtClean="0"/>
              <a:t> you have learned about or learned to do </a:t>
            </a:r>
            <a:r>
              <a:rPr lang="en-US" smtClean="0"/>
              <a:t>in the last year - </a:t>
            </a:r>
          </a:p>
          <a:p>
            <a:pPr lvl="1"/>
            <a:r>
              <a:rPr lang="en-US" smtClean="0"/>
              <a:t>In school </a:t>
            </a:r>
          </a:p>
          <a:p>
            <a:pPr lvl="1"/>
            <a:r>
              <a:rPr lang="en-US" smtClean="0"/>
              <a:t>At home</a:t>
            </a:r>
          </a:p>
          <a:p>
            <a:pPr lvl="1"/>
            <a:r>
              <a:rPr lang="en-US" smtClean="0"/>
              <a:t>In my community</a:t>
            </a:r>
          </a:p>
          <a:p>
            <a:pPr lvl="1"/>
            <a:r>
              <a:rPr lang="en-US" smtClean="0"/>
              <a:t>From/with my friends and in fun activities</a:t>
            </a:r>
          </a:p>
          <a:p>
            <a:pPr lvl="1">
              <a:buFont typeface="Arial" charset="0"/>
              <a:buNone/>
            </a:pPr>
            <a:r>
              <a:rPr lang="en-US" sz="2400" smtClean="0"/>
              <a:t>		</a:t>
            </a:r>
            <a:r>
              <a:rPr lang="en-US" sz="2400" i="1" smtClean="0"/>
              <a:t>Record in your </a:t>
            </a:r>
            <a:r>
              <a:rPr lang="en-US" sz="2400" b="1" i="1" smtClean="0"/>
              <a:t>Participant Workbook </a:t>
            </a:r>
            <a:r>
              <a:rPr lang="en-US" sz="2400" i="1" smtClean="0"/>
              <a:t>a job-specific skill 	      under the </a:t>
            </a:r>
            <a:r>
              <a:rPr lang="en-US" sz="2400" b="1" i="1" smtClean="0"/>
              <a:t>“Skills: Job-Specific” </a:t>
            </a:r>
            <a:r>
              <a:rPr lang="en-US" sz="2400" i="1" smtClean="0"/>
              <a:t>section.</a:t>
            </a: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F3D7062-0B98-4397-98D6-69B40C10DEFE}"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F38213E-6F51-40BE-81DA-82C24514A5E5}"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3891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4B99137-5812-4B80-ABF6-35875E1DD65A}" type="slidenum">
              <a:rPr lang="en-US" sz="1200">
                <a:solidFill>
                  <a:srgbClr val="898989"/>
                </a:solidFill>
              </a:rPr>
              <a:pPr algn="r" eaLnBrk="1" hangingPunct="1"/>
              <a:t>6</a:t>
            </a:fld>
            <a:endParaRPr lang="en-US" sz="1200">
              <a:solidFill>
                <a:srgbClr val="898989"/>
              </a:solidFill>
            </a:endParaRPr>
          </a:p>
        </p:txBody>
      </p:sp>
      <p:sp>
        <p:nvSpPr>
          <p:cNvPr id="3891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71A0E60-A918-4A56-8112-DFCCCC77963D}" type="slidenum">
              <a:rPr lang="en-US" sz="1200">
                <a:solidFill>
                  <a:srgbClr val="898989"/>
                </a:solidFill>
              </a:rPr>
              <a:pPr algn="r" eaLnBrk="1" hangingPunct="1"/>
              <a:t>6</a:t>
            </a:fld>
            <a:endParaRPr lang="en-US" sz="1200">
              <a:solidFill>
                <a:srgbClr val="898989"/>
              </a:solidFill>
            </a:endParaRPr>
          </a:p>
        </p:txBody>
      </p:sp>
      <p:pic>
        <p:nvPicPr>
          <p:cNvPr id="38920" name="Picture 8" descr="MC9000141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276600" y="3886200"/>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9" descr="A soda can inscribed with a letter S.&#10;" title="Soda can"/>
          <p:cNvPicPr>
            <a:picLocks noChangeAspect="1" noChangeArrowheads="1"/>
          </p:cNvPicPr>
          <p:nvPr/>
        </p:nvPicPr>
        <p:blipFill>
          <a:blip r:embed="rId4"/>
          <a:srcRect/>
          <a:stretch>
            <a:fillRect/>
          </a:stretch>
        </p:blipFill>
        <p:spPr bwMode="auto">
          <a:xfrm>
            <a:off x="381000" y="4724400"/>
            <a:ext cx="1066800"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4758F9A3-00A1-4B08-AE00-58ED8A8DA372}" type="slidenum">
              <a:rPr lang="en-US" smtClean="0"/>
              <a:pPr>
                <a:defRPr/>
              </a:pPr>
              <a:t>6</a:t>
            </a:fld>
            <a:endParaRPr lang="en-US"/>
          </a:p>
        </p:txBody>
      </p:sp>
    </p:spTree>
    <p:extLst>
      <p:ext uri="{BB962C8B-B14F-4D97-AF65-F5344CB8AC3E}">
        <p14:creationId xmlns:p14="http://schemas.microsoft.com/office/powerpoint/2010/main" val="2582457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274638"/>
            <a:ext cx="8229600" cy="715962"/>
          </a:xfrm>
        </p:spPr>
        <p:txBody>
          <a:bodyPr/>
          <a:lstStyle/>
          <a:p>
            <a:r>
              <a:rPr lang="en-US" sz="4000" b="1" smtClean="0"/>
              <a:t>Self-Management Skills</a:t>
            </a:r>
          </a:p>
        </p:txBody>
      </p:sp>
      <p:sp>
        <p:nvSpPr>
          <p:cNvPr id="39939" name="Content Placeholder 2"/>
          <p:cNvSpPr>
            <a:spLocks noGrp="1"/>
          </p:cNvSpPr>
          <p:nvPr>
            <p:ph idx="1"/>
          </p:nvPr>
        </p:nvSpPr>
        <p:spPr>
          <a:xfrm>
            <a:off x="457200" y="1066800"/>
            <a:ext cx="8229600" cy="5181600"/>
          </a:xfrm>
        </p:spPr>
        <p:txBody>
          <a:bodyPr/>
          <a:lstStyle/>
          <a:p>
            <a:r>
              <a:rPr lang="en-US" b="1" smtClean="0"/>
              <a:t>How would I describe myself as a person?</a:t>
            </a:r>
          </a:p>
          <a:p>
            <a:pPr lvl="1"/>
            <a:r>
              <a:rPr lang="en-US" smtClean="0"/>
              <a:t>Quiet and shy?</a:t>
            </a:r>
          </a:p>
          <a:p>
            <a:pPr lvl="1"/>
            <a:r>
              <a:rPr lang="en-US" smtClean="0"/>
              <a:t>Active and noisy?</a:t>
            </a:r>
          </a:p>
          <a:p>
            <a:pPr lvl="1"/>
            <a:r>
              <a:rPr lang="en-US" smtClean="0"/>
              <a:t>Friendly?</a:t>
            </a:r>
          </a:p>
          <a:p>
            <a:pPr lvl="1"/>
            <a:r>
              <a:rPr lang="en-US" smtClean="0"/>
              <a:t>Helpful?</a:t>
            </a:r>
          </a:p>
          <a:p>
            <a:pPr lvl="1"/>
            <a:r>
              <a:rPr lang="en-US" smtClean="0"/>
              <a:t>Cheerful?</a:t>
            </a:r>
          </a:p>
          <a:p>
            <a:pPr lvl="1"/>
            <a:r>
              <a:rPr lang="en-US" smtClean="0"/>
              <a:t>Motivated?</a:t>
            </a:r>
          </a:p>
          <a:p>
            <a:pPr lvl="1"/>
            <a:r>
              <a:rPr lang="en-US" smtClean="0"/>
              <a:t>Hard-working?</a:t>
            </a:r>
          </a:p>
          <a:p>
            <a:pPr lvl="1"/>
            <a:r>
              <a:rPr lang="en-US" smtClean="0"/>
              <a:t>Patient?</a:t>
            </a:r>
          </a:p>
          <a:p>
            <a:pPr lvl="1"/>
            <a:endParaRPr lang="en-US"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3B7C7D5-D83F-4484-BA6D-16C35A0A70C7}"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7BD0F09-8D94-4D91-B4CD-84A3A9635BC1}"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3994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4F9E6BF-FA2C-4477-9EDC-7F00EE64CF84}" type="slidenum">
              <a:rPr lang="en-US" sz="1200">
                <a:solidFill>
                  <a:srgbClr val="898989"/>
                </a:solidFill>
              </a:rPr>
              <a:pPr algn="r" eaLnBrk="1" hangingPunct="1"/>
              <a:t>7</a:t>
            </a:fld>
            <a:endParaRPr lang="en-US" sz="1200">
              <a:solidFill>
                <a:srgbClr val="898989"/>
              </a:solidFill>
            </a:endParaRPr>
          </a:p>
        </p:txBody>
      </p:sp>
      <p:sp>
        <p:nvSpPr>
          <p:cNvPr id="3994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8FB3DD8-0F26-401F-BED4-BA2E9FFC3995}" type="slidenum">
              <a:rPr lang="en-US" sz="1200">
                <a:solidFill>
                  <a:srgbClr val="898989"/>
                </a:solidFill>
              </a:rPr>
              <a:pPr algn="r" eaLnBrk="1" hangingPunct="1"/>
              <a:t>7</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B2F00ADC-39B9-4A1C-88C4-1F0BBE37E154}" type="slidenum">
              <a:rPr lang="en-US" smtClean="0"/>
              <a:pPr>
                <a:defRPr/>
              </a:pPr>
              <a:t>7</a:t>
            </a:fld>
            <a:endParaRPr lang="en-US"/>
          </a:p>
        </p:txBody>
      </p:sp>
    </p:spTree>
    <p:extLst>
      <p:ext uri="{BB962C8B-B14F-4D97-AF65-F5344CB8AC3E}">
        <p14:creationId xmlns:p14="http://schemas.microsoft.com/office/powerpoint/2010/main" val="214428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04800" y="228600"/>
            <a:ext cx="8229600" cy="914400"/>
          </a:xfrm>
        </p:spPr>
        <p:txBody>
          <a:bodyPr/>
          <a:lstStyle/>
          <a:p>
            <a:r>
              <a:rPr lang="en-US" sz="4000" b="1" smtClean="0"/>
              <a:t>“But, I can’t think of any skills”</a:t>
            </a:r>
          </a:p>
        </p:txBody>
      </p:sp>
      <p:sp>
        <p:nvSpPr>
          <p:cNvPr id="40963" name="Content Placeholder 2"/>
          <p:cNvSpPr>
            <a:spLocks noGrp="1"/>
          </p:cNvSpPr>
          <p:nvPr>
            <p:ph idx="1"/>
          </p:nvPr>
        </p:nvSpPr>
        <p:spPr>
          <a:xfrm>
            <a:off x="457200" y="1295400"/>
            <a:ext cx="8229600" cy="4830763"/>
          </a:xfrm>
        </p:spPr>
        <p:txBody>
          <a:bodyPr/>
          <a:lstStyle/>
          <a:p>
            <a:pPr>
              <a:buFont typeface="Arial" charset="0"/>
              <a:buNone/>
            </a:pPr>
            <a:endParaRPr lang="en-US" sz="1000" smtClean="0"/>
          </a:p>
          <a:p>
            <a:r>
              <a:rPr lang="en-US" smtClean="0"/>
              <a:t>How about looking at a list of skill ideas?</a:t>
            </a:r>
          </a:p>
          <a:p>
            <a:pPr>
              <a:buFont typeface="Arial" charset="0"/>
              <a:buNone/>
            </a:pPr>
            <a:endParaRPr lang="en-US" smtClean="0"/>
          </a:p>
          <a:p>
            <a:pPr>
              <a:buFont typeface="Arial" charset="0"/>
              <a:buNone/>
            </a:pPr>
            <a:r>
              <a:rPr lang="en-US" b="1" smtClean="0"/>
              <a:t>		</a:t>
            </a:r>
            <a:r>
              <a:rPr lang="en-US" b="1" u="sng" smtClean="0"/>
              <a:t>”What Do You Have Going for You NOW?</a:t>
            </a:r>
          </a:p>
          <a:p>
            <a:pPr lvl="1"/>
            <a:r>
              <a:rPr lang="en-US" smtClean="0"/>
              <a:t>Complete the one-page list of </a:t>
            </a:r>
            <a:r>
              <a:rPr lang="en-US" b="1" smtClean="0"/>
              <a:t>self-management skills</a:t>
            </a:r>
            <a:r>
              <a:rPr lang="en-US" smtClean="0"/>
              <a:t>, checking with an </a:t>
            </a:r>
            <a:r>
              <a:rPr lang="en-US" b="1" smtClean="0"/>
              <a:t>“X”</a:t>
            </a:r>
            <a:r>
              <a:rPr lang="en-US" smtClean="0"/>
              <a:t> those “skills” or “characteristics” that describe you as a person.</a:t>
            </a:r>
          </a:p>
          <a:p>
            <a:pPr lvl="1"/>
            <a:r>
              <a:rPr lang="en-US" smtClean="0"/>
              <a:t>Don’t be afraid to take credit for who you are.</a:t>
            </a: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2C06898-2E05-4562-AA62-F7F455162802}"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462BF872-916D-49C8-AD3D-5ED95A55D98C}"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4096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8540F19-10C2-46D1-8B28-BFADA0B7F69D}" type="slidenum">
              <a:rPr lang="en-US" sz="1200">
                <a:solidFill>
                  <a:srgbClr val="898989"/>
                </a:solidFill>
              </a:rPr>
              <a:pPr algn="r" eaLnBrk="1" hangingPunct="1"/>
              <a:t>8</a:t>
            </a:fld>
            <a:endParaRPr lang="en-US" sz="1200">
              <a:solidFill>
                <a:srgbClr val="898989"/>
              </a:solidFill>
            </a:endParaRPr>
          </a:p>
        </p:txBody>
      </p:sp>
      <p:sp>
        <p:nvSpPr>
          <p:cNvPr id="4096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37830C1-D97D-467C-968E-21C66287D00D}" type="slidenum">
              <a:rPr lang="en-US" sz="1200">
                <a:solidFill>
                  <a:srgbClr val="898989"/>
                </a:solidFill>
              </a:rPr>
              <a:pPr algn="r" eaLnBrk="1" hangingPunct="1"/>
              <a:t>8</a:t>
            </a:fld>
            <a:endParaRPr lang="en-US" sz="1200">
              <a:solidFill>
                <a:srgbClr val="898989"/>
              </a:solidFill>
            </a:endParaRPr>
          </a:p>
        </p:txBody>
      </p:sp>
      <p:pic>
        <p:nvPicPr>
          <p:cNvPr id="40968" name="Picture 2" title="Sun Icon"/>
          <p:cNvPicPr>
            <a:picLocks noChangeAspect="1" noChangeArrowheads="1"/>
          </p:cNvPicPr>
          <p:nvPr/>
        </p:nvPicPr>
        <p:blipFill>
          <a:blip r:embed="rId3"/>
          <a:srcRect/>
          <a:stretch>
            <a:fillRect/>
          </a:stretch>
        </p:blipFill>
        <p:spPr bwMode="auto">
          <a:xfrm>
            <a:off x="228600" y="25908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4D7F0ED7-E08C-45A8-B8A7-C28FA2DB011C}" type="slidenum">
              <a:rPr lang="en-US" smtClean="0"/>
              <a:pPr>
                <a:defRPr/>
              </a:pPr>
              <a:t>8</a:t>
            </a:fld>
            <a:endParaRPr lang="en-US"/>
          </a:p>
        </p:txBody>
      </p:sp>
    </p:spTree>
    <p:extLst>
      <p:ext uri="{BB962C8B-B14F-4D97-AF65-F5344CB8AC3E}">
        <p14:creationId xmlns:p14="http://schemas.microsoft.com/office/powerpoint/2010/main" val="2787497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944562"/>
          </a:xfrm>
        </p:spPr>
        <p:txBody>
          <a:bodyPr/>
          <a:lstStyle/>
          <a:p>
            <a:r>
              <a:rPr lang="en-US" b="1" smtClean="0"/>
              <a:t>Sharing Your Skills </a:t>
            </a:r>
          </a:p>
        </p:txBody>
      </p:sp>
      <p:sp>
        <p:nvSpPr>
          <p:cNvPr id="41987" name="Content Placeholder 2"/>
          <p:cNvSpPr>
            <a:spLocks noGrp="1"/>
          </p:cNvSpPr>
          <p:nvPr>
            <p:ph idx="1"/>
          </p:nvPr>
        </p:nvSpPr>
        <p:spPr>
          <a:xfrm>
            <a:off x="457200" y="1219200"/>
            <a:ext cx="8229600" cy="4906963"/>
          </a:xfrm>
        </p:spPr>
        <p:txBody>
          <a:bodyPr/>
          <a:lstStyle/>
          <a:p>
            <a:r>
              <a:rPr lang="en-US" smtClean="0"/>
              <a:t>We’d like you to share your list of </a:t>
            </a:r>
            <a:r>
              <a:rPr lang="en-US" b="1" smtClean="0"/>
              <a:t>self-management skills</a:t>
            </a:r>
            <a:r>
              <a:rPr lang="en-US" smtClean="0"/>
              <a:t> with another person who knows you.</a:t>
            </a:r>
          </a:p>
          <a:p>
            <a:pPr lvl="1"/>
            <a:r>
              <a:rPr lang="en-US" smtClean="0"/>
              <a:t>Read your list of checked skills.</a:t>
            </a:r>
          </a:p>
          <a:p>
            <a:pPr lvl="1"/>
            <a:r>
              <a:rPr lang="en-US" smtClean="0"/>
              <a:t>Can the other person add any skills that you missed?  If so, check them off on your list.</a:t>
            </a:r>
          </a:p>
          <a:p>
            <a:pPr lvl="1"/>
            <a:r>
              <a:rPr lang="en-US" smtClean="0"/>
              <a:t>Now listen to his/her list and add any skills that he/she missed.</a:t>
            </a:r>
          </a:p>
          <a:p>
            <a:r>
              <a:rPr lang="en-US" smtClean="0"/>
              <a:t>Congratulations, you are a skilled person!</a:t>
            </a: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1CE3900-B9BA-475E-A3C9-40A96DBF529E}"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8D597835-D611-4681-9C86-2FC909137B17}"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4199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8DFFDD0-B758-4F3D-90BD-DE878959604A}" type="slidenum">
              <a:rPr lang="en-US" sz="1200">
                <a:solidFill>
                  <a:srgbClr val="898989"/>
                </a:solidFill>
              </a:rPr>
              <a:pPr algn="r" eaLnBrk="1" hangingPunct="1"/>
              <a:t>9</a:t>
            </a:fld>
            <a:endParaRPr lang="en-US" sz="1200">
              <a:solidFill>
                <a:srgbClr val="898989"/>
              </a:solidFill>
            </a:endParaRPr>
          </a:p>
        </p:txBody>
      </p:sp>
      <p:sp>
        <p:nvSpPr>
          <p:cNvPr id="4199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F9E4C9E-A4DD-4EAC-AE2F-EADC60134E7E}" type="slidenum">
              <a:rPr lang="en-US" sz="1200">
                <a:solidFill>
                  <a:srgbClr val="898989"/>
                </a:solidFill>
              </a:rPr>
              <a:pPr algn="r" eaLnBrk="1" hangingPunct="1"/>
              <a:t>9</a:t>
            </a:fld>
            <a:endParaRPr lang="en-US" sz="1200">
              <a:solidFill>
                <a:srgbClr val="898989"/>
              </a:solidFill>
            </a:endParaRPr>
          </a:p>
        </p:txBody>
      </p:sp>
      <p:pic>
        <p:nvPicPr>
          <p:cNvPr id="41992" name="Picture 2" descr="j043258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048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B7A53D54-A689-43DD-A6DE-5397E1DF5278}" type="slidenum">
              <a:rPr lang="en-US" smtClean="0"/>
              <a:pPr>
                <a:defRPr/>
              </a:pPr>
              <a:t>9</a:t>
            </a:fld>
            <a:endParaRPr lang="en-US"/>
          </a:p>
        </p:txBody>
      </p:sp>
    </p:spTree>
    <p:extLst>
      <p:ext uri="{BB962C8B-B14F-4D97-AF65-F5344CB8AC3E}">
        <p14:creationId xmlns:p14="http://schemas.microsoft.com/office/powerpoint/2010/main" val="13761695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2547</Words>
  <Application>Microsoft Office PowerPoint</Application>
  <PresentationFormat>On-screen Show (4:3)</PresentationFormat>
  <Paragraphs>509</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Transition  Career Exploration Workshop</vt:lpstr>
      <vt:lpstr>What Skills Have I Already Learned?</vt:lpstr>
      <vt:lpstr>Inventory Your Skills</vt:lpstr>
      <vt:lpstr>“But, I don’t have any skills yet.”</vt:lpstr>
      <vt:lpstr>Three Types of Skills</vt:lpstr>
      <vt:lpstr>Job-Specific Skills/Knowledge</vt:lpstr>
      <vt:lpstr>Self-Management Skills</vt:lpstr>
      <vt:lpstr>“But, I can’t think of any skills”</vt:lpstr>
      <vt:lpstr>Sharing Your Skills </vt:lpstr>
      <vt:lpstr>Self-Management Skills</vt:lpstr>
      <vt:lpstr>Transferable Skills</vt:lpstr>
      <vt:lpstr>    Another Inventory</vt:lpstr>
      <vt:lpstr>Manual and Technical</vt:lpstr>
      <vt:lpstr>Analytical/Problem-solving Skills</vt:lpstr>
      <vt:lpstr>Innovative/Original Skills</vt:lpstr>
      <vt:lpstr>Social/Interpersonal Skills</vt:lpstr>
      <vt:lpstr>Managing/Influencing Skills</vt:lpstr>
      <vt:lpstr>Details/Data Skill</vt:lpstr>
      <vt:lpstr>Sharing My Skills</vt:lpstr>
      <vt:lpstr>Transferable Skills</vt:lpstr>
      <vt:lpstr>Is There a Connection Between What You Can Do and What You Like to Do?</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Skills Have I Already Learned?</dc:title>
  <dc:creator>Howe, Joshua A.</dc:creator>
  <cp:lastModifiedBy>Howe, Joshua A.</cp:lastModifiedBy>
  <cp:revision>3</cp:revision>
  <dcterms:created xsi:type="dcterms:W3CDTF">2013-08-30T12:26:51Z</dcterms:created>
  <dcterms:modified xsi:type="dcterms:W3CDTF">2013-08-30T18:43:11Z</dcterms:modified>
</cp:coreProperties>
</file>