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autoAdjust="0"/>
    <p:restoredTop sz="94660"/>
  </p:normalViewPr>
  <p:slideViewPr>
    <p:cSldViewPr>
      <p:cViewPr varScale="1">
        <p:scale>
          <a:sx n="92" d="100"/>
          <a:sy n="92" d="100"/>
        </p:scale>
        <p:origin x="-894"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C7E672-F2D8-4F2F-9A79-86ACB5004AA5}"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2616AA-DAB5-4B70-84AA-290DDBDAAA0E}" type="slidenum">
              <a:rPr lang="en-US" smtClean="0"/>
              <a:t>‹#›</a:t>
            </a:fld>
            <a:endParaRPr lang="en-US"/>
          </a:p>
        </p:txBody>
      </p:sp>
    </p:spTree>
    <p:extLst>
      <p:ext uri="{BB962C8B-B14F-4D97-AF65-F5344CB8AC3E}">
        <p14:creationId xmlns:p14="http://schemas.microsoft.com/office/powerpoint/2010/main" val="2845024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Materials Needed:</a:t>
            </a:r>
          </a:p>
          <a:p>
            <a:pPr eaLnBrk="1" hangingPunct="1">
              <a:spcBef>
                <a:spcPct val="0"/>
              </a:spcBef>
            </a:pPr>
            <a:r>
              <a:rPr lang="en-US" smtClean="0"/>
              <a:t>Holland Poster on the wall if you have one.</a:t>
            </a:r>
          </a:p>
          <a:p>
            <a:pPr eaLnBrk="1" hangingPunct="1">
              <a:spcBef>
                <a:spcPct val="0"/>
              </a:spcBef>
            </a:pPr>
            <a:endParaRPr lang="en-US" smtClean="0"/>
          </a:p>
          <a:p>
            <a:pPr eaLnBrk="1" hangingPunct="1">
              <a:spcBef>
                <a:spcPct val="0"/>
              </a:spcBef>
            </a:pPr>
            <a:r>
              <a:rPr lang="en-US" smtClean="0"/>
              <a:t>Remind them that they do not have to “match” all of the characteristics.</a:t>
            </a:r>
          </a:p>
          <a:p>
            <a:r>
              <a:rPr lang="en-US" smtClean="0"/>
              <a:t>Review the six personality and work environment types described by Holland :</a:t>
            </a:r>
          </a:p>
          <a:p>
            <a:r>
              <a:rPr lang="en-US" b="1" smtClean="0"/>
              <a:t>Realistic</a:t>
            </a:r>
            <a:r>
              <a:rPr lang="en-US" smtClean="0"/>
              <a:t> - practical, physical, hands-on, tool-oriented.</a:t>
            </a:r>
          </a:p>
          <a:p>
            <a:r>
              <a:rPr lang="en-US" b="1" smtClean="0"/>
              <a:t>Investigative</a:t>
            </a:r>
            <a:r>
              <a:rPr lang="en-US" smtClean="0"/>
              <a:t> - analytical, intellectual, scientific, explorative.</a:t>
            </a:r>
          </a:p>
          <a:p>
            <a:r>
              <a:rPr lang="en-US" b="1" smtClean="0"/>
              <a:t>Artistic</a:t>
            </a:r>
            <a:r>
              <a:rPr lang="en-US" smtClean="0"/>
              <a:t> - creative, original, independent, chaotic.</a:t>
            </a:r>
          </a:p>
          <a:p>
            <a:r>
              <a:rPr lang="en-US" b="1" smtClean="0"/>
              <a:t>Social</a:t>
            </a:r>
            <a:r>
              <a:rPr lang="en-US" smtClean="0"/>
              <a:t> - cooperative, supporting, helping, healing/nurturing.</a:t>
            </a:r>
          </a:p>
          <a:p>
            <a:r>
              <a:rPr lang="en-US" b="1" smtClean="0"/>
              <a:t>Enterprising</a:t>
            </a:r>
            <a:r>
              <a:rPr lang="en-US" smtClean="0"/>
              <a:t> - competitive environments, leadership, persuading.</a:t>
            </a:r>
          </a:p>
          <a:p>
            <a:r>
              <a:rPr lang="en-US" b="1" smtClean="0"/>
              <a:t>Conventional</a:t>
            </a:r>
            <a:r>
              <a:rPr lang="en-US" smtClean="0"/>
              <a:t> - detail-oriented, organizing, clerical.</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You may want to record on a Post-It wall chart the different types of all the participants to remind them that they are all different human beings.</a:t>
            </a:r>
          </a:p>
          <a:p>
            <a:pPr eaLnBrk="1" hangingPunct="1">
              <a:spcBef>
                <a:spcPct val="0"/>
              </a:spcBef>
            </a:pPr>
            <a:endParaRPr lang="en-US" smtClean="0"/>
          </a:p>
          <a:p>
            <a:pPr eaLnBrk="1" hangingPunct="1">
              <a:spcBef>
                <a:spcPct val="0"/>
              </a:spcBef>
            </a:pPr>
            <a:r>
              <a:rPr lang="en-US" smtClean="0"/>
              <a:t>Again, when you have finished reviewing all six types, check to determine if their Type seems to match what they know about themselves.</a:t>
            </a:r>
          </a:p>
        </p:txBody>
      </p:sp>
      <p:sp>
        <p:nvSpPr>
          <p:cNvPr id="81924" name="Slide Number Placeholder 3"/>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1531221-7B23-46FF-9F73-E6D9DF0C852D}" type="slidenum">
              <a:rPr lang="en-US" smtClean="0"/>
              <a:pPr eaLnBrk="1" hangingPunct="1"/>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FB74E9F-1287-4340-A92A-E3F5FFCED053}" type="slidenum">
              <a:rPr lang="en-US" smtClean="0"/>
              <a:pPr eaLnBrk="1" hangingPunct="1"/>
              <a:t>11</a:t>
            </a:fld>
            <a:endParaRPr lang="en-US" smtClean="0"/>
          </a:p>
        </p:txBody>
      </p:sp>
      <p:sp>
        <p:nvSpPr>
          <p:cNvPr id="8294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41DCC72-D7ED-4E87-B811-555801DD8B90}" type="slidenum">
              <a:rPr lang="en-US" sz="1200"/>
              <a:pPr algn="r" eaLnBrk="1" hangingPunct="1"/>
              <a:t>11</a:t>
            </a:fld>
            <a:endParaRPr lang="en-US" sz="1200"/>
          </a:p>
        </p:txBody>
      </p:sp>
      <p:sp>
        <p:nvSpPr>
          <p:cNvPr id="8294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These are the more common names that remind them of what distinguishes  each type in terms of personality and work type:</a:t>
            </a:r>
          </a:p>
          <a:p>
            <a:pPr eaLnBrk="1" hangingPunct="1">
              <a:spcBef>
                <a:spcPct val="0"/>
              </a:spcBef>
            </a:pPr>
            <a:endParaRPr lang="en-US" smtClean="0"/>
          </a:p>
          <a:p>
            <a:pPr eaLnBrk="1" hangingPunct="1">
              <a:spcBef>
                <a:spcPct val="0"/>
              </a:spcBef>
            </a:pPr>
            <a:r>
              <a:rPr lang="en-US" smtClean="0"/>
              <a:t>Realistic = Doers,</a:t>
            </a:r>
          </a:p>
          <a:p>
            <a:pPr eaLnBrk="1" hangingPunct="1">
              <a:spcBef>
                <a:spcPct val="0"/>
              </a:spcBef>
            </a:pPr>
            <a:r>
              <a:rPr lang="en-US" smtClean="0"/>
              <a:t>Conventional = Organizers,</a:t>
            </a:r>
          </a:p>
          <a:p>
            <a:pPr eaLnBrk="1" hangingPunct="1">
              <a:spcBef>
                <a:spcPct val="0"/>
              </a:spcBef>
            </a:pPr>
            <a:r>
              <a:rPr lang="en-US" smtClean="0"/>
              <a:t>Enterprising = Persuaders,</a:t>
            </a:r>
          </a:p>
          <a:p>
            <a:pPr eaLnBrk="1" hangingPunct="1">
              <a:spcBef>
                <a:spcPct val="0"/>
              </a:spcBef>
            </a:pPr>
            <a:r>
              <a:rPr lang="en-US" smtClean="0"/>
              <a:t>Investigative = Thinkers,</a:t>
            </a:r>
          </a:p>
          <a:p>
            <a:pPr eaLnBrk="1" hangingPunct="1">
              <a:spcBef>
                <a:spcPct val="0"/>
              </a:spcBef>
            </a:pPr>
            <a:r>
              <a:rPr lang="en-US" smtClean="0"/>
              <a:t>Creators = Artistic and </a:t>
            </a:r>
          </a:p>
          <a:p>
            <a:pPr eaLnBrk="1" hangingPunct="1">
              <a:spcBef>
                <a:spcPct val="0"/>
              </a:spcBef>
            </a:pPr>
            <a:r>
              <a:rPr lang="en-US" smtClean="0"/>
              <a:t>Social = Helpers.</a:t>
            </a:r>
          </a:p>
          <a:p>
            <a:pPr eaLnBrk="1" hangingPunct="1">
              <a:spcBef>
                <a:spcPct val="0"/>
              </a:spcBef>
            </a:pPr>
            <a:endParaRPr lang="en-US" smtClean="0"/>
          </a:p>
          <a:p>
            <a:pPr eaLnBrk="1" hangingPunct="1">
              <a:spcBef>
                <a:spcPct val="0"/>
              </a:spcBef>
            </a:pPr>
            <a:r>
              <a:rPr lang="en-US" smtClean="0"/>
              <a:t>We are now going to move to making connections between their personality, work type and what they are interested in doing.  The following slides are going to be looking  at more of the WOWi results, looking at Interests through self-selected choices and career interest activities.  </a:t>
            </a:r>
          </a:p>
          <a:p>
            <a:pPr eaLnBrk="1" hangingPunct="1">
              <a:spcBef>
                <a:spcPct val="0"/>
              </a:spcBef>
            </a:pPr>
            <a:endParaRPr lang="en-US" smtClean="0"/>
          </a:p>
        </p:txBody>
      </p:sp>
      <p:sp>
        <p:nvSpPr>
          <p:cNvPr id="8295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6DC32B6-C339-486C-AAF3-7C59D308E32B}"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BD46B1D-2BDF-44FC-94B6-7B9DE6437AA1}" type="slidenum">
              <a:rPr lang="en-US" smtClean="0"/>
              <a:pPr eaLnBrk="1" hangingPunct="1"/>
              <a:t>12</a:t>
            </a:fld>
            <a:endParaRPr lang="en-US" smtClean="0"/>
          </a:p>
        </p:txBody>
      </p:sp>
      <p:sp>
        <p:nvSpPr>
          <p:cNvPr id="8397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C5003B2-B776-4E34-B92D-D94ED331F43E}" type="slidenum">
              <a:rPr lang="en-US" sz="1200"/>
              <a:pPr algn="r" eaLnBrk="1" hangingPunct="1"/>
              <a:t>12</a:t>
            </a:fld>
            <a:endParaRPr lang="en-US" sz="1200"/>
          </a:p>
        </p:txBody>
      </p:sp>
      <p:sp>
        <p:nvSpPr>
          <p:cNvPr id="8397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3" name="Notes Placeholder 2"/>
          <p:cNvSpPr>
            <a:spLocks noGrp="1"/>
          </p:cNvSpPr>
          <p:nvPr>
            <p:ph type="body" idx="1"/>
          </p:nvPr>
        </p:nvSpPr>
        <p:spPr>
          <a:xfrm>
            <a:off x="685338" y="4344336"/>
            <a:ext cx="4894602" cy="4115112"/>
          </a:xfrm>
          <a:noFill/>
        </p:spPr>
        <p:txBody>
          <a:bodyPr/>
          <a:lstStyle/>
          <a:p>
            <a:pPr eaLnBrk="1" hangingPunct="1">
              <a:spcBef>
                <a:spcPct val="0"/>
              </a:spcBef>
            </a:pPr>
            <a:r>
              <a:rPr lang="en-US" b="1" smtClean="0"/>
              <a:t>Facilitator Directions:</a:t>
            </a:r>
          </a:p>
          <a:p>
            <a:pPr eaLnBrk="1" hangingPunct="1">
              <a:spcBef>
                <a:spcPct val="0"/>
              </a:spcBef>
            </a:pPr>
            <a:endParaRPr lang="en-US" b="1" smtClean="0"/>
          </a:p>
          <a:p>
            <a:pPr eaLnBrk="1" hangingPunct="1">
              <a:spcBef>
                <a:spcPct val="0"/>
              </a:spcBef>
            </a:pPr>
            <a:r>
              <a:rPr lang="en-US" b="1" smtClean="0"/>
              <a:t>Again, give them some time to review their Profile report before you begin your presentation. </a:t>
            </a:r>
          </a:p>
          <a:p>
            <a:pPr eaLnBrk="1" hangingPunct="1">
              <a:spcBef>
                <a:spcPct val="0"/>
              </a:spcBef>
            </a:pPr>
            <a:endParaRPr lang="en-US" smtClean="0"/>
          </a:p>
          <a:p>
            <a:pPr eaLnBrk="1" hangingPunct="1">
              <a:spcBef>
                <a:spcPct val="0"/>
              </a:spcBef>
              <a:buFontTx/>
              <a:buChar char="•"/>
            </a:pPr>
            <a:r>
              <a:rPr lang="en-US" smtClean="0"/>
              <a:t>Refer them to Page 1 of the Profile Report – look at the information in the lower left panel-”Self-Selected Choices.”</a:t>
            </a:r>
          </a:p>
          <a:p>
            <a:pPr eaLnBrk="1" hangingPunct="1">
              <a:spcBef>
                <a:spcPct val="0"/>
              </a:spcBef>
              <a:buFontTx/>
              <a:buChar char="•"/>
            </a:pPr>
            <a:endParaRPr lang="en-US" smtClean="0"/>
          </a:p>
          <a:p>
            <a:pPr eaLnBrk="1" hangingPunct="1">
              <a:spcBef>
                <a:spcPct val="0"/>
              </a:spcBef>
              <a:buFontTx/>
              <a:buChar char="•"/>
            </a:pPr>
            <a:r>
              <a:rPr lang="en-US" smtClean="0"/>
              <a:t>This part of the assessment is listing what they </a:t>
            </a:r>
            <a:r>
              <a:rPr lang="en-US" b="1" smtClean="0"/>
              <a:t>like to do </a:t>
            </a:r>
            <a:r>
              <a:rPr lang="en-US" smtClean="0"/>
              <a:t>in terms of occupational areas and school subjects.</a:t>
            </a:r>
          </a:p>
          <a:p>
            <a:pPr eaLnBrk="1" hangingPunct="1">
              <a:spcBef>
                <a:spcPct val="0"/>
              </a:spcBef>
              <a:buFontTx/>
              <a:buChar char="•"/>
            </a:pPr>
            <a:endParaRPr lang="en-US" smtClean="0"/>
          </a:p>
          <a:p>
            <a:pPr eaLnBrk="1" hangingPunct="1">
              <a:spcBef>
                <a:spcPct val="0"/>
              </a:spcBef>
              <a:buFontTx/>
              <a:buChar char="•"/>
            </a:pPr>
            <a:r>
              <a:rPr lang="en-US" smtClean="0"/>
              <a:t>Read the questions on the slide:</a:t>
            </a:r>
          </a:p>
          <a:p>
            <a:pPr eaLnBrk="1" hangingPunct="1">
              <a:spcBef>
                <a:spcPct val="0"/>
              </a:spcBef>
            </a:pPr>
            <a:r>
              <a:rPr lang="en-US" smtClean="0"/>
              <a:t>    Occupational Areas</a:t>
            </a:r>
          </a:p>
          <a:p>
            <a:pPr lvl="1" eaLnBrk="1" hangingPunct="1">
              <a:spcBef>
                <a:spcPct val="0"/>
              </a:spcBef>
              <a:buFontTx/>
              <a:buChar char="•"/>
            </a:pPr>
            <a:r>
              <a:rPr lang="en-US" smtClean="0"/>
              <a:t>Do these choices seem to cover their areas of interest?</a:t>
            </a:r>
          </a:p>
          <a:p>
            <a:pPr eaLnBrk="1" hangingPunct="1">
              <a:spcBef>
                <a:spcPct val="0"/>
              </a:spcBef>
            </a:pPr>
            <a:r>
              <a:rPr lang="en-US" smtClean="0"/>
              <a:t>    Subject Areas</a:t>
            </a:r>
          </a:p>
          <a:p>
            <a:pPr lvl="1" eaLnBrk="1" hangingPunct="1">
              <a:spcBef>
                <a:spcPct val="0"/>
              </a:spcBef>
              <a:buFontTx/>
              <a:buChar char="•"/>
            </a:pPr>
            <a:r>
              <a:rPr lang="en-US" smtClean="0"/>
              <a:t>Do they seem to cover your preferred school subjects?</a:t>
            </a:r>
          </a:p>
          <a:p>
            <a:pPr eaLnBrk="1" hangingPunct="1">
              <a:spcBef>
                <a:spcPct val="0"/>
              </a:spcBef>
            </a:pPr>
            <a:endParaRPr lang="en-US" smtClean="0"/>
          </a:p>
          <a:p>
            <a:pPr eaLnBrk="1" hangingPunct="1">
              <a:spcBef>
                <a:spcPct val="0"/>
              </a:spcBef>
              <a:buFontTx/>
              <a:buChar char="•"/>
            </a:pPr>
            <a:r>
              <a:rPr lang="en-US" smtClean="0"/>
              <a:t>Remind them that these were choices they made from lists of Occupational Areas and School Subjects.</a:t>
            </a:r>
          </a:p>
        </p:txBody>
      </p:sp>
      <p:sp>
        <p:nvSpPr>
          <p:cNvPr id="8397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A2054A2-B3F6-40C1-8D81-247485A0ECDC}" type="slidenum">
              <a:rPr lang="en-US" sz="1200">
                <a:solidFill>
                  <a:srgbClr val="000000"/>
                </a:solidFill>
                <a:latin typeface="Arial" charset="0"/>
              </a:rPr>
              <a:pPr algn="r" eaLnBrk="1" hangingPunct="1"/>
              <a:t>12</a:t>
            </a:fld>
            <a:endParaRPr lang="en-US" sz="120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634F6AB-07B0-4370-90A5-F03AE162EB4C}" type="slidenum">
              <a:rPr lang="en-US" smtClean="0"/>
              <a:pPr eaLnBrk="1" hangingPunct="1"/>
              <a:t>13</a:t>
            </a:fld>
            <a:endParaRPr lang="en-US" smtClean="0"/>
          </a:p>
        </p:txBody>
      </p:sp>
      <p:sp>
        <p:nvSpPr>
          <p:cNvPr id="8499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104FE5E-B904-4A37-962A-272E6A132FBF}" type="slidenum">
              <a:rPr lang="en-US" sz="1200"/>
              <a:pPr algn="r" eaLnBrk="1" hangingPunct="1"/>
              <a:t>13</a:t>
            </a:fld>
            <a:endParaRPr lang="en-US" sz="1200"/>
          </a:p>
        </p:txBody>
      </p:sp>
      <p:sp>
        <p:nvSpPr>
          <p:cNvPr id="8499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Notes Placeholder 2"/>
          <p:cNvSpPr>
            <a:spLocks noGrp="1"/>
          </p:cNvSpPr>
          <p:nvPr>
            <p:ph type="body" idx="1"/>
          </p:nvPr>
        </p:nvSpPr>
        <p:spPr>
          <a:noFill/>
        </p:spPr>
        <p:txBody>
          <a:bodyPr/>
          <a:lstStyle/>
          <a:p>
            <a:pPr eaLnBrk="1" hangingPunct="1">
              <a:spcBef>
                <a:spcPct val="0"/>
              </a:spcBef>
            </a:pPr>
            <a:r>
              <a:rPr lang="en-US" b="1" smtClean="0"/>
              <a:t>Facilitator Directions:</a:t>
            </a:r>
          </a:p>
          <a:p>
            <a:pPr eaLnBrk="1" hangingPunct="1">
              <a:spcBef>
                <a:spcPct val="0"/>
              </a:spcBef>
            </a:pPr>
            <a:endParaRPr lang="en-US" b="1" smtClean="0"/>
          </a:p>
          <a:p>
            <a:pPr eaLnBrk="1" hangingPunct="1">
              <a:spcBef>
                <a:spcPct val="0"/>
              </a:spcBef>
              <a:buFontTx/>
              <a:buChar char="•"/>
            </a:pPr>
            <a:r>
              <a:rPr lang="en-US" smtClean="0"/>
              <a:t>These High-Measured Career Interest Activities are </a:t>
            </a:r>
            <a:r>
              <a:rPr lang="en-US" b="1" smtClean="0"/>
              <a:t>based on their preferences on the job-related questions on the inventory.</a:t>
            </a:r>
          </a:p>
          <a:p>
            <a:pPr eaLnBrk="1" hangingPunct="1">
              <a:spcBef>
                <a:spcPct val="0"/>
              </a:spcBef>
              <a:buFontTx/>
              <a:buChar char="•"/>
            </a:pPr>
            <a:endParaRPr lang="en-US" b="1" smtClean="0"/>
          </a:p>
          <a:p>
            <a:pPr eaLnBrk="1" hangingPunct="1">
              <a:spcBef>
                <a:spcPct val="0"/>
              </a:spcBef>
              <a:buFontTx/>
              <a:buChar char="•"/>
            </a:pPr>
            <a:r>
              <a:rPr lang="en-US" b="1" smtClean="0"/>
              <a:t>Open discussion: </a:t>
            </a:r>
          </a:p>
          <a:p>
            <a:pPr eaLnBrk="1" hangingPunct="1">
              <a:spcBef>
                <a:spcPct val="0"/>
              </a:spcBef>
            </a:pPr>
            <a:r>
              <a:rPr lang="en-US" smtClean="0"/>
              <a:t>Does the list suggest areas of career interests that “fit” what they know and are learning about themselves.  Do they think/feel what they are learning is helping them to understand their interests?  Why or Why not?</a:t>
            </a:r>
          </a:p>
          <a:p>
            <a:pPr eaLnBrk="1" hangingPunct="1">
              <a:spcBef>
                <a:spcPct val="0"/>
              </a:spcBef>
            </a:pPr>
            <a:endParaRPr lang="en-US" smtClean="0"/>
          </a:p>
          <a:p>
            <a:pPr eaLnBrk="1" hangingPunct="1">
              <a:spcBef>
                <a:spcPct val="0"/>
              </a:spcBef>
            </a:pPr>
            <a:r>
              <a:rPr lang="en-US" smtClean="0"/>
              <a:t>Later we will be doing ONET and other searches that will help them define what a job is and the tasks, responsibilities and requirements for those jobs. </a:t>
            </a:r>
          </a:p>
          <a:p>
            <a:pPr eaLnBrk="1" hangingPunct="1">
              <a:spcBef>
                <a:spcPct val="0"/>
              </a:spcBef>
              <a:buFontTx/>
              <a:buChar char="•"/>
            </a:pPr>
            <a:endParaRPr lang="en-US" smtClean="0"/>
          </a:p>
          <a:p>
            <a:pPr eaLnBrk="1" hangingPunct="1">
              <a:spcBef>
                <a:spcPct val="0"/>
              </a:spcBef>
              <a:buFontTx/>
              <a:buChar char="•"/>
            </a:pPr>
            <a:r>
              <a:rPr lang="en-US" smtClean="0"/>
              <a:t>Have them record the information in their Participant Workbook.</a:t>
            </a:r>
          </a:p>
          <a:p>
            <a:pPr eaLnBrk="1" hangingPunct="1">
              <a:spcBef>
                <a:spcPct val="0"/>
              </a:spcBef>
            </a:pPr>
            <a:endParaRPr lang="en-US" smtClean="0"/>
          </a:p>
        </p:txBody>
      </p:sp>
      <p:sp>
        <p:nvSpPr>
          <p:cNvPr id="84998"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287F409-3ABB-4AAF-BEBD-2B4446466AD1}" type="slidenum">
              <a:rPr lang="en-US" sz="1200">
                <a:solidFill>
                  <a:srgbClr val="000000"/>
                </a:solidFill>
                <a:latin typeface="Arial" charset="0"/>
              </a:rPr>
              <a:pPr algn="r" eaLnBrk="1" hangingPunct="1"/>
              <a:t>13</a:t>
            </a:fld>
            <a:endParaRPr lang="en-US" sz="1200">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4A9C33C-387D-4E44-9418-D02CC6CD5CCA}" type="slidenum">
              <a:rPr lang="en-US" smtClean="0"/>
              <a:pPr eaLnBrk="1" hangingPunct="1"/>
              <a:t>14</a:t>
            </a:fld>
            <a:endParaRPr lang="en-US" smtClean="0"/>
          </a:p>
        </p:txBody>
      </p:sp>
      <p:sp>
        <p:nvSpPr>
          <p:cNvPr id="8601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0" name="Notes Placeholder 2"/>
          <p:cNvSpPr>
            <a:spLocks noGrp="1"/>
          </p:cNvSpPr>
          <p:nvPr>
            <p:ph type="body" idx="1"/>
          </p:nvPr>
        </p:nvSpPr>
        <p:spPr>
          <a:noFill/>
        </p:spPr>
        <p:txBody>
          <a:bodyPr/>
          <a:lstStyle/>
          <a:p>
            <a:r>
              <a:rPr lang="en-US" b="1" smtClean="0"/>
              <a:t>Facilitator Notes:</a:t>
            </a:r>
            <a:endParaRPr lang="en-US" smtClean="0"/>
          </a:p>
          <a:p>
            <a:r>
              <a:rPr lang="en-US" smtClean="0"/>
              <a:t>On Page 5 of the WOWi Interpretive report begins a list of occupational options for each participant (who took the WOWi) that are listed according to the scores on all of the sections they completed.  The occupations are listed according to level of education it would take to do that kind of work.  Not all of the jobs listed would be recommendations for them from the VR perspective.  VR would help individuals to get started on their path.  This would be a discussion the person would have with their VR counselor.  Many considerations would come into the conversation before a decision would be made.  However, the goal is not to level aspirations – only to be realistic and practical.  Some individuals may not do well in formal college settings, and others would.  It all depends on the person, as has been discussed in the previous sessions.  </a:t>
            </a:r>
          </a:p>
          <a:p>
            <a:endParaRPr lang="en-US" smtClean="0"/>
          </a:p>
          <a:p>
            <a:r>
              <a:rPr lang="en-US" smtClean="0"/>
              <a:t>One activity would be to have them make a list of the job selections in the categories suggested - Like, neutral or not interested.  And have them see how it matches up with the self selected choices box on the summary sheet of the WOWi report.  On the next slide is a continuation of the selection process as they begin to combine all of what they have been learning about themselves.  </a:t>
            </a:r>
          </a:p>
        </p:txBody>
      </p:sp>
      <p:sp>
        <p:nvSpPr>
          <p:cNvPr id="86021"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5C834B1-A0C5-4B9D-A5C8-6EB53FC3FB73}" type="slidenum">
              <a:rPr lang="en-US" sz="1200"/>
              <a:pPr algn="r" eaLnBrk="1" hangingPunct="1"/>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421E12A-617C-4CDD-8480-BA3101314BA5}" type="slidenum">
              <a:rPr lang="en-US" smtClean="0"/>
              <a:pPr eaLnBrk="1" hangingPunct="1"/>
              <a:t>15</a:t>
            </a:fld>
            <a:endParaRPr lang="en-US" smtClean="0"/>
          </a:p>
        </p:txBody>
      </p:sp>
      <p:sp>
        <p:nvSpPr>
          <p:cNvPr id="870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1144862-AB1B-456F-B98B-271ED8AF63E3}" type="slidenum">
              <a:rPr lang="en-US" sz="1200"/>
              <a:pPr algn="r" eaLnBrk="1" hangingPunct="1"/>
              <a:t>15</a:t>
            </a:fld>
            <a:endParaRPr lang="en-US" sz="1200"/>
          </a:p>
        </p:txBody>
      </p:sp>
      <p:sp>
        <p:nvSpPr>
          <p:cNvPr id="870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Directions:</a:t>
            </a:r>
          </a:p>
          <a:p>
            <a:pPr eaLnBrk="1" hangingPunct="1">
              <a:lnSpc>
                <a:spcPct val="90000"/>
              </a:lnSpc>
              <a:spcBef>
                <a:spcPct val="0"/>
              </a:spcBef>
            </a:pPr>
            <a:endParaRPr lang="en-US" b="1" smtClean="0"/>
          </a:p>
          <a:p>
            <a:pPr eaLnBrk="1" hangingPunct="1">
              <a:lnSpc>
                <a:spcPct val="90000"/>
              </a:lnSpc>
              <a:spcBef>
                <a:spcPct val="0"/>
              </a:spcBef>
              <a:buFontTx/>
              <a:buChar char="•"/>
            </a:pPr>
            <a:r>
              <a:rPr lang="en-US" smtClean="0"/>
              <a:t>Continue to refer to the Interpretive Report and turn to the </a:t>
            </a:r>
            <a:r>
              <a:rPr lang="en-US" b="1" smtClean="0"/>
              <a:t>Career Recommendations </a:t>
            </a:r>
            <a:r>
              <a:rPr lang="en-US" smtClean="0"/>
              <a:t>section. </a:t>
            </a:r>
          </a:p>
          <a:p>
            <a:pPr eaLnBrk="1" hangingPunct="1">
              <a:lnSpc>
                <a:spcPct val="90000"/>
              </a:lnSpc>
              <a:spcBef>
                <a:spcPct val="0"/>
              </a:spcBef>
              <a:buFontTx/>
              <a:buChar char="•"/>
            </a:pPr>
            <a:endParaRPr lang="en-US" smtClean="0"/>
          </a:p>
          <a:p>
            <a:pPr eaLnBrk="1" hangingPunct="1">
              <a:lnSpc>
                <a:spcPct val="90000"/>
              </a:lnSpc>
              <a:spcBef>
                <a:spcPct val="0"/>
              </a:spcBef>
              <a:buFontTx/>
              <a:buChar char="•"/>
            </a:pPr>
            <a:r>
              <a:rPr lang="en-US" smtClean="0"/>
              <a:t>Make a point to them that this part of the report makes career recommendations based on a combination of their </a:t>
            </a:r>
            <a:r>
              <a:rPr lang="en-US" b="1" smtClean="0"/>
              <a:t>interests, values and aptitudes </a:t>
            </a:r>
            <a:r>
              <a:rPr lang="en-US" smtClean="0"/>
              <a:t>as a result of their responses on the WOWi.</a:t>
            </a:r>
            <a:endParaRPr lang="en-US" b="1" smtClean="0"/>
          </a:p>
          <a:p>
            <a:pPr lvl="1" eaLnBrk="1" hangingPunct="1">
              <a:lnSpc>
                <a:spcPct val="90000"/>
              </a:lnSpc>
              <a:spcBef>
                <a:spcPct val="0"/>
              </a:spcBef>
              <a:buFontTx/>
              <a:buChar char="•"/>
            </a:pPr>
            <a:r>
              <a:rPr lang="en-US" smtClean="0"/>
              <a:t>Interests measure what they </a:t>
            </a:r>
            <a:r>
              <a:rPr lang="en-US" b="1" smtClean="0"/>
              <a:t>like to do.</a:t>
            </a:r>
          </a:p>
          <a:p>
            <a:pPr lvl="1" eaLnBrk="1" hangingPunct="1">
              <a:lnSpc>
                <a:spcPct val="90000"/>
              </a:lnSpc>
              <a:spcBef>
                <a:spcPct val="0"/>
              </a:spcBef>
              <a:buFontTx/>
              <a:buChar char="•"/>
            </a:pPr>
            <a:r>
              <a:rPr lang="en-US" smtClean="0"/>
              <a:t>Values measure </a:t>
            </a:r>
            <a:r>
              <a:rPr lang="en-US" b="1" smtClean="0"/>
              <a:t>what matters to them.</a:t>
            </a:r>
            <a:endParaRPr lang="en-US" smtClean="0"/>
          </a:p>
          <a:p>
            <a:pPr lvl="1" eaLnBrk="1" hangingPunct="1">
              <a:lnSpc>
                <a:spcPct val="90000"/>
              </a:lnSpc>
              <a:spcBef>
                <a:spcPct val="0"/>
              </a:spcBef>
              <a:buFontTx/>
              <a:buChar char="•"/>
            </a:pPr>
            <a:r>
              <a:rPr lang="en-US" smtClean="0"/>
              <a:t>Aptitudes measure </a:t>
            </a:r>
            <a:r>
              <a:rPr lang="en-US" b="1" smtClean="0"/>
              <a:t>what they’re good at doing.</a:t>
            </a:r>
          </a:p>
          <a:p>
            <a:pPr eaLnBrk="1" hangingPunct="1">
              <a:lnSpc>
                <a:spcPct val="90000"/>
              </a:lnSpc>
              <a:spcBef>
                <a:spcPct val="0"/>
              </a:spcBef>
            </a:pPr>
            <a:endParaRPr lang="en-US" smtClean="0"/>
          </a:p>
          <a:p>
            <a:pPr eaLnBrk="1" hangingPunct="1">
              <a:lnSpc>
                <a:spcPct val="90000"/>
              </a:lnSpc>
              <a:spcBef>
                <a:spcPct val="0"/>
              </a:spcBef>
              <a:buFontTx/>
              <a:buChar char="•"/>
            </a:pPr>
            <a:r>
              <a:rPr lang="en-US" smtClean="0"/>
              <a:t>3 different perspectives combined!</a:t>
            </a:r>
          </a:p>
          <a:p>
            <a:pPr eaLnBrk="1" hangingPunct="1">
              <a:lnSpc>
                <a:spcPct val="90000"/>
              </a:lnSpc>
              <a:spcBef>
                <a:spcPct val="0"/>
              </a:spcBef>
              <a:buFontTx/>
              <a:buChar char="•"/>
            </a:pPr>
            <a:endParaRPr lang="en-US" smtClean="0"/>
          </a:p>
          <a:p>
            <a:pPr eaLnBrk="1" hangingPunct="1">
              <a:lnSpc>
                <a:spcPct val="90000"/>
              </a:lnSpc>
              <a:spcBef>
                <a:spcPct val="0"/>
              </a:spcBef>
              <a:buFontTx/>
              <a:buChar char="•"/>
            </a:pPr>
            <a:r>
              <a:rPr lang="en-US" smtClean="0"/>
              <a:t>Discuss the challenge is to find a job or career that has components of all three perspectives:</a:t>
            </a:r>
          </a:p>
          <a:p>
            <a:pPr lvl="1" eaLnBrk="1" hangingPunct="1">
              <a:lnSpc>
                <a:spcPct val="90000"/>
              </a:lnSpc>
              <a:spcBef>
                <a:spcPct val="0"/>
              </a:spcBef>
              <a:buFontTx/>
              <a:buChar char="•"/>
            </a:pPr>
            <a:r>
              <a:rPr lang="en-US" b="1" smtClean="0"/>
              <a:t>A job they like (interests),</a:t>
            </a:r>
          </a:p>
          <a:p>
            <a:pPr lvl="1" eaLnBrk="1" hangingPunct="1">
              <a:lnSpc>
                <a:spcPct val="90000"/>
              </a:lnSpc>
              <a:spcBef>
                <a:spcPct val="0"/>
              </a:spcBef>
              <a:buFontTx/>
              <a:buChar char="•"/>
            </a:pPr>
            <a:r>
              <a:rPr lang="en-US" b="1" smtClean="0"/>
              <a:t>A job they do well (aptitudes), and </a:t>
            </a:r>
          </a:p>
          <a:p>
            <a:pPr lvl="1" eaLnBrk="1" hangingPunct="1">
              <a:lnSpc>
                <a:spcPct val="90000"/>
              </a:lnSpc>
              <a:spcBef>
                <a:spcPct val="0"/>
              </a:spcBef>
              <a:buFontTx/>
              <a:buChar char="•"/>
            </a:pPr>
            <a:r>
              <a:rPr lang="en-US" b="1" smtClean="0"/>
              <a:t>A job in a compatible work environment (values). </a:t>
            </a:r>
          </a:p>
          <a:p>
            <a:pPr eaLnBrk="1" hangingPunct="1">
              <a:lnSpc>
                <a:spcPct val="90000"/>
              </a:lnSpc>
              <a:spcBef>
                <a:spcPct val="0"/>
              </a:spcBef>
              <a:buFontTx/>
              <a:buChar char="•"/>
            </a:pPr>
            <a:endParaRPr lang="en-US" smtClean="0"/>
          </a:p>
          <a:p>
            <a:pPr eaLnBrk="1" hangingPunct="1">
              <a:lnSpc>
                <a:spcPct val="90000"/>
              </a:lnSpc>
              <a:spcBef>
                <a:spcPct val="0"/>
              </a:spcBef>
            </a:pPr>
            <a:r>
              <a:rPr lang="en-US" smtClean="0"/>
              <a:t>Again, ask the last question on the slide of the group - </a:t>
            </a:r>
          </a:p>
          <a:p>
            <a:pPr eaLnBrk="1" hangingPunct="1">
              <a:lnSpc>
                <a:spcPct val="90000"/>
              </a:lnSpc>
              <a:spcBef>
                <a:spcPct val="0"/>
              </a:spcBef>
            </a:pPr>
            <a:r>
              <a:rPr lang="en-US" smtClean="0"/>
              <a:t>Does the list of Career Recommendations suggest occupations that you would be interested in and how does it match your self selected choices, your Career Zone results, your Holland code type?</a:t>
            </a:r>
          </a:p>
        </p:txBody>
      </p:sp>
      <p:sp>
        <p:nvSpPr>
          <p:cNvPr id="8704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26EB31E-28EA-4148-A9C6-69A4E24FB3AF}" type="slidenum">
              <a:rPr lang="en-US" sz="1200">
                <a:solidFill>
                  <a:srgbClr val="000000"/>
                </a:solidFill>
                <a:latin typeface="Arial" charset="0"/>
              </a:rPr>
              <a:pPr algn="r" eaLnBrk="1" hangingPunct="1"/>
              <a:t>15</a:t>
            </a:fld>
            <a:endParaRPr lang="en-US" sz="1200">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79D6D19-B00F-4D6A-BBC2-5DC2AD9E68A1}" type="slidenum">
              <a:rPr lang="en-US" smtClean="0"/>
              <a:pPr eaLnBrk="1" hangingPunct="1"/>
              <a:t>16</a:t>
            </a:fld>
            <a:endParaRPr lang="en-US" smtClean="0"/>
          </a:p>
        </p:txBody>
      </p:sp>
      <p:sp>
        <p:nvSpPr>
          <p:cNvPr id="880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197EE33-8C3E-46D2-9D81-A8CE2A59EDA0}" type="slidenum">
              <a:rPr lang="en-US" sz="1200"/>
              <a:pPr algn="r" eaLnBrk="1" hangingPunct="1"/>
              <a:t>16</a:t>
            </a:fld>
            <a:endParaRPr lang="en-US" sz="1200"/>
          </a:p>
        </p:txBody>
      </p:sp>
      <p:sp>
        <p:nvSpPr>
          <p:cNvPr id="880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understand the importance of personality traits in determining an employment goal.</a:t>
            </a:r>
          </a:p>
          <a:p>
            <a:pPr eaLnBrk="1" hangingPunct="1">
              <a:spcBef>
                <a:spcPct val="0"/>
              </a:spcBef>
            </a:pPr>
            <a:endParaRPr lang="en-US" smtClean="0"/>
          </a:p>
          <a:p>
            <a:pPr eaLnBrk="1" hangingPunct="1">
              <a:spcBef>
                <a:spcPct val="0"/>
              </a:spcBef>
              <a:buFontTx/>
              <a:buChar char="•"/>
            </a:pPr>
            <a:r>
              <a:rPr lang="en-US" smtClean="0"/>
              <a:t> Discuss the definition of personality – each person’s personality is distinctive based on there genetic make up and the environment in which they were raised.  The sum total of a person consists of their physical, mental, emotional, and social characteristics and how the traits are organized into behavior.  This is a technical definition but you could ask them what they think personality is. </a:t>
            </a:r>
          </a:p>
          <a:p>
            <a:pPr eaLnBrk="1" hangingPunct="1">
              <a:spcBef>
                <a:spcPct val="0"/>
              </a:spcBef>
              <a:buFontTx/>
              <a:buChar char="•"/>
            </a:pPr>
            <a:endParaRPr lang="en-US" smtClean="0"/>
          </a:p>
          <a:p>
            <a:pPr eaLnBrk="1" hangingPunct="1">
              <a:spcBef>
                <a:spcPct val="0"/>
              </a:spcBef>
              <a:buFontTx/>
              <a:buChar char="•"/>
            </a:pPr>
            <a:r>
              <a:rPr lang="en-US" smtClean="0"/>
              <a:t> Have them click on the hyperlink and take the Kingdomality inventory.</a:t>
            </a:r>
          </a:p>
          <a:p>
            <a:pPr eaLnBrk="1" hangingPunct="1">
              <a:spcBef>
                <a:spcPct val="0"/>
              </a:spcBef>
              <a:buFontTx/>
              <a:buChar char="•"/>
            </a:pPr>
            <a:endParaRPr lang="en-US" smtClean="0"/>
          </a:p>
          <a:p>
            <a:pPr eaLnBrk="1" hangingPunct="1">
              <a:spcBef>
                <a:spcPct val="0"/>
              </a:spcBef>
              <a:buFontTx/>
              <a:buChar char="•"/>
            </a:pPr>
            <a:r>
              <a:rPr lang="en-US" smtClean="0"/>
              <a:t> Make sure they print their results.</a:t>
            </a:r>
          </a:p>
          <a:p>
            <a:pPr eaLnBrk="1" hangingPunct="1">
              <a:spcBef>
                <a:spcPct val="0"/>
              </a:spcBef>
              <a:buFontTx/>
              <a:buChar char="•"/>
            </a:pPr>
            <a:endParaRPr lang="en-US" smtClean="0"/>
          </a:p>
          <a:p>
            <a:pPr eaLnBrk="1" hangingPunct="1">
              <a:spcBef>
                <a:spcPct val="0"/>
              </a:spcBef>
              <a:buFontTx/>
              <a:buChar char="•"/>
            </a:pPr>
            <a:r>
              <a:rPr lang="en-US" smtClean="0"/>
              <a:t> Discuss the different types.  You will find the types listed on the following three pages.</a:t>
            </a:r>
          </a:p>
          <a:p>
            <a:pPr eaLnBrk="1" hangingPunct="1">
              <a:spcBef>
                <a:spcPct val="0"/>
              </a:spcBef>
              <a:buFontTx/>
              <a:buChar char="•"/>
            </a:pPr>
            <a:endParaRPr lang="en-US" smtClean="0"/>
          </a:p>
          <a:p>
            <a:pPr eaLnBrk="1" hangingPunct="1">
              <a:spcBef>
                <a:spcPct val="0"/>
              </a:spcBef>
              <a:buFontTx/>
              <a:buChar char="•"/>
            </a:pPr>
            <a:r>
              <a:rPr lang="en-US" smtClean="0"/>
              <a:t>Have them record information in their Participant Workbook.</a:t>
            </a:r>
          </a:p>
        </p:txBody>
      </p:sp>
      <p:sp>
        <p:nvSpPr>
          <p:cNvPr id="8807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63276C3-4E8F-4731-83CF-6FAD197F2C2E}" type="slidenum">
              <a:rPr lang="en-US" sz="1200">
                <a:solidFill>
                  <a:srgbClr val="000000"/>
                </a:solidFill>
                <a:latin typeface="Arial" charset="0"/>
              </a:rPr>
              <a:pPr algn="r" eaLnBrk="1" hangingPunct="1"/>
              <a:t>16</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540A7C4-AF4C-4AF5-AFA9-4069382DCFE7}" type="slidenum">
              <a:rPr lang="en-US" smtClean="0"/>
              <a:pPr eaLnBrk="1" hangingPunct="1"/>
              <a:t>2</a:t>
            </a:fld>
            <a:endParaRPr lang="en-US" smtClean="0"/>
          </a:p>
        </p:txBody>
      </p:sp>
      <p:sp>
        <p:nvSpPr>
          <p:cNvPr id="7373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EE2618B-45AD-4071-AD3A-F27000DD13BC}" type="slidenum">
              <a:rPr lang="en-US" sz="1200"/>
              <a:pPr algn="r" eaLnBrk="1" hangingPunct="1"/>
              <a:t>2</a:t>
            </a:fld>
            <a:endParaRPr lang="en-US" sz="1200"/>
          </a:p>
        </p:txBody>
      </p:sp>
      <p:sp>
        <p:nvSpPr>
          <p:cNvPr id="7373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Notes Placeholder 2"/>
          <p:cNvSpPr>
            <a:spLocks noGrp="1"/>
          </p:cNvSpPr>
          <p:nvPr>
            <p:ph type="body" idx="1"/>
          </p:nvPr>
        </p:nvSpPr>
        <p:spPr>
          <a:noFill/>
        </p:spPr>
        <p:txBody>
          <a:bodyPr/>
          <a:lstStyle/>
          <a:p>
            <a:pPr eaLnBrk="1" hangingPunct="1">
              <a:spcBef>
                <a:spcPct val="0"/>
              </a:spcBef>
            </a:pPr>
            <a:r>
              <a:rPr lang="en-US" b="1" smtClean="0"/>
              <a:t>Facilitator Notes:		Projected Time: 30 minutes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learn the importance of interests in determining an employment goal.</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Let the group know that we will now be exploring a different characteristic of who they are - what they LIKE to do!</a:t>
            </a:r>
          </a:p>
          <a:p>
            <a:pPr eaLnBrk="1" hangingPunct="1">
              <a:spcBef>
                <a:spcPct val="0"/>
              </a:spcBef>
            </a:pPr>
            <a:endParaRPr lang="en-US" smtClean="0"/>
          </a:p>
        </p:txBody>
      </p:sp>
      <p:sp>
        <p:nvSpPr>
          <p:cNvPr id="7373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3879705-408A-4572-B682-A0D6381AC643}"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1D811D2-2D6F-4DA1-9414-F76BA1FBAFF6}" type="slidenum">
              <a:rPr lang="en-US" smtClean="0"/>
              <a:pPr eaLnBrk="1" hangingPunct="1"/>
              <a:t>3</a:t>
            </a:fld>
            <a:endParaRPr lang="en-US" smtClean="0"/>
          </a:p>
        </p:txBody>
      </p:sp>
      <p:sp>
        <p:nvSpPr>
          <p:cNvPr id="7475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C1F43C3-0EC2-43A3-8337-B7A535171097}" type="slidenum">
              <a:rPr lang="en-US" sz="1200"/>
              <a:pPr algn="r" eaLnBrk="1" hangingPunct="1"/>
              <a:t>3</a:t>
            </a:fld>
            <a:endParaRPr lang="en-US" sz="1200"/>
          </a:p>
        </p:txBody>
      </p:sp>
      <p:sp>
        <p:nvSpPr>
          <p:cNvPr id="7475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endParaRPr lang="en-US" b="1" smtClean="0"/>
          </a:p>
          <a:p>
            <a:pPr eaLnBrk="1" hangingPunct="1">
              <a:spcBef>
                <a:spcPct val="0"/>
              </a:spcBef>
            </a:pPr>
            <a:r>
              <a:rPr lang="en-US" smtClean="0"/>
              <a:t>So how do you make the connections between your interests and future jobs?  How do your personal characteristics figure into the equation?  What is the connection?</a:t>
            </a:r>
          </a:p>
          <a:p>
            <a:pPr eaLnBrk="1" hangingPunct="1">
              <a:spcBef>
                <a:spcPct val="0"/>
              </a:spcBef>
            </a:pPr>
            <a:endParaRPr lang="en-US" smtClean="0"/>
          </a:p>
          <a:p>
            <a:pPr eaLnBrk="1" hangingPunct="1">
              <a:spcBef>
                <a:spcPct val="0"/>
              </a:spcBef>
            </a:pPr>
            <a:r>
              <a:rPr lang="en-US" smtClean="0"/>
              <a:t>The exercise we are about to do will help you to connect your interests and personal characteristics to future job possibilities.  </a:t>
            </a:r>
          </a:p>
          <a:p>
            <a:pPr eaLnBrk="1" hangingPunct="1">
              <a:spcBef>
                <a:spcPct val="0"/>
              </a:spcBef>
            </a:pPr>
            <a:endParaRPr lang="en-US" smtClean="0"/>
          </a:p>
          <a:p>
            <a:pPr eaLnBrk="1" hangingPunct="1">
              <a:spcBef>
                <a:spcPct val="0"/>
              </a:spcBef>
            </a:pPr>
            <a:r>
              <a:rPr lang="en-US" smtClean="0"/>
              <a:t>Go to the next slide.</a:t>
            </a:r>
          </a:p>
          <a:p>
            <a:pPr eaLnBrk="1" hangingPunct="1">
              <a:spcBef>
                <a:spcPct val="0"/>
              </a:spcBef>
            </a:pPr>
            <a:endParaRPr lang="en-US" smtClean="0"/>
          </a:p>
          <a:p>
            <a:pPr eaLnBrk="1" hangingPunct="1">
              <a:spcBef>
                <a:spcPct val="0"/>
              </a:spcBef>
            </a:pPr>
            <a:endParaRPr lang="en-US" b="1" smtClean="0"/>
          </a:p>
        </p:txBody>
      </p:sp>
      <p:sp>
        <p:nvSpPr>
          <p:cNvPr id="74758"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F6969E1-4963-4FD0-A2A4-53536E850FF9}"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4E38CE2C-2F84-4DBE-850F-7FDA01514519}" type="slidenum">
              <a:rPr lang="en-US" smtClean="0"/>
              <a:pPr eaLnBrk="1" hangingPunct="1"/>
              <a:t>4</a:t>
            </a:fld>
            <a:endParaRPr lang="en-US" smtClean="0"/>
          </a:p>
        </p:txBody>
      </p:sp>
      <p:sp>
        <p:nvSpPr>
          <p:cNvPr id="7577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BE5DC51-A50D-4954-9C39-8613D957CC48}" type="slidenum">
              <a:rPr lang="en-US" sz="1200"/>
              <a:pPr algn="r" eaLnBrk="1" hangingPunct="1"/>
              <a:t>4</a:t>
            </a:fld>
            <a:endParaRPr lang="en-US" sz="1200"/>
          </a:p>
        </p:txBody>
      </p:sp>
      <p:sp>
        <p:nvSpPr>
          <p:cNvPr id="7578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Materials Needed: </a:t>
            </a:r>
            <a:r>
              <a:rPr lang="en-US" smtClean="0"/>
              <a:t>Internet access, computers and printer access – could do as homework.</a:t>
            </a:r>
            <a:endParaRPr lang="en-US" b="1" smtClean="0"/>
          </a:p>
          <a:p>
            <a:pPr eaLnBrk="1" hangingPunct="1">
              <a:spcBef>
                <a:spcPct val="0"/>
              </a:spcBef>
            </a:pPr>
            <a:endParaRPr lang="en-US" b="1" smtClean="0"/>
          </a:p>
          <a:p>
            <a:pPr eaLnBrk="1" hangingPunct="1">
              <a:spcBef>
                <a:spcPct val="0"/>
              </a:spcBef>
            </a:pPr>
            <a:r>
              <a:rPr lang="en-US" smtClean="0"/>
              <a:t>We’re going to use a website called the </a:t>
            </a:r>
            <a:r>
              <a:rPr lang="en-US" b="1" smtClean="0"/>
              <a:t>California Career Zone, </a:t>
            </a:r>
            <a:r>
              <a:rPr lang="en-US" smtClean="0"/>
              <a:t>and you will take a survey of your activity interests.  This activity is based on the Holland Codes.  </a:t>
            </a:r>
          </a:p>
          <a:p>
            <a:pPr eaLnBrk="1" hangingPunct="1">
              <a:spcBef>
                <a:spcPct val="0"/>
              </a:spcBef>
            </a:pPr>
            <a:endParaRPr lang="en-US" smtClean="0"/>
          </a:p>
          <a:p>
            <a:pPr eaLnBrk="1" hangingPunct="1"/>
            <a:r>
              <a:rPr lang="en-US" smtClean="0"/>
              <a:t>The survey will determine your three major types of activity interest areas.</a:t>
            </a:r>
          </a:p>
          <a:p>
            <a:pPr eaLnBrk="1" hangingPunct="1"/>
            <a:r>
              <a:rPr lang="en-US" smtClean="0"/>
              <a:t>You can then use those three areas to print a list of jobs related to your interests.</a:t>
            </a:r>
          </a:p>
          <a:p>
            <a:pPr eaLnBrk="1" hangingPunct="1"/>
            <a:r>
              <a:rPr lang="en-US" smtClean="0"/>
              <a:t>You can then explore jobs of interest to get more information about those jobs .</a:t>
            </a:r>
          </a:p>
          <a:p>
            <a:pPr eaLnBrk="1" hangingPunct="1">
              <a:spcBef>
                <a:spcPct val="0"/>
              </a:spcBef>
            </a:pPr>
            <a:endParaRPr lang="en-US" b="1" smtClean="0"/>
          </a:p>
          <a:p>
            <a:pPr eaLnBrk="1" hangingPunct="1">
              <a:spcBef>
                <a:spcPct val="0"/>
              </a:spcBef>
            </a:pPr>
            <a:r>
              <a:rPr lang="en-US" smtClean="0"/>
              <a:t>This exercise is going to help you to make connections between who you are, your interest and job possibilities.  </a:t>
            </a:r>
          </a:p>
          <a:p>
            <a:pPr eaLnBrk="1" hangingPunct="1">
              <a:spcBef>
                <a:spcPct val="0"/>
              </a:spcBef>
            </a:pPr>
            <a:r>
              <a:rPr lang="en-US" smtClean="0"/>
              <a:t> </a:t>
            </a:r>
          </a:p>
          <a:p>
            <a:pPr eaLnBrk="1" hangingPunct="1">
              <a:spcBef>
                <a:spcPct val="0"/>
              </a:spcBef>
            </a:pPr>
            <a:r>
              <a:rPr lang="en-US" smtClean="0"/>
              <a:t>Participants will need to bring their laptops and have access to the Internet for this exercise and also need to have printing capability.</a:t>
            </a:r>
          </a:p>
          <a:p>
            <a:pPr eaLnBrk="1" hangingPunct="1">
              <a:spcBef>
                <a:spcPct val="0"/>
              </a:spcBef>
            </a:pPr>
            <a:endParaRPr lang="en-US" smtClean="0"/>
          </a:p>
          <a:p>
            <a:pPr eaLnBrk="1" hangingPunct="1">
              <a:spcBef>
                <a:spcPct val="0"/>
              </a:spcBef>
            </a:pPr>
            <a:r>
              <a:rPr lang="en-US" smtClean="0"/>
              <a:t>Let’s go to the next slide to walk through the steps to accessing the website, completing the survey and exploring occupations.  </a:t>
            </a:r>
          </a:p>
        </p:txBody>
      </p:sp>
      <p:sp>
        <p:nvSpPr>
          <p:cNvPr id="75782"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C6F61C6-9BDD-458F-A596-DBC8922BE2A6}"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049C592-54C5-49BD-8A2D-6E961CE01350}" type="slidenum">
              <a:rPr lang="en-US" smtClean="0"/>
              <a:pPr eaLnBrk="1" hangingPunct="1"/>
              <a:t>5</a:t>
            </a:fld>
            <a:endParaRPr lang="en-US" smtClean="0"/>
          </a:p>
        </p:txBody>
      </p:sp>
      <p:sp>
        <p:nvSpPr>
          <p:cNvPr id="7680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3DD0151-C572-42EA-B1BE-901FEAF3F488}" type="slidenum">
              <a:rPr lang="en-US" sz="1200"/>
              <a:pPr algn="r" eaLnBrk="1" hangingPunct="1"/>
              <a:t>5</a:t>
            </a:fld>
            <a:endParaRPr lang="en-US" sz="1200"/>
          </a:p>
        </p:txBody>
      </p:sp>
      <p:sp>
        <p:nvSpPr>
          <p:cNvPr id="7680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smtClean="0"/>
          </a:p>
          <a:p>
            <a:pPr eaLnBrk="1" hangingPunct="1">
              <a:spcBef>
                <a:spcPct val="0"/>
              </a:spcBef>
            </a:pPr>
            <a:r>
              <a:rPr lang="en-US" smtClean="0"/>
              <a:t>The type of responses the survey will be asking them to make are L = Like; ? = do not know and D = Dislike.</a:t>
            </a:r>
          </a:p>
          <a:p>
            <a:pPr eaLnBrk="1" hangingPunct="1">
              <a:spcBef>
                <a:spcPct val="0"/>
              </a:spcBef>
            </a:pPr>
            <a:endParaRPr lang="en-US" smtClean="0"/>
          </a:p>
          <a:p>
            <a:pPr eaLnBrk="1" hangingPunct="1"/>
            <a:r>
              <a:rPr lang="en-US" smtClean="0"/>
              <a:t>When making your choices (L or ? or D), talk to the group about not over thinking  their responses and not making choices based on:</a:t>
            </a:r>
            <a:endParaRPr lang="en-US" u="sng" smtClean="0"/>
          </a:p>
          <a:p>
            <a:pPr marL="701692" lvl="1" indent="-270120"/>
            <a:r>
              <a:rPr lang="en-US" smtClean="0"/>
              <a:t>-  Whether you have enough education or training or experience to perform the activity or</a:t>
            </a:r>
          </a:p>
          <a:p>
            <a:pPr marL="701692" lvl="1" indent="-270120"/>
            <a:r>
              <a:rPr lang="en-US" smtClean="0"/>
              <a:t>-  How much money you would make performing that activity?</a:t>
            </a:r>
          </a:p>
          <a:p>
            <a:pPr eaLnBrk="1" hangingPunct="1">
              <a:spcBef>
                <a:spcPct val="0"/>
              </a:spcBef>
            </a:pPr>
            <a:endParaRPr lang="en-US" smtClean="0"/>
          </a:p>
          <a:p>
            <a:pPr eaLnBrk="1" hangingPunct="1">
              <a:spcBef>
                <a:spcPct val="0"/>
              </a:spcBef>
            </a:pPr>
            <a:r>
              <a:rPr lang="en-US" smtClean="0"/>
              <a:t>You are making choices based only on “is it something I think I would like to do or not to do?” or based on facts about yourself and the occupation.</a:t>
            </a:r>
          </a:p>
          <a:p>
            <a:pPr eaLnBrk="1" hangingPunct="1">
              <a:spcBef>
                <a:spcPct val="0"/>
              </a:spcBef>
            </a:pPr>
            <a:endParaRPr lang="en-US" smtClean="0"/>
          </a:p>
          <a:p>
            <a:pPr eaLnBrk="1" hangingPunct="1">
              <a:spcBef>
                <a:spcPct val="0"/>
              </a:spcBef>
            </a:pPr>
            <a:r>
              <a:rPr lang="en-US" sz="1400" b="1"/>
              <a:t>Remind them to print a copy of User Name and Password and their results.</a:t>
            </a:r>
          </a:p>
        </p:txBody>
      </p:sp>
      <p:sp>
        <p:nvSpPr>
          <p:cNvPr id="76806"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952210F-8239-4459-A16E-24642F424382}"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200FD39-2551-420B-82AF-3110610A3597}" type="slidenum">
              <a:rPr lang="en-US" smtClean="0"/>
              <a:pPr eaLnBrk="1" hangingPunct="1"/>
              <a:t>6</a:t>
            </a:fld>
            <a:endParaRPr lang="en-US" smtClean="0"/>
          </a:p>
        </p:txBody>
      </p:sp>
      <p:sp>
        <p:nvSpPr>
          <p:cNvPr id="7782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6B9A7AB-1FFF-4F9B-AB86-10580933B717}" type="slidenum">
              <a:rPr lang="en-US" sz="1200"/>
              <a:pPr algn="r" eaLnBrk="1" hangingPunct="1"/>
              <a:t>6</a:t>
            </a:fld>
            <a:endParaRPr lang="en-US" sz="1200"/>
          </a:p>
        </p:txBody>
      </p:sp>
      <p:sp>
        <p:nvSpPr>
          <p:cNvPr id="7782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smtClean="0"/>
              <a:t>In order to demonstrate (or for the participants to complete) the survey on the California Career Zone website, you will need to make sure that you are connected to the internet and that you re-type the cacareerzone into your internet browser.</a:t>
            </a:r>
          </a:p>
          <a:p>
            <a:pPr eaLnBrk="1" hangingPunct="1">
              <a:spcBef>
                <a:spcPct val="0"/>
              </a:spcBef>
            </a:pPr>
            <a:endParaRPr lang="en-US" sz="800"/>
          </a:p>
          <a:p>
            <a:pPr eaLnBrk="1" hangingPunct="1">
              <a:spcBef>
                <a:spcPct val="0"/>
              </a:spcBef>
            </a:pPr>
            <a:r>
              <a:rPr lang="en-US" smtClean="0"/>
              <a:t>Direct them to follow the prompts on the slide.</a:t>
            </a:r>
          </a:p>
          <a:p>
            <a:pPr eaLnBrk="1" hangingPunct="1"/>
            <a:endParaRPr lang="en-US" sz="800" b="1"/>
          </a:p>
          <a:p>
            <a:pPr eaLnBrk="1" hangingPunct="1"/>
            <a:r>
              <a:rPr lang="en-US" b="1" smtClean="0"/>
              <a:t>Remind them to print a copy of their User Name and Password.  Then to print the result of the survey. </a:t>
            </a:r>
          </a:p>
          <a:p>
            <a:pPr eaLnBrk="1" hangingPunct="1"/>
            <a:endParaRPr lang="en-US" sz="800" b="1"/>
          </a:p>
          <a:p>
            <a:pPr eaLnBrk="1" hangingPunct="1"/>
            <a:r>
              <a:rPr lang="en-US" b="1" smtClean="0"/>
              <a:t>(FYI  - </a:t>
            </a:r>
            <a:r>
              <a:rPr lang="en-US" smtClean="0"/>
              <a:t>The next few slides continue with directions for the completion of the assessment</a:t>
            </a:r>
            <a:r>
              <a:rPr lang="en-US" b="1" smtClean="0"/>
              <a:t>).</a:t>
            </a:r>
          </a:p>
        </p:txBody>
      </p:sp>
      <p:sp>
        <p:nvSpPr>
          <p:cNvPr id="77830"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413E78B-E9D9-4A5E-8DF5-52BFE68A14CF}"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1A1A6FF-9E6F-4F60-A8EF-CCF4D31178C8}" type="slidenum">
              <a:rPr lang="en-US" smtClean="0"/>
              <a:pPr eaLnBrk="1" hangingPunct="1"/>
              <a:t>7</a:t>
            </a:fld>
            <a:endParaRPr lang="en-US" smtClean="0"/>
          </a:p>
        </p:txBody>
      </p:sp>
      <p:sp>
        <p:nvSpPr>
          <p:cNvPr id="7885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77F56E7-D63F-4095-B56C-C72AAD3EBB84}" type="slidenum">
              <a:rPr lang="en-US" sz="1200"/>
              <a:pPr algn="r" eaLnBrk="1" hangingPunct="1"/>
              <a:t>7</a:t>
            </a:fld>
            <a:endParaRPr lang="en-US" sz="1200"/>
          </a:p>
        </p:txBody>
      </p:sp>
      <p:sp>
        <p:nvSpPr>
          <p:cNvPr id="7885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3"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They should be instructed to make note of any jobs of interest from their list to be printed.  </a:t>
            </a:r>
          </a:p>
          <a:p>
            <a:pPr eaLnBrk="1" hangingPunct="1">
              <a:spcBef>
                <a:spcPct val="0"/>
              </a:spcBef>
            </a:pPr>
            <a:endParaRPr lang="en-US" smtClean="0"/>
          </a:p>
          <a:p>
            <a:pPr eaLnBrk="1" hangingPunct="1"/>
            <a:r>
              <a:rPr lang="en-US" b="1" smtClean="0"/>
              <a:t>Be sure to remind them to Keep a copy </a:t>
            </a:r>
            <a:r>
              <a:rPr lang="en-US" smtClean="0"/>
              <a:t>of their </a:t>
            </a:r>
            <a:r>
              <a:rPr lang="en-US" b="1" smtClean="0"/>
              <a:t>User Name &amp; Password </a:t>
            </a:r>
            <a:r>
              <a:rPr lang="en-US" smtClean="0"/>
              <a:t>to re-enter the website at any time.</a:t>
            </a:r>
          </a:p>
          <a:p>
            <a:pPr eaLnBrk="1" hangingPunct="1">
              <a:spcBef>
                <a:spcPct val="0"/>
              </a:spcBef>
            </a:pPr>
            <a:endParaRPr lang="en-US" b="1" smtClean="0"/>
          </a:p>
          <a:p>
            <a:pPr eaLnBrk="1" hangingPunct="1">
              <a:spcBef>
                <a:spcPct val="0"/>
              </a:spcBef>
            </a:pPr>
            <a:endParaRPr lang="en-US" smtClean="0"/>
          </a:p>
          <a:p>
            <a:pPr eaLnBrk="1" hangingPunct="1">
              <a:spcBef>
                <a:spcPct val="0"/>
              </a:spcBef>
            </a:pPr>
            <a:endParaRPr lang="en-US" smtClean="0"/>
          </a:p>
          <a:p>
            <a:pPr eaLnBrk="1" hangingPunct="1">
              <a:spcBef>
                <a:spcPct val="0"/>
              </a:spcBef>
            </a:pPr>
            <a:endParaRPr lang="en-US" smtClean="0"/>
          </a:p>
        </p:txBody>
      </p:sp>
      <p:sp>
        <p:nvSpPr>
          <p:cNvPr id="78854"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BD9F83D-58D8-478F-997B-F7695CB78E6D}"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9A50C17-782F-4C5C-94A4-CFFDB1383436}" type="slidenum">
              <a:rPr lang="en-US" smtClean="0"/>
              <a:pPr eaLnBrk="1" hangingPunct="1"/>
              <a:t>8</a:t>
            </a:fld>
            <a:endParaRPr lang="en-US" smtClean="0"/>
          </a:p>
        </p:txBody>
      </p:sp>
      <p:sp>
        <p:nvSpPr>
          <p:cNvPr id="7987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900E1FB-C510-4B50-849F-A32A3919A749}" type="slidenum">
              <a:rPr lang="en-US" sz="1200"/>
              <a:pPr algn="r" eaLnBrk="1" hangingPunct="1"/>
              <a:t>8</a:t>
            </a:fld>
            <a:endParaRPr lang="en-US" sz="1200"/>
          </a:p>
        </p:txBody>
      </p:sp>
      <p:sp>
        <p:nvSpPr>
          <p:cNvPr id="79876" name="Slide Image Placeholder 1"/>
          <p:cNvSpPr>
            <a:spLocks noGrp="1" noRot="1" noChangeAspect="1" noTextEdit="1"/>
          </p:cNvSpPr>
          <p:nvPr>
            <p:ph type="sldImg"/>
          </p:nvPr>
        </p:nvSpPr>
        <p:spPr bwMode="auto">
          <a:xfrm>
            <a:off x="1179513" y="6731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Notes Placeholder 2"/>
          <p:cNvSpPr>
            <a:spLocks noGrp="1"/>
          </p:cNvSpPr>
          <p:nvPr>
            <p:ph type="body" idx="1"/>
          </p:nvPr>
        </p:nvSpPr>
        <p:spPr>
          <a:noFill/>
        </p:spPr>
        <p:txBody>
          <a:bodyPr/>
          <a:lstStyle/>
          <a:p>
            <a:pPr eaLnBrk="1" hangingPunct="1">
              <a:spcBef>
                <a:spcPct val="0"/>
              </a:spcBef>
            </a:pPr>
            <a:r>
              <a:rPr lang="en-US" b="1" smtClean="0"/>
              <a:t>Facilitator Notes:  </a:t>
            </a:r>
            <a:endParaRPr lang="en-US" smtClean="0"/>
          </a:p>
          <a:p>
            <a:pPr eaLnBrk="1" hangingPunct="1">
              <a:spcBef>
                <a:spcPct val="0"/>
              </a:spcBef>
            </a:pPr>
            <a:endParaRPr lang="en-US" smtClean="0"/>
          </a:p>
          <a:p>
            <a:pPr eaLnBrk="1" hangingPunct="1">
              <a:spcBef>
                <a:spcPct val="0"/>
              </a:spcBef>
            </a:pPr>
            <a:r>
              <a:rPr lang="en-US" smtClean="0"/>
              <a:t>The California Career Zone provides suggested jobs based on Holland Types, which we will be discussing in detail in the next slides.  </a:t>
            </a:r>
          </a:p>
          <a:p>
            <a:pPr eaLnBrk="1" hangingPunct="1">
              <a:spcBef>
                <a:spcPct val="0"/>
              </a:spcBef>
            </a:pPr>
            <a:endParaRPr lang="en-US" smtClean="0"/>
          </a:p>
          <a:p>
            <a:pPr eaLnBrk="1" hangingPunct="1">
              <a:spcBef>
                <a:spcPct val="0"/>
              </a:spcBef>
            </a:pPr>
            <a:r>
              <a:rPr lang="en-US" smtClean="0"/>
              <a:t>Be sure to circle or highlight those jobs on which you wish to follow up or do more research. </a:t>
            </a:r>
          </a:p>
          <a:p>
            <a:pPr eaLnBrk="1" hangingPunct="1">
              <a:spcBef>
                <a:spcPct val="0"/>
              </a:spcBef>
            </a:pPr>
            <a:endParaRPr lang="en-US" smtClean="0"/>
          </a:p>
          <a:p>
            <a:pPr eaLnBrk="1" hangingPunct="1"/>
            <a:r>
              <a:rPr lang="en-US" sz="1400" i="1"/>
              <a:t>Record your jobs of interest in your </a:t>
            </a:r>
            <a:r>
              <a:rPr lang="en-US" sz="1400" b="1" i="1"/>
              <a:t>Participant</a:t>
            </a:r>
            <a:r>
              <a:rPr lang="en-US" sz="1400" i="1"/>
              <a:t> </a:t>
            </a:r>
            <a:r>
              <a:rPr lang="en-US" sz="1400" b="1" i="1"/>
              <a:t>Workbook </a:t>
            </a:r>
            <a:r>
              <a:rPr lang="en-US" sz="1400" i="1"/>
              <a:t>on the “O” page of the SODA form under the “</a:t>
            </a:r>
            <a:r>
              <a:rPr lang="en-US" sz="1400" b="1" i="1"/>
              <a:t>California Career Zone</a:t>
            </a:r>
            <a:r>
              <a:rPr lang="en-US" sz="1400" i="1"/>
              <a:t>” section.</a:t>
            </a:r>
          </a:p>
          <a:p>
            <a:pPr eaLnBrk="1" hangingPunct="1">
              <a:spcBef>
                <a:spcPct val="0"/>
              </a:spcBef>
            </a:pPr>
            <a:endParaRPr lang="en-US" sz="1400"/>
          </a:p>
          <a:p>
            <a:pPr eaLnBrk="1" hangingPunct="1">
              <a:spcBef>
                <a:spcPct val="0"/>
              </a:spcBef>
            </a:pPr>
            <a:endParaRPr lang="en-US" sz="1400"/>
          </a:p>
          <a:p>
            <a:pPr eaLnBrk="1" hangingPunct="1">
              <a:spcBef>
                <a:spcPct val="0"/>
              </a:spcBef>
            </a:pPr>
            <a:endParaRPr lang="en-US" b="1" smtClean="0"/>
          </a:p>
          <a:p>
            <a:pPr eaLnBrk="1" hangingPunct="1">
              <a:spcBef>
                <a:spcPct val="0"/>
              </a:spcBef>
            </a:pPr>
            <a:endParaRPr lang="en-US" b="1" smtClean="0"/>
          </a:p>
          <a:p>
            <a:pPr eaLnBrk="1" hangingPunct="1">
              <a:spcBef>
                <a:spcPct val="0"/>
              </a:spcBef>
            </a:pPr>
            <a:endParaRPr lang="en-US" b="1" smtClean="0"/>
          </a:p>
        </p:txBody>
      </p:sp>
      <p:sp>
        <p:nvSpPr>
          <p:cNvPr id="79878"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A7204C5-9A06-49A0-8C36-357EE58445F9}"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B6E6DF5-C9BE-4F33-8BCD-0D68AB74D93F}" type="slidenum">
              <a:rPr lang="en-US" smtClean="0"/>
              <a:pPr eaLnBrk="1" hangingPunct="1"/>
              <a:t>9</a:t>
            </a:fld>
            <a:endParaRPr lang="en-US" smtClean="0"/>
          </a:p>
        </p:txBody>
      </p:sp>
      <p:sp>
        <p:nvSpPr>
          <p:cNvPr id="8089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5862D98-64D9-4594-A379-525C764A21CF}" type="slidenum">
              <a:rPr lang="en-US" sz="1200"/>
              <a:pPr algn="r" eaLnBrk="1" hangingPunct="1"/>
              <a:t>9</a:t>
            </a:fld>
            <a:endParaRPr lang="en-US" sz="1200"/>
          </a:p>
        </p:txBody>
      </p:sp>
      <p:sp>
        <p:nvSpPr>
          <p:cNvPr id="8090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FYI - </a:t>
            </a:r>
          </a:p>
          <a:p>
            <a:r>
              <a:rPr lang="en-US" smtClean="0"/>
              <a:t>The </a:t>
            </a:r>
            <a:r>
              <a:rPr lang="en-US" b="1" smtClean="0"/>
              <a:t>Holland Codes</a:t>
            </a:r>
            <a:r>
              <a:rPr lang="en-US" smtClean="0"/>
              <a:t> represent a set of personality types described in a theory of careers and vocational choices. Holland's theory argued that "the choice of a vocation is an expression of personality" and that the six factor typology he articulated could be used to describe both </a:t>
            </a:r>
            <a:r>
              <a:rPr lang="en-US" i="1" smtClean="0"/>
              <a:t>persons</a:t>
            </a:r>
            <a:r>
              <a:rPr lang="en-US" smtClean="0"/>
              <a:t> and work </a:t>
            </a:r>
            <a:r>
              <a:rPr lang="en-US" i="1" smtClean="0"/>
              <a:t>environments</a:t>
            </a:r>
            <a:r>
              <a:rPr lang="en-US" smtClean="0"/>
              <a:t>.</a:t>
            </a:r>
            <a:r>
              <a:rPr lang="en-US" baseline="30000" smtClean="0"/>
              <a:t> </a:t>
            </a:r>
            <a:r>
              <a:rPr lang="en-US" smtClean="0"/>
              <a:t> His model has been adopted by the U.S. Department of Labor for categorizing jobs relative to interests. Holland's theory does not assume that a person is just one type or that there are "only six types of people in the world.“  Instead, he assumed that any person could be described as having interests associated with each of the six types in a descending order of preference. This assumption allows the Holland Codes to be used to describe 720 different personality patterns. As the theory is applied in interest inventories and job classifications, it is usually only the two or three most dominant codes that are used for vocational guidance.</a:t>
            </a:r>
          </a:p>
          <a:p>
            <a:pPr eaLnBrk="1" hangingPunct="1">
              <a:spcBef>
                <a:spcPct val="0"/>
              </a:spcBef>
            </a:pPr>
            <a:endParaRPr lang="en-US" b="1" smtClean="0"/>
          </a:p>
          <a:p>
            <a:pPr eaLnBrk="1" hangingPunct="1">
              <a:spcBef>
                <a:spcPct val="0"/>
              </a:spcBef>
            </a:pPr>
            <a:r>
              <a:rPr lang="en-US" b="1" smtClean="0"/>
              <a:t>Stress the connection between their personality type and the kind of jobs that they prefer.</a:t>
            </a:r>
          </a:p>
          <a:p>
            <a:pPr eaLnBrk="1" hangingPunct="1">
              <a:spcBef>
                <a:spcPct val="0"/>
              </a:spcBef>
            </a:pPr>
            <a:endParaRPr lang="en-US" b="1" smtClean="0"/>
          </a:p>
          <a:p>
            <a:pPr eaLnBrk="1" hangingPunct="1">
              <a:spcBef>
                <a:spcPct val="0"/>
              </a:spcBef>
            </a:pPr>
            <a:endParaRPr lang="en-US" smtClean="0"/>
          </a:p>
        </p:txBody>
      </p:sp>
      <p:sp>
        <p:nvSpPr>
          <p:cNvPr id="80902"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834EADA-FC7E-45CB-B2CF-F40B08CE1866}"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265993-6C11-4B62-81DF-9DC5A59ABC4E}"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411112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65993-6C11-4B62-81DF-9DC5A59ABC4E}"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190119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65993-6C11-4B62-81DF-9DC5A59ABC4E}"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3234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265993-6C11-4B62-81DF-9DC5A59ABC4E}"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2893913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265993-6C11-4B62-81DF-9DC5A59ABC4E}"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38272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265993-6C11-4B62-81DF-9DC5A59ABC4E}"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3468334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265993-6C11-4B62-81DF-9DC5A59ABC4E}"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1249614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265993-6C11-4B62-81DF-9DC5A59ABC4E}"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834944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65993-6C11-4B62-81DF-9DC5A59ABC4E}"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4165145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65993-6C11-4B62-81DF-9DC5A59ABC4E}"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422124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65993-6C11-4B62-81DF-9DC5A59ABC4E}"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6F3C8F-915C-476F-89DE-8FE5E0D6D26F}" type="slidenum">
              <a:rPr lang="en-US" smtClean="0"/>
              <a:t>‹#›</a:t>
            </a:fld>
            <a:endParaRPr lang="en-US"/>
          </a:p>
        </p:txBody>
      </p:sp>
    </p:spTree>
    <p:extLst>
      <p:ext uri="{BB962C8B-B14F-4D97-AF65-F5344CB8AC3E}">
        <p14:creationId xmlns:p14="http://schemas.microsoft.com/office/powerpoint/2010/main" val="249882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65993-6C11-4B62-81DF-9DC5A59ABC4E}"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F3C8F-915C-476F-89DE-8FE5E0D6D26F}" type="slidenum">
              <a:rPr lang="en-US" smtClean="0"/>
              <a:t>‹#›</a:t>
            </a:fld>
            <a:endParaRPr lang="en-US"/>
          </a:p>
        </p:txBody>
      </p:sp>
    </p:spTree>
    <p:extLst>
      <p:ext uri="{BB962C8B-B14F-4D97-AF65-F5344CB8AC3E}">
        <p14:creationId xmlns:p14="http://schemas.microsoft.com/office/powerpoint/2010/main" val="2480912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mi-lmi.com/kingdomality.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acareerzon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3.jpeg"/><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smtClean="0">
                <a:solidFill>
                  <a:schemeClr val="tx1">
                    <a:lumMod val="85000"/>
                    <a:lumOff val="15000"/>
                  </a:schemeClr>
                </a:solidFill>
              </a:rPr>
              <a:t>Interests</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8D341156-72AD-4DBE-9981-8F1D43C7BB5D}" type="slidenum">
              <a:rPr lang="en-US" smtClean="0"/>
              <a:pPr>
                <a:defRPr/>
              </a:pPr>
              <a:t>10</a:t>
            </a:fld>
            <a:endParaRPr lang="en-US"/>
          </a:p>
        </p:txBody>
      </p:sp>
      <p:sp>
        <p:nvSpPr>
          <p:cNvPr id="27651" name="Title 1"/>
          <p:cNvSpPr>
            <a:spLocks noGrp="1"/>
          </p:cNvSpPr>
          <p:nvPr>
            <p:ph type="title"/>
          </p:nvPr>
        </p:nvSpPr>
        <p:spPr>
          <a:xfrm>
            <a:off x="2133600" y="427038"/>
            <a:ext cx="6705600" cy="1143000"/>
          </a:xfrm>
        </p:spPr>
        <p:txBody>
          <a:bodyPr/>
          <a:lstStyle/>
          <a:p>
            <a:r>
              <a:rPr lang="en-US" b="1" smtClean="0"/>
              <a:t>Six Holland Types</a:t>
            </a:r>
          </a:p>
        </p:txBody>
      </p:sp>
      <p:sp>
        <p:nvSpPr>
          <p:cNvPr id="6" name="Slide Number Placeholder 5"/>
          <p:cNvSpPr txBox="1">
            <a:spLocks noGrp="1"/>
          </p:cNvSpPr>
          <p:nvPr/>
        </p:nvSpPr>
        <p:spPr>
          <a:xfrm>
            <a:off x="6705600" y="6508750"/>
            <a:ext cx="2133600" cy="365125"/>
          </a:xfrm>
          <a:prstGeom prst="rect">
            <a:avLst/>
          </a:prstGeom>
          <a:noFill/>
        </p:spPr>
        <p:txBody>
          <a:bodyPr anchor="ctr"/>
          <a:lstStyle/>
          <a:p>
            <a:pPr algn="r" fontAlgn="auto">
              <a:spcBef>
                <a:spcPts val="0"/>
              </a:spcBef>
              <a:spcAft>
                <a:spcPts val="0"/>
              </a:spcAft>
              <a:defRPr/>
            </a:pPr>
            <a:fld id="{F136AC00-ABB1-417A-9786-09169F084C27}"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7" name="Slide Number Placeholder 5"/>
          <p:cNvSpPr txBox="1">
            <a:spLocks noGrp="1"/>
          </p:cNvSpPr>
          <p:nvPr/>
        </p:nvSpPr>
        <p:spPr bwMode="auto">
          <a:xfrm>
            <a:off x="6705600" y="65087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C9376D7-81D1-4E64-9B56-9F36D6323C7D}"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27654" name="Slide Number Placeholder 5"/>
          <p:cNvSpPr txBox="1">
            <a:spLocks noGrp="1"/>
          </p:cNvSpPr>
          <p:nvPr/>
        </p:nvSpPr>
        <p:spPr bwMode="auto">
          <a:xfrm>
            <a:off x="6705600" y="6508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ECF9941-3C51-4296-B679-08A98A1D26BA}" type="slidenum">
              <a:rPr lang="en-US" sz="1200">
                <a:solidFill>
                  <a:srgbClr val="898989"/>
                </a:solidFill>
              </a:rPr>
              <a:pPr algn="r" eaLnBrk="1" hangingPunct="1"/>
              <a:t>10</a:t>
            </a:fld>
            <a:endParaRPr lang="en-US" sz="1200">
              <a:solidFill>
                <a:srgbClr val="898989"/>
              </a:solidFill>
            </a:endParaRPr>
          </a:p>
        </p:txBody>
      </p:sp>
      <p:sp>
        <p:nvSpPr>
          <p:cNvPr id="27655" name="Slide Number Placeholder 5"/>
          <p:cNvSpPr txBox="1">
            <a:spLocks noGrp="1"/>
          </p:cNvSpPr>
          <p:nvPr/>
        </p:nvSpPr>
        <p:spPr bwMode="auto">
          <a:xfrm>
            <a:off x="6705600" y="6508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0F93869-B585-49FA-B736-6059FA0DA350}" type="slidenum">
              <a:rPr lang="en-US" sz="1200">
                <a:solidFill>
                  <a:srgbClr val="898989"/>
                </a:solidFill>
              </a:rPr>
              <a:pPr algn="r" eaLnBrk="1" hangingPunct="1"/>
              <a:t>10</a:t>
            </a:fld>
            <a:endParaRPr lang="en-US" sz="1200">
              <a:solidFill>
                <a:srgbClr val="898989"/>
              </a:solidFill>
            </a:endParaRPr>
          </a:p>
        </p:txBody>
      </p:sp>
      <p:sp>
        <p:nvSpPr>
          <p:cNvPr id="27656" name="Hexagon 8"/>
          <p:cNvSpPr>
            <a:spLocks noChangeArrowheads="1"/>
          </p:cNvSpPr>
          <p:nvPr/>
        </p:nvSpPr>
        <p:spPr bwMode="auto">
          <a:xfrm>
            <a:off x="2590800" y="2362200"/>
            <a:ext cx="4191000" cy="3733800"/>
          </a:xfrm>
          <a:prstGeom prst="hexagon">
            <a:avLst>
              <a:gd name="adj" fmla="val 25000"/>
              <a:gd name="vf" fmla="val 115470"/>
            </a:avLst>
          </a:prstGeom>
          <a:solidFill>
            <a:schemeClr val="accent1"/>
          </a:solidFill>
          <a:ln w="25400" algn="ctr">
            <a:solidFill>
              <a:srgbClr val="385D8A"/>
            </a:solidFill>
            <a:miter lim="800000"/>
            <a:headEnd/>
            <a:tailEnd/>
          </a:ln>
        </p:spPr>
        <p:txBody>
          <a:bodyPr lIns="91436" tIns="45718" rIns="91436" bIns="45718" anchor="ctr"/>
          <a:lstStyle/>
          <a:p>
            <a:pPr algn="ctr"/>
            <a:endParaRPr lang="en-US">
              <a:solidFill>
                <a:srgbClr val="FFFFFF"/>
              </a:solidFill>
            </a:endParaRPr>
          </a:p>
        </p:txBody>
      </p:sp>
      <p:pic>
        <p:nvPicPr>
          <p:cNvPr id="17" name="Picture 14" descr="A soda can inscribed with a letter S.&#10;" title="Soda can"/>
          <p:cNvPicPr>
            <a:picLocks noChangeAspect="1" noChangeArrowheads="1"/>
          </p:cNvPicPr>
          <p:nvPr/>
        </p:nvPicPr>
        <p:blipFill>
          <a:blip r:embed="rId3"/>
          <a:srcRect/>
          <a:stretch>
            <a:fillRect/>
          </a:stretch>
        </p:blipFill>
        <p:spPr bwMode="auto">
          <a:xfrm>
            <a:off x="381000" y="457200"/>
            <a:ext cx="12954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8" name="Slide Number Placeholder 1"/>
          <p:cNvSpPr txBox="1">
            <a:spLocks/>
          </p:cNvSpPr>
          <p:nvPr/>
        </p:nvSpPr>
        <p:spPr bwMode="auto">
          <a:xfrm>
            <a:off x="6705600" y="65087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1B5360F-24CD-4A93-B7CA-062D64B1B2FC}" type="slidenum">
              <a:rPr lang="en-US" sz="1200">
                <a:solidFill>
                  <a:srgbClr val="898989"/>
                </a:solidFill>
              </a:rPr>
              <a:pPr algn="r" eaLnBrk="1" hangingPunct="1"/>
              <a:t>10</a:t>
            </a:fld>
            <a:endParaRPr lang="en-US" sz="1200">
              <a:solidFill>
                <a:srgbClr val="898989"/>
              </a:solidFill>
            </a:endParaRPr>
          </a:p>
        </p:txBody>
      </p:sp>
      <p:sp>
        <p:nvSpPr>
          <p:cNvPr id="27659" name="Content Placeholder 2"/>
          <p:cNvSpPr>
            <a:spLocks noGrp="1"/>
          </p:cNvSpPr>
          <p:nvPr>
            <p:ph idx="1"/>
          </p:nvPr>
        </p:nvSpPr>
        <p:spPr>
          <a:xfrm>
            <a:off x="76200" y="2362200"/>
            <a:ext cx="9220200" cy="3979863"/>
          </a:xfrm>
        </p:spPr>
        <p:txBody>
          <a:bodyPr/>
          <a:lstStyle/>
          <a:p>
            <a:pPr marL="0" indent="0">
              <a:buFont typeface="Arial" charset="0"/>
              <a:buNone/>
            </a:pPr>
            <a:r>
              <a:rPr lang="en-US" sz="2800" b="1" smtClean="0">
                <a:solidFill>
                  <a:srgbClr val="000000"/>
                </a:solidFill>
                <a:latin typeface="Arial" charset="0"/>
              </a:rPr>
              <a:t>             Realistic                                   Investigative</a:t>
            </a:r>
          </a:p>
          <a:p>
            <a:pPr marL="0" indent="0">
              <a:buFont typeface="Arial" charset="0"/>
              <a:buNone/>
            </a:pPr>
            <a:endParaRPr lang="en-US" sz="2800" b="1" smtClean="0">
              <a:solidFill>
                <a:srgbClr val="000000"/>
              </a:solidFill>
              <a:latin typeface="Arial" charset="0"/>
            </a:endParaRPr>
          </a:p>
          <a:p>
            <a:pPr marL="0" indent="0">
              <a:buFont typeface="Arial" charset="0"/>
              <a:buNone/>
            </a:pPr>
            <a:endParaRPr lang="en-US" sz="2800" b="1" smtClean="0">
              <a:solidFill>
                <a:srgbClr val="000000"/>
              </a:solidFill>
              <a:latin typeface="Arial" charset="0"/>
            </a:endParaRPr>
          </a:p>
          <a:p>
            <a:pPr marL="0" indent="0">
              <a:buFont typeface="Arial" charset="0"/>
              <a:buNone/>
            </a:pPr>
            <a:r>
              <a:rPr lang="en-US" sz="2800" b="1" smtClean="0">
                <a:solidFill>
                  <a:srgbClr val="000000"/>
                </a:solidFill>
                <a:latin typeface="Arial" charset="0"/>
              </a:rPr>
              <a:t>Conventional                                              Artistic</a:t>
            </a:r>
          </a:p>
          <a:p>
            <a:pPr marL="0" indent="0">
              <a:buFont typeface="Arial" charset="0"/>
              <a:buNone/>
            </a:pPr>
            <a:endParaRPr lang="en-US" sz="2800" b="1" smtClean="0">
              <a:solidFill>
                <a:srgbClr val="000000"/>
              </a:solidFill>
              <a:latin typeface="Arial" charset="0"/>
            </a:endParaRPr>
          </a:p>
          <a:p>
            <a:pPr marL="0" indent="0">
              <a:buFont typeface="Arial" charset="0"/>
              <a:buNone/>
            </a:pPr>
            <a:endParaRPr lang="en-US" sz="2800" b="1" smtClean="0">
              <a:solidFill>
                <a:srgbClr val="000000"/>
              </a:solidFill>
              <a:latin typeface="Arial" charset="0"/>
            </a:endParaRPr>
          </a:p>
          <a:p>
            <a:pPr marL="0" indent="0">
              <a:buFont typeface="Arial" charset="0"/>
              <a:buNone/>
            </a:pPr>
            <a:r>
              <a:rPr lang="en-US" sz="2800" b="1" smtClean="0">
                <a:solidFill>
                  <a:srgbClr val="000000"/>
                </a:solidFill>
                <a:latin typeface="Arial" charset="0"/>
              </a:rPr>
              <a:t>      Enterprising                                    Social</a:t>
            </a:r>
          </a:p>
          <a:p>
            <a:pPr marL="0" indent="0">
              <a:buFont typeface="Arial" charset="0"/>
              <a:buNone/>
            </a:pPr>
            <a:endParaRPr lang="en-US" sz="2800" smtClean="0"/>
          </a:p>
        </p:txBody>
      </p:sp>
    </p:spTree>
    <p:extLst>
      <p:ext uri="{BB962C8B-B14F-4D97-AF65-F5344CB8AC3E}">
        <p14:creationId xmlns:p14="http://schemas.microsoft.com/office/powerpoint/2010/main" val="8431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r>
              <a:rPr lang="en-US" sz="4000" b="1" smtClean="0"/>
              <a:t>Six Holland Types</a:t>
            </a:r>
            <a:br>
              <a:rPr lang="en-US" sz="4000" b="1" smtClean="0"/>
            </a:br>
            <a:r>
              <a:rPr lang="en-US" sz="4000" b="1" smtClean="0"/>
              <a:t>“The Common Names”</a:t>
            </a:r>
          </a:p>
        </p:txBody>
      </p:sp>
      <p:sp>
        <p:nvSpPr>
          <p:cNvPr id="15"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C44C636-2CC3-450F-9A61-20C9411B0D68}"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14"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456CD8D4-723A-4C0C-B111-9B8AAEF0DFD6}"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2867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42FF708-05EE-470E-B903-A366FBF5781F}" type="slidenum">
              <a:rPr lang="en-US" sz="1200">
                <a:solidFill>
                  <a:srgbClr val="898989"/>
                </a:solidFill>
              </a:rPr>
              <a:pPr algn="r" eaLnBrk="1" hangingPunct="1"/>
              <a:t>11</a:t>
            </a:fld>
            <a:endParaRPr lang="en-US" sz="1200">
              <a:solidFill>
                <a:srgbClr val="898989"/>
              </a:solidFill>
            </a:endParaRPr>
          </a:p>
        </p:txBody>
      </p:sp>
      <p:sp>
        <p:nvSpPr>
          <p:cNvPr id="2867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76F4173-66EF-483B-9D25-023D9DAACD41}" type="slidenum">
              <a:rPr lang="en-US" sz="1200">
                <a:solidFill>
                  <a:srgbClr val="898989"/>
                </a:solidFill>
              </a:rPr>
              <a:pPr algn="r" eaLnBrk="1" hangingPunct="1"/>
              <a:t>11</a:t>
            </a:fld>
            <a:endParaRPr lang="en-US" sz="1200">
              <a:solidFill>
                <a:srgbClr val="898989"/>
              </a:solidFill>
            </a:endParaRPr>
          </a:p>
        </p:txBody>
      </p:sp>
      <p:sp>
        <p:nvSpPr>
          <p:cNvPr id="28679" name="Hexagon 7"/>
          <p:cNvSpPr>
            <a:spLocks noChangeArrowheads="1"/>
          </p:cNvSpPr>
          <p:nvPr/>
        </p:nvSpPr>
        <p:spPr bwMode="auto">
          <a:xfrm>
            <a:off x="2286000" y="2057400"/>
            <a:ext cx="4343400" cy="3733800"/>
          </a:xfrm>
          <a:prstGeom prst="hexagon">
            <a:avLst>
              <a:gd name="adj" fmla="val 24999"/>
              <a:gd name="vf" fmla="val 115470"/>
            </a:avLst>
          </a:prstGeom>
          <a:solidFill>
            <a:schemeClr val="accent1"/>
          </a:solidFill>
          <a:ln w="25400" algn="ctr">
            <a:solidFill>
              <a:srgbClr val="385D8A"/>
            </a:solidFill>
            <a:miter lim="800000"/>
            <a:headEnd/>
            <a:tailEnd/>
          </a:ln>
        </p:spPr>
        <p:txBody>
          <a:bodyPr lIns="91436" tIns="45718" rIns="91436" bIns="45718" anchor="ctr"/>
          <a:lstStyle/>
          <a:p>
            <a:pPr algn="ctr"/>
            <a:endParaRPr lang="en-US">
              <a:solidFill>
                <a:srgbClr val="FFFFFF"/>
              </a:solidFill>
            </a:endParaRPr>
          </a:p>
        </p:txBody>
      </p:sp>
      <p:sp>
        <p:nvSpPr>
          <p:cNvPr id="2" name="Slide Number Placeholder 1"/>
          <p:cNvSpPr>
            <a:spLocks noGrp="1"/>
          </p:cNvSpPr>
          <p:nvPr>
            <p:ph type="sldNum" sz="quarter" idx="12"/>
          </p:nvPr>
        </p:nvSpPr>
        <p:spPr/>
        <p:txBody>
          <a:bodyPr/>
          <a:lstStyle/>
          <a:p>
            <a:pPr>
              <a:defRPr/>
            </a:pPr>
            <a:fld id="{96F82A0D-2A51-40E3-9E0A-8B348629CDBB}" type="slidenum">
              <a:rPr lang="en-US" smtClean="0"/>
              <a:pPr>
                <a:defRPr/>
              </a:pPr>
              <a:t>11</a:t>
            </a:fld>
            <a:endParaRPr lang="en-US"/>
          </a:p>
        </p:txBody>
      </p:sp>
      <p:sp>
        <p:nvSpPr>
          <p:cNvPr id="28681" name="Content Placeholder 2"/>
          <p:cNvSpPr>
            <a:spLocks noGrp="1"/>
          </p:cNvSpPr>
          <p:nvPr>
            <p:ph idx="1"/>
          </p:nvPr>
        </p:nvSpPr>
        <p:spPr>
          <a:xfrm>
            <a:off x="0" y="1874838"/>
            <a:ext cx="8915400" cy="4525962"/>
          </a:xfrm>
        </p:spPr>
        <p:txBody>
          <a:bodyPr/>
          <a:lstStyle/>
          <a:p>
            <a:pPr marL="0" indent="0">
              <a:buFont typeface="Arial" charset="0"/>
              <a:buNone/>
            </a:pPr>
            <a:r>
              <a:rPr lang="en-US" sz="2800" b="1" smtClean="0">
                <a:latin typeface="Arial" charset="0"/>
                <a:cs typeface="Arial" charset="0"/>
              </a:rPr>
              <a:t>	       Doers				     Thinkers</a:t>
            </a:r>
          </a:p>
          <a:p>
            <a:pPr marL="0" indent="0">
              <a:buFont typeface="Arial" charset="0"/>
              <a:buNone/>
            </a:pPr>
            <a:endParaRPr lang="en-US" sz="2800" b="1" smtClean="0">
              <a:latin typeface="Arial" charset="0"/>
              <a:cs typeface="Arial" charset="0"/>
            </a:endParaRPr>
          </a:p>
          <a:p>
            <a:pPr marL="0" indent="0">
              <a:buFont typeface="Arial" charset="0"/>
              <a:buNone/>
            </a:pPr>
            <a:endParaRPr lang="en-US" sz="2800" b="1" smtClean="0">
              <a:latin typeface="Arial" charset="0"/>
              <a:cs typeface="Arial" charset="0"/>
            </a:endParaRPr>
          </a:p>
          <a:p>
            <a:pPr marL="0" indent="0">
              <a:buFont typeface="Arial" charset="0"/>
              <a:buNone/>
            </a:pPr>
            <a:r>
              <a:rPr lang="en-US" sz="2800" b="1" smtClean="0">
                <a:latin typeface="Arial" charset="0"/>
                <a:cs typeface="Arial" charset="0"/>
              </a:rPr>
              <a:t>  Organizers					   Creators</a:t>
            </a:r>
          </a:p>
          <a:p>
            <a:pPr marL="0" indent="0">
              <a:buFont typeface="Arial" charset="0"/>
              <a:buNone/>
            </a:pPr>
            <a:endParaRPr lang="en-US" sz="2800" b="1" smtClean="0">
              <a:latin typeface="Arial" charset="0"/>
              <a:cs typeface="Arial" charset="0"/>
            </a:endParaRPr>
          </a:p>
          <a:p>
            <a:pPr marL="0" indent="0">
              <a:buFont typeface="Arial" charset="0"/>
              <a:buNone/>
            </a:pPr>
            <a:r>
              <a:rPr lang="en-US" sz="2800" b="1" smtClean="0">
                <a:latin typeface="Arial" charset="0"/>
                <a:cs typeface="Arial" charset="0"/>
              </a:rPr>
              <a:t> </a:t>
            </a:r>
          </a:p>
          <a:p>
            <a:pPr marL="0" indent="0">
              <a:buFont typeface="Arial" charset="0"/>
              <a:buNone/>
            </a:pPr>
            <a:endParaRPr lang="en-US" sz="2800" b="1" smtClean="0">
              <a:latin typeface="Arial" charset="0"/>
              <a:cs typeface="Arial" charset="0"/>
            </a:endParaRPr>
          </a:p>
          <a:p>
            <a:pPr marL="0" indent="0">
              <a:buFont typeface="Arial" charset="0"/>
              <a:buNone/>
            </a:pPr>
            <a:r>
              <a:rPr lang="en-US" sz="2800" b="1" smtClean="0">
                <a:latin typeface="Arial" charset="0"/>
                <a:cs typeface="Arial" charset="0"/>
              </a:rPr>
              <a:t>         Persuaders		               Helpers </a:t>
            </a:r>
          </a:p>
        </p:txBody>
      </p:sp>
    </p:spTree>
    <p:extLst>
      <p:ext uri="{BB962C8B-B14F-4D97-AF65-F5344CB8AC3E}">
        <p14:creationId xmlns:p14="http://schemas.microsoft.com/office/powerpoint/2010/main" val="1865200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209800" y="274638"/>
            <a:ext cx="6477000" cy="1143000"/>
          </a:xfrm>
        </p:spPr>
        <p:txBody>
          <a:bodyPr>
            <a:normAutofit fontScale="90000"/>
          </a:bodyPr>
          <a:lstStyle/>
          <a:p>
            <a:r>
              <a:rPr lang="en-US" b="1" smtClean="0"/>
              <a:t>Profile Report </a:t>
            </a:r>
            <a:br>
              <a:rPr lang="en-US" b="1" smtClean="0"/>
            </a:br>
            <a:r>
              <a:rPr lang="en-US" b="1" smtClean="0"/>
              <a:t>Self-Selected Choices</a:t>
            </a:r>
          </a:p>
        </p:txBody>
      </p:sp>
      <p:sp>
        <p:nvSpPr>
          <p:cNvPr id="29699" name="Content Placeholder 2"/>
          <p:cNvSpPr>
            <a:spLocks noGrp="1"/>
          </p:cNvSpPr>
          <p:nvPr>
            <p:ph idx="1"/>
          </p:nvPr>
        </p:nvSpPr>
        <p:spPr>
          <a:xfrm>
            <a:off x="533400" y="1600200"/>
            <a:ext cx="8229600" cy="4525963"/>
          </a:xfrm>
        </p:spPr>
        <p:txBody>
          <a:bodyPr/>
          <a:lstStyle/>
          <a:p>
            <a:pPr eaLnBrk="1" hangingPunct="1"/>
            <a:r>
              <a:rPr lang="en-US" smtClean="0"/>
              <a:t>On the WOWi </a:t>
            </a:r>
            <a:r>
              <a:rPr lang="en-US" b="1" smtClean="0"/>
              <a:t>Profile Report , </a:t>
            </a:r>
            <a:r>
              <a:rPr lang="en-US" smtClean="0"/>
              <a:t>page 1, in the </a:t>
            </a:r>
            <a:r>
              <a:rPr lang="en-US" b="1" smtClean="0"/>
              <a:t>Summary</a:t>
            </a:r>
            <a:r>
              <a:rPr lang="en-US" smtClean="0"/>
              <a:t> section, do your </a:t>
            </a:r>
            <a:r>
              <a:rPr lang="en-US" b="1" smtClean="0"/>
              <a:t>“Self-Selected Choices</a:t>
            </a:r>
            <a:r>
              <a:rPr lang="en-US" smtClean="0"/>
              <a:t>” of </a:t>
            </a:r>
            <a:r>
              <a:rPr lang="en-US" b="1" smtClean="0"/>
              <a:t>Occupational Areas </a:t>
            </a:r>
            <a:r>
              <a:rPr lang="en-US" smtClean="0"/>
              <a:t>seem to cover your areas of interest? </a:t>
            </a:r>
          </a:p>
          <a:p>
            <a:pPr eaLnBrk="1" hangingPunct="1"/>
            <a:r>
              <a:rPr lang="en-US" smtClean="0"/>
              <a:t>Do your selected </a:t>
            </a:r>
            <a:r>
              <a:rPr lang="en-US" b="1" smtClean="0"/>
              <a:t>“Best Liked Subjects”</a:t>
            </a:r>
            <a:r>
              <a:rPr lang="en-US" smtClean="0"/>
              <a:t> seem to cover your preferred school subjects?</a:t>
            </a:r>
          </a:p>
          <a:p>
            <a:pPr eaLnBrk="1" hangingPunct="1">
              <a:buFont typeface="Arial" charset="0"/>
              <a:buNone/>
            </a:pPr>
            <a:r>
              <a:rPr lang="en-US" sz="2400" smtClean="0"/>
              <a:t>		    In the </a:t>
            </a:r>
            <a:r>
              <a:rPr lang="en-US" sz="2400" b="1" smtClean="0"/>
              <a:t>Participant Workbook, </a:t>
            </a:r>
            <a:r>
              <a:rPr lang="en-US" sz="2400" smtClean="0"/>
              <a:t>under “</a:t>
            </a:r>
            <a:r>
              <a:rPr lang="en-US" sz="2400" b="1" smtClean="0"/>
              <a:t>WOWi </a:t>
            </a:r>
          </a:p>
          <a:p>
            <a:pPr eaLnBrk="1" hangingPunct="1">
              <a:buFont typeface="Arial" charset="0"/>
              <a:buNone/>
            </a:pPr>
            <a:r>
              <a:rPr lang="en-US" sz="2400" b="1" smtClean="0"/>
              <a:t>			Occupational  Areas,</a:t>
            </a:r>
            <a:r>
              <a:rPr lang="en-US" sz="2400" smtClean="0"/>
              <a:t>” record your </a:t>
            </a:r>
            <a:r>
              <a:rPr lang="en-US" sz="2400" b="1" smtClean="0"/>
              <a:t>Self-Selected 			Occupational Interests.</a:t>
            </a:r>
          </a:p>
          <a:p>
            <a:pPr eaLnBrk="1" hangingPunct="1">
              <a:buFont typeface="Arial" charset="0"/>
              <a:buNone/>
            </a:pPr>
            <a:endParaRPr lang="en-US" smtClean="0"/>
          </a:p>
        </p:txBody>
      </p:sp>
      <p:sp>
        <p:nvSpPr>
          <p:cNvPr id="12"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83F2A15-C3B9-412F-B405-73334CDA0887}"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11"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E3BB928-94F8-4498-A455-87ACC5490C97}"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sp>
        <p:nvSpPr>
          <p:cNvPr id="2970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9B3C1AE-B6DB-49F7-A0E8-1FFA1B3A8604}" type="slidenum">
              <a:rPr lang="en-US" sz="1200">
                <a:solidFill>
                  <a:srgbClr val="898989"/>
                </a:solidFill>
              </a:rPr>
              <a:pPr algn="r" eaLnBrk="1" hangingPunct="1"/>
              <a:t>12</a:t>
            </a:fld>
            <a:endParaRPr lang="en-US" sz="1200">
              <a:solidFill>
                <a:srgbClr val="898989"/>
              </a:solidFill>
            </a:endParaRPr>
          </a:p>
        </p:txBody>
      </p:sp>
      <p:sp>
        <p:nvSpPr>
          <p:cNvPr id="2970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76FF96A-D782-433A-BD8B-D1D59A01EDD8}" type="slidenum">
              <a:rPr lang="en-US" sz="1200">
                <a:solidFill>
                  <a:srgbClr val="898989"/>
                </a:solidFill>
              </a:rPr>
              <a:pPr algn="r" eaLnBrk="1" hangingPunct="1"/>
              <a:t>12</a:t>
            </a:fld>
            <a:endParaRPr lang="en-US" sz="1200">
              <a:solidFill>
                <a:srgbClr val="898989"/>
              </a:solidFill>
            </a:endParaRPr>
          </a:p>
        </p:txBody>
      </p:sp>
      <p:pic>
        <p:nvPicPr>
          <p:cNvPr id="29704" name="Picture 8" descr="MC90001419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0" y="4495800"/>
            <a:ext cx="762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5" name="Picture 9" descr="A piece of ice inscribed with a letter O." title="Piece of Ice"/>
          <p:cNvPicPr>
            <a:picLocks noChangeAspect="1" noChangeArrowheads="1"/>
          </p:cNvPicPr>
          <p:nvPr/>
        </p:nvPicPr>
        <p:blipFill>
          <a:blip r:embed="rId4"/>
          <a:srcRect/>
          <a:stretch>
            <a:fillRect/>
          </a:stretch>
        </p:blipFill>
        <p:spPr bwMode="auto">
          <a:xfrm>
            <a:off x="457200" y="138113"/>
            <a:ext cx="1524000" cy="157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6" name="Picture 9" descr="A piece of ice inscribed with a letter O." title="Piece of Ice"/>
          <p:cNvPicPr>
            <a:picLocks noChangeAspect="1" noChangeArrowheads="1"/>
          </p:cNvPicPr>
          <p:nvPr/>
        </p:nvPicPr>
        <p:blipFill>
          <a:blip r:embed="rId4"/>
          <a:srcRect/>
          <a:stretch>
            <a:fillRect/>
          </a:stretch>
        </p:blipFill>
        <p:spPr bwMode="auto">
          <a:xfrm>
            <a:off x="609600" y="4935538"/>
            <a:ext cx="12192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68B1A90D-5B65-4B06-8FA9-659BB4B571DD}" type="slidenum">
              <a:rPr lang="en-US" smtClean="0"/>
              <a:pPr>
                <a:defRPr/>
              </a:pPr>
              <a:t>12</a:t>
            </a:fld>
            <a:endParaRPr lang="en-US"/>
          </a:p>
        </p:txBody>
      </p:sp>
    </p:spTree>
    <p:extLst>
      <p:ext uri="{BB962C8B-B14F-4D97-AF65-F5344CB8AC3E}">
        <p14:creationId xmlns:p14="http://schemas.microsoft.com/office/powerpoint/2010/main" val="1812144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r>
              <a:rPr lang="en-US" b="1" smtClean="0"/>
              <a:t>Profile Report</a:t>
            </a:r>
            <a:br>
              <a:rPr lang="en-US" b="1" smtClean="0"/>
            </a:br>
            <a:r>
              <a:rPr lang="en-US" b="1" smtClean="0"/>
              <a:t>Career Interest Activities</a:t>
            </a:r>
            <a:endParaRPr lang="en-US" smtClean="0"/>
          </a:p>
        </p:txBody>
      </p:sp>
      <p:sp>
        <p:nvSpPr>
          <p:cNvPr id="30723" name="Content Placeholder 2"/>
          <p:cNvSpPr>
            <a:spLocks noGrp="1"/>
          </p:cNvSpPr>
          <p:nvPr>
            <p:ph idx="1"/>
          </p:nvPr>
        </p:nvSpPr>
        <p:spPr>
          <a:xfrm>
            <a:off x="457200" y="1600200"/>
            <a:ext cx="8229600" cy="4648200"/>
          </a:xfrm>
        </p:spPr>
        <p:txBody>
          <a:bodyPr/>
          <a:lstStyle/>
          <a:p>
            <a:r>
              <a:rPr lang="en-US" b="1" smtClean="0"/>
              <a:t>WOWi Summary - page 1  </a:t>
            </a:r>
            <a:r>
              <a:rPr lang="en-US" sz="2400" b="1" smtClean="0"/>
              <a:t>(lower right hand corner)</a:t>
            </a:r>
          </a:p>
          <a:p>
            <a:r>
              <a:rPr lang="en-US" b="1" u="sng" smtClean="0"/>
              <a:t>High-Measured Career Interest Activities</a:t>
            </a:r>
            <a:r>
              <a:rPr lang="en-US" smtClean="0"/>
              <a:t> Does the list suggest areas of career interest that “fit” what you know about yourself?</a:t>
            </a:r>
          </a:p>
          <a:p>
            <a:endParaRPr lang="en-US" smtClean="0"/>
          </a:p>
          <a:p>
            <a:pPr>
              <a:buFont typeface="Arial" charset="0"/>
              <a:buNone/>
            </a:pPr>
            <a:r>
              <a:rPr lang="en-US" sz="2800" i="1" smtClean="0"/>
              <a:t>		        Record results in your </a:t>
            </a:r>
            <a:r>
              <a:rPr lang="en-US" sz="2800" b="1" i="1" smtClean="0"/>
              <a:t>Participant Workbook 	        </a:t>
            </a:r>
            <a:r>
              <a:rPr lang="en-US" sz="2800" i="1" smtClean="0"/>
              <a:t>under the “</a:t>
            </a:r>
            <a:r>
              <a:rPr lang="en-US" sz="2800" b="1" i="1" smtClean="0"/>
              <a:t>WOWi Career Interest 				Activities.</a:t>
            </a:r>
            <a:r>
              <a:rPr lang="en-US" sz="2800" i="1" smtClean="0"/>
              <a:t>”</a:t>
            </a:r>
            <a:endParaRPr lang="en-US" sz="2800" smtClean="0"/>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F8E1D76-BC6E-46CE-B4AB-B46A2101BCC7}"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85B98BE5-4061-44D1-9D6A-246606737F76}"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sp>
        <p:nvSpPr>
          <p:cNvPr id="3072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2E64C63-C30F-4DD9-B633-3D058ED8BFCE}" type="slidenum">
              <a:rPr lang="en-US" sz="1200">
                <a:solidFill>
                  <a:srgbClr val="898989"/>
                </a:solidFill>
              </a:rPr>
              <a:pPr algn="r" eaLnBrk="1" hangingPunct="1"/>
              <a:t>13</a:t>
            </a:fld>
            <a:endParaRPr lang="en-US" sz="1200">
              <a:solidFill>
                <a:srgbClr val="898989"/>
              </a:solidFill>
            </a:endParaRPr>
          </a:p>
        </p:txBody>
      </p:sp>
      <p:sp>
        <p:nvSpPr>
          <p:cNvPr id="3072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A38C387-1703-4AF4-BD7E-2DDD9A9739C3}" type="slidenum">
              <a:rPr lang="en-US" sz="1200">
                <a:solidFill>
                  <a:srgbClr val="898989"/>
                </a:solidFill>
              </a:rPr>
              <a:pPr algn="r" eaLnBrk="1" hangingPunct="1"/>
              <a:t>13</a:t>
            </a:fld>
            <a:endParaRPr lang="en-US" sz="1200">
              <a:solidFill>
                <a:srgbClr val="898989"/>
              </a:solidFill>
            </a:endParaRPr>
          </a:p>
        </p:txBody>
      </p:sp>
      <p:pic>
        <p:nvPicPr>
          <p:cNvPr id="30728" name="Picture 9" descr="A piece of ice inscribed with a letter O." title="Piece of Ice"/>
          <p:cNvPicPr>
            <a:picLocks noChangeAspect="1" noChangeArrowheads="1"/>
          </p:cNvPicPr>
          <p:nvPr/>
        </p:nvPicPr>
        <p:blipFill>
          <a:blip r:embed="rId3"/>
          <a:srcRect/>
          <a:stretch>
            <a:fillRect/>
          </a:stretch>
        </p:blipFill>
        <p:spPr bwMode="auto">
          <a:xfrm>
            <a:off x="685800" y="45720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97F52066-7110-482A-8AD4-7DB90EAC31F0}" type="slidenum">
              <a:rPr lang="en-US" smtClean="0"/>
              <a:pPr>
                <a:defRPr/>
              </a:pPr>
              <a:t>13</a:t>
            </a:fld>
            <a:endParaRPr lang="en-US"/>
          </a:p>
        </p:txBody>
      </p:sp>
    </p:spTree>
    <p:extLst>
      <p:ext uri="{BB962C8B-B14F-4D97-AF65-F5344CB8AC3E}">
        <p14:creationId xmlns:p14="http://schemas.microsoft.com/office/powerpoint/2010/main" val="20944053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1096962"/>
          </a:xfrm>
        </p:spPr>
        <p:txBody>
          <a:bodyPr>
            <a:normAutofit fontScale="90000"/>
          </a:bodyPr>
          <a:lstStyle/>
          <a:p>
            <a:r>
              <a:rPr lang="en-US" sz="4000" b="1" smtClean="0"/>
              <a:t>Interpretive Report -</a:t>
            </a:r>
            <a:br>
              <a:rPr lang="en-US" sz="4000" b="1" smtClean="0"/>
            </a:br>
            <a:r>
              <a:rPr lang="en-US" sz="4000" b="1" smtClean="0"/>
              <a:t>Career Recommendations</a:t>
            </a:r>
          </a:p>
        </p:txBody>
      </p:sp>
      <p:sp>
        <p:nvSpPr>
          <p:cNvPr id="31747" name="Content Placeholder 2"/>
          <p:cNvSpPr>
            <a:spLocks noGrp="1"/>
          </p:cNvSpPr>
          <p:nvPr>
            <p:ph idx="1"/>
          </p:nvPr>
        </p:nvSpPr>
        <p:spPr>
          <a:xfrm>
            <a:off x="457200" y="1524000"/>
            <a:ext cx="8229600" cy="4602163"/>
          </a:xfrm>
        </p:spPr>
        <p:txBody>
          <a:bodyPr/>
          <a:lstStyle/>
          <a:p>
            <a:r>
              <a:rPr lang="en-US" smtClean="0"/>
              <a:t>On page 5, find the Career Recommendations. </a:t>
            </a:r>
          </a:p>
          <a:p>
            <a:r>
              <a:rPr lang="en-US" smtClean="0"/>
              <a:t>These occupational (job) recommendations are based on your scores in all the sections you completed.</a:t>
            </a:r>
          </a:p>
          <a:p>
            <a:r>
              <a:rPr lang="en-US" smtClean="0"/>
              <a:t>List the Career Recommendations you are:</a:t>
            </a:r>
          </a:p>
          <a:p>
            <a:pPr lvl="1"/>
            <a:r>
              <a:rPr lang="en-US" sz="3200" smtClean="0"/>
              <a:t>interested in, </a:t>
            </a:r>
          </a:p>
          <a:p>
            <a:pPr lvl="1"/>
            <a:r>
              <a:rPr lang="en-US" sz="3200" smtClean="0"/>
              <a:t>neutral about, or </a:t>
            </a:r>
          </a:p>
          <a:p>
            <a:pPr lvl="1"/>
            <a:r>
              <a:rPr lang="en-US" sz="3200" smtClean="0"/>
              <a:t>not interested in.</a:t>
            </a: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C4E3DF0-FF0B-4058-9BA2-F5989ED6B358}"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2" name="Slide Number Placeholder 1"/>
          <p:cNvSpPr>
            <a:spLocks noGrp="1"/>
          </p:cNvSpPr>
          <p:nvPr>
            <p:ph type="sldNum" sz="quarter" idx="12"/>
          </p:nvPr>
        </p:nvSpPr>
        <p:spPr/>
        <p:txBody>
          <a:bodyPr/>
          <a:lstStyle/>
          <a:p>
            <a:pPr>
              <a:defRPr/>
            </a:pPr>
            <a:fld id="{8C320CC6-689D-4A9A-BD1F-F15C9DB89B03}" type="slidenum">
              <a:rPr lang="en-US" smtClean="0"/>
              <a:pPr>
                <a:defRPr/>
              </a:pPr>
              <a:t>14</a:t>
            </a:fld>
            <a:endParaRPr lang="en-US"/>
          </a:p>
        </p:txBody>
      </p:sp>
    </p:spTree>
    <p:extLst>
      <p:ext uri="{BB962C8B-B14F-4D97-AF65-F5344CB8AC3E}">
        <p14:creationId xmlns:p14="http://schemas.microsoft.com/office/powerpoint/2010/main" val="38688455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r>
              <a:rPr lang="en-US" sz="4000" b="1" smtClean="0"/>
              <a:t>CAREER RECOMMENDATIONS</a:t>
            </a:r>
            <a:br>
              <a:rPr lang="en-US" sz="4000" b="1" smtClean="0"/>
            </a:br>
            <a:r>
              <a:rPr lang="en-US" sz="4000" b="1" smtClean="0"/>
              <a:t>Interpretive Report</a:t>
            </a:r>
            <a:endParaRPr lang="en-US" sz="4000" smtClean="0"/>
          </a:p>
        </p:txBody>
      </p:sp>
      <p:sp>
        <p:nvSpPr>
          <p:cNvPr id="32771" name="Content Placeholder 2"/>
          <p:cNvSpPr>
            <a:spLocks noGrp="1"/>
          </p:cNvSpPr>
          <p:nvPr>
            <p:ph idx="1"/>
          </p:nvPr>
        </p:nvSpPr>
        <p:spPr/>
        <p:txBody>
          <a:bodyPr/>
          <a:lstStyle/>
          <a:p>
            <a:pPr eaLnBrk="1" hangingPunct="1"/>
            <a:r>
              <a:rPr lang="en-US" smtClean="0"/>
              <a:t>Combines the results of:</a:t>
            </a:r>
          </a:p>
          <a:p>
            <a:pPr lvl="1" eaLnBrk="1" hangingPunct="1"/>
            <a:r>
              <a:rPr lang="en-US" smtClean="0"/>
              <a:t>your career interests (what you like to do),</a:t>
            </a:r>
          </a:p>
          <a:p>
            <a:pPr lvl="1" eaLnBrk="1" hangingPunct="1"/>
            <a:r>
              <a:rPr lang="en-US" smtClean="0"/>
              <a:t>aptitudes (what you do well),  and</a:t>
            </a:r>
          </a:p>
          <a:p>
            <a:pPr lvl="1" eaLnBrk="1" hangingPunct="1"/>
            <a:r>
              <a:rPr lang="en-US" smtClean="0"/>
              <a:t>values (what’s important to you in the work environment). </a:t>
            </a:r>
          </a:p>
          <a:p>
            <a:pPr eaLnBrk="1" hangingPunct="1"/>
            <a:r>
              <a:rPr lang="en-US" smtClean="0"/>
              <a:t>Does the list of </a:t>
            </a:r>
            <a:r>
              <a:rPr lang="en-US" b="1" smtClean="0"/>
              <a:t>Career Recommendations  </a:t>
            </a:r>
            <a:r>
              <a:rPr lang="en-US" smtClean="0"/>
              <a:t>suggest some occupations that you would be interested in exploring?</a:t>
            </a:r>
          </a:p>
          <a:p>
            <a:endParaRPr lang="en-US"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25CCCB3-9592-4D20-8591-D663030B726D}"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14C4BBC3-F8E2-4859-A88C-90670B612862}"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3277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22D4B71-F39F-4165-8E80-9BFE62A3BD6D}" type="slidenum">
              <a:rPr lang="en-US" sz="1200">
                <a:solidFill>
                  <a:srgbClr val="898989"/>
                </a:solidFill>
              </a:rPr>
              <a:pPr algn="r" eaLnBrk="1" hangingPunct="1"/>
              <a:t>15</a:t>
            </a:fld>
            <a:endParaRPr lang="en-US" sz="1200">
              <a:solidFill>
                <a:srgbClr val="898989"/>
              </a:solidFill>
            </a:endParaRPr>
          </a:p>
        </p:txBody>
      </p:sp>
      <p:sp>
        <p:nvSpPr>
          <p:cNvPr id="3277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AAD74D7-76CC-4AF1-9691-4B5AD7C9A16D}" type="slidenum">
              <a:rPr lang="en-US" sz="1200">
                <a:solidFill>
                  <a:srgbClr val="898989"/>
                </a:solidFill>
              </a:rPr>
              <a:pPr algn="r" eaLnBrk="1" hangingPunct="1"/>
              <a:t>15</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B0FE0C7D-7334-4008-BECA-AFCB73B070A8}" type="slidenum">
              <a:rPr lang="en-US" smtClean="0"/>
              <a:pPr>
                <a:defRPr/>
              </a:pPr>
              <a:t>15</a:t>
            </a:fld>
            <a:endParaRPr lang="en-US"/>
          </a:p>
        </p:txBody>
      </p:sp>
    </p:spTree>
    <p:extLst>
      <p:ext uri="{BB962C8B-B14F-4D97-AF65-F5344CB8AC3E}">
        <p14:creationId xmlns:p14="http://schemas.microsoft.com/office/powerpoint/2010/main" val="41426568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b="1" smtClean="0"/>
              <a:t>What Type of Person Am I?</a:t>
            </a:r>
          </a:p>
        </p:txBody>
      </p:sp>
      <p:sp>
        <p:nvSpPr>
          <p:cNvPr id="33795" name="Content Placeholder 2"/>
          <p:cNvSpPr>
            <a:spLocks noGrp="1"/>
          </p:cNvSpPr>
          <p:nvPr>
            <p:ph idx="1"/>
          </p:nvPr>
        </p:nvSpPr>
        <p:spPr>
          <a:xfrm>
            <a:off x="457200" y="1600200"/>
            <a:ext cx="8229600" cy="4724400"/>
          </a:xfrm>
        </p:spPr>
        <p:txBody>
          <a:bodyPr/>
          <a:lstStyle/>
          <a:p>
            <a:r>
              <a:rPr lang="en-US" smtClean="0"/>
              <a:t>Another Personality Inventory –  documenting the characteristics that make you different from  other people is:</a:t>
            </a:r>
          </a:p>
          <a:p>
            <a:pPr algn="ctr">
              <a:buFont typeface="Arial" charset="0"/>
              <a:buNone/>
            </a:pPr>
            <a:r>
              <a:rPr lang="en-US" smtClean="0"/>
              <a:t>The </a:t>
            </a:r>
            <a:r>
              <a:rPr lang="en-US" b="1" smtClean="0"/>
              <a:t>Kingdomality</a:t>
            </a:r>
            <a:r>
              <a:rPr lang="en-US" smtClean="0"/>
              <a:t> Exercise</a:t>
            </a:r>
          </a:p>
          <a:p>
            <a:pPr algn="ctr">
              <a:buFont typeface="Arial" charset="0"/>
              <a:buNone/>
            </a:pPr>
            <a:r>
              <a:rPr lang="en-US" smtClean="0">
                <a:hlinkClick r:id="rId3"/>
              </a:rPr>
              <a:t>www.cmi-lmi.com/kingdomality.html</a:t>
            </a:r>
            <a:endParaRPr lang="en-US" smtClean="0"/>
          </a:p>
          <a:p>
            <a:pPr>
              <a:buFont typeface="Arial" charset="0"/>
              <a:buNone/>
            </a:pPr>
            <a:endParaRPr lang="en-US" smtClean="0"/>
          </a:p>
          <a:p>
            <a:pPr>
              <a:buFont typeface="Arial" charset="0"/>
              <a:buNone/>
            </a:pPr>
            <a:r>
              <a:rPr lang="en-US" sz="2400" smtClean="0"/>
              <a:t>		</a:t>
            </a:r>
            <a:r>
              <a:rPr lang="en-US" sz="2400" b="1" i="1" smtClean="0"/>
              <a:t>Participant Workbook</a:t>
            </a:r>
            <a:r>
              <a:rPr lang="en-US" sz="2400" i="1" smtClean="0"/>
              <a:t>: Record appropriate Title or</a:t>
            </a:r>
          </a:p>
          <a:p>
            <a:pPr>
              <a:buFont typeface="Arial" charset="0"/>
              <a:buNone/>
            </a:pPr>
            <a:r>
              <a:rPr lang="en-US" sz="2400" i="1" smtClean="0"/>
              <a:t>		characteristics from the Kingdomality exercise on the “S” 	page under the </a:t>
            </a:r>
            <a:r>
              <a:rPr lang="en-US" sz="2400" b="1" i="1" smtClean="0"/>
              <a:t>“Personality” </a:t>
            </a:r>
            <a:r>
              <a:rPr lang="en-US" sz="2400" i="1" smtClean="0"/>
              <a:t>section.</a:t>
            </a:r>
            <a:endParaRPr lang="en-US" smtClean="0"/>
          </a:p>
        </p:txBody>
      </p:sp>
      <p:sp>
        <p:nvSpPr>
          <p:cNvPr id="14"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99FB598-0287-40C6-85B3-9FA90985C03B}"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13"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E5799E99-23C6-4E99-A2EA-888F6A9E969A}"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337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2D6D246-4127-4A51-AB26-6AE9F65A4847}" type="slidenum">
              <a:rPr lang="en-US" sz="1200">
                <a:solidFill>
                  <a:srgbClr val="898989"/>
                </a:solidFill>
              </a:rPr>
              <a:pPr algn="r" eaLnBrk="1" hangingPunct="1"/>
              <a:t>16</a:t>
            </a:fld>
            <a:endParaRPr lang="en-US" sz="1200">
              <a:solidFill>
                <a:srgbClr val="898989"/>
              </a:solidFill>
            </a:endParaRPr>
          </a:p>
        </p:txBody>
      </p:sp>
      <p:sp>
        <p:nvSpPr>
          <p:cNvPr id="3379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9AA3964-FDF8-4FE5-8864-3926E56DD66C}" type="slidenum">
              <a:rPr lang="en-US" sz="1200">
                <a:solidFill>
                  <a:srgbClr val="898989"/>
                </a:solidFill>
              </a:rPr>
              <a:pPr algn="r" eaLnBrk="1" hangingPunct="1"/>
              <a:t>16</a:t>
            </a:fld>
            <a:endParaRPr lang="en-US" sz="1200">
              <a:solidFill>
                <a:srgbClr val="898989"/>
              </a:solidFill>
            </a:endParaRPr>
          </a:p>
        </p:txBody>
      </p:sp>
      <p:pic>
        <p:nvPicPr>
          <p:cNvPr id="33800" name="Picture 2" title="Sun Icon"/>
          <p:cNvPicPr>
            <a:picLocks noChangeAspect="1" noChangeArrowheads="1"/>
          </p:cNvPicPr>
          <p:nvPr/>
        </p:nvPicPr>
        <p:blipFill>
          <a:blip r:embed="rId4"/>
          <a:srcRect/>
          <a:stretch>
            <a:fillRect/>
          </a:stretch>
        </p:blipFill>
        <p:spPr bwMode="auto">
          <a:xfrm>
            <a:off x="8001000" y="457200"/>
            <a:ext cx="723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1" name="Picture 9" descr="MC900014199[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flipV="1">
            <a:off x="-4267200" y="4040188"/>
            <a:ext cx="762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2" name="Picture 9" descr="MC900014199[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flipV="1">
            <a:off x="-1981200" y="382588"/>
            <a:ext cx="762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3" name="Picture 11" descr="A soda can inscribed with a letter S.&#10;" title="Soda can"/>
          <p:cNvPicPr>
            <a:picLocks noChangeAspect="1" noChangeArrowheads="1"/>
          </p:cNvPicPr>
          <p:nvPr/>
        </p:nvPicPr>
        <p:blipFill>
          <a:blip r:embed="rId6"/>
          <a:srcRect/>
          <a:stretch>
            <a:fillRect/>
          </a:stretch>
        </p:blipFill>
        <p:spPr bwMode="auto">
          <a:xfrm>
            <a:off x="304800" y="4724400"/>
            <a:ext cx="1143000"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4" name="Picture 11" descr="A soda can inscribed with a letter S.&#10;" title="Soda can"/>
          <p:cNvPicPr>
            <a:picLocks noChangeAspect="1" noChangeArrowheads="1"/>
          </p:cNvPicPr>
          <p:nvPr/>
        </p:nvPicPr>
        <p:blipFill>
          <a:blip r:embed="rId6"/>
          <a:srcRect/>
          <a:stretch>
            <a:fillRect/>
          </a:stretch>
        </p:blipFill>
        <p:spPr bwMode="auto">
          <a:xfrm>
            <a:off x="0" y="0"/>
            <a:ext cx="13716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4B8EFEF7-3FD6-4519-9863-F9999A331D41}" type="slidenum">
              <a:rPr lang="en-US" smtClean="0"/>
              <a:pPr>
                <a:defRPr/>
              </a:pPr>
              <a:t>16</a:t>
            </a:fld>
            <a:endParaRPr lang="en-US"/>
          </a:p>
        </p:txBody>
      </p:sp>
    </p:spTree>
    <p:extLst>
      <p:ext uri="{BB962C8B-B14F-4D97-AF65-F5344CB8AC3E}">
        <p14:creationId xmlns:p14="http://schemas.microsoft.com/office/powerpoint/2010/main" val="669830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What Do I </a:t>
            </a:r>
            <a:r>
              <a:rPr lang="en-US" b="1" u="sng" smtClean="0"/>
              <a:t>Like</a:t>
            </a:r>
            <a:r>
              <a:rPr lang="en-US" smtClean="0"/>
              <a:t> To Do?</a:t>
            </a:r>
          </a:p>
        </p:txBody>
      </p:sp>
      <p:sp>
        <p:nvSpPr>
          <p:cNvPr id="19459" name="Content Placeholder 2"/>
          <p:cNvSpPr>
            <a:spLocks noGrp="1"/>
          </p:cNvSpPr>
          <p:nvPr>
            <p:ph idx="1"/>
          </p:nvPr>
        </p:nvSpPr>
        <p:spPr/>
        <p:txBody>
          <a:bodyPr/>
          <a:lstStyle/>
          <a:p>
            <a:r>
              <a:rPr lang="en-US" smtClean="0"/>
              <a:t>A critical element in choosing an occupation or job is whether you think you will “</a:t>
            </a:r>
            <a:r>
              <a:rPr lang="en-US" b="1" u="sng" smtClean="0"/>
              <a:t>LIKE</a:t>
            </a:r>
            <a:r>
              <a:rPr lang="en-US" smtClean="0"/>
              <a:t>” that job.</a:t>
            </a:r>
          </a:p>
          <a:p>
            <a:r>
              <a:rPr lang="en-US" smtClean="0"/>
              <a:t>So - you need to find out.</a:t>
            </a:r>
          </a:p>
          <a:p>
            <a:pPr>
              <a:buFont typeface="Arial" charset="0"/>
              <a:buNone/>
            </a:pPr>
            <a:endParaRPr lang="en-US" smtClean="0"/>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EC739B2-4CC6-45A5-9578-3F006F18A79A}"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069C078-43C8-4808-9A0A-64D59950FA22}"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946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9012A7E-26B7-422F-98C8-13EA34BA57C6}" type="slidenum">
              <a:rPr lang="en-US" sz="1200">
                <a:solidFill>
                  <a:srgbClr val="898989"/>
                </a:solidFill>
              </a:rPr>
              <a:pPr algn="r" eaLnBrk="1" hangingPunct="1"/>
              <a:t>2</a:t>
            </a:fld>
            <a:endParaRPr lang="en-US" sz="1200">
              <a:solidFill>
                <a:srgbClr val="898989"/>
              </a:solidFill>
            </a:endParaRPr>
          </a:p>
        </p:txBody>
      </p:sp>
      <p:sp>
        <p:nvSpPr>
          <p:cNvPr id="1946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15814D3-8EE2-4839-8C50-174BAA47C2C3}" type="slidenum">
              <a:rPr lang="en-US" sz="1200">
                <a:solidFill>
                  <a:srgbClr val="898989"/>
                </a:solidFill>
              </a:rPr>
              <a:pPr algn="r" eaLnBrk="1" hangingPunct="1"/>
              <a:t>2</a:t>
            </a:fld>
            <a:endParaRPr lang="en-US" sz="1200">
              <a:solidFill>
                <a:srgbClr val="898989"/>
              </a:solidFill>
            </a:endParaRPr>
          </a:p>
        </p:txBody>
      </p:sp>
      <p:pic>
        <p:nvPicPr>
          <p:cNvPr id="19464" name="Picture 10" descr="A photograph of a child tilting its head back in glee while swinging on a tire swing that is hanging from a tree." title="Child on a swing"/>
          <p:cNvPicPr>
            <a:picLocks noChangeAspect="1" noChangeArrowheads="1"/>
          </p:cNvPicPr>
          <p:nvPr/>
        </p:nvPicPr>
        <p:blipFill>
          <a:blip r:embed="rId3"/>
          <a:srcRect/>
          <a:stretch>
            <a:fillRect/>
          </a:stretch>
        </p:blipFill>
        <p:spPr bwMode="auto">
          <a:xfrm>
            <a:off x="5943600" y="2895600"/>
            <a:ext cx="2797175"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10" descr="A soda can inscribed with the letter S.&#10;" title="Soda can"/>
          <p:cNvPicPr>
            <a:picLocks noChangeAspect="1" noChangeArrowheads="1"/>
          </p:cNvPicPr>
          <p:nvPr/>
        </p:nvPicPr>
        <p:blipFill>
          <a:blip r:embed="rId4"/>
          <a:srcRect/>
          <a:stretch>
            <a:fillRect/>
          </a:stretch>
        </p:blipFill>
        <p:spPr bwMode="auto">
          <a:xfrm>
            <a:off x="0" y="0"/>
            <a:ext cx="13716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5DB958B6-A219-4977-B0CF-AECF2EB72BF4}" type="slidenum">
              <a:rPr lang="en-US" smtClean="0"/>
              <a:pPr>
                <a:defRPr/>
              </a:pPr>
              <a:t>2</a:t>
            </a:fld>
            <a:endParaRPr lang="en-US"/>
          </a:p>
        </p:txBody>
      </p:sp>
    </p:spTree>
    <p:extLst>
      <p:ext uri="{BB962C8B-B14F-4D97-AF65-F5344CB8AC3E}">
        <p14:creationId xmlns:p14="http://schemas.microsoft.com/office/powerpoint/2010/main" val="2623563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Would I </a:t>
            </a:r>
            <a:r>
              <a:rPr lang="en-US" b="1" u="sng" smtClean="0"/>
              <a:t>Like</a:t>
            </a:r>
            <a:r>
              <a:rPr lang="en-US" smtClean="0"/>
              <a:t> That Job?</a:t>
            </a:r>
          </a:p>
        </p:txBody>
      </p:sp>
      <p:sp>
        <p:nvSpPr>
          <p:cNvPr id="93187" name="Content Placeholder 2"/>
          <p:cNvSpPr>
            <a:spLocks noGrp="1"/>
          </p:cNvSpPr>
          <p:nvPr>
            <p:ph idx="1"/>
          </p:nvPr>
        </p:nvSpPr>
        <p:spPr/>
        <p:txBody>
          <a:bodyPr/>
          <a:lstStyle/>
          <a:p>
            <a:pPr>
              <a:defRPr/>
            </a:pPr>
            <a:r>
              <a:rPr lang="en-US" dirty="0" smtClean="0"/>
              <a:t>How do I find out?</a:t>
            </a:r>
          </a:p>
          <a:p>
            <a:pPr>
              <a:buFont typeface="Arial" charset="0"/>
              <a:buNone/>
              <a:defRPr/>
            </a:pPr>
            <a:endParaRPr lang="en-US" sz="800" dirty="0" smtClean="0"/>
          </a:p>
          <a:p>
            <a:pPr>
              <a:defRPr/>
            </a:pPr>
            <a:r>
              <a:rPr lang="en-US" dirty="0" smtClean="0"/>
              <a:t>What is the connection between my interests and my future jobs?</a:t>
            </a:r>
          </a:p>
          <a:p>
            <a:pPr marL="0" indent="0">
              <a:buFont typeface="Arial" charset="0"/>
              <a:buNone/>
              <a:defRPr/>
            </a:pPr>
            <a:endParaRPr lang="en-US" sz="800" dirty="0" smtClean="0"/>
          </a:p>
          <a:p>
            <a:pPr>
              <a:defRPr/>
            </a:pPr>
            <a:r>
              <a:rPr lang="en-US" dirty="0" smtClean="0"/>
              <a:t>What is the connection between my interests and my personal characteristics?</a:t>
            </a:r>
          </a:p>
          <a:p>
            <a:pPr>
              <a:defRPr/>
            </a:pPr>
            <a:endParaRPr lang="en-US" dirty="0" smtClean="0"/>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6FA46F4-FD74-4296-A531-954AD8E3B32D}"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B130A301-900D-4219-B25A-9089B71A4813}"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2048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E650C3F-370F-4BB2-A642-7F1E6CD2EFC8}" type="slidenum">
              <a:rPr lang="en-US" sz="1200">
                <a:solidFill>
                  <a:srgbClr val="898989"/>
                </a:solidFill>
              </a:rPr>
              <a:pPr algn="r" eaLnBrk="1" hangingPunct="1"/>
              <a:t>3</a:t>
            </a:fld>
            <a:endParaRPr lang="en-US" sz="1200">
              <a:solidFill>
                <a:srgbClr val="898989"/>
              </a:solidFill>
            </a:endParaRPr>
          </a:p>
        </p:txBody>
      </p:sp>
      <p:sp>
        <p:nvSpPr>
          <p:cNvPr id="2048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A558C0A-FCF7-4DC3-A2AD-9454FB107518}" type="slidenum">
              <a:rPr lang="en-US" sz="1200">
                <a:solidFill>
                  <a:srgbClr val="898989"/>
                </a:solidFill>
              </a:rPr>
              <a:pPr algn="r" eaLnBrk="1" hangingPunct="1"/>
              <a:t>3</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AC57D1D7-B508-43A0-81C0-C3421CEAC019}" type="slidenum">
              <a:rPr lang="en-US" smtClean="0"/>
              <a:pPr>
                <a:defRPr/>
              </a:pPr>
              <a:t>3</a:t>
            </a:fld>
            <a:endParaRPr lang="en-US"/>
          </a:p>
        </p:txBody>
      </p:sp>
    </p:spTree>
    <p:extLst>
      <p:ext uri="{BB962C8B-B14F-4D97-AF65-F5344CB8AC3E}">
        <p14:creationId xmlns:p14="http://schemas.microsoft.com/office/powerpoint/2010/main" val="232953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274638"/>
            <a:ext cx="8229600" cy="868362"/>
          </a:xfrm>
        </p:spPr>
        <p:txBody>
          <a:bodyPr/>
          <a:lstStyle/>
          <a:p>
            <a:r>
              <a:rPr lang="en-US" b="1" smtClean="0"/>
              <a:t>Interest Survey</a:t>
            </a:r>
          </a:p>
        </p:txBody>
      </p:sp>
      <p:sp>
        <p:nvSpPr>
          <p:cNvPr id="21507" name="Content Placeholder 2"/>
          <p:cNvSpPr>
            <a:spLocks noGrp="1"/>
          </p:cNvSpPr>
          <p:nvPr>
            <p:ph idx="1"/>
          </p:nvPr>
        </p:nvSpPr>
        <p:spPr>
          <a:xfrm>
            <a:off x="457200" y="1143000"/>
            <a:ext cx="8229600" cy="4983163"/>
          </a:xfrm>
        </p:spPr>
        <p:txBody>
          <a:bodyPr/>
          <a:lstStyle/>
          <a:p>
            <a:r>
              <a:rPr lang="en-US" smtClean="0"/>
              <a:t>The </a:t>
            </a:r>
            <a:r>
              <a:rPr lang="en-US" b="1" smtClean="0"/>
              <a:t>California Career Zone  </a:t>
            </a:r>
            <a:r>
              <a:rPr lang="en-US" smtClean="0"/>
              <a:t>is a survey of your activity interests.</a:t>
            </a:r>
          </a:p>
          <a:p>
            <a:r>
              <a:rPr lang="en-US" smtClean="0"/>
              <a:t>On the website you can: </a:t>
            </a:r>
          </a:p>
          <a:p>
            <a:pPr lvl="1"/>
            <a:r>
              <a:rPr lang="en-US" sz="3200" smtClean="0"/>
              <a:t>Determine your three major types of activity interest areas.</a:t>
            </a:r>
          </a:p>
          <a:p>
            <a:pPr lvl="1"/>
            <a:r>
              <a:rPr lang="en-US" sz="3200" smtClean="0"/>
              <a:t>Use those three areas to print a list of jobs related to your interests.</a:t>
            </a:r>
          </a:p>
          <a:p>
            <a:pPr lvl="1"/>
            <a:r>
              <a:rPr lang="en-US" sz="3200" smtClean="0"/>
              <a:t>Explore jobs of interest to get more information about those jobs. </a:t>
            </a: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89CDFB4-4458-45ED-B0EB-8ACED7067E7F}"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EE234BF5-9A5D-4387-88C3-B36DA80CB8F5}"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2151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9EBD0B3-CF5B-40A6-8E25-6519B2BC9266}" type="slidenum">
              <a:rPr lang="en-US" sz="1200">
                <a:solidFill>
                  <a:srgbClr val="898989"/>
                </a:solidFill>
              </a:rPr>
              <a:pPr algn="r" eaLnBrk="1" hangingPunct="1"/>
              <a:t>4</a:t>
            </a:fld>
            <a:endParaRPr lang="en-US" sz="1200">
              <a:solidFill>
                <a:srgbClr val="898989"/>
              </a:solidFill>
            </a:endParaRPr>
          </a:p>
        </p:txBody>
      </p:sp>
      <p:sp>
        <p:nvSpPr>
          <p:cNvPr id="2151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8CB78BA-5F2B-45BD-9B77-EC6293E1F8EE}" type="slidenum">
              <a:rPr lang="en-US" sz="1200">
                <a:solidFill>
                  <a:srgbClr val="898989"/>
                </a:solidFill>
              </a:rPr>
              <a:pPr algn="r" eaLnBrk="1" hangingPunct="1"/>
              <a:t>4</a:t>
            </a:fld>
            <a:endParaRPr lang="en-US" sz="1200">
              <a:solidFill>
                <a:srgbClr val="898989"/>
              </a:solidFill>
            </a:endParaRPr>
          </a:p>
        </p:txBody>
      </p:sp>
      <p:pic>
        <p:nvPicPr>
          <p:cNvPr id="21512" name="Picture 2" title="Sun Icon"/>
          <p:cNvPicPr>
            <a:picLocks noChangeAspect="1" noChangeArrowheads="1"/>
          </p:cNvPicPr>
          <p:nvPr/>
        </p:nvPicPr>
        <p:blipFill>
          <a:blip r:embed="rId3"/>
          <a:srcRect/>
          <a:stretch>
            <a:fillRect/>
          </a:stretch>
        </p:blipFill>
        <p:spPr bwMode="auto">
          <a:xfrm>
            <a:off x="838200" y="304800"/>
            <a:ext cx="723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CA5A6951-291A-45D8-9A88-EC7E695B893C}" type="slidenum">
              <a:rPr lang="en-US" smtClean="0"/>
              <a:pPr>
                <a:defRPr/>
              </a:pPr>
              <a:t>4</a:t>
            </a:fld>
            <a:endParaRPr lang="en-US"/>
          </a:p>
        </p:txBody>
      </p:sp>
    </p:spTree>
    <p:extLst>
      <p:ext uri="{BB962C8B-B14F-4D97-AF65-F5344CB8AC3E}">
        <p14:creationId xmlns:p14="http://schemas.microsoft.com/office/powerpoint/2010/main" val="176628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274638"/>
            <a:ext cx="8229600" cy="868362"/>
          </a:xfrm>
        </p:spPr>
        <p:txBody>
          <a:bodyPr/>
          <a:lstStyle/>
          <a:p>
            <a:r>
              <a:rPr lang="en-US" b="1" smtClean="0"/>
              <a:t>California Career Zone</a:t>
            </a:r>
          </a:p>
        </p:txBody>
      </p:sp>
      <p:sp>
        <p:nvSpPr>
          <p:cNvPr id="22531" name="Content Placeholder 2"/>
          <p:cNvSpPr>
            <a:spLocks noGrp="1"/>
          </p:cNvSpPr>
          <p:nvPr>
            <p:ph idx="1"/>
          </p:nvPr>
        </p:nvSpPr>
        <p:spPr>
          <a:xfrm>
            <a:off x="457200" y="1066800"/>
            <a:ext cx="8229600" cy="5334000"/>
          </a:xfrm>
        </p:spPr>
        <p:txBody>
          <a:bodyPr/>
          <a:lstStyle/>
          <a:p>
            <a:r>
              <a:rPr lang="en-US" sz="2800" smtClean="0"/>
              <a:t>These are the responses you will need to make - </a:t>
            </a:r>
          </a:p>
          <a:p>
            <a:pPr>
              <a:buFont typeface="Arial" charset="0"/>
              <a:buNone/>
            </a:pPr>
            <a:r>
              <a:rPr lang="en-US" sz="2800" smtClean="0"/>
              <a:t>		L = like	? = don’t know	D = dislike</a:t>
            </a:r>
          </a:p>
          <a:p>
            <a:r>
              <a:rPr lang="en-US" sz="2800" u="sng" smtClean="0"/>
              <a:t>Try not to think about: </a:t>
            </a:r>
          </a:p>
          <a:p>
            <a:pPr lvl="1"/>
            <a:r>
              <a:rPr lang="en-US" smtClean="0"/>
              <a:t>Whether you have enough education or training or experience to perform the activity or</a:t>
            </a:r>
          </a:p>
          <a:p>
            <a:pPr lvl="1"/>
            <a:r>
              <a:rPr lang="en-US" smtClean="0"/>
              <a:t>How much money you would make performing that activity</a:t>
            </a:r>
          </a:p>
          <a:p>
            <a:r>
              <a:rPr lang="en-US" sz="2800" smtClean="0"/>
              <a:t>You are making choices based only on “is it</a:t>
            </a:r>
            <a:r>
              <a:rPr lang="en-US" sz="2800" b="1" smtClean="0"/>
              <a:t> </a:t>
            </a:r>
            <a:r>
              <a:rPr lang="en-US" sz="2800" smtClean="0"/>
              <a:t>something I think I would like to do or not to do?” or based on facts about yourself and the occupation?</a:t>
            </a: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1A0360A-C7B5-4A49-9B8E-BA6004012C85}"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063D99B9-8D38-4965-847D-A3E941495DD7}"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2253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7374218-D04E-4D28-8449-72C461BB183C}" type="slidenum">
              <a:rPr lang="en-US" sz="1200">
                <a:solidFill>
                  <a:srgbClr val="898989"/>
                </a:solidFill>
              </a:rPr>
              <a:pPr algn="r" eaLnBrk="1" hangingPunct="1"/>
              <a:t>5</a:t>
            </a:fld>
            <a:endParaRPr lang="en-US" sz="1200">
              <a:solidFill>
                <a:srgbClr val="898989"/>
              </a:solidFill>
            </a:endParaRPr>
          </a:p>
        </p:txBody>
      </p:sp>
      <p:sp>
        <p:nvSpPr>
          <p:cNvPr id="2253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B9A7B5D-3577-4D0F-AF99-E7F259ED33FD}" type="slidenum">
              <a:rPr lang="en-US" sz="1200">
                <a:solidFill>
                  <a:srgbClr val="898989"/>
                </a:solidFill>
              </a:rPr>
              <a:pPr algn="r" eaLnBrk="1" hangingPunct="1"/>
              <a:t>5</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C1BAF605-BDA8-4CF8-85F6-9F76791BF411}" type="slidenum">
              <a:rPr lang="en-US" smtClean="0"/>
              <a:pPr>
                <a:defRPr/>
              </a:pPr>
              <a:t>5</a:t>
            </a:fld>
            <a:endParaRPr lang="en-US"/>
          </a:p>
        </p:txBody>
      </p:sp>
    </p:spTree>
    <p:extLst>
      <p:ext uri="{BB962C8B-B14F-4D97-AF65-F5344CB8AC3E}">
        <p14:creationId xmlns:p14="http://schemas.microsoft.com/office/powerpoint/2010/main" val="3143058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b="1" smtClean="0"/>
              <a:t>California Career Zone</a:t>
            </a:r>
          </a:p>
        </p:txBody>
      </p:sp>
      <p:sp>
        <p:nvSpPr>
          <p:cNvPr id="23555" name="Content Placeholder 2"/>
          <p:cNvSpPr>
            <a:spLocks noGrp="1"/>
          </p:cNvSpPr>
          <p:nvPr>
            <p:ph idx="1"/>
          </p:nvPr>
        </p:nvSpPr>
        <p:spPr/>
        <p:txBody>
          <a:bodyPr/>
          <a:lstStyle/>
          <a:p>
            <a:r>
              <a:rPr lang="en-US" smtClean="0"/>
              <a:t>Click on </a:t>
            </a:r>
            <a:r>
              <a:rPr lang="en-US" smtClean="0">
                <a:hlinkClick r:id="rId3"/>
              </a:rPr>
              <a:t>www.cacareerzone.org</a:t>
            </a:r>
            <a:r>
              <a:rPr lang="en-US" smtClean="0"/>
              <a:t>.</a:t>
            </a:r>
          </a:p>
          <a:p>
            <a:r>
              <a:rPr lang="en-US" smtClean="0"/>
              <a:t>Click on the license plate labeled “</a:t>
            </a:r>
            <a:r>
              <a:rPr lang="en-US" b="1" i="1" smtClean="0"/>
              <a:t>FLASH.</a:t>
            </a:r>
            <a:r>
              <a:rPr lang="en-US" smtClean="0"/>
              <a:t>”</a:t>
            </a:r>
          </a:p>
          <a:p>
            <a:r>
              <a:rPr lang="en-US" smtClean="0"/>
              <a:t>Click on “</a:t>
            </a:r>
            <a:r>
              <a:rPr lang="en-US" b="1" i="1" smtClean="0"/>
              <a:t>Assess Yourself</a:t>
            </a:r>
            <a:r>
              <a:rPr lang="en-US" smtClean="0"/>
              <a:t>” button.</a:t>
            </a:r>
          </a:p>
          <a:p>
            <a:r>
              <a:rPr lang="en-US" smtClean="0"/>
              <a:t>Click on “</a:t>
            </a:r>
            <a:r>
              <a:rPr lang="en-US" b="1" i="1" smtClean="0"/>
              <a:t>Create an account</a:t>
            </a:r>
            <a:r>
              <a:rPr lang="en-US" smtClean="0"/>
              <a:t>” to save your results and allow you to use the site again.</a:t>
            </a:r>
          </a:p>
          <a:p>
            <a:r>
              <a:rPr lang="en-US" smtClean="0"/>
              <a:t>This will take you to “</a:t>
            </a:r>
            <a:r>
              <a:rPr lang="en-US" b="1" i="1" smtClean="0"/>
              <a:t>Portfolio Login.</a:t>
            </a:r>
            <a:r>
              <a:rPr lang="en-US" smtClean="0"/>
              <a:t>”</a:t>
            </a:r>
          </a:p>
          <a:p>
            <a:r>
              <a:rPr lang="en-US" b="1" smtClean="0"/>
              <a:t>Complete </a:t>
            </a:r>
            <a:r>
              <a:rPr lang="en-US" b="1" u="sng" smtClean="0"/>
              <a:t>only</a:t>
            </a:r>
            <a:r>
              <a:rPr lang="en-US" b="1" smtClean="0"/>
              <a:t> the required (*) entries.</a:t>
            </a:r>
          </a:p>
          <a:p>
            <a:endParaRPr lang="en-US" smtClean="0"/>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6924D95-934F-45C3-A31D-7794585C7492}"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95FE9456-EF14-4796-B2B4-A04600819B4F}"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2355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56E2D79-A351-4138-93A2-CBEB8FD5FA2C}" type="slidenum">
              <a:rPr lang="en-US" sz="1200">
                <a:solidFill>
                  <a:srgbClr val="898989"/>
                </a:solidFill>
              </a:rPr>
              <a:pPr algn="r" eaLnBrk="1" hangingPunct="1"/>
              <a:t>6</a:t>
            </a:fld>
            <a:endParaRPr lang="en-US" sz="1200">
              <a:solidFill>
                <a:srgbClr val="898989"/>
              </a:solidFill>
            </a:endParaRPr>
          </a:p>
        </p:txBody>
      </p:sp>
      <p:sp>
        <p:nvSpPr>
          <p:cNvPr id="2355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F8500CE-9121-40F7-9915-9F3F8BF51135}" type="slidenum">
              <a:rPr lang="en-US" sz="1200">
                <a:solidFill>
                  <a:srgbClr val="898989"/>
                </a:solidFill>
              </a:rPr>
              <a:pPr algn="r" eaLnBrk="1" hangingPunct="1"/>
              <a:t>6</a:t>
            </a:fld>
            <a:endParaRPr lang="en-US" sz="1200">
              <a:solidFill>
                <a:srgbClr val="898989"/>
              </a:solidFill>
            </a:endParaRPr>
          </a:p>
        </p:txBody>
      </p:sp>
      <p:pic>
        <p:nvPicPr>
          <p:cNvPr id="23560" name="Picture 8" descr="A soda can inscribed with the letter S." title="Soda Can"/>
          <p:cNvPicPr>
            <a:picLocks noChangeAspect="1" noChangeArrowheads="1"/>
          </p:cNvPicPr>
          <p:nvPr/>
        </p:nvPicPr>
        <p:blipFill>
          <a:blip r:embed="rId4"/>
          <a:srcRect/>
          <a:stretch>
            <a:fillRect/>
          </a:stretch>
        </p:blipFill>
        <p:spPr bwMode="auto">
          <a:xfrm>
            <a:off x="587375" y="304800"/>
            <a:ext cx="6731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8B2B92E7-12EB-489B-8BA3-A6CC26EB1423}" type="slidenum">
              <a:rPr lang="en-US" smtClean="0"/>
              <a:pPr>
                <a:defRPr/>
              </a:pPr>
              <a:t>6</a:t>
            </a:fld>
            <a:endParaRPr lang="en-US"/>
          </a:p>
        </p:txBody>
      </p:sp>
    </p:spTree>
    <p:extLst>
      <p:ext uri="{BB962C8B-B14F-4D97-AF65-F5344CB8AC3E}">
        <p14:creationId xmlns:p14="http://schemas.microsoft.com/office/powerpoint/2010/main" val="2027269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fontScale="90000"/>
          </a:bodyPr>
          <a:lstStyle/>
          <a:p>
            <a:r>
              <a:rPr lang="en-US" b="1" smtClean="0"/>
              <a:t>California Career Zone </a:t>
            </a:r>
            <a:br>
              <a:rPr lang="en-US" b="1" smtClean="0"/>
            </a:br>
            <a:r>
              <a:rPr lang="en-US" b="1" smtClean="0"/>
              <a:t>From Interests to Jobs!</a:t>
            </a:r>
          </a:p>
        </p:txBody>
      </p:sp>
      <p:sp>
        <p:nvSpPr>
          <p:cNvPr id="24579" name="Content Placeholder 2"/>
          <p:cNvSpPr>
            <a:spLocks noGrp="1"/>
          </p:cNvSpPr>
          <p:nvPr>
            <p:ph idx="1"/>
          </p:nvPr>
        </p:nvSpPr>
        <p:spPr/>
        <p:txBody>
          <a:bodyPr/>
          <a:lstStyle/>
          <a:p>
            <a:r>
              <a:rPr lang="en-US" smtClean="0"/>
              <a:t>Follow the directions to get to a list of your related jobs.</a:t>
            </a:r>
          </a:p>
          <a:p>
            <a:r>
              <a:rPr lang="en-US" smtClean="0"/>
              <a:t>You can now click on any of the listed jobs and look at the characteristics of that job.</a:t>
            </a:r>
          </a:p>
          <a:p>
            <a:r>
              <a:rPr lang="en-US" b="1" smtClean="0"/>
              <a:t>Print</a:t>
            </a:r>
            <a:r>
              <a:rPr lang="en-US" smtClean="0"/>
              <a:t> copies of any job of interest.</a:t>
            </a:r>
          </a:p>
          <a:p>
            <a:r>
              <a:rPr lang="en-US" smtClean="0"/>
              <a:t>Click on “</a:t>
            </a:r>
            <a:r>
              <a:rPr lang="en-US" b="1" i="1" smtClean="0"/>
              <a:t>Log Out</a:t>
            </a:r>
            <a:r>
              <a:rPr lang="en-US" smtClean="0"/>
              <a:t>” when you are finished.</a:t>
            </a:r>
          </a:p>
          <a:p>
            <a:r>
              <a:rPr lang="en-US" b="1" smtClean="0"/>
              <a:t>Keep a copy </a:t>
            </a:r>
            <a:r>
              <a:rPr lang="en-US" smtClean="0"/>
              <a:t>of your </a:t>
            </a:r>
            <a:r>
              <a:rPr lang="en-US" b="1" smtClean="0"/>
              <a:t>User Name &amp; Password </a:t>
            </a:r>
            <a:r>
              <a:rPr lang="en-US" smtClean="0"/>
              <a:t>to re-enter the website at any time.</a:t>
            </a:r>
          </a:p>
        </p:txBody>
      </p:sp>
      <p:sp>
        <p:nvSpPr>
          <p:cNvPr id="13"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B6F69F0-5C48-44FD-87A8-1AA29FD5565F}"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12"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46610E14-BA54-49F9-BD5A-F5D500EFE9C4}"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2458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8257227-0A38-4E27-AD19-DD53E53D8E73}" type="slidenum">
              <a:rPr lang="en-US" sz="1200">
                <a:solidFill>
                  <a:srgbClr val="898989"/>
                </a:solidFill>
              </a:rPr>
              <a:pPr algn="r" eaLnBrk="1" hangingPunct="1"/>
              <a:t>7</a:t>
            </a:fld>
            <a:endParaRPr lang="en-US" sz="1200">
              <a:solidFill>
                <a:srgbClr val="898989"/>
              </a:solidFill>
            </a:endParaRPr>
          </a:p>
        </p:txBody>
      </p:sp>
      <p:sp>
        <p:nvSpPr>
          <p:cNvPr id="2458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097F1CE-815D-47D6-A8EF-119297261F40}" type="slidenum">
              <a:rPr lang="en-US" sz="1200">
                <a:solidFill>
                  <a:srgbClr val="898989"/>
                </a:solidFill>
              </a:rPr>
              <a:pPr algn="r" eaLnBrk="1" hangingPunct="1"/>
              <a:t>7</a:t>
            </a:fld>
            <a:endParaRPr lang="en-US" sz="1200">
              <a:solidFill>
                <a:srgbClr val="898989"/>
              </a:solidFill>
            </a:endParaRPr>
          </a:p>
        </p:txBody>
      </p:sp>
      <p:pic>
        <p:nvPicPr>
          <p:cNvPr id="24584" name="Picture 8" descr="MC90001419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457200"/>
            <a:ext cx="762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5" name="Picture 9" descr="MC900014192[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1430000" y="838200"/>
            <a:ext cx="762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6" name="Picture 10" descr="A soda can inscribed with a letter S." title="Soda can"/>
          <p:cNvPicPr>
            <a:picLocks noChangeAspect="1" noChangeArrowheads="1"/>
          </p:cNvPicPr>
          <p:nvPr/>
        </p:nvPicPr>
        <p:blipFill>
          <a:blip r:embed="rId5"/>
          <a:srcRect/>
          <a:stretch>
            <a:fillRect/>
          </a:stretch>
        </p:blipFill>
        <p:spPr bwMode="auto">
          <a:xfrm>
            <a:off x="304800" y="0"/>
            <a:ext cx="1295400"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7" name="Picture 11" descr="A piece of ice inscribed with a letter O.&#10;" title="Piece of Ice"/>
          <p:cNvPicPr>
            <a:picLocks noChangeAspect="1" noChangeArrowheads="1"/>
          </p:cNvPicPr>
          <p:nvPr/>
        </p:nvPicPr>
        <p:blipFill>
          <a:blip r:embed="rId6"/>
          <a:srcRect/>
          <a:stretch>
            <a:fillRect/>
          </a:stretch>
        </p:blipFill>
        <p:spPr bwMode="auto">
          <a:xfrm>
            <a:off x="7467600" y="228600"/>
            <a:ext cx="1447800"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AF90FC4F-411D-4A3A-90E0-B12D165598AE}" type="slidenum">
              <a:rPr lang="en-US" smtClean="0"/>
              <a:pPr>
                <a:defRPr/>
              </a:pPr>
              <a:t>7</a:t>
            </a:fld>
            <a:endParaRPr lang="en-US"/>
          </a:p>
        </p:txBody>
      </p:sp>
    </p:spTree>
    <p:extLst>
      <p:ext uri="{BB962C8B-B14F-4D97-AF65-F5344CB8AC3E}">
        <p14:creationId xmlns:p14="http://schemas.microsoft.com/office/powerpoint/2010/main" val="303808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Holland Type Jobs</a:t>
            </a:r>
          </a:p>
        </p:txBody>
      </p:sp>
      <p:sp>
        <p:nvSpPr>
          <p:cNvPr id="25603" name="Content Placeholder 2"/>
          <p:cNvSpPr>
            <a:spLocks noGrp="1"/>
          </p:cNvSpPr>
          <p:nvPr>
            <p:ph idx="1"/>
          </p:nvPr>
        </p:nvSpPr>
        <p:spPr/>
        <p:txBody>
          <a:bodyPr/>
          <a:lstStyle/>
          <a:p>
            <a:r>
              <a:rPr lang="en-US" smtClean="0"/>
              <a:t>Review your list of jobs suggested by your Holland type from the Career Zone Survey.</a:t>
            </a:r>
          </a:p>
          <a:p>
            <a:r>
              <a:rPr lang="en-US" smtClean="0"/>
              <a:t>Circle or highlight those jobs on which you wish to follow-up. </a:t>
            </a:r>
          </a:p>
          <a:p>
            <a:endParaRPr lang="en-US" smtClean="0"/>
          </a:p>
          <a:p>
            <a:pPr>
              <a:buFont typeface="Arial" charset="0"/>
              <a:buNone/>
            </a:pPr>
            <a:r>
              <a:rPr lang="en-US" sz="2800" i="1" smtClean="0"/>
              <a:t>		Record the jobs of interest in your </a:t>
            </a:r>
            <a:r>
              <a:rPr lang="en-US" sz="2800" b="1" i="1" smtClean="0"/>
              <a:t>Participant</a:t>
            </a:r>
            <a:r>
              <a:rPr lang="en-US" sz="2800" i="1" smtClean="0"/>
              <a:t> 	</a:t>
            </a:r>
            <a:r>
              <a:rPr lang="en-US" sz="2800" b="1" i="1" smtClean="0"/>
              <a:t>Workbook </a:t>
            </a:r>
            <a:r>
              <a:rPr lang="en-US" sz="2800" i="1" smtClean="0"/>
              <a:t>on the “O” page under the “</a:t>
            </a:r>
            <a:r>
              <a:rPr lang="en-US" sz="2800" b="1" i="1" smtClean="0"/>
              <a:t>California 	Career Zone</a:t>
            </a:r>
            <a:r>
              <a:rPr lang="en-US" sz="2800" i="1" smtClean="0"/>
              <a:t>” section.</a:t>
            </a: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DC997A1-F528-4F94-8372-CBD57EA0D3B5}"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1151DE16-95BF-4A41-99E5-EC43460556B1}"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2560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D459A40-510D-4C1B-B95B-15DB79157EBD}" type="slidenum">
              <a:rPr lang="en-US" sz="1200">
                <a:solidFill>
                  <a:srgbClr val="898989"/>
                </a:solidFill>
              </a:rPr>
              <a:pPr algn="r" eaLnBrk="1" hangingPunct="1"/>
              <a:t>8</a:t>
            </a:fld>
            <a:endParaRPr lang="en-US" sz="1200">
              <a:solidFill>
                <a:srgbClr val="898989"/>
              </a:solidFill>
            </a:endParaRPr>
          </a:p>
        </p:txBody>
      </p:sp>
      <p:sp>
        <p:nvSpPr>
          <p:cNvPr id="2560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41A60D3-0AD4-4406-8EE6-5734242ECEC7}" type="slidenum">
              <a:rPr lang="en-US" sz="1200">
                <a:solidFill>
                  <a:srgbClr val="898989"/>
                </a:solidFill>
              </a:rPr>
              <a:pPr algn="r" eaLnBrk="1" hangingPunct="1"/>
              <a:t>8</a:t>
            </a:fld>
            <a:endParaRPr lang="en-US" sz="1200">
              <a:solidFill>
                <a:srgbClr val="898989"/>
              </a:solidFill>
            </a:endParaRPr>
          </a:p>
        </p:txBody>
      </p:sp>
      <p:pic>
        <p:nvPicPr>
          <p:cNvPr id="25608" name="Picture 9" descr="MC900014192[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3429000" y="3125788"/>
            <a:ext cx="76200" cy="7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9" descr="A piece of ice inscribed with a letter O.&#10;" title="Piece of Ice"/>
          <p:cNvPicPr>
            <a:picLocks noChangeAspect="1" noChangeArrowheads="1"/>
          </p:cNvPicPr>
          <p:nvPr/>
        </p:nvPicPr>
        <p:blipFill>
          <a:blip r:embed="rId4"/>
          <a:srcRect/>
          <a:stretch>
            <a:fillRect/>
          </a:stretch>
        </p:blipFill>
        <p:spPr bwMode="auto">
          <a:xfrm>
            <a:off x="228600" y="4419600"/>
            <a:ext cx="1143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E47323F4-D721-4092-9B64-23FD1B1D21DD}" type="slidenum">
              <a:rPr lang="en-US" smtClean="0"/>
              <a:pPr>
                <a:defRPr/>
              </a:pPr>
              <a:t>8</a:t>
            </a:fld>
            <a:endParaRPr lang="en-US"/>
          </a:p>
        </p:txBody>
      </p:sp>
    </p:spTree>
    <p:extLst>
      <p:ext uri="{BB962C8B-B14F-4D97-AF65-F5344CB8AC3E}">
        <p14:creationId xmlns:p14="http://schemas.microsoft.com/office/powerpoint/2010/main" val="3707814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b="1" smtClean="0"/>
              <a:t>Six Holland Codes</a:t>
            </a:r>
            <a:endParaRPr lang="en-US" smtClean="0"/>
          </a:p>
        </p:txBody>
      </p:sp>
      <p:sp>
        <p:nvSpPr>
          <p:cNvPr id="26627" name="Content Placeholder 2"/>
          <p:cNvSpPr>
            <a:spLocks noGrp="1"/>
          </p:cNvSpPr>
          <p:nvPr>
            <p:ph idx="1"/>
          </p:nvPr>
        </p:nvSpPr>
        <p:spPr>
          <a:xfrm>
            <a:off x="457200" y="1219200"/>
            <a:ext cx="8229600" cy="4906963"/>
          </a:xfrm>
        </p:spPr>
        <p:txBody>
          <a:bodyPr/>
          <a:lstStyle/>
          <a:p>
            <a:r>
              <a:rPr lang="en-US" sz="2800" smtClean="0">
                <a:latin typeface="Tahoma" charset="0"/>
                <a:cs typeface="Tahoma" charset="0"/>
              </a:rPr>
              <a:t>Dr. John Holland, a psychologist and teacher,  proposed that: </a:t>
            </a:r>
          </a:p>
          <a:p>
            <a:pPr lvl="1"/>
            <a:r>
              <a:rPr lang="en-US" smtClean="0">
                <a:latin typeface="Tahoma" charset="0"/>
                <a:cs typeface="Tahoma" charset="0"/>
              </a:rPr>
              <a:t>each of us is a mix of two or more of 6 personality types; and</a:t>
            </a:r>
          </a:p>
          <a:p>
            <a:pPr lvl="1"/>
            <a:r>
              <a:rPr lang="en-US" smtClean="0">
                <a:latin typeface="Tahoma" charset="0"/>
                <a:cs typeface="Tahoma" charset="0"/>
              </a:rPr>
              <a:t>we tend to choose work environments and jobs based on the similarity of those jobs to our personality characteristics. </a:t>
            </a:r>
          </a:p>
          <a:p>
            <a:r>
              <a:rPr lang="en-US" sz="2800" smtClean="0">
                <a:latin typeface="Tahoma" charset="0"/>
                <a:cs typeface="Tahoma" charset="0"/>
              </a:rPr>
              <a:t>You completed the California Career Zone interest profiler and have your Holland Codes.</a:t>
            </a:r>
          </a:p>
          <a:p>
            <a:pPr>
              <a:buFont typeface="Arial" charset="0"/>
              <a:buNone/>
            </a:pPr>
            <a:endParaRPr lang="en-US" sz="2800" smtClean="0">
              <a:latin typeface="Tahoma" charset="0"/>
              <a:cs typeface="Tahoma" charset="0"/>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2637945-6FD6-4E27-ABF5-F7D9FA9E3C38}"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7A89492D-FB80-44AA-9CC8-195BA3C64A3C}"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2663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80791F4-2439-44C5-94A4-11CEF6BFC372}" type="slidenum">
              <a:rPr lang="en-US" sz="1200">
                <a:solidFill>
                  <a:srgbClr val="898989"/>
                </a:solidFill>
              </a:rPr>
              <a:pPr algn="r" eaLnBrk="1" hangingPunct="1"/>
              <a:t>9</a:t>
            </a:fld>
            <a:endParaRPr lang="en-US" sz="1200">
              <a:solidFill>
                <a:srgbClr val="898989"/>
              </a:solidFill>
            </a:endParaRPr>
          </a:p>
        </p:txBody>
      </p:sp>
      <p:sp>
        <p:nvSpPr>
          <p:cNvPr id="2663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20569E4-7103-473A-B322-57454123615D}" type="slidenum">
              <a:rPr lang="en-US" sz="1200">
                <a:solidFill>
                  <a:srgbClr val="898989"/>
                </a:solidFill>
              </a:rPr>
              <a:pPr algn="r" eaLnBrk="1" hangingPunct="1"/>
              <a:t>9</a:t>
            </a:fld>
            <a:endParaRPr lang="en-US" sz="1200">
              <a:solidFill>
                <a:srgbClr val="898989"/>
              </a:solidFill>
            </a:endParaRPr>
          </a:p>
        </p:txBody>
      </p:sp>
      <p:sp>
        <p:nvSpPr>
          <p:cNvPr id="2" name="Slide Number Placeholder 1"/>
          <p:cNvSpPr>
            <a:spLocks noGrp="1"/>
          </p:cNvSpPr>
          <p:nvPr>
            <p:ph type="sldNum" sz="quarter" idx="12"/>
          </p:nvPr>
        </p:nvSpPr>
        <p:spPr/>
        <p:txBody>
          <a:bodyPr/>
          <a:lstStyle/>
          <a:p>
            <a:pPr>
              <a:defRPr/>
            </a:pPr>
            <a:fld id="{D3B9B2E2-7544-4F98-8273-45A3F39A38C6}" type="slidenum">
              <a:rPr lang="en-US" smtClean="0"/>
              <a:pPr>
                <a:defRPr/>
              </a:pPr>
              <a:t>9</a:t>
            </a:fld>
            <a:endParaRPr lang="en-US"/>
          </a:p>
        </p:txBody>
      </p:sp>
    </p:spTree>
    <p:extLst>
      <p:ext uri="{BB962C8B-B14F-4D97-AF65-F5344CB8AC3E}">
        <p14:creationId xmlns:p14="http://schemas.microsoft.com/office/powerpoint/2010/main" val="2846477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2566</Words>
  <Application>Microsoft Office PowerPoint</Application>
  <PresentationFormat>On-screen Show (4:3)</PresentationFormat>
  <Paragraphs>372</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Transition  Career Exploration Workshop</vt:lpstr>
      <vt:lpstr>What Do I Like To Do?</vt:lpstr>
      <vt:lpstr>Would I Like That Job?</vt:lpstr>
      <vt:lpstr>Interest Survey</vt:lpstr>
      <vt:lpstr>California Career Zone</vt:lpstr>
      <vt:lpstr>California Career Zone</vt:lpstr>
      <vt:lpstr>California Career Zone  From Interests to Jobs!</vt:lpstr>
      <vt:lpstr>Holland Type Jobs</vt:lpstr>
      <vt:lpstr>Six Holland Codes</vt:lpstr>
      <vt:lpstr>Six Holland Types</vt:lpstr>
      <vt:lpstr>Six Holland Types “The Common Names”</vt:lpstr>
      <vt:lpstr>Profile Report  Self-Selected Choices</vt:lpstr>
      <vt:lpstr>Profile Report Career Interest Activities</vt:lpstr>
      <vt:lpstr>Interpretive Report - Career Recommendations</vt:lpstr>
      <vt:lpstr>CAREER RECOMMENDATIONS Interpretive Report</vt:lpstr>
      <vt:lpstr>What Type of Person Am I?</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I Like To Do?</dc:title>
  <dc:creator>Howe, Joshua A.</dc:creator>
  <cp:lastModifiedBy>Howe, Joshua A.</cp:lastModifiedBy>
  <cp:revision>4</cp:revision>
  <dcterms:created xsi:type="dcterms:W3CDTF">2013-08-30T12:08:48Z</dcterms:created>
  <dcterms:modified xsi:type="dcterms:W3CDTF">2013-08-30T18:43:17Z</dcterms:modified>
</cp:coreProperties>
</file>