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DEA877-AEE3-48E6-A206-53436D819188}"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F5627C-D8E2-4440-ACB9-CCF01F1473D9}" type="slidenum">
              <a:rPr lang="en-US" smtClean="0"/>
              <a:t>‹#›</a:t>
            </a:fld>
            <a:endParaRPr lang="en-US"/>
          </a:p>
        </p:txBody>
      </p:sp>
    </p:spTree>
    <p:extLst>
      <p:ext uri="{BB962C8B-B14F-4D97-AF65-F5344CB8AC3E}">
        <p14:creationId xmlns:p14="http://schemas.microsoft.com/office/powerpoint/2010/main" val="16835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DB1A0B4-6CFD-4457-9722-32FC84F18CA7}" type="slidenum">
              <a:rPr lang="en-US" smtClean="0"/>
              <a:pPr eaLnBrk="1" hangingPunct="1"/>
              <a:t>10</a:t>
            </a:fld>
            <a:endParaRPr lang="en-US" smtClean="0"/>
          </a:p>
        </p:txBody>
      </p:sp>
      <p:sp>
        <p:nvSpPr>
          <p:cNvPr id="6451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CFC9396-0498-4632-99D1-9D9BAD1790DC}" type="slidenum">
              <a:rPr lang="en-US" sz="1200"/>
              <a:pPr algn="r" eaLnBrk="1" hangingPunct="1"/>
              <a:t>10</a:t>
            </a:fld>
            <a:endParaRPr lang="en-US" sz="1200"/>
          </a:p>
        </p:txBody>
      </p:sp>
      <p:sp>
        <p:nvSpPr>
          <p:cNvPr id="6451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Have them write in their values game results in the Participant Workbook.  To further the participants understanding of Values, we are going to discuss the Values identified in the World of Work Inventory, or WOWi.  The next slides explain a word find game for the WOWi values.</a:t>
            </a:r>
          </a:p>
          <a:p>
            <a:pPr eaLnBrk="1" hangingPunct="1">
              <a:spcBef>
                <a:spcPct val="0"/>
              </a:spcBef>
            </a:pPr>
            <a:endParaRPr lang="en-US" smtClean="0"/>
          </a:p>
          <a:p>
            <a:pPr eaLnBrk="1" hangingPunct="1">
              <a:spcBef>
                <a:spcPct val="0"/>
              </a:spcBef>
            </a:pPr>
            <a:endParaRPr lang="en-US" smtClean="0"/>
          </a:p>
        </p:txBody>
      </p:sp>
      <p:sp>
        <p:nvSpPr>
          <p:cNvPr id="6451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C1795DE-915E-458F-B574-44C82C9024E2}"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E2F0C0C-1618-493D-9CB0-9947A38C8776}" type="slidenum">
              <a:rPr lang="en-US" smtClean="0"/>
              <a:pPr eaLnBrk="1" hangingPunct="1"/>
              <a:t>11</a:t>
            </a:fld>
            <a:endParaRPr lang="en-US" smtClean="0"/>
          </a:p>
        </p:txBody>
      </p:sp>
      <p:sp>
        <p:nvSpPr>
          <p:cNvPr id="6553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Notes Placeholder 2"/>
          <p:cNvSpPr>
            <a:spLocks noGrp="1"/>
          </p:cNvSpPr>
          <p:nvPr>
            <p:ph type="body" idx="1"/>
          </p:nvPr>
        </p:nvSpPr>
        <p:spPr>
          <a:noFill/>
        </p:spPr>
        <p:txBody>
          <a:bodyPr/>
          <a:lstStyle/>
          <a:p>
            <a:r>
              <a:rPr lang="en-US" b="1" smtClean="0"/>
              <a:t>Facilitator Notes: </a:t>
            </a:r>
            <a:endParaRPr lang="en-US" smtClean="0"/>
          </a:p>
          <a:p>
            <a:r>
              <a:rPr lang="en-US" smtClean="0"/>
              <a:t>The group has been discussing general life values and workplace values.  Now we are going to pull all of this together, using the results of the World of Work Inventory.  </a:t>
            </a:r>
          </a:p>
          <a:p>
            <a:endParaRPr lang="en-US" smtClean="0"/>
          </a:p>
          <a:p>
            <a:r>
              <a:rPr lang="en-US" smtClean="0"/>
              <a:t>We will be looking at preferred work values or job satisfaction indicators from the World of Work Inventory (WOWi).</a:t>
            </a:r>
          </a:p>
          <a:p>
            <a:endParaRPr lang="en-US" sz="800"/>
          </a:p>
          <a:p>
            <a:r>
              <a:rPr lang="en-US" smtClean="0"/>
              <a:t>The results will help when choosing an appropriate job or career.</a:t>
            </a:r>
          </a:p>
          <a:p>
            <a:endParaRPr lang="en-US" smtClean="0"/>
          </a:p>
          <a:p>
            <a:r>
              <a:rPr lang="en-US" smtClean="0"/>
              <a:t>Next we are going to do a Word Find Game to get familiar with the vocabulary from the Job Satisfaction Indicators in the WOWi.</a:t>
            </a:r>
          </a:p>
          <a:p>
            <a:endParaRPr lang="en-US" smtClean="0"/>
          </a:p>
        </p:txBody>
      </p:sp>
      <p:sp>
        <p:nvSpPr>
          <p:cNvPr id="65541"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FA9FB5D-68BA-4B89-9F85-CD60DDFD3315}" type="slidenum">
              <a:rPr lang="en-US" sz="1200"/>
              <a:pPr algn="r" eaLnBrk="1" hangingPunct="1"/>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0E4FC59-B904-47EF-A0CA-82F6AF4C9FB9}" type="slidenum">
              <a:rPr lang="en-US" smtClean="0"/>
              <a:pPr eaLnBrk="1" hangingPunct="1"/>
              <a:t>12</a:t>
            </a:fld>
            <a:endParaRPr lang="en-US" smtClean="0"/>
          </a:p>
        </p:txBody>
      </p:sp>
      <p:sp>
        <p:nvSpPr>
          <p:cNvPr id="665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63E462-E2E5-4E5F-A0E0-67E69D18D38C}" type="slidenum">
              <a:rPr lang="en-US" sz="1200"/>
              <a:pPr algn="r" eaLnBrk="1" hangingPunct="1"/>
              <a:t>12</a:t>
            </a:fld>
            <a:endParaRPr lang="en-US" sz="1200"/>
          </a:p>
        </p:txBody>
      </p:sp>
      <p:sp>
        <p:nvSpPr>
          <p:cNvPr id="665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Notes Placeholder 2"/>
          <p:cNvSpPr>
            <a:spLocks noGrp="1"/>
          </p:cNvSpPr>
          <p:nvPr>
            <p:ph type="body" idx="1"/>
          </p:nvPr>
        </p:nvSpPr>
        <p:spPr>
          <a:noFill/>
        </p:spPr>
        <p:txBody>
          <a:bodyPr/>
          <a:lstStyle/>
          <a:p>
            <a:pPr eaLnBrk="1" hangingPunct="1">
              <a:spcBef>
                <a:spcPct val="0"/>
              </a:spcBef>
            </a:pPr>
            <a:r>
              <a:rPr lang="en-US" b="1" smtClean="0"/>
              <a:t>Facilitators Notes</a:t>
            </a:r>
            <a:r>
              <a:rPr lang="en-US" smtClean="0"/>
              <a:t>: </a:t>
            </a:r>
          </a:p>
          <a:p>
            <a:pPr eaLnBrk="1" hangingPunct="1">
              <a:spcBef>
                <a:spcPct val="0"/>
              </a:spcBef>
            </a:pPr>
            <a:endParaRPr lang="en-US" b="1" smtClean="0"/>
          </a:p>
          <a:p>
            <a:pPr eaLnBrk="1" hangingPunct="1">
              <a:spcBef>
                <a:spcPct val="0"/>
              </a:spcBef>
            </a:pPr>
            <a:r>
              <a:rPr lang="en-US" smtClean="0"/>
              <a:t>This is a word-find game.  The students try to find the words listed on the WOWi Word Find Game Sheet.  The words can be diagonal, backwards, and straight across, etc. The facilitator/participants can find this activity in the Participant Workbook.  This can be time consuming for some, so you would want to estimate your class time according. </a:t>
            </a:r>
          </a:p>
          <a:p>
            <a:pPr eaLnBrk="1" hangingPunct="1">
              <a:spcBef>
                <a:spcPct val="0"/>
              </a:spcBef>
            </a:pPr>
            <a:endParaRPr lang="en-US" smtClean="0"/>
          </a:p>
          <a:p>
            <a:pPr eaLnBrk="1" hangingPunct="1">
              <a:spcBef>
                <a:spcPct val="0"/>
              </a:spcBef>
            </a:pPr>
            <a:r>
              <a:rPr lang="en-US" smtClean="0"/>
              <a:t>You can also take these words and put them on flashcards with definitions to use prior to the students taking the WOWi so that they can understand the questions on the WOWi as they come across them. </a:t>
            </a:r>
          </a:p>
          <a:p>
            <a:pPr eaLnBrk="1" hangingPunct="1">
              <a:spcBef>
                <a:spcPct val="0"/>
              </a:spcBef>
            </a:pPr>
            <a:endParaRPr lang="en-US" smtClean="0"/>
          </a:p>
          <a:p>
            <a:pPr eaLnBrk="1" hangingPunct="1">
              <a:spcBef>
                <a:spcPct val="0"/>
              </a:spcBef>
            </a:pPr>
            <a:r>
              <a:rPr lang="en-US" smtClean="0"/>
              <a:t>Students can also help come up with their own definitions.</a:t>
            </a:r>
          </a:p>
          <a:p>
            <a:pPr eaLnBrk="1" hangingPunct="1">
              <a:spcBef>
                <a:spcPct val="0"/>
              </a:spcBef>
            </a:pPr>
            <a:endParaRPr lang="en-US" smtClean="0"/>
          </a:p>
          <a:p>
            <a:pPr eaLnBrk="1" hangingPunct="1">
              <a:spcBef>
                <a:spcPct val="0"/>
              </a:spcBef>
            </a:pPr>
            <a:r>
              <a:rPr lang="en-US" smtClean="0"/>
              <a:t>After the participants have completed the exercise, the following slides will define the terms according to the creator of the World of Work Inventory.  </a:t>
            </a:r>
          </a:p>
        </p:txBody>
      </p:sp>
      <p:sp>
        <p:nvSpPr>
          <p:cNvPr id="66566" name="Date Placeholder 3"/>
          <p:cNvSpPr txBox="1">
            <a:spLocks noGrp="1"/>
          </p:cNvSpPr>
          <p:nvPr/>
        </p:nvSpPr>
        <p:spPr bwMode="auto">
          <a:xfrm>
            <a:off x="3885120" y="1"/>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BCD0813-596D-4327-8525-05C92AE9B57A}" type="datetime1">
              <a:rPr lang="en-US" sz="1200">
                <a:solidFill>
                  <a:srgbClr val="000000"/>
                </a:solidFill>
                <a:latin typeface="Arial" charset="0"/>
              </a:rPr>
              <a:pPr algn="r" eaLnBrk="1" hangingPunct="1"/>
              <a:t>8/30/2013</a:t>
            </a:fld>
            <a:endParaRPr lang="en-US" sz="1200">
              <a:solidFill>
                <a:srgbClr val="000000"/>
              </a:solidFill>
              <a:latin typeface="Arial" charset="0"/>
            </a:endParaRPr>
          </a:p>
        </p:txBody>
      </p:sp>
      <p:sp>
        <p:nvSpPr>
          <p:cNvPr id="66567" name="Footer Placeholder 4"/>
          <p:cNvSpPr txBox="1">
            <a:spLocks noGrp="1"/>
          </p:cNvSpPr>
          <p:nvPr/>
        </p:nvSpPr>
        <p:spPr bwMode="auto">
          <a:xfrm>
            <a:off x="0" y="8683994"/>
            <a:ext cx="2971337"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a:solidFill>
                  <a:srgbClr val="000000"/>
                </a:solidFill>
                <a:latin typeface="Arial" charset="0"/>
              </a:rPr>
              <a:t>Transition Self-Exploration</a:t>
            </a:r>
          </a:p>
        </p:txBody>
      </p:sp>
      <p:sp>
        <p:nvSpPr>
          <p:cNvPr id="6656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3160486-138A-4264-A58B-9E06E997675B}"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42AE015-71AA-45B6-A1B0-D9E83EC4CEB3}" type="slidenum">
              <a:rPr lang="en-US" smtClean="0"/>
              <a:pPr eaLnBrk="1" hangingPunct="1"/>
              <a:t>13</a:t>
            </a:fld>
            <a:endParaRPr lang="en-US" smtClean="0"/>
          </a:p>
        </p:txBody>
      </p:sp>
      <p:sp>
        <p:nvSpPr>
          <p:cNvPr id="675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C9FF4EC-E960-4FFB-AD8D-2640511FEE00}" type="slidenum">
              <a:rPr lang="en-US" sz="1200"/>
              <a:pPr algn="r" eaLnBrk="1" hangingPunct="1"/>
              <a:t>13</a:t>
            </a:fld>
            <a:endParaRPr lang="en-US" sz="1200"/>
          </a:p>
        </p:txBody>
      </p:sp>
      <p:sp>
        <p:nvSpPr>
          <p:cNvPr id="675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buFontTx/>
              <a:buChar char="•"/>
            </a:pPr>
            <a:r>
              <a:rPr lang="en-US" smtClean="0"/>
              <a:t>Explain that this part of WOWi measures “what’s important or what matters” to them in the workplace, or their </a:t>
            </a:r>
            <a:r>
              <a:rPr lang="en-US" b="1" smtClean="0"/>
              <a:t>work style</a:t>
            </a:r>
            <a:r>
              <a:rPr lang="en-US" smtClean="0"/>
              <a:t>.</a:t>
            </a:r>
          </a:p>
          <a:p>
            <a:pPr eaLnBrk="1" hangingPunct="1">
              <a:spcBef>
                <a:spcPct val="0"/>
              </a:spcBef>
              <a:buFontTx/>
              <a:buChar char="•"/>
            </a:pPr>
            <a:r>
              <a:rPr lang="en-US" smtClean="0"/>
              <a:t>Make clear that they will often have to make choices as to what’s important to them on the job.</a:t>
            </a:r>
          </a:p>
          <a:p>
            <a:pPr eaLnBrk="1" hangingPunct="1">
              <a:spcBef>
                <a:spcPct val="0"/>
              </a:spcBef>
              <a:buFontTx/>
              <a:buChar char="•"/>
            </a:pPr>
            <a:r>
              <a:rPr lang="en-US" smtClean="0"/>
              <a:t>Remind them that we will discuss the 12 values that they prioritized when they took the WOWi shortly.</a:t>
            </a:r>
          </a:p>
          <a:p>
            <a:pPr eaLnBrk="1" hangingPunct="1">
              <a:spcBef>
                <a:spcPct val="0"/>
              </a:spcBef>
              <a:buFontTx/>
              <a:buChar char="•"/>
            </a:pPr>
            <a:r>
              <a:rPr lang="en-US" smtClean="0"/>
              <a:t>Remind them that this part of the inventory directed them to indicate their </a:t>
            </a:r>
            <a:r>
              <a:rPr lang="en-US" b="1" smtClean="0"/>
              <a:t>preferences</a:t>
            </a:r>
            <a:r>
              <a:rPr lang="en-US" smtClean="0"/>
              <a:t> in terms of these 12 values.  This comes from their self-report.  </a:t>
            </a:r>
          </a:p>
          <a:p>
            <a:pPr eaLnBrk="1" hangingPunct="1">
              <a:spcBef>
                <a:spcPct val="0"/>
              </a:spcBef>
            </a:pPr>
            <a:endParaRPr lang="en-US" smtClean="0"/>
          </a:p>
          <a:p>
            <a:pPr eaLnBrk="1" hangingPunct="1">
              <a:spcBef>
                <a:spcPct val="0"/>
              </a:spcBef>
              <a:buFontTx/>
              <a:buChar char="•"/>
            </a:pPr>
            <a:r>
              <a:rPr lang="en-US" b="1" smtClean="0"/>
              <a:t>Read through all 12 satisfaction indicators/work values on the slides, </a:t>
            </a:r>
            <a:r>
              <a:rPr lang="en-US" smtClean="0"/>
              <a:t>and answer any questions about each.</a:t>
            </a:r>
          </a:p>
          <a:p>
            <a:pPr eaLnBrk="1" hangingPunct="1">
              <a:spcBef>
                <a:spcPct val="0"/>
              </a:spcBef>
            </a:pPr>
            <a:endParaRPr lang="en-US" smtClean="0"/>
          </a:p>
        </p:txBody>
      </p:sp>
      <p:sp>
        <p:nvSpPr>
          <p:cNvPr id="6759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C76F796-846E-4923-953D-3E64CA1275BC}" type="slidenum">
              <a:rPr lang="en-US" sz="1200">
                <a:solidFill>
                  <a:srgbClr val="000000"/>
                </a:solidFill>
                <a:latin typeface="Arial" charset="0"/>
              </a:rPr>
              <a:pPr algn="r" eaLnBrk="1" hangingPunct="1"/>
              <a:t>13</a:t>
            </a:fld>
            <a:endParaRPr lang="en-US" sz="120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3CC7341-5FE5-46E3-8A38-E7321A6ABD0A}" type="slidenum">
              <a:rPr lang="en-US" smtClean="0"/>
              <a:pPr eaLnBrk="1" hangingPunct="1"/>
              <a:t>14</a:t>
            </a:fld>
            <a:endParaRPr lang="en-US" smtClean="0"/>
          </a:p>
        </p:txBody>
      </p:sp>
      <p:sp>
        <p:nvSpPr>
          <p:cNvPr id="6861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51D9840-8762-47DD-91FF-54677DF45614}" type="slidenum">
              <a:rPr lang="en-US" sz="1200"/>
              <a:pPr algn="r" eaLnBrk="1" hangingPunct="1"/>
              <a:t>14</a:t>
            </a:fld>
            <a:endParaRPr lang="en-US" sz="1200"/>
          </a:p>
        </p:txBody>
      </p:sp>
      <p:sp>
        <p:nvSpPr>
          <p:cNvPr id="6861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Continue to review the values, and answer any questions related to them.</a:t>
            </a:r>
          </a:p>
          <a:p>
            <a:pPr marL="936107" lvl="1" indent="-502983"/>
            <a:endParaRPr lang="en-US" smtClean="0"/>
          </a:p>
          <a:p>
            <a:pPr eaLnBrk="1" hangingPunct="1">
              <a:spcBef>
                <a:spcPct val="0"/>
              </a:spcBef>
            </a:pPr>
            <a:endParaRPr lang="en-US" smtClean="0"/>
          </a:p>
          <a:p>
            <a:pPr eaLnBrk="1" hangingPunct="1">
              <a:spcBef>
                <a:spcPct val="0"/>
              </a:spcBef>
              <a:buFontTx/>
              <a:buChar char="•"/>
            </a:pPr>
            <a:endParaRPr lang="en-US" smtClean="0"/>
          </a:p>
          <a:p>
            <a:pPr eaLnBrk="1" hangingPunct="1">
              <a:spcBef>
                <a:spcPct val="0"/>
              </a:spcBef>
            </a:pPr>
            <a:r>
              <a:rPr lang="en-US" smtClean="0"/>
              <a:t>These are the preferences that they can refer to on their resume or during an interview.</a:t>
            </a:r>
          </a:p>
          <a:p>
            <a:pPr eaLnBrk="1" hangingPunct="1">
              <a:spcBef>
                <a:spcPct val="0"/>
              </a:spcBef>
              <a:buFontTx/>
              <a:buChar char="•"/>
            </a:pPr>
            <a:endParaRPr lang="en-US" smtClean="0"/>
          </a:p>
        </p:txBody>
      </p:sp>
      <p:sp>
        <p:nvSpPr>
          <p:cNvPr id="6861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D2F8AE3-4D27-4495-AEF1-00F1ADAA0F9E}" type="slidenum">
              <a:rPr lang="en-US" sz="1200">
                <a:solidFill>
                  <a:srgbClr val="000000"/>
                </a:solidFill>
                <a:latin typeface="Arial" charset="0"/>
              </a:rPr>
              <a:pPr algn="r" eaLnBrk="1" hangingPunct="1"/>
              <a:t>14</a:t>
            </a:fld>
            <a:endParaRPr lang="en-US" sz="120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EEA92F9-7EE0-4E2A-8B0C-D1C719F92FAF}" type="slidenum">
              <a:rPr lang="en-US" smtClean="0"/>
              <a:pPr eaLnBrk="1" hangingPunct="1"/>
              <a:t>15</a:t>
            </a:fld>
            <a:endParaRPr lang="en-US" smtClean="0"/>
          </a:p>
        </p:txBody>
      </p:sp>
      <p:sp>
        <p:nvSpPr>
          <p:cNvPr id="6963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2536C43-4B59-432E-ACF4-E0B8C85DE1BC}" type="slidenum">
              <a:rPr lang="en-US" sz="1200"/>
              <a:pPr algn="r" eaLnBrk="1" hangingPunct="1"/>
              <a:t>15</a:t>
            </a:fld>
            <a:endParaRPr lang="en-US" sz="1200"/>
          </a:p>
        </p:txBody>
      </p:sp>
      <p:sp>
        <p:nvSpPr>
          <p:cNvPr id="6963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3"/>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r>
              <a:rPr lang="en-US" smtClean="0"/>
              <a:t>Complete the review of the remainder of the values and answer any questions related to them. </a:t>
            </a:r>
          </a:p>
          <a:p>
            <a:pPr eaLnBrk="1" hangingPunct="1">
              <a:spcBef>
                <a:spcPct val="0"/>
              </a:spcBef>
            </a:pPr>
            <a:endParaRPr lang="en-US" smtClean="0"/>
          </a:p>
          <a:p>
            <a:pPr eaLnBrk="1" hangingPunct="1">
              <a:spcBef>
                <a:spcPct val="0"/>
              </a:spcBef>
              <a:buFontTx/>
              <a:buChar char="•"/>
            </a:pPr>
            <a:r>
              <a:rPr lang="en-US" smtClean="0"/>
              <a:t>Tell them that these are preferences that they can refer to in their resume or interview.</a:t>
            </a:r>
          </a:p>
          <a:p>
            <a:pPr eaLnBrk="1" hangingPunct="1">
              <a:spcBef>
                <a:spcPct val="0"/>
              </a:spcBef>
              <a:buFontTx/>
              <a:buChar char="•"/>
            </a:pPr>
            <a:endParaRPr lang="en-US" smtClean="0"/>
          </a:p>
          <a:p>
            <a:pPr eaLnBrk="1" hangingPunct="1">
              <a:spcBef>
                <a:spcPct val="0"/>
              </a:spcBef>
              <a:buFontTx/>
              <a:buChar char="•"/>
            </a:pPr>
            <a:r>
              <a:rPr lang="en-US" smtClean="0"/>
              <a:t>Indicate that they will have to decide if their preferred work values are a good match for a particular job or work environment that they are considering.</a:t>
            </a:r>
          </a:p>
          <a:p>
            <a:pPr eaLnBrk="1" hangingPunct="1">
              <a:spcBef>
                <a:spcPct val="0"/>
              </a:spcBef>
              <a:buFontTx/>
              <a:buChar char="•"/>
            </a:pPr>
            <a:endParaRPr lang="en-US" smtClean="0"/>
          </a:p>
          <a:p>
            <a:pPr eaLnBrk="1" hangingPunct="1">
              <a:spcBef>
                <a:spcPct val="0"/>
              </a:spcBef>
              <a:buFontTx/>
              <a:buChar char="•"/>
            </a:pPr>
            <a:r>
              <a:rPr lang="en-US" smtClean="0"/>
              <a:t>Ask them why this is important?  Talk with them about why it’s so critical to know as much about the job as possible before they decide to take it so that there is good job fit.</a:t>
            </a:r>
          </a:p>
          <a:p>
            <a:pPr eaLnBrk="1" hangingPunct="1">
              <a:spcBef>
                <a:spcPct val="0"/>
              </a:spcBef>
              <a:buFontTx/>
              <a:buChar char="•"/>
            </a:pPr>
            <a:endParaRPr lang="en-US" smtClean="0"/>
          </a:p>
          <a:p>
            <a:r>
              <a:rPr lang="en-US" smtClean="0"/>
              <a:t>They may need to make some values decisions when accepting a new job; they will need to decide what is more important than something else – what is the job fit.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174A450-ADA0-4B84-A100-3A883E86B517}" type="slidenum">
              <a:rPr lang="en-US" smtClean="0"/>
              <a:pPr eaLnBrk="1" hangingPunct="1"/>
              <a:t>16</a:t>
            </a:fld>
            <a:endParaRPr lang="en-US" smtClean="0"/>
          </a:p>
        </p:txBody>
      </p:sp>
      <p:sp>
        <p:nvSpPr>
          <p:cNvPr id="7065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0914A62-3E8B-40B1-8811-97084C277A4C}" type="slidenum">
              <a:rPr lang="en-US" sz="1200"/>
              <a:pPr algn="r" eaLnBrk="1" hangingPunct="1"/>
              <a:t>16</a:t>
            </a:fld>
            <a:endParaRPr lang="en-US" sz="1200"/>
          </a:p>
        </p:txBody>
      </p:sp>
      <p:sp>
        <p:nvSpPr>
          <p:cNvPr id="7066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smtClean="0"/>
          </a:p>
          <a:p>
            <a:pPr eaLnBrk="1" hangingPunct="1">
              <a:spcBef>
                <a:spcPct val="0"/>
              </a:spcBef>
              <a:buFontTx/>
              <a:buChar char="•"/>
            </a:pPr>
            <a:r>
              <a:rPr lang="en-US" smtClean="0"/>
              <a:t>Give them appropriate time to read the section of the report with the job satisfaction indicators,  and they could write down questions for discussion. </a:t>
            </a:r>
          </a:p>
          <a:p>
            <a:pPr eaLnBrk="1" hangingPunct="1">
              <a:spcBef>
                <a:spcPct val="0"/>
              </a:spcBef>
              <a:buFontTx/>
              <a:buChar char="•"/>
            </a:pPr>
            <a:endParaRPr lang="en-US" smtClean="0"/>
          </a:p>
          <a:p>
            <a:pPr eaLnBrk="1" hangingPunct="1">
              <a:spcBef>
                <a:spcPct val="0"/>
              </a:spcBef>
              <a:buFontTx/>
              <a:buChar char="•"/>
            </a:pPr>
            <a:r>
              <a:rPr lang="en-US" smtClean="0"/>
              <a:t>Direct them to look back at </a:t>
            </a:r>
            <a:r>
              <a:rPr lang="en-US" b="1" smtClean="0"/>
              <a:t>Profile Report Summary </a:t>
            </a:r>
            <a:r>
              <a:rPr lang="en-US" smtClean="0"/>
              <a:t>(Page 1).</a:t>
            </a:r>
          </a:p>
          <a:p>
            <a:pPr eaLnBrk="1" hangingPunct="1">
              <a:spcBef>
                <a:spcPct val="0"/>
              </a:spcBef>
              <a:buFontTx/>
              <a:buChar char="•"/>
            </a:pPr>
            <a:endParaRPr lang="en-US" smtClean="0"/>
          </a:p>
          <a:p>
            <a:pPr eaLnBrk="1" hangingPunct="1">
              <a:spcBef>
                <a:spcPct val="0"/>
              </a:spcBef>
              <a:buFontTx/>
              <a:buChar char="•"/>
            </a:pPr>
            <a:r>
              <a:rPr lang="en-US" smtClean="0"/>
              <a:t>Indicate that they will be looking at the  </a:t>
            </a:r>
            <a:r>
              <a:rPr lang="en-US" b="1" smtClean="0"/>
              <a:t>“High-Measured Job Satisfaction Indicators,” </a:t>
            </a:r>
            <a:r>
              <a:rPr lang="en-US" smtClean="0"/>
              <a:t>which are their </a:t>
            </a:r>
            <a:r>
              <a:rPr lang="en-US" b="1" smtClean="0"/>
              <a:t>preferred work value areas </a:t>
            </a:r>
            <a:r>
              <a:rPr lang="en-US" smtClean="0"/>
              <a:t>based on the decisions that they made while completing the assessment.  </a:t>
            </a:r>
          </a:p>
          <a:p>
            <a:pPr eaLnBrk="1" hangingPunct="1">
              <a:spcBef>
                <a:spcPct val="0"/>
              </a:spcBef>
              <a:buFontTx/>
              <a:buChar char="•"/>
            </a:pPr>
            <a:endParaRPr lang="en-US" smtClean="0"/>
          </a:p>
          <a:p>
            <a:pPr eaLnBrk="1" hangingPunct="1">
              <a:spcBef>
                <a:spcPct val="0"/>
              </a:spcBef>
              <a:buFontTx/>
              <a:buChar char="•"/>
            </a:pPr>
            <a:r>
              <a:rPr lang="en-US" smtClean="0"/>
              <a:t>Values are like work temperaments that you think are most important in the workplace.</a:t>
            </a:r>
          </a:p>
          <a:p>
            <a:pPr eaLnBrk="1" hangingPunct="1">
              <a:spcBef>
                <a:spcPct val="0"/>
              </a:spcBef>
            </a:pPr>
            <a:endParaRPr lang="en-US" smtClean="0"/>
          </a:p>
          <a:p>
            <a:pPr eaLnBrk="1" hangingPunct="1">
              <a:spcBef>
                <a:spcPct val="0"/>
              </a:spcBef>
              <a:buFontTx/>
              <a:buChar char="•"/>
            </a:pPr>
            <a:r>
              <a:rPr lang="en-US" smtClean="0"/>
              <a:t>Look at the list with your </a:t>
            </a:r>
            <a:r>
              <a:rPr lang="en-US" b="1" smtClean="0"/>
              <a:t>highest preferred values </a:t>
            </a:r>
            <a:r>
              <a:rPr lang="en-US" smtClean="0"/>
              <a:t>scores out of 12 job satisfaction indicators.</a:t>
            </a:r>
          </a:p>
          <a:p>
            <a:pPr eaLnBrk="1" hangingPunct="1">
              <a:spcBef>
                <a:spcPct val="0"/>
              </a:spcBef>
            </a:pPr>
            <a:endParaRPr lang="en-US" smtClean="0"/>
          </a:p>
          <a:p>
            <a:pPr eaLnBrk="1" hangingPunct="1">
              <a:spcBef>
                <a:spcPct val="0"/>
              </a:spcBef>
              <a:buFontTx/>
              <a:buChar char="•"/>
            </a:pPr>
            <a:r>
              <a:rPr lang="en-US" smtClean="0"/>
              <a:t>You may need to remind them of some of the common definitions for each of the job satisfaction indicators.</a:t>
            </a:r>
          </a:p>
        </p:txBody>
      </p:sp>
      <p:sp>
        <p:nvSpPr>
          <p:cNvPr id="7066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DD1B9DC-583B-4B81-B650-E0089806F3BA}" type="slidenum">
              <a:rPr lang="en-US" sz="1200">
                <a:solidFill>
                  <a:srgbClr val="000000"/>
                </a:solidFill>
                <a:latin typeface="Arial" charset="0"/>
              </a:rPr>
              <a:pPr algn="r" eaLnBrk="1" hangingPunct="1"/>
              <a:t>16</a:t>
            </a:fld>
            <a:endParaRPr lang="en-US" sz="1200">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D6D8B17-8B0E-4302-958D-4E4CD179B57D}" type="slidenum">
              <a:rPr lang="en-US" smtClean="0"/>
              <a:pPr eaLnBrk="1" hangingPunct="1"/>
              <a:t>17</a:t>
            </a:fld>
            <a:endParaRPr lang="en-US" smtClean="0"/>
          </a:p>
        </p:txBody>
      </p:sp>
      <p:sp>
        <p:nvSpPr>
          <p:cNvPr id="7168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018FAA4-9901-49BE-BCDD-C64DA5EF1597}" type="slidenum">
              <a:rPr lang="en-US" sz="1200"/>
              <a:pPr algn="r" eaLnBrk="1" hangingPunct="1"/>
              <a:t>17</a:t>
            </a:fld>
            <a:endParaRPr lang="en-US" sz="1200"/>
          </a:p>
        </p:txBody>
      </p:sp>
      <p:sp>
        <p:nvSpPr>
          <p:cNvPr id="7168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buFontTx/>
              <a:buChar char="•"/>
            </a:pPr>
            <a:endParaRPr lang="en-US" smtClean="0"/>
          </a:p>
          <a:p>
            <a:pPr eaLnBrk="1" hangingPunct="1">
              <a:spcBef>
                <a:spcPct val="0"/>
              </a:spcBef>
              <a:buFontTx/>
              <a:buChar char="•"/>
            </a:pPr>
            <a:r>
              <a:rPr lang="en-US" smtClean="0"/>
              <a:t>Review Page two: the </a:t>
            </a:r>
            <a:r>
              <a:rPr lang="en-US" b="1" smtClean="0"/>
              <a:t>Job Satisfaction Indicators – Temperaments report.</a:t>
            </a:r>
          </a:p>
          <a:p>
            <a:pPr eaLnBrk="1" hangingPunct="1">
              <a:spcBef>
                <a:spcPct val="0"/>
              </a:spcBef>
            </a:pPr>
            <a:endParaRPr lang="en-US" smtClean="0"/>
          </a:p>
          <a:p>
            <a:pPr eaLnBrk="1" hangingPunct="1">
              <a:spcBef>
                <a:spcPct val="0"/>
              </a:spcBef>
              <a:buFontTx/>
              <a:buChar char="•"/>
            </a:pPr>
            <a:r>
              <a:rPr lang="en-US" smtClean="0"/>
              <a:t>Clarify the terms “neutral,” “like” and “dislike” in terms of JSI’s or values – </a:t>
            </a:r>
          </a:p>
          <a:p>
            <a:pPr lvl="2"/>
            <a:r>
              <a:rPr lang="en-US" b="1" smtClean="0"/>
              <a:t>Neutral </a:t>
            </a:r>
            <a:r>
              <a:rPr lang="en-US" smtClean="0"/>
              <a:t>–  is a value for which you have </a:t>
            </a:r>
            <a:r>
              <a:rPr lang="en-US" b="1" smtClean="0"/>
              <a:t>no particular preference.</a:t>
            </a:r>
          </a:p>
          <a:p>
            <a:pPr lvl="2"/>
            <a:r>
              <a:rPr lang="en-US" b="1" smtClean="0"/>
              <a:t>Like</a:t>
            </a:r>
            <a:r>
              <a:rPr lang="en-US" smtClean="0"/>
              <a:t> – is a value you </a:t>
            </a:r>
            <a:r>
              <a:rPr lang="en-US" b="1" smtClean="0"/>
              <a:t>would prefer </a:t>
            </a:r>
            <a:r>
              <a:rPr lang="en-US" smtClean="0"/>
              <a:t>on the job.</a:t>
            </a:r>
          </a:p>
          <a:p>
            <a:pPr lvl="2"/>
            <a:r>
              <a:rPr lang="en-US" b="1" smtClean="0"/>
              <a:t>Dislike</a:t>
            </a:r>
            <a:r>
              <a:rPr lang="en-US" smtClean="0"/>
              <a:t> – is a value you </a:t>
            </a:r>
            <a:r>
              <a:rPr lang="en-US" b="1" smtClean="0"/>
              <a:t>would not prefer</a:t>
            </a:r>
            <a:r>
              <a:rPr lang="en-US" smtClean="0"/>
              <a:t> on the job.</a:t>
            </a:r>
          </a:p>
          <a:p>
            <a:pPr eaLnBrk="1" hangingPunct="1">
              <a:spcBef>
                <a:spcPct val="0"/>
              </a:spcBef>
            </a:pPr>
            <a:endParaRPr lang="en-US" smtClean="0"/>
          </a:p>
          <a:p>
            <a:pPr eaLnBrk="1" hangingPunct="1">
              <a:spcBef>
                <a:spcPct val="0"/>
              </a:spcBef>
              <a:buFontTx/>
              <a:buChar char="•"/>
            </a:pPr>
            <a:r>
              <a:rPr lang="en-US" smtClean="0"/>
              <a:t> Make sure they see the relationship of their Temperament Report to the high scores on the previous page (i.e., a High Measured JSI on Page 1 will be reflected by a comparable high “Like” score on Page 2).  </a:t>
            </a:r>
          </a:p>
          <a:p>
            <a:pPr eaLnBrk="1" hangingPunct="1">
              <a:spcBef>
                <a:spcPct val="0"/>
              </a:spcBef>
              <a:buFontTx/>
              <a:buChar char="•"/>
            </a:pPr>
            <a:endParaRPr lang="en-US" smtClean="0"/>
          </a:p>
          <a:p>
            <a:pPr eaLnBrk="1" hangingPunct="1">
              <a:spcBef>
                <a:spcPct val="0"/>
              </a:spcBef>
              <a:buFontTx/>
              <a:buChar char="•"/>
            </a:pPr>
            <a:r>
              <a:rPr lang="en-US" smtClean="0"/>
              <a:t>Remind participants that these are indicators as to their preferences related to the workplace environment.</a:t>
            </a:r>
          </a:p>
          <a:p>
            <a:pPr eaLnBrk="1" hangingPunct="1">
              <a:spcBef>
                <a:spcPct val="0"/>
              </a:spcBef>
            </a:pPr>
            <a:endParaRPr lang="en-US" smtClean="0"/>
          </a:p>
        </p:txBody>
      </p:sp>
      <p:sp>
        <p:nvSpPr>
          <p:cNvPr id="7168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9E4667F-7460-4399-978E-71B17013400D}" type="slidenum">
              <a:rPr lang="en-US" sz="1200">
                <a:solidFill>
                  <a:srgbClr val="000000"/>
                </a:solidFill>
                <a:latin typeface="Arial" charset="0"/>
              </a:rPr>
              <a:pPr algn="r" eaLnBrk="1" hangingPunct="1"/>
              <a:t>17</a:t>
            </a:fld>
            <a:endParaRPr lang="en-US" sz="120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9192459-9F84-439C-B4AA-E0600B27B332}" type="slidenum">
              <a:rPr lang="en-US" smtClean="0"/>
              <a:pPr eaLnBrk="1" hangingPunct="1"/>
              <a:t>18</a:t>
            </a:fld>
            <a:endParaRPr lang="en-US" smtClean="0"/>
          </a:p>
        </p:txBody>
      </p:sp>
      <p:sp>
        <p:nvSpPr>
          <p:cNvPr id="7270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3800E8D-C93A-4CC4-862F-E82BE3D16BD8}" type="slidenum">
              <a:rPr lang="en-US" sz="1200"/>
              <a:pPr algn="r" eaLnBrk="1" hangingPunct="1"/>
              <a:t>18</a:t>
            </a:fld>
            <a:endParaRPr lang="en-US" sz="1200"/>
          </a:p>
        </p:txBody>
      </p:sp>
      <p:sp>
        <p:nvSpPr>
          <p:cNvPr id="7270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Notes Placeholder 2"/>
          <p:cNvSpPr>
            <a:spLocks noGrp="1"/>
          </p:cNvSpPr>
          <p:nvPr>
            <p:ph type="body" idx="1"/>
          </p:nvPr>
        </p:nvSpPr>
        <p:spPr>
          <a:noFill/>
        </p:spPr>
        <p:txBody>
          <a:bodyPr/>
          <a:lstStyle/>
          <a:p>
            <a:pPr eaLnBrk="1" hangingPunct="1">
              <a:spcBef>
                <a:spcPct val="0"/>
              </a:spcBef>
            </a:pPr>
            <a:r>
              <a:rPr lang="en-US" b="1" smtClean="0"/>
              <a:t>Facilitator Directions: </a:t>
            </a:r>
          </a:p>
          <a:p>
            <a:pPr eaLnBrk="1" hangingPunct="1">
              <a:spcBef>
                <a:spcPct val="0"/>
              </a:spcBef>
            </a:pPr>
            <a:endParaRPr lang="en-US" smtClean="0"/>
          </a:p>
          <a:p>
            <a:pPr eaLnBrk="1" hangingPunct="1">
              <a:spcBef>
                <a:spcPct val="0"/>
              </a:spcBef>
            </a:pPr>
            <a:r>
              <a:rPr lang="en-US" smtClean="0"/>
              <a:t>Have a discussion about the JSIs.  Do they represent what participants know about themselves?  Were there any surprises?  Can they imagine what their work style would be?  Include the fact that we need all the different work styles to make an organization or business run.  Can they name different JSIs for different business positions – store clerk, doctor, etc.</a:t>
            </a:r>
          </a:p>
          <a:p>
            <a:pPr eaLnBrk="1" hangingPunct="1">
              <a:spcBef>
                <a:spcPct val="0"/>
              </a:spcBef>
            </a:pPr>
            <a:endParaRPr lang="en-US" smtClean="0"/>
          </a:p>
          <a:p>
            <a:pPr eaLnBrk="1" hangingPunct="1">
              <a:spcBef>
                <a:spcPct val="0"/>
              </a:spcBef>
            </a:pPr>
            <a:r>
              <a:rPr lang="en-US" smtClean="0"/>
              <a:t>Tell them to list their preferred (highest scoring) values in their Participant Workbook, as directed above.</a:t>
            </a:r>
          </a:p>
          <a:p>
            <a:pPr eaLnBrk="1" hangingPunct="1">
              <a:spcBef>
                <a:spcPct val="0"/>
              </a:spcBef>
            </a:pPr>
            <a:endParaRPr lang="en-US" smtClean="0"/>
          </a:p>
          <a:p>
            <a:pPr eaLnBrk="1" hangingPunct="1">
              <a:spcBef>
                <a:spcPct val="0"/>
              </a:spcBef>
            </a:pPr>
            <a:r>
              <a:rPr lang="en-US" smtClean="0"/>
              <a:t>Next, we are going to be discussing – Interests – What do I like to do?</a:t>
            </a:r>
          </a:p>
        </p:txBody>
      </p:sp>
      <p:sp>
        <p:nvSpPr>
          <p:cNvPr id="7271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2A7691A-EAB1-4FB0-9AA5-B36D5178B4B0}" type="slidenum">
              <a:rPr lang="en-US" sz="1200">
                <a:solidFill>
                  <a:srgbClr val="000000"/>
                </a:solidFill>
                <a:latin typeface="Arial" charset="0"/>
              </a:rPr>
              <a:pPr algn="r" eaLnBrk="1" hangingPunct="1"/>
              <a:t>18</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45E77C9-2378-425E-A465-1CD6058596FA}" type="slidenum">
              <a:rPr lang="en-US" smtClean="0"/>
              <a:pPr eaLnBrk="1" hangingPunct="1"/>
              <a:t>2</a:t>
            </a:fld>
            <a:endParaRPr lang="en-US" smtClean="0"/>
          </a:p>
        </p:txBody>
      </p:sp>
      <p:sp>
        <p:nvSpPr>
          <p:cNvPr id="5632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Notes Placeholder 2"/>
          <p:cNvSpPr>
            <a:spLocks noGrp="1"/>
          </p:cNvSpPr>
          <p:nvPr>
            <p:ph type="body" idx="1"/>
          </p:nvPr>
        </p:nvSpPr>
        <p:spPr>
          <a:noFill/>
        </p:spPr>
        <p:txBody>
          <a:bodyPr/>
          <a:lstStyle/>
          <a:p>
            <a:r>
              <a:rPr lang="en-US" b="1" smtClean="0"/>
              <a:t>Facilitator Notes:</a:t>
            </a:r>
          </a:p>
          <a:p>
            <a:endParaRPr lang="en-US" smtClean="0"/>
          </a:p>
          <a:p>
            <a:r>
              <a:rPr lang="en-US" smtClean="0"/>
              <a:t>Job Satisfaction Indicators are your work place values, meaning what kind of environment you would like to work in.  </a:t>
            </a:r>
          </a:p>
          <a:p>
            <a:endParaRPr lang="en-US" smtClean="0"/>
          </a:p>
          <a:p>
            <a:r>
              <a:rPr lang="en-US" smtClean="0"/>
              <a:t>These questions will help the participants to understand these concepts a little better.  They may not know what they are yet, but this will get them thinking.  </a:t>
            </a:r>
          </a:p>
          <a:p>
            <a:pPr>
              <a:buFontTx/>
              <a:buChar char="-"/>
            </a:pPr>
            <a:endParaRPr lang="en-US" smtClean="0"/>
          </a:p>
          <a:p>
            <a:pPr>
              <a:buFontTx/>
              <a:buChar char="-"/>
            </a:pPr>
            <a:r>
              <a:rPr lang="en-US" smtClean="0"/>
              <a:t>Do you like to work with people or by yourself?</a:t>
            </a:r>
          </a:p>
          <a:p>
            <a:endParaRPr lang="en-US" smtClean="0"/>
          </a:p>
          <a:p>
            <a:pPr>
              <a:buFontTx/>
              <a:buChar char="-"/>
            </a:pPr>
            <a:r>
              <a:rPr lang="en-US" smtClean="0"/>
              <a:t>Do you like to have a routine, or do you like to do different things all the time?  </a:t>
            </a:r>
          </a:p>
          <a:p>
            <a:pPr>
              <a:buFontTx/>
              <a:buChar char="-"/>
            </a:pPr>
            <a:endParaRPr lang="en-US" smtClean="0"/>
          </a:p>
          <a:p>
            <a:pPr>
              <a:buFontTx/>
              <a:buChar char="-"/>
            </a:pPr>
            <a:r>
              <a:rPr lang="en-US" smtClean="0"/>
              <a:t>Do you like to do one thing at a time or many things at once?</a:t>
            </a:r>
          </a:p>
          <a:p>
            <a:pPr>
              <a:buFontTx/>
              <a:buChar char="-"/>
            </a:pPr>
            <a:endParaRPr lang="en-US" smtClean="0"/>
          </a:p>
          <a:p>
            <a:pPr>
              <a:buFontTx/>
              <a:buChar char="-"/>
            </a:pPr>
            <a:r>
              <a:rPr lang="en-US" smtClean="0"/>
              <a:t>Do you like structure and specific directions or to be given work to do where you set your own schedule for getting things done?  </a:t>
            </a:r>
          </a:p>
          <a:p>
            <a:endParaRPr lang="en-US" smtClean="0"/>
          </a:p>
          <a:p>
            <a:endParaRPr lang="en-US" smtClean="0"/>
          </a:p>
          <a:p>
            <a:endParaRPr lang="en-US" smtClean="0"/>
          </a:p>
        </p:txBody>
      </p:sp>
      <p:sp>
        <p:nvSpPr>
          <p:cNvPr id="56325"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A5035C2-9F07-43FB-AEB2-522D34534D7F}" type="slidenum">
              <a:rPr lang="en-US" sz="1200"/>
              <a:pPr algn="r" eaLnBrk="1" hangingPunct="1"/>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0023092-AF7D-4B4A-B3FE-5C7DC42E3C22}" type="slidenum">
              <a:rPr lang="en-US" smtClean="0"/>
              <a:pPr eaLnBrk="1" hangingPunct="1"/>
              <a:t>3</a:t>
            </a:fld>
            <a:endParaRPr lang="en-US" smtClean="0"/>
          </a:p>
        </p:txBody>
      </p:sp>
      <p:sp>
        <p:nvSpPr>
          <p:cNvPr id="5734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Notes Placeholder 2"/>
          <p:cNvSpPr>
            <a:spLocks noGrp="1"/>
          </p:cNvSpPr>
          <p:nvPr>
            <p:ph type="body" idx="1"/>
          </p:nvPr>
        </p:nvSpPr>
        <p:spPr>
          <a:noFill/>
        </p:spPr>
        <p:txBody>
          <a:bodyPr/>
          <a:lstStyle/>
          <a:p>
            <a:r>
              <a:rPr lang="en-US" b="1" smtClean="0"/>
              <a:t>Facilitator Notes:</a:t>
            </a:r>
            <a:r>
              <a:rPr lang="en-US" smtClean="0"/>
              <a:t>  </a:t>
            </a:r>
          </a:p>
          <a:p>
            <a:endParaRPr lang="en-US" smtClean="0"/>
          </a:p>
          <a:p>
            <a:r>
              <a:rPr lang="en-US" smtClean="0"/>
              <a:t>Review the definition of values and the general values listed above.  Relate this activity to the “Coat of Arms” Exercise.   What mattered to them as they completed their “Coat of Arms?”</a:t>
            </a:r>
          </a:p>
          <a:p>
            <a:endParaRPr lang="en-US" smtClean="0"/>
          </a:p>
          <a:p>
            <a:r>
              <a:rPr lang="en-US" smtClean="0"/>
              <a:t>So what does matter to them in their life today. </a:t>
            </a:r>
          </a:p>
          <a:p>
            <a:endParaRPr lang="en-US" smtClean="0"/>
          </a:p>
          <a:p>
            <a:r>
              <a:rPr lang="en-US" smtClean="0"/>
              <a:t>Explain to the participants that they are going to have the opportunity to do an exercise about their values and what matters to them – what their values are.  </a:t>
            </a:r>
          </a:p>
          <a:p>
            <a:endParaRPr lang="en-US" smtClean="0"/>
          </a:p>
          <a:p>
            <a:r>
              <a:rPr lang="en-US" smtClean="0"/>
              <a:t>The Values Card Game is coming up in the next few slides, which will help participants to further identify their values.  </a:t>
            </a:r>
          </a:p>
        </p:txBody>
      </p:sp>
      <p:sp>
        <p:nvSpPr>
          <p:cNvPr id="57349"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B2EEEFC-6677-4E28-A59B-97092D66BA72}" type="slidenum">
              <a:rPr lang="en-US" sz="1200"/>
              <a:pPr algn="r" eaLnBrk="1" hangingPunct="1"/>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452F334-A131-4C18-B4CC-E47155B61C39}" type="slidenum">
              <a:rPr lang="en-US" smtClean="0"/>
              <a:pPr eaLnBrk="1" hangingPunct="1"/>
              <a:t>4</a:t>
            </a:fld>
            <a:endParaRPr lang="en-US" smtClean="0"/>
          </a:p>
        </p:txBody>
      </p:sp>
      <p:sp>
        <p:nvSpPr>
          <p:cNvPr id="5837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27CD417-DF4D-4FB3-BBFD-6959BE15E338}" type="slidenum">
              <a:rPr lang="en-US" sz="1200"/>
              <a:pPr algn="r" eaLnBrk="1" hangingPunct="1"/>
              <a:t>4</a:t>
            </a:fld>
            <a:endParaRPr lang="en-US" sz="1200"/>
          </a:p>
        </p:txBody>
      </p:sp>
      <p:sp>
        <p:nvSpPr>
          <p:cNvPr id="5837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Notes Placeholder 2"/>
          <p:cNvSpPr>
            <a:spLocks noGrp="1"/>
          </p:cNvSpPr>
          <p:nvPr>
            <p:ph type="body" idx="1"/>
          </p:nvPr>
        </p:nvSpPr>
        <p:spPr>
          <a:xfrm>
            <a:off x="685337" y="4344336"/>
            <a:ext cx="5487326" cy="4494033"/>
          </a:xfrm>
          <a:noFill/>
        </p:spPr>
        <p:txBody>
          <a:bodyPr/>
          <a:lstStyle/>
          <a:p>
            <a:pPr eaLnBrk="1" hangingPunct="1">
              <a:spcBef>
                <a:spcPct val="0"/>
              </a:spcBef>
            </a:pPr>
            <a:r>
              <a:rPr lang="en-US" b="1" smtClean="0"/>
              <a:t>Facilitator Notes:		Projected Time: 15 mins.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understand the importance of work values/job satisfaction in determining an employment goal.</a:t>
            </a:r>
          </a:p>
          <a:p>
            <a:pPr eaLnBrk="1" hangingPunct="1">
              <a:spcBef>
                <a:spcPct val="0"/>
              </a:spcBef>
            </a:pPr>
            <a:endParaRPr lang="en-US" smtClean="0"/>
          </a:p>
          <a:p>
            <a:pPr eaLnBrk="1" hangingPunct="1">
              <a:spcBef>
                <a:spcPct val="0"/>
              </a:spcBef>
            </a:pPr>
            <a:r>
              <a:rPr lang="en-US" smtClean="0"/>
              <a:t>Now that they have discussed their personal values, let‘s discuss how this relates to their Work Values.  </a:t>
            </a:r>
          </a:p>
          <a:p>
            <a:pPr eaLnBrk="1" hangingPunct="1">
              <a:spcBef>
                <a:spcPct val="0"/>
              </a:spcBef>
            </a:pPr>
            <a:endParaRPr lang="en-US" smtClean="0"/>
          </a:p>
          <a:p>
            <a:pPr eaLnBrk="1" hangingPunct="1">
              <a:spcBef>
                <a:spcPct val="0"/>
              </a:spcBef>
            </a:pPr>
            <a:r>
              <a:rPr lang="en-US" smtClean="0"/>
              <a:t>Review the work values listed above.  </a:t>
            </a:r>
          </a:p>
          <a:p>
            <a:r>
              <a:rPr lang="en-US" smtClean="0"/>
              <a:t>What could those things be that “matter” to us at work ?</a:t>
            </a:r>
          </a:p>
          <a:p>
            <a:r>
              <a:rPr lang="en-US" smtClean="0"/>
              <a:t>The World of Work Inventory helps us figure that out with the Job Satisfaction Indicators  or Workplace Values: </a:t>
            </a:r>
          </a:p>
          <a:p>
            <a:pPr lvl="1"/>
            <a:r>
              <a:rPr lang="en-US" b="1" smtClean="0"/>
              <a:t>Workplace values </a:t>
            </a:r>
            <a:r>
              <a:rPr lang="en-US" smtClean="0"/>
              <a:t>– doing a variety of activities vs. repetitive work, , working alone or with people, working with supervisors, meeting deadlines or having some flexibility, being creativity or a set routine, paying attention to detail or looking at the big picture; working outside or working in an office (these are just examples).</a:t>
            </a:r>
          </a:p>
          <a:p>
            <a:pPr eaLnBrk="1" hangingPunct="1">
              <a:spcBef>
                <a:spcPct val="0"/>
              </a:spcBef>
            </a:pPr>
            <a:endParaRPr lang="en-US" smtClean="0"/>
          </a:p>
          <a:p>
            <a:pPr eaLnBrk="1" hangingPunct="1">
              <a:spcBef>
                <a:spcPct val="0"/>
              </a:spcBef>
            </a:pPr>
            <a:r>
              <a:rPr lang="en-US" smtClean="0"/>
              <a:t>Have them brainstorm for other workplace values. They are defining the work environment that they will be most happy/comfortable in.</a:t>
            </a:r>
          </a:p>
          <a:p>
            <a:pPr eaLnBrk="1" hangingPunct="1">
              <a:spcBef>
                <a:spcPct val="0"/>
              </a:spcBef>
            </a:pPr>
            <a:endParaRPr lang="en-US" smtClean="0"/>
          </a:p>
          <a:p>
            <a:pPr eaLnBrk="1" hangingPunct="1">
              <a:spcBef>
                <a:spcPct val="0"/>
              </a:spcBef>
            </a:pPr>
            <a:r>
              <a:rPr lang="en-US" smtClean="0"/>
              <a:t>Ask them, “Why are values important in the workplace?”   </a:t>
            </a:r>
            <a:endParaRPr lang="en-US" b="1" smtClean="0"/>
          </a:p>
        </p:txBody>
      </p:sp>
      <p:sp>
        <p:nvSpPr>
          <p:cNvPr id="5837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19A9BC9-C5FF-463F-BAB2-29A846E5DF6D}"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FE8A991-142F-43E3-81AA-AA4B81E8E8E8}" type="slidenum">
              <a:rPr lang="en-US" smtClean="0"/>
              <a:pPr eaLnBrk="1" hangingPunct="1"/>
              <a:t>5</a:t>
            </a:fld>
            <a:endParaRPr lang="en-US" smtClean="0"/>
          </a:p>
        </p:txBody>
      </p:sp>
      <p:sp>
        <p:nvSpPr>
          <p:cNvPr id="593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5D6F733-56CC-4C0E-B977-AA3FE8E2F83C}" type="slidenum">
              <a:rPr lang="en-US" sz="1200"/>
              <a:pPr algn="r" eaLnBrk="1" hangingPunct="1"/>
              <a:t>5</a:t>
            </a:fld>
            <a:endParaRPr lang="en-US" sz="1200"/>
          </a:p>
        </p:txBody>
      </p:sp>
      <p:sp>
        <p:nvSpPr>
          <p:cNvPr id="593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Notes Placeholder 2"/>
          <p:cNvSpPr>
            <a:spLocks noGrp="1"/>
          </p:cNvSpPr>
          <p:nvPr>
            <p:ph type="body" idx="1"/>
          </p:nvPr>
        </p:nvSpPr>
        <p:spPr>
          <a:noFill/>
        </p:spPr>
        <p:txBody>
          <a:bodyPr/>
          <a:lstStyle/>
          <a:p>
            <a:pPr eaLnBrk="1" hangingPunct="1">
              <a:spcBef>
                <a:spcPct val="0"/>
              </a:spcBef>
            </a:pPr>
            <a:r>
              <a:rPr lang="en-US" b="1" smtClean="0"/>
              <a:t>Facilitator Notes:</a:t>
            </a:r>
            <a:endParaRPr lang="en-US" smtClean="0"/>
          </a:p>
          <a:p>
            <a:pPr eaLnBrk="1" hangingPunct="1">
              <a:spcBef>
                <a:spcPct val="0"/>
              </a:spcBef>
            </a:pPr>
            <a:endParaRPr lang="en-US" smtClean="0"/>
          </a:p>
          <a:p>
            <a:pPr eaLnBrk="1" hangingPunct="1">
              <a:spcBef>
                <a:spcPct val="0"/>
              </a:spcBef>
            </a:pPr>
            <a:r>
              <a:rPr lang="en-US" b="1" smtClean="0"/>
              <a:t>Materials Needed:</a:t>
            </a:r>
          </a:p>
          <a:p>
            <a:pPr eaLnBrk="1" hangingPunct="1">
              <a:spcBef>
                <a:spcPct val="0"/>
              </a:spcBef>
            </a:pPr>
            <a:r>
              <a:rPr lang="en-US" smtClean="0"/>
              <a:t>Enough sets of the values cards (14 cards/set) for each of the participants.</a:t>
            </a:r>
          </a:p>
          <a:p>
            <a:pPr eaLnBrk="1" hangingPunct="1">
              <a:spcBef>
                <a:spcPct val="0"/>
              </a:spcBef>
            </a:pPr>
            <a:endParaRPr lang="en-US" b="1" smtClean="0"/>
          </a:p>
          <a:p>
            <a:pPr eaLnBrk="1" hangingPunct="1">
              <a:spcBef>
                <a:spcPct val="0"/>
              </a:spcBef>
            </a:pPr>
            <a:r>
              <a:rPr lang="en-US" smtClean="0"/>
              <a:t>Discuss Lennon’s quote.</a:t>
            </a:r>
          </a:p>
          <a:p>
            <a:pPr eaLnBrk="1" hangingPunct="1">
              <a:spcBef>
                <a:spcPct val="0"/>
              </a:spcBef>
            </a:pPr>
            <a:endParaRPr lang="en-US" smtClean="0"/>
          </a:p>
          <a:p>
            <a:pPr eaLnBrk="1" hangingPunct="1">
              <a:spcBef>
                <a:spcPct val="0"/>
              </a:spcBef>
            </a:pPr>
            <a:r>
              <a:rPr lang="en-US" smtClean="0"/>
              <a:t>Read the slide and have them suggest some answers to these questions:</a:t>
            </a:r>
          </a:p>
          <a:p>
            <a:r>
              <a:rPr lang="en-US" smtClean="0"/>
              <a:t>-  What are the things that you feel are most important in your life? </a:t>
            </a:r>
          </a:p>
          <a:p>
            <a:pPr>
              <a:buFontTx/>
              <a:buChar char="-"/>
            </a:pPr>
            <a:r>
              <a:rPr lang="en-US" smtClean="0"/>
              <a:t>  What are the things you most respect and need? </a:t>
            </a:r>
          </a:p>
          <a:p>
            <a:endParaRPr lang="en-US" smtClean="0"/>
          </a:p>
          <a:p>
            <a:r>
              <a:rPr lang="en-US" smtClean="0"/>
              <a:t>This game might help you answer some of these questions.  Remind them that this game will be focused on </a:t>
            </a:r>
            <a:r>
              <a:rPr lang="en-US" b="1" smtClean="0"/>
              <a:t>what characteristics they think are important!</a:t>
            </a:r>
          </a:p>
        </p:txBody>
      </p:sp>
      <p:sp>
        <p:nvSpPr>
          <p:cNvPr id="5939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7935B7D-2C12-4A95-ABD3-1BA4E2A9196F}"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A3F47CA-1922-4897-A42A-E362AEBA9F97}" type="slidenum">
              <a:rPr lang="en-US" smtClean="0"/>
              <a:pPr eaLnBrk="1" hangingPunct="1"/>
              <a:t>6</a:t>
            </a:fld>
            <a:endParaRPr lang="en-US" smtClean="0"/>
          </a:p>
        </p:txBody>
      </p:sp>
      <p:sp>
        <p:nvSpPr>
          <p:cNvPr id="6041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55B41A7-7225-4728-855C-809F9C8A63B5}" type="slidenum">
              <a:rPr lang="en-US" sz="1200"/>
              <a:pPr algn="r" eaLnBrk="1" hangingPunct="1"/>
              <a:t>6</a:t>
            </a:fld>
            <a:endParaRPr lang="en-US" sz="1200"/>
          </a:p>
        </p:txBody>
      </p:sp>
      <p:sp>
        <p:nvSpPr>
          <p:cNvPr id="6042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Each participant should have a packet of the 14 Values Cards.  The Facilitator needs to either precut the cards before the day of the activity or have scissors for the participants to be able to cut them and enough copies for the room.  The Directions, Cards and worksheet are located on the following 4 pages after this slide and are in the Participant Workbook.</a:t>
            </a:r>
          </a:p>
          <a:p>
            <a:pPr eaLnBrk="1" hangingPunct="1">
              <a:spcBef>
                <a:spcPct val="0"/>
              </a:spcBef>
            </a:pPr>
            <a:endParaRPr lang="en-US" smtClean="0"/>
          </a:p>
          <a:p>
            <a:pPr eaLnBrk="1" hangingPunct="1">
              <a:spcBef>
                <a:spcPct val="0"/>
              </a:spcBef>
            </a:pPr>
            <a:endParaRPr lang="en-US" b="1" smtClean="0"/>
          </a:p>
          <a:p>
            <a:pPr eaLnBrk="1" hangingPunct="1">
              <a:spcBef>
                <a:spcPct val="0"/>
              </a:spcBef>
            </a:pPr>
            <a:r>
              <a:rPr lang="en-US" smtClean="0"/>
              <a:t>Read the directions starting on slide 73 which are also included in the handout provided in the Facilitator Manual and Participant Workbook. </a:t>
            </a:r>
          </a:p>
          <a:p>
            <a:pPr eaLnBrk="1" hangingPunct="1">
              <a:spcBef>
                <a:spcPct val="0"/>
              </a:spcBef>
            </a:pPr>
            <a:endParaRPr lang="en-US" smtClean="0"/>
          </a:p>
          <a:p>
            <a:pPr eaLnBrk="1" hangingPunct="1">
              <a:spcBef>
                <a:spcPct val="0"/>
              </a:spcBef>
            </a:pPr>
            <a:endParaRPr lang="en-US" b="1" smtClean="0"/>
          </a:p>
        </p:txBody>
      </p:sp>
      <p:sp>
        <p:nvSpPr>
          <p:cNvPr id="6042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027BE60-CD74-45FA-8BFC-97727ADF2B25}"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D1E7DB9-2403-4D44-ABE8-2BD9F1DDBA4B}" type="slidenum">
              <a:rPr lang="en-US" smtClean="0"/>
              <a:pPr eaLnBrk="1" hangingPunct="1"/>
              <a:t>7</a:t>
            </a:fld>
            <a:endParaRPr lang="en-US" smtClean="0"/>
          </a:p>
        </p:txBody>
      </p:sp>
      <p:sp>
        <p:nvSpPr>
          <p:cNvPr id="614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D058A23-80A1-4C91-BC6E-7D9A838B3F94}" type="slidenum">
              <a:rPr lang="en-US" sz="1200"/>
              <a:pPr algn="r" eaLnBrk="1" hangingPunct="1"/>
              <a:t>7</a:t>
            </a:fld>
            <a:endParaRPr lang="en-US" sz="1200"/>
          </a:p>
        </p:txBody>
      </p:sp>
      <p:sp>
        <p:nvSpPr>
          <p:cNvPr id="614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Notes Placeholder 2"/>
          <p:cNvSpPr>
            <a:spLocks noGrp="1"/>
          </p:cNvSpPr>
          <p:nvPr>
            <p:ph type="body" idx="1"/>
          </p:nvPr>
        </p:nvSpPr>
        <p:spPr>
          <a:xfrm>
            <a:off x="597355" y="4347455"/>
            <a:ext cx="5484238" cy="4115112"/>
          </a:xfrm>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endParaRPr lang="en-US" smtClean="0"/>
          </a:p>
          <a:p>
            <a:pPr eaLnBrk="1" hangingPunct="1">
              <a:spcBef>
                <a:spcPct val="0"/>
              </a:spcBef>
            </a:pPr>
            <a:r>
              <a:rPr lang="en-US" smtClean="0"/>
              <a:t>Go over the steps in the game.</a:t>
            </a:r>
          </a:p>
          <a:p>
            <a:pPr eaLnBrk="1" hangingPunct="1">
              <a:spcBef>
                <a:spcPct val="0"/>
              </a:spcBef>
            </a:pPr>
            <a:endParaRPr lang="en-US" smtClean="0"/>
          </a:p>
          <a:p>
            <a:pPr eaLnBrk="1" hangingPunct="1">
              <a:spcBef>
                <a:spcPct val="0"/>
              </a:spcBef>
            </a:pPr>
            <a:r>
              <a:rPr lang="en-US" smtClean="0"/>
              <a:t>It might work best to go over each of the steps with the entire group, before you have them work individually to make their individual choices.</a:t>
            </a:r>
          </a:p>
        </p:txBody>
      </p:sp>
      <p:sp>
        <p:nvSpPr>
          <p:cNvPr id="6144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E31F020-8275-4BC1-9B3B-979A7C49F3F3}"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4BF4A9F-3224-4885-A242-B3FDDCC956A3}" type="slidenum">
              <a:rPr lang="en-US" smtClean="0"/>
              <a:pPr eaLnBrk="1" hangingPunct="1"/>
              <a:t>8</a:t>
            </a:fld>
            <a:endParaRPr lang="en-US" smtClean="0"/>
          </a:p>
        </p:txBody>
      </p:sp>
      <p:sp>
        <p:nvSpPr>
          <p:cNvPr id="624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2EADBCA-E7E0-4439-A73D-69A51EE81499}" type="slidenum">
              <a:rPr lang="en-US" sz="1200"/>
              <a:pPr algn="r" eaLnBrk="1" hangingPunct="1"/>
              <a:t>8</a:t>
            </a:fld>
            <a:endParaRPr lang="en-US" sz="1200"/>
          </a:p>
        </p:txBody>
      </p:sp>
      <p:sp>
        <p:nvSpPr>
          <p:cNvPr id="624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Continue the game, step by step.</a:t>
            </a:r>
          </a:p>
          <a:p>
            <a:pPr eaLnBrk="1" hangingPunct="1">
              <a:spcBef>
                <a:spcPct val="0"/>
              </a:spcBef>
            </a:pPr>
            <a:endParaRPr lang="en-US" smtClean="0"/>
          </a:p>
          <a:p>
            <a:pPr eaLnBrk="1" hangingPunct="1">
              <a:spcBef>
                <a:spcPct val="0"/>
              </a:spcBef>
            </a:pPr>
            <a:r>
              <a:rPr lang="en-US" smtClean="0"/>
              <a:t>Be sure to process each of the questions.</a:t>
            </a:r>
          </a:p>
          <a:p>
            <a:pPr eaLnBrk="1" hangingPunct="1">
              <a:spcBef>
                <a:spcPct val="0"/>
              </a:spcBef>
            </a:pPr>
            <a:endParaRPr lang="en-US" smtClean="0"/>
          </a:p>
          <a:p>
            <a:pPr eaLnBrk="1" hangingPunct="1">
              <a:spcBef>
                <a:spcPct val="0"/>
              </a:spcBef>
            </a:pPr>
            <a:r>
              <a:rPr lang="en-US" smtClean="0"/>
              <a:t>You will find the paper version of the game after this page.  You might want to have these cards cut out in advance of the workshop, so that you can have more time to do the game.  </a:t>
            </a:r>
          </a:p>
        </p:txBody>
      </p:sp>
      <p:sp>
        <p:nvSpPr>
          <p:cNvPr id="6247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0CE60CB-A224-4D92-8F2A-3C1D1A371DE8}"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0FB8A68-CD12-4809-BA7F-811AD901A4AB}" type="slidenum">
              <a:rPr lang="en-US" smtClean="0"/>
              <a:pPr eaLnBrk="1" hangingPunct="1"/>
              <a:t>9</a:t>
            </a:fld>
            <a:endParaRPr lang="en-US" smtClean="0"/>
          </a:p>
        </p:txBody>
      </p:sp>
      <p:sp>
        <p:nvSpPr>
          <p:cNvPr id="634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AFA0FF0-8023-4ACB-8302-C775C9F5B229}" type="slidenum">
              <a:rPr lang="en-US" sz="1200"/>
              <a:pPr algn="r" eaLnBrk="1" hangingPunct="1"/>
              <a:t>9</a:t>
            </a:fld>
            <a:endParaRPr lang="en-US" sz="1200"/>
          </a:p>
        </p:txBody>
      </p:sp>
      <p:sp>
        <p:nvSpPr>
          <p:cNvPr id="634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Organize some discussion around these questions.</a:t>
            </a:r>
          </a:p>
          <a:p>
            <a:pPr eaLnBrk="1" hangingPunct="1">
              <a:spcBef>
                <a:spcPct val="0"/>
              </a:spcBef>
            </a:pPr>
            <a:endParaRPr lang="en-US" smtClean="0"/>
          </a:p>
          <a:p>
            <a:pPr eaLnBrk="1" hangingPunct="1">
              <a:spcBef>
                <a:spcPct val="0"/>
              </a:spcBef>
            </a:pPr>
            <a:r>
              <a:rPr lang="en-US" smtClean="0"/>
              <a:t>In addition to the thought-provoking questions this game already offers, you could discuss the following questions:</a:t>
            </a:r>
          </a:p>
          <a:p>
            <a:pPr eaLnBrk="1" hangingPunct="1">
              <a:spcBef>
                <a:spcPct val="0"/>
              </a:spcBef>
            </a:pPr>
            <a:endParaRPr lang="en-US" smtClean="0"/>
          </a:p>
          <a:p>
            <a:pPr eaLnBrk="1" hangingPunct="1">
              <a:spcBef>
                <a:spcPct val="0"/>
              </a:spcBef>
              <a:buFontTx/>
              <a:buAutoNum type="arabicParenR"/>
            </a:pPr>
            <a:r>
              <a:rPr lang="en-US" smtClean="0"/>
              <a:t>What was your highest ranked value?</a:t>
            </a:r>
          </a:p>
          <a:p>
            <a:pPr eaLnBrk="1" hangingPunct="1">
              <a:spcBef>
                <a:spcPct val="0"/>
              </a:spcBef>
            </a:pPr>
            <a:endParaRPr lang="en-US" smtClean="0"/>
          </a:p>
          <a:p>
            <a:pPr eaLnBrk="1" hangingPunct="1">
              <a:spcBef>
                <a:spcPct val="0"/>
              </a:spcBef>
            </a:pPr>
            <a:r>
              <a:rPr lang="en-US" smtClean="0"/>
              <a:t>2) How did it feel to take away values from your list?</a:t>
            </a:r>
          </a:p>
          <a:p>
            <a:pPr eaLnBrk="1" hangingPunct="1">
              <a:spcBef>
                <a:spcPct val="0"/>
              </a:spcBef>
            </a:pPr>
            <a:endParaRPr lang="en-US" smtClean="0"/>
          </a:p>
          <a:p>
            <a:pPr eaLnBrk="1" hangingPunct="1">
              <a:spcBef>
                <a:spcPct val="0"/>
              </a:spcBef>
            </a:pPr>
            <a:r>
              <a:rPr lang="en-US" smtClean="0"/>
              <a:t>3) Do you think you would have had the same priorities  a couple of years ago?</a:t>
            </a:r>
          </a:p>
          <a:p>
            <a:pPr eaLnBrk="1" hangingPunct="1">
              <a:spcBef>
                <a:spcPct val="0"/>
              </a:spcBef>
            </a:pPr>
            <a:endParaRPr lang="en-US" smtClean="0"/>
          </a:p>
          <a:p>
            <a:pPr eaLnBrk="1" hangingPunct="1">
              <a:spcBef>
                <a:spcPct val="0"/>
              </a:spcBef>
            </a:pPr>
            <a:r>
              <a:rPr lang="en-US" smtClean="0"/>
              <a:t>4) Did any of your choices surprise you?</a:t>
            </a:r>
          </a:p>
          <a:p>
            <a:pPr eaLnBrk="1" hangingPunct="1">
              <a:spcBef>
                <a:spcPct val="0"/>
              </a:spcBef>
            </a:pPr>
            <a:endParaRPr lang="en-US" smtClean="0"/>
          </a:p>
          <a:p>
            <a:pPr eaLnBrk="1" hangingPunct="1">
              <a:spcBef>
                <a:spcPct val="0"/>
              </a:spcBef>
            </a:pPr>
            <a:r>
              <a:rPr lang="en-US" smtClean="0"/>
              <a:t>5) How do you think knowing your work values can help when you choose a job?</a:t>
            </a:r>
          </a:p>
        </p:txBody>
      </p:sp>
      <p:sp>
        <p:nvSpPr>
          <p:cNvPr id="6349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96B307-1A86-4DFD-B68C-40A97DFA403F}"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105317-0E13-4EA9-B9E0-FA374EC7EDA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260890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05317-0E13-4EA9-B9E0-FA374EC7EDA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254063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05317-0E13-4EA9-B9E0-FA374EC7EDA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192338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105317-0E13-4EA9-B9E0-FA374EC7EDA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188721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105317-0E13-4EA9-B9E0-FA374EC7EDA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327716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105317-0E13-4EA9-B9E0-FA374EC7EDA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390500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105317-0E13-4EA9-B9E0-FA374EC7EDAA}"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247114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105317-0E13-4EA9-B9E0-FA374EC7EDAA}"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351634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05317-0E13-4EA9-B9E0-FA374EC7EDAA}"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330637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105317-0E13-4EA9-B9E0-FA374EC7EDA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429326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105317-0E13-4EA9-B9E0-FA374EC7EDA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3F6CE-9E8B-43F2-A57D-7C378C6D4C11}" type="slidenum">
              <a:rPr lang="en-US" smtClean="0"/>
              <a:t>‹#›</a:t>
            </a:fld>
            <a:endParaRPr lang="en-US"/>
          </a:p>
        </p:txBody>
      </p:sp>
    </p:spTree>
    <p:extLst>
      <p:ext uri="{BB962C8B-B14F-4D97-AF65-F5344CB8AC3E}">
        <p14:creationId xmlns:p14="http://schemas.microsoft.com/office/powerpoint/2010/main" val="2370349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05317-0E13-4EA9-B9E0-FA374EC7EDAA}"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3F6CE-9E8B-43F2-A57D-7C378C6D4C11}" type="slidenum">
              <a:rPr lang="en-US" smtClean="0"/>
              <a:t>‹#›</a:t>
            </a:fld>
            <a:endParaRPr lang="en-US"/>
          </a:p>
        </p:txBody>
      </p:sp>
    </p:spTree>
    <p:extLst>
      <p:ext uri="{BB962C8B-B14F-4D97-AF65-F5344CB8AC3E}">
        <p14:creationId xmlns:p14="http://schemas.microsoft.com/office/powerpoint/2010/main" val="196559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Values and Satisfaction</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b="1" smtClean="0"/>
              <a:t>Values Game Results</a:t>
            </a:r>
          </a:p>
        </p:txBody>
      </p:sp>
      <p:sp>
        <p:nvSpPr>
          <p:cNvPr id="10243" name="Content Placeholder 2"/>
          <p:cNvSpPr>
            <a:spLocks noGrp="1"/>
          </p:cNvSpPr>
          <p:nvPr>
            <p:ph idx="1"/>
          </p:nvPr>
        </p:nvSpPr>
        <p:spPr/>
        <p:txBody>
          <a:bodyPr/>
          <a:lstStyle/>
          <a:p>
            <a:r>
              <a:rPr lang="en-US" smtClean="0"/>
              <a:t>Look at the eight value cards that you picked as most important.</a:t>
            </a:r>
          </a:p>
          <a:p>
            <a:r>
              <a:rPr lang="en-US" smtClean="0"/>
              <a:t> Are these your top values?</a:t>
            </a:r>
          </a:p>
          <a:p>
            <a:endParaRPr lang="en-US" smtClean="0"/>
          </a:p>
          <a:p>
            <a:endParaRPr lang="en-US" smtClean="0"/>
          </a:p>
          <a:p>
            <a:endParaRPr lang="en-US" smtClean="0"/>
          </a:p>
          <a:p>
            <a:pPr>
              <a:buFont typeface="Arial" charset="0"/>
              <a:buNone/>
            </a:pPr>
            <a:r>
              <a:rPr lang="en-US" sz="2800" b="1" i="1" smtClean="0"/>
              <a:t>		</a:t>
            </a:r>
            <a:r>
              <a:rPr lang="en-US" sz="2400" b="1" i="1" smtClean="0"/>
              <a:t>Participant Workbook: </a:t>
            </a:r>
            <a:r>
              <a:rPr lang="en-US" sz="2400" i="1" smtClean="0"/>
              <a:t>Write in your top values next to the	box titled “Values Game.”</a:t>
            </a:r>
            <a:endParaRPr lang="en-US" sz="2400" b="1" i="1"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61C15AA-A696-42F5-A2A9-BC21C069316A}"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6DF8589B-A5D8-4438-8E36-76719202F3E8}"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1024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E6C24FF-01E0-436D-B909-5D519FD1F041}" type="slidenum">
              <a:rPr lang="en-US" sz="1200">
                <a:solidFill>
                  <a:srgbClr val="898989"/>
                </a:solidFill>
              </a:rPr>
              <a:pPr algn="r" eaLnBrk="1" hangingPunct="1"/>
              <a:t>10</a:t>
            </a:fld>
            <a:endParaRPr lang="en-US" sz="1200">
              <a:solidFill>
                <a:srgbClr val="898989"/>
              </a:solidFill>
            </a:endParaRPr>
          </a:p>
        </p:txBody>
      </p:sp>
      <p:pic>
        <p:nvPicPr>
          <p:cNvPr id="10247" name="Picture 9" descr="A soda can inscribed with the letter S." title="Soda Can"/>
          <p:cNvPicPr>
            <a:picLocks noChangeAspect="1" noChangeArrowheads="1"/>
          </p:cNvPicPr>
          <p:nvPr/>
        </p:nvPicPr>
        <p:blipFill>
          <a:blip r:embed="rId3"/>
          <a:srcRect/>
          <a:stretch>
            <a:fillRect/>
          </a:stretch>
        </p:blipFill>
        <p:spPr bwMode="auto">
          <a:xfrm>
            <a:off x="304800" y="464820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2A788ADA-AAF5-4389-92DD-CF0D4AF7D2CF}" type="slidenum">
              <a:rPr lang="en-US" smtClean="0"/>
              <a:pPr>
                <a:defRPr/>
              </a:pPr>
              <a:t>10</a:t>
            </a:fld>
            <a:endParaRPr lang="en-US"/>
          </a:p>
        </p:txBody>
      </p:sp>
    </p:spTree>
    <p:extLst>
      <p:ext uri="{BB962C8B-B14F-4D97-AF65-F5344CB8AC3E}">
        <p14:creationId xmlns:p14="http://schemas.microsoft.com/office/powerpoint/2010/main" val="1364443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My Work Values</a:t>
            </a:r>
          </a:p>
        </p:txBody>
      </p:sp>
      <p:sp>
        <p:nvSpPr>
          <p:cNvPr id="3" name="Content Placeholder 2"/>
          <p:cNvSpPr>
            <a:spLocks noGrp="1"/>
          </p:cNvSpPr>
          <p:nvPr>
            <p:ph idx="1"/>
          </p:nvPr>
        </p:nvSpPr>
        <p:spPr>
          <a:xfrm>
            <a:off x="457200" y="1600200"/>
            <a:ext cx="8229600" cy="4191000"/>
          </a:xfrm>
        </p:spPr>
        <p:txBody>
          <a:bodyPr/>
          <a:lstStyle/>
          <a:p>
            <a:pPr>
              <a:defRPr/>
            </a:pPr>
            <a:r>
              <a:rPr lang="en-US" dirty="0" smtClean="0"/>
              <a:t>We will be looking at your preferred work values or job satisfaction indicators from the World of Work Inventory (WOWi).</a:t>
            </a:r>
          </a:p>
          <a:p>
            <a:pPr marL="0" indent="0">
              <a:buFont typeface="Arial" charset="0"/>
              <a:buNone/>
              <a:defRPr/>
            </a:pPr>
            <a:endParaRPr lang="en-US" sz="1200" dirty="0" smtClean="0"/>
          </a:p>
          <a:p>
            <a:pPr>
              <a:defRPr/>
            </a:pPr>
            <a:r>
              <a:rPr lang="en-US" dirty="0" smtClean="0"/>
              <a:t>The results will help when choosing an appropriate job or career.</a:t>
            </a:r>
          </a:p>
          <a:p>
            <a:pPr marL="0" indent="0">
              <a:buFont typeface="Arial" charset="0"/>
              <a:buNone/>
              <a:defRPr/>
            </a:pPr>
            <a:endParaRPr lang="en-US" dirty="0" smtClean="0"/>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847024E-5893-42CE-AE63-FFC81C82D05F}"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2" name="Slide Number Placeholder 1"/>
          <p:cNvSpPr>
            <a:spLocks noGrp="1"/>
          </p:cNvSpPr>
          <p:nvPr>
            <p:ph type="sldNum" sz="quarter" idx="12"/>
          </p:nvPr>
        </p:nvSpPr>
        <p:spPr/>
        <p:txBody>
          <a:bodyPr/>
          <a:lstStyle/>
          <a:p>
            <a:pPr>
              <a:defRPr/>
            </a:pPr>
            <a:fld id="{F7015D8C-009A-41CD-AF38-0EBAC3C6606E}" type="slidenum">
              <a:rPr lang="en-US" smtClean="0"/>
              <a:pPr>
                <a:defRPr/>
              </a:pPr>
              <a:t>11</a:t>
            </a:fld>
            <a:endParaRPr lang="en-US"/>
          </a:p>
        </p:txBody>
      </p:sp>
    </p:spTree>
    <p:extLst>
      <p:ext uri="{BB962C8B-B14F-4D97-AF65-F5344CB8AC3E}">
        <p14:creationId xmlns:p14="http://schemas.microsoft.com/office/powerpoint/2010/main" val="868032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EFA0515-0B54-4F39-8805-A59B2A86F21B}"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12291" name="Title 1"/>
          <p:cNvSpPr>
            <a:spLocks noGrp="1"/>
          </p:cNvSpPr>
          <p:nvPr>
            <p:ph type="title" idx="4294967295"/>
          </p:nvPr>
        </p:nvSpPr>
        <p:spPr>
          <a:xfrm>
            <a:off x="990600" y="838200"/>
            <a:ext cx="7239000" cy="1524000"/>
          </a:xfrm>
        </p:spPr>
        <p:txBody>
          <a:bodyPr/>
          <a:lstStyle/>
          <a:p>
            <a:r>
              <a:rPr lang="en-US" sz="4000" smtClean="0"/>
              <a:t>WOWi Job Satisfaction Indicators  Vocabulary Word Find Game</a:t>
            </a:r>
          </a:p>
        </p:txBody>
      </p:sp>
      <p:sp>
        <p:nvSpPr>
          <p:cNvPr id="12292" name="Content Placeholder 2"/>
          <p:cNvSpPr>
            <a:spLocks noGrp="1"/>
          </p:cNvSpPr>
          <p:nvPr>
            <p:ph idx="4294967295"/>
          </p:nvPr>
        </p:nvSpPr>
        <p:spPr>
          <a:xfrm>
            <a:off x="457200" y="2590800"/>
            <a:ext cx="8229600" cy="3581400"/>
          </a:xfrm>
        </p:spPr>
        <p:txBody>
          <a:bodyPr/>
          <a:lstStyle/>
          <a:p>
            <a:pPr>
              <a:buFont typeface="Arial" charset="0"/>
              <a:buNone/>
            </a:pPr>
            <a:r>
              <a:rPr lang="en-US" sz="2800" smtClean="0"/>
              <a:t>Look at the following list of </a:t>
            </a:r>
            <a:r>
              <a:rPr lang="en-US" sz="2800" b="1" smtClean="0"/>
              <a:t>work values</a:t>
            </a:r>
            <a:r>
              <a:rPr lang="en-US" sz="2800" smtClean="0"/>
              <a:t>:</a:t>
            </a:r>
          </a:p>
          <a:p>
            <a:pPr>
              <a:buFont typeface="Arial" charset="0"/>
              <a:buNone/>
            </a:pPr>
            <a:r>
              <a:rPr lang="en-US" sz="2400" b="1" smtClean="0"/>
              <a:t>ISOLATIVE       		SUBJECTIVE		VALUATIVE</a:t>
            </a:r>
          </a:p>
          <a:p>
            <a:pPr>
              <a:buFont typeface="Arial" charset="0"/>
              <a:buNone/>
            </a:pPr>
            <a:r>
              <a:rPr lang="en-US" sz="2400" b="1" smtClean="0"/>
              <a:t>VERSATILE      		NUMERICAL		ABSTRACTIONS</a:t>
            </a:r>
          </a:p>
          <a:p>
            <a:pPr>
              <a:buFont typeface="Arial" charset="0"/>
              <a:buNone/>
            </a:pPr>
            <a:r>
              <a:rPr lang="en-US" sz="2400" b="1" smtClean="0"/>
              <a:t>REPETITIVE     		GREGARIOUS		OBJECTIVE</a:t>
            </a:r>
          </a:p>
          <a:p>
            <a:pPr>
              <a:buFont typeface="Arial" charset="0"/>
              <a:buNone/>
            </a:pPr>
            <a:r>
              <a:rPr lang="en-US" sz="2400" b="1" smtClean="0"/>
              <a:t>RIGOROUS      		SATISFACTION	ADAPTIVE</a:t>
            </a:r>
          </a:p>
          <a:p>
            <a:pPr>
              <a:buFont typeface="Arial" charset="0"/>
              <a:buNone/>
            </a:pPr>
            <a:endParaRPr lang="en-US" sz="1400" smtClean="0"/>
          </a:p>
          <a:p>
            <a:pPr>
              <a:buFont typeface="Arial" charset="0"/>
              <a:buNone/>
            </a:pPr>
            <a:r>
              <a:rPr lang="en-US" sz="2400" smtClean="0"/>
              <a:t>See how many you can find on the word-find list</a:t>
            </a:r>
          </a:p>
          <a:p>
            <a:pPr>
              <a:buFont typeface="Arial" charset="0"/>
              <a:buNone/>
            </a:pPr>
            <a:r>
              <a:rPr lang="en-US" sz="2400" smtClean="0"/>
              <a:t>distributed by your facilitator.   Good luck!</a:t>
            </a: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72CCC15-B879-462D-82D0-B650F8BF0635}"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1229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4120C0C-8EDD-4CAB-A0AE-ABB3BB1F5474}" type="slidenum">
              <a:rPr lang="en-US" sz="1200">
                <a:solidFill>
                  <a:srgbClr val="898989"/>
                </a:solidFill>
              </a:rPr>
              <a:pPr algn="r" eaLnBrk="1" hangingPunct="1"/>
              <a:t>12</a:t>
            </a:fld>
            <a:endParaRPr lang="en-US" sz="1200">
              <a:solidFill>
                <a:srgbClr val="898989"/>
              </a:solidFill>
            </a:endParaRPr>
          </a:p>
        </p:txBody>
      </p:sp>
      <p:sp>
        <p:nvSpPr>
          <p:cNvPr id="12295" name="Date Placeholder 3"/>
          <p:cNvSpPr txBox="1">
            <a:spLocks noGrp="1"/>
          </p:cNvSpPr>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12296"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1229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0F5EED1-7155-44FF-B85E-4ACA7DDC7E50}" type="slidenum">
              <a:rPr lang="en-US" sz="1200">
                <a:solidFill>
                  <a:srgbClr val="898989"/>
                </a:solidFill>
              </a:rPr>
              <a:pPr algn="r" eaLnBrk="1" hangingPunct="1"/>
              <a:t>12</a:t>
            </a:fld>
            <a:endParaRPr lang="en-US" sz="1200">
              <a:solidFill>
                <a:srgbClr val="898989"/>
              </a:solidFill>
            </a:endParaRPr>
          </a:p>
        </p:txBody>
      </p:sp>
      <p:pic>
        <p:nvPicPr>
          <p:cNvPr id="12298" name="Picture 2" descr="j04325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9" descr="sc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0"/>
            <a:ext cx="1006475"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0F930199-808F-4AC2-B256-66018B998039}" type="slidenum">
              <a:rPr lang="en-US" smtClean="0"/>
              <a:pPr>
                <a:defRPr/>
              </a:pPr>
              <a:t>12</a:t>
            </a:fld>
            <a:endParaRPr lang="en-US"/>
          </a:p>
        </p:txBody>
      </p:sp>
    </p:spTree>
    <p:extLst>
      <p:ext uri="{BB962C8B-B14F-4D97-AF65-F5344CB8AC3E}">
        <p14:creationId xmlns:p14="http://schemas.microsoft.com/office/powerpoint/2010/main" val="94547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1096962"/>
          </a:xfrm>
        </p:spPr>
        <p:txBody>
          <a:bodyPr/>
          <a:lstStyle/>
          <a:p>
            <a:r>
              <a:rPr lang="en-US" sz="3200" b="1" smtClean="0"/>
              <a:t>My Work Values -</a:t>
            </a:r>
            <a:br>
              <a:rPr lang="en-US" sz="3200" b="1" smtClean="0"/>
            </a:br>
            <a:r>
              <a:rPr lang="en-US" sz="3200" b="1" smtClean="0"/>
              <a:t>Job Satisfaction Indicators</a:t>
            </a:r>
          </a:p>
        </p:txBody>
      </p:sp>
      <p:sp>
        <p:nvSpPr>
          <p:cNvPr id="13315" name="Content Placeholder 2"/>
          <p:cNvSpPr>
            <a:spLocks noGrp="1"/>
          </p:cNvSpPr>
          <p:nvPr>
            <p:ph idx="1"/>
          </p:nvPr>
        </p:nvSpPr>
        <p:spPr>
          <a:xfrm>
            <a:off x="457200" y="1371600"/>
            <a:ext cx="8229600" cy="4754563"/>
          </a:xfrm>
        </p:spPr>
        <p:txBody>
          <a:bodyPr/>
          <a:lstStyle/>
          <a:p>
            <a:pPr marL="609600" indent="-609600" eaLnBrk="1" hangingPunct="1"/>
            <a:r>
              <a:rPr lang="en-US" smtClean="0"/>
              <a:t>This assessment measures your </a:t>
            </a:r>
            <a:r>
              <a:rPr lang="en-US" b="1" u="sng" smtClean="0"/>
              <a:t>preferred work values</a:t>
            </a:r>
            <a:r>
              <a:rPr lang="en-US" smtClean="0"/>
              <a:t> in 12 areas:</a:t>
            </a:r>
          </a:p>
          <a:p>
            <a:pPr marL="609600" indent="-609600" eaLnBrk="1" hangingPunct="1">
              <a:buFont typeface="Arial" charset="0"/>
              <a:buNone/>
            </a:pPr>
            <a:endParaRPr lang="en-US" sz="800" smtClean="0"/>
          </a:p>
          <a:p>
            <a:pPr marL="990600" lvl="1" indent="-533400" eaLnBrk="1" hangingPunct="1">
              <a:buFont typeface="Arial" charset="0"/>
              <a:buNone/>
            </a:pPr>
            <a:r>
              <a:rPr lang="en-US" smtClean="0"/>
              <a:t>1.  </a:t>
            </a:r>
            <a:r>
              <a:rPr lang="en-US" b="1" smtClean="0"/>
              <a:t>Versatile</a:t>
            </a:r>
            <a:r>
              <a:rPr lang="en-US" smtClean="0"/>
              <a:t> – performing a variety of tasks</a:t>
            </a:r>
          </a:p>
          <a:p>
            <a:pPr marL="990600" lvl="1" indent="-533400" eaLnBrk="1" hangingPunct="1">
              <a:buFont typeface="Arial" charset="0"/>
              <a:buNone/>
            </a:pPr>
            <a:r>
              <a:rPr lang="en-US" smtClean="0"/>
              <a:t>2.  </a:t>
            </a:r>
            <a:r>
              <a:rPr lang="en-US" b="1" smtClean="0"/>
              <a:t>Adaptable to repetitive work tasks </a:t>
            </a:r>
            <a:r>
              <a:rPr lang="en-US" smtClean="0"/>
              <a:t>– like to do similar work tasks</a:t>
            </a:r>
          </a:p>
          <a:p>
            <a:pPr marL="990600" lvl="1" indent="-533400" eaLnBrk="1" hangingPunct="1">
              <a:buFont typeface="Arial" charset="0"/>
              <a:buNone/>
            </a:pPr>
            <a:r>
              <a:rPr lang="en-US" smtClean="0"/>
              <a:t>3.  </a:t>
            </a:r>
            <a:r>
              <a:rPr lang="en-US" b="1" smtClean="0"/>
              <a:t>Adaptable to working under specific instructions </a:t>
            </a:r>
            <a:r>
              <a:rPr lang="en-US" smtClean="0"/>
              <a:t>– working with details </a:t>
            </a:r>
          </a:p>
          <a:p>
            <a:pPr marL="990600" lvl="1" indent="-533400" eaLnBrk="1" hangingPunct="1">
              <a:buFont typeface="Arial" charset="0"/>
              <a:buAutoNum type="arabicPeriod" startAt="4"/>
            </a:pPr>
            <a:r>
              <a:rPr lang="en-US" b="1" smtClean="0"/>
              <a:t>Dominant</a:t>
            </a:r>
            <a:r>
              <a:rPr lang="en-US" smtClean="0"/>
              <a:t> -  like to make decisions, direct and plan activities or supervise others</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426DAA5-FD11-4939-A5E5-57A034484548}"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33C7135-191E-4260-BD26-FBA273A49CF7}"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1331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D6F9E59-B348-4E11-BEA5-F25329EDBA39}" type="slidenum">
              <a:rPr lang="en-US" sz="1200">
                <a:solidFill>
                  <a:srgbClr val="898989"/>
                </a:solidFill>
              </a:rPr>
              <a:pPr algn="r" eaLnBrk="1" hangingPunct="1"/>
              <a:t>13</a:t>
            </a:fld>
            <a:endParaRPr lang="en-US" sz="1200">
              <a:solidFill>
                <a:srgbClr val="898989"/>
              </a:solidFill>
            </a:endParaRPr>
          </a:p>
        </p:txBody>
      </p:sp>
      <p:sp>
        <p:nvSpPr>
          <p:cNvPr id="1331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6CDCE58-F9F0-44E1-94E3-112B95E005A5}" type="slidenum">
              <a:rPr lang="en-US" sz="1200">
                <a:solidFill>
                  <a:srgbClr val="898989"/>
                </a:solidFill>
              </a:rPr>
              <a:pPr algn="r" eaLnBrk="1" hangingPunct="1"/>
              <a:t>13</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2F2ACA5C-003D-42A0-AC50-76F3B6747DAA}" type="slidenum">
              <a:rPr lang="en-US" smtClean="0"/>
              <a:pPr>
                <a:defRPr/>
              </a:pPr>
              <a:t>13</a:t>
            </a:fld>
            <a:endParaRPr lang="en-US"/>
          </a:p>
        </p:txBody>
      </p:sp>
    </p:spTree>
    <p:extLst>
      <p:ext uri="{BB962C8B-B14F-4D97-AF65-F5344CB8AC3E}">
        <p14:creationId xmlns:p14="http://schemas.microsoft.com/office/powerpoint/2010/main" val="2395083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868362"/>
          </a:xfrm>
        </p:spPr>
        <p:txBody>
          <a:bodyPr/>
          <a:lstStyle/>
          <a:p>
            <a:r>
              <a:rPr lang="en-US" b="1" smtClean="0"/>
              <a:t>Work Values from WOWi</a:t>
            </a:r>
          </a:p>
        </p:txBody>
      </p:sp>
      <p:sp>
        <p:nvSpPr>
          <p:cNvPr id="14339" name="Content Placeholder 2"/>
          <p:cNvSpPr>
            <a:spLocks noGrp="1"/>
          </p:cNvSpPr>
          <p:nvPr>
            <p:ph idx="1"/>
          </p:nvPr>
        </p:nvSpPr>
        <p:spPr>
          <a:xfrm>
            <a:off x="457200" y="1219200"/>
            <a:ext cx="8229600" cy="4906963"/>
          </a:xfrm>
        </p:spPr>
        <p:txBody>
          <a:bodyPr/>
          <a:lstStyle/>
          <a:p>
            <a:pPr marL="990600" lvl="1" indent="-533400" eaLnBrk="1" hangingPunct="1">
              <a:buFont typeface="Arial" charset="0"/>
              <a:buNone/>
            </a:pPr>
            <a:r>
              <a:rPr lang="en-US" b="1" smtClean="0"/>
              <a:t>Preferred</a:t>
            </a:r>
            <a:r>
              <a:rPr lang="en-US" smtClean="0"/>
              <a:t> work values - continued</a:t>
            </a:r>
          </a:p>
          <a:p>
            <a:pPr marL="990600" lvl="1" indent="-533400" eaLnBrk="1" hangingPunct="1">
              <a:buFont typeface="Arial" charset="0"/>
              <a:buNone/>
            </a:pPr>
            <a:r>
              <a:rPr lang="en-US" smtClean="0"/>
              <a:t>5.   </a:t>
            </a:r>
            <a:r>
              <a:rPr lang="en-US" b="1" smtClean="0"/>
              <a:t>Gregarious</a:t>
            </a:r>
            <a:r>
              <a:rPr lang="en-US" smtClean="0"/>
              <a:t> – like to work and cooperate with others – team work</a:t>
            </a:r>
          </a:p>
          <a:p>
            <a:pPr marL="990600" lvl="1" indent="-533400" eaLnBrk="1" hangingPunct="1">
              <a:buFont typeface="Arial" charset="0"/>
              <a:buNone/>
            </a:pPr>
            <a:r>
              <a:rPr lang="en-US" smtClean="0"/>
              <a:t>6.   </a:t>
            </a:r>
            <a:r>
              <a:rPr lang="en-US" b="1" smtClean="0"/>
              <a:t>Isolative</a:t>
            </a:r>
            <a:r>
              <a:rPr lang="en-US" smtClean="0"/>
              <a:t> – prefer to work alone, independently</a:t>
            </a:r>
          </a:p>
          <a:p>
            <a:pPr marL="990600" lvl="1" indent="-533400" eaLnBrk="1" hangingPunct="1">
              <a:buFont typeface="Arial" charset="0"/>
              <a:buNone/>
            </a:pPr>
            <a:r>
              <a:rPr lang="en-US" smtClean="0"/>
              <a:t>7.   </a:t>
            </a:r>
            <a:r>
              <a:rPr lang="en-US" b="1" smtClean="0"/>
              <a:t>Influencing</a:t>
            </a:r>
            <a:r>
              <a:rPr lang="en-US" smtClean="0"/>
              <a:t> – like to be persuasive </a:t>
            </a:r>
          </a:p>
          <a:p>
            <a:pPr marL="990600" lvl="1" indent="-533400" eaLnBrk="1" hangingPunct="1">
              <a:buFont typeface="Arial" charset="0"/>
              <a:buNone/>
            </a:pPr>
            <a:r>
              <a:rPr lang="en-US" smtClean="0"/>
              <a:t>8.   </a:t>
            </a:r>
            <a:r>
              <a:rPr lang="en-US" b="1" smtClean="0"/>
              <a:t>Self-Controlled</a:t>
            </a:r>
            <a:r>
              <a:rPr lang="en-US" smtClean="0"/>
              <a:t> – can maintain control under all conditions; can regulate excitement and nervousness</a:t>
            </a:r>
          </a:p>
          <a:p>
            <a:pPr marL="990600" lvl="1" indent="-533400" eaLnBrk="1" hangingPunct="1">
              <a:buFont typeface="Arial" charset="0"/>
              <a:buNone/>
            </a:pPr>
            <a:r>
              <a:rPr lang="en-US" smtClean="0"/>
              <a:t>9.   </a:t>
            </a:r>
            <a:r>
              <a:rPr lang="en-US" b="1" smtClean="0"/>
              <a:t>Valuative</a:t>
            </a:r>
            <a:r>
              <a:rPr lang="en-US" smtClean="0"/>
              <a:t> – likes to act on personal knowledge, direct experience, act on hunches.</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ACB4A9E-EF33-4721-A8F9-8B1E42436D29}"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6908591B-147D-4650-AADD-9D739CC1EC42}"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1434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2BF8ACE-94F9-40C4-961E-884D47EABAD9}" type="slidenum">
              <a:rPr lang="en-US" sz="1200">
                <a:solidFill>
                  <a:srgbClr val="898989"/>
                </a:solidFill>
              </a:rPr>
              <a:pPr algn="r" eaLnBrk="1" hangingPunct="1"/>
              <a:t>14</a:t>
            </a:fld>
            <a:endParaRPr lang="en-US" sz="1200">
              <a:solidFill>
                <a:srgbClr val="898989"/>
              </a:solidFill>
            </a:endParaRPr>
          </a:p>
        </p:txBody>
      </p:sp>
      <p:sp>
        <p:nvSpPr>
          <p:cNvPr id="1434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AE9194D-0F47-4E39-A307-AB693063C202}" type="slidenum">
              <a:rPr lang="en-US" sz="1200">
                <a:solidFill>
                  <a:srgbClr val="898989"/>
                </a:solidFill>
              </a:rPr>
              <a:pPr algn="r" eaLnBrk="1" hangingPunct="1"/>
              <a:t>14</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28C15417-6F91-4112-92CE-F4C6386A3644}" type="slidenum">
              <a:rPr lang="en-US" smtClean="0"/>
              <a:pPr>
                <a:defRPr/>
              </a:pPr>
              <a:t>14</a:t>
            </a:fld>
            <a:endParaRPr lang="en-US"/>
          </a:p>
        </p:txBody>
      </p:sp>
    </p:spTree>
    <p:extLst>
      <p:ext uri="{BB962C8B-B14F-4D97-AF65-F5344CB8AC3E}">
        <p14:creationId xmlns:p14="http://schemas.microsoft.com/office/powerpoint/2010/main" val="1789919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p:cNvSpPr>
          <p:nvPr>
            <p:ph type="title"/>
          </p:nvPr>
        </p:nvSpPr>
        <p:spPr>
          <a:xfrm>
            <a:off x="457200" y="274638"/>
            <a:ext cx="8229600" cy="1020762"/>
          </a:xfrm>
        </p:spPr>
        <p:txBody>
          <a:bodyPr/>
          <a:lstStyle/>
          <a:p>
            <a:r>
              <a:rPr lang="en-US" b="1" smtClean="0"/>
              <a:t>Work Values from WOWi </a:t>
            </a:r>
          </a:p>
        </p:txBody>
      </p:sp>
      <p:sp>
        <p:nvSpPr>
          <p:cNvPr id="15363" name="Rectangle 6"/>
          <p:cNvSpPr>
            <a:spLocks noGrp="1"/>
          </p:cNvSpPr>
          <p:nvPr>
            <p:ph idx="1"/>
          </p:nvPr>
        </p:nvSpPr>
        <p:spPr>
          <a:xfrm>
            <a:off x="457200" y="1371600"/>
            <a:ext cx="8229600" cy="4754563"/>
          </a:xfrm>
        </p:spPr>
        <p:txBody>
          <a:bodyPr/>
          <a:lstStyle/>
          <a:p>
            <a:pPr>
              <a:buFont typeface="Arial" charset="0"/>
              <a:buNone/>
            </a:pPr>
            <a:r>
              <a:rPr lang="en-US" smtClean="0"/>
              <a:t>Preferred Work Values – continued</a:t>
            </a:r>
          </a:p>
          <a:p>
            <a:pPr>
              <a:buFont typeface="Arial" charset="0"/>
              <a:buNone/>
            </a:pPr>
            <a:r>
              <a:rPr lang="en-US" smtClean="0"/>
              <a:t>	10.  </a:t>
            </a:r>
            <a:r>
              <a:rPr lang="en-US" b="1" smtClean="0"/>
              <a:t>Objective</a:t>
            </a:r>
            <a:r>
              <a:rPr lang="en-US" smtClean="0"/>
              <a:t> – approach problem solving logically and rationally; use concrete evidence</a:t>
            </a:r>
          </a:p>
          <a:p>
            <a:pPr>
              <a:buFont typeface="Arial" charset="0"/>
              <a:buNone/>
            </a:pPr>
            <a:r>
              <a:rPr lang="en-US" smtClean="0"/>
              <a:t>	11.  </a:t>
            </a:r>
            <a:r>
              <a:rPr lang="en-US" b="1" smtClean="0"/>
              <a:t>Subjective</a:t>
            </a:r>
            <a:r>
              <a:rPr lang="en-US" smtClean="0"/>
              <a:t> – like to be creative, artistic and self-expressive on the job</a:t>
            </a:r>
          </a:p>
          <a:p>
            <a:pPr>
              <a:buFont typeface="Arial" charset="0"/>
              <a:buNone/>
            </a:pPr>
            <a:r>
              <a:rPr lang="en-US" smtClean="0"/>
              <a:t>	12.  </a:t>
            </a:r>
            <a:r>
              <a:rPr lang="en-US" b="1" smtClean="0"/>
              <a:t>Rigorous</a:t>
            </a:r>
            <a:r>
              <a:rPr lang="en-US" smtClean="0"/>
              <a:t> – use extreme care, great effort, detail oriented, adhere to rules and procedures, principles and standards</a:t>
            </a:r>
          </a:p>
        </p:txBody>
      </p:sp>
      <p:sp>
        <p:nvSpPr>
          <p:cNvPr id="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0BA8C17-980A-42D9-803A-B9D70F29A386}"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2" name="Slide Number Placeholder 1"/>
          <p:cNvSpPr>
            <a:spLocks noGrp="1"/>
          </p:cNvSpPr>
          <p:nvPr>
            <p:ph type="sldNum" sz="quarter" idx="12"/>
          </p:nvPr>
        </p:nvSpPr>
        <p:spPr/>
        <p:txBody>
          <a:bodyPr/>
          <a:lstStyle/>
          <a:p>
            <a:pPr>
              <a:defRPr/>
            </a:pPr>
            <a:fld id="{96356C72-8EBD-4088-A293-3E4634372980}" type="slidenum">
              <a:rPr lang="en-US" smtClean="0"/>
              <a:pPr>
                <a:defRPr/>
              </a:pPr>
              <a:t>15</a:t>
            </a:fld>
            <a:endParaRPr lang="en-US"/>
          </a:p>
        </p:txBody>
      </p:sp>
    </p:spTree>
    <p:extLst>
      <p:ext uri="{BB962C8B-B14F-4D97-AF65-F5344CB8AC3E}">
        <p14:creationId xmlns:p14="http://schemas.microsoft.com/office/powerpoint/2010/main" val="1240092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600" b="1" smtClean="0"/>
              <a:t>WOWi – Profile Report</a:t>
            </a:r>
            <a:br>
              <a:rPr lang="en-US" sz="3600" b="1" smtClean="0"/>
            </a:br>
            <a:r>
              <a:rPr lang="en-US" sz="3600" b="1" smtClean="0"/>
              <a:t>Job Satisfaction Indicators</a:t>
            </a:r>
            <a:endParaRPr lang="en-US" sz="3600" smtClean="0"/>
          </a:p>
        </p:txBody>
      </p:sp>
      <p:sp>
        <p:nvSpPr>
          <p:cNvPr id="16387" name="Content Placeholder 2"/>
          <p:cNvSpPr>
            <a:spLocks noGrp="1"/>
          </p:cNvSpPr>
          <p:nvPr>
            <p:ph idx="1"/>
          </p:nvPr>
        </p:nvSpPr>
        <p:spPr/>
        <p:txBody>
          <a:bodyPr/>
          <a:lstStyle/>
          <a:p>
            <a:r>
              <a:rPr lang="en-US" smtClean="0"/>
              <a:t>Go to </a:t>
            </a:r>
            <a:r>
              <a:rPr lang="en-US" b="1" smtClean="0"/>
              <a:t>Summary Page of the interpretive report</a:t>
            </a:r>
            <a:endParaRPr lang="en-US" smtClean="0"/>
          </a:p>
          <a:p>
            <a:r>
              <a:rPr lang="en-US" smtClean="0"/>
              <a:t>Look at “</a:t>
            </a:r>
            <a:r>
              <a:rPr lang="en-US" b="1" smtClean="0"/>
              <a:t>High-Measured Job Satisfaction Indicators</a:t>
            </a:r>
            <a:r>
              <a:rPr lang="en-US" smtClean="0"/>
              <a:t> – (work values)</a:t>
            </a:r>
          </a:p>
          <a:p>
            <a:pPr lvl="1"/>
            <a:r>
              <a:rPr lang="en-US" smtClean="0"/>
              <a:t>Values are characteristics that you think are most important in the workplace.</a:t>
            </a:r>
          </a:p>
          <a:p>
            <a:pPr lvl="1"/>
            <a:r>
              <a:rPr lang="en-US" smtClean="0"/>
              <a:t>Lists your </a:t>
            </a:r>
            <a:r>
              <a:rPr lang="en-US" b="1" smtClean="0"/>
              <a:t>highest preferred values </a:t>
            </a:r>
            <a:r>
              <a:rPr lang="en-US" smtClean="0"/>
              <a:t>scores out of 12 values.</a:t>
            </a:r>
          </a:p>
          <a:p>
            <a:endParaRPr lang="en-US"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9320B23-DCA5-49FE-9BC7-5839A4BB122B}"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0E83B66A-3725-4961-940C-69C01FD95BC7}"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1639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58DF37E-E8BF-42D4-A213-A8F9446C4072}" type="slidenum">
              <a:rPr lang="en-US" sz="1200">
                <a:solidFill>
                  <a:srgbClr val="898989"/>
                </a:solidFill>
              </a:rPr>
              <a:pPr algn="r" eaLnBrk="1" hangingPunct="1"/>
              <a:t>16</a:t>
            </a:fld>
            <a:endParaRPr lang="en-US" sz="1200">
              <a:solidFill>
                <a:srgbClr val="898989"/>
              </a:solidFill>
            </a:endParaRPr>
          </a:p>
        </p:txBody>
      </p:sp>
      <p:sp>
        <p:nvSpPr>
          <p:cNvPr id="1639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FA41DB6-47BC-4E6B-910F-CE1C1CE26017}" type="slidenum">
              <a:rPr lang="en-US" sz="1200">
                <a:solidFill>
                  <a:srgbClr val="898989"/>
                </a:solidFill>
              </a:rPr>
              <a:pPr algn="r" eaLnBrk="1" hangingPunct="1"/>
              <a:t>16</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B913C1DE-856C-4A25-950A-AC066733154B}" type="slidenum">
              <a:rPr lang="en-US" smtClean="0"/>
              <a:pPr>
                <a:defRPr/>
              </a:pPr>
              <a:t>16</a:t>
            </a:fld>
            <a:endParaRPr lang="en-US"/>
          </a:p>
        </p:txBody>
      </p:sp>
    </p:spTree>
    <p:extLst>
      <p:ext uri="{BB962C8B-B14F-4D97-AF65-F5344CB8AC3E}">
        <p14:creationId xmlns:p14="http://schemas.microsoft.com/office/powerpoint/2010/main" val="3757048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smtClean="0"/>
              <a:t>WOWi – Profile Report</a:t>
            </a:r>
            <a:br>
              <a:rPr lang="en-US" b="1" smtClean="0"/>
            </a:br>
            <a:r>
              <a:rPr lang="en-US" b="1" smtClean="0"/>
              <a:t>Job Satisfaction Indicators</a:t>
            </a:r>
            <a:endParaRPr lang="en-US" smtClean="0"/>
          </a:p>
        </p:txBody>
      </p:sp>
      <p:sp>
        <p:nvSpPr>
          <p:cNvPr id="17411" name="Content Placeholder 2"/>
          <p:cNvSpPr>
            <a:spLocks noGrp="1"/>
          </p:cNvSpPr>
          <p:nvPr>
            <p:ph idx="1"/>
          </p:nvPr>
        </p:nvSpPr>
        <p:spPr/>
        <p:txBody>
          <a:bodyPr/>
          <a:lstStyle/>
          <a:p>
            <a:r>
              <a:rPr lang="en-US" b="1" smtClean="0"/>
              <a:t>How to read the Summary Report </a:t>
            </a:r>
          </a:p>
          <a:p>
            <a:pPr lvl="1"/>
            <a:r>
              <a:rPr lang="en-US" b="1" smtClean="0"/>
              <a:t>Job Satisfaction Indicators or JSI are measured as follows:</a:t>
            </a:r>
          </a:p>
          <a:p>
            <a:pPr lvl="2"/>
            <a:r>
              <a:rPr lang="en-US" b="1" smtClean="0"/>
              <a:t>Neutral </a:t>
            </a:r>
            <a:r>
              <a:rPr lang="en-US" smtClean="0"/>
              <a:t>–  is a value for which you have </a:t>
            </a:r>
            <a:r>
              <a:rPr lang="en-US" b="1" smtClean="0"/>
              <a:t>no particular preference</a:t>
            </a:r>
          </a:p>
          <a:p>
            <a:pPr lvl="2"/>
            <a:r>
              <a:rPr lang="en-US" b="1" smtClean="0"/>
              <a:t>Like</a:t>
            </a:r>
            <a:r>
              <a:rPr lang="en-US" smtClean="0"/>
              <a:t> – is a value you </a:t>
            </a:r>
            <a:r>
              <a:rPr lang="en-US" b="1" smtClean="0"/>
              <a:t>would prefer </a:t>
            </a:r>
            <a:r>
              <a:rPr lang="en-US" smtClean="0"/>
              <a:t>on the job</a:t>
            </a:r>
          </a:p>
          <a:p>
            <a:pPr lvl="2"/>
            <a:r>
              <a:rPr lang="en-US" b="1" smtClean="0"/>
              <a:t>Dislike</a:t>
            </a:r>
            <a:r>
              <a:rPr lang="en-US" smtClean="0"/>
              <a:t> – is a value you </a:t>
            </a:r>
            <a:r>
              <a:rPr lang="en-US" b="1" smtClean="0"/>
              <a:t>would not prefer</a:t>
            </a:r>
            <a:r>
              <a:rPr lang="en-US" smtClean="0"/>
              <a:t> on the job.</a:t>
            </a:r>
          </a:p>
          <a:p>
            <a:endParaRPr lang="en-US"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835A1EC-0922-40B5-986B-F16C5EC93525}"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F6A7534F-6C42-46AC-A5DF-372D1CEAE11B}"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1741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7F9CC84-0C34-4192-B4D6-E146F7ED71D0}" type="slidenum">
              <a:rPr lang="en-US" sz="1200">
                <a:solidFill>
                  <a:srgbClr val="898989"/>
                </a:solidFill>
              </a:rPr>
              <a:pPr algn="r" eaLnBrk="1" hangingPunct="1"/>
              <a:t>17</a:t>
            </a:fld>
            <a:endParaRPr lang="en-US" sz="1200">
              <a:solidFill>
                <a:srgbClr val="898989"/>
              </a:solidFill>
            </a:endParaRPr>
          </a:p>
        </p:txBody>
      </p:sp>
      <p:sp>
        <p:nvSpPr>
          <p:cNvPr id="1741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F443D44-E7CE-4E9A-B407-5261CC20B203}" type="slidenum">
              <a:rPr lang="en-US" sz="1200">
                <a:solidFill>
                  <a:srgbClr val="898989"/>
                </a:solidFill>
              </a:rPr>
              <a:pPr algn="r" eaLnBrk="1" hangingPunct="1"/>
              <a:t>17</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7C417FEA-6B53-48A0-BD16-43512010FFE8}" type="slidenum">
              <a:rPr lang="en-US" smtClean="0"/>
              <a:pPr>
                <a:defRPr/>
              </a:pPr>
              <a:t>17</a:t>
            </a:fld>
            <a:endParaRPr lang="en-US"/>
          </a:p>
        </p:txBody>
      </p:sp>
    </p:spTree>
    <p:extLst>
      <p:ext uri="{BB962C8B-B14F-4D97-AF65-F5344CB8AC3E}">
        <p14:creationId xmlns:p14="http://schemas.microsoft.com/office/powerpoint/2010/main" val="3407706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smtClean="0"/>
              <a:t>WOWi Interpretive Report</a:t>
            </a:r>
            <a:br>
              <a:rPr lang="en-US" b="1" smtClean="0"/>
            </a:br>
            <a:r>
              <a:rPr lang="en-US" b="1" smtClean="0"/>
              <a:t>Job Satisfaction Indicators</a:t>
            </a:r>
            <a:endParaRPr lang="en-US" smtClean="0"/>
          </a:p>
        </p:txBody>
      </p:sp>
      <p:sp>
        <p:nvSpPr>
          <p:cNvPr id="18435" name="Content Placeholder 2"/>
          <p:cNvSpPr>
            <a:spLocks noGrp="1"/>
          </p:cNvSpPr>
          <p:nvPr>
            <p:ph idx="1"/>
          </p:nvPr>
        </p:nvSpPr>
        <p:spPr>
          <a:xfrm>
            <a:off x="457200" y="1752600"/>
            <a:ext cx="8229600" cy="4373563"/>
          </a:xfrm>
        </p:spPr>
        <p:txBody>
          <a:bodyPr/>
          <a:lstStyle/>
          <a:p>
            <a:r>
              <a:rPr lang="en-US" b="1" smtClean="0"/>
              <a:t>Job Satisfaction Indicators</a:t>
            </a:r>
            <a:endParaRPr lang="en-US" smtClean="0"/>
          </a:p>
          <a:p>
            <a:pPr lvl="1"/>
            <a:r>
              <a:rPr lang="en-US" smtClean="0"/>
              <a:t>Indicates your preferences in the 12 value areas</a:t>
            </a:r>
          </a:p>
          <a:p>
            <a:pPr lvl="1"/>
            <a:r>
              <a:rPr lang="en-US" smtClean="0"/>
              <a:t>Do these interpretations seem to be a good measure of your work style?</a:t>
            </a:r>
          </a:p>
          <a:p>
            <a:pPr>
              <a:buFont typeface="Arial" charset="0"/>
              <a:buNone/>
            </a:pPr>
            <a:r>
              <a:rPr lang="en-US" sz="2400" i="1" smtClean="0"/>
              <a:t>		 </a:t>
            </a:r>
          </a:p>
          <a:p>
            <a:pPr>
              <a:buFont typeface="Arial" charset="0"/>
              <a:buNone/>
            </a:pPr>
            <a:endParaRPr lang="en-US" sz="2400" b="1" i="1" smtClean="0"/>
          </a:p>
          <a:p>
            <a:pPr>
              <a:buFont typeface="Arial" charset="0"/>
              <a:buNone/>
            </a:pPr>
            <a:r>
              <a:rPr lang="en-US" sz="2400" b="1" i="1" smtClean="0"/>
              <a:t>		Participant Workbook:</a:t>
            </a:r>
            <a:r>
              <a:rPr lang="en-US" sz="2400" i="1" smtClean="0"/>
              <a:t> List your highest scoring values</a:t>
            </a:r>
          </a:p>
          <a:p>
            <a:pPr>
              <a:buFont typeface="Arial" charset="0"/>
              <a:buNone/>
            </a:pPr>
            <a:r>
              <a:rPr lang="en-US" sz="2400" i="1" smtClean="0"/>
              <a:t>		next to the “WOWi Values” box.</a:t>
            </a: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B6D1A1D-5219-472B-BE89-797342926094}"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51758CC-554C-4D83-985B-F1DD1EC091BA}"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1843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A942123-6EAB-4150-9A7D-BF012DAB9E4C}" type="slidenum">
              <a:rPr lang="en-US" sz="1200">
                <a:solidFill>
                  <a:srgbClr val="898989"/>
                </a:solidFill>
              </a:rPr>
              <a:pPr algn="r" eaLnBrk="1" hangingPunct="1"/>
              <a:t>18</a:t>
            </a:fld>
            <a:endParaRPr lang="en-US" sz="1200">
              <a:solidFill>
                <a:srgbClr val="898989"/>
              </a:solidFill>
            </a:endParaRPr>
          </a:p>
        </p:txBody>
      </p:sp>
      <p:sp>
        <p:nvSpPr>
          <p:cNvPr id="1843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2B67E15-ECB5-4710-90CD-02D7D066A6F5}" type="slidenum">
              <a:rPr lang="en-US" sz="1200">
                <a:solidFill>
                  <a:srgbClr val="898989"/>
                </a:solidFill>
              </a:rPr>
              <a:pPr algn="r" eaLnBrk="1" hangingPunct="1"/>
              <a:t>18</a:t>
            </a:fld>
            <a:endParaRPr lang="en-US" sz="1200">
              <a:solidFill>
                <a:srgbClr val="898989"/>
              </a:solidFill>
            </a:endParaRPr>
          </a:p>
        </p:txBody>
      </p:sp>
      <p:pic>
        <p:nvPicPr>
          <p:cNvPr id="18440" name="Picture 9" descr="MC9000141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304800" y="5030788"/>
            <a:ext cx="762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9" descr="Soda can inscribed with a letter S." title="Soda can"/>
          <p:cNvPicPr>
            <a:picLocks noChangeAspect="1" noChangeArrowheads="1"/>
          </p:cNvPicPr>
          <p:nvPr/>
        </p:nvPicPr>
        <p:blipFill>
          <a:blip r:embed="rId4"/>
          <a:srcRect/>
          <a:stretch>
            <a:fillRect/>
          </a:stretch>
        </p:blipFill>
        <p:spPr bwMode="auto">
          <a:xfrm>
            <a:off x="228600" y="4800600"/>
            <a:ext cx="10922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8193F26F-15A7-4B22-B9B0-DF044900F232}" type="slidenum">
              <a:rPr lang="en-US" smtClean="0"/>
              <a:pPr>
                <a:defRPr/>
              </a:pPr>
              <a:t>18</a:t>
            </a:fld>
            <a:endParaRPr lang="en-US"/>
          </a:p>
        </p:txBody>
      </p:sp>
    </p:spTree>
    <p:extLst>
      <p:ext uri="{BB962C8B-B14F-4D97-AF65-F5344CB8AC3E}">
        <p14:creationId xmlns:p14="http://schemas.microsoft.com/office/powerpoint/2010/main" val="3489741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a:xfrm>
            <a:off x="381000" y="304800"/>
            <a:ext cx="8229600" cy="1554163"/>
          </a:xfrm>
        </p:spPr>
        <p:txBody>
          <a:bodyPr/>
          <a:lstStyle/>
          <a:p>
            <a:r>
              <a:rPr lang="en-US" b="1" smtClean="0"/>
              <a:t>Job Satisfaction Indicators:</a:t>
            </a:r>
            <a:br>
              <a:rPr lang="en-US" b="1" smtClean="0"/>
            </a:br>
            <a:r>
              <a:rPr lang="en-US" b="1" smtClean="0"/>
              <a:t>Work Values</a:t>
            </a:r>
          </a:p>
        </p:txBody>
      </p:sp>
      <p:sp>
        <p:nvSpPr>
          <p:cNvPr id="2051" name="Content Placeholder 5"/>
          <p:cNvSpPr>
            <a:spLocks noGrp="1"/>
          </p:cNvSpPr>
          <p:nvPr>
            <p:ph idx="1"/>
          </p:nvPr>
        </p:nvSpPr>
        <p:spPr>
          <a:xfrm>
            <a:off x="457200" y="2057400"/>
            <a:ext cx="8229600" cy="4068763"/>
          </a:xfrm>
        </p:spPr>
        <p:txBody>
          <a:bodyPr/>
          <a:lstStyle/>
          <a:p>
            <a:r>
              <a:rPr lang="en-US" sz="3600" smtClean="0"/>
              <a:t>This part of the assessment looks at how people like to do their work.</a:t>
            </a:r>
          </a:p>
          <a:p>
            <a:r>
              <a:rPr lang="en-US" sz="3600" smtClean="0"/>
              <a:t>It’s like your “work personality.”</a:t>
            </a:r>
          </a:p>
          <a:p>
            <a:r>
              <a:rPr lang="en-US" sz="3600" smtClean="0"/>
              <a:t>It is also your “style” of doing things.</a:t>
            </a:r>
          </a:p>
          <a:p>
            <a:r>
              <a:rPr lang="en-US" sz="3600" smtClean="0"/>
              <a:t>These values are very important to work place satisfaction.</a:t>
            </a:r>
          </a:p>
        </p:txBody>
      </p:sp>
      <p:sp>
        <p:nvSpPr>
          <p:cNvPr id="2052" name="Slide Number Placeholder 3"/>
          <p:cNvSpPr txBox="1">
            <a:spLocks noGrp="1"/>
          </p:cNvSpPr>
          <p:nvPr/>
        </p:nvSpPr>
        <p:spPr bwMode="auto">
          <a:xfrm>
            <a:off x="6553200" y="6356350"/>
            <a:ext cx="2362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898989"/>
              </a:solidFill>
            </a:endParaRPr>
          </a:p>
        </p:txBody>
      </p:sp>
      <p:sp>
        <p:nvSpPr>
          <p:cNvPr id="3" name="Slide Number Placeholder 2"/>
          <p:cNvSpPr>
            <a:spLocks noGrp="1"/>
          </p:cNvSpPr>
          <p:nvPr>
            <p:ph type="sldNum" sz="quarter" idx="12"/>
          </p:nvPr>
        </p:nvSpPr>
        <p:spPr/>
        <p:txBody>
          <a:bodyPr/>
          <a:lstStyle/>
          <a:p>
            <a:pPr>
              <a:defRPr/>
            </a:pPr>
            <a:fld id="{A57F5944-A407-4508-8B6F-34003475B719}" type="slidenum">
              <a:rPr lang="en-US" smtClean="0"/>
              <a:pPr>
                <a:defRPr/>
              </a:pPr>
              <a:t>2</a:t>
            </a:fld>
            <a:endParaRPr lang="en-US"/>
          </a:p>
        </p:txBody>
      </p:sp>
    </p:spTree>
    <p:extLst>
      <p:ext uri="{BB962C8B-B14F-4D97-AF65-F5344CB8AC3E}">
        <p14:creationId xmlns:p14="http://schemas.microsoft.com/office/powerpoint/2010/main" val="62841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smtClean="0"/>
              <a:t>Values = What “Matters” to Me</a:t>
            </a:r>
          </a:p>
        </p:txBody>
      </p:sp>
      <p:sp>
        <p:nvSpPr>
          <p:cNvPr id="3075" name="Content Placeholder 2"/>
          <p:cNvSpPr>
            <a:spLocks noGrp="1"/>
          </p:cNvSpPr>
          <p:nvPr>
            <p:ph idx="1"/>
          </p:nvPr>
        </p:nvSpPr>
        <p:spPr/>
        <p:txBody>
          <a:bodyPr/>
          <a:lstStyle/>
          <a:p>
            <a:r>
              <a:rPr lang="en-US" smtClean="0"/>
              <a:t>Values are what matters to us as individuals, both in life and at work.</a:t>
            </a:r>
          </a:p>
          <a:p>
            <a:r>
              <a:rPr lang="en-US" smtClean="0"/>
              <a:t>General Life Values include:</a:t>
            </a:r>
          </a:p>
          <a:p>
            <a:pPr lvl="1"/>
            <a:r>
              <a:rPr lang="en-US" smtClean="0"/>
              <a:t>Loyalty			-  Safety</a:t>
            </a:r>
          </a:p>
          <a:p>
            <a:pPr lvl="1"/>
            <a:r>
              <a:rPr lang="en-US" smtClean="0"/>
              <a:t>Family			-  Work</a:t>
            </a:r>
          </a:p>
          <a:p>
            <a:pPr lvl="1"/>
            <a:r>
              <a:rPr lang="en-US" smtClean="0"/>
              <a:t>Good friends		-  Exercise</a:t>
            </a:r>
          </a:p>
          <a:p>
            <a:pPr lvl="1"/>
            <a:r>
              <a:rPr lang="en-US" smtClean="0"/>
              <a:t>Security 		-  Education</a:t>
            </a:r>
          </a:p>
        </p:txBody>
      </p:sp>
      <p:sp>
        <p:nvSpPr>
          <p:cNvPr id="3076" name="Slide Number Placeholder 5"/>
          <p:cNvSpPr txBox="1">
            <a:spLocks noGrp="1"/>
          </p:cNvSpPr>
          <p:nvPr/>
        </p:nvSpPr>
        <p:spPr bwMode="auto">
          <a:xfrm>
            <a:off x="6553200" y="6356350"/>
            <a:ext cx="2362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720958BC-978F-4087-A77E-680B05C2D4CB}" type="slidenum">
              <a:rPr lang="en-US" smtClean="0"/>
              <a:pPr>
                <a:defRPr/>
              </a:pPr>
              <a:t>3</a:t>
            </a:fld>
            <a:endParaRPr lang="en-US"/>
          </a:p>
        </p:txBody>
      </p:sp>
    </p:spTree>
    <p:extLst>
      <p:ext uri="{BB962C8B-B14F-4D97-AF65-F5344CB8AC3E}">
        <p14:creationId xmlns:p14="http://schemas.microsoft.com/office/powerpoint/2010/main" val="158873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1187450"/>
          </a:xfrm>
        </p:spPr>
        <p:txBody>
          <a:bodyPr>
            <a:normAutofit fontScale="90000"/>
          </a:bodyPr>
          <a:lstStyle/>
          <a:p>
            <a:r>
              <a:rPr lang="en-US" b="1" smtClean="0"/>
              <a:t>What “Matters” To Me In The Workplace?</a:t>
            </a:r>
          </a:p>
        </p:txBody>
      </p:sp>
      <p:sp>
        <p:nvSpPr>
          <p:cNvPr id="4099" name="Content Placeholder 2"/>
          <p:cNvSpPr>
            <a:spLocks noGrp="1"/>
          </p:cNvSpPr>
          <p:nvPr>
            <p:ph idx="1"/>
          </p:nvPr>
        </p:nvSpPr>
        <p:spPr/>
        <p:txBody>
          <a:bodyPr/>
          <a:lstStyle/>
          <a:p>
            <a:endParaRPr lang="en-US" sz="2400" b="1" smtClean="0"/>
          </a:p>
          <a:p>
            <a:r>
              <a:rPr lang="en-US" sz="2400" smtClean="0"/>
              <a:t>What are those things that “matter” to us at work ?</a:t>
            </a:r>
          </a:p>
          <a:p>
            <a:pPr>
              <a:buFont typeface="Arial" charset="0"/>
              <a:buNone/>
            </a:pPr>
            <a:endParaRPr lang="en-US" sz="800" smtClean="0"/>
          </a:p>
          <a:p>
            <a:pPr>
              <a:buFont typeface="Arial" charset="0"/>
              <a:buNone/>
            </a:pPr>
            <a:r>
              <a:rPr lang="en-US" sz="2400" smtClean="0"/>
              <a:t>The World of Work Inventory helps us figure this out with the Job Satisfaction Indicators  or Workplace Values: </a:t>
            </a:r>
          </a:p>
          <a:p>
            <a:pPr>
              <a:buFont typeface="Arial" charset="0"/>
              <a:buNone/>
            </a:pPr>
            <a:endParaRPr lang="en-US" sz="800" smtClean="0"/>
          </a:p>
          <a:p>
            <a:pPr lvl="1"/>
            <a:r>
              <a:rPr lang="en-US" sz="2400" b="1" smtClean="0"/>
              <a:t>Workplace values </a:t>
            </a:r>
            <a:r>
              <a:rPr lang="en-US" sz="2400" smtClean="0"/>
              <a:t>– doing a variety of activities vs. repetitive work, working alone or with people, working with supervisors, meeting deadlines or having some flexibility, being creative or having a set routine, paying attention to detail or looking at the big picture, working outside or working in an office.</a:t>
            </a:r>
            <a:endParaRPr lang="en-US" sz="2000" smtClean="0"/>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CE12CB4-CCD3-414B-8323-040B9303EDF1}"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E53161A-9C74-4840-8470-ABA0757A54D6}"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410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C39F454-9590-406B-B570-D1C50E602E44}" type="slidenum">
              <a:rPr lang="en-US" sz="1200">
                <a:solidFill>
                  <a:srgbClr val="898989"/>
                </a:solidFill>
              </a:rPr>
              <a:pPr algn="r" eaLnBrk="1" hangingPunct="1"/>
              <a:t>4</a:t>
            </a:fld>
            <a:endParaRPr lang="en-US" sz="1200">
              <a:solidFill>
                <a:srgbClr val="898989"/>
              </a:solidFill>
            </a:endParaRPr>
          </a:p>
        </p:txBody>
      </p:sp>
      <p:sp>
        <p:nvSpPr>
          <p:cNvPr id="410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32338D0-EEBD-4FAB-A506-2881BB295A0C}" type="slidenum">
              <a:rPr lang="en-US" sz="1200">
                <a:solidFill>
                  <a:srgbClr val="898989"/>
                </a:solidFill>
              </a:rPr>
              <a:pPr algn="r" eaLnBrk="1" hangingPunct="1"/>
              <a:t>4</a:t>
            </a:fld>
            <a:endParaRPr lang="en-US" sz="1200">
              <a:solidFill>
                <a:srgbClr val="898989"/>
              </a:solidFill>
            </a:endParaRPr>
          </a:p>
        </p:txBody>
      </p:sp>
      <p:pic>
        <p:nvPicPr>
          <p:cNvPr id="4104" name="Picture 8" descr="MC9000141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flipV="1">
            <a:off x="838200" y="1133475"/>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A soda can inscribed with the letter S." title="Soda Can"/>
          <p:cNvPicPr>
            <a:picLocks noChangeAspect="1" noChangeArrowheads="1"/>
          </p:cNvPicPr>
          <p:nvPr/>
        </p:nvPicPr>
        <p:blipFill>
          <a:blip r:embed="rId4"/>
          <a:srcRect/>
          <a:stretch>
            <a:fillRect/>
          </a:stretch>
        </p:blipFill>
        <p:spPr bwMode="auto">
          <a:xfrm>
            <a:off x="457200" y="808038"/>
            <a:ext cx="1006475"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E87744E0-47A6-431D-95A5-963A7CCA2BED}" type="slidenum">
              <a:rPr lang="en-US" smtClean="0"/>
              <a:pPr>
                <a:defRPr/>
              </a:pPr>
              <a:t>4</a:t>
            </a:fld>
            <a:endParaRPr lang="en-US"/>
          </a:p>
        </p:txBody>
      </p:sp>
    </p:spTree>
    <p:extLst>
      <p:ext uri="{BB962C8B-B14F-4D97-AF65-F5344CB8AC3E}">
        <p14:creationId xmlns:p14="http://schemas.microsoft.com/office/powerpoint/2010/main" val="2785178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b="1" smtClean="0"/>
              <a:t>Values Card Game</a:t>
            </a:r>
          </a:p>
        </p:txBody>
      </p:sp>
      <p:sp>
        <p:nvSpPr>
          <p:cNvPr id="5123" name="Content Placeholder 2"/>
          <p:cNvSpPr>
            <a:spLocks noGrp="1"/>
          </p:cNvSpPr>
          <p:nvPr>
            <p:ph idx="1"/>
          </p:nvPr>
        </p:nvSpPr>
        <p:spPr>
          <a:xfrm>
            <a:off x="457200" y="1257300"/>
            <a:ext cx="8229600" cy="4868863"/>
          </a:xfrm>
        </p:spPr>
        <p:txBody>
          <a:bodyPr>
            <a:normAutofit lnSpcReduction="10000"/>
          </a:bodyPr>
          <a:lstStyle/>
          <a:p>
            <a:pPr algn="ctr">
              <a:buFont typeface="Arial" charset="0"/>
              <a:buNone/>
            </a:pPr>
            <a:r>
              <a:rPr lang="en-US" b="1" i="1" smtClean="0"/>
              <a:t>“</a:t>
            </a:r>
            <a:r>
              <a:rPr lang="en-US" sz="2800" b="1" i="1" smtClean="0"/>
              <a:t>Life is What You Do While You’re Making</a:t>
            </a:r>
          </a:p>
          <a:p>
            <a:pPr algn="ctr">
              <a:buFont typeface="Arial" charset="0"/>
              <a:buNone/>
            </a:pPr>
            <a:r>
              <a:rPr lang="en-US" sz="2800" b="1" i="1" smtClean="0"/>
              <a:t> Other Plans.” </a:t>
            </a:r>
            <a:endParaRPr lang="en-US" sz="2800" smtClean="0"/>
          </a:p>
          <a:p>
            <a:pPr>
              <a:buFont typeface="Arial" charset="0"/>
              <a:buNone/>
            </a:pPr>
            <a:r>
              <a:rPr lang="en-US" sz="2800" b="1" smtClean="0"/>
              <a:t>    			</a:t>
            </a:r>
            <a:r>
              <a:rPr lang="en-US" sz="2400" b="1" smtClean="0"/>
              <a:t>	John Lennon, The Beatles </a:t>
            </a:r>
          </a:p>
          <a:p>
            <a:r>
              <a:rPr lang="en-US" sz="2800" smtClean="0"/>
              <a:t>Don’t wait for things to happen to you! Make them happen for you! Find out about yourself.</a:t>
            </a:r>
          </a:p>
          <a:p>
            <a:r>
              <a:rPr lang="en-US" sz="2800" smtClean="0"/>
              <a:t>What are the things that you feel are most important in your life? </a:t>
            </a:r>
          </a:p>
          <a:p>
            <a:r>
              <a:rPr lang="en-US" sz="2800" smtClean="0"/>
              <a:t>What are the things you most respect and need? </a:t>
            </a:r>
          </a:p>
          <a:p>
            <a:r>
              <a:rPr lang="en-US" sz="2800" smtClean="0"/>
              <a:t>This game might help you answer some of these questions. </a:t>
            </a:r>
          </a:p>
          <a:p>
            <a:endParaRPr lang="en-US" sz="2800" smtClean="0"/>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F66023B-3A4B-4644-94E5-3B7C88370D31}"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7E5A0C60-ADEF-4322-B643-1B480901D67F}"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512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C4A478C-FE6D-46B9-AB1D-42E16B2398CE}" type="slidenum">
              <a:rPr lang="en-US" sz="1200">
                <a:solidFill>
                  <a:srgbClr val="898989"/>
                </a:solidFill>
              </a:rPr>
              <a:pPr algn="r" eaLnBrk="1" hangingPunct="1"/>
              <a:t>5</a:t>
            </a:fld>
            <a:endParaRPr lang="en-US" sz="1200">
              <a:solidFill>
                <a:srgbClr val="898989"/>
              </a:solidFill>
            </a:endParaRPr>
          </a:p>
        </p:txBody>
      </p:sp>
      <p:sp>
        <p:nvSpPr>
          <p:cNvPr id="512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2D28339-0A38-4DF2-95B3-D510BC22D183}" type="slidenum">
              <a:rPr lang="en-US" sz="1200">
                <a:solidFill>
                  <a:srgbClr val="898989"/>
                </a:solidFill>
              </a:rPr>
              <a:pPr algn="r" eaLnBrk="1" hangingPunct="1"/>
              <a:t>5</a:t>
            </a:fld>
            <a:endParaRPr lang="en-US" sz="1200">
              <a:solidFill>
                <a:srgbClr val="898989"/>
              </a:solidFill>
            </a:endParaRPr>
          </a:p>
        </p:txBody>
      </p:sp>
      <p:pic>
        <p:nvPicPr>
          <p:cNvPr id="5128" name="Picture 2" title="Sun Icon"/>
          <p:cNvPicPr>
            <a:picLocks noChangeAspect="1" noChangeArrowheads="1"/>
          </p:cNvPicPr>
          <p:nvPr/>
        </p:nvPicPr>
        <p:blipFill>
          <a:blip r:embed="rId3"/>
          <a:srcRect/>
          <a:stretch>
            <a:fillRect/>
          </a:stretch>
        </p:blipFill>
        <p:spPr bwMode="auto">
          <a:xfrm>
            <a:off x="1676400" y="533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A soda can inscribed with the letter S." title="Soda can"/>
          <p:cNvPicPr>
            <a:picLocks noChangeAspect="1" noChangeArrowheads="1"/>
          </p:cNvPicPr>
          <p:nvPr/>
        </p:nvPicPr>
        <p:blipFill>
          <a:blip r:embed="rId4"/>
          <a:srcRect/>
          <a:stretch>
            <a:fillRect/>
          </a:stretch>
        </p:blipFill>
        <p:spPr bwMode="auto">
          <a:xfrm>
            <a:off x="304800" y="228600"/>
            <a:ext cx="1171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0A89FD84-4362-4DF1-9A55-ED4E71091A2C}" type="slidenum">
              <a:rPr lang="en-US" smtClean="0"/>
              <a:pPr>
                <a:defRPr/>
              </a:pPr>
              <a:t>5</a:t>
            </a:fld>
            <a:endParaRPr lang="en-US"/>
          </a:p>
        </p:txBody>
      </p:sp>
    </p:spTree>
    <p:extLst>
      <p:ext uri="{BB962C8B-B14F-4D97-AF65-F5344CB8AC3E}">
        <p14:creationId xmlns:p14="http://schemas.microsoft.com/office/powerpoint/2010/main" val="100928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smtClean="0"/>
              <a:t>Values Card Game</a:t>
            </a:r>
          </a:p>
        </p:txBody>
      </p:sp>
      <p:sp>
        <p:nvSpPr>
          <p:cNvPr id="77827" name="Content Placeholder 2"/>
          <p:cNvSpPr>
            <a:spLocks noGrp="1"/>
          </p:cNvSpPr>
          <p:nvPr>
            <p:ph idx="1"/>
          </p:nvPr>
        </p:nvSpPr>
        <p:spPr/>
        <p:txBody>
          <a:bodyPr/>
          <a:lstStyle/>
          <a:p>
            <a:pPr marL="0" indent="0">
              <a:buFont typeface="Arial" charset="0"/>
              <a:buNone/>
              <a:defRPr/>
            </a:pPr>
            <a:endParaRPr lang="en-US" sz="800" i="1" dirty="0" smtClean="0"/>
          </a:p>
          <a:p>
            <a:pPr>
              <a:defRPr/>
            </a:pPr>
            <a:r>
              <a:rPr lang="en-US" i="1" dirty="0" smtClean="0"/>
              <a:t>What is important to you </a:t>
            </a:r>
            <a:r>
              <a:rPr lang="en-US" b="1" i="1" dirty="0" smtClean="0"/>
              <a:t>in a job situation</a:t>
            </a:r>
            <a:r>
              <a:rPr lang="en-US" i="1" dirty="0" smtClean="0"/>
              <a:t>? </a:t>
            </a:r>
            <a:endParaRPr lang="en-US" dirty="0" smtClean="0"/>
          </a:p>
          <a:p>
            <a:pPr marL="0" indent="0">
              <a:buFont typeface="Arial" charset="0"/>
              <a:buNone/>
              <a:defRPr/>
            </a:pPr>
            <a:endParaRPr lang="en-US" sz="800" dirty="0" smtClean="0"/>
          </a:p>
          <a:p>
            <a:pPr marL="0" indent="0">
              <a:buFont typeface="Arial" charset="0"/>
              <a:buNone/>
              <a:defRPr/>
            </a:pPr>
            <a:endParaRPr lang="en-US" sz="800" dirty="0" smtClean="0"/>
          </a:p>
          <a:p>
            <a:pPr marL="0" indent="0">
              <a:buFont typeface="Arial" charset="0"/>
              <a:buNone/>
              <a:defRPr/>
            </a:pPr>
            <a:endParaRPr lang="en-US" sz="800" dirty="0" smtClean="0"/>
          </a:p>
          <a:p>
            <a:pPr>
              <a:defRPr/>
            </a:pPr>
            <a:r>
              <a:rPr lang="en-US" dirty="0" smtClean="0"/>
              <a:t>The Values Card Game will help you (the player) find out what things are important to you in a job and in your life. </a:t>
            </a:r>
          </a:p>
          <a:p>
            <a:pPr>
              <a:defRPr/>
            </a:pPr>
            <a:endParaRPr lang="en-US" dirty="0"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5768768-3739-413A-9885-9B603236FA27}"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F7121A67-DA35-4CBB-8C08-481E97616C12}"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615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0005BEB-9789-4727-A7A8-CC3BE9D2DDE8}" type="slidenum">
              <a:rPr lang="en-US" sz="1200">
                <a:solidFill>
                  <a:srgbClr val="898989"/>
                </a:solidFill>
              </a:rPr>
              <a:pPr algn="r" eaLnBrk="1" hangingPunct="1"/>
              <a:t>6</a:t>
            </a:fld>
            <a:endParaRPr lang="en-US" sz="1200">
              <a:solidFill>
                <a:srgbClr val="898989"/>
              </a:solidFill>
            </a:endParaRPr>
          </a:p>
        </p:txBody>
      </p:sp>
      <p:sp>
        <p:nvSpPr>
          <p:cNvPr id="615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12A48CA-C3B6-40F2-9EC5-354AF9809182}" type="slidenum">
              <a:rPr lang="en-US" sz="1200">
                <a:solidFill>
                  <a:srgbClr val="898989"/>
                </a:solidFill>
              </a:rPr>
              <a:pPr algn="r" eaLnBrk="1" hangingPunct="1"/>
              <a:t>6</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2B4C3621-A669-41B3-95F5-BF91E35873E8}" type="slidenum">
              <a:rPr lang="en-US" smtClean="0"/>
              <a:pPr>
                <a:defRPr/>
              </a:pPr>
              <a:t>6</a:t>
            </a:fld>
            <a:endParaRPr lang="en-US"/>
          </a:p>
        </p:txBody>
      </p:sp>
    </p:spTree>
    <p:extLst>
      <p:ext uri="{BB962C8B-B14F-4D97-AF65-F5344CB8AC3E}">
        <p14:creationId xmlns:p14="http://schemas.microsoft.com/office/powerpoint/2010/main" val="342996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smtClean="0"/>
              <a:t>Values Game Directions</a:t>
            </a:r>
          </a:p>
        </p:txBody>
      </p:sp>
      <p:sp>
        <p:nvSpPr>
          <p:cNvPr id="7171" name="Content Placeholder 2"/>
          <p:cNvSpPr>
            <a:spLocks noGrp="1"/>
          </p:cNvSpPr>
          <p:nvPr>
            <p:ph idx="1"/>
          </p:nvPr>
        </p:nvSpPr>
        <p:spPr>
          <a:xfrm>
            <a:off x="457200" y="1600200"/>
            <a:ext cx="8229600" cy="4648200"/>
          </a:xfrm>
        </p:spPr>
        <p:txBody>
          <a:bodyPr>
            <a:normAutofit lnSpcReduction="10000"/>
          </a:bodyPr>
          <a:lstStyle/>
          <a:p>
            <a:pPr>
              <a:buFont typeface="Arial" charset="0"/>
              <a:buNone/>
            </a:pPr>
            <a:r>
              <a:rPr lang="en-US" sz="2400" b="1" smtClean="0"/>
              <a:t>What is of value to you in a job situation?</a:t>
            </a:r>
            <a:r>
              <a:rPr lang="en-US" sz="2400" smtClean="0"/>
              <a:t> </a:t>
            </a:r>
          </a:p>
          <a:p>
            <a:r>
              <a:rPr lang="en-US" sz="2400" smtClean="0"/>
              <a:t> </a:t>
            </a:r>
            <a:r>
              <a:rPr lang="en-US" sz="2400" b="1" smtClean="0"/>
              <a:t>1. </a:t>
            </a:r>
            <a:r>
              <a:rPr lang="en-US" sz="2400" smtClean="0"/>
              <a:t>Cut apart the 14 cards. (this step will probably be done.)</a:t>
            </a:r>
          </a:p>
          <a:p>
            <a:pPr>
              <a:buFont typeface="Arial" charset="0"/>
              <a:buNone/>
            </a:pPr>
            <a:endParaRPr lang="en-US" sz="2400" smtClean="0"/>
          </a:p>
          <a:p>
            <a:r>
              <a:rPr lang="en-US" sz="2400" b="1" smtClean="0"/>
              <a:t>2. </a:t>
            </a:r>
            <a:r>
              <a:rPr lang="en-US" sz="2400" smtClean="0"/>
              <a:t>Lay out the cards and read them over carefully. Think about each quality as it applies to you. </a:t>
            </a:r>
          </a:p>
          <a:p>
            <a:pPr>
              <a:buFont typeface="Arial" charset="0"/>
              <a:buNone/>
            </a:pPr>
            <a:r>
              <a:rPr lang="en-US" sz="2400" smtClean="0"/>
              <a:t> </a:t>
            </a:r>
          </a:p>
          <a:p>
            <a:r>
              <a:rPr lang="en-US" sz="2400" b="1" smtClean="0"/>
              <a:t>3. </a:t>
            </a:r>
            <a:r>
              <a:rPr lang="en-US" sz="2400" smtClean="0"/>
              <a:t>Which of the 14 qualities are most important to you? </a:t>
            </a:r>
            <a:r>
              <a:rPr lang="en-US" sz="2400" b="1" smtClean="0"/>
              <a:t>Choose your </a:t>
            </a:r>
            <a:r>
              <a:rPr lang="en-US" sz="2400" b="1" u="sng" smtClean="0"/>
              <a:t>ten</a:t>
            </a:r>
            <a:r>
              <a:rPr lang="en-US" sz="2400" b="1" smtClean="0"/>
              <a:t> most important cards/statements and separate them from the rest of the cards.</a:t>
            </a:r>
          </a:p>
          <a:p>
            <a:pPr>
              <a:buFont typeface="Arial" charset="0"/>
              <a:buNone/>
            </a:pPr>
            <a:endParaRPr lang="en-US" sz="1800" b="1" smtClean="0"/>
          </a:p>
          <a:p>
            <a:pPr>
              <a:buFont typeface="Arial" charset="0"/>
              <a:buNone/>
            </a:pPr>
            <a:r>
              <a:rPr lang="en-US" sz="1800" b="1" smtClean="0"/>
              <a:t>Adapted from Module III – Education: Job-Seeking &amp; Job Maintenance Skills, </a:t>
            </a:r>
          </a:p>
          <a:p>
            <a:pPr>
              <a:buFont typeface="Arial" charset="0"/>
              <a:buNone/>
            </a:pPr>
            <a:r>
              <a:rPr lang="en-US" sz="1800" b="1" smtClean="0"/>
              <a:t>Preparing  Adolescents for Young Adulthood (PAYA), Mass. Dept. of Social Services.</a:t>
            </a:r>
            <a:endParaRPr lang="en-US" smtClean="0"/>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769B734-2E63-4EAA-AE91-C398538832C4}"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7"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599AD06B-17FB-4D2E-A176-3B1A85058620}"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717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940ED89-16A6-4695-A28A-EA7609937BDB}" type="slidenum">
              <a:rPr lang="en-US" sz="1200">
                <a:solidFill>
                  <a:srgbClr val="898989"/>
                </a:solidFill>
              </a:rPr>
              <a:pPr algn="r" eaLnBrk="1" hangingPunct="1"/>
              <a:t>7</a:t>
            </a:fld>
            <a:endParaRPr lang="en-US" sz="1200">
              <a:solidFill>
                <a:srgbClr val="898989"/>
              </a:solidFill>
            </a:endParaRPr>
          </a:p>
        </p:txBody>
      </p:sp>
      <p:sp>
        <p:nvSpPr>
          <p:cNvPr id="717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32025CC-48AB-47B8-8971-3FF58F5D9E49}" type="slidenum">
              <a:rPr lang="en-US" sz="1200">
                <a:solidFill>
                  <a:srgbClr val="898989"/>
                </a:solidFill>
              </a:rPr>
              <a:pPr algn="r" eaLnBrk="1" hangingPunct="1"/>
              <a:t>7</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5CCF4FAE-AA2D-4228-B2C9-080ED80ABD28}" type="slidenum">
              <a:rPr lang="en-US" smtClean="0"/>
              <a:pPr>
                <a:defRPr/>
              </a:pPr>
              <a:t>7</a:t>
            </a:fld>
            <a:endParaRPr lang="en-US"/>
          </a:p>
        </p:txBody>
      </p:sp>
    </p:spTree>
    <p:extLst>
      <p:ext uri="{BB962C8B-B14F-4D97-AF65-F5344CB8AC3E}">
        <p14:creationId xmlns:p14="http://schemas.microsoft.com/office/powerpoint/2010/main" val="2845630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990600"/>
          </a:xfrm>
        </p:spPr>
        <p:txBody>
          <a:bodyPr/>
          <a:lstStyle/>
          <a:p>
            <a:r>
              <a:rPr lang="en-US" sz="4000" b="1" smtClean="0"/>
              <a:t>Values Game Directions</a:t>
            </a:r>
          </a:p>
        </p:txBody>
      </p:sp>
      <p:sp>
        <p:nvSpPr>
          <p:cNvPr id="8195" name="Content Placeholder 2"/>
          <p:cNvSpPr>
            <a:spLocks noGrp="1"/>
          </p:cNvSpPr>
          <p:nvPr>
            <p:ph idx="1"/>
          </p:nvPr>
        </p:nvSpPr>
        <p:spPr>
          <a:xfrm>
            <a:off x="457200" y="1143000"/>
            <a:ext cx="8229600" cy="5181600"/>
          </a:xfrm>
        </p:spPr>
        <p:txBody>
          <a:bodyPr>
            <a:normAutofit lnSpcReduction="10000"/>
          </a:bodyPr>
          <a:lstStyle/>
          <a:p>
            <a:r>
              <a:rPr lang="en-US" sz="1800" b="1" smtClean="0"/>
              <a:t>4. </a:t>
            </a:r>
            <a:r>
              <a:rPr lang="en-US" sz="2000" smtClean="0"/>
              <a:t>Pretend you have been offered a job. Are these the ten qualities you would like to have in a new job? </a:t>
            </a:r>
          </a:p>
          <a:p>
            <a:pPr>
              <a:buFont typeface="Arial" charset="0"/>
              <a:buNone/>
            </a:pPr>
            <a:r>
              <a:rPr lang="en-US" sz="2000" smtClean="0"/>
              <a:t> </a:t>
            </a:r>
          </a:p>
          <a:p>
            <a:pPr>
              <a:buFont typeface="Arial" charset="0"/>
              <a:buNone/>
            </a:pPr>
            <a:r>
              <a:rPr lang="en-US" sz="2000" b="1" smtClean="0"/>
              <a:t>	5. </a:t>
            </a:r>
            <a:r>
              <a:rPr lang="en-US" sz="2000" smtClean="0"/>
              <a:t>Uh-oh. You’re going to have to give up </a:t>
            </a:r>
            <a:r>
              <a:rPr lang="en-US" sz="2000" b="1" smtClean="0"/>
              <a:t>one of your ten </a:t>
            </a:r>
            <a:r>
              <a:rPr lang="en-US" sz="2000" smtClean="0"/>
              <a:t>qualities. </a:t>
            </a:r>
            <a:r>
              <a:rPr lang="en-US" sz="2000" b="1" smtClean="0"/>
              <a:t>Which one will you sacrifice? Why?  Separate that card from your ten cards.</a:t>
            </a:r>
          </a:p>
          <a:p>
            <a:pPr>
              <a:buFont typeface="Arial" charset="0"/>
              <a:buNone/>
            </a:pPr>
            <a:endParaRPr lang="en-US" sz="2000" smtClean="0"/>
          </a:p>
          <a:p>
            <a:r>
              <a:rPr lang="en-US" sz="2000" b="1" smtClean="0"/>
              <a:t>6. Now two more qualities have to go</a:t>
            </a:r>
            <a:r>
              <a:rPr lang="en-US" sz="2000" smtClean="0"/>
              <a:t>. Think about your decision carefully. What reasons did you have for making the choices you did?</a:t>
            </a:r>
          </a:p>
          <a:p>
            <a:pPr>
              <a:buFont typeface="Arial" charset="0"/>
              <a:buNone/>
            </a:pPr>
            <a:r>
              <a:rPr lang="en-US" sz="2000" b="1" smtClean="0"/>
              <a:t>	Separate those two from your remaining nine cards.</a:t>
            </a:r>
          </a:p>
          <a:p>
            <a:pPr>
              <a:buFont typeface="Arial" charset="0"/>
              <a:buNone/>
            </a:pPr>
            <a:endParaRPr lang="en-US" sz="2000" b="1" smtClean="0"/>
          </a:p>
          <a:p>
            <a:r>
              <a:rPr lang="en-US" sz="2000" b="1" smtClean="0"/>
              <a:t>7. </a:t>
            </a:r>
            <a:r>
              <a:rPr lang="en-US" sz="2000" smtClean="0"/>
              <a:t>GOOD NEWS! You can take </a:t>
            </a:r>
            <a:r>
              <a:rPr lang="en-US" sz="2000" b="1" smtClean="0"/>
              <a:t>one</a:t>
            </a:r>
            <a:r>
              <a:rPr lang="en-US" sz="2000" smtClean="0"/>
              <a:t> of the old qualities back. </a:t>
            </a:r>
            <a:r>
              <a:rPr lang="en-US" sz="2000" b="1" smtClean="0"/>
              <a:t>Which one will you take back?  Put your choice with your seven remaining cards.</a:t>
            </a:r>
            <a:r>
              <a:rPr lang="en-US" sz="2000" smtClean="0"/>
              <a:t> </a:t>
            </a:r>
          </a:p>
          <a:p>
            <a:endParaRPr lang="en-US" sz="2000" smtClean="0"/>
          </a:p>
          <a:p>
            <a:r>
              <a:rPr lang="en-US" sz="2000" b="1" smtClean="0"/>
              <a:t>8. Suppose you could have only </a:t>
            </a:r>
            <a:r>
              <a:rPr lang="en-US" sz="2000" b="1" i="1" smtClean="0"/>
              <a:t>one </a:t>
            </a:r>
            <a:r>
              <a:rPr lang="en-US" sz="2000" b="1" smtClean="0"/>
              <a:t>quality? </a:t>
            </a:r>
            <a:r>
              <a:rPr lang="en-US" sz="2000" smtClean="0"/>
              <a:t>Which would you choose? Why? </a:t>
            </a:r>
          </a:p>
          <a:p>
            <a:endParaRPr lang="en-US" sz="1800"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021E5F-21F9-4FE0-AEE3-5BDC051A50C3}"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9DD0830A-A609-4C83-A1E6-1DDE667126B8}"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81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ADC8E66-9741-4DC1-8279-95A36C85E0AD}" type="slidenum">
              <a:rPr lang="en-US" sz="1200">
                <a:solidFill>
                  <a:srgbClr val="898989"/>
                </a:solidFill>
              </a:rPr>
              <a:pPr algn="r" eaLnBrk="1" hangingPunct="1"/>
              <a:t>8</a:t>
            </a:fld>
            <a:endParaRPr lang="en-US" sz="1200">
              <a:solidFill>
                <a:srgbClr val="898989"/>
              </a:solidFill>
            </a:endParaRPr>
          </a:p>
        </p:txBody>
      </p:sp>
      <p:sp>
        <p:nvSpPr>
          <p:cNvPr id="819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C694D76-F99D-4D83-A155-76733D506F25}" type="slidenum">
              <a:rPr lang="en-US" sz="1200">
                <a:solidFill>
                  <a:srgbClr val="898989"/>
                </a:solidFill>
              </a:rPr>
              <a:pPr algn="r" eaLnBrk="1" hangingPunct="1"/>
              <a:t>8</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7927117F-2C2D-4035-A700-03CB6AB81688}" type="slidenum">
              <a:rPr lang="en-US" smtClean="0"/>
              <a:pPr>
                <a:defRPr/>
              </a:pPr>
              <a:t>8</a:t>
            </a:fld>
            <a:endParaRPr lang="en-US"/>
          </a:p>
        </p:txBody>
      </p:sp>
    </p:spTree>
    <p:extLst>
      <p:ext uri="{BB962C8B-B14F-4D97-AF65-F5344CB8AC3E}">
        <p14:creationId xmlns:p14="http://schemas.microsoft.com/office/powerpoint/2010/main" val="428236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b="1" smtClean="0"/>
              <a:t>Values Game Questions</a:t>
            </a:r>
          </a:p>
        </p:txBody>
      </p:sp>
      <p:sp>
        <p:nvSpPr>
          <p:cNvPr id="9219" name="Content Placeholder 2"/>
          <p:cNvSpPr>
            <a:spLocks noGrp="1"/>
          </p:cNvSpPr>
          <p:nvPr>
            <p:ph idx="1"/>
          </p:nvPr>
        </p:nvSpPr>
        <p:spPr>
          <a:xfrm>
            <a:off x="457200" y="1143000"/>
            <a:ext cx="8229600" cy="5105400"/>
          </a:xfrm>
        </p:spPr>
        <p:txBody>
          <a:bodyPr/>
          <a:lstStyle/>
          <a:p>
            <a:r>
              <a:rPr lang="en-US" sz="2400" smtClean="0"/>
              <a:t>Have you ever had an activity, such as a job or volunteer opportunity, that didn’t include enough of these qualities? How did you feel about it? </a:t>
            </a:r>
          </a:p>
          <a:p>
            <a:pPr>
              <a:buFont typeface="Arial" charset="0"/>
              <a:buNone/>
            </a:pPr>
            <a:endParaRPr lang="en-US" sz="2400" smtClean="0"/>
          </a:p>
          <a:p>
            <a:r>
              <a:rPr lang="en-US" sz="2400" smtClean="0"/>
              <a:t>Take a few minutes to think about what decisions you just made. </a:t>
            </a:r>
          </a:p>
          <a:p>
            <a:pPr>
              <a:buFont typeface="Arial" charset="0"/>
              <a:buNone/>
            </a:pPr>
            <a:endParaRPr lang="en-US" sz="2400" smtClean="0"/>
          </a:p>
          <a:p>
            <a:r>
              <a:rPr lang="en-US" sz="2400" smtClean="0"/>
              <a:t>Why would you like to have the qualities you finally chose? </a:t>
            </a:r>
          </a:p>
          <a:p>
            <a:pPr>
              <a:buFont typeface="Arial" charset="0"/>
              <a:buNone/>
            </a:pPr>
            <a:endParaRPr lang="en-US" sz="2400" smtClean="0"/>
          </a:p>
          <a:p>
            <a:r>
              <a:rPr lang="en-US" sz="2400" smtClean="0"/>
              <a:t>Are these the things in life and in a job that really matter to you? </a:t>
            </a:r>
          </a:p>
          <a:p>
            <a:r>
              <a:rPr lang="en-US" sz="2400" smtClean="0"/>
              <a:t>How do you think this information will help you? </a:t>
            </a:r>
          </a:p>
          <a:p>
            <a:endParaRPr lang="en-US" sz="2400"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1E5D05A-E056-4A90-8712-435F1FCDA2FB}"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06FC70C-3AC1-4B1C-BE96-BD8AFE24AE1F}"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922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A2715F1-F233-424C-AAF3-12B3898CCD8E}" type="slidenum">
              <a:rPr lang="en-US" sz="1200">
                <a:solidFill>
                  <a:srgbClr val="898989"/>
                </a:solidFill>
              </a:rPr>
              <a:pPr algn="r" eaLnBrk="1" hangingPunct="1"/>
              <a:t>9</a:t>
            </a:fld>
            <a:endParaRPr lang="en-US" sz="1200">
              <a:solidFill>
                <a:srgbClr val="898989"/>
              </a:solidFill>
            </a:endParaRPr>
          </a:p>
        </p:txBody>
      </p:sp>
      <p:sp>
        <p:nvSpPr>
          <p:cNvPr id="922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EB3C77A-972A-4442-A572-AB0DF4542C15}" type="slidenum">
              <a:rPr lang="en-US" sz="1200">
                <a:solidFill>
                  <a:srgbClr val="898989"/>
                </a:solidFill>
              </a:rPr>
              <a:pPr algn="r" eaLnBrk="1" hangingPunct="1"/>
              <a:t>9</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0D2D52EE-A2B2-43F1-A586-5460824A346C}" type="slidenum">
              <a:rPr lang="en-US" smtClean="0"/>
              <a:pPr>
                <a:defRPr/>
              </a:pPr>
              <a:t>9</a:t>
            </a:fld>
            <a:endParaRPr lang="en-US"/>
          </a:p>
        </p:txBody>
      </p:sp>
    </p:spTree>
    <p:extLst>
      <p:ext uri="{BB962C8B-B14F-4D97-AF65-F5344CB8AC3E}">
        <p14:creationId xmlns:p14="http://schemas.microsoft.com/office/powerpoint/2010/main" val="2546902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2459</Words>
  <Application>Microsoft Office PowerPoint</Application>
  <PresentationFormat>On-screen Show (4:3)</PresentationFormat>
  <Paragraphs>405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Transition  Career Exploration Workshop</vt:lpstr>
      <vt:lpstr>Job Satisfaction Indicators: Work Values</vt:lpstr>
      <vt:lpstr>Values = What “Matters” to Me</vt:lpstr>
      <vt:lpstr>What “Matters” To Me In The Workplace?</vt:lpstr>
      <vt:lpstr>Values Card Game</vt:lpstr>
      <vt:lpstr>Values Card Game</vt:lpstr>
      <vt:lpstr>Values Game Directions</vt:lpstr>
      <vt:lpstr>Values Game Directions</vt:lpstr>
      <vt:lpstr>Values Game Questions</vt:lpstr>
      <vt:lpstr>Values Game Results</vt:lpstr>
      <vt:lpstr>My Work Values</vt:lpstr>
      <vt:lpstr>WOWi Job Satisfaction Indicators  Vocabulary Word Find Game</vt:lpstr>
      <vt:lpstr>My Work Values - Job Satisfaction Indicators</vt:lpstr>
      <vt:lpstr>Work Values from WOWi</vt:lpstr>
      <vt:lpstr>Work Values from WOWi </vt:lpstr>
      <vt:lpstr>WOWi – Profile Report Job Satisfaction Indicators</vt:lpstr>
      <vt:lpstr>WOWi – Profile Report Job Satisfaction Indicators</vt:lpstr>
      <vt:lpstr>WOWi Interpretive Report Job Satisfaction Indicators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Satisfaction Indicators: Work Values</dc:title>
  <dc:creator>Howe, Joshua A.</dc:creator>
  <cp:lastModifiedBy>Howe, Joshua A.</cp:lastModifiedBy>
  <cp:revision>3</cp:revision>
  <dcterms:created xsi:type="dcterms:W3CDTF">2013-08-30T12:06:52Z</dcterms:created>
  <dcterms:modified xsi:type="dcterms:W3CDTF">2013-08-30T18:43:22Z</dcterms:modified>
</cp:coreProperties>
</file>