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8"/>
  </p:notesMasterIdLst>
  <p:handoutMasterIdLst>
    <p:handoutMasterId r:id="rId19"/>
  </p:handoutMasterIdLst>
  <p:sldIdLst>
    <p:sldId id="547" r:id="rId2"/>
    <p:sldId id="546" r:id="rId3"/>
    <p:sldId id="305" r:id="rId4"/>
    <p:sldId id="510" r:id="rId5"/>
    <p:sldId id="293" r:id="rId6"/>
    <p:sldId id="300" r:id="rId7"/>
    <p:sldId id="301" r:id="rId8"/>
    <p:sldId id="538" r:id="rId9"/>
    <p:sldId id="296" r:id="rId10"/>
    <p:sldId id="297" r:id="rId11"/>
    <p:sldId id="523" r:id="rId12"/>
    <p:sldId id="524" r:id="rId13"/>
    <p:sldId id="525" r:id="rId14"/>
    <p:sldId id="298" r:id="rId15"/>
    <p:sldId id="299" r:id="rId16"/>
    <p:sldId id="303" r:id="rId17"/>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467" autoAdjust="0"/>
  </p:normalViewPr>
  <p:slideViewPr>
    <p:cSldViewPr>
      <p:cViewPr>
        <p:scale>
          <a:sx n="63" d="100"/>
          <a:sy n="63" d="100"/>
        </p:scale>
        <p:origin x="-1584" y="-5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804" y="-72"/>
      </p:cViewPr>
      <p:guideLst>
        <p:guide orient="horz" pos="2932"/>
        <p:guide pos="22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1698" name="Rectangle 2"/>
          <p:cNvSpPr>
            <a:spLocks noGrp="1" noChangeArrowheads="1"/>
          </p:cNvSpPr>
          <p:nvPr>
            <p:ph type="hdr" sz="quarter"/>
          </p:nvPr>
        </p:nvSpPr>
        <p:spPr bwMode="auto">
          <a:xfrm>
            <a:off x="0" y="0"/>
            <a:ext cx="30559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37" tIns="45868" rIns="91737" bIns="45868" numCol="1" anchor="t" anchorCtr="0" compatLnSpc="1">
            <a:prstTxWarp prst="textNoShape">
              <a:avLst/>
            </a:prstTxWarp>
          </a:bodyPr>
          <a:lstStyle>
            <a:lvl1pPr defTabSz="916652" eaLnBrk="0" hangingPunct="0">
              <a:defRPr sz="1200"/>
            </a:lvl1pPr>
          </a:lstStyle>
          <a:p>
            <a:pPr>
              <a:defRPr/>
            </a:pPr>
            <a:endParaRPr lang="en-US"/>
          </a:p>
        </p:txBody>
      </p:sp>
      <p:sp>
        <p:nvSpPr>
          <p:cNvPr id="541699" name="Rectangle 3"/>
          <p:cNvSpPr>
            <a:spLocks noGrp="1" noChangeArrowheads="1"/>
          </p:cNvSpPr>
          <p:nvPr>
            <p:ph type="dt" sz="quarter" idx="1"/>
          </p:nvPr>
        </p:nvSpPr>
        <p:spPr bwMode="auto">
          <a:xfrm>
            <a:off x="3995738" y="0"/>
            <a:ext cx="30559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37" tIns="45868" rIns="91737" bIns="45868" numCol="1" anchor="t" anchorCtr="0" compatLnSpc="1">
            <a:prstTxWarp prst="textNoShape">
              <a:avLst/>
            </a:prstTxWarp>
          </a:bodyPr>
          <a:lstStyle>
            <a:lvl1pPr algn="r" defTabSz="916652" eaLnBrk="0" hangingPunct="0">
              <a:defRPr sz="1200"/>
            </a:lvl1pPr>
          </a:lstStyle>
          <a:p>
            <a:pPr>
              <a:defRPr/>
            </a:pPr>
            <a:fld id="{A86C3B88-7526-4727-9A07-FDE5B6191FB9}" type="datetime1">
              <a:rPr lang="en-US"/>
              <a:pPr>
                <a:defRPr/>
              </a:pPr>
              <a:t>8/30/2013</a:t>
            </a:fld>
            <a:endParaRPr lang="en-US"/>
          </a:p>
        </p:txBody>
      </p:sp>
      <p:sp>
        <p:nvSpPr>
          <p:cNvPr id="541700" name="Rectangle 4"/>
          <p:cNvSpPr>
            <a:spLocks noGrp="1" noChangeArrowheads="1"/>
          </p:cNvSpPr>
          <p:nvPr>
            <p:ph type="ftr" sz="quarter" idx="2"/>
          </p:nvPr>
        </p:nvSpPr>
        <p:spPr bwMode="auto">
          <a:xfrm>
            <a:off x="0" y="8840788"/>
            <a:ext cx="3055938"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37" tIns="45868" rIns="91737" bIns="45868" numCol="1" anchor="b" anchorCtr="0" compatLnSpc="1">
            <a:prstTxWarp prst="textNoShape">
              <a:avLst/>
            </a:prstTxWarp>
          </a:bodyPr>
          <a:lstStyle>
            <a:lvl1pPr defTabSz="916652" eaLnBrk="0" hangingPunct="0">
              <a:defRPr sz="1200"/>
            </a:lvl1pPr>
          </a:lstStyle>
          <a:p>
            <a:pPr>
              <a:defRPr/>
            </a:pPr>
            <a:endParaRPr lang="en-US"/>
          </a:p>
        </p:txBody>
      </p:sp>
      <p:sp>
        <p:nvSpPr>
          <p:cNvPr id="541701" name="Rectangle 5"/>
          <p:cNvSpPr>
            <a:spLocks noGrp="1" noChangeArrowheads="1"/>
          </p:cNvSpPr>
          <p:nvPr>
            <p:ph type="sldNum" sz="quarter" idx="3"/>
          </p:nvPr>
        </p:nvSpPr>
        <p:spPr bwMode="auto">
          <a:xfrm>
            <a:off x="3995738" y="8840788"/>
            <a:ext cx="3055937"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737" tIns="45868" rIns="91737" bIns="45868" numCol="1" anchor="b" anchorCtr="0" compatLnSpc="1">
            <a:prstTxWarp prst="textNoShape">
              <a:avLst/>
            </a:prstTxWarp>
          </a:bodyPr>
          <a:lstStyle>
            <a:lvl1pPr algn="r" defTabSz="916652" eaLnBrk="0" hangingPunct="0">
              <a:defRPr sz="1200"/>
            </a:lvl1pPr>
          </a:lstStyle>
          <a:p>
            <a:pPr>
              <a:defRPr/>
            </a:pPr>
            <a:fld id="{A90BA037-5062-459A-8AFB-E2FCDE2AF725}" type="slidenum">
              <a:rPr lang="en-US"/>
              <a:pPr>
                <a:defRPr/>
              </a:pPr>
              <a:t>‹#›</a:t>
            </a:fld>
            <a:endParaRPr lang="en-US"/>
          </a:p>
        </p:txBody>
      </p:sp>
    </p:spTree>
    <p:extLst>
      <p:ext uri="{BB962C8B-B14F-4D97-AF65-F5344CB8AC3E}">
        <p14:creationId xmlns:p14="http://schemas.microsoft.com/office/powerpoint/2010/main" val="21494197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479" tIns="46740" rIns="93479" bIns="46740" numCol="1" anchor="t" anchorCtr="0" compatLnSpc="1">
            <a:prstTxWarp prst="textNoShape">
              <a:avLst/>
            </a:prstTxWarp>
          </a:bodyPr>
          <a:lstStyle>
            <a:lvl1pPr defTabSz="935077">
              <a:defRPr sz="1200"/>
            </a:lvl1pPr>
          </a:lstStyle>
          <a:p>
            <a:pPr>
              <a:defRPr/>
            </a:pPr>
            <a:endParaRPr lang="en-US"/>
          </a:p>
        </p:txBody>
      </p:sp>
      <p:sp>
        <p:nvSpPr>
          <p:cNvPr id="3" name="Date Placeholder 2"/>
          <p:cNvSpPr>
            <a:spLocks noGrp="1"/>
          </p:cNvSpPr>
          <p:nvPr>
            <p:ph type="dt" idx="1"/>
          </p:nvPr>
        </p:nvSpPr>
        <p:spPr bwMode="auto">
          <a:xfrm>
            <a:off x="3995738" y="0"/>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479" tIns="46740" rIns="93479" bIns="46740" numCol="1" anchor="t" anchorCtr="0" compatLnSpc="1">
            <a:prstTxWarp prst="textNoShape">
              <a:avLst/>
            </a:prstTxWarp>
          </a:bodyPr>
          <a:lstStyle>
            <a:lvl1pPr algn="r" defTabSz="935077">
              <a:defRPr sz="1200"/>
            </a:lvl1pPr>
          </a:lstStyle>
          <a:p>
            <a:pPr>
              <a:defRPr/>
            </a:pPr>
            <a:fld id="{D7A8AF5C-05AF-4DB2-88BC-6E7B13722CC3}" type="datetime1">
              <a:rPr lang="en-US"/>
              <a:pPr>
                <a:defRPr/>
              </a:pPr>
              <a:t>8/30/2013</a:t>
            </a:fld>
            <a:endParaRPr lang="en-US"/>
          </a:p>
        </p:txBody>
      </p:sp>
      <p:sp>
        <p:nvSpPr>
          <p:cNvPr id="4" name="Slide Image Placeholder 3"/>
          <p:cNvSpPr>
            <a:spLocks noGrp="1" noRot="1" noChangeAspect="1"/>
          </p:cNvSpPr>
          <p:nvPr>
            <p:ph type="sldImg" idx="2"/>
          </p:nvPr>
        </p:nvSpPr>
        <p:spPr>
          <a:xfrm>
            <a:off x="1200150" y="696913"/>
            <a:ext cx="4652963" cy="3490912"/>
          </a:xfrm>
          <a:prstGeom prst="rect">
            <a:avLst/>
          </a:prstGeom>
          <a:noFill/>
          <a:ln w="12700">
            <a:solidFill>
              <a:prstClr val="black"/>
            </a:solidFill>
          </a:ln>
        </p:spPr>
        <p:txBody>
          <a:bodyPr vert="horz" lIns="88441" tIns="44220" rIns="88441" bIns="44220" rtlCol="0" anchor="ctr"/>
          <a:lstStyle/>
          <a:p>
            <a:pPr lvl="0"/>
            <a:endParaRPr lang="en-US" noProof="0"/>
          </a:p>
        </p:txBody>
      </p:sp>
      <p:sp>
        <p:nvSpPr>
          <p:cNvPr id="5" name="Notes Placeholder 4"/>
          <p:cNvSpPr>
            <a:spLocks noGrp="1"/>
          </p:cNvSpPr>
          <p:nvPr>
            <p:ph type="body" sz="quarter" idx="3"/>
          </p:nvPr>
        </p:nvSpPr>
        <p:spPr bwMode="auto">
          <a:xfrm>
            <a:off x="704850" y="4422775"/>
            <a:ext cx="5643563" cy="418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479" tIns="46740" rIns="93479" bIns="4674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8840788"/>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479" tIns="46740" rIns="93479" bIns="46740" numCol="1" anchor="b" anchorCtr="0" compatLnSpc="1">
            <a:prstTxWarp prst="textNoShape">
              <a:avLst/>
            </a:prstTxWarp>
          </a:bodyPr>
          <a:lstStyle>
            <a:lvl1pPr defTabSz="935077">
              <a:defRPr sz="1200"/>
            </a:lvl1pPr>
          </a:lstStyle>
          <a:p>
            <a:pPr>
              <a:defRPr/>
            </a:pPr>
            <a:endParaRPr lang="en-US"/>
          </a:p>
        </p:txBody>
      </p:sp>
      <p:sp>
        <p:nvSpPr>
          <p:cNvPr id="7" name="Slide Number Placeholder 6"/>
          <p:cNvSpPr>
            <a:spLocks noGrp="1"/>
          </p:cNvSpPr>
          <p:nvPr>
            <p:ph type="sldNum" sz="quarter" idx="5"/>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479" tIns="46740" rIns="93479" bIns="46740" numCol="1" anchor="b" anchorCtr="0" compatLnSpc="1">
            <a:prstTxWarp prst="textNoShape">
              <a:avLst/>
            </a:prstTxWarp>
          </a:bodyPr>
          <a:lstStyle>
            <a:lvl1pPr algn="r" defTabSz="935077">
              <a:defRPr sz="1200"/>
            </a:lvl1pPr>
          </a:lstStyle>
          <a:p>
            <a:pPr>
              <a:defRPr/>
            </a:pPr>
            <a:fld id="{EDB81C55-51F1-407D-84C1-5BDBB391759C}" type="slidenum">
              <a:rPr lang="en-US"/>
              <a:pPr>
                <a:defRPr/>
              </a:pPr>
              <a:t>‹#›</a:t>
            </a:fld>
            <a:endParaRPr lang="en-US"/>
          </a:p>
        </p:txBody>
      </p:sp>
    </p:spTree>
    <p:extLst>
      <p:ext uri="{BB962C8B-B14F-4D97-AF65-F5344CB8AC3E}">
        <p14:creationId xmlns:p14="http://schemas.microsoft.com/office/powerpoint/2010/main" val="337167953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wisegeek.com/what-is-heraldry.htm"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28D4872-AEFC-4FF8-91E9-375426413C72}" type="slidenum">
              <a:rPr lang="en-US" smtClean="0"/>
              <a:pPr eaLnBrk="1" hangingPunct="1"/>
              <a:t>10</a:t>
            </a:fld>
            <a:endParaRPr lang="en-US" smtClean="0"/>
          </a:p>
        </p:txBody>
      </p:sp>
      <p:sp>
        <p:nvSpPr>
          <p:cNvPr id="138243"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3C4D7FE-A6EB-4B8D-83E7-A87599E25FD4}" type="slidenum">
              <a:rPr lang="en-US" sz="1200"/>
              <a:pPr algn="r" eaLnBrk="1" hangingPunct="1"/>
              <a:t>10</a:t>
            </a:fld>
            <a:endParaRPr lang="en-US" sz="1200"/>
          </a:p>
        </p:txBody>
      </p:sp>
      <p:sp>
        <p:nvSpPr>
          <p:cNvPr id="13824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5" name="Notes Placeholder 2"/>
          <p:cNvSpPr>
            <a:spLocks noGrp="1"/>
          </p:cNvSpPr>
          <p:nvPr>
            <p:ph type="body" idx="1"/>
          </p:nvPr>
        </p:nvSpPr>
        <p:spPr>
          <a:noFill/>
        </p:spPr>
        <p:txBody>
          <a:bodyPr/>
          <a:lstStyle/>
          <a:p>
            <a:pPr eaLnBrk="1" hangingPunct="1">
              <a:spcBef>
                <a:spcPct val="0"/>
              </a:spcBef>
            </a:pPr>
            <a:r>
              <a:rPr lang="en-US" b="1" smtClean="0"/>
              <a:t>Facilitator Directions:</a:t>
            </a:r>
          </a:p>
          <a:p>
            <a:pPr eaLnBrk="1" hangingPunct="1">
              <a:spcBef>
                <a:spcPct val="0"/>
              </a:spcBef>
            </a:pPr>
            <a:endParaRPr lang="en-US" b="1" smtClean="0"/>
          </a:p>
          <a:p>
            <a:pPr eaLnBrk="1" hangingPunct="1">
              <a:spcBef>
                <a:spcPct val="0"/>
              </a:spcBef>
            </a:pPr>
            <a:r>
              <a:rPr lang="en-US" smtClean="0"/>
              <a:t>Remind them that this inventory/assessment measures 6 different types of abilities and measures them in different ways:</a:t>
            </a:r>
          </a:p>
          <a:p>
            <a:pPr eaLnBrk="1" hangingPunct="1">
              <a:spcBef>
                <a:spcPct val="0"/>
              </a:spcBef>
            </a:pPr>
            <a:r>
              <a:rPr lang="en-US" smtClean="0"/>
              <a:t> </a:t>
            </a:r>
          </a:p>
          <a:p>
            <a:pPr eaLnBrk="1" hangingPunct="1">
              <a:spcBef>
                <a:spcPct val="0"/>
              </a:spcBef>
              <a:buFontTx/>
              <a:buChar char="•"/>
            </a:pPr>
            <a:r>
              <a:rPr lang="en-US" b="1" smtClean="0"/>
              <a:t>Verbal</a:t>
            </a:r>
            <a:r>
              <a:rPr lang="en-US" smtClean="0"/>
              <a:t> – Measures through English vocabulary, using similar words and exercises; </a:t>
            </a:r>
          </a:p>
          <a:p>
            <a:pPr eaLnBrk="1" hangingPunct="1">
              <a:spcBef>
                <a:spcPct val="0"/>
              </a:spcBef>
              <a:buFontTx/>
              <a:buChar char="•"/>
            </a:pPr>
            <a:r>
              <a:rPr lang="en-US" b="1" smtClean="0"/>
              <a:t>Numerical</a:t>
            </a:r>
            <a:r>
              <a:rPr lang="en-US" smtClean="0"/>
              <a:t> - Measures through Basic Math exercises, such as adding, subtracting, multiplying, dividing; </a:t>
            </a:r>
          </a:p>
          <a:p>
            <a:pPr eaLnBrk="1" hangingPunct="1">
              <a:spcBef>
                <a:spcPct val="0"/>
              </a:spcBef>
              <a:buFontTx/>
              <a:buChar char="•"/>
            </a:pPr>
            <a:r>
              <a:rPr lang="en-US" b="1" smtClean="0"/>
              <a:t>Abstractions</a:t>
            </a:r>
            <a:r>
              <a:rPr lang="en-US" smtClean="0"/>
              <a:t> – Measures through Problem-Solving, through algebra and through completing sequences; </a:t>
            </a:r>
          </a:p>
          <a:p>
            <a:pPr eaLnBrk="1" hangingPunct="1">
              <a:spcBef>
                <a:spcPct val="0"/>
              </a:spcBef>
              <a:buFontTx/>
              <a:buChar char="•"/>
            </a:pPr>
            <a:r>
              <a:rPr lang="en-US" b="1" smtClean="0"/>
              <a:t>Spatial – Form</a:t>
            </a:r>
            <a:r>
              <a:rPr lang="en-US" smtClean="0"/>
              <a:t> – Measures by predicting what 2-dimensional diagrams would look like if folded, etc. ; </a:t>
            </a:r>
          </a:p>
          <a:p>
            <a:pPr eaLnBrk="1" hangingPunct="1">
              <a:spcBef>
                <a:spcPct val="0"/>
              </a:spcBef>
              <a:buFontTx/>
              <a:buChar char="•"/>
            </a:pPr>
            <a:r>
              <a:rPr lang="en-US" b="1" smtClean="0"/>
              <a:t>Mechanical/Electrical</a:t>
            </a:r>
            <a:r>
              <a:rPr lang="en-US" smtClean="0"/>
              <a:t> - Measures by looking at gears and indicating which one would turn faster, etc.; </a:t>
            </a:r>
          </a:p>
          <a:p>
            <a:pPr eaLnBrk="1" hangingPunct="1">
              <a:spcBef>
                <a:spcPct val="0"/>
              </a:spcBef>
              <a:buFontTx/>
              <a:buChar char="•"/>
            </a:pPr>
            <a:r>
              <a:rPr lang="en-US" b="1" smtClean="0"/>
              <a:t>Organizing Skill </a:t>
            </a:r>
            <a:r>
              <a:rPr lang="en-US" smtClean="0"/>
              <a:t>– Measures by grouping similar things together, ability to strategize steps in a plan or process, coordinate, combine, and to provide a system and structure, to name features of what it means to have these skills.</a:t>
            </a:r>
          </a:p>
        </p:txBody>
      </p:sp>
      <p:sp>
        <p:nvSpPr>
          <p:cNvPr id="138246" name="Date Placeholder 3"/>
          <p:cNvSpPr txBox="1">
            <a:spLocks noGrp="1"/>
          </p:cNvSpPr>
          <p:nvPr/>
        </p:nvSpPr>
        <p:spPr bwMode="auto">
          <a:xfrm>
            <a:off x="3995738" y="0"/>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000000"/>
              </a:solidFill>
              <a:latin typeface="Arial" charset="0"/>
            </a:endParaRPr>
          </a:p>
        </p:txBody>
      </p:sp>
      <p:sp>
        <p:nvSpPr>
          <p:cNvPr id="138247" name="Footer Placeholder 4"/>
          <p:cNvSpPr txBox="1">
            <a:spLocks noGrp="1"/>
          </p:cNvSpPr>
          <p:nvPr/>
        </p:nvSpPr>
        <p:spPr bwMode="auto">
          <a:xfrm>
            <a:off x="0" y="8840788"/>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000000"/>
              </a:solidFill>
              <a:latin typeface="Arial" charset="0"/>
            </a:endParaRPr>
          </a:p>
        </p:txBody>
      </p:sp>
      <p:sp>
        <p:nvSpPr>
          <p:cNvPr id="138248"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6ADF608-91DE-4F78-A1BF-1BFA0ED27277}" type="slidenum">
              <a:rPr lang="en-US" sz="1200">
                <a:solidFill>
                  <a:srgbClr val="000000"/>
                </a:solidFill>
                <a:latin typeface="Arial" charset="0"/>
              </a:rPr>
              <a:pPr algn="r" eaLnBrk="1" hangingPunct="1"/>
              <a:t>10</a:t>
            </a:fld>
            <a:endParaRPr lang="en-US" sz="120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5127B281-8397-4F0B-B920-E877781B33EA}" type="slidenum">
              <a:rPr lang="en-US" smtClean="0"/>
              <a:pPr eaLnBrk="1" hangingPunct="1"/>
              <a:t>11</a:t>
            </a:fld>
            <a:endParaRPr lang="en-US" smtClean="0"/>
          </a:p>
        </p:txBody>
      </p:sp>
      <p:sp>
        <p:nvSpPr>
          <p:cNvPr id="13926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8" name="Notes Placeholder 2"/>
          <p:cNvSpPr>
            <a:spLocks noGrp="1"/>
          </p:cNvSpPr>
          <p:nvPr>
            <p:ph type="body" idx="1"/>
          </p:nvPr>
        </p:nvSpPr>
        <p:spPr>
          <a:xfrm>
            <a:off x="730250" y="4430713"/>
            <a:ext cx="5641975" cy="4192587"/>
          </a:xfrm>
          <a:noFill/>
        </p:spPr>
        <p:txBody>
          <a:bodyPr/>
          <a:lstStyle/>
          <a:p>
            <a:r>
              <a:rPr lang="en-US" b="1" smtClean="0"/>
              <a:t>Facilitator Notes:</a:t>
            </a:r>
          </a:p>
          <a:p>
            <a:endParaRPr lang="en-US" b="1" smtClean="0"/>
          </a:p>
          <a:p>
            <a:r>
              <a:rPr lang="en-US" b="1" smtClean="0"/>
              <a:t>Understanding the six kinds of abilities/aptitudes</a:t>
            </a:r>
          </a:p>
          <a:p>
            <a:endParaRPr lang="en-US" smtClean="0"/>
          </a:p>
          <a:p>
            <a:r>
              <a:rPr lang="en-US" smtClean="0"/>
              <a:t>Take some time to discuss each of the different types of abilities; emphasize that each participant has unique combinations of abilities.  Each person has some ability strengths, some not so strong areas.  </a:t>
            </a:r>
          </a:p>
          <a:p>
            <a:endParaRPr lang="en-US" smtClean="0"/>
          </a:p>
          <a:p>
            <a:r>
              <a:rPr lang="en-US" smtClean="0"/>
              <a:t>Are you strong with words or numbers or both?</a:t>
            </a:r>
          </a:p>
          <a:p>
            <a:endParaRPr lang="en-US" smtClean="0"/>
          </a:p>
          <a:p>
            <a:endParaRPr lang="en-US" smtClean="0"/>
          </a:p>
        </p:txBody>
      </p:sp>
      <p:sp>
        <p:nvSpPr>
          <p:cNvPr id="139269" name="Slide Number Placeholder 3"/>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5200" eaLnBrk="0" hangingPunct="0">
              <a:defRPr>
                <a:solidFill>
                  <a:schemeClr val="tx1"/>
                </a:solidFill>
                <a:latin typeface="Calibri" pitchFamily="34" charset="0"/>
                <a:cs typeface="Arial" charset="0"/>
              </a:defRPr>
            </a:lvl1pPr>
            <a:lvl2pPr marL="742950" indent="-285750" defTabSz="965200" eaLnBrk="0" hangingPunct="0">
              <a:defRPr>
                <a:solidFill>
                  <a:schemeClr val="tx1"/>
                </a:solidFill>
                <a:latin typeface="Calibri" pitchFamily="34" charset="0"/>
                <a:cs typeface="Arial" charset="0"/>
              </a:defRPr>
            </a:lvl2pPr>
            <a:lvl3pPr marL="1143000" indent="-228600" defTabSz="965200" eaLnBrk="0" hangingPunct="0">
              <a:defRPr>
                <a:solidFill>
                  <a:schemeClr val="tx1"/>
                </a:solidFill>
                <a:latin typeface="Calibri" pitchFamily="34" charset="0"/>
                <a:cs typeface="Arial" charset="0"/>
              </a:defRPr>
            </a:lvl3pPr>
            <a:lvl4pPr marL="1600200" indent="-228600" defTabSz="965200" eaLnBrk="0" hangingPunct="0">
              <a:defRPr>
                <a:solidFill>
                  <a:schemeClr val="tx1"/>
                </a:solidFill>
                <a:latin typeface="Calibri" pitchFamily="34" charset="0"/>
                <a:cs typeface="Arial" charset="0"/>
              </a:defRPr>
            </a:lvl4pPr>
            <a:lvl5pPr marL="2057400" indent="-228600" defTabSz="965200" eaLnBrk="0" hangingPunct="0">
              <a:defRPr>
                <a:solidFill>
                  <a:schemeClr val="tx1"/>
                </a:solidFill>
                <a:latin typeface="Calibri" pitchFamily="34" charset="0"/>
                <a:cs typeface="Arial" charset="0"/>
              </a:defRPr>
            </a:lvl5pPr>
            <a:lvl6pPr marL="2514600" indent="-228600" defTabSz="965200" eaLnBrk="0" fontAlgn="base" hangingPunct="0">
              <a:spcBef>
                <a:spcPct val="0"/>
              </a:spcBef>
              <a:spcAft>
                <a:spcPct val="0"/>
              </a:spcAft>
              <a:defRPr>
                <a:solidFill>
                  <a:schemeClr val="tx1"/>
                </a:solidFill>
                <a:latin typeface="Calibri" pitchFamily="34" charset="0"/>
                <a:cs typeface="Arial" charset="0"/>
              </a:defRPr>
            </a:lvl6pPr>
            <a:lvl7pPr marL="2971800" indent="-228600" defTabSz="965200" eaLnBrk="0" fontAlgn="base" hangingPunct="0">
              <a:spcBef>
                <a:spcPct val="0"/>
              </a:spcBef>
              <a:spcAft>
                <a:spcPct val="0"/>
              </a:spcAft>
              <a:defRPr>
                <a:solidFill>
                  <a:schemeClr val="tx1"/>
                </a:solidFill>
                <a:latin typeface="Calibri" pitchFamily="34" charset="0"/>
                <a:cs typeface="Arial" charset="0"/>
              </a:defRPr>
            </a:lvl7pPr>
            <a:lvl8pPr marL="3429000" indent="-228600" defTabSz="965200" eaLnBrk="0" fontAlgn="base" hangingPunct="0">
              <a:spcBef>
                <a:spcPct val="0"/>
              </a:spcBef>
              <a:spcAft>
                <a:spcPct val="0"/>
              </a:spcAft>
              <a:defRPr>
                <a:solidFill>
                  <a:schemeClr val="tx1"/>
                </a:solidFill>
                <a:latin typeface="Calibri" pitchFamily="34" charset="0"/>
                <a:cs typeface="Arial" charset="0"/>
              </a:defRPr>
            </a:lvl8pPr>
            <a:lvl9pPr marL="3886200" indent="-228600" defTabSz="965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778B8E7-4B6E-40D3-979D-11518217F899}" type="slidenum">
              <a:rPr lang="en-US" sz="1200"/>
              <a:pPr algn="r" eaLnBrk="1" hangingPunct="1"/>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B1969737-496D-4D29-B827-7F9C9C9A2318}" type="slidenum">
              <a:rPr lang="en-US" smtClean="0"/>
              <a:pPr eaLnBrk="1" hangingPunct="1"/>
              <a:t>12</a:t>
            </a:fld>
            <a:endParaRPr lang="en-US" smtClean="0"/>
          </a:p>
        </p:txBody>
      </p:sp>
      <p:sp>
        <p:nvSpPr>
          <p:cNvPr id="14029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2" name="Notes Placeholder 2"/>
          <p:cNvSpPr>
            <a:spLocks noGrp="1"/>
          </p:cNvSpPr>
          <p:nvPr>
            <p:ph type="body" idx="1"/>
          </p:nvPr>
        </p:nvSpPr>
        <p:spPr>
          <a:noFill/>
        </p:spPr>
        <p:txBody>
          <a:bodyPr/>
          <a:lstStyle/>
          <a:p>
            <a:r>
              <a:rPr lang="en-US" b="1" smtClean="0"/>
              <a:t>Facilitator Notes:</a:t>
            </a:r>
          </a:p>
          <a:p>
            <a:endParaRPr lang="en-US" b="1" smtClean="0"/>
          </a:p>
          <a:p>
            <a:r>
              <a:rPr lang="en-US" smtClean="0"/>
              <a:t>Remind them that we will be looking at their ability strengths as indicated on their Profile/Summary sheet.</a:t>
            </a:r>
          </a:p>
          <a:p>
            <a:endParaRPr lang="en-US" smtClean="0"/>
          </a:p>
          <a:p>
            <a:endParaRPr lang="en-US" smtClean="0"/>
          </a:p>
        </p:txBody>
      </p:sp>
      <p:sp>
        <p:nvSpPr>
          <p:cNvPr id="140293" name="Slide Number Placeholder 3"/>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5200" eaLnBrk="0" hangingPunct="0">
              <a:defRPr>
                <a:solidFill>
                  <a:schemeClr val="tx1"/>
                </a:solidFill>
                <a:latin typeface="Calibri" pitchFamily="34" charset="0"/>
                <a:cs typeface="Arial" charset="0"/>
              </a:defRPr>
            </a:lvl1pPr>
            <a:lvl2pPr marL="742950" indent="-285750" defTabSz="965200" eaLnBrk="0" hangingPunct="0">
              <a:defRPr>
                <a:solidFill>
                  <a:schemeClr val="tx1"/>
                </a:solidFill>
                <a:latin typeface="Calibri" pitchFamily="34" charset="0"/>
                <a:cs typeface="Arial" charset="0"/>
              </a:defRPr>
            </a:lvl2pPr>
            <a:lvl3pPr marL="1143000" indent="-228600" defTabSz="965200" eaLnBrk="0" hangingPunct="0">
              <a:defRPr>
                <a:solidFill>
                  <a:schemeClr val="tx1"/>
                </a:solidFill>
                <a:latin typeface="Calibri" pitchFamily="34" charset="0"/>
                <a:cs typeface="Arial" charset="0"/>
              </a:defRPr>
            </a:lvl3pPr>
            <a:lvl4pPr marL="1600200" indent="-228600" defTabSz="965200" eaLnBrk="0" hangingPunct="0">
              <a:defRPr>
                <a:solidFill>
                  <a:schemeClr val="tx1"/>
                </a:solidFill>
                <a:latin typeface="Calibri" pitchFamily="34" charset="0"/>
                <a:cs typeface="Arial" charset="0"/>
              </a:defRPr>
            </a:lvl4pPr>
            <a:lvl5pPr marL="2057400" indent="-228600" defTabSz="965200" eaLnBrk="0" hangingPunct="0">
              <a:defRPr>
                <a:solidFill>
                  <a:schemeClr val="tx1"/>
                </a:solidFill>
                <a:latin typeface="Calibri" pitchFamily="34" charset="0"/>
                <a:cs typeface="Arial" charset="0"/>
              </a:defRPr>
            </a:lvl5pPr>
            <a:lvl6pPr marL="2514600" indent="-228600" defTabSz="965200" eaLnBrk="0" fontAlgn="base" hangingPunct="0">
              <a:spcBef>
                <a:spcPct val="0"/>
              </a:spcBef>
              <a:spcAft>
                <a:spcPct val="0"/>
              </a:spcAft>
              <a:defRPr>
                <a:solidFill>
                  <a:schemeClr val="tx1"/>
                </a:solidFill>
                <a:latin typeface="Calibri" pitchFamily="34" charset="0"/>
                <a:cs typeface="Arial" charset="0"/>
              </a:defRPr>
            </a:lvl6pPr>
            <a:lvl7pPr marL="2971800" indent="-228600" defTabSz="965200" eaLnBrk="0" fontAlgn="base" hangingPunct="0">
              <a:spcBef>
                <a:spcPct val="0"/>
              </a:spcBef>
              <a:spcAft>
                <a:spcPct val="0"/>
              </a:spcAft>
              <a:defRPr>
                <a:solidFill>
                  <a:schemeClr val="tx1"/>
                </a:solidFill>
                <a:latin typeface="Calibri" pitchFamily="34" charset="0"/>
                <a:cs typeface="Arial" charset="0"/>
              </a:defRPr>
            </a:lvl7pPr>
            <a:lvl8pPr marL="3429000" indent="-228600" defTabSz="965200" eaLnBrk="0" fontAlgn="base" hangingPunct="0">
              <a:spcBef>
                <a:spcPct val="0"/>
              </a:spcBef>
              <a:spcAft>
                <a:spcPct val="0"/>
              </a:spcAft>
              <a:defRPr>
                <a:solidFill>
                  <a:schemeClr val="tx1"/>
                </a:solidFill>
                <a:latin typeface="Calibri" pitchFamily="34" charset="0"/>
                <a:cs typeface="Arial" charset="0"/>
              </a:defRPr>
            </a:lvl8pPr>
            <a:lvl9pPr marL="3886200" indent="-228600" defTabSz="965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68D01FD-72EA-4D43-BED1-2E7FABB6F7CA}" type="slidenum">
              <a:rPr lang="en-US" sz="1200"/>
              <a:pPr algn="r" eaLnBrk="1" hangingPunct="1"/>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76C8FCE-E56E-4063-9273-2738E745D63C}" type="slidenum">
              <a:rPr lang="en-US" smtClean="0"/>
              <a:pPr eaLnBrk="1" hangingPunct="1"/>
              <a:t>13</a:t>
            </a:fld>
            <a:endParaRPr lang="en-US" smtClean="0"/>
          </a:p>
        </p:txBody>
      </p:sp>
      <p:sp>
        <p:nvSpPr>
          <p:cNvPr id="14131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1316" name="Notes Placeholder 2"/>
          <p:cNvSpPr>
            <a:spLocks noGrp="1"/>
          </p:cNvSpPr>
          <p:nvPr>
            <p:ph type="body" idx="1"/>
          </p:nvPr>
        </p:nvSpPr>
        <p:spPr>
          <a:noFill/>
        </p:spPr>
        <p:txBody>
          <a:bodyPr/>
          <a:lstStyle/>
          <a:p>
            <a:r>
              <a:rPr lang="en-US" b="1" smtClean="0"/>
              <a:t>Facilitator Notes: </a:t>
            </a:r>
          </a:p>
          <a:p>
            <a:endParaRPr lang="en-US" b="1" smtClean="0"/>
          </a:p>
          <a:p>
            <a:endParaRPr lang="en-US" smtClean="0"/>
          </a:p>
          <a:p>
            <a:r>
              <a:rPr lang="en-US" smtClean="0"/>
              <a:t>Now that you have learned and discussed the six ability types, can each one of you see which are your strongest abilities?</a:t>
            </a:r>
          </a:p>
          <a:p>
            <a:endParaRPr lang="en-US" smtClean="0"/>
          </a:p>
          <a:p>
            <a:r>
              <a:rPr lang="en-US" smtClean="0"/>
              <a:t>What are you “good at doing?”</a:t>
            </a:r>
          </a:p>
        </p:txBody>
      </p:sp>
      <p:sp>
        <p:nvSpPr>
          <p:cNvPr id="141317" name="Slide Number Placeholder 3"/>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5200" eaLnBrk="0" hangingPunct="0">
              <a:defRPr>
                <a:solidFill>
                  <a:schemeClr val="tx1"/>
                </a:solidFill>
                <a:latin typeface="Calibri" pitchFamily="34" charset="0"/>
                <a:cs typeface="Arial" charset="0"/>
              </a:defRPr>
            </a:lvl1pPr>
            <a:lvl2pPr marL="742950" indent="-285750" defTabSz="965200" eaLnBrk="0" hangingPunct="0">
              <a:defRPr>
                <a:solidFill>
                  <a:schemeClr val="tx1"/>
                </a:solidFill>
                <a:latin typeface="Calibri" pitchFamily="34" charset="0"/>
                <a:cs typeface="Arial" charset="0"/>
              </a:defRPr>
            </a:lvl2pPr>
            <a:lvl3pPr marL="1143000" indent="-228600" defTabSz="965200" eaLnBrk="0" hangingPunct="0">
              <a:defRPr>
                <a:solidFill>
                  <a:schemeClr val="tx1"/>
                </a:solidFill>
                <a:latin typeface="Calibri" pitchFamily="34" charset="0"/>
                <a:cs typeface="Arial" charset="0"/>
              </a:defRPr>
            </a:lvl3pPr>
            <a:lvl4pPr marL="1600200" indent="-228600" defTabSz="965200" eaLnBrk="0" hangingPunct="0">
              <a:defRPr>
                <a:solidFill>
                  <a:schemeClr val="tx1"/>
                </a:solidFill>
                <a:latin typeface="Calibri" pitchFamily="34" charset="0"/>
                <a:cs typeface="Arial" charset="0"/>
              </a:defRPr>
            </a:lvl4pPr>
            <a:lvl5pPr marL="2057400" indent="-228600" defTabSz="965200" eaLnBrk="0" hangingPunct="0">
              <a:defRPr>
                <a:solidFill>
                  <a:schemeClr val="tx1"/>
                </a:solidFill>
                <a:latin typeface="Calibri" pitchFamily="34" charset="0"/>
                <a:cs typeface="Arial" charset="0"/>
              </a:defRPr>
            </a:lvl5pPr>
            <a:lvl6pPr marL="2514600" indent="-228600" defTabSz="965200" eaLnBrk="0" fontAlgn="base" hangingPunct="0">
              <a:spcBef>
                <a:spcPct val="0"/>
              </a:spcBef>
              <a:spcAft>
                <a:spcPct val="0"/>
              </a:spcAft>
              <a:defRPr>
                <a:solidFill>
                  <a:schemeClr val="tx1"/>
                </a:solidFill>
                <a:latin typeface="Calibri" pitchFamily="34" charset="0"/>
                <a:cs typeface="Arial" charset="0"/>
              </a:defRPr>
            </a:lvl6pPr>
            <a:lvl7pPr marL="2971800" indent="-228600" defTabSz="965200" eaLnBrk="0" fontAlgn="base" hangingPunct="0">
              <a:spcBef>
                <a:spcPct val="0"/>
              </a:spcBef>
              <a:spcAft>
                <a:spcPct val="0"/>
              </a:spcAft>
              <a:defRPr>
                <a:solidFill>
                  <a:schemeClr val="tx1"/>
                </a:solidFill>
                <a:latin typeface="Calibri" pitchFamily="34" charset="0"/>
                <a:cs typeface="Arial" charset="0"/>
              </a:defRPr>
            </a:lvl7pPr>
            <a:lvl8pPr marL="3429000" indent="-228600" defTabSz="965200" eaLnBrk="0" fontAlgn="base" hangingPunct="0">
              <a:spcBef>
                <a:spcPct val="0"/>
              </a:spcBef>
              <a:spcAft>
                <a:spcPct val="0"/>
              </a:spcAft>
              <a:defRPr>
                <a:solidFill>
                  <a:schemeClr val="tx1"/>
                </a:solidFill>
                <a:latin typeface="Calibri" pitchFamily="34" charset="0"/>
                <a:cs typeface="Arial" charset="0"/>
              </a:defRPr>
            </a:lvl8pPr>
            <a:lvl9pPr marL="3886200" indent="-228600" defTabSz="965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8739C33-6835-4E1E-9562-D7C31EFB3163}" type="slidenum">
              <a:rPr lang="en-US" sz="1200"/>
              <a:pPr algn="r" eaLnBrk="1" hangingPunct="1"/>
              <a:t>13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B2416C9-0835-401A-88D1-E36237644D75}" type="slidenum">
              <a:rPr lang="en-US" smtClean="0"/>
              <a:pPr eaLnBrk="1" hangingPunct="1"/>
              <a:t>14</a:t>
            </a:fld>
            <a:endParaRPr lang="en-US" smtClean="0"/>
          </a:p>
        </p:txBody>
      </p:sp>
      <p:sp>
        <p:nvSpPr>
          <p:cNvPr id="142339"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40B965F-B54C-4EDB-8645-3D86B7283694}" type="slidenum">
              <a:rPr lang="en-US" sz="1200"/>
              <a:pPr algn="r" eaLnBrk="1" hangingPunct="1"/>
              <a:t>14</a:t>
            </a:fld>
            <a:endParaRPr lang="en-US" sz="1200"/>
          </a:p>
        </p:txBody>
      </p:sp>
      <p:sp>
        <p:nvSpPr>
          <p:cNvPr id="14234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41"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b="1" smtClean="0"/>
              <a:t>Understanding Aptitudes Activity</a:t>
            </a:r>
          </a:p>
          <a:p>
            <a:pPr eaLnBrk="1" hangingPunct="1">
              <a:spcBef>
                <a:spcPct val="0"/>
              </a:spcBef>
            </a:pPr>
            <a:endParaRPr lang="en-US" b="1" smtClean="0"/>
          </a:p>
          <a:p>
            <a:pPr eaLnBrk="1" hangingPunct="1">
              <a:spcBef>
                <a:spcPct val="0"/>
              </a:spcBef>
            </a:pPr>
            <a:r>
              <a:rPr lang="en-US" b="1" smtClean="0"/>
              <a:t>Materials Needed:</a:t>
            </a:r>
          </a:p>
          <a:p>
            <a:pPr eaLnBrk="1" hangingPunct="1">
              <a:spcBef>
                <a:spcPct val="0"/>
              </a:spcBef>
            </a:pPr>
            <a:r>
              <a:rPr lang="en-US" smtClean="0"/>
              <a:t>Pencils/Pens</a:t>
            </a:r>
          </a:p>
          <a:p>
            <a:pPr eaLnBrk="1" hangingPunct="1">
              <a:spcBef>
                <a:spcPct val="0"/>
              </a:spcBef>
            </a:pPr>
            <a:r>
              <a:rPr lang="en-US" smtClean="0"/>
              <a:t>Paper</a:t>
            </a:r>
          </a:p>
          <a:p>
            <a:pPr eaLnBrk="1" hangingPunct="1">
              <a:spcBef>
                <a:spcPct val="0"/>
              </a:spcBef>
            </a:pPr>
            <a:r>
              <a:rPr lang="en-US" smtClean="0"/>
              <a:t> </a:t>
            </a:r>
          </a:p>
          <a:p>
            <a:pPr eaLnBrk="1" hangingPunct="1">
              <a:spcBef>
                <a:spcPct val="0"/>
              </a:spcBef>
            </a:pPr>
            <a:r>
              <a:rPr lang="en-US" smtClean="0"/>
              <a:t>For this activity, the class should be separated into either six different groups or into a formation that works for the size of the group. </a:t>
            </a:r>
          </a:p>
          <a:p>
            <a:pPr eaLnBrk="1" hangingPunct="1">
              <a:spcBef>
                <a:spcPct val="0"/>
              </a:spcBef>
            </a:pPr>
            <a:endParaRPr lang="en-US" smtClean="0"/>
          </a:p>
          <a:p>
            <a:pPr eaLnBrk="1" hangingPunct="1">
              <a:spcBef>
                <a:spcPct val="0"/>
              </a:spcBef>
            </a:pPr>
            <a:r>
              <a:rPr lang="en-US" smtClean="0"/>
              <a:t>Each group is assigned one of the aptitudes (Verbal, Numerical, Abstractions, Spatial-Form, Organizing, Mechanical/Electrical).</a:t>
            </a:r>
          </a:p>
          <a:p>
            <a:pPr eaLnBrk="1" hangingPunct="1">
              <a:spcBef>
                <a:spcPct val="0"/>
              </a:spcBef>
            </a:pPr>
            <a:endParaRPr lang="en-US" smtClean="0"/>
          </a:p>
          <a:p>
            <a:pPr eaLnBrk="1" hangingPunct="1">
              <a:spcBef>
                <a:spcPct val="0"/>
              </a:spcBef>
            </a:pPr>
            <a:r>
              <a:rPr lang="en-US" smtClean="0"/>
              <a:t>Within their groups, students are asked to come up with a definition of their aptitude, what it would mean for their work life if that was their strongest aptitude, and some jobs that would be good for a person with that aptitude. </a:t>
            </a:r>
          </a:p>
          <a:p>
            <a:pPr eaLnBrk="1" hangingPunct="1">
              <a:spcBef>
                <a:spcPct val="0"/>
              </a:spcBef>
            </a:pPr>
            <a:endParaRPr lang="en-US" smtClean="0"/>
          </a:p>
          <a:p>
            <a:pPr eaLnBrk="1" hangingPunct="1">
              <a:spcBef>
                <a:spcPct val="0"/>
              </a:spcBef>
            </a:pPr>
            <a:r>
              <a:rPr lang="en-US" smtClean="0"/>
              <a:t>When they are finished, each group could share their findings with the entire class.</a:t>
            </a:r>
          </a:p>
          <a:p>
            <a:pPr eaLnBrk="1" hangingPunct="1">
              <a:spcBef>
                <a:spcPct val="0"/>
              </a:spcBef>
            </a:pPr>
            <a:endParaRPr lang="en-US" smtClean="0"/>
          </a:p>
        </p:txBody>
      </p:sp>
      <p:sp>
        <p:nvSpPr>
          <p:cNvPr id="142342" name="Date Placeholder 3"/>
          <p:cNvSpPr txBox="1">
            <a:spLocks noGrp="1"/>
          </p:cNvSpPr>
          <p:nvPr/>
        </p:nvSpPr>
        <p:spPr bwMode="auto">
          <a:xfrm>
            <a:off x="3995738" y="0"/>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000000"/>
              </a:solidFill>
              <a:latin typeface="Arial" charset="0"/>
            </a:endParaRPr>
          </a:p>
        </p:txBody>
      </p:sp>
      <p:sp>
        <p:nvSpPr>
          <p:cNvPr id="142343" name="Footer Placeholder 4"/>
          <p:cNvSpPr txBox="1">
            <a:spLocks noGrp="1"/>
          </p:cNvSpPr>
          <p:nvPr/>
        </p:nvSpPr>
        <p:spPr bwMode="auto">
          <a:xfrm>
            <a:off x="0" y="8840788"/>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000000"/>
              </a:solidFill>
              <a:latin typeface="Arial" charset="0"/>
            </a:endParaRPr>
          </a:p>
        </p:txBody>
      </p:sp>
      <p:sp>
        <p:nvSpPr>
          <p:cNvPr id="142344"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FA19BCF-2214-4B88-B03F-33F6000AE7BA}" type="slidenum">
              <a:rPr lang="en-US" sz="1200">
                <a:solidFill>
                  <a:srgbClr val="000000"/>
                </a:solidFill>
                <a:latin typeface="Arial" charset="0"/>
              </a:rPr>
              <a:pPr algn="r" eaLnBrk="1" hangingPunct="1"/>
              <a:t>14</a:t>
            </a:fld>
            <a:endParaRPr lang="en-US" sz="1200">
              <a:solidFill>
                <a:srgbClr val="000000"/>
              </a:solidFill>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51BF52C-A937-4DC3-84A8-F0B36A10EB80}" type="slidenum">
              <a:rPr lang="en-US" smtClean="0"/>
              <a:pPr eaLnBrk="1" hangingPunct="1"/>
              <a:t>15</a:t>
            </a:fld>
            <a:endParaRPr lang="en-US" smtClean="0"/>
          </a:p>
        </p:txBody>
      </p:sp>
      <p:sp>
        <p:nvSpPr>
          <p:cNvPr id="143363"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95CC195-961B-4183-B650-35D0C3B31684}" type="slidenum">
              <a:rPr lang="en-US" sz="1200"/>
              <a:pPr algn="r" eaLnBrk="1" hangingPunct="1"/>
              <a:t>15</a:t>
            </a:fld>
            <a:endParaRPr lang="en-US" sz="1200"/>
          </a:p>
        </p:txBody>
      </p:sp>
      <p:sp>
        <p:nvSpPr>
          <p:cNvPr id="14336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65"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Directions:</a:t>
            </a:r>
          </a:p>
          <a:p>
            <a:pPr eaLnBrk="1" hangingPunct="1">
              <a:lnSpc>
                <a:spcPct val="90000"/>
              </a:lnSpc>
              <a:spcBef>
                <a:spcPct val="0"/>
              </a:spcBef>
            </a:pPr>
            <a:endParaRPr lang="en-US" b="1" smtClean="0"/>
          </a:p>
          <a:p>
            <a:pPr eaLnBrk="1" hangingPunct="1">
              <a:lnSpc>
                <a:spcPct val="90000"/>
              </a:lnSpc>
              <a:spcBef>
                <a:spcPct val="0"/>
              </a:spcBef>
            </a:pPr>
            <a:r>
              <a:rPr lang="en-US" smtClean="0"/>
              <a:t>There is a  simple caution to explaining about how aptitudes/abilities are interpreted.  They can be misunderstood as “I got a low score so I am not good at that.”  which is not accurate.  It is just that some people have stronger tendencies, natural talent, in one area than another.  </a:t>
            </a:r>
          </a:p>
          <a:p>
            <a:pPr eaLnBrk="1" hangingPunct="1">
              <a:lnSpc>
                <a:spcPct val="90000"/>
              </a:lnSpc>
              <a:spcBef>
                <a:spcPct val="0"/>
              </a:spcBef>
            </a:pPr>
            <a:endParaRPr lang="en-US" smtClean="0"/>
          </a:p>
          <a:p>
            <a:pPr eaLnBrk="1" hangingPunct="1">
              <a:lnSpc>
                <a:spcPct val="90000"/>
              </a:lnSpc>
              <a:spcBef>
                <a:spcPct val="0"/>
              </a:spcBef>
              <a:buFontTx/>
              <a:buChar char="•"/>
            </a:pPr>
            <a:r>
              <a:rPr lang="en-US" smtClean="0"/>
              <a:t>Have them look at their scores as areas of </a:t>
            </a:r>
            <a:r>
              <a:rPr lang="en-US" b="1" smtClean="0"/>
              <a:t>strengths and not weaknesses</a:t>
            </a:r>
            <a:r>
              <a:rPr lang="en-US" smtClean="0"/>
              <a:t> – only preferences.</a:t>
            </a:r>
            <a:endParaRPr lang="en-US" b="1" smtClean="0"/>
          </a:p>
          <a:p>
            <a:pPr eaLnBrk="1" hangingPunct="1">
              <a:lnSpc>
                <a:spcPct val="90000"/>
              </a:lnSpc>
              <a:spcBef>
                <a:spcPct val="0"/>
              </a:spcBef>
            </a:pPr>
            <a:endParaRPr lang="en-US" smtClean="0"/>
          </a:p>
          <a:p>
            <a:pPr eaLnBrk="1" hangingPunct="1">
              <a:lnSpc>
                <a:spcPct val="90000"/>
              </a:lnSpc>
              <a:spcBef>
                <a:spcPct val="0"/>
              </a:spcBef>
              <a:buFontTx/>
              <a:buChar char="•"/>
            </a:pPr>
            <a:endParaRPr lang="en-US" smtClean="0"/>
          </a:p>
          <a:p>
            <a:pPr eaLnBrk="1" hangingPunct="1">
              <a:lnSpc>
                <a:spcPct val="90000"/>
              </a:lnSpc>
              <a:spcBef>
                <a:spcPct val="0"/>
              </a:spcBef>
              <a:buFontTx/>
              <a:buChar char="•"/>
            </a:pPr>
            <a:r>
              <a:rPr lang="en-US" smtClean="0"/>
              <a:t> The fact is that each person has an aptitude to perform certain tasks or learn certain subjects easier than others – you could use your own abilities as examples.</a:t>
            </a:r>
          </a:p>
          <a:p>
            <a:pPr eaLnBrk="1" hangingPunct="1">
              <a:lnSpc>
                <a:spcPct val="90000"/>
              </a:lnSpc>
              <a:spcBef>
                <a:spcPct val="0"/>
              </a:spcBef>
              <a:buFontTx/>
              <a:buChar char="•"/>
            </a:pPr>
            <a:endParaRPr lang="en-US" smtClean="0"/>
          </a:p>
          <a:p>
            <a:pPr eaLnBrk="1" hangingPunct="1">
              <a:lnSpc>
                <a:spcPct val="90000"/>
              </a:lnSpc>
              <a:spcBef>
                <a:spcPct val="0"/>
              </a:spcBef>
              <a:buFontTx/>
              <a:buChar char="•"/>
            </a:pPr>
            <a:r>
              <a:rPr lang="en-US" b="1" smtClean="0"/>
              <a:t>It’s important for them to know this information when they are considering the type of work that they would like to pursue.</a:t>
            </a:r>
          </a:p>
          <a:p>
            <a:pPr eaLnBrk="1" hangingPunct="1">
              <a:lnSpc>
                <a:spcPct val="90000"/>
              </a:lnSpc>
              <a:spcBef>
                <a:spcPct val="0"/>
              </a:spcBef>
              <a:buFontTx/>
              <a:buChar char="•"/>
            </a:pPr>
            <a:endParaRPr lang="en-US" smtClean="0"/>
          </a:p>
          <a:p>
            <a:pPr eaLnBrk="1" hangingPunct="1">
              <a:lnSpc>
                <a:spcPct val="90000"/>
              </a:lnSpc>
              <a:spcBef>
                <a:spcPct val="0"/>
              </a:spcBef>
              <a:buFontTx/>
              <a:buChar char="•"/>
            </a:pPr>
            <a:r>
              <a:rPr lang="en-US" smtClean="0"/>
              <a:t>They need to go into new jobs with their eyes wide open.  They need to learn to ask the question - is this job a good match for my skills/strengths, abilities and aptitude?</a:t>
            </a:r>
          </a:p>
        </p:txBody>
      </p:sp>
      <p:sp>
        <p:nvSpPr>
          <p:cNvPr id="143366" name="Date Placeholder 3"/>
          <p:cNvSpPr txBox="1">
            <a:spLocks noGrp="1"/>
          </p:cNvSpPr>
          <p:nvPr/>
        </p:nvSpPr>
        <p:spPr bwMode="auto">
          <a:xfrm>
            <a:off x="3995738" y="0"/>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000000"/>
              </a:solidFill>
              <a:latin typeface="Arial" charset="0"/>
            </a:endParaRPr>
          </a:p>
        </p:txBody>
      </p:sp>
      <p:sp>
        <p:nvSpPr>
          <p:cNvPr id="143367" name="Footer Placeholder 4"/>
          <p:cNvSpPr txBox="1">
            <a:spLocks noGrp="1"/>
          </p:cNvSpPr>
          <p:nvPr/>
        </p:nvSpPr>
        <p:spPr bwMode="auto">
          <a:xfrm>
            <a:off x="0" y="8840788"/>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000000"/>
              </a:solidFill>
              <a:latin typeface="Arial" charset="0"/>
            </a:endParaRPr>
          </a:p>
        </p:txBody>
      </p:sp>
      <p:sp>
        <p:nvSpPr>
          <p:cNvPr id="143368"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F90C60F-F657-4C4F-8F49-D5C3065833DD}" type="slidenum">
              <a:rPr lang="en-US" sz="1200">
                <a:solidFill>
                  <a:srgbClr val="000000"/>
                </a:solidFill>
                <a:latin typeface="Arial" charset="0"/>
              </a:rPr>
              <a:pPr algn="r" eaLnBrk="1" hangingPunct="1"/>
              <a:t>15</a:t>
            </a:fld>
            <a:endParaRPr lang="en-US" sz="1200">
              <a:solidFill>
                <a:srgbClr val="000000"/>
              </a:solidFill>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8C9284A-F64A-48D8-8F9F-12E0577BBE12}" type="slidenum">
              <a:rPr lang="en-US" smtClean="0"/>
              <a:pPr eaLnBrk="1" hangingPunct="1"/>
              <a:t>16</a:t>
            </a:fld>
            <a:endParaRPr lang="en-US" smtClean="0"/>
          </a:p>
        </p:txBody>
      </p:sp>
      <p:sp>
        <p:nvSpPr>
          <p:cNvPr id="144387"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FDCDAC0-EFBE-4346-B6C9-7AA56D68B6A2}" type="slidenum">
              <a:rPr lang="en-US" sz="1200"/>
              <a:pPr algn="r" eaLnBrk="1" hangingPunct="1"/>
              <a:t>16</a:t>
            </a:fld>
            <a:endParaRPr lang="en-US" sz="1200"/>
          </a:p>
        </p:txBody>
      </p:sp>
      <p:sp>
        <p:nvSpPr>
          <p:cNvPr id="14438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9" name="Notes Placeholder 2"/>
          <p:cNvSpPr>
            <a:spLocks noGrp="1"/>
          </p:cNvSpPr>
          <p:nvPr>
            <p:ph type="body" idx="1"/>
          </p:nvPr>
        </p:nvSpPr>
        <p:spPr>
          <a:noFill/>
        </p:spPr>
        <p:txBody>
          <a:bodyPr/>
          <a:lstStyle/>
          <a:p>
            <a:pPr eaLnBrk="1" hangingPunct="1">
              <a:spcBef>
                <a:spcPct val="0"/>
              </a:spcBef>
            </a:pPr>
            <a:r>
              <a:rPr lang="en-US" b="1" smtClean="0"/>
              <a:t>Facilitator Directions:</a:t>
            </a:r>
          </a:p>
          <a:p>
            <a:pPr eaLnBrk="1" hangingPunct="1">
              <a:spcBef>
                <a:spcPct val="0"/>
              </a:spcBef>
              <a:buFontTx/>
              <a:buChar char="•"/>
            </a:pPr>
            <a:r>
              <a:rPr lang="en-US" smtClean="0"/>
              <a:t>Direct them to look at their Interpretive Report, and give them some time to read just the section called “Training Potentials.”   Explain that  the Interpretive Report is their aptitude scores, noted as training potential,  in narrative form.</a:t>
            </a:r>
          </a:p>
          <a:p>
            <a:pPr eaLnBrk="1" hangingPunct="1">
              <a:spcBef>
                <a:spcPct val="0"/>
              </a:spcBef>
            </a:pPr>
            <a:endParaRPr lang="en-US" smtClean="0"/>
          </a:p>
          <a:p>
            <a:pPr eaLnBrk="1" hangingPunct="1">
              <a:spcBef>
                <a:spcPct val="0"/>
              </a:spcBef>
              <a:buFontTx/>
              <a:buChar char="•"/>
            </a:pPr>
            <a:r>
              <a:rPr lang="en-US" smtClean="0"/>
              <a:t>Read statements numbered  1, 2 and 3.  These are important assumptions for people to consider.</a:t>
            </a:r>
          </a:p>
          <a:p>
            <a:pPr eaLnBrk="1" hangingPunct="1">
              <a:spcBef>
                <a:spcPct val="0"/>
              </a:spcBef>
              <a:buFontTx/>
              <a:buChar char="•"/>
            </a:pPr>
            <a:endParaRPr lang="en-US" smtClean="0"/>
          </a:p>
          <a:p>
            <a:pPr eaLnBrk="1" hangingPunct="1">
              <a:spcBef>
                <a:spcPct val="0"/>
              </a:spcBef>
              <a:buFontTx/>
              <a:buChar char="•"/>
            </a:pPr>
            <a:r>
              <a:rPr lang="en-US" smtClean="0"/>
              <a:t>Direct them to the bottom of page 1, where each ability /aptitude is listed in </a:t>
            </a:r>
            <a:r>
              <a:rPr lang="en-US" b="1" smtClean="0"/>
              <a:t>BOLD, </a:t>
            </a:r>
            <a:r>
              <a:rPr lang="en-US" smtClean="0"/>
              <a:t>defined and followed by a paragraph discussing whether this is an area that they would excel in. </a:t>
            </a:r>
          </a:p>
          <a:p>
            <a:pPr eaLnBrk="1" hangingPunct="1">
              <a:spcBef>
                <a:spcPct val="0"/>
              </a:spcBef>
              <a:buFontTx/>
              <a:buChar char="•"/>
            </a:pPr>
            <a:endParaRPr lang="en-US" smtClean="0"/>
          </a:p>
          <a:p>
            <a:pPr eaLnBrk="1" hangingPunct="1">
              <a:spcBef>
                <a:spcPct val="0"/>
              </a:spcBef>
              <a:buFontTx/>
              <a:buChar char="•"/>
            </a:pPr>
            <a:r>
              <a:rPr lang="en-US" smtClean="0"/>
              <a:t>Ask for questions related to their report.  If you do not know the answers, tell them to talk with their VR counselor about it.  </a:t>
            </a:r>
          </a:p>
          <a:p>
            <a:pPr eaLnBrk="1" hangingPunct="1">
              <a:spcBef>
                <a:spcPct val="0"/>
              </a:spcBef>
              <a:buFontTx/>
              <a:buChar char="•"/>
            </a:pPr>
            <a:endParaRPr lang="en-US" smtClean="0"/>
          </a:p>
          <a:p>
            <a:pPr eaLnBrk="1" hangingPunct="1">
              <a:spcBef>
                <a:spcPct val="0"/>
              </a:spcBef>
              <a:buFontTx/>
              <a:buChar char="•"/>
            </a:pPr>
            <a:r>
              <a:rPr lang="en-US" smtClean="0"/>
              <a:t>Call attention to the statement near the bottom of page 2: </a:t>
            </a:r>
          </a:p>
          <a:p>
            <a:pPr eaLnBrk="1" hangingPunct="1">
              <a:spcBef>
                <a:spcPct val="0"/>
              </a:spcBef>
            </a:pPr>
            <a:r>
              <a:rPr lang="en-US" b="1" smtClean="0"/>
              <a:t>	“Your skills are the single most powerful predictor of success.”</a:t>
            </a:r>
          </a:p>
          <a:p>
            <a:pPr eaLnBrk="1" hangingPunct="1">
              <a:spcBef>
                <a:spcPct val="0"/>
              </a:spcBef>
              <a:buFontTx/>
              <a:buChar char="•"/>
            </a:pPr>
            <a:endParaRPr lang="en-US" smtClean="0"/>
          </a:p>
          <a:p>
            <a:pPr eaLnBrk="1" hangingPunct="1">
              <a:spcBef>
                <a:spcPct val="0"/>
              </a:spcBef>
            </a:pPr>
            <a:r>
              <a:rPr lang="en-US" smtClean="0"/>
              <a:t>Have them list their highest aptitude scores by </a:t>
            </a:r>
            <a:r>
              <a:rPr lang="en-US" b="1" smtClean="0"/>
              <a:t>education</a:t>
            </a:r>
            <a:r>
              <a:rPr lang="en-US" smtClean="0"/>
              <a:t> in the </a:t>
            </a:r>
            <a:r>
              <a:rPr lang="en-US" b="1" smtClean="0"/>
              <a:t>Participant Handbook </a:t>
            </a:r>
            <a:r>
              <a:rPr lang="en-US" smtClean="0"/>
              <a:t>because employers will be comparing their skills with other job applicants.</a:t>
            </a:r>
          </a:p>
          <a:p>
            <a:pPr eaLnBrk="1" hangingPunct="1">
              <a:spcBef>
                <a:spcPct val="0"/>
              </a:spcBef>
            </a:pPr>
            <a:endParaRPr lang="en-US" smtClean="0"/>
          </a:p>
          <a:p>
            <a:pPr eaLnBrk="1" hangingPunct="1">
              <a:spcBef>
                <a:spcPct val="0"/>
              </a:spcBef>
            </a:pPr>
            <a:r>
              <a:rPr lang="en-US" b="1" smtClean="0"/>
              <a:t>Next,</a:t>
            </a:r>
            <a:r>
              <a:rPr lang="en-US" smtClean="0"/>
              <a:t> we are going to talk about the Job Satisfaction Indicators.  </a:t>
            </a:r>
          </a:p>
        </p:txBody>
      </p:sp>
      <p:sp>
        <p:nvSpPr>
          <p:cNvPr id="144390" name="Date Placeholder 3"/>
          <p:cNvSpPr txBox="1">
            <a:spLocks noGrp="1"/>
          </p:cNvSpPr>
          <p:nvPr/>
        </p:nvSpPr>
        <p:spPr bwMode="auto">
          <a:xfrm>
            <a:off x="3995738" y="0"/>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000000"/>
              </a:solidFill>
              <a:latin typeface="Arial" charset="0"/>
            </a:endParaRPr>
          </a:p>
        </p:txBody>
      </p:sp>
      <p:sp>
        <p:nvSpPr>
          <p:cNvPr id="144391" name="Footer Placeholder 4"/>
          <p:cNvSpPr txBox="1">
            <a:spLocks noGrp="1"/>
          </p:cNvSpPr>
          <p:nvPr/>
        </p:nvSpPr>
        <p:spPr bwMode="auto">
          <a:xfrm>
            <a:off x="0" y="8840788"/>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000000"/>
              </a:solidFill>
              <a:latin typeface="Arial" charset="0"/>
            </a:endParaRPr>
          </a:p>
        </p:txBody>
      </p:sp>
      <p:sp>
        <p:nvSpPr>
          <p:cNvPr id="144392"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6FDD7D8-8E87-496C-8DC2-246A275AF4E1}" type="slidenum">
              <a:rPr lang="en-US" sz="1200">
                <a:solidFill>
                  <a:srgbClr val="000000"/>
                </a:solidFill>
                <a:latin typeface="Arial" charset="0"/>
              </a:rPr>
              <a:pPr algn="r" eaLnBrk="1" hangingPunct="1"/>
              <a:t>16</a:t>
            </a:fld>
            <a:endParaRPr lang="en-US" sz="120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p:cNvSpPr>
            <a:spLocks noGrp="1"/>
          </p:cNvSpPr>
          <p:nvPr>
            <p:ph type="body" idx="1"/>
          </p:nvPr>
        </p:nvSpPr>
        <p:spPr>
          <a:noFill/>
        </p:spPr>
        <p:txBody>
          <a:bodyPr/>
          <a:lstStyle/>
          <a:p>
            <a:pPr eaLnBrk="1" hangingPunct="1">
              <a:spcBef>
                <a:spcPct val="0"/>
              </a:spcBef>
            </a:pPr>
            <a:r>
              <a:rPr lang="en-US" b="1" smtClean="0"/>
              <a:t>Facilitator Notes:  	Projected Time:  20 - 25 minutes</a:t>
            </a:r>
          </a:p>
          <a:p>
            <a:pPr eaLnBrk="1" hangingPunct="1">
              <a:spcBef>
                <a:spcPct val="0"/>
              </a:spcBef>
            </a:pPr>
            <a:r>
              <a:rPr lang="en-US" b="1" smtClean="0"/>
              <a:t>Learning Objective:  </a:t>
            </a:r>
            <a:r>
              <a:rPr lang="en-US" smtClean="0"/>
              <a:t>Participants will gain an understanding of the importance of identifying strengths of all kinds and the synergy of strengths as a group or team (could relate to team work in a work environment).</a:t>
            </a:r>
          </a:p>
          <a:p>
            <a:pPr eaLnBrk="1" hangingPunct="1">
              <a:spcBef>
                <a:spcPct val="0"/>
              </a:spcBef>
            </a:pPr>
            <a:endParaRPr lang="en-US" smtClean="0"/>
          </a:p>
          <a:p>
            <a:pPr eaLnBrk="1" hangingPunct="1">
              <a:spcBef>
                <a:spcPct val="0"/>
              </a:spcBef>
            </a:pPr>
            <a:r>
              <a:rPr lang="en-US" b="1" smtClean="0"/>
              <a:t>Materials Needed: strips of paper, staplers</a:t>
            </a:r>
          </a:p>
          <a:p>
            <a:pPr eaLnBrk="1" hangingPunct="1">
              <a:spcBef>
                <a:spcPct val="0"/>
              </a:spcBef>
            </a:pPr>
            <a:endParaRPr lang="en-US" b="1" smtClean="0"/>
          </a:p>
          <a:p>
            <a:pPr eaLnBrk="1" hangingPunct="1">
              <a:spcBef>
                <a:spcPct val="0"/>
              </a:spcBef>
            </a:pPr>
            <a:r>
              <a:rPr lang="en-US" smtClean="0"/>
              <a:t>Each participant lists his/her strengths on strips of paper and makes a chain of strengths.  Goal is to get at least 10 links in your chain.</a:t>
            </a:r>
          </a:p>
          <a:p>
            <a:pPr eaLnBrk="1" hangingPunct="1">
              <a:spcBef>
                <a:spcPct val="0"/>
              </a:spcBef>
            </a:pPr>
            <a:r>
              <a:rPr lang="en-US" smtClean="0"/>
              <a:t>  </a:t>
            </a:r>
          </a:p>
          <a:p>
            <a:pPr eaLnBrk="1" hangingPunct="1">
              <a:spcBef>
                <a:spcPct val="0"/>
              </a:spcBef>
            </a:pPr>
            <a:r>
              <a:rPr lang="en-US" smtClean="0"/>
              <a:t>The goal of this game is to see how many strengths you can identify about yourself - One strength per piece of paper. </a:t>
            </a:r>
          </a:p>
          <a:p>
            <a:pPr eaLnBrk="1" hangingPunct="1">
              <a:spcBef>
                <a:spcPct val="0"/>
              </a:spcBef>
            </a:pPr>
            <a:endParaRPr lang="en-US" smtClean="0"/>
          </a:p>
          <a:p>
            <a:pPr eaLnBrk="1" hangingPunct="1">
              <a:spcBef>
                <a:spcPct val="0"/>
              </a:spcBef>
            </a:pPr>
            <a:r>
              <a:rPr lang="en-US" b="1" smtClean="0"/>
              <a:t>Reminder: Strengths can be skills, abilities, personal characteristics, experience, etc.  </a:t>
            </a:r>
          </a:p>
          <a:p>
            <a:pPr eaLnBrk="1" hangingPunct="1">
              <a:spcBef>
                <a:spcPct val="0"/>
              </a:spcBef>
            </a:pPr>
            <a:endParaRPr lang="en-US" smtClean="0"/>
          </a:p>
          <a:p>
            <a:pPr eaLnBrk="1" hangingPunct="1">
              <a:spcBef>
                <a:spcPct val="0"/>
              </a:spcBef>
            </a:pPr>
            <a:r>
              <a:rPr lang="en-US" smtClean="0"/>
              <a:t>Time the group for one minute and say - stop! </a:t>
            </a:r>
          </a:p>
          <a:p>
            <a:pPr eaLnBrk="1" hangingPunct="1">
              <a:spcBef>
                <a:spcPct val="0"/>
              </a:spcBef>
            </a:pPr>
            <a:endParaRPr lang="en-US" smtClean="0"/>
          </a:p>
          <a:p>
            <a:pPr eaLnBrk="1" hangingPunct="1">
              <a:spcBef>
                <a:spcPct val="0"/>
              </a:spcBef>
            </a:pPr>
            <a:r>
              <a:rPr lang="en-US" smtClean="0"/>
              <a:t>Have everyone staple their links together to see who has the most links (most strengths).  Then staple the groups’ links together to see how many strengths the group has as a whole! </a:t>
            </a:r>
          </a:p>
          <a:p>
            <a:pPr eaLnBrk="1" hangingPunct="1">
              <a:spcBef>
                <a:spcPct val="0"/>
              </a:spcBef>
            </a:pPr>
            <a:endParaRPr lang="en-US" smtClean="0"/>
          </a:p>
          <a:p>
            <a:pPr eaLnBrk="1" hangingPunct="1">
              <a:spcBef>
                <a:spcPct val="0"/>
              </a:spcBef>
            </a:pPr>
            <a:r>
              <a:rPr lang="en-US" smtClean="0"/>
              <a:t>It is very important that you focus on your strengths when exploring careers and job opportunities as this is what employers will focus on to see if your strengths match the tasks of the job. </a:t>
            </a:r>
          </a:p>
          <a:p>
            <a:pPr eaLnBrk="1" hangingPunct="1">
              <a:spcBef>
                <a:spcPct val="0"/>
              </a:spcBef>
            </a:pPr>
            <a:endParaRPr lang="en-US" smtClean="0"/>
          </a:p>
          <a:p>
            <a:pPr eaLnBrk="1" hangingPunct="1">
              <a:spcBef>
                <a:spcPct val="0"/>
              </a:spcBef>
            </a:pPr>
            <a:r>
              <a:rPr lang="en-US" smtClean="0"/>
              <a:t>Remember to </a:t>
            </a:r>
            <a:r>
              <a:rPr lang="en-US" b="1" smtClean="0"/>
              <a:t>write your strengths in the workbook section</a:t>
            </a:r>
            <a:r>
              <a:rPr lang="en-US" smtClean="0"/>
              <a:t> under strengths.</a:t>
            </a:r>
          </a:p>
          <a:p>
            <a:endParaRPr lang="en-US" smtClean="0"/>
          </a:p>
        </p:txBody>
      </p:sp>
      <p:sp>
        <p:nvSpPr>
          <p:cNvPr id="130052" name="Slide Number Placeholder 3"/>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93F8D73-8B37-4A88-AF59-99581D413F1A}" type="slidenum">
              <a:rPr lang="en-US" smtClean="0"/>
              <a:pPr eaLnBrk="1" hangingPunct="1"/>
              <a:t>2</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6F20B558-B571-42C0-B3B6-250808B8697B}" type="slidenum">
              <a:rPr lang="en-US" smtClean="0"/>
              <a:pPr eaLnBrk="1" hangingPunct="1"/>
              <a:t>3</a:t>
            </a:fld>
            <a:endParaRPr lang="en-US" smtClean="0"/>
          </a:p>
        </p:txBody>
      </p:sp>
      <p:sp>
        <p:nvSpPr>
          <p:cNvPr id="131075"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9663FBE-A133-4CAC-AE0D-6B5DC3D37696}" type="slidenum">
              <a:rPr lang="en-US" sz="1200"/>
              <a:pPr algn="r" eaLnBrk="1" hangingPunct="1"/>
              <a:t>3</a:t>
            </a:fld>
            <a:endParaRPr lang="en-US" sz="1200"/>
          </a:p>
        </p:txBody>
      </p:sp>
      <p:sp>
        <p:nvSpPr>
          <p:cNvPr id="13107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7" name="Notes Placeholder 2"/>
          <p:cNvSpPr>
            <a:spLocks noGrp="1"/>
          </p:cNvSpPr>
          <p:nvPr>
            <p:ph type="body" idx="1"/>
          </p:nvPr>
        </p:nvSpPr>
        <p:spPr>
          <a:noFill/>
        </p:spPr>
        <p:txBody>
          <a:bodyPr/>
          <a:lstStyle/>
          <a:p>
            <a:pPr eaLnBrk="1" hangingPunct="1">
              <a:spcBef>
                <a:spcPct val="0"/>
              </a:spcBef>
            </a:pPr>
            <a:r>
              <a:rPr lang="en-US" b="1" smtClean="0"/>
              <a:t>Facilitator’s Notes:</a:t>
            </a:r>
          </a:p>
          <a:p>
            <a:pPr eaLnBrk="1" hangingPunct="1">
              <a:spcBef>
                <a:spcPct val="0"/>
              </a:spcBef>
            </a:pPr>
            <a:endParaRPr lang="en-US" smtClean="0"/>
          </a:p>
          <a:p>
            <a:pPr eaLnBrk="1" hangingPunct="1">
              <a:spcBef>
                <a:spcPct val="0"/>
              </a:spcBef>
            </a:pPr>
            <a:r>
              <a:rPr lang="en-US" smtClean="0"/>
              <a:t>Now that the group has learned about their Learning Style preference, it is time to move on to another important aspect of who they are – what their strengths are, what they are interested in, and what they value in their lives.  </a:t>
            </a:r>
          </a:p>
          <a:p>
            <a:pPr eaLnBrk="1" hangingPunct="1">
              <a:spcBef>
                <a:spcPct val="0"/>
              </a:spcBef>
            </a:pPr>
            <a:endParaRPr lang="en-US" smtClean="0"/>
          </a:p>
          <a:p>
            <a:pPr eaLnBrk="1" hangingPunct="1">
              <a:spcBef>
                <a:spcPct val="0"/>
              </a:spcBef>
            </a:pPr>
            <a:r>
              <a:rPr lang="en-US" smtClean="0"/>
              <a:t>You will want to decide beforehand which exercise you’ll want to use – either the Coat of Arms or the Values Card Game, which comes later in the workbook.  You, of course, can do both as each has its importance for different activities.</a:t>
            </a:r>
          </a:p>
          <a:p>
            <a:pPr eaLnBrk="1" hangingPunct="1">
              <a:spcBef>
                <a:spcPct val="0"/>
              </a:spcBef>
            </a:pPr>
            <a:endParaRPr lang="en-US" smtClean="0"/>
          </a:p>
          <a:p>
            <a:pPr eaLnBrk="1" hangingPunct="1">
              <a:spcBef>
                <a:spcPct val="0"/>
              </a:spcBef>
            </a:pPr>
            <a:r>
              <a:rPr lang="en-US" smtClean="0"/>
              <a:t>If you choose one of the internet-based exercises, you should preview it before the session.</a:t>
            </a:r>
          </a:p>
          <a:p>
            <a:pPr eaLnBrk="1" hangingPunct="1">
              <a:spcBef>
                <a:spcPct val="0"/>
              </a:spcBef>
            </a:pPr>
            <a:endParaRPr lang="en-US" smtClean="0"/>
          </a:p>
          <a:p>
            <a:pPr eaLnBrk="1" hangingPunct="1">
              <a:spcBef>
                <a:spcPct val="0"/>
              </a:spcBef>
            </a:pPr>
            <a:r>
              <a:rPr lang="en-US" smtClean="0"/>
              <a:t>The participants could do either version of the Coat of Arms exercise.  A paper version of “The Coat of Arms” exercise is in the facilitator manual and in the participant workbook, as the internet may not be available during class time.  </a:t>
            </a:r>
          </a:p>
          <a:p>
            <a:pPr eaLnBrk="1" hangingPunct="1">
              <a:spcBef>
                <a:spcPct val="0"/>
              </a:spcBef>
            </a:pPr>
            <a:endParaRPr lang="en-US" smtClean="0"/>
          </a:p>
          <a:p>
            <a:pPr eaLnBrk="1" hangingPunct="1">
              <a:spcBef>
                <a:spcPct val="0"/>
              </a:spcBef>
            </a:pPr>
            <a:r>
              <a:rPr lang="en-US" smtClean="0"/>
              <a:t>During this exercise, the participants will be able to look at what interests them, what some of their abilities are, as well as what they value.  The Coat of Arms exercise is next.  </a:t>
            </a:r>
          </a:p>
          <a:p>
            <a:pPr eaLnBrk="1" hangingPunct="1">
              <a:spcBef>
                <a:spcPct val="0"/>
              </a:spcBef>
            </a:pPr>
            <a:endParaRPr lang="en-US" smtClean="0"/>
          </a:p>
        </p:txBody>
      </p:sp>
      <p:sp>
        <p:nvSpPr>
          <p:cNvPr id="131078" name="Footer Placeholder 4"/>
          <p:cNvSpPr>
            <a:spLocks noGrp="1"/>
          </p:cNvSpPr>
          <p:nvPr>
            <p:ph type="ftr" sz="quarter" idx="4"/>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131079"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836841C-DA33-47BF-B2F8-82623DA2476C}"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DAE476A7-0664-4939-B9E3-10B44E505D7A}" type="slidenum">
              <a:rPr lang="en-US" smtClean="0"/>
              <a:pPr eaLnBrk="1" hangingPunct="1"/>
              <a:t>4</a:t>
            </a:fld>
            <a:endParaRPr lang="en-US" smtClean="0"/>
          </a:p>
        </p:txBody>
      </p:sp>
      <p:sp>
        <p:nvSpPr>
          <p:cNvPr id="132099"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9A4F77A-E2AD-481F-B249-82FBD4FEFFA0}" type="slidenum">
              <a:rPr lang="en-US" sz="1200"/>
              <a:pPr algn="r" eaLnBrk="1" hangingPunct="1"/>
              <a:t>4</a:t>
            </a:fld>
            <a:endParaRPr lang="en-US" sz="1200"/>
          </a:p>
        </p:txBody>
      </p:sp>
      <p:sp>
        <p:nvSpPr>
          <p:cNvPr id="13210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9252" name="Rectangle 3"/>
          <p:cNvSpPr>
            <a:spLocks noGrp="1"/>
          </p:cNvSpPr>
          <p:nvPr>
            <p:ph type="body" idx="1"/>
          </p:nvPr>
        </p:nvSpPr>
        <p:spPr>
          <a:xfrm>
            <a:off x="704850" y="4422775"/>
            <a:ext cx="5643563" cy="4418013"/>
          </a:xfrm>
        </p:spPr>
        <p:txBody>
          <a:bodyPr/>
          <a:lstStyle/>
          <a:p>
            <a:pPr eaLnBrk="1" hangingPunct="1">
              <a:defRPr/>
            </a:pPr>
            <a:r>
              <a:rPr lang="en-US" b="1" dirty="0" smtClean="0"/>
              <a:t>Facilitator Notes:	Projected time – 20 - 30 minutes </a:t>
            </a:r>
          </a:p>
          <a:p>
            <a:pPr eaLnBrk="1" hangingPunct="1">
              <a:defRPr/>
            </a:pPr>
            <a:r>
              <a:rPr lang="en-US" b="1" dirty="0" smtClean="0"/>
              <a:t>Materials Needed:  </a:t>
            </a:r>
            <a:r>
              <a:rPr lang="en-US" dirty="0" smtClean="0"/>
              <a:t>Coat of Arms handout (in participant workbook), color pencils, magic markers, stickers, crayons, pencils, pens.</a:t>
            </a:r>
          </a:p>
          <a:p>
            <a:pPr marL="165826" indent="-165826" eaLnBrk="1" hangingPunct="1">
              <a:buFont typeface="Arial" pitchFamily="34" charset="0"/>
              <a:buChar char="•"/>
              <a:defRPr/>
            </a:pPr>
            <a:r>
              <a:rPr lang="en-US" dirty="0" smtClean="0"/>
              <a:t>Ask them if they know what a Coat of Arms is and what the purpose of it is?</a:t>
            </a:r>
          </a:p>
          <a:p>
            <a:pPr marL="165826" indent="-165826" eaLnBrk="1" hangingPunct="1">
              <a:buFont typeface="Arial" pitchFamily="34" charset="0"/>
              <a:buChar char="•"/>
              <a:defRPr/>
            </a:pPr>
            <a:r>
              <a:rPr lang="en-US" dirty="0" smtClean="0"/>
              <a:t>What is the history of the Coat of Arms?</a:t>
            </a:r>
          </a:p>
          <a:p>
            <a:pPr eaLnBrk="1" hangingPunct="1">
              <a:defRPr/>
            </a:pPr>
            <a:r>
              <a:rPr lang="en-US" dirty="0" smtClean="0"/>
              <a:t>(A coat of arms is a symbol or collection of symbols, usually represented on a shield, that indicates the traits of a particular family or more currently for an individual. It is part of a practice called </a:t>
            </a:r>
            <a:r>
              <a:rPr lang="en-US" dirty="0" smtClean="0">
                <a:hlinkClick r:id="rId3"/>
              </a:rPr>
              <a:t>heraldry</a:t>
            </a:r>
            <a:r>
              <a:rPr lang="en-US" dirty="0" smtClean="0"/>
              <a:t>, which includes researching and describing traits of coats of arms, and recording them for future reference. Contrary to popular belief, a coat of arms is not awarded to an entire family, but rather to a particular individual within the family who has been deemed worthy of the honor of displaying the coat of arms. Traditionally, it has been awarded to royalty, but not exclusively. While the origins of the coat of arms are unknown, it became a representation for military means throughout the years and is still used in certain situations today.)</a:t>
            </a:r>
          </a:p>
          <a:p>
            <a:pPr eaLnBrk="1" hangingPunct="1">
              <a:defRPr/>
            </a:pPr>
            <a:r>
              <a:rPr lang="en-US" b="1" dirty="0" smtClean="0"/>
              <a:t>Encourage them to be creative.</a:t>
            </a:r>
            <a:r>
              <a:rPr lang="en-US" dirty="0" smtClean="0"/>
              <a:t> </a:t>
            </a:r>
          </a:p>
          <a:p>
            <a:pPr marL="165826" indent="-165826" eaLnBrk="1" hangingPunct="1">
              <a:buFont typeface="Arial" pitchFamily="34" charset="0"/>
              <a:buChar char="•"/>
              <a:defRPr/>
            </a:pPr>
            <a:r>
              <a:rPr lang="en-US" dirty="0" smtClean="0"/>
              <a:t>Read the directions with the class to make sure they understand the goal of the exercise.  You will find them on the next page.  </a:t>
            </a:r>
          </a:p>
          <a:p>
            <a:pPr marL="165826" indent="-165826" eaLnBrk="1" hangingPunct="1">
              <a:buFont typeface="Arial" pitchFamily="34" charset="0"/>
              <a:buChar char="•"/>
              <a:defRPr/>
            </a:pPr>
            <a:r>
              <a:rPr lang="en-US" dirty="0" smtClean="0"/>
              <a:t>When finished discuss their Coat of Arms, could be in small groups or the entire class.  They could show them to the class if they would like.    </a:t>
            </a:r>
          </a:p>
          <a:p>
            <a:pPr eaLnBrk="1" hangingPunct="1">
              <a:defRPr/>
            </a:pPr>
            <a:r>
              <a:rPr lang="en-US" b="1" dirty="0" smtClean="0"/>
              <a:t>Be sure they record </a:t>
            </a:r>
            <a:r>
              <a:rPr lang="en-US" dirty="0" smtClean="0"/>
              <a:t>their results in the participant workbook in the SODA grid.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81047283-CFD0-4515-8351-BAAE59A7DE0B}" type="slidenum">
              <a:rPr lang="en-US" smtClean="0"/>
              <a:pPr eaLnBrk="1" hangingPunct="1"/>
              <a:t>5</a:t>
            </a:fld>
            <a:endParaRPr lang="en-US" smtClean="0"/>
          </a:p>
        </p:txBody>
      </p:sp>
      <p:sp>
        <p:nvSpPr>
          <p:cNvPr id="133123"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8282465-1E19-4A9B-9C42-A4DBC74B1EAD}" type="slidenum">
              <a:rPr lang="en-US" sz="1200"/>
              <a:pPr algn="r" eaLnBrk="1" hangingPunct="1"/>
              <a:t>5</a:t>
            </a:fld>
            <a:endParaRPr lang="en-US" sz="1200"/>
          </a:p>
        </p:txBody>
      </p:sp>
      <p:sp>
        <p:nvSpPr>
          <p:cNvPr id="13312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5" name="Notes Placeholder 2"/>
          <p:cNvSpPr>
            <a:spLocks noGrp="1"/>
          </p:cNvSpPr>
          <p:nvPr>
            <p:ph type="body" idx="1"/>
          </p:nvPr>
        </p:nvSpPr>
        <p:spPr>
          <a:noFill/>
        </p:spPr>
        <p:txBody>
          <a:bodyPr/>
          <a:lstStyle/>
          <a:p>
            <a:pPr eaLnBrk="1" hangingPunct="1">
              <a:spcBef>
                <a:spcPct val="0"/>
              </a:spcBef>
            </a:pPr>
            <a:r>
              <a:rPr lang="en-US" sz="1000" b="1" smtClean="0"/>
              <a:t>Facilitator Notes: </a:t>
            </a:r>
          </a:p>
          <a:p>
            <a:pPr eaLnBrk="1" hangingPunct="1">
              <a:spcBef>
                <a:spcPct val="0"/>
              </a:spcBef>
            </a:pPr>
            <a:r>
              <a:rPr lang="en-US" sz="1000" smtClean="0"/>
              <a:t>To connect this to the previous exercise -</a:t>
            </a:r>
            <a:r>
              <a:rPr lang="en-US" sz="1000" b="1" smtClean="0"/>
              <a:t> </a:t>
            </a:r>
            <a:r>
              <a:rPr lang="en-US" sz="1000" smtClean="0"/>
              <a:t>To help you understand your strengths -  abilities, values and interests.  </a:t>
            </a:r>
          </a:p>
          <a:p>
            <a:pPr eaLnBrk="1" hangingPunct="1">
              <a:spcBef>
                <a:spcPct val="0"/>
              </a:spcBef>
            </a:pPr>
            <a:endParaRPr lang="en-US" sz="1000" smtClean="0"/>
          </a:p>
          <a:p>
            <a:pPr eaLnBrk="1" hangingPunct="1">
              <a:spcBef>
                <a:spcPct val="0"/>
              </a:spcBef>
            </a:pPr>
            <a:r>
              <a:rPr lang="en-US" sz="1000" smtClean="0"/>
              <a:t>VR participants will have either already completed or will be completing the World of Work Inventory.  If not, arrangements will need to be made for the VR participants to take the WOWi Inventory which will probably vary from site to site and group to group.  Contact the VR counselor for this area, and they can be helpful in setting up this assessment.  </a:t>
            </a:r>
          </a:p>
          <a:p>
            <a:pPr eaLnBrk="1" hangingPunct="1">
              <a:spcBef>
                <a:spcPct val="0"/>
              </a:spcBef>
            </a:pPr>
            <a:endParaRPr lang="en-US" sz="1000" smtClean="0"/>
          </a:p>
          <a:p>
            <a:pPr eaLnBrk="1" hangingPunct="1">
              <a:spcBef>
                <a:spcPct val="0"/>
              </a:spcBef>
              <a:buFontTx/>
              <a:buChar char="•"/>
            </a:pPr>
            <a:r>
              <a:rPr lang="en-US" sz="1000" smtClean="0"/>
              <a:t>Depending on the situation, sometimes students will be asked to go to the Career Centers, where the VR offices are located, to take both the ERS (Employment Readiness Scale) and the WOWi (World of Work Inventory) with  VR staff, or they may take it at the school, depending upon the facilitator and accessibility to the internet and laptops.</a:t>
            </a:r>
          </a:p>
          <a:p>
            <a:pPr eaLnBrk="1" hangingPunct="1">
              <a:spcBef>
                <a:spcPct val="0"/>
              </a:spcBef>
            </a:pPr>
            <a:endParaRPr lang="en-US" sz="1000" smtClean="0"/>
          </a:p>
          <a:p>
            <a:pPr eaLnBrk="1" hangingPunct="1">
              <a:spcBef>
                <a:spcPct val="0"/>
              </a:spcBef>
            </a:pPr>
            <a:r>
              <a:rPr lang="en-US" sz="1000" smtClean="0"/>
              <a:t>Explain that we will be looking at each type of information separately through exercises and activities, which will help participants to understand the actual WOWi  results.  This is all about finding their strengths and understanding who they are as an “employee.”</a:t>
            </a:r>
          </a:p>
          <a:p>
            <a:pPr eaLnBrk="1" hangingPunct="1">
              <a:spcBef>
                <a:spcPct val="0"/>
              </a:spcBef>
              <a:buFontTx/>
              <a:buChar char="•"/>
            </a:pPr>
            <a:endParaRPr lang="en-US" sz="1000" smtClean="0"/>
          </a:p>
          <a:p>
            <a:pPr eaLnBrk="1" hangingPunct="1">
              <a:spcBef>
                <a:spcPct val="0"/>
              </a:spcBef>
            </a:pPr>
            <a:r>
              <a:rPr lang="en-US" sz="1000" b="1" smtClean="0"/>
              <a:t>To the Facilitator:</a:t>
            </a:r>
          </a:p>
          <a:p>
            <a:pPr eaLnBrk="1" hangingPunct="1">
              <a:spcBef>
                <a:spcPct val="0"/>
              </a:spcBef>
            </a:pPr>
            <a:r>
              <a:rPr lang="en-US" sz="1000" smtClean="0"/>
              <a:t>You may not be using this curriculum with VR clients, or you may have a mixture of students who are and are not.  As explained in the introduction, only VR clients will have access to the World of Work Inventory (WOWi).  There are resources listed in the introduction for you to substitute for this assessment.  </a:t>
            </a:r>
          </a:p>
        </p:txBody>
      </p:sp>
      <p:sp>
        <p:nvSpPr>
          <p:cNvPr id="133126" name="Footer Placeholder 4"/>
          <p:cNvSpPr>
            <a:spLocks noGrp="1"/>
          </p:cNvSpPr>
          <p:nvPr>
            <p:ph type="ftr" sz="quarter" idx="4"/>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000000"/>
              </a:solidFill>
              <a:latin typeface="Arial" charset="0"/>
            </a:endParaRPr>
          </a:p>
        </p:txBody>
      </p:sp>
      <p:sp>
        <p:nvSpPr>
          <p:cNvPr id="133127"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9D6EB9E-13F5-4088-BEC9-69C4B8546AAF}"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E9B59CBB-1DC8-4B65-922B-7D8A179D0C15}" type="slidenum">
              <a:rPr lang="en-US" smtClean="0"/>
              <a:pPr eaLnBrk="1" hangingPunct="1"/>
              <a:t>6</a:t>
            </a:fld>
            <a:endParaRPr lang="en-US" smtClean="0"/>
          </a:p>
        </p:txBody>
      </p:sp>
      <p:sp>
        <p:nvSpPr>
          <p:cNvPr id="134147"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F252027-7806-4210-9606-D44A53B9A120}" type="slidenum">
              <a:rPr lang="en-US" sz="1200"/>
              <a:pPr algn="r" eaLnBrk="1" hangingPunct="1"/>
              <a:t>6</a:t>
            </a:fld>
            <a:endParaRPr lang="en-US" sz="1200"/>
          </a:p>
        </p:txBody>
      </p:sp>
      <p:sp>
        <p:nvSpPr>
          <p:cNvPr id="13414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9" name="Notes Placeholder 2"/>
          <p:cNvSpPr>
            <a:spLocks noGrp="1"/>
          </p:cNvSpPr>
          <p:nvPr>
            <p:ph type="body" idx="1"/>
          </p:nvPr>
        </p:nvSpPr>
        <p:spPr>
          <a:noFill/>
        </p:spPr>
        <p:txBody>
          <a:bodyPr/>
          <a:lstStyle/>
          <a:p>
            <a:pPr eaLnBrk="1" hangingPunct="1">
              <a:spcBef>
                <a:spcPct val="0"/>
              </a:spcBef>
            </a:pPr>
            <a:r>
              <a:rPr lang="en-US" b="1" smtClean="0"/>
              <a:t>Facilitator Directions:</a:t>
            </a:r>
          </a:p>
          <a:p>
            <a:pPr eaLnBrk="1" hangingPunct="1">
              <a:spcBef>
                <a:spcPct val="0"/>
              </a:spcBef>
            </a:pPr>
            <a:endParaRPr lang="en-US" smtClean="0"/>
          </a:p>
          <a:p>
            <a:pPr eaLnBrk="1" hangingPunct="1">
              <a:spcBef>
                <a:spcPct val="0"/>
              </a:spcBef>
              <a:buFontTx/>
              <a:buChar char="•"/>
            </a:pPr>
            <a:r>
              <a:rPr lang="en-US" smtClean="0"/>
              <a:t>Distribute WOWi assessment results, the Summary Page and Interpretive reports (</a:t>
            </a:r>
            <a:r>
              <a:rPr lang="en-US" b="1" smtClean="0"/>
              <a:t>not the graphs</a:t>
            </a:r>
            <a:r>
              <a:rPr lang="en-US" smtClean="0"/>
              <a:t>), to participants. </a:t>
            </a:r>
          </a:p>
          <a:p>
            <a:pPr eaLnBrk="1" hangingPunct="1">
              <a:spcBef>
                <a:spcPct val="0"/>
              </a:spcBef>
              <a:buFontTx/>
              <a:buChar char="•"/>
            </a:pPr>
            <a:endParaRPr lang="en-US" smtClean="0"/>
          </a:p>
          <a:p>
            <a:pPr eaLnBrk="1" hangingPunct="1">
              <a:spcBef>
                <a:spcPct val="0"/>
              </a:spcBef>
              <a:buFontTx/>
              <a:buChar char="•"/>
            </a:pPr>
            <a:r>
              <a:rPr lang="en-US" smtClean="0"/>
              <a:t>Instruct them to take 10 minutes to review their results and have them write down any questions they have about their results.  </a:t>
            </a:r>
          </a:p>
          <a:p>
            <a:pPr eaLnBrk="1" hangingPunct="1">
              <a:spcBef>
                <a:spcPct val="0"/>
              </a:spcBef>
            </a:pPr>
            <a:r>
              <a:rPr lang="en-US" b="1" smtClean="0"/>
              <a:t>   - </a:t>
            </a:r>
            <a:r>
              <a:rPr lang="en-US" smtClean="0"/>
              <a:t>(this will prevent individuals from asking questions and expecting answers while others are reading their reports and not listening.)</a:t>
            </a:r>
          </a:p>
          <a:p>
            <a:pPr eaLnBrk="1" hangingPunct="1">
              <a:spcBef>
                <a:spcPct val="0"/>
              </a:spcBef>
            </a:pPr>
            <a:endParaRPr lang="en-US" b="1" smtClean="0"/>
          </a:p>
          <a:p>
            <a:pPr eaLnBrk="1" hangingPunct="1">
              <a:spcBef>
                <a:spcPct val="0"/>
              </a:spcBef>
              <a:buFontTx/>
              <a:buChar char="•"/>
            </a:pPr>
            <a:r>
              <a:rPr lang="en-US" smtClean="0"/>
              <a:t>Explain the Summary report as an overview of their responses.</a:t>
            </a:r>
          </a:p>
          <a:p>
            <a:pPr eaLnBrk="1" hangingPunct="1">
              <a:spcBef>
                <a:spcPct val="0"/>
              </a:spcBef>
              <a:buFontTx/>
              <a:buChar char="•"/>
            </a:pPr>
            <a:endParaRPr lang="en-US" smtClean="0"/>
          </a:p>
          <a:p>
            <a:pPr eaLnBrk="1" hangingPunct="1">
              <a:spcBef>
                <a:spcPct val="0"/>
              </a:spcBef>
              <a:buFontTx/>
              <a:buChar char="•"/>
            </a:pPr>
            <a:r>
              <a:rPr lang="en-US" smtClean="0"/>
              <a:t>Explain the Interpretive report as providing definition for each of their aptitudes and abilities and their results as providing information about themselves in relation to their total work environment (and their life).  </a:t>
            </a:r>
          </a:p>
          <a:p>
            <a:pPr eaLnBrk="1" hangingPunct="1">
              <a:spcBef>
                <a:spcPct val="0"/>
              </a:spcBef>
              <a:buFontTx/>
              <a:buChar char="•"/>
            </a:pPr>
            <a:endParaRPr lang="en-US" smtClean="0"/>
          </a:p>
          <a:p>
            <a:pPr eaLnBrk="1" hangingPunct="1">
              <a:spcBef>
                <a:spcPct val="0"/>
              </a:spcBef>
              <a:buFontTx/>
              <a:buChar char="•"/>
            </a:pPr>
            <a:r>
              <a:rPr lang="en-US" smtClean="0"/>
              <a:t>At the end of the Interpretive report, they will find career options for different educational levels that match their person-job fit.  </a:t>
            </a:r>
          </a:p>
          <a:p>
            <a:pPr eaLnBrk="1" hangingPunct="1">
              <a:spcBef>
                <a:spcPct val="0"/>
              </a:spcBef>
              <a:buFontTx/>
              <a:buChar char="•"/>
            </a:pPr>
            <a:endParaRPr lang="en-US" smtClean="0"/>
          </a:p>
          <a:p>
            <a:pPr eaLnBrk="1" hangingPunct="1">
              <a:spcBef>
                <a:spcPct val="0"/>
              </a:spcBef>
              <a:buFontTx/>
              <a:buChar char="•"/>
            </a:pPr>
            <a:r>
              <a:rPr lang="en-US" smtClean="0"/>
              <a:t>After they have finished reviewing their results, inform them that we will take a closer look at the Profile Report Summary.</a:t>
            </a:r>
          </a:p>
          <a:p>
            <a:pPr eaLnBrk="1" hangingPunct="1">
              <a:spcBef>
                <a:spcPct val="0"/>
              </a:spcBef>
            </a:pPr>
            <a:endParaRPr lang="en-US" smtClean="0"/>
          </a:p>
        </p:txBody>
      </p:sp>
      <p:sp>
        <p:nvSpPr>
          <p:cNvPr id="134150" name="Date Placeholder 3"/>
          <p:cNvSpPr txBox="1">
            <a:spLocks noGrp="1"/>
          </p:cNvSpPr>
          <p:nvPr/>
        </p:nvSpPr>
        <p:spPr bwMode="auto">
          <a:xfrm>
            <a:off x="3995738" y="0"/>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000000"/>
              </a:solidFill>
              <a:latin typeface="Arial" charset="0"/>
            </a:endParaRPr>
          </a:p>
        </p:txBody>
      </p:sp>
      <p:sp>
        <p:nvSpPr>
          <p:cNvPr id="134151" name="Footer Placeholder 4"/>
          <p:cNvSpPr txBox="1">
            <a:spLocks noGrp="1"/>
          </p:cNvSpPr>
          <p:nvPr/>
        </p:nvSpPr>
        <p:spPr bwMode="auto">
          <a:xfrm>
            <a:off x="0" y="8840788"/>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000000"/>
              </a:solidFill>
              <a:latin typeface="Arial" charset="0"/>
            </a:endParaRPr>
          </a:p>
        </p:txBody>
      </p:sp>
      <p:sp>
        <p:nvSpPr>
          <p:cNvPr id="134152"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0A89944-34B9-4103-B2B5-384370BB3E2E}"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FE9EC99-0DF8-4935-8347-BC60A984467E}" type="slidenum">
              <a:rPr lang="en-US" smtClean="0"/>
              <a:pPr eaLnBrk="1" hangingPunct="1"/>
              <a:t>7</a:t>
            </a:fld>
            <a:endParaRPr lang="en-US" smtClean="0"/>
          </a:p>
        </p:txBody>
      </p:sp>
      <p:sp>
        <p:nvSpPr>
          <p:cNvPr id="135171"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C29805B-00CE-44F5-B9C8-C6F7B953E6CD}" type="slidenum">
              <a:rPr lang="en-US" sz="1200"/>
              <a:pPr algn="r" eaLnBrk="1" hangingPunct="1"/>
              <a:t>7</a:t>
            </a:fld>
            <a:endParaRPr lang="en-US" sz="1200"/>
          </a:p>
        </p:txBody>
      </p:sp>
      <p:sp>
        <p:nvSpPr>
          <p:cNvPr id="135172" name="Slide Image Placeholder 1"/>
          <p:cNvSpPr>
            <a:spLocks noGrp="1" noRot="1" noChangeAspect="1" noTextEdit="1"/>
          </p:cNvSpPr>
          <p:nvPr>
            <p:ph type="sldImg"/>
          </p:nvPr>
        </p:nvSpPr>
        <p:spPr bwMode="auto">
          <a:xfrm>
            <a:off x="1179513" y="696913"/>
            <a:ext cx="4654550" cy="34909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5173"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Directions:</a:t>
            </a:r>
          </a:p>
          <a:p>
            <a:pPr eaLnBrk="1" hangingPunct="1">
              <a:lnSpc>
                <a:spcPct val="90000"/>
              </a:lnSpc>
              <a:spcBef>
                <a:spcPct val="0"/>
              </a:spcBef>
            </a:pPr>
            <a:endParaRPr lang="en-US" b="1" smtClean="0"/>
          </a:p>
          <a:p>
            <a:pPr eaLnBrk="1" hangingPunct="1">
              <a:lnSpc>
                <a:spcPct val="90000"/>
              </a:lnSpc>
              <a:spcBef>
                <a:spcPct val="0"/>
              </a:spcBef>
            </a:pPr>
            <a:r>
              <a:rPr lang="en-US" smtClean="0"/>
              <a:t>Explain that the Profile Report Summary contains assessment information in four boxes.</a:t>
            </a:r>
          </a:p>
          <a:p>
            <a:pPr>
              <a:lnSpc>
                <a:spcPct val="90000"/>
              </a:lnSpc>
              <a:buFontTx/>
              <a:buChar char="-"/>
            </a:pPr>
            <a:r>
              <a:rPr lang="en-US" smtClean="0"/>
              <a:t> </a:t>
            </a:r>
            <a:r>
              <a:rPr lang="en-US" b="1" smtClean="0"/>
              <a:t>High Measured Career Training Potential</a:t>
            </a:r>
            <a:r>
              <a:rPr lang="en-US" smtClean="0"/>
              <a:t> – aptitude for educational options or type of training that is best for that person; some people want to get training and get to work and others have the propensity for more.  </a:t>
            </a:r>
          </a:p>
          <a:p>
            <a:pPr>
              <a:lnSpc>
                <a:spcPct val="90000"/>
              </a:lnSpc>
              <a:buFontTx/>
              <a:buChar char="-"/>
            </a:pPr>
            <a:r>
              <a:rPr lang="en-US" smtClean="0"/>
              <a:t> </a:t>
            </a:r>
            <a:r>
              <a:rPr lang="en-US" b="1" smtClean="0"/>
              <a:t>High Measured Job Satisfaction Indicators</a:t>
            </a:r>
            <a:r>
              <a:rPr lang="en-US" smtClean="0"/>
              <a:t> – include 12 temperaments related to the work/job environment.</a:t>
            </a:r>
          </a:p>
          <a:p>
            <a:pPr>
              <a:lnSpc>
                <a:spcPct val="90000"/>
              </a:lnSpc>
              <a:buFontTx/>
              <a:buChar char="-"/>
            </a:pPr>
            <a:r>
              <a:rPr lang="en-US" smtClean="0"/>
              <a:t> </a:t>
            </a:r>
            <a:r>
              <a:rPr lang="en-US" b="1" smtClean="0"/>
              <a:t>Self Selected Choices</a:t>
            </a:r>
            <a:r>
              <a:rPr lang="en-US" smtClean="0"/>
              <a:t> -  come from what they choose in the beginning of the assessment.</a:t>
            </a:r>
          </a:p>
          <a:p>
            <a:pPr>
              <a:lnSpc>
                <a:spcPct val="90000"/>
              </a:lnSpc>
              <a:buFontTx/>
              <a:buChar char="-"/>
            </a:pPr>
            <a:r>
              <a:rPr lang="en-US" smtClean="0"/>
              <a:t> </a:t>
            </a:r>
            <a:r>
              <a:rPr lang="en-US" b="1" smtClean="0"/>
              <a:t>High Measured Career Interest Activities</a:t>
            </a:r>
            <a:r>
              <a:rPr lang="en-US" smtClean="0"/>
              <a:t> – explores the individual’s preference for specific job-relevant tasks and activities.</a:t>
            </a:r>
          </a:p>
        </p:txBody>
      </p:sp>
      <p:sp>
        <p:nvSpPr>
          <p:cNvPr id="135174" name="Date Placeholder 3"/>
          <p:cNvSpPr txBox="1">
            <a:spLocks noGrp="1"/>
          </p:cNvSpPr>
          <p:nvPr/>
        </p:nvSpPr>
        <p:spPr bwMode="auto">
          <a:xfrm>
            <a:off x="3995738" y="0"/>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000000"/>
              </a:solidFill>
              <a:latin typeface="Arial" charset="0"/>
            </a:endParaRPr>
          </a:p>
        </p:txBody>
      </p:sp>
      <p:sp>
        <p:nvSpPr>
          <p:cNvPr id="135175" name="Footer Placeholder 4"/>
          <p:cNvSpPr txBox="1">
            <a:spLocks noGrp="1"/>
          </p:cNvSpPr>
          <p:nvPr/>
        </p:nvSpPr>
        <p:spPr bwMode="auto">
          <a:xfrm>
            <a:off x="0" y="8840788"/>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000000"/>
              </a:solidFill>
              <a:latin typeface="Arial" charset="0"/>
            </a:endParaRPr>
          </a:p>
        </p:txBody>
      </p:sp>
      <p:sp>
        <p:nvSpPr>
          <p:cNvPr id="135176"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C0A22C7-EFFB-463D-9A15-16F0D45040F3}" type="slidenum">
              <a:rPr lang="en-US" sz="1200">
                <a:solidFill>
                  <a:srgbClr val="000000"/>
                </a:solidFill>
                <a:latin typeface="Arial" charset="0"/>
              </a:rPr>
              <a:pPr algn="r" eaLnBrk="1" hangingPunct="1"/>
              <a:t>7</a:t>
            </a:fld>
            <a:endParaRPr lang="en-US" sz="12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747B76C-3851-4363-926E-3C2C78FA9B7E}" type="slidenum">
              <a:rPr lang="en-US" smtClean="0"/>
              <a:pPr eaLnBrk="1" hangingPunct="1"/>
              <a:t>8</a:t>
            </a:fld>
            <a:endParaRPr lang="en-US" smtClean="0"/>
          </a:p>
        </p:txBody>
      </p:sp>
      <p:sp>
        <p:nvSpPr>
          <p:cNvPr id="136195"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6" name="Rectangle 3"/>
          <p:cNvSpPr>
            <a:spLocks noGrp="1"/>
          </p:cNvSpPr>
          <p:nvPr>
            <p:ph type="body" idx="1"/>
          </p:nvPr>
        </p:nvSpPr>
        <p:spPr>
          <a:noFill/>
        </p:spPr>
        <p:txBody>
          <a:bodyPr/>
          <a:lstStyle/>
          <a:p>
            <a:r>
              <a:rPr lang="en-US" b="1" smtClean="0"/>
              <a:t>Facilitator Notes:</a:t>
            </a:r>
          </a:p>
          <a:p>
            <a:pPr eaLnBrk="1" hangingPunct="1">
              <a:spcBef>
                <a:spcPct val="0"/>
              </a:spcBef>
            </a:pPr>
            <a:r>
              <a:rPr lang="en-US" b="1" smtClean="0"/>
              <a:t>To help participants to understand a little bit about the statistics, the following is an explanation of how their scores are dispersed and what that means for them.  </a:t>
            </a:r>
          </a:p>
          <a:p>
            <a:pPr eaLnBrk="1" hangingPunct="1">
              <a:spcBef>
                <a:spcPct val="0"/>
              </a:spcBef>
            </a:pPr>
            <a:endParaRPr lang="en-US" b="1" smtClean="0"/>
          </a:p>
          <a:p>
            <a:pPr eaLnBrk="1" hangingPunct="1">
              <a:spcBef>
                <a:spcPct val="0"/>
              </a:spcBef>
            </a:pPr>
            <a:endParaRPr lang="en-US" smtClean="0"/>
          </a:p>
          <a:p>
            <a:pPr eaLnBrk="1" hangingPunct="1">
              <a:spcBef>
                <a:spcPct val="0"/>
              </a:spcBef>
            </a:pPr>
            <a:r>
              <a:rPr lang="en-US" smtClean="0"/>
              <a:t>Many times the average is represented by a Bell Curve (because of its shape).</a:t>
            </a:r>
          </a:p>
          <a:p>
            <a:pPr eaLnBrk="1" hangingPunct="1">
              <a:spcBef>
                <a:spcPct val="0"/>
              </a:spcBef>
            </a:pPr>
            <a:r>
              <a:rPr lang="en-US" smtClean="0"/>
              <a:t>Most everyone’s scores fall within this curve.  Where do you think the average scores fall?  Answer (right in the middle).</a:t>
            </a:r>
          </a:p>
          <a:p>
            <a:pPr eaLnBrk="1" hangingPunct="1">
              <a:spcBef>
                <a:spcPct val="0"/>
              </a:spcBef>
            </a:pPr>
            <a:r>
              <a:rPr lang="en-US" smtClean="0"/>
              <a:t>Emphasize that most of our scores fall within the range from low average to high average – or on whatever scale is being measured – i.e. like, dislike or neutral.  </a:t>
            </a:r>
          </a:p>
          <a:p>
            <a:pPr eaLnBrk="1" hangingPunct="1">
              <a:spcBef>
                <a:spcPct val="0"/>
              </a:spcBef>
            </a:pPr>
            <a:endParaRPr lang="en-US" smtClean="0"/>
          </a:p>
          <a:p>
            <a:pPr eaLnBrk="1" hangingPunct="1">
              <a:spcBef>
                <a:spcPct val="0"/>
              </a:spcBef>
            </a:pPr>
            <a:r>
              <a:rPr lang="en-US" smtClean="0"/>
              <a:t>That’s what average means - in the middle!</a:t>
            </a:r>
          </a:p>
          <a:p>
            <a:pPr eaLnBrk="1" hangingPunct="1">
              <a:spcBef>
                <a:spcPct val="0"/>
              </a:spcBef>
            </a:pPr>
            <a:r>
              <a:rPr lang="en-US" smtClean="0"/>
              <a:t>Now that we have an idea of the statistics or arithmetic, let’s talk about what your results are telling you.  These results are always framed from a positive, strength-based perspective.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Number Placeholder 6"/>
          <p:cNvSpPr>
            <a:spLocks noGrp="1"/>
          </p:cNvSpPr>
          <p:nvPr>
            <p:ph type="sldNum" sz="quarter" idx="5"/>
          </p:nvPr>
        </p:nvSpPr>
        <p:spPr>
          <a:noFill/>
        </p:spPr>
        <p:txBody>
          <a:bodyPr/>
          <a:lstStyle>
            <a:lvl1pPr defTabSz="935038" eaLnBrk="0" hangingPunct="0">
              <a:defRPr>
                <a:solidFill>
                  <a:schemeClr val="tx1"/>
                </a:solidFill>
                <a:latin typeface="Calibri" pitchFamily="34" charset="0"/>
                <a:cs typeface="Arial" charset="0"/>
              </a:defRPr>
            </a:lvl1pPr>
            <a:lvl2pPr marL="742950" indent="-285750" defTabSz="935038" eaLnBrk="0" hangingPunct="0">
              <a:defRPr>
                <a:solidFill>
                  <a:schemeClr val="tx1"/>
                </a:solidFill>
                <a:latin typeface="Calibri" pitchFamily="34" charset="0"/>
                <a:cs typeface="Arial" charset="0"/>
              </a:defRPr>
            </a:lvl2pPr>
            <a:lvl3pPr marL="1143000" indent="-228600" defTabSz="935038" eaLnBrk="0" hangingPunct="0">
              <a:defRPr>
                <a:solidFill>
                  <a:schemeClr val="tx1"/>
                </a:solidFill>
                <a:latin typeface="Calibri" pitchFamily="34" charset="0"/>
                <a:cs typeface="Arial" charset="0"/>
              </a:defRPr>
            </a:lvl3pPr>
            <a:lvl4pPr marL="1600200" indent="-228600" defTabSz="935038" eaLnBrk="0" hangingPunct="0">
              <a:defRPr>
                <a:solidFill>
                  <a:schemeClr val="tx1"/>
                </a:solidFill>
                <a:latin typeface="Calibri" pitchFamily="34" charset="0"/>
                <a:cs typeface="Arial" charset="0"/>
              </a:defRPr>
            </a:lvl4pPr>
            <a:lvl5pPr marL="2057400" indent="-228600" defTabSz="935038" eaLnBrk="0" hangingPunct="0">
              <a:defRPr>
                <a:solidFill>
                  <a:schemeClr val="tx1"/>
                </a:solidFill>
                <a:latin typeface="Calibri" pitchFamily="34" charset="0"/>
                <a:cs typeface="Arial" charset="0"/>
              </a:defRPr>
            </a:lvl5pPr>
            <a:lvl6pPr marL="2514600" indent="-228600" defTabSz="935038" eaLnBrk="0" fontAlgn="base" hangingPunct="0">
              <a:spcBef>
                <a:spcPct val="0"/>
              </a:spcBef>
              <a:spcAft>
                <a:spcPct val="0"/>
              </a:spcAft>
              <a:defRPr>
                <a:solidFill>
                  <a:schemeClr val="tx1"/>
                </a:solidFill>
                <a:latin typeface="Calibri" pitchFamily="34" charset="0"/>
                <a:cs typeface="Arial" charset="0"/>
              </a:defRPr>
            </a:lvl6pPr>
            <a:lvl7pPr marL="2971800" indent="-228600" defTabSz="935038" eaLnBrk="0" fontAlgn="base" hangingPunct="0">
              <a:spcBef>
                <a:spcPct val="0"/>
              </a:spcBef>
              <a:spcAft>
                <a:spcPct val="0"/>
              </a:spcAft>
              <a:defRPr>
                <a:solidFill>
                  <a:schemeClr val="tx1"/>
                </a:solidFill>
                <a:latin typeface="Calibri" pitchFamily="34" charset="0"/>
                <a:cs typeface="Arial" charset="0"/>
              </a:defRPr>
            </a:lvl7pPr>
            <a:lvl8pPr marL="3429000" indent="-228600" defTabSz="935038" eaLnBrk="0" fontAlgn="base" hangingPunct="0">
              <a:spcBef>
                <a:spcPct val="0"/>
              </a:spcBef>
              <a:spcAft>
                <a:spcPct val="0"/>
              </a:spcAft>
              <a:defRPr>
                <a:solidFill>
                  <a:schemeClr val="tx1"/>
                </a:solidFill>
                <a:latin typeface="Calibri" pitchFamily="34" charset="0"/>
                <a:cs typeface="Arial" charset="0"/>
              </a:defRPr>
            </a:lvl8pPr>
            <a:lvl9pPr marL="3886200" indent="-228600" defTabSz="935038"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7296D532-B2D9-412D-A7D8-9C4D20669674}" type="slidenum">
              <a:rPr lang="en-US" smtClean="0"/>
              <a:pPr eaLnBrk="1" hangingPunct="1"/>
              <a:t>9</a:t>
            </a:fld>
            <a:endParaRPr lang="en-US" smtClean="0"/>
          </a:p>
        </p:txBody>
      </p:sp>
      <p:sp>
        <p:nvSpPr>
          <p:cNvPr id="137219" name="Slide Number Placeholder 6"/>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9" tIns="46740" rIns="93479" bIns="46740"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EBC93A9-740B-4949-BD50-FDC742C47968}" type="slidenum">
              <a:rPr lang="en-US" sz="1200"/>
              <a:pPr algn="r" eaLnBrk="1" hangingPunct="1"/>
              <a:t>9</a:t>
            </a:fld>
            <a:endParaRPr lang="en-US" sz="1200"/>
          </a:p>
        </p:txBody>
      </p:sp>
      <p:sp>
        <p:nvSpPr>
          <p:cNvPr id="13722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1" name="Notes Placeholder 2"/>
          <p:cNvSpPr>
            <a:spLocks noGrp="1"/>
          </p:cNvSpPr>
          <p:nvPr>
            <p:ph type="body" idx="1"/>
          </p:nvPr>
        </p:nvSpPr>
        <p:spPr>
          <a:noFill/>
        </p:spPr>
        <p:txBody>
          <a:bodyPr/>
          <a:lstStyle/>
          <a:p>
            <a:pPr eaLnBrk="1" hangingPunct="1">
              <a:spcBef>
                <a:spcPct val="0"/>
              </a:spcBef>
            </a:pPr>
            <a:r>
              <a:rPr lang="en-US" b="1" smtClean="0"/>
              <a:t>Facilitator Directions:</a:t>
            </a:r>
          </a:p>
          <a:p>
            <a:pPr eaLnBrk="1" hangingPunct="1">
              <a:spcBef>
                <a:spcPct val="0"/>
              </a:spcBef>
            </a:pPr>
            <a:r>
              <a:rPr lang="en-US" b="1" smtClean="0"/>
              <a:t>Learning Objective:</a:t>
            </a:r>
            <a:r>
              <a:rPr lang="en-US" smtClean="0"/>
              <a:t> We want to relate the importance of ability and aptitude in determining an employment goal.  </a:t>
            </a:r>
          </a:p>
          <a:p>
            <a:pPr eaLnBrk="1" hangingPunct="1">
              <a:spcBef>
                <a:spcPct val="0"/>
              </a:spcBef>
            </a:pPr>
            <a:endParaRPr lang="en-US" sz="800" smtClean="0"/>
          </a:p>
          <a:p>
            <a:pPr eaLnBrk="1" hangingPunct="1">
              <a:spcBef>
                <a:spcPct val="0"/>
              </a:spcBef>
            </a:pPr>
            <a:r>
              <a:rPr lang="en-US" smtClean="0"/>
              <a:t>Ask the group for different words or definitions for the words Ability and Aptitude.  It’s important for them to define and understand what has been measured.</a:t>
            </a:r>
          </a:p>
          <a:p>
            <a:pPr eaLnBrk="1" hangingPunct="1">
              <a:lnSpc>
                <a:spcPct val="90000"/>
              </a:lnSpc>
            </a:pPr>
            <a:endParaRPr lang="en-US" sz="800" smtClean="0"/>
          </a:p>
          <a:p>
            <a:pPr eaLnBrk="1" hangingPunct="1">
              <a:spcBef>
                <a:spcPct val="0"/>
              </a:spcBef>
              <a:buFontTx/>
              <a:buChar char="•"/>
            </a:pPr>
            <a:r>
              <a:rPr lang="en-US" smtClean="0"/>
              <a:t> Highlight the fact that we all have strengths and weaknesses, in terms of abilities.</a:t>
            </a:r>
          </a:p>
          <a:p>
            <a:pPr eaLnBrk="1" hangingPunct="1">
              <a:spcBef>
                <a:spcPct val="0"/>
              </a:spcBef>
              <a:buFontTx/>
              <a:buChar char="•"/>
            </a:pPr>
            <a:r>
              <a:rPr lang="en-US" smtClean="0"/>
              <a:t> Remind them that this inventory will give them a comparative score - by age and level of education.</a:t>
            </a:r>
          </a:p>
          <a:p>
            <a:pPr eaLnBrk="1" hangingPunct="1">
              <a:spcBef>
                <a:spcPct val="0"/>
              </a:spcBef>
              <a:buFontTx/>
              <a:buChar char="•"/>
            </a:pPr>
            <a:r>
              <a:rPr lang="en-US" smtClean="0"/>
              <a:t> What the participants will be looking for is how these aptitudes and abilities relate to work.  What would they be good at?  What is best for them?</a:t>
            </a:r>
          </a:p>
        </p:txBody>
      </p:sp>
      <p:sp>
        <p:nvSpPr>
          <p:cNvPr id="137222" name="Date Placeholder 3"/>
          <p:cNvSpPr txBox="1">
            <a:spLocks noGrp="1"/>
          </p:cNvSpPr>
          <p:nvPr/>
        </p:nvSpPr>
        <p:spPr bwMode="auto">
          <a:xfrm>
            <a:off x="3995738" y="0"/>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endParaRPr lang="en-US" sz="1200">
              <a:solidFill>
                <a:srgbClr val="000000"/>
              </a:solidFill>
              <a:latin typeface="Arial" charset="0"/>
            </a:endParaRPr>
          </a:p>
        </p:txBody>
      </p:sp>
      <p:sp>
        <p:nvSpPr>
          <p:cNvPr id="137223" name="Footer Placeholder 4"/>
          <p:cNvSpPr txBox="1">
            <a:spLocks noGrp="1"/>
          </p:cNvSpPr>
          <p:nvPr/>
        </p:nvSpPr>
        <p:spPr bwMode="auto">
          <a:xfrm>
            <a:off x="0" y="8840788"/>
            <a:ext cx="3055938"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000000"/>
              </a:solidFill>
              <a:latin typeface="Arial" charset="0"/>
            </a:endParaRPr>
          </a:p>
        </p:txBody>
      </p:sp>
      <p:sp>
        <p:nvSpPr>
          <p:cNvPr id="137224" name="Slide Number Placeholder 5"/>
          <p:cNvSpPr txBox="1">
            <a:spLocks noGrp="1"/>
          </p:cNvSpPr>
          <p:nvPr/>
        </p:nvSpPr>
        <p:spPr bwMode="auto">
          <a:xfrm>
            <a:off x="3995738" y="8840788"/>
            <a:ext cx="3055937"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474" tIns="46738" rIns="93474" bIns="46738" anchor="b"/>
          <a:lstStyle>
            <a:lvl1pPr defTabSz="984250" eaLnBrk="0" hangingPunct="0">
              <a:defRPr>
                <a:solidFill>
                  <a:schemeClr val="tx1"/>
                </a:solidFill>
                <a:latin typeface="Calibri" pitchFamily="34" charset="0"/>
                <a:cs typeface="Arial" charset="0"/>
              </a:defRPr>
            </a:lvl1pPr>
            <a:lvl2pPr marL="742950" indent="-285750" defTabSz="984250" eaLnBrk="0" hangingPunct="0">
              <a:defRPr>
                <a:solidFill>
                  <a:schemeClr val="tx1"/>
                </a:solidFill>
                <a:latin typeface="Calibri" pitchFamily="34" charset="0"/>
                <a:cs typeface="Arial" charset="0"/>
              </a:defRPr>
            </a:lvl2pPr>
            <a:lvl3pPr marL="1143000" indent="-228600" defTabSz="984250" eaLnBrk="0" hangingPunct="0">
              <a:defRPr>
                <a:solidFill>
                  <a:schemeClr val="tx1"/>
                </a:solidFill>
                <a:latin typeface="Calibri" pitchFamily="34" charset="0"/>
                <a:cs typeface="Arial" charset="0"/>
              </a:defRPr>
            </a:lvl3pPr>
            <a:lvl4pPr marL="1600200" indent="-228600" defTabSz="984250" eaLnBrk="0" hangingPunct="0">
              <a:defRPr>
                <a:solidFill>
                  <a:schemeClr val="tx1"/>
                </a:solidFill>
                <a:latin typeface="Calibri" pitchFamily="34" charset="0"/>
                <a:cs typeface="Arial" charset="0"/>
              </a:defRPr>
            </a:lvl4pPr>
            <a:lvl5pPr marL="2057400" indent="-228600" defTabSz="984250" eaLnBrk="0" hangingPunct="0">
              <a:defRPr>
                <a:solidFill>
                  <a:schemeClr val="tx1"/>
                </a:solidFill>
                <a:latin typeface="Calibri" pitchFamily="34" charset="0"/>
                <a:cs typeface="Arial" charset="0"/>
              </a:defRPr>
            </a:lvl5pPr>
            <a:lvl6pPr marL="2514600" indent="-228600" defTabSz="984250" eaLnBrk="0" fontAlgn="base" hangingPunct="0">
              <a:spcBef>
                <a:spcPct val="0"/>
              </a:spcBef>
              <a:spcAft>
                <a:spcPct val="0"/>
              </a:spcAft>
              <a:defRPr>
                <a:solidFill>
                  <a:schemeClr val="tx1"/>
                </a:solidFill>
                <a:latin typeface="Calibri" pitchFamily="34" charset="0"/>
                <a:cs typeface="Arial" charset="0"/>
              </a:defRPr>
            </a:lvl6pPr>
            <a:lvl7pPr marL="2971800" indent="-228600" defTabSz="984250" eaLnBrk="0" fontAlgn="base" hangingPunct="0">
              <a:spcBef>
                <a:spcPct val="0"/>
              </a:spcBef>
              <a:spcAft>
                <a:spcPct val="0"/>
              </a:spcAft>
              <a:defRPr>
                <a:solidFill>
                  <a:schemeClr val="tx1"/>
                </a:solidFill>
                <a:latin typeface="Calibri" pitchFamily="34" charset="0"/>
                <a:cs typeface="Arial" charset="0"/>
              </a:defRPr>
            </a:lvl7pPr>
            <a:lvl8pPr marL="3429000" indent="-228600" defTabSz="984250" eaLnBrk="0" fontAlgn="base" hangingPunct="0">
              <a:spcBef>
                <a:spcPct val="0"/>
              </a:spcBef>
              <a:spcAft>
                <a:spcPct val="0"/>
              </a:spcAft>
              <a:defRPr>
                <a:solidFill>
                  <a:schemeClr val="tx1"/>
                </a:solidFill>
                <a:latin typeface="Calibri" pitchFamily="34" charset="0"/>
                <a:cs typeface="Arial" charset="0"/>
              </a:defRPr>
            </a:lvl8pPr>
            <a:lvl9pPr marL="3886200" indent="-228600" defTabSz="98425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4CF7A81-2C8B-4C04-B06C-6D078A4A8198}"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FD2C99C-2B13-4E72-AA07-4939C35B678F}" type="datetime1">
              <a:rPr lang="en-US"/>
              <a:pPr>
                <a:defRPr/>
              </a:pPr>
              <a:t>8/30/2013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6" name="Slide Number Placeholder 5"/>
          <p:cNvSpPr>
            <a:spLocks noGrp="1"/>
          </p:cNvSpPr>
          <p:nvPr>
            <p:ph type="sldNum" sz="quarter" idx="12"/>
          </p:nvPr>
        </p:nvSpPr>
        <p:spPr/>
        <p:txBody>
          <a:bodyPr/>
          <a:lstStyle>
            <a:lvl1pPr>
              <a:defRPr/>
            </a:lvl1pPr>
          </a:lstStyle>
          <a:p>
            <a:pPr>
              <a:defRPr/>
            </a:pPr>
            <a:fld id="{A36EEEE3-6E62-4887-9C50-4EC08657A030}" type="slidenum">
              <a:rPr lang="en-US"/>
              <a:pPr>
                <a:defRPr/>
              </a:pPr>
              <a:t>‹#›</a:t>
            </a:fld>
            <a:endParaRPr lang="en-US"/>
          </a:p>
        </p:txBody>
      </p:sp>
    </p:spTree>
    <p:extLst>
      <p:ext uri="{BB962C8B-B14F-4D97-AF65-F5344CB8AC3E}">
        <p14:creationId xmlns:p14="http://schemas.microsoft.com/office/powerpoint/2010/main" val="4167658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252CF2-EE3E-459F-88AB-32AECA4C0704}" type="datetime1">
              <a:rPr lang="en-US"/>
              <a:pPr>
                <a:defRPr/>
              </a:pPr>
              <a:t>8/30/2013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6" name="Slide Number Placeholder 5"/>
          <p:cNvSpPr>
            <a:spLocks noGrp="1"/>
          </p:cNvSpPr>
          <p:nvPr>
            <p:ph type="sldNum" sz="quarter" idx="12"/>
          </p:nvPr>
        </p:nvSpPr>
        <p:spPr/>
        <p:txBody>
          <a:bodyPr/>
          <a:lstStyle>
            <a:lvl1pPr>
              <a:defRPr/>
            </a:lvl1pPr>
          </a:lstStyle>
          <a:p>
            <a:pPr>
              <a:defRPr/>
            </a:pPr>
            <a:fld id="{5366FABB-2405-48E2-A245-CF522DF610F7}" type="slidenum">
              <a:rPr lang="en-US"/>
              <a:pPr>
                <a:defRPr/>
              </a:pPr>
              <a:t>‹#›</a:t>
            </a:fld>
            <a:endParaRPr lang="en-US"/>
          </a:p>
        </p:txBody>
      </p:sp>
    </p:spTree>
    <p:extLst>
      <p:ext uri="{BB962C8B-B14F-4D97-AF65-F5344CB8AC3E}">
        <p14:creationId xmlns:p14="http://schemas.microsoft.com/office/powerpoint/2010/main" val="2013040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A4F3BC5-F352-4406-90B2-128F8DF9BFB3}" type="datetime1">
              <a:rPr lang="en-US"/>
              <a:pPr>
                <a:defRPr/>
              </a:pPr>
              <a:t>8/30/2013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6" name="Slide Number Placeholder 5"/>
          <p:cNvSpPr>
            <a:spLocks noGrp="1"/>
          </p:cNvSpPr>
          <p:nvPr>
            <p:ph type="sldNum" sz="quarter" idx="12"/>
          </p:nvPr>
        </p:nvSpPr>
        <p:spPr/>
        <p:txBody>
          <a:bodyPr/>
          <a:lstStyle>
            <a:lvl1pPr>
              <a:defRPr/>
            </a:lvl1pPr>
          </a:lstStyle>
          <a:p>
            <a:pPr>
              <a:defRPr/>
            </a:pPr>
            <a:fld id="{CCAF3F53-DA82-46F7-9CC6-79E19EE74385}" type="slidenum">
              <a:rPr lang="en-US"/>
              <a:pPr>
                <a:defRPr/>
              </a:pPr>
              <a:t>‹#›</a:t>
            </a:fld>
            <a:endParaRPr lang="en-US"/>
          </a:p>
        </p:txBody>
      </p:sp>
    </p:spTree>
    <p:extLst>
      <p:ext uri="{BB962C8B-B14F-4D97-AF65-F5344CB8AC3E}">
        <p14:creationId xmlns:p14="http://schemas.microsoft.com/office/powerpoint/2010/main" val="2777149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B26E1C4-B822-4165-95F1-2F80C08135C9}" type="datetime1">
              <a:rPr lang="en-US"/>
              <a:pPr>
                <a:defRPr/>
              </a:pPr>
              <a:t>8/30/2013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Division of Vocational Rehabilitation - Transition Self-Exploration</a:t>
            </a:r>
          </a:p>
        </p:txBody>
      </p:sp>
      <p:sp>
        <p:nvSpPr>
          <p:cNvPr id="5" name="Slide Number Placeholder 5"/>
          <p:cNvSpPr>
            <a:spLocks noGrp="1"/>
          </p:cNvSpPr>
          <p:nvPr>
            <p:ph type="sldNum" sz="quarter" idx="12"/>
          </p:nvPr>
        </p:nvSpPr>
        <p:spPr/>
        <p:txBody>
          <a:bodyPr/>
          <a:lstStyle>
            <a:lvl1pPr>
              <a:defRPr/>
            </a:lvl1pPr>
          </a:lstStyle>
          <a:p>
            <a:pPr>
              <a:defRPr/>
            </a:pPr>
            <a:fld id="{ECA28355-E84B-4F47-8381-64BDC92DAE01}" type="slidenum">
              <a:rPr lang="en-US"/>
              <a:pPr>
                <a:defRPr/>
              </a:pPr>
              <a:t>‹#›</a:t>
            </a:fld>
            <a:endParaRPr lang="en-US"/>
          </a:p>
        </p:txBody>
      </p:sp>
    </p:spTree>
    <p:extLst>
      <p:ext uri="{BB962C8B-B14F-4D97-AF65-F5344CB8AC3E}">
        <p14:creationId xmlns:p14="http://schemas.microsoft.com/office/powerpoint/2010/main" val="777168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0C0E410-93C0-435A-A7CC-6BE49435B00C}" type="datetime1">
              <a:rPr lang="en-US"/>
              <a:pPr>
                <a:defRPr/>
              </a:pPr>
              <a:t>8/30/2013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6" name="Slide Number Placeholder 5"/>
          <p:cNvSpPr>
            <a:spLocks noGrp="1"/>
          </p:cNvSpPr>
          <p:nvPr>
            <p:ph type="sldNum" sz="quarter" idx="12"/>
          </p:nvPr>
        </p:nvSpPr>
        <p:spPr/>
        <p:txBody>
          <a:bodyPr/>
          <a:lstStyle>
            <a:lvl1pPr>
              <a:defRPr/>
            </a:lvl1pPr>
          </a:lstStyle>
          <a:p>
            <a:pPr>
              <a:defRPr/>
            </a:pPr>
            <a:fld id="{FD9A69D8-3479-49C8-860A-2535255F0B1C}" type="slidenum">
              <a:rPr lang="en-US"/>
              <a:pPr>
                <a:defRPr/>
              </a:pPr>
              <a:t>‹#›</a:t>
            </a:fld>
            <a:endParaRPr lang="en-US"/>
          </a:p>
        </p:txBody>
      </p:sp>
    </p:spTree>
    <p:extLst>
      <p:ext uri="{BB962C8B-B14F-4D97-AF65-F5344CB8AC3E}">
        <p14:creationId xmlns:p14="http://schemas.microsoft.com/office/powerpoint/2010/main" val="345750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891AFDC-F2AC-441E-AD34-B685A7C4D6CF}" type="datetime1">
              <a:rPr lang="en-US"/>
              <a:pPr>
                <a:defRPr/>
              </a:pPr>
              <a:t>8/30/2013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6" name="Slide Number Placeholder 5"/>
          <p:cNvSpPr>
            <a:spLocks noGrp="1"/>
          </p:cNvSpPr>
          <p:nvPr>
            <p:ph type="sldNum" sz="quarter" idx="12"/>
          </p:nvPr>
        </p:nvSpPr>
        <p:spPr/>
        <p:txBody>
          <a:bodyPr/>
          <a:lstStyle>
            <a:lvl1pPr>
              <a:defRPr/>
            </a:lvl1pPr>
          </a:lstStyle>
          <a:p>
            <a:pPr>
              <a:defRPr/>
            </a:pPr>
            <a:fld id="{52F04EFE-597A-49A3-82DC-56E14706A3BA}" type="slidenum">
              <a:rPr lang="en-US"/>
              <a:pPr>
                <a:defRPr/>
              </a:pPr>
              <a:t>‹#›</a:t>
            </a:fld>
            <a:endParaRPr lang="en-US"/>
          </a:p>
        </p:txBody>
      </p:sp>
    </p:spTree>
    <p:extLst>
      <p:ext uri="{BB962C8B-B14F-4D97-AF65-F5344CB8AC3E}">
        <p14:creationId xmlns:p14="http://schemas.microsoft.com/office/powerpoint/2010/main" val="2637235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1F1B185-577E-4FCC-943C-4AD13B8E8712}" type="datetime1">
              <a:rPr lang="en-US"/>
              <a:pPr>
                <a:defRPr/>
              </a:pPr>
              <a:t>8/30/2013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7" name="Slide Number Placeholder 5"/>
          <p:cNvSpPr>
            <a:spLocks noGrp="1"/>
          </p:cNvSpPr>
          <p:nvPr>
            <p:ph type="sldNum" sz="quarter" idx="12"/>
          </p:nvPr>
        </p:nvSpPr>
        <p:spPr/>
        <p:txBody>
          <a:bodyPr/>
          <a:lstStyle>
            <a:lvl1pPr>
              <a:defRPr/>
            </a:lvl1pPr>
          </a:lstStyle>
          <a:p>
            <a:pPr>
              <a:defRPr/>
            </a:pPr>
            <a:fld id="{FE3704C1-392D-4D31-9B1C-A0F4D59B95BA}" type="slidenum">
              <a:rPr lang="en-US"/>
              <a:pPr>
                <a:defRPr/>
              </a:pPr>
              <a:t>‹#›</a:t>
            </a:fld>
            <a:endParaRPr lang="en-US"/>
          </a:p>
        </p:txBody>
      </p:sp>
    </p:spTree>
    <p:extLst>
      <p:ext uri="{BB962C8B-B14F-4D97-AF65-F5344CB8AC3E}">
        <p14:creationId xmlns:p14="http://schemas.microsoft.com/office/powerpoint/2010/main" val="2868324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4514803-8D39-4943-B9D2-8562039D27FA}" type="datetime1">
              <a:rPr lang="en-US"/>
              <a:pPr>
                <a:defRPr/>
              </a:pPr>
              <a:t>8/30/2013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9" name="Slide Number Placeholder 5"/>
          <p:cNvSpPr>
            <a:spLocks noGrp="1"/>
          </p:cNvSpPr>
          <p:nvPr>
            <p:ph type="sldNum" sz="quarter" idx="12"/>
          </p:nvPr>
        </p:nvSpPr>
        <p:spPr/>
        <p:txBody>
          <a:bodyPr/>
          <a:lstStyle>
            <a:lvl1pPr>
              <a:defRPr/>
            </a:lvl1pPr>
          </a:lstStyle>
          <a:p>
            <a:pPr>
              <a:defRPr/>
            </a:pPr>
            <a:fld id="{7D21A9CE-43EC-4BA6-8030-8FFBA3846954}" type="slidenum">
              <a:rPr lang="en-US"/>
              <a:pPr>
                <a:defRPr/>
              </a:pPr>
              <a:t>‹#›</a:t>
            </a:fld>
            <a:endParaRPr lang="en-US"/>
          </a:p>
        </p:txBody>
      </p:sp>
    </p:spTree>
    <p:extLst>
      <p:ext uri="{BB962C8B-B14F-4D97-AF65-F5344CB8AC3E}">
        <p14:creationId xmlns:p14="http://schemas.microsoft.com/office/powerpoint/2010/main" val="3052453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45674B4-BDCD-452E-BF08-FB734D2BE1B9}" type="datetime1">
              <a:rPr lang="en-US"/>
              <a:pPr>
                <a:defRPr/>
              </a:pPr>
              <a:t>8/30/2013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5" name="Slide Number Placeholder 5"/>
          <p:cNvSpPr>
            <a:spLocks noGrp="1"/>
          </p:cNvSpPr>
          <p:nvPr>
            <p:ph type="sldNum" sz="quarter" idx="12"/>
          </p:nvPr>
        </p:nvSpPr>
        <p:spPr/>
        <p:txBody>
          <a:bodyPr/>
          <a:lstStyle>
            <a:lvl1pPr>
              <a:defRPr/>
            </a:lvl1pPr>
          </a:lstStyle>
          <a:p>
            <a:pPr>
              <a:defRPr/>
            </a:pPr>
            <a:fld id="{769F743C-E7A9-4725-90C9-C8C3E61D0EA7}" type="slidenum">
              <a:rPr lang="en-US"/>
              <a:pPr>
                <a:defRPr/>
              </a:pPr>
              <a:t>‹#›</a:t>
            </a:fld>
            <a:endParaRPr lang="en-US"/>
          </a:p>
        </p:txBody>
      </p:sp>
    </p:spTree>
    <p:extLst>
      <p:ext uri="{BB962C8B-B14F-4D97-AF65-F5344CB8AC3E}">
        <p14:creationId xmlns:p14="http://schemas.microsoft.com/office/powerpoint/2010/main" val="19796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12CB06-E0DE-4B04-92E9-D835AABF7942}" type="datetime1">
              <a:rPr lang="en-US"/>
              <a:pPr>
                <a:defRPr/>
              </a:pPr>
              <a:t>8/30/2013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4" name="Slide Number Placeholder 5"/>
          <p:cNvSpPr>
            <a:spLocks noGrp="1"/>
          </p:cNvSpPr>
          <p:nvPr>
            <p:ph type="sldNum" sz="quarter" idx="12"/>
          </p:nvPr>
        </p:nvSpPr>
        <p:spPr/>
        <p:txBody>
          <a:bodyPr/>
          <a:lstStyle>
            <a:lvl1pPr>
              <a:defRPr/>
            </a:lvl1pPr>
          </a:lstStyle>
          <a:p>
            <a:pPr>
              <a:defRPr/>
            </a:pPr>
            <a:fld id="{6F13A222-AF44-4DA0-8162-EAE46B6B9C94}" type="slidenum">
              <a:rPr lang="en-US"/>
              <a:pPr>
                <a:defRPr/>
              </a:pPr>
              <a:t>‹#›</a:t>
            </a:fld>
            <a:endParaRPr lang="en-US"/>
          </a:p>
        </p:txBody>
      </p:sp>
    </p:spTree>
    <p:extLst>
      <p:ext uri="{BB962C8B-B14F-4D97-AF65-F5344CB8AC3E}">
        <p14:creationId xmlns:p14="http://schemas.microsoft.com/office/powerpoint/2010/main" val="340657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1071904-6D96-4C9F-991C-C5E38A75600C}" type="datetime1">
              <a:rPr lang="en-US"/>
              <a:pPr>
                <a:defRPr/>
              </a:pPr>
              <a:t>8/30/2013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7" name="Slide Number Placeholder 5"/>
          <p:cNvSpPr>
            <a:spLocks noGrp="1"/>
          </p:cNvSpPr>
          <p:nvPr>
            <p:ph type="sldNum" sz="quarter" idx="12"/>
          </p:nvPr>
        </p:nvSpPr>
        <p:spPr/>
        <p:txBody>
          <a:bodyPr/>
          <a:lstStyle>
            <a:lvl1pPr>
              <a:defRPr/>
            </a:lvl1pPr>
          </a:lstStyle>
          <a:p>
            <a:pPr>
              <a:defRPr/>
            </a:pPr>
            <a:fld id="{77BFEA99-5CFD-4BC3-B82A-717A7CD4F030}" type="slidenum">
              <a:rPr lang="en-US"/>
              <a:pPr>
                <a:defRPr/>
              </a:pPr>
              <a:t>‹#›</a:t>
            </a:fld>
            <a:endParaRPr lang="en-US"/>
          </a:p>
        </p:txBody>
      </p:sp>
    </p:spTree>
    <p:extLst>
      <p:ext uri="{BB962C8B-B14F-4D97-AF65-F5344CB8AC3E}">
        <p14:creationId xmlns:p14="http://schemas.microsoft.com/office/powerpoint/2010/main" val="385533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8B9C2FA-D9FB-4DAE-812E-01161814A0C1}" type="datetime1">
              <a:rPr lang="en-US"/>
              <a:pPr>
                <a:defRPr/>
              </a:pPr>
              <a:t>8/30/2013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Bureau of Vocational Rehabilitation Transition Occupational Exploration</a:t>
            </a:r>
          </a:p>
        </p:txBody>
      </p:sp>
      <p:sp>
        <p:nvSpPr>
          <p:cNvPr id="7" name="Slide Number Placeholder 5"/>
          <p:cNvSpPr>
            <a:spLocks noGrp="1"/>
          </p:cNvSpPr>
          <p:nvPr>
            <p:ph type="sldNum" sz="quarter" idx="12"/>
          </p:nvPr>
        </p:nvSpPr>
        <p:spPr/>
        <p:txBody>
          <a:bodyPr/>
          <a:lstStyle>
            <a:lvl1pPr>
              <a:defRPr/>
            </a:lvl1pPr>
          </a:lstStyle>
          <a:p>
            <a:pPr>
              <a:defRPr/>
            </a:pPr>
            <a:fld id="{86541818-CA4E-4298-AA43-A94CAD53FCCA}" type="slidenum">
              <a:rPr lang="en-US"/>
              <a:pPr>
                <a:defRPr/>
              </a:pPr>
              <a:t>‹#›</a:t>
            </a:fld>
            <a:endParaRPr lang="en-US"/>
          </a:p>
        </p:txBody>
      </p:sp>
    </p:spTree>
    <p:extLst>
      <p:ext uri="{BB962C8B-B14F-4D97-AF65-F5344CB8AC3E}">
        <p14:creationId xmlns:p14="http://schemas.microsoft.com/office/powerpoint/2010/main" val="3503808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a:defRPr/>
            </a:pPr>
            <a:fld id="{9502CA36-D7AA-4BB4-9788-C61160DE9087}" type="datetime1">
              <a:rPr lang="en-US"/>
              <a:pPr>
                <a:defRPr/>
              </a:pPr>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r>
              <a:rPr lang="en-US"/>
              <a:t>Bureau of Vocational Rehabilitation Transition Occupational Exploration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A4556C9A-32F2-4D4E-B859-12E6A7ED30C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358" r:id="rId1"/>
    <p:sldLayoutId id="2147484359" r:id="rId2"/>
    <p:sldLayoutId id="2147484360" r:id="rId3"/>
    <p:sldLayoutId id="2147484361" r:id="rId4"/>
    <p:sldLayoutId id="2147484362" r:id="rId5"/>
    <p:sldLayoutId id="2147484363" r:id="rId6"/>
    <p:sldLayoutId id="2147484364" r:id="rId7"/>
    <p:sldLayoutId id="2147484365" r:id="rId8"/>
    <p:sldLayoutId id="2147484366" r:id="rId9"/>
    <p:sldLayoutId id="2147484367" r:id="rId10"/>
    <p:sldLayoutId id="2147484368" r:id="rId11"/>
    <p:sldLayoutId id="2147484380" r:id="rId12"/>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www.imaginon.org/fun/whippingboy/createcoatofarms.asp"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famemaine.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411224" y="3048000"/>
            <a:ext cx="6400800" cy="685800"/>
          </a:xfrm>
        </p:spPr>
        <p:txBody>
          <a:bodyPr>
            <a:noAutofit/>
          </a:bodyPr>
          <a:lstStyle/>
          <a:p>
            <a:r>
              <a:rPr lang="en-US" sz="4000" dirty="0" smtClean="0">
                <a:solidFill>
                  <a:schemeClr val="tx1">
                    <a:lumMod val="85000"/>
                    <a:lumOff val="15000"/>
                  </a:schemeClr>
                </a:solidFill>
              </a:rPr>
              <a:t>Strengths and Aptitudes</a:t>
            </a:r>
            <a:endParaRPr lang="en-US" sz="4000" dirty="0">
              <a:solidFill>
                <a:schemeClr val="tx1">
                  <a:lumMod val="85000"/>
                  <a:lumOff val="15000"/>
                </a:schemeClr>
              </a:solidFill>
            </a:endParaRPr>
          </a:p>
        </p:txBody>
      </p:sp>
      <p:pic>
        <p:nvPicPr>
          <p:cNvPr id="4" name="Picture 3" descr="Maine Department of Labor, Division of Vocational Rehabilitation&#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3868543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36E561DE-280A-429A-B45B-31C5C2099097}" type="slidenum">
              <a:rPr lang="en-US"/>
              <a:pPr>
                <a:defRPr/>
              </a:pPr>
              <a:t>10</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A588D5B6-6A0A-426C-B240-305D398975A6}"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67588" name="Title 1"/>
          <p:cNvSpPr>
            <a:spLocks noGrp="1"/>
          </p:cNvSpPr>
          <p:nvPr>
            <p:ph type="title" idx="4294967295"/>
          </p:nvPr>
        </p:nvSpPr>
        <p:spPr>
          <a:xfrm>
            <a:off x="0" y="274638"/>
            <a:ext cx="8229600" cy="1143000"/>
          </a:xfrm>
        </p:spPr>
        <p:txBody>
          <a:bodyPr/>
          <a:lstStyle/>
          <a:p>
            <a:r>
              <a:rPr lang="en-US" b="1" smtClean="0"/>
              <a:t>6 Ability Areas of the WOWi</a:t>
            </a:r>
            <a:endParaRPr lang="en-US" smtClean="0"/>
          </a:p>
        </p:txBody>
      </p:sp>
      <p:sp>
        <p:nvSpPr>
          <p:cNvPr id="67589" name="Content Placeholder 2"/>
          <p:cNvSpPr>
            <a:spLocks noGrp="1"/>
          </p:cNvSpPr>
          <p:nvPr>
            <p:ph idx="4294967295"/>
          </p:nvPr>
        </p:nvSpPr>
        <p:spPr>
          <a:xfrm>
            <a:off x="685800" y="1600200"/>
            <a:ext cx="7543800" cy="4525963"/>
          </a:xfrm>
        </p:spPr>
        <p:txBody>
          <a:bodyPr/>
          <a:lstStyle/>
          <a:p>
            <a:pPr eaLnBrk="1" hangingPunct="1">
              <a:buFont typeface="Arial" charset="0"/>
              <a:buNone/>
            </a:pPr>
            <a:r>
              <a:rPr lang="en-US" sz="2800" b="1" u="sng" smtClean="0"/>
              <a:t>Aptitude</a:t>
            </a:r>
            <a:r>
              <a:rPr lang="en-US" sz="2800" b="1" smtClean="0"/>
              <a:t>			</a:t>
            </a:r>
            <a:r>
              <a:rPr lang="en-US" sz="2800" b="1" u="sng" smtClean="0"/>
              <a:t>Measured How?</a:t>
            </a:r>
          </a:p>
          <a:p>
            <a:pPr eaLnBrk="1" hangingPunct="1">
              <a:buFont typeface="Arial" charset="0"/>
              <a:buNone/>
            </a:pPr>
            <a:r>
              <a:rPr lang="en-US" sz="2800" b="1" smtClean="0"/>
              <a:t>Verbal </a:t>
            </a:r>
            <a:r>
              <a:rPr lang="en-US" sz="2800" smtClean="0"/>
              <a:t>			English Vocabulary</a:t>
            </a:r>
          </a:p>
          <a:p>
            <a:pPr eaLnBrk="1" hangingPunct="1">
              <a:buFont typeface="Arial" charset="0"/>
              <a:buNone/>
            </a:pPr>
            <a:r>
              <a:rPr lang="en-US" sz="2800" b="1" smtClean="0"/>
              <a:t>Numerical	</a:t>
            </a:r>
            <a:r>
              <a:rPr lang="en-US" sz="2800" smtClean="0"/>
              <a:t>		Basic Math Skills	 </a:t>
            </a:r>
          </a:p>
          <a:p>
            <a:pPr eaLnBrk="1" hangingPunct="1">
              <a:buFont typeface="Arial" charset="0"/>
              <a:buNone/>
            </a:pPr>
            <a:r>
              <a:rPr lang="en-US" sz="2800" b="1" smtClean="0"/>
              <a:t>Abstractions</a:t>
            </a:r>
            <a:r>
              <a:rPr lang="en-US" sz="2800" smtClean="0"/>
              <a:t>		Problem-Solving (Algebra)</a:t>
            </a:r>
          </a:p>
          <a:p>
            <a:pPr eaLnBrk="1" hangingPunct="1">
              <a:buFont typeface="Arial" charset="0"/>
              <a:buNone/>
            </a:pPr>
            <a:r>
              <a:rPr lang="en-US" sz="2800" b="1" smtClean="0"/>
              <a:t>Spatial – Form</a:t>
            </a:r>
            <a:r>
              <a:rPr lang="en-US" sz="2800" smtClean="0"/>
              <a:t>		Visualizing  3-						dimensional Objects</a:t>
            </a:r>
          </a:p>
          <a:p>
            <a:pPr eaLnBrk="1" hangingPunct="1">
              <a:buFont typeface="Arial" charset="0"/>
              <a:buNone/>
            </a:pPr>
            <a:r>
              <a:rPr lang="en-US" sz="2800" b="1" smtClean="0"/>
              <a:t>Mechanical/Electrical 	</a:t>
            </a:r>
            <a:r>
              <a:rPr lang="en-US" sz="2800" smtClean="0"/>
              <a:t>Mechanical Reasoning</a:t>
            </a:r>
          </a:p>
          <a:p>
            <a:pPr eaLnBrk="1" hangingPunct="1">
              <a:buFont typeface="Arial" charset="0"/>
              <a:buNone/>
            </a:pPr>
            <a:r>
              <a:rPr lang="en-US" sz="2800" b="1" smtClean="0"/>
              <a:t>Organizing Skill		</a:t>
            </a:r>
            <a:r>
              <a:rPr lang="en-US" sz="2800" smtClean="0"/>
              <a:t>Organizing Information</a:t>
            </a:r>
          </a:p>
          <a:p>
            <a:endParaRPr lang="en-US" smtClean="0"/>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CCCD1359-1D0A-4A08-AE23-90B7A994E995}"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6759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EC7B838-09A4-49A3-B014-A628F00E74BA}" type="slidenum">
              <a:rPr lang="en-US" sz="1200">
                <a:solidFill>
                  <a:srgbClr val="898989"/>
                </a:solidFill>
              </a:rPr>
              <a:pPr algn="r" eaLnBrk="1" hangingPunct="1"/>
              <a:t>10</a:t>
            </a:fld>
            <a:endParaRPr lang="en-US" sz="1200">
              <a:solidFill>
                <a:srgbClr val="898989"/>
              </a:solidFill>
            </a:endParaRPr>
          </a:p>
        </p:txBody>
      </p:sp>
      <p:sp>
        <p:nvSpPr>
          <p:cNvPr id="67592" name="Date Placeholder 3"/>
          <p:cNvSpPr txBox="1">
            <a:spLocks noGrp="1"/>
          </p:cNvSpPr>
          <p:nvPr/>
        </p:nvSpPr>
        <p:spPr bwMode="auto">
          <a:xfrm>
            <a:off x="485775"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898989"/>
              </a:solidFill>
            </a:endParaRPr>
          </a:p>
        </p:txBody>
      </p:sp>
      <p:sp>
        <p:nvSpPr>
          <p:cNvPr id="67593"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6759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4959E14-10DE-4E0B-9CFC-63BD614D4A01}" type="slidenum">
              <a:rPr lang="en-US" sz="1200">
                <a:solidFill>
                  <a:srgbClr val="898989"/>
                </a:solidFill>
              </a:rPr>
              <a:pPr algn="r" eaLnBrk="1" hangingPunct="1"/>
              <a:t>10</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F4895920-03C6-4D38-82C8-3A7FE1DD8453}" type="slidenum">
              <a:rPr lang="en-US"/>
              <a:pPr>
                <a:defRPr/>
              </a:pPr>
              <a:t>11</a:t>
            </a:fld>
            <a:endParaRPr lang="en-US"/>
          </a:p>
        </p:txBody>
      </p:sp>
      <p:sp>
        <p:nvSpPr>
          <p:cNvPr id="68611" name="Title 1"/>
          <p:cNvSpPr>
            <a:spLocks noGrp="1"/>
          </p:cNvSpPr>
          <p:nvPr>
            <p:ph type="title"/>
          </p:nvPr>
        </p:nvSpPr>
        <p:spPr/>
        <p:txBody>
          <a:bodyPr/>
          <a:lstStyle/>
          <a:p>
            <a:r>
              <a:rPr lang="en-US" b="1" smtClean="0"/>
              <a:t>6 Kinds of Abilities</a:t>
            </a:r>
          </a:p>
        </p:txBody>
      </p:sp>
      <p:sp>
        <p:nvSpPr>
          <p:cNvPr id="68612" name="Content Placeholder 2"/>
          <p:cNvSpPr>
            <a:spLocks noGrp="1"/>
          </p:cNvSpPr>
          <p:nvPr>
            <p:ph idx="1"/>
          </p:nvPr>
        </p:nvSpPr>
        <p:spPr/>
        <p:txBody>
          <a:bodyPr/>
          <a:lstStyle/>
          <a:p>
            <a:r>
              <a:rPr lang="en-US" b="1" smtClean="0"/>
              <a:t>Verbal</a:t>
            </a:r>
            <a:r>
              <a:rPr lang="en-US" smtClean="0"/>
              <a:t> – how well you learn words</a:t>
            </a:r>
          </a:p>
          <a:p>
            <a:endParaRPr lang="en-US" smtClean="0"/>
          </a:p>
          <a:p>
            <a:endParaRPr lang="en-US" smtClean="0"/>
          </a:p>
          <a:p>
            <a:r>
              <a:rPr lang="en-US" b="1" smtClean="0"/>
              <a:t>Numerical</a:t>
            </a:r>
            <a:r>
              <a:rPr lang="en-US" smtClean="0"/>
              <a:t> – how well you learn math</a:t>
            </a:r>
          </a:p>
          <a:p>
            <a:endParaRPr lang="en-US" smtClean="0"/>
          </a:p>
          <a:p>
            <a:endParaRPr lang="en-US" smtClean="0"/>
          </a:p>
          <a:p>
            <a:endParaRPr lang="en-US" smtClean="0"/>
          </a:p>
          <a:p>
            <a:endParaRPr lang="en-US" smtClean="0"/>
          </a:p>
        </p:txBody>
      </p:sp>
      <p:sp>
        <p:nvSpPr>
          <p:cNvPr id="4" name="Date Placeholder 3"/>
          <p:cNvSpPr>
            <a:spLocks noGrp="1"/>
          </p:cNvSpPr>
          <p:nvPr>
            <p:ph type="dt" sz="quarter" idx="10"/>
          </p:nvPr>
        </p:nvSpPr>
        <p:spPr/>
        <p:txBody>
          <a:bodyPr/>
          <a:lstStyle/>
          <a:p>
            <a:pPr>
              <a:defRPr/>
            </a:pPr>
            <a:endParaRPr lang="en-US" dirty="0"/>
          </a:p>
        </p:txBody>
      </p:sp>
      <p:sp>
        <p:nvSpPr>
          <p:cNvPr id="68614"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7BD7B29-F430-40C9-8642-CDA0CD0E284D}"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pic>
        <p:nvPicPr>
          <p:cNvPr id="68616" name="Picture 3" descr="A silhouette of a man in a suit. A cross-section of his head reveals mechanical parts and letters float out of his open mouth." title="Talking man"/>
          <p:cNvPicPr>
            <a:picLocks noChangeAspect="1" noChangeArrowheads="1"/>
          </p:cNvPicPr>
          <p:nvPr/>
        </p:nvPicPr>
        <p:blipFill>
          <a:blip r:embed="rId3"/>
          <a:srcRect/>
          <a:stretch>
            <a:fillRect/>
          </a:stretch>
        </p:blipFill>
        <p:spPr bwMode="auto">
          <a:xfrm>
            <a:off x="5688013" y="2057400"/>
            <a:ext cx="1819275" cy="112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7" name="Picture 4" descr="A smiling woman holds a piece of chalk while a little girl looks up at here. &quot;22 - 11 = ?&quot; is written on the chalkboard behind them." title="Woman and girl doing math"/>
          <p:cNvPicPr>
            <a:picLocks noChangeAspect="1" noChangeArrowheads="1"/>
          </p:cNvPicPr>
          <p:nvPr/>
        </p:nvPicPr>
        <p:blipFill>
          <a:blip r:embed="rId4"/>
          <a:srcRect/>
          <a:stretch>
            <a:fillRect/>
          </a:stretch>
        </p:blipFill>
        <p:spPr bwMode="auto">
          <a:xfrm>
            <a:off x="3124200" y="4038600"/>
            <a:ext cx="1882775"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92292A53-25C7-4B21-A39E-96DA4BA1F52A}" type="slidenum">
              <a:rPr lang="en-US"/>
              <a:pPr>
                <a:defRPr/>
              </a:pPr>
              <a:t>12</a:t>
            </a:fld>
            <a:endParaRPr lang="en-US"/>
          </a:p>
        </p:txBody>
      </p:sp>
      <p:sp>
        <p:nvSpPr>
          <p:cNvPr id="69635" name="Title 1"/>
          <p:cNvSpPr>
            <a:spLocks noGrp="1"/>
          </p:cNvSpPr>
          <p:nvPr>
            <p:ph type="title"/>
          </p:nvPr>
        </p:nvSpPr>
        <p:spPr>
          <a:xfrm>
            <a:off x="457200" y="274638"/>
            <a:ext cx="8229600" cy="1020762"/>
          </a:xfrm>
        </p:spPr>
        <p:txBody>
          <a:bodyPr/>
          <a:lstStyle/>
          <a:p>
            <a:r>
              <a:rPr lang="en-US" b="1" smtClean="0"/>
              <a:t>6 Kinds of Abilities</a:t>
            </a:r>
          </a:p>
        </p:txBody>
      </p:sp>
      <p:sp>
        <p:nvSpPr>
          <p:cNvPr id="69636" name="Content Placeholder 2"/>
          <p:cNvSpPr>
            <a:spLocks noGrp="1"/>
          </p:cNvSpPr>
          <p:nvPr>
            <p:ph idx="1"/>
          </p:nvPr>
        </p:nvSpPr>
        <p:spPr>
          <a:xfrm>
            <a:off x="457200" y="1295400"/>
            <a:ext cx="8229600" cy="4830763"/>
          </a:xfrm>
        </p:spPr>
        <p:txBody>
          <a:bodyPr/>
          <a:lstStyle/>
          <a:p>
            <a:r>
              <a:rPr lang="en-US" b="1" smtClean="0"/>
              <a:t>Abstractions</a:t>
            </a:r>
            <a:r>
              <a:rPr lang="en-US" smtClean="0"/>
              <a:t> – how well you solve problems</a:t>
            </a:r>
          </a:p>
          <a:p>
            <a:endParaRPr lang="en-US" smtClean="0"/>
          </a:p>
          <a:p>
            <a:pPr>
              <a:buFont typeface="Arial" charset="0"/>
              <a:buNone/>
            </a:pPr>
            <a:endParaRPr lang="en-US" smtClean="0"/>
          </a:p>
          <a:p>
            <a:r>
              <a:rPr lang="en-US" b="1" smtClean="0"/>
              <a:t>Spatial-Form</a:t>
            </a:r>
            <a:r>
              <a:rPr lang="en-US" smtClean="0"/>
              <a:t> – </a:t>
            </a:r>
          </a:p>
          <a:p>
            <a:pPr lvl="1"/>
            <a:r>
              <a:rPr lang="en-US" sz="3200" smtClean="0"/>
              <a:t>how well you can think in dimensions </a:t>
            </a:r>
          </a:p>
          <a:p>
            <a:pPr>
              <a:buFont typeface="Arial" charset="0"/>
              <a:buNone/>
            </a:pPr>
            <a:r>
              <a:rPr lang="en-US" smtClean="0"/>
              <a:t>			(think of a box in 3 dimensions)</a:t>
            </a:r>
          </a:p>
        </p:txBody>
      </p:sp>
      <p:sp>
        <p:nvSpPr>
          <p:cNvPr id="4" name="Date Placeholder 3"/>
          <p:cNvSpPr>
            <a:spLocks noGrp="1"/>
          </p:cNvSpPr>
          <p:nvPr>
            <p:ph type="dt" sz="quarter" idx="10"/>
          </p:nvPr>
        </p:nvSpPr>
        <p:spPr/>
        <p:txBody>
          <a:bodyPr/>
          <a:lstStyle/>
          <a:p>
            <a:pPr>
              <a:defRPr/>
            </a:pPr>
            <a:endParaRPr lang="en-US" dirty="0"/>
          </a:p>
        </p:txBody>
      </p:sp>
      <p:sp>
        <p:nvSpPr>
          <p:cNvPr id="6963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76E132F-480E-4C07-A324-BDFD623154DF}" type="slidenum">
              <a:rPr lang="en-US" sz="1200">
                <a:solidFill>
                  <a:prstClr val="black">
                    <a:tint val="75000"/>
                  </a:prstClr>
                </a:solidFill>
                <a:latin typeface="+mn-lt"/>
                <a:cs typeface="+mn-cs"/>
              </a:rPr>
              <a:pPr algn="r" fontAlgn="auto">
                <a:spcBef>
                  <a:spcPts val="0"/>
                </a:spcBef>
                <a:spcAft>
                  <a:spcPts val="0"/>
                </a:spcAft>
                <a:defRPr/>
              </a:pPr>
              <a:t>12</a:t>
            </a:fld>
            <a:endParaRPr lang="en-US" sz="1200">
              <a:solidFill>
                <a:prstClr val="black">
                  <a:tint val="75000"/>
                </a:prstClr>
              </a:solidFill>
              <a:latin typeface="+mn-lt"/>
              <a:cs typeface="+mn-cs"/>
            </a:endParaRPr>
          </a:p>
        </p:txBody>
      </p:sp>
      <p:pic>
        <p:nvPicPr>
          <p:cNvPr id="69640" name="Picture 2" title="A box with the lid off"/>
          <p:cNvPicPr>
            <a:picLocks noChangeAspect="1" noChangeArrowheads="1"/>
          </p:cNvPicPr>
          <p:nvPr/>
        </p:nvPicPr>
        <p:blipFill>
          <a:blip r:embed="rId3"/>
          <a:srcRect/>
          <a:stretch>
            <a:fillRect/>
          </a:stretch>
        </p:blipFill>
        <p:spPr bwMode="auto">
          <a:xfrm>
            <a:off x="457200" y="4267200"/>
            <a:ext cx="1893888"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9641" name="Picture 2" descr="Four people hold puzzle pieces that will fit together to create a circl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67400" y="1905000"/>
            <a:ext cx="1816100"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9DA6554A-C0A8-4C6A-9455-3E7CD9C4C42D}" type="slidenum">
              <a:rPr lang="en-US"/>
              <a:pPr>
                <a:defRPr/>
              </a:pPr>
              <a:t>13</a:t>
            </a:fld>
            <a:endParaRPr lang="en-US"/>
          </a:p>
        </p:txBody>
      </p:sp>
      <p:sp>
        <p:nvSpPr>
          <p:cNvPr id="70659" name="Title 1"/>
          <p:cNvSpPr>
            <a:spLocks noGrp="1"/>
          </p:cNvSpPr>
          <p:nvPr>
            <p:ph type="title"/>
          </p:nvPr>
        </p:nvSpPr>
        <p:spPr/>
        <p:txBody>
          <a:bodyPr/>
          <a:lstStyle/>
          <a:p>
            <a:r>
              <a:rPr lang="en-US" b="1" smtClean="0"/>
              <a:t>6 Kinds of Abilities</a:t>
            </a:r>
          </a:p>
        </p:txBody>
      </p:sp>
      <p:sp>
        <p:nvSpPr>
          <p:cNvPr id="70660" name="Content Placeholder 2"/>
          <p:cNvSpPr>
            <a:spLocks noGrp="1"/>
          </p:cNvSpPr>
          <p:nvPr>
            <p:ph idx="1"/>
          </p:nvPr>
        </p:nvSpPr>
        <p:spPr/>
        <p:txBody>
          <a:bodyPr/>
          <a:lstStyle/>
          <a:p>
            <a:r>
              <a:rPr lang="en-US" b="1" smtClean="0"/>
              <a:t>Mechanical/Electrical</a:t>
            </a:r>
            <a:r>
              <a:rPr lang="en-US" smtClean="0"/>
              <a:t> – how well you can think &amp; work mechanically</a:t>
            </a:r>
          </a:p>
          <a:p>
            <a:endParaRPr lang="en-US" smtClean="0"/>
          </a:p>
          <a:p>
            <a:endParaRPr lang="en-US" smtClean="0"/>
          </a:p>
          <a:p>
            <a:r>
              <a:rPr lang="en-US" b="1" smtClean="0"/>
              <a:t>Organizing Skill </a:t>
            </a:r>
            <a:r>
              <a:rPr lang="en-US" smtClean="0"/>
              <a:t>– how well you can organize information</a:t>
            </a:r>
          </a:p>
          <a:p>
            <a:endParaRPr lang="en-US" smtClean="0"/>
          </a:p>
        </p:txBody>
      </p:sp>
      <p:sp>
        <p:nvSpPr>
          <p:cNvPr id="4" name="Date Placeholder 3"/>
          <p:cNvSpPr>
            <a:spLocks noGrp="1"/>
          </p:cNvSpPr>
          <p:nvPr>
            <p:ph type="dt" sz="quarter" idx="10"/>
          </p:nvPr>
        </p:nvSpPr>
        <p:spPr/>
        <p:txBody>
          <a:bodyPr/>
          <a:lstStyle/>
          <a:p>
            <a:pPr>
              <a:defRPr/>
            </a:pPr>
            <a:endParaRPr lang="en-US" dirty="0"/>
          </a:p>
        </p:txBody>
      </p:sp>
      <p:sp>
        <p:nvSpPr>
          <p:cNvPr id="70662"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234F7BE-71AB-45B8-A8D5-6AD89F00FDEE}" type="slidenum">
              <a:rPr lang="en-US" sz="1200">
                <a:solidFill>
                  <a:prstClr val="black">
                    <a:tint val="75000"/>
                  </a:prstClr>
                </a:solidFill>
                <a:latin typeface="+mn-lt"/>
                <a:cs typeface="+mn-cs"/>
              </a:rPr>
              <a:pPr algn="r" fontAlgn="auto">
                <a:spcBef>
                  <a:spcPts val="0"/>
                </a:spcBef>
                <a:spcAft>
                  <a:spcPts val="0"/>
                </a:spcAft>
                <a:defRPr/>
              </a:pPr>
              <a:t>13</a:t>
            </a:fld>
            <a:endParaRPr lang="en-US" sz="1200">
              <a:solidFill>
                <a:prstClr val="black">
                  <a:tint val="75000"/>
                </a:prstClr>
              </a:solidFill>
              <a:latin typeface="+mn-lt"/>
              <a:cs typeface="+mn-cs"/>
            </a:endParaRPr>
          </a:p>
        </p:txBody>
      </p:sp>
      <p:pic>
        <p:nvPicPr>
          <p:cNvPr id="70664" name="Picture 2" descr="An illustration of a book with a tool on the cover" title="Mechanical book"/>
          <p:cNvPicPr>
            <a:picLocks noChangeAspect="1" noChangeArrowheads="1"/>
          </p:cNvPicPr>
          <p:nvPr/>
        </p:nvPicPr>
        <p:blipFill>
          <a:blip r:embed="rId3"/>
          <a:srcRect/>
          <a:stretch>
            <a:fillRect/>
          </a:stretch>
        </p:blipFill>
        <p:spPr bwMode="auto">
          <a:xfrm>
            <a:off x="5638800" y="2209800"/>
            <a:ext cx="1084263"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5" name="Picture 3" descr="An illustration of a woman with six arms. She is holding a phone, an envelope, a piece of paper with lines of writing, and another indistinguishable object. She also types on a laptop and a fax machine, and wears a headset." title="Multi tasker"/>
          <p:cNvPicPr>
            <a:picLocks noChangeAspect="1" noChangeArrowheads="1"/>
          </p:cNvPicPr>
          <p:nvPr/>
        </p:nvPicPr>
        <p:blipFill>
          <a:blip r:embed="rId4"/>
          <a:srcRect/>
          <a:stretch>
            <a:fillRect/>
          </a:stretch>
        </p:blipFill>
        <p:spPr bwMode="auto">
          <a:xfrm>
            <a:off x="3621088" y="4424363"/>
            <a:ext cx="1828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EE431494-3C8A-448B-877E-D1B63848AC4C}" type="slidenum">
              <a:rPr lang="en-US"/>
              <a:pPr>
                <a:defRPr/>
              </a:pPr>
              <a:t>14</a:t>
            </a:fld>
            <a:endParaRPr lang="en-US"/>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3C0DC87-9C15-4096-A3FC-2B2C3D7C2CB2}"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71684" name="Title 1"/>
          <p:cNvSpPr>
            <a:spLocks noGrp="1"/>
          </p:cNvSpPr>
          <p:nvPr>
            <p:ph type="title" idx="4294967295"/>
          </p:nvPr>
        </p:nvSpPr>
        <p:spPr>
          <a:xfrm>
            <a:off x="1219200" y="274638"/>
            <a:ext cx="7467600" cy="1096962"/>
          </a:xfrm>
        </p:spPr>
        <p:txBody>
          <a:bodyPr/>
          <a:lstStyle/>
          <a:p>
            <a:r>
              <a:rPr lang="en-US" smtClean="0"/>
              <a:t>Understanding My Aptitudes</a:t>
            </a:r>
          </a:p>
        </p:txBody>
      </p:sp>
      <p:sp>
        <p:nvSpPr>
          <p:cNvPr id="71685" name="Content Placeholder 2"/>
          <p:cNvSpPr>
            <a:spLocks noGrp="1"/>
          </p:cNvSpPr>
          <p:nvPr>
            <p:ph idx="4294967295"/>
          </p:nvPr>
        </p:nvSpPr>
        <p:spPr>
          <a:xfrm>
            <a:off x="762000" y="1447800"/>
            <a:ext cx="7848600" cy="4678363"/>
          </a:xfrm>
        </p:spPr>
        <p:txBody>
          <a:bodyPr/>
          <a:lstStyle/>
          <a:p>
            <a:pPr marL="0" indent="0">
              <a:buFont typeface="Arial" charset="0"/>
              <a:buNone/>
            </a:pPr>
            <a:r>
              <a:rPr lang="en-US" smtClean="0"/>
              <a:t>The following Activity will help you understand more about Aptitude and Ability. </a:t>
            </a:r>
          </a:p>
          <a:p>
            <a:pPr marL="0" indent="0">
              <a:buFont typeface="Arial" charset="0"/>
              <a:buNone/>
            </a:pPr>
            <a:endParaRPr lang="en-US" sz="800" smtClean="0"/>
          </a:p>
          <a:p>
            <a:pPr lvl="1"/>
            <a:r>
              <a:rPr lang="en-US" sz="3600" smtClean="0"/>
              <a:t>How would you describe or define your Aptitude?</a:t>
            </a:r>
          </a:p>
          <a:p>
            <a:pPr lvl="1"/>
            <a:r>
              <a:rPr lang="en-US" sz="3600" smtClean="0"/>
              <a:t>What does it mean for your work life?</a:t>
            </a:r>
          </a:p>
          <a:p>
            <a:pPr marL="0" indent="0">
              <a:buFont typeface="Arial" charset="0"/>
              <a:buNone/>
            </a:pPr>
            <a:endParaRPr lang="en-US" sz="3600" smtClean="0"/>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A4906212-07FD-474D-A5FB-A8C2232BA540}" type="slidenum">
              <a:rPr lang="en-US" sz="1200">
                <a:solidFill>
                  <a:prstClr val="black">
                    <a:tint val="75000"/>
                  </a:prstClr>
                </a:solidFill>
                <a:latin typeface="+mn-lt"/>
                <a:cs typeface="+mn-cs"/>
              </a:rPr>
              <a:pPr algn="r" fontAlgn="auto">
                <a:spcBef>
                  <a:spcPts val="0"/>
                </a:spcBef>
                <a:spcAft>
                  <a:spcPts val="0"/>
                </a:spcAft>
                <a:defRPr/>
              </a:pPr>
              <a:t>14</a:t>
            </a:fld>
            <a:endParaRPr lang="en-US" sz="1200">
              <a:solidFill>
                <a:prstClr val="black">
                  <a:tint val="75000"/>
                </a:prstClr>
              </a:solidFill>
              <a:latin typeface="+mn-lt"/>
              <a:cs typeface="+mn-cs"/>
            </a:endParaRPr>
          </a:p>
        </p:txBody>
      </p:sp>
      <p:sp>
        <p:nvSpPr>
          <p:cNvPr id="7168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9A34EE4-C955-4A6F-8267-71EDD5CEB921}" type="slidenum">
              <a:rPr lang="en-US" sz="1200">
                <a:solidFill>
                  <a:srgbClr val="898989"/>
                </a:solidFill>
              </a:rPr>
              <a:pPr algn="r" eaLnBrk="1" hangingPunct="1"/>
              <a:t>14</a:t>
            </a:fld>
            <a:endParaRPr lang="en-US" sz="1200">
              <a:solidFill>
                <a:srgbClr val="898989"/>
              </a:solidFill>
            </a:endParaRPr>
          </a:p>
        </p:txBody>
      </p:sp>
      <p:sp>
        <p:nvSpPr>
          <p:cNvPr id="71688" name="Date Placeholder 3"/>
          <p:cNvSpPr txBox="1">
            <a:spLocks noGrp="1"/>
          </p:cNvSpPr>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898989"/>
              </a:solidFill>
            </a:endParaRPr>
          </a:p>
        </p:txBody>
      </p:sp>
      <p:sp>
        <p:nvSpPr>
          <p:cNvPr id="71689"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7169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98CCE9E-2B2F-4B67-9DEA-8C4E66FA9BE2}" type="slidenum">
              <a:rPr lang="en-US" sz="1200">
                <a:solidFill>
                  <a:srgbClr val="898989"/>
                </a:solidFill>
              </a:rPr>
              <a:pPr algn="r" eaLnBrk="1" hangingPunct="1"/>
              <a:t>14</a:t>
            </a:fld>
            <a:endParaRPr lang="en-US" sz="1200">
              <a:solidFill>
                <a:srgbClr val="898989"/>
              </a:solidFill>
            </a:endParaRPr>
          </a:p>
        </p:txBody>
      </p:sp>
      <p:pic>
        <p:nvPicPr>
          <p:cNvPr id="71691" name="Picture 2" title="Sun Icon"/>
          <p:cNvPicPr>
            <a:picLocks noChangeAspect="1" noChangeArrowheads="1"/>
          </p:cNvPicPr>
          <p:nvPr/>
        </p:nvPicPr>
        <p:blipFill>
          <a:blip r:embed="rId3"/>
          <a:srcRect/>
          <a:stretch>
            <a:fillRect/>
          </a:stretch>
        </p:blipFill>
        <p:spPr bwMode="auto">
          <a:xfrm>
            <a:off x="381000" y="3810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F29D96EC-85A2-41BC-8423-29DC22B86D08}" type="slidenum">
              <a:rPr lang="en-US"/>
              <a:pPr>
                <a:defRPr/>
              </a:pPr>
              <a:t>15</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047FAAA-6E54-4D2D-945D-D3C0C50B3C82}"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72708" name="Title 1"/>
          <p:cNvSpPr>
            <a:spLocks noGrp="1"/>
          </p:cNvSpPr>
          <p:nvPr>
            <p:ph type="title" idx="4294967295"/>
          </p:nvPr>
        </p:nvSpPr>
        <p:spPr>
          <a:xfrm>
            <a:off x="457200" y="304800"/>
            <a:ext cx="8229600" cy="715963"/>
          </a:xfrm>
        </p:spPr>
        <p:txBody>
          <a:bodyPr/>
          <a:lstStyle/>
          <a:p>
            <a:r>
              <a:rPr lang="en-US" sz="4000" b="1" smtClean="0"/>
              <a:t>Ability and Aptitude Results </a:t>
            </a:r>
            <a:endParaRPr lang="en-US" sz="4000" smtClean="0"/>
          </a:p>
        </p:txBody>
      </p:sp>
      <p:sp>
        <p:nvSpPr>
          <p:cNvPr id="72709" name="Content Placeholder 2"/>
          <p:cNvSpPr>
            <a:spLocks noGrp="1"/>
          </p:cNvSpPr>
          <p:nvPr>
            <p:ph idx="4294967295"/>
          </p:nvPr>
        </p:nvSpPr>
        <p:spPr>
          <a:xfrm>
            <a:off x="461963" y="1143000"/>
            <a:ext cx="8229600" cy="4800600"/>
          </a:xfrm>
        </p:spPr>
        <p:txBody>
          <a:bodyPr/>
          <a:lstStyle/>
          <a:p>
            <a:pPr eaLnBrk="1" hangingPunct="1">
              <a:lnSpc>
                <a:spcPct val="90000"/>
              </a:lnSpc>
            </a:pPr>
            <a:r>
              <a:rPr lang="en-US" sz="2800" b="1" smtClean="0"/>
              <a:t>Use ability results carefully</a:t>
            </a:r>
          </a:p>
          <a:p>
            <a:pPr lvl="1" eaLnBrk="1" hangingPunct="1">
              <a:lnSpc>
                <a:spcPct val="90000"/>
              </a:lnSpc>
            </a:pPr>
            <a:r>
              <a:rPr lang="en-US" b="1" smtClean="0"/>
              <a:t>Look </a:t>
            </a:r>
            <a:r>
              <a:rPr lang="en-US" smtClean="0"/>
              <a:t>at</a:t>
            </a:r>
            <a:r>
              <a:rPr lang="en-US" b="1" smtClean="0"/>
              <a:t> </a:t>
            </a:r>
            <a:r>
              <a:rPr lang="en-US" smtClean="0"/>
              <a:t>your individual ability scores.</a:t>
            </a:r>
          </a:p>
          <a:p>
            <a:pPr lvl="2" eaLnBrk="1" hangingPunct="1">
              <a:lnSpc>
                <a:spcPct val="90000"/>
              </a:lnSpc>
            </a:pPr>
            <a:r>
              <a:rPr lang="en-US" sz="2800" smtClean="0"/>
              <a:t>For example, “My verbal ability is higher than my math ability, or I learn easier with words than I do with numbers.”</a:t>
            </a:r>
          </a:p>
          <a:p>
            <a:pPr lvl="1" eaLnBrk="1" hangingPunct="1">
              <a:lnSpc>
                <a:spcPct val="90000"/>
              </a:lnSpc>
            </a:pPr>
            <a:r>
              <a:rPr lang="en-US" b="1" smtClean="0"/>
              <a:t>NOT </a:t>
            </a:r>
            <a:r>
              <a:rPr lang="en-US" smtClean="0"/>
              <a:t>an either/or situation</a:t>
            </a:r>
          </a:p>
          <a:p>
            <a:pPr lvl="2" eaLnBrk="1" hangingPunct="1">
              <a:lnSpc>
                <a:spcPct val="90000"/>
              </a:lnSpc>
            </a:pPr>
            <a:r>
              <a:rPr lang="en-US" sz="2800" smtClean="0"/>
              <a:t>It’s not “I can do this, but I can’t do that.”</a:t>
            </a:r>
          </a:p>
          <a:p>
            <a:pPr lvl="2" eaLnBrk="1" hangingPunct="1">
              <a:lnSpc>
                <a:spcPct val="90000"/>
              </a:lnSpc>
            </a:pPr>
            <a:r>
              <a:rPr lang="en-US" sz="2800" smtClean="0"/>
              <a:t>We all have preferences around the kinds of tasks, activities and work we like to do.</a:t>
            </a:r>
            <a:endParaRPr lang="en-US" sz="2800" u="sng" smtClean="0"/>
          </a:p>
          <a:p>
            <a:pPr lvl="2" eaLnBrk="1" hangingPunct="1">
              <a:lnSpc>
                <a:spcPct val="90000"/>
              </a:lnSpc>
            </a:pPr>
            <a:r>
              <a:rPr lang="en-US" sz="2800" smtClean="0"/>
              <a:t>We are all different and learn differently and have different strengths - aptitudes.</a:t>
            </a:r>
            <a:endParaRPr lang="en-US" smtClean="0"/>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D23D0723-BD74-4BF7-8DC5-D62427D50720}" type="slidenum">
              <a:rPr lang="en-US" sz="1200">
                <a:solidFill>
                  <a:prstClr val="black">
                    <a:tint val="75000"/>
                  </a:prstClr>
                </a:solidFill>
                <a:latin typeface="+mn-lt"/>
                <a:cs typeface="+mn-cs"/>
              </a:rPr>
              <a:pPr algn="r" fontAlgn="auto">
                <a:spcBef>
                  <a:spcPts val="0"/>
                </a:spcBef>
                <a:spcAft>
                  <a:spcPts val="0"/>
                </a:spcAft>
                <a:defRPr/>
              </a:pPr>
              <a:t>15</a:t>
            </a:fld>
            <a:endParaRPr lang="en-US" sz="1200">
              <a:solidFill>
                <a:prstClr val="black">
                  <a:tint val="75000"/>
                </a:prstClr>
              </a:solidFill>
              <a:latin typeface="+mn-lt"/>
              <a:cs typeface="+mn-cs"/>
            </a:endParaRPr>
          </a:p>
        </p:txBody>
      </p:sp>
      <p:sp>
        <p:nvSpPr>
          <p:cNvPr id="7271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60ECFFC-B8D5-45A5-A4B7-AEDF1F7352E6}" type="slidenum">
              <a:rPr lang="en-US" sz="1200">
                <a:solidFill>
                  <a:srgbClr val="898989"/>
                </a:solidFill>
              </a:rPr>
              <a:pPr algn="r" eaLnBrk="1" hangingPunct="1"/>
              <a:t>15</a:t>
            </a:fld>
            <a:endParaRPr lang="en-US" sz="1200">
              <a:solidFill>
                <a:srgbClr val="898989"/>
              </a:solidFill>
            </a:endParaRPr>
          </a:p>
        </p:txBody>
      </p:sp>
      <p:sp>
        <p:nvSpPr>
          <p:cNvPr id="72712" name="Date Placeholder 3"/>
          <p:cNvSpPr txBox="1">
            <a:spLocks noGrp="1"/>
          </p:cNvSpPr>
          <p:nvPr/>
        </p:nvSpPr>
        <p:spPr bwMode="auto">
          <a:xfrm>
            <a:off x="6096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898989"/>
              </a:solidFill>
            </a:endParaRPr>
          </a:p>
        </p:txBody>
      </p:sp>
      <p:sp>
        <p:nvSpPr>
          <p:cNvPr id="72713"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72714"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5EBC8C2-1121-44A1-A53B-78A8490A630B}" type="slidenum">
              <a:rPr lang="en-US" sz="1200">
                <a:solidFill>
                  <a:srgbClr val="898989"/>
                </a:solidFill>
              </a:rPr>
              <a:pPr algn="r" eaLnBrk="1" hangingPunct="1"/>
              <a:t>15</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5"/>
          <p:cNvSpPr>
            <a:spLocks noGrp="1"/>
          </p:cNvSpPr>
          <p:nvPr>
            <p:ph type="sldNum" sz="quarter" idx="12"/>
          </p:nvPr>
        </p:nvSpPr>
        <p:spPr/>
        <p:txBody>
          <a:bodyPr/>
          <a:lstStyle/>
          <a:p>
            <a:pPr>
              <a:defRPr/>
            </a:pPr>
            <a:fld id="{040A0B5F-50E1-4F43-B9E0-7961DB7F64F4}" type="slidenum">
              <a:rPr lang="en-US"/>
              <a:pPr>
                <a:defRPr/>
              </a:pPr>
              <a:t>16</a:t>
            </a:fld>
            <a:endParaRPr lang="en-US"/>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D6703489-1DDD-46F5-8067-270218F078FB}"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73732" name="Title 1"/>
          <p:cNvSpPr>
            <a:spLocks noGrp="1"/>
          </p:cNvSpPr>
          <p:nvPr>
            <p:ph type="title" idx="4294967295"/>
          </p:nvPr>
        </p:nvSpPr>
        <p:spPr>
          <a:xfrm>
            <a:off x="655638" y="304800"/>
            <a:ext cx="8229600" cy="1143000"/>
          </a:xfrm>
        </p:spPr>
        <p:txBody>
          <a:bodyPr/>
          <a:lstStyle/>
          <a:p>
            <a:r>
              <a:rPr lang="en-US" b="1" smtClean="0"/>
              <a:t>WOWi – Interpretive Report</a:t>
            </a:r>
            <a:br>
              <a:rPr lang="en-US" b="1" smtClean="0"/>
            </a:br>
            <a:r>
              <a:rPr lang="en-US" b="1" smtClean="0"/>
              <a:t>Abilities</a:t>
            </a:r>
            <a:endParaRPr lang="en-US" smtClean="0"/>
          </a:p>
        </p:txBody>
      </p:sp>
      <p:sp>
        <p:nvSpPr>
          <p:cNvPr id="73733" name="Content Placeholder 2"/>
          <p:cNvSpPr>
            <a:spLocks noGrp="1"/>
          </p:cNvSpPr>
          <p:nvPr>
            <p:ph idx="4294967295"/>
          </p:nvPr>
        </p:nvSpPr>
        <p:spPr>
          <a:xfrm>
            <a:off x="990600" y="1524000"/>
            <a:ext cx="7848600" cy="4832350"/>
          </a:xfrm>
        </p:spPr>
        <p:txBody>
          <a:bodyPr/>
          <a:lstStyle/>
          <a:p>
            <a:r>
              <a:rPr lang="en-US" b="1" smtClean="0"/>
              <a:t>Training Potential</a:t>
            </a:r>
          </a:p>
          <a:p>
            <a:pPr lvl="1"/>
            <a:r>
              <a:rPr lang="en-US" smtClean="0"/>
              <a:t>Detailed report of your ability scores which are areas for growth </a:t>
            </a:r>
          </a:p>
          <a:p>
            <a:pPr lvl="2"/>
            <a:r>
              <a:rPr lang="en-US" smtClean="0"/>
              <a:t>Review statements 1, 2 and 3</a:t>
            </a:r>
          </a:p>
          <a:p>
            <a:pPr lvl="2"/>
            <a:r>
              <a:rPr lang="en-US" smtClean="0"/>
              <a:t>Starting with Verbal Aptitude, report defines the aptitude and lists a brief interpretation of  your aptitude in each area</a:t>
            </a:r>
          </a:p>
          <a:p>
            <a:pPr lvl="1"/>
            <a:r>
              <a:rPr lang="en-US" smtClean="0"/>
              <a:t>Do your high ability scores make sense to you?</a:t>
            </a:r>
          </a:p>
          <a:p>
            <a:pPr>
              <a:buFont typeface="Arial" charset="0"/>
              <a:buNone/>
            </a:pPr>
            <a:r>
              <a:rPr lang="en-US" sz="2400" i="1" smtClean="0"/>
              <a:t> 		</a:t>
            </a:r>
            <a:r>
              <a:rPr lang="en-US" sz="2400" b="1" i="1" smtClean="0"/>
              <a:t>Participant Workbook </a:t>
            </a:r>
            <a:r>
              <a:rPr lang="en-US" sz="2400" i="1" smtClean="0"/>
              <a:t>: list your highest aptitudes (by</a:t>
            </a:r>
          </a:p>
          <a:p>
            <a:pPr>
              <a:buFont typeface="Arial" charset="0"/>
              <a:buNone/>
            </a:pPr>
            <a:r>
              <a:rPr lang="en-US" sz="2400" i="1" smtClean="0"/>
              <a:t>		education level)  next to the “WOWi  Abilities” section.</a:t>
            </a:r>
          </a:p>
        </p:txBody>
      </p:sp>
      <p:sp>
        <p:nvSpPr>
          <p:cNvPr id="10"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3DFE12B7-4C60-42CC-AA26-958C6E6F6EBB}" type="slidenum">
              <a:rPr lang="en-US" sz="1200">
                <a:solidFill>
                  <a:prstClr val="black">
                    <a:tint val="75000"/>
                  </a:prstClr>
                </a:solidFill>
                <a:latin typeface="+mn-lt"/>
                <a:cs typeface="+mn-cs"/>
              </a:rPr>
              <a:pPr algn="r" fontAlgn="auto">
                <a:spcBef>
                  <a:spcPts val="0"/>
                </a:spcBef>
                <a:spcAft>
                  <a:spcPts val="0"/>
                </a:spcAft>
                <a:defRPr/>
              </a:pPr>
              <a:t>16</a:t>
            </a:fld>
            <a:endParaRPr lang="en-US" sz="1200">
              <a:solidFill>
                <a:prstClr val="black">
                  <a:tint val="75000"/>
                </a:prstClr>
              </a:solidFill>
              <a:latin typeface="+mn-lt"/>
              <a:cs typeface="+mn-cs"/>
            </a:endParaRPr>
          </a:p>
        </p:txBody>
      </p:sp>
      <p:sp>
        <p:nvSpPr>
          <p:cNvPr id="7373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8482036C-2DF6-4DFB-B3D2-E12396D103A2}" type="slidenum">
              <a:rPr lang="en-US" sz="1200">
                <a:solidFill>
                  <a:srgbClr val="898989"/>
                </a:solidFill>
              </a:rPr>
              <a:pPr algn="r" eaLnBrk="1" hangingPunct="1"/>
              <a:t>16</a:t>
            </a:fld>
            <a:endParaRPr lang="en-US" sz="1200">
              <a:solidFill>
                <a:srgbClr val="898989"/>
              </a:solidFill>
            </a:endParaRPr>
          </a:p>
        </p:txBody>
      </p:sp>
      <p:sp>
        <p:nvSpPr>
          <p:cNvPr id="73736" name="Date Placeholder 3"/>
          <p:cNvSpPr txBox="1">
            <a:spLocks noGrp="1"/>
          </p:cNvSpPr>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898989"/>
              </a:solidFill>
            </a:endParaRPr>
          </a:p>
        </p:txBody>
      </p:sp>
      <p:sp>
        <p:nvSpPr>
          <p:cNvPr id="73737"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7373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683930B-55F9-4F47-9C94-63062E051C74}" type="slidenum">
              <a:rPr lang="en-US" sz="1200">
                <a:solidFill>
                  <a:srgbClr val="898989"/>
                </a:solidFill>
              </a:rPr>
              <a:pPr algn="r" eaLnBrk="1" hangingPunct="1"/>
              <a:t>16</a:t>
            </a:fld>
            <a:endParaRPr lang="en-US" sz="1200">
              <a:solidFill>
                <a:srgbClr val="898989"/>
              </a:solidFill>
            </a:endParaRPr>
          </a:p>
        </p:txBody>
      </p:sp>
      <p:pic>
        <p:nvPicPr>
          <p:cNvPr id="73739" name="Picture 8" descr="MC900014199[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V="1">
            <a:off x="304800" y="6238875"/>
            <a:ext cx="76200" cy="7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0" name="Picture 9" descr="A soda can inscribed with a letter S." title="Soda can"/>
          <p:cNvPicPr>
            <a:picLocks noChangeAspect="1" noChangeArrowheads="1"/>
          </p:cNvPicPr>
          <p:nvPr/>
        </p:nvPicPr>
        <p:blipFill>
          <a:blip r:embed="rId4"/>
          <a:srcRect/>
          <a:stretch>
            <a:fillRect/>
          </a:stretch>
        </p:blipFill>
        <p:spPr bwMode="auto">
          <a:xfrm>
            <a:off x="204788" y="4876800"/>
            <a:ext cx="128905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dirty="0" smtClean="0"/>
              <a:t>Strengths Chain</a:t>
            </a:r>
          </a:p>
        </p:txBody>
      </p:sp>
      <p:sp>
        <p:nvSpPr>
          <p:cNvPr id="59395" name="Content Placeholder 2"/>
          <p:cNvSpPr>
            <a:spLocks noGrp="1"/>
          </p:cNvSpPr>
          <p:nvPr>
            <p:ph idx="1"/>
          </p:nvPr>
        </p:nvSpPr>
        <p:spPr>
          <a:xfrm>
            <a:off x="1895475" y="5172075"/>
            <a:ext cx="8229600" cy="1325563"/>
          </a:xfrm>
        </p:spPr>
        <p:txBody>
          <a:bodyPr/>
          <a:lstStyle/>
          <a:p>
            <a:pPr marL="0" indent="0">
              <a:buFont typeface="Arial" charset="0"/>
              <a:buNone/>
            </a:pPr>
            <a:r>
              <a:rPr lang="en-US" dirty="0" smtClean="0"/>
              <a:t>What did I learn from this activity?</a:t>
            </a:r>
          </a:p>
        </p:txBody>
      </p:sp>
      <p:sp>
        <p:nvSpPr>
          <p:cNvPr id="6" name="Slide Number Placeholder 5"/>
          <p:cNvSpPr>
            <a:spLocks noGrp="1"/>
          </p:cNvSpPr>
          <p:nvPr>
            <p:ph type="sldNum" sz="quarter" idx="12"/>
          </p:nvPr>
        </p:nvSpPr>
        <p:spPr/>
        <p:txBody>
          <a:bodyPr/>
          <a:lstStyle/>
          <a:p>
            <a:pPr>
              <a:defRPr/>
            </a:pPr>
            <a:fld id="{3B43A1DA-3124-45F0-8FC7-BBCF2BCADCA4}" type="slidenum">
              <a:rPr lang="en-US" smtClean="0"/>
              <a:pPr>
                <a:defRPr/>
              </a:pPr>
              <a:t>2</a:t>
            </a:fld>
            <a:endParaRPr lang="en-US"/>
          </a:p>
        </p:txBody>
      </p:sp>
      <p:pic>
        <p:nvPicPr>
          <p:cNvPr id="59399" name="Picture 3" descr="An illustration of a cha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327811">
            <a:off x="2733675" y="-68263"/>
            <a:ext cx="4868863" cy="4921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title="Sun Icon"/>
          <p:cNvPicPr>
            <a:picLocks noChangeAspect="1" noChangeArrowheads="1"/>
          </p:cNvPicPr>
          <p:nvPr/>
        </p:nvPicPr>
        <p:blipFill>
          <a:blip r:embed="rId4"/>
          <a:srcRect/>
          <a:stretch>
            <a:fillRect/>
          </a:stretch>
        </p:blipFill>
        <p:spPr bwMode="auto">
          <a:xfrm>
            <a:off x="838200" y="533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2" descr="A soda can inscribed with a letter S." title="Soda can"/>
          <p:cNvPicPr>
            <a:picLocks noChangeAspect="1" noChangeArrowheads="1"/>
          </p:cNvPicPr>
          <p:nvPr/>
        </p:nvPicPr>
        <p:blipFill>
          <a:blip r:embed="rId5"/>
          <a:srcRect/>
          <a:stretch>
            <a:fillRect/>
          </a:stretch>
        </p:blipFill>
        <p:spPr bwMode="auto">
          <a:xfrm>
            <a:off x="685800" y="4495800"/>
            <a:ext cx="1209675"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402" name="Content Placeholder 2"/>
          <p:cNvSpPr txBox="1">
            <a:spLocks/>
          </p:cNvSpPr>
          <p:nvPr/>
        </p:nvSpPr>
        <p:spPr bwMode="auto">
          <a:xfrm>
            <a:off x="2819400" y="3344863"/>
            <a:ext cx="1524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None/>
            </a:pPr>
            <a:r>
              <a:rPr lang="en-US" sz="2000"/>
              <a:t>Organized</a:t>
            </a:r>
          </a:p>
        </p:txBody>
      </p:sp>
      <p:sp>
        <p:nvSpPr>
          <p:cNvPr id="59403" name="Content Placeholder 2"/>
          <p:cNvSpPr txBox="1">
            <a:spLocks/>
          </p:cNvSpPr>
          <p:nvPr/>
        </p:nvSpPr>
        <p:spPr bwMode="auto">
          <a:xfrm>
            <a:off x="4724400" y="3703638"/>
            <a:ext cx="15240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spcBef>
                <a:spcPct val="20000"/>
              </a:spcBef>
              <a:buFont typeface="Arial" charset="0"/>
              <a:buNone/>
            </a:pPr>
            <a:r>
              <a:rPr lang="en-US" sz="2000"/>
              <a:t>Mechanical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D002EC94-DAF5-4F7D-AD00-656619E624B8}" type="slidenum">
              <a:rPr lang="en-US"/>
              <a:pPr>
                <a:defRPr/>
              </a:pPr>
              <a:t>3</a:t>
            </a:fld>
            <a:endParaRPr lang="en-US"/>
          </a:p>
        </p:txBody>
      </p:sp>
      <p:sp>
        <p:nvSpPr>
          <p:cNvPr id="60419" name="Title 1"/>
          <p:cNvSpPr>
            <a:spLocks noGrp="1"/>
          </p:cNvSpPr>
          <p:nvPr>
            <p:ph type="title"/>
          </p:nvPr>
        </p:nvSpPr>
        <p:spPr>
          <a:xfrm>
            <a:off x="381000" y="990600"/>
            <a:ext cx="8229600" cy="1295400"/>
          </a:xfrm>
        </p:spPr>
        <p:txBody>
          <a:bodyPr/>
          <a:lstStyle/>
          <a:p>
            <a:pPr algn="l"/>
            <a:r>
              <a:rPr lang="en-US" b="1" smtClean="0"/>
              <a:t>How do I know what my interests, strengths and  values are?</a:t>
            </a:r>
          </a:p>
        </p:txBody>
      </p:sp>
      <p:sp>
        <p:nvSpPr>
          <p:cNvPr id="60420" name="Content Placeholder 2"/>
          <p:cNvSpPr>
            <a:spLocks noGrp="1"/>
          </p:cNvSpPr>
          <p:nvPr>
            <p:ph idx="1"/>
          </p:nvPr>
        </p:nvSpPr>
        <p:spPr>
          <a:xfrm>
            <a:off x="457200" y="2514600"/>
            <a:ext cx="8229600" cy="3611563"/>
          </a:xfrm>
        </p:spPr>
        <p:txBody>
          <a:bodyPr/>
          <a:lstStyle/>
          <a:p>
            <a:r>
              <a:rPr lang="en-US" b="1" smtClean="0"/>
              <a:t>Exercises – pick one!</a:t>
            </a:r>
          </a:p>
          <a:p>
            <a:pPr lvl="1"/>
            <a:r>
              <a:rPr lang="en-US" smtClean="0"/>
              <a:t>Create Your Own Coat of Arms</a:t>
            </a:r>
          </a:p>
          <a:p>
            <a:pPr lvl="2"/>
            <a:r>
              <a:rPr lang="en-US" smtClean="0">
                <a:hlinkClick r:id="rId3"/>
              </a:rPr>
              <a:t>www.imaginon.org/fun/whippingboy/createcoatofarms.asp</a:t>
            </a:r>
            <a:endParaRPr lang="en-US" smtClean="0"/>
          </a:p>
          <a:p>
            <a:pPr lvl="1"/>
            <a:r>
              <a:rPr lang="en-US" smtClean="0"/>
              <a:t>Get A Life!</a:t>
            </a:r>
          </a:p>
          <a:p>
            <a:pPr lvl="2"/>
            <a:r>
              <a:rPr lang="en-US" smtClean="0">
                <a:hlinkClick r:id="rId4"/>
              </a:rPr>
              <a:t>www.famemaine.com</a:t>
            </a:r>
            <a:endParaRPr lang="en-US" smtClean="0"/>
          </a:p>
          <a:p>
            <a:pPr lvl="1"/>
            <a:r>
              <a:rPr lang="en-US" smtClean="0"/>
              <a:t>Coat of Arms – paper version in Workbook</a:t>
            </a:r>
          </a:p>
        </p:txBody>
      </p:sp>
      <p:sp>
        <p:nvSpPr>
          <p:cNvPr id="67589" name="Date Placeholder 3"/>
          <p:cNvSpPr>
            <a:spLocks noGrp="1"/>
          </p:cNvSpPr>
          <p:nvPr>
            <p:ph type="dt" sz="quarter" idx="10"/>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dirty="0" smtClean="0">
              <a:solidFill>
                <a:srgbClr val="898989"/>
              </a:solidFill>
            </a:endParaRPr>
          </a:p>
        </p:txBody>
      </p:sp>
      <p:sp>
        <p:nvSpPr>
          <p:cNvPr id="60422"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mtClean="0">
              <a:solidFill>
                <a:srgbClr val="898989"/>
              </a:solidFill>
            </a:endParaRPr>
          </a:p>
        </p:txBody>
      </p:sp>
      <p:sp>
        <p:nvSpPr>
          <p:cNvPr id="10"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312C0F4-BF86-4913-A037-ABDC0A1E882A}"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9"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48D9691A-22F8-4505-B53E-99417853FF08}"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6042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D6E7F56-0DEF-4ABF-962B-7EE2FDBB2232}" type="slidenum">
              <a:rPr lang="en-US" sz="1200">
                <a:solidFill>
                  <a:srgbClr val="898989"/>
                </a:solidFill>
              </a:rPr>
              <a:pPr algn="r" eaLnBrk="1" hangingPunct="1"/>
              <a:t>3</a:t>
            </a:fld>
            <a:endParaRPr lang="en-US" sz="1200">
              <a:solidFill>
                <a:srgbClr val="898989"/>
              </a:solidFill>
            </a:endParaRPr>
          </a:p>
        </p:txBody>
      </p:sp>
      <p:sp>
        <p:nvSpPr>
          <p:cNvPr id="60426"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CA75508-7F68-4240-87AF-8DB56E149C6B}" type="slidenum">
              <a:rPr lang="en-US" sz="1200">
                <a:solidFill>
                  <a:srgbClr val="898989"/>
                </a:solidFill>
              </a:rPr>
              <a:pPr algn="r" eaLnBrk="1" hangingPunct="1"/>
              <a:t>3</a:t>
            </a:fld>
            <a:endParaRPr lang="en-US" sz="1200">
              <a:solidFill>
                <a:srgbClr val="898989"/>
              </a:solidFill>
            </a:endParaRPr>
          </a:p>
        </p:txBody>
      </p:sp>
      <p:pic>
        <p:nvPicPr>
          <p:cNvPr id="60427" name="Picture 2" title="Sun Icon"/>
          <p:cNvPicPr>
            <a:picLocks noChangeAspect="1" noChangeArrowheads="1"/>
          </p:cNvPicPr>
          <p:nvPr/>
        </p:nvPicPr>
        <p:blipFill>
          <a:blip r:embed="rId5"/>
          <a:srcRect/>
          <a:stretch>
            <a:fillRect/>
          </a:stretch>
        </p:blipFill>
        <p:spPr bwMode="auto">
          <a:xfrm>
            <a:off x="5334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EB63568B-A492-4BEE-9E2F-86C301703AA5}" type="slidenum">
              <a:rPr lang="en-US"/>
              <a:pPr>
                <a:defRPr/>
              </a:pPr>
              <a:t>4</a:t>
            </a:fld>
            <a:endParaRPr lang="en-US"/>
          </a:p>
        </p:txBody>
      </p:sp>
      <p:sp>
        <p:nvSpPr>
          <p:cNvPr id="61443" name="Rectangle 2"/>
          <p:cNvSpPr>
            <a:spLocks noGrp="1"/>
          </p:cNvSpPr>
          <p:nvPr>
            <p:ph type="title"/>
          </p:nvPr>
        </p:nvSpPr>
        <p:spPr/>
        <p:txBody>
          <a:bodyPr/>
          <a:lstStyle/>
          <a:p>
            <a:r>
              <a:rPr lang="en-US" b="1" smtClean="0"/>
              <a:t>Coat of Arms</a:t>
            </a:r>
            <a:endParaRPr lang="en-US" smtClean="0"/>
          </a:p>
        </p:txBody>
      </p:sp>
      <p:sp>
        <p:nvSpPr>
          <p:cNvPr id="61444" name="Rectangle 3"/>
          <p:cNvSpPr>
            <a:spLocks noGrp="1"/>
          </p:cNvSpPr>
          <p:nvPr>
            <p:ph idx="1"/>
          </p:nvPr>
        </p:nvSpPr>
        <p:spPr/>
        <p:txBody>
          <a:bodyPr/>
          <a:lstStyle/>
          <a:p>
            <a:pPr>
              <a:lnSpc>
                <a:spcPct val="80000"/>
              </a:lnSpc>
            </a:pPr>
            <a:endParaRPr lang="en-US" sz="2400" smtClean="0"/>
          </a:p>
          <a:p>
            <a:pPr>
              <a:lnSpc>
                <a:spcPct val="80000"/>
              </a:lnSpc>
            </a:pPr>
            <a:r>
              <a:rPr lang="en-US" sz="3600" smtClean="0"/>
              <a:t>What is a Coat of Arms?</a:t>
            </a:r>
          </a:p>
          <a:p>
            <a:pPr>
              <a:lnSpc>
                <a:spcPct val="80000"/>
              </a:lnSpc>
            </a:pPr>
            <a:endParaRPr lang="en-US" sz="3600" smtClean="0"/>
          </a:p>
          <a:p>
            <a:pPr>
              <a:lnSpc>
                <a:spcPct val="80000"/>
              </a:lnSpc>
            </a:pPr>
            <a:r>
              <a:rPr lang="en-US" sz="3600" smtClean="0"/>
              <a:t>What is the purpose of a Coat of Arms?</a:t>
            </a:r>
          </a:p>
          <a:p>
            <a:pPr>
              <a:lnSpc>
                <a:spcPct val="80000"/>
              </a:lnSpc>
            </a:pPr>
            <a:endParaRPr lang="en-US" sz="3600" smtClean="0"/>
          </a:p>
          <a:p>
            <a:pPr>
              <a:lnSpc>
                <a:spcPct val="80000"/>
              </a:lnSpc>
            </a:pPr>
            <a:r>
              <a:rPr lang="en-US" sz="3600" smtClean="0"/>
              <a:t>Do you know the history of a Coat of Arms?</a:t>
            </a:r>
          </a:p>
          <a:p>
            <a:pPr>
              <a:lnSpc>
                <a:spcPct val="80000"/>
              </a:lnSpc>
            </a:pPr>
            <a:endParaRPr lang="en-US" sz="2400" smtClean="0"/>
          </a:p>
          <a:p>
            <a:pPr>
              <a:lnSpc>
                <a:spcPct val="80000"/>
              </a:lnSpc>
            </a:pPr>
            <a:endParaRPr lang="en-US" sz="2400" smtClean="0"/>
          </a:p>
        </p:txBody>
      </p:sp>
      <p:sp>
        <p:nvSpPr>
          <p:cNvPr id="5"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09A6BB0-9EF1-46C2-8B38-984B7A914710}"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4"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28FB9486-0903-4D34-9FCA-DC163834740C}"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A2B26B53-BB37-4DE0-A717-30B18E4D1353}" type="slidenum">
              <a:rPr lang="en-US"/>
              <a:pPr>
                <a:defRPr/>
              </a:pPr>
              <a:t>5</a:t>
            </a:fld>
            <a:endParaRPr lang="en-US"/>
          </a:p>
        </p:txBody>
      </p:sp>
      <p:sp>
        <p:nvSpPr>
          <p:cNvPr id="62467" name="Rectangle 2"/>
          <p:cNvSpPr>
            <a:spLocks noGrp="1"/>
          </p:cNvSpPr>
          <p:nvPr>
            <p:ph type="title"/>
          </p:nvPr>
        </p:nvSpPr>
        <p:spPr/>
        <p:txBody>
          <a:bodyPr/>
          <a:lstStyle/>
          <a:p>
            <a:r>
              <a:rPr lang="en-US" sz="4000" b="1" smtClean="0"/>
              <a:t>World of Work Inventory</a:t>
            </a:r>
            <a:br>
              <a:rPr lang="en-US" sz="4000" b="1" smtClean="0"/>
            </a:br>
            <a:r>
              <a:rPr lang="en-US" sz="4000" b="1" smtClean="0"/>
              <a:t>(WOWi)</a:t>
            </a:r>
          </a:p>
        </p:txBody>
      </p:sp>
      <p:sp>
        <p:nvSpPr>
          <p:cNvPr id="62468" name="Rectangle 3"/>
          <p:cNvSpPr>
            <a:spLocks noGrp="1"/>
          </p:cNvSpPr>
          <p:nvPr>
            <p:ph idx="1"/>
          </p:nvPr>
        </p:nvSpPr>
        <p:spPr/>
        <p:txBody>
          <a:bodyPr/>
          <a:lstStyle/>
          <a:p>
            <a:pPr marL="609600" indent="-609600">
              <a:lnSpc>
                <a:spcPct val="90000"/>
              </a:lnSpc>
              <a:buFont typeface="Arial" charset="0"/>
              <a:buNone/>
            </a:pPr>
            <a:r>
              <a:rPr lang="en-US" sz="3600" smtClean="0"/>
              <a:t>The World of Work Inventory – what was that about?</a:t>
            </a:r>
          </a:p>
          <a:p>
            <a:pPr marL="609600" indent="-609600">
              <a:lnSpc>
                <a:spcPct val="90000"/>
              </a:lnSpc>
            </a:pPr>
            <a:r>
              <a:rPr lang="en-US" smtClean="0"/>
              <a:t>Next , you will learn about the 3 vital areas of information from taking the WOWi</a:t>
            </a:r>
          </a:p>
          <a:p>
            <a:pPr marL="1371600" lvl="2" indent="-514350">
              <a:lnSpc>
                <a:spcPct val="90000"/>
              </a:lnSpc>
              <a:buFont typeface="Arial" charset="0"/>
              <a:buAutoNum type="arabicPeriod"/>
            </a:pPr>
            <a:r>
              <a:rPr lang="en-US" sz="3200" smtClean="0"/>
              <a:t>Abilities and Aptitudes</a:t>
            </a:r>
          </a:p>
          <a:p>
            <a:pPr marL="1371600" lvl="2" indent="-514350">
              <a:lnSpc>
                <a:spcPct val="90000"/>
              </a:lnSpc>
              <a:buFont typeface="Arial" charset="0"/>
              <a:buAutoNum type="arabicPeriod"/>
            </a:pPr>
            <a:r>
              <a:rPr lang="en-US" sz="3200" smtClean="0"/>
              <a:t>Interest</a:t>
            </a:r>
          </a:p>
          <a:p>
            <a:pPr marL="1371600" lvl="2" indent="-514350">
              <a:lnSpc>
                <a:spcPct val="90000"/>
              </a:lnSpc>
              <a:buFont typeface="Arial" charset="0"/>
              <a:buAutoNum type="arabicPeriod"/>
            </a:pPr>
            <a:r>
              <a:rPr lang="en-US" sz="3200" smtClean="0"/>
              <a:t>Values</a:t>
            </a:r>
          </a:p>
          <a:p>
            <a:pPr marL="1371600" lvl="2" indent="-514350">
              <a:lnSpc>
                <a:spcPct val="90000"/>
              </a:lnSpc>
              <a:buFont typeface="Arial" charset="0"/>
              <a:buNone/>
            </a:pPr>
            <a:endParaRPr lang="en-US" sz="3200" smtClean="0"/>
          </a:p>
        </p:txBody>
      </p:sp>
      <p:sp>
        <p:nvSpPr>
          <p:cNvPr id="6"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EA5F2C5-C705-493E-9B94-72987DCC326A}"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5"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55DC70FB-8A76-4FF9-9F71-86D1CB44C5C6}"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6247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DADBB05-3EE8-4BE0-8377-5A7A3673A61E}" type="slidenum">
              <a:rPr lang="en-US" sz="1200">
                <a:solidFill>
                  <a:srgbClr val="898989"/>
                </a:solidFill>
              </a:rPr>
              <a:pPr algn="r" eaLnBrk="1" hangingPunct="1"/>
              <a:t>5</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5CA8E2BD-A74F-46CF-80EC-17CCE82D1254}" type="slidenum">
              <a:rPr lang="en-US"/>
              <a:pPr>
                <a:defRPr/>
              </a:pPr>
              <a:t>6</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141700D-1145-4AC8-8E3C-1E4F1C762BA3}"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63492" name="Title 1"/>
          <p:cNvSpPr>
            <a:spLocks noGrp="1"/>
          </p:cNvSpPr>
          <p:nvPr>
            <p:ph type="title" idx="4294967295"/>
          </p:nvPr>
        </p:nvSpPr>
        <p:spPr>
          <a:xfrm>
            <a:off x="762000" y="274638"/>
            <a:ext cx="7467600" cy="1143000"/>
          </a:xfrm>
        </p:spPr>
        <p:txBody>
          <a:bodyPr/>
          <a:lstStyle/>
          <a:p>
            <a:r>
              <a:rPr lang="en-US" sz="4000" b="1" smtClean="0"/>
              <a:t>World of Work Inventory (WOWi)</a:t>
            </a:r>
            <a:endParaRPr lang="en-US" sz="4000" smtClean="0"/>
          </a:p>
        </p:txBody>
      </p:sp>
      <p:sp>
        <p:nvSpPr>
          <p:cNvPr id="63493" name="Content Placeholder 2"/>
          <p:cNvSpPr>
            <a:spLocks noGrp="1"/>
          </p:cNvSpPr>
          <p:nvPr>
            <p:ph idx="4294967295"/>
          </p:nvPr>
        </p:nvSpPr>
        <p:spPr>
          <a:xfrm>
            <a:off x="762000" y="1600200"/>
            <a:ext cx="7467600" cy="4525963"/>
          </a:xfrm>
        </p:spPr>
        <p:txBody>
          <a:bodyPr/>
          <a:lstStyle/>
          <a:p>
            <a:r>
              <a:rPr lang="en-US" sz="3600" smtClean="0"/>
              <a:t>Two Reports: </a:t>
            </a:r>
          </a:p>
          <a:p>
            <a:pPr lvl="1"/>
            <a:r>
              <a:rPr lang="en-US" sz="3600" smtClean="0"/>
              <a:t>Profile Report – includes a Summary or Overview</a:t>
            </a:r>
          </a:p>
          <a:p>
            <a:pPr lvl="1"/>
            <a:r>
              <a:rPr lang="en-US" sz="3600" smtClean="0"/>
              <a:t>Interpretive Report – includes the “Details</a:t>
            </a:r>
            <a:r>
              <a:rPr lang="en-US" smtClean="0"/>
              <a:t>”</a:t>
            </a:r>
          </a:p>
          <a:p>
            <a:r>
              <a:rPr lang="en-US" smtClean="0"/>
              <a:t>At the end, you will find employment options that match your responses.</a:t>
            </a: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C380977C-BCA7-43A1-B103-4BAA7F0F5EDE}"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6349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96B85F1-1C8A-4B84-8AEF-2D4F804E9AE6}" type="slidenum">
              <a:rPr lang="en-US" sz="1200">
                <a:solidFill>
                  <a:srgbClr val="898989"/>
                </a:solidFill>
              </a:rPr>
              <a:pPr algn="r" eaLnBrk="1" hangingPunct="1"/>
              <a:t>6</a:t>
            </a:fld>
            <a:endParaRPr lang="en-US" sz="1200">
              <a:solidFill>
                <a:srgbClr val="898989"/>
              </a:solidFill>
            </a:endParaRPr>
          </a:p>
        </p:txBody>
      </p:sp>
      <p:sp>
        <p:nvSpPr>
          <p:cNvPr id="63496" name="Date Placeholder 3"/>
          <p:cNvSpPr txBox="1">
            <a:spLocks noGrp="1"/>
          </p:cNvSpPr>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898989"/>
              </a:solidFill>
            </a:endParaRPr>
          </a:p>
        </p:txBody>
      </p:sp>
      <p:sp>
        <p:nvSpPr>
          <p:cNvPr id="63497"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63498"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671B1B3-BBF2-46C3-BE00-495739985F76}" type="slidenum">
              <a:rPr lang="en-US" sz="1200">
                <a:solidFill>
                  <a:srgbClr val="898989"/>
                </a:solidFill>
              </a:rPr>
              <a:pPr algn="r" eaLnBrk="1" hangingPunct="1"/>
              <a:t>6</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0060761D-C78C-4240-A9B6-A1A6C2376D13}" type="slidenum">
              <a:rPr lang="en-US"/>
              <a:pPr>
                <a:defRPr/>
              </a:pPr>
              <a:t>7</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080F4A5-BB70-473D-AE59-C65826B0E70E}"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64516" name="Title 1"/>
          <p:cNvSpPr>
            <a:spLocks noGrp="1"/>
          </p:cNvSpPr>
          <p:nvPr>
            <p:ph type="title" idx="4294967295"/>
          </p:nvPr>
        </p:nvSpPr>
        <p:spPr>
          <a:xfrm>
            <a:off x="609600" y="304800"/>
            <a:ext cx="8229600" cy="990600"/>
          </a:xfrm>
        </p:spPr>
        <p:txBody>
          <a:bodyPr/>
          <a:lstStyle/>
          <a:p>
            <a:r>
              <a:rPr lang="en-US" b="1" smtClean="0"/>
              <a:t>WOWi – Profile Report</a:t>
            </a:r>
            <a:endParaRPr lang="en-US" smtClean="0"/>
          </a:p>
        </p:txBody>
      </p:sp>
      <p:sp>
        <p:nvSpPr>
          <p:cNvPr id="51205" name="Content Placeholder 2"/>
          <p:cNvSpPr>
            <a:spLocks noGrp="1"/>
          </p:cNvSpPr>
          <p:nvPr>
            <p:ph idx="4294967295"/>
          </p:nvPr>
        </p:nvSpPr>
        <p:spPr>
          <a:xfrm>
            <a:off x="457200" y="1371600"/>
            <a:ext cx="8229600" cy="4754563"/>
          </a:xfrm>
        </p:spPr>
        <p:style>
          <a:lnRef idx="0">
            <a:scrgbClr r="0" g="0" b="0"/>
          </a:lnRef>
          <a:fillRef idx="1001">
            <a:schemeClr val="lt1"/>
          </a:fillRef>
          <a:effectRef idx="0">
            <a:scrgbClr r="0" g="0" b="0"/>
          </a:effectRef>
          <a:fontRef idx="major"/>
        </p:style>
        <p:txBody>
          <a:bodyPr/>
          <a:lstStyle/>
          <a:p>
            <a:pPr>
              <a:defRPr/>
            </a:pPr>
            <a:r>
              <a:rPr lang="en-US" b="1" dirty="0" smtClean="0"/>
              <a:t>Summary Page</a:t>
            </a:r>
            <a:r>
              <a:rPr lang="en-US" dirty="0" smtClean="0"/>
              <a:t> – has 4 boxes</a:t>
            </a:r>
          </a:p>
          <a:p>
            <a:pPr>
              <a:buFont typeface="Arial" charset="0"/>
              <a:buNone/>
              <a:defRPr/>
            </a:pPr>
            <a:endParaRPr lang="en-US" sz="800" dirty="0" smtClean="0"/>
          </a:p>
          <a:p>
            <a:pPr>
              <a:buFontTx/>
              <a:buChar char="-"/>
              <a:defRPr/>
            </a:pPr>
            <a:r>
              <a:rPr lang="en-US" sz="3600" dirty="0" smtClean="0"/>
              <a:t>High Measured Career Training Potential</a:t>
            </a:r>
          </a:p>
          <a:p>
            <a:pPr>
              <a:buFontTx/>
              <a:buChar char="-"/>
              <a:defRPr/>
            </a:pPr>
            <a:r>
              <a:rPr lang="en-US" sz="3600" dirty="0" smtClean="0"/>
              <a:t>High Measured Job Satisfaction Indicators</a:t>
            </a:r>
          </a:p>
          <a:p>
            <a:pPr>
              <a:buFontTx/>
              <a:buChar char="-"/>
              <a:defRPr/>
            </a:pPr>
            <a:r>
              <a:rPr lang="en-US" sz="3600" dirty="0" smtClean="0"/>
              <a:t>Self Selected Choices</a:t>
            </a:r>
          </a:p>
          <a:p>
            <a:pPr>
              <a:buFontTx/>
              <a:buChar char="-"/>
              <a:defRPr/>
            </a:pPr>
            <a:r>
              <a:rPr lang="en-US" sz="3600" dirty="0" smtClean="0"/>
              <a:t>High Measured Career Interest Activities</a:t>
            </a:r>
          </a:p>
          <a:p>
            <a:pPr>
              <a:buFont typeface="Arial" charset="0"/>
              <a:buNone/>
              <a:defRPr/>
            </a:pPr>
            <a:endParaRPr lang="en-US" dirty="0" smtClean="0"/>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9B651F7C-6E48-452A-8878-6529A6F0B07D}"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64519"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C1CE90A-99D2-4883-B83C-07FF1E534DB0}" type="slidenum">
              <a:rPr lang="en-US" sz="1200">
                <a:solidFill>
                  <a:srgbClr val="898989"/>
                </a:solidFill>
              </a:rPr>
              <a:pPr algn="r" eaLnBrk="1" hangingPunct="1"/>
              <a:t>7</a:t>
            </a:fld>
            <a:endParaRPr lang="en-US" sz="1200">
              <a:solidFill>
                <a:srgbClr val="898989"/>
              </a:solidFill>
            </a:endParaRPr>
          </a:p>
        </p:txBody>
      </p:sp>
      <p:sp>
        <p:nvSpPr>
          <p:cNvPr id="64520" name="Date Placeholder 3"/>
          <p:cNvSpPr txBox="1">
            <a:spLocks noGrp="1"/>
          </p:cNvSpPr>
          <p:nvPr/>
        </p:nvSpPr>
        <p:spPr bwMode="auto">
          <a:xfrm>
            <a:off x="492125"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898989"/>
              </a:solidFill>
            </a:endParaRPr>
          </a:p>
        </p:txBody>
      </p:sp>
      <p:sp>
        <p:nvSpPr>
          <p:cNvPr id="64521"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64522"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C4AF80D-053F-4281-A693-85D3C870EB89}" type="slidenum">
              <a:rPr lang="en-US" sz="1200">
                <a:solidFill>
                  <a:srgbClr val="898989"/>
                </a:solidFill>
              </a:rPr>
              <a:pPr algn="r" eaLnBrk="1" hangingPunct="1"/>
              <a:t>7</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8CA40AB-4FB5-4262-A7F0-BE1ED7DDF9DF}" type="slidenum">
              <a:rPr lang="en-US"/>
              <a:pPr>
                <a:defRPr/>
              </a:pPr>
              <a:t>8</a:t>
            </a:fld>
            <a:endParaRPr lang="en-US"/>
          </a:p>
        </p:txBody>
      </p:sp>
      <p:sp>
        <p:nvSpPr>
          <p:cNvPr id="65539" name="Rectangle 2"/>
          <p:cNvSpPr>
            <a:spLocks noGrp="1"/>
          </p:cNvSpPr>
          <p:nvPr>
            <p:ph type="title"/>
          </p:nvPr>
        </p:nvSpPr>
        <p:spPr>
          <a:xfrm>
            <a:off x="457200" y="274638"/>
            <a:ext cx="8229600" cy="944562"/>
          </a:xfrm>
        </p:spPr>
        <p:txBody>
          <a:bodyPr/>
          <a:lstStyle/>
          <a:p>
            <a:r>
              <a:rPr lang="en-US" smtClean="0"/>
              <a:t>What does “Average” Mean?</a:t>
            </a:r>
          </a:p>
        </p:txBody>
      </p:sp>
      <p:sp>
        <p:nvSpPr>
          <p:cNvPr id="65540" name="Rectangle 3"/>
          <p:cNvSpPr>
            <a:spLocks noGrp="1"/>
          </p:cNvSpPr>
          <p:nvPr>
            <p:ph type="body" idx="1"/>
          </p:nvPr>
        </p:nvSpPr>
        <p:spPr>
          <a:xfrm>
            <a:off x="457200" y="1219200"/>
            <a:ext cx="8229600" cy="4800600"/>
          </a:xfrm>
        </p:spPr>
        <p:txBody>
          <a:bodyPr/>
          <a:lstStyle/>
          <a:p>
            <a:r>
              <a:rPr lang="en-US" sz="2400" b="1" smtClean="0"/>
              <a:t>An average</a:t>
            </a:r>
            <a:r>
              <a:rPr lang="en-US" sz="2400" smtClean="0"/>
              <a:t> is the sum of scores divided by the number of scores.  Example: 18 scores = 1404; </a:t>
            </a:r>
          </a:p>
          <a:p>
            <a:pPr>
              <a:buFont typeface="Arial" charset="0"/>
              <a:buNone/>
            </a:pPr>
            <a:r>
              <a:rPr lang="en-US" sz="2400" smtClean="0"/>
              <a:t>	then take 1404 divided by 18 = 78;</a:t>
            </a:r>
          </a:p>
          <a:p>
            <a:pPr>
              <a:buFont typeface="Arial" charset="0"/>
              <a:buNone/>
            </a:pPr>
            <a:r>
              <a:rPr lang="en-US" sz="2400" smtClean="0"/>
              <a:t>     the average score = 78</a:t>
            </a:r>
          </a:p>
          <a:p>
            <a:r>
              <a:rPr lang="en-US" sz="2400" smtClean="0"/>
              <a:t>In other words, average means: </a:t>
            </a:r>
          </a:p>
          <a:p>
            <a:pPr>
              <a:buFont typeface="Arial" charset="0"/>
              <a:buNone/>
            </a:pPr>
            <a:r>
              <a:rPr lang="en-US" sz="2400" smtClean="0"/>
              <a:t>	usual, ordinary, normal, typical </a:t>
            </a:r>
          </a:p>
          <a:p>
            <a:pPr>
              <a:buFont typeface="Arial" charset="0"/>
              <a:buNone/>
            </a:pPr>
            <a:r>
              <a:rPr lang="en-US" sz="2400" smtClean="0"/>
              <a:t>	or regular.</a:t>
            </a:r>
          </a:p>
          <a:p>
            <a:pPr>
              <a:buFont typeface="Arial" charset="0"/>
              <a:buNone/>
            </a:pPr>
            <a:r>
              <a:rPr lang="en-US" sz="2400" b="1" smtClean="0"/>
              <a:t>How does this apply to you?</a:t>
            </a:r>
            <a:r>
              <a:rPr lang="en-US" sz="2400" smtClean="0"/>
              <a:t>  </a:t>
            </a:r>
          </a:p>
          <a:p>
            <a:pPr>
              <a:buFont typeface="Arial" charset="0"/>
              <a:buNone/>
            </a:pPr>
            <a:r>
              <a:rPr lang="en-US" sz="2400" smtClean="0"/>
              <a:t>Most of your scores will fall within the range from low average to high average.  Or, as with the WOWi,  a score on either side of the line can indicate like, dislike or neutral.   </a:t>
            </a:r>
            <a:endParaRPr lang="en-US" smtClean="0"/>
          </a:p>
        </p:txBody>
      </p:sp>
      <p:pic>
        <p:nvPicPr>
          <p:cNvPr id="65541" name="Picture 8" descr="This shape is also known as a normal curve and indicates normal distribution." title="Bell curve"/>
          <p:cNvPicPr>
            <a:picLocks noChangeAspect="1" noChangeArrowheads="1"/>
          </p:cNvPicPr>
          <p:nvPr/>
        </p:nvPicPr>
        <p:blipFill>
          <a:blip r:embed="rId3"/>
          <a:srcRect/>
          <a:stretch>
            <a:fillRect/>
          </a:stretch>
        </p:blipFill>
        <p:spPr bwMode="auto">
          <a:xfrm>
            <a:off x="5486400" y="2133600"/>
            <a:ext cx="3200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BAF436EF-B499-452D-94D6-0F4CD93909B1}" type="slidenum">
              <a:rPr lang="en-US"/>
              <a:pPr>
                <a:defRPr/>
              </a:pPr>
              <a:t>9</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6FA8A1B-8E0C-4358-9470-C3C22045A97B}"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66564" name="Title 1"/>
          <p:cNvSpPr>
            <a:spLocks noGrp="1"/>
          </p:cNvSpPr>
          <p:nvPr>
            <p:ph type="title" idx="4294967295"/>
          </p:nvPr>
        </p:nvSpPr>
        <p:spPr>
          <a:xfrm>
            <a:off x="0" y="274638"/>
            <a:ext cx="8229600" cy="1143000"/>
          </a:xfrm>
        </p:spPr>
        <p:txBody>
          <a:bodyPr/>
          <a:lstStyle/>
          <a:p>
            <a:r>
              <a:rPr lang="en-US" b="1" smtClean="0"/>
              <a:t>Abilities and Aptitudes</a:t>
            </a:r>
            <a:endParaRPr lang="en-US" smtClean="0"/>
          </a:p>
        </p:txBody>
      </p:sp>
      <p:sp>
        <p:nvSpPr>
          <p:cNvPr id="66565" name="Content Placeholder 2"/>
          <p:cNvSpPr>
            <a:spLocks noGrp="1"/>
          </p:cNvSpPr>
          <p:nvPr>
            <p:ph idx="4294967295"/>
          </p:nvPr>
        </p:nvSpPr>
        <p:spPr>
          <a:xfrm>
            <a:off x="533400" y="1295400"/>
            <a:ext cx="8153400" cy="4830763"/>
          </a:xfrm>
        </p:spPr>
        <p:txBody>
          <a:bodyPr/>
          <a:lstStyle/>
          <a:p>
            <a:pPr eaLnBrk="1" hangingPunct="1"/>
            <a:r>
              <a:rPr lang="en-US" sz="2800" smtClean="0"/>
              <a:t>“What am I good at doing?”</a:t>
            </a:r>
          </a:p>
          <a:p>
            <a:pPr eaLnBrk="1" hangingPunct="1"/>
            <a:r>
              <a:rPr lang="en-US" sz="2800" u="sng" smtClean="0"/>
              <a:t>Ability</a:t>
            </a:r>
            <a:r>
              <a:rPr lang="en-US" sz="2800" smtClean="0"/>
              <a:t> - a measure of your </a:t>
            </a:r>
            <a:r>
              <a:rPr lang="en-US" sz="2800" b="1" smtClean="0"/>
              <a:t>“potential to learn” </a:t>
            </a:r>
            <a:r>
              <a:rPr lang="en-US" sz="2800" smtClean="0"/>
              <a:t>in different areas, which is your aptitude</a:t>
            </a:r>
          </a:p>
          <a:p>
            <a:pPr lvl="1" eaLnBrk="1" hangingPunct="1">
              <a:lnSpc>
                <a:spcPct val="90000"/>
              </a:lnSpc>
            </a:pPr>
            <a:r>
              <a:rPr lang="en-US" sz="2400" smtClean="0"/>
              <a:t>Abilities are </a:t>
            </a:r>
            <a:r>
              <a:rPr lang="en-US" sz="2400" b="1" smtClean="0"/>
              <a:t>unique </a:t>
            </a:r>
            <a:r>
              <a:rPr lang="en-US" sz="2400" smtClean="0"/>
              <a:t>to each individual.</a:t>
            </a:r>
          </a:p>
          <a:p>
            <a:pPr eaLnBrk="1" hangingPunct="1"/>
            <a:r>
              <a:rPr lang="en-US" sz="2800" u="sng" smtClean="0"/>
              <a:t>Aptitude</a:t>
            </a:r>
            <a:r>
              <a:rPr lang="en-US" sz="2800" smtClean="0"/>
              <a:t> – a natural ability or talent in a specific area; i.e. a talent for art; also a quickness for learning </a:t>
            </a:r>
          </a:p>
          <a:p>
            <a:pPr eaLnBrk="1" hangingPunct="1">
              <a:lnSpc>
                <a:spcPct val="90000"/>
              </a:lnSpc>
            </a:pPr>
            <a:r>
              <a:rPr lang="en-US" sz="2800" smtClean="0"/>
              <a:t>WOWi measures individual results in six ability areas</a:t>
            </a:r>
          </a:p>
          <a:p>
            <a:pPr eaLnBrk="1" hangingPunct="1">
              <a:lnSpc>
                <a:spcPct val="90000"/>
              </a:lnSpc>
            </a:pPr>
            <a:r>
              <a:rPr lang="en-US" sz="2800" smtClean="0"/>
              <a:t>You get a </a:t>
            </a:r>
            <a:r>
              <a:rPr lang="en-US" sz="2800" b="1" smtClean="0"/>
              <a:t>“Snapshot” </a:t>
            </a:r>
            <a:r>
              <a:rPr lang="en-US" sz="2800" smtClean="0"/>
              <a:t>of your abilities – strengths and preferred workplace abilities</a:t>
            </a:r>
          </a:p>
        </p:txBody>
      </p:sp>
      <p:sp>
        <p:nvSpPr>
          <p:cNvPr id="8" name="Slide Number Placeholder 5"/>
          <p:cNvSpPr txBox="1">
            <a:spLocks noGrp="1"/>
          </p:cNvSpPr>
          <p:nvPr/>
        </p:nvSpPr>
        <p:spPr bwMode="auto">
          <a:xfrm>
            <a:off x="6553200" y="6356350"/>
            <a:ext cx="2133600" cy="365125"/>
          </a:xfrm>
          <a:prstGeom prst="rect">
            <a:avLst/>
          </a:prstGeom>
          <a:noFill/>
          <a:ln>
            <a:miter lim="800000"/>
            <a:headEnd/>
            <a:tailEnd/>
          </a:ln>
        </p:spPr>
        <p:txBody>
          <a:bodyPr lIns="91436" tIns="45718" rIns="91436" bIns="45718" anchor="ctr"/>
          <a:lstStyle/>
          <a:p>
            <a:pPr algn="r" fontAlgn="auto">
              <a:spcBef>
                <a:spcPts val="0"/>
              </a:spcBef>
              <a:spcAft>
                <a:spcPts val="0"/>
              </a:spcAft>
              <a:defRPr/>
            </a:pPr>
            <a:fld id="{14EFB55B-ECC0-42B4-993C-C0295B32834A}"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66567"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A964C37B-FA22-4E9D-A880-A5E6F1A23CD5}" type="slidenum">
              <a:rPr lang="en-US" sz="1200">
                <a:solidFill>
                  <a:srgbClr val="898989"/>
                </a:solidFill>
              </a:rPr>
              <a:pPr algn="r" eaLnBrk="1" hangingPunct="1"/>
              <a:t>9</a:t>
            </a:fld>
            <a:endParaRPr lang="en-US" sz="1200">
              <a:solidFill>
                <a:srgbClr val="898989"/>
              </a:solidFill>
            </a:endParaRPr>
          </a:p>
        </p:txBody>
      </p:sp>
      <p:sp>
        <p:nvSpPr>
          <p:cNvPr id="66568" name="Date Placeholder 3"/>
          <p:cNvSpPr txBox="1">
            <a:spLocks noGrp="1"/>
          </p:cNvSpPr>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endParaRPr lang="en-US" sz="1200">
              <a:solidFill>
                <a:srgbClr val="898989"/>
              </a:solidFill>
            </a:endParaRPr>
          </a:p>
        </p:txBody>
      </p:sp>
      <p:sp>
        <p:nvSpPr>
          <p:cNvPr id="66569" name="Footer Placeholder 4"/>
          <p:cNvSpPr txBox="1">
            <a:spLocks noGrp="1"/>
          </p:cNvSpPr>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endParaRPr lang="en-US" sz="1200">
              <a:solidFill>
                <a:srgbClr val="898989"/>
              </a:solidFill>
            </a:endParaRPr>
          </a:p>
        </p:txBody>
      </p:sp>
      <p:sp>
        <p:nvSpPr>
          <p:cNvPr id="66570"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8" rIns="91436" bIns="45718"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97CA688-7C02-4C16-82AD-AEC63EB9EB5C}" type="slidenum">
              <a:rPr lang="en-US" sz="1200">
                <a:solidFill>
                  <a:srgbClr val="898989"/>
                </a:solidFill>
              </a:rPr>
              <a:pPr algn="r" eaLnBrk="1" hangingPunct="1"/>
              <a:t>9</a:t>
            </a:fld>
            <a:endParaRPr lang="en-US" sz="1200">
              <a:solidFill>
                <a:srgbClr val="89898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7805</TotalTime>
  <Words>2283</Words>
  <Application>Microsoft Office PowerPoint</Application>
  <PresentationFormat>On-screen Show (4:3)</PresentationFormat>
  <Paragraphs>352</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Transition  Career Exploration Workshop</vt:lpstr>
      <vt:lpstr>Strengths Chain</vt:lpstr>
      <vt:lpstr>How do I know what my interests, strengths and  values are?</vt:lpstr>
      <vt:lpstr>Coat of Arms</vt:lpstr>
      <vt:lpstr>World of Work Inventory (WOWi)</vt:lpstr>
      <vt:lpstr>World of Work Inventory (WOWi)</vt:lpstr>
      <vt:lpstr>WOWi – Profile Report</vt:lpstr>
      <vt:lpstr>What does “Average” Mean?</vt:lpstr>
      <vt:lpstr>Abilities and Aptitudes</vt:lpstr>
      <vt:lpstr>6 Ability Areas of the WOWi</vt:lpstr>
      <vt:lpstr>6 Kinds of Abilities</vt:lpstr>
      <vt:lpstr>6 Kinds of Abilities</vt:lpstr>
      <vt:lpstr>6 Kinds of Abilities</vt:lpstr>
      <vt:lpstr>Understanding My Aptitudes</vt:lpstr>
      <vt:lpstr>Ability and Aptitude Results </vt:lpstr>
      <vt:lpstr>WOWi – Interpretive Report Abilities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Transition Career Exploration Workshop Part One</dc:title>
  <dc:creator>starsign</dc:creator>
  <cp:lastModifiedBy>Howe, Joshua A.</cp:lastModifiedBy>
  <cp:revision>909</cp:revision>
  <cp:lastPrinted>2013-03-13T17:16:49Z</cp:lastPrinted>
  <dcterms:created xsi:type="dcterms:W3CDTF">2010-10-03T19:27:19Z</dcterms:created>
  <dcterms:modified xsi:type="dcterms:W3CDTF">2013-08-30T18:43:27Z</dcterms:modified>
</cp:coreProperties>
</file>