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157716-89F3-4F02-8E36-43718314EF9B}"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399C43-AF2B-4963-9F11-7E4057DCCEB0}" type="slidenum">
              <a:rPr lang="en-US" smtClean="0"/>
              <a:t>‹#›</a:t>
            </a:fld>
            <a:endParaRPr lang="en-US"/>
          </a:p>
        </p:txBody>
      </p:sp>
    </p:spTree>
    <p:extLst>
      <p:ext uri="{BB962C8B-B14F-4D97-AF65-F5344CB8AC3E}">
        <p14:creationId xmlns:p14="http://schemas.microsoft.com/office/powerpoint/2010/main" val="49882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8050119-E6D3-4AAF-B61F-0A7F16B86CA6}" type="slidenum">
              <a:rPr lang="en-US" smtClean="0"/>
              <a:pPr eaLnBrk="1" hangingPunct="1"/>
              <a:t>10</a:t>
            </a:fld>
            <a:endParaRPr lang="en-US" smtClean="0"/>
          </a:p>
        </p:txBody>
      </p:sp>
      <p:sp>
        <p:nvSpPr>
          <p:cNvPr id="10035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E54C2A1-E294-4949-AC65-8EA5018A3326}" type="slidenum">
              <a:rPr lang="en-US" sz="1200"/>
              <a:pPr algn="r" eaLnBrk="1" hangingPunct="1"/>
              <a:t>10</a:t>
            </a:fld>
            <a:endParaRPr lang="en-US" sz="1200"/>
          </a:p>
        </p:txBody>
      </p:sp>
      <p:sp>
        <p:nvSpPr>
          <p:cNvPr id="10035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These are questions related to Job Maintenance.</a:t>
            </a:r>
          </a:p>
        </p:txBody>
      </p:sp>
      <p:sp>
        <p:nvSpPr>
          <p:cNvPr id="10035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A9CB7C0-9550-443D-806E-5B7E37DDCB59}"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3F2607C-BB01-4C18-AF29-5581861F1D1E}" type="slidenum">
              <a:rPr lang="en-US" smtClean="0"/>
              <a:pPr eaLnBrk="1" hangingPunct="1"/>
              <a:t>11</a:t>
            </a:fld>
            <a:endParaRPr lang="en-US" smtClean="0"/>
          </a:p>
        </p:txBody>
      </p:sp>
      <p:sp>
        <p:nvSpPr>
          <p:cNvPr id="10137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F3F558C-CB75-47D9-8532-EFB793F89637}" type="slidenum">
              <a:rPr lang="en-US" sz="1200"/>
              <a:pPr algn="r" eaLnBrk="1" hangingPunct="1"/>
              <a:t>11</a:t>
            </a:fld>
            <a:endParaRPr lang="en-US" sz="1200"/>
          </a:p>
        </p:txBody>
      </p:sp>
      <p:sp>
        <p:nvSpPr>
          <p:cNvPr id="10138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Finally, these are questions related to Ongoing Career Management.</a:t>
            </a:r>
          </a:p>
          <a:p>
            <a:pPr eaLnBrk="1" hangingPunct="1">
              <a:spcBef>
                <a:spcPct val="0"/>
              </a:spcBef>
            </a:pPr>
            <a:endParaRPr lang="en-US" smtClean="0"/>
          </a:p>
          <a:p>
            <a:pPr eaLnBrk="1" hangingPunct="1">
              <a:spcBef>
                <a:spcPct val="0"/>
              </a:spcBef>
            </a:pPr>
            <a:r>
              <a:rPr lang="en-US" smtClean="0"/>
              <a:t>We are trying to expose participants to life-long career management skills, not just deciding on a job now.</a:t>
            </a:r>
          </a:p>
          <a:p>
            <a:pPr eaLnBrk="1" hangingPunct="1">
              <a:spcBef>
                <a:spcPct val="0"/>
              </a:spcBef>
            </a:pPr>
            <a:endParaRPr lang="en-US" smtClean="0"/>
          </a:p>
          <a:p>
            <a:pPr eaLnBrk="1" hangingPunct="1">
              <a:spcBef>
                <a:spcPct val="0"/>
              </a:spcBef>
            </a:pPr>
            <a:endParaRPr lang="en-US" smtClean="0"/>
          </a:p>
        </p:txBody>
      </p:sp>
      <p:sp>
        <p:nvSpPr>
          <p:cNvPr id="10138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494888F-30A4-421B-8552-3BA1256D86F3}"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618AABA-4134-4B0B-A91B-A58B0CCB2238}" type="slidenum">
              <a:rPr lang="en-US" smtClean="0"/>
              <a:pPr eaLnBrk="1" hangingPunct="1"/>
              <a:t>12</a:t>
            </a:fld>
            <a:endParaRPr lang="en-US" smtClean="0"/>
          </a:p>
        </p:txBody>
      </p:sp>
      <p:sp>
        <p:nvSpPr>
          <p:cNvPr id="10240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5787E2F-DF08-49AE-A4B6-1518D431198C}" type="slidenum">
              <a:rPr lang="en-US" sz="1200"/>
              <a:pPr algn="r" eaLnBrk="1" hangingPunct="1"/>
              <a:t>12</a:t>
            </a:fld>
            <a:endParaRPr lang="en-US" sz="1200"/>
          </a:p>
        </p:txBody>
      </p:sp>
      <p:sp>
        <p:nvSpPr>
          <p:cNvPr id="10240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Notes Placeholder 2"/>
          <p:cNvSpPr>
            <a:spLocks noGrp="1"/>
          </p:cNvSpPr>
          <p:nvPr>
            <p:ph type="body" idx="1"/>
          </p:nvPr>
        </p:nvSpPr>
        <p:spPr>
          <a:xfrm>
            <a:off x="671446" y="4347455"/>
            <a:ext cx="5484238" cy="4115112"/>
          </a:xfrm>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Here, we begin the section discussing the 3 types of job-related challenges.</a:t>
            </a:r>
          </a:p>
          <a:p>
            <a:pPr eaLnBrk="1" hangingPunct="1">
              <a:spcBef>
                <a:spcPct val="0"/>
              </a:spcBef>
            </a:pPr>
            <a:endParaRPr lang="en-US" smtClean="0"/>
          </a:p>
          <a:p>
            <a:pPr eaLnBrk="1" hangingPunct="1">
              <a:spcBef>
                <a:spcPct val="0"/>
              </a:spcBef>
            </a:pPr>
            <a:r>
              <a:rPr lang="en-US" smtClean="0"/>
              <a:t>You may ask participants to suggest other personal challenge areas that are under their control.  We want to think about the fact that there are some situations and challenges they are in control of and can change with a bit of effort. </a:t>
            </a:r>
          </a:p>
          <a:p>
            <a:pPr eaLnBrk="1" hangingPunct="1">
              <a:spcBef>
                <a:spcPct val="0"/>
              </a:spcBef>
            </a:pPr>
            <a:endParaRPr lang="en-US" smtClean="0"/>
          </a:p>
          <a:p>
            <a:pPr eaLnBrk="1" hangingPunct="1">
              <a:spcBef>
                <a:spcPct val="0"/>
              </a:spcBef>
            </a:pPr>
            <a:r>
              <a:rPr lang="en-US" smtClean="0"/>
              <a:t>These challenges ultimately become part of the decision-making process.</a:t>
            </a:r>
          </a:p>
        </p:txBody>
      </p:sp>
      <p:sp>
        <p:nvSpPr>
          <p:cNvPr id="10240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2B02E6-2FFC-4937-8DC5-DA315C4F3496}"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4819D4A-59D7-45F9-8AE5-380C0619B061}" type="slidenum">
              <a:rPr lang="en-US" smtClean="0"/>
              <a:pPr eaLnBrk="1" hangingPunct="1"/>
              <a:t>13</a:t>
            </a:fld>
            <a:endParaRPr lang="en-US" smtClean="0"/>
          </a:p>
        </p:txBody>
      </p:sp>
      <p:sp>
        <p:nvSpPr>
          <p:cNvPr id="10342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4BC04C1-7594-42C9-9ED4-9072E4DE2DCC}" type="slidenum">
              <a:rPr lang="en-US" sz="1200"/>
              <a:pPr algn="r" eaLnBrk="1" hangingPunct="1"/>
              <a:t>13</a:t>
            </a:fld>
            <a:endParaRPr lang="en-US" sz="1200"/>
          </a:p>
        </p:txBody>
      </p:sp>
      <p:sp>
        <p:nvSpPr>
          <p:cNvPr id="10342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These are challenges that are current realities in your environment; they cannot be ignored and may influence your readiness to work.</a:t>
            </a:r>
          </a:p>
          <a:p>
            <a:pPr eaLnBrk="1" hangingPunct="1">
              <a:spcBef>
                <a:spcPct val="0"/>
              </a:spcBef>
            </a:pPr>
            <a:endParaRPr lang="en-US" smtClean="0"/>
          </a:p>
          <a:p>
            <a:pPr eaLnBrk="1" hangingPunct="1">
              <a:spcBef>
                <a:spcPct val="0"/>
              </a:spcBef>
            </a:pPr>
            <a:endParaRPr lang="en-US" smtClean="0"/>
          </a:p>
        </p:txBody>
      </p:sp>
      <p:sp>
        <p:nvSpPr>
          <p:cNvPr id="10343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BF2A08-6AC0-403B-AA5B-086BA9A8F18E}" type="slidenum">
              <a:rPr lang="en-US" sz="1200">
                <a:solidFill>
                  <a:srgbClr val="000000"/>
                </a:solidFill>
                <a:latin typeface="Arial" charset="0"/>
              </a:rPr>
              <a:pPr algn="r" eaLnBrk="1" hangingPunct="1"/>
              <a:t>13</a:t>
            </a:fld>
            <a:endParaRPr lang="en-US" sz="1200">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4613B50-4F39-4930-A0F2-A754223C6485}" type="slidenum">
              <a:rPr lang="en-US" smtClean="0"/>
              <a:pPr eaLnBrk="1" hangingPunct="1"/>
              <a:t>14</a:t>
            </a:fld>
            <a:endParaRPr lang="en-US" smtClean="0"/>
          </a:p>
        </p:txBody>
      </p:sp>
      <p:sp>
        <p:nvSpPr>
          <p:cNvPr id="1044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ED41DAA-68A0-4333-9460-244E724638A9}" type="slidenum">
              <a:rPr lang="en-US" sz="1200"/>
              <a:pPr algn="r" eaLnBrk="1" hangingPunct="1"/>
              <a:t>14</a:t>
            </a:fld>
            <a:endParaRPr lang="en-US" sz="1200"/>
          </a:p>
        </p:txBody>
      </p:sp>
      <p:sp>
        <p:nvSpPr>
          <p:cNvPr id="10445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smtClean="0"/>
              <a:t>These are the “bureaucratic” challenges that will have to be dealt with in the planning process in order to be successful.</a:t>
            </a:r>
          </a:p>
          <a:p>
            <a:pPr eaLnBrk="1" hangingPunct="1"/>
            <a:r>
              <a:rPr lang="en-US" b="1" smtClean="0"/>
              <a:t>Systemic or Community Challenges</a:t>
            </a:r>
          </a:p>
          <a:p>
            <a:pPr marL="810361" lvl="1" indent="-431572">
              <a:buFontTx/>
              <a:buChar char="•"/>
            </a:pPr>
            <a:r>
              <a:rPr lang="en-US" smtClean="0"/>
              <a:t>Learning to work with Vocational Rehabilitation as a system</a:t>
            </a:r>
          </a:p>
          <a:p>
            <a:pPr marL="810361" lvl="1" indent="-431572">
              <a:buFontTx/>
              <a:buChar char="•"/>
            </a:pPr>
            <a:r>
              <a:rPr lang="en-US" smtClean="0"/>
              <a:t>Transportation </a:t>
            </a:r>
          </a:p>
          <a:p>
            <a:pPr marL="810361" lvl="1" indent="-431572">
              <a:buFontTx/>
              <a:buChar char="•"/>
            </a:pPr>
            <a:r>
              <a:rPr lang="en-US" smtClean="0"/>
              <a:t>Housing</a:t>
            </a:r>
          </a:p>
          <a:p>
            <a:pPr marL="810361" lvl="1" indent="-431572">
              <a:buFontTx/>
              <a:buChar char="•"/>
            </a:pPr>
            <a:r>
              <a:rPr lang="en-US" smtClean="0"/>
              <a:t>Work Credentials, licensing, etc.</a:t>
            </a:r>
          </a:p>
          <a:p>
            <a:pPr marL="810361" lvl="1" indent="-431572">
              <a:buFontTx/>
              <a:buChar char="•"/>
            </a:pPr>
            <a:r>
              <a:rPr lang="en-US" smtClean="0"/>
              <a:t>Training Institutions </a:t>
            </a:r>
          </a:p>
          <a:p>
            <a:pPr marL="810361" lvl="1" indent="-431572">
              <a:buFontTx/>
              <a:buChar char="•"/>
            </a:pPr>
            <a:r>
              <a:rPr lang="en-US" smtClean="0"/>
              <a:t>Financial Aid</a:t>
            </a:r>
          </a:p>
        </p:txBody>
      </p:sp>
      <p:sp>
        <p:nvSpPr>
          <p:cNvPr id="10445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FA3F1B9-DEB1-4205-9659-906E5ACF2629}" type="slidenum">
              <a:rPr lang="en-US" sz="1200">
                <a:solidFill>
                  <a:srgbClr val="000000"/>
                </a:solidFill>
                <a:latin typeface="Arial" charset="0"/>
              </a:rPr>
              <a:pPr algn="r" eaLnBrk="1" hangingPunct="1"/>
              <a:t>14</a:t>
            </a:fld>
            <a:endParaRPr lang="en-US" sz="1200">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2632BE6-04F6-4A2D-8C9E-812EE6D6664C}" type="slidenum">
              <a:rPr lang="en-US" smtClean="0"/>
              <a:pPr eaLnBrk="1" hangingPunct="1"/>
              <a:t>15</a:t>
            </a:fld>
            <a:endParaRPr lang="en-US" smtClean="0"/>
          </a:p>
        </p:txBody>
      </p:sp>
      <p:sp>
        <p:nvSpPr>
          <p:cNvPr id="10547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B48439A-498F-4B2A-B648-18658447796E}" type="slidenum">
              <a:rPr lang="en-US" sz="1200"/>
              <a:pPr algn="r" eaLnBrk="1" hangingPunct="1"/>
              <a:t>15</a:t>
            </a:fld>
            <a:endParaRPr lang="en-US" sz="1200"/>
          </a:p>
        </p:txBody>
      </p:sp>
      <p:sp>
        <p:nvSpPr>
          <p:cNvPr id="10547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Help participants to become aware that, based on their answers, these ERS “indicators” will identify which challenges are most in need of their time and energy at this point in the process. </a:t>
            </a:r>
          </a:p>
          <a:p>
            <a:pPr eaLnBrk="1" hangingPunct="1">
              <a:spcBef>
                <a:spcPct val="0"/>
              </a:spcBef>
            </a:pPr>
            <a:endParaRPr lang="en-US" smtClean="0"/>
          </a:p>
          <a:p>
            <a:pPr marL="701692" lvl="1" indent="-270120"/>
            <a:r>
              <a:rPr lang="en-US" smtClean="0"/>
              <a:t>Low = indicates </a:t>
            </a:r>
            <a:r>
              <a:rPr lang="en-US" b="1" u="sng" smtClean="0"/>
              <a:t>not</a:t>
            </a:r>
            <a:r>
              <a:rPr lang="en-US" smtClean="0"/>
              <a:t> an area that needs focus.</a:t>
            </a:r>
          </a:p>
          <a:p>
            <a:pPr marL="701692" lvl="1" indent="-270120"/>
            <a:r>
              <a:rPr lang="en-US" smtClean="0"/>
              <a:t>Medium = indicates </a:t>
            </a:r>
            <a:r>
              <a:rPr lang="en-US" b="1" u="sng" smtClean="0"/>
              <a:t>could be </a:t>
            </a:r>
            <a:r>
              <a:rPr lang="en-US" smtClean="0"/>
              <a:t>an area that needs focus.</a:t>
            </a:r>
          </a:p>
          <a:p>
            <a:pPr marL="701692" lvl="1" indent="-270120"/>
            <a:r>
              <a:rPr lang="en-US" smtClean="0"/>
              <a:t>High = indicates an area that </a:t>
            </a:r>
            <a:r>
              <a:rPr lang="en-US" b="1" u="sng" smtClean="0"/>
              <a:t>needs</a:t>
            </a:r>
            <a:r>
              <a:rPr lang="en-US" b="1" smtClean="0"/>
              <a:t> focus </a:t>
            </a:r>
            <a:r>
              <a:rPr lang="en-US" smtClean="0"/>
              <a:t>and a plan for change.</a:t>
            </a:r>
          </a:p>
          <a:p>
            <a:pPr marL="701692" lvl="1" indent="-270120"/>
            <a:endParaRPr lang="en-US" smtClean="0"/>
          </a:p>
          <a:p>
            <a:pPr eaLnBrk="1" hangingPunct="1">
              <a:spcBef>
                <a:spcPct val="0"/>
              </a:spcBef>
            </a:pPr>
            <a:r>
              <a:rPr lang="en-US" smtClean="0"/>
              <a:t>They will need to focus on any areas that have a “High” indication of a challenge.</a:t>
            </a:r>
          </a:p>
          <a:p>
            <a:pPr eaLnBrk="1" hangingPunct="1">
              <a:spcBef>
                <a:spcPct val="0"/>
              </a:spcBef>
            </a:pPr>
            <a:endParaRPr lang="en-US" smtClean="0"/>
          </a:p>
          <a:p>
            <a:pPr eaLnBrk="1" hangingPunct="1">
              <a:spcBef>
                <a:spcPct val="0"/>
              </a:spcBef>
            </a:pPr>
            <a:r>
              <a:rPr lang="en-US" b="1" smtClean="0"/>
              <a:t>These should be discussed with their VR counselor as part of their plan development.</a:t>
            </a:r>
          </a:p>
          <a:p>
            <a:pPr eaLnBrk="1" hangingPunct="1">
              <a:spcBef>
                <a:spcPct val="0"/>
              </a:spcBef>
            </a:pPr>
            <a:endParaRPr lang="en-US" smtClean="0"/>
          </a:p>
          <a:p>
            <a:pPr marL="701692" lvl="1" indent="-270120"/>
            <a:endParaRPr lang="en-US" smtClean="0"/>
          </a:p>
          <a:p>
            <a:pPr eaLnBrk="1" hangingPunct="1">
              <a:spcBef>
                <a:spcPct val="0"/>
              </a:spcBef>
            </a:pPr>
            <a:endParaRPr lang="en-US" smtClean="0"/>
          </a:p>
        </p:txBody>
      </p:sp>
      <p:sp>
        <p:nvSpPr>
          <p:cNvPr id="10547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47F8ACD-1AD2-4159-B9B8-4452B1B8CB96}" type="slidenum">
              <a:rPr lang="en-US" sz="1200">
                <a:solidFill>
                  <a:srgbClr val="000000"/>
                </a:solidFill>
                <a:latin typeface="Arial" charset="0"/>
              </a:rPr>
              <a:pPr algn="r" eaLnBrk="1" hangingPunct="1"/>
              <a:t>15</a:t>
            </a:fld>
            <a:endParaRPr lang="en-US" sz="1200">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B00CF00-1D92-4310-942F-07F608CE6172}" type="slidenum">
              <a:rPr lang="en-US" smtClean="0"/>
              <a:pPr eaLnBrk="1" hangingPunct="1"/>
              <a:t>16</a:t>
            </a:fld>
            <a:endParaRPr lang="en-US" smtClean="0"/>
          </a:p>
        </p:txBody>
      </p:sp>
      <p:sp>
        <p:nvSpPr>
          <p:cNvPr id="10649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FA2BEEC-AB96-457F-ADF4-71B1C034F1E4}" type="slidenum">
              <a:rPr lang="en-US" sz="1200"/>
              <a:pPr algn="r" eaLnBrk="1" hangingPunct="1"/>
              <a:t>16</a:t>
            </a:fld>
            <a:endParaRPr lang="en-US" sz="1200"/>
          </a:p>
        </p:txBody>
      </p:sp>
      <p:sp>
        <p:nvSpPr>
          <p:cNvPr id="10650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50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smtClean="0"/>
              <a:t>Coping effectively with stresses or challenges draws on these 4  sources of strength:</a:t>
            </a:r>
          </a:p>
          <a:p>
            <a:pPr eaLnBrk="1" hangingPunct="1">
              <a:spcBef>
                <a:spcPct val="0"/>
              </a:spcBef>
            </a:pPr>
            <a:endParaRPr lang="en-US" smtClean="0"/>
          </a:p>
          <a:p>
            <a:pPr eaLnBrk="1" hangingPunct="1">
              <a:spcBef>
                <a:spcPct val="0"/>
              </a:spcBef>
            </a:pPr>
            <a:r>
              <a:rPr lang="en-US" smtClean="0"/>
              <a:t>These four types of coping skills are necessary to address the challenges that have been discussed in the planning process.</a:t>
            </a:r>
          </a:p>
          <a:p>
            <a:pPr eaLnBrk="1" hangingPunct="1">
              <a:spcBef>
                <a:spcPct val="0"/>
              </a:spcBef>
            </a:pPr>
            <a:endParaRPr lang="en-US" smtClean="0"/>
          </a:p>
          <a:p>
            <a:pPr eaLnBrk="1" hangingPunct="1">
              <a:spcBef>
                <a:spcPct val="0"/>
              </a:spcBef>
            </a:pPr>
            <a:r>
              <a:rPr lang="en-US" smtClean="0"/>
              <a:t>Be sure to go over the definitions of each of the supports to ensure that participants understand what they are:</a:t>
            </a:r>
          </a:p>
          <a:p>
            <a:pPr eaLnBrk="1" hangingPunct="1"/>
            <a:r>
              <a:rPr lang="en-US" b="1" smtClean="0"/>
              <a:t>Sources of strength </a:t>
            </a:r>
            <a:r>
              <a:rPr lang="en-US" smtClean="0"/>
              <a:t>for coping with challenges – (page 3 of the assessment report)</a:t>
            </a:r>
          </a:p>
          <a:p>
            <a:pPr eaLnBrk="1" hangingPunct="1">
              <a:spcBef>
                <a:spcPct val="0"/>
              </a:spcBef>
            </a:pPr>
            <a:endParaRPr lang="en-US" smtClean="0"/>
          </a:p>
          <a:p>
            <a:pPr eaLnBrk="1" hangingPunct="1">
              <a:spcBef>
                <a:spcPct val="0"/>
              </a:spcBef>
            </a:pPr>
            <a:r>
              <a:rPr lang="en-US" smtClean="0"/>
              <a:t>They also need to understand what their “indicators” in each area mean.</a:t>
            </a:r>
          </a:p>
          <a:p>
            <a:pPr eaLnBrk="1" hangingPunct="1">
              <a:spcBef>
                <a:spcPct val="0"/>
              </a:spcBef>
            </a:pPr>
            <a:endParaRPr lang="en-US" smtClean="0"/>
          </a:p>
          <a:p>
            <a:pPr eaLnBrk="1" hangingPunct="1">
              <a:spcBef>
                <a:spcPct val="0"/>
              </a:spcBef>
            </a:pPr>
            <a:r>
              <a:rPr lang="en-US" smtClean="0"/>
              <a:t>Again, remind them that their results are totally dependent on their responses on the ERS Inventory, and the ERS is a self-evaluation, not someone else’s views.</a:t>
            </a:r>
          </a:p>
        </p:txBody>
      </p:sp>
      <p:sp>
        <p:nvSpPr>
          <p:cNvPr id="10650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880B5B5-146A-4B82-B509-8BC42AD1BE55}" type="slidenum">
              <a:rPr lang="en-US" sz="1200">
                <a:solidFill>
                  <a:srgbClr val="000000"/>
                </a:solidFill>
                <a:latin typeface="Arial" charset="0"/>
              </a:rPr>
              <a:pPr algn="r" eaLnBrk="1" hangingPunct="1"/>
              <a:t>16</a:t>
            </a:fld>
            <a:endParaRPr lang="en-US" sz="1200">
              <a:solidFill>
                <a:srgbClr val="000000"/>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7C355FA-5737-427D-8EA4-F90B2D681453}" type="slidenum">
              <a:rPr lang="en-US" smtClean="0"/>
              <a:pPr eaLnBrk="1" hangingPunct="1"/>
              <a:t>17</a:t>
            </a:fld>
            <a:endParaRPr lang="en-US" smtClean="0"/>
          </a:p>
        </p:txBody>
      </p:sp>
      <p:sp>
        <p:nvSpPr>
          <p:cNvPr id="10752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31B48A4-8A3C-49D3-B3F3-5E72FCE5A350}" type="slidenum">
              <a:rPr lang="en-US" sz="1200"/>
              <a:pPr algn="r" eaLnBrk="1" hangingPunct="1"/>
              <a:t>17</a:t>
            </a:fld>
            <a:endParaRPr lang="en-US" sz="1200"/>
          </a:p>
        </p:txBody>
      </p:sp>
      <p:sp>
        <p:nvSpPr>
          <p:cNvPr id="1075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This introduces planning strategies for participants as they consider the next steps in their employment planning – “Mapping out their future plans for employment.” </a:t>
            </a:r>
          </a:p>
          <a:p>
            <a:pPr eaLnBrk="1" hangingPunct="1">
              <a:spcBef>
                <a:spcPct val="0"/>
              </a:spcBef>
            </a:pPr>
            <a:endParaRPr lang="en-US" smtClean="0"/>
          </a:p>
          <a:p>
            <a:pPr eaLnBrk="1" hangingPunct="1">
              <a:spcBef>
                <a:spcPct val="0"/>
              </a:spcBef>
            </a:pPr>
            <a:r>
              <a:rPr lang="en-US" smtClean="0"/>
              <a:t> What is the plan, and where is this going to take place?</a:t>
            </a:r>
          </a:p>
          <a:p>
            <a:pPr eaLnBrk="1" hangingPunct="1">
              <a:spcBef>
                <a:spcPct val="0"/>
              </a:spcBef>
            </a:pPr>
            <a:endParaRPr lang="en-US" smtClean="0"/>
          </a:p>
          <a:p>
            <a:pPr eaLnBrk="1" hangingPunct="1">
              <a:spcBef>
                <a:spcPct val="0"/>
              </a:spcBef>
            </a:pPr>
            <a:r>
              <a:rPr lang="en-US" smtClean="0"/>
              <a:t> Are people going on to college, or are they planning to find a job?  If so, where are they going to be doing these things.  </a:t>
            </a:r>
          </a:p>
          <a:p>
            <a:pPr eaLnBrk="1" hangingPunct="1">
              <a:spcBef>
                <a:spcPct val="0"/>
              </a:spcBef>
            </a:pPr>
            <a:endParaRPr lang="en-US" smtClean="0"/>
          </a:p>
          <a:p>
            <a:pPr eaLnBrk="1" hangingPunct="1">
              <a:spcBef>
                <a:spcPct val="0"/>
              </a:spcBef>
            </a:pPr>
            <a:r>
              <a:rPr lang="en-US" smtClean="0"/>
              <a:t>Suggest to participants that as they create this plan, they have more choices available and more decisions to make.  How are they going to go about making these decisions?</a:t>
            </a:r>
          </a:p>
          <a:p>
            <a:pPr eaLnBrk="1" hangingPunct="1">
              <a:spcBef>
                <a:spcPct val="0"/>
              </a:spcBef>
            </a:pPr>
            <a:endParaRPr lang="en-US" b="1" smtClean="0"/>
          </a:p>
          <a:p>
            <a:pPr eaLnBrk="1" hangingPunct="1">
              <a:spcBef>
                <a:spcPct val="0"/>
              </a:spcBef>
            </a:pPr>
            <a:endParaRPr lang="en-US" b="1" smtClean="0"/>
          </a:p>
        </p:txBody>
      </p:sp>
      <p:sp>
        <p:nvSpPr>
          <p:cNvPr id="10752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79BB8E4-EA3D-4687-A04A-A69A16CC51C4}" type="slidenum">
              <a:rPr lang="en-US" sz="1200">
                <a:solidFill>
                  <a:srgbClr val="000000"/>
                </a:solidFill>
                <a:latin typeface="Arial" charset="0"/>
              </a:rPr>
              <a:pPr algn="r" eaLnBrk="1" hangingPunct="1"/>
              <a:t>17</a:t>
            </a:fld>
            <a:endParaRPr lang="en-US" sz="1200">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0D803F7-09F0-4926-9D9B-658C5108EEB8}" type="slidenum">
              <a:rPr lang="en-US" smtClean="0"/>
              <a:pPr eaLnBrk="1" hangingPunct="1"/>
              <a:t>18</a:t>
            </a:fld>
            <a:endParaRPr lang="en-US" smtClean="0"/>
          </a:p>
        </p:txBody>
      </p:sp>
      <p:sp>
        <p:nvSpPr>
          <p:cNvPr id="10854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952B0F5-42BB-4359-9D68-144E233B4401}" type="slidenum">
              <a:rPr lang="en-US" sz="1200"/>
              <a:pPr algn="r" eaLnBrk="1" hangingPunct="1"/>
              <a:t>18</a:t>
            </a:fld>
            <a:endParaRPr lang="en-US" sz="1200"/>
          </a:p>
        </p:txBody>
      </p:sp>
      <p:sp>
        <p:nvSpPr>
          <p:cNvPr id="10854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9" name="Notes Placeholder 2"/>
          <p:cNvSpPr>
            <a:spLocks noGrp="1"/>
          </p:cNvSpPr>
          <p:nvPr>
            <p:ph type="body" idx="1"/>
          </p:nvPr>
        </p:nvSpPr>
        <p:spPr>
          <a:xfrm>
            <a:off x="685337" y="4344336"/>
            <a:ext cx="5487326" cy="4275724"/>
          </a:xfrm>
          <a:noFill/>
        </p:spPr>
        <p:txBody>
          <a:bodyPr/>
          <a:lstStyle/>
          <a:p>
            <a:pPr eaLnBrk="1" hangingPunct="1">
              <a:spcBef>
                <a:spcPct val="0"/>
              </a:spcBef>
            </a:pPr>
            <a:r>
              <a:rPr lang="en-US" b="1" smtClean="0"/>
              <a:t>Facilitator’s Notes:		Projected Time:  20 minutes</a:t>
            </a:r>
          </a:p>
          <a:p>
            <a:pPr eaLnBrk="1" hangingPunct="1">
              <a:spcBef>
                <a:spcPct val="0"/>
              </a:spcBef>
            </a:pPr>
            <a:r>
              <a:rPr lang="en-US" smtClean="0"/>
              <a:t> </a:t>
            </a:r>
          </a:p>
          <a:p>
            <a:pPr eaLnBrk="1" hangingPunct="1">
              <a:spcBef>
                <a:spcPct val="0"/>
              </a:spcBef>
            </a:pPr>
            <a:r>
              <a:rPr lang="en-US" smtClean="0"/>
              <a:t>The following activities will help students to think about their future plans while visualizing where they have supports available (friends/family) if they decide to move out of state.  The full-page worksheet  is in the Participant Workbook.  </a:t>
            </a:r>
          </a:p>
          <a:p>
            <a:pPr eaLnBrk="1" hangingPunct="1">
              <a:spcBef>
                <a:spcPct val="0"/>
              </a:spcBef>
            </a:pPr>
            <a:r>
              <a:rPr lang="en-US" smtClean="0"/>
              <a:t> </a:t>
            </a:r>
          </a:p>
          <a:p>
            <a:pPr eaLnBrk="1" hangingPunct="1">
              <a:spcBef>
                <a:spcPct val="0"/>
              </a:spcBef>
            </a:pPr>
            <a:r>
              <a:rPr lang="en-US" b="1" smtClean="0"/>
              <a:t>Materials Needed:</a:t>
            </a:r>
            <a:endParaRPr lang="en-US" smtClean="0"/>
          </a:p>
          <a:p>
            <a:pPr eaLnBrk="1" hangingPunct="1">
              <a:spcBef>
                <a:spcPct val="0"/>
              </a:spcBef>
            </a:pPr>
            <a:r>
              <a:rPr lang="en-US" smtClean="0"/>
              <a:t>Map worksheet</a:t>
            </a:r>
          </a:p>
          <a:p>
            <a:pPr eaLnBrk="1" hangingPunct="1">
              <a:spcBef>
                <a:spcPct val="0"/>
              </a:spcBef>
            </a:pPr>
            <a:r>
              <a:rPr lang="en-US" smtClean="0"/>
              <a:t>Colored pencils/markers/crayons (3 or 4 different colors per student)</a:t>
            </a:r>
          </a:p>
          <a:p>
            <a:pPr eaLnBrk="1" hangingPunct="1">
              <a:spcBef>
                <a:spcPct val="0"/>
              </a:spcBef>
            </a:pPr>
            <a:r>
              <a:rPr lang="en-US" smtClean="0"/>
              <a:t> </a:t>
            </a:r>
          </a:p>
          <a:p>
            <a:pPr eaLnBrk="1" hangingPunct="1">
              <a:spcBef>
                <a:spcPct val="0"/>
              </a:spcBef>
            </a:pPr>
            <a:r>
              <a:rPr lang="en-US" smtClean="0"/>
              <a:t>Once the worksheet is handed out, the facilitator will instruct the students to follow the written directions. </a:t>
            </a:r>
          </a:p>
          <a:p>
            <a:pPr eaLnBrk="1" hangingPunct="1">
              <a:spcBef>
                <a:spcPct val="0"/>
              </a:spcBef>
            </a:pPr>
            <a:r>
              <a:rPr lang="en-US" smtClean="0"/>
              <a:t>(Ask them to write in the name of the color they will use for each of the three activities, then outline or color in the states/counties that fit in that section.  For example – I will use green for the places I want to go; yellow for the places I have been; and blue for the places where I have family and friends.) </a:t>
            </a:r>
          </a:p>
          <a:p>
            <a:pPr eaLnBrk="1" hangingPunct="1">
              <a:spcBef>
                <a:spcPct val="0"/>
              </a:spcBef>
            </a:pPr>
            <a:endParaRPr lang="en-US" smtClean="0"/>
          </a:p>
          <a:p>
            <a:pPr eaLnBrk="1" hangingPunct="1">
              <a:spcBef>
                <a:spcPct val="0"/>
              </a:spcBef>
            </a:pPr>
            <a:r>
              <a:rPr lang="en-US" smtClean="0"/>
              <a:t>A discussion about support systems and future planning should either precede or follow this activity.  You could come back to this activity after they have used ONET and help them to complete the section on research and companies.  </a:t>
            </a:r>
          </a:p>
          <a:p>
            <a:pPr eaLnBrk="1" hangingPunct="1">
              <a:spcBef>
                <a:spcPct val="0"/>
              </a:spcBef>
            </a:pPr>
            <a:endParaRPr lang="en-US" smtClean="0"/>
          </a:p>
          <a:p>
            <a:pPr eaLnBrk="1" hangingPunct="1">
              <a:spcBef>
                <a:spcPct val="0"/>
              </a:spcBef>
            </a:pPr>
            <a:r>
              <a:rPr lang="en-US" smtClean="0"/>
              <a:t>Relate this activity to the previous discussion re: supports/coping skills.</a:t>
            </a:r>
            <a:endParaRPr lang="en-US" b="1" smtClean="0"/>
          </a:p>
        </p:txBody>
      </p:sp>
      <p:sp>
        <p:nvSpPr>
          <p:cNvPr id="10855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5B778F9-65F1-4788-82F1-E144A57ADBB4}" type="slidenum">
              <a:rPr lang="en-US" sz="1200">
                <a:solidFill>
                  <a:srgbClr val="000000"/>
                </a:solidFill>
                <a:latin typeface="Arial" charset="0"/>
              </a:rPr>
              <a:pPr algn="r" eaLnBrk="1" hangingPunct="1"/>
              <a:t>18</a:t>
            </a:fld>
            <a:endParaRPr lang="en-US" sz="1200">
              <a:solidFill>
                <a:srgbClr val="000000"/>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a:noFill/>
        </p:spPr>
        <p:txBody>
          <a:bodyPr/>
          <a:lstStyle/>
          <a:p>
            <a:pPr eaLnBrk="1" hangingPunct="1"/>
            <a:r>
              <a:rPr lang="en-US" b="1" smtClean="0"/>
              <a:t>Facilitator Notes:</a:t>
            </a:r>
          </a:p>
          <a:p>
            <a:pPr eaLnBrk="1" hangingPunct="1"/>
            <a:r>
              <a:rPr lang="en-US" b="1" smtClean="0"/>
              <a:t>The full-page handout of this activity is in the Participant Handbook.  </a:t>
            </a:r>
          </a:p>
          <a:p>
            <a:pPr eaLnBrk="1" hangingPunct="1"/>
            <a:endParaRPr lang="en-US" b="1" smtClean="0"/>
          </a:p>
          <a:p>
            <a:pPr eaLnBrk="1" hangingPunct="1"/>
            <a:r>
              <a:rPr lang="en-US" smtClean="0"/>
              <a:t>Suggested questions relating to this activity:</a:t>
            </a:r>
          </a:p>
          <a:p>
            <a:pPr eaLnBrk="1" hangingPunct="1"/>
            <a:endParaRPr lang="en-US" smtClean="0"/>
          </a:p>
          <a:p>
            <a:pPr eaLnBrk="1" hangingPunct="1"/>
            <a:r>
              <a:rPr lang="en-US" smtClean="0"/>
              <a:t>- What does moving out of Maine mean to them?</a:t>
            </a:r>
          </a:p>
          <a:p>
            <a:pPr eaLnBrk="1" hangingPunct="1"/>
            <a:endParaRPr lang="en-US" smtClean="0"/>
          </a:p>
          <a:p>
            <a:pPr eaLnBrk="1" hangingPunct="1"/>
            <a:r>
              <a:rPr lang="en-US" smtClean="0"/>
              <a:t>- Will that be an issue with their parents?</a:t>
            </a:r>
          </a:p>
          <a:p>
            <a:pPr eaLnBrk="1" hangingPunct="1"/>
            <a:endParaRPr lang="en-US" smtClean="0"/>
          </a:p>
          <a:p>
            <a:pPr eaLnBrk="1" hangingPunct="1"/>
            <a:r>
              <a:rPr lang="en-US" smtClean="0"/>
              <a:t>-  Where would they move and why?  Is it related to work, college or some other reason?</a:t>
            </a:r>
          </a:p>
          <a:p>
            <a:pPr eaLnBrk="1" hangingPunct="1"/>
            <a:endParaRPr lang="en-US" smtClean="0"/>
          </a:p>
          <a:p>
            <a:pPr eaLnBrk="1" hangingPunct="1">
              <a:buFontTx/>
              <a:buChar char="-"/>
            </a:pPr>
            <a:r>
              <a:rPr lang="en-US" smtClean="0"/>
              <a:t>Do they have the resources to move out of the state of Maine? (self management skills along with financial resources)</a:t>
            </a:r>
          </a:p>
          <a:p>
            <a:pPr eaLnBrk="1" hangingPunct="1"/>
            <a:endParaRPr lang="en-US" smtClean="0"/>
          </a:p>
          <a:p>
            <a:pPr eaLnBrk="1" hangingPunct="1"/>
            <a:r>
              <a:rPr lang="en-US" smtClean="0"/>
              <a:t>-  What challenges would moving represent? (personal, environmental, systemic).</a:t>
            </a:r>
          </a:p>
        </p:txBody>
      </p:sp>
      <p:sp>
        <p:nvSpPr>
          <p:cNvPr id="109572" name="Slide Number Placeholder 3"/>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484E98A-4F91-4702-A19A-E7B4292BF4C4}" type="slidenum">
              <a:rPr lang="en-US" smtClean="0"/>
              <a:pPr eaLnBrk="1" hangingPunct="1"/>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5918AD7-5EF9-4A40-9E81-A7EFCF6DCDB8}" type="slidenum">
              <a:rPr lang="en-US" smtClean="0"/>
              <a:pPr eaLnBrk="1" hangingPunct="1"/>
              <a:t>2</a:t>
            </a:fld>
            <a:endParaRPr lang="en-US" smtClean="0"/>
          </a:p>
        </p:txBody>
      </p:sp>
      <p:sp>
        <p:nvSpPr>
          <p:cNvPr id="9216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6F19AF4-9893-4D8B-B038-ADAC5EFC5324}" type="slidenum">
              <a:rPr lang="en-US" sz="1200"/>
              <a:pPr algn="r" eaLnBrk="1" hangingPunct="1"/>
              <a:t>2</a:t>
            </a:fld>
            <a:endParaRPr lang="en-US" sz="1200"/>
          </a:p>
        </p:txBody>
      </p:sp>
      <p:sp>
        <p:nvSpPr>
          <p:cNvPr id="9216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5"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Now we’ll begin the workshop activities to learn about ourselves and to help us in our career search.  </a:t>
            </a:r>
          </a:p>
          <a:p>
            <a:pPr eaLnBrk="1" hangingPunct="1">
              <a:spcBef>
                <a:spcPct val="0"/>
              </a:spcBef>
            </a:pPr>
            <a:endParaRPr lang="en-US" smtClean="0"/>
          </a:p>
          <a:p>
            <a:pPr eaLnBrk="1" hangingPunct="1">
              <a:spcBef>
                <a:spcPct val="0"/>
              </a:spcBef>
            </a:pPr>
            <a:r>
              <a:rPr lang="en-US" smtClean="0"/>
              <a:t>The first self assessment we will be discussing is the Employment Readiness Scale or ERS.  Probably all of the VR participants will have completed the ERS.   </a:t>
            </a:r>
          </a:p>
          <a:p>
            <a:pPr eaLnBrk="1" hangingPunct="1">
              <a:spcBef>
                <a:spcPct val="0"/>
              </a:spcBef>
            </a:pPr>
            <a:endParaRPr lang="en-US" smtClean="0"/>
          </a:p>
          <a:p>
            <a:pPr eaLnBrk="1" hangingPunct="1">
              <a:spcBef>
                <a:spcPct val="0"/>
              </a:spcBef>
            </a:pPr>
            <a:r>
              <a:rPr lang="en-US" smtClean="0"/>
              <a:t>To understand the language of the ERS, the participants will be completing a fun activity.  </a:t>
            </a:r>
          </a:p>
        </p:txBody>
      </p:sp>
      <p:sp>
        <p:nvSpPr>
          <p:cNvPr id="92166"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92167"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B2A7AA1-4BDE-4860-9D3B-C18F0A46BD59}"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a:noFill/>
        </p:spPr>
        <p:txBody>
          <a:bodyPr/>
          <a:lstStyle/>
          <a:p>
            <a:pPr eaLnBrk="1" hangingPunct="1"/>
            <a:r>
              <a:rPr lang="en-US" b="1" smtClean="0"/>
              <a:t>Facilitator Notes:</a:t>
            </a:r>
          </a:p>
          <a:p>
            <a:pPr eaLnBrk="1" hangingPunct="1"/>
            <a:r>
              <a:rPr lang="en-US" b="1" smtClean="0"/>
              <a:t>The full-page handout of this activity is in the Participant Handbook.</a:t>
            </a:r>
          </a:p>
          <a:p>
            <a:pPr eaLnBrk="1" hangingPunct="1"/>
            <a:endParaRPr lang="en-US" smtClean="0"/>
          </a:p>
          <a:p>
            <a:pPr eaLnBrk="1" hangingPunct="1"/>
            <a:r>
              <a:rPr lang="en-US" smtClean="0"/>
              <a:t>Suggested questions:</a:t>
            </a:r>
          </a:p>
          <a:p>
            <a:pPr eaLnBrk="1" hangingPunct="1"/>
            <a:endParaRPr lang="en-US" smtClean="0"/>
          </a:p>
          <a:p>
            <a:pPr eaLnBrk="1" hangingPunct="1">
              <a:buFontTx/>
              <a:buChar char="-"/>
            </a:pPr>
            <a:r>
              <a:rPr lang="en-US" smtClean="0"/>
              <a:t>Why do you want to stay in the state of Maine? (family, friends, church)</a:t>
            </a:r>
          </a:p>
          <a:p>
            <a:pPr eaLnBrk="1" hangingPunct="1">
              <a:buFontTx/>
              <a:buChar char="-"/>
            </a:pPr>
            <a:endParaRPr lang="en-US" smtClean="0"/>
          </a:p>
          <a:p>
            <a:pPr eaLnBrk="1" hangingPunct="1"/>
            <a:r>
              <a:rPr lang="en-US" smtClean="0"/>
              <a:t>-  If they move to a different area of Maine, will that be an issue for their parents or for them?</a:t>
            </a:r>
          </a:p>
          <a:p>
            <a:pPr eaLnBrk="1" hangingPunct="1"/>
            <a:endParaRPr lang="en-US" smtClean="0"/>
          </a:p>
          <a:p>
            <a:pPr eaLnBrk="1" hangingPunct="1"/>
            <a:r>
              <a:rPr lang="en-US" smtClean="0"/>
              <a:t>-  Where would they move to and why?  Is it related to work, college or some other reason?</a:t>
            </a:r>
          </a:p>
          <a:p>
            <a:pPr eaLnBrk="1" hangingPunct="1"/>
            <a:endParaRPr lang="en-US" smtClean="0"/>
          </a:p>
          <a:p>
            <a:pPr eaLnBrk="1" hangingPunct="1">
              <a:buFontTx/>
              <a:buChar char="-"/>
            </a:pPr>
            <a:r>
              <a:rPr lang="en-US" smtClean="0"/>
              <a:t>Do they have the resources to move to different parts of the state of Maine? (self management skills along with financial resources)</a:t>
            </a:r>
          </a:p>
          <a:p>
            <a:pPr eaLnBrk="1" hangingPunct="1"/>
            <a:endParaRPr lang="en-US" smtClean="0"/>
          </a:p>
          <a:p>
            <a:pPr eaLnBrk="1" hangingPunct="1">
              <a:buFontTx/>
              <a:buChar char="-"/>
            </a:pPr>
            <a:r>
              <a:rPr lang="en-US" smtClean="0"/>
              <a:t>What challenges would moving represent? (personal, environmental, systemic)</a:t>
            </a:r>
          </a:p>
          <a:p>
            <a:pPr eaLnBrk="1" hangingPunct="1"/>
            <a:r>
              <a:rPr lang="en-US" b="1" smtClean="0"/>
              <a:t>Again, there is a suggestion to come back to this activity after they have learned to use ONET.</a:t>
            </a:r>
          </a:p>
          <a:p>
            <a:endParaRPr lang="en-US" smtClean="0"/>
          </a:p>
        </p:txBody>
      </p:sp>
      <p:sp>
        <p:nvSpPr>
          <p:cNvPr id="110596" name="Slide Number Placeholder 3"/>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E9BC301-3F6D-41CF-A06C-4EC3AA20907F}" type="slidenum">
              <a:rPr lang="en-US" smtClean="0"/>
              <a:pPr eaLnBrk="1" hangingPunct="1"/>
              <a:t>20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FD02CF6-778E-47C0-8AAB-42A586A03314}" type="slidenum">
              <a:rPr lang="en-US" smtClean="0"/>
              <a:pPr eaLnBrk="1" hangingPunct="1"/>
              <a:t>3</a:t>
            </a:fld>
            <a:endParaRPr lang="en-US" smtClean="0"/>
          </a:p>
        </p:txBody>
      </p:sp>
      <p:sp>
        <p:nvSpPr>
          <p:cNvPr id="9318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A455DB2-DEE5-41B7-8A10-39F59D1312CA}" type="slidenum">
              <a:rPr lang="en-US" sz="1200"/>
              <a:pPr algn="r" eaLnBrk="1" hangingPunct="1"/>
              <a:t>3</a:t>
            </a:fld>
            <a:endParaRPr lang="en-US" sz="1200"/>
          </a:p>
        </p:txBody>
      </p:sp>
      <p:sp>
        <p:nvSpPr>
          <p:cNvPr id="931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9" name="Notes Placeholder 2"/>
          <p:cNvSpPr>
            <a:spLocks noGrp="1"/>
          </p:cNvSpPr>
          <p:nvPr>
            <p:ph type="body" idx="1"/>
          </p:nvPr>
        </p:nvSpPr>
        <p:spPr>
          <a:noFill/>
        </p:spPr>
        <p:txBody>
          <a:bodyPr/>
          <a:lstStyle/>
          <a:p>
            <a:pPr eaLnBrk="1" hangingPunct="1">
              <a:spcBef>
                <a:spcPct val="0"/>
              </a:spcBef>
            </a:pPr>
            <a:r>
              <a:rPr lang="en-US" b="1" smtClean="0"/>
              <a:t>Facilitator Notes:		Projected Time:  30 mins.</a:t>
            </a:r>
          </a:p>
          <a:p>
            <a:pPr eaLnBrk="1" hangingPunct="1">
              <a:spcBef>
                <a:spcPct val="0"/>
              </a:spcBef>
            </a:pPr>
            <a:endParaRPr lang="en-US" b="1" smtClean="0"/>
          </a:p>
          <a:p>
            <a:pPr eaLnBrk="1" hangingPunct="1">
              <a:spcBef>
                <a:spcPct val="0"/>
              </a:spcBef>
            </a:pPr>
            <a:r>
              <a:rPr lang="en-US" smtClean="0"/>
              <a:t>The following activities and slides will be introducing the language and explaining the individual components of the Employment Readiness Scale  (ERS).</a:t>
            </a:r>
          </a:p>
          <a:p>
            <a:pPr eaLnBrk="1" hangingPunct="1">
              <a:spcBef>
                <a:spcPct val="0"/>
              </a:spcBef>
            </a:pPr>
            <a:endParaRPr lang="en-US" smtClean="0"/>
          </a:p>
          <a:p>
            <a:pPr eaLnBrk="1" hangingPunct="1">
              <a:spcBef>
                <a:spcPct val="0"/>
              </a:spcBef>
            </a:pPr>
            <a:r>
              <a:rPr lang="en-US" smtClean="0"/>
              <a:t>Why did they complete the assessment?  What do they think it was about?</a:t>
            </a:r>
          </a:p>
          <a:p>
            <a:pPr eaLnBrk="1" hangingPunct="1">
              <a:spcBef>
                <a:spcPct val="0"/>
              </a:spcBef>
            </a:pPr>
            <a:endParaRPr lang="en-US" smtClean="0"/>
          </a:p>
          <a:p>
            <a:pPr eaLnBrk="1" hangingPunct="1">
              <a:spcBef>
                <a:spcPct val="0"/>
              </a:spcBef>
            </a:pPr>
            <a:r>
              <a:rPr lang="en-US" smtClean="0"/>
              <a:t>More directions for the Vocabulary Matching Game are on the page after the next slide.  You may way to review these.  </a:t>
            </a:r>
          </a:p>
        </p:txBody>
      </p:sp>
      <p:sp>
        <p:nvSpPr>
          <p:cNvPr id="9319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95984E2-76DC-4D9D-9124-1BA178C43649}"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9262947-16A2-438C-BC45-D50DCD23F29D}" type="slidenum">
              <a:rPr lang="en-US" smtClean="0"/>
              <a:pPr eaLnBrk="1" hangingPunct="1"/>
              <a:t>4</a:t>
            </a:fld>
            <a:endParaRPr lang="en-US" smtClean="0"/>
          </a:p>
        </p:txBody>
      </p:sp>
      <p:sp>
        <p:nvSpPr>
          <p:cNvPr id="9421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30743FD-D6AC-44BB-A080-41452DAC81D4}" type="slidenum">
              <a:rPr lang="en-US" sz="1200"/>
              <a:pPr algn="r" eaLnBrk="1" hangingPunct="1"/>
              <a:t>4</a:t>
            </a:fld>
            <a:endParaRPr lang="en-US" sz="1200"/>
          </a:p>
        </p:txBody>
      </p:sp>
      <p:sp>
        <p:nvSpPr>
          <p:cNvPr id="9421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3" name="Notes Placeholder 2"/>
          <p:cNvSpPr>
            <a:spLocks noGrp="1"/>
          </p:cNvSpPr>
          <p:nvPr>
            <p:ph type="body" idx="1"/>
          </p:nvPr>
        </p:nvSpPr>
        <p:spPr>
          <a:xfrm>
            <a:off x="685337" y="4344336"/>
            <a:ext cx="5487326" cy="4494033"/>
          </a:xfrm>
          <a:noFill/>
        </p:spPr>
        <p:txBody>
          <a:bodyPr/>
          <a:lstStyle/>
          <a:p>
            <a:pPr eaLnBrk="1" hangingPunct="1">
              <a:lnSpc>
                <a:spcPct val="90000"/>
              </a:lnSpc>
              <a:spcBef>
                <a:spcPct val="0"/>
              </a:spcBef>
            </a:pPr>
            <a:r>
              <a:rPr lang="en-US" b="1" smtClean="0"/>
              <a:t>Facilitator’ s Notes:		Projected Time:  30 mins.</a:t>
            </a:r>
          </a:p>
          <a:p>
            <a:pPr eaLnBrk="1" hangingPunct="1">
              <a:lnSpc>
                <a:spcPct val="90000"/>
              </a:lnSpc>
              <a:spcBef>
                <a:spcPct val="0"/>
              </a:spcBef>
            </a:pPr>
            <a:endParaRPr lang="en-US" b="1" smtClean="0"/>
          </a:p>
          <a:p>
            <a:pPr eaLnBrk="1" hangingPunct="1">
              <a:lnSpc>
                <a:spcPct val="90000"/>
              </a:lnSpc>
              <a:spcBef>
                <a:spcPct val="0"/>
              </a:spcBef>
            </a:pPr>
            <a:r>
              <a:rPr lang="en-US" b="1" smtClean="0"/>
              <a:t>LEARNING OBJECTIVE</a:t>
            </a:r>
            <a:r>
              <a:rPr lang="en-US" smtClean="0"/>
              <a:t>:  Participants will learn about the purpose and utilization of the Employment Readiness Scale in developing a useful Individualized Plan for Employment.  The goal of the game is to match the ERS word with the corresponding definition.   The cards will either contain a word or a definition.  Have fun!</a:t>
            </a:r>
          </a:p>
          <a:p>
            <a:pPr eaLnBrk="1" hangingPunct="1">
              <a:lnSpc>
                <a:spcPct val="90000"/>
              </a:lnSpc>
              <a:spcBef>
                <a:spcPct val="0"/>
              </a:spcBef>
            </a:pPr>
            <a:endParaRPr lang="en-US" b="1" smtClean="0"/>
          </a:p>
          <a:p>
            <a:pPr eaLnBrk="1" hangingPunct="1">
              <a:lnSpc>
                <a:spcPct val="90000"/>
              </a:lnSpc>
              <a:spcBef>
                <a:spcPct val="0"/>
              </a:spcBef>
            </a:pPr>
            <a:r>
              <a:rPr lang="en-US" b="1" smtClean="0"/>
              <a:t>Employment Readiness Scale (ERS) Vocabulary Memory Match Game</a:t>
            </a:r>
          </a:p>
          <a:p>
            <a:pPr eaLnBrk="1" hangingPunct="1">
              <a:lnSpc>
                <a:spcPct val="90000"/>
              </a:lnSpc>
              <a:spcBef>
                <a:spcPct val="0"/>
              </a:spcBef>
            </a:pPr>
            <a:endParaRPr lang="en-US" b="1" smtClean="0"/>
          </a:p>
          <a:p>
            <a:pPr eaLnBrk="1" hangingPunct="1">
              <a:lnSpc>
                <a:spcPct val="90000"/>
              </a:lnSpc>
              <a:spcBef>
                <a:spcPct val="0"/>
              </a:spcBef>
            </a:pPr>
            <a:r>
              <a:rPr lang="en-US" b="1" smtClean="0"/>
              <a:t>Materials Needed:</a:t>
            </a:r>
            <a:r>
              <a:rPr lang="en-US" smtClean="0"/>
              <a:t>    Work Sheet and Scissors</a:t>
            </a:r>
          </a:p>
          <a:p>
            <a:pPr eaLnBrk="1" hangingPunct="1">
              <a:lnSpc>
                <a:spcPct val="90000"/>
              </a:lnSpc>
              <a:spcBef>
                <a:spcPct val="0"/>
              </a:spcBef>
            </a:pPr>
            <a:r>
              <a:rPr lang="en-US" smtClean="0"/>
              <a:t> </a:t>
            </a:r>
          </a:p>
          <a:p>
            <a:pPr eaLnBrk="1" hangingPunct="1">
              <a:lnSpc>
                <a:spcPct val="90000"/>
              </a:lnSpc>
              <a:spcBef>
                <a:spcPct val="0"/>
              </a:spcBef>
            </a:pPr>
            <a:r>
              <a:rPr lang="en-US" b="1" smtClean="0"/>
              <a:t>Instructions:</a:t>
            </a:r>
          </a:p>
          <a:p>
            <a:pPr eaLnBrk="1" hangingPunct="1">
              <a:lnSpc>
                <a:spcPct val="90000"/>
              </a:lnSpc>
              <a:spcBef>
                <a:spcPct val="0"/>
              </a:spcBef>
            </a:pPr>
            <a:r>
              <a:rPr lang="en-US" smtClean="0"/>
              <a:t>- Students could gather in small groups for this activity, and each group would need a set of cards. </a:t>
            </a:r>
          </a:p>
          <a:p>
            <a:pPr eaLnBrk="1" hangingPunct="1">
              <a:lnSpc>
                <a:spcPct val="90000"/>
              </a:lnSpc>
              <a:spcBef>
                <a:spcPct val="0"/>
              </a:spcBef>
            </a:pPr>
            <a:r>
              <a:rPr lang="en-US" smtClean="0"/>
              <a:t>- This activity will assist students in understanding some of the vocabulary that they will encounter when they are doing the Employment Readiness Scale assessment. </a:t>
            </a:r>
          </a:p>
          <a:p>
            <a:pPr eaLnBrk="1" hangingPunct="1">
              <a:lnSpc>
                <a:spcPct val="90000"/>
              </a:lnSpc>
              <a:spcBef>
                <a:spcPct val="0"/>
              </a:spcBef>
            </a:pPr>
            <a:r>
              <a:rPr lang="en-US" smtClean="0"/>
              <a:t>- There are some blank cards that can be used if students are having difficulty with other words in this section. </a:t>
            </a:r>
          </a:p>
          <a:p>
            <a:pPr eaLnBrk="1" hangingPunct="1">
              <a:lnSpc>
                <a:spcPct val="90000"/>
              </a:lnSpc>
              <a:spcBef>
                <a:spcPct val="0"/>
              </a:spcBef>
              <a:buFontTx/>
              <a:buChar char="-"/>
            </a:pPr>
            <a:r>
              <a:rPr lang="en-US" smtClean="0"/>
              <a:t>Have students cut out the cards from the work sheet and mix them up, face down, on the table. Students will then take turns trying to pull out matches from the face down cards. This activity can be done in pairs or alone. </a:t>
            </a:r>
          </a:p>
          <a:p>
            <a:pPr eaLnBrk="1" hangingPunct="1">
              <a:lnSpc>
                <a:spcPct val="90000"/>
              </a:lnSpc>
              <a:spcBef>
                <a:spcPct val="0"/>
              </a:spcBef>
            </a:pPr>
            <a:endParaRPr lang="en-US" smtClean="0"/>
          </a:p>
          <a:p>
            <a:pPr eaLnBrk="1" hangingPunct="1">
              <a:lnSpc>
                <a:spcPct val="90000"/>
              </a:lnSpc>
              <a:spcBef>
                <a:spcPct val="0"/>
              </a:spcBef>
            </a:pPr>
            <a:r>
              <a:rPr lang="en-US" b="1" smtClean="0"/>
              <a:t>The Instructions and the Game cards are in both the facilitator manual and the participant workbook.  </a:t>
            </a:r>
          </a:p>
        </p:txBody>
      </p:sp>
      <p:sp>
        <p:nvSpPr>
          <p:cNvPr id="9421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E23C84A-BCD4-4217-BDD4-90ECF90187B8}"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D07577C-E15C-4AFB-B802-C2A8E92841BC}" type="slidenum">
              <a:rPr lang="en-US" smtClean="0"/>
              <a:pPr eaLnBrk="1" hangingPunct="1"/>
              <a:t>5</a:t>
            </a:fld>
            <a:endParaRPr lang="en-US" smtClean="0"/>
          </a:p>
        </p:txBody>
      </p:sp>
      <p:sp>
        <p:nvSpPr>
          <p:cNvPr id="9523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FF16671-E662-4E1C-96FD-B6CEF7C7A6DF}" type="slidenum">
              <a:rPr lang="en-US" sz="1200"/>
              <a:pPr algn="r" eaLnBrk="1" hangingPunct="1"/>
              <a:t>5</a:t>
            </a:fld>
            <a:endParaRPr lang="en-US" sz="1200"/>
          </a:p>
        </p:txBody>
      </p:sp>
      <p:sp>
        <p:nvSpPr>
          <p:cNvPr id="9523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This slide defines employment readiness and begins an introduction to the Employment Readiness Scale assessment, which participants will have taken sometime prior to this session.</a:t>
            </a:r>
          </a:p>
          <a:p>
            <a:pPr eaLnBrk="1" hangingPunct="1">
              <a:spcBef>
                <a:spcPct val="0"/>
              </a:spcBef>
            </a:pPr>
            <a:endParaRPr lang="en-US" sz="1100"/>
          </a:p>
          <a:p>
            <a:pPr eaLnBrk="1" hangingPunct="1">
              <a:spcBef>
                <a:spcPct val="0"/>
              </a:spcBef>
            </a:pPr>
            <a:r>
              <a:rPr lang="en-US" sz="1100"/>
              <a:t>It is critical that they have an understanding of the purpose and use of the ERS results.</a:t>
            </a:r>
          </a:p>
          <a:p>
            <a:pPr eaLnBrk="1" hangingPunct="1">
              <a:spcBef>
                <a:spcPct val="0"/>
              </a:spcBef>
            </a:pPr>
            <a:endParaRPr lang="en-US" sz="1100"/>
          </a:p>
          <a:p>
            <a:pPr eaLnBrk="1" hangingPunct="1">
              <a:spcBef>
                <a:spcPct val="0"/>
              </a:spcBef>
            </a:pPr>
            <a:r>
              <a:rPr lang="en-US" sz="1100"/>
              <a:t>Remind them that this is only a current “portrait” of where they are today, and this will change over time as they work with their VR Counselor, the school and practice some of the tools they will be learning during this workshop. </a:t>
            </a:r>
          </a:p>
          <a:p>
            <a:pPr eaLnBrk="1" hangingPunct="1">
              <a:spcBef>
                <a:spcPct val="0"/>
              </a:spcBef>
            </a:pPr>
            <a:endParaRPr lang="en-US" smtClean="0"/>
          </a:p>
        </p:txBody>
      </p:sp>
      <p:sp>
        <p:nvSpPr>
          <p:cNvPr id="9523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10B93E5-4CA1-4F12-9E3A-1B43CD2C4F0D}"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CAA7F2F-D3DA-4177-A939-B562B2D21E3F}" type="slidenum">
              <a:rPr lang="en-US" smtClean="0"/>
              <a:pPr eaLnBrk="1" hangingPunct="1"/>
              <a:t>6</a:t>
            </a:fld>
            <a:endParaRPr lang="en-US" smtClean="0"/>
          </a:p>
        </p:txBody>
      </p:sp>
      <p:sp>
        <p:nvSpPr>
          <p:cNvPr id="9625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EC87BB0-1F8F-4CF1-97D3-5EEEDC672E66}" type="slidenum">
              <a:rPr lang="en-US" sz="1200"/>
              <a:pPr algn="r" eaLnBrk="1" hangingPunct="1"/>
              <a:t>6</a:t>
            </a:fld>
            <a:endParaRPr lang="en-US" sz="1200"/>
          </a:p>
        </p:txBody>
      </p:sp>
      <p:sp>
        <p:nvSpPr>
          <p:cNvPr id="9626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Emphasize that there are basically 3 parts to the ERS: </a:t>
            </a:r>
          </a:p>
          <a:p>
            <a:pPr eaLnBrk="1" hangingPunct="1">
              <a:spcBef>
                <a:spcPct val="0"/>
              </a:spcBef>
            </a:pPr>
            <a:r>
              <a:rPr lang="en-US" smtClean="0"/>
              <a:t>Part One: covers the five Employability Skill Areas</a:t>
            </a:r>
          </a:p>
          <a:p>
            <a:pPr eaLnBrk="1" hangingPunct="1">
              <a:spcBef>
                <a:spcPct val="0"/>
              </a:spcBef>
            </a:pPr>
            <a:r>
              <a:rPr lang="en-US" smtClean="0"/>
              <a:t>Part Two: looks at the Coping Skills that are necessary to adjust to work-related challenges and what it will take to manage stressful situations</a:t>
            </a:r>
          </a:p>
          <a:p>
            <a:pPr eaLnBrk="1" hangingPunct="1">
              <a:spcBef>
                <a:spcPct val="0"/>
              </a:spcBef>
            </a:pPr>
            <a:r>
              <a:rPr lang="en-US" smtClean="0"/>
              <a:t>Part Three:  looks at three types of Challenges that individuals could face when looking for, getting and keeping a job.</a:t>
            </a:r>
          </a:p>
          <a:p>
            <a:pPr eaLnBrk="1" hangingPunct="1">
              <a:spcBef>
                <a:spcPct val="0"/>
              </a:spcBef>
            </a:pPr>
            <a:endParaRPr lang="en-US" smtClean="0"/>
          </a:p>
          <a:p>
            <a:pPr eaLnBrk="1" hangingPunct="1">
              <a:spcBef>
                <a:spcPct val="0"/>
              </a:spcBef>
            </a:pPr>
            <a:r>
              <a:rPr lang="en-US" smtClean="0"/>
              <a:t>The ERS is also looking at the “big” picture in terms of their career (life-long), not just where they happen to be today.  It looks at how to keep a job and manage a career over time.  </a:t>
            </a:r>
          </a:p>
        </p:txBody>
      </p:sp>
      <p:sp>
        <p:nvSpPr>
          <p:cNvPr id="9626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66F0029-782E-4EF8-B730-A91C7F643FDB}"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9B3D744-D2AC-49CD-942A-8B97ACEC017D}" type="slidenum">
              <a:rPr lang="en-US" smtClean="0"/>
              <a:pPr eaLnBrk="1" hangingPunct="1"/>
              <a:t>7</a:t>
            </a:fld>
            <a:endParaRPr lang="en-US" smtClean="0"/>
          </a:p>
        </p:txBody>
      </p:sp>
      <p:sp>
        <p:nvSpPr>
          <p:cNvPr id="9728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1615E82-1EB1-4AFA-B48C-0495A31C7A91}" type="slidenum">
              <a:rPr lang="en-US" sz="1200"/>
              <a:pPr algn="r" eaLnBrk="1" hangingPunct="1"/>
              <a:t>7</a:t>
            </a:fld>
            <a:endParaRPr lang="en-US" sz="1200"/>
          </a:p>
        </p:txBody>
      </p:sp>
      <p:sp>
        <p:nvSpPr>
          <p:cNvPr id="9728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5"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Here, we begin to explain each of the five employability skill areas separately.</a:t>
            </a:r>
          </a:p>
          <a:p>
            <a:pPr eaLnBrk="1" hangingPunct="1">
              <a:spcBef>
                <a:spcPct val="0"/>
              </a:spcBef>
            </a:pPr>
            <a:endParaRPr lang="en-US" smtClean="0"/>
          </a:p>
          <a:p>
            <a:pPr eaLnBrk="1" hangingPunct="1">
              <a:spcBef>
                <a:spcPct val="0"/>
              </a:spcBef>
            </a:pPr>
            <a:r>
              <a:rPr lang="en-US" smtClean="0"/>
              <a:t>This is Career Decision-Making. The questions are related to some of the issues that need to be dealt with in Career Decision-Making.</a:t>
            </a:r>
          </a:p>
          <a:p>
            <a:pPr eaLnBrk="1" hangingPunct="1">
              <a:spcBef>
                <a:spcPct val="0"/>
              </a:spcBef>
            </a:pPr>
            <a:endParaRPr lang="en-US" smtClean="0"/>
          </a:p>
          <a:p>
            <a:pPr eaLnBrk="1" hangingPunct="1">
              <a:spcBef>
                <a:spcPct val="0"/>
              </a:spcBef>
            </a:pPr>
            <a:r>
              <a:rPr lang="en-US" smtClean="0"/>
              <a:t>You could ask the students to talk about these questions (what are the steps) and relate them to what they have learned so far in the workshop:</a:t>
            </a:r>
          </a:p>
          <a:p>
            <a:pPr eaLnBrk="1" hangingPunct="1">
              <a:spcBef>
                <a:spcPct val="0"/>
              </a:spcBef>
            </a:pPr>
            <a:endParaRPr lang="en-US" smtClean="0"/>
          </a:p>
        </p:txBody>
      </p:sp>
      <p:sp>
        <p:nvSpPr>
          <p:cNvPr id="9728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66F1852-97D3-4B42-A475-76D925784078}"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C43FF3C-D92F-44FF-8FE9-4168381FADE5}" type="slidenum">
              <a:rPr lang="en-US" smtClean="0"/>
              <a:pPr eaLnBrk="1" hangingPunct="1"/>
              <a:t>8</a:t>
            </a:fld>
            <a:endParaRPr lang="en-US" smtClean="0"/>
          </a:p>
        </p:txBody>
      </p:sp>
      <p:sp>
        <p:nvSpPr>
          <p:cNvPr id="9830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9A74C9C-021F-4438-B19D-1E6AF4DA20F7}" type="slidenum">
              <a:rPr lang="en-US" sz="1200"/>
              <a:pPr algn="r" eaLnBrk="1" hangingPunct="1"/>
              <a:t>8</a:t>
            </a:fld>
            <a:endParaRPr lang="en-US" sz="1200"/>
          </a:p>
        </p:txBody>
      </p:sp>
      <p:sp>
        <p:nvSpPr>
          <p:cNvPr id="9830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These are questions related to Skills Enhancement:</a:t>
            </a:r>
          </a:p>
          <a:p>
            <a:pPr eaLnBrk="1" hangingPunct="1">
              <a:spcBef>
                <a:spcPct val="0"/>
              </a:spcBef>
            </a:pPr>
            <a:endParaRPr lang="en-US" b="1" smtClean="0"/>
          </a:p>
        </p:txBody>
      </p:sp>
      <p:sp>
        <p:nvSpPr>
          <p:cNvPr id="9831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C3BB2EF-6908-4E55-A47A-1F644AEEB3D1}"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8AB7034-67F4-4169-8DD3-389F1F74CC35}" type="slidenum">
              <a:rPr lang="en-US" smtClean="0"/>
              <a:pPr eaLnBrk="1" hangingPunct="1"/>
              <a:t>9</a:t>
            </a:fld>
            <a:endParaRPr lang="en-US" smtClean="0"/>
          </a:p>
        </p:txBody>
      </p:sp>
      <p:sp>
        <p:nvSpPr>
          <p:cNvPr id="9933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9728C9D-79F0-45E0-A66D-2BE9E51E77E9}" type="slidenum">
              <a:rPr lang="en-US" sz="1200"/>
              <a:pPr algn="r" eaLnBrk="1" hangingPunct="1"/>
              <a:t>9</a:t>
            </a:fld>
            <a:endParaRPr lang="en-US" sz="1200"/>
          </a:p>
        </p:txBody>
      </p:sp>
      <p:sp>
        <p:nvSpPr>
          <p:cNvPr id="9933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These are questions related to Job Search.</a:t>
            </a:r>
          </a:p>
          <a:p>
            <a:pPr eaLnBrk="1" hangingPunct="1">
              <a:spcBef>
                <a:spcPct val="0"/>
              </a:spcBef>
            </a:pPr>
            <a:endParaRPr lang="en-US" smtClean="0"/>
          </a:p>
        </p:txBody>
      </p:sp>
      <p:sp>
        <p:nvSpPr>
          <p:cNvPr id="9933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47AF2E8-5337-47E4-987D-466BCBA3443C}"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658045-94D7-4351-BAB4-B20102260C10}"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417525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58045-94D7-4351-BAB4-B20102260C10}"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1457421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58045-94D7-4351-BAB4-B20102260C10}"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1122394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58045-94D7-4351-BAB4-B20102260C10}"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982544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658045-94D7-4351-BAB4-B20102260C10}"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1264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658045-94D7-4351-BAB4-B20102260C10}"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289114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658045-94D7-4351-BAB4-B20102260C10}"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19024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658045-94D7-4351-BAB4-B20102260C10}"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310975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58045-94D7-4351-BAB4-B20102260C10}"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274967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58045-94D7-4351-BAB4-B20102260C10}"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3573683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58045-94D7-4351-BAB4-B20102260C10}"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EBD2D-F51E-4678-98A0-A084F0A080F9}" type="slidenum">
              <a:rPr lang="en-US" smtClean="0"/>
              <a:t>‹#›</a:t>
            </a:fld>
            <a:endParaRPr lang="en-US"/>
          </a:p>
        </p:txBody>
      </p:sp>
    </p:spTree>
    <p:extLst>
      <p:ext uri="{BB962C8B-B14F-4D97-AF65-F5344CB8AC3E}">
        <p14:creationId xmlns:p14="http://schemas.microsoft.com/office/powerpoint/2010/main" val="2082789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58045-94D7-4351-BAB4-B20102260C10}"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EBD2D-F51E-4678-98A0-A084F0A080F9}" type="slidenum">
              <a:rPr lang="en-US" smtClean="0"/>
              <a:t>‹#›</a:t>
            </a:fld>
            <a:endParaRPr lang="en-US"/>
          </a:p>
        </p:txBody>
      </p:sp>
    </p:spTree>
    <p:extLst>
      <p:ext uri="{BB962C8B-B14F-4D97-AF65-F5344CB8AC3E}">
        <p14:creationId xmlns:p14="http://schemas.microsoft.com/office/powerpoint/2010/main" val="2403142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8.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839724" y="3048000"/>
            <a:ext cx="7543800" cy="685800"/>
          </a:xfrm>
        </p:spPr>
        <p:txBody>
          <a:bodyPr>
            <a:noAutofit/>
          </a:bodyPr>
          <a:lstStyle/>
          <a:p>
            <a:r>
              <a:rPr lang="en-US" sz="4000" dirty="0" smtClean="0">
                <a:solidFill>
                  <a:schemeClr val="tx1">
                    <a:lumMod val="85000"/>
                    <a:lumOff val="15000"/>
                  </a:schemeClr>
                </a:solidFill>
              </a:rPr>
              <a:t>Employment Readiness Scale </a:t>
            </a:r>
            <a:r>
              <a:rPr lang="en-US" sz="3600" dirty="0" smtClean="0">
                <a:solidFill>
                  <a:schemeClr val="tx1">
                    <a:lumMod val="85000"/>
                    <a:lumOff val="15000"/>
                  </a:schemeClr>
                </a:solidFill>
              </a:rPr>
              <a:t>(ERS)</a:t>
            </a:r>
            <a:endParaRPr lang="en-US" sz="36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B7D4BB16-DCD4-449C-80A9-D5D0F317C1FE}" type="slidenum">
              <a:rPr lang="en-US"/>
              <a:pPr>
                <a:defRPr/>
              </a:pPr>
              <a:t>10</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AB3DB58-E585-4C86-9C09-9B74D00EAADC}"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E88F3A3-A06B-49D5-9E29-2873126177F3}"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Employability Skill # 4 – </a:t>
            </a:r>
            <a:br>
              <a:rPr lang="en-US" b="1" dirty="0" smtClean="0"/>
            </a:br>
            <a:r>
              <a:rPr lang="en-US" b="1" dirty="0" smtClean="0"/>
              <a:t>Job Maintenance</a:t>
            </a:r>
          </a:p>
        </p:txBody>
      </p:sp>
      <p:sp>
        <p:nvSpPr>
          <p:cNvPr id="29702" name="Content Placeholder 2"/>
          <p:cNvSpPr>
            <a:spLocks noGrp="1"/>
          </p:cNvSpPr>
          <p:nvPr>
            <p:ph idx="1"/>
          </p:nvPr>
        </p:nvSpPr>
        <p:spPr/>
        <p:txBody>
          <a:bodyPr/>
          <a:lstStyle/>
          <a:p>
            <a:pPr eaLnBrk="1" hangingPunct="1"/>
            <a:r>
              <a:rPr lang="en-US" b="1" smtClean="0"/>
              <a:t>How prepared are you to actually hold down a full-time job over an extended period of time?</a:t>
            </a:r>
          </a:p>
          <a:p>
            <a:pPr lvl="1" eaLnBrk="1" hangingPunct="1"/>
            <a:r>
              <a:rPr lang="en-US" smtClean="0"/>
              <a:t>Do you have experience with:</a:t>
            </a:r>
          </a:p>
          <a:p>
            <a:pPr lvl="2" eaLnBrk="1" hangingPunct="1"/>
            <a:r>
              <a:rPr lang="en-US" smtClean="0"/>
              <a:t>Supervision</a:t>
            </a:r>
          </a:p>
          <a:p>
            <a:pPr lvl="2" eaLnBrk="1" hangingPunct="1"/>
            <a:r>
              <a:rPr lang="en-US" smtClean="0"/>
              <a:t>Self-Management Skills</a:t>
            </a:r>
          </a:p>
          <a:p>
            <a:pPr lvl="2" eaLnBrk="1" hangingPunct="1"/>
            <a:r>
              <a:rPr lang="en-US" smtClean="0"/>
              <a:t>Interpersonal Skills on the job</a:t>
            </a:r>
          </a:p>
          <a:p>
            <a:pPr lvl="2" eaLnBrk="1" hangingPunct="1"/>
            <a:r>
              <a:rPr lang="en-US" smtClean="0"/>
              <a:t>Teamwork?</a:t>
            </a:r>
          </a:p>
          <a:p>
            <a:pPr lvl="1" eaLnBrk="1" hangingPunct="1"/>
            <a:endParaRPr lang="en-US" smtClean="0"/>
          </a:p>
        </p:txBody>
      </p:sp>
      <p:sp>
        <p:nvSpPr>
          <p:cNvPr id="21709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9704"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9BD4656-9149-4AD4-9334-761898E81184}" type="slidenum">
              <a:rPr lang="en-US" sz="1200">
                <a:solidFill>
                  <a:srgbClr val="898989"/>
                </a:solidFill>
              </a:rPr>
              <a:pPr algn="r" eaLnBrk="1" hangingPunct="1"/>
              <a:t>10</a:t>
            </a:fld>
            <a:endParaRPr lang="en-US" sz="1200">
              <a:solidFill>
                <a:srgbClr val="898989"/>
              </a:solidFill>
            </a:endParaRPr>
          </a:p>
        </p:txBody>
      </p:sp>
      <p:sp>
        <p:nvSpPr>
          <p:cNvPr id="29705"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62335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D567ED0-D5FA-4170-882E-FD9318DD4DDF}" type="slidenum">
              <a:rPr lang="en-US"/>
              <a:pPr>
                <a:defRPr/>
              </a:pPr>
              <a:t>11</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B61D961-58CC-426E-A90D-DAEEF8C66D8C}"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C0F6962-94AA-4B30-A49C-1C8BDB3255E0}"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Employability Skill # 5 – </a:t>
            </a:r>
            <a:br>
              <a:rPr lang="en-US" b="1" dirty="0" smtClean="0"/>
            </a:br>
            <a:r>
              <a:rPr lang="en-US" b="1" dirty="0" smtClean="0"/>
              <a:t>Ongoing Career Management</a:t>
            </a:r>
          </a:p>
        </p:txBody>
      </p:sp>
      <p:sp>
        <p:nvSpPr>
          <p:cNvPr id="30726" name="Content Placeholder 2"/>
          <p:cNvSpPr>
            <a:spLocks noGrp="1"/>
          </p:cNvSpPr>
          <p:nvPr>
            <p:ph idx="1"/>
          </p:nvPr>
        </p:nvSpPr>
        <p:spPr/>
        <p:txBody>
          <a:bodyPr/>
          <a:lstStyle/>
          <a:p>
            <a:pPr eaLnBrk="1" hangingPunct="1"/>
            <a:r>
              <a:rPr lang="en-US" b="1" smtClean="0"/>
              <a:t>How prepared are you to maintain a multi-job “career” over a number of years?</a:t>
            </a:r>
          </a:p>
          <a:p>
            <a:pPr lvl="1" eaLnBrk="1" hangingPunct="1"/>
            <a:r>
              <a:rPr lang="en-US" smtClean="0"/>
              <a:t>Do you know how to maintain success &amp; progress in your current job?</a:t>
            </a:r>
          </a:p>
          <a:p>
            <a:pPr lvl="1" eaLnBrk="1" hangingPunct="1"/>
            <a:r>
              <a:rPr lang="en-US" smtClean="0"/>
              <a:t>Are you prepared to change jobs when necessary?</a:t>
            </a:r>
          </a:p>
          <a:p>
            <a:pPr lvl="1" eaLnBrk="1" hangingPunct="1"/>
            <a:r>
              <a:rPr lang="en-US" smtClean="0"/>
              <a:t>Would you know how to pursue another job if you were laid off?</a:t>
            </a:r>
          </a:p>
          <a:p>
            <a:pPr lvl="1" eaLnBrk="1" hangingPunct="1"/>
            <a:r>
              <a:rPr lang="en-US" smtClean="0"/>
              <a:t>Would you recognize the need and process of pursuing another or different job?  </a:t>
            </a:r>
          </a:p>
        </p:txBody>
      </p:sp>
      <p:sp>
        <p:nvSpPr>
          <p:cNvPr id="218116"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0728"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DC8A440-B5DF-45A3-B341-C5551B5FD51A}" type="slidenum">
              <a:rPr lang="en-US" sz="1200">
                <a:solidFill>
                  <a:srgbClr val="898989"/>
                </a:solidFill>
              </a:rPr>
              <a:pPr algn="r" eaLnBrk="1" hangingPunct="1"/>
              <a:t>11</a:t>
            </a:fld>
            <a:endParaRPr lang="en-US" sz="1200">
              <a:solidFill>
                <a:srgbClr val="898989"/>
              </a:solidFill>
            </a:endParaRPr>
          </a:p>
        </p:txBody>
      </p:sp>
      <p:sp>
        <p:nvSpPr>
          <p:cNvPr id="30729"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223378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6B165B3B-8E1F-4229-99E2-FE5223CA7B46}" type="slidenum">
              <a:rPr lang="en-US"/>
              <a:pPr>
                <a:defRPr/>
              </a:pPr>
              <a:t>12</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FA9D66B-D9DB-4504-B946-5375A92CAB8E}"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E0565C9-20C6-4518-9C9D-C6A7B906FE67}"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31749" name="Title 1"/>
          <p:cNvSpPr>
            <a:spLocks noGrp="1"/>
          </p:cNvSpPr>
          <p:nvPr>
            <p:ph type="title"/>
          </p:nvPr>
        </p:nvSpPr>
        <p:spPr/>
        <p:txBody>
          <a:bodyPr/>
          <a:lstStyle/>
          <a:p>
            <a:pPr eaLnBrk="1" hangingPunct="1"/>
            <a:r>
              <a:rPr lang="en-US" b="1" smtClean="0"/>
              <a:t>Let’s look at the Challenges</a:t>
            </a:r>
            <a:r>
              <a:rPr lang="en-US" smtClean="0"/>
              <a:t>	</a:t>
            </a:r>
          </a:p>
        </p:txBody>
      </p:sp>
      <p:sp>
        <p:nvSpPr>
          <p:cNvPr id="31750" name="Content Placeholder 2"/>
          <p:cNvSpPr>
            <a:spLocks noGrp="1"/>
          </p:cNvSpPr>
          <p:nvPr>
            <p:ph idx="1"/>
          </p:nvPr>
        </p:nvSpPr>
        <p:spPr/>
        <p:txBody>
          <a:bodyPr/>
          <a:lstStyle/>
          <a:p>
            <a:pPr eaLnBrk="1" hangingPunct="1">
              <a:buFont typeface="Arial" charset="0"/>
              <a:buNone/>
            </a:pPr>
            <a:r>
              <a:rPr lang="en-US" b="1" smtClean="0"/>
              <a:t>3 Types of Challenges to Job Success:</a:t>
            </a:r>
          </a:p>
          <a:p>
            <a:pPr eaLnBrk="1" hangingPunct="1">
              <a:buFont typeface="Arial" charset="0"/>
              <a:buNone/>
            </a:pPr>
            <a:endParaRPr lang="en-US" b="1" smtClean="0"/>
          </a:p>
          <a:p>
            <a:pPr lvl="1" eaLnBrk="1" hangingPunct="1">
              <a:buFont typeface="Arial" charset="0"/>
              <a:buNone/>
            </a:pPr>
            <a:r>
              <a:rPr lang="en-US" b="1" smtClean="0"/>
              <a:t>1.  Personal Challenges</a:t>
            </a:r>
          </a:p>
          <a:p>
            <a:pPr lvl="2" eaLnBrk="1" hangingPunct="1"/>
            <a:r>
              <a:rPr lang="en-US" smtClean="0"/>
              <a:t>These are challenges that are under your control:</a:t>
            </a:r>
          </a:p>
          <a:p>
            <a:pPr lvl="3" eaLnBrk="1" hangingPunct="1"/>
            <a:r>
              <a:rPr lang="en-US" smtClean="0"/>
              <a:t>Is there a need for more education/training?</a:t>
            </a:r>
          </a:p>
          <a:p>
            <a:pPr lvl="3" eaLnBrk="1" hangingPunct="1"/>
            <a:r>
              <a:rPr lang="en-US" smtClean="0"/>
              <a:t>Do you have health/disability challenges?</a:t>
            </a:r>
          </a:p>
          <a:p>
            <a:pPr lvl="3" eaLnBrk="1" hangingPunct="1"/>
            <a:r>
              <a:rPr lang="en-US" smtClean="0"/>
              <a:t>Are your personal relationships stable?</a:t>
            </a:r>
          </a:p>
          <a:p>
            <a:pPr lvl="3" eaLnBrk="1" hangingPunct="1"/>
            <a:r>
              <a:rPr lang="en-US" smtClean="0"/>
              <a:t>Do you have a need for additional income?</a:t>
            </a:r>
          </a:p>
          <a:p>
            <a:pPr lvl="3" eaLnBrk="1" hangingPunct="1"/>
            <a:r>
              <a:rPr lang="en-US" smtClean="0"/>
              <a:t>Can you think of other things?</a:t>
            </a:r>
          </a:p>
        </p:txBody>
      </p:sp>
      <p:sp>
        <p:nvSpPr>
          <p:cNvPr id="219140"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1752"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597F846-F117-43AB-AE8B-20CD8A5B22A6}" type="slidenum">
              <a:rPr lang="en-US" sz="1200">
                <a:solidFill>
                  <a:srgbClr val="898989"/>
                </a:solidFill>
              </a:rPr>
              <a:pPr algn="r" eaLnBrk="1" hangingPunct="1"/>
              <a:t>12</a:t>
            </a:fld>
            <a:endParaRPr lang="en-US" sz="1200">
              <a:solidFill>
                <a:srgbClr val="898989"/>
              </a:solidFill>
            </a:endParaRPr>
          </a:p>
        </p:txBody>
      </p:sp>
      <p:sp>
        <p:nvSpPr>
          <p:cNvPr id="31753"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pic>
        <p:nvPicPr>
          <p:cNvPr id="31754" name="Picture 8" descr="A cup containing liquid and inscribed with a letter D." title="A cup with liquid"/>
          <p:cNvPicPr>
            <a:picLocks noChangeAspect="1" noChangeArrowheads="1"/>
          </p:cNvPicPr>
          <p:nvPr/>
        </p:nvPicPr>
        <p:blipFill>
          <a:blip r:embed="rId3"/>
          <a:srcRect/>
          <a:stretch>
            <a:fillRect/>
          </a:stretch>
        </p:blipFill>
        <p:spPr bwMode="auto">
          <a:xfrm>
            <a:off x="0" y="228600"/>
            <a:ext cx="6858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3991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4E93FFA5-0EE1-4047-9A36-5E961B7C428A}" type="slidenum">
              <a:rPr lang="en-US"/>
              <a:pPr>
                <a:defRPr/>
              </a:pPr>
              <a:t>13</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8046E5E-8F02-462D-BA59-69EADD092E73}"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6F0E1A9-E1FF-4430-B3A9-C6032453E93A}"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32773" name="Title 1"/>
          <p:cNvSpPr>
            <a:spLocks noGrp="1"/>
          </p:cNvSpPr>
          <p:nvPr>
            <p:ph type="title"/>
          </p:nvPr>
        </p:nvSpPr>
        <p:spPr/>
        <p:txBody>
          <a:bodyPr>
            <a:normAutofit fontScale="90000"/>
          </a:bodyPr>
          <a:lstStyle/>
          <a:p>
            <a:pPr eaLnBrk="1" hangingPunct="1"/>
            <a:r>
              <a:rPr lang="en-US" b="1" i="1" smtClean="0"/>
              <a:t>Challenges to Job Success Continued</a:t>
            </a:r>
          </a:p>
        </p:txBody>
      </p:sp>
      <p:sp>
        <p:nvSpPr>
          <p:cNvPr id="32774" name="Content Placeholder 2"/>
          <p:cNvSpPr>
            <a:spLocks noGrp="1"/>
          </p:cNvSpPr>
          <p:nvPr>
            <p:ph idx="1"/>
          </p:nvPr>
        </p:nvSpPr>
        <p:spPr/>
        <p:txBody>
          <a:bodyPr/>
          <a:lstStyle/>
          <a:p>
            <a:pPr marL="514350" indent="-514350" eaLnBrk="1" hangingPunct="1">
              <a:buFont typeface="Arial" charset="0"/>
              <a:buNone/>
            </a:pPr>
            <a:endParaRPr lang="en-US" b="1" smtClean="0"/>
          </a:p>
          <a:p>
            <a:pPr marL="514350" indent="-514350" eaLnBrk="1" hangingPunct="1">
              <a:buFont typeface="Arial" charset="0"/>
              <a:buAutoNum type="arabicPeriod" startAt="2"/>
            </a:pPr>
            <a:r>
              <a:rPr lang="en-US" b="1" smtClean="0"/>
              <a:t>Environmental Challenges</a:t>
            </a:r>
          </a:p>
          <a:p>
            <a:pPr marL="914400" lvl="1" indent="-514350" eaLnBrk="1" hangingPunct="1">
              <a:buFont typeface="Arial" charset="0"/>
              <a:buChar char="•"/>
            </a:pPr>
            <a:r>
              <a:rPr lang="en-US" smtClean="0"/>
              <a:t>Outside responsibilities that could interfere with your success at work:</a:t>
            </a:r>
          </a:p>
          <a:p>
            <a:pPr marL="1314450" lvl="2" indent="-514350" eaLnBrk="1" hangingPunct="1"/>
            <a:r>
              <a:rPr lang="en-US" smtClean="0"/>
              <a:t>Children - childcare</a:t>
            </a:r>
          </a:p>
          <a:p>
            <a:pPr marL="1314450" lvl="2" indent="-514350" eaLnBrk="1" hangingPunct="1"/>
            <a:r>
              <a:rPr lang="en-US" smtClean="0"/>
              <a:t>Parents - eldercare</a:t>
            </a:r>
          </a:p>
          <a:p>
            <a:pPr marL="1314450" lvl="2" indent="-514350" eaLnBrk="1" hangingPunct="1"/>
            <a:r>
              <a:rPr lang="en-US" smtClean="0"/>
              <a:t>Spouse or Partner</a:t>
            </a:r>
          </a:p>
          <a:p>
            <a:pPr marL="1314450" lvl="2" indent="-514350" eaLnBrk="1" hangingPunct="1"/>
            <a:r>
              <a:rPr lang="en-US" smtClean="0"/>
              <a:t>Care of a pet (the pet needs to be fed and walked)</a:t>
            </a:r>
          </a:p>
          <a:p>
            <a:pPr marL="914400" lvl="1" indent="-514350" eaLnBrk="1" hangingPunct="1">
              <a:buFont typeface="Arial" charset="0"/>
              <a:buNone/>
            </a:pPr>
            <a:endParaRPr lang="en-US" b="1" smtClean="0"/>
          </a:p>
          <a:p>
            <a:pPr marL="914400" lvl="1" indent="-514350" eaLnBrk="1" hangingPunct="1">
              <a:buFont typeface="Arial" charset="0"/>
              <a:buNone/>
            </a:pPr>
            <a:endParaRPr lang="en-US" smtClean="0"/>
          </a:p>
          <a:p>
            <a:pPr marL="914400" lvl="1" indent="-514350" eaLnBrk="1" hangingPunct="1">
              <a:buFont typeface="Arial" charset="0"/>
              <a:buNone/>
            </a:pPr>
            <a:endParaRPr lang="en-US" smtClean="0"/>
          </a:p>
        </p:txBody>
      </p:sp>
      <p:sp>
        <p:nvSpPr>
          <p:cNvPr id="220164"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2776"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5D448AB-52A9-48A8-A460-F6514E86D872}" type="slidenum">
              <a:rPr lang="en-US" sz="1200">
                <a:solidFill>
                  <a:srgbClr val="898989"/>
                </a:solidFill>
              </a:rPr>
              <a:pPr algn="r" eaLnBrk="1" hangingPunct="1"/>
              <a:t>13</a:t>
            </a:fld>
            <a:endParaRPr lang="en-US" sz="1200">
              <a:solidFill>
                <a:srgbClr val="898989"/>
              </a:solidFill>
            </a:endParaRPr>
          </a:p>
        </p:txBody>
      </p:sp>
      <p:sp>
        <p:nvSpPr>
          <p:cNvPr id="3277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3767071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8BC19A8-5BEB-476B-8441-951ABD1E5DC2}" type="slidenum">
              <a:rPr lang="en-US"/>
              <a:pPr>
                <a:defRPr/>
              </a:pPr>
              <a:t>14</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79CDEA9-9F5B-4A74-98A3-427054449C52}"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0054852-7DF5-4E53-A52B-68272CB7A12F}"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33797" name="Title 1"/>
          <p:cNvSpPr>
            <a:spLocks noGrp="1"/>
          </p:cNvSpPr>
          <p:nvPr>
            <p:ph type="title"/>
          </p:nvPr>
        </p:nvSpPr>
        <p:spPr/>
        <p:txBody>
          <a:bodyPr>
            <a:normAutofit fontScale="90000"/>
          </a:bodyPr>
          <a:lstStyle/>
          <a:p>
            <a:pPr eaLnBrk="1" hangingPunct="1"/>
            <a:r>
              <a:rPr lang="en-US" b="1" i="1" smtClean="0"/>
              <a:t>Challenges to Job Success Continued</a:t>
            </a:r>
            <a:endParaRPr lang="en-US" b="1" smtClean="0"/>
          </a:p>
        </p:txBody>
      </p:sp>
      <p:sp>
        <p:nvSpPr>
          <p:cNvPr id="33798" name="Content Placeholder 2"/>
          <p:cNvSpPr>
            <a:spLocks noGrp="1"/>
          </p:cNvSpPr>
          <p:nvPr>
            <p:ph idx="1"/>
          </p:nvPr>
        </p:nvSpPr>
        <p:spPr/>
        <p:txBody>
          <a:bodyPr/>
          <a:lstStyle/>
          <a:p>
            <a:pPr marL="514350" indent="-514350" eaLnBrk="1" hangingPunct="1">
              <a:buFont typeface="Arial" charset="0"/>
              <a:buAutoNum type="arabicPeriod" startAt="3"/>
            </a:pPr>
            <a:r>
              <a:rPr lang="en-US" b="1" smtClean="0"/>
              <a:t>Systemic or Community Challenges:</a:t>
            </a:r>
          </a:p>
          <a:p>
            <a:pPr marL="857250" lvl="1" indent="-457200" eaLnBrk="1" hangingPunct="1">
              <a:buFont typeface="Arial" charset="0"/>
              <a:buChar char="•"/>
            </a:pPr>
            <a:r>
              <a:rPr lang="en-US" smtClean="0"/>
              <a:t>Learning to work with Vocational Rehabilitation as a system</a:t>
            </a:r>
          </a:p>
          <a:p>
            <a:pPr marL="857250" lvl="1" indent="-457200" eaLnBrk="1" hangingPunct="1">
              <a:buFont typeface="Arial" charset="0"/>
              <a:buChar char="•"/>
            </a:pPr>
            <a:r>
              <a:rPr lang="en-US" smtClean="0"/>
              <a:t>Transportation </a:t>
            </a:r>
          </a:p>
          <a:p>
            <a:pPr marL="857250" lvl="1" indent="-457200" eaLnBrk="1" hangingPunct="1">
              <a:buFont typeface="Arial" charset="0"/>
              <a:buChar char="•"/>
            </a:pPr>
            <a:r>
              <a:rPr lang="en-US" smtClean="0"/>
              <a:t>Housing</a:t>
            </a:r>
          </a:p>
          <a:p>
            <a:pPr marL="857250" lvl="1" indent="-457200" eaLnBrk="1" hangingPunct="1">
              <a:buFont typeface="Arial" charset="0"/>
              <a:buChar char="•"/>
            </a:pPr>
            <a:r>
              <a:rPr lang="en-US" smtClean="0"/>
              <a:t>Work Credentials, licensing, etc.</a:t>
            </a:r>
          </a:p>
          <a:p>
            <a:pPr marL="857250" lvl="1" indent="-457200" eaLnBrk="1" hangingPunct="1">
              <a:buFont typeface="Arial" charset="0"/>
              <a:buChar char="•"/>
            </a:pPr>
            <a:r>
              <a:rPr lang="en-US" smtClean="0"/>
              <a:t>Training Institutions </a:t>
            </a:r>
          </a:p>
          <a:p>
            <a:pPr marL="857250" lvl="1" indent="-457200" eaLnBrk="1" hangingPunct="1">
              <a:buFont typeface="Arial" charset="0"/>
              <a:buChar char="•"/>
            </a:pPr>
            <a:r>
              <a:rPr lang="en-US" smtClean="0"/>
              <a:t>Financial Aid</a:t>
            </a:r>
          </a:p>
          <a:p>
            <a:pPr marL="857250" lvl="1" indent="-457200" eaLnBrk="1" hangingPunct="1">
              <a:buFont typeface="Arial" charset="0"/>
              <a:buChar char="•"/>
            </a:pPr>
            <a:endParaRPr lang="en-US" smtClean="0"/>
          </a:p>
        </p:txBody>
      </p:sp>
      <p:sp>
        <p:nvSpPr>
          <p:cNvPr id="221188"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3800"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5015D75-73D1-45E4-BAC6-03B277DE3716}" type="slidenum">
              <a:rPr lang="en-US" sz="1200">
                <a:solidFill>
                  <a:srgbClr val="898989"/>
                </a:solidFill>
              </a:rPr>
              <a:pPr algn="r" eaLnBrk="1" hangingPunct="1"/>
              <a:t>14</a:t>
            </a:fld>
            <a:endParaRPr lang="en-US" sz="1200">
              <a:solidFill>
                <a:srgbClr val="898989"/>
              </a:solidFill>
            </a:endParaRPr>
          </a:p>
        </p:txBody>
      </p:sp>
      <p:sp>
        <p:nvSpPr>
          <p:cNvPr id="33801"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1539336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BAE71AAD-429B-4C78-BD5E-A86A53352328}" type="slidenum">
              <a:rPr lang="en-US"/>
              <a:pPr>
                <a:defRPr/>
              </a:pPr>
              <a:t>15</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D0A9FDC-E7D4-47E9-A4BF-94EF030E6C0A}"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E4B65B6-00AE-4038-A479-4548A8419F71}"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34821" name="Title 1"/>
          <p:cNvSpPr>
            <a:spLocks noGrp="1"/>
          </p:cNvSpPr>
          <p:nvPr>
            <p:ph type="title"/>
          </p:nvPr>
        </p:nvSpPr>
        <p:spPr/>
        <p:txBody>
          <a:bodyPr>
            <a:normAutofit fontScale="90000"/>
          </a:bodyPr>
          <a:lstStyle/>
          <a:p>
            <a:pPr eaLnBrk="1" hangingPunct="1"/>
            <a:r>
              <a:rPr lang="en-US" b="1" smtClean="0"/>
              <a:t>Which challenges need to be addressed?</a:t>
            </a:r>
          </a:p>
        </p:txBody>
      </p:sp>
      <p:sp>
        <p:nvSpPr>
          <p:cNvPr id="34822" name="Content Placeholder 2"/>
          <p:cNvSpPr>
            <a:spLocks noGrp="1"/>
          </p:cNvSpPr>
          <p:nvPr>
            <p:ph idx="1"/>
          </p:nvPr>
        </p:nvSpPr>
        <p:spPr/>
        <p:txBody>
          <a:bodyPr/>
          <a:lstStyle/>
          <a:p>
            <a:pPr marL="0" indent="0" eaLnBrk="1" hangingPunct="1">
              <a:buFont typeface="Arial" charset="0"/>
              <a:buNone/>
            </a:pPr>
            <a:r>
              <a:rPr lang="en-US" smtClean="0"/>
              <a:t>Look at “</a:t>
            </a:r>
            <a:r>
              <a:rPr lang="en-US" b="1" smtClean="0"/>
              <a:t>Type of Challenges</a:t>
            </a:r>
            <a:r>
              <a:rPr lang="en-US" smtClean="0"/>
              <a:t>” at the bottom of page 3 and top of page 4 of the assessment report:</a:t>
            </a:r>
          </a:p>
          <a:p>
            <a:pPr lvl="1" eaLnBrk="1" hangingPunct="1"/>
            <a:r>
              <a:rPr lang="en-US" smtClean="0"/>
              <a:t>Low = indicates </a:t>
            </a:r>
            <a:r>
              <a:rPr lang="en-US" b="1" u="sng" smtClean="0"/>
              <a:t>not</a:t>
            </a:r>
            <a:r>
              <a:rPr lang="en-US" smtClean="0"/>
              <a:t> an area that needs focus</a:t>
            </a:r>
          </a:p>
          <a:p>
            <a:pPr lvl="1" eaLnBrk="1" hangingPunct="1"/>
            <a:r>
              <a:rPr lang="en-US" smtClean="0"/>
              <a:t>Medium = indicates </a:t>
            </a:r>
            <a:r>
              <a:rPr lang="en-US" b="1" u="sng" smtClean="0"/>
              <a:t>could be </a:t>
            </a:r>
            <a:r>
              <a:rPr lang="en-US" smtClean="0"/>
              <a:t>an area that needs focus</a:t>
            </a:r>
          </a:p>
          <a:p>
            <a:pPr lvl="1" eaLnBrk="1" hangingPunct="1"/>
            <a:r>
              <a:rPr lang="en-US" smtClean="0"/>
              <a:t>High = indicates an area that </a:t>
            </a:r>
            <a:r>
              <a:rPr lang="en-US" b="1" smtClean="0"/>
              <a:t>needs focus </a:t>
            </a:r>
            <a:r>
              <a:rPr lang="en-US" smtClean="0"/>
              <a:t>and a plan for change</a:t>
            </a:r>
          </a:p>
        </p:txBody>
      </p:sp>
      <p:sp>
        <p:nvSpPr>
          <p:cNvPr id="22221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4824"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A960508-EC4C-4E58-8692-21206B81985A}" type="slidenum">
              <a:rPr lang="en-US" sz="1200">
                <a:solidFill>
                  <a:srgbClr val="898989"/>
                </a:solidFill>
              </a:rPr>
              <a:pPr algn="r" eaLnBrk="1" hangingPunct="1"/>
              <a:t>15</a:t>
            </a:fld>
            <a:endParaRPr lang="en-US" sz="1200">
              <a:solidFill>
                <a:srgbClr val="898989"/>
              </a:solidFill>
            </a:endParaRPr>
          </a:p>
        </p:txBody>
      </p:sp>
      <p:sp>
        <p:nvSpPr>
          <p:cNvPr id="34825"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229407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2BBA05EF-BE9E-4926-BC53-AD1D5DB69C8C}" type="slidenum">
              <a:rPr lang="en-US"/>
              <a:pPr>
                <a:defRPr/>
              </a:pPr>
              <a:t>16</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D617CE8-A9AD-475E-A0F8-6AC216F7ECD8}"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E33656D-C0FD-4FD9-A38A-9CA710DFD7CF}"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35845" name="Title 1"/>
          <p:cNvSpPr>
            <a:spLocks noGrp="1"/>
          </p:cNvSpPr>
          <p:nvPr>
            <p:ph type="title"/>
          </p:nvPr>
        </p:nvSpPr>
        <p:spPr/>
        <p:txBody>
          <a:bodyPr>
            <a:normAutofit fontScale="90000"/>
          </a:bodyPr>
          <a:lstStyle/>
          <a:p>
            <a:pPr eaLnBrk="1" hangingPunct="1"/>
            <a:r>
              <a:rPr lang="en-US" b="1" smtClean="0"/>
              <a:t>How Do I Deal with these Challenges?</a:t>
            </a:r>
          </a:p>
        </p:txBody>
      </p:sp>
      <p:sp>
        <p:nvSpPr>
          <p:cNvPr id="35846" name="Content Placeholder 2"/>
          <p:cNvSpPr>
            <a:spLocks noGrp="1"/>
          </p:cNvSpPr>
          <p:nvPr>
            <p:ph idx="1"/>
          </p:nvPr>
        </p:nvSpPr>
        <p:spPr/>
        <p:txBody>
          <a:bodyPr/>
          <a:lstStyle/>
          <a:p>
            <a:pPr eaLnBrk="1" hangingPunct="1"/>
            <a:r>
              <a:rPr lang="en-US" sz="2400" b="1" smtClean="0"/>
              <a:t>Sources of strength </a:t>
            </a:r>
            <a:r>
              <a:rPr lang="en-US" sz="2400" smtClean="0"/>
              <a:t>for coping with challenges – pg. 3</a:t>
            </a:r>
          </a:p>
          <a:p>
            <a:pPr lvl="1" eaLnBrk="1" hangingPunct="1"/>
            <a:r>
              <a:rPr lang="en-US" sz="2400" b="1" smtClean="0"/>
              <a:t>Self-Efficacy</a:t>
            </a:r>
          </a:p>
          <a:p>
            <a:pPr lvl="2" eaLnBrk="1" hangingPunct="1"/>
            <a:r>
              <a:rPr lang="en-US" smtClean="0"/>
              <a:t>Your belief in your </a:t>
            </a:r>
            <a:r>
              <a:rPr lang="en-US" b="1" smtClean="0"/>
              <a:t>ability to perform well</a:t>
            </a:r>
          </a:p>
          <a:p>
            <a:pPr lvl="1" eaLnBrk="1" hangingPunct="1"/>
            <a:r>
              <a:rPr lang="en-US" sz="2400" b="1" smtClean="0"/>
              <a:t>Outcome Expectancy</a:t>
            </a:r>
          </a:p>
          <a:p>
            <a:pPr lvl="2" eaLnBrk="1" hangingPunct="1"/>
            <a:r>
              <a:rPr lang="en-US" smtClean="0"/>
              <a:t>Whether or not you </a:t>
            </a:r>
            <a:r>
              <a:rPr lang="en-US" b="1" smtClean="0"/>
              <a:t>feel that you can succeed at what you attempt</a:t>
            </a:r>
          </a:p>
          <a:p>
            <a:pPr lvl="1" eaLnBrk="1" hangingPunct="1"/>
            <a:r>
              <a:rPr lang="en-US" sz="2400" b="1" smtClean="0"/>
              <a:t>Social Supports</a:t>
            </a:r>
          </a:p>
          <a:p>
            <a:pPr lvl="2" eaLnBrk="1" hangingPunct="1"/>
            <a:r>
              <a:rPr lang="en-US" smtClean="0"/>
              <a:t>Whether or not </a:t>
            </a:r>
            <a:r>
              <a:rPr lang="en-US" b="1" smtClean="0"/>
              <a:t>you know where to turn for help</a:t>
            </a:r>
          </a:p>
          <a:p>
            <a:pPr lvl="1" eaLnBrk="1" hangingPunct="1"/>
            <a:r>
              <a:rPr lang="en-US" sz="2400" b="1" smtClean="0"/>
              <a:t>Work History</a:t>
            </a:r>
          </a:p>
          <a:p>
            <a:pPr lvl="2" eaLnBrk="1" hangingPunct="1"/>
            <a:r>
              <a:rPr lang="en-US" smtClean="0"/>
              <a:t>Your </a:t>
            </a:r>
            <a:r>
              <a:rPr lang="en-US" b="1" smtClean="0"/>
              <a:t>past experience with work</a:t>
            </a:r>
          </a:p>
        </p:txBody>
      </p:sp>
      <p:sp>
        <p:nvSpPr>
          <p:cNvPr id="223236"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5848"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AD42CCC-DA61-4D92-AB59-B1793EB9D2A3}" type="slidenum">
              <a:rPr lang="en-US" sz="1200">
                <a:solidFill>
                  <a:srgbClr val="898989"/>
                </a:solidFill>
              </a:rPr>
              <a:pPr algn="r" eaLnBrk="1" hangingPunct="1"/>
              <a:t>16</a:t>
            </a:fld>
            <a:endParaRPr lang="en-US" sz="1200">
              <a:solidFill>
                <a:srgbClr val="898989"/>
              </a:solidFill>
            </a:endParaRPr>
          </a:p>
        </p:txBody>
      </p:sp>
      <p:sp>
        <p:nvSpPr>
          <p:cNvPr id="35849"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pic>
        <p:nvPicPr>
          <p:cNvPr id="35850" name="Picture 8" descr="A cup of liquid inscribed with a letter D." title="Cup of liquid"/>
          <p:cNvPicPr>
            <a:picLocks noChangeAspect="1" noChangeArrowheads="1"/>
          </p:cNvPicPr>
          <p:nvPr/>
        </p:nvPicPr>
        <p:blipFill>
          <a:blip r:embed="rId3"/>
          <a:srcRect/>
          <a:stretch>
            <a:fillRect/>
          </a:stretch>
        </p:blipFill>
        <p:spPr bwMode="auto">
          <a:xfrm>
            <a:off x="609600" y="228600"/>
            <a:ext cx="6858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4402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pPr>
              <a:defRPr/>
            </a:pPr>
            <a:fld id="{96D16FC3-E22B-4F0A-9751-D43932D9538F}" type="slidenum">
              <a:rPr lang="en-US"/>
              <a:pPr>
                <a:defRPr/>
              </a:pPr>
              <a:t>17</a:t>
            </a:fld>
            <a:endParaRPr lang="en-US"/>
          </a:p>
        </p:txBody>
      </p:sp>
      <p:sp>
        <p:nvSpPr>
          <p:cNvPr id="12"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6717EB3-78D1-4E7C-B955-3C632A74AD65}"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652FCFB-1652-410A-940C-6FA8A4139936}"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36869" name="Title 1"/>
          <p:cNvSpPr>
            <a:spLocks noGrp="1"/>
          </p:cNvSpPr>
          <p:nvPr>
            <p:ph type="title"/>
          </p:nvPr>
        </p:nvSpPr>
        <p:spPr/>
        <p:txBody>
          <a:bodyPr/>
          <a:lstStyle/>
          <a:p>
            <a:r>
              <a:rPr lang="en-US" b="1" smtClean="0"/>
              <a:t>Mapping Me!</a:t>
            </a:r>
          </a:p>
        </p:txBody>
      </p:sp>
      <p:pic>
        <p:nvPicPr>
          <p:cNvPr id="36870" name="Picture 3" descr="A standing girl looks over papers with a seated teacher. Here, this picture is captioned, &quot;This kind of mapping and planning.&quot; This is related to the picture of the State of Maine on this slide." title="Teacher and Student"/>
          <p:cNvPicPr>
            <a:picLocks noGrp="1" noChangeAspect="1" noChangeArrowheads="1"/>
          </p:cNvPicPr>
          <p:nvPr>
            <p:ph idx="1"/>
          </p:nvPr>
        </p:nvPicPr>
        <p:blipFill>
          <a:blip r:embed="rId3"/>
          <a:srcRect/>
          <a:stretch>
            <a:fillRect/>
          </a:stretch>
        </p:blipFill>
        <p:spPr>
          <a:xfrm>
            <a:off x="5410200" y="2362200"/>
            <a:ext cx="2665413" cy="3492500"/>
          </a:xfrm>
        </p:spPr>
      </p:pic>
      <p:pic>
        <p:nvPicPr>
          <p:cNvPr id="36871" name="Picture 4" descr="A 3-D graphic of the State of Maine. It is captioned with &quot;No, not this kind of mapping!&quot; It is related to the the student and teacher picture on this slide." title="The state of Maine"/>
          <p:cNvPicPr>
            <a:picLocks noChangeAspect="1" noChangeArrowheads="1"/>
          </p:cNvPicPr>
          <p:nvPr/>
        </p:nvPicPr>
        <p:blipFill>
          <a:blip r:embed="rId4"/>
          <a:srcRect/>
          <a:stretch>
            <a:fillRect/>
          </a:stretch>
        </p:blipFill>
        <p:spPr bwMode="auto">
          <a:xfrm>
            <a:off x="1066800" y="2819400"/>
            <a:ext cx="2057400"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2" name="TextBox 6"/>
          <p:cNvSpPr txBox="1">
            <a:spLocks noChangeArrowheads="1"/>
          </p:cNvSpPr>
          <p:nvPr/>
        </p:nvSpPr>
        <p:spPr bwMode="auto">
          <a:xfrm>
            <a:off x="381000" y="1600200"/>
            <a:ext cx="3352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800">
                <a:solidFill>
                  <a:srgbClr val="000000"/>
                </a:solidFill>
                <a:latin typeface="Arial" charset="0"/>
              </a:rPr>
              <a:t>No, not this kind of mapping!</a:t>
            </a:r>
          </a:p>
        </p:txBody>
      </p:sp>
      <p:sp>
        <p:nvSpPr>
          <p:cNvPr id="36873" name="TextBox 7"/>
          <p:cNvSpPr txBox="1">
            <a:spLocks noChangeArrowheads="1"/>
          </p:cNvSpPr>
          <p:nvPr/>
        </p:nvSpPr>
        <p:spPr bwMode="auto">
          <a:xfrm>
            <a:off x="4648200" y="1295400"/>
            <a:ext cx="3886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800" u="sng">
                <a:solidFill>
                  <a:srgbClr val="000000"/>
                </a:solidFill>
                <a:latin typeface="Arial" charset="0"/>
              </a:rPr>
              <a:t>This</a:t>
            </a:r>
            <a:r>
              <a:rPr lang="en-US" sz="2800">
                <a:solidFill>
                  <a:srgbClr val="000000"/>
                </a:solidFill>
                <a:latin typeface="Arial" charset="0"/>
              </a:rPr>
              <a:t> kind of mapping &amp; planning!</a:t>
            </a:r>
          </a:p>
        </p:txBody>
      </p:sp>
      <p:sp>
        <p:nvSpPr>
          <p:cNvPr id="224263" name="Date Placeholder 6"/>
          <p:cNvSpPr>
            <a:spLocks noGrp="1"/>
          </p:cNvSpPr>
          <p:nvPr>
            <p:ph type="dt" sz="quarter" idx="10"/>
          </p:nvPr>
        </p:nvSpPr>
        <p:spPr bwMode="auto">
          <a:xfrm>
            <a:off x="838200" y="6338888"/>
            <a:ext cx="21336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6875" name="Slide Number Placeholder 7"/>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F2C354F-611D-434A-92D3-FB97B029A339}" type="slidenum">
              <a:rPr lang="en-US" sz="1200">
                <a:solidFill>
                  <a:srgbClr val="898989"/>
                </a:solidFill>
              </a:rPr>
              <a:pPr algn="r" eaLnBrk="1" hangingPunct="1"/>
              <a:t>17</a:t>
            </a:fld>
            <a:endParaRPr lang="en-US" sz="1200">
              <a:solidFill>
                <a:srgbClr val="898989"/>
              </a:solidFill>
            </a:endParaRPr>
          </a:p>
        </p:txBody>
      </p:sp>
      <p:sp>
        <p:nvSpPr>
          <p:cNvPr id="36876" name="Footer Placeholder 8"/>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pic>
        <p:nvPicPr>
          <p:cNvPr id="36877" name="Picture 8" descr="A cup of liquid inscribed with a letter D." title="Cup of liquid"/>
          <p:cNvPicPr>
            <a:picLocks noChangeAspect="1" noChangeArrowheads="1"/>
          </p:cNvPicPr>
          <p:nvPr/>
        </p:nvPicPr>
        <p:blipFill>
          <a:blip r:embed="rId5"/>
          <a:srcRect/>
          <a:stretch>
            <a:fillRect/>
          </a:stretch>
        </p:blipFill>
        <p:spPr bwMode="auto">
          <a:xfrm>
            <a:off x="1905000" y="228600"/>
            <a:ext cx="6858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0809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AEFAF81-40B1-4684-9C86-EBED03C45077}" type="slidenum">
              <a:rPr lang="en-US"/>
              <a:pPr>
                <a:defRPr/>
              </a:pPr>
              <a:t>18</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7A3FE5A-72C4-4C7D-AEDD-BD43E7C62FC8}"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DCBB3A8-25B6-45CF-B59D-C47604589BED}"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37893" name="Title 1"/>
          <p:cNvSpPr>
            <a:spLocks noGrp="1"/>
          </p:cNvSpPr>
          <p:nvPr>
            <p:ph type="title"/>
          </p:nvPr>
        </p:nvSpPr>
        <p:spPr/>
        <p:txBody>
          <a:bodyPr/>
          <a:lstStyle/>
          <a:p>
            <a:r>
              <a:rPr lang="en-US" b="1" smtClean="0"/>
              <a:t>Mapping ME!</a:t>
            </a:r>
          </a:p>
        </p:txBody>
      </p:sp>
      <p:sp>
        <p:nvSpPr>
          <p:cNvPr id="37894" name="Content Placeholder 2"/>
          <p:cNvSpPr>
            <a:spLocks noGrp="1"/>
          </p:cNvSpPr>
          <p:nvPr>
            <p:ph idx="1"/>
          </p:nvPr>
        </p:nvSpPr>
        <p:spPr/>
        <p:txBody>
          <a:bodyPr/>
          <a:lstStyle/>
          <a:p>
            <a:r>
              <a:rPr lang="en-US" smtClean="0"/>
              <a:t>This activity will help you think about your future plans while planning available support if you decide to move out of Maine.</a:t>
            </a:r>
          </a:p>
          <a:p>
            <a:r>
              <a:rPr lang="en-US" smtClean="0"/>
              <a:t>The second map is the State of Maine; you can use this map to see where people that you know live.  Think about where you have connections once you leave school for assistance in work and independent living.</a:t>
            </a:r>
          </a:p>
        </p:txBody>
      </p:sp>
      <p:sp>
        <p:nvSpPr>
          <p:cNvPr id="225284"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37896"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BAF37C9-7435-4F1D-8D4B-F72A53D8656D}" type="slidenum">
              <a:rPr lang="en-US" sz="1200">
                <a:solidFill>
                  <a:srgbClr val="898989"/>
                </a:solidFill>
              </a:rPr>
              <a:pPr algn="r" eaLnBrk="1" hangingPunct="1"/>
              <a:t>18</a:t>
            </a:fld>
            <a:endParaRPr lang="en-US" sz="1200">
              <a:solidFill>
                <a:srgbClr val="898989"/>
              </a:solidFill>
            </a:endParaRPr>
          </a:p>
        </p:txBody>
      </p:sp>
      <p:sp>
        <p:nvSpPr>
          <p:cNvPr id="3789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249340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0"/>
          <p:cNvSpPr>
            <a:spLocks noGrp="1"/>
          </p:cNvSpPr>
          <p:nvPr>
            <p:ph idx="1"/>
          </p:nvPr>
        </p:nvSpPr>
        <p:spPr>
          <a:xfrm>
            <a:off x="304800" y="138113"/>
            <a:ext cx="8229600" cy="4525962"/>
          </a:xfrm>
        </p:spPr>
        <p:txBody>
          <a:bodyPr/>
          <a:lstStyle/>
          <a:p>
            <a:pPr marL="0" indent="0" algn="ctr">
              <a:buFont typeface="Arial" charset="0"/>
              <a:buNone/>
            </a:pPr>
            <a:r>
              <a:rPr lang="en-US" sz="1600" smtClean="0"/>
              <a:t>NAME:_________________			DATE:______________</a:t>
            </a:r>
          </a:p>
          <a:p>
            <a:pPr marL="0" indent="0">
              <a:buFont typeface="Arial" charset="0"/>
              <a:buNone/>
            </a:pPr>
            <a:r>
              <a:rPr lang="en-US" sz="1600" smtClean="0"/>
              <a:t>1) Write in the name of the color that you will be using.</a:t>
            </a:r>
          </a:p>
          <a:p>
            <a:pPr marL="0" indent="0">
              <a:buFont typeface="Arial" charset="0"/>
              <a:buNone/>
            </a:pPr>
            <a:r>
              <a:rPr lang="en-US" sz="1600" smtClean="0"/>
              <a:t>2) Outline or color in each state that fits in that category with that color.</a:t>
            </a:r>
          </a:p>
          <a:p>
            <a:pPr marL="0" indent="0">
              <a:buFont typeface="Arial" charset="0"/>
              <a:buNone/>
            </a:pPr>
            <a:r>
              <a:rPr lang="en-US" sz="1600" smtClean="0"/>
              <a:t>3) Repeat steps 1 and 2 for the other two colors.</a:t>
            </a:r>
          </a:p>
          <a:p>
            <a:pPr marL="0" indent="0">
              <a:buFont typeface="Arial" charset="0"/>
              <a:buNone/>
            </a:pPr>
            <a:r>
              <a:rPr lang="en-US" sz="1600" smtClean="0"/>
              <a:t>Color _____: States you want to visit or have lived in</a:t>
            </a:r>
          </a:p>
          <a:p>
            <a:pPr marL="0" indent="0">
              <a:buFont typeface="Arial" charset="0"/>
              <a:buNone/>
            </a:pPr>
            <a:r>
              <a:rPr lang="en-US" sz="1600" smtClean="0"/>
              <a:t>Color _____: States where you might find a job match</a:t>
            </a:r>
          </a:p>
          <a:p>
            <a:pPr marL="0" indent="0">
              <a:buFont typeface="Arial" charset="0"/>
              <a:buNone/>
            </a:pPr>
            <a:r>
              <a:rPr lang="en-US" sz="1600" smtClean="0"/>
              <a:t>Color _____: States where you have Family or Friends; do they have job leads.</a:t>
            </a:r>
          </a:p>
          <a:p>
            <a:pPr marL="0" indent="0">
              <a:buFont typeface="Arial" charset="0"/>
              <a:buNone/>
            </a:pPr>
            <a:r>
              <a:rPr lang="en-US" sz="1600" smtClean="0"/>
              <a:t>Research and list 3 names of companies where you could apply</a:t>
            </a:r>
          </a:p>
          <a:p>
            <a:pPr marL="0" indent="0">
              <a:buFont typeface="Arial" charset="0"/>
              <a:buNone/>
            </a:pPr>
            <a:endParaRPr lang="en-US" sz="1600" smtClean="0"/>
          </a:p>
        </p:txBody>
      </p:sp>
      <p:sp>
        <p:nvSpPr>
          <p:cNvPr id="4" name="Slide Number Placeholder 3"/>
          <p:cNvSpPr>
            <a:spLocks noGrp="1"/>
          </p:cNvSpPr>
          <p:nvPr>
            <p:ph type="sldNum" sz="quarter" idx="12"/>
          </p:nvPr>
        </p:nvSpPr>
        <p:spPr/>
        <p:txBody>
          <a:bodyPr/>
          <a:lstStyle/>
          <a:p>
            <a:pPr>
              <a:defRPr/>
            </a:pPr>
            <a:fld id="{97CB94D4-93DB-4EC0-A099-1B6B6A9B9A3E}" type="slidenum">
              <a:rPr lang="en-US" smtClean="0"/>
              <a:pPr>
                <a:defRPr/>
              </a:pPr>
              <a:t>19</a:t>
            </a:fld>
            <a:endParaRPr lang="en-US"/>
          </a:p>
        </p:txBody>
      </p:sp>
      <p:sp>
        <p:nvSpPr>
          <p:cNvPr id="38918" name="Slide Number Placehold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D1AAC97-E380-44A6-A030-609FEE52D33D}" type="slidenum">
              <a:rPr lang="en-US" sz="1200">
                <a:solidFill>
                  <a:srgbClr val="898989"/>
                </a:solidFill>
              </a:rPr>
              <a:pPr algn="r" eaLnBrk="1" hangingPunct="1"/>
              <a:t>19</a:t>
            </a:fld>
            <a:endParaRPr lang="en-US" sz="1200">
              <a:solidFill>
                <a:srgbClr val="898989"/>
              </a:solidFill>
            </a:endParaRP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2AC62C0-B29B-4C9F-BD43-12DEEA388268}" type="slidenum">
              <a:rPr lang="en-US" sz="1200">
                <a:solidFill>
                  <a:prstClr val="black">
                    <a:tint val="75000"/>
                  </a:prstClr>
                </a:solidFill>
                <a:latin typeface="+mn-lt"/>
                <a:cs typeface="+mn-cs"/>
              </a:rPr>
              <a:pPr algn="r" fontAlgn="auto">
                <a:spcBef>
                  <a:spcPts val="0"/>
                </a:spcBef>
                <a:spcAft>
                  <a:spcPts val="0"/>
                </a:spcAft>
                <a:defRPr/>
              </a:pPr>
              <a:t>19</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44B5089-DEC6-4B7A-A77C-F9952AE4E36B}" type="slidenum">
              <a:rPr lang="en-US" sz="1200">
                <a:solidFill>
                  <a:prstClr val="black">
                    <a:tint val="75000"/>
                  </a:prstClr>
                </a:solidFill>
                <a:latin typeface="+mn-lt"/>
                <a:cs typeface="+mn-cs"/>
              </a:rPr>
              <a:pPr algn="r" fontAlgn="auto">
                <a:spcBef>
                  <a:spcPts val="0"/>
                </a:spcBef>
                <a:spcAft>
                  <a:spcPts val="0"/>
                </a:spcAft>
                <a:defRPr/>
              </a:pPr>
              <a:t>19</a:t>
            </a:fld>
            <a:endParaRPr lang="en-US" sz="1200">
              <a:solidFill>
                <a:prstClr val="black">
                  <a:tint val="75000"/>
                </a:prstClr>
              </a:solidFill>
              <a:latin typeface="+mn-lt"/>
              <a:cs typeface="+mn-cs"/>
            </a:endParaRPr>
          </a:p>
        </p:txBody>
      </p:sp>
      <p:pic>
        <p:nvPicPr>
          <p:cNvPr id="9" name="Picture 304" descr="A map of the United States that is white and shows the borders between states, Canada, Mexico, and water bodies." title="The United States"/>
          <p:cNvPicPr>
            <a:picLocks noChangeAspect="1" noChangeArrowheads="1"/>
          </p:cNvPicPr>
          <p:nvPr/>
        </p:nvPicPr>
        <p:blipFill>
          <a:blip r:embed="rId3"/>
          <a:srcRect/>
          <a:stretch>
            <a:fillRect/>
          </a:stretch>
        </p:blipFill>
        <p:spPr bwMode="auto">
          <a:xfrm>
            <a:off x="838200" y="2667000"/>
            <a:ext cx="5457825" cy="39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390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D7CD04A1-52F0-47ED-80D2-B04606855746}" type="slidenum">
              <a:rPr lang="en-US"/>
              <a:pPr>
                <a:defRPr/>
              </a:pPr>
              <a:t>2</a:t>
            </a:fld>
            <a:endParaRPr lang="en-US"/>
          </a:p>
        </p:txBody>
      </p:sp>
      <p:sp>
        <p:nvSpPr>
          <p:cNvPr id="21507" name="Title 1"/>
          <p:cNvSpPr>
            <a:spLocks noGrp="1"/>
          </p:cNvSpPr>
          <p:nvPr>
            <p:ph type="title"/>
          </p:nvPr>
        </p:nvSpPr>
        <p:spPr/>
        <p:txBody>
          <a:bodyPr>
            <a:normAutofit fontScale="90000"/>
          </a:bodyPr>
          <a:lstStyle/>
          <a:p>
            <a:r>
              <a:rPr lang="en-US" b="1" smtClean="0"/>
              <a:t>Soooo, What Do I Know About Me?</a:t>
            </a:r>
          </a:p>
        </p:txBody>
      </p:sp>
      <p:pic>
        <p:nvPicPr>
          <p:cNvPr id="21508" name="Picture 2" descr="Two men and a woman smile and lean close together while taking a picture of themselves. One of the men is making a particularly goofy face." title="Friends taking a photo"/>
          <p:cNvPicPr>
            <a:picLocks noGrp="1" noChangeAspect="1" noChangeArrowheads="1"/>
          </p:cNvPicPr>
          <p:nvPr>
            <p:ph idx="1"/>
          </p:nvPr>
        </p:nvPicPr>
        <p:blipFill>
          <a:blip r:embed="rId3"/>
          <a:srcRect/>
          <a:stretch>
            <a:fillRect/>
          </a:stretch>
        </p:blipFill>
        <p:spPr>
          <a:xfrm>
            <a:off x="2084388" y="1600200"/>
            <a:ext cx="4975225" cy="4525963"/>
          </a:xfrm>
        </p:spPr>
      </p:pic>
      <p:sp>
        <p:nvSpPr>
          <p:cNvPr id="35847"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151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B2B6634-322A-410F-96E0-CCD0FFB17CD9}"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FB2EE7FF-1648-4C9D-8A8E-1DED2D3EC668}"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2151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DC6307A-BD98-4486-99C4-2BEF0BBA8529}" type="slidenum">
              <a:rPr lang="en-US" sz="1200">
                <a:solidFill>
                  <a:srgbClr val="898989"/>
                </a:solidFill>
              </a:rPr>
              <a:pPr algn="r" eaLnBrk="1" hangingPunct="1"/>
              <a:t>2</a:t>
            </a:fld>
            <a:endParaRPr lang="en-US" sz="1200">
              <a:solidFill>
                <a:srgbClr val="898989"/>
              </a:solidFill>
            </a:endParaRPr>
          </a:p>
        </p:txBody>
      </p:sp>
      <p:sp>
        <p:nvSpPr>
          <p:cNvPr id="2151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C49E272-79B1-410B-ADA0-EDDE7CC7BF48}" type="slidenum">
              <a:rPr lang="en-US" sz="1200">
                <a:solidFill>
                  <a:srgbClr val="898989"/>
                </a:solidFill>
              </a:rPr>
              <a:pPr algn="r" eaLnBrk="1" hangingPunct="1"/>
              <a:t>2</a:t>
            </a:fld>
            <a:endParaRPr lang="en-US" sz="1200">
              <a:solidFill>
                <a:srgbClr val="898989"/>
              </a:solidFill>
            </a:endParaRPr>
          </a:p>
        </p:txBody>
      </p:sp>
    </p:spTree>
    <p:extLst>
      <p:ext uri="{BB962C8B-B14F-4D97-AF65-F5344CB8AC3E}">
        <p14:creationId xmlns:p14="http://schemas.microsoft.com/office/powerpoint/2010/main" val="2734709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6"/>
          <p:cNvSpPr>
            <a:spLocks noGrp="1"/>
          </p:cNvSpPr>
          <p:nvPr>
            <p:ph idx="1"/>
          </p:nvPr>
        </p:nvSpPr>
        <p:spPr>
          <a:xfrm>
            <a:off x="304800" y="228600"/>
            <a:ext cx="8229600" cy="4525963"/>
          </a:xfrm>
        </p:spPr>
        <p:txBody>
          <a:bodyPr/>
          <a:lstStyle/>
          <a:p>
            <a:pPr marL="0" indent="0">
              <a:buFont typeface="Arial" charset="0"/>
              <a:buNone/>
            </a:pPr>
            <a:r>
              <a:rPr lang="en-US" sz="1600" smtClean="0">
                <a:cs typeface="Times New Roman" pitchFamily="18" charset="0"/>
              </a:rPr>
              <a:t>NAME:__________________				DATE:______________</a:t>
            </a:r>
            <a:endParaRPr lang="en-US" sz="1600" smtClean="0"/>
          </a:p>
          <a:p>
            <a:pPr marL="0" indent="0">
              <a:buFont typeface="Arial" charset="0"/>
              <a:buNone/>
            </a:pPr>
            <a:r>
              <a:rPr lang="en-US" sz="1600" smtClean="0">
                <a:cs typeface="Times New Roman" pitchFamily="18" charset="0"/>
              </a:rPr>
              <a:t>1) Write in the name of the color that you will be using.</a:t>
            </a:r>
            <a:endParaRPr lang="en-US" sz="1600" smtClean="0"/>
          </a:p>
          <a:p>
            <a:pPr marL="0" indent="0">
              <a:buFont typeface="Arial" charset="0"/>
              <a:buNone/>
            </a:pPr>
            <a:r>
              <a:rPr lang="en-US" sz="1600" smtClean="0">
                <a:cs typeface="Times New Roman" pitchFamily="18" charset="0"/>
              </a:rPr>
              <a:t>2) Outline or color in each county that fits in that category with that color.</a:t>
            </a:r>
            <a:endParaRPr lang="en-US" sz="1600" smtClean="0"/>
          </a:p>
          <a:p>
            <a:pPr marL="0" indent="0">
              <a:buFont typeface="Arial" charset="0"/>
              <a:buNone/>
            </a:pPr>
            <a:r>
              <a:rPr lang="en-US" sz="1600" smtClean="0">
                <a:cs typeface="Times New Roman" pitchFamily="18" charset="0"/>
              </a:rPr>
              <a:t>3) Repeat steps 1 and 2 for the other two colors.</a:t>
            </a:r>
            <a:endParaRPr lang="en-US" sz="1600" smtClean="0"/>
          </a:p>
          <a:p>
            <a:pPr marL="0" indent="0">
              <a:buFont typeface="Arial" charset="0"/>
              <a:buNone/>
            </a:pPr>
            <a:r>
              <a:rPr lang="en-US" sz="1600" smtClean="0">
                <a:cs typeface="Times New Roman" pitchFamily="18" charset="0"/>
              </a:rPr>
              <a:t>Color ____: color/outline the County you live in</a:t>
            </a:r>
            <a:endParaRPr lang="en-US" sz="1600" smtClean="0"/>
          </a:p>
          <a:p>
            <a:pPr marL="0" indent="0">
              <a:buFont typeface="Arial" charset="0"/>
              <a:buNone/>
            </a:pPr>
            <a:r>
              <a:rPr lang="en-US" sz="1600" smtClean="0">
                <a:cs typeface="Times New Roman" pitchFamily="18" charset="0"/>
              </a:rPr>
              <a:t>Color ____: Counties you have visited in Maine</a:t>
            </a:r>
            <a:endParaRPr lang="en-US" sz="1600" smtClean="0"/>
          </a:p>
          <a:p>
            <a:pPr marL="0" indent="0">
              <a:buFont typeface="Arial" charset="0"/>
              <a:buNone/>
            </a:pPr>
            <a:r>
              <a:rPr lang="en-US" sz="1600" smtClean="0">
                <a:cs typeface="Times New Roman" pitchFamily="18" charset="0"/>
              </a:rPr>
              <a:t>Color ____:  Counties where you have Family </a:t>
            </a:r>
          </a:p>
          <a:p>
            <a:pPr marL="0" indent="0">
              <a:buFont typeface="Arial" charset="0"/>
              <a:buNone/>
            </a:pPr>
            <a:r>
              <a:rPr lang="en-US" sz="1600" smtClean="0">
                <a:cs typeface="Times New Roman" pitchFamily="18" charset="0"/>
              </a:rPr>
              <a:t>	or Friends </a:t>
            </a:r>
          </a:p>
          <a:p>
            <a:pPr marL="0" indent="0">
              <a:buFont typeface="Arial" charset="0"/>
              <a:buNone/>
            </a:pPr>
            <a:r>
              <a:rPr lang="en-US" sz="1600" smtClean="0">
                <a:cs typeface="Times New Roman" pitchFamily="18" charset="0"/>
              </a:rPr>
              <a:t>Color ____ : Counties where you might find a </a:t>
            </a:r>
          </a:p>
          <a:p>
            <a:pPr marL="0" indent="0">
              <a:buFont typeface="Arial" charset="0"/>
              <a:buNone/>
            </a:pPr>
            <a:r>
              <a:rPr lang="en-US" sz="1600" smtClean="0">
                <a:cs typeface="Times New Roman" pitchFamily="18" charset="0"/>
              </a:rPr>
              <a:t>	job in your field.</a:t>
            </a:r>
          </a:p>
          <a:p>
            <a:pPr marL="0" indent="0">
              <a:buFont typeface="Arial" charset="0"/>
              <a:buNone/>
            </a:pPr>
            <a:r>
              <a:rPr lang="en-US" sz="1600" smtClean="0">
                <a:cs typeface="Times New Roman" pitchFamily="18" charset="0"/>
              </a:rPr>
              <a:t>Research and List 3 companies in that county</a:t>
            </a:r>
          </a:p>
          <a:p>
            <a:pPr marL="0" indent="0">
              <a:buFont typeface="Arial" charset="0"/>
              <a:buNone/>
            </a:pPr>
            <a:r>
              <a:rPr lang="en-US" sz="1600" smtClean="0">
                <a:cs typeface="Times New Roman" pitchFamily="18" charset="0"/>
              </a:rPr>
              <a:t>where you could apply.  </a:t>
            </a:r>
            <a:endParaRPr lang="en-US" sz="1600" smtClean="0"/>
          </a:p>
          <a:p>
            <a:pPr marL="0" indent="0">
              <a:buFont typeface="Arial" charset="0"/>
              <a:buNone/>
            </a:pPr>
            <a:endParaRPr lang="en-US" sz="1600" smtClean="0"/>
          </a:p>
        </p:txBody>
      </p:sp>
      <p:sp>
        <p:nvSpPr>
          <p:cNvPr id="4" name="Slide Number Placeholder 3"/>
          <p:cNvSpPr>
            <a:spLocks noGrp="1"/>
          </p:cNvSpPr>
          <p:nvPr>
            <p:ph type="sldNum" sz="quarter" idx="12"/>
          </p:nvPr>
        </p:nvSpPr>
        <p:spPr/>
        <p:txBody>
          <a:bodyPr/>
          <a:lstStyle/>
          <a:p>
            <a:pPr>
              <a:defRPr/>
            </a:pPr>
            <a:fld id="{83E7BF19-6206-45BF-93D0-20D6938FB02A}" type="slidenum">
              <a:rPr lang="en-US" smtClean="0"/>
              <a:pPr>
                <a:defRPr/>
              </a:pPr>
              <a:t>20</a:t>
            </a:fld>
            <a:endParaRPr lang="en-US"/>
          </a:p>
        </p:txBody>
      </p:sp>
      <p:pic>
        <p:nvPicPr>
          <p:cNvPr id="8" name="Picture 7" descr="A black and white map outlining the State of Maine. It shows that divisions between the 16 counties and they are each labeled. (The counties are Aroostook, Piscatiquis, Penobscot, Somerset, Washington, Franklin, Oxford, York, Cumberland, Androscoggin, Sagadahoc, Lincoln, Kennebec, Waldo, Knox, and Hancock)." title="A map of Maine"/>
          <p:cNvPicPr>
            <a:picLocks noChangeAspect="1" noChangeArrowheads="1"/>
          </p:cNvPicPr>
          <p:nvPr/>
        </p:nvPicPr>
        <p:blipFill>
          <a:blip r:embed="rId3"/>
          <a:srcRect/>
          <a:stretch>
            <a:fillRect/>
          </a:stretch>
        </p:blipFill>
        <p:spPr bwMode="auto">
          <a:xfrm>
            <a:off x="5181600" y="639763"/>
            <a:ext cx="3962400" cy="559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388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8CD40427-3A27-451F-A868-F84837616B37}" type="slidenum">
              <a:rPr lang="en-US"/>
              <a:pPr>
                <a:defRPr/>
              </a:pPr>
              <a:t>3</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95B5306-F9D8-474A-8C74-07D39337AD31}"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A2B4C55-EED3-44BC-B799-AAE42DF1DE68}"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22533" name="Title 1"/>
          <p:cNvSpPr>
            <a:spLocks noGrp="1"/>
          </p:cNvSpPr>
          <p:nvPr>
            <p:ph type="title"/>
          </p:nvPr>
        </p:nvSpPr>
        <p:spPr/>
        <p:txBody>
          <a:bodyPr/>
          <a:lstStyle/>
          <a:p>
            <a:pPr eaLnBrk="1" hangingPunct="1"/>
            <a:r>
              <a:rPr lang="en-US" b="1" smtClean="0"/>
              <a:t>The ERS?</a:t>
            </a:r>
          </a:p>
        </p:txBody>
      </p:sp>
      <p:sp>
        <p:nvSpPr>
          <p:cNvPr id="22534" name="Content Placeholder 2"/>
          <p:cNvSpPr>
            <a:spLocks noGrp="1"/>
          </p:cNvSpPr>
          <p:nvPr>
            <p:ph idx="1"/>
          </p:nvPr>
        </p:nvSpPr>
        <p:spPr/>
        <p:txBody>
          <a:bodyPr/>
          <a:lstStyle/>
          <a:p>
            <a:pPr eaLnBrk="1" hangingPunct="1"/>
            <a:r>
              <a:rPr lang="en-US" smtClean="0"/>
              <a:t>The </a:t>
            </a:r>
            <a:r>
              <a:rPr lang="en-US" b="1" smtClean="0"/>
              <a:t>Employment Readiness Scale or ERS </a:t>
            </a:r>
            <a:r>
              <a:rPr lang="en-US" smtClean="0"/>
              <a:t>– what was that all about?</a:t>
            </a:r>
          </a:p>
        </p:txBody>
      </p:sp>
      <p:pic>
        <p:nvPicPr>
          <p:cNvPr id="22535" name="Picture 6" descr="An illustrated, clip art girl sits at a desk, upon which is a multi-page packet with the current page consisting of lines and check boxes. There is also a pencil, an eraser, and an hour glass." title="Girl taking a test"/>
          <p:cNvPicPr>
            <a:picLocks noChangeAspect="1" noChangeArrowheads="1"/>
          </p:cNvPicPr>
          <p:nvPr/>
        </p:nvPicPr>
        <p:blipFill>
          <a:blip r:embed="rId3"/>
          <a:srcRect/>
          <a:stretch>
            <a:fillRect/>
          </a:stretch>
        </p:blipFill>
        <p:spPr bwMode="auto">
          <a:xfrm>
            <a:off x="4572000" y="2514600"/>
            <a:ext cx="3625850" cy="382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973" name="Date Placeholder 4"/>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253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FE7877F-88E6-422E-8D3B-396A3798201E}" type="slidenum">
              <a:rPr lang="en-US" sz="1200">
                <a:solidFill>
                  <a:srgbClr val="898989"/>
                </a:solidFill>
              </a:rPr>
              <a:pPr algn="r" eaLnBrk="1" hangingPunct="1"/>
              <a:t>3</a:t>
            </a:fld>
            <a:endParaRPr lang="en-US" sz="1200">
              <a:solidFill>
                <a:srgbClr val="898989"/>
              </a:solidFill>
            </a:endParaRPr>
          </a:p>
        </p:txBody>
      </p:sp>
      <p:sp>
        <p:nvSpPr>
          <p:cNvPr id="22538" name="Footer Placeholder 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250985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12B629B6-3FB1-4E99-A059-39F5AB8610D5}" type="slidenum">
              <a:rPr lang="en-US"/>
              <a:pPr>
                <a:defRPr/>
              </a:pPr>
              <a:t>4</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B77426E-5F0D-4ED1-8FF4-76CDFCCFF7DC}"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303D2CA-4A06-40CA-9E9D-61E8EE61CD42}"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23557" name="Title 1"/>
          <p:cNvSpPr>
            <a:spLocks noGrp="1"/>
          </p:cNvSpPr>
          <p:nvPr>
            <p:ph type="title"/>
          </p:nvPr>
        </p:nvSpPr>
        <p:spPr/>
        <p:txBody>
          <a:bodyPr/>
          <a:lstStyle/>
          <a:p>
            <a:r>
              <a:rPr lang="en-US" b="1" smtClean="0"/>
              <a:t>ERS – A Little Preparation</a:t>
            </a:r>
          </a:p>
        </p:txBody>
      </p:sp>
      <p:sp>
        <p:nvSpPr>
          <p:cNvPr id="23558" name="Content Placeholder 2"/>
          <p:cNvSpPr>
            <a:spLocks noGrp="1"/>
          </p:cNvSpPr>
          <p:nvPr>
            <p:ph idx="1"/>
          </p:nvPr>
        </p:nvSpPr>
        <p:spPr>
          <a:xfrm>
            <a:off x="609600" y="1600200"/>
            <a:ext cx="8229600" cy="4525963"/>
          </a:xfrm>
        </p:spPr>
        <p:txBody>
          <a:bodyPr/>
          <a:lstStyle/>
          <a:p>
            <a:pPr marL="0" indent="0" algn="ctr">
              <a:buFont typeface="Arial" charset="0"/>
              <a:buNone/>
            </a:pPr>
            <a:r>
              <a:rPr lang="en-US" smtClean="0"/>
              <a:t>Employment Readiness Scale Vocabulary Memory Match Game</a:t>
            </a:r>
          </a:p>
        </p:txBody>
      </p:sp>
      <p:pic>
        <p:nvPicPr>
          <p:cNvPr id="23559" name="Picture 2" descr="An illustration of a piece of paper. It is black with white lines. There is a yellow glow around it and a yellow A+ in the header of the page." title="A+ Paper"/>
          <p:cNvPicPr>
            <a:picLocks noChangeAspect="1" noChangeArrowheads="1"/>
          </p:cNvPicPr>
          <p:nvPr/>
        </p:nvPicPr>
        <p:blipFill>
          <a:blip r:embed="rId3"/>
          <a:srcRect/>
          <a:stretch>
            <a:fillRect/>
          </a:stretch>
        </p:blipFill>
        <p:spPr bwMode="auto">
          <a:xfrm>
            <a:off x="990600" y="3124200"/>
            <a:ext cx="2362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2" title="Sun icon"/>
          <p:cNvPicPr>
            <a:picLocks noChangeAspect="1" noChangeArrowheads="1"/>
          </p:cNvPicPr>
          <p:nvPr/>
        </p:nvPicPr>
        <p:blipFill>
          <a:blip r:embed="rId4"/>
          <a:srcRect/>
          <a:stretch>
            <a:fillRect/>
          </a:stretch>
        </p:blipFill>
        <p:spPr bwMode="auto">
          <a:xfrm>
            <a:off x="0" y="2286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9926" name="Date Placeholder 5"/>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3562" name="Slide Number Placeholder 6"/>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D6D2C0E-51A5-40A4-9FB2-4F755F6F3A29}" type="slidenum">
              <a:rPr lang="en-US" sz="1200">
                <a:solidFill>
                  <a:srgbClr val="898989"/>
                </a:solidFill>
              </a:rPr>
              <a:pPr algn="r" eaLnBrk="1" hangingPunct="1"/>
              <a:t>4</a:t>
            </a:fld>
            <a:endParaRPr lang="en-US" sz="1200">
              <a:solidFill>
                <a:srgbClr val="898989"/>
              </a:solidFill>
            </a:endParaRPr>
          </a:p>
        </p:txBody>
      </p:sp>
      <p:sp>
        <p:nvSpPr>
          <p:cNvPr id="23563" name="Footer Placeholder 7"/>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3091054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1C7AF3EB-2CEF-4A18-9AA7-977A44D49CE7}" type="slidenum">
              <a:rPr lang="en-US"/>
              <a:pPr>
                <a:defRPr/>
              </a:pPr>
              <a:t>5</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A62D41E-EFB6-4174-95D7-67FF2CC8B898}"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396A0C7-8E61-4D11-A085-4BA15F262C0B}"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24581" name="Title 1"/>
          <p:cNvSpPr>
            <a:spLocks noGrp="1"/>
          </p:cNvSpPr>
          <p:nvPr>
            <p:ph type="title"/>
          </p:nvPr>
        </p:nvSpPr>
        <p:spPr/>
        <p:txBody>
          <a:bodyPr>
            <a:normAutofit fontScale="90000"/>
          </a:bodyPr>
          <a:lstStyle/>
          <a:p>
            <a:r>
              <a:rPr lang="en-US" b="1" smtClean="0"/>
              <a:t>The Employment Readiness Scale (ERS)</a:t>
            </a:r>
          </a:p>
        </p:txBody>
      </p:sp>
      <p:sp>
        <p:nvSpPr>
          <p:cNvPr id="24582" name="Content Placeholder 2"/>
          <p:cNvSpPr>
            <a:spLocks noGrp="1"/>
          </p:cNvSpPr>
          <p:nvPr>
            <p:ph idx="1"/>
          </p:nvPr>
        </p:nvSpPr>
        <p:spPr>
          <a:xfrm>
            <a:off x="457200" y="1447800"/>
            <a:ext cx="8229600" cy="4724400"/>
          </a:xfrm>
        </p:spPr>
        <p:txBody>
          <a:bodyPr/>
          <a:lstStyle/>
          <a:p>
            <a:r>
              <a:rPr lang="en-US" sz="2400" b="1" smtClean="0"/>
              <a:t>Employment Readiness – </a:t>
            </a:r>
          </a:p>
          <a:p>
            <a:pPr lvl="1"/>
            <a:r>
              <a:rPr lang="en-US" sz="2400" smtClean="0"/>
              <a:t>is defined as being able (with little or no help) to find, acquire and keep a job, as well as manage transitions to new jobs as needed. </a:t>
            </a:r>
          </a:p>
          <a:p>
            <a:endParaRPr lang="en-US" sz="1400" smtClean="0"/>
          </a:p>
          <a:p>
            <a:r>
              <a:rPr lang="en-US" sz="2400" smtClean="0"/>
              <a:t>Helps you </a:t>
            </a:r>
            <a:r>
              <a:rPr lang="en-US" sz="2400" b="1" smtClean="0"/>
              <a:t>understand what changes will increase your chances of being effective in your work life</a:t>
            </a:r>
          </a:p>
          <a:p>
            <a:r>
              <a:rPr lang="en-US" sz="2400" smtClean="0"/>
              <a:t>The results are based on </a:t>
            </a:r>
            <a:r>
              <a:rPr lang="en-US" sz="2400" b="1" smtClean="0"/>
              <a:t>how you see yourself at this point </a:t>
            </a:r>
          </a:p>
          <a:p>
            <a:pPr lvl="1"/>
            <a:r>
              <a:rPr lang="en-US" sz="2400" smtClean="0"/>
              <a:t>Your current employment readiness portrait</a:t>
            </a:r>
          </a:p>
          <a:p>
            <a:r>
              <a:rPr lang="en-US" sz="2400" smtClean="0"/>
              <a:t>Results will change as you work with VR and move closer to that “ideal” job!</a:t>
            </a:r>
          </a:p>
          <a:p>
            <a:endParaRPr lang="en-US" smtClean="0"/>
          </a:p>
        </p:txBody>
      </p:sp>
      <p:sp>
        <p:nvSpPr>
          <p:cNvPr id="210948"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4584"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219455B-A972-441E-A5E7-3D87717798AE}" type="slidenum">
              <a:rPr lang="en-US" sz="1200">
                <a:solidFill>
                  <a:srgbClr val="898989"/>
                </a:solidFill>
              </a:rPr>
              <a:pPr algn="r" eaLnBrk="1" hangingPunct="1"/>
              <a:t>5</a:t>
            </a:fld>
            <a:endParaRPr lang="en-US" sz="1200">
              <a:solidFill>
                <a:srgbClr val="898989"/>
              </a:solidFill>
            </a:endParaRPr>
          </a:p>
        </p:txBody>
      </p:sp>
      <p:sp>
        <p:nvSpPr>
          <p:cNvPr id="24585"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pic>
        <p:nvPicPr>
          <p:cNvPr id="24586" name="Picture 8" descr="A cup of liquid inscribed with a letter D." title="Cup of liquid"/>
          <p:cNvPicPr>
            <a:picLocks noChangeAspect="1" noChangeArrowheads="1"/>
          </p:cNvPicPr>
          <p:nvPr/>
        </p:nvPicPr>
        <p:blipFill>
          <a:blip r:embed="rId3"/>
          <a:srcRect/>
          <a:stretch>
            <a:fillRect/>
          </a:stretch>
        </p:blipFill>
        <p:spPr bwMode="auto">
          <a:xfrm>
            <a:off x="0" y="609600"/>
            <a:ext cx="68580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543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AF0C1EAB-92A7-41D4-B8A8-6ABDD25B6504}" type="slidenum">
              <a:rPr lang="en-US"/>
              <a:pPr>
                <a:defRPr/>
              </a:pPr>
              <a:t>6</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3776DD7-550B-4C8C-AA3E-3E034CFB3110}"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5D8AAEF-82F5-4D6C-B2BA-6E2CF0114DDE}"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25605" name="Title 1"/>
          <p:cNvSpPr>
            <a:spLocks noGrp="1"/>
          </p:cNvSpPr>
          <p:nvPr>
            <p:ph type="title"/>
          </p:nvPr>
        </p:nvSpPr>
        <p:spPr/>
        <p:txBody>
          <a:bodyPr/>
          <a:lstStyle/>
          <a:p>
            <a:pPr eaLnBrk="1" hangingPunct="1"/>
            <a:r>
              <a:rPr lang="en-US" b="1" smtClean="0"/>
              <a:t>Employment Readiness Scale</a:t>
            </a:r>
          </a:p>
        </p:txBody>
      </p:sp>
      <p:sp>
        <p:nvSpPr>
          <p:cNvPr id="25606" name="Content Placeholder 2"/>
          <p:cNvSpPr>
            <a:spLocks noGrp="1"/>
          </p:cNvSpPr>
          <p:nvPr>
            <p:ph idx="1"/>
          </p:nvPr>
        </p:nvSpPr>
        <p:spPr/>
        <p:txBody>
          <a:bodyPr/>
          <a:lstStyle/>
          <a:p>
            <a:pPr eaLnBrk="1" hangingPunct="1"/>
            <a:r>
              <a:rPr lang="en-US" smtClean="0"/>
              <a:t>ERS is a </a:t>
            </a:r>
            <a:r>
              <a:rPr lang="en-US" b="1" smtClean="0"/>
              <a:t>3-part inventory </a:t>
            </a:r>
            <a:r>
              <a:rPr lang="en-US" smtClean="0"/>
              <a:t>of your readiness to prepare, pursue &amp; maintain employment over a lifetime--your “career”. </a:t>
            </a:r>
          </a:p>
          <a:p>
            <a:pPr eaLnBrk="1" hangingPunct="1"/>
            <a:r>
              <a:rPr lang="en-US" b="1" smtClean="0"/>
              <a:t>Part 1</a:t>
            </a:r>
            <a:r>
              <a:rPr lang="en-US" smtClean="0"/>
              <a:t> covers five </a:t>
            </a:r>
            <a:r>
              <a:rPr lang="en-US" b="1" smtClean="0"/>
              <a:t>Employability Skill Areas.</a:t>
            </a:r>
          </a:p>
          <a:p>
            <a:pPr eaLnBrk="1" hangingPunct="1"/>
            <a:r>
              <a:rPr lang="en-US" b="1" smtClean="0"/>
              <a:t>Part 2</a:t>
            </a:r>
            <a:r>
              <a:rPr lang="en-US" smtClean="0"/>
              <a:t> covers the </a:t>
            </a:r>
            <a:r>
              <a:rPr lang="en-US" b="1" smtClean="0"/>
              <a:t>Coping Skills necessary to adjust to work-related challenges.</a:t>
            </a:r>
          </a:p>
          <a:p>
            <a:pPr eaLnBrk="1" hangingPunct="1"/>
            <a:r>
              <a:rPr lang="en-US" b="1" smtClean="0"/>
              <a:t>Part 3 </a:t>
            </a:r>
            <a:r>
              <a:rPr lang="en-US" smtClean="0"/>
              <a:t>covers the </a:t>
            </a:r>
            <a:r>
              <a:rPr lang="en-US" b="1" smtClean="0"/>
              <a:t>three types of work-related Challenges.</a:t>
            </a:r>
          </a:p>
        </p:txBody>
      </p:sp>
      <p:sp>
        <p:nvSpPr>
          <p:cNvPr id="212996"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5608"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F8886F9-D88F-4A40-BF67-397A1038B1B9}" type="slidenum">
              <a:rPr lang="en-US" sz="1200">
                <a:solidFill>
                  <a:srgbClr val="898989"/>
                </a:solidFill>
              </a:rPr>
              <a:pPr algn="r" eaLnBrk="1" hangingPunct="1"/>
              <a:t>6</a:t>
            </a:fld>
            <a:endParaRPr lang="en-US" sz="1200">
              <a:solidFill>
                <a:srgbClr val="898989"/>
              </a:solidFill>
            </a:endParaRPr>
          </a:p>
        </p:txBody>
      </p:sp>
      <p:sp>
        <p:nvSpPr>
          <p:cNvPr id="25609"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324988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2F5337AD-A5AB-4AC8-97FE-9F43AC2CD3A4}" type="slidenum">
              <a:rPr lang="en-US"/>
              <a:pPr>
                <a:defRPr/>
              </a:pPr>
              <a:t>7</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B30FDEE-D1E1-4B6C-8361-1EC86657B692}"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A75A083-9E3B-4A0C-82F6-FB2D6DED931E}"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
            </a:r>
            <a:br>
              <a:rPr lang="en-US" dirty="0" smtClean="0"/>
            </a:br>
            <a:r>
              <a:rPr lang="en-US" b="1" dirty="0" smtClean="0"/>
              <a:t>Employability Skill # 1 – </a:t>
            </a:r>
            <a:br>
              <a:rPr lang="en-US" b="1" dirty="0" smtClean="0"/>
            </a:br>
            <a:r>
              <a:rPr lang="en-US" b="1" dirty="0" smtClean="0"/>
              <a:t>	  Career Decision-Making</a:t>
            </a:r>
            <a:r>
              <a:rPr lang="en-US" dirty="0" smtClean="0"/>
              <a:t>					</a:t>
            </a:r>
          </a:p>
        </p:txBody>
      </p:sp>
      <p:sp>
        <p:nvSpPr>
          <p:cNvPr id="26630" name="Content Placeholder 2"/>
          <p:cNvSpPr>
            <a:spLocks noGrp="1"/>
          </p:cNvSpPr>
          <p:nvPr>
            <p:ph idx="1"/>
          </p:nvPr>
        </p:nvSpPr>
        <p:spPr>
          <a:xfrm>
            <a:off x="457200" y="1447800"/>
            <a:ext cx="8229600" cy="4800600"/>
          </a:xfrm>
        </p:spPr>
        <p:txBody>
          <a:bodyPr>
            <a:normAutofit lnSpcReduction="10000"/>
          </a:bodyPr>
          <a:lstStyle/>
          <a:p>
            <a:pPr lvl="2" eaLnBrk="1" hangingPunct="1">
              <a:buFont typeface="Arial" charset="0"/>
              <a:buNone/>
            </a:pPr>
            <a:r>
              <a:rPr lang="en-US" sz="3200" b="1" smtClean="0"/>
              <a:t>How ready are you to select and pursue a career?</a:t>
            </a:r>
          </a:p>
          <a:p>
            <a:pPr lvl="3" eaLnBrk="1" hangingPunct="1"/>
            <a:r>
              <a:rPr lang="en-US" sz="2800" smtClean="0"/>
              <a:t>Do you know how to gather information about yourself &amp; occupations and use that information to make a career decision?</a:t>
            </a:r>
          </a:p>
          <a:p>
            <a:pPr lvl="3" eaLnBrk="1" hangingPunct="1"/>
            <a:r>
              <a:rPr lang="en-US" sz="2800" smtClean="0"/>
              <a:t>Do you have an employment goal and plan to pursue that goal?</a:t>
            </a:r>
          </a:p>
          <a:p>
            <a:pPr lvl="3" eaLnBrk="1" hangingPunct="1"/>
            <a:r>
              <a:rPr lang="en-US" sz="2800" smtClean="0"/>
              <a:t>Do you have the training necessary to pursue that goal?</a:t>
            </a:r>
          </a:p>
          <a:p>
            <a:pPr lvl="3" eaLnBrk="1" hangingPunct="1"/>
            <a:r>
              <a:rPr lang="en-US" sz="2800" smtClean="0"/>
              <a:t> Do you know how to seek employment?</a:t>
            </a:r>
          </a:p>
        </p:txBody>
      </p:sp>
      <p:sp>
        <p:nvSpPr>
          <p:cNvPr id="214020"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6632"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A7B14BA-D45C-4265-93DA-2511DEF0D8AB}" type="slidenum">
              <a:rPr lang="en-US" sz="1200">
                <a:solidFill>
                  <a:srgbClr val="898989"/>
                </a:solidFill>
              </a:rPr>
              <a:pPr algn="r" eaLnBrk="1" hangingPunct="1"/>
              <a:t>7</a:t>
            </a:fld>
            <a:endParaRPr lang="en-US" sz="1200">
              <a:solidFill>
                <a:srgbClr val="898989"/>
              </a:solidFill>
            </a:endParaRPr>
          </a:p>
        </p:txBody>
      </p:sp>
      <p:sp>
        <p:nvSpPr>
          <p:cNvPr id="26633"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2487962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74D1C814-7022-4BD9-B5C5-38D0541DAC9A}" type="slidenum">
              <a:rPr lang="en-US"/>
              <a:pPr>
                <a:defRPr/>
              </a:pPr>
              <a:t>8</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7CB806-1B1D-4A7E-AEAA-F9F64CF567B1}"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E017C1E-1BAD-4E13-BBB5-68B5E4FCC2EA}"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Employability Skill # 2 – </a:t>
            </a:r>
            <a:br>
              <a:rPr lang="en-US" b="1" dirty="0" smtClean="0"/>
            </a:br>
            <a:r>
              <a:rPr lang="en-US" b="1" dirty="0" smtClean="0"/>
              <a:t>Skills Enhancement</a:t>
            </a:r>
          </a:p>
        </p:txBody>
      </p:sp>
      <p:sp>
        <p:nvSpPr>
          <p:cNvPr id="27654" name="Content Placeholder 2"/>
          <p:cNvSpPr>
            <a:spLocks noGrp="1"/>
          </p:cNvSpPr>
          <p:nvPr>
            <p:ph idx="1"/>
          </p:nvPr>
        </p:nvSpPr>
        <p:spPr/>
        <p:txBody>
          <a:bodyPr/>
          <a:lstStyle/>
          <a:p>
            <a:pPr eaLnBrk="1" hangingPunct="1"/>
            <a:r>
              <a:rPr lang="en-US" b="1" smtClean="0"/>
              <a:t>How ready are you to know and pursue the skills/education/experience necessary to get the job that you want?</a:t>
            </a:r>
          </a:p>
          <a:p>
            <a:pPr lvl="1" eaLnBrk="1" hangingPunct="1"/>
            <a:r>
              <a:rPr lang="en-US" smtClean="0"/>
              <a:t>Do you need more training to get the job you want?</a:t>
            </a:r>
          </a:p>
          <a:p>
            <a:pPr lvl="1" eaLnBrk="1" hangingPunct="1"/>
            <a:r>
              <a:rPr lang="en-US" smtClean="0"/>
              <a:t>Do you know where that training is available?</a:t>
            </a:r>
          </a:p>
          <a:p>
            <a:pPr lvl="1" eaLnBrk="1" hangingPunct="1"/>
            <a:r>
              <a:rPr lang="en-US" smtClean="0"/>
              <a:t>Do you know how long the training takes?</a:t>
            </a:r>
          </a:p>
          <a:p>
            <a:pPr lvl="1" eaLnBrk="1" hangingPunct="1"/>
            <a:r>
              <a:rPr lang="en-US" smtClean="0"/>
              <a:t>Are you prepared to pay for that training?</a:t>
            </a:r>
          </a:p>
        </p:txBody>
      </p:sp>
      <p:sp>
        <p:nvSpPr>
          <p:cNvPr id="215044"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7656"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044A10C-D401-42AA-9B08-2208371FBC24}" type="slidenum">
              <a:rPr lang="en-US" sz="1200">
                <a:solidFill>
                  <a:srgbClr val="898989"/>
                </a:solidFill>
              </a:rPr>
              <a:pPr algn="r" eaLnBrk="1" hangingPunct="1"/>
              <a:t>8</a:t>
            </a:fld>
            <a:endParaRPr lang="en-US" sz="1200">
              <a:solidFill>
                <a:srgbClr val="898989"/>
              </a:solidFill>
            </a:endParaRPr>
          </a:p>
        </p:txBody>
      </p:sp>
      <p:sp>
        <p:nvSpPr>
          <p:cNvPr id="27657"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2491410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25CD5CF8-2BA9-4449-A986-23E60F39125B}" type="slidenum">
              <a:rPr lang="en-US"/>
              <a:pPr>
                <a:defRPr/>
              </a:pPr>
              <a:t>9</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6520BD1-3D02-49C5-AEF8-9EEF5A3551BD}"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24000C5-65BF-4E68-A60C-EA21FC05187F}"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Employability Skill # 3 – </a:t>
            </a:r>
            <a:br>
              <a:rPr lang="en-US" b="1" dirty="0" smtClean="0"/>
            </a:br>
            <a:r>
              <a:rPr lang="en-US" b="1" dirty="0" smtClean="0"/>
              <a:t>Job Search</a:t>
            </a:r>
          </a:p>
        </p:txBody>
      </p:sp>
      <p:sp>
        <p:nvSpPr>
          <p:cNvPr id="28678" name="Content Placeholder 2"/>
          <p:cNvSpPr>
            <a:spLocks noGrp="1"/>
          </p:cNvSpPr>
          <p:nvPr>
            <p:ph idx="1"/>
          </p:nvPr>
        </p:nvSpPr>
        <p:spPr/>
        <p:txBody>
          <a:bodyPr/>
          <a:lstStyle/>
          <a:p>
            <a:pPr eaLnBrk="1" hangingPunct="1"/>
            <a:r>
              <a:rPr lang="en-US" b="1" smtClean="0"/>
              <a:t>How ready are you to actually enter the search for the job of your choice?</a:t>
            </a:r>
          </a:p>
          <a:p>
            <a:pPr lvl="1" eaLnBrk="1" hangingPunct="1"/>
            <a:r>
              <a:rPr lang="en-US" smtClean="0"/>
              <a:t>Do you have:</a:t>
            </a:r>
          </a:p>
          <a:p>
            <a:pPr lvl="2" eaLnBrk="1" hangingPunct="1"/>
            <a:r>
              <a:rPr lang="en-US" smtClean="0"/>
              <a:t>Resume</a:t>
            </a:r>
          </a:p>
          <a:p>
            <a:pPr lvl="2" eaLnBrk="1" hangingPunct="1"/>
            <a:r>
              <a:rPr lang="en-US" smtClean="0"/>
              <a:t>Cover Letter</a:t>
            </a:r>
          </a:p>
          <a:p>
            <a:pPr lvl="2" eaLnBrk="1" hangingPunct="1"/>
            <a:r>
              <a:rPr lang="en-US" smtClean="0"/>
              <a:t>Recommendations</a:t>
            </a:r>
          </a:p>
          <a:p>
            <a:pPr lvl="2" eaLnBrk="1" hangingPunct="1"/>
            <a:r>
              <a:rPr lang="en-US" smtClean="0"/>
              <a:t>Job (People) Network</a:t>
            </a:r>
          </a:p>
          <a:p>
            <a:pPr lvl="2" eaLnBrk="1" hangingPunct="1"/>
            <a:r>
              <a:rPr lang="en-US" smtClean="0"/>
              <a:t>List of available jobs</a:t>
            </a:r>
          </a:p>
          <a:p>
            <a:pPr lvl="2" eaLnBrk="1" hangingPunct="1"/>
            <a:r>
              <a:rPr lang="en-US" smtClean="0"/>
              <a:t>Interview skills?</a:t>
            </a:r>
          </a:p>
        </p:txBody>
      </p:sp>
      <p:sp>
        <p:nvSpPr>
          <p:cNvPr id="216068"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8680"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D47B179-517B-411A-BCB2-3F9DE65A08A8}" type="slidenum">
              <a:rPr lang="en-US" sz="1200">
                <a:solidFill>
                  <a:srgbClr val="898989"/>
                </a:solidFill>
              </a:rPr>
              <a:pPr algn="r" eaLnBrk="1" hangingPunct="1"/>
              <a:t>9</a:t>
            </a:fld>
            <a:endParaRPr lang="en-US" sz="1200">
              <a:solidFill>
                <a:srgbClr val="898989"/>
              </a:solidFill>
            </a:endParaRPr>
          </a:p>
        </p:txBody>
      </p:sp>
      <p:sp>
        <p:nvSpPr>
          <p:cNvPr id="28681"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Tree>
    <p:extLst>
      <p:ext uri="{BB962C8B-B14F-4D97-AF65-F5344CB8AC3E}">
        <p14:creationId xmlns:p14="http://schemas.microsoft.com/office/powerpoint/2010/main" val="1989449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2098</Words>
  <Application>Microsoft Office PowerPoint</Application>
  <PresentationFormat>On-screen Show (4:3)</PresentationFormat>
  <Paragraphs>410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Transition  Career Exploration Workshop</vt:lpstr>
      <vt:lpstr>Soooo, What Do I Know About Me?</vt:lpstr>
      <vt:lpstr>The ERS?</vt:lpstr>
      <vt:lpstr>ERS – A Little Preparation</vt:lpstr>
      <vt:lpstr>The Employment Readiness Scale (ERS)</vt:lpstr>
      <vt:lpstr>Employment Readiness Scale</vt:lpstr>
      <vt:lpstr> Employability Skill # 1 –     Career Decision-Making     </vt:lpstr>
      <vt:lpstr>Employability Skill # 2 –  Skills Enhancement</vt:lpstr>
      <vt:lpstr>Employability Skill # 3 –  Job Search</vt:lpstr>
      <vt:lpstr>Employability Skill # 4 –  Job Maintenance</vt:lpstr>
      <vt:lpstr>Employability Skill # 5 –  Ongoing Career Management</vt:lpstr>
      <vt:lpstr>Let’s look at the Challenges </vt:lpstr>
      <vt:lpstr>Challenges to Job Success Continued</vt:lpstr>
      <vt:lpstr>Challenges to Job Success Continued</vt:lpstr>
      <vt:lpstr>Which challenges need to be addressed?</vt:lpstr>
      <vt:lpstr>How Do I Deal with these Challenges?</vt:lpstr>
      <vt:lpstr>Mapping Me!</vt:lpstr>
      <vt:lpstr>Mapping ME!</vt:lpstr>
      <vt:lpstr>PowerPoint Presentation</vt:lpstr>
      <vt:lpstr>PowerPoint Presentation</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Soooo, What Do I Know About Me?</dc:title>
  <dc:creator>Howe, Joshua A.</dc:creator>
  <cp:lastModifiedBy>Howe, Joshua A.</cp:lastModifiedBy>
  <cp:revision>4</cp:revision>
  <dcterms:created xsi:type="dcterms:W3CDTF">2013-08-30T11:56:54Z</dcterms:created>
  <dcterms:modified xsi:type="dcterms:W3CDTF">2013-08-30T18:43:38Z</dcterms:modified>
</cp:coreProperties>
</file>