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4"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19C6C2-D45B-4C01-8C4E-AABD79677B2E}"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DE692E-7D08-4661-8EBC-674EDE508290}" type="slidenum">
              <a:rPr lang="en-US" smtClean="0"/>
              <a:t>‹#›</a:t>
            </a:fld>
            <a:endParaRPr lang="en-US"/>
          </a:p>
        </p:txBody>
      </p:sp>
    </p:spTree>
    <p:extLst>
      <p:ext uri="{BB962C8B-B14F-4D97-AF65-F5344CB8AC3E}">
        <p14:creationId xmlns:p14="http://schemas.microsoft.com/office/powerpoint/2010/main" val="420842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1D89AF3-FF18-4B52-9A4C-176A8A1CDFC5}" type="slidenum">
              <a:rPr lang="en-US" smtClean="0"/>
              <a:pPr eaLnBrk="1" hangingPunct="1"/>
              <a:t>2</a:t>
            </a:fld>
            <a:endParaRPr lang="en-US" smtClean="0"/>
          </a:p>
        </p:txBody>
      </p:sp>
      <p:sp>
        <p:nvSpPr>
          <p:cNvPr id="8499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62156EB-865E-475E-BF3F-EDC0E139B331}" type="slidenum">
              <a:rPr lang="en-US" sz="1200"/>
              <a:pPr algn="r" eaLnBrk="1" hangingPunct="1"/>
              <a:t>2</a:t>
            </a:fld>
            <a:endParaRPr lang="en-US" sz="1200"/>
          </a:p>
        </p:txBody>
      </p:sp>
      <p:sp>
        <p:nvSpPr>
          <p:cNvPr id="8499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7" name="Notes Placeholder 2"/>
          <p:cNvSpPr>
            <a:spLocks noGrp="1"/>
          </p:cNvSpPr>
          <p:nvPr>
            <p:ph type="body" idx="1"/>
          </p:nvPr>
        </p:nvSpPr>
        <p:spPr>
          <a:noFill/>
        </p:spPr>
        <p:txBody>
          <a:bodyPr/>
          <a:lstStyle/>
          <a:p>
            <a:pPr eaLnBrk="1" hangingPunct="1">
              <a:spcBef>
                <a:spcPct val="0"/>
              </a:spcBef>
            </a:pPr>
            <a:r>
              <a:rPr lang="en-US" b="1" smtClean="0"/>
              <a:t>Facilitator Notes: 		Projected Time: 20 mins.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learn and understand the four components of the career decision-making process.</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This is an explanation of the four components of Career Decision-Making.  </a:t>
            </a:r>
          </a:p>
          <a:p>
            <a:pPr eaLnBrk="1" hangingPunct="1">
              <a:spcBef>
                <a:spcPct val="0"/>
              </a:spcBef>
            </a:pPr>
            <a:endParaRPr lang="en-US" smtClean="0"/>
          </a:p>
          <a:p>
            <a:pPr eaLnBrk="1" hangingPunct="1">
              <a:spcBef>
                <a:spcPct val="0"/>
              </a:spcBef>
            </a:pPr>
            <a:r>
              <a:rPr lang="en-US" smtClean="0"/>
              <a:t>The SODA acronym is meant to make it easy to remember the four pieces for making and implementing a career decision.</a:t>
            </a:r>
          </a:p>
          <a:p>
            <a:pPr eaLnBrk="1" hangingPunct="1">
              <a:spcBef>
                <a:spcPct val="0"/>
              </a:spcBef>
            </a:pPr>
            <a:endParaRPr lang="en-US" smtClean="0"/>
          </a:p>
          <a:p>
            <a:pPr eaLnBrk="1" hangingPunct="1"/>
            <a:endParaRPr lang="en-US" smtClean="0"/>
          </a:p>
          <a:p>
            <a:pPr eaLnBrk="1" hangingPunct="1">
              <a:spcBef>
                <a:spcPct val="0"/>
              </a:spcBef>
            </a:pPr>
            <a:endParaRPr lang="en-US" smtClean="0"/>
          </a:p>
        </p:txBody>
      </p:sp>
      <p:sp>
        <p:nvSpPr>
          <p:cNvPr id="84998"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84999"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394C2B1-BA20-4842-8611-9B08E2842A0B}"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07929C7-E3E0-4E55-A110-9DB95CECE6F5}" type="slidenum">
              <a:rPr lang="en-US" smtClean="0"/>
              <a:pPr eaLnBrk="1" hangingPunct="1"/>
              <a:t>3</a:t>
            </a:fld>
            <a:endParaRPr lang="en-US" smtClean="0"/>
          </a:p>
        </p:txBody>
      </p:sp>
      <p:sp>
        <p:nvSpPr>
          <p:cNvPr id="8601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F5F0D3D-39AD-4CB5-B345-56E4E5E284B1}" type="slidenum">
              <a:rPr lang="en-US" sz="1200"/>
              <a:pPr algn="r" eaLnBrk="1" hangingPunct="1"/>
              <a:t>3</a:t>
            </a:fld>
            <a:endParaRPr lang="en-US" sz="1200"/>
          </a:p>
        </p:txBody>
      </p:sp>
      <p:sp>
        <p:nvSpPr>
          <p:cNvPr id="8602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2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r>
              <a:rPr lang="en-US" b="1" smtClean="0"/>
              <a:t>				</a:t>
            </a:r>
            <a:endParaRPr lang="en-US" smtClean="0"/>
          </a:p>
          <a:p>
            <a:pPr eaLnBrk="1" hangingPunct="1">
              <a:spcBef>
                <a:spcPct val="0"/>
              </a:spcBef>
            </a:pPr>
            <a:r>
              <a:rPr lang="en-US" smtClean="0"/>
              <a:t>Explain that these two areas are the focus for the workshop and the areas we will be spending most of our time investigating.</a:t>
            </a:r>
          </a:p>
          <a:p>
            <a:pPr eaLnBrk="1" hangingPunct="1">
              <a:spcBef>
                <a:spcPct val="0"/>
              </a:spcBef>
            </a:pPr>
            <a:endParaRPr lang="en-US" smtClean="0"/>
          </a:p>
          <a:p>
            <a:pPr eaLnBrk="1" hangingPunct="1">
              <a:spcBef>
                <a:spcPct val="0"/>
              </a:spcBef>
            </a:pPr>
            <a:r>
              <a:rPr lang="en-US" smtClean="0"/>
              <a:t>Self-exploration involves gathering as much information as possible about yourself, through formal &amp; informal assessment, exercises and feedback from other people.</a:t>
            </a:r>
          </a:p>
          <a:p>
            <a:pPr eaLnBrk="1" hangingPunct="1">
              <a:spcBef>
                <a:spcPct val="0"/>
              </a:spcBef>
            </a:pPr>
            <a:endParaRPr lang="en-US" smtClean="0"/>
          </a:p>
          <a:p>
            <a:pPr eaLnBrk="1" hangingPunct="1">
              <a:spcBef>
                <a:spcPct val="0"/>
              </a:spcBef>
            </a:pPr>
            <a:r>
              <a:rPr lang="en-US" smtClean="0"/>
              <a:t>Occupational exploration involves gathering as much information as possible about occupations that you might be interested in.</a:t>
            </a:r>
          </a:p>
          <a:p>
            <a:pPr eaLnBrk="1" hangingPunct="1">
              <a:spcBef>
                <a:spcPct val="0"/>
              </a:spcBef>
            </a:pPr>
            <a:endParaRPr lang="en-US" smtClean="0"/>
          </a:p>
          <a:p>
            <a:pPr eaLnBrk="1" hangingPunct="1">
              <a:spcBef>
                <a:spcPct val="0"/>
              </a:spcBef>
            </a:pPr>
            <a:r>
              <a:rPr lang="en-US" smtClean="0"/>
              <a:t>Explain the terms, as necessary - </a:t>
            </a:r>
          </a:p>
          <a:p>
            <a:pPr eaLnBrk="1" hangingPunct="1">
              <a:spcBef>
                <a:spcPct val="0"/>
              </a:spcBef>
            </a:pPr>
            <a:endParaRPr lang="en-US" smtClean="0"/>
          </a:p>
          <a:p>
            <a:pPr eaLnBrk="1" hangingPunct="1">
              <a:spcBef>
                <a:spcPct val="0"/>
              </a:spcBef>
            </a:pPr>
            <a:r>
              <a:rPr lang="en-US" smtClean="0"/>
              <a:t>Icons:	</a:t>
            </a:r>
            <a:r>
              <a:rPr lang="en-US" b="1" smtClean="0"/>
              <a:t>Soda Can </a:t>
            </a:r>
            <a:r>
              <a:rPr lang="en-US" smtClean="0"/>
              <a:t>represents Self-Exploration</a:t>
            </a:r>
          </a:p>
          <a:p>
            <a:pPr eaLnBrk="1" hangingPunct="1">
              <a:spcBef>
                <a:spcPct val="0"/>
              </a:spcBef>
            </a:pPr>
            <a:r>
              <a:rPr lang="en-US" smtClean="0"/>
              <a:t>	</a:t>
            </a:r>
            <a:r>
              <a:rPr lang="en-US" b="1" smtClean="0"/>
              <a:t>Ice Cube </a:t>
            </a:r>
            <a:r>
              <a:rPr lang="en-US" smtClean="0"/>
              <a:t>represents Occupational Exploration</a:t>
            </a:r>
          </a:p>
          <a:p>
            <a:pPr eaLnBrk="1" hangingPunct="1">
              <a:spcBef>
                <a:spcPct val="0"/>
              </a:spcBef>
            </a:pPr>
            <a:r>
              <a:rPr lang="en-US" smtClean="0"/>
              <a:t>	</a:t>
            </a:r>
          </a:p>
        </p:txBody>
      </p:sp>
      <p:sp>
        <p:nvSpPr>
          <p:cNvPr id="86022"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86023"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2E04AEE-2888-486A-A541-3DDC0BA575DC}"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A2811A19-C481-4F82-BC9A-A28CBA7FC076}" type="slidenum">
              <a:rPr lang="en-US" smtClean="0"/>
              <a:pPr eaLnBrk="1" hangingPunct="1"/>
              <a:t>4</a:t>
            </a:fld>
            <a:endParaRPr lang="en-US" smtClean="0"/>
          </a:p>
        </p:txBody>
      </p:sp>
      <p:sp>
        <p:nvSpPr>
          <p:cNvPr id="8704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B28C6F1-3724-495F-9CAD-37729894331D}" type="slidenum">
              <a:rPr lang="en-US" sz="1200"/>
              <a:pPr algn="r" eaLnBrk="1" hangingPunct="1"/>
              <a:t>4</a:t>
            </a:fld>
            <a:endParaRPr lang="en-US" sz="1200"/>
          </a:p>
        </p:txBody>
      </p:sp>
      <p:sp>
        <p:nvSpPr>
          <p:cNvPr id="870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This is the question you need to ask yourself.</a:t>
            </a:r>
          </a:p>
          <a:p>
            <a:pPr eaLnBrk="1" hangingPunct="1">
              <a:spcBef>
                <a:spcPct val="0"/>
              </a:spcBef>
            </a:pPr>
            <a:endParaRPr lang="en-US" smtClean="0"/>
          </a:p>
        </p:txBody>
      </p:sp>
      <p:sp>
        <p:nvSpPr>
          <p:cNvPr id="87046"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87047"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DAED55E-481E-40BE-B833-B1CB81E9863E}"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1F921E2-66DB-4025-B52B-E3ABC2C8E657}" type="slidenum">
              <a:rPr lang="en-US" smtClean="0"/>
              <a:pPr eaLnBrk="1" hangingPunct="1"/>
              <a:t>5</a:t>
            </a:fld>
            <a:endParaRPr lang="en-US" smtClean="0"/>
          </a:p>
        </p:txBody>
      </p:sp>
      <p:sp>
        <p:nvSpPr>
          <p:cNvPr id="8806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FEF78B4-3C2D-4352-96E6-233944651B36}" type="slidenum">
              <a:rPr lang="en-US" sz="1200"/>
              <a:pPr algn="r" eaLnBrk="1" hangingPunct="1"/>
              <a:t>5</a:t>
            </a:fld>
            <a:endParaRPr lang="en-US" sz="1200"/>
          </a:p>
        </p:txBody>
      </p:sp>
      <p:sp>
        <p:nvSpPr>
          <p:cNvPr id="8806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Remind the participants that their “Plan” is a constantly-changing process, a work-in-progress.</a:t>
            </a:r>
          </a:p>
          <a:p>
            <a:pPr eaLnBrk="1" hangingPunct="1">
              <a:spcBef>
                <a:spcPct val="0"/>
              </a:spcBef>
            </a:pPr>
            <a:endParaRPr lang="en-US" smtClean="0"/>
          </a:p>
          <a:p>
            <a:pPr eaLnBrk="1" hangingPunct="1">
              <a:spcBef>
                <a:spcPct val="0"/>
              </a:spcBef>
            </a:pPr>
            <a:r>
              <a:rPr lang="en-US" smtClean="0"/>
              <a:t>The Glass icon represents the “container” for their ideas  (Self + Occupations put into a plan).</a:t>
            </a:r>
          </a:p>
          <a:p>
            <a:pPr eaLnBrk="1" hangingPunct="1">
              <a:spcBef>
                <a:spcPct val="0"/>
              </a:spcBef>
            </a:pPr>
            <a:endParaRPr lang="en-US" smtClean="0"/>
          </a:p>
          <a:p>
            <a:pPr eaLnBrk="1" hangingPunct="1">
              <a:spcBef>
                <a:spcPct val="0"/>
              </a:spcBef>
            </a:pPr>
            <a:r>
              <a:rPr lang="en-US" smtClean="0"/>
              <a:t>The girl drinking the soda is fulfilling her plan.  Soda + ice, placed in the glass and swallowed!</a:t>
            </a:r>
          </a:p>
          <a:p>
            <a:pPr eaLnBrk="1" hangingPunct="1">
              <a:spcBef>
                <a:spcPct val="0"/>
              </a:spcBef>
            </a:pPr>
            <a:endParaRPr lang="en-US" smtClean="0"/>
          </a:p>
          <a:p>
            <a:pPr eaLnBrk="1" hangingPunct="1">
              <a:spcBef>
                <a:spcPct val="0"/>
              </a:spcBef>
            </a:pPr>
            <a:r>
              <a:rPr lang="en-US" b="1" smtClean="0"/>
              <a:t>Glass</a:t>
            </a:r>
            <a:r>
              <a:rPr lang="en-US" smtClean="0"/>
              <a:t> represents Developing &amp; Deciding on a Plan</a:t>
            </a:r>
          </a:p>
          <a:p>
            <a:pPr eaLnBrk="1" hangingPunct="1">
              <a:spcBef>
                <a:spcPct val="0"/>
              </a:spcBef>
            </a:pPr>
            <a:r>
              <a:rPr lang="en-US" b="1" smtClean="0"/>
              <a:t>Girl Drinking Soda </a:t>
            </a:r>
            <a:r>
              <a:rPr lang="en-US" smtClean="0"/>
              <a:t>represents Acting on your Plan.</a:t>
            </a:r>
          </a:p>
          <a:p>
            <a:pPr eaLnBrk="1" hangingPunct="1">
              <a:spcBef>
                <a:spcPct val="0"/>
              </a:spcBef>
            </a:pPr>
            <a:endParaRPr lang="en-US" smtClean="0"/>
          </a:p>
        </p:txBody>
      </p:sp>
      <p:sp>
        <p:nvSpPr>
          <p:cNvPr id="88070"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88071"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2E4F231-1885-4A5B-98E0-EC32293AC5C4}"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F47366D-913E-4E1E-9EEB-69FD47B0A36B}" type="slidenum">
              <a:rPr lang="en-US" smtClean="0"/>
              <a:pPr eaLnBrk="1" hangingPunct="1"/>
              <a:t>6</a:t>
            </a:fld>
            <a:endParaRPr lang="en-US" smtClean="0"/>
          </a:p>
        </p:txBody>
      </p:sp>
      <p:sp>
        <p:nvSpPr>
          <p:cNvPr id="8909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0A9D7E6-085A-4949-BF76-50D407F747AC}" type="slidenum">
              <a:rPr lang="en-US" sz="1200"/>
              <a:pPr algn="r" eaLnBrk="1" hangingPunct="1"/>
              <a:t>6</a:t>
            </a:fld>
            <a:endParaRPr lang="en-US" sz="1200"/>
          </a:p>
        </p:txBody>
      </p:sp>
      <p:sp>
        <p:nvSpPr>
          <p:cNvPr id="8909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3" name="Notes Placeholder 2"/>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“Keep your SODA bubbling” means they need to always keep the process active  and open to new information.</a:t>
            </a:r>
          </a:p>
        </p:txBody>
      </p:sp>
      <p:sp>
        <p:nvSpPr>
          <p:cNvPr id="89094" name="Footer Placeholder 4"/>
          <p:cNvSpPr>
            <a:spLocks noGrp="1"/>
          </p:cNvSpPr>
          <p:nvPr>
            <p:ph type="ftr" sz="quarter" idx="4"/>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89095" name="Slide Number Placeholder 5"/>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1269BD8-7819-418C-968D-3A6C6C97EE42}"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a:noFill/>
        </p:spPr>
        <p:txBody>
          <a:bodyPr/>
          <a:lstStyle/>
          <a:p>
            <a:pPr eaLnBrk="1" hangingPunct="1">
              <a:spcBef>
                <a:spcPct val="0"/>
              </a:spcBef>
            </a:pPr>
            <a:r>
              <a:rPr lang="en-US" b="1" smtClean="0"/>
              <a:t>Facilitator  Notes:		Projected Time: 10 mins.</a:t>
            </a:r>
          </a:p>
          <a:p>
            <a:pPr eaLnBrk="1" hangingPunct="1">
              <a:spcBef>
                <a:spcPct val="0"/>
              </a:spcBef>
            </a:pPr>
            <a:endParaRPr lang="en-US" b="1" smtClean="0"/>
          </a:p>
          <a:p>
            <a:pPr eaLnBrk="1" hangingPunct="1">
              <a:spcBef>
                <a:spcPct val="0"/>
              </a:spcBef>
            </a:pPr>
            <a:r>
              <a:rPr lang="en-US" b="1" smtClean="0"/>
              <a:t>LEARNING OBJECTIVE: </a:t>
            </a:r>
            <a:r>
              <a:rPr lang="en-US" smtClean="0"/>
              <a:t>Participants will understand the purpose and utilization of the SODA Packet in determining an employment goal.</a:t>
            </a:r>
          </a:p>
          <a:p>
            <a:pPr eaLnBrk="1" hangingPunct="1">
              <a:spcBef>
                <a:spcPct val="0"/>
              </a:spcBef>
            </a:pPr>
            <a:endParaRPr lang="en-US" smtClean="0"/>
          </a:p>
          <a:p>
            <a:pPr eaLnBrk="1" hangingPunct="1">
              <a:spcBef>
                <a:spcPct val="0"/>
              </a:spcBef>
            </a:pPr>
            <a:endParaRPr lang="en-US" smtClean="0"/>
          </a:p>
          <a:p>
            <a:pPr eaLnBrk="1" hangingPunct="1">
              <a:spcBef>
                <a:spcPct val="0"/>
              </a:spcBef>
            </a:pPr>
            <a:r>
              <a:rPr lang="en-US" smtClean="0"/>
              <a:t>This segment is an explanation of how participants will be continually prompted to record the results of each of the activities in the SODA packet.</a:t>
            </a:r>
          </a:p>
          <a:p>
            <a:pPr eaLnBrk="1" hangingPunct="1">
              <a:spcBef>
                <a:spcPct val="0"/>
              </a:spcBef>
            </a:pPr>
            <a:endParaRPr lang="en-US" smtClean="0"/>
          </a:p>
          <a:p>
            <a:pPr eaLnBrk="1" hangingPunct="1">
              <a:spcBef>
                <a:spcPct val="0"/>
              </a:spcBef>
            </a:pPr>
            <a:r>
              <a:rPr lang="en-US" smtClean="0"/>
              <a:t>This will allow them to have a summary packet of their progress to discuss with their VR counselor.    </a:t>
            </a:r>
          </a:p>
          <a:p>
            <a:pPr eaLnBrk="1" hangingPunct="1">
              <a:spcBef>
                <a:spcPct val="0"/>
              </a:spcBef>
            </a:pPr>
            <a:endParaRPr lang="en-US" smtClean="0"/>
          </a:p>
          <a:p>
            <a:pPr eaLnBrk="1" hangingPunct="1">
              <a:spcBef>
                <a:spcPct val="0"/>
              </a:spcBef>
            </a:pPr>
            <a:endParaRPr lang="en-US" smtClean="0"/>
          </a:p>
          <a:p>
            <a:endParaRPr lang="en-US" smtClean="0"/>
          </a:p>
        </p:txBody>
      </p:sp>
      <p:sp>
        <p:nvSpPr>
          <p:cNvPr id="90116" name="Slide Number Placeholder 3"/>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6563C56-09BA-4386-BB80-2A12919C48F7}" type="slidenum">
              <a:rPr lang="en-US" smtClean="0"/>
              <a:pPr eaLnBrk="1" hangingPunct="1"/>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80AEADA-9AEA-4CA9-9113-CA58C7926922}" type="slidenum">
              <a:rPr lang="en-US" smtClean="0"/>
              <a:pPr eaLnBrk="1" hangingPunct="1"/>
              <a:t>8</a:t>
            </a:fld>
            <a:endParaRPr lang="en-US" smtClean="0"/>
          </a:p>
        </p:txBody>
      </p:sp>
      <p:sp>
        <p:nvSpPr>
          <p:cNvPr id="9113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9676C5E-9317-4359-804F-F04A5829475D}" type="slidenum">
              <a:rPr lang="en-US" sz="1200"/>
              <a:pPr algn="r" eaLnBrk="1" hangingPunct="1"/>
              <a:t>8</a:t>
            </a:fld>
            <a:endParaRPr lang="en-US" sz="1200"/>
          </a:p>
        </p:txBody>
      </p:sp>
      <p:sp>
        <p:nvSpPr>
          <p:cNvPr id="9114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1" name="Rectangle 3"/>
          <p:cNvSpPr>
            <a:spLocks noGrp="1"/>
          </p:cNvSpPr>
          <p:nvPr>
            <p:ph type="body" idx="1"/>
          </p:nvPr>
        </p:nvSpPr>
        <p:spPr>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The participants probably have their workbooks. In the workbook, ask them to go to pages 1 - 4  to find the SODA packet.</a:t>
            </a:r>
          </a:p>
          <a:p>
            <a:pPr eaLnBrk="1" hangingPunct="1">
              <a:spcBef>
                <a:spcPct val="0"/>
              </a:spcBef>
            </a:pPr>
            <a:endParaRPr lang="en-US" smtClean="0"/>
          </a:p>
          <a:p>
            <a:pPr eaLnBrk="1" hangingPunct="1">
              <a:spcBef>
                <a:spcPct val="0"/>
              </a:spcBef>
            </a:pPr>
            <a:r>
              <a:rPr lang="en-US" smtClean="0"/>
              <a:t>Review each page of the packet to give participants an idea of what will be covered in the workshop and what will be recorded on the SODA Grid, as well as explaining that most of the games they will be doing are compiled in the workbook.  </a:t>
            </a:r>
          </a:p>
          <a:p>
            <a:pPr eaLnBrk="1" hangingPunct="1">
              <a:spcBef>
                <a:spcPct val="0"/>
              </a:spcBef>
            </a:pPr>
            <a:endParaRPr lang="en-US" smtClean="0"/>
          </a:p>
          <a:p>
            <a:pPr eaLnBrk="1" hangingPunct="1">
              <a:spcBef>
                <a:spcPct val="0"/>
              </a:spcBef>
            </a:pPr>
            <a:r>
              <a:rPr lang="en-US" smtClean="0"/>
              <a:t>There is a sample of the SODA grid on the following pages for your review.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9276C7-C73D-433B-B925-6BC7331E2478}"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39547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276C7-C73D-433B-B925-6BC7331E2478}"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351722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276C7-C73D-433B-B925-6BC7331E2478}"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2720216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9276C7-C73D-433B-B925-6BC7331E2478}"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652585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9276C7-C73D-433B-B925-6BC7331E2478}"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2054219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9276C7-C73D-433B-B925-6BC7331E2478}"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3999559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9276C7-C73D-433B-B925-6BC7331E2478}"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262029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9276C7-C73D-433B-B925-6BC7331E2478}"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3216357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9276C7-C73D-433B-B925-6BC7331E2478}"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281577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276C7-C73D-433B-B925-6BC7331E2478}"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2691738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276C7-C73D-433B-B925-6BC7331E2478}"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15955-91E6-4BF0-93D5-99BA2D654C9A}" type="slidenum">
              <a:rPr lang="en-US" smtClean="0"/>
              <a:t>‹#›</a:t>
            </a:fld>
            <a:endParaRPr lang="en-US"/>
          </a:p>
        </p:txBody>
      </p:sp>
    </p:spTree>
    <p:extLst>
      <p:ext uri="{BB962C8B-B14F-4D97-AF65-F5344CB8AC3E}">
        <p14:creationId xmlns:p14="http://schemas.microsoft.com/office/powerpoint/2010/main" val="2105649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276C7-C73D-433B-B925-6BC7331E2478}"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15955-91E6-4BF0-93D5-99BA2D654C9A}" type="slidenum">
              <a:rPr lang="en-US" smtClean="0"/>
              <a:t>‹#›</a:t>
            </a:fld>
            <a:endParaRPr lang="en-US"/>
          </a:p>
        </p:txBody>
      </p:sp>
    </p:spTree>
    <p:extLst>
      <p:ext uri="{BB962C8B-B14F-4D97-AF65-F5344CB8AC3E}">
        <p14:creationId xmlns:p14="http://schemas.microsoft.com/office/powerpoint/2010/main" val="2637457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914400" y="3048000"/>
            <a:ext cx="7696200" cy="685800"/>
          </a:xfrm>
        </p:spPr>
        <p:txBody>
          <a:bodyPr>
            <a:noAutofit/>
          </a:bodyPr>
          <a:lstStyle/>
          <a:p>
            <a:r>
              <a:rPr lang="en-US" sz="4000" dirty="0" smtClean="0">
                <a:solidFill>
                  <a:schemeClr val="tx1">
                    <a:lumMod val="85000"/>
                    <a:lumOff val="15000"/>
                  </a:schemeClr>
                </a:solidFill>
              </a:rPr>
              <a:t>SODA and Career Decision Making</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DC9355B0-62FF-47BC-BDB8-F7FF0E25A0E8}" type="slidenum">
              <a:rPr lang="en-US"/>
              <a:pPr>
                <a:defRPr/>
              </a:pPr>
              <a:t>2</a:t>
            </a:fld>
            <a:endParaRPr lang="en-US"/>
          </a:p>
        </p:txBody>
      </p:sp>
      <p:sp>
        <p:nvSpPr>
          <p:cNvPr id="14339" name="Title 1"/>
          <p:cNvSpPr>
            <a:spLocks noGrp="1"/>
          </p:cNvSpPr>
          <p:nvPr>
            <p:ph type="title"/>
          </p:nvPr>
        </p:nvSpPr>
        <p:spPr/>
        <p:txBody>
          <a:bodyPr>
            <a:normAutofit fontScale="90000"/>
          </a:bodyPr>
          <a:lstStyle/>
          <a:p>
            <a:pPr eaLnBrk="1" hangingPunct="1"/>
            <a:r>
              <a:rPr lang="en-US" b="1" smtClean="0"/>
              <a:t>Career Decision-Making</a:t>
            </a:r>
            <a:br>
              <a:rPr lang="en-US" b="1" smtClean="0"/>
            </a:br>
            <a:r>
              <a:rPr lang="en-US" b="1" smtClean="0"/>
              <a:t>The SODA Process</a:t>
            </a:r>
            <a:endParaRPr lang="en-US" smtClean="0"/>
          </a:p>
        </p:txBody>
      </p:sp>
      <p:sp>
        <p:nvSpPr>
          <p:cNvPr id="14340" name="Content Placeholder 2"/>
          <p:cNvSpPr>
            <a:spLocks noGrp="1"/>
          </p:cNvSpPr>
          <p:nvPr>
            <p:ph idx="1"/>
          </p:nvPr>
        </p:nvSpPr>
        <p:spPr/>
        <p:txBody>
          <a:bodyPr>
            <a:normAutofit lnSpcReduction="10000"/>
          </a:bodyPr>
          <a:lstStyle/>
          <a:p>
            <a:pPr eaLnBrk="1" hangingPunct="1">
              <a:buFont typeface="Arial" charset="0"/>
              <a:buNone/>
            </a:pPr>
            <a:r>
              <a:rPr lang="en-US" smtClean="0"/>
              <a:t>Four components that comprise the career</a:t>
            </a:r>
          </a:p>
          <a:p>
            <a:pPr eaLnBrk="1" hangingPunct="1">
              <a:buFont typeface="Arial" charset="0"/>
              <a:buNone/>
            </a:pPr>
            <a:r>
              <a:rPr lang="en-US" smtClean="0"/>
              <a:t>decision-making process -</a:t>
            </a:r>
          </a:p>
          <a:p>
            <a:pPr lvl="1" eaLnBrk="1" hangingPunct="1">
              <a:buFont typeface="Arial" charset="0"/>
              <a:buNone/>
            </a:pPr>
            <a:r>
              <a:rPr lang="en-US" smtClean="0"/>
              <a:t> </a:t>
            </a:r>
            <a:r>
              <a:rPr lang="en-US" sz="4000" b="1" smtClean="0"/>
              <a:t>S </a:t>
            </a:r>
            <a:r>
              <a:rPr lang="en-US" smtClean="0"/>
              <a:t>– </a:t>
            </a:r>
            <a:r>
              <a:rPr lang="en-US" b="1" smtClean="0"/>
              <a:t>Self-Exploration</a:t>
            </a:r>
            <a:r>
              <a:rPr lang="en-US" smtClean="0"/>
              <a:t> - What Do I Know About Me?</a:t>
            </a:r>
          </a:p>
          <a:p>
            <a:pPr lvl="1" eaLnBrk="1" hangingPunct="1">
              <a:buFont typeface="Arial" charset="0"/>
              <a:buNone/>
            </a:pPr>
            <a:r>
              <a:rPr lang="en-US" sz="4000" b="1" smtClean="0"/>
              <a:t>O</a:t>
            </a:r>
            <a:r>
              <a:rPr lang="en-US" smtClean="0"/>
              <a:t> – </a:t>
            </a:r>
            <a:r>
              <a:rPr lang="en-US" b="1" smtClean="0"/>
              <a:t>Occupational Exploration - </a:t>
            </a:r>
            <a:r>
              <a:rPr lang="en-US" smtClean="0"/>
              <a:t>What Do I Know</a:t>
            </a:r>
          </a:p>
          <a:p>
            <a:pPr lvl="1" eaLnBrk="1" hangingPunct="1">
              <a:buFont typeface="Arial" charset="0"/>
              <a:buNone/>
            </a:pPr>
            <a:r>
              <a:rPr lang="en-US" smtClean="0"/>
              <a:t>		   about  </a:t>
            </a:r>
            <a:r>
              <a:rPr lang="en-US" b="1" smtClean="0"/>
              <a:t>Occupational </a:t>
            </a:r>
            <a:r>
              <a:rPr lang="en-US" smtClean="0"/>
              <a:t> </a:t>
            </a:r>
            <a:r>
              <a:rPr lang="en-US" b="1" smtClean="0"/>
              <a:t>Options?</a:t>
            </a:r>
          </a:p>
          <a:p>
            <a:pPr lvl="1" eaLnBrk="1" hangingPunct="1">
              <a:buFont typeface="Arial" charset="0"/>
              <a:buNone/>
            </a:pPr>
            <a:r>
              <a:rPr lang="en-US" sz="4000" b="1" smtClean="0"/>
              <a:t>D</a:t>
            </a:r>
            <a:r>
              <a:rPr lang="en-US" smtClean="0"/>
              <a:t> - </a:t>
            </a:r>
            <a:r>
              <a:rPr lang="en-US" b="1" smtClean="0"/>
              <a:t>Deciding</a:t>
            </a:r>
            <a:r>
              <a:rPr lang="en-US" smtClean="0"/>
              <a:t> on a Career/</a:t>
            </a:r>
            <a:r>
              <a:rPr lang="en-US" b="1" smtClean="0"/>
              <a:t>Developing</a:t>
            </a:r>
            <a:r>
              <a:rPr lang="en-US" smtClean="0"/>
              <a:t> a Plan</a:t>
            </a:r>
          </a:p>
          <a:p>
            <a:pPr lvl="1" eaLnBrk="1" hangingPunct="1">
              <a:buFont typeface="Arial" charset="0"/>
              <a:buNone/>
            </a:pPr>
            <a:r>
              <a:rPr lang="en-US" sz="4000" b="1" smtClean="0"/>
              <a:t>A</a:t>
            </a:r>
            <a:r>
              <a:rPr lang="en-US" sz="3200" b="1" smtClean="0"/>
              <a:t> </a:t>
            </a:r>
            <a:r>
              <a:rPr lang="en-US" smtClean="0"/>
              <a:t>- </a:t>
            </a:r>
            <a:r>
              <a:rPr lang="en-US" b="1" smtClean="0"/>
              <a:t>Acting</a:t>
            </a:r>
            <a:r>
              <a:rPr lang="en-US" smtClean="0"/>
              <a:t> to Make It Happen!</a:t>
            </a:r>
          </a:p>
          <a:p>
            <a:pPr eaLnBrk="1" hangingPunct="1"/>
            <a:endParaRPr lang="en-US" smtClean="0"/>
          </a:p>
        </p:txBody>
      </p:sp>
      <p:sp>
        <p:nvSpPr>
          <p:cNvPr id="28679"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4342"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000602E-B00F-481B-9636-16563EB555F6}"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D6A7284A-D853-4FAB-9C8E-334B1BCA1403}"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434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1DA3FA8-CF8E-4B3D-B116-686FA2CA8EDA}" type="slidenum">
              <a:rPr lang="en-US" sz="1200">
                <a:solidFill>
                  <a:srgbClr val="898989"/>
                </a:solidFill>
              </a:rPr>
              <a:pPr algn="r" eaLnBrk="1" hangingPunct="1"/>
              <a:t>2</a:t>
            </a:fld>
            <a:endParaRPr lang="en-US" sz="1200">
              <a:solidFill>
                <a:srgbClr val="898989"/>
              </a:solidFill>
            </a:endParaRPr>
          </a:p>
        </p:txBody>
      </p:sp>
      <p:sp>
        <p:nvSpPr>
          <p:cNvPr id="14346"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757A6C6-2F97-4C10-96AD-9826ECAEF8E1}" type="slidenum">
              <a:rPr lang="en-US" sz="1200">
                <a:solidFill>
                  <a:srgbClr val="898989"/>
                </a:solidFill>
              </a:rPr>
              <a:pPr algn="r" eaLnBrk="1" hangingPunct="1"/>
              <a:t>2</a:t>
            </a:fld>
            <a:endParaRPr lang="en-US" sz="1200">
              <a:solidFill>
                <a:srgbClr val="898989"/>
              </a:solidFill>
            </a:endParaRPr>
          </a:p>
        </p:txBody>
      </p:sp>
    </p:spTree>
    <p:extLst>
      <p:ext uri="{BB962C8B-B14F-4D97-AF65-F5344CB8AC3E}">
        <p14:creationId xmlns:p14="http://schemas.microsoft.com/office/powerpoint/2010/main" val="25846900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A5745DE4-5399-4453-99A2-D4E3981C5D1C}" type="slidenum">
              <a:rPr lang="en-US"/>
              <a:pPr>
                <a:defRPr/>
              </a:pPr>
              <a:t>3</a:t>
            </a:fld>
            <a:endParaRPr lang="en-US"/>
          </a:p>
        </p:txBody>
      </p:sp>
      <p:sp>
        <p:nvSpPr>
          <p:cNvPr id="15363" name="Title 1"/>
          <p:cNvSpPr>
            <a:spLocks noGrp="1"/>
          </p:cNvSpPr>
          <p:nvPr>
            <p:ph type="title"/>
          </p:nvPr>
        </p:nvSpPr>
        <p:spPr/>
        <p:txBody>
          <a:bodyPr>
            <a:normAutofit fontScale="90000"/>
          </a:bodyPr>
          <a:lstStyle/>
          <a:p>
            <a:pPr eaLnBrk="1" hangingPunct="1"/>
            <a:r>
              <a:rPr lang="en-US" b="1" smtClean="0"/>
              <a:t/>
            </a:r>
            <a:br>
              <a:rPr lang="en-US" b="1" smtClean="0"/>
            </a:br>
            <a:r>
              <a:rPr lang="en-US" b="1" smtClean="0"/>
              <a:t>S  + O = Career Exploration</a:t>
            </a:r>
            <a:br>
              <a:rPr lang="en-US" b="1" smtClean="0"/>
            </a:br>
            <a:endParaRPr lang="en-US" smtClean="0"/>
          </a:p>
        </p:txBody>
      </p:sp>
      <p:sp>
        <p:nvSpPr>
          <p:cNvPr id="15364" name="Content Placeholder 2"/>
          <p:cNvSpPr>
            <a:spLocks noGrp="1"/>
          </p:cNvSpPr>
          <p:nvPr>
            <p:ph idx="1"/>
          </p:nvPr>
        </p:nvSpPr>
        <p:spPr/>
        <p:txBody>
          <a:bodyPr/>
          <a:lstStyle/>
          <a:p>
            <a:pPr eaLnBrk="1" hangingPunct="1">
              <a:buFont typeface="Arial" charset="0"/>
              <a:buNone/>
            </a:pPr>
            <a:r>
              <a:rPr lang="en-US" sz="4000" b="1" smtClean="0"/>
              <a:t>		S (Self) </a:t>
            </a:r>
            <a:r>
              <a:rPr lang="en-US" smtClean="0"/>
              <a:t>- What Do I Know About Me?</a:t>
            </a:r>
          </a:p>
          <a:p>
            <a:pPr eaLnBrk="1" hangingPunct="1">
              <a:buFont typeface="Arial" charset="0"/>
              <a:buNone/>
            </a:pPr>
            <a:r>
              <a:rPr lang="en-US" smtClean="0"/>
              <a:t>				         </a:t>
            </a:r>
            <a:r>
              <a:rPr lang="en-US" sz="4000" smtClean="0"/>
              <a:t>+</a:t>
            </a:r>
          </a:p>
          <a:p>
            <a:pPr eaLnBrk="1" hangingPunct="1">
              <a:buFont typeface="Arial" charset="0"/>
              <a:buNone/>
            </a:pPr>
            <a:r>
              <a:rPr lang="en-US" sz="4000" b="1" smtClean="0"/>
              <a:t>      	O</a:t>
            </a:r>
            <a:r>
              <a:rPr lang="en-US" smtClean="0"/>
              <a:t> - What Do I Know About Possible</a:t>
            </a:r>
          </a:p>
          <a:p>
            <a:pPr eaLnBrk="1" hangingPunct="1">
              <a:buFont typeface="Arial" charset="0"/>
              <a:buNone/>
            </a:pPr>
            <a:r>
              <a:rPr lang="en-US" smtClean="0"/>
              <a:t>	    	       </a:t>
            </a:r>
            <a:r>
              <a:rPr lang="en-US" b="1" smtClean="0"/>
              <a:t>Occupational Options</a:t>
            </a:r>
            <a:r>
              <a:rPr lang="en-US" smtClean="0"/>
              <a:t>?</a:t>
            </a:r>
          </a:p>
          <a:p>
            <a:pPr eaLnBrk="1" hangingPunct="1">
              <a:buFont typeface="Arial" charset="0"/>
              <a:buNone/>
            </a:pPr>
            <a:r>
              <a:rPr lang="en-US" smtClean="0"/>
              <a:t>				       </a:t>
            </a:r>
            <a:r>
              <a:rPr lang="en-US" sz="4000" smtClean="0"/>
              <a:t>=</a:t>
            </a:r>
          </a:p>
          <a:p>
            <a:pPr eaLnBrk="1" hangingPunct="1">
              <a:buFont typeface="Arial" charset="0"/>
              <a:buNone/>
            </a:pPr>
            <a:r>
              <a:rPr lang="en-US" smtClean="0"/>
              <a:t>		         </a:t>
            </a:r>
            <a:r>
              <a:rPr lang="en-US" sz="4000" b="1" smtClean="0"/>
              <a:t>Career Exploration</a:t>
            </a:r>
          </a:p>
          <a:p>
            <a:pPr eaLnBrk="1" hangingPunct="1"/>
            <a:endParaRPr lang="en-US" smtClean="0"/>
          </a:p>
        </p:txBody>
      </p:sp>
      <p:sp>
        <p:nvSpPr>
          <p:cNvPr id="29703"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5366"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89FF287-0460-4A52-B3CF-58018DA0675F}"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ECC51D7A-9422-4F11-A988-2DA0B060AAF4}"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1536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ED2F51F-3889-42CF-875A-56844E012572}" type="slidenum">
              <a:rPr lang="en-US" sz="1200">
                <a:solidFill>
                  <a:srgbClr val="898989"/>
                </a:solidFill>
              </a:rPr>
              <a:pPr algn="r" eaLnBrk="1" hangingPunct="1"/>
              <a:t>3</a:t>
            </a:fld>
            <a:endParaRPr lang="en-US" sz="1200">
              <a:solidFill>
                <a:srgbClr val="898989"/>
              </a:solidFill>
            </a:endParaRPr>
          </a:p>
        </p:txBody>
      </p:sp>
      <p:sp>
        <p:nvSpPr>
          <p:cNvPr id="15370"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FA08E7C-1E25-4B1A-A0A5-C8EC593AE605}" type="slidenum">
              <a:rPr lang="en-US" sz="1200">
                <a:solidFill>
                  <a:srgbClr val="898989"/>
                </a:solidFill>
              </a:rPr>
              <a:pPr algn="r" eaLnBrk="1" hangingPunct="1"/>
              <a:t>3</a:t>
            </a:fld>
            <a:endParaRPr lang="en-US" sz="1200">
              <a:solidFill>
                <a:srgbClr val="898989"/>
              </a:solidFill>
            </a:endParaRPr>
          </a:p>
        </p:txBody>
      </p:sp>
      <p:pic>
        <p:nvPicPr>
          <p:cNvPr id="15371" name="Picture 10" descr="A soda can inscribed with the letter s." title="Soda can"/>
          <p:cNvPicPr>
            <a:picLocks noChangeAspect="1" noChangeArrowheads="1"/>
          </p:cNvPicPr>
          <p:nvPr/>
        </p:nvPicPr>
        <p:blipFill>
          <a:blip r:embed="rId3"/>
          <a:srcRect/>
          <a:stretch>
            <a:fillRect/>
          </a:stretch>
        </p:blipFill>
        <p:spPr bwMode="auto">
          <a:xfrm>
            <a:off x="381000" y="1143000"/>
            <a:ext cx="1112838"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11" descr="A piece of ice inscribed with the letter O." title="Piece of ice"/>
          <p:cNvPicPr>
            <a:picLocks noChangeAspect="1" noChangeArrowheads="1"/>
          </p:cNvPicPr>
          <p:nvPr/>
        </p:nvPicPr>
        <p:blipFill>
          <a:blip r:embed="rId4"/>
          <a:srcRect/>
          <a:stretch>
            <a:fillRect/>
          </a:stretch>
        </p:blipFill>
        <p:spPr bwMode="auto">
          <a:xfrm>
            <a:off x="228600" y="29718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3817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0A1FEB76-F0E4-473F-A6AC-93FD3C6FB86E}" type="slidenum">
              <a:rPr lang="en-US"/>
              <a:pPr>
                <a:defRPr/>
              </a:pPr>
              <a:t>4</a:t>
            </a:fld>
            <a:endParaRPr lang="en-US"/>
          </a:p>
        </p:txBody>
      </p:sp>
      <p:sp>
        <p:nvSpPr>
          <p:cNvPr id="16387" name="Title 1"/>
          <p:cNvSpPr>
            <a:spLocks noGrp="1"/>
          </p:cNvSpPr>
          <p:nvPr>
            <p:ph type="title"/>
          </p:nvPr>
        </p:nvSpPr>
        <p:spPr/>
        <p:txBody>
          <a:bodyPr>
            <a:normAutofit fontScale="90000"/>
          </a:bodyPr>
          <a:lstStyle/>
          <a:p>
            <a:r>
              <a:rPr lang="en-US" b="1" smtClean="0"/>
              <a:t>Where Do I “Fit” </a:t>
            </a:r>
            <a:br>
              <a:rPr lang="en-US" b="1" smtClean="0"/>
            </a:br>
            <a:r>
              <a:rPr lang="en-US" b="1" smtClean="0"/>
              <a:t>in the World of Work?</a:t>
            </a:r>
            <a:endParaRPr lang="en-US" smtClean="0"/>
          </a:p>
        </p:txBody>
      </p:sp>
      <p:pic>
        <p:nvPicPr>
          <p:cNvPr id="16388" name="Picture 2" descr="A young woman and man stand side by side with crossed arms. They are smiling and laughing." title="Two happy young people"/>
          <p:cNvPicPr>
            <a:picLocks noGrp="1" noChangeAspect="1" noChangeArrowheads="1"/>
          </p:cNvPicPr>
          <p:nvPr>
            <p:ph idx="1"/>
          </p:nvPr>
        </p:nvPicPr>
        <p:blipFill>
          <a:blip r:embed="rId3"/>
          <a:srcRect/>
          <a:stretch>
            <a:fillRect/>
          </a:stretch>
        </p:blipFill>
        <p:spPr>
          <a:xfrm>
            <a:off x="533400" y="2819400"/>
            <a:ext cx="2586038" cy="2593975"/>
          </a:xfrm>
        </p:spPr>
      </p:pic>
      <p:sp>
        <p:nvSpPr>
          <p:cNvPr id="30724" name="Date Placeholder 3"/>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639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F28CFEB-2C6F-4BE8-8C97-4B9912F5B93B}"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CD16105-71BF-4C2E-B1B1-81F0BA565F4A}"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16393"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81A30B3-7D52-4EE2-8A39-0636B970FBB2}" type="slidenum">
              <a:rPr lang="en-US" sz="1200">
                <a:solidFill>
                  <a:srgbClr val="898989"/>
                </a:solidFill>
              </a:rPr>
              <a:pPr algn="r" eaLnBrk="1" hangingPunct="1"/>
              <a:t>4</a:t>
            </a:fld>
            <a:endParaRPr lang="en-US" sz="1200">
              <a:solidFill>
                <a:srgbClr val="898989"/>
              </a:solidFill>
            </a:endParaRPr>
          </a:p>
        </p:txBody>
      </p:sp>
      <p:sp>
        <p:nvSpPr>
          <p:cNvPr id="1639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BEF344B-5EC8-44EB-A1A6-D49F5315EA05}" type="slidenum">
              <a:rPr lang="en-US" sz="1200">
                <a:solidFill>
                  <a:srgbClr val="898989"/>
                </a:solidFill>
              </a:rPr>
              <a:pPr algn="r" eaLnBrk="1" hangingPunct="1"/>
              <a:t>4</a:t>
            </a:fld>
            <a:endParaRPr lang="en-US" sz="1200">
              <a:solidFill>
                <a:srgbClr val="898989"/>
              </a:solidFill>
            </a:endParaRPr>
          </a:p>
        </p:txBody>
      </p:sp>
      <p:sp>
        <p:nvSpPr>
          <p:cNvPr id="16395" name="Hexagon 7"/>
          <p:cNvSpPr>
            <a:spLocks noChangeArrowheads="1"/>
          </p:cNvSpPr>
          <p:nvPr/>
        </p:nvSpPr>
        <p:spPr bwMode="auto">
          <a:xfrm>
            <a:off x="5486400" y="2362200"/>
            <a:ext cx="2971800" cy="3200400"/>
          </a:xfrm>
          <a:prstGeom prst="hexagon">
            <a:avLst>
              <a:gd name="adj" fmla="val 25000"/>
              <a:gd name="vf" fmla="val 115470"/>
            </a:avLst>
          </a:prstGeom>
          <a:solidFill>
            <a:srgbClr val="4BACC6"/>
          </a:solidFill>
          <a:ln w="25400" algn="ctr">
            <a:solidFill>
              <a:srgbClr val="357D91"/>
            </a:solidFill>
            <a:miter lim="800000"/>
            <a:headEnd/>
            <a:tailEnd/>
          </a:ln>
        </p:spPr>
        <p:txBody>
          <a:bodyPr lIns="91436" tIns="45718" rIns="91436" bIns="45718" anchor="ctr"/>
          <a:lstStyle/>
          <a:p>
            <a:pPr algn="ctr"/>
            <a:r>
              <a:rPr lang="en-US" sz="3200">
                <a:solidFill>
                  <a:srgbClr val="FFFFFF"/>
                </a:solidFill>
              </a:rPr>
              <a:t>WORLD </a:t>
            </a:r>
          </a:p>
          <a:p>
            <a:pPr algn="ctr"/>
            <a:r>
              <a:rPr lang="en-US" sz="3200">
                <a:solidFill>
                  <a:srgbClr val="FFFFFF"/>
                </a:solidFill>
              </a:rPr>
              <a:t>OF </a:t>
            </a:r>
          </a:p>
          <a:p>
            <a:pPr algn="ctr"/>
            <a:r>
              <a:rPr lang="en-US" sz="2800">
                <a:solidFill>
                  <a:srgbClr val="FFFFFF"/>
                </a:solidFill>
              </a:rPr>
              <a:t>WORK</a:t>
            </a:r>
          </a:p>
        </p:txBody>
      </p:sp>
    </p:spTree>
    <p:extLst>
      <p:ext uri="{BB962C8B-B14F-4D97-AF65-F5344CB8AC3E}">
        <p14:creationId xmlns:p14="http://schemas.microsoft.com/office/powerpoint/2010/main" val="3010960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4507CB1B-2B69-4D0B-A39C-F067D55379FE}" type="slidenum">
              <a:rPr lang="en-US"/>
              <a:pPr>
                <a:defRPr/>
              </a:pPr>
              <a:t>5</a:t>
            </a:fld>
            <a:endParaRPr lang="en-US"/>
          </a:p>
        </p:txBody>
      </p:sp>
      <p:sp>
        <p:nvSpPr>
          <p:cNvPr id="17411" name="Title 1"/>
          <p:cNvSpPr>
            <a:spLocks noGrp="1"/>
          </p:cNvSpPr>
          <p:nvPr>
            <p:ph type="title"/>
          </p:nvPr>
        </p:nvSpPr>
        <p:spPr>
          <a:xfrm>
            <a:off x="457200" y="0"/>
            <a:ext cx="8229600" cy="1981200"/>
          </a:xfrm>
        </p:spPr>
        <p:txBody>
          <a:bodyPr>
            <a:normAutofit fontScale="90000"/>
          </a:bodyPr>
          <a:lstStyle/>
          <a:p>
            <a:pPr eaLnBrk="1" hangingPunct="1"/>
            <a:r>
              <a:rPr lang="en-US" sz="3600" b="1" smtClean="0"/>
              <a:t/>
            </a:r>
            <a:br>
              <a:rPr lang="en-US" sz="3600" b="1" smtClean="0"/>
            </a:br>
            <a:r>
              <a:rPr lang="en-US" sz="3600" b="1" smtClean="0"/>
              <a:t>D + A = </a:t>
            </a:r>
            <a:br>
              <a:rPr lang="en-US" sz="3600" b="1" smtClean="0"/>
            </a:br>
            <a:r>
              <a:rPr lang="en-US" sz="3600" b="1" smtClean="0"/>
              <a:t>Developing a Plan</a:t>
            </a:r>
            <a:br>
              <a:rPr lang="en-US" sz="3600" b="1" smtClean="0"/>
            </a:br>
            <a:r>
              <a:rPr lang="en-US" sz="3600" b="1" smtClean="0"/>
              <a:t> + Acting on that Plan</a:t>
            </a:r>
            <a:br>
              <a:rPr lang="en-US" sz="3600" b="1" smtClean="0"/>
            </a:br>
            <a:endParaRPr lang="en-US" sz="3600" smtClean="0"/>
          </a:p>
        </p:txBody>
      </p:sp>
      <p:sp>
        <p:nvSpPr>
          <p:cNvPr id="17412" name="Content Placeholder 2"/>
          <p:cNvSpPr>
            <a:spLocks noGrp="1"/>
          </p:cNvSpPr>
          <p:nvPr>
            <p:ph idx="1"/>
          </p:nvPr>
        </p:nvSpPr>
        <p:spPr>
          <a:xfrm>
            <a:off x="762000" y="2133600"/>
            <a:ext cx="7924800" cy="3429000"/>
          </a:xfrm>
        </p:spPr>
        <p:txBody>
          <a:bodyPr>
            <a:normAutofit fontScale="92500" lnSpcReduction="20000"/>
          </a:bodyPr>
          <a:lstStyle/>
          <a:p>
            <a:pPr eaLnBrk="1" hangingPunct="1">
              <a:buFont typeface="Arial" charset="0"/>
              <a:buNone/>
            </a:pPr>
            <a:r>
              <a:rPr lang="en-US" b="1" smtClean="0"/>
              <a:t> 			</a:t>
            </a:r>
            <a:r>
              <a:rPr lang="en-US" sz="4000" b="1" smtClean="0"/>
              <a:t>D</a:t>
            </a:r>
            <a:r>
              <a:rPr lang="en-US" b="1" smtClean="0"/>
              <a:t> - Decide</a:t>
            </a:r>
            <a:r>
              <a:rPr lang="en-US" smtClean="0"/>
              <a:t> On An Employment </a:t>
            </a:r>
          </a:p>
          <a:p>
            <a:pPr eaLnBrk="1" hangingPunct="1">
              <a:buFont typeface="Arial" charset="0"/>
              <a:buNone/>
            </a:pPr>
            <a:r>
              <a:rPr lang="en-US" smtClean="0"/>
              <a:t>			      Goal and </a:t>
            </a:r>
            <a:r>
              <a:rPr lang="en-US" b="1" smtClean="0"/>
              <a:t>Develop </a:t>
            </a:r>
            <a:r>
              <a:rPr lang="en-US" smtClean="0"/>
              <a:t>A Plan!</a:t>
            </a:r>
          </a:p>
          <a:p>
            <a:pPr eaLnBrk="1" hangingPunct="1">
              <a:buFont typeface="Arial" charset="0"/>
              <a:buNone/>
            </a:pPr>
            <a:r>
              <a:rPr lang="en-US" b="1" smtClean="0"/>
              <a:t>					</a:t>
            </a:r>
            <a:r>
              <a:rPr lang="en-US" sz="4800" smtClean="0"/>
              <a:t>+</a:t>
            </a:r>
            <a:endParaRPr lang="en-US" sz="4800" b="1" smtClean="0"/>
          </a:p>
          <a:p>
            <a:pPr eaLnBrk="1" hangingPunct="1">
              <a:buFont typeface="Arial" charset="0"/>
              <a:buNone/>
            </a:pPr>
            <a:r>
              <a:rPr lang="en-US" sz="4000" b="1" smtClean="0"/>
              <a:t>			A</a:t>
            </a:r>
            <a:r>
              <a:rPr lang="en-US" sz="4000" smtClean="0"/>
              <a:t> – 	</a:t>
            </a:r>
            <a:r>
              <a:rPr lang="en-US" b="1" smtClean="0"/>
              <a:t>Act</a:t>
            </a:r>
            <a:r>
              <a:rPr lang="en-US" smtClean="0"/>
              <a:t> On Your Plan!</a:t>
            </a:r>
          </a:p>
          <a:p>
            <a:pPr eaLnBrk="1" hangingPunct="1">
              <a:buFont typeface="Arial" charset="0"/>
              <a:buNone/>
            </a:pPr>
            <a:r>
              <a:rPr lang="en-US" smtClean="0"/>
              <a:t>					</a:t>
            </a:r>
            <a:r>
              <a:rPr lang="en-US" b="1" smtClean="0"/>
              <a:t>=</a:t>
            </a:r>
          </a:p>
          <a:p>
            <a:pPr eaLnBrk="1" hangingPunct="1">
              <a:buFont typeface="Arial" charset="0"/>
              <a:buNone/>
            </a:pPr>
            <a:r>
              <a:rPr lang="en-US" sz="3600" b="1" smtClean="0"/>
              <a:t>	Develop a Plan and Act on that Plan!</a:t>
            </a:r>
            <a:endParaRPr lang="en-US" sz="3600" smtClean="0"/>
          </a:p>
        </p:txBody>
      </p:sp>
      <p:sp>
        <p:nvSpPr>
          <p:cNvPr id="31751"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7414"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2A4B07E-8810-4BD1-82DF-265D83607717}"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13CAC9A2-9F25-4351-A06F-42A0B36C4A76}"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1741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F0B53AD-7A0A-4BEF-B638-D8CEEF97B443}" type="slidenum">
              <a:rPr lang="en-US" sz="1200">
                <a:solidFill>
                  <a:srgbClr val="898989"/>
                </a:solidFill>
              </a:rPr>
              <a:pPr algn="r" eaLnBrk="1" hangingPunct="1"/>
              <a:t>5</a:t>
            </a:fld>
            <a:endParaRPr lang="en-US" sz="1200">
              <a:solidFill>
                <a:srgbClr val="898989"/>
              </a:solidFill>
            </a:endParaRPr>
          </a:p>
        </p:txBody>
      </p:sp>
      <p:sp>
        <p:nvSpPr>
          <p:cNvPr id="17418"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257019B-399C-4C5A-B22F-2BA696C9F098}" type="slidenum">
              <a:rPr lang="en-US" sz="1200">
                <a:solidFill>
                  <a:srgbClr val="898989"/>
                </a:solidFill>
              </a:rPr>
              <a:pPr algn="r" eaLnBrk="1" hangingPunct="1"/>
              <a:t>5</a:t>
            </a:fld>
            <a:endParaRPr lang="en-US" sz="1200">
              <a:solidFill>
                <a:srgbClr val="898989"/>
              </a:solidFill>
            </a:endParaRPr>
          </a:p>
        </p:txBody>
      </p:sp>
      <p:pic>
        <p:nvPicPr>
          <p:cNvPr id="17419" name="Picture 8" descr="A cup of liquid with ice that is inscribed with the letter D." title="Cup of liquid"/>
          <p:cNvPicPr>
            <a:picLocks noChangeAspect="1" noChangeArrowheads="1"/>
          </p:cNvPicPr>
          <p:nvPr/>
        </p:nvPicPr>
        <p:blipFill>
          <a:blip r:embed="rId3"/>
          <a:srcRect/>
          <a:stretch>
            <a:fillRect/>
          </a:stretch>
        </p:blipFill>
        <p:spPr bwMode="auto">
          <a:xfrm>
            <a:off x="1219200" y="1524000"/>
            <a:ext cx="990600"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9" descr="A cartoon girl is drinking a cup of liquid. She has a letter A on her sweater." title="Cartoon girl drinking something"/>
          <p:cNvPicPr>
            <a:picLocks noChangeAspect="1" noChangeArrowheads="1"/>
          </p:cNvPicPr>
          <p:nvPr/>
        </p:nvPicPr>
        <p:blipFill>
          <a:blip r:embed="rId4"/>
          <a:srcRect/>
          <a:stretch>
            <a:fillRect/>
          </a:stretch>
        </p:blipFill>
        <p:spPr bwMode="auto">
          <a:xfrm>
            <a:off x="763588" y="4038600"/>
            <a:ext cx="143033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0902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55EFE2B6-4A43-42E9-B002-7CB80B9BCDA0}" type="slidenum">
              <a:rPr lang="en-US"/>
              <a:pPr>
                <a:defRPr/>
              </a:pPr>
              <a:t>6</a:t>
            </a:fld>
            <a:endParaRPr lang="en-US"/>
          </a:p>
        </p:txBody>
      </p:sp>
      <p:sp>
        <p:nvSpPr>
          <p:cNvPr id="18435" name="Title 1"/>
          <p:cNvSpPr>
            <a:spLocks noGrp="1"/>
          </p:cNvSpPr>
          <p:nvPr>
            <p:ph type="title"/>
          </p:nvPr>
        </p:nvSpPr>
        <p:spPr/>
        <p:txBody>
          <a:bodyPr/>
          <a:lstStyle/>
          <a:p>
            <a:pPr eaLnBrk="1" hangingPunct="1"/>
            <a:r>
              <a:rPr lang="en-US" b="1" smtClean="0"/>
              <a:t>SO + DA = Road to Success!</a:t>
            </a:r>
            <a:endParaRPr lang="en-US" smtClean="0"/>
          </a:p>
        </p:txBody>
      </p:sp>
      <p:sp>
        <p:nvSpPr>
          <p:cNvPr id="18436" name="Content Placeholder 2"/>
          <p:cNvSpPr>
            <a:spLocks noGrp="1"/>
          </p:cNvSpPr>
          <p:nvPr>
            <p:ph idx="1"/>
          </p:nvPr>
        </p:nvSpPr>
        <p:spPr>
          <a:xfrm>
            <a:off x="457200" y="1371600"/>
            <a:ext cx="8229600" cy="4800600"/>
          </a:xfrm>
        </p:spPr>
        <p:txBody>
          <a:bodyPr/>
          <a:lstStyle/>
          <a:p>
            <a:pPr eaLnBrk="1" hangingPunct="1">
              <a:lnSpc>
                <a:spcPct val="90000"/>
              </a:lnSpc>
              <a:buFont typeface="Arial" charset="0"/>
              <a:buNone/>
            </a:pPr>
            <a:r>
              <a:rPr lang="en-US" sz="3700" smtClean="0"/>
              <a:t>			   Career Exploration</a:t>
            </a:r>
          </a:p>
          <a:p>
            <a:pPr eaLnBrk="1" hangingPunct="1">
              <a:lnSpc>
                <a:spcPct val="90000"/>
              </a:lnSpc>
              <a:buFont typeface="Arial" charset="0"/>
              <a:buNone/>
            </a:pPr>
            <a:r>
              <a:rPr lang="en-US" sz="3700" smtClean="0"/>
              <a:t>					+  </a:t>
            </a:r>
          </a:p>
          <a:p>
            <a:pPr algn="ctr" eaLnBrk="1" hangingPunct="1">
              <a:lnSpc>
                <a:spcPct val="90000"/>
              </a:lnSpc>
              <a:buFont typeface="Arial" charset="0"/>
              <a:buNone/>
            </a:pPr>
            <a:r>
              <a:rPr lang="en-US" sz="3700" smtClean="0"/>
              <a:t>Developing a Plan</a:t>
            </a:r>
          </a:p>
          <a:p>
            <a:pPr algn="ctr" eaLnBrk="1" hangingPunct="1">
              <a:lnSpc>
                <a:spcPct val="90000"/>
              </a:lnSpc>
              <a:buFont typeface="Arial" charset="0"/>
              <a:buNone/>
            </a:pPr>
            <a:r>
              <a:rPr lang="en-US" sz="3700" smtClean="0"/>
              <a:t>&amp; Acting on that Plan</a:t>
            </a:r>
          </a:p>
          <a:p>
            <a:pPr algn="ctr" eaLnBrk="1" hangingPunct="1">
              <a:lnSpc>
                <a:spcPct val="90000"/>
              </a:lnSpc>
              <a:buFont typeface="Arial" charset="0"/>
              <a:buNone/>
            </a:pPr>
            <a:endParaRPr lang="en-US" sz="2000" smtClean="0"/>
          </a:p>
          <a:p>
            <a:pPr eaLnBrk="1" hangingPunct="1">
              <a:lnSpc>
                <a:spcPct val="90000"/>
              </a:lnSpc>
              <a:buFont typeface="Arial" charset="0"/>
              <a:buNone/>
            </a:pPr>
            <a:r>
              <a:rPr lang="en-US" sz="3700" smtClean="0"/>
              <a:t>			  =  </a:t>
            </a:r>
            <a:r>
              <a:rPr lang="en-US" sz="3700" b="1" smtClean="0"/>
              <a:t>Road to Success!</a:t>
            </a:r>
          </a:p>
          <a:p>
            <a:pPr algn="ctr" eaLnBrk="1" hangingPunct="1">
              <a:lnSpc>
                <a:spcPct val="90000"/>
              </a:lnSpc>
              <a:buFont typeface="Arial" charset="0"/>
              <a:buNone/>
            </a:pPr>
            <a:endParaRPr lang="en-US" sz="3700" b="1" smtClean="0"/>
          </a:p>
          <a:p>
            <a:pPr algn="ctr" eaLnBrk="1" hangingPunct="1">
              <a:lnSpc>
                <a:spcPct val="90000"/>
              </a:lnSpc>
              <a:buFont typeface="Arial" charset="0"/>
              <a:buNone/>
            </a:pPr>
            <a:r>
              <a:rPr lang="en-US" sz="3700" b="1" smtClean="0"/>
              <a:t>Keep your SODA bubbling !</a:t>
            </a:r>
          </a:p>
          <a:p>
            <a:pPr eaLnBrk="1" hangingPunct="1">
              <a:lnSpc>
                <a:spcPct val="90000"/>
              </a:lnSpc>
            </a:pPr>
            <a:endParaRPr lang="en-US" sz="3000" smtClean="0"/>
          </a:p>
        </p:txBody>
      </p:sp>
      <p:sp>
        <p:nvSpPr>
          <p:cNvPr id="32775"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18438" name="Footer Placeholder 5"/>
          <p:cNvSpPr>
            <a:spLocks noGrp="1"/>
          </p:cNvSpPr>
          <p:nvPr>
            <p:ph type="ftr" sz="quarter" idx="11"/>
          </p:nvPr>
        </p:nvSpPr>
        <p:spPr bwMode="auto">
          <a:xfrm>
            <a:off x="3124200" y="6019800"/>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8588D24D-1B64-42C9-92DD-FF00BE47D51C}"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5B1E900F-11D0-489E-9892-9D8ADDADF992}"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1844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0FCE603-10BB-47D3-968F-DE7C0D2A2A43}" type="slidenum">
              <a:rPr lang="en-US" sz="1200">
                <a:solidFill>
                  <a:srgbClr val="898989"/>
                </a:solidFill>
              </a:rPr>
              <a:pPr algn="r" eaLnBrk="1" hangingPunct="1"/>
              <a:t>6</a:t>
            </a:fld>
            <a:endParaRPr lang="en-US" sz="1200">
              <a:solidFill>
                <a:srgbClr val="898989"/>
              </a:solidFill>
            </a:endParaRPr>
          </a:p>
        </p:txBody>
      </p:sp>
      <p:sp>
        <p:nvSpPr>
          <p:cNvPr id="18442"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C1F5FDB-EAFA-43E2-894D-204673BED1B7}" type="slidenum">
              <a:rPr lang="en-US" sz="1200">
                <a:solidFill>
                  <a:srgbClr val="898989"/>
                </a:solidFill>
              </a:rPr>
              <a:pPr algn="r" eaLnBrk="1" hangingPunct="1"/>
              <a:t>6</a:t>
            </a:fld>
            <a:endParaRPr lang="en-US" sz="1200">
              <a:solidFill>
                <a:srgbClr val="898989"/>
              </a:solidFill>
            </a:endParaRPr>
          </a:p>
        </p:txBody>
      </p:sp>
    </p:spTree>
    <p:extLst>
      <p:ext uri="{BB962C8B-B14F-4D97-AF65-F5344CB8AC3E}">
        <p14:creationId xmlns:p14="http://schemas.microsoft.com/office/powerpoint/2010/main" val="1304338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2"/>
          <p:cNvSpPr>
            <a:spLocks noGrp="1"/>
          </p:cNvSpPr>
          <p:nvPr>
            <p:ph type="title"/>
          </p:nvPr>
        </p:nvSpPr>
        <p:spPr>
          <a:xfrm>
            <a:off x="228600" y="457200"/>
            <a:ext cx="8763000" cy="1143000"/>
          </a:xfrm>
        </p:spPr>
        <p:txBody>
          <a:bodyPr>
            <a:normAutofit fontScale="90000"/>
          </a:bodyPr>
          <a:lstStyle/>
          <a:p>
            <a:pPr algn="l"/>
            <a:r>
              <a:rPr lang="en-US" sz="2600" smtClean="0">
                <a:solidFill>
                  <a:srgbClr val="000000"/>
                </a:solidFill>
                <a:latin typeface="Arial Black" pitchFamily="34" charset="0"/>
              </a:rPr>
              <a:t>What</a:t>
            </a:r>
            <a:r>
              <a:rPr lang="en-US" sz="2600" smtClean="0">
                <a:solidFill>
                  <a:srgbClr val="000000"/>
                </a:solidFill>
                <a:latin typeface="Arial" charset="0"/>
              </a:rPr>
              <a:t>’</a:t>
            </a:r>
            <a:r>
              <a:rPr lang="en-US" sz="2600" smtClean="0">
                <a:solidFill>
                  <a:srgbClr val="000000"/>
                </a:solidFill>
                <a:latin typeface="Arial Black" pitchFamily="34" charset="0"/>
              </a:rPr>
              <a:t>s Your Favorite SODA?</a:t>
            </a:r>
            <a:r>
              <a:rPr lang="en-US" sz="3200" smtClean="0">
                <a:solidFill>
                  <a:srgbClr val="000000"/>
                </a:solidFill>
                <a:latin typeface="Arial" charset="0"/>
              </a:rPr>
              <a:t/>
            </a:r>
            <a:br>
              <a:rPr lang="en-US" sz="3200" smtClean="0">
                <a:solidFill>
                  <a:srgbClr val="000000"/>
                </a:solidFill>
                <a:latin typeface="Arial" charset="0"/>
              </a:rPr>
            </a:br>
            <a:r>
              <a:rPr lang="en-US" sz="1800" b="1" smtClean="0">
                <a:solidFill>
                  <a:srgbClr val="000000"/>
                </a:solidFill>
                <a:latin typeface="Arial" charset="0"/>
              </a:rPr>
              <a:t>NAME</a:t>
            </a:r>
            <a:r>
              <a:rPr lang="en-US" sz="1800" smtClean="0">
                <a:solidFill>
                  <a:srgbClr val="000000"/>
                </a:solidFill>
                <a:latin typeface="Arial" charset="0"/>
              </a:rPr>
              <a:t> _________________ </a:t>
            </a:r>
            <a:r>
              <a:rPr lang="en-US" sz="1800" b="1" smtClean="0">
                <a:solidFill>
                  <a:srgbClr val="000000"/>
                </a:solidFill>
                <a:latin typeface="Arial" charset="0"/>
              </a:rPr>
              <a:t>	                                            DATE </a:t>
            </a:r>
            <a:r>
              <a:rPr lang="en-US" sz="1800" smtClean="0">
                <a:solidFill>
                  <a:srgbClr val="000000"/>
                </a:solidFill>
                <a:latin typeface="Arial" charset="0"/>
              </a:rPr>
              <a:t>________</a:t>
            </a:r>
            <a:br>
              <a:rPr lang="en-US" sz="1800" smtClean="0">
                <a:solidFill>
                  <a:srgbClr val="000000"/>
                </a:solidFill>
                <a:latin typeface="Arial" charset="0"/>
              </a:rPr>
            </a:br>
            <a:r>
              <a:rPr lang="en-US" sz="2000" smtClean="0">
                <a:solidFill>
                  <a:srgbClr val="000000"/>
                </a:solidFill>
                <a:latin typeface="Arial" charset="0"/>
              </a:rPr>
              <a:t/>
            </a:r>
            <a:br>
              <a:rPr lang="en-US" sz="2000" smtClean="0">
                <a:solidFill>
                  <a:srgbClr val="000000"/>
                </a:solidFill>
                <a:latin typeface="Arial" charset="0"/>
              </a:rPr>
            </a:br>
            <a:endParaRPr lang="en-US" sz="2000" smtClean="0"/>
          </a:p>
        </p:txBody>
      </p:sp>
      <p:sp>
        <p:nvSpPr>
          <p:cNvPr id="4" name="Slide Number Placeholder 3"/>
          <p:cNvSpPr>
            <a:spLocks noGrp="1"/>
          </p:cNvSpPr>
          <p:nvPr>
            <p:ph type="sldNum" sz="quarter" idx="12"/>
          </p:nvPr>
        </p:nvSpPr>
        <p:spPr/>
        <p:txBody>
          <a:bodyPr/>
          <a:lstStyle/>
          <a:p>
            <a:pPr>
              <a:defRPr/>
            </a:pPr>
            <a:fld id="{0682E2EE-21DF-4A12-9F20-E38AD50D4188}" type="slidenum">
              <a:rPr lang="en-US" smtClean="0"/>
              <a:pPr>
                <a:defRPr/>
              </a:pPr>
              <a:t>7</a:t>
            </a:fld>
            <a:endParaRPr lang="en-US"/>
          </a:p>
        </p:txBody>
      </p:sp>
      <p:sp>
        <p:nvSpPr>
          <p:cNvPr id="19462" name="Slide Number Placeholder 5"/>
          <p:cNvSpPr txBox="1">
            <a:spLocks/>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292867D-7825-48CD-A764-590725C5A75C}" type="slidenum">
              <a:rPr lang="en-US" sz="1200">
                <a:solidFill>
                  <a:srgbClr val="898989"/>
                </a:solidFill>
              </a:rPr>
              <a:pPr algn="r" eaLnBrk="1" hangingPunct="1"/>
              <a:t>7</a:t>
            </a:fld>
            <a:endParaRPr lang="en-US" sz="1200">
              <a:solidFill>
                <a:srgbClr val="898989"/>
              </a:solidFill>
            </a:endParaRP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5FB39C1C-5D4A-426D-9C33-4AA62DF911E7}"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7"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E6476A57-6D97-4E5A-BCBC-A5F59FBECA06}"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1946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E15C6D8-1BB4-4AB6-BFF3-CE9F4B49B54C}" type="slidenum">
              <a:rPr lang="en-US" sz="1200">
                <a:solidFill>
                  <a:srgbClr val="898989"/>
                </a:solidFill>
              </a:rPr>
              <a:pPr algn="r" eaLnBrk="1" hangingPunct="1"/>
              <a:t>7</a:t>
            </a:fld>
            <a:endParaRPr lang="en-US" sz="1200">
              <a:solidFill>
                <a:srgbClr val="898989"/>
              </a:solidFill>
            </a:endParaRPr>
          </a:p>
        </p:txBody>
      </p:sp>
      <p:sp>
        <p:nvSpPr>
          <p:cNvPr id="19466" name="Slide Number Placeholder 3"/>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A576A84-D6E5-4B94-A644-2EEACFEB8B2E}" type="slidenum">
              <a:rPr lang="en-US" sz="1200">
                <a:solidFill>
                  <a:srgbClr val="898989"/>
                </a:solidFill>
              </a:rPr>
              <a:pPr algn="r" eaLnBrk="1" hangingPunct="1"/>
              <a:t>7</a:t>
            </a:fld>
            <a:endParaRPr lang="en-US" sz="1200">
              <a:solidFill>
                <a:srgbClr val="898989"/>
              </a:solidFill>
            </a:endParaRPr>
          </a:p>
        </p:txBody>
      </p:sp>
      <p:sp>
        <p:nvSpPr>
          <p:cNvPr id="17" name="Content Placeholder 16"/>
          <p:cNvSpPr>
            <a:spLocks noGrp="1"/>
          </p:cNvSpPr>
          <p:nvPr>
            <p:ph idx="1"/>
          </p:nvPr>
        </p:nvSpPr>
        <p:spPr>
          <a:xfrm>
            <a:off x="304800" y="3657600"/>
            <a:ext cx="8229600" cy="2239963"/>
          </a:xfrm>
        </p:spPr>
        <p:txBody>
          <a:bodyPr>
            <a:normAutofit fontScale="92500" lnSpcReduction="10000"/>
          </a:bodyPr>
          <a:lstStyle/>
          <a:p>
            <a:pPr marL="0" indent="0">
              <a:buFont typeface="Arial" charset="0"/>
              <a:buNone/>
              <a:defRPr/>
            </a:pPr>
            <a:r>
              <a:rPr lang="en-US" sz="3600" b="1" dirty="0" smtClean="0">
                <a:solidFill>
                  <a:srgbClr val="000000"/>
                </a:solidFill>
                <a:latin typeface="Arial" charset="0"/>
              </a:rPr>
              <a:t>S</a:t>
            </a:r>
            <a:r>
              <a:rPr lang="en-US" sz="2000" dirty="0" smtClean="0">
                <a:solidFill>
                  <a:srgbClr val="000000"/>
                </a:solidFill>
                <a:latin typeface="Arial" charset="0"/>
              </a:rPr>
              <a:t> =  Explore </a:t>
            </a:r>
            <a:r>
              <a:rPr lang="en-US" sz="2000" b="1" dirty="0" smtClean="0">
                <a:solidFill>
                  <a:srgbClr val="000000"/>
                </a:solidFill>
                <a:latin typeface="Arial" charset="0"/>
              </a:rPr>
              <a:t>SELF</a:t>
            </a:r>
            <a:endParaRPr lang="en-US" sz="2000" dirty="0" smtClean="0">
              <a:solidFill>
                <a:srgbClr val="000000"/>
              </a:solidFill>
              <a:latin typeface="Arial" charset="0"/>
            </a:endParaRPr>
          </a:p>
          <a:p>
            <a:pPr marL="0" indent="0">
              <a:buFont typeface="Arial" charset="0"/>
              <a:buNone/>
              <a:defRPr/>
            </a:pPr>
            <a:r>
              <a:rPr lang="en-US" sz="3600" b="1" dirty="0" smtClean="0">
                <a:solidFill>
                  <a:srgbClr val="000000"/>
                </a:solidFill>
                <a:latin typeface="Arial" charset="0"/>
              </a:rPr>
              <a:t>O</a:t>
            </a:r>
            <a:r>
              <a:rPr lang="en-US" sz="2000" b="1" dirty="0" smtClean="0">
                <a:solidFill>
                  <a:srgbClr val="000000"/>
                </a:solidFill>
                <a:latin typeface="Arial" charset="0"/>
              </a:rPr>
              <a:t> </a:t>
            </a:r>
            <a:r>
              <a:rPr lang="en-US" sz="2000" dirty="0" smtClean="0">
                <a:solidFill>
                  <a:srgbClr val="000000"/>
                </a:solidFill>
                <a:latin typeface="Arial" charset="0"/>
              </a:rPr>
              <a:t>= Explore </a:t>
            </a:r>
            <a:r>
              <a:rPr lang="en-US" sz="2000" b="1" dirty="0" smtClean="0">
                <a:solidFill>
                  <a:srgbClr val="000000"/>
                </a:solidFill>
                <a:latin typeface="Arial" charset="0"/>
              </a:rPr>
              <a:t>OCCUPATIONS</a:t>
            </a:r>
            <a:endParaRPr lang="en-US" sz="2000" dirty="0" smtClean="0">
              <a:solidFill>
                <a:srgbClr val="000000"/>
              </a:solidFill>
              <a:latin typeface="Arial" charset="0"/>
            </a:endParaRPr>
          </a:p>
          <a:p>
            <a:pPr marL="0" indent="0">
              <a:buFont typeface="Arial" charset="0"/>
              <a:buNone/>
              <a:defRPr/>
            </a:pPr>
            <a:r>
              <a:rPr lang="en-US" sz="3600" b="1" dirty="0" smtClean="0">
                <a:solidFill>
                  <a:srgbClr val="000000"/>
                </a:solidFill>
                <a:latin typeface="Arial" charset="0"/>
              </a:rPr>
              <a:t>D</a:t>
            </a:r>
            <a:r>
              <a:rPr lang="en-US" sz="2000" dirty="0" smtClean="0">
                <a:solidFill>
                  <a:srgbClr val="000000"/>
                </a:solidFill>
                <a:latin typeface="Arial" charset="0"/>
              </a:rPr>
              <a:t> = </a:t>
            </a:r>
            <a:r>
              <a:rPr lang="en-US" sz="2000" b="1" dirty="0" smtClean="0">
                <a:solidFill>
                  <a:srgbClr val="000000"/>
                </a:solidFill>
                <a:latin typeface="Arial" charset="0"/>
              </a:rPr>
              <a:t>DECIDE </a:t>
            </a:r>
            <a:r>
              <a:rPr lang="en-US" sz="2000" dirty="0" smtClean="0">
                <a:solidFill>
                  <a:srgbClr val="000000"/>
                </a:solidFill>
                <a:latin typeface="Arial" charset="0"/>
              </a:rPr>
              <a:t>on an Employment Goal &amp;</a:t>
            </a:r>
            <a:r>
              <a:rPr lang="en-US" sz="2000" b="1" dirty="0" smtClean="0">
                <a:solidFill>
                  <a:srgbClr val="000000"/>
                </a:solidFill>
                <a:latin typeface="Arial" charset="0"/>
              </a:rPr>
              <a:t> DEVELOP </a:t>
            </a:r>
            <a:r>
              <a:rPr lang="en-US" sz="2000" dirty="0" smtClean="0">
                <a:solidFill>
                  <a:srgbClr val="000000"/>
                </a:solidFill>
                <a:latin typeface="Arial" charset="0"/>
              </a:rPr>
              <a:t>a Plan</a:t>
            </a:r>
          </a:p>
          <a:p>
            <a:pPr marL="0" indent="0">
              <a:buFont typeface="Arial" charset="0"/>
              <a:buNone/>
              <a:defRPr/>
            </a:pPr>
            <a:r>
              <a:rPr lang="en-US" sz="3600" b="1" dirty="0" smtClean="0">
                <a:solidFill>
                  <a:srgbClr val="000000"/>
                </a:solidFill>
                <a:latin typeface="Arial" charset="0"/>
              </a:rPr>
              <a:t>A</a:t>
            </a:r>
            <a:r>
              <a:rPr lang="en-US" sz="2000" dirty="0" smtClean="0">
                <a:solidFill>
                  <a:srgbClr val="000000"/>
                </a:solidFill>
                <a:latin typeface="Arial" charset="0"/>
              </a:rPr>
              <a:t> = </a:t>
            </a:r>
            <a:r>
              <a:rPr lang="en-US" sz="2000" b="1" dirty="0" smtClean="0">
                <a:solidFill>
                  <a:srgbClr val="000000"/>
                </a:solidFill>
                <a:latin typeface="Arial" charset="0"/>
              </a:rPr>
              <a:t>ACT</a:t>
            </a:r>
            <a:r>
              <a:rPr lang="en-US" sz="2000" dirty="0" smtClean="0">
                <a:solidFill>
                  <a:srgbClr val="000000"/>
                </a:solidFill>
                <a:latin typeface="Arial" charset="0"/>
              </a:rPr>
              <a:t> on Your Plan</a:t>
            </a:r>
          </a:p>
          <a:p>
            <a:pPr>
              <a:defRPr/>
            </a:pPr>
            <a:endParaRPr lang="en-US" sz="2000" dirty="0"/>
          </a:p>
        </p:txBody>
      </p:sp>
      <p:pic>
        <p:nvPicPr>
          <p:cNvPr id="18" name="Picture 9" descr="An illustration of a red vending machine. It contains what appear to be purple, light blue, green, and light orange--colored sodas." title="Vending machine"/>
          <p:cNvPicPr>
            <a:picLocks noChangeAspect="1" noChangeArrowheads="1"/>
          </p:cNvPicPr>
          <p:nvPr/>
        </p:nvPicPr>
        <p:blipFill>
          <a:blip r:embed="rId3"/>
          <a:srcRect/>
          <a:stretch>
            <a:fillRect/>
          </a:stretch>
        </p:blipFill>
        <p:spPr bwMode="auto">
          <a:xfrm>
            <a:off x="381000" y="1287463"/>
            <a:ext cx="1752600" cy="229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2214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6062178E-D154-4320-B412-E66E82ACEF16}" type="slidenum">
              <a:rPr lang="en-US"/>
              <a:pPr>
                <a:defRPr/>
              </a:pPr>
              <a:t>8</a:t>
            </a:fld>
            <a:endParaRPr lang="en-US"/>
          </a:p>
        </p:txBody>
      </p:sp>
      <p:sp>
        <p:nvSpPr>
          <p:cNvPr id="20483" name="Title 1"/>
          <p:cNvSpPr>
            <a:spLocks noGrp="1"/>
          </p:cNvSpPr>
          <p:nvPr>
            <p:ph type="title"/>
          </p:nvPr>
        </p:nvSpPr>
        <p:spPr/>
        <p:txBody>
          <a:bodyPr/>
          <a:lstStyle/>
          <a:p>
            <a:pPr eaLnBrk="1" hangingPunct="1"/>
            <a:r>
              <a:rPr lang="en-US" sz="3200" b="1" smtClean="0"/>
              <a:t>Keeping Track of Your Progress -</a:t>
            </a:r>
            <a:br>
              <a:rPr lang="en-US" sz="3200" b="1" smtClean="0"/>
            </a:br>
            <a:r>
              <a:rPr lang="en-US" sz="3200" b="1" smtClean="0"/>
              <a:t>SODA  Packet</a:t>
            </a:r>
            <a:endParaRPr lang="en-US" sz="3200" smtClean="0"/>
          </a:p>
        </p:txBody>
      </p:sp>
      <p:sp>
        <p:nvSpPr>
          <p:cNvPr id="20484" name="Content Placeholder 2"/>
          <p:cNvSpPr>
            <a:spLocks noGrp="1"/>
          </p:cNvSpPr>
          <p:nvPr>
            <p:ph idx="1"/>
          </p:nvPr>
        </p:nvSpPr>
        <p:spPr/>
        <p:txBody>
          <a:bodyPr/>
          <a:lstStyle/>
          <a:p>
            <a:pPr eaLnBrk="1" hangingPunct="1"/>
            <a:r>
              <a:rPr lang="en-US" sz="2800" b="1" smtClean="0"/>
              <a:t>SODA</a:t>
            </a:r>
            <a:r>
              <a:rPr lang="en-US" sz="2800" smtClean="0"/>
              <a:t> – the components of decision-making</a:t>
            </a:r>
          </a:p>
          <a:p>
            <a:pPr eaLnBrk="1" hangingPunct="1"/>
            <a:r>
              <a:rPr lang="en-US" sz="2800" b="1" smtClean="0"/>
              <a:t>SODA Participant Workbook </a:t>
            </a:r>
            <a:r>
              <a:rPr lang="en-US" sz="2800" smtClean="0"/>
              <a:t>– where you record your activity results</a:t>
            </a:r>
          </a:p>
          <a:p>
            <a:pPr eaLnBrk="1" hangingPunct="1"/>
            <a:r>
              <a:rPr lang="en-US" sz="2800" smtClean="0"/>
              <a:t>This tool will be used to </a:t>
            </a:r>
            <a:r>
              <a:rPr lang="en-US" sz="2800" b="1" smtClean="0"/>
              <a:t>connect information about YOU and future job goals</a:t>
            </a:r>
          </a:p>
          <a:p>
            <a:pPr lvl="1" eaLnBrk="1" hangingPunct="1"/>
            <a:r>
              <a:rPr lang="en-US" b="1" smtClean="0"/>
              <a:t> Does this job “fit” with who I am?</a:t>
            </a:r>
          </a:p>
          <a:p>
            <a:pPr eaLnBrk="1" hangingPunct="1"/>
            <a:r>
              <a:rPr lang="en-US" sz="2800" smtClean="0"/>
              <a:t>After each exercise:</a:t>
            </a:r>
          </a:p>
          <a:p>
            <a:pPr lvl="1" eaLnBrk="1" hangingPunct="1"/>
            <a:r>
              <a:rPr lang="en-US" b="1" smtClean="0"/>
              <a:t>Enter results in your Participant Workbook. </a:t>
            </a:r>
          </a:p>
        </p:txBody>
      </p:sp>
      <p:sp>
        <p:nvSpPr>
          <p:cNvPr id="34823" name="Date Placeholder 6"/>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20486" name="Footer Placeholder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0AE0EEA-65BC-4C97-8578-16C04F93E0FB}"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80DAF7FD-FE4F-4348-8BA5-39ED89EB944E}"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2048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944BAA9-1C6E-4317-A6C1-5C6E64F12F47}" type="slidenum">
              <a:rPr lang="en-US" sz="1200">
                <a:solidFill>
                  <a:srgbClr val="898989"/>
                </a:solidFill>
              </a:rPr>
              <a:pPr algn="r" eaLnBrk="1" hangingPunct="1"/>
              <a:t>8</a:t>
            </a:fld>
            <a:endParaRPr lang="en-US" sz="1200">
              <a:solidFill>
                <a:srgbClr val="898989"/>
              </a:solidFill>
            </a:endParaRPr>
          </a:p>
        </p:txBody>
      </p:sp>
      <p:sp>
        <p:nvSpPr>
          <p:cNvPr id="20490"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51F3F14-4AC9-40DB-AB94-FA118FB1CF61}" type="slidenum">
              <a:rPr lang="en-US" sz="1200">
                <a:solidFill>
                  <a:srgbClr val="898989"/>
                </a:solidFill>
              </a:rPr>
              <a:pPr algn="r" eaLnBrk="1" hangingPunct="1"/>
              <a:t>8</a:t>
            </a:fld>
            <a:endParaRPr lang="en-US" sz="1200">
              <a:solidFill>
                <a:srgbClr val="898989"/>
              </a:solidFill>
            </a:endParaRPr>
          </a:p>
        </p:txBody>
      </p:sp>
    </p:spTree>
    <p:extLst>
      <p:ext uri="{BB962C8B-B14F-4D97-AF65-F5344CB8AC3E}">
        <p14:creationId xmlns:p14="http://schemas.microsoft.com/office/powerpoint/2010/main" val="1515229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467</Words>
  <Application>Microsoft Office PowerPoint</Application>
  <PresentationFormat>On-screen Show (4:3)</PresentationFormat>
  <Paragraphs>159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Transition  Career Exploration Workshop</vt:lpstr>
      <vt:lpstr>Career Decision-Making The SODA Process</vt:lpstr>
      <vt:lpstr> S  + O = Career Exploration </vt:lpstr>
      <vt:lpstr>Where Do I “Fit”  in the World of Work?</vt:lpstr>
      <vt:lpstr> D + A =  Developing a Plan  + Acting on that Plan </vt:lpstr>
      <vt:lpstr>SO + DA = Road to Success!</vt:lpstr>
      <vt:lpstr>What’s Your Favorite SODA? NAME _________________                                              DATE ________  </vt:lpstr>
      <vt:lpstr>Keeping Track of Your Progress - SODA  Packet</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Decision-Making The SODA Process</dc:title>
  <dc:creator>Howe, Joshua A.</dc:creator>
  <cp:lastModifiedBy>Howe, Joshua A.</cp:lastModifiedBy>
  <cp:revision>4</cp:revision>
  <dcterms:created xsi:type="dcterms:W3CDTF">2013-08-30T11:55:34Z</dcterms:created>
  <dcterms:modified xsi:type="dcterms:W3CDTF">2013-08-30T18:43:43Z</dcterms:modified>
</cp:coreProperties>
</file>