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5"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62D06C-5785-46C5-8ABF-70C471AA2A5F}"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72EBF0-A4BB-46FE-89B5-247B6B123527}" type="slidenum">
              <a:rPr lang="en-US" smtClean="0"/>
              <a:t>‹#›</a:t>
            </a:fld>
            <a:endParaRPr lang="en-US"/>
          </a:p>
        </p:txBody>
      </p:sp>
    </p:spTree>
    <p:extLst>
      <p:ext uri="{BB962C8B-B14F-4D97-AF65-F5344CB8AC3E}">
        <p14:creationId xmlns:p14="http://schemas.microsoft.com/office/powerpoint/2010/main" val="25135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165769D-F9DF-4613-A842-52330BA704D6}" type="slidenum">
              <a:rPr lang="en-US" smtClean="0"/>
              <a:pPr eaLnBrk="1" hangingPunct="1"/>
              <a:t>2</a:t>
            </a:fld>
            <a:endParaRPr lang="en-US" smtClean="0"/>
          </a:p>
        </p:txBody>
      </p:sp>
      <p:sp>
        <p:nvSpPr>
          <p:cNvPr id="7680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CC633EC-299B-4BDF-9059-DE7F28040527}" type="slidenum">
              <a:rPr lang="en-US" sz="1200"/>
              <a:pPr algn="r" eaLnBrk="1" hangingPunct="1"/>
              <a:t>2</a:t>
            </a:fld>
            <a:endParaRPr lang="en-US" sz="1200"/>
          </a:p>
        </p:txBody>
      </p:sp>
      <p:sp>
        <p:nvSpPr>
          <p:cNvPr id="7680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5" name="Notes Placeholder 2"/>
          <p:cNvSpPr>
            <a:spLocks noGrp="1"/>
          </p:cNvSpPr>
          <p:nvPr>
            <p:ph type="body" idx="1"/>
          </p:nvPr>
        </p:nvSpPr>
        <p:spPr>
          <a:xfrm>
            <a:off x="671445" y="4197757"/>
            <a:ext cx="5501218" cy="4422303"/>
          </a:xfrm>
          <a:noFill/>
        </p:spPr>
        <p:txBody>
          <a:bodyPr/>
          <a:lstStyle/>
          <a:p>
            <a:pPr eaLnBrk="1" hangingPunct="1">
              <a:spcBef>
                <a:spcPct val="0"/>
              </a:spcBef>
            </a:pPr>
            <a:r>
              <a:rPr lang="en-US" b="1" smtClean="0"/>
              <a:t>Facilitator Notes:		Projected Time:  20 mins.</a:t>
            </a:r>
          </a:p>
          <a:p>
            <a:pPr eaLnBrk="1" hangingPunct="1">
              <a:spcBef>
                <a:spcPct val="0"/>
              </a:spcBef>
            </a:pPr>
            <a:endParaRPr lang="en-US" smtClean="0"/>
          </a:p>
          <a:p>
            <a:pPr eaLnBrk="1" hangingPunct="1">
              <a:spcBef>
                <a:spcPct val="0"/>
              </a:spcBef>
            </a:pPr>
            <a:r>
              <a:rPr lang="en-US" b="1" smtClean="0"/>
              <a:t>Introductions or The Name Game</a:t>
            </a:r>
          </a:p>
          <a:p>
            <a:pPr eaLnBrk="1" hangingPunct="1">
              <a:spcBef>
                <a:spcPct val="0"/>
              </a:spcBef>
            </a:pPr>
            <a:endParaRPr lang="en-US" smtClean="0"/>
          </a:p>
          <a:p>
            <a:pPr eaLnBrk="1" hangingPunct="1">
              <a:spcBef>
                <a:spcPct val="0"/>
              </a:spcBef>
            </a:pPr>
            <a:r>
              <a:rPr lang="en-US" b="1" smtClean="0"/>
              <a:t>Materials Needed</a:t>
            </a:r>
            <a:r>
              <a:rPr lang="en-US" smtClean="0"/>
              <a:t>:  Markers, Tent cards</a:t>
            </a:r>
          </a:p>
          <a:p>
            <a:pPr eaLnBrk="1" hangingPunct="1">
              <a:spcBef>
                <a:spcPct val="0"/>
              </a:spcBef>
            </a:pPr>
            <a:endParaRPr lang="en-US" smtClean="0"/>
          </a:p>
          <a:p>
            <a:pPr eaLnBrk="1" hangingPunct="1">
              <a:spcBef>
                <a:spcPct val="0"/>
              </a:spcBef>
            </a:pPr>
            <a:r>
              <a:rPr lang="en-US" smtClean="0"/>
              <a:t>The object of this exercise is to have students introduce themselves, using the five topics listed above. Give them time to complete the exercise in their participant notebook (using the handout on the next slide) and then, after the facilitators introduce themselves, using the five points above, the participants will introduce themselves.</a:t>
            </a:r>
          </a:p>
          <a:p>
            <a:pPr eaLnBrk="1" hangingPunct="1">
              <a:spcBef>
                <a:spcPct val="0"/>
              </a:spcBef>
            </a:pPr>
            <a:r>
              <a:rPr lang="en-US" smtClean="0"/>
              <a:t> </a:t>
            </a:r>
          </a:p>
          <a:p>
            <a:pPr eaLnBrk="1" hangingPunct="1">
              <a:spcBef>
                <a:spcPct val="0"/>
              </a:spcBef>
            </a:pPr>
            <a:r>
              <a:rPr lang="en-US" smtClean="0"/>
              <a:t>This activity could also be done two other ways. The first way is for each student to do their own name tag to put on the table. On the name tag they will write their name and a positive descriptive word that starts with the same letter as their first name (i.e. joyful Joe). After they have created their name tags students should go around and introduce themselves by sharing the word they chose for their name tag and other information they choose to share. </a:t>
            </a:r>
          </a:p>
          <a:p>
            <a:pPr eaLnBrk="1" hangingPunct="1">
              <a:spcBef>
                <a:spcPct val="0"/>
              </a:spcBef>
            </a:pPr>
            <a:endParaRPr lang="en-US" smtClean="0"/>
          </a:p>
          <a:p>
            <a:pPr eaLnBrk="1" hangingPunct="1">
              <a:spcBef>
                <a:spcPct val="0"/>
              </a:spcBef>
            </a:pPr>
            <a:r>
              <a:rPr lang="en-US" smtClean="0"/>
              <a:t>The second way that this can be done is to split the class into groups of two. Students should be given one to two minutes to introduce themselves to each other and when that time is finished each person should make a name tag for their partner using their name and a positive descriptive word. When they come back together as a class each person should introduce their partner to the class by sharing the name tag they made and explaining why they chose the word that they did.</a:t>
            </a:r>
          </a:p>
        </p:txBody>
      </p:sp>
      <p:sp>
        <p:nvSpPr>
          <p:cNvPr id="76806" name="Footer Placeholder 4"/>
          <p:cNvSpPr>
            <a:spLocks noGrp="1"/>
          </p:cNvSpPr>
          <p:nvPr>
            <p:ph type="ftr" sz="quarter" idx="4"/>
          </p:nvPr>
        </p:nvSpPr>
        <p:spPr>
          <a:xfrm>
            <a:off x="0" y="8769758"/>
            <a:ext cx="2971337" cy="222987"/>
          </a:xfrm>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76807"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8C5F700-EEB2-4072-9B2E-BFFE914D0D9E}"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0C99B6C-624D-403E-8E9B-AD902A5ABAAF}" type="slidenum">
              <a:rPr lang="en-US" smtClean="0"/>
              <a:pPr eaLnBrk="1" hangingPunct="1"/>
              <a:t>4</a:t>
            </a:fld>
            <a:endParaRPr lang="en-US" smtClean="0"/>
          </a:p>
        </p:txBody>
      </p:sp>
      <p:sp>
        <p:nvSpPr>
          <p:cNvPr id="7782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93E1B7C-FAE5-4931-8455-EDF6698D26DF}" type="slidenum">
              <a:rPr lang="en-US" sz="1200"/>
              <a:pPr algn="r" eaLnBrk="1" hangingPunct="1"/>
              <a:t>4</a:t>
            </a:fld>
            <a:endParaRPr lang="en-US" sz="1200"/>
          </a:p>
        </p:txBody>
      </p:sp>
      <p:sp>
        <p:nvSpPr>
          <p:cNvPr id="7782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Notes Placeholder 2"/>
          <p:cNvSpPr>
            <a:spLocks noGrp="1"/>
          </p:cNvSpPr>
          <p:nvPr>
            <p:ph type="body" idx="1"/>
          </p:nvPr>
        </p:nvSpPr>
        <p:spPr>
          <a:noFill/>
        </p:spPr>
        <p:txBody>
          <a:bodyPr/>
          <a:lstStyle/>
          <a:p>
            <a:pPr eaLnBrk="1" hangingPunct="1">
              <a:spcBef>
                <a:spcPct val="0"/>
              </a:spcBef>
            </a:pPr>
            <a:r>
              <a:rPr lang="en-US" b="1" smtClean="0"/>
              <a:t>Facilitator Notes:		Projected Time:  10 mins.</a:t>
            </a:r>
          </a:p>
          <a:p>
            <a:pPr eaLnBrk="1" hangingPunct="1">
              <a:spcBef>
                <a:spcPct val="0"/>
              </a:spcBef>
            </a:pPr>
            <a:endParaRPr lang="en-US" b="1" smtClean="0"/>
          </a:p>
          <a:p>
            <a:pPr eaLnBrk="1" hangingPunct="1">
              <a:spcBef>
                <a:spcPct val="0"/>
              </a:spcBef>
            </a:pPr>
            <a:r>
              <a:rPr lang="en-US" b="1" smtClean="0"/>
              <a:t>House Keeping Guideline or Rules Activity</a:t>
            </a:r>
          </a:p>
          <a:p>
            <a:pPr eaLnBrk="1" hangingPunct="1">
              <a:spcBef>
                <a:spcPct val="0"/>
              </a:spcBef>
            </a:pPr>
            <a:endParaRPr lang="en-US" smtClean="0"/>
          </a:p>
          <a:p>
            <a:pPr eaLnBrk="1" hangingPunct="1">
              <a:spcBef>
                <a:spcPct val="0"/>
              </a:spcBef>
            </a:pPr>
            <a:r>
              <a:rPr lang="en-US" b="1" smtClean="0"/>
              <a:t>Materials Needed:</a:t>
            </a:r>
          </a:p>
          <a:p>
            <a:pPr eaLnBrk="1" hangingPunct="1">
              <a:spcBef>
                <a:spcPct val="0"/>
              </a:spcBef>
            </a:pPr>
            <a:r>
              <a:rPr lang="en-US" smtClean="0"/>
              <a:t>Flip Chart</a:t>
            </a:r>
          </a:p>
          <a:p>
            <a:pPr eaLnBrk="1" hangingPunct="1">
              <a:spcBef>
                <a:spcPct val="0"/>
              </a:spcBef>
            </a:pPr>
            <a:r>
              <a:rPr lang="en-US" smtClean="0"/>
              <a:t>Marker</a:t>
            </a:r>
          </a:p>
          <a:p>
            <a:pPr eaLnBrk="1" hangingPunct="1">
              <a:spcBef>
                <a:spcPct val="0"/>
              </a:spcBef>
            </a:pPr>
            <a:r>
              <a:rPr lang="en-US" smtClean="0"/>
              <a:t> </a:t>
            </a:r>
          </a:p>
          <a:p>
            <a:pPr eaLnBrk="1" hangingPunct="1">
              <a:spcBef>
                <a:spcPct val="0"/>
              </a:spcBef>
            </a:pPr>
            <a:r>
              <a:rPr lang="en-US" smtClean="0"/>
              <a:t>In this activity, students will, as a group, brainstorm the rules that will be followed within the classroom. They will be recorded on a flip chart, which should be posted on the wall in clear view of all participants.</a:t>
            </a:r>
          </a:p>
          <a:p>
            <a:pPr eaLnBrk="1" hangingPunct="1">
              <a:spcBef>
                <a:spcPct val="0"/>
              </a:spcBef>
            </a:pPr>
            <a:endParaRPr lang="en-US" smtClean="0"/>
          </a:p>
          <a:p>
            <a:pPr eaLnBrk="1" hangingPunct="1">
              <a:spcBef>
                <a:spcPct val="0"/>
              </a:spcBef>
            </a:pPr>
            <a:r>
              <a:rPr lang="en-US" smtClean="0"/>
              <a:t>School rules should be included on this list, along with other rules that the students feel are needed. It will also give students ownership of the rules and help them to become stake holders in the classroom.</a:t>
            </a:r>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b="1" smtClean="0"/>
          </a:p>
        </p:txBody>
      </p:sp>
      <p:sp>
        <p:nvSpPr>
          <p:cNvPr id="77830" name="Footer Placeholder 4"/>
          <p:cNvSpPr>
            <a:spLocks noGrp="1"/>
          </p:cNvSpPr>
          <p:nvPr>
            <p:ph type="ftr" sz="quarter" idx="4"/>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77831"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19BBA8B-C79D-404C-82BE-B5572241FF59}" type="slidenum">
              <a:rPr lang="en-US" sz="1200">
                <a:solidFill>
                  <a:srgbClr val="000000"/>
                </a:solidFill>
                <a:latin typeface="Arial" charset="0"/>
              </a:rPr>
              <a:pPr algn="r" eaLnBrk="1" hangingPunct="1"/>
              <a:t>4</a:t>
            </a:fld>
            <a:endParaRPr lang="en-US" sz="120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6FC9E4A-F4D4-4A1D-873C-32AEDFB42D51}" type="slidenum">
              <a:rPr lang="en-US" smtClean="0"/>
              <a:pPr eaLnBrk="1" hangingPunct="1"/>
              <a:t>5</a:t>
            </a:fld>
            <a:endParaRPr lang="en-US" smtClean="0"/>
          </a:p>
        </p:txBody>
      </p:sp>
      <p:sp>
        <p:nvSpPr>
          <p:cNvPr id="7885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3A77480-5EAF-4F60-BFC9-36333DB2BFD3}" type="slidenum">
              <a:rPr lang="en-US" sz="1200"/>
              <a:pPr algn="r" eaLnBrk="1" hangingPunct="1"/>
              <a:t>5</a:t>
            </a:fld>
            <a:endParaRPr lang="en-US" sz="1200"/>
          </a:p>
        </p:txBody>
      </p:sp>
      <p:sp>
        <p:nvSpPr>
          <p:cNvPr id="7885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3" name="Notes Placeholder 2"/>
          <p:cNvSpPr>
            <a:spLocks noGrp="1"/>
          </p:cNvSpPr>
          <p:nvPr>
            <p:ph type="body" idx="1"/>
          </p:nvPr>
        </p:nvSpPr>
        <p:spPr>
          <a:noFill/>
        </p:spPr>
        <p:txBody>
          <a:bodyPr/>
          <a:lstStyle/>
          <a:p>
            <a:pPr eaLnBrk="1" hangingPunct="1">
              <a:spcBef>
                <a:spcPct val="0"/>
              </a:spcBef>
            </a:pPr>
            <a:r>
              <a:rPr lang="en-US" b="1" smtClean="0"/>
              <a:t>Facilitator Notes:		Projected Time: 5 mins.</a:t>
            </a:r>
          </a:p>
          <a:p>
            <a:pPr eaLnBrk="1" hangingPunct="1">
              <a:spcBef>
                <a:spcPct val="0"/>
              </a:spcBef>
            </a:pPr>
            <a:endParaRPr lang="en-US" b="1" smtClean="0"/>
          </a:p>
          <a:p>
            <a:pPr eaLnBrk="1" hangingPunct="1">
              <a:spcBef>
                <a:spcPct val="0"/>
              </a:spcBef>
            </a:pPr>
            <a:r>
              <a:rPr lang="en-US" smtClean="0"/>
              <a:t>Due to the updated 2010 Code of Ethics, VR requires that you read  the above slide </a:t>
            </a:r>
            <a:r>
              <a:rPr lang="en-US" u="sng" smtClean="0"/>
              <a:t>verbatim</a:t>
            </a:r>
            <a:r>
              <a:rPr lang="en-US" smtClean="0"/>
              <a:t>, since it incorporates  the  professional ethical guidelines for working with groups. </a:t>
            </a:r>
          </a:p>
          <a:p>
            <a:pPr eaLnBrk="1" hangingPunct="1">
              <a:spcBef>
                <a:spcPct val="0"/>
              </a:spcBef>
            </a:pPr>
            <a:endParaRPr lang="en-US" smtClean="0"/>
          </a:p>
          <a:p>
            <a:pPr eaLnBrk="1" hangingPunct="1">
              <a:spcBef>
                <a:spcPct val="0"/>
              </a:spcBef>
            </a:pPr>
            <a:r>
              <a:rPr lang="en-US" smtClean="0"/>
              <a:t>Answer any questions these guidelines might prompt.</a:t>
            </a:r>
          </a:p>
          <a:p>
            <a:pPr eaLnBrk="1" hangingPunct="1">
              <a:spcBef>
                <a:spcPct val="0"/>
              </a:spcBef>
            </a:pPr>
            <a:endParaRPr lang="en-US" smtClean="0"/>
          </a:p>
        </p:txBody>
      </p:sp>
      <p:sp>
        <p:nvSpPr>
          <p:cNvPr id="78854" name="Footer Placeholder 4"/>
          <p:cNvSpPr>
            <a:spLocks noGrp="1"/>
          </p:cNvSpPr>
          <p:nvPr>
            <p:ph type="ftr" sz="quarter" idx="4"/>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78855"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70A803B-5DAF-45DA-8F52-3D614D232E4C}"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2344532-6D50-4CEA-B7A4-D37C9B3C1130}" type="slidenum">
              <a:rPr lang="en-US" smtClean="0"/>
              <a:pPr eaLnBrk="1" hangingPunct="1"/>
              <a:t>6</a:t>
            </a:fld>
            <a:endParaRPr lang="en-US" smtClean="0"/>
          </a:p>
        </p:txBody>
      </p:sp>
      <p:sp>
        <p:nvSpPr>
          <p:cNvPr id="7987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2082849-F701-46E6-9000-B37723D6AB07}" type="slidenum">
              <a:rPr lang="en-US" sz="1200"/>
              <a:pPr algn="r" eaLnBrk="1" hangingPunct="1"/>
              <a:t>6</a:t>
            </a:fld>
            <a:endParaRPr lang="en-US" sz="1200"/>
          </a:p>
        </p:txBody>
      </p:sp>
      <p:sp>
        <p:nvSpPr>
          <p:cNvPr id="7987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7" name="Rectangle 3"/>
          <p:cNvSpPr>
            <a:spLocks noGrp="1"/>
          </p:cNvSpPr>
          <p:nvPr>
            <p:ph type="body" idx="1"/>
          </p:nvPr>
        </p:nvSpPr>
        <p:spPr>
          <a:noFill/>
        </p:spPr>
        <p:txBody>
          <a:bodyPr/>
          <a:lstStyle/>
          <a:p>
            <a:pPr eaLnBrk="1" hangingPunct="1">
              <a:spcBef>
                <a:spcPct val="0"/>
              </a:spcBef>
            </a:pPr>
            <a:r>
              <a:rPr lang="en-US" b="1" smtClean="0"/>
              <a:t>Facilitator Notes:		Projected Time:  5 mins.</a:t>
            </a:r>
          </a:p>
          <a:p>
            <a:pPr eaLnBrk="1" hangingPunct="1">
              <a:spcBef>
                <a:spcPct val="0"/>
              </a:spcBef>
            </a:pPr>
            <a:endParaRPr lang="en-US" b="1" smtClean="0"/>
          </a:p>
          <a:p>
            <a:pPr eaLnBrk="1" hangingPunct="1">
              <a:spcBef>
                <a:spcPct val="0"/>
              </a:spcBef>
            </a:pPr>
            <a:r>
              <a:rPr lang="en-US" smtClean="0"/>
              <a:t>The ultimate goal of this workshop is that you will discover enough about yourself to be a partner in the process of your transition and use this information for life as you plan your future career path(s).  At the end of this workshop, you should be able to work with your parents, VR Counselor, and school system in setting your vocational goals.</a:t>
            </a:r>
          </a:p>
          <a:p>
            <a:pPr eaLnBrk="1" hangingPunct="1">
              <a:spcBef>
                <a:spcPct val="0"/>
              </a:spcBef>
            </a:pPr>
            <a:endParaRPr lang="en-US" smtClean="0"/>
          </a:p>
          <a:p>
            <a:pPr eaLnBrk="1" hangingPunct="1">
              <a:spcBef>
                <a:spcPct val="0"/>
              </a:spcBef>
            </a:pPr>
            <a:r>
              <a:rPr lang="en-US" smtClean="0"/>
              <a:t>Go over the expectations list above, answering any questions participants might have.</a:t>
            </a:r>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D324DE6-FD01-488E-A30B-A20B6D3E9E03}" type="slidenum">
              <a:rPr lang="en-US" smtClean="0"/>
              <a:pPr eaLnBrk="1" hangingPunct="1"/>
              <a:t>7</a:t>
            </a:fld>
            <a:endParaRPr lang="en-US" smtClean="0"/>
          </a:p>
        </p:txBody>
      </p:sp>
      <p:sp>
        <p:nvSpPr>
          <p:cNvPr id="8089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8A7D901-A0C2-463D-9D38-C22CB6AC6D1F}" type="slidenum">
              <a:rPr lang="en-US" sz="1200"/>
              <a:pPr algn="r" eaLnBrk="1" hangingPunct="1"/>
              <a:t>7</a:t>
            </a:fld>
            <a:endParaRPr lang="en-US" sz="1200"/>
          </a:p>
        </p:txBody>
      </p:sp>
      <p:sp>
        <p:nvSpPr>
          <p:cNvPr id="8090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1" name="Rectangle 3"/>
          <p:cNvSpPr>
            <a:spLocks noGrp="1"/>
          </p:cNvSpPr>
          <p:nvPr>
            <p:ph type="body" idx="1"/>
          </p:nvPr>
        </p:nvSpPr>
        <p:spPr>
          <a:noFill/>
        </p:spPr>
        <p:txBody>
          <a:bodyPr/>
          <a:lstStyle/>
          <a:p>
            <a:pPr eaLnBrk="1" hangingPunct="1">
              <a:spcBef>
                <a:spcPct val="0"/>
              </a:spcBef>
            </a:pPr>
            <a:r>
              <a:rPr lang="en-US" b="1" smtClean="0"/>
              <a:t>Facilitators Notes: 		Projected Time:  10 mins.</a:t>
            </a:r>
          </a:p>
          <a:p>
            <a:pPr eaLnBrk="1" hangingPunct="1">
              <a:spcBef>
                <a:spcPct val="0"/>
              </a:spcBef>
            </a:pPr>
            <a:endParaRPr lang="en-US" b="1" smtClean="0"/>
          </a:p>
          <a:p>
            <a:pPr eaLnBrk="1" hangingPunct="1">
              <a:spcBef>
                <a:spcPct val="0"/>
              </a:spcBef>
            </a:pPr>
            <a:r>
              <a:rPr lang="en-US" b="1" smtClean="0"/>
              <a:t>Materials Needed:    </a:t>
            </a:r>
          </a:p>
          <a:p>
            <a:pPr eaLnBrk="1" hangingPunct="1">
              <a:spcBef>
                <a:spcPct val="0"/>
              </a:spcBef>
            </a:pPr>
            <a:r>
              <a:rPr lang="en-US" smtClean="0"/>
              <a:t>Flip Charts</a:t>
            </a:r>
          </a:p>
          <a:p>
            <a:pPr eaLnBrk="1" hangingPunct="1">
              <a:spcBef>
                <a:spcPct val="0"/>
              </a:spcBef>
            </a:pPr>
            <a:r>
              <a:rPr lang="en-US" smtClean="0"/>
              <a:t>Markers</a:t>
            </a:r>
          </a:p>
          <a:p>
            <a:pPr eaLnBrk="1" hangingPunct="1">
              <a:spcBef>
                <a:spcPct val="0"/>
              </a:spcBef>
            </a:pPr>
            <a:endParaRPr lang="en-US" smtClean="0"/>
          </a:p>
          <a:p>
            <a:pPr eaLnBrk="1" hangingPunct="1">
              <a:spcBef>
                <a:spcPct val="0"/>
              </a:spcBef>
            </a:pPr>
            <a:r>
              <a:rPr lang="en-US" smtClean="0"/>
              <a:t>Facilitators can record on paper the responses individuals contribute and quickly go around to each member of the group for input.  </a:t>
            </a:r>
          </a:p>
          <a:p>
            <a:pPr eaLnBrk="1" hangingPunct="1">
              <a:spcBef>
                <a:spcPct val="0"/>
              </a:spcBef>
            </a:pPr>
            <a:endParaRPr lang="en-US" smtClean="0"/>
          </a:p>
          <a:p>
            <a:pPr eaLnBrk="1" hangingPunct="1">
              <a:spcBef>
                <a:spcPct val="0"/>
              </a:spcBef>
            </a:pPr>
            <a:r>
              <a:rPr lang="en-US" smtClean="0"/>
              <a:t>OR</a:t>
            </a:r>
          </a:p>
          <a:p>
            <a:pPr eaLnBrk="1" hangingPunct="1">
              <a:spcBef>
                <a:spcPct val="0"/>
              </a:spcBef>
            </a:pPr>
            <a:endParaRPr lang="en-US" smtClean="0"/>
          </a:p>
          <a:p>
            <a:pPr eaLnBrk="1" hangingPunct="1">
              <a:spcBef>
                <a:spcPct val="0"/>
              </a:spcBef>
            </a:pPr>
            <a:r>
              <a:rPr lang="en-US" smtClean="0"/>
              <a:t>Facilitators can write responses on a sheet from the flip chart, to be posted as a continuing reminder of what participants expect.</a:t>
            </a:r>
          </a:p>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E20E6BE-D7A7-4A78-B18C-7596F0CF2A38}" type="slidenum">
              <a:rPr lang="en-US" smtClean="0"/>
              <a:pPr eaLnBrk="1" hangingPunct="1"/>
              <a:t>8</a:t>
            </a:fld>
            <a:endParaRPr lang="en-US" smtClean="0"/>
          </a:p>
        </p:txBody>
      </p:sp>
      <p:sp>
        <p:nvSpPr>
          <p:cNvPr id="8192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6DB0EB0-D007-4423-91F9-45209D1B329D}" type="slidenum">
              <a:rPr lang="en-US" sz="1200"/>
              <a:pPr algn="r" eaLnBrk="1" hangingPunct="1"/>
              <a:t>8</a:t>
            </a:fld>
            <a:endParaRPr lang="en-US" sz="1200"/>
          </a:p>
        </p:txBody>
      </p:sp>
      <p:sp>
        <p:nvSpPr>
          <p:cNvPr id="8192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5" name="Notes Placeholder 2"/>
          <p:cNvSpPr>
            <a:spLocks noGrp="1"/>
          </p:cNvSpPr>
          <p:nvPr>
            <p:ph type="body" idx="1"/>
          </p:nvPr>
        </p:nvSpPr>
        <p:spPr>
          <a:noFill/>
        </p:spPr>
        <p:txBody>
          <a:bodyPr/>
          <a:lstStyle/>
          <a:p>
            <a:pPr eaLnBrk="1" hangingPunct="1">
              <a:spcBef>
                <a:spcPct val="0"/>
              </a:spcBef>
            </a:pPr>
            <a:r>
              <a:rPr lang="en-US" b="1" smtClean="0"/>
              <a:t>Facilitator Notes:		Projected Time: 5 mins.</a:t>
            </a:r>
          </a:p>
          <a:p>
            <a:pPr eaLnBrk="1" hangingPunct="1">
              <a:spcBef>
                <a:spcPct val="0"/>
              </a:spcBef>
            </a:pPr>
            <a:endParaRPr lang="en-US" b="1" smtClean="0"/>
          </a:p>
          <a:p>
            <a:pPr eaLnBrk="1" hangingPunct="1">
              <a:spcBef>
                <a:spcPct val="0"/>
              </a:spcBef>
            </a:pPr>
            <a:r>
              <a:rPr lang="en-US" b="1" smtClean="0"/>
              <a:t>Materials Needed:</a:t>
            </a:r>
          </a:p>
          <a:p>
            <a:pPr eaLnBrk="1" hangingPunct="1">
              <a:spcBef>
                <a:spcPct val="0"/>
              </a:spcBef>
            </a:pPr>
            <a:r>
              <a:rPr lang="en-US" smtClean="0"/>
              <a:t>Post-It Notes</a:t>
            </a:r>
          </a:p>
          <a:p>
            <a:pPr eaLnBrk="1" hangingPunct="1">
              <a:spcBef>
                <a:spcPct val="0"/>
              </a:spcBef>
            </a:pPr>
            <a:endParaRPr lang="en-US" b="1" smtClean="0"/>
          </a:p>
          <a:p>
            <a:pPr eaLnBrk="1" hangingPunct="1">
              <a:spcBef>
                <a:spcPct val="0"/>
              </a:spcBef>
            </a:pPr>
            <a:r>
              <a:rPr lang="en-US" smtClean="0"/>
              <a:t>If not done already, you will need to post a Post-It Note wall chart where it is visible to all or a flip chart.  </a:t>
            </a:r>
          </a:p>
          <a:p>
            <a:pPr eaLnBrk="1" hangingPunct="1">
              <a:spcBef>
                <a:spcPct val="0"/>
              </a:spcBef>
            </a:pPr>
            <a:endParaRPr lang="en-US" smtClean="0"/>
          </a:p>
          <a:p>
            <a:pPr eaLnBrk="1" hangingPunct="1">
              <a:spcBef>
                <a:spcPct val="0"/>
              </a:spcBef>
            </a:pPr>
            <a:r>
              <a:rPr lang="en-US" smtClean="0"/>
              <a:t>This is done to encourage participants to bring up issues for discussion/resolution that may not be apparent during the sessions.</a:t>
            </a:r>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p:txBody>
      </p:sp>
      <p:sp>
        <p:nvSpPr>
          <p:cNvPr id="81926" name="Footer Placeholder 4"/>
          <p:cNvSpPr>
            <a:spLocks noGrp="1"/>
          </p:cNvSpPr>
          <p:nvPr>
            <p:ph type="ftr" sz="quarter" idx="4"/>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81927"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r>
              <a:rPr lang="en-US" sz="1200">
                <a:solidFill>
                  <a:srgbClr val="000000"/>
                </a:solidFill>
                <a:latin typeface="Arial" charset="0"/>
              </a:rPr>
              <a:t>8</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88BE3B-7C32-4EEB-B361-EB2468A8A969}"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ACDB1-DBB6-40E4-8A1B-5A6B1A54C8C5}" type="slidenum">
              <a:rPr lang="en-US" smtClean="0"/>
              <a:t>‹#›</a:t>
            </a:fld>
            <a:endParaRPr lang="en-US"/>
          </a:p>
        </p:txBody>
      </p:sp>
    </p:spTree>
    <p:extLst>
      <p:ext uri="{BB962C8B-B14F-4D97-AF65-F5344CB8AC3E}">
        <p14:creationId xmlns:p14="http://schemas.microsoft.com/office/powerpoint/2010/main" val="2187848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88BE3B-7C32-4EEB-B361-EB2468A8A969}"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ACDB1-DBB6-40E4-8A1B-5A6B1A54C8C5}" type="slidenum">
              <a:rPr lang="en-US" smtClean="0"/>
              <a:t>‹#›</a:t>
            </a:fld>
            <a:endParaRPr lang="en-US"/>
          </a:p>
        </p:txBody>
      </p:sp>
    </p:spTree>
    <p:extLst>
      <p:ext uri="{BB962C8B-B14F-4D97-AF65-F5344CB8AC3E}">
        <p14:creationId xmlns:p14="http://schemas.microsoft.com/office/powerpoint/2010/main" val="3706277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88BE3B-7C32-4EEB-B361-EB2468A8A969}"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ACDB1-DBB6-40E4-8A1B-5A6B1A54C8C5}" type="slidenum">
              <a:rPr lang="en-US" smtClean="0"/>
              <a:t>‹#›</a:t>
            </a:fld>
            <a:endParaRPr lang="en-US"/>
          </a:p>
        </p:txBody>
      </p:sp>
    </p:spTree>
    <p:extLst>
      <p:ext uri="{BB962C8B-B14F-4D97-AF65-F5344CB8AC3E}">
        <p14:creationId xmlns:p14="http://schemas.microsoft.com/office/powerpoint/2010/main" val="744572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88BE3B-7C32-4EEB-B361-EB2468A8A969}"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ACDB1-DBB6-40E4-8A1B-5A6B1A54C8C5}" type="slidenum">
              <a:rPr lang="en-US" smtClean="0"/>
              <a:t>‹#›</a:t>
            </a:fld>
            <a:endParaRPr lang="en-US"/>
          </a:p>
        </p:txBody>
      </p:sp>
    </p:spTree>
    <p:extLst>
      <p:ext uri="{BB962C8B-B14F-4D97-AF65-F5344CB8AC3E}">
        <p14:creationId xmlns:p14="http://schemas.microsoft.com/office/powerpoint/2010/main" val="2334184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88BE3B-7C32-4EEB-B361-EB2468A8A969}"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ACDB1-DBB6-40E4-8A1B-5A6B1A54C8C5}" type="slidenum">
              <a:rPr lang="en-US" smtClean="0"/>
              <a:t>‹#›</a:t>
            </a:fld>
            <a:endParaRPr lang="en-US"/>
          </a:p>
        </p:txBody>
      </p:sp>
    </p:spTree>
    <p:extLst>
      <p:ext uri="{BB962C8B-B14F-4D97-AF65-F5344CB8AC3E}">
        <p14:creationId xmlns:p14="http://schemas.microsoft.com/office/powerpoint/2010/main" val="4097929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88BE3B-7C32-4EEB-B361-EB2468A8A969}"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ACDB1-DBB6-40E4-8A1B-5A6B1A54C8C5}" type="slidenum">
              <a:rPr lang="en-US" smtClean="0"/>
              <a:t>‹#›</a:t>
            </a:fld>
            <a:endParaRPr lang="en-US"/>
          </a:p>
        </p:txBody>
      </p:sp>
    </p:spTree>
    <p:extLst>
      <p:ext uri="{BB962C8B-B14F-4D97-AF65-F5344CB8AC3E}">
        <p14:creationId xmlns:p14="http://schemas.microsoft.com/office/powerpoint/2010/main" val="300118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88BE3B-7C32-4EEB-B361-EB2468A8A969}"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5ACDB1-DBB6-40E4-8A1B-5A6B1A54C8C5}" type="slidenum">
              <a:rPr lang="en-US" smtClean="0"/>
              <a:t>‹#›</a:t>
            </a:fld>
            <a:endParaRPr lang="en-US"/>
          </a:p>
        </p:txBody>
      </p:sp>
    </p:spTree>
    <p:extLst>
      <p:ext uri="{BB962C8B-B14F-4D97-AF65-F5344CB8AC3E}">
        <p14:creationId xmlns:p14="http://schemas.microsoft.com/office/powerpoint/2010/main" val="869424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88BE3B-7C32-4EEB-B361-EB2468A8A969}"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5ACDB1-DBB6-40E4-8A1B-5A6B1A54C8C5}" type="slidenum">
              <a:rPr lang="en-US" smtClean="0"/>
              <a:t>‹#›</a:t>
            </a:fld>
            <a:endParaRPr lang="en-US"/>
          </a:p>
        </p:txBody>
      </p:sp>
    </p:spTree>
    <p:extLst>
      <p:ext uri="{BB962C8B-B14F-4D97-AF65-F5344CB8AC3E}">
        <p14:creationId xmlns:p14="http://schemas.microsoft.com/office/powerpoint/2010/main" val="341389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88BE3B-7C32-4EEB-B361-EB2468A8A969}"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5ACDB1-DBB6-40E4-8A1B-5A6B1A54C8C5}" type="slidenum">
              <a:rPr lang="en-US" smtClean="0"/>
              <a:t>‹#›</a:t>
            </a:fld>
            <a:endParaRPr lang="en-US"/>
          </a:p>
        </p:txBody>
      </p:sp>
    </p:spTree>
    <p:extLst>
      <p:ext uri="{BB962C8B-B14F-4D97-AF65-F5344CB8AC3E}">
        <p14:creationId xmlns:p14="http://schemas.microsoft.com/office/powerpoint/2010/main" val="205021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88BE3B-7C32-4EEB-B361-EB2468A8A969}"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ACDB1-DBB6-40E4-8A1B-5A6B1A54C8C5}" type="slidenum">
              <a:rPr lang="en-US" smtClean="0"/>
              <a:t>‹#›</a:t>
            </a:fld>
            <a:endParaRPr lang="en-US"/>
          </a:p>
        </p:txBody>
      </p:sp>
    </p:spTree>
    <p:extLst>
      <p:ext uri="{BB962C8B-B14F-4D97-AF65-F5344CB8AC3E}">
        <p14:creationId xmlns:p14="http://schemas.microsoft.com/office/powerpoint/2010/main" val="285209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88BE3B-7C32-4EEB-B361-EB2468A8A969}"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ACDB1-DBB6-40E4-8A1B-5A6B1A54C8C5}" type="slidenum">
              <a:rPr lang="en-US" smtClean="0"/>
              <a:t>‹#›</a:t>
            </a:fld>
            <a:endParaRPr lang="en-US"/>
          </a:p>
        </p:txBody>
      </p:sp>
    </p:spTree>
    <p:extLst>
      <p:ext uri="{BB962C8B-B14F-4D97-AF65-F5344CB8AC3E}">
        <p14:creationId xmlns:p14="http://schemas.microsoft.com/office/powerpoint/2010/main" val="1595154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8BE3B-7C32-4EEB-B361-EB2468A8A969}"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5ACDB1-DBB6-40E4-8A1B-5A6B1A54C8C5}" type="slidenum">
              <a:rPr lang="en-US" smtClean="0"/>
              <a:t>‹#›</a:t>
            </a:fld>
            <a:endParaRPr lang="en-US"/>
          </a:p>
        </p:txBody>
      </p:sp>
    </p:spTree>
    <p:extLst>
      <p:ext uri="{BB962C8B-B14F-4D97-AF65-F5344CB8AC3E}">
        <p14:creationId xmlns:p14="http://schemas.microsoft.com/office/powerpoint/2010/main" val="2597724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smtClean="0">
                <a:solidFill>
                  <a:schemeClr val="tx1">
                    <a:lumMod val="85000"/>
                    <a:lumOff val="15000"/>
                  </a:schemeClr>
                </a:solidFill>
              </a:rPr>
              <a:t>Introduction</a:t>
            </a:r>
            <a:endParaRPr lang="en-US" sz="40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91C2E0F7-CB8B-46A2-873A-4A1E0FE6142F}" type="slidenum">
              <a:rPr lang="en-US"/>
              <a:pPr>
                <a:defRPr/>
              </a:pPr>
              <a:t>2</a:t>
            </a:fld>
            <a:endParaRPr lang="en-US"/>
          </a:p>
        </p:txBody>
      </p:sp>
      <p:sp>
        <p:nvSpPr>
          <p:cNvPr id="5123" name="Title 1"/>
          <p:cNvSpPr>
            <a:spLocks noGrp="1"/>
          </p:cNvSpPr>
          <p:nvPr>
            <p:ph type="title"/>
          </p:nvPr>
        </p:nvSpPr>
        <p:spPr>
          <a:xfrm>
            <a:off x="2743200" y="274638"/>
            <a:ext cx="5943600" cy="1143000"/>
          </a:xfrm>
        </p:spPr>
        <p:txBody>
          <a:bodyPr/>
          <a:lstStyle/>
          <a:p>
            <a:pPr eaLnBrk="1" hangingPunct="1"/>
            <a:r>
              <a:rPr lang="en-US" b="1" smtClean="0"/>
              <a:t>Welcome/Introductions</a:t>
            </a:r>
            <a:endParaRPr lang="en-US" smtClean="0"/>
          </a:p>
        </p:txBody>
      </p:sp>
      <p:sp>
        <p:nvSpPr>
          <p:cNvPr id="5124" name="Content Placeholder 2"/>
          <p:cNvSpPr>
            <a:spLocks noGrp="1"/>
          </p:cNvSpPr>
          <p:nvPr>
            <p:ph idx="1"/>
          </p:nvPr>
        </p:nvSpPr>
        <p:spPr/>
        <p:txBody>
          <a:bodyPr/>
          <a:lstStyle/>
          <a:p>
            <a:pPr eaLnBrk="1" hangingPunct="1"/>
            <a:r>
              <a:rPr lang="en-US" smtClean="0"/>
              <a:t>My </a:t>
            </a:r>
            <a:r>
              <a:rPr lang="en-US" b="1" smtClean="0"/>
              <a:t>Name: </a:t>
            </a:r>
            <a:endParaRPr lang="en-US" smtClean="0"/>
          </a:p>
          <a:p>
            <a:pPr eaLnBrk="1" hangingPunct="1"/>
            <a:r>
              <a:rPr lang="en-US" smtClean="0"/>
              <a:t>In five years, my </a:t>
            </a:r>
            <a:r>
              <a:rPr lang="en-US" b="1" smtClean="0"/>
              <a:t>Job</a:t>
            </a:r>
            <a:r>
              <a:rPr lang="en-US" smtClean="0"/>
              <a:t> will be - </a:t>
            </a:r>
          </a:p>
          <a:p>
            <a:pPr eaLnBrk="1" hangingPunct="1"/>
            <a:r>
              <a:rPr lang="en-US" smtClean="0"/>
              <a:t>My </a:t>
            </a:r>
            <a:r>
              <a:rPr lang="en-US" b="1" smtClean="0"/>
              <a:t>First/Next Job </a:t>
            </a:r>
            <a:r>
              <a:rPr lang="en-US" smtClean="0"/>
              <a:t>will be -</a:t>
            </a:r>
          </a:p>
          <a:p>
            <a:pPr eaLnBrk="1" hangingPunct="1"/>
            <a:r>
              <a:rPr lang="en-US" smtClean="0"/>
              <a:t>In terms of my work/volunteer, learning, leisure and personal life, my </a:t>
            </a:r>
            <a:r>
              <a:rPr lang="en-US" b="1" smtClean="0"/>
              <a:t>Strengths are -</a:t>
            </a:r>
            <a:endParaRPr lang="en-US" smtClean="0"/>
          </a:p>
          <a:p>
            <a:pPr eaLnBrk="1" hangingPunct="1"/>
            <a:r>
              <a:rPr lang="en-US" smtClean="0"/>
              <a:t>To reach my dream job, I will need to get this  level of </a:t>
            </a:r>
            <a:r>
              <a:rPr lang="en-US" b="1" smtClean="0"/>
              <a:t>Training</a:t>
            </a:r>
            <a:r>
              <a:rPr lang="en-US" smtClean="0"/>
              <a:t>  - </a:t>
            </a:r>
          </a:p>
          <a:p>
            <a:pPr lvl="1" eaLnBrk="1" hangingPunct="1"/>
            <a:r>
              <a:rPr lang="en-US" smtClean="0"/>
              <a:t>It’s OK to be undecided.</a:t>
            </a:r>
            <a:r>
              <a:rPr lang="en-US" sz="800" smtClean="0"/>
              <a:t>.</a:t>
            </a:r>
            <a:endParaRPr lang="en-US" smtClean="0"/>
          </a:p>
        </p:txBody>
      </p:sp>
      <p:sp>
        <p:nvSpPr>
          <p:cNvPr id="19463" name="Date Placeholder 6"/>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5126"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C6BFCEE-3509-46C7-9DF2-C174D10D7C5B}"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64035DA4-17A4-436A-8492-F8FBD25CB1DC}"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512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1EF2189-55EF-4623-A9BF-3C02F15720E7}" type="slidenum">
              <a:rPr lang="en-US" sz="1200">
                <a:solidFill>
                  <a:srgbClr val="898989"/>
                </a:solidFill>
              </a:rPr>
              <a:pPr algn="r" eaLnBrk="1" hangingPunct="1"/>
              <a:t>2</a:t>
            </a:fld>
            <a:endParaRPr lang="en-US" sz="1200">
              <a:solidFill>
                <a:srgbClr val="898989"/>
              </a:solidFill>
            </a:endParaRPr>
          </a:p>
        </p:txBody>
      </p:sp>
      <p:sp>
        <p:nvSpPr>
          <p:cNvPr id="5130"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5D3276B-60A1-43CB-95A1-CE4B6A7DA534}" type="slidenum">
              <a:rPr lang="en-US" sz="1200">
                <a:solidFill>
                  <a:srgbClr val="898989"/>
                </a:solidFill>
              </a:rPr>
              <a:pPr algn="r" eaLnBrk="1" hangingPunct="1"/>
              <a:t>2</a:t>
            </a:fld>
            <a:endParaRPr lang="en-US" sz="1200">
              <a:solidFill>
                <a:srgbClr val="898989"/>
              </a:solidFill>
            </a:endParaRPr>
          </a:p>
        </p:txBody>
      </p:sp>
      <p:pic>
        <p:nvPicPr>
          <p:cNvPr id="5131" name="Picture 8" title="Generic people joining hands"/>
          <p:cNvPicPr>
            <a:picLocks noChangeAspect="1" noChangeArrowheads="1"/>
          </p:cNvPicPr>
          <p:nvPr/>
        </p:nvPicPr>
        <p:blipFill>
          <a:blip r:embed="rId3"/>
          <a:srcRect/>
          <a:stretch>
            <a:fillRect/>
          </a:stretch>
        </p:blipFill>
        <p:spPr bwMode="auto">
          <a:xfrm>
            <a:off x="0" y="304800"/>
            <a:ext cx="2514600" cy="178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0752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fld id="{EC3E50A3-9710-4153-A60D-6CE2A06826E1}" type="datetime1">
              <a:rPr lang="en-US" smtClean="0"/>
              <a:pPr>
                <a:defRPr/>
              </a:pPr>
              <a:t>8/30/2013</a:t>
            </a:fld>
            <a:endParaRPr lang="en-US"/>
          </a:p>
        </p:txBody>
      </p:sp>
      <p:sp>
        <p:nvSpPr>
          <p:cNvPr id="6147"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mtClean="0">
                <a:solidFill>
                  <a:srgbClr val="898989"/>
                </a:solidFill>
              </a:rPr>
              <a:t>Bureau of Vocational Rehabilitation Transition Occupational Exploration</a:t>
            </a:r>
          </a:p>
        </p:txBody>
      </p:sp>
      <p:sp>
        <p:nvSpPr>
          <p:cNvPr id="4" name="Slide Number Placeholder 3"/>
          <p:cNvSpPr>
            <a:spLocks noGrp="1"/>
          </p:cNvSpPr>
          <p:nvPr>
            <p:ph type="sldNum" sz="quarter" idx="12"/>
          </p:nvPr>
        </p:nvSpPr>
        <p:spPr/>
        <p:txBody>
          <a:bodyPr/>
          <a:lstStyle/>
          <a:p>
            <a:pPr>
              <a:defRPr/>
            </a:pPr>
            <a:fld id="{8E2C751A-DB0E-4180-B8A0-A20AC3D972D8}" type="slidenum">
              <a:rPr lang="en-US" smtClean="0"/>
              <a:pPr>
                <a:defRPr/>
              </a:pPr>
              <a:t>3</a:t>
            </a:fld>
            <a:endParaRPr lang="en-US"/>
          </a:p>
        </p:txBody>
      </p:sp>
      <p:pic>
        <p:nvPicPr>
          <p:cNvPr id="13" name="Picture 2" descr="An illustrated clip art man in a suit climbs up a purple ladder. He is nearly to the top and the dramatic perspective makes him appear to be up quite high." title="Man climbing a ladder"/>
          <p:cNvPicPr>
            <a:picLocks noGrp="1" noChangeAspect="1" noChangeArrowheads="1"/>
          </p:cNvPicPr>
          <p:nvPr>
            <p:ph sz="half" idx="2"/>
          </p:nvPr>
        </p:nvPicPr>
        <p:blipFill>
          <a:blip r:embed="rId2"/>
          <a:srcRect/>
          <a:stretch>
            <a:fillRect/>
          </a:stretch>
        </p:blipFill>
        <p:spPr>
          <a:xfrm>
            <a:off x="381000" y="457200"/>
            <a:ext cx="2725738" cy="5334000"/>
          </a:xfrm>
        </p:spPr>
      </p:pic>
      <p:sp>
        <p:nvSpPr>
          <p:cNvPr id="6150" name="Text Placeholder 10"/>
          <p:cNvSpPr>
            <a:spLocks noGrp="1"/>
          </p:cNvSpPr>
          <p:nvPr>
            <p:ph type="body" sz="quarter" idx="3"/>
          </p:nvPr>
        </p:nvSpPr>
        <p:spPr>
          <a:xfrm>
            <a:off x="3276600" y="3048000"/>
            <a:ext cx="4724400" cy="3276600"/>
          </a:xfrm>
        </p:spPr>
        <p:txBody>
          <a:bodyPr>
            <a:normAutofit fontScale="70000" lnSpcReduction="20000"/>
          </a:bodyPr>
          <a:lstStyle/>
          <a:p>
            <a:pPr eaLnBrk="1" hangingPunct="1"/>
            <a:r>
              <a:rPr lang="en-US" sz="3200" smtClean="0">
                <a:solidFill>
                  <a:srgbClr val="000000"/>
                </a:solidFill>
                <a:latin typeface="Arial" charset="0"/>
              </a:rPr>
              <a:t>Name:</a:t>
            </a:r>
          </a:p>
          <a:p>
            <a:pPr eaLnBrk="1" hangingPunct="1"/>
            <a:endParaRPr lang="en-US" sz="3200" smtClean="0">
              <a:solidFill>
                <a:srgbClr val="000000"/>
              </a:solidFill>
              <a:latin typeface="Arial" charset="0"/>
            </a:endParaRPr>
          </a:p>
          <a:p>
            <a:pPr eaLnBrk="1" hangingPunct="1"/>
            <a:r>
              <a:rPr lang="en-US" sz="3200" smtClean="0">
                <a:solidFill>
                  <a:srgbClr val="000000"/>
                </a:solidFill>
                <a:latin typeface="Arial" charset="0"/>
              </a:rPr>
              <a:t>My Job in five years:</a:t>
            </a:r>
          </a:p>
          <a:p>
            <a:pPr eaLnBrk="1" hangingPunct="1"/>
            <a:endParaRPr lang="en-US" sz="3200" smtClean="0">
              <a:solidFill>
                <a:srgbClr val="000000"/>
              </a:solidFill>
              <a:latin typeface="Arial" charset="0"/>
            </a:endParaRPr>
          </a:p>
          <a:p>
            <a:pPr eaLnBrk="1" hangingPunct="1"/>
            <a:r>
              <a:rPr lang="en-US" sz="3200" smtClean="0">
                <a:solidFill>
                  <a:srgbClr val="000000"/>
                </a:solidFill>
                <a:latin typeface="Arial" charset="0"/>
              </a:rPr>
              <a:t>First/Next Job:</a:t>
            </a:r>
          </a:p>
          <a:p>
            <a:pPr eaLnBrk="1" hangingPunct="1"/>
            <a:endParaRPr lang="en-US" sz="3200" smtClean="0">
              <a:solidFill>
                <a:srgbClr val="000000"/>
              </a:solidFill>
              <a:latin typeface="Arial" charset="0"/>
            </a:endParaRPr>
          </a:p>
          <a:p>
            <a:pPr eaLnBrk="1" hangingPunct="1"/>
            <a:r>
              <a:rPr lang="en-US" sz="3200" smtClean="0">
                <a:solidFill>
                  <a:srgbClr val="000000"/>
                </a:solidFill>
                <a:latin typeface="Arial" charset="0"/>
              </a:rPr>
              <a:t>My Strengths:</a:t>
            </a:r>
          </a:p>
          <a:p>
            <a:pPr eaLnBrk="1" hangingPunct="1"/>
            <a:endParaRPr lang="en-US" sz="3200" smtClean="0">
              <a:solidFill>
                <a:srgbClr val="000000"/>
              </a:solidFill>
              <a:latin typeface="Arial" charset="0"/>
            </a:endParaRPr>
          </a:p>
          <a:p>
            <a:pPr eaLnBrk="1" hangingPunct="1"/>
            <a:r>
              <a:rPr lang="en-US" sz="3200" smtClean="0">
                <a:solidFill>
                  <a:srgbClr val="000000"/>
                </a:solidFill>
                <a:latin typeface="Arial" charset="0"/>
              </a:rPr>
              <a:t>Training Needed:</a:t>
            </a:r>
            <a:endParaRPr lang="en-US" sz="3600" smtClean="0">
              <a:solidFill>
                <a:srgbClr val="000000"/>
              </a:solidFill>
            </a:endParaRPr>
          </a:p>
        </p:txBody>
      </p:sp>
      <p:sp>
        <p:nvSpPr>
          <p:cNvPr id="6151" name="Title 1"/>
          <p:cNvSpPr>
            <a:spLocks noGrp="1"/>
          </p:cNvSpPr>
          <p:nvPr>
            <p:ph type="title"/>
          </p:nvPr>
        </p:nvSpPr>
        <p:spPr>
          <a:xfrm>
            <a:off x="2590800" y="76200"/>
            <a:ext cx="5943600" cy="1143000"/>
          </a:xfrm>
        </p:spPr>
        <p:txBody>
          <a:bodyPr/>
          <a:lstStyle/>
          <a:p>
            <a:pPr eaLnBrk="1" hangingPunct="1"/>
            <a:r>
              <a:rPr lang="en-US" sz="4000" b="1" smtClean="0"/>
              <a:t>Thinking About Work</a:t>
            </a:r>
          </a:p>
        </p:txBody>
      </p:sp>
    </p:spTree>
    <p:extLst>
      <p:ext uri="{BB962C8B-B14F-4D97-AF65-F5344CB8AC3E}">
        <p14:creationId xmlns:p14="http://schemas.microsoft.com/office/powerpoint/2010/main" val="553898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EDACF672-9501-4719-9595-9F58A74E6EC5}" type="slidenum">
              <a:rPr lang="en-US"/>
              <a:pPr>
                <a:defRPr/>
              </a:pPr>
              <a:t>4</a:t>
            </a:fld>
            <a:endParaRPr lang="en-US"/>
          </a:p>
        </p:txBody>
      </p:sp>
      <p:sp>
        <p:nvSpPr>
          <p:cNvPr id="7171" name="Title 1"/>
          <p:cNvSpPr>
            <a:spLocks noGrp="1"/>
          </p:cNvSpPr>
          <p:nvPr>
            <p:ph type="title"/>
          </p:nvPr>
        </p:nvSpPr>
        <p:spPr>
          <a:xfrm>
            <a:off x="2438400" y="274638"/>
            <a:ext cx="6248400" cy="1143000"/>
          </a:xfrm>
        </p:spPr>
        <p:txBody>
          <a:bodyPr/>
          <a:lstStyle/>
          <a:p>
            <a:pPr eaLnBrk="1" hangingPunct="1"/>
            <a:r>
              <a:rPr lang="en-US" b="1" smtClean="0"/>
              <a:t>Housekeeping Issues</a:t>
            </a:r>
            <a:endParaRPr lang="en-US" smtClean="0"/>
          </a:p>
        </p:txBody>
      </p:sp>
      <p:sp>
        <p:nvSpPr>
          <p:cNvPr id="7172" name="Content Placeholder 2"/>
          <p:cNvSpPr>
            <a:spLocks noGrp="1"/>
          </p:cNvSpPr>
          <p:nvPr>
            <p:ph idx="1"/>
          </p:nvPr>
        </p:nvSpPr>
        <p:spPr/>
        <p:txBody>
          <a:bodyPr/>
          <a:lstStyle/>
          <a:p>
            <a:pPr eaLnBrk="1" hangingPunct="1"/>
            <a:r>
              <a:rPr lang="en-US" smtClean="0"/>
              <a:t>School Rules</a:t>
            </a:r>
          </a:p>
          <a:p>
            <a:pPr eaLnBrk="1" hangingPunct="1"/>
            <a:r>
              <a:rPr lang="en-US" smtClean="0"/>
              <a:t>Bathrooms</a:t>
            </a:r>
          </a:p>
          <a:p>
            <a:pPr eaLnBrk="1" hangingPunct="1"/>
            <a:r>
              <a:rPr lang="en-US" smtClean="0"/>
              <a:t>Have Consent Forms Been Returned</a:t>
            </a:r>
          </a:p>
          <a:p>
            <a:pPr eaLnBrk="1" hangingPunct="1"/>
            <a:r>
              <a:rPr lang="en-US" smtClean="0"/>
              <a:t>Turn off cell phones </a:t>
            </a:r>
          </a:p>
          <a:p>
            <a:pPr eaLnBrk="1" hangingPunct="1"/>
            <a:r>
              <a:rPr lang="en-US" smtClean="0"/>
              <a:t>No cell phone use during class</a:t>
            </a:r>
          </a:p>
          <a:p>
            <a:pPr eaLnBrk="1" hangingPunct="1"/>
            <a:r>
              <a:rPr lang="en-US" smtClean="0"/>
              <a:t>No texting during class</a:t>
            </a:r>
          </a:p>
          <a:p>
            <a:pPr eaLnBrk="1" hangingPunct="1"/>
            <a:endParaRPr lang="en-US" smtClean="0"/>
          </a:p>
        </p:txBody>
      </p:sp>
      <p:sp>
        <p:nvSpPr>
          <p:cNvPr id="21511" name="Date Placeholder 6"/>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7174"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0E89622-1975-44B3-B9A2-681E6F5CAD42}"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2AAB5D6F-7936-4F81-A242-E75E7C04D8D7}"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717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F813371-A97B-4EF4-882D-6C36C7CC01E1}" type="slidenum">
              <a:rPr lang="en-US" sz="1200">
                <a:solidFill>
                  <a:srgbClr val="898989"/>
                </a:solidFill>
              </a:rPr>
              <a:pPr algn="r" eaLnBrk="1" hangingPunct="1"/>
              <a:t>4</a:t>
            </a:fld>
            <a:endParaRPr lang="en-US" sz="1200">
              <a:solidFill>
                <a:srgbClr val="898989"/>
              </a:solidFill>
            </a:endParaRPr>
          </a:p>
        </p:txBody>
      </p:sp>
      <p:sp>
        <p:nvSpPr>
          <p:cNvPr id="7178"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A2EC4D1-D31C-454F-8111-9D269B3483C2}" type="slidenum">
              <a:rPr lang="en-US" sz="1200">
                <a:solidFill>
                  <a:srgbClr val="898989"/>
                </a:solidFill>
              </a:rPr>
              <a:pPr algn="r" eaLnBrk="1" hangingPunct="1"/>
              <a:t>4</a:t>
            </a:fld>
            <a:endParaRPr lang="en-US" sz="1200">
              <a:solidFill>
                <a:srgbClr val="898989"/>
              </a:solidFill>
            </a:endParaRPr>
          </a:p>
        </p:txBody>
      </p:sp>
      <p:pic>
        <p:nvPicPr>
          <p:cNvPr id="7179" name="Picture 8" title="Generic people joining hands"/>
          <p:cNvPicPr>
            <a:picLocks noChangeAspect="1" noChangeArrowheads="1"/>
          </p:cNvPicPr>
          <p:nvPr/>
        </p:nvPicPr>
        <p:blipFill>
          <a:blip r:embed="rId3"/>
          <a:srcRect/>
          <a:stretch>
            <a:fillRect/>
          </a:stretch>
        </p:blipFill>
        <p:spPr bwMode="auto">
          <a:xfrm>
            <a:off x="381000" y="304800"/>
            <a:ext cx="20145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1499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BFFA8452-848F-4BC9-8B49-B5E87167A42B}" type="slidenum">
              <a:rPr lang="en-US"/>
              <a:pPr>
                <a:defRPr/>
              </a:pPr>
              <a:t>5</a:t>
            </a:fld>
            <a:endParaRPr lang="en-US"/>
          </a:p>
        </p:txBody>
      </p:sp>
      <p:sp>
        <p:nvSpPr>
          <p:cNvPr id="8195" name="Title 1"/>
          <p:cNvSpPr>
            <a:spLocks noGrp="1"/>
          </p:cNvSpPr>
          <p:nvPr>
            <p:ph type="title"/>
          </p:nvPr>
        </p:nvSpPr>
        <p:spPr>
          <a:xfrm>
            <a:off x="2590800" y="274638"/>
            <a:ext cx="6096000" cy="1143000"/>
          </a:xfrm>
        </p:spPr>
        <p:txBody>
          <a:bodyPr/>
          <a:lstStyle/>
          <a:p>
            <a:r>
              <a:rPr lang="en-US" b="1" smtClean="0"/>
              <a:t>Group Confidentiality</a:t>
            </a:r>
          </a:p>
        </p:txBody>
      </p:sp>
      <p:sp>
        <p:nvSpPr>
          <p:cNvPr id="8196" name="Content Placeholder 2"/>
          <p:cNvSpPr>
            <a:spLocks noGrp="1"/>
          </p:cNvSpPr>
          <p:nvPr>
            <p:ph idx="1"/>
          </p:nvPr>
        </p:nvSpPr>
        <p:spPr/>
        <p:txBody>
          <a:bodyPr/>
          <a:lstStyle/>
          <a:p>
            <a:r>
              <a:rPr lang="en-US" sz="2800" smtClean="0"/>
              <a:t>As a member of this group, we ask that you respect each other’s privacy, and keep what is said during the workshop confidential.</a:t>
            </a:r>
          </a:p>
          <a:p>
            <a:r>
              <a:rPr lang="en-US" sz="2800" smtClean="0"/>
              <a:t>We encourage you to share your experiences during the workshop, but we ask that you not discuss what is said by others outside the workshop.</a:t>
            </a:r>
          </a:p>
          <a:p>
            <a:r>
              <a:rPr lang="en-US" sz="2800" smtClean="0"/>
              <a:t>We cannot guarantee that everything that is shared within the workshop will stay in the room, so please share only what you are comfortable discussing.</a:t>
            </a:r>
          </a:p>
        </p:txBody>
      </p:sp>
      <p:sp>
        <p:nvSpPr>
          <p:cNvPr id="23559" name="Date Placeholder 6"/>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819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3CE7ABB-8D7E-4E2E-9396-0EE192CF92CD}"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C12D977A-50DE-4482-8DAB-707739C42199}"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820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EFB8F22-7949-4DEC-9856-399B13EF3CDC}" type="slidenum">
              <a:rPr lang="en-US" sz="1200">
                <a:solidFill>
                  <a:srgbClr val="898989"/>
                </a:solidFill>
              </a:rPr>
              <a:pPr algn="r" eaLnBrk="1" hangingPunct="1"/>
              <a:t>5</a:t>
            </a:fld>
            <a:endParaRPr lang="en-US" sz="1200">
              <a:solidFill>
                <a:srgbClr val="898989"/>
              </a:solidFill>
            </a:endParaRPr>
          </a:p>
        </p:txBody>
      </p:sp>
      <p:sp>
        <p:nvSpPr>
          <p:cNvPr id="820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925FAAA-C241-4169-8391-C132EAB909A3}" type="slidenum">
              <a:rPr lang="en-US" sz="1200">
                <a:solidFill>
                  <a:srgbClr val="898989"/>
                </a:solidFill>
              </a:rPr>
              <a:pPr algn="r" eaLnBrk="1" hangingPunct="1"/>
              <a:t>5</a:t>
            </a:fld>
            <a:endParaRPr lang="en-US" sz="1200">
              <a:solidFill>
                <a:srgbClr val="898989"/>
              </a:solidFill>
            </a:endParaRPr>
          </a:p>
        </p:txBody>
      </p:sp>
      <p:pic>
        <p:nvPicPr>
          <p:cNvPr id="8203" name="Picture 8" title="Generic people joining hands"/>
          <p:cNvPicPr>
            <a:picLocks noChangeAspect="1" noChangeArrowheads="1"/>
          </p:cNvPicPr>
          <p:nvPr/>
        </p:nvPicPr>
        <p:blipFill>
          <a:blip r:embed="rId3"/>
          <a:srcRect/>
          <a:stretch>
            <a:fillRect/>
          </a:stretch>
        </p:blipFill>
        <p:spPr bwMode="auto">
          <a:xfrm>
            <a:off x="500063" y="533400"/>
            <a:ext cx="2243137"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665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6F47AF15-7491-40FB-A9C8-EAE24347B04D}" type="slidenum">
              <a:rPr lang="en-US"/>
              <a:pPr>
                <a:defRPr/>
              </a:pPr>
              <a:t>6</a:t>
            </a:fld>
            <a:endParaRPr lang="en-US"/>
          </a:p>
        </p:txBody>
      </p:sp>
      <p:sp>
        <p:nvSpPr>
          <p:cNvPr id="9219" name="Title 1"/>
          <p:cNvSpPr>
            <a:spLocks noGrp="1"/>
          </p:cNvSpPr>
          <p:nvPr>
            <p:ph type="title"/>
          </p:nvPr>
        </p:nvSpPr>
        <p:spPr/>
        <p:txBody>
          <a:bodyPr/>
          <a:lstStyle/>
          <a:p>
            <a:pPr eaLnBrk="1" hangingPunct="1"/>
            <a:r>
              <a:rPr lang="en-US" b="1" smtClean="0"/>
              <a:t>Our Expectations</a:t>
            </a:r>
            <a:endParaRPr lang="en-US" smtClean="0"/>
          </a:p>
        </p:txBody>
      </p:sp>
      <p:sp>
        <p:nvSpPr>
          <p:cNvPr id="9220" name="Content Placeholder 2"/>
          <p:cNvSpPr>
            <a:spLocks noGrp="1"/>
          </p:cNvSpPr>
          <p:nvPr>
            <p:ph idx="1"/>
          </p:nvPr>
        </p:nvSpPr>
        <p:spPr/>
        <p:txBody>
          <a:bodyPr/>
          <a:lstStyle/>
          <a:p>
            <a:pPr marL="0" indent="0" eaLnBrk="1" hangingPunct="1">
              <a:lnSpc>
                <a:spcPct val="80000"/>
              </a:lnSpc>
              <a:buFont typeface="Arial" charset="0"/>
              <a:buNone/>
            </a:pPr>
            <a:r>
              <a:rPr lang="en-US" sz="2700" smtClean="0"/>
              <a:t>To:   </a:t>
            </a:r>
          </a:p>
          <a:p>
            <a:pPr marL="0" indent="0" eaLnBrk="1" hangingPunct="1">
              <a:lnSpc>
                <a:spcPct val="80000"/>
              </a:lnSpc>
            </a:pPr>
            <a:r>
              <a:rPr lang="en-US" sz="2700" smtClean="0"/>
              <a:t>Use this workshop as an opportunity for Career       Exploration and Planning</a:t>
            </a:r>
          </a:p>
          <a:p>
            <a:pPr marL="0" indent="0" eaLnBrk="1" hangingPunct="1">
              <a:lnSpc>
                <a:spcPct val="80000"/>
              </a:lnSpc>
            </a:pPr>
            <a:r>
              <a:rPr lang="en-US" sz="2700" smtClean="0"/>
              <a:t>Develop a tentative Job Goal and Employment Plan</a:t>
            </a:r>
          </a:p>
          <a:p>
            <a:pPr marL="0" indent="0" eaLnBrk="1" hangingPunct="1">
              <a:lnSpc>
                <a:spcPct val="80000"/>
              </a:lnSpc>
            </a:pPr>
            <a:r>
              <a:rPr lang="en-US" sz="2700" smtClean="0"/>
              <a:t>Attend all sessions</a:t>
            </a:r>
          </a:p>
          <a:p>
            <a:pPr marL="0" indent="0" eaLnBrk="1" hangingPunct="1">
              <a:lnSpc>
                <a:spcPct val="80000"/>
              </a:lnSpc>
            </a:pPr>
            <a:r>
              <a:rPr lang="en-US" sz="2700" smtClean="0"/>
              <a:t>Be on time for sessions</a:t>
            </a:r>
          </a:p>
          <a:p>
            <a:pPr marL="0" indent="0" eaLnBrk="1" hangingPunct="1">
              <a:lnSpc>
                <a:spcPct val="80000"/>
              </a:lnSpc>
            </a:pPr>
            <a:r>
              <a:rPr lang="en-US" sz="2700" smtClean="0"/>
              <a:t>Participate</a:t>
            </a:r>
          </a:p>
          <a:p>
            <a:pPr marL="0" indent="0" eaLnBrk="1" hangingPunct="1">
              <a:lnSpc>
                <a:spcPct val="80000"/>
              </a:lnSpc>
            </a:pPr>
            <a:r>
              <a:rPr lang="en-US" sz="2700" smtClean="0"/>
              <a:t>Take turns speaking</a:t>
            </a:r>
          </a:p>
          <a:p>
            <a:pPr marL="0" indent="0" eaLnBrk="1" hangingPunct="1">
              <a:lnSpc>
                <a:spcPct val="80000"/>
              </a:lnSpc>
            </a:pPr>
            <a:r>
              <a:rPr lang="en-US" sz="2700" smtClean="0"/>
              <a:t>Use “I” statements when expressing opinion</a:t>
            </a:r>
          </a:p>
          <a:p>
            <a:pPr marL="0" indent="0" eaLnBrk="1" hangingPunct="1">
              <a:lnSpc>
                <a:spcPct val="80000"/>
              </a:lnSpc>
            </a:pPr>
            <a:r>
              <a:rPr lang="en-US" sz="2700" u="sng" smtClean="0"/>
              <a:t>Respect </a:t>
            </a:r>
            <a:r>
              <a:rPr lang="en-US" sz="2700" smtClean="0"/>
              <a:t> others in the group and their views</a:t>
            </a:r>
          </a:p>
          <a:p>
            <a:pPr marL="0" indent="0" eaLnBrk="1" hangingPunct="1">
              <a:lnSpc>
                <a:spcPct val="80000"/>
              </a:lnSpc>
            </a:pPr>
            <a:r>
              <a:rPr lang="en-US" sz="2700" smtClean="0"/>
              <a:t>Have fun!</a:t>
            </a:r>
          </a:p>
        </p:txBody>
      </p:sp>
      <p:sp>
        <p:nvSpPr>
          <p:cNvPr id="22535" name="Date Placeholder 6"/>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9222"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D72FF39-8DB7-45BF-AB53-5E9C57F446FE}"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D51EBF29-5605-4EC2-8F1D-4FAD39AF3F9F}"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922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BAACCBE-40B5-4198-BE37-C00E4A6494AF}" type="slidenum">
              <a:rPr lang="en-US" sz="1200">
                <a:solidFill>
                  <a:srgbClr val="898989"/>
                </a:solidFill>
              </a:rPr>
              <a:pPr algn="r" eaLnBrk="1" hangingPunct="1"/>
              <a:t>6</a:t>
            </a:fld>
            <a:endParaRPr lang="en-US" sz="1200">
              <a:solidFill>
                <a:srgbClr val="898989"/>
              </a:solidFill>
            </a:endParaRPr>
          </a:p>
        </p:txBody>
      </p:sp>
      <p:sp>
        <p:nvSpPr>
          <p:cNvPr id="9226"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06B6D39-31BA-40D6-AE2D-F456734BC204}" type="slidenum">
              <a:rPr lang="en-US" sz="1200">
                <a:solidFill>
                  <a:srgbClr val="898989"/>
                </a:solidFill>
              </a:rPr>
              <a:pPr algn="r" eaLnBrk="1" hangingPunct="1"/>
              <a:t>6</a:t>
            </a:fld>
            <a:endParaRPr lang="en-US" sz="1200">
              <a:solidFill>
                <a:srgbClr val="898989"/>
              </a:solidFill>
            </a:endParaRPr>
          </a:p>
        </p:txBody>
      </p:sp>
      <p:pic>
        <p:nvPicPr>
          <p:cNvPr id="9227" name="Picture 8" title="Generic people joining hands"/>
          <p:cNvPicPr>
            <a:picLocks noChangeAspect="1" noChangeArrowheads="1"/>
          </p:cNvPicPr>
          <p:nvPr/>
        </p:nvPicPr>
        <p:blipFill>
          <a:blip r:embed="rId3"/>
          <a:srcRect/>
          <a:stretch>
            <a:fillRect/>
          </a:stretch>
        </p:blipFill>
        <p:spPr bwMode="auto">
          <a:xfrm>
            <a:off x="381000" y="304800"/>
            <a:ext cx="20145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9754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3F2FD28A-EE18-472E-82AF-91385880E9FE}" type="slidenum">
              <a:rPr lang="en-US"/>
              <a:pPr>
                <a:defRPr/>
              </a:pPr>
              <a:t>7</a:t>
            </a:fld>
            <a:endParaRPr lang="en-US"/>
          </a:p>
        </p:txBody>
      </p:sp>
      <p:sp>
        <p:nvSpPr>
          <p:cNvPr id="10243" name="Title 1"/>
          <p:cNvSpPr>
            <a:spLocks noGrp="1"/>
          </p:cNvSpPr>
          <p:nvPr>
            <p:ph type="title"/>
          </p:nvPr>
        </p:nvSpPr>
        <p:spPr/>
        <p:txBody>
          <a:bodyPr>
            <a:normAutofit fontScale="90000"/>
          </a:bodyPr>
          <a:lstStyle/>
          <a:p>
            <a:pPr eaLnBrk="1" hangingPunct="1"/>
            <a:r>
              <a:rPr lang="en-US" b="1" smtClean="0">
                <a:latin typeface="Tahoma" pitchFamily="34" charset="0"/>
                <a:cs typeface="Tahoma" pitchFamily="34" charset="0"/>
              </a:rPr>
              <a:t>What Are Your Expectations?</a:t>
            </a:r>
            <a:endParaRPr lang="en-US" smtClean="0">
              <a:latin typeface="Tahoma" pitchFamily="34" charset="0"/>
              <a:cs typeface="Tahoma" pitchFamily="34" charset="0"/>
            </a:endParaRPr>
          </a:p>
        </p:txBody>
      </p:sp>
      <p:sp>
        <p:nvSpPr>
          <p:cNvPr id="12293" name="Content Placeholder 2"/>
          <p:cNvSpPr>
            <a:spLocks noGrp="1"/>
          </p:cNvSpPr>
          <p:nvPr>
            <p:ph idx="1"/>
          </p:nvPr>
        </p:nvSpPr>
        <p:spPr/>
        <p:txBody>
          <a:bodyPr/>
          <a:lstStyle/>
          <a:p>
            <a:pPr marL="0" indent="0" eaLnBrk="1" hangingPunct="1">
              <a:buFont typeface="Arial" charset="0"/>
              <a:buNone/>
              <a:defRPr/>
            </a:pPr>
            <a:endParaRPr lang="en-US" dirty="0" smtClean="0"/>
          </a:p>
          <a:p>
            <a:pPr eaLnBrk="1" hangingPunct="1">
              <a:defRPr/>
            </a:pPr>
            <a:r>
              <a:rPr lang="en-US" dirty="0" smtClean="0"/>
              <a:t>What do you hope to learn?</a:t>
            </a:r>
          </a:p>
          <a:p>
            <a:pPr marL="0" indent="0" eaLnBrk="1" hangingPunct="1">
              <a:buFont typeface="Arial" charset="0"/>
              <a:buNone/>
              <a:defRPr/>
            </a:pPr>
            <a:endParaRPr lang="en-US" dirty="0" smtClean="0"/>
          </a:p>
          <a:p>
            <a:pPr eaLnBrk="1" hangingPunct="1">
              <a:defRPr/>
            </a:pPr>
            <a:r>
              <a:rPr lang="en-US" dirty="0" smtClean="0"/>
              <a:t>What would you like to leave the workshop with?</a:t>
            </a:r>
          </a:p>
          <a:p>
            <a:pPr eaLnBrk="1" hangingPunct="1">
              <a:defRPr/>
            </a:pPr>
            <a:endParaRPr lang="en-US" dirty="0" smtClean="0"/>
          </a:p>
        </p:txBody>
      </p:sp>
      <p:sp>
        <p:nvSpPr>
          <p:cNvPr id="24583" name="Date Placeholder 6"/>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10246"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6AD1C7B-08E4-47DC-9DC8-F344F43287FB}"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153B30FA-51B9-4F30-910E-8274CFC883F0}"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1024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36DACC9-9B6F-4EE8-A9E1-EAEC148390EA}" type="slidenum">
              <a:rPr lang="en-US" sz="1200">
                <a:solidFill>
                  <a:srgbClr val="898989"/>
                </a:solidFill>
              </a:rPr>
              <a:pPr algn="r" eaLnBrk="1" hangingPunct="1"/>
              <a:t>7</a:t>
            </a:fld>
            <a:endParaRPr lang="en-US" sz="1200">
              <a:solidFill>
                <a:srgbClr val="898989"/>
              </a:solidFill>
            </a:endParaRPr>
          </a:p>
        </p:txBody>
      </p:sp>
      <p:sp>
        <p:nvSpPr>
          <p:cNvPr id="10250"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A0E98DD-C988-46DE-963B-5A9618F345A3}" type="slidenum">
              <a:rPr lang="en-US" sz="1200">
                <a:solidFill>
                  <a:srgbClr val="898989"/>
                </a:solidFill>
              </a:rPr>
              <a:pPr algn="r" eaLnBrk="1" hangingPunct="1"/>
              <a:t>7</a:t>
            </a:fld>
            <a:endParaRPr lang="en-US" sz="1200">
              <a:solidFill>
                <a:srgbClr val="898989"/>
              </a:solidFill>
            </a:endParaRPr>
          </a:p>
        </p:txBody>
      </p:sp>
      <p:pic>
        <p:nvPicPr>
          <p:cNvPr id="10251" name="Picture 9" descr="An attenuated, illustrated black figure is climbing up a ladder. His lower half is apparently still in the hole from which he is appearing. He is smiling and three red lines adjacent to his head indicate a reaction to something." title="Person appearing out of a hole."/>
          <p:cNvPicPr>
            <a:picLocks noChangeAspect="1" noChangeArrowheads="1"/>
          </p:cNvPicPr>
          <p:nvPr/>
        </p:nvPicPr>
        <p:blipFill>
          <a:blip r:embed="rId3"/>
          <a:srcRect/>
          <a:stretch>
            <a:fillRect/>
          </a:stretch>
        </p:blipFill>
        <p:spPr bwMode="auto">
          <a:xfrm>
            <a:off x="762000" y="533400"/>
            <a:ext cx="858838"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06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4C678BDF-D716-4D54-8C8F-ECD386F78C0F}" type="slidenum">
              <a:rPr lang="en-US"/>
              <a:pPr>
                <a:defRPr/>
              </a:pPr>
              <a:t>8</a:t>
            </a:fld>
            <a:endParaRPr lang="en-US"/>
          </a:p>
        </p:txBody>
      </p:sp>
      <p:sp>
        <p:nvSpPr>
          <p:cNvPr id="11267" name="Title 1"/>
          <p:cNvSpPr>
            <a:spLocks noGrp="1"/>
          </p:cNvSpPr>
          <p:nvPr>
            <p:ph type="title"/>
          </p:nvPr>
        </p:nvSpPr>
        <p:spPr/>
        <p:txBody>
          <a:bodyPr/>
          <a:lstStyle/>
          <a:p>
            <a:r>
              <a:rPr lang="en-US" b="1" smtClean="0"/>
              <a:t>Parking Lot</a:t>
            </a:r>
          </a:p>
        </p:txBody>
      </p:sp>
      <p:sp>
        <p:nvSpPr>
          <p:cNvPr id="11268" name="Content Placeholder 2"/>
          <p:cNvSpPr>
            <a:spLocks noGrp="1"/>
          </p:cNvSpPr>
          <p:nvPr>
            <p:ph idx="1"/>
          </p:nvPr>
        </p:nvSpPr>
        <p:spPr/>
        <p:txBody>
          <a:bodyPr/>
          <a:lstStyle/>
          <a:p>
            <a:r>
              <a:rPr lang="en-US" sz="2800" smtClean="0"/>
              <a:t>We encourage you to bring up any concerns, issues, topics for discussion, etc. that are not in the day’s session by:</a:t>
            </a:r>
          </a:p>
          <a:p>
            <a:pPr lvl="1"/>
            <a:r>
              <a:rPr lang="en-US" smtClean="0"/>
              <a:t>Writing your concern on a Post-It Note (can be anonymous or you can indicate your name), or</a:t>
            </a:r>
          </a:p>
          <a:p>
            <a:pPr lvl="1"/>
            <a:r>
              <a:rPr lang="en-US" smtClean="0"/>
              <a:t>Sticking the note on the designated chart titled “Parking Lot.”</a:t>
            </a:r>
          </a:p>
          <a:p>
            <a:r>
              <a:rPr lang="en-US" sz="2800" smtClean="0"/>
              <a:t>These notes will be brought to the group for discussion at an appropriate time during the session.</a:t>
            </a:r>
          </a:p>
        </p:txBody>
      </p:sp>
      <p:sp>
        <p:nvSpPr>
          <p:cNvPr id="25605" name="Date Placeholder 3"/>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1127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1C353D0-0F02-4558-870F-AC52100C1DAC}"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C1C42457-6C26-4555-BF7D-590D82458BE0}"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11273"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0BE8AB2-5DEC-4FA2-9904-15ED5D10B459}" type="slidenum">
              <a:rPr lang="en-US" sz="1200">
                <a:solidFill>
                  <a:srgbClr val="898989"/>
                </a:solidFill>
              </a:rPr>
              <a:pPr algn="r" eaLnBrk="1" hangingPunct="1"/>
              <a:t>8</a:t>
            </a:fld>
            <a:endParaRPr lang="en-US" sz="1200">
              <a:solidFill>
                <a:srgbClr val="898989"/>
              </a:solidFill>
            </a:endParaRPr>
          </a:p>
        </p:txBody>
      </p:sp>
      <p:sp>
        <p:nvSpPr>
          <p:cNvPr id="1127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9C6E3C2-A892-4993-8CB0-D9CFADCFB898}" type="slidenum">
              <a:rPr lang="en-US" sz="1200">
                <a:solidFill>
                  <a:srgbClr val="898989"/>
                </a:solidFill>
              </a:rPr>
              <a:pPr algn="r" eaLnBrk="1" hangingPunct="1"/>
              <a:t>8</a:t>
            </a:fld>
            <a:endParaRPr lang="en-US" sz="1200">
              <a:solidFill>
                <a:srgbClr val="898989"/>
              </a:solidFill>
            </a:endParaRPr>
          </a:p>
        </p:txBody>
      </p:sp>
      <p:pic>
        <p:nvPicPr>
          <p:cNvPr id="11275" name="Picture 8" title="A photo of a parking lot"/>
          <p:cNvPicPr>
            <a:picLocks noChangeAspect="1" noChangeArrowheads="1"/>
          </p:cNvPicPr>
          <p:nvPr/>
        </p:nvPicPr>
        <p:blipFill>
          <a:blip r:embed="rId3"/>
          <a:srcRect/>
          <a:stretch>
            <a:fillRect/>
          </a:stretch>
        </p:blipFill>
        <p:spPr bwMode="auto">
          <a:xfrm>
            <a:off x="685800" y="304800"/>
            <a:ext cx="1676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1001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474</Words>
  <Application>Microsoft Office PowerPoint</Application>
  <PresentationFormat>On-screen Show (4:3)</PresentationFormat>
  <Paragraphs>155</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Transition  Career Exploration Workshop</vt:lpstr>
      <vt:lpstr>Welcome/Introductions</vt:lpstr>
      <vt:lpstr>Thinking About Work</vt:lpstr>
      <vt:lpstr>Housekeeping Issues</vt:lpstr>
      <vt:lpstr>Group Confidentiality</vt:lpstr>
      <vt:lpstr>Our Expectations</vt:lpstr>
      <vt:lpstr>What Are Your Expectations?</vt:lpstr>
      <vt:lpstr>Parking Lot</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Career Exploration Workshop Part One</dc:title>
  <dc:creator>Howe, Joshua A.</dc:creator>
  <cp:lastModifiedBy>Howe, Joshua A.</cp:lastModifiedBy>
  <cp:revision>3</cp:revision>
  <dcterms:created xsi:type="dcterms:W3CDTF">2013-08-30T11:44:19Z</dcterms:created>
  <dcterms:modified xsi:type="dcterms:W3CDTF">2013-08-30T18:43:52Z</dcterms:modified>
</cp:coreProperties>
</file>