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57" r:id="rId3"/>
    <p:sldId id="258" r:id="rId4"/>
    <p:sldId id="259" r:id="rId5"/>
    <p:sldId id="260" r:id="rId6"/>
    <p:sldId id="261" r:id="rId7"/>
    <p:sldId id="266"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A60EE1-2431-4281-8B87-E64ACFE984B2}" type="datetimeFigureOut">
              <a:rPr lang="en-US" smtClean="0"/>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E0770-94FF-48E7-923C-9F0C58D001C0}" type="slidenum">
              <a:rPr lang="en-US" smtClean="0"/>
              <a:t>‹#›</a:t>
            </a:fld>
            <a:endParaRPr lang="en-US"/>
          </a:p>
        </p:txBody>
      </p:sp>
    </p:spTree>
    <p:extLst>
      <p:ext uri="{BB962C8B-B14F-4D97-AF65-F5344CB8AC3E}">
        <p14:creationId xmlns:p14="http://schemas.microsoft.com/office/powerpoint/2010/main" val="221470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C5FC7D7-27FE-4BBB-821D-D6F58123DEC8}" type="slidenum">
              <a:rPr lang="en-US" smtClean="0"/>
              <a:pPr eaLnBrk="1" hangingPunct="1"/>
              <a:t>10</a:t>
            </a:fld>
            <a:endParaRPr lang="en-US" smtClean="0"/>
          </a:p>
        </p:txBody>
      </p:sp>
      <p:sp>
        <p:nvSpPr>
          <p:cNvPr id="9933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p:cNvSpPr>
          <p:nvPr>
            <p:ph type="body" idx="1"/>
          </p:nvPr>
        </p:nvSpPr>
        <p:spPr>
          <a:noFill/>
        </p:spPr>
        <p:txBody>
          <a:bodyPr/>
          <a:lstStyle/>
          <a:p>
            <a:pPr>
              <a:lnSpc>
                <a:spcPct val="90000"/>
              </a:lnSpc>
            </a:pPr>
            <a:r>
              <a:rPr lang="en-US" b="1" smtClean="0"/>
              <a:t>Facilitator Notes: </a:t>
            </a:r>
          </a:p>
          <a:p>
            <a:pPr>
              <a:lnSpc>
                <a:spcPct val="90000"/>
              </a:lnSpc>
            </a:pPr>
            <a:endParaRPr lang="en-US" smtClean="0"/>
          </a:p>
          <a:p>
            <a:pPr>
              <a:lnSpc>
                <a:spcPct val="90000"/>
              </a:lnSpc>
            </a:pPr>
            <a:r>
              <a:rPr lang="en-US" smtClean="0"/>
              <a:t>The paper version of this game is in the Facilitator Manual.  You would need to prepare for this game in advance of the workshop.  If you will have internet access, you can play with the class on-line at this address: www.</a:t>
            </a:r>
            <a:r>
              <a:rPr lang="en-US" sz="1400"/>
              <a:t>jeopardylabs.com/play/jobpardy.</a:t>
            </a:r>
          </a:p>
          <a:p>
            <a:pPr>
              <a:lnSpc>
                <a:spcPct val="90000"/>
              </a:lnSpc>
            </a:pPr>
            <a:endParaRPr lang="en-US" smtClean="0"/>
          </a:p>
          <a:p>
            <a:pPr>
              <a:lnSpc>
                <a:spcPct val="90000"/>
              </a:lnSpc>
            </a:pPr>
            <a:r>
              <a:rPr lang="en-US" smtClean="0"/>
              <a:t>Be sure to check it out before you play.</a:t>
            </a:r>
            <a:r>
              <a:rPr lang="en-US" sz="1400"/>
              <a:t>  </a:t>
            </a:r>
            <a:endParaRPr lang="en-US" smtClean="0"/>
          </a:p>
          <a:p>
            <a:pPr>
              <a:lnSpc>
                <a:spcPct val="90000"/>
              </a:lnSpc>
            </a:pPr>
            <a:r>
              <a:rPr lang="en-US" smtClean="0"/>
              <a:t>This would be a fun game to end the class.</a:t>
            </a:r>
          </a:p>
          <a:p>
            <a:pPr>
              <a:lnSpc>
                <a:spcPct val="90000"/>
              </a:lnSpc>
            </a:pPr>
            <a:endParaRPr lang="en-US" smtClean="0"/>
          </a:p>
          <a:p>
            <a:pPr>
              <a:lnSpc>
                <a:spcPct val="90000"/>
              </a:lnSpc>
            </a:pPr>
            <a:r>
              <a:rPr lang="en-US" smtClean="0"/>
              <a:t>If participants would like to play online outside of class, they can do so by following the directions on this slide.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9DC5BA9-C84D-4BE6-B394-1F0B07983AFD}" type="slidenum">
              <a:rPr lang="en-US" smtClean="0"/>
              <a:pPr eaLnBrk="1" hangingPunct="1"/>
              <a:t>2</a:t>
            </a:fld>
            <a:endParaRPr lang="en-US" smtClean="0"/>
          </a:p>
        </p:txBody>
      </p:sp>
      <p:sp>
        <p:nvSpPr>
          <p:cNvPr id="921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8EF3982-EF74-4610-88BE-15CD93E49F91}" type="slidenum">
              <a:rPr lang="en-US" sz="1200"/>
              <a:pPr algn="r" eaLnBrk="1" hangingPunct="1"/>
              <a:t>2</a:t>
            </a:fld>
            <a:endParaRPr lang="en-US" sz="1200"/>
          </a:p>
        </p:txBody>
      </p:sp>
      <p:sp>
        <p:nvSpPr>
          <p:cNvPr id="921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5" name="Notes Placeholder 2"/>
          <p:cNvSpPr>
            <a:spLocks noGrp="1"/>
          </p:cNvSpPr>
          <p:nvPr>
            <p:ph type="body" idx="1"/>
          </p:nvPr>
        </p:nvSpPr>
        <p:spPr>
          <a:xfrm>
            <a:off x="819627" y="4347455"/>
            <a:ext cx="5485782" cy="4115112"/>
          </a:xfrm>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This is the Action part of their plan.</a:t>
            </a:r>
          </a:p>
          <a:p>
            <a:pPr eaLnBrk="1" hangingPunct="1">
              <a:spcBef>
                <a:spcPct val="0"/>
              </a:spcBef>
            </a:pPr>
            <a:endParaRPr lang="en-US" smtClean="0"/>
          </a:p>
          <a:p>
            <a:pPr eaLnBrk="1" hangingPunct="1">
              <a:spcBef>
                <a:spcPct val="0"/>
              </a:spcBef>
            </a:pPr>
            <a:r>
              <a:rPr lang="en-US" smtClean="0"/>
              <a:t>Ask participants to refer to the “A” page of their Participant Workbook.  As mentioned earlier, they will meet with their VR counselor to create a plan of action toward their employment goal. </a:t>
            </a:r>
          </a:p>
          <a:p>
            <a:pPr eaLnBrk="1" hangingPunct="1">
              <a:spcBef>
                <a:spcPct val="0"/>
              </a:spcBef>
            </a:pPr>
            <a:endParaRPr lang="en-US" smtClean="0"/>
          </a:p>
          <a:p>
            <a:pPr eaLnBrk="1" hangingPunct="1">
              <a:spcBef>
                <a:spcPct val="0"/>
              </a:spcBef>
            </a:pPr>
            <a:r>
              <a:rPr lang="en-US" smtClean="0"/>
              <a:t>The IPE process will designate the steps the participants will need to do to move forward.  It could be training or education and in many situations the job search will begin.  </a:t>
            </a:r>
          </a:p>
          <a:p>
            <a:pPr eaLnBrk="1" hangingPunct="1">
              <a:spcBef>
                <a:spcPct val="0"/>
              </a:spcBef>
            </a:pPr>
            <a:endParaRPr lang="en-US" smtClean="0"/>
          </a:p>
          <a:p>
            <a:pPr eaLnBrk="1" hangingPunct="1">
              <a:spcBef>
                <a:spcPct val="0"/>
              </a:spcBef>
            </a:pPr>
            <a:r>
              <a:rPr lang="en-US" smtClean="0"/>
              <a:t>This “A” Action part of the workshop will be determined by their Employment Goal.</a:t>
            </a:r>
          </a:p>
          <a:p>
            <a:pPr eaLnBrk="1" hangingPunct="1">
              <a:spcBef>
                <a:spcPct val="0"/>
              </a:spcBef>
            </a:pPr>
            <a:r>
              <a:rPr lang="en-US" smtClean="0"/>
              <a:t>The content of Part “A “ will be delivered via a separate “Job-Search Workshop,” which is currently being developed.  In the meanwhile, the participant can utilize services of the Career Center and Job Development Providers.  </a:t>
            </a:r>
          </a:p>
          <a:p>
            <a:pPr eaLnBrk="1" hangingPunct="1">
              <a:spcBef>
                <a:spcPct val="0"/>
              </a:spcBef>
            </a:pPr>
            <a:endParaRPr lang="en-US" smtClean="0"/>
          </a:p>
          <a:p>
            <a:pPr eaLnBrk="1" hangingPunct="1">
              <a:spcBef>
                <a:spcPct val="0"/>
              </a:spcBef>
            </a:pPr>
            <a:r>
              <a:rPr lang="en-US" smtClean="0"/>
              <a:t>What follows is a brief outline of that workshop and the next action and steps they will need to take to move closer to being employed.  </a:t>
            </a:r>
          </a:p>
        </p:txBody>
      </p:sp>
      <p:sp>
        <p:nvSpPr>
          <p:cNvPr id="9216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4CFBA34-3CDF-4763-ADF0-B87BA4681785}"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DC6F295-D993-4E45-A7CB-C68DD2E22ADA}" type="slidenum">
              <a:rPr lang="en-US" smtClean="0"/>
              <a:pPr eaLnBrk="1" hangingPunct="1"/>
              <a:t>3</a:t>
            </a:fld>
            <a:endParaRPr lang="en-US" smtClean="0"/>
          </a:p>
        </p:txBody>
      </p:sp>
      <p:sp>
        <p:nvSpPr>
          <p:cNvPr id="931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0A82B51-D57C-48E3-9A02-826931F52A42}" type="slidenum">
              <a:rPr lang="en-US" sz="1200"/>
              <a:pPr algn="r" eaLnBrk="1" hangingPunct="1"/>
              <a:t>3</a:t>
            </a:fld>
            <a:endParaRPr lang="en-US" sz="1200"/>
          </a:p>
        </p:txBody>
      </p:sp>
      <p:sp>
        <p:nvSpPr>
          <p:cNvPr id="931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9" name="Notes Placeholder 2"/>
          <p:cNvSpPr>
            <a:spLocks noGrp="1"/>
          </p:cNvSpPr>
          <p:nvPr>
            <p:ph type="body" idx="1"/>
          </p:nvPr>
        </p:nvSpPr>
        <p:spPr>
          <a:noFill/>
        </p:spPr>
        <p:txBody>
          <a:bodyPr/>
          <a:lstStyle/>
          <a:p>
            <a:pPr eaLnBrk="1" hangingPunct="1">
              <a:spcBef>
                <a:spcPct val="0"/>
              </a:spcBef>
            </a:pPr>
            <a:r>
              <a:rPr lang="en-US" b="1" smtClean="0"/>
              <a:t>Facilitator Notes:</a:t>
            </a:r>
            <a:r>
              <a:rPr lang="en-US" smtClean="0"/>
              <a:t>  </a:t>
            </a:r>
          </a:p>
          <a:p>
            <a:pPr eaLnBrk="1" hangingPunct="1">
              <a:spcBef>
                <a:spcPct val="0"/>
              </a:spcBef>
            </a:pPr>
            <a:endParaRPr lang="en-US" sz="800"/>
          </a:p>
          <a:p>
            <a:pPr eaLnBrk="1" hangingPunct="1">
              <a:spcBef>
                <a:spcPct val="0"/>
              </a:spcBef>
            </a:pPr>
            <a:r>
              <a:rPr lang="en-US" smtClean="0"/>
              <a:t>Looking for work is a full-time job and takes effort on the part of the job seeker.  Using the skills discussed in the CEW will be very helpful, and the information will be critical for creating the Job Search Plan and developing the tools a job seeker needs.  </a:t>
            </a:r>
          </a:p>
          <a:p>
            <a:pPr eaLnBrk="1" hangingPunct="1">
              <a:spcBef>
                <a:spcPct val="0"/>
              </a:spcBef>
            </a:pPr>
            <a:endParaRPr lang="en-US" smtClean="0"/>
          </a:p>
          <a:p>
            <a:pPr eaLnBrk="1" hangingPunct="1">
              <a:spcBef>
                <a:spcPct val="0"/>
              </a:spcBef>
            </a:pPr>
            <a:r>
              <a:rPr lang="en-US" smtClean="0"/>
              <a:t>Have a conversation about what they have learned during the workshop using the questions on this slide.</a:t>
            </a:r>
          </a:p>
          <a:p>
            <a:endParaRPr lang="en-US" b="1" smtClean="0"/>
          </a:p>
          <a:p>
            <a:r>
              <a:rPr lang="en-US" smtClean="0"/>
              <a:t>VR has many services to help job seekers find answers to these questions.  </a:t>
            </a:r>
          </a:p>
        </p:txBody>
      </p:sp>
      <p:sp>
        <p:nvSpPr>
          <p:cNvPr id="9319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E75D3BF-1BB0-4773-B5BC-8EF03D21EDA6}"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3F42BC3-0562-48F1-A3BF-C93D69E4DF4C}" type="slidenum">
              <a:rPr lang="en-US" smtClean="0"/>
              <a:pPr eaLnBrk="1" hangingPunct="1"/>
              <a:t>4</a:t>
            </a:fld>
            <a:endParaRPr lang="en-US" smtClean="0"/>
          </a:p>
        </p:txBody>
      </p:sp>
      <p:sp>
        <p:nvSpPr>
          <p:cNvPr id="9421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08B3E98-D2DA-4540-99F6-FD2E2870201E}" type="slidenum">
              <a:rPr lang="en-US" sz="1200"/>
              <a:pPr algn="r" eaLnBrk="1" hangingPunct="1"/>
              <a:t>4</a:t>
            </a:fld>
            <a:endParaRPr lang="en-US" sz="1200"/>
          </a:p>
        </p:txBody>
      </p:sp>
      <p:sp>
        <p:nvSpPr>
          <p:cNvPr id="9421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3" name="Rectangle 3"/>
          <p:cNvSpPr>
            <a:spLocks noGrp="1"/>
          </p:cNvSpPr>
          <p:nvPr>
            <p:ph type="body" idx="1"/>
          </p:nvPr>
        </p:nvSpPr>
        <p:spPr>
          <a:noFill/>
        </p:spPr>
        <p:txBody>
          <a:bodyPr/>
          <a:lstStyle/>
          <a:p>
            <a:r>
              <a:rPr lang="en-US" b="1" smtClean="0"/>
              <a:t>Facilitator Notes:</a:t>
            </a:r>
          </a:p>
          <a:p>
            <a:r>
              <a:rPr lang="en-US" smtClean="0"/>
              <a:t>Talk about doing a job search and creating a plan to be effective in finding employment.  </a:t>
            </a:r>
          </a:p>
          <a:p>
            <a:r>
              <a:rPr lang="en-US" smtClean="0"/>
              <a:t>Ask them what is needed to create a resume, write a cover letter and get job references (who would they ask to be a </a:t>
            </a:r>
            <a:r>
              <a:rPr lang="en-US" u="sng" smtClean="0"/>
              <a:t>good</a:t>
            </a:r>
            <a:r>
              <a:rPr lang="en-US" smtClean="0"/>
              <a:t> reference for them – not relatives).</a:t>
            </a:r>
          </a:p>
          <a:p>
            <a:endParaRPr lang="en-US" smtClean="0"/>
          </a:p>
          <a:p>
            <a:r>
              <a:rPr lang="en-US" smtClean="0"/>
              <a:t>Ask them what their next steps will be.  </a:t>
            </a:r>
          </a:p>
          <a:p>
            <a:r>
              <a:rPr lang="en-US" smtClean="0"/>
              <a:t>There is a resume packet in the both the Facilitator Manual and the Participant Workbook. The goal of this workshop is not to create a resume; however, it could only help to give them a resume worksheet and other support materials. It is called a “Personal Assessment Inventory”  and the packet contains – </a:t>
            </a:r>
          </a:p>
          <a:p>
            <a:r>
              <a:rPr lang="en-US" smtClean="0"/>
              <a:t>-  An inventory of your achievements and skills, </a:t>
            </a:r>
          </a:p>
          <a:p>
            <a:r>
              <a:rPr lang="en-US" smtClean="0"/>
              <a:t>-  Sections of a resume, </a:t>
            </a:r>
          </a:p>
          <a:p>
            <a:r>
              <a:rPr lang="en-US" smtClean="0"/>
              <a:t>-  Types of resumes, </a:t>
            </a:r>
          </a:p>
          <a:p>
            <a:r>
              <a:rPr lang="en-US" smtClean="0"/>
              <a:t>-  A list of descriptive words, </a:t>
            </a:r>
          </a:p>
          <a:p>
            <a:r>
              <a:rPr lang="en-US" smtClean="0"/>
              <a:t>-  Ten common resume writing mistakes, and </a:t>
            </a:r>
          </a:p>
          <a:p>
            <a:r>
              <a:rPr lang="en-US" smtClean="0"/>
              <a:t>-  A cover letter outline  to help them get started.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1A7CEC6-9C76-4158-A982-4CB299B3E9A6}" type="slidenum">
              <a:rPr lang="en-US" smtClean="0"/>
              <a:pPr eaLnBrk="1" hangingPunct="1"/>
              <a:t>5</a:t>
            </a:fld>
            <a:endParaRPr lang="en-US" smtClean="0"/>
          </a:p>
        </p:txBody>
      </p:sp>
      <p:sp>
        <p:nvSpPr>
          <p:cNvPr id="9523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F37C8D-B088-4C5B-9EFC-C7660A41B9CC}" type="slidenum">
              <a:rPr lang="en-US" sz="1200"/>
              <a:pPr algn="r" eaLnBrk="1" hangingPunct="1"/>
              <a:t>5</a:t>
            </a:fld>
            <a:endParaRPr lang="en-US" sz="1200"/>
          </a:p>
        </p:txBody>
      </p:sp>
      <p:sp>
        <p:nvSpPr>
          <p:cNvPr id="9523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7"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a:t>
            </a:r>
          </a:p>
          <a:p>
            <a:pPr eaLnBrk="1" hangingPunct="1">
              <a:lnSpc>
                <a:spcPct val="90000"/>
              </a:lnSpc>
              <a:spcBef>
                <a:spcPct val="0"/>
              </a:spcBef>
            </a:pPr>
            <a:r>
              <a:rPr lang="en-US" smtClean="0"/>
              <a:t>You will want to be prepared for this conversation in advance.  There is an information sheet following  the next slide to help with the conversation.   </a:t>
            </a:r>
          </a:p>
          <a:p>
            <a:pPr eaLnBrk="1" hangingPunct="1">
              <a:lnSpc>
                <a:spcPct val="90000"/>
              </a:lnSpc>
              <a:spcBef>
                <a:spcPct val="0"/>
              </a:spcBef>
            </a:pPr>
            <a:endParaRPr lang="en-US" smtClean="0"/>
          </a:p>
          <a:p>
            <a:pPr eaLnBrk="1" hangingPunct="1">
              <a:lnSpc>
                <a:spcPct val="90000"/>
              </a:lnSpc>
              <a:spcBef>
                <a:spcPct val="0"/>
              </a:spcBef>
            </a:pPr>
            <a:r>
              <a:rPr lang="en-US" b="1" smtClean="0"/>
              <a:t>Interviewing for a Job </a:t>
            </a:r>
            <a:r>
              <a:rPr lang="en-US" smtClean="0"/>
              <a:t> - Discuss the following list of questions related to interviewing with the group:</a:t>
            </a:r>
            <a:endParaRPr lang="en-US" b="1" smtClean="0"/>
          </a:p>
          <a:p>
            <a:pPr eaLnBrk="1" hangingPunct="1">
              <a:lnSpc>
                <a:spcPct val="90000"/>
              </a:lnSpc>
              <a:buFontTx/>
              <a:buChar char="•"/>
            </a:pPr>
            <a:r>
              <a:rPr lang="en-US" smtClean="0"/>
              <a:t>  What is the purpose of an interview?</a:t>
            </a:r>
          </a:p>
          <a:p>
            <a:pPr eaLnBrk="1" hangingPunct="1">
              <a:lnSpc>
                <a:spcPct val="90000"/>
              </a:lnSpc>
            </a:pPr>
            <a:endParaRPr lang="en-US" smtClean="0"/>
          </a:p>
          <a:p>
            <a:pPr eaLnBrk="1" hangingPunct="1">
              <a:lnSpc>
                <a:spcPct val="90000"/>
              </a:lnSpc>
              <a:buFontTx/>
              <a:buChar char="•"/>
            </a:pPr>
            <a:r>
              <a:rPr lang="en-US" smtClean="0"/>
              <a:t>  What kind of questions will an Employer ask?</a:t>
            </a:r>
          </a:p>
          <a:p>
            <a:pPr eaLnBrk="1" hangingPunct="1">
              <a:lnSpc>
                <a:spcPct val="90000"/>
              </a:lnSpc>
            </a:pPr>
            <a:endParaRPr lang="en-US" smtClean="0"/>
          </a:p>
          <a:p>
            <a:pPr eaLnBrk="1" hangingPunct="1">
              <a:lnSpc>
                <a:spcPct val="90000"/>
              </a:lnSpc>
              <a:buFontTx/>
              <a:buChar char="•"/>
            </a:pPr>
            <a:r>
              <a:rPr lang="en-US" smtClean="0"/>
              <a:t>  What do I want to know from the Employer?</a:t>
            </a:r>
          </a:p>
          <a:p>
            <a:pPr eaLnBrk="1" hangingPunct="1">
              <a:lnSpc>
                <a:spcPct val="90000"/>
              </a:lnSpc>
            </a:pPr>
            <a:endParaRPr lang="en-US" smtClean="0"/>
          </a:p>
          <a:p>
            <a:pPr eaLnBrk="1" hangingPunct="1">
              <a:lnSpc>
                <a:spcPct val="90000"/>
              </a:lnSpc>
              <a:buFontTx/>
              <a:buChar char="•"/>
            </a:pPr>
            <a:r>
              <a:rPr lang="en-US" smtClean="0"/>
              <a:t>  When do I discuss my accommodation needs related to my Disability?</a:t>
            </a:r>
          </a:p>
          <a:p>
            <a:pPr eaLnBrk="1" hangingPunct="1">
              <a:lnSpc>
                <a:spcPct val="90000"/>
              </a:lnSpc>
            </a:pPr>
            <a:endParaRPr lang="en-US" smtClean="0"/>
          </a:p>
          <a:p>
            <a:pPr eaLnBrk="1" hangingPunct="1">
              <a:lnSpc>
                <a:spcPct val="90000"/>
              </a:lnSpc>
              <a:buFontTx/>
              <a:buChar char="•"/>
            </a:pPr>
            <a:r>
              <a:rPr lang="en-US" smtClean="0"/>
              <a:t>  How should I dress for the interview?  </a:t>
            </a:r>
          </a:p>
          <a:p>
            <a:pPr eaLnBrk="1" hangingPunct="1">
              <a:lnSpc>
                <a:spcPct val="90000"/>
              </a:lnSpc>
            </a:pPr>
            <a:endParaRPr lang="en-US" smtClean="0"/>
          </a:p>
          <a:p>
            <a:pPr eaLnBrk="1" hangingPunct="1">
              <a:lnSpc>
                <a:spcPct val="90000"/>
              </a:lnSpc>
              <a:buFontTx/>
              <a:buChar char="•"/>
            </a:pPr>
            <a:r>
              <a:rPr lang="en-US" smtClean="0"/>
              <a:t>  What kind of Interview Materials will I need?</a:t>
            </a:r>
          </a:p>
          <a:p>
            <a:pPr eaLnBrk="1" hangingPunct="1">
              <a:lnSpc>
                <a:spcPct val="90000"/>
              </a:lnSpc>
            </a:pPr>
            <a:endParaRPr lang="en-US" smtClean="0"/>
          </a:p>
          <a:p>
            <a:pPr eaLnBrk="1" hangingPunct="1">
              <a:lnSpc>
                <a:spcPct val="90000"/>
              </a:lnSpc>
              <a:buFontTx/>
              <a:buChar char="•"/>
            </a:pPr>
            <a:r>
              <a:rPr lang="en-US" smtClean="0"/>
              <a:t> What are some of the common Interview Mistakes?</a:t>
            </a:r>
          </a:p>
        </p:txBody>
      </p:sp>
      <p:sp>
        <p:nvSpPr>
          <p:cNvPr id="9523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C47BBF6-8B15-48D5-B8AB-35AC97835C58}"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B5E42B3-377F-49A8-9526-0E423F0739D0}" type="slidenum">
              <a:rPr lang="en-US" smtClean="0"/>
              <a:pPr eaLnBrk="1" hangingPunct="1"/>
              <a:t>6</a:t>
            </a:fld>
            <a:endParaRPr lang="en-US" smtClean="0"/>
          </a:p>
        </p:txBody>
      </p:sp>
      <p:sp>
        <p:nvSpPr>
          <p:cNvPr id="9625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FA33B13-CDF9-4A79-874E-C325DFE6AD67}" type="slidenum">
              <a:rPr lang="en-US" sz="1200"/>
              <a:pPr algn="r" eaLnBrk="1" hangingPunct="1"/>
              <a:t>6</a:t>
            </a:fld>
            <a:endParaRPr lang="en-US" sz="1200"/>
          </a:p>
        </p:txBody>
      </p:sp>
      <p:sp>
        <p:nvSpPr>
          <p:cNvPr id="9626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Notes Placeholder 2"/>
          <p:cNvSpPr>
            <a:spLocks noGrp="1"/>
          </p:cNvSpPr>
          <p:nvPr>
            <p:ph type="body" idx="1"/>
          </p:nvPr>
        </p:nvSpPr>
        <p:spPr>
          <a:xfrm>
            <a:off x="685337" y="4344336"/>
            <a:ext cx="5487326" cy="4339658"/>
          </a:xfrm>
          <a:noFill/>
        </p:spPr>
        <p:txBody>
          <a:bodyPr/>
          <a:lstStyle/>
          <a:p>
            <a:pPr eaLnBrk="1" hangingPunct="1">
              <a:spcBef>
                <a:spcPct val="0"/>
              </a:spcBef>
            </a:pPr>
            <a:r>
              <a:rPr lang="en-US" b="1" smtClean="0"/>
              <a:t>Facilitator Notes:  </a:t>
            </a:r>
            <a:r>
              <a:rPr lang="en-US" smtClean="0"/>
              <a:t>This is about being prepared and knowing what to expect.  You will find follow-up information after this page.</a:t>
            </a:r>
          </a:p>
          <a:p>
            <a:pPr eaLnBrk="1" hangingPunct="1">
              <a:spcBef>
                <a:spcPct val="0"/>
              </a:spcBef>
            </a:pPr>
            <a:r>
              <a:rPr lang="en-US" smtClean="0"/>
              <a:t>-  The Mock Interview  - helps you to know what you want to say in advance and to practice questions and responses, which makes for a better interview.</a:t>
            </a:r>
          </a:p>
          <a:p>
            <a:r>
              <a:rPr lang="en-US" smtClean="0"/>
              <a:t>Three kinds of Interviews:</a:t>
            </a:r>
          </a:p>
          <a:p>
            <a:r>
              <a:rPr lang="en-US" smtClean="0"/>
              <a:t>1. Informational – the most commonly used technique.  As a general rule, you will run into the informational interview technique more often earlier in the job interview cycle (where the primary purpose is screening out unsuitable candidates) or in a Telephone Interview, whereas you are more likely to encounter situational and behavioral interview techniques later in the process.</a:t>
            </a:r>
          </a:p>
          <a:p>
            <a:r>
              <a:rPr lang="en-US" smtClean="0"/>
              <a:t>2.  Situational - A </a:t>
            </a:r>
            <a:r>
              <a:rPr lang="en-US" b="1" smtClean="0"/>
              <a:t>situational job interview</a:t>
            </a:r>
            <a:r>
              <a:rPr lang="en-US" smtClean="0"/>
              <a:t> question usually takes the form of ‘What would you do if you were in situation XYZ.’ The situational interview technique is becoming more and more popular among interviewers, particularly in the later stages of the interview process.  </a:t>
            </a:r>
          </a:p>
          <a:p>
            <a:r>
              <a:rPr lang="en-US" smtClean="0"/>
              <a:t>3.  Behavioral - A </a:t>
            </a:r>
            <a:r>
              <a:rPr lang="en-US" b="1" smtClean="0"/>
              <a:t>behavioral job interview</a:t>
            </a:r>
            <a:r>
              <a:rPr lang="en-US" smtClean="0"/>
              <a:t> question usually starts with “Tell me about a time when you.”</a:t>
            </a:r>
            <a:r>
              <a:rPr lang="en-US" b="1" smtClean="0"/>
              <a:t>  </a:t>
            </a:r>
            <a:r>
              <a:rPr lang="en-US" smtClean="0"/>
              <a:t>Most interviews have at least a few behavioral questions in them, so it’s important to understand what they are, and how to prepare for them.  The purpose of a behavioral interview question is to get you to talk about your past experiences, and more importantly, relate them to the job that you are interviewing for. </a:t>
            </a:r>
          </a:p>
          <a:p>
            <a:r>
              <a:rPr lang="en-US" b="1" smtClean="0"/>
              <a:t>Interview Follow-Up:</a:t>
            </a:r>
            <a:r>
              <a:rPr lang="en-US" smtClean="0"/>
              <a:t>  Write down your impressions, questions, and feedback you would give yourself.</a:t>
            </a:r>
          </a:p>
        </p:txBody>
      </p:sp>
      <p:sp>
        <p:nvSpPr>
          <p:cNvPr id="9626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B7C0DD5-A5CD-4D94-AFBD-45FAA0EE6353}"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Number Placeholder 6"/>
          <p:cNvSpPr>
            <a:spLocks noGrp="1"/>
          </p:cNvSpPr>
          <p:nvPr>
            <p:ph type="sldNum" sz="quarter" idx="5"/>
          </p:nvPr>
        </p:nvSpPr>
        <p:spPr>
          <a:noFill/>
        </p:spPr>
        <p:txBody>
          <a:bodyPr/>
          <a:lstStyle>
            <a:lvl1pPr defTabSz="911269" eaLnBrk="0" hangingPunct="0">
              <a:spcBef>
                <a:spcPct val="30000"/>
              </a:spcBef>
              <a:defRPr sz="1200">
                <a:solidFill>
                  <a:schemeClr val="tx1"/>
                </a:solidFill>
                <a:latin typeface="Calibri" pitchFamily="34" charset="0"/>
              </a:defRPr>
            </a:lvl1pPr>
            <a:lvl2pPr marL="726531" indent="-279435" defTabSz="911269" eaLnBrk="0" hangingPunct="0">
              <a:spcBef>
                <a:spcPct val="30000"/>
              </a:spcBef>
              <a:defRPr sz="1200">
                <a:solidFill>
                  <a:schemeClr val="tx1"/>
                </a:solidFill>
                <a:latin typeface="Calibri" pitchFamily="34" charset="0"/>
              </a:defRPr>
            </a:lvl2pPr>
            <a:lvl3pPr marL="1117740" indent="-223548" defTabSz="911269" eaLnBrk="0" hangingPunct="0">
              <a:spcBef>
                <a:spcPct val="30000"/>
              </a:spcBef>
              <a:defRPr sz="1200">
                <a:solidFill>
                  <a:schemeClr val="tx1"/>
                </a:solidFill>
                <a:latin typeface="Calibri" pitchFamily="34" charset="0"/>
              </a:defRPr>
            </a:lvl3pPr>
            <a:lvl4pPr marL="1564836" indent="-223548" defTabSz="911269" eaLnBrk="0" hangingPunct="0">
              <a:spcBef>
                <a:spcPct val="30000"/>
              </a:spcBef>
              <a:defRPr sz="1200">
                <a:solidFill>
                  <a:schemeClr val="tx1"/>
                </a:solidFill>
                <a:latin typeface="Calibri" pitchFamily="34" charset="0"/>
              </a:defRPr>
            </a:lvl4pPr>
            <a:lvl5pPr marL="2011931" indent="-223548" defTabSz="911269" eaLnBrk="0" hangingPunct="0">
              <a:spcBef>
                <a:spcPct val="30000"/>
              </a:spcBef>
              <a:defRPr sz="1200">
                <a:solidFill>
                  <a:schemeClr val="tx1"/>
                </a:solidFill>
                <a:latin typeface="Calibri" pitchFamily="34" charset="0"/>
              </a:defRPr>
            </a:lvl5pPr>
            <a:lvl6pPr marL="2459027" indent="-223548" defTabSz="911269" eaLnBrk="0" fontAlgn="base" hangingPunct="0">
              <a:spcBef>
                <a:spcPct val="30000"/>
              </a:spcBef>
              <a:spcAft>
                <a:spcPct val="0"/>
              </a:spcAft>
              <a:defRPr sz="1200">
                <a:solidFill>
                  <a:schemeClr val="tx1"/>
                </a:solidFill>
                <a:latin typeface="Calibri" pitchFamily="34" charset="0"/>
              </a:defRPr>
            </a:lvl6pPr>
            <a:lvl7pPr marL="2906123" indent="-223548" defTabSz="911269" eaLnBrk="0" fontAlgn="base" hangingPunct="0">
              <a:spcBef>
                <a:spcPct val="30000"/>
              </a:spcBef>
              <a:spcAft>
                <a:spcPct val="0"/>
              </a:spcAft>
              <a:defRPr sz="1200">
                <a:solidFill>
                  <a:schemeClr val="tx1"/>
                </a:solidFill>
                <a:latin typeface="Calibri" pitchFamily="34" charset="0"/>
              </a:defRPr>
            </a:lvl7pPr>
            <a:lvl8pPr marL="3353219" indent="-223548" defTabSz="911269" eaLnBrk="0" fontAlgn="base" hangingPunct="0">
              <a:spcBef>
                <a:spcPct val="30000"/>
              </a:spcBef>
              <a:spcAft>
                <a:spcPct val="0"/>
              </a:spcAft>
              <a:defRPr sz="1200">
                <a:solidFill>
                  <a:schemeClr val="tx1"/>
                </a:solidFill>
                <a:latin typeface="Calibri" pitchFamily="34" charset="0"/>
              </a:defRPr>
            </a:lvl8pPr>
            <a:lvl9pPr marL="3800315" indent="-223548" defTabSz="911269"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A8BCDBF-E0E2-4DBB-BCC6-8C2029A6CB8D}" type="slidenum">
              <a:rPr lang="en-US" altLang="en-US" smtClean="0"/>
              <a:pPr eaLnBrk="1" hangingPunct="1">
                <a:spcBef>
                  <a:spcPct val="0"/>
                </a:spcBef>
              </a:pPr>
              <a:t>7</a:t>
            </a:fld>
            <a:endParaRPr lang="en-US" altLang="en-US" smtClean="0"/>
          </a:p>
        </p:txBody>
      </p:sp>
      <p:sp>
        <p:nvSpPr>
          <p:cNvPr id="19251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6" name="Notes Placeholder 2"/>
          <p:cNvSpPr>
            <a:spLocks noGrp="1"/>
          </p:cNvSpPr>
          <p:nvPr>
            <p:ph type="body" idx="1"/>
          </p:nvPr>
        </p:nvSpPr>
        <p:spPr>
          <a:noFill/>
        </p:spPr>
        <p:txBody>
          <a:bodyPr/>
          <a:lstStyle/>
          <a:p>
            <a:r>
              <a:rPr lang="en-US" altLang="en-US" b="1" smtClean="0"/>
              <a:t>Facilitator Notes: 		Estimated Time:  30 minutes</a:t>
            </a:r>
          </a:p>
          <a:p>
            <a:endParaRPr lang="en-US" altLang="en-US" b="1" smtClean="0"/>
          </a:p>
          <a:p>
            <a:pPr>
              <a:buFontTx/>
              <a:buChar char="•"/>
            </a:pPr>
            <a:r>
              <a:rPr lang="en-US" altLang="en-US" b="1" smtClean="0"/>
              <a:t>Invite an employer to this session.</a:t>
            </a:r>
          </a:p>
          <a:p>
            <a:pPr>
              <a:buFontTx/>
              <a:buChar char="•"/>
            </a:pPr>
            <a:r>
              <a:rPr lang="en-US" altLang="en-US" b="1" smtClean="0"/>
              <a:t>Introduce your employer.  Following the video, have participants watch the video, he/she will speak to participants regarding what employers expect from employees.  </a:t>
            </a:r>
          </a:p>
          <a:p>
            <a:pPr>
              <a:buFontTx/>
              <a:buChar char="•"/>
            </a:pPr>
            <a:r>
              <a:rPr lang="en-US" altLang="en-US" b="1" smtClean="0"/>
              <a:t>Initiate a discussion re: What did the applicant do wrong during this interview? Did the applicant do anything right in this video?</a:t>
            </a:r>
          </a:p>
          <a:p>
            <a:pPr>
              <a:buFontTx/>
              <a:buChar char="•"/>
            </a:pPr>
            <a:r>
              <a:rPr lang="en-US" altLang="en-US" b="1" smtClean="0"/>
              <a:t>What could he have done differently?</a:t>
            </a:r>
          </a:p>
          <a:p>
            <a:pPr>
              <a:buFontTx/>
              <a:buChar char="•"/>
            </a:pPr>
            <a:r>
              <a:rPr lang="en-US" altLang="en-US" b="1" smtClean="0"/>
              <a:t>Ask the speaker to talk about what employers expect on the job. Encourage the speaker to ask participants for questions about work. Encourage participants to ask questions of the employer.</a:t>
            </a:r>
          </a:p>
        </p:txBody>
      </p:sp>
      <p:sp>
        <p:nvSpPr>
          <p:cNvPr id="192517" name="Slide Number Placeholder 3"/>
          <p:cNvSpPr txBox="1">
            <a:spLocks noGrp="1"/>
          </p:cNvSpPr>
          <p:nvPr/>
        </p:nvSpPr>
        <p:spPr bwMode="auto">
          <a:xfrm>
            <a:off x="3883576" y="8683994"/>
            <a:ext cx="2972880"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9" tIns="45710" rIns="91419" bIns="45710"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2A22A5E8-2E5E-4FE9-9EDB-778139CE404B}" type="slidenum">
              <a:rPr lang="en-US" altLang="en-US"/>
              <a:pPr algn="r" eaLnBrk="1" hangingPunct="1">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AE44596-AB11-4D9F-8579-24027A9A0799}" type="slidenum">
              <a:rPr lang="en-US" smtClean="0"/>
              <a:pPr eaLnBrk="1" hangingPunct="1"/>
              <a:t>8</a:t>
            </a:fld>
            <a:endParaRPr lang="en-US" smtClean="0"/>
          </a:p>
        </p:txBody>
      </p:sp>
      <p:sp>
        <p:nvSpPr>
          <p:cNvPr id="9728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70CB5DA-42A7-43E6-B9F9-CB16D64F7589}" type="slidenum">
              <a:rPr lang="en-US" sz="1200"/>
              <a:pPr algn="r" eaLnBrk="1" hangingPunct="1"/>
              <a:t>8</a:t>
            </a:fld>
            <a:endParaRPr lang="en-US" sz="1200"/>
          </a:p>
        </p:txBody>
      </p:sp>
      <p:sp>
        <p:nvSpPr>
          <p:cNvPr id="9728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5" name="Notes Placeholder 2"/>
          <p:cNvSpPr>
            <a:spLocks noGrp="1"/>
          </p:cNvSpPr>
          <p:nvPr>
            <p:ph type="body" idx="1"/>
          </p:nvPr>
        </p:nvSpPr>
        <p:spPr>
          <a:xfrm>
            <a:off x="538700" y="4422303"/>
            <a:ext cx="5779057" cy="4490914"/>
          </a:xfrm>
          <a:noFill/>
        </p:spPr>
        <p:txBody>
          <a:bodyPr/>
          <a:lstStyle/>
          <a:p>
            <a:pPr eaLnBrk="1" hangingPunct="1">
              <a:spcBef>
                <a:spcPct val="0"/>
              </a:spcBef>
            </a:pPr>
            <a:r>
              <a:rPr lang="en-US" sz="1100" b="1"/>
              <a:t>Facilitator Notes:</a:t>
            </a:r>
            <a:endParaRPr lang="en-US" sz="1100"/>
          </a:p>
          <a:p>
            <a:pPr eaLnBrk="1" hangingPunct="1">
              <a:spcBef>
                <a:spcPct val="0"/>
              </a:spcBef>
            </a:pPr>
            <a:r>
              <a:rPr lang="en-US" sz="1100"/>
              <a:t>After the completion of this workshop, participants will work with their VR Counselor to finalize the next steps toward meeting their employment goal.  </a:t>
            </a:r>
          </a:p>
          <a:p>
            <a:pPr eaLnBrk="1" hangingPunct="1">
              <a:spcBef>
                <a:spcPct val="0"/>
              </a:spcBef>
            </a:pPr>
            <a:endParaRPr lang="en-US" sz="1100"/>
          </a:p>
          <a:p>
            <a:pPr eaLnBrk="1" hangingPunct="1">
              <a:spcBef>
                <a:spcPct val="0"/>
              </a:spcBef>
            </a:pPr>
            <a:r>
              <a:rPr lang="en-US" sz="1100"/>
              <a:t>Participants begin these activities after they have completed and signed an IPE and know these activities will be supported by VR (unless, of course, they plan to self support for their education). </a:t>
            </a:r>
          </a:p>
          <a:p>
            <a:pPr marL="701692" lvl="1" indent="-270120"/>
            <a:r>
              <a:rPr lang="en-US" sz="1100"/>
              <a:t>-  </a:t>
            </a:r>
            <a:r>
              <a:rPr lang="en-US" sz="1100" b="1"/>
              <a:t>File School Application</a:t>
            </a:r>
            <a:r>
              <a:rPr lang="en-US" sz="1100"/>
              <a:t> – apply to the program of interest; some programs have a wait list and you would want to know about this in advance.</a:t>
            </a:r>
          </a:p>
          <a:p>
            <a:pPr marL="701692" lvl="1" indent="-270120"/>
            <a:r>
              <a:rPr lang="en-US" sz="1100"/>
              <a:t>-  </a:t>
            </a:r>
            <a:r>
              <a:rPr lang="en-US" sz="1100" b="1"/>
              <a:t>File Financial Aid Application</a:t>
            </a:r>
            <a:r>
              <a:rPr lang="en-US" sz="1100"/>
              <a:t> – apply for financial aid as soon as you can because once the monies are allocated, sometimes there may not be much left, and you would have to take loans.</a:t>
            </a:r>
          </a:p>
          <a:p>
            <a:pPr marL="701692" lvl="1" indent="-270120"/>
            <a:r>
              <a:rPr lang="en-US" sz="1100"/>
              <a:t>-  </a:t>
            </a:r>
            <a:r>
              <a:rPr lang="en-US" sz="1100" b="1"/>
              <a:t>Secure Admission</a:t>
            </a:r>
            <a:r>
              <a:rPr lang="en-US" sz="1100"/>
              <a:t> – once the application to the program is submitted, you will hear from them within the specified time frame about acceptance.</a:t>
            </a:r>
          </a:p>
          <a:p>
            <a:pPr marL="701692" lvl="1" indent="-270120"/>
            <a:r>
              <a:rPr lang="en-US" sz="1100"/>
              <a:t>-  </a:t>
            </a:r>
            <a:r>
              <a:rPr lang="en-US" sz="1100" b="1"/>
              <a:t>Complete Education/Training</a:t>
            </a:r>
            <a:r>
              <a:rPr lang="en-US" sz="1100"/>
              <a:t> – after you have been accepted and begin your program, you will be asked to submit transcripts of your progress each semester.  It would be in your best interest to stay in touch with your VR counselor, especially if you have questions or challenges that arise.  </a:t>
            </a:r>
          </a:p>
          <a:p>
            <a:pPr eaLnBrk="1" hangingPunct="1">
              <a:spcBef>
                <a:spcPct val="0"/>
              </a:spcBef>
            </a:pPr>
            <a:endParaRPr lang="en-US" sz="1100" b="1"/>
          </a:p>
          <a:p>
            <a:pPr eaLnBrk="1" hangingPunct="1">
              <a:spcBef>
                <a:spcPct val="0"/>
              </a:spcBef>
            </a:pPr>
            <a:r>
              <a:rPr lang="en-US" sz="1100"/>
              <a:t>If training or education is not the goal, then Job Search will begin.  The job search tools needed to do a job search are all the things we have been discussing and continue on the next slides.  </a:t>
            </a:r>
            <a:endParaRPr lang="en-US" sz="1100" b="1"/>
          </a:p>
          <a:p>
            <a:pPr eaLnBrk="1" hangingPunct="1">
              <a:spcBef>
                <a:spcPct val="0"/>
              </a:spcBef>
            </a:pPr>
            <a:endParaRPr lang="en-US" sz="1100" b="1"/>
          </a:p>
          <a:p>
            <a:pPr eaLnBrk="1" hangingPunct="1">
              <a:spcBef>
                <a:spcPct val="0"/>
              </a:spcBef>
            </a:pPr>
            <a:r>
              <a:rPr lang="en-US" sz="1100"/>
              <a:t>Remind participants, if they are going on to college and need accommodations, they will need to work with the college or university to receive accommodations, as has been discussed in previous workshop sessions.</a:t>
            </a:r>
            <a:r>
              <a:rPr lang="en-US" sz="1100" b="1"/>
              <a:t>  </a:t>
            </a:r>
            <a:r>
              <a:rPr lang="en-US" sz="1100"/>
              <a:t>Be sure they include their VR Counselor in this conversation as needed.  </a:t>
            </a:r>
          </a:p>
          <a:p>
            <a:pPr eaLnBrk="1" hangingPunct="1">
              <a:spcBef>
                <a:spcPct val="0"/>
              </a:spcBef>
            </a:pPr>
            <a:endParaRPr lang="en-US" sz="1100"/>
          </a:p>
        </p:txBody>
      </p:sp>
      <p:sp>
        <p:nvSpPr>
          <p:cNvPr id="9728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67DB358-4EAC-4E26-88A3-996EC74A5654}"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1FA0A70-43DB-4C66-9975-EA8B05AD7F63}" type="slidenum">
              <a:rPr lang="en-US" smtClean="0"/>
              <a:pPr eaLnBrk="1" hangingPunct="1"/>
              <a:t>9</a:t>
            </a:fld>
            <a:endParaRPr lang="en-US" smtClean="0"/>
          </a:p>
        </p:txBody>
      </p:sp>
      <p:sp>
        <p:nvSpPr>
          <p:cNvPr id="9830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1A2352D-2A70-49FF-807E-765B863B1736}" type="slidenum">
              <a:rPr lang="en-US" sz="1200"/>
              <a:pPr algn="r" eaLnBrk="1" hangingPunct="1"/>
              <a:t>9</a:t>
            </a:fld>
            <a:endParaRPr lang="en-US" sz="1200"/>
          </a:p>
        </p:txBody>
      </p:sp>
      <p:sp>
        <p:nvSpPr>
          <p:cNvPr id="9830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9" name="Notes Placeholder 2"/>
          <p:cNvSpPr>
            <a:spLocks noGrp="1"/>
          </p:cNvSpPr>
          <p:nvPr>
            <p:ph type="body" idx="1"/>
          </p:nvPr>
        </p:nvSpPr>
        <p:spPr>
          <a:xfrm>
            <a:off x="685337" y="4344336"/>
            <a:ext cx="5487326" cy="4339658"/>
          </a:xfrm>
          <a:noFill/>
        </p:spPr>
        <p:txBody>
          <a:bodyPr/>
          <a:lstStyle/>
          <a:p>
            <a:pPr eaLnBrk="1" hangingPunct="1">
              <a:lnSpc>
                <a:spcPct val="90000"/>
              </a:lnSpc>
              <a:spcBef>
                <a:spcPct val="0"/>
              </a:spcBef>
            </a:pPr>
            <a:r>
              <a:rPr lang="en-US" b="1" smtClean="0"/>
              <a:t>Facilitator Notes:            Jobpardy (named after the Jeopardy Job Game)</a:t>
            </a:r>
          </a:p>
          <a:p>
            <a:pPr eaLnBrk="1" hangingPunct="1">
              <a:lnSpc>
                <a:spcPct val="90000"/>
              </a:lnSpc>
              <a:spcBef>
                <a:spcPct val="0"/>
              </a:spcBef>
            </a:pPr>
            <a:r>
              <a:rPr lang="en-US" smtClean="0"/>
              <a:t> 	 </a:t>
            </a:r>
            <a:r>
              <a:rPr lang="en-US" b="1" smtClean="0"/>
              <a:t>(this game is only in the FACILITATOR MANUAL)</a:t>
            </a:r>
          </a:p>
          <a:p>
            <a:pPr eaLnBrk="1" hangingPunct="1">
              <a:lnSpc>
                <a:spcPct val="90000"/>
              </a:lnSpc>
              <a:spcBef>
                <a:spcPct val="0"/>
              </a:spcBef>
            </a:pPr>
            <a:endParaRPr lang="en-US" b="1" smtClean="0"/>
          </a:p>
          <a:p>
            <a:pPr eaLnBrk="1" hangingPunct="1">
              <a:lnSpc>
                <a:spcPct val="90000"/>
              </a:lnSpc>
              <a:spcBef>
                <a:spcPct val="0"/>
              </a:spcBef>
            </a:pPr>
            <a:r>
              <a:rPr lang="en-US" b="1" smtClean="0"/>
              <a:t> Supplies Needed:</a:t>
            </a:r>
            <a:endParaRPr lang="en-US" smtClean="0"/>
          </a:p>
          <a:p>
            <a:pPr eaLnBrk="1" hangingPunct="1">
              <a:lnSpc>
                <a:spcPct val="90000"/>
              </a:lnSpc>
              <a:spcBef>
                <a:spcPct val="0"/>
              </a:spcBef>
            </a:pPr>
            <a:r>
              <a:rPr lang="en-US" b="1" smtClean="0"/>
              <a:t> </a:t>
            </a:r>
            <a:r>
              <a:rPr lang="en-US" smtClean="0"/>
              <a:t>Paper and Tape or large sticky notes</a:t>
            </a:r>
          </a:p>
          <a:p>
            <a:pPr eaLnBrk="1" hangingPunct="1">
              <a:lnSpc>
                <a:spcPct val="90000"/>
              </a:lnSpc>
              <a:spcBef>
                <a:spcPct val="0"/>
              </a:spcBef>
            </a:pPr>
            <a:r>
              <a:rPr lang="en-US" smtClean="0"/>
              <a:t> Chalk board/ White board</a:t>
            </a:r>
          </a:p>
          <a:p>
            <a:pPr eaLnBrk="1" hangingPunct="1">
              <a:lnSpc>
                <a:spcPct val="90000"/>
              </a:lnSpc>
              <a:spcBef>
                <a:spcPct val="0"/>
              </a:spcBef>
            </a:pPr>
            <a:r>
              <a:rPr lang="en-US" smtClean="0"/>
              <a:t> Chalk/Dry Erase Marker</a:t>
            </a:r>
          </a:p>
          <a:p>
            <a:pPr eaLnBrk="1" hangingPunct="1">
              <a:lnSpc>
                <a:spcPct val="90000"/>
              </a:lnSpc>
              <a:spcBef>
                <a:spcPct val="0"/>
              </a:spcBef>
            </a:pPr>
            <a:r>
              <a:rPr lang="en-US" smtClean="0"/>
              <a:t> 2 buzzers (optional)</a:t>
            </a:r>
          </a:p>
          <a:p>
            <a:pPr eaLnBrk="1" hangingPunct="1">
              <a:lnSpc>
                <a:spcPct val="90000"/>
              </a:lnSpc>
              <a:spcBef>
                <a:spcPct val="0"/>
              </a:spcBef>
            </a:pPr>
            <a:r>
              <a:rPr lang="en-US" smtClean="0"/>
              <a:t> </a:t>
            </a:r>
          </a:p>
          <a:p>
            <a:pPr eaLnBrk="1" hangingPunct="1">
              <a:lnSpc>
                <a:spcPct val="90000"/>
              </a:lnSpc>
              <a:spcBef>
                <a:spcPct val="0"/>
              </a:spcBef>
            </a:pPr>
            <a:r>
              <a:rPr lang="en-US" smtClean="0"/>
              <a:t>Categories:</a:t>
            </a:r>
          </a:p>
          <a:p>
            <a:pPr eaLnBrk="1" hangingPunct="1">
              <a:lnSpc>
                <a:spcPct val="90000"/>
              </a:lnSpc>
              <a:spcBef>
                <a:spcPct val="0"/>
              </a:spcBef>
            </a:pPr>
            <a:r>
              <a:rPr lang="en-US" smtClean="0"/>
              <a:t>Interviewing - Resume Writing - World of Work – Occupations - Future Planning</a:t>
            </a:r>
          </a:p>
          <a:p>
            <a:pPr eaLnBrk="1" hangingPunct="1">
              <a:lnSpc>
                <a:spcPct val="90000"/>
              </a:lnSpc>
              <a:spcBef>
                <a:spcPct val="0"/>
              </a:spcBef>
            </a:pPr>
            <a:r>
              <a:rPr lang="en-US" smtClean="0"/>
              <a:t> </a:t>
            </a:r>
          </a:p>
          <a:p>
            <a:pPr eaLnBrk="1" hangingPunct="1">
              <a:lnSpc>
                <a:spcPct val="90000"/>
              </a:lnSpc>
              <a:spcBef>
                <a:spcPct val="0"/>
              </a:spcBef>
            </a:pPr>
            <a:r>
              <a:rPr lang="en-US" smtClean="0"/>
              <a:t>Place the five categories across the top of the board. Below each category you should write the answers (jeopardy format); five for each category should work well. </a:t>
            </a:r>
          </a:p>
          <a:p>
            <a:pPr eaLnBrk="1" hangingPunct="1">
              <a:lnSpc>
                <a:spcPct val="90000"/>
              </a:lnSpc>
              <a:spcBef>
                <a:spcPct val="0"/>
              </a:spcBef>
            </a:pPr>
            <a:endParaRPr lang="en-US" smtClean="0"/>
          </a:p>
          <a:p>
            <a:pPr eaLnBrk="1" hangingPunct="1">
              <a:lnSpc>
                <a:spcPct val="90000"/>
              </a:lnSpc>
              <a:spcBef>
                <a:spcPct val="0"/>
              </a:spcBef>
            </a:pPr>
            <a:r>
              <a:rPr lang="en-US" smtClean="0"/>
              <a:t>Cover the answers with  paper/sticky notes with the point values on them.</a:t>
            </a:r>
          </a:p>
          <a:p>
            <a:pPr eaLnBrk="1" hangingPunct="1">
              <a:lnSpc>
                <a:spcPct val="90000"/>
              </a:lnSpc>
              <a:spcBef>
                <a:spcPct val="0"/>
              </a:spcBef>
            </a:pPr>
            <a:endParaRPr lang="en-US" smtClean="0"/>
          </a:p>
          <a:p>
            <a:pPr eaLnBrk="1" hangingPunct="1">
              <a:lnSpc>
                <a:spcPct val="90000"/>
              </a:lnSpc>
              <a:spcBef>
                <a:spcPct val="0"/>
              </a:spcBef>
            </a:pPr>
            <a:r>
              <a:rPr lang="en-US" smtClean="0"/>
              <a:t>Divide the students into two teams, or if the class is very small, students may play singles against each other. If you have an odd number of students, you may choose to select someone to be a score keeper. </a:t>
            </a:r>
          </a:p>
          <a:p>
            <a:pPr eaLnBrk="1" hangingPunct="1">
              <a:lnSpc>
                <a:spcPct val="90000"/>
              </a:lnSpc>
              <a:spcBef>
                <a:spcPct val="0"/>
              </a:spcBef>
            </a:pPr>
            <a:endParaRPr lang="en-US" smtClean="0"/>
          </a:p>
          <a:p>
            <a:pPr eaLnBrk="1" hangingPunct="1">
              <a:lnSpc>
                <a:spcPct val="90000"/>
              </a:lnSpc>
              <a:spcBef>
                <a:spcPct val="0"/>
              </a:spcBef>
            </a:pPr>
            <a:r>
              <a:rPr lang="en-US" smtClean="0"/>
              <a:t>Teams take turns choosing a category and point value within that category. They then come up with the question that fits with the answer. The instructor may want to throw in a double Jobpardy answer where the students get double the points. The team with the most points at the end of the game wins.</a:t>
            </a:r>
          </a:p>
          <a:p>
            <a:pPr eaLnBrk="1" hangingPunct="1">
              <a:lnSpc>
                <a:spcPct val="90000"/>
              </a:lnSpc>
              <a:spcBef>
                <a:spcPct val="0"/>
              </a:spcBef>
            </a:pPr>
            <a:endParaRPr lang="en-US" sz="1100" b="1"/>
          </a:p>
        </p:txBody>
      </p:sp>
      <p:sp>
        <p:nvSpPr>
          <p:cNvPr id="9831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2F62AD2-285C-4447-8745-C64E0C004EED}"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E6F04C-EAB5-4EEF-9416-6E83F3E3062C}"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2006825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F04C-EAB5-4EEF-9416-6E83F3E3062C}"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277616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F04C-EAB5-4EEF-9416-6E83F3E3062C}"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58364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F04C-EAB5-4EEF-9416-6E83F3E3062C}"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53384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E6F04C-EAB5-4EEF-9416-6E83F3E3062C}"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843539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E6F04C-EAB5-4EEF-9416-6E83F3E3062C}"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93730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E6F04C-EAB5-4EEF-9416-6E83F3E3062C}" type="datetimeFigureOut">
              <a:rPr lang="en-US" smtClean="0"/>
              <a:t>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754047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E6F04C-EAB5-4EEF-9416-6E83F3E3062C}" type="datetimeFigureOut">
              <a:rPr lang="en-US" smtClean="0"/>
              <a:t>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185179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6F04C-EAB5-4EEF-9416-6E83F3E3062C}" type="datetimeFigureOut">
              <a:rPr lang="en-US" smtClean="0"/>
              <a:t>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429371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6F04C-EAB5-4EEF-9416-6E83F3E3062C}"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300391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6F04C-EAB5-4EEF-9416-6E83F3E3062C}"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1CD4-598E-4362-912F-1CDF106DE0E4}" type="slidenum">
              <a:rPr lang="en-US" smtClean="0"/>
              <a:t>‹#›</a:t>
            </a:fld>
            <a:endParaRPr lang="en-US"/>
          </a:p>
        </p:txBody>
      </p:sp>
    </p:spTree>
    <p:extLst>
      <p:ext uri="{BB962C8B-B14F-4D97-AF65-F5344CB8AC3E}">
        <p14:creationId xmlns:p14="http://schemas.microsoft.com/office/powerpoint/2010/main" val="239310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6F04C-EAB5-4EEF-9416-6E83F3E3062C}" type="datetimeFigureOut">
              <a:rPr lang="en-US" smtClean="0"/>
              <a:t>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E1CD4-598E-4362-912F-1CDF106DE0E4}" type="slidenum">
              <a:rPr lang="en-US" smtClean="0"/>
              <a:t>‹#›</a:t>
            </a:fld>
            <a:endParaRPr lang="en-US"/>
          </a:p>
        </p:txBody>
      </p:sp>
    </p:spTree>
    <p:extLst>
      <p:ext uri="{BB962C8B-B14F-4D97-AF65-F5344CB8AC3E}">
        <p14:creationId xmlns:p14="http://schemas.microsoft.com/office/powerpoint/2010/main" val="1638359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jeopardylabs.com/play/jobpard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jeopardylabs.com/edit/jobpard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OjFjVLYXSt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youtube.com/watch?v=QaNTbC8nO2I"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smtClean="0">
                <a:solidFill>
                  <a:schemeClr val="tx1">
                    <a:lumMod val="85000"/>
                    <a:lumOff val="15000"/>
                  </a:schemeClr>
                </a:solidFill>
              </a:rPr>
              <a:t>Job Search</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12B77A33-CE4F-4268-A69D-071616CDC3CE}" type="slidenum">
              <a:rPr lang="en-US"/>
              <a:pPr>
                <a:defRPr/>
              </a:pPr>
              <a:t>10</a:t>
            </a:fld>
            <a:endParaRPr lang="en-US"/>
          </a:p>
        </p:txBody>
      </p:sp>
      <p:sp>
        <p:nvSpPr>
          <p:cNvPr id="50179" name="Rectangle 2"/>
          <p:cNvSpPr>
            <a:spLocks noGrp="1"/>
          </p:cNvSpPr>
          <p:nvPr>
            <p:ph type="title"/>
          </p:nvPr>
        </p:nvSpPr>
        <p:spPr/>
        <p:txBody>
          <a:bodyPr/>
          <a:lstStyle/>
          <a:p>
            <a:r>
              <a:rPr lang="en-US" smtClean="0"/>
              <a:t>Web-Based Jobpardy Directions</a:t>
            </a:r>
          </a:p>
        </p:txBody>
      </p:sp>
      <p:sp>
        <p:nvSpPr>
          <p:cNvPr id="50180" name="Rectangle 3"/>
          <p:cNvSpPr>
            <a:spLocks noGrp="1"/>
          </p:cNvSpPr>
          <p:nvPr>
            <p:ph type="body" idx="1"/>
          </p:nvPr>
        </p:nvSpPr>
        <p:spPr/>
        <p:txBody>
          <a:bodyPr/>
          <a:lstStyle/>
          <a:p>
            <a:r>
              <a:rPr lang="en-US" sz="2400" smtClean="0"/>
              <a:t>To play, go here: </a:t>
            </a:r>
            <a:r>
              <a:rPr lang="en-US" sz="2400" smtClean="0">
                <a:hlinkClick r:id="rId3"/>
              </a:rPr>
              <a:t>jeopardylabs.com/play/jobpardy</a:t>
            </a:r>
            <a:r>
              <a:rPr lang="en-US" sz="2400" smtClean="0"/>
              <a:t>. </a:t>
            </a:r>
          </a:p>
          <a:p>
            <a:r>
              <a:rPr lang="en-US" sz="2400" b="1" smtClean="0"/>
              <a:t>Don't forget that address because we can't recover it for you!</a:t>
            </a:r>
            <a:endParaRPr lang="en-US" sz="2400" smtClean="0"/>
          </a:p>
          <a:p>
            <a:r>
              <a:rPr lang="en-US" sz="2400" smtClean="0"/>
              <a:t>If you ever want to </a:t>
            </a:r>
            <a:r>
              <a:rPr lang="en-US" sz="2400" b="1" smtClean="0"/>
              <a:t>edit</a:t>
            </a:r>
            <a:r>
              <a:rPr lang="en-US" sz="2400" smtClean="0"/>
              <a:t> this template, go to: </a:t>
            </a:r>
            <a:r>
              <a:rPr lang="en-US" sz="2400" smtClean="0">
                <a:hlinkClick r:id="rId4"/>
              </a:rPr>
              <a:t>jeopardylabs.com/edit/jobpardy</a:t>
            </a:r>
            <a:endParaRPr lang="en-US" sz="2400" smtClean="0"/>
          </a:p>
          <a:p>
            <a:r>
              <a:rPr lang="en-US" sz="2400" smtClean="0"/>
              <a:t>Bookmark this page for future reference and to link to your Job-pardy template</a:t>
            </a:r>
          </a:p>
          <a:p>
            <a:r>
              <a:rPr lang="en-US" sz="2400" b="1" smtClean="0"/>
              <a:t>Regular Web Address - for web browsers, email, and instant messages:</a:t>
            </a:r>
            <a:r>
              <a:rPr lang="en-US" sz="2400" smtClean="0"/>
              <a:t>       jeopardylabs.com/play/jobpardy.</a:t>
            </a:r>
          </a:p>
          <a:p>
            <a:endParaRPr lang="en-US" sz="2400" smtClean="0"/>
          </a:p>
        </p:txBody>
      </p:sp>
    </p:spTree>
    <p:extLst>
      <p:ext uri="{BB962C8B-B14F-4D97-AF65-F5344CB8AC3E}">
        <p14:creationId xmlns:p14="http://schemas.microsoft.com/office/powerpoint/2010/main" val="3221914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B56AC3B0-2208-4F23-B4D5-2AA6888DEB56}" type="slidenum">
              <a:rPr lang="en-US"/>
              <a:pPr>
                <a:defRPr/>
              </a:pPr>
              <a:t>2</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897BB34-3B4C-4799-9C6E-07D7451313B3}"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295DB6B-2D6B-42A2-B8A2-C01B7701888F}"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3" name="Subtitle 2"/>
          <p:cNvSpPr>
            <a:spLocks noGrp="1"/>
          </p:cNvSpPr>
          <p:nvPr>
            <p:ph type="subTitle" idx="1"/>
          </p:nvPr>
        </p:nvSpPr>
        <p:spPr>
          <a:xfrm>
            <a:off x="2057400" y="3886200"/>
            <a:ext cx="5715000" cy="1752600"/>
          </a:xfrm>
        </p:spPr>
        <p:txBody>
          <a:bodyPr rtlCol="0">
            <a:normAutofit/>
          </a:bodyPr>
          <a:lstStyle/>
          <a:p>
            <a:pPr eaLnBrk="1" fontAlgn="auto" hangingPunct="1">
              <a:spcAft>
                <a:spcPts val="0"/>
              </a:spcAft>
              <a:buFont typeface="Arial" pitchFamily="34" charset="0"/>
              <a:buNone/>
              <a:defRPr/>
            </a:pPr>
            <a:r>
              <a:rPr lang="en-US" sz="7200" b="1" dirty="0" smtClean="0"/>
              <a:t>A </a:t>
            </a:r>
            <a:r>
              <a:rPr lang="en-US" b="1" dirty="0" smtClean="0"/>
              <a:t>= </a:t>
            </a:r>
            <a:r>
              <a:rPr lang="en-US" sz="4800" b="1" dirty="0" smtClean="0"/>
              <a:t>A</a:t>
            </a:r>
            <a:r>
              <a:rPr lang="en-US" b="1" dirty="0" smtClean="0"/>
              <a:t>ct on Your Plan</a:t>
            </a:r>
            <a:endParaRPr lang="en-US" sz="4800" b="1" dirty="0" smtClean="0"/>
          </a:p>
        </p:txBody>
      </p:sp>
      <p:pic>
        <p:nvPicPr>
          <p:cNvPr id="43015" name="Picture 9" descr="A girl drinking liquid and wearing a sweater with a letter A on it." title="Girl drinking liquid"/>
          <p:cNvPicPr>
            <a:picLocks noChangeAspect="1" noChangeArrowheads="1"/>
          </p:cNvPicPr>
          <p:nvPr/>
        </p:nvPicPr>
        <p:blipFill>
          <a:blip r:embed="rId3"/>
          <a:srcRect/>
          <a:stretch>
            <a:fillRect/>
          </a:stretch>
        </p:blipFill>
        <p:spPr bwMode="auto">
          <a:xfrm>
            <a:off x="304800" y="3048000"/>
            <a:ext cx="25146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6" name="Slide Number Placeholder 5"/>
          <p:cNvSpPr txBox="1">
            <a:spLocks noGrp="1"/>
          </p:cNvSpPr>
          <p:nvPr/>
        </p:nvSpPr>
        <p:spPr bwMode="auto">
          <a:xfrm>
            <a:off x="6629400" y="63754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dirty="0">
              <a:solidFill>
                <a:srgbClr val="898989"/>
              </a:solidFill>
            </a:endParaRPr>
          </a:p>
        </p:txBody>
      </p:sp>
    </p:spTree>
    <p:extLst>
      <p:ext uri="{BB962C8B-B14F-4D97-AF65-F5344CB8AC3E}">
        <p14:creationId xmlns:p14="http://schemas.microsoft.com/office/powerpoint/2010/main" val="331934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6D566C9E-639A-4BDF-9A66-1A9EC567CC05}" type="slidenum">
              <a:rPr lang="en-US"/>
              <a:pPr>
                <a:defRPr/>
              </a:pPr>
              <a:t>3</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C568A9-BF56-4EDB-BA14-82EFD6ABAFAE}"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8DAAF1E-54A6-4EDC-AA40-2DC1596DE024}"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44037" name="Title 1"/>
          <p:cNvSpPr>
            <a:spLocks noGrp="1"/>
          </p:cNvSpPr>
          <p:nvPr>
            <p:ph type="title"/>
          </p:nvPr>
        </p:nvSpPr>
        <p:spPr>
          <a:xfrm>
            <a:off x="457200" y="274638"/>
            <a:ext cx="8229600" cy="868362"/>
          </a:xfrm>
        </p:spPr>
        <p:txBody>
          <a:bodyPr/>
          <a:lstStyle/>
          <a:p>
            <a:r>
              <a:rPr lang="en-US" b="1" smtClean="0"/>
              <a:t>Job Search Strategies</a:t>
            </a:r>
          </a:p>
        </p:txBody>
      </p:sp>
      <p:sp>
        <p:nvSpPr>
          <p:cNvPr id="44038" name="Content Placeholder 2"/>
          <p:cNvSpPr>
            <a:spLocks noGrp="1"/>
          </p:cNvSpPr>
          <p:nvPr>
            <p:ph idx="1"/>
          </p:nvPr>
        </p:nvSpPr>
        <p:spPr>
          <a:xfrm>
            <a:off x="457200" y="1219200"/>
            <a:ext cx="8229600" cy="4906963"/>
          </a:xfrm>
        </p:spPr>
        <p:txBody>
          <a:bodyPr/>
          <a:lstStyle/>
          <a:p>
            <a:r>
              <a:rPr lang="en-US" smtClean="0"/>
              <a:t>What are you doing right now?</a:t>
            </a:r>
          </a:p>
          <a:p>
            <a:r>
              <a:rPr lang="en-US" smtClean="0"/>
              <a:t>What is the “Hidden Job Market”?</a:t>
            </a:r>
          </a:p>
          <a:p>
            <a:r>
              <a:rPr lang="en-US" smtClean="0"/>
              <a:t>Could you develop a Job Search Network?</a:t>
            </a:r>
          </a:p>
          <a:p>
            <a:r>
              <a:rPr lang="en-US" smtClean="0"/>
              <a:t>Where will you find Job Opening Resources?</a:t>
            </a:r>
          </a:p>
          <a:p>
            <a:r>
              <a:rPr lang="en-US" smtClean="0"/>
              <a:t>Do you remember how to research  a Company and do Employer Research?</a:t>
            </a:r>
          </a:p>
          <a:p>
            <a:r>
              <a:rPr lang="en-US" smtClean="0"/>
              <a:t>Will you develop a Job Search Routine?</a:t>
            </a:r>
          </a:p>
          <a:p>
            <a:r>
              <a:rPr lang="en-US" smtClean="0"/>
              <a:t>Who can help you with these?</a:t>
            </a:r>
          </a:p>
        </p:txBody>
      </p:sp>
      <p:sp>
        <p:nvSpPr>
          <p:cNvPr id="4403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3C80BBE-F9FB-4113-AE7E-35A4C6A2CA94}" type="slidenum">
              <a:rPr lang="en-US" sz="1200">
                <a:solidFill>
                  <a:srgbClr val="898989"/>
                </a:solidFill>
              </a:rPr>
              <a:pPr algn="r" eaLnBrk="1" hangingPunct="1"/>
              <a:t>3</a:t>
            </a:fld>
            <a:endParaRPr lang="en-US" sz="1200">
              <a:solidFill>
                <a:srgbClr val="898989"/>
              </a:solidFill>
            </a:endParaRPr>
          </a:p>
        </p:txBody>
      </p:sp>
    </p:spTree>
    <p:extLst>
      <p:ext uri="{BB962C8B-B14F-4D97-AF65-F5344CB8AC3E}">
        <p14:creationId xmlns:p14="http://schemas.microsoft.com/office/powerpoint/2010/main" val="167035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700BA32-E0DD-4E65-A144-9F8055FE7180}" type="slidenum">
              <a:rPr lang="en-US"/>
              <a:pPr>
                <a:defRPr/>
              </a:pPr>
              <a:t>4</a:t>
            </a:fld>
            <a:endParaRPr lang="en-US"/>
          </a:p>
        </p:txBody>
      </p:sp>
      <p:sp>
        <p:nvSpPr>
          <p:cNvPr id="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9F27A38-59FC-4306-9569-F826C7E5D64C}"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45060" name="Rectangle 2"/>
          <p:cNvSpPr>
            <a:spLocks noGrp="1"/>
          </p:cNvSpPr>
          <p:nvPr>
            <p:ph type="title"/>
          </p:nvPr>
        </p:nvSpPr>
        <p:spPr/>
        <p:txBody>
          <a:bodyPr/>
          <a:lstStyle/>
          <a:p>
            <a:r>
              <a:rPr lang="en-US" b="1" smtClean="0"/>
              <a:t>Job Search Tools</a:t>
            </a:r>
          </a:p>
        </p:txBody>
      </p:sp>
      <p:sp>
        <p:nvSpPr>
          <p:cNvPr id="45061" name="Rectangle 3"/>
          <p:cNvSpPr>
            <a:spLocks noGrp="1"/>
          </p:cNvSpPr>
          <p:nvPr>
            <p:ph type="body" idx="1"/>
          </p:nvPr>
        </p:nvSpPr>
        <p:spPr/>
        <p:txBody>
          <a:bodyPr/>
          <a:lstStyle/>
          <a:p>
            <a:r>
              <a:rPr lang="en-US" sz="3600" smtClean="0"/>
              <a:t>To be ready when you find a job you want to apply for, you will need: </a:t>
            </a:r>
          </a:p>
          <a:p>
            <a:pPr lvl="1"/>
            <a:r>
              <a:rPr lang="en-US" sz="3600" smtClean="0"/>
              <a:t>Resume</a:t>
            </a:r>
          </a:p>
          <a:p>
            <a:pPr lvl="1"/>
            <a:r>
              <a:rPr lang="en-US" sz="3600" smtClean="0"/>
              <a:t>Cover Letter </a:t>
            </a:r>
          </a:p>
          <a:p>
            <a:pPr lvl="1"/>
            <a:r>
              <a:rPr lang="en-US" sz="3600" smtClean="0"/>
              <a:t>Job References</a:t>
            </a:r>
          </a:p>
        </p:txBody>
      </p:sp>
    </p:spTree>
    <p:extLst>
      <p:ext uri="{BB962C8B-B14F-4D97-AF65-F5344CB8AC3E}">
        <p14:creationId xmlns:p14="http://schemas.microsoft.com/office/powerpoint/2010/main" val="397036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AE19462D-E7DF-4924-AEA9-CF362D64C02D}" type="slidenum">
              <a:rPr lang="en-US"/>
              <a:pPr>
                <a:defRPr/>
              </a:pPr>
              <a:t>5</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8BFCE63-5752-45D2-AEC8-C020414F036A}"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8CD8142-ED83-4A68-8365-99A2AF50E499}"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46085" name="Title 1"/>
          <p:cNvSpPr>
            <a:spLocks noGrp="1"/>
          </p:cNvSpPr>
          <p:nvPr>
            <p:ph type="title"/>
          </p:nvPr>
        </p:nvSpPr>
        <p:spPr>
          <a:xfrm>
            <a:off x="457200" y="274638"/>
            <a:ext cx="8229600" cy="1020762"/>
          </a:xfrm>
        </p:spPr>
        <p:txBody>
          <a:bodyPr/>
          <a:lstStyle/>
          <a:p>
            <a:pPr eaLnBrk="1" hangingPunct="1"/>
            <a:r>
              <a:rPr lang="en-US" b="1" smtClean="0"/>
              <a:t>Interviewing for a Job</a:t>
            </a:r>
          </a:p>
        </p:txBody>
      </p:sp>
      <p:sp>
        <p:nvSpPr>
          <p:cNvPr id="46086" name="Content Placeholder 2"/>
          <p:cNvSpPr>
            <a:spLocks noGrp="1"/>
          </p:cNvSpPr>
          <p:nvPr>
            <p:ph idx="1"/>
          </p:nvPr>
        </p:nvSpPr>
        <p:spPr>
          <a:xfrm>
            <a:off x="1219200" y="1295400"/>
            <a:ext cx="7467600" cy="4830763"/>
          </a:xfrm>
        </p:spPr>
        <p:txBody>
          <a:bodyPr/>
          <a:lstStyle/>
          <a:p>
            <a:pPr eaLnBrk="1" hangingPunct="1"/>
            <a:r>
              <a:rPr lang="en-US" smtClean="0"/>
              <a:t>Purpose </a:t>
            </a:r>
          </a:p>
          <a:p>
            <a:pPr eaLnBrk="1" hangingPunct="1"/>
            <a:r>
              <a:rPr lang="en-US" smtClean="0"/>
              <a:t>Prepare for Employer Questions</a:t>
            </a:r>
          </a:p>
          <a:p>
            <a:pPr eaLnBrk="1" hangingPunct="1"/>
            <a:r>
              <a:rPr lang="en-US" smtClean="0"/>
              <a:t>Prepare Your Questions</a:t>
            </a:r>
          </a:p>
          <a:p>
            <a:pPr eaLnBrk="1" hangingPunct="1"/>
            <a:r>
              <a:rPr lang="en-US" smtClean="0"/>
              <a:t>Disclosure of Disability</a:t>
            </a:r>
          </a:p>
          <a:p>
            <a:pPr eaLnBrk="1" hangingPunct="1"/>
            <a:r>
              <a:rPr lang="en-US" smtClean="0"/>
              <a:t>Clothing</a:t>
            </a:r>
          </a:p>
          <a:p>
            <a:pPr eaLnBrk="1" hangingPunct="1"/>
            <a:r>
              <a:rPr lang="en-US" smtClean="0"/>
              <a:t>Interview Materials</a:t>
            </a:r>
          </a:p>
          <a:p>
            <a:pPr eaLnBrk="1" hangingPunct="1"/>
            <a:r>
              <a:rPr lang="en-US" smtClean="0"/>
              <a:t>Common Mistakes</a:t>
            </a:r>
          </a:p>
        </p:txBody>
      </p:sp>
      <p:sp>
        <p:nvSpPr>
          <p:cNvPr id="4608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2970F3B-250E-42FE-BBB9-DF14AF58E8F4}" type="slidenum">
              <a:rPr lang="en-US" sz="1200">
                <a:solidFill>
                  <a:srgbClr val="898989"/>
                </a:solidFill>
              </a:rPr>
              <a:pPr algn="r" eaLnBrk="1" hangingPunct="1"/>
              <a:t>5</a:t>
            </a:fld>
            <a:endParaRPr lang="en-US" sz="1200">
              <a:solidFill>
                <a:srgbClr val="898989"/>
              </a:solidFill>
            </a:endParaRPr>
          </a:p>
        </p:txBody>
      </p:sp>
    </p:spTree>
    <p:extLst>
      <p:ext uri="{BB962C8B-B14F-4D97-AF65-F5344CB8AC3E}">
        <p14:creationId xmlns:p14="http://schemas.microsoft.com/office/powerpoint/2010/main" val="1645763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80596060-04F1-497D-948B-D9519070D619}" type="slidenum">
              <a:rPr lang="en-US"/>
              <a:pPr>
                <a:defRPr/>
              </a:pPr>
              <a:t>6</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632514-59C4-4E54-9DC5-1396386C4758}"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235748D-DDF2-4417-AF05-404F4B8A3EF6}"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47109" name="Title 1"/>
          <p:cNvSpPr>
            <a:spLocks noGrp="1"/>
          </p:cNvSpPr>
          <p:nvPr>
            <p:ph type="title"/>
          </p:nvPr>
        </p:nvSpPr>
        <p:spPr>
          <a:xfrm>
            <a:off x="457200" y="274638"/>
            <a:ext cx="8229600" cy="1020762"/>
          </a:xfrm>
        </p:spPr>
        <p:txBody>
          <a:bodyPr/>
          <a:lstStyle/>
          <a:p>
            <a:r>
              <a:rPr lang="en-US" b="1" smtClean="0"/>
              <a:t>Interviewing for a Job</a:t>
            </a:r>
            <a:r>
              <a:rPr lang="en-US" smtClean="0"/>
              <a:t> (cont.)</a:t>
            </a:r>
          </a:p>
        </p:txBody>
      </p:sp>
      <p:sp>
        <p:nvSpPr>
          <p:cNvPr id="47110" name="Content Placeholder 2"/>
          <p:cNvSpPr>
            <a:spLocks noGrp="1"/>
          </p:cNvSpPr>
          <p:nvPr>
            <p:ph idx="1"/>
          </p:nvPr>
        </p:nvSpPr>
        <p:spPr>
          <a:xfrm>
            <a:off x="457200" y="1219200"/>
            <a:ext cx="8229600" cy="4906963"/>
          </a:xfrm>
        </p:spPr>
        <p:txBody>
          <a:bodyPr/>
          <a:lstStyle/>
          <a:p>
            <a:r>
              <a:rPr lang="en-US" smtClean="0"/>
              <a:t>The Mock Interview</a:t>
            </a:r>
          </a:p>
          <a:p>
            <a:pPr lvl="1"/>
            <a:r>
              <a:rPr lang="en-US" smtClean="0"/>
              <a:t>Know what you want to say in advance</a:t>
            </a:r>
          </a:p>
          <a:p>
            <a:pPr lvl="1"/>
            <a:r>
              <a:rPr lang="en-US" smtClean="0"/>
              <a:t>Practice makes for a better interview</a:t>
            </a:r>
          </a:p>
          <a:p>
            <a:r>
              <a:rPr lang="en-US" smtClean="0"/>
              <a:t>Three kinds of Interview</a:t>
            </a:r>
          </a:p>
          <a:p>
            <a:pPr lvl="1"/>
            <a:r>
              <a:rPr lang="en-US" smtClean="0"/>
              <a:t>Informational; Situational; Behavioral</a:t>
            </a:r>
          </a:p>
          <a:p>
            <a:r>
              <a:rPr lang="en-US" smtClean="0"/>
              <a:t>Interview Follow-Up</a:t>
            </a:r>
          </a:p>
          <a:p>
            <a:pPr lvl="1"/>
            <a:r>
              <a:rPr lang="en-US" smtClean="0"/>
              <a:t>Write down your impressions, questions, and feedback you would give yourself.</a:t>
            </a:r>
          </a:p>
        </p:txBody>
      </p:sp>
      <p:sp>
        <p:nvSpPr>
          <p:cNvPr id="4711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5644588-441C-4270-BEF2-FE3A4307ED09}" type="slidenum">
              <a:rPr lang="en-US" sz="1200">
                <a:solidFill>
                  <a:srgbClr val="898989"/>
                </a:solidFill>
              </a:rPr>
              <a:pPr algn="r" eaLnBrk="1" hangingPunct="1"/>
              <a:t>6</a:t>
            </a:fld>
            <a:endParaRPr lang="en-US" sz="1200">
              <a:solidFill>
                <a:srgbClr val="898989"/>
              </a:solidFill>
            </a:endParaRPr>
          </a:p>
        </p:txBody>
      </p:sp>
    </p:spTree>
    <p:extLst>
      <p:ext uri="{BB962C8B-B14F-4D97-AF65-F5344CB8AC3E}">
        <p14:creationId xmlns:p14="http://schemas.microsoft.com/office/powerpoint/2010/main" val="74666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altLang="en-US" b="1" smtClean="0"/>
              <a:t>What </a:t>
            </a:r>
            <a:r>
              <a:rPr lang="en-US" altLang="en-US" b="1" u="sng" smtClean="0"/>
              <a:t>Not</a:t>
            </a:r>
            <a:r>
              <a:rPr lang="en-US" altLang="en-US" b="1" smtClean="0"/>
              <a:t> to Do</a:t>
            </a:r>
            <a:br>
              <a:rPr lang="en-US" altLang="en-US" b="1" smtClean="0"/>
            </a:br>
            <a:r>
              <a:rPr lang="en-US" altLang="en-US" b="1" smtClean="0"/>
              <a:t>at a Job Interview!</a:t>
            </a:r>
          </a:p>
        </p:txBody>
      </p:sp>
      <p:sp>
        <p:nvSpPr>
          <p:cNvPr id="96259" name="Content Placeholder 2"/>
          <p:cNvSpPr>
            <a:spLocks noGrp="1"/>
          </p:cNvSpPr>
          <p:nvPr>
            <p:ph idx="1"/>
          </p:nvPr>
        </p:nvSpPr>
        <p:spPr/>
        <p:txBody>
          <a:bodyPr/>
          <a:lstStyle/>
          <a:p>
            <a:endParaRPr lang="en-US" altLang="en-US" smtClean="0"/>
          </a:p>
          <a:p>
            <a:endParaRPr lang="en-US" altLang="en-US" smtClean="0"/>
          </a:p>
          <a:p>
            <a:r>
              <a:rPr lang="en-US" altLang="en-US" smtClean="0"/>
              <a:t>Video….starring Jeff Hooke, job counselor at KFI in Bangor and Lincoln….</a:t>
            </a:r>
          </a:p>
          <a:p>
            <a:r>
              <a:rPr lang="en-US" altLang="en-US" smtClean="0">
                <a:hlinkClick r:id="rId3"/>
              </a:rPr>
              <a:t>Captioned Version</a:t>
            </a:r>
            <a:endParaRPr lang="en-US" altLang="en-US" smtClean="0"/>
          </a:p>
          <a:p>
            <a:r>
              <a:rPr lang="en-US" altLang="en-US" smtClean="0">
                <a:hlinkClick r:id="rId4"/>
              </a:rPr>
              <a:t>Audio Described and Captioned Version</a:t>
            </a:r>
            <a:endParaRPr lang="en-US" altLang="en-US" smtClean="0"/>
          </a:p>
        </p:txBody>
      </p:sp>
      <p:sp>
        <p:nvSpPr>
          <p:cNvPr id="9626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200" smtClean="0">
              <a:solidFill>
                <a:srgbClr val="898989"/>
              </a:solidFill>
            </a:endParaRPr>
          </a:p>
        </p:txBody>
      </p:sp>
      <p:sp>
        <p:nvSpPr>
          <p:cNvPr id="6" name="Slide Number Placeholder 5"/>
          <p:cNvSpPr>
            <a:spLocks noGrp="1"/>
          </p:cNvSpPr>
          <p:nvPr>
            <p:ph type="sldNum" sz="quarter" idx="12"/>
          </p:nvPr>
        </p:nvSpPr>
        <p:spPr/>
        <p:txBody>
          <a:bodyPr/>
          <a:lstStyle/>
          <a:p>
            <a:pPr>
              <a:defRPr/>
            </a:pPr>
            <a:fld id="{E6155514-6C3A-4FF8-B7EC-D75F04A59CA4}" type="slidenum">
              <a:rPr lang="en-US" smtClean="0"/>
              <a:pPr>
                <a:defRPr/>
              </a:pPr>
              <a:t>7</a:t>
            </a:fld>
            <a:endParaRPr lang="en-US"/>
          </a:p>
        </p:txBody>
      </p:sp>
    </p:spTree>
    <p:extLst>
      <p:ext uri="{BB962C8B-B14F-4D97-AF65-F5344CB8AC3E}">
        <p14:creationId xmlns:p14="http://schemas.microsoft.com/office/powerpoint/2010/main" val="773188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081CB153-8D24-4312-99C8-F0C23D24CC0D}" type="slidenum">
              <a:rPr lang="en-US"/>
              <a:pPr>
                <a:defRPr/>
              </a:pPr>
              <a:t>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C61C8C4-88F2-49C7-A072-6695B3F8CC52}"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6B7DCCC-7CD0-4684-9AE3-16E9B53BA023}"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48133" name="Title 1"/>
          <p:cNvSpPr>
            <a:spLocks noGrp="1"/>
          </p:cNvSpPr>
          <p:nvPr>
            <p:ph type="title"/>
          </p:nvPr>
        </p:nvSpPr>
        <p:spPr/>
        <p:txBody>
          <a:bodyPr>
            <a:normAutofit fontScale="90000"/>
          </a:bodyPr>
          <a:lstStyle/>
          <a:p>
            <a:pPr eaLnBrk="1" hangingPunct="1"/>
            <a:r>
              <a:rPr lang="en-US" sz="4000" b="1" smtClean="0"/>
              <a:t>Steps toward </a:t>
            </a:r>
            <a:br>
              <a:rPr lang="en-US" sz="4000" b="1" smtClean="0"/>
            </a:br>
            <a:r>
              <a:rPr lang="en-US" sz="4000" b="1" smtClean="0"/>
              <a:t>Training or Education</a:t>
            </a:r>
          </a:p>
        </p:txBody>
      </p:sp>
      <p:sp>
        <p:nvSpPr>
          <p:cNvPr id="48134" name="Content Placeholder 2"/>
          <p:cNvSpPr>
            <a:spLocks noGrp="1"/>
          </p:cNvSpPr>
          <p:nvPr>
            <p:ph idx="1"/>
          </p:nvPr>
        </p:nvSpPr>
        <p:spPr>
          <a:xfrm>
            <a:off x="457200" y="1752600"/>
            <a:ext cx="8229600" cy="4373563"/>
          </a:xfrm>
        </p:spPr>
        <p:txBody>
          <a:bodyPr/>
          <a:lstStyle/>
          <a:p>
            <a:pPr eaLnBrk="1" hangingPunct="1"/>
            <a:r>
              <a:rPr lang="en-US" smtClean="0"/>
              <a:t>After the IPE is completed and signed and after VR or your support system is in place:</a:t>
            </a:r>
          </a:p>
          <a:p>
            <a:pPr lvl="1" eaLnBrk="1" hangingPunct="1"/>
            <a:r>
              <a:rPr lang="en-US" sz="3200" smtClean="0"/>
              <a:t>File School Application</a:t>
            </a:r>
          </a:p>
          <a:p>
            <a:pPr lvl="1" eaLnBrk="1" hangingPunct="1"/>
            <a:r>
              <a:rPr lang="en-US" sz="3200" smtClean="0"/>
              <a:t>File Financial Aid Application</a:t>
            </a:r>
          </a:p>
          <a:p>
            <a:pPr lvl="1" eaLnBrk="1" hangingPunct="1"/>
            <a:r>
              <a:rPr lang="en-US" sz="3200" smtClean="0"/>
              <a:t>Secure Admission</a:t>
            </a:r>
          </a:p>
          <a:p>
            <a:pPr lvl="1" eaLnBrk="1" hangingPunct="1"/>
            <a:r>
              <a:rPr lang="en-US" sz="3200" smtClean="0"/>
              <a:t>Complete Education/Training</a:t>
            </a:r>
          </a:p>
        </p:txBody>
      </p:sp>
      <p:sp>
        <p:nvSpPr>
          <p:cNvPr id="4813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2DF88DA-E209-43F9-8EBA-63F48FF94DA4}" type="slidenum">
              <a:rPr lang="en-US" sz="1200">
                <a:solidFill>
                  <a:srgbClr val="898989"/>
                </a:solidFill>
              </a:rPr>
              <a:pPr algn="r" eaLnBrk="1" hangingPunct="1"/>
              <a:t>8</a:t>
            </a:fld>
            <a:endParaRPr lang="en-US" sz="1200">
              <a:solidFill>
                <a:srgbClr val="898989"/>
              </a:solidFill>
            </a:endParaRPr>
          </a:p>
        </p:txBody>
      </p:sp>
    </p:spTree>
    <p:extLst>
      <p:ext uri="{BB962C8B-B14F-4D97-AF65-F5344CB8AC3E}">
        <p14:creationId xmlns:p14="http://schemas.microsoft.com/office/powerpoint/2010/main" val="1003380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6149178-E667-4D5E-AFA8-2BB4CBEAA168}" type="slidenum">
              <a:rPr lang="en-US"/>
              <a:pPr>
                <a:defRPr/>
              </a:pPr>
              <a:t>9</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29A3A1C-9F1B-4539-9F78-109616F07362}"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A6C9D76-D67C-4EA4-BEA4-0D9D7A98C1F3}"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49157" name="Title 1"/>
          <p:cNvSpPr>
            <a:spLocks noGrp="1"/>
          </p:cNvSpPr>
          <p:nvPr>
            <p:ph type="title"/>
          </p:nvPr>
        </p:nvSpPr>
        <p:spPr>
          <a:xfrm>
            <a:off x="457200" y="274638"/>
            <a:ext cx="8229600" cy="792162"/>
          </a:xfrm>
        </p:spPr>
        <p:txBody>
          <a:bodyPr/>
          <a:lstStyle/>
          <a:p>
            <a:pPr eaLnBrk="1" hangingPunct="1"/>
            <a:r>
              <a:rPr lang="en-US" b="1" smtClean="0"/>
              <a:t>The Jobpardy Game</a:t>
            </a:r>
          </a:p>
        </p:txBody>
      </p:sp>
      <p:sp>
        <p:nvSpPr>
          <p:cNvPr id="49158" name="Content Placeholder 2"/>
          <p:cNvSpPr>
            <a:spLocks noGrp="1"/>
          </p:cNvSpPr>
          <p:nvPr>
            <p:ph idx="1"/>
          </p:nvPr>
        </p:nvSpPr>
        <p:spPr/>
        <p:txBody>
          <a:bodyPr/>
          <a:lstStyle/>
          <a:p>
            <a:pPr eaLnBrk="1" hangingPunct="1"/>
            <a:r>
              <a:rPr lang="en-US" smtClean="0"/>
              <a:t>This is a contest to see what you have learned from the Career Exploration Workshops. </a:t>
            </a:r>
          </a:p>
          <a:p>
            <a:pPr eaLnBrk="1" hangingPunct="1">
              <a:buFont typeface="Arial" charset="0"/>
              <a:buNone/>
            </a:pPr>
            <a:endParaRPr lang="en-US" sz="1600" smtClean="0"/>
          </a:p>
          <a:p>
            <a:pPr eaLnBrk="1" hangingPunct="1">
              <a:buFont typeface="Arial" charset="0"/>
              <a:buNone/>
            </a:pPr>
            <a:r>
              <a:rPr lang="en-US" smtClean="0"/>
              <a:t>If you choose:</a:t>
            </a:r>
          </a:p>
          <a:p>
            <a:pPr eaLnBrk="1" hangingPunct="1"/>
            <a:r>
              <a:rPr lang="en-US" smtClean="0"/>
              <a:t>On the next slide, you will find the directions to the web based Jobpardy Game. </a:t>
            </a:r>
          </a:p>
        </p:txBody>
      </p:sp>
      <p:sp>
        <p:nvSpPr>
          <p:cNvPr id="4915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2670A06-3C26-4DE8-A8F2-942C8DC9A885}" type="slidenum">
              <a:rPr lang="en-US" sz="1200">
                <a:solidFill>
                  <a:srgbClr val="898989"/>
                </a:solidFill>
              </a:rPr>
              <a:pPr algn="r" eaLnBrk="1" hangingPunct="1"/>
              <a:t>9</a:t>
            </a:fld>
            <a:endParaRPr lang="en-US" sz="1200">
              <a:solidFill>
                <a:srgbClr val="898989"/>
              </a:solidFill>
            </a:endParaRPr>
          </a:p>
        </p:txBody>
      </p:sp>
    </p:spTree>
    <p:extLst>
      <p:ext uri="{BB962C8B-B14F-4D97-AF65-F5344CB8AC3E}">
        <p14:creationId xmlns:p14="http://schemas.microsoft.com/office/powerpoint/2010/main" val="1040726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1561</Words>
  <Application>Microsoft Office PowerPoint</Application>
  <PresentationFormat>On-screen Show (4:3)</PresentationFormat>
  <Paragraphs>208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Transition  Career Exploration Workshop</vt:lpstr>
      <vt:lpstr>PowerPoint Presentation</vt:lpstr>
      <vt:lpstr>Job Search Strategies</vt:lpstr>
      <vt:lpstr>Job Search Tools</vt:lpstr>
      <vt:lpstr>Interviewing for a Job</vt:lpstr>
      <vt:lpstr>Interviewing for a Job (cont.)</vt:lpstr>
      <vt:lpstr>What Not to Do at a Job Interview!</vt:lpstr>
      <vt:lpstr>Steps toward  Training or Education</vt:lpstr>
      <vt:lpstr>The Jobpardy Game</vt:lpstr>
      <vt:lpstr>Web-Based Jobpardy Directions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Career Exploration Workshop</dc:title>
  <dc:creator>Howe, Joshua A.</dc:creator>
  <cp:lastModifiedBy>Van Tassel, Thomas R</cp:lastModifiedBy>
  <cp:revision>4</cp:revision>
  <dcterms:created xsi:type="dcterms:W3CDTF">2013-08-30T12:23:40Z</dcterms:created>
  <dcterms:modified xsi:type="dcterms:W3CDTF">2014-01-16T15:57:11Z</dcterms:modified>
</cp:coreProperties>
</file>