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0DC7E6-3E31-4ED3-B44A-539C7196E08A}"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B194F9-B5DE-4890-9032-69B124E69458}" type="slidenum">
              <a:rPr lang="en-US" smtClean="0"/>
              <a:t>‹#›</a:t>
            </a:fld>
            <a:endParaRPr lang="en-US"/>
          </a:p>
        </p:txBody>
      </p:sp>
    </p:spTree>
    <p:extLst>
      <p:ext uri="{BB962C8B-B14F-4D97-AF65-F5344CB8AC3E}">
        <p14:creationId xmlns:p14="http://schemas.microsoft.com/office/powerpoint/2010/main" val="2290461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5228E7F-92D9-4A88-8560-54DCB0AA9085}" type="slidenum">
              <a:rPr lang="en-US" smtClean="0"/>
              <a:pPr eaLnBrk="1" hangingPunct="1"/>
              <a:t>10</a:t>
            </a:fld>
            <a:endParaRPr lang="en-US" smtClean="0"/>
          </a:p>
        </p:txBody>
      </p:sp>
      <p:sp>
        <p:nvSpPr>
          <p:cNvPr id="8704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79C6E35-5976-4785-B588-54D0F16B1BF3}" type="slidenum">
              <a:rPr lang="en-US" sz="1200"/>
              <a:pPr algn="r" eaLnBrk="1" hangingPunct="1"/>
              <a:t>10</a:t>
            </a:fld>
            <a:endParaRPr lang="en-US" sz="1200"/>
          </a:p>
        </p:txBody>
      </p:sp>
      <p:sp>
        <p:nvSpPr>
          <p:cNvPr id="8704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Notes:</a:t>
            </a:r>
          </a:p>
          <a:p>
            <a:pPr eaLnBrk="1" hangingPunct="1">
              <a:lnSpc>
                <a:spcPct val="90000"/>
              </a:lnSpc>
              <a:spcBef>
                <a:spcPct val="0"/>
              </a:spcBef>
            </a:pPr>
            <a:endParaRPr lang="en-US" smtClean="0"/>
          </a:p>
          <a:p>
            <a:pPr eaLnBrk="1" hangingPunct="1">
              <a:lnSpc>
                <a:spcPct val="90000"/>
              </a:lnSpc>
              <a:spcBef>
                <a:spcPct val="0"/>
              </a:spcBef>
            </a:pPr>
            <a:r>
              <a:rPr lang="en-US" smtClean="0"/>
              <a:t>This section is a concrete reminder that completion of this plan is their responsibility, with the assistance of their VR counselor.  VR wants to know when the person runs into a problem they cannot solve, has a situation that they may need help to resolve, or needs guidance when making a decision.  They have a strong support system with VR.  </a:t>
            </a:r>
          </a:p>
          <a:p>
            <a:pPr eaLnBrk="1" hangingPunct="1">
              <a:lnSpc>
                <a:spcPct val="90000"/>
              </a:lnSpc>
              <a:spcBef>
                <a:spcPct val="0"/>
              </a:spcBef>
            </a:pPr>
            <a:endParaRPr lang="en-US" smtClean="0"/>
          </a:p>
          <a:p>
            <a:pPr eaLnBrk="1" hangingPunct="1">
              <a:lnSpc>
                <a:spcPct val="90000"/>
              </a:lnSpc>
              <a:spcBef>
                <a:spcPct val="0"/>
              </a:spcBef>
            </a:pPr>
            <a:r>
              <a:rPr lang="en-US" smtClean="0"/>
              <a:t>Solicit possible ideas from the group in terms of their responsibilities.</a:t>
            </a:r>
          </a:p>
          <a:p>
            <a:pPr eaLnBrk="1" hangingPunct="1">
              <a:lnSpc>
                <a:spcPct val="90000"/>
              </a:lnSpc>
              <a:spcBef>
                <a:spcPct val="0"/>
              </a:spcBef>
            </a:pPr>
            <a:endParaRPr lang="en-US" smtClean="0"/>
          </a:p>
        </p:txBody>
      </p:sp>
      <p:sp>
        <p:nvSpPr>
          <p:cNvPr id="8704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51F830F-1C86-43E1-A944-29214A61163D}" type="slidenum">
              <a:rPr lang="en-US" sz="1200">
                <a:solidFill>
                  <a:srgbClr val="000000"/>
                </a:solidFill>
                <a:latin typeface="Arial" charset="0"/>
              </a:rPr>
              <a:pPr algn="r" eaLnBrk="1" hangingPunct="1"/>
              <a:t>10</a:t>
            </a:fld>
            <a:endParaRPr lang="en-US" sz="120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0419E05-1A25-4556-BCA6-6ABF9386095A}" type="slidenum">
              <a:rPr lang="en-US" smtClean="0"/>
              <a:pPr eaLnBrk="1" hangingPunct="1"/>
              <a:t>11</a:t>
            </a:fld>
            <a:endParaRPr lang="en-US" smtClean="0"/>
          </a:p>
        </p:txBody>
      </p:sp>
      <p:sp>
        <p:nvSpPr>
          <p:cNvPr id="8806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569E649-0942-46FD-B664-EF08C0BD1156}" type="slidenum">
              <a:rPr lang="en-US" sz="1200"/>
              <a:pPr algn="r" eaLnBrk="1" hangingPunct="1"/>
              <a:t>11</a:t>
            </a:fld>
            <a:endParaRPr lang="en-US" sz="1200"/>
          </a:p>
        </p:txBody>
      </p:sp>
      <p:sp>
        <p:nvSpPr>
          <p:cNvPr id="8806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9" name="Notes Placeholder 2"/>
          <p:cNvSpPr>
            <a:spLocks noGrp="1"/>
          </p:cNvSpPr>
          <p:nvPr>
            <p:ph type="body" idx="1"/>
          </p:nvPr>
        </p:nvSpPr>
        <p:spPr>
          <a:noFill/>
        </p:spPr>
        <p:txBody>
          <a:bodyPr/>
          <a:lstStyle/>
          <a:p>
            <a:pPr eaLnBrk="1" hangingPunct="1">
              <a:spcBef>
                <a:spcPct val="0"/>
              </a:spcBef>
            </a:pPr>
            <a:r>
              <a:rPr lang="en-US" b="1" smtClean="0"/>
              <a:t>Facilitator Notes:</a:t>
            </a:r>
          </a:p>
          <a:p>
            <a:r>
              <a:rPr lang="en-US" smtClean="0"/>
              <a:t>Accommodations will be discussed with you to make sure the right services are provided to ensure success.  </a:t>
            </a:r>
          </a:p>
          <a:p>
            <a:endParaRPr lang="en-US" smtClean="0"/>
          </a:p>
          <a:p>
            <a:r>
              <a:rPr lang="en-US" smtClean="0"/>
              <a:t>Your VR counselor will assist with necessary accommodations, as needed.</a:t>
            </a:r>
          </a:p>
          <a:p>
            <a:endParaRPr lang="en-US" smtClean="0"/>
          </a:p>
          <a:p>
            <a:r>
              <a:rPr lang="en-US" smtClean="0"/>
              <a:t>Disclosure for the purpose of reasonable accommodations for both employment and training will be considered, and together you will decide when to talk with the employer or school about what accommodations will be needed.  </a:t>
            </a:r>
          </a:p>
          <a:p>
            <a:pPr eaLnBrk="1" hangingPunct="1">
              <a:spcBef>
                <a:spcPct val="0"/>
              </a:spcBef>
            </a:pPr>
            <a:endParaRPr lang="en-US" b="1" smtClean="0"/>
          </a:p>
          <a:p>
            <a:pPr eaLnBrk="1" hangingPunct="1">
              <a:spcBef>
                <a:spcPct val="0"/>
              </a:spcBef>
            </a:pPr>
            <a:r>
              <a:rPr lang="en-US" smtClean="0"/>
              <a:t>Accommodations are provided after assessments, evaluations, professional consultation and a comprehensive assessment of rehabilitation needs have been completed.  Having the appropriate accommodation for the present situation is the key to success.  </a:t>
            </a:r>
          </a:p>
          <a:p>
            <a:pPr eaLnBrk="1" hangingPunct="1">
              <a:spcBef>
                <a:spcPct val="0"/>
              </a:spcBef>
            </a:pPr>
            <a:endParaRPr lang="en-US" smtClean="0"/>
          </a:p>
          <a:p>
            <a:pPr eaLnBrk="1" hangingPunct="1">
              <a:spcBef>
                <a:spcPct val="0"/>
              </a:spcBef>
            </a:pPr>
            <a:r>
              <a:rPr lang="en-US" smtClean="0"/>
              <a:t>Remind them that their VR Counselor is the first consultant to seek for gathering accommodation information.  An accommodation is specific to the person who needs it.  </a:t>
            </a:r>
          </a:p>
        </p:txBody>
      </p:sp>
      <p:sp>
        <p:nvSpPr>
          <p:cNvPr id="8807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57DCDFC-E6C4-4581-8D1C-FC239AC8A164}" type="slidenum">
              <a:rPr lang="en-US" sz="1200">
                <a:solidFill>
                  <a:srgbClr val="000000"/>
                </a:solidFill>
                <a:latin typeface="Arial" charset="0"/>
              </a:rPr>
              <a:pPr algn="r" eaLnBrk="1" hangingPunct="1"/>
              <a:t>11</a:t>
            </a:fld>
            <a:endParaRPr lang="en-US" sz="120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666B66A-897F-4CCA-8BA2-344A32E3D84A}" type="slidenum">
              <a:rPr lang="en-US" smtClean="0"/>
              <a:pPr eaLnBrk="1" hangingPunct="1"/>
              <a:t>12</a:t>
            </a:fld>
            <a:endParaRPr lang="en-US" smtClean="0"/>
          </a:p>
        </p:txBody>
      </p:sp>
      <p:sp>
        <p:nvSpPr>
          <p:cNvPr id="8909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8BF6064-9C38-4D10-8706-E0E1609C3B8F}" type="slidenum">
              <a:rPr lang="en-US" sz="1200"/>
              <a:pPr algn="r" eaLnBrk="1" hangingPunct="1"/>
              <a:t>12</a:t>
            </a:fld>
            <a:endParaRPr lang="en-US" sz="1200"/>
          </a:p>
        </p:txBody>
      </p:sp>
      <p:sp>
        <p:nvSpPr>
          <p:cNvPr id="8909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Notes Placeholder 2"/>
          <p:cNvSpPr>
            <a:spLocks noGrp="1"/>
          </p:cNvSpPr>
          <p:nvPr>
            <p:ph type="body" idx="1"/>
          </p:nvPr>
        </p:nvSpPr>
        <p:spPr>
          <a:xfrm>
            <a:off x="597355" y="4347455"/>
            <a:ext cx="5484238" cy="4115112"/>
          </a:xfrm>
          <a:noFill/>
        </p:spPr>
        <p:txBody>
          <a:bodyPr/>
          <a:lstStyle/>
          <a:p>
            <a:pPr eaLnBrk="1" hangingPunct="1">
              <a:spcBef>
                <a:spcPct val="0"/>
              </a:spcBef>
            </a:pPr>
            <a:r>
              <a:rPr lang="en-US" b="1" smtClean="0"/>
              <a:t>Facilitator Notes:</a:t>
            </a:r>
            <a:r>
              <a:rPr lang="en-US" smtClean="0"/>
              <a:t> </a:t>
            </a:r>
          </a:p>
          <a:p>
            <a:pPr eaLnBrk="1" hangingPunct="1">
              <a:spcBef>
                <a:spcPct val="0"/>
              </a:spcBef>
            </a:pPr>
            <a:endParaRPr lang="en-US" smtClean="0"/>
          </a:p>
          <a:p>
            <a:pPr eaLnBrk="1" hangingPunct="1">
              <a:spcBef>
                <a:spcPct val="0"/>
              </a:spcBef>
            </a:pPr>
            <a:r>
              <a:rPr lang="en-US" smtClean="0"/>
              <a:t>Plan development, completion and approval are mutual responsibilities of the client and the VR Counselor.  Client input, especially with information from the Transition Career Exploration Workshop, is critical to deciding on an appropriate employment goal and measures toward achieving that goal.  Very clear steps need to be strategized before any further activity can occur.  </a:t>
            </a:r>
          </a:p>
          <a:p>
            <a:pPr eaLnBrk="1" hangingPunct="1">
              <a:spcBef>
                <a:spcPct val="0"/>
              </a:spcBef>
            </a:pPr>
            <a:endParaRPr lang="en-US" smtClean="0"/>
          </a:p>
          <a:p>
            <a:pPr eaLnBrk="1" hangingPunct="1">
              <a:spcBef>
                <a:spcPct val="0"/>
              </a:spcBef>
            </a:pPr>
            <a:r>
              <a:rPr lang="en-US" smtClean="0"/>
              <a:t>No costs associated with a plan may be funded without the pre-approval of their Vocational Rehabilitation Counselor.  </a:t>
            </a:r>
          </a:p>
          <a:p>
            <a:pPr eaLnBrk="1" hangingPunct="1">
              <a:spcBef>
                <a:spcPct val="0"/>
              </a:spcBef>
            </a:pPr>
            <a:endParaRPr lang="en-US" smtClean="0"/>
          </a:p>
          <a:p>
            <a:pPr eaLnBrk="1" hangingPunct="1">
              <a:spcBef>
                <a:spcPct val="0"/>
              </a:spcBef>
            </a:pPr>
            <a:r>
              <a:rPr lang="en-US" smtClean="0"/>
              <a:t>This is the “A” action part of the SODA.</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The IPE Worksheet follows this slide.  It is also in the Participant Workbook.  </a:t>
            </a:r>
          </a:p>
          <a:p>
            <a:pPr eaLnBrk="1" hangingPunct="1">
              <a:spcBef>
                <a:spcPct val="0"/>
              </a:spcBef>
            </a:pPr>
            <a:endParaRPr lang="en-US" b="1" smtClean="0"/>
          </a:p>
          <a:p>
            <a:pPr eaLnBrk="1" hangingPunct="1">
              <a:spcBef>
                <a:spcPct val="0"/>
              </a:spcBef>
            </a:pPr>
            <a:endParaRPr lang="en-US" b="1" smtClean="0"/>
          </a:p>
        </p:txBody>
      </p:sp>
      <p:sp>
        <p:nvSpPr>
          <p:cNvPr id="8909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2AA22DF-CF4C-4753-8CDA-2195D4F3C306}" type="slidenum">
              <a:rPr lang="en-US" sz="1200">
                <a:solidFill>
                  <a:srgbClr val="000000"/>
                </a:solidFill>
                <a:latin typeface="Arial" charset="0"/>
              </a:rPr>
              <a:pPr algn="r" eaLnBrk="1" hangingPunct="1"/>
              <a:t>12</a:t>
            </a:fld>
            <a:endParaRPr lang="en-US" sz="120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EAE0E4C-0E6C-4629-89E2-78BEB1858EA6}" type="slidenum">
              <a:rPr lang="en-US" smtClean="0"/>
              <a:pPr eaLnBrk="1" hangingPunct="1"/>
              <a:t>13</a:t>
            </a:fld>
            <a:endParaRPr lang="en-US" smtClean="0"/>
          </a:p>
        </p:txBody>
      </p:sp>
      <p:sp>
        <p:nvSpPr>
          <p:cNvPr id="9011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A9B062A-79D3-48FB-8290-542162B8D1B5}" type="slidenum">
              <a:rPr lang="en-US" sz="1200"/>
              <a:pPr algn="r" eaLnBrk="1" hangingPunct="1"/>
              <a:t>13</a:t>
            </a:fld>
            <a:endParaRPr lang="en-US" sz="1200"/>
          </a:p>
        </p:txBody>
      </p:sp>
      <p:sp>
        <p:nvSpPr>
          <p:cNvPr id="9011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7" name="Rectangle 3"/>
          <p:cNvSpPr>
            <a:spLocks noGrp="1"/>
          </p:cNvSpPr>
          <p:nvPr>
            <p:ph type="body" idx="1"/>
          </p:nvPr>
        </p:nvSpPr>
        <p:spPr>
          <a:noFill/>
        </p:spPr>
        <p:txBody>
          <a:bodyPr/>
          <a:lstStyle/>
          <a:p>
            <a:r>
              <a:rPr lang="en-US" b="1" smtClean="0"/>
              <a:t>Facilitator Notes:</a:t>
            </a:r>
            <a:r>
              <a:rPr lang="en-US" smtClean="0"/>
              <a:t> </a:t>
            </a:r>
          </a:p>
          <a:p>
            <a:r>
              <a:rPr lang="en-US" smtClean="0"/>
              <a:t>Please read the slide when this is relevant to the group of participants. </a:t>
            </a:r>
          </a:p>
          <a:p>
            <a:r>
              <a:rPr lang="en-US" b="1" smtClean="0"/>
              <a:t>The Individualized Education Program (IEP)</a:t>
            </a:r>
          </a:p>
          <a:p>
            <a:r>
              <a:rPr lang="en-US" smtClean="0"/>
              <a:t>Some students receive educational support and services in school as part of an Individualized Education Program or IEP.</a:t>
            </a:r>
          </a:p>
          <a:p>
            <a:r>
              <a:rPr lang="en-US" smtClean="0"/>
              <a:t>Beginning in grade 9, students who have an IEP will be asked about their goals for what they would like to do after they graduate from high school. The IEP will include information about these goals and the steps that the student, family, teachers and others will take to help the student reach his/her goals.</a:t>
            </a:r>
          </a:p>
          <a:p>
            <a:endParaRPr lang="en-US" smtClean="0"/>
          </a:p>
          <a:p>
            <a:r>
              <a:rPr lang="en-US" smtClean="0"/>
              <a:t>It is helpful for students who are working with VR to share their IEP goals with their counselor. Inviting VR Counselors to the IEP meeting is a good way to ensure that everyone knows and understands the student’s goals. </a:t>
            </a:r>
          </a:p>
          <a:p>
            <a:endParaRPr lang="en-US" smtClean="0"/>
          </a:p>
          <a:p>
            <a:r>
              <a:rPr lang="en-US" smtClean="0"/>
              <a:t>DVR recommends that students are referred for services two years before they are planning to graduate or exit school.</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8A3A047-2722-4C4D-84A2-6157212F28A4}" type="slidenum">
              <a:rPr lang="en-US" smtClean="0"/>
              <a:pPr eaLnBrk="1" hangingPunct="1"/>
              <a:t>14</a:t>
            </a:fld>
            <a:endParaRPr lang="en-US" smtClean="0"/>
          </a:p>
        </p:txBody>
      </p:sp>
      <p:sp>
        <p:nvSpPr>
          <p:cNvPr id="9113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8E23A38-0D27-44E3-B9F3-55DF5AD49809}" type="slidenum">
              <a:rPr lang="en-US" sz="1200"/>
              <a:pPr algn="r" eaLnBrk="1" hangingPunct="1"/>
              <a:t>14</a:t>
            </a:fld>
            <a:endParaRPr lang="en-US" sz="1200"/>
          </a:p>
        </p:txBody>
      </p:sp>
      <p:sp>
        <p:nvSpPr>
          <p:cNvPr id="9114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3"/>
          <p:cNvSpPr>
            <a:spLocks noGrp="1"/>
          </p:cNvSpPr>
          <p:nvPr>
            <p:ph type="body" idx="1"/>
          </p:nvPr>
        </p:nvSpPr>
        <p:spPr>
          <a:noFill/>
        </p:spPr>
        <p:txBody>
          <a:bodyPr/>
          <a:lstStyle/>
          <a:p>
            <a:pPr eaLnBrk="1" hangingPunct="1">
              <a:lnSpc>
                <a:spcPct val="90000"/>
              </a:lnSpc>
            </a:pPr>
            <a:r>
              <a:rPr lang="en-US" sz="1000"/>
              <a:t>Facilitator Notes: </a:t>
            </a:r>
          </a:p>
          <a:p>
            <a:pPr eaLnBrk="1" hangingPunct="1">
              <a:lnSpc>
                <a:spcPct val="90000"/>
              </a:lnSpc>
            </a:pPr>
            <a:endParaRPr lang="en-US" sz="1000"/>
          </a:p>
          <a:p>
            <a:pPr eaLnBrk="1" hangingPunct="1">
              <a:lnSpc>
                <a:spcPct val="90000"/>
              </a:lnSpc>
            </a:pPr>
            <a:r>
              <a:rPr lang="en-US" smtClean="0"/>
              <a:t>This slide shows where they can find the IEP information.   There is a sample IEP form after this page and in the Participant Workbook. </a:t>
            </a:r>
          </a:p>
          <a:p>
            <a:pPr eaLnBrk="1" hangingPunct="1">
              <a:lnSpc>
                <a:spcPct val="90000"/>
              </a:lnSpc>
            </a:pPr>
            <a:endParaRPr lang="en-US" smtClean="0"/>
          </a:p>
          <a:p>
            <a:pPr eaLnBrk="1" hangingPunct="1">
              <a:lnSpc>
                <a:spcPct val="90000"/>
              </a:lnSpc>
            </a:pPr>
            <a:r>
              <a:rPr lang="en-US" smtClean="0"/>
              <a:t>If a student plans to further their education, they need to know that college or university procedures for accommodating a disability are different.  The student will need to be able to advocate for themselves when needed.  The ADA and Section 504 of the Rehab Act cover these services.  The school will want documentation of the disability to provide accommodations or modifications.  However, the student does not need to disclose any information during the application process if it is not necessary at that time.  After acceptance and before classes begin, the student would go to the disabilities office and talk with someone to discuss necessary services.  A college, just like an employer, is not allowed to ask about a disability, and the student only needs to disclose if they need services.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C8B8CE6-2132-4EC1-82D4-035D7F43D64C}" type="slidenum">
              <a:rPr lang="en-US" smtClean="0"/>
              <a:pPr eaLnBrk="1" hangingPunct="1"/>
              <a:t>2</a:t>
            </a:fld>
            <a:endParaRPr lang="en-US" smtClean="0"/>
          </a:p>
        </p:txBody>
      </p:sp>
      <p:sp>
        <p:nvSpPr>
          <p:cNvPr id="7885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FE89F14-5948-414E-AC95-57A50779D4AF}" type="slidenum">
              <a:rPr lang="en-US" sz="1200"/>
              <a:pPr algn="r" eaLnBrk="1" hangingPunct="1"/>
              <a:t>2</a:t>
            </a:fld>
            <a:endParaRPr lang="en-US" sz="1200"/>
          </a:p>
        </p:txBody>
      </p:sp>
      <p:sp>
        <p:nvSpPr>
          <p:cNvPr id="7885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Explain to participants that the D section is where we pull together what they have learned about themselves (S for Self) and what they’ve learned about occupations of interest (O for Occupations) into a tentative plan for their future, realizing that their plan is a “work in progress” and will be evolving as they accomplish different steps in their plan.</a:t>
            </a:r>
          </a:p>
          <a:p>
            <a:pPr eaLnBrk="1" hangingPunct="1">
              <a:spcBef>
                <a:spcPct val="0"/>
              </a:spcBef>
            </a:pPr>
            <a:endParaRPr lang="en-US" smtClean="0"/>
          </a:p>
          <a:p>
            <a:pPr eaLnBrk="1" hangingPunct="1">
              <a:spcBef>
                <a:spcPct val="0"/>
              </a:spcBef>
            </a:pPr>
            <a:r>
              <a:rPr lang="en-US" smtClean="0"/>
              <a:t>As a reminder, VR participants will be working with their VR Counselor to create a final plan.  However, if they have a viable goal that VR can support, this is very good.  </a:t>
            </a:r>
          </a:p>
          <a:p>
            <a:pPr eaLnBrk="1" hangingPunct="1">
              <a:spcBef>
                <a:spcPct val="0"/>
              </a:spcBef>
            </a:pPr>
            <a:endParaRPr lang="en-US" smtClean="0"/>
          </a:p>
          <a:p>
            <a:pPr eaLnBrk="1" hangingPunct="1">
              <a:spcBef>
                <a:spcPct val="0"/>
              </a:spcBef>
            </a:pPr>
            <a:r>
              <a:rPr lang="en-US" smtClean="0"/>
              <a:t>Call their attention to the glass icon that represents the Decide and Develop a Plan  component.</a:t>
            </a:r>
          </a:p>
        </p:txBody>
      </p:sp>
      <p:sp>
        <p:nvSpPr>
          <p:cNvPr id="7885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CFA46C1-1820-438F-979C-C1051B9CD18C}"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969C3F2-3F7E-4E39-ADB4-B88718F8D1AF}" type="slidenum">
              <a:rPr lang="en-US" smtClean="0"/>
              <a:pPr eaLnBrk="1" hangingPunct="1"/>
              <a:t>3</a:t>
            </a:fld>
            <a:endParaRPr lang="en-US" smtClean="0"/>
          </a:p>
        </p:txBody>
      </p:sp>
      <p:sp>
        <p:nvSpPr>
          <p:cNvPr id="7987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0ED5349-108A-42E5-95E0-B38C0A768309}" type="slidenum">
              <a:rPr lang="en-US" sz="1200"/>
              <a:pPr algn="r" eaLnBrk="1" hangingPunct="1"/>
              <a:t>3</a:t>
            </a:fld>
            <a:endParaRPr lang="en-US" sz="1200"/>
          </a:p>
        </p:txBody>
      </p:sp>
      <p:sp>
        <p:nvSpPr>
          <p:cNvPr id="7987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Notes Placeholder 2"/>
          <p:cNvSpPr>
            <a:spLocks noGrp="1"/>
          </p:cNvSpPr>
          <p:nvPr>
            <p:ph type="body" idx="1"/>
          </p:nvPr>
        </p:nvSpPr>
        <p:spPr>
          <a:noFill/>
        </p:spPr>
        <p:txBody>
          <a:bodyPr/>
          <a:lstStyle/>
          <a:p>
            <a:pPr eaLnBrk="1" hangingPunct="1">
              <a:spcBef>
                <a:spcPct val="0"/>
              </a:spcBef>
            </a:pPr>
            <a:r>
              <a:rPr lang="en-US" sz="1000" b="1"/>
              <a:t>Facilitator’s Notes:        Important conversation – Projected time: 30-40minutes</a:t>
            </a:r>
          </a:p>
          <a:p>
            <a:pPr eaLnBrk="1" hangingPunct="1">
              <a:spcBef>
                <a:spcPct val="0"/>
              </a:spcBef>
            </a:pPr>
            <a:endParaRPr lang="en-US" sz="800"/>
          </a:p>
          <a:p>
            <a:pPr eaLnBrk="1" hangingPunct="1">
              <a:spcBef>
                <a:spcPct val="0"/>
              </a:spcBef>
            </a:pPr>
            <a:r>
              <a:rPr lang="en-US" sz="1000"/>
              <a:t>The ability to make informed decisions is the cornerstone to the rehabilitation process with clients.  And if you think about it, it is the cornerstone for everyone when making reasonable decisions.  </a:t>
            </a:r>
          </a:p>
          <a:p>
            <a:pPr eaLnBrk="1" hangingPunct="1">
              <a:spcBef>
                <a:spcPct val="0"/>
              </a:spcBef>
            </a:pPr>
            <a:endParaRPr lang="en-US" sz="800"/>
          </a:p>
          <a:p>
            <a:pPr eaLnBrk="1" hangingPunct="1">
              <a:spcBef>
                <a:spcPct val="0"/>
              </a:spcBef>
            </a:pPr>
            <a:r>
              <a:rPr lang="en-US" sz="1000" b="1"/>
              <a:t>What is a decision?</a:t>
            </a:r>
            <a:r>
              <a:rPr lang="en-US" sz="1000"/>
              <a:t>  </a:t>
            </a:r>
          </a:p>
          <a:p>
            <a:pPr eaLnBrk="1" hangingPunct="1">
              <a:spcBef>
                <a:spcPct val="0"/>
              </a:spcBef>
              <a:buFontTx/>
              <a:buChar char="-"/>
            </a:pPr>
            <a:r>
              <a:rPr lang="en-US" sz="1000"/>
              <a:t>The process of selecting from several choices and/or ideas through consideration to make up your mind about something.  </a:t>
            </a:r>
          </a:p>
          <a:p>
            <a:pPr eaLnBrk="1" hangingPunct="1">
              <a:spcBef>
                <a:spcPct val="0"/>
              </a:spcBef>
              <a:buFontTx/>
              <a:buChar char="-"/>
            </a:pPr>
            <a:r>
              <a:rPr lang="en-US" sz="1000"/>
              <a:t>  Gathering facts, looking at pros and cons, considering the priorities and consequences, likes and dislikes, considering your priorities and the consequences are all part of the decision making process.  </a:t>
            </a:r>
          </a:p>
          <a:p>
            <a:pPr eaLnBrk="1" hangingPunct="1">
              <a:spcBef>
                <a:spcPct val="0"/>
              </a:spcBef>
            </a:pPr>
            <a:r>
              <a:rPr lang="en-US" sz="1000"/>
              <a:t>The ability to making wise, reliable, valuable decisions is an important skill for anyone to have.  </a:t>
            </a:r>
          </a:p>
          <a:p>
            <a:pPr eaLnBrk="1" hangingPunct="1">
              <a:spcBef>
                <a:spcPct val="0"/>
              </a:spcBef>
            </a:pPr>
            <a:endParaRPr lang="en-US" sz="800"/>
          </a:p>
          <a:p>
            <a:pPr eaLnBrk="1" hangingPunct="1">
              <a:spcBef>
                <a:spcPct val="0"/>
              </a:spcBef>
            </a:pPr>
            <a:r>
              <a:rPr lang="en-US" sz="1000" b="1"/>
              <a:t>So why have we been collecting all this data?</a:t>
            </a:r>
          </a:p>
          <a:p>
            <a:pPr eaLnBrk="1" hangingPunct="1">
              <a:spcBef>
                <a:spcPct val="0"/>
              </a:spcBef>
            </a:pPr>
            <a:r>
              <a:rPr lang="en-US" sz="1000"/>
              <a:t>Up to this point, you (the participant) have been doing a lot of extensive investigation and research around who you are, what your interests are, what skills you have (or don’t have), what skills are transferable, what the labor market looks like, the kind of skills needed for different occupations of interest and what kind of accommodation might be necessary to do the work you are interested in.   </a:t>
            </a:r>
          </a:p>
          <a:p>
            <a:pPr eaLnBrk="1" hangingPunct="1">
              <a:spcBef>
                <a:spcPct val="0"/>
              </a:spcBef>
            </a:pPr>
            <a:endParaRPr lang="en-US" sz="1000"/>
          </a:p>
          <a:p>
            <a:pPr eaLnBrk="1" hangingPunct="1">
              <a:spcBef>
                <a:spcPct val="0"/>
              </a:spcBef>
            </a:pPr>
            <a:r>
              <a:rPr lang="en-US" sz="1000"/>
              <a:t>All of this information has been gathered on the S.O.D.A grid. It is time to pull it all together.   Direct them to pages 2 and 3 of the S.O.D.A. packet  and the occupational results on page 4.  This will help them to synthesize all of the information they have been gathering.  </a:t>
            </a:r>
          </a:p>
          <a:p>
            <a:pPr eaLnBrk="1" hangingPunct="1">
              <a:spcBef>
                <a:spcPct val="0"/>
              </a:spcBef>
            </a:pPr>
            <a:endParaRPr lang="en-US" sz="1000"/>
          </a:p>
          <a:p>
            <a:pPr eaLnBrk="1" hangingPunct="1">
              <a:spcBef>
                <a:spcPct val="0"/>
              </a:spcBef>
            </a:pPr>
            <a:r>
              <a:rPr lang="en-US" sz="1000"/>
              <a:t>The purpose for considering all of this information is to write the Individualized Plan for Employment (IPE) with their VR counselor or guidance counselor or with whomever will be helping them with this planning process and could be included in the Individual Education Program (IEP).  The goal is for the participant to be able to discuss the reasons behind their choices and back up these choices with facts because of all the work they have completed.  </a:t>
            </a:r>
            <a:endParaRPr lang="en-US" sz="1000" b="1"/>
          </a:p>
        </p:txBody>
      </p:sp>
      <p:sp>
        <p:nvSpPr>
          <p:cNvPr id="7987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0FF58CB-9008-44C2-A856-261E641FB0CB}"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BC77FFE-8E10-4911-BA2A-7FAA501D346A}" type="slidenum">
              <a:rPr lang="en-US" smtClean="0"/>
              <a:pPr eaLnBrk="1" hangingPunct="1"/>
              <a:t>4</a:t>
            </a:fld>
            <a:endParaRPr lang="en-US" smtClean="0"/>
          </a:p>
        </p:txBody>
      </p:sp>
      <p:sp>
        <p:nvSpPr>
          <p:cNvPr id="8089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CAACFDD-880A-49ED-991B-366728136970}" type="slidenum">
              <a:rPr lang="en-US" sz="1200"/>
              <a:pPr algn="r" eaLnBrk="1" hangingPunct="1"/>
              <a:t>4</a:t>
            </a:fld>
            <a:endParaRPr lang="en-US" sz="1200"/>
          </a:p>
        </p:txBody>
      </p:sp>
      <p:sp>
        <p:nvSpPr>
          <p:cNvPr id="8090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Rectangle 3"/>
          <p:cNvSpPr>
            <a:spLocks noGrp="1"/>
          </p:cNvSpPr>
          <p:nvPr>
            <p:ph type="body" idx="1"/>
          </p:nvPr>
        </p:nvSpPr>
        <p:spPr>
          <a:noFill/>
        </p:spPr>
        <p:txBody>
          <a:bodyPr/>
          <a:lstStyle/>
          <a:p>
            <a:r>
              <a:rPr lang="en-US" b="1" smtClean="0"/>
              <a:t>Facilitator Notes:</a:t>
            </a:r>
          </a:p>
          <a:p>
            <a:r>
              <a:rPr lang="en-US" b="1" smtClean="0"/>
              <a:t>Where would you find the information you need to make a decision? </a:t>
            </a:r>
          </a:p>
          <a:p>
            <a:r>
              <a:rPr lang="en-US" smtClean="0"/>
              <a:t>-  Maybe it is time to look at the S.O.D.A. grid to review what you learned about:</a:t>
            </a:r>
          </a:p>
          <a:p>
            <a:pPr marL="701692" lvl="1" indent="-270120">
              <a:buFontTx/>
              <a:buChar char="-"/>
            </a:pPr>
            <a:r>
              <a:rPr lang="en-US" smtClean="0"/>
              <a:t>Your SELF</a:t>
            </a:r>
          </a:p>
          <a:p>
            <a:pPr marL="701692" lvl="1" indent="-270120">
              <a:buFontTx/>
              <a:buChar char="-"/>
            </a:pPr>
            <a:r>
              <a:rPr lang="en-US" smtClean="0"/>
              <a:t>Occupations of Interests</a:t>
            </a:r>
            <a:endParaRPr lang="en-US" b="1" smtClean="0"/>
          </a:p>
          <a:p>
            <a:r>
              <a:rPr lang="en-US" smtClean="0"/>
              <a:t>It is time for the participants to review all they have learned about themselves.  How does it feel for them to have been doing this process.  How is this information going to help them in making a decision about a job choice or a career?  How does this help them personally?  Do they have more insight into who they are, how they learn, what they have for skills, how to get more skills, how to describe themselves as a worker?</a:t>
            </a:r>
          </a:p>
          <a:p>
            <a:endParaRPr lang="en-US" smtClean="0"/>
          </a:p>
          <a:p>
            <a:r>
              <a:rPr lang="en-US" b="1" smtClean="0"/>
              <a:t>And why did we do all this work?</a:t>
            </a:r>
          </a:p>
          <a:p>
            <a:pPr marL="701692" lvl="1" indent="-270120"/>
            <a:r>
              <a:rPr lang="en-US" smtClean="0"/>
              <a:t>-  To create an Individualized Plan for Employment (IPE)</a:t>
            </a:r>
          </a:p>
          <a:p>
            <a:r>
              <a:rPr lang="en-US" smtClean="0"/>
              <a:t>The goal of this slide is to transition the participants to think about the employment plan and the next few slide introduce the components of the plan.  There is a sample IPE worksheet after slide 215 and in their Participant Workbook.  </a:t>
            </a:r>
          </a:p>
          <a:p>
            <a:r>
              <a:rPr lang="en-US" smtClean="0"/>
              <a:t>Next we will  go over the components of an employment plan. </a:t>
            </a:r>
            <a:endParaRPr lang="en-US" b="1" smtClean="0"/>
          </a:p>
          <a:p>
            <a:endParaRPr lang="en-US" smtClean="0"/>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4F2D2CB-3074-45E8-8C28-53AC587A9B96}" type="slidenum">
              <a:rPr lang="en-US" smtClean="0"/>
              <a:pPr eaLnBrk="1" hangingPunct="1"/>
              <a:t>5</a:t>
            </a:fld>
            <a:endParaRPr lang="en-US" smtClean="0"/>
          </a:p>
        </p:txBody>
      </p:sp>
      <p:sp>
        <p:nvSpPr>
          <p:cNvPr id="8192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63798F8-8E30-4430-806E-D937F8720149}" type="slidenum">
              <a:rPr lang="en-US" sz="1200"/>
              <a:pPr algn="r" eaLnBrk="1" hangingPunct="1"/>
              <a:t>5</a:t>
            </a:fld>
            <a:endParaRPr lang="en-US" sz="1200"/>
          </a:p>
        </p:txBody>
      </p:sp>
      <p:sp>
        <p:nvSpPr>
          <p:cNvPr id="8192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Notes Placeholder 2"/>
          <p:cNvSpPr>
            <a:spLocks noGrp="1"/>
          </p:cNvSpPr>
          <p:nvPr>
            <p:ph type="body" idx="1"/>
          </p:nvPr>
        </p:nvSpPr>
        <p:spPr>
          <a:noFill/>
        </p:spPr>
        <p:txBody>
          <a:bodyPr/>
          <a:lstStyle/>
          <a:p>
            <a:pPr eaLnBrk="1" hangingPunct="1">
              <a:spcBef>
                <a:spcPct val="0"/>
              </a:spcBef>
            </a:pPr>
            <a:r>
              <a:rPr lang="en-US" b="1" smtClean="0"/>
              <a:t>Facilitator Notes:		Projected Time:  45 mins.</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become familiar with the components of an Individual Plan for Employment.</a:t>
            </a:r>
          </a:p>
          <a:p>
            <a:pPr eaLnBrk="1" hangingPunct="1">
              <a:spcBef>
                <a:spcPct val="0"/>
              </a:spcBef>
            </a:pPr>
            <a:endParaRPr lang="en-US" smtClean="0"/>
          </a:p>
          <a:p>
            <a:pPr eaLnBrk="1" hangingPunct="1">
              <a:spcBef>
                <a:spcPct val="0"/>
              </a:spcBef>
            </a:pPr>
            <a:r>
              <a:rPr lang="en-US" smtClean="0"/>
              <a:t>This begins a section in developing a tentative employment plan (knowing that this will not be viable or accepted by VR until both the client and the VR Counselor have made the agreement together and the plan is signed). </a:t>
            </a:r>
          </a:p>
          <a:p>
            <a:pPr eaLnBrk="1" hangingPunct="1">
              <a:spcBef>
                <a:spcPct val="0"/>
              </a:spcBef>
            </a:pPr>
            <a:endParaRPr lang="en-US" smtClean="0"/>
          </a:p>
          <a:p>
            <a:pPr eaLnBrk="1" hangingPunct="1">
              <a:spcBef>
                <a:spcPct val="0"/>
              </a:spcBef>
            </a:pPr>
            <a:r>
              <a:rPr lang="en-US" smtClean="0"/>
              <a:t>The glass icon is a reminder that the Employment Plan is the “core” of the “D” or decision-making activities.</a:t>
            </a:r>
          </a:p>
          <a:p>
            <a:pPr eaLnBrk="1" hangingPunct="1">
              <a:spcBef>
                <a:spcPct val="0"/>
              </a:spcBef>
            </a:pPr>
            <a:endParaRPr lang="en-US" smtClean="0"/>
          </a:p>
          <a:p>
            <a:pPr eaLnBrk="1" hangingPunct="1">
              <a:spcBef>
                <a:spcPct val="0"/>
              </a:spcBef>
            </a:pPr>
            <a:r>
              <a:rPr lang="en-US" smtClean="0"/>
              <a:t>The participants are pulling all of their activities and data into a container, which is their plan.</a:t>
            </a:r>
          </a:p>
          <a:p>
            <a:pPr eaLnBrk="1" hangingPunct="1">
              <a:spcBef>
                <a:spcPct val="0"/>
              </a:spcBef>
            </a:pPr>
            <a:endParaRPr lang="en-US" smtClean="0"/>
          </a:p>
          <a:p>
            <a:pPr eaLnBrk="1" hangingPunct="1">
              <a:spcBef>
                <a:spcPct val="0"/>
              </a:spcBef>
            </a:pPr>
            <a:r>
              <a:rPr lang="en-US" smtClean="0"/>
              <a:t>This slide introduces the five components of an IPE. Next we will be talking about all of the components separately.  </a:t>
            </a:r>
          </a:p>
          <a:p>
            <a:pPr eaLnBrk="1" hangingPunct="1">
              <a:spcBef>
                <a:spcPct val="0"/>
              </a:spcBef>
            </a:pPr>
            <a:endParaRPr lang="en-US" b="1" smtClean="0"/>
          </a:p>
          <a:p>
            <a:pPr eaLnBrk="1" hangingPunct="1">
              <a:spcBef>
                <a:spcPct val="0"/>
              </a:spcBef>
            </a:pPr>
            <a:endParaRPr lang="en-US" b="1" smtClean="0"/>
          </a:p>
        </p:txBody>
      </p:sp>
      <p:sp>
        <p:nvSpPr>
          <p:cNvPr id="8192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C6D8491-DEF1-4575-9472-5E383DF1E622}"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4556B61-AA5C-4979-85E9-57FC71C9B220}" type="slidenum">
              <a:rPr lang="en-US" smtClean="0"/>
              <a:pPr eaLnBrk="1" hangingPunct="1"/>
              <a:t>6</a:t>
            </a:fld>
            <a:endParaRPr lang="en-US" smtClean="0"/>
          </a:p>
        </p:txBody>
      </p:sp>
      <p:sp>
        <p:nvSpPr>
          <p:cNvPr id="8294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389DFFA-3D43-44A9-898B-1069A8D34A44}" type="slidenum">
              <a:rPr lang="en-US" sz="1200"/>
              <a:pPr algn="r" eaLnBrk="1" hangingPunct="1"/>
              <a:t>6</a:t>
            </a:fld>
            <a:endParaRPr lang="en-US" sz="1200"/>
          </a:p>
        </p:txBody>
      </p:sp>
      <p:sp>
        <p:nvSpPr>
          <p:cNvPr id="8294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Notes:</a:t>
            </a:r>
            <a:endParaRPr lang="en-US" smtClean="0"/>
          </a:p>
          <a:p>
            <a:pPr eaLnBrk="1" hangingPunct="1">
              <a:lnSpc>
                <a:spcPct val="90000"/>
              </a:lnSpc>
              <a:spcBef>
                <a:spcPct val="0"/>
              </a:spcBef>
            </a:pPr>
            <a:endParaRPr lang="en-US" smtClean="0"/>
          </a:p>
          <a:p>
            <a:pPr eaLnBrk="1" hangingPunct="1">
              <a:lnSpc>
                <a:spcPct val="90000"/>
              </a:lnSpc>
              <a:spcBef>
                <a:spcPct val="0"/>
              </a:spcBef>
            </a:pPr>
            <a:r>
              <a:rPr lang="en-US" smtClean="0"/>
              <a:t>Direct participants to go to the “D” page of their SODA packet to look at each of the components of an employment plan and on the sample IPE in their workbook. </a:t>
            </a:r>
          </a:p>
          <a:p>
            <a:pPr eaLnBrk="1" hangingPunct="1">
              <a:lnSpc>
                <a:spcPct val="90000"/>
              </a:lnSpc>
              <a:spcBef>
                <a:spcPct val="0"/>
              </a:spcBef>
            </a:pPr>
            <a:endParaRPr lang="en-US" smtClean="0"/>
          </a:p>
          <a:p>
            <a:pPr eaLnBrk="1" hangingPunct="1">
              <a:lnSpc>
                <a:spcPct val="90000"/>
              </a:lnSpc>
              <a:spcBef>
                <a:spcPct val="0"/>
              </a:spcBef>
            </a:pPr>
            <a:r>
              <a:rPr lang="en-US" smtClean="0"/>
              <a:t>Remind them that developing an employment goal has been </a:t>
            </a:r>
            <a:r>
              <a:rPr lang="en-US" b="1" smtClean="0"/>
              <a:t>the purpose</a:t>
            </a:r>
            <a:r>
              <a:rPr lang="en-US" smtClean="0"/>
              <a:t> of this career exploration workshop.  However, finding a match using all the data that had been revealed is the key to a successful employment plan.  </a:t>
            </a:r>
          </a:p>
          <a:p>
            <a:pPr eaLnBrk="1" hangingPunct="1">
              <a:lnSpc>
                <a:spcPct val="90000"/>
              </a:lnSpc>
              <a:spcBef>
                <a:spcPct val="0"/>
              </a:spcBef>
            </a:pPr>
            <a:endParaRPr lang="en-US" smtClean="0"/>
          </a:p>
          <a:p>
            <a:pPr eaLnBrk="1" hangingPunct="1">
              <a:lnSpc>
                <a:spcPct val="90000"/>
              </a:lnSpc>
              <a:spcBef>
                <a:spcPct val="0"/>
              </a:spcBef>
            </a:pPr>
            <a:r>
              <a:rPr lang="en-US" smtClean="0"/>
              <a:t>Reinforce the idea that finding a reasonable “match” between what they know about themselves, what they know about a possible occupation of interest and considerations for accommodations are the key to a successful plan.</a:t>
            </a:r>
          </a:p>
          <a:p>
            <a:pPr eaLnBrk="1" hangingPunct="1">
              <a:lnSpc>
                <a:spcPct val="90000"/>
              </a:lnSpc>
              <a:spcBef>
                <a:spcPct val="0"/>
              </a:spcBef>
            </a:pPr>
            <a:endParaRPr lang="en-US" smtClean="0"/>
          </a:p>
          <a:p>
            <a:pPr eaLnBrk="1" hangingPunct="1">
              <a:lnSpc>
                <a:spcPct val="90000"/>
              </a:lnSpc>
              <a:spcBef>
                <a:spcPct val="0"/>
              </a:spcBef>
            </a:pPr>
            <a:r>
              <a:rPr lang="en-US" smtClean="0"/>
              <a:t>The participants have already done some of this work by looking at the “S” and “O” pages in the SODA packet.  They just need to continue the process so they can determine where the “matches” occur!</a:t>
            </a:r>
          </a:p>
          <a:p>
            <a:pPr eaLnBrk="1" hangingPunct="1">
              <a:lnSpc>
                <a:spcPct val="90000"/>
              </a:lnSpc>
              <a:spcBef>
                <a:spcPct val="0"/>
              </a:spcBef>
            </a:pPr>
            <a:endParaRPr lang="en-US" smtClean="0"/>
          </a:p>
          <a:p>
            <a:pPr eaLnBrk="1" hangingPunct="1">
              <a:lnSpc>
                <a:spcPct val="90000"/>
              </a:lnSpc>
              <a:spcBef>
                <a:spcPct val="0"/>
              </a:spcBef>
            </a:pPr>
            <a:r>
              <a:rPr lang="en-US" smtClean="0"/>
              <a:t>They may have a number of possible employment goals, and it is their responsibility to eventually narrow them down to one best choice with the help of their VR counselor.</a:t>
            </a:r>
          </a:p>
        </p:txBody>
      </p:sp>
      <p:sp>
        <p:nvSpPr>
          <p:cNvPr id="8295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06CA1BC-FEA5-49CC-81FB-B2EEC9041920}"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A18505D-8DCD-48D4-9225-072E4803A85E}" type="slidenum">
              <a:rPr lang="en-US" smtClean="0"/>
              <a:pPr eaLnBrk="1" hangingPunct="1"/>
              <a:t>7</a:t>
            </a:fld>
            <a:endParaRPr lang="en-US" smtClean="0"/>
          </a:p>
        </p:txBody>
      </p:sp>
      <p:sp>
        <p:nvSpPr>
          <p:cNvPr id="8397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2686FA7-DB33-4B9B-893E-6B0ABBB72467}" type="slidenum">
              <a:rPr lang="en-US" sz="1200"/>
              <a:pPr algn="r" eaLnBrk="1" hangingPunct="1"/>
              <a:t>7</a:t>
            </a:fld>
            <a:endParaRPr lang="en-US" sz="1200"/>
          </a:p>
        </p:txBody>
      </p:sp>
      <p:sp>
        <p:nvSpPr>
          <p:cNvPr id="8397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learn how to develop the different components of an Individual Plan for Employment.</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This may prompt some discussion of what is </a:t>
            </a:r>
            <a:r>
              <a:rPr lang="en-US" b="1" smtClean="0"/>
              <a:t>reasonable</a:t>
            </a:r>
            <a:r>
              <a:rPr lang="en-US" smtClean="0"/>
              <a:t>, </a:t>
            </a:r>
            <a:r>
              <a:rPr lang="en-US" b="1" smtClean="0"/>
              <a:t>attainable</a:t>
            </a:r>
            <a:r>
              <a:rPr lang="en-US" smtClean="0"/>
              <a:t> and </a:t>
            </a:r>
            <a:r>
              <a:rPr lang="en-US" b="1" smtClean="0"/>
              <a:t>available</a:t>
            </a:r>
            <a:r>
              <a:rPr lang="en-US" smtClean="0"/>
              <a:t>.  Ask them to define these words and what they mean to them.  </a:t>
            </a:r>
          </a:p>
          <a:p>
            <a:pPr eaLnBrk="1" hangingPunct="1">
              <a:spcBef>
                <a:spcPct val="0"/>
              </a:spcBef>
            </a:pPr>
            <a:endParaRPr lang="en-US" smtClean="0"/>
          </a:p>
          <a:p>
            <a:pPr eaLnBrk="1" hangingPunct="1">
              <a:spcBef>
                <a:spcPct val="0"/>
              </a:spcBef>
            </a:pPr>
            <a:r>
              <a:rPr lang="en-US" smtClean="0"/>
              <a:t>This is why occupational research is so important?</a:t>
            </a:r>
          </a:p>
          <a:p>
            <a:pPr eaLnBrk="1" hangingPunct="1">
              <a:spcBef>
                <a:spcPct val="0"/>
              </a:spcBef>
            </a:pPr>
            <a:endParaRPr lang="en-US" smtClean="0"/>
          </a:p>
          <a:p>
            <a:pPr eaLnBrk="1" hangingPunct="1">
              <a:spcBef>
                <a:spcPct val="0"/>
              </a:spcBef>
            </a:pPr>
            <a:r>
              <a:rPr lang="en-US" smtClean="0"/>
              <a:t>It may be helpful to develop a mock goal and work that goal through a tentative plan as you go over each of the components. </a:t>
            </a:r>
          </a:p>
          <a:p>
            <a:pPr eaLnBrk="1" hangingPunct="1">
              <a:spcBef>
                <a:spcPct val="0"/>
              </a:spcBef>
            </a:pPr>
            <a:endParaRPr lang="en-US" smtClean="0"/>
          </a:p>
          <a:p>
            <a:pPr eaLnBrk="1" hangingPunct="1">
              <a:spcBef>
                <a:spcPct val="0"/>
              </a:spcBef>
            </a:pPr>
            <a:r>
              <a:rPr lang="en-US" smtClean="0"/>
              <a:t>Or refer them to the Individualize Plan for Employment worksheet and walk them through that as you go over the sections.  </a:t>
            </a:r>
          </a:p>
        </p:txBody>
      </p:sp>
      <p:sp>
        <p:nvSpPr>
          <p:cNvPr id="8397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97D8EB0-DE09-4E5E-A97E-B2AF346325B4}" type="slidenum">
              <a:rPr lang="en-US" sz="1200">
                <a:solidFill>
                  <a:srgbClr val="000000"/>
                </a:solidFill>
                <a:latin typeface="Arial" charset="0"/>
              </a:rPr>
              <a:pPr algn="r" eaLnBrk="1" hangingPunct="1"/>
              <a:t>7</a:t>
            </a:fld>
            <a:endParaRPr lang="en-US" sz="12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4229A42-4AB7-44D4-818F-1D345A07118C}" type="slidenum">
              <a:rPr lang="en-US" smtClean="0"/>
              <a:pPr eaLnBrk="1" hangingPunct="1"/>
              <a:t>8</a:t>
            </a:fld>
            <a:endParaRPr lang="en-US" smtClean="0"/>
          </a:p>
        </p:txBody>
      </p:sp>
      <p:sp>
        <p:nvSpPr>
          <p:cNvPr id="8499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FD2A704-85B8-4F46-B06B-16661BB910C0}" type="slidenum">
              <a:rPr lang="en-US" sz="1200"/>
              <a:pPr algn="r" eaLnBrk="1" hangingPunct="1"/>
              <a:t>8</a:t>
            </a:fld>
            <a:endParaRPr lang="en-US" sz="1200"/>
          </a:p>
        </p:txBody>
      </p:sp>
      <p:sp>
        <p:nvSpPr>
          <p:cNvPr id="8499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Notes Placeholder 2"/>
          <p:cNvSpPr>
            <a:spLocks noGrp="1"/>
          </p:cNvSpPr>
          <p:nvPr>
            <p:ph type="body" idx="1"/>
          </p:nvPr>
        </p:nvSpPr>
        <p:spPr>
          <a:xfrm>
            <a:off x="685337" y="4344336"/>
            <a:ext cx="5487326" cy="4339658"/>
          </a:xfrm>
          <a:noFill/>
        </p:spPr>
        <p:txBody>
          <a:bodyPr/>
          <a:lstStyle/>
          <a:p>
            <a:pPr eaLnBrk="1" hangingPunct="1">
              <a:spcBef>
                <a:spcPct val="0"/>
              </a:spcBef>
            </a:pPr>
            <a:r>
              <a:rPr lang="en-US" b="1" smtClean="0"/>
              <a:t>Facilitator Notes:</a:t>
            </a:r>
          </a:p>
          <a:p>
            <a:pPr eaLnBrk="1" hangingPunct="1">
              <a:spcBef>
                <a:spcPct val="0"/>
              </a:spcBef>
            </a:pPr>
            <a:r>
              <a:rPr lang="en-US" smtClean="0"/>
              <a:t>Have a discussion to answer questions about:</a:t>
            </a:r>
          </a:p>
          <a:p>
            <a:pPr eaLnBrk="1" hangingPunct="1">
              <a:spcBef>
                <a:spcPct val="0"/>
              </a:spcBef>
            </a:pPr>
            <a:r>
              <a:rPr lang="en-US" smtClean="0"/>
              <a:t>    -  the series of steps that could be identified; i.e., the resume needs to be done before</a:t>
            </a:r>
          </a:p>
          <a:p>
            <a:pPr eaLnBrk="1" hangingPunct="1">
              <a:spcBef>
                <a:spcPct val="0"/>
              </a:spcBef>
            </a:pPr>
            <a:r>
              <a:rPr lang="en-US" smtClean="0"/>
              <a:t>applying for jobs</a:t>
            </a:r>
          </a:p>
          <a:p>
            <a:pPr eaLnBrk="1" hangingPunct="1">
              <a:spcBef>
                <a:spcPct val="0"/>
              </a:spcBef>
            </a:pPr>
            <a:r>
              <a:rPr lang="en-US" smtClean="0"/>
              <a:t>    -  the types of services that might be offered and arranged; i.e., these would be different for each individual</a:t>
            </a:r>
          </a:p>
          <a:p>
            <a:pPr eaLnBrk="1" hangingPunct="1">
              <a:spcBef>
                <a:spcPct val="0"/>
              </a:spcBef>
            </a:pPr>
            <a:r>
              <a:rPr lang="en-US" smtClean="0"/>
              <a:t>    -  the tentative cost for these services </a:t>
            </a:r>
          </a:p>
          <a:p>
            <a:pPr eaLnBrk="1" hangingPunct="1">
              <a:spcBef>
                <a:spcPct val="0"/>
              </a:spcBef>
            </a:pPr>
            <a:r>
              <a:rPr lang="en-US" smtClean="0"/>
              <a:t>    -  the funding sources to cover these expenses</a:t>
            </a:r>
          </a:p>
          <a:p>
            <a:pPr eaLnBrk="1" hangingPunct="1">
              <a:spcBef>
                <a:spcPct val="0"/>
              </a:spcBef>
            </a:pPr>
            <a:r>
              <a:rPr lang="en-US" smtClean="0"/>
              <a:t>Then, implementation begins.</a:t>
            </a:r>
          </a:p>
          <a:p>
            <a:pPr eaLnBrk="1" hangingPunct="1">
              <a:spcBef>
                <a:spcPct val="0"/>
              </a:spcBef>
            </a:pPr>
            <a:endParaRPr lang="en-US" smtClean="0"/>
          </a:p>
          <a:p>
            <a:pPr eaLnBrk="1" hangingPunct="1">
              <a:spcBef>
                <a:spcPct val="0"/>
              </a:spcBef>
            </a:pPr>
            <a:r>
              <a:rPr lang="en-US" smtClean="0"/>
              <a:t>Refer to the Individualized Plan for Employment worksheet, which is in the Participant Handbook and Facilitator Manual.  The services create the outline for the plan, and the steps are coordinated to receive the right service at the right time.   </a:t>
            </a:r>
          </a:p>
          <a:p>
            <a:pPr eaLnBrk="1" hangingPunct="1">
              <a:spcBef>
                <a:spcPct val="0"/>
              </a:spcBef>
            </a:pPr>
            <a:endParaRPr lang="en-US" smtClean="0"/>
          </a:p>
          <a:p>
            <a:pPr eaLnBrk="1" hangingPunct="1">
              <a:spcBef>
                <a:spcPct val="0"/>
              </a:spcBef>
            </a:pPr>
            <a:r>
              <a:rPr lang="en-US" smtClean="0"/>
              <a:t>They will need to become familiar with all the various resources that may be used to fund the expenses to reach this goal.   </a:t>
            </a:r>
          </a:p>
          <a:p>
            <a:pPr eaLnBrk="1" hangingPunct="1">
              <a:spcBef>
                <a:spcPct val="0"/>
              </a:spcBef>
            </a:pPr>
            <a:endParaRPr lang="en-US" smtClean="0"/>
          </a:p>
          <a:p>
            <a:pPr eaLnBrk="1" hangingPunct="1">
              <a:spcBef>
                <a:spcPct val="0"/>
              </a:spcBef>
            </a:pPr>
            <a:r>
              <a:rPr lang="en-US" smtClean="0"/>
              <a:t>In the “A” (or Action)  section that follows these slides, participants will be looking at resume writing, cover letters, practice interview questions, informational interviewing and networking strategies.  These activities will be referenced but will not be discussed in detail during this workshop.  They could go to the career center to get help with some of these job search activities.</a:t>
            </a:r>
          </a:p>
        </p:txBody>
      </p:sp>
      <p:sp>
        <p:nvSpPr>
          <p:cNvPr id="8499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87D8CC4-F362-4D95-AEF2-5B977186CEA7}" type="slidenum">
              <a:rPr lang="en-US" sz="1200">
                <a:solidFill>
                  <a:srgbClr val="000000"/>
                </a:solidFill>
                <a:latin typeface="Arial" charset="0"/>
              </a:rPr>
              <a:pPr algn="r" eaLnBrk="1" hangingPunct="1"/>
              <a:t>8</a:t>
            </a:fld>
            <a:endParaRPr lang="en-US" sz="120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983694A-702A-4813-A781-B462B53CA72E}" type="slidenum">
              <a:rPr lang="en-US" smtClean="0"/>
              <a:pPr eaLnBrk="1" hangingPunct="1"/>
              <a:t>9</a:t>
            </a:fld>
            <a:endParaRPr lang="en-US" smtClean="0"/>
          </a:p>
        </p:txBody>
      </p:sp>
      <p:sp>
        <p:nvSpPr>
          <p:cNvPr id="8601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0" name="Rectangle 3"/>
          <p:cNvSpPr>
            <a:spLocks noGrp="1"/>
          </p:cNvSpPr>
          <p:nvPr>
            <p:ph type="body" idx="1"/>
          </p:nvPr>
        </p:nvSpPr>
        <p:spPr>
          <a:noFill/>
        </p:spPr>
        <p:txBody>
          <a:bodyPr/>
          <a:lstStyle/>
          <a:p>
            <a:r>
              <a:rPr lang="en-US" b="1" smtClean="0"/>
              <a:t>Facilitator Notes:</a:t>
            </a:r>
            <a:endParaRPr lang="en-US" smtClean="0"/>
          </a:p>
          <a:p>
            <a:r>
              <a:rPr lang="en-US" smtClean="0"/>
              <a:t>Progress on measures, benchmarks or guideposts are mutually developed with the VR Counselor.  It is a system of clearly defined steps, behaviors and actions taken to complete a goal within a specific timeframe.  The client/participant is encouraged to participate and do some work toward this progress.  VR is there to help, guide, suggest, inform, support, encourage and  reassure, but it is important that the client learn the skills they need for life-long career management.  </a:t>
            </a:r>
          </a:p>
          <a:p>
            <a:endParaRPr lang="en-US" smtClean="0"/>
          </a:p>
          <a:p>
            <a:r>
              <a:rPr lang="en-US" smtClean="0"/>
              <a:t>The steps begin with:</a:t>
            </a:r>
          </a:p>
          <a:p>
            <a:pPr lvl="1"/>
            <a:r>
              <a:rPr lang="en-US" smtClean="0"/>
              <a:t>-  An Approved Individualized Plan for Employment</a:t>
            </a:r>
          </a:p>
          <a:p>
            <a:pPr lvl="1"/>
            <a:r>
              <a:rPr lang="en-US" smtClean="0"/>
              <a:t>-  Learning or improving their job seeking skills</a:t>
            </a:r>
          </a:p>
          <a:p>
            <a:pPr lvl="1"/>
            <a:r>
              <a:rPr lang="en-US" smtClean="0"/>
              <a:t>-  Acquiring or enhancing the necessary job related skills</a:t>
            </a:r>
          </a:p>
          <a:p>
            <a:pPr lvl="1"/>
            <a:r>
              <a:rPr lang="en-US" smtClean="0"/>
              <a:t>-  Following the steps for training, when needed</a:t>
            </a:r>
          </a:p>
          <a:p>
            <a:r>
              <a:rPr lang="en-US" smtClean="0"/>
              <a:t>During the process, the client and the counselor are encouraged to maintain ongoing documentation of benchmarks and progress.</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1BBD9D-5695-4D5F-8C52-4764E4C0D4E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3865836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BBD9D-5695-4D5F-8C52-4764E4C0D4E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88446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BBD9D-5695-4D5F-8C52-4764E4C0D4E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3581039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1BBD9D-5695-4D5F-8C52-4764E4C0D4E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2631913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BBD9D-5695-4D5F-8C52-4764E4C0D4E9}"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337059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1BBD9D-5695-4D5F-8C52-4764E4C0D4E9}"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3444102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1BBD9D-5695-4D5F-8C52-4764E4C0D4E9}"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169260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1BBD9D-5695-4D5F-8C52-4764E4C0D4E9}"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3687176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BBD9D-5695-4D5F-8C52-4764E4C0D4E9}"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4261649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BBD9D-5695-4D5F-8C52-4764E4C0D4E9}"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117789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BBD9D-5695-4D5F-8C52-4764E4C0D4E9}"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CFDC4-0E03-4C85-95D8-8A3C4518C58F}" type="slidenum">
              <a:rPr lang="en-US" smtClean="0"/>
              <a:t>‹#›</a:t>
            </a:fld>
            <a:endParaRPr lang="en-US"/>
          </a:p>
        </p:txBody>
      </p:sp>
    </p:spTree>
    <p:extLst>
      <p:ext uri="{BB962C8B-B14F-4D97-AF65-F5344CB8AC3E}">
        <p14:creationId xmlns:p14="http://schemas.microsoft.com/office/powerpoint/2010/main" val="38075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BBD9D-5695-4D5F-8C52-4764E4C0D4E9}"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CFDC4-0E03-4C85-95D8-8A3C4518C58F}" type="slidenum">
              <a:rPr lang="en-US" smtClean="0"/>
              <a:t>‹#›</a:t>
            </a:fld>
            <a:endParaRPr lang="en-US"/>
          </a:p>
        </p:txBody>
      </p:sp>
    </p:spTree>
    <p:extLst>
      <p:ext uri="{BB962C8B-B14F-4D97-AF65-F5344CB8AC3E}">
        <p14:creationId xmlns:p14="http://schemas.microsoft.com/office/powerpoint/2010/main" val="3906704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dirty="0" smtClean="0">
                <a:solidFill>
                  <a:schemeClr val="tx1">
                    <a:lumMod val="85000"/>
                    <a:lumOff val="15000"/>
                  </a:schemeClr>
                </a:solidFill>
              </a:rPr>
              <a:t>Decide and </a:t>
            </a:r>
            <a:r>
              <a:rPr lang="en-US" sz="4000" smtClean="0">
                <a:solidFill>
                  <a:schemeClr val="tx1">
                    <a:lumMod val="85000"/>
                    <a:lumOff val="15000"/>
                  </a:schemeClr>
                </a:solidFill>
              </a:rPr>
              <a:t>Develop Plan</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2E8CE2B6-79DF-4398-9F87-BCEF7E785B68}" type="slidenum">
              <a:rPr lang="en-US"/>
              <a:pPr>
                <a:defRPr/>
              </a:pPr>
              <a:t>10</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0953376-3A9C-42AA-A46D-19D534AECE6F}"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B136D17-1BE9-4BE1-ADA6-624B30E83038}"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37893" name="Title 1"/>
          <p:cNvSpPr>
            <a:spLocks noGrp="1"/>
          </p:cNvSpPr>
          <p:nvPr>
            <p:ph type="title"/>
          </p:nvPr>
        </p:nvSpPr>
        <p:spPr>
          <a:xfrm>
            <a:off x="457200" y="274638"/>
            <a:ext cx="8229600" cy="944562"/>
          </a:xfrm>
        </p:spPr>
        <p:txBody>
          <a:bodyPr/>
          <a:lstStyle/>
          <a:p>
            <a:r>
              <a:rPr lang="en-US" b="1" smtClean="0"/>
              <a:t>Your Responsibilities</a:t>
            </a:r>
          </a:p>
        </p:txBody>
      </p:sp>
      <p:sp>
        <p:nvSpPr>
          <p:cNvPr id="37894" name="Content Placeholder 2"/>
          <p:cNvSpPr>
            <a:spLocks noGrp="1"/>
          </p:cNvSpPr>
          <p:nvPr>
            <p:ph idx="1"/>
          </p:nvPr>
        </p:nvSpPr>
        <p:spPr>
          <a:xfrm>
            <a:off x="457200" y="1219200"/>
            <a:ext cx="8229600" cy="4906963"/>
          </a:xfrm>
        </p:spPr>
        <p:txBody>
          <a:bodyPr/>
          <a:lstStyle/>
          <a:p>
            <a:pPr>
              <a:buFont typeface="Arial" charset="0"/>
              <a:buNone/>
            </a:pPr>
            <a:r>
              <a:rPr lang="en-US" sz="2800" b="1" smtClean="0"/>
              <a:t>What VR expects from you</a:t>
            </a:r>
            <a:r>
              <a:rPr lang="en-US" sz="2800" smtClean="0"/>
              <a:t>:</a:t>
            </a:r>
          </a:p>
          <a:p>
            <a:pPr lvl="1"/>
            <a:r>
              <a:rPr lang="en-US" sz="2400" smtClean="0"/>
              <a:t>Continue to have contact with your VR counselor</a:t>
            </a:r>
          </a:p>
          <a:p>
            <a:pPr lvl="1"/>
            <a:r>
              <a:rPr lang="en-US" sz="2400" smtClean="0"/>
              <a:t>If training is necessary:	</a:t>
            </a:r>
          </a:p>
          <a:p>
            <a:pPr lvl="2"/>
            <a:r>
              <a:rPr lang="en-US" smtClean="0"/>
              <a:t>Complete application for training and financial aid</a:t>
            </a:r>
          </a:p>
          <a:p>
            <a:pPr lvl="2"/>
            <a:r>
              <a:rPr lang="en-US" smtClean="0"/>
              <a:t>Provide progress reports</a:t>
            </a:r>
          </a:p>
          <a:p>
            <a:pPr lvl="2"/>
            <a:r>
              <a:rPr lang="en-US" smtClean="0"/>
              <a:t>Finish training program within timeframe</a:t>
            </a:r>
          </a:p>
          <a:p>
            <a:pPr lvl="1"/>
            <a:r>
              <a:rPr lang="en-US" sz="2400" smtClean="0"/>
              <a:t> If doing job search - </a:t>
            </a:r>
          </a:p>
          <a:p>
            <a:pPr lvl="2"/>
            <a:r>
              <a:rPr lang="en-US" smtClean="0"/>
              <a:t>Active participation in the job search; use the skills you learned – networking, labor market research, informational interviewing, job shadowing</a:t>
            </a:r>
          </a:p>
          <a:p>
            <a:pPr lvl="1"/>
            <a:r>
              <a:rPr lang="en-US" sz="2400" smtClean="0"/>
              <a:t>Notification when you get the job offer. </a:t>
            </a:r>
            <a:r>
              <a:rPr lang="en-US" sz="3200" smtClean="0">
                <a:sym typeface="Wingdings" pitchFamily="2" charset="2"/>
              </a:rPr>
              <a:t></a:t>
            </a:r>
            <a:endParaRPr lang="en-US" sz="3200" smtClean="0"/>
          </a:p>
        </p:txBody>
      </p:sp>
      <p:sp>
        <p:nvSpPr>
          <p:cNvPr id="37895"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4E64A14-6121-4224-8A44-DD658FFA0E81}" type="slidenum">
              <a:rPr lang="en-US" sz="1200">
                <a:solidFill>
                  <a:srgbClr val="898989"/>
                </a:solidFill>
              </a:rPr>
              <a:pPr algn="r" eaLnBrk="1" hangingPunct="1"/>
              <a:t>10</a:t>
            </a:fld>
            <a:endParaRPr lang="en-US" sz="1200">
              <a:solidFill>
                <a:srgbClr val="898989"/>
              </a:solidFill>
            </a:endParaRPr>
          </a:p>
        </p:txBody>
      </p:sp>
    </p:spTree>
    <p:extLst>
      <p:ext uri="{BB962C8B-B14F-4D97-AF65-F5344CB8AC3E}">
        <p14:creationId xmlns:p14="http://schemas.microsoft.com/office/powerpoint/2010/main" val="467995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01ECFF01-44B7-436B-82C9-5F02FAC1E75A}" type="slidenum">
              <a:rPr lang="en-US"/>
              <a:pPr>
                <a:defRPr/>
              </a:pPr>
              <a:t>11</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F777C29-9F5E-4FC6-AB9D-FEBFE289B0DA}"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214243F-C8E1-4EBE-B0D1-20A821DA4F0B}"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38917" name="Title 1"/>
          <p:cNvSpPr>
            <a:spLocks noGrp="1"/>
          </p:cNvSpPr>
          <p:nvPr>
            <p:ph type="title"/>
          </p:nvPr>
        </p:nvSpPr>
        <p:spPr/>
        <p:txBody>
          <a:bodyPr/>
          <a:lstStyle/>
          <a:p>
            <a:r>
              <a:rPr lang="en-US" b="1" smtClean="0"/>
              <a:t>Accommodations</a:t>
            </a:r>
          </a:p>
        </p:txBody>
      </p:sp>
      <p:sp>
        <p:nvSpPr>
          <p:cNvPr id="38918" name="Content Placeholder 2"/>
          <p:cNvSpPr>
            <a:spLocks noGrp="1"/>
          </p:cNvSpPr>
          <p:nvPr>
            <p:ph idx="1"/>
          </p:nvPr>
        </p:nvSpPr>
        <p:spPr/>
        <p:txBody>
          <a:bodyPr/>
          <a:lstStyle/>
          <a:p>
            <a:r>
              <a:rPr lang="en-US" smtClean="0"/>
              <a:t>Accommodations will be discussed with you to make sure the right services are provided.</a:t>
            </a:r>
          </a:p>
          <a:p>
            <a:r>
              <a:rPr lang="en-US" smtClean="0"/>
              <a:t>Your VR counselor will assist with necessary accommodations, as needed.</a:t>
            </a:r>
          </a:p>
          <a:p>
            <a:r>
              <a:rPr lang="en-US" smtClean="0"/>
              <a:t>Disclosure for the purpose of reasonable accommodations for both employment and training will be considered.</a:t>
            </a:r>
          </a:p>
        </p:txBody>
      </p:sp>
      <p:sp>
        <p:nvSpPr>
          <p:cNvPr id="3891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ABACB83-E498-4FE9-8C5B-0F10BC9F652A}" type="slidenum">
              <a:rPr lang="en-US" sz="1200">
                <a:solidFill>
                  <a:srgbClr val="898989"/>
                </a:solidFill>
              </a:rPr>
              <a:pPr algn="r" eaLnBrk="1" hangingPunct="1"/>
              <a:t>11</a:t>
            </a:fld>
            <a:endParaRPr lang="en-US" sz="1200">
              <a:solidFill>
                <a:srgbClr val="898989"/>
              </a:solidFill>
            </a:endParaRPr>
          </a:p>
        </p:txBody>
      </p:sp>
    </p:spTree>
    <p:extLst>
      <p:ext uri="{BB962C8B-B14F-4D97-AF65-F5344CB8AC3E}">
        <p14:creationId xmlns:p14="http://schemas.microsoft.com/office/powerpoint/2010/main" val="1684604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4921FB85-1602-4E8F-8863-FF6709776954}" type="slidenum">
              <a:rPr lang="en-US"/>
              <a:pPr>
                <a:defRPr/>
              </a:pPr>
              <a:t>12</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B90D703-1A76-41BF-B985-6D2ABE46612F}"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3BF366F-DEE5-4A72-93A0-BD30DD1C6203}"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39941" name="Title 1"/>
          <p:cNvSpPr>
            <a:spLocks noGrp="1"/>
          </p:cNvSpPr>
          <p:nvPr>
            <p:ph type="title"/>
          </p:nvPr>
        </p:nvSpPr>
        <p:spPr>
          <a:xfrm>
            <a:off x="457200" y="274638"/>
            <a:ext cx="8229600" cy="1325562"/>
          </a:xfrm>
        </p:spPr>
        <p:txBody>
          <a:bodyPr/>
          <a:lstStyle/>
          <a:p>
            <a:r>
              <a:rPr lang="en-US" sz="4000" b="1" smtClean="0"/>
              <a:t>Individualized Plan </a:t>
            </a:r>
            <a:br>
              <a:rPr lang="en-US" sz="4000" b="1" smtClean="0"/>
            </a:br>
            <a:r>
              <a:rPr lang="en-US" sz="4000" b="1" smtClean="0"/>
              <a:t>for Employment (IPE)</a:t>
            </a:r>
          </a:p>
        </p:txBody>
      </p:sp>
      <p:sp>
        <p:nvSpPr>
          <p:cNvPr id="39942" name="Content Placeholder 2"/>
          <p:cNvSpPr>
            <a:spLocks noGrp="1"/>
          </p:cNvSpPr>
          <p:nvPr>
            <p:ph idx="1"/>
          </p:nvPr>
        </p:nvSpPr>
        <p:spPr>
          <a:xfrm>
            <a:off x="457200" y="1905000"/>
            <a:ext cx="8229600" cy="4114800"/>
          </a:xfrm>
        </p:spPr>
        <p:txBody>
          <a:bodyPr/>
          <a:lstStyle/>
          <a:p>
            <a:r>
              <a:rPr lang="en-US" sz="2800" smtClean="0"/>
              <a:t>The purpose of Career Exploration is to discover and gather information for the development of the Individualized Plan for Employment.</a:t>
            </a:r>
          </a:p>
          <a:p>
            <a:r>
              <a:rPr lang="en-US" sz="2800" smtClean="0"/>
              <a:t>You will continue this process with your counselor.</a:t>
            </a:r>
          </a:p>
          <a:p>
            <a:r>
              <a:rPr lang="en-US" sz="2800" smtClean="0"/>
              <a:t>To assist you, there is a worksheet in your Participant Workbook for developing an IPE.</a:t>
            </a:r>
          </a:p>
          <a:p>
            <a:r>
              <a:rPr lang="en-US" sz="2800" smtClean="0"/>
              <a:t>Good luck in developing your plan and your eventual employment! </a:t>
            </a:r>
          </a:p>
        </p:txBody>
      </p:sp>
      <p:sp>
        <p:nvSpPr>
          <p:cNvPr id="3994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17EA62B-6CA4-4D4D-BD0A-E6E18F7DED0F}" type="slidenum">
              <a:rPr lang="en-US" sz="1200">
                <a:solidFill>
                  <a:srgbClr val="898989"/>
                </a:solidFill>
              </a:rPr>
              <a:pPr algn="r" eaLnBrk="1" hangingPunct="1"/>
              <a:t>12</a:t>
            </a:fld>
            <a:endParaRPr lang="en-US" sz="1200">
              <a:solidFill>
                <a:srgbClr val="898989"/>
              </a:solidFill>
            </a:endParaRPr>
          </a:p>
        </p:txBody>
      </p:sp>
      <p:pic>
        <p:nvPicPr>
          <p:cNvPr id="39944" name="Picture 8" descr="A cup of liquid inscribed with a letter D." title="Cup of liquid"/>
          <p:cNvPicPr>
            <a:picLocks noChangeAspect="1" noChangeArrowheads="1"/>
          </p:cNvPicPr>
          <p:nvPr/>
        </p:nvPicPr>
        <p:blipFill>
          <a:blip r:embed="rId3"/>
          <a:srcRect/>
          <a:stretch>
            <a:fillRect/>
          </a:stretch>
        </p:blipFill>
        <p:spPr bwMode="auto">
          <a:xfrm>
            <a:off x="990600" y="228600"/>
            <a:ext cx="68580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2642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D73134D8-A6F5-4AC4-AFCD-04DDC55F92C5}" type="slidenum">
              <a:rPr lang="en-US"/>
              <a:pPr>
                <a:defRPr/>
              </a:pPr>
              <a:t>13</a:t>
            </a:fld>
            <a:endParaRPr lang="en-US"/>
          </a:p>
        </p:txBody>
      </p:sp>
      <p:sp>
        <p:nvSpPr>
          <p:cNvPr id="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828065E-1B4B-4250-9D7A-5EC410F9BCB7}"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40964" name="Rectangle 2"/>
          <p:cNvSpPr>
            <a:spLocks noGrp="1"/>
          </p:cNvSpPr>
          <p:nvPr>
            <p:ph type="title"/>
          </p:nvPr>
        </p:nvSpPr>
        <p:spPr/>
        <p:txBody>
          <a:bodyPr/>
          <a:lstStyle/>
          <a:p>
            <a:r>
              <a:rPr lang="en-US" sz="4000" b="1" smtClean="0"/>
              <a:t>Individualized Education Program</a:t>
            </a:r>
            <a:r>
              <a:rPr lang="en-US" sz="4000" smtClean="0"/>
              <a:t/>
            </a:r>
            <a:br>
              <a:rPr lang="en-US" sz="4000" smtClean="0"/>
            </a:br>
            <a:r>
              <a:rPr lang="en-US" sz="4000" smtClean="0"/>
              <a:t>(IEP)</a:t>
            </a:r>
          </a:p>
        </p:txBody>
      </p:sp>
      <p:sp>
        <p:nvSpPr>
          <p:cNvPr id="40965" name="Rectangle 3"/>
          <p:cNvSpPr>
            <a:spLocks noGrp="1"/>
          </p:cNvSpPr>
          <p:nvPr>
            <p:ph type="body" idx="1"/>
          </p:nvPr>
        </p:nvSpPr>
        <p:spPr>
          <a:xfrm>
            <a:off x="457200" y="1447800"/>
            <a:ext cx="8229600" cy="4678363"/>
          </a:xfrm>
        </p:spPr>
        <p:txBody>
          <a:bodyPr/>
          <a:lstStyle/>
          <a:p>
            <a:pPr>
              <a:lnSpc>
                <a:spcPct val="90000"/>
              </a:lnSpc>
              <a:buFont typeface="Arial" charset="0"/>
              <a:buNone/>
            </a:pPr>
            <a:r>
              <a:rPr lang="en-US" sz="2800" smtClean="0"/>
              <a:t>Educational Support and Services Program for  K-12</a:t>
            </a:r>
          </a:p>
          <a:p>
            <a:pPr>
              <a:lnSpc>
                <a:spcPct val="90000"/>
              </a:lnSpc>
            </a:pPr>
            <a:r>
              <a:rPr lang="en-US" sz="2800" smtClean="0"/>
              <a:t>Beginning in Grade 9, students in this program will be asked about their goals after graduating from High School.</a:t>
            </a:r>
          </a:p>
          <a:p>
            <a:pPr>
              <a:lnSpc>
                <a:spcPct val="90000"/>
              </a:lnSpc>
            </a:pPr>
            <a:r>
              <a:rPr lang="en-US" sz="2800" smtClean="0"/>
              <a:t>At this point, IEP includes these goals and the steps the student, family, teachers and others will take to achieve these goals.</a:t>
            </a:r>
          </a:p>
          <a:p>
            <a:pPr>
              <a:lnSpc>
                <a:spcPct val="90000"/>
              </a:lnSpc>
            </a:pPr>
            <a:r>
              <a:rPr lang="en-US" sz="2800" smtClean="0"/>
              <a:t>Good idea to invite the VR Counselor to IEP meetings.</a:t>
            </a:r>
          </a:p>
          <a:p>
            <a:pPr>
              <a:lnSpc>
                <a:spcPct val="90000"/>
              </a:lnSpc>
            </a:pPr>
            <a:r>
              <a:rPr lang="en-US" sz="2800" smtClean="0"/>
              <a:t>VR referral suggested at 2 years before graduation .</a:t>
            </a:r>
          </a:p>
        </p:txBody>
      </p:sp>
    </p:spTree>
    <p:extLst>
      <p:ext uri="{BB962C8B-B14F-4D97-AF65-F5344CB8AC3E}">
        <p14:creationId xmlns:p14="http://schemas.microsoft.com/office/powerpoint/2010/main" val="3431494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3AEB0B04-478E-461A-B8B1-5A69CBA9F887}" type="slidenum">
              <a:rPr lang="en-US"/>
              <a:pPr>
                <a:defRPr/>
              </a:pPr>
              <a:t>14</a:t>
            </a:fld>
            <a:endParaRPr lang="en-US"/>
          </a:p>
        </p:txBody>
      </p:sp>
      <p:sp>
        <p:nvSpPr>
          <p:cNvPr id="5"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169CCB4-23E0-4538-904B-F8075F4C59C8}"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80E8A54-F59C-4B90-BF53-AC3C92A7D817}"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41989" name="Rectangle 2"/>
          <p:cNvSpPr>
            <a:spLocks noGrp="1"/>
          </p:cNvSpPr>
          <p:nvPr>
            <p:ph type="title"/>
          </p:nvPr>
        </p:nvSpPr>
        <p:spPr>
          <a:xfrm>
            <a:off x="533400" y="304800"/>
            <a:ext cx="8229600" cy="868363"/>
          </a:xfrm>
        </p:spPr>
        <p:txBody>
          <a:bodyPr/>
          <a:lstStyle/>
          <a:p>
            <a:r>
              <a:rPr lang="en-US" sz="4000" b="1" smtClean="0"/>
              <a:t>For more information about the IEP</a:t>
            </a:r>
          </a:p>
        </p:txBody>
      </p:sp>
      <p:sp>
        <p:nvSpPr>
          <p:cNvPr id="41990" name="Rectangle 3"/>
          <p:cNvSpPr>
            <a:spLocks noGrp="1"/>
          </p:cNvSpPr>
          <p:nvPr>
            <p:ph type="body" idx="1"/>
          </p:nvPr>
        </p:nvSpPr>
        <p:spPr>
          <a:xfrm>
            <a:off x="457200" y="1295400"/>
            <a:ext cx="8229600" cy="4830763"/>
          </a:xfrm>
        </p:spPr>
        <p:txBody>
          <a:bodyPr/>
          <a:lstStyle/>
          <a:p>
            <a:r>
              <a:rPr lang="en-US" smtClean="0"/>
              <a:t>Go to the maine.gov website</a:t>
            </a:r>
          </a:p>
          <a:p>
            <a:pPr lvl="1"/>
            <a:r>
              <a:rPr lang="en-US" smtClean="0"/>
              <a:t>At the top of the page click on education tab</a:t>
            </a:r>
          </a:p>
          <a:p>
            <a:pPr lvl="1"/>
            <a:r>
              <a:rPr lang="en-US" smtClean="0"/>
              <a:t>Then click on K-12</a:t>
            </a:r>
          </a:p>
          <a:p>
            <a:pPr lvl="1"/>
            <a:r>
              <a:rPr lang="en-US" smtClean="0"/>
              <a:t>And look under Home Schooling and Special Services</a:t>
            </a:r>
          </a:p>
          <a:p>
            <a:pPr lvl="2"/>
            <a:r>
              <a:rPr lang="en-US" sz="2800" smtClean="0"/>
              <a:t>You will find Special Education Services</a:t>
            </a:r>
          </a:p>
          <a:p>
            <a:pPr lvl="2"/>
            <a:r>
              <a:rPr lang="en-US" sz="2800" smtClean="0"/>
              <a:t>Then you will see a selection for the IEP Guide.  </a:t>
            </a:r>
          </a:p>
          <a:p>
            <a:r>
              <a:rPr lang="en-US" smtClean="0"/>
              <a:t>There is a sample IEP in your workbook.</a:t>
            </a:r>
          </a:p>
        </p:txBody>
      </p:sp>
    </p:spTree>
    <p:extLst>
      <p:ext uri="{BB962C8B-B14F-4D97-AF65-F5344CB8AC3E}">
        <p14:creationId xmlns:p14="http://schemas.microsoft.com/office/powerpoint/2010/main" val="3108781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83D635FC-07A6-4442-BF74-BC88B1153EBD}" type="slidenum">
              <a:rPr lang="en-US"/>
              <a:pPr>
                <a:defRPr/>
              </a:pPr>
              <a:t>2</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97BFA1D-EB2C-476C-BD64-7BA56F614F2C}"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98F54F7-2A03-4D47-9A79-5BC9DE58F900}"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29702" name="Subtitle 2"/>
          <p:cNvSpPr>
            <a:spLocks noGrp="1"/>
          </p:cNvSpPr>
          <p:nvPr>
            <p:ph type="subTitle" idx="1"/>
          </p:nvPr>
        </p:nvSpPr>
        <p:spPr>
          <a:xfrm>
            <a:off x="1676400" y="3429000"/>
            <a:ext cx="6858000" cy="1752600"/>
          </a:xfrm>
        </p:spPr>
        <p:txBody>
          <a:bodyPr/>
          <a:lstStyle/>
          <a:p>
            <a:pPr algn="l" eaLnBrk="1" hangingPunct="1">
              <a:lnSpc>
                <a:spcPct val="90000"/>
              </a:lnSpc>
            </a:pPr>
            <a:r>
              <a:rPr lang="en-US" sz="4400" b="1" dirty="0" smtClean="0">
                <a:solidFill>
                  <a:srgbClr val="898989"/>
                </a:solidFill>
              </a:rPr>
              <a:t>D = Decide &amp; Develop a Plan</a:t>
            </a:r>
          </a:p>
        </p:txBody>
      </p:sp>
      <p:pic>
        <p:nvPicPr>
          <p:cNvPr id="29703" name="Picture 8" descr="A cup of liquid inscribed with a letter D." title="Cup of liquid"/>
          <p:cNvPicPr>
            <a:picLocks noChangeAspect="1" noChangeArrowheads="1"/>
          </p:cNvPicPr>
          <p:nvPr/>
        </p:nvPicPr>
        <p:blipFill>
          <a:blip r:embed="rId3"/>
          <a:srcRect/>
          <a:stretch>
            <a:fillRect/>
          </a:stretch>
        </p:blipFill>
        <p:spPr bwMode="auto">
          <a:xfrm>
            <a:off x="304800" y="2667000"/>
            <a:ext cx="122713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7CF19C2-1002-4B2F-AAFF-07630070BA7C}" type="slidenum">
              <a:rPr lang="en-US" sz="1200">
                <a:solidFill>
                  <a:srgbClr val="898989"/>
                </a:solidFill>
              </a:rPr>
              <a:pPr algn="r" eaLnBrk="1" hangingPunct="1"/>
              <a:t>2</a:t>
            </a:fld>
            <a:endParaRPr lang="en-US" sz="1200">
              <a:solidFill>
                <a:srgbClr val="898989"/>
              </a:solidFill>
            </a:endParaRPr>
          </a:p>
        </p:txBody>
      </p:sp>
    </p:spTree>
    <p:extLst>
      <p:ext uri="{BB962C8B-B14F-4D97-AF65-F5344CB8AC3E}">
        <p14:creationId xmlns:p14="http://schemas.microsoft.com/office/powerpoint/2010/main" val="2470413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07995580-0921-45B0-9A85-F42BDB00D2FE}" type="slidenum">
              <a:rPr lang="en-US"/>
              <a:pPr>
                <a:defRPr/>
              </a:pPr>
              <a:t>3</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F1AD360-27D8-47CD-A0A9-4A164F3B0A5D}"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5808C02-BD1B-4BDE-9CD5-AD1AADF0C5BE}"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30725" name="Title 1"/>
          <p:cNvSpPr>
            <a:spLocks noGrp="1"/>
          </p:cNvSpPr>
          <p:nvPr>
            <p:ph type="title"/>
          </p:nvPr>
        </p:nvSpPr>
        <p:spPr>
          <a:xfrm>
            <a:off x="457200" y="274638"/>
            <a:ext cx="8229600" cy="792162"/>
          </a:xfrm>
        </p:spPr>
        <p:txBody>
          <a:bodyPr/>
          <a:lstStyle/>
          <a:p>
            <a:r>
              <a:rPr lang="en-US" b="1" smtClean="0"/>
              <a:t>Making Informed Decisions</a:t>
            </a:r>
          </a:p>
        </p:txBody>
      </p:sp>
      <p:sp>
        <p:nvSpPr>
          <p:cNvPr id="30726" name="Content Placeholder 2"/>
          <p:cNvSpPr>
            <a:spLocks noGrp="1"/>
          </p:cNvSpPr>
          <p:nvPr>
            <p:ph idx="1"/>
          </p:nvPr>
        </p:nvSpPr>
        <p:spPr>
          <a:xfrm>
            <a:off x="457200" y="1066800"/>
            <a:ext cx="8229600" cy="5059363"/>
          </a:xfrm>
        </p:spPr>
        <p:txBody>
          <a:bodyPr/>
          <a:lstStyle/>
          <a:p>
            <a:r>
              <a:rPr lang="en-US" sz="2800" b="1" smtClean="0"/>
              <a:t>What is a decision</a:t>
            </a:r>
            <a:r>
              <a:rPr lang="en-US" sz="2800" smtClean="0"/>
              <a:t>?</a:t>
            </a:r>
          </a:p>
          <a:p>
            <a:pPr lvl="1"/>
            <a:r>
              <a:rPr lang="en-US" smtClean="0"/>
              <a:t>The process of selecting from several choices and/or ideas to make up your mind about something.  </a:t>
            </a:r>
          </a:p>
          <a:p>
            <a:pPr lvl="1"/>
            <a:r>
              <a:rPr lang="en-US" smtClean="0"/>
              <a:t>Gathering facts, looking at the pros and cons, likes and dislikes, considering your priorities and the consequences are all part of the process.</a:t>
            </a:r>
          </a:p>
          <a:p>
            <a:r>
              <a:rPr lang="en-US" sz="2800" b="1" smtClean="0"/>
              <a:t>So why have we been collecting all this data? </a:t>
            </a:r>
          </a:p>
          <a:p>
            <a:pPr lvl="1"/>
            <a:r>
              <a:rPr lang="en-US" smtClean="0"/>
              <a:t>To make informed decisions and choices when creating an employment plan.   </a:t>
            </a:r>
          </a:p>
        </p:txBody>
      </p:sp>
      <p:sp>
        <p:nvSpPr>
          <p:cNvPr id="30727"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1E80BFB-FB28-43AA-9662-4421A7079A41}" type="slidenum">
              <a:rPr lang="en-US" sz="1200">
                <a:solidFill>
                  <a:srgbClr val="898989"/>
                </a:solidFill>
              </a:rPr>
              <a:pPr algn="r" eaLnBrk="1" hangingPunct="1"/>
              <a:t>3</a:t>
            </a:fld>
            <a:endParaRPr lang="en-US" sz="1200">
              <a:solidFill>
                <a:srgbClr val="898989"/>
              </a:solidFill>
            </a:endParaRPr>
          </a:p>
        </p:txBody>
      </p:sp>
    </p:spTree>
    <p:extLst>
      <p:ext uri="{BB962C8B-B14F-4D97-AF65-F5344CB8AC3E}">
        <p14:creationId xmlns:p14="http://schemas.microsoft.com/office/powerpoint/2010/main" val="2034525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4142272C-63A7-45A1-AF7A-7D069ABEBD99}" type="slidenum">
              <a:rPr lang="en-US"/>
              <a:pPr>
                <a:defRPr/>
              </a:pPr>
              <a:t>4</a:t>
            </a:fld>
            <a:endParaRPr lang="en-US"/>
          </a:p>
        </p:txBody>
      </p:sp>
      <p:sp>
        <p:nvSpPr>
          <p:cNvPr id="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9ACC49A-9F1F-492C-B8E7-D953D7FE931F}"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31748" name="Rectangle 2"/>
          <p:cNvSpPr>
            <a:spLocks noGrp="1"/>
          </p:cNvSpPr>
          <p:nvPr>
            <p:ph type="title"/>
          </p:nvPr>
        </p:nvSpPr>
        <p:spPr>
          <a:xfrm>
            <a:off x="457200" y="274638"/>
            <a:ext cx="8229600" cy="944562"/>
          </a:xfrm>
        </p:spPr>
        <p:txBody>
          <a:bodyPr/>
          <a:lstStyle/>
          <a:p>
            <a:r>
              <a:rPr lang="en-US" b="1" smtClean="0"/>
              <a:t>S.O.D.A. Review</a:t>
            </a:r>
          </a:p>
        </p:txBody>
      </p:sp>
      <p:sp>
        <p:nvSpPr>
          <p:cNvPr id="31749" name="Rectangle 3"/>
          <p:cNvSpPr>
            <a:spLocks noGrp="1"/>
          </p:cNvSpPr>
          <p:nvPr>
            <p:ph type="body" idx="1"/>
          </p:nvPr>
        </p:nvSpPr>
        <p:spPr>
          <a:xfrm>
            <a:off x="457200" y="1219200"/>
            <a:ext cx="8229600" cy="4906963"/>
          </a:xfrm>
        </p:spPr>
        <p:txBody>
          <a:bodyPr/>
          <a:lstStyle/>
          <a:p>
            <a:r>
              <a:rPr lang="en-US" smtClean="0"/>
              <a:t>Where would you find the information you need to make a decision? </a:t>
            </a:r>
          </a:p>
          <a:p>
            <a:r>
              <a:rPr lang="en-US" smtClean="0"/>
              <a:t>Maybe it is time to look at the S.O.D.A. grid to review what you learned about:</a:t>
            </a:r>
          </a:p>
          <a:p>
            <a:pPr lvl="1"/>
            <a:r>
              <a:rPr lang="en-US" smtClean="0"/>
              <a:t>Your SELF</a:t>
            </a:r>
          </a:p>
          <a:p>
            <a:pPr lvl="1"/>
            <a:r>
              <a:rPr lang="en-US" smtClean="0"/>
              <a:t>Occupations of Interests</a:t>
            </a:r>
          </a:p>
          <a:p>
            <a:r>
              <a:rPr lang="en-US" smtClean="0"/>
              <a:t>And why did we do all this work?</a:t>
            </a:r>
          </a:p>
          <a:p>
            <a:pPr lvl="1"/>
            <a:r>
              <a:rPr lang="en-US" smtClean="0"/>
              <a:t>To create an Individualized Plan for Employment</a:t>
            </a:r>
          </a:p>
        </p:txBody>
      </p:sp>
    </p:spTree>
    <p:extLst>
      <p:ext uri="{BB962C8B-B14F-4D97-AF65-F5344CB8AC3E}">
        <p14:creationId xmlns:p14="http://schemas.microsoft.com/office/powerpoint/2010/main" val="94376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43D5B1A8-8E4D-4B9F-8200-E37C55BBC35F}" type="slidenum">
              <a:rPr lang="en-US"/>
              <a:pPr>
                <a:defRPr/>
              </a:pPr>
              <a:t>5</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6DF05FD-4647-4C35-9BF1-9B4DA5940B88}"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F0FB2A2-2E4A-4156-8B45-1981F549F2FD}"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32773" name="Title 1"/>
          <p:cNvSpPr>
            <a:spLocks noGrp="1"/>
          </p:cNvSpPr>
          <p:nvPr>
            <p:ph type="title"/>
          </p:nvPr>
        </p:nvSpPr>
        <p:spPr/>
        <p:txBody>
          <a:bodyPr>
            <a:normAutofit fontScale="90000"/>
          </a:bodyPr>
          <a:lstStyle/>
          <a:p>
            <a:r>
              <a:rPr lang="en-US" sz="4000" b="1" smtClean="0"/>
              <a:t>   Developing an Individualized Plan for Employment (IPE)</a:t>
            </a:r>
          </a:p>
        </p:txBody>
      </p:sp>
      <p:sp>
        <p:nvSpPr>
          <p:cNvPr id="32774" name="Content Placeholder 2"/>
          <p:cNvSpPr>
            <a:spLocks noGrp="1"/>
          </p:cNvSpPr>
          <p:nvPr>
            <p:ph idx="1"/>
          </p:nvPr>
        </p:nvSpPr>
        <p:spPr>
          <a:xfrm>
            <a:off x="457200" y="1752600"/>
            <a:ext cx="8229600" cy="4373563"/>
          </a:xfrm>
        </p:spPr>
        <p:txBody>
          <a:bodyPr/>
          <a:lstStyle/>
          <a:p>
            <a:r>
              <a:rPr lang="en-US" b="1" smtClean="0"/>
              <a:t>An IPE has 5 major sections:</a:t>
            </a:r>
          </a:p>
          <a:p>
            <a:pPr lvl="1"/>
            <a:r>
              <a:rPr lang="en-US" smtClean="0"/>
              <a:t>Employment Goal</a:t>
            </a:r>
          </a:p>
          <a:p>
            <a:pPr lvl="1"/>
            <a:r>
              <a:rPr lang="en-US" smtClean="0"/>
              <a:t>Services </a:t>
            </a:r>
          </a:p>
          <a:p>
            <a:pPr lvl="1"/>
            <a:r>
              <a:rPr lang="en-US" smtClean="0"/>
              <a:t>Measures of Progress</a:t>
            </a:r>
          </a:p>
          <a:p>
            <a:pPr lvl="1"/>
            <a:r>
              <a:rPr lang="en-US" smtClean="0"/>
              <a:t>Your Responsibilities</a:t>
            </a:r>
          </a:p>
          <a:p>
            <a:pPr lvl="1"/>
            <a:r>
              <a:rPr lang="en-US" smtClean="0"/>
              <a:t>Necessary Accommodations</a:t>
            </a:r>
          </a:p>
          <a:p>
            <a:r>
              <a:rPr lang="en-US" smtClean="0"/>
              <a:t>Let’s take a quick look at each section separately. </a:t>
            </a:r>
          </a:p>
        </p:txBody>
      </p:sp>
      <p:sp>
        <p:nvSpPr>
          <p:cNvPr id="32775"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980FD17-565D-47D2-B77E-4C60119E7EF2}" type="slidenum">
              <a:rPr lang="en-US" sz="1200">
                <a:solidFill>
                  <a:srgbClr val="898989"/>
                </a:solidFill>
              </a:rPr>
              <a:pPr algn="r" eaLnBrk="1" hangingPunct="1"/>
              <a:t>5</a:t>
            </a:fld>
            <a:endParaRPr lang="en-US" sz="1200">
              <a:solidFill>
                <a:srgbClr val="898989"/>
              </a:solidFill>
            </a:endParaRPr>
          </a:p>
        </p:txBody>
      </p:sp>
      <p:pic>
        <p:nvPicPr>
          <p:cNvPr id="32776" name="Picture 8" descr="A cup of liquid inscribed with a letter D." title="Cup of liquid"/>
          <p:cNvPicPr>
            <a:picLocks noChangeAspect="1" noChangeArrowheads="1"/>
          </p:cNvPicPr>
          <p:nvPr/>
        </p:nvPicPr>
        <p:blipFill>
          <a:blip r:embed="rId3"/>
          <a:srcRect/>
          <a:stretch>
            <a:fillRect/>
          </a:stretch>
        </p:blipFill>
        <p:spPr bwMode="auto">
          <a:xfrm>
            <a:off x="228600" y="228600"/>
            <a:ext cx="68580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514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81967B12-8B7B-4968-BC1F-DA92EAE605D4}" type="slidenum">
              <a:rPr lang="en-US"/>
              <a:pPr>
                <a:defRPr/>
              </a:pPr>
              <a:t>6</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CAB51C8-297A-4442-B6C7-AB9BE2FFE021}"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3C93A34-6EE7-49FE-B0FC-850023D6227B}"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33797" name="Title 1"/>
          <p:cNvSpPr>
            <a:spLocks noGrp="1"/>
          </p:cNvSpPr>
          <p:nvPr>
            <p:ph type="title"/>
          </p:nvPr>
        </p:nvSpPr>
        <p:spPr/>
        <p:txBody>
          <a:bodyPr/>
          <a:lstStyle/>
          <a:p>
            <a:r>
              <a:rPr lang="en-US" b="1" smtClean="0"/>
              <a:t>Employment Goal</a:t>
            </a:r>
          </a:p>
        </p:txBody>
      </p:sp>
      <p:sp>
        <p:nvSpPr>
          <p:cNvPr id="33798" name="Content Placeholder 2"/>
          <p:cNvSpPr>
            <a:spLocks noGrp="1"/>
          </p:cNvSpPr>
          <p:nvPr>
            <p:ph idx="1"/>
          </p:nvPr>
        </p:nvSpPr>
        <p:spPr>
          <a:xfrm>
            <a:off x="457200" y="1219200"/>
            <a:ext cx="8229600" cy="5029200"/>
          </a:xfrm>
        </p:spPr>
        <p:txBody>
          <a:bodyPr/>
          <a:lstStyle/>
          <a:p>
            <a:r>
              <a:rPr lang="en-US" sz="2800" smtClean="0"/>
              <a:t>The most important challenge is deciding on the employment goal.</a:t>
            </a:r>
          </a:p>
          <a:p>
            <a:pPr lvl="1"/>
            <a:r>
              <a:rPr lang="en-US" sz="2400" smtClean="0"/>
              <a:t>It is the specific occupation that you will pursue, once your plan is completed and approved.</a:t>
            </a:r>
          </a:p>
          <a:p>
            <a:pPr lvl="2"/>
            <a:r>
              <a:rPr lang="en-US" smtClean="0"/>
              <a:t>Example – Employment Goal - Carpenter  </a:t>
            </a:r>
          </a:p>
          <a:p>
            <a:r>
              <a:rPr lang="en-US" sz="2800" smtClean="0"/>
              <a:t>Examining and choosing an occupation that incorporates what you have learned about yourself and your occupational interest guides your decision.</a:t>
            </a:r>
          </a:p>
          <a:p>
            <a:r>
              <a:rPr lang="en-US" b="1" smtClean="0"/>
              <a:t>Hint:</a:t>
            </a:r>
            <a:r>
              <a:rPr lang="en-US" smtClean="0"/>
              <a:t> this is what we’ve been searching for during this workshop! </a:t>
            </a:r>
          </a:p>
        </p:txBody>
      </p:sp>
      <p:sp>
        <p:nvSpPr>
          <p:cNvPr id="3379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94CC023-8713-4059-A57F-72F18C01625B}" type="slidenum">
              <a:rPr lang="en-US" sz="1200">
                <a:solidFill>
                  <a:srgbClr val="898989"/>
                </a:solidFill>
              </a:rPr>
              <a:pPr algn="r" eaLnBrk="1" hangingPunct="1"/>
              <a:t>6</a:t>
            </a:fld>
            <a:endParaRPr lang="en-US" sz="1200">
              <a:solidFill>
                <a:srgbClr val="898989"/>
              </a:solidFill>
            </a:endParaRPr>
          </a:p>
        </p:txBody>
      </p:sp>
    </p:spTree>
    <p:extLst>
      <p:ext uri="{BB962C8B-B14F-4D97-AF65-F5344CB8AC3E}">
        <p14:creationId xmlns:p14="http://schemas.microsoft.com/office/powerpoint/2010/main" val="3386844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D37CBE36-770C-4812-865E-B8793BF5C9ED}" type="slidenum">
              <a:rPr lang="en-US"/>
              <a:pPr>
                <a:defRPr/>
              </a:pPr>
              <a:t>7</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874E782-8F72-423E-8EAE-009389A65B75}"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44E2171-1FCC-4554-B338-C64CE6373B73}"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34821" name="Title 1"/>
          <p:cNvSpPr>
            <a:spLocks noGrp="1"/>
          </p:cNvSpPr>
          <p:nvPr>
            <p:ph type="title"/>
          </p:nvPr>
        </p:nvSpPr>
        <p:spPr>
          <a:xfrm>
            <a:off x="457200" y="274638"/>
            <a:ext cx="8229600" cy="1020762"/>
          </a:xfrm>
        </p:spPr>
        <p:txBody>
          <a:bodyPr/>
          <a:lstStyle/>
          <a:p>
            <a:r>
              <a:rPr lang="en-US" b="1" smtClean="0"/>
              <a:t>Employment Goal</a:t>
            </a:r>
          </a:p>
        </p:txBody>
      </p:sp>
      <p:sp>
        <p:nvSpPr>
          <p:cNvPr id="34822" name="Content Placeholder 2"/>
          <p:cNvSpPr>
            <a:spLocks noGrp="1"/>
          </p:cNvSpPr>
          <p:nvPr>
            <p:ph idx="1"/>
          </p:nvPr>
        </p:nvSpPr>
        <p:spPr>
          <a:xfrm>
            <a:off x="457200" y="1295400"/>
            <a:ext cx="8229600" cy="4830763"/>
          </a:xfrm>
        </p:spPr>
        <p:txBody>
          <a:bodyPr/>
          <a:lstStyle/>
          <a:p>
            <a:r>
              <a:rPr lang="en-US" smtClean="0"/>
              <a:t>Employment goal is:</a:t>
            </a:r>
          </a:p>
          <a:p>
            <a:pPr lvl="1"/>
            <a:r>
              <a:rPr lang="en-US" smtClean="0"/>
              <a:t>A good “match” between your personal characteristics and an occupation that is compatible with those characteristics</a:t>
            </a:r>
          </a:p>
          <a:p>
            <a:pPr lvl="1"/>
            <a:r>
              <a:rPr lang="en-US" smtClean="0"/>
              <a:t>Reasonable in terms of cost</a:t>
            </a:r>
          </a:p>
          <a:p>
            <a:pPr lvl="1"/>
            <a:r>
              <a:rPr lang="en-US" smtClean="0"/>
              <a:t>Attainable within a reasonable time period</a:t>
            </a:r>
          </a:p>
          <a:p>
            <a:pPr lvl="1"/>
            <a:r>
              <a:rPr lang="en-US" smtClean="0"/>
              <a:t>Available in your area (has good job outlook)</a:t>
            </a:r>
          </a:p>
          <a:p>
            <a:pPr lvl="1"/>
            <a:r>
              <a:rPr lang="en-US" smtClean="0"/>
              <a:t>Approved by you and your VR counselor</a:t>
            </a:r>
          </a:p>
        </p:txBody>
      </p:sp>
      <p:sp>
        <p:nvSpPr>
          <p:cNvPr id="3482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4623EBD-5D1C-439C-BC77-2888BFB8AD2C}" type="slidenum">
              <a:rPr lang="en-US" sz="1200">
                <a:solidFill>
                  <a:srgbClr val="898989"/>
                </a:solidFill>
              </a:rPr>
              <a:pPr algn="r" eaLnBrk="1" hangingPunct="1"/>
              <a:t>7</a:t>
            </a:fld>
            <a:endParaRPr lang="en-US" sz="1200">
              <a:solidFill>
                <a:srgbClr val="898989"/>
              </a:solidFill>
            </a:endParaRPr>
          </a:p>
        </p:txBody>
      </p:sp>
    </p:spTree>
    <p:extLst>
      <p:ext uri="{BB962C8B-B14F-4D97-AF65-F5344CB8AC3E}">
        <p14:creationId xmlns:p14="http://schemas.microsoft.com/office/powerpoint/2010/main" val="2603914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EDEF962A-A06D-4FFE-A746-37685F2EAF5B}" type="slidenum">
              <a:rPr lang="en-US"/>
              <a:pPr>
                <a:defRPr/>
              </a:pPr>
              <a:t>8</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C296118-FD4A-4455-8FB2-EE27E5AAB2D9}"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03A3588-03E6-4429-A013-4A1E687F2564}"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35845" name="Title 1"/>
          <p:cNvSpPr>
            <a:spLocks noGrp="1"/>
          </p:cNvSpPr>
          <p:nvPr>
            <p:ph type="title"/>
          </p:nvPr>
        </p:nvSpPr>
        <p:spPr>
          <a:xfrm>
            <a:off x="457200" y="274638"/>
            <a:ext cx="8229600" cy="868362"/>
          </a:xfrm>
        </p:spPr>
        <p:txBody>
          <a:bodyPr/>
          <a:lstStyle/>
          <a:p>
            <a:r>
              <a:rPr lang="en-US" b="1" smtClean="0"/>
              <a:t>Services</a:t>
            </a:r>
          </a:p>
        </p:txBody>
      </p:sp>
      <p:sp>
        <p:nvSpPr>
          <p:cNvPr id="35846" name="Content Placeholder 2"/>
          <p:cNvSpPr>
            <a:spLocks noGrp="1"/>
          </p:cNvSpPr>
          <p:nvPr>
            <p:ph idx="1"/>
          </p:nvPr>
        </p:nvSpPr>
        <p:spPr>
          <a:xfrm>
            <a:off x="457200" y="1143000"/>
            <a:ext cx="8229600" cy="4983163"/>
          </a:xfrm>
        </p:spPr>
        <p:txBody>
          <a:bodyPr/>
          <a:lstStyle/>
          <a:p>
            <a:r>
              <a:rPr lang="en-US" smtClean="0"/>
              <a:t>A series of steps are identified as you work toward meeting your employment goal.</a:t>
            </a:r>
          </a:p>
          <a:p>
            <a:r>
              <a:rPr lang="en-US" smtClean="0"/>
              <a:t>Services might include:</a:t>
            </a:r>
          </a:p>
          <a:p>
            <a:pPr lvl="1"/>
            <a:r>
              <a:rPr lang="en-US" smtClean="0"/>
              <a:t>On-going guidance and counseling</a:t>
            </a:r>
          </a:p>
          <a:p>
            <a:pPr lvl="1"/>
            <a:r>
              <a:rPr lang="en-US" smtClean="0"/>
              <a:t>Necessary support services </a:t>
            </a:r>
          </a:p>
          <a:p>
            <a:pPr lvl="1"/>
            <a:r>
              <a:rPr lang="en-US" smtClean="0"/>
              <a:t>Possible assistance with education or training</a:t>
            </a:r>
          </a:p>
          <a:p>
            <a:pPr lvl="1"/>
            <a:r>
              <a:rPr lang="en-US" smtClean="0"/>
              <a:t>Activities linked with getting a job:</a:t>
            </a:r>
          </a:p>
          <a:p>
            <a:pPr lvl="2"/>
            <a:r>
              <a:rPr lang="en-US" smtClean="0"/>
              <a:t>Resume, cover letter, practice interviewing, job shadows, informational interviews, networking.</a:t>
            </a:r>
          </a:p>
        </p:txBody>
      </p:sp>
      <p:sp>
        <p:nvSpPr>
          <p:cNvPr id="35847"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41CC588-DB3D-4C54-9280-8A1C9626F679}" type="slidenum">
              <a:rPr lang="en-US" sz="1200">
                <a:solidFill>
                  <a:srgbClr val="898989"/>
                </a:solidFill>
              </a:rPr>
              <a:pPr algn="r" eaLnBrk="1" hangingPunct="1"/>
              <a:t>8</a:t>
            </a:fld>
            <a:endParaRPr lang="en-US" sz="1200">
              <a:solidFill>
                <a:srgbClr val="898989"/>
              </a:solidFill>
            </a:endParaRPr>
          </a:p>
        </p:txBody>
      </p:sp>
    </p:spTree>
    <p:extLst>
      <p:ext uri="{BB962C8B-B14F-4D97-AF65-F5344CB8AC3E}">
        <p14:creationId xmlns:p14="http://schemas.microsoft.com/office/powerpoint/2010/main" val="2081715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C6CD75F5-71EF-4D88-8BF1-F97CE37DDB63}" type="slidenum">
              <a:rPr lang="en-US"/>
              <a:pPr>
                <a:defRPr/>
              </a:pPr>
              <a:t>9</a:t>
            </a:fld>
            <a:endParaRPr lang="en-US"/>
          </a:p>
        </p:txBody>
      </p:sp>
      <p:sp>
        <p:nvSpPr>
          <p:cNvPr id="36867" name="Rectangle 2"/>
          <p:cNvSpPr>
            <a:spLocks noGrp="1"/>
          </p:cNvSpPr>
          <p:nvPr>
            <p:ph type="title"/>
          </p:nvPr>
        </p:nvSpPr>
        <p:spPr>
          <a:xfrm>
            <a:off x="457200" y="274638"/>
            <a:ext cx="8229600" cy="868362"/>
          </a:xfrm>
        </p:spPr>
        <p:txBody>
          <a:bodyPr/>
          <a:lstStyle/>
          <a:p>
            <a:r>
              <a:rPr lang="en-US" b="1" smtClean="0"/>
              <a:t>Progress Measures</a:t>
            </a:r>
          </a:p>
        </p:txBody>
      </p:sp>
      <p:sp>
        <p:nvSpPr>
          <p:cNvPr id="36868" name="Rectangle 3"/>
          <p:cNvSpPr>
            <a:spLocks noGrp="1"/>
          </p:cNvSpPr>
          <p:nvPr>
            <p:ph type="body" idx="1"/>
          </p:nvPr>
        </p:nvSpPr>
        <p:spPr>
          <a:xfrm>
            <a:off x="457200" y="1219200"/>
            <a:ext cx="8229600" cy="4906963"/>
          </a:xfrm>
        </p:spPr>
        <p:txBody>
          <a:bodyPr/>
          <a:lstStyle/>
          <a:p>
            <a:r>
              <a:rPr lang="en-US" smtClean="0"/>
              <a:t>Clearly defined steps, behaviors and actions taken to complete a goal within a specific timeframe</a:t>
            </a:r>
          </a:p>
          <a:p>
            <a:r>
              <a:rPr lang="en-US" smtClean="0"/>
              <a:t>Starts with:</a:t>
            </a:r>
          </a:p>
          <a:p>
            <a:pPr lvl="1"/>
            <a:r>
              <a:rPr lang="en-US" smtClean="0"/>
              <a:t>An Approved Individualized Plan for Employment</a:t>
            </a:r>
          </a:p>
          <a:p>
            <a:pPr lvl="1"/>
            <a:r>
              <a:rPr lang="en-US" smtClean="0"/>
              <a:t>Learning job seeking skills</a:t>
            </a:r>
          </a:p>
          <a:p>
            <a:pPr lvl="1"/>
            <a:r>
              <a:rPr lang="en-US" smtClean="0"/>
              <a:t>Acquiring the necessary job related skills</a:t>
            </a:r>
          </a:p>
          <a:p>
            <a:pPr lvl="1"/>
            <a:r>
              <a:rPr lang="en-US" smtClean="0"/>
              <a:t>Following the steps for training, when needed</a:t>
            </a:r>
          </a:p>
          <a:p>
            <a:r>
              <a:rPr lang="en-US" smtClean="0"/>
              <a:t>Ongoing documentation of benchmarks</a:t>
            </a:r>
          </a:p>
        </p:txBody>
      </p:sp>
    </p:spTree>
    <p:extLst>
      <p:ext uri="{BB962C8B-B14F-4D97-AF65-F5344CB8AC3E}">
        <p14:creationId xmlns:p14="http://schemas.microsoft.com/office/powerpoint/2010/main" val="2746674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2801</Words>
  <Application>Microsoft Office PowerPoint</Application>
  <PresentationFormat>On-screen Show (4:3)</PresentationFormat>
  <Paragraphs>295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Transition  Career Exploration Workshop</vt:lpstr>
      <vt:lpstr>PowerPoint Presentation</vt:lpstr>
      <vt:lpstr>Making Informed Decisions</vt:lpstr>
      <vt:lpstr>S.O.D.A. Review</vt:lpstr>
      <vt:lpstr>   Developing an Individualized Plan for Employment (IPE)</vt:lpstr>
      <vt:lpstr>Employment Goal</vt:lpstr>
      <vt:lpstr>Employment Goal</vt:lpstr>
      <vt:lpstr>Services</vt:lpstr>
      <vt:lpstr>Progress Measures</vt:lpstr>
      <vt:lpstr>Your Responsibilities</vt:lpstr>
      <vt:lpstr>Accommodations</vt:lpstr>
      <vt:lpstr>Individualized Plan  for Employment (IPE)</vt:lpstr>
      <vt:lpstr>Individualized Education Program (IEP)</vt:lpstr>
      <vt:lpstr>For more information about the IEP</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Career Exploration Workshop</dc:title>
  <dc:creator>Howe, Joshua A.</dc:creator>
  <cp:lastModifiedBy>Howe, Joshua A.</cp:lastModifiedBy>
  <cp:revision>3</cp:revision>
  <dcterms:created xsi:type="dcterms:W3CDTF">2013-08-30T12:20:06Z</dcterms:created>
  <dcterms:modified xsi:type="dcterms:W3CDTF">2013-08-30T18:44:09Z</dcterms:modified>
</cp:coreProperties>
</file>