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7"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7397" autoAdjust="0"/>
  </p:normalViewPr>
  <p:slideViewPr>
    <p:cSldViewPr>
      <p:cViewPr varScale="1">
        <p:scale>
          <a:sx n="74" d="100"/>
          <a:sy n="74" d="100"/>
        </p:scale>
        <p:origin x="-145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6429C92-DC5E-4838-A155-D1771E5BB6E5}" type="datetimeFigureOut">
              <a:rPr lang="en-US" smtClean="0"/>
              <a:t>8/30/2013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CEE424-E334-499E-BA6F-6EFB76D4329F}" type="slidenum">
              <a:rPr lang="en-US" smtClean="0"/>
              <a:t>‹#›</a:t>
            </a:fld>
            <a:endParaRPr lang="en-US"/>
          </a:p>
        </p:txBody>
      </p:sp>
    </p:spTree>
    <p:extLst>
      <p:ext uri="{BB962C8B-B14F-4D97-AF65-F5344CB8AC3E}">
        <p14:creationId xmlns:p14="http://schemas.microsoft.com/office/powerpoint/2010/main" val="1802711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Transition Career Exploration Workshop is a product of the Maine Department of Labor.  We encourage partners</a:t>
            </a:r>
            <a:r>
              <a:rPr lang="en-US" baseline="0" dirty="0" smtClean="0"/>
              <a:t> to use the tools provided here, but request that the Maine Department of Labor, Division of Vocational Rehabilitation branding remain on all materials.  Please contact your </a:t>
            </a:r>
            <a:r>
              <a:rPr lang="en-US" baseline="0" smtClean="0"/>
              <a:t>local </a:t>
            </a:r>
            <a:r>
              <a:rPr lang="en-US" baseline="0" smtClean="0"/>
              <a:t>Division </a:t>
            </a:r>
            <a:r>
              <a:rPr lang="en-US" baseline="0" dirty="0" smtClean="0"/>
              <a:t>of Vocational Rehabilitation (DVR) office with any questions.  www.maine.gov/rehab</a:t>
            </a:r>
          </a:p>
          <a:p>
            <a:endParaRPr lang="en-US" dirty="0"/>
          </a:p>
        </p:txBody>
      </p:sp>
      <p:sp>
        <p:nvSpPr>
          <p:cNvPr id="4" name="Slide Number Placeholder 3"/>
          <p:cNvSpPr>
            <a:spLocks noGrp="1"/>
          </p:cNvSpPr>
          <p:nvPr>
            <p:ph type="sldNum" sz="quarter" idx="10"/>
          </p:nvPr>
        </p:nvSpPr>
        <p:spPr/>
        <p:txBody>
          <a:bodyPr/>
          <a:lstStyle/>
          <a:p>
            <a:fld id="{EDC713F1-F873-4892-928F-1CAE888B4B27}" type="slidenum">
              <a:rPr lang="en-US" smtClean="0"/>
              <a:t>1</a:t>
            </a:fld>
            <a:endParaRPr lang="en-US"/>
          </a:p>
        </p:txBody>
      </p:sp>
    </p:spTree>
    <p:extLst>
      <p:ext uri="{BB962C8B-B14F-4D97-AF65-F5344CB8AC3E}">
        <p14:creationId xmlns:p14="http://schemas.microsoft.com/office/powerpoint/2010/main" val="11712656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1DB5BD08-EDEF-4029-AD8C-16F8B4A240E3}" type="slidenum">
              <a:rPr lang="en-US" smtClean="0"/>
              <a:pPr eaLnBrk="1" hangingPunct="1"/>
              <a:t>10</a:t>
            </a:fld>
            <a:endParaRPr lang="en-US" smtClean="0"/>
          </a:p>
        </p:txBody>
      </p:sp>
      <p:sp>
        <p:nvSpPr>
          <p:cNvPr id="75779"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B17B7B73-97A4-4AA7-88F5-14105F0ED4EC}" type="slidenum">
              <a:rPr lang="en-US" sz="1200"/>
              <a:pPr algn="r" eaLnBrk="1" hangingPunct="1"/>
              <a:t>10</a:t>
            </a:fld>
            <a:endParaRPr lang="en-US" sz="1200"/>
          </a:p>
        </p:txBody>
      </p:sp>
      <p:sp>
        <p:nvSpPr>
          <p:cNvPr id="7578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81" name="Notes Placeholder 2"/>
          <p:cNvSpPr>
            <a:spLocks noGrp="1"/>
          </p:cNvSpPr>
          <p:nvPr>
            <p:ph type="body" idx="1"/>
          </p:nvPr>
        </p:nvSpPr>
        <p:spPr>
          <a:noFill/>
        </p:spPr>
        <p:txBody>
          <a:bodyPr/>
          <a:lstStyle/>
          <a:p>
            <a:pPr eaLnBrk="1" hangingPunct="1">
              <a:lnSpc>
                <a:spcPct val="90000"/>
              </a:lnSpc>
              <a:spcBef>
                <a:spcPct val="0"/>
              </a:spcBef>
            </a:pPr>
            <a:r>
              <a:rPr lang="en-US" b="1" smtClean="0"/>
              <a:t>Facilitator’s Notes:	Projected Time:  </a:t>
            </a:r>
            <a:r>
              <a:rPr lang="en-US" smtClean="0"/>
              <a:t>45 minutes</a:t>
            </a:r>
          </a:p>
          <a:p>
            <a:pPr eaLnBrk="1" hangingPunct="1">
              <a:lnSpc>
                <a:spcPct val="90000"/>
              </a:lnSpc>
              <a:spcBef>
                <a:spcPct val="0"/>
              </a:spcBef>
            </a:pPr>
            <a:r>
              <a:rPr lang="en-US" b="1" smtClean="0"/>
              <a:t>					</a:t>
            </a:r>
            <a:endParaRPr lang="en-US" smtClean="0"/>
          </a:p>
          <a:p>
            <a:pPr eaLnBrk="1" hangingPunct="1">
              <a:lnSpc>
                <a:spcPct val="90000"/>
              </a:lnSpc>
              <a:spcBef>
                <a:spcPct val="0"/>
              </a:spcBef>
            </a:pPr>
            <a:r>
              <a:rPr lang="en-US" b="1" smtClean="0"/>
              <a:t>Social Networking</a:t>
            </a:r>
          </a:p>
          <a:p>
            <a:pPr eaLnBrk="1" hangingPunct="1">
              <a:lnSpc>
                <a:spcPct val="90000"/>
              </a:lnSpc>
              <a:spcBef>
                <a:spcPct val="0"/>
              </a:spcBef>
            </a:pPr>
            <a:r>
              <a:rPr lang="en-US" smtClean="0"/>
              <a:t>After talking about social networking and its benefits, it is a good time to do a fun activity. This is a time to have a social networking party.  You could include the idea of a job fair and how they would talk to people during a job fair event.  </a:t>
            </a:r>
          </a:p>
          <a:p>
            <a:pPr eaLnBrk="1" hangingPunct="1">
              <a:lnSpc>
                <a:spcPct val="90000"/>
              </a:lnSpc>
              <a:spcBef>
                <a:spcPct val="0"/>
              </a:spcBef>
            </a:pPr>
            <a:r>
              <a:rPr lang="en-US" smtClean="0"/>
              <a:t> </a:t>
            </a:r>
          </a:p>
          <a:p>
            <a:pPr eaLnBrk="1" hangingPunct="1">
              <a:lnSpc>
                <a:spcPct val="90000"/>
              </a:lnSpc>
              <a:spcBef>
                <a:spcPct val="0"/>
              </a:spcBef>
            </a:pPr>
            <a:r>
              <a:rPr lang="en-US" b="1" smtClean="0"/>
              <a:t>Materials Needed:</a:t>
            </a:r>
          </a:p>
          <a:p>
            <a:pPr eaLnBrk="1" hangingPunct="1">
              <a:lnSpc>
                <a:spcPct val="90000"/>
              </a:lnSpc>
              <a:spcBef>
                <a:spcPct val="0"/>
              </a:spcBef>
            </a:pPr>
            <a:r>
              <a:rPr lang="en-US" smtClean="0"/>
              <a:t>Food, Drinks</a:t>
            </a:r>
          </a:p>
          <a:p>
            <a:pPr eaLnBrk="1" hangingPunct="1">
              <a:lnSpc>
                <a:spcPct val="90000"/>
              </a:lnSpc>
              <a:spcBef>
                <a:spcPct val="0"/>
              </a:spcBef>
            </a:pPr>
            <a:r>
              <a:rPr lang="en-US" smtClean="0"/>
              <a:t>Question cards</a:t>
            </a:r>
          </a:p>
          <a:p>
            <a:pPr eaLnBrk="1" hangingPunct="1">
              <a:lnSpc>
                <a:spcPct val="90000"/>
              </a:lnSpc>
              <a:spcBef>
                <a:spcPct val="0"/>
              </a:spcBef>
            </a:pPr>
            <a:r>
              <a:rPr lang="en-US" smtClean="0"/>
              <a:t>Guests (optional)</a:t>
            </a:r>
          </a:p>
          <a:p>
            <a:pPr eaLnBrk="1" hangingPunct="1">
              <a:lnSpc>
                <a:spcPct val="90000"/>
              </a:lnSpc>
              <a:spcBef>
                <a:spcPct val="0"/>
              </a:spcBef>
            </a:pPr>
            <a:r>
              <a:rPr lang="en-US" smtClean="0"/>
              <a:t> </a:t>
            </a:r>
          </a:p>
          <a:p>
            <a:pPr eaLnBrk="1" hangingPunct="1">
              <a:lnSpc>
                <a:spcPct val="90000"/>
              </a:lnSpc>
              <a:spcBef>
                <a:spcPct val="0"/>
              </a:spcBef>
            </a:pPr>
            <a:r>
              <a:rPr lang="en-US" smtClean="0"/>
              <a:t>- Before this activity, the </a:t>
            </a:r>
            <a:r>
              <a:rPr lang="en-US" b="1" smtClean="0"/>
              <a:t>students should brainstorm different questions they could ask while networking at a party</a:t>
            </a:r>
            <a:r>
              <a:rPr lang="en-US" smtClean="0"/>
              <a:t>. How would they get to know someone in a short amount of time, and how would they present themselves?</a:t>
            </a:r>
          </a:p>
          <a:p>
            <a:pPr eaLnBrk="1" hangingPunct="1">
              <a:lnSpc>
                <a:spcPct val="90000"/>
              </a:lnSpc>
              <a:spcBef>
                <a:spcPct val="0"/>
              </a:spcBef>
            </a:pPr>
            <a:r>
              <a:rPr lang="en-US" smtClean="0"/>
              <a:t>- These questions should be written on cards for the students to reference during the party. </a:t>
            </a:r>
          </a:p>
          <a:p>
            <a:pPr eaLnBrk="1" hangingPunct="1">
              <a:lnSpc>
                <a:spcPct val="90000"/>
              </a:lnSpc>
              <a:spcBef>
                <a:spcPct val="0"/>
              </a:spcBef>
            </a:pPr>
            <a:r>
              <a:rPr lang="en-US" smtClean="0"/>
              <a:t>- Snacks and drinks should be out where they are accessible when students enter.</a:t>
            </a:r>
          </a:p>
          <a:p>
            <a:pPr eaLnBrk="1" hangingPunct="1">
              <a:lnSpc>
                <a:spcPct val="90000"/>
              </a:lnSpc>
              <a:spcBef>
                <a:spcPct val="0"/>
              </a:spcBef>
            </a:pPr>
            <a:r>
              <a:rPr lang="en-US" smtClean="0"/>
              <a:t>- Students should practice making introductions and talking to each other. This would be a good time to have a couple of guests that the students do not already know, so that they can practice with unfamiliar people. </a:t>
            </a:r>
          </a:p>
          <a:p>
            <a:pPr eaLnBrk="1" hangingPunct="1">
              <a:lnSpc>
                <a:spcPct val="90000"/>
              </a:lnSpc>
              <a:spcBef>
                <a:spcPct val="0"/>
              </a:spcBef>
            </a:pPr>
            <a:r>
              <a:rPr lang="en-US" smtClean="0"/>
              <a:t>- Once the party is finished, students would then have a discussion about their experience and what they think they might do differently next time.</a:t>
            </a:r>
          </a:p>
        </p:txBody>
      </p:sp>
      <p:sp>
        <p:nvSpPr>
          <p:cNvPr id="75782"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9DAC6B98-DD33-48F3-A58E-3CFAE68B07BD}" type="slidenum">
              <a:rPr lang="en-US" sz="1200">
                <a:solidFill>
                  <a:srgbClr val="000000"/>
                </a:solidFill>
                <a:latin typeface="Arial" charset="0"/>
              </a:rPr>
              <a:pPr algn="r" eaLnBrk="1" hangingPunct="1"/>
              <a:t>10</a:t>
            </a:fld>
            <a:endParaRPr lang="en-US" sz="1200">
              <a:solidFill>
                <a:srgbClr val="000000"/>
              </a:solidFill>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327547AF-9181-48EC-B7C2-56B4392546F8}" type="slidenum">
              <a:rPr lang="en-US" smtClean="0"/>
              <a:pPr eaLnBrk="1" hangingPunct="1"/>
              <a:t>11</a:t>
            </a:fld>
            <a:endParaRPr lang="en-US" smtClean="0"/>
          </a:p>
        </p:txBody>
      </p:sp>
      <p:sp>
        <p:nvSpPr>
          <p:cNvPr id="76803"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C13C161B-9112-4C13-BE8C-815D686D56DD}" type="slidenum">
              <a:rPr lang="en-US" sz="1200"/>
              <a:pPr algn="r" eaLnBrk="1" hangingPunct="1"/>
              <a:t>11</a:t>
            </a:fld>
            <a:endParaRPr lang="en-US" sz="1200"/>
          </a:p>
        </p:txBody>
      </p:sp>
      <p:sp>
        <p:nvSpPr>
          <p:cNvPr id="7680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5" name="Notes Placeholder 2"/>
          <p:cNvSpPr>
            <a:spLocks noGrp="1"/>
          </p:cNvSpPr>
          <p:nvPr>
            <p:ph type="body" idx="1"/>
          </p:nvPr>
        </p:nvSpPr>
        <p:spPr>
          <a:noFill/>
        </p:spPr>
        <p:txBody>
          <a:bodyPr/>
          <a:lstStyle/>
          <a:p>
            <a:pPr eaLnBrk="1" hangingPunct="1">
              <a:lnSpc>
                <a:spcPct val="90000"/>
              </a:lnSpc>
              <a:spcBef>
                <a:spcPct val="0"/>
              </a:spcBef>
            </a:pPr>
            <a:r>
              <a:rPr lang="en-US" b="1" smtClean="0"/>
              <a:t>Facilitator Notes: 		Projected Time:  </a:t>
            </a:r>
            <a:r>
              <a:rPr lang="en-US" smtClean="0"/>
              <a:t>10 minutes</a:t>
            </a:r>
          </a:p>
          <a:p>
            <a:pPr eaLnBrk="1" hangingPunct="1">
              <a:lnSpc>
                <a:spcPct val="90000"/>
              </a:lnSpc>
              <a:spcBef>
                <a:spcPct val="0"/>
              </a:spcBef>
            </a:pPr>
            <a:endParaRPr lang="en-US" smtClean="0"/>
          </a:p>
          <a:p>
            <a:pPr eaLnBrk="1" hangingPunct="1">
              <a:lnSpc>
                <a:spcPct val="90000"/>
              </a:lnSpc>
              <a:spcBef>
                <a:spcPct val="0"/>
              </a:spcBef>
            </a:pPr>
            <a:r>
              <a:rPr lang="en-US" smtClean="0"/>
              <a:t>Discuss this slide.</a:t>
            </a:r>
          </a:p>
          <a:p>
            <a:pPr eaLnBrk="1" hangingPunct="1">
              <a:lnSpc>
                <a:spcPct val="90000"/>
              </a:lnSpc>
              <a:spcBef>
                <a:spcPct val="0"/>
              </a:spcBef>
            </a:pPr>
            <a:endParaRPr lang="en-US" smtClean="0"/>
          </a:p>
          <a:p>
            <a:pPr eaLnBrk="1" hangingPunct="1">
              <a:lnSpc>
                <a:spcPct val="90000"/>
              </a:lnSpc>
              <a:spcBef>
                <a:spcPct val="0"/>
              </a:spcBef>
            </a:pPr>
            <a:r>
              <a:rPr lang="en-US" smtClean="0"/>
              <a:t>Note the source of this information is from Richard Bolles’ book “What Color is Your Parachute,” a “bible” of job-seekers world-wide.  It is updated annually and available in most bookstores.</a:t>
            </a:r>
          </a:p>
          <a:p>
            <a:pPr eaLnBrk="1" hangingPunct="1">
              <a:lnSpc>
                <a:spcPct val="90000"/>
              </a:lnSpc>
              <a:spcBef>
                <a:spcPct val="0"/>
              </a:spcBef>
            </a:pPr>
            <a:endParaRPr lang="en-US" smtClean="0"/>
          </a:p>
          <a:p>
            <a:pPr eaLnBrk="1" hangingPunct="1">
              <a:lnSpc>
                <a:spcPct val="90000"/>
              </a:lnSpc>
              <a:spcBef>
                <a:spcPct val="0"/>
              </a:spcBef>
            </a:pPr>
            <a:r>
              <a:rPr lang="en-US" smtClean="0"/>
              <a:t>Go over these precautions with participants.  They cannot be too careful.</a:t>
            </a:r>
          </a:p>
        </p:txBody>
      </p:sp>
      <p:sp>
        <p:nvSpPr>
          <p:cNvPr id="76806"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309D372F-006B-4414-AD8C-B826C4E218AB}" type="slidenum">
              <a:rPr lang="en-US" sz="1200">
                <a:solidFill>
                  <a:srgbClr val="000000"/>
                </a:solidFill>
                <a:latin typeface="Arial" charset="0"/>
              </a:rPr>
              <a:pPr algn="r" eaLnBrk="1" hangingPunct="1"/>
              <a:t>11</a:t>
            </a:fld>
            <a:endParaRPr lang="en-US" sz="1200">
              <a:solidFill>
                <a:srgbClr val="000000"/>
              </a:solidFill>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0AA8C3D1-0062-4F02-9140-E8E121AA9B84}" type="slidenum">
              <a:rPr lang="en-US" smtClean="0"/>
              <a:pPr eaLnBrk="1" hangingPunct="1"/>
              <a:t>2</a:t>
            </a:fld>
            <a:endParaRPr lang="en-US" smtClean="0"/>
          </a:p>
        </p:txBody>
      </p:sp>
      <p:sp>
        <p:nvSpPr>
          <p:cNvPr id="67587"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08AE1537-CB19-4A9F-82EB-FF3EB3FEF188}" type="slidenum">
              <a:rPr lang="en-US" sz="1200"/>
              <a:pPr algn="r" eaLnBrk="1" hangingPunct="1"/>
              <a:t>2</a:t>
            </a:fld>
            <a:endParaRPr lang="en-US" sz="1200"/>
          </a:p>
        </p:txBody>
      </p:sp>
      <p:sp>
        <p:nvSpPr>
          <p:cNvPr id="6758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9" name="Notes Placeholder 2"/>
          <p:cNvSpPr>
            <a:spLocks noGrp="1"/>
          </p:cNvSpPr>
          <p:nvPr>
            <p:ph type="body" idx="1"/>
          </p:nvPr>
        </p:nvSpPr>
        <p:spPr>
          <a:noFill/>
        </p:spPr>
        <p:txBody>
          <a:bodyPr/>
          <a:lstStyle/>
          <a:p>
            <a:pPr eaLnBrk="1" hangingPunct="1">
              <a:spcBef>
                <a:spcPct val="0"/>
              </a:spcBef>
            </a:pPr>
            <a:r>
              <a:rPr lang="en-US" b="1" smtClean="0"/>
              <a:t>Facilitator Notes:		Projected Time: </a:t>
            </a:r>
            <a:r>
              <a:rPr lang="en-US" smtClean="0"/>
              <a:t>10 minutes to discuss</a:t>
            </a:r>
            <a:r>
              <a:rPr lang="en-US" b="1" smtClean="0"/>
              <a:t> </a:t>
            </a:r>
          </a:p>
          <a:p>
            <a:pPr eaLnBrk="1" hangingPunct="1">
              <a:spcBef>
                <a:spcPct val="0"/>
              </a:spcBef>
            </a:pPr>
            <a:endParaRPr lang="en-US" b="1" smtClean="0"/>
          </a:p>
          <a:p>
            <a:pPr eaLnBrk="1" hangingPunct="1">
              <a:spcBef>
                <a:spcPct val="0"/>
              </a:spcBef>
            </a:pPr>
            <a:r>
              <a:rPr lang="en-US" smtClean="0"/>
              <a:t>Explain that job-shadowing is an opportunity to actually see what a person does during the day as they perform the duties required of the job and at their place of work.</a:t>
            </a:r>
          </a:p>
          <a:p>
            <a:pPr eaLnBrk="1" hangingPunct="1">
              <a:spcBef>
                <a:spcPct val="0"/>
              </a:spcBef>
            </a:pPr>
            <a:endParaRPr lang="en-US" smtClean="0"/>
          </a:p>
          <a:p>
            <a:pPr eaLnBrk="1" hangingPunct="1">
              <a:spcBef>
                <a:spcPct val="0"/>
              </a:spcBef>
            </a:pPr>
            <a:r>
              <a:rPr lang="en-US" smtClean="0"/>
              <a:t>During a Job Shadow, the person could ask some of the same questions as they would for an informational interview.   In any instance, they would be smart to have questions ready about the job.  They need to look on O*NET or other sites to have questions ready and be informed. </a:t>
            </a:r>
          </a:p>
          <a:p>
            <a:pPr eaLnBrk="1" hangingPunct="1">
              <a:spcBef>
                <a:spcPct val="0"/>
              </a:spcBef>
            </a:pPr>
            <a:endParaRPr lang="en-US" smtClean="0"/>
          </a:p>
          <a:p>
            <a:pPr eaLnBrk="1" hangingPunct="1">
              <a:spcBef>
                <a:spcPct val="0"/>
              </a:spcBef>
            </a:pPr>
            <a:r>
              <a:rPr lang="en-US" smtClean="0"/>
              <a:t>The following slide provides information to organize a Job Shadow. </a:t>
            </a:r>
          </a:p>
          <a:p>
            <a:pPr marL="701692" lvl="1" indent="-270120"/>
            <a:endParaRPr lang="en-US" smtClean="0"/>
          </a:p>
          <a:p>
            <a:pPr marL="701692" lvl="1" indent="-270120"/>
            <a:endParaRPr lang="en-US" smtClean="0"/>
          </a:p>
          <a:p>
            <a:pPr marL="701692" lvl="1" indent="-270120"/>
            <a:endParaRPr lang="en-US" smtClean="0"/>
          </a:p>
        </p:txBody>
      </p:sp>
      <p:sp>
        <p:nvSpPr>
          <p:cNvPr id="67590"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9814597-360F-4945-BE90-5C05FA261325}" type="slidenum">
              <a:rPr lang="en-US" sz="1200">
                <a:solidFill>
                  <a:srgbClr val="000000"/>
                </a:solidFill>
                <a:latin typeface="Arial" charset="0"/>
              </a:rPr>
              <a:pPr algn="r" eaLnBrk="1" hangingPunct="1"/>
              <a:t>2</a:t>
            </a:fld>
            <a:endParaRPr lang="en-US" sz="1200">
              <a:solidFill>
                <a:srgbClr val="000000"/>
              </a:solidFill>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02727E50-A7A7-4D09-B1A9-95EF306BAB66}" type="slidenum">
              <a:rPr lang="en-US" smtClean="0"/>
              <a:pPr eaLnBrk="1" hangingPunct="1"/>
              <a:t>3</a:t>
            </a:fld>
            <a:endParaRPr lang="en-US" smtClean="0"/>
          </a:p>
        </p:txBody>
      </p:sp>
      <p:sp>
        <p:nvSpPr>
          <p:cNvPr id="68611"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03AC2C7-0B1A-4E4F-8468-230DDAB69F0B}" type="slidenum">
              <a:rPr lang="en-US" sz="1200"/>
              <a:pPr algn="r" eaLnBrk="1" hangingPunct="1"/>
              <a:t>3</a:t>
            </a:fld>
            <a:endParaRPr lang="en-US" sz="1200"/>
          </a:p>
        </p:txBody>
      </p:sp>
      <p:sp>
        <p:nvSpPr>
          <p:cNvPr id="6861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3" name="Notes Placeholder 2"/>
          <p:cNvSpPr>
            <a:spLocks noGrp="1"/>
          </p:cNvSpPr>
          <p:nvPr>
            <p:ph type="body" idx="1"/>
          </p:nvPr>
        </p:nvSpPr>
        <p:spPr>
          <a:noFill/>
        </p:spPr>
        <p:txBody>
          <a:bodyPr/>
          <a:lstStyle/>
          <a:p>
            <a:pPr eaLnBrk="1" hangingPunct="1">
              <a:lnSpc>
                <a:spcPct val="90000"/>
              </a:lnSpc>
              <a:spcBef>
                <a:spcPct val="0"/>
              </a:spcBef>
            </a:pPr>
            <a:r>
              <a:rPr lang="en-US" b="1" smtClean="0"/>
              <a:t>Facilitator Notes:		Projected Time:  </a:t>
            </a:r>
            <a:r>
              <a:rPr lang="en-US" smtClean="0"/>
              <a:t>30 minutes</a:t>
            </a:r>
          </a:p>
          <a:p>
            <a:pPr eaLnBrk="1" hangingPunct="1">
              <a:lnSpc>
                <a:spcPct val="90000"/>
              </a:lnSpc>
              <a:spcBef>
                <a:spcPct val="0"/>
              </a:spcBef>
            </a:pPr>
            <a:endParaRPr lang="en-US" b="1" smtClean="0"/>
          </a:p>
          <a:p>
            <a:pPr eaLnBrk="1" hangingPunct="1">
              <a:lnSpc>
                <a:spcPct val="90000"/>
              </a:lnSpc>
              <a:spcBef>
                <a:spcPct val="0"/>
              </a:spcBef>
            </a:pPr>
            <a:r>
              <a:rPr lang="en-US" smtClean="0"/>
              <a:t>A good first step might be to arrange a group visit to a local workplace, just to get them acclimated to an actual work site, which many of them might never have done.</a:t>
            </a:r>
          </a:p>
          <a:p>
            <a:pPr eaLnBrk="1" hangingPunct="1">
              <a:lnSpc>
                <a:spcPct val="90000"/>
              </a:lnSpc>
              <a:spcBef>
                <a:spcPct val="0"/>
              </a:spcBef>
            </a:pPr>
            <a:endParaRPr lang="en-US" smtClean="0"/>
          </a:p>
          <a:p>
            <a:pPr eaLnBrk="1" hangingPunct="1">
              <a:lnSpc>
                <a:spcPct val="90000"/>
              </a:lnSpc>
              <a:spcBef>
                <a:spcPct val="0"/>
              </a:spcBef>
            </a:pPr>
            <a:r>
              <a:rPr lang="en-US" smtClean="0"/>
              <a:t>You probably need to spend a session preparing the group to visit the work site, in terms of expectations, i.e., behavior, logistics for getting there, brainstorming some questions, appropriate clothing, footwear, headgear, or other things.</a:t>
            </a:r>
          </a:p>
          <a:p>
            <a:pPr eaLnBrk="1" hangingPunct="1">
              <a:lnSpc>
                <a:spcPct val="90000"/>
              </a:lnSpc>
              <a:spcBef>
                <a:spcPct val="0"/>
              </a:spcBef>
            </a:pPr>
            <a:endParaRPr lang="en-US" smtClean="0"/>
          </a:p>
          <a:p>
            <a:pPr eaLnBrk="1" hangingPunct="1">
              <a:lnSpc>
                <a:spcPct val="90000"/>
              </a:lnSpc>
              <a:spcBef>
                <a:spcPct val="0"/>
              </a:spcBef>
            </a:pPr>
            <a:r>
              <a:rPr lang="en-US" smtClean="0"/>
              <a:t>There is a </a:t>
            </a:r>
            <a:r>
              <a:rPr lang="en-US" b="1" smtClean="0"/>
              <a:t>handout in the Participant Workbook</a:t>
            </a:r>
            <a:r>
              <a:rPr lang="en-US" smtClean="0"/>
              <a:t> and the Facilitator Manual guiding the preparation process (after slide 195 in this manual).</a:t>
            </a:r>
          </a:p>
          <a:p>
            <a:pPr eaLnBrk="1" hangingPunct="1">
              <a:lnSpc>
                <a:spcPct val="90000"/>
              </a:lnSpc>
              <a:spcBef>
                <a:spcPct val="0"/>
              </a:spcBef>
            </a:pPr>
            <a:endParaRPr lang="en-US" smtClean="0"/>
          </a:p>
          <a:p>
            <a:pPr eaLnBrk="1" hangingPunct="1">
              <a:lnSpc>
                <a:spcPct val="90000"/>
              </a:lnSpc>
              <a:spcBef>
                <a:spcPct val="0"/>
              </a:spcBef>
            </a:pPr>
            <a:r>
              <a:rPr lang="en-US" smtClean="0"/>
              <a:t> </a:t>
            </a:r>
          </a:p>
        </p:txBody>
      </p:sp>
      <p:sp>
        <p:nvSpPr>
          <p:cNvPr id="68614"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04366F2-7092-48C8-840D-5CFD19614282}" type="slidenum">
              <a:rPr lang="en-US" sz="1200">
                <a:solidFill>
                  <a:srgbClr val="000000"/>
                </a:solidFill>
                <a:latin typeface="Arial" charset="0"/>
              </a:rPr>
              <a:pPr algn="r" eaLnBrk="1" hangingPunct="1"/>
              <a:t>3</a:t>
            </a:fld>
            <a:endParaRPr lang="en-US" sz="1200">
              <a:solidFill>
                <a:srgbClr val="000000"/>
              </a:solidFill>
              <a:latin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95F179A7-05E5-4855-9A01-7AF6E88E9F29}" type="slidenum">
              <a:rPr lang="en-US" smtClean="0"/>
              <a:pPr eaLnBrk="1" hangingPunct="1"/>
              <a:t>4</a:t>
            </a:fld>
            <a:endParaRPr lang="en-US" smtClean="0"/>
          </a:p>
        </p:txBody>
      </p:sp>
      <p:sp>
        <p:nvSpPr>
          <p:cNvPr id="69635"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BD187106-F884-4EB4-AF30-FDC3F8E554B9}" type="slidenum">
              <a:rPr lang="en-US" sz="1200"/>
              <a:pPr algn="r" eaLnBrk="1" hangingPunct="1"/>
              <a:t>4</a:t>
            </a:fld>
            <a:endParaRPr lang="en-US" sz="1200"/>
          </a:p>
        </p:txBody>
      </p:sp>
      <p:sp>
        <p:nvSpPr>
          <p:cNvPr id="6963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7" name="Notes Placeholder 2"/>
          <p:cNvSpPr>
            <a:spLocks noGrp="1"/>
          </p:cNvSpPr>
          <p:nvPr>
            <p:ph type="body" idx="1"/>
          </p:nvPr>
        </p:nvSpPr>
        <p:spPr>
          <a:xfrm>
            <a:off x="671446" y="4347455"/>
            <a:ext cx="5484238" cy="4115112"/>
          </a:xfrm>
          <a:noFill/>
        </p:spPr>
        <p:txBody>
          <a:bodyPr/>
          <a:lstStyle/>
          <a:p>
            <a:pPr eaLnBrk="1" hangingPunct="1">
              <a:spcBef>
                <a:spcPct val="0"/>
              </a:spcBef>
            </a:pPr>
            <a:r>
              <a:rPr lang="en-US" b="1" smtClean="0"/>
              <a:t>Facilitator Notes: </a:t>
            </a:r>
          </a:p>
          <a:p>
            <a:pPr eaLnBrk="1" hangingPunct="1">
              <a:spcBef>
                <a:spcPct val="0"/>
              </a:spcBef>
            </a:pPr>
            <a:endParaRPr lang="en-US" b="1" smtClean="0"/>
          </a:p>
          <a:p>
            <a:pPr eaLnBrk="1" hangingPunct="1">
              <a:spcBef>
                <a:spcPct val="0"/>
              </a:spcBef>
            </a:pPr>
            <a:r>
              <a:rPr lang="en-US" smtClean="0"/>
              <a:t>There are limits to what can be done during a Job Shadow, depending on many things.   </a:t>
            </a:r>
            <a:endParaRPr lang="en-US" b="1" smtClean="0"/>
          </a:p>
          <a:p>
            <a:pPr eaLnBrk="1" hangingPunct="1">
              <a:spcBef>
                <a:spcPct val="0"/>
              </a:spcBef>
            </a:pPr>
            <a:endParaRPr lang="en-US" smtClean="0"/>
          </a:p>
          <a:p>
            <a:pPr eaLnBrk="1" hangingPunct="1">
              <a:spcBef>
                <a:spcPct val="0"/>
              </a:spcBef>
            </a:pPr>
            <a:r>
              <a:rPr lang="en-US" smtClean="0"/>
              <a:t>If you were able to schedule a group Job Shadow: </a:t>
            </a:r>
          </a:p>
          <a:p>
            <a:pPr eaLnBrk="1" hangingPunct="1">
              <a:spcBef>
                <a:spcPct val="0"/>
              </a:spcBef>
            </a:pPr>
            <a:endParaRPr lang="en-US" smtClean="0"/>
          </a:p>
          <a:p>
            <a:pPr eaLnBrk="1" hangingPunct="1">
              <a:spcBef>
                <a:spcPct val="0"/>
              </a:spcBef>
              <a:buFontTx/>
              <a:buChar char="•"/>
            </a:pPr>
            <a:r>
              <a:rPr lang="en-US" smtClean="0"/>
              <a:t>  Following the group visit, they could all sign a thank-you card to the employer visited.  </a:t>
            </a:r>
          </a:p>
          <a:p>
            <a:pPr eaLnBrk="1" hangingPunct="1">
              <a:spcBef>
                <a:spcPct val="0"/>
              </a:spcBef>
              <a:buFontTx/>
              <a:buChar char="•"/>
            </a:pPr>
            <a:r>
              <a:rPr lang="en-US" smtClean="0"/>
              <a:t>  Slide number 196 contains questions about a Group Job Shadow.  Use this only if you do a group activity.    </a:t>
            </a:r>
          </a:p>
          <a:p>
            <a:pPr eaLnBrk="1" hangingPunct="1">
              <a:spcBef>
                <a:spcPct val="0"/>
              </a:spcBef>
            </a:pPr>
            <a:endParaRPr lang="en-US" b="1" smtClean="0"/>
          </a:p>
        </p:txBody>
      </p:sp>
      <p:sp>
        <p:nvSpPr>
          <p:cNvPr id="69638"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3FCB8339-EDE3-4343-BD54-BC68582FA1CF}" type="slidenum">
              <a:rPr lang="en-US" sz="1200">
                <a:solidFill>
                  <a:srgbClr val="000000"/>
                </a:solidFill>
                <a:latin typeface="Arial" charset="0"/>
              </a:rPr>
              <a:pPr algn="r" eaLnBrk="1" hangingPunct="1"/>
              <a:t>4</a:t>
            </a:fld>
            <a:endParaRPr lang="en-US" sz="1200">
              <a:solidFill>
                <a:srgbClr val="000000"/>
              </a:solidFill>
              <a:latin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21C27586-CD48-463D-AD59-1C7F6A9EE768}" type="slidenum">
              <a:rPr lang="en-US" smtClean="0"/>
              <a:pPr eaLnBrk="1" hangingPunct="1"/>
              <a:t>5</a:t>
            </a:fld>
            <a:endParaRPr lang="en-US" smtClean="0"/>
          </a:p>
        </p:txBody>
      </p:sp>
      <p:sp>
        <p:nvSpPr>
          <p:cNvPr id="70659"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DDBA805F-4394-4F6B-BB6F-80CF549B0436}" type="slidenum">
              <a:rPr lang="en-US" sz="1200"/>
              <a:pPr algn="r" eaLnBrk="1" hangingPunct="1"/>
              <a:t>5</a:t>
            </a:fld>
            <a:endParaRPr lang="en-US" sz="1200"/>
          </a:p>
        </p:txBody>
      </p:sp>
      <p:sp>
        <p:nvSpPr>
          <p:cNvPr id="7066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61" name="Notes Placeholder 2"/>
          <p:cNvSpPr>
            <a:spLocks noGrp="1"/>
          </p:cNvSpPr>
          <p:nvPr>
            <p:ph type="body" idx="1"/>
          </p:nvPr>
        </p:nvSpPr>
        <p:spPr>
          <a:noFill/>
        </p:spPr>
        <p:txBody>
          <a:bodyPr/>
          <a:lstStyle/>
          <a:p>
            <a:pPr eaLnBrk="1" hangingPunct="1">
              <a:spcBef>
                <a:spcPct val="0"/>
              </a:spcBef>
            </a:pPr>
            <a:r>
              <a:rPr lang="en-US" b="1" smtClean="0"/>
              <a:t>Facilitator Notes:		Projected Time:  45 mins.</a:t>
            </a:r>
          </a:p>
          <a:p>
            <a:pPr eaLnBrk="1" hangingPunct="1">
              <a:spcBef>
                <a:spcPct val="0"/>
              </a:spcBef>
            </a:pPr>
            <a:endParaRPr lang="en-US" b="1" smtClean="0"/>
          </a:p>
          <a:p>
            <a:pPr eaLnBrk="1" hangingPunct="1">
              <a:spcBef>
                <a:spcPct val="0"/>
              </a:spcBef>
            </a:pPr>
            <a:r>
              <a:rPr lang="en-US" smtClean="0"/>
              <a:t>You may want to have a group discussion around their reactions, information gathered, and reactions to the Job Shadow, the job and to the worksite, using the discussion guide exercise on the slide:</a:t>
            </a:r>
          </a:p>
          <a:p>
            <a:pPr eaLnBrk="1" hangingPunct="1">
              <a:spcBef>
                <a:spcPct val="0"/>
              </a:spcBef>
            </a:pPr>
            <a:endParaRPr lang="en-US" smtClean="0"/>
          </a:p>
          <a:p>
            <a:pPr eaLnBrk="1" hangingPunct="1">
              <a:spcBef>
                <a:spcPct val="0"/>
              </a:spcBef>
            </a:pPr>
            <a:r>
              <a:rPr lang="en-US" smtClean="0"/>
              <a:t>Their next assignment could be to actually set up individual Job Shadows, using the “Preparing for a Job Shadow” worksheet located in the Facilitator Manual and the Participant Workbook.  (This is an activity that would be encouraged.)</a:t>
            </a:r>
          </a:p>
          <a:p>
            <a:pPr eaLnBrk="1" hangingPunct="1">
              <a:spcBef>
                <a:spcPct val="0"/>
              </a:spcBef>
            </a:pPr>
            <a:endParaRPr lang="en-US" smtClean="0"/>
          </a:p>
          <a:p>
            <a:pPr eaLnBrk="1" hangingPunct="1">
              <a:spcBef>
                <a:spcPct val="0"/>
              </a:spcBef>
            </a:pPr>
            <a:endParaRPr lang="en-US" smtClean="0"/>
          </a:p>
        </p:txBody>
      </p:sp>
      <p:sp>
        <p:nvSpPr>
          <p:cNvPr id="70662"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6843A018-4EE4-4C80-B059-223B56063A0A}" type="slidenum">
              <a:rPr lang="en-US" sz="1200">
                <a:solidFill>
                  <a:srgbClr val="000000"/>
                </a:solidFill>
                <a:latin typeface="Arial" charset="0"/>
              </a:rPr>
              <a:pPr algn="r" eaLnBrk="1" hangingPunct="1"/>
              <a:t>5</a:t>
            </a:fld>
            <a:endParaRPr lang="en-US" sz="1200">
              <a:solidFill>
                <a:srgbClr val="000000"/>
              </a:solidFill>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F37BA4E3-480E-466E-B4F2-0870256A0434}" type="slidenum">
              <a:rPr lang="en-US" smtClean="0"/>
              <a:pPr eaLnBrk="1" hangingPunct="1"/>
              <a:t>6</a:t>
            </a:fld>
            <a:endParaRPr lang="en-US" smtClean="0"/>
          </a:p>
        </p:txBody>
      </p:sp>
      <p:sp>
        <p:nvSpPr>
          <p:cNvPr id="71683"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BBBCE8F-22ED-4AD7-AAE4-C913CC224208}" type="slidenum">
              <a:rPr lang="en-US" sz="1200"/>
              <a:pPr algn="r" eaLnBrk="1" hangingPunct="1"/>
              <a:t>6</a:t>
            </a:fld>
            <a:endParaRPr lang="en-US" sz="1200"/>
          </a:p>
        </p:txBody>
      </p:sp>
      <p:sp>
        <p:nvSpPr>
          <p:cNvPr id="7168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5" name="Notes Placeholder 2"/>
          <p:cNvSpPr>
            <a:spLocks noGrp="1"/>
          </p:cNvSpPr>
          <p:nvPr>
            <p:ph type="body" idx="1"/>
          </p:nvPr>
        </p:nvSpPr>
        <p:spPr>
          <a:noFill/>
        </p:spPr>
        <p:txBody>
          <a:bodyPr/>
          <a:lstStyle/>
          <a:p>
            <a:pPr eaLnBrk="1" hangingPunct="1">
              <a:spcBef>
                <a:spcPct val="0"/>
              </a:spcBef>
            </a:pPr>
            <a:r>
              <a:rPr lang="en-US" b="1" smtClean="0"/>
              <a:t>Facilitator Notes:		Projected Time: 45 mins.</a:t>
            </a:r>
          </a:p>
          <a:p>
            <a:pPr eaLnBrk="1" hangingPunct="1">
              <a:spcBef>
                <a:spcPct val="0"/>
              </a:spcBef>
            </a:pPr>
            <a:endParaRPr lang="en-US" b="1" smtClean="0"/>
          </a:p>
          <a:p>
            <a:pPr eaLnBrk="1" hangingPunct="1">
              <a:spcBef>
                <a:spcPct val="0"/>
              </a:spcBef>
            </a:pPr>
            <a:r>
              <a:rPr lang="en-US" smtClean="0"/>
              <a:t>Process the report-outs based on the questions above.</a:t>
            </a:r>
          </a:p>
          <a:p>
            <a:pPr eaLnBrk="1" hangingPunct="1">
              <a:spcBef>
                <a:spcPct val="0"/>
              </a:spcBef>
            </a:pPr>
            <a:endParaRPr lang="en-US" smtClean="0"/>
          </a:p>
          <a:p>
            <a:pPr eaLnBrk="1" hangingPunct="1">
              <a:spcBef>
                <a:spcPct val="0"/>
              </a:spcBef>
            </a:pPr>
            <a:r>
              <a:rPr lang="en-US" smtClean="0"/>
              <a:t>These might be scheduled as a portion of each of the next few classes, unless everyone can job shadow before the next session.</a:t>
            </a:r>
          </a:p>
          <a:p>
            <a:pPr eaLnBrk="1" hangingPunct="1">
              <a:spcBef>
                <a:spcPct val="0"/>
              </a:spcBef>
            </a:pPr>
            <a:endParaRPr lang="en-US" smtClean="0"/>
          </a:p>
          <a:p>
            <a:pPr eaLnBrk="1" hangingPunct="1">
              <a:spcBef>
                <a:spcPct val="0"/>
              </a:spcBef>
            </a:pPr>
            <a:r>
              <a:rPr lang="en-US" smtClean="0"/>
              <a:t>You may want to assist them in </a:t>
            </a:r>
            <a:r>
              <a:rPr lang="en-US" b="1" smtClean="0"/>
              <a:t>writing thank-you notes </a:t>
            </a:r>
            <a:r>
              <a:rPr lang="en-US" smtClean="0"/>
              <a:t>following their job shadows.</a:t>
            </a:r>
          </a:p>
          <a:p>
            <a:pPr eaLnBrk="1" hangingPunct="1">
              <a:spcBef>
                <a:spcPct val="0"/>
              </a:spcBef>
            </a:pPr>
            <a:endParaRPr lang="en-US" b="1" smtClean="0"/>
          </a:p>
        </p:txBody>
      </p:sp>
      <p:sp>
        <p:nvSpPr>
          <p:cNvPr id="71686"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6D74C319-1E79-46D7-B60D-F3F87F222ABF}" type="slidenum">
              <a:rPr lang="en-US" sz="1200">
                <a:solidFill>
                  <a:srgbClr val="000000"/>
                </a:solidFill>
                <a:latin typeface="Arial" charset="0"/>
              </a:rPr>
              <a:pPr algn="r" eaLnBrk="1" hangingPunct="1"/>
              <a:t>6</a:t>
            </a:fld>
            <a:endParaRPr lang="en-US" sz="1200">
              <a:solidFill>
                <a:srgbClr val="000000"/>
              </a:solidFill>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C8CB181A-A423-496A-A99C-443074C3DBED}" type="slidenum">
              <a:rPr lang="en-US" smtClean="0"/>
              <a:pPr eaLnBrk="1" hangingPunct="1"/>
              <a:t>7</a:t>
            </a:fld>
            <a:endParaRPr lang="en-US" smtClean="0"/>
          </a:p>
        </p:txBody>
      </p:sp>
      <p:sp>
        <p:nvSpPr>
          <p:cNvPr id="72707"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332AF26A-9012-4E2A-8808-B660FDCBBF2E}" type="slidenum">
              <a:rPr lang="en-US" sz="1200"/>
              <a:pPr algn="r" eaLnBrk="1" hangingPunct="1"/>
              <a:t>7</a:t>
            </a:fld>
            <a:endParaRPr lang="en-US" sz="1200"/>
          </a:p>
        </p:txBody>
      </p:sp>
      <p:sp>
        <p:nvSpPr>
          <p:cNvPr id="7270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9" name="Notes Placeholder 2"/>
          <p:cNvSpPr>
            <a:spLocks noGrp="1"/>
          </p:cNvSpPr>
          <p:nvPr>
            <p:ph type="body" idx="1"/>
          </p:nvPr>
        </p:nvSpPr>
        <p:spPr>
          <a:noFill/>
        </p:spPr>
        <p:txBody>
          <a:bodyPr/>
          <a:lstStyle/>
          <a:p>
            <a:pPr eaLnBrk="1" hangingPunct="1">
              <a:spcBef>
                <a:spcPct val="0"/>
              </a:spcBef>
            </a:pPr>
            <a:r>
              <a:rPr lang="en-US" b="1" smtClean="0"/>
              <a:t>Facilitator Notes:</a:t>
            </a:r>
          </a:p>
          <a:p>
            <a:pPr eaLnBrk="1" hangingPunct="1">
              <a:spcBef>
                <a:spcPct val="0"/>
              </a:spcBef>
            </a:pPr>
            <a:endParaRPr lang="en-US" b="1" smtClean="0"/>
          </a:p>
          <a:p>
            <a:pPr eaLnBrk="1" hangingPunct="1">
              <a:spcBef>
                <a:spcPct val="0"/>
              </a:spcBef>
            </a:pPr>
            <a:r>
              <a:rPr lang="en-US" smtClean="0"/>
              <a:t>Volunteer work is an option for participants, dependent on their interests, position availability, motivation, and experience.  May be advertised positions or may be pursued independently by networking.  This is a place where you could talk about how networking could be beneficial.  Ask them to give you ideas about this too.</a:t>
            </a:r>
          </a:p>
          <a:p>
            <a:pPr eaLnBrk="1" hangingPunct="1">
              <a:spcBef>
                <a:spcPct val="0"/>
              </a:spcBef>
            </a:pPr>
            <a:endParaRPr lang="en-US" smtClean="0"/>
          </a:p>
          <a:p>
            <a:r>
              <a:rPr lang="en-US" smtClean="0"/>
              <a:t>This is another way to get work experience, references,  and to network.  </a:t>
            </a:r>
          </a:p>
          <a:p>
            <a:pPr eaLnBrk="1" hangingPunct="1">
              <a:spcBef>
                <a:spcPct val="0"/>
              </a:spcBef>
            </a:pPr>
            <a:endParaRPr lang="en-US" smtClean="0"/>
          </a:p>
          <a:p>
            <a:pPr eaLnBrk="1" hangingPunct="1">
              <a:spcBef>
                <a:spcPct val="0"/>
              </a:spcBef>
            </a:pPr>
            <a:endParaRPr lang="en-US" smtClean="0"/>
          </a:p>
        </p:txBody>
      </p:sp>
      <p:sp>
        <p:nvSpPr>
          <p:cNvPr id="72710"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813473E-8377-4D86-82A1-852C19875B91}" type="slidenum">
              <a:rPr lang="en-US" sz="1200">
                <a:solidFill>
                  <a:srgbClr val="000000"/>
                </a:solidFill>
                <a:latin typeface="Arial" charset="0"/>
              </a:rPr>
              <a:pPr algn="r" eaLnBrk="1" hangingPunct="1"/>
              <a:t>7</a:t>
            </a:fld>
            <a:endParaRPr lang="en-US" sz="1200">
              <a:solidFill>
                <a:srgbClr val="000000"/>
              </a:solidFill>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37F279D8-31EA-42C7-9D9F-ED7C46CD09D9}" type="slidenum">
              <a:rPr lang="en-US" smtClean="0"/>
              <a:pPr eaLnBrk="1" hangingPunct="1"/>
              <a:t>8</a:t>
            </a:fld>
            <a:endParaRPr lang="en-US" smtClean="0"/>
          </a:p>
        </p:txBody>
      </p:sp>
      <p:sp>
        <p:nvSpPr>
          <p:cNvPr id="73731"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CB6B65E6-DEEF-4981-8EBC-E966E5DE1798}" type="slidenum">
              <a:rPr lang="en-US" sz="1200"/>
              <a:pPr algn="r" eaLnBrk="1" hangingPunct="1"/>
              <a:t>8</a:t>
            </a:fld>
            <a:endParaRPr lang="en-US" sz="1200"/>
          </a:p>
        </p:txBody>
      </p:sp>
      <p:sp>
        <p:nvSpPr>
          <p:cNvPr id="7373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3" name="Notes Placeholder 2"/>
          <p:cNvSpPr>
            <a:spLocks noGrp="1"/>
          </p:cNvSpPr>
          <p:nvPr>
            <p:ph type="body" idx="1"/>
          </p:nvPr>
        </p:nvSpPr>
        <p:spPr>
          <a:xfrm>
            <a:off x="671446" y="4347455"/>
            <a:ext cx="5484238" cy="4115112"/>
          </a:xfrm>
          <a:noFill/>
        </p:spPr>
        <p:txBody>
          <a:bodyPr/>
          <a:lstStyle/>
          <a:p>
            <a:pPr eaLnBrk="1" hangingPunct="1">
              <a:lnSpc>
                <a:spcPct val="90000"/>
              </a:lnSpc>
              <a:spcBef>
                <a:spcPct val="0"/>
              </a:spcBef>
            </a:pPr>
            <a:r>
              <a:rPr lang="en-US" b="1" smtClean="0"/>
              <a:t>Facilitator Notes:</a:t>
            </a:r>
          </a:p>
          <a:p>
            <a:pPr eaLnBrk="1" hangingPunct="1">
              <a:lnSpc>
                <a:spcPct val="90000"/>
              </a:lnSpc>
              <a:spcBef>
                <a:spcPct val="0"/>
              </a:spcBef>
            </a:pPr>
            <a:endParaRPr lang="en-US" smtClean="0"/>
          </a:p>
          <a:p>
            <a:pPr eaLnBrk="1" hangingPunct="1">
              <a:lnSpc>
                <a:spcPct val="90000"/>
              </a:lnSpc>
              <a:spcBef>
                <a:spcPct val="0"/>
              </a:spcBef>
            </a:pPr>
            <a:r>
              <a:rPr lang="en-US" smtClean="0"/>
              <a:t>This slide is a summary of the occupational exploration process that we have been discussing over the past several workshops.  At this point, you (the participant) have learned many new skills for researching and deciding on a job goal.  </a:t>
            </a:r>
          </a:p>
          <a:p>
            <a:pPr eaLnBrk="1" hangingPunct="1">
              <a:lnSpc>
                <a:spcPct val="90000"/>
              </a:lnSpc>
              <a:spcBef>
                <a:spcPct val="0"/>
              </a:spcBef>
            </a:pPr>
            <a:endParaRPr lang="en-US" b="1" smtClean="0"/>
          </a:p>
          <a:p>
            <a:pPr eaLnBrk="1" hangingPunct="1">
              <a:lnSpc>
                <a:spcPct val="90000"/>
              </a:lnSpc>
              <a:spcBef>
                <a:spcPct val="0"/>
              </a:spcBef>
            </a:pPr>
            <a:r>
              <a:rPr lang="en-US" smtClean="0"/>
              <a:t>The more information that a participant can gather about their occupation of interest, the better their chances for pursuing an occupation as an “informed consumer.” </a:t>
            </a:r>
          </a:p>
          <a:p>
            <a:pPr eaLnBrk="1" hangingPunct="1">
              <a:lnSpc>
                <a:spcPct val="90000"/>
              </a:lnSpc>
              <a:spcBef>
                <a:spcPct val="0"/>
              </a:spcBef>
            </a:pPr>
            <a:endParaRPr lang="en-US" smtClean="0"/>
          </a:p>
          <a:p>
            <a:pPr eaLnBrk="1" hangingPunct="1">
              <a:lnSpc>
                <a:spcPct val="90000"/>
              </a:lnSpc>
              <a:spcBef>
                <a:spcPct val="0"/>
              </a:spcBef>
            </a:pPr>
            <a:r>
              <a:rPr lang="en-US" smtClean="0"/>
              <a:t>Next, we are going to explore a growing resource for job exploration – Social Networking.</a:t>
            </a:r>
            <a:endParaRPr lang="en-US" b="1" smtClean="0"/>
          </a:p>
        </p:txBody>
      </p:sp>
      <p:sp>
        <p:nvSpPr>
          <p:cNvPr id="73734"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D353C727-3543-482F-A46E-33F1929A0AD9}" type="slidenum">
              <a:rPr lang="en-US" sz="1200">
                <a:solidFill>
                  <a:srgbClr val="000000"/>
                </a:solidFill>
                <a:latin typeface="Arial" charset="0"/>
              </a:rPr>
              <a:pPr algn="r" eaLnBrk="1" hangingPunct="1"/>
              <a:t>8</a:t>
            </a:fld>
            <a:endParaRPr lang="en-US" sz="1200">
              <a:solidFill>
                <a:srgbClr val="000000"/>
              </a:solidFill>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Number Placeholder 6"/>
          <p:cNvSpPr>
            <a:spLocks noGrp="1"/>
          </p:cNvSpPr>
          <p:nvPr>
            <p:ph type="sldNum" sz="quarter" idx="5"/>
          </p:nvPr>
        </p:nvSpPr>
        <p:spPr>
          <a:noFill/>
        </p:spPr>
        <p:txBody>
          <a:bodyPr/>
          <a:lstStyle>
            <a:lvl1pPr defTabSz="914374" eaLnBrk="0" hangingPunct="0">
              <a:defRPr>
                <a:solidFill>
                  <a:schemeClr val="tx1"/>
                </a:solidFill>
                <a:latin typeface="Calibri" pitchFamily="34" charset="0"/>
                <a:cs typeface="Arial" charset="0"/>
              </a:defRPr>
            </a:lvl1pPr>
            <a:lvl2pPr marL="726531" indent="-279435" defTabSz="914374" eaLnBrk="0" hangingPunct="0">
              <a:defRPr>
                <a:solidFill>
                  <a:schemeClr val="tx1"/>
                </a:solidFill>
                <a:latin typeface="Calibri" pitchFamily="34" charset="0"/>
                <a:cs typeface="Arial" charset="0"/>
              </a:defRPr>
            </a:lvl2pPr>
            <a:lvl3pPr marL="1117740" indent="-223548" defTabSz="914374" eaLnBrk="0" hangingPunct="0">
              <a:defRPr>
                <a:solidFill>
                  <a:schemeClr val="tx1"/>
                </a:solidFill>
                <a:latin typeface="Calibri" pitchFamily="34" charset="0"/>
                <a:cs typeface="Arial" charset="0"/>
              </a:defRPr>
            </a:lvl3pPr>
            <a:lvl4pPr marL="1564836" indent="-223548" defTabSz="914374" eaLnBrk="0" hangingPunct="0">
              <a:defRPr>
                <a:solidFill>
                  <a:schemeClr val="tx1"/>
                </a:solidFill>
                <a:latin typeface="Calibri" pitchFamily="34" charset="0"/>
                <a:cs typeface="Arial" charset="0"/>
              </a:defRPr>
            </a:lvl4pPr>
            <a:lvl5pPr marL="2011931" indent="-223548" defTabSz="914374" eaLnBrk="0" hangingPunct="0">
              <a:defRPr>
                <a:solidFill>
                  <a:schemeClr val="tx1"/>
                </a:solidFill>
                <a:latin typeface="Calibri" pitchFamily="34" charset="0"/>
                <a:cs typeface="Arial" charset="0"/>
              </a:defRPr>
            </a:lvl5pPr>
            <a:lvl6pPr marL="2459027" indent="-223548" defTabSz="914374" eaLnBrk="0" fontAlgn="base" hangingPunct="0">
              <a:spcBef>
                <a:spcPct val="0"/>
              </a:spcBef>
              <a:spcAft>
                <a:spcPct val="0"/>
              </a:spcAft>
              <a:defRPr>
                <a:solidFill>
                  <a:schemeClr val="tx1"/>
                </a:solidFill>
                <a:latin typeface="Calibri" pitchFamily="34" charset="0"/>
                <a:cs typeface="Arial" charset="0"/>
              </a:defRPr>
            </a:lvl6pPr>
            <a:lvl7pPr marL="2906123" indent="-223548" defTabSz="914374" eaLnBrk="0" fontAlgn="base" hangingPunct="0">
              <a:spcBef>
                <a:spcPct val="0"/>
              </a:spcBef>
              <a:spcAft>
                <a:spcPct val="0"/>
              </a:spcAft>
              <a:defRPr>
                <a:solidFill>
                  <a:schemeClr val="tx1"/>
                </a:solidFill>
                <a:latin typeface="Calibri" pitchFamily="34" charset="0"/>
                <a:cs typeface="Arial" charset="0"/>
              </a:defRPr>
            </a:lvl7pPr>
            <a:lvl8pPr marL="3353219" indent="-223548" defTabSz="914374" eaLnBrk="0" fontAlgn="base" hangingPunct="0">
              <a:spcBef>
                <a:spcPct val="0"/>
              </a:spcBef>
              <a:spcAft>
                <a:spcPct val="0"/>
              </a:spcAft>
              <a:defRPr>
                <a:solidFill>
                  <a:schemeClr val="tx1"/>
                </a:solidFill>
                <a:latin typeface="Calibri" pitchFamily="34" charset="0"/>
                <a:cs typeface="Arial" charset="0"/>
              </a:defRPr>
            </a:lvl8pPr>
            <a:lvl9pPr marL="3800315" indent="-223548" defTabSz="914374" eaLnBrk="0" fontAlgn="base" hangingPunct="0">
              <a:spcBef>
                <a:spcPct val="0"/>
              </a:spcBef>
              <a:spcAft>
                <a:spcPct val="0"/>
              </a:spcAft>
              <a:defRPr>
                <a:solidFill>
                  <a:schemeClr val="tx1"/>
                </a:solidFill>
                <a:latin typeface="Calibri" pitchFamily="34" charset="0"/>
                <a:cs typeface="Arial" charset="0"/>
              </a:defRPr>
            </a:lvl9pPr>
          </a:lstStyle>
          <a:p>
            <a:pPr eaLnBrk="1" hangingPunct="1"/>
            <a:fld id="{9D884535-4AB0-4FB3-9DBB-CAEF118B67CC}" type="slidenum">
              <a:rPr lang="en-US" smtClean="0"/>
              <a:pPr eaLnBrk="1" hangingPunct="1"/>
              <a:t>9</a:t>
            </a:fld>
            <a:endParaRPr lang="en-US" smtClean="0"/>
          </a:p>
        </p:txBody>
      </p:sp>
      <p:sp>
        <p:nvSpPr>
          <p:cNvPr id="74755" name="Slide Number Placeholder 6"/>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1ECF8EB2-6F59-4531-8056-A7D274EAF62D}" type="slidenum">
              <a:rPr lang="en-US" sz="1200"/>
              <a:pPr algn="r" eaLnBrk="1" hangingPunct="1"/>
              <a:t>9</a:t>
            </a:fld>
            <a:endParaRPr lang="en-US" sz="1200"/>
          </a:p>
        </p:txBody>
      </p:sp>
      <p:sp>
        <p:nvSpPr>
          <p:cNvPr id="7475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7" name="Notes Placeholder 2"/>
          <p:cNvSpPr>
            <a:spLocks noGrp="1"/>
          </p:cNvSpPr>
          <p:nvPr>
            <p:ph type="body" idx="1"/>
          </p:nvPr>
        </p:nvSpPr>
        <p:spPr>
          <a:xfrm>
            <a:off x="685337" y="4344336"/>
            <a:ext cx="5487326" cy="4419184"/>
          </a:xfrm>
          <a:noFill/>
        </p:spPr>
        <p:txBody>
          <a:bodyPr/>
          <a:lstStyle/>
          <a:p>
            <a:pPr marL="215786" indent="-215786">
              <a:spcBef>
                <a:spcPct val="0"/>
              </a:spcBef>
            </a:pPr>
            <a:r>
              <a:rPr lang="en-US" b="1" smtClean="0"/>
              <a:t>Facilitator Notes:           Projected Time:  </a:t>
            </a:r>
            <a:r>
              <a:rPr lang="en-US" smtClean="0"/>
              <a:t>45 minutes for the explanation and the game</a:t>
            </a:r>
          </a:p>
          <a:p>
            <a:pPr marL="215786" indent="-215786">
              <a:spcBef>
                <a:spcPct val="0"/>
              </a:spcBef>
            </a:pPr>
            <a:endParaRPr lang="en-US" b="1" smtClean="0"/>
          </a:p>
          <a:p>
            <a:pPr marL="215786" indent="-215786">
              <a:spcBef>
                <a:spcPct val="0"/>
              </a:spcBef>
            </a:pPr>
            <a:r>
              <a:rPr lang="en-US" b="1" smtClean="0"/>
              <a:t>LEARNING OBJECTIVE:  </a:t>
            </a:r>
          </a:p>
          <a:p>
            <a:pPr marL="215786" indent="-215786">
              <a:spcBef>
                <a:spcPct val="0"/>
              </a:spcBef>
            </a:pPr>
            <a:r>
              <a:rPr lang="en-US" smtClean="0"/>
              <a:t>To clarify this slide, there is more than one definition for Social Networking.  </a:t>
            </a:r>
          </a:p>
          <a:p>
            <a:pPr marL="215786" indent="-215786">
              <a:spcBef>
                <a:spcPct val="0"/>
              </a:spcBef>
              <a:buFontTx/>
              <a:buAutoNum type="arabicPeriod"/>
            </a:pPr>
            <a:r>
              <a:rPr lang="en-US" smtClean="0"/>
              <a:t>Networking that occurs at a social event – a training, business event, party, church function, a job fair or meetings.   </a:t>
            </a:r>
          </a:p>
          <a:p>
            <a:pPr marL="215786" indent="-215786">
              <a:spcBef>
                <a:spcPct val="0"/>
              </a:spcBef>
              <a:buFontTx/>
              <a:buAutoNum type="arabicPeriod"/>
            </a:pPr>
            <a:r>
              <a:rPr lang="en-US" smtClean="0"/>
              <a:t>Networking done using technology – facebook, twitter, linking in, webpage, my space, other peoples’ facebook pages, to name a few.  </a:t>
            </a:r>
          </a:p>
          <a:p>
            <a:pPr marL="215786" indent="-215786">
              <a:spcBef>
                <a:spcPct val="0"/>
              </a:spcBef>
            </a:pPr>
            <a:endParaRPr lang="en-US" smtClean="0"/>
          </a:p>
          <a:p>
            <a:pPr marL="215786" indent="-215786">
              <a:spcBef>
                <a:spcPct val="0"/>
              </a:spcBef>
            </a:pPr>
            <a:r>
              <a:rPr lang="en-US" smtClean="0"/>
              <a:t>Participants will learn both the usefulness and cautions of using social networking in the career exploration process.</a:t>
            </a:r>
          </a:p>
          <a:p>
            <a:pPr marL="215786" indent="-215786">
              <a:spcBef>
                <a:spcPct val="0"/>
              </a:spcBef>
            </a:pPr>
            <a:endParaRPr lang="en-US" smtClean="0"/>
          </a:p>
          <a:p>
            <a:pPr marL="215786" indent="-215786">
              <a:spcBef>
                <a:spcPct val="0"/>
              </a:spcBef>
            </a:pPr>
            <a:r>
              <a:rPr lang="en-US" smtClean="0"/>
              <a:t>Today’s enhanced electronic social networking tools can be a useful resource for today’s job-seeker.  </a:t>
            </a:r>
          </a:p>
          <a:p>
            <a:pPr marL="215786" indent="-215786">
              <a:spcBef>
                <a:spcPct val="0"/>
              </a:spcBef>
            </a:pPr>
            <a:endParaRPr lang="en-US" smtClean="0"/>
          </a:p>
          <a:p>
            <a:pPr marL="215786" indent="-215786">
              <a:spcBef>
                <a:spcPct val="0"/>
              </a:spcBef>
            </a:pPr>
            <a:r>
              <a:rPr lang="en-US" smtClean="0"/>
              <a:t>However, there are some precautions, and this media format needs to be used with discretion.</a:t>
            </a:r>
          </a:p>
          <a:p>
            <a:pPr marL="215786" indent="-215786">
              <a:spcBef>
                <a:spcPct val="0"/>
              </a:spcBef>
            </a:pPr>
            <a:endParaRPr lang="en-US" smtClean="0"/>
          </a:p>
          <a:p>
            <a:pPr marL="215786" indent="-215786">
              <a:spcBef>
                <a:spcPct val="0"/>
              </a:spcBef>
            </a:pPr>
            <a:r>
              <a:rPr lang="en-US" smtClean="0"/>
              <a:t>This may prompt some discussion on availability, use and misuse. </a:t>
            </a:r>
          </a:p>
          <a:p>
            <a:pPr marL="215786" indent="-215786">
              <a:spcBef>
                <a:spcPct val="0"/>
              </a:spcBef>
            </a:pPr>
            <a:r>
              <a:rPr lang="en-US" smtClean="0"/>
              <a:t>For example:</a:t>
            </a:r>
          </a:p>
          <a:p>
            <a:pPr marL="215786" indent="-215786">
              <a:spcBef>
                <a:spcPct val="0"/>
              </a:spcBef>
              <a:buFontTx/>
              <a:buChar char="-"/>
            </a:pPr>
            <a:r>
              <a:rPr lang="en-US" smtClean="0"/>
              <a:t>If you were on Facebook and an employer found your page, would the content damage your image as an employee?  </a:t>
            </a:r>
          </a:p>
          <a:p>
            <a:pPr marL="215786" indent="-215786">
              <a:spcBef>
                <a:spcPct val="0"/>
              </a:spcBef>
              <a:buFontTx/>
              <a:buChar char="-"/>
            </a:pPr>
            <a:r>
              <a:rPr lang="en-US" smtClean="0"/>
              <a:t>What if you do not own a personal computer?  </a:t>
            </a:r>
          </a:p>
        </p:txBody>
      </p:sp>
      <p:sp>
        <p:nvSpPr>
          <p:cNvPr id="74758" name="Slide Number Placeholder 3"/>
          <p:cNvSpPr txBox="1">
            <a:spLocks noGrp="1"/>
          </p:cNvSpPr>
          <p:nvPr/>
        </p:nvSpPr>
        <p:spPr bwMode="auto">
          <a:xfrm>
            <a:off x="3885120" y="8683994"/>
            <a:ext cx="2971336" cy="458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13" tIns="45707" rIns="91413" bIns="45707" anchor="b"/>
          <a:lstStyle>
            <a:lvl1pPr defTabSz="966788" eaLnBrk="0" hangingPunct="0">
              <a:defRPr>
                <a:solidFill>
                  <a:schemeClr val="tx1"/>
                </a:solidFill>
                <a:latin typeface="Calibri" pitchFamily="34" charset="0"/>
                <a:cs typeface="Arial" charset="0"/>
              </a:defRPr>
            </a:lvl1pPr>
            <a:lvl2pPr marL="742950" indent="-285750" defTabSz="966788" eaLnBrk="0" hangingPunct="0">
              <a:defRPr>
                <a:solidFill>
                  <a:schemeClr val="tx1"/>
                </a:solidFill>
                <a:latin typeface="Calibri" pitchFamily="34" charset="0"/>
                <a:cs typeface="Arial" charset="0"/>
              </a:defRPr>
            </a:lvl2pPr>
            <a:lvl3pPr marL="1143000" indent="-228600" defTabSz="966788" eaLnBrk="0" hangingPunct="0">
              <a:defRPr>
                <a:solidFill>
                  <a:schemeClr val="tx1"/>
                </a:solidFill>
                <a:latin typeface="Calibri" pitchFamily="34" charset="0"/>
                <a:cs typeface="Arial" charset="0"/>
              </a:defRPr>
            </a:lvl3pPr>
            <a:lvl4pPr marL="1600200" indent="-228600" defTabSz="966788" eaLnBrk="0" hangingPunct="0">
              <a:defRPr>
                <a:solidFill>
                  <a:schemeClr val="tx1"/>
                </a:solidFill>
                <a:latin typeface="Calibri" pitchFamily="34" charset="0"/>
                <a:cs typeface="Arial" charset="0"/>
              </a:defRPr>
            </a:lvl4pPr>
            <a:lvl5pPr marL="2057400" indent="-228600" defTabSz="966788" eaLnBrk="0" hangingPunct="0">
              <a:defRPr>
                <a:solidFill>
                  <a:schemeClr val="tx1"/>
                </a:solidFill>
                <a:latin typeface="Calibri" pitchFamily="34" charset="0"/>
                <a:cs typeface="Arial"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B288DA5D-CF21-40EB-A1A3-77CD8AD06086}" type="slidenum">
              <a:rPr lang="en-US" sz="1200">
                <a:solidFill>
                  <a:srgbClr val="000000"/>
                </a:solidFill>
                <a:latin typeface="Arial" charset="0"/>
              </a:rPr>
              <a:pPr algn="r" eaLnBrk="1" hangingPunct="1"/>
              <a:t>9</a:t>
            </a:fld>
            <a:endParaRPr lang="en-US" sz="1200">
              <a:solidFill>
                <a:srgbClr val="000000"/>
              </a:solidFill>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B8D482-FE79-4CBC-9162-6B0878A96647}"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C4A83-4DCC-4EC0-A29C-4FAFFE759E40}" type="slidenum">
              <a:rPr lang="en-US" smtClean="0"/>
              <a:t>‹#›</a:t>
            </a:fld>
            <a:endParaRPr lang="en-US"/>
          </a:p>
        </p:txBody>
      </p:sp>
    </p:spTree>
    <p:extLst>
      <p:ext uri="{BB962C8B-B14F-4D97-AF65-F5344CB8AC3E}">
        <p14:creationId xmlns:p14="http://schemas.microsoft.com/office/powerpoint/2010/main" val="1005129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B8D482-FE79-4CBC-9162-6B0878A96647}"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C4A83-4DCC-4EC0-A29C-4FAFFE759E40}" type="slidenum">
              <a:rPr lang="en-US" smtClean="0"/>
              <a:t>‹#›</a:t>
            </a:fld>
            <a:endParaRPr lang="en-US"/>
          </a:p>
        </p:txBody>
      </p:sp>
    </p:spTree>
    <p:extLst>
      <p:ext uri="{BB962C8B-B14F-4D97-AF65-F5344CB8AC3E}">
        <p14:creationId xmlns:p14="http://schemas.microsoft.com/office/powerpoint/2010/main" val="2254570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B8D482-FE79-4CBC-9162-6B0878A96647}"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C4A83-4DCC-4EC0-A29C-4FAFFE759E40}" type="slidenum">
              <a:rPr lang="en-US" smtClean="0"/>
              <a:t>‹#›</a:t>
            </a:fld>
            <a:endParaRPr lang="en-US"/>
          </a:p>
        </p:txBody>
      </p:sp>
    </p:spTree>
    <p:extLst>
      <p:ext uri="{BB962C8B-B14F-4D97-AF65-F5344CB8AC3E}">
        <p14:creationId xmlns:p14="http://schemas.microsoft.com/office/powerpoint/2010/main" val="4175806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B8D482-FE79-4CBC-9162-6B0878A96647}"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C4A83-4DCC-4EC0-A29C-4FAFFE759E40}" type="slidenum">
              <a:rPr lang="en-US" smtClean="0"/>
              <a:t>‹#›</a:t>
            </a:fld>
            <a:endParaRPr lang="en-US"/>
          </a:p>
        </p:txBody>
      </p:sp>
    </p:spTree>
    <p:extLst>
      <p:ext uri="{BB962C8B-B14F-4D97-AF65-F5344CB8AC3E}">
        <p14:creationId xmlns:p14="http://schemas.microsoft.com/office/powerpoint/2010/main" val="3139923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B8D482-FE79-4CBC-9162-6B0878A96647}" type="datetimeFigureOut">
              <a:rPr lang="en-US" smtClean="0"/>
              <a:t>8/30/2013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E6C4A83-4DCC-4EC0-A29C-4FAFFE759E40}" type="slidenum">
              <a:rPr lang="en-US" smtClean="0"/>
              <a:t>‹#›</a:t>
            </a:fld>
            <a:endParaRPr lang="en-US"/>
          </a:p>
        </p:txBody>
      </p:sp>
    </p:spTree>
    <p:extLst>
      <p:ext uri="{BB962C8B-B14F-4D97-AF65-F5344CB8AC3E}">
        <p14:creationId xmlns:p14="http://schemas.microsoft.com/office/powerpoint/2010/main" val="883882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B8D482-FE79-4CBC-9162-6B0878A96647}"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6C4A83-4DCC-4EC0-A29C-4FAFFE759E40}" type="slidenum">
              <a:rPr lang="en-US" smtClean="0"/>
              <a:t>‹#›</a:t>
            </a:fld>
            <a:endParaRPr lang="en-US"/>
          </a:p>
        </p:txBody>
      </p:sp>
    </p:spTree>
    <p:extLst>
      <p:ext uri="{BB962C8B-B14F-4D97-AF65-F5344CB8AC3E}">
        <p14:creationId xmlns:p14="http://schemas.microsoft.com/office/powerpoint/2010/main" val="3000239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B8D482-FE79-4CBC-9162-6B0878A96647}" type="datetimeFigureOut">
              <a:rPr lang="en-US" smtClean="0"/>
              <a:t>8/30/2013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E6C4A83-4DCC-4EC0-A29C-4FAFFE759E40}" type="slidenum">
              <a:rPr lang="en-US" smtClean="0"/>
              <a:t>‹#›</a:t>
            </a:fld>
            <a:endParaRPr lang="en-US"/>
          </a:p>
        </p:txBody>
      </p:sp>
    </p:spTree>
    <p:extLst>
      <p:ext uri="{BB962C8B-B14F-4D97-AF65-F5344CB8AC3E}">
        <p14:creationId xmlns:p14="http://schemas.microsoft.com/office/powerpoint/2010/main" val="3795479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B8D482-FE79-4CBC-9162-6B0878A96647}" type="datetimeFigureOut">
              <a:rPr lang="en-US" smtClean="0"/>
              <a:t>8/30/2013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E6C4A83-4DCC-4EC0-A29C-4FAFFE759E40}" type="slidenum">
              <a:rPr lang="en-US" smtClean="0"/>
              <a:t>‹#›</a:t>
            </a:fld>
            <a:endParaRPr lang="en-US"/>
          </a:p>
        </p:txBody>
      </p:sp>
    </p:spTree>
    <p:extLst>
      <p:ext uri="{BB962C8B-B14F-4D97-AF65-F5344CB8AC3E}">
        <p14:creationId xmlns:p14="http://schemas.microsoft.com/office/powerpoint/2010/main" val="758784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B8D482-FE79-4CBC-9162-6B0878A96647}" type="datetimeFigureOut">
              <a:rPr lang="en-US" smtClean="0"/>
              <a:t>8/30/2013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E6C4A83-4DCC-4EC0-A29C-4FAFFE759E40}" type="slidenum">
              <a:rPr lang="en-US" smtClean="0"/>
              <a:t>‹#›</a:t>
            </a:fld>
            <a:endParaRPr lang="en-US"/>
          </a:p>
        </p:txBody>
      </p:sp>
    </p:spTree>
    <p:extLst>
      <p:ext uri="{BB962C8B-B14F-4D97-AF65-F5344CB8AC3E}">
        <p14:creationId xmlns:p14="http://schemas.microsoft.com/office/powerpoint/2010/main" val="2613728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B8D482-FE79-4CBC-9162-6B0878A96647}"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6C4A83-4DCC-4EC0-A29C-4FAFFE759E40}" type="slidenum">
              <a:rPr lang="en-US" smtClean="0"/>
              <a:t>‹#›</a:t>
            </a:fld>
            <a:endParaRPr lang="en-US"/>
          </a:p>
        </p:txBody>
      </p:sp>
    </p:spTree>
    <p:extLst>
      <p:ext uri="{BB962C8B-B14F-4D97-AF65-F5344CB8AC3E}">
        <p14:creationId xmlns:p14="http://schemas.microsoft.com/office/powerpoint/2010/main" val="39631505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B8D482-FE79-4CBC-9162-6B0878A96647}" type="datetimeFigureOut">
              <a:rPr lang="en-US" smtClean="0"/>
              <a:t>8/30/2013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E6C4A83-4DCC-4EC0-A29C-4FAFFE759E40}" type="slidenum">
              <a:rPr lang="en-US" smtClean="0"/>
              <a:t>‹#›</a:t>
            </a:fld>
            <a:endParaRPr lang="en-US"/>
          </a:p>
        </p:txBody>
      </p:sp>
    </p:spTree>
    <p:extLst>
      <p:ext uri="{BB962C8B-B14F-4D97-AF65-F5344CB8AC3E}">
        <p14:creationId xmlns:p14="http://schemas.microsoft.com/office/powerpoint/2010/main" val="2138943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B8D482-FE79-4CBC-9162-6B0878A96647}" type="datetimeFigureOut">
              <a:rPr lang="en-US" smtClean="0"/>
              <a:t>8/30/2013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6C4A83-4DCC-4EC0-A29C-4FAFFE759E40}" type="slidenum">
              <a:rPr lang="en-US" smtClean="0"/>
              <a:t>‹#›</a:t>
            </a:fld>
            <a:endParaRPr lang="en-US"/>
          </a:p>
        </p:txBody>
      </p:sp>
    </p:spTree>
    <p:extLst>
      <p:ext uri="{BB962C8B-B14F-4D97-AF65-F5344CB8AC3E}">
        <p14:creationId xmlns:p14="http://schemas.microsoft.com/office/powerpoint/2010/main" val="3191193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5424" y="1219200"/>
            <a:ext cx="7772400" cy="1470025"/>
          </a:xfrm>
        </p:spPr>
        <p:txBody>
          <a:bodyPr/>
          <a:lstStyle/>
          <a:p>
            <a:r>
              <a:rPr lang="en-US" dirty="0" smtClean="0"/>
              <a:t>Transition </a:t>
            </a:r>
            <a:br>
              <a:rPr lang="en-US" dirty="0" smtClean="0"/>
            </a:br>
            <a:r>
              <a:rPr lang="en-US" dirty="0" smtClean="0"/>
              <a:t>Career Exploration Workshop</a:t>
            </a:r>
            <a:endParaRPr lang="en-US" dirty="0"/>
          </a:p>
        </p:txBody>
      </p:sp>
      <p:sp>
        <p:nvSpPr>
          <p:cNvPr id="3" name="Subtitle 2"/>
          <p:cNvSpPr>
            <a:spLocks noGrp="1"/>
          </p:cNvSpPr>
          <p:nvPr>
            <p:ph type="subTitle" idx="1"/>
          </p:nvPr>
        </p:nvSpPr>
        <p:spPr>
          <a:xfrm>
            <a:off x="1200912" y="3048000"/>
            <a:ext cx="6821424" cy="685800"/>
          </a:xfrm>
        </p:spPr>
        <p:txBody>
          <a:bodyPr>
            <a:noAutofit/>
          </a:bodyPr>
          <a:lstStyle/>
          <a:p>
            <a:r>
              <a:rPr lang="en-US" sz="4000" dirty="0" smtClean="0">
                <a:solidFill>
                  <a:schemeClr val="tx1">
                    <a:lumMod val="85000"/>
                    <a:lumOff val="15000"/>
                  </a:schemeClr>
                </a:solidFill>
              </a:rPr>
              <a:t>Job Shadowing and Networking</a:t>
            </a:r>
            <a:endParaRPr lang="en-US" sz="4000" dirty="0">
              <a:solidFill>
                <a:schemeClr val="tx1">
                  <a:lumMod val="85000"/>
                  <a:lumOff val="15000"/>
                </a:schemeClr>
              </a:solidFill>
            </a:endParaRPr>
          </a:p>
        </p:txBody>
      </p:sp>
      <p:pic>
        <p:nvPicPr>
          <p:cNvPr id="4" name="Picture 3" descr="Maine Department of Labor, Division of Vocational Rehabilitatio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124200" y="4419600"/>
            <a:ext cx="2974848" cy="1954663"/>
          </a:xfrm>
          <a:prstGeom prst="rect">
            <a:avLst/>
          </a:prstGeom>
        </p:spPr>
      </p:pic>
    </p:spTree>
    <p:extLst>
      <p:ext uri="{BB962C8B-B14F-4D97-AF65-F5344CB8AC3E}">
        <p14:creationId xmlns:p14="http://schemas.microsoft.com/office/powerpoint/2010/main" val="591554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5"/>
          <p:cNvSpPr>
            <a:spLocks noGrp="1"/>
          </p:cNvSpPr>
          <p:nvPr>
            <p:ph type="sldNum" sz="quarter" idx="12"/>
          </p:nvPr>
        </p:nvSpPr>
        <p:spPr/>
        <p:txBody>
          <a:bodyPr/>
          <a:lstStyle/>
          <a:p>
            <a:pPr>
              <a:defRPr/>
            </a:pPr>
            <a:fld id="{97AF85CE-C103-4E7E-94B3-CFDEF5D556E6}" type="slidenum">
              <a:rPr lang="en-US"/>
              <a:pPr>
                <a:defRPr/>
              </a:pPr>
              <a:t>10</a:t>
            </a:fld>
            <a:endParaRPr lang="en-US"/>
          </a:p>
        </p:txBody>
      </p:sp>
      <p:sp>
        <p:nvSpPr>
          <p:cNvPr id="12"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93401A24-172E-4A5F-B2A0-3C7E9BF6C00B}" type="slidenum">
              <a:rPr lang="en-US" sz="1200">
                <a:solidFill>
                  <a:prstClr val="black">
                    <a:tint val="75000"/>
                  </a:prstClr>
                </a:solidFill>
                <a:latin typeface="+mn-lt"/>
                <a:cs typeface="+mn-cs"/>
              </a:rPr>
              <a:pPr algn="r" fontAlgn="auto">
                <a:spcBef>
                  <a:spcPts val="0"/>
                </a:spcBef>
                <a:spcAft>
                  <a:spcPts val="0"/>
                </a:spcAft>
                <a:defRPr/>
              </a:pPr>
              <a:t>10</a:t>
            </a:fld>
            <a:endParaRPr lang="en-US" sz="1200">
              <a:solidFill>
                <a:prstClr val="black">
                  <a:tint val="75000"/>
                </a:prstClr>
              </a:solidFill>
              <a:latin typeface="+mn-lt"/>
              <a:cs typeface="+mn-cs"/>
            </a:endParaRPr>
          </a:p>
        </p:txBody>
      </p:sp>
      <p:sp>
        <p:nvSpPr>
          <p:cNvPr id="11"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71F4D25-2066-495C-8F85-FA70EC16A68B}" type="slidenum">
              <a:rPr lang="en-US" sz="1200">
                <a:solidFill>
                  <a:prstClr val="black">
                    <a:tint val="75000"/>
                  </a:prstClr>
                </a:solidFill>
                <a:latin typeface="+mn-lt"/>
                <a:cs typeface="+mn-cs"/>
              </a:rPr>
              <a:pPr algn="r" fontAlgn="auto">
                <a:spcBef>
                  <a:spcPts val="0"/>
                </a:spcBef>
                <a:spcAft>
                  <a:spcPts val="0"/>
                </a:spcAft>
                <a:defRPr/>
              </a:pPr>
              <a:t>10</a:t>
            </a:fld>
            <a:endParaRPr lang="en-US" sz="1200">
              <a:solidFill>
                <a:prstClr val="black">
                  <a:tint val="75000"/>
                </a:prstClr>
              </a:solidFill>
              <a:latin typeface="+mn-lt"/>
              <a:cs typeface="+mn-cs"/>
            </a:endParaRPr>
          </a:p>
        </p:txBody>
      </p:sp>
      <p:sp>
        <p:nvSpPr>
          <p:cNvPr id="26629" name="Title 1"/>
          <p:cNvSpPr>
            <a:spLocks noGrp="1"/>
          </p:cNvSpPr>
          <p:nvPr>
            <p:ph type="title"/>
          </p:nvPr>
        </p:nvSpPr>
        <p:spPr/>
        <p:txBody>
          <a:bodyPr/>
          <a:lstStyle/>
          <a:p>
            <a:r>
              <a:rPr lang="en-US" smtClean="0"/>
              <a:t>Social Networking</a:t>
            </a:r>
          </a:p>
        </p:txBody>
      </p:sp>
      <p:pic>
        <p:nvPicPr>
          <p:cNvPr id="26630" name="Picture 3" descr="An illustration showing computers linked together. Indicates an online social network." title="Computer network"/>
          <p:cNvPicPr>
            <a:picLocks noChangeAspect="1" noChangeArrowheads="1"/>
          </p:cNvPicPr>
          <p:nvPr/>
        </p:nvPicPr>
        <p:blipFill>
          <a:blip r:embed="rId3"/>
          <a:srcRect/>
          <a:stretch>
            <a:fillRect/>
          </a:stretch>
        </p:blipFill>
        <p:spPr bwMode="auto">
          <a:xfrm>
            <a:off x="762000" y="2819400"/>
            <a:ext cx="1598613"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1" name="Picture 7" descr="A group of figures meant to represent social networking in-person." title="Group of figures"/>
          <p:cNvPicPr>
            <a:picLocks noChangeAspect="1" noChangeArrowheads="1"/>
          </p:cNvPicPr>
          <p:nvPr/>
        </p:nvPicPr>
        <p:blipFill>
          <a:blip r:embed="rId4"/>
          <a:srcRect/>
          <a:stretch>
            <a:fillRect/>
          </a:stretch>
        </p:blipFill>
        <p:spPr bwMode="auto">
          <a:xfrm>
            <a:off x="3810000" y="2133600"/>
            <a:ext cx="4694238"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2" name="TextBox 10"/>
          <p:cNvSpPr txBox="1">
            <a:spLocks noChangeArrowheads="1"/>
          </p:cNvSpPr>
          <p:nvPr/>
        </p:nvSpPr>
        <p:spPr bwMode="auto">
          <a:xfrm>
            <a:off x="609600" y="1981200"/>
            <a:ext cx="2438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3200">
                <a:solidFill>
                  <a:srgbClr val="000000"/>
                </a:solidFill>
                <a:latin typeface="Arial" charset="0"/>
              </a:rPr>
              <a:t>This?</a:t>
            </a:r>
          </a:p>
        </p:txBody>
      </p:sp>
      <p:sp>
        <p:nvSpPr>
          <p:cNvPr id="26633" name="TextBox 11"/>
          <p:cNvSpPr txBox="1">
            <a:spLocks noChangeArrowheads="1"/>
          </p:cNvSpPr>
          <p:nvPr/>
        </p:nvSpPr>
        <p:spPr bwMode="auto">
          <a:xfrm>
            <a:off x="4495800" y="1295400"/>
            <a:ext cx="2895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3200">
                <a:solidFill>
                  <a:srgbClr val="000000"/>
                </a:solidFill>
                <a:latin typeface="Arial" charset="0"/>
              </a:rPr>
              <a:t>Or This?</a:t>
            </a:r>
          </a:p>
        </p:txBody>
      </p:sp>
      <p:sp>
        <p:nvSpPr>
          <p:cNvPr id="26634" name="TextBox 12"/>
          <p:cNvSpPr txBox="1">
            <a:spLocks noChangeArrowheads="1"/>
          </p:cNvSpPr>
          <p:nvPr/>
        </p:nvSpPr>
        <p:spPr bwMode="auto">
          <a:xfrm>
            <a:off x="2743200" y="5638800"/>
            <a:ext cx="38100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sz="3200">
                <a:solidFill>
                  <a:srgbClr val="000000"/>
                </a:solidFill>
                <a:latin typeface="Arial" charset="0"/>
              </a:rPr>
              <a:t>OR  BOTH ?</a:t>
            </a:r>
          </a:p>
        </p:txBody>
      </p:sp>
      <p:sp>
        <p:nvSpPr>
          <p:cNvPr id="26635" name="Slide Number Placeholder 8"/>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D24510D3-8EBC-4039-BBB1-3D3FA5017D96}" type="slidenum">
              <a:rPr lang="en-US" sz="1200">
                <a:solidFill>
                  <a:srgbClr val="898989"/>
                </a:solidFill>
              </a:rPr>
              <a:pPr algn="r" eaLnBrk="1" hangingPunct="1"/>
              <a:t>10</a:t>
            </a:fld>
            <a:endParaRPr lang="en-US" sz="1200">
              <a:solidFill>
                <a:srgbClr val="898989"/>
              </a:solidFill>
            </a:endParaRPr>
          </a:p>
        </p:txBody>
      </p:sp>
    </p:spTree>
    <p:extLst>
      <p:ext uri="{BB962C8B-B14F-4D97-AF65-F5344CB8AC3E}">
        <p14:creationId xmlns:p14="http://schemas.microsoft.com/office/powerpoint/2010/main" val="915512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C84059C5-612D-41C8-A090-FC97022556C6}" type="slidenum">
              <a:rPr lang="en-US"/>
              <a:pPr>
                <a:defRPr/>
              </a:pPr>
              <a:t>11</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14DD02A-B384-4647-8DB6-9F2ADDE90DEC}" type="slidenum">
              <a:rPr lang="en-US" sz="1200">
                <a:solidFill>
                  <a:prstClr val="black">
                    <a:tint val="75000"/>
                  </a:prstClr>
                </a:solidFill>
                <a:latin typeface="+mn-lt"/>
                <a:cs typeface="+mn-cs"/>
              </a:rPr>
              <a:pPr algn="r" fontAlgn="auto">
                <a:spcBef>
                  <a:spcPts val="0"/>
                </a:spcBef>
                <a:spcAft>
                  <a:spcPts val="0"/>
                </a:spcAft>
                <a:defRPr/>
              </a:pPr>
              <a:t>11</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1957648E-F78E-4C73-9A4A-4FA4152372CC}" type="slidenum">
              <a:rPr lang="en-US" sz="1200">
                <a:solidFill>
                  <a:prstClr val="black">
                    <a:tint val="75000"/>
                  </a:prstClr>
                </a:solidFill>
                <a:latin typeface="+mn-lt"/>
                <a:cs typeface="+mn-cs"/>
              </a:rPr>
              <a:pPr algn="r" fontAlgn="auto">
                <a:spcBef>
                  <a:spcPts val="0"/>
                </a:spcBef>
                <a:spcAft>
                  <a:spcPts val="0"/>
                </a:spcAft>
                <a:defRPr/>
              </a:pPr>
              <a:t>11</a:t>
            </a:fld>
            <a:endParaRPr lang="en-US" sz="1200">
              <a:solidFill>
                <a:prstClr val="black">
                  <a:tint val="75000"/>
                </a:prstClr>
              </a:solidFill>
              <a:latin typeface="+mn-lt"/>
              <a:cs typeface="+mn-cs"/>
            </a:endParaRPr>
          </a:p>
        </p:txBody>
      </p:sp>
      <p:sp>
        <p:nvSpPr>
          <p:cNvPr id="27653" name="Title 1"/>
          <p:cNvSpPr>
            <a:spLocks noGrp="1"/>
          </p:cNvSpPr>
          <p:nvPr>
            <p:ph type="title"/>
          </p:nvPr>
        </p:nvSpPr>
        <p:spPr/>
        <p:txBody>
          <a:bodyPr/>
          <a:lstStyle/>
          <a:p>
            <a:r>
              <a:rPr lang="en-US" b="1" smtClean="0"/>
              <a:t>Social Networking Tips*</a:t>
            </a:r>
          </a:p>
        </p:txBody>
      </p:sp>
      <p:sp>
        <p:nvSpPr>
          <p:cNvPr id="27654" name="Content Placeholder 2"/>
          <p:cNvSpPr>
            <a:spLocks noGrp="1"/>
          </p:cNvSpPr>
          <p:nvPr>
            <p:ph idx="1"/>
          </p:nvPr>
        </p:nvSpPr>
        <p:spPr>
          <a:xfrm>
            <a:off x="457200" y="1295400"/>
            <a:ext cx="8229600" cy="5029200"/>
          </a:xfrm>
        </p:spPr>
        <p:txBody>
          <a:bodyPr/>
          <a:lstStyle/>
          <a:p>
            <a:r>
              <a:rPr lang="en-US" sz="2400" b="1" smtClean="0"/>
              <a:t>Background-check yourself</a:t>
            </a:r>
          </a:p>
          <a:p>
            <a:pPr lvl="1"/>
            <a:r>
              <a:rPr lang="en-US" sz="2400" smtClean="0"/>
              <a:t>Google to be aware of what’s available about you.</a:t>
            </a:r>
          </a:p>
          <a:p>
            <a:pPr lvl="1"/>
            <a:r>
              <a:rPr lang="en-US" sz="2400" smtClean="0"/>
              <a:t>Tighten security on Face Book, My Space, etc.</a:t>
            </a:r>
          </a:p>
          <a:p>
            <a:r>
              <a:rPr lang="en-US" sz="2400" b="1" smtClean="0"/>
              <a:t>Separate work and play</a:t>
            </a:r>
          </a:p>
          <a:p>
            <a:pPr lvl="1"/>
            <a:r>
              <a:rPr lang="en-US" sz="2400" smtClean="0"/>
              <a:t>One account for friends; One account for business.</a:t>
            </a:r>
          </a:p>
          <a:p>
            <a:r>
              <a:rPr lang="en-US" sz="2400" b="1" smtClean="0"/>
              <a:t>Network</a:t>
            </a:r>
          </a:p>
          <a:p>
            <a:pPr lvl="1"/>
            <a:r>
              <a:rPr lang="en-US" sz="2400" smtClean="0"/>
              <a:t>Join groups in your career interests. </a:t>
            </a:r>
          </a:p>
          <a:p>
            <a:r>
              <a:rPr lang="en-US" sz="2400" b="1" smtClean="0"/>
              <a:t>Stay safe</a:t>
            </a:r>
          </a:p>
          <a:p>
            <a:pPr lvl="1"/>
            <a:r>
              <a:rPr lang="en-US" sz="2000" smtClean="0"/>
              <a:t>Don’t go overboard.</a:t>
            </a:r>
          </a:p>
          <a:p>
            <a:pPr lvl="1"/>
            <a:r>
              <a:rPr lang="en-US" sz="2000" smtClean="0"/>
              <a:t>Beware of electronic stalkers</a:t>
            </a:r>
          </a:p>
          <a:p>
            <a:pPr>
              <a:buFont typeface="Arial" charset="0"/>
              <a:buNone/>
            </a:pPr>
            <a:r>
              <a:rPr lang="en-US" sz="1800" b="1" smtClean="0"/>
              <a:t>*Source - “</a:t>
            </a:r>
            <a:r>
              <a:rPr lang="en-US" sz="1800" b="1" i="1" smtClean="0"/>
              <a:t>What Color Is Your Parachute for Teens”, </a:t>
            </a:r>
            <a:r>
              <a:rPr lang="en-US" sz="1800" b="1" smtClean="0"/>
              <a:t>Richard Bolles &amp; Carol Christen,</a:t>
            </a:r>
          </a:p>
          <a:p>
            <a:pPr>
              <a:buFont typeface="Arial" charset="0"/>
              <a:buNone/>
            </a:pPr>
            <a:r>
              <a:rPr lang="en-US" sz="1800" b="1" smtClean="0"/>
              <a:t>Ten Speed Press, Berkeley, CA.</a:t>
            </a:r>
          </a:p>
        </p:txBody>
      </p:sp>
      <p:sp>
        <p:nvSpPr>
          <p:cNvPr id="27655"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28B37D8C-BAFE-4A24-8401-8FBB9ABD0B03}" type="slidenum">
              <a:rPr lang="en-US" sz="1200">
                <a:solidFill>
                  <a:srgbClr val="898989"/>
                </a:solidFill>
              </a:rPr>
              <a:pPr algn="r" eaLnBrk="1" hangingPunct="1"/>
              <a:t>11</a:t>
            </a:fld>
            <a:endParaRPr lang="en-US" sz="1200">
              <a:solidFill>
                <a:srgbClr val="898989"/>
              </a:solidFill>
            </a:endParaRPr>
          </a:p>
        </p:txBody>
      </p:sp>
    </p:spTree>
    <p:extLst>
      <p:ext uri="{BB962C8B-B14F-4D97-AF65-F5344CB8AC3E}">
        <p14:creationId xmlns:p14="http://schemas.microsoft.com/office/powerpoint/2010/main" val="775470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BBD5CCE6-EE91-415F-85B5-2349C9E96D58}" type="slidenum">
              <a:rPr lang="en-US"/>
              <a:pPr>
                <a:defRPr/>
              </a:pPr>
              <a:t>2</a:t>
            </a:fld>
            <a:endParaRPr lang="en-US"/>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7C34A9E0-AAE6-4CF5-97C0-39B907D32099}" type="slidenum">
              <a:rPr lang="en-US" sz="1200">
                <a:solidFill>
                  <a:prstClr val="black">
                    <a:tint val="75000"/>
                  </a:prstClr>
                </a:solidFill>
                <a:latin typeface="+mn-lt"/>
                <a:cs typeface="+mn-cs"/>
              </a:rPr>
              <a:pPr algn="r" fontAlgn="auto">
                <a:spcBef>
                  <a:spcPts val="0"/>
                </a:spcBef>
                <a:spcAft>
                  <a:spcPts val="0"/>
                </a:spcAft>
                <a:defRPr/>
              </a:pPr>
              <a:t>2</a:t>
            </a:fld>
            <a:endParaRPr lang="en-US" sz="1200">
              <a:solidFill>
                <a:prstClr val="black">
                  <a:tint val="75000"/>
                </a:prstClr>
              </a:solidFill>
              <a:latin typeface="+mn-lt"/>
              <a:cs typeface="+mn-cs"/>
            </a:endParaRPr>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D1E4844-6FB1-44BE-A36C-DF24DB8F9559}" type="slidenum">
              <a:rPr lang="en-US" sz="1200">
                <a:solidFill>
                  <a:prstClr val="black">
                    <a:tint val="75000"/>
                  </a:prstClr>
                </a:solidFill>
                <a:latin typeface="+mn-lt"/>
                <a:cs typeface="+mn-cs"/>
              </a:rPr>
              <a:pPr algn="r" fontAlgn="auto">
                <a:spcBef>
                  <a:spcPts val="0"/>
                </a:spcBef>
                <a:spcAft>
                  <a:spcPts val="0"/>
                </a:spcAft>
                <a:defRPr/>
              </a:pPr>
              <a:t>2</a:t>
            </a:fld>
            <a:endParaRPr lang="en-US" sz="1200">
              <a:solidFill>
                <a:prstClr val="black">
                  <a:tint val="75000"/>
                </a:prstClr>
              </a:solidFill>
              <a:latin typeface="+mn-lt"/>
              <a:cs typeface="+mn-cs"/>
            </a:endParaRPr>
          </a:p>
        </p:txBody>
      </p:sp>
      <p:sp>
        <p:nvSpPr>
          <p:cNvPr id="18437" name="Title 1"/>
          <p:cNvSpPr>
            <a:spLocks noGrp="1"/>
          </p:cNvSpPr>
          <p:nvPr>
            <p:ph type="title"/>
          </p:nvPr>
        </p:nvSpPr>
        <p:spPr/>
        <p:txBody>
          <a:bodyPr/>
          <a:lstStyle/>
          <a:p>
            <a:pPr eaLnBrk="1" hangingPunct="1"/>
            <a:r>
              <a:rPr lang="en-US" b="1" smtClean="0"/>
              <a:t>Job-Shadowing</a:t>
            </a:r>
          </a:p>
        </p:txBody>
      </p:sp>
      <p:sp>
        <p:nvSpPr>
          <p:cNvPr id="18438" name="Content Placeholder 2"/>
          <p:cNvSpPr>
            <a:spLocks noGrp="1"/>
          </p:cNvSpPr>
          <p:nvPr>
            <p:ph idx="1"/>
          </p:nvPr>
        </p:nvSpPr>
        <p:spPr>
          <a:xfrm>
            <a:off x="457200" y="1371600"/>
            <a:ext cx="8229600" cy="4953000"/>
          </a:xfrm>
        </p:spPr>
        <p:txBody>
          <a:bodyPr/>
          <a:lstStyle/>
          <a:p>
            <a:pPr eaLnBrk="1" hangingPunct="1"/>
            <a:r>
              <a:rPr lang="en-US" b="1" smtClean="0"/>
              <a:t>Job-shadowing is</a:t>
            </a:r>
            <a:r>
              <a:rPr lang="en-US" smtClean="0"/>
              <a:t>:</a:t>
            </a:r>
          </a:p>
          <a:p>
            <a:pPr lvl="1" eaLnBrk="1" hangingPunct="1"/>
            <a:r>
              <a:rPr lang="en-US" smtClean="0"/>
              <a:t> actually spending part of a day(s) visiting or “shadowing” someone who is doing your career of interest at their place of work.</a:t>
            </a:r>
          </a:p>
          <a:p>
            <a:pPr eaLnBrk="1" hangingPunct="1"/>
            <a:r>
              <a:rPr lang="en-US" b="1" smtClean="0"/>
              <a:t>Purpose: </a:t>
            </a:r>
          </a:p>
          <a:p>
            <a:pPr lvl="1" eaLnBrk="1" hangingPunct="1"/>
            <a:r>
              <a:rPr lang="en-US" smtClean="0"/>
              <a:t> To get more detailed information about the day-to-day reality of the job you are interested in doing; and </a:t>
            </a:r>
          </a:p>
          <a:p>
            <a:pPr lvl="1" eaLnBrk="1" hangingPunct="1"/>
            <a:r>
              <a:rPr lang="en-US" smtClean="0"/>
              <a:t>To get a chance to see or possibly to participate in what they do on a daily basis.</a:t>
            </a:r>
          </a:p>
        </p:txBody>
      </p:sp>
      <p:sp>
        <p:nvSpPr>
          <p:cNvPr id="18439"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796E488D-E0E1-4429-8DB4-3BCB4166DCBC}" type="slidenum">
              <a:rPr lang="en-US" sz="1200">
                <a:solidFill>
                  <a:srgbClr val="898989"/>
                </a:solidFill>
              </a:rPr>
              <a:pPr algn="r" eaLnBrk="1" hangingPunct="1"/>
              <a:t>2</a:t>
            </a:fld>
            <a:endParaRPr lang="en-US" sz="1200">
              <a:solidFill>
                <a:srgbClr val="898989"/>
              </a:solidFill>
            </a:endParaRPr>
          </a:p>
        </p:txBody>
      </p:sp>
    </p:spTree>
    <p:extLst>
      <p:ext uri="{BB962C8B-B14F-4D97-AF65-F5344CB8AC3E}">
        <p14:creationId xmlns:p14="http://schemas.microsoft.com/office/powerpoint/2010/main" val="30553384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3BF487FB-28DC-472B-93A6-D7B6C8ABD6DB}" type="slidenum">
              <a:rPr lang="en-US"/>
              <a:pPr>
                <a:defRPr/>
              </a:pPr>
              <a:t>3</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B0EDB82C-4FCF-44C1-AC8E-49F2E5780166}" type="slidenum">
              <a:rPr lang="en-US" sz="1200">
                <a:solidFill>
                  <a:prstClr val="black">
                    <a:tint val="75000"/>
                  </a:prstClr>
                </a:solidFill>
                <a:latin typeface="+mn-lt"/>
                <a:cs typeface="+mn-cs"/>
              </a:rPr>
              <a:pPr algn="r" fontAlgn="auto">
                <a:spcBef>
                  <a:spcPts val="0"/>
                </a:spcBef>
                <a:spcAft>
                  <a:spcPts val="0"/>
                </a:spcAft>
                <a:defRPr/>
              </a:pPr>
              <a:t>3</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E4901C9-B52A-48D9-8ADC-666CE8B91AB7}" type="slidenum">
              <a:rPr lang="en-US" sz="1200">
                <a:solidFill>
                  <a:prstClr val="black">
                    <a:tint val="75000"/>
                  </a:prstClr>
                </a:solidFill>
                <a:latin typeface="+mn-lt"/>
                <a:cs typeface="+mn-cs"/>
              </a:rPr>
              <a:pPr algn="r" fontAlgn="auto">
                <a:spcBef>
                  <a:spcPts val="0"/>
                </a:spcBef>
                <a:spcAft>
                  <a:spcPts val="0"/>
                </a:spcAft>
                <a:defRPr/>
              </a:pPr>
              <a:t>3</a:t>
            </a:fld>
            <a:endParaRPr lang="en-US" sz="1200">
              <a:solidFill>
                <a:prstClr val="black">
                  <a:tint val="75000"/>
                </a:prstClr>
              </a:solidFill>
              <a:latin typeface="+mn-lt"/>
              <a:cs typeface="+mn-cs"/>
            </a:endParaRPr>
          </a:p>
        </p:txBody>
      </p:sp>
      <p:sp>
        <p:nvSpPr>
          <p:cNvPr id="19461" name="Title 1"/>
          <p:cNvSpPr>
            <a:spLocks noGrp="1"/>
          </p:cNvSpPr>
          <p:nvPr>
            <p:ph type="title"/>
          </p:nvPr>
        </p:nvSpPr>
        <p:spPr>
          <a:xfrm>
            <a:off x="457200" y="274638"/>
            <a:ext cx="8229600" cy="944562"/>
          </a:xfrm>
        </p:spPr>
        <p:txBody>
          <a:bodyPr/>
          <a:lstStyle/>
          <a:p>
            <a:r>
              <a:rPr lang="en-US" b="1" smtClean="0"/>
              <a:t>Preparing for a Job Shadow</a:t>
            </a:r>
          </a:p>
        </p:txBody>
      </p:sp>
      <p:sp>
        <p:nvSpPr>
          <p:cNvPr id="19462" name="Content Placeholder 2"/>
          <p:cNvSpPr>
            <a:spLocks noGrp="1"/>
          </p:cNvSpPr>
          <p:nvPr>
            <p:ph idx="1"/>
          </p:nvPr>
        </p:nvSpPr>
        <p:spPr>
          <a:xfrm>
            <a:off x="457200" y="1143000"/>
            <a:ext cx="8229600" cy="5029200"/>
          </a:xfrm>
        </p:spPr>
        <p:txBody>
          <a:bodyPr/>
          <a:lstStyle/>
          <a:p>
            <a:r>
              <a:rPr lang="en-US" sz="2800" smtClean="0"/>
              <a:t>Might be a logical follow-up to a successful Informational Interview.</a:t>
            </a:r>
          </a:p>
          <a:p>
            <a:r>
              <a:rPr lang="en-US" sz="2800" smtClean="0"/>
              <a:t>Make contact with the person who will host you at the worksite.</a:t>
            </a:r>
          </a:p>
          <a:p>
            <a:r>
              <a:rPr lang="en-US" sz="2800" smtClean="0"/>
              <a:t>Set a specific date and time period at the worksite.</a:t>
            </a:r>
          </a:p>
          <a:p>
            <a:r>
              <a:rPr lang="en-US" sz="2800" smtClean="0"/>
              <a:t>Ask about appropriate clothing – footwear, headgear.</a:t>
            </a:r>
          </a:p>
          <a:p>
            <a:r>
              <a:rPr lang="en-US" sz="2800" smtClean="0"/>
              <a:t>Show up on time – a few minutes early is best.</a:t>
            </a:r>
          </a:p>
          <a:p>
            <a:r>
              <a:rPr lang="en-US" sz="2800" smtClean="0"/>
              <a:t>Follow instructions/guidelines carefully – remember, this is a worksite and you are a visitor.</a:t>
            </a:r>
          </a:p>
          <a:p>
            <a:r>
              <a:rPr lang="en-US" sz="2800" smtClean="0"/>
              <a:t>Gather lots of information and send thank you card. </a:t>
            </a:r>
          </a:p>
        </p:txBody>
      </p:sp>
      <p:sp>
        <p:nvSpPr>
          <p:cNvPr id="19463"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16C11B7F-A5A7-4E7E-869E-C50D4CF8EDBD}" type="slidenum">
              <a:rPr lang="en-US" sz="1200">
                <a:solidFill>
                  <a:srgbClr val="898989"/>
                </a:solidFill>
              </a:rPr>
              <a:pPr algn="r" eaLnBrk="1" hangingPunct="1"/>
              <a:t>3</a:t>
            </a:fld>
            <a:endParaRPr lang="en-US" sz="1200">
              <a:solidFill>
                <a:srgbClr val="898989"/>
              </a:solidFill>
            </a:endParaRPr>
          </a:p>
        </p:txBody>
      </p:sp>
    </p:spTree>
    <p:extLst>
      <p:ext uri="{BB962C8B-B14F-4D97-AF65-F5344CB8AC3E}">
        <p14:creationId xmlns:p14="http://schemas.microsoft.com/office/powerpoint/2010/main" val="25392630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90CECDE3-07DA-4726-8B2C-B2368FAC6CC3}" type="slidenum">
              <a:rPr lang="en-US"/>
              <a:pPr>
                <a:defRPr/>
              </a:pPr>
              <a:t>4</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3BBD7140-6AC5-41CC-99AC-7373E57CC189}" type="slidenum">
              <a:rPr lang="en-US" sz="1200">
                <a:solidFill>
                  <a:prstClr val="black">
                    <a:tint val="75000"/>
                  </a:prstClr>
                </a:solidFill>
                <a:latin typeface="+mn-lt"/>
                <a:cs typeface="+mn-cs"/>
              </a:rPr>
              <a:pPr algn="r" fontAlgn="auto">
                <a:spcBef>
                  <a:spcPts val="0"/>
                </a:spcBef>
                <a:spcAft>
                  <a:spcPts val="0"/>
                </a:spcAft>
                <a:defRPr/>
              </a:pPr>
              <a:t>4</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18998D6-488B-49EB-875F-207C1FB4A11E}" type="slidenum">
              <a:rPr lang="en-US" sz="1200">
                <a:solidFill>
                  <a:prstClr val="black">
                    <a:tint val="75000"/>
                  </a:prstClr>
                </a:solidFill>
                <a:latin typeface="+mn-lt"/>
                <a:cs typeface="+mn-cs"/>
              </a:rPr>
              <a:pPr algn="r" fontAlgn="auto">
                <a:spcBef>
                  <a:spcPts val="0"/>
                </a:spcBef>
                <a:spcAft>
                  <a:spcPts val="0"/>
                </a:spcAft>
                <a:defRPr/>
              </a:pPr>
              <a:t>4</a:t>
            </a:fld>
            <a:endParaRPr lang="en-US" sz="1200">
              <a:solidFill>
                <a:prstClr val="black">
                  <a:tint val="75000"/>
                </a:prstClr>
              </a:solidFill>
              <a:latin typeface="+mn-lt"/>
              <a:cs typeface="+mn-cs"/>
            </a:endParaRPr>
          </a:p>
        </p:txBody>
      </p:sp>
      <p:sp>
        <p:nvSpPr>
          <p:cNvPr id="20485" name="Title 1"/>
          <p:cNvSpPr>
            <a:spLocks noGrp="1"/>
          </p:cNvSpPr>
          <p:nvPr>
            <p:ph type="title"/>
          </p:nvPr>
        </p:nvSpPr>
        <p:spPr/>
        <p:txBody>
          <a:bodyPr/>
          <a:lstStyle/>
          <a:p>
            <a:r>
              <a:rPr lang="en-US" b="1" smtClean="0"/>
              <a:t>Job-Shadow Limitations</a:t>
            </a:r>
            <a:r>
              <a:rPr lang="en-US" smtClean="0"/>
              <a:t> </a:t>
            </a:r>
          </a:p>
        </p:txBody>
      </p:sp>
      <p:sp>
        <p:nvSpPr>
          <p:cNvPr id="20486" name="Content Placeholder 2"/>
          <p:cNvSpPr>
            <a:spLocks noGrp="1"/>
          </p:cNvSpPr>
          <p:nvPr>
            <p:ph idx="1"/>
          </p:nvPr>
        </p:nvSpPr>
        <p:spPr>
          <a:xfrm>
            <a:off x="533400" y="1676400"/>
            <a:ext cx="8229600" cy="4114800"/>
          </a:xfrm>
        </p:spPr>
        <p:txBody>
          <a:bodyPr/>
          <a:lstStyle/>
          <a:p>
            <a:r>
              <a:rPr lang="en-US" smtClean="0"/>
              <a:t>Realize that you may be limited in what you can participate in, due to confidentiality, liability or safety issues – it depends on the type of work and environment.</a:t>
            </a:r>
          </a:p>
          <a:p>
            <a:r>
              <a:rPr lang="en-US" smtClean="0"/>
              <a:t>Again, thank the person for the opportunity – a thank-you note is also a good idea. </a:t>
            </a:r>
          </a:p>
        </p:txBody>
      </p:sp>
      <p:sp>
        <p:nvSpPr>
          <p:cNvPr id="20487"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411A1E7B-B616-498B-9E01-E89F39AA5CE4}" type="slidenum">
              <a:rPr lang="en-US" sz="1200">
                <a:solidFill>
                  <a:srgbClr val="898989"/>
                </a:solidFill>
              </a:rPr>
              <a:pPr algn="r" eaLnBrk="1" hangingPunct="1"/>
              <a:t>4</a:t>
            </a:fld>
            <a:endParaRPr lang="en-US" sz="1200">
              <a:solidFill>
                <a:srgbClr val="898989"/>
              </a:solidFill>
            </a:endParaRPr>
          </a:p>
        </p:txBody>
      </p:sp>
    </p:spTree>
    <p:extLst>
      <p:ext uri="{BB962C8B-B14F-4D97-AF65-F5344CB8AC3E}">
        <p14:creationId xmlns:p14="http://schemas.microsoft.com/office/powerpoint/2010/main" val="1947445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88A57AD1-686E-4982-954D-F92F1BCF9E51}" type="slidenum">
              <a:rPr lang="en-US"/>
              <a:pPr>
                <a:defRPr/>
              </a:pPr>
              <a:t>5</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E09BE9A-B9CA-4DA4-AD73-F7446BE6301F}" type="slidenum">
              <a:rPr lang="en-US" sz="1200">
                <a:solidFill>
                  <a:prstClr val="black">
                    <a:tint val="75000"/>
                  </a:prstClr>
                </a:solidFill>
                <a:latin typeface="+mn-lt"/>
                <a:cs typeface="+mn-cs"/>
              </a:rPr>
              <a:pPr algn="r" fontAlgn="auto">
                <a:spcBef>
                  <a:spcPts val="0"/>
                </a:spcBef>
                <a:spcAft>
                  <a:spcPts val="0"/>
                </a:spcAft>
                <a:defRPr/>
              </a:pPr>
              <a:t>5</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B936B9EC-F510-48B5-AD78-981B8B99C5F3}" type="slidenum">
              <a:rPr lang="en-US" sz="1200">
                <a:solidFill>
                  <a:prstClr val="black">
                    <a:tint val="75000"/>
                  </a:prstClr>
                </a:solidFill>
                <a:latin typeface="+mn-lt"/>
                <a:cs typeface="+mn-cs"/>
              </a:rPr>
              <a:pPr algn="r" fontAlgn="auto">
                <a:spcBef>
                  <a:spcPts val="0"/>
                </a:spcBef>
                <a:spcAft>
                  <a:spcPts val="0"/>
                </a:spcAft>
                <a:defRPr/>
              </a:pPr>
              <a:t>5</a:t>
            </a:fld>
            <a:endParaRPr lang="en-US" sz="1200">
              <a:solidFill>
                <a:prstClr val="black">
                  <a:tint val="75000"/>
                </a:prstClr>
              </a:solidFill>
              <a:latin typeface="+mn-lt"/>
              <a:cs typeface="+mn-cs"/>
            </a:endParaRPr>
          </a:p>
        </p:txBody>
      </p:sp>
      <p:sp>
        <p:nvSpPr>
          <p:cNvPr id="21509" name="Title 1"/>
          <p:cNvSpPr>
            <a:spLocks noGrp="1"/>
          </p:cNvSpPr>
          <p:nvPr>
            <p:ph type="title"/>
          </p:nvPr>
        </p:nvSpPr>
        <p:spPr/>
        <p:txBody>
          <a:bodyPr/>
          <a:lstStyle/>
          <a:p>
            <a:r>
              <a:rPr lang="en-US" b="1" smtClean="0"/>
              <a:t>Processing the Group Job Shadow</a:t>
            </a:r>
          </a:p>
        </p:txBody>
      </p:sp>
      <p:sp>
        <p:nvSpPr>
          <p:cNvPr id="21510" name="Content Placeholder 2"/>
          <p:cNvSpPr>
            <a:spLocks noGrp="1"/>
          </p:cNvSpPr>
          <p:nvPr>
            <p:ph idx="1"/>
          </p:nvPr>
        </p:nvSpPr>
        <p:spPr>
          <a:xfrm>
            <a:off x="457200" y="1981200"/>
            <a:ext cx="8229600" cy="4144963"/>
          </a:xfrm>
        </p:spPr>
        <p:txBody>
          <a:bodyPr/>
          <a:lstStyle/>
          <a:p>
            <a:r>
              <a:rPr lang="en-US" smtClean="0"/>
              <a:t>What did you learn from visiting this job site?</a:t>
            </a:r>
          </a:p>
          <a:p>
            <a:pPr>
              <a:buFont typeface="Arial" charset="0"/>
              <a:buNone/>
            </a:pPr>
            <a:endParaRPr lang="en-US" sz="1000" smtClean="0"/>
          </a:p>
          <a:p>
            <a:r>
              <a:rPr lang="en-US" smtClean="0"/>
              <a:t>Is the job site what you expected? If not, why not?</a:t>
            </a:r>
          </a:p>
          <a:p>
            <a:pPr>
              <a:buFont typeface="Arial" charset="0"/>
              <a:buNone/>
            </a:pPr>
            <a:endParaRPr lang="en-US" sz="1000" smtClean="0"/>
          </a:p>
          <a:p>
            <a:r>
              <a:rPr lang="en-US" smtClean="0"/>
              <a:t>Is this a place you might want to work?</a:t>
            </a:r>
          </a:p>
          <a:p>
            <a:endParaRPr lang="en-US" smtClean="0"/>
          </a:p>
        </p:txBody>
      </p:sp>
      <p:sp>
        <p:nvSpPr>
          <p:cNvPr id="21511"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55C3B049-4BB0-4E2B-867C-9BA7ABB9B5BD}" type="slidenum">
              <a:rPr lang="en-US" sz="1200">
                <a:solidFill>
                  <a:srgbClr val="898989"/>
                </a:solidFill>
              </a:rPr>
              <a:pPr algn="r" eaLnBrk="1" hangingPunct="1"/>
              <a:t>5</a:t>
            </a:fld>
            <a:endParaRPr lang="en-US" sz="1200">
              <a:solidFill>
                <a:srgbClr val="898989"/>
              </a:solidFill>
            </a:endParaRPr>
          </a:p>
        </p:txBody>
      </p:sp>
    </p:spTree>
    <p:extLst>
      <p:ext uri="{BB962C8B-B14F-4D97-AF65-F5344CB8AC3E}">
        <p14:creationId xmlns:p14="http://schemas.microsoft.com/office/powerpoint/2010/main" val="19177228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52F71D91-BAD7-4038-AF18-4DECC237D4F5}" type="slidenum">
              <a:rPr lang="en-US"/>
              <a:pPr>
                <a:defRPr/>
              </a:pPr>
              <a:t>6</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2711F721-7227-40B4-8DFA-33C1D3CC2176}" type="slidenum">
              <a:rPr lang="en-US" sz="1200">
                <a:solidFill>
                  <a:prstClr val="black">
                    <a:tint val="75000"/>
                  </a:prstClr>
                </a:solidFill>
                <a:latin typeface="+mn-lt"/>
                <a:cs typeface="+mn-cs"/>
              </a:rPr>
              <a:pPr algn="r" fontAlgn="auto">
                <a:spcBef>
                  <a:spcPts val="0"/>
                </a:spcBef>
                <a:spcAft>
                  <a:spcPts val="0"/>
                </a:spcAft>
                <a:defRPr/>
              </a:pPr>
              <a:t>6</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7516B32E-75A6-471C-BFAF-1C31585B106F}" type="slidenum">
              <a:rPr lang="en-US" sz="1200">
                <a:solidFill>
                  <a:prstClr val="black">
                    <a:tint val="75000"/>
                  </a:prstClr>
                </a:solidFill>
                <a:latin typeface="+mn-lt"/>
                <a:cs typeface="+mn-cs"/>
              </a:rPr>
              <a:pPr algn="r" fontAlgn="auto">
                <a:spcBef>
                  <a:spcPts val="0"/>
                </a:spcBef>
                <a:spcAft>
                  <a:spcPts val="0"/>
                </a:spcAft>
                <a:defRPr/>
              </a:pPr>
              <a:t>6</a:t>
            </a:fld>
            <a:endParaRPr lang="en-US" sz="1200">
              <a:solidFill>
                <a:prstClr val="black">
                  <a:tint val="75000"/>
                </a:prstClr>
              </a:solidFill>
              <a:latin typeface="+mn-lt"/>
              <a:cs typeface="+mn-cs"/>
            </a:endParaRPr>
          </a:p>
        </p:txBody>
      </p:sp>
      <p:sp>
        <p:nvSpPr>
          <p:cNvPr id="22533" name="Title 1"/>
          <p:cNvSpPr>
            <a:spLocks noGrp="1"/>
          </p:cNvSpPr>
          <p:nvPr>
            <p:ph type="title"/>
          </p:nvPr>
        </p:nvSpPr>
        <p:spPr>
          <a:xfrm>
            <a:off x="457200" y="304800"/>
            <a:ext cx="8229600" cy="914400"/>
          </a:xfrm>
        </p:spPr>
        <p:txBody>
          <a:bodyPr/>
          <a:lstStyle/>
          <a:p>
            <a:r>
              <a:rPr lang="en-US" b="1" smtClean="0"/>
              <a:t>Job-Shadow Follow-Up</a:t>
            </a:r>
          </a:p>
        </p:txBody>
      </p:sp>
      <p:sp>
        <p:nvSpPr>
          <p:cNvPr id="22534" name="Content Placeholder 2"/>
          <p:cNvSpPr>
            <a:spLocks noGrp="1"/>
          </p:cNvSpPr>
          <p:nvPr>
            <p:ph idx="1"/>
          </p:nvPr>
        </p:nvSpPr>
        <p:spPr>
          <a:xfrm>
            <a:off x="228600" y="1219200"/>
            <a:ext cx="8610600" cy="4906963"/>
          </a:xfrm>
        </p:spPr>
        <p:txBody>
          <a:bodyPr/>
          <a:lstStyle/>
          <a:p>
            <a:pPr>
              <a:buFont typeface="Arial" charset="0"/>
              <a:buNone/>
            </a:pPr>
            <a:r>
              <a:rPr lang="en-US" b="1" smtClean="0"/>
              <a:t>Job Shadow Questions: </a:t>
            </a:r>
          </a:p>
          <a:p>
            <a:pPr lvl="1"/>
            <a:r>
              <a:rPr lang="en-US" smtClean="0"/>
              <a:t>Who did you job shadow and where?</a:t>
            </a:r>
          </a:p>
          <a:p>
            <a:pPr lvl="1"/>
            <a:r>
              <a:rPr lang="en-US" smtClean="0"/>
              <a:t>Describe the workplace.  How long were you there?</a:t>
            </a:r>
          </a:p>
          <a:p>
            <a:pPr lvl="1"/>
            <a:r>
              <a:rPr lang="en-US" smtClean="0"/>
              <a:t>What did you find most interesting/surprising/ unexpected?</a:t>
            </a:r>
          </a:p>
          <a:p>
            <a:pPr lvl="1"/>
            <a:r>
              <a:rPr lang="en-US" smtClean="0"/>
              <a:t>Is this an occupation that you would like to continue to explore further?</a:t>
            </a:r>
          </a:p>
          <a:p>
            <a:pPr lvl="1">
              <a:buFont typeface="Arial" charset="0"/>
              <a:buNone/>
            </a:pPr>
            <a:endParaRPr lang="en-US" sz="900" smtClean="0"/>
          </a:p>
          <a:p>
            <a:pPr lvl="1">
              <a:buFont typeface="Arial" charset="0"/>
              <a:buNone/>
            </a:pPr>
            <a:r>
              <a:rPr lang="en-US" sz="2000" smtClean="0"/>
              <a:t>			Record the name of the person and place that you visited in the		“O” section of your </a:t>
            </a:r>
            <a:r>
              <a:rPr lang="en-US" sz="2000" b="1" smtClean="0"/>
              <a:t>Participant Workbook next to </a:t>
            </a:r>
          </a:p>
          <a:p>
            <a:pPr lvl="1">
              <a:buFont typeface="Arial" charset="0"/>
              <a:buNone/>
            </a:pPr>
            <a:r>
              <a:rPr lang="en-US" sz="2000" b="1" smtClean="0"/>
              <a:t>				“Job-Shadowing.”</a:t>
            </a:r>
          </a:p>
        </p:txBody>
      </p:sp>
      <p:sp>
        <p:nvSpPr>
          <p:cNvPr id="22535" name="Slide Number Placeholder 5"/>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366E7B26-1C54-4617-BCBA-BE46AC5DCDC7}" type="slidenum">
              <a:rPr lang="en-US" sz="1200">
                <a:solidFill>
                  <a:srgbClr val="898989"/>
                </a:solidFill>
              </a:rPr>
              <a:pPr algn="r" eaLnBrk="1" hangingPunct="1"/>
              <a:t>6</a:t>
            </a:fld>
            <a:endParaRPr lang="en-US" sz="1200">
              <a:solidFill>
                <a:srgbClr val="898989"/>
              </a:solidFill>
            </a:endParaRPr>
          </a:p>
        </p:txBody>
      </p:sp>
      <p:pic>
        <p:nvPicPr>
          <p:cNvPr id="22536" name="Picture 9" descr="A piece of ice inscribed with a letter O." title="Piece of ice"/>
          <p:cNvPicPr>
            <a:picLocks noChangeAspect="1" noChangeArrowheads="1"/>
          </p:cNvPicPr>
          <p:nvPr/>
        </p:nvPicPr>
        <p:blipFill>
          <a:blip r:embed="rId3"/>
          <a:srcRect/>
          <a:stretch>
            <a:fillRect/>
          </a:stretch>
        </p:blipFill>
        <p:spPr bwMode="auto">
          <a:xfrm>
            <a:off x="457200" y="4876800"/>
            <a:ext cx="12541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96337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p:txBody>
          <a:bodyPr/>
          <a:lstStyle/>
          <a:p>
            <a:pPr>
              <a:defRPr/>
            </a:pPr>
            <a:fld id="{74F152D8-5E7E-413F-8E32-91B887791480}" type="slidenum">
              <a:rPr lang="en-US"/>
              <a:pPr>
                <a:defRPr/>
              </a:pPr>
              <a:t>7</a:t>
            </a:fld>
            <a:endParaRPr lang="en-US"/>
          </a:p>
        </p:txBody>
      </p:sp>
      <p:sp>
        <p:nvSpPr>
          <p:cNvPr id="9"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4DBD67AB-C404-41BA-AD65-0A5AA1BACBF8}" type="slidenum">
              <a:rPr lang="en-US" sz="1200">
                <a:solidFill>
                  <a:prstClr val="black">
                    <a:tint val="75000"/>
                  </a:prstClr>
                </a:solidFill>
                <a:latin typeface="+mn-lt"/>
                <a:cs typeface="+mn-cs"/>
              </a:rPr>
              <a:pPr algn="r" fontAlgn="auto">
                <a:spcBef>
                  <a:spcPts val="0"/>
                </a:spcBef>
                <a:spcAft>
                  <a:spcPts val="0"/>
                </a:spcAft>
                <a:defRPr/>
              </a:pPr>
              <a:t>7</a:t>
            </a:fld>
            <a:endParaRPr lang="en-US" sz="1200">
              <a:solidFill>
                <a:prstClr val="black">
                  <a:tint val="75000"/>
                </a:prstClr>
              </a:solidFill>
              <a:latin typeface="+mn-lt"/>
              <a:cs typeface="+mn-cs"/>
            </a:endParaRPr>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641A575A-FDCC-41AE-8ACB-B11440CBD34D}" type="slidenum">
              <a:rPr lang="en-US" sz="1200">
                <a:solidFill>
                  <a:prstClr val="black">
                    <a:tint val="75000"/>
                  </a:prstClr>
                </a:solidFill>
                <a:latin typeface="+mn-lt"/>
                <a:cs typeface="+mn-cs"/>
              </a:rPr>
              <a:pPr algn="r" fontAlgn="auto">
                <a:spcBef>
                  <a:spcPts val="0"/>
                </a:spcBef>
                <a:spcAft>
                  <a:spcPts val="0"/>
                </a:spcAft>
                <a:defRPr/>
              </a:pPr>
              <a:t>7</a:t>
            </a:fld>
            <a:endParaRPr lang="en-US" sz="1200">
              <a:solidFill>
                <a:prstClr val="black">
                  <a:tint val="75000"/>
                </a:prstClr>
              </a:solidFill>
              <a:latin typeface="+mn-lt"/>
              <a:cs typeface="+mn-cs"/>
            </a:endParaRPr>
          </a:p>
        </p:txBody>
      </p:sp>
      <p:sp>
        <p:nvSpPr>
          <p:cNvPr id="23557" name="Title 1"/>
          <p:cNvSpPr>
            <a:spLocks noGrp="1"/>
          </p:cNvSpPr>
          <p:nvPr>
            <p:ph type="title"/>
          </p:nvPr>
        </p:nvSpPr>
        <p:spPr/>
        <p:txBody>
          <a:bodyPr>
            <a:normAutofit fontScale="90000"/>
          </a:bodyPr>
          <a:lstStyle/>
          <a:p>
            <a:r>
              <a:rPr lang="en-US" b="1" smtClean="0"/>
              <a:t>Volunteer, Community</a:t>
            </a:r>
            <a:br>
              <a:rPr lang="en-US" b="1" smtClean="0"/>
            </a:br>
            <a:r>
              <a:rPr lang="en-US" b="1" smtClean="0"/>
              <a:t>and Unpaid Work</a:t>
            </a:r>
          </a:p>
        </p:txBody>
      </p:sp>
      <p:sp>
        <p:nvSpPr>
          <p:cNvPr id="23558" name="Content Placeholder 2"/>
          <p:cNvSpPr>
            <a:spLocks noGrp="1"/>
          </p:cNvSpPr>
          <p:nvPr>
            <p:ph idx="1"/>
          </p:nvPr>
        </p:nvSpPr>
        <p:spPr>
          <a:xfrm>
            <a:off x="457200" y="1600200"/>
            <a:ext cx="8229600" cy="4343400"/>
          </a:xfrm>
        </p:spPr>
        <p:txBody>
          <a:bodyPr/>
          <a:lstStyle/>
          <a:p>
            <a:r>
              <a:rPr lang="en-US" sz="2800" smtClean="0"/>
              <a:t>An opportunity to “try out” a particular job </a:t>
            </a:r>
          </a:p>
          <a:p>
            <a:r>
              <a:rPr lang="en-US" sz="2800" smtClean="0"/>
              <a:t>Typically an unpaid position</a:t>
            </a:r>
          </a:p>
          <a:p>
            <a:r>
              <a:rPr lang="en-US" sz="2800" smtClean="0"/>
              <a:t>A longer-term experience – few weeks, summer or part-time ongoing work</a:t>
            </a:r>
          </a:p>
          <a:p>
            <a:r>
              <a:rPr lang="en-US" sz="2800" smtClean="0"/>
              <a:t>Could be an opportunity that you seek, request or an opportunity advertised by the employe</a:t>
            </a:r>
            <a:r>
              <a:rPr lang="en-US" smtClean="0"/>
              <a:t>r</a:t>
            </a:r>
          </a:p>
          <a:p>
            <a:r>
              <a:rPr lang="en-US" sz="2800" smtClean="0"/>
              <a:t>Could answer the question – </a:t>
            </a:r>
          </a:p>
          <a:p>
            <a:pPr>
              <a:buFont typeface="Arial" charset="0"/>
              <a:buNone/>
            </a:pPr>
            <a:r>
              <a:rPr lang="en-US" sz="2800" smtClean="0"/>
              <a:t>		“Is this something I could do for the long-term?”</a:t>
            </a:r>
          </a:p>
        </p:txBody>
      </p:sp>
      <p:sp>
        <p:nvSpPr>
          <p:cNvPr id="23559"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E8A13A17-BDCD-4B5B-BD57-BDA909D610D7}" type="slidenum">
              <a:rPr lang="en-US" sz="1200">
                <a:solidFill>
                  <a:srgbClr val="898989"/>
                </a:solidFill>
              </a:rPr>
              <a:pPr algn="r" eaLnBrk="1" hangingPunct="1"/>
              <a:t>7</a:t>
            </a:fld>
            <a:endParaRPr lang="en-US" sz="1200">
              <a:solidFill>
                <a:srgbClr val="898989"/>
              </a:solidFill>
            </a:endParaRPr>
          </a:p>
        </p:txBody>
      </p:sp>
    </p:spTree>
    <p:extLst>
      <p:ext uri="{BB962C8B-B14F-4D97-AF65-F5344CB8AC3E}">
        <p14:creationId xmlns:p14="http://schemas.microsoft.com/office/powerpoint/2010/main" val="1221238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39F8236B-DF65-42CD-A5C4-3D4D97F9C351}" type="slidenum">
              <a:rPr lang="en-US"/>
              <a:pPr>
                <a:defRPr/>
              </a:pPr>
              <a:t>8</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CED4E0AA-E9E2-4DBD-AE60-89519DDCAE74}" type="slidenum">
              <a:rPr lang="en-US" sz="1200">
                <a:solidFill>
                  <a:prstClr val="black">
                    <a:tint val="75000"/>
                  </a:prstClr>
                </a:solidFill>
                <a:latin typeface="+mn-lt"/>
                <a:cs typeface="+mn-cs"/>
              </a:rPr>
              <a:pPr algn="r" fontAlgn="auto">
                <a:spcBef>
                  <a:spcPts val="0"/>
                </a:spcBef>
                <a:spcAft>
                  <a:spcPts val="0"/>
                </a:spcAft>
                <a:defRPr/>
              </a:pPr>
              <a:t>8</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B8DB28F3-8CD9-4B75-8D63-D4E895849701}" type="slidenum">
              <a:rPr lang="en-US" sz="1200">
                <a:solidFill>
                  <a:prstClr val="black">
                    <a:tint val="75000"/>
                  </a:prstClr>
                </a:solidFill>
                <a:latin typeface="+mn-lt"/>
                <a:cs typeface="+mn-cs"/>
              </a:rPr>
              <a:pPr algn="r" fontAlgn="auto">
                <a:spcBef>
                  <a:spcPts val="0"/>
                </a:spcBef>
                <a:spcAft>
                  <a:spcPts val="0"/>
                </a:spcAft>
                <a:defRPr/>
              </a:pPr>
              <a:t>8</a:t>
            </a:fld>
            <a:endParaRPr lang="en-US" sz="1200">
              <a:solidFill>
                <a:prstClr val="black">
                  <a:tint val="75000"/>
                </a:prstClr>
              </a:solidFill>
              <a:latin typeface="+mn-lt"/>
              <a:cs typeface="+mn-cs"/>
            </a:endParaRPr>
          </a:p>
        </p:txBody>
      </p:sp>
      <p:sp>
        <p:nvSpPr>
          <p:cNvPr id="24581" name="Title 1"/>
          <p:cNvSpPr>
            <a:spLocks noGrp="1"/>
          </p:cNvSpPr>
          <p:nvPr>
            <p:ph type="title"/>
          </p:nvPr>
        </p:nvSpPr>
        <p:spPr/>
        <p:txBody>
          <a:bodyPr/>
          <a:lstStyle/>
          <a:p>
            <a:r>
              <a:rPr lang="en-US" b="1" smtClean="0"/>
              <a:t>Is this what I really want to do?</a:t>
            </a:r>
          </a:p>
        </p:txBody>
      </p:sp>
      <p:sp>
        <p:nvSpPr>
          <p:cNvPr id="24582" name="Content Placeholder 2"/>
          <p:cNvSpPr>
            <a:spLocks noGrp="1"/>
          </p:cNvSpPr>
          <p:nvPr>
            <p:ph idx="1"/>
          </p:nvPr>
        </p:nvSpPr>
        <p:spPr/>
        <p:txBody>
          <a:bodyPr/>
          <a:lstStyle/>
          <a:p>
            <a:pPr>
              <a:buFont typeface="Arial" charset="0"/>
              <a:buNone/>
            </a:pPr>
            <a:r>
              <a:rPr lang="en-US" smtClean="0"/>
              <a:t>Each step gets you closer to the realization of your “ideal” job, allowing you to make an informed decision about that career field</a:t>
            </a:r>
          </a:p>
          <a:p>
            <a:pPr lvl="1"/>
            <a:r>
              <a:rPr lang="en-US" smtClean="0"/>
              <a:t>Career/job profiles – printed or video resources</a:t>
            </a:r>
          </a:p>
          <a:p>
            <a:pPr lvl="1"/>
            <a:r>
              <a:rPr lang="en-US" smtClean="0"/>
              <a:t>Informational Interviewing</a:t>
            </a:r>
          </a:p>
          <a:p>
            <a:pPr lvl="1"/>
            <a:r>
              <a:rPr lang="en-US" smtClean="0"/>
              <a:t>Job Shadowing</a:t>
            </a:r>
          </a:p>
          <a:p>
            <a:pPr lvl="1"/>
            <a:r>
              <a:rPr lang="en-US" smtClean="0"/>
              <a:t>Volunteer, Community or Unpaid work experience</a:t>
            </a:r>
          </a:p>
          <a:p>
            <a:pPr lvl="1"/>
            <a:r>
              <a:rPr lang="en-US" smtClean="0"/>
              <a:t>Future career path</a:t>
            </a:r>
          </a:p>
        </p:txBody>
      </p:sp>
      <p:sp>
        <p:nvSpPr>
          <p:cNvPr id="24583"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685B4873-1998-4D2D-A8B2-9DBE2C9FB4BA}" type="slidenum">
              <a:rPr lang="en-US" sz="1200">
                <a:solidFill>
                  <a:srgbClr val="898989"/>
                </a:solidFill>
              </a:rPr>
              <a:pPr algn="r" eaLnBrk="1" hangingPunct="1"/>
              <a:t>8</a:t>
            </a:fld>
            <a:endParaRPr lang="en-US" sz="1200">
              <a:solidFill>
                <a:srgbClr val="898989"/>
              </a:solidFill>
            </a:endParaRPr>
          </a:p>
        </p:txBody>
      </p:sp>
    </p:spTree>
    <p:extLst>
      <p:ext uri="{BB962C8B-B14F-4D97-AF65-F5344CB8AC3E}">
        <p14:creationId xmlns:p14="http://schemas.microsoft.com/office/powerpoint/2010/main" val="3552764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5"/>
          <p:cNvSpPr>
            <a:spLocks noGrp="1"/>
          </p:cNvSpPr>
          <p:nvPr>
            <p:ph type="sldNum" sz="quarter" idx="12"/>
          </p:nvPr>
        </p:nvSpPr>
        <p:spPr/>
        <p:txBody>
          <a:bodyPr/>
          <a:lstStyle/>
          <a:p>
            <a:pPr>
              <a:defRPr/>
            </a:pPr>
            <a:fld id="{AB471C1E-284C-41D3-8BBF-3F8F2E899B0A}" type="slidenum">
              <a:rPr lang="en-US"/>
              <a:pPr>
                <a:defRPr/>
              </a:pPr>
              <a:t>9</a:t>
            </a:fld>
            <a:endParaRPr lang="en-US"/>
          </a:p>
        </p:txBody>
      </p:sp>
      <p:sp>
        <p:nvSpPr>
          <p:cNvPr id="8"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42DA7EF-1963-4DFA-9348-913B8A773AC2}" type="slidenum">
              <a:rPr lang="en-US" sz="1200">
                <a:solidFill>
                  <a:prstClr val="black">
                    <a:tint val="75000"/>
                  </a:prstClr>
                </a:solidFill>
                <a:latin typeface="+mn-lt"/>
                <a:cs typeface="+mn-cs"/>
              </a:rPr>
              <a:pPr algn="r" fontAlgn="auto">
                <a:spcBef>
                  <a:spcPts val="0"/>
                </a:spcBef>
                <a:spcAft>
                  <a:spcPts val="0"/>
                </a:spcAft>
                <a:defRPr/>
              </a:pPr>
              <a:t>9</a:t>
            </a:fld>
            <a:endParaRPr lang="en-US" sz="1200">
              <a:solidFill>
                <a:prstClr val="black">
                  <a:tint val="75000"/>
                </a:prstClr>
              </a:solidFill>
              <a:latin typeface="+mn-lt"/>
              <a:cs typeface="+mn-cs"/>
            </a:endParaRPr>
          </a:p>
        </p:txBody>
      </p:sp>
      <p:sp>
        <p:nvSpPr>
          <p:cNvPr id="7" name="Slide Number Placeholder 5"/>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F08597DD-FDE2-4CD9-9509-88BE00118DF9}" type="slidenum">
              <a:rPr lang="en-US" sz="1200">
                <a:solidFill>
                  <a:prstClr val="black">
                    <a:tint val="75000"/>
                  </a:prstClr>
                </a:solidFill>
                <a:latin typeface="+mn-lt"/>
                <a:cs typeface="+mn-cs"/>
              </a:rPr>
              <a:pPr algn="r" fontAlgn="auto">
                <a:spcBef>
                  <a:spcPts val="0"/>
                </a:spcBef>
                <a:spcAft>
                  <a:spcPts val="0"/>
                </a:spcAft>
                <a:defRPr/>
              </a:pPr>
              <a:t>9</a:t>
            </a:fld>
            <a:endParaRPr lang="en-US" sz="1200">
              <a:solidFill>
                <a:prstClr val="black">
                  <a:tint val="75000"/>
                </a:prstClr>
              </a:solidFill>
              <a:latin typeface="+mn-lt"/>
              <a:cs typeface="+mn-cs"/>
            </a:endParaRPr>
          </a:p>
        </p:txBody>
      </p:sp>
      <p:sp>
        <p:nvSpPr>
          <p:cNvPr id="25605" name="Title 1"/>
          <p:cNvSpPr>
            <a:spLocks noGrp="1"/>
          </p:cNvSpPr>
          <p:nvPr>
            <p:ph type="title"/>
          </p:nvPr>
        </p:nvSpPr>
        <p:spPr>
          <a:xfrm>
            <a:off x="457200" y="274638"/>
            <a:ext cx="8229600" cy="1020762"/>
          </a:xfrm>
        </p:spPr>
        <p:txBody>
          <a:bodyPr/>
          <a:lstStyle/>
          <a:p>
            <a:pPr eaLnBrk="1" hangingPunct="1"/>
            <a:r>
              <a:rPr lang="en-US" b="1" smtClean="0"/>
              <a:t>Social Networking?</a:t>
            </a:r>
          </a:p>
        </p:txBody>
      </p:sp>
      <p:sp>
        <p:nvSpPr>
          <p:cNvPr id="25606" name="Content Placeholder 2"/>
          <p:cNvSpPr>
            <a:spLocks noGrp="1"/>
          </p:cNvSpPr>
          <p:nvPr>
            <p:ph idx="1"/>
          </p:nvPr>
        </p:nvSpPr>
        <p:spPr>
          <a:xfrm>
            <a:off x="457200" y="1371600"/>
            <a:ext cx="8229600" cy="4754563"/>
          </a:xfrm>
        </p:spPr>
        <p:txBody>
          <a:bodyPr/>
          <a:lstStyle/>
          <a:p>
            <a:pPr eaLnBrk="1" hangingPunct="1"/>
            <a:r>
              <a:rPr lang="en-US" smtClean="0"/>
              <a:t>What is the importance or usefulness for using Social Networking for exploring a career goal?</a:t>
            </a:r>
          </a:p>
          <a:p>
            <a:pPr lvl="1" eaLnBrk="1" hangingPunct="1"/>
            <a:r>
              <a:rPr lang="en-US" smtClean="0"/>
              <a:t>Possible source for building a career-exploration network</a:t>
            </a:r>
          </a:p>
          <a:p>
            <a:pPr eaLnBrk="1" hangingPunct="1"/>
            <a:r>
              <a:rPr lang="en-US" smtClean="0"/>
              <a:t>May be  a reliable and necessary source for job seekers</a:t>
            </a:r>
          </a:p>
          <a:p>
            <a:pPr eaLnBrk="1" hangingPunct="1"/>
            <a:r>
              <a:rPr lang="en-US" smtClean="0"/>
              <a:t>Use this resource carefully.</a:t>
            </a:r>
          </a:p>
        </p:txBody>
      </p:sp>
      <p:sp>
        <p:nvSpPr>
          <p:cNvPr id="25607" name="Slide Number Placeholder 4"/>
          <p:cNvSpPr txBox="1">
            <a:spLocks noGrp="1"/>
          </p:cNvSpPr>
          <p:nvPr/>
        </p:nvSpPr>
        <p:spPr bwMode="auto">
          <a:xfrm>
            <a:off x="6553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fld id="{FEAC4948-BB22-404F-A180-0A1A1C41CA17}" type="slidenum">
              <a:rPr lang="en-US" sz="1200">
                <a:solidFill>
                  <a:srgbClr val="898989"/>
                </a:solidFill>
              </a:rPr>
              <a:pPr algn="r" eaLnBrk="1" hangingPunct="1"/>
              <a:t>9</a:t>
            </a:fld>
            <a:endParaRPr lang="en-US" sz="1200">
              <a:solidFill>
                <a:srgbClr val="898989"/>
              </a:solidFill>
            </a:endParaRPr>
          </a:p>
        </p:txBody>
      </p:sp>
    </p:spTree>
    <p:extLst>
      <p:ext uri="{BB962C8B-B14F-4D97-AF65-F5344CB8AC3E}">
        <p14:creationId xmlns:p14="http://schemas.microsoft.com/office/powerpoint/2010/main" val="19069929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1117</Words>
  <Application>Microsoft Office PowerPoint</Application>
  <PresentationFormat>On-screen Show (4:3)</PresentationFormat>
  <Paragraphs>230</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Transition  Career Exploration Workshop</vt:lpstr>
      <vt:lpstr>Job-Shadowing</vt:lpstr>
      <vt:lpstr>Preparing for a Job Shadow</vt:lpstr>
      <vt:lpstr>Job-Shadow Limitations </vt:lpstr>
      <vt:lpstr>Processing the Group Job Shadow</vt:lpstr>
      <vt:lpstr>Job-Shadow Follow-Up</vt:lpstr>
      <vt:lpstr>Volunteer, Community and Unpaid Work</vt:lpstr>
      <vt:lpstr>Is this what I really want to do?</vt:lpstr>
      <vt:lpstr>Social Networking?</vt:lpstr>
      <vt:lpstr>Social Networking</vt:lpstr>
      <vt:lpstr>Social Networking Tips*</vt:lpstr>
    </vt:vector>
  </TitlesOfParts>
  <Company>State of Maine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Job-Shadowing</dc:title>
  <dc:creator>Howe, Joshua A.</dc:creator>
  <cp:lastModifiedBy>Howe, Joshua A.</cp:lastModifiedBy>
  <cp:revision>5</cp:revision>
  <dcterms:created xsi:type="dcterms:W3CDTF">2013-08-30T12:17:40Z</dcterms:created>
  <dcterms:modified xsi:type="dcterms:W3CDTF">2013-08-30T18:44:18Z</dcterms:modified>
</cp:coreProperties>
</file>