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D978C-EF2E-4166-BE96-93969BC2E75E}"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9DE620-1408-4A0E-99E8-EC4FE96A2A1E}" type="slidenum">
              <a:rPr lang="en-US" smtClean="0"/>
              <a:t>‹#›</a:t>
            </a:fld>
            <a:endParaRPr lang="en-US"/>
          </a:p>
        </p:txBody>
      </p:sp>
    </p:spTree>
    <p:extLst>
      <p:ext uri="{BB962C8B-B14F-4D97-AF65-F5344CB8AC3E}">
        <p14:creationId xmlns:p14="http://schemas.microsoft.com/office/powerpoint/2010/main" val="1165996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a:t>
            </a:r>
            <a:r>
              <a:rPr lang="en-US" baseline="0" smtClean="0"/>
              <a:t>your </a:t>
            </a:r>
            <a:r>
              <a:rPr lang="en-US" baseline="0" smtClean="0"/>
              <a:t>local </a:t>
            </a:r>
            <a:r>
              <a:rPr lang="en-US" baseline="0" dirty="0" smtClean="0"/>
              <a:t>Division 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F93B791-EB7B-4B3F-8064-E8975506D416}" type="slidenum">
              <a:rPr lang="en-US" smtClean="0"/>
              <a:pPr eaLnBrk="1" hangingPunct="1"/>
              <a:t>10</a:t>
            </a:fld>
            <a:endParaRPr lang="en-US" smtClean="0"/>
          </a:p>
        </p:txBody>
      </p:sp>
      <p:sp>
        <p:nvSpPr>
          <p:cNvPr id="6451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EEE8879-3B48-4966-9F6E-8FC428EE3B4B}" type="slidenum">
              <a:rPr lang="en-US" sz="1200"/>
              <a:pPr algn="r" eaLnBrk="1" hangingPunct="1"/>
              <a:t>10</a:t>
            </a:fld>
            <a:endParaRPr lang="en-US" sz="1200"/>
          </a:p>
        </p:txBody>
      </p:sp>
      <p:sp>
        <p:nvSpPr>
          <p:cNvPr id="6451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7"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Remind them that they are not just gathering information about the job itself, but about the environment, the company itself, the people who work there – do people smile?  Are they friendly?  Is there a lot of work going on?   </a:t>
            </a:r>
          </a:p>
          <a:p>
            <a:pPr eaLnBrk="1" hangingPunct="1">
              <a:spcBef>
                <a:spcPct val="0"/>
              </a:spcBef>
            </a:pPr>
            <a:endParaRPr lang="en-US" smtClean="0"/>
          </a:p>
          <a:p>
            <a:pPr eaLnBrk="1" hangingPunct="1">
              <a:spcBef>
                <a:spcPct val="0"/>
              </a:spcBef>
            </a:pPr>
            <a:r>
              <a:rPr lang="en-US" smtClean="0"/>
              <a:t>This exercise could help them expand their network!</a:t>
            </a:r>
          </a:p>
          <a:p>
            <a:endParaRPr lang="en-US" smtClean="0"/>
          </a:p>
          <a:p>
            <a:r>
              <a:rPr lang="en-US" b="1" smtClean="0"/>
              <a:t>Ask the participants</a:t>
            </a:r>
            <a:r>
              <a:rPr lang="en-US" smtClean="0"/>
              <a:t> if they can think of other things they would be looking for while at an Informational Interview?</a:t>
            </a:r>
          </a:p>
        </p:txBody>
      </p:sp>
      <p:sp>
        <p:nvSpPr>
          <p:cNvPr id="6451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BC707E6-AD35-42D4-A2D4-0488E044AD87}" type="slidenum">
              <a:rPr lang="en-US" sz="1200">
                <a:solidFill>
                  <a:srgbClr val="000000"/>
                </a:solidFill>
                <a:latin typeface="Arial" charset="0"/>
              </a:rPr>
              <a:pPr algn="r" eaLnBrk="1" hangingPunct="1"/>
              <a:t>10</a:t>
            </a:fld>
            <a:endParaRPr lang="en-US" sz="120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5B5E6DD-D20C-46C6-933B-E12810F8329A}" type="slidenum">
              <a:rPr lang="en-US" smtClean="0"/>
              <a:pPr eaLnBrk="1" hangingPunct="1"/>
              <a:t>11</a:t>
            </a:fld>
            <a:endParaRPr lang="en-US" smtClean="0"/>
          </a:p>
        </p:txBody>
      </p:sp>
      <p:sp>
        <p:nvSpPr>
          <p:cNvPr id="6553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C32CEAA-447A-4B1E-9AC7-F2991C7693DF}" type="slidenum">
              <a:rPr lang="en-US" sz="1200"/>
              <a:pPr algn="r" eaLnBrk="1" hangingPunct="1"/>
              <a:t>11</a:t>
            </a:fld>
            <a:endParaRPr lang="en-US" sz="1200"/>
          </a:p>
        </p:txBody>
      </p:sp>
      <p:sp>
        <p:nvSpPr>
          <p:cNvPr id="6554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1" name="Notes Placeholder 2"/>
          <p:cNvSpPr>
            <a:spLocks noGrp="1"/>
          </p:cNvSpPr>
          <p:nvPr>
            <p:ph type="body" idx="1"/>
          </p:nvPr>
        </p:nvSpPr>
        <p:spPr>
          <a:xfrm>
            <a:off x="685337" y="4344336"/>
            <a:ext cx="5487326" cy="4419184"/>
          </a:xfrm>
          <a:noFill/>
        </p:spPr>
        <p:txBody>
          <a:bodyPr/>
          <a:lstStyle/>
          <a:p>
            <a:pPr eaLnBrk="1" hangingPunct="1">
              <a:lnSpc>
                <a:spcPct val="90000"/>
              </a:lnSpc>
              <a:spcBef>
                <a:spcPct val="0"/>
              </a:spcBef>
            </a:pPr>
            <a:r>
              <a:rPr lang="en-US" b="1" smtClean="0"/>
              <a:t>Facilitator Notes:     (Projected Time: 20 to 25 minutes, if this is a completed activity)</a:t>
            </a:r>
          </a:p>
          <a:p>
            <a:pPr eaLnBrk="1" hangingPunct="1">
              <a:lnSpc>
                <a:spcPct val="90000"/>
              </a:lnSpc>
              <a:spcBef>
                <a:spcPct val="0"/>
              </a:spcBef>
            </a:pPr>
            <a:endParaRPr lang="en-US" sz="1000" b="1"/>
          </a:p>
          <a:p>
            <a:pPr eaLnBrk="1" hangingPunct="1">
              <a:lnSpc>
                <a:spcPct val="90000"/>
              </a:lnSpc>
              <a:spcBef>
                <a:spcPct val="0"/>
              </a:spcBef>
            </a:pPr>
            <a:r>
              <a:rPr lang="en-US" sz="1000" b="1"/>
              <a:t>Thank you note and follow-up:</a:t>
            </a:r>
            <a:r>
              <a:rPr lang="en-US" sz="1000"/>
              <a:t>  </a:t>
            </a:r>
          </a:p>
          <a:p>
            <a:pPr eaLnBrk="1" hangingPunct="1">
              <a:lnSpc>
                <a:spcPct val="90000"/>
              </a:lnSpc>
              <a:spcBef>
                <a:spcPct val="0"/>
              </a:spcBef>
            </a:pPr>
            <a:endParaRPr lang="en-US" sz="1000"/>
          </a:p>
          <a:p>
            <a:pPr>
              <a:lnSpc>
                <a:spcPct val="90000"/>
              </a:lnSpc>
              <a:buFontTx/>
              <a:buChar char="•"/>
            </a:pPr>
            <a:r>
              <a:rPr lang="en-US" sz="1000"/>
              <a:t>  </a:t>
            </a:r>
            <a:r>
              <a:rPr lang="en-US" smtClean="0"/>
              <a:t>Record as much information as you can remember about the interview and what you saw and heard immediately (questions for this on the next slide).</a:t>
            </a:r>
          </a:p>
          <a:p>
            <a:pPr marL="701692" lvl="1" indent="-270120">
              <a:lnSpc>
                <a:spcPct val="90000"/>
              </a:lnSpc>
              <a:buFontTx/>
              <a:buChar char="•"/>
            </a:pPr>
            <a:r>
              <a:rPr lang="en-US" smtClean="0"/>
              <a:t>Do this right after the interview so that you can accurately remember what went on.  We all have the “I should have said this or asked that or done this”  after an interview.  Write these down so that you can include these into your next Informational Interviewing experience.  </a:t>
            </a:r>
          </a:p>
          <a:p>
            <a:pPr>
              <a:lnSpc>
                <a:spcPct val="90000"/>
              </a:lnSpc>
              <a:buFontTx/>
              <a:buChar char="•"/>
            </a:pPr>
            <a:r>
              <a:rPr lang="en-US" smtClean="0"/>
              <a:t>  Send a thank-you note </a:t>
            </a:r>
            <a:r>
              <a:rPr lang="en-US" b="1" smtClean="0"/>
              <a:t>ASAP</a:t>
            </a:r>
            <a:r>
              <a:rPr lang="en-US" smtClean="0"/>
              <a:t>, thanking them for their time and maybe something new that you learned from them.</a:t>
            </a:r>
          </a:p>
          <a:p>
            <a:pPr marL="701692" lvl="1" indent="-270120">
              <a:lnSpc>
                <a:spcPct val="90000"/>
              </a:lnSpc>
              <a:buFontTx/>
              <a:buChar char="•"/>
            </a:pPr>
            <a:r>
              <a:rPr lang="en-US" smtClean="0"/>
              <a:t>People like getting cards – emails are okay but they can’t stand them up on their desk. </a:t>
            </a:r>
          </a:p>
          <a:p>
            <a:pPr>
              <a:lnSpc>
                <a:spcPct val="90000"/>
              </a:lnSpc>
              <a:buFontTx/>
              <a:buChar char="•"/>
            </a:pPr>
            <a:r>
              <a:rPr lang="en-US" smtClean="0"/>
              <a:t>  Update your network list. </a:t>
            </a:r>
          </a:p>
          <a:p>
            <a:pPr>
              <a:lnSpc>
                <a:spcPct val="90000"/>
              </a:lnSpc>
              <a:buFontTx/>
              <a:buChar char="•"/>
            </a:pPr>
            <a:r>
              <a:rPr lang="en-US" smtClean="0"/>
              <a:t>  Set up another Informational Interview at a different place – when you have more names.</a:t>
            </a:r>
          </a:p>
          <a:p>
            <a:pPr eaLnBrk="1" hangingPunct="1">
              <a:lnSpc>
                <a:spcPct val="90000"/>
              </a:lnSpc>
              <a:spcBef>
                <a:spcPct val="0"/>
              </a:spcBef>
            </a:pPr>
            <a:endParaRPr lang="en-US" smtClean="0"/>
          </a:p>
          <a:p>
            <a:pPr eaLnBrk="1" hangingPunct="1">
              <a:lnSpc>
                <a:spcPct val="90000"/>
              </a:lnSpc>
              <a:spcBef>
                <a:spcPct val="0"/>
              </a:spcBef>
            </a:pPr>
            <a:r>
              <a:rPr lang="en-US" smtClean="0"/>
              <a:t>Their next homework assignment, if it is possible, is to set up an Informational Interview to be conducted on their own time.  </a:t>
            </a:r>
          </a:p>
          <a:p>
            <a:pPr eaLnBrk="1" hangingPunct="1">
              <a:lnSpc>
                <a:spcPct val="90000"/>
              </a:lnSpc>
              <a:spcBef>
                <a:spcPct val="0"/>
              </a:spcBef>
            </a:pPr>
            <a:endParaRPr lang="en-US" smtClean="0"/>
          </a:p>
          <a:p>
            <a:pPr eaLnBrk="1" hangingPunct="1">
              <a:lnSpc>
                <a:spcPct val="90000"/>
              </a:lnSpc>
              <a:spcBef>
                <a:spcPct val="0"/>
              </a:spcBef>
            </a:pPr>
            <a:r>
              <a:rPr lang="en-US" smtClean="0"/>
              <a:t>You might spend time preparing them for this experience by having them brainstorm possible sites, developing a list of questions and possibly a mock telephone call to practice setting up the interview.</a:t>
            </a:r>
            <a:endParaRPr lang="en-US" b="1" smtClean="0"/>
          </a:p>
        </p:txBody>
      </p:sp>
      <p:sp>
        <p:nvSpPr>
          <p:cNvPr id="6554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65C87F6-7D7B-4092-A0F6-51F8F3818718}" type="slidenum">
              <a:rPr lang="en-US" sz="1200">
                <a:solidFill>
                  <a:srgbClr val="000000"/>
                </a:solidFill>
                <a:latin typeface="Arial" charset="0"/>
              </a:rPr>
              <a:pPr algn="r" eaLnBrk="1" hangingPunct="1"/>
              <a:t>11</a:t>
            </a:fld>
            <a:endParaRPr lang="en-US" sz="120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DBAB0DD-C3F0-4D1F-B256-E004D5953D81}" type="slidenum">
              <a:rPr lang="en-US" smtClean="0"/>
              <a:pPr eaLnBrk="1" hangingPunct="1"/>
              <a:t>12</a:t>
            </a:fld>
            <a:endParaRPr lang="en-US" smtClean="0"/>
          </a:p>
        </p:txBody>
      </p:sp>
      <p:sp>
        <p:nvSpPr>
          <p:cNvPr id="6656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568A726-A3E9-40BE-B2C3-75787A5D63F0}" type="slidenum">
              <a:rPr lang="en-US" sz="1200"/>
              <a:pPr algn="r" eaLnBrk="1" hangingPunct="1"/>
              <a:t>12</a:t>
            </a:fld>
            <a:endParaRPr lang="en-US" sz="1200"/>
          </a:p>
        </p:txBody>
      </p:sp>
      <p:sp>
        <p:nvSpPr>
          <p:cNvPr id="6656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5" name="Notes Placeholder 2"/>
          <p:cNvSpPr>
            <a:spLocks noGrp="1"/>
          </p:cNvSpPr>
          <p:nvPr>
            <p:ph type="body" idx="1"/>
          </p:nvPr>
        </p:nvSpPr>
        <p:spPr>
          <a:noFill/>
        </p:spPr>
        <p:txBody>
          <a:bodyPr/>
          <a:lstStyle/>
          <a:p>
            <a:pPr eaLnBrk="1" hangingPunct="1">
              <a:spcBef>
                <a:spcPct val="0"/>
              </a:spcBef>
            </a:pPr>
            <a:r>
              <a:rPr lang="en-US" b="1" smtClean="0"/>
              <a:t>Facilitator Notes:     Projected Time: </a:t>
            </a:r>
            <a:r>
              <a:rPr lang="en-US" smtClean="0"/>
              <a:t>30 minutes if the group has completed this exercise</a:t>
            </a:r>
          </a:p>
          <a:p>
            <a:pPr eaLnBrk="1" hangingPunct="1">
              <a:spcBef>
                <a:spcPct val="0"/>
              </a:spcBef>
            </a:pPr>
            <a:endParaRPr lang="en-US" b="1" smtClean="0"/>
          </a:p>
          <a:p>
            <a:pPr eaLnBrk="1" hangingPunct="1">
              <a:spcBef>
                <a:spcPct val="0"/>
              </a:spcBef>
            </a:pPr>
            <a:r>
              <a:rPr lang="en-US" smtClean="0"/>
              <a:t>After the participants have completed an Information Interview experience, this session could be a series of individual report-outs by participants, using the guidelines above.</a:t>
            </a:r>
          </a:p>
          <a:p>
            <a:pPr eaLnBrk="1" hangingPunct="1">
              <a:spcBef>
                <a:spcPct val="0"/>
              </a:spcBef>
            </a:pPr>
            <a:endParaRPr lang="en-US" smtClean="0"/>
          </a:p>
          <a:p>
            <a:pPr eaLnBrk="1" hangingPunct="1">
              <a:spcBef>
                <a:spcPct val="0"/>
              </a:spcBef>
            </a:pPr>
            <a:r>
              <a:rPr lang="en-US" smtClean="0"/>
              <a:t>If Informational Interviewing is too intimidating, there are other options,  especially if the person has a job they are interested in doing already in mind.  The Job Shadow can be combined with some of the questions that would be asked during an Informational Interview.</a:t>
            </a:r>
          </a:p>
        </p:txBody>
      </p:sp>
      <p:sp>
        <p:nvSpPr>
          <p:cNvPr id="6656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2A1F16C-EC61-4E7F-B3EC-12F976EB7E44}" type="slidenum">
              <a:rPr lang="en-US" sz="1200">
                <a:solidFill>
                  <a:srgbClr val="000000"/>
                </a:solidFill>
                <a:latin typeface="Arial" charset="0"/>
              </a:rPr>
              <a:pPr algn="r" eaLnBrk="1" hangingPunct="1"/>
              <a:t>12</a:t>
            </a:fld>
            <a:endParaRPr lang="en-US" sz="120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B01C75C-5EEF-44E9-A30B-7C7A6B5BA61F}" type="slidenum">
              <a:rPr lang="en-US" smtClean="0"/>
              <a:pPr eaLnBrk="1" hangingPunct="1"/>
              <a:t>2</a:t>
            </a:fld>
            <a:endParaRPr lang="en-US" smtClean="0"/>
          </a:p>
        </p:txBody>
      </p:sp>
      <p:sp>
        <p:nvSpPr>
          <p:cNvPr id="5632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7699971-8AEE-438F-AC5F-1F9D59C55F6A}" type="slidenum">
              <a:rPr lang="en-US" sz="1200"/>
              <a:pPr algn="r" eaLnBrk="1" hangingPunct="1"/>
              <a:t>2</a:t>
            </a:fld>
            <a:endParaRPr lang="en-US" sz="1200"/>
          </a:p>
        </p:txBody>
      </p:sp>
      <p:sp>
        <p:nvSpPr>
          <p:cNvPr id="5632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5" name="Notes Placeholder 2"/>
          <p:cNvSpPr>
            <a:spLocks noGrp="1"/>
          </p:cNvSpPr>
          <p:nvPr>
            <p:ph type="body" idx="1"/>
          </p:nvPr>
        </p:nvSpPr>
        <p:spPr>
          <a:noFill/>
        </p:spPr>
        <p:txBody>
          <a:bodyPr/>
          <a:lstStyle/>
          <a:p>
            <a:pPr eaLnBrk="1" hangingPunct="1">
              <a:spcBef>
                <a:spcPct val="0"/>
              </a:spcBef>
            </a:pPr>
            <a:r>
              <a:rPr lang="en-US" b="1" smtClean="0"/>
              <a:t>Facilitator Notes: 		Projected Time:  45 mins.</a:t>
            </a:r>
          </a:p>
          <a:p>
            <a:pPr eaLnBrk="1" hangingPunct="1">
              <a:spcBef>
                <a:spcPct val="0"/>
              </a:spcBef>
            </a:pPr>
            <a:endParaRPr lang="en-US" b="1" smtClean="0"/>
          </a:p>
          <a:p>
            <a:pPr eaLnBrk="1" hangingPunct="1">
              <a:spcBef>
                <a:spcPct val="0"/>
              </a:spcBef>
            </a:pPr>
            <a:r>
              <a:rPr lang="en-US" b="1" smtClean="0"/>
              <a:t>LEARNING OBJECTIVE:  </a:t>
            </a:r>
          </a:p>
          <a:p>
            <a:pPr eaLnBrk="1" hangingPunct="1">
              <a:spcBef>
                <a:spcPct val="0"/>
              </a:spcBef>
            </a:pPr>
            <a:endParaRPr lang="en-US" b="1" smtClean="0"/>
          </a:p>
          <a:p>
            <a:pPr eaLnBrk="1" hangingPunct="1">
              <a:spcBef>
                <a:spcPct val="0"/>
              </a:spcBef>
            </a:pPr>
            <a:r>
              <a:rPr lang="en-US" b="1" smtClean="0"/>
              <a:t>From the following slides - </a:t>
            </a:r>
            <a:r>
              <a:rPr lang="en-US" smtClean="0"/>
              <a:t>Participants will learn the purposes and process of utilizing informational interviewing, job-shadowing  and volunteering as additional means of occupational exploration.</a:t>
            </a:r>
          </a:p>
          <a:p>
            <a:pPr eaLnBrk="1" hangingPunct="1">
              <a:spcBef>
                <a:spcPct val="0"/>
              </a:spcBef>
            </a:pPr>
            <a:endParaRPr lang="en-US" smtClean="0"/>
          </a:p>
          <a:p>
            <a:pPr eaLnBrk="1" hangingPunct="1">
              <a:spcBef>
                <a:spcPct val="0"/>
              </a:spcBef>
            </a:pPr>
            <a:r>
              <a:rPr lang="en-US" smtClean="0"/>
              <a:t>Let’s start with Informational Interviewing.  We are going to look at the purpose, the goal, what it is, and the steps to doing an Informational Interview.  </a:t>
            </a:r>
          </a:p>
          <a:p>
            <a:pPr eaLnBrk="1" hangingPunct="1">
              <a:spcBef>
                <a:spcPct val="0"/>
              </a:spcBef>
            </a:pPr>
            <a:endParaRPr lang="en-US" smtClean="0"/>
          </a:p>
          <a:p>
            <a:pPr eaLnBrk="1" hangingPunct="1">
              <a:spcBef>
                <a:spcPct val="0"/>
              </a:spcBef>
            </a:pPr>
            <a:endParaRPr lang="en-US" b="1" smtClean="0"/>
          </a:p>
          <a:p>
            <a:pPr eaLnBrk="1" hangingPunct="1">
              <a:spcBef>
                <a:spcPct val="0"/>
              </a:spcBef>
            </a:pPr>
            <a:endParaRPr lang="en-US" b="1" smtClean="0"/>
          </a:p>
        </p:txBody>
      </p:sp>
      <p:sp>
        <p:nvSpPr>
          <p:cNvPr id="5632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FFD0889-6990-4D28-8416-F3B3C9AB0F31}"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6F23878-5BE3-48A0-80BF-0C66876D4DFD}" type="slidenum">
              <a:rPr lang="en-US" smtClean="0"/>
              <a:pPr eaLnBrk="1" hangingPunct="1"/>
              <a:t>3</a:t>
            </a:fld>
            <a:endParaRPr lang="en-US" smtClean="0"/>
          </a:p>
        </p:txBody>
      </p:sp>
      <p:sp>
        <p:nvSpPr>
          <p:cNvPr id="5734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DBA9591-C1EB-4395-84F6-0DDEDC2B504C}" type="slidenum">
              <a:rPr lang="en-US" sz="1200"/>
              <a:pPr algn="r" eaLnBrk="1" hangingPunct="1"/>
              <a:t>3</a:t>
            </a:fld>
            <a:endParaRPr lang="en-US" sz="1200"/>
          </a:p>
        </p:txBody>
      </p:sp>
      <p:sp>
        <p:nvSpPr>
          <p:cNvPr id="5734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r>
              <a:rPr lang="en-US" smtClean="0"/>
              <a:t>First, the facilitator needs to explain the purpose and difference between an informational interview and a job interview.</a:t>
            </a:r>
          </a:p>
          <a:p>
            <a:pPr eaLnBrk="1" hangingPunct="1">
              <a:spcBef>
                <a:spcPct val="0"/>
              </a:spcBef>
            </a:pPr>
            <a:endParaRPr lang="en-US" smtClean="0"/>
          </a:p>
          <a:p>
            <a:pPr eaLnBrk="1" hangingPunct="1">
              <a:spcBef>
                <a:spcPct val="0"/>
              </a:spcBef>
            </a:pPr>
            <a:r>
              <a:rPr lang="en-US" smtClean="0"/>
              <a:t>Purpose of </a:t>
            </a:r>
            <a:r>
              <a:rPr lang="en-US" u="sng" smtClean="0"/>
              <a:t>Informational Interview </a:t>
            </a:r>
            <a:r>
              <a:rPr lang="en-US" smtClean="0"/>
              <a:t>is to explore and find out as much as possible about a particular occupation, with the goal of determining if this occupation is one that you wish to explore further and possibly pursue.</a:t>
            </a:r>
          </a:p>
          <a:p>
            <a:pPr eaLnBrk="1" hangingPunct="1">
              <a:spcBef>
                <a:spcPct val="0"/>
              </a:spcBef>
            </a:pPr>
            <a:endParaRPr lang="en-US" smtClean="0"/>
          </a:p>
          <a:p>
            <a:pPr eaLnBrk="1" hangingPunct="1">
              <a:spcBef>
                <a:spcPct val="0"/>
              </a:spcBef>
            </a:pPr>
            <a:r>
              <a:rPr lang="en-US" smtClean="0"/>
              <a:t>Purpose of </a:t>
            </a:r>
            <a:r>
              <a:rPr lang="en-US" u="sng" smtClean="0"/>
              <a:t>Job Interview </a:t>
            </a:r>
            <a:r>
              <a:rPr lang="en-US" smtClean="0"/>
              <a:t>is to find out as much as possible about a specific job, company and the work environment, with the goal of determining if you are compatible with this specific job, this specific company and this specific work environment, for the purposes of employment!  </a:t>
            </a:r>
          </a:p>
          <a:p>
            <a:pPr eaLnBrk="1" hangingPunct="1">
              <a:spcBef>
                <a:spcPct val="0"/>
              </a:spcBef>
            </a:pPr>
            <a:endParaRPr lang="en-US" smtClean="0"/>
          </a:p>
          <a:p>
            <a:pPr eaLnBrk="1" hangingPunct="1">
              <a:spcBef>
                <a:spcPct val="0"/>
              </a:spcBef>
            </a:pPr>
            <a:endParaRPr lang="en-US" smtClean="0"/>
          </a:p>
        </p:txBody>
      </p:sp>
      <p:sp>
        <p:nvSpPr>
          <p:cNvPr id="5735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D401DDC-A748-43A2-B9AD-B43B29636562}" type="slidenum">
              <a:rPr lang="en-US" sz="1200">
                <a:solidFill>
                  <a:srgbClr val="000000"/>
                </a:solidFill>
                <a:latin typeface="Arial" charset="0"/>
              </a:rPr>
              <a:pPr algn="r" eaLnBrk="1" hangingPunct="1"/>
              <a:t>3</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03E015A-39C1-4E79-B5D3-46654E9CF5B8}" type="slidenum">
              <a:rPr lang="en-US" smtClean="0"/>
              <a:pPr eaLnBrk="1" hangingPunct="1"/>
              <a:t>4</a:t>
            </a:fld>
            <a:endParaRPr lang="en-US" smtClean="0"/>
          </a:p>
        </p:txBody>
      </p:sp>
      <p:sp>
        <p:nvSpPr>
          <p:cNvPr id="5837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5450488-AC22-4F06-A62B-5DC8F7DDF035}" type="slidenum">
              <a:rPr lang="en-US" sz="1200"/>
              <a:pPr algn="r" eaLnBrk="1" hangingPunct="1"/>
              <a:t>4</a:t>
            </a:fld>
            <a:endParaRPr lang="en-US" sz="1200"/>
          </a:p>
        </p:txBody>
      </p:sp>
      <p:sp>
        <p:nvSpPr>
          <p:cNvPr id="5837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Notes Placeholder 2"/>
          <p:cNvSpPr>
            <a:spLocks noGrp="1"/>
          </p:cNvSpPr>
          <p:nvPr>
            <p:ph type="body" idx="1"/>
          </p:nvPr>
        </p:nvSpPr>
        <p:spPr>
          <a:noFill/>
        </p:spPr>
        <p:txBody>
          <a:bodyPr/>
          <a:lstStyle/>
          <a:p>
            <a:pPr marL="215786" indent="-215786">
              <a:spcBef>
                <a:spcPct val="0"/>
              </a:spcBef>
            </a:pPr>
            <a:r>
              <a:rPr lang="en-US" b="1" smtClean="0"/>
              <a:t>Facilitator Notes: </a:t>
            </a:r>
          </a:p>
          <a:p>
            <a:pPr marL="215786" indent="-215786">
              <a:spcBef>
                <a:spcPct val="0"/>
              </a:spcBef>
            </a:pPr>
            <a:endParaRPr lang="en-US" b="1" smtClean="0"/>
          </a:p>
          <a:p>
            <a:pPr marL="215786" indent="-215786">
              <a:spcBef>
                <a:spcPct val="0"/>
              </a:spcBef>
            </a:pPr>
            <a:r>
              <a:rPr lang="en-US" smtClean="0"/>
              <a:t>Briefly go over the steps informing the participants that we will be going through these steps in detail as we continue the workshop.  They will be developing a network, generating informational interview questions and planning an interview activity later in the workshop.</a:t>
            </a:r>
          </a:p>
          <a:p>
            <a:pPr marL="215786" indent="-215786">
              <a:spcBef>
                <a:spcPct val="0"/>
              </a:spcBef>
            </a:pPr>
            <a:endParaRPr lang="en-US" b="1" smtClean="0"/>
          </a:p>
        </p:txBody>
      </p:sp>
      <p:sp>
        <p:nvSpPr>
          <p:cNvPr id="5837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7C5F100-A606-41AB-82B9-1FC10C5EB9D7}" type="slidenum">
              <a:rPr lang="en-US" sz="1200">
                <a:solidFill>
                  <a:srgbClr val="000000"/>
                </a:solidFill>
                <a:latin typeface="Arial" charset="0"/>
              </a:rPr>
              <a:pPr algn="r" eaLnBrk="1" hangingPunct="1"/>
              <a:t>4</a:t>
            </a:fld>
            <a:endParaRPr lang="en-US" sz="120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1026974-6E43-4B7C-8DD3-7B3695234FE4}" type="slidenum">
              <a:rPr lang="en-US" smtClean="0"/>
              <a:pPr eaLnBrk="1" hangingPunct="1"/>
              <a:t>5</a:t>
            </a:fld>
            <a:endParaRPr lang="en-US" smtClean="0"/>
          </a:p>
        </p:txBody>
      </p:sp>
      <p:sp>
        <p:nvSpPr>
          <p:cNvPr id="5939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2ABF5DB-AF7C-4AB8-B7CE-23CDD6538BFE}" type="slidenum">
              <a:rPr lang="en-US" sz="1200"/>
              <a:pPr algn="r" eaLnBrk="1" hangingPunct="1"/>
              <a:t>5</a:t>
            </a:fld>
            <a:endParaRPr lang="en-US" sz="1200"/>
          </a:p>
        </p:txBody>
      </p:sp>
      <p:sp>
        <p:nvSpPr>
          <p:cNvPr id="5939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 Notes: </a:t>
            </a:r>
          </a:p>
          <a:p>
            <a:pPr eaLnBrk="1" hangingPunct="1">
              <a:lnSpc>
                <a:spcPct val="90000"/>
              </a:lnSpc>
              <a:spcBef>
                <a:spcPct val="0"/>
              </a:spcBef>
            </a:pPr>
            <a:endParaRPr lang="en-US" b="1" smtClean="0"/>
          </a:p>
          <a:p>
            <a:pPr eaLnBrk="1" hangingPunct="1">
              <a:lnSpc>
                <a:spcPct val="90000"/>
              </a:lnSpc>
              <a:spcBef>
                <a:spcPct val="0"/>
              </a:spcBef>
            </a:pPr>
            <a:r>
              <a:rPr lang="en-US" smtClean="0"/>
              <a:t>Remind them that this is a network of people that they could use to explore occupations of various kinds.  Having questions ready to ask people off the top of their head would be great.  It shows initiative and focus, which are great characteristics of an employee.  </a:t>
            </a:r>
          </a:p>
          <a:p>
            <a:pPr eaLnBrk="1" hangingPunct="1">
              <a:lnSpc>
                <a:spcPct val="90000"/>
              </a:lnSpc>
              <a:spcBef>
                <a:spcPct val="0"/>
              </a:spcBef>
            </a:pPr>
            <a:endParaRPr lang="en-US" smtClean="0"/>
          </a:p>
          <a:p>
            <a:pPr eaLnBrk="1" hangingPunct="1">
              <a:lnSpc>
                <a:spcPct val="90000"/>
              </a:lnSpc>
              <a:spcBef>
                <a:spcPct val="0"/>
              </a:spcBef>
            </a:pPr>
            <a:r>
              <a:rPr lang="en-US" b="1" smtClean="0"/>
              <a:t>Activity:  </a:t>
            </a:r>
          </a:p>
          <a:p>
            <a:pPr eaLnBrk="1" hangingPunct="1">
              <a:lnSpc>
                <a:spcPct val="90000"/>
              </a:lnSpc>
              <a:spcBef>
                <a:spcPct val="0"/>
              </a:spcBef>
            </a:pPr>
            <a:r>
              <a:rPr lang="en-US" smtClean="0"/>
              <a:t>First, ask the group to brainstorm where they might find this kind of information.</a:t>
            </a:r>
          </a:p>
          <a:p>
            <a:pPr eaLnBrk="1" hangingPunct="1">
              <a:lnSpc>
                <a:spcPct val="90000"/>
              </a:lnSpc>
              <a:spcBef>
                <a:spcPct val="0"/>
              </a:spcBef>
            </a:pPr>
            <a:endParaRPr lang="en-US" smtClean="0"/>
          </a:p>
          <a:p>
            <a:pPr eaLnBrk="1" hangingPunct="1">
              <a:lnSpc>
                <a:spcPct val="90000"/>
              </a:lnSpc>
              <a:spcBef>
                <a:spcPct val="0"/>
              </a:spcBef>
            </a:pPr>
            <a:r>
              <a:rPr lang="en-US" smtClean="0"/>
              <a:t>Then, ask the participants to individually develop their own initial network list to explore occupations of interests.</a:t>
            </a:r>
          </a:p>
        </p:txBody>
      </p:sp>
      <p:sp>
        <p:nvSpPr>
          <p:cNvPr id="5939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88C69CC-896A-4FB3-B6FD-6D1FFF4B4FC0}"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54DA767-4075-45F4-B0EA-3D6843ADF147}" type="slidenum">
              <a:rPr lang="en-US" smtClean="0"/>
              <a:pPr eaLnBrk="1" hangingPunct="1"/>
              <a:t>6</a:t>
            </a:fld>
            <a:endParaRPr lang="en-US" smtClean="0"/>
          </a:p>
        </p:txBody>
      </p:sp>
      <p:sp>
        <p:nvSpPr>
          <p:cNvPr id="6041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4EBE13C-9542-485D-8862-349AB428C5AF}" type="slidenum">
              <a:rPr lang="en-US" sz="1200"/>
              <a:pPr algn="r" eaLnBrk="1" hangingPunct="1"/>
              <a:t>6</a:t>
            </a:fld>
            <a:endParaRPr lang="en-US" sz="1200"/>
          </a:p>
        </p:txBody>
      </p:sp>
      <p:sp>
        <p:nvSpPr>
          <p:cNvPr id="6042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Notes Placeholder 2"/>
          <p:cNvSpPr>
            <a:spLocks noGrp="1"/>
          </p:cNvSpPr>
          <p:nvPr>
            <p:ph type="body" idx="1"/>
          </p:nvPr>
        </p:nvSpPr>
        <p:spPr>
          <a:noFill/>
        </p:spPr>
        <p:txBody>
          <a:bodyPr/>
          <a:lstStyle/>
          <a:p>
            <a:pPr marL="215786" indent="-215786">
              <a:spcBef>
                <a:spcPct val="0"/>
              </a:spcBef>
            </a:pPr>
            <a:r>
              <a:rPr lang="en-US" b="1" smtClean="0"/>
              <a:t>Facilitator Notes:</a:t>
            </a:r>
          </a:p>
          <a:p>
            <a:pPr marL="215786" indent="-215786">
              <a:spcBef>
                <a:spcPct val="0"/>
              </a:spcBef>
            </a:pPr>
            <a:endParaRPr lang="en-US" b="1" smtClean="0"/>
          </a:p>
          <a:p>
            <a:pPr marL="215786" indent="-215786">
              <a:spcBef>
                <a:spcPct val="0"/>
              </a:spcBef>
            </a:pPr>
            <a:r>
              <a:rPr lang="en-US" smtClean="0"/>
              <a:t>This is a starter list for questions, and the participants are encouraged to add to it, depending on what they want to know.  There are lots of resources online and in the career center to help focus their questions for the type of occupation they are interested in researching.  </a:t>
            </a:r>
          </a:p>
          <a:p>
            <a:pPr marL="215786" indent="-215786">
              <a:spcBef>
                <a:spcPct val="0"/>
              </a:spcBef>
            </a:pPr>
            <a:endParaRPr lang="en-US" smtClean="0"/>
          </a:p>
          <a:p>
            <a:pPr marL="215786" indent="-215786">
              <a:spcBef>
                <a:spcPct val="0"/>
              </a:spcBef>
            </a:pPr>
            <a:r>
              <a:rPr lang="en-US" smtClean="0"/>
              <a:t>Remind them that they will be attempting to find out information that typically is </a:t>
            </a:r>
            <a:r>
              <a:rPr lang="en-US" u="sng" smtClean="0"/>
              <a:t>not</a:t>
            </a:r>
            <a:r>
              <a:rPr lang="en-US" smtClean="0"/>
              <a:t> found in printed or internet resources.</a:t>
            </a:r>
          </a:p>
        </p:txBody>
      </p:sp>
      <p:sp>
        <p:nvSpPr>
          <p:cNvPr id="6042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3664633-B606-44F3-A11D-43704B7D60A8}"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1262355-2BE2-48AD-9807-18EF4590CB9F}" type="slidenum">
              <a:rPr lang="en-US" smtClean="0"/>
              <a:pPr eaLnBrk="1" hangingPunct="1"/>
              <a:t>7</a:t>
            </a:fld>
            <a:endParaRPr lang="en-US" smtClean="0"/>
          </a:p>
        </p:txBody>
      </p:sp>
      <p:sp>
        <p:nvSpPr>
          <p:cNvPr id="6144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6926A79-D465-4F4D-9923-EBE6E2188DE3}" type="slidenum">
              <a:rPr lang="en-US" sz="1200"/>
              <a:pPr algn="r" eaLnBrk="1" hangingPunct="1"/>
              <a:t>7</a:t>
            </a:fld>
            <a:endParaRPr lang="en-US" sz="1200"/>
          </a:p>
        </p:txBody>
      </p:sp>
      <p:sp>
        <p:nvSpPr>
          <p:cNvPr id="6144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Notes Placeholder 2"/>
          <p:cNvSpPr>
            <a:spLocks noGrp="1"/>
          </p:cNvSpPr>
          <p:nvPr>
            <p:ph type="body" idx="1"/>
          </p:nvPr>
        </p:nvSpPr>
        <p:spPr>
          <a:noFill/>
        </p:spPr>
        <p:txBody>
          <a:bodyPr/>
          <a:lstStyle/>
          <a:p>
            <a:pPr marL="215786" indent="-215786"/>
            <a:r>
              <a:rPr lang="en-US" b="1" smtClean="0"/>
              <a:t>Facilitator Notes:</a:t>
            </a:r>
          </a:p>
          <a:p>
            <a:pPr marL="215786" indent="-215786"/>
            <a:endParaRPr lang="en-US" b="1" smtClean="0"/>
          </a:p>
          <a:p>
            <a:pPr marL="215786" indent="-215786"/>
            <a:r>
              <a:rPr lang="en-US" smtClean="0"/>
              <a:t>Arranging an informational interview can be a bit “nerve wracking,” especially for people who have never had much work or interview experience. A great way to understand the process is to practice being the interviewer and the interviewee, starting with the phone call.   </a:t>
            </a:r>
          </a:p>
          <a:p>
            <a:pPr marL="215786" indent="-215786"/>
            <a:endParaRPr lang="en-US" smtClean="0"/>
          </a:p>
          <a:p>
            <a:pPr marL="215786" indent="-215786"/>
            <a:r>
              <a:rPr lang="en-US" smtClean="0"/>
              <a:t>What if they get voice mail or have to leave a message with a support person?</a:t>
            </a:r>
          </a:p>
          <a:p>
            <a:pPr marL="215786" indent="-215786"/>
            <a:endParaRPr lang="en-US" smtClean="0"/>
          </a:p>
          <a:p>
            <a:pPr marL="215786" indent="-215786"/>
            <a:r>
              <a:rPr lang="en-US" smtClean="0"/>
              <a:t>When calling the person to schedule an interview, you may get voice mail or be asked to leave a message by the person answering the phone.  How this is managed is an important beginning to the experience.  Participants need to be prepared for this.  </a:t>
            </a:r>
          </a:p>
          <a:p>
            <a:pPr marL="215786" indent="-215786"/>
            <a:endParaRPr lang="en-US" smtClean="0"/>
          </a:p>
          <a:p>
            <a:pPr marL="215786" indent="-215786"/>
            <a:r>
              <a:rPr lang="en-US" smtClean="0"/>
              <a:t>Practice, Practice, Practice!</a:t>
            </a:r>
          </a:p>
          <a:p>
            <a:pPr marL="215786" indent="-215786"/>
            <a:endParaRPr lang="en-US" smtClean="0"/>
          </a:p>
          <a:p>
            <a:pPr marL="215786" indent="-215786"/>
            <a:r>
              <a:rPr lang="en-US" smtClean="0"/>
              <a:t>Remember this … most people love to talk about themselves and enjoy sharing their accomplishments.  Make this about them and what they can give to you.  </a:t>
            </a:r>
          </a:p>
        </p:txBody>
      </p:sp>
      <p:sp>
        <p:nvSpPr>
          <p:cNvPr id="6144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BE794FF-47A3-4131-9949-2BCE9045AFAD}" type="slidenum">
              <a:rPr lang="en-US" sz="1200"/>
              <a:pPr algn="r" eaLnBrk="1" hangingPunct="1"/>
              <a:t>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C672F3B-496F-4516-B41F-BA2E89FFF98A}" type="slidenum">
              <a:rPr lang="en-US" smtClean="0"/>
              <a:pPr eaLnBrk="1" hangingPunct="1"/>
              <a:t>8</a:t>
            </a:fld>
            <a:endParaRPr lang="en-US" smtClean="0"/>
          </a:p>
        </p:txBody>
      </p:sp>
      <p:sp>
        <p:nvSpPr>
          <p:cNvPr id="6246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3118781-1D10-44A8-8304-C7519DD72DF9}" type="slidenum">
              <a:rPr lang="en-US" sz="1200"/>
              <a:pPr algn="r" eaLnBrk="1" hangingPunct="1"/>
              <a:t>8</a:t>
            </a:fld>
            <a:endParaRPr lang="en-US" sz="1200"/>
          </a:p>
        </p:txBody>
      </p:sp>
      <p:sp>
        <p:nvSpPr>
          <p:cNvPr id="6246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b="1" smtClean="0"/>
              <a:t>This is an important conversation to prepare them for doing an informational interview.  Preparation and Practice are key to success.  </a:t>
            </a:r>
          </a:p>
          <a:p>
            <a:pPr eaLnBrk="1" hangingPunct="1">
              <a:spcBef>
                <a:spcPct val="0"/>
              </a:spcBef>
            </a:pPr>
            <a:endParaRPr lang="en-US" smtClean="0"/>
          </a:p>
          <a:p>
            <a:pPr eaLnBrk="1" hangingPunct="1">
              <a:spcBef>
                <a:spcPct val="0"/>
              </a:spcBef>
            </a:pPr>
            <a:r>
              <a:rPr lang="en-US" smtClean="0"/>
              <a:t>Stress the importance of being prepared and having the questions, transportation and attire ready for the interview.</a:t>
            </a:r>
          </a:p>
          <a:p>
            <a:pPr eaLnBrk="1" hangingPunct="1">
              <a:spcBef>
                <a:spcPct val="0"/>
              </a:spcBef>
            </a:pPr>
            <a:endParaRPr lang="en-US" b="1" smtClean="0"/>
          </a:p>
          <a:p>
            <a:pPr eaLnBrk="1" hangingPunct="1">
              <a:spcBef>
                <a:spcPct val="0"/>
              </a:spcBef>
            </a:pPr>
            <a:r>
              <a:rPr lang="en-US" smtClean="0"/>
              <a:t>Discuss what is appropriate clothing.</a:t>
            </a:r>
          </a:p>
          <a:p>
            <a:pPr eaLnBrk="1" hangingPunct="1">
              <a:spcBef>
                <a:spcPct val="0"/>
              </a:spcBef>
            </a:pPr>
            <a:endParaRPr lang="en-US" b="1" smtClean="0"/>
          </a:p>
          <a:p>
            <a:pPr eaLnBrk="1" hangingPunct="1">
              <a:spcBef>
                <a:spcPct val="0"/>
              </a:spcBef>
            </a:pPr>
            <a:r>
              <a:rPr lang="en-US" smtClean="0"/>
              <a:t>Let them know that we will be prompting them to actually conduct an informational interview at some point soon. </a:t>
            </a:r>
          </a:p>
          <a:p>
            <a:pPr eaLnBrk="1" hangingPunct="1">
              <a:spcBef>
                <a:spcPct val="0"/>
              </a:spcBef>
            </a:pPr>
            <a:endParaRPr lang="en-US" smtClean="0"/>
          </a:p>
        </p:txBody>
      </p:sp>
      <p:sp>
        <p:nvSpPr>
          <p:cNvPr id="6247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34625C8-654F-4213-8470-8334350E238A}" type="slidenum">
              <a:rPr lang="en-US" sz="1200">
                <a:solidFill>
                  <a:srgbClr val="000000"/>
                </a:solidFill>
                <a:latin typeface="Arial" charset="0"/>
              </a:rPr>
              <a:pPr algn="r" eaLnBrk="1" hangingPunct="1"/>
              <a:t>8</a:t>
            </a:fld>
            <a:endParaRPr lang="en-US" sz="120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3CC612C-FA1A-4F47-9FBE-B4E2D08E5943}" type="slidenum">
              <a:rPr lang="en-US" smtClean="0"/>
              <a:pPr eaLnBrk="1" hangingPunct="1"/>
              <a:t>9</a:t>
            </a:fld>
            <a:endParaRPr lang="en-US" smtClean="0"/>
          </a:p>
        </p:txBody>
      </p:sp>
      <p:sp>
        <p:nvSpPr>
          <p:cNvPr id="6349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993D0D7-D6EB-4826-844E-F4AD13FE9368}" type="slidenum">
              <a:rPr lang="en-US" sz="1200"/>
              <a:pPr algn="r" eaLnBrk="1" hangingPunct="1"/>
              <a:t>9</a:t>
            </a:fld>
            <a:endParaRPr lang="en-US" sz="1200"/>
          </a:p>
        </p:txBody>
      </p:sp>
      <p:sp>
        <p:nvSpPr>
          <p:cNvPr id="6349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3" name="Notes Placeholder 2"/>
          <p:cNvSpPr>
            <a:spLocks noGrp="1"/>
          </p:cNvSpPr>
          <p:nvPr>
            <p:ph type="body" idx="1"/>
          </p:nvPr>
        </p:nvSpPr>
        <p:spPr/>
        <p:txBody>
          <a:bodyPr/>
          <a:lstStyle/>
          <a:p>
            <a:pPr eaLnBrk="1" hangingPunct="1">
              <a:spcBef>
                <a:spcPct val="0"/>
              </a:spcBef>
              <a:defRPr/>
            </a:pPr>
            <a:r>
              <a:rPr lang="en-US" b="1" dirty="0" smtClean="0"/>
              <a:t>Facilitator Notes:	</a:t>
            </a:r>
            <a:r>
              <a:rPr lang="en-US" sz="1000" b="1" dirty="0"/>
              <a:t>	</a:t>
            </a:r>
            <a:r>
              <a:rPr lang="en-US" b="1" dirty="0" smtClean="0"/>
              <a:t>Projected Time: 15 - 20</a:t>
            </a:r>
          </a:p>
          <a:p>
            <a:pPr eaLnBrk="1" hangingPunct="1">
              <a:spcBef>
                <a:spcPct val="0"/>
              </a:spcBef>
              <a:defRPr/>
            </a:pPr>
            <a:endParaRPr lang="en-US" dirty="0" smtClean="0"/>
          </a:p>
          <a:p>
            <a:pPr eaLnBrk="1" hangingPunct="1">
              <a:spcBef>
                <a:spcPct val="0"/>
              </a:spcBef>
              <a:defRPr/>
            </a:pPr>
            <a:r>
              <a:rPr lang="en-US" dirty="0" smtClean="0"/>
              <a:t>Facilitators might want to have participants practice these components. You could do this a few different ways.  Tell them about the reason for getting a business card – for their records and for sending the Thank you note.</a:t>
            </a:r>
          </a:p>
          <a:p>
            <a:pPr eaLnBrk="1" hangingPunct="1">
              <a:spcBef>
                <a:spcPct val="0"/>
              </a:spcBef>
              <a:defRPr/>
            </a:pPr>
            <a:endParaRPr lang="en-US" dirty="0" smtClean="0"/>
          </a:p>
          <a:p>
            <a:pPr marL="162161" indent="-162161">
              <a:spcBef>
                <a:spcPct val="0"/>
              </a:spcBef>
              <a:buFont typeface="Arial" pitchFamily="34" charset="0"/>
              <a:buChar char="•"/>
              <a:defRPr/>
            </a:pPr>
            <a:r>
              <a:rPr lang="en-US" dirty="0" smtClean="0"/>
              <a:t>Have them interview one another.</a:t>
            </a:r>
          </a:p>
          <a:p>
            <a:pPr marL="162161" indent="-162161">
              <a:spcBef>
                <a:spcPct val="0"/>
              </a:spcBef>
              <a:buFont typeface="Arial" pitchFamily="34" charset="0"/>
              <a:buChar char="•"/>
              <a:defRPr/>
            </a:pPr>
            <a:r>
              <a:rPr lang="en-US" dirty="0" smtClean="0"/>
              <a:t>You might want to set up a mock informational interview by asking for a volunteer to interview you about your job/occupation as a demonstration for the whole group.  Ask the group to take notes about their observations during the process.  </a:t>
            </a:r>
          </a:p>
          <a:p>
            <a:pPr marL="162161" indent="-162161">
              <a:spcBef>
                <a:spcPct val="0"/>
              </a:spcBef>
              <a:buFont typeface="Arial" pitchFamily="34" charset="0"/>
              <a:buChar char="•"/>
              <a:defRPr/>
            </a:pPr>
            <a:r>
              <a:rPr lang="en-US" dirty="0" smtClean="0"/>
              <a:t>Then process how the interview went, for both the interviewer, yourself and what the rest of the group learned and observed. </a:t>
            </a:r>
          </a:p>
          <a:p>
            <a:pPr eaLnBrk="1" hangingPunct="1">
              <a:spcBef>
                <a:spcPct val="0"/>
              </a:spcBef>
              <a:defRPr/>
            </a:pPr>
            <a:endParaRPr lang="en-US" sz="1000" b="1" dirty="0"/>
          </a:p>
          <a:p>
            <a:pPr eaLnBrk="1" hangingPunct="1">
              <a:spcBef>
                <a:spcPct val="0"/>
              </a:spcBef>
              <a:defRPr/>
            </a:pPr>
            <a:r>
              <a:rPr lang="en-US" b="1" dirty="0" smtClean="0"/>
              <a:t>Include in this discussion the information on following slide about the environment, the people.</a:t>
            </a:r>
          </a:p>
        </p:txBody>
      </p:sp>
      <p:sp>
        <p:nvSpPr>
          <p:cNvPr id="6349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E4EFF76-A771-46F2-BB7B-06FCFFD6122F}" type="slidenum">
              <a:rPr lang="en-US" sz="1200">
                <a:solidFill>
                  <a:srgbClr val="000000"/>
                </a:solidFill>
                <a:latin typeface="Arial" charset="0"/>
              </a:rPr>
              <a:pPr algn="r" eaLnBrk="1" hangingPunct="1"/>
              <a:t>9</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ADDCBF-0A2F-4C02-A621-BD606469D851}"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627487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ADDCBF-0A2F-4C02-A621-BD606469D851}"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2200530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ADDCBF-0A2F-4C02-A621-BD606469D851}"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3483506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ADDCBF-0A2F-4C02-A621-BD606469D851}"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309231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DDCBF-0A2F-4C02-A621-BD606469D851}"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263759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ADDCBF-0A2F-4C02-A621-BD606469D851}"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349868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ADDCBF-0A2F-4C02-A621-BD606469D851}"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409032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ADDCBF-0A2F-4C02-A621-BD606469D851}"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216877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DDCBF-0A2F-4C02-A621-BD606469D851}"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285031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DDCBF-0A2F-4C02-A621-BD606469D851}"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1940139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DDCBF-0A2F-4C02-A621-BD606469D851}"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4789C-3D15-475D-9869-A917BDCCE919}" type="slidenum">
              <a:rPr lang="en-US" smtClean="0"/>
              <a:t>‹#›</a:t>
            </a:fld>
            <a:endParaRPr lang="en-US"/>
          </a:p>
        </p:txBody>
      </p:sp>
    </p:spTree>
    <p:extLst>
      <p:ext uri="{BB962C8B-B14F-4D97-AF65-F5344CB8AC3E}">
        <p14:creationId xmlns:p14="http://schemas.microsoft.com/office/powerpoint/2010/main" val="904530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ADDCBF-0A2F-4C02-A621-BD606469D851}"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4789C-3D15-475D-9869-A917BDCCE919}" type="slidenum">
              <a:rPr lang="en-US" smtClean="0"/>
              <a:t>‹#›</a:t>
            </a:fld>
            <a:endParaRPr lang="en-US"/>
          </a:p>
        </p:txBody>
      </p:sp>
    </p:spTree>
    <p:extLst>
      <p:ext uri="{BB962C8B-B14F-4D97-AF65-F5344CB8AC3E}">
        <p14:creationId xmlns:p14="http://schemas.microsoft.com/office/powerpoint/2010/main" val="11080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dirty="0" smtClean="0">
                <a:solidFill>
                  <a:schemeClr val="tx1">
                    <a:lumMod val="85000"/>
                    <a:lumOff val="15000"/>
                  </a:schemeClr>
                </a:solidFill>
              </a:rPr>
              <a:t>Informational Interviewing</a:t>
            </a:r>
            <a:endParaRPr lang="en-US" sz="4000" dirty="0">
              <a:solidFill>
                <a:schemeClr val="tx1">
                  <a:lumMod val="85000"/>
                  <a:lumOff val="15000"/>
                </a:schemeClr>
              </a:solidFill>
            </a:endParaRPr>
          </a:p>
        </p:txBody>
      </p:sp>
      <p:pic>
        <p:nvPicPr>
          <p:cNvPr id="4" name="Picture 3" descr="Maine Department of Labor, Division of Vocational Rehabilitatio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591554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2923C723-7ABA-41C7-93B5-DEE7BCA210A0}" type="slidenum">
              <a:rPr lang="en-US"/>
              <a:pPr>
                <a:defRPr/>
              </a:pPr>
              <a:t>10</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2830079-7221-4865-81D8-1264375A8577}"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2E70E19-1072-4CB4-8FF2-1C9422D14822}"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15365" name="Title 1"/>
          <p:cNvSpPr>
            <a:spLocks noGrp="1"/>
          </p:cNvSpPr>
          <p:nvPr>
            <p:ph type="title"/>
          </p:nvPr>
        </p:nvSpPr>
        <p:spPr>
          <a:xfrm>
            <a:off x="457200" y="274638"/>
            <a:ext cx="8229600" cy="944562"/>
          </a:xfrm>
        </p:spPr>
        <p:txBody>
          <a:bodyPr/>
          <a:lstStyle/>
          <a:p>
            <a:r>
              <a:rPr lang="en-US" b="1" smtClean="0"/>
              <a:t>What does the Job Look Like?</a:t>
            </a:r>
          </a:p>
        </p:txBody>
      </p:sp>
      <p:sp>
        <p:nvSpPr>
          <p:cNvPr id="15366" name="Content Placeholder 2"/>
          <p:cNvSpPr>
            <a:spLocks noGrp="1"/>
          </p:cNvSpPr>
          <p:nvPr>
            <p:ph idx="1"/>
          </p:nvPr>
        </p:nvSpPr>
        <p:spPr>
          <a:xfrm>
            <a:off x="457200" y="1219200"/>
            <a:ext cx="8229600" cy="4906963"/>
          </a:xfrm>
        </p:spPr>
        <p:txBody>
          <a:bodyPr/>
          <a:lstStyle/>
          <a:p>
            <a:pPr>
              <a:buFont typeface="Arial" charset="0"/>
              <a:buNone/>
            </a:pPr>
            <a:r>
              <a:rPr lang="en-US" sz="2800" smtClean="0"/>
              <a:t>During the informational interview: </a:t>
            </a:r>
          </a:p>
          <a:p>
            <a:r>
              <a:rPr lang="en-US" sz="2800" smtClean="0"/>
              <a:t>Pay attention to the workplace environment/ working conditions</a:t>
            </a:r>
          </a:p>
          <a:p>
            <a:pPr lvl="1"/>
            <a:r>
              <a:rPr lang="en-US" smtClean="0"/>
              <a:t>Indoors/outdoors, noise, space, temperature, number of people who work there, what different people are doing</a:t>
            </a:r>
          </a:p>
          <a:p>
            <a:r>
              <a:rPr lang="en-US" sz="2800" smtClean="0"/>
              <a:t>Remember, you want to gather as much information (intelligence) about this job as you can.</a:t>
            </a:r>
          </a:p>
          <a:p>
            <a:r>
              <a:rPr lang="en-US" sz="2800" smtClean="0"/>
              <a:t>Keep your eyes and ears open! </a:t>
            </a:r>
            <a:endParaRPr lang="en-US" smtClean="0"/>
          </a:p>
        </p:txBody>
      </p:sp>
      <p:sp>
        <p:nvSpPr>
          <p:cNvPr id="15367"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83C9FEA-A472-4B07-B101-83C728B5DE18}" type="slidenum">
              <a:rPr lang="en-US" sz="1200">
                <a:solidFill>
                  <a:srgbClr val="898989"/>
                </a:solidFill>
              </a:rPr>
              <a:pPr algn="r" eaLnBrk="1" hangingPunct="1"/>
              <a:t>10</a:t>
            </a:fld>
            <a:endParaRPr lang="en-US" sz="1200">
              <a:solidFill>
                <a:srgbClr val="898989"/>
              </a:solidFill>
            </a:endParaRPr>
          </a:p>
        </p:txBody>
      </p:sp>
      <p:pic>
        <p:nvPicPr>
          <p:cNvPr id="15368" name="Picture 8" descr="A piece of ice inscribed with a letter O." title="Piece of ice"/>
          <p:cNvPicPr>
            <a:picLocks noChangeAspect="1" noChangeArrowheads="1"/>
          </p:cNvPicPr>
          <p:nvPr/>
        </p:nvPicPr>
        <p:blipFill>
          <a:blip r:embed="rId3"/>
          <a:srcRect/>
          <a:stretch>
            <a:fillRect/>
          </a:stretch>
        </p:blipFill>
        <p:spPr bwMode="auto">
          <a:xfrm>
            <a:off x="7162800" y="4876800"/>
            <a:ext cx="94615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5485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7DC74E3D-C50C-4B6E-8998-FA612179052B}" type="slidenum">
              <a:rPr lang="en-US"/>
              <a:pPr>
                <a:defRPr/>
              </a:pPr>
              <a:t>11</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1EFB8F6-F554-4CFB-AE60-6A8F87361BC8}"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F3EDD01-2D2A-4043-8935-AC3940D5F178}"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16389" name="Title 1"/>
          <p:cNvSpPr>
            <a:spLocks noGrp="1"/>
          </p:cNvSpPr>
          <p:nvPr>
            <p:ph type="title"/>
          </p:nvPr>
        </p:nvSpPr>
        <p:spPr/>
        <p:txBody>
          <a:bodyPr/>
          <a:lstStyle/>
          <a:p>
            <a:r>
              <a:rPr lang="en-US" sz="4000" b="1" smtClean="0"/>
              <a:t>Step Six: Thank you note and </a:t>
            </a:r>
            <a:br>
              <a:rPr lang="en-US" sz="4000" b="1" smtClean="0"/>
            </a:br>
            <a:r>
              <a:rPr lang="en-US" sz="4000" b="1" smtClean="0"/>
              <a:t>Follow-Up</a:t>
            </a:r>
          </a:p>
        </p:txBody>
      </p:sp>
      <p:sp>
        <p:nvSpPr>
          <p:cNvPr id="16390" name="Content Placeholder 2"/>
          <p:cNvSpPr>
            <a:spLocks noGrp="1"/>
          </p:cNvSpPr>
          <p:nvPr>
            <p:ph idx="1"/>
          </p:nvPr>
        </p:nvSpPr>
        <p:spPr>
          <a:xfrm>
            <a:off x="457200" y="1447800"/>
            <a:ext cx="8229600" cy="4800600"/>
          </a:xfrm>
        </p:spPr>
        <p:txBody>
          <a:bodyPr/>
          <a:lstStyle/>
          <a:p>
            <a:r>
              <a:rPr lang="en-US" smtClean="0"/>
              <a:t>Record as much information as you can remember about the interview and what you saw and heard immediately.</a:t>
            </a:r>
          </a:p>
          <a:p>
            <a:r>
              <a:rPr lang="en-US" smtClean="0"/>
              <a:t>Send a thank-you note </a:t>
            </a:r>
            <a:r>
              <a:rPr lang="en-US" b="1" smtClean="0"/>
              <a:t>ASAP</a:t>
            </a:r>
            <a:r>
              <a:rPr lang="en-US" smtClean="0"/>
              <a:t>, thanking them for their time and maybe something new that you learned from them.</a:t>
            </a:r>
          </a:p>
          <a:p>
            <a:r>
              <a:rPr lang="en-US" smtClean="0"/>
              <a:t>Update your network list. </a:t>
            </a:r>
          </a:p>
          <a:p>
            <a:r>
              <a:rPr lang="en-US" smtClean="0"/>
              <a:t>Set up another Informational Interview at a different place – when you have more names.</a:t>
            </a:r>
          </a:p>
        </p:txBody>
      </p:sp>
      <p:sp>
        <p:nvSpPr>
          <p:cNvPr id="16391"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D61C301-AD0D-42D1-B78E-A3C140D96A5B}" type="slidenum">
              <a:rPr lang="en-US" sz="1200">
                <a:solidFill>
                  <a:srgbClr val="898989"/>
                </a:solidFill>
              </a:rPr>
              <a:pPr algn="r" eaLnBrk="1" hangingPunct="1"/>
              <a:t>11</a:t>
            </a:fld>
            <a:endParaRPr lang="en-US" sz="1200">
              <a:solidFill>
                <a:srgbClr val="898989"/>
              </a:solidFill>
            </a:endParaRPr>
          </a:p>
        </p:txBody>
      </p:sp>
    </p:spTree>
    <p:extLst>
      <p:ext uri="{BB962C8B-B14F-4D97-AF65-F5344CB8AC3E}">
        <p14:creationId xmlns:p14="http://schemas.microsoft.com/office/powerpoint/2010/main" val="3468717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F7FFD781-9906-4DB0-927A-A1BFDF73151D}" type="slidenum">
              <a:rPr lang="en-US"/>
              <a:pPr>
                <a:defRPr/>
              </a:pPr>
              <a:t>12</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297FD49-C891-4F2C-B51F-0DC23ADD3711}"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BF7A3FB-A13D-4BE8-86FA-B0AFE048C7BB}"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17413" name="Title 1"/>
          <p:cNvSpPr>
            <a:spLocks noGrp="1"/>
          </p:cNvSpPr>
          <p:nvPr>
            <p:ph type="title"/>
          </p:nvPr>
        </p:nvSpPr>
        <p:spPr/>
        <p:txBody>
          <a:bodyPr/>
          <a:lstStyle/>
          <a:p>
            <a:r>
              <a:rPr lang="en-US" smtClean="0"/>
              <a:t>Informational Interview Follow-Up</a:t>
            </a:r>
          </a:p>
        </p:txBody>
      </p:sp>
      <p:sp>
        <p:nvSpPr>
          <p:cNvPr id="17414" name="Content Placeholder 2"/>
          <p:cNvSpPr>
            <a:spLocks noGrp="1"/>
          </p:cNvSpPr>
          <p:nvPr>
            <p:ph idx="1"/>
          </p:nvPr>
        </p:nvSpPr>
        <p:spPr>
          <a:xfrm>
            <a:off x="457200" y="1295400"/>
            <a:ext cx="8229600" cy="4830763"/>
          </a:xfrm>
        </p:spPr>
        <p:txBody>
          <a:bodyPr/>
          <a:lstStyle/>
          <a:p>
            <a:r>
              <a:rPr lang="en-US" b="1" smtClean="0"/>
              <a:t>Describe the Informational Interview</a:t>
            </a:r>
          </a:p>
          <a:p>
            <a:pPr lvl="1"/>
            <a:r>
              <a:rPr lang="en-US" smtClean="0"/>
              <a:t>Who did you interview and where?</a:t>
            </a:r>
          </a:p>
          <a:p>
            <a:pPr lvl="1"/>
            <a:r>
              <a:rPr lang="en-US" smtClean="0"/>
              <a:t>How long had this person been working at this particular workplace?</a:t>
            </a:r>
          </a:p>
          <a:p>
            <a:pPr lvl="1"/>
            <a:r>
              <a:rPr lang="en-US" smtClean="0"/>
              <a:t>What </a:t>
            </a:r>
            <a:r>
              <a:rPr lang="en-US" b="1" smtClean="0"/>
              <a:t>new</a:t>
            </a:r>
            <a:r>
              <a:rPr lang="en-US" smtClean="0"/>
              <a:t> information did you find out?</a:t>
            </a:r>
          </a:p>
          <a:p>
            <a:pPr lvl="1"/>
            <a:r>
              <a:rPr lang="en-US" smtClean="0"/>
              <a:t>What was most surprising about the interview?</a:t>
            </a:r>
          </a:p>
          <a:p>
            <a:pPr lvl="1"/>
            <a:r>
              <a:rPr lang="en-US" smtClean="0"/>
              <a:t>Is this an occupation that you would like to pursue further?</a:t>
            </a:r>
          </a:p>
          <a:p>
            <a:pPr lvl="1">
              <a:buFont typeface="Arial" charset="0"/>
              <a:buNone/>
            </a:pPr>
            <a:r>
              <a:rPr lang="en-US" sz="2000" i="1" smtClean="0"/>
              <a:t>           	Record  who you interviewed and highlights of what you </a:t>
            </a:r>
          </a:p>
          <a:p>
            <a:pPr lvl="1">
              <a:buFont typeface="Arial" charset="0"/>
              <a:buNone/>
            </a:pPr>
            <a:r>
              <a:rPr lang="en-US" sz="2000" i="1" smtClean="0"/>
              <a:t>                  	learned in </a:t>
            </a:r>
            <a:r>
              <a:rPr lang="en-US" sz="2000" b="1" i="1" smtClean="0"/>
              <a:t>Info Interviewing in section “O.”</a:t>
            </a:r>
            <a:endParaRPr lang="en-US" smtClean="0"/>
          </a:p>
        </p:txBody>
      </p:sp>
      <p:sp>
        <p:nvSpPr>
          <p:cNvPr id="1741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0C02860-B0CA-48F1-B79A-A38B5B8CE790}" type="slidenum">
              <a:rPr lang="en-US" sz="1200">
                <a:solidFill>
                  <a:srgbClr val="898989"/>
                </a:solidFill>
              </a:rPr>
              <a:pPr algn="r" eaLnBrk="1" hangingPunct="1"/>
              <a:t>12</a:t>
            </a:fld>
            <a:endParaRPr lang="en-US" sz="1200">
              <a:solidFill>
                <a:srgbClr val="898989"/>
              </a:solidFill>
            </a:endParaRPr>
          </a:p>
        </p:txBody>
      </p:sp>
      <p:pic>
        <p:nvPicPr>
          <p:cNvPr id="17416" name="Picture 8" descr="A piece of ice inscribed with a letter O." title="Piece of ice"/>
          <p:cNvPicPr>
            <a:picLocks noChangeAspect="1" noChangeArrowheads="1"/>
          </p:cNvPicPr>
          <p:nvPr/>
        </p:nvPicPr>
        <p:blipFill>
          <a:blip r:embed="rId3"/>
          <a:srcRect/>
          <a:stretch>
            <a:fillRect/>
          </a:stretch>
        </p:blipFill>
        <p:spPr bwMode="auto">
          <a:xfrm>
            <a:off x="457200" y="5257800"/>
            <a:ext cx="1447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191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382016F5-21BA-45E0-ACDA-7CA6EE214018}" type="slidenum">
              <a:rPr lang="en-US"/>
              <a:pPr>
                <a:defRPr/>
              </a:pPr>
              <a:t>2</a:t>
            </a:fld>
            <a:endParaRPr lang="en-US"/>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73CC274-BCAA-48B9-9DAF-0DFD58C21923}"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D120413-AF84-490C-8378-458C58F6315F}"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7173" name="Title 1"/>
          <p:cNvSpPr>
            <a:spLocks noGrp="1"/>
          </p:cNvSpPr>
          <p:nvPr>
            <p:ph type="title"/>
          </p:nvPr>
        </p:nvSpPr>
        <p:spPr/>
        <p:txBody>
          <a:bodyPr/>
          <a:lstStyle/>
          <a:p>
            <a:r>
              <a:rPr lang="en-US" b="1" smtClean="0"/>
              <a:t>Informational Interviewing</a:t>
            </a:r>
            <a:endParaRPr lang="en-US" smtClean="0"/>
          </a:p>
        </p:txBody>
      </p:sp>
      <p:sp>
        <p:nvSpPr>
          <p:cNvPr id="717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2F7D738-0276-4D89-B875-1B8E5946E1E6}" type="slidenum">
              <a:rPr lang="en-US" sz="1200">
                <a:solidFill>
                  <a:srgbClr val="898989"/>
                </a:solidFill>
              </a:rPr>
              <a:pPr algn="r" eaLnBrk="1" hangingPunct="1"/>
              <a:t>2</a:t>
            </a:fld>
            <a:endParaRPr lang="en-US" sz="1200">
              <a:solidFill>
                <a:srgbClr val="898989"/>
              </a:solidFill>
            </a:endParaRPr>
          </a:p>
        </p:txBody>
      </p:sp>
      <p:sp>
        <p:nvSpPr>
          <p:cNvPr id="7175" name="Content Placeholder 8"/>
          <p:cNvSpPr>
            <a:spLocks noGrp="1"/>
          </p:cNvSpPr>
          <p:nvPr>
            <p:ph idx="1"/>
          </p:nvPr>
        </p:nvSpPr>
        <p:spPr>
          <a:xfrm>
            <a:off x="457200" y="1600200"/>
            <a:ext cx="8229600" cy="4419600"/>
          </a:xfrm>
        </p:spPr>
        <p:txBody>
          <a:bodyPr/>
          <a:lstStyle/>
          <a:p>
            <a:r>
              <a:rPr lang="en-US" b="1" smtClean="0"/>
              <a:t>Purpose</a:t>
            </a:r>
            <a:r>
              <a:rPr lang="en-US" smtClean="0"/>
              <a:t>:</a:t>
            </a:r>
          </a:p>
          <a:p>
            <a:pPr lvl="1"/>
            <a:r>
              <a:rPr lang="en-US" smtClean="0"/>
              <a:t>To explore and find out as much as </a:t>
            </a:r>
          </a:p>
          <a:p>
            <a:pPr lvl="1">
              <a:buFont typeface="Arial" charset="0"/>
              <a:buNone/>
            </a:pPr>
            <a:r>
              <a:rPr lang="en-US" smtClean="0"/>
              <a:t>    possible about a particular occupation</a:t>
            </a:r>
          </a:p>
          <a:p>
            <a:r>
              <a:rPr lang="en-US" b="1" smtClean="0"/>
              <a:t>Goal</a:t>
            </a:r>
            <a:r>
              <a:rPr lang="en-US" smtClean="0"/>
              <a:t>:</a:t>
            </a:r>
          </a:p>
          <a:p>
            <a:pPr lvl="1"/>
            <a:r>
              <a:rPr lang="en-US" smtClean="0"/>
              <a:t>To determine if this occupation is one that you wish to explore further and possibly pursue</a:t>
            </a:r>
          </a:p>
          <a:p>
            <a:pPr>
              <a:buFont typeface="Arial" charset="0"/>
              <a:buNone/>
            </a:pPr>
            <a:endParaRPr lang="en-US" smtClean="0"/>
          </a:p>
        </p:txBody>
      </p:sp>
      <p:pic>
        <p:nvPicPr>
          <p:cNvPr id="7176" name="Picture 4" descr="An illustration of a man in a chair and a woman behind a desk. She appears to be conducting an interview." title="Interview"/>
          <p:cNvPicPr>
            <a:picLocks noChangeAspect="1" noChangeArrowheads="1"/>
          </p:cNvPicPr>
          <p:nvPr/>
        </p:nvPicPr>
        <p:blipFill>
          <a:blip r:embed="rId3"/>
          <a:srcRect/>
          <a:stretch>
            <a:fillRect/>
          </a:stretch>
        </p:blipFill>
        <p:spPr bwMode="auto">
          <a:xfrm>
            <a:off x="6934200" y="1143000"/>
            <a:ext cx="1531938"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8" descr="A piece of ice inscribed with a letter O." title="Piece of Ice"/>
          <p:cNvPicPr>
            <a:picLocks noChangeAspect="1" noChangeArrowheads="1"/>
          </p:cNvPicPr>
          <p:nvPr/>
        </p:nvPicPr>
        <p:blipFill>
          <a:blip r:embed="rId4"/>
          <a:srcRect/>
          <a:stretch>
            <a:fillRect/>
          </a:stretch>
        </p:blipFill>
        <p:spPr bwMode="auto">
          <a:xfrm>
            <a:off x="304800" y="304800"/>
            <a:ext cx="94615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8353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AF760025-E470-4465-96DF-0C133E1CB096}" type="slidenum">
              <a:rPr lang="en-US"/>
              <a:pPr>
                <a:defRPr/>
              </a:pPr>
              <a:t>3</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740B708-BA25-473B-A99E-C980FEE18B5B}"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A98240E-BBA9-4890-90CA-149C6C2CF2BF}"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8197" name="Title 1"/>
          <p:cNvSpPr>
            <a:spLocks noGrp="1"/>
          </p:cNvSpPr>
          <p:nvPr>
            <p:ph type="title"/>
          </p:nvPr>
        </p:nvSpPr>
        <p:spPr/>
        <p:txBody>
          <a:bodyPr/>
          <a:lstStyle/>
          <a:p>
            <a:pPr eaLnBrk="1" hangingPunct="1"/>
            <a:r>
              <a:rPr lang="en-US" b="1" smtClean="0"/>
              <a:t>Informational Interviewing</a:t>
            </a:r>
          </a:p>
        </p:txBody>
      </p:sp>
      <p:sp>
        <p:nvSpPr>
          <p:cNvPr id="8198" name="Content Placeholder 2"/>
          <p:cNvSpPr>
            <a:spLocks noGrp="1"/>
          </p:cNvSpPr>
          <p:nvPr>
            <p:ph idx="1"/>
          </p:nvPr>
        </p:nvSpPr>
        <p:spPr>
          <a:xfrm>
            <a:off x="533400" y="1752600"/>
            <a:ext cx="8229600" cy="4114800"/>
          </a:xfrm>
        </p:spPr>
        <p:txBody>
          <a:bodyPr/>
          <a:lstStyle/>
          <a:p>
            <a:pPr eaLnBrk="1" hangingPunct="1">
              <a:buFont typeface="Arial" charset="0"/>
              <a:buNone/>
            </a:pPr>
            <a:r>
              <a:rPr lang="en-US" b="1" smtClean="0"/>
              <a:t>What is Informational Interviewing?</a:t>
            </a:r>
          </a:p>
          <a:p>
            <a:pPr lvl="1" eaLnBrk="1" hangingPunct="1"/>
            <a:r>
              <a:rPr lang="en-US" smtClean="0"/>
              <a:t>Talking with someone who is actually doing the job, full-time or part-time, you’re interested in.</a:t>
            </a:r>
          </a:p>
          <a:p>
            <a:pPr lvl="1" eaLnBrk="1" hangingPunct="1"/>
            <a:r>
              <a:rPr lang="en-US" smtClean="0"/>
              <a:t>Finding out all the elements of the job you’re considering.</a:t>
            </a:r>
          </a:p>
          <a:p>
            <a:pPr lvl="1" eaLnBrk="1" hangingPunct="1"/>
            <a:r>
              <a:rPr lang="en-US" smtClean="0"/>
              <a:t>Finding out the information you can’t find in job outlines, databases, handbooks, briefs, or other places.  </a:t>
            </a:r>
          </a:p>
        </p:txBody>
      </p:sp>
      <p:sp>
        <p:nvSpPr>
          <p:cNvPr id="819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AB71E8F-C17D-4649-BDF3-81437A331922}" type="slidenum">
              <a:rPr lang="en-US" sz="1200">
                <a:solidFill>
                  <a:srgbClr val="898989"/>
                </a:solidFill>
              </a:rPr>
              <a:pPr algn="r" eaLnBrk="1" hangingPunct="1"/>
              <a:t>3</a:t>
            </a:fld>
            <a:endParaRPr lang="en-US" sz="1200">
              <a:solidFill>
                <a:srgbClr val="898989"/>
              </a:solidFill>
            </a:endParaRPr>
          </a:p>
        </p:txBody>
      </p:sp>
    </p:spTree>
    <p:extLst>
      <p:ext uri="{BB962C8B-B14F-4D97-AF65-F5344CB8AC3E}">
        <p14:creationId xmlns:p14="http://schemas.microsoft.com/office/powerpoint/2010/main" val="2771167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4C9AD413-8B6C-4B96-B0AA-774300CF44B1}" type="slidenum">
              <a:rPr lang="en-US"/>
              <a:pPr>
                <a:defRPr/>
              </a:pPr>
              <a:t>4</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CE200FA-4400-4658-A5A9-B5C37E0F91DE}"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440205F-EAA5-49BA-A58F-EF33C0378EF6}"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9221" name="Title 1"/>
          <p:cNvSpPr>
            <a:spLocks noGrp="1"/>
          </p:cNvSpPr>
          <p:nvPr>
            <p:ph type="title"/>
          </p:nvPr>
        </p:nvSpPr>
        <p:spPr>
          <a:xfrm>
            <a:off x="457200" y="274638"/>
            <a:ext cx="8229600" cy="1096962"/>
          </a:xfrm>
        </p:spPr>
        <p:txBody>
          <a:bodyPr>
            <a:normAutofit fontScale="90000"/>
          </a:bodyPr>
          <a:lstStyle/>
          <a:p>
            <a:pPr eaLnBrk="1" hangingPunct="1"/>
            <a:r>
              <a:rPr lang="en-US" b="1" smtClean="0"/>
              <a:t>Steps for an Informational Interview</a:t>
            </a:r>
          </a:p>
        </p:txBody>
      </p:sp>
      <p:sp>
        <p:nvSpPr>
          <p:cNvPr id="9222" name="Content Placeholder 2"/>
          <p:cNvSpPr>
            <a:spLocks noGrp="1"/>
          </p:cNvSpPr>
          <p:nvPr>
            <p:ph idx="1"/>
          </p:nvPr>
        </p:nvSpPr>
        <p:spPr>
          <a:xfrm>
            <a:off x="457200" y="1524000"/>
            <a:ext cx="8229600" cy="4602163"/>
          </a:xfrm>
        </p:spPr>
        <p:txBody>
          <a:bodyPr/>
          <a:lstStyle/>
          <a:p>
            <a:pPr marL="514350" indent="-514350" eaLnBrk="1" hangingPunct="1">
              <a:buFont typeface="Calibri" pitchFamily="34" charset="0"/>
              <a:buAutoNum type="arabicPeriod"/>
            </a:pPr>
            <a:r>
              <a:rPr lang="en-US" smtClean="0"/>
              <a:t>Develop a list of people (called a “network”) who can help you get connected to people who are doing jobs that interest you.</a:t>
            </a:r>
          </a:p>
          <a:p>
            <a:pPr marL="514350" indent="-514350" eaLnBrk="1" hangingPunct="1">
              <a:buFont typeface="Calibri" pitchFamily="34" charset="0"/>
              <a:buAutoNum type="arabicPeriod"/>
            </a:pPr>
            <a:r>
              <a:rPr lang="en-US" smtClean="0"/>
              <a:t>Set up a list of questions.</a:t>
            </a:r>
          </a:p>
          <a:p>
            <a:pPr marL="514350" indent="-514350" eaLnBrk="1" hangingPunct="1">
              <a:buFont typeface="Calibri" pitchFamily="34" charset="0"/>
              <a:buAutoNum type="arabicPeriod"/>
            </a:pPr>
            <a:r>
              <a:rPr lang="en-US" smtClean="0"/>
              <a:t>Call to arrange a 20-minute interview. </a:t>
            </a:r>
          </a:p>
          <a:p>
            <a:pPr marL="514350" indent="-514350" eaLnBrk="1" hangingPunct="1">
              <a:buFont typeface="Calibri" pitchFamily="34" charset="0"/>
              <a:buAutoNum type="arabicPeriod"/>
            </a:pPr>
            <a:r>
              <a:rPr lang="en-US" smtClean="0"/>
              <a:t>Prepare for the interview.</a:t>
            </a:r>
          </a:p>
          <a:p>
            <a:pPr marL="514350" indent="-514350" eaLnBrk="1" hangingPunct="1">
              <a:buFont typeface="Calibri" pitchFamily="34" charset="0"/>
              <a:buAutoNum type="arabicPeriod"/>
            </a:pPr>
            <a:r>
              <a:rPr lang="en-US" smtClean="0"/>
              <a:t>Conduct the interview.</a:t>
            </a:r>
          </a:p>
          <a:p>
            <a:pPr marL="514350" indent="-514350" eaLnBrk="1" hangingPunct="1">
              <a:buFont typeface="Calibri" pitchFamily="34" charset="0"/>
              <a:buAutoNum type="arabicPeriod"/>
            </a:pPr>
            <a:r>
              <a:rPr lang="en-US" smtClean="0"/>
              <a:t>Send thank-you card for interview.</a:t>
            </a:r>
          </a:p>
        </p:txBody>
      </p:sp>
      <p:sp>
        <p:nvSpPr>
          <p:cNvPr id="922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6BEB27D-CC26-479A-A190-1142F2088620}" type="slidenum">
              <a:rPr lang="en-US" sz="1200">
                <a:solidFill>
                  <a:srgbClr val="898989"/>
                </a:solidFill>
              </a:rPr>
              <a:pPr algn="r" eaLnBrk="1" hangingPunct="1"/>
              <a:t>4</a:t>
            </a:fld>
            <a:endParaRPr lang="en-US" sz="1200">
              <a:solidFill>
                <a:srgbClr val="898989"/>
              </a:solidFill>
            </a:endParaRPr>
          </a:p>
        </p:txBody>
      </p:sp>
    </p:spTree>
    <p:extLst>
      <p:ext uri="{BB962C8B-B14F-4D97-AF65-F5344CB8AC3E}">
        <p14:creationId xmlns:p14="http://schemas.microsoft.com/office/powerpoint/2010/main" val="2035600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6D89795F-FB80-4DAE-846A-56E499179B41}" type="slidenum">
              <a:rPr lang="en-US"/>
              <a:pPr>
                <a:defRPr/>
              </a:pPr>
              <a:t>5</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793D322-A8ED-4F3E-93BF-97D1E20C8E53}"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420CCC6-57DF-4476-A472-E79D1F8CD7CE}"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10245" name="Title 1"/>
          <p:cNvSpPr>
            <a:spLocks noGrp="1"/>
          </p:cNvSpPr>
          <p:nvPr>
            <p:ph type="title"/>
          </p:nvPr>
        </p:nvSpPr>
        <p:spPr/>
        <p:txBody>
          <a:bodyPr>
            <a:normAutofit fontScale="90000"/>
          </a:bodyPr>
          <a:lstStyle/>
          <a:p>
            <a:r>
              <a:rPr lang="en-US" b="1" smtClean="0"/>
              <a:t>Step One:</a:t>
            </a:r>
            <a:br>
              <a:rPr lang="en-US" b="1" smtClean="0"/>
            </a:br>
            <a:r>
              <a:rPr lang="en-US" b="1" smtClean="0"/>
              <a:t>What’s this “network” thing?</a:t>
            </a:r>
          </a:p>
        </p:txBody>
      </p:sp>
      <p:sp>
        <p:nvSpPr>
          <p:cNvPr id="10246" name="Content Placeholder 2"/>
          <p:cNvSpPr>
            <a:spLocks noGrp="1"/>
          </p:cNvSpPr>
          <p:nvPr>
            <p:ph idx="1"/>
          </p:nvPr>
        </p:nvSpPr>
        <p:spPr>
          <a:xfrm>
            <a:off x="457200" y="1600200"/>
            <a:ext cx="8229600" cy="4648200"/>
          </a:xfrm>
        </p:spPr>
        <p:txBody>
          <a:bodyPr/>
          <a:lstStyle/>
          <a:p>
            <a:r>
              <a:rPr lang="en-US" sz="2400" b="1" smtClean="0"/>
              <a:t>Network</a:t>
            </a:r>
            <a:r>
              <a:rPr lang="en-US" sz="2400" smtClean="0"/>
              <a:t> = all the people that you know who can help you decide on your career, including all the people that they know, and to whom they can introduce you.  </a:t>
            </a:r>
          </a:p>
          <a:p>
            <a:r>
              <a:rPr lang="en-US" sz="2400" smtClean="0"/>
              <a:t>Think of it like the rings of a spider web and you’re in the middle.</a:t>
            </a:r>
          </a:p>
          <a:p>
            <a:r>
              <a:rPr lang="en-US" sz="2400" smtClean="0"/>
              <a:t>People like:</a:t>
            </a:r>
          </a:p>
          <a:p>
            <a:pPr lvl="1"/>
            <a:r>
              <a:rPr lang="en-US" sz="2400" smtClean="0"/>
              <a:t>Family/relatives/neighbors</a:t>
            </a:r>
          </a:p>
          <a:p>
            <a:pPr lvl="1"/>
            <a:r>
              <a:rPr lang="en-US" sz="2400" smtClean="0"/>
              <a:t>Friends</a:t>
            </a:r>
          </a:p>
          <a:p>
            <a:pPr lvl="1"/>
            <a:r>
              <a:rPr lang="en-US" sz="2400" smtClean="0"/>
              <a:t>Teachers/guidance counselor</a:t>
            </a:r>
          </a:p>
          <a:p>
            <a:pPr lvl="1"/>
            <a:r>
              <a:rPr lang="en-US" sz="2400" smtClean="0"/>
              <a:t>VR Counselor</a:t>
            </a:r>
          </a:p>
          <a:p>
            <a:pPr lvl="1"/>
            <a:r>
              <a:rPr lang="en-US" sz="2400" smtClean="0"/>
              <a:t>People in your community, clubs, church </a:t>
            </a:r>
          </a:p>
        </p:txBody>
      </p:sp>
      <p:pic>
        <p:nvPicPr>
          <p:cNvPr id="10247" name="Picture 3" descr="A cartoon spider in a web." title="Spider and web"/>
          <p:cNvPicPr>
            <a:picLocks noChangeAspect="1" noChangeArrowheads="1"/>
          </p:cNvPicPr>
          <p:nvPr/>
        </p:nvPicPr>
        <p:blipFill>
          <a:blip r:embed="rId3"/>
          <a:srcRect/>
          <a:stretch>
            <a:fillRect/>
          </a:stretch>
        </p:blipFill>
        <p:spPr bwMode="auto">
          <a:xfrm>
            <a:off x="5943600" y="3352800"/>
            <a:ext cx="2205038"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6968FC7-A276-457B-B8B6-A736E1585159}" type="slidenum">
              <a:rPr lang="en-US" sz="1200">
                <a:solidFill>
                  <a:srgbClr val="898989"/>
                </a:solidFill>
              </a:rPr>
              <a:pPr algn="r" eaLnBrk="1" hangingPunct="1"/>
              <a:t>5</a:t>
            </a:fld>
            <a:endParaRPr lang="en-US" sz="1200">
              <a:solidFill>
                <a:srgbClr val="898989"/>
              </a:solidFill>
            </a:endParaRPr>
          </a:p>
        </p:txBody>
      </p:sp>
    </p:spTree>
    <p:extLst>
      <p:ext uri="{BB962C8B-B14F-4D97-AF65-F5344CB8AC3E}">
        <p14:creationId xmlns:p14="http://schemas.microsoft.com/office/powerpoint/2010/main" val="2585359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8B741BE0-7207-4789-B054-CFD47E8A1D7E}" type="slidenum">
              <a:rPr lang="en-US"/>
              <a:pPr>
                <a:defRPr/>
              </a:pPr>
              <a:t>6</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3B3CA26-B035-4518-A1EF-F67F7E00D8E0}"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D97484C-3AEC-4A3A-A670-C8B661C9FC62}"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11269" name="Title 1"/>
          <p:cNvSpPr>
            <a:spLocks noGrp="1"/>
          </p:cNvSpPr>
          <p:nvPr>
            <p:ph type="title"/>
          </p:nvPr>
        </p:nvSpPr>
        <p:spPr/>
        <p:txBody>
          <a:bodyPr>
            <a:normAutofit fontScale="90000"/>
          </a:bodyPr>
          <a:lstStyle/>
          <a:p>
            <a:r>
              <a:rPr lang="en-US" b="1" smtClean="0"/>
              <a:t>Step Two: Typical Informational </a:t>
            </a:r>
            <a:br>
              <a:rPr lang="en-US" b="1" smtClean="0"/>
            </a:br>
            <a:r>
              <a:rPr lang="en-US" b="1" smtClean="0"/>
              <a:t>Interview questions</a:t>
            </a:r>
          </a:p>
        </p:txBody>
      </p:sp>
      <p:sp>
        <p:nvSpPr>
          <p:cNvPr id="11270" name="Content Placeholder 2"/>
          <p:cNvSpPr>
            <a:spLocks noGrp="1"/>
          </p:cNvSpPr>
          <p:nvPr>
            <p:ph idx="1"/>
          </p:nvPr>
        </p:nvSpPr>
        <p:spPr/>
        <p:txBody>
          <a:bodyPr/>
          <a:lstStyle/>
          <a:p>
            <a:pPr marL="514350" indent="-514350">
              <a:buFont typeface="Calibri" pitchFamily="34" charset="0"/>
              <a:buAutoNum type="arabicPeriod"/>
            </a:pPr>
            <a:r>
              <a:rPr lang="en-US" sz="2800" smtClean="0"/>
              <a:t>How did you get into this type of work?</a:t>
            </a:r>
          </a:p>
          <a:p>
            <a:pPr marL="514350" indent="-514350">
              <a:buFont typeface="Calibri" pitchFamily="34" charset="0"/>
              <a:buAutoNum type="arabicPeriod"/>
            </a:pPr>
            <a:r>
              <a:rPr lang="en-US" sz="2800" smtClean="0"/>
              <a:t>What type of training is needed for this job?</a:t>
            </a:r>
          </a:p>
          <a:p>
            <a:pPr marL="514350" indent="-514350">
              <a:buFont typeface="Calibri" pitchFamily="34" charset="0"/>
              <a:buAutoNum type="arabicPeriod"/>
            </a:pPr>
            <a:r>
              <a:rPr lang="en-US" sz="2800" smtClean="0"/>
              <a:t>Can you describe a typical day at work?</a:t>
            </a:r>
          </a:p>
          <a:p>
            <a:pPr marL="514350" indent="-514350">
              <a:buFont typeface="Calibri" pitchFamily="34" charset="0"/>
              <a:buAutoNum type="arabicPeriod"/>
            </a:pPr>
            <a:r>
              <a:rPr lang="en-US" sz="2800" smtClean="0"/>
              <a:t>What things do you like most/least about this type of work?</a:t>
            </a:r>
          </a:p>
          <a:p>
            <a:pPr marL="514350" indent="-514350">
              <a:buFont typeface="Calibri" pitchFamily="34" charset="0"/>
              <a:buAutoNum type="arabicPeriod"/>
            </a:pPr>
            <a:r>
              <a:rPr lang="en-US" sz="2800" smtClean="0"/>
              <a:t>What’s happening in terms of job availability in this field, in their geographic area, Maine &amp; nationwide?</a:t>
            </a:r>
          </a:p>
          <a:p>
            <a:pPr marL="514350" indent="-514350">
              <a:buFont typeface="Calibri" pitchFamily="34" charset="0"/>
              <a:buAutoNum type="arabicPeriod"/>
            </a:pPr>
            <a:r>
              <a:rPr lang="en-US" sz="2800" smtClean="0"/>
              <a:t>Do you know someone else that I could talk to in this field?</a:t>
            </a:r>
            <a:endParaRPr lang="en-US" smtClean="0"/>
          </a:p>
        </p:txBody>
      </p:sp>
      <p:sp>
        <p:nvSpPr>
          <p:cNvPr id="11271"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B9BC9DB-F9CA-48EE-825F-D69A13D7E616}" type="slidenum">
              <a:rPr lang="en-US" sz="1200">
                <a:solidFill>
                  <a:srgbClr val="898989"/>
                </a:solidFill>
              </a:rPr>
              <a:pPr algn="r" eaLnBrk="1" hangingPunct="1"/>
              <a:t>6</a:t>
            </a:fld>
            <a:endParaRPr lang="en-US" sz="1200">
              <a:solidFill>
                <a:srgbClr val="898989"/>
              </a:solidFill>
            </a:endParaRPr>
          </a:p>
        </p:txBody>
      </p:sp>
    </p:spTree>
    <p:extLst>
      <p:ext uri="{BB962C8B-B14F-4D97-AF65-F5344CB8AC3E}">
        <p14:creationId xmlns:p14="http://schemas.microsoft.com/office/powerpoint/2010/main" val="1588196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5296B92C-A3DE-4DF1-9E37-BA3A4311E2E6}" type="slidenum">
              <a:rPr lang="en-US"/>
              <a:pPr>
                <a:defRPr/>
              </a:pPr>
              <a:t>7</a:t>
            </a:fld>
            <a:endParaRPr lang="en-US"/>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D3D5E30-354E-42B0-AB79-B858DC1543FD}"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12292" name="Title 1"/>
          <p:cNvSpPr>
            <a:spLocks noGrp="1"/>
          </p:cNvSpPr>
          <p:nvPr>
            <p:ph type="title"/>
          </p:nvPr>
        </p:nvSpPr>
        <p:spPr>
          <a:xfrm>
            <a:off x="457200" y="274638"/>
            <a:ext cx="8229600" cy="1325562"/>
          </a:xfrm>
        </p:spPr>
        <p:txBody>
          <a:bodyPr>
            <a:normAutofit fontScale="90000"/>
          </a:bodyPr>
          <a:lstStyle/>
          <a:p>
            <a:r>
              <a:rPr lang="en-US" b="1" smtClean="0"/>
              <a:t>Step Three:  Arranging the Informational Interview</a:t>
            </a:r>
          </a:p>
        </p:txBody>
      </p:sp>
      <p:sp>
        <p:nvSpPr>
          <p:cNvPr id="12293" name="Content Placeholder 2"/>
          <p:cNvSpPr>
            <a:spLocks noGrp="1"/>
          </p:cNvSpPr>
          <p:nvPr>
            <p:ph idx="1"/>
          </p:nvPr>
        </p:nvSpPr>
        <p:spPr>
          <a:xfrm>
            <a:off x="457200" y="1752600"/>
            <a:ext cx="8229600" cy="4373563"/>
          </a:xfrm>
        </p:spPr>
        <p:txBody>
          <a:bodyPr>
            <a:normAutofit lnSpcReduction="10000"/>
          </a:bodyPr>
          <a:lstStyle/>
          <a:p>
            <a:pPr marL="514350" indent="-514350">
              <a:buFont typeface="Arial" charset="0"/>
              <a:buAutoNum type="arabicPeriod"/>
            </a:pPr>
            <a:r>
              <a:rPr lang="en-US" smtClean="0"/>
              <a:t>Select a person from your network. </a:t>
            </a:r>
          </a:p>
          <a:p>
            <a:pPr marL="514350" indent="-514350">
              <a:buFont typeface="Arial" charset="0"/>
              <a:buAutoNum type="arabicPeriod"/>
            </a:pPr>
            <a:r>
              <a:rPr lang="en-US" smtClean="0"/>
              <a:t>Call during business hours.</a:t>
            </a:r>
          </a:p>
          <a:p>
            <a:pPr marL="514350" indent="-514350">
              <a:buFont typeface="Arial" charset="0"/>
              <a:buAutoNum type="arabicPeriod"/>
            </a:pPr>
            <a:r>
              <a:rPr lang="en-US" smtClean="0"/>
              <a:t>Tell them who you are, and make clear your interest in learning more about their field.</a:t>
            </a:r>
          </a:p>
          <a:p>
            <a:pPr marL="514350" indent="-514350">
              <a:buFont typeface="Arial" charset="0"/>
              <a:buAutoNum type="arabicPeriod"/>
            </a:pPr>
            <a:r>
              <a:rPr lang="en-US" smtClean="0"/>
              <a:t>Ask them if they are available to be interviewed for about 20 minutes.</a:t>
            </a:r>
          </a:p>
          <a:p>
            <a:pPr marL="514350" indent="-514350">
              <a:buFont typeface="Arial" charset="0"/>
              <a:buAutoNum type="arabicPeriod"/>
            </a:pPr>
            <a:r>
              <a:rPr lang="en-US" smtClean="0"/>
              <a:t>Set a date and time.</a:t>
            </a:r>
          </a:p>
          <a:p>
            <a:pPr marL="514350" indent="-514350">
              <a:buFont typeface="Arial" charset="0"/>
              <a:buAutoNum type="arabicPeriod"/>
            </a:pPr>
            <a:r>
              <a:rPr lang="en-US" smtClean="0"/>
              <a:t>Be sure to say, “thank you.”</a:t>
            </a:r>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512C235-46B1-450C-80D8-CF4EBD9463FB}"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Tree>
    <p:extLst>
      <p:ext uri="{BB962C8B-B14F-4D97-AF65-F5344CB8AC3E}">
        <p14:creationId xmlns:p14="http://schemas.microsoft.com/office/powerpoint/2010/main" val="27487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38CBEB0E-9BEE-4C9D-BF55-5F973B9543C6}" type="slidenum">
              <a:rPr lang="en-US"/>
              <a:pPr>
                <a:defRPr/>
              </a:pPr>
              <a:t>8</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CAC38A2-976F-4C5C-8C75-F61E56525C8D}"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22D8B77-9305-4EAA-B521-219B424616A8}"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13317" name="Title 1"/>
          <p:cNvSpPr>
            <a:spLocks noGrp="1"/>
          </p:cNvSpPr>
          <p:nvPr>
            <p:ph type="title"/>
          </p:nvPr>
        </p:nvSpPr>
        <p:spPr>
          <a:xfrm>
            <a:off x="457200" y="274638"/>
            <a:ext cx="8229600" cy="944562"/>
          </a:xfrm>
        </p:spPr>
        <p:txBody>
          <a:bodyPr/>
          <a:lstStyle/>
          <a:p>
            <a:r>
              <a:rPr lang="en-US" b="1" smtClean="0"/>
              <a:t>Step Four: How do I prepare?</a:t>
            </a:r>
          </a:p>
        </p:txBody>
      </p:sp>
      <p:sp>
        <p:nvSpPr>
          <p:cNvPr id="13318" name="Content Placeholder 2"/>
          <p:cNvSpPr>
            <a:spLocks noGrp="1"/>
          </p:cNvSpPr>
          <p:nvPr>
            <p:ph idx="1"/>
          </p:nvPr>
        </p:nvSpPr>
        <p:spPr>
          <a:xfrm>
            <a:off x="457200" y="1219200"/>
            <a:ext cx="8229600" cy="4906963"/>
          </a:xfrm>
        </p:spPr>
        <p:txBody>
          <a:bodyPr/>
          <a:lstStyle/>
          <a:p>
            <a:r>
              <a:rPr lang="en-US" sz="2800" smtClean="0"/>
              <a:t>Do your homework - make sure you’ve read everything you can find out about this job and the company.</a:t>
            </a:r>
          </a:p>
          <a:p>
            <a:r>
              <a:rPr lang="en-US" sz="2800" smtClean="0"/>
              <a:t>Develop a list of questions.</a:t>
            </a:r>
          </a:p>
          <a:p>
            <a:r>
              <a:rPr lang="en-US" sz="2800" smtClean="0"/>
              <a:t>Arrange transportation to the workplace.</a:t>
            </a:r>
          </a:p>
          <a:p>
            <a:r>
              <a:rPr lang="en-US" sz="2800" smtClean="0"/>
              <a:t>Dress appropriately.</a:t>
            </a:r>
          </a:p>
          <a:p>
            <a:r>
              <a:rPr lang="en-US" sz="2800" smtClean="0"/>
              <a:t>Be on time (15 minutes early) for the interview.</a:t>
            </a:r>
          </a:p>
          <a:p>
            <a:r>
              <a:rPr lang="en-US" sz="2800" smtClean="0"/>
              <a:t>Respect everyone you meet; they’re looking at you, too.</a:t>
            </a:r>
          </a:p>
          <a:p>
            <a:r>
              <a:rPr lang="en-US" sz="2800" smtClean="0"/>
              <a:t>This might be a future employer down the road!</a:t>
            </a:r>
            <a:endParaRPr lang="en-US" smtClean="0"/>
          </a:p>
        </p:txBody>
      </p:sp>
      <p:sp>
        <p:nvSpPr>
          <p:cNvPr id="1331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0B42430-7524-4270-BDC6-59F2D871350D}" type="slidenum">
              <a:rPr lang="en-US" sz="1200">
                <a:solidFill>
                  <a:srgbClr val="898989"/>
                </a:solidFill>
              </a:rPr>
              <a:pPr algn="r" eaLnBrk="1" hangingPunct="1"/>
              <a:t>8</a:t>
            </a:fld>
            <a:endParaRPr lang="en-US" sz="1200">
              <a:solidFill>
                <a:srgbClr val="898989"/>
              </a:solidFill>
            </a:endParaRPr>
          </a:p>
        </p:txBody>
      </p:sp>
    </p:spTree>
    <p:extLst>
      <p:ext uri="{BB962C8B-B14F-4D97-AF65-F5344CB8AC3E}">
        <p14:creationId xmlns:p14="http://schemas.microsoft.com/office/powerpoint/2010/main" val="2066156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F73F0680-9F29-4DE6-A2B1-761624110884}" type="slidenum">
              <a:rPr lang="en-US"/>
              <a:pPr>
                <a:defRPr/>
              </a:pPr>
              <a:t>9</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D0E45E3-733D-49DD-8751-E7B4136D6B0D}"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C158E5D-DF8C-47CE-B0E2-54E4B8F11D95}"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14341" name="Title 1"/>
          <p:cNvSpPr>
            <a:spLocks noGrp="1"/>
          </p:cNvSpPr>
          <p:nvPr>
            <p:ph type="title"/>
          </p:nvPr>
        </p:nvSpPr>
        <p:spPr>
          <a:xfrm>
            <a:off x="457200" y="274638"/>
            <a:ext cx="8229600" cy="1020762"/>
          </a:xfrm>
        </p:spPr>
        <p:txBody>
          <a:bodyPr>
            <a:normAutofit fontScale="90000"/>
          </a:bodyPr>
          <a:lstStyle/>
          <a:p>
            <a:r>
              <a:rPr lang="en-US" sz="3600" b="1" smtClean="0"/>
              <a:t>Step Five: Conducting the Informational Interview?</a:t>
            </a:r>
          </a:p>
        </p:txBody>
      </p:sp>
      <p:sp>
        <p:nvSpPr>
          <p:cNvPr id="14342" name="Content Placeholder 2"/>
          <p:cNvSpPr>
            <a:spLocks noGrp="1"/>
          </p:cNvSpPr>
          <p:nvPr>
            <p:ph idx="1"/>
          </p:nvPr>
        </p:nvSpPr>
        <p:spPr>
          <a:xfrm>
            <a:off x="457200" y="1295400"/>
            <a:ext cx="8229600" cy="5105400"/>
          </a:xfrm>
        </p:spPr>
        <p:txBody>
          <a:bodyPr/>
          <a:lstStyle/>
          <a:p>
            <a:r>
              <a:rPr lang="en-US" sz="2800" smtClean="0"/>
              <a:t>Firm handshake and good eye contact throughout interview</a:t>
            </a:r>
          </a:p>
          <a:p>
            <a:r>
              <a:rPr lang="en-US" sz="2800" smtClean="0"/>
              <a:t>Thank them for the opportunity to interview – explain (again) why you’re conducting the interview</a:t>
            </a:r>
          </a:p>
          <a:p>
            <a:r>
              <a:rPr lang="en-US" sz="2800" smtClean="0"/>
              <a:t>It’s OK to use your list of questions </a:t>
            </a:r>
          </a:p>
          <a:p>
            <a:r>
              <a:rPr lang="en-US" sz="2800" smtClean="0"/>
              <a:t>Speak clearly and loudly</a:t>
            </a:r>
          </a:p>
          <a:p>
            <a:r>
              <a:rPr lang="en-US" sz="2800" b="1" smtClean="0"/>
              <a:t>Listen</a:t>
            </a:r>
            <a:r>
              <a:rPr lang="en-US" sz="2800" smtClean="0"/>
              <a:t> to their answers; take notes if needed</a:t>
            </a:r>
          </a:p>
          <a:p>
            <a:r>
              <a:rPr lang="en-US" sz="2800" smtClean="0"/>
              <a:t>Limit to 20 minutes (very important)</a:t>
            </a:r>
          </a:p>
          <a:p>
            <a:r>
              <a:rPr lang="en-US" sz="2800" smtClean="0"/>
              <a:t>Ask them for a Business Card</a:t>
            </a:r>
          </a:p>
          <a:p>
            <a:r>
              <a:rPr lang="en-US" sz="2800" smtClean="0"/>
              <a:t>Thank them for their time; firm handshake</a:t>
            </a:r>
          </a:p>
        </p:txBody>
      </p:sp>
      <p:sp>
        <p:nvSpPr>
          <p:cNvPr id="1434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E9CB396-5208-4A58-AE98-CB4B37ED4692}" type="slidenum">
              <a:rPr lang="en-US" sz="1200">
                <a:solidFill>
                  <a:srgbClr val="898989"/>
                </a:solidFill>
              </a:rPr>
              <a:pPr algn="r" eaLnBrk="1" hangingPunct="1"/>
              <a:t>9</a:t>
            </a:fld>
            <a:endParaRPr lang="en-US" sz="1200">
              <a:solidFill>
                <a:srgbClr val="898989"/>
              </a:solidFill>
            </a:endParaRPr>
          </a:p>
        </p:txBody>
      </p:sp>
    </p:spTree>
    <p:extLst>
      <p:ext uri="{BB962C8B-B14F-4D97-AF65-F5344CB8AC3E}">
        <p14:creationId xmlns:p14="http://schemas.microsoft.com/office/powerpoint/2010/main" val="3192305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1806</Words>
  <Application>Microsoft Office PowerPoint</Application>
  <PresentationFormat>On-screen Show (4:3)</PresentationFormat>
  <Paragraphs>243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Transition  Career Exploration Workshop</vt:lpstr>
      <vt:lpstr>Informational Interviewing</vt:lpstr>
      <vt:lpstr>Informational Interviewing</vt:lpstr>
      <vt:lpstr>Steps for an Informational Interview</vt:lpstr>
      <vt:lpstr>Step One: What’s this “network” thing?</vt:lpstr>
      <vt:lpstr>Step Two: Typical Informational  Interview questions</vt:lpstr>
      <vt:lpstr>Step Three:  Arranging the Informational Interview</vt:lpstr>
      <vt:lpstr>Step Four: How do I prepare?</vt:lpstr>
      <vt:lpstr>Step Five: Conducting the Informational Interview?</vt:lpstr>
      <vt:lpstr>What does the Job Look Like?</vt:lpstr>
      <vt:lpstr>Step Six: Thank you note and  Follow-Up</vt:lpstr>
      <vt:lpstr>Informational Interview Follow-Up</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Informational Interviewing</dc:title>
  <dc:creator>Howe, Joshua A.</dc:creator>
  <cp:lastModifiedBy>Howe, Joshua A.</cp:lastModifiedBy>
  <cp:revision>4</cp:revision>
  <dcterms:created xsi:type="dcterms:W3CDTF">2013-08-30T12:16:48Z</dcterms:created>
  <dcterms:modified xsi:type="dcterms:W3CDTF">2013-08-30T18:44:23Z</dcterms:modified>
</cp:coreProperties>
</file>