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24AC1F-6C0A-435E-BC92-51B4AFC18E06}" type="datetimeFigureOut">
              <a:rPr lang="en-US" smtClean="0"/>
              <a:t>8/30/2013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67E6EF-5A61-4F86-A8DD-B9620156B05E}" type="slidenum">
              <a:rPr lang="en-US" smtClean="0"/>
              <a:t>‹#›</a:t>
            </a:fld>
            <a:endParaRPr lang="en-US"/>
          </a:p>
        </p:txBody>
      </p:sp>
    </p:spTree>
    <p:extLst>
      <p:ext uri="{BB962C8B-B14F-4D97-AF65-F5344CB8AC3E}">
        <p14:creationId xmlns:p14="http://schemas.microsoft.com/office/powerpoint/2010/main" val="1718586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your </a:t>
            </a:r>
            <a:r>
              <a:rPr lang="en-US" baseline="0" smtClean="0"/>
              <a:t>local </a:t>
            </a:r>
            <a:r>
              <a:rPr lang="en-US" baseline="0" smtClean="0"/>
              <a:t>Division </a:t>
            </a:r>
            <a:r>
              <a:rPr lang="en-US" baseline="0" dirty="0" smtClean="0"/>
              <a:t>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DAACFA4-02BB-428B-9C0F-BB87ADC4CA99}" type="slidenum">
              <a:rPr lang="en-US" smtClean="0"/>
              <a:pPr eaLnBrk="1" hangingPunct="1"/>
              <a:t>10</a:t>
            </a:fld>
            <a:endParaRPr lang="en-US" smtClean="0"/>
          </a:p>
        </p:txBody>
      </p:sp>
      <p:sp>
        <p:nvSpPr>
          <p:cNvPr id="11264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550457C-67CF-4648-A756-46F5DED0A4FF}" type="slidenum">
              <a:rPr lang="en-US" sz="1200"/>
              <a:pPr algn="r" eaLnBrk="1" hangingPunct="1"/>
              <a:t>10</a:t>
            </a:fld>
            <a:endParaRPr lang="en-US" sz="1200"/>
          </a:p>
        </p:txBody>
      </p:sp>
      <p:sp>
        <p:nvSpPr>
          <p:cNvPr id="11264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5" name="Notes Placeholder 2"/>
          <p:cNvSpPr>
            <a:spLocks noGrp="1"/>
          </p:cNvSpPr>
          <p:nvPr>
            <p:ph type="body" idx="1"/>
          </p:nvPr>
        </p:nvSpPr>
        <p:spPr>
          <a:noFill/>
        </p:spPr>
        <p:txBody>
          <a:bodyPr/>
          <a:lstStyle/>
          <a:p>
            <a:pPr eaLnBrk="1" hangingPunct="1">
              <a:spcBef>
                <a:spcPct val="0"/>
              </a:spcBef>
            </a:pPr>
            <a:r>
              <a:rPr lang="en-US" b="1" smtClean="0"/>
              <a:t>Facilitator Notes:</a:t>
            </a:r>
            <a:r>
              <a:rPr lang="en-US" smtClean="0"/>
              <a:t>  (**you may want to explore this in advance of the class to be sure you know how to navigate this website; things do change.)</a:t>
            </a:r>
            <a:endParaRPr lang="en-US" b="1" smtClean="0"/>
          </a:p>
          <a:p>
            <a:pPr eaLnBrk="1" hangingPunct="1">
              <a:spcBef>
                <a:spcPct val="0"/>
              </a:spcBef>
            </a:pPr>
            <a:endParaRPr lang="en-US" b="1" smtClean="0"/>
          </a:p>
          <a:p>
            <a:pPr eaLnBrk="1" hangingPunct="1">
              <a:spcBef>
                <a:spcPct val="0"/>
              </a:spcBef>
            </a:pPr>
            <a:r>
              <a:rPr lang="en-US" b="1" smtClean="0"/>
              <a:t>Materials Needed:   </a:t>
            </a:r>
            <a:r>
              <a:rPr lang="en-US" smtClean="0"/>
              <a:t>Laptops or access to computer center at the school and access to printer for hard-copy results.  For lists of related occupations, you could get some from the participants to make the relevance to them.  </a:t>
            </a:r>
          </a:p>
          <a:p>
            <a:pPr eaLnBrk="1" hangingPunct="1">
              <a:spcBef>
                <a:spcPct val="0"/>
              </a:spcBef>
            </a:pPr>
            <a:endParaRPr lang="en-US" smtClean="0"/>
          </a:p>
          <a:p>
            <a:pPr eaLnBrk="1" hangingPunct="1">
              <a:spcBef>
                <a:spcPct val="0"/>
              </a:spcBef>
            </a:pPr>
            <a:r>
              <a:rPr lang="en-US" smtClean="0"/>
              <a:t>-  Have participants select one of the preferred occupations from their list(s) or a choice of their own, and explore what they can find on this site.</a:t>
            </a:r>
          </a:p>
          <a:p>
            <a:pPr eaLnBrk="1" hangingPunct="1">
              <a:spcBef>
                <a:spcPct val="0"/>
              </a:spcBef>
            </a:pPr>
            <a:r>
              <a:rPr lang="en-US" smtClean="0"/>
              <a:t>-  Have participants follow the directions on the slide to get them to the Maine Department of Labor’s Center for Workforce Research &amp; Information (CWRI).</a:t>
            </a:r>
          </a:p>
          <a:p>
            <a:pPr eaLnBrk="1" hangingPunct="1">
              <a:spcBef>
                <a:spcPct val="0"/>
              </a:spcBef>
            </a:pPr>
            <a:endParaRPr lang="en-US" b="1" smtClean="0"/>
          </a:p>
          <a:p>
            <a:pPr eaLnBrk="1" hangingPunct="1">
              <a:spcBef>
                <a:spcPct val="0"/>
              </a:spcBef>
            </a:pPr>
            <a:r>
              <a:rPr lang="en-US" b="1" smtClean="0"/>
              <a:t>Encourage </a:t>
            </a:r>
            <a:r>
              <a:rPr lang="en-US" smtClean="0"/>
              <a:t>them to print out at least one occupational profile from this site, and put this information into their Participant Workbook.</a:t>
            </a:r>
          </a:p>
        </p:txBody>
      </p:sp>
      <p:sp>
        <p:nvSpPr>
          <p:cNvPr id="11264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BBD24EA-3C8A-4943-B810-355E981486A2}" type="slidenum">
              <a:rPr lang="en-US" sz="1200">
                <a:solidFill>
                  <a:srgbClr val="000000"/>
                </a:solidFill>
                <a:latin typeface="Arial" charset="0"/>
              </a:rPr>
              <a:pPr algn="r" eaLnBrk="1" hangingPunct="1"/>
              <a:t>10</a:t>
            </a:fld>
            <a:endParaRPr lang="en-US" sz="1200">
              <a:solidFill>
                <a:srgbClr val="000000"/>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4A402BE-F4E4-4AC7-9F6B-D8A054E42D71}" type="slidenum">
              <a:rPr lang="en-US" smtClean="0"/>
              <a:pPr eaLnBrk="1" hangingPunct="1"/>
              <a:t>11</a:t>
            </a:fld>
            <a:endParaRPr lang="en-US" smtClean="0"/>
          </a:p>
        </p:txBody>
      </p:sp>
      <p:sp>
        <p:nvSpPr>
          <p:cNvPr id="11366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9E97AA6-35C8-4A60-92BB-B084A64015C9}" type="slidenum">
              <a:rPr lang="en-US" sz="1200"/>
              <a:pPr algn="r" eaLnBrk="1" hangingPunct="1"/>
              <a:t>11</a:t>
            </a:fld>
            <a:endParaRPr lang="en-US" sz="1200"/>
          </a:p>
        </p:txBody>
      </p:sp>
      <p:sp>
        <p:nvSpPr>
          <p:cNvPr id="11366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9" name="Notes Placeholder 2"/>
          <p:cNvSpPr>
            <a:spLocks noGrp="1"/>
          </p:cNvSpPr>
          <p:nvPr>
            <p:ph type="body" idx="1"/>
          </p:nvPr>
        </p:nvSpPr>
        <p:spPr>
          <a:noFill/>
        </p:spPr>
        <p:txBody>
          <a:bodyPr/>
          <a:lstStyle/>
          <a:p>
            <a:pPr eaLnBrk="1" hangingPunct="1">
              <a:spcBef>
                <a:spcPct val="0"/>
              </a:spcBef>
            </a:pPr>
            <a:r>
              <a:rPr lang="en-US" b="1" smtClean="0"/>
              <a:t>Facilitator Notes:		Projected Time: 30 mins.</a:t>
            </a:r>
          </a:p>
          <a:p>
            <a:pPr eaLnBrk="1" hangingPunct="1"/>
            <a:endParaRPr lang="en-US" smtClean="0"/>
          </a:p>
          <a:p>
            <a:pPr eaLnBrk="1" hangingPunct="1">
              <a:spcBef>
                <a:spcPct val="0"/>
              </a:spcBef>
            </a:pPr>
            <a:endParaRPr lang="en-US" b="1" smtClean="0"/>
          </a:p>
          <a:p>
            <a:pPr eaLnBrk="1" hangingPunct="1">
              <a:spcBef>
                <a:spcPct val="0"/>
              </a:spcBef>
            </a:pPr>
            <a:r>
              <a:rPr lang="en-US" smtClean="0"/>
              <a:t>At this point,  the facilitator will demonstrate how O*NET works.  (More information on next slide.)  You could ask one of the participants if they have an occupation in mind and use that for your demonstration.  Be sure to go to the bottom of the page, select Maine as the state and look at opportunities in Maine.  You can find wage information and job growth statistics.</a:t>
            </a:r>
          </a:p>
          <a:p>
            <a:pPr eaLnBrk="1" hangingPunct="1">
              <a:spcBef>
                <a:spcPct val="0"/>
              </a:spcBef>
            </a:pPr>
            <a:endParaRPr lang="en-US" b="1" smtClean="0"/>
          </a:p>
          <a:p>
            <a:pPr eaLnBrk="1" hangingPunct="1">
              <a:spcBef>
                <a:spcPct val="0"/>
              </a:spcBef>
            </a:pPr>
            <a:r>
              <a:rPr lang="en-US" smtClean="0"/>
              <a:t>Remind them that all of these Internet-based sites are available to them anywhere and anytime they want to explore, as long as they have Internet access.</a:t>
            </a:r>
          </a:p>
          <a:p>
            <a:pPr eaLnBrk="1" hangingPunct="1">
              <a:spcBef>
                <a:spcPct val="0"/>
              </a:spcBef>
            </a:pPr>
            <a:endParaRPr lang="en-US" smtClean="0"/>
          </a:p>
          <a:p>
            <a:pPr eaLnBrk="1" hangingPunct="1">
              <a:spcBef>
                <a:spcPct val="0"/>
              </a:spcBef>
            </a:pPr>
            <a:r>
              <a:rPr lang="en-US" smtClean="0"/>
              <a:t>The next slide give details about how to access and use O*NET.</a:t>
            </a:r>
          </a:p>
        </p:txBody>
      </p:sp>
      <p:sp>
        <p:nvSpPr>
          <p:cNvPr id="11367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8F411C7-329D-4AB2-8F46-3B86B1CC6F5C}" type="slidenum">
              <a:rPr lang="en-US" sz="1200">
                <a:solidFill>
                  <a:srgbClr val="000000"/>
                </a:solidFill>
                <a:latin typeface="Arial" charset="0"/>
              </a:rPr>
              <a:pPr algn="r" eaLnBrk="1" hangingPunct="1"/>
              <a:t>11</a:t>
            </a:fld>
            <a:endParaRPr lang="en-US" sz="1200">
              <a:solidFill>
                <a:srgbClr val="000000"/>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3D8F27F-05C5-4238-9034-7CFAB9ADDC26}" type="slidenum">
              <a:rPr lang="en-US" smtClean="0"/>
              <a:pPr eaLnBrk="1" hangingPunct="1"/>
              <a:t>12</a:t>
            </a:fld>
            <a:endParaRPr lang="en-US" smtClean="0"/>
          </a:p>
        </p:txBody>
      </p:sp>
      <p:sp>
        <p:nvSpPr>
          <p:cNvPr id="11469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A20F8B8-40C8-433A-B7EF-4089B59C1E44}" type="slidenum">
              <a:rPr lang="en-US" sz="1200"/>
              <a:pPr algn="r" eaLnBrk="1" hangingPunct="1"/>
              <a:t>12</a:t>
            </a:fld>
            <a:endParaRPr lang="en-US" sz="1200"/>
          </a:p>
        </p:txBody>
      </p:sp>
      <p:sp>
        <p:nvSpPr>
          <p:cNvPr id="114692" name="Slide Image Placeholder 1"/>
          <p:cNvSpPr>
            <a:spLocks noGrp="1" noRot="1" noChangeAspect="1" noTextEdit="1"/>
          </p:cNvSpPr>
          <p:nvPr>
            <p:ph type="sldImg"/>
          </p:nvPr>
        </p:nvSpPr>
        <p:spPr bwMode="auto">
          <a:xfrm>
            <a:off x="1179513" y="6731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3" name="Notes Placeholder 2"/>
          <p:cNvSpPr>
            <a:spLocks noGrp="1"/>
          </p:cNvSpPr>
          <p:nvPr>
            <p:ph type="body" idx="1"/>
          </p:nvPr>
        </p:nvSpPr>
        <p:spPr>
          <a:noFill/>
        </p:spPr>
        <p:txBody>
          <a:bodyPr/>
          <a:lstStyle/>
          <a:p>
            <a:pPr eaLnBrk="1" hangingPunct="1">
              <a:spcBef>
                <a:spcPct val="0"/>
              </a:spcBef>
            </a:pPr>
            <a:r>
              <a:rPr lang="en-US" b="1" smtClean="0"/>
              <a:t>Facilitator Notes:			</a:t>
            </a:r>
          </a:p>
          <a:p>
            <a:pPr eaLnBrk="1" hangingPunct="1">
              <a:spcBef>
                <a:spcPct val="0"/>
              </a:spcBef>
            </a:pPr>
            <a:endParaRPr lang="en-US" b="1" smtClean="0"/>
          </a:p>
          <a:p>
            <a:pPr eaLnBrk="1" hangingPunct="1">
              <a:spcBef>
                <a:spcPct val="0"/>
              </a:spcBef>
            </a:pPr>
            <a:r>
              <a:rPr lang="en-US" smtClean="0"/>
              <a:t>To show O*Net, you must have access to the internet and type www.onetonline.org  into your address bar on the home page.</a:t>
            </a:r>
          </a:p>
          <a:p>
            <a:pPr eaLnBrk="1" hangingPunct="1">
              <a:spcBef>
                <a:spcPct val="0"/>
              </a:spcBef>
            </a:pPr>
            <a:endParaRPr lang="en-US" smtClean="0"/>
          </a:p>
          <a:p>
            <a:pPr eaLnBrk="1" hangingPunct="1">
              <a:spcBef>
                <a:spcPct val="0"/>
              </a:spcBef>
            </a:pPr>
            <a:r>
              <a:rPr lang="en-US" smtClean="0"/>
              <a:t>If participants have internet access, let them select one of their preferred occupations from their list(s) or a choice of their own, and explore what they can find on this site.  Otherwise you could show them how it is done so that they can see the website pages, how they work and where to look for information and what type of information they can find.  </a:t>
            </a:r>
          </a:p>
          <a:p>
            <a:pPr eaLnBrk="1" hangingPunct="1">
              <a:spcBef>
                <a:spcPct val="0"/>
              </a:spcBef>
            </a:pPr>
            <a:endParaRPr lang="en-US" smtClean="0"/>
          </a:p>
          <a:p>
            <a:pPr eaLnBrk="1" hangingPunct="1">
              <a:spcBef>
                <a:spcPct val="0"/>
              </a:spcBef>
            </a:pPr>
            <a:r>
              <a:rPr lang="en-US" smtClean="0"/>
              <a:t>Have them follow the steps above to get to O*NET.</a:t>
            </a:r>
          </a:p>
          <a:p>
            <a:pPr eaLnBrk="1" hangingPunct="1">
              <a:spcBef>
                <a:spcPct val="0"/>
              </a:spcBef>
            </a:pPr>
            <a:endParaRPr lang="en-US" smtClean="0"/>
          </a:p>
          <a:p>
            <a:pPr eaLnBrk="1" hangingPunct="1">
              <a:spcBef>
                <a:spcPct val="0"/>
              </a:spcBef>
            </a:pPr>
            <a:r>
              <a:rPr lang="en-US" smtClean="0"/>
              <a:t>Encourage them to print out at least one occupational profile of interest and insert the printed material into their Participant Workbook.</a:t>
            </a:r>
          </a:p>
          <a:p>
            <a:pPr eaLnBrk="1" hangingPunct="1">
              <a:spcBef>
                <a:spcPct val="0"/>
              </a:spcBef>
            </a:pPr>
            <a:endParaRPr lang="en-US" smtClean="0"/>
          </a:p>
          <a:p>
            <a:pPr eaLnBrk="1" hangingPunct="1">
              <a:spcBef>
                <a:spcPct val="0"/>
              </a:spcBef>
            </a:pPr>
            <a:r>
              <a:rPr lang="en-US" b="1" smtClean="0"/>
              <a:t>Note to Facilitator:</a:t>
            </a:r>
            <a:r>
              <a:rPr lang="en-US" smtClean="0"/>
              <a:t> You are now preparing to demonstrate Occupational Outlook Handbook as indicated on the next slide.</a:t>
            </a:r>
            <a:endParaRPr lang="en-US" b="1" smtClean="0"/>
          </a:p>
        </p:txBody>
      </p:sp>
      <p:sp>
        <p:nvSpPr>
          <p:cNvPr id="114694"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AA28B56-910B-4C66-BF93-1C472749BC7E}" type="slidenum">
              <a:rPr lang="en-US" sz="1200">
                <a:solidFill>
                  <a:srgbClr val="000000"/>
                </a:solidFill>
                <a:latin typeface="Arial" charset="0"/>
              </a:rPr>
              <a:pPr algn="r" eaLnBrk="1" hangingPunct="1"/>
              <a:t>12</a:t>
            </a:fld>
            <a:endParaRPr lang="en-US" sz="1200">
              <a:solidFill>
                <a:srgbClr val="000000"/>
              </a:solidFill>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AB28E8F-5239-436F-99D6-68BC887C025A}" type="slidenum">
              <a:rPr lang="en-US" smtClean="0"/>
              <a:pPr eaLnBrk="1" hangingPunct="1"/>
              <a:t>13</a:t>
            </a:fld>
            <a:endParaRPr lang="en-US" smtClean="0"/>
          </a:p>
        </p:txBody>
      </p:sp>
      <p:sp>
        <p:nvSpPr>
          <p:cNvPr id="11571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4B962A1-1FD2-4513-A832-31BBFC2FEE52}" type="slidenum">
              <a:rPr lang="en-US" sz="1200"/>
              <a:pPr algn="r" eaLnBrk="1" hangingPunct="1"/>
              <a:t>13</a:t>
            </a:fld>
            <a:endParaRPr lang="en-US" sz="1200"/>
          </a:p>
        </p:txBody>
      </p:sp>
      <p:sp>
        <p:nvSpPr>
          <p:cNvPr id="11571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7" name="Notes Placeholder 2"/>
          <p:cNvSpPr>
            <a:spLocks noGrp="1"/>
          </p:cNvSpPr>
          <p:nvPr>
            <p:ph type="body" idx="1"/>
          </p:nvPr>
        </p:nvSpPr>
        <p:spPr>
          <a:noFill/>
        </p:spPr>
        <p:txBody>
          <a:bodyPr/>
          <a:lstStyle/>
          <a:p>
            <a:pPr eaLnBrk="1" hangingPunct="1">
              <a:spcBef>
                <a:spcPct val="0"/>
              </a:spcBef>
            </a:pPr>
            <a:r>
              <a:rPr lang="en-US" b="1" smtClean="0"/>
              <a:t>Facilitator Notes:		Projected Time:  30 mins.</a:t>
            </a:r>
          </a:p>
          <a:p>
            <a:pPr eaLnBrk="1" hangingPunct="1">
              <a:spcBef>
                <a:spcPct val="0"/>
              </a:spcBef>
            </a:pPr>
            <a:endParaRPr lang="en-US" b="1" smtClean="0"/>
          </a:p>
          <a:p>
            <a:pPr eaLnBrk="1" hangingPunct="1">
              <a:spcBef>
                <a:spcPct val="0"/>
              </a:spcBef>
            </a:pPr>
            <a:r>
              <a:rPr lang="en-US" smtClean="0"/>
              <a:t>If the participants have internet access, they could follow the directions on this slide to get to the Occupational Outlook Handbook (OOH) website.</a:t>
            </a:r>
          </a:p>
          <a:p>
            <a:pPr eaLnBrk="1" hangingPunct="1">
              <a:spcBef>
                <a:spcPct val="0"/>
              </a:spcBef>
            </a:pPr>
            <a:endParaRPr lang="en-US" smtClean="0"/>
          </a:p>
          <a:p>
            <a:pPr eaLnBrk="1" hangingPunct="1">
              <a:spcBef>
                <a:spcPct val="0"/>
              </a:spcBef>
            </a:pPr>
            <a:r>
              <a:rPr lang="en-US" smtClean="0"/>
              <a:t>OOH is published every couple of years and is an excellent source of </a:t>
            </a:r>
            <a:r>
              <a:rPr lang="en-US" u="sng" smtClean="0"/>
              <a:t>current</a:t>
            </a:r>
            <a:r>
              <a:rPr lang="en-US" smtClean="0"/>
              <a:t> occupational information.</a:t>
            </a:r>
          </a:p>
          <a:p>
            <a:pPr eaLnBrk="1" hangingPunct="1">
              <a:spcBef>
                <a:spcPct val="0"/>
              </a:spcBef>
            </a:pPr>
            <a:endParaRPr lang="en-US" smtClean="0"/>
          </a:p>
          <a:p>
            <a:pPr eaLnBrk="1" hangingPunct="1">
              <a:spcBef>
                <a:spcPct val="0"/>
              </a:spcBef>
            </a:pPr>
            <a:r>
              <a:rPr lang="en-US" smtClean="0"/>
              <a:t>You may want to have the hard-copy of OOH available so they can see it.  This book is not easy to find these days.  A Career Center may have one. </a:t>
            </a:r>
          </a:p>
          <a:p>
            <a:pPr eaLnBrk="1" hangingPunct="1">
              <a:spcBef>
                <a:spcPct val="0"/>
              </a:spcBef>
            </a:pPr>
            <a:endParaRPr lang="en-US" smtClean="0"/>
          </a:p>
          <a:p>
            <a:pPr eaLnBrk="1" hangingPunct="1">
              <a:spcBef>
                <a:spcPct val="0"/>
              </a:spcBef>
            </a:pPr>
            <a:r>
              <a:rPr lang="en-US" smtClean="0"/>
              <a:t>Encourage them to print out an OOH profile, and have them compare the kinds of information in an O*NET profile and an OOH profile.  Be sure to instruct them to insert this information into their Participant Handbook.</a:t>
            </a:r>
          </a:p>
          <a:p>
            <a:pPr eaLnBrk="1" hangingPunct="1">
              <a:spcBef>
                <a:spcPct val="0"/>
              </a:spcBef>
            </a:pPr>
            <a:endParaRPr lang="en-US" u="sng" smtClean="0"/>
          </a:p>
          <a:p>
            <a:pPr eaLnBrk="1" hangingPunct="1">
              <a:spcBef>
                <a:spcPct val="0"/>
              </a:spcBef>
            </a:pPr>
            <a:r>
              <a:rPr lang="en-US" smtClean="0"/>
              <a:t>The next Facilitator demonstration looks at the website for the Career One-Stop Center. Instructions are on the next slide.  </a:t>
            </a:r>
          </a:p>
        </p:txBody>
      </p:sp>
      <p:sp>
        <p:nvSpPr>
          <p:cNvPr id="115718"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14A67A2-20A8-4E4F-8EC8-2D8121F25E19}" type="slidenum">
              <a:rPr lang="en-US" sz="1200">
                <a:solidFill>
                  <a:srgbClr val="000000"/>
                </a:solidFill>
                <a:latin typeface="Arial" charset="0"/>
              </a:rPr>
              <a:pPr algn="r" eaLnBrk="1" hangingPunct="1"/>
              <a:t>13</a:t>
            </a:fld>
            <a:endParaRPr lang="en-US" sz="1200">
              <a:solidFill>
                <a:srgbClr val="000000"/>
              </a:solidFill>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38758C8-C260-430D-A59A-739248F80C04}" type="slidenum">
              <a:rPr lang="en-US" smtClean="0"/>
              <a:pPr eaLnBrk="1" hangingPunct="1"/>
              <a:t>14</a:t>
            </a:fld>
            <a:endParaRPr lang="en-US" smtClean="0"/>
          </a:p>
        </p:txBody>
      </p:sp>
      <p:sp>
        <p:nvSpPr>
          <p:cNvPr id="11673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513B293-6CF0-4008-B7F6-0C318989CE43}" type="slidenum">
              <a:rPr lang="en-US" sz="1200"/>
              <a:pPr algn="r" eaLnBrk="1" hangingPunct="1"/>
              <a:t>14</a:t>
            </a:fld>
            <a:endParaRPr lang="en-US" sz="1200"/>
          </a:p>
        </p:txBody>
      </p:sp>
      <p:sp>
        <p:nvSpPr>
          <p:cNvPr id="11674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41" name="Notes Placeholder 2"/>
          <p:cNvSpPr>
            <a:spLocks noGrp="1"/>
          </p:cNvSpPr>
          <p:nvPr>
            <p:ph type="body" idx="1"/>
          </p:nvPr>
        </p:nvSpPr>
        <p:spPr>
          <a:noFill/>
        </p:spPr>
        <p:txBody>
          <a:bodyPr/>
          <a:lstStyle/>
          <a:p>
            <a:pPr eaLnBrk="1" hangingPunct="1">
              <a:spcBef>
                <a:spcPct val="0"/>
              </a:spcBef>
            </a:pPr>
            <a:r>
              <a:rPr lang="en-US" b="1" smtClean="0"/>
              <a:t>Facilitator Notes:		Projected Time: 30 mins.</a:t>
            </a:r>
          </a:p>
          <a:p>
            <a:pPr eaLnBrk="1" hangingPunct="1">
              <a:spcBef>
                <a:spcPct val="0"/>
              </a:spcBef>
            </a:pPr>
            <a:endParaRPr lang="en-US" b="1" smtClean="0"/>
          </a:p>
          <a:p>
            <a:pPr eaLnBrk="1" hangingPunct="1">
              <a:spcBef>
                <a:spcPct val="0"/>
              </a:spcBef>
            </a:pPr>
            <a:r>
              <a:rPr lang="en-US" smtClean="0"/>
              <a:t>After the demonstration -</a:t>
            </a:r>
          </a:p>
          <a:p>
            <a:pPr eaLnBrk="1" hangingPunct="1">
              <a:spcBef>
                <a:spcPct val="0"/>
              </a:spcBef>
            </a:pPr>
            <a:endParaRPr lang="en-US" smtClean="0"/>
          </a:p>
          <a:p>
            <a:pPr eaLnBrk="1" hangingPunct="1">
              <a:spcBef>
                <a:spcPct val="0"/>
              </a:spcBef>
            </a:pPr>
            <a:r>
              <a:rPr lang="en-US" smtClean="0"/>
              <a:t>Have participants select one of the preferred occupations from their list(s) or a choice of their own, and explore what they can find on this site.</a:t>
            </a:r>
          </a:p>
          <a:p>
            <a:pPr eaLnBrk="1" hangingPunct="1">
              <a:spcBef>
                <a:spcPct val="0"/>
              </a:spcBef>
            </a:pPr>
            <a:endParaRPr lang="en-US" smtClean="0"/>
          </a:p>
          <a:p>
            <a:pPr eaLnBrk="1" hangingPunct="1">
              <a:spcBef>
                <a:spcPct val="0"/>
              </a:spcBef>
            </a:pPr>
            <a:r>
              <a:rPr lang="en-US" smtClean="0"/>
              <a:t>This exercise will help them find a One-Stop Career Center.</a:t>
            </a:r>
          </a:p>
          <a:p>
            <a:pPr eaLnBrk="1" hangingPunct="1">
              <a:spcBef>
                <a:spcPct val="0"/>
              </a:spcBef>
            </a:pPr>
            <a:endParaRPr lang="en-US" smtClean="0"/>
          </a:p>
          <a:p>
            <a:pPr eaLnBrk="1" hangingPunct="1">
              <a:spcBef>
                <a:spcPct val="0"/>
              </a:spcBef>
            </a:pPr>
            <a:r>
              <a:rPr lang="en-US" smtClean="0"/>
              <a:t>Encourage participants to print a profile from these sites and put a copy in their Participant Workbook under “O” for occupations.  </a:t>
            </a:r>
          </a:p>
          <a:p>
            <a:pPr eaLnBrk="1" hangingPunct="1">
              <a:spcBef>
                <a:spcPct val="0"/>
              </a:spcBef>
            </a:pPr>
            <a:endParaRPr lang="en-US" smtClean="0"/>
          </a:p>
          <a:p>
            <a:pPr eaLnBrk="1" hangingPunct="1">
              <a:spcBef>
                <a:spcPct val="0"/>
              </a:spcBef>
            </a:pPr>
            <a:r>
              <a:rPr lang="en-US" b="1" smtClean="0"/>
              <a:t>Remind</a:t>
            </a:r>
            <a:r>
              <a:rPr lang="en-US" smtClean="0"/>
              <a:t> them that there are Career Centers located throughout the state of Maine where they can use a computer, have access to a fax machine, attend workshops on Resume Writing and Interviewing, completing online Applications and resumes and many more services.  Encourage them to attend these workshops to supplement their job search skills and expand their support system when looking for employment.  Many times Vocational Rehabilitation Offices are co-located in the Career Centers.  </a:t>
            </a:r>
          </a:p>
        </p:txBody>
      </p:sp>
      <p:sp>
        <p:nvSpPr>
          <p:cNvPr id="116742"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74E8072-7565-4A18-AFC9-0B508E400CEA}" type="slidenum">
              <a:rPr lang="en-US" sz="1200">
                <a:solidFill>
                  <a:srgbClr val="000000"/>
                </a:solidFill>
                <a:latin typeface="Arial" charset="0"/>
              </a:rPr>
              <a:pPr algn="r" eaLnBrk="1" hangingPunct="1"/>
              <a:t>14</a:t>
            </a:fld>
            <a:endParaRPr lang="en-US" sz="1200">
              <a:solidFill>
                <a:srgbClr val="000000"/>
              </a:solidFill>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03DE4BD-BAF9-46D9-ACE8-E74A46809D7A}" type="slidenum">
              <a:rPr lang="en-US" smtClean="0"/>
              <a:pPr eaLnBrk="1" hangingPunct="1"/>
              <a:t>15</a:t>
            </a:fld>
            <a:endParaRPr lang="en-US" smtClean="0"/>
          </a:p>
        </p:txBody>
      </p:sp>
      <p:sp>
        <p:nvSpPr>
          <p:cNvPr id="11776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4B1F051-18CB-4624-89A6-DC8660CAAB04}" type="slidenum">
              <a:rPr lang="en-US" sz="1200"/>
              <a:pPr algn="r" eaLnBrk="1" hangingPunct="1"/>
              <a:t>15</a:t>
            </a:fld>
            <a:endParaRPr lang="en-US" sz="1200"/>
          </a:p>
        </p:txBody>
      </p:sp>
      <p:sp>
        <p:nvSpPr>
          <p:cNvPr id="117764" name="Slide Image Placeholder 1"/>
          <p:cNvSpPr>
            <a:spLocks noGrp="1" noRot="1" noChangeAspect="1" noTextEdit="1"/>
          </p:cNvSpPr>
          <p:nvPr>
            <p:ph type="sldImg"/>
          </p:nvPr>
        </p:nvSpPr>
        <p:spPr bwMode="auto">
          <a:xfrm>
            <a:off x="1179513" y="6731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5" name="Notes Placeholder 2"/>
          <p:cNvSpPr>
            <a:spLocks noGrp="1"/>
          </p:cNvSpPr>
          <p:nvPr>
            <p:ph type="body" idx="1"/>
          </p:nvPr>
        </p:nvSpPr>
        <p:spPr>
          <a:noFill/>
        </p:spPr>
        <p:txBody>
          <a:bodyPr/>
          <a:lstStyle/>
          <a:p>
            <a:pPr eaLnBrk="1" hangingPunct="1">
              <a:lnSpc>
                <a:spcPct val="90000"/>
              </a:lnSpc>
              <a:spcBef>
                <a:spcPct val="0"/>
              </a:spcBef>
            </a:pPr>
            <a:r>
              <a:rPr lang="en-US" sz="1000" b="1"/>
              <a:t>Facilitator Notes:</a:t>
            </a:r>
          </a:p>
          <a:p>
            <a:pPr eaLnBrk="1" hangingPunct="1">
              <a:lnSpc>
                <a:spcPct val="90000"/>
              </a:lnSpc>
              <a:spcBef>
                <a:spcPct val="0"/>
              </a:spcBef>
            </a:pPr>
            <a:endParaRPr lang="en-US" sz="1000" b="1"/>
          </a:p>
          <a:p>
            <a:pPr eaLnBrk="1" hangingPunct="1">
              <a:lnSpc>
                <a:spcPct val="90000"/>
              </a:lnSpc>
              <a:spcBef>
                <a:spcPct val="0"/>
              </a:spcBef>
            </a:pPr>
            <a:r>
              <a:rPr lang="en-US" smtClean="0"/>
              <a:t>We have used some of these sites during the workshop so participants will be familiar with them as they do their own research.  </a:t>
            </a:r>
          </a:p>
          <a:p>
            <a:pPr eaLnBrk="1" hangingPunct="1">
              <a:lnSpc>
                <a:spcPct val="90000"/>
              </a:lnSpc>
              <a:spcBef>
                <a:spcPct val="0"/>
              </a:spcBef>
            </a:pPr>
            <a:endParaRPr lang="en-US" smtClean="0"/>
          </a:p>
          <a:p>
            <a:pPr eaLnBrk="1" hangingPunct="1">
              <a:lnSpc>
                <a:spcPct val="90000"/>
              </a:lnSpc>
              <a:spcBef>
                <a:spcPct val="0"/>
              </a:spcBef>
            </a:pPr>
            <a:r>
              <a:rPr lang="en-US" smtClean="0"/>
              <a:t>Introduce participants to these additional websites.  </a:t>
            </a:r>
          </a:p>
          <a:p>
            <a:pPr>
              <a:lnSpc>
                <a:spcPct val="90000"/>
              </a:lnSpc>
            </a:pPr>
            <a:r>
              <a:rPr lang="en-US" sz="1000"/>
              <a:t>	</a:t>
            </a:r>
            <a:endParaRPr lang="en-US" smtClean="0"/>
          </a:p>
          <a:p>
            <a:pPr eaLnBrk="1" hangingPunct="1">
              <a:lnSpc>
                <a:spcPct val="90000"/>
              </a:lnSpc>
              <a:spcBef>
                <a:spcPct val="0"/>
              </a:spcBef>
            </a:pPr>
            <a:r>
              <a:rPr lang="en-US" smtClean="0"/>
              <a:t>Encourage them to explore them on their own time.  These resources are helpful for job search activities.  </a:t>
            </a:r>
          </a:p>
          <a:p>
            <a:pPr eaLnBrk="1" hangingPunct="1">
              <a:lnSpc>
                <a:spcPct val="90000"/>
              </a:lnSpc>
              <a:spcBef>
                <a:spcPct val="0"/>
              </a:spcBef>
            </a:pPr>
            <a:endParaRPr lang="en-US" smtClean="0"/>
          </a:p>
          <a:p>
            <a:pPr eaLnBrk="1" hangingPunct="1">
              <a:lnSpc>
                <a:spcPct val="90000"/>
              </a:lnSpc>
              <a:spcBef>
                <a:spcPct val="0"/>
              </a:spcBef>
            </a:pPr>
            <a:r>
              <a:rPr lang="en-US" smtClean="0"/>
              <a:t>The next page has more resources related to activities.   After slide 178, you will find a synopsis of these websites providing you with information about the content.  </a:t>
            </a:r>
          </a:p>
          <a:p>
            <a:pPr eaLnBrk="1" hangingPunct="1">
              <a:lnSpc>
                <a:spcPct val="90000"/>
              </a:lnSpc>
              <a:spcBef>
                <a:spcPct val="0"/>
              </a:spcBef>
            </a:pPr>
            <a:endParaRPr lang="en-US" sz="1000"/>
          </a:p>
        </p:txBody>
      </p:sp>
      <p:sp>
        <p:nvSpPr>
          <p:cNvPr id="11776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42A2FCE-D5E6-418C-B6D2-4206456EF504}" type="slidenum">
              <a:rPr lang="en-US" sz="1200">
                <a:solidFill>
                  <a:srgbClr val="000000"/>
                </a:solidFill>
                <a:latin typeface="Arial" charset="0"/>
              </a:rPr>
              <a:pPr algn="r" eaLnBrk="1" hangingPunct="1"/>
              <a:t>15</a:t>
            </a:fld>
            <a:endParaRPr lang="en-US" sz="1200">
              <a:solidFill>
                <a:srgbClr val="000000"/>
              </a:solidFill>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05716BB0-9A3E-4AF1-949E-8A1B8704F867}" type="slidenum">
              <a:rPr lang="en-US" smtClean="0"/>
              <a:pPr eaLnBrk="1" hangingPunct="1"/>
              <a:t>16</a:t>
            </a:fld>
            <a:endParaRPr lang="en-US" smtClean="0"/>
          </a:p>
        </p:txBody>
      </p:sp>
      <p:sp>
        <p:nvSpPr>
          <p:cNvPr id="11878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752D4CE-948B-46AD-8169-49B9B3725E07}" type="slidenum">
              <a:rPr lang="en-US" sz="1200"/>
              <a:pPr algn="r" eaLnBrk="1" hangingPunct="1"/>
              <a:t>16</a:t>
            </a:fld>
            <a:endParaRPr lang="en-US" sz="1200"/>
          </a:p>
        </p:txBody>
      </p:sp>
      <p:sp>
        <p:nvSpPr>
          <p:cNvPr id="11878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As a facilitator, you will want to be familiar with these sites in case they ask questions in regard to them.  </a:t>
            </a:r>
          </a:p>
          <a:p>
            <a:pPr eaLnBrk="1" hangingPunct="1">
              <a:spcBef>
                <a:spcPct val="0"/>
              </a:spcBef>
            </a:pPr>
            <a:endParaRPr lang="en-US" smtClean="0"/>
          </a:p>
          <a:p>
            <a:pPr eaLnBrk="1" hangingPunct="1">
              <a:spcBef>
                <a:spcPct val="0"/>
              </a:spcBef>
            </a:pPr>
            <a:r>
              <a:rPr lang="en-US" smtClean="0"/>
              <a:t>After this slide, you will find a synopsis of these websites providing you with information about the content of each.  </a:t>
            </a:r>
          </a:p>
          <a:p>
            <a:pPr eaLnBrk="1" hangingPunct="1">
              <a:spcBef>
                <a:spcPct val="0"/>
              </a:spcBef>
            </a:pPr>
            <a:endParaRPr lang="en-US" smtClean="0"/>
          </a:p>
        </p:txBody>
      </p:sp>
      <p:sp>
        <p:nvSpPr>
          <p:cNvPr id="11879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FE391CD-2358-44DE-A89C-66F0FF60F2FB}" type="slidenum">
              <a:rPr lang="en-US" sz="1200">
                <a:solidFill>
                  <a:srgbClr val="000000"/>
                </a:solidFill>
                <a:latin typeface="Arial" charset="0"/>
              </a:rPr>
              <a:pPr algn="r" eaLnBrk="1" hangingPunct="1"/>
              <a:t>16</a:t>
            </a:fld>
            <a:endParaRPr lang="en-US" sz="1200">
              <a:solidFill>
                <a:srgbClr val="000000"/>
              </a:solidFill>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62007802-EDBF-417E-A5B8-A247F65DA8C9}" type="slidenum">
              <a:rPr lang="en-US" smtClean="0"/>
              <a:pPr eaLnBrk="1" hangingPunct="1"/>
              <a:t>17</a:t>
            </a:fld>
            <a:endParaRPr lang="en-US" smtClean="0"/>
          </a:p>
        </p:txBody>
      </p:sp>
      <p:sp>
        <p:nvSpPr>
          <p:cNvPr id="5325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391DFF7-2968-411A-9905-3E3B01A0247E}" type="slidenum">
              <a:rPr lang="en-US" sz="1200"/>
              <a:pPr algn="r" eaLnBrk="1" hangingPunct="1"/>
              <a:t>17</a:t>
            </a:fld>
            <a:endParaRPr lang="en-US" sz="1200"/>
          </a:p>
        </p:txBody>
      </p:sp>
      <p:sp>
        <p:nvSpPr>
          <p:cNvPr id="5325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Notes Placeholder 2"/>
          <p:cNvSpPr>
            <a:spLocks noGrp="1"/>
          </p:cNvSpPr>
          <p:nvPr>
            <p:ph type="body" idx="1"/>
          </p:nvPr>
        </p:nvSpPr>
        <p:spPr>
          <a:xfrm>
            <a:off x="671446" y="4347455"/>
            <a:ext cx="5484238" cy="4115112"/>
          </a:xfrm>
          <a:noFill/>
        </p:spPr>
        <p:txBody>
          <a:bodyPr/>
          <a:lstStyle/>
          <a:p>
            <a:pPr eaLnBrk="1" hangingPunct="1">
              <a:spcBef>
                <a:spcPct val="0"/>
              </a:spcBef>
            </a:pPr>
            <a:r>
              <a:rPr lang="en-US" b="1" smtClean="0"/>
              <a:t>Facilitator Notes:				</a:t>
            </a:r>
          </a:p>
          <a:p>
            <a:pPr eaLnBrk="1" hangingPunct="1">
              <a:spcBef>
                <a:spcPct val="0"/>
              </a:spcBef>
            </a:pPr>
            <a:endParaRPr lang="en-US" b="1" smtClean="0"/>
          </a:p>
          <a:p>
            <a:pPr eaLnBrk="1" hangingPunct="1">
              <a:spcBef>
                <a:spcPct val="0"/>
              </a:spcBef>
            </a:pPr>
            <a:r>
              <a:rPr lang="en-US" smtClean="0"/>
              <a:t>This exercise will allow the participants to explore and use all of the previous resources.</a:t>
            </a:r>
          </a:p>
          <a:p>
            <a:pPr eaLnBrk="1" hangingPunct="1">
              <a:spcBef>
                <a:spcPct val="0"/>
              </a:spcBef>
            </a:pPr>
            <a:endParaRPr lang="en-US" smtClean="0"/>
          </a:p>
          <a:p>
            <a:pPr eaLnBrk="1" hangingPunct="1">
              <a:spcBef>
                <a:spcPct val="0"/>
              </a:spcBef>
            </a:pPr>
            <a:r>
              <a:rPr lang="en-US" smtClean="0"/>
              <a:t>The next slide contains the instruction for this exercise.  </a:t>
            </a:r>
          </a:p>
          <a:p>
            <a:pPr eaLnBrk="1" hangingPunct="1">
              <a:spcBef>
                <a:spcPct val="0"/>
              </a:spcBef>
            </a:pPr>
            <a:endParaRPr lang="en-US" b="1" smtClean="0"/>
          </a:p>
          <a:p>
            <a:pPr eaLnBrk="1" hangingPunct="1">
              <a:spcBef>
                <a:spcPct val="0"/>
              </a:spcBef>
            </a:pPr>
            <a:endParaRPr lang="en-US" b="1" smtClean="0"/>
          </a:p>
        </p:txBody>
      </p:sp>
      <p:sp>
        <p:nvSpPr>
          <p:cNvPr id="53254"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F39609E-43C7-4F3C-8A8F-A668596F4EEE}" type="slidenum">
              <a:rPr lang="en-US" sz="1200">
                <a:solidFill>
                  <a:srgbClr val="000000"/>
                </a:solidFill>
                <a:latin typeface="Arial" charset="0"/>
              </a:rPr>
              <a:pPr algn="r" eaLnBrk="1" hangingPunct="1"/>
              <a:t>17</a:t>
            </a:fld>
            <a:endParaRPr lang="en-US" sz="1200">
              <a:solidFill>
                <a:srgbClr val="000000"/>
              </a:solidFill>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6C6EAFF2-F2DE-4541-A2B7-0B96C4C3CB1E}" type="slidenum">
              <a:rPr lang="en-US" smtClean="0"/>
              <a:pPr eaLnBrk="1" hangingPunct="1"/>
              <a:t>18</a:t>
            </a:fld>
            <a:endParaRPr lang="en-US" smtClean="0"/>
          </a:p>
        </p:txBody>
      </p:sp>
      <p:sp>
        <p:nvSpPr>
          <p:cNvPr id="5427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7F718BE-FAFA-484A-861C-7309E78FBDBA}" type="slidenum">
              <a:rPr lang="en-US" sz="1200"/>
              <a:pPr algn="r" eaLnBrk="1" hangingPunct="1"/>
              <a:t>18</a:t>
            </a:fld>
            <a:endParaRPr lang="en-US" sz="1200"/>
          </a:p>
        </p:txBody>
      </p:sp>
      <p:sp>
        <p:nvSpPr>
          <p:cNvPr id="5427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7" name="Notes Placeholder 2"/>
          <p:cNvSpPr>
            <a:spLocks noGrp="1"/>
          </p:cNvSpPr>
          <p:nvPr>
            <p:ph type="body" idx="1"/>
          </p:nvPr>
        </p:nvSpPr>
        <p:spPr>
          <a:xfrm>
            <a:off x="685337" y="4344335"/>
            <a:ext cx="5487326" cy="3899923"/>
          </a:xfrm>
          <a:noFill/>
        </p:spPr>
        <p:txBody>
          <a:bodyPr/>
          <a:lstStyle/>
          <a:p>
            <a:pPr eaLnBrk="1" hangingPunct="1">
              <a:spcBef>
                <a:spcPct val="0"/>
              </a:spcBef>
            </a:pPr>
            <a:r>
              <a:rPr lang="en-US" b="1" smtClean="0"/>
              <a:t>Facilitator  Notes:     		 Projected Time: 45 mins.</a:t>
            </a:r>
          </a:p>
          <a:p>
            <a:pPr eaLnBrk="1" hangingPunct="1">
              <a:spcBef>
                <a:spcPct val="0"/>
              </a:spcBef>
            </a:pPr>
            <a:r>
              <a:rPr lang="en-US" smtClean="0"/>
              <a:t>This is a version of the exercise that can be used with or without access to the internet.  Copies of both versions are in the Participant Workbook and Facilitator Manual.</a:t>
            </a:r>
          </a:p>
          <a:p>
            <a:pPr eaLnBrk="1" hangingPunct="1">
              <a:spcBef>
                <a:spcPct val="0"/>
              </a:spcBef>
            </a:pPr>
            <a:endParaRPr lang="en-US" b="1" smtClean="0"/>
          </a:p>
          <a:p>
            <a:pPr eaLnBrk="1" hangingPunct="1">
              <a:spcBef>
                <a:spcPct val="0"/>
              </a:spcBef>
            </a:pPr>
            <a:r>
              <a:rPr lang="en-US" b="1" smtClean="0"/>
              <a:t>Materials Needed:</a:t>
            </a:r>
            <a:endParaRPr lang="en-US" smtClean="0"/>
          </a:p>
          <a:p>
            <a:pPr eaLnBrk="1" hangingPunct="1">
              <a:spcBef>
                <a:spcPct val="0"/>
              </a:spcBef>
            </a:pPr>
            <a:r>
              <a:rPr lang="en-US" smtClean="0"/>
              <a:t>Computer access/ career search booklets;  rubber stamp with ink/stickers;</a:t>
            </a:r>
          </a:p>
          <a:p>
            <a:pPr eaLnBrk="1" hangingPunct="1">
              <a:spcBef>
                <a:spcPct val="0"/>
              </a:spcBef>
            </a:pPr>
            <a:r>
              <a:rPr lang="en-US" smtClean="0"/>
              <a:t>work sheet; mall prizes (optional)</a:t>
            </a:r>
          </a:p>
          <a:p>
            <a:pPr eaLnBrk="1" hangingPunct="1">
              <a:spcBef>
                <a:spcPct val="0"/>
              </a:spcBef>
            </a:pPr>
            <a:r>
              <a:rPr lang="en-US" smtClean="0"/>
              <a:t> </a:t>
            </a:r>
          </a:p>
          <a:p>
            <a:pPr eaLnBrk="1" hangingPunct="1">
              <a:spcBef>
                <a:spcPct val="0"/>
              </a:spcBef>
            </a:pPr>
            <a:r>
              <a:rPr lang="en-US" smtClean="0"/>
              <a:t>In this activity, students will be asked to search the internet to find information about different careers. Students will record the information on their worksheet and receive either a stamp or a sticker for the different questions, once they have been checked by the instructor. </a:t>
            </a:r>
          </a:p>
          <a:p>
            <a:pPr eaLnBrk="1" hangingPunct="1">
              <a:spcBef>
                <a:spcPct val="0"/>
              </a:spcBef>
            </a:pPr>
            <a:endParaRPr lang="en-US" smtClean="0"/>
          </a:p>
          <a:p>
            <a:pPr eaLnBrk="1" hangingPunct="1">
              <a:spcBef>
                <a:spcPct val="0"/>
              </a:spcBef>
            </a:pPr>
            <a:r>
              <a:rPr lang="en-US" smtClean="0"/>
              <a:t>If the internet is not available, the instructor should provide booklets with information about different careers and educational opportunities for the students to look through. </a:t>
            </a:r>
          </a:p>
          <a:p>
            <a:pPr eaLnBrk="1" hangingPunct="1">
              <a:spcBef>
                <a:spcPct val="0"/>
              </a:spcBef>
            </a:pPr>
            <a:endParaRPr lang="en-US" smtClean="0"/>
          </a:p>
          <a:p>
            <a:pPr eaLnBrk="1" hangingPunct="1">
              <a:spcBef>
                <a:spcPct val="0"/>
              </a:spcBef>
            </a:pPr>
            <a:r>
              <a:rPr lang="en-US" smtClean="0"/>
              <a:t>In order to prevent students from rushing through the worksheet, it is a good idea, if using prizes, to give each student a prize when they finish the worksheet.</a:t>
            </a:r>
          </a:p>
          <a:p>
            <a:pPr eaLnBrk="1" hangingPunct="1">
              <a:spcBef>
                <a:spcPct val="0"/>
              </a:spcBef>
            </a:pPr>
            <a:r>
              <a:rPr lang="en-US" smtClean="0"/>
              <a:t> </a:t>
            </a:r>
          </a:p>
          <a:p>
            <a:pPr eaLnBrk="1" hangingPunct="1">
              <a:spcBef>
                <a:spcPct val="0"/>
              </a:spcBef>
            </a:pPr>
            <a:r>
              <a:rPr lang="en-US" smtClean="0"/>
              <a:t>You will find the different questions on the sheets following this slide in the Facilitator Manual.  Please feel free to add some of your own questions.  </a:t>
            </a:r>
          </a:p>
        </p:txBody>
      </p:sp>
      <p:sp>
        <p:nvSpPr>
          <p:cNvPr id="54278"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E071C02-4D16-4E79-A01C-A4EBE017FC1C}" type="slidenum">
              <a:rPr lang="en-US" sz="1200">
                <a:solidFill>
                  <a:srgbClr val="000000"/>
                </a:solidFill>
                <a:latin typeface="Arial" charset="0"/>
              </a:rPr>
              <a:pPr algn="r" eaLnBrk="1" hangingPunct="1"/>
              <a:t>18</a:t>
            </a:fld>
            <a:endParaRPr lang="en-US" sz="1200">
              <a:solidFill>
                <a:srgbClr val="000000"/>
              </a:solidFill>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1EF5F37-54E0-4F5E-862E-894E75135E7F}" type="slidenum">
              <a:rPr lang="en-US" smtClean="0"/>
              <a:pPr eaLnBrk="1" hangingPunct="1"/>
              <a:t>19</a:t>
            </a:fld>
            <a:endParaRPr lang="en-US" smtClean="0"/>
          </a:p>
        </p:txBody>
      </p:sp>
      <p:sp>
        <p:nvSpPr>
          <p:cNvPr id="5529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5A561A2-27D3-4EFC-A4FA-D1DAA473D165}" type="slidenum">
              <a:rPr lang="en-US" sz="1200"/>
              <a:pPr algn="r" eaLnBrk="1" hangingPunct="1"/>
              <a:t>19</a:t>
            </a:fld>
            <a:endParaRPr lang="en-US" sz="1200"/>
          </a:p>
        </p:txBody>
      </p:sp>
      <p:sp>
        <p:nvSpPr>
          <p:cNvPr id="5530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301" name="Notes Placeholder 2"/>
          <p:cNvSpPr>
            <a:spLocks noGrp="1"/>
          </p:cNvSpPr>
          <p:nvPr>
            <p:ph type="body" idx="1"/>
          </p:nvPr>
        </p:nvSpPr>
        <p:spPr>
          <a:noFill/>
        </p:spPr>
        <p:txBody>
          <a:bodyPr/>
          <a:lstStyle/>
          <a:p>
            <a:pPr eaLnBrk="1" hangingPunct="1">
              <a:lnSpc>
                <a:spcPct val="80000"/>
              </a:lnSpc>
              <a:spcBef>
                <a:spcPct val="0"/>
              </a:spcBef>
            </a:pPr>
            <a:r>
              <a:rPr lang="en-US" b="1" smtClean="0"/>
              <a:t>Facilitator Notes:		Projected Time: 45 mins.</a:t>
            </a:r>
          </a:p>
          <a:p>
            <a:pPr eaLnBrk="1" hangingPunct="1">
              <a:lnSpc>
                <a:spcPct val="80000"/>
              </a:lnSpc>
              <a:spcBef>
                <a:spcPct val="0"/>
              </a:spcBef>
            </a:pPr>
            <a:r>
              <a:rPr lang="en-US" b="1" smtClean="0"/>
              <a:t>Jenga Questions Game</a:t>
            </a:r>
          </a:p>
          <a:p>
            <a:pPr eaLnBrk="1" hangingPunct="1">
              <a:lnSpc>
                <a:spcPct val="80000"/>
              </a:lnSpc>
              <a:spcBef>
                <a:spcPct val="0"/>
              </a:spcBef>
            </a:pPr>
            <a:r>
              <a:rPr lang="en-US" smtClean="0"/>
              <a:t>The object of the game is to help the participants get to know themselves better, to help them to think about different occupations and to prepare them for the kind of questions that may come up in an interview.  During the game, you will need to have a </a:t>
            </a:r>
            <a:r>
              <a:rPr lang="en-US" u="sng" smtClean="0"/>
              <a:t>system for keeping score</a:t>
            </a:r>
            <a:r>
              <a:rPr lang="en-US" smtClean="0"/>
              <a:t> for each student that participates.  </a:t>
            </a:r>
          </a:p>
          <a:p>
            <a:pPr eaLnBrk="1" hangingPunct="1">
              <a:lnSpc>
                <a:spcPct val="80000"/>
              </a:lnSpc>
              <a:spcBef>
                <a:spcPct val="0"/>
              </a:spcBef>
            </a:pPr>
            <a:endParaRPr lang="en-US" smtClean="0"/>
          </a:p>
          <a:p>
            <a:pPr eaLnBrk="1" hangingPunct="1">
              <a:lnSpc>
                <a:spcPct val="80000"/>
              </a:lnSpc>
              <a:spcBef>
                <a:spcPct val="0"/>
              </a:spcBef>
            </a:pPr>
            <a:r>
              <a:rPr lang="en-US" b="1" smtClean="0"/>
              <a:t>Materials  Needed:</a:t>
            </a:r>
            <a:endParaRPr lang="en-US" smtClean="0"/>
          </a:p>
          <a:p>
            <a:pPr eaLnBrk="1" hangingPunct="1">
              <a:lnSpc>
                <a:spcPct val="80000"/>
              </a:lnSpc>
              <a:spcBef>
                <a:spcPct val="0"/>
              </a:spcBef>
            </a:pPr>
            <a:r>
              <a:rPr lang="en-US" smtClean="0"/>
              <a:t>Jenga Game;  Permanent Marker;  Small Stick on Labels that will fit onto the Jenga Blocks;  and the Small Prize is optional.  </a:t>
            </a:r>
            <a:r>
              <a:rPr lang="en-US" b="1" smtClean="0"/>
              <a:t>This game needs to be prepared in advance.  The blocks can be reused, so make sure to make them part of your toolbox.</a:t>
            </a:r>
          </a:p>
          <a:p>
            <a:pPr eaLnBrk="1" hangingPunct="1">
              <a:lnSpc>
                <a:spcPct val="80000"/>
              </a:lnSpc>
              <a:spcBef>
                <a:spcPct val="0"/>
              </a:spcBef>
            </a:pPr>
            <a:endParaRPr lang="en-US" smtClean="0"/>
          </a:p>
          <a:p>
            <a:pPr eaLnBrk="1" hangingPunct="1">
              <a:lnSpc>
                <a:spcPct val="80000"/>
              </a:lnSpc>
              <a:spcBef>
                <a:spcPct val="0"/>
              </a:spcBef>
            </a:pPr>
            <a:r>
              <a:rPr lang="en-US" b="1" smtClean="0"/>
              <a:t>Preparation:</a:t>
            </a:r>
            <a:r>
              <a:rPr lang="en-US" smtClean="0"/>
              <a:t> Stick the different questions for the students to answer on one side of the blocks from the Jenga game.</a:t>
            </a:r>
          </a:p>
          <a:p>
            <a:pPr eaLnBrk="1" hangingPunct="1">
              <a:lnSpc>
                <a:spcPct val="80000"/>
              </a:lnSpc>
              <a:spcBef>
                <a:spcPct val="0"/>
              </a:spcBef>
            </a:pPr>
            <a:endParaRPr lang="en-US" smtClean="0"/>
          </a:p>
          <a:p>
            <a:pPr eaLnBrk="1" hangingPunct="1">
              <a:lnSpc>
                <a:spcPct val="80000"/>
              </a:lnSpc>
              <a:spcBef>
                <a:spcPct val="0"/>
              </a:spcBef>
            </a:pPr>
            <a:r>
              <a:rPr lang="en-US" b="1" smtClean="0"/>
              <a:t>To Play the Game:  </a:t>
            </a:r>
            <a:r>
              <a:rPr lang="en-US" smtClean="0"/>
              <a:t>explain how the game works and the rules of the game. </a:t>
            </a:r>
          </a:p>
          <a:p>
            <a:pPr eaLnBrk="1" hangingPunct="1">
              <a:lnSpc>
                <a:spcPct val="80000"/>
              </a:lnSpc>
              <a:spcBef>
                <a:spcPct val="0"/>
              </a:spcBef>
              <a:buFontTx/>
              <a:buChar char="-"/>
            </a:pPr>
            <a:r>
              <a:rPr lang="en-US" smtClean="0"/>
              <a:t> When students pull out a block, they are required to read and answer the question for it to count.</a:t>
            </a:r>
          </a:p>
          <a:p>
            <a:pPr eaLnBrk="1" hangingPunct="1">
              <a:lnSpc>
                <a:spcPct val="80000"/>
              </a:lnSpc>
              <a:spcBef>
                <a:spcPct val="0"/>
              </a:spcBef>
              <a:buFontTx/>
              <a:buChar char="-"/>
            </a:pPr>
            <a:r>
              <a:rPr lang="en-US" smtClean="0"/>
              <a:t> Each block answered provides the student with one point.</a:t>
            </a:r>
          </a:p>
          <a:p>
            <a:pPr eaLnBrk="1" hangingPunct="1">
              <a:lnSpc>
                <a:spcPct val="80000"/>
              </a:lnSpc>
              <a:spcBef>
                <a:spcPct val="0"/>
              </a:spcBef>
              <a:buFontTx/>
              <a:buChar char="-"/>
            </a:pPr>
            <a:r>
              <a:rPr lang="en-US" smtClean="0"/>
              <a:t> The student with the most points at the end of the game wins.</a:t>
            </a:r>
          </a:p>
          <a:p>
            <a:pPr eaLnBrk="1" hangingPunct="1">
              <a:lnSpc>
                <a:spcPct val="80000"/>
              </a:lnSpc>
              <a:spcBef>
                <a:spcPct val="0"/>
              </a:spcBef>
            </a:pPr>
            <a:endParaRPr lang="en-US" smtClean="0"/>
          </a:p>
          <a:p>
            <a:pPr eaLnBrk="1" hangingPunct="1">
              <a:lnSpc>
                <a:spcPct val="80000"/>
              </a:lnSpc>
              <a:spcBef>
                <a:spcPct val="0"/>
              </a:spcBef>
            </a:pPr>
            <a:r>
              <a:rPr lang="en-US" smtClean="0"/>
              <a:t>A copy of the game and questions follows this slide in the Facilitator Manual.</a:t>
            </a:r>
          </a:p>
          <a:p>
            <a:pPr eaLnBrk="1" hangingPunct="1">
              <a:lnSpc>
                <a:spcPct val="80000"/>
              </a:lnSpc>
              <a:spcBef>
                <a:spcPct val="0"/>
              </a:spcBef>
            </a:pPr>
            <a:endParaRPr lang="en-US" smtClean="0"/>
          </a:p>
          <a:p>
            <a:pPr eaLnBrk="1" hangingPunct="1">
              <a:lnSpc>
                <a:spcPct val="80000"/>
              </a:lnSpc>
              <a:spcBef>
                <a:spcPct val="0"/>
              </a:spcBef>
            </a:pPr>
            <a:r>
              <a:rPr lang="en-US" smtClean="0"/>
              <a:t>Following this game, you will be talking about informational interviewing, job shadows, and volunteering. </a:t>
            </a:r>
          </a:p>
        </p:txBody>
      </p:sp>
      <p:sp>
        <p:nvSpPr>
          <p:cNvPr id="55302"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83802C8-27D0-466F-8919-E99E4D1640D9}" type="slidenum">
              <a:rPr lang="en-US" sz="1200">
                <a:solidFill>
                  <a:srgbClr val="000000"/>
                </a:solidFill>
                <a:latin typeface="Arial" charset="0"/>
              </a:rPr>
              <a:pPr algn="r" eaLnBrk="1" hangingPunct="1"/>
              <a:t>19</a:t>
            </a:fld>
            <a:endParaRPr lang="en-US" sz="1200">
              <a:solidFill>
                <a:srgbClr val="000000"/>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98A9358-18D1-41BD-856A-2C9944980629}" type="slidenum">
              <a:rPr lang="en-US" smtClean="0"/>
              <a:pPr eaLnBrk="1" hangingPunct="1"/>
              <a:t>2</a:t>
            </a:fld>
            <a:endParaRPr lang="en-US" smtClean="0"/>
          </a:p>
        </p:txBody>
      </p:sp>
      <p:sp>
        <p:nvSpPr>
          <p:cNvPr id="10445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C71DBEC-7A65-4B24-8249-B269FBE6FBCA}" type="slidenum">
              <a:rPr lang="en-US" sz="1200"/>
              <a:pPr algn="r" eaLnBrk="1" hangingPunct="1"/>
              <a:t>2</a:t>
            </a:fld>
            <a:endParaRPr lang="en-US" sz="1200"/>
          </a:p>
        </p:txBody>
      </p:sp>
      <p:sp>
        <p:nvSpPr>
          <p:cNvPr id="10445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3"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r>
              <a:rPr lang="en-US" b="1" smtClean="0"/>
              <a:t>Narrowing Employment Options</a:t>
            </a:r>
            <a:r>
              <a:rPr lang="en-US" smtClean="0"/>
              <a:t>.  When participants begin to do the search, some may feel they now have too many options.  How do they narrow down their choices?</a:t>
            </a:r>
          </a:p>
          <a:p>
            <a:pPr eaLnBrk="1" hangingPunct="1">
              <a:spcBef>
                <a:spcPct val="0"/>
              </a:spcBef>
            </a:pPr>
            <a:endParaRPr lang="en-US" smtClean="0"/>
          </a:p>
          <a:p>
            <a:pPr eaLnBrk="1" hangingPunct="1">
              <a:spcBef>
                <a:spcPct val="0"/>
              </a:spcBef>
            </a:pPr>
            <a:r>
              <a:rPr lang="en-US" b="1" smtClean="0"/>
              <a:t>LEARNING OBJECTIVE:  </a:t>
            </a:r>
            <a:r>
              <a:rPr lang="en-US" smtClean="0"/>
              <a:t>Participants will learn how to research and use labor market &amp; occupational information in determining future employment goals.</a:t>
            </a:r>
          </a:p>
          <a:p>
            <a:pPr eaLnBrk="1" hangingPunct="1">
              <a:spcBef>
                <a:spcPct val="0"/>
              </a:spcBef>
            </a:pPr>
            <a:endParaRPr lang="en-US" smtClean="0"/>
          </a:p>
          <a:p>
            <a:pPr eaLnBrk="1" hangingPunct="1">
              <a:spcBef>
                <a:spcPct val="0"/>
              </a:spcBef>
            </a:pPr>
            <a:r>
              <a:rPr lang="en-US" smtClean="0"/>
              <a:t>The challenge is how to sort out all the information about jobs and themselves and then decide what’s a good “match.”  It is a known fact that people switch occupations during their lifetime.  What is important is to select a job that can get them started on the path of finding what their best “match” will be.  Everyone starts out at an entry level position, no matter how much education they have.  </a:t>
            </a:r>
          </a:p>
          <a:p>
            <a:pPr eaLnBrk="1" hangingPunct="1">
              <a:spcBef>
                <a:spcPct val="0"/>
              </a:spcBef>
            </a:pPr>
            <a:endParaRPr lang="en-US" smtClean="0"/>
          </a:p>
          <a:p>
            <a:pPr eaLnBrk="1" hangingPunct="1">
              <a:spcBef>
                <a:spcPct val="0"/>
              </a:spcBef>
            </a:pPr>
            <a:r>
              <a:rPr lang="en-US" smtClean="0"/>
              <a:t>What really matters is that a person begins to get work experience, references, an understanding about how work environments operate – the dynamics of work,  and to get an idea of what career management really means.  It is a stepwise progression toward their goal.  VR helps them to get started by teaching them about how to get a job, how to keep a job, how to change jobs, how to manage the dynamics of the workplace.  These are the things that make a person feel and be successful.</a:t>
            </a:r>
          </a:p>
          <a:p>
            <a:pPr eaLnBrk="1" hangingPunct="1">
              <a:spcBef>
                <a:spcPct val="0"/>
              </a:spcBef>
            </a:pPr>
            <a:endParaRPr lang="en-US" smtClean="0"/>
          </a:p>
          <a:p>
            <a:pPr eaLnBrk="1" hangingPunct="1">
              <a:spcBef>
                <a:spcPct val="0"/>
              </a:spcBef>
            </a:pPr>
            <a:r>
              <a:rPr lang="en-US" smtClean="0"/>
              <a:t>Your career path is a life-long process, and you need to stay in control of the path.</a:t>
            </a:r>
          </a:p>
          <a:p>
            <a:pPr eaLnBrk="1" hangingPunct="1">
              <a:spcBef>
                <a:spcPct val="0"/>
              </a:spcBef>
            </a:pPr>
            <a:endParaRPr lang="en-US" smtClean="0"/>
          </a:p>
        </p:txBody>
      </p:sp>
      <p:sp>
        <p:nvSpPr>
          <p:cNvPr id="104454"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5CCCF85-10EB-4829-8E7A-0BCD29B40256}" type="slidenum">
              <a:rPr lang="en-US" sz="1200">
                <a:solidFill>
                  <a:srgbClr val="000000"/>
                </a:solidFill>
                <a:latin typeface="Arial" charset="0"/>
              </a:rPr>
              <a:pPr algn="r" eaLnBrk="1" hangingPunct="1"/>
              <a:t>2</a:t>
            </a:fld>
            <a:endParaRPr lang="en-US" sz="120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One of the goals of this workshop is learning how to “narrow your focus” on those jobs that have a connection to you!</a:t>
            </a:r>
          </a:p>
          <a:p>
            <a:endParaRPr lang="en-US" smtClean="0"/>
          </a:p>
        </p:txBody>
      </p:sp>
      <p:sp>
        <p:nvSpPr>
          <p:cNvPr id="105476" name="Slide Number Placeholder 3"/>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1CCC3F6C-B436-4E82-A19E-3334C2C62301}" type="slidenum">
              <a:rPr lang="en-US" smtClean="0"/>
              <a:pPr eaLnBrk="1" hangingPunct="1"/>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09A2CA5-91C6-4EF1-BE17-97187B2CF2BD}" type="slidenum">
              <a:rPr lang="en-US" smtClean="0"/>
              <a:pPr eaLnBrk="1" hangingPunct="1"/>
              <a:t>4</a:t>
            </a:fld>
            <a:endParaRPr lang="en-US" smtClean="0"/>
          </a:p>
        </p:txBody>
      </p:sp>
      <p:sp>
        <p:nvSpPr>
          <p:cNvPr id="10649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500" name="Rectangle 3"/>
          <p:cNvSpPr>
            <a:spLocks noGrp="1"/>
          </p:cNvSpPr>
          <p:nvPr>
            <p:ph type="body" idx="1"/>
          </p:nvPr>
        </p:nvSpPr>
        <p:spPr>
          <a:noFill/>
        </p:spPr>
        <p:txBody>
          <a:bodyPr/>
          <a:lstStyle/>
          <a:p>
            <a:pPr eaLnBrk="1" hangingPunct="1">
              <a:spcBef>
                <a:spcPct val="0"/>
              </a:spcBef>
            </a:pPr>
            <a:r>
              <a:rPr lang="en-US" b="1" smtClean="0"/>
              <a:t>Facilitator Notes: </a:t>
            </a:r>
          </a:p>
          <a:p>
            <a:pPr eaLnBrk="1" hangingPunct="1">
              <a:spcBef>
                <a:spcPct val="0"/>
              </a:spcBef>
            </a:pPr>
            <a:endParaRPr lang="en-US" b="1" smtClean="0"/>
          </a:p>
          <a:p>
            <a:pPr eaLnBrk="1" hangingPunct="1">
              <a:spcBef>
                <a:spcPct val="0"/>
              </a:spcBef>
            </a:pPr>
            <a:r>
              <a:rPr lang="en-US" smtClean="0"/>
              <a:t>What you have learned about yourself can help you to narrow down your occupational options during your job search.  So how do you narrow down your options?</a:t>
            </a:r>
          </a:p>
          <a:p>
            <a:pPr eaLnBrk="1" hangingPunct="1">
              <a:spcBef>
                <a:spcPct val="0"/>
              </a:spcBef>
            </a:pPr>
            <a:endParaRPr lang="en-US" smtClean="0"/>
          </a:p>
          <a:p>
            <a:pPr eaLnBrk="1" hangingPunct="1">
              <a:spcBef>
                <a:spcPct val="0"/>
              </a:spcBef>
            </a:pPr>
            <a:r>
              <a:rPr lang="en-US" smtClean="0"/>
              <a:t>There is an abundance of information to sift through.  What does it mean to them?  Do they need help?  Their VR counselor can help too.</a:t>
            </a:r>
          </a:p>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B737408-E3B8-40F5-B677-7B76101AEC15}" type="slidenum">
              <a:rPr lang="en-US" smtClean="0"/>
              <a:pPr eaLnBrk="1" hangingPunct="1"/>
              <a:t>5</a:t>
            </a:fld>
            <a:endParaRPr lang="en-US" smtClean="0"/>
          </a:p>
        </p:txBody>
      </p:sp>
      <p:sp>
        <p:nvSpPr>
          <p:cNvPr id="10752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B828FE0-32B1-41F2-98DE-3B26E1EC3A86}" type="slidenum">
              <a:rPr lang="en-US" sz="1200"/>
              <a:pPr algn="r" eaLnBrk="1" hangingPunct="1"/>
              <a:t>5</a:t>
            </a:fld>
            <a:endParaRPr lang="en-US" sz="1200"/>
          </a:p>
        </p:txBody>
      </p:sp>
      <p:sp>
        <p:nvSpPr>
          <p:cNvPr id="10752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Notes Placeholder 2"/>
          <p:cNvSpPr>
            <a:spLocks noGrp="1"/>
          </p:cNvSpPr>
          <p:nvPr>
            <p:ph type="body" idx="1"/>
          </p:nvPr>
        </p:nvSpPr>
        <p:spPr>
          <a:noFill/>
        </p:spPr>
        <p:txBody>
          <a:bodyPr/>
          <a:lstStyle/>
          <a:p>
            <a:pPr marL="215786" indent="-215786">
              <a:spcBef>
                <a:spcPct val="0"/>
              </a:spcBef>
            </a:pPr>
            <a:r>
              <a:rPr lang="en-US" b="1" smtClean="0"/>
              <a:t>Facilitator Notes:</a:t>
            </a:r>
          </a:p>
          <a:p>
            <a:pPr marL="215786" indent="-215786">
              <a:spcBef>
                <a:spcPct val="0"/>
              </a:spcBef>
            </a:pPr>
            <a:endParaRPr lang="en-US" b="1" smtClean="0"/>
          </a:p>
          <a:p>
            <a:pPr marL="215786" indent="-215786">
              <a:spcBef>
                <a:spcPct val="0"/>
              </a:spcBef>
            </a:pPr>
            <a:r>
              <a:rPr lang="en-US" smtClean="0"/>
              <a:t>These are four steps to learning about occupation:</a:t>
            </a:r>
          </a:p>
          <a:p>
            <a:pPr marL="215786" indent="-215786">
              <a:spcBef>
                <a:spcPct val="0"/>
              </a:spcBef>
            </a:pPr>
            <a:endParaRPr lang="en-US" smtClean="0"/>
          </a:p>
          <a:p>
            <a:pPr marL="215786" indent="-215786">
              <a:spcBef>
                <a:spcPct val="0"/>
              </a:spcBef>
              <a:buFontTx/>
              <a:buAutoNum type="arabicPeriod"/>
            </a:pPr>
            <a:r>
              <a:rPr lang="en-US" smtClean="0"/>
              <a:t>Gather, read, view printed materials and view videos about your occupation (s) of interest to understand what the day to day job tasks will be. </a:t>
            </a:r>
          </a:p>
          <a:p>
            <a:pPr marL="215786" indent="-215786">
              <a:spcBef>
                <a:spcPct val="0"/>
              </a:spcBef>
              <a:buFontTx/>
              <a:buAutoNum type="arabicPeriod"/>
            </a:pPr>
            <a:r>
              <a:rPr lang="en-US" smtClean="0"/>
              <a:t>Talk – to someone who is doing the work you are interested in through Informational Interviewing. </a:t>
            </a:r>
          </a:p>
          <a:p>
            <a:pPr marL="215786" indent="-215786">
              <a:spcBef>
                <a:spcPct val="0"/>
              </a:spcBef>
              <a:buFontTx/>
              <a:buAutoNum type="arabicPeriod"/>
            </a:pPr>
            <a:r>
              <a:rPr lang="en-US" smtClean="0"/>
              <a:t>Visit – at the same time you are talking to a person through Job Shadows.</a:t>
            </a:r>
          </a:p>
          <a:p>
            <a:pPr marL="215786" indent="-215786">
              <a:spcBef>
                <a:spcPct val="0"/>
              </a:spcBef>
              <a:buFontTx/>
              <a:buAutoNum type="arabicPeriod"/>
            </a:pPr>
            <a:r>
              <a:rPr lang="en-US" smtClean="0"/>
              <a:t>Get some experience – volunteer, get an entry level job, do an internship (paid or unpaid).</a:t>
            </a:r>
          </a:p>
          <a:p>
            <a:pPr marL="215786" indent="-215786">
              <a:spcBef>
                <a:spcPct val="0"/>
              </a:spcBef>
            </a:pPr>
            <a:endParaRPr lang="en-US" u="sng" smtClean="0"/>
          </a:p>
          <a:p>
            <a:pPr marL="215786" indent="-215786">
              <a:spcBef>
                <a:spcPct val="0"/>
              </a:spcBef>
            </a:pPr>
            <a:r>
              <a:rPr lang="en-US" smtClean="0"/>
              <a:t>RTV² = Read, Talk, Visit &amp; Volunteer.</a:t>
            </a:r>
          </a:p>
        </p:txBody>
      </p:sp>
      <p:sp>
        <p:nvSpPr>
          <p:cNvPr id="10752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014A745-1EE6-40D6-99BF-5FBCFE570499}" type="slidenum">
              <a:rPr lang="en-US" sz="1200">
                <a:solidFill>
                  <a:srgbClr val="000000"/>
                </a:solidFill>
                <a:latin typeface="Arial" charset="0"/>
              </a:rPr>
              <a:pPr algn="r" eaLnBrk="1" hangingPunct="1"/>
              <a:t>5</a:t>
            </a:fld>
            <a:endParaRPr lang="en-US" sz="1200">
              <a:solidFill>
                <a:srgbClr val="000000"/>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446B1D1A-1E02-4C0B-A0C7-254789FB5D91}" type="slidenum">
              <a:rPr lang="en-US" smtClean="0"/>
              <a:pPr eaLnBrk="1" hangingPunct="1"/>
              <a:t>6</a:t>
            </a:fld>
            <a:endParaRPr lang="en-US" smtClean="0"/>
          </a:p>
        </p:txBody>
      </p:sp>
      <p:sp>
        <p:nvSpPr>
          <p:cNvPr id="10854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C9BD552-F3F1-4C9A-8553-D7FE7FB6CCFD}" type="slidenum">
              <a:rPr lang="en-US" sz="1200"/>
              <a:pPr algn="r" eaLnBrk="1" hangingPunct="1"/>
              <a:t>6</a:t>
            </a:fld>
            <a:endParaRPr lang="en-US" sz="1200"/>
          </a:p>
        </p:txBody>
      </p:sp>
      <p:sp>
        <p:nvSpPr>
          <p:cNvPr id="10854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9" name="Notes Placeholder 2"/>
          <p:cNvSpPr>
            <a:spLocks noGrp="1"/>
          </p:cNvSpPr>
          <p:nvPr>
            <p:ph type="body" idx="1"/>
          </p:nvPr>
        </p:nvSpPr>
        <p:spPr>
          <a:noFill/>
        </p:spPr>
        <p:txBody>
          <a:bodyPr/>
          <a:lstStyle/>
          <a:p>
            <a:pPr eaLnBrk="1" hangingPunct="1">
              <a:spcBef>
                <a:spcPct val="0"/>
              </a:spcBef>
            </a:pPr>
            <a:r>
              <a:rPr lang="en-US" b="1" smtClean="0"/>
              <a:t>Facilitator Notes:		Projected Time:  10 mins.</a:t>
            </a:r>
          </a:p>
          <a:p>
            <a:pPr eaLnBrk="1" hangingPunct="1">
              <a:spcBef>
                <a:spcPct val="0"/>
              </a:spcBef>
            </a:pPr>
            <a:endParaRPr lang="en-US" b="1" smtClean="0"/>
          </a:p>
          <a:p>
            <a:pPr eaLnBrk="1" hangingPunct="1">
              <a:spcBef>
                <a:spcPct val="0"/>
              </a:spcBef>
            </a:pPr>
            <a:r>
              <a:rPr lang="en-US" smtClean="0"/>
              <a:t>Your Holland results gave you a list of occupations related to your Holland Type.  You need to explore those occupations of interest to you to learn about the day-to-day activities of that work.  It may or may not be what you think.  And it may be exactly what you are looking for!</a:t>
            </a:r>
          </a:p>
          <a:p>
            <a:pPr eaLnBrk="1" hangingPunct="1">
              <a:spcBef>
                <a:spcPct val="0"/>
              </a:spcBef>
            </a:pPr>
            <a:endParaRPr lang="en-US" smtClean="0"/>
          </a:p>
          <a:p>
            <a:pPr eaLnBrk="1" hangingPunct="1">
              <a:spcBef>
                <a:spcPct val="0"/>
              </a:spcBef>
            </a:pPr>
            <a:r>
              <a:rPr lang="en-US" smtClean="0"/>
              <a:t>Have participants retrieve their Holland list of occupations from the California Career Zone activity or O*NET Interest Inventory, or have them check the “O” page of their Participant Workbook.</a:t>
            </a:r>
          </a:p>
          <a:p>
            <a:pPr eaLnBrk="1" hangingPunct="1">
              <a:spcBef>
                <a:spcPct val="0"/>
              </a:spcBef>
            </a:pPr>
            <a:endParaRPr lang="en-US" smtClean="0"/>
          </a:p>
          <a:p>
            <a:pPr eaLnBrk="1" hangingPunct="1">
              <a:spcBef>
                <a:spcPct val="0"/>
              </a:spcBef>
            </a:pPr>
            <a:r>
              <a:rPr lang="en-US" smtClean="0"/>
              <a:t>Now bring them to the next slide to compare with the WOWi (World of Work Inventory list of occupations).</a:t>
            </a:r>
          </a:p>
        </p:txBody>
      </p:sp>
      <p:sp>
        <p:nvSpPr>
          <p:cNvPr id="10855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C6CCC9D-2F68-409C-A177-5C1FE5C66CAD}" type="slidenum">
              <a:rPr lang="en-US" sz="1200">
                <a:solidFill>
                  <a:srgbClr val="000000"/>
                </a:solidFill>
                <a:latin typeface="Arial" charset="0"/>
              </a:rPr>
              <a:pPr algn="r" eaLnBrk="1" hangingPunct="1"/>
              <a:t>6</a:t>
            </a:fld>
            <a:endParaRPr lang="en-US" sz="120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2B88A93-D39A-4613-9239-41DEDE68EE15}" type="slidenum">
              <a:rPr lang="en-US" smtClean="0"/>
              <a:pPr eaLnBrk="1" hangingPunct="1"/>
              <a:t>7</a:t>
            </a:fld>
            <a:endParaRPr lang="en-US" smtClean="0"/>
          </a:p>
        </p:txBody>
      </p:sp>
      <p:sp>
        <p:nvSpPr>
          <p:cNvPr id="10957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A4EDEE0-B864-4355-80F5-B04769B7BA87}" type="slidenum">
              <a:rPr lang="en-US" sz="1200"/>
              <a:pPr algn="r" eaLnBrk="1" hangingPunct="1"/>
              <a:t>7</a:t>
            </a:fld>
            <a:endParaRPr lang="en-US" sz="1200"/>
          </a:p>
        </p:txBody>
      </p:sp>
      <p:sp>
        <p:nvSpPr>
          <p:cNvPr id="10957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3" name="Notes Placeholder 2"/>
          <p:cNvSpPr>
            <a:spLocks noGrp="1"/>
          </p:cNvSpPr>
          <p:nvPr>
            <p:ph type="body" idx="1"/>
          </p:nvPr>
        </p:nvSpPr>
        <p:spPr>
          <a:noFill/>
        </p:spPr>
        <p:txBody>
          <a:bodyPr/>
          <a:lstStyle/>
          <a:p>
            <a:pPr marL="215786" indent="-215786">
              <a:spcBef>
                <a:spcPct val="0"/>
              </a:spcBef>
            </a:pPr>
            <a:r>
              <a:rPr lang="en-US" b="1" smtClean="0"/>
              <a:t>Facilitator Notes:</a:t>
            </a:r>
          </a:p>
          <a:p>
            <a:pPr marL="215786" indent="-215786">
              <a:spcBef>
                <a:spcPct val="0"/>
              </a:spcBef>
            </a:pPr>
            <a:r>
              <a:rPr lang="en-US" smtClean="0"/>
              <a:t>(you could have them check the “O” page of their Participant Workbook) or </a:t>
            </a:r>
          </a:p>
          <a:p>
            <a:pPr marL="215786" indent="-215786">
              <a:spcBef>
                <a:spcPct val="0"/>
              </a:spcBef>
            </a:pPr>
            <a:endParaRPr lang="en-US" smtClean="0"/>
          </a:p>
          <a:p>
            <a:pPr marL="215786" indent="-215786">
              <a:spcBef>
                <a:spcPct val="0"/>
              </a:spcBef>
            </a:pPr>
            <a:r>
              <a:rPr lang="en-US" b="1" smtClean="0"/>
              <a:t> </a:t>
            </a:r>
            <a:r>
              <a:rPr lang="en-US" smtClean="0"/>
              <a:t>The Summary Report of the WOWi lists the area of Self Selected Choices that indicate a list of Occupational Areas and Best liked subjects.</a:t>
            </a:r>
          </a:p>
          <a:p>
            <a:pPr marL="215786" indent="-215786">
              <a:spcBef>
                <a:spcPct val="0"/>
              </a:spcBef>
            </a:pPr>
            <a:endParaRPr lang="en-US" sz="800" b="1"/>
          </a:p>
          <a:p>
            <a:pPr marL="215786" indent="-215786">
              <a:spcBef>
                <a:spcPct val="0"/>
              </a:spcBef>
            </a:pPr>
            <a:r>
              <a:rPr lang="en-US" smtClean="0"/>
              <a:t>As part of the interpretive report, your WOWi inventory gave you 2 lists to explore: </a:t>
            </a:r>
          </a:p>
          <a:p>
            <a:pPr marL="215786" indent="-215786">
              <a:spcBef>
                <a:spcPct val="0"/>
              </a:spcBef>
              <a:buFontTx/>
              <a:buAutoNum type="arabicPeriod"/>
            </a:pPr>
            <a:r>
              <a:rPr lang="en-US" smtClean="0"/>
              <a:t>A list of Career Interest Activities that reflect your preferences for activities related to each of the career areas. The Highest measured Career Interest Areas provide the foundation on which recommendations are based.  They indicate areas of Interest, areas you are neutral about and areas you are not interested in.  </a:t>
            </a:r>
          </a:p>
          <a:p>
            <a:pPr marL="215786" indent="-215786">
              <a:spcBef>
                <a:spcPct val="0"/>
              </a:spcBef>
              <a:buFontTx/>
              <a:buAutoNum type="arabicPeriod"/>
            </a:pPr>
            <a:endParaRPr lang="en-US" smtClean="0"/>
          </a:p>
          <a:p>
            <a:pPr marL="215786" indent="-215786">
              <a:spcBef>
                <a:spcPct val="0"/>
              </a:spcBef>
              <a:buFontTx/>
              <a:buAutoNum type="arabicPeriod"/>
            </a:pPr>
            <a:r>
              <a:rPr lang="en-US" smtClean="0"/>
              <a:t>A list of Career Recommendations are based on your scores in all the sections you completed in the inventory.  The recommendations are listed according to the level of education that is required to perform these job duties.  Next to the job title, you will find the O*NET code that matches that occupation so that you can find out more about that job.  Not everyone wants to go on to get more education, and this will help you to get into a job you like or an entry level position that will start your career steps toward your goal.</a:t>
            </a:r>
          </a:p>
          <a:p>
            <a:pPr marL="215786" indent="-215786">
              <a:spcBef>
                <a:spcPct val="0"/>
              </a:spcBef>
            </a:pPr>
            <a:endParaRPr lang="en-US" smtClean="0"/>
          </a:p>
          <a:p>
            <a:pPr marL="215786" indent="-215786">
              <a:spcBef>
                <a:spcPct val="0"/>
              </a:spcBef>
            </a:pPr>
            <a:r>
              <a:rPr lang="en-US" smtClean="0"/>
              <a:t>From the Holland List and the WOWi results, are there any similarities?  (If not, why do you think that is?)  Have a discussion about their findings.</a:t>
            </a:r>
          </a:p>
          <a:p>
            <a:pPr marL="215786" indent="-215786">
              <a:spcBef>
                <a:spcPct val="0"/>
              </a:spcBef>
            </a:pPr>
            <a:endParaRPr lang="en-US" smtClean="0"/>
          </a:p>
        </p:txBody>
      </p:sp>
      <p:sp>
        <p:nvSpPr>
          <p:cNvPr id="109574"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53C4E6C-29D6-4436-9F1D-38AE7987182D}" type="slidenum">
              <a:rPr lang="en-US" sz="1200">
                <a:solidFill>
                  <a:srgbClr val="000000"/>
                </a:solidFill>
                <a:latin typeface="Arial" charset="0"/>
              </a:rPr>
              <a:pPr algn="r" eaLnBrk="1" hangingPunct="1"/>
              <a:t>7</a:t>
            </a:fld>
            <a:endParaRPr lang="en-US" sz="1200">
              <a:solidFill>
                <a:srgbClr val="000000"/>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1F355A8-74F1-46B6-A5FB-47DDA2770184}" type="slidenum">
              <a:rPr lang="en-US" smtClean="0"/>
              <a:pPr eaLnBrk="1" hangingPunct="1"/>
              <a:t>8</a:t>
            </a:fld>
            <a:endParaRPr lang="en-US" smtClean="0"/>
          </a:p>
        </p:txBody>
      </p:sp>
      <p:sp>
        <p:nvSpPr>
          <p:cNvPr id="11059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7B1EEA9-AF07-46C8-8B5E-31FF173B75D4}" type="slidenum">
              <a:rPr lang="en-US" sz="1200"/>
              <a:pPr algn="r" eaLnBrk="1" hangingPunct="1"/>
              <a:t>8</a:t>
            </a:fld>
            <a:endParaRPr lang="en-US" sz="1200"/>
          </a:p>
        </p:txBody>
      </p:sp>
      <p:sp>
        <p:nvSpPr>
          <p:cNvPr id="11059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7"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This is a list of places to find and explore information on occupations.</a:t>
            </a:r>
          </a:p>
          <a:p>
            <a:pPr eaLnBrk="1" hangingPunct="1">
              <a:lnSpc>
                <a:spcPct val="80000"/>
              </a:lnSpc>
            </a:pPr>
            <a:r>
              <a:rPr lang="en-US" smtClean="0"/>
              <a:t>   </a:t>
            </a:r>
          </a:p>
          <a:p>
            <a:pPr eaLnBrk="1" hangingPunct="1">
              <a:spcBef>
                <a:spcPct val="0"/>
              </a:spcBef>
            </a:pPr>
            <a:r>
              <a:rPr lang="en-US" smtClean="0"/>
              <a:t>You may want to have some of the print resources available to show participants.</a:t>
            </a:r>
          </a:p>
          <a:p>
            <a:pPr eaLnBrk="1" hangingPunct="1">
              <a:spcBef>
                <a:spcPct val="0"/>
              </a:spcBef>
            </a:pPr>
            <a:endParaRPr lang="en-US" smtClean="0"/>
          </a:p>
          <a:p>
            <a:pPr eaLnBrk="1" hangingPunct="1">
              <a:spcBef>
                <a:spcPct val="0"/>
              </a:spcBef>
            </a:pPr>
            <a:r>
              <a:rPr lang="en-US" smtClean="0"/>
              <a:t>Later, we will explore informational interviewing, job shadowing and volunteering in more detail.</a:t>
            </a:r>
          </a:p>
        </p:txBody>
      </p:sp>
      <p:sp>
        <p:nvSpPr>
          <p:cNvPr id="110598"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BB204D4-ECAF-4FEC-809B-ED8150D1692C}" type="slidenum">
              <a:rPr lang="en-US" sz="1200">
                <a:solidFill>
                  <a:srgbClr val="000000"/>
                </a:solidFill>
                <a:latin typeface="Arial" charset="0"/>
              </a:rPr>
              <a:pPr algn="r" eaLnBrk="1" hangingPunct="1"/>
              <a:t>8</a:t>
            </a:fld>
            <a:endParaRPr lang="en-US" sz="1200">
              <a:solidFill>
                <a:srgbClr val="000000"/>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1F79102-7113-45E9-9829-AF4F4314FA21}" type="slidenum">
              <a:rPr lang="en-US" smtClean="0"/>
              <a:pPr eaLnBrk="1" hangingPunct="1"/>
              <a:t>9</a:t>
            </a:fld>
            <a:endParaRPr lang="en-US" smtClean="0"/>
          </a:p>
        </p:txBody>
      </p:sp>
      <p:sp>
        <p:nvSpPr>
          <p:cNvPr id="11161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DBA87E1-5E2D-4F40-AAE7-F572097305FD}" type="slidenum">
              <a:rPr lang="en-US" sz="1200"/>
              <a:pPr algn="r" eaLnBrk="1" hangingPunct="1"/>
              <a:t>9</a:t>
            </a:fld>
            <a:endParaRPr lang="en-US" sz="1200"/>
          </a:p>
        </p:txBody>
      </p:sp>
      <p:sp>
        <p:nvSpPr>
          <p:cNvPr id="11162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1" name="Notes Placeholder 2"/>
          <p:cNvSpPr>
            <a:spLocks noGrp="1"/>
          </p:cNvSpPr>
          <p:nvPr>
            <p:ph type="body" idx="1"/>
          </p:nvPr>
        </p:nvSpPr>
        <p:spPr>
          <a:xfrm>
            <a:off x="685337" y="4344336"/>
            <a:ext cx="5487326" cy="4419184"/>
          </a:xfrm>
          <a:noFill/>
        </p:spPr>
        <p:txBody>
          <a:bodyPr/>
          <a:lstStyle/>
          <a:p>
            <a:pPr eaLnBrk="1" hangingPunct="1">
              <a:spcBef>
                <a:spcPct val="0"/>
              </a:spcBef>
            </a:pPr>
            <a:r>
              <a:rPr lang="en-US" b="1" smtClean="0"/>
              <a:t>Facilitator Notes:		Projected Time: 30 mins.</a:t>
            </a:r>
          </a:p>
          <a:p>
            <a:pPr eaLnBrk="1" hangingPunct="1">
              <a:spcBef>
                <a:spcPct val="0"/>
              </a:spcBef>
            </a:pPr>
            <a:endParaRPr lang="en-US" b="1" smtClean="0"/>
          </a:p>
          <a:p>
            <a:pPr eaLnBrk="1" hangingPunct="1">
              <a:spcBef>
                <a:spcPct val="0"/>
              </a:spcBef>
            </a:pPr>
            <a:r>
              <a:rPr lang="en-US" smtClean="0"/>
              <a:t>You may want to explain the difference between Labor Market Information (LMI) and Occupational Information.</a:t>
            </a:r>
          </a:p>
          <a:p>
            <a:pPr eaLnBrk="1" hangingPunct="1">
              <a:spcBef>
                <a:spcPct val="0"/>
              </a:spcBef>
            </a:pPr>
            <a:endParaRPr lang="en-US" smtClean="0"/>
          </a:p>
          <a:p>
            <a:pPr eaLnBrk="1" hangingPunct="1">
              <a:spcBef>
                <a:spcPct val="0"/>
              </a:spcBef>
            </a:pPr>
            <a:r>
              <a:rPr lang="en-US" smtClean="0"/>
              <a:t>LMI is a “big picture” preview of the labor market listing of all the jobs offered in Maine; it tells you about growth prospects  or lack of growth in certain areas and industries – what’s hot and what’s not.  </a:t>
            </a:r>
          </a:p>
          <a:p>
            <a:pPr eaLnBrk="1" hangingPunct="1">
              <a:spcBef>
                <a:spcPct val="0"/>
              </a:spcBef>
            </a:pPr>
            <a:endParaRPr lang="en-US" smtClean="0"/>
          </a:p>
          <a:p>
            <a:pPr eaLnBrk="1" hangingPunct="1">
              <a:spcBef>
                <a:spcPct val="0"/>
              </a:spcBef>
            </a:pPr>
            <a:r>
              <a:rPr lang="en-US" smtClean="0"/>
              <a:t>Occupational Information is focused on specific occupations, looking at tasks, tools, environment (inside or outside), expectations of abilities/knowledge, wages, and can include long-term growth in that field.  </a:t>
            </a:r>
          </a:p>
          <a:p>
            <a:pPr eaLnBrk="1" hangingPunct="1">
              <a:spcBef>
                <a:spcPct val="0"/>
              </a:spcBef>
            </a:pPr>
            <a:endParaRPr lang="en-US" smtClean="0"/>
          </a:p>
          <a:p>
            <a:pPr eaLnBrk="1" hangingPunct="1">
              <a:spcBef>
                <a:spcPct val="0"/>
              </a:spcBef>
            </a:pPr>
            <a:r>
              <a:rPr lang="en-US" smtClean="0"/>
              <a:t>Participants need to explore both short-range and long-range possible employment goals, looking at both occupational information and labor market opportunities in the state of Maine.</a:t>
            </a:r>
          </a:p>
          <a:p>
            <a:pPr eaLnBrk="1" hangingPunct="1">
              <a:spcBef>
                <a:spcPct val="0"/>
              </a:spcBef>
            </a:pPr>
            <a:endParaRPr lang="en-US" smtClean="0"/>
          </a:p>
          <a:p>
            <a:pPr eaLnBrk="1" hangingPunct="1">
              <a:spcBef>
                <a:spcPct val="0"/>
              </a:spcBef>
            </a:pPr>
            <a:r>
              <a:rPr lang="en-US" b="1" smtClean="0"/>
              <a:t>Note to Facilitator:  </a:t>
            </a:r>
            <a:r>
              <a:rPr lang="en-US" smtClean="0"/>
              <a:t>You are preparing to demonstrate how to research Labor Market Information (as indicated on the next slide) and O*NET (on the slides after that).  At this point, you could minimize the PowerPoint screen and open Internet Explorer to do the activity. </a:t>
            </a:r>
          </a:p>
          <a:p>
            <a:pPr eaLnBrk="1" hangingPunct="1">
              <a:spcBef>
                <a:spcPct val="0"/>
              </a:spcBef>
            </a:pPr>
            <a:endParaRPr lang="en-US" b="1" smtClean="0"/>
          </a:p>
          <a:p>
            <a:pPr eaLnBrk="1" hangingPunct="1">
              <a:spcBef>
                <a:spcPct val="0"/>
              </a:spcBef>
            </a:pPr>
            <a:r>
              <a:rPr lang="en-US" b="1" smtClean="0"/>
              <a:t>(FYI – Materials Needed:  </a:t>
            </a:r>
            <a:r>
              <a:rPr lang="en-US" smtClean="0"/>
              <a:t>you will need internet access for the next few slides.)</a:t>
            </a:r>
            <a:endParaRPr lang="en-US" b="1" smtClean="0"/>
          </a:p>
          <a:p>
            <a:pPr eaLnBrk="1" hangingPunct="1">
              <a:spcBef>
                <a:spcPct val="0"/>
              </a:spcBef>
            </a:pPr>
            <a:endParaRPr lang="en-US" smtClean="0"/>
          </a:p>
        </p:txBody>
      </p:sp>
      <p:sp>
        <p:nvSpPr>
          <p:cNvPr id="111622"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CC35E5A-04FB-46F1-B103-3451ADB159D9}" type="slidenum">
              <a:rPr lang="en-US" sz="1200">
                <a:solidFill>
                  <a:srgbClr val="000000"/>
                </a:solidFill>
                <a:latin typeface="Arial" charset="0"/>
              </a:rPr>
              <a:pPr algn="r" eaLnBrk="1" hangingPunct="1"/>
              <a:t>9</a:t>
            </a:fld>
            <a:endParaRPr lang="en-US" sz="120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3CB1C5-5BF0-4CE1-9311-7BBF2E1496D6}"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B8FB4-4E35-46F6-99D0-230C62BCA1AB}" type="slidenum">
              <a:rPr lang="en-US" smtClean="0"/>
              <a:t>‹#›</a:t>
            </a:fld>
            <a:endParaRPr lang="en-US"/>
          </a:p>
        </p:txBody>
      </p:sp>
    </p:spTree>
    <p:extLst>
      <p:ext uri="{BB962C8B-B14F-4D97-AF65-F5344CB8AC3E}">
        <p14:creationId xmlns:p14="http://schemas.microsoft.com/office/powerpoint/2010/main" val="1594523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3CB1C5-5BF0-4CE1-9311-7BBF2E1496D6}"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B8FB4-4E35-46F6-99D0-230C62BCA1AB}" type="slidenum">
              <a:rPr lang="en-US" smtClean="0"/>
              <a:t>‹#›</a:t>
            </a:fld>
            <a:endParaRPr lang="en-US"/>
          </a:p>
        </p:txBody>
      </p:sp>
    </p:spTree>
    <p:extLst>
      <p:ext uri="{BB962C8B-B14F-4D97-AF65-F5344CB8AC3E}">
        <p14:creationId xmlns:p14="http://schemas.microsoft.com/office/powerpoint/2010/main" val="2790923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3CB1C5-5BF0-4CE1-9311-7BBF2E1496D6}"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B8FB4-4E35-46F6-99D0-230C62BCA1AB}" type="slidenum">
              <a:rPr lang="en-US" smtClean="0"/>
              <a:t>‹#›</a:t>
            </a:fld>
            <a:endParaRPr lang="en-US"/>
          </a:p>
        </p:txBody>
      </p:sp>
    </p:spTree>
    <p:extLst>
      <p:ext uri="{BB962C8B-B14F-4D97-AF65-F5344CB8AC3E}">
        <p14:creationId xmlns:p14="http://schemas.microsoft.com/office/powerpoint/2010/main" val="106251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3CB1C5-5BF0-4CE1-9311-7BBF2E1496D6}"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B8FB4-4E35-46F6-99D0-230C62BCA1AB}" type="slidenum">
              <a:rPr lang="en-US" smtClean="0"/>
              <a:t>‹#›</a:t>
            </a:fld>
            <a:endParaRPr lang="en-US"/>
          </a:p>
        </p:txBody>
      </p:sp>
    </p:spTree>
    <p:extLst>
      <p:ext uri="{BB962C8B-B14F-4D97-AF65-F5344CB8AC3E}">
        <p14:creationId xmlns:p14="http://schemas.microsoft.com/office/powerpoint/2010/main" val="2280984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3CB1C5-5BF0-4CE1-9311-7BBF2E1496D6}"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BB8FB4-4E35-46F6-99D0-230C62BCA1AB}" type="slidenum">
              <a:rPr lang="en-US" smtClean="0"/>
              <a:t>‹#›</a:t>
            </a:fld>
            <a:endParaRPr lang="en-US"/>
          </a:p>
        </p:txBody>
      </p:sp>
    </p:spTree>
    <p:extLst>
      <p:ext uri="{BB962C8B-B14F-4D97-AF65-F5344CB8AC3E}">
        <p14:creationId xmlns:p14="http://schemas.microsoft.com/office/powerpoint/2010/main" val="4103876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3CB1C5-5BF0-4CE1-9311-7BBF2E1496D6}"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B8FB4-4E35-46F6-99D0-230C62BCA1AB}" type="slidenum">
              <a:rPr lang="en-US" smtClean="0"/>
              <a:t>‹#›</a:t>
            </a:fld>
            <a:endParaRPr lang="en-US"/>
          </a:p>
        </p:txBody>
      </p:sp>
    </p:spTree>
    <p:extLst>
      <p:ext uri="{BB962C8B-B14F-4D97-AF65-F5344CB8AC3E}">
        <p14:creationId xmlns:p14="http://schemas.microsoft.com/office/powerpoint/2010/main" val="2158998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3CB1C5-5BF0-4CE1-9311-7BBF2E1496D6}"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BB8FB4-4E35-46F6-99D0-230C62BCA1AB}" type="slidenum">
              <a:rPr lang="en-US" smtClean="0"/>
              <a:t>‹#›</a:t>
            </a:fld>
            <a:endParaRPr lang="en-US"/>
          </a:p>
        </p:txBody>
      </p:sp>
    </p:spTree>
    <p:extLst>
      <p:ext uri="{BB962C8B-B14F-4D97-AF65-F5344CB8AC3E}">
        <p14:creationId xmlns:p14="http://schemas.microsoft.com/office/powerpoint/2010/main" val="1758744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3CB1C5-5BF0-4CE1-9311-7BBF2E1496D6}"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BB8FB4-4E35-46F6-99D0-230C62BCA1AB}" type="slidenum">
              <a:rPr lang="en-US" smtClean="0"/>
              <a:t>‹#›</a:t>
            </a:fld>
            <a:endParaRPr lang="en-US"/>
          </a:p>
        </p:txBody>
      </p:sp>
    </p:spTree>
    <p:extLst>
      <p:ext uri="{BB962C8B-B14F-4D97-AF65-F5344CB8AC3E}">
        <p14:creationId xmlns:p14="http://schemas.microsoft.com/office/powerpoint/2010/main" val="3537777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CB1C5-5BF0-4CE1-9311-7BBF2E1496D6}"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BB8FB4-4E35-46F6-99D0-230C62BCA1AB}" type="slidenum">
              <a:rPr lang="en-US" smtClean="0"/>
              <a:t>‹#›</a:t>
            </a:fld>
            <a:endParaRPr lang="en-US"/>
          </a:p>
        </p:txBody>
      </p:sp>
    </p:spTree>
    <p:extLst>
      <p:ext uri="{BB962C8B-B14F-4D97-AF65-F5344CB8AC3E}">
        <p14:creationId xmlns:p14="http://schemas.microsoft.com/office/powerpoint/2010/main" val="409374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3CB1C5-5BF0-4CE1-9311-7BBF2E1496D6}"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B8FB4-4E35-46F6-99D0-230C62BCA1AB}" type="slidenum">
              <a:rPr lang="en-US" smtClean="0"/>
              <a:t>‹#›</a:t>
            </a:fld>
            <a:endParaRPr lang="en-US"/>
          </a:p>
        </p:txBody>
      </p:sp>
    </p:spTree>
    <p:extLst>
      <p:ext uri="{BB962C8B-B14F-4D97-AF65-F5344CB8AC3E}">
        <p14:creationId xmlns:p14="http://schemas.microsoft.com/office/powerpoint/2010/main" val="817287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3CB1C5-5BF0-4CE1-9311-7BBF2E1496D6}"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BB8FB4-4E35-46F6-99D0-230C62BCA1AB}" type="slidenum">
              <a:rPr lang="en-US" smtClean="0"/>
              <a:t>‹#›</a:t>
            </a:fld>
            <a:endParaRPr lang="en-US"/>
          </a:p>
        </p:txBody>
      </p:sp>
    </p:spTree>
    <p:extLst>
      <p:ext uri="{BB962C8B-B14F-4D97-AF65-F5344CB8AC3E}">
        <p14:creationId xmlns:p14="http://schemas.microsoft.com/office/powerpoint/2010/main" val="3650371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CB1C5-5BF0-4CE1-9311-7BBF2E1496D6}"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BB8FB4-4E35-46F6-99D0-230C62BCA1AB}" type="slidenum">
              <a:rPr lang="en-US" smtClean="0"/>
              <a:t>‹#›</a:t>
            </a:fld>
            <a:endParaRPr lang="en-US"/>
          </a:p>
        </p:txBody>
      </p:sp>
    </p:spTree>
    <p:extLst>
      <p:ext uri="{BB962C8B-B14F-4D97-AF65-F5344CB8AC3E}">
        <p14:creationId xmlns:p14="http://schemas.microsoft.com/office/powerpoint/2010/main" val="1993340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hyperlink" Target="http://online.onetcenter.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19.wmf"/></Relationships>
</file>

<file path=ppt/slides/_rels/slide12.xml.rels><?xml version="1.0" encoding="UTF-8" standalone="yes"?>
<Relationships xmlns="http://schemas.openxmlformats.org/package/2006/relationships"><Relationship Id="rId3" Type="http://schemas.openxmlformats.org/officeDocument/2006/relationships/hyperlink" Target="http://www.onetonline.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hyperlink" Target="http://www.bls.gov/oco"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hyperlink" Target="http://www.careeronestop.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0.jpeg"/><Relationship Id="rId5" Type="http://schemas.openxmlformats.org/officeDocument/2006/relationships/image" Target="../media/image18.png"/><Relationship Id="rId4" Type="http://schemas.openxmlformats.org/officeDocument/2006/relationships/image" Target="../media/image21.wmf"/></Relationships>
</file>

<file path=ppt/slides/_rels/slide15.xml.rels><?xml version="1.0" encoding="UTF-8" standalone="yes"?>
<Relationships xmlns="http://schemas.openxmlformats.org/package/2006/relationships"><Relationship Id="rId3" Type="http://schemas.openxmlformats.org/officeDocument/2006/relationships/hyperlink" Target="http://onetonline.org/" TargetMode="External"/><Relationship Id="rId7"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mainecareercenter.com/" TargetMode="External"/><Relationship Id="rId5" Type="http://schemas.openxmlformats.org/officeDocument/2006/relationships/hyperlink" Target="http://www.state.me.us/labor/lmis/" TargetMode="External"/><Relationship Id="rId4" Type="http://schemas.openxmlformats.org/officeDocument/2006/relationships/hyperlink" Target="http://askjan.org/"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http://www.ioscar.org/tx/oscar.asp" TargetMode="External"/><Relationship Id="rId7" Type="http://schemas.openxmlformats.org/officeDocument/2006/relationships/hyperlink" Target="http://www.imaginon.org/fun/whippingboy/createacoatofarms.as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www.famemaine.com/files/StaticPages/General/GetALife/GetALife.html" TargetMode="External"/><Relationship Id="rId5" Type="http://schemas.openxmlformats.org/officeDocument/2006/relationships/hyperlink" Target="http://www.californiarealitycheck.com/" TargetMode="External"/><Relationship Id="rId4" Type="http://schemas.openxmlformats.org/officeDocument/2006/relationships/hyperlink" Target="http://www.cmi-lmi.com/kingdomality.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2.wmf"/><Relationship Id="rId7" Type="http://schemas.openxmlformats.org/officeDocument/2006/relationships/image" Target="../media/image6.wmf"/><Relationship Id="rId12" Type="http://schemas.openxmlformats.org/officeDocument/2006/relationships/image" Target="../media/image11.w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wmf"/><Relationship Id="rId11" Type="http://schemas.openxmlformats.org/officeDocument/2006/relationships/image" Target="../media/image10.jpeg"/><Relationship Id="rId5" Type="http://schemas.openxmlformats.org/officeDocument/2006/relationships/image" Target="../media/image4.wmf"/><Relationship Id="rId10" Type="http://schemas.openxmlformats.org/officeDocument/2006/relationships/image" Target="../media/image9.wmf"/><Relationship Id="rId4" Type="http://schemas.openxmlformats.org/officeDocument/2006/relationships/image" Target="../media/image3.wmf"/><Relationship Id="rId9" Type="http://schemas.openxmlformats.org/officeDocument/2006/relationships/image" Target="../media/image8.wmf"/></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http://www.mainecareercenter.com/" TargetMode="External"/><Relationship Id="rId7"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5.wmf"/><Relationship Id="rId5" Type="http://schemas.openxmlformats.org/officeDocument/2006/relationships/hyperlink" Target="http://www.bls.gov/oco/" TargetMode="External"/><Relationship Id="rId4" Type="http://schemas.openxmlformats.org/officeDocument/2006/relationships/hyperlink" Target="http://www.onet.or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1411224" y="3048000"/>
            <a:ext cx="6400800" cy="685800"/>
          </a:xfrm>
        </p:spPr>
        <p:txBody>
          <a:bodyPr>
            <a:noAutofit/>
          </a:bodyPr>
          <a:lstStyle/>
          <a:p>
            <a:r>
              <a:rPr lang="en-US" sz="4000" dirty="0" smtClean="0">
                <a:solidFill>
                  <a:schemeClr val="tx1">
                    <a:lumMod val="85000"/>
                    <a:lumOff val="15000"/>
                  </a:schemeClr>
                </a:solidFill>
              </a:rPr>
              <a:t>Exploring Occupations</a:t>
            </a:r>
            <a:endParaRPr lang="en-US" sz="4000" dirty="0">
              <a:solidFill>
                <a:schemeClr val="tx1">
                  <a:lumMod val="85000"/>
                  <a:lumOff val="15000"/>
                </a:schemeClr>
              </a:solidFill>
            </a:endParaRPr>
          </a:p>
        </p:txBody>
      </p:sp>
      <p:pic>
        <p:nvPicPr>
          <p:cNvPr id="4" name="Picture 3" descr="Maine Department of Labor, Division of Vocational Rehabilitation&#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3868543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5D02AE08-25B5-4A5D-8872-9BEB021B8276}" type="slidenum">
              <a:rPr lang="en-US"/>
              <a:pPr>
                <a:defRPr/>
              </a:pPr>
              <a:t>10</a:t>
            </a:fld>
            <a:endParaRPr lang="en-US"/>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C7ABE1E-CCD3-41CB-BFC9-3DBA991FC1C8}"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8A99943-A8B4-4E28-BBC2-B0728A833A62}"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   Labor Market Information Resources</a:t>
            </a:r>
            <a:endParaRPr lang="en-US" dirty="0" smtClean="0"/>
          </a:p>
        </p:txBody>
      </p:sp>
      <p:sp>
        <p:nvSpPr>
          <p:cNvPr id="53254" name="Content Placeholder 2"/>
          <p:cNvSpPr>
            <a:spLocks noGrp="1"/>
          </p:cNvSpPr>
          <p:nvPr>
            <p:ph idx="1"/>
          </p:nvPr>
        </p:nvSpPr>
        <p:spPr/>
        <p:txBody>
          <a:bodyPr/>
          <a:lstStyle/>
          <a:p>
            <a:pPr eaLnBrk="1" hangingPunct="1">
              <a:lnSpc>
                <a:spcPct val="80000"/>
              </a:lnSpc>
            </a:pPr>
            <a:r>
              <a:rPr lang="en-US" sz="2600" b="1" smtClean="0"/>
              <a:t>Maine Labor Market Information </a:t>
            </a:r>
          </a:p>
          <a:p>
            <a:pPr lvl="1" eaLnBrk="1" hangingPunct="1">
              <a:lnSpc>
                <a:spcPct val="80000"/>
              </a:lnSpc>
            </a:pPr>
            <a:r>
              <a:rPr lang="en-US" sz="2200" b="1" smtClean="0"/>
              <a:t>Google</a:t>
            </a:r>
            <a:r>
              <a:rPr lang="en-US" sz="2200" smtClean="0"/>
              <a:t> </a:t>
            </a:r>
            <a:r>
              <a:rPr lang="en-US" sz="2200" b="1" smtClean="0"/>
              <a:t>Search</a:t>
            </a:r>
            <a:r>
              <a:rPr lang="en-US" sz="2200" smtClean="0"/>
              <a:t> = Type in </a:t>
            </a:r>
            <a:r>
              <a:rPr lang="en-US" sz="2200" b="1" i="1" smtClean="0"/>
              <a:t>Maine Employment Information Guide </a:t>
            </a:r>
          </a:p>
          <a:p>
            <a:pPr lvl="2" eaLnBrk="1" hangingPunct="1">
              <a:lnSpc>
                <a:spcPct val="80000"/>
              </a:lnSpc>
            </a:pPr>
            <a:r>
              <a:rPr lang="en-US" sz="2200" smtClean="0"/>
              <a:t>Click on </a:t>
            </a:r>
            <a:r>
              <a:rPr lang="en-US" sz="2200" b="1" i="1" smtClean="0"/>
              <a:t>Maine CWRI Home Page</a:t>
            </a:r>
          </a:p>
          <a:p>
            <a:pPr lvl="2" eaLnBrk="1" hangingPunct="1">
              <a:lnSpc>
                <a:spcPct val="80000"/>
              </a:lnSpc>
            </a:pPr>
            <a:r>
              <a:rPr lang="en-US" sz="2200" smtClean="0"/>
              <a:t>Click on </a:t>
            </a:r>
            <a:r>
              <a:rPr lang="en-US" sz="2200" b="1" i="1" smtClean="0"/>
              <a:t>Career Assistance</a:t>
            </a:r>
          </a:p>
          <a:p>
            <a:pPr lvl="2" eaLnBrk="1" hangingPunct="1">
              <a:lnSpc>
                <a:spcPct val="80000"/>
              </a:lnSpc>
            </a:pPr>
            <a:r>
              <a:rPr lang="en-US" sz="2200" smtClean="0"/>
              <a:t>Click on </a:t>
            </a:r>
            <a:r>
              <a:rPr lang="en-US" sz="2200" b="1" i="1" smtClean="0"/>
              <a:t>Career Informer</a:t>
            </a:r>
          </a:p>
          <a:p>
            <a:pPr lvl="2" eaLnBrk="1" hangingPunct="1">
              <a:lnSpc>
                <a:spcPct val="80000"/>
              </a:lnSpc>
            </a:pPr>
            <a:r>
              <a:rPr lang="en-US" sz="2200" smtClean="0"/>
              <a:t>Click on </a:t>
            </a:r>
            <a:r>
              <a:rPr lang="en-US" sz="2200" b="1" i="1" smtClean="0"/>
              <a:t>Maine Statewide</a:t>
            </a:r>
          </a:p>
          <a:p>
            <a:pPr lvl="2" eaLnBrk="1" hangingPunct="1">
              <a:lnSpc>
                <a:spcPct val="80000"/>
              </a:lnSpc>
            </a:pPr>
            <a:r>
              <a:rPr lang="en-US" sz="2200" smtClean="0"/>
              <a:t>Type in a job of interest</a:t>
            </a:r>
          </a:p>
          <a:p>
            <a:pPr lvl="2" eaLnBrk="1" hangingPunct="1">
              <a:lnSpc>
                <a:spcPct val="80000"/>
              </a:lnSpc>
            </a:pPr>
            <a:r>
              <a:rPr lang="en-US" sz="2200" smtClean="0"/>
              <a:t>Click on </a:t>
            </a:r>
            <a:r>
              <a:rPr lang="en-US" sz="2200" b="1" i="1" smtClean="0"/>
              <a:t>Search</a:t>
            </a:r>
          </a:p>
          <a:p>
            <a:pPr lvl="2" eaLnBrk="1" hangingPunct="1">
              <a:lnSpc>
                <a:spcPct val="80000"/>
              </a:lnSpc>
            </a:pPr>
            <a:r>
              <a:rPr lang="en-US" sz="2200" smtClean="0"/>
              <a:t>Explore!</a:t>
            </a:r>
          </a:p>
          <a:p>
            <a:pPr eaLnBrk="1" hangingPunct="1">
              <a:lnSpc>
                <a:spcPct val="80000"/>
              </a:lnSpc>
              <a:buFont typeface="Arial" charset="0"/>
              <a:buNone/>
            </a:pPr>
            <a:endParaRPr lang="en-US" sz="2200" i="1" smtClean="0"/>
          </a:p>
          <a:p>
            <a:pPr eaLnBrk="1" hangingPunct="1">
              <a:lnSpc>
                <a:spcPct val="80000"/>
              </a:lnSpc>
              <a:buFont typeface="Arial" charset="0"/>
              <a:buNone/>
            </a:pPr>
            <a:r>
              <a:rPr lang="en-US" sz="2200" i="1" smtClean="0"/>
              <a:t>		Place any occupational info gathered in your binder or add the 	occupation to the list on the “O” page of your </a:t>
            </a:r>
            <a:r>
              <a:rPr lang="en-US" sz="2200" b="1" i="1" smtClean="0"/>
              <a:t>Participant 	Workbook </a:t>
            </a:r>
            <a:r>
              <a:rPr lang="en-US" sz="2200" i="1" smtClean="0"/>
              <a:t>next to </a:t>
            </a:r>
            <a:r>
              <a:rPr lang="en-US" sz="2200" b="1" i="1" smtClean="0"/>
              <a:t>“Labor Market Information.”</a:t>
            </a:r>
            <a:endParaRPr lang="en-US" sz="3000" b="1" smtClean="0"/>
          </a:p>
        </p:txBody>
      </p:sp>
      <p:sp>
        <p:nvSpPr>
          <p:cNvPr id="5325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B187588-0376-43E4-820B-4019A56A8DDB}" type="slidenum">
              <a:rPr lang="en-US" sz="1200">
                <a:solidFill>
                  <a:srgbClr val="898989"/>
                </a:solidFill>
              </a:rPr>
              <a:pPr algn="r" eaLnBrk="1" hangingPunct="1"/>
              <a:t>10</a:t>
            </a:fld>
            <a:endParaRPr lang="en-US" sz="1200">
              <a:solidFill>
                <a:srgbClr val="898989"/>
              </a:solidFill>
            </a:endParaRPr>
          </a:p>
        </p:txBody>
      </p:sp>
      <p:pic>
        <p:nvPicPr>
          <p:cNvPr id="53256" name="Picture 8" descr="A piece of ice inscribed with a letter O." title="Piece of Ice"/>
          <p:cNvPicPr>
            <a:picLocks noChangeAspect="1" noChangeArrowheads="1"/>
          </p:cNvPicPr>
          <p:nvPr/>
        </p:nvPicPr>
        <p:blipFill>
          <a:blip r:embed="rId3"/>
          <a:srcRect/>
          <a:stretch>
            <a:fillRect/>
          </a:stretch>
        </p:blipFill>
        <p:spPr bwMode="auto">
          <a:xfrm>
            <a:off x="457200" y="4953000"/>
            <a:ext cx="946150"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7" name="Picture 2" title="Sun Icon"/>
          <p:cNvPicPr>
            <a:picLocks noChangeAspect="1" noChangeArrowheads="1"/>
          </p:cNvPicPr>
          <p:nvPr/>
        </p:nvPicPr>
        <p:blipFill>
          <a:blip r:embed="rId4"/>
          <a:srcRect/>
          <a:stretch>
            <a:fillRect/>
          </a:stretch>
        </p:blipFill>
        <p:spPr bwMode="auto">
          <a:xfrm>
            <a:off x="609600" y="22860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9963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A52423AE-2FC1-4DF5-8D9E-694DFAA11768}" type="slidenum">
              <a:rPr lang="en-US"/>
              <a:pPr>
                <a:defRPr/>
              </a:pPr>
              <a:t>11</a:t>
            </a:fld>
            <a:endParaRPr lang="en-US"/>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A6954B9-D87A-417A-A93D-1554787F963F}"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B517970-4754-4ED6-AFCE-B27CF1D5716F}"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54277" name="Title 1"/>
          <p:cNvSpPr>
            <a:spLocks noGrp="1"/>
          </p:cNvSpPr>
          <p:nvPr>
            <p:ph type="title"/>
          </p:nvPr>
        </p:nvSpPr>
        <p:spPr/>
        <p:txBody>
          <a:bodyPr/>
          <a:lstStyle/>
          <a:p>
            <a:pPr eaLnBrk="1" hangingPunct="1"/>
            <a:r>
              <a:rPr lang="en-US" b="1" smtClean="0"/>
              <a:t>What is O*NET?</a:t>
            </a:r>
            <a:endParaRPr lang="en-US" smtClean="0"/>
          </a:p>
        </p:txBody>
      </p:sp>
      <p:sp>
        <p:nvSpPr>
          <p:cNvPr id="54278" name="Content Placeholder 2"/>
          <p:cNvSpPr>
            <a:spLocks noGrp="1"/>
          </p:cNvSpPr>
          <p:nvPr>
            <p:ph idx="1"/>
          </p:nvPr>
        </p:nvSpPr>
        <p:spPr/>
        <p:txBody>
          <a:bodyPr/>
          <a:lstStyle/>
          <a:p>
            <a:pPr marL="0" indent="0" eaLnBrk="1" hangingPunct="1">
              <a:buFont typeface="Arial" charset="0"/>
              <a:buNone/>
              <a:defRPr/>
            </a:pPr>
            <a:endParaRPr lang="en-US" dirty="0" smtClean="0"/>
          </a:p>
          <a:p>
            <a:pPr lvl="1" eaLnBrk="1" hangingPunct="1">
              <a:defRPr/>
            </a:pPr>
            <a:r>
              <a:rPr lang="en-US" sz="3200" dirty="0" smtClean="0"/>
              <a:t>A Department of Labor public website providing  information about occupations</a:t>
            </a:r>
          </a:p>
          <a:p>
            <a:pPr lvl="1" eaLnBrk="1" hangingPunct="1">
              <a:defRPr/>
            </a:pPr>
            <a:r>
              <a:rPr lang="en-US" sz="3200" dirty="0" smtClean="0">
                <a:hlinkClick r:id="rId3"/>
              </a:rPr>
              <a:t>onetonline.org</a:t>
            </a:r>
            <a:endParaRPr lang="en-US" sz="3200" dirty="0" smtClean="0"/>
          </a:p>
          <a:p>
            <a:pPr lvl="1" eaLnBrk="1" hangingPunct="1">
              <a:defRPr/>
            </a:pPr>
            <a:r>
              <a:rPr lang="en-US" sz="3200" dirty="0" smtClean="0"/>
              <a:t>Accessible – 24/7 and it’s FREE!</a:t>
            </a:r>
          </a:p>
          <a:p>
            <a:pPr lvl="1" eaLnBrk="1" hangingPunct="1">
              <a:defRPr/>
            </a:pPr>
            <a:r>
              <a:rPr lang="en-US" sz="3200" dirty="0" smtClean="0"/>
              <a:t>Has Job Accommodation links! </a:t>
            </a:r>
          </a:p>
          <a:p>
            <a:pPr eaLnBrk="1" hangingPunct="1">
              <a:defRPr/>
            </a:pPr>
            <a:endParaRPr lang="en-US" dirty="0" smtClean="0"/>
          </a:p>
        </p:txBody>
      </p:sp>
      <p:pic>
        <p:nvPicPr>
          <p:cNvPr id="54279" name="Picture 4" descr="A stars-and-stripes decorated logo with a figure in a hard hat and holding a shovel in the center. &quot;Labor&quot; appears below the figure." title="Labor decal"/>
          <p:cNvPicPr>
            <a:picLocks noChangeAspect="1" noChangeArrowheads="1"/>
          </p:cNvPicPr>
          <p:nvPr/>
        </p:nvPicPr>
        <p:blipFill>
          <a:blip r:embed="rId4"/>
          <a:srcRect/>
          <a:stretch>
            <a:fillRect/>
          </a:stretch>
        </p:blipFill>
        <p:spPr bwMode="auto">
          <a:xfrm>
            <a:off x="6781800" y="457200"/>
            <a:ext cx="17399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80"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B6DB6E0-4B19-4E28-B5DB-9ADC31F1119D}" type="slidenum">
              <a:rPr lang="en-US" sz="1200">
                <a:solidFill>
                  <a:srgbClr val="898989"/>
                </a:solidFill>
              </a:rPr>
              <a:pPr algn="r" eaLnBrk="1" hangingPunct="1"/>
              <a:t>11</a:t>
            </a:fld>
            <a:endParaRPr lang="en-US" sz="1200">
              <a:solidFill>
                <a:srgbClr val="898989"/>
              </a:solidFill>
            </a:endParaRPr>
          </a:p>
        </p:txBody>
      </p:sp>
      <p:pic>
        <p:nvPicPr>
          <p:cNvPr id="54281" name="Picture 9" descr="A piece of ice inscribed with a letter O." title="Piece of ice"/>
          <p:cNvPicPr>
            <a:picLocks noChangeAspect="1" noChangeArrowheads="1"/>
          </p:cNvPicPr>
          <p:nvPr/>
        </p:nvPicPr>
        <p:blipFill>
          <a:blip r:embed="rId5"/>
          <a:srcRect/>
          <a:stretch>
            <a:fillRect/>
          </a:stretch>
        </p:blipFill>
        <p:spPr bwMode="auto">
          <a:xfrm>
            <a:off x="762000" y="304800"/>
            <a:ext cx="121920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7723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A05FF896-1E6E-44D4-86D5-E4686627D4FA}" type="slidenum">
              <a:rPr lang="en-US"/>
              <a:pPr>
                <a:defRPr/>
              </a:pPr>
              <a:t>12</a:t>
            </a:fld>
            <a:endParaRPr lang="en-US"/>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F8FD38A-2299-4AF2-807D-40F292DB7A3B}"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008E9E7-3602-4E1D-B6A3-C61269C399FE}"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sp>
        <p:nvSpPr>
          <p:cNvPr id="55301" name="Title 1"/>
          <p:cNvSpPr>
            <a:spLocks noGrp="1"/>
          </p:cNvSpPr>
          <p:nvPr>
            <p:ph type="title"/>
          </p:nvPr>
        </p:nvSpPr>
        <p:spPr/>
        <p:txBody>
          <a:bodyPr/>
          <a:lstStyle/>
          <a:p>
            <a:pPr eaLnBrk="1" hangingPunct="1"/>
            <a:r>
              <a:rPr lang="en-US" b="1" smtClean="0"/>
              <a:t>How Do I Use O*NET?</a:t>
            </a:r>
            <a:endParaRPr lang="en-US" smtClean="0"/>
          </a:p>
        </p:txBody>
      </p:sp>
      <p:sp>
        <p:nvSpPr>
          <p:cNvPr id="55302" name="Content Placeholder 2"/>
          <p:cNvSpPr>
            <a:spLocks noGrp="1"/>
          </p:cNvSpPr>
          <p:nvPr>
            <p:ph idx="1"/>
          </p:nvPr>
        </p:nvSpPr>
        <p:spPr>
          <a:xfrm>
            <a:off x="457200" y="1600200"/>
            <a:ext cx="8229600" cy="4648200"/>
          </a:xfrm>
        </p:spPr>
        <p:txBody>
          <a:bodyPr/>
          <a:lstStyle/>
          <a:p>
            <a:pPr eaLnBrk="1" hangingPunct="1">
              <a:lnSpc>
                <a:spcPct val="90000"/>
              </a:lnSpc>
            </a:pPr>
            <a:r>
              <a:rPr lang="en-US" smtClean="0"/>
              <a:t>Go to Internet home page</a:t>
            </a:r>
            <a:endParaRPr lang="en-US" sz="2400" smtClean="0"/>
          </a:p>
          <a:p>
            <a:pPr eaLnBrk="1" hangingPunct="1">
              <a:lnSpc>
                <a:spcPct val="90000"/>
              </a:lnSpc>
            </a:pPr>
            <a:r>
              <a:rPr lang="en-US" smtClean="0"/>
              <a:t>In the address bar - </a:t>
            </a:r>
          </a:p>
          <a:p>
            <a:pPr lvl="1" eaLnBrk="1" hangingPunct="1">
              <a:lnSpc>
                <a:spcPct val="90000"/>
              </a:lnSpc>
            </a:pPr>
            <a:r>
              <a:rPr lang="en-US" smtClean="0"/>
              <a:t>Type in </a:t>
            </a:r>
            <a:r>
              <a:rPr lang="en-US" smtClean="0">
                <a:hlinkClick r:id="rId3"/>
              </a:rPr>
              <a:t>www.onetonline.org</a:t>
            </a:r>
            <a:r>
              <a:rPr lang="en-US" smtClean="0"/>
              <a:t> </a:t>
            </a:r>
          </a:p>
          <a:p>
            <a:pPr lvl="1" eaLnBrk="1" hangingPunct="1">
              <a:lnSpc>
                <a:spcPct val="90000"/>
              </a:lnSpc>
            </a:pPr>
            <a:r>
              <a:rPr lang="en-US" smtClean="0"/>
              <a:t>Click on </a:t>
            </a:r>
            <a:r>
              <a:rPr lang="en-US" b="1" i="1" smtClean="0"/>
              <a:t>O*NET Online</a:t>
            </a:r>
          </a:p>
          <a:p>
            <a:pPr lvl="1" eaLnBrk="1" hangingPunct="1">
              <a:lnSpc>
                <a:spcPct val="90000"/>
              </a:lnSpc>
            </a:pPr>
            <a:r>
              <a:rPr lang="en-US" smtClean="0"/>
              <a:t>Click on “</a:t>
            </a:r>
            <a:r>
              <a:rPr lang="en-US" b="1" i="1" smtClean="0"/>
              <a:t>Find Occupations</a:t>
            </a:r>
            <a:r>
              <a:rPr lang="en-US" smtClean="0"/>
              <a:t>” to get occupational information</a:t>
            </a:r>
          </a:p>
          <a:p>
            <a:pPr lvl="1" eaLnBrk="1" hangingPunct="1">
              <a:lnSpc>
                <a:spcPct val="90000"/>
              </a:lnSpc>
            </a:pPr>
            <a:r>
              <a:rPr lang="en-US" smtClean="0"/>
              <a:t>Type  in any </a:t>
            </a:r>
            <a:r>
              <a:rPr lang="en-US" u="sng" smtClean="0"/>
              <a:t>Job Title</a:t>
            </a:r>
            <a:r>
              <a:rPr lang="en-US" smtClean="0"/>
              <a:t> </a:t>
            </a:r>
          </a:p>
          <a:p>
            <a:pPr eaLnBrk="1" hangingPunct="1">
              <a:lnSpc>
                <a:spcPct val="90000"/>
              </a:lnSpc>
              <a:buFont typeface="Arial" charset="0"/>
              <a:buNone/>
            </a:pPr>
            <a:r>
              <a:rPr lang="en-US" smtClean="0"/>
              <a:t>		</a:t>
            </a:r>
            <a:r>
              <a:rPr lang="en-US" sz="2400" i="1" smtClean="0"/>
              <a:t>Print out at least one occupational profile to place in 	your binder, or add it to your list on the “O” page of your 	</a:t>
            </a:r>
            <a:r>
              <a:rPr lang="en-US" sz="2400" b="1" i="1" smtClean="0"/>
              <a:t>Participant Workbook </a:t>
            </a:r>
            <a:r>
              <a:rPr lang="en-US" sz="2400" i="1" smtClean="0"/>
              <a:t> next to “</a:t>
            </a:r>
            <a:r>
              <a:rPr lang="en-US" sz="2400" b="1" i="1" smtClean="0"/>
              <a:t>O*NET.</a:t>
            </a:r>
            <a:r>
              <a:rPr lang="en-US" sz="2400" i="1" smtClean="0"/>
              <a:t>”</a:t>
            </a:r>
            <a:endParaRPr lang="en-US" sz="2400" b="1" i="1" smtClean="0"/>
          </a:p>
        </p:txBody>
      </p:sp>
      <p:sp>
        <p:nvSpPr>
          <p:cNvPr id="55303"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ADFBE61-76AB-4A52-88EA-2D39F15297B2}" type="slidenum">
              <a:rPr lang="en-US" sz="1200">
                <a:solidFill>
                  <a:srgbClr val="898989"/>
                </a:solidFill>
              </a:rPr>
              <a:pPr algn="r" eaLnBrk="1" hangingPunct="1"/>
              <a:t>12</a:t>
            </a:fld>
            <a:endParaRPr lang="en-US" sz="1200">
              <a:solidFill>
                <a:srgbClr val="898989"/>
              </a:solidFill>
            </a:endParaRPr>
          </a:p>
        </p:txBody>
      </p:sp>
      <p:pic>
        <p:nvPicPr>
          <p:cNvPr id="55304" name="Picture 2" title="Sun Icon"/>
          <p:cNvPicPr>
            <a:picLocks noChangeAspect="1" noChangeArrowheads="1"/>
          </p:cNvPicPr>
          <p:nvPr/>
        </p:nvPicPr>
        <p:blipFill>
          <a:blip r:embed="rId4"/>
          <a:srcRect/>
          <a:stretch>
            <a:fillRect/>
          </a:stretch>
        </p:blipFill>
        <p:spPr bwMode="auto">
          <a:xfrm>
            <a:off x="609600" y="22860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5" name="Picture 9" descr="A piece of ice inscribed with a letter O." title="Piece of Ice"/>
          <p:cNvPicPr>
            <a:picLocks noChangeAspect="1" noChangeArrowheads="1"/>
          </p:cNvPicPr>
          <p:nvPr/>
        </p:nvPicPr>
        <p:blipFill>
          <a:blip r:embed="rId5"/>
          <a:srcRect/>
          <a:stretch>
            <a:fillRect/>
          </a:stretch>
        </p:blipFill>
        <p:spPr bwMode="auto">
          <a:xfrm>
            <a:off x="228600" y="4953000"/>
            <a:ext cx="121920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4295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53CCFEF2-C8E3-48D1-AAF3-35E66EE8B2C1}" type="slidenum">
              <a:rPr lang="en-US"/>
              <a:pPr>
                <a:defRPr/>
              </a:pPr>
              <a:t>13</a:t>
            </a:fld>
            <a:endParaRPr lang="en-US"/>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6A41237-9A9E-4447-8B81-EB36FA710F9F}" type="slidenum">
              <a:rPr lang="en-US" sz="1200">
                <a:solidFill>
                  <a:prstClr val="black">
                    <a:tint val="75000"/>
                  </a:prstClr>
                </a:solidFill>
                <a:latin typeface="+mn-lt"/>
                <a:cs typeface="+mn-cs"/>
              </a:rPr>
              <a:pPr algn="r" fontAlgn="auto">
                <a:spcBef>
                  <a:spcPts val="0"/>
                </a:spcBef>
                <a:spcAft>
                  <a:spcPts val="0"/>
                </a:spcAft>
                <a:defRPr/>
              </a:pPr>
              <a:t>13</a:t>
            </a:fld>
            <a:endParaRPr lang="en-US" sz="1200">
              <a:solidFill>
                <a:prstClr val="black">
                  <a:tint val="75000"/>
                </a:prstClr>
              </a:solidFill>
              <a:latin typeface="+mn-lt"/>
              <a:cs typeface="+mn-cs"/>
            </a:endParaRP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657F80B-8C04-4A1E-B4E3-ECAC795D80CF}" type="slidenum">
              <a:rPr lang="en-US" sz="1200">
                <a:solidFill>
                  <a:prstClr val="black">
                    <a:tint val="75000"/>
                  </a:prstClr>
                </a:solidFill>
                <a:latin typeface="+mn-lt"/>
                <a:cs typeface="+mn-cs"/>
              </a:rPr>
              <a:pPr algn="r" fontAlgn="auto">
                <a:spcBef>
                  <a:spcPts val="0"/>
                </a:spcBef>
                <a:spcAft>
                  <a:spcPts val="0"/>
                </a:spcAft>
                <a:defRPr/>
              </a:pPr>
              <a:t>13</a:t>
            </a:fld>
            <a:endParaRPr lang="en-US" sz="1200">
              <a:solidFill>
                <a:prstClr val="black">
                  <a:tint val="75000"/>
                </a:prstClr>
              </a:solidFill>
              <a:latin typeface="+mn-lt"/>
              <a:cs typeface="+mn-cs"/>
            </a:endParaRPr>
          </a:p>
        </p:txBody>
      </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sz="3600" b="1" dirty="0" smtClean="0"/>
              <a:t>Another Occupational Resource: </a:t>
            </a:r>
            <a:r>
              <a:rPr lang="en-US" sz="4000" b="1" dirty="0" smtClean="0"/>
              <a:t/>
            </a:r>
            <a:br>
              <a:rPr lang="en-US" sz="4000" b="1" dirty="0" smtClean="0"/>
            </a:br>
            <a:r>
              <a:rPr lang="en-US" b="1" dirty="0" smtClean="0"/>
              <a:t>Occupational Outlook Handbook</a:t>
            </a:r>
            <a:endParaRPr lang="en-US" dirty="0" smtClean="0"/>
          </a:p>
        </p:txBody>
      </p:sp>
      <p:sp>
        <p:nvSpPr>
          <p:cNvPr id="56326" name="Content Placeholder 2"/>
          <p:cNvSpPr>
            <a:spLocks noGrp="1"/>
          </p:cNvSpPr>
          <p:nvPr>
            <p:ph idx="1"/>
          </p:nvPr>
        </p:nvSpPr>
        <p:spPr>
          <a:xfrm>
            <a:off x="457200" y="1371600"/>
            <a:ext cx="8229600" cy="4841875"/>
          </a:xfrm>
        </p:spPr>
        <p:txBody>
          <a:bodyPr/>
          <a:lstStyle/>
          <a:p>
            <a:pPr eaLnBrk="1" hangingPunct="1"/>
            <a:r>
              <a:rPr lang="en-US" smtClean="0"/>
              <a:t>Type in  </a:t>
            </a:r>
            <a:r>
              <a:rPr lang="en-US" smtClean="0">
                <a:hlinkClick r:id="rId3"/>
              </a:rPr>
              <a:t>www.bls.gov/oco</a:t>
            </a:r>
            <a:r>
              <a:rPr lang="en-US" smtClean="0"/>
              <a:t> into the address bar</a:t>
            </a:r>
          </a:p>
          <a:p>
            <a:pPr eaLnBrk="1" hangingPunct="1"/>
            <a:r>
              <a:rPr lang="en-US" smtClean="0"/>
              <a:t>Follow directions on Home Page or Find “</a:t>
            </a:r>
            <a:r>
              <a:rPr lang="en-US" b="1" i="1" smtClean="0"/>
              <a:t>Search OOH” </a:t>
            </a:r>
            <a:r>
              <a:rPr lang="en-US" smtClean="0"/>
              <a:t>box in left-hand column</a:t>
            </a:r>
          </a:p>
          <a:p>
            <a:pPr lvl="1" eaLnBrk="1" hangingPunct="1"/>
            <a:r>
              <a:rPr lang="en-US" smtClean="0"/>
              <a:t>Type in name of occupation </a:t>
            </a:r>
          </a:p>
          <a:p>
            <a:pPr lvl="1" eaLnBrk="1" hangingPunct="1"/>
            <a:r>
              <a:rPr lang="en-US" smtClean="0"/>
              <a:t>Click on “</a:t>
            </a:r>
            <a:r>
              <a:rPr lang="en-US" b="1" i="1" smtClean="0"/>
              <a:t>GO</a:t>
            </a:r>
            <a:r>
              <a:rPr lang="en-US" smtClean="0"/>
              <a:t>”</a:t>
            </a:r>
          </a:p>
          <a:p>
            <a:pPr eaLnBrk="1" hangingPunct="1"/>
            <a:r>
              <a:rPr lang="en-US" smtClean="0"/>
              <a:t>You can then find the appropriate profile of information for your occupation of interest</a:t>
            </a:r>
          </a:p>
          <a:p>
            <a:pPr eaLnBrk="1" hangingPunct="1">
              <a:buFont typeface="Arial" charset="0"/>
              <a:buNone/>
            </a:pPr>
            <a:r>
              <a:rPr lang="en-US" sz="2000" i="1" smtClean="0"/>
              <a:t>		Print out at least one occupational profile and  place it in your</a:t>
            </a:r>
          </a:p>
          <a:p>
            <a:pPr eaLnBrk="1" hangingPunct="1">
              <a:buFont typeface="Arial" charset="0"/>
              <a:buNone/>
            </a:pPr>
            <a:r>
              <a:rPr lang="en-US" sz="2000" i="1" smtClean="0"/>
              <a:t>		binder, or add it to the list on the “O” page of your </a:t>
            </a:r>
            <a:r>
              <a:rPr lang="en-US" sz="2000" b="1" i="1" smtClean="0"/>
              <a:t>Participant 	Workbook </a:t>
            </a:r>
            <a:r>
              <a:rPr lang="en-US" sz="2000" i="1" smtClean="0"/>
              <a:t>next to </a:t>
            </a:r>
            <a:r>
              <a:rPr lang="en-US" sz="2000" b="1" i="1" smtClean="0"/>
              <a:t>“Occupational Outlook Handbook.”</a:t>
            </a:r>
            <a:endParaRPr lang="en-US" smtClean="0"/>
          </a:p>
        </p:txBody>
      </p:sp>
      <p:sp>
        <p:nvSpPr>
          <p:cNvPr id="56327"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8E47429-E4E1-4126-8626-9908898DF975}" type="slidenum">
              <a:rPr lang="en-US" sz="1200">
                <a:solidFill>
                  <a:srgbClr val="898989"/>
                </a:solidFill>
              </a:rPr>
              <a:pPr algn="r" eaLnBrk="1" hangingPunct="1"/>
              <a:t>13</a:t>
            </a:fld>
            <a:endParaRPr lang="en-US" sz="1200">
              <a:solidFill>
                <a:srgbClr val="898989"/>
              </a:solidFill>
            </a:endParaRPr>
          </a:p>
        </p:txBody>
      </p:sp>
      <p:pic>
        <p:nvPicPr>
          <p:cNvPr id="56328" name="Picture 2" title="Sun Icon"/>
          <p:cNvPicPr>
            <a:picLocks noChangeAspect="1" noChangeArrowheads="1"/>
          </p:cNvPicPr>
          <p:nvPr/>
        </p:nvPicPr>
        <p:blipFill>
          <a:blip r:embed="rId4"/>
          <a:srcRect/>
          <a:stretch>
            <a:fillRect/>
          </a:stretch>
        </p:blipFill>
        <p:spPr bwMode="auto">
          <a:xfrm>
            <a:off x="0" y="30480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9" name="Picture 9" descr="A piece of ice inscribed with a letter O." title="Piece of ice"/>
          <p:cNvPicPr>
            <a:picLocks noChangeAspect="1" noChangeArrowheads="1"/>
          </p:cNvPicPr>
          <p:nvPr/>
        </p:nvPicPr>
        <p:blipFill>
          <a:blip r:embed="rId5"/>
          <a:srcRect/>
          <a:stretch>
            <a:fillRect/>
          </a:stretch>
        </p:blipFill>
        <p:spPr bwMode="auto">
          <a:xfrm>
            <a:off x="457200" y="5410200"/>
            <a:ext cx="776288"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26980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pPr>
              <a:defRPr/>
            </a:pPr>
            <a:fld id="{9FECD004-CC32-45B9-AF42-709D03E1D81E}" type="slidenum">
              <a:rPr lang="en-US"/>
              <a:pPr>
                <a:defRPr/>
              </a:pPr>
              <a:t>14</a:t>
            </a:fld>
            <a:endParaRPr lang="en-US"/>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8DB3521-803D-4EAA-88AB-868A4CC7F72F}" type="slidenum">
              <a:rPr lang="en-US" sz="1200">
                <a:solidFill>
                  <a:prstClr val="black">
                    <a:tint val="75000"/>
                  </a:prstClr>
                </a:solidFill>
                <a:latin typeface="+mn-lt"/>
                <a:cs typeface="+mn-cs"/>
              </a:rPr>
              <a:pPr algn="r" fontAlgn="auto">
                <a:spcBef>
                  <a:spcPts val="0"/>
                </a:spcBef>
                <a:spcAft>
                  <a:spcPts val="0"/>
                </a:spcAft>
                <a:defRPr/>
              </a:pPr>
              <a:t>14</a:t>
            </a:fld>
            <a:endParaRPr lang="en-US" sz="1200">
              <a:solidFill>
                <a:prstClr val="black">
                  <a:tint val="75000"/>
                </a:prstClr>
              </a:solidFill>
              <a:latin typeface="+mn-lt"/>
              <a:cs typeface="+mn-cs"/>
            </a:endParaRP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8B10C65-3454-4FCD-BBFE-064CE19215A3}" type="slidenum">
              <a:rPr lang="en-US" sz="1200">
                <a:solidFill>
                  <a:prstClr val="black">
                    <a:tint val="75000"/>
                  </a:prstClr>
                </a:solidFill>
                <a:latin typeface="+mn-lt"/>
                <a:cs typeface="+mn-cs"/>
              </a:rPr>
              <a:pPr algn="r" fontAlgn="auto">
                <a:spcBef>
                  <a:spcPts val="0"/>
                </a:spcBef>
                <a:spcAft>
                  <a:spcPts val="0"/>
                </a:spcAft>
                <a:defRPr/>
              </a:pPr>
              <a:t>14</a:t>
            </a:fld>
            <a:endParaRPr lang="en-US" sz="1200">
              <a:solidFill>
                <a:prstClr val="black">
                  <a:tint val="75000"/>
                </a:prstClr>
              </a:solidFill>
              <a:latin typeface="+mn-lt"/>
              <a:cs typeface="+mn-cs"/>
            </a:endParaRPr>
          </a:p>
        </p:txBody>
      </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Another Resource:</a:t>
            </a:r>
            <a:br>
              <a:rPr lang="en-US" b="1" dirty="0" smtClean="0"/>
            </a:br>
            <a:r>
              <a:rPr lang="en-US" b="1" dirty="0" smtClean="0"/>
              <a:t>Career One-Stop Centers</a:t>
            </a:r>
          </a:p>
        </p:txBody>
      </p:sp>
      <p:sp>
        <p:nvSpPr>
          <p:cNvPr id="57350" name="Content Placeholder 2"/>
          <p:cNvSpPr>
            <a:spLocks noGrp="1"/>
          </p:cNvSpPr>
          <p:nvPr>
            <p:ph idx="1"/>
          </p:nvPr>
        </p:nvSpPr>
        <p:spPr>
          <a:xfrm>
            <a:off x="609600" y="1524000"/>
            <a:ext cx="8229600" cy="4832350"/>
          </a:xfrm>
        </p:spPr>
        <p:txBody>
          <a:bodyPr/>
          <a:lstStyle/>
          <a:p>
            <a:pPr eaLnBrk="1" hangingPunct="1"/>
            <a:r>
              <a:rPr lang="en-US" smtClean="0"/>
              <a:t>In the address bar of your browser:</a:t>
            </a:r>
          </a:p>
          <a:p>
            <a:pPr lvl="1" eaLnBrk="1" hangingPunct="1"/>
            <a:r>
              <a:rPr lang="en-US" smtClean="0"/>
              <a:t>Type in </a:t>
            </a:r>
            <a:r>
              <a:rPr lang="en-US" smtClean="0">
                <a:hlinkClick r:id="rId3"/>
              </a:rPr>
              <a:t>www.careeronestop.org</a:t>
            </a:r>
            <a:r>
              <a:rPr lang="en-US" smtClean="0"/>
              <a:t> to find</a:t>
            </a:r>
          </a:p>
          <a:p>
            <a:pPr lvl="1" eaLnBrk="1" hangingPunct="1"/>
            <a:r>
              <a:rPr lang="en-US" smtClean="0"/>
              <a:t>A Career Center near you</a:t>
            </a:r>
          </a:p>
          <a:p>
            <a:pPr lvl="1" eaLnBrk="1" hangingPunct="1"/>
            <a:r>
              <a:rPr lang="en-US" smtClean="0"/>
              <a:t>A variety of career and job search resources </a:t>
            </a:r>
            <a:r>
              <a:rPr lang="en-US" sz="2400" smtClean="0"/>
              <a:t>(FREE)</a:t>
            </a:r>
          </a:p>
          <a:p>
            <a:pPr lvl="1" eaLnBrk="1" hangingPunct="1"/>
            <a:r>
              <a:rPr lang="en-US" smtClean="0"/>
              <a:t>Under the One-Stop banner, you may want to click on:   “</a:t>
            </a:r>
            <a:r>
              <a:rPr lang="en-US" b="1" i="1" smtClean="0"/>
              <a:t>Explore Careers</a:t>
            </a:r>
            <a:r>
              <a:rPr lang="en-US" smtClean="0"/>
              <a:t>” or “</a:t>
            </a:r>
            <a:r>
              <a:rPr lang="en-US" b="1" i="1" smtClean="0"/>
              <a:t>browse 			       occupations</a:t>
            </a:r>
            <a:r>
              <a:rPr lang="en-US" smtClean="0"/>
              <a:t>”</a:t>
            </a:r>
          </a:p>
          <a:p>
            <a:pPr eaLnBrk="1" hangingPunct="1">
              <a:buFont typeface="Arial" charset="0"/>
              <a:buNone/>
            </a:pPr>
            <a:r>
              <a:rPr lang="en-US" sz="2400" i="1" smtClean="0"/>
              <a:t>		Print a copy of an occupational profile and place it in your 	binder, or add it to your list on the “O” page of your 	</a:t>
            </a:r>
            <a:r>
              <a:rPr lang="en-US" sz="2400" b="1" i="1" smtClean="0"/>
              <a:t>Participant Workbook </a:t>
            </a:r>
            <a:r>
              <a:rPr lang="en-US" sz="2400" i="1" smtClean="0"/>
              <a:t>next to “Career One-Stop Centers.”</a:t>
            </a:r>
          </a:p>
        </p:txBody>
      </p:sp>
      <p:pic>
        <p:nvPicPr>
          <p:cNvPr id="57351" name="Picture 4" title="Woman using a computer"/>
          <p:cNvPicPr>
            <a:picLocks noChangeAspect="1" noChangeArrowheads="1"/>
          </p:cNvPicPr>
          <p:nvPr/>
        </p:nvPicPr>
        <p:blipFill>
          <a:blip r:embed="rId4"/>
          <a:srcRect/>
          <a:stretch>
            <a:fillRect/>
          </a:stretch>
        </p:blipFill>
        <p:spPr bwMode="auto">
          <a:xfrm>
            <a:off x="7464425" y="1371600"/>
            <a:ext cx="13430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F67D7B7-0939-4993-ADDF-6DB64C4349C1}" type="slidenum">
              <a:rPr lang="en-US" sz="1200">
                <a:solidFill>
                  <a:srgbClr val="898989"/>
                </a:solidFill>
              </a:rPr>
              <a:pPr algn="r" eaLnBrk="1" hangingPunct="1"/>
              <a:t>14</a:t>
            </a:fld>
            <a:endParaRPr lang="en-US" sz="1200">
              <a:solidFill>
                <a:srgbClr val="898989"/>
              </a:solidFill>
            </a:endParaRPr>
          </a:p>
        </p:txBody>
      </p:sp>
      <p:pic>
        <p:nvPicPr>
          <p:cNvPr id="57353" name="Picture 2" title="Sun Icon"/>
          <p:cNvPicPr>
            <a:picLocks noChangeAspect="1" noChangeArrowheads="1"/>
          </p:cNvPicPr>
          <p:nvPr/>
        </p:nvPicPr>
        <p:blipFill>
          <a:blip r:embed="rId5"/>
          <a:srcRect/>
          <a:stretch>
            <a:fillRect/>
          </a:stretch>
        </p:blipFill>
        <p:spPr bwMode="auto">
          <a:xfrm>
            <a:off x="533400" y="30480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4" name="Picture 9" descr="A piece of ice inscribed with a letter O." title="Piece of Ice"/>
          <p:cNvPicPr>
            <a:picLocks noChangeAspect="1" noChangeArrowheads="1"/>
          </p:cNvPicPr>
          <p:nvPr/>
        </p:nvPicPr>
        <p:blipFill>
          <a:blip r:embed="rId6"/>
          <a:srcRect/>
          <a:stretch>
            <a:fillRect/>
          </a:stretch>
        </p:blipFill>
        <p:spPr bwMode="auto">
          <a:xfrm>
            <a:off x="533400" y="4648200"/>
            <a:ext cx="776288"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3744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C7D83CED-4685-4762-A71A-26BB1F83F99E}" type="slidenum">
              <a:rPr lang="en-US"/>
              <a:pPr>
                <a:defRPr/>
              </a:pPr>
              <a:t>15</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8282AC1-C97F-417B-B04C-A229D7E9D0D9}" type="slidenum">
              <a:rPr lang="en-US" sz="1200">
                <a:solidFill>
                  <a:prstClr val="black">
                    <a:tint val="75000"/>
                  </a:prstClr>
                </a:solidFill>
                <a:latin typeface="+mn-lt"/>
                <a:cs typeface="+mn-cs"/>
              </a:rPr>
              <a:pPr algn="r" fontAlgn="auto">
                <a:spcBef>
                  <a:spcPts val="0"/>
                </a:spcBef>
                <a:spcAft>
                  <a:spcPts val="0"/>
                </a:spcAft>
                <a:defRPr/>
              </a:pPr>
              <a:t>15</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9A975E0-1D23-416E-BDE8-B2BC3B8F19A1}" type="slidenum">
              <a:rPr lang="en-US" sz="1200">
                <a:solidFill>
                  <a:prstClr val="black">
                    <a:tint val="75000"/>
                  </a:prstClr>
                </a:solidFill>
                <a:latin typeface="+mn-lt"/>
                <a:cs typeface="+mn-cs"/>
              </a:rPr>
              <a:pPr algn="r" fontAlgn="auto">
                <a:spcBef>
                  <a:spcPts val="0"/>
                </a:spcBef>
                <a:spcAft>
                  <a:spcPts val="0"/>
                </a:spcAft>
                <a:defRPr/>
              </a:pPr>
              <a:t>15</a:t>
            </a:fld>
            <a:endParaRPr lang="en-US" sz="1200">
              <a:solidFill>
                <a:prstClr val="black">
                  <a:tint val="75000"/>
                </a:prstClr>
              </a:solidFill>
              <a:latin typeface="+mn-lt"/>
              <a:cs typeface="+mn-cs"/>
            </a:endParaRPr>
          </a:p>
        </p:txBody>
      </p:sp>
      <p:sp>
        <p:nvSpPr>
          <p:cNvPr id="58373" name="Title 1"/>
          <p:cNvSpPr>
            <a:spLocks noGrp="1"/>
          </p:cNvSpPr>
          <p:nvPr>
            <p:ph type="title"/>
          </p:nvPr>
        </p:nvSpPr>
        <p:spPr>
          <a:xfrm>
            <a:off x="2209800" y="274638"/>
            <a:ext cx="6477000" cy="868362"/>
          </a:xfrm>
        </p:spPr>
        <p:txBody>
          <a:bodyPr/>
          <a:lstStyle/>
          <a:p>
            <a:r>
              <a:rPr lang="en-US" b="1" smtClean="0"/>
              <a:t>Internet Resources</a:t>
            </a:r>
          </a:p>
        </p:txBody>
      </p:sp>
      <p:sp>
        <p:nvSpPr>
          <p:cNvPr id="58374" name="Content Placeholder 2"/>
          <p:cNvSpPr>
            <a:spLocks noGrp="1"/>
          </p:cNvSpPr>
          <p:nvPr>
            <p:ph idx="1"/>
          </p:nvPr>
        </p:nvSpPr>
        <p:spPr>
          <a:xfrm>
            <a:off x="457200" y="1295400"/>
            <a:ext cx="8229600" cy="4830763"/>
          </a:xfrm>
        </p:spPr>
        <p:txBody>
          <a:bodyPr/>
          <a:lstStyle/>
          <a:p>
            <a:r>
              <a:rPr lang="en-US" sz="2400" u="sng" smtClean="0"/>
              <a:t>www.</a:t>
            </a:r>
            <a:r>
              <a:rPr lang="en-US" sz="2400" u="sng" smtClean="0">
                <a:hlinkClick r:id="rId3"/>
              </a:rPr>
              <a:t>onetonline.org/</a:t>
            </a:r>
            <a:endParaRPr lang="en-US" sz="2400" smtClean="0"/>
          </a:p>
          <a:p>
            <a:pPr>
              <a:buFont typeface="Arial" charset="0"/>
              <a:buNone/>
            </a:pPr>
            <a:endParaRPr lang="en-US" sz="800" u="sng" smtClean="0">
              <a:hlinkClick r:id="rId4"/>
            </a:endParaRPr>
          </a:p>
          <a:p>
            <a:r>
              <a:rPr lang="en-US" sz="2400" u="sng" smtClean="0">
                <a:hlinkClick r:id="rId4"/>
              </a:rPr>
              <a:t>www.cacareerzone.org/index.html</a:t>
            </a:r>
            <a:endParaRPr lang="en-US" sz="2400" smtClean="0"/>
          </a:p>
          <a:p>
            <a:pPr>
              <a:buFont typeface="Arial" charset="0"/>
              <a:buNone/>
            </a:pPr>
            <a:endParaRPr lang="en-US" sz="800" smtClean="0"/>
          </a:p>
          <a:p>
            <a:r>
              <a:rPr lang="en-US" sz="2400" u="sng" smtClean="0">
                <a:hlinkClick r:id="rId4"/>
              </a:rPr>
              <a:t>askjan.org/</a:t>
            </a:r>
            <a:endParaRPr lang="en-US" sz="2400" smtClean="0"/>
          </a:p>
          <a:p>
            <a:pPr>
              <a:buFont typeface="Arial" charset="0"/>
              <a:buNone/>
            </a:pPr>
            <a:endParaRPr lang="en-US" sz="800" smtClean="0"/>
          </a:p>
          <a:p>
            <a:r>
              <a:rPr lang="en-US" sz="2400" u="sng" smtClean="0">
                <a:hlinkClick r:id="rId5"/>
              </a:rPr>
              <a:t>www.state.me.us/labor/lmis/</a:t>
            </a:r>
            <a:endParaRPr lang="en-US" sz="2400" u="sng" smtClean="0"/>
          </a:p>
          <a:p>
            <a:pPr>
              <a:buFont typeface="Arial" charset="0"/>
              <a:buNone/>
            </a:pPr>
            <a:endParaRPr lang="en-US" sz="800" u="sng" smtClean="0"/>
          </a:p>
          <a:p>
            <a:r>
              <a:rPr lang="en-US" sz="2400" u="sng" smtClean="0">
                <a:hlinkClick r:id="rId6"/>
              </a:rPr>
              <a:t>www.mainecareercenter.com/</a:t>
            </a:r>
            <a:endParaRPr lang="en-US" sz="2400" u="sng" smtClean="0"/>
          </a:p>
          <a:p>
            <a:pPr lvl="1"/>
            <a:r>
              <a:rPr lang="en-US" sz="2000" smtClean="0"/>
              <a:t>Includes Maine's Job Bank</a:t>
            </a:r>
            <a:endParaRPr lang="en-US" sz="2000" u="sng" smtClean="0"/>
          </a:p>
          <a:p>
            <a:pPr>
              <a:buFont typeface="Arial" charset="0"/>
              <a:buNone/>
            </a:pPr>
            <a:endParaRPr lang="en-US" sz="800" u="sng" smtClean="0"/>
          </a:p>
          <a:p>
            <a:r>
              <a:rPr lang="en-US" sz="2400" i="1" u="sng" smtClean="0"/>
              <a:t>www.employmentforme.org</a:t>
            </a:r>
            <a:endParaRPr lang="en-US" sz="2400" u="sng" smtClean="0"/>
          </a:p>
        </p:txBody>
      </p:sp>
      <p:sp>
        <p:nvSpPr>
          <p:cNvPr id="58375"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3720CB0-6930-43A8-8E21-F22F07BA49CC}" type="slidenum">
              <a:rPr lang="en-US" sz="1200">
                <a:solidFill>
                  <a:srgbClr val="898989"/>
                </a:solidFill>
              </a:rPr>
              <a:pPr algn="r" eaLnBrk="1" hangingPunct="1"/>
              <a:t>15</a:t>
            </a:fld>
            <a:endParaRPr lang="en-US" sz="1200">
              <a:solidFill>
                <a:srgbClr val="898989"/>
              </a:solidFill>
            </a:endParaRPr>
          </a:p>
        </p:txBody>
      </p:sp>
      <p:pic>
        <p:nvPicPr>
          <p:cNvPr id="58376" name="Picture 8" descr="A piece of ice inscribed with a letter O." title="Piece of Ice"/>
          <p:cNvPicPr>
            <a:picLocks noChangeAspect="1" noChangeArrowheads="1"/>
          </p:cNvPicPr>
          <p:nvPr/>
        </p:nvPicPr>
        <p:blipFill>
          <a:blip r:embed="rId7"/>
          <a:srcRect/>
          <a:stretch>
            <a:fillRect/>
          </a:stretch>
        </p:blipFill>
        <p:spPr bwMode="auto">
          <a:xfrm>
            <a:off x="609600" y="228600"/>
            <a:ext cx="946150"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2033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942A6AC2-8E50-4D3D-B48F-0FA6FA6AB682}" type="slidenum">
              <a:rPr lang="en-US"/>
              <a:pPr>
                <a:defRPr/>
              </a:pPr>
              <a:t>16</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5EDFA94-B19D-4A96-AF52-2A3D24CF286A}" type="slidenum">
              <a:rPr lang="en-US" sz="1200">
                <a:solidFill>
                  <a:prstClr val="black">
                    <a:tint val="75000"/>
                  </a:prstClr>
                </a:solidFill>
                <a:latin typeface="+mn-lt"/>
                <a:cs typeface="+mn-cs"/>
              </a:rPr>
              <a:pPr algn="r" fontAlgn="auto">
                <a:spcBef>
                  <a:spcPts val="0"/>
                </a:spcBef>
                <a:spcAft>
                  <a:spcPts val="0"/>
                </a:spcAft>
                <a:defRPr/>
              </a:pPr>
              <a:t>16</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5E81818-8DF7-466C-A30D-149E0CC96314}" type="slidenum">
              <a:rPr lang="en-US" sz="1200">
                <a:solidFill>
                  <a:prstClr val="black">
                    <a:tint val="75000"/>
                  </a:prstClr>
                </a:solidFill>
                <a:latin typeface="+mn-lt"/>
                <a:cs typeface="+mn-cs"/>
              </a:rPr>
              <a:pPr algn="r" fontAlgn="auto">
                <a:spcBef>
                  <a:spcPts val="0"/>
                </a:spcBef>
                <a:spcAft>
                  <a:spcPts val="0"/>
                </a:spcAft>
                <a:defRPr/>
              </a:pPr>
              <a:t>16</a:t>
            </a:fld>
            <a:endParaRPr lang="en-US" sz="1200">
              <a:solidFill>
                <a:prstClr val="black">
                  <a:tint val="75000"/>
                </a:prstClr>
              </a:solidFill>
              <a:latin typeface="+mn-lt"/>
              <a:cs typeface="+mn-cs"/>
            </a:endParaRPr>
          </a:p>
        </p:txBody>
      </p:sp>
      <p:sp>
        <p:nvSpPr>
          <p:cNvPr id="59397" name="Title 1"/>
          <p:cNvSpPr>
            <a:spLocks noGrp="1"/>
          </p:cNvSpPr>
          <p:nvPr>
            <p:ph type="title"/>
          </p:nvPr>
        </p:nvSpPr>
        <p:spPr/>
        <p:txBody>
          <a:bodyPr/>
          <a:lstStyle/>
          <a:p>
            <a:r>
              <a:rPr lang="en-US" b="1" smtClean="0"/>
              <a:t>More Internet Resources</a:t>
            </a:r>
          </a:p>
        </p:txBody>
      </p:sp>
      <p:sp>
        <p:nvSpPr>
          <p:cNvPr id="59398" name="Content Placeholder 2"/>
          <p:cNvSpPr>
            <a:spLocks noGrp="1"/>
          </p:cNvSpPr>
          <p:nvPr>
            <p:ph idx="1"/>
          </p:nvPr>
        </p:nvSpPr>
        <p:spPr/>
        <p:txBody>
          <a:bodyPr/>
          <a:lstStyle/>
          <a:p>
            <a:pPr algn="ctr">
              <a:buFont typeface="Arial" charset="0"/>
              <a:buNone/>
            </a:pPr>
            <a:r>
              <a:rPr lang="en-US" b="1" u="sng" smtClean="0"/>
              <a:t>Activities</a:t>
            </a:r>
          </a:p>
          <a:p>
            <a:r>
              <a:rPr lang="en-US" sz="2800" u="sng" smtClean="0">
                <a:hlinkClick r:id="rId3"/>
              </a:rPr>
              <a:t>www.ioscar.org/tx/oscar.asp</a:t>
            </a:r>
            <a:endParaRPr lang="en-US" sz="2800" smtClean="0"/>
          </a:p>
          <a:p>
            <a:r>
              <a:rPr lang="en-US" sz="2800" u="sng" smtClean="0">
                <a:hlinkClick r:id="rId4"/>
              </a:rPr>
              <a:t>www.cmi-lmi.com/kingdomality.html</a:t>
            </a:r>
            <a:endParaRPr lang="en-US" sz="2800" smtClean="0"/>
          </a:p>
          <a:p>
            <a:r>
              <a:rPr lang="en-US" sz="2800" u="sng" smtClean="0">
                <a:hlinkClick r:id="rId5"/>
              </a:rPr>
              <a:t>www.californiarealitycheck.com/</a:t>
            </a:r>
            <a:endParaRPr lang="en-US" sz="2800" smtClean="0"/>
          </a:p>
          <a:p>
            <a:r>
              <a:rPr lang="en-US" sz="2800" u="sng" smtClean="0">
                <a:hlinkClick r:id="rId6"/>
              </a:rPr>
              <a:t>www.famemaine.com/files/StaticPages/General/GetALife/GetALife.html</a:t>
            </a:r>
            <a:endParaRPr lang="en-US" sz="2800" smtClean="0"/>
          </a:p>
          <a:p>
            <a:r>
              <a:rPr lang="en-US" sz="2800" u="sng" smtClean="0">
                <a:hlinkClick r:id="rId7"/>
              </a:rPr>
              <a:t>www.imaginon.org/fun/whippingboy/createacoatofarms.asp</a:t>
            </a:r>
            <a:endParaRPr lang="en-US" sz="2800" smtClean="0"/>
          </a:p>
          <a:p>
            <a:pPr>
              <a:buFont typeface="Arial" charset="0"/>
              <a:buNone/>
            </a:pPr>
            <a:endParaRPr lang="en-US" smtClean="0"/>
          </a:p>
        </p:txBody>
      </p:sp>
      <p:sp>
        <p:nvSpPr>
          <p:cNvPr id="59399"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00931A7-3555-4B35-BFDE-C967EE3EE80E}" type="slidenum">
              <a:rPr lang="en-US" sz="1200">
                <a:solidFill>
                  <a:srgbClr val="898989"/>
                </a:solidFill>
              </a:rPr>
              <a:pPr algn="r" eaLnBrk="1" hangingPunct="1"/>
              <a:t>16</a:t>
            </a:fld>
            <a:endParaRPr lang="en-US" sz="1200">
              <a:solidFill>
                <a:srgbClr val="898989"/>
              </a:solidFill>
            </a:endParaRPr>
          </a:p>
        </p:txBody>
      </p:sp>
      <p:pic>
        <p:nvPicPr>
          <p:cNvPr id="59400" name="Picture 8" descr="A piece of ice inscribed with a letter O." title="Piece of Ice"/>
          <p:cNvPicPr>
            <a:picLocks noChangeAspect="1" noChangeArrowheads="1"/>
          </p:cNvPicPr>
          <p:nvPr/>
        </p:nvPicPr>
        <p:blipFill>
          <a:blip r:embed="rId8"/>
          <a:srcRect/>
          <a:stretch>
            <a:fillRect/>
          </a:stretch>
        </p:blipFill>
        <p:spPr bwMode="auto">
          <a:xfrm>
            <a:off x="533400" y="381000"/>
            <a:ext cx="946150"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4280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5C228E09-B787-432E-B084-913A4B3DBAB8}" type="slidenum">
              <a:rPr lang="en-US"/>
              <a:pPr>
                <a:defRPr/>
              </a:pPr>
              <a:t>17</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A0EBEFF-E19A-4BEF-A95F-1DCFBE8319A8}" type="slidenum">
              <a:rPr lang="en-US" sz="1200">
                <a:solidFill>
                  <a:prstClr val="black">
                    <a:tint val="75000"/>
                  </a:prstClr>
                </a:solidFill>
                <a:latin typeface="+mn-lt"/>
                <a:cs typeface="+mn-cs"/>
              </a:rPr>
              <a:pPr algn="r" fontAlgn="auto">
                <a:spcBef>
                  <a:spcPts val="0"/>
                </a:spcBef>
                <a:spcAft>
                  <a:spcPts val="0"/>
                </a:spcAft>
                <a:defRPr/>
              </a:pPr>
              <a:t>17</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A68AD6B-CCCD-41A7-BD83-00979A7C64A9}" type="slidenum">
              <a:rPr lang="en-US" sz="1200">
                <a:solidFill>
                  <a:prstClr val="black">
                    <a:tint val="75000"/>
                  </a:prstClr>
                </a:solidFill>
                <a:latin typeface="+mn-lt"/>
                <a:cs typeface="+mn-cs"/>
              </a:rPr>
              <a:pPr algn="r" fontAlgn="auto">
                <a:spcBef>
                  <a:spcPts val="0"/>
                </a:spcBef>
                <a:spcAft>
                  <a:spcPts val="0"/>
                </a:spcAft>
                <a:defRPr/>
              </a:pPr>
              <a:t>17</a:t>
            </a:fld>
            <a:endParaRPr lang="en-US" sz="1200">
              <a:solidFill>
                <a:prstClr val="black">
                  <a:tint val="75000"/>
                </a:prstClr>
              </a:solidFill>
              <a:latin typeface="+mn-lt"/>
              <a:cs typeface="+mn-cs"/>
            </a:endParaRPr>
          </a:p>
        </p:txBody>
      </p:sp>
      <p:sp>
        <p:nvSpPr>
          <p:cNvPr id="4101" name="Title 1"/>
          <p:cNvSpPr>
            <a:spLocks noGrp="1"/>
          </p:cNvSpPr>
          <p:nvPr>
            <p:ph type="title"/>
          </p:nvPr>
        </p:nvSpPr>
        <p:spPr/>
        <p:txBody>
          <a:bodyPr/>
          <a:lstStyle/>
          <a:p>
            <a:r>
              <a:rPr lang="en-US" b="1" smtClean="0"/>
              <a:t/>
            </a:r>
            <a:br>
              <a:rPr lang="en-US" b="1" smtClean="0"/>
            </a:br>
            <a:r>
              <a:rPr lang="en-US" b="1" smtClean="0"/>
              <a:t/>
            </a:r>
            <a:br>
              <a:rPr lang="en-US" b="1" smtClean="0"/>
            </a:br>
            <a:r>
              <a:rPr lang="en-US" b="1" smtClean="0"/>
              <a:t>Where Do I Find All the Different Kinds of Information?</a:t>
            </a:r>
          </a:p>
        </p:txBody>
      </p:sp>
      <p:sp>
        <p:nvSpPr>
          <p:cNvPr id="4102" name="Content Placeholder 2"/>
          <p:cNvSpPr>
            <a:spLocks noGrp="1"/>
          </p:cNvSpPr>
          <p:nvPr>
            <p:ph idx="1"/>
          </p:nvPr>
        </p:nvSpPr>
        <p:spPr>
          <a:xfrm>
            <a:off x="457200" y="2743200"/>
            <a:ext cx="8229600" cy="2971800"/>
          </a:xfrm>
        </p:spPr>
        <p:txBody>
          <a:bodyPr/>
          <a:lstStyle/>
          <a:p>
            <a:pPr algn="ctr">
              <a:buFont typeface="Arial" charset="0"/>
              <a:buNone/>
            </a:pPr>
            <a:r>
              <a:rPr lang="en-US" sz="3600" smtClean="0"/>
              <a:t>How about playing a Career Search </a:t>
            </a:r>
          </a:p>
          <a:p>
            <a:pPr algn="ctr">
              <a:buFont typeface="Arial" charset="0"/>
              <a:buNone/>
            </a:pPr>
            <a:r>
              <a:rPr lang="en-US" sz="3600" smtClean="0"/>
              <a:t>Scavenger Hunt?</a:t>
            </a:r>
          </a:p>
        </p:txBody>
      </p:sp>
      <p:sp>
        <p:nvSpPr>
          <p:cNvPr id="4103" name="Slide Number Placeholder 4"/>
          <p:cNvSpPr txBox="1">
            <a:spLocks noGrp="1"/>
          </p:cNvSpPr>
          <p:nvPr/>
        </p:nvSpPr>
        <p:spPr bwMode="auto">
          <a:xfrm>
            <a:off x="6553200" y="6356350"/>
            <a:ext cx="2209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endParaRPr lang="en-US" sz="1200">
              <a:solidFill>
                <a:srgbClr val="898989"/>
              </a:solidFill>
            </a:endParaRPr>
          </a:p>
        </p:txBody>
      </p:sp>
    </p:spTree>
    <p:extLst>
      <p:ext uri="{BB962C8B-B14F-4D97-AF65-F5344CB8AC3E}">
        <p14:creationId xmlns:p14="http://schemas.microsoft.com/office/powerpoint/2010/main" val="559235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b="1" smtClean="0"/>
              <a:t>Career Search Scavenger Hunt</a:t>
            </a:r>
          </a:p>
        </p:txBody>
      </p:sp>
      <p:pic>
        <p:nvPicPr>
          <p:cNvPr id="5126" name="Picture 6" descr="Two cartoon figures with flashlights. The one in the foreground reaches for a key, which has been revealed by the flashlight." title="Searching"/>
          <p:cNvPicPr>
            <a:picLocks noGrp="1" noChangeAspect="1" noChangeArrowheads="1"/>
          </p:cNvPicPr>
          <p:nvPr>
            <p:ph sz="half" idx="1"/>
          </p:nvPr>
        </p:nvPicPr>
        <p:blipFill>
          <a:blip r:embed="rId3"/>
          <a:stretch>
            <a:fillRect/>
          </a:stretch>
        </p:blipFill>
        <p:spPr>
          <a:xfrm>
            <a:off x="381000" y="1371600"/>
            <a:ext cx="4953000" cy="4987925"/>
          </a:xfrm>
        </p:spPr>
      </p:pic>
      <p:sp>
        <p:nvSpPr>
          <p:cNvPr id="5124" name="Content Placeholder 1"/>
          <p:cNvSpPr>
            <a:spLocks noGrp="1"/>
          </p:cNvSpPr>
          <p:nvPr>
            <p:ph sz="half" idx="2"/>
          </p:nvPr>
        </p:nvSpPr>
        <p:spPr>
          <a:xfrm>
            <a:off x="5791200" y="1600200"/>
            <a:ext cx="2667000" cy="4525963"/>
          </a:xfrm>
        </p:spPr>
        <p:txBody>
          <a:bodyPr/>
          <a:lstStyle/>
          <a:p>
            <a:r>
              <a:rPr lang="en-US" smtClean="0"/>
              <a:t>Descriptions?</a:t>
            </a:r>
          </a:p>
          <a:p>
            <a:r>
              <a:rPr lang="en-US" smtClean="0"/>
              <a:t>Salaries?</a:t>
            </a:r>
          </a:p>
          <a:p>
            <a:r>
              <a:rPr lang="en-US" smtClean="0"/>
              <a:t>Education / Training Needed?</a:t>
            </a:r>
          </a:p>
          <a:p>
            <a:r>
              <a:rPr lang="en-US" smtClean="0"/>
              <a:t>Skills Needed?</a:t>
            </a:r>
          </a:p>
          <a:p>
            <a:r>
              <a:rPr lang="en-US" smtClean="0"/>
              <a:t>Benefits?</a:t>
            </a:r>
          </a:p>
          <a:p>
            <a:r>
              <a:rPr lang="en-US" smtClean="0"/>
              <a:t>Where could I get training?</a:t>
            </a:r>
          </a:p>
          <a:p>
            <a:endParaRPr lang="en-US" smtClean="0"/>
          </a:p>
          <a:p>
            <a:endParaRPr lang="en-US" smtClean="0"/>
          </a:p>
        </p:txBody>
      </p:sp>
      <p:sp>
        <p:nvSpPr>
          <p:cNvPr id="16" name="Slide Number Placeholder 5"/>
          <p:cNvSpPr>
            <a:spLocks noGrp="1"/>
          </p:cNvSpPr>
          <p:nvPr>
            <p:ph type="sldNum" sz="quarter" idx="12"/>
          </p:nvPr>
        </p:nvSpPr>
        <p:spPr/>
        <p:txBody>
          <a:bodyPr/>
          <a:lstStyle/>
          <a:p>
            <a:pPr>
              <a:defRPr/>
            </a:pPr>
            <a:fld id="{8F0E201E-86EC-42B1-8243-FD378BAAC709}" type="slidenum">
              <a:rPr lang="en-US"/>
              <a:pPr>
                <a:defRPr/>
              </a:pPr>
              <a:t>18</a:t>
            </a:fld>
            <a:endParaRPr lang="en-US"/>
          </a:p>
        </p:txBody>
      </p:sp>
      <p:sp>
        <p:nvSpPr>
          <p:cNvPr id="15"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A392260-3F74-4861-B72A-8D80BE0C8FE3}" type="slidenum">
              <a:rPr lang="en-US" sz="1200">
                <a:solidFill>
                  <a:prstClr val="black">
                    <a:tint val="75000"/>
                  </a:prstClr>
                </a:solidFill>
                <a:latin typeface="+mn-lt"/>
                <a:cs typeface="+mn-cs"/>
              </a:rPr>
              <a:pPr algn="r" fontAlgn="auto">
                <a:spcBef>
                  <a:spcPts val="0"/>
                </a:spcBef>
                <a:spcAft>
                  <a:spcPts val="0"/>
                </a:spcAft>
                <a:defRPr/>
              </a:pPr>
              <a:t>18</a:t>
            </a:fld>
            <a:endParaRPr lang="en-US" sz="1200">
              <a:solidFill>
                <a:prstClr val="black">
                  <a:tint val="75000"/>
                </a:prstClr>
              </a:solidFill>
              <a:latin typeface="+mn-lt"/>
              <a:cs typeface="+mn-cs"/>
            </a:endParaRPr>
          </a:p>
        </p:txBody>
      </p:sp>
      <p:sp>
        <p:nvSpPr>
          <p:cNvPr id="1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57DD950-03EB-477B-A648-653F5E3418E9}" type="slidenum">
              <a:rPr lang="en-US" sz="1200">
                <a:solidFill>
                  <a:prstClr val="black">
                    <a:tint val="75000"/>
                  </a:prstClr>
                </a:solidFill>
                <a:latin typeface="+mn-lt"/>
                <a:cs typeface="+mn-cs"/>
              </a:rPr>
              <a:pPr algn="r" fontAlgn="auto">
                <a:spcBef>
                  <a:spcPts val="0"/>
                </a:spcBef>
                <a:spcAft>
                  <a:spcPts val="0"/>
                </a:spcAft>
                <a:defRPr/>
              </a:pPr>
              <a:t>18</a:t>
            </a:fld>
            <a:endParaRPr lang="en-US" sz="1200">
              <a:solidFill>
                <a:prstClr val="black">
                  <a:tint val="75000"/>
                </a:prstClr>
              </a:solidFill>
              <a:latin typeface="+mn-lt"/>
              <a:cs typeface="+mn-cs"/>
            </a:endParaRPr>
          </a:p>
        </p:txBody>
      </p:sp>
      <p:sp>
        <p:nvSpPr>
          <p:cNvPr id="5128" name="Slide Number Placeholder 10"/>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73AD86E-6C31-46B3-B940-E35CE7F186C9}" type="slidenum">
              <a:rPr lang="en-US" sz="1200">
                <a:solidFill>
                  <a:srgbClr val="898989"/>
                </a:solidFill>
              </a:rPr>
              <a:pPr algn="r" eaLnBrk="1" hangingPunct="1"/>
              <a:t>18</a:t>
            </a:fld>
            <a:endParaRPr lang="en-US" sz="1200">
              <a:solidFill>
                <a:srgbClr val="898989"/>
              </a:solidFill>
            </a:endParaRPr>
          </a:p>
        </p:txBody>
      </p:sp>
      <p:pic>
        <p:nvPicPr>
          <p:cNvPr id="5134" name="Picture 2" title="Sun icon"/>
          <p:cNvPicPr>
            <a:picLocks noChangeAspect="1" noChangeArrowheads="1"/>
          </p:cNvPicPr>
          <p:nvPr/>
        </p:nvPicPr>
        <p:blipFill>
          <a:blip r:embed="rId4"/>
          <a:srcRect/>
          <a:stretch>
            <a:fillRect/>
          </a:stretch>
        </p:blipFill>
        <p:spPr bwMode="auto">
          <a:xfrm>
            <a:off x="0" y="30480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2747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A919D02A-B580-45DC-ABC4-75649AC1B606}" type="slidenum">
              <a:rPr lang="en-US"/>
              <a:pPr>
                <a:defRPr/>
              </a:pPr>
              <a:t>19</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7E79588-48CB-46C3-B9A2-25D832B35C65}" type="slidenum">
              <a:rPr lang="en-US" sz="1200">
                <a:solidFill>
                  <a:prstClr val="black">
                    <a:tint val="75000"/>
                  </a:prstClr>
                </a:solidFill>
                <a:latin typeface="+mn-lt"/>
                <a:cs typeface="+mn-cs"/>
              </a:rPr>
              <a:pPr algn="r" fontAlgn="auto">
                <a:spcBef>
                  <a:spcPts val="0"/>
                </a:spcBef>
                <a:spcAft>
                  <a:spcPts val="0"/>
                </a:spcAft>
                <a:defRPr/>
              </a:pPr>
              <a:t>19</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2A78810-200E-4362-AD3D-C4886041F03D}" type="slidenum">
              <a:rPr lang="en-US" sz="1200">
                <a:solidFill>
                  <a:prstClr val="black">
                    <a:tint val="75000"/>
                  </a:prstClr>
                </a:solidFill>
                <a:latin typeface="+mn-lt"/>
                <a:cs typeface="+mn-cs"/>
              </a:rPr>
              <a:pPr algn="r" fontAlgn="auto">
                <a:spcBef>
                  <a:spcPts val="0"/>
                </a:spcBef>
                <a:spcAft>
                  <a:spcPts val="0"/>
                </a:spcAft>
                <a:defRPr/>
              </a:pPr>
              <a:t>19</a:t>
            </a:fld>
            <a:endParaRPr lang="en-US" sz="1200">
              <a:solidFill>
                <a:prstClr val="black">
                  <a:tint val="75000"/>
                </a:prstClr>
              </a:solidFill>
              <a:latin typeface="+mn-lt"/>
              <a:cs typeface="+mn-cs"/>
            </a:endParaRPr>
          </a:p>
        </p:txBody>
      </p:sp>
      <p:sp>
        <p:nvSpPr>
          <p:cNvPr id="6149" name="Title 1"/>
          <p:cNvSpPr>
            <a:spLocks noGrp="1"/>
          </p:cNvSpPr>
          <p:nvPr>
            <p:ph type="title"/>
          </p:nvPr>
        </p:nvSpPr>
        <p:spPr/>
        <p:txBody>
          <a:bodyPr/>
          <a:lstStyle/>
          <a:p>
            <a:r>
              <a:rPr lang="en-US" smtClean="0"/>
              <a:t>Jenga Questions Game</a:t>
            </a:r>
          </a:p>
        </p:txBody>
      </p:sp>
      <p:sp>
        <p:nvSpPr>
          <p:cNvPr id="6150" name="Content Placeholder 2"/>
          <p:cNvSpPr>
            <a:spLocks noGrp="1"/>
          </p:cNvSpPr>
          <p:nvPr>
            <p:ph idx="1"/>
          </p:nvPr>
        </p:nvSpPr>
        <p:spPr/>
        <p:txBody>
          <a:bodyPr/>
          <a:lstStyle/>
          <a:p>
            <a:endParaRPr lang="en-US" smtClean="0"/>
          </a:p>
          <a:p>
            <a:endParaRPr lang="en-US" smtClean="0"/>
          </a:p>
          <a:p>
            <a:pPr algn="ctr">
              <a:buFont typeface="Arial" charset="0"/>
              <a:buNone/>
            </a:pPr>
            <a:r>
              <a:rPr lang="en-US" sz="3600" smtClean="0"/>
              <a:t>How much have you learned about you </a:t>
            </a:r>
          </a:p>
          <a:p>
            <a:pPr algn="ctr">
              <a:buFont typeface="Arial" charset="0"/>
              <a:buNone/>
            </a:pPr>
            <a:r>
              <a:rPr lang="en-US" sz="3600" smtClean="0"/>
              <a:t>and possible occupations?</a:t>
            </a:r>
          </a:p>
        </p:txBody>
      </p:sp>
      <p:sp>
        <p:nvSpPr>
          <p:cNvPr id="6151"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AEB3DC7-530B-4F73-AF95-79B755675E0F}" type="slidenum">
              <a:rPr lang="en-US" sz="1200">
                <a:solidFill>
                  <a:srgbClr val="898989"/>
                </a:solidFill>
              </a:rPr>
              <a:pPr algn="r" eaLnBrk="1" hangingPunct="1"/>
              <a:t>19</a:t>
            </a:fld>
            <a:endParaRPr lang="en-US" sz="1200">
              <a:solidFill>
                <a:srgbClr val="898989"/>
              </a:solidFill>
            </a:endParaRPr>
          </a:p>
        </p:txBody>
      </p:sp>
      <p:pic>
        <p:nvPicPr>
          <p:cNvPr id="6152" name="Picture 2" title="Sun icon"/>
          <p:cNvPicPr>
            <a:picLocks noChangeAspect="1" noChangeArrowheads="1"/>
          </p:cNvPicPr>
          <p:nvPr/>
        </p:nvPicPr>
        <p:blipFill>
          <a:blip r:embed="rId3"/>
          <a:srcRect/>
          <a:stretch>
            <a:fillRect/>
          </a:stretch>
        </p:blipFill>
        <p:spPr bwMode="auto">
          <a:xfrm>
            <a:off x="685800" y="38100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367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5"/>
          <p:cNvSpPr>
            <a:spLocks noGrp="1"/>
          </p:cNvSpPr>
          <p:nvPr>
            <p:ph type="sldNum" sz="quarter" idx="12"/>
          </p:nvPr>
        </p:nvSpPr>
        <p:spPr/>
        <p:txBody>
          <a:bodyPr/>
          <a:lstStyle/>
          <a:p>
            <a:pPr>
              <a:defRPr/>
            </a:pPr>
            <a:fld id="{1013D55C-C50C-4893-AC27-639D3D9A0DE1}" type="slidenum">
              <a:rPr lang="en-US"/>
              <a:pPr>
                <a:defRPr/>
              </a:pPr>
              <a:t>2</a:t>
            </a:fld>
            <a:endParaRPr lang="en-US"/>
          </a:p>
        </p:txBody>
      </p:sp>
      <p:sp>
        <p:nvSpPr>
          <p:cNvPr id="1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606EB95-726E-4816-8C40-08330B87335D}"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16"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2D7C4D8-FB61-42A6-9721-3B127EF75123}"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45061" name="Title 1"/>
          <p:cNvSpPr>
            <a:spLocks noGrp="1"/>
          </p:cNvSpPr>
          <p:nvPr>
            <p:ph type="title"/>
          </p:nvPr>
        </p:nvSpPr>
        <p:spPr/>
        <p:txBody>
          <a:bodyPr>
            <a:normAutofit fontScale="90000"/>
          </a:bodyPr>
          <a:lstStyle/>
          <a:p>
            <a:pPr eaLnBrk="1" hangingPunct="1"/>
            <a:r>
              <a:rPr lang="en-US" sz="4000" b="1" smtClean="0"/>
              <a:t>There are so many jobs -</a:t>
            </a:r>
            <a:br>
              <a:rPr lang="en-US" sz="4000" b="1" smtClean="0"/>
            </a:br>
            <a:r>
              <a:rPr lang="en-US" sz="4000" b="1" smtClean="0"/>
              <a:t>“How do I choose?”</a:t>
            </a:r>
          </a:p>
        </p:txBody>
      </p:sp>
      <p:pic>
        <p:nvPicPr>
          <p:cNvPr id="45063" name="Picture 3" title="Telephone line worker"/>
          <p:cNvPicPr>
            <a:picLocks noChangeAspect="1" noChangeArrowheads="1"/>
          </p:cNvPicPr>
          <p:nvPr/>
        </p:nvPicPr>
        <p:blipFill>
          <a:blip r:embed="rId3"/>
          <a:srcRect/>
          <a:stretch>
            <a:fillRect/>
          </a:stretch>
        </p:blipFill>
        <p:spPr bwMode="auto">
          <a:xfrm>
            <a:off x="3048000" y="1905000"/>
            <a:ext cx="1135063"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4" name="Picture 4" title="Psychiatrist"/>
          <p:cNvPicPr>
            <a:picLocks noChangeAspect="1" noChangeArrowheads="1"/>
          </p:cNvPicPr>
          <p:nvPr/>
        </p:nvPicPr>
        <p:blipFill>
          <a:blip r:embed="rId4"/>
          <a:srcRect/>
          <a:stretch>
            <a:fillRect/>
          </a:stretch>
        </p:blipFill>
        <p:spPr bwMode="auto">
          <a:xfrm>
            <a:off x="6858000" y="1752600"/>
            <a:ext cx="1790700" cy="167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5" name="Picture 5" title="Engineer or architect"/>
          <p:cNvPicPr>
            <a:picLocks noChangeAspect="1" noChangeArrowheads="1"/>
          </p:cNvPicPr>
          <p:nvPr/>
        </p:nvPicPr>
        <p:blipFill>
          <a:blip r:embed="rId5"/>
          <a:srcRect/>
          <a:stretch>
            <a:fillRect/>
          </a:stretch>
        </p:blipFill>
        <p:spPr bwMode="auto">
          <a:xfrm>
            <a:off x="381000" y="4572000"/>
            <a:ext cx="14065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6" name="Picture 6" title="Man and line graph"/>
          <p:cNvPicPr>
            <a:picLocks noChangeAspect="1" noChangeArrowheads="1"/>
          </p:cNvPicPr>
          <p:nvPr/>
        </p:nvPicPr>
        <p:blipFill>
          <a:blip r:embed="rId6"/>
          <a:srcRect/>
          <a:stretch>
            <a:fillRect/>
          </a:stretch>
        </p:blipFill>
        <p:spPr bwMode="auto">
          <a:xfrm>
            <a:off x="1981200" y="3733800"/>
            <a:ext cx="1098550" cy="185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7" name="Picture 7" title="Window washer"/>
          <p:cNvPicPr>
            <a:picLocks noChangeAspect="1" noChangeArrowheads="1"/>
          </p:cNvPicPr>
          <p:nvPr/>
        </p:nvPicPr>
        <p:blipFill>
          <a:blip r:embed="rId7"/>
          <a:srcRect/>
          <a:stretch>
            <a:fillRect/>
          </a:stretch>
        </p:blipFill>
        <p:spPr bwMode="auto">
          <a:xfrm>
            <a:off x="5486400" y="3508375"/>
            <a:ext cx="1371600"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8" name="Picture 8" title="Mechanic"/>
          <p:cNvPicPr>
            <a:picLocks noChangeAspect="1" noChangeArrowheads="1"/>
          </p:cNvPicPr>
          <p:nvPr/>
        </p:nvPicPr>
        <p:blipFill>
          <a:blip r:embed="rId8"/>
          <a:srcRect/>
          <a:stretch>
            <a:fillRect/>
          </a:stretch>
        </p:blipFill>
        <p:spPr bwMode="auto">
          <a:xfrm>
            <a:off x="7239000" y="4800600"/>
            <a:ext cx="1389063" cy="159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9" name="Picture 9" title="Medical professional"/>
          <p:cNvPicPr>
            <a:picLocks noChangeAspect="1" noChangeArrowheads="1"/>
          </p:cNvPicPr>
          <p:nvPr/>
        </p:nvPicPr>
        <p:blipFill>
          <a:blip r:embed="rId9"/>
          <a:srcRect/>
          <a:stretch>
            <a:fillRect/>
          </a:stretch>
        </p:blipFill>
        <p:spPr bwMode="auto">
          <a:xfrm>
            <a:off x="4572000" y="1905000"/>
            <a:ext cx="15478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70" name="Picture 10" title="Fisherman"/>
          <p:cNvPicPr>
            <a:picLocks noChangeAspect="1" noChangeArrowheads="1"/>
          </p:cNvPicPr>
          <p:nvPr/>
        </p:nvPicPr>
        <p:blipFill>
          <a:blip r:embed="rId10"/>
          <a:srcRect/>
          <a:stretch>
            <a:fillRect/>
          </a:stretch>
        </p:blipFill>
        <p:spPr bwMode="auto">
          <a:xfrm>
            <a:off x="3810000" y="3733800"/>
            <a:ext cx="1555750" cy="182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2"/>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670903C-BC9E-402F-AAC1-87023D6B7026}" type="slidenum">
              <a:rPr lang="en-US" sz="1200">
                <a:solidFill>
                  <a:srgbClr val="898989"/>
                </a:solidFill>
              </a:rPr>
              <a:pPr algn="r" eaLnBrk="1" hangingPunct="1"/>
              <a:t>2</a:t>
            </a:fld>
            <a:endParaRPr lang="en-US" sz="1200">
              <a:solidFill>
                <a:srgbClr val="898989"/>
              </a:solidFill>
            </a:endParaRPr>
          </a:p>
        </p:txBody>
      </p:sp>
      <p:pic>
        <p:nvPicPr>
          <p:cNvPr id="45072" name="Picture 8" descr="A piece of ice inscribed with a letter S." title="Piece of Ice"/>
          <p:cNvPicPr>
            <a:picLocks noChangeAspect="1" noChangeArrowheads="1"/>
          </p:cNvPicPr>
          <p:nvPr/>
        </p:nvPicPr>
        <p:blipFill>
          <a:blip r:embed="rId11"/>
          <a:srcRect/>
          <a:stretch>
            <a:fillRect/>
          </a:stretch>
        </p:blipFill>
        <p:spPr bwMode="auto">
          <a:xfrm>
            <a:off x="228600" y="228600"/>
            <a:ext cx="1609725" cy="166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2" name="Picture 2" descr="An illustration of a veterinarian giving a dog a shot." title="veterinarian"/>
          <p:cNvPicPr>
            <a:picLocks noGrp="1" noChangeAspect="1" noChangeArrowheads="1"/>
          </p:cNvPicPr>
          <p:nvPr>
            <p:ph idx="1"/>
          </p:nvPr>
        </p:nvPicPr>
        <p:blipFill>
          <a:blip r:embed="rId12"/>
          <a:srcRect/>
          <a:stretch>
            <a:fillRect/>
          </a:stretch>
        </p:blipFill>
        <p:spPr>
          <a:xfrm>
            <a:off x="304800" y="1676400"/>
            <a:ext cx="1954213" cy="1679575"/>
          </a:xfrm>
        </p:spPr>
      </p:pic>
    </p:spTree>
    <p:extLst>
      <p:ext uri="{BB962C8B-B14F-4D97-AF65-F5344CB8AC3E}">
        <p14:creationId xmlns:p14="http://schemas.microsoft.com/office/powerpoint/2010/main" val="331509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4"/>
          <p:cNvSpPr>
            <a:spLocks noGrp="1"/>
          </p:cNvSpPr>
          <p:nvPr>
            <p:ph type="title"/>
          </p:nvPr>
        </p:nvSpPr>
        <p:spPr/>
        <p:txBody>
          <a:bodyPr/>
          <a:lstStyle/>
          <a:p>
            <a:r>
              <a:rPr lang="en-US" smtClean="0"/>
              <a:t>Narrowing Your Focus</a:t>
            </a:r>
          </a:p>
        </p:txBody>
      </p:sp>
      <p:sp>
        <p:nvSpPr>
          <p:cNvPr id="7" name="Content Placeholder 6"/>
          <p:cNvSpPr>
            <a:spLocks noGrp="1"/>
          </p:cNvSpPr>
          <p:nvPr>
            <p:ph sz="half" idx="2"/>
          </p:nvPr>
        </p:nvSpPr>
        <p:spPr>
          <a:xfrm>
            <a:off x="4648200" y="1905000"/>
            <a:ext cx="4038600" cy="4525963"/>
          </a:xfrm>
        </p:spPr>
        <p:txBody>
          <a:bodyPr/>
          <a:lstStyle/>
          <a:p>
            <a:pPr marL="0" indent="0">
              <a:buFont typeface="Arial" charset="0"/>
              <a:buNone/>
              <a:defRPr/>
            </a:pPr>
            <a:r>
              <a:rPr lang="en-US" sz="3600" dirty="0">
                <a:solidFill>
                  <a:srgbClr val="000000"/>
                </a:solidFill>
              </a:rPr>
              <a:t>Bank Teller, Personal and Home Care Aides, Hair Dresser, Cosmetologist, or  Medical Equipment Repair Technician</a:t>
            </a:r>
          </a:p>
          <a:p>
            <a:pPr>
              <a:defRPr/>
            </a:pPr>
            <a:endParaRPr lang="en-US" dirty="0"/>
          </a:p>
        </p:txBody>
      </p:sp>
      <p:sp>
        <p:nvSpPr>
          <p:cNvPr id="4" name="Slide Number Placeholder 3"/>
          <p:cNvSpPr>
            <a:spLocks noGrp="1"/>
          </p:cNvSpPr>
          <p:nvPr>
            <p:ph type="sldNum" sz="quarter" idx="12"/>
          </p:nvPr>
        </p:nvSpPr>
        <p:spPr/>
        <p:txBody>
          <a:bodyPr/>
          <a:lstStyle/>
          <a:p>
            <a:pPr>
              <a:defRPr/>
            </a:pPr>
            <a:fld id="{AD141BBE-4267-4396-85F4-4926C01C28C7}" type="slidenum">
              <a:rPr lang="en-US" smtClean="0"/>
              <a:pPr>
                <a:defRPr/>
              </a:pPr>
              <a:t>3</a:t>
            </a:fld>
            <a:endParaRPr lang="en-US"/>
          </a:p>
        </p:txBody>
      </p:sp>
      <p:pic>
        <p:nvPicPr>
          <p:cNvPr id="8" name="Picture 2" descr="A man in an orange rain coat and watch cap uses binoculars." title="Lookout"/>
          <p:cNvPicPr>
            <a:picLocks noGrp="1" noChangeAspect="1" noChangeArrowheads="1"/>
          </p:cNvPicPr>
          <p:nvPr>
            <p:ph sz="half" idx="1"/>
          </p:nvPr>
        </p:nvPicPr>
        <p:blipFill>
          <a:blip r:embed="rId3"/>
          <a:srcRect/>
          <a:stretch>
            <a:fillRect/>
          </a:stretch>
        </p:blipFill>
        <p:spPr>
          <a:xfrm>
            <a:off x="962025" y="1600200"/>
            <a:ext cx="3028950" cy="4525963"/>
          </a:xfrm>
        </p:spPr>
      </p:pic>
    </p:spTree>
    <p:extLst>
      <p:ext uri="{BB962C8B-B14F-4D97-AF65-F5344CB8AC3E}">
        <p14:creationId xmlns:p14="http://schemas.microsoft.com/office/powerpoint/2010/main" val="2173369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9CFBDDA8-E240-4A82-B972-BA98F34C9A8D}" type="slidenum">
              <a:rPr lang="en-US"/>
              <a:pPr>
                <a:defRPr/>
              </a:pPr>
              <a:t>4</a:t>
            </a:fld>
            <a:endParaRPr lang="en-US"/>
          </a:p>
        </p:txBody>
      </p:sp>
      <p:sp>
        <p:nvSpPr>
          <p:cNvPr id="47107" name="Rectangle 2"/>
          <p:cNvSpPr>
            <a:spLocks noGrp="1"/>
          </p:cNvSpPr>
          <p:nvPr>
            <p:ph type="title"/>
          </p:nvPr>
        </p:nvSpPr>
        <p:spPr>
          <a:xfrm>
            <a:off x="457200" y="274638"/>
            <a:ext cx="8229600" cy="1096962"/>
          </a:xfrm>
        </p:spPr>
        <p:txBody>
          <a:bodyPr>
            <a:normAutofit fontScale="90000"/>
          </a:bodyPr>
          <a:lstStyle/>
          <a:p>
            <a:r>
              <a:rPr lang="en-US" sz="4000" b="1" smtClean="0"/>
              <a:t>Finding the Clues to Explore Occupations</a:t>
            </a:r>
          </a:p>
        </p:txBody>
      </p:sp>
      <p:sp>
        <p:nvSpPr>
          <p:cNvPr id="47108" name="Rectangle 3"/>
          <p:cNvSpPr>
            <a:spLocks noGrp="1"/>
          </p:cNvSpPr>
          <p:nvPr>
            <p:ph type="body" idx="1"/>
          </p:nvPr>
        </p:nvSpPr>
        <p:spPr>
          <a:xfrm>
            <a:off x="457200" y="1447800"/>
            <a:ext cx="8229600" cy="4648200"/>
          </a:xfrm>
        </p:spPr>
        <p:txBody>
          <a:bodyPr/>
          <a:lstStyle/>
          <a:p>
            <a:pPr lvl="1" eaLnBrk="1" hangingPunct="1">
              <a:buFont typeface="Arial" charset="0"/>
              <a:buNone/>
            </a:pPr>
            <a:endParaRPr lang="en-US" b="1" smtClean="0"/>
          </a:p>
          <a:p>
            <a:pPr lvl="1" eaLnBrk="1" hangingPunct="1">
              <a:buFont typeface="Arial" charset="0"/>
              <a:buNone/>
            </a:pPr>
            <a:r>
              <a:rPr lang="en-US" b="1" smtClean="0"/>
              <a:t>DO YOU HAVE ANY CLUES?</a:t>
            </a:r>
          </a:p>
          <a:p>
            <a:pPr lvl="2" eaLnBrk="1" hangingPunct="1"/>
            <a:r>
              <a:rPr lang="en-US" smtClean="0"/>
              <a:t>Are there any occupations or groups of occupations that  might “match” any of the self-assessment results that you completed?</a:t>
            </a:r>
          </a:p>
          <a:p>
            <a:pPr lvl="3" eaLnBrk="1" hangingPunct="1"/>
            <a:r>
              <a:rPr lang="en-US" sz="2400" i="1" smtClean="0"/>
              <a:t>Hint – </a:t>
            </a:r>
            <a:r>
              <a:rPr lang="en-US" sz="2400" b="1" i="1" smtClean="0"/>
              <a:t>Participant Workbook: Self-Exploration</a:t>
            </a:r>
          </a:p>
          <a:p>
            <a:pPr lvl="3" eaLnBrk="1" hangingPunct="1"/>
            <a:r>
              <a:rPr lang="en-US" sz="2400" smtClean="0"/>
              <a:t>Interests, Values, Aptitudes, Skills, WOWi, etc. </a:t>
            </a:r>
          </a:p>
          <a:p>
            <a:pPr lvl="2" eaLnBrk="1" hangingPunct="1"/>
            <a:r>
              <a:rPr lang="en-US" smtClean="0"/>
              <a:t>You can now compare your characteristics or combination of characteristics to any occupational information that you gather.</a:t>
            </a:r>
            <a:endParaRPr lang="en-US" sz="2000" smtClean="0"/>
          </a:p>
        </p:txBody>
      </p:sp>
    </p:spTree>
    <p:extLst>
      <p:ext uri="{BB962C8B-B14F-4D97-AF65-F5344CB8AC3E}">
        <p14:creationId xmlns:p14="http://schemas.microsoft.com/office/powerpoint/2010/main" val="2192122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AA7711B8-D325-4AAE-BAC0-2B78FB960645}" type="slidenum">
              <a:rPr lang="en-US"/>
              <a:pPr>
                <a:defRPr/>
              </a:pPr>
              <a:t>5</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C7052FA-72DF-4554-BCCE-25FE485F6AD6}"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985A655-8E74-4F65-B4A7-9B6610B5BCD1}"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48133" name="Title 1"/>
          <p:cNvSpPr>
            <a:spLocks noGrp="1"/>
          </p:cNvSpPr>
          <p:nvPr>
            <p:ph type="title"/>
          </p:nvPr>
        </p:nvSpPr>
        <p:spPr/>
        <p:txBody>
          <a:bodyPr/>
          <a:lstStyle/>
          <a:p>
            <a:r>
              <a:rPr lang="en-US" b="1" smtClean="0"/>
              <a:t>Exploring Occupations</a:t>
            </a:r>
          </a:p>
        </p:txBody>
      </p:sp>
      <p:sp>
        <p:nvSpPr>
          <p:cNvPr id="48134" name="Content Placeholder 2"/>
          <p:cNvSpPr>
            <a:spLocks noGrp="1"/>
          </p:cNvSpPr>
          <p:nvPr>
            <p:ph idx="1"/>
          </p:nvPr>
        </p:nvSpPr>
        <p:spPr/>
        <p:txBody>
          <a:bodyPr/>
          <a:lstStyle/>
          <a:p>
            <a:r>
              <a:rPr lang="en-US" b="1" u="sng" smtClean="0"/>
              <a:t>Gather/read/view</a:t>
            </a:r>
            <a:r>
              <a:rPr lang="en-US" smtClean="0"/>
              <a:t>  printed or video information about your occupation(s) of interest.</a:t>
            </a:r>
          </a:p>
          <a:p>
            <a:r>
              <a:rPr lang="en-US" b="1" u="sng" smtClean="0"/>
              <a:t>Talk to someone</a:t>
            </a:r>
            <a:r>
              <a:rPr lang="en-US" b="1" smtClean="0"/>
              <a:t> </a:t>
            </a:r>
            <a:r>
              <a:rPr lang="en-US" smtClean="0"/>
              <a:t>who does that occupation.</a:t>
            </a:r>
          </a:p>
          <a:p>
            <a:r>
              <a:rPr lang="en-US" b="1" u="sng" smtClean="0"/>
              <a:t>Visit the workplace</a:t>
            </a:r>
            <a:r>
              <a:rPr lang="en-US" b="1" smtClean="0"/>
              <a:t> </a:t>
            </a:r>
            <a:r>
              <a:rPr lang="en-US" smtClean="0"/>
              <a:t>of that occupation.</a:t>
            </a:r>
          </a:p>
          <a:p>
            <a:r>
              <a:rPr lang="en-US" smtClean="0"/>
              <a:t>If possible, </a:t>
            </a:r>
            <a:r>
              <a:rPr lang="en-US" b="1" u="sng" smtClean="0"/>
              <a:t>get some work or volunteer experience</a:t>
            </a:r>
            <a:r>
              <a:rPr lang="en-US" smtClean="0"/>
              <a:t> related to that occupation.</a:t>
            </a:r>
          </a:p>
          <a:p>
            <a:pPr>
              <a:buFont typeface="Arial" charset="0"/>
              <a:buNone/>
            </a:pPr>
            <a:endParaRPr lang="en-US" smtClean="0"/>
          </a:p>
        </p:txBody>
      </p:sp>
      <p:sp>
        <p:nvSpPr>
          <p:cNvPr id="48135"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E4FA007-DC9F-4653-82F5-B4AC7D8189F2}" type="slidenum">
              <a:rPr lang="en-US" sz="1200">
                <a:solidFill>
                  <a:srgbClr val="898989"/>
                </a:solidFill>
              </a:rPr>
              <a:pPr algn="r" eaLnBrk="1" hangingPunct="1"/>
              <a:t>5</a:t>
            </a:fld>
            <a:endParaRPr lang="en-US" sz="1200">
              <a:solidFill>
                <a:srgbClr val="898989"/>
              </a:solidFill>
            </a:endParaRPr>
          </a:p>
        </p:txBody>
      </p:sp>
    </p:spTree>
    <p:extLst>
      <p:ext uri="{BB962C8B-B14F-4D97-AF65-F5344CB8AC3E}">
        <p14:creationId xmlns:p14="http://schemas.microsoft.com/office/powerpoint/2010/main" val="1770510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pPr>
              <a:defRPr/>
            </a:pPr>
            <a:fld id="{CF7A79D6-4F20-42F5-8C76-643BF9A4D9CC}" type="slidenum">
              <a:rPr lang="en-US"/>
              <a:pPr>
                <a:defRPr/>
              </a:pPr>
              <a:t>6</a:t>
            </a:fld>
            <a:endParaRPr lang="en-US"/>
          </a:p>
        </p:txBody>
      </p:sp>
      <p:sp>
        <p:nvSpPr>
          <p:cNvPr id="12"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9EA1A84-97C8-4E32-9020-F89C9BEE12A7}"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0328FB6-1ABA-4677-9046-43703CA8017B}"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49157" name="Title 1"/>
          <p:cNvSpPr>
            <a:spLocks noGrp="1"/>
          </p:cNvSpPr>
          <p:nvPr>
            <p:ph type="title"/>
          </p:nvPr>
        </p:nvSpPr>
        <p:spPr/>
        <p:txBody>
          <a:bodyPr/>
          <a:lstStyle/>
          <a:p>
            <a:pPr eaLnBrk="1" hangingPunct="1"/>
            <a:r>
              <a:rPr lang="en-US" b="1" smtClean="0"/>
              <a:t>Where Do I Begin?</a:t>
            </a:r>
          </a:p>
        </p:txBody>
      </p:sp>
      <p:sp>
        <p:nvSpPr>
          <p:cNvPr id="49158" name="Content Placeholder 2"/>
          <p:cNvSpPr>
            <a:spLocks noGrp="1"/>
          </p:cNvSpPr>
          <p:nvPr>
            <p:ph idx="1"/>
          </p:nvPr>
        </p:nvSpPr>
        <p:spPr>
          <a:xfrm>
            <a:off x="381000" y="1752600"/>
            <a:ext cx="8229600" cy="4525963"/>
          </a:xfrm>
        </p:spPr>
        <p:txBody>
          <a:bodyPr/>
          <a:lstStyle/>
          <a:p>
            <a:pPr eaLnBrk="1" hangingPunct="1"/>
            <a:r>
              <a:rPr lang="en-US" smtClean="0"/>
              <a:t>I already have some clues:</a:t>
            </a:r>
          </a:p>
          <a:p>
            <a:pPr lvl="1" eaLnBrk="1" hangingPunct="1"/>
            <a:r>
              <a:rPr lang="en-US" b="1" smtClean="0"/>
              <a:t>Holland Inventory (California Career Zone)</a:t>
            </a:r>
          </a:p>
          <a:p>
            <a:pPr lvl="1" eaLnBrk="1" hangingPunct="1"/>
            <a:r>
              <a:rPr lang="en-US" b="1" smtClean="0"/>
              <a:t>World of Work Inventory</a:t>
            </a:r>
          </a:p>
          <a:p>
            <a:pPr lvl="2" eaLnBrk="1" hangingPunct="1"/>
            <a:r>
              <a:rPr lang="en-US" smtClean="0"/>
              <a:t>Here are two lists of occupations related to what you </a:t>
            </a:r>
            <a:r>
              <a:rPr lang="en-US" u="sng" smtClean="0"/>
              <a:t>like</a:t>
            </a:r>
            <a:r>
              <a:rPr lang="en-US" smtClean="0"/>
              <a:t> to do.</a:t>
            </a:r>
          </a:p>
          <a:p>
            <a:pPr lvl="2" eaLnBrk="1" hangingPunct="1"/>
            <a:r>
              <a:rPr lang="en-US" smtClean="0"/>
              <a:t>Compare them – what do you find?</a:t>
            </a:r>
          </a:p>
          <a:p>
            <a:pPr lvl="2" eaLnBrk="1" hangingPunct="1">
              <a:buFont typeface="Arial" charset="0"/>
              <a:buNone/>
            </a:pPr>
            <a:endParaRPr lang="en-US" smtClean="0"/>
          </a:p>
          <a:p>
            <a:pPr lvl="2" eaLnBrk="1" hangingPunct="1">
              <a:buFont typeface="Arial" charset="0"/>
              <a:buNone/>
            </a:pPr>
            <a:r>
              <a:rPr lang="en-US" i="1" smtClean="0"/>
              <a:t>Check the “O” page of your </a:t>
            </a:r>
            <a:r>
              <a:rPr lang="en-US" b="1" i="1" smtClean="0"/>
              <a:t>Participant Workbook.</a:t>
            </a:r>
          </a:p>
        </p:txBody>
      </p:sp>
      <p:pic>
        <p:nvPicPr>
          <p:cNvPr id="49159" name="Picture 4" descr="A pencil and a clipboard with a checklist that has one box ticked off already." title="Checklist"/>
          <p:cNvPicPr>
            <a:picLocks noChangeAspect="1" noChangeArrowheads="1"/>
          </p:cNvPicPr>
          <p:nvPr/>
        </p:nvPicPr>
        <p:blipFill>
          <a:blip r:embed="rId3"/>
          <a:srcRect/>
          <a:stretch>
            <a:fillRect/>
          </a:stretch>
        </p:blipFill>
        <p:spPr bwMode="auto">
          <a:xfrm>
            <a:off x="6858000" y="3810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60"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37933D3-7C7E-44B7-8C6D-856A1F8DDED7}" type="slidenum">
              <a:rPr lang="en-US" sz="1200">
                <a:solidFill>
                  <a:srgbClr val="898989"/>
                </a:solidFill>
              </a:rPr>
              <a:pPr algn="r" eaLnBrk="1" hangingPunct="1"/>
              <a:t>6</a:t>
            </a:fld>
            <a:endParaRPr lang="en-US" sz="1200">
              <a:solidFill>
                <a:srgbClr val="898989"/>
              </a:solidFill>
            </a:endParaRPr>
          </a:p>
        </p:txBody>
      </p:sp>
      <p:pic>
        <p:nvPicPr>
          <p:cNvPr id="49161" name="Picture 8" descr="Oi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28600"/>
            <a:ext cx="1609725" cy="166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62" name="Picture 8" descr="A piece of ice inscribed with a letter O." title="Piece of Ice"/>
          <p:cNvPicPr>
            <a:picLocks noChangeAspect="1" noChangeArrowheads="1"/>
          </p:cNvPicPr>
          <p:nvPr/>
        </p:nvPicPr>
        <p:blipFill>
          <a:blip r:embed="rId4"/>
          <a:srcRect/>
          <a:stretch>
            <a:fillRect/>
          </a:stretch>
        </p:blipFill>
        <p:spPr bwMode="auto">
          <a:xfrm>
            <a:off x="304800" y="228600"/>
            <a:ext cx="1609725" cy="166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63" name="Picture 9" descr="A piece of ice inscribed with a letter O." title="Piece of ice"/>
          <p:cNvPicPr>
            <a:picLocks noChangeAspect="1" noChangeArrowheads="1"/>
          </p:cNvPicPr>
          <p:nvPr/>
        </p:nvPicPr>
        <p:blipFill>
          <a:blip r:embed="rId4"/>
          <a:srcRect/>
          <a:stretch>
            <a:fillRect/>
          </a:stretch>
        </p:blipFill>
        <p:spPr bwMode="auto">
          <a:xfrm>
            <a:off x="152400" y="4800600"/>
            <a:ext cx="121920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7038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pPr>
              <a:defRPr/>
            </a:pPr>
            <a:fld id="{47269953-A759-44BD-A628-73AAAE4D98D4}" type="slidenum">
              <a:rPr lang="en-US"/>
              <a:pPr>
                <a:defRPr/>
              </a:pPr>
              <a:t>7</a:t>
            </a:fld>
            <a:endParaRPr lang="en-US"/>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A574333-5409-4F0F-A4D4-8A3FEF468D40}"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D45A5CD-70EE-46E5-9A6F-124FF6B230CA}"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50181" name="Title 1"/>
          <p:cNvSpPr>
            <a:spLocks noGrp="1"/>
          </p:cNvSpPr>
          <p:nvPr>
            <p:ph type="title"/>
          </p:nvPr>
        </p:nvSpPr>
        <p:spPr/>
        <p:txBody>
          <a:bodyPr/>
          <a:lstStyle/>
          <a:p>
            <a:pPr eaLnBrk="1" hangingPunct="1"/>
            <a:r>
              <a:rPr lang="en-US" b="1" smtClean="0"/>
              <a:t>Some Other Clues</a:t>
            </a:r>
            <a:endParaRPr lang="en-US" smtClean="0"/>
          </a:p>
        </p:txBody>
      </p:sp>
      <p:sp>
        <p:nvSpPr>
          <p:cNvPr id="50182" name="Content Placeholder 2"/>
          <p:cNvSpPr>
            <a:spLocks noGrp="1"/>
          </p:cNvSpPr>
          <p:nvPr>
            <p:ph idx="1"/>
          </p:nvPr>
        </p:nvSpPr>
        <p:spPr/>
        <p:txBody>
          <a:bodyPr/>
          <a:lstStyle/>
          <a:p>
            <a:pPr lvl="1" eaLnBrk="1" hangingPunct="1">
              <a:buFont typeface="Arial" charset="0"/>
              <a:buNone/>
            </a:pPr>
            <a:r>
              <a:rPr lang="en-US" b="1" smtClean="0"/>
              <a:t>Results of World Of Work Inventory</a:t>
            </a:r>
          </a:p>
          <a:p>
            <a:pPr lvl="2" eaLnBrk="1" hangingPunct="1"/>
            <a:r>
              <a:rPr lang="en-US" b="1" smtClean="0"/>
              <a:t>Summary Page</a:t>
            </a:r>
          </a:p>
          <a:p>
            <a:pPr lvl="3" eaLnBrk="1" hangingPunct="1"/>
            <a:r>
              <a:rPr lang="en-US" b="1" smtClean="0"/>
              <a:t>Self Selected choices </a:t>
            </a:r>
            <a:endParaRPr lang="en-US" smtClean="0"/>
          </a:p>
          <a:p>
            <a:pPr lvl="4" eaLnBrk="1" hangingPunct="1"/>
            <a:r>
              <a:rPr lang="en-US" b="1" smtClean="0"/>
              <a:t>Occupational Areas </a:t>
            </a:r>
          </a:p>
          <a:p>
            <a:pPr lvl="4" eaLnBrk="1" hangingPunct="1"/>
            <a:r>
              <a:rPr lang="en-US" b="1" smtClean="0"/>
              <a:t>Best Liked Subjects</a:t>
            </a:r>
            <a:endParaRPr lang="en-US" smtClean="0"/>
          </a:p>
          <a:p>
            <a:pPr lvl="2" eaLnBrk="1" hangingPunct="1"/>
            <a:r>
              <a:rPr lang="en-US" b="1" smtClean="0"/>
              <a:t>Interpretive Report</a:t>
            </a:r>
          </a:p>
          <a:p>
            <a:pPr lvl="3" eaLnBrk="1" hangingPunct="1"/>
            <a:r>
              <a:rPr lang="en-US" b="1" smtClean="0"/>
              <a:t>Career Recommendations </a:t>
            </a:r>
            <a:r>
              <a:rPr lang="en-US" smtClean="0"/>
              <a:t>based on:</a:t>
            </a:r>
          </a:p>
          <a:p>
            <a:pPr lvl="4" eaLnBrk="1" hangingPunct="1"/>
            <a:r>
              <a:rPr lang="en-US" smtClean="0"/>
              <a:t>My aptitudes (what I’m </a:t>
            </a:r>
            <a:r>
              <a:rPr lang="en-US" u="sng" smtClean="0"/>
              <a:t>good at doing</a:t>
            </a:r>
            <a:r>
              <a:rPr lang="en-US" smtClean="0"/>
              <a:t>)</a:t>
            </a:r>
          </a:p>
          <a:p>
            <a:pPr lvl="4" eaLnBrk="1" hangingPunct="1"/>
            <a:r>
              <a:rPr lang="en-US" smtClean="0"/>
              <a:t>My values (what I think </a:t>
            </a:r>
            <a:r>
              <a:rPr lang="en-US" u="sng" smtClean="0"/>
              <a:t>is important in the workplace</a:t>
            </a:r>
          </a:p>
          <a:p>
            <a:pPr lvl="4" eaLnBrk="1" hangingPunct="1"/>
            <a:r>
              <a:rPr lang="en-US" smtClean="0"/>
              <a:t>My interests (what I </a:t>
            </a:r>
            <a:r>
              <a:rPr lang="en-US" u="sng" smtClean="0"/>
              <a:t>prefer to do</a:t>
            </a:r>
            <a:r>
              <a:rPr lang="en-US" smtClean="0"/>
              <a:t>)</a:t>
            </a:r>
          </a:p>
          <a:p>
            <a:pPr lvl="3" eaLnBrk="1" hangingPunct="1">
              <a:buFont typeface="Arial" charset="0"/>
              <a:buNone/>
            </a:pPr>
            <a:r>
              <a:rPr lang="en-US" i="1" smtClean="0"/>
              <a:t>Check the “O” page of your </a:t>
            </a:r>
            <a:r>
              <a:rPr lang="en-US" b="1" i="1" smtClean="0"/>
              <a:t>Participant Workbook.</a:t>
            </a:r>
            <a:endParaRPr lang="en-US" smtClean="0"/>
          </a:p>
        </p:txBody>
      </p:sp>
      <p:pic>
        <p:nvPicPr>
          <p:cNvPr id="50183" name="Picture 4" descr="C:\Users\Webb\AppData\Local\Microsoft\Windows\Temporary Internet Files\Content.IE5\KFZ3F7H0\MC90023163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1200" y="2133600"/>
            <a:ext cx="2655888" cy="188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72BAEF5-A882-4692-83C8-3B1480151058}" type="slidenum">
              <a:rPr lang="en-US" sz="1200">
                <a:solidFill>
                  <a:srgbClr val="898989"/>
                </a:solidFill>
              </a:rPr>
              <a:pPr algn="r" eaLnBrk="1" hangingPunct="1"/>
              <a:t>7</a:t>
            </a:fld>
            <a:endParaRPr lang="en-US" sz="1200">
              <a:solidFill>
                <a:srgbClr val="898989"/>
              </a:solidFill>
            </a:endParaRPr>
          </a:p>
        </p:txBody>
      </p:sp>
      <p:pic>
        <p:nvPicPr>
          <p:cNvPr id="50185" name="Picture 7" descr="Oi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0"/>
            <a:ext cx="1609725" cy="166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6" name="Picture 8" descr="Oi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953000"/>
            <a:ext cx="11430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0126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pPr>
              <a:defRPr/>
            </a:pPr>
            <a:fld id="{F221A02B-7950-4972-B0B6-1AE8ED9891F4}" type="slidenum">
              <a:rPr lang="en-US"/>
              <a:pPr>
                <a:defRPr/>
              </a:pPr>
              <a:t>8</a:t>
            </a:fld>
            <a:endParaRPr lang="en-US"/>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01F659A-D6FB-4169-A59A-210CF1191980}"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26537AD-5E79-43D9-A943-AAA5DEA1D6AD}"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b="1" dirty="0" smtClean="0"/>
              <a:t>Where Do I Find Information on Occupations?</a:t>
            </a:r>
            <a:endParaRPr lang="en-US" dirty="0" smtClean="0"/>
          </a:p>
        </p:txBody>
      </p:sp>
      <p:sp>
        <p:nvSpPr>
          <p:cNvPr id="51206" name="Content Placeholder 2"/>
          <p:cNvSpPr>
            <a:spLocks noGrp="1"/>
          </p:cNvSpPr>
          <p:nvPr>
            <p:ph idx="1"/>
          </p:nvPr>
        </p:nvSpPr>
        <p:spPr/>
        <p:txBody>
          <a:bodyPr/>
          <a:lstStyle/>
          <a:p>
            <a:pPr eaLnBrk="1" hangingPunct="1">
              <a:lnSpc>
                <a:spcPct val="80000"/>
              </a:lnSpc>
              <a:buFont typeface="Arial" charset="0"/>
              <a:buNone/>
            </a:pPr>
            <a:r>
              <a:rPr lang="en-US" sz="2500" b="1" smtClean="0"/>
              <a:t>OCCUPATIONAL INFORMATION RESOURCES </a:t>
            </a:r>
          </a:p>
          <a:p>
            <a:pPr eaLnBrk="1" hangingPunct="1">
              <a:lnSpc>
                <a:spcPct val="80000"/>
              </a:lnSpc>
            </a:pPr>
            <a:r>
              <a:rPr lang="en-US" sz="2500" smtClean="0"/>
              <a:t>Your Local Career Center</a:t>
            </a:r>
          </a:p>
          <a:p>
            <a:pPr eaLnBrk="1" hangingPunct="1">
              <a:lnSpc>
                <a:spcPct val="80000"/>
              </a:lnSpc>
            </a:pPr>
            <a:r>
              <a:rPr lang="en-US" sz="2500" smtClean="0"/>
              <a:t>Printed or Computer Materials</a:t>
            </a:r>
          </a:p>
          <a:p>
            <a:pPr lvl="1" eaLnBrk="1" hangingPunct="1">
              <a:lnSpc>
                <a:spcPct val="80000"/>
              </a:lnSpc>
            </a:pPr>
            <a:r>
              <a:rPr lang="en-US" sz="2200" smtClean="0"/>
              <a:t>School or local Library</a:t>
            </a:r>
          </a:p>
          <a:p>
            <a:pPr lvl="1" eaLnBrk="1" hangingPunct="1">
              <a:lnSpc>
                <a:spcPct val="80000"/>
              </a:lnSpc>
            </a:pPr>
            <a:r>
              <a:rPr lang="en-US" sz="2200" smtClean="0"/>
              <a:t>School Guidance Office</a:t>
            </a:r>
          </a:p>
          <a:p>
            <a:pPr eaLnBrk="1" hangingPunct="1">
              <a:lnSpc>
                <a:spcPct val="80000"/>
              </a:lnSpc>
            </a:pPr>
            <a:r>
              <a:rPr lang="en-US" sz="2500" b="1" smtClean="0"/>
              <a:t>Computer Resources</a:t>
            </a:r>
          </a:p>
          <a:p>
            <a:pPr lvl="1" eaLnBrk="1" hangingPunct="1">
              <a:lnSpc>
                <a:spcPct val="80000"/>
              </a:lnSpc>
              <a:buFont typeface="Arial" charset="0"/>
              <a:buNone/>
            </a:pPr>
            <a:r>
              <a:rPr lang="en-US" sz="2200" smtClean="0"/>
              <a:t>Career Center website - </a:t>
            </a:r>
            <a:r>
              <a:rPr lang="en-US" sz="2400" u="sng" smtClean="0">
                <a:hlinkClick r:id="rId3"/>
              </a:rPr>
              <a:t>www.mainecareercenter.com</a:t>
            </a:r>
            <a:endParaRPr lang="en-US" sz="2400" u="sng" smtClean="0"/>
          </a:p>
          <a:p>
            <a:pPr lvl="1" eaLnBrk="1" hangingPunct="1">
              <a:lnSpc>
                <a:spcPct val="80000"/>
              </a:lnSpc>
              <a:buFont typeface="Arial" charset="0"/>
              <a:buNone/>
            </a:pPr>
            <a:r>
              <a:rPr lang="en-US" sz="2200" smtClean="0"/>
              <a:t>O*NET – </a:t>
            </a:r>
            <a:r>
              <a:rPr lang="en-US" sz="2200" smtClean="0">
                <a:hlinkClick r:id="rId4"/>
              </a:rPr>
              <a:t>www.</a:t>
            </a:r>
            <a:r>
              <a:rPr lang="en-US" sz="2400" smtClean="0">
                <a:hlinkClick r:id="rId4"/>
              </a:rPr>
              <a:t>onetonline.org</a:t>
            </a:r>
            <a:endParaRPr lang="en-US" sz="2400" smtClean="0"/>
          </a:p>
          <a:p>
            <a:pPr lvl="1" eaLnBrk="1" hangingPunct="1">
              <a:lnSpc>
                <a:spcPct val="80000"/>
              </a:lnSpc>
              <a:buFont typeface="Arial" charset="0"/>
              <a:buNone/>
            </a:pPr>
            <a:r>
              <a:rPr lang="en-US" sz="2200" smtClean="0"/>
              <a:t>Occupational Outlook Handbook - </a:t>
            </a:r>
            <a:r>
              <a:rPr lang="en-US" sz="2400" smtClean="0">
                <a:hlinkClick r:id="rId5"/>
              </a:rPr>
              <a:t>www.bls.gov/oco/</a:t>
            </a:r>
            <a:endParaRPr lang="en-US" sz="2400" smtClean="0"/>
          </a:p>
          <a:p>
            <a:pPr lvl="1" eaLnBrk="1" hangingPunct="1">
              <a:lnSpc>
                <a:spcPct val="80000"/>
              </a:lnSpc>
              <a:buFont typeface="Arial" charset="0"/>
              <a:buNone/>
            </a:pPr>
            <a:r>
              <a:rPr lang="en-US" sz="2100" b="1" smtClean="0"/>
              <a:t>Informational Interviews – </a:t>
            </a:r>
            <a:r>
              <a:rPr lang="en-US" sz="2100" smtClean="0"/>
              <a:t>more later</a:t>
            </a:r>
          </a:p>
          <a:p>
            <a:pPr eaLnBrk="1" hangingPunct="1">
              <a:lnSpc>
                <a:spcPct val="80000"/>
              </a:lnSpc>
            </a:pPr>
            <a:r>
              <a:rPr lang="en-US" sz="2500" b="1" smtClean="0"/>
              <a:t>Job Shadowing – </a:t>
            </a:r>
            <a:r>
              <a:rPr lang="en-US" sz="2500" smtClean="0"/>
              <a:t>more later</a:t>
            </a:r>
          </a:p>
          <a:p>
            <a:pPr eaLnBrk="1" hangingPunct="1">
              <a:lnSpc>
                <a:spcPct val="80000"/>
              </a:lnSpc>
            </a:pPr>
            <a:r>
              <a:rPr lang="en-US" sz="2500" b="1" smtClean="0"/>
              <a:t>Volunteering – </a:t>
            </a:r>
            <a:r>
              <a:rPr lang="en-US" sz="2500" smtClean="0"/>
              <a:t>more later</a:t>
            </a:r>
          </a:p>
        </p:txBody>
      </p:sp>
      <p:pic>
        <p:nvPicPr>
          <p:cNvPr id="51207" name="Picture 6" descr="C:\Program Files\Microsoft Office\MEDIA\CAGCAT10\j0299125.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V="1">
            <a:off x="-1241425" y="1752600"/>
            <a:ext cx="161925"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8" name="Picture 9" title="Woman in a library"/>
          <p:cNvPicPr>
            <a:picLocks noChangeAspect="1" noChangeArrowheads="1"/>
          </p:cNvPicPr>
          <p:nvPr/>
        </p:nvPicPr>
        <p:blipFill>
          <a:blip r:embed="rId7"/>
          <a:srcRect/>
          <a:stretch>
            <a:fillRect/>
          </a:stretch>
        </p:blipFill>
        <p:spPr bwMode="auto">
          <a:xfrm>
            <a:off x="5867400" y="1981200"/>
            <a:ext cx="2614613"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9" name="Slide Number Placeholder 6"/>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1CB1895-6D1E-479C-A274-155DC3590698}" type="slidenum">
              <a:rPr lang="en-US" sz="1200">
                <a:solidFill>
                  <a:srgbClr val="898989"/>
                </a:solidFill>
              </a:rPr>
              <a:pPr algn="r" eaLnBrk="1" hangingPunct="1"/>
              <a:t>8</a:t>
            </a:fld>
            <a:endParaRPr lang="en-US" sz="1200">
              <a:solidFill>
                <a:srgbClr val="898989"/>
              </a:solidFill>
            </a:endParaRPr>
          </a:p>
        </p:txBody>
      </p:sp>
      <p:pic>
        <p:nvPicPr>
          <p:cNvPr id="51210" name="Picture 10" descr="A piece of ice inscribed with a letter O." title="Piece of ice"/>
          <p:cNvPicPr>
            <a:picLocks noChangeAspect="1" noChangeArrowheads="1"/>
          </p:cNvPicPr>
          <p:nvPr/>
        </p:nvPicPr>
        <p:blipFill>
          <a:blip r:embed="rId8"/>
          <a:srcRect/>
          <a:stretch>
            <a:fillRect/>
          </a:stretch>
        </p:blipFill>
        <p:spPr bwMode="auto">
          <a:xfrm>
            <a:off x="228600" y="0"/>
            <a:ext cx="946150"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74076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CBF92D0F-A306-473A-8B29-87FDB59A8968}" type="slidenum">
              <a:rPr lang="en-US"/>
              <a:pPr>
                <a:defRPr/>
              </a:pPr>
              <a:t>9</a:t>
            </a:fld>
            <a:endParaRPr lang="en-US"/>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2F4304C-FF07-4E0D-8C36-933359FDE6F9}"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9AFB23F-7307-43B3-9B6F-343130BCD275}"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52229" name="Title 1"/>
          <p:cNvSpPr>
            <a:spLocks noGrp="1"/>
          </p:cNvSpPr>
          <p:nvPr>
            <p:ph type="title"/>
          </p:nvPr>
        </p:nvSpPr>
        <p:spPr/>
        <p:txBody>
          <a:bodyPr/>
          <a:lstStyle/>
          <a:p>
            <a:pPr eaLnBrk="1" hangingPunct="1"/>
            <a:r>
              <a:rPr lang="en-US" sz="4000" b="1" smtClean="0"/>
              <a:t>Researching Occupations </a:t>
            </a:r>
            <a:br>
              <a:rPr lang="en-US" sz="4000" b="1" smtClean="0"/>
            </a:br>
            <a:r>
              <a:rPr lang="en-US" sz="4000" b="1" smtClean="0"/>
              <a:t>in Maine</a:t>
            </a:r>
            <a:endParaRPr lang="en-US" sz="4000" smtClean="0"/>
          </a:p>
        </p:txBody>
      </p:sp>
      <p:sp>
        <p:nvSpPr>
          <p:cNvPr id="52230" name="Content Placeholder 2"/>
          <p:cNvSpPr>
            <a:spLocks noGrp="1"/>
          </p:cNvSpPr>
          <p:nvPr>
            <p:ph idx="1"/>
          </p:nvPr>
        </p:nvSpPr>
        <p:spPr>
          <a:xfrm>
            <a:off x="457200" y="1447800"/>
            <a:ext cx="8229600" cy="4678363"/>
          </a:xfrm>
        </p:spPr>
        <p:txBody>
          <a:bodyPr/>
          <a:lstStyle/>
          <a:p>
            <a:pPr eaLnBrk="1" hangingPunct="1"/>
            <a:r>
              <a:rPr lang="en-US" b="1" smtClean="0"/>
              <a:t>Labor Market Information (LMI)</a:t>
            </a:r>
          </a:p>
          <a:p>
            <a:pPr lvl="1" eaLnBrk="1" hangingPunct="1"/>
            <a:r>
              <a:rPr lang="en-US" smtClean="0"/>
              <a:t>What is </a:t>
            </a:r>
            <a:r>
              <a:rPr lang="en-US" b="1" smtClean="0"/>
              <a:t>Labor Market Information</a:t>
            </a:r>
            <a:r>
              <a:rPr lang="en-US" smtClean="0"/>
              <a:t>?</a:t>
            </a:r>
          </a:p>
          <a:p>
            <a:pPr lvl="2" eaLnBrk="1" hangingPunct="1"/>
            <a:r>
              <a:rPr lang="en-US" smtClean="0"/>
              <a:t>Job Trends – growth or decline</a:t>
            </a:r>
          </a:p>
          <a:p>
            <a:pPr lvl="2" eaLnBrk="1" hangingPunct="1"/>
            <a:r>
              <a:rPr lang="en-US" smtClean="0"/>
              <a:t>Job Availability by state, area, etc.</a:t>
            </a:r>
          </a:p>
          <a:p>
            <a:pPr lvl="2" eaLnBrk="1" hangingPunct="1"/>
            <a:r>
              <a:rPr lang="en-US" smtClean="0"/>
              <a:t>Occupational Wages</a:t>
            </a:r>
          </a:p>
          <a:p>
            <a:pPr lvl="2" eaLnBrk="1" hangingPunct="1"/>
            <a:r>
              <a:rPr lang="en-US" smtClean="0"/>
              <a:t>Job Statistics</a:t>
            </a:r>
          </a:p>
          <a:p>
            <a:pPr lvl="1" eaLnBrk="1" hangingPunct="1"/>
            <a:r>
              <a:rPr lang="en-US" smtClean="0"/>
              <a:t>Why do you need it?</a:t>
            </a:r>
          </a:p>
          <a:p>
            <a:pPr eaLnBrk="1" hangingPunct="1"/>
            <a:endParaRPr lang="en-US" smtClean="0"/>
          </a:p>
        </p:txBody>
      </p:sp>
      <p:pic>
        <p:nvPicPr>
          <p:cNvPr id="52231" name="Picture 6" title="Map of Maine"/>
          <p:cNvPicPr>
            <a:picLocks noChangeAspect="1" noChangeArrowheads="1"/>
          </p:cNvPicPr>
          <p:nvPr/>
        </p:nvPicPr>
        <p:blipFill>
          <a:blip r:embed="rId3"/>
          <a:srcRect/>
          <a:stretch>
            <a:fillRect/>
          </a:stretch>
        </p:blipFill>
        <p:spPr bwMode="auto">
          <a:xfrm>
            <a:off x="5257800" y="3429000"/>
            <a:ext cx="3517900" cy="276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B0A375E-07C5-4B2C-A346-4D60C5320293}" type="slidenum">
              <a:rPr lang="en-US" sz="1200">
                <a:solidFill>
                  <a:srgbClr val="898989"/>
                </a:solidFill>
              </a:rPr>
              <a:pPr algn="r" eaLnBrk="1" hangingPunct="1"/>
              <a:t>9</a:t>
            </a:fld>
            <a:endParaRPr lang="en-US" sz="1200">
              <a:solidFill>
                <a:srgbClr val="898989"/>
              </a:solidFill>
            </a:endParaRPr>
          </a:p>
        </p:txBody>
      </p:sp>
      <p:pic>
        <p:nvPicPr>
          <p:cNvPr id="52233" name="Picture 10" descr="A piece of ice inscribed with a letter O." title="Piece of Ice"/>
          <p:cNvPicPr>
            <a:picLocks noChangeAspect="1" noChangeArrowheads="1"/>
          </p:cNvPicPr>
          <p:nvPr/>
        </p:nvPicPr>
        <p:blipFill>
          <a:blip r:embed="rId4"/>
          <a:srcRect/>
          <a:stretch>
            <a:fillRect/>
          </a:stretch>
        </p:blipFill>
        <p:spPr bwMode="auto">
          <a:xfrm>
            <a:off x="533400" y="381000"/>
            <a:ext cx="946150"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81127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1831</Words>
  <Application>Microsoft Office PowerPoint</Application>
  <PresentationFormat>On-screen Show (4:3)</PresentationFormat>
  <Paragraphs>416</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Transition  Career Exploration Workshop</vt:lpstr>
      <vt:lpstr>There are so many jobs - “How do I choose?”</vt:lpstr>
      <vt:lpstr>Narrowing Your Focus</vt:lpstr>
      <vt:lpstr>Finding the Clues to Explore Occupations</vt:lpstr>
      <vt:lpstr>Exploring Occupations</vt:lpstr>
      <vt:lpstr>Where Do I Begin?</vt:lpstr>
      <vt:lpstr>Some Other Clues</vt:lpstr>
      <vt:lpstr>Where Do I Find Information on Occupations?</vt:lpstr>
      <vt:lpstr>Researching Occupations  in Maine</vt:lpstr>
      <vt:lpstr>   Labor Market Information Resources</vt:lpstr>
      <vt:lpstr>What is O*NET?</vt:lpstr>
      <vt:lpstr>How Do I Use O*NET?</vt:lpstr>
      <vt:lpstr>Another Occupational Resource:  Occupational Outlook Handbook</vt:lpstr>
      <vt:lpstr>Another Resource: Career One-Stop Centers</vt:lpstr>
      <vt:lpstr>Internet Resources</vt:lpstr>
      <vt:lpstr>More Internet Resources</vt:lpstr>
      <vt:lpstr>  Where Do I Find All the Different Kinds of Information?</vt:lpstr>
      <vt:lpstr>Career Search Scavenger Hunt</vt:lpstr>
      <vt:lpstr>Jenga Questions Game</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Career Exploration Workshop</dc:title>
  <dc:creator>Howe, Joshua A.</dc:creator>
  <cp:lastModifiedBy>Howe, Joshua A.</cp:lastModifiedBy>
  <cp:revision>3</cp:revision>
  <dcterms:created xsi:type="dcterms:W3CDTF">2013-08-30T12:25:32Z</dcterms:created>
  <dcterms:modified xsi:type="dcterms:W3CDTF">2013-08-30T18:44:28Z</dcterms:modified>
</cp:coreProperties>
</file>