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00" autoAdjust="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5EA9E-C605-437E-90D7-DA312575C7A7}" type="datetimeFigureOut">
              <a:rPr lang="en-US" smtClean="0"/>
              <a:t>8/30/2013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4C946-61F9-4D78-8782-6707D21D9D4F}" type="slidenum">
              <a:rPr lang="en-US" smtClean="0"/>
              <a:t>‹#›</a:t>
            </a:fld>
            <a:endParaRPr lang="en-US"/>
          </a:p>
        </p:txBody>
      </p:sp>
    </p:spTree>
    <p:extLst>
      <p:ext uri="{BB962C8B-B14F-4D97-AF65-F5344CB8AC3E}">
        <p14:creationId xmlns:p14="http://schemas.microsoft.com/office/powerpoint/2010/main" val="134884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Hearing_impairmen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National_Association_of_the_Deaf" TargetMode="External"/><Relationship Id="rId5" Type="http://schemas.openxmlformats.org/officeDocument/2006/relationships/hyperlink" Target="http://en.wikipedia.org/wiki/Children_of_a_Lesser_God" TargetMode="External"/><Relationship Id="rId4" Type="http://schemas.openxmlformats.org/officeDocument/2006/relationships/hyperlink" Target="http://en.wikipedia.org/wiki/Academy_Award_for_Best_Actres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win.com/articles/www.usdoj.gov/crt/ada/adahom1.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Transition Career Exploration Workshop is a product of the Maine Department of Labor.  We encourage partners</a:t>
            </a:r>
            <a:r>
              <a:rPr lang="en-US" baseline="0" dirty="0" smtClean="0"/>
              <a:t> to use the tools provided here, but request that the Maine Department of Labor, Division of Vocational Rehabilitation branding remain on all materials.  Please contact </a:t>
            </a:r>
            <a:r>
              <a:rPr lang="en-US" baseline="0" smtClean="0"/>
              <a:t>your </a:t>
            </a:r>
            <a:r>
              <a:rPr lang="en-US" baseline="0" smtClean="0"/>
              <a:t>local </a:t>
            </a:r>
            <a:r>
              <a:rPr lang="en-US" baseline="0" dirty="0" smtClean="0"/>
              <a:t>Division of Vocational Rehabilitation (DVR) office with any questions.  www.maine.gov/rehab</a:t>
            </a:r>
          </a:p>
          <a:p>
            <a:endParaRPr lang="en-US" dirty="0"/>
          </a:p>
        </p:txBody>
      </p:sp>
      <p:sp>
        <p:nvSpPr>
          <p:cNvPr id="4" name="Slide Number Placeholder 3"/>
          <p:cNvSpPr>
            <a:spLocks noGrp="1"/>
          </p:cNvSpPr>
          <p:nvPr>
            <p:ph type="sldNum" sz="quarter" idx="10"/>
          </p:nvPr>
        </p:nvSpPr>
        <p:spPr/>
        <p:txBody>
          <a:bodyPr/>
          <a:lstStyle/>
          <a:p>
            <a:fld id="{EDC713F1-F873-4892-928F-1CAE888B4B27}" type="slidenum">
              <a:rPr lang="en-US" smtClean="0"/>
              <a:t>1</a:t>
            </a:fld>
            <a:endParaRPr lang="en-US"/>
          </a:p>
        </p:txBody>
      </p:sp>
    </p:spTree>
    <p:extLst>
      <p:ext uri="{BB962C8B-B14F-4D97-AF65-F5344CB8AC3E}">
        <p14:creationId xmlns:p14="http://schemas.microsoft.com/office/powerpoint/2010/main" val="117126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F116915-5DE5-4C83-BA8B-66E685B85ADF}" type="slidenum">
              <a:rPr lang="en-US" smtClean="0"/>
              <a:pPr eaLnBrk="1" hangingPunct="1"/>
              <a:t>10</a:t>
            </a:fld>
            <a:endParaRPr lang="en-US" smtClean="0"/>
          </a:p>
        </p:txBody>
      </p:sp>
      <p:sp>
        <p:nvSpPr>
          <p:cNvPr id="7270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27880DF-A92D-4541-AE18-5D1CBE9BA550}" type="slidenum">
              <a:rPr lang="en-US" sz="1200"/>
              <a:pPr algn="r" eaLnBrk="1" hangingPunct="1"/>
              <a:t>10</a:t>
            </a:fld>
            <a:endParaRPr lang="en-US" sz="1200"/>
          </a:p>
        </p:txBody>
      </p:sp>
      <p:sp>
        <p:nvSpPr>
          <p:cNvPr id="7270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p:cNvSpPr>
          <p:nvPr>
            <p:ph type="body" idx="1"/>
          </p:nvPr>
        </p:nvSpPr>
        <p:spPr>
          <a:noFill/>
        </p:spPr>
        <p:txBody>
          <a:bodyPr/>
          <a:lstStyle/>
          <a:p>
            <a:pPr eaLnBrk="1" hangingPunct="1">
              <a:spcBef>
                <a:spcPct val="0"/>
              </a:spcBef>
            </a:pPr>
            <a:r>
              <a:rPr lang="en-US" b="1" smtClean="0"/>
              <a:t>Facilitator Notes</a:t>
            </a:r>
            <a:r>
              <a:rPr lang="en-US" smtClean="0"/>
              <a: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Tracey Gold (Born Tracey Claire Fisher):</a:t>
            </a:r>
          </a:p>
          <a:p>
            <a:pPr eaLnBrk="1" hangingPunct="1">
              <a:spcBef>
                <a:spcPct val="0"/>
              </a:spcBef>
            </a:pPr>
            <a:endParaRPr lang="en-US" b="1" smtClean="0"/>
          </a:p>
          <a:p>
            <a:pPr eaLnBrk="1" hangingPunct="1">
              <a:spcBef>
                <a:spcPct val="0"/>
              </a:spcBef>
            </a:pPr>
            <a:r>
              <a:rPr lang="en-US" smtClean="0"/>
              <a:t>She is an American actress best known for her role on the sitcom </a:t>
            </a:r>
            <a:r>
              <a:rPr lang="en-US" i="1" smtClean="0"/>
              <a:t>Growing Pains.  </a:t>
            </a:r>
            <a:r>
              <a:rPr lang="en-US" smtClean="0"/>
              <a:t>She has a highly publicized battle with anorexia nervosa, which almost killed her.  Tracey also experiences symptoms of dyslexia, which was especially noticeable during high school.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CDBAD70-792B-466C-88FB-FF15FDA8CF51}" type="slidenum">
              <a:rPr lang="en-US" smtClean="0"/>
              <a:pPr eaLnBrk="1" hangingPunct="1"/>
              <a:t>11</a:t>
            </a:fld>
            <a:endParaRPr lang="en-US" smtClean="0"/>
          </a:p>
        </p:txBody>
      </p:sp>
      <p:sp>
        <p:nvSpPr>
          <p:cNvPr id="7373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F3E4453-1DBB-45B4-9B7E-2F134968E40D}" type="slidenum">
              <a:rPr lang="en-US" sz="1200"/>
              <a:pPr algn="r" eaLnBrk="1" hangingPunct="1"/>
              <a:t>11</a:t>
            </a:fld>
            <a:endParaRPr lang="en-US" sz="1200"/>
          </a:p>
        </p:txBody>
      </p:sp>
      <p:sp>
        <p:nvSpPr>
          <p:cNvPr id="7373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p:cNvSpPr>
          <p:nvPr>
            <p:ph type="body" idx="1"/>
          </p:nvPr>
        </p:nvSpPr>
        <p:spPr>
          <a:noFill/>
        </p:spPr>
        <p:txBody>
          <a:bodyPr/>
          <a:lstStyle/>
          <a:p>
            <a:pPr eaLnBrk="1" hangingPunct="1">
              <a:spcBef>
                <a:spcPct val="0"/>
              </a:spcBef>
            </a:pPr>
            <a:r>
              <a:rPr lang="en-US" b="1" smtClean="0"/>
              <a:t>Facilitator Notes</a:t>
            </a:r>
            <a:r>
              <a:rPr lang="en-US" smtClean="0"/>
              <a: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Damon Wayans:</a:t>
            </a:r>
          </a:p>
          <a:p>
            <a:pPr eaLnBrk="1" hangingPunct="1">
              <a:spcBef>
                <a:spcPct val="0"/>
              </a:spcBef>
            </a:pPr>
            <a:endParaRPr lang="en-US" b="1" smtClean="0"/>
          </a:p>
          <a:p>
            <a:pPr eaLnBrk="1" hangingPunct="1">
              <a:spcBef>
                <a:spcPct val="0"/>
              </a:spcBef>
            </a:pPr>
            <a:r>
              <a:rPr lang="en-US" smtClean="0"/>
              <a:t>He</a:t>
            </a:r>
            <a:r>
              <a:rPr lang="en-US" b="1" smtClean="0"/>
              <a:t> </a:t>
            </a:r>
            <a:r>
              <a:rPr lang="en-US" smtClean="0"/>
              <a:t>is an American stand-up comedian, writer and actor who began his career as a stand up comic in 1982.  He had a clubbed foot as a child.  This attribute would also be given to his character in </a:t>
            </a:r>
            <a:r>
              <a:rPr lang="en-US" i="1" smtClean="0"/>
              <a:t>My Wife and Kids.  </a:t>
            </a:r>
            <a:r>
              <a:rPr lang="en-US" smtClean="0"/>
              <a:t>His character on the cartoon series Waynehead for the WB </a:t>
            </a:r>
            <a:r>
              <a:rPr lang="en-US" i="1" smtClean="0"/>
              <a:t>In Living Color</a:t>
            </a:r>
            <a:r>
              <a:rPr lang="en-US" smtClean="0"/>
              <a:t>, was loosely based on his own childhood, growing up in a large family, starring a poor boy with a club foot.</a:t>
            </a:r>
            <a:endParaRPr lang="en-US"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353780F-3ADE-4249-A8D5-188B2D5931C6}" type="slidenum">
              <a:rPr lang="en-US" smtClean="0"/>
              <a:pPr eaLnBrk="1" hangingPunct="1"/>
              <a:t>12</a:t>
            </a:fld>
            <a:endParaRPr lang="en-US" smtClean="0"/>
          </a:p>
        </p:txBody>
      </p:sp>
      <p:sp>
        <p:nvSpPr>
          <p:cNvPr id="7475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E3AA202-3365-422B-900C-BCB12D56017D}" type="slidenum">
              <a:rPr lang="en-US" sz="1200"/>
              <a:pPr algn="r" eaLnBrk="1" hangingPunct="1"/>
              <a:t>12</a:t>
            </a:fld>
            <a:endParaRPr lang="en-US" sz="1200"/>
          </a:p>
        </p:txBody>
      </p:sp>
      <p:sp>
        <p:nvSpPr>
          <p:cNvPr id="7475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Howie Michael Mandel II:</a:t>
            </a:r>
          </a:p>
          <a:p>
            <a:pPr eaLnBrk="1" hangingPunct="1">
              <a:spcBef>
                <a:spcPct val="0"/>
              </a:spcBef>
            </a:pPr>
            <a:endParaRPr lang="en-US" b="1" smtClean="0"/>
          </a:p>
          <a:p>
            <a:pPr eaLnBrk="1" hangingPunct="1">
              <a:spcBef>
                <a:spcPct val="0"/>
              </a:spcBef>
            </a:pPr>
            <a:r>
              <a:rPr lang="en-US" smtClean="0"/>
              <a:t>He</a:t>
            </a:r>
            <a:r>
              <a:rPr lang="en-US" b="1" smtClean="0"/>
              <a:t> </a:t>
            </a:r>
            <a:r>
              <a:rPr lang="en-US" smtClean="0"/>
              <a:t>is a Canadian comedian, actor and game show host.  He has been diagnosed with OCD (obsessive compulsive disorder) and ADHD (attention deficit hyperactive disorder).  He does not shake hands with anyone due to mysophobia, the fear of dirt and germs.  He also shaves his head because it helps him to feel cleaner.  You may have seen him on </a:t>
            </a:r>
            <a:r>
              <a:rPr lang="en-US" i="1" smtClean="0"/>
              <a:t>Deal or No Deal. </a:t>
            </a:r>
          </a:p>
          <a:p>
            <a:pPr eaLnBrk="1" hangingPunct="1">
              <a:spcBef>
                <a:spcPct val="0"/>
              </a:spcBef>
            </a:pPr>
            <a:endParaRPr lang="en-US" i="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F79D09A-D87E-4129-8024-DBF73A1D209D}" type="slidenum">
              <a:rPr lang="en-US" smtClean="0"/>
              <a:pPr eaLnBrk="1" hangingPunct="1"/>
              <a:t>13</a:t>
            </a:fld>
            <a:endParaRPr lang="en-US" smtClean="0"/>
          </a:p>
        </p:txBody>
      </p:sp>
      <p:sp>
        <p:nvSpPr>
          <p:cNvPr id="7577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546B5D9-BDD4-404E-A59D-67A12273CE41}" type="slidenum">
              <a:rPr lang="en-US" sz="1200"/>
              <a:pPr algn="r" eaLnBrk="1" hangingPunct="1"/>
              <a:t>13</a:t>
            </a:fld>
            <a:endParaRPr lang="en-US" sz="1200"/>
          </a:p>
        </p:txBody>
      </p:sp>
      <p:sp>
        <p:nvSpPr>
          <p:cNvPr id="7578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3"/>
          <p:cNvSpPr>
            <a:spLocks noGrp="1"/>
          </p:cNvSpPr>
          <p:nvPr>
            <p:ph type="body" idx="1"/>
          </p:nvPr>
        </p:nvSpPr>
        <p:spPr>
          <a:noFill/>
        </p:spPr>
        <p:txBody>
          <a:bodyPr/>
          <a:lstStyle/>
          <a:p>
            <a:pPr eaLnBrk="1" hangingPunct="1">
              <a:spcBef>
                <a:spcPct val="0"/>
              </a:spcBef>
            </a:pPr>
            <a:r>
              <a:rPr lang="en-US" b="1" smtClean="0"/>
              <a:t>Facilitator Notes</a:t>
            </a:r>
            <a:r>
              <a:rPr lang="en-US" smtClean="0"/>
              <a: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Julia Roberts:</a:t>
            </a:r>
          </a:p>
          <a:p>
            <a:pPr eaLnBrk="1" hangingPunct="1">
              <a:spcBef>
                <a:spcPct val="0"/>
              </a:spcBef>
            </a:pPr>
            <a:endParaRPr lang="en-US" b="1" smtClean="0"/>
          </a:p>
          <a:p>
            <a:pPr eaLnBrk="1" hangingPunct="1">
              <a:spcBef>
                <a:spcPct val="0"/>
              </a:spcBef>
            </a:pPr>
            <a:r>
              <a:rPr lang="en-US" smtClean="0"/>
              <a:t>She</a:t>
            </a:r>
            <a:r>
              <a:rPr lang="en-US" b="1" smtClean="0"/>
              <a:t> </a:t>
            </a:r>
            <a:r>
              <a:rPr lang="en-US" smtClean="0"/>
              <a:t>is one of the highest paid actresses in the world.  Julia admitted that she stuttered when she was younger.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F74D07F-F9CB-4AEB-8853-B3ECFE810551}" type="slidenum">
              <a:rPr lang="en-US" smtClean="0"/>
              <a:pPr eaLnBrk="1" hangingPunct="1"/>
              <a:t>14</a:t>
            </a:fld>
            <a:endParaRPr lang="en-US" smtClean="0"/>
          </a:p>
        </p:txBody>
      </p:sp>
      <p:sp>
        <p:nvSpPr>
          <p:cNvPr id="7680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9086FCA-795A-46E7-B834-73BD6B4EDB87}" type="slidenum">
              <a:rPr lang="en-US" sz="1200"/>
              <a:pPr algn="r" eaLnBrk="1" hangingPunct="1"/>
              <a:t>14</a:t>
            </a:fld>
            <a:endParaRPr lang="en-US" sz="1200"/>
          </a:p>
        </p:txBody>
      </p:sp>
      <p:sp>
        <p:nvSpPr>
          <p:cNvPr id="7680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Jessica Alba:</a:t>
            </a:r>
          </a:p>
          <a:p>
            <a:pPr eaLnBrk="1" hangingPunct="1">
              <a:spcBef>
                <a:spcPct val="0"/>
              </a:spcBef>
            </a:pPr>
            <a:endParaRPr lang="en-US" b="1" smtClean="0"/>
          </a:p>
          <a:p>
            <a:pPr eaLnBrk="1" hangingPunct="1">
              <a:spcBef>
                <a:spcPct val="0"/>
              </a:spcBef>
            </a:pPr>
            <a:r>
              <a:rPr lang="en-US" smtClean="0"/>
              <a:t>She</a:t>
            </a:r>
            <a:r>
              <a:rPr lang="en-US" b="1" smtClean="0"/>
              <a:t> </a:t>
            </a:r>
            <a:r>
              <a:rPr lang="en-US" smtClean="0"/>
              <a:t>is an American actress whose TV and film credits include </a:t>
            </a:r>
            <a:r>
              <a:rPr lang="en-US" i="1" smtClean="0"/>
              <a:t>Dark Angel, Honey, Sin City, Fantastic Four, and 2007’s Good Luck Chuck.  </a:t>
            </a:r>
            <a:r>
              <a:rPr lang="en-US" smtClean="0"/>
              <a:t>Jessica was marked by a multitude of physical maladies.  She has experienced a collapsed lung (twice), repeated pneumonia, ruptured appendix, and cyst on her tonsils.  She also admitted that she was diagnosed with Obsessive-Compulsive Disorder</a:t>
            </a:r>
            <a:r>
              <a:rPr lang="en-US" i="1"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D0E597F-EE8D-4EFE-A171-9D18E23EE6CA}" type="slidenum">
              <a:rPr lang="en-US" smtClean="0"/>
              <a:pPr eaLnBrk="1" hangingPunct="1"/>
              <a:t>15</a:t>
            </a:fld>
            <a:endParaRPr lang="en-US" smtClean="0"/>
          </a:p>
        </p:txBody>
      </p:sp>
      <p:sp>
        <p:nvSpPr>
          <p:cNvPr id="7782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BCE8DA9-79E0-429C-849C-06C4CED532FC}" type="slidenum">
              <a:rPr lang="en-US" sz="1200"/>
              <a:pPr algn="r" eaLnBrk="1" hangingPunct="1"/>
              <a:t>15</a:t>
            </a:fld>
            <a:endParaRPr lang="en-US" sz="1200"/>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a:noFill/>
        </p:spPr>
        <p:txBody>
          <a:bodyPr/>
          <a:lstStyle/>
          <a:p>
            <a:pPr eaLnBrk="1" hangingPunct="1">
              <a:spcBef>
                <a:spcPct val="0"/>
              </a:spcBef>
            </a:pPr>
            <a:r>
              <a:rPr lang="en-US" b="1" smtClean="0"/>
              <a:t>Facilitator Notes</a:t>
            </a:r>
            <a:r>
              <a:rPr lang="en-US" smtClean="0"/>
              <a: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Leonardo DiCaprio:</a:t>
            </a:r>
          </a:p>
          <a:p>
            <a:pPr eaLnBrk="1" hangingPunct="1">
              <a:spcBef>
                <a:spcPct val="0"/>
              </a:spcBef>
            </a:pPr>
            <a:endParaRPr lang="en-US" b="1" smtClean="0"/>
          </a:p>
          <a:p>
            <a:pPr eaLnBrk="1" hangingPunct="1">
              <a:spcBef>
                <a:spcPct val="0"/>
              </a:spcBef>
            </a:pPr>
            <a:r>
              <a:rPr lang="en-US" smtClean="0"/>
              <a:t>He</a:t>
            </a:r>
            <a:r>
              <a:rPr lang="en-US" b="1" smtClean="0"/>
              <a:t> </a:t>
            </a:r>
            <a:r>
              <a:rPr lang="en-US" smtClean="0"/>
              <a:t>is an actor who garnered world-wide fame for his role in the Titanic. He revealed that he was diagnosed with Obsessive-Compulsive Disorder; he has to force himself not to step on chewing gum stains when walking along and works on the urge to walk through a doorway several times, because he does not want his condition to take over his life.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14FC8E5-4538-46DA-A849-94EAA78DDD69}" type="slidenum">
              <a:rPr lang="en-US" smtClean="0"/>
              <a:pPr eaLnBrk="1" hangingPunct="1"/>
              <a:t>16</a:t>
            </a:fld>
            <a:endParaRPr lang="en-US" smtClean="0"/>
          </a:p>
        </p:txBody>
      </p:sp>
      <p:sp>
        <p:nvSpPr>
          <p:cNvPr id="7885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672BC1D-AB9C-4CE3-957B-7287A3FBA5FE}" type="slidenum">
              <a:rPr lang="en-US" sz="1200"/>
              <a:pPr algn="r" eaLnBrk="1" hangingPunct="1"/>
              <a:t>16</a:t>
            </a:fld>
            <a:endParaRPr lang="en-US" sz="1200"/>
          </a:p>
        </p:txBody>
      </p:sp>
      <p:sp>
        <p:nvSpPr>
          <p:cNvPr id="7885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Harrison Ford:</a:t>
            </a:r>
          </a:p>
          <a:p>
            <a:pPr eaLnBrk="1" hangingPunct="1">
              <a:spcBef>
                <a:spcPct val="0"/>
              </a:spcBef>
            </a:pPr>
            <a:endParaRPr lang="en-US" b="1" smtClean="0"/>
          </a:p>
          <a:p>
            <a:pPr eaLnBrk="1" hangingPunct="1">
              <a:spcBef>
                <a:spcPct val="0"/>
              </a:spcBef>
            </a:pPr>
            <a:r>
              <a:rPr lang="en-US" smtClean="0"/>
              <a:t>He</a:t>
            </a:r>
            <a:r>
              <a:rPr lang="en-US" b="1" smtClean="0"/>
              <a:t> </a:t>
            </a:r>
            <a:r>
              <a:rPr lang="en-US" smtClean="0"/>
              <a:t>is best known for his performance in the </a:t>
            </a:r>
            <a:r>
              <a:rPr lang="en-US" i="1" smtClean="0"/>
              <a:t>Star Wars</a:t>
            </a:r>
            <a:r>
              <a:rPr lang="en-US" smtClean="0"/>
              <a:t> films and </a:t>
            </a:r>
            <a:r>
              <a:rPr lang="en-US" i="1" smtClean="0"/>
              <a:t>Indiana Jones </a:t>
            </a:r>
            <a:r>
              <a:rPr lang="en-US" smtClean="0"/>
              <a:t>movies</a:t>
            </a:r>
            <a:r>
              <a:rPr lang="en-US" i="1" smtClean="0"/>
              <a:t>. </a:t>
            </a:r>
            <a:r>
              <a:rPr lang="en-US" smtClean="0"/>
              <a:t>He experienced depression in his youth, and would sleep long hours, often missing class and having trouble keeping up with his studies.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AA7A0B4-2B52-45AC-B2B6-E3E1A951BBEF}" type="slidenum">
              <a:rPr lang="en-US" smtClean="0"/>
              <a:pPr eaLnBrk="1" hangingPunct="1"/>
              <a:t>17</a:t>
            </a:fld>
            <a:endParaRPr lang="en-US" smtClean="0"/>
          </a:p>
        </p:txBody>
      </p:sp>
      <p:sp>
        <p:nvSpPr>
          <p:cNvPr id="7987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6F48095-CE59-4C60-8B75-35E5719C8073}" type="slidenum">
              <a:rPr lang="en-US" sz="1200"/>
              <a:pPr algn="r" eaLnBrk="1" hangingPunct="1"/>
              <a:t>17</a:t>
            </a:fld>
            <a:endParaRPr lang="en-US" sz="1200"/>
          </a:p>
        </p:txBody>
      </p:sp>
      <p:sp>
        <p:nvSpPr>
          <p:cNvPr id="7987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Nelson Rockefeller:</a:t>
            </a:r>
          </a:p>
          <a:p>
            <a:pPr eaLnBrk="1" hangingPunct="1">
              <a:spcBef>
                <a:spcPct val="0"/>
              </a:spcBef>
            </a:pPr>
            <a:endParaRPr lang="en-US" b="1" smtClean="0"/>
          </a:p>
          <a:p>
            <a:pPr eaLnBrk="1" hangingPunct="1">
              <a:spcBef>
                <a:spcPct val="0"/>
              </a:spcBef>
            </a:pPr>
            <a:r>
              <a:rPr lang="en-US" smtClean="0"/>
              <a:t>41</a:t>
            </a:r>
            <a:r>
              <a:rPr lang="en-US" baseline="30000" smtClean="0"/>
              <a:t>st</a:t>
            </a:r>
            <a:r>
              <a:rPr lang="en-US" smtClean="0"/>
              <a:t> Vice President of the United States, Governor of New York, and businessman.  Mr. Rockefeller had dyslexia.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AE8295D-48DA-4732-A9BB-F4A8E4E86B20}" type="slidenum">
              <a:rPr lang="en-US" smtClean="0"/>
              <a:pPr eaLnBrk="1" hangingPunct="1"/>
              <a:t>18</a:t>
            </a:fld>
            <a:endParaRPr lang="en-US" smtClean="0"/>
          </a:p>
        </p:txBody>
      </p:sp>
      <p:sp>
        <p:nvSpPr>
          <p:cNvPr id="8089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4ABC941-C9D0-4243-8727-02D362C49699}" type="slidenum">
              <a:rPr lang="en-US" sz="1200"/>
              <a:pPr algn="r" eaLnBrk="1" hangingPunct="1"/>
              <a:t>18</a:t>
            </a:fld>
            <a:endParaRPr lang="en-US" sz="1200"/>
          </a:p>
        </p:txBody>
      </p:sp>
      <p:sp>
        <p:nvSpPr>
          <p:cNvPr id="8090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Walt Disney</a:t>
            </a:r>
            <a:r>
              <a:rPr lang="en-US" smtClean="0"/>
              <a:t>:  </a:t>
            </a:r>
          </a:p>
          <a:p>
            <a:pPr eaLnBrk="1" hangingPunct="1">
              <a:spcBef>
                <a:spcPct val="0"/>
              </a:spcBef>
            </a:pPr>
            <a:endParaRPr lang="en-US" smtClean="0"/>
          </a:p>
          <a:p>
            <a:pPr eaLnBrk="1" hangingPunct="1">
              <a:spcBef>
                <a:spcPct val="0"/>
              </a:spcBef>
            </a:pPr>
            <a:r>
              <a:rPr lang="en-US" smtClean="0"/>
              <a:t>He did not do well in school and could not read until well past the fourth grade.  The one thing he could do well was draw. How do you think that skill worked out for him?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B370A07-38A3-4C2C-92A6-D21CE8611D11}" type="slidenum">
              <a:rPr lang="en-US" smtClean="0"/>
              <a:pPr eaLnBrk="1" hangingPunct="1"/>
              <a:t>19</a:t>
            </a:fld>
            <a:endParaRPr lang="en-US" smtClean="0"/>
          </a:p>
        </p:txBody>
      </p:sp>
      <p:sp>
        <p:nvSpPr>
          <p:cNvPr id="8192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08DB9FC-CB77-46B9-8D9D-8CCEB0A8AB87}" type="slidenum">
              <a:rPr lang="en-US" sz="1200"/>
              <a:pPr algn="r" eaLnBrk="1" hangingPunct="1"/>
              <a:t>19</a:t>
            </a:fld>
            <a:endParaRPr lang="en-US" sz="1200"/>
          </a:p>
        </p:txBody>
      </p:sp>
      <p:sp>
        <p:nvSpPr>
          <p:cNvPr id="8192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Chris Burke:</a:t>
            </a:r>
          </a:p>
          <a:p>
            <a:pPr eaLnBrk="1" hangingPunct="1">
              <a:spcBef>
                <a:spcPct val="0"/>
              </a:spcBef>
            </a:pPr>
            <a:endParaRPr lang="en-US" b="1" smtClean="0"/>
          </a:p>
          <a:p>
            <a:pPr eaLnBrk="1" hangingPunct="1">
              <a:spcBef>
                <a:spcPct val="0"/>
              </a:spcBef>
            </a:pPr>
            <a:r>
              <a:rPr lang="en-US" smtClean="0"/>
              <a:t>He</a:t>
            </a:r>
            <a:r>
              <a:rPr lang="en-US" b="1" smtClean="0"/>
              <a:t> </a:t>
            </a:r>
            <a:r>
              <a:rPr lang="en-US" smtClean="0"/>
              <a:t>was born with Down’s Syndrome and his parents were told by medical staff and others that they should place him in an institution.  Instead, he attended public school and eventually landed a role in a 1980’s sitcom </a:t>
            </a:r>
            <a:r>
              <a:rPr lang="en-US" i="1" smtClean="0"/>
              <a:t>Life Goes 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ECB9B59-026E-4126-8B96-0F3B33691EA7}" type="slidenum">
              <a:rPr lang="en-US" smtClean="0"/>
              <a:pPr eaLnBrk="1" hangingPunct="1"/>
              <a:t>2</a:t>
            </a:fld>
            <a:endParaRPr lang="en-US" smtClean="0"/>
          </a:p>
        </p:txBody>
      </p:sp>
      <p:sp>
        <p:nvSpPr>
          <p:cNvPr id="6451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BA9EE45-1889-4B2B-B5A7-3DD68D360359}" type="slidenum">
              <a:rPr lang="en-US" sz="1200"/>
              <a:pPr algn="r" eaLnBrk="1" hangingPunct="1"/>
              <a:t>2</a:t>
            </a:fld>
            <a:endParaRPr lang="en-US" sz="1200"/>
          </a:p>
        </p:txBody>
      </p:sp>
      <p:sp>
        <p:nvSpPr>
          <p:cNvPr id="6451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Notes Placeholder 2"/>
          <p:cNvSpPr>
            <a:spLocks noGrp="1"/>
          </p:cNvSpPr>
          <p:nvPr>
            <p:ph type="body" idx="1"/>
          </p:nvPr>
        </p:nvSpPr>
        <p:spPr>
          <a:noFill/>
        </p:spPr>
        <p:txBody>
          <a:bodyPr/>
          <a:lstStyle/>
          <a:p>
            <a:pPr eaLnBrk="1" hangingPunct="1">
              <a:spcBef>
                <a:spcPct val="0"/>
              </a:spcBef>
            </a:pPr>
            <a:r>
              <a:rPr lang="en-US" b="1" smtClean="0"/>
              <a:t>Facilitator Notes: </a:t>
            </a:r>
          </a:p>
          <a:p>
            <a:pPr eaLnBrk="1" hangingPunct="1">
              <a:spcBef>
                <a:spcPct val="0"/>
              </a:spcBef>
            </a:pPr>
            <a:endParaRPr lang="en-US" b="1" smtClean="0"/>
          </a:p>
          <a:p>
            <a:pPr eaLnBrk="1" hangingPunct="1">
              <a:spcBef>
                <a:spcPct val="0"/>
              </a:spcBef>
            </a:pPr>
            <a:r>
              <a:rPr lang="en-US" b="1" smtClean="0"/>
              <a:t>LEARNING OBJECTIVE:  </a:t>
            </a:r>
            <a:r>
              <a:rPr lang="en-US" smtClean="0"/>
              <a:t>In this section, participants will learn about acknowledging and disclosing disabilities, as well as the broad extent and incidence of people with disabilities .</a:t>
            </a:r>
          </a:p>
          <a:p>
            <a:pPr eaLnBrk="1" hangingPunct="1">
              <a:spcBef>
                <a:spcPct val="0"/>
              </a:spcBef>
            </a:pPr>
            <a:endParaRPr lang="en-US" smtClean="0"/>
          </a:p>
          <a:p>
            <a:pPr eaLnBrk="1" hangingPunct="1">
              <a:spcBef>
                <a:spcPct val="0"/>
              </a:spcBef>
            </a:pPr>
            <a:r>
              <a:rPr lang="en-US" smtClean="0"/>
              <a:t>This will introduce the section on Acknowledging Disabilities.</a:t>
            </a:r>
          </a:p>
          <a:p>
            <a:pPr eaLnBrk="1" hangingPunct="1">
              <a:spcBef>
                <a:spcPct val="0"/>
              </a:spcBef>
            </a:pPr>
            <a:endParaRPr lang="en-US" smtClean="0"/>
          </a:p>
          <a:p>
            <a:pPr eaLnBrk="1" hangingPunct="1">
              <a:spcBef>
                <a:spcPct val="0"/>
              </a:spcBef>
            </a:pPr>
            <a:r>
              <a:rPr lang="en-US" smtClean="0"/>
              <a:t>Give participants time to look at all the Clip-Art depictions of people with disabilities.  </a:t>
            </a:r>
          </a:p>
        </p:txBody>
      </p:sp>
      <p:sp>
        <p:nvSpPr>
          <p:cNvPr id="64518"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FE90268-E2E5-4FA6-A226-FD77DA7502B2}" type="slidenum">
              <a:rPr lang="en-US" sz="1200">
                <a:solidFill>
                  <a:srgbClr val="000000"/>
                </a:solidFill>
                <a:latin typeface="Arial" charset="0"/>
              </a:rPr>
              <a:pPr algn="r" eaLnBrk="1" hangingPunct="1"/>
              <a:t>2</a:t>
            </a:fld>
            <a:endParaRPr lang="en-US" sz="1200">
              <a:solidFill>
                <a:srgbClr val="0000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C90B6A7-45BF-4955-A225-9E60320BE6D0}" type="slidenum">
              <a:rPr lang="en-US" smtClean="0"/>
              <a:pPr eaLnBrk="1" hangingPunct="1"/>
              <a:t>20</a:t>
            </a:fld>
            <a:endParaRPr lang="en-US" smtClean="0"/>
          </a:p>
        </p:txBody>
      </p:sp>
      <p:sp>
        <p:nvSpPr>
          <p:cNvPr id="8294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6A2ED81-2949-44C2-A325-E87E68294819}" type="slidenum">
              <a:rPr lang="en-US" sz="1200"/>
              <a:pPr algn="r" eaLnBrk="1" hangingPunct="1"/>
              <a:t>20</a:t>
            </a:fld>
            <a:endParaRPr lang="en-US" sz="1200"/>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Marlee Beth Matlin </a:t>
            </a:r>
            <a:r>
              <a:rPr lang="en-US" smtClean="0"/>
              <a:t>(born August 24, 1965):</a:t>
            </a:r>
          </a:p>
          <a:p>
            <a:pPr eaLnBrk="1" hangingPunct="1">
              <a:spcBef>
                <a:spcPct val="0"/>
              </a:spcBef>
            </a:pPr>
            <a:endParaRPr lang="en-US" smtClean="0"/>
          </a:p>
          <a:p>
            <a:pPr eaLnBrk="1" hangingPunct="1">
              <a:spcBef>
                <a:spcPct val="0"/>
              </a:spcBef>
            </a:pPr>
            <a:r>
              <a:rPr lang="en-US" smtClean="0"/>
              <a:t>She is an American actress. </a:t>
            </a:r>
            <a:r>
              <a:rPr lang="en-US" smtClean="0">
                <a:hlinkClick r:id="rId3" tooltip="Hearing impairment"/>
              </a:rPr>
              <a:t>Deaf</a:t>
            </a:r>
            <a:r>
              <a:rPr lang="en-US" smtClean="0"/>
              <a:t> since she was 18 months old, she is the youngest woman to win the </a:t>
            </a:r>
            <a:r>
              <a:rPr lang="en-US" smtClean="0">
                <a:hlinkClick r:id="rId4" tooltip="Academy Award for Best Actress"/>
              </a:rPr>
              <a:t>Academy Award for Best Actress in a Leading Role</a:t>
            </a:r>
            <a:r>
              <a:rPr lang="en-US" smtClean="0"/>
              <a:t>, which she won at the age of 21 for </a:t>
            </a:r>
            <a:r>
              <a:rPr lang="en-US" i="1" smtClean="0">
                <a:hlinkClick r:id="rId5" tooltip="Children of a Lesser God"/>
              </a:rPr>
              <a:t>Children of a Lesser God</a:t>
            </a:r>
            <a:r>
              <a:rPr lang="en-US" smtClean="0"/>
              <a:t>. She has also stated she is a proud member of the </a:t>
            </a:r>
            <a:r>
              <a:rPr lang="en-US" smtClean="0">
                <a:hlinkClick r:id="rId6" tooltip="National Association of the Deaf"/>
              </a:rPr>
              <a:t>National Association of the Deaf</a:t>
            </a:r>
            <a:r>
              <a:rPr lang="en-US"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C5A9277-ED42-49C6-AC21-0DF18EFA1044}" type="slidenum">
              <a:rPr lang="en-US" smtClean="0"/>
              <a:pPr eaLnBrk="1" hangingPunct="1"/>
              <a:t>21</a:t>
            </a:fld>
            <a:endParaRPr lang="en-US" smtClean="0"/>
          </a:p>
        </p:txBody>
      </p:sp>
      <p:sp>
        <p:nvSpPr>
          <p:cNvPr id="8397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7285F26-532C-4C0B-8FD9-D783F56292B7}" type="slidenum">
              <a:rPr lang="en-US" sz="1200"/>
              <a:pPr algn="r" eaLnBrk="1" hangingPunct="1"/>
              <a:t>21</a:t>
            </a:fld>
            <a:endParaRPr lang="en-US" sz="1200"/>
          </a:p>
        </p:txBody>
      </p:sp>
      <p:sp>
        <p:nvSpPr>
          <p:cNvPr id="8397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Notes Placeholder 2"/>
          <p:cNvSpPr>
            <a:spLocks noGrp="1"/>
          </p:cNvSpPr>
          <p:nvPr>
            <p:ph type="body" idx="1"/>
          </p:nvPr>
        </p:nvSpPr>
        <p:spPr>
          <a:noFill/>
        </p:spPr>
        <p:txBody>
          <a:bodyPr/>
          <a:lstStyle/>
          <a:p>
            <a:pPr eaLnBrk="1" hangingPunct="1">
              <a:lnSpc>
                <a:spcPct val="90000"/>
              </a:lnSpc>
              <a:spcBef>
                <a:spcPct val="0"/>
              </a:spcBef>
            </a:pPr>
            <a:r>
              <a:rPr lang="en-US" b="1" smtClean="0"/>
              <a:t>Facilitator Notes:</a:t>
            </a:r>
          </a:p>
          <a:p>
            <a:pPr eaLnBrk="1" hangingPunct="1">
              <a:lnSpc>
                <a:spcPct val="90000"/>
              </a:lnSpc>
              <a:spcBef>
                <a:spcPct val="0"/>
              </a:spcBef>
            </a:pPr>
            <a:endParaRPr lang="en-US" b="1" smtClean="0"/>
          </a:p>
          <a:p>
            <a:pPr eaLnBrk="1" hangingPunct="1">
              <a:lnSpc>
                <a:spcPct val="90000"/>
              </a:lnSpc>
              <a:spcBef>
                <a:spcPct val="0"/>
              </a:spcBef>
            </a:pPr>
            <a:r>
              <a:rPr lang="en-US" b="1" smtClean="0"/>
              <a:t>Others:</a:t>
            </a:r>
          </a:p>
          <a:p>
            <a:pPr eaLnBrk="1" hangingPunct="1">
              <a:lnSpc>
                <a:spcPct val="90000"/>
              </a:lnSpc>
              <a:spcBef>
                <a:spcPct val="0"/>
              </a:spcBef>
            </a:pPr>
            <a:endParaRPr lang="en-US" b="1" smtClean="0"/>
          </a:p>
          <a:p>
            <a:pPr eaLnBrk="1" hangingPunct="1">
              <a:lnSpc>
                <a:spcPct val="90000"/>
              </a:lnSpc>
              <a:spcBef>
                <a:spcPct val="0"/>
              </a:spcBef>
            </a:pPr>
            <a:r>
              <a:rPr lang="en-US" smtClean="0"/>
              <a:t>Franklin Delano Roosevelt (FDR) – polio,</a:t>
            </a:r>
          </a:p>
          <a:p>
            <a:pPr eaLnBrk="1" hangingPunct="1">
              <a:lnSpc>
                <a:spcPct val="90000"/>
              </a:lnSpc>
              <a:spcBef>
                <a:spcPct val="0"/>
              </a:spcBef>
            </a:pPr>
            <a:endParaRPr lang="en-US" smtClean="0"/>
          </a:p>
          <a:p>
            <a:pPr eaLnBrk="1" hangingPunct="1">
              <a:lnSpc>
                <a:spcPct val="90000"/>
              </a:lnSpc>
              <a:spcBef>
                <a:spcPct val="0"/>
              </a:spcBef>
            </a:pPr>
            <a:r>
              <a:rPr lang="en-US" smtClean="0"/>
              <a:t>F. W. Woolworth – labeled as “slow”,</a:t>
            </a:r>
          </a:p>
          <a:p>
            <a:pPr eaLnBrk="1" hangingPunct="1">
              <a:lnSpc>
                <a:spcPct val="90000"/>
              </a:lnSpc>
              <a:spcBef>
                <a:spcPct val="0"/>
              </a:spcBef>
            </a:pPr>
            <a:endParaRPr lang="en-US" smtClean="0"/>
          </a:p>
          <a:p>
            <a:pPr eaLnBrk="1" hangingPunct="1">
              <a:lnSpc>
                <a:spcPct val="90000"/>
              </a:lnSpc>
              <a:spcBef>
                <a:spcPct val="0"/>
              </a:spcBef>
            </a:pPr>
            <a:r>
              <a:rPr lang="en-US" smtClean="0"/>
              <a:t>General George Patten – deficient in reading,</a:t>
            </a:r>
          </a:p>
          <a:p>
            <a:pPr eaLnBrk="1" hangingPunct="1">
              <a:lnSpc>
                <a:spcPct val="90000"/>
              </a:lnSpc>
              <a:spcBef>
                <a:spcPct val="0"/>
              </a:spcBef>
            </a:pPr>
            <a:endParaRPr lang="en-US" smtClean="0"/>
          </a:p>
          <a:p>
            <a:pPr eaLnBrk="1" hangingPunct="1">
              <a:lnSpc>
                <a:spcPct val="90000"/>
              </a:lnSpc>
              <a:spcBef>
                <a:spcPct val="0"/>
              </a:spcBef>
            </a:pPr>
            <a:r>
              <a:rPr lang="en-US" smtClean="0"/>
              <a:t>Winston Churchill – difficulty in school,</a:t>
            </a:r>
          </a:p>
          <a:p>
            <a:pPr eaLnBrk="1" hangingPunct="1">
              <a:lnSpc>
                <a:spcPct val="90000"/>
              </a:lnSpc>
              <a:spcBef>
                <a:spcPct val="0"/>
              </a:spcBef>
            </a:pPr>
            <a:endParaRPr lang="en-US" smtClean="0"/>
          </a:p>
          <a:p>
            <a:pPr eaLnBrk="1" hangingPunct="1">
              <a:lnSpc>
                <a:spcPct val="90000"/>
              </a:lnSpc>
              <a:spcBef>
                <a:spcPct val="0"/>
              </a:spcBef>
            </a:pPr>
            <a:r>
              <a:rPr lang="en-US" smtClean="0"/>
              <a:t>Albert Einstein – did not talk until 4, learned to read at 9, considered to be mentally slow, failed the entrance exam to college, and </a:t>
            </a:r>
          </a:p>
          <a:p>
            <a:pPr eaLnBrk="1" hangingPunct="1">
              <a:lnSpc>
                <a:spcPct val="90000"/>
              </a:lnSpc>
              <a:spcBef>
                <a:spcPct val="0"/>
              </a:spcBef>
            </a:pPr>
            <a:endParaRPr lang="en-US" smtClean="0"/>
          </a:p>
          <a:p>
            <a:pPr eaLnBrk="1" hangingPunct="1">
              <a:lnSpc>
                <a:spcPct val="90000"/>
              </a:lnSpc>
              <a:spcBef>
                <a:spcPct val="0"/>
              </a:spcBef>
            </a:pPr>
            <a:r>
              <a:rPr lang="en-US" smtClean="0"/>
              <a:t>Tom Cruise – dyslexia, learns lines by listening to tapes (auditory learner?).</a:t>
            </a:r>
          </a:p>
        </p:txBody>
      </p:sp>
      <p:sp>
        <p:nvSpPr>
          <p:cNvPr id="83974"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BBE2EFD-6ED4-439F-853F-48896C3F715C}" type="slidenum">
              <a:rPr lang="en-US" sz="1200">
                <a:solidFill>
                  <a:srgbClr val="000000"/>
                </a:solidFill>
                <a:latin typeface="Arial" charset="0"/>
              </a:rPr>
              <a:pPr algn="r" eaLnBrk="1" hangingPunct="1"/>
              <a:t>21</a:t>
            </a:fld>
            <a:endParaRPr lang="en-US" sz="1200">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87EE273-01A2-49B1-8C41-99E9EC4043C1}" type="slidenum">
              <a:rPr lang="en-US" smtClean="0"/>
              <a:pPr eaLnBrk="1" hangingPunct="1"/>
              <a:t>22</a:t>
            </a:fld>
            <a:endParaRPr lang="en-US" smtClean="0"/>
          </a:p>
        </p:txBody>
      </p:sp>
      <p:sp>
        <p:nvSpPr>
          <p:cNvPr id="8499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2D744B4-0C66-45AC-862B-BA9FAE8916DF}" type="slidenum">
              <a:rPr lang="en-US" sz="1200"/>
              <a:pPr algn="r" eaLnBrk="1" hangingPunct="1"/>
              <a:t>22</a:t>
            </a:fld>
            <a:endParaRPr lang="en-US" sz="1200"/>
          </a:p>
        </p:txBody>
      </p:sp>
      <p:sp>
        <p:nvSpPr>
          <p:cNvPr id="8499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buFontTx/>
              <a:buChar char="•"/>
            </a:pPr>
            <a:r>
              <a:rPr lang="en-US" smtClean="0"/>
              <a:t>  what we are talking about here is disclosing the nature or needs a person has, due to their disability, to an employer or future employer.  </a:t>
            </a:r>
          </a:p>
          <a:p>
            <a:pPr eaLnBrk="1" hangingPunct="1">
              <a:spcBef>
                <a:spcPct val="0"/>
              </a:spcBef>
              <a:buFontTx/>
              <a:buChar char="•"/>
            </a:pPr>
            <a:endParaRPr lang="en-US" smtClean="0"/>
          </a:p>
          <a:p>
            <a:pPr eaLnBrk="1" hangingPunct="1">
              <a:spcBef>
                <a:spcPct val="0"/>
              </a:spcBef>
            </a:pPr>
            <a:r>
              <a:rPr lang="en-US" smtClean="0"/>
              <a:t>Youth are rarely taught about informed choice while in high school.  (Many times adults do not even know until later in life that what they were dealing with was a disability – never mind how to discuss it.)</a:t>
            </a:r>
          </a:p>
          <a:p>
            <a:pPr eaLnBrk="1" hangingPunct="1">
              <a:spcBef>
                <a:spcPct val="0"/>
              </a:spcBef>
            </a:pPr>
            <a:r>
              <a:rPr lang="en-US" smtClean="0"/>
              <a:t> </a:t>
            </a:r>
          </a:p>
          <a:p>
            <a:pPr eaLnBrk="1" hangingPunct="1">
              <a:spcBef>
                <a:spcPct val="0"/>
              </a:spcBef>
              <a:buFontTx/>
              <a:buChar char="•"/>
            </a:pPr>
            <a:r>
              <a:rPr lang="en-US" smtClean="0"/>
              <a:t>  Informed choice is the process for making a decision after considering relevant facts and weighing the pros and cons (positives and negatives) of the decision.</a:t>
            </a:r>
          </a:p>
          <a:p>
            <a:pPr eaLnBrk="1" hangingPunct="1">
              <a:spcBef>
                <a:spcPct val="0"/>
              </a:spcBef>
            </a:pPr>
            <a:r>
              <a:rPr lang="en-US" smtClean="0"/>
              <a:t>  </a:t>
            </a:r>
          </a:p>
          <a:p>
            <a:pPr eaLnBrk="1" hangingPunct="1">
              <a:spcBef>
                <a:spcPct val="0"/>
              </a:spcBef>
              <a:buFontTx/>
              <a:buChar char="•"/>
            </a:pPr>
            <a:r>
              <a:rPr lang="en-US" smtClean="0"/>
              <a:t>Making informed choices is a skill that must be practiced, encouraged, reflected upon (think about it) and then practiced some more, in order to be acquired.</a:t>
            </a:r>
          </a:p>
          <a:p>
            <a:pPr eaLnBrk="1" hangingPunct="1">
              <a:spcBef>
                <a:spcPct val="0"/>
              </a:spcBef>
            </a:pPr>
            <a:r>
              <a:rPr lang="en-US" smtClean="0"/>
              <a:t>  </a:t>
            </a:r>
          </a:p>
          <a:p>
            <a:pPr eaLnBrk="1" hangingPunct="1">
              <a:spcBef>
                <a:spcPct val="0"/>
              </a:spcBef>
              <a:buFontTx/>
              <a:buChar char="•"/>
            </a:pPr>
            <a:r>
              <a:rPr lang="en-US" smtClean="0"/>
              <a:t>Making informed choices requires you to collect information, maybe researching information for yourself or asking others for data.</a:t>
            </a:r>
          </a:p>
          <a:p>
            <a:pPr eaLnBrk="1" hangingPunct="1">
              <a:spcBef>
                <a:spcPct val="0"/>
              </a:spcBef>
            </a:pPr>
            <a:endParaRPr lang="en-US" smtClean="0"/>
          </a:p>
          <a:p>
            <a:pPr eaLnBrk="1" hangingPunct="1">
              <a:spcBef>
                <a:spcPct val="0"/>
              </a:spcBef>
              <a:buFontTx/>
              <a:buChar char="•"/>
            </a:pPr>
            <a:r>
              <a:rPr lang="en-US" smtClean="0"/>
              <a:t>  Informed decision-making is a skill from which you will benefit many times in your life when you are required to make crucial decisions.</a:t>
            </a:r>
          </a:p>
        </p:txBody>
      </p:sp>
      <p:sp>
        <p:nvSpPr>
          <p:cNvPr id="84998"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AE74297-E047-41B3-BAFD-E76D7322997F}" type="slidenum">
              <a:rPr lang="en-US" sz="1200">
                <a:solidFill>
                  <a:srgbClr val="000000"/>
                </a:solidFill>
                <a:latin typeface="Arial" charset="0"/>
              </a:rPr>
              <a:pPr algn="r" eaLnBrk="1" hangingPunct="1"/>
              <a:t>22</a:t>
            </a:fld>
            <a:endParaRPr lang="en-US" sz="1200">
              <a:solidFill>
                <a:srgbClr val="000000"/>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C625F52-13FD-4A23-B3F3-0FEA42220064}" type="slidenum">
              <a:rPr lang="en-US" smtClean="0"/>
              <a:pPr eaLnBrk="1" hangingPunct="1"/>
              <a:t>23</a:t>
            </a:fld>
            <a:endParaRPr lang="en-US" smtClean="0"/>
          </a:p>
        </p:txBody>
      </p:sp>
      <p:sp>
        <p:nvSpPr>
          <p:cNvPr id="8601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B9001D1-3397-486A-A6ED-19EEE7F5854D}" type="slidenum">
              <a:rPr lang="en-US" sz="1200"/>
              <a:pPr algn="r" eaLnBrk="1" hangingPunct="1"/>
              <a:t>23</a:t>
            </a:fld>
            <a:endParaRPr lang="en-US" sz="1200"/>
          </a:p>
        </p:txBody>
      </p:sp>
      <p:sp>
        <p:nvSpPr>
          <p:cNvPr id="8602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Notes Placeholder 2"/>
          <p:cNvSpPr>
            <a:spLocks noGrp="1"/>
          </p:cNvSpPr>
          <p:nvPr>
            <p:ph type="body" idx="1"/>
          </p:nvPr>
        </p:nvSpPr>
        <p:spPr>
          <a:noFill/>
        </p:spPr>
        <p:txBody>
          <a:bodyPr/>
          <a:lstStyle/>
          <a:p>
            <a:pPr eaLnBrk="1" hangingPunct="1">
              <a:spcBef>
                <a:spcPct val="0"/>
              </a:spcBef>
            </a:pPr>
            <a:r>
              <a:rPr lang="en-US" b="1" smtClean="0"/>
              <a:t>Facilitator Notes:</a:t>
            </a:r>
            <a:endParaRPr lang="en-US" smtClean="0"/>
          </a:p>
          <a:p>
            <a:pPr eaLnBrk="1" hangingPunct="1">
              <a:spcBef>
                <a:spcPct val="0"/>
              </a:spcBef>
            </a:pPr>
            <a:endParaRPr lang="en-US" smtClean="0"/>
          </a:p>
          <a:p>
            <a:pPr>
              <a:lnSpc>
                <a:spcPct val="90000"/>
              </a:lnSpc>
            </a:pPr>
            <a:r>
              <a:rPr lang="en-US" smtClean="0">
                <a:cs typeface="Tahoma" charset="0"/>
              </a:rPr>
              <a:t>One of the most important decisions you will make as a person with a disability is whether or not to tell someone about your disability, especially an employer.  </a:t>
            </a:r>
          </a:p>
          <a:p>
            <a:pPr>
              <a:lnSpc>
                <a:spcPct val="90000"/>
              </a:lnSpc>
            </a:pPr>
            <a:endParaRPr lang="en-US" smtClean="0">
              <a:cs typeface="Tahoma" charset="0"/>
            </a:endParaRPr>
          </a:p>
          <a:p>
            <a:pPr>
              <a:lnSpc>
                <a:spcPct val="90000"/>
              </a:lnSpc>
            </a:pPr>
            <a:r>
              <a:rPr lang="en-US" smtClean="0">
                <a:cs typeface="Tahoma" charset="0"/>
              </a:rPr>
              <a:t>Effective disclosure occurs when you are knowledgeable about your disability and are able to clearly describe both your skills and abilities and your disability-related needs.  It is important for you to focus on your skills, abilities, capabilities.  What you can do for them if they hire you.  </a:t>
            </a:r>
          </a:p>
          <a:p>
            <a:pPr>
              <a:lnSpc>
                <a:spcPct val="90000"/>
              </a:lnSpc>
            </a:pPr>
            <a:endParaRPr lang="en-US" smtClean="0">
              <a:cs typeface="Tahoma" charset="0"/>
            </a:endParaRPr>
          </a:p>
          <a:p>
            <a:pPr>
              <a:lnSpc>
                <a:spcPct val="90000"/>
              </a:lnSpc>
            </a:pPr>
            <a:r>
              <a:rPr lang="en-US" smtClean="0">
                <a:cs typeface="Tahoma" charset="0"/>
              </a:rPr>
              <a:t>There are boundaries around disclosure – when should you tell them?  (It is best to be honest, and let them get to know you as a worker with skills first.)  Where should you talk about it?  (In private.)  Or why talk about it?  (Because you need an accommodation, which we will get in to more detail shortly.)</a:t>
            </a:r>
          </a:p>
          <a:p>
            <a:pPr>
              <a:lnSpc>
                <a:spcPct val="90000"/>
              </a:lnSpc>
            </a:pPr>
            <a:endParaRPr lang="en-US" smtClean="0">
              <a:cs typeface="Tahoma" charset="0"/>
            </a:endParaRPr>
          </a:p>
          <a:p>
            <a:pPr>
              <a:lnSpc>
                <a:spcPct val="90000"/>
              </a:lnSpc>
            </a:pPr>
            <a:r>
              <a:rPr lang="en-US" smtClean="0">
                <a:cs typeface="Tahoma" charset="0"/>
              </a:rPr>
              <a:t>However, there are many kinds of information that need to be kept confidential.  </a:t>
            </a:r>
          </a:p>
          <a:p>
            <a:pPr>
              <a:lnSpc>
                <a:spcPct val="90000"/>
              </a:lnSpc>
            </a:pPr>
            <a:endParaRPr lang="en-US" smtClean="0">
              <a:cs typeface="Tahoma" charset="0"/>
            </a:endParaRPr>
          </a:p>
          <a:p>
            <a:pPr eaLnBrk="1" hangingPunct="1">
              <a:spcBef>
                <a:spcPct val="0"/>
              </a:spcBef>
            </a:pPr>
            <a:endParaRPr lang="en-US" b="1" smtClean="0"/>
          </a:p>
        </p:txBody>
      </p:sp>
      <p:sp>
        <p:nvSpPr>
          <p:cNvPr id="86022"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7D36D76-BA42-438E-973B-CB59003B17EE}" type="slidenum">
              <a:rPr lang="en-US" sz="1200">
                <a:solidFill>
                  <a:srgbClr val="000000"/>
                </a:solidFill>
                <a:latin typeface="Arial" charset="0"/>
              </a:rPr>
              <a:pPr algn="r" eaLnBrk="1" hangingPunct="1"/>
              <a:t>23</a:t>
            </a:fld>
            <a:endParaRPr lang="en-US" sz="1200">
              <a:solidFill>
                <a:srgbClr val="000000"/>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7AC94B5-206F-4D0B-9130-E5EF5128B4AA}" type="slidenum">
              <a:rPr lang="en-US" smtClean="0"/>
              <a:pPr eaLnBrk="1" hangingPunct="1"/>
              <a:t>24</a:t>
            </a:fld>
            <a:endParaRPr lang="en-US" smtClean="0"/>
          </a:p>
        </p:txBody>
      </p:sp>
      <p:sp>
        <p:nvSpPr>
          <p:cNvPr id="8704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p:cNvSpPr>
          <p:nvPr>
            <p:ph type="body" idx="1"/>
          </p:nvPr>
        </p:nvSpPr>
        <p:spPr>
          <a:noFill/>
        </p:spPr>
        <p:txBody>
          <a:bodyPr/>
          <a:lstStyle/>
          <a:p>
            <a:r>
              <a:rPr lang="en-US" b="1" smtClean="0"/>
              <a:t>Facilitator Notes:</a:t>
            </a:r>
            <a:endParaRPr lang="en-US" smtClean="0"/>
          </a:p>
          <a:p>
            <a:endParaRPr lang="en-US" smtClean="0"/>
          </a:p>
          <a:p>
            <a:pPr eaLnBrk="1" hangingPunct="1">
              <a:spcBef>
                <a:spcPct val="0"/>
              </a:spcBef>
            </a:pPr>
            <a:r>
              <a:rPr lang="en-US" smtClean="0"/>
              <a:t>With all the electronic information we have today, it is important that we keep information like Social Security numbers secure due to the concern for Identity Theft.  </a:t>
            </a:r>
          </a:p>
          <a:p>
            <a:pPr eaLnBrk="1" hangingPunct="1">
              <a:spcBef>
                <a:spcPct val="0"/>
              </a:spcBef>
            </a:pPr>
            <a:endParaRPr lang="en-US" smtClean="0"/>
          </a:p>
          <a:p>
            <a:pPr eaLnBrk="1" hangingPunct="1">
              <a:spcBef>
                <a:spcPct val="0"/>
              </a:spcBef>
            </a:pPr>
            <a:r>
              <a:rPr lang="en-US" smtClean="0"/>
              <a:t>Make sure they know the people they are providing this information to and there is a legitimate reason for having this information; in addition, it is important to know that they work for the organizations they say they are representing.  </a:t>
            </a:r>
          </a:p>
          <a:p>
            <a:pPr eaLnBrk="1" hangingPunct="1">
              <a:spcBef>
                <a:spcPct val="0"/>
              </a:spcBef>
            </a:pPr>
            <a:endParaRPr lang="en-US" smtClean="0"/>
          </a:p>
          <a:p>
            <a:pPr eaLnBrk="1" hangingPunct="1">
              <a:spcBef>
                <a:spcPct val="0"/>
              </a:spcBef>
            </a:pPr>
            <a:r>
              <a:rPr lang="en-US" smtClean="0"/>
              <a:t>We need to all be careful about this.  </a:t>
            </a:r>
          </a:p>
          <a:p>
            <a:endParaRPr 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6A1D5A5-CF18-4626-B511-CE66EAC612B7}" type="slidenum">
              <a:rPr lang="en-US" smtClean="0"/>
              <a:pPr eaLnBrk="1" hangingPunct="1"/>
              <a:t>25</a:t>
            </a:fld>
            <a:endParaRPr lang="en-US" smtClean="0"/>
          </a:p>
        </p:txBody>
      </p:sp>
      <p:sp>
        <p:nvSpPr>
          <p:cNvPr id="8806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7DA7744-846F-4EFF-BC19-8786325EF16A}" type="slidenum">
              <a:rPr lang="en-US" sz="1200"/>
              <a:pPr algn="r" eaLnBrk="1" hangingPunct="1"/>
              <a:t>25</a:t>
            </a:fld>
            <a:endParaRPr lang="en-US" sz="1200"/>
          </a:p>
        </p:txBody>
      </p:sp>
      <p:sp>
        <p:nvSpPr>
          <p:cNvPr id="8806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Notes Placeholder 2"/>
          <p:cNvSpPr>
            <a:spLocks noGrp="1"/>
          </p:cNvSpPr>
          <p:nvPr>
            <p:ph type="body" idx="1"/>
          </p:nvPr>
        </p:nvSpPr>
        <p:spPr>
          <a:noFill/>
        </p:spPr>
        <p:txBody>
          <a:bodyPr/>
          <a:lstStyle/>
          <a:p>
            <a:pPr eaLnBrk="1" hangingPunct="1">
              <a:lnSpc>
                <a:spcPct val="90000"/>
              </a:lnSpc>
              <a:spcBef>
                <a:spcPct val="0"/>
              </a:spcBef>
            </a:pPr>
            <a:r>
              <a:rPr lang="en-US" b="1" smtClean="0"/>
              <a:t>Facilitator Notes:</a:t>
            </a:r>
          </a:p>
          <a:p>
            <a:pPr eaLnBrk="1" hangingPunct="1">
              <a:lnSpc>
                <a:spcPct val="90000"/>
              </a:lnSpc>
              <a:spcBef>
                <a:spcPct val="0"/>
              </a:spcBef>
            </a:pPr>
            <a:endParaRPr lang="en-US" smtClean="0"/>
          </a:p>
          <a:p>
            <a:pPr eaLnBrk="1" hangingPunct="1">
              <a:lnSpc>
                <a:spcPct val="90000"/>
              </a:lnSpc>
              <a:spcBef>
                <a:spcPct val="0"/>
              </a:spcBef>
            </a:pPr>
            <a:r>
              <a:rPr lang="en-US" smtClean="0"/>
              <a:t>If you have a disability, you must also consider the supports and services that you may need to be successful in a job or a post-secondary setting.  Informed decision-making is critical.  (Look at this wording – it is about needs – not about discussing the diagnosis. ) </a:t>
            </a:r>
          </a:p>
          <a:p>
            <a:pPr eaLnBrk="1" hangingPunct="1">
              <a:lnSpc>
                <a:spcPct val="90000"/>
              </a:lnSpc>
              <a:spcBef>
                <a:spcPct val="0"/>
              </a:spcBef>
            </a:pPr>
            <a:endParaRPr lang="en-US" sz="800"/>
          </a:p>
          <a:p>
            <a:pPr eaLnBrk="1" hangingPunct="1">
              <a:lnSpc>
                <a:spcPct val="90000"/>
              </a:lnSpc>
              <a:spcBef>
                <a:spcPct val="0"/>
              </a:spcBef>
            </a:pPr>
            <a:r>
              <a:rPr lang="en-US" smtClean="0"/>
              <a:t>Learning to disclose your disability-related needs effectively and developing an accommodation plan is a valuable skill. Effective disclosure skills require you share information regarding your disability-related needs and creative practical suggestions for accommodations.  Open communication with employers and professors/instructors can facilitate the process of evaluation, the effectiveness of the accommodation and changes when efforts are not working.  </a:t>
            </a:r>
          </a:p>
          <a:p>
            <a:pPr eaLnBrk="1" hangingPunct="1">
              <a:lnSpc>
                <a:spcPct val="90000"/>
              </a:lnSpc>
              <a:spcBef>
                <a:spcPct val="0"/>
              </a:spcBef>
            </a:pPr>
            <a:endParaRPr lang="en-US" b="1" smtClean="0"/>
          </a:p>
          <a:p>
            <a:pPr eaLnBrk="1" hangingPunct="1">
              <a:lnSpc>
                <a:spcPct val="90000"/>
              </a:lnSpc>
              <a:spcBef>
                <a:spcPct val="0"/>
              </a:spcBef>
            </a:pPr>
            <a:r>
              <a:rPr lang="en-US" smtClean="0"/>
              <a:t>In academic settings, you will need to make decisions regarding: where to study, what to study, how to study, whether to attend full-time or part-time, whether to live at home or on campus, whether to commute or enroll on-line.</a:t>
            </a:r>
          </a:p>
          <a:p>
            <a:pPr eaLnBrk="1" hangingPunct="1">
              <a:lnSpc>
                <a:spcPct val="90000"/>
              </a:lnSpc>
              <a:spcBef>
                <a:spcPct val="0"/>
              </a:spcBef>
            </a:pPr>
            <a:endParaRPr lang="en-US" smtClean="0"/>
          </a:p>
          <a:p>
            <a:pPr eaLnBrk="1" hangingPunct="1">
              <a:lnSpc>
                <a:spcPct val="90000"/>
              </a:lnSpc>
              <a:spcBef>
                <a:spcPct val="0"/>
              </a:spcBef>
            </a:pPr>
            <a:r>
              <a:rPr lang="en-US" smtClean="0"/>
              <a:t>In employment settings, what is most important and helpful is to provide information about how your disability affects your ability to perform the essential functions of the job, what supports you need in order to provide a most favorable environment for your job or career, and your own accommodation ideas for your particular situation.  </a:t>
            </a:r>
          </a:p>
          <a:p>
            <a:pPr eaLnBrk="1" hangingPunct="1">
              <a:lnSpc>
                <a:spcPct val="90000"/>
              </a:lnSpc>
              <a:spcBef>
                <a:spcPct val="0"/>
              </a:spcBef>
            </a:pPr>
            <a:endParaRPr lang="en-US" smtClean="0"/>
          </a:p>
          <a:p>
            <a:pPr eaLnBrk="1" hangingPunct="1">
              <a:lnSpc>
                <a:spcPct val="90000"/>
              </a:lnSpc>
              <a:spcBef>
                <a:spcPct val="0"/>
              </a:spcBef>
            </a:pPr>
            <a:r>
              <a:rPr lang="en-US" smtClean="0"/>
              <a:t>*what is most important – to weigh the advantages and disadvantages of disclosure.  </a:t>
            </a:r>
          </a:p>
        </p:txBody>
      </p:sp>
      <p:sp>
        <p:nvSpPr>
          <p:cNvPr id="88070"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4EE4D11-648B-4D8A-BF65-C4D57B873444}" type="slidenum">
              <a:rPr lang="en-US" sz="1200">
                <a:solidFill>
                  <a:srgbClr val="000000"/>
                </a:solidFill>
                <a:latin typeface="Arial" charset="0"/>
              </a:rPr>
              <a:pPr algn="r" eaLnBrk="1" hangingPunct="1"/>
              <a:t>25</a:t>
            </a:fld>
            <a:endParaRPr lang="en-US" sz="1200">
              <a:solidFill>
                <a:srgbClr val="0000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23411D1-2151-4CFD-B7F2-27E1ABF08B33}" type="slidenum">
              <a:rPr lang="en-US" smtClean="0"/>
              <a:pPr eaLnBrk="1" hangingPunct="1"/>
              <a:t>26</a:t>
            </a:fld>
            <a:endParaRPr lang="en-US" smtClean="0"/>
          </a:p>
        </p:txBody>
      </p:sp>
      <p:sp>
        <p:nvSpPr>
          <p:cNvPr id="8909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E2E78B9-DC61-4BE5-9806-638A2158D153}" type="slidenum">
              <a:rPr lang="en-US" sz="1200"/>
              <a:pPr algn="r" eaLnBrk="1" hangingPunct="1"/>
              <a:t>26</a:t>
            </a:fld>
            <a:endParaRPr lang="en-US" sz="1200"/>
          </a:p>
        </p:txBody>
      </p:sp>
      <p:sp>
        <p:nvSpPr>
          <p:cNvPr id="8909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Notes Placeholder 2"/>
          <p:cNvSpPr>
            <a:spLocks noGrp="1"/>
          </p:cNvSpPr>
          <p:nvPr>
            <p:ph type="body" idx="1"/>
          </p:nvPr>
        </p:nvSpPr>
        <p:spPr>
          <a:noFill/>
        </p:spPr>
        <p:txBody>
          <a:bodyPr/>
          <a:lstStyle/>
          <a:p>
            <a:pPr eaLnBrk="1" hangingPunct="1">
              <a:lnSpc>
                <a:spcPct val="90000"/>
              </a:lnSpc>
              <a:spcBef>
                <a:spcPct val="0"/>
              </a:spcBef>
            </a:pPr>
            <a:r>
              <a:rPr lang="en-US" b="1" smtClean="0"/>
              <a:t>Facilitator Notes:</a:t>
            </a:r>
          </a:p>
          <a:p>
            <a:pPr eaLnBrk="1" hangingPunct="1">
              <a:lnSpc>
                <a:spcPct val="90000"/>
              </a:lnSpc>
              <a:spcBef>
                <a:spcPct val="0"/>
              </a:spcBef>
            </a:pPr>
            <a:endParaRPr lang="en-US" smtClean="0"/>
          </a:p>
          <a:p>
            <a:pPr eaLnBrk="1" hangingPunct="1">
              <a:lnSpc>
                <a:spcPct val="90000"/>
              </a:lnSpc>
              <a:spcBef>
                <a:spcPct val="0"/>
              </a:spcBef>
            </a:pPr>
            <a:r>
              <a:rPr lang="en-US" smtClean="0"/>
              <a:t>It is very important to know how to best provide the accommodation that you need to get the work done.  You really know what works best.  With the help of specialized, trained professionals, you can discover what works best for you.  (VR Counselors are trained and also get referrals from other specialized professionals regarding accommodations.)</a:t>
            </a:r>
          </a:p>
          <a:p>
            <a:pPr eaLnBrk="1" hangingPunct="1">
              <a:lnSpc>
                <a:spcPct val="90000"/>
              </a:lnSpc>
              <a:spcBef>
                <a:spcPct val="0"/>
              </a:spcBef>
            </a:pPr>
            <a:endParaRPr lang="en-US" smtClean="0"/>
          </a:p>
          <a:p>
            <a:pPr>
              <a:lnSpc>
                <a:spcPct val="90000"/>
              </a:lnSpc>
            </a:pPr>
            <a:r>
              <a:rPr lang="en-US" smtClean="0"/>
              <a:t>What is important is that you know how your disability affects your capacity to learn and perform effectively.</a:t>
            </a:r>
          </a:p>
          <a:p>
            <a:pPr>
              <a:lnSpc>
                <a:spcPct val="90000"/>
              </a:lnSpc>
            </a:pPr>
            <a:endParaRPr lang="en-US" smtClean="0"/>
          </a:p>
          <a:p>
            <a:pPr>
              <a:lnSpc>
                <a:spcPct val="90000"/>
              </a:lnSpc>
            </a:pPr>
            <a:r>
              <a:rPr lang="en-US" smtClean="0"/>
              <a:t>Know what you need in the environment, what kind of supports and services you will need in order to access, participate in, and excel in your job, studies or the community.</a:t>
            </a:r>
          </a:p>
          <a:p>
            <a:pPr>
              <a:lnSpc>
                <a:spcPct val="90000"/>
              </a:lnSpc>
            </a:pPr>
            <a:r>
              <a:rPr lang="en-US" smtClean="0"/>
              <a:t>  </a:t>
            </a:r>
          </a:p>
          <a:p>
            <a:pPr>
              <a:lnSpc>
                <a:spcPct val="90000"/>
              </a:lnSpc>
            </a:pPr>
            <a:r>
              <a:rPr lang="en-US" smtClean="0"/>
              <a:t>You decide what and how much of this sensitive information is necessary to reveal in order to obtain the needed accommodations.  It is about accommodation, not diagnosis.  </a:t>
            </a:r>
          </a:p>
          <a:p>
            <a:pPr eaLnBrk="1" hangingPunct="1">
              <a:lnSpc>
                <a:spcPct val="90000"/>
              </a:lnSpc>
              <a:spcBef>
                <a:spcPct val="0"/>
              </a:spcBef>
            </a:pPr>
            <a:endParaRPr lang="en-US" smtClean="0"/>
          </a:p>
          <a:p>
            <a:pPr eaLnBrk="1" hangingPunct="1">
              <a:lnSpc>
                <a:spcPct val="90000"/>
              </a:lnSpc>
              <a:spcBef>
                <a:spcPct val="0"/>
              </a:spcBef>
            </a:pPr>
            <a:r>
              <a:rPr lang="en-US" smtClean="0"/>
              <a:t>During an interview, remember to focus on your strengths and not your challenges.  </a:t>
            </a:r>
          </a:p>
          <a:p>
            <a:pPr eaLnBrk="1" hangingPunct="1">
              <a:lnSpc>
                <a:spcPct val="90000"/>
              </a:lnSpc>
              <a:spcBef>
                <a:spcPct val="0"/>
              </a:spcBef>
            </a:pPr>
            <a:endParaRPr lang="en-US" smtClean="0"/>
          </a:p>
          <a:p>
            <a:pPr eaLnBrk="1" hangingPunct="1">
              <a:lnSpc>
                <a:spcPct val="90000"/>
              </a:lnSpc>
              <a:spcBef>
                <a:spcPct val="0"/>
              </a:spcBef>
            </a:pPr>
            <a:r>
              <a:rPr lang="en-US" smtClean="0"/>
              <a:t>By understanding your accommodations and being your own expert, you will minimize the employer’s anxiety about being able to do the right thing, and he/she will be able to see that you are the best candidate for the job because of your SKILLS.</a:t>
            </a:r>
            <a:endParaRPr lang="en-US" b="1" smtClean="0"/>
          </a:p>
        </p:txBody>
      </p:sp>
      <p:sp>
        <p:nvSpPr>
          <p:cNvPr id="89094"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2A05CA3-819B-42D6-B000-9BB47A4B3284}" type="slidenum">
              <a:rPr lang="en-US" sz="1200">
                <a:solidFill>
                  <a:srgbClr val="000000"/>
                </a:solidFill>
                <a:latin typeface="Arial" charset="0"/>
              </a:rPr>
              <a:pPr algn="r" eaLnBrk="1" hangingPunct="1"/>
              <a:t>26</a:t>
            </a:fld>
            <a:endParaRPr lang="en-US" sz="1200">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A506502-A1E7-413E-B8FF-55C0D5A51FC0}" type="slidenum">
              <a:rPr lang="en-US" smtClean="0"/>
              <a:pPr eaLnBrk="1" hangingPunct="1"/>
              <a:t>27</a:t>
            </a:fld>
            <a:endParaRPr lang="en-US" smtClean="0"/>
          </a:p>
        </p:txBody>
      </p:sp>
      <p:sp>
        <p:nvSpPr>
          <p:cNvPr id="9011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BFF117A-2C2E-43C5-8BBE-36928ADDE064}" type="slidenum">
              <a:rPr lang="en-US" sz="1200"/>
              <a:pPr algn="r" eaLnBrk="1" hangingPunct="1"/>
              <a:t>27</a:t>
            </a:fld>
            <a:endParaRPr lang="en-US" sz="1200"/>
          </a:p>
        </p:txBody>
      </p:sp>
      <p:sp>
        <p:nvSpPr>
          <p:cNvPr id="9011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Notes Placeholder 2"/>
          <p:cNvSpPr>
            <a:spLocks noGrp="1"/>
          </p:cNvSpPr>
          <p:nvPr>
            <p:ph type="body" idx="1"/>
          </p:nvPr>
        </p:nvSpPr>
        <p:spPr>
          <a:xfrm>
            <a:off x="671446" y="4197757"/>
            <a:ext cx="5484238" cy="4640611"/>
          </a:xfrm>
          <a:noFill/>
        </p:spPr>
        <p:txBody>
          <a:bodyPr/>
          <a:lstStyle/>
          <a:p>
            <a:pPr eaLnBrk="1" hangingPunct="1">
              <a:spcBef>
                <a:spcPct val="0"/>
              </a:spcBef>
            </a:pPr>
            <a:r>
              <a:rPr lang="en-US" b="1" smtClean="0"/>
              <a:t>Facilitator Notes:	Projected Time:  25 mins. </a:t>
            </a:r>
            <a:r>
              <a:rPr lang="en-US" smtClean="0"/>
              <a:t>(very active game)</a:t>
            </a:r>
          </a:p>
          <a:p>
            <a:pPr eaLnBrk="1" hangingPunct="1">
              <a:spcBef>
                <a:spcPct val="0"/>
              </a:spcBef>
            </a:pPr>
            <a:endParaRPr lang="en-US" b="1" smtClean="0"/>
          </a:p>
          <a:p>
            <a:pPr eaLnBrk="1" hangingPunct="1">
              <a:spcBef>
                <a:spcPct val="0"/>
              </a:spcBef>
            </a:pPr>
            <a:r>
              <a:rPr lang="en-US" b="1" smtClean="0"/>
              <a:t>Materials Needed:</a:t>
            </a:r>
            <a:r>
              <a:rPr lang="en-US" smtClean="0"/>
              <a:t>  Red, Yellow &amp; Green tape; index cards and sticky dots in Red, Yellow and Green (there is a copy in the Participant Handbook and Activity Book.)</a:t>
            </a:r>
          </a:p>
          <a:p>
            <a:pPr eaLnBrk="1" hangingPunct="1">
              <a:spcBef>
                <a:spcPct val="0"/>
              </a:spcBef>
            </a:pPr>
            <a:endParaRPr lang="en-US" smtClean="0"/>
          </a:p>
          <a:p>
            <a:pPr eaLnBrk="1" hangingPunct="1">
              <a:spcBef>
                <a:spcPct val="0"/>
              </a:spcBef>
            </a:pPr>
            <a:r>
              <a:rPr lang="en-US" smtClean="0"/>
              <a:t>After each question is read, you are to “Cross the Line” or move to the line corresponding to the answer (Yes, No, Sometimes or Red, Yellow, Green).</a:t>
            </a:r>
          </a:p>
          <a:p>
            <a:pPr eaLnBrk="1" hangingPunct="1">
              <a:spcBef>
                <a:spcPct val="0"/>
              </a:spcBef>
            </a:pPr>
            <a:r>
              <a:rPr lang="en-US" smtClean="0"/>
              <a:t>Once at the line, give them a sticker the same color as the line.  At the end,  they will count how many dots of each color they have to help determine what their needs are.</a:t>
            </a:r>
          </a:p>
          <a:p>
            <a:pPr eaLnBrk="1" hangingPunct="1">
              <a:spcBef>
                <a:spcPct val="0"/>
              </a:spcBef>
            </a:pPr>
            <a:endParaRPr lang="en-US" smtClean="0"/>
          </a:p>
          <a:p>
            <a:pPr eaLnBrk="1" hangingPunct="1">
              <a:spcBef>
                <a:spcPct val="0"/>
              </a:spcBef>
            </a:pPr>
            <a:r>
              <a:rPr lang="en-US" b="1" smtClean="0"/>
              <a:t>Review:</a:t>
            </a:r>
          </a:p>
          <a:p>
            <a:pPr eaLnBrk="1" hangingPunct="1">
              <a:spcBef>
                <a:spcPct val="0"/>
              </a:spcBef>
            </a:pPr>
            <a:r>
              <a:rPr lang="en-US" b="1" smtClean="0"/>
              <a:t>Yes</a:t>
            </a:r>
            <a:r>
              <a:rPr lang="en-US" smtClean="0"/>
              <a:t> – if you answered yes to many of the questions, you should be proud of yourself!  You definitely have a good sense of yourself and your disability.  This means you are on the road to being a very self-determined individual.  There is always room for improvement, and you can reflect on questions you answered ‘no’ to and create some short-term goals designed to strengthen your areas of limitations.</a:t>
            </a:r>
          </a:p>
          <a:p>
            <a:pPr eaLnBrk="1" hangingPunct="1">
              <a:spcBef>
                <a:spcPct val="0"/>
              </a:spcBef>
            </a:pPr>
            <a:r>
              <a:rPr lang="en-US" b="1" smtClean="0"/>
              <a:t>Sometimes</a:t>
            </a:r>
            <a:r>
              <a:rPr lang="en-US" smtClean="0"/>
              <a:t> – You possess some very good skills in understanding yourself and your disability, but you have some specific areas that need to be developed.  Identify your strengths (green/yes), and list the ones you need to work on (No/reds).  Create some short-term goals designed to strengthen your areas of limitations.</a:t>
            </a:r>
          </a:p>
          <a:p>
            <a:pPr eaLnBrk="1" hangingPunct="1">
              <a:spcBef>
                <a:spcPct val="0"/>
              </a:spcBef>
            </a:pPr>
            <a:r>
              <a:rPr lang="en-US" b="1" smtClean="0"/>
              <a:t>No </a:t>
            </a:r>
            <a:r>
              <a:rPr lang="en-US" smtClean="0"/>
              <a:t>– If many of the questions are No/Red, you are at the beginning stage of understanding yourself and your disability.  Take steps to seek out others that you trust and you know well; ask them to help you sort out your areas of strengths and needs (you probably have more strengths than you realize.)  Develop some short-term goals designed to strengthen your areas of limitations.</a:t>
            </a:r>
          </a:p>
        </p:txBody>
      </p:sp>
      <p:sp>
        <p:nvSpPr>
          <p:cNvPr id="90118"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993B5DB-B5A3-432C-91E2-EC92ECC7E559}" type="slidenum">
              <a:rPr lang="en-US" sz="1200">
                <a:solidFill>
                  <a:srgbClr val="000000"/>
                </a:solidFill>
                <a:latin typeface="Arial" charset="0"/>
              </a:rPr>
              <a:pPr algn="r" eaLnBrk="1" hangingPunct="1"/>
              <a:t>27</a:t>
            </a:fld>
            <a:endParaRPr lang="en-US" sz="1200">
              <a:solidFill>
                <a:srgbClr val="000000"/>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F785214-121D-4112-B17D-81B74CA75A07}" type="slidenum">
              <a:rPr lang="en-US" smtClean="0"/>
              <a:pPr eaLnBrk="1" hangingPunct="1"/>
              <a:t>28</a:t>
            </a:fld>
            <a:endParaRPr lang="en-US" smtClean="0"/>
          </a:p>
        </p:txBody>
      </p:sp>
      <p:sp>
        <p:nvSpPr>
          <p:cNvPr id="9113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8B85C43-9FD1-49B8-8902-7EB01FE67AA4}" type="slidenum">
              <a:rPr lang="en-US" sz="1200"/>
              <a:pPr algn="r" eaLnBrk="1" hangingPunct="1"/>
              <a:t>28</a:t>
            </a:fld>
            <a:endParaRPr lang="en-US" sz="1200"/>
          </a:p>
        </p:txBody>
      </p:sp>
      <p:sp>
        <p:nvSpPr>
          <p:cNvPr id="9114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endParaRPr lang="en-US" b="1" smtClean="0"/>
          </a:p>
          <a:p>
            <a:pPr eaLnBrk="1" hangingPunct="1">
              <a:spcBef>
                <a:spcPct val="0"/>
              </a:spcBef>
            </a:pPr>
            <a:r>
              <a:rPr lang="en-US" b="1" smtClean="0"/>
              <a:t>LEARNING OBJECTIVE:  </a:t>
            </a:r>
          </a:p>
          <a:p>
            <a:pPr eaLnBrk="1" hangingPunct="1">
              <a:spcBef>
                <a:spcPct val="0"/>
              </a:spcBef>
            </a:pPr>
            <a:endParaRPr lang="en-US" b="1" smtClean="0"/>
          </a:p>
          <a:p>
            <a:pPr eaLnBrk="1" hangingPunct="1">
              <a:spcBef>
                <a:spcPct val="0"/>
              </a:spcBef>
            </a:pPr>
            <a:r>
              <a:rPr lang="en-US" smtClean="0"/>
              <a:t>Understanding an accommodation will help participants to understand the rationale for accommodations and its connection with the rights &amp; responsibilities of persons with disabilities.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b="1" smtClean="0"/>
          </a:p>
        </p:txBody>
      </p:sp>
      <p:sp>
        <p:nvSpPr>
          <p:cNvPr id="91142"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FEEF364-81F9-4C2C-A63F-6CBFAF20EA0F}" type="slidenum">
              <a:rPr lang="en-US" sz="1200">
                <a:solidFill>
                  <a:srgbClr val="000000"/>
                </a:solidFill>
                <a:latin typeface="Arial" charset="0"/>
              </a:rPr>
              <a:pPr algn="r" eaLnBrk="1" hangingPunct="1"/>
              <a:t>28</a:t>
            </a:fld>
            <a:endParaRPr lang="en-US" sz="1200">
              <a:solidFill>
                <a:srgbClr val="000000"/>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ABD4F4B-64AC-4CF4-86E2-4B026A4B4E76}" type="slidenum">
              <a:rPr lang="en-US" smtClean="0"/>
              <a:pPr eaLnBrk="1" hangingPunct="1"/>
              <a:t>29</a:t>
            </a:fld>
            <a:endParaRPr lang="en-US" smtClean="0"/>
          </a:p>
        </p:txBody>
      </p:sp>
      <p:sp>
        <p:nvSpPr>
          <p:cNvPr id="9216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B3313A5-6A41-4CC0-B63F-0C69DEB187D5}" type="slidenum">
              <a:rPr lang="en-US" sz="1200"/>
              <a:pPr algn="r" eaLnBrk="1" hangingPunct="1"/>
              <a:t>29</a:t>
            </a:fld>
            <a:endParaRPr lang="en-US" sz="1200"/>
          </a:p>
        </p:txBody>
      </p:sp>
      <p:sp>
        <p:nvSpPr>
          <p:cNvPr id="9216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Notes Placeholder 2"/>
          <p:cNvSpPr>
            <a:spLocks noGrp="1"/>
          </p:cNvSpPr>
          <p:nvPr>
            <p:ph type="body" idx="1"/>
          </p:nvPr>
        </p:nvSpPr>
        <p:spPr>
          <a:noFill/>
        </p:spPr>
        <p:txBody>
          <a:bodyPr/>
          <a:lstStyle/>
          <a:p>
            <a:pPr eaLnBrk="1" hangingPunct="1">
              <a:spcBef>
                <a:spcPct val="0"/>
              </a:spcBef>
            </a:pPr>
            <a:r>
              <a:rPr lang="en-US" b="1" smtClean="0"/>
              <a:t>Facilitator Notes:</a:t>
            </a:r>
            <a:endParaRPr lang="en-US" smtClean="0"/>
          </a:p>
          <a:p>
            <a:pPr eaLnBrk="1" hangingPunct="1">
              <a:spcBef>
                <a:spcPct val="0"/>
              </a:spcBef>
            </a:pPr>
            <a:endParaRPr lang="en-US" smtClean="0"/>
          </a:p>
          <a:p>
            <a:r>
              <a:rPr lang="en-US" smtClean="0">
                <a:latin typeface="Tahoma" charset="0"/>
                <a:cs typeface="Tahoma" charset="0"/>
              </a:rPr>
              <a:t>Accommodations are NOT intended to justify or compensate for a lack of knowledge, skills or abilities necessary to do the job or succeed at school.</a:t>
            </a:r>
          </a:p>
          <a:p>
            <a:endParaRPr lang="en-US" smtClean="0">
              <a:latin typeface="Tahoma" charset="0"/>
              <a:cs typeface="Tahoma" charset="0"/>
            </a:endParaRPr>
          </a:p>
          <a:p>
            <a:r>
              <a:rPr lang="en-US" smtClean="0">
                <a:latin typeface="Tahoma" charset="0"/>
                <a:cs typeface="Tahoma" charset="0"/>
              </a:rPr>
              <a:t>Accommodations are based on the need to perform a task and for further development of existing skills and capabilities.  </a:t>
            </a:r>
            <a:endParaRPr lang="en-US" b="1" smtClean="0"/>
          </a:p>
          <a:p>
            <a:pPr eaLnBrk="1" hangingPunct="1">
              <a:spcBef>
                <a:spcPct val="0"/>
              </a:spcBef>
            </a:pPr>
            <a:endParaRPr lang="en-US" b="1" smtClean="0"/>
          </a:p>
        </p:txBody>
      </p:sp>
      <p:sp>
        <p:nvSpPr>
          <p:cNvPr id="92166"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52C8B60-81E8-4C1E-9BD5-3441533B9AA8}" type="slidenum">
              <a:rPr lang="en-US" sz="1200">
                <a:solidFill>
                  <a:srgbClr val="000000"/>
                </a:solidFill>
                <a:latin typeface="Arial" charset="0"/>
              </a:rPr>
              <a:pPr algn="r" eaLnBrk="1" hangingPunct="1"/>
              <a:t>29</a:t>
            </a:fld>
            <a:endParaRPr lang="en-US" sz="120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A59472A-6583-4D40-80C9-58927B1D5945}" type="slidenum">
              <a:rPr lang="en-US" smtClean="0"/>
              <a:pPr eaLnBrk="1" hangingPunct="1"/>
              <a:t>3</a:t>
            </a:fld>
            <a:endParaRPr lang="en-US" smtClean="0"/>
          </a:p>
        </p:txBody>
      </p:sp>
      <p:sp>
        <p:nvSpPr>
          <p:cNvPr id="6553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A7E75B2-579F-4A32-990E-6E4F3BE3F3C9}" type="slidenum">
              <a:rPr lang="en-US" sz="1200"/>
              <a:pPr algn="r" eaLnBrk="1" hangingPunct="1"/>
              <a:t>3</a:t>
            </a:fld>
            <a:endParaRPr lang="en-US" sz="1200"/>
          </a:p>
        </p:txBody>
      </p:sp>
      <p:sp>
        <p:nvSpPr>
          <p:cNvPr id="6554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Have them look at this slide and then ask, “What disabilities are missing?”</a:t>
            </a:r>
          </a:p>
          <a:p>
            <a:pPr eaLnBrk="1" hangingPunct="1">
              <a:spcBef>
                <a:spcPct val="0"/>
              </a:spcBef>
            </a:pPr>
            <a:endParaRPr lang="en-US" smtClean="0"/>
          </a:p>
          <a:p>
            <a:pPr eaLnBrk="1" hangingPunct="1">
              <a:spcBef>
                <a:spcPct val="0"/>
              </a:spcBef>
            </a:pPr>
            <a:r>
              <a:rPr lang="en-US" smtClean="0"/>
              <a:t>This is leading to a conversation about invisible and acquired disabilities.</a:t>
            </a:r>
          </a:p>
        </p:txBody>
      </p:sp>
      <p:sp>
        <p:nvSpPr>
          <p:cNvPr id="65542"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FCDA42F-F88B-4E5A-994B-3ACF20ABD35A}" type="slidenum">
              <a:rPr lang="en-US" sz="1200">
                <a:solidFill>
                  <a:srgbClr val="000000"/>
                </a:solidFill>
                <a:latin typeface="Arial" charset="0"/>
              </a:rPr>
              <a:pPr algn="r" eaLnBrk="1" hangingPunct="1"/>
              <a:t>3</a:t>
            </a:fld>
            <a:endParaRPr lang="en-US" sz="1200">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19A517E-84B8-4393-8EDD-A26672D228DF}" type="slidenum">
              <a:rPr lang="en-US" smtClean="0"/>
              <a:pPr eaLnBrk="1" hangingPunct="1"/>
              <a:t>30</a:t>
            </a:fld>
            <a:endParaRPr lang="en-US" smtClean="0"/>
          </a:p>
        </p:txBody>
      </p:sp>
      <p:sp>
        <p:nvSpPr>
          <p:cNvPr id="9318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7FD19BE-F6FD-42A6-BF43-F3F2209517E6}" type="slidenum">
              <a:rPr lang="en-US" sz="1200"/>
              <a:pPr algn="r" eaLnBrk="1" hangingPunct="1"/>
              <a:t>30</a:t>
            </a:fld>
            <a:endParaRPr lang="en-US" sz="1200"/>
          </a:p>
        </p:txBody>
      </p:sp>
      <p:sp>
        <p:nvSpPr>
          <p:cNvPr id="9318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Learning and understanding your strengths has been a continuous focus of this workshop.  We are beginning to talk about how the information the participants are gathering can be used to make informed decisions about finding and keeping a job.  </a:t>
            </a:r>
          </a:p>
          <a:p>
            <a:pPr eaLnBrk="1" hangingPunct="1">
              <a:spcBef>
                <a:spcPct val="0"/>
              </a:spcBef>
            </a:pPr>
            <a:endParaRPr lang="en-US" smtClean="0"/>
          </a:p>
          <a:p>
            <a:pPr eaLnBrk="1" hangingPunct="1">
              <a:spcBef>
                <a:spcPct val="0"/>
              </a:spcBef>
            </a:pPr>
            <a:r>
              <a:rPr lang="en-US" b="1" smtClean="0"/>
              <a:t>Employment </a:t>
            </a:r>
            <a:r>
              <a:rPr lang="en-US" smtClean="0"/>
              <a:t>is the goal of Vocational Rehabilitation services and this workshop. </a:t>
            </a:r>
          </a:p>
          <a:p>
            <a:pPr eaLnBrk="1" hangingPunct="1">
              <a:spcBef>
                <a:spcPct val="0"/>
              </a:spcBef>
            </a:pPr>
            <a:endParaRPr lang="en-US" smtClean="0"/>
          </a:p>
          <a:p>
            <a:pPr eaLnBrk="1" hangingPunct="1">
              <a:spcBef>
                <a:spcPct val="0"/>
              </a:spcBef>
            </a:pPr>
            <a:r>
              <a:rPr lang="en-US" smtClean="0"/>
              <a:t>Knowing when to disclose the need for an accommodation is important for the job applicant.  The job may or may not require an accommodation to perform the job-related tasks, and so they may not need to disclose their disability.  </a:t>
            </a:r>
          </a:p>
          <a:p>
            <a:pPr eaLnBrk="1" hangingPunct="1">
              <a:spcBef>
                <a:spcPct val="0"/>
              </a:spcBef>
            </a:pPr>
            <a:endParaRPr lang="en-US" smtClean="0"/>
          </a:p>
          <a:p>
            <a:pPr eaLnBrk="1" hangingPunct="1">
              <a:spcBef>
                <a:spcPct val="0"/>
              </a:spcBef>
            </a:pPr>
            <a:r>
              <a:rPr lang="en-US" smtClean="0"/>
              <a:t>A VR Counselor can assist the participant to understand the individual’s disability-related needs.  </a:t>
            </a:r>
          </a:p>
          <a:p>
            <a:pPr eaLnBrk="1" hangingPunct="1">
              <a:spcBef>
                <a:spcPct val="0"/>
              </a:spcBef>
            </a:pPr>
            <a:endParaRPr lang="en-US" smtClean="0"/>
          </a:p>
          <a:p>
            <a:pPr eaLnBrk="1" hangingPunct="1">
              <a:spcBef>
                <a:spcPct val="0"/>
              </a:spcBef>
            </a:pPr>
            <a:r>
              <a:rPr lang="en-US" smtClean="0"/>
              <a:t>However, it is important for the participant to understand the requirements of the job so they will know whether they need an accommodation or not.  Later, we will be looking at job descriptions so that you will know where to find that information and be able to make better informed decisions.  </a:t>
            </a:r>
          </a:p>
          <a:p>
            <a:pPr eaLnBrk="1" hangingPunct="1">
              <a:spcBef>
                <a:spcPct val="0"/>
              </a:spcBef>
            </a:pPr>
            <a:endParaRPr lang="en-US" smtClean="0"/>
          </a:p>
        </p:txBody>
      </p:sp>
      <p:sp>
        <p:nvSpPr>
          <p:cNvPr id="93190"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145F3CD-2CB8-4646-AAE2-83FE47297F82}" type="slidenum">
              <a:rPr lang="en-US" sz="1200">
                <a:solidFill>
                  <a:srgbClr val="000000"/>
                </a:solidFill>
                <a:latin typeface="Arial" charset="0"/>
              </a:rPr>
              <a:pPr algn="r" eaLnBrk="1" hangingPunct="1"/>
              <a:t>30</a:t>
            </a:fld>
            <a:endParaRPr lang="en-US" sz="1200">
              <a:solidFill>
                <a:srgbClr val="000000"/>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7D8B2C0-8E7F-4756-8BAE-655034FB3D1E}" type="slidenum">
              <a:rPr lang="en-US" smtClean="0"/>
              <a:pPr eaLnBrk="1" hangingPunct="1"/>
              <a:t>31</a:t>
            </a:fld>
            <a:endParaRPr lang="en-US" smtClean="0"/>
          </a:p>
        </p:txBody>
      </p:sp>
      <p:sp>
        <p:nvSpPr>
          <p:cNvPr id="9421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C19393D-FE66-44AA-93EA-16C8F8A7D6A0}" type="slidenum">
              <a:rPr lang="en-US" sz="1200"/>
              <a:pPr algn="r" eaLnBrk="1" hangingPunct="1"/>
              <a:t>31</a:t>
            </a:fld>
            <a:endParaRPr lang="en-US" sz="1200"/>
          </a:p>
        </p:txBody>
      </p:sp>
      <p:sp>
        <p:nvSpPr>
          <p:cNvPr id="9421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Notes Placeholder 2"/>
          <p:cNvSpPr>
            <a:spLocks noGrp="1"/>
          </p:cNvSpPr>
          <p:nvPr>
            <p:ph type="body" idx="1"/>
          </p:nvPr>
        </p:nvSpPr>
        <p:spPr>
          <a:noFill/>
        </p:spPr>
        <p:txBody>
          <a:bodyPr/>
          <a:lstStyle/>
          <a:p>
            <a:pPr eaLnBrk="1" hangingPunct="1">
              <a:spcBef>
                <a:spcPct val="0"/>
              </a:spcBef>
            </a:pPr>
            <a:r>
              <a:rPr lang="en-US" b="1" smtClean="0"/>
              <a:t>Facilitator Notes:</a:t>
            </a:r>
            <a:endParaRPr lang="en-US" smtClean="0"/>
          </a:p>
          <a:p>
            <a:pPr eaLnBrk="1" hangingPunct="1">
              <a:spcBef>
                <a:spcPct val="0"/>
              </a:spcBef>
            </a:pPr>
            <a:endParaRPr lang="en-US" smtClean="0"/>
          </a:p>
          <a:p>
            <a:pPr eaLnBrk="1" hangingPunct="1">
              <a:spcBef>
                <a:spcPct val="0"/>
              </a:spcBef>
            </a:pPr>
            <a:r>
              <a:rPr lang="en-US" smtClean="0"/>
              <a:t>This slide helps the participant to discern the variables of their strengths, abilities, capabilities, likes and dislikes.  You could ask them if they can think of any other situations where this would occur.  </a:t>
            </a:r>
          </a:p>
          <a:p>
            <a:pPr eaLnBrk="1" hangingPunct="1">
              <a:spcBef>
                <a:spcPct val="0"/>
              </a:spcBef>
            </a:pPr>
            <a:endParaRPr lang="en-US" smtClean="0"/>
          </a:p>
          <a:p>
            <a:pPr eaLnBrk="1" hangingPunct="1">
              <a:spcBef>
                <a:spcPct val="0"/>
              </a:spcBef>
            </a:pPr>
            <a:r>
              <a:rPr lang="en-US" smtClean="0"/>
              <a:t>Introduction to the next section: </a:t>
            </a:r>
          </a:p>
          <a:p>
            <a:pPr eaLnBrk="1" hangingPunct="1">
              <a:spcBef>
                <a:spcPct val="0"/>
              </a:spcBef>
            </a:pPr>
            <a:r>
              <a:rPr lang="en-US" smtClean="0"/>
              <a:t>There are different government regulations that guide the accommodation process by defining what a disability is, what a person’s rights are under the regulations, and what is considered a reasonable accommodation.</a:t>
            </a:r>
          </a:p>
          <a:p>
            <a:pPr eaLnBrk="1" hangingPunct="1">
              <a:spcBef>
                <a:spcPct val="0"/>
              </a:spcBef>
            </a:pPr>
            <a:endParaRPr lang="en-US" smtClean="0"/>
          </a:p>
          <a:p>
            <a:pPr eaLnBrk="1" hangingPunct="1">
              <a:spcBef>
                <a:spcPct val="0"/>
              </a:spcBef>
            </a:pPr>
            <a:r>
              <a:rPr lang="en-US" smtClean="0"/>
              <a:t>We are going to be talking about the Americans with Disabilities Act and Section 504 next.</a:t>
            </a:r>
          </a:p>
          <a:p>
            <a:pPr eaLnBrk="1" hangingPunct="1">
              <a:spcBef>
                <a:spcPct val="0"/>
              </a:spcBef>
            </a:pPr>
            <a:endParaRPr lang="en-US" b="1" smtClean="0"/>
          </a:p>
        </p:txBody>
      </p:sp>
      <p:sp>
        <p:nvSpPr>
          <p:cNvPr id="94214"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10C61CD-98F6-40A6-B451-B7721DB7A9B3}" type="slidenum">
              <a:rPr lang="en-US" sz="1200">
                <a:solidFill>
                  <a:srgbClr val="000000"/>
                </a:solidFill>
                <a:latin typeface="Arial" charset="0"/>
              </a:rPr>
              <a:pPr algn="r" eaLnBrk="1" hangingPunct="1"/>
              <a:t>31</a:t>
            </a:fld>
            <a:endParaRPr lang="en-US" sz="1200">
              <a:solidFill>
                <a:srgbClr val="000000"/>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401DC05-0738-40D5-8D68-9E84B51FC904}" type="slidenum">
              <a:rPr lang="en-US" smtClean="0"/>
              <a:pPr eaLnBrk="1" hangingPunct="1"/>
              <a:t>32</a:t>
            </a:fld>
            <a:endParaRPr lang="en-US" smtClean="0"/>
          </a:p>
        </p:txBody>
      </p:sp>
      <p:sp>
        <p:nvSpPr>
          <p:cNvPr id="9523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AD0E2BE-EA97-46ED-B205-1B8206CD5C93}" type="slidenum">
              <a:rPr lang="en-US" sz="1200"/>
              <a:pPr algn="r" eaLnBrk="1" hangingPunct="1"/>
              <a:t>32</a:t>
            </a:fld>
            <a:endParaRPr lang="en-US" sz="1200"/>
          </a:p>
        </p:txBody>
      </p:sp>
      <p:sp>
        <p:nvSpPr>
          <p:cNvPr id="9523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Notes Placeholder 2"/>
          <p:cNvSpPr>
            <a:spLocks noGrp="1"/>
          </p:cNvSpPr>
          <p:nvPr>
            <p:ph type="body" idx="1"/>
          </p:nvPr>
        </p:nvSpPr>
        <p:spPr>
          <a:noFill/>
        </p:spPr>
        <p:txBody>
          <a:bodyPr/>
          <a:lstStyle/>
          <a:p>
            <a:pPr marL="215786" indent="-215786">
              <a:spcBef>
                <a:spcPct val="0"/>
              </a:spcBef>
            </a:pPr>
            <a:r>
              <a:rPr lang="en-US" b="1" smtClean="0"/>
              <a:t>Facilitator Notes:</a:t>
            </a:r>
          </a:p>
          <a:p>
            <a:pPr marL="215786" indent="-215786">
              <a:spcBef>
                <a:spcPct val="0"/>
              </a:spcBef>
            </a:pPr>
            <a:endParaRPr lang="en-US" b="1" smtClean="0"/>
          </a:p>
          <a:p>
            <a:pPr marL="215786" indent="-215786">
              <a:spcBef>
                <a:spcPct val="0"/>
              </a:spcBef>
            </a:pPr>
            <a:r>
              <a:rPr lang="en-US" smtClean="0"/>
              <a:t>Explain and discuss the definition and the three conditions.</a:t>
            </a:r>
          </a:p>
          <a:p>
            <a:pPr marL="215786" indent="-215786">
              <a:spcBef>
                <a:spcPct val="0"/>
              </a:spcBef>
            </a:pPr>
            <a:endParaRPr lang="en-US" smtClean="0"/>
          </a:p>
          <a:p>
            <a:pPr marL="215786" indent="-215786">
              <a:spcBef>
                <a:spcPct val="0"/>
              </a:spcBef>
            </a:pPr>
            <a:endParaRPr lang="en-US" smtClean="0"/>
          </a:p>
          <a:p>
            <a:pPr marL="215786" indent="-215786">
              <a:spcBef>
                <a:spcPct val="0"/>
              </a:spcBef>
            </a:pPr>
            <a:endParaRPr lang="en-US" b="1" smtClean="0"/>
          </a:p>
        </p:txBody>
      </p:sp>
      <p:sp>
        <p:nvSpPr>
          <p:cNvPr id="95238"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7187349-E2EC-47E2-B827-EADD3442A9FC}" type="slidenum">
              <a:rPr lang="en-US" sz="1200">
                <a:solidFill>
                  <a:srgbClr val="000000"/>
                </a:solidFill>
                <a:latin typeface="Arial" charset="0"/>
              </a:rPr>
              <a:pPr algn="r" eaLnBrk="1" hangingPunct="1"/>
              <a:t>32</a:t>
            </a:fld>
            <a:endParaRPr lang="en-US" sz="1200">
              <a:solidFill>
                <a:srgbClr val="000000"/>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E6D05AF-D3DD-4267-B540-9F5432ACE299}" type="slidenum">
              <a:rPr lang="en-US" smtClean="0"/>
              <a:pPr eaLnBrk="1" hangingPunct="1"/>
              <a:t>33</a:t>
            </a:fld>
            <a:endParaRPr lang="en-US" smtClean="0"/>
          </a:p>
        </p:txBody>
      </p:sp>
      <p:sp>
        <p:nvSpPr>
          <p:cNvPr id="9625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A618383-1E67-448C-B06B-57EDE96AB576}" type="slidenum">
              <a:rPr lang="en-US" sz="1200"/>
              <a:pPr algn="r" eaLnBrk="1" hangingPunct="1"/>
              <a:t>33</a:t>
            </a:fld>
            <a:endParaRPr lang="en-US" sz="1200"/>
          </a:p>
        </p:txBody>
      </p:sp>
      <p:sp>
        <p:nvSpPr>
          <p:cNvPr id="9626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b="1" smtClean="0"/>
              <a:t>LEARNING OBJECTIVE:  </a:t>
            </a:r>
          </a:p>
          <a:p>
            <a:pPr eaLnBrk="1" hangingPunct="1">
              <a:spcBef>
                <a:spcPct val="0"/>
              </a:spcBef>
            </a:pPr>
            <a:endParaRPr lang="en-US" b="1" smtClean="0"/>
          </a:p>
          <a:p>
            <a:pPr eaLnBrk="1" hangingPunct="1">
              <a:spcBef>
                <a:spcPct val="0"/>
              </a:spcBef>
            </a:pPr>
            <a:r>
              <a:rPr lang="en-US" smtClean="0"/>
              <a:t>The ADA not only defines what a disability is, it also designates rights and responsibilities for persons with disabilities.  The ADA also takes into account how accommodating for a disability will affect a company.  There are many facets to accommodation.  It is not one sided but is there to work for the rights of people with disabilities.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You may need to briefly explain the history and purpose of ADA. </a:t>
            </a:r>
          </a:p>
          <a:p>
            <a:pPr eaLnBrk="1" hangingPunct="1">
              <a:spcBef>
                <a:spcPct val="0"/>
              </a:spcBef>
            </a:pPr>
            <a:endParaRPr lang="en-US" smtClean="0"/>
          </a:p>
          <a:p>
            <a:pPr eaLnBrk="1" hangingPunct="1">
              <a:spcBef>
                <a:spcPct val="0"/>
              </a:spcBef>
            </a:pPr>
            <a:r>
              <a:rPr lang="en-US" smtClean="0"/>
              <a:t>You may want to give examples of some private sector institutions in your area.</a:t>
            </a:r>
          </a:p>
          <a:p>
            <a:pPr eaLnBrk="1" hangingPunct="1">
              <a:spcBef>
                <a:spcPct val="0"/>
              </a:spcBef>
            </a:pPr>
            <a:endParaRPr lang="en-US" smtClean="0"/>
          </a:p>
          <a:p>
            <a:pPr eaLnBrk="1" hangingPunct="1">
              <a:spcBef>
                <a:spcPct val="0"/>
              </a:spcBef>
            </a:pPr>
            <a:r>
              <a:rPr lang="en-US" smtClean="0"/>
              <a:t>You probably should explain “TTY” and ask if anyone has used it.</a:t>
            </a:r>
          </a:p>
        </p:txBody>
      </p:sp>
      <p:sp>
        <p:nvSpPr>
          <p:cNvPr id="96262"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FB3A2D7-1F3F-416B-9634-C5AA6B345DE8}" type="slidenum">
              <a:rPr lang="en-US" sz="1200">
                <a:solidFill>
                  <a:srgbClr val="000000"/>
                </a:solidFill>
                <a:latin typeface="Arial" charset="0"/>
              </a:rPr>
              <a:pPr algn="r" eaLnBrk="1" hangingPunct="1"/>
              <a:t>33</a:t>
            </a:fld>
            <a:endParaRPr lang="en-US" sz="1200">
              <a:solidFill>
                <a:srgbClr val="000000"/>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9C6631D-11B5-41BA-BA68-78C17112DDD0}" type="slidenum">
              <a:rPr lang="en-US" smtClean="0"/>
              <a:pPr eaLnBrk="1" hangingPunct="1"/>
              <a:t>34</a:t>
            </a:fld>
            <a:endParaRPr lang="en-US" smtClean="0"/>
          </a:p>
        </p:txBody>
      </p:sp>
      <p:sp>
        <p:nvSpPr>
          <p:cNvPr id="9728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460E15C-CD1C-42EA-90A8-80FB57CAA628}" type="slidenum">
              <a:rPr lang="en-US" sz="1200"/>
              <a:pPr algn="r" eaLnBrk="1" hangingPunct="1"/>
              <a:t>34</a:t>
            </a:fld>
            <a:endParaRPr lang="en-US" sz="1200"/>
          </a:p>
        </p:txBody>
      </p:sp>
      <p:sp>
        <p:nvSpPr>
          <p:cNvPr id="9728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Section 504 of the Rehabilitation Act of 1973 requires nondiscrimination by employers and organizations that receive federal funding assistance.  </a:t>
            </a:r>
          </a:p>
          <a:p>
            <a:pPr eaLnBrk="1" hangingPunct="1">
              <a:spcBef>
                <a:spcPct val="0"/>
              </a:spcBef>
            </a:pPr>
            <a:endParaRPr lang="en-US" smtClean="0"/>
          </a:p>
          <a:p>
            <a:pPr eaLnBrk="1" hangingPunct="1">
              <a:spcBef>
                <a:spcPct val="0"/>
              </a:spcBef>
            </a:pPr>
            <a:r>
              <a:rPr lang="en-US" smtClean="0"/>
              <a:t>Public schools are required to provide “free appropriate public education” to each qualified student with a disability, including those not in “special education” programs.</a:t>
            </a:r>
          </a:p>
          <a:p>
            <a:pPr eaLnBrk="1" hangingPunct="1">
              <a:spcBef>
                <a:spcPct val="0"/>
              </a:spcBef>
            </a:pPr>
            <a:endParaRPr lang="en-US" smtClean="0"/>
          </a:p>
          <a:p>
            <a:pPr eaLnBrk="1" hangingPunct="1">
              <a:spcBef>
                <a:spcPct val="0"/>
              </a:spcBef>
            </a:pPr>
            <a:r>
              <a:rPr lang="en-US" smtClean="0"/>
              <a:t>However, colleges and universities have different requirements.  </a:t>
            </a:r>
          </a:p>
          <a:p>
            <a:pPr eaLnBrk="1" hangingPunct="1">
              <a:spcBef>
                <a:spcPct val="0"/>
              </a:spcBef>
            </a:pPr>
            <a:endParaRPr lang="en-US" b="1" smtClean="0"/>
          </a:p>
          <a:p>
            <a:pPr eaLnBrk="1" hangingPunct="1">
              <a:spcBef>
                <a:spcPct val="0"/>
              </a:spcBef>
            </a:pPr>
            <a:endParaRPr lang="en-US" b="1" smtClean="0"/>
          </a:p>
        </p:txBody>
      </p:sp>
      <p:sp>
        <p:nvSpPr>
          <p:cNvPr id="97286"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24EDC97-474B-48BF-A112-111F12ED0FCE}" type="slidenum">
              <a:rPr lang="en-US" sz="1200">
                <a:solidFill>
                  <a:srgbClr val="000000"/>
                </a:solidFill>
                <a:latin typeface="Arial" charset="0"/>
              </a:rPr>
              <a:pPr algn="r" eaLnBrk="1" hangingPunct="1"/>
              <a:t>34</a:t>
            </a:fld>
            <a:endParaRPr lang="en-US" sz="1200">
              <a:solidFill>
                <a:srgbClr val="000000"/>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9CFB2FE-F2DE-4D39-98D7-F1A26E59872D}" type="slidenum">
              <a:rPr lang="en-US" smtClean="0"/>
              <a:pPr eaLnBrk="1" hangingPunct="1"/>
              <a:t>35</a:t>
            </a:fld>
            <a:endParaRPr lang="en-US" smtClean="0"/>
          </a:p>
        </p:txBody>
      </p:sp>
      <p:sp>
        <p:nvSpPr>
          <p:cNvPr id="9830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EAA955B-DAD2-4A69-A654-CF41B5BC5232}" type="slidenum">
              <a:rPr lang="en-US" sz="1200"/>
              <a:pPr algn="r" eaLnBrk="1" hangingPunct="1"/>
              <a:t>35</a:t>
            </a:fld>
            <a:endParaRPr lang="en-US" sz="1200"/>
          </a:p>
        </p:txBody>
      </p:sp>
      <p:sp>
        <p:nvSpPr>
          <p:cNvPr id="9830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Notes Placeholder 2"/>
          <p:cNvSpPr>
            <a:spLocks noGrp="1"/>
          </p:cNvSpPr>
          <p:nvPr>
            <p:ph type="body" idx="1"/>
          </p:nvPr>
        </p:nvSpPr>
        <p:spPr>
          <a:noFill/>
        </p:spPr>
        <p:txBody>
          <a:bodyPr/>
          <a:lstStyle/>
          <a:p>
            <a:pPr eaLnBrk="1" hangingPunct="1">
              <a:lnSpc>
                <a:spcPct val="80000"/>
              </a:lnSpc>
              <a:spcBef>
                <a:spcPct val="0"/>
              </a:spcBef>
            </a:pPr>
            <a:r>
              <a:rPr lang="en-US" b="1" smtClean="0"/>
              <a:t>Facilitator Notes:</a:t>
            </a:r>
          </a:p>
          <a:p>
            <a:pPr eaLnBrk="1" hangingPunct="1">
              <a:lnSpc>
                <a:spcPct val="80000"/>
              </a:lnSpc>
              <a:spcBef>
                <a:spcPct val="0"/>
              </a:spcBef>
            </a:pPr>
            <a:endParaRPr lang="en-US" sz="1000" b="1"/>
          </a:p>
          <a:p>
            <a:pPr eaLnBrk="1" hangingPunct="1">
              <a:lnSpc>
                <a:spcPct val="80000"/>
              </a:lnSpc>
              <a:spcBef>
                <a:spcPct val="0"/>
              </a:spcBef>
            </a:pPr>
            <a:r>
              <a:rPr lang="en-US" smtClean="0"/>
              <a:t>When in public High School, a student is more likely to have people guiding them because K-12 is required to identify students with specific needs and provide equal access to education.  However - </a:t>
            </a:r>
          </a:p>
          <a:p>
            <a:pPr eaLnBrk="1" hangingPunct="1">
              <a:lnSpc>
                <a:spcPct val="80000"/>
              </a:lnSpc>
              <a:spcBef>
                <a:spcPct val="0"/>
              </a:spcBef>
            </a:pPr>
            <a:endParaRPr lang="en-US" smtClean="0"/>
          </a:p>
          <a:p>
            <a:pPr marL="701692" lvl="1" indent="-270120">
              <a:lnSpc>
                <a:spcPct val="80000"/>
              </a:lnSpc>
              <a:spcBef>
                <a:spcPct val="0"/>
              </a:spcBef>
              <a:buFontTx/>
              <a:buChar char="•"/>
            </a:pPr>
            <a:r>
              <a:rPr lang="en-US" smtClean="0"/>
              <a:t>When a student goes to work or college, they will need to be able to ask about getting accommodations.  More of the responsibility will be on them to advocate for their rights.</a:t>
            </a:r>
          </a:p>
          <a:p>
            <a:pPr marL="701692" lvl="1" indent="-270120">
              <a:lnSpc>
                <a:spcPct val="80000"/>
              </a:lnSpc>
              <a:spcBef>
                <a:spcPct val="0"/>
              </a:spcBef>
              <a:buFontTx/>
              <a:buChar char="•"/>
            </a:pPr>
            <a:endParaRPr lang="en-US" smtClean="0"/>
          </a:p>
          <a:p>
            <a:pPr>
              <a:lnSpc>
                <a:spcPct val="80000"/>
              </a:lnSpc>
            </a:pPr>
            <a:r>
              <a:rPr lang="en-US" smtClean="0"/>
              <a:t>·  Public K-12 schools are obliged to identify and evaluate students who may have disabilities; colleges and universities are not. All schools covered under Section 504 cannot legally require students to disclose any kind of disabilities past or present, including a history of mental illness, on college applications. Choosing to disclose a disability of any kind is up to the prospective student, and if a student opts not to do this, the college or university cannot make that determination on the student's behalf. Disclosure is only necessary when a student is requesting disability-based accommodations as described in a 504 plan or similar documentation. </a:t>
            </a:r>
          </a:p>
          <a:p>
            <a:pPr>
              <a:lnSpc>
                <a:spcPct val="80000"/>
              </a:lnSpc>
            </a:pPr>
            <a:r>
              <a:rPr lang="en-US" b="1" smtClean="0"/>
              <a:t>A Reasonable Accommodation</a:t>
            </a:r>
          </a:p>
          <a:p>
            <a:pPr>
              <a:lnSpc>
                <a:spcPct val="80000"/>
              </a:lnSpc>
            </a:pPr>
            <a:r>
              <a:rPr lang="en-US" smtClean="0"/>
              <a:t>·  If a student discloses a disability and requests accommodation, the college may legally request documentation of the disability and the accommodations needed. Once the need for services is established, schools covered under Section 504 are obliged to make reasonable efforts to provide them. The 504 plan can assist the school's disability resource center to establish what services are needed to achieve parity with nondisabled students. </a:t>
            </a:r>
            <a:endParaRPr lang="en-US" b="1" smtClean="0"/>
          </a:p>
        </p:txBody>
      </p:sp>
      <p:sp>
        <p:nvSpPr>
          <p:cNvPr id="98310"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47CB40F-BCD0-44EF-8388-C102D3DF8957}" type="slidenum">
              <a:rPr lang="en-US" sz="1200">
                <a:solidFill>
                  <a:srgbClr val="000000"/>
                </a:solidFill>
                <a:latin typeface="Arial" charset="0"/>
              </a:rPr>
              <a:pPr algn="r" eaLnBrk="1" hangingPunct="1"/>
              <a:t>35</a:t>
            </a:fld>
            <a:endParaRPr lang="en-US" sz="1200">
              <a:solidFill>
                <a:srgbClr val="000000"/>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AA49E2F-4A01-4518-93F6-AD5E3A57C2F5}" type="slidenum">
              <a:rPr lang="en-US" smtClean="0"/>
              <a:pPr eaLnBrk="1" hangingPunct="1"/>
              <a:t>36</a:t>
            </a:fld>
            <a:endParaRPr lang="en-US" smtClean="0"/>
          </a:p>
        </p:txBody>
      </p:sp>
      <p:sp>
        <p:nvSpPr>
          <p:cNvPr id="99331"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84DB1A1-0572-4B91-A74B-096D7314A3C2}" type="slidenum">
              <a:rPr lang="en-US" sz="1200"/>
              <a:pPr algn="r" eaLnBrk="1" hangingPunct="1"/>
              <a:t>36</a:t>
            </a:fld>
            <a:endParaRPr lang="en-US" sz="1200"/>
          </a:p>
        </p:txBody>
      </p:sp>
      <p:sp>
        <p:nvSpPr>
          <p:cNvPr id="9933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Notes Placeholder 2"/>
          <p:cNvSpPr>
            <a:spLocks noGrp="1"/>
          </p:cNvSpPr>
          <p:nvPr>
            <p:ph type="body" idx="1"/>
          </p:nvPr>
        </p:nvSpPr>
        <p:spPr>
          <a:noFill/>
        </p:spPr>
        <p:txBody>
          <a:bodyPr/>
          <a:lstStyle/>
          <a:p>
            <a:pPr eaLnBrk="1" hangingPunct="1">
              <a:lnSpc>
                <a:spcPct val="90000"/>
              </a:lnSpc>
              <a:spcBef>
                <a:spcPct val="0"/>
              </a:spcBef>
            </a:pPr>
            <a:r>
              <a:rPr lang="en-US" b="1" smtClean="0"/>
              <a:t>Facilitator Notes:</a:t>
            </a:r>
            <a:endParaRPr lang="en-US" smtClean="0"/>
          </a:p>
          <a:p>
            <a:pPr eaLnBrk="1" hangingPunct="1">
              <a:lnSpc>
                <a:spcPct val="90000"/>
              </a:lnSpc>
              <a:spcBef>
                <a:spcPct val="0"/>
              </a:spcBef>
            </a:pPr>
            <a:endParaRPr lang="en-US" smtClean="0"/>
          </a:p>
          <a:p>
            <a:pPr eaLnBrk="1" hangingPunct="1">
              <a:lnSpc>
                <a:spcPct val="90000"/>
              </a:lnSpc>
              <a:spcBef>
                <a:spcPct val="0"/>
              </a:spcBef>
            </a:pPr>
            <a:r>
              <a:rPr lang="en-US" smtClean="0"/>
              <a:t>You could take the time to explain what a reasonable accommodation is:  </a:t>
            </a:r>
          </a:p>
          <a:p>
            <a:pPr eaLnBrk="1" hangingPunct="1">
              <a:lnSpc>
                <a:spcPct val="90000"/>
              </a:lnSpc>
              <a:spcBef>
                <a:spcPct val="0"/>
              </a:spcBef>
            </a:pPr>
            <a:endParaRPr lang="en-US" smtClean="0"/>
          </a:p>
          <a:p>
            <a:pPr eaLnBrk="1" hangingPunct="1">
              <a:lnSpc>
                <a:spcPct val="90000"/>
              </a:lnSpc>
              <a:spcBef>
                <a:spcPct val="0"/>
              </a:spcBef>
            </a:pPr>
            <a:r>
              <a:rPr lang="en-US" smtClean="0"/>
              <a:t>What is a reasonable accommodation?  The United States Department of Justice says that: </a:t>
            </a:r>
          </a:p>
          <a:p>
            <a:pPr eaLnBrk="1" hangingPunct="1">
              <a:lnSpc>
                <a:spcPct val="90000"/>
              </a:lnSpc>
              <a:spcBef>
                <a:spcPct val="0"/>
              </a:spcBef>
            </a:pPr>
            <a:r>
              <a:rPr lang="en-US" i="1" smtClean="0"/>
              <a:t>“A reasonable accommodation is any modification or adjustment to a job or the work environment that will enable a qualified applicant or employee with a disability to participate in the application process or to perform essential job functions. Reasonable accommodation also includes adjustments to assure that a qualified individual with a disability has rights and privileges in employment equal to those of employees without disabilities." </a:t>
            </a:r>
            <a:r>
              <a:rPr lang="en-US" i="1" smtClean="0">
                <a:hlinkClick r:id="rId3"/>
              </a:rPr>
              <a:t>USDOJ</a:t>
            </a:r>
            <a:r>
              <a:rPr lang="en-US" smtClean="0">
                <a:hlinkClick r:id="rId3"/>
              </a:rPr>
              <a:t> (Department of Justice)</a:t>
            </a:r>
            <a:r>
              <a:rPr lang="en-US" smtClean="0"/>
              <a:t> </a:t>
            </a:r>
          </a:p>
          <a:p>
            <a:pPr eaLnBrk="1" hangingPunct="1">
              <a:lnSpc>
                <a:spcPct val="90000"/>
              </a:lnSpc>
              <a:spcBef>
                <a:spcPct val="0"/>
              </a:spcBef>
            </a:pPr>
            <a:endParaRPr lang="en-US" smtClean="0"/>
          </a:p>
          <a:p>
            <a:pPr eaLnBrk="1" hangingPunct="1">
              <a:lnSpc>
                <a:spcPct val="90000"/>
              </a:lnSpc>
              <a:spcBef>
                <a:spcPct val="0"/>
              </a:spcBef>
            </a:pPr>
            <a:r>
              <a:rPr lang="en-US" smtClean="0"/>
              <a:t>(There is another part to reasonable accommodation, and it has to do with the size of the company or school and their fiscal ability to provide the accommodation. )</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b="1" smtClean="0"/>
          </a:p>
          <a:p>
            <a:pPr eaLnBrk="1" hangingPunct="1">
              <a:lnSpc>
                <a:spcPct val="90000"/>
              </a:lnSpc>
              <a:spcBef>
                <a:spcPct val="0"/>
              </a:spcBef>
            </a:pPr>
            <a:endParaRPr lang="en-US" b="1" smtClean="0"/>
          </a:p>
          <a:p>
            <a:pPr eaLnBrk="1" hangingPunct="1">
              <a:lnSpc>
                <a:spcPct val="90000"/>
              </a:lnSpc>
              <a:spcBef>
                <a:spcPct val="0"/>
              </a:spcBef>
            </a:pPr>
            <a:endParaRPr lang="en-US" b="1" smtClean="0"/>
          </a:p>
        </p:txBody>
      </p:sp>
      <p:sp>
        <p:nvSpPr>
          <p:cNvPr id="99334"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4344F6C-79CC-462E-AA9F-9AFE2462639C}" type="slidenum">
              <a:rPr lang="en-US" sz="1200">
                <a:solidFill>
                  <a:srgbClr val="000000"/>
                </a:solidFill>
                <a:latin typeface="Arial" charset="0"/>
              </a:rPr>
              <a:pPr algn="r" eaLnBrk="1" hangingPunct="1"/>
              <a:t>36</a:t>
            </a:fld>
            <a:endParaRPr lang="en-US" sz="1200">
              <a:solidFill>
                <a:srgbClr val="000000"/>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A3E71E5-183B-4C50-8BE2-32E26075ACCD}" type="slidenum">
              <a:rPr lang="en-US" smtClean="0"/>
              <a:pPr eaLnBrk="1" hangingPunct="1"/>
              <a:t>37</a:t>
            </a:fld>
            <a:endParaRPr lang="en-US" smtClean="0"/>
          </a:p>
        </p:txBody>
      </p:sp>
      <p:sp>
        <p:nvSpPr>
          <p:cNvPr id="10035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5EB0E66-CACB-48CE-84FC-85E6E8C465F2}" type="slidenum">
              <a:rPr lang="en-US" sz="1200"/>
              <a:pPr algn="r" eaLnBrk="1" hangingPunct="1"/>
              <a:t>37</a:t>
            </a:fld>
            <a:endParaRPr lang="en-US" sz="1200"/>
          </a:p>
        </p:txBody>
      </p:sp>
      <p:sp>
        <p:nvSpPr>
          <p:cNvPr id="100356" name="Slide Image Placeholder 1"/>
          <p:cNvSpPr>
            <a:spLocks noGrp="1" noRot="1" noChangeAspect="1" noTextEdit="1"/>
          </p:cNvSpPr>
          <p:nvPr>
            <p:ph type="sldImg"/>
          </p:nvPr>
        </p:nvSpPr>
        <p:spPr bwMode="auto">
          <a:xfrm>
            <a:off x="1392238" y="600075"/>
            <a:ext cx="3795712" cy="2847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Notes Placeholder 2"/>
          <p:cNvSpPr>
            <a:spLocks noGrp="1"/>
          </p:cNvSpPr>
          <p:nvPr>
            <p:ph type="body" idx="1"/>
          </p:nvPr>
        </p:nvSpPr>
        <p:spPr>
          <a:xfrm>
            <a:off x="521721" y="3898363"/>
            <a:ext cx="5708054" cy="4121350"/>
          </a:xfrm>
          <a:noFill/>
        </p:spPr>
        <p:txBody>
          <a:bodyPr/>
          <a:lstStyle/>
          <a:p>
            <a:pPr eaLnBrk="1" hangingPunct="1">
              <a:spcBef>
                <a:spcPct val="0"/>
              </a:spcBef>
            </a:pPr>
            <a:r>
              <a:rPr lang="en-US" b="1" smtClean="0"/>
              <a:t>Facilitator Notes:		Projected Time:  25 mins.</a:t>
            </a:r>
          </a:p>
          <a:p>
            <a:pPr eaLnBrk="1" hangingPunct="1">
              <a:spcBef>
                <a:spcPct val="0"/>
              </a:spcBef>
            </a:pPr>
            <a:endParaRPr lang="en-US" b="1" smtClean="0"/>
          </a:p>
          <a:p>
            <a:pPr eaLnBrk="1" hangingPunct="1">
              <a:spcBef>
                <a:spcPct val="0"/>
              </a:spcBef>
            </a:pPr>
            <a:r>
              <a:rPr lang="en-US" b="1" smtClean="0"/>
              <a:t>Materials Needed:</a:t>
            </a:r>
          </a:p>
          <a:p>
            <a:pPr eaLnBrk="1" hangingPunct="1">
              <a:spcBef>
                <a:spcPct val="0"/>
              </a:spcBef>
            </a:pPr>
            <a:r>
              <a:rPr lang="en-US" b="1" smtClean="0"/>
              <a:t>	</a:t>
            </a:r>
            <a:r>
              <a:rPr lang="en-US" smtClean="0"/>
              <a:t>Bingo cards </a:t>
            </a:r>
          </a:p>
          <a:p>
            <a:pPr eaLnBrk="1" hangingPunct="1">
              <a:spcBef>
                <a:spcPct val="0"/>
              </a:spcBef>
            </a:pPr>
            <a:r>
              <a:rPr lang="en-US" smtClean="0"/>
              <a:t>	Markers</a:t>
            </a:r>
          </a:p>
          <a:p>
            <a:pPr eaLnBrk="1" hangingPunct="1">
              <a:spcBef>
                <a:spcPct val="0"/>
              </a:spcBef>
            </a:pPr>
            <a:r>
              <a:rPr lang="en-US" smtClean="0"/>
              <a:t>	Student glossary of terms (Participant Workbook)		</a:t>
            </a:r>
          </a:p>
          <a:p>
            <a:pPr eaLnBrk="1" hangingPunct="1">
              <a:spcBef>
                <a:spcPct val="0"/>
              </a:spcBef>
            </a:pPr>
            <a:r>
              <a:rPr lang="en-US" smtClean="0"/>
              <a:t>  	Prizes are optional</a:t>
            </a:r>
          </a:p>
          <a:p>
            <a:pPr eaLnBrk="1" hangingPunct="1">
              <a:spcBef>
                <a:spcPct val="0"/>
              </a:spcBef>
            </a:pPr>
            <a:endParaRPr lang="en-US" b="1" smtClean="0"/>
          </a:p>
          <a:p>
            <a:pPr eaLnBrk="1" hangingPunct="1">
              <a:spcBef>
                <a:spcPct val="0"/>
              </a:spcBef>
            </a:pPr>
            <a:r>
              <a:rPr lang="en-US" b="1" smtClean="0"/>
              <a:t>In ADVANCE OF THIS ACTIVITY be sure to cut out your bingo cards as there are two per page.  </a:t>
            </a:r>
            <a:r>
              <a:rPr lang="en-US" smtClean="0"/>
              <a:t>(There is a copy in the Participant Workbook.)</a:t>
            </a:r>
            <a:endParaRPr lang="en-US" b="1" smtClean="0"/>
          </a:p>
          <a:p>
            <a:pPr eaLnBrk="1" hangingPunct="1">
              <a:spcBef>
                <a:spcPct val="0"/>
              </a:spcBef>
            </a:pPr>
            <a:endParaRPr lang="en-US" b="1" smtClean="0"/>
          </a:p>
          <a:p>
            <a:pPr eaLnBrk="1" hangingPunct="1">
              <a:spcBef>
                <a:spcPct val="0"/>
              </a:spcBef>
            </a:pPr>
            <a:r>
              <a:rPr lang="en-US" b="1" smtClean="0"/>
              <a:t>During the class:   </a:t>
            </a:r>
            <a:r>
              <a:rPr lang="en-US" smtClean="0"/>
              <a:t>Pass out Bingo Cards.</a:t>
            </a:r>
          </a:p>
          <a:p>
            <a:pPr eaLnBrk="1" hangingPunct="1">
              <a:spcBef>
                <a:spcPct val="0"/>
              </a:spcBef>
            </a:pPr>
            <a:endParaRPr lang="en-US" smtClean="0"/>
          </a:p>
          <a:p>
            <a:pPr eaLnBrk="1" hangingPunct="1">
              <a:spcBef>
                <a:spcPct val="0"/>
              </a:spcBef>
            </a:pPr>
            <a:r>
              <a:rPr lang="en-US" b="1" smtClean="0"/>
              <a:t>Review</a:t>
            </a:r>
            <a:r>
              <a:rPr lang="en-US" smtClean="0"/>
              <a:t> the list of Terms and Definitions located on the next page.</a:t>
            </a:r>
          </a:p>
          <a:p>
            <a:pPr eaLnBrk="1" hangingPunct="1">
              <a:spcBef>
                <a:spcPct val="0"/>
              </a:spcBef>
            </a:pPr>
            <a:r>
              <a:rPr lang="en-US" smtClean="0"/>
              <a:t>Remember the goal is to learn the words.</a:t>
            </a:r>
          </a:p>
          <a:p>
            <a:pPr eaLnBrk="1" hangingPunct="1">
              <a:spcBef>
                <a:spcPct val="0"/>
              </a:spcBef>
            </a:pPr>
            <a:endParaRPr lang="en-US" b="1" smtClean="0"/>
          </a:p>
          <a:p>
            <a:pPr eaLnBrk="1" hangingPunct="1">
              <a:spcBef>
                <a:spcPct val="0"/>
              </a:spcBef>
            </a:pPr>
            <a:r>
              <a:rPr lang="en-US" smtClean="0"/>
              <a:t>This game is played after reviewing the vocabulary used for this curriculum.  Provide each student with a BINGO card. Read a definition from the student glossary of terms.  Students mark the vocabulary word on their cards.  Ask the group what the answer was so students who may have been unsure will know.  The goal of Bingo is for one player to complete a '</a:t>
            </a:r>
            <a:r>
              <a:rPr lang="en-US" b="1" smtClean="0"/>
              <a:t>Bingo</a:t>
            </a:r>
            <a:r>
              <a:rPr lang="en-US" smtClean="0"/>
              <a:t>' pattern, such as a line with five words in a vertical, horizontal or diagonal row on one of their cards.   </a:t>
            </a:r>
          </a:p>
          <a:p>
            <a:pPr eaLnBrk="1" hangingPunct="1">
              <a:spcBef>
                <a:spcPct val="0"/>
              </a:spcBef>
            </a:pPr>
            <a:endParaRPr lang="en-US" smtClean="0"/>
          </a:p>
        </p:txBody>
      </p:sp>
      <p:sp>
        <p:nvSpPr>
          <p:cNvPr id="100358"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DFC0DFC-8424-4C9E-BD8C-38E237CEDCC1}" type="slidenum">
              <a:rPr lang="en-US" sz="1200">
                <a:solidFill>
                  <a:srgbClr val="000000"/>
                </a:solidFill>
                <a:latin typeface="Arial" charset="0"/>
              </a:rPr>
              <a:pPr algn="r" eaLnBrk="1" hangingPunct="1"/>
              <a:t>37</a:t>
            </a:fld>
            <a:endParaRPr lang="en-US" sz="1200">
              <a:solidFill>
                <a:srgbClr val="000000"/>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3CACE11-4439-40AF-AFBC-B857FF9255E5}" type="slidenum">
              <a:rPr lang="en-US" smtClean="0"/>
              <a:pPr eaLnBrk="1" hangingPunct="1"/>
              <a:t>38</a:t>
            </a:fld>
            <a:endParaRPr lang="en-US" smtClean="0"/>
          </a:p>
        </p:txBody>
      </p:sp>
      <p:sp>
        <p:nvSpPr>
          <p:cNvPr id="10137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69FFC8F-7E4D-4E20-BBC0-C5DB70C02E95}" type="slidenum">
              <a:rPr lang="en-US" sz="1200"/>
              <a:pPr algn="r" eaLnBrk="1" hangingPunct="1"/>
              <a:t>38</a:t>
            </a:fld>
            <a:endParaRPr lang="en-US" sz="1200"/>
          </a:p>
        </p:txBody>
      </p:sp>
      <p:sp>
        <p:nvSpPr>
          <p:cNvPr id="10138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Notes Placeholder 2"/>
          <p:cNvSpPr>
            <a:spLocks noGrp="1"/>
          </p:cNvSpPr>
          <p:nvPr>
            <p:ph type="body" idx="1"/>
          </p:nvPr>
        </p:nvSpPr>
        <p:spPr>
          <a:noFill/>
        </p:spPr>
        <p:txBody>
          <a:bodyPr/>
          <a:lstStyle/>
          <a:p>
            <a:pPr eaLnBrk="1" hangingPunct="1">
              <a:spcBef>
                <a:spcPct val="0"/>
              </a:spcBef>
            </a:pPr>
            <a:r>
              <a:rPr lang="en-US" b="1" smtClean="0"/>
              <a:t>Facilitator Notes:                                          Projected Time: 15 minutes</a:t>
            </a:r>
          </a:p>
          <a:p>
            <a:pPr eaLnBrk="1" hangingPunct="1">
              <a:spcBef>
                <a:spcPct val="0"/>
              </a:spcBef>
            </a:pPr>
            <a:endParaRPr lang="en-US" b="1" smtClean="0"/>
          </a:p>
          <a:p>
            <a:pPr eaLnBrk="1" hangingPunct="1">
              <a:spcBef>
                <a:spcPct val="0"/>
              </a:spcBef>
            </a:pPr>
            <a:r>
              <a:rPr lang="en-US" smtClean="0"/>
              <a:t>This will be an opportunity to document any reactions, learning, questions, etc. regarding this workshop so far.  There is a Self Reflection Sheet in the Participant Handbook for them to document their thoughts.  This activity could be used as a Dyad (of two) or Triad (of 3) for sharing with one another before moving onto the next phase, where we begin to look at occupations.</a:t>
            </a:r>
          </a:p>
          <a:p>
            <a:pPr eaLnBrk="1" hangingPunct="1">
              <a:spcBef>
                <a:spcPct val="0"/>
              </a:spcBef>
            </a:pPr>
            <a:endParaRPr lang="en-US" smtClean="0"/>
          </a:p>
          <a:p>
            <a:pPr eaLnBrk="1" hangingPunct="1">
              <a:spcBef>
                <a:spcPct val="0"/>
              </a:spcBef>
            </a:pPr>
            <a:r>
              <a:rPr lang="en-US" smtClean="0"/>
              <a:t>A copy of this sheet follows this slide. </a:t>
            </a:r>
          </a:p>
        </p:txBody>
      </p:sp>
      <p:sp>
        <p:nvSpPr>
          <p:cNvPr id="101382"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85E361B-BEC7-4431-A68C-D9723819967A}" type="slidenum">
              <a:rPr lang="en-US" sz="1200">
                <a:solidFill>
                  <a:srgbClr val="000000"/>
                </a:solidFill>
                <a:latin typeface="Arial" charset="0"/>
              </a:rPr>
              <a:pPr algn="r" eaLnBrk="1" hangingPunct="1"/>
              <a:t>38</a:t>
            </a:fld>
            <a:endParaRPr lang="en-US" sz="1200">
              <a:solidFill>
                <a:srgbClr val="000000"/>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8171A2A-D944-4867-88FF-0034581C8955}" type="slidenum">
              <a:rPr lang="en-US" smtClean="0"/>
              <a:pPr eaLnBrk="1" hangingPunct="1"/>
              <a:t>39</a:t>
            </a:fld>
            <a:endParaRPr lang="en-US" smtClean="0"/>
          </a:p>
        </p:txBody>
      </p:sp>
      <p:sp>
        <p:nvSpPr>
          <p:cNvPr id="10240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D8CBBC3-3F0A-4A3E-80A0-63D8E867B911}" type="slidenum">
              <a:rPr lang="en-US" sz="1200"/>
              <a:pPr algn="r" eaLnBrk="1" hangingPunct="1"/>
              <a:t>39</a:t>
            </a:fld>
            <a:endParaRPr lang="en-US" sz="1200"/>
          </a:p>
        </p:txBody>
      </p:sp>
      <p:sp>
        <p:nvSpPr>
          <p:cNvPr id="10240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b="1" smtClean="0"/>
              <a:t>Materials Needed:  </a:t>
            </a:r>
            <a:r>
              <a:rPr lang="en-US" smtClean="0"/>
              <a:t>Participant Workbook</a:t>
            </a:r>
          </a:p>
          <a:p>
            <a:pPr eaLnBrk="1" hangingPunct="1">
              <a:spcBef>
                <a:spcPct val="0"/>
              </a:spcBef>
            </a:pPr>
            <a:endParaRPr lang="en-US" smtClean="0"/>
          </a:p>
          <a:p>
            <a:pPr eaLnBrk="1" hangingPunct="1">
              <a:spcBef>
                <a:spcPct val="0"/>
              </a:spcBef>
            </a:pPr>
            <a:r>
              <a:rPr lang="en-US" smtClean="0"/>
              <a:t>This is an opportunity to have the participants examine their Participant Workbook to make sure that they have documented everything that they have learned about themselves over the last few weeks.  This would be a good time to have a discussion and check in with them.  </a:t>
            </a:r>
          </a:p>
          <a:p>
            <a:pPr eaLnBrk="1" hangingPunct="1">
              <a:spcBef>
                <a:spcPct val="0"/>
              </a:spcBef>
            </a:pPr>
            <a:endParaRPr lang="en-US" smtClean="0"/>
          </a:p>
          <a:p>
            <a:pPr eaLnBrk="1" hangingPunct="1">
              <a:spcBef>
                <a:spcPct val="0"/>
              </a:spcBef>
            </a:pPr>
            <a:r>
              <a:rPr lang="en-US" smtClean="0"/>
              <a:t>Did you know all of this information about yourself when we started this workshop?  Has this changed how you look at yourself?  How about your temperament, your personality characteristics, your skills,  and your prospects for employment?</a:t>
            </a:r>
          </a:p>
          <a:p>
            <a:pPr eaLnBrk="1" hangingPunct="1">
              <a:spcBef>
                <a:spcPct val="0"/>
              </a:spcBef>
            </a:pPr>
            <a:endParaRPr lang="en-US" smtClean="0"/>
          </a:p>
          <a:p>
            <a:pPr eaLnBrk="1" hangingPunct="1">
              <a:spcBef>
                <a:spcPct val="0"/>
              </a:spcBef>
            </a:pPr>
            <a:r>
              <a:rPr lang="en-US" smtClean="0"/>
              <a:t>The next section of the workshop begins to look at Occupations. They will learn how to research occupations, narrow down choices and find labor market information.</a:t>
            </a:r>
          </a:p>
          <a:p>
            <a:pPr eaLnBrk="1" hangingPunct="1">
              <a:spcBef>
                <a:spcPct val="0"/>
              </a:spcBef>
            </a:pPr>
            <a:endParaRPr lang="en-US" smtClean="0"/>
          </a:p>
          <a:p>
            <a:pPr eaLnBrk="1" hangingPunct="1">
              <a:spcBef>
                <a:spcPct val="0"/>
              </a:spcBef>
            </a:pPr>
            <a:endParaRPr lang="en-US" smtClean="0"/>
          </a:p>
        </p:txBody>
      </p:sp>
      <p:sp>
        <p:nvSpPr>
          <p:cNvPr id="102406"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545C25D-4761-49BA-B336-B301F9A669E1}" type="slidenum">
              <a:rPr lang="en-US" sz="1200">
                <a:solidFill>
                  <a:srgbClr val="000000"/>
                </a:solidFill>
                <a:latin typeface="Arial" charset="0"/>
              </a:rPr>
              <a:pPr algn="r" eaLnBrk="1" hangingPunct="1"/>
              <a:t>39</a:t>
            </a:fld>
            <a:endParaRPr lang="en-US" sz="12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B983C5F-FC76-444E-B978-A2B51A00D3E0}" type="slidenum">
              <a:rPr lang="en-US" smtClean="0"/>
              <a:pPr eaLnBrk="1" hangingPunct="1"/>
              <a:t>4</a:t>
            </a:fld>
            <a:endParaRPr lang="en-US" smtClean="0"/>
          </a:p>
        </p:txBody>
      </p:sp>
      <p:sp>
        <p:nvSpPr>
          <p:cNvPr id="6656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7E6CB2D-DD90-4C4E-9E62-F4E93CA28FBB}" type="slidenum">
              <a:rPr lang="en-US" sz="1200"/>
              <a:pPr algn="r" eaLnBrk="1" hangingPunct="1"/>
              <a:t>4</a:t>
            </a:fld>
            <a:endParaRPr lang="en-US" sz="1200"/>
          </a:p>
        </p:txBody>
      </p:sp>
      <p:sp>
        <p:nvSpPr>
          <p:cNvPr id="6656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Notes Placeholder 2"/>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b="1" smtClean="0"/>
          </a:p>
          <a:p>
            <a:pPr eaLnBrk="1" hangingPunct="1">
              <a:spcBef>
                <a:spcPct val="0"/>
              </a:spcBef>
            </a:pPr>
            <a:r>
              <a:rPr lang="en-US" smtClean="0"/>
              <a:t>Have some discussion about why these disabilities can’t be found on Clip-Art or in pictures.</a:t>
            </a:r>
          </a:p>
          <a:p>
            <a:pPr eaLnBrk="1" hangingPunct="1">
              <a:spcBef>
                <a:spcPct val="0"/>
              </a:spcBef>
            </a:pPr>
            <a:endParaRPr lang="en-US" smtClean="0"/>
          </a:p>
          <a:p>
            <a:pPr eaLnBrk="1" hangingPunct="1">
              <a:spcBef>
                <a:spcPct val="0"/>
              </a:spcBef>
            </a:pPr>
            <a:r>
              <a:rPr lang="en-US" smtClean="0"/>
              <a:t>What do most people tend to think or picture in their mind when they think about </a:t>
            </a:r>
            <a:r>
              <a:rPr lang="en-US" u="sng" smtClean="0"/>
              <a:t>p</a:t>
            </a:r>
            <a:r>
              <a:rPr lang="en-US" smtClean="0"/>
              <a:t>eople </a:t>
            </a:r>
            <a:r>
              <a:rPr lang="en-US" u="sng" smtClean="0"/>
              <a:t>w</a:t>
            </a:r>
            <a:r>
              <a:rPr lang="en-US" smtClean="0"/>
              <a:t>ith </a:t>
            </a:r>
            <a:r>
              <a:rPr lang="en-US" u="sng" smtClean="0"/>
              <a:t>d</a:t>
            </a:r>
            <a:r>
              <a:rPr lang="en-US" smtClean="0"/>
              <a:t>isabilities (PWD).</a:t>
            </a:r>
          </a:p>
          <a:p>
            <a:pPr eaLnBrk="1" hangingPunct="1">
              <a:spcBef>
                <a:spcPct val="0"/>
              </a:spcBef>
            </a:pPr>
            <a:endParaRPr lang="en-US" smtClean="0"/>
          </a:p>
          <a:p>
            <a:pPr eaLnBrk="1" hangingPunct="1">
              <a:spcBef>
                <a:spcPct val="0"/>
              </a:spcBef>
            </a:pPr>
            <a:r>
              <a:rPr lang="en-US" smtClean="0"/>
              <a:t>Is that a problem?  Have you or another person been treated differently because of a disability?  What happened to you or someone you know?  </a:t>
            </a:r>
          </a:p>
          <a:p>
            <a:pPr eaLnBrk="1" hangingPunct="1">
              <a:spcBef>
                <a:spcPct val="0"/>
              </a:spcBef>
            </a:pPr>
            <a:endParaRPr lang="en-US" smtClean="0"/>
          </a:p>
          <a:p>
            <a:pPr eaLnBrk="1" hangingPunct="1">
              <a:spcBef>
                <a:spcPct val="0"/>
              </a:spcBef>
            </a:pPr>
            <a:r>
              <a:rPr lang="en-US" smtClean="0"/>
              <a:t>As much as we would like to think that people have grown and understand disabilities better, there is still some fear of people with disabilities.  </a:t>
            </a:r>
          </a:p>
          <a:p>
            <a:pPr eaLnBrk="1" hangingPunct="1">
              <a:spcBef>
                <a:spcPct val="0"/>
              </a:spcBef>
            </a:pPr>
            <a:endParaRPr lang="en-US" smtClean="0"/>
          </a:p>
          <a:p>
            <a:pPr eaLnBrk="1" hangingPunct="1">
              <a:spcBef>
                <a:spcPct val="0"/>
              </a:spcBef>
            </a:pPr>
            <a:endParaRPr lang="en-US" smtClean="0"/>
          </a:p>
        </p:txBody>
      </p:sp>
      <p:sp>
        <p:nvSpPr>
          <p:cNvPr id="66566"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C84B480-5DAF-4DA7-9B7E-6354DE9146E2}" type="slidenum">
              <a:rPr lang="en-US" sz="1200">
                <a:solidFill>
                  <a:srgbClr val="000000"/>
                </a:solidFill>
                <a:latin typeface="Arial" charset="0"/>
              </a:rPr>
              <a:pPr algn="r" eaLnBrk="1" hangingPunct="1"/>
              <a:t>4</a:t>
            </a:fld>
            <a:endParaRPr lang="en-US" sz="1200">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120A20F-F82C-4CF7-B4B9-BDF7FABDFD96}" type="slidenum">
              <a:rPr lang="en-US" smtClean="0"/>
              <a:pPr eaLnBrk="1" hangingPunct="1"/>
              <a:t>5</a:t>
            </a:fld>
            <a:endParaRPr lang="en-US" smtClean="0"/>
          </a:p>
        </p:txBody>
      </p:sp>
      <p:sp>
        <p:nvSpPr>
          <p:cNvPr id="67587"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5F0A7B6-46A5-469D-AC3B-16FA16B09C06}" type="slidenum">
              <a:rPr lang="en-US" sz="1200"/>
              <a:pPr algn="r" eaLnBrk="1" hangingPunct="1"/>
              <a:t>5</a:t>
            </a:fld>
            <a:endParaRPr lang="en-US" sz="1200"/>
          </a:p>
        </p:txBody>
      </p:sp>
      <p:sp>
        <p:nvSpPr>
          <p:cNvPr id="67588" name="Slide Image Placeholder 1"/>
          <p:cNvSpPr>
            <a:spLocks noGrp="1" noRot="1" noChangeAspect="1" noTextEdit="1"/>
          </p:cNvSpPr>
          <p:nvPr>
            <p:ph type="sldImg"/>
          </p:nvPr>
        </p:nvSpPr>
        <p:spPr bwMode="auto">
          <a:xfrm>
            <a:off x="1571625" y="600075"/>
            <a:ext cx="3795713" cy="2847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Notes Placeholder 2"/>
          <p:cNvSpPr>
            <a:spLocks noGrp="1"/>
          </p:cNvSpPr>
          <p:nvPr>
            <p:ph type="body" idx="1"/>
          </p:nvPr>
        </p:nvSpPr>
        <p:spPr>
          <a:xfrm>
            <a:off x="500111" y="3598969"/>
            <a:ext cx="6143335" cy="5314248"/>
          </a:xfrm>
          <a:noFill/>
        </p:spPr>
        <p:txBody>
          <a:bodyPr/>
          <a:lstStyle/>
          <a:p>
            <a:pPr eaLnBrk="1" hangingPunct="1">
              <a:spcBef>
                <a:spcPct val="0"/>
              </a:spcBef>
            </a:pPr>
            <a:r>
              <a:rPr lang="en-US" sz="1100" b="1"/>
              <a:t>Facilitator Notes:</a:t>
            </a:r>
          </a:p>
          <a:p>
            <a:pPr eaLnBrk="1" hangingPunct="1">
              <a:spcBef>
                <a:spcPct val="0"/>
              </a:spcBef>
              <a:buFontTx/>
              <a:buChar char="•"/>
            </a:pPr>
            <a:r>
              <a:rPr lang="en-US" sz="1100"/>
              <a:t>Stress that we are here to emphasize ABILITY!  </a:t>
            </a:r>
            <a:r>
              <a:rPr lang="en-US" sz="1100" b="1"/>
              <a:t>Discuss accommodations.</a:t>
            </a:r>
          </a:p>
          <a:p>
            <a:pPr eaLnBrk="1" hangingPunct="1">
              <a:spcBef>
                <a:spcPct val="0"/>
              </a:spcBef>
              <a:buFontTx/>
              <a:buChar char="•"/>
            </a:pPr>
            <a:r>
              <a:rPr lang="en-US" sz="1100"/>
              <a:t>Let’s talk about some advantages and disadvantages to disclosing your disability:</a:t>
            </a:r>
          </a:p>
          <a:p>
            <a:pPr eaLnBrk="1" hangingPunct="1">
              <a:spcBef>
                <a:spcPct val="0"/>
              </a:spcBef>
            </a:pPr>
            <a:endParaRPr lang="en-US" sz="1100"/>
          </a:p>
          <a:p>
            <a:pPr eaLnBrk="1" hangingPunct="1">
              <a:spcBef>
                <a:spcPct val="0"/>
              </a:spcBef>
            </a:pPr>
            <a:r>
              <a:rPr lang="en-US" sz="1100" u="sng"/>
              <a:t>Advantages of Disclosure</a:t>
            </a:r>
            <a:endParaRPr lang="en-US" sz="1100"/>
          </a:p>
          <a:p>
            <a:pPr eaLnBrk="1" hangingPunct="1">
              <a:spcBef>
                <a:spcPct val="0"/>
              </a:spcBef>
            </a:pPr>
            <a:r>
              <a:rPr lang="en-US" sz="1100"/>
              <a:t>It allows you to receive reasonable accommodations so you can pursue work, school, or community activities more effectively. </a:t>
            </a:r>
          </a:p>
          <a:p>
            <a:pPr eaLnBrk="1" hangingPunct="1">
              <a:spcBef>
                <a:spcPct val="0"/>
              </a:spcBef>
            </a:pPr>
            <a:r>
              <a:rPr lang="en-US" sz="1100"/>
              <a:t>It provides legal protection against discrimination (as specified in the Americans with Disabilities Act).</a:t>
            </a:r>
          </a:p>
          <a:p>
            <a:pPr eaLnBrk="1" hangingPunct="1">
              <a:spcBef>
                <a:spcPct val="0"/>
              </a:spcBef>
            </a:pPr>
            <a:r>
              <a:rPr lang="en-US" sz="1100"/>
              <a:t>It reduces stress, since protecting a “secret” can take a lot of energy. </a:t>
            </a:r>
          </a:p>
          <a:p>
            <a:pPr eaLnBrk="1" hangingPunct="1">
              <a:spcBef>
                <a:spcPct val="0"/>
              </a:spcBef>
            </a:pPr>
            <a:r>
              <a:rPr lang="en-US" sz="1100"/>
              <a:t>It gives you a clearer impression of what kinds of expectations people may have of you and your abilities.</a:t>
            </a:r>
          </a:p>
          <a:p>
            <a:pPr eaLnBrk="1" hangingPunct="1">
              <a:spcBef>
                <a:spcPct val="0"/>
              </a:spcBef>
            </a:pPr>
            <a:r>
              <a:rPr lang="en-US" sz="1100"/>
              <a:t>It ensures that you are getting what you need in order to be successful.</a:t>
            </a:r>
          </a:p>
          <a:p>
            <a:pPr eaLnBrk="1" hangingPunct="1">
              <a:spcBef>
                <a:spcPct val="0"/>
              </a:spcBef>
            </a:pPr>
            <a:r>
              <a:rPr lang="en-US" sz="1100"/>
              <a:t>It provides full freedom to examine and question health insurance and other benefits. </a:t>
            </a:r>
          </a:p>
          <a:p>
            <a:pPr eaLnBrk="1" hangingPunct="1">
              <a:spcBef>
                <a:spcPct val="0"/>
              </a:spcBef>
            </a:pPr>
            <a:r>
              <a:rPr lang="en-US" sz="1100"/>
              <a:t>It provides greater freedom to communicate should you face changes in your particular situation.</a:t>
            </a:r>
          </a:p>
          <a:p>
            <a:pPr eaLnBrk="1" hangingPunct="1">
              <a:spcBef>
                <a:spcPct val="0"/>
              </a:spcBef>
            </a:pPr>
            <a:r>
              <a:rPr lang="en-US" sz="1100"/>
              <a:t>It improves your self-image through self-advocacy.</a:t>
            </a:r>
          </a:p>
          <a:p>
            <a:pPr eaLnBrk="1" hangingPunct="1">
              <a:spcBef>
                <a:spcPct val="0"/>
              </a:spcBef>
            </a:pPr>
            <a:r>
              <a:rPr lang="en-US" sz="1100"/>
              <a:t>It allows you to involve other professionals (for example, educators and employment service providers) in the learning of skills and the development of accommodations.</a:t>
            </a:r>
          </a:p>
          <a:p>
            <a:pPr eaLnBrk="1" hangingPunct="1">
              <a:spcBef>
                <a:spcPct val="0"/>
              </a:spcBef>
            </a:pPr>
            <a:r>
              <a:rPr lang="en-US" sz="1100"/>
              <a:t>It increases your comfort level.</a:t>
            </a:r>
          </a:p>
          <a:p>
            <a:pPr eaLnBrk="1" hangingPunct="1">
              <a:spcBef>
                <a:spcPct val="0"/>
              </a:spcBef>
            </a:pPr>
            <a:endParaRPr lang="en-US" sz="1100"/>
          </a:p>
          <a:p>
            <a:pPr eaLnBrk="1" hangingPunct="1">
              <a:spcBef>
                <a:spcPct val="0"/>
              </a:spcBef>
            </a:pPr>
            <a:r>
              <a:rPr lang="en-US" sz="1100" u="sng"/>
              <a:t>Disadvantages of Disclosure</a:t>
            </a:r>
            <a:endParaRPr lang="en-US" sz="1100"/>
          </a:p>
          <a:p>
            <a:pPr eaLnBrk="1" hangingPunct="1">
              <a:spcBef>
                <a:spcPct val="0"/>
              </a:spcBef>
            </a:pPr>
            <a:r>
              <a:rPr lang="en-US" sz="1100"/>
              <a:t>It can cause you to relive bad past experiences that resulted in the loss of a job or negative responses from your peers.</a:t>
            </a:r>
          </a:p>
          <a:p>
            <a:pPr eaLnBrk="1" hangingPunct="1">
              <a:spcBef>
                <a:spcPct val="0"/>
              </a:spcBef>
            </a:pPr>
            <a:r>
              <a:rPr lang="en-US" sz="1100"/>
              <a:t>It can lead to the experience of exclusion.</a:t>
            </a:r>
          </a:p>
          <a:p>
            <a:pPr eaLnBrk="1" hangingPunct="1">
              <a:spcBef>
                <a:spcPct val="0"/>
              </a:spcBef>
            </a:pPr>
            <a:r>
              <a:rPr lang="en-US" sz="1100"/>
              <a:t>It can cause you to become the object of curiosity.</a:t>
            </a:r>
          </a:p>
          <a:p>
            <a:pPr eaLnBrk="1" hangingPunct="1">
              <a:spcBef>
                <a:spcPct val="0"/>
              </a:spcBef>
            </a:pPr>
            <a:r>
              <a:rPr lang="en-US" sz="1100"/>
              <a:t>It can lead to your being blamed if something doesn’t go right.</a:t>
            </a:r>
          </a:p>
          <a:p>
            <a:pPr eaLnBrk="1" hangingPunct="1">
              <a:spcBef>
                <a:spcPct val="0"/>
              </a:spcBef>
            </a:pPr>
            <a:r>
              <a:rPr lang="en-US" sz="1100"/>
              <a:t>It can lead to your being treated differently than others.</a:t>
            </a:r>
          </a:p>
          <a:p>
            <a:pPr eaLnBrk="1" hangingPunct="1">
              <a:spcBef>
                <a:spcPct val="0"/>
              </a:spcBef>
            </a:pPr>
            <a:r>
              <a:rPr lang="en-US" sz="1100"/>
              <a:t>It can bring up conflicting feelings about your self-image.</a:t>
            </a:r>
          </a:p>
          <a:p>
            <a:pPr eaLnBrk="1" hangingPunct="1">
              <a:spcBef>
                <a:spcPct val="0"/>
              </a:spcBef>
            </a:pPr>
            <a:r>
              <a:rPr lang="en-US" sz="1100"/>
              <a:t>It can lead to your being viewed as needy, not self-sufficient, or unable to perform on par with peers.</a:t>
            </a:r>
          </a:p>
          <a:p>
            <a:pPr eaLnBrk="1" hangingPunct="1">
              <a:spcBef>
                <a:spcPct val="0"/>
              </a:spcBef>
            </a:pPr>
            <a:r>
              <a:rPr lang="en-US" sz="1100"/>
              <a:t>It could cause you to be overlooked for a job, team, group, or organization.</a:t>
            </a:r>
          </a:p>
          <a:p>
            <a:pPr eaLnBrk="1" hangingPunct="1">
              <a:spcBef>
                <a:spcPct val="0"/>
              </a:spcBef>
            </a:pPr>
            <a:r>
              <a:rPr lang="en-US" sz="1100"/>
              <a:t>Disclosing personal and sensitive information can be extremely difficult and embarrassing.</a:t>
            </a:r>
          </a:p>
        </p:txBody>
      </p:sp>
      <p:sp>
        <p:nvSpPr>
          <p:cNvPr id="67590"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AAC69C6-0C7E-4C1F-9208-98A7E4A1EF02}" type="slidenum">
              <a:rPr lang="en-US" sz="1200">
                <a:solidFill>
                  <a:srgbClr val="000000"/>
                </a:solidFill>
                <a:latin typeface="Arial" charset="0"/>
              </a:rPr>
              <a:pPr algn="r" eaLnBrk="1" hangingPunct="1"/>
              <a:t>5</a:t>
            </a:fld>
            <a:endParaRPr lang="en-US" sz="120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EAF20E2-41A7-4A13-A6E4-7524DEC7A04B}" type="slidenum">
              <a:rPr lang="en-US" smtClean="0"/>
              <a:pPr eaLnBrk="1" hangingPunct="1"/>
              <a:t>6</a:t>
            </a:fld>
            <a:endParaRPr lang="en-US" smtClean="0"/>
          </a:p>
        </p:txBody>
      </p:sp>
      <p:sp>
        <p:nvSpPr>
          <p:cNvPr id="6861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p:cNvSpPr>
          <p:nvPr>
            <p:ph type="body" idx="1"/>
          </p:nvPr>
        </p:nvSpPr>
        <p:spPr>
          <a:noFill/>
        </p:spPr>
        <p:txBody>
          <a:bodyPr/>
          <a:lstStyle/>
          <a:p>
            <a:r>
              <a:rPr lang="en-US" b="1" smtClean="0"/>
              <a:t>Facilitator Notes:</a:t>
            </a:r>
            <a:endParaRPr lang="en-US" smtClean="0"/>
          </a:p>
          <a:p>
            <a:endParaRPr lang="en-US" smtClean="0"/>
          </a:p>
          <a:p>
            <a:r>
              <a:rPr lang="en-US" smtClean="0"/>
              <a:t>At this point, we would like the participants to understand that there are many people who have disabilities.  Some of them have gone on to become very successful.  Disabilities affect so many people, and some of them you may be unaware of because you cannot see them (as we learned about in recent slides).</a:t>
            </a:r>
          </a:p>
          <a:p>
            <a:endParaRPr lang="en-US" smtClean="0"/>
          </a:p>
          <a:p>
            <a:r>
              <a:rPr lang="en-US" smtClean="0"/>
              <a:t>The following is a game for identifying people and what their disability may be.  Directions are on the following page.  </a:t>
            </a:r>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13F4BA9-33FD-491F-9BEE-F1969D7D864C}" type="slidenum">
              <a:rPr lang="en-US" smtClean="0"/>
              <a:pPr eaLnBrk="1" hangingPunct="1"/>
              <a:t>7</a:t>
            </a:fld>
            <a:endParaRPr lang="en-US" smtClean="0"/>
          </a:p>
        </p:txBody>
      </p:sp>
      <p:sp>
        <p:nvSpPr>
          <p:cNvPr id="69635"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FB8F086-1B3D-4EF2-8897-2C0C849A4BA2}" type="slidenum">
              <a:rPr lang="en-US" sz="1200"/>
              <a:pPr algn="r" eaLnBrk="1" hangingPunct="1"/>
              <a:t>7</a:t>
            </a:fld>
            <a:endParaRPr lang="en-US" sz="1200"/>
          </a:p>
        </p:txBody>
      </p:sp>
      <p:sp>
        <p:nvSpPr>
          <p:cNvPr id="6963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Notes Placeholder 2"/>
          <p:cNvSpPr>
            <a:spLocks noGrp="1"/>
          </p:cNvSpPr>
          <p:nvPr>
            <p:ph type="body" idx="1"/>
          </p:nvPr>
        </p:nvSpPr>
        <p:spPr>
          <a:noFill/>
        </p:spPr>
        <p:txBody>
          <a:bodyPr/>
          <a:lstStyle/>
          <a:p>
            <a:pPr eaLnBrk="1" hangingPunct="1">
              <a:spcBef>
                <a:spcPct val="0"/>
              </a:spcBef>
            </a:pPr>
            <a:r>
              <a:rPr lang="en-US" b="1" smtClean="0"/>
              <a:t>Facilitator Notes:		Projected Time:  10 mins.</a:t>
            </a:r>
          </a:p>
          <a:p>
            <a:pPr eaLnBrk="1" hangingPunct="1">
              <a:spcBef>
                <a:spcPct val="0"/>
              </a:spcBef>
            </a:pPr>
            <a:endParaRPr lang="en-US" smtClean="0"/>
          </a:p>
          <a:p>
            <a:pPr eaLnBrk="1" hangingPunct="1">
              <a:spcBef>
                <a:spcPct val="0"/>
              </a:spcBef>
            </a:pPr>
            <a:r>
              <a:rPr lang="en-US" b="1" smtClean="0"/>
              <a:t>Materials Needed</a:t>
            </a:r>
            <a:r>
              <a:rPr lang="en-US" smtClean="0"/>
              <a:t>:  Pictures of famous people are located in the PowerPoint presentation.  </a:t>
            </a:r>
          </a:p>
          <a:p>
            <a:pPr eaLnBrk="1" hangingPunct="1">
              <a:spcBef>
                <a:spcPct val="0"/>
              </a:spcBef>
            </a:pPr>
            <a:endParaRPr lang="en-US" smtClean="0"/>
          </a:p>
          <a:p>
            <a:pPr eaLnBrk="1" hangingPunct="1">
              <a:spcBef>
                <a:spcPct val="0"/>
              </a:spcBef>
            </a:pPr>
            <a:r>
              <a:rPr lang="en-US" smtClean="0"/>
              <a:t>You will need to print the pictures as slides so that you can show the participants the picture and not the answer.  </a:t>
            </a:r>
          </a:p>
          <a:p>
            <a:pPr eaLnBrk="1" hangingPunct="1">
              <a:spcBef>
                <a:spcPct val="0"/>
              </a:spcBef>
            </a:pPr>
            <a:endParaRPr lang="en-US" smtClean="0"/>
          </a:p>
          <a:p>
            <a:pPr eaLnBrk="1" hangingPunct="1">
              <a:spcBef>
                <a:spcPct val="0"/>
              </a:spcBef>
            </a:pPr>
            <a:r>
              <a:rPr lang="en-US" smtClean="0"/>
              <a:t>Directions:  Have students match the sentence about the famous individual in the picture.  Give everyone a chance to look at the pictures and decide together from the clues who the person is and what their disability is. </a:t>
            </a:r>
          </a:p>
          <a:p>
            <a:pPr eaLnBrk="1" hangingPunct="1">
              <a:spcBef>
                <a:spcPct val="0"/>
              </a:spcBef>
            </a:pPr>
            <a:endParaRPr lang="en-US" smtClean="0"/>
          </a:p>
          <a:p>
            <a:pPr eaLnBrk="1" hangingPunct="1">
              <a:spcBef>
                <a:spcPct val="0"/>
              </a:spcBef>
            </a:pPr>
            <a:r>
              <a:rPr lang="en-US" smtClean="0"/>
              <a:t>Facilitators will have the answers on the slides in the facilitator manual.  </a:t>
            </a:r>
          </a:p>
          <a:p>
            <a:pPr eaLnBrk="1" hangingPunct="1">
              <a:spcBef>
                <a:spcPct val="0"/>
              </a:spcBef>
            </a:pPr>
            <a:endParaRPr lang="en-US" b="1" smtClean="0"/>
          </a:p>
        </p:txBody>
      </p:sp>
      <p:sp>
        <p:nvSpPr>
          <p:cNvPr id="69638" name="Slide Number Placeholder 5"/>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3493034-977F-4D73-8CAF-C4CB6BCCAC52}" type="slidenum">
              <a:rPr lang="en-US" sz="1200">
                <a:solidFill>
                  <a:srgbClr val="000000"/>
                </a:solidFill>
                <a:latin typeface="Arial" charset="0"/>
              </a:rPr>
              <a:pPr algn="r" eaLnBrk="1" hangingPunct="1"/>
              <a:t>7</a:t>
            </a:fld>
            <a:endParaRPr lang="en-US" sz="120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6AF6FEF-AEAB-4435-BEB2-A22BD955DF39}" type="slidenum">
              <a:rPr lang="en-US" smtClean="0"/>
              <a:pPr eaLnBrk="1" hangingPunct="1"/>
              <a:t>8</a:t>
            </a:fld>
            <a:endParaRPr lang="en-US" smtClean="0"/>
          </a:p>
        </p:txBody>
      </p:sp>
      <p:sp>
        <p:nvSpPr>
          <p:cNvPr id="70659"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AC66347-9FCE-4701-A72B-1599DE0B1237}" type="slidenum">
              <a:rPr lang="en-US" sz="1200"/>
              <a:pPr algn="r" eaLnBrk="1" hangingPunct="1"/>
              <a:t>8</a:t>
            </a:fld>
            <a:endParaRPr lang="en-US" sz="1200"/>
          </a:p>
        </p:txBody>
      </p:sp>
      <p:sp>
        <p:nvSpPr>
          <p:cNvPr id="7066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3"/>
          <p:cNvSpPr>
            <a:spLocks noGrp="1"/>
          </p:cNvSpPr>
          <p:nvPr>
            <p:ph type="body" idx="1"/>
          </p:nvPr>
        </p:nvSpPr>
        <p:spPr>
          <a:noFill/>
        </p:spPr>
        <p:txBody>
          <a:bodyPr/>
          <a:lstStyle/>
          <a:p>
            <a:pPr eaLnBrk="1" hangingPunct="1">
              <a:spcBef>
                <a:spcPct val="0"/>
              </a:spcBef>
            </a:pPr>
            <a:r>
              <a:rPr lang="en-US" b="1" smtClean="0"/>
              <a:t>Facilitator Notes: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Howard Stern:</a:t>
            </a:r>
          </a:p>
          <a:p>
            <a:pPr eaLnBrk="1" hangingPunct="1">
              <a:spcBef>
                <a:spcPct val="0"/>
              </a:spcBef>
            </a:pPr>
            <a:endParaRPr lang="en-US" b="1" smtClean="0"/>
          </a:p>
          <a:p>
            <a:pPr eaLnBrk="1" hangingPunct="1">
              <a:spcBef>
                <a:spcPct val="0"/>
              </a:spcBef>
            </a:pPr>
            <a:r>
              <a:rPr lang="en-US" smtClean="0"/>
              <a:t>He is a famous radio and TV personality.  Stern was diagnosed with Obsessive-Compulsive Disorder.  By practicing transcendental meditation and karate, he found that he can manage his disorder.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p:cNvSpPr>
          <p:nvPr>
            <p:ph type="sldNum" sz="quarter" idx="5"/>
          </p:nvPr>
        </p:nvSpPr>
        <p:spPr>
          <a:noFill/>
        </p:spPr>
        <p:txBody>
          <a:bodyPr/>
          <a:lstStyle>
            <a:lvl1pPr defTabSz="914374" eaLnBrk="0" hangingPunct="0">
              <a:defRPr>
                <a:solidFill>
                  <a:schemeClr val="tx1"/>
                </a:solidFill>
                <a:latin typeface="Calibri" pitchFamily="34" charset="0"/>
                <a:cs typeface="Arial" charset="0"/>
              </a:defRPr>
            </a:lvl1pPr>
            <a:lvl2pPr marL="726531" indent="-279435" defTabSz="914374" eaLnBrk="0" hangingPunct="0">
              <a:defRPr>
                <a:solidFill>
                  <a:schemeClr val="tx1"/>
                </a:solidFill>
                <a:latin typeface="Calibri" pitchFamily="34" charset="0"/>
                <a:cs typeface="Arial" charset="0"/>
              </a:defRPr>
            </a:lvl2pPr>
            <a:lvl3pPr marL="1117740" indent="-223548" defTabSz="914374" eaLnBrk="0" hangingPunct="0">
              <a:defRPr>
                <a:solidFill>
                  <a:schemeClr val="tx1"/>
                </a:solidFill>
                <a:latin typeface="Calibri" pitchFamily="34" charset="0"/>
                <a:cs typeface="Arial" charset="0"/>
              </a:defRPr>
            </a:lvl3pPr>
            <a:lvl4pPr marL="1564836" indent="-223548" defTabSz="914374" eaLnBrk="0" hangingPunct="0">
              <a:defRPr>
                <a:solidFill>
                  <a:schemeClr val="tx1"/>
                </a:solidFill>
                <a:latin typeface="Calibri" pitchFamily="34" charset="0"/>
                <a:cs typeface="Arial" charset="0"/>
              </a:defRPr>
            </a:lvl4pPr>
            <a:lvl5pPr marL="2011931" indent="-223548" defTabSz="914374" eaLnBrk="0" hangingPunct="0">
              <a:defRPr>
                <a:solidFill>
                  <a:schemeClr val="tx1"/>
                </a:solidFill>
                <a:latin typeface="Calibri" pitchFamily="34" charset="0"/>
                <a:cs typeface="Arial" charset="0"/>
              </a:defRPr>
            </a:lvl5pPr>
            <a:lvl6pPr marL="2459027" indent="-223548" defTabSz="914374" eaLnBrk="0" fontAlgn="base" hangingPunct="0">
              <a:spcBef>
                <a:spcPct val="0"/>
              </a:spcBef>
              <a:spcAft>
                <a:spcPct val="0"/>
              </a:spcAft>
              <a:defRPr>
                <a:solidFill>
                  <a:schemeClr val="tx1"/>
                </a:solidFill>
                <a:latin typeface="Calibri" pitchFamily="34" charset="0"/>
                <a:cs typeface="Arial" charset="0"/>
              </a:defRPr>
            </a:lvl6pPr>
            <a:lvl7pPr marL="2906123" indent="-223548" defTabSz="914374" eaLnBrk="0" fontAlgn="base" hangingPunct="0">
              <a:spcBef>
                <a:spcPct val="0"/>
              </a:spcBef>
              <a:spcAft>
                <a:spcPct val="0"/>
              </a:spcAft>
              <a:defRPr>
                <a:solidFill>
                  <a:schemeClr val="tx1"/>
                </a:solidFill>
                <a:latin typeface="Calibri" pitchFamily="34" charset="0"/>
                <a:cs typeface="Arial" charset="0"/>
              </a:defRPr>
            </a:lvl7pPr>
            <a:lvl8pPr marL="3353219" indent="-223548" defTabSz="914374" eaLnBrk="0" fontAlgn="base" hangingPunct="0">
              <a:spcBef>
                <a:spcPct val="0"/>
              </a:spcBef>
              <a:spcAft>
                <a:spcPct val="0"/>
              </a:spcAft>
              <a:defRPr>
                <a:solidFill>
                  <a:schemeClr val="tx1"/>
                </a:solidFill>
                <a:latin typeface="Calibri" pitchFamily="34" charset="0"/>
                <a:cs typeface="Arial" charset="0"/>
              </a:defRPr>
            </a:lvl8pPr>
            <a:lvl9pPr marL="3800315" indent="-223548" defTabSz="91437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A5270BA-43DF-44CB-B8D2-2F335B3CCAA8}" type="slidenum">
              <a:rPr lang="en-US" smtClean="0"/>
              <a:pPr eaLnBrk="1" hangingPunct="1"/>
              <a:t>9</a:t>
            </a:fld>
            <a:endParaRPr lang="en-US" smtClean="0"/>
          </a:p>
        </p:txBody>
      </p:sp>
      <p:sp>
        <p:nvSpPr>
          <p:cNvPr id="71683" name="Slide Number Placeholder 6"/>
          <p:cNvSpPr txBox="1">
            <a:spLocks noGrp="1"/>
          </p:cNvSpPr>
          <p:nvPr/>
        </p:nvSpPr>
        <p:spPr bwMode="auto">
          <a:xfrm>
            <a:off x="3885120" y="8683994"/>
            <a:ext cx="2971336" cy="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A51CD63-D8D4-4E01-8B1A-AFC9C5FC2687}" type="slidenum">
              <a:rPr lang="en-US" sz="1200"/>
              <a:pPr algn="r" eaLnBrk="1" hangingPunct="1"/>
              <a:t>9</a:t>
            </a:fld>
            <a:endParaRPr lang="en-US" sz="1200"/>
          </a:p>
        </p:txBody>
      </p:sp>
      <p:sp>
        <p:nvSpPr>
          <p:cNvPr id="7168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p:cNvSpPr>
          <p:nvPr>
            <p:ph type="body" idx="1"/>
          </p:nvPr>
        </p:nvSpPr>
        <p:spPr>
          <a:noFill/>
        </p:spPr>
        <p:txBody>
          <a:bodyPr/>
          <a:lstStyle/>
          <a:p>
            <a:pPr eaLnBrk="1" hangingPunct="1">
              <a:spcBef>
                <a:spcPct val="0"/>
              </a:spcBef>
            </a:pPr>
            <a:r>
              <a:rPr lang="en-US" b="1" smtClean="0"/>
              <a:t>Facilitator Notes</a:t>
            </a:r>
            <a:r>
              <a:rPr lang="en-US" smtClean="0"/>
              <a: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Dan Aykroyd</a:t>
            </a:r>
            <a:r>
              <a:rPr lang="en-US" smtClean="0"/>
              <a:t>: </a:t>
            </a:r>
          </a:p>
          <a:p>
            <a:pPr eaLnBrk="1" hangingPunct="1">
              <a:spcBef>
                <a:spcPct val="0"/>
              </a:spcBef>
            </a:pPr>
            <a:endParaRPr lang="en-US" smtClean="0"/>
          </a:p>
          <a:p>
            <a:pPr eaLnBrk="1" hangingPunct="1">
              <a:spcBef>
                <a:spcPct val="0"/>
              </a:spcBef>
            </a:pPr>
            <a:r>
              <a:rPr lang="en-US" smtClean="0"/>
              <a:t>Famous comedian and actor: Dan Aykroyd was diagnosed with Tourette’ Syndrome at an early age, but the symptoms seemed to have disappeared at around age 14.  The diagnosis of Asperger’s Syndrome did not exist in the 1960’s when Aykroyd was a preteen.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0D85C-4B7C-4290-923B-14FB2D68FD28}"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125668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0D85C-4B7C-4290-923B-14FB2D68FD28}"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19826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0D85C-4B7C-4290-923B-14FB2D68FD28}"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310033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0D85C-4B7C-4290-923B-14FB2D68FD28}"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81652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0D85C-4B7C-4290-923B-14FB2D68FD28}" type="datetimeFigureOut">
              <a:rPr lang="en-US" smtClean="0"/>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87793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0D85C-4B7C-4290-923B-14FB2D68FD28}"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1335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0D85C-4B7C-4290-923B-14FB2D68FD28}" type="datetimeFigureOut">
              <a:rPr lang="en-US" smtClean="0"/>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279414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0D85C-4B7C-4290-923B-14FB2D68FD28}" type="datetimeFigureOut">
              <a:rPr lang="en-US" smtClean="0"/>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2441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0D85C-4B7C-4290-923B-14FB2D68FD28}" type="datetimeFigureOut">
              <a:rPr lang="en-US" smtClean="0"/>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357399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0D85C-4B7C-4290-923B-14FB2D68FD28}"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214942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0D85C-4B7C-4290-923B-14FB2D68FD28}" type="datetimeFigureOut">
              <a:rPr lang="en-US" smtClean="0"/>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BDCBF-2404-4933-8591-A0A3D897E703}" type="slidenum">
              <a:rPr lang="en-US" smtClean="0"/>
              <a:t>‹#›</a:t>
            </a:fld>
            <a:endParaRPr lang="en-US"/>
          </a:p>
        </p:txBody>
      </p:sp>
    </p:spTree>
    <p:extLst>
      <p:ext uri="{BB962C8B-B14F-4D97-AF65-F5344CB8AC3E}">
        <p14:creationId xmlns:p14="http://schemas.microsoft.com/office/powerpoint/2010/main" val="275550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0D85C-4B7C-4290-923B-14FB2D68FD28}" type="datetimeFigureOut">
              <a:rPr lang="en-US" smtClean="0"/>
              <a:t>8/30/2013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BDCBF-2404-4933-8591-A0A3D897E703}" type="slidenum">
              <a:rPr lang="en-US" smtClean="0"/>
              <a:t>‹#›</a:t>
            </a:fld>
            <a:endParaRPr lang="en-US"/>
          </a:p>
        </p:txBody>
      </p:sp>
    </p:spTree>
    <p:extLst>
      <p:ext uri="{BB962C8B-B14F-4D97-AF65-F5344CB8AC3E}">
        <p14:creationId xmlns:p14="http://schemas.microsoft.com/office/powerpoint/2010/main" val="278374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3.wmf"/></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5.jpeg"/><Relationship Id="rId4" Type="http://schemas.openxmlformats.org/officeDocument/2006/relationships/image" Target="../media/image4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images.google.com/imgres?imgurl=http://www.baronhats.com/images/lucy.jpg&amp;imgrefurl=http://www.baronhats.com/hatsizes.htm&amp;h=266&amp;w=263&amp;sz=28&amp;hl=en&amp;start=6&amp;tbnid=VLnzT-QhHsdeEM:&amp;tbnh=113&amp;tbnw=112&amp;prev=/images?q='lucy+ball'&amp;svnum=10&amp;hl=en&amp;lr=&amp;sa=N" TargetMode="External"/><Relationship Id="rId7" Type="http://schemas.openxmlformats.org/officeDocument/2006/relationships/hyperlink" Target="http://images.google.com/imgres?imgurl=http://images.scotsman.com/2006/08/25/2006-08-25T135831Z_01_NOOTR_RTRIDSP_2_OUKEN-UK-LIFE-AUSTRALIA-CRUISE.jpg&amp;imgrefurl=http://news.scotsman.com/latest.cfm?id=1256142006&amp;h=450&amp;w=286&amp;sz=24&amp;hl=en&amp;start=17&amp;tbnid=ee80p0qXv_i5NM:&amp;tbnh=124&amp;tbnw=78&amp;prev=/images?q='tom+cruise'&amp;svnum=10&amp;hl=en&amp;l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images.google.com/imgres?imgurl=http://www.photofile.com/Photos/Photos_Of_The_Day/06_05_01/GY07706.jpg&amp;imgrefurl=http://www.photofile.com/Photos/Photos_Of_The_Day/06_05_01/Photos_Of_The_Day_May1_06.htm&amp;h=400&amp;w=326&amp;sz=77&amp;hl=en&amp;start=6&amp;tbnid=nEvbfvPQNq6BSM:&amp;tbnh=124&amp;tbnw=101&amp;prev=/images?q='jeremy+bonderman'&amp;svnum=10&amp;hl=en&amp;lr=&amp;sa=X"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images.google.com/imgres?imgurl=http://www.wma.com/whoopi_goldberg/imgs/WHOOPI_GOLDBERG_1.jpg&amp;imgrefurl=http://www.wma.com/whoopi_goldberg/summary/&amp;h=577&amp;w=757&amp;sz=81&amp;hl=en&amp;start=8&amp;tbnid=edfhFSEO-81BAM:&amp;tbnh=108&amp;tbnw=142&amp;prev=/images?q='whoopie+goldberg'&amp;svnum=10&amp;hl=en&amp;l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424" y="1219200"/>
            <a:ext cx="7772400" cy="1470025"/>
          </a:xfrm>
        </p:spPr>
        <p:txBody>
          <a:bodyPr/>
          <a:lstStyle/>
          <a:p>
            <a:r>
              <a:rPr lang="en-US" dirty="0" smtClean="0"/>
              <a:t>Transition </a:t>
            </a:r>
            <a:br>
              <a:rPr lang="en-US" dirty="0" smtClean="0"/>
            </a:br>
            <a:r>
              <a:rPr lang="en-US" dirty="0" smtClean="0"/>
              <a:t>Career Exploration Workshop</a:t>
            </a:r>
            <a:endParaRPr lang="en-US" dirty="0"/>
          </a:p>
        </p:txBody>
      </p:sp>
      <p:sp>
        <p:nvSpPr>
          <p:cNvPr id="3" name="Subtitle 2"/>
          <p:cNvSpPr>
            <a:spLocks noGrp="1"/>
          </p:cNvSpPr>
          <p:nvPr>
            <p:ph type="subTitle" idx="1"/>
          </p:nvPr>
        </p:nvSpPr>
        <p:spPr>
          <a:xfrm>
            <a:off x="914400" y="3048000"/>
            <a:ext cx="7467600" cy="685800"/>
          </a:xfrm>
        </p:spPr>
        <p:txBody>
          <a:bodyPr>
            <a:noAutofit/>
          </a:bodyPr>
          <a:lstStyle/>
          <a:p>
            <a:r>
              <a:rPr lang="en-US" sz="4000" dirty="0" smtClean="0">
                <a:solidFill>
                  <a:schemeClr val="tx1">
                    <a:lumMod val="85000"/>
                    <a:lumOff val="15000"/>
                  </a:schemeClr>
                </a:solidFill>
              </a:rPr>
              <a:t>Disabilities and Accommodations</a:t>
            </a:r>
            <a:endParaRPr lang="en-US" sz="4000" dirty="0">
              <a:solidFill>
                <a:schemeClr val="tx1">
                  <a:lumMod val="85000"/>
                  <a:lumOff val="15000"/>
                </a:schemeClr>
              </a:solidFill>
            </a:endParaRPr>
          </a:p>
        </p:txBody>
      </p:sp>
      <p:pic>
        <p:nvPicPr>
          <p:cNvPr id="4" name="Picture 3" descr="Maine Department of Labor, Division of Vocational Rehabilitatio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419600"/>
            <a:ext cx="2974848" cy="1954663"/>
          </a:xfrm>
          <a:prstGeom prst="rect">
            <a:avLst/>
          </a:prstGeom>
        </p:spPr>
      </p:pic>
    </p:spTree>
    <p:extLst>
      <p:ext uri="{BB962C8B-B14F-4D97-AF65-F5344CB8AC3E}">
        <p14:creationId xmlns:p14="http://schemas.microsoft.com/office/powerpoint/2010/main" val="386854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D8593A7-FCF0-42CD-9327-8492CEE309B2}" type="slidenum">
              <a:rPr lang="en-US"/>
              <a:pPr>
                <a:defRPr/>
              </a:pPr>
              <a:t>10</a:t>
            </a:fld>
            <a:endParaRPr lang="en-US"/>
          </a:p>
        </p:txBody>
      </p:sp>
      <p:sp>
        <p:nvSpPr>
          <p:cNvPr id="13315" name="Rectangle 2"/>
          <p:cNvSpPr>
            <a:spLocks noGrp="1"/>
          </p:cNvSpPr>
          <p:nvPr>
            <p:ph type="title"/>
          </p:nvPr>
        </p:nvSpPr>
        <p:spPr>
          <a:xfrm>
            <a:off x="457200" y="0"/>
            <a:ext cx="8229600" cy="1417638"/>
          </a:xfrm>
        </p:spPr>
        <p:txBody>
          <a:bodyPr/>
          <a:lstStyle/>
          <a:p>
            <a:r>
              <a:rPr lang="en-US" smtClean="0"/>
              <a:t>Guess Who?</a:t>
            </a:r>
          </a:p>
        </p:txBody>
      </p:sp>
      <p:pic>
        <p:nvPicPr>
          <p:cNvPr id="1331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295400"/>
            <a:ext cx="3505200" cy="50292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478E3E4-B25F-4CC2-884E-7603F03A6191}" type="slidenum">
              <a:rPr lang="en-US" sz="1200">
                <a:solidFill>
                  <a:prstClr val="black">
                    <a:tint val="75000"/>
                  </a:prstClr>
                </a:solidFill>
                <a:latin typeface="+mn-lt"/>
                <a:cs typeface="+mn-cs"/>
              </a:rPr>
              <a:pPr algn="r" fontAlgn="auto">
                <a:spcBef>
                  <a:spcPts val="0"/>
                </a:spcBef>
                <a:spcAft>
                  <a:spcPts val="0"/>
                </a:spcAft>
                <a:defRPr/>
              </a:pPr>
              <a:t>10</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DC5E1335-1557-47D1-91D7-FAD3D1BE766F}" type="slidenum">
              <a:rPr lang="en-US" sz="1200">
                <a:solidFill>
                  <a:prstClr val="black">
                    <a:tint val="75000"/>
                  </a:prstClr>
                </a:solidFill>
                <a:latin typeface="+mn-lt"/>
                <a:cs typeface="+mn-cs"/>
              </a:rPr>
              <a:pPr algn="r" fontAlgn="auto">
                <a:spcBef>
                  <a:spcPts val="0"/>
                </a:spcBef>
                <a:spcAft>
                  <a:spcPts val="0"/>
                </a:spcAft>
                <a:defRPr/>
              </a:pPr>
              <a:t>10</a:t>
            </a:fld>
            <a:endParaRPr lang="en-US" sz="1200">
              <a:solidFill>
                <a:prstClr val="black">
                  <a:tint val="75000"/>
                </a:prstClr>
              </a:solidFill>
              <a:latin typeface="+mn-lt"/>
              <a:cs typeface="+mn-cs"/>
            </a:endParaRPr>
          </a:p>
        </p:txBody>
      </p:sp>
      <p:sp>
        <p:nvSpPr>
          <p:cNvPr id="1331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CC665E9-4AFD-4401-B0AE-EDAAD0DF41C4}" type="slidenum">
              <a:rPr lang="en-US" sz="1200">
                <a:solidFill>
                  <a:srgbClr val="898989"/>
                </a:solidFill>
              </a:rPr>
              <a:pPr algn="r" eaLnBrk="1" hangingPunct="1"/>
              <a:t>10</a:t>
            </a:fld>
            <a:endParaRPr lang="en-US" sz="1200">
              <a:solidFill>
                <a:srgbClr val="898989"/>
              </a:solidFill>
            </a:endParaRPr>
          </a:p>
        </p:txBody>
      </p:sp>
    </p:spTree>
    <p:extLst>
      <p:ext uri="{BB962C8B-B14F-4D97-AF65-F5344CB8AC3E}">
        <p14:creationId xmlns:p14="http://schemas.microsoft.com/office/powerpoint/2010/main" val="214874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686B421-A285-4EC0-B7BD-C68B5A789040}" type="slidenum">
              <a:rPr lang="en-US"/>
              <a:pPr>
                <a:defRPr/>
              </a:pPr>
              <a:t>11</a:t>
            </a:fld>
            <a:endParaRPr lang="en-US"/>
          </a:p>
        </p:txBody>
      </p:sp>
      <p:sp>
        <p:nvSpPr>
          <p:cNvPr id="14339" name="Rectangle 2"/>
          <p:cNvSpPr>
            <a:spLocks noGrp="1"/>
          </p:cNvSpPr>
          <p:nvPr>
            <p:ph type="title"/>
          </p:nvPr>
        </p:nvSpPr>
        <p:spPr>
          <a:xfrm>
            <a:off x="457200" y="0"/>
            <a:ext cx="8229600" cy="1066800"/>
          </a:xfrm>
        </p:spPr>
        <p:txBody>
          <a:bodyPr/>
          <a:lstStyle/>
          <a:p>
            <a:r>
              <a:rPr lang="en-US" smtClean="0"/>
              <a:t>Guess Who?</a:t>
            </a:r>
          </a:p>
        </p:txBody>
      </p:sp>
      <p:pic>
        <p:nvPicPr>
          <p:cNvPr id="1434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066800"/>
            <a:ext cx="4275138" cy="54864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F1FD169-A455-420A-A3E9-24556566EEC8}" type="slidenum">
              <a:rPr lang="en-US" sz="1200">
                <a:solidFill>
                  <a:prstClr val="black">
                    <a:tint val="75000"/>
                  </a:prstClr>
                </a:solidFill>
                <a:latin typeface="+mn-lt"/>
                <a:cs typeface="+mn-cs"/>
              </a:rPr>
              <a:pPr algn="r" fontAlgn="auto">
                <a:spcBef>
                  <a:spcPts val="0"/>
                </a:spcBef>
                <a:spcAft>
                  <a:spcPts val="0"/>
                </a:spcAft>
                <a:defRPr/>
              </a:pPr>
              <a:t>11</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5CBB7618-5DE9-4BBD-9CFE-3C8AFC9AA7F3}" type="slidenum">
              <a:rPr lang="en-US" sz="1200">
                <a:solidFill>
                  <a:prstClr val="black">
                    <a:tint val="75000"/>
                  </a:prstClr>
                </a:solidFill>
                <a:latin typeface="+mn-lt"/>
                <a:cs typeface="+mn-cs"/>
              </a:rPr>
              <a:pPr algn="r" fontAlgn="auto">
                <a:spcBef>
                  <a:spcPts val="0"/>
                </a:spcBef>
                <a:spcAft>
                  <a:spcPts val="0"/>
                </a:spcAft>
                <a:defRPr/>
              </a:pPr>
              <a:t>11</a:t>
            </a:fld>
            <a:endParaRPr lang="en-US" sz="1200">
              <a:solidFill>
                <a:prstClr val="black">
                  <a:tint val="75000"/>
                </a:prstClr>
              </a:solidFill>
              <a:latin typeface="+mn-lt"/>
              <a:cs typeface="+mn-cs"/>
            </a:endParaRPr>
          </a:p>
        </p:txBody>
      </p:sp>
      <p:sp>
        <p:nvSpPr>
          <p:cNvPr id="1434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2BE0405-2156-4576-8978-EB25B62FA129}" type="slidenum">
              <a:rPr lang="en-US" sz="1200">
                <a:solidFill>
                  <a:srgbClr val="898989"/>
                </a:solidFill>
              </a:rPr>
              <a:pPr algn="r" eaLnBrk="1" hangingPunct="1"/>
              <a:t>11</a:t>
            </a:fld>
            <a:endParaRPr lang="en-US" sz="1200">
              <a:solidFill>
                <a:srgbClr val="898989"/>
              </a:solidFill>
            </a:endParaRPr>
          </a:p>
        </p:txBody>
      </p:sp>
    </p:spTree>
    <p:extLst>
      <p:ext uri="{BB962C8B-B14F-4D97-AF65-F5344CB8AC3E}">
        <p14:creationId xmlns:p14="http://schemas.microsoft.com/office/powerpoint/2010/main" val="224271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9B2FA4B-EA21-4D7F-91D1-7BB1E2CD0A6C}" type="slidenum">
              <a:rPr lang="en-US"/>
              <a:pPr>
                <a:defRPr/>
              </a:pPr>
              <a:t>12</a:t>
            </a:fld>
            <a:endParaRPr lang="en-US"/>
          </a:p>
        </p:txBody>
      </p:sp>
      <p:sp>
        <p:nvSpPr>
          <p:cNvPr id="15363" name="Rectangle 2"/>
          <p:cNvSpPr>
            <a:spLocks noGrp="1"/>
          </p:cNvSpPr>
          <p:nvPr>
            <p:ph type="title"/>
          </p:nvPr>
        </p:nvSpPr>
        <p:spPr/>
        <p:txBody>
          <a:bodyPr/>
          <a:lstStyle/>
          <a:p>
            <a:r>
              <a:rPr lang="en-US" smtClean="0"/>
              <a:t>Guess Who?</a:t>
            </a:r>
          </a:p>
        </p:txBody>
      </p:sp>
      <p:pic>
        <p:nvPicPr>
          <p:cNvPr id="1536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604963"/>
            <a:ext cx="3886200" cy="4430712"/>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789412F-2E19-412E-B24C-A001BB58AB8E}" type="slidenum">
              <a:rPr lang="en-US" sz="1200">
                <a:solidFill>
                  <a:prstClr val="black">
                    <a:tint val="75000"/>
                  </a:prstClr>
                </a:solidFill>
                <a:latin typeface="+mn-lt"/>
                <a:cs typeface="+mn-cs"/>
              </a:rPr>
              <a:pPr algn="r" fontAlgn="auto">
                <a:spcBef>
                  <a:spcPts val="0"/>
                </a:spcBef>
                <a:spcAft>
                  <a:spcPts val="0"/>
                </a:spcAft>
                <a:defRPr/>
              </a:pPr>
              <a:t>12</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FAB002C7-E995-458E-8831-4B8B76FAEBFF}" type="slidenum">
              <a:rPr lang="en-US" sz="1200">
                <a:solidFill>
                  <a:prstClr val="black">
                    <a:tint val="75000"/>
                  </a:prstClr>
                </a:solidFill>
                <a:latin typeface="+mn-lt"/>
                <a:cs typeface="+mn-cs"/>
              </a:rPr>
              <a:pPr algn="r" fontAlgn="auto">
                <a:spcBef>
                  <a:spcPts val="0"/>
                </a:spcBef>
                <a:spcAft>
                  <a:spcPts val="0"/>
                </a:spcAft>
                <a:defRPr/>
              </a:pPr>
              <a:t>12</a:t>
            </a:fld>
            <a:endParaRPr lang="en-US" sz="1200">
              <a:solidFill>
                <a:prstClr val="black">
                  <a:tint val="75000"/>
                </a:prstClr>
              </a:solidFill>
              <a:latin typeface="+mn-lt"/>
              <a:cs typeface="+mn-cs"/>
            </a:endParaRPr>
          </a:p>
        </p:txBody>
      </p:sp>
      <p:sp>
        <p:nvSpPr>
          <p:cNvPr id="1536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BD7CB5A-2421-4B5C-B015-1A844DB00115}" type="slidenum">
              <a:rPr lang="en-US" sz="1200">
                <a:solidFill>
                  <a:srgbClr val="898989"/>
                </a:solidFill>
              </a:rPr>
              <a:pPr algn="r" eaLnBrk="1" hangingPunct="1"/>
              <a:t>12</a:t>
            </a:fld>
            <a:endParaRPr lang="en-US" sz="1200">
              <a:solidFill>
                <a:srgbClr val="898989"/>
              </a:solidFill>
            </a:endParaRPr>
          </a:p>
        </p:txBody>
      </p:sp>
    </p:spTree>
    <p:extLst>
      <p:ext uri="{BB962C8B-B14F-4D97-AF65-F5344CB8AC3E}">
        <p14:creationId xmlns:p14="http://schemas.microsoft.com/office/powerpoint/2010/main" val="232397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3E530ED-3CF3-4E48-BABF-2D6B4B7BBDFB}" type="slidenum">
              <a:rPr lang="en-US"/>
              <a:pPr>
                <a:defRPr/>
              </a:pPr>
              <a:t>13</a:t>
            </a:fld>
            <a:endParaRPr lang="en-US"/>
          </a:p>
        </p:txBody>
      </p:sp>
      <p:sp>
        <p:nvSpPr>
          <p:cNvPr id="16387" name="Rectangle 2"/>
          <p:cNvSpPr>
            <a:spLocks noGrp="1"/>
          </p:cNvSpPr>
          <p:nvPr>
            <p:ph type="title"/>
          </p:nvPr>
        </p:nvSpPr>
        <p:spPr/>
        <p:txBody>
          <a:bodyPr/>
          <a:lstStyle/>
          <a:p>
            <a:r>
              <a:rPr lang="en-US" smtClean="0"/>
              <a:t>Guess Who?</a:t>
            </a:r>
          </a:p>
        </p:txBody>
      </p:sp>
      <p:pic>
        <p:nvPicPr>
          <p:cNvPr id="1638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1370013"/>
            <a:ext cx="3352800" cy="4986337"/>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427554C-53DB-435C-88FD-6A31CC5BDB5A}" type="slidenum">
              <a:rPr lang="en-US" sz="1200">
                <a:solidFill>
                  <a:prstClr val="black">
                    <a:tint val="75000"/>
                  </a:prstClr>
                </a:solidFill>
                <a:latin typeface="+mn-lt"/>
                <a:cs typeface="+mn-cs"/>
              </a:rPr>
              <a:pPr algn="r" fontAlgn="auto">
                <a:spcBef>
                  <a:spcPts val="0"/>
                </a:spcBef>
                <a:spcAft>
                  <a:spcPts val="0"/>
                </a:spcAft>
                <a:defRPr/>
              </a:pPr>
              <a:t>13</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76337B31-78BD-40A7-8ED4-0D37911D17BC}" type="slidenum">
              <a:rPr lang="en-US" sz="1200">
                <a:solidFill>
                  <a:prstClr val="black">
                    <a:tint val="75000"/>
                  </a:prstClr>
                </a:solidFill>
                <a:latin typeface="+mn-lt"/>
                <a:cs typeface="+mn-cs"/>
              </a:rPr>
              <a:pPr algn="r" fontAlgn="auto">
                <a:spcBef>
                  <a:spcPts val="0"/>
                </a:spcBef>
                <a:spcAft>
                  <a:spcPts val="0"/>
                </a:spcAft>
                <a:defRPr/>
              </a:pPr>
              <a:t>13</a:t>
            </a:fld>
            <a:endParaRPr lang="en-US" sz="1200">
              <a:solidFill>
                <a:prstClr val="black">
                  <a:tint val="75000"/>
                </a:prstClr>
              </a:solidFill>
              <a:latin typeface="+mn-lt"/>
              <a:cs typeface="+mn-cs"/>
            </a:endParaRPr>
          </a:p>
        </p:txBody>
      </p:sp>
      <p:sp>
        <p:nvSpPr>
          <p:cNvPr id="1639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4A0E1F6-A791-4944-9FF9-0B964F403DCF}" type="slidenum">
              <a:rPr lang="en-US" sz="1200">
                <a:solidFill>
                  <a:srgbClr val="898989"/>
                </a:solidFill>
              </a:rPr>
              <a:pPr algn="r" eaLnBrk="1" hangingPunct="1"/>
              <a:t>13</a:t>
            </a:fld>
            <a:endParaRPr lang="en-US" sz="1200">
              <a:solidFill>
                <a:srgbClr val="898989"/>
              </a:solidFill>
            </a:endParaRPr>
          </a:p>
        </p:txBody>
      </p:sp>
    </p:spTree>
    <p:extLst>
      <p:ext uri="{BB962C8B-B14F-4D97-AF65-F5344CB8AC3E}">
        <p14:creationId xmlns:p14="http://schemas.microsoft.com/office/powerpoint/2010/main" val="156038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DC3D8A1-435A-4662-A3F4-AE37EC706902}" type="slidenum">
              <a:rPr lang="en-US"/>
              <a:pPr>
                <a:defRPr/>
              </a:pPr>
              <a:t>14</a:t>
            </a:fld>
            <a:endParaRPr lang="en-US"/>
          </a:p>
        </p:txBody>
      </p:sp>
      <p:sp>
        <p:nvSpPr>
          <p:cNvPr id="17411" name="Rectangle 2"/>
          <p:cNvSpPr>
            <a:spLocks noGrp="1"/>
          </p:cNvSpPr>
          <p:nvPr>
            <p:ph type="title"/>
          </p:nvPr>
        </p:nvSpPr>
        <p:spPr/>
        <p:txBody>
          <a:bodyPr/>
          <a:lstStyle/>
          <a:p>
            <a:r>
              <a:rPr lang="en-US" smtClean="0"/>
              <a:t>Guess Who?</a:t>
            </a:r>
          </a:p>
        </p:txBody>
      </p:sp>
      <p:pic>
        <p:nvPicPr>
          <p:cNvPr id="1741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828800"/>
            <a:ext cx="2971800" cy="3148013"/>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8171CDD-0DE6-4055-AFB7-D62AF8D2A988}" type="slidenum">
              <a:rPr lang="en-US" sz="1200">
                <a:solidFill>
                  <a:prstClr val="black">
                    <a:tint val="75000"/>
                  </a:prstClr>
                </a:solidFill>
                <a:latin typeface="+mn-lt"/>
                <a:cs typeface="+mn-cs"/>
              </a:rPr>
              <a:pPr algn="r" fontAlgn="auto">
                <a:spcBef>
                  <a:spcPts val="0"/>
                </a:spcBef>
                <a:spcAft>
                  <a:spcPts val="0"/>
                </a:spcAft>
                <a:defRPr/>
              </a:pPr>
              <a:t>14</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D9DF59C4-F815-4557-B62A-AEDBE7C59FC8}" type="slidenum">
              <a:rPr lang="en-US" sz="1200">
                <a:solidFill>
                  <a:prstClr val="black">
                    <a:tint val="75000"/>
                  </a:prstClr>
                </a:solidFill>
                <a:latin typeface="+mn-lt"/>
                <a:cs typeface="+mn-cs"/>
              </a:rPr>
              <a:pPr algn="r" fontAlgn="auto">
                <a:spcBef>
                  <a:spcPts val="0"/>
                </a:spcBef>
                <a:spcAft>
                  <a:spcPts val="0"/>
                </a:spcAft>
                <a:defRPr/>
              </a:pPr>
              <a:t>14</a:t>
            </a:fld>
            <a:endParaRPr lang="en-US" sz="1200">
              <a:solidFill>
                <a:prstClr val="black">
                  <a:tint val="75000"/>
                </a:prstClr>
              </a:solidFill>
              <a:latin typeface="+mn-lt"/>
              <a:cs typeface="+mn-cs"/>
            </a:endParaRPr>
          </a:p>
        </p:txBody>
      </p:sp>
      <p:sp>
        <p:nvSpPr>
          <p:cNvPr id="1741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F657D7D-080F-492F-A0E3-351496D9BBB4}" type="slidenum">
              <a:rPr lang="en-US" sz="1200">
                <a:solidFill>
                  <a:srgbClr val="898989"/>
                </a:solidFill>
              </a:rPr>
              <a:pPr algn="r" eaLnBrk="1" hangingPunct="1"/>
              <a:t>14</a:t>
            </a:fld>
            <a:endParaRPr lang="en-US" sz="1200">
              <a:solidFill>
                <a:srgbClr val="898989"/>
              </a:solidFill>
            </a:endParaRPr>
          </a:p>
        </p:txBody>
      </p:sp>
    </p:spTree>
    <p:extLst>
      <p:ext uri="{BB962C8B-B14F-4D97-AF65-F5344CB8AC3E}">
        <p14:creationId xmlns:p14="http://schemas.microsoft.com/office/powerpoint/2010/main" val="23116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5B12D19-8EE2-4B05-AF1B-9E872EB618FB}" type="slidenum">
              <a:rPr lang="en-US"/>
              <a:pPr>
                <a:defRPr/>
              </a:pPr>
              <a:t>15</a:t>
            </a:fld>
            <a:endParaRPr lang="en-US"/>
          </a:p>
        </p:txBody>
      </p:sp>
      <p:sp>
        <p:nvSpPr>
          <p:cNvPr id="18435" name="Rectangle 2"/>
          <p:cNvSpPr>
            <a:spLocks noGrp="1"/>
          </p:cNvSpPr>
          <p:nvPr>
            <p:ph type="title"/>
          </p:nvPr>
        </p:nvSpPr>
        <p:spPr>
          <a:xfrm>
            <a:off x="457200" y="274638"/>
            <a:ext cx="8229600" cy="715962"/>
          </a:xfrm>
        </p:spPr>
        <p:txBody>
          <a:bodyPr>
            <a:normAutofit fontScale="90000"/>
          </a:bodyPr>
          <a:lstStyle/>
          <a:p>
            <a:r>
              <a:rPr lang="en-US" smtClean="0"/>
              <a:t>Guess Who?</a:t>
            </a:r>
          </a:p>
        </p:txBody>
      </p:sp>
      <p:pic>
        <p:nvPicPr>
          <p:cNvPr id="1843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1143000"/>
            <a:ext cx="3352800" cy="46482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054F382-5119-4367-B74E-A642FD151DB4}" type="slidenum">
              <a:rPr lang="en-US" sz="1200">
                <a:solidFill>
                  <a:prstClr val="black">
                    <a:tint val="75000"/>
                  </a:prstClr>
                </a:solidFill>
                <a:latin typeface="+mn-lt"/>
                <a:cs typeface="+mn-cs"/>
              </a:rPr>
              <a:pPr algn="r" fontAlgn="auto">
                <a:spcBef>
                  <a:spcPts val="0"/>
                </a:spcBef>
                <a:spcAft>
                  <a:spcPts val="0"/>
                </a:spcAft>
                <a:defRPr/>
              </a:pPr>
              <a:t>15</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EE016D24-058C-4AF0-908A-D192D95B0575}" type="slidenum">
              <a:rPr lang="en-US" sz="1200">
                <a:solidFill>
                  <a:prstClr val="black">
                    <a:tint val="75000"/>
                  </a:prstClr>
                </a:solidFill>
                <a:latin typeface="+mn-lt"/>
                <a:cs typeface="+mn-cs"/>
              </a:rPr>
              <a:pPr algn="r" fontAlgn="auto">
                <a:spcBef>
                  <a:spcPts val="0"/>
                </a:spcBef>
                <a:spcAft>
                  <a:spcPts val="0"/>
                </a:spcAft>
                <a:defRPr/>
              </a:pPr>
              <a:t>15</a:t>
            </a:fld>
            <a:endParaRPr lang="en-US" sz="1200">
              <a:solidFill>
                <a:prstClr val="black">
                  <a:tint val="75000"/>
                </a:prstClr>
              </a:solidFill>
              <a:latin typeface="+mn-lt"/>
              <a:cs typeface="+mn-cs"/>
            </a:endParaRPr>
          </a:p>
        </p:txBody>
      </p:sp>
      <p:sp>
        <p:nvSpPr>
          <p:cNvPr id="1843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976A8BD-7CE7-4FBF-AE85-62FDDE519E4F}" type="slidenum">
              <a:rPr lang="en-US" sz="1200">
                <a:solidFill>
                  <a:srgbClr val="898989"/>
                </a:solidFill>
              </a:rPr>
              <a:pPr algn="r" eaLnBrk="1" hangingPunct="1"/>
              <a:t>15</a:t>
            </a:fld>
            <a:endParaRPr lang="en-US" sz="1200">
              <a:solidFill>
                <a:srgbClr val="898989"/>
              </a:solidFill>
            </a:endParaRPr>
          </a:p>
        </p:txBody>
      </p:sp>
    </p:spTree>
    <p:extLst>
      <p:ext uri="{BB962C8B-B14F-4D97-AF65-F5344CB8AC3E}">
        <p14:creationId xmlns:p14="http://schemas.microsoft.com/office/powerpoint/2010/main" val="1803317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68716C5-F4DE-49DD-B1CF-ABDC34B84BEC}" type="slidenum">
              <a:rPr lang="en-US"/>
              <a:pPr>
                <a:defRPr/>
              </a:pPr>
              <a:t>16</a:t>
            </a:fld>
            <a:endParaRPr lang="en-US"/>
          </a:p>
        </p:txBody>
      </p:sp>
      <p:sp>
        <p:nvSpPr>
          <p:cNvPr id="19459" name="Rectangle 2"/>
          <p:cNvSpPr>
            <a:spLocks noGrp="1"/>
          </p:cNvSpPr>
          <p:nvPr>
            <p:ph type="title"/>
          </p:nvPr>
        </p:nvSpPr>
        <p:spPr>
          <a:xfrm>
            <a:off x="457200" y="274638"/>
            <a:ext cx="8229600" cy="792162"/>
          </a:xfrm>
        </p:spPr>
        <p:txBody>
          <a:bodyPr/>
          <a:lstStyle/>
          <a:p>
            <a:r>
              <a:rPr lang="en-US" smtClean="0"/>
              <a:t>Guess Who?</a:t>
            </a:r>
          </a:p>
        </p:txBody>
      </p:sp>
      <p:pic>
        <p:nvPicPr>
          <p:cNvPr id="1946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143000"/>
            <a:ext cx="3657600" cy="51054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5C8E0DC-8E18-4090-AE30-93973FC265E0}" type="slidenum">
              <a:rPr lang="en-US" sz="1200">
                <a:solidFill>
                  <a:prstClr val="black">
                    <a:tint val="75000"/>
                  </a:prstClr>
                </a:solidFill>
                <a:latin typeface="+mn-lt"/>
                <a:cs typeface="+mn-cs"/>
              </a:rPr>
              <a:pPr algn="r" fontAlgn="auto">
                <a:spcBef>
                  <a:spcPts val="0"/>
                </a:spcBef>
                <a:spcAft>
                  <a:spcPts val="0"/>
                </a:spcAft>
                <a:defRPr/>
              </a:pPr>
              <a:t>16</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329392B1-6989-49EA-9208-6C8887C228F6}" type="slidenum">
              <a:rPr lang="en-US" sz="1200">
                <a:solidFill>
                  <a:prstClr val="black">
                    <a:tint val="75000"/>
                  </a:prstClr>
                </a:solidFill>
                <a:latin typeface="+mn-lt"/>
                <a:cs typeface="+mn-cs"/>
              </a:rPr>
              <a:pPr algn="r" fontAlgn="auto">
                <a:spcBef>
                  <a:spcPts val="0"/>
                </a:spcBef>
                <a:spcAft>
                  <a:spcPts val="0"/>
                </a:spcAft>
                <a:defRPr/>
              </a:pPr>
              <a:t>16</a:t>
            </a:fld>
            <a:endParaRPr lang="en-US" sz="1200">
              <a:solidFill>
                <a:prstClr val="black">
                  <a:tint val="75000"/>
                </a:prstClr>
              </a:solidFill>
              <a:latin typeface="+mn-lt"/>
              <a:cs typeface="+mn-cs"/>
            </a:endParaRPr>
          </a:p>
        </p:txBody>
      </p:sp>
      <p:sp>
        <p:nvSpPr>
          <p:cNvPr id="1946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33C4E5E-86BF-4FD2-B843-935A179C89CC}" type="slidenum">
              <a:rPr lang="en-US" sz="1200">
                <a:solidFill>
                  <a:srgbClr val="898989"/>
                </a:solidFill>
              </a:rPr>
              <a:pPr algn="r" eaLnBrk="1" hangingPunct="1"/>
              <a:t>16</a:t>
            </a:fld>
            <a:endParaRPr lang="en-US" sz="1200">
              <a:solidFill>
                <a:srgbClr val="898989"/>
              </a:solidFill>
            </a:endParaRPr>
          </a:p>
        </p:txBody>
      </p:sp>
    </p:spTree>
    <p:extLst>
      <p:ext uri="{BB962C8B-B14F-4D97-AF65-F5344CB8AC3E}">
        <p14:creationId xmlns:p14="http://schemas.microsoft.com/office/powerpoint/2010/main" val="1675366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B9DD2DE-0C75-44A3-9285-6C124AABF956}" type="slidenum">
              <a:rPr lang="en-US"/>
              <a:pPr>
                <a:defRPr/>
              </a:pPr>
              <a:t>17</a:t>
            </a:fld>
            <a:endParaRPr lang="en-US"/>
          </a:p>
        </p:txBody>
      </p:sp>
      <p:sp>
        <p:nvSpPr>
          <p:cNvPr id="20483" name="Rectangle 2"/>
          <p:cNvSpPr>
            <a:spLocks noGrp="1"/>
          </p:cNvSpPr>
          <p:nvPr>
            <p:ph type="title"/>
          </p:nvPr>
        </p:nvSpPr>
        <p:spPr>
          <a:xfrm>
            <a:off x="457200" y="0"/>
            <a:ext cx="8229600" cy="1066800"/>
          </a:xfrm>
        </p:spPr>
        <p:txBody>
          <a:bodyPr/>
          <a:lstStyle/>
          <a:p>
            <a:r>
              <a:rPr lang="en-US" smtClean="0"/>
              <a:t>Guess Who?</a:t>
            </a:r>
          </a:p>
        </p:txBody>
      </p:sp>
      <p:pic>
        <p:nvPicPr>
          <p:cNvPr id="2048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990600"/>
            <a:ext cx="4191000" cy="5218113"/>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FAC4EB5-2F1A-40F4-B4F9-2ED55FED9D1D}" type="slidenum">
              <a:rPr lang="en-US" sz="1200">
                <a:solidFill>
                  <a:prstClr val="black">
                    <a:tint val="75000"/>
                  </a:prstClr>
                </a:solidFill>
                <a:latin typeface="+mn-lt"/>
                <a:cs typeface="+mn-cs"/>
              </a:rPr>
              <a:pPr algn="r" fontAlgn="auto">
                <a:spcBef>
                  <a:spcPts val="0"/>
                </a:spcBef>
                <a:spcAft>
                  <a:spcPts val="0"/>
                </a:spcAft>
                <a:defRPr/>
              </a:pPr>
              <a:t>17</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2BC7AADC-83BF-49A0-AF62-BEB13FD507FC}" type="slidenum">
              <a:rPr lang="en-US" sz="1200">
                <a:solidFill>
                  <a:prstClr val="black">
                    <a:tint val="75000"/>
                  </a:prstClr>
                </a:solidFill>
                <a:latin typeface="+mn-lt"/>
                <a:cs typeface="+mn-cs"/>
              </a:rPr>
              <a:pPr algn="r" fontAlgn="auto">
                <a:spcBef>
                  <a:spcPts val="0"/>
                </a:spcBef>
                <a:spcAft>
                  <a:spcPts val="0"/>
                </a:spcAft>
                <a:defRPr/>
              </a:pPr>
              <a:t>17</a:t>
            </a:fld>
            <a:endParaRPr lang="en-US" sz="1200">
              <a:solidFill>
                <a:prstClr val="black">
                  <a:tint val="75000"/>
                </a:prstClr>
              </a:solidFill>
              <a:latin typeface="+mn-lt"/>
              <a:cs typeface="+mn-cs"/>
            </a:endParaRPr>
          </a:p>
        </p:txBody>
      </p:sp>
      <p:sp>
        <p:nvSpPr>
          <p:cNvPr id="2048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268B00B-54E3-4B4E-80F7-7796A783FE7A}" type="slidenum">
              <a:rPr lang="en-US" sz="1200">
                <a:solidFill>
                  <a:srgbClr val="898989"/>
                </a:solidFill>
              </a:rPr>
              <a:pPr algn="r" eaLnBrk="1" hangingPunct="1"/>
              <a:t>17</a:t>
            </a:fld>
            <a:endParaRPr lang="en-US" sz="1200">
              <a:solidFill>
                <a:srgbClr val="898989"/>
              </a:solidFill>
            </a:endParaRPr>
          </a:p>
        </p:txBody>
      </p:sp>
    </p:spTree>
    <p:extLst>
      <p:ext uri="{BB962C8B-B14F-4D97-AF65-F5344CB8AC3E}">
        <p14:creationId xmlns:p14="http://schemas.microsoft.com/office/powerpoint/2010/main" val="769140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22A0FFD-73B6-4846-9148-43D99D0E0E38}" type="slidenum">
              <a:rPr lang="en-US"/>
              <a:pPr>
                <a:defRPr/>
              </a:pPr>
              <a:t>18</a:t>
            </a:fld>
            <a:endParaRPr lang="en-US"/>
          </a:p>
        </p:txBody>
      </p:sp>
      <p:sp>
        <p:nvSpPr>
          <p:cNvPr id="21507" name="Rectangle 2"/>
          <p:cNvSpPr>
            <a:spLocks noGrp="1"/>
          </p:cNvSpPr>
          <p:nvPr>
            <p:ph type="title"/>
          </p:nvPr>
        </p:nvSpPr>
        <p:spPr/>
        <p:txBody>
          <a:bodyPr/>
          <a:lstStyle/>
          <a:p>
            <a:r>
              <a:rPr lang="en-US" smtClean="0"/>
              <a:t>Guess Who?</a:t>
            </a:r>
          </a:p>
        </p:txBody>
      </p:sp>
      <p:pic>
        <p:nvPicPr>
          <p:cNvPr id="2150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600200"/>
            <a:ext cx="4419600" cy="4525963"/>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2ED823B-1B13-4104-A23E-A5EFF568E57A}" type="slidenum">
              <a:rPr lang="en-US" sz="1200">
                <a:solidFill>
                  <a:prstClr val="black">
                    <a:tint val="75000"/>
                  </a:prstClr>
                </a:solidFill>
                <a:latin typeface="+mn-lt"/>
                <a:cs typeface="+mn-cs"/>
              </a:rPr>
              <a:pPr algn="r" fontAlgn="auto">
                <a:spcBef>
                  <a:spcPts val="0"/>
                </a:spcBef>
                <a:spcAft>
                  <a:spcPts val="0"/>
                </a:spcAft>
                <a:defRPr/>
              </a:pPr>
              <a:t>18</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3674B58F-39E6-4D6F-BEF8-626BF3BFE5D4}" type="slidenum">
              <a:rPr lang="en-US" sz="1200">
                <a:solidFill>
                  <a:prstClr val="black">
                    <a:tint val="75000"/>
                  </a:prstClr>
                </a:solidFill>
                <a:latin typeface="+mn-lt"/>
                <a:cs typeface="+mn-cs"/>
              </a:rPr>
              <a:pPr algn="r" fontAlgn="auto">
                <a:spcBef>
                  <a:spcPts val="0"/>
                </a:spcBef>
                <a:spcAft>
                  <a:spcPts val="0"/>
                </a:spcAft>
                <a:defRPr/>
              </a:pPr>
              <a:t>18</a:t>
            </a:fld>
            <a:endParaRPr lang="en-US" sz="1200">
              <a:solidFill>
                <a:prstClr val="black">
                  <a:tint val="75000"/>
                </a:prstClr>
              </a:solidFill>
              <a:latin typeface="+mn-lt"/>
              <a:cs typeface="+mn-cs"/>
            </a:endParaRPr>
          </a:p>
        </p:txBody>
      </p:sp>
      <p:sp>
        <p:nvSpPr>
          <p:cNvPr id="2151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9F48F7F-DDB6-4E94-8F2F-6DEB095D007D}" type="slidenum">
              <a:rPr lang="en-US" sz="1200">
                <a:solidFill>
                  <a:srgbClr val="898989"/>
                </a:solidFill>
              </a:rPr>
              <a:pPr algn="r" eaLnBrk="1" hangingPunct="1"/>
              <a:t>18</a:t>
            </a:fld>
            <a:endParaRPr lang="en-US" sz="1200">
              <a:solidFill>
                <a:srgbClr val="898989"/>
              </a:solidFill>
            </a:endParaRPr>
          </a:p>
        </p:txBody>
      </p:sp>
    </p:spTree>
    <p:extLst>
      <p:ext uri="{BB962C8B-B14F-4D97-AF65-F5344CB8AC3E}">
        <p14:creationId xmlns:p14="http://schemas.microsoft.com/office/powerpoint/2010/main" val="3227201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F66A0BF-2C95-4E09-B69C-0CCDFC0BED20}" type="slidenum">
              <a:rPr lang="en-US"/>
              <a:pPr>
                <a:defRPr/>
              </a:pPr>
              <a:t>19</a:t>
            </a:fld>
            <a:endParaRPr lang="en-US"/>
          </a:p>
        </p:txBody>
      </p:sp>
      <p:sp>
        <p:nvSpPr>
          <p:cNvPr id="22531" name="Rectangle 2"/>
          <p:cNvSpPr>
            <a:spLocks noGrp="1"/>
          </p:cNvSpPr>
          <p:nvPr>
            <p:ph type="title"/>
          </p:nvPr>
        </p:nvSpPr>
        <p:spPr/>
        <p:txBody>
          <a:bodyPr/>
          <a:lstStyle/>
          <a:p>
            <a:r>
              <a:rPr lang="en-US" smtClean="0"/>
              <a:t>Guess Who?</a:t>
            </a:r>
          </a:p>
        </p:txBody>
      </p:sp>
      <p:pic>
        <p:nvPicPr>
          <p:cNvPr id="2253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219200"/>
            <a:ext cx="4343400" cy="52578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0C7F1A0-52B0-47A9-B254-6B3CBD8BE541}" type="slidenum">
              <a:rPr lang="en-US" sz="1200">
                <a:solidFill>
                  <a:prstClr val="black">
                    <a:tint val="75000"/>
                  </a:prstClr>
                </a:solidFill>
                <a:latin typeface="+mn-lt"/>
                <a:cs typeface="+mn-cs"/>
              </a:rPr>
              <a:pPr algn="r" fontAlgn="auto">
                <a:spcBef>
                  <a:spcPts val="0"/>
                </a:spcBef>
                <a:spcAft>
                  <a:spcPts val="0"/>
                </a:spcAft>
                <a:defRPr/>
              </a:pPr>
              <a:t>19</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25DE0FB3-8092-4888-B11F-1C2667CA1469}" type="slidenum">
              <a:rPr lang="en-US" sz="1200">
                <a:solidFill>
                  <a:prstClr val="black">
                    <a:tint val="75000"/>
                  </a:prstClr>
                </a:solidFill>
                <a:latin typeface="+mn-lt"/>
                <a:cs typeface="+mn-cs"/>
              </a:rPr>
              <a:pPr algn="r" fontAlgn="auto">
                <a:spcBef>
                  <a:spcPts val="0"/>
                </a:spcBef>
                <a:spcAft>
                  <a:spcPts val="0"/>
                </a:spcAft>
                <a:defRPr/>
              </a:pPr>
              <a:t>19</a:t>
            </a:fld>
            <a:endParaRPr lang="en-US" sz="1200">
              <a:solidFill>
                <a:prstClr val="black">
                  <a:tint val="75000"/>
                </a:prstClr>
              </a:solidFill>
              <a:latin typeface="+mn-lt"/>
              <a:cs typeface="+mn-cs"/>
            </a:endParaRPr>
          </a:p>
        </p:txBody>
      </p:sp>
      <p:sp>
        <p:nvSpPr>
          <p:cNvPr id="2253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3240E0F-9BFA-4480-A520-F08FABB9775A}" type="slidenum">
              <a:rPr lang="en-US" sz="1200">
                <a:solidFill>
                  <a:srgbClr val="898989"/>
                </a:solidFill>
              </a:rPr>
              <a:pPr algn="r" eaLnBrk="1" hangingPunct="1"/>
              <a:t>19</a:t>
            </a:fld>
            <a:endParaRPr lang="en-US" sz="1200">
              <a:solidFill>
                <a:srgbClr val="898989"/>
              </a:solidFill>
            </a:endParaRPr>
          </a:p>
        </p:txBody>
      </p:sp>
    </p:spTree>
    <p:extLst>
      <p:ext uri="{BB962C8B-B14F-4D97-AF65-F5344CB8AC3E}">
        <p14:creationId xmlns:p14="http://schemas.microsoft.com/office/powerpoint/2010/main" val="293054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94AD0F9B-77E9-4E04-974E-BBF5F8EF825A}" type="slidenum">
              <a:rPr lang="en-US"/>
              <a:pPr>
                <a:defRPr/>
              </a:pPr>
              <a:t>2</a:t>
            </a:fld>
            <a:endParaRPr lang="en-US"/>
          </a:p>
        </p:txBody>
      </p:sp>
      <p:sp>
        <p:nvSpPr>
          <p:cNvPr id="5123" name="Title 1"/>
          <p:cNvSpPr>
            <a:spLocks noGrp="1"/>
          </p:cNvSpPr>
          <p:nvPr>
            <p:ph type="title"/>
          </p:nvPr>
        </p:nvSpPr>
        <p:spPr/>
        <p:txBody>
          <a:bodyPr/>
          <a:lstStyle/>
          <a:p>
            <a:r>
              <a:rPr lang="en-US" b="1" smtClean="0"/>
              <a:t>Acknowledging Disabilities</a:t>
            </a:r>
          </a:p>
        </p:txBody>
      </p:sp>
      <p:sp>
        <p:nvSpPr>
          <p:cNvPr id="18"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7C3291A-0555-4C02-BD71-F2C82315DF66}" type="slidenum">
              <a:rPr lang="en-US" sz="1200">
                <a:solidFill>
                  <a:prstClr val="black">
                    <a:tint val="75000"/>
                  </a:prstClr>
                </a:solidFill>
                <a:latin typeface="+mn-lt"/>
                <a:cs typeface="+mn-cs"/>
              </a:rPr>
              <a:pPr algn="r" fontAlgn="auto">
                <a:spcBef>
                  <a:spcPts val="0"/>
                </a:spcBef>
                <a:spcAft>
                  <a:spcPts val="0"/>
                </a:spcAft>
                <a:defRPr/>
              </a:pPr>
              <a:t>2</a:t>
            </a:fld>
            <a:endParaRPr lang="en-US" sz="1200">
              <a:solidFill>
                <a:prstClr val="black">
                  <a:tint val="75000"/>
                </a:prstClr>
              </a:solidFill>
              <a:latin typeface="+mn-lt"/>
              <a:cs typeface="+mn-cs"/>
            </a:endParaRPr>
          </a:p>
        </p:txBody>
      </p:sp>
      <p:sp>
        <p:nvSpPr>
          <p:cNvPr id="17"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8071DDDD-6E71-41FD-80CF-17939AAC72EB}" type="slidenum">
              <a:rPr lang="en-US" sz="1200">
                <a:solidFill>
                  <a:prstClr val="black">
                    <a:tint val="75000"/>
                  </a:prstClr>
                </a:solidFill>
                <a:latin typeface="+mn-lt"/>
                <a:cs typeface="+mn-cs"/>
              </a:rPr>
              <a:pPr algn="r" fontAlgn="auto">
                <a:spcBef>
                  <a:spcPts val="0"/>
                </a:spcBef>
                <a:spcAft>
                  <a:spcPts val="0"/>
                </a:spcAft>
                <a:defRPr/>
              </a:pPr>
              <a:t>2</a:t>
            </a:fld>
            <a:endParaRPr lang="en-US" sz="1200">
              <a:solidFill>
                <a:prstClr val="black">
                  <a:tint val="75000"/>
                </a:prstClr>
              </a:solidFill>
              <a:latin typeface="+mn-lt"/>
              <a:cs typeface="+mn-cs"/>
            </a:endParaRPr>
          </a:p>
        </p:txBody>
      </p:sp>
      <p:sp>
        <p:nvSpPr>
          <p:cNvPr id="512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2B9EF32-9E6D-422A-8842-07B3B0E43FD2}" type="slidenum">
              <a:rPr lang="en-US" sz="1200">
                <a:solidFill>
                  <a:srgbClr val="898989"/>
                </a:solidFill>
              </a:rPr>
              <a:pPr algn="r" eaLnBrk="1" hangingPunct="1"/>
              <a:t>2</a:t>
            </a:fld>
            <a:endParaRPr lang="en-US" sz="1200">
              <a:solidFill>
                <a:srgbClr val="898989"/>
              </a:solidFill>
            </a:endParaRPr>
          </a:p>
        </p:txBody>
      </p:sp>
      <p:sp>
        <p:nvSpPr>
          <p:cNvPr id="5127"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7CDAD9D-4953-4067-BC04-CDE02930F7ED}" type="slidenum">
              <a:rPr lang="en-US" sz="1200">
                <a:solidFill>
                  <a:srgbClr val="898989"/>
                </a:solidFill>
              </a:rPr>
              <a:pPr algn="r" eaLnBrk="1" hangingPunct="1"/>
              <a:t>2</a:t>
            </a:fld>
            <a:endParaRPr lang="en-US" sz="1200">
              <a:solidFill>
                <a:srgbClr val="898989"/>
              </a:solidFill>
            </a:endParaRPr>
          </a:p>
        </p:txBody>
      </p:sp>
      <p:pic>
        <p:nvPicPr>
          <p:cNvPr id="5128" name="Picture 8" descr="An illustration of a woman and a man sitting at a table, holding paperwork. The woman uses a wheel chair." title="Woman and man"/>
          <p:cNvPicPr>
            <a:picLocks noChangeAspect="1" noChangeArrowheads="1"/>
          </p:cNvPicPr>
          <p:nvPr/>
        </p:nvPicPr>
        <p:blipFill>
          <a:blip r:embed="rId3"/>
          <a:srcRect/>
          <a:stretch>
            <a:fillRect/>
          </a:stretch>
        </p:blipFill>
        <p:spPr bwMode="auto">
          <a:xfrm>
            <a:off x="4343400" y="2057400"/>
            <a:ext cx="17843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An illustration of a leg with a prosthetic calf. It is captioned &quot;Prosthesis.&quot;" title="Prosthesis"/>
          <p:cNvPicPr>
            <a:picLocks noChangeAspect="1" noChangeArrowheads="1"/>
          </p:cNvPicPr>
          <p:nvPr/>
        </p:nvPicPr>
        <p:blipFill>
          <a:blip r:embed="rId4"/>
          <a:srcRect/>
          <a:stretch>
            <a:fillRect/>
          </a:stretch>
        </p:blipFill>
        <p:spPr bwMode="auto">
          <a:xfrm>
            <a:off x="6400800" y="1447800"/>
            <a:ext cx="21431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An illustration of a boy in a wheelchair holding a book." title="Boy"/>
          <p:cNvPicPr>
            <a:picLocks noChangeAspect="1" noChangeArrowheads="1"/>
          </p:cNvPicPr>
          <p:nvPr/>
        </p:nvPicPr>
        <p:blipFill>
          <a:blip r:embed="rId5"/>
          <a:srcRect/>
          <a:stretch>
            <a:fillRect/>
          </a:stretch>
        </p:blipFill>
        <p:spPr bwMode="auto">
          <a:xfrm>
            <a:off x="457200" y="1371600"/>
            <a:ext cx="141763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4" descr="An illustration of a person in a wheel chair using a pencil and a ruler with a drafting desk." title="Person"/>
          <p:cNvPicPr>
            <a:picLocks noChangeAspect="1" noChangeArrowheads="1"/>
          </p:cNvPicPr>
          <p:nvPr/>
        </p:nvPicPr>
        <p:blipFill>
          <a:blip r:embed="rId6"/>
          <a:srcRect/>
          <a:stretch>
            <a:fillRect/>
          </a:stretch>
        </p:blipFill>
        <p:spPr bwMode="auto">
          <a:xfrm>
            <a:off x="2057400" y="1676400"/>
            <a:ext cx="183038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2" descr="A person who has one leg uses adapted skii poles while alpine skiing." title="Skier"/>
          <p:cNvPicPr>
            <a:picLocks noChangeAspect="1" noChangeArrowheads="1"/>
          </p:cNvPicPr>
          <p:nvPr/>
        </p:nvPicPr>
        <p:blipFill>
          <a:blip r:embed="rId7"/>
          <a:srcRect/>
          <a:stretch>
            <a:fillRect/>
          </a:stretch>
        </p:blipFill>
        <p:spPr bwMode="auto">
          <a:xfrm>
            <a:off x="304800" y="35814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4" descr="Three fingers are shown touching braille." title="Reading braille"/>
          <p:cNvPicPr>
            <a:picLocks noChangeAspect="1" noChangeArrowheads="1"/>
          </p:cNvPicPr>
          <p:nvPr/>
        </p:nvPicPr>
        <p:blipFill>
          <a:blip r:embed="rId8"/>
          <a:srcRect/>
          <a:stretch>
            <a:fillRect/>
          </a:stretch>
        </p:blipFill>
        <p:spPr bwMode="auto">
          <a:xfrm>
            <a:off x="7010400" y="4876800"/>
            <a:ext cx="1957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8" descr="An illustration of a boy and a girl gesturing and talking to eachother." title="Boy and girl talking"/>
          <p:cNvPicPr>
            <a:picLocks noChangeAspect="1" noChangeArrowheads="1"/>
          </p:cNvPicPr>
          <p:nvPr/>
        </p:nvPicPr>
        <p:blipFill>
          <a:blip r:embed="rId9"/>
          <a:srcRect/>
          <a:stretch>
            <a:fillRect/>
          </a:stretch>
        </p:blipFill>
        <p:spPr bwMode="auto">
          <a:xfrm>
            <a:off x="4800600" y="4343400"/>
            <a:ext cx="18176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9" descr="An illustration of a person wearing dark glasses holds a bag in one hand and the leash of a service dog in the other." title="Person with service dog"/>
          <p:cNvPicPr>
            <a:picLocks noChangeAspect="1" noChangeArrowheads="1"/>
          </p:cNvPicPr>
          <p:nvPr/>
        </p:nvPicPr>
        <p:blipFill>
          <a:blip r:embed="rId10"/>
          <a:srcRect/>
          <a:stretch>
            <a:fillRect/>
          </a:stretch>
        </p:blipFill>
        <p:spPr bwMode="auto">
          <a:xfrm>
            <a:off x="2971800" y="4267200"/>
            <a:ext cx="11049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0" descr="An illustration of a person using a cane and holding a book." title="Person with a cane"/>
          <p:cNvPicPr>
            <a:picLocks noChangeAspect="1" noChangeArrowheads="1"/>
          </p:cNvPicPr>
          <p:nvPr/>
        </p:nvPicPr>
        <p:blipFill>
          <a:blip r:embed="rId11"/>
          <a:srcRect/>
          <a:stretch>
            <a:fillRect/>
          </a:stretch>
        </p:blipFill>
        <p:spPr bwMode="auto">
          <a:xfrm>
            <a:off x="7315200" y="2590800"/>
            <a:ext cx="10477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9" descr="A soda can inscribed with a letter S." title="Soda can"/>
          <p:cNvPicPr>
            <a:picLocks noChangeAspect="1" noChangeArrowheads="1"/>
          </p:cNvPicPr>
          <p:nvPr/>
        </p:nvPicPr>
        <p:blipFill>
          <a:blip r:embed="rId12"/>
          <a:srcRect/>
          <a:stretch>
            <a:fillRect/>
          </a:stretch>
        </p:blipFill>
        <p:spPr bwMode="auto">
          <a:xfrm>
            <a:off x="228600" y="0"/>
            <a:ext cx="9906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42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71F518-51B8-45AA-BB80-08E514F3614A}" type="slidenum">
              <a:rPr lang="en-US"/>
              <a:pPr>
                <a:defRPr/>
              </a:pPr>
              <a:t>20</a:t>
            </a:fld>
            <a:endParaRPr lang="en-US"/>
          </a:p>
        </p:txBody>
      </p:sp>
      <p:sp>
        <p:nvSpPr>
          <p:cNvPr id="23555" name="Rectangle 2"/>
          <p:cNvSpPr>
            <a:spLocks noGrp="1"/>
          </p:cNvSpPr>
          <p:nvPr>
            <p:ph type="title"/>
          </p:nvPr>
        </p:nvSpPr>
        <p:spPr/>
        <p:txBody>
          <a:bodyPr/>
          <a:lstStyle/>
          <a:p>
            <a:r>
              <a:rPr lang="en-US" smtClean="0"/>
              <a:t>Guess Who?</a:t>
            </a:r>
          </a:p>
        </p:txBody>
      </p:sp>
      <p:pic>
        <p:nvPicPr>
          <p:cNvPr id="2355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2209800"/>
            <a:ext cx="3429000" cy="33528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56D2EE-1BD2-49B0-B85A-9DB4218FB030}" type="slidenum">
              <a:rPr lang="en-US" sz="1200">
                <a:solidFill>
                  <a:prstClr val="black">
                    <a:tint val="75000"/>
                  </a:prstClr>
                </a:solidFill>
                <a:latin typeface="+mn-lt"/>
                <a:cs typeface="+mn-cs"/>
              </a:rPr>
              <a:pPr algn="r" fontAlgn="auto">
                <a:spcBef>
                  <a:spcPts val="0"/>
                </a:spcBef>
                <a:spcAft>
                  <a:spcPts val="0"/>
                </a:spcAft>
                <a:defRPr/>
              </a:pPr>
              <a:t>20</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80ED24BD-C10A-44C6-A463-1791B20B3AF0}" type="slidenum">
              <a:rPr lang="en-US" sz="1200">
                <a:solidFill>
                  <a:prstClr val="black">
                    <a:tint val="75000"/>
                  </a:prstClr>
                </a:solidFill>
                <a:latin typeface="+mn-lt"/>
                <a:cs typeface="+mn-cs"/>
              </a:rPr>
              <a:pPr algn="r" fontAlgn="auto">
                <a:spcBef>
                  <a:spcPts val="0"/>
                </a:spcBef>
                <a:spcAft>
                  <a:spcPts val="0"/>
                </a:spcAft>
                <a:defRPr/>
              </a:pPr>
              <a:t>20</a:t>
            </a:fld>
            <a:endParaRPr lang="en-US" sz="1200">
              <a:solidFill>
                <a:prstClr val="black">
                  <a:tint val="75000"/>
                </a:prstClr>
              </a:solidFill>
              <a:latin typeface="+mn-lt"/>
              <a:cs typeface="+mn-cs"/>
            </a:endParaRPr>
          </a:p>
        </p:txBody>
      </p:sp>
      <p:sp>
        <p:nvSpPr>
          <p:cNvPr id="2355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C8D7193-8A97-45B0-8DC5-8CC181CA4AAE}" type="slidenum">
              <a:rPr lang="en-US" sz="1200">
                <a:solidFill>
                  <a:srgbClr val="898989"/>
                </a:solidFill>
              </a:rPr>
              <a:pPr algn="r" eaLnBrk="1" hangingPunct="1"/>
              <a:t>20</a:t>
            </a:fld>
            <a:endParaRPr lang="en-US" sz="1200">
              <a:solidFill>
                <a:srgbClr val="898989"/>
              </a:solidFill>
            </a:endParaRPr>
          </a:p>
        </p:txBody>
      </p:sp>
    </p:spTree>
    <p:extLst>
      <p:ext uri="{BB962C8B-B14F-4D97-AF65-F5344CB8AC3E}">
        <p14:creationId xmlns:p14="http://schemas.microsoft.com/office/powerpoint/2010/main" val="48493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3581A88-6647-42B7-96E3-C731EEDECD28}" type="slidenum">
              <a:rPr lang="en-US"/>
              <a:pPr>
                <a:defRPr/>
              </a:pPr>
              <a:t>21</a:t>
            </a:fld>
            <a:endParaRPr lang="en-US"/>
          </a:p>
        </p:txBody>
      </p:sp>
      <p:sp>
        <p:nvSpPr>
          <p:cNvPr id="24579" name="Rectangle 2"/>
          <p:cNvSpPr>
            <a:spLocks noGrp="1"/>
          </p:cNvSpPr>
          <p:nvPr>
            <p:ph type="title"/>
          </p:nvPr>
        </p:nvSpPr>
        <p:spPr/>
        <p:txBody>
          <a:bodyPr/>
          <a:lstStyle/>
          <a:p>
            <a:r>
              <a:rPr lang="en-US" smtClean="0"/>
              <a:t>How About You?</a:t>
            </a:r>
          </a:p>
        </p:txBody>
      </p:sp>
      <p:sp>
        <p:nvSpPr>
          <p:cNvPr id="24580" name="Rectangle 3"/>
          <p:cNvSpPr>
            <a:spLocks noGrp="1"/>
          </p:cNvSpPr>
          <p:nvPr>
            <p:ph idx="1"/>
          </p:nvPr>
        </p:nvSpPr>
        <p:spPr/>
        <p:txBody>
          <a:bodyPr/>
          <a:lstStyle/>
          <a:p>
            <a:r>
              <a:rPr lang="en-US" smtClean="0"/>
              <a:t>Can you find other individuals that had conditions which caused them to be labeled as “disabled”, but who are now successful and working with their strengths?</a:t>
            </a:r>
          </a:p>
          <a:p>
            <a:endParaRPr lang="en-US" smtClean="0"/>
          </a:p>
          <a:p>
            <a:r>
              <a:rPr lang="en-US" smtClean="0"/>
              <a:t>How about you?  Maybe you might just need an </a:t>
            </a:r>
            <a:r>
              <a:rPr lang="en-US" b="1" smtClean="0"/>
              <a:t>accommodation</a:t>
            </a:r>
            <a:r>
              <a:rPr lang="en-US" smtClean="0"/>
              <a:t>.</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0CEBFA2-828C-44DA-96AB-EB065AFF9498}" type="slidenum">
              <a:rPr lang="en-US" sz="1200">
                <a:solidFill>
                  <a:prstClr val="black">
                    <a:tint val="75000"/>
                  </a:prstClr>
                </a:solidFill>
                <a:latin typeface="+mn-lt"/>
                <a:cs typeface="+mn-cs"/>
              </a:rPr>
              <a:pPr algn="r" fontAlgn="auto">
                <a:spcBef>
                  <a:spcPts val="0"/>
                </a:spcBef>
                <a:spcAft>
                  <a:spcPts val="0"/>
                </a:spcAft>
                <a:defRPr/>
              </a:pPr>
              <a:t>21</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C7BDAF21-7BF0-48CE-ABFE-34665172F24C}" type="slidenum">
              <a:rPr lang="en-US" sz="1200">
                <a:solidFill>
                  <a:prstClr val="black">
                    <a:tint val="75000"/>
                  </a:prstClr>
                </a:solidFill>
                <a:latin typeface="+mn-lt"/>
                <a:cs typeface="+mn-cs"/>
              </a:rPr>
              <a:pPr algn="r" fontAlgn="auto">
                <a:spcBef>
                  <a:spcPts val="0"/>
                </a:spcBef>
                <a:spcAft>
                  <a:spcPts val="0"/>
                </a:spcAft>
                <a:defRPr/>
              </a:pPr>
              <a:t>21</a:t>
            </a:fld>
            <a:endParaRPr lang="en-US" sz="1200">
              <a:solidFill>
                <a:prstClr val="black">
                  <a:tint val="75000"/>
                </a:prstClr>
              </a:solidFill>
              <a:latin typeface="+mn-lt"/>
              <a:cs typeface="+mn-cs"/>
            </a:endParaRPr>
          </a:p>
        </p:txBody>
      </p:sp>
      <p:sp>
        <p:nvSpPr>
          <p:cNvPr id="2458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5BC5F4B-1CDE-4FDF-B0E1-EF331B716771}" type="slidenum">
              <a:rPr lang="en-US" sz="1200">
                <a:solidFill>
                  <a:srgbClr val="898989"/>
                </a:solidFill>
              </a:rPr>
              <a:pPr algn="r" eaLnBrk="1" hangingPunct="1"/>
              <a:t>21</a:t>
            </a:fld>
            <a:endParaRPr lang="en-US" sz="1200">
              <a:solidFill>
                <a:srgbClr val="898989"/>
              </a:solidFill>
            </a:endParaRPr>
          </a:p>
        </p:txBody>
      </p:sp>
    </p:spTree>
    <p:extLst>
      <p:ext uri="{BB962C8B-B14F-4D97-AF65-F5344CB8AC3E}">
        <p14:creationId xmlns:p14="http://schemas.microsoft.com/office/powerpoint/2010/main" val="1362595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A0E2EE33-9416-4531-A994-51F94FFA2814}" type="slidenum">
              <a:rPr lang="en-US"/>
              <a:pPr>
                <a:defRPr/>
              </a:pPr>
              <a:t>22</a:t>
            </a:fld>
            <a:endParaRPr lang="en-US"/>
          </a:p>
        </p:txBody>
      </p:sp>
      <p:sp>
        <p:nvSpPr>
          <p:cNvPr id="25603" name="Title 1"/>
          <p:cNvSpPr>
            <a:spLocks noGrp="1"/>
          </p:cNvSpPr>
          <p:nvPr>
            <p:ph type="title"/>
          </p:nvPr>
        </p:nvSpPr>
        <p:spPr/>
        <p:txBody>
          <a:bodyPr/>
          <a:lstStyle/>
          <a:p>
            <a:r>
              <a:rPr lang="en-US" b="1" smtClean="0"/>
              <a:t>What is Disclosure?</a:t>
            </a:r>
          </a:p>
        </p:txBody>
      </p:sp>
      <p:sp>
        <p:nvSpPr>
          <p:cNvPr id="25604" name="Content Placeholder 7"/>
          <p:cNvSpPr>
            <a:spLocks noGrp="1"/>
          </p:cNvSpPr>
          <p:nvPr>
            <p:ph idx="1"/>
          </p:nvPr>
        </p:nvSpPr>
        <p:spPr>
          <a:xfrm>
            <a:off x="457200" y="1600200"/>
            <a:ext cx="4495800" cy="4525963"/>
          </a:xfrm>
        </p:spPr>
        <p:txBody>
          <a:bodyPr/>
          <a:lstStyle/>
          <a:p>
            <a:r>
              <a:rPr lang="en-US" sz="2800" smtClean="0"/>
              <a:t>Disclosure means talking about your disability.  </a:t>
            </a:r>
          </a:p>
          <a:p>
            <a:r>
              <a:rPr lang="en-US" sz="2800" smtClean="0"/>
              <a:t>Use informed choice to decide who you want to talk to about your disability.</a:t>
            </a:r>
          </a:p>
          <a:p>
            <a:r>
              <a:rPr lang="en-US" sz="2800" smtClean="0"/>
              <a:t>Choice is reflecting on and talking about your strengths and needs.</a:t>
            </a:r>
            <a:endParaRPr lang="en-US" smtClean="0"/>
          </a:p>
        </p:txBody>
      </p:sp>
      <p:sp>
        <p:nvSpPr>
          <p:cNvPr id="11"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9752574-CB5A-4CD0-858C-96E7C1EF5473}" type="slidenum">
              <a:rPr lang="en-US" sz="1200">
                <a:solidFill>
                  <a:prstClr val="black">
                    <a:tint val="75000"/>
                  </a:prstClr>
                </a:solidFill>
                <a:latin typeface="+mn-lt"/>
                <a:cs typeface="+mn-cs"/>
              </a:rPr>
              <a:pPr algn="r" fontAlgn="auto">
                <a:spcBef>
                  <a:spcPts val="0"/>
                </a:spcBef>
                <a:spcAft>
                  <a:spcPts val="0"/>
                </a:spcAft>
                <a:defRPr/>
              </a:pPr>
              <a:t>22</a:t>
            </a:fld>
            <a:endParaRPr lang="en-US" sz="1200">
              <a:solidFill>
                <a:prstClr val="black">
                  <a:tint val="75000"/>
                </a:prstClr>
              </a:solidFill>
              <a:latin typeface="+mn-lt"/>
              <a:cs typeface="+mn-cs"/>
            </a:endParaRPr>
          </a:p>
        </p:txBody>
      </p:sp>
      <p:sp>
        <p:nvSpPr>
          <p:cNvPr id="10"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932F21DE-D655-4D77-8F99-7FDF0A9D9E2C}" type="slidenum">
              <a:rPr lang="en-US" sz="1200">
                <a:solidFill>
                  <a:prstClr val="black">
                    <a:tint val="75000"/>
                  </a:prstClr>
                </a:solidFill>
                <a:latin typeface="+mn-lt"/>
                <a:cs typeface="+mn-cs"/>
              </a:rPr>
              <a:pPr algn="r" fontAlgn="auto">
                <a:spcBef>
                  <a:spcPts val="0"/>
                </a:spcBef>
                <a:spcAft>
                  <a:spcPts val="0"/>
                </a:spcAft>
                <a:defRPr/>
              </a:pPr>
              <a:t>22</a:t>
            </a:fld>
            <a:endParaRPr lang="en-US" sz="1200">
              <a:solidFill>
                <a:prstClr val="black">
                  <a:tint val="75000"/>
                </a:prstClr>
              </a:solidFill>
              <a:latin typeface="+mn-lt"/>
              <a:cs typeface="+mn-cs"/>
            </a:endParaRPr>
          </a:p>
        </p:txBody>
      </p:sp>
      <p:sp>
        <p:nvSpPr>
          <p:cNvPr id="2560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A876CE1-6218-489C-A94D-C06D7795E9DA}" type="slidenum">
              <a:rPr lang="en-US" sz="1200">
                <a:solidFill>
                  <a:srgbClr val="898989"/>
                </a:solidFill>
              </a:rPr>
              <a:pPr algn="r" eaLnBrk="1" hangingPunct="1"/>
              <a:t>22</a:t>
            </a:fld>
            <a:endParaRPr lang="en-US" sz="1200">
              <a:solidFill>
                <a:srgbClr val="898989"/>
              </a:solidFill>
            </a:endParaRPr>
          </a:p>
        </p:txBody>
      </p:sp>
      <p:sp>
        <p:nvSpPr>
          <p:cNvPr id="2560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BFD313F-B0BF-4783-B9D6-4E21AF31FFA8}" type="slidenum">
              <a:rPr lang="en-US" sz="1200">
                <a:solidFill>
                  <a:srgbClr val="898989"/>
                </a:solidFill>
              </a:rPr>
              <a:pPr algn="r" eaLnBrk="1" hangingPunct="1"/>
              <a:t>22</a:t>
            </a:fld>
            <a:endParaRPr lang="en-US" sz="1200">
              <a:solidFill>
                <a:srgbClr val="898989"/>
              </a:solidFill>
            </a:endParaRPr>
          </a:p>
        </p:txBody>
      </p:sp>
      <p:pic>
        <p:nvPicPr>
          <p:cNvPr id="25609" name="Picture 4" descr="j0304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05000"/>
            <a:ext cx="3613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9" descr="A soda can inscribed with a letter S." title="Soda can"/>
          <p:cNvPicPr>
            <a:picLocks noChangeAspect="1" noChangeArrowheads="1"/>
          </p:cNvPicPr>
          <p:nvPr/>
        </p:nvPicPr>
        <p:blipFill>
          <a:blip r:embed="rId4"/>
          <a:srcRect/>
          <a:stretch>
            <a:fillRect/>
          </a:stretch>
        </p:blipFill>
        <p:spPr bwMode="auto">
          <a:xfrm>
            <a:off x="304800" y="0"/>
            <a:ext cx="1173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155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7DFBF381-5D87-494C-9F00-925ABCC8A57F}" type="slidenum">
              <a:rPr lang="en-US"/>
              <a:pPr>
                <a:defRPr/>
              </a:pPr>
              <a:t>23</a:t>
            </a:fld>
            <a:endParaRPr lang="en-US"/>
          </a:p>
        </p:txBody>
      </p:sp>
      <p:sp>
        <p:nvSpPr>
          <p:cNvPr id="26627" name="Title 1"/>
          <p:cNvSpPr>
            <a:spLocks noGrp="1"/>
          </p:cNvSpPr>
          <p:nvPr>
            <p:ph type="title"/>
          </p:nvPr>
        </p:nvSpPr>
        <p:spPr>
          <a:xfrm>
            <a:off x="457200" y="274638"/>
            <a:ext cx="8229600" cy="944562"/>
          </a:xfrm>
        </p:spPr>
        <p:txBody>
          <a:bodyPr/>
          <a:lstStyle/>
          <a:p>
            <a:r>
              <a:rPr lang="en-US" b="1" smtClean="0"/>
              <a:t>When and Why to Disclose</a:t>
            </a:r>
          </a:p>
        </p:txBody>
      </p:sp>
      <p:sp>
        <p:nvSpPr>
          <p:cNvPr id="26628" name="Content Placeholder 2"/>
          <p:cNvSpPr>
            <a:spLocks noGrp="1"/>
          </p:cNvSpPr>
          <p:nvPr>
            <p:ph idx="1"/>
          </p:nvPr>
        </p:nvSpPr>
        <p:spPr>
          <a:xfrm>
            <a:off x="457200" y="1295400"/>
            <a:ext cx="8229600" cy="4830763"/>
          </a:xfrm>
        </p:spPr>
        <p:txBody>
          <a:bodyPr/>
          <a:lstStyle/>
          <a:p>
            <a:pPr>
              <a:lnSpc>
                <a:spcPct val="90000"/>
              </a:lnSpc>
            </a:pPr>
            <a:r>
              <a:rPr lang="en-US" sz="2800" smtClean="0">
                <a:cs typeface="Tahoma" charset="0"/>
              </a:rPr>
              <a:t>One of the most important decisions you will make as a person with a disability is whether or not to tell someone about your disability.</a:t>
            </a:r>
          </a:p>
          <a:p>
            <a:pPr>
              <a:lnSpc>
                <a:spcPct val="90000"/>
              </a:lnSpc>
            </a:pPr>
            <a:r>
              <a:rPr lang="en-US" sz="2800" smtClean="0">
                <a:cs typeface="Tahoma" charset="0"/>
              </a:rPr>
              <a:t>Effective disclosure occurs when you are knowledgeable about your disability and are able to clearly describe both your                                   disability-related needs and your </a:t>
            </a:r>
          </a:p>
          <a:p>
            <a:pPr>
              <a:lnSpc>
                <a:spcPct val="90000"/>
              </a:lnSpc>
              <a:buFont typeface="Arial" charset="0"/>
              <a:buNone/>
            </a:pPr>
            <a:r>
              <a:rPr lang="en-US" sz="2800" smtClean="0">
                <a:cs typeface="Tahoma" charset="0"/>
              </a:rPr>
              <a:t>    skills and abilities.</a:t>
            </a:r>
            <a:endParaRPr lang="en-US" smtClean="0">
              <a:cs typeface="Tahoma" charset="0"/>
            </a:endParaRPr>
          </a:p>
          <a:p>
            <a:endParaRPr lang="en-US" smtClean="0"/>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7333328-A325-408E-AE3A-E2EB2EF194F4}" type="slidenum">
              <a:rPr lang="en-US" sz="1200">
                <a:solidFill>
                  <a:prstClr val="black">
                    <a:tint val="75000"/>
                  </a:prstClr>
                </a:solidFill>
                <a:latin typeface="+mn-lt"/>
                <a:cs typeface="+mn-cs"/>
              </a:rPr>
              <a:pPr algn="r" fontAlgn="auto">
                <a:spcBef>
                  <a:spcPts val="0"/>
                </a:spcBef>
                <a:spcAft>
                  <a:spcPts val="0"/>
                </a:spcAft>
                <a:defRPr/>
              </a:pPr>
              <a:t>23</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47F94740-7FF0-4351-922C-07DA8729D7AF}" type="slidenum">
              <a:rPr lang="en-US" sz="1200">
                <a:solidFill>
                  <a:prstClr val="black">
                    <a:tint val="75000"/>
                  </a:prstClr>
                </a:solidFill>
                <a:latin typeface="+mn-lt"/>
                <a:cs typeface="+mn-cs"/>
              </a:rPr>
              <a:pPr algn="r" fontAlgn="auto">
                <a:spcBef>
                  <a:spcPts val="0"/>
                </a:spcBef>
                <a:spcAft>
                  <a:spcPts val="0"/>
                </a:spcAft>
                <a:defRPr/>
              </a:pPr>
              <a:t>23</a:t>
            </a:fld>
            <a:endParaRPr lang="en-US" sz="1200">
              <a:solidFill>
                <a:prstClr val="black">
                  <a:tint val="75000"/>
                </a:prstClr>
              </a:solidFill>
              <a:latin typeface="+mn-lt"/>
              <a:cs typeface="+mn-cs"/>
            </a:endParaRPr>
          </a:p>
        </p:txBody>
      </p:sp>
      <p:sp>
        <p:nvSpPr>
          <p:cNvPr id="2663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1C5EE49-0712-4D1D-93CC-7C06C72D6D80}" type="slidenum">
              <a:rPr lang="en-US" sz="1200">
                <a:solidFill>
                  <a:srgbClr val="898989"/>
                </a:solidFill>
              </a:rPr>
              <a:pPr algn="r" eaLnBrk="1" hangingPunct="1"/>
              <a:t>23</a:t>
            </a:fld>
            <a:endParaRPr lang="en-US" sz="1200">
              <a:solidFill>
                <a:srgbClr val="898989"/>
              </a:solidFill>
            </a:endParaRPr>
          </a:p>
        </p:txBody>
      </p:sp>
      <p:sp>
        <p:nvSpPr>
          <p:cNvPr id="2663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2174925-EF5D-430B-BD63-D335115E5447}" type="slidenum">
              <a:rPr lang="en-US" sz="1200">
                <a:solidFill>
                  <a:srgbClr val="898989"/>
                </a:solidFill>
              </a:rPr>
              <a:pPr algn="r" eaLnBrk="1" hangingPunct="1"/>
              <a:t>23</a:t>
            </a:fld>
            <a:endParaRPr lang="en-US" sz="1200">
              <a:solidFill>
                <a:srgbClr val="898989"/>
              </a:solidFill>
            </a:endParaRPr>
          </a:p>
        </p:txBody>
      </p:sp>
      <p:pic>
        <p:nvPicPr>
          <p:cNvPr id="26633" name="Picture 4" title="Man working on a car"/>
          <p:cNvPicPr>
            <a:picLocks noChangeAspect="1" noChangeArrowheads="1"/>
          </p:cNvPicPr>
          <p:nvPr/>
        </p:nvPicPr>
        <p:blipFill>
          <a:blip r:embed="rId3"/>
          <a:srcRect/>
          <a:stretch>
            <a:fillRect/>
          </a:stretch>
        </p:blipFill>
        <p:spPr bwMode="auto">
          <a:xfrm>
            <a:off x="5562600" y="3962400"/>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944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4D1A2C4-F9F3-48D3-832C-F22328A92EB2}" type="slidenum">
              <a:rPr lang="en-US"/>
              <a:pPr>
                <a:defRPr/>
              </a:pPr>
              <a:t>24</a:t>
            </a:fld>
            <a:endParaRPr lang="en-US"/>
          </a:p>
        </p:txBody>
      </p:sp>
      <p:sp>
        <p:nvSpPr>
          <p:cNvPr id="27651" name="Rectangle 4"/>
          <p:cNvSpPr>
            <a:spLocks noGrp="1"/>
          </p:cNvSpPr>
          <p:nvPr>
            <p:ph type="title"/>
          </p:nvPr>
        </p:nvSpPr>
        <p:spPr/>
        <p:txBody>
          <a:bodyPr/>
          <a:lstStyle/>
          <a:p>
            <a:r>
              <a:rPr lang="en-US" smtClean="0"/>
              <a:t>Disclose for A Specific Purpose</a:t>
            </a:r>
          </a:p>
        </p:txBody>
      </p:sp>
      <p:sp>
        <p:nvSpPr>
          <p:cNvPr id="27652" name="Rectangle 5"/>
          <p:cNvSpPr>
            <a:spLocks noGrp="1"/>
          </p:cNvSpPr>
          <p:nvPr>
            <p:ph type="body" sz="half" idx="1"/>
          </p:nvPr>
        </p:nvSpPr>
        <p:spPr>
          <a:xfrm>
            <a:off x="457200" y="1371600"/>
            <a:ext cx="4038600" cy="4754563"/>
          </a:xfrm>
        </p:spPr>
        <p:txBody>
          <a:bodyPr/>
          <a:lstStyle/>
          <a:p>
            <a:r>
              <a:rPr lang="en-US" sz="3200" smtClean="0"/>
              <a:t>Some personal information such as your Social Security number, banking records or medical information are important to keep confidential.</a:t>
            </a:r>
            <a:r>
              <a:rPr lang="en-US" sz="3200" smtClean="0">
                <a:latin typeface="Comic Sans MS" pitchFamily="66" charset="0"/>
              </a:rPr>
              <a:t>  </a:t>
            </a:r>
          </a:p>
          <a:p>
            <a:pPr>
              <a:buFont typeface="Arial" charset="0"/>
              <a:buNone/>
            </a:pPr>
            <a:endParaRPr lang="en-US" sz="3200" smtClean="0"/>
          </a:p>
        </p:txBody>
      </p:sp>
      <p:pic>
        <p:nvPicPr>
          <p:cNvPr id="27653" name="Picture 4" descr="A collage of photos of medical items, including an x ray of a hand, a stethoscope, a syringe, and a medical binder." title="Medical items"/>
          <p:cNvPicPr>
            <a:picLocks noGrp="1" noChangeAspect="1" noChangeArrowheads="1"/>
          </p:cNvPicPr>
          <p:nvPr>
            <p:ph type="body" sz="half" idx="2"/>
          </p:nvPr>
        </p:nvPicPr>
        <p:blipFill>
          <a:blip r:embed="rId3"/>
          <a:srcRect/>
          <a:stretch>
            <a:fillRect/>
          </a:stretch>
        </p:blipFill>
        <p:spPr>
          <a:xfrm>
            <a:off x="4876800" y="1524000"/>
            <a:ext cx="3505200" cy="3810000"/>
          </a:xfrm>
        </p:spPr>
      </p:pic>
    </p:spTree>
    <p:extLst>
      <p:ext uri="{BB962C8B-B14F-4D97-AF65-F5344CB8AC3E}">
        <p14:creationId xmlns:p14="http://schemas.microsoft.com/office/powerpoint/2010/main" val="168127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72563E03-FBFF-4E79-AEB5-7E489CD42652}" type="slidenum">
              <a:rPr lang="en-US"/>
              <a:pPr>
                <a:defRPr/>
              </a:pPr>
              <a:t>25</a:t>
            </a:fld>
            <a:endParaRPr lang="en-US"/>
          </a:p>
        </p:txBody>
      </p:sp>
      <p:sp>
        <p:nvSpPr>
          <p:cNvPr id="28675" name="Title 1"/>
          <p:cNvSpPr>
            <a:spLocks noGrp="1"/>
          </p:cNvSpPr>
          <p:nvPr>
            <p:ph type="title"/>
          </p:nvPr>
        </p:nvSpPr>
        <p:spPr/>
        <p:txBody>
          <a:bodyPr/>
          <a:lstStyle/>
          <a:p>
            <a:r>
              <a:rPr lang="en-US" b="1" smtClean="0"/>
              <a:t>Remember - </a:t>
            </a:r>
          </a:p>
        </p:txBody>
      </p:sp>
      <p:sp>
        <p:nvSpPr>
          <p:cNvPr id="28676" name="Content Placeholder 2"/>
          <p:cNvSpPr>
            <a:spLocks noGrp="1"/>
          </p:cNvSpPr>
          <p:nvPr>
            <p:ph idx="1"/>
          </p:nvPr>
        </p:nvSpPr>
        <p:spPr/>
        <p:txBody>
          <a:bodyPr/>
          <a:lstStyle/>
          <a:p>
            <a:r>
              <a:rPr lang="en-US" smtClean="0"/>
              <a:t>It is NOT essential to reveal specific personal information about your disability.  </a:t>
            </a:r>
          </a:p>
          <a:p>
            <a:r>
              <a:rPr lang="en-US" smtClean="0"/>
              <a:t>Disclosure is only important</a:t>
            </a:r>
          </a:p>
          <a:p>
            <a:pPr>
              <a:buFont typeface="Arial" charset="0"/>
              <a:buNone/>
            </a:pPr>
            <a:r>
              <a:rPr lang="en-US" smtClean="0"/>
              <a:t>	if it affects your</a:t>
            </a:r>
          </a:p>
          <a:p>
            <a:pPr>
              <a:buFont typeface="Arial" charset="0"/>
              <a:buNone/>
            </a:pPr>
            <a:r>
              <a:rPr lang="en-US" smtClean="0"/>
              <a:t>	ability to perform </a:t>
            </a:r>
          </a:p>
          <a:p>
            <a:pPr>
              <a:buFont typeface="Arial" charset="0"/>
              <a:buNone/>
            </a:pPr>
            <a:r>
              <a:rPr lang="en-US" smtClean="0"/>
              <a:t>	work tasks successfully.  </a:t>
            </a:r>
          </a:p>
          <a:p>
            <a:endParaRPr lang="en-US" smtClean="0"/>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C26B86B-E3B1-42E9-AD71-BE9B216503DF}" type="slidenum">
              <a:rPr lang="en-US" sz="1200">
                <a:solidFill>
                  <a:prstClr val="black">
                    <a:tint val="75000"/>
                  </a:prstClr>
                </a:solidFill>
                <a:latin typeface="+mn-lt"/>
                <a:cs typeface="+mn-cs"/>
              </a:rPr>
              <a:pPr algn="r" fontAlgn="auto">
                <a:spcBef>
                  <a:spcPts val="0"/>
                </a:spcBef>
                <a:spcAft>
                  <a:spcPts val="0"/>
                </a:spcAft>
                <a:defRPr/>
              </a:pPr>
              <a:t>25</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F0A28A3B-7400-4C9E-AF6A-7168D9B4C10B}" type="slidenum">
              <a:rPr lang="en-US" sz="1200">
                <a:solidFill>
                  <a:prstClr val="black">
                    <a:tint val="75000"/>
                  </a:prstClr>
                </a:solidFill>
                <a:latin typeface="+mn-lt"/>
                <a:cs typeface="+mn-cs"/>
              </a:rPr>
              <a:pPr algn="r" fontAlgn="auto">
                <a:spcBef>
                  <a:spcPts val="0"/>
                </a:spcBef>
                <a:spcAft>
                  <a:spcPts val="0"/>
                </a:spcAft>
                <a:defRPr/>
              </a:pPr>
              <a:t>25</a:t>
            </a:fld>
            <a:endParaRPr lang="en-US" sz="1200">
              <a:solidFill>
                <a:prstClr val="black">
                  <a:tint val="75000"/>
                </a:prstClr>
              </a:solidFill>
              <a:latin typeface="+mn-lt"/>
              <a:cs typeface="+mn-cs"/>
            </a:endParaRPr>
          </a:p>
        </p:txBody>
      </p:sp>
      <p:sp>
        <p:nvSpPr>
          <p:cNvPr id="2867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A60AF25-C914-44E9-81C8-CA49244EC07B}" type="slidenum">
              <a:rPr lang="en-US" sz="1200">
                <a:solidFill>
                  <a:srgbClr val="898989"/>
                </a:solidFill>
              </a:rPr>
              <a:pPr algn="r" eaLnBrk="1" hangingPunct="1"/>
              <a:t>25</a:t>
            </a:fld>
            <a:endParaRPr lang="en-US" sz="1200">
              <a:solidFill>
                <a:srgbClr val="898989"/>
              </a:solidFill>
            </a:endParaRPr>
          </a:p>
        </p:txBody>
      </p:sp>
      <p:sp>
        <p:nvSpPr>
          <p:cNvPr id="2868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2E081A8-158B-4AC1-AD89-2BFE3893619B}" type="slidenum">
              <a:rPr lang="en-US" sz="1200">
                <a:solidFill>
                  <a:srgbClr val="898989"/>
                </a:solidFill>
              </a:rPr>
              <a:pPr algn="r" eaLnBrk="1" hangingPunct="1"/>
              <a:t>25</a:t>
            </a:fld>
            <a:endParaRPr lang="en-US" sz="1200">
              <a:solidFill>
                <a:srgbClr val="898989"/>
              </a:solidFill>
            </a:endParaRPr>
          </a:p>
        </p:txBody>
      </p:sp>
      <p:pic>
        <p:nvPicPr>
          <p:cNvPr id="28681" name="Picture 4" descr="j028666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19400"/>
            <a:ext cx="263207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622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3AA7413-101A-41D6-9B1D-C370AE13D0CB}" type="slidenum">
              <a:rPr lang="en-US"/>
              <a:pPr>
                <a:defRPr/>
              </a:pPr>
              <a:t>26</a:t>
            </a:fld>
            <a:endParaRPr lang="en-US"/>
          </a:p>
        </p:txBody>
      </p:sp>
      <p:sp>
        <p:nvSpPr>
          <p:cNvPr id="29699" name="Title 1"/>
          <p:cNvSpPr>
            <a:spLocks noGrp="1"/>
          </p:cNvSpPr>
          <p:nvPr>
            <p:ph type="title"/>
          </p:nvPr>
        </p:nvSpPr>
        <p:spPr>
          <a:xfrm>
            <a:off x="457200" y="0"/>
            <a:ext cx="8229600" cy="1417638"/>
          </a:xfrm>
        </p:spPr>
        <p:txBody>
          <a:bodyPr/>
          <a:lstStyle/>
          <a:p>
            <a:r>
              <a:rPr lang="en-US" b="1" smtClean="0"/>
              <a:t>Provide Information About:</a:t>
            </a:r>
          </a:p>
        </p:txBody>
      </p:sp>
      <p:sp>
        <p:nvSpPr>
          <p:cNvPr id="29700" name="Content Placeholder 2"/>
          <p:cNvSpPr>
            <a:spLocks noGrp="1"/>
          </p:cNvSpPr>
          <p:nvPr>
            <p:ph idx="1"/>
          </p:nvPr>
        </p:nvSpPr>
        <p:spPr>
          <a:xfrm>
            <a:off x="457200" y="1143000"/>
            <a:ext cx="8229600" cy="5105400"/>
          </a:xfrm>
        </p:spPr>
        <p:txBody>
          <a:bodyPr/>
          <a:lstStyle/>
          <a:p>
            <a:pPr>
              <a:lnSpc>
                <a:spcPct val="90000"/>
              </a:lnSpc>
              <a:defRPr/>
            </a:pPr>
            <a:r>
              <a:rPr lang="en-US" dirty="0" smtClean="0"/>
              <a:t>How your disability affects your capacity to learn and perform effectively.</a:t>
            </a:r>
          </a:p>
          <a:p>
            <a:pPr>
              <a:lnSpc>
                <a:spcPct val="90000"/>
              </a:lnSpc>
              <a:defRPr/>
            </a:pPr>
            <a:r>
              <a:rPr lang="en-US" dirty="0" smtClean="0"/>
              <a:t>The environment, supports and services you will need in order to access, participate in, and excel in your job, studies and community.  </a:t>
            </a:r>
          </a:p>
          <a:p>
            <a:pPr marL="0" indent="0">
              <a:lnSpc>
                <a:spcPct val="90000"/>
              </a:lnSpc>
              <a:buFont typeface="Arial" charset="0"/>
              <a:buNone/>
              <a:defRPr/>
            </a:pPr>
            <a:r>
              <a:rPr lang="en-US" dirty="0" smtClean="0"/>
              <a:t>You decide what and how much of this sensitive information is necessary to reveal in order to obtain the needed accommodations.  </a:t>
            </a: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6EB016E-302A-4A09-BE78-7800EA2D284F}" type="slidenum">
              <a:rPr lang="en-US" sz="1200">
                <a:solidFill>
                  <a:prstClr val="black">
                    <a:tint val="75000"/>
                  </a:prstClr>
                </a:solidFill>
                <a:latin typeface="+mn-lt"/>
                <a:cs typeface="+mn-cs"/>
              </a:rPr>
              <a:pPr algn="r" fontAlgn="auto">
                <a:spcBef>
                  <a:spcPts val="0"/>
                </a:spcBef>
                <a:spcAft>
                  <a:spcPts val="0"/>
                </a:spcAft>
                <a:defRPr/>
              </a:pPr>
              <a:t>26</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3A03A94C-76A0-4638-A593-934774FC95D6}" type="slidenum">
              <a:rPr lang="en-US" sz="1200">
                <a:solidFill>
                  <a:prstClr val="black">
                    <a:tint val="75000"/>
                  </a:prstClr>
                </a:solidFill>
                <a:latin typeface="+mn-lt"/>
                <a:cs typeface="+mn-cs"/>
              </a:rPr>
              <a:pPr algn="r" fontAlgn="auto">
                <a:spcBef>
                  <a:spcPts val="0"/>
                </a:spcBef>
                <a:spcAft>
                  <a:spcPts val="0"/>
                </a:spcAft>
                <a:defRPr/>
              </a:pPr>
              <a:t>26</a:t>
            </a:fld>
            <a:endParaRPr lang="en-US" sz="1200">
              <a:solidFill>
                <a:prstClr val="black">
                  <a:tint val="75000"/>
                </a:prstClr>
              </a:solidFill>
              <a:latin typeface="+mn-lt"/>
              <a:cs typeface="+mn-cs"/>
            </a:endParaRPr>
          </a:p>
        </p:txBody>
      </p:sp>
      <p:sp>
        <p:nvSpPr>
          <p:cNvPr id="2970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BE6B90F-92BE-41C2-AF61-5958A14900EB}" type="slidenum">
              <a:rPr lang="en-US" sz="1200">
                <a:solidFill>
                  <a:srgbClr val="898989"/>
                </a:solidFill>
              </a:rPr>
              <a:pPr algn="r" eaLnBrk="1" hangingPunct="1"/>
              <a:t>26</a:t>
            </a:fld>
            <a:endParaRPr lang="en-US" sz="1200">
              <a:solidFill>
                <a:srgbClr val="898989"/>
              </a:solidFill>
            </a:endParaRPr>
          </a:p>
        </p:txBody>
      </p:sp>
      <p:sp>
        <p:nvSpPr>
          <p:cNvPr id="2970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E7E597D-39DD-4385-9E1C-B115A2532531}" type="slidenum">
              <a:rPr lang="en-US" sz="1200">
                <a:solidFill>
                  <a:srgbClr val="898989"/>
                </a:solidFill>
              </a:rPr>
              <a:pPr algn="r" eaLnBrk="1" hangingPunct="1"/>
              <a:t>26</a:t>
            </a:fld>
            <a:endParaRPr lang="en-US" sz="1200">
              <a:solidFill>
                <a:srgbClr val="898989"/>
              </a:solidFill>
            </a:endParaRPr>
          </a:p>
        </p:txBody>
      </p:sp>
    </p:spTree>
    <p:extLst>
      <p:ext uri="{BB962C8B-B14F-4D97-AF65-F5344CB8AC3E}">
        <p14:creationId xmlns:p14="http://schemas.microsoft.com/office/powerpoint/2010/main" val="3655033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4A872779-129B-4F67-A26A-46DC42B08EB2}" type="slidenum">
              <a:rPr lang="en-US"/>
              <a:pPr>
                <a:defRPr/>
              </a:pPr>
              <a:t>27</a:t>
            </a:fld>
            <a:endParaRPr lang="en-US"/>
          </a:p>
        </p:txBody>
      </p:sp>
      <p:sp>
        <p:nvSpPr>
          <p:cNvPr id="30723" name="Title 1"/>
          <p:cNvSpPr>
            <a:spLocks noGrp="1"/>
          </p:cNvSpPr>
          <p:nvPr>
            <p:ph type="title"/>
          </p:nvPr>
        </p:nvSpPr>
        <p:spPr/>
        <p:txBody>
          <a:bodyPr/>
          <a:lstStyle/>
          <a:p>
            <a:r>
              <a:rPr lang="en-US" b="1" smtClean="0"/>
              <a:t>Cross the Line</a:t>
            </a:r>
          </a:p>
        </p:txBody>
      </p:sp>
      <p:sp>
        <p:nvSpPr>
          <p:cNvPr id="30724" name="Content Placeholder 2"/>
          <p:cNvSpPr>
            <a:spLocks noGrp="1"/>
          </p:cNvSpPr>
          <p:nvPr>
            <p:ph idx="1"/>
          </p:nvPr>
        </p:nvSpPr>
        <p:spPr/>
        <p:txBody>
          <a:bodyPr/>
          <a:lstStyle/>
          <a:p>
            <a:r>
              <a:rPr lang="en-US" smtClean="0"/>
              <a:t>Red equals No</a:t>
            </a:r>
          </a:p>
          <a:p>
            <a:r>
              <a:rPr lang="en-US" smtClean="0"/>
              <a:t>Yellow equals Sometimes</a:t>
            </a:r>
          </a:p>
          <a:p>
            <a:r>
              <a:rPr lang="en-US" smtClean="0"/>
              <a:t>Green equals Yes.</a:t>
            </a:r>
          </a:p>
        </p:txBody>
      </p:sp>
      <p:sp>
        <p:nvSpPr>
          <p:cNvPr id="11"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A700F04-D3DF-4DE1-97A7-AE0FD875B633}" type="slidenum">
              <a:rPr lang="en-US" sz="1200">
                <a:solidFill>
                  <a:prstClr val="black">
                    <a:tint val="75000"/>
                  </a:prstClr>
                </a:solidFill>
                <a:latin typeface="+mn-lt"/>
                <a:cs typeface="+mn-cs"/>
              </a:rPr>
              <a:pPr algn="r" fontAlgn="auto">
                <a:spcBef>
                  <a:spcPts val="0"/>
                </a:spcBef>
                <a:spcAft>
                  <a:spcPts val="0"/>
                </a:spcAft>
                <a:defRPr/>
              </a:pPr>
              <a:t>27</a:t>
            </a:fld>
            <a:endParaRPr lang="en-US" sz="1200">
              <a:solidFill>
                <a:prstClr val="black">
                  <a:tint val="75000"/>
                </a:prstClr>
              </a:solidFill>
              <a:latin typeface="+mn-lt"/>
              <a:cs typeface="+mn-cs"/>
            </a:endParaRPr>
          </a:p>
        </p:txBody>
      </p:sp>
      <p:sp>
        <p:nvSpPr>
          <p:cNvPr id="10"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A7FC571B-2510-4C29-AFC9-6360CDBC7304}" type="slidenum">
              <a:rPr lang="en-US" sz="1200">
                <a:solidFill>
                  <a:prstClr val="black">
                    <a:tint val="75000"/>
                  </a:prstClr>
                </a:solidFill>
                <a:latin typeface="+mn-lt"/>
                <a:cs typeface="+mn-cs"/>
              </a:rPr>
              <a:pPr algn="r" fontAlgn="auto">
                <a:spcBef>
                  <a:spcPts val="0"/>
                </a:spcBef>
                <a:spcAft>
                  <a:spcPts val="0"/>
                </a:spcAft>
                <a:defRPr/>
              </a:pPr>
              <a:t>27</a:t>
            </a:fld>
            <a:endParaRPr lang="en-US" sz="1200">
              <a:solidFill>
                <a:prstClr val="black">
                  <a:tint val="75000"/>
                </a:prstClr>
              </a:solidFill>
              <a:latin typeface="+mn-lt"/>
              <a:cs typeface="+mn-cs"/>
            </a:endParaRPr>
          </a:p>
        </p:txBody>
      </p:sp>
      <p:sp>
        <p:nvSpPr>
          <p:cNvPr id="3072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EE41DB4-A860-4AA6-B27C-B60763935F83}" type="slidenum">
              <a:rPr lang="en-US" sz="1200">
                <a:solidFill>
                  <a:srgbClr val="898989"/>
                </a:solidFill>
              </a:rPr>
              <a:pPr algn="r" eaLnBrk="1" hangingPunct="1"/>
              <a:t>27</a:t>
            </a:fld>
            <a:endParaRPr lang="en-US" sz="1200">
              <a:solidFill>
                <a:srgbClr val="898989"/>
              </a:solidFill>
            </a:endParaRPr>
          </a:p>
        </p:txBody>
      </p:sp>
      <p:sp>
        <p:nvSpPr>
          <p:cNvPr id="3072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F3EC330-40CE-4DC3-B5F1-B4D3B1C06EFF}" type="slidenum">
              <a:rPr lang="en-US" sz="1200">
                <a:solidFill>
                  <a:srgbClr val="898989"/>
                </a:solidFill>
              </a:rPr>
              <a:pPr algn="r" eaLnBrk="1" hangingPunct="1"/>
              <a:t>27</a:t>
            </a:fld>
            <a:endParaRPr lang="en-US" sz="1200">
              <a:solidFill>
                <a:srgbClr val="898989"/>
              </a:solidFill>
            </a:endParaRPr>
          </a:p>
        </p:txBody>
      </p:sp>
      <p:pic>
        <p:nvPicPr>
          <p:cNvPr id="30729" name="Picture 2" title="Sun Icon"/>
          <p:cNvPicPr>
            <a:picLocks noChangeAspect="1" noChangeArrowheads="1"/>
          </p:cNvPicPr>
          <p:nvPr/>
        </p:nvPicPr>
        <p:blipFill>
          <a:blip r:embed="rId3"/>
          <a:srcRect/>
          <a:stretch>
            <a:fillRect/>
          </a:stretch>
        </p:blipFill>
        <p:spPr bwMode="auto">
          <a:xfrm>
            <a:off x="1524000" y="4572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4" descr="An illustrated figure smiles and walks toward a traffic light that has the green light l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81200"/>
            <a:ext cx="44196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644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80715355-91AB-4849-869B-9CA61A1C40E6}" type="slidenum">
              <a:rPr lang="en-US"/>
              <a:pPr>
                <a:defRPr/>
              </a:pPr>
              <a:t>28</a:t>
            </a:fld>
            <a:endParaRPr lang="en-US"/>
          </a:p>
        </p:txBody>
      </p:sp>
      <p:sp>
        <p:nvSpPr>
          <p:cNvPr id="31747" name="Title 1"/>
          <p:cNvSpPr>
            <a:spLocks noGrp="1"/>
          </p:cNvSpPr>
          <p:nvPr>
            <p:ph type="title"/>
          </p:nvPr>
        </p:nvSpPr>
        <p:spPr/>
        <p:txBody>
          <a:bodyPr/>
          <a:lstStyle/>
          <a:p>
            <a:r>
              <a:rPr lang="en-US" b="1" smtClean="0"/>
              <a:t>Accommodations</a:t>
            </a:r>
          </a:p>
        </p:txBody>
      </p:sp>
      <p:sp>
        <p:nvSpPr>
          <p:cNvPr id="31748" name="Content Placeholder 2"/>
          <p:cNvSpPr>
            <a:spLocks noGrp="1"/>
          </p:cNvSpPr>
          <p:nvPr>
            <p:ph idx="1"/>
          </p:nvPr>
        </p:nvSpPr>
        <p:spPr/>
        <p:txBody>
          <a:bodyPr/>
          <a:lstStyle/>
          <a:p>
            <a:pPr>
              <a:buFont typeface="Arial" charset="0"/>
              <a:buNone/>
            </a:pPr>
            <a:r>
              <a:rPr lang="en-US" smtClean="0">
                <a:cs typeface="Tahoma" charset="0"/>
              </a:rPr>
              <a:t>What is an accommodation?</a:t>
            </a:r>
          </a:p>
          <a:p>
            <a:endParaRPr lang="en-US" sz="2000" smtClean="0">
              <a:cs typeface="Tahoma" charset="0"/>
            </a:endParaRPr>
          </a:p>
          <a:p>
            <a:r>
              <a:rPr lang="en-US" smtClean="0">
                <a:cs typeface="Tahoma" charset="0"/>
              </a:rPr>
              <a:t>An accommodation is essentially any strategy that gets rid of or lessens the effect of a barrier to performing</a:t>
            </a:r>
          </a:p>
          <a:p>
            <a:pPr>
              <a:buFont typeface="Arial" charset="0"/>
              <a:buNone/>
            </a:pPr>
            <a:r>
              <a:rPr lang="en-US" smtClean="0">
                <a:cs typeface="Tahoma" charset="0"/>
              </a:rPr>
              <a:t>	the job-related task.</a:t>
            </a:r>
          </a:p>
          <a:p>
            <a:endParaRPr lang="en-US" smtClean="0"/>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84FF1F9-59E6-402A-BF64-0C4FEC152912}" type="slidenum">
              <a:rPr lang="en-US" sz="1200">
                <a:solidFill>
                  <a:prstClr val="black">
                    <a:tint val="75000"/>
                  </a:prstClr>
                </a:solidFill>
                <a:latin typeface="+mn-lt"/>
                <a:cs typeface="+mn-cs"/>
              </a:rPr>
              <a:pPr algn="r" fontAlgn="auto">
                <a:spcBef>
                  <a:spcPts val="0"/>
                </a:spcBef>
                <a:spcAft>
                  <a:spcPts val="0"/>
                </a:spcAft>
                <a:defRPr/>
              </a:pPr>
              <a:t>28</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5191871F-2086-46AF-90F3-62F5D0FABD29}" type="slidenum">
              <a:rPr lang="en-US" sz="1200">
                <a:solidFill>
                  <a:prstClr val="black">
                    <a:tint val="75000"/>
                  </a:prstClr>
                </a:solidFill>
                <a:latin typeface="+mn-lt"/>
                <a:cs typeface="+mn-cs"/>
              </a:rPr>
              <a:pPr algn="r" fontAlgn="auto">
                <a:spcBef>
                  <a:spcPts val="0"/>
                </a:spcBef>
                <a:spcAft>
                  <a:spcPts val="0"/>
                </a:spcAft>
                <a:defRPr/>
              </a:pPr>
              <a:t>28</a:t>
            </a:fld>
            <a:endParaRPr lang="en-US" sz="1200">
              <a:solidFill>
                <a:prstClr val="black">
                  <a:tint val="75000"/>
                </a:prstClr>
              </a:solidFill>
              <a:latin typeface="+mn-lt"/>
              <a:cs typeface="+mn-cs"/>
            </a:endParaRPr>
          </a:p>
        </p:txBody>
      </p:sp>
      <p:sp>
        <p:nvSpPr>
          <p:cNvPr id="3175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AB8764C-3475-41C4-89E0-DEC18FD02948}" type="slidenum">
              <a:rPr lang="en-US" sz="1200">
                <a:solidFill>
                  <a:srgbClr val="898989"/>
                </a:solidFill>
              </a:rPr>
              <a:pPr algn="r" eaLnBrk="1" hangingPunct="1"/>
              <a:t>28</a:t>
            </a:fld>
            <a:endParaRPr lang="en-US" sz="1200">
              <a:solidFill>
                <a:srgbClr val="898989"/>
              </a:solidFill>
            </a:endParaRPr>
          </a:p>
        </p:txBody>
      </p:sp>
      <p:sp>
        <p:nvSpPr>
          <p:cNvPr id="3175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CBED0C0-4A96-4E00-ACB5-4B235B15AD2F}" type="slidenum">
              <a:rPr lang="en-US" sz="1200">
                <a:solidFill>
                  <a:srgbClr val="898989"/>
                </a:solidFill>
              </a:rPr>
              <a:pPr algn="r" eaLnBrk="1" hangingPunct="1"/>
              <a:t>28</a:t>
            </a:fld>
            <a:endParaRPr lang="en-US" sz="1200">
              <a:solidFill>
                <a:srgbClr val="898989"/>
              </a:solidFill>
            </a:endParaRPr>
          </a:p>
        </p:txBody>
      </p:sp>
      <p:pic>
        <p:nvPicPr>
          <p:cNvPr id="31753" name="Picture 4" descr="An illustration of a woman in a wheel chair washing dishes in a sink that is on her seated level." title="Washing dishes"/>
          <p:cNvPicPr>
            <a:picLocks noChangeAspect="1" noChangeArrowheads="1"/>
          </p:cNvPicPr>
          <p:nvPr/>
        </p:nvPicPr>
        <p:blipFill>
          <a:blip r:embed="rId3"/>
          <a:srcRect/>
          <a:stretch>
            <a:fillRect/>
          </a:stretch>
        </p:blipFill>
        <p:spPr bwMode="auto">
          <a:xfrm>
            <a:off x="5715000" y="3733800"/>
            <a:ext cx="28194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266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9FA59A4-669A-4B4E-9374-498B81FB5D34}" type="slidenum">
              <a:rPr lang="en-US"/>
              <a:pPr>
                <a:defRPr/>
              </a:pPr>
              <a:t>29</a:t>
            </a:fld>
            <a:endParaRPr lang="en-US"/>
          </a:p>
        </p:txBody>
      </p:sp>
      <p:sp>
        <p:nvSpPr>
          <p:cNvPr id="32771" name="Title 1"/>
          <p:cNvSpPr>
            <a:spLocks noGrp="1"/>
          </p:cNvSpPr>
          <p:nvPr>
            <p:ph type="title"/>
          </p:nvPr>
        </p:nvSpPr>
        <p:spPr/>
        <p:txBody>
          <a:bodyPr/>
          <a:lstStyle/>
          <a:p>
            <a:r>
              <a:rPr lang="en-US" b="1" smtClean="0"/>
              <a:t>Accommodations are NOT:</a:t>
            </a:r>
          </a:p>
        </p:txBody>
      </p:sp>
      <p:sp>
        <p:nvSpPr>
          <p:cNvPr id="32772" name="Content Placeholder 2"/>
          <p:cNvSpPr>
            <a:spLocks noGrp="1"/>
          </p:cNvSpPr>
          <p:nvPr>
            <p:ph idx="1"/>
          </p:nvPr>
        </p:nvSpPr>
        <p:spPr/>
        <p:txBody>
          <a:bodyPr/>
          <a:lstStyle/>
          <a:p>
            <a:r>
              <a:rPr lang="en-US" smtClean="0">
                <a:latin typeface="Tahoma" charset="0"/>
                <a:cs typeface="Tahoma" charset="0"/>
              </a:rPr>
              <a:t>Accommodations are NOT intended to justify or compensate for a lack of knowledge, skills or abilities necessary to succeed.  </a:t>
            </a:r>
          </a:p>
          <a:p>
            <a:r>
              <a:rPr lang="en-US" smtClean="0">
                <a:latin typeface="Tahoma" charset="0"/>
                <a:cs typeface="Tahoma" charset="0"/>
              </a:rPr>
              <a:t>Accommodations are based on the need to perform a task and for further development of existing skills and capabilities. </a:t>
            </a:r>
            <a:endParaRPr lang="en-US" smtClean="0"/>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3F4CB80-1E45-41B1-B403-DA7147FD5740}" type="slidenum">
              <a:rPr lang="en-US" sz="1200">
                <a:solidFill>
                  <a:prstClr val="black">
                    <a:tint val="75000"/>
                  </a:prstClr>
                </a:solidFill>
                <a:latin typeface="+mn-lt"/>
                <a:cs typeface="+mn-cs"/>
              </a:rPr>
              <a:pPr algn="r" fontAlgn="auto">
                <a:spcBef>
                  <a:spcPts val="0"/>
                </a:spcBef>
                <a:spcAft>
                  <a:spcPts val="0"/>
                </a:spcAft>
                <a:defRPr/>
              </a:pPr>
              <a:t>29</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F1F4DB56-2AF2-4191-AABF-DE505350D1B9}" type="slidenum">
              <a:rPr lang="en-US" sz="1200">
                <a:solidFill>
                  <a:prstClr val="black">
                    <a:tint val="75000"/>
                  </a:prstClr>
                </a:solidFill>
                <a:latin typeface="+mn-lt"/>
                <a:cs typeface="+mn-cs"/>
              </a:rPr>
              <a:pPr algn="r" fontAlgn="auto">
                <a:spcBef>
                  <a:spcPts val="0"/>
                </a:spcBef>
                <a:spcAft>
                  <a:spcPts val="0"/>
                </a:spcAft>
                <a:defRPr/>
              </a:pPr>
              <a:t>29</a:t>
            </a:fld>
            <a:endParaRPr lang="en-US" sz="1200">
              <a:solidFill>
                <a:prstClr val="black">
                  <a:tint val="75000"/>
                </a:prstClr>
              </a:solidFill>
              <a:latin typeface="+mn-lt"/>
              <a:cs typeface="+mn-cs"/>
            </a:endParaRPr>
          </a:p>
        </p:txBody>
      </p:sp>
      <p:sp>
        <p:nvSpPr>
          <p:cNvPr id="3277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7213AA2-B2B3-476D-804B-14681B1F2495}" type="slidenum">
              <a:rPr lang="en-US" sz="1200">
                <a:solidFill>
                  <a:srgbClr val="898989"/>
                </a:solidFill>
              </a:rPr>
              <a:pPr algn="r" eaLnBrk="1" hangingPunct="1"/>
              <a:t>29</a:t>
            </a:fld>
            <a:endParaRPr lang="en-US" sz="1200">
              <a:solidFill>
                <a:srgbClr val="898989"/>
              </a:solidFill>
            </a:endParaRPr>
          </a:p>
        </p:txBody>
      </p:sp>
      <p:sp>
        <p:nvSpPr>
          <p:cNvPr id="3277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2A0FC58-9798-41F4-94C1-F8025BB12367}" type="slidenum">
              <a:rPr lang="en-US" sz="1200">
                <a:solidFill>
                  <a:srgbClr val="898989"/>
                </a:solidFill>
              </a:rPr>
              <a:pPr algn="r" eaLnBrk="1" hangingPunct="1"/>
              <a:t>29</a:t>
            </a:fld>
            <a:endParaRPr lang="en-US" sz="1200">
              <a:solidFill>
                <a:srgbClr val="898989"/>
              </a:solidFill>
            </a:endParaRPr>
          </a:p>
        </p:txBody>
      </p:sp>
    </p:spTree>
    <p:extLst>
      <p:ext uri="{BB962C8B-B14F-4D97-AF65-F5344CB8AC3E}">
        <p14:creationId xmlns:p14="http://schemas.microsoft.com/office/powerpoint/2010/main" val="1713607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38862CE0-877D-43B3-A4A6-40BFCB96D884}" type="slidenum">
              <a:rPr lang="en-US"/>
              <a:pPr>
                <a:defRPr/>
              </a:pPr>
              <a:t>3</a:t>
            </a:fld>
            <a:endParaRPr lang="en-US"/>
          </a:p>
        </p:txBody>
      </p:sp>
      <p:sp>
        <p:nvSpPr>
          <p:cNvPr id="6147" name="Title 1"/>
          <p:cNvSpPr>
            <a:spLocks noGrp="1"/>
          </p:cNvSpPr>
          <p:nvPr>
            <p:ph type="title"/>
          </p:nvPr>
        </p:nvSpPr>
        <p:spPr/>
        <p:txBody>
          <a:bodyPr/>
          <a:lstStyle/>
          <a:p>
            <a:r>
              <a:rPr lang="en-US" b="1" smtClean="0"/>
              <a:t>Disabilities – What’s Missing?</a:t>
            </a:r>
          </a:p>
        </p:txBody>
      </p:sp>
      <p:sp>
        <p:nvSpPr>
          <p:cNvPr id="1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BAAAB7E-9610-41BE-8422-039B02E4FC84}" type="slidenum">
              <a:rPr lang="en-US" sz="1200">
                <a:solidFill>
                  <a:prstClr val="black">
                    <a:tint val="75000"/>
                  </a:prstClr>
                </a:solidFill>
                <a:latin typeface="+mn-lt"/>
                <a:cs typeface="+mn-cs"/>
              </a:rPr>
              <a:pPr algn="r" fontAlgn="auto">
                <a:spcBef>
                  <a:spcPts val="0"/>
                </a:spcBef>
                <a:spcAft>
                  <a:spcPts val="0"/>
                </a:spcAft>
                <a:defRPr/>
              </a:pPr>
              <a:t>3</a:t>
            </a:fld>
            <a:endParaRPr lang="en-US" sz="1200">
              <a:solidFill>
                <a:prstClr val="black">
                  <a:tint val="75000"/>
                </a:prstClr>
              </a:solidFill>
              <a:latin typeface="+mn-lt"/>
              <a:cs typeface="+mn-cs"/>
            </a:endParaRPr>
          </a:p>
        </p:txBody>
      </p:sp>
      <p:sp>
        <p:nvSpPr>
          <p:cNvPr id="13"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07B76898-9A92-42DE-B02B-DDC3065BE40D}" type="slidenum">
              <a:rPr lang="en-US" sz="1200">
                <a:solidFill>
                  <a:prstClr val="black">
                    <a:tint val="75000"/>
                  </a:prstClr>
                </a:solidFill>
                <a:latin typeface="+mn-lt"/>
                <a:cs typeface="+mn-cs"/>
              </a:rPr>
              <a:pPr algn="r" fontAlgn="auto">
                <a:spcBef>
                  <a:spcPts val="0"/>
                </a:spcBef>
                <a:spcAft>
                  <a:spcPts val="0"/>
                </a:spcAft>
                <a:defRPr/>
              </a:pPr>
              <a:t>3</a:t>
            </a:fld>
            <a:endParaRPr lang="en-US" sz="1200">
              <a:solidFill>
                <a:prstClr val="black">
                  <a:tint val="75000"/>
                </a:prstClr>
              </a:solidFill>
              <a:latin typeface="+mn-lt"/>
              <a:cs typeface="+mn-cs"/>
            </a:endParaRPr>
          </a:p>
        </p:txBody>
      </p:sp>
      <p:sp>
        <p:nvSpPr>
          <p:cNvPr id="615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5783375-3784-4B84-BFA9-F2719BB45153}" type="slidenum">
              <a:rPr lang="en-US" sz="1200">
                <a:solidFill>
                  <a:srgbClr val="898989"/>
                </a:solidFill>
              </a:rPr>
              <a:pPr algn="r" eaLnBrk="1" hangingPunct="1"/>
              <a:t>3</a:t>
            </a:fld>
            <a:endParaRPr lang="en-US" sz="1200">
              <a:solidFill>
                <a:srgbClr val="898989"/>
              </a:solidFill>
            </a:endParaRPr>
          </a:p>
        </p:txBody>
      </p:sp>
      <p:sp>
        <p:nvSpPr>
          <p:cNvPr id="6151"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BB2CDE7-D3B8-426E-B70A-4EEE0AAF295D}" type="slidenum">
              <a:rPr lang="en-US" sz="1200">
                <a:solidFill>
                  <a:srgbClr val="898989"/>
                </a:solidFill>
              </a:rPr>
              <a:pPr algn="r" eaLnBrk="1" hangingPunct="1"/>
              <a:t>3</a:t>
            </a:fld>
            <a:endParaRPr lang="en-US" sz="1200">
              <a:solidFill>
                <a:srgbClr val="898989"/>
              </a:solidFill>
            </a:endParaRPr>
          </a:p>
        </p:txBody>
      </p:sp>
      <p:pic>
        <p:nvPicPr>
          <p:cNvPr id="6152" name="Picture 2" descr="An elderly woman in a wheel chair is pushed by a nurse and greeted by a man and young girl." title="Elderly woman"/>
          <p:cNvPicPr>
            <a:picLocks noChangeAspect="1" noChangeArrowheads="1"/>
          </p:cNvPicPr>
          <p:nvPr/>
        </p:nvPicPr>
        <p:blipFill>
          <a:blip r:embed="rId3"/>
          <a:srcRect/>
          <a:stretch>
            <a:fillRect/>
          </a:stretch>
        </p:blipFill>
        <p:spPr bwMode="auto">
          <a:xfrm>
            <a:off x="5867400" y="1219200"/>
            <a:ext cx="3087688"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8" title="Man using a wheel chair"/>
          <p:cNvPicPr>
            <a:picLocks noChangeAspect="1" noChangeArrowheads="1"/>
          </p:cNvPicPr>
          <p:nvPr/>
        </p:nvPicPr>
        <p:blipFill>
          <a:blip r:embed="rId4"/>
          <a:srcRect/>
          <a:stretch>
            <a:fillRect/>
          </a:stretch>
        </p:blipFill>
        <p:spPr bwMode="auto">
          <a:xfrm>
            <a:off x="609600" y="1295400"/>
            <a:ext cx="28797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title="People using sign language"/>
          <p:cNvPicPr>
            <a:picLocks noChangeAspect="1" noChangeArrowheads="1"/>
          </p:cNvPicPr>
          <p:nvPr/>
        </p:nvPicPr>
        <p:blipFill>
          <a:blip r:embed="rId5"/>
          <a:srcRect/>
          <a:stretch>
            <a:fillRect/>
          </a:stretch>
        </p:blipFill>
        <p:spPr bwMode="auto">
          <a:xfrm>
            <a:off x="381000" y="4267200"/>
            <a:ext cx="180816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title="Woman and guide dog"/>
          <p:cNvPicPr>
            <a:picLocks noChangeAspect="1" noChangeArrowheads="1"/>
          </p:cNvPicPr>
          <p:nvPr/>
        </p:nvPicPr>
        <p:blipFill>
          <a:blip r:embed="rId6"/>
          <a:srcRect/>
          <a:stretch>
            <a:fillRect/>
          </a:stretch>
        </p:blipFill>
        <p:spPr bwMode="auto">
          <a:xfrm>
            <a:off x="3733800" y="1600200"/>
            <a:ext cx="17081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6" title="Handicapped Symbol"/>
          <p:cNvPicPr>
            <a:picLocks noChangeAspect="1" noChangeArrowheads="1"/>
          </p:cNvPicPr>
          <p:nvPr/>
        </p:nvPicPr>
        <p:blipFill>
          <a:blip r:embed="rId7"/>
          <a:srcRect/>
          <a:stretch>
            <a:fillRect/>
          </a:stretch>
        </p:blipFill>
        <p:spPr bwMode="auto">
          <a:xfrm>
            <a:off x="7086600" y="4038600"/>
            <a:ext cx="155416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7" descr="An illustration of two girls holding a jump rope for a small boy. One of the girls is in a wheel chair. " title="Jump rope"/>
          <p:cNvPicPr>
            <a:picLocks noChangeAspect="1" noChangeArrowheads="1"/>
          </p:cNvPicPr>
          <p:nvPr/>
        </p:nvPicPr>
        <p:blipFill>
          <a:blip r:embed="rId8"/>
          <a:srcRect/>
          <a:stretch>
            <a:fillRect/>
          </a:stretch>
        </p:blipFill>
        <p:spPr bwMode="auto">
          <a:xfrm>
            <a:off x="2971800" y="4572000"/>
            <a:ext cx="2795588"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044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C26AA66-CBE0-4640-ADCD-56F0BDF0FD12}" type="slidenum">
              <a:rPr lang="en-US"/>
              <a:pPr>
                <a:defRPr/>
              </a:pPr>
              <a:t>30</a:t>
            </a:fld>
            <a:endParaRPr lang="en-US"/>
          </a:p>
        </p:txBody>
      </p:sp>
      <p:sp>
        <p:nvSpPr>
          <p:cNvPr id="33795" name="Title 1"/>
          <p:cNvSpPr>
            <a:spLocks noGrp="1"/>
          </p:cNvSpPr>
          <p:nvPr>
            <p:ph type="title"/>
          </p:nvPr>
        </p:nvSpPr>
        <p:spPr>
          <a:xfrm>
            <a:off x="457200" y="304800"/>
            <a:ext cx="8229600" cy="914400"/>
          </a:xfrm>
        </p:spPr>
        <p:txBody>
          <a:bodyPr/>
          <a:lstStyle/>
          <a:p>
            <a:r>
              <a:rPr lang="en-US" b="1" smtClean="0"/>
              <a:t>Know Your Strengths</a:t>
            </a:r>
          </a:p>
        </p:txBody>
      </p:sp>
      <p:sp>
        <p:nvSpPr>
          <p:cNvPr id="33796" name="Content Placeholder 2"/>
          <p:cNvSpPr>
            <a:spLocks noGrp="1"/>
          </p:cNvSpPr>
          <p:nvPr>
            <p:ph idx="1"/>
          </p:nvPr>
        </p:nvSpPr>
        <p:spPr>
          <a:xfrm>
            <a:off x="457200" y="1371600"/>
            <a:ext cx="8229600" cy="4343400"/>
          </a:xfrm>
        </p:spPr>
        <p:txBody>
          <a:bodyPr/>
          <a:lstStyle/>
          <a:p>
            <a:pPr>
              <a:lnSpc>
                <a:spcPct val="80000"/>
              </a:lnSpc>
            </a:pPr>
            <a:r>
              <a:rPr lang="en-US" smtClean="0"/>
              <a:t>It is very important to know your strengths and how these strengths will match the requirements of the job, school and/or community setting.</a:t>
            </a:r>
          </a:p>
          <a:p>
            <a:pPr>
              <a:lnSpc>
                <a:spcPct val="80000"/>
              </a:lnSpc>
              <a:buFont typeface="Arial" charset="0"/>
              <a:buNone/>
            </a:pPr>
            <a:endParaRPr lang="en-US" sz="1000" smtClean="0"/>
          </a:p>
          <a:p>
            <a:pPr>
              <a:lnSpc>
                <a:spcPct val="80000"/>
              </a:lnSpc>
            </a:pPr>
            <a:r>
              <a:rPr lang="en-US" smtClean="0"/>
              <a:t>To understand the requirements of the job or task at hand.</a:t>
            </a:r>
          </a:p>
          <a:p>
            <a:pPr>
              <a:lnSpc>
                <a:spcPct val="80000"/>
              </a:lnSpc>
              <a:buFont typeface="Arial" charset="0"/>
              <a:buNone/>
            </a:pPr>
            <a:endParaRPr lang="en-US" sz="1000" smtClean="0"/>
          </a:p>
          <a:p>
            <a:pPr>
              <a:lnSpc>
                <a:spcPct val="80000"/>
              </a:lnSpc>
            </a:pPr>
            <a:r>
              <a:rPr lang="en-US" smtClean="0"/>
              <a:t>Then, to understand if an accommodation will be needed to perform the job-related tasks.</a:t>
            </a:r>
          </a:p>
          <a:p>
            <a:pPr>
              <a:lnSpc>
                <a:spcPct val="80000"/>
              </a:lnSpc>
              <a:buFont typeface="Arial" charset="0"/>
              <a:buNone/>
            </a:pPr>
            <a:endParaRPr lang="en-US" smtClean="0"/>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C4EBC0B-F83E-4D02-B36F-69533FE11CF4}" type="slidenum">
              <a:rPr lang="en-US" sz="1200">
                <a:solidFill>
                  <a:prstClr val="black">
                    <a:tint val="75000"/>
                  </a:prstClr>
                </a:solidFill>
                <a:latin typeface="+mn-lt"/>
                <a:cs typeface="+mn-cs"/>
              </a:rPr>
              <a:pPr algn="r" fontAlgn="auto">
                <a:spcBef>
                  <a:spcPts val="0"/>
                </a:spcBef>
                <a:spcAft>
                  <a:spcPts val="0"/>
                </a:spcAft>
                <a:defRPr/>
              </a:pPr>
              <a:t>30</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DD4ECCEB-04D1-43EA-BB2E-38FE98AEE52B}" type="slidenum">
              <a:rPr lang="en-US" sz="1200">
                <a:solidFill>
                  <a:prstClr val="black">
                    <a:tint val="75000"/>
                  </a:prstClr>
                </a:solidFill>
                <a:latin typeface="+mn-lt"/>
                <a:cs typeface="+mn-cs"/>
              </a:rPr>
              <a:pPr algn="r" fontAlgn="auto">
                <a:spcBef>
                  <a:spcPts val="0"/>
                </a:spcBef>
                <a:spcAft>
                  <a:spcPts val="0"/>
                </a:spcAft>
                <a:defRPr/>
              </a:pPr>
              <a:t>30</a:t>
            </a:fld>
            <a:endParaRPr lang="en-US" sz="1200">
              <a:solidFill>
                <a:prstClr val="black">
                  <a:tint val="75000"/>
                </a:prstClr>
              </a:solidFill>
              <a:latin typeface="+mn-lt"/>
              <a:cs typeface="+mn-cs"/>
            </a:endParaRPr>
          </a:p>
        </p:txBody>
      </p:sp>
      <p:sp>
        <p:nvSpPr>
          <p:cNvPr id="3379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9D97226-5C6E-422E-A69C-8E3A59DA361C}" type="slidenum">
              <a:rPr lang="en-US" sz="1200">
                <a:solidFill>
                  <a:srgbClr val="898989"/>
                </a:solidFill>
              </a:rPr>
              <a:pPr algn="r" eaLnBrk="1" hangingPunct="1"/>
              <a:t>30</a:t>
            </a:fld>
            <a:endParaRPr lang="en-US" sz="1200">
              <a:solidFill>
                <a:srgbClr val="898989"/>
              </a:solidFill>
            </a:endParaRPr>
          </a:p>
        </p:txBody>
      </p:sp>
      <p:sp>
        <p:nvSpPr>
          <p:cNvPr id="3380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4CDA6F9-7A07-4144-A4B9-A533D51AACC4}" type="slidenum">
              <a:rPr lang="en-US" sz="1200">
                <a:solidFill>
                  <a:srgbClr val="898989"/>
                </a:solidFill>
              </a:rPr>
              <a:pPr algn="r" eaLnBrk="1" hangingPunct="1"/>
              <a:t>30</a:t>
            </a:fld>
            <a:endParaRPr lang="en-US" sz="1200">
              <a:solidFill>
                <a:srgbClr val="898989"/>
              </a:solidFill>
            </a:endParaRPr>
          </a:p>
        </p:txBody>
      </p:sp>
    </p:spTree>
    <p:extLst>
      <p:ext uri="{BB962C8B-B14F-4D97-AF65-F5344CB8AC3E}">
        <p14:creationId xmlns:p14="http://schemas.microsoft.com/office/powerpoint/2010/main" val="709699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0C6E8AB-05F3-44CD-B547-A570D8D80112}" type="slidenum">
              <a:rPr lang="en-US"/>
              <a:pPr>
                <a:defRPr/>
              </a:pPr>
              <a:t>31</a:t>
            </a:fld>
            <a:endParaRPr lang="en-US"/>
          </a:p>
        </p:txBody>
      </p:sp>
      <p:sp>
        <p:nvSpPr>
          <p:cNvPr id="34819" name="Title 1"/>
          <p:cNvSpPr>
            <a:spLocks noGrp="1"/>
          </p:cNvSpPr>
          <p:nvPr>
            <p:ph type="title"/>
          </p:nvPr>
        </p:nvSpPr>
        <p:spPr>
          <a:xfrm>
            <a:off x="457200" y="274638"/>
            <a:ext cx="8229600" cy="868362"/>
          </a:xfrm>
        </p:spPr>
        <p:txBody>
          <a:bodyPr/>
          <a:lstStyle/>
          <a:p>
            <a:r>
              <a:rPr lang="en-US" b="1" smtClean="0"/>
              <a:t>Know Your Strengths (cont.)</a:t>
            </a:r>
          </a:p>
        </p:txBody>
      </p:sp>
      <p:sp>
        <p:nvSpPr>
          <p:cNvPr id="34820" name="Content Placeholder 2"/>
          <p:cNvSpPr>
            <a:spLocks noGrp="1"/>
          </p:cNvSpPr>
          <p:nvPr>
            <p:ph idx="1"/>
          </p:nvPr>
        </p:nvSpPr>
        <p:spPr>
          <a:xfrm>
            <a:off x="457200" y="1219200"/>
            <a:ext cx="8229600" cy="4906963"/>
          </a:xfrm>
        </p:spPr>
        <p:txBody>
          <a:bodyPr/>
          <a:lstStyle/>
          <a:p>
            <a:r>
              <a:rPr lang="en-US" smtClean="0"/>
              <a:t>For example, if you struggle with math, you probably will want to avoid becoming a bookkeeper or an accountant.  </a:t>
            </a:r>
          </a:p>
          <a:p>
            <a:pPr>
              <a:buFont typeface="Arial" charset="0"/>
              <a:buNone/>
            </a:pPr>
            <a:endParaRPr lang="en-US" sz="1600" smtClean="0"/>
          </a:p>
          <a:p>
            <a:r>
              <a:rPr lang="en-US" smtClean="0"/>
              <a:t>On the other hand, if a cash register tells you the amount of change you need to give and you are able to count money, then you might consider applying for a cashier position.</a:t>
            </a: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2C36621-FF23-415B-B0AC-710E4E1DADB0}" type="slidenum">
              <a:rPr lang="en-US" sz="1200">
                <a:solidFill>
                  <a:prstClr val="black">
                    <a:tint val="75000"/>
                  </a:prstClr>
                </a:solidFill>
                <a:latin typeface="+mn-lt"/>
                <a:cs typeface="+mn-cs"/>
              </a:rPr>
              <a:pPr algn="r" fontAlgn="auto">
                <a:spcBef>
                  <a:spcPts val="0"/>
                </a:spcBef>
                <a:spcAft>
                  <a:spcPts val="0"/>
                </a:spcAft>
                <a:defRPr/>
              </a:pPr>
              <a:t>31</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35504BD2-28E9-457E-B3F9-5C1D50833C6A}" type="slidenum">
              <a:rPr lang="en-US" sz="1200">
                <a:solidFill>
                  <a:prstClr val="black">
                    <a:tint val="75000"/>
                  </a:prstClr>
                </a:solidFill>
                <a:latin typeface="+mn-lt"/>
                <a:cs typeface="+mn-cs"/>
              </a:rPr>
              <a:pPr algn="r" fontAlgn="auto">
                <a:spcBef>
                  <a:spcPts val="0"/>
                </a:spcBef>
                <a:spcAft>
                  <a:spcPts val="0"/>
                </a:spcAft>
                <a:defRPr/>
              </a:pPr>
              <a:t>31</a:t>
            </a:fld>
            <a:endParaRPr lang="en-US" sz="1200">
              <a:solidFill>
                <a:prstClr val="black">
                  <a:tint val="75000"/>
                </a:prstClr>
              </a:solidFill>
              <a:latin typeface="+mn-lt"/>
              <a:cs typeface="+mn-cs"/>
            </a:endParaRPr>
          </a:p>
        </p:txBody>
      </p:sp>
      <p:sp>
        <p:nvSpPr>
          <p:cNvPr id="3482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D16EDD1-C00F-4E6B-A0F7-FA23050C986C}" type="slidenum">
              <a:rPr lang="en-US" sz="1200">
                <a:solidFill>
                  <a:srgbClr val="898989"/>
                </a:solidFill>
              </a:rPr>
              <a:pPr algn="r" eaLnBrk="1" hangingPunct="1"/>
              <a:t>31</a:t>
            </a:fld>
            <a:endParaRPr lang="en-US" sz="1200">
              <a:solidFill>
                <a:srgbClr val="898989"/>
              </a:solidFill>
            </a:endParaRPr>
          </a:p>
        </p:txBody>
      </p:sp>
      <p:sp>
        <p:nvSpPr>
          <p:cNvPr id="3482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FD7127E-4731-42A1-8A61-9FC7BB2B9CDC}" type="slidenum">
              <a:rPr lang="en-US" sz="1200">
                <a:solidFill>
                  <a:srgbClr val="898989"/>
                </a:solidFill>
              </a:rPr>
              <a:pPr algn="r" eaLnBrk="1" hangingPunct="1"/>
              <a:t>31</a:t>
            </a:fld>
            <a:endParaRPr lang="en-US" sz="1200">
              <a:solidFill>
                <a:srgbClr val="898989"/>
              </a:solidFill>
            </a:endParaRPr>
          </a:p>
        </p:txBody>
      </p:sp>
    </p:spTree>
    <p:extLst>
      <p:ext uri="{BB962C8B-B14F-4D97-AF65-F5344CB8AC3E}">
        <p14:creationId xmlns:p14="http://schemas.microsoft.com/office/powerpoint/2010/main" val="3398271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D68DDBDB-2A64-4B2E-863C-8F5A18B83188}" type="slidenum">
              <a:rPr lang="en-US"/>
              <a:pPr>
                <a:defRPr/>
              </a:pPr>
              <a:t>32</a:t>
            </a:fld>
            <a:endParaRPr lang="en-US"/>
          </a:p>
        </p:txBody>
      </p:sp>
      <p:sp>
        <p:nvSpPr>
          <p:cNvPr id="35843" name="Title 1"/>
          <p:cNvSpPr>
            <a:spLocks noGrp="1"/>
          </p:cNvSpPr>
          <p:nvPr>
            <p:ph type="title"/>
          </p:nvPr>
        </p:nvSpPr>
        <p:spPr>
          <a:xfrm>
            <a:off x="457200" y="274638"/>
            <a:ext cx="8229600" cy="1020762"/>
          </a:xfrm>
        </p:spPr>
        <p:txBody>
          <a:bodyPr/>
          <a:lstStyle/>
          <a:p>
            <a:r>
              <a:rPr lang="en-US" b="1" smtClean="0"/>
              <a:t>ADA Definition of Disability</a:t>
            </a:r>
          </a:p>
        </p:txBody>
      </p:sp>
      <p:sp>
        <p:nvSpPr>
          <p:cNvPr id="35844" name="Content Placeholder 2"/>
          <p:cNvSpPr>
            <a:spLocks noGrp="1"/>
          </p:cNvSpPr>
          <p:nvPr>
            <p:ph idx="1"/>
          </p:nvPr>
        </p:nvSpPr>
        <p:spPr>
          <a:xfrm>
            <a:off x="457200" y="1447800"/>
            <a:ext cx="8229600" cy="4678363"/>
          </a:xfrm>
        </p:spPr>
        <p:txBody>
          <a:bodyPr/>
          <a:lstStyle/>
          <a:p>
            <a:pPr marL="609600" indent="-609600">
              <a:lnSpc>
                <a:spcPct val="90000"/>
              </a:lnSpc>
              <a:buFont typeface="Arial" charset="0"/>
              <a:buNone/>
            </a:pPr>
            <a:r>
              <a:rPr lang="en-US" sz="2400" smtClean="0"/>
              <a:t>A person qualifies as having a disability under the</a:t>
            </a:r>
          </a:p>
          <a:p>
            <a:pPr marL="609600" indent="-609600">
              <a:lnSpc>
                <a:spcPct val="90000"/>
              </a:lnSpc>
              <a:buFont typeface="Arial" charset="0"/>
              <a:buNone/>
            </a:pPr>
            <a:r>
              <a:rPr lang="en-US" sz="2400" smtClean="0"/>
              <a:t>Americans with Disabilities Act (ADA) if they have at</a:t>
            </a:r>
          </a:p>
          <a:p>
            <a:pPr marL="609600" indent="-609600">
              <a:lnSpc>
                <a:spcPct val="90000"/>
              </a:lnSpc>
              <a:buFont typeface="Arial" charset="0"/>
              <a:buNone/>
            </a:pPr>
            <a:r>
              <a:rPr lang="en-US" sz="2400" smtClean="0"/>
              <a:t>least one of the following three conditions:</a:t>
            </a:r>
          </a:p>
          <a:p>
            <a:pPr marL="609600" indent="-609600">
              <a:lnSpc>
                <a:spcPct val="90000"/>
              </a:lnSpc>
              <a:buFont typeface="Arial" charset="0"/>
              <a:buAutoNum type="arabicPeriod"/>
            </a:pPr>
            <a:r>
              <a:rPr lang="en-US" sz="2400" smtClean="0"/>
              <a:t>A physical or mental impairment that substantially limits one or more major life activities (such as walking, talking, seeing, reading, learning, working);</a:t>
            </a:r>
          </a:p>
          <a:p>
            <a:pPr marL="609600" indent="-609600">
              <a:lnSpc>
                <a:spcPct val="90000"/>
              </a:lnSpc>
              <a:buFont typeface="Arial" charset="0"/>
              <a:buAutoNum type="arabicPeriod"/>
            </a:pPr>
            <a:r>
              <a:rPr lang="en-US" sz="2400" smtClean="0"/>
              <a:t>A record of such impairment (for example, people with a history of cancer or mental illness); or</a:t>
            </a:r>
          </a:p>
          <a:p>
            <a:pPr marL="609600" indent="-609600">
              <a:lnSpc>
                <a:spcPct val="90000"/>
              </a:lnSpc>
              <a:buFont typeface="Arial" charset="0"/>
              <a:buAutoNum type="arabicPeriod"/>
            </a:pPr>
            <a:r>
              <a:rPr lang="en-US" sz="2400" smtClean="0"/>
              <a:t>A perception by others as having an impairment (such as a person with a disfiguring facial scar or a person rumored to be HIV positive).</a:t>
            </a:r>
          </a:p>
          <a:p>
            <a:pPr marL="609600" indent="-609600"/>
            <a:endParaRPr lang="en-US" smtClean="0"/>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39FC43A-DD3D-410E-9E5F-422696E16B67}" type="slidenum">
              <a:rPr lang="en-US" sz="1200">
                <a:solidFill>
                  <a:prstClr val="black">
                    <a:tint val="75000"/>
                  </a:prstClr>
                </a:solidFill>
                <a:latin typeface="+mn-lt"/>
                <a:cs typeface="+mn-cs"/>
              </a:rPr>
              <a:pPr algn="r" fontAlgn="auto">
                <a:spcBef>
                  <a:spcPts val="0"/>
                </a:spcBef>
                <a:spcAft>
                  <a:spcPts val="0"/>
                </a:spcAft>
                <a:defRPr/>
              </a:pPr>
              <a:t>32</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4481E99D-36CB-4AB0-8BC9-A1897A093AA1}" type="slidenum">
              <a:rPr lang="en-US" sz="1200">
                <a:solidFill>
                  <a:prstClr val="black">
                    <a:tint val="75000"/>
                  </a:prstClr>
                </a:solidFill>
                <a:latin typeface="+mn-lt"/>
                <a:cs typeface="+mn-cs"/>
              </a:rPr>
              <a:pPr algn="r" fontAlgn="auto">
                <a:spcBef>
                  <a:spcPts val="0"/>
                </a:spcBef>
                <a:spcAft>
                  <a:spcPts val="0"/>
                </a:spcAft>
                <a:defRPr/>
              </a:pPr>
              <a:t>32</a:t>
            </a:fld>
            <a:endParaRPr lang="en-US" sz="1200">
              <a:solidFill>
                <a:prstClr val="black">
                  <a:tint val="75000"/>
                </a:prstClr>
              </a:solidFill>
              <a:latin typeface="+mn-lt"/>
              <a:cs typeface="+mn-cs"/>
            </a:endParaRPr>
          </a:p>
        </p:txBody>
      </p:sp>
      <p:sp>
        <p:nvSpPr>
          <p:cNvPr id="3584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AAD3125-1CF3-415D-807C-DCD6D69BAB29}" type="slidenum">
              <a:rPr lang="en-US" sz="1200">
                <a:solidFill>
                  <a:srgbClr val="898989"/>
                </a:solidFill>
              </a:rPr>
              <a:pPr algn="r" eaLnBrk="1" hangingPunct="1"/>
              <a:t>32</a:t>
            </a:fld>
            <a:endParaRPr lang="en-US" sz="1200">
              <a:solidFill>
                <a:srgbClr val="898989"/>
              </a:solidFill>
            </a:endParaRPr>
          </a:p>
        </p:txBody>
      </p:sp>
      <p:sp>
        <p:nvSpPr>
          <p:cNvPr id="3584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473899D-9EF6-47DF-BF45-DBB122FEC54F}" type="slidenum">
              <a:rPr lang="en-US" sz="1200">
                <a:solidFill>
                  <a:srgbClr val="898989"/>
                </a:solidFill>
              </a:rPr>
              <a:pPr algn="r" eaLnBrk="1" hangingPunct="1"/>
              <a:t>32</a:t>
            </a:fld>
            <a:endParaRPr lang="en-US" sz="1200">
              <a:solidFill>
                <a:srgbClr val="898989"/>
              </a:solidFill>
            </a:endParaRPr>
          </a:p>
        </p:txBody>
      </p:sp>
    </p:spTree>
    <p:extLst>
      <p:ext uri="{BB962C8B-B14F-4D97-AF65-F5344CB8AC3E}">
        <p14:creationId xmlns:p14="http://schemas.microsoft.com/office/powerpoint/2010/main" val="1927718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1F123569-ED4D-462A-BDF8-234DDBE08BA3}" type="slidenum">
              <a:rPr lang="en-US"/>
              <a:pPr>
                <a:defRPr/>
              </a:pPr>
              <a:t>33</a:t>
            </a:fld>
            <a:endParaRPr lang="en-US"/>
          </a:p>
        </p:txBody>
      </p:sp>
      <p:sp>
        <p:nvSpPr>
          <p:cNvPr id="36867" name="Title 1"/>
          <p:cNvSpPr>
            <a:spLocks noGrp="1"/>
          </p:cNvSpPr>
          <p:nvPr>
            <p:ph type="title"/>
          </p:nvPr>
        </p:nvSpPr>
        <p:spPr>
          <a:xfrm>
            <a:off x="457200" y="274638"/>
            <a:ext cx="8229600" cy="715962"/>
          </a:xfrm>
        </p:spPr>
        <p:txBody>
          <a:bodyPr/>
          <a:lstStyle/>
          <a:p>
            <a:r>
              <a:rPr lang="en-US" sz="4000" b="1" smtClean="0"/>
              <a:t>ADA Prohibits Discrimination</a:t>
            </a:r>
          </a:p>
        </p:txBody>
      </p:sp>
      <p:sp>
        <p:nvSpPr>
          <p:cNvPr id="36868" name="Content Placeholder 2"/>
          <p:cNvSpPr>
            <a:spLocks noGrp="1"/>
          </p:cNvSpPr>
          <p:nvPr>
            <p:ph idx="1"/>
          </p:nvPr>
        </p:nvSpPr>
        <p:spPr>
          <a:xfrm>
            <a:off x="457200" y="990600"/>
            <a:ext cx="8229600" cy="5135563"/>
          </a:xfrm>
        </p:spPr>
        <p:txBody>
          <a:bodyPr/>
          <a:lstStyle/>
          <a:p>
            <a:r>
              <a:rPr lang="en-US" b="1" smtClean="0"/>
              <a:t>Americans with Disabilities Act (ADA)</a:t>
            </a:r>
            <a:r>
              <a:rPr lang="en-US" smtClean="0"/>
              <a:t> covers:</a:t>
            </a:r>
          </a:p>
          <a:p>
            <a:pPr lvl="1">
              <a:lnSpc>
                <a:spcPct val="90000"/>
              </a:lnSpc>
            </a:pPr>
            <a:r>
              <a:rPr lang="en-US" sz="3200" smtClean="0">
                <a:cs typeface="Tahoma" charset="0"/>
              </a:rPr>
              <a:t>Private sector employment (Community Living Associates, Fraser Paper)</a:t>
            </a:r>
          </a:p>
          <a:p>
            <a:pPr lvl="1">
              <a:lnSpc>
                <a:spcPct val="90000"/>
              </a:lnSpc>
            </a:pPr>
            <a:r>
              <a:rPr lang="en-US" sz="3200" smtClean="0">
                <a:cs typeface="Tahoma" charset="0"/>
              </a:rPr>
              <a:t>Activities of state and local governments (colleges, city offices, Career Centers)</a:t>
            </a:r>
          </a:p>
          <a:p>
            <a:pPr lvl="1">
              <a:lnSpc>
                <a:spcPct val="90000"/>
              </a:lnSpc>
            </a:pPr>
            <a:r>
              <a:rPr lang="en-US" sz="3200" smtClean="0">
                <a:cs typeface="Tahoma" charset="0"/>
              </a:rPr>
              <a:t>Places of public accommodation (Stores, Malls, Movie Theaters, Restaurants)</a:t>
            </a:r>
          </a:p>
          <a:p>
            <a:pPr lvl="1">
              <a:lnSpc>
                <a:spcPct val="90000"/>
              </a:lnSpc>
            </a:pPr>
            <a:r>
              <a:rPr lang="en-US" sz="3200" smtClean="0">
                <a:cs typeface="Tahoma" charset="0"/>
              </a:rPr>
              <a:t>Transportation (planes, trains, buses)</a:t>
            </a:r>
          </a:p>
          <a:p>
            <a:pPr lvl="1">
              <a:lnSpc>
                <a:spcPct val="90000"/>
              </a:lnSpc>
            </a:pPr>
            <a:r>
              <a:rPr lang="en-US" sz="3200" smtClean="0">
                <a:cs typeface="Tahoma" charset="0"/>
              </a:rPr>
              <a:t>Telecommunication services (TTY)</a:t>
            </a: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5896438-AF18-4606-B620-D6F24460F75B}" type="slidenum">
              <a:rPr lang="en-US" sz="1200">
                <a:solidFill>
                  <a:prstClr val="black">
                    <a:tint val="75000"/>
                  </a:prstClr>
                </a:solidFill>
                <a:latin typeface="+mn-lt"/>
                <a:cs typeface="+mn-cs"/>
              </a:rPr>
              <a:pPr algn="r" fontAlgn="auto">
                <a:spcBef>
                  <a:spcPts val="0"/>
                </a:spcBef>
                <a:spcAft>
                  <a:spcPts val="0"/>
                </a:spcAft>
                <a:defRPr/>
              </a:pPr>
              <a:t>33</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8C34C9D9-4F2E-4BE1-8A32-FF92A94E58E8}" type="slidenum">
              <a:rPr lang="en-US" sz="1200">
                <a:solidFill>
                  <a:prstClr val="black">
                    <a:tint val="75000"/>
                  </a:prstClr>
                </a:solidFill>
                <a:latin typeface="+mn-lt"/>
                <a:cs typeface="+mn-cs"/>
              </a:rPr>
              <a:pPr algn="r" fontAlgn="auto">
                <a:spcBef>
                  <a:spcPts val="0"/>
                </a:spcBef>
                <a:spcAft>
                  <a:spcPts val="0"/>
                </a:spcAft>
                <a:defRPr/>
              </a:pPr>
              <a:t>33</a:t>
            </a:fld>
            <a:endParaRPr lang="en-US" sz="1200">
              <a:solidFill>
                <a:prstClr val="black">
                  <a:tint val="75000"/>
                </a:prstClr>
              </a:solidFill>
              <a:latin typeface="+mn-lt"/>
              <a:cs typeface="+mn-cs"/>
            </a:endParaRPr>
          </a:p>
        </p:txBody>
      </p:sp>
      <p:sp>
        <p:nvSpPr>
          <p:cNvPr id="3687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1CFB7EE-35EE-4EB2-811D-90C817C73B73}" type="slidenum">
              <a:rPr lang="en-US" sz="1200">
                <a:solidFill>
                  <a:srgbClr val="898989"/>
                </a:solidFill>
              </a:rPr>
              <a:pPr algn="r" eaLnBrk="1" hangingPunct="1"/>
              <a:t>33</a:t>
            </a:fld>
            <a:endParaRPr lang="en-US" sz="1200">
              <a:solidFill>
                <a:srgbClr val="898989"/>
              </a:solidFill>
            </a:endParaRPr>
          </a:p>
        </p:txBody>
      </p:sp>
      <p:sp>
        <p:nvSpPr>
          <p:cNvPr id="3687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4C2C8E9-85E6-448C-8844-86EDAF4CFEAF}" type="slidenum">
              <a:rPr lang="en-US" sz="1200">
                <a:solidFill>
                  <a:srgbClr val="898989"/>
                </a:solidFill>
              </a:rPr>
              <a:pPr algn="r" eaLnBrk="1" hangingPunct="1"/>
              <a:t>33</a:t>
            </a:fld>
            <a:endParaRPr lang="en-US" sz="1200">
              <a:solidFill>
                <a:srgbClr val="898989"/>
              </a:solidFill>
            </a:endParaRPr>
          </a:p>
        </p:txBody>
      </p:sp>
    </p:spTree>
    <p:extLst>
      <p:ext uri="{BB962C8B-B14F-4D97-AF65-F5344CB8AC3E}">
        <p14:creationId xmlns:p14="http://schemas.microsoft.com/office/powerpoint/2010/main" val="753543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E3058F2-78C7-4D6E-BECC-C21F81222EFF}" type="slidenum">
              <a:rPr lang="en-US"/>
              <a:pPr>
                <a:defRPr/>
              </a:pPr>
              <a:t>34</a:t>
            </a:fld>
            <a:endParaRPr lang="en-US"/>
          </a:p>
        </p:txBody>
      </p:sp>
      <p:sp>
        <p:nvSpPr>
          <p:cNvPr id="37891" name="Title 1"/>
          <p:cNvSpPr>
            <a:spLocks noGrp="1"/>
          </p:cNvSpPr>
          <p:nvPr>
            <p:ph type="title"/>
          </p:nvPr>
        </p:nvSpPr>
        <p:spPr>
          <a:xfrm>
            <a:off x="457200" y="274638"/>
            <a:ext cx="8229600" cy="1096962"/>
          </a:xfrm>
        </p:spPr>
        <p:txBody>
          <a:bodyPr/>
          <a:lstStyle/>
          <a:p>
            <a:r>
              <a:rPr lang="en-US" b="1" smtClean="0"/>
              <a:t>Section 504 </a:t>
            </a:r>
          </a:p>
        </p:txBody>
      </p:sp>
      <p:sp>
        <p:nvSpPr>
          <p:cNvPr id="37892" name="Content Placeholder 2"/>
          <p:cNvSpPr>
            <a:spLocks noGrp="1"/>
          </p:cNvSpPr>
          <p:nvPr>
            <p:ph idx="1"/>
          </p:nvPr>
        </p:nvSpPr>
        <p:spPr>
          <a:xfrm>
            <a:off x="457200" y="1371600"/>
            <a:ext cx="8229600" cy="4754563"/>
          </a:xfrm>
        </p:spPr>
        <p:txBody>
          <a:bodyPr/>
          <a:lstStyle/>
          <a:p>
            <a:r>
              <a:rPr lang="en-US" smtClean="0"/>
              <a:t>Section 504 of the Rehabilitation Act of 1973 is a law designed to protect the rights of individuals with disabilities who participate in programs that receive Federal Financial assistance.</a:t>
            </a:r>
          </a:p>
          <a:p>
            <a:r>
              <a:rPr lang="en-US" smtClean="0"/>
              <a:t>The law requires these programs and services to be accessible to persons with disabilities.  </a:t>
            </a: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EFF7D3C-768C-43D1-89D0-0E306F160E3E}" type="slidenum">
              <a:rPr lang="en-US" sz="1200">
                <a:solidFill>
                  <a:prstClr val="black">
                    <a:tint val="75000"/>
                  </a:prstClr>
                </a:solidFill>
                <a:latin typeface="+mn-lt"/>
                <a:cs typeface="+mn-cs"/>
              </a:rPr>
              <a:pPr algn="r" fontAlgn="auto">
                <a:spcBef>
                  <a:spcPts val="0"/>
                </a:spcBef>
                <a:spcAft>
                  <a:spcPts val="0"/>
                </a:spcAft>
                <a:defRPr/>
              </a:pPr>
              <a:t>34</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B6BA3DB2-3FEC-4530-BDB0-37CEE017B95C}" type="slidenum">
              <a:rPr lang="en-US" sz="1200">
                <a:solidFill>
                  <a:prstClr val="black">
                    <a:tint val="75000"/>
                  </a:prstClr>
                </a:solidFill>
                <a:latin typeface="+mn-lt"/>
                <a:cs typeface="+mn-cs"/>
              </a:rPr>
              <a:pPr algn="r" fontAlgn="auto">
                <a:spcBef>
                  <a:spcPts val="0"/>
                </a:spcBef>
                <a:spcAft>
                  <a:spcPts val="0"/>
                </a:spcAft>
                <a:defRPr/>
              </a:pPr>
              <a:t>34</a:t>
            </a:fld>
            <a:endParaRPr lang="en-US" sz="1200">
              <a:solidFill>
                <a:prstClr val="black">
                  <a:tint val="75000"/>
                </a:prstClr>
              </a:solidFill>
              <a:latin typeface="+mn-lt"/>
              <a:cs typeface="+mn-cs"/>
            </a:endParaRPr>
          </a:p>
        </p:txBody>
      </p:sp>
      <p:sp>
        <p:nvSpPr>
          <p:cNvPr id="3789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B188537-489E-406F-8088-C8E78F2FD90F}" type="slidenum">
              <a:rPr lang="en-US" sz="1200">
                <a:solidFill>
                  <a:srgbClr val="898989"/>
                </a:solidFill>
              </a:rPr>
              <a:pPr algn="r" eaLnBrk="1" hangingPunct="1"/>
              <a:t>34</a:t>
            </a:fld>
            <a:endParaRPr lang="en-US" sz="1200">
              <a:solidFill>
                <a:srgbClr val="898989"/>
              </a:solidFill>
            </a:endParaRPr>
          </a:p>
        </p:txBody>
      </p:sp>
      <p:sp>
        <p:nvSpPr>
          <p:cNvPr id="3789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6680278-8767-4E43-A528-844CE4BF824B}" type="slidenum">
              <a:rPr lang="en-US" sz="1200">
                <a:solidFill>
                  <a:srgbClr val="898989"/>
                </a:solidFill>
              </a:rPr>
              <a:pPr algn="r" eaLnBrk="1" hangingPunct="1"/>
              <a:t>34</a:t>
            </a:fld>
            <a:endParaRPr lang="en-US" sz="1200">
              <a:solidFill>
                <a:srgbClr val="898989"/>
              </a:solidFill>
            </a:endParaRPr>
          </a:p>
        </p:txBody>
      </p:sp>
    </p:spTree>
    <p:extLst>
      <p:ext uri="{BB962C8B-B14F-4D97-AF65-F5344CB8AC3E}">
        <p14:creationId xmlns:p14="http://schemas.microsoft.com/office/powerpoint/2010/main" val="1425069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3C8D8924-10F3-41DB-87A6-5FA934240CE7}" type="slidenum">
              <a:rPr lang="en-US"/>
              <a:pPr>
                <a:defRPr/>
              </a:pPr>
              <a:t>35</a:t>
            </a:fld>
            <a:endParaRPr lang="en-US"/>
          </a:p>
        </p:txBody>
      </p:sp>
      <p:sp>
        <p:nvSpPr>
          <p:cNvPr id="38915" name="Title 1"/>
          <p:cNvSpPr>
            <a:spLocks noGrp="1"/>
          </p:cNvSpPr>
          <p:nvPr>
            <p:ph type="title"/>
          </p:nvPr>
        </p:nvSpPr>
        <p:spPr>
          <a:xfrm>
            <a:off x="457200" y="274638"/>
            <a:ext cx="8229600" cy="868362"/>
          </a:xfrm>
        </p:spPr>
        <p:txBody>
          <a:bodyPr/>
          <a:lstStyle/>
          <a:p>
            <a:r>
              <a:rPr lang="en-US" b="1" smtClean="0"/>
              <a:t>Section 504 in schools </a:t>
            </a:r>
          </a:p>
        </p:txBody>
      </p:sp>
      <p:sp>
        <p:nvSpPr>
          <p:cNvPr id="38916" name="Content Placeholder 2"/>
          <p:cNvSpPr>
            <a:spLocks noGrp="1"/>
          </p:cNvSpPr>
          <p:nvPr>
            <p:ph idx="1"/>
          </p:nvPr>
        </p:nvSpPr>
        <p:spPr>
          <a:xfrm>
            <a:off x="457200" y="1295400"/>
            <a:ext cx="8229600" cy="4830763"/>
          </a:xfrm>
        </p:spPr>
        <p:txBody>
          <a:bodyPr/>
          <a:lstStyle/>
          <a:p>
            <a:r>
              <a:rPr lang="en-US" smtClean="0"/>
              <a:t>According to the provisions of the ADA and Section 504, a plan is created that outlines the specific accommodations a student needs to have equal access to education.</a:t>
            </a:r>
          </a:p>
          <a:p>
            <a:r>
              <a:rPr lang="en-US" smtClean="0"/>
              <a:t>Each plan is designed around the specific needs of the individual.</a:t>
            </a:r>
          </a:p>
          <a:p>
            <a:r>
              <a:rPr lang="en-US" smtClean="0"/>
              <a:t>Colleges and Universities are also required to make reasonable accommodations under this law.</a:t>
            </a: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A4F0D7-FF06-4460-BE70-7BA1EBBE9D1D}" type="slidenum">
              <a:rPr lang="en-US" sz="1200">
                <a:solidFill>
                  <a:prstClr val="black">
                    <a:tint val="75000"/>
                  </a:prstClr>
                </a:solidFill>
                <a:latin typeface="+mn-lt"/>
                <a:cs typeface="+mn-cs"/>
              </a:rPr>
              <a:pPr algn="r" fontAlgn="auto">
                <a:spcBef>
                  <a:spcPts val="0"/>
                </a:spcBef>
                <a:spcAft>
                  <a:spcPts val="0"/>
                </a:spcAft>
                <a:defRPr/>
              </a:pPr>
              <a:t>35</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39B32F16-9AE8-4261-852D-D1D08E43A5B8}" type="slidenum">
              <a:rPr lang="en-US" sz="1200">
                <a:solidFill>
                  <a:prstClr val="black">
                    <a:tint val="75000"/>
                  </a:prstClr>
                </a:solidFill>
                <a:latin typeface="+mn-lt"/>
                <a:cs typeface="+mn-cs"/>
              </a:rPr>
              <a:pPr algn="r" fontAlgn="auto">
                <a:spcBef>
                  <a:spcPts val="0"/>
                </a:spcBef>
                <a:spcAft>
                  <a:spcPts val="0"/>
                </a:spcAft>
                <a:defRPr/>
              </a:pPr>
              <a:t>35</a:t>
            </a:fld>
            <a:endParaRPr lang="en-US" sz="1200">
              <a:solidFill>
                <a:prstClr val="black">
                  <a:tint val="75000"/>
                </a:prstClr>
              </a:solidFill>
              <a:latin typeface="+mn-lt"/>
              <a:cs typeface="+mn-cs"/>
            </a:endParaRPr>
          </a:p>
        </p:txBody>
      </p:sp>
      <p:sp>
        <p:nvSpPr>
          <p:cNvPr id="3891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B5F4C18-578C-4E14-A578-FDA368C19F89}" type="slidenum">
              <a:rPr lang="en-US" sz="1200">
                <a:solidFill>
                  <a:srgbClr val="898989"/>
                </a:solidFill>
              </a:rPr>
              <a:pPr algn="r" eaLnBrk="1" hangingPunct="1"/>
              <a:t>35</a:t>
            </a:fld>
            <a:endParaRPr lang="en-US" sz="1200">
              <a:solidFill>
                <a:srgbClr val="898989"/>
              </a:solidFill>
            </a:endParaRPr>
          </a:p>
        </p:txBody>
      </p:sp>
      <p:sp>
        <p:nvSpPr>
          <p:cNvPr id="3892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7C99C7B-3287-431F-BF10-282EBE167CD0}" type="slidenum">
              <a:rPr lang="en-US" sz="1200">
                <a:solidFill>
                  <a:srgbClr val="898989"/>
                </a:solidFill>
              </a:rPr>
              <a:pPr algn="r" eaLnBrk="1" hangingPunct="1"/>
              <a:t>35</a:t>
            </a:fld>
            <a:endParaRPr lang="en-US" sz="1200">
              <a:solidFill>
                <a:srgbClr val="898989"/>
              </a:solidFill>
            </a:endParaRPr>
          </a:p>
        </p:txBody>
      </p:sp>
    </p:spTree>
    <p:extLst>
      <p:ext uri="{BB962C8B-B14F-4D97-AF65-F5344CB8AC3E}">
        <p14:creationId xmlns:p14="http://schemas.microsoft.com/office/powerpoint/2010/main" val="267814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E1B8B5AF-94A5-452F-AF87-497E86986DDE}" type="slidenum">
              <a:rPr lang="en-US"/>
              <a:pPr>
                <a:defRPr/>
              </a:pPr>
              <a:t>36</a:t>
            </a:fld>
            <a:endParaRPr lang="en-US"/>
          </a:p>
        </p:txBody>
      </p:sp>
      <p:sp>
        <p:nvSpPr>
          <p:cNvPr id="39939" name="Title 1"/>
          <p:cNvSpPr>
            <a:spLocks noGrp="1"/>
          </p:cNvSpPr>
          <p:nvPr>
            <p:ph type="title"/>
          </p:nvPr>
        </p:nvSpPr>
        <p:spPr>
          <a:xfrm>
            <a:off x="457200" y="381000"/>
            <a:ext cx="8229600" cy="838200"/>
          </a:xfrm>
        </p:spPr>
        <p:txBody>
          <a:bodyPr/>
          <a:lstStyle/>
          <a:p>
            <a:r>
              <a:rPr lang="en-US" b="1" smtClean="0"/>
              <a:t>Reasonable Accommodations</a:t>
            </a:r>
          </a:p>
        </p:txBody>
      </p:sp>
      <p:sp>
        <p:nvSpPr>
          <p:cNvPr id="39940" name="Content Placeholder 2"/>
          <p:cNvSpPr>
            <a:spLocks noGrp="1"/>
          </p:cNvSpPr>
          <p:nvPr>
            <p:ph idx="1"/>
          </p:nvPr>
        </p:nvSpPr>
        <p:spPr>
          <a:xfrm>
            <a:off x="457200" y="1143000"/>
            <a:ext cx="8229600" cy="4983163"/>
          </a:xfrm>
        </p:spPr>
        <p:txBody>
          <a:bodyPr/>
          <a:lstStyle/>
          <a:p>
            <a:pPr>
              <a:buFont typeface="Arial" charset="0"/>
              <a:buNone/>
            </a:pPr>
            <a:r>
              <a:rPr lang="en-US" smtClean="0">
                <a:cs typeface="Tahoma" charset="0"/>
              </a:rPr>
              <a:t>Accommodations could include: </a:t>
            </a:r>
          </a:p>
          <a:p>
            <a:r>
              <a:rPr lang="en-US" smtClean="0">
                <a:cs typeface="Tahoma" charset="0"/>
              </a:rPr>
              <a:t>Changes to facilities and equipment (putting in ramps and parking spaces, making materials in large print, providing low/high-tech assistive technology);</a:t>
            </a:r>
          </a:p>
          <a:p>
            <a:r>
              <a:rPr lang="en-US" smtClean="0">
                <a:cs typeface="Tahoma" charset="0"/>
              </a:rPr>
              <a:t>The provision of special services (such as sign language interpreters or qualified readers); and</a:t>
            </a:r>
          </a:p>
          <a:p>
            <a:r>
              <a:rPr lang="en-US" smtClean="0">
                <a:cs typeface="Tahoma" charset="0"/>
              </a:rPr>
              <a:t>Creative thinking and problem solving!</a:t>
            </a:r>
            <a:endParaRPr lang="en-US" smtClean="0"/>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EB72416-BF6D-48E6-8B49-E86C87977719}" type="slidenum">
              <a:rPr lang="en-US" sz="1200">
                <a:solidFill>
                  <a:prstClr val="black">
                    <a:tint val="75000"/>
                  </a:prstClr>
                </a:solidFill>
                <a:latin typeface="+mn-lt"/>
                <a:cs typeface="+mn-cs"/>
              </a:rPr>
              <a:pPr algn="r" fontAlgn="auto">
                <a:spcBef>
                  <a:spcPts val="0"/>
                </a:spcBef>
                <a:spcAft>
                  <a:spcPts val="0"/>
                </a:spcAft>
                <a:defRPr/>
              </a:pPr>
              <a:t>36</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86783039-C982-49F8-AA65-B798B8362EE3}" type="slidenum">
              <a:rPr lang="en-US" sz="1200">
                <a:solidFill>
                  <a:prstClr val="black">
                    <a:tint val="75000"/>
                  </a:prstClr>
                </a:solidFill>
                <a:latin typeface="+mn-lt"/>
                <a:cs typeface="+mn-cs"/>
              </a:rPr>
              <a:pPr algn="r" fontAlgn="auto">
                <a:spcBef>
                  <a:spcPts val="0"/>
                </a:spcBef>
                <a:spcAft>
                  <a:spcPts val="0"/>
                </a:spcAft>
                <a:defRPr/>
              </a:pPr>
              <a:t>36</a:t>
            </a:fld>
            <a:endParaRPr lang="en-US" sz="1200">
              <a:solidFill>
                <a:prstClr val="black">
                  <a:tint val="75000"/>
                </a:prstClr>
              </a:solidFill>
              <a:latin typeface="+mn-lt"/>
              <a:cs typeface="+mn-cs"/>
            </a:endParaRPr>
          </a:p>
        </p:txBody>
      </p:sp>
      <p:sp>
        <p:nvSpPr>
          <p:cNvPr id="3994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E8BD3F5-195E-4834-8A05-1FFDBAB50AAF}" type="slidenum">
              <a:rPr lang="en-US" sz="1200">
                <a:solidFill>
                  <a:srgbClr val="898989"/>
                </a:solidFill>
              </a:rPr>
              <a:pPr algn="r" eaLnBrk="1" hangingPunct="1"/>
              <a:t>36</a:t>
            </a:fld>
            <a:endParaRPr lang="en-US" sz="1200">
              <a:solidFill>
                <a:srgbClr val="898989"/>
              </a:solidFill>
            </a:endParaRPr>
          </a:p>
        </p:txBody>
      </p:sp>
      <p:sp>
        <p:nvSpPr>
          <p:cNvPr id="3994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56FD8F0-8886-4FC1-B4CC-33FE2D458689}" type="slidenum">
              <a:rPr lang="en-US" sz="1200">
                <a:solidFill>
                  <a:srgbClr val="898989"/>
                </a:solidFill>
              </a:rPr>
              <a:pPr algn="r" eaLnBrk="1" hangingPunct="1"/>
              <a:t>36</a:t>
            </a:fld>
            <a:endParaRPr lang="en-US" sz="1200">
              <a:solidFill>
                <a:srgbClr val="898989"/>
              </a:solidFill>
            </a:endParaRPr>
          </a:p>
        </p:txBody>
      </p:sp>
    </p:spTree>
    <p:extLst>
      <p:ext uri="{BB962C8B-B14F-4D97-AF65-F5344CB8AC3E}">
        <p14:creationId xmlns:p14="http://schemas.microsoft.com/office/powerpoint/2010/main" val="24706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0CB192A-87B4-4C3D-A510-7B15BAE41104}" type="slidenum">
              <a:rPr lang="en-US"/>
              <a:pPr>
                <a:defRPr/>
              </a:pPr>
              <a:t>37</a:t>
            </a:fld>
            <a:endParaRPr lang="en-US"/>
          </a:p>
        </p:txBody>
      </p:sp>
      <p:sp>
        <p:nvSpPr>
          <p:cNvPr id="40963" name="Title 1"/>
          <p:cNvSpPr>
            <a:spLocks noGrp="1"/>
          </p:cNvSpPr>
          <p:nvPr>
            <p:ph type="title"/>
          </p:nvPr>
        </p:nvSpPr>
        <p:spPr/>
        <p:txBody>
          <a:bodyPr/>
          <a:lstStyle/>
          <a:p>
            <a:r>
              <a:rPr lang="en-US" b="1" smtClean="0"/>
              <a:t>Bingo Game</a:t>
            </a:r>
          </a:p>
        </p:txBody>
      </p:sp>
      <p:sp>
        <p:nvSpPr>
          <p:cNvPr id="40964" name="Content Placeholder 2"/>
          <p:cNvSpPr>
            <a:spLocks noGrp="1"/>
          </p:cNvSpPr>
          <p:nvPr>
            <p:ph idx="1"/>
          </p:nvPr>
        </p:nvSpPr>
        <p:spPr>
          <a:xfrm>
            <a:off x="457200" y="1600200"/>
            <a:ext cx="8229600" cy="3962400"/>
          </a:xfrm>
        </p:spPr>
        <p:txBody>
          <a:bodyPr/>
          <a:lstStyle/>
          <a:p>
            <a:pPr>
              <a:buFont typeface="Arial" charset="0"/>
              <a:buNone/>
            </a:pPr>
            <a:endParaRPr lang="en-US" smtClean="0"/>
          </a:p>
          <a:p>
            <a:pPr algn="ctr">
              <a:buFont typeface="Arial" charset="0"/>
              <a:buNone/>
            </a:pPr>
            <a:r>
              <a:rPr lang="en-US" smtClean="0"/>
              <a:t>We will be playing a Bingo Game around the topic of disability and disclosure.</a:t>
            </a:r>
          </a:p>
        </p:txBody>
      </p:sp>
      <p:sp>
        <p:nvSpPr>
          <p:cNvPr id="10"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19AE22C-E4F0-4452-BE59-DB44A86CF55F}" type="slidenum">
              <a:rPr lang="en-US" sz="1200">
                <a:solidFill>
                  <a:prstClr val="black">
                    <a:tint val="75000"/>
                  </a:prstClr>
                </a:solidFill>
                <a:latin typeface="+mn-lt"/>
                <a:cs typeface="+mn-cs"/>
              </a:rPr>
              <a:pPr algn="r" fontAlgn="auto">
                <a:spcBef>
                  <a:spcPts val="0"/>
                </a:spcBef>
                <a:spcAft>
                  <a:spcPts val="0"/>
                </a:spcAft>
                <a:defRPr/>
              </a:pPr>
              <a:t>37</a:t>
            </a:fld>
            <a:endParaRPr lang="en-US" sz="1200">
              <a:solidFill>
                <a:prstClr val="black">
                  <a:tint val="75000"/>
                </a:prstClr>
              </a:solidFill>
              <a:latin typeface="+mn-lt"/>
              <a:cs typeface="+mn-cs"/>
            </a:endParaRPr>
          </a:p>
        </p:txBody>
      </p:sp>
      <p:sp>
        <p:nvSpPr>
          <p:cNvPr id="9"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B28A78CA-5EF9-4414-B0D4-2E6225BB944C}" type="slidenum">
              <a:rPr lang="en-US" sz="1200">
                <a:solidFill>
                  <a:prstClr val="black">
                    <a:tint val="75000"/>
                  </a:prstClr>
                </a:solidFill>
                <a:latin typeface="+mn-lt"/>
                <a:cs typeface="+mn-cs"/>
              </a:rPr>
              <a:pPr algn="r" fontAlgn="auto">
                <a:spcBef>
                  <a:spcPts val="0"/>
                </a:spcBef>
                <a:spcAft>
                  <a:spcPts val="0"/>
                </a:spcAft>
                <a:defRPr/>
              </a:pPr>
              <a:t>37</a:t>
            </a:fld>
            <a:endParaRPr lang="en-US" sz="1200">
              <a:solidFill>
                <a:prstClr val="black">
                  <a:tint val="75000"/>
                </a:prstClr>
              </a:solidFill>
              <a:latin typeface="+mn-lt"/>
              <a:cs typeface="+mn-cs"/>
            </a:endParaRPr>
          </a:p>
        </p:txBody>
      </p:sp>
      <p:sp>
        <p:nvSpPr>
          <p:cNvPr id="4096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E4FF414-91CC-4432-AB2E-ABD7258795D9}" type="slidenum">
              <a:rPr lang="en-US" sz="1200">
                <a:solidFill>
                  <a:srgbClr val="898989"/>
                </a:solidFill>
              </a:rPr>
              <a:pPr algn="r" eaLnBrk="1" hangingPunct="1"/>
              <a:t>37</a:t>
            </a:fld>
            <a:endParaRPr lang="en-US" sz="1200">
              <a:solidFill>
                <a:srgbClr val="898989"/>
              </a:solidFill>
            </a:endParaRPr>
          </a:p>
        </p:txBody>
      </p:sp>
      <p:sp>
        <p:nvSpPr>
          <p:cNvPr id="4096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84D66F0-41A8-4EA6-9C41-DE02C0DA803E}" type="slidenum">
              <a:rPr lang="en-US" sz="1200">
                <a:solidFill>
                  <a:srgbClr val="898989"/>
                </a:solidFill>
              </a:rPr>
              <a:pPr algn="r" eaLnBrk="1" hangingPunct="1"/>
              <a:t>37</a:t>
            </a:fld>
            <a:endParaRPr lang="en-US" sz="1200">
              <a:solidFill>
                <a:srgbClr val="898989"/>
              </a:solidFill>
            </a:endParaRPr>
          </a:p>
        </p:txBody>
      </p:sp>
      <p:pic>
        <p:nvPicPr>
          <p:cNvPr id="40969" name="Picture 2" title="Sun Icon"/>
          <p:cNvPicPr>
            <a:picLocks noChangeAspect="1" noChangeArrowheads="1"/>
          </p:cNvPicPr>
          <p:nvPr/>
        </p:nvPicPr>
        <p:blipFill>
          <a:blip r:embed="rId3"/>
          <a:srcRect/>
          <a:stretch>
            <a:fillRect/>
          </a:stretch>
        </p:blipFill>
        <p:spPr bwMode="auto">
          <a:xfrm>
            <a:off x="1524000" y="4572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275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4241D9F8-78E7-45C7-AD1D-A305F50D710D}" type="slidenum">
              <a:rPr lang="en-US"/>
              <a:pPr>
                <a:defRPr/>
              </a:pPr>
              <a:t>38</a:t>
            </a:fld>
            <a:endParaRPr lang="en-US"/>
          </a:p>
        </p:txBody>
      </p:sp>
      <p:sp>
        <p:nvSpPr>
          <p:cNvPr id="41987" name="Title 1"/>
          <p:cNvSpPr>
            <a:spLocks noGrp="1"/>
          </p:cNvSpPr>
          <p:nvPr>
            <p:ph type="title"/>
          </p:nvPr>
        </p:nvSpPr>
        <p:spPr/>
        <p:txBody>
          <a:bodyPr/>
          <a:lstStyle/>
          <a:p>
            <a:r>
              <a:rPr lang="en-US" b="1" smtClean="0"/>
              <a:t>Self-Reflection</a:t>
            </a:r>
          </a:p>
        </p:txBody>
      </p:sp>
      <p:pic>
        <p:nvPicPr>
          <p:cNvPr id="41988" name="Picture 4" descr="MC900014199[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flipH="1">
            <a:off x="-2362200" y="2667000"/>
            <a:ext cx="76200" cy="74613"/>
          </a:xfrm>
        </p:spPr>
      </p:pic>
      <p:sp>
        <p:nvSpPr>
          <p:cNvPr id="11"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BDD87FC-7A54-4D46-B2FA-3E9F8A19116D}" type="slidenum">
              <a:rPr lang="en-US" sz="1200">
                <a:solidFill>
                  <a:prstClr val="black">
                    <a:tint val="75000"/>
                  </a:prstClr>
                </a:solidFill>
                <a:latin typeface="+mn-lt"/>
                <a:cs typeface="+mn-cs"/>
              </a:rPr>
              <a:pPr algn="r" fontAlgn="auto">
                <a:spcBef>
                  <a:spcPts val="0"/>
                </a:spcBef>
                <a:spcAft>
                  <a:spcPts val="0"/>
                </a:spcAft>
                <a:defRPr/>
              </a:pPr>
              <a:t>38</a:t>
            </a:fld>
            <a:endParaRPr lang="en-US" sz="1200">
              <a:solidFill>
                <a:prstClr val="black">
                  <a:tint val="75000"/>
                </a:prstClr>
              </a:solidFill>
              <a:latin typeface="+mn-lt"/>
              <a:cs typeface="+mn-cs"/>
            </a:endParaRPr>
          </a:p>
        </p:txBody>
      </p:sp>
      <p:sp>
        <p:nvSpPr>
          <p:cNvPr id="10"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BAEF9E5A-C669-47AA-BE8C-33F701839291}" type="slidenum">
              <a:rPr lang="en-US" sz="1200">
                <a:solidFill>
                  <a:prstClr val="black">
                    <a:tint val="75000"/>
                  </a:prstClr>
                </a:solidFill>
                <a:latin typeface="+mn-lt"/>
                <a:cs typeface="+mn-cs"/>
              </a:rPr>
              <a:pPr algn="r" fontAlgn="auto">
                <a:spcBef>
                  <a:spcPts val="0"/>
                </a:spcBef>
                <a:spcAft>
                  <a:spcPts val="0"/>
                </a:spcAft>
                <a:defRPr/>
              </a:pPr>
              <a:t>38</a:t>
            </a:fld>
            <a:endParaRPr lang="en-US" sz="1200">
              <a:solidFill>
                <a:prstClr val="black">
                  <a:tint val="75000"/>
                </a:prstClr>
              </a:solidFill>
              <a:latin typeface="+mn-lt"/>
              <a:cs typeface="+mn-cs"/>
            </a:endParaRPr>
          </a:p>
        </p:txBody>
      </p:sp>
      <p:sp>
        <p:nvSpPr>
          <p:cNvPr id="4199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774F8D-F402-4143-B10F-22CCF078E68F}" type="slidenum">
              <a:rPr lang="en-US" sz="1200">
                <a:solidFill>
                  <a:srgbClr val="898989"/>
                </a:solidFill>
              </a:rPr>
              <a:pPr algn="r" eaLnBrk="1" hangingPunct="1"/>
              <a:t>38</a:t>
            </a:fld>
            <a:endParaRPr lang="en-US" sz="1200">
              <a:solidFill>
                <a:srgbClr val="898989"/>
              </a:solidFill>
            </a:endParaRPr>
          </a:p>
        </p:txBody>
      </p:sp>
      <p:sp>
        <p:nvSpPr>
          <p:cNvPr id="4199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D0EB53C-1A15-4FCA-82DA-A21AD779DE50}" type="slidenum">
              <a:rPr lang="en-US" sz="1200">
                <a:solidFill>
                  <a:srgbClr val="898989"/>
                </a:solidFill>
              </a:rPr>
              <a:pPr algn="r" eaLnBrk="1" hangingPunct="1"/>
              <a:t>38</a:t>
            </a:fld>
            <a:endParaRPr lang="en-US" sz="1200">
              <a:solidFill>
                <a:srgbClr val="898989"/>
              </a:solidFill>
            </a:endParaRPr>
          </a:p>
        </p:txBody>
      </p:sp>
      <p:pic>
        <p:nvPicPr>
          <p:cNvPr id="41993" name="Picture 3" descr="An illustration of a hand holding a pen to a piece of paper." title="Writing"/>
          <p:cNvPicPr>
            <a:picLocks noChangeAspect="1" noChangeArrowheads="1"/>
          </p:cNvPicPr>
          <p:nvPr/>
        </p:nvPicPr>
        <p:blipFill>
          <a:blip r:embed="rId4"/>
          <a:srcRect/>
          <a:stretch>
            <a:fillRect/>
          </a:stretch>
        </p:blipFill>
        <p:spPr bwMode="auto">
          <a:xfrm>
            <a:off x="2971800" y="1868488"/>
            <a:ext cx="343852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9" descr="A soda can inscribed with a letter S." title="Soda can"/>
          <p:cNvPicPr>
            <a:picLocks noChangeAspect="1" noChangeArrowheads="1"/>
          </p:cNvPicPr>
          <p:nvPr/>
        </p:nvPicPr>
        <p:blipFill>
          <a:blip r:embed="rId5"/>
          <a:srcRect/>
          <a:stretch>
            <a:fillRect/>
          </a:stretch>
        </p:blipFill>
        <p:spPr bwMode="auto">
          <a:xfrm>
            <a:off x="762000" y="457200"/>
            <a:ext cx="152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65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F0F6F235-D903-4FB8-A892-49286850CB79}" type="slidenum">
              <a:rPr lang="en-US"/>
              <a:pPr>
                <a:defRPr/>
              </a:pPr>
              <a:t>39</a:t>
            </a:fld>
            <a:endParaRPr lang="en-US"/>
          </a:p>
        </p:txBody>
      </p:sp>
      <p:sp>
        <p:nvSpPr>
          <p:cNvPr id="43011" name="Title 1"/>
          <p:cNvSpPr>
            <a:spLocks noGrp="1"/>
          </p:cNvSpPr>
          <p:nvPr>
            <p:ph type="title"/>
          </p:nvPr>
        </p:nvSpPr>
        <p:spPr/>
        <p:txBody>
          <a:bodyPr/>
          <a:lstStyle/>
          <a:p>
            <a:r>
              <a:rPr lang="en-US" smtClean="0"/>
              <a:t>Putting         together with  </a:t>
            </a:r>
          </a:p>
        </p:txBody>
      </p:sp>
      <p:sp>
        <p:nvSpPr>
          <p:cNvPr id="43012" name="Content Placeholder 2"/>
          <p:cNvSpPr>
            <a:spLocks noGrp="1"/>
          </p:cNvSpPr>
          <p:nvPr>
            <p:ph idx="1"/>
          </p:nvPr>
        </p:nvSpPr>
        <p:spPr>
          <a:xfrm>
            <a:off x="457200" y="1600200"/>
            <a:ext cx="8229600" cy="4724400"/>
          </a:xfrm>
        </p:spPr>
        <p:txBody>
          <a:bodyPr/>
          <a:lstStyle/>
          <a:p>
            <a:endParaRPr lang="en-US" smtClean="0"/>
          </a:p>
          <a:p>
            <a:r>
              <a:rPr lang="en-US" smtClean="0"/>
              <a:t>Let’s make sure that we have documented everything that we have discovered about ourselves in our workbooks, so we can use this information to start thinking about - and planning - our future!</a:t>
            </a:r>
          </a:p>
          <a:p>
            <a:pPr>
              <a:buFont typeface="Arial" charset="0"/>
              <a:buNone/>
            </a:pPr>
            <a:endParaRPr lang="en-US" smtClean="0"/>
          </a:p>
          <a:p>
            <a:pPr>
              <a:buFont typeface="Arial" charset="0"/>
              <a:buNone/>
            </a:pPr>
            <a:r>
              <a:rPr lang="en-US" smtClean="0"/>
              <a:t>		</a:t>
            </a:r>
            <a:r>
              <a:rPr lang="en-US" sz="2400" b="1" i="1" smtClean="0"/>
              <a:t>Participant Workbook</a:t>
            </a:r>
            <a:r>
              <a:rPr lang="en-US" sz="2400" i="1" smtClean="0"/>
              <a:t>: Review all of your entries on the 	“S” page  of your packet.</a:t>
            </a:r>
          </a:p>
        </p:txBody>
      </p:sp>
      <p:sp>
        <p:nvSpPr>
          <p:cNvPr id="1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91560C3-40FB-4EB6-BD75-5096836BCAF9}" type="slidenum">
              <a:rPr lang="en-US" sz="1200">
                <a:solidFill>
                  <a:prstClr val="black">
                    <a:tint val="75000"/>
                  </a:prstClr>
                </a:solidFill>
                <a:latin typeface="+mn-lt"/>
                <a:cs typeface="+mn-cs"/>
              </a:rPr>
              <a:pPr algn="r" fontAlgn="auto">
                <a:spcBef>
                  <a:spcPts val="0"/>
                </a:spcBef>
                <a:spcAft>
                  <a:spcPts val="0"/>
                </a:spcAft>
                <a:defRPr/>
              </a:pPr>
              <a:t>39</a:t>
            </a:fld>
            <a:endParaRPr lang="en-US" sz="1200">
              <a:solidFill>
                <a:prstClr val="black">
                  <a:tint val="75000"/>
                </a:prstClr>
              </a:solidFill>
              <a:latin typeface="+mn-lt"/>
              <a:cs typeface="+mn-cs"/>
            </a:endParaRPr>
          </a:p>
        </p:txBody>
      </p:sp>
      <p:sp>
        <p:nvSpPr>
          <p:cNvPr id="13"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C698B3D8-4EAE-4F8B-BD17-CF570D53A3C6}" type="slidenum">
              <a:rPr lang="en-US" sz="1200">
                <a:solidFill>
                  <a:prstClr val="black">
                    <a:tint val="75000"/>
                  </a:prstClr>
                </a:solidFill>
                <a:latin typeface="+mn-lt"/>
                <a:cs typeface="+mn-cs"/>
              </a:rPr>
              <a:pPr algn="r" fontAlgn="auto">
                <a:spcBef>
                  <a:spcPts val="0"/>
                </a:spcBef>
                <a:spcAft>
                  <a:spcPts val="0"/>
                </a:spcAft>
                <a:defRPr/>
              </a:pPr>
              <a:t>39</a:t>
            </a:fld>
            <a:endParaRPr lang="en-US" sz="1200">
              <a:solidFill>
                <a:prstClr val="black">
                  <a:tint val="75000"/>
                </a:prstClr>
              </a:solidFill>
              <a:latin typeface="+mn-lt"/>
              <a:cs typeface="+mn-cs"/>
            </a:endParaRPr>
          </a:p>
        </p:txBody>
      </p:sp>
      <p:sp>
        <p:nvSpPr>
          <p:cNvPr id="4301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2316148-2ECE-42FA-9D2A-CB76EAA18945}" type="slidenum">
              <a:rPr lang="en-US" sz="1200">
                <a:solidFill>
                  <a:srgbClr val="898989"/>
                </a:solidFill>
              </a:rPr>
              <a:pPr algn="r" eaLnBrk="1" hangingPunct="1"/>
              <a:t>39</a:t>
            </a:fld>
            <a:endParaRPr lang="en-US" sz="1200">
              <a:solidFill>
                <a:srgbClr val="898989"/>
              </a:solidFill>
            </a:endParaRPr>
          </a:p>
        </p:txBody>
      </p:sp>
      <p:sp>
        <p:nvSpPr>
          <p:cNvPr id="4301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C7EDFF6-BC07-4DEA-9E48-D6443D9AC9F3}" type="slidenum">
              <a:rPr lang="en-US" sz="1200">
                <a:solidFill>
                  <a:srgbClr val="898989"/>
                </a:solidFill>
              </a:rPr>
              <a:pPr algn="r" eaLnBrk="1" hangingPunct="1"/>
              <a:t>39</a:t>
            </a:fld>
            <a:endParaRPr lang="en-US" sz="1200">
              <a:solidFill>
                <a:srgbClr val="898989"/>
              </a:solidFill>
            </a:endParaRPr>
          </a:p>
        </p:txBody>
      </p:sp>
      <p:pic>
        <p:nvPicPr>
          <p:cNvPr id="43017" name="Picture 4" descr="MC90001419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599738" y="2057400"/>
            <a:ext cx="77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5" descr="MC90001419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658600" y="236538"/>
            <a:ext cx="762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0" descr="A piece of ice inscribed with a letter S." title="Piece of ice"/>
          <p:cNvPicPr>
            <a:picLocks noChangeAspect="1" noChangeArrowheads="1"/>
          </p:cNvPicPr>
          <p:nvPr/>
        </p:nvPicPr>
        <p:blipFill>
          <a:blip r:embed="rId5"/>
          <a:srcRect/>
          <a:stretch>
            <a:fillRect/>
          </a:stretch>
        </p:blipFill>
        <p:spPr bwMode="auto">
          <a:xfrm>
            <a:off x="7543800" y="228600"/>
            <a:ext cx="1327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1" descr="A soda can inscribed with a letter S." title="Soda Can"/>
          <p:cNvPicPr>
            <a:picLocks noChangeAspect="1" noChangeArrowheads="1"/>
          </p:cNvPicPr>
          <p:nvPr/>
        </p:nvPicPr>
        <p:blipFill>
          <a:blip r:embed="rId6"/>
          <a:srcRect/>
          <a:stretch>
            <a:fillRect/>
          </a:stretch>
        </p:blipFill>
        <p:spPr bwMode="auto">
          <a:xfrm>
            <a:off x="3276600" y="0"/>
            <a:ext cx="1143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1" descr="A soda can inscribed with a letter S." title="Soda Can"/>
          <p:cNvPicPr>
            <a:picLocks noChangeAspect="1" noChangeArrowheads="1"/>
          </p:cNvPicPr>
          <p:nvPr/>
        </p:nvPicPr>
        <p:blipFill>
          <a:blip r:embed="rId6"/>
          <a:srcRect/>
          <a:stretch>
            <a:fillRect/>
          </a:stretch>
        </p:blipFill>
        <p:spPr bwMode="auto">
          <a:xfrm>
            <a:off x="304800" y="4876800"/>
            <a:ext cx="1143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42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4F91B70-31AB-4DEB-A210-68A7BF551C93}" type="slidenum">
              <a:rPr lang="en-US"/>
              <a:pPr>
                <a:defRPr/>
              </a:pPr>
              <a:t>4</a:t>
            </a:fld>
            <a:endParaRPr lang="en-US"/>
          </a:p>
        </p:txBody>
      </p:sp>
      <p:sp>
        <p:nvSpPr>
          <p:cNvPr id="7171" name="Title 1"/>
          <p:cNvSpPr>
            <a:spLocks noGrp="1"/>
          </p:cNvSpPr>
          <p:nvPr>
            <p:ph type="title"/>
          </p:nvPr>
        </p:nvSpPr>
        <p:spPr>
          <a:xfrm>
            <a:off x="457200" y="274638"/>
            <a:ext cx="8229600" cy="1020762"/>
          </a:xfrm>
        </p:spPr>
        <p:txBody>
          <a:bodyPr/>
          <a:lstStyle/>
          <a:p>
            <a:r>
              <a:rPr lang="en-US" b="1" smtClean="0"/>
              <a:t>Invisible and Acquired Disabilities</a:t>
            </a:r>
          </a:p>
        </p:txBody>
      </p:sp>
      <p:sp>
        <p:nvSpPr>
          <p:cNvPr id="7172" name="Content Placeholder 5"/>
          <p:cNvSpPr>
            <a:spLocks noGrp="1"/>
          </p:cNvSpPr>
          <p:nvPr>
            <p:ph idx="1"/>
          </p:nvPr>
        </p:nvSpPr>
        <p:spPr>
          <a:xfrm>
            <a:off x="457200" y="1295400"/>
            <a:ext cx="8229600" cy="4830763"/>
          </a:xfrm>
        </p:spPr>
        <p:txBody>
          <a:bodyPr/>
          <a:lstStyle/>
          <a:p>
            <a:r>
              <a:rPr lang="en-US" smtClean="0"/>
              <a:t>Invisible Disabilities</a:t>
            </a:r>
          </a:p>
          <a:p>
            <a:pPr lvl="1"/>
            <a:r>
              <a:rPr lang="en-US" smtClean="0"/>
              <a:t>Learning Disabilities </a:t>
            </a:r>
          </a:p>
          <a:p>
            <a:pPr lvl="1"/>
            <a:r>
              <a:rPr lang="en-US" smtClean="0"/>
              <a:t>Intellectual (Developmental) Disabilities</a:t>
            </a:r>
          </a:p>
          <a:p>
            <a:pPr lvl="1"/>
            <a:r>
              <a:rPr lang="en-US" smtClean="0"/>
              <a:t>Mental Health Disabilities – Depression, Bipolar</a:t>
            </a:r>
          </a:p>
          <a:p>
            <a:pPr lvl="1"/>
            <a:r>
              <a:rPr lang="en-US" smtClean="0"/>
              <a:t>Brain Injury </a:t>
            </a:r>
          </a:p>
          <a:p>
            <a:r>
              <a:rPr lang="en-US" smtClean="0"/>
              <a:t>Acquired/Accidental Disabilities</a:t>
            </a:r>
          </a:p>
          <a:p>
            <a:pPr lvl="1"/>
            <a:r>
              <a:rPr lang="en-US" smtClean="0"/>
              <a:t>Debilitating Diseases – MD, MS, Heart Disease</a:t>
            </a:r>
          </a:p>
          <a:p>
            <a:pPr lvl="1"/>
            <a:r>
              <a:rPr lang="en-US" smtClean="0"/>
              <a:t>Heart Attack/Stroke</a:t>
            </a:r>
          </a:p>
          <a:p>
            <a:pPr lvl="1"/>
            <a:r>
              <a:rPr lang="en-US" smtClean="0"/>
              <a:t>Spinal Cord Injuries</a:t>
            </a:r>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2AED95-967C-4A54-874B-799F5C1911D5}" type="slidenum">
              <a:rPr lang="en-US" sz="1200">
                <a:solidFill>
                  <a:prstClr val="black">
                    <a:tint val="75000"/>
                  </a:prstClr>
                </a:solidFill>
                <a:latin typeface="+mn-lt"/>
                <a:cs typeface="+mn-cs"/>
              </a:rPr>
              <a:pPr algn="r" fontAlgn="auto">
                <a:spcBef>
                  <a:spcPts val="0"/>
                </a:spcBef>
                <a:spcAft>
                  <a:spcPts val="0"/>
                </a:spcAft>
                <a:defRPr/>
              </a:pPr>
              <a:t>4</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9C26C069-B899-4075-9A02-CFF192A410B6}" type="slidenum">
              <a:rPr lang="en-US" sz="1200">
                <a:solidFill>
                  <a:prstClr val="black">
                    <a:tint val="75000"/>
                  </a:prstClr>
                </a:solidFill>
                <a:latin typeface="+mn-lt"/>
                <a:cs typeface="+mn-cs"/>
              </a:rPr>
              <a:pPr algn="r" fontAlgn="auto">
                <a:spcBef>
                  <a:spcPts val="0"/>
                </a:spcBef>
                <a:spcAft>
                  <a:spcPts val="0"/>
                </a:spcAft>
                <a:defRPr/>
              </a:pPr>
              <a:t>4</a:t>
            </a:fld>
            <a:endParaRPr lang="en-US" sz="1200">
              <a:solidFill>
                <a:prstClr val="black">
                  <a:tint val="75000"/>
                </a:prstClr>
              </a:solidFill>
              <a:latin typeface="+mn-lt"/>
              <a:cs typeface="+mn-cs"/>
            </a:endParaRPr>
          </a:p>
        </p:txBody>
      </p:sp>
      <p:sp>
        <p:nvSpPr>
          <p:cNvPr id="717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D845FBE-53D5-4962-8D73-BED69CE5EF46}" type="slidenum">
              <a:rPr lang="en-US" sz="1200">
                <a:solidFill>
                  <a:srgbClr val="898989"/>
                </a:solidFill>
              </a:rPr>
              <a:pPr algn="r" eaLnBrk="1" hangingPunct="1"/>
              <a:t>4</a:t>
            </a:fld>
            <a:endParaRPr lang="en-US" sz="1200">
              <a:solidFill>
                <a:srgbClr val="898989"/>
              </a:solidFill>
            </a:endParaRPr>
          </a:p>
        </p:txBody>
      </p:sp>
      <p:sp>
        <p:nvSpPr>
          <p:cNvPr id="717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380F863-28CA-48D2-9DB3-9A3F9CBCFB51}" type="slidenum">
              <a:rPr lang="en-US" sz="1200">
                <a:solidFill>
                  <a:srgbClr val="898989"/>
                </a:solidFill>
              </a:rPr>
              <a:pPr algn="r" eaLnBrk="1" hangingPunct="1"/>
              <a:t>4</a:t>
            </a:fld>
            <a:endParaRPr lang="en-US" sz="1200">
              <a:solidFill>
                <a:srgbClr val="898989"/>
              </a:solidFill>
            </a:endParaRPr>
          </a:p>
        </p:txBody>
      </p:sp>
    </p:spTree>
    <p:extLst>
      <p:ext uri="{BB962C8B-B14F-4D97-AF65-F5344CB8AC3E}">
        <p14:creationId xmlns:p14="http://schemas.microsoft.com/office/powerpoint/2010/main" val="398202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F47D5CC-AA66-4BD5-8C85-BE5861F047C6}" type="slidenum">
              <a:rPr lang="en-US"/>
              <a:pPr>
                <a:defRPr/>
              </a:pPr>
              <a:t>5</a:t>
            </a:fld>
            <a:endParaRPr lang="en-US"/>
          </a:p>
        </p:txBody>
      </p:sp>
      <p:sp>
        <p:nvSpPr>
          <p:cNvPr id="8195" name="Title 1"/>
          <p:cNvSpPr>
            <a:spLocks noGrp="1"/>
          </p:cNvSpPr>
          <p:nvPr>
            <p:ph type="title"/>
          </p:nvPr>
        </p:nvSpPr>
        <p:spPr/>
        <p:txBody>
          <a:bodyPr>
            <a:normAutofit fontScale="90000"/>
          </a:bodyPr>
          <a:lstStyle/>
          <a:p>
            <a:r>
              <a:rPr lang="en-US" b="1" smtClean="0"/>
              <a:t>We focus on the </a:t>
            </a:r>
            <a:r>
              <a:rPr lang="en-US" b="1" i="1" u="sng" smtClean="0"/>
              <a:t>Ability</a:t>
            </a:r>
            <a:br>
              <a:rPr lang="en-US" b="1" i="1" u="sng" smtClean="0"/>
            </a:br>
            <a:r>
              <a:rPr lang="en-US" b="1" smtClean="0"/>
              <a:t> in Dis-</a:t>
            </a:r>
            <a:r>
              <a:rPr lang="en-US" b="1" u="sng" smtClean="0"/>
              <a:t>ability</a:t>
            </a:r>
            <a:r>
              <a:rPr lang="en-US" b="1" smtClean="0"/>
              <a:t>!</a:t>
            </a:r>
            <a:endParaRPr lang="en-US" smtClean="0"/>
          </a:p>
        </p:txBody>
      </p:sp>
      <p:sp>
        <p:nvSpPr>
          <p:cNvPr id="8196" name="Content Placeholder 2"/>
          <p:cNvSpPr>
            <a:spLocks noGrp="1"/>
          </p:cNvSpPr>
          <p:nvPr>
            <p:ph idx="1"/>
          </p:nvPr>
        </p:nvSpPr>
        <p:spPr/>
        <p:txBody>
          <a:bodyPr/>
          <a:lstStyle/>
          <a:p>
            <a:pPr eaLnBrk="1" hangingPunct="1">
              <a:lnSpc>
                <a:spcPct val="90000"/>
              </a:lnSpc>
            </a:pPr>
            <a:endParaRPr lang="en-US" sz="2800" b="1" smtClean="0"/>
          </a:p>
          <a:p>
            <a:pPr eaLnBrk="1" hangingPunct="1">
              <a:lnSpc>
                <a:spcPct val="90000"/>
              </a:lnSpc>
            </a:pPr>
            <a:r>
              <a:rPr lang="en-US" sz="2800" b="1" smtClean="0"/>
              <a:t>In Vocational Rehabilitation</a:t>
            </a:r>
            <a:r>
              <a:rPr lang="en-US" sz="2800" smtClean="0"/>
              <a:t>:</a:t>
            </a:r>
          </a:p>
          <a:p>
            <a:pPr lvl="1" eaLnBrk="1" hangingPunct="1">
              <a:lnSpc>
                <a:spcPct val="90000"/>
              </a:lnSpc>
            </a:pPr>
            <a:r>
              <a:rPr lang="en-US" smtClean="0"/>
              <a:t>We acknowledge people’s disabilities and the barriers they present to training &amp; employment.</a:t>
            </a:r>
          </a:p>
          <a:p>
            <a:pPr lvl="1" eaLnBrk="1" hangingPunct="1">
              <a:lnSpc>
                <a:spcPct val="90000"/>
              </a:lnSpc>
            </a:pPr>
            <a:r>
              <a:rPr lang="en-US" smtClean="0"/>
              <a:t>Through self-assessment in this workshop, we are helping you look at your abilities &amp; strengths and how to use those in the classroom &amp; workplace.</a:t>
            </a:r>
          </a:p>
          <a:p>
            <a:pPr lvl="1" eaLnBrk="1" hangingPunct="1">
              <a:lnSpc>
                <a:spcPct val="90000"/>
              </a:lnSpc>
            </a:pPr>
            <a:r>
              <a:rPr lang="en-US" smtClean="0"/>
              <a:t>We will also help you explore </a:t>
            </a:r>
            <a:r>
              <a:rPr lang="en-US" b="1" smtClean="0"/>
              <a:t>accommodations</a:t>
            </a:r>
            <a:r>
              <a:rPr lang="en-US" smtClean="0"/>
              <a:t> for your disabilities in the classroom &amp; workplace.</a:t>
            </a:r>
          </a:p>
          <a:p>
            <a:pPr eaLnBrk="1" hangingPunct="1">
              <a:lnSpc>
                <a:spcPct val="90000"/>
              </a:lnSpc>
            </a:pPr>
            <a:r>
              <a:rPr lang="en-US" sz="2800" b="1" smtClean="0"/>
              <a:t>Our long-term mutual goal is </a:t>
            </a:r>
            <a:r>
              <a:rPr lang="en-US" sz="2800" b="1" u="sng" smtClean="0"/>
              <a:t>Employment</a:t>
            </a:r>
            <a:r>
              <a:rPr lang="en-US" sz="2800" b="1" smtClean="0"/>
              <a:t>!</a:t>
            </a:r>
          </a:p>
          <a:p>
            <a:endParaRPr lang="en-US" smtClean="0"/>
          </a:p>
        </p:txBody>
      </p:sp>
      <p:sp>
        <p:nvSpPr>
          <p:cNvPr id="9"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A329A2E-9A29-47D6-BB17-2E7AE527B053}" type="slidenum">
              <a:rPr lang="en-US" sz="1200">
                <a:solidFill>
                  <a:prstClr val="black">
                    <a:tint val="75000"/>
                  </a:prstClr>
                </a:solidFill>
                <a:latin typeface="+mn-lt"/>
                <a:cs typeface="+mn-cs"/>
              </a:rPr>
              <a:pPr algn="r" fontAlgn="auto">
                <a:spcBef>
                  <a:spcPts val="0"/>
                </a:spcBef>
                <a:spcAft>
                  <a:spcPts val="0"/>
                </a:spcAft>
                <a:defRPr/>
              </a:pPr>
              <a:t>5</a:t>
            </a:fld>
            <a:endParaRPr lang="en-US" sz="1200">
              <a:solidFill>
                <a:prstClr val="black">
                  <a:tint val="75000"/>
                </a:prstClr>
              </a:solidFill>
              <a:latin typeface="+mn-lt"/>
              <a:cs typeface="+mn-cs"/>
            </a:endParaRPr>
          </a:p>
        </p:txBody>
      </p:sp>
      <p:sp>
        <p:nvSpPr>
          <p:cNvPr id="8"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A76C7956-4CE6-4373-9263-EAB41FF6D997}" type="slidenum">
              <a:rPr lang="en-US" sz="1200">
                <a:solidFill>
                  <a:prstClr val="black">
                    <a:tint val="75000"/>
                  </a:prstClr>
                </a:solidFill>
                <a:latin typeface="+mn-lt"/>
                <a:cs typeface="+mn-cs"/>
              </a:rPr>
              <a:pPr algn="r" fontAlgn="auto">
                <a:spcBef>
                  <a:spcPts val="0"/>
                </a:spcBef>
                <a:spcAft>
                  <a:spcPts val="0"/>
                </a:spcAft>
                <a:defRPr/>
              </a:pPr>
              <a:t>5</a:t>
            </a:fld>
            <a:endParaRPr lang="en-US" sz="1200">
              <a:solidFill>
                <a:prstClr val="black">
                  <a:tint val="75000"/>
                </a:prstClr>
              </a:solidFill>
              <a:latin typeface="+mn-lt"/>
              <a:cs typeface="+mn-cs"/>
            </a:endParaRPr>
          </a:p>
        </p:txBody>
      </p:sp>
      <p:sp>
        <p:nvSpPr>
          <p:cNvPr id="819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9C93D8A-245E-4266-BDA5-1737CC0F2217}" type="slidenum">
              <a:rPr lang="en-US" sz="1200">
                <a:solidFill>
                  <a:srgbClr val="898989"/>
                </a:solidFill>
              </a:rPr>
              <a:pPr algn="r" eaLnBrk="1" hangingPunct="1"/>
              <a:t>5</a:t>
            </a:fld>
            <a:endParaRPr lang="en-US" sz="1200">
              <a:solidFill>
                <a:srgbClr val="898989"/>
              </a:solidFill>
            </a:endParaRPr>
          </a:p>
        </p:txBody>
      </p:sp>
      <p:sp>
        <p:nvSpPr>
          <p:cNvPr id="820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C903627-5BEE-47E7-A613-88EC5DBB7B47}" type="slidenum">
              <a:rPr lang="en-US" sz="1200">
                <a:solidFill>
                  <a:srgbClr val="898989"/>
                </a:solidFill>
              </a:rPr>
              <a:pPr algn="r" eaLnBrk="1" hangingPunct="1"/>
              <a:t>5</a:t>
            </a:fld>
            <a:endParaRPr lang="en-US" sz="1200">
              <a:solidFill>
                <a:srgbClr val="898989"/>
              </a:solidFill>
            </a:endParaRPr>
          </a:p>
        </p:txBody>
      </p:sp>
    </p:spTree>
    <p:extLst>
      <p:ext uri="{BB962C8B-B14F-4D97-AF65-F5344CB8AC3E}">
        <p14:creationId xmlns:p14="http://schemas.microsoft.com/office/powerpoint/2010/main" val="256311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43191C9-78A2-4F58-A06D-56A8F6FBE6FD}" type="slidenum">
              <a:rPr lang="en-US"/>
              <a:pPr>
                <a:defRPr/>
              </a:pPr>
              <a:t>6</a:t>
            </a:fld>
            <a:endParaRPr lang="en-US"/>
          </a:p>
        </p:txBody>
      </p:sp>
      <p:sp>
        <p:nvSpPr>
          <p:cNvPr id="9219" name="Rectangle 2"/>
          <p:cNvSpPr>
            <a:spLocks noGrp="1"/>
          </p:cNvSpPr>
          <p:nvPr>
            <p:ph type="title"/>
          </p:nvPr>
        </p:nvSpPr>
        <p:spPr>
          <a:xfrm>
            <a:off x="457200" y="274638"/>
            <a:ext cx="8229600" cy="1554162"/>
          </a:xfrm>
        </p:spPr>
        <p:txBody>
          <a:bodyPr/>
          <a:lstStyle/>
          <a:p>
            <a:r>
              <a:rPr lang="en-US" smtClean="0"/>
              <a:t>People with Disabilities:</a:t>
            </a:r>
            <a:br>
              <a:rPr lang="en-US" smtClean="0"/>
            </a:br>
            <a:r>
              <a:rPr lang="en-US" smtClean="0"/>
              <a:t>Who are They?</a:t>
            </a:r>
          </a:p>
        </p:txBody>
      </p:sp>
      <p:sp>
        <p:nvSpPr>
          <p:cNvPr id="9220" name="Rectangle 3"/>
          <p:cNvSpPr>
            <a:spLocks noGrp="1"/>
          </p:cNvSpPr>
          <p:nvPr>
            <p:ph type="body" idx="1"/>
          </p:nvPr>
        </p:nvSpPr>
        <p:spPr>
          <a:xfrm>
            <a:off x="457200" y="2057400"/>
            <a:ext cx="8229600" cy="4068763"/>
          </a:xfrm>
        </p:spPr>
        <p:txBody>
          <a:bodyPr/>
          <a:lstStyle/>
          <a:p>
            <a:r>
              <a:rPr lang="en-US" smtClean="0"/>
              <a:t>You may have wondered, “Am I the only person who struggles with a disability?”</a:t>
            </a:r>
          </a:p>
          <a:p>
            <a:r>
              <a:rPr lang="en-US" smtClean="0"/>
              <a:t>How many people have disabilities?  </a:t>
            </a:r>
          </a:p>
          <a:p>
            <a:r>
              <a:rPr lang="en-US" smtClean="0"/>
              <a:t>Do they have successful careers?</a:t>
            </a:r>
          </a:p>
          <a:p>
            <a:r>
              <a:rPr lang="en-US" smtClean="0"/>
              <a:t>Let’s take a look at others with disabilities, some of whom you may know.</a:t>
            </a:r>
          </a:p>
        </p:txBody>
      </p:sp>
    </p:spTree>
    <p:extLst>
      <p:ext uri="{BB962C8B-B14F-4D97-AF65-F5344CB8AC3E}">
        <p14:creationId xmlns:p14="http://schemas.microsoft.com/office/powerpoint/2010/main" val="305402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18924022-F798-4B75-AB44-F89DA0C25891}" type="slidenum">
              <a:rPr lang="en-US"/>
              <a:pPr>
                <a:defRPr/>
              </a:pPr>
              <a:t>7</a:t>
            </a:fld>
            <a:endParaRPr lang="en-US"/>
          </a:p>
        </p:txBody>
      </p:sp>
      <p:sp>
        <p:nvSpPr>
          <p:cNvPr id="10243" name="Title 1"/>
          <p:cNvSpPr>
            <a:spLocks noGrp="1"/>
          </p:cNvSpPr>
          <p:nvPr>
            <p:ph type="title"/>
          </p:nvPr>
        </p:nvSpPr>
        <p:spPr/>
        <p:txBody>
          <a:bodyPr/>
          <a:lstStyle/>
          <a:p>
            <a:r>
              <a:rPr lang="en-US" b="1" smtClean="0"/>
              <a:t>Matching Name Game</a:t>
            </a:r>
          </a:p>
        </p:txBody>
      </p:sp>
      <p:pic>
        <p:nvPicPr>
          <p:cNvPr id="10244" name="Content Placeholder 6" descr="lucy">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19200" y="1371600"/>
            <a:ext cx="2209800" cy="2228850"/>
          </a:xfrm>
        </p:spPr>
      </p:pic>
      <p:sp>
        <p:nvSpPr>
          <p:cNvPr id="12"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0E1F89-2A5F-4CB2-A135-6786E90CDC81}" type="slidenum">
              <a:rPr lang="en-US" sz="1200">
                <a:solidFill>
                  <a:prstClr val="black">
                    <a:tint val="75000"/>
                  </a:prstClr>
                </a:solidFill>
                <a:latin typeface="+mn-lt"/>
                <a:cs typeface="+mn-cs"/>
              </a:rPr>
              <a:pPr algn="r" fontAlgn="auto">
                <a:spcBef>
                  <a:spcPts val="0"/>
                </a:spcBef>
                <a:spcAft>
                  <a:spcPts val="0"/>
                </a:spcAft>
                <a:defRPr/>
              </a:pPr>
              <a:t>7</a:t>
            </a:fld>
            <a:endParaRPr lang="en-US" sz="1200">
              <a:solidFill>
                <a:prstClr val="black">
                  <a:tint val="75000"/>
                </a:prstClr>
              </a:solidFill>
              <a:latin typeface="+mn-lt"/>
              <a:cs typeface="+mn-cs"/>
            </a:endParaRPr>
          </a:p>
        </p:txBody>
      </p:sp>
      <p:sp>
        <p:nvSpPr>
          <p:cNvPr id="11"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CBA8A140-33EC-4151-AB0B-80BEA36E8EE9}" type="slidenum">
              <a:rPr lang="en-US" sz="1200">
                <a:solidFill>
                  <a:prstClr val="black">
                    <a:tint val="75000"/>
                  </a:prstClr>
                </a:solidFill>
                <a:latin typeface="+mn-lt"/>
                <a:cs typeface="+mn-cs"/>
              </a:rPr>
              <a:pPr algn="r" fontAlgn="auto">
                <a:spcBef>
                  <a:spcPts val="0"/>
                </a:spcBef>
                <a:spcAft>
                  <a:spcPts val="0"/>
                </a:spcAft>
                <a:defRPr/>
              </a:pPr>
              <a:t>7</a:t>
            </a:fld>
            <a:endParaRPr lang="en-US" sz="1200">
              <a:solidFill>
                <a:prstClr val="black">
                  <a:tint val="75000"/>
                </a:prstClr>
              </a:solidFill>
              <a:latin typeface="+mn-lt"/>
              <a:cs typeface="+mn-cs"/>
            </a:endParaRPr>
          </a:p>
        </p:txBody>
      </p:sp>
      <p:sp>
        <p:nvSpPr>
          <p:cNvPr id="1024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FBF4BD3-582B-405C-9A94-416DA9E610A3}" type="slidenum">
              <a:rPr lang="en-US" sz="1200">
                <a:solidFill>
                  <a:srgbClr val="898989"/>
                </a:solidFill>
              </a:rPr>
              <a:pPr algn="r" eaLnBrk="1" hangingPunct="1"/>
              <a:t>7</a:t>
            </a:fld>
            <a:endParaRPr lang="en-US" sz="1200">
              <a:solidFill>
                <a:srgbClr val="898989"/>
              </a:solidFill>
            </a:endParaRPr>
          </a:p>
        </p:txBody>
      </p:sp>
      <p:sp>
        <p:nvSpPr>
          <p:cNvPr id="1024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81D80EE-7C70-4E57-B29E-1469137C6523}" type="slidenum">
              <a:rPr lang="en-US" sz="1200">
                <a:solidFill>
                  <a:srgbClr val="898989"/>
                </a:solidFill>
              </a:rPr>
              <a:pPr algn="r" eaLnBrk="1" hangingPunct="1"/>
              <a:t>7</a:t>
            </a:fld>
            <a:endParaRPr lang="en-US" sz="1200">
              <a:solidFill>
                <a:srgbClr val="898989"/>
              </a:solidFill>
            </a:endParaRPr>
          </a:p>
        </p:txBody>
      </p:sp>
      <p:pic>
        <p:nvPicPr>
          <p:cNvPr id="10249" name="Picture 5" descr="GY0770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524000"/>
            <a:ext cx="1955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 descr="2006-08-25T135831Z_01_NOOTR_RTRIDSP_2_OUKEN-UK-LIFE-AUSTRALIA-CRUI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038600"/>
            <a:ext cx="1438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 descr="WHOOPI_GOLDBERG_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5850" y="4191000"/>
            <a:ext cx="25717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1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CE5A0B4-762A-4B17-B536-A2C69FD0E087}" type="slidenum">
              <a:rPr lang="en-US"/>
              <a:pPr>
                <a:defRPr/>
              </a:pPr>
              <a:t>8</a:t>
            </a:fld>
            <a:endParaRPr lang="en-US"/>
          </a:p>
        </p:txBody>
      </p:sp>
      <p:sp>
        <p:nvSpPr>
          <p:cNvPr id="11267" name="Rectangle 2"/>
          <p:cNvSpPr>
            <a:spLocks noGrp="1"/>
          </p:cNvSpPr>
          <p:nvPr>
            <p:ph type="title"/>
          </p:nvPr>
        </p:nvSpPr>
        <p:spPr/>
        <p:txBody>
          <a:bodyPr/>
          <a:lstStyle/>
          <a:p>
            <a:r>
              <a:rPr lang="en-US" smtClean="0"/>
              <a:t>Guess Who?</a:t>
            </a:r>
          </a:p>
        </p:txBody>
      </p:sp>
      <p:pic>
        <p:nvPicPr>
          <p:cNvPr id="1126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295400"/>
            <a:ext cx="4648200" cy="4830763"/>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C258697-5D31-4364-AE5A-83D956F73AA6}" type="slidenum">
              <a:rPr lang="en-US" sz="1200">
                <a:solidFill>
                  <a:prstClr val="black">
                    <a:tint val="75000"/>
                  </a:prstClr>
                </a:solidFill>
                <a:latin typeface="+mn-lt"/>
                <a:cs typeface="+mn-cs"/>
              </a:rPr>
              <a:pPr algn="r" fontAlgn="auto">
                <a:spcBef>
                  <a:spcPts val="0"/>
                </a:spcBef>
                <a:spcAft>
                  <a:spcPts val="0"/>
                </a:spcAft>
                <a:defRPr/>
              </a:pPr>
              <a:t>8</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D5666656-EC8F-465A-9CB1-51624EAFFED5}" type="slidenum">
              <a:rPr lang="en-US" sz="1200">
                <a:solidFill>
                  <a:prstClr val="black">
                    <a:tint val="75000"/>
                  </a:prstClr>
                </a:solidFill>
                <a:latin typeface="+mn-lt"/>
                <a:cs typeface="+mn-cs"/>
              </a:rPr>
              <a:pPr algn="r" fontAlgn="auto">
                <a:spcBef>
                  <a:spcPts val="0"/>
                </a:spcBef>
                <a:spcAft>
                  <a:spcPts val="0"/>
                </a:spcAft>
                <a:defRPr/>
              </a:pPr>
              <a:t>8</a:t>
            </a:fld>
            <a:endParaRPr lang="en-US" sz="1200">
              <a:solidFill>
                <a:prstClr val="black">
                  <a:tint val="75000"/>
                </a:prstClr>
              </a:solidFill>
              <a:latin typeface="+mn-lt"/>
              <a:cs typeface="+mn-cs"/>
            </a:endParaRPr>
          </a:p>
        </p:txBody>
      </p:sp>
      <p:sp>
        <p:nvSpPr>
          <p:cNvPr id="1127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8A29485-AB37-44CA-A345-AB6CD593C483}" type="slidenum">
              <a:rPr lang="en-US" sz="1200">
                <a:solidFill>
                  <a:srgbClr val="898989"/>
                </a:solidFill>
              </a:rPr>
              <a:pPr algn="r" eaLnBrk="1" hangingPunct="1"/>
              <a:t>8</a:t>
            </a:fld>
            <a:endParaRPr lang="en-US" sz="1200">
              <a:solidFill>
                <a:srgbClr val="898989"/>
              </a:solidFill>
            </a:endParaRPr>
          </a:p>
        </p:txBody>
      </p:sp>
    </p:spTree>
    <p:extLst>
      <p:ext uri="{BB962C8B-B14F-4D97-AF65-F5344CB8AC3E}">
        <p14:creationId xmlns:p14="http://schemas.microsoft.com/office/powerpoint/2010/main" val="128530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B57925E-7FF1-47B5-AEC5-4909D91E10E5}" type="slidenum">
              <a:rPr lang="en-US"/>
              <a:pPr>
                <a:defRPr/>
              </a:pPr>
              <a:t>9</a:t>
            </a:fld>
            <a:endParaRPr lang="en-US"/>
          </a:p>
        </p:txBody>
      </p:sp>
      <p:sp>
        <p:nvSpPr>
          <p:cNvPr id="12291" name="Rectangle 2"/>
          <p:cNvSpPr>
            <a:spLocks noGrp="1"/>
          </p:cNvSpPr>
          <p:nvPr>
            <p:ph type="title"/>
          </p:nvPr>
        </p:nvSpPr>
        <p:spPr>
          <a:xfrm>
            <a:off x="457200" y="274638"/>
            <a:ext cx="8229600" cy="868362"/>
          </a:xfrm>
        </p:spPr>
        <p:txBody>
          <a:bodyPr/>
          <a:lstStyle/>
          <a:p>
            <a:r>
              <a:rPr lang="en-US" smtClean="0"/>
              <a:t>Guess Who?</a:t>
            </a:r>
          </a:p>
        </p:txBody>
      </p:sp>
      <p:pic>
        <p:nvPicPr>
          <p:cNvPr id="1229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143000"/>
            <a:ext cx="3416300" cy="5029200"/>
          </a:xfrm>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EAEA58-710C-4615-8B18-D08A1EF9DEAD}" type="slidenum">
              <a:rPr lang="en-US" sz="1200">
                <a:solidFill>
                  <a:prstClr val="black">
                    <a:tint val="75000"/>
                  </a:prstClr>
                </a:solidFill>
                <a:latin typeface="+mn-lt"/>
                <a:cs typeface="+mn-cs"/>
              </a:rPr>
              <a:pPr algn="r" fontAlgn="auto">
                <a:spcBef>
                  <a:spcPts val="0"/>
                </a:spcBef>
                <a:spcAft>
                  <a:spcPts val="0"/>
                </a:spcAft>
                <a:defRPr/>
              </a:pPr>
              <a:t>9</a:t>
            </a:fld>
            <a:endParaRPr lang="en-US" sz="1200">
              <a:solidFill>
                <a:prstClr val="black">
                  <a:tint val="75000"/>
                </a:prstClr>
              </a:solidFill>
              <a:latin typeface="+mn-lt"/>
              <a:cs typeface="+mn-cs"/>
            </a:endParaRPr>
          </a:p>
        </p:txBody>
      </p:sp>
      <p:sp>
        <p:nvSpPr>
          <p:cNvPr id="5" name="Slide Number Placeholder 5"/>
          <p:cNvSpPr txBox="1">
            <a:spLocks noGrp="1"/>
          </p:cNvSpPr>
          <p:nvPr/>
        </p:nvSpPr>
        <p:spPr bwMode="auto">
          <a:xfrm>
            <a:off x="6553200" y="6356350"/>
            <a:ext cx="2133600" cy="365125"/>
          </a:xfrm>
          <a:prstGeom prst="rect">
            <a:avLst/>
          </a:prstGeom>
          <a:noFill/>
          <a:ln>
            <a:miter lim="800000"/>
            <a:headEnd/>
            <a:tailEnd/>
          </a:ln>
        </p:spPr>
        <p:txBody>
          <a:bodyPr lIns="91436" tIns="45718" rIns="91436" bIns="45718" anchor="ctr"/>
          <a:lstStyle/>
          <a:p>
            <a:pPr algn="r" fontAlgn="auto">
              <a:spcBef>
                <a:spcPts val="0"/>
              </a:spcBef>
              <a:spcAft>
                <a:spcPts val="0"/>
              </a:spcAft>
              <a:defRPr/>
            </a:pPr>
            <a:fld id="{D827C91F-8265-4B9E-A512-4930F16144E5}" type="slidenum">
              <a:rPr lang="en-US" sz="1200">
                <a:solidFill>
                  <a:prstClr val="black">
                    <a:tint val="75000"/>
                  </a:prstClr>
                </a:solidFill>
                <a:latin typeface="+mn-lt"/>
                <a:cs typeface="+mn-cs"/>
              </a:rPr>
              <a:pPr algn="r" fontAlgn="auto">
                <a:spcBef>
                  <a:spcPts val="0"/>
                </a:spcBef>
                <a:spcAft>
                  <a:spcPts val="0"/>
                </a:spcAft>
                <a:defRPr/>
              </a:pPr>
              <a:t>9</a:t>
            </a:fld>
            <a:endParaRPr lang="en-US" sz="1200">
              <a:solidFill>
                <a:prstClr val="black">
                  <a:tint val="75000"/>
                </a:prstClr>
              </a:solidFill>
              <a:latin typeface="+mn-lt"/>
              <a:cs typeface="+mn-cs"/>
            </a:endParaRPr>
          </a:p>
        </p:txBody>
      </p:sp>
      <p:sp>
        <p:nvSpPr>
          <p:cNvPr id="1229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B4004F7-AA91-4841-A92F-AF7A04A8DF85}" type="slidenum">
              <a:rPr lang="en-US" sz="1200">
                <a:solidFill>
                  <a:srgbClr val="898989"/>
                </a:solidFill>
              </a:rPr>
              <a:pPr algn="r" eaLnBrk="1" hangingPunct="1"/>
              <a:t>9</a:t>
            </a:fld>
            <a:endParaRPr lang="en-US" sz="1200">
              <a:solidFill>
                <a:srgbClr val="898989"/>
              </a:solidFill>
            </a:endParaRPr>
          </a:p>
        </p:txBody>
      </p:sp>
    </p:spTree>
    <p:extLst>
      <p:ext uri="{BB962C8B-B14F-4D97-AF65-F5344CB8AC3E}">
        <p14:creationId xmlns:p14="http://schemas.microsoft.com/office/powerpoint/2010/main" val="1317409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4839</Words>
  <Application>Microsoft Office PowerPoint</Application>
  <PresentationFormat>On-screen Show (4:3)</PresentationFormat>
  <Paragraphs>710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Transition  Career Exploration Workshop</vt:lpstr>
      <vt:lpstr>Acknowledging Disabilities</vt:lpstr>
      <vt:lpstr>Disabilities – What’s Missing?</vt:lpstr>
      <vt:lpstr>Invisible and Acquired Disabilities</vt:lpstr>
      <vt:lpstr>We focus on the Ability  in Dis-ability!</vt:lpstr>
      <vt:lpstr>People with Disabilities: Who are They?</vt:lpstr>
      <vt:lpstr>Matching Name Game</vt:lpstr>
      <vt:lpstr>Guess Who?</vt:lpstr>
      <vt:lpstr>Guess Who?</vt:lpstr>
      <vt:lpstr>Guess Who?</vt:lpstr>
      <vt:lpstr>Guess Who?</vt:lpstr>
      <vt:lpstr>Guess Who?</vt:lpstr>
      <vt:lpstr>Guess Who?</vt:lpstr>
      <vt:lpstr>Guess Who?</vt:lpstr>
      <vt:lpstr>Guess Who?</vt:lpstr>
      <vt:lpstr>Guess Who?</vt:lpstr>
      <vt:lpstr>Guess Who?</vt:lpstr>
      <vt:lpstr>Guess Who?</vt:lpstr>
      <vt:lpstr>Guess Who?</vt:lpstr>
      <vt:lpstr>Guess Who?</vt:lpstr>
      <vt:lpstr>How About You?</vt:lpstr>
      <vt:lpstr>What is Disclosure?</vt:lpstr>
      <vt:lpstr>When and Why to Disclose</vt:lpstr>
      <vt:lpstr>Disclose for A Specific Purpose</vt:lpstr>
      <vt:lpstr>Remember - </vt:lpstr>
      <vt:lpstr>Provide Information About:</vt:lpstr>
      <vt:lpstr>Cross the Line</vt:lpstr>
      <vt:lpstr>Accommodations</vt:lpstr>
      <vt:lpstr>Accommodations are NOT:</vt:lpstr>
      <vt:lpstr>Know Your Strengths</vt:lpstr>
      <vt:lpstr>Know Your Strengths (cont.)</vt:lpstr>
      <vt:lpstr>ADA Definition of Disability</vt:lpstr>
      <vt:lpstr>ADA Prohibits Discrimination</vt:lpstr>
      <vt:lpstr>Section 504 </vt:lpstr>
      <vt:lpstr>Section 504 in schools </vt:lpstr>
      <vt:lpstr>Reasonable Accommodations</vt:lpstr>
      <vt:lpstr>Bingo Game</vt:lpstr>
      <vt:lpstr>Self-Reflection</vt:lpstr>
      <vt:lpstr>Putting         together with  </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Acknowledging Disabilities</dc:title>
  <dc:creator>Howe, Joshua A.</dc:creator>
  <cp:lastModifiedBy>Howe, Joshua A.</cp:lastModifiedBy>
  <cp:revision>3</cp:revision>
  <dcterms:created xsi:type="dcterms:W3CDTF">2013-08-30T12:13:23Z</dcterms:created>
  <dcterms:modified xsi:type="dcterms:W3CDTF">2013-08-30T18:42:44Z</dcterms:modified>
</cp:coreProperties>
</file>