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8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883FCB-BE6D-44CF-B0E0-5EF339BBCD14}"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62DA1B-F16C-4937-8FC6-1B0FD0C8F5CF}" type="slidenum">
              <a:rPr lang="en-US" smtClean="0"/>
              <a:t>‹#›</a:t>
            </a:fld>
            <a:endParaRPr lang="en-US"/>
          </a:p>
        </p:txBody>
      </p:sp>
    </p:spTree>
    <p:extLst>
      <p:ext uri="{BB962C8B-B14F-4D97-AF65-F5344CB8AC3E}">
        <p14:creationId xmlns:p14="http://schemas.microsoft.com/office/powerpoint/2010/main" val="2111945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1FB3556-2376-483F-8C8F-FC56C4DA0E3D}" type="slidenum">
              <a:rPr lang="en-US" smtClean="0"/>
              <a:pPr eaLnBrk="1" hangingPunct="1"/>
              <a:t>2</a:t>
            </a:fld>
            <a:endParaRPr lang="en-US" smtClean="0"/>
          </a:p>
        </p:txBody>
      </p:sp>
      <p:sp>
        <p:nvSpPr>
          <p:cNvPr id="6144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A8859B1-D2EC-4CF9-96E1-D9AD0D6F8401}" type="slidenum">
              <a:rPr lang="en-US" sz="1200"/>
              <a:pPr algn="r" eaLnBrk="1" hangingPunct="1"/>
              <a:t>2</a:t>
            </a:fld>
            <a:endParaRPr lang="en-US" sz="1200"/>
          </a:p>
        </p:txBody>
      </p:sp>
      <p:sp>
        <p:nvSpPr>
          <p:cNvPr id="6144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learn how to turn past achievements into future skills. There is a copy of the instructions in the Participant Handbook. </a:t>
            </a:r>
          </a:p>
          <a:p>
            <a:pPr eaLnBrk="1" hangingPunct="1">
              <a:spcBef>
                <a:spcPct val="0"/>
              </a:spcBef>
            </a:pPr>
            <a:endParaRPr lang="en-US" smtClean="0"/>
          </a:p>
          <a:p>
            <a:pPr eaLnBrk="1" hangingPunct="1">
              <a:spcBef>
                <a:spcPct val="0"/>
              </a:spcBef>
            </a:pPr>
            <a:r>
              <a:rPr lang="en-US" b="1" smtClean="0"/>
              <a:t>Materials Needed:</a:t>
            </a:r>
          </a:p>
          <a:p>
            <a:pPr eaLnBrk="1" hangingPunct="1">
              <a:spcBef>
                <a:spcPct val="0"/>
              </a:spcBef>
            </a:pPr>
            <a:r>
              <a:rPr lang="en-US" smtClean="0"/>
              <a:t>Sticky Notes</a:t>
            </a:r>
          </a:p>
          <a:p>
            <a:pPr eaLnBrk="1" hangingPunct="1">
              <a:spcBef>
                <a:spcPct val="0"/>
              </a:spcBef>
            </a:pPr>
            <a:r>
              <a:rPr lang="en-US" smtClean="0"/>
              <a:t>Writing utensils </a:t>
            </a:r>
          </a:p>
          <a:p>
            <a:pPr eaLnBrk="1" hangingPunct="1">
              <a:spcBef>
                <a:spcPct val="0"/>
              </a:spcBef>
            </a:pPr>
            <a:r>
              <a:rPr lang="en-US" smtClean="0"/>
              <a:t>Poster board/large Post-It Note Wall sheet </a:t>
            </a:r>
          </a:p>
          <a:p>
            <a:pPr eaLnBrk="1" hangingPunct="1">
              <a:spcBef>
                <a:spcPct val="0"/>
              </a:spcBef>
            </a:pPr>
            <a:r>
              <a:rPr lang="en-US" smtClean="0"/>
              <a:t>  </a:t>
            </a:r>
          </a:p>
          <a:p>
            <a:pPr eaLnBrk="1" hangingPunct="1">
              <a:spcBef>
                <a:spcPct val="0"/>
              </a:spcBef>
            </a:pPr>
            <a:r>
              <a:rPr lang="en-US" smtClean="0"/>
              <a:t>The students sit together in a circle and determine the rules for sharing safely.</a:t>
            </a:r>
          </a:p>
          <a:p>
            <a:pPr eaLnBrk="1" hangingPunct="1">
              <a:spcBef>
                <a:spcPct val="0"/>
              </a:spcBef>
            </a:pPr>
            <a:r>
              <a:rPr lang="en-US" b="1" smtClean="0"/>
              <a:t>The students take turns telling a story about a time when they were successful or accomplished an achievement.</a:t>
            </a:r>
          </a:p>
          <a:p>
            <a:pPr eaLnBrk="1" hangingPunct="1">
              <a:spcBef>
                <a:spcPct val="0"/>
              </a:spcBef>
            </a:pPr>
            <a:r>
              <a:rPr lang="en-US" smtClean="0"/>
              <a:t>The student who is telling the story has a piece of poster board beside them and all of the other students have sticky notes and something to write with. </a:t>
            </a:r>
          </a:p>
          <a:p>
            <a:pPr eaLnBrk="1" hangingPunct="1">
              <a:spcBef>
                <a:spcPct val="0"/>
              </a:spcBef>
            </a:pPr>
            <a:r>
              <a:rPr lang="en-US" smtClean="0"/>
              <a:t>As the student is telling  his/her story, everyone else in the circle writes any skill(s) that they hear or can assume that the person had to have in order to have achieved that activity or the accomplishment. </a:t>
            </a:r>
          </a:p>
          <a:p>
            <a:pPr eaLnBrk="1" hangingPunct="1">
              <a:spcBef>
                <a:spcPct val="0"/>
              </a:spcBef>
            </a:pPr>
            <a:r>
              <a:rPr lang="en-US" smtClean="0"/>
              <a:t>When students are finished writing, each participant, in turn, will read the skills they heard and place their sticky notes on the poster board for the story teller to see. </a:t>
            </a:r>
          </a:p>
          <a:p>
            <a:pPr eaLnBrk="1" hangingPunct="1">
              <a:spcBef>
                <a:spcPct val="0"/>
              </a:spcBef>
            </a:pPr>
            <a:r>
              <a:rPr lang="en-US" smtClean="0"/>
              <a:t>This process continues until everyone has had a chance to share a story.</a:t>
            </a:r>
          </a:p>
        </p:txBody>
      </p:sp>
      <p:sp>
        <p:nvSpPr>
          <p:cNvPr id="6144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93BC347-4157-43E1-9643-E20AB6C27581}"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04756DE-1416-4292-8B9F-AD47B675F458}" type="slidenum">
              <a:rPr lang="en-US" smtClean="0"/>
              <a:pPr eaLnBrk="1" hangingPunct="1"/>
              <a:t>3</a:t>
            </a:fld>
            <a:endParaRPr lang="en-US" smtClean="0"/>
          </a:p>
        </p:txBody>
      </p:sp>
      <p:sp>
        <p:nvSpPr>
          <p:cNvPr id="6246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81B9C29-6E7D-4BAF-B7FD-144F48BCEB11}" type="slidenum">
              <a:rPr lang="en-US" sz="1200"/>
              <a:pPr algn="r" eaLnBrk="1" hangingPunct="1"/>
              <a:t>3</a:t>
            </a:fld>
            <a:endParaRPr lang="en-US" sz="1200"/>
          </a:p>
        </p:txBody>
      </p:sp>
      <p:sp>
        <p:nvSpPr>
          <p:cNvPr id="6246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Make sure that everyone has had a chance to tell their story.   </a:t>
            </a:r>
          </a:p>
          <a:p>
            <a:pPr eaLnBrk="1" hangingPunct="1">
              <a:spcBef>
                <a:spcPct val="0"/>
              </a:spcBef>
            </a:pPr>
            <a:endParaRPr lang="en-US" smtClean="0"/>
          </a:p>
          <a:p>
            <a:pPr eaLnBrk="1" hangingPunct="1">
              <a:spcBef>
                <a:spcPct val="0"/>
              </a:spcBef>
            </a:pPr>
            <a:r>
              <a:rPr lang="en-US" smtClean="0"/>
              <a:t>Be sure to have all of the individual results recorded into the Participant Handbook in the SODA grid. </a:t>
            </a:r>
            <a:endParaRPr lang="en-US" b="1" smtClean="0"/>
          </a:p>
          <a:p>
            <a:pPr eaLnBrk="1" hangingPunct="1">
              <a:spcBef>
                <a:spcPct val="0"/>
              </a:spcBef>
            </a:pPr>
            <a:endParaRPr lang="en-US" b="1" smtClean="0"/>
          </a:p>
          <a:p>
            <a:pPr eaLnBrk="1" hangingPunct="1">
              <a:spcBef>
                <a:spcPct val="0"/>
              </a:spcBef>
            </a:pPr>
            <a:r>
              <a:rPr lang="en-US" smtClean="0"/>
              <a:t>It is important to have participants record any skills that they identified in the Story Circle Activity on the SODA in the Participant Handbook for future reference. </a:t>
            </a:r>
          </a:p>
        </p:txBody>
      </p:sp>
      <p:sp>
        <p:nvSpPr>
          <p:cNvPr id="6247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650B3AA-BEB2-4251-BAF9-3E1762C1A19B}"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38A0C7D-3282-4D82-B346-B985C0F45581}" type="slidenum">
              <a:rPr lang="en-US" smtClean="0"/>
              <a:pPr eaLnBrk="1" hangingPunct="1"/>
              <a:t>4</a:t>
            </a:fld>
            <a:endParaRPr lang="en-US" smtClean="0"/>
          </a:p>
        </p:txBody>
      </p:sp>
      <p:sp>
        <p:nvSpPr>
          <p:cNvPr id="6349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FD849DA-DB35-4A4C-BBA4-3BDB09D794DF}" type="slidenum">
              <a:rPr lang="en-US" sz="1200"/>
              <a:pPr algn="r" eaLnBrk="1" hangingPunct="1"/>
              <a:t>4</a:t>
            </a:fld>
            <a:endParaRPr lang="en-US" sz="1200"/>
          </a:p>
        </p:txBody>
      </p:sp>
      <p:sp>
        <p:nvSpPr>
          <p:cNvPr id="6349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3" name="Notes Placeholder 2"/>
          <p:cNvSpPr>
            <a:spLocks noGrp="1"/>
          </p:cNvSpPr>
          <p:nvPr>
            <p:ph type="body" idx="1"/>
          </p:nvPr>
        </p:nvSpPr>
        <p:spPr>
          <a:noFill/>
        </p:spPr>
        <p:txBody>
          <a:bodyPr/>
          <a:lstStyle/>
          <a:p>
            <a:pPr eaLnBrk="1" hangingPunct="1">
              <a:spcBef>
                <a:spcPct val="0"/>
              </a:spcBef>
            </a:pPr>
            <a:r>
              <a:rPr lang="en-US" b="1" smtClean="0"/>
              <a:t>Facilitator Notes:</a:t>
            </a: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Yeah!  They could applaud themselves for the great skills they do have.  Celebration is an important part of acknowledgement.  </a:t>
            </a:r>
          </a:p>
          <a:p>
            <a:pPr eaLnBrk="1" hangingPunct="1">
              <a:spcBef>
                <a:spcPct val="0"/>
              </a:spcBef>
            </a:pPr>
            <a:endParaRPr lang="en-US" smtClean="0"/>
          </a:p>
          <a:p>
            <a:pPr eaLnBrk="1" hangingPunct="1">
              <a:spcBef>
                <a:spcPct val="0"/>
              </a:spcBef>
            </a:pPr>
            <a:r>
              <a:rPr lang="en-US" smtClean="0"/>
              <a:t>The good news is that you do have some skills and over your lifetime can improve and add to those skills.  </a:t>
            </a:r>
            <a:endParaRPr lang="en-US" b="1" smtClean="0"/>
          </a:p>
          <a:p>
            <a:pPr eaLnBrk="1" hangingPunct="1">
              <a:spcBef>
                <a:spcPct val="0"/>
              </a:spcBef>
            </a:pPr>
            <a:endParaRPr lang="en-US" b="1" smtClean="0"/>
          </a:p>
          <a:p>
            <a:pPr eaLnBrk="1" hangingPunct="1">
              <a:spcBef>
                <a:spcPct val="0"/>
              </a:spcBef>
            </a:pPr>
            <a:endParaRPr lang="en-US" b="1" smtClean="0"/>
          </a:p>
          <a:p>
            <a:pPr eaLnBrk="1" hangingPunct="1">
              <a:spcBef>
                <a:spcPct val="0"/>
              </a:spcBef>
            </a:pPr>
            <a:r>
              <a:rPr lang="en-US" smtClean="0"/>
              <a:t>The next slides begin the conversation about disability.</a:t>
            </a:r>
            <a:r>
              <a:rPr lang="en-US" b="1" smtClean="0"/>
              <a:t>  </a:t>
            </a:r>
          </a:p>
        </p:txBody>
      </p:sp>
      <p:sp>
        <p:nvSpPr>
          <p:cNvPr id="6349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D7200EE-5F1C-4651-A4EB-C2358AF442AD}"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DF407A-28E1-4658-9D39-BCE766FFE0B5}"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3415712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DF407A-28E1-4658-9D39-BCE766FFE0B5}"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2079663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DF407A-28E1-4658-9D39-BCE766FFE0B5}"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388650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DF407A-28E1-4658-9D39-BCE766FFE0B5}"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874778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DF407A-28E1-4658-9D39-BCE766FFE0B5}"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556173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DF407A-28E1-4658-9D39-BCE766FFE0B5}"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284247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DF407A-28E1-4658-9D39-BCE766FFE0B5}"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3535641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DF407A-28E1-4658-9D39-BCE766FFE0B5}"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404561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DF407A-28E1-4658-9D39-BCE766FFE0B5}"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180533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DF407A-28E1-4658-9D39-BCE766FFE0B5}"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2457252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DF407A-28E1-4658-9D39-BCE766FFE0B5}"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5DBFA8-7681-4198-AF22-6EAB208F53E0}" type="slidenum">
              <a:rPr lang="en-US" smtClean="0"/>
              <a:t>‹#›</a:t>
            </a:fld>
            <a:endParaRPr lang="en-US"/>
          </a:p>
        </p:txBody>
      </p:sp>
    </p:spTree>
    <p:extLst>
      <p:ext uri="{BB962C8B-B14F-4D97-AF65-F5344CB8AC3E}">
        <p14:creationId xmlns:p14="http://schemas.microsoft.com/office/powerpoint/2010/main" val="571901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F407A-28E1-4658-9D39-BCE766FFE0B5}"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5DBFA8-7681-4198-AF22-6EAB208F53E0}" type="slidenum">
              <a:rPr lang="en-US" smtClean="0"/>
              <a:t>‹#›</a:t>
            </a:fld>
            <a:endParaRPr lang="en-US"/>
          </a:p>
        </p:txBody>
      </p:sp>
    </p:spTree>
    <p:extLst>
      <p:ext uri="{BB962C8B-B14F-4D97-AF65-F5344CB8AC3E}">
        <p14:creationId xmlns:p14="http://schemas.microsoft.com/office/powerpoint/2010/main" val="2486006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wmf"/><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wmf"/><Relationship Id="rId10" Type="http://schemas.openxmlformats.org/officeDocument/2006/relationships/image" Target="../media/image11.jpeg"/><Relationship Id="rId4" Type="http://schemas.openxmlformats.org/officeDocument/2006/relationships/image" Target="../media/image5.wmf"/><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dirty="0" smtClean="0">
                <a:solidFill>
                  <a:schemeClr val="tx1">
                    <a:lumMod val="85000"/>
                    <a:lumOff val="15000"/>
                  </a:schemeClr>
                </a:solidFill>
              </a:rPr>
              <a:t>Story Circle</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4470A0C1-D9D7-442E-A40C-7EBDA329F80E}" type="slidenum">
              <a:rPr lang="en-US"/>
              <a:pPr>
                <a:defRPr/>
              </a:pPr>
              <a:t>2</a:t>
            </a:fld>
            <a:endParaRPr lang="en-US"/>
          </a:p>
        </p:txBody>
      </p:sp>
      <p:sp>
        <p:nvSpPr>
          <p:cNvPr id="2051" name="Title 1"/>
          <p:cNvSpPr>
            <a:spLocks noGrp="1"/>
          </p:cNvSpPr>
          <p:nvPr>
            <p:ph type="title"/>
          </p:nvPr>
        </p:nvSpPr>
        <p:spPr>
          <a:xfrm>
            <a:off x="457200" y="274638"/>
            <a:ext cx="8229600" cy="1096962"/>
          </a:xfrm>
        </p:spPr>
        <p:txBody>
          <a:bodyPr>
            <a:normAutofit fontScale="90000"/>
          </a:bodyPr>
          <a:lstStyle/>
          <a:p>
            <a:r>
              <a:rPr lang="en-US" smtClean="0"/>
              <a:t/>
            </a:r>
            <a:br>
              <a:rPr lang="en-US" smtClean="0"/>
            </a:br>
            <a:r>
              <a:rPr lang="en-US" b="1" smtClean="0"/>
              <a:t>Story Circle Activity </a:t>
            </a:r>
            <a:r>
              <a:rPr lang="en-US" smtClean="0"/>
              <a:t/>
            </a:r>
            <a:br>
              <a:rPr lang="en-US" smtClean="0"/>
            </a:br>
            <a:endParaRPr lang="en-US" smtClean="0"/>
          </a:p>
        </p:txBody>
      </p:sp>
      <p:sp>
        <p:nvSpPr>
          <p:cNvPr id="2052" name="Content Placeholder 2"/>
          <p:cNvSpPr>
            <a:spLocks noGrp="1"/>
          </p:cNvSpPr>
          <p:nvPr>
            <p:ph idx="1"/>
          </p:nvPr>
        </p:nvSpPr>
        <p:spPr>
          <a:xfrm>
            <a:off x="457200" y="1371600"/>
            <a:ext cx="8229600" cy="4754563"/>
          </a:xfrm>
        </p:spPr>
        <p:txBody>
          <a:bodyPr/>
          <a:lstStyle/>
          <a:p>
            <a:r>
              <a:rPr lang="en-US" b="1" smtClean="0"/>
              <a:t>Story Circle </a:t>
            </a:r>
            <a:r>
              <a:rPr lang="en-US" smtClean="0"/>
              <a:t>is an opportunity to share a personal achievement or success within a small group.</a:t>
            </a:r>
          </a:p>
          <a:p>
            <a:r>
              <a:rPr lang="en-US" smtClean="0"/>
              <a:t>The purpose is to begin building a list of skills that you have already learned.  </a:t>
            </a:r>
          </a:p>
          <a:p>
            <a:r>
              <a:rPr lang="en-US" smtClean="0"/>
              <a:t>The whole group may want to establish some basic rules for the small groups in order to ensure that individuals are comfortable sharing their stories.</a:t>
            </a: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2982E9D-4A18-4B9F-9EB3-A17F572D01CE}"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11C51CBD-B338-445F-8865-727F0896B05C}"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205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DA57A6B-9E2A-4AD8-A9B7-ADB6BBAF779E}" type="slidenum">
              <a:rPr lang="en-US" sz="1200">
                <a:solidFill>
                  <a:srgbClr val="898989"/>
                </a:solidFill>
              </a:rPr>
              <a:pPr algn="r" eaLnBrk="1" hangingPunct="1"/>
              <a:t>2</a:t>
            </a:fld>
            <a:endParaRPr lang="en-US" sz="1200">
              <a:solidFill>
                <a:srgbClr val="898989"/>
              </a:solidFill>
            </a:endParaRPr>
          </a:p>
        </p:txBody>
      </p:sp>
      <p:sp>
        <p:nvSpPr>
          <p:cNvPr id="205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559DB2B-7A99-4EB9-BD3F-A967FE496BDC}" type="slidenum">
              <a:rPr lang="en-US" sz="1200">
                <a:solidFill>
                  <a:srgbClr val="898989"/>
                </a:solidFill>
              </a:rPr>
              <a:pPr algn="r" eaLnBrk="1" hangingPunct="1"/>
              <a:t>2</a:t>
            </a:fld>
            <a:endParaRPr lang="en-US" sz="1200">
              <a:solidFill>
                <a:srgbClr val="898989"/>
              </a:solidFill>
            </a:endParaRPr>
          </a:p>
        </p:txBody>
      </p:sp>
      <p:pic>
        <p:nvPicPr>
          <p:cNvPr id="2057" name="Picture 2" title="Sun icon"/>
          <p:cNvPicPr>
            <a:picLocks noChangeAspect="1" noChangeArrowheads="1"/>
          </p:cNvPicPr>
          <p:nvPr/>
        </p:nvPicPr>
        <p:blipFill>
          <a:blip r:embed="rId3"/>
          <a:srcRect/>
          <a:stretch>
            <a:fillRect/>
          </a:stretch>
        </p:blipFill>
        <p:spPr bwMode="auto">
          <a:xfrm>
            <a:off x="762000" y="457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9" descr="A soda can inscribed with a letter S." title="Soda can"/>
          <p:cNvPicPr>
            <a:picLocks noChangeAspect="1" noChangeArrowheads="1"/>
          </p:cNvPicPr>
          <p:nvPr/>
        </p:nvPicPr>
        <p:blipFill>
          <a:blip r:embed="rId4"/>
          <a:srcRect/>
          <a:stretch>
            <a:fillRect/>
          </a:stretch>
        </p:blipFill>
        <p:spPr bwMode="auto">
          <a:xfrm>
            <a:off x="7467600" y="228600"/>
            <a:ext cx="1295400"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9467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986FFDAC-F79B-498E-8F80-4C5EC0976DF2}" type="slidenum">
              <a:rPr lang="en-US"/>
              <a:pPr>
                <a:defRPr/>
              </a:pPr>
              <a:t>3</a:t>
            </a:fld>
            <a:endParaRPr lang="en-US"/>
          </a:p>
        </p:txBody>
      </p:sp>
      <p:sp>
        <p:nvSpPr>
          <p:cNvPr id="3075" name="Title 1"/>
          <p:cNvSpPr>
            <a:spLocks noGrp="1"/>
          </p:cNvSpPr>
          <p:nvPr>
            <p:ph type="title"/>
          </p:nvPr>
        </p:nvSpPr>
        <p:spPr/>
        <p:txBody>
          <a:bodyPr/>
          <a:lstStyle/>
          <a:p>
            <a:r>
              <a:rPr lang="en-US" b="1" smtClean="0"/>
              <a:t>Story Circle Results</a:t>
            </a:r>
          </a:p>
        </p:txBody>
      </p:sp>
      <p:sp>
        <p:nvSpPr>
          <p:cNvPr id="3076" name="Content Placeholder 2"/>
          <p:cNvSpPr>
            <a:spLocks noGrp="1"/>
          </p:cNvSpPr>
          <p:nvPr>
            <p:ph idx="1"/>
          </p:nvPr>
        </p:nvSpPr>
        <p:spPr>
          <a:xfrm>
            <a:off x="457200" y="1600200"/>
            <a:ext cx="8229600" cy="4648200"/>
          </a:xfrm>
        </p:spPr>
        <p:txBody>
          <a:bodyPr/>
          <a:lstStyle/>
          <a:p>
            <a:r>
              <a:rPr lang="en-US" smtClean="0"/>
              <a:t>From the skills you identified of your achievements and from the feedback from other participants.  You can write this information in your workbook.</a:t>
            </a:r>
          </a:p>
          <a:p>
            <a:pPr>
              <a:buFont typeface="Arial" charset="0"/>
              <a:buNone/>
            </a:pPr>
            <a:r>
              <a:rPr lang="en-US" sz="2800" smtClean="0"/>
              <a:t>	</a:t>
            </a:r>
            <a:endParaRPr lang="en-US" sz="2800" b="1" i="1" smtClean="0"/>
          </a:p>
          <a:p>
            <a:pPr>
              <a:buFont typeface="Arial" charset="0"/>
              <a:buNone/>
            </a:pPr>
            <a:r>
              <a:rPr lang="en-US" sz="2400" b="1" i="1" smtClean="0"/>
              <a:t>		Participant Workbook</a:t>
            </a:r>
            <a:r>
              <a:rPr lang="en-US" sz="2400" i="1" smtClean="0"/>
              <a:t>: Write a few of the skills that you 		documented in the Story Circle on the “S” page 		next to	the box titled “</a:t>
            </a:r>
            <a:r>
              <a:rPr lang="en-US" sz="2400" b="1" i="1" smtClean="0"/>
              <a:t>Story Circle Skills.”</a:t>
            </a: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A6BC3AE-4432-4B72-94D4-98C51B6D82CA}"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69B10B51-2133-4712-ADC7-9AD1B5C13675}"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307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1876FB9-D58C-4BD6-AB6C-C04229EC62F1}" type="slidenum">
              <a:rPr lang="en-US" sz="1200">
                <a:solidFill>
                  <a:srgbClr val="898989"/>
                </a:solidFill>
              </a:rPr>
              <a:pPr algn="r" eaLnBrk="1" hangingPunct="1"/>
              <a:t>3</a:t>
            </a:fld>
            <a:endParaRPr lang="en-US" sz="1200">
              <a:solidFill>
                <a:srgbClr val="898989"/>
              </a:solidFill>
            </a:endParaRPr>
          </a:p>
        </p:txBody>
      </p:sp>
      <p:sp>
        <p:nvSpPr>
          <p:cNvPr id="308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3AF960C-D453-429A-BECE-5176918D0AB9}" type="slidenum">
              <a:rPr lang="en-US" sz="1200">
                <a:solidFill>
                  <a:srgbClr val="898989"/>
                </a:solidFill>
              </a:rPr>
              <a:pPr algn="r" eaLnBrk="1" hangingPunct="1"/>
              <a:t>3</a:t>
            </a:fld>
            <a:endParaRPr lang="en-US" sz="1200">
              <a:solidFill>
                <a:srgbClr val="898989"/>
              </a:solidFill>
            </a:endParaRPr>
          </a:p>
        </p:txBody>
      </p:sp>
      <p:pic>
        <p:nvPicPr>
          <p:cNvPr id="3081" name="Picture 9" descr="A soda can inscribed with a letter S." title="Soda can"/>
          <p:cNvPicPr>
            <a:picLocks noChangeAspect="1" noChangeArrowheads="1"/>
          </p:cNvPicPr>
          <p:nvPr/>
        </p:nvPicPr>
        <p:blipFill>
          <a:blip r:embed="rId3"/>
          <a:srcRect/>
          <a:stretch>
            <a:fillRect/>
          </a:stretch>
        </p:blipFill>
        <p:spPr bwMode="auto">
          <a:xfrm>
            <a:off x="457200" y="4572000"/>
            <a:ext cx="1295400"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12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pPr>
              <a:defRPr/>
            </a:pPr>
            <a:fld id="{5703F15E-C7C3-424C-B7F8-7FCCFDCB417F}" type="slidenum">
              <a:rPr lang="en-US"/>
              <a:pPr>
                <a:defRPr/>
              </a:pPr>
              <a:t>4</a:t>
            </a:fld>
            <a:endParaRPr lang="en-US"/>
          </a:p>
        </p:txBody>
      </p:sp>
      <p:sp>
        <p:nvSpPr>
          <p:cNvPr id="4099" name="Title 1"/>
          <p:cNvSpPr>
            <a:spLocks noGrp="1"/>
          </p:cNvSpPr>
          <p:nvPr>
            <p:ph type="title"/>
          </p:nvPr>
        </p:nvSpPr>
        <p:spPr/>
        <p:txBody>
          <a:bodyPr>
            <a:normAutofit fontScale="90000"/>
          </a:bodyPr>
          <a:lstStyle/>
          <a:p>
            <a:r>
              <a:rPr lang="en-US" b="1" smtClean="0"/>
              <a:t>So, you </a:t>
            </a:r>
            <a:r>
              <a:rPr lang="en-US" b="1" u="sng" smtClean="0"/>
              <a:t>do</a:t>
            </a:r>
            <a:r>
              <a:rPr lang="en-US" b="1" smtClean="0"/>
              <a:t> already have some skills!</a:t>
            </a:r>
          </a:p>
        </p:txBody>
      </p:sp>
      <p:pic>
        <p:nvPicPr>
          <p:cNvPr id="4100" name="Picture 7" descr="An illustration of a smiling, geometric, four-legged thing. It looks like a clothes iron with a face and an electrical cord tail." title="Mechanical critter"/>
          <p:cNvPicPr>
            <a:picLocks noGrp="1" noChangeAspect="1" noChangeArrowheads="1"/>
          </p:cNvPicPr>
          <p:nvPr>
            <p:ph idx="1"/>
          </p:nvPr>
        </p:nvPicPr>
        <p:blipFill>
          <a:blip r:embed="rId3"/>
          <a:srcRect/>
          <a:stretch>
            <a:fillRect/>
          </a:stretch>
        </p:blipFill>
        <p:spPr>
          <a:xfrm>
            <a:off x="762000" y="1524000"/>
            <a:ext cx="912813" cy="647700"/>
          </a:xfrm>
        </p:spPr>
      </p:pic>
      <p:sp>
        <p:nvSpPr>
          <p:cNvPr id="1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5AB63F9-53B5-410B-A760-1136F4600CFE}"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15"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A35ED893-F778-4EE6-83C8-F4B55D216A09}"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410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3484CD9-9370-4E77-B929-866E76114224}" type="slidenum">
              <a:rPr lang="en-US" sz="1200">
                <a:solidFill>
                  <a:srgbClr val="898989"/>
                </a:solidFill>
              </a:rPr>
              <a:pPr algn="r" eaLnBrk="1" hangingPunct="1"/>
              <a:t>4</a:t>
            </a:fld>
            <a:endParaRPr lang="en-US" sz="1200">
              <a:solidFill>
                <a:srgbClr val="898989"/>
              </a:solidFill>
            </a:endParaRPr>
          </a:p>
        </p:txBody>
      </p:sp>
      <p:sp>
        <p:nvSpPr>
          <p:cNvPr id="410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995B0B5-E8D0-4EC6-9A9F-029CBB93AE30}" type="slidenum">
              <a:rPr lang="en-US" sz="1200">
                <a:solidFill>
                  <a:srgbClr val="898989"/>
                </a:solidFill>
              </a:rPr>
              <a:pPr algn="r" eaLnBrk="1" hangingPunct="1"/>
              <a:t>4</a:t>
            </a:fld>
            <a:endParaRPr lang="en-US" sz="1200">
              <a:solidFill>
                <a:srgbClr val="898989"/>
              </a:solidFill>
            </a:endParaRPr>
          </a:p>
        </p:txBody>
      </p:sp>
      <p:pic>
        <p:nvPicPr>
          <p:cNvPr id="4105" name="Picture 8" descr="An illustration of a person holding a pencil that is bigger than they are over his or her head. He or she is sharpening it in a similarly large pencil sharpener." title="Sharpening a giant pencil"/>
          <p:cNvPicPr>
            <a:picLocks noChangeAspect="1" noChangeArrowheads="1"/>
          </p:cNvPicPr>
          <p:nvPr/>
        </p:nvPicPr>
        <p:blipFill>
          <a:blip r:embed="rId4"/>
          <a:srcRect/>
          <a:stretch>
            <a:fillRect/>
          </a:stretch>
        </p:blipFill>
        <p:spPr bwMode="auto">
          <a:xfrm>
            <a:off x="5029200" y="1981200"/>
            <a:ext cx="2057400" cy="158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9" descr="An attenuated illustrated figure juggles a calendar, phone, and group of letters above its head." title="Juggling tasks"/>
          <p:cNvPicPr>
            <a:picLocks noChangeAspect="1" noChangeArrowheads="1"/>
          </p:cNvPicPr>
          <p:nvPr/>
        </p:nvPicPr>
        <p:blipFill>
          <a:blip r:embed="rId5"/>
          <a:srcRect/>
          <a:stretch>
            <a:fillRect/>
          </a:stretch>
        </p:blipFill>
        <p:spPr bwMode="auto">
          <a:xfrm>
            <a:off x="7315200" y="838200"/>
            <a:ext cx="1295400"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0" descr="A woman in a hat carries a ladder, tool box, paint can and brush, and a large binder." title="Construction worker"/>
          <p:cNvPicPr>
            <a:picLocks noChangeAspect="1" noChangeArrowheads="1"/>
          </p:cNvPicPr>
          <p:nvPr/>
        </p:nvPicPr>
        <p:blipFill>
          <a:blip r:embed="rId6"/>
          <a:srcRect/>
          <a:stretch>
            <a:fillRect/>
          </a:stretch>
        </p:blipFill>
        <p:spPr bwMode="auto">
          <a:xfrm>
            <a:off x="457200" y="3429000"/>
            <a:ext cx="1981200" cy="245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1" descr="A young woman in athletic clothing leaps into the air while looking intently at an airborne soccer ball. She may have either just hit it with her head or is preparing to do so." title="Playing soccer"/>
          <p:cNvPicPr>
            <a:picLocks noChangeAspect="1" noChangeArrowheads="1"/>
          </p:cNvPicPr>
          <p:nvPr/>
        </p:nvPicPr>
        <p:blipFill>
          <a:blip r:embed="rId7"/>
          <a:srcRect/>
          <a:stretch>
            <a:fillRect/>
          </a:stretch>
        </p:blipFill>
        <p:spPr bwMode="auto">
          <a:xfrm>
            <a:off x="2667000" y="3657600"/>
            <a:ext cx="1524000"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12" descr="A woman in a white chef's shirt and hat. She is smiling and balancing a knife with the point down on her finger. She holds a whisk in her other hand." title="Chef"/>
          <p:cNvPicPr>
            <a:picLocks noChangeAspect="1" noChangeArrowheads="1"/>
          </p:cNvPicPr>
          <p:nvPr/>
        </p:nvPicPr>
        <p:blipFill>
          <a:blip r:embed="rId8"/>
          <a:srcRect/>
          <a:stretch>
            <a:fillRect/>
          </a:stretch>
        </p:blipFill>
        <p:spPr bwMode="auto">
          <a:xfrm>
            <a:off x="6781800" y="4038600"/>
            <a:ext cx="13731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Picture 13" descr="Two towers of multi-colored building blocks are surrounded by scattered blocks of the same kind." title="Building blocks"/>
          <p:cNvPicPr>
            <a:picLocks noChangeAspect="1" noChangeArrowheads="1"/>
          </p:cNvPicPr>
          <p:nvPr/>
        </p:nvPicPr>
        <p:blipFill>
          <a:blip r:embed="rId9"/>
          <a:srcRect/>
          <a:stretch>
            <a:fillRect/>
          </a:stretch>
        </p:blipFill>
        <p:spPr bwMode="auto">
          <a:xfrm>
            <a:off x="4419600" y="4114800"/>
            <a:ext cx="20574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14" descr="Two figures push large puzzle pieces together." title="Teamwork puzzle"/>
          <p:cNvPicPr>
            <a:picLocks noChangeAspect="1" noChangeArrowheads="1"/>
          </p:cNvPicPr>
          <p:nvPr/>
        </p:nvPicPr>
        <p:blipFill>
          <a:blip r:embed="rId10"/>
          <a:srcRect/>
          <a:stretch>
            <a:fillRect/>
          </a:stretch>
        </p:blipFill>
        <p:spPr bwMode="auto">
          <a:xfrm>
            <a:off x="2057400" y="1600200"/>
            <a:ext cx="2705100"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6048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347</Words>
  <Application>Microsoft Office PowerPoint</Application>
  <PresentationFormat>On-screen Show (4:3)</PresentationFormat>
  <Paragraphs>68</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Transition  Career Exploration Workshop</vt:lpstr>
      <vt:lpstr> Story Circle Activity  </vt:lpstr>
      <vt:lpstr>Story Circle Results</vt:lpstr>
      <vt:lpstr>So, you do already have some skills!</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Story Circle Activity  </dc:title>
  <dc:creator>Howe, Joshua A.</dc:creator>
  <cp:lastModifiedBy>Howe, Joshua A.</cp:lastModifiedBy>
  <cp:revision>3</cp:revision>
  <dcterms:created xsi:type="dcterms:W3CDTF">2013-08-30T12:11:59Z</dcterms:created>
  <dcterms:modified xsi:type="dcterms:W3CDTF">2013-08-30T18:42:53Z</dcterms:modified>
</cp:coreProperties>
</file>