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Lst>
  <p:notesMasterIdLst>
    <p:notesMasterId r:id="rId175"/>
  </p:notesMasterIdLst>
  <p:handoutMasterIdLst>
    <p:handoutMasterId r:id="rId176"/>
  </p:handoutMasterIdLst>
  <p:sldIdLst>
    <p:sldId id="256" r:id="rId2"/>
    <p:sldId id="1047" r:id="rId3"/>
    <p:sldId id="762" r:id="rId4"/>
    <p:sldId id="763" r:id="rId5"/>
    <p:sldId id="257" r:id="rId6"/>
    <p:sldId id="661" r:id="rId7"/>
    <p:sldId id="264" r:id="rId8"/>
    <p:sldId id="266" r:id="rId9"/>
    <p:sldId id="764" r:id="rId10"/>
    <p:sldId id="265" r:id="rId11"/>
    <p:sldId id="268" r:id="rId12"/>
    <p:sldId id="267" r:id="rId13"/>
    <p:sldId id="314" r:id="rId14"/>
    <p:sldId id="316" r:id="rId15"/>
    <p:sldId id="298" r:id="rId16"/>
    <p:sldId id="639" r:id="rId17"/>
    <p:sldId id="641" r:id="rId18"/>
    <p:sldId id="642" r:id="rId19"/>
    <p:sldId id="765" r:id="rId20"/>
    <p:sldId id="1038" r:id="rId21"/>
    <p:sldId id="766" r:id="rId22"/>
    <p:sldId id="1039" r:id="rId23"/>
    <p:sldId id="767" r:id="rId24"/>
    <p:sldId id="768" r:id="rId25"/>
    <p:sldId id="769" r:id="rId26"/>
    <p:sldId id="771" r:id="rId27"/>
    <p:sldId id="1040" r:id="rId28"/>
    <p:sldId id="665" r:id="rId29"/>
    <p:sldId id="1041" r:id="rId30"/>
    <p:sldId id="668" r:id="rId31"/>
    <p:sldId id="1042" r:id="rId32"/>
    <p:sldId id="669" r:id="rId33"/>
    <p:sldId id="283" r:id="rId34"/>
    <p:sldId id="284" r:id="rId35"/>
    <p:sldId id="649" r:id="rId36"/>
    <p:sldId id="1043" r:id="rId37"/>
    <p:sldId id="775" r:id="rId38"/>
    <p:sldId id="776" r:id="rId39"/>
    <p:sldId id="777" r:id="rId40"/>
    <p:sldId id="778" r:id="rId41"/>
    <p:sldId id="779" r:id="rId42"/>
    <p:sldId id="781" r:id="rId43"/>
    <p:sldId id="782" r:id="rId44"/>
    <p:sldId id="784" r:id="rId45"/>
    <p:sldId id="785" r:id="rId46"/>
    <p:sldId id="786" r:id="rId47"/>
    <p:sldId id="787" r:id="rId48"/>
    <p:sldId id="1044" r:id="rId49"/>
    <p:sldId id="788" r:id="rId50"/>
    <p:sldId id="792" r:id="rId51"/>
    <p:sldId id="793" r:id="rId52"/>
    <p:sldId id="696" r:id="rId53"/>
    <p:sldId id="697" r:id="rId54"/>
    <p:sldId id="698" r:id="rId55"/>
    <p:sldId id="699" r:id="rId56"/>
    <p:sldId id="700" r:id="rId57"/>
    <p:sldId id="702" r:id="rId58"/>
    <p:sldId id="703" r:id="rId59"/>
    <p:sldId id="729" r:id="rId60"/>
    <p:sldId id="705" r:id="rId61"/>
    <p:sldId id="715" r:id="rId62"/>
    <p:sldId id="716" r:id="rId63"/>
    <p:sldId id="586" r:id="rId64"/>
    <p:sldId id="718" r:id="rId65"/>
    <p:sldId id="719" r:id="rId66"/>
    <p:sldId id="630" r:id="rId67"/>
    <p:sldId id="720" r:id="rId68"/>
    <p:sldId id="587" r:id="rId69"/>
    <p:sldId id="721" r:id="rId70"/>
    <p:sldId id="724" r:id="rId71"/>
    <p:sldId id="725" r:id="rId72"/>
    <p:sldId id="726" r:id="rId73"/>
    <p:sldId id="727" r:id="rId74"/>
    <p:sldId id="728" r:id="rId75"/>
    <p:sldId id="731" r:id="rId76"/>
    <p:sldId id="732" r:id="rId77"/>
    <p:sldId id="738" r:id="rId78"/>
    <p:sldId id="734" r:id="rId79"/>
    <p:sldId id="735" r:id="rId80"/>
    <p:sldId id="631" r:id="rId81"/>
    <p:sldId id="737" r:id="rId82"/>
    <p:sldId id="399" r:id="rId83"/>
    <p:sldId id="844" r:id="rId84"/>
    <p:sldId id="1045" r:id="rId85"/>
    <p:sldId id="845" r:id="rId86"/>
    <p:sldId id="846" r:id="rId87"/>
    <p:sldId id="847" r:id="rId88"/>
    <p:sldId id="850" r:id="rId89"/>
    <p:sldId id="851" r:id="rId90"/>
    <p:sldId id="852" r:id="rId91"/>
    <p:sldId id="853" r:id="rId92"/>
    <p:sldId id="856" r:id="rId93"/>
    <p:sldId id="858" r:id="rId94"/>
    <p:sldId id="860" r:id="rId95"/>
    <p:sldId id="862" r:id="rId96"/>
    <p:sldId id="864" r:id="rId97"/>
    <p:sldId id="865" r:id="rId98"/>
    <p:sldId id="866" r:id="rId99"/>
    <p:sldId id="867" r:id="rId100"/>
    <p:sldId id="868" r:id="rId101"/>
    <p:sldId id="869" r:id="rId102"/>
    <p:sldId id="870" r:id="rId103"/>
    <p:sldId id="871" r:id="rId104"/>
    <p:sldId id="872" r:id="rId105"/>
    <p:sldId id="873" r:id="rId106"/>
    <p:sldId id="875" r:id="rId107"/>
    <p:sldId id="876" r:id="rId108"/>
    <p:sldId id="878" r:id="rId109"/>
    <p:sldId id="879" r:id="rId110"/>
    <p:sldId id="881" r:id="rId111"/>
    <p:sldId id="882" r:id="rId112"/>
    <p:sldId id="883" r:id="rId113"/>
    <p:sldId id="884" r:id="rId114"/>
    <p:sldId id="885" r:id="rId115"/>
    <p:sldId id="886" r:id="rId116"/>
    <p:sldId id="887" r:id="rId117"/>
    <p:sldId id="888" r:id="rId118"/>
    <p:sldId id="889" r:id="rId119"/>
    <p:sldId id="891" r:id="rId120"/>
    <p:sldId id="909" r:id="rId121"/>
    <p:sldId id="911" r:id="rId122"/>
    <p:sldId id="912" r:id="rId123"/>
    <p:sldId id="915" r:id="rId124"/>
    <p:sldId id="917" r:id="rId125"/>
    <p:sldId id="918" r:id="rId126"/>
    <p:sldId id="919" r:id="rId127"/>
    <p:sldId id="920" r:id="rId128"/>
    <p:sldId id="921" r:id="rId129"/>
    <p:sldId id="922" r:id="rId130"/>
    <p:sldId id="923" r:id="rId131"/>
    <p:sldId id="924" r:id="rId132"/>
    <p:sldId id="925" r:id="rId133"/>
    <p:sldId id="926" r:id="rId134"/>
    <p:sldId id="927" r:id="rId135"/>
    <p:sldId id="929" r:id="rId136"/>
    <p:sldId id="930" r:id="rId137"/>
    <p:sldId id="931" r:id="rId138"/>
    <p:sldId id="932" r:id="rId139"/>
    <p:sldId id="934" r:id="rId140"/>
    <p:sldId id="935" r:id="rId141"/>
    <p:sldId id="937" r:id="rId142"/>
    <p:sldId id="938" r:id="rId143"/>
    <p:sldId id="939" r:id="rId144"/>
    <p:sldId id="940" r:id="rId145"/>
    <p:sldId id="941" r:id="rId146"/>
    <p:sldId id="943" r:id="rId147"/>
    <p:sldId id="944" r:id="rId148"/>
    <p:sldId id="945" r:id="rId149"/>
    <p:sldId id="946" r:id="rId150"/>
    <p:sldId id="947" r:id="rId151"/>
    <p:sldId id="948" r:id="rId152"/>
    <p:sldId id="949" r:id="rId153"/>
    <p:sldId id="951" r:id="rId154"/>
    <p:sldId id="953" r:id="rId155"/>
    <p:sldId id="957" r:id="rId156"/>
    <p:sldId id="962" r:id="rId157"/>
    <p:sldId id="963" r:id="rId158"/>
    <p:sldId id="964" r:id="rId159"/>
    <p:sldId id="965" r:id="rId160"/>
    <p:sldId id="966" r:id="rId161"/>
    <p:sldId id="967" r:id="rId162"/>
    <p:sldId id="968" r:id="rId163"/>
    <p:sldId id="969" r:id="rId164"/>
    <p:sldId id="970" r:id="rId165"/>
    <p:sldId id="971" r:id="rId166"/>
    <p:sldId id="972" r:id="rId167"/>
    <p:sldId id="973" r:id="rId168"/>
    <p:sldId id="974" r:id="rId169"/>
    <p:sldId id="975" r:id="rId170"/>
    <p:sldId id="976" r:id="rId171"/>
    <p:sldId id="977" r:id="rId172"/>
    <p:sldId id="978" r:id="rId173"/>
    <p:sldId id="979" r:id="rId174"/>
  </p:sldIdLst>
  <p:sldSz cx="9144000" cy="6858000" type="screen4x3"/>
  <p:notesSz cx="6997700" cy="92837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99"/>
    <a:srgbClr val="FFFFCC"/>
    <a:srgbClr val="996633"/>
    <a:srgbClr val="B2B2B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01" autoAdjust="0"/>
    <p:restoredTop sz="94579" autoAdjust="0"/>
  </p:normalViewPr>
  <p:slideViewPr>
    <p:cSldViewPr>
      <p:cViewPr varScale="1">
        <p:scale>
          <a:sx n="72" d="100"/>
          <a:sy n="72" d="100"/>
        </p:scale>
        <p:origin x="111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notesMaster" Target="notesMasters/notesMaster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0321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5" tIns="46333" rIns="92665" bIns="46333" numCol="1" anchor="t" anchorCtr="0" compatLnSpc="1">
            <a:prstTxWarp prst="textNoShape">
              <a:avLst/>
            </a:prstTxWarp>
          </a:bodyPr>
          <a:lstStyle>
            <a:lvl1pPr defTabSz="927100" eaLnBrk="1" hangingPunct="1">
              <a:defRPr sz="1200">
                <a:latin typeface="Times New Roman" pitchFamily="18" charset="0"/>
              </a:defRPr>
            </a:lvl1pPr>
          </a:lstStyle>
          <a:p>
            <a:pPr>
              <a:defRPr/>
            </a:pPr>
            <a:endParaRPr lang="en-US"/>
          </a:p>
        </p:txBody>
      </p:sp>
      <p:sp>
        <p:nvSpPr>
          <p:cNvPr id="65539" name="Rectangle 3"/>
          <p:cNvSpPr>
            <a:spLocks noGrp="1" noChangeArrowheads="1"/>
          </p:cNvSpPr>
          <p:nvPr>
            <p:ph type="dt" sz="quarter" idx="1"/>
          </p:nvPr>
        </p:nvSpPr>
        <p:spPr bwMode="auto">
          <a:xfrm>
            <a:off x="3965575" y="0"/>
            <a:ext cx="30321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5" tIns="46333" rIns="92665" bIns="46333" numCol="1" anchor="t" anchorCtr="0" compatLnSpc="1">
            <a:prstTxWarp prst="textNoShape">
              <a:avLst/>
            </a:prstTxWarp>
          </a:bodyPr>
          <a:lstStyle>
            <a:lvl1pPr algn="r" defTabSz="927100" eaLnBrk="1" hangingPunct="1">
              <a:defRPr sz="1200">
                <a:latin typeface="Times New Roman" pitchFamily="18" charset="0"/>
              </a:defRPr>
            </a:lvl1pPr>
          </a:lstStyle>
          <a:p>
            <a:pPr>
              <a:defRPr/>
            </a:pPr>
            <a:endParaRPr lang="en-US"/>
          </a:p>
        </p:txBody>
      </p:sp>
      <p:sp>
        <p:nvSpPr>
          <p:cNvPr id="65540" name="Rectangle 4"/>
          <p:cNvSpPr>
            <a:spLocks noGrp="1" noChangeArrowheads="1"/>
          </p:cNvSpPr>
          <p:nvPr>
            <p:ph type="ftr" sz="quarter" idx="2"/>
          </p:nvPr>
        </p:nvSpPr>
        <p:spPr bwMode="auto">
          <a:xfrm>
            <a:off x="0" y="8842375"/>
            <a:ext cx="30321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5" tIns="46333" rIns="92665" bIns="46333" numCol="1" anchor="b" anchorCtr="0" compatLnSpc="1">
            <a:prstTxWarp prst="textNoShape">
              <a:avLst/>
            </a:prstTxWarp>
          </a:bodyPr>
          <a:lstStyle>
            <a:lvl1pPr defTabSz="927100" eaLnBrk="1" hangingPunct="1">
              <a:defRPr sz="1200">
                <a:latin typeface="Times New Roman" pitchFamily="18" charset="0"/>
              </a:defRPr>
            </a:lvl1pPr>
          </a:lstStyle>
          <a:p>
            <a:pPr>
              <a:defRPr/>
            </a:pPr>
            <a:endParaRPr lang="en-US"/>
          </a:p>
        </p:txBody>
      </p:sp>
      <p:sp>
        <p:nvSpPr>
          <p:cNvPr id="65541" name="Rectangle 5"/>
          <p:cNvSpPr>
            <a:spLocks noGrp="1" noChangeArrowheads="1"/>
          </p:cNvSpPr>
          <p:nvPr>
            <p:ph type="sldNum" sz="quarter" idx="3"/>
          </p:nvPr>
        </p:nvSpPr>
        <p:spPr bwMode="auto">
          <a:xfrm>
            <a:off x="3965575" y="8842375"/>
            <a:ext cx="30321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65" tIns="46333" rIns="92665" bIns="46333" numCol="1" anchor="b" anchorCtr="0" compatLnSpc="1">
            <a:prstTxWarp prst="textNoShape">
              <a:avLst/>
            </a:prstTxWarp>
          </a:bodyPr>
          <a:lstStyle>
            <a:lvl1pPr algn="r" defTabSz="927100" eaLnBrk="1" hangingPunct="1">
              <a:defRPr sz="1200">
                <a:latin typeface="Times New Roman" pitchFamily="18" charset="0"/>
              </a:defRPr>
            </a:lvl1pPr>
          </a:lstStyle>
          <a:p>
            <a:pPr>
              <a:defRPr/>
            </a:pPr>
            <a:fld id="{7F97738C-D37E-41EF-BC61-72836B94C9ED}" type="slidenum">
              <a:rPr lang="en-US"/>
              <a:pPr>
                <a:defRPr/>
              </a:pPr>
              <a:t>‹#›</a:t>
            </a:fld>
            <a:endParaRPr lang="en-US"/>
          </a:p>
        </p:txBody>
      </p:sp>
    </p:spTree>
    <p:extLst>
      <p:ext uri="{BB962C8B-B14F-4D97-AF65-F5344CB8AC3E}">
        <p14:creationId xmlns:p14="http://schemas.microsoft.com/office/powerpoint/2010/main" val="1050268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1506" name="Rectangle 2"/>
          <p:cNvSpPr>
            <a:spLocks noGrp="1" noChangeArrowheads="1"/>
          </p:cNvSpPr>
          <p:nvPr>
            <p:ph type="hdr" sz="quarter"/>
          </p:nvPr>
        </p:nvSpPr>
        <p:spPr bwMode="auto">
          <a:xfrm>
            <a:off x="0" y="0"/>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661507" name="Rectangle 3"/>
          <p:cNvSpPr>
            <a:spLocks noGrp="1" noChangeArrowheads="1"/>
          </p:cNvSpPr>
          <p:nvPr>
            <p:ph type="dt" idx="1"/>
          </p:nvPr>
        </p:nvSpPr>
        <p:spPr bwMode="auto">
          <a:xfrm>
            <a:off x="3963988" y="0"/>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194564" name="Rectangle 4"/>
          <p:cNvSpPr>
            <a:spLocks noGrp="1" noRot="1" noChangeAspect="1" noChangeArrowheads="1" noTextEdit="1"/>
          </p:cNvSpPr>
          <p:nvPr>
            <p:ph type="sldImg" idx="2"/>
          </p:nvPr>
        </p:nvSpPr>
        <p:spPr bwMode="auto">
          <a:xfrm>
            <a:off x="1177925" y="695325"/>
            <a:ext cx="4641850" cy="34813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61509" name="Rectangle 5"/>
          <p:cNvSpPr>
            <a:spLocks noGrp="1" noChangeArrowheads="1"/>
          </p:cNvSpPr>
          <p:nvPr>
            <p:ph type="body" sz="quarter" idx="3"/>
          </p:nvPr>
        </p:nvSpPr>
        <p:spPr bwMode="auto">
          <a:xfrm>
            <a:off x="700088" y="4410075"/>
            <a:ext cx="5597525"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1510" name="Rectangle 6"/>
          <p:cNvSpPr>
            <a:spLocks noGrp="1" noChangeArrowheads="1"/>
          </p:cNvSpPr>
          <p:nvPr>
            <p:ph type="ftr" sz="quarter" idx="4"/>
          </p:nvPr>
        </p:nvSpPr>
        <p:spPr bwMode="auto">
          <a:xfrm>
            <a:off x="0" y="8816975"/>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661511" name="Rectangle 7"/>
          <p:cNvSpPr>
            <a:spLocks noGrp="1" noChangeArrowheads="1"/>
          </p:cNvSpPr>
          <p:nvPr>
            <p:ph type="sldNum" sz="quarter" idx="5"/>
          </p:nvPr>
        </p:nvSpPr>
        <p:spPr bwMode="auto">
          <a:xfrm>
            <a:off x="3963988" y="8816975"/>
            <a:ext cx="303212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pPr>
              <a:defRPr/>
            </a:pPr>
            <a:fld id="{78EFC2C2-96DB-430A-A776-5555B80AD3E2}" type="slidenum">
              <a:rPr lang="en-US"/>
              <a:pPr>
                <a:defRPr/>
              </a:pPr>
              <a:t>‹#›</a:t>
            </a:fld>
            <a:endParaRPr lang="en-US"/>
          </a:p>
        </p:txBody>
      </p:sp>
    </p:spTree>
    <p:extLst>
      <p:ext uri="{BB962C8B-B14F-4D97-AF65-F5344CB8AC3E}">
        <p14:creationId xmlns:p14="http://schemas.microsoft.com/office/powerpoint/2010/main" val="5137348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E3911B4-19B4-49A1-93B4-561E5EA9258F}" type="slidenum">
              <a:rPr lang="en-US" smtClean="0">
                <a:latin typeface="Times New Roman" pitchFamily="18" charset="0"/>
              </a:rPr>
              <a:pPr/>
              <a:t>3</a:t>
            </a:fld>
            <a:endParaRPr lang="en-US">
              <a:latin typeface="Times New Roman" pitchFamily="18"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xfrm>
            <a:off x="700088" y="4408488"/>
            <a:ext cx="5597525" cy="4179887"/>
          </a:xfrm>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FFB2F2D-4E2D-4AFA-A8B2-819A9C4DA5FF}" type="slidenum">
              <a:rPr lang="en-US" smtClean="0">
                <a:latin typeface="Times New Roman" pitchFamily="18" charset="0"/>
              </a:rPr>
              <a:pPr/>
              <a:t>87</a:t>
            </a:fld>
            <a:endParaRPr lang="en-US">
              <a:latin typeface="Times New Roman" pitchFamily="18" charset="0"/>
            </a:endParaRPr>
          </a:p>
        </p:txBody>
      </p:sp>
      <p:sp>
        <p:nvSpPr>
          <p:cNvPr id="196611" name="Rectangle 2"/>
          <p:cNvSpPr>
            <a:spLocks noGrp="1" noRot="1" noChangeAspect="1" noChangeArrowheads="1" noTextEdit="1"/>
          </p:cNvSpPr>
          <p:nvPr>
            <p:ph type="sldImg"/>
          </p:nvPr>
        </p:nvSpPr>
        <p:spPr>
          <a:xfrm>
            <a:off x="1177925" y="696913"/>
            <a:ext cx="4641850" cy="3481387"/>
          </a:xfrm>
          <a:ln/>
        </p:spPr>
      </p:sp>
      <p:sp>
        <p:nvSpPr>
          <p:cNvPr id="196612" name="Rectangle 3"/>
          <p:cNvSpPr>
            <a:spLocks noGrp="1" noChangeArrowheads="1"/>
          </p:cNvSpPr>
          <p:nvPr>
            <p:ph type="body" idx="1"/>
          </p:nvPr>
        </p:nvSpPr>
        <p:spPr>
          <a:xfrm>
            <a:off x="700088" y="4410075"/>
            <a:ext cx="5597525" cy="4176713"/>
          </a:xfrm>
          <a:noFill/>
        </p:spPr>
        <p:txBody>
          <a:bodyPr/>
          <a:lstStyle/>
          <a:p>
            <a:pPr eaLnBrk="1" hangingPunct="1"/>
            <a:r>
              <a:rPr lang="en-US"/>
              <a:t>PP</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1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
        <p:nvSpPr>
          <p:cNvPr id="13" name="Slide Number Placeholder 5"/>
          <p:cNvSpPr>
            <a:spLocks noGrp="1"/>
          </p:cNvSpPr>
          <p:nvPr>
            <p:ph type="sldNum" sz="quarter" idx="12"/>
          </p:nvPr>
        </p:nvSpPr>
        <p:spPr/>
        <p:txBody>
          <a:bodyPr/>
          <a:lstStyle>
            <a:lvl1pPr>
              <a:defRPr/>
            </a:lvl1pPr>
          </a:lstStyle>
          <a:p>
            <a:pPr>
              <a:defRPr/>
            </a:pPr>
            <a:fld id="{2F1CB6D8-0162-4580-9EC0-E59E9AC5FC0C}" type="slidenum">
              <a:rPr lang="en-US"/>
              <a:pPr>
                <a:defRPr/>
              </a:pPr>
              <a:t>‹#›</a:t>
            </a:fld>
            <a:endParaRPr lang="en-US"/>
          </a:p>
        </p:txBody>
      </p:sp>
    </p:spTree>
    <p:extLst>
      <p:ext uri="{BB962C8B-B14F-4D97-AF65-F5344CB8AC3E}">
        <p14:creationId xmlns:p14="http://schemas.microsoft.com/office/powerpoint/2010/main" val="97499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46DCF3-FECD-41E1-BFD3-5990179AFCAE}" type="slidenum">
              <a:rPr lang="en-US"/>
              <a:pPr>
                <a:defRPr/>
              </a:pPr>
              <a:t>‹#›</a:t>
            </a:fld>
            <a:endParaRPr lang="en-US"/>
          </a:p>
        </p:txBody>
      </p:sp>
    </p:spTree>
    <p:extLst>
      <p:ext uri="{BB962C8B-B14F-4D97-AF65-F5344CB8AC3E}">
        <p14:creationId xmlns:p14="http://schemas.microsoft.com/office/powerpoint/2010/main" val="345298385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25"/>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p>
        </p:txBody>
      </p:sp>
      <p:sp>
        <p:nvSpPr>
          <p:cNvPr id="12" name="Footer Placeholder 4"/>
          <p:cNvSpPr>
            <a:spLocks noGrp="1"/>
          </p:cNvSpPr>
          <p:nvPr>
            <p:ph type="ftr" sz="quarter" idx="11"/>
          </p:nvPr>
        </p:nvSpPr>
        <p:spPr/>
        <p:txBody>
          <a:bodyPr/>
          <a:lstStyle>
            <a:lvl1pPr>
              <a:defRPr/>
            </a:lvl1pPr>
          </a:lstStyle>
          <a:p>
            <a:pPr>
              <a:defRPr/>
            </a:pPr>
            <a:endParaRPr lang="en-US"/>
          </a:p>
        </p:txBody>
      </p:sp>
      <p:sp>
        <p:nvSpPr>
          <p:cNvPr id="13" name="Slide Number Placeholder 5"/>
          <p:cNvSpPr>
            <a:spLocks noGrp="1"/>
          </p:cNvSpPr>
          <p:nvPr>
            <p:ph type="sldNum" sz="quarter" idx="12"/>
          </p:nvPr>
        </p:nvSpPr>
        <p:spPr/>
        <p:txBody>
          <a:bodyPr/>
          <a:lstStyle>
            <a:lvl1pPr>
              <a:defRPr/>
            </a:lvl1pPr>
          </a:lstStyle>
          <a:p>
            <a:pPr>
              <a:defRPr/>
            </a:pPr>
            <a:fld id="{30C42B38-FDD1-4916-BDB9-5DAF5CF21DBB}" type="slidenum">
              <a:rPr lang="en-US"/>
              <a:pPr>
                <a:defRPr/>
              </a:pPr>
              <a:t>‹#›</a:t>
            </a:fld>
            <a:endParaRPr lang="en-US"/>
          </a:p>
        </p:txBody>
      </p:sp>
    </p:spTree>
    <p:extLst>
      <p:ext uri="{BB962C8B-B14F-4D97-AF65-F5344CB8AC3E}">
        <p14:creationId xmlns:p14="http://schemas.microsoft.com/office/powerpoint/2010/main" val="22076704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0730B7-2778-48CB-BC51-A59A02243726}" type="slidenum">
              <a:rPr lang="en-US"/>
              <a:pPr>
                <a:defRPr/>
              </a:pPr>
              <a:t>‹#›</a:t>
            </a:fld>
            <a:endParaRPr lang="en-US"/>
          </a:p>
        </p:txBody>
      </p:sp>
    </p:spTree>
    <p:extLst>
      <p:ext uri="{BB962C8B-B14F-4D97-AF65-F5344CB8AC3E}">
        <p14:creationId xmlns:p14="http://schemas.microsoft.com/office/powerpoint/2010/main" val="185921757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14"/>
          <p:cNvSpPr>
            <a:spLocks/>
          </p:cNvSpPr>
          <p:nvPr/>
        </p:nvSpPr>
        <p:spPr bwMode="hidden">
          <a:xfrm>
            <a:off x="6046788" y="4203700"/>
            <a:ext cx="2876550" cy="714375"/>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18"/>
          <p:cNvSpPr>
            <a:spLocks/>
          </p:cNvSpPr>
          <p:nvPr/>
        </p:nvSpPr>
        <p:spPr bwMode="hidden">
          <a:xfrm>
            <a:off x="2619375" y="4075113"/>
            <a:ext cx="5545138" cy="850900"/>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22"/>
          <p:cNvSpPr>
            <a:spLocks/>
          </p:cNvSpPr>
          <p:nvPr/>
        </p:nvSpPr>
        <p:spPr bwMode="hidden">
          <a:xfrm>
            <a:off x="2828925" y="4087813"/>
            <a:ext cx="5467350" cy="774700"/>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Freeform 26"/>
          <p:cNvSpPr>
            <a:spLocks/>
          </p:cNvSpPr>
          <p:nvPr/>
        </p:nvSpPr>
        <p:spPr bwMode="hidden">
          <a:xfrm>
            <a:off x="5610225" y="4073525"/>
            <a:ext cx="3306763" cy="652463"/>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9" name="Freeform 10"/>
          <p:cNvSpPr>
            <a:spLocks/>
          </p:cNvSpPr>
          <p:nvPr/>
        </p:nvSpPr>
        <p:spPr bwMode="hidden">
          <a:xfrm>
            <a:off x="211138" y="4059238"/>
            <a:ext cx="8723312" cy="1328737"/>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8CEA7A32-8C2D-49FD-BC22-70B7FC596C29}" type="slidenum">
              <a:rPr lang="en-US"/>
              <a:pPr>
                <a:defRPr/>
              </a:pPr>
              <a:t>‹#›</a:t>
            </a:fld>
            <a:endParaRPr lang="en-US"/>
          </a:p>
        </p:txBody>
      </p:sp>
    </p:spTree>
    <p:extLst>
      <p:ext uri="{BB962C8B-B14F-4D97-AF65-F5344CB8AC3E}">
        <p14:creationId xmlns:p14="http://schemas.microsoft.com/office/powerpoint/2010/main" val="21242182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9DEB39BC-2F7A-48D2-8562-8E822F60D526}" type="slidenum">
              <a:rPr lang="en-US"/>
              <a:pPr>
                <a:defRPr/>
              </a:pPr>
              <a:t>‹#›</a:t>
            </a:fld>
            <a:endParaRPr lang="en-US"/>
          </a:p>
        </p:txBody>
      </p:sp>
    </p:spTree>
    <p:extLst>
      <p:ext uri="{BB962C8B-B14F-4D97-AF65-F5344CB8AC3E}">
        <p14:creationId xmlns:p14="http://schemas.microsoft.com/office/powerpoint/2010/main" val="285892552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B5E9367-36BA-4F24-9E91-C5A3BEFCAA7A}" type="slidenum">
              <a:rPr lang="en-US"/>
              <a:pPr>
                <a:defRPr/>
              </a:pPr>
              <a:t>‹#›</a:t>
            </a:fld>
            <a:endParaRPr lang="en-US"/>
          </a:p>
        </p:txBody>
      </p:sp>
    </p:spTree>
    <p:extLst>
      <p:ext uri="{BB962C8B-B14F-4D97-AF65-F5344CB8AC3E}">
        <p14:creationId xmlns:p14="http://schemas.microsoft.com/office/powerpoint/2010/main" val="8688544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B161E0E-F222-4776-9B1D-288068ED40C4}" type="slidenum">
              <a:rPr lang="en-US"/>
              <a:pPr>
                <a:defRPr/>
              </a:pPr>
              <a:t>‹#›</a:t>
            </a:fld>
            <a:endParaRPr lang="en-US"/>
          </a:p>
        </p:txBody>
      </p:sp>
    </p:spTree>
    <p:extLst>
      <p:ext uri="{BB962C8B-B14F-4D97-AF65-F5344CB8AC3E}">
        <p14:creationId xmlns:p14="http://schemas.microsoft.com/office/powerpoint/2010/main" val="23919897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8" name="Freeform 25"/>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 name="Date Placeholder 1"/>
          <p:cNvSpPr>
            <a:spLocks noGrp="1"/>
          </p:cNvSpPr>
          <p:nvPr>
            <p:ph type="dt" sz="half" idx="10"/>
          </p:nvPr>
        </p:nvSpPr>
        <p:spPr/>
        <p:txBody>
          <a:bodyPr/>
          <a:lstStyle>
            <a:lvl1pPr>
              <a:defRPr/>
            </a:lvl1pPr>
          </a:lstStyle>
          <a:p>
            <a:pPr>
              <a:defRPr/>
            </a:pPr>
            <a:endParaRPr lang="en-US"/>
          </a:p>
        </p:txBody>
      </p:sp>
      <p:sp>
        <p:nvSpPr>
          <p:cNvPr id="10" name="Footer Placeholder 2"/>
          <p:cNvSpPr>
            <a:spLocks noGrp="1"/>
          </p:cNvSpPr>
          <p:nvPr>
            <p:ph type="ftr" sz="quarter" idx="11"/>
          </p:nvPr>
        </p:nvSpPr>
        <p:spPr/>
        <p:txBody>
          <a:bodyPr/>
          <a:lstStyle>
            <a:lvl1pPr>
              <a:defRPr/>
            </a:lvl1pPr>
          </a:lstStyle>
          <a:p>
            <a:pPr>
              <a:defRPr/>
            </a:pPr>
            <a:endParaRPr lang="en-US"/>
          </a:p>
        </p:txBody>
      </p:sp>
      <p:sp>
        <p:nvSpPr>
          <p:cNvPr id="11" name="Slide Number Placeholder 3"/>
          <p:cNvSpPr>
            <a:spLocks noGrp="1"/>
          </p:cNvSpPr>
          <p:nvPr>
            <p:ph type="sldNum" sz="quarter" idx="12"/>
          </p:nvPr>
        </p:nvSpPr>
        <p:spPr/>
        <p:txBody>
          <a:bodyPr/>
          <a:lstStyle>
            <a:lvl1pPr>
              <a:defRPr/>
            </a:lvl1pPr>
          </a:lstStyle>
          <a:p>
            <a:pPr>
              <a:defRPr/>
            </a:pPr>
            <a:fld id="{3918C650-D9A0-4EF3-AE53-6F0CD669D3FF}" type="slidenum">
              <a:rPr lang="en-US"/>
              <a:pPr>
                <a:defRPr/>
              </a:pPr>
              <a:t>‹#›</a:t>
            </a:fld>
            <a:endParaRPr lang="en-US"/>
          </a:p>
        </p:txBody>
      </p:sp>
    </p:spTree>
    <p:extLst>
      <p:ext uri="{BB962C8B-B14F-4D97-AF65-F5344CB8AC3E}">
        <p14:creationId xmlns:p14="http://schemas.microsoft.com/office/powerpoint/2010/main" val="34385729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1" name="Freeform 25"/>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pPr>
              <a:defRPr/>
            </a:pPr>
            <a:fld id="{9D2E0A29-60ED-4270-9D42-9AB3158F0A38}" type="slidenum">
              <a:rPr lang="en-US"/>
              <a:pPr>
                <a:defRPr/>
              </a:pPr>
              <a:t>‹#›</a:t>
            </a:fld>
            <a:endParaRPr lang="en-US"/>
          </a:p>
        </p:txBody>
      </p:sp>
    </p:spTree>
    <p:extLst>
      <p:ext uri="{BB962C8B-B14F-4D97-AF65-F5344CB8AC3E}">
        <p14:creationId xmlns:p14="http://schemas.microsoft.com/office/powerpoint/2010/main" val="224181630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1" name="Freeform 20"/>
            <p:cNvSpPr>
              <a:spLocks/>
            </p:cNvSpPr>
            <p:nvPr/>
          </p:nvSpPr>
          <p:spPr bwMode="hidden">
            <a:xfrm>
              <a:off x="-3905250" y="4294188"/>
              <a:ext cx="13011150"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pPr>
              <a:defRPr/>
            </a:pPr>
            <a:fld id="{ED8B423B-9436-47A0-8475-96E478BB9BA1}" type="slidenum">
              <a:rPr lang="en-US"/>
              <a:pPr>
                <a:defRPr/>
              </a:pPr>
              <a:t>‹#›</a:t>
            </a:fld>
            <a:endParaRPr lang="en-US"/>
          </a:p>
        </p:txBody>
      </p:sp>
    </p:spTree>
    <p:extLst>
      <p:ext uri="{BB962C8B-B14F-4D97-AF65-F5344CB8AC3E}">
        <p14:creationId xmlns:p14="http://schemas.microsoft.com/office/powerpoint/2010/main" val="164293715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147483647 w 2706"/>
                <a:gd name="T1" fmla="*/ 0 h 640"/>
                <a:gd name="T2" fmla="*/ 2147483647 w 2706"/>
                <a:gd name="T3" fmla="*/ 0 h 640"/>
                <a:gd name="T4" fmla="*/ 2147483647 w 2706"/>
                <a:gd name="T5" fmla="*/ 2147483647 h 640"/>
                <a:gd name="T6" fmla="*/ 2147483647 w 2706"/>
                <a:gd name="T7" fmla="*/ 2147483647 h 640"/>
                <a:gd name="T8" fmla="*/ 2147483647 w 2706"/>
                <a:gd name="T9" fmla="*/ 2147483647 h 640"/>
                <a:gd name="T10" fmla="*/ 2147483647 w 2706"/>
                <a:gd name="T11" fmla="*/ 2147483647 h 640"/>
                <a:gd name="T12" fmla="*/ 2147483647 w 2706"/>
                <a:gd name="T13" fmla="*/ 2147483647 h 640"/>
                <a:gd name="T14" fmla="*/ 2147483647 w 2706"/>
                <a:gd name="T15" fmla="*/ 2147483647 h 640"/>
                <a:gd name="T16" fmla="*/ 2147483647 w 2706"/>
                <a:gd name="T17" fmla="*/ 2147483647 h 640"/>
                <a:gd name="T18" fmla="*/ 2147483647 w 2706"/>
                <a:gd name="T19" fmla="*/ 2147483647 h 640"/>
                <a:gd name="T20" fmla="*/ 2147483647 w 2706"/>
                <a:gd name="T21" fmla="*/ 2147483647 h 640"/>
                <a:gd name="T22" fmla="*/ 2147483647 w 2706"/>
                <a:gd name="T23" fmla="*/ 2147483647 h 640"/>
                <a:gd name="T24" fmla="*/ 2147483647 w 2706"/>
                <a:gd name="T25" fmla="*/ 2147483647 h 640"/>
                <a:gd name="T26" fmla="*/ 2147483647 w 2706"/>
                <a:gd name="T27" fmla="*/ 2147483647 h 640"/>
                <a:gd name="T28" fmla="*/ 2147483647 w 2706"/>
                <a:gd name="T29" fmla="*/ 2147483647 h 640"/>
                <a:gd name="T30" fmla="*/ 2147483647 w 2706"/>
                <a:gd name="T31" fmla="*/ 2147483647 h 640"/>
                <a:gd name="T32" fmla="*/ 2147483647 w 2706"/>
                <a:gd name="T33" fmla="*/ 2147483647 h 640"/>
                <a:gd name="T34" fmla="*/ 2147483647 w 2706"/>
                <a:gd name="T35" fmla="*/ 2147483647 h 640"/>
                <a:gd name="T36" fmla="*/ 0 w 2706"/>
                <a:gd name="T37" fmla="*/ 2147483647 h 640"/>
                <a:gd name="T38" fmla="*/ 0 w 2706"/>
                <a:gd name="T39" fmla="*/ 2147483647 h 640"/>
                <a:gd name="T40" fmla="*/ 2147483647 w 2706"/>
                <a:gd name="T41" fmla="*/ 2147483647 h 640"/>
                <a:gd name="T42" fmla="*/ 2147483647 w 2706"/>
                <a:gd name="T43" fmla="*/ 2147483647 h 640"/>
                <a:gd name="T44" fmla="*/ 2147483647 w 2706"/>
                <a:gd name="T45" fmla="*/ 2147483647 h 640"/>
                <a:gd name="T46" fmla="*/ 2147483647 w 2706"/>
                <a:gd name="T47" fmla="*/ 2147483647 h 640"/>
                <a:gd name="T48" fmla="*/ 2147483647 w 2706"/>
                <a:gd name="T49" fmla="*/ 2147483647 h 640"/>
                <a:gd name="T50" fmla="*/ 2147483647 w 2706"/>
                <a:gd name="T51" fmla="*/ 2147483647 h 640"/>
                <a:gd name="T52" fmla="*/ 2147483647 w 2706"/>
                <a:gd name="T53" fmla="*/ 2147483647 h 640"/>
                <a:gd name="T54" fmla="*/ 2147483647 w 2706"/>
                <a:gd name="T55" fmla="*/ 2147483647 h 640"/>
                <a:gd name="T56" fmla="*/ 2147483647 w 2706"/>
                <a:gd name="T57" fmla="*/ 2147483647 h 640"/>
                <a:gd name="T58" fmla="*/ 2147483647 w 2706"/>
                <a:gd name="T59" fmla="*/ 2147483647 h 640"/>
                <a:gd name="T60" fmla="*/ 2147483647 w 2706"/>
                <a:gd name="T61" fmla="*/ 2147483647 h 640"/>
                <a:gd name="T62" fmla="*/ 2147483647 w 2706"/>
                <a:gd name="T63" fmla="*/ 2147483647 h 640"/>
                <a:gd name="T64" fmla="*/ 2147483647 w 2706"/>
                <a:gd name="T65" fmla="*/ 2147483647 h 640"/>
                <a:gd name="T66" fmla="*/ 2147483647 w 2706"/>
                <a:gd name="T67" fmla="*/ 2147483647 h 640"/>
                <a:gd name="T68" fmla="*/ 2147483647 w 2706"/>
                <a:gd name="T69" fmla="*/ 2147483647 h 640"/>
                <a:gd name="T70" fmla="*/ 2147483647 w 2706"/>
                <a:gd name="T71" fmla="*/ 2147483647 h 640"/>
                <a:gd name="T72" fmla="*/ 2147483647 w 2706"/>
                <a:gd name="T73" fmla="*/ 2147483647 h 640"/>
                <a:gd name="T74" fmla="*/ 2147483647 w 2706"/>
                <a:gd name="T75" fmla="*/ 2147483647 h 640"/>
                <a:gd name="T76" fmla="*/ 2147483647 w 2706"/>
                <a:gd name="T77" fmla="*/ 2147483647 h 640"/>
                <a:gd name="T78" fmla="*/ 2147483647 w 2706"/>
                <a:gd name="T79" fmla="*/ 2147483647 h 640"/>
                <a:gd name="T80" fmla="*/ 2147483647 w 2706"/>
                <a:gd name="T81" fmla="*/ 2147483647 h 640"/>
                <a:gd name="T82" fmla="*/ 2147483647 w 2706"/>
                <a:gd name="T83" fmla="*/ 2147483647 h 640"/>
                <a:gd name="T84" fmla="*/ 2147483647 w 2706"/>
                <a:gd name="T85" fmla="*/ 2147483647 h 640"/>
                <a:gd name="T86" fmla="*/ 2147483647 w 2706"/>
                <a:gd name="T87" fmla="*/ 2147483647 h 640"/>
                <a:gd name="T88" fmla="*/ 2147483647 w 2706"/>
                <a:gd name="T89" fmla="*/ 2147483647 h 640"/>
                <a:gd name="T90" fmla="*/ 2147483647 w 2706"/>
                <a:gd name="T91" fmla="*/ 2147483647 h 640"/>
                <a:gd name="T92" fmla="*/ 2147483647 w 2706"/>
                <a:gd name="T93" fmla="*/ 2147483647 h 640"/>
                <a:gd name="T94" fmla="*/ 2147483647 w 2706"/>
                <a:gd name="T95" fmla="*/ 2147483647 h 640"/>
                <a:gd name="T96" fmla="*/ 2147483647 w 2706"/>
                <a:gd name="T97" fmla="*/ 2147483647 h 640"/>
                <a:gd name="T98" fmla="*/ 2147483647 w 2706"/>
                <a:gd name="T99" fmla="*/ 2147483647 h 640"/>
                <a:gd name="T100" fmla="*/ 2147483647 w 2706"/>
                <a:gd name="T101" fmla="*/ 2147483647 h 640"/>
                <a:gd name="T102" fmla="*/ 2147483647 w 2706"/>
                <a:gd name="T103" fmla="*/ 2147483647 h 640"/>
                <a:gd name="T104" fmla="*/ 2147483647 w 2706"/>
                <a:gd name="T105" fmla="*/ 2147483647 h 640"/>
                <a:gd name="T106" fmla="*/ 2147483647 w 2706"/>
                <a:gd name="T107" fmla="*/ 0 h 640"/>
                <a:gd name="T108" fmla="*/ 2147483647 w 2706"/>
                <a:gd name="T109" fmla="*/ 0 h 640"/>
                <a:gd name="T110" fmla="*/ 2147483647 w 2706"/>
                <a:gd name="T111" fmla="*/ 0 h 640"/>
                <a:gd name="T112" fmla="*/ 2147483647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 name="Freeform 18"/>
            <p:cNvSpPr>
              <a:spLocks/>
            </p:cNvSpPr>
            <p:nvPr/>
          </p:nvSpPr>
          <p:spPr bwMode="hidden">
            <a:xfrm>
              <a:off x="-309563" y="4318000"/>
              <a:ext cx="8280401" cy="1209675"/>
            </a:xfrm>
            <a:custGeom>
              <a:avLst/>
              <a:gdLst>
                <a:gd name="T0" fmla="*/ 2147483647 w 5216"/>
                <a:gd name="T1" fmla="*/ 2147483647 h 762"/>
                <a:gd name="T2" fmla="*/ 2147483647 w 5216"/>
                <a:gd name="T3" fmla="*/ 2147483647 h 762"/>
                <a:gd name="T4" fmla="*/ 2147483647 w 5216"/>
                <a:gd name="T5" fmla="*/ 2147483647 h 762"/>
                <a:gd name="T6" fmla="*/ 2147483647 w 5216"/>
                <a:gd name="T7" fmla="*/ 2147483647 h 762"/>
                <a:gd name="T8" fmla="*/ 2147483647 w 5216"/>
                <a:gd name="T9" fmla="*/ 2147483647 h 762"/>
                <a:gd name="T10" fmla="*/ 2147483647 w 5216"/>
                <a:gd name="T11" fmla="*/ 2147483647 h 762"/>
                <a:gd name="T12" fmla="*/ 2147483647 w 5216"/>
                <a:gd name="T13" fmla="*/ 2147483647 h 762"/>
                <a:gd name="T14" fmla="*/ 2147483647 w 5216"/>
                <a:gd name="T15" fmla="*/ 2147483647 h 762"/>
                <a:gd name="T16" fmla="*/ 2147483647 w 5216"/>
                <a:gd name="T17" fmla="*/ 2147483647 h 762"/>
                <a:gd name="T18" fmla="*/ 2147483647 w 5216"/>
                <a:gd name="T19" fmla="*/ 2147483647 h 762"/>
                <a:gd name="T20" fmla="*/ 2147483647 w 5216"/>
                <a:gd name="T21" fmla="*/ 2147483647 h 762"/>
                <a:gd name="T22" fmla="*/ 2147483647 w 5216"/>
                <a:gd name="T23" fmla="*/ 2147483647 h 762"/>
                <a:gd name="T24" fmla="*/ 2147483647 w 5216"/>
                <a:gd name="T25" fmla="*/ 2147483647 h 762"/>
                <a:gd name="T26" fmla="*/ 2147483647 w 5216"/>
                <a:gd name="T27" fmla="*/ 0 h 762"/>
                <a:gd name="T28" fmla="*/ 2147483647 w 5216"/>
                <a:gd name="T29" fmla="*/ 2147483647 h 762"/>
                <a:gd name="T30" fmla="*/ 2147483647 w 5216"/>
                <a:gd name="T31" fmla="*/ 2147483647 h 762"/>
                <a:gd name="T32" fmla="*/ 0 w 5216"/>
                <a:gd name="T33" fmla="*/ 2147483647 h 762"/>
                <a:gd name="T34" fmla="*/ 2147483647 w 5216"/>
                <a:gd name="T35" fmla="*/ 2147483647 h 762"/>
                <a:gd name="T36" fmla="*/ 2147483647 w 5216"/>
                <a:gd name="T37" fmla="*/ 2147483647 h 762"/>
                <a:gd name="T38" fmla="*/ 2147483647 w 5216"/>
                <a:gd name="T39" fmla="*/ 2147483647 h 762"/>
                <a:gd name="T40" fmla="*/ 2147483647 w 5216"/>
                <a:gd name="T41" fmla="*/ 2147483647 h 762"/>
                <a:gd name="T42" fmla="*/ 2147483647 w 5216"/>
                <a:gd name="T43" fmla="*/ 2147483647 h 762"/>
                <a:gd name="T44" fmla="*/ 2147483647 w 5216"/>
                <a:gd name="T45" fmla="*/ 2147483647 h 762"/>
                <a:gd name="T46" fmla="*/ 2147483647 w 5216"/>
                <a:gd name="T47" fmla="*/ 2147483647 h 762"/>
                <a:gd name="T48" fmla="*/ 2147483647 w 5216"/>
                <a:gd name="T49" fmla="*/ 2147483647 h 762"/>
                <a:gd name="T50" fmla="*/ 2147483647 w 5216"/>
                <a:gd name="T51" fmla="*/ 2147483647 h 762"/>
                <a:gd name="T52" fmla="*/ 2147483647 w 5216"/>
                <a:gd name="T53" fmla="*/ 2147483647 h 762"/>
                <a:gd name="T54" fmla="*/ 2147483647 w 5216"/>
                <a:gd name="T55" fmla="*/ 2147483647 h 762"/>
                <a:gd name="T56" fmla="*/ 2147483647 w 5216"/>
                <a:gd name="T57" fmla="*/ 2147483647 h 762"/>
                <a:gd name="T58" fmla="*/ 2147483647 w 5216"/>
                <a:gd name="T59" fmla="*/ 2147483647 h 762"/>
                <a:gd name="T60" fmla="*/ 2147483647 w 5216"/>
                <a:gd name="T61" fmla="*/ 2147483647 h 762"/>
                <a:gd name="T62" fmla="*/ 2147483647 w 5216"/>
                <a:gd name="T63" fmla="*/ 2147483647 h 762"/>
                <a:gd name="T64" fmla="*/ 2147483647 w 5216"/>
                <a:gd name="T65" fmla="*/ 2147483647 h 762"/>
                <a:gd name="T66" fmla="*/ 2147483647 w 5216"/>
                <a:gd name="T67" fmla="*/ 2147483647 h 762"/>
                <a:gd name="T68" fmla="*/ 2147483647 w 5216"/>
                <a:gd name="T69" fmla="*/ 2147483647 h 762"/>
                <a:gd name="T70" fmla="*/ 2147483647 w 5216"/>
                <a:gd name="T71" fmla="*/ 2147483647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22"/>
            <p:cNvSpPr>
              <a:spLocks/>
            </p:cNvSpPr>
            <p:nvPr/>
          </p:nvSpPr>
          <p:spPr bwMode="hidden">
            <a:xfrm>
              <a:off x="3175" y="4335463"/>
              <a:ext cx="8166100" cy="1101725"/>
            </a:xfrm>
            <a:custGeom>
              <a:avLst/>
              <a:gdLst>
                <a:gd name="T0" fmla="*/ 0 w 5144"/>
                <a:gd name="T1" fmla="*/ 2147483647 h 694"/>
                <a:gd name="T2" fmla="*/ 0 w 5144"/>
                <a:gd name="T3" fmla="*/ 2147483647 h 694"/>
                <a:gd name="T4" fmla="*/ 2147483647 w 5144"/>
                <a:gd name="T5" fmla="*/ 2147483647 h 694"/>
                <a:gd name="T6" fmla="*/ 2147483647 w 5144"/>
                <a:gd name="T7" fmla="*/ 2147483647 h 694"/>
                <a:gd name="T8" fmla="*/ 2147483647 w 5144"/>
                <a:gd name="T9" fmla="*/ 2147483647 h 694"/>
                <a:gd name="T10" fmla="*/ 2147483647 w 5144"/>
                <a:gd name="T11" fmla="*/ 2147483647 h 694"/>
                <a:gd name="T12" fmla="*/ 2147483647 w 5144"/>
                <a:gd name="T13" fmla="*/ 2147483647 h 694"/>
                <a:gd name="T14" fmla="*/ 2147483647 w 5144"/>
                <a:gd name="T15" fmla="*/ 2147483647 h 694"/>
                <a:gd name="T16" fmla="*/ 2147483647 w 5144"/>
                <a:gd name="T17" fmla="*/ 2147483647 h 694"/>
                <a:gd name="T18" fmla="*/ 2147483647 w 5144"/>
                <a:gd name="T19" fmla="*/ 2147483647 h 694"/>
                <a:gd name="T20" fmla="*/ 2147483647 w 5144"/>
                <a:gd name="T21" fmla="*/ 2147483647 h 694"/>
                <a:gd name="T22" fmla="*/ 2147483647 w 5144"/>
                <a:gd name="T23" fmla="*/ 2147483647 h 694"/>
                <a:gd name="T24" fmla="*/ 2147483647 w 5144"/>
                <a:gd name="T25" fmla="*/ 0 h 694"/>
                <a:gd name="T26" fmla="*/ 2147483647 w 5144"/>
                <a:gd name="T27" fmla="*/ 2147483647 h 694"/>
                <a:gd name="T28" fmla="*/ 2147483647 w 5144"/>
                <a:gd name="T29" fmla="*/ 2147483647 h 694"/>
                <a:gd name="T30" fmla="*/ 2147483647 w 5144"/>
                <a:gd name="T31" fmla="*/ 2147483647 h 694"/>
                <a:gd name="T32" fmla="*/ 2147483647 w 5144"/>
                <a:gd name="T33" fmla="*/ 2147483647 h 694"/>
                <a:gd name="T34" fmla="*/ 2147483647 w 5144"/>
                <a:gd name="T35" fmla="*/ 2147483647 h 694"/>
                <a:gd name="T36" fmla="*/ 2147483647 w 5144"/>
                <a:gd name="T37" fmla="*/ 2147483647 h 694"/>
                <a:gd name="T38" fmla="*/ 2147483647 w 5144"/>
                <a:gd name="T39" fmla="*/ 2147483647 h 694"/>
                <a:gd name="T40" fmla="*/ 2147483647 w 5144"/>
                <a:gd name="T41" fmla="*/ 2147483647 h 694"/>
                <a:gd name="T42" fmla="*/ 2147483647 w 5144"/>
                <a:gd name="T43" fmla="*/ 2147483647 h 694"/>
                <a:gd name="T44" fmla="*/ 2147483647 w 5144"/>
                <a:gd name="T45" fmla="*/ 2147483647 h 694"/>
                <a:gd name="T46" fmla="*/ 2147483647 w 5144"/>
                <a:gd name="T47" fmla="*/ 2147483647 h 694"/>
                <a:gd name="T48" fmla="*/ 2147483647 w 5144"/>
                <a:gd name="T49" fmla="*/ 2147483647 h 694"/>
                <a:gd name="T50" fmla="*/ 2147483647 w 5144"/>
                <a:gd name="T51" fmla="*/ 2147483647 h 694"/>
                <a:gd name="T52" fmla="*/ 2147483647 w 5144"/>
                <a:gd name="T53" fmla="*/ 2147483647 h 694"/>
                <a:gd name="T54" fmla="*/ 2147483647 w 5144"/>
                <a:gd name="T55" fmla="*/ 2147483647 h 694"/>
                <a:gd name="T56" fmla="*/ 2147483647 w 5144"/>
                <a:gd name="T57" fmla="*/ 2147483647 h 694"/>
                <a:gd name="T58" fmla="*/ 2147483647 w 5144"/>
                <a:gd name="T59" fmla="*/ 2147483647 h 694"/>
                <a:gd name="T60" fmla="*/ 2147483647 w 5144"/>
                <a:gd name="T61" fmla="*/ 2147483647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6" name="Freeform 26"/>
            <p:cNvSpPr>
              <a:spLocks/>
            </p:cNvSpPr>
            <p:nvPr/>
          </p:nvSpPr>
          <p:spPr bwMode="hidden">
            <a:xfrm>
              <a:off x="4156075" y="4316413"/>
              <a:ext cx="4940300" cy="927100"/>
            </a:xfrm>
            <a:custGeom>
              <a:avLst/>
              <a:gdLst>
                <a:gd name="T0" fmla="*/ 0 w 3112"/>
                <a:gd name="T1" fmla="*/ 2147483647 h 584"/>
                <a:gd name="T2" fmla="*/ 0 w 3112"/>
                <a:gd name="T3" fmla="*/ 2147483647 h 584"/>
                <a:gd name="T4" fmla="*/ 2147483647 w 3112"/>
                <a:gd name="T5" fmla="*/ 2147483647 h 584"/>
                <a:gd name="T6" fmla="*/ 2147483647 w 3112"/>
                <a:gd name="T7" fmla="*/ 2147483647 h 584"/>
                <a:gd name="T8" fmla="*/ 2147483647 w 3112"/>
                <a:gd name="T9" fmla="*/ 2147483647 h 584"/>
                <a:gd name="T10" fmla="*/ 2147483647 w 3112"/>
                <a:gd name="T11" fmla="*/ 2147483647 h 584"/>
                <a:gd name="T12" fmla="*/ 2147483647 w 3112"/>
                <a:gd name="T13" fmla="*/ 2147483647 h 584"/>
                <a:gd name="T14" fmla="*/ 2147483647 w 3112"/>
                <a:gd name="T15" fmla="*/ 2147483647 h 584"/>
                <a:gd name="T16" fmla="*/ 2147483647 w 3112"/>
                <a:gd name="T17" fmla="*/ 2147483647 h 584"/>
                <a:gd name="T18" fmla="*/ 2147483647 w 3112"/>
                <a:gd name="T19" fmla="*/ 2147483647 h 584"/>
                <a:gd name="T20" fmla="*/ 2147483647 w 3112"/>
                <a:gd name="T21" fmla="*/ 2147483647 h 584"/>
                <a:gd name="T22" fmla="*/ 2147483647 w 3112"/>
                <a:gd name="T23" fmla="*/ 2147483647 h 584"/>
                <a:gd name="T24" fmla="*/ 2147483647 w 3112"/>
                <a:gd name="T25" fmla="*/ 2147483647 h 584"/>
                <a:gd name="T26" fmla="*/ 2147483647 w 3112"/>
                <a:gd name="T27" fmla="*/ 2147483647 h 584"/>
                <a:gd name="T28" fmla="*/ 2147483647 w 3112"/>
                <a:gd name="T29" fmla="*/ 2147483647 h 584"/>
                <a:gd name="T30" fmla="*/ 2147483647 w 3112"/>
                <a:gd name="T31" fmla="*/ 2147483647 h 584"/>
                <a:gd name="T32" fmla="*/ 2147483647 w 3112"/>
                <a:gd name="T33" fmla="*/ 2147483647 h 584"/>
                <a:gd name="T34" fmla="*/ 2147483647 w 3112"/>
                <a:gd name="T35" fmla="*/ 2147483647 h 584"/>
                <a:gd name="T36" fmla="*/ 2147483647 w 3112"/>
                <a:gd name="T37" fmla="*/ 2147483647 h 584"/>
                <a:gd name="T38" fmla="*/ 2147483647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37" name="Freeform 10"/>
            <p:cNvSpPr>
              <a:spLocks/>
            </p:cNvSpPr>
            <p:nvPr/>
          </p:nvSpPr>
          <p:spPr bwMode="hidden">
            <a:xfrm>
              <a:off x="-3905251" y="4294188"/>
              <a:ext cx="13027839" cy="1892300"/>
            </a:xfrm>
            <a:custGeom>
              <a:avLst/>
              <a:gdLst>
                <a:gd name="T0" fmla="*/ 2147483647 w 8196"/>
                <a:gd name="T1" fmla="*/ 2147483647 h 1192"/>
                <a:gd name="T2" fmla="*/ 2147483647 w 8196"/>
                <a:gd name="T3" fmla="*/ 2147483647 h 1192"/>
                <a:gd name="T4" fmla="*/ 2147483647 w 8196"/>
                <a:gd name="T5" fmla="*/ 2147483647 h 1192"/>
                <a:gd name="T6" fmla="*/ 2147483647 w 8196"/>
                <a:gd name="T7" fmla="*/ 2147483647 h 1192"/>
                <a:gd name="T8" fmla="*/ 2147483647 w 8196"/>
                <a:gd name="T9" fmla="*/ 2147483647 h 1192"/>
                <a:gd name="T10" fmla="*/ 2147483647 w 8196"/>
                <a:gd name="T11" fmla="*/ 2147483647 h 1192"/>
                <a:gd name="T12" fmla="*/ 2147483647 w 8196"/>
                <a:gd name="T13" fmla="*/ 2147483647 h 1192"/>
                <a:gd name="T14" fmla="*/ 2147483647 w 8196"/>
                <a:gd name="T15" fmla="*/ 2147483647 h 1192"/>
                <a:gd name="T16" fmla="*/ 2147483647 w 8196"/>
                <a:gd name="T17" fmla="*/ 2147483647 h 1192"/>
                <a:gd name="T18" fmla="*/ 2147483647 w 8196"/>
                <a:gd name="T19" fmla="*/ 2147483647 h 1192"/>
                <a:gd name="T20" fmla="*/ 2147483647 w 8196"/>
                <a:gd name="T21" fmla="*/ 2147483647 h 1192"/>
                <a:gd name="T22" fmla="*/ 2147483647 w 8196"/>
                <a:gd name="T23" fmla="*/ 2147483647 h 1192"/>
                <a:gd name="T24" fmla="*/ 2147483647 w 8196"/>
                <a:gd name="T25" fmla="*/ 2147483647 h 1192"/>
                <a:gd name="T26" fmla="*/ 2147483647 w 8196"/>
                <a:gd name="T27" fmla="*/ 2147483647 h 1192"/>
                <a:gd name="T28" fmla="*/ 2147483647 w 8196"/>
                <a:gd name="T29" fmla="*/ 2147483647 h 1192"/>
                <a:gd name="T30" fmla="*/ 2147483647 w 8196"/>
                <a:gd name="T31" fmla="*/ 2147483647 h 1192"/>
                <a:gd name="T32" fmla="*/ 2147483647 w 8196"/>
                <a:gd name="T33" fmla="*/ 2147483647 h 1192"/>
                <a:gd name="T34" fmla="*/ 2147483647 w 8196"/>
                <a:gd name="T35" fmla="*/ 2147483647 h 1192"/>
                <a:gd name="T36" fmla="*/ 2147483647 w 8196"/>
                <a:gd name="T37" fmla="*/ 2147483647 h 1192"/>
                <a:gd name="T38" fmla="*/ 2147483647 w 8196"/>
                <a:gd name="T39" fmla="*/ 2147483647 h 1192"/>
                <a:gd name="T40" fmla="*/ 2147483647 w 8196"/>
                <a:gd name="T41" fmla="*/ 2147483647 h 1192"/>
                <a:gd name="T42" fmla="*/ 2147483647 w 8196"/>
                <a:gd name="T43" fmla="*/ 2147483647 h 1192"/>
                <a:gd name="T44" fmla="*/ 2147483647 w 8196"/>
                <a:gd name="T45" fmla="*/ 0 h 1192"/>
                <a:gd name="T46" fmla="*/ 2147483647 w 8196"/>
                <a:gd name="T47" fmla="*/ 2147483647 h 1192"/>
                <a:gd name="T48" fmla="*/ 2147483647 w 8196"/>
                <a:gd name="T49" fmla="*/ 2147483647 h 1192"/>
                <a:gd name="T50" fmla="*/ 2147483647 w 8196"/>
                <a:gd name="T51" fmla="*/ 2147483647 h 1192"/>
                <a:gd name="T52" fmla="*/ 2147483647 w 8196"/>
                <a:gd name="T53" fmla="*/ 2147483647 h 1192"/>
                <a:gd name="T54" fmla="*/ 2147483647 w 8196"/>
                <a:gd name="T55" fmla="*/ 2147483647 h 1192"/>
                <a:gd name="T56" fmla="*/ 2147483647 w 8196"/>
                <a:gd name="T57" fmla="*/ 2147483647 h 1192"/>
                <a:gd name="T58" fmla="*/ 2147483647 w 8196"/>
                <a:gd name="T59" fmla="*/ 2147483647 h 1192"/>
                <a:gd name="T60" fmla="*/ 2147483647 w 8196"/>
                <a:gd name="T61" fmla="*/ 2147483647 h 1192"/>
                <a:gd name="T62" fmla="*/ 0 w 8196"/>
                <a:gd name="T63" fmla="*/ 2147483647 h 1192"/>
                <a:gd name="T64" fmla="*/ 2147483647 w 8196"/>
                <a:gd name="T65" fmla="*/ 2147483647 h 1192"/>
                <a:gd name="T66" fmla="*/ 2147483647 w 8196"/>
                <a:gd name="T67" fmla="*/ 2147483647 h 1192"/>
                <a:gd name="T68" fmla="*/ 2147483647 w 8196"/>
                <a:gd name="T69" fmla="*/ 2147483647 h 1192"/>
                <a:gd name="T70" fmla="*/ 2147483647 w 8196"/>
                <a:gd name="T71" fmla="*/ 2147483647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en-US"/>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a:solidFill>
                  <a:schemeClr val="tx2"/>
                </a:solidFill>
              </a:defRPr>
            </a:lvl1pPr>
          </a:lstStyle>
          <a:p>
            <a:pPr>
              <a:defRPr/>
            </a:pPr>
            <a:fld id="{CC43A4AD-8870-459A-A09E-8A4F6BAB1DF2}" type="slidenum">
              <a:rPr lang="en-US"/>
              <a:pPr>
                <a:defRPr/>
              </a:pPr>
              <a:t>‹#›</a:t>
            </a:fld>
            <a:endParaRPr lang="en-US"/>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89" r:id="rId1"/>
    <p:sldLayoutId id="2147483884" r:id="rId2"/>
    <p:sldLayoutId id="2147483890" r:id="rId3"/>
    <p:sldLayoutId id="2147483885" r:id="rId4"/>
    <p:sldLayoutId id="2147483886" r:id="rId5"/>
    <p:sldLayoutId id="2147483887" r:id="rId6"/>
    <p:sldLayoutId id="2147483891" r:id="rId7"/>
    <p:sldLayoutId id="2147483892" r:id="rId8"/>
    <p:sldLayoutId id="2147483893" r:id="rId9"/>
    <p:sldLayoutId id="2147483888" r:id="rId10"/>
    <p:sldLayoutId id="2147483894" r:id="rId11"/>
  </p:sldLayoutIdLst>
  <p:transition/>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762000"/>
            <a:ext cx="7772400" cy="1138237"/>
          </a:xfrm>
        </p:spPr>
        <p:txBody>
          <a:bodyPr rtlCol="0">
            <a:noAutofit/>
          </a:bodyPr>
          <a:lstStyle/>
          <a:p>
            <a:pPr eaLnBrk="1" fontAlgn="auto" hangingPunct="1">
              <a:spcAft>
                <a:spcPts val="0"/>
              </a:spcAft>
              <a:defRPr/>
            </a:pPr>
            <a:r>
              <a:rPr lang="en-US" sz="4000" dirty="0"/>
              <a:t>Manufactured Housing Board</a:t>
            </a:r>
            <a:br>
              <a:rPr lang="en-US" sz="4000" dirty="0"/>
            </a:br>
            <a:r>
              <a:rPr lang="en-US" sz="4000" dirty="0"/>
              <a:t>Qualifying Education</a:t>
            </a:r>
          </a:p>
        </p:txBody>
      </p:sp>
      <p:sp>
        <p:nvSpPr>
          <p:cNvPr id="2051" name="Rectangle 3"/>
          <p:cNvSpPr>
            <a:spLocks noGrp="1" noChangeArrowheads="1"/>
          </p:cNvSpPr>
          <p:nvPr>
            <p:ph type="subTitle" idx="1"/>
          </p:nvPr>
        </p:nvSpPr>
        <p:spPr>
          <a:xfrm>
            <a:off x="1143000" y="2667000"/>
            <a:ext cx="6553200" cy="2438400"/>
          </a:xfrm>
        </p:spPr>
        <p:txBody>
          <a:bodyPr/>
          <a:lstStyle/>
          <a:p>
            <a:pPr eaLnBrk="1" hangingPunct="1">
              <a:lnSpc>
                <a:spcPct val="90000"/>
              </a:lnSpc>
            </a:pPr>
            <a:r>
              <a:rPr lang="en-US" sz="2800" dirty="0"/>
              <a:t>(207) 624-8612 Office</a:t>
            </a:r>
          </a:p>
          <a:p>
            <a:pPr eaLnBrk="1" hangingPunct="1">
              <a:lnSpc>
                <a:spcPct val="90000"/>
              </a:lnSpc>
            </a:pPr>
            <a:r>
              <a:rPr lang="en-US" sz="2800" dirty="0"/>
              <a:t>(207) 624-8637 Fax</a:t>
            </a:r>
          </a:p>
          <a:p>
            <a:pPr eaLnBrk="1" hangingPunct="1">
              <a:lnSpc>
                <a:spcPct val="90000"/>
              </a:lnSpc>
            </a:pPr>
            <a:r>
              <a:rPr lang="en-US" sz="2400" dirty="0"/>
              <a:t>Web Address: www.maine.gov/professionallicensing</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50">
                                            <p:txEl>
                                              <p:pRg st="0" end="0"/>
                                            </p:txEl>
                                          </p:spTgt>
                                        </p:tgtEl>
                                        <p:attrNameLst>
                                          <p:attrName>style.visibility</p:attrName>
                                        </p:attrNameLst>
                                      </p:cBhvr>
                                      <p:to>
                                        <p:strVal val="visible"/>
                                      </p:to>
                                    </p:set>
                                    <p:anim calcmode="lin" valueType="num">
                                      <p:cBhvr additive="base">
                                        <p:cTn id="7" dur="500" fill="hold"/>
                                        <p:tgtEl>
                                          <p:spTgt spid="20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5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 calcmode="lin" valueType="num">
                                      <p:cBhvr additive="base">
                                        <p:cTn id="13" dur="500" fill="hold"/>
                                        <p:tgtEl>
                                          <p:spTgt spid="205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5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51">
                                            <p:txEl>
                                              <p:pRg st="1" end="1"/>
                                            </p:txEl>
                                          </p:spTgt>
                                        </p:tgtEl>
                                        <p:attrNameLst>
                                          <p:attrName>style.visibility</p:attrName>
                                        </p:attrNameLst>
                                      </p:cBhvr>
                                      <p:to>
                                        <p:strVal val="visible"/>
                                      </p:to>
                                    </p:set>
                                    <p:anim calcmode="lin" valueType="num">
                                      <p:cBhvr additive="base">
                                        <p:cTn id="19" dur="500" fill="hold"/>
                                        <p:tgtEl>
                                          <p:spTgt spid="205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5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51">
                                            <p:txEl>
                                              <p:pRg st="2" end="2"/>
                                            </p:txEl>
                                          </p:spTgt>
                                        </p:tgtEl>
                                        <p:attrNameLst>
                                          <p:attrName>style.visibility</p:attrName>
                                        </p:attrNameLst>
                                      </p:cBhvr>
                                      <p:to>
                                        <p:strVal val="visible"/>
                                      </p:to>
                                    </p:set>
                                    <p:anim calcmode="lin" valueType="num">
                                      <p:cBhvr additive="base">
                                        <p:cTn id="25" dur="500" fill="hold"/>
                                        <p:tgtEl>
                                          <p:spTgt spid="205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5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build="p" autoUpdateAnimBg="0" advAuto="0"/>
      <p:bldP spid="2051"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838200" y="2819400"/>
            <a:ext cx="7772400" cy="3581400"/>
          </a:xfrm>
        </p:spPr>
        <p:txBody>
          <a:bodyPr/>
          <a:lstStyle/>
          <a:p>
            <a:pPr eaLnBrk="1" hangingPunct="1"/>
            <a:r>
              <a:rPr lang="en-US" dirty="0"/>
              <a:t>A manufacturer who is licensed may manufacture, sell to licensed dealers, install and service both HUD and State Certified Modular homes.</a:t>
            </a:r>
          </a:p>
        </p:txBody>
      </p:sp>
      <p:sp>
        <p:nvSpPr>
          <p:cNvPr id="1433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a:t>Manufacturer </a:t>
            </a:r>
            <a:br>
              <a:rPr lang="en-US" sz="4000"/>
            </a:br>
            <a:r>
              <a:rPr lang="en-US" sz="4000"/>
              <a:t>M.R.S. 10, §9022 (2)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anim calcmode="lin" valueType="num">
                                      <p:cBhvr additive="base">
                                        <p:cTn id="13" dur="500" fill="hold"/>
                                        <p:tgtEl>
                                          <p:spTgt spid="143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14338"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idx="1"/>
          </p:nvPr>
        </p:nvSpPr>
        <p:spPr>
          <a:xfrm>
            <a:off x="762000" y="2133600"/>
            <a:ext cx="7772400" cy="4495800"/>
          </a:xfrm>
        </p:spPr>
        <p:txBody>
          <a:bodyPr/>
          <a:lstStyle/>
          <a:p>
            <a:pPr marL="457200" indent="-457200" eaLnBrk="1" hangingPunct="1">
              <a:lnSpc>
                <a:spcPct val="80000"/>
              </a:lnSpc>
              <a:buFont typeface="Wingdings" pitchFamily="2" charset="2"/>
              <a:buNone/>
            </a:pPr>
            <a:endParaRPr lang="en-US" dirty="0"/>
          </a:p>
          <a:p>
            <a:pPr marL="457200" indent="-457200" eaLnBrk="1" hangingPunct="1">
              <a:lnSpc>
                <a:spcPct val="80000"/>
              </a:lnSpc>
              <a:buFont typeface="Wingdings" pitchFamily="2" charset="2"/>
              <a:buNone/>
            </a:pPr>
            <a:endParaRPr lang="en-US" sz="2600" dirty="0"/>
          </a:p>
          <a:p>
            <a:pPr marL="457200" indent="-457200" eaLnBrk="1" hangingPunct="1">
              <a:lnSpc>
                <a:spcPct val="80000"/>
              </a:lnSpc>
              <a:buFont typeface="Wingdings" pitchFamily="2" charset="2"/>
              <a:buNone/>
            </a:pPr>
            <a:r>
              <a:rPr lang="en-US" sz="2600" dirty="0"/>
              <a:t>	</a:t>
            </a:r>
            <a:r>
              <a:rPr lang="en-US" dirty="0"/>
              <a:t>A.	Counties with 40 </a:t>
            </a:r>
            <a:r>
              <a:rPr lang="en-US" dirty="0" err="1"/>
              <a:t>psf</a:t>
            </a:r>
            <a:r>
              <a:rPr lang="en-US" dirty="0"/>
              <a:t> roof load:          	Washington, Hancock, Aroostook, Somerset, 	Waldo, Penobscot, Knox, and Piscataquis.</a:t>
            </a:r>
          </a:p>
          <a:p>
            <a:pPr marL="457200" indent="-457200" eaLnBrk="1" hangingPunct="1">
              <a:lnSpc>
                <a:spcPct val="80000"/>
              </a:lnSpc>
              <a:buFont typeface="Wingdings" pitchFamily="2" charset="2"/>
              <a:buNone/>
            </a:pPr>
            <a:endParaRPr lang="en-US" sz="2600" dirty="0"/>
          </a:p>
          <a:p>
            <a:pPr marL="457200" indent="-457200" eaLnBrk="1" hangingPunct="1">
              <a:lnSpc>
                <a:spcPct val="80000"/>
              </a:lnSpc>
              <a:buFont typeface="Wingdings" pitchFamily="2" charset="2"/>
              <a:buNone/>
            </a:pPr>
            <a:r>
              <a:rPr lang="en-US" sz="2600" dirty="0"/>
              <a:t>	</a:t>
            </a:r>
            <a:r>
              <a:rPr lang="en-US" dirty="0"/>
              <a:t>B.	Counties with 30 </a:t>
            </a:r>
            <a:r>
              <a:rPr lang="en-US" dirty="0" err="1"/>
              <a:t>psf</a:t>
            </a:r>
            <a:r>
              <a:rPr lang="en-US" dirty="0"/>
              <a:t> roof load:                                	York, Cumberland, Kennebec, Sagadahoc, 	Lincoln, Franklin, Oxford and Androscoggin.</a:t>
            </a:r>
          </a:p>
        </p:txBody>
      </p:sp>
      <p:sp>
        <p:nvSpPr>
          <p:cNvPr id="110595" name="Rectangle 2"/>
          <p:cNvSpPr>
            <a:spLocks noGrp="1" noChangeArrowheads="1"/>
          </p:cNvSpPr>
          <p:nvPr>
            <p:ph type="title"/>
          </p:nvPr>
        </p:nvSpPr>
        <p:spPr>
          <a:xfrm>
            <a:off x="381000" y="228601"/>
            <a:ext cx="8229600" cy="990600"/>
          </a:xfrm>
        </p:spPr>
        <p:txBody>
          <a:bodyPr/>
          <a:lstStyle/>
          <a:p>
            <a:pPr eaLnBrk="1" hangingPunct="1"/>
            <a:r>
              <a:rPr lang="en-US" sz="4000" dirty="0"/>
              <a:t>Roof Load Zones</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762000" y="685800"/>
            <a:ext cx="7772400" cy="1093788"/>
          </a:xfrm>
        </p:spPr>
        <p:txBody>
          <a:bodyPr>
            <a:normAutofit/>
          </a:bodyPr>
          <a:lstStyle/>
          <a:p>
            <a:pPr eaLnBrk="1" hangingPunct="1"/>
            <a:r>
              <a:rPr lang="en-US" sz="4800" dirty="0"/>
              <a:t>SUBCHAPTER C</a:t>
            </a:r>
          </a:p>
        </p:txBody>
      </p:sp>
      <p:sp>
        <p:nvSpPr>
          <p:cNvPr id="111619" name="Rectangle 3"/>
          <p:cNvSpPr>
            <a:spLocks noGrp="1" noChangeArrowheads="1"/>
          </p:cNvSpPr>
          <p:nvPr>
            <p:ph type="subTitle" idx="1"/>
          </p:nvPr>
        </p:nvSpPr>
        <p:spPr>
          <a:xfrm>
            <a:off x="1447800" y="1828800"/>
            <a:ext cx="6400800" cy="1473200"/>
          </a:xfrm>
        </p:spPr>
        <p:txBody>
          <a:bodyPr>
            <a:normAutofit/>
          </a:bodyPr>
          <a:lstStyle/>
          <a:p>
            <a:pPr eaLnBrk="1" hangingPunct="1"/>
            <a:r>
              <a:rPr lang="en-US" sz="3200" dirty="0"/>
              <a:t>SITE PREPARATION</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idx="1"/>
          </p:nvPr>
        </p:nvSpPr>
        <p:spPr>
          <a:xfrm>
            <a:off x="685800" y="2590800"/>
            <a:ext cx="8229600" cy="3733800"/>
          </a:xfrm>
        </p:spPr>
        <p:txBody>
          <a:bodyPr/>
          <a:lstStyle/>
          <a:p>
            <a:pPr eaLnBrk="1" hangingPunct="1"/>
            <a:r>
              <a:rPr lang="en-US" dirty="0"/>
              <a:t>To help prevent settling or sagging, the foundation must be constructed on firm, undisturbed soil or fill compacted to at least 90 percent of its maximum relative density. </a:t>
            </a:r>
          </a:p>
          <a:p>
            <a:pPr eaLnBrk="1" hangingPunct="1">
              <a:buFont typeface="Wingdings" pitchFamily="2" charset="2"/>
              <a:buNone/>
            </a:pPr>
            <a:endParaRPr lang="en-US" dirty="0"/>
          </a:p>
          <a:p>
            <a:pPr eaLnBrk="1" hangingPunct="1">
              <a:buFont typeface="Wingdings" pitchFamily="2" charset="2"/>
              <a:buNone/>
            </a:pPr>
            <a:endParaRPr lang="en-US" dirty="0"/>
          </a:p>
        </p:txBody>
      </p:sp>
      <p:sp>
        <p:nvSpPr>
          <p:cNvPr id="112643" name="Rectangle 2"/>
          <p:cNvSpPr>
            <a:spLocks noGrp="1" noChangeArrowheads="1"/>
          </p:cNvSpPr>
          <p:nvPr>
            <p:ph type="title"/>
          </p:nvPr>
        </p:nvSpPr>
        <p:spPr/>
        <p:txBody>
          <a:bodyPr/>
          <a:lstStyle/>
          <a:p>
            <a:pPr eaLnBrk="1" hangingPunct="1"/>
            <a:r>
              <a:rPr lang="en-US" sz="4000" dirty="0"/>
              <a:t>Soil Conditions</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idx="1"/>
          </p:nvPr>
        </p:nvSpPr>
        <p:spPr>
          <a:xfrm>
            <a:off x="762000" y="2743200"/>
            <a:ext cx="7620000" cy="3581400"/>
          </a:xfrm>
        </p:spPr>
        <p:txBody>
          <a:bodyPr/>
          <a:lstStyle/>
          <a:p>
            <a:pPr eaLnBrk="1" hangingPunct="1"/>
            <a:r>
              <a:rPr lang="en-US" dirty="0"/>
              <a:t>All organic materials such as grass, roots, twigs, and wood scraps must be removed in areas where footings are to be placed. </a:t>
            </a:r>
          </a:p>
          <a:p>
            <a:pPr eaLnBrk="1" hangingPunct="1"/>
            <a:r>
              <a:rPr lang="en-US" dirty="0"/>
              <a:t>After removal of organic material, the home site must be graded or otherwise prepared to ensure adequate drainage.</a:t>
            </a:r>
          </a:p>
          <a:p>
            <a:pPr eaLnBrk="1" hangingPunct="1">
              <a:buFont typeface="Wingdings" pitchFamily="2" charset="2"/>
              <a:buNone/>
            </a:pPr>
            <a:endParaRPr lang="en-US" dirty="0"/>
          </a:p>
          <a:p>
            <a:pPr eaLnBrk="1" hangingPunct="1">
              <a:buFont typeface="Wingdings" pitchFamily="2" charset="2"/>
              <a:buNone/>
            </a:pPr>
            <a:endParaRPr lang="en-US" dirty="0"/>
          </a:p>
        </p:txBody>
      </p:sp>
      <p:sp>
        <p:nvSpPr>
          <p:cNvPr id="113667" name="Rectangle 2"/>
          <p:cNvSpPr>
            <a:spLocks noGrp="1" noChangeArrowheads="1"/>
          </p:cNvSpPr>
          <p:nvPr>
            <p:ph type="title"/>
          </p:nvPr>
        </p:nvSpPr>
        <p:spPr/>
        <p:txBody>
          <a:bodyPr/>
          <a:lstStyle/>
          <a:p>
            <a:pPr eaLnBrk="1" hangingPunct="1"/>
            <a:r>
              <a:rPr lang="en-US" sz="4000"/>
              <a:t>Soil Conditions</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idx="1"/>
          </p:nvPr>
        </p:nvSpPr>
        <p:spPr>
          <a:xfrm>
            <a:off x="685800" y="2590800"/>
            <a:ext cx="8229600" cy="4038600"/>
          </a:xfrm>
        </p:spPr>
        <p:txBody>
          <a:bodyPr/>
          <a:lstStyle/>
          <a:p>
            <a:pPr marL="0" indent="0" eaLnBrk="1" hangingPunct="1">
              <a:buFont typeface="Wingdings" pitchFamily="2" charset="2"/>
              <a:buNone/>
              <a:tabLst>
                <a:tab pos="457200" algn="l"/>
              </a:tabLst>
            </a:pPr>
            <a:r>
              <a:rPr lang="en-US" dirty="0"/>
              <a:t>The soil classification and bearing capacity of the soil must be determined before the foundation is constructed and anchored. The soil classification and bearing capacity must be determined by one or more of the following methods:</a:t>
            </a:r>
          </a:p>
          <a:p>
            <a:pPr marL="0" indent="0" eaLnBrk="1" hangingPunct="1">
              <a:buFont typeface="Wingdings" pitchFamily="2" charset="2"/>
              <a:buNone/>
              <a:tabLst>
                <a:tab pos="457200" algn="l"/>
              </a:tabLst>
            </a:pPr>
            <a:endParaRPr lang="en-US" dirty="0"/>
          </a:p>
          <a:p>
            <a:pPr marL="0" indent="0" eaLnBrk="1" hangingPunct="1">
              <a:buFont typeface="Wingdings" pitchFamily="2" charset="2"/>
              <a:buNone/>
              <a:tabLst>
                <a:tab pos="457200" algn="l"/>
              </a:tabLst>
            </a:pPr>
            <a:endParaRPr lang="en-US" sz="2600" dirty="0"/>
          </a:p>
        </p:txBody>
      </p:sp>
      <p:sp>
        <p:nvSpPr>
          <p:cNvPr id="114691" name="Rectangle 2"/>
          <p:cNvSpPr>
            <a:spLocks noGrp="1" noChangeArrowheads="1"/>
          </p:cNvSpPr>
          <p:nvPr>
            <p:ph type="title"/>
          </p:nvPr>
        </p:nvSpPr>
        <p:spPr/>
        <p:txBody>
          <a:bodyPr/>
          <a:lstStyle/>
          <a:p>
            <a:pPr eaLnBrk="1" hangingPunct="1"/>
            <a:r>
              <a:rPr lang="en-US" sz="4000"/>
              <a:t>Soil Classifications and </a:t>
            </a:r>
            <a:br>
              <a:rPr lang="en-US" sz="4000"/>
            </a:br>
            <a:r>
              <a:rPr lang="en-US" sz="4000"/>
              <a:t>Bearing Capacity</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idx="1"/>
          </p:nvPr>
        </p:nvSpPr>
        <p:spPr>
          <a:xfrm>
            <a:off x="762000" y="2667000"/>
            <a:ext cx="7848600" cy="3810000"/>
          </a:xfrm>
        </p:spPr>
        <p:txBody>
          <a:bodyPr/>
          <a:lstStyle/>
          <a:p>
            <a:pPr marL="571500" indent="-571500" eaLnBrk="1" hangingPunct="1">
              <a:buFont typeface="Wingdings" pitchFamily="2" charset="2"/>
              <a:buNone/>
            </a:pPr>
            <a:r>
              <a:rPr lang="en-US" dirty="0"/>
              <a:t>A. 	Soil tests. Soil tests that are in accordance with generally accepted engineering practice; or</a:t>
            </a:r>
          </a:p>
          <a:p>
            <a:pPr marL="571500" indent="-571500" eaLnBrk="1" hangingPunct="1">
              <a:buFont typeface="Wingdings" pitchFamily="2" charset="2"/>
              <a:buNone/>
            </a:pPr>
            <a:r>
              <a:rPr lang="en-US" dirty="0"/>
              <a:t>B.	Soil records. Soil records of the applicable Local Authority Having Jurisdiction (LAHJ); or</a:t>
            </a:r>
          </a:p>
          <a:p>
            <a:pPr marL="571500" indent="-571500" eaLnBrk="1" hangingPunct="1">
              <a:buFont typeface="Wingdings" pitchFamily="2" charset="2"/>
              <a:buNone/>
            </a:pPr>
            <a:r>
              <a:rPr lang="en-US" dirty="0"/>
              <a:t>C.	A pocket penetrometer; or</a:t>
            </a:r>
          </a:p>
          <a:p>
            <a:pPr marL="571500" indent="-571500" eaLnBrk="1" hangingPunct="1">
              <a:buFont typeface="Wingdings" pitchFamily="2" charset="2"/>
              <a:buAutoNum type="alphaUcPeriod" startAt="3"/>
            </a:pPr>
            <a:endParaRPr lang="en-US" dirty="0"/>
          </a:p>
        </p:txBody>
      </p:sp>
      <p:sp>
        <p:nvSpPr>
          <p:cNvPr id="115715" name="Rectangle 2"/>
          <p:cNvSpPr>
            <a:spLocks noGrp="1" noChangeArrowheads="1"/>
          </p:cNvSpPr>
          <p:nvPr>
            <p:ph type="title"/>
          </p:nvPr>
        </p:nvSpPr>
        <p:spPr/>
        <p:txBody>
          <a:bodyPr/>
          <a:lstStyle/>
          <a:p>
            <a:pPr eaLnBrk="1" hangingPunct="1"/>
            <a:r>
              <a:rPr lang="en-US" sz="4000"/>
              <a:t>Soil Classifications and </a:t>
            </a:r>
            <a:br>
              <a:rPr lang="en-US" sz="4000"/>
            </a:br>
            <a:r>
              <a:rPr lang="en-US" sz="4000"/>
              <a:t>Bearing Capacity</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idx="1"/>
          </p:nvPr>
        </p:nvSpPr>
        <p:spPr>
          <a:xfrm>
            <a:off x="685800" y="2743200"/>
            <a:ext cx="7772400" cy="3429000"/>
          </a:xfrm>
        </p:spPr>
        <p:txBody>
          <a:bodyPr/>
          <a:lstStyle/>
          <a:p>
            <a:pPr marL="514350" indent="-514350" eaLnBrk="1" hangingPunct="1">
              <a:buFont typeface="Wingdings" pitchFamily="2" charset="2"/>
              <a:buNone/>
            </a:pPr>
            <a:r>
              <a:rPr lang="en-US" dirty="0"/>
              <a:t>D.	If the soil appears to be composed of peat, organic clays or </a:t>
            </a:r>
            <a:r>
              <a:rPr lang="en-US" dirty="0" err="1"/>
              <a:t>uncompacted</a:t>
            </a:r>
            <a:r>
              <a:rPr lang="en-US" dirty="0"/>
              <a:t> fill, or appears to have unusual conditions, a registered professional geologist, registered professional engineer, or registered architect must determine the soil classification and maximum allowable soil bearing capacity.</a:t>
            </a:r>
          </a:p>
          <a:p>
            <a:pPr marL="514350" indent="-514350" eaLnBrk="1" hangingPunct="1"/>
            <a:endParaRPr lang="en-US" dirty="0"/>
          </a:p>
        </p:txBody>
      </p:sp>
      <p:sp>
        <p:nvSpPr>
          <p:cNvPr id="116739" name="Rectangle 2"/>
          <p:cNvSpPr>
            <a:spLocks noGrp="1" noChangeArrowheads="1"/>
          </p:cNvSpPr>
          <p:nvPr>
            <p:ph type="title"/>
          </p:nvPr>
        </p:nvSpPr>
        <p:spPr/>
        <p:txBody>
          <a:bodyPr/>
          <a:lstStyle/>
          <a:p>
            <a:pPr eaLnBrk="1" hangingPunct="1"/>
            <a:r>
              <a:rPr lang="en-US" sz="4000"/>
              <a:t>Soil Classifications and </a:t>
            </a:r>
            <a:br>
              <a:rPr lang="en-US" sz="4000"/>
            </a:br>
            <a:r>
              <a:rPr lang="en-US" sz="4000"/>
              <a:t>Bearing Capacity</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idx="1"/>
          </p:nvPr>
        </p:nvSpPr>
        <p:spPr>
          <a:xfrm>
            <a:off x="762000" y="2667000"/>
            <a:ext cx="7848600" cy="3733800"/>
          </a:xfrm>
        </p:spPr>
        <p:txBody>
          <a:bodyPr/>
          <a:lstStyle/>
          <a:p>
            <a:pPr eaLnBrk="1" hangingPunct="1"/>
            <a:r>
              <a:rPr lang="en-US" dirty="0"/>
              <a:t>All drainage must be diverted away from the home and must slope a minimum of one-half inch per foot away from the foundation for the first 10 feet. </a:t>
            </a:r>
          </a:p>
          <a:p>
            <a:pPr eaLnBrk="1" hangingPunct="1"/>
            <a:endParaRPr lang="en-US" sz="2800" dirty="0"/>
          </a:p>
          <a:p>
            <a:pPr eaLnBrk="1" hangingPunct="1">
              <a:buFont typeface="Wingdings" pitchFamily="2" charset="2"/>
              <a:buNone/>
            </a:pPr>
            <a:endParaRPr lang="en-US" sz="2800" dirty="0"/>
          </a:p>
        </p:txBody>
      </p:sp>
      <p:sp>
        <p:nvSpPr>
          <p:cNvPr id="117763" name="Rectangle 2"/>
          <p:cNvSpPr>
            <a:spLocks noGrp="1" noChangeArrowheads="1"/>
          </p:cNvSpPr>
          <p:nvPr>
            <p:ph type="title"/>
          </p:nvPr>
        </p:nvSpPr>
        <p:spPr/>
        <p:txBody>
          <a:bodyPr/>
          <a:lstStyle/>
          <a:p>
            <a:pPr eaLnBrk="1" hangingPunct="1"/>
            <a:r>
              <a:rPr lang="en-US" sz="4000"/>
              <a:t>Site Drainage</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idx="1"/>
          </p:nvPr>
        </p:nvSpPr>
        <p:spPr>
          <a:xfrm>
            <a:off x="762000" y="2667000"/>
            <a:ext cx="7848600" cy="3657600"/>
          </a:xfrm>
        </p:spPr>
        <p:txBody>
          <a:bodyPr/>
          <a:lstStyle/>
          <a:p>
            <a:pPr eaLnBrk="1" hangingPunct="1">
              <a:lnSpc>
                <a:spcPct val="80000"/>
              </a:lnSpc>
            </a:pPr>
            <a:r>
              <a:rPr lang="en-US" dirty="0"/>
              <a:t>When a home is installed on an approved engineered designed gravel pad, a vapor retarder must be installed to cover the ground under the home.</a:t>
            </a:r>
          </a:p>
          <a:p>
            <a:pPr eaLnBrk="1" hangingPunct="1">
              <a:lnSpc>
                <a:spcPct val="80000"/>
              </a:lnSpc>
              <a:buFont typeface="Wingdings" pitchFamily="2" charset="2"/>
              <a:buNone/>
            </a:pPr>
            <a:endParaRPr lang="en-US" dirty="0"/>
          </a:p>
          <a:p>
            <a:pPr eaLnBrk="1" hangingPunct="1">
              <a:lnSpc>
                <a:spcPct val="80000"/>
              </a:lnSpc>
            </a:pPr>
            <a:r>
              <a:rPr lang="en-US" dirty="0"/>
              <a:t>A minimum of six mil polyethylene sheeting or its equivalent must be used.</a:t>
            </a:r>
          </a:p>
          <a:p>
            <a:pPr eaLnBrk="1" hangingPunct="1">
              <a:lnSpc>
                <a:spcPct val="80000"/>
              </a:lnSpc>
              <a:buFont typeface="Wingdings" pitchFamily="2" charset="2"/>
              <a:buNone/>
            </a:pPr>
            <a:endParaRPr lang="en-US" dirty="0"/>
          </a:p>
          <a:p>
            <a:pPr eaLnBrk="1" hangingPunct="1">
              <a:lnSpc>
                <a:spcPct val="80000"/>
              </a:lnSpc>
              <a:buFont typeface="Wingdings" pitchFamily="2" charset="2"/>
              <a:buNone/>
            </a:pPr>
            <a:endParaRPr lang="en-US" sz="1600" b="1" u="sng" dirty="0"/>
          </a:p>
          <a:p>
            <a:pPr eaLnBrk="1" hangingPunct="1">
              <a:lnSpc>
                <a:spcPct val="80000"/>
              </a:lnSpc>
              <a:buFont typeface="Wingdings" pitchFamily="2" charset="2"/>
              <a:buNone/>
            </a:pPr>
            <a:r>
              <a:rPr lang="en-US" sz="1400" dirty="0"/>
              <a:t>	</a:t>
            </a:r>
          </a:p>
        </p:txBody>
      </p:sp>
      <p:sp>
        <p:nvSpPr>
          <p:cNvPr id="118787" name="Rectangle 2"/>
          <p:cNvSpPr>
            <a:spLocks noGrp="1" noChangeArrowheads="1"/>
          </p:cNvSpPr>
          <p:nvPr>
            <p:ph type="title"/>
          </p:nvPr>
        </p:nvSpPr>
        <p:spPr/>
        <p:txBody>
          <a:bodyPr/>
          <a:lstStyle/>
          <a:p>
            <a:pPr eaLnBrk="1" hangingPunct="1"/>
            <a:r>
              <a:rPr lang="en-US" sz="4000"/>
              <a:t>Ground Moisture Control</a:t>
            </a:r>
            <a:br>
              <a:rPr lang="en-US" sz="4000"/>
            </a:br>
            <a:r>
              <a:rPr lang="en-US" sz="4000"/>
              <a:t>Vapor Retarder &amp; Materials</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idx="1"/>
          </p:nvPr>
        </p:nvSpPr>
        <p:spPr>
          <a:xfrm>
            <a:off x="762000" y="2971800"/>
            <a:ext cx="7848600" cy="3429000"/>
          </a:xfrm>
        </p:spPr>
        <p:txBody>
          <a:bodyPr/>
          <a:lstStyle/>
          <a:p>
            <a:pPr marL="457200" indent="-457200" eaLnBrk="1" hangingPunct="1">
              <a:lnSpc>
                <a:spcPct val="80000"/>
              </a:lnSpc>
            </a:pPr>
            <a:r>
              <a:rPr lang="en-US" dirty="0"/>
              <a:t>The entire area under the home must be covered with the vapor retarder except for areas under open porches, decks, and recessed entries.  Joints in the vapor retarder must be overlapped at least 12 inches.</a:t>
            </a:r>
          </a:p>
          <a:p>
            <a:pPr marL="457200" indent="-457200" eaLnBrk="1" hangingPunct="1">
              <a:lnSpc>
                <a:spcPct val="80000"/>
              </a:lnSpc>
              <a:buFont typeface="Wingdings" pitchFamily="2" charset="2"/>
              <a:buNone/>
            </a:pPr>
            <a:endParaRPr lang="en-US" dirty="0"/>
          </a:p>
          <a:p>
            <a:pPr marL="457200" indent="-457200" eaLnBrk="1" hangingPunct="1">
              <a:lnSpc>
                <a:spcPct val="80000"/>
              </a:lnSpc>
              <a:buFont typeface="Wingdings" pitchFamily="2" charset="2"/>
              <a:buNone/>
            </a:pPr>
            <a:r>
              <a:rPr lang="en-US" sz="1800" dirty="0"/>
              <a:t>	</a:t>
            </a:r>
          </a:p>
        </p:txBody>
      </p:sp>
      <p:sp>
        <p:nvSpPr>
          <p:cNvPr id="119811" name="Rectangle 2"/>
          <p:cNvSpPr>
            <a:spLocks noGrp="1" noChangeArrowheads="1"/>
          </p:cNvSpPr>
          <p:nvPr>
            <p:ph type="title"/>
          </p:nvPr>
        </p:nvSpPr>
        <p:spPr/>
        <p:txBody>
          <a:bodyPr/>
          <a:lstStyle/>
          <a:p>
            <a:pPr eaLnBrk="1" hangingPunct="1"/>
            <a:r>
              <a:rPr lang="en-US" sz="4000"/>
              <a:t>Ground Moisture Control</a:t>
            </a:r>
            <a:br>
              <a:rPr lang="en-US" sz="4000"/>
            </a:br>
            <a:r>
              <a:rPr lang="en-US" sz="4000"/>
              <a:t>Proper Installation</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685800" y="2895600"/>
            <a:ext cx="7772400" cy="3581400"/>
          </a:xfrm>
        </p:spPr>
        <p:txBody>
          <a:bodyPr/>
          <a:lstStyle/>
          <a:p>
            <a:pPr eaLnBrk="1" hangingPunct="1"/>
            <a:r>
              <a:rPr lang="en-US" dirty="0"/>
              <a:t>Licensed mechanics may install or service HUD and Pre-HUD manufactured homes.</a:t>
            </a:r>
            <a:r>
              <a:rPr lang="en-US" dirty="0">
                <a:solidFill>
                  <a:schemeClr val="accent2"/>
                </a:solidFill>
              </a:rPr>
              <a:t> </a:t>
            </a:r>
          </a:p>
        </p:txBody>
      </p:sp>
      <p:sp>
        <p:nvSpPr>
          <p:cNvPr id="1741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a:t>Mechanics </a:t>
            </a:r>
            <a:br>
              <a:rPr lang="en-US" sz="4000"/>
            </a:br>
            <a:r>
              <a:rPr lang="en-US" sz="4000"/>
              <a:t>M.R.S. 10, §9022 (3)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 calcmode="lin" valueType="num">
                                      <p:cBhvr additive="base">
                                        <p:cTn id="7" dur="500" fill="hold"/>
                                        <p:tgtEl>
                                          <p:spTgt spid="174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1">
                                            <p:txEl>
                                              <p:pRg st="0" end="0"/>
                                            </p:txEl>
                                          </p:spTgt>
                                        </p:tgtEl>
                                        <p:attrNameLst>
                                          <p:attrName>style.visibility</p:attrName>
                                        </p:attrNameLst>
                                      </p:cBhvr>
                                      <p:to>
                                        <p:strVal val="visible"/>
                                      </p:to>
                                    </p:set>
                                    <p:anim calcmode="lin" valueType="num">
                                      <p:cBhvr additive="base">
                                        <p:cTn id="13" dur="500" fill="hold"/>
                                        <p:tgtEl>
                                          <p:spTgt spid="1741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P spid="17410"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609600" y="1066800"/>
            <a:ext cx="7772400" cy="1219200"/>
          </a:xfrm>
        </p:spPr>
        <p:txBody>
          <a:bodyPr>
            <a:noAutofit/>
          </a:bodyPr>
          <a:lstStyle/>
          <a:p>
            <a:pPr eaLnBrk="1" hangingPunct="1"/>
            <a:r>
              <a:rPr lang="en-US" sz="4800" dirty="0"/>
              <a:t>SUBCHAPTER D </a:t>
            </a:r>
            <a:br>
              <a:rPr lang="en-US" sz="4800" dirty="0"/>
            </a:br>
            <a:endParaRPr lang="en-US" sz="4800" dirty="0"/>
          </a:p>
        </p:txBody>
      </p:sp>
      <p:sp>
        <p:nvSpPr>
          <p:cNvPr id="120835" name="Rectangle 3"/>
          <p:cNvSpPr>
            <a:spLocks noGrp="1" noChangeArrowheads="1"/>
          </p:cNvSpPr>
          <p:nvPr>
            <p:ph type="subTitle" idx="1"/>
          </p:nvPr>
        </p:nvSpPr>
        <p:spPr>
          <a:xfrm>
            <a:off x="1371600" y="1524000"/>
            <a:ext cx="6400800" cy="1473200"/>
          </a:xfrm>
        </p:spPr>
        <p:txBody>
          <a:bodyPr>
            <a:normAutofit/>
          </a:bodyPr>
          <a:lstStyle/>
          <a:p>
            <a:pPr eaLnBrk="1" hangingPunct="1"/>
            <a:r>
              <a:rPr lang="en-US" sz="3200" dirty="0"/>
              <a:t>FOUNDATIONS</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idx="1"/>
          </p:nvPr>
        </p:nvSpPr>
        <p:spPr>
          <a:xfrm>
            <a:off x="762000" y="2133600"/>
            <a:ext cx="7772400" cy="4114800"/>
          </a:xfrm>
        </p:spPr>
        <p:txBody>
          <a:bodyPr/>
          <a:lstStyle/>
          <a:p>
            <a:pPr eaLnBrk="1" hangingPunct="1"/>
            <a:endParaRPr lang="en-US" sz="2800" dirty="0"/>
          </a:p>
          <a:p>
            <a:pPr eaLnBrk="1" hangingPunct="1"/>
            <a:r>
              <a:rPr lang="en-US" dirty="0"/>
              <a:t>GENERAL</a:t>
            </a:r>
          </a:p>
          <a:p>
            <a:pPr eaLnBrk="1" hangingPunct="1"/>
            <a:r>
              <a:rPr lang="en-US" dirty="0"/>
              <a:t>PIERS</a:t>
            </a:r>
          </a:p>
          <a:p>
            <a:pPr eaLnBrk="1" hangingPunct="1"/>
            <a:r>
              <a:rPr lang="en-US" dirty="0"/>
              <a:t>FOOTINGS</a:t>
            </a:r>
          </a:p>
          <a:p>
            <a:pPr eaLnBrk="1" hangingPunct="1"/>
            <a:endParaRPr lang="en-US" dirty="0"/>
          </a:p>
          <a:p>
            <a:pPr eaLnBrk="1" hangingPunct="1"/>
            <a:endParaRPr lang="en-US" dirty="0"/>
          </a:p>
          <a:p>
            <a:pPr eaLnBrk="1" hangingPunct="1"/>
            <a:endParaRPr lang="en-US" dirty="0"/>
          </a:p>
        </p:txBody>
      </p:sp>
      <p:sp>
        <p:nvSpPr>
          <p:cNvPr id="121859" name="Rectangle 2"/>
          <p:cNvSpPr>
            <a:spLocks noGrp="1" noChangeArrowheads="1"/>
          </p:cNvSpPr>
          <p:nvPr>
            <p:ph type="title"/>
          </p:nvPr>
        </p:nvSpPr>
        <p:spPr>
          <a:xfrm>
            <a:off x="457200" y="228600"/>
            <a:ext cx="8229600" cy="1252537"/>
          </a:xfrm>
        </p:spPr>
        <p:txBody>
          <a:bodyPr/>
          <a:lstStyle/>
          <a:p>
            <a:pPr eaLnBrk="1" hangingPunct="1"/>
            <a:r>
              <a:rPr lang="en-US" sz="4000" dirty="0"/>
              <a:t>FOUNDATIONS</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idx="1"/>
          </p:nvPr>
        </p:nvSpPr>
        <p:spPr>
          <a:xfrm>
            <a:off x="1182688" y="2590799"/>
            <a:ext cx="7275512" cy="3541713"/>
          </a:xfrm>
        </p:spPr>
        <p:txBody>
          <a:bodyPr/>
          <a:lstStyle/>
          <a:p>
            <a:pPr eaLnBrk="1" hangingPunct="1"/>
            <a:r>
              <a:rPr lang="en-US" dirty="0"/>
              <a:t>All systems must be designed by an engineer or architect.</a:t>
            </a:r>
          </a:p>
          <a:p>
            <a:pPr eaLnBrk="1" hangingPunct="1">
              <a:buFont typeface="Wingdings" pitchFamily="2" charset="2"/>
              <a:buNone/>
            </a:pPr>
            <a:endParaRPr lang="en-US" dirty="0"/>
          </a:p>
          <a:p>
            <a:pPr algn="ctr" eaLnBrk="1" hangingPunct="1">
              <a:buFont typeface="Wingdings" pitchFamily="2" charset="2"/>
              <a:buNone/>
            </a:pPr>
            <a:r>
              <a:rPr lang="en-US" i="1" u="sng" dirty="0"/>
              <a:t>TYPES</a:t>
            </a:r>
          </a:p>
          <a:p>
            <a:pPr eaLnBrk="1" hangingPunct="1"/>
            <a:r>
              <a:rPr lang="en-US" dirty="0"/>
              <a:t>Manufacturer’s</a:t>
            </a:r>
          </a:p>
          <a:p>
            <a:pPr eaLnBrk="1" hangingPunct="1"/>
            <a:r>
              <a:rPr lang="en-US" dirty="0"/>
              <a:t>Alternative</a:t>
            </a:r>
          </a:p>
          <a:p>
            <a:pPr eaLnBrk="1" hangingPunct="1"/>
            <a:r>
              <a:rPr lang="en-US" dirty="0"/>
              <a:t>Flood Hazard Areas</a:t>
            </a:r>
          </a:p>
        </p:txBody>
      </p:sp>
      <p:sp>
        <p:nvSpPr>
          <p:cNvPr id="122883" name="Rectangle 2"/>
          <p:cNvSpPr>
            <a:spLocks noGrp="1" noChangeArrowheads="1"/>
          </p:cNvSpPr>
          <p:nvPr>
            <p:ph type="title"/>
          </p:nvPr>
        </p:nvSpPr>
        <p:spPr>
          <a:xfrm>
            <a:off x="457200" y="228601"/>
            <a:ext cx="8229600" cy="1066799"/>
          </a:xfrm>
        </p:spPr>
        <p:txBody>
          <a:bodyPr/>
          <a:lstStyle/>
          <a:p>
            <a:pPr eaLnBrk="1" hangingPunct="1"/>
            <a:r>
              <a:rPr lang="en-US" sz="4000" dirty="0"/>
              <a:t>GENERAL</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idx="1"/>
          </p:nvPr>
        </p:nvSpPr>
        <p:spPr>
          <a:xfrm>
            <a:off x="871538" y="2286001"/>
            <a:ext cx="7408862" cy="2971800"/>
          </a:xfrm>
        </p:spPr>
        <p:txBody>
          <a:bodyPr/>
          <a:lstStyle/>
          <a:p>
            <a:pPr eaLnBrk="1" hangingPunct="1"/>
            <a:endParaRPr lang="en-US" dirty="0"/>
          </a:p>
          <a:p>
            <a:pPr eaLnBrk="1" hangingPunct="1"/>
            <a:endParaRPr lang="en-US" dirty="0"/>
          </a:p>
          <a:p>
            <a:pPr eaLnBrk="1" hangingPunct="1"/>
            <a:r>
              <a:rPr lang="en-US" dirty="0"/>
              <a:t>CONCRETE BLOCK</a:t>
            </a:r>
          </a:p>
          <a:p>
            <a:pPr eaLnBrk="1" hangingPunct="1">
              <a:buFont typeface="Wingdings" pitchFamily="2" charset="2"/>
              <a:buNone/>
            </a:pPr>
            <a:endParaRPr lang="en-US" dirty="0"/>
          </a:p>
          <a:p>
            <a:pPr eaLnBrk="1" hangingPunct="1"/>
            <a:r>
              <a:rPr lang="en-US" dirty="0"/>
              <a:t>MANUFACTURED</a:t>
            </a:r>
          </a:p>
        </p:txBody>
      </p:sp>
      <p:sp>
        <p:nvSpPr>
          <p:cNvPr id="123907" name="Rectangle 2"/>
          <p:cNvSpPr>
            <a:spLocks noGrp="1" noChangeArrowheads="1"/>
          </p:cNvSpPr>
          <p:nvPr>
            <p:ph type="title"/>
          </p:nvPr>
        </p:nvSpPr>
        <p:spPr>
          <a:xfrm>
            <a:off x="457200" y="228601"/>
            <a:ext cx="8229600" cy="990600"/>
          </a:xfrm>
        </p:spPr>
        <p:txBody>
          <a:bodyPr/>
          <a:lstStyle/>
          <a:p>
            <a:pPr eaLnBrk="1" hangingPunct="1"/>
            <a:r>
              <a:rPr lang="en-US" sz="4000" dirty="0"/>
              <a:t>PIERS</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idx="1"/>
          </p:nvPr>
        </p:nvSpPr>
        <p:spPr>
          <a:xfrm>
            <a:off x="609600" y="2286000"/>
            <a:ext cx="8077200" cy="3962400"/>
          </a:xfrm>
        </p:spPr>
        <p:txBody>
          <a:bodyPr/>
          <a:lstStyle/>
          <a:p>
            <a:pPr algn="ctr" eaLnBrk="1" hangingPunct="1">
              <a:buFont typeface="Wingdings" pitchFamily="2" charset="2"/>
              <a:buNone/>
            </a:pPr>
            <a:r>
              <a:rPr lang="en-US" dirty="0"/>
              <a:t>ALLOWED…BUT</a:t>
            </a:r>
          </a:p>
          <a:p>
            <a:pPr eaLnBrk="1" hangingPunct="1">
              <a:buFont typeface="Wingdings" pitchFamily="2" charset="2"/>
              <a:buNone/>
            </a:pPr>
            <a:endParaRPr lang="en-US" dirty="0"/>
          </a:p>
          <a:p>
            <a:pPr eaLnBrk="1" hangingPunct="1"/>
            <a:r>
              <a:rPr lang="en-US" dirty="0"/>
              <a:t>Piers must be listed by a nationally recognized listing agency.</a:t>
            </a:r>
          </a:p>
          <a:p>
            <a:pPr eaLnBrk="1" hangingPunct="1"/>
            <a:r>
              <a:rPr lang="en-US" dirty="0"/>
              <a:t>Design (exact pier, listing, location, etc.) must be engineered for each home</a:t>
            </a:r>
          </a:p>
          <a:p>
            <a:pPr eaLnBrk="1" hangingPunct="1"/>
            <a:r>
              <a:rPr lang="en-US" dirty="0"/>
              <a:t>Must have a complete stamped design on site prior to installation</a:t>
            </a:r>
          </a:p>
        </p:txBody>
      </p:sp>
      <p:sp>
        <p:nvSpPr>
          <p:cNvPr id="124931" name="Rectangle 2"/>
          <p:cNvSpPr>
            <a:spLocks noGrp="1" noChangeArrowheads="1"/>
          </p:cNvSpPr>
          <p:nvPr>
            <p:ph type="title"/>
          </p:nvPr>
        </p:nvSpPr>
        <p:spPr>
          <a:xfrm>
            <a:off x="457200" y="228601"/>
            <a:ext cx="8229600" cy="1066800"/>
          </a:xfrm>
        </p:spPr>
        <p:txBody>
          <a:bodyPr/>
          <a:lstStyle/>
          <a:p>
            <a:pPr eaLnBrk="1" hangingPunct="1"/>
            <a:r>
              <a:rPr lang="en-US" sz="4000" dirty="0"/>
              <a:t>MANUFACTURED PIERS</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idx="1"/>
          </p:nvPr>
        </p:nvSpPr>
        <p:spPr>
          <a:xfrm>
            <a:off x="871538" y="2514600"/>
            <a:ext cx="7408862" cy="3611563"/>
          </a:xfrm>
        </p:spPr>
        <p:txBody>
          <a:bodyPr/>
          <a:lstStyle/>
          <a:p>
            <a:pPr algn="ctr" eaLnBrk="1" hangingPunct="1">
              <a:buFont typeface="Wingdings" pitchFamily="2" charset="2"/>
              <a:buNone/>
            </a:pPr>
            <a:r>
              <a:rPr lang="en-US" dirty="0"/>
              <a:t>STRAIGHTFORWARD</a:t>
            </a:r>
          </a:p>
          <a:p>
            <a:pPr eaLnBrk="1" hangingPunct="1"/>
            <a:endParaRPr lang="en-US" dirty="0"/>
          </a:p>
          <a:p>
            <a:pPr eaLnBrk="1" hangingPunct="1"/>
            <a:r>
              <a:rPr lang="en-US" dirty="0"/>
              <a:t>Standard designs in the rule</a:t>
            </a:r>
          </a:p>
          <a:p>
            <a:pPr eaLnBrk="1" hangingPunct="1"/>
            <a:r>
              <a:rPr lang="en-US" dirty="0"/>
              <a:t>Only need pier locations supplied by manufacturer or engineer</a:t>
            </a:r>
          </a:p>
        </p:txBody>
      </p:sp>
      <p:sp>
        <p:nvSpPr>
          <p:cNvPr id="125955" name="Rectangle 2"/>
          <p:cNvSpPr>
            <a:spLocks noGrp="1" noChangeArrowheads="1"/>
          </p:cNvSpPr>
          <p:nvPr>
            <p:ph type="title"/>
          </p:nvPr>
        </p:nvSpPr>
        <p:spPr/>
        <p:txBody>
          <a:bodyPr/>
          <a:lstStyle/>
          <a:p>
            <a:pPr eaLnBrk="1" hangingPunct="1"/>
            <a:r>
              <a:rPr lang="en-US" sz="4000" dirty="0"/>
              <a:t>CONCRETE PIERS</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idx="1"/>
          </p:nvPr>
        </p:nvSpPr>
        <p:spPr>
          <a:xfrm>
            <a:off x="762000" y="2362200"/>
            <a:ext cx="8001000" cy="3962400"/>
          </a:xfrm>
        </p:spPr>
        <p:txBody>
          <a:bodyPr/>
          <a:lstStyle/>
          <a:p>
            <a:pPr algn="ctr" eaLnBrk="1" hangingPunct="1">
              <a:buFont typeface="Wingdings" pitchFamily="2" charset="2"/>
              <a:buNone/>
            </a:pPr>
            <a:r>
              <a:rPr lang="en-US" dirty="0"/>
              <a:t>GENERAL REQUIREMENTS</a:t>
            </a:r>
          </a:p>
          <a:p>
            <a:pPr algn="ctr" eaLnBrk="1" hangingPunct="1">
              <a:buFont typeface="Wingdings" pitchFamily="2" charset="2"/>
              <a:buNone/>
            </a:pPr>
            <a:r>
              <a:rPr lang="en-US" dirty="0"/>
              <a:t>IN THE RULES</a:t>
            </a:r>
          </a:p>
          <a:p>
            <a:pPr eaLnBrk="1" hangingPunct="1"/>
            <a:r>
              <a:rPr lang="en-US" dirty="0"/>
              <a:t>Construction</a:t>
            </a:r>
          </a:p>
          <a:p>
            <a:pPr eaLnBrk="1" hangingPunct="1"/>
            <a:r>
              <a:rPr lang="en-US" dirty="0"/>
              <a:t>Caps</a:t>
            </a:r>
          </a:p>
          <a:p>
            <a:pPr eaLnBrk="1" hangingPunct="1"/>
            <a:r>
              <a:rPr lang="en-US" dirty="0"/>
              <a:t>Gaps</a:t>
            </a:r>
          </a:p>
          <a:p>
            <a:pPr eaLnBrk="1" hangingPunct="1"/>
            <a:r>
              <a:rPr lang="en-US" dirty="0"/>
              <a:t>Clearance under Home (12 inches)</a:t>
            </a:r>
          </a:p>
          <a:p>
            <a:pPr eaLnBrk="1" hangingPunct="1"/>
            <a:r>
              <a:rPr lang="en-US" dirty="0"/>
              <a:t>Height</a:t>
            </a:r>
          </a:p>
        </p:txBody>
      </p:sp>
      <p:sp>
        <p:nvSpPr>
          <p:cNvPr id="126979" name="Rectangle 2"/>
          <p:cNvSpPr>
            <a:spLocks noGrp="1" noChangeArrowheads="1"/>
          </p:cNvSpPr>
          <p:nvPr>
            <p:ph type="title"/>
          </p:nvPr>
        </p:nvSpPr>
        <p:spPr>
          <a:xfrm>
            <a:off x="457200" y="152400"/>
            <a:ext cx="8229600" cy="1252537"/>
          </a:xfrm>
        </p:spPr>
        <p:txBody>
          <a:bodyPr/>
          <a:lstStyle/>
          <a:p>
            <a:pPr eaLnBrk="1" hangingPunct="1"/>
            <a:r>
              <a:rPr lang="en-US" sz="4000" dirty="0"/>
              <a:t>CONCRETE PIERS</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z="4000" dirty="0"/>
              <a:t>FIGURE A-SECTION VI</a:t>
            </a:r>
            <a:br>
              <a:rPr lang="en-US" sz="4000" dirty="0"/>
            </a:br>
            <a:r>
              <a:rPr lang="en-US" sz="3000" dirty="0"/>
              <a:t>Design Procedures for Concrete Pier Blocks</a:t>
            </a:r>
          </a:p>
        </p:txBody>
      </p:sp>
      <p:pic>
        <p:nvPicPr>
          <p:cNvPr id="128003" name="Picture 3"/>
          <p:cNvPicPr preferRelativeResize="0">
            <a:picLocks noChangeArrowheads="1"/>
          </p:cNvPicPr>
          <p:nvPr/>
        </p:nvPicPr>
        <p:blipFill>
          <a:blip r:embed="rId2">
            <a:extLst>
              <a:ext uri="{28A0092B-C50C-407E-A947-70E740481C1C}">
                <a14:useLocalDpi xmlns:a14="http://schemas.microsoft.com/office/drawing/2010/main" val="0"/>
              </a:ext>
            </a:extLst>
          </a:blip>
          <a:srcRect l="-5096" t="13829"/>
          <a:stretch>
            <a:fillRect/>
          </a:stretch>
        </p:blipFill>
        <p:spPr bwMode="auto">
          <a:xfrm>
            <a:off x="228600" y="1676400"/>
            <a:ext cx="883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600" y="1676400"/>
            <a:ext cx="457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 y="1676400"/>
            <a:ext cx="8915400" cy="49069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27" name="Rectangle 2"/>
          <p:cNvSpPr>
            <a:spLocks noGrp="1" noChangeArrowheads="1"/>
          </p:cNvSpPr>
          <p:nvPr>
            <p:ph type="title"/>
          </p:nvPr>
        </p:nvSpPr>
        <p:spPr/>
        <p:txBody>
          <a:bodyPr/>
          <a:lstStyle/>
          <a:p>
            <a:pPr eaLnBrk="1" hangingPunct="1"/>
            <a:r>
              <a:rPr lang="en-US" sz="4000" dirty="0"/>
              <a:t>FIGURE B-SECTION VI</a:t>
            </a:r>
            <a:br>
              <a:rPr lang="en-US" sz="4000" dirty="0"/>
            </a:br>
            <a:r>
              <a:rPr lang="en-US" sz="3000" dirty="0"/>
              <a:t>Design Procedures for Concrete Pier Blocks</a:t>
            </a:r>
          </a:p>
        </p:txBody>
      </p:sp>
      <p:pic>
        <p:nvPicPr>
          <p:cNvPr id="129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87" y="1752600"/>
            <a:ext cx="1276350" cy="1371600"/>
          </a:xfrm>
          <a:prstGeom prst="rect">
            <a:avLst/>
          </a:prstGeom>
          <a:solidFill>
            <a:schemeClr val="bg1"/>
          </a:solidFill>
          <a:ln>
            <a:solidFill>
              <a:schemeClr val="bg1"/>
            </a:solidFill>
          </a:ln>
        </p:spPr>
      </p:pic>
      <p:sp>
        <p:nvSpPr>
          <p:cNvPr id="6" name="Freeform 5"/>
          <p:cNvSpPr/>
          <p:nvPr/>
        </p:nvSpPr>
        <p:spPr>
          <a:xfrm>
            <a:off x="7315200" y="1786151"/>
            <a:ext cx="1326667" cy="1766248"/>
          </a:xfrm>
          <a:custGeom>
            <a:avLst/>
            <a:gdLst>
              <a:gd name="connsiteX0" fmla="*/ 1217485 w 1326667"/>
              <a:gd name="connsiteY0" fmla="*/ 354842 h 1588169"/>
              <a:gd name="connsiteX1" fmla="*/ 1217485 w 1326667"/>
              <a:gd name="connsiteY1" fmla="*/ 354842 h 1588169"/>
              <a:gd name="connsiteX2" fmla="*/ 1231132 w 1326667"/>
              <a:gd name="connsiteY2" fmla="*/ 627797 h 1588169"/>
              <a:gd name="connsiteX3" fmla="*/ 1217485 w 1326667"/>
              <a:gd name="connsiteY3" fmla="*/ 668741 h 1588169"/>
              <a:gd name="connsiteX4" fmla="*/ 1203837 w 1326667"/>
              <a:gd name="connsiteY4" fmla="*/ 736979 h 1588169"/>
              <a:gd name="connsiteX5" fmla="*/ 1190189 w 1326667"/>
              <a:gd name="connsiteY5" fmla="*/ 996287 h 1588169"/>
              <a:gd name="connsiteX6" fmla="*/ 1162894 w 1326667"/>
              <a:gd name="connsiteY6" fmla="*/ 1037230 h 1588169"/>
              <a:gd name="connsiteX7" fmla="*/ 1094655 w 1326667"/>
              <a:gd name="connsiteY7" fmla="*/ 1160060 h 1588169"/>
              <a:gd name="connsiteX8" fmla="*/ 1012768 w 1326667"/>
              <a:gd name="connsiteY8" fmla="*/ 1228299 h 1588169"/>
              <a:gd name="connsiteX9" fmla="*/ 971825 w 1326667"/>
              <a:gd name="connsiteY9" fmla="*/ 1241947 h 1588169"/>
              <a:gd name="connsiteX10" fmla="*/ 889938 w 1326667"/>
              <a:gd name="connsiteY10" fmla="*/ 1282890 h 1588169"/>
              <a:gd name="connsiteX11" fmla="*/ 848995 w 1326667"/>
              <a:gd name="connsiteY11" fmla="*/ 1323833 h 1588169"/>
              <a:gd name="connsiteX12" fmla="*/ 726165 w 1326667"/>
              <a:gd name="connsiteY12" fmla="*/ 1392072 h 1588169"/>
              <a:gd name="connsiteX13" fmla="*/ 671574 w 1326667"/>
              <a:gd name="connsiteY13" fmla="*/ 1405720 h 1588169"/>
              <a:gd name="connsiteX14" fmla="*/ 630631 w 1326667"/>
              <a:gd name="connsiteY14" fmla="*/ 1433015 h 1588169"/>
              <a:gd name="connsiteX15" fmla="*/ 535096 w 1326667"/>
              <a:gd name="connsiteY15" fmla="*/ 1460311 h 1588169"/>
              <a:gd name="connsiteX16" fmla="*/ 453210 w 1326667"/>
              <a:gd name="connsiteY16" fmla="*/ 1487606 h 1588169"/>
              <a:gd name="connsiteX17" fmla="*/ 412267 w 1326667"/>
              <a:gd name="connsiteY17" fmla="*/ 1501254 h 1588169"/>
              <a:gd name="connsiteX18" fmla="*/ 371323 w 1326667"/>
              <a:gd name="connsiteY18" fmla="*/ 1528549 h 1588169"/>
              <a:gd name="connsiteX19" fmla="*/ 316732 w 1326667"/>
              <a:gd name="connsiteY19" fmla="*/ 1542197 h 1588169"/>
              <a:gd name="connsiteX20" fmla="*/ 112016 w 1326667"/>
              <a:gd name="connsiteY20" fmla="*/ 1583141 h 1588169"/>
              <a:gd name="connsiteX21" fmla="*/ 2834 w 1326667"/>
              <a:gd name="connsiteY21" fmla="*/ 1569493 h 1588169"/>
              <a:gd name="connsiteX22" fmla="*/ 30129 w 1326667"/>
              <a:gd name="connsiteY22" fmla="*/ 1119117 h 1588169"/>
              <a:gd name="connsiteX23" fmla="*/ 43777 w 1326667"/>
              <a:gd name="connsiteY23" fmla="*/ 354842 h 1588169"/>
              <a:gd name="connsiteX24" fmla="*/ 71073 w 1326667"/>
              <a:gd name="connsiteY24" fmla="*/ 122830 h 1588169"/>
              <a:gd name="connsiteX25" fmla="*/ 84720 w 1326667"/>
              <a:gd name="connsiteY25" fmla="*/ 40944 h 1588169"/>
              <a:gd name="connsiteX26" fmla="*/ 166607 w 1326667"/>
              <a:gd name="connsiteY26" fmla="*/ 0 h 1588169"/>
              <a:gd name="connsiteX27" fmla="*/ 275789 w 1326667"/>
              <a:gd name="connsiteY27" fmla="*/ 68239 h 1588169"/>
              <a:gd name="connsiteX28" fmla="*/ 384971 w 1326667"/>
              <a:gd name="connsiteY28" fmla="*/ 136478 h 1588169"/>
              <a:gd name="connsiteX29" fmla="*/ 494153 w 1326667"/>
              <a:gd name="connsiteY29" fmla="*/ 163773 h 1588169"/>
              <a:gd name="connsiteX30" fmla="*/ 535096 w 1326667"/>
              <a:gd name="connsiteY30" fmla="*/ 191069 h 1588169"/>
              <a:gd name="connsiteX31" fmla="*/ 589688 w 1326667"/>
              <a:gd name="connsiteY31" fmla="*/ 232012 h 1588169"/>
              <a:gd name="connsiteX32" fmla="*/ 685222 w 1326667"/>
              <a:gd name="connsiteY32" fmla="*/ 245660 h 1588169"/>
              <a:gd name="connsiteX33" fmla="*/ 1313019 w 1326667"/>
              <a:gd name="connsiteY33" fmla="*/ 272955 h 1588169"/>
              <a:gd name="connsiteX34" fmla="*/ 1326667 w 1326667"/>
              <a:gd name="connsiteY34" fmla="*/ 313899 h 1588169"/>
              <a:gd name="connsiteX35" fmla="*/ 1285723 w 1326667"/>
              <a:gd name="connsiteY35" fmla="*/ 354842 h 1588169"/>
              <a:gd name="connsiteX36" fmla="*/ 1217485 w 1326667"/>
              <a:gd name="connsiteY36" fmla="*/ 368490 h 1588169"/>
              <a:gd name="connsiteX37" fmla="*/ 1203837 w 1326667"/>
              <a:gd name="connsiteY37" fmla="*/ 409433 h 1588169"/>
              <a:gd name="connsiteX38" fmla="*/ 1231132 w 1326667"/>
              <a:gd name="connsiteY38" fmla="*/ 450376 h 1588169"/>
              <a:gd name="connsiteX39" fmla="*/ 1231132 w 1326667"/>
              <a:gd name="connsiteY39" fmla="*/ 450376 h 1588169"/>
              <a:gd name="connsiteX40" fmla="*/ 1231132 w 1326667"/>
              <a:gd name="connsiteY40" fmla="*/ 450376 h 158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26667" h="1588169">
                <a:moveTo>
                  <a:pt x="1217485" y="354842"/>
                </a:moveTo>
                <a:lnTo>
                  <a:pt x="1217485" y="354842"/>
                </a:lnTo>
                <a:cubicBezTo>
                  <a:pt x="1222034" y="445827"/>
                  <a:pt x="1231132" y="536698"/>
                  <a:pt x="1231132" y="627797"/>
                </a:cubicBezTo>
                <a:cubicBezTo>
                  <a:pt x="1231132" y="642183"/>
                  <a:pt x="1220974" y="654784"/>
                  <a:pt x="1217485" y="668741"/>
                </a:cubicBezTo>
                <a:cubicBezTo>
                  <a:pt x="1211859" y="691245"/>
                  <a:pt x="1208386" y="714233"/>
                  <a:pt x="1203837" y="736979"/>
                </a:cubicBezTo>
                <a:cubicBezTo>
                  <a:pt x="1199288" y="823415"/>
                  <a:pt x="1201884" y="910525"/>
                  <a:pt x="1190189" y="996287"/>
                </a:cubicBezTo>
                <a:cubicBezTo>
                  <a:pt x="1187973" y="1012539"/>
                  <a:pt x="1170229" y="1022559"/>
                  <a:pt x="1162894" y="1037230"/>
                </a:cubicBezTo>
                <a:cubicBezTo>
                  <a:pt x="1128572" y="1105874"/>
                  <a:pt x="1180713" y="1074004"/>
                  <a:pt x="1094655" y="1160060"/>
                </a:cubicBezTo>
                <a:cubicBezTo>
                  <a:pt x="1064473" y="1190241"/>
                  <a:pt x="1050768" y="1209299"/>
                  <a:pt x="1012768" y="1228299"/>
                </a:cubicBezTo>
                <a:cubicBezTo>
                  <a:pt x="999901" y="1234733"/>
                  <a:pt x="984692" y="1235513"/>
                  <a:pt x="971825" y="1241947"/>
                </a:cubicBezTo>
                <a:cubicBezTo>
                  <a:pt x="866001" y="1294859"/>
                  <a:pt x="992850" y="1248586"/>
                  <a:pt x="889938" y="1282890"/>
                </a:cubicBezTo>
                <a:cubicBezTo>
                  <a:pt x="876290" y="1296538"/>
                  <a:pt x="864230" y="1311984"/>
                  <a:pt x="848995" y="1323833"/>
                </a:cubicBezTo>
                <a:cubicBezTo>
                  <a:pt x="792236" y="1367978"/>
                  <a:pt x="781961" y="1376130"/>
                  <a:pt x="726165" y="1392072"/>
                </a:cubicBezTo>
                <a:cubicBezTo>
                  <a:pt x="708130" y="1397225"/>
                  <a:pt x="689771" y="1401171"/>
                  <a:pt x="671574" y="1405720"/>
                </a:cubicBezTo>
                <a:cubicBezTo>
                  <a:pt x="657926" y="1414818"/>
                  <a:pt x="645302" y="1425680"/>
                  <a:pt x="630631" y="1433015"/>
                </a:cubicBezTo>
                <a:cubicBezTo>
                  <a:pt x="607696" y="1444483"/>
                  <a:pt x="556962" y="1453751"/>
                  <a:pt x="535096" y="1460311"/>
                </a:cubicBezTo>
                <a:cubicBezTo>
                  <a:pt x="507538" y="1468578"/>
                  <a:pt x="480505" y="1478508"/>
                  <a:pt x="453210" y="1487606"/>
                </a:cubicBezTo>
                <a:cubicBezTo>
                  <a:pt x="439562" y="1492155"/>
                  <a:pt x="424237" y="1493274"/>
                  <a:pt x="412267" y="1501254"/>
                </a:cubicBezTo>
                <a:cubicBezTo>
                  <a:pt x="398619" y="1510352"/>
                  <a:pt x="386399" y="1522088"/>
                  <a:pt x="371323" y="1528549"/>
                </a:cubicBezTo>
                <a:cubicBezTo>
                  <a:pt x="354083" y="1535938"/>
                  <a:pt x="334698" y="1536807"/>
                  <a:pt x="316732" y="1542197"/>
                </a:cubicBezTo>
                <a:cubicBezTo>
                  <a:pt x="174417" y="1584892"/>
                  <a:pt x="294007" y="1562919"/>
                  <a:pt x="112016" y="1583141"/>
                </a:cubicBezTo>
                <a:cubicBezTo>
                  <a:pt x="75622" y="1578592"/>
                  <a:pt x="13513" y="1604581"/>
                  <a:pt x="2834" y="1569493"/>
                </a:cubicBezTo>
                <a:cubicBezTo>
                  <a:pt x="-9430" y="1529196"/>
                  <a:pt x="21552" y="1213464"/>
                  <a:pt x="30129" y="1119117"/>
                </a:cubicBezTo>
                <a:cubicBezTo>
                  <a:pt x="34678" y="864359"/>
                  <a:pt x="35941" y="609520"/>
                  <a:pt x="43777" y="354842"/>
                </a:cubicBezTo>
                <a:cubicBezTo>
                  <a:pt x="44339" y="336579"/>
                  <a:pt x="67572" y="147335"/>
                  <a:pt x="71073" y="122830"/>
                </a:cubicBezTo>
                <a:cubicBezTo>
                  <a:pt x="74986" y="95436"/>
                  <a:pt x="72345" y="65694"/>
                  <a:pt x="84720" y="40944"/>
                </a:cubicBezTo>
                <a:cubicBezTo>
                  <a:pt x="95303" y="19779"/>
                  <a:pt x="147229" y="6459"/>
                  <a:pt x="166607" y="0"/>
                </a:cubicBezTo>
                <a:cubicBezTo>
                  <a:pt x="206441" y="23901"/>
                  <a:pt x="239035" y="41986"/>
                  <a:pt x="275789" y="68239"/>
                </a:cubicBezTo>
                <a:cubicBezTo>
                  <a:pt x="334569" y="110224"/>
                  <a:pt x="320846" y="108995"/>
                  <a:pt x="384971" y="136478"/>
                </a:cubicBezTo>
                <a:cubicBezTo>
                  <a:pt x="421694" y="152217"/>
                  <a:pt x="454097" y="155762"/>
                  <a:pt x="494153" y="163773"/>
                </a:cubicBezTo>
                <a:cubicBezTo>
                  <a:pt x="507801" y="172872"/>
                  <a:pt x="521749" y="181535"/>
                  <a:pt x="535096" y="191069"/>
                </a:cubicBezTo>
                <a:cubicBezTo>
                  <a:pt x="553606" y="204290"/>
                  <a:pt x="568311" y="224239"/>
                  <a:pt x="589688" y="232012"/>
                </a:cubicBezTo>
                <a:cubicBezTo>
                  <a:pt x="619919" y="243005"/>
                  <a:pt x="653377" y="241111"/>
                  <a:pt x="685222" y="245660"/>
                </a:cubicBezTo>
                <a:cubicBezTo>
                  <a:pt x="924130" y="325298"/>
                  <a:pt x="543999" y="203044"/>
                  <a:pt x="1313019" y="272955"/>
                </a:cubicBezTo>
                <a:cubicBezTo>
                  <a:pt x="1327346" y="274257"/>
                  <a:pt x="1322118" y="300251"/>
                  <a:pt x="1326667" y="313899"/>
                </a:cubicBezTo>
                <a:cubicBezTo>
                  <a:pt x="1313019" y="327547"/>
                  <a:pt x="1302986" y="346210"/>
                  <a:pt x="1285723" y="354842"/>
                </a:cubicBezTo>
                <a:cubicBezTo>
                  <a:pt x="1264975" y="365216"/>
                  <a:pt x="1236786" y="355623"/>
                  <a:pt x="1217485" y="368490"/>
                </a:cubicBezTo>
                <a:cubicBezTo>
                  <a:pt x="1205515" y="376470"/>
                  <a:pt x="1203837" y="409433"/>
                  <a:pt x="1203837" y="409433"/>
                </a:cubicBezTo>
                <a:lnTo>
                  <a:pt x="1231132" y="450376"/>
                </a:lnTo>
                <a:lnTo>
                  <a:pt x="1231132" y="450376"/>
                </a:lnTo>
                <a:lnTo>
                  <a:pt x="1231132" y="450376"/>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 y="1676400"/>
            <a:ext cx="1447800"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93908" y="1771650"/>
            <a:ext cx="344463"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99" y="2197289"/>
            <a:ext cx="1332436" cy="1355109"/>
          </a:xfrm>
          <a:custGeom>
            <a:avLst/>
            <a:gdLst>
              <a:gd name="connsiteX0" fmla="*/ 1256093 w 1392665"/>
              <a:gd name="connsiteY0" fmla="*/ 40943 h 1255594"/>
              <a:gd name="connsiteX1" fmla="*/ 1256093 w 1392665"/>
              <a:gd name="connsiteY1" fmla="*/ 40943 h 1255594"/>
              <a:gd name="connsiteX2" fmla="*/ 1351627 w 1392665"/>
              <a:gd name="connsiteY2" fmla="*/ 122829 h 1255594"/>
              <a:gd name="connsiteX3" fmla="*/ 1392571 w 1392665"/>
              <a:gd name="connsiteY3" fmla="*/ 136477 h 1255594"/>
              <a:gd name="connsiteX4" fmla="*/ 1337980 w 1392665"/>
              <a:gd name="connsiteY4" fmla="*/ 218364 h 1255594"/>
              <a:gd name="connsiteX5" fmla="*/ 1351627 w 1392665"/>
              <a:gd name="connsiteY5" fmla="*/ 382137 h 1255594"/>
              <a:gd name="connsiteX6" fmla="*/ 1365275 w 1392665"/>
              <a:gd name="connsiteY6" fmla="*/ 423080 h 1255594"/>
              <a:gd name="connsiteX7" fmla="*/ 1378923 w 1392665"/>
              <a:gd name="connsiteY7" fmla="*/ 477671 h 1255594"/>
              <a:gd name="connsiteX8" fmla="*/ 1337980 w 1392665"/>
              <a:gd name="connsiteY8" fmla="*/ 586853 h 1255594"/>
              <a:gd name="connsiteX9" fmla="*/ 1310684 w 1392665"/>
              <a:gd name="connsiteY9" fmla="*/ 668740 h 1255594"/>
              <a:gd name="connsiteX10" fmla="*/ 1324332 w 1392665"/>
              <a:gd name="connsiteY10" fmla="*/ 723331 h 1255594"/>
              <a:gd name="connsiteX11" fmla="*/ 1351627 w 1392665"/>
              <a:gd name="connsiteY11" fmla="*/ 805217 h 1255594"/>
              <a:gd name="connsiteX12" fmla="*/ 1324332 w 1392665"/>
              <a:gd name="connsiteY12" fmla="*/ 846161 h 1255594"/>
              <a:gd name="connsiteX13" fmla="*/ 1283389 w 1392665"/>
              <a:gd name="connsiteY13" fmla="*/ 873456 h 1255594"/>
              <a:gd name="connsiteX14" fmla="*/ 1078672 w 1392665"/>
              <a:gd name="connsiteY14" fmla="*/ 914400 h 1255594"/>
              <a:gd name="connsiteX15" fmla="*/ 969490 w 1392665"/>
              <a:gd name="connsiteY15" fmla="*/ 941695 h 1255594"/>
              <a:gd name="connsiteX16" fmla="*/ 860308 w 1392665"/>
              <a:gd name="connsiteY16" fmla="*/ 968991 h 1255594"/>
              <a:gd name="connsiteX17" fmla="*/ 819365 w 1392665"/>
              <a:gd name="connsiteY17" fmla="*/ 996286 h 1255594"/>
              <a:gd name="connsiteX18" fmla="*/ 792069 w 1392665"/>
              <a:gd name="connsiteY18" fmla="*/ 1037229 h 1255594"/>
              <a:gd name="connsiteX19" fmla="*/ 710183 w 1392665"/>
              <a:gd name="connsiteY19" fmla="*/ 1091820 h 1255594"/>
              <a:gd name="connsiteX20" fmla="*/ 669239 w 1392665"/>
              <a:gd name="connsiteY20" fmla="*/ 1105468 h 1255594"/>
              <a:gd name="connsiteX21" fmla="*/ 628296 w 1392665"/>
              <a:gd name="connsiteY21" fmla="*/ 1132764 h 1255594"/>
              <a:gd name="connsiteX22" fmla="*/ 519114 w 1392665"/>
              <a:gd name="connsiteY22" fmla="*/ 1160059 h 1255594"/>
              <a:gd name="connsiteX23" fmla="*/ 478171 w 1392665"/>
              <a:gd name="connsiteY23" fmla="*/ 1173707 h 1255594"/>
              <a:gd name="connsiteX24" fmla="*/ 409932 w 1392665"/>
              <a:gd name="connsiteY24" fmla="*/ 1187355 h 1255594"/>
              <a:gd name="connsiteX25" fmla="*/ 368989 w 1392665"/>
              <a:gd name="connsiteY25" fmla="*/ 1214650 h 1255594"/>
              <a:gd name="connsiteX26" fmla="*/ 314398 w 1392665"/>
              <a:gd name="connsiteY26" fmla="*/ 1228298 h 1255594"/>
              <a:gd name="connsiteX27" fmla="*/ 109681 w 1392665"/>
              <a:gd name="connsiteY27" fmla="*/ 1255594 h 1255594"/>
              <a:gd name="connsiteX28" fmla="*/ 27795 w 1392665"/>
              <a:gd name="connsiteY28" fmla="*/ 1241946 h 1255594"/>
              <a:gd name="connsiteX29" fmla="*/ 499 w 1392665"/>
              <a:gd name="connsiteY29" fmla="*/ 1201003 h 1255594"/>
              <a:gd name="connsiteX30" fmla="*/ 14147 w 1392665"/>
              <a:gd name="connsiteY30" fmla="*/ 1105468 h 1255594"/>
              <a:gd name="connsiteX31" fmla="*/ 27795 w 1392665"/>
              <a:gd name="connsiteY31" fmla="*/ 968991 h 1255594"/>
              <a:gd name="connsiteX32" fmla="*/ 68738 w 1392665"/>
              <a:gd name="connsiteY32" fmla="*/ 928047 h 1255594"/>
              <a:gd name="connsiteX33" fmla="*/ 109681 w 1392665"/>
              <a:gd name="connsiteY33" fmla="*/ 900752 h 1255594"/>
              <a:gd name="connsiteX34" fmla="*/ 205215 w 1392665"/>
              <a:gd name="connsiteY34" fmla="*/ 873456 h 1255594"/>
              <a:gd name="connsiteX35" fmla="*/ 246159 w 1392665"/>
              <a:gd name="connsiteY35" fmla="*/ 859809 h 1255594"/>
              <a:gd name="connsiteX36" fmla="*/ 655592 w 1392665"/>
              <a:gd name="connsiteY36" fmla="*/ 818865 h 1255594"/>
              <a:gd name="connsiteX37" fmla="*/ 751126 w 1392665"/>
              <a:gd name="connsiteY37" fmla="*/ 791570 h 1255594"/>
              <a:gd name="connsiteX38" fmla="*/ 846660 w 1392665"/>
              <a:gd name="connsiteY38" fmla="*/ 764274 h 1255594"/>
              <a:gd name="connsiteX39" fmla="*/ 928547 w 1392665"/>
              <a:gd name="connsiteY39" fmla="*/ 723331 h 1255594"/>
              <a:gd name="connsiteX40" fmla="*/ 1010433 w 1392665"/>
              <a:gd name="connsiteY40" fmla="*/ 655092 h 1255594"/>
              <a:gd name="connsiteX41" fmla="*/ 1092320 w 1392665"/>
              <a:gd name="connsiteY41" fmla="*/ 600501 h 1255594"/>
              <a:gd name="connsiteX42" fmla="*/ 1119615 w 1392665"/>
              <a:gd name="connsiteY42" fmla="*/ 559558 h 1255594"/>
              <a:gd name="connsiteX43" fmla="*/ 1146911 w 1392665"/>
              <a:gd name="connsiteY43" fmla="*/ 354841 h 1255594"/>
              <a:gd name="connsiteX44" fmla="*/ 1174206 w 1392665"/>
              <a:gd name="connsiteY44" fmla="*/ 204716 h 1255594"/>
              <a:gd name="connsiteX45" fmla="*/ 1242445 w 1392665"/>
              <a:gd name="connsiteY45" fmla="*/ 0 h 1255594"/>
              <a:gd name="connsiteX46" fmla="*/ 1297036 w 1392665"/>
              <a:gd name="connsiteY46" fmla="*/ 109182 h 1255594"/>
              <a:gd name="connsiteX47" fmla="*/ 1297036 w 1392665"/>
              <a:gd name="connsiteY47" fmla="*/ 109182 h 12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92665" h="1255594">
                <a:moveTo>
                  <a:pt x="1256093" y="40943"/>
                </a:moveTo>
                <a:lnTo>
                  <a:pt x="1256093" y="40943"/>
                </a:lnTo>
                <a:cubicBezTo>
                  <a:pt x="1287938" y="68238"/>
                  <a:pt x="1317267" y="98777"/>
                  <a:pt x="1351627" y="122829"/>
                </a:cubicBezTo>
                <a:cubicBezTo>
                  <a:pt x="1363413" y="131079"/>
                  <a:pt x="1394605" y="122235"/>
                  <a:pt x="1392571" y="136477"/>
                </a:cubicBezTo>
                <a:cubicBezTo>
                  <a:pt x="1387932" y="168953"/>
                  <a:pt x="1337980" y="218364"/>
                  <a:pt x="1337980" y="218364"/>
                </a:cubicBezTo>
                <a:cubicBezTo>
                  <a:pt x="1342529" y="272955"/>
                  <a:pt x="1344387" y="327837"/>
                  <a:pt x="1351627" y="382137"/>
                </a:cubicBezTo>
                <a:cubicBezTo>
                  <a:pt x="1353528" y="396397"/>
                  <a:pt x="1361323" y="409248"/>
                  <a:pt x="1365275" y="423080"/>
                </a:cubicBezTo>
                <a:cubicBezTo>
                  <a:pt x="1370428" y="441115"/>
                  <a:pt x="1374374" y="459474"/>
                  <a:pt x="1378923" y="477671"/>
                </a:cubicBezTo>
                <a:cubicBezTo>
                  <a:pt x="1346567" y="639446"/>
                  <a:pt x="1389096" y="471843"/>
                  <a:pt x="1337980" y="586853"/>
                </a:cubicBezTo>
                <a:cubicBezTo>
                  <a:pt x="1326295" y="613145"/>
                  <a:pt x="1310684" y="668740"/>
                  <a:pt x="1310684" y="668740"/>
                </a:cubicBezTo>
                <a:cubicBezTo>
                  <a:pt x="1315233" y="686937"/>
                  <a:pt x="1318942" y="705365"/>
                  <a:pt x="1324332" y="723331"/>
                </a:cubicBezTo>
                <a:cubicBezTo>
                  <a:pt x="1332599" y="750889"/>
                  <a:pt x="1351627" y="805217"/>
                  <a:pt x="1351627" y="805217"/>
                </a:cubicBezTo>
                <a:cubicBezTo>
                  <a:pt x="1342529" y="818865"/>
                  <a:pt x="1335930" y="834562"/>
                  <a:pt x="1324332" y="846161"/>
                </a:cubicBezTo>
                <a:cubicBezTo>
                  <a:pt x="1312734" y="857759"/>
                  <a:pt x="1298378" y="866794"/>
                  <a:pt x="1283389" y="873456"/>
                </a:cubicBezTo>
                <a:cubicBezTo>
                  <a:pt x="1202742" y="909299"/>
                  <a:pt x="1172367" y="903989"/>
                  <a:pt x="1078672" y="914400"/>
                </a:cubicBezTo>
                <a:cubicBezTo>
                  <a:pt x="1042278" y="923498"/>
                  <a:pt x="1006276" y="934338"/>
                  <a:pt x="969490" y="941695"/>
                </a:cubicBezTo>
                <a:cubicBezTo>
                  <a:pt x="943533" y="946886"/>
                  <a:pt x="888287" y="955002"/>
                  <a:pt x="860308" y="968991"/>
                </a:cubicBezTo>
                <a:cubicBezTo>
                  <a:pt x="845637" y="976326"/>
                  <a:pt x="833013" y="987188"/>
                  <a:pt x="819365" y="996286"/>
                </a:cubicBezTo>
                <a:cubicBezTo>
                  <a:pt x="810266" y="1009934"/>
                  <a:pt x="803667" y="1025631"/>
                  <a:pt x="792069" y="1037229"/>
                </a:cubicBezTo>
                <a:cubicBezTo>
                  <a:pt x="792067" y="1037231"/>
                  <a:pt x="710186" y="1091818"/>
                  <a:pt x="710183" y="1091820"/>
                </a:cubicBezTo>
                <a:cubicBezTo>
                  <a:pt x="697316" y="1098254"/>
                  <a:pt x="682887" y="1100919"/>
                  <a:pt x="669239" y="1105468"/>
                </a:cubicBezTo>
                <a:cubicBezTo>
                  <a:pt x="655591" y="1114567"/>
                  <a:pt x="642967" y="1125429"/>
                  <a:pt x="628296" y="1132764"/>
                </a:cubicBezTo>
                <a:cubicBezTo>
                  <a:pt x="597104" y="1148360"/>
                  <a:pt x="550252" y="1152274"/>
                  <a:pt x="519114" y="1160059"/>
                </a:cubicBezTo>
                <a:cubicBezTo>
                  <a:pt x="505158" y="1163548"/>
                  <a:pt x="492127" y="1170218"/>
                  <a:pt x="478171" y="1173707"/>
                </a:cubicBezTo>
                <a:cubicBezTo>
                  <a:pt x="455667" y="1179333"/>
                  <a:pt x="432678" y="1182806"/>
                  <a:pt x="409932" y="1187355"/>
                </a:cubicBezTo>
                <a:cubicBezTo>
                  <a:pt x="396284" y="1196453"/>
                  <a:pt x="384065" y="1208189"/>
                  <a:pt x="368989" y="1214650"/>
                </a:cubicBezTo>
                <a:cubicBezTo>
                  <a:pt x="351749" y="1222039"/>
                  <a:pt x="332708" y="1224229"/>
                  <a:pt x="314398" y="1228298"/>
                </a:cubicBezTo>
                <a:cubicBezTo>
                  <a:pt x="221886" y="1248857"/>
                  <a:pt x="228721" y="1243690"/>
                  <a:pt x="109681" y="1255594"/>
                </a:cubicBezTo>
                <a:cubicBezTo>
                  <a:pt x="82386" y="1251045"/>
                  <a:pt x="52545" y="1254321"/>
                  <a:pt x="27795" y="1241946"/>
                </a:cubicBezTo>
                <a:cubicBezTo>
                  <a:pt x="13124" y="1234611"/>
                  <a:pt x="2131" y="1217324"/>
                  <a:pt x="499" y="1201003"/>
                </a:cubicBezTo>
                <a:cubicBezTo>
                  <a:pt x="-2702" y="1168994"/>
                  <a:pt x="10388" y="1137416"/>
                  <a:pt x="14147" y="1105468"/>
                </a:cubicBezTo>
                <a:cubicBezTo>
                  <a:pt x="19489" y="1060062"/>
                  <a:pt x="14350" y="1012688"/>
                  <a:pt x="27795" y="968991"/>
                </a:cubicBezTo>
                <a:cubicBezTo>
                  <a:pt x="33471" y="950544"/>
                  <a:pt x="53911" y="940403"/>
                  <a:pt x="68738" y="928047"/>
                </a:cubicBezTo>
                <a:cubicBezTo>
                  <a:pt x="81339" y="917546"/>
                  <a:pt x="95010" y="908087"/>
                  <a:pt x="109681" y="900752"/>
                </a:cubicBezTo>
                <a:cubicBezTo>
                  <a:pt x="131497" y="889844"/>
                  <a:pt x="184808" y="879286"/>
                  <a:pt x="205215" y="873456"/>
                </a:cubicBezTo>
                <a:cubicBezTo>
                  <a:pt x="219048" y="869504"/>
                  <a:pt x="232511" y="864358"/>
                  <a:pt x="246159" y="859809"/>
                </a:cubicBezTo>
                <a:cubicBezTo>
                  <a:pt x="391716" y="762769"/>
                  <a:pt x="253147" y="844830"/>
                  <a:pt x="655592" y="818865"/>
                </a:cubicBezTo>
                <a:cubicBezTo>
                  <a:pt x="683140" y="817088"/>
                  <a:pt x="723833" y="799368"/>
                  <a:pt x="751126" y="791570"/>
                </a:cubicBezTo>
                <a:cubicBezTo>
                  <a:pt x="771533" y="785739"/>
                  <a:pt x="824844" y="775182"/>
                  <a:pt x="846660" y="764274"/>
                </a:cubicBezTo>
                <a:cubicBezTo>
                  <a:pt x="952484" y="711362"/>
                  <a:pt x="825635" y="757635"/>
                  <a:pt x="928547" y="723331"/>
                </a:cubicBezTo>
                <a:cubicBezTo>
                  <a:pt x="1074870" y="625780"/>
                  <a:pt x="852788" y="777704"/>
                  <a:pt x="1010433" y="655092"/>
                </a:cubicBezTo>
                <a:cubicBezTo>
                  <a:pt x="1036328" y="634952"/>
                  <a:pt x="1092320" y="600501"/>
                  <a:pt x="1092320" y="600501"/>
                </a:cubicBezTo>
                <a:cubicBezTo>
                  <a:pt x="1101418" y="586853"/>
                  <a:pt x="1114428" y="575119"/>
                  <a:pt x="1119615" y="559558"/>
                </a:cubicBezTo>
                <a:cubicBezTo>
                  <a:pt x="1130162" y="527916"/>
                  <a:pt x="1144906" y="369881"/>
                  <a:pt x="1146911" y="354841"/>
                </a:cubicBezTo>
                <a:cubicBezTo>
                  <a:pt x="1158356" y="269005"/>
                  <a:pt x="1160176" y="284220"/>
                  <a:pt x="1174206" y="204716"/>
                </a:cubicBezTo>
                <a:cubicBezTo>
                  <a:pt x="1206850" y="19730"/>
                  <a:pt x="1161609" y="80836"/>
                  <a:pt x="1242445" y="0"/>
                </a:cubicBezTo>
                <a:cubicBezTo>
                  <a:pt x="1327930" y="21370"/>
                  <a:pt x="1297036" y="-5110"/>
                  <a:pt x="1297036" y="109182"/>
                </a:cubicBezTo>
                <a:lnTo>
                  <a:pt x="1297036" y="109182"/>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2942" y="3002506"/>
            <a:ext cx="381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43000" y="2669275"/>
            <a:ext cx="188937" cy="378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37468" y="2362200"/>
            <a:ext cx="9446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1786151"/>
            <a:ext cx="1331937" cy="1261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37468" y="3002506"/>
            <a:ext cx="94469" cy="1216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8600" y="3352800"/>
            <a:ext cx="545342"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5587" y="5867400"/>
            <a:ext cx="527855"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52876" y="5867400"/>
            <a:ext cx="82171" cy="1905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idx="1"/>
          </p:nvPr>
        </p:nvSpPr>
        <p:spPr>
          <a:xfrm>
            <a:off x="685800" y="2667000"/>
            <a:ext cx="7772400" cy="3657600"/>
          </a:xfrm>
        </p:spPr>
        <p:txBody>
          <a:bodyPr/>
          <a:lstStyle/>
          <a:p>
            <a:pPr eaLnBrk="1" hangingPunct="1">
              <a:defRPr/>
            </a:pPr>
            <a:r>
              <a:rPr lang="en-US" dirty="0"/>
              <a:t>All piers over 48 inches must be designed by an engineer or architect.</a:t>
            </a:r>
          </a:p>
          <a:p>
            <a:pPr marL="0" indent="0" eaLnBrk="1" hangingPunct="1">
              <a:buFont typeface="Symbol" pitchFamily="18" charset="2"/>
              <a:buNone/>
              <a:defRPr/>
            </a:pPr>
            <a:endParaRPr lang="en-US" dirty="0"/>
          </a:p>
          <a:p>
            <a:pPr eaLnBrk="1" hangingPunct="1">
              <a:defRPr/>
            </a:pPr>
            <a:r>
              <a:rPr lang="en-US" dirty="0"/>
              <a:t>Piers must be installed within 2 feet from both ends and no more than 10 feet apart under main beams.</a:t>
            </a:r>
          </a:p>
          <a:p>
            <a:pPr eaLnBrk="1" hangingPunct="1">
              <a:buFont typeface="Wingdings" pitchFamily="2" charset="2"/>
              <a:buNone/>
              <a:defRPr/>
            </a:pPr>
            <a:endParaRPr lang="en-US" dirty="0"/>
          </a:p>
          <a:p>
            <a:pPr eaLnBrk="1" hangingPunct="1">
              <a:defRPr/>
            </a:pPr>
            <a:r>
              <a:rPr lang="en-US" dirty="0"/>
              <a:t>Piers are required at side wall openings greater than 48 inches, porch posts, and fireplaces/stoves.</a:t>
            </a:r>
          </a:p>
        </p:txBody>
      </p:sp>
      <p:sp>
        <p:nvSpPr>
          <p:cNvPr id="130051" name="Rectangle 2"/>
          <p:cNvSpPr>
            <a:spLocks noGrp="1" noChangeArrowheads="1"/>
          </p:cNvSpPr>
          <p:nvPr>
            <p:ph type="title"/>
          </p:nvPr>
        </p:nvSpPr>
        <p:spPr/>
        <p:txBody>
          <a:bodyPr/>
          <a:lstStyle/>
          <a:p>
            <a:pPr eaLnBrk="1" hangingPunct="1"/>
            <a:r>
              <a:rPr lang="en-US" sz="4000" dirty="0"/>
              <a:t>Other Pier Requirements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685800" y="2743200"/>
            <a:ext cx="7772400" cy="3657600"/>
          </a:xfrm>
        </p:spPr>
        <p:txBody>
          <a:bodyPr/>
          <a:lstStyle/>
          <a:p>
            <a:pPr eaLnBrk="1" hangingPunct="1"/>
            <a:r>
              <a:rPr lang="en-US" dirty="0"/>
              <a:t>Licensed installers may install or service State Certified Modular homes.</a:t>
            </a:r>
            <a:r>
              <a:rPr lang="en-US" u="sng" dirty="0">
                <a:solidFill>
                  <a:schemeClr val="accent2"/>
                </a:solidFill>
              </a:rPr>
              <a:t> </a:t>
            </a:r>
            <a:r>
              <a:rPr lang="en-US" dirty="0">
                <a:solidFill>
                  <a:schemeClr val="accent2"/>
                </a:solidFill>
              </a:rPr>
              <a:t> </a:t>
            </a:r>
            <a:endParaRPr lang="en-US" u="sng" dirty="0">
              <a:solidFill>
                <a:schemeClr val="accent2"/>
              </a:solidFill>
            </a:endParaRPr>
          </a:p>
        </p:txBody>
      </p:sp>
      <p:sp>
        <p:nvSpPr>
          <p:cNvPr id="16386"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a:t>Installers </a:t>
            </a:r>
            <a:br>
              <a:rPr lang="en-US" sz="4000"/>
            </a:br>
            <a:r>
              <a:rPr lang="en-US" sz="4000"/>
              <a:t>M.R.S. 10, §9022 (4)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 calcmode="lin" valueType="num">
                                      <p:cBhvr additive="base">
                                        <p:cTn id="7" dur="500" fill="hold"/>
                                        <p:tgtEl>
                                          <p:spTgt spid="1638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7">
                                            <p:txEl>
                                              <p:pRg st="0" end="0"/>
                                            </p:txEl>
                                          </p:spTgt>
                                        </p:tgtEl>
                                        <p:attrNameLst>
                                          <p:attrName>style.visibility</p:attrName>
                                        </p:attrNameLst>
                                      </p:cBhvr>
                                      <p:to>
                                        <p:strVal val="visible"/>
                                      </p:to>
                                    </p:set>
                                    <p:anim calcmode="lin" valueType="num">
                                      <p:cBhvr additive="base">
                                        <p:cTn id="13"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P spid="16386"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685800"/>
            <a:ext cx="7772400" cy="838200"/>
          </a:xfrm>
        </p:spPr>
        <p:txBody>
          <a:bodyPr>
            <a:normAutofit/>
          </a:bodyPr>
          <a:lstStyle/>
          <a:p>
            <a:pPr eaLnBrk="1" hangingPunct="1"/>
            <a:r>
              <a:rPr lang="en-US" sz="4800" dirty="0"/>
              <a:t>SUBCHAPTER F</a:t>
            </a:r>
          </a:p>
        </p:txBody>
      </p:sp>
      <p:sp>
        <p:nvSpPr>
          <p:cNvPr id="138243" name="Rectangle 3"/>
          <p:cNvSpPr>
            <a:spLocks noGrp="1" noChangeArrowheads="1"/>
          </p:cNvSpPr>
          <p:nvPr>
            <p:ph type="subTitle" idx="1"/>
          </p:nvPr>
        </p:nvSpPr>
        <p:spPr>
          <a:xfrm>
            <a:off x="1295400" y="1676400"/>
            <a:ext cx="6400800" cy="1473200"/>
          </a:xfrm>
        </p:spPr>
        <p:txBody>
          <a:bodyPr>
            <a:normAutofit/>
          </a:bodyPr>
          <a:lstStyle/>
          <a:p>
            <a:pPr eaLnBrk="1" hangingPunct="1"/>
            <a:r>
              <a:rPr lang="en-US" sz="3200" dirty="0"/>
              <a:t>OPTIONAL FEATURES</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idx="1"/>
          </p:nvPr>
        </p:nvSpPr>
        <p:spPr>
          <a:xfrm>
            <a:off x="685800" y="2209800"/>
            <a:ext cx="7772400" cy="4114800"/>
          </a:xfrm>
        </p:spPr>
        <p:txBody>
          <a:bodyPr/>
          <a:lstStyle/>
          <a:p>
            <a:pPr eaLnBrk="1" hangingPunct="1"/>
            <a:r>
              <a:rPr lang="en-US" dirty="0"/>
              <a:t>Know the listing</a:t>
            </a:r>
          </a:p>
          <a:p>
            <a:pPr eaLnBrk="1" hangingPunct="1"/>
            <a:r>
              <a:rPr lang="en-US" dirty="0"/>
              <a:t>Install to the listing and manufacturer’s instructions</a:t>
            </a:r>
          </a:p>
          <a:p>
            <a:pPr eaLnBrk="1" hangingPunct="1"/>
            <a:r>
              <a:rPr lang="en-US" dirty="0"/>
              <a:t>Know the dryer vent requirements</a:t>
            </a:r>
          </a:p>
          <a:p>
            <a:pPr eaLnBrk="1" hangingPunct="1"/>
            <a:r>
              <a:rPr lang="en-US" dirty="0"/>
              <a:t>Know the ventilation requirements</a:t>
            </a:r>
          </a:p>
          <a:p>
            <a:pPr eaLnBrk="1" hangingPunct="1"/>
            <a:r>
              <a:rPr lang="en-US" dirty="0"/>
              <a:t>Know the skirting requirements</a:t>
            </a:r>
          </a:p>
        </p:txBody>
      </p:sp>
      <p:sp>
        <p:nvSpPr>
          <p:cNvPr id="139267" name="Rectangle 2"/>
          <p:cNvSpPr>
            <a:spLocks noGrp="1" noChangeArrowheads="1"/>
          </p:cNvSpPr>
          <p:nvPr>
            <p:ph type="title"/>
          </p:nvPr>
        </p:nvSpPr>
        <p:spPr/>
        <p:txBody>
          <a:bodyPr/>
          <a:lstStyle/>
          <a:p>
            <a:pPr eaLnBrk="1" hangingPunct="1"/>
            <a:r>
              <a:rPr lang="en-US" sz="4000" dirty="0"/>
              <a:t>INSTALLER’S DUTY</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idx="1"/>
          </p:nvPr>
        </p:nvSpPr>
        <p:spPr>
          <a:xfrm>
            <a:off x="762000" y="2514600"/>
            <a:ext cx="7772400" cy="3810000"/>
          </a:xfrm>
        </p:spPr>
        <p:txBody>
          <a:bodyPr/>
          <a:lstStyle/>
          <a:p>
            <a:pPr eaLnBrk="1" hangingPunct="1"/>
            <a:r>
              <a:rPr lang="en-US" dirty="0"/>
              <a:t>Installation of the exhaust system must be in accordance with the dryer manufacturer instructions.</a:t>
            </a:r>
          </a:p>
          <a:p>
            <a:pPr eaLnBrk="1" hangingPunct="1">
              <a:buFont typeface="Wingdings" pitchFamily="2" charset="2"/>
              <a:buNone/>
            </a:pPr>
            <a:endParaRPr lang="en-US" dirty="0"/>
          </a:p>
          <a:p>
            <a:pPr eaLnBrk="1" hangingPunct="1"/>
            <a:r>
              <a:rPr lang="en-US" dirty="0"/>
              <a:t>Dryer exhaust system must not contain reverse slope or terminate under the home.</a:t>
            </a:r>
          </a:p>
        </p:txBody>
      </p:sp>
      <p:sp>
        <p:nvSpPr>
          <p:cNvPr id="140291" name="Rectangle 2"/>
          <p:cNvSpPr>
            <a:spLocks noGrp="1" noChangeArrowheads="1"/>
          </p:cNvSpPr>
          <p:nvPr>
            <p:ph type="title"/>
          </p:nvPr>
        </p:nvSpPr>
        <p:spPr/>
        <p:txBody>
          <a:bodyPr/>
          <a:lstStyle/>
          <a:p>
            <a:pPr eaLnBrk="1" hangingPunct="1"/>
            <a:r>
              <a:rPr lang="en-US" sz="4000" dirty="0"/>
              <a:t>DRYER EXHAUST SYSTEM</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idx="1"/>
          </p:nvPr>
        </p:nvSpPr>
        <p:spPr>
          <a:xfrm>
            <a:off x="609600" y="2590800"/>
            <a:ext cx="7848600" cy="4114800"/>
          </a:xfrm>
        </p:spPr>
        <p:txBody>
          <a:bodyPr/>
          <a:lstStyle/>
          <a:p>
            <a:pPr eaLnBrk="1" hangingPunct="1"/>
            <a:r>
              <a:rPr lang="en-US" dirty="0"/>
              <a:t>Skirting, if used, must be of weather-resistant materials or provided with protection against weather deterioration.</a:t>
            </a:r>
          </a:p>
          <a:p>
            <a:pPr eaLnBrk="1" hangingPunct="1"/>
            <a:endParaRPr lang="en-US" dirty="0"/>
          </a:p>
          <a:p>
            <a:pPr eaLnBrk="1" hangingPunct="1"/>
            <a:r>
              <a:rPr lang="en-US" dirty="0"/>
              <a:t>Skirting must not be attached in a manner that can cause water to be trapped between the siding and trim or forced up into the wall cavities trim to which it is attached and must not impede the contraction and expansion characteristics of the homes exterior.</a:t>
            </a:r>
          </a:p>
          <a:p>
            <a:pPr eaLnBrk="1" hangingPunct="1"/>
            <a:endParaRPr lang="en-US" dirty="0"/>
          </a:p>
          <a:p>
            <a:pPr eaLnBrk="1" hangingPunct="1">
              <a:buFont typeface="Wingdings" pitchFamily="2" charset="2"/>
              <a:buNone/>
            </a:pPr>
            <a:endParaRPr lang="en-US" sz="3000" dirty="0"/>
          </a:p>
          <a:p>
            <a:pPr eaLnBrk="1" hangingPunct="1">
              <a:buFont typeface="Wingdings" pitchFamily="2" charset="2"/>
              <a:buNone/>
            </a:pPr>
            <a:endParaRPr lang="en-US" dirty="0"/>
          </a:p>
        </p:txBody>
      </p:sp>
      <p:sp>
        <p:nvSpPr>
          <p:cNvPr id="141315" name="Rectangle 2"/>
          <p:cNvSpPr>
            <a:spLocks noGrp="1" noChangeArrowheads="1"/>
          </p:cNvSpPr>
          <p:nvPr>
            <p:ph type="title"/>
          </p:nvPr>
        </p:nvSpPr>
        <p:spPr>
          <a:xfrm>
            <a:off x="457200" y="228600"/>
            <a:ext cx="8229600" cy="1252537"/>
          </a:xfrm>
        </p:spPr>
        <p:txBody>
          <a:bodyPr/>
          <a:lstStyle/>
          <a:p>
            <a:pPr eaLnBrk="1" hangingPunct="1"/>
            <a:r>
              <a:rPr lang="en-US" sz="4000" dirty="0"/>
              <a:t>Skirting</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idx="1"/>
          </p:nvPr>
        </p:nvSpPr>
        <p:spPr>
          <a:xfrm>
            <a:off x="685800" y="2743200"/>
            <a:ext cx="7772400" cy="3505200"/>
          </a:xfrm>
        </p:spPr>
        <p:txBody>
          <a:bodyPr/>
          <a:lstStyle/>
          <a:p>
            <a:pPr eaLnBrk="1" hangingPunct="1"/>
            <a:r>
              <a:rPr lang="en-US" dirty="0"/>
              <a:t>All wood skirting within 6 inches of the ground must be pressure-treated in accordance with AWPA Standard U1 for Use Category 4A, Ground Anchor Contact Applications, or be naturally resistant to decay and termite infestations.</a:t>
            </a:r>
          </a:p>
          <a:p>
            <a:pPr eaLnBrk="1" hangingPunct="1"/>
            <a:endParaRPr lang="en-US" dirty="0"/>
          </a:p>
        </p:txBody>
      </p:sp>
      <p:sp>
        <p:nvSpPr>
          <p:cNvPr id="143363" name="Rectangle 2"/>
          <p:cNvSpPr>
            <a:spLocks noGrp="1" noChangeArrowheads="1"/>
          </p:cNvSpPr>
          <p:nvPr>
            <p:ph type="title"/>
          </p:nvPr>
        </p:nvSpPr>
        <p:spPr>
          <a:xfrm>
            <a:off x="457200" y="152400"/>
            <a:ext cx="8229600" cy="1252537"/>
          </a:xfrm>
        </p:spPr>
        <p:txBody>
          <a:bodyPr/>
          <a:lstStyle/>
          <a:p>
            <a:pPr eaLnBrk="1" hangingPunct="1"/>
            <a:r>
              <a:rPr lang="en-US" sz="4000" dirty="0"/>
              <a:t>Skirting</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Grp="1" noChangeArrowheads="1"/>
          </p:cNvSpPr>
          <p:nvPr>
            <p:ph idx="1"/>
          </p:nvPr>
        </p:nvSpPr>
        <p:spPr>
          <a:xfrm>
            <a:off x="685800" y="2743200"/>
            <a:ext cx="7848600" cy="3657600"/>
          </a:xfrm>
        </p:spPr>
        <p:txBody>
          <a:bodyPr/>
          <a:lstStyle/>
          <a:p>
            <a:pPr eaLnBrk="1" hangingPunct="1"/>
            <a:r>
              <a:rPr lang="en-US" dirty="0"/>
              <a:t>A crawlspace with skirting must be provided with ventilation openings.  The total area of ventilation openings may be reduced where a uniform 6-mil polyethylene sheet material or over vapor barrier is installed.</a:t>
            </a:r>
          </a:p>
          <a:p>
            <a:pPr eaLnBrk="1" hangingPunct="1"/>
            <a:endParaRPr lang="en-US" dirty="0"/>
          </a:p>
          <a:p>
            <a:pPr eaLnBrk="1" hangingPunct="1">
              <a:buFont typeface="Wingdings" pitchFamily="2" charset="2"/>
              <a:buNone/>
            </a:pPr>
            <a:endParaRPr lang="en-US" sz="2800" dirty="0"/>
          </a:p>
        </p:txBody>
      </p:sp>
      <p:sp>
        <p:nvSpPr>
          <p:cNvPr id="144387" name="Rectangle 2"/>
          <p:cNvSpPr>
            <a:spLocks noGrp="1" noChangeArrowheads="1"/>
          </p:cNvSpPr>
          <p:nvPr>
            <p:ph type="title"/>
          </p:nvPr>
        </p:nvSpPr>
        <p:spPr/>
        <p:txBody>
          <a:bodyPr/>
          <a:lstStyle/>
          <a:p>
            <a:pPr eaLnBrk="1" hangingPunct="1"/>
            <a:r>
              <a:rPr lang="en-US" sz="4000" dirty="0"/>
              <a:t>Crawlspace Ventilation</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idx="1"/>
          </p:nvPr>
        </p:nvSpPr>
        <p:spPr>
          <a:xfrm>
            <a:off x="685800" y="2667000"/>
            <a:ext cx="8001000" cy="4038600"/>
          </a:xfrm>
        </p:spPr>
        <p:txBody>
          <a:bodyPr/>
          <a:lstStyle/>
          <a:p>
            <a:pPr eaLnBrk="1" hangingPunct="1"/>
            <a:r>
              <a:rPr lang="en-US" dirty="0"/>
              <a:t>Ventilation openings must be placed as high as practicable above the ground.</a:t>
            </a:r>
          </a:p>
          <a:p>
            <a:pPr eaLnBrk="1" hangingPunct="1"/>
            <a:endParaRPr lang="en-US" dirty="0"/>
          </a:p>
          <a:p>
            <a:pPr eaLnBrk="1" hangingPunct="1"/>
            <a:r>
              <a:rPr lang="en-US" dirty="0"/>
              <a:t>Openings must be located on at least two opposite sides to provide cross-ventilation.</a:t>
            </a:r>
          </a:p>
        </p:txBody>
      </p:sp>
      <p:sp>
        <p:nvSpPr>
          <p:cNvPr id="145411" name="Rectangle 2"/>
          <p:cNvSpPr>
            <a:spLocks noGrp="1" noChangeArrowheads="1"/>
          </p:cNvSpPr>
          <p:nvPr>
            <p:ph type="title"/>
          </p:nvPr>
        </p:nvSpPr>
        <p:spPr/>
        <p:txBody>
          <a:bodyPr/>
          <a:lstStyle/>
          <a:p>
            <a:pPr eaLnBrk="1" hangingPunct="1"/>
            <a:r>
              <a:rPr lang="en-US" sz="4000" dirty="0"/>
              <a:t>Crawlspace Ventilation</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noChangeArrowheads="1"/>
          </p:cNvSpPr>
          <p:nvPr>
            <p:ph idx="1"/>
          </p:nvPr>
        </p:nvSpPr>
        <p:spPr>
          <a:xfrm>
            <a:off x="762000" y="2743200"/>
            <a:ext cx="7772400" cy="3429000"/>
          </a:xfrm>
        </p:spPr>
        <p:txBody>
          <a:bodyPr/>
          <a:lstStyle/>
          <a:p>
            <a:pPr eaLnBrk="1" hangingPunct="1"/>
            <a:r>
              <a:rPr lang="en-US" dirty="0"/>
              <a:t>Dryer vents and combustion air inlets must pass through the skirting to the outside.  Any surface runoff from the furnace, air conditioning or water heater drains must be directed away from under the home.</a:t>
            </a:r>
          </a:p>
        </p:txBody>
      </p:sp>
      <p:sp>
        <p:nvSpPr>
          <p:cNvPr id="146435" name="Rectangle 2"/>
          <p:cNvSpPr>
            <a:spLocks noGrp="1" noChangeArrowheads="1"/>
          </p:cNvSpPr>
          <p:nvPr>
            <p:ph type="title"/>
          </p:nvPr>
        </p:nvSpPr>
        <p:spPr/>
        <p:txBody>
          <a:bodyPr/>
          <a:lstStyle/>
          <a:p>
            <a:pPr eaLnBrk="1" hangingPunct="1"/>
            <a:r>
              <a:rPr lang="en-US" sz="3800"/>
              <a:t>Crawlspace Ventilation</a:t>
            </a:r>
            <a:br>
              <a:rPr lang="en-US" sz="3800"/>
            </a:br>
            <a:r>
              <a:rPr lang="en-US" sz="3800"/>
              <a:t>Dryer Vent &amp; Combustion Air Inlets</a:t>
            </a:r>
            <a:r>
              <a:rPr lang="en-US" sz="4000"/>
              <a:t> </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Grp="1" noChangeArrowheads="1"/>
          </p:cNvSpPr>
          <p:nvPr>
            <p:ph type="ctrTitle"/>
          </p:nvPr>
        </p:nvSpPr>
        <p:spPr>
          <a:xfrm>
            <a:off x="609600" y="304800"/>
            <a:ext cx="7772400" cy="1246188"/>
          </a:xfrm>
        </p:spPr>
        <p:txBody>
          <a:bodyPr>
            <a:normAutofit/>
          </a:bodyPr>
          <a:lstStyle/>
          <a:p>
            <a:pPr eaLnBrk="1" hangingPunct="1"/>
            <a:r>
              <a:rPr lang="en-US" sz="4800" dirty="0"/>
              <a:t>SUBCHAPTER G</a:t>
            </a:r>
          </a:p>
        </p:txBody>
      </p:sp>
      <p:sp>
        <p:nvSpPr>
          <p:cNvPr id="176131" name="Rectangle 3"/>
          <p:cNvSpPr>
            <a:spLocks noGrp="1" noChangeArrowheads="1"/>
          </p:cNvSpPr>
          <p:nvPr>
            <p:ph type="subTitle" idx="1"/>
          </p:nvPr>
        </p:nvSpPr>
        <p:spPr>
          <a:xfrm>
            <a:off x="1371600" y="1828800"/>
            <a:ext cx="6400800" cy="1244600"/>
          </a:xfrm>
        </p:spPr>
        <p:txBody>
          <a:bodyPr>
            <a:normAutofit/>
          </a:bodyPr>
          <a:lstStyle/>
          <a:p>
            <a:pPr eaLnBrk="1" hangingPunct="1">
              <a:lnSpc>
                <a:spcPct val="80000"/>
              </a:lnSpc>
              <a:defRPr/>
            </a:pPr>
            <a:r>
              <a:rPr lang="en-US" sz="3200" dirty="0"/>
              <a:t>DUCTWORK AND PLUMBING &amp; FUEL SUPPLY SYSTEMS</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idx="1"/>
          </p:nvPr>
        </p:nvSpPr>
        <p:spPr>
          <a:xfrm>
            <a:off x="685800" y="2667000"/>
            <a:ext cx="7772400" cy="3581400"/>
          </a:xfrm>
        </p:spPr>
        <p:txBody>
          <a:bodyPr/>
          <a:lstStyle/>
          <a:p>
            <a:pPr marL="0" indent="0" eaLnBrk="1" hangingPunct="1">
              <a:buFont typeface="Wingdings" pitchFamily="2" charset="2"/>
              <a:buNone/>
            </a:pPr>
            <a:r>
              <a:rPr lang="en-US" dirty="0"/>
              <a:t>Home manufacturers must provide specific installation instructions for the proper field assembly of manufacturer-supplied and shipped loose ducts, plumbing, and fuel supply system parts that are necessary to join all sections of the home and are designed in accordance with applicable requirements. </a:t>
            </a:r>
          </a:p>
        </p:txBody>
      </p:sp>
      <p:sp>
        <p:nvSpPr>
          <p:cNvPr id="148483" name="Rectangle 2"/>
          <p:cNvSpPr>
            <a:spLocks noGrp="1" noChangeArrowheads="1"/>
          </p:cNvSpPr>
          <p:nvPr>
            <p:ph type="title"/>
          </p:nvPr>
        </p:nvSpPr>
        <p:spPr/>
        <p:txBody>
          <a:bodyPr/>
          <a:lstStyle/>
          <a:p>
            <a:pPr eaLnBrk="1" hangingPunct="1"/>
            <a:r>
              <a:rPr lang="en-US" sz="4000"/>
              <a:t>Field Assembly</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a:xfrm>
            <a:off x="609600" y="2590800"/>
            <a:ext cx="8153400" cy="4114800"/>
          </a:xfrm>
        </p:spPr>
        <p:txBody>
          <a:bodyPr rtlCol="0">
            <a:normAutofit/>
          </a:bodyPr>
          <a:lstStyle/>
          <a:p>
            <a:pPr marL="274320" indent="-274320" eaLnBrk="1" fontAlgn="auto" hangingPunct="1">
              <a:spcAft>
                <a:spcPts val="0"/>
              </a:spcAft>
              <a:defRPr/>
            </a:pPr>
            <a:r>
              <a:rPr lang="en-US" dirty="0"/>
              <a:t>Administration/licensing</a:t>
            </a:r>
          </a:p>
          <a:p>
            <a:pPr marL="274320" indent="-274320" eaLnBrk="1" fontAlgn="auto" hangingPunct="1">
              <a:spcAft>
                <a:spcPts val="0"/>
              </a:spcAft>
              <a:defRPr/>
            </a:pPr>
            <a:r>
              <a:rPr lang="en-US" dirty="0"/>
              <a:t>Complaint processing</a:t>
            </a:r>
          </a:p>
          <a:p>
            <a:pPr marL="274320" indent="-274320" eaLnBrk="1" fontAlgn="auto" hangingPunct="1">
              <a:spcAft>
                <a:spcPts val="0"/>
              </a:spcAft>
              <a:defRPr/>
            </a:pPr>
            <a:r>
              <a:rPr lang="en-US" dirty="0"/>
              <a:t>Complaint/license investigations</a:t>
            </a:r>
          </a:p>
          <a:p>
            <a:pPr marL="274320" indent="-274320" eaLnBrk="1" fontAlgn="auto" hangingPunct="1">
              <a:spcAft>
                <a:spcPts val="0"/>
              </a:spcAft>
              <a:defRPr/>
            </a:pPr>
            <a:r>
              <a:rPr lang="en-US" dirty="0"/>
              <a:t>Technical assistance/training</a:t>
            </a:r>
          </a:p>
          <a:p>
            <a:pPr marL="274320" indent="-274320" eaLnBrk="1" fontAlgn="auto" hangingPunct="1">
              <a:spcAft>
                <a:spcPts val="0"/>
              </a:spcAft>
              <a:defRPr/>
            </a:pPr>
            <a:r>
              <a:rPr lang="en-US" dirty="0"/>
              <a:t>Inspections</a:t>
            </a:r>
          </a:p>
          <a:p>
            <a:pPr marL="0" indent="0" eaLnBrk="1" fontAlgn="auto" hangingPunct="1">
              <a:spcAft>
                <a:spcPts val="0"/>
              </a:spcAft>
              <a:buFont typeface="Wingdings" pitchFamily="2" charset="2"/>
              <a:buNone/>
              <a:defRPr/>
            </a:pPr>
            <a:endParaRPr lang="en-US" dirty="0"/>
          </a:p>
        </p:txBody>
      </p:sp>
      <p:sp>
        <p:nvSpPr>
          <p:cNvPr id="68610" name="Rectangle 2"/>
          <p:cNvSpPr>
            <a:spLocks noGrp="1" noChangeArrowheads="1"/>
          </p:cNvSpPr>
          <p:nvPr>
            <p:ph type="title"/>
          </p:nvPr>
        </p:nvSpPr>
        <p:spPr/>
        <p:txBody>
          <a:bodyPr/>
          <a:lstStyle/>
          <a:p>
            <a:pPr eaLnBrk="1" hangingPunct="1"/>
            <a:r>
              <a:rPr lang="en-US" sz="4000"/>
              <a:t>Department Functions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anim calcmode="lin" valueType="num">
                                      <p:cBhvr additive="base">
                                        <p:cTn id="7" dur="500" fill="hold"/>
                                        <p:tgtEl>
                                          <p:spTgt spid="686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61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611">
                                            <p:txEl>
                                              <p:pRg st="0" end="0"/>
                                            </p:txEl>
                                          </p:spTgt>
                                        </p:tgtEl>
                                        <p:attrNameLst>
                                          <p:attrName>style.visibility</p:attrName>
                                        </p:attrNameLst>
                                      </p:cBhvr>
                                      <p:to>
                                        <p:strVal val="visible"/>
                                      </p:to>
                                    </p:set>
                                    <p:anim calcmode="lin" valueType="num">
                                      <p:cBhvr additive="base">
                                        <p:cTn id="13" dur="500" fill="hold"/>
                                        <p:tgtEl>
                                          <p:spTgt spid="6861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861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611">
                                            <p:txEl>
                                              <p:pRg st="1" end="1"/>
                                            </p:txEl>
                                          </p:spTgt>
                                        </p:tgtEl>
                                        <p:attrNameLst>
                                          <p:attrName>style.visibility</p:attrName>
                                        </p:attrNameLst>
                                      </p:cBhvr>
                                      <p:to>
                                        <p:strVal val="visible"/>
                                      </p:to>
                                    </p:set>
                                    <p:anim calcmode="lin" valueType="num">
                                      <p:cBhvr additive="base">
                                        <p:cTn id="19" dur="500" fill="hold"/>
                                        <p:tgtEl>
                                          <p:spTgt spid="6861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861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611">
                                            <p:txEl>
                                              <p:pRg st="2" end="2"/>
                                            </p:txEl>
                                          </p:spTgt>
                                        </p:tgtEl>
                                        <p:attrNameLst>
                                          <p:attrName>style.visibility</p:attrName>
                                        </p:attrNameLst>
                                      </p:cBhvr>
                                      <p:to>
                                        <p:strVal val="visible"/>
                                      </p:to>
                                    </p:set>
                                    <p:anim calcmode="lin" valueType="num">
                                      <p:cBhvr additive="base">
                                        <p:cTn id="25" dur="500" fill="hold"/>
                                        <p:tgtEl>
                                          <p:spTgt spid="6861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861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8611">
                                            <p:txEl>
                                              <p:pRg st="3" end="3"/>
                                            </p:txEl>
                                          </p:spTgt>
                                        </p:tgtEl>
                                        <p:attrNameLst>
                                          <p:attrName>style.visibility</p:attrName>
                                        </p:attrNameLst>
                                      </p:cBhvr>
                                      <p:to>
                                        <p:strVal val="visible"/>
                                      </p:to>
                                    </p:set>
                                    <p:anim calcmode="lin" valueType="num">
                                      <p:cBhvr additive="base">
                                        <p:cTn id="31" dur="500" fill="hold"/>
                                        <p:tgtEl>
                                          <p:spTgt spid="68611">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861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8611">
                                            <p:txEl>
                                              <p:pRg st="4" end="4"/>
                                            </p:txEl>
                                          </p:spTgt>
                                        </p:tgtEl>
                                        <p:attrNameLst>
                                          <p:attrName>style.visibility</p:attrName>
                                        </p:attrNameLst>
                                      </p:cBhvr>
                                      <p:to>
                                        <p:strVal val="visible"/>
                                      </p:to>
                                    </p:set>
                                    <p:anim calcmode="lin" valueType="num">
                                      <p:cBhvr additive="base">
                                        <p:cTn id="37" dur="500" fill="hold"/>
                                        <p:tgtEl>
                                          <p:spTgt spid="68611">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861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p:bldP spid="68610"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idx="1"/>
          </p:nvPr>
        </p:nvSpPr>
        <p:spPr>
          <a:xfrm>
            <a:off x="838200" y="2819400"/>
            <a:ext cx="7340600" cy="3386138"/>
          </a:xfrm>
        </p:spPr>
        <p:txBody>
          <a:bodyPr/>
          <a:lstStyle/>
          <a:p>
            <a:pPr eaLnBrk="1" hangingPunct="1"/>
            <a:r>
              <a:rPr lang="en-US" dirty="0"/>
              <a:t>When the local water supply pressure exceeds 80 psi to the manufactured home, a pressure-reducing valve must be installed.</a:t>
            </a:r>
          </a:p>
          <a:p>
            <a:pPr eaLnBrk="1" hangingPunct="1">
              <a:buFont typeface="Wingdings" pitchFamily="2" charset="2"/>
              <a:buNone/>
            </a:pPr>
            <a:endParaRPr lang="en-US" dirty="0"/>
          </a:p>
        </p:txBody>
      </p:sp>
      <p:sp>
        <p:nvSpPr>
          <p:cNvPr id="149507" name="Rectangle 2"/>
          <p:cNvSpPr>
            <a:spLocks noGrp="1" noChangeArrowheads="1"/>
          </p:cNvSpPr>
          <p:nvPr>
            <p:ph type="title"/>
          </p:nvPr>
        </p:nvSpPr>
        <p:spPr/>
        <p:txBody>
          <a:bodyPr/>
          <a:lstStyle/>
          <a:p>
            <a:pPr eaLnBrk="1" hangingPunct="1"/>
            <a:r>
              <a:rPr lang="en-US" sz="3400"/>
              <a:t>Water Supply</a:t>
            </a:r>
            <a:br>
              <a:rPr lang="en-US" sz="3400"/>
            </a:br>
            <a:r>
              <a:rPr lang="en-US" sz="3400"/>
              <a:t>Maximum Supply Pressure &amp; Reduction</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idx="1"/>
          </p:nvPr>
        </p:nvSpPr>
        <p:spPr>
          <a:xfrm>
            <a:off x="762000" y="2667000"/>
            <a:ext cx="7924800" cy="4191000"/>
          </a:xfrm>
        </p:spPr>
        <p:txBody>
          <a:bodyPr/>
          <a:lstStyle/>
          <a:p>
            <a:pPr eaLnBrk="1" hangingPunct="1">
              <a:lnSpc>
                <a:spcPct val="90000"/>
              </a:lnSpc>
            </a:pPr>
            <a:r>
              <a:rPr lang="en-US" dirty="0"/>
              <a:t>An identified and accessible shutoff value must be installed between the water supply and the inlet.</a:t>
            </a:r>
          </a:p>
          <a:p>
            <a:pPr eaLnBrk="1" hangingPunct="1">
              <a:lnSpc>
                <a:spcPct val="90000"/>
              </a:lnSpc>
              <a:buFont typeface="Wingdings" pitchFamily="2" charset="2"/>
              <a:buNone/>
            </a:pPr>
            <a:endParaRPr lang="en-US" dirty="0"/>
          </a:p>
          <a:p>
            <a:pPr eaLnBrk="1" hangingPunct="1">
              <a:lnSpc>
                <a:spcPct val="90000"/>
              </a:lnSpc>
            </a:pPr>
            <a:r>
              <a:rPr lang="en-US" dirty="0"/>
              <a:t>The water riser for the shutoff valve connection must be located underneath the home.  The shutoff valve must be a full-flow gate or ball valve, or equivalent valve.</a:t>
            </a:r>
          </a:p>
          <a:p>
            <a:pPr eaLnBrk="1" hangingPunct="1">
              <a:lnSpc>
                <a:spcPct val="90000"/>
              </a:lnSpc>
              <a:buFont typeface="Wingdings" pitchFamily="2" charset="2"/>
              <a:buNone/>
            </a:pPr>
            <a:endParaRPr lang="en-US" dirty="0"/>
          </a:p>
          <a:p>
            <a:pPr eaLnBrk="1" hangingPunct="1">
              <a:lnSpc>
                <a:spcPct val="90000"/>
              </a:lnSpc>
              <a:buFont typeface="Wingdings" pitchFamily="2" charset="2"/>
              <a:buNone/>
            </a:pPr>
            <a:r>
              <a:rPr lang="en-US" dirty="0"/>
              <a:t>	</a:t>
            </a:r>
          </a:p>
          <a:p>
            <a:pPr eaLnBrk="1" hangingPunct="1">
              <a:lnSpc>
                <a:spcPct val="90000"/>
              </a:lnSpc>
              <a:buFont typeface="Wingdings" pitchFamily="2" charset="2"/>
              <a:buNone/>
            </a:pPr>
            <a:endParaRPr lang="en-US" dirty="0"/>
          </a:p>
        </p:txBody>
      </p:sp>
      <p:sp>
        <p:nvSpPr>
          <p:cNvPr id="150531" name="Rectangle 2"/>
          <p:cNvSpPr>
            <a:spLocks noGrp="1" noChangeArrowheads="1"/>
          </p:cNvSpPr>
          <p:nvPr>
            <p:ph type="title"/>
          </p:nvPr>
        </p:nvSpPr>
        <p:spPr/>
        <p:txBody>
          <a:bodyPr/>
          <a:lstStyle/>
          <a:p>
            <a:pPr eaLnBrk="1" hangingPunct="1"/>
            <a:r>
              <a:rPr lang="en-US" sz="4000"/>
              <a:t>Water Supply</a:t>
            </a:r>
            <a:br>
              <a:rPr lang="en-US" sz="4000"/>
            </a:br>
            <a:r>
              <a:rPr lang="en-US" sz="4000"/>
              <a:t>Mandatory Shutoff Valve</a:t>
            </a: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Grp="1" noChangeArrowheads="1"/>
          </p:cNvSpPr>
          <p:nvPr>
            <p:ph idx="1"/>
          </p:nvPr>
        </p:nvSpPr>
        <p:spPr>
          <a:xfrm>
            <a:off x="762000" y="2667000"/>
            <a:ext cx="7275513" cy="3657600"/>
          </a:xfrm>
        </p:spPr>
        <p:txBody>
          <a:bodyPr/>
          <a:lstStyle/>
          <a:p>
            <a:pPr eaLnBrk="1" hangingPunct="1"/>
            <a:r>
              <a:rPr lang="en-US" dirty="0"/>
              <a:t>Water riser pipes shall be a minimum ¾ in. nominal diameter and extend a minimum of 6 in. above ground elevation.  Surface water shall be diverted from the riser.</a:t>
            </a:r>
          </a:p>
          <a:p>
            <a:pPr eaLnBrk="1" hangingPunct="1"/>
            <a:endParaRPr lang="en-US" dirty="0"/>
          </a:p>
          <a:p>
            <a:pPr eaLnBrk="1" hangingPunct="1">
              <a:buFont typeface="Wingdings" pitchFamily="2" charset="2"/>
              <a:buNone/>
            </a:pPr>
            <a:endParaRPr lang="en-US" dirty="0"/>
          </a:p>
        </p:txBody>
      </p:sp>
      <p:sp>
        <p:nvSpPr>
          <p:cNvPr id="151555" name="Rectangle 2"/>
          <p:cNvSpPr>
            <a:spLocks noGrp="1" noChangeArrowheads="1"/>
          </p:cNvSpPr>
          <p:nvPr>
            <p:ph type="title"/>
          </p:nvPr>
        </p:nvSpPr>
        <p:spPr/>
        <p:txBody>
          <a:bodyPr/>
          <a:lstStyle/>
          <a:p>
            <a:pPr eaLnBrk="1" hangingPunct="1"/>
            <a:r>
              <a:rPr lang="en-US" sz="4000"/>
              <a:t>Water Supply</a:t>
            </a:r>
            <a:br>
              <a:rPr lang="en-US" sz="4000"/>
            </a:br>
            <a:r>
              <a:rPr lang="en-US" sz="4000"/>
              <a:t>Mandatory Shutoff Valve</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Grp="1" noChangeArrowheads="1"/>
          </p:cNvSpPr>
          <p:nvPr>
            <p:ph idx="1"/>
          </p:nvPr>
        </p:nvSpPr>
        <p:spPr>
          <a:xfrm>
            <a:off x="762000" y="3048000"/>
            <a:ext cx="7772400" cy="3810000"/>
          </a:xfrm>
        </p:spPr>
        <p:txBody>
          <a:bodyPr/>
          <a:lstStyle/>
          <a:p>
            <a:pPr eaLnBrk="1" hangingPunct="1"/>
            <a:r>
              <a:rPr lang="en-US" dirty="0"/>
              <a:t>A well shall not be located within the boundaries of a manufactured home pad.</a:t>
            </a:r>
          </a:p>
        </p:txBody>
      </p:sp>
      <p:sp>
        <p:nvSpPr>
          <p:cNvPr id="152579" name="Rectangle 2"/>
          <p:cNvSpPr>
            <a:spLocks noGrp="1" noChangeArrowheads="1"/>
          </p:cNvSpPr>
          <p:nvPr>
            <p:ph type="title"/>
          </p:nvPr>
        </p:nvSpPr>
        <p:spPr/>
        <p:txBody>
          <a:bodyPr/>
          <a:lstStyle/>
          <a:p>
            <a:pPr eaLnBrk="1" hangingPunct="1"/>
            <a:r>
              <a:rPr lang="en-US" sz="4000" dirty="0"/>
              <a:t>Water Supply</a:t>
            </a:r>
            <a:br>
              <a:rPr lang="en-US" sz="4000" dirty="0"/>
            </a:br>
            <a:r>
              <a:rPr lang="en-US" sz="4000" dirty="0"/>
              <a:t>Wells as a Source of Supply</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p:cNvSpPr>
            <a:spLocks noGrp="1" noChangeArrowheads="1"/>
          </p:cNvSpPr>
          <p:nvPr>
            <p:ph idx="1"/>
          </p:nvPr>
        </p:nvSpPr>
        <p:spPr>
          <a:xfrm>
            <a:off x="762000" y="2590800"/>
            <a:ext cx="7848600" cy="3733800"/>
          </a:xfrm>
        </p:spPr>
        <p:txBody>
          <a:bodyPr/>
          <a:lstStyle/>
          <a:p>
            <a:pPr eaLnBrk="1" hangingPunct="1">
              <a:lnSpc>
                <a:spcPct val="80000"/>
              </a:lnSpc>
            </a:pPr>
            <a:r>
              <a:rPr lang="en-US" sz="2800" dirty="0"/>
              <a:t>Water line crossovers completed during installation must be protected from freezing. </a:t>
            </a:r>
          </a:p>
          <a:p>
            <a:pPr eaLnBrk="1" hangingPunct="1">
              <a:lnSpc>
                <a:spcPct val="80000"/>
              </a:lnSpc>
              <a:buFont typeface="Wingdings" pitchFamily="2" charset="2"/>
              <a:buNone/>
            </a:pPr>
            <a:r>
              <a:rPr lang="en-US" sz="2800" dirty="0"/>
              <a:t>	</a:t>
            </a:r>
            <a:r>
              <a:rPr lang="en-US" dirty="0"/>
              <a:t>1.	If subject to freezing temperatures, the water 	connection must be wrapped with insulation or 	otherwise protected to prevent freezing.</a:t>
            </a:r>
          </a:p>
          <a:p>
            <a:pPr eaLnBrk="1" hangingPunct="1">
              <a:lnSpc>
                <a:spcPct val="80000"/>
              </a:lnSpc>
              <a:buFont typeface="Symbol" pitchFamily="18" charset="2"/>
              <a:buNone/>
            </a:pPr>
            <a:r>
              <a:rPr lang="en-US" sz="2000" dirty="0"/>
              <a:t>	2</a:t>
            </a:r>
            <a:r>
              <a:rPr lang="en-US" dirty="0"/>
              <a:t>. 	Only pipe heating cable listed for manufactured 	home use is permitted to be used, and it must be 	installed in accordance with the cable manufacturer 	installation instructions</a:t>
            </a:r>
            <a:r>
              <a:rPr lang="en-US" sz="2000" dirty="0"/>
              <a:t>.</a:t>
            </a:r>
          </a:p>
          <a:p>
            <a:pPr eaLnBrk="1" hangingPunct="1">
              <a:lnSpc>
                <a:spcPct val="80000"/>
              </a:lnSpc>
              <a:buFont typeface="Wingdings" pitchFamily="2" charset="2"/>
              <a:buNone/>
            </a:pPr>
            <a:endParaRPr lang="en-US" sz="2000" dirty="0"/>
          </a:p>
        </p:txBody>
      </p:sp>
      <p:sp>
        <p:nvSpPr>
          <p:cNvPr id="153603" name="Rectangle 2"/>
          <p:cNvSpPr>
            <a:spLocks noGrp="1" noChangeArrowheads="1"/>
          </p:cNvSpPr>
          <p:nvPr>
            <p:ph type="title"/>
          </p:nvPr>
        </p:nvSpPr>
        <p:spPr/>
        <p:txBody>
          <a:bodyPr/>
          <a:lstStyle/>
          <a:p>
            <a:pPr eaLnBrk="1" hangingPunct="1"/>
            <a:r>
              <a:rPr lang="en-US" sz="4000"/>
              <a:t>Water Supply</a:t>
            </a:r>
            <a:br>
              <a:rPr lang="en-US" sz="4000"/>
            </a:br>
            <a:r>
              <a:rPr lang="en-US" sz="4000"/>
              <a:t>Freezing Protection</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ChangeArrowheads="1"/>
          </p:cNvSpPr>
          <p:nvPr>
            <p:ph idx="1"/>
          </p:nvPr>
        </p:nvSpPr>
        <p:spPr>
          <a:xfrm>
            <a:off x="838200" y="2590800"/>
            <a:ext cx="7620000" cy="4114800"/>
          </a:xfrm>
        </p:spPr>
        <p:txBody>
          <a:bodyPr/>
          <a:lstStyle/>
          <a:p>
            <a:pPr eaLnBrk="1" hangingPunct="1"/>
            <a:r>
              <a:rPr lang="en-US" dirty="0"/>
              <a:t>The water system must be inspected and tested for leaks after completion at the site. </a:t>
            </a:r>
          </a:p>
          <a:p>
            <a:pPr eaLnBrk="1" hangingPunct="1">
              <a:buFont typeface="Wingdings" pitchFamily="2" charset="2"/>
              <a:buNone/>
            </a:pPr>
            <a:endParaRPr lang="en-US" dirty="0"/>
          </a:p>
        </p:txBody>
      </p:sp>
      <p:sp>
        <p:nvSpPr>
          <p:cNvPr id="154627" name="Rectangle 2"/>
          <p:cNvSpPr>
            <a:spLocks noGrp="1" noChangeArrowheads="1"/>
          </p:cNvSpPr>
          <p:nvPr>
            <p:ph type="title"/>
          </p:nvPr>
        </p:nvSpPr>
        <p:spPr/>
        <p:txBody>
          <a:bodyPr/>
          <a:lstStyle/>
          <a:p>
            <a:pPr eaLnBrk="1" hangingPunct="1"/>
            <a:r>
              <a:rPr lang="en-US" sz="4000"/>
              <a:t>Water Supply</a:t>
            </a:r>
            <a:br>
              <a:rPr lang="en-US" sz="4000"/>
            </a:br>
            <a:r>
              <a:rPr lang="en-US" sz="4000"/>
              <a:t>Testing Procedures</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idx="1"/>
          </p:nvPr>
        </p:nvSpPr>
        <p:spPr>
          <a:xfrm>
            <a:off x="762000" y="2895600"/>
            <a:ext cx="7924800" cy="4114800"/>
          </a:xfrm>
        </p:spPr>
        <p:txBody>
          <a:bodyPr/>
          <a:lstStyle/>
          <a:p>
            <a:pPr eaLnBrk="1" hangingPunct="1"/>
            <a:r>
              <a:rPr lang="en-US" dirty="0"/>
              <a:t>Drain lines must not slope less than one-quarter inch per foot, unless otherwise noted on the schematic diagram.  </a:t>
            </a:r>
          </a:p>
          <a:p>
            <a:pPr eaLnBrk="1" hangingPunct="1"/>
            <a:endParaRPr lang="en-US" dirty="0"/>
          </a:p>
          <a:p>
            <a:pPr eaLnBrk="1" hangingPunct="1"/>
            <a:r>
              <a:rPr lang="en-US" dirty="0"/>
              <a:t>A slope of one-eighth inch per foot may be permitted when a clean-out is installed at the upper end of the run.</a:t>
            </a:r>
          </a:p>
        </p:txBody>
      </p:sp>
      <p:sp>
        <p:nvSpPr>
          <p:cNvPr id="155651" name="Rectangle 2"/>
          <p:cNvSpPr>
            <a:spLocks noGrp="1" noChangeArrowheads="1"/>
          </p:cNvSpPr>
          <p:nvPr>
            <p:ph type="title"/>
          </p:nvPr>
        </p:nvSpPr>
        <p:spPr/>
        <p:txBody>
          <a:bodyPr/>
          <a:lstStyle/>
          <a:p>
            <a:pPr eaLnBrk="1" hangingPunct="1"/>
            <a:r>
              <a:rPr lang="en-US" sz="4000"/>
              <a:t>Drainage Systems</a:t>
            </a:r>
            <a:br>
              <a:rPr lang="en-US" sz="4000"/>
            </a:br>
            <a:r>
              <a:rPr lang="en-US" sz="4000"/>
              <a:t>Proper Slopes</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2714199"/>
            <a:ext cx="5943599" cy="38782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6675" name="Rectangle 2"/>
          <p:cNvSpPr>
            <a:spLocks noGrp="1" noChangeArrowheads="1"/>
          </p:cNvSpPr>
          <p:nvPr>
            <p:ph type="title"/>
          </p:nvPr>
        </p:nvSpPr>
        <p:spPr>
          <a:xfrm>
            <a:off x="457200" y="228600"/>
            <a:ext cx="8229600" cy="1252537"/>
          </a:xfrm>
        </p:spPr>
        <p:txBody>
          <a:bodyPr/>
          <a:lstStyle/>
          <a:p>
            <a:pPr eaLnBrk="1" hangingPunct="1"/>
            <a:r>
              <a:rPr lang="en-US" sz="4000" dirty="0"/>
              <a:t>Drain Pipe Slope &amp; Connections</a:t>
            </a:r>
          </a:p>
        </p:txBody>
      </p:sp>
      <p:sp>
        <p:nvSpPr>
          <p:cNvPr id="2" name="Rectangle 1"/>
          <p:cNvSpPr/>
          <p:nvPr/>
        </p:nvSpPr>
        <p:spPr>
          <a:xfrm>
            <a:off x="1219200" y="2514600"/>
            <a:ext cx="2438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p:cNvSpPr>
            <a:spLocks noGrp="1" noChangeArrowheads="1"/>
          </p:cNvSpPr>
          <p:nvPr>
            <p:ph idx="1"/>
          </p:nvPr>
        </p:nvSpPr>
        <p:spPr>
          <a:xfrm>
            <a:off x="762000" y="2743200"/>
            <a:ext cx="7772400" cy="3505200"/>
          </a:xfrm>
        </p:spPr>
        <p:txBody>
          <a:bodyPr/>
          <a:lstStyle/>
          <a:p>
            <a:pPr eaLnBrk="1" hangingPunct="1"/>
            <a:r>
              <a:rPr lang="en-US" dirty="0"/>
              <a:t>The drainage system must be inspected and tested for leaks after the completion at the site.</a:t>
            </a:r>
          </a:p>
        </p:txBody>
      </p:sp>
      <p:sp>
        <p:nvSpPr>
          <p:cNvPr id="157699" name="Rectangle 2"/>
          <p:cNvSpPr>
            <a:spLocks noGrp="1" noChangeArrowheads="1"/>
          </p:cNvSpPr>
          <p:nvPr>
            <p:ph type="title"/>
          </p:nvPr>
        </p:nvSpPr>
        <p:spPr/>
        <p:txBody>
          <a:bodyPr/>
          <a:lstStyle/>
          <a:p>
            <a:pPr eaLnBrk="1" hangingPunct="1"/>
            <a:r>
              <a:rPr lang="en-US" sz="4000"/>
              <a:t>Drainage System</a:t>
            </a:r>
            <a:br>
              <a:rPr lang="en-US" sz="4000"/>
            </a:br>
            <a:r>
              <a:rPr lang="en-US" sz="4000"/>
              <a:t>Testing Procedures</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idx="1"/>
          </p:nvPr>
        </p:nvSpPr>
        <p:spPr>
          <a:xfrm>
            <a:off x="762000" y="2667000"/>
            <a:ext cx="7772400" cy="3657600"/>
          </a:xfrm>
        </p:spPr>
        <p:txBody>
          <a:bodyPr/>
          <a:lstStyle/>
          <a:p>
            <a:pPr eaLnBrk="1" hangingPunct="1"/>
            <a:r>
              <a:rPr lang="en-US" dirty="0"/>
              <a:t>The gas system must be inspected and tested for leaks after the completion at the site.</a:t>
            </a:r>
          </a:p>
        </p:txBody>
      </p:sp>
      <p:sp>
        <p:nvSpPr>
          <p:cNvPr id="158723" name="Rectangle 2"/>
          <p:cNvSpPr>
            <a:spLocks noGrp="1" noChangeArrowheads="1"/>
          </p:cNvSpPr>
          <p:nvPr>
            <p:ph type="title"/>
          </p:nvPr>
        </p:nvSpPr>
        <p:spPr/>
        <p:txBody>
          <a:bodyPr/>
          <a:lstStyle/>
          <a:p>
            <a:pPr eaLnBrk="1" hangingPunct="1"/>
            <a:r>
              <a:rPr lang="en-US" sz="4000"/>
              <a:t>Fuel Supply System</a:t>
            </a:r>
            <a:br>
              <a:rPr lang="en-US" sz="4000"/>
            </a:br>
            <a:r>
              <a:rPr lang="en-US" sz="4000"/>
              <a:t>Testing Procedures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9" name="Rectangle 3"/>
          <p:cNvSpPr>
            <a:spLocks noGrp="1" noChangeArrowheads="1"/>
          </p:cNvSpPr>
          <p:nvPr>
            <p:ph idx="1"/>
          </p:nvPr>
        </p:nvSpPr>
        <p:spPr>
          <a:xfrm>
            <a:off x="762000" y="2438400"/>
            <a:ext cx="7772400" cy="4114800"/>
          </a:xfrm>
        </p:spPr>
        <p:txBody>
          <a:bodyPr/>
          <a:lstStyle/>
          <a:p>
            <a:pPr eaLnBrk="1" hangingPunct="1"/>
            <a:r>
              <a:rPr lang="en-US" dirty="0"/>
              <a:t>Consumer protection</a:t>
            </a:r>
          </a:p>
          <a:p>
            <a:pPr eaLnBrk="1" hangingPunct="1"/>
            <a:r>
              <a:rPr lang="en-US" dirty="0"/>
              <a:t>Rule-making</a:t>
            </a:r>
          </a:p>
          <a:p>
            <a:pPr eaLnBrk="1" hangingPunct="1"/>
            <a:r>
              <a:rPr lang="en-US" dirty="0"/>
              <a:t>Final complaint resolution</a:t>
            </a:r>
          </a:p>
          <a:p>
            <a:pPr eaLnBrk="1" hangingPunct="1"/>
            <a:r>
              <a:rPr lang="en-US" dirty="0"/>
              <a:t>Adjudicatory hearings</a:t>
            </a:r>
          </a:p>
          <a:p>
            <a:pPr eaLnBrk="1" hangingPunct="1"/>
            <a:r>
              <a:rPr lang="en-US" dirty="0"/>
              <a:t>Enforcement of rules</a:t>
            </a:r>
          </a:p>
        </p:txBody>
      </p:sp>
      <p:sp>
        <p:nvSpPr>
          <p:cNvPr id="70658" name="Rectangle 2"/>
          <p:cNvSpPr>
            <a:spLocks noGrp="1" noChangeArrowheads="1"/>
          </p:cNvSpPr>
          <p:nvPr>
            <p:ph type="title"/>
          </p:nvPr>
        </p:nvSpPr>
        <p:spPr/>
        <p:txBody>
          <a:bodyPr/>
          <a:lstStyle/>
          <a:p>
            <a:pPr eaLnBrk="1" hangingPunct="1"/>
            <a:r>
              <a:rPr lang="en-US" sz="4000"/>
              <a:t>Board Functions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anim calcmode="lin" valueType="num">
                                      <p:cBhvr additive="base">
                                        <p:cTn id="7" dur="500" fill="hold"/>
                                        <p:tgtEl>
                                          <p:spTgt spid="706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065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0659">
                                            <p:txEl>
                                              <p:pRg st="0" end="0"/>
                                            </p:txEl>
                                          </p:spTgt>
                                        </p:tgtEl>
                                        <p:attrNameLst>
                                          <p:attrName>style.visibility</p:attrName>
                                        </p:attrNameLst>
                                      </p:cBhvr>
                                      <p:to>
                                        <p:strVal val="visible"/>
                                      </p:to>
                                    </p:set>
                                    <p:anim calcmode="lin" valueType="num">
                                      <p:cBhvr additive="base">
                                        <p:cTn id="13" dur="500" fill="hold"/>
                                        <p:tgtEl>
                                          <p:spTgt spid="7065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065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0659">
                                            <p:txEl>
                                              <p:pRg st="1" end="1"/>
                                            </p:txEl>
                                          </p:spTgt>
                                        </p:tgtEl>
                                        <p:attrNameLst>
                                          <p:attrName>style.visibility</p:attrName>
                                        </p:attrNameLst>
                                      </p:cBhvr>
                                      <p:to>
                                        <p:strVal val="visible"/>
                                      </p:to>
                                    </p:set>
                                    <p:anim calcmode="lin" valueType="num">
                                      <p:cBhvr additive="base">
                                        <p:cTn id="19" dur="500" fill="hold"/>
                                        <p:tgtEl>
                                          <p:spTgt spid="7065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065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0659">
                                            <p:txEl>
                                              <p:pRg st="2" end="2"/>
                                            </p:txEl>
                                          </p:spTgt>
                                        </p:tgtEl>
                                        <p:attrNameLst>
                                          <p:attrName>style.visibility</p:attrName>
                                        </p:attrNameLst>
                                      </p:cBhvr>
                                      <p:to>
                                        <p:strVal val="visible"/>
                                      </p:to>
                                    </p:set>
                                    <p:anim calcmode="lin" valueType="num">
                                      <p:cBhvr additive="base">
                                        <p:cTn id="25" dur="500" fill="hold"/>
                                        <p:tgtEl>
                                          <p:spTgt spid="7065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065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0659">
                                            <p:txEl>
                                              <p:pRg st="3" end="3"/>
                                            </p:txEl>
                                          </p:spTgt>
                                        </p:tgtEl>
                                        <p:attrNameLst>
                                          <p:attrName>style.visibility</p:attrName>
                                        </p:attrNameLst>
                                      </p:cBhvr>
                                      <p:to>
                                        <p:strVal val="visible"/>
                                      </p:to>
                                    </p:set>
                                    <p:anim calcmode="lin" valueType="num">
                                      <p:cBhvr additive="base">
                                        <p:cTn id="31" dur="500" fill="hold"/>
                                        <p:tgtEl>
                                          <p:spTgt spid="7065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065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0659">
                                            <p:txEl>
                                              <p:pRg st="4" end="4"/>
                                            </p:txEl>
                                          </p:spTgt>
                                        </p:tgtEl>
                                        <p:attrNameLst>
                                          <p:attrName>style.visibility</p:attrName>
                                        </p:attrNameLst>
                                      </p:cBhvr>
                                      <p:to>
                                        <p:strVal val="visible"/>
                                      </p:to>
                                    </p:set>
                                    <p:anim calcmode="lin" valueType="num">
                                      <p:cBhvr additive="base">
                                        <p:cTn id="37" dur="500" fill="hold"/>
                                        <p:tgtEl>
                                          <p:spTgt spid="7065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065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P spid="70658"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idx="1"/>
          </p:nvPr>
        </p:nvSpPr>
        <p:spPr>
          <a:xfrm>
            <a:off x="762000" y="2743200"/>
            <a:ext cx="8077200" cy="3733800"/>
          </a:xfrm>
        </p:spPr>
        <p:txBody>
          <a:bodyPr/>
          <a:lstStyle/>
          <a:p>
            <a:pPr eaLnBrk="1" hangingPunct="1">
              <a:lnSpc>
                <a:spcPct val="90000"/>
              </a:lnSpc>
            </a:pPr>
            <a:r>
              <a:rPr lang="en-US" dirty="0"/>
              <a:t>Multi-section homes with ductwork in more than one section require crossover connections to complete the duct system of the home.  All ductwork connections, including duct collars, must be sealed to prevent air leakage.  Galvanized metal straps or tape and mastics must be used around the duct collar and secured tightly to make all connections.</a:t>
            </a:r>
          </a:p>
        </p:txBody>
      </p:sp>
      <p:sp>
        <p:nvSpPr>
          <p:cNvPr id="159747" name="Rectangle 2"/>
          <p:cNvSpPr>
            <a:spLocks noGrp="1" noChangeArrowheads="1"/>
          </p:cNvSpPr>
          <p:nvPr>
            <p:ph type="title"/>
          </p:nvPr>
        </p:nvSpPr>
        <p:spPr>
          <a:xfrm>
            <a:off x="457200" y="228600"/>
            <a:ext cx="8229600" cy="1033462"/>
          </a:xfrm>
        </p:spPr>
        <p:txBody>
          <a:bodyPr/>
          <a:lstStyle/>
          <a:p>
            <a:pPr eaLnBrk="1" hangingPunct="1"/>
            <a:r>
              <a:rPr lang="en-US" sz="4000" dirty="0"/>
              <a:t>Ductwork Connections</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idx="1"/>
          </p:nvPr>
        </p:nvSpPr>
        <p:spPr>
          <a:xfrm>
            <a:off x="685800" y="2667000"/>
            <a:ext cx="7772400" cy="4038600"/>
          </a:xfrm>
        </p:spPr>
        <p:txBody>
          <a:bodyPr/>
          <a:lstStyle/>
          <a:p>
            <a:pPr eaLnBrk="1" hangingPunct="1"/>
            <a:r>
              <a:rPr lang="en-US" dirty="0"/>
              <a:t>Crossover ducts outside the thermal envelope must be insulated with listed materials.</a:t>
            </a:r>
          </a:p>
          <a:p>
            <a:pPr eaLnBrk="1" hangingPunct="1">
              <a:buFont typeface="Wingdings" pitchFamily="2" charset="2"/>
              <a:buNone/>
            </a:pPr>
            <a:endParaRPr lang="en-US" dirty="0"/>
          </a:p>
          <a:p>
            <a:pPr eaLnBrk="1" hangingPunct="1"/>
            <a:r>
              <a:rPr lang="en-US" dirty="0"/>
              <a:t>In-floor or ceiling crossover duct connections must be installed and sealed to prevent air leakage.</a:t>
            </a:r>
          </a:p>
        </p:txBody>
      </p:sp>
      <p:sp>
        <p:nvSpPr>
          <p:cNvPr id="160771" name="Rectangle 2"/>
          <p:cNvSpPr>
            <a:spLocks noGrp="1" noChangeArrowheads="1"/>
          </p:cNvSpPr>
          <p:nvPr>
            <p:ph type="title"/>
          </p:nvPr>
        </p:nvSpPr>
        <p:spPr>
          <a:xfrm>
            <a:off x="381000" y="76200"/>
            <a:ext cx="8229600" cy="1252537"/>
          </a:xfrm>
        </p:spPr>
        <p:txBody>
          <a:bodyPr/>
          <a:lstStyle/>
          <a:p>
            <a:pPr eaLnBrk="1" hangingPunct="1"/>
            <a:r>
              <a:rPr lang="en-US" sz="4000" dirty="0"/>
              <a:t>Ductwork Connections</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56665" y="3069397"/>
            <a:ext cx="6962632" cy="3175634"/>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1795" name="Rectangle 2"/>
          <p:cNvSpPr>
            <a:spLocks noGrp="1" noChangeArrowheads="1"/>
          </p:cNvSpPr>
          <p:nvPr>
            <p:ph type="title"/>
          </p:nvPr>
        </p:nvSpPr>
        <p:spPr>
          <a:xfrm>
            <a:off x="525439" y="228600"/>
            <a:ext cx="8229600" cy="1447800"/>
          </a:xfrm>
        </p:spPr>
        <p:txBody>
          <a:bodyPr/>
          <a:lstStyle/>
          <a:p>
            <a:pPr eaLnBrk="1" hangingPunct="1"/>
            <a:r>
              <a:rPr lang="en-US" sz="4000" dirty="0"/>
              <a:t>Crossover Duct Installation with Two Connecting Ducts</a:t>
            </a:r>
          </a:p>
        </p:txBody>
      </p:sp>
      <p:sp>
        <p:nvSpPr>
          <p:cNvPr id="3" name="Rectangle 2"/>
          <p:cNvSpPr/>
          <p:nvPr/>
        </p:nvSpPr>
        <p:spPr>
          <a:xfrm>
            <a:off x="1752600" y="3048292"/>
            <a:ext cx="7096267"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3400" y="2772149"/>
            <a:ext cx="7924800" cy="400110"/>
          </a:xfrm>
          <a:prstGeom prst="rect">
            <a:avLst/>
          </a:prstGeom>
          <a:noFill/>
        </p:spPr>
        <p:txBody>
          <a:bodyPr wrap="square" rtlCol="0">
            <a:spAutoFit/>
          </a:bodyPr>
          <a:lstStyle/>
          <a:p>
            <a:pPr algn="ctr"/>
            <a:r>
              <a:rPr lang="en-US" sz="2000" dirty="0"/>
              <a:t>Crossover Duct Installation with Two Connecting Ducts.</a:t>
            </a:r>
          </a:p>
        </p:txBody>
      </p:sp>
      <p:sp>
        <p:nvSpPr>
          <p:cNvPr id="5" name="Rectangle 4"/>
          <p:cNvSpPr/>
          <p:nvPr/>
        </p:nvSpPr>
        <p:spPr>
          <a:xfrm>
            <a:off x="8562833" y="2808173"/>
            <a:ext cx="428767"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2667000"/>
            <a:ext cx="6488112" cy="345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2819" name="Rectangle 2"/>
          <p:cNvSpPr>
            <a:spLocks noGrp="1" noChangeArrowheads="1"/>
          </p:cNvSpPr>
          <p:nvPr>
            <p:ph type="title"/>
          </p:nvPr>
        </p:nvSpPr>
        <p:spPr>
          <a:xfrm>
            <a:off x="457200" y="228600"/>
            <a:ext cx="8229600" cy="1252537"/>
          </a:xfrm>
        </p:spPr>
        <p:txBody>
          <a:bodyPr/>
          <a:lstStyle/>
          <a:p>
            <a:pPr eaLnBrk="1" hangingPunct="1"/>
            <a:r>
              <a:rPr lang="en-US" sz="4000" dirty="0"/>
              <a:t>Crossover Duct Installation with One Connecting Duct</a:t>
            </a:r>
          </a:p>
        </p:txBody>
      </p:sp>
      <p:sp>
        <p:nvSpPr>
          <p:cNvPr id="2" name="Rectangle 1"/>
          <p:cNvSpPr/>
          <p:nvPr/>
        </p:nvSpPr>
        <p:spPr>
          <a:xfrm>
            <a:off x="1143000" y="2667000"/>
            <a:ext cx="1905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95600" y="2667000"/>
            <a:ext cx="4876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2588567"/>
            <a:ext cx="7696200" cy="400110"/>
          </a:xfrm>
          <a:prstGeom prst="rect">
            <a:avLst/>
          </a:prstGeom>
          <a:noFill/>
        </p:spPr>
        <p:txBody>
          <a:bodyPr wrap="square" rtlCol="0">
            <a:spAutoFit/>
          </a:bodyPr>
          <a:lstStyle/>
          <a:p>
            <a:pPr algn="ctr"/>
            <a:r>
              <a:rPr lang="en-US" sz="2000" dirty="0"/>
              <a:t>Crossover Duct Installation with One Connecting Duct.</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ctrTitle"/>
          </p:nvPr>
        </p:nvSpPr>
        <p:spPr>
          <a:xfrm>
            <a:off x="609600" y="381000"/>
            <a:ext cx="7772400" cy="1093788"/>
          </a:xfrm>
        </p:spPr>
        <p:txBody>
          <a:bodyPr>
            <a:normAutofit/>
          </a:bodyPr>
          <a:lstStyle/>
          <a:p>
            <a:pPr eaLnBrk="1" hangingPunct="1"/>
            <a:r>
              <a:rPr lang="en-US" sz="4800" dirty="0"/>
              <a:t>SUBCHAPTER H</a:t>
            </a:r>
          </a:p>
        </p:txBody>
      </p:sp>
      <p:sp>
        <p:nvSpPr>
          <p:cNvPr id="163843" name="Rectangle 3"/>
          <p:cNvSpPr>
            <a:spLocks noGrp="1" noChangeArrowheads="1"/>
          </p:cNvSpPr>
          <p:nvPr>
            <p:ph type="subTitle" idx="1"/>
          </p:nvPr>
        </p:nvSpPr>
        <p:spPr>
          <a:xfrm>
            <a:off x="1371600" y="1752600"/>
            <a:ext cx="6400800" cy="1473200"/>
          </a:xfrm>
        </p:spPr>
        <p:txBody>
          <a:bodyPr>
            <a:normAutofit/>
          </a:bodyPr>
          <a:lstStyle/>
          <a:p>
            <a:pPr eaLnBrk="1" hangingPunct="1">
              <a:lnSpc>
                <a:spcPct val="80000"/>
              </a:lnSpc>
            </a:pPr>
            <a:r>
              <a:rPr lang="en-US" sz="3200" dirty="0"/>
              <a:t>ELECTRICAL SYSTEMS AND EQUIPMENT</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
          <p:cNvSpPr>
            <a:spLocks noGrp="1" noChangeArrowheads="1"/>
          </p:cNvSpPr>
          <p:nvPr>
            <p:ph idx="1"/>
          </p:nvPr>
        </p:nvSpPr>
        <p:spPr>
          <a:xfrm>
            <a:off x="685800" y="2743200"/>
            <a:ext cx="7772400" cy="4114800"/>
          </a:xfrm>
        </p:spPr>
        <p:txBody>
          <a:bodyPr/>
          <a:lstStyle/>
          <a:p>
            <a:pPr eaLnBrk="1" hangingPunct="1"/>
            <a:r>
              <a:rPr lang="en-US" dirty="0"/>
              <a:t>Multi-section homes with electrical wiring in more than one section require crossover connections to join all sections of the home.  The crossover must be designed and completed in accordance with the directions provided in the installation instructions.</a:t>
            </a:r>
          </a:p>
        </p:txBody>
      </p:sp>
      <p:sp>
        <p:nvSpPr>
          <p:cNvPr id="164867" name="Rectangle 2"/>
          <p:cNvSpPr>
            <a:spLocks noGrp="1" noChangeArrowheads="1"/>
          </p:cNvSpPr>
          <p:nvPr>
            <p:ph type="title"/>
          </p:nvPr>
        </p:nvSpPr>
        <p:spPr>
          <a:xfrm>
            <a:off x="457200" y="228600"/>
            <a:ext cx="8229600" cy="1033462"/>
          </a:xfrm>
        </p:spPr>
        <p:txBody>
          <a:bodyPr/>
          <a:lstStyle/>
          <a:p>
            <a:pPr eaLnBrk="1" hangingPunct="1"/>
            <a:r>
              <a:rPr lang="en-US" sz="4000" dirty="0"/>
              <a:t>Electrical Crossovers</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p:cNvSpPr>
            <a:spLocks noGrp="1" noChangeArrowheads="1"/>
          </p:cNvSpPr>
          <p:nvPr>
            <p:ph idx="1"/>
          </p:nvPr>
        </p:nvSpPr>
        <p:spPr>
          <a:xfrm>
            <a:off x="762000" y="2819400"/>
            <a:ext cx="8001000" cy="2362200"/>
          </a:xfrm>
        </p:spPr>
        <p:txBody>
          <a:bodyPr/>
          <a:lstStyle/>
          <a:p>
            <a:pPr eaLnBrk="1" hangingPunct="1">
              <a:lnSpc>
                <a:spcPct val="90000"/>
              </a:lnSpc>
            </a:pPr>
            <a:r>
              <a:rPr lang="en-US" dirty="0"/>
              <a:t>All the exterior lighting fixtures and ceiling fans installed must be grounded by a fixture-grounding device or by a fixture-grounding wire.</a:t>
            </a:r>
          </a:p>
          <a:p>
            <a:pPr eaLnBrk="1" hangingPunct="1">
              <a:lnSpc>
                <a:spcPct val="90000"/>
              </a:lnSpc>
            </a:pPr>
            <a:r>
              <a:rPr lang="en-US" dirty="0"/>
              <a:t>For chain-hung lighting fixtures both a fixture-grounding device and a fixture-grounding wire must be used.  The identified conductor must be the neutral conductor.</a:t>
            </a:r>
          </a:p>
        </p:txBody>
      </p:sp>
      <p:sp>
        <p:nvSpPr>
          <p:cNvPr id="165891" name="Rectangle 2"/>
          <p:cNvSpPr>
            <a:spLocks noGrp="1" noChangeArrowheads="1"/>
          </p:cNvSpPr>
          <p:nvPr>
            <p:ph type="title"/>
          </p:nvPr>
        </p:nvSpPr>
        <p:spPr/>
        <p:txBody>
          <a:bodyPr/>
          <a:lstStyle/>
          <a:p>
            <a:pPr eaLnBrk="1" hangingPunct="1"/>
            <a:r>
              <a:rPr lang="en-US" sz="4000"/>
              <a:t>Miscellaneous Lights and Fixtures</a:t>
            </a:r>
            <a:br>
              <a:rPr lang="en-US" sz="4000"/>
            </a:br>
            <a:r>
              <a:rPr lang="en-US" sz="4000"/>
              <a:t>Grounding</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19" t="8598"/>
          <a:stretch>
            <a:fillRect/>
          </a:stretch>
        </p:blipFill>
        <p:spPr>
          <a:xfrm>
            <a:off x="228600" y="2438400"/>
            <a:ext cx="5181600" cy="40068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6915" name="Rectangle 2"/>
          <p:cNvSpPr>
            <a:spLocks noGrp="1" noChangeArrowheads="1"/>
          </p:cNvSpPr>
          <p:nvPr>
            <p:ph type="title"/>
          </p:nvPr>
        </p:nvSpPr>
        <p:spPr>
          <a:xfrm>
            <a:off x="457200" y="228600"/>
            <a:ext cx="8229600" cy="1252537"/>
          </a:xfrm>
        </p:spPr>
        <p:txBody>
          <a:bodyPr/>
          <a:lstStyle/>
          <a:p>
            <a:pPr eaLnBrk="1" hangingPunct="1"/>
            <a:r>
              <a:rPr lang="en-US" sz="4000" dirty="0"/>
              <a:t>Typical Installation of a </a:t>
            </a:r>
            <a:br>
              <a:rPr lang="en-US" sz="4000" dirty="0"/>
            </a:br>
            <a:r>
              <a:rPr lang="en-US" sz="4000" dirty="0"/>
              <a:t>Chain-Hung Lighting Fixture</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3019454"/>
            <a:ext cx="5486400" cy="367820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7939" name="Rectangle 2"/>
          <p:cNvSpPr>
            <a:spLocks noGrp="1" noChangeArrowheads="1"/>
          </p:cNvSpPr>
          <p:nvPr>
            <p:ph type="title"/>
          </p:nvPr>
        </p:nvSpPr>
        <p:spPr/>
        <p:txBody>
          <a:bodyPr/>
          <a:lstStyle/>
          <a:p>
            <a:pPr eaLnBrk="1" hangingPunct="1"/>
            <a:r>
              <a:rPr lang="en-US" sz="4000"/>
              <a:t>Typical Installation of a Surface-Mount Exterior Lighting Fixture</a:t>
            </a:r>
          </a:p>
        </p:txBody>
      </p:sp>
      <p:sp>
        <p:nvSpPr>
          <p:cNvPr id="2" name="Rectangle 1"/>
          <p:cNvSpPr/>
          <p:nvPr/>
        </p:nvSpPr>
        <p:spPr>
          <a:xfrm>
            <a:off x="1371600" y="2968388"/>
            <a:ext cx="6705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 y="2568278"/>
            <a:ext cx="8229600" cy="400110"/>
          </a:xfrm>
          <a:prstGeom prst="rect">
            <a:avLst/>
          </a:prstGeom>
          <a:noFill/>
        </p:spPr>
        <p:txBody>
          <a:bodyPr wrap="square" rtlCol="0">
            <a:spAutoFit/>
          </a:bodyPr>
          <a:lstStyle/>
          <a:p>
            <a:pPr algn="ctr"/>
            <a:r>
              <a:rPr lang="en-US" sz="2000" dirty="0"/>
              <a:t>Typical Installation of Surface-Mounted Exterior Lighting Fixture.</a:t>
            </a: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idx="1"/>
          </p:nvPr>
        </p:nvSpPr>
        <p:spPr>
          <a:xfrm>
            <a:off x="762000" y="2133600"/>
            <a:ext cx="7772400" cy="4114800"/>
          </a:xfrm>
        </p:spPr>
        <p:txBody>
          <a:bodyPr/>
          <a:lstStyle/>
          <a:p>
            <a:pPr marL="0" indent="0" eaLnBrk="1" hangingPunct="1">
              <a:lnSpc>
                <a:spcPct val="80000"/>
              </a:lnSpc>
              <a:buFont typeface="Symbol" pitchFamily="18" charset="2"/>
              <a:buNone/>
              <a:defRPr/>
            </a:pPr>
            <a:endParaRPr lang="en-US" dirty="0"/>
          </a:p>
          <a:p>
            <a:pPr eaLnBrk="1" hangingPunct="1">
              <a:lnSpc>
                <a:spcPct val="80000"/>
              </a:lnSpc>
              <a:buFont typeface="Wingdings" pitchFamily="2" charset="2"/>
              <a:buNone/>
              <a:defRPr/>
            </a:pPr>
            <a:endParaRPr lang="en-US" dirty="0"/>
          </a:p>
          <a:p>
            <a:pPr eaLnBrk="1" hangingPunct="1">
              <a:lnSpc>
                <a:spcPct val="80000"/>
              </a:lnSpc>
              <a:defRPr/>
            </a:pPr>
            <a:r>
              <a:rPr lang="en-US" dirty="0"/>
              <a:t>The lighting fixture must be caulked around its base to ensure a watertight seal to the sidewall.</a:t>
            </a:r>
          </a:p>
          <a:p>
            <a:pPr eaLnBrk="1" hangingPunct="1">
              <a:lnSpc>
                <a:spcPct val="80000"/>
              </a:lnSpc>
              <a:buFont typeface="Wingdings" pitchFamily="2" charset="2"/>
              <a:buNone/>
              <a:defRPr/>
            </a:pPr>
            <a:endParaRPr lang="en-US" dirty="0"/>
          </a:p>
          <a:p>
            <a:pPr eaLnBrk="1" hangingPunct="1">
              <a:lnSpc>
                <a:spcPct val="80000"/>
              </a:lnSpc>
              <a:buFont typeface="Wingdings" pitchFamily="2" charset="2"/>
              <a:buNone/>
              <a:defRPr/>
            </a:pPr>
            <a:r>
              <a:rPr lang="en-US" sz="2800" dirty="0"/>
              <a:t>	</a:t>
            </a:r>
          </a:p>
        </p:txBody>
      </p:sp>
      <p:sp>
        <p:nvSpPr>
          <p:cNvPr id="168963" name="Rectangle 2"/>
          <p:cNvSpPr>
            <a:spLocks noGrp="1" noChangeArrowheads="1"/>
          </p:cNvSpPr>
          <p:nvPr>
            <p:ph type="title"/>
          </p:nvPr>
        </p:nvSpPr>
        <p:spPr/>
        <p:txBody>
          <a:bodyPr/>
          <a:lstStyle/>
          <a:p>
            <a:pPr eaLnBrk="1" hangingPunct="1"/>
            <a:r>
              <a:rPr lang="en-US" sz="4000"/>
              <a:t>Miscellaneous Lights and Fixtures</a:t>
            </a:r>
            <a:br>
              <a:rPr lang="en-US" sz="4000"/>
            </a:br>
            <a:r>
              <a:rPr lang="en-US" sz="4000"/>
              <a:t>Exterior Lights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5" name="Rectangle 3"/>
          <p:cNvSpPr>
            <a:spLocks noGrp="1" noChangeArrowheads="1"/>
          </p:cNvSpPr>
          <p:nvPr>
            <p:ph idx="1"/>
          </p:nvPr>
        </p:nvSpPr>
        <p:spPr>
          <a:xfrm>
            <a:off x="685800" y="2667000"/>
            <a:ext cx="7772400" cy="3505200"/>
          </a:xfrm>
        </p:spPr>
        <p:txBody>
          <a:bodyPr/>
          <a:lstStyle/>
          <a:p>
            <a:pPr eaLnBrk="1" hangingPunct="1"/>
            <a:r>
              <a:rPr lang="en-US" dirty="0"/>
              <a:t>If a consumer files a written complaint with the board against the manufacturer, dealer or installer within one year after occupancy of new manufactured housing, </a:t>
            </a:r>
            <a:r>
              <a:rPr lang="en-US" b="1" u="sng" dirty="0"/>
              <a:t>it tolls the statute of limitations for purposes of bringing action to enforce any applicable warranty.</a:t>
            </a:r>
            <a:endParaRPr lang="en-US" dirty="0"/>
          </a:p>
        </p:txBody>
      </p:sp>
      <p:sp>
        <p:nvSpPr>
          <p:cNvPr id="21507" name="Rectangle 2"/>
          <p:cNvSpPr>
            <a:spLocks noGrp="1" noChangeArrowheads="1"/>
          </p:cNvSpPr>
          <p:nvPr>
            <p:ph type="title"/>
          </p:nvPr>
        </p:nvSpPr>
        <p:spPr/>
        <p:txBody>
          <a:bodyPr/>
          <a:lstStyle/>
          <a:p>
            <a:pPr eaLnBrk="1" hangingPunct="1"/>
            <a:r>
              <a:rPr lang="en-US" sz="4000"/>
              <a:t>Complaint Procedure</a:t>
            </a:r>
            <a:r>
              <a:rPr lang="en-US"/>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3"/>
          <p:cNvSpPr>
            <a:spLocks noGrp="1" noChangeArrowheads="1"/>
          </p:cNvSpPr>
          <p:nvPr>
            <p:ph idx="1"/>
          </p:nvPr>
        </p:nvSpPr>
        <p:spPr>
          <a:xfrm>
            <a:off x="762000" y="2590800"/>
            <a:ext cx="8153400" cy="3886200"/>
          </a:xfrm>
        </p:spPr>
        <p:txBody>
          <a:bodyPr/>
          <a:lstStyle/>
          <a:p>
            <a:pPr eaLnBrk="1" hangingPunct="1">
              <a:lnSpc>
                <a:spcPct val="90000"/>
              </a:lnSpc>
            </a:pPr>
            <a:r>
              <a:rPr lang="en-US" dirty="0"/>
              <a:t>Ceiling-suspended (paddle) fans must be connected to the junction box listed and marked for ceiling fan application.</a:t>
            </a:r>
          </a:p>
          <a:p>
            <a:pPr eaLnBrk="1" hangingPunct="1">
              <a:lnSpc>
                <a:spcPct val="90000"/>
              </a:lnSpc>
              <a:buFont typeface="Wingdings" pitchFamily="2" charset="2"/>
              <a:buNone/>
            </a:pPr>
            <a:endParaRPr lang="en-US" dirty="0"/>
          </a:p>
          <a:p>
            <a:pPr eaLnBrk="1" hangingPunct="1">
              <a:lnSpc>
                <a:spcPct val="90000"/>
              </a:lnSpc>
            </a:pPr>
            <a:r>
              <a:rPr lang="en-US" dirty="0"/>
              <a:t>The ceiling fan must be installed with the trailing edges of the blades at least 6’4” above the finished floor.</a:t>
            </a:r>
          </a:p>
          <a:p>
            <a:pPr eaLnBrk="1" hangingPunct="1">
              <a:lnSpc>
                <a:spcPct val="90000"/>
              </a:lnSpc>
              <a:buFont typeface="Wingdings" pitchFamily="2" charset="2"/>
              <a:buNone/>
            </a:pPr>
            <a:endParaRPr lang="en-US" dirty="0"/>
          </a:p>
        </p:txBody>
      </p:sp>
      <p:sp>
        <p:nvSpPr>
          <p:cNvPr id="169987" name="Rectangle 2"/>
          <p:cNvSpPr>
            <a:spLocks noGrp="1" noChangeArrowheads="1"/>
          </p:cNvSpPr>
          <p:nvPr>
            <p:ph type="title"/>
          </p:nvPr>
        </p:nvSpPr>
        <p:spPr/>
        <p:txBody>
          <a:bodyPr/>
          <a:lstStyle/>
          <a:p>
            <a:pPr eaLnBrk="1" hangingPunct="1"/>
            <a:r>
              <a:rPr lang="en-US" sz="4000"/>
              <a:t>Miscellaneous Lights and Fixtures</a:t>
            </a:r>
            <a:br>
              <a:rPr lang="en-US" sz="4000"/>
            </a:br>
            <a:r>
              <a:rPr lang="en-US" sz="4000"/>
              <a:t>Ceiling Fans</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3"/>
          <p:cNvSpPr>
            <a:spLocks noGrp="1" noChangeArrowheads="1"/>
          </p:cNvSpPr>
          <p:nvPr>
            <p:ph idx="1"/>
          </p:nvPr>
        </p:nvSpPr>
        <p:spPr>
          <a:xfrm>
            <a:off x="762000" y="2743200"/>
            <a:ext cx="8077200" cy="3429000"/>
          </a:xfrm>
        </p:spPr>
        <p:txBody>
          <a:bodyPr/>
          <a:lstStyle/>
          <a:p>
            <a:pPr eaLnBrk="1" hangingPunct="1">
              <a:lnSpc>
                <a:spcPct val="80000"/>
              </a:lnSpc>
            </a:pPr>
            <a:r>
              <a:rPr lang="en-US" dirty="0"/>
              <a:t>After completion of all electrical wiring and connections, including crossovers, electrical lights, and ceiling fans, the electrical system must be inspected and tested at the site.</a:t>
            </a:r>
          </a:p>
          <a:p>
            <a:pPr eaLnBrk="1" hangingPunct="1">
              <a:lnSpc>
                <a:spcPct val="80000"/>
              </a:lnSpc>
            </a:pPr>
            <a:endParaRPr lang="en-US" dirty="0"/>
          </a:p>
          <a:p>
            <a:pPr eaLnBrk="1" hangingPunct="1">
              <a:lnSpc>
                <a:spcPct val="80000"/>
              </a:lnSpc>
            </a:pPr>
            <a:r>
              <a:rPr lang="en-US" dirty="0"/>
              <a:t>The installation instructions must indicate that each manufactured home must be subjected to the following tests:</a:t>
            </a:r>
          </a:p>
          <a:p>
            <a:pPr eaLnBrk="1" hangingPunct="1">
              <a:lnSpc>
                <a:spcPct val="80000"/>
              </a:lnSpc>
              <a:buFont typeface="Wingdings" pitchFamily="2" charset="2"/>
              <a:buNone/>
            </a:pPr>
            <a:endParaRPr lang="en-US" sz="3000" dirty="0"/>
          </a:p>
          <a:p>
            <a:pPr eaLnBrk="1" hangingPunct="1">
              <a:lnSpc>
                <a:spcPct val="80000"/>
              </a:lnSpc>
              <a:buFont typeface="Wingdings" pitchFamily="2" charset="2"/>
              <a:buNone/>
            </a:pPr>
            <a:endParaRPr lang="en-US" sz="2600" dirty="0"/>
          </a:p>
        </p:txBody>
      </p:sp>
      <p:sp>
        <p:nvSpPr>
          <p:cNvPr id="171011" name="Rectangle 2"/>
          <p:cNvSpPr>
            <a:spLocks noGrp="1" noChangeArrowheads="1"/>
          </p:cNvSpPr>
          <p:nvPr>
            <p:ph type="title"/>
          </p:nvPr>
        </p:nvSpPr>
        <p:spPr/>
        <p:txBody>
          <a:bodyPr/>
          <a:lstStyle/>
          <a:p>
            <a:pPr eaLnBrk="1" hangingPunct="1"/>
            <a:r>
              <a:rPr lang="en-US" sz="4000"/>
              <a:t>Miscellaneous Lights and Fixtures</a:t>
            </a:r>
            <a:br>
              <a:rPr lang="en-US" sz="4000"/>
            </a:br>
            <a:r>
              <a:rPr lang="en-US" sz="4000"/>
              <a:t>Testing</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idx="1"/>
          </p:nvPr>
        </p:nvSpPr>
        <p:spPr>
          <a:xfrm>
            <a:off x="609600" y="2514600"/>
            <a:ext cx="8153400" cy="4114800"/>
          </a:xfrm>
        </p:spPr>
        <p:txBody>
          <a:bodyPr/>
          <a:lstStyle/>
          <a:p>
            <a:pPr marL="114300" indent="-114300" eaLnBrk="1" hangingPunct="1">
              <a:lnSpc>
                <a:spcPct val="90000"/>
              </a:lnSpc>
              <a:buFont typeface="Wingdings" pitchFamily="2" charset="2"/>
              <a:buNone/>
              <a:tabLst>
                <a:tab pos="685800" algn="l"/>
              </a:tabLst>
            </a:pPr>
            <a:r>
              <a:rPr lang="en-US" dirty="0"/>
              <a:t>	1.	An electrical continuity test to ensure that metallic parts 	are properly bonded;</a:t>
            </a:r>
          </a:p>
          <a:p>
            <a:pPr marL="114300" indent="-114300" eaLnBrk="1" hangingPunct="1">
              <a:lnSpc>
                <a:spcPct val="90000"/>
              </a:lnSpc>
              <a:buFont typeface="Wingdings" pitchFamily="2" charset="2"/>
              <a:buNone/>
              <a:tabLst>
                <a:tab pos="685800" algn="l"/>
              </a:tabLst>
            </a:pPr>
            <a:r>
              <a:rPr lang="en-US" dirty="0"/>
              <a:t>	2.	Operational test to demonstrate that all equipment, 	except water heaters, electric furnaces, electric ranges, 	dishwashers, clothes washers/dryers, and portable 		appliances are connected and in working order; and</a:t>
            </a:r>
          </a:p>
          <a:p>
            <a:pPr marL="114300" indent="-114300" eaLnBrk="1" hangingPunct="1">
              <a:lnSpc>
                <a:spcPct val="90000"/>
              </a:lnSpc>
              <a:buFont typeface="Symbol" pitchFamily="18" charset="2"/>
              <a:buNone/>
              <a:tabLst>
                <a:tab pos="685800" algn="l"/>
              </a:tabLst>
            </a:pPr>
            <a:r>
              <a:rPr lang="en-US" dirty="0"/>
              <a:t>  3.	For electrical equipment installed or completed during 	installation, polarity checks to determine that 	connections have been made properly made. Visual 	verification is an acceptable electrical polarity check.</a:t>
            </a:r>
          </a:p>
          <a:p>
            <a:pPr marL="114300" indent="-114300" eaLnBrk="1" hangingPunct="1">
              <a:lnSpc>
                <a:spcPct val="90000"/>
              </a:lnSpc>
              <a:buFont typeface="Wingdings" pitchFamily="2" charset="2"/>
              <a:buNone/>
              <a:tabLst>
                <a:tab pos="685800" algn="l"/>
              </a:tabLst>
            </a:pPr>
            <a:endParaRPr lang="en-US" dirty="0"/>
          </a:p>
        </p:txBody>
      </p:sp>
      <p:sp>
        <p:nvSpPr>
          <p:cNvPr id="172035" name="Rectangle 2"/>
          <p:cNvSpPr>
            <a:spLocks noGrp="1" noChangeArrowheads="1"/>
          </p:cNvSpPr>
          <p:nvPr>
            <p:ph type="title"/>
          </p:nvPr>
        </p:nvSpPr>
        <p:spPr>
          <a:xfrm>
            <a:off x="457200" y="381000"/>
            <a:ext cx="8229600" cy="1252537"/>
          </a:xfrm>
        </p:spPr>
        <p:txBody>
          <a:bodyPr/>
          <a:lstStyle/>
          <a:p>
            <a:pPr eaLnBrk="1" hangingPunct="1"/>
            <a:r>
              <a:rPr lang="en-US" sz="4000" dirty="0"/>
              <a:t>Electrical Testing</a:t>
            </a:r>
            <a:br>
              <a:rPr lang="en-US" sz="4000" dirty="0"/>
            </a:br>
            <a:endParaRPr lang="en-US" sz="4000" dirty="0"/>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3"/>
          <p:cNvSpPr>
            <a:spLocks noGrp="1" noChangeArrowheads="1"/>
          </p:cNvSpPr>
          <p:nvPr>
            <p:ph idx="1"/>
          </p:nvPr>
        </p:nvSpPr>
        <p:spPr>
          <a:xfrm>
            <a:off x="685800" y="2590800"/>
            <a:ext cx="7772400" cy="3657600"/>
          </a:xfrm>
        </p:spPr>
        <p:txBody>
          <a:bodyPr/>
          <a:lstStyle/>
          <a:p>
            <a:pPr eaLnBrk="1" hangingPunct="1">
              <a:defRPr/>
            </a:pPr>
            <a:r>
              <a:rPr lang="en-US" dirty="0"/>
              <a:t>Smoke alarms must be functionally tested in accordance with applicable requirements of the smoke alarm manufacturer instructions.</a:t>
            </a:r>
          </a:p>
          <a:p>
            <a:pPr eaLnBrk="1" hangingPunct="1">
              <a:defRPr/>
            </a:pPr>
            <a:r>
              <a:rPr lang="en-US" dirty="0"/>
              <a:t>Home manufacturers must provide specific written instructions for installers on how to inspect and test the operation of smoke alarms during the installation of the home. </a:t>
            </a:r>
          </a:p>
          <a:p>
            <a:pPr marL="0" indent="0" eaLnBrk="1" hangingPunct="1">
              <a:buFont typeface="Symbol" pitchFamily="18" charset="2"/>
              <a:buNone/>
              <a:defRPr/>
            </a:pPr>
            <a:endParaRPr lang="en-US" dirty="0"/>
          </a:p>
        </p:txBody>
      </p:sp>
      <p:sp>
        <p:nvSpPr>
          <p:cNvPr id="173059" name="Rectangle 2"/>
          <p:cNvSpPr>
            <a:spLocks noGrp="1" noChangeArrowheads="1"/>
          </p:cNvSpPr>
          <p:nvPr>
            <p:ph type="title"/>
          </p:nvPr>
        </p:nvSpPr>
        <p:spPr>
          <a:xfrm>
            <a:off x="381000" y="152401"/>
            <a:ext cx="8229600" cy="1143000"/>
          </a:xfrm>
        </p:spPr>
        <p:txBody>
          <a:bodyPr/>
          <a:lstStyle/>
          <a:p>
            <a:pPr eaLnBrk="1" hangingPunct="1"/>
            <a:r>
              <a:rPr lang="en-US" sz="4000" dirty="0"/>
              <a:t>Smoke Alarms</a:t>
            </a: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609600" y="533400"/>
            <a:ext cx="7772400" cy="914400"/>
          </a:xfrm>
        </p:spPr>
        <p:txBody>
          <a:bodyPr>
            <a:normAutofit/>
          </a:bodyPr>
          <a:lstStyle/>
          <a:p>
            <a:pPr eaLnBrk="1" hangingPunct="1"/>
            <a:r>
              <a:rPr lang="en-US" sz="4800" dirty="0"/>
              <a:t>SUBCHAPTER I</a:t>
            </a:r>
          </a:p>
        </p:txBody>
      </p:sp>
      <p:sp>
        <p:nvSpPr>
          <p:cNvPr id="174083" name="Rectangle 3"/>
          <p:cNvSpPr>
            <a:spLocks noGrp="1" noChangeArrowheads="1"/>
          </p:cNvSpPr>
          <p:nvPr>
            <p:ph type="subTitle" idx="1"/>
          </p:nvPr>
        </p:nvSpPr>
        <p:spPr>
          <a:xfrm>
            <a:off x="1295400" y="1600200"/>
            <a:ext cx="6629400" cy="533400"/>
          </a:xfrm>
        </p:spPr>
        <p:txBody>
          <a:bodyPr>
            <a:normAutofit/>
          </a:bodyPr>
          <a:lstStyle/>
          <a:p>
            <a:pPr eaLnBrk="1" hangingPunct="1">
              <a:lnSpc>
                <a:spcPct val="80000"/>
              </a:lnSpc>
            </a:pPr>
            <a:r>
              <a:rPr lang="en-US" sz="3200" dirty="0"/>
              <a:t>EXTERIOR AND INTERIOR CLOSE-UP</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idx="1"/>
          </p:nvPr>
        </p:nvSpPr>
        <p:spPr>
          <a:xfrm>
            <a:off x="762000" y="2514600"/>
            <a:ext cx="7694613" cy="3810000"/>
          </a:xfrm>
        </p:spPr>
        <p:txBody>
          <a:bodyPr/>
          <a:lstStyle/>
          <a:p>
            <a:pPr eaLnBrk="1" hangingPunct="1"/>
            <a:r>
              <a:rPr lang="en-US" dirty="0"/>
              <a:t>On multi-section manufactured homes, install the sealer gasket on the ceiling, end walls, and floor mate-line prior to joining the sections together.</a:t>
            </a:r>
          </a:p>
        </p:txBody>
      </p:sp>
      <p:sp>
        <p:nvSpPr>
          <p:cNvPr id="175107" name="Rectangle 2"/>
          <p:cNvSpPr>
            <a:spLocks noGrp="1" noChangeArrowheads="1"/>
          </p:cNvSpPr>
          <p:nvPr>
            <p:ph type="title"/>
          </p:nvPr>
        </p:nvSpPr>
        <p:spPr>
          <a:xfrm>
            <a:off x="381000" y="228600"/>
            <a:ext cx="8229600" cy="1252537"/>
          </a:xfrm>
        </p:spPr>
        <p:txBody>
          <a:bodyPr/>
          <a:lstStyle/>
          <a:p>
            <a:pPr eaLnBrk="1" hangingPunct="1"/>
            <a:r>
              <a:rPr lang="en-US" sz="4000" dirty="0"/>
              <a:t>Mate-Line Gasket</a:t>
            </a:r>
          </a:p>
        </p:txBody>
      </p:sp>
      <p:pic>
        <p:nvPicPr>
          <p:cNvPr id="175108" name="Picture 4"/>
          <p:cNvPicPr>
            <a:picLocks noChangeAspect="1" noChangeArrowheads="1"/>
          </p:cNvPicPr>
          <p:nvPr/>
        </p:nvPicPr>
        <p:blipFill>
          <a:blip r:embed="rId2">
            <a:extLst>
              <a:ext uri="{28A0092B-C50C-407E-A947-70E740481C1C}">
                <a14:useLocalDpi xmlns:a14="http://schemas.microsoft.com/office/drawing/2010/main" val="0"/>
              </a:ext>
            </a:extLst>
          </a:blip>
          <a:srcRect l="-3331" t="15038"/>
          <a:stretch>
            <a:fillRect/>
          </a:stretch>
        </p:blipFill>
        <p:spPr bwMode="auto">
          <a:xfrm>
            <a:off x="1600200" y="4191000"/>
            <a:ext cx="57912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3"/>
          <p:cNvSpPr>
            <a:spLocks noGrp="1" noChangeArrowheads="1"/>
          </p:cNvSpPr>
          <p:nvPr>
            <p:ph idx="1"/>
          </p:nvPr>
        </p:nvSpPr>
        <p:spPr>
          <a:xfrm>
            <a:off x="762000" y="2514600"/>
            <a:ext cx="7848600" cy="3733800"/>
          </a:xfrm>
        </p:spPr>
        <p:txBody>
          <a:bodyPr/>
          <a:lstStyle/>
          <a:p>
            <a:pPr eaLnBrk="1" hangingPunct="1"/>
            <a:r>
              <a:rPr lang="en-US" dirty="0"/>
              <a:t>The bottom board covering must be inspected for any loosening or areas that might have been damaged or torn during installation or transportation.  Any missing insulation is to be replaced prior to closure and repair of the bottom board.</a:t>
            </a:r>
          </a:p>
          <a:p>
            <a:pPr eaLnBrk="1" hangingPunct="1"/>
            <a:endParaRPr lang="en-US" dirty="0"/>
          </a:p>
          <a:p>
            <a:pPr eaLnBrk="1" hangingPunct="1">
              <a:buFont typeface="Wingdings" pitchFamily="2" charset="2"/>
              <a:buNone/>
            </a:pPr>
            <a:endParaRPr lang="en-US" sz="2800" dirty="0"/>
          </a:p>
        </p:txBody>
      </p:sp>
      <p:sp>
        <p:nvSpPr>
          <p:cNvPr id="176131" name="Rectangle 2"/>
          <p:cNvSpPr>
            <a:spLocks noGrp="1" noChangeArrowheads="1"/>
          </p:cNvSpPr>
          <p:nvPr>
            <p:ph type="title"/>
          </p:nvPr>
        </p:nvSpPr>
        <p:spPr>
          <a:xfrm>
            <a:off x="381000" y="228600"/>
            <a:ext cx="8229600" cy="1033462"/>
          </a:xfrm>
        </p:spPr>
        <p:txBody>
          <a:bodyPr/>
          <a:lstStyle/>
          <a:p>
            <a:pPr eaLnBrk="1" hangingPunct="1"/>
            <a:r>
              <a:rPr lang="en-US" sz="4000" dirty="0"/>
              <a:t>Bottom Board Repair</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3"/>
          <p:cNvSpPr>
            <a:spLocks noGrp="1" noChangeArrowheads="1"/>
          </p:cNvSpPr>
          <p:nvPr>
            <p:ph idx="1"/>
          </p:nvPr>
        </p:nvSpPr>
        <p:spPr>
          <a:xfrm>
            <a:off x="762000" y="2590800"/>
            <a:ext cx="8077200" cy="4038600"/>
          </a:xfrm>
        </p:spPr>
        <p:txBody>
          <a:bodyPr/>
          <a:lstStyle/>
          <a:p>
            <a:pPr eaLnBrk="1" hangingPunct="1"/>
            <a:r>
              <a:rPr lang="en-US" dirty="0"/>
              <a:t>Any splits or tears in the bottom board must be resealed with tape or patches in accordance with methods provided in the manufacturer’s installation instructions.</a:t>
            </a:r>
          </a:p>
          <a:p>
            <a:pPr eaLnBrk="1" hangingPunct="1"/>
            <a:endParaRPr lang="en-US" dirty="0"/>
          </a:p>
          <a:p>
            <a:pPr eaLnBrk="1" hangingPunct="1">
              <a:buFont typeface="Wingdings" pitchFamily="2" charset="2"/>
              <a:buNone/>
            </a:pPr>
            <a:endParaRPr lang="en-US" dirty="0"/>
          </a:p>
        </p:txBody>
      </p:sp>
      <p:sp>
        <p:nvSpPr>
          <p:cNvPr id="177155" name="Rectangle 2"/>
          <p:cNvSpPr>
            <a:spLocks noGrp="1" noChangeArrowheads="1"/>
          </p:cNvSpPr>
          <p:nvPr>
            <p:ph type="title"/>
          </p:nvPr>
        </p:nvSpPr>
        <p:spPr>
          <a:xfrm>
            <a:off x="457200" y="228600"/>
            <a:ext cx="8229600" cy="1033462"/>
          </a:xfrm>
        </p:spPr>
        <p:txBody>
          <a:bodyPr/>
          <a:lstStyle/>
          <a:p>
            <a:pPr eaLnBrk="1" hangingPunct="1"/>
            <a:r>
              <a:rPr lang="en-US" sz="4000" dirty="0"/>
              <a:t>Bottom Board Repair</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8" name="Rectangle 2"/>
          <p:cNvSpPr>
            <a:spLocks noGrp="1" noChangeArrowheads="1"/>
          </p:cNvSpPr>
          <p:nvPr>
            <p:ph type="ctrTitle"/>
          </p:nvPr>
        </p:nvSpPr>
        <p:spPr>
          <a:xfrm>
            <a:off x="609600" y="609600"/>
            <a:ext cx="7772400" cy="762000"/>
          </a:xfrm>
        </p:spPr>
        <p:txBody>
          <a:bodyPr>
            <a:noAutofit/>
          </a:bodyPr>
          <a:lstStyle/>
          <a:p>
            <a:pPr eaLnBrk="1" hangingPunct="1"/>
            <a:r>
              <a:rPr lang="en-US" sz="4800" dirty="0"/>
              <a:t>SUBCHAPTER J</a:t>
            </a:r>
          </a:p>
        </p:txBody>
      </p:sp>
      <p:sp>
        <p:nvSpPr>
          <p:cNvPr id="178179" name="Rectangle 3"/>
          <p:cNvSpPr>
            <a:spLocks noGrp="1" noChangeArrowheads="1"/>
          </p:cNvSpPr>
          <p:nvPr>
            <p:ph type="subTitle" idx="1"/>
          </p:nvPr>
        </p:nvSpPr>
        <p:spPr>
          <a:xfrm>
            <a:off x="1295400" y="1676400"/>
            <a:ext cx="6400800" cy="1473200"/>
          </a:xfrm>
        </p:spPr>
        <p:txBody>
          <a:bodyPr>
            <a:normAutofit/>
          </a:bodyPr>
          <a:lstStyle/>
          <a:p>
            <a:pPr eaLnBrk="1" hangingPunct="1">
              <a:lnSpc>
                <a:spcPct val="80000"/>
              </a:lnSpc>
            </a:pPr>
            <a:r>
              <a:rPr lang="en-US" sz="3200" dirty="0"/>
              <a:t>ADDITIONAL REQUIREMENTS</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3"/>
          <p:cNvSpPr>
            <a:spLocks noGrp="1" noChangeArrowheads="1"/>
          </p:cNvSpPr>
          <p:nvPr>
            <p:ph idx="1"/>
          </p:nvPr>
        </p:nvSpPr>
        <p:spPr>
          <a:xfrm>
            <a:off x="838200" y="2590800"/>
            <a:ext cx="7772400" cy="4038600"/>
          </a:xfrm>
        </p:spPr>
        <p:txBody>
          <a:bodyPr/>
          <a:lstStyle/>
          <a:p>
            <a:pPr marL="0" indent="0" eaLnBrk="1" hangingPunct="1">
              <a:lnSpc>
                <a:spcPct val="90000"/>
              </a:lnSpc>
              <a:buFont typeface="Wingdings" pitchFamily="2" charset="2"/>
              <a:buNone/>
            </a:pPr>
            <a:r>
              <a:rPr lang="en-US" dirty="0"/>
              <a:t>Manufactured homes, which are installed in compliance with this standard, are exempt from all state or political subdivision codes, standards or regulations covering the same matters.  Other matters are under the authority of the LAHJ.</a:t>
            </a:r>
          </a:p>
          <a:p>
            <a:pPr marL="0" indent="0" eaLnBrk="1" hangingPunct="1">
              <a:lnSpc>
                <a:spcPct val="90000"/>
              </a:lnSpc>
              <a:buFont typeface="Wingdings" pitchFamily="2" charset="2"/>
              <a:buNone/>
            </a:pPr>
            <a:endParaRPr lang="en-US" dirty="0"/>
          </a:p>
        </p:txBody>
      </p:sp>
      <p:sp>
        <p:nvSpPr>
          <p:cNvPr id="179203" name="Rectangle 2"/>
          <p:cNvSpPr>
            <a:spLocks noGrp="1" noChangeArrowheads="1"/>
          </p:cNvSpPr>
          <p:nvPr>
            <p:ph type="title"/>
          </p:nvPr>
        </p:nvSpPr>
        <p:spPr/>
        <p:txBody>
          <a:bodyPr/>
          <a:lstStyle/>
          <a:p>
            <a:pPr eaLnBrk="1" hangingPunct="1"/>
            <a:r>
              <a:rPr lang="en-US" sz="4000" dirty="0"/>
              <a:t>General</a:t>
            </a:r>
            <a:br>
              <a:rPr lang="en-US" sz="4000" dirty="0"/>
            </a:br>
            <a:r>
              <a:rPr lang="en-US" sz="4000" dirty="0"/>
              <a:t>Exemption</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a:xfrm>
            <a:off x="914400" y="2667000"/>
            <a:ext cx="7772400" cy="3505200"/>
          </a:xfrm>
        </p:spPr>
        <p:txBody>
          <a:bodyPr/>
          <a:lstStyle/>
          <a:p>
            <a:pPr marL="0" indent="0" eaLnBrk="1" hangingPunct="1">
              <a:lnSpc>
                <a:spcPct val="90000"/>
              </a:lnSpc>
              <a:buNone/>
            </a:pPr>
            <a:r>
              <a:rPr lang="en-US" dirty="0"/>
              <a:t>When a consumer complaint is received staff contacts the dealer and/or the manufacturer to try to resolve the issues prior to it becoming an official complaint.  </a:t>
            </a:r>
            <a:r>
              <a:rPr lang="en-US" i="1" dirty="0"/>
              <a:t>(The staff realizes that there are two sides to every situation and the consumer is not always right!)</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idx="1"/>
          </p:nvPr>
        </p:nvSpPr>
        <p:spPr>
          <a:xfrm>
            <a:off x="762000" y="2667000"/>
            <a:ext cx="8001000" cy="4572000"/>
          </a:xfrm>
        </p:spPr>
        <p:txBody>
          <a:bodyPr/>
          <a:lstStyle/>
          <a:p>
            <a:pPr eaLnBrk="1" hangingPunct="1">
              <a:lnSpc>
                <a:spcPct val="80000"/>
              </a:lnSpc>
            </a:pPr>
            <a:r>
              <a:rPr lang="en-US" dirty="0"/>
              <a:t>Onsite structures attached to the home shall be installed according to the home manufacturer’s installation instructions or be designed and approved by a registered engineer or registered architect.</a:t>
            </a:r>
          </a:p>
          <a:p>
            <a:pPr eaLnBrk="1" hangingPunct="1">
              <a:lnSpc>
                <a:spcPct val="80000"/>
              </a:lnSpc>
              <a:buFont typeface="Wingdings" pitchFamily="2" charset="2"/>
              <a:buNone/>
            </a:pPr>
            <a:endParaRPr lang="en-US" sz="3100" dirty="0"/>
          </a:p>
          <a:p>
            <a:pPr eaLnBrk="1" hangingPunct="1">
              <a:lnSpc>
                <a:spcPct val="80000"/>
              </a:lnSpc>
            </a:pPr>
            <a:r>
              <a:rPr lang="en-US" dirty="0"/>
              <a:t>Onsite structures which support their own live load and dead loads and are not attached to the home are not covered by this standard and come under the jurisdiction of the LAHJ.</a:t>
            </a:r>
          </a:p>
        </p:txBody>
      </p:sp>
      <p:sp>
        <p:nvSpPr>
          <p:cNvPr id="180227" name="Rectangle 2"/>
          <p:cNvSpPr>
            <a:spLocks noGrp="1" noChangeArrowheads="1"/>
          </p:cNvSpPr>
          <p:nvPr>
            <p:ph type="title"/>
          </p:nvPr>
        </p:nvSpPr>
        <p:spPr/>
        <p:txBody>
          <a:bodyPr/>
          <a:lstStyle/>
          <a:p>
            <a:pPr eaLnBrk="1" hangingPunct="1"/>
            <a:r>
              <a:rPr lang="en-US" sz="4000"/>
              <a:t>General</a:t>
            </a:r>
            <a:br>
              <a:rPr lang="en-US" sz="4000"/>
            </a:br>
            <a:r>
              <a:rPr lang="en-US" sz="4000"/>
              <a:t>Installation of On-Site Structures</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idx="1"/>
          </p:nvPr>
        </p:nvSpPr>
        <p:spPr>
          <a:xfrm>
            <a:off x="762000" y="2754573"/>
            <a:ext cx="7772400" cy="4114800"/>
          </a:xfrm>
        </p:spPr>
        <p:txBody>
          <a:bodyPr/>
          <a:lstStyle/>
          <a:p>
            <a:pPr eaLnBrk="1" hangingPunct="1"/>
            <a:r>
              <a:rPr lang="en-US" dirty="0"/>
              <a:t>The home shall be leveled so that all doors and windows operate as intended and plumbing drains function in a safe and sanitary manner.</a:t>
            </a:r>
          </a:p>
        </p:txBody>
      </p:sp>
      <p:sp>
        <p:nvSpPr>
          <p:cNvPr id="181251" name="Rectangle 2"/>
          <p:cNvSpPr>
            <a:spLocks noGrp="1" noChangeArrowheads="1"/>
          </p:cNvSpPr>
          <p:nvPr>
            <p:ph type="title"/>
          </p:nvPr>
        </p:nvSpPr>
        <p:spPr>
          <a:xfrm>
            <a:off x="457200" y="228600"/>
            <a:ext cx="8229600" cy="957262"/>
          </a:xfrm>
        </p:spPr>
        <p:txBody>
          <a:bodyPr/>
          <a:lstStyle/>
          <a:p>
            <a:pPr eaLnBrk="1" hangingPunct="1"/>
            <a:r>
              <a:rPr lang="en-US" sz="4000" dirty="0"/>
              <a:t>General</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3"/>
          <p:cNvSpPr>
            <a:spLocks noGrp="1" noChangeArrowheads="1"/>
          </p:cNvSpPr>
          <p:nvPr>
            <p:ph idx="1"/>
          </p:nvPr>
        </p:nvSpPr>
        <p:spPr>
          <a:xfrm>
            <a:off x="762000" y="2590800"/>
            <a:ext cx="8001000" cy="4114800"/>
          </a:xfrm>
        </p:spPr>
        <p:txBody>
          <a:bodyPr/>
          <a:lstStyle/>
          <a:p>
            <a:pPr eaLnBrk="1" hangingPunct="1"/>
            <a:r>
              <a:rPr lang="en-US" dirty="0"/>
              <a:t>Drainage parts shall be installed only by a licensed installer or a plumber licensed by the Plumbers’ Examining Board.</a:t>
            </a:r>
          </a:p>
          <a:p>
            <a:pPr eaLnBrk="1" hangingPunct="1"/>
            <a:endParaRPr lang="en-US" dirty="0"/>
          </a:p>
          <a:p>
            <a:pPr eaLnBrk="1" hangingPunct="1"/>
            <a:r>
              <a:rPr lang="en-US" dirty="0"/>
              <a:t>All drainage parts shipped loose with the home shall be installed according to the manufacturer’s instructions.</a:t>
            </a:r>
          </a:p>
          <a:p>
            <a:pPr eaLnBrk="1" hangingPunct="1">
              <a:buFont typeface="Wingdings" pitchFamily="2" charset="2"/>
              <a:buNone/>
            </a:pPr>
            <a:endParaRPr lang="en-US" dirty="0"/>
          </a:p>
        </p:txBody>
      </p:sp>
      <p:sp>
        <p:nvSpPr>
          <p:cNvPr id="182275" name="Rectangle 2"/>
          <p:cNvSpPr>
            <a:spLocks noGrp="1" noChangeArrowheads="1"/>
          </p:cNvSpPr>
          <p:nvPr>
            <p:ph type="title"/>
          </p:nvPr>
        </p:nvSpPr>
        <p:spPr>
          <a:xfrm>
            <a:off x="457200" y="228600"/>
            <a:ext cx="8229600" cy="957262"/>
          </a:xfrm>
        </p:spPr>
        <p:txBody>
          <a:bodyPr/>
          <a:lstStyle/>
          <a:p>
            <a:pPr eaLnBrk="1" hangingPunct="1"/>
            <a:r>
              <a:rPr lang="en-US" sz="4000" dirty="0"/>
              <a:t>Drainage</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3"/>
          <p:cNvSpPr>
            <a:spLocks noGrp="1" noChangeArrowheads="1"/>
          </p:cNvSpPr>
          <p:nvPr>
            <p:ph idx="1"/>
          </p:nvPr>
        </p:nvSpPr>
        <p:spPr>
          <a:xfrm>
            <a:off x="762000" y="2743200"/>
            <a:ext cx="8001000" cy="4114800"/>
          </a:xfrm>
        </p:spPr>
        <p:txBody>
          <a:bodyPr/>
          <a:lstStyle/>
          <a:p>
            <a:pPr marL="274320" indent="-274320" eaLnBrk="1" fontAlgn="auto" hangingPunct="1">
              <a:lnSpc>
                <a:spcPct val="90000"/>
              </a:lnSpc>
              <a:spcAft>
                <a:spcPts val="0"/>
              </a:spcAft>
              <a:defRPr/>
            </a:pPr>
            <a:r>
              <a:rPr lang="en-US" dirty="0"/>
              <a:t>All other drainage shall be installed in compliance with the Maine State Internal Plumbing Code as adopted by the Plumbers’ Examining Board. </a:t>
            </a:r>
          </a:p>
          <a:p>
            <a:pPr marL="0" indent="0" eaLnBrk="1" fontAlgn="auto" hangingPunct="1">
              <a:lnSpc>
                <a:spcPct val="90000"/>
              </a:lnSpc>
              <a:spcAft>
                <a:spcPts val="0"/>
              </a:spcAft>
              <a:buNone/>
              <a:defRPr/>
            </a:pPr>
            <a:endParaRPr lang="en-US" dirty="0"/>
          </a:p>
          <a:p>
            <a:pPr marL="274320" indent="-274320" eaLnBrk="1" fontAlgn="auto" hangingPunct="1">
              <a:lnSpc>
                <a:spcPct val="90000"/>
              </a:lnSpc>
              <a:spcAft>
                <a:spcPts val="0"/>
              </a:spcAft>
              <a:defRPr/>
            </a:pPr>
            <a:r>
              <a:rPr lang="en-US" dirty="0"/>
              <a:t>The main drain line shall be connected to the site’s sewer hook-up using an elastomeric coupling, acceptable under the Maine State Internal Plumbing Code adopted by the Plumbers’ Examining Board.</a:t>
            </a:r>
          </a:p>
        </p:txBody>
      </p:sp>
      <p:sp>
        <p:nvSpPr>
          <p:cNvPr id="183299" name="Rectangle 2"/>
          <p:cNvSpPr>
            <a:spLocks noGrp="1" noChangeArrowheads="1"/>
          </p:cNvSpPr>
          <p:nvPr>
            <p:ph type="title"/>
          </p:nvPr>
        </p:nvSpPr>
        <p:spPr>
          <a:xfrm>
            <a:off x="457200" y="228601"/>
            <a:ext cx="8229600" cy="1143000"/>
          </a:xfrm>
        </p:spPr>
        <p:txBody>
          <a:bodyPr/>
          <a:lstStyle/>
          <a:p>
            <a:pPr eaLnBrk="1" hangingPunct="1"/>
            <a:r>
              <a:rPr lang="en-US" sz="4000" dirty="0"/>
              <a:t>Drainage</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3"/>
          <p:cNvSpPr>
            <a:spLocks noGrp="1" noChangeArrowheads="1"/>
          </p:cNvSpPr>
          <p:nvPr>
            <p:ph idx="1"/>
          </p:nvPr>
        </p:nvSpPr>
        <p:spPr>
          <a:xfrm>
            <a:off x="609600" y="2514600"/>
            <a:ext cx="7772400" cy="3657600"/>
          </a:xfrm>
        </p:spPr>
        <p:txBody>
          <a:bodyPr/>
          <a:lstStyle/>
          <a:p>
            <a:pPr algn="ctr" eaLnBrk="1" hangingPunct="1">
              <a:buFont typeface="Wingdings" pitchFamily="2" charset="2"/>
              <a:buNone/>
            </a:pPr>
            <a:r>
              <a:rPr lang="en-US" dirty="0"/>
              <a:t>Connection to the site sewer</a:t>
            </a:r>
          </a:p>
          <a:p>
            <a:pPr eaLnBrk="1" hangingPunct="1"/>
            <a:endParaRPr lang="en-US" dirty="0"/>
          </a:p>
          <a:p>
            <a:pPr eaLnBrk="1" hangingPunct="1">
              <a:buFont typeface="Wingdings" pitchFamily="2" charset="2"/>
              <a:buNone/>
            </a:pPr>
            <a:endParaRPr lang="en-US" dirty="0"/>
          </a:p>
        </p:txBody>
      </p:sp>
      <p:sp>
        <p:nvSpPr>
          <p:cNvPr id="184323" name="Rectangle 2"/>
          <p:cNvSpPr>
            <a:spLocks noGrp="1" noChangeArrowheads="1"/>
          </p:cNvSpPr>
          <p:nvPr>
            <p:ph type="title"/>
          </p:nvPr>
        </p:nvSpPr>
        <p:spPr>
          <a:xfrm>
            <a:off x="419100" y="152400"/>
            <a:ext cx="8229600" cy="1033462"/>
          </a:xfrm>
        </p:spPr>
        <p:txBody>
          <a:bodyPr/>
          <a:lstStyle/>
          <a:p>
            <a:pPr eaLnBrk="1" hangingPunct="1"/>
            <a:r>
              <a:rPr lang="en-US" sz="4000" dirty="0"/>
              <a:t>Drainage</a:t>
            </a:r>
          </a:p>
        </p:txBody>
      </p:sp>
      <p:pic>
        <p:nvPicPr>
          <p:cNvPr id="184324" name="Picture 4"/>
          <p:cNvPicPr>
            <a:picLocks noChangeAspect="1" noChangeArrowheads="1"/>
          </p:cNvPicPr>
          <p:nvPr/>
        </p:nvPicPr>
        <p:blipFill>
          <a:blip r:embed="rId2">
            <a:extLst>
              <a:ext uri="{28A0092B-C50C-407E-A947-70E740481C1C}">
                <a14:useLocalDpi xmlns:a14="http://schemas.microsoft.com/office/drawing/2010/main" val="0"/>
              </a:ext>
            </a:extLst>
          </a:blip>
          <a:srcRect l="-1645" t="13460"/>
          <a:stretch>
            <a:fillRect/>
          </a:stretch>
        </p:blipFill>
        <p:spPr bwMode="auto">
          <a:xfrm>
            <a:off x="1828800" y="3124200"/>
            <a:ext cx="54102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3"/>
          <p:cNvSpPr>
            <a:spLocks noGrp="1" noChangeArrowheads="1"/>
          </p:cNvSpPr>
          <p:nvPr>
            <p:ph idx="1"/>
          </p:nvPr>
        </p:nvSpPr>
        <p:spPr>
          <a:xfrm>
            <a:off x="685800" y="2667000"/>
            <a:ext cx="8001000" cy="4191000"/>
          </a:xfrm>
        </p:spPr>
        <p:txBody>
          <a:bodyPr/>
          <a:lstStyle/>
          <a:p>
            <a:pPr eaLnBrk="1" hangingPunct="1">
              <a:lnSpc>
                <a:spcPct val="90000"/>
              </a:lnSpc>
            </a:pPr>
            <a:r>
              <a:rPr lang="en-US" dirty="0"/>
              <a:t>All gas system work shall be performed in compliance with NFPA 54-National Fuel Gas Code; and other appropriate rules and codes as adopted by the Maine Fuel Board.</a:t>
            </a:r>
          </a:p>
          <a:p>
            <a:pPr eaLnBrk="1" hangingPunct="1">
              <a:lnSpc>
                <a:spcPct val="90000"/>
              </a:lnSpc>
            </a:pPr>
            <a:endParaRPr lang="en-US" dirty="0"/>
          </a:p>
          <a:p>
            <a:pPr eaLnBrk="1" hangingPunct="1">
              <a:lnSpc>
                <a:spcPct val="90000"/>
              </a:lnSpc>
            </a:pPr>
            <a:r>
              <a:rPr lang="en-US" dirty="0"/>
              <a:t>Licensed dealers and/or mechanics are prohibited from performing any gas system work.</a:t>
            </a:r>
          </a:p>
          <a:p>
            <a:pPr eaLnBrk="1" hangingPunct="1">
              <a:lnSpc>
                <a:spcPct val="90000"/>
              </a:lnSpc>
            </a:pPr>
            <a:endParaRPr lang="en-US" dirty="0"/>
          </a:p>
          <a:p>
            <a:pPr lvl="1" eaLnBrk="1" hangingPunct="1">
              <a:lnSpc>
                <a:spcPct val="90000"/>
              </a:lnSpc>
            </a:pPr>
            <a:endParaRPr lang="en-US" sz="2000" dirty="0"/>
          </a:p>
        </p:txBody>
      </p:sp>
      <p:sp>
        <p:nvSpPr>
          <p:cNvPr id="185347" name="Rectangle 2"/>
          <p:cNvSpPr>
            <a:spLocks noGrp="1" noChangeArrowheads="1"/>
          </p:cNvSpPr>
          <p:nvPr>
            <p:ph type="title"/>
          </p:nvPr>
        </p:nvSpPr>
        <p:spPr>
          <a:xfrm>
            <a:off x="457200" y="228601"/>
            <a:ext cx="8229600" cy="914400"/>
          </a:xfrm>
        </p:spPr>
        <p:txBody>
          <a:bodyPr/>
          <a:lstStyle/>
          <a:p>
            <a:pPr eaLnBrk="1" hangingPunct="1"/>
            <a:r>
              <a:rPr lang="en-US" sz="4000" dirty="0"/>
              <a:t>Gas Systems</a:t>
            </a: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3"/>
          <p:cNvSpPr>
            <a:spLocks noGrp="1" noChangeArrowheads="1"/>
          </p:cNvSpPr>
          <p:nvPr>
            <p:ph idx="1"/>
          </p:nvPr>
        </p:nvSpPr>
        <p:spPr>
          <a:xfrm>
            <a:off x="685800" y="2667000"/>
            <a:ext cx="8153400" cy="4343400"/>
          </a:xfrm>
        </p:spPr>
        <p:txBody>
          <a:bodyPr/>
          <a:lstStyle/>
          <a:p>
            <a:pPr eaLnBrk="1" hangingPunct="1">
              <a:lnSpc>
                <a:spcPct val="90000"/>
              </a:lnSpc>
            </a:pPr>
            <a:r>
              <a:rPr lang="en-US" dirty="0"/>
              <a:t>Licensed dealers and/or mechanics may install, in compliance with manufacturer’s instructions, loose shipped fuel oil appliance items.</a:t>
            </a:r>
          </a:p>
          <a:p>
            <a:pPr eaLnBrk="1" hangingPunct="1">
              <a:lnSpc>
                <a:spcPct val="90000"/>
              </a:lnSpc>
              <a:buFont typeface="Wingdings" pitchFamily="2" charset="2"/>
              <a:buNone/>
            </a:pPr>
            <a:endParaRPr lang="en-US" sz="3000" dirty="0"/>
          </a:p>
          <a:p>
            <a:pPr eaLnBrk="1" hangingPunct="1">
              <a:lnSpc>
                <a:spcPct val="90000"/>
              </a:lnSpc>
            </a:pPr>
            <a:r>
              <a:rPr lang="en-US" dirty="0"/>
              <a:t>All other fuel oil system work, not described in the manufacturer’s instructions, including oil supply tanks and fuel oil piping, shall be performed only by a licensed limited tank installer or other technician licensed by the Maine Fuel Board.</a:t>
            </a:r>
          </a:p>
        </p:txBody>
      </p:sp>
      <p:sp>
        <p:nvSpPr>
          <p:cNvPr id="186371" name="Rectangle 2"/>
          <p:cNvSpPr>
            <a:spLocks noGrp="1" noChangeArrowheads="1"/>
          </p:cNvSpPr>
          <p:nvPr>
            <p:ph type="title"/>
          </p:nvPr>
        </p:nvSpPr>
        <p:spPr>
          <a:xfrm>
            <a:off x="457200" y="228600"/>
            <a:ext cx="8229600" cy="1033462"/>
          </a:xfrm>
        </p:spPr>
        <p:txBody>
          <a:bodyPr/>
          <a:lstStyle/>
          <a:p>
            <a:pPr eaLnBrk="1" hangingPunct="1"/>
            <a:r>
              <a:rPr lang="en-US" sz="4000" dirty="0"/>
              <a:t>Fuel Oil Systems</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3"/>
          <p:cNvSpPr>
            <a:spLocks noGrp="1" noChangeArrowheads="1"/>
          </p:cNvSpPr>
          <p:nvPr>
            <p:ph idx="1"/>
          </p:nvPr>
        </p:nvSpPr>
        <p:spPr>
          <a:xfrm>
            <a:off x="762000" y="2743200"/>
            <a:ext cx="8001000" cy="4114800"/>
          </a:xfrm>
        </p:spPr>
        <p:txBody>
          <a:bodyPr/>
          <a:lstStyle/>
          <a:p>
            <a:pPr eaLnBrk="1" hangingPunct="1"/>
            <a:r>
              <a:rPr lang="en-US" dirty="0"/>
              <a:t>All fuel oil system work, not described in the manufacturer’s instructions, shall be done in compliance with NFPA 31, Installation of Oil Burning Equipment.</a:t>
            </a:r>
          </a:p>
        </p:txBody>
      </p:sp>
      <p:sp>
        <p:nvSpPr>
          <p:cNvPr id="187395" name="Rectangle 2"/>
          <p:cNvSpPr>
            <a:spLocks noGrp="1" noChangeArrowheads="1"/>
          </p:cNvSpPr>
          <p:nvPr>
            <p:ph type="title"/>
          </p:nvPr>
        </p:nvSpPr>
        <p:spPr>
          <a:xfrm>
            <a:off x="457200" y="228600"/>
            <a:ext cx="8229600" cy="957262"/>
          </a:xfrm>
        </p:spPr>
        <p:txBody>
          <a:bodyPr/>
          <a:lstStyle/>
          <a:p>
            <a:pPr eaLnBrk="1" hangingPunct="1"/>
            <a:r>
              <a:rPr lang="en-US" sz="4000" dirty="0"/>
              <a:t>Fuel Oil Systems</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3"/>
          <p:cNvSpPr>
            <a:spLocks noGrp="1" noChangeArrowheads="1"/>
          </p:cNvSpPr>
          <p:nvPr>
            <p:ph idx="1"/>
          </p:nvPr>
        </p:nvSpPr>
        <p:spPr>
          <a:xfrm>
            <a:off x="609600" y="2438400"/>
            <a:ext cx="8229600" cy="4419600"/>
          </a:xfrm>
        </p:spPr>
        <p:txBody>
          <a:bodyPr/>
          <a:lstStyle/>
          <a:p>
            <a:pPr marL="285750" indent="-285750" eaLnBrk="1" hangingPunct="1">
              <a:lnSpc>
                <a:spcPct val="90000"/>
              </a:lnSpc>
              <a:buFont typeface="Wingdings" pitchFamily="2" charset="2"/>
              <a:buNone/>
              <a:tabLst>
                <a:tab pos="571500" algn="l"/>
              </a:tabLst>
            </a:pPr>
            <a:r>
              <a:rPr lang="en-US" dirty="0"/>
              <a:t>Licensed dealers and/or mechanics may:</a:t>
            </a:r>
          </a:p>
          <a:p>
            <a:pPr marL="285750" indent="-285750" eaLnBrk="1" hangingPunct="1">
              <a:lnSpc>
                <a:spcPct val="90000"/>
              </a:lnSpc>
              <a:tabLst>
                <a:tab pos="571500" algn="l"/>
              </a:tabLst>
            </a:pPr>
            <a:endParaRPr lang="en-US" dirty="0"/>
          </a:p>
          <a:p>
            <a:pPr marL="285750" indent="-285750" eaLnBrk="1" hangingPunct="1">
              <a:lnSpc>
                <a:spcPct val="90000"/>
              </a:lnSpc>
              <a:buFont typeface="Wingdings" pitchFamily="2" charset="2"/>
              <a:buNone/>
              <a:tabLst>
                <a:tab pos="571500" algn="l"/>
              </a:tabLst>
            </a:pPr>
            <a:r>
              <a:rPr lang="en-US" dirty="0"/>
              <a:t>	1.		Install, in accordance with the manufacturer’s 			instructions, electrical equipment shipped loose with 		the home; and</a:t>
            </a:r>
          </a:p>
          <a:p>
            <a:pPr marL="285750" indent="-285750" eaLnBrk="1" hangingPunct="1">
              <a:lnSpc>
                <a:spcPct val="90000"/>
              </a:lnSpc>
              <a:buFont typeface="Wingdings" pitchFamily="2" charset="2"/>
              <a:buNone/>
              <a:tabLst>
                <a:tab pos="571500" algn="l"/>
              </a:tabLst>
            </a:pPr>
            <a:endParaRPr lang="en-US" dirty="0"/>
          </a:p>
          <a:p>
            <a:pPr marL="285750" indent="-285750" eaLnBrk="1" hangingPunct="1">
              <a:lnSpc>
                <a:spcPct val="90000"/>
              </a:lnSpc>
              <a:buFont typeface="Wingdings" pitchFamily="2" charset="2"/>
              <a:buNone/>
              <a:tabLst>
                <a:tab pos="571500" algn="l"/>
              </a:tabLst>
            </a:pPr>
            <a:r>
              <a:rPr lang="en-US" dirty="0"/>
              <a:t>	2.		Connect to the main panel to an existing service 		disconnect.</a:t>
            </a:r>
          </a:p>
        </p:txBody>
      </p:sp>
      <p:sp>
        <p:nvSpPr>
          <p:cNvPr id="188419" name="Rectangle 2"/>
          <p:cNvSpPr>
            <a:spLocks noGrp="1" noChangeArrowheads="1"/>
          </p:cNvSpPr>
          <p:nvPr>
            <p:ph type="title"/>
          </p:nvPr>
        </p:nvSpPr>
        <p:spPr>
          <a:xfrm>
            <a:off x="457200" y="228600"/>
            <a:ext cx="8229600" cy="881062"/>
          </a:xfrm>
        </p:spPr>
        <p:txBody>
          <a:bodyPr/>
          <a:lstStyle/>
          <a:p>
            <a:pPr eaLnBrk="1" hangingPunct="1"/>
            <a:r>
              <a:rPr lang="en-US" sz="4000" dirty="0"/>
              <a:t>Electrical</a:t>
            </a: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3"/>
          <p:cNvSpPr>
            <a:spLocks noGrp="1" noChangeArrowheads="1"/>
          </p:cNvSpPr>
          <p:nvPr>
            <p:ph idx="1"/>
          </p:nvPr>
        </p:nvSpPr>
        <p:spPr>
          <a:xfrm>
            <a:off x="838200" y="2514600"/>
            <a:ext cx="8077200" cy="4343400"/>
          </a:xfrm>
        </p:spPr>
        <p:txBody>
          <a:bodyPr/>
          <a:lstStyle/>
          <a:p>
            <a:pPr eaLnBrk="1" hangingPunct="1"/>
            <a:r>
              <a:rPr lang="en-US" dirty="0"/>
              <a:t>All other electrical work, not described in the manufacturer’s instructions, shall be performed by an electrician licensed by the Electrician’s Examining Board.</a:t>
            </a:r>
          </a:p>
          <a:p>
            <a:pPr eaLnBrk="1" hangingPunct="1"/>
            <a:endParaRPr lang="en-US" sz="3000" dirty="0"/>
          </a:p>
          <a:p>
            <a:pPr eaLnBrk="1" hangingPunct="1"/>
            <a:r>
              <a:rPr lang="en-US" dirty="0"/>
              <a:t>All other electrical work, not described in the manufacturer’s instructions, shall be done in compliance with NFPA 70, </a:t>
            </a:r>
            <a:r>
              <a:rPr lang="en-US"/>
              <a:t>the 2017 </a:t>
            </a:r>
            <a:r>
              <a:rPr lang="en-US" dirty="0"/>
              <a:t>National Electrical Code.</a:t>
            </a:r>
          </a:p>
        </p:txBody>
      </p:sp>
      <p:sp>
        <p:nvSpPr>
          <p:cNvPr id="189443" name="Rectangle 2"/>
          <p:cNvSpPr>
            <a:spLocks noGrp="1" noChangeArrowheads="1"/>
          </p:cNvSpPr>
          <p:nvPr>
            <p:ph type="title"/>
          </p:nvPr>
        </p:nvSpPr>
        <p:spPr>
          <a:xfrm>
            <a:off x="457200" y="228600"/>
            <a:ext cx="8229600" cy="804862"/>
          </a:xfrm>
        </p:spPr>
        <p:txBody>
          <a:bodyPr/>
          <a:lstStyle/>
          <a:p>
            <a:pPr eaLnBrk="1" hangingPunct="1"/>
            <a:r>
              <a:rPr lang="en-US" sz="4000" dirty="0"/>
              <a:t>Electrical</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838200" y="2590800"/>
            <a:ext cx="7772400" cy="3657600"/>
          </a:xfrm>
        </p:spPr>
        <p:txBody>
          <a:bodyPr/>
          <a:lstStyle/>
          <a:p>
            <a:pPr eaLnBrk="1" hangingPunct="1"/>
            <a:r>
              <a:rPr lang="en-US" dirty="0"/>
              <a:t>If no resolution or agreement is reached, a copy of the complaint is sent to the dealer, manufacturer, and/or installer. </a:t>
            </a:r>
          </a:p>
          <a:p>
            <a:pPr eaLnBrk="1" hangingPunct="1"/>
            <a:r>
              <a:rPr lang="en-US" dirty="0"/>
              <a:t>Licensees must respond in writing within 20 days upon receipt of the complaint.</a:t>
            </a:r>
            <a:r>
              <a:rPr lang="en-US" dirty="0">
                <a:solidFill>
                  <a:srgbClr val="FF0000"/>
                </a:solidFill>
              </a:rPr>
              <a:t> </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609600" y="762000"/>
            <a:ext cx="7772400" cy="914400"/>
          </a:xfrm>
        </p:spPr>
        <p:txBody>
          <a:bodyPr>
            <a:normAutofit/>
          </a:bodyPr>
          <a:lstStyle/>
          <a:p>
            <a:pPr eaLnBrk="1" hangingPunct="1"/>
            <a:r>
              <a:rPr lang="en-US" sz="4800" dirty="0"/>
              <a:t>APPENDIX A</a:t>
            </a:r>
          </a:p>
        </p:txBody>
      </p:sp>
      <p:sp>
        <p:nvSpPr>
          <p:cNvPr id="190467" name="Rectangle 3"/>
          <p:cNvSpPr>
            <a:spLocks noGrp="1" noChangeArrowheads="1"/>
          </p:cNvSpPr>
          <p:nvPr>
            <p:ph type="subTitle" idx="1"/>
          </p:nvPr>
        </p:nvSpPr>
        <p:spPr>
          <a:xfrm>
            <a:off x="457200" y="1905000"/>
            <a:ext cx="8458200" cy="1473200"/>
          </a:xfrm>
        </p:spPr>
        <p:txBody>
          <a:bodyPr>
            <a:normAutofit/>
          </a:bodyPr>
          <a:lstStyle/>
          <a:p>
            <a:pPr eaLnBrk="1" hangingPunct="1">
              <a:lnSpc>
                <a:spcPct val="80000"/>
              </a:lnSpc>
            </a:pPr>
            <a:r>
              <a:rPr lang="en-US" sz="3200" dirty="0"/>
              <a:t>ROOF LOAD, WIND AND INSTALLATION ZONES</a:t>
            </a: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3"/>
          <p:cNvSpPr>
            <a:spLocks noGrp="1" noChangeArrowheads="1"/>
          </p:cNvSpPr>
          <p:nvPr>
            <p:ph idx="1"/>
          </p:nvPr>
        </p:nvSpPr>
        <p:spPr>
          <a:xfrm>
            <a:off x="685800" y="2627194"/>
            <a:ext cx="8001000" cy="4267200"/>
          </a:xfrm>
        </p:spPr>
        <p:txBody>
          <a:bodyPr/>
          <a:lstStyle/>
          <a:p>
            <a:pPr eaLnBrk="1" hangingPunct="1">
              <a:lnSpc>
                <a:spcPct val="90000"/>
              </a:lnSpc>
            </a:pPr>
            <a:r>
              <a:rPr lang="en-US" dirty="0"/>
              <a:t>Counties with 40 </a:t>
            </a:r>
            <a:r>
              <a:rPr lang="en-US" dirty="0" err="1"/>
              <a:t>psf</a:t>
            </a:r>
            <a:r>
              <a:rPr lang="en-US" dirty="0"/>
              <a:t> roof load zones: Washington, Hancock, Aroostook, Somerset, Waldo, Penobscot, Knox, and Piscataquis.</a:t>
            </a:r>
          </a:p>
          <a:p>
            <a:pPr eaLnBrk="1" hangingPunct="1">
              <a:lnSpc>
                <a:spcPct val="90000"/>
              </a:lnSpc>
              <a:buFont typeface="Wingdings" pitchFamily="2" charset="2"/>
              <a:buNone/>
            </a:pPr>
            <a:endParaRPr lang="en-US" dirty="0"/>
          </a:p>
          <a:p>
            <a:pPr eaLnBrk="1" hangingPunct="1">
              <a:lnSpc>
                <a:spcPct val="90000"/>
              </a:lnSpc>
            </a:pPr>
            <a:r>
              <a:rPr lang="en-US" dirty="0"/>
              <a:t>Counties with 30 </a:t>
            </a:r>
            <a:r>
              <a:rPr lang="en-US" dirty="0" err="1"/>
              <a:t>psf</a:t>
            </a:r>
            <a:r>
              <a:rPr lang="en-US" dirty="0"/>
              <a:t> roof zones: York, Cumberland, Kennebec, Sagadahoc, Lincoln, Franklin, Oxford and Androscoggin.</a:t>
            </a:r>
          </a:p>
        </p:txBody>
      </p:sp>
      <p:sp>
        <p:nvSpPr>
          <p:cNvPr id="191491" name="Rectangle 2"/>
          <p:cNvSpPr>
            <a:spLocks noGrp="1" noChangeArrowheads="1"/>
          </p:cNvSpPr>
          <p:nvPr>
            <p:ph type="title"/>
          </p:nvPr>
        </p:nvSpPr>
        <p:spPr/>
        <p:txBody>
          <a:bodyPr/>
          <a:lstStyle/>
          <a:p>
            <a:pPr eaLnBrk="1" hangingPunct="1"/>
            <a:r>
              <a:rPr lang="en-US" sz="4000" dirty="0"/>
              <a:t>Roof Load Zones</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3"/>
          <p:cNvSpPr>
            <a:spLocks noGrp="1" noChangeArrowheads="1"/>
          </p:cNvSpPr>
          <p:nvPr>
            <p:ph idx="1"/>
          </p:nvPr>
        </p:nvSpPr>
        <p:spPr>
          <a:xfrm>
            <a:off x="762000" y="2667000"/>
            <a:ext cx="7772400" cy="4191000"/>
          </a:xfrm>
        </p:spPr>
        <p:txBody>
          <a:bodyPr/>
          <a:lstStyle/>
          <a:p>
            <a:pPr eaLnBrk="1" hangingPunct="1">
              <a:lnSpc>
                <a:spcPct val="90000"/>
              </a:lnSpc>
            </a:pPr>
            <a:r>
              <a:rPr lang="en-US" dirty="0"/>
              <a:t>Wind Zone I counties: Aroostook, Somerset, Waldo, Franklin, Penobscot, Oxford, Piscataquis, York, Cumberland, Kennebec, Sagadahoc, Knox, Lincoln, and Androscoggin.</a:t>
            </a:r>
          </a:p>
          <a:p>
            <a:pPr eaLnBrk="1" hangingPunct="1">
              <a:lnSpc>
                <a:spcPct val="90000"/>
              </a:lnSpc>
              <a:buFont typeface="Wingdings" pitchFamily="2" charset="2"/>
              <a:buNone/>
            </a:pPr>
            <a:endParaRPr lang="en-US" dirty="0"/>
          </a:p>
          <a:p>
            <a:pPr eaLnBrk="1" hangingPunct="1">
              <a:lnSpc>
                <a:spcPct val="90000"/>
              </a:lnSpc>
            </a:pPr>
            <a:r>
              <a:rPr lang="en-US" dirty="0"/>
              <a:t>Wind Zone II (100 mph) counties:  Hancock and Washington 	</a:t>
            </a:r>
            <a:r>
              <a:rPr lang="en-US" sz="2600" dirty="0"/>
              <a:t>	</a:t>
            </a:r>
          </a:p>
        </p:txBody>
      </p:sp>
      <p:sp>
        <p:nvSpPr>
          <p:cNvPr id="192515" name="Rectangle 2"/>
          <p:cNvSpPr>
            <a:spLocks noGrp="1" noChangeArrowheads="1"/>
          </p:cNvSpPr>
          <p:nvPr>
            <p:ph type="title"/>
          </p:nvPr>
        </p:nvSpPr>
        <p:spPr/>
        <p:txBody>
          <a:bodyPr/>
          <a:lstStyle/>
          <a:p>
            <a:pPr eaLnBrk="1" hangingPunct="1"/>
            <a:r>
              <a:rPr lang="en-US" sz="4000"/>
              <a:t>Wind Zones</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idx="1"/>
          </p:nvPr>
        </p:nvSpPr>
        <p:spPr>
          <a:xfrm>
            <a:off x="685800" y="2590800"/>
            <a:ext cx="8077200" cy="4114800"/>
          </a:xfrm>
        </p:spPr>
        <p:txBody>
          <a:bodyPr/>
          <a:lstStyle/>
          <a:p>
            <a:pPr eaLnBrk="1" hangingPunct="1"/>
            <a:r>
              <a:rPr lang="en-US" dirty="0"/>
              <a:t>Sites prepared in Washington, Hancock, Aroostook, Somerset, Waldo, Penobscot, Knox, and Piscataquis counties require 24 inches of compacted fill as part of the engineered foundation.</a:t>
            </a:r>
          </a:p>
          <a:p>
            <a:pPr eaLnBrk="1" hangingPunct="1"/>
            <a:endParaRPr lang="en-US" dirty="0"/>
          </a:p>
          <a:p>
            <a:pPr eaLnBrk="1" hangingPunct="1"/>
            <a:r>
              <a:rPr lang="en-US" dirty="0"/>
              <a:t>Sites prepared in York, Cumberland, Kennebec, Sagadahoc, Lincoln, Franklin, Oxford and Androscoggin counties require 18 inches of compacted fill as part of the engineered foundation.</a:t>
            </a:r>
          </a:p>
          <a:p>
            <a:pPr eaLnBrk="1" hangingPunct="1">
              <a:buFont typeface="Wingdings" pitchFamily="2" charset="2"/>
              <a:buNone/>
            </a:pPr>
            <a:endParaRPr lang="en-US" sz="3000" dirty="0"/>
          </a:p>
        </p:txBody>
      </p:sp>
      <p:sp>
        <p:nvSpPr>
          <p:cNvPr id="193539" name="Rectangle 2"/>
          <p:cNvSpPr>
            <a:spLocks noGrp="1" noChangeArrowheads="1"/>
          </p:cNvSpPr>
          <p:nvPr>
            <p:ph type="title"/>
          </p:nvPr>
        </p:nvSpPr>
        <p:spPr/>
        <p:txBody>
          <a:bodyPr/>
          <a:lstStyle/>
          <a:p>
            <a:pPr eaLnBrk="1" hangingPunct="1"/>
            <a:r>
              <a:rPr lang="en-US" sz="4000"/>
              <a:t>Installation Zones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idx="1"/>
          </p:nvPr>
        </p:nvSpPr>
        <p:spPr>
          <a:xfrm>
            <a:off x="609600" y="2743200"/>
            <a:ext cx="7772400" cy="3581400"/>
          </a:xfrm>
        </p:spPr>
        <p:txBody>
          <a:bodyPr/>
          <a:lstStyle/>
          <a:p>
            <a:pPr eaLnBrk="1" hangingPunct="1"/>
            <a:r>
              <a:rPr lang="en-US" dirty="0"/>
              <a:t>When the response is received all documents will be reviewed.  If a reasonable agreement is reached and then resolved, no further action is required.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1"/>
          </p:nvPr>
        </p:nvSpPr>
        <p:spPr>
          <a:xfrm>
            <a:off x="914400" y="2743200"/>
            <a:ext cx="7772400" cy="3429000"/>
          </a:xfrm>
        </p:spPr>
        <p:txBody>
          <a:bodyPr/>
          <a:lstStyle/>
          <a:p>
            <a:pPr marL="0" indent="0" eaLnBrk="1" hangingPunct="1">
              <a:buNone/>
            </a:pPr>
            <a:r>
              <a:rPr lang="en-US" dirty="0"/>
              <a:t>If no resolution is reached we will schedule an inspection of the home to view the alleged warranty violations. </a:t>
            </a:r>
            <a:r>
              <a:rPr lang="en-US" i="1" dirty="0"/>
              <a:t>(The manufactured housing board has no authority to enforce contractual issues.)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training shall consist of but not limited to training in the following areas:</a:t>
            </a:r>
          </a:p>
          <a:p>
            <a:pPr lvl="1">
              <a:buFont typeface="Candara" pitchFamily="34" charset="0"/>
              <a:buChar char="−"/>
            </a:pPr>
            <a:r>
              <a:rPr lang="en-US" dirty="0"/>
              <a:t>A.	Statutes and rules relevant to all types of Manufactured Housing regulated by the board;</a:t>
            </a:r>
          </a:p>
          <a:p>
            <a:pPr lvl="1">
              <a:buFont typeface="Candara" pitchFamily="34" charset="0"/>
              <a:buChar char="−"/>
            </a:pPr>
            <a:r>
              <a:rPr lang="en-US" dirty="0"/>
              <a:t>B.	The installation and servicing of HUD-code homes; and</a:t>
            </a:r>
          </a:p>
          <a:p>
            <a:pPr lvl="1">
              <a:buFont typeface="Candara" pitchFamily="34" charset="0"/>
              <a:buChar char="−"/>
            </a:pPr>
            <a:r>
              <a:rPr lang="en-US" dirty="0"/>
              <a:t>C.	The installation and servicing of state certified modular homes.</a:t>
            </a:r>
          </a:p>
        </p:txBody>
      </p:sp>
      <p:sp>
        <p:nvSpPr>
          <p:cNvPr id="3" name="Title 2"/>
          <p:cNvSpPr>
            <a:spLocks noGrp="1"/>
          </p:cNvSpPr>
          <p:nvPr>
            <p:ph type="title"/>
          </p:nvPr>
        </p:nvSpPr>
        <p:spPr/>
        <p:txBody>
          <a:bodyPr/>
          <a:lstStyle/>
          <a:p>
            <a:r>
              <a:rPr lang="en-US" dirty="0"/>
              <a:t>Qualifying Education for Licensees</a:t>
            </a:r>
          </a:p>
        </p:txBody>
      </p:sp>
    </p:spTree>
    <p:extLst>
      <p:ext uri="{BB962C8B-B14F-4D97-AF65-F5344CB8AC3E}">
        <p14:creationId xmlns:p14="http://schemas.microsoft.com/office/powerpoint/2010/main" val="7926123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762000" y="2743200"/>
            <a:ext cx="7772400" cy="3657600"/>
          </a:xfrm>
        </p:spPr>
        <p:txBody>
          <a:bodyPr/>
          <a:lstStyle/>
          <a:p>
            <a:pPr eaLnBrk="1" hangingPunct="1"/>
            <a:r>
              <a:rPr lang="en-US" dirty="0"/>
              <a:t>If warranty violations are found, an “order of correction” will be issued to all licensees involved.</a:t>
            </a:r>
          </a:p>
          <a:p>
            <a:pPr eaLnBrk="1" hangingPunct="1"/>
            <a:r>
              <a:rPr lang="en-US" dirty="0"/>
              <a:t>Licensees must respond in writing within 30 days upon receipt of the “order of correction” outlining their actions necessary to address the conditions cited. </a:t>
            </a:r>
          </a:p>
          <a:p>
            <a:pPr eaLnBrk="1" hangingPunct="1"/>
            <a:endParaRPr lang="en-US" dirty="0"/>
          </a:p>
        </p:txBody>
      </p:sp>
      <p:sp>
        <p:nvSpPr>
          <p:cNvPr id="26627" name="Title 1"/>
          <p:cNvSpPr>
            <a:spLocks noGrp="1"/>
          </p:cNvSpPr>
          <p:nvPr>
            <p:ph type="title"/>
          </p:nvPr>
        </p:nvSpPr>
        <p:spPr/>
        <p:txBody>
          <a:bodyPr/>
          <a:lstStyle/>
          <a:p>
            <a:pPr eaLnBrk="1" hangingPunct="1"/>
            <a:r>
              <a:rPr lang="en-US" sz="4000"/>
              <a:t>Order of Correction</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idx="1"/>
          </p:nvPr>
        </p:nvSpPr>
        <p:spPr>
          <a:xfrm>
            <a:off x="838200" y="2743200"/>
            <a:ext cx="7772400" cy="3810000"/>
          </a:xfrm>
        </p:spPr>
        <p:txBody>
          <a:bodyPr/>
          <a:lstStyle/>
          <a:p>
            <a:pPr eaLnBrk="1" hangingPunct="1"/>
            <a:r>
              <a:rPr lang="en-US" dirty="0"/>
              <a:t>Licensees have 45 days from receipt of the order of correction to make all the required repairs. </a:t>
            </a:r>
          </a:p>
          <a:p>
            <a:pPr eaLnBrk="1" hangingPunct="1"/>
            <a:r>
              <a:rPr lang="en-US" dirty="0"/>
              <a:t>Licensees have the right to appeal an “order of correction” to the Manufactured Housing Board. A written appeal must be received within 30 days.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762000" y="2819400"/>
            <a:ext cx="7772400" cy="3657600"/>
          </a:xfrm>
        </p:spPr>
        <p:txBody>
          <a:bodyPr/>
          <a:lstStyle/>
          <a:p>
            <a:pPr eaLnBrk="1" hangingPunct="1"/>
            <a:r>
              <a:rPr lang="en-US" dirty="0"/>
              <a:t>If the “order of correction” is not resolved within the 45 days, disciplinary action may be taken against the licensees.</a:t>
            </a:r>
          </a:p>
        </p:txBody>
      </p:sp>
      <p:sp>
        <p:nvSpPr>
          <p:cNvPr id="28675" name="Title 1"/>
          <p:cNvSpPr>
            <a:spLocks noGrp="1"/>
          </p:cNvSpPr>
          <p:nvPr>
            <p:ph type="title"/>
          </p:nvPr>
        </p:nvSpPr>
        <p:spPr/>
        <p:txBody>
          <a:bodyPr/>
          <a:lstStyle/>
          <a:p>
            <a:pPr eaLnBrk="1" hangingPunct="1"/>
            <a:r>
              <a:rPr lang="en-US"/>
              <a:t>Disciplinary Action</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7651" name="Rectangle 3"/>
          <p:cNvSpPr>
            <a:spLocks noGrp="1" noChangeArrowheads="1"/>
          </p:cNvSpPr>
          <p:nvPr>
            <p:ph idx="1"/>
          </p:nvPr>
        </p:nvSpPr>
        <p:spPr>
          <a:xfrm>
            <a:off x="762000" y="2819400"/>
            <a:ext cx="7772400" cy="3657600"/>
          </a:xfrm>
        </p:spPr>
        <p:txBody>
          <a:bodyPr/>
          <a:lstStyle/>
          <a:p>
            <a:pPr eaLnBrk="1" hangingPunct="1"/>
            <a:r>
              <a:rPr lang="en-US" dirty="0"/>
              <a:t>No licensee may engage in the practice of fraud or deceit in connection with the manufacture, sales, offering for sale, brokering, distribution or service of manufactured housing.</a:t>
            </a:r>
          </a:p>
        </p:txBody>
      </p:sp>
      <p:sp>
        <p:nvSpPr>
          <p:cNvPr id="66765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t>Prohibited Practices</a:t>
            </a:r>
            <a:br>
              <a:rPr lang="en-US"/>
            </a:br>
            <a:r>
              <a:rPr lang="en-US"/>
              <a:t>02-385, Chapter 350 (3)</a:t>
            </a:r>
            <a:endParaRPr lang="en-US">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7650">
                                            <p:txEl>
                                              <p:pRg st="0" end="0"/>
                                            </p:txEl>
                                          </p:spTgt>
                                        </p:tgtEl>
                                        <p:attrNameLst>
                                          <p:attrName>style.visibility</p:attrName>
                                        </p:attrNameLst>
                                      </p:cBhvr>
                                      <p:to>
                                        <p:strVal val="visible"/>
                                      </p:to>
                                    </p:set>
                                    <p:anim calcmode="lin" valueType="num">
                                      <p:cBhvr additive="base">
                                        <p:cTn id="7" dur="500" fill="hold"/>
                                        <p:tgtEl>
                                          <p:spTgt spid="6676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6765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67651">
                                            <p:txEl>
                                              <p:pRg st="0" end="0"/>
                                            </p:txEl>
                                          </p:spTgt>
                                        </p:tgtEl>
                                        <p:attrNameLst>
                                          <p:attrName>style.visibility</p:attrName>
                                        </p:attrNameLst>
                                      </p:cBhvr>
                                      <p:to>
                                        <p:strVal val="visible"/>
                                      </p:to>
                                    </p:set>
                                    <p:anim calcmode="lin" valueType="num">
                                      <p:cBhvr additive="base">
                                        <p:cTn id="13" dur="500" fill="hold"/>
                                        <p:tgtEl>
                                          <p:spTgt spid="66765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6765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1" grpId="0" build="p" autoUpdateAnimBg="0"/>
      <p:bldP spid="667650"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8675" name="Rectangle 3"/>
          <p:cNvSpPr>
            <a:spLocks noGrp="1" noChangeArrowheads="1"/>
          </p:cNvSpPr>
          <p:nvPr>
            <p:ph idx="1"/>
          </p:nvPr>
        </p:nvSpPr>
        <p:spPr>
          <a:xfrm>
            <a:off x="609600" y="2743200"/>
            <a:ext cx="7772400" cy="4419600"/>
          </a:xfrm>
        </p:spPr>
        <p:txBody>
          <a:bodyPr/>
          <a:lstStyle/>
          <a:p>
            <a:pPr eaLnBrk="1" hangingPunct="1"/>
            <a:r>
              <a:rPr lang="en-US" dirty="0"/>
              <a:t>No licensee may engage in conduct that evidences a lack of ability or fitness to discharge the duty owed by the licensee.</a:t>
            </a:r>
          </a:p>
          <a:p>
            <a:pPr eaLnBrk="1" hangingPunct="1"/>
            <a:r>
              <a:rPr lang="en-US" dirty="0"/>
              <a:t>No licensee may engage in conduct that evidences a lack of knowledge or inability to apply principles or skills to carry out the practice for which the license was issued.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8675">
                                            <p:txEl>
                                              <p:pRg st="0" end="0"/>
                                            </p:txEl>
                                          </p:spTgt>
                                        </p:tgtEl>
                                        <p:attrNameLst>
                                          <p:attrName>style.visibility</p:attrName>
                                        </p:attrNameLst>
                                      </p:cBhvr>
                                      <p:to>
                                        <p:strVal val="visible"/>
                                      </p:to>
                                    </p:set>
                                    <p:anim calcmode="lin" valueType="num">
                                      <p:cBhvr additive="base">
                                        <p:cTn id="7" dur="500" fill="hold"/>
                                        <p:tgtEl>
                                          <p:spTgt spid="668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6867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68675">
                                            <p:txEl>
                                              <p:pRg st="1" end="1"/>
                                            </p:txEl>
                                          </p:spTgt>
                                        </p:tgtEl>
                                        <p:attrNameLst>
                                          <p:attrName>style.visibility</p:attrName>
                                        </p:attrNameLst>
                                      </p:cBhvr>
                                      <p:to>
                                        <p:strVal val="visible"/>
                                      </p:to>
                                    </p:set>
                                    <p:anim calcmode="lin" valueType="num">
                                      <p:cBhvr additive="base">
                                        <p:cTn id="13" dur="500" fill="hold"/>
                                        <p:tgtEl>
                                          <p:spTgt spid="6686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6867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9699" name="Rectangle 3"/>
          <p:cNvSpPr>
            <a:spLocks noGrp="1" noChangeArrowheads="1"/>
          </p:cNvSpPr>
          <p:nvPr>
            <p:ph idx="1"/>
          </p:nvPr>
        </p:nvSpPr>
        <p:spPr>
          <a:xfrm>
            <a:off x="685800" y="2895600"/>
            <a:ext cx="7772400" cy="3581400"/>
          </a:xfrm>
        </p:spPr>
        <p:txBody>
          <a:bodyPr/>
          <a:lstStyle/>
          <a:p>
            <a:pPr eaLnBrk="1" hangingPunct="1"/>
            <a:r>
              <a:rPr lang="en-US" dirty="0"/>
              <a:t>No licensee may fail to maintain a good business reputation.</a:t>
            </a:r>
          </a:p>
          <a:p>
            <a:pPr eaLnBrk="1" hangingPunct="1"/>
            <a:r>
              <a:rPr lang="en-US" dirty="0"/>
              <a:t>No licensee may engage in conduct that demonstrates a lack of trustworthiness or financial responsibility.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9699">
                                            <p:txEl>
                                              <p:pRg st="0" end="0"/>
                                            </p:txEl>
                                          </p:spTgt>
                                        </p:tgtEl>
                                        <p:attrNameLst>
                                          <p:attrName>style.visibility</p:attrName>
                                        </p:attrNameLst>
                                      </p:cBhvr>
                                      <p:to>
                                        <p:strVal val="visible"/>
                                      </p:to>
                                    </p:set>
                                    <p:anim calcmode="lin" valueType="num">
                                      <p:cBhvr additive="base">
                                        <p:cTn id="7" dur="500" fill="hold"/>
                                        <p:tgtEl>
                                          <p:spTgt spid="6696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6969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69699">
                                            <p:txEl>
                                              <p:pRg st="1" end="1"/>
                                            </p:txEl>
                                          </p:spTgt>
                                        </p:tgtEl>
                                        <p:attrNameLst>
                                          <p:attrName>style.visibility</p:attrName>
                                        </p:attrNameLst>
                                      </p:cBhvr>
                                      <p:to>
                                        <p:strVal val="visible"/>
                                      </p:to>
                                    </p:set>
                                    <p:anim calcmode="lin" valueType="num">
                                      <p:cBhvr additive="base">
                                        <p:cTn id="13" dur="500" fill="hold"/>
                                        <p:tgtEl>
                                          <p:spTgt spid="6696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6969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69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1747" name="Rectangle 3"/>
          <p:cNvSpPr>
            <a:spLocks noGrp="1" noChangeArrowheads="1"/>
          </p:cNvSpPr>
          <p:nvPr>
            <p:ph idx="1"/>
          </p:nvPr>
        </p:nvSpPr>
        <p:spPr>
          <a:xfrm>
            <a:off x="685800" y="2667000"/>
            <a:ext cx="8153400" cy="4495800"/>
          </a:xfrm>
        </p:spPr>
        <p:txBody>
          <a:bodyPr rtlCol="0">
            <a:normAutofit/>
          </a:bodyPr>
          <a:lstStyle/>
          <a:p>
            <a:pPr marL="274320" indent="-274320" eaLnBrk="1" fontAlgn="auto" hangingPunct="1">
              <a:lnSpc>
                <a:spcPct val="90000"/>
              </a:lnSpc>
              <a:spcAft>
                <a:spcPts val="0"/>
              </a:spcAft>
              <a:defRPr/>
            </a:pPr>
            <a:r>
              <a:rPr lang="en-US" dirty="0"/>
              <a:t>No licensee may contract for electrical, plumbing, oil burner or propane work in connection with the installation or servicing of a home unless the contractor is properly licensed to perform the work by the appropriate licensing board within the Department of Professional &amp; Financial Regulation, Office of Professional &amp; Occupational Regulation</a:t>
            </a:r>
            <a:r>
              <a:rPr lang="en-US" b="1" dirty="0"/>
              <a:t>. </a:t>
            </a:r>
            <a:r>
              <a:rPr lang="en-US" dirty="0"/>
              <a:t>To verify whether or not a license is active go to:</a:t>
            </a:r>
          </a:p>
          <a:p>
            <a:pPr marL="0" indent="0" eaLnBrk="1" fontAlgn="auto" hangingPunct="1">
              <a:lnSpc>
                <a:spcPct val="90000"/>
              </a:lnSpc>
              <a:spcAft>
                <a:spcPts val="0"/>
              </a:spcAft>
              <a:buNone/>
              <a:defRPr/>
            </a:pPr>
            <a:r>
              <a:rPr lang="en-US" dirty="0"/>
              <a:t>     </a:t>
            </a:r>
            <a:r>
              <a:rPr lang="en-US" sz="2000" u="sng" dirty="0"/>
              <a:t>http://pfr.informe.org/almsonline/almsquery/SearchCompany.aspx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1747">
                                            <p:txEl>
                                              <p:pRg st="0" end="0"/>
                                            </p:txEl>
                                          </p:spTgt>
                                        </p:tgtEl>
                                        <p:attrNameLst>
                                          <p:attrName>style.visibility</p:attrName>
                                        </p:attrNameLst>
                                      </p:cBhvr>
                                      <p:to>
                                        <p:strVal val="visible"/>
                                      </p:to>
                                    </p:set>
                                    <p:anim calcmode="lin" valueType="num">
                                      <p:cBhvr additive="base">
                                        <p:cTn id="7" dur="500" fill="hold"/>
                                        <p:tgtEl>
                                          <p:spTgt spid="67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174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1747">
                                            <p:txEl>
                                              <p:pRg st="1" end="1"/>
                                            </p:txEl>
                                          </p:spTgt>
                                        </p:tgtEl>
                                        <p:attrNameLst>
                                          <p:attrName>style.visibility</p:attrName>
                                        </p:attrNameLst>
                                      </p:cBhvr>
                                      <p:to>
                                        <p:strVal val="visible"/>
                                      </p:to>
                                    </p:set>
                                    <p:anim calcmode="lin" valueType="num">
                                      <p:cBhvr additive="base">
                                        <p:cTn id="13" dur="500" fill="hold"/>
                                        <p:tgtEl>
                                          <p:spTgt spid="671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174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1"/>
          </p:nvPr>
        </p:nvSpPr>
        <p:spPr>
          <a:xfrm>
            <a:off x="762000" y="2514600"/>
            <a:ext cx="7772400" cy="3810000"/>
          </a:xfrm>
        </p:spPr>
        <p:txBody>
          <a:bodyPr/>
          <a:lstStyle/>
          <a:p>
            <a:pPr eaLnBrk="1" hangingPunct="1">
              <a:lnSpc>
                <a:spcPct val="90000"/>
              </a:lnSpc>
            </a:pPr>
            <a:r>
              <a:rPr lang="en-US" dirty="0"/>
              <a:t>Purchased by the manufacturer.</a:t>
            </a:r>
          </a:p>
          <a:p>
            <a:pPr eaLnBrk="1" hangingPunct="1">
              <a:lnSpc>
                <a:spcPct val="90000"/>
              </a:lnSpc>
            </a:pPr>
            <a:r>
              <a:rPr lang="en-US" dirty="0"/>
              <a:t>To be affixed only on State Certified Modular Housing (one seal is required per home).</a:t>
            </a:r>
          </a:p>
          <a:p>
            <a:pPr eaLnBrk="1" hangingPunct="1">
              <a:lnSpc>
                <a:spcPct val="90000"/>
              </a:lnSpc>
            </a:pPr>
            <a:r>
              <a:rPr lang="en-US" dirty="0"/>
              <a:t>Affixed at the factory under the supervision of the third party inspection agency.</a:t>
            </a:r>
          </a:p>
          <a:p>
            <a:pPr eaLnBrk="1" hangingPunct="1">
              <a:lnSpc>
                <a:spcPct val="90000"/>
              </a:lnSpc>
            </a:pPr>
            <a:r>
              <a:rPr lang="en-US" dirty="0"/>
              <a:t>Affixing the seal signifies that the modular home is built in compliance with the rules and codes adopted by the Maine Manufactured Housing Board.</a:t>
            </a:r>
          </a:p>
        </p:txBody>
      </p:sp>
      <p:sp>
        <p:nvSpPr>
          <p:cNvPr id="33795" name="Rectangle 2"/>
          <p:cNvSpPr>
            <a:spLocks noGrp="1" noChangeArrowheads="1"/>
          </p:cNvSpPr>
          <p:nvPr>
            <p:ph type="title"/>
          </p:nvPr>
        </p:nvSpPr>
        <p:spPr/>
        <p:txBody>
          <a:bodyPr/>
          <a:lstStyle/>
          <a:p>
            <a:pPr eaLnBrk="1" hangingPunct="1"/>
            <a:r>
              <a:rPr lang="en-US" sz="4000"/>
              <a:t>State Certification Seal</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Certification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90678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idx="1"/>
          </p:nvPr>
        </p:nvSpPr>
        <p:spPr>
          <a:xfrm>
            <a:off x="685800" y="2743200"/>
            <a:ext cx="7772400" cy="3810000"/>
          </a:xfrm>
        </p:spPr>
        <p:txBody>
          <a:bodyPr/>
          <a:lstStyle/>
          <a:p>
            <a:pPr eaLnBrk="1" hangingPunct="1"/>
            <a:r>
              <a:rPr lang="en-US" dirty="0"/>
              <a:t>Purchased by the manufacturer.</a:t>
            </a:r>
          </a:p>
          <a:p>
            <a:pPr eaLnBrk="1" hangingPunct="1"/>
            <a:r>
              <a:rPr lang="en-US" dirty="0"/>
              <a:t>Affixed at the factory on both HUD and State Certified Modular Homes.</a:t>
            </a:r>
          </a:p>
        </p:txBody>
      </p:sp>
      <p:sp>
        <p:nvSpPr>
          <p:cNvPr id="35843" name="Rectangle 2"/>
          <p:cNvSpPr>
            <a:spLocks noGrp="1" noChangeArrowheads="1"/>
          </p:cNvSpPr>
          <p:nvPr>
            <p:ph type="title"/>
          </p:nvPr>
        </p:nvSpPr>
        <p:spPr/>
        <p:txBody>
          <a:bodyPr/>
          <a:lstStyle/>
          <a:p>
            <a:pPr eaLnBrk="1" hangingPunct="1"/>
            <a:r>
              <a:rPr lang="en-US" sz="4000"/>
              <a:t>New Home Warranty Seal</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0483" name="Rectangle 3"/>
          <p:cNvSpPr>
            <a:spLocks noGrp="1" noChangeArrowheads="1"/>
          </p:cNvSpPr>
          <p:nvPr>
            <p:ph idx="1"/>
          </p:nvPr>
        </p:nvSpPr>
        <p:spPr>
          <a:xfrm>
            <a:off x="609600" y="2209800"/>
            <a:ext cx="7772400" cy="4114800"/>
          </a:xfrm>
        </p:spPr>
        <p:txBody>
          <a:bodyPr/>
          <a:lstStyle/>
          <a:p>
            <a:pPr eaLnBrk="1" hangingPunct="1"/>
            <a:r>
              <a:rPr lang="en-US" dirty="0"/>
              <a:t>Rules &amp; Regulations</a:t>
            </a:r>
          </a:p>
          <a:p>
            <a:pPr eaLnBrk="1" hangingPunct="1"/>
            <a:r>
              <a:rPr lang="en-US" dirty="0"/>
              <a:t>Manufactured Housing Warranties</a:t>
            </a:r>
          </a:p>
          <a:p>
            <a:pPr eaLnBrk="1" hangingPunct="1"/>
            <a:r>
              <a:rPr lang="en-US" dirty="0"/>
              <a:t>Modular Housing</a:t>
            </a:r>
          </a:p>
          <a:p>
            <a:pPr eaLnBrk="1" hangingPunct="1"/>
            <a:r>
              <a:rPr lang="en-US" dirty="0"/>
              <a:t>HUD Installation Standards</a:t>
            </a:r>
          </a:p>
        </p:txBody>
      </p:sp>
      <p:sp>
        <p:nvSpPr>
          <p:cNvPr id="660482" name="Rectangle 2"/>
          <p:cNvSpPr>
            <a:spLocks noGrp="1" noChangeArrowheads="1"/>
          </p:cNvSpPr>
          <p:nvPr>
            <p:ph type="title"/>
          </p:nvPr>
        </p:nvSpPr>
        <p:spPr/>
        <p:txBody>
          <a:bodyPr/>
          <a:lstStyle/>
          <a:p>
            <a:pPr eaLnBrk="1" hangingPunct="1"/>
            <a:r>
              <a:rPr lang="en-US" sz="4000"/>
              <a:t>Course Objectives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0482">
                                            <p:txEl>
                                              <p:pRg st="0" end="0"/>
                                            </p:txEl>
                                          </p:spTgt>
                                        </p:tgtEl>
                                        <p:attrNameLst>
                                          <p:attrName>style.visibility</p:attrName>
                                        </p:attrNameLst>
                                      </p:cBhvr>
                                      <p:to>
                                        <p:strVal val="visible"/>
                                      </p:to>
                                    </p:set>
                                    <p:anim calcmode="lin" valueType="num">
                                      <p:cBhvr additive="base">
                                        <p:cTn id="7" dur="500" fill="hold"/>
                                        <p:tgtEl>
                                          <p:spTgt spid="6604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6048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60483">
                                            <p:txEl>
                                              <p:pRg st="0" end="0"/>
                                            </p:txEl>
                                          </p:spTgt>
                                        </p:tgtEl>
                                        <p:attrNameLst>
                                          <p:attrName>style.visibility</p:attrName>
                                        </p:attrNameLst>
                                      </p:cBhvr>
                                      <p:to>
                                        <p:strVal val="visible"/>
                                      </p:to>
                                    </p:set>
                                    <p:anim calcmode="lin" valueType="num">
                                      <p:cBhvr additive="base">
                                        <p:cTn id="13" dur="500" fill="hold"/>
                                        <p:tgtEl>
                                          <p:spTgt spid="66048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6048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60483">
                                            <p:txEl>
                                              <p:pRg st="1" end="1"/>
                                            </p:txEl>
                                          </p:spTgt>
                                        </p:tgtEl>
                                        <p:attrNameLst>
                                          <p:attrName>style.visibility</p:attrName>
                                        </p:attrNameLst>
                                      </p:cBhvr>
                                      <p:to>
                                        <p:strVal val="visible"/>
                                      </p:to>
                                    </p:set>
                                    <p:anim calcmode="lin" valueType="num">
                                      <p:cBhvr additive="base">
                                        <p:cTn id="19" dur="500" fill="hold"/>
                                        <p:tgtEl>
                                          <p:spTgt spid="66048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6048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60483">
                                            <p:txEl>
                                              <p:pRg st="2" end="2"/>
                                            </p:txEl>
                                          </p:spTgt>
                                        </p:tgtEl>
                                        <p:attrNameLst>
                                          <p:attrName>style.visibility</p:attrName>
                                        </p:attrNameLst>
                                      </p:cBhvr>
                                      <p:to>
                                        <p:strVal val="visible"/>
                                      </p:to>
                                    </p:set>
                                    <p:anim calcmode="lin" valueType="num">
                                      <p:cBhvr additive="base">
                                        <p:cTn id="25" dur="500" fill="hold"/>
                                        <p:tgtEl>
                                          <p:spTgt spid="66048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6048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60483">
                                            <p:txEl>
                                              <p:pRg st="3" end="3"/>
                                            </p:txEl>
                                          </p:spTgt>
                                        </p:tgtEl>
                                        <p:attrNameLst>
                                          <p:attrName>style.visibility</p:attrName>
                                        </p:attrNameLst>
                                      </p:cBhvr>
                                      <p:to>
                                        <p:strVal val="visible"/>
                                      </p:to>
                                    </p:set>
                                    <p:anim calcmode="lin" valueType="num">
                                      <p:cBhvr additive="base">
                                        <p:cTn id="31" dur="500" fill="hold"/>
                                        <p:tgtEl>
                                          <p:spTgt spid="66048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6048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3" grpId="0" build="p" autoUpdateAnimBg="0"/>
      <p:bldP spid="660482"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NewHomeWarra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1"/>
          </p:nvPr>
        </p:nvSpPr>
        <p:spPr>
          <a:xfrm>
            <a:off x="838200" y="2743200"/>
            <a:ext cx="7772400" cy="3733800"/>
          </a:xfrm>
        </p:spPr>
        <p:txBody>
          <a:bodyPr/>
          <a:lstStyle/>
          <a:p>
            <a:pPr eaLnBrk="1" hangingPunct="1"/>
            <a:r>
              <a:rPr lang="en-US" dirty="0"/>
              <a:t>Purchased by the manufacturer, dealer, installer or mechanic.</a:t>
            </a:r>
          </a:p>
          <a:p>
            <a:pPr eaLnBrk="1" hangingPunct="1"/>
            <a:r>
              <a:rPr lang="en-US" dirty="0"/>
              <a:t>To be affixed by the installer of HUD and State Certified Modular homes at the time of installation.</a:t>
            </a:r>
          </a:p>
          <a:p>
            <a:pPr eaLnBrk="1" hangingPunct="1"/>
            <a:r>
              <a:rPr lang="en-US" dirty="0"/>
              <a:t>A copy of the completed seal (yellow copy) must be submitted to the Manufactured Housing Program monthly. </a:t>
            </a:r>
          </a:p>
        </p:txBody>
      </p:sp>
      <p:sp>
        <p:nvSpPr>
          <p:cNvPr id="37891" name="Rectangle 2"/>
          <p:cNvSpPr>
            <a:spLocks noGrp="1" noChangeArrowheads="1"/>
          </p:cNvSpPr>
          <p:nvPr>
            <p:ph type="title"/>
          </p:nvPr>
        </p:nvSpPr>
        <p:spPr/>
        <p:txBody>
          <a:bodyPr/>
          <a:lstStyle/>
          <a:p>
            <a:pPr eaLnBrk="1" hangingPunct="1"/>
            <a:r>
              <a:rPr lang="en-US" sz="4000"/>
              <a:t>Installation Warranty Seal</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nstallationWarranty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1" y="-838200"/>
            <a:ext cx="9631973" cy="848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762000" y="2895600"/>
            <a:ext cx="7772400" cy="3657600"/>
          </a:xfrm>
        </p:spPr>
        <p:txBody>
          <a:bodyPr rtlCol="0">
            <a:normAutofit/>
          </a:bodyPr>
          <a:lstStyle/>
          <a:p>
            <a:pPr marL="274320" indent="-274320" eaLnBrk="1" fontAlgn="auto" hangingPunct="1">
              <a:spcAft>
                <a:spcPts val="0"/>
              </a:spcAft>
              <a:defRPr/>
            </a:pPr>
            <a:r>
              <a:rPr lang="en-US" dirty="0"/>
              <a:t>The production and utilization of manufactured housing and the use of new and improving technologies, techniques, methods and materials have and will </a:t>
            </a:r>
            <a:r>
              <a:rPr lang="en-US" b="1" u="sng" dirty="0"/>
              <a:t>increase the available supply of housing at prices that residents of the State can afford.</a:t>
            </a:r>
            <a:endParaRPr lang="en-US" b="1" u="sng" dirty="0">
              <a:solidFill>
                <a:schemeClr val="accent4"/>
              </a:solidFill>
            </a:endParaRPr>
          </a:p>
        </p:txBody>
      </p:sp>
      <p:sp>
        <p:nvSpPr>
          <p:cNvPr id="3379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a:t>General Provisions</a:t>
            </a:r>
            <a:br>
              <a:rPr lang="en-US" sz="4000"/>
            </a:br>
            <a:r>
              <a:rPr lang="en-US" sz="4000"/>
              <a:t>M.R.S. 10, Chapter 951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500" fill="hold"/>
                                        <p:tgtEl>
                                          <p:spTgt spid="3379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5">
                                            <p:txEl>
                                              <p:pRg st="0" end="0"/>
                                            </p:txEl>
                                          </p:spTgt>
                                        </p:tgtEl>
                                        <p:attrNameLst>
                                          <p:attrName>style.visibility</p:attrName>
                                        </p:attrNameLst>
                                      </p:cBhvr>
                                      <p:to>
                                        <p:strVal val="visible"/>
                                      </p:to>
                                    </p:set>
                                    <p:anim calcmode="lin" valueType="num">
                                      <p:cBhvr additive="base">
                                        <p:cTn id="13"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P spid="3379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685800" y="2819400"/>
            <a:ext cx="7772400" cy="3657600"/>
          </a:xfrm>
        </p:spPr>
        <p:txBody>
          <a:bodyPr/>
          <a:lstStyle/>
          <a:p>
            <a:pPr eaLnBrk="1" hangingPunct="1"/>
            <a:r>
              <a:rPr lang="en-US" dirty="0"/>
              <a:t>The intent is to </a:t>
            </a:r>
            <a:r>
              <a:rPr lang="en-US" b="1" u="sng" dirty="0"/>
              <a:t>provide protection to the public against hazards from poorly constructed or installed manufactured housing.</a:t>
            </a:r>
          </a:p>
          <a:p>
            <a:pPr eaLnBrk="1" hangingPunct="1"/>
            <a:r>
              <a:rPr lang="en-US" dirty="0"/>
              <a:t>To provide and enforce uniform performance standards for construction and installation of manufactured housing.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idx="1"/>
          </p:nvPr>
        </p:nvSpPr>
        <p:spPr>
          <a:xfrm>
            <a:off x="838200" y="2743200"/>
            <a:ext cx="7696200" cy="3733800"/>
          </a:xfrm>
        </p:spPr>
        <p:txBody>
          <a:bodyPr/>
          <a:lstStyle/>
          <a:p>
            <a:pPr marL="0" indent="0" eaLnBrk="1" hangingPunct="1">
              <a:buFont typeface="Wingdings" pitchFamily="2" charset="2"/>
              <a:buNone/>
            </a:pPr>
            <a:r>
              <a:rPr lang="en-US" dirty="0"/>
              <a:t>Manufactured Housing as defined in M.R.S. 10, 9002 (7) (A-C) which is manufactured, sold, installed or serviced in compliance with these rules shall be exempt from all state or other political subdivision codes, standards or regulations which regulate the same matters.</a:t>
            </a:r>
          </a:p>
          <a:p>
            <a:pPr marL="0" indent="0" eaLnBrk="1" hangingPunct="1"/>
            <a:endParaRPr lang="en-US" dirty="0"/>
          </a:p>
        </p:txBody>
      </p:sp>
      <p:sp>
        <p:nvSpPr>
          <p:cNvPr id="41987" name="Rectangle 2"/>
          <p:cNvSpPr>
            <a:spLocks noGrp="1" noChangeArrowheads="1"/>
          </p:cNvSpPr>
          <p:nvPr>
            <p:ph type="title"/>
          </p:nvPr>
        </p:nvSpPr>
        <p:spPr/>
        <p:txBody>
          <a:bodyPr/>
          <a:lstStyle/>
          <a:p>
            <a:pPr eaLnBrk="1" hangingPunct="1"/>
            <a:r>
              <a:rPr lang="en-US" sz="4000"/>
              <a:t>Exemption </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idx="1"/>
          </p:nvPr>
        </p:nvSpPr>
        <p:spPr>
          <a:xfrm>
            <a:off x="762000" y="2743200"/>
            <a:ext cx="7772400" cy="3581400"/>
          </a:xfrm>
        </p:spPr>
        <p:txBody>
          <a:bodyPr/>
          <a:lstStyle/>
          <a:p>
            <a:pPr marL="0" indent="0" eaLnBrk="1" hangingPunct="1">
              <a:buFont typeface="Wingdings" pitchFamily="2" charset="2"/>
              <a:buNone/>
            </a:pPr>
            <a:r>
              <a:rPr lang="en-US" dirty="0"/>
              <a:t>Notwithstanding any other provision of law, any modular home that meets construction standards for state-certified manufactured homes adopted pursuant to M.R.S. 10,  9042 must be allowed in all zones where other single-family homes are allowed.</a:t>
            </a:r>
          </a:p>
        </p:txBody>
      </p:sp>
      <p:sp>
        <p:nvSpPr>
          <p:cNvPr id="3891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a:t>Exemption for Modular Housing</a:t>
            </a:r>
            <a:br>
              <a:rPr lang="en-US" sz="4000"/>
            </a:br>
            <a:r>
              <a:rPr lang="en-US" sz="4000"/>
              <a:t>M.R.S. 30-A,  4358(2)(E)</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685800" y="914400"/>
            <a:ext cx="7772400" cy="865188"/>
          </a:xfrm>
        </p:spPr>
        <p:txBody>
          <a:bodyPr>
            <a:normAutofit/>
          </a:bodyPr>
          <a:lstStyle/>
          <a:p>
            <a:pPr eaLnBrk="1" hangingPunct="1"/>
            <a:r>
              <a:rPr lang="en-US" sz="4800" dirty="0"/>
              <a:t>WARRANTY</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5059" name="Rectangle 3"/>
          <p:cNvSpPr>
            <a:spLocks noGrp="1" noChangeArrowheads="1"/>
          </p:cNvSpPr>
          <p:nvPr>
            <p:ph idx="1"/>
          </p:nvPr>
        </p:nvSpPr>
        <p:spPr>
          <a:xfrm>
            <a:off x="685800" y="2743200"/>
            <a:ext cx="7772400" cy="3657600"/>
          </a:xfrm>
        </p:spPr>
        <p:txBody>
          <a:bodyPr/>
          <a:lstStyle/>
          <a:p>
            <a:pPr eaLnBrk="1" hangingPunct="1"/>
            <a:r>
              <a:rPr lang="en-US" dirty="0"/>
              <a:t>There are 3 warranties that pertain to </a:t>
            </a:r>
            <a:r>
              <a:rPr lang="en-US" b="1" u="sng" dirty="0"/>
              <a:t>all new manufactured homes</a:t>
            </a:r>
            <a:r>
              <a:rPr lang="en-US" dirty="0"/>
              <a:t> sold in the State of Maine that may be applied to determine a substantial defect:</a:t>
            </a:r>
          </a:p>
          <a:p>
            <a:pPr eaLnBrk="1" hangingPunct="1">
              <a:buFont typeface="Wingdings" pitchFamily="2" charset="2"/>
              <a:buNone/>
            </a:pPr>
            <a:r>
              <a:rPr lang="en-US" dirty="0"/>
              <a:t>	1.	Express</a:t>
            </a:r>
          </a:p>
          <a:p>
            <a:pPr eaLnBrk="1" hangingPunct="1">
              <a:buFont typeface="Wingdings" pitchFamily="2" charset="2"/>
              <a:buNone/>
            </a:pPr>
            <a:r>
              <a:rPr lang="en-US" dirty="0"/>
              <a:t>	2.	Statutory</a:t>
            </a:r>
          </a:p>
          <a:p>
            <a:pPr eaLnBrk="1" hangingPunct="1">
              <a:buFont typeface="Wingdings" pitchFamily="2" charset="2"/>
              <a:buNone/>
            </a:pPr>
            <a:r>
              <a:rPr lang="en-US" dirty="0"/>
              <a:t>	3.	Implied</a:t>
            </a:r>
          </a:p>
        </p:txBody>
      </p:sp>
      <p:sp>
        <p:nvSpPr>
          <p:cNvPr id="685058" name="Rectangle 2"/>
          <p:cNvSpPr>
            <a:spLocks noGrp="1" noChangeArrowheads="1"/>
          </p:cNvSpPr>
          <p:nvPr>
            <p:ph type="title"/>
          </p:nvPr>
        </p:nvSpPr>
        <p:spPr/>
        <p:txBody>
          <a:bodyPr/>
          <a:lstStyle/>
          <a:p>
            <a:pPr eaLnBrk="1" hangingPunct="1"/>
            <a:r>
              <a:rPr lang="en-US" sz="4000"/>
              <a:t>Manufactured Housing Warranties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5058">
                                            <p:txEl>
                                              <p:pRg st="0" end="0"/>
                                            </p:txEl>
                                          </p:spTgt>
                                        </p:tgtEl>
                                        <p:attrNameLst>
                                          <p:attrName>style.visibility</p:attrName>
                                        </p:attrNameLst>
                                      </p:cBhvr>
                                      <p:to>
                                        <p:strVal val="visible"/>
                                      </p:to>
                                    </p:set>
                                    <p:anim calcmode="lin" valueType="num">
                                      <p:cBhvr additive="base">
                                        <p:cTn id="7" dur="500" fill="hold"/>
                                        <p:tgtEl>
                                          <p:spTgt spid="68505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505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5059">
                                            <p:txEl>
                                              <p:pRg st="0" end="0"/>
                                            </p:txEl>
                                          </p:spTgt>
                                        </p:tgtEl>
                                        <p:attrNameLst>
                                          <p:attrName>style.visibility</p:attrName>
                                        </p:attrNameLst>
                                      </p:cBhvr>
                                      <p:to>
                                        <p:strVal val="visible"/>
                                      </p:to>
                                    </p:set>
                                    <p:anim calcmode="lin" valueType="num">
                                      <p:cBhvr additive="base">
                                        <p:cTn id="13" dur="500" fill="hold"/>
                                        <p:tgtEl>
                                          <p:spTgt spid="68505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8505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5059">
                                            <p:txEl>
                                              <p:pRg st="1" end="1"/>
                                            </p:txEl>
                                          </p:spTgt>
                                        </p:tgtEl>
                                        <p:attrNameLst>
                                          <p:attrName>style.visibility</p:attrName>
                                        </p:attrNameLst>
                                      </p:cBhvr>
                                      <p:to>
                                        <p:strVal val="visible"/>
                                      </p:to>
                                    </p:set>
                                    <p:anim calcmode="lin" valueType="num">
                                      <p:cBhvr additive="base">
                                        <p:cTn id="19" dur="500" fill="hold"/>
                                        <p:tgtEl>
                                          <p:spTgt spid="68505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8505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5059">
                                            <p:txEl>
                                              <p:pRg st="2" end="2"/>
                                            </p:txEl>
                                          </p:spTgt>
                                        </p:tgtEl>
                                        <p:attrNameLst>
                                          <p:attrName>style.visibility</p:attrName>
                                        </p:attrNameLst>
                                      </p:cBhvr>
                                      <p:to>
                                        <p:strVal val="visible"/>
                                      </p:to>
                                    </p:set>
                                    <p:anim calcmode="lin" valueType="num">
                                      <p:cBhvr additive="base">
                                        <p:cTn id="25" dur="500" fill="hold"/>
                                        <p:tgtEl>
                                          <p:spTgt spid="68505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8505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85059">
                                            <p:txEl>
                                              <p:pRg st="3" end="3"/>
                                            </p:txEl>
                                          </p:spTgt>
                                        </p:tgtEl>
                                        <p:attrNameLst>
                                          <p:attrName>style.visibility</p:attrName>
                                        </p:attrNameLst>
                                      </p:cBhvr>
                                      <p:to>
                                        <p:strVal val="visible"/>
                                      </p:to>
                                    </p:set>
                                    <p:anim calcmode="lin" valueType="num">
                                      <p:cBhvr additive="base">
                                        <p:cTn id="31" dur="500" fill="hold"/>
                                        <p:tgtEl>
                                          <p:spTgt spid="68505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8505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build="p" autoUpdateAnimBg="0"/>
      <p:bldP spid="68505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83" name="Rectangle 3"/>
          <p:cNvSpPr>
            <a:spLocks noGrp="1" noChangeArrowheads="1"/>
          </p:cNvSpPr>
          <p:nvPr>
            <p:ph idx="1"/>
          </p:nvPr>
        </p:nvSpPr>
        <p:spPr>
          <a:xfrm>
            <a:off x="685800" y="2743200"/>
            <a:ext cx="7772400" cy="3810000"/>
          </a:xfrm>
        </p:spPr>
        <p:txBody>
          <a:bodyPr/>
          <a:lstStyle/>
          <a:p>
            <a:pPr eaLnBrk="1" hangingPunct="1"/>
            <a:r>
              <a:rPr lang="en-US" dirty="0"/>
              <a:t>Provided by the manufacturer or dealer.</a:t>
            </a:r>
          </a:p>
          <a:p>
            <a:pPr eaLnBrk="1" hangingPunct="1"/>
            <a:r>
              <a:rPr lang="en-US" dirty="0"/>
              <a:t>Not enforced by the Manufactured Housing Board.</a:t>
            </a:r>
          </a:p>
          <a:p>
            <a:pPr eaLnBrk="1" hangingPunct="1"/>
            <a:r>
              <a:rPr lang="en-US" dirty="0"/>
              <a:t>It is important to the consumer when making a big purchase, such as a home.  </a:t>
            </a:r>
          </a:p>
        </p:txBody>
      </p:sp>
      <p:sp>
        <p:nvSpPr>
          <p:cNvPr id="686082" name="Rectangle 2"/>
          <p:cNvSpPr>
            <a:spLocks noGrp="1" noChangeArrowheads="1"/>
          </p:cNvSpPr>
          <p:nvPr>
            <p:ph type="title"/>
          </p:nvPr>
        </p:nvSpPr>
        <p:spPr/>
        <p:txBody>
          <a:bodyPr/>
          <a:lstStyle/>
          <a:p>
            <a:pPr eaLnBrk="1" hangingPunct="1"/>
            <a:r>
              <a:rPr lang="en-US" sz="4000"/>
              <a:t>Express Warranty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6082">
                                            <p:txEl>
                                              <p:pRg st="0" end="0"/>
                                            </p:txEl>
                                          </p:spTgt>
                                        </p:tgtEl>
                                        <p:attrNameLst>
                                          <p:attrName>style.visibility</p:attrName>
                                        </p:attrNameLst>
                                      </p:cBhvr>
                                      <p:to>
                                        <p:strVal val="visible"/>
                                      </p:to>
                                    </p:set>
                                    <p:anim calcmode="lin" valueType="num">
                                      <p:cBhvr additive="base">
                                        <p:cTn id="7" dur="500" fill="hold"/>
                                        <p:tgtEl>
                                          <p:spTgt spid="6860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608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6083">
                                            <p:txEl>
                                              <p:pRg st="0" end="0"/>
                                            </p:txEl>
                                          </p:spTgt>
                                        </p:tgtEl>
                                        <p:attrNameLst>
                                          <p:attrName>style.visibility</p:attrName>
                                        </p:attrNameLst>
                                      </p:cBhvr>
                                      <p:to>
                                        <p:strVal val="visible"/>
                                      </p:to>
                                    </p:set>
                                    <p:anim calcmode="lin" valueType="num">
                                      <p:cBhvr additive="base">
                                        <p:cTn id="13" dur="500" fill="hold"/>
                                        <p:tgtEl>
                                          <p:spTgt spid="68608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8608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6083">
                                            <p:txEl>
                                              <p:pRg st="1" end="1"/>
                                            </p:txEl>
                                          </p:spTgt>
                                        </p:tgtEl>
                                        <p:attrNameLst>
                                          <p:attrName>style.visibility</p:attrName>
                                        </p:attrNameLst>
                                      </p:cBhvr>
                                      <p:to>
                                        <p:strVal val="visible"/>
                                      </p:to>
                                    </p:set>
                                    <p:anim calcmode="lin" valueType="num">
                                      <p:cBhvr additive="base">
                                        <p:cTn id="19" dur="500" fill="hold"/>
                                        <p:tgtEl>
                                          <p:spTgt spid="68608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8608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6083">
                                            <p:txEl>
                                              <p:pRg st="2" end="2"/>
                                            </p:txEl>
                                          </p:spTgt>
                                        </p:tgtEl>
                                        <p:attrNameLst>
                                          <p:attrName>style.visibility</p:attrName>
                                        </p:attrNameLst>
                                      </p:cBhvr>
                                      <p:to>
                                        <p:strVal val="visible"/>
                                      </p:to>
                                    </p:set>
                                    <p:anim calcmode="lin" valueType="num">
                                      <p:cBhvr additive="base">
                                        <p:cTn id="25" dur="500" fill="hold"/>
                                        <p:tgtEl>
                                          <p:spTgt spid="68608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8608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3" grpId="0" build="p" autoUpdateAnimBg="0"/>
      <p:bldP spid="686082"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3555" name="Rectangle 3"/>
          <p:cNvSpPr>
            <a:spLocks noGrp="1" noChangeArrowheads="1"/>
          </p:cNvSpPr>
          <p:nvPr>
            <p:ph idx="1"/>
          </p:nvPr>
        </p:nvSpPr>
        <p:spPr>
          <a:xfrm>
            <a:off x="838200" y="1905000"/>
            <a:ext cx="7772400" cy="4114800"/>
          </a:xfrm>
        </p:spPr>
        <p:txBody>
          <a:bodyPr/>
          <a:lstStyle/>
          <a:p>
            <a:pPr eaLnBrk="1" hangingPunct="1"/>
            <a:r>
              <a:rPr lang="en-US" dirty="0"/>
              <a:t>10 M.R.S., Chapter 951 Manufactured Housing Act </a:t>
            </a:r>
          </a:p>
          <a:p>
            <a:pPr eaLnBrk="1" hangingPunct="1"/>
            <a:r>
              <a:rPr lang="en-US"/>
              <a:t>02 385 Chapter </a:t>
            </a:r>
            <a:r>
              <a:rPr lang="en-US" dirty="0"/>
              <a:t>320-381 Rules for Licensing Manufacturers, Dealers, Developer Dealers, Installers and Mechanics</a:t>
            </a:r>
          </a:p>
          <a:p>
            <a:pPr eaLnBrk="1" hangingPunct="1"/>
            <a:r>
              <a:rPr lang="en-US" dirty="0"/>
              <a:t>10 M.R.S., Chapter 213 Manufactured Housing Warranties </a:t>
            </a:r>
          </a:p>
          <a:p>
            <a:pPr eaLnBrk="1" hangingPunct="1"/>
            <a:r>
              <a:rPr lang="en-US" dirty="0"/>
              <a:t>11 M.R.S., Implied Warranty Law </a:t>
            </a:r>
          </a:p>
          <a:p>
            <a:pPr eaLnBrk="1" hangingPunct="1"/>
            <a:r>
              <a:rPr lang="en-US" dirty="0"/>
              <a:t>02 385 Chapter 890 New Manufactured Home Installation Standard</a:t>
            </a:r>
          </a:p>
          <a:p>
            <a:pPr eaLnBrk="1" hangingPunct="1"/>
            <a:r>
              <a:rPr lang="en-US" dirty="0"/>
              <a:t>02 385 Chapter 110 Rules for State Certification of Modular Housing</a:t>
            </a:r>
          </a:p>
        </p:txBody>
      </p:sp>
      <p:sp>
        <p:nvSpPr>
          <p:cNvPr id="663554" name="Rectangle 2"/>
          <p:cNvSpPr>
            <a:spLocks noGrp="1" noChangeArrowheads="1"/>
          </p:cNvSpPr>
          <p:nvPr>
            <p:ph type="title"/>
          </p:nvPr>
        </p:nvSpPr>
        <p:spPr/>
        <p:txBody>
          <a:bodyPr/>
          <a:lstStyle/>
          <a:p>
            <a:pPr eaLnBrk="1" hangingPunct="1"/>
            <a:r>
              <a:rPr lang="en-US" sz="4000"/>
              <a:t>Reference Materials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3554">
                                            <p:txEl>
                                              <p:pRg st="0" end="0"/>
                                            </p:txEl>
                                          </p:spTgt>
                                        </p:tgtEl>
                                        <p:attrNameLst>
                                          <p:attrName>style.visibility</p:attrName>
                                        </p:attrNameLst>
                                      </p:cBhvr>
                                      <p:to>
                                        <p:strVal val="visible"/>
                                      </p:to>
                                    </p:set>
                                    <p:anim calcmode="lin" valueType="num">
                                      <p:cBhvr additive="base">
                                        <p:cTn id="7" dur="500" fill="hold"/>
                                        <p:tgtEl>
                                          <p:spTgt spid="66355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6355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63555">
                                            <p:txEl>
                                              <p:pRg st="0" end="0"/>
                                            </p:txEl>
                                          </p:spTgt>
                                        </p:tgtEl>
                                        <p:attrNameLst>
                                          <p:attrName>style.visibility</p:attrName>
                                        </p:attrNameLst>
                                      </p:cBhvr>
                                      <p:to>
                                        <p:strVal val="visible"/>
                                      </p:to>
                                    </p:set>
                                    <p:anim calcmode="lin" valueType="num">
                                      <p:cBhvr additive="base">
                                        <p:cTn id="13" dur="500" fill="hold"/>
                                        <p:tgtEl>
                                          <p:spTgt spid="66355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6355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63555">
                                            <p:txEl>
                                              <p:pRg st="1" end="1"/>
                                            </p:txEl>
                                          </p:spTgt>
                                        </p:tgtEl>
                                        <p:attrNameLst>
                                          <p:attrName>style.visibility</p:attrName>
                                        </p:attrNameLst>
                                      </p:cBhvr>
                                      <p:to>
                                        <p:strVal val="visible"/>
                                      </p:to>
                                    </p:set>
                                    <p:anim calcmode="lin" valueType="num">
                                      <p:cBhvr additive="base">
                                        <p:cTn id="19" dur="500" fill="hold"/>
                                        <p:tgtEl>
                                          <p:spTgt spid="66355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6355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63555">
                                            <p:txEl>
                                              <p:pRg st="2" end="2"/>
                                            </p:txEl>
                                          </p:spTgt>
                                        </p:tgtEl>
                                        <p:attrNameLst>
                                          <p:attrName>style.visibility</p:attrName>
                                        </p:attrNameLst>
                                      </p:cBhvr>
                                      <p:to>
                                        <p:strVal val="visible"/>
                                      </p:to>
                                    </p:set>
                                    <p:anim calcmode="lin" valueType="num">
                                      <p:cBhvr additive="base">
                                        <p:cTn id="25" dur="500" fill="hold"/>
                                        <p:tgtEl>
                                          <p:spTgt spid="66355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6355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63555">
                                            <p:txEl>
                                              <p:pRg st="3" end="3"/>
                                            </p:txEl>
                                          </p:spTgt>
                                        </p:tgtEl>
                                        <p:attrNameLst>
                                          <p:attrName>style.visibility</p:attrName>
                                        </p:attrNameLst>
                                      </p:cBhvr>
                                      <p:to>
                                        <p:strVal val="visible"/>
                                      </p:to>
                                    </p:set>
                                    <p:anim calcmode="lin" valueType="num">
                                      <p:cBhvr additive="base">
                                        <p:cTn id="31" dur="500" fill="hold"/>
                                        <p:tgtEl>
                                          <p:spTgt spid="663555">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6355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63555">
                                            <p:txEl>
                                              <p:pRg st="4" end="4"/>
                                            </p:txEl>
                                          </p:spTgt>
                                        </p:tgtEl>
                                        <p:attrNameLst>
                                          <p:attrName>style.visibility</p:attrName>
                                        </p:attrNameLst>
                                      </p:cBhvr>
                                      <p:to>
                                        <p:strVal val="visible"/>
                                      </p:to>
                                    </p:set>
                                    <p:anim calcmode="lin" valueType="num">
                                      <p:cBhvr additive="base">
                                        <p:cTn id="37" dur="500" fill="hold"/>
                                        <p:tgtEl>
                                          <p:spTgt spid="663555">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6355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63555">
                                            <p:txEl>
                                              <p:pRg st="5" end="5"/>
                                            </p:txEl>
                                          </p:spTgt>
                                        </p:tgtEl>
                                        <p:attrNameLst>
                                          <p:attrName>style.visibility</p:attrName>
                                        </p:attrNameLst>
                                      </p:cBhvr>
                                      <p:to>
                                        <p:strVal val="visible"/>
                                      </p:to>
                                    </p:set>
                                    <p:anim calcmode="lin" valueType="num">
                                      <p:cBhvr additive="base">
                                        <p:cTn id="43" dur="500" fill="hold"/>
                                        <p:tgtEl>
                                          <p:spTgt spid="663555">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6355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555" grpId="0" build="p" autoUpdateAnimBg="0"/>
      <p:bldP spid="663554"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idx="1"/>
          </p:nvPr>
        </p:nvSpPr>
        <p:spPr>
          <a:xfrm>
            <a:off x="685800" y="2743200"/>
            <a:ext cx="7772400" cy="3733800"/>
          </a:xfrm>
        </p:spPr>
        <p:txBody>
          <a:bodyPr/>
          <a:lstStyle/>
          <a:p>
            <a:pPr eaLnBrk="1" hangingPunct="1"/>
            <a:r>
              <a:rPr lang="en-US" dirty="0"/>
              <a:t>It is based on the Purchase and Sale Agreement and is typically in a written format.</a:t>
            </a:r>
          </a:p>
          <a:p>
            <a:pPr eaLnBrk="1" hangingPunct="1"/>
            <a:r>
              <a:rPr lang="en-US" dirty="0"/>
              <a:t>The length of the express warranty can vary</a:t>
            </a:r>
            <a:r>
              <a:rPr lang="en-US" b="1" dirty="0"/>
              <a:t>.</a:t>
            </a:r>
          </a:p>
          <a:p>
            <a:pPr eaLnBrk="1" hangingPunct="1"/>
            <a:endParaRPr lang="en-US" dirty="0"/>
          </a:p>
        </p:txBody>
      </p:sp>
      <p:sp>
        <p:nvSpPr>
          <p:cNvPr id="47107" name="Rectangle 2"/>
          <p:cNvSpPr>
            <a:spLocks noGrp="1" noChangeArrowheads="1"/>
          </p:cNvSpPr>
          <p:nvPr>
            <p:ph type="title"/>
          </p:nvPr>
        </p:nvSpPr>
        <p:spPr/>
        <p:txBody>
          <a:bodyPr/>
          <a:lstStyle/>
          <a:p>
            <a:pPr eaLnBrk="1" hangingPunct="1"/>
            <a:r>
              <a:rPr lang="en-US" sz="4000"/>
              <a:t>Express Warranty</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8131" name="Rectangle 3"/>
          <p:cNvSpPr>
            <a:spLocks noGrp="1" noChangeArrowheads="1"/>
          </p:cNvSpPr>
          <p:nvPr>
            <p:ph idx="1"/>
          </p:nvPr>
        </p:nvSpPr>
        <p:spPr>
          <a:xfrm>
            <a:off x="685800" y="2667000"/>
            <a:ext cx="8001000" cy="3733800"/>
          </a:xfrm>
        </p:spPr>
        <p:txBody>
          <a:bodyPr/>
          <a:lstStyle/>
          <a:p>
            <a:pPr eaLnBrk="1" hangingPunct="1"/>
            <a:r>
              <a:rPr lang="en-US" dirty="0"/>
              <a:t>Set forth in M.R.S. 10, Chapter 213.</a:t>
            </a:r>
          </a:p>
          <a:p>
            <a:pPr eaLnBrk="1" hangingPunct="1"/>
            <a:r>
              <a:rPr lang="en-US" dirty="0"/>
              <a:t>Provides a warranty on the home and the installation of the home.</a:t>
            </a:r>
          </a:p>
          <a:p>
            <a:pPr eaLnBrk="1" hangingPunct="1"/>
            <a:r>
              <a:rPr lang="en-US" dirty="0"/>
              <a:t>The manufacturer and dealer must certify that the home and the installation are free from any</a:t>
            </a:r>
            <a:r>
              <a:rPr lang="en-US" dirty="0">
                <a:solidFill>
                  <a:schemeClr val="accent2"/>
                </a:solidFill>
              </a:rPr>
              <a:t> </a:t>
            </a:r>
            <a:r>
              <a:rPr lang="en-US" u="sng" dirty="0"/>
              <a:t>substantial defects</a:t>
            </a:r>
            <a:r>
              <a:rPr lang="en-US" dirty="0"/>
              <a:t> in material and workmanship</a:t>
            </a:r>
            <a:r>
              <a:rPr lang="en-US" sz="2800" dirty="0"/>
              <a:t>.</a:t>
            </a:r>
          </a:p>
          <a:p>
            <a:pPr eaLnBrk="1" hangingPunct="1">
              <a:buFont typeface="Wingdings" pitchFamily="2" charset="2"/>
              <a:buNone/>
            </a:pPr>
            <a:endParaRPr lang="en-US" sz="2800" dirty="0"/>
          </a:p>
        </p:txBody>
      </p:sp>
      <p:sp>
        <p:nvSpPr>
          <p:cNvPr id="688130" name="Rectangle 2"/>
          <p:cNvSpPr>
            <a:spLocks noGrp="1" noChangeArrowheads="1"/>
          </p:cNvSpPr>
          <p:nvPr>
            <p:ph type="title"/>
          </p:nvPr>
        </p:nvSpPr>
        <p:spPr/>
        <p:txBody>
          <a:bodyPr/>
          <a:lstStyle/>
          <a:p>
            <a:pPr eaLnBrk="1" hangingPunct="1"/>
            <a:r>
              <a:rPr lang="en-US" sz="4000"/>
              <a:t>Statutory Warranty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8130">
                                            <p:txEl>
                                              <p:pRg st="0" end="0"/>
                                            </p:txEl>
                                          </p:spTgt>
                                        </p:tgtEl>
                                        <p:attrNameLst>
                                          <p:attrName>style.visibility</p:attrName>
                                        </p:attrNameLst>
                                      </p:cBhvr>
                                      <p:to>
                                        <p:strVal val="visible"/>
                                      </p:to>
                                    </p:set>
                                    <p:anim calcmode="lin" valueType="num">
                                      <p:cBhvr additive="base">
                                        <p:cTn id="7" dur="500" fill="hold"/>
                                        <p:tgtEl>
                                          <p:spTgt spid="6881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813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88131">
                                            <p:txEl>
                                              <p:pRg st="0" end="0"/>
                                            </p:txEl>
                                          </p:spTgt>
                                        </p:tgtEl>
                                        <p:attrNameLst>
                                          <p:attrName>style.visibility</p:attrName>
                                        </p:attrNameLst>
                                      </p:cBhvr>
                                      <p:to>
                                        <p:strVal val="visible"/>
                                      </p:to>
                                    </p:set>
                                    <p:anim calcmode="lin" valueType="num">
                                      <p:cBhvr additive="base">
                                        <p:cTn id="13" dur="500" fill="hold"/>
                                        <p:tgtEl>
                                          <p:spTgt spid="68813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8813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88131">
                                            <p:txEl>
                                              <p:pRg st="1" end="1"/>
                                            </p:txEl>
                                          </p:spTgt>
                                        </p:tgtEl>
                                        <p:attrNameLst>
                                          <p:attrName>style.visibility</p:attrName>
                                        </p:attrNameLst>
                                      </p:cBhvr>
                                      <p:to>
                                        <p:strVal val="visible"/>
                                      </p:to>
                                    </p:set>
                                    <p:anim calcmode="lin" valueType="num">
                                      <p:cBhvr additive="base">
                                        <p:cTn id="19" dur="500" fill="hold"/>
                                        <p:tgtEl>
                                          <p:spTgt spid="68813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8813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88131">
                                            <p:txEl>
                                              <p:pRg st="2" end="2"/>
                                            </p:txEl>
                                          </p:spTgt>
                                        </p:tgtEl>
                                        <p:attrNameLst>
                                          <p:attrName>style.visibility</p:attrName>
                                        </p:attrNameLst>
                                      </p:cBhvr>
                                      <p:to>
                                        <p:strVal val="visible"/>
                                      </p:to>
                                    </p:set>
                                    <p:anim calcmode="lin" valueType="num">
                                      <p:cBhvr additive="base">
                                        <p:cTn id="25" dur="500" fill="hold"/>
                                        <p:tgtEl>
                                          <p:spTgt spid="68813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8813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131" grpId="0" build="p" autoUpdateAnimBg="0"/>
      <p:bldP spid="688130"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idx="1"/>
          </p:nvPr>
        </p:nvSpPr>
        <p:spPr>
          <a:xfrm>
            <a:off x="838200" y="2590800"/>
            <a:ext cx="7772400" cy="3886200"/>
          </a:xfrm>
        </p:spPr>
        <p:txBody>
          <a:bodyPr/>
          <a:lstStyle/>
          <a:p>
            <a:pPr eaLnBrk="1" hangingPunct="1"/>
            <a:r>
              <a:rPr lang="en-US" dirty="0"/>
              <a:t>Set forth in Title 5.</a:t>
            </a:r>
          </a:p>
          <a:p>
            <a:pPr eaLnBrk="1" hangingPunct="1"/>
            <a:r>
              <a:rPr lang="en-US" dirty="0"/>
              <a:t>It is not widely known by the consumer.</a:t>
            </a:r>
          </a:p>
          <a:p>
            <a:pPr eaLnBrk="1" hangingPunct="1"/>
            <a:r>
              <a:rPr lang="en-US" dirty="0"/>
              <a:t>Has three qualifying conditions to be considered a violation:</a:t>
            </a:r>
          </a:p>
          <a:p>
            <a:pPr lvl="1" eaLnBrk="1" hangingPunct="1">
              <a:buFont typeface="Candara" pitchFamily="34" charset="0"/>
              <a:buChar char="−"/>
            </a:pPr>
            <a:r>
              <a:rPr lang="en-US" dirty="0"/>
              <a:t>The item must be seriously defective;</a:t>
            </a:r>
          </a:p>
          <a:p>
            <a:pPr lvl="1" eaLnBrk="1" hangingPunct="1">
              <a:buFont typeface="Candara" pitchFamily="34" charset="0"/>
              <a:buChar char="−"/>
            </a:pPr>
            <a:r>
              <a:rPr lang="en-US" dirty="0"/>
              <a:t>The item must not have been abused, and</a:t>
            </a:r>
          </a:p>
          <a:p>
            <a:pPr lvl="1" eaLnBrk="1" hangingPunct="1">
              <a:buFont typeface="Candara" pitchFamily="34" charset="0"/>
              <a:buChar char="−"/>
            </a:pPr>
            <a:r>
              <a:rPr lang="en-US" dirty="0"/>
              <a:t>The item must not have exceeded its useful life.</a:t>
            </a:r>
          </a:p>
        </p:txBody>
      </p:sp>
      <p:sp>
        <p:nvSpPr>
          <p:cNvPr id="49155" name="Rectangle 2"/>
          <p:cNvSpPr>
            <a:spLocks noGrp="1" noChangeArrowheads="1"/>
          </p:cNvSpPr>
          <p:nvPr>
            <p:ph type="title"/>
          </p:nvPr>
        </p:nvSpPr>
        <p:spPr/>
        <p:txBody>
          <a:bodyPr/>
          <a:lstStyle/>
          <a:p>
            <a:pPr eaLnBrk="1" hangingPunct="1"/>
            <a:r>
              <a:rPr lang="en-US" sz="4000"/>
              <a:t>Implied Warranty</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idx="1"/>
          </p:nvPr>
        </p:nvSpPr>
        <p:spPr>
          <a:xfrm>
            <a:off x="685800" y="2743200"/>
            <a:ext cx="7772400" cy="3810000"/>
          </a:xfrm>
        </p:spPr>
        <p:txBody>
          <a:bodyPr/>
          <a:lstStyle/>
          <a:p>
            <a:pPr eaLnBrk="1" hangingPunct="1"/>
            <a:r>
              <a:rPr lang="en-US" dirty="0"/>
              <a:t>The </a:t>
            </a:r>
            <a:r>
              <a:rPr lang="en-US" u="sng" dirty="0"/>
              <a:t>statute of limitations</a:t>
            </a:r>
            <a:r>
              <a:rPr lang="en-US" dirty="0"/>
              <a:t> for the implied warranty is maximum of four years from the date of allowable occupancy.</a:t>
            </a:r>
          </a:p>
          <a:p>
            <a:pPr eaLnBrk="1" hangingPunct="1"/>
            <a:r>
              <a:rPr lang="en-US" dirty="0"/>
              <a:t>This is in addition to any statutory warranty.</a:t>
            </a:r>
          </a:p>
        </p:txBody>
      </p:sp>
      <p:sp>
        <p:nvSpPr>
          <p:cNvPr id="50179" name="Rectangle 2"/>
          <p:cNvSpPr>
            <a:spLocks noGrp="1" noChangeArrowheads="1"/>
          </p:cNvSpPr>
          <p:nvPr>
            <p:ph type="title"/>
          </p:nvPr>
        </p:nvSpPr>
        <p:spPr/>
        <p:txBody>
          <a:bodyPr/>
          <a:lstStyle/>
          <a:p>
            <a:pPr eaLnBrk="1" hangingPunct="1"/>
            <a:r>
              <a:rPr lang="en-US" sz="4000"/>
              <a:t>Implied Warranty</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idx="1"/>
          </p:nvPr>
        </p:nvSpPr>
        <p:spPr>
          <a:xfrm>
            <a:off x="685800" y="2743200"/>
            <a:ext cx="7772400" cy="3429000"/>
          </a:xfrm>
        </p:spPr>
        <p:txBody>
          <a:bodyPr/>
          <a:lstStyle/>
          <a:p>
            <a:pPr eaLnBrk="1" hangingPunct="1"/>
            <a:r>
              <a:rPr lang="en-US" dirty="0"/>
              <a:t>The manufacturer and dealer are </a:t>
            </a:r>
            <a:r>
              <a:rPr lang="en-US" u="sng" dirty="0"/>
              <a:t>jointly and severally</a:t>
            </a:r>
            <a:r>
              <a:rPr lang="en-US" dirty="0"/>
              <a:t> liable to the consumer for the fulfillment of the terms of the warranties related to the correction of substantial defects in materials and workmanship.</a:t>
            </a:r>
          </a:p>
        </p:txBody>
      </p:sp>
      <p:sp>
        <p:nvSpPr>
          <p:cNvPr id="51203" name="Rectangle 2"/>
          <p:cNvSpPr>
            <a:spLocks noGrp="1" noChangeArrowheads="1"/>
          </p:cNvSpPr>
          <p:nvPr>
            <p:ph type="title"/>
          </p:nvPr>
        </p:nvSpPr>
        <p:spPr/>
        <p:txBody>
          <a:bodyPr/>
          <a:lstStyle/>
          <a:p>
            <a:pPr eaLnBrk="1" hangingPunct="1"/>
            <a:r>
              <a:rPr lang="en-US" sz="4000"/>
              <a:t>Warranty Liability and Responsibility</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838200" y="2743200"/>
            <a:ext cx="7408862" cy="3154363"/>
          </a:xfrm>
        </p:spPr>
        <p:txBody>
          <a:bodyPr rtlCol="0">
            <a:normAutofit/>
          </a:bodyPr>
          <a:lstStyle/>
          <a:p>
            <a:pPr marL="274320" indent="-274320" eaLnBrk="1" fontAlgn="auto" hangingPunct="1">
              <a:spcAft>
                <a:spcPts val="0"/>
              </a:spcAft>
              <a:defRPr/>
            </a:pPr>
            <a:r>
              <a:rPr lang="en-US" dirty="0"/>
              <a:t>The dealer and installer are </a:t>
            </a:r>
            <a:r>
              <a:rPr lang="en-US" u="sng" dirty="0"/>
              <a:t>liable</a:t>
            </a:r>
            <a:r>
              <a:rPr lang="en-US" dirty="0"/>
              <a:t> to the consumer for the fulfillment of the terms of the warranties related to the correction of substantial defects in materials and workmanship of the installation of the home.</a:t>
            </a:r>
          </a:p>
          <a:p>
            <a:pPr marL="274320" indent="-274320" eaLnBrk="1" fontAlgn="auto" hangingPunct="1">
              <a:spcAft>
                <a:spcPts val="0"/>
              </a:spcAft>
              <a:defRPr/>
            </a:pPr>
            <a:endParaRPr lang="en-US" dirty="0"/>
          </a:p>
          <a:p>
            <a:pPr marL="274320" indent="-274320" eaLnBrk="1" fontAlgn="auto" hangingPunct="1">
              <a:spcAft>
                <a:spcPts val="0"/>
              </a:spcAft>
              <a:defRPr/>
            </a:pPr>
            <a:r>
              <a:rPr lang="en-US" dirty="0"/>
              <a:t>The dealer is </a:t>
            </a:r>
            <a:r>
              <a:rPr lang="en-US" u="sng" dirty="0"/>
              <a:t>ultimately</a:t>
            </a:r>
            <a:r>
              <a:rPr lang="en-US" dirty="0"/>
              <a:t> responsible for the supervision of its employees and/or subcontractors.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idx="1"/>
          </p:nvPr>
        </p:nvSpPr>
        <p:spPr>
          <a:xfrm>
            <a:off x="838200" y="2819400"/>
            <a:ext cx="7772400" cy="3505200"/>
          </a:xfrm>
        </p:spPr>
        <p:txBody>
          <a:bodyPr/>
          <a:lstStyle/>
          <a:p>
            <a:pPr eaLnBrk="1" hangingPunct="1"/>
            <a:r>
              <a:rPr lang="en-US" dirty="0"/>
              <a:t>The warranty on housing also provides that the dealer and manufacturer are responsible for any corrective action related to all appliances. </a:t>
            </a:r>
          </a:p>
          <a:p>
            <a:pPr eaLnBrk="1" hangingPunct="1"/>
            <a:r>
              <a:rPr lang="en-US" dirty="0"/>
              <a:t>The consumer should report all complaints to the licensees.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23" name="Rectangle 3"/>
          <p:cNvSpPr>
            <a:spLocks noGrp="1" noChangeArrowheads="1"/>
          </p:cNvSpPr>
          <p:nvPr>
            <p:ph idx="1"/>
          </p:nvPr>
        </p:nvSpPr>
        <p:spPr>
          <a:xfrm>
            <a:off x="762000" y="2895600"/>
            <a:ext cx="7772400" cy="3276600"/>
          </a:xfrm>
        </p:spPr>
        <p:txBody>
          <a:bodyPr/>
          <a:lstStyle/>
          <a:p>
            <a:pPr eaLnBrk="1" hangingPunct="1"/>
            <a:r>
              <a:rPr lang="en-US" dirty="0"/>
              <a:t>A </a:t>
            </a:r>
            <a:r>
              <a:rPr lang="en-US" b="1" u="sng" dirty="0"/>
              <a:t>substantial </a:t>
            </a:r>
            <a:r>
              <a:rPr lang="en-US" dirty="0"/>
              <a:t> defect is being of considerable importance, value, degree, amount or extent.</a:t>
            </a:r>
          </a:p>
          <a:p>
            <a:pPr marL="0" indent="0" eaLnBrk="1" hangingPunct="1">
              <a:buNone/>
            </a:pPr>
            <a:endParaRPr lang="en-US" dirty="0"/>
          </a:p>
          <a:p>
            <a:pPr eaLnBrk="1" hangingPunct="1"/>
            <a:r>
              <a:rPr lang="en-US" dirty="0"/>
              <a:t>A </a:t>
            </a:r>
            <a:r>
              <a:rPr lang="en-US" b="1" u="sng" dirty="0"/>
              <a:t>cosmetic</a:t>
            </a:r>
            <a:r>
              <a:rPr lang="en-US" dirty="0"/>
              <a:t> defect is ornamental rather than functional having little or no significance.</a:t>
            </a:r>
          </a:p>
        </p:txBody>
      </p:sp>
      <p:sp>
        <p:nvSpPr>
          <p:cNvPr id="69632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a:t>Substantial vs. Cosmetic </a:t>
            </a:r>
            <a:br>
              <a:rPr lang="en-US" sz="4000"/>
            </a:br>
            <a:r>
              <a:rPr lang="en-US" sz="4000"/>
              <a:t>Defects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22">
                                            <p:txEl>
                                              <p:pRg st="0" end="0"/>
                                            </p:txEl>
                                          </p:spTgt>
                                        </p:tgtEl>
                                        <p:attrNameLst>
                                          <p:attrName>style.visibility</p:attrName>
                                        </p:attrNameLst>
                                      </p:cBhvr>
                                      <p:to>
                                        <p:strVal val="visible"/>
                                      </p:to>
                                    </p:set>
                                    <p:anim calcmode="lin" valueType="num">
                                      <p:cBhvr additive="base">
                                        <p:cTn id="7" dur="500" fill="hold"/>
                                        <p:tgtEl>
                                          <p:spTgt spid="6963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9632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96323">
                                            <p:txEl>
                                              <p:pRg st="0" end="0"/>
                                            </p:txEl>
                                          </p:spTgt>
                                        </p:tgtEl>
                                        <p:attrNameLst>
                                          <p:attrName>style.visibility</p:attrName>
                                        </p:attrNameLst>
                                      </p:cBhvr>
                                      <p:to>
                                        <p:strVal val="visible"/>
                                      </p:to>
                                    </p:set>
                                    <p:anim calcmode="lin" valueType="num">
                                      <p:cBhvr additive="base">
                                        <p:cTn id="13" dur="500" fill="hold"/>
                                        <p:tgtEl>
                                          <p:spTgt spid="69632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963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96323">
                                            <p:txEl>
                                              <p:pRg st="2" end="2"/>
                                            </p:txEl>
                                          </p:spTgt>
                                        </p:tgtEl>
                                        <p:attrNameLst>
                                          <p:attrName>style.visibility</p:attrName>
                                        </p:attrNameLst>
                                      </p:cBhvr>
                                      <p:to>
                                        <p:strVal val="visible"/>
                                      </p:to>
                                    </p:set>
                                    <p:anim calcmode="lin" valueType="num">
                                      <p:cBhvr additive="base">
                                        <p:cTn id="19" dur="500" fill="hold"/>
                                        <p:tgtEl>
                                          <p:spTgt spid="6963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9632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3" grpId="0" build="p" autoUpdateAnimBg="0"/>
      <p:bldP spid="696322"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idx="1"/>
          </p:nvPr>
        </p:nvSpPr>
        <p:spPr>
          <a:xfrm>
            <a:off x="838200" y="2971800"/>
            <a:ext cx="7772400" cy="3200400"/>
          </a:xfrm>
        </p:spPr>
        <p:txBody>
          <a:bodyPr/>
          <a:lstStyle/>
          <a:p>
            <a:pPr eaLnBrk="1" hangingPunct="1"/>
            <a:r>
              <a:rPr lang="en-US" dirty="0"/>
              <a:t>It is the inspectors’ determination  whether a defect is considered a substantial or a cosmetic defect.</a:t>
            </a:r>
          </a:p>
        </p:txBody>
      </p:sp>
      <p:sp>
        <p:nvSpPr>
          <p:cNvPr id="55299" name="Rectangle 2"/>
          <p:cNvSpPr>
            <a:spLocks noGrp="1" noChangeArrowheads="1"/>
          </p:cNvSpPr>
          <p:nvPr>
            <p:ph type="title"/>
          </p:nvPr>
        </p:nvSpPr>
        <p:spPr/>
        <p:txBody>
          <a:bodyPr/>
          <a:lstStyle/>
          <a:p>
            <a:pPr eaLnBrk="1" hangingPunct="1"/>
            <a:r>
              <a:rPr lang="en-US" sz="4000"/>
              <a:t>Defects</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7347" name="Rectangle 3"/>
          <p:cNvSpPr>
            <a:spLocks noGrp="1" noChangeArrowheads="1"/>
          </p:cNvSpPr>
          <p:nvPr>
            <p:ph idx="1"/>
          </p:nvPr>
        </p:nvSpPr>
        <p:spPr>
          <a:xfrm>
            <a:off x="762000" y="2819400"/>
            <a:ext cx="7772400" cy="3352800"/>
          </a:xfrm>
        </p:spPr>
        <p:txBody>
          <a:bodyPr/>
          <a:lstStyle/>
          <a:p>
            <a:pPr eaLnBrk="1" hangingPunct="1"/>
            <a:r>
              <a:rPr lang="en-US" dirty="0"/>
              <a:t>The applicability of the warranty standards is conditioned upon the fact that the home is constructed in compliance with:</a:t>
            </a:r>
          </a:p>
          <a:p>
            <a:pPr lvl="1" eaLnBrk="1" hangingPunct="1">
              <a:buFont typeface="Candara" pitchFamily="34" charset="0"/>
              <a:buChar char="−"/>
            </a:pPr>
            <a:r>
              <a:rPr lang="en-US" dirty="0"/>
              <a:t>HUD Standards for HUD homes</a:t>
            </a:r>
          </a:p>
          <a:p>
            <a:pPr lvl="1" eaLnBrk="1" hangingPunct="1">
              <a:buFont typeface="Candara" pitchFamily="34" charset="0"/>
              <a:buChar char="−"/>
            </a:pPr>
            <a:r>
              <a:rPr lang="en-US" dirty="0"/>
              <a:t>2015 International Residential Code (IRC) for Modular homes</a:t>
            </a:r>
          </a:p>
        </p:txBody>
      </p:sp>
      <p:sp>
        <p:nvSpPr>
          <p:cNvPr id="697346" name="Rectangle 2"/>
          <p:cNvSpPr>
            <a:spLocks noGrp="1" noChangeArrowheads="1"/>
          </p:cNvSpPr>
          <p:nvPr>
            <p:ph type="title"/>
          </p:nvPr>
        </p:nvSpPr>
        <p:spPr/>
        <p:txBody>
          <a:bodyPr/>
          <a:lstStyle/>
          <a:p>
            <a:pPr eaLnBrk="1" hangingPunct="1"/>
            <a:r>
              <a:rPr lang="en-US" sz="4000"/>
              <a:t>Warranty Guidelines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7346">
                                            <p:txEl>
                                              <p:pRg st="0" end="0"/>
                                            </p:txEl>
                                          </p:spTgt>
                                        </p:tgtEl>
                                        <p:attrNameLst>
                                          <p:attrName>style.visibility</p:attrName>
                                        </p:attrNameLst>
                                      </p:cBhvr>
                                      <p:to>
                                        <p:strVal val="visible"/>
                                      </p:to>
                                    </p:set>
                                    <p:anim calcmode="lin" valueType="num">
                                      <p:cBhvr additive="base">
                                        <p:cTn id="7" dur="500" fill="hold"/>
                                        <p:tgtEl>
                                          <p:spTgt spid="6973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9734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97347">
                                            <p:txEl>
                                              <p:pRg st="0" end="0"/>
                                            </p:txEl>
                                          </p:spTgt>
                                        </p:tgtEl>
                                        <p:attrNameLst>
                                          <p:attrName>style.visibility</p:attrName>
                                        </p:attrNameLst>
                                      </p:cBhvr>
                                      <p:to>
                                        <p:strVal val="visible"/>
                                      </p:to>
                                    </p:set>
                                    <p:anim calcmode="lin" valueType="num">
                                      <p:cBhvr additive="base">
                                        <p:cTn id="13" dur="500" fill="hold"/>
                                        <p:tgtEl>
                                          <p:spTgt spid="6973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9734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5" presetID="2" presetClass="entr" presetSubtype="8" fill="hold" grpId="0" nodeType="withEffect">
                                  <p:stCondLst>
                                    <p:cond delay="0"/>
                                  </p:stCondLst>
                                  <p:childTnLst>
                                    <p:set>
                                      <p:cBhvr>
                                        <p:cTn id="16" dur="1" fill="hold">
                                          <p:stCondLst>
                                            <p:cond delay="0"/>
                                          </p:stCondLst>
                                        </p:cTn>
                                        <p:tgtEl>
                                          <p:spTgt spid="697347">
                                            <p:txEl>
                                              <p:pRg st="1" end="1"/>
                                            </p:txEl>
                                          </p:spTgt>
                                        </p:tgtEl>
                                        <p:attrNameLst>
                                          <p:attrName>style.visibility</p:attrName>
                                        </p:attrNameLst>
                                      </p:cBhvr>
                                      <p:to>
                                        <p:strVal val="visible"/>
                                      </p:to>
                                    </p:set>
                                    <p:anim calcmode="lin" valueType="num">
                                      <p:cBhvr additive="base">
                                        <p:cTn id="17" dur="500" fill="hold"/>
                                        <p:tgtEl>
                                          <p:spTgt spid="69734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9734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par>
                                <p:cTn id="19" presetID="2" presetClass="entr" presetSubtype="8" fill="hold" grpId="0" nodeType="withEffect">
                                  <p:stCondLst>
                                    <p:cond delay="0"/>
                                  </p:stCondLst>
                                  <p:childTnLst>
                                    <p:set>
                                      <p:cBhvr>
                                        <p:cTn id="20" dur="1" fill="hold">
                                          <p:stCondLst>
                                            <p:cond delay="0"/>
                                          </p:stCondLst>
                                        </p:cTn>
                                        <p:tgtEl>
                                          <p:spTgt spid="697347">
                                            <p:txEl>
                                              <p:pRg st="2" end="2"/>
                                            </p:txEl>
                                          </p:spTgt>
                                        </p:tgtEl>
                                        <p:attrNameLst>
                                          <p:attrName>style.visibility</p:attrName>
                                        </p:attrNameLst>
                                      </p:cBhvr>
                                      <p:to>
                                        <p:strVal val="visible"/>
                                      </p:to>
                                    </p:set>
                                    <p:anim calcmode="lin" valueType="num">
                                      <p:cBhvr additive="base">
                                        <p:cTn id="21" dur="500" fill="hold"/>
                                        <p:tgtEl>
                                          <p:spTgt spid="697347">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9734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47" grpId="0" build="p" autoUpdateAnimBg="0"/>
      <p:bldP spid="69734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609600" y="2618096"/>
            <a:ext cx="7848600" cy="4267200"/>
          </a:xfrm>
        </p:spPr>
        <p:txBody>
          <a:bodyPr/>
          <a:lstStyle/>
          <a:p>
            <a:pPr marL="0" indent="0" algn="ctr" eaLnBrk="1" hangingPunct="1">
              <a:lnSpc>
                <a:spcPct val="80000"/>
              </a:lnSpc>
              <a:buFont typeface="Wingdings" pitchFamily="2" charset="2"/>
              <a:buNone/>
            </a:pPr>
            <a:r>
              <a:rPr lang="en-US" sz="1800" b="1" dirty="0"/>
              <a:t>The mission of the Department of Professional and Financial Regulation is to</a:t>
            </a:r>
            <a:r>
              <a:rPr lang="en-US" sz="1800" dirty="0"/>
              <a:t> </a:t>
            </a:r>
            <a:r>
              <a:rPr lang="en-US" sz="1800" b="1" u="sng" dirty="0"/>
              <a:t>protect the citizens of Maine through the regulation of numerous professions and occupations providing services to the public.</a:t>
            </a:r>
          </a:p>
          <a:p>
            <a:pPr marL="0" indent="0" algn="ctr" eaLnBrk="1" hangingPunct="1">
              <a:lnSpc>
                <a:spcPct val="80000"/>
              </a:lnSpc>
              <a:buFont typeface="Wingdings" pitchFamily="2" charset="2"/>
              <a:buNone/>
            </a:pPr>
            <a:endParaRPr lang="en-US" sz="1800" b="1" dirty="0"/>
          </a:p>
          <a:p>
            <a:pPr marL="0" indent="0" algn="ctr" eaLnBrk="1" hangingPunct="1">
              <a:lnSpc>
                <a:spcPct val="80000"/>
              </a:lnSpc>
              <a:buFont typeface="Wingdings" pitchFamily="2" charset="2"/>
              <a:buNone/>
            </a:pPr>
            <a:r>
              <a:rPr lang="en-US" sz="1800" b="1" u="sng" dirty="0"/>
              <a:t>The Department protects consumers through its licensing, examining, and auditing activities; by conducting programs aimed at increasing voluntary compliance with State Laws; by investigation possible violations of law; and by undertaking enforcement actions. The Department responds to consumer complaints and requests for information and conducts educational and outreach programs to make consumers aware of their rights under Maine laws</a:t>
            </a:r>
            <a:r>
              <a:rPr lang="en-US" sz="1800" u="sng" dirty="0"/>
              <a:t>.</a:t>
            </a:r>
          </a:p>
          <a:p>
            <a:pPr marL="0" indent="0" algn="ctr" eaLnBrk="1" hangingPunct="1">
              <a:lnSpc>
                <a:spcPct val="80000"/>
              </a:lnSpc>
              <a:buFont typeface="Wingdings" pitchFamily="2" charset="2"/>
              <a:buNone/>
            </a:pPr>
            <a:endParaRPr lang="en-US" sz="1800" u="sng" dirty="0"/>
          </a:p>
          <a:p>
            <a:pPr marL="0" indent="0" algn="ctr" eaLnBrk="1" hangingPunct="1">
              <a:lnSpc>
                <a:spcPct val="80000"/>
              </a:lnSpc>
              <a:buFont typeface="Wingdings" pitchFamily="2" charset="2"/>
              <a:buNone/>
            </a:pPr>
            <a:r>
              <a:rPr lang="en-US" sz="1800" b="1" dirty="0"/>
              <a:t>In order to encourage the development of sound ethical businesses which serve the needs of Maine citizens, the Department fosters a healthy business environment through competent, impartial and efficient regulation.</a:t>
            </a:r>
          </a:p>
        </p:txBody>
      </p:sp>
      <p:sp>
        <p:nvSpPr>
          <p:cNvPr id="4098" name="Rectangle 2"/>
          <p:cNvSpPr>
            <a:spLocks noGrp="1" noChangeArrowheads="1"/>
          </p:cNvSpPr>
          <p:nvPr>
            <p:ph type="title"/>
          </p:nvPr>
        </p:nvSpPr>
        <p:spPr/>
        <p:txBody>
          <a:bodyPr/>
          <a:lstStyle/>
          <a:p>
            <a:pPr eaLnBrk="1" hangingPunct="1"/>
            <a:r>
              <a:rPr lang="en-US" sz="4000"/>
              <a:t>PFR Mission Statement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 calcmode="lin" valueType="num">
                                      <p:cBhvr additive="base">
                                        <p:cTn id="7" dur="500" fill="hold"/>
                                        <p:tgtEl>
                                          <p:spTgt spid="409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9">
                                            <p:txEl>
                                              <p:pRg st="0" end="0"/>
                                            </p:txEl>
                                          </p:spTgt>
                                        </p:tgtEl>
                                        <p:attrNameLst>
                                          <p:attrName>style.visibility</p:attrName>
                                        </p:attrNameLst>
                                      </p:cBhvr>
                                      <p:to>
                                        <p:strVal val="visible"/>
                                      </p:to>
                                    </p:set>
                                    <p:anim calcmode="lin" valueType="num">
                                      <p:cBhvr additive="base">
                                        <p:cTn id="13" dur="500" fill="hold"/>
                                        <p:tgtEl>
                                          <p:spTgt spid="409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9">
                                            <p:txEl>
                                              <p:pRg st="4" end="4"/>
                                            </p:txEl>
                                          </p:spTgt>
                                        </p:tgtEl>
                                        <p:attrNameLst>
                                          <p:attrName>style.visibility</p:attrName>
                                        </p:attrNameLst>
                                      </p:cBhvr>
                                      <p:to>
                                        <p:strVal val="visible"/>
                                      </p:to>
                                    </p:set>
                                    <p:anim calcmode="lin" valueType="num">
                                      <p:cBhvr additive="base">
                                        <p:cTn id="25" dur="500" fill="hold"/>
                                        <p:tgtEl>
                                          <p:spTgt spid="409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P spid="409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idx="1"/>
          </p:nvPr>
        </p:nvSpPr>
        <p:spPr>
          <a:xfrm>
            <a:off x="762000" y="2667000"/>
            <a:ext cx="7772400" cy="3581400"/>
          </a:xfrm>
        </p:spPr>
        <p:txBody>
          <a:bodyPr/>
          <a:lstStyle/>
          <a:p>
            <a:pPr eaLnBrk="1" hangingPunct="1"/>
            <a:r>
              <a:rPr lang="en-US" dirty="0"/>
              <a:t>Workmanship that equates to the second or intermediate level of development of proficiency in a particular trade or skill, and reflects the work of a skilled worker but without the perfection of a master craftsman.</a:t>
            </a:r>
          </a:p>
        </p:txBody>
      </p:sp>
      <p:sp>
        <p:nvSpPr>
          <p:cNvPr id="57347" name="Rectangle 2"/>
          <p:cNvSpPr>
            <a:spLocks noGrp="1" noChangeArrowheads="1"/>
          </p:cNvSpPr>
          <p:nvPr>
            <p:ph type="title"/>
          </p:nvPr>
        </p:nvSpPr>
        <p:spPr/>
        <p:txBody>
          <a:bodyPr/>
          <a:lstStyle/>
          <a:p>
            <a:pPr eaLnBrk="1" hangingPunct="1"/>
            <a:r>
              <a:rPr lang="en-US" sz="4000"/>
              <a:t>Journeyman Quality Workmanship</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2467" name="Rectangle 3"/>
          <p:cNvSpPr>
            <a:spLocks noGrp="1" noChangeArrowheads="1"/>
          </p:cNvSpPr>
          <p:nvPr>
            <p:ph idx="1"/>
          </p:nvPr>
        </p:nvSpPr>
        <p:spPr>
          <a:xfrm>
            <a:off x="609600" y="2667000"/>
            <a:ext cx="8153400" cy="4191000"/>
          </a:xfrm>
        </p:spPr>
        <p:txBody>
          <a:bodyPr/>
          <a:lstStyle/>
          <a:p>
            <a:pPr eaLnBrk="1" hangingPunct="1"/>
            <a:r>
              <a:rPr lang="en-US" dirty="0"/>
              <a:t>In order to preserve the </a:t>
            </a:r>
            <a:r>
              <a:rPr lang="en-US" u="sng" dirty="0"/>
              <a:t>statutory warranty rights</a:t>
            </a:r>
            <a:r>
              <a:rPr lang="en-US" dirty="0"/>
              <a:t> for corrective action on possible defects, a </a:t>
            </a:r>
            <a:r>
              <a:rPr lang="en-US" b="1" u="sng" dirty="0"/>
              <a:t>written notice</a:t>
            </a:r>
            <a:r>
              <a:rPr lang="en-US" dirty="0"/>
              <a:t> to the dealer and manufacturer must be sent </a:t>
            </a:r>
            <a:r>
              <a:rPr lang="en-US" b="1" u="sng" dirty="0"/>
              <a:t>within one year.</a:t>
            </a:r>
          </a:p>
          <a:p>
            <a:pPr eaLnBrk="1" hangingPunct="1"/>
            <a:r>
              <a:rPr lang="en-US" dirty="0"/>
              <a:t>In order to preserve the </a:t>
            </a:r>
            <a:r>
              <a:rPr lang="en-US" u="sng" dirty="0"/>
              <a:t>implied warranty rights</a:t>
            </a:r>
            <a:r>
              <a:rPr lang="en-US" dirty="0"/>
              <a:t> for corrective action of possible defects, a </a:t>
            </a:r>
            <a:r>
              <a:rPr lang="en-US" b="1" u="sng" dirty="0"/>
              <a:t>written notice</a:t>
            </a:r>
            <a:r>
              <a:rPr lang="en-US" dirty="0"/>
              <a:t> to the dealer and manufacturer must be sent </a:t>
            </a:r>
            <a:r>
              <a:rPr lang="en-US" b="1" u="sng" dirty="0"/>
              <a:t>as soon as possible when the defect or defects are noticed.</a:t>
            </a:r>
          </a:p>
          <a:p>
            <a:pPr eaLnBrk="1" hangingPunct="1"/>
            <a:r>
              <a:rPr lang="en-US" dirty="0"/>
              <a:t>Only the items complained about in writing will be “</a:t>
            </a:r>
            <a:r>
              <a:rPr lang="en-US" u="sng" dirty="0"/>
              <a:t>frozen</a:t>
            </a:r>
            <a:r>
              <a:rPr lang="en-US" dirty="0"/>
              <a:t>” for any future corrective action.</a:t>
            </a:r>
          </a:p>
        </p:txBody>
      </p:sp>
      <p:sp>
        <p:nvSpPr>
          <p:cNvPr id="702466" name="Rectangle 2"/>
          <p:cNvSpPr>
            <a:spLocks noGrp="1" noChangeArrowheads="1"/>
          </p:cNvSpPr>
          <p:nvPr>
            <p:ph type="title"/>
          </p:nvPr>
        </p:nvSpPr>
        <p:spPr/>
        <p:txBody>
          <a:bodyPr/>
          <a:lstStyle/>
          <a:p>
            <a:pPr eaLnBrk="1" hangingPunct="1"/>
            <a:r>
              <a:rPr lang="en-US" sz="4000"/>
              <a:t>Freezing Warranty Rights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2466">
                                            <p:txEl>
                                              <p:pRg st="0" end="0"/>
                                            </p:txEl>
                                          </p:spTgt>
                                        </p:tgtEl>
                                        <p:attrNameLst>
                                          <p:attrName>style.visibility</p:attrName>
                                        </p:attrNameLst>
                                      </p:cBhvr>
                                      <p:to>
                                        <p:strVal val="visible"/>
                                      </p:to>
                                    </p:set>
                                    <p:anim calcmode="lin" valueType="num">
                                      <p:cBhvr additive="base">
                                        <p:cTn id="7" dur="500" fill="hold"/>
                                        <p:tgtEl>
                                          <p:spTgt spid="7024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0246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02467">
                                            <p:txEl>
                                              <p:pRg st="0" end="0"/>
                                            </p:txEl>
                                          </p:spTgt>
                                        </p:tgtEl>
                                        <p:attrNameLst>
                                          <p:attrName>style.visibility</p:attrName>
                                        </p:attrNameLst>
                                      </p:cBhvr>
                                      <p:to>
                                        <p:strVal val="visible"/>
                                      </p:to>
                                    </p:set>
                                    <p:anim calcmode="lin" valueType="num">
                                      <p:cBhvr additive="base">
                                        <p:cTn id="13" dur="500" fill="hold"/>
                                        <p:tgtEl>
                                          <p:spTgt spid="7024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0246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02467">
                                            <p:txEl>
                                              <p:pRg st="1" end="1"/>
                                            </p:txEl>
                                          </p:spTgt>
                                        </p:tgtEl>
                                        <p:attrNameLst>
                                          <p:attrName>style.visibility</p:attrName>
                                        </p:attrNameLst>
                                      </p:cBhvr>
                                      <p:to>
                                        <p:strVal val="visible"/>
                                      </p:to>
                                    </p:set>
                                    <p:anim calcmode="lin" valueType="num">
                                      <p:cBhvr additive="base">
                                        <p:cTn id="19" dur="500" fill="hold"/>
                                        <p:tgtEl>
                                          <p:spTgt spid="7024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0246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02467">
                                            <p:txEl>
                                              <p:pRg st="2" end="2"/>
                                            </p:txEl>
                                          </p:spTgt>
                                        </p:tgtEl>
                                        <p:attrNameLst>
                                          <p:attrName>style.visibility</p:attrName>
                                        </p:attrNameLst>
                                      </p:cBhvr>
                                      <p:to>
                                        <p:strVal val="visible"/>
                                      </p:to>
                                    </p:set>
                                    <p:anim calcmode="lin" valueType="num">
                                      <p:cBhvr additive="base">
                                        <p:cTn id="25" dur="500" fill="hold"/>
                                        <p:tgtEl>
                                          <p:spTgt spid="7024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0246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7" grpId="0" build="p" autoUpdateAnimBg="0"/>
      <p:bldP spid="702466"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idx="1"/>
          </p:nvPr>
        </p:nvSpPr>
        <p:spPr/>
        <p:txBody>
          <a:bodyPr/>
          <a:lstStyle/>
          <a:p>
            <a:pPr eaLnBrk="1" hangingPunct="1">
              <a:buClr>
                <a:schemeClr val="tx1"/>
              </a:buClr>
              <a:buFont typeface="Wingdings" pitchFamily="2" charset="2"/>
              <a:buNone/>
            </a:pPr>
            <a:r>
              <a:rPr lang="en-US" dirty="0"/>
              <a:t>Also called:</a:t>
            </a:r>
          </a:p>
          <a:p>
            <a:pPr eaLnBrk="1" hangingPunct="1">
              <a:buClr>
                <a:schemeClr val="tx1"/>
              </a:buClr>
              <a:buFont typeface="Wingdings" pitchFamily="2" charset="2"/>
              <a:buNone/>
            </a:pPr>
            <a:endParaRPr lang="en-US" dirty="0"/>
          </a:p>
          <a:p>
            <a:pPr eaLnBrk="1" hangingPunct="1">
              <a:buClr>
                <a:schemeClr val="accent1">
                  <a:lumMod val="75000"/>
                </a:schemeClr>
              </a:buClr>
            </a:pPr>
            <a:r>
              <a:rPr lang="en-US" dirty="0"/>
              <a:t>State-certified manufactured housing                               </a:t>
            </a:r>
          </a:p>
          <a:p>
            <a:pPr eaLnBrk="1" hangingPunct="1">
              <a:buClr>
                <a:schemeClr val="accent1">
                  <a:lumMod val="75000"/>
                </a:schemeClr>
              </a:buClr>
            </a:pPr>
            <a:r>
              <a:rPr lang="en-US" dirty="0"/>
              <a:t>2015 International Residential Code (IRC) homes.</a:t>
            </a:r>
          </a:p>
          <a:p>
            <a:pPr eaLnBrk="1" hangingPunct="1">
              <a:buClr>
                <a:schemeClr val="tx1"/>
              </a:buClr>
              <a:buFont typeface="Wingdings" pitchFamily="2" charset="2"/>
              <a:buNone/>
            </a:pPr>
            <a:endParaRPr lang="en-US" dirty="0"/>
          </a:p>
        </p:txBody>
      </p:sp>
      <p:sp>
        <p:nvSpPr>
          <p:cNvPr id="59395" name="Rectangle 2"/>
          <p:cNvSpPr>
            <a:spLocks noGrp="1" noChangeArrowheads="1"/>
          </p:cNvSpPr>
          <p:nvPr>
            <p:ph type="title"/>
          </p:nvPr>
        </p:nvSpPr>
        <p:spPr/>
        <p:txBody>
          <a:bodyPr/>
          <a:lstStyle/>
          <a:p>
            <a:pPr eaLnBrk="1" hangingPunct="1"/>
            <a:r>
              <a:rPr lang="en-US" sz="4000"/>
              <a:t>Modular Homes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idx="1"/>
          </p:nvPr>
        </p:nvSpPr>
        <p:spPr>
          <a:xfrm>
            <a:off x="609600" y="2971800"/>
            <a:ext cx="7772400" cy="3352800"/>
          </a:xfrm>
        </p:spPr>
        <p:txBody>
          <a:bodyPr/>
          <a:lstStyle/>
          <a:p>
            <a:pPr eaLnBrk="1" hangingPunct="1"/>
            <a:r>
              <a:rPr lang="en-US" dirty="0"/>
              <a:t>State certification seal vs. HUD label</a:t>
            </a:r>
          </a:p>
          <a:p>
            <a:pPr eaLnBrk="1" hangingPunct="1"/>
            <a:r>
              <a:rPr lang="en-US" dirty="0"/>
              <a:t>Almost never designed for installation on a simple concrete slab</a:t>
            </a:r>
          </a:p>
          <a:p>
            <a:pPr eaLnBrk="1" hangingPunct="1"/>
            <a:r>
              <a:rPr lang="en-US" dirty="0"/>
              <a:t>Occasionally constructed on a permanent steel frame </a:t>
            </a:r>
          </a:p>
        </p:txBody>
      </p:sp>
      <p:sp>
        <p:nvSpPr>
          <p:cNvPr id="60419" name="Rectangle 2"/>
          <p:cNvSpPr>
            <a:spLocks noGrp="1" noChangeArrowheads="1"/>
          </p:cNvSpPr>
          <p:nvPr>
            <p:ph type="title"/>
          </p:nvPr>
        </p:nvSpPr>
        <p:spPr/>
        <p:txBody>
          <a:bodyPr/>
          <a:lstStyle/>
          <a:p>
            <a:pPr eaLnBrk="1" hangingPunct="1"/>
            <a:r>
              <a:rPr lang="en-US" sz="4000"/>
              <a:t>Identification of Modular Homes</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762000" y="2971800"/>
            <a:ext cx="7772400" cy="4114800"/>
          </a:xfrm>
        </p:spPr>
        <p:txBody>
          <a:bodyPr/>
          <a:lstStyle/>
          <a:p>
            <a:pPr eaLnBrk="1" hangingPunct="1"/>
            <a:r>
              <a:rPr lang="en-US" dirty="0"/>
              <a:t>2015 International Residential Code (IRC).</a:t>
            </a:r>
          </a:p>
          <a:p>
            <a:pPr eaLnBrk="1" hangingPunct="1">
              <a:buFont typeface="Wingdings" pitchFamily="2" charset="2"/>
              <a:buNone/>
            </a:pPr>
            <a:endParaRPr lang="en-US" dirty="0"/>
          </a:p>
        </p:txBody>
      </p:sp>
      <p:sp>
        <p:nvSpPr>
          <p:cNvPr id="61443" name="Rectangle 2"/>
          <p:cNvSpPr>
            <a:spLocks noGrp="1" noChangeArrowheads="1"/>
          </p:cNvSpPr>
          <p:nvPr>
            <p:ph type="title"/>
          </p:nvPr>
        </p:nvSpPr>
        <p:spPr/>
        <p:txBody>
          <a:bodyPr/>
          <a:lstStyle/>
          <a:p>
            <a:pPr eaLnBrk="1" hangingPunct="1"/>
            <a:r>
              <a:rPr lang="en-US" sz="4000"/>
              <a:t>Standards for Construction</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idx="1"/>
          </p:nvPr>
        </p:nvSpPr>
        <p:spPr>
          <a:xfrm>
            <a:off x="762000" y="2667000"/>
            <a:ext cx="7772400" cy="3581400"/>
          </a:xfrm>
        </p:spPr>
        <p:txBody>
          <a:bodyPr/>
          <a:lstStyle/>
          <a:p>
            <a:pPr eaLnBrk="1" hangingPunct="1"/>
            <a:r>
              <a:rPr lang="en-US" dirty="0"/>
              <a:t>2015 International Residential Code </a:t>
            </a:r>
          </a:p>
          <a:p>
            <a:pPr eaLnBrk="1" hangingPunct="1"/>
            <a:r>
              <a:rPr lang="en-US" dirty="0"/>
              <a:t>Manufacturer’s installation instructions</a:t>
            </a:r>
          </a:p>
        </p:txBody>
      </p:sp>
      <p:sp>
        <p:nvSpPr>
          <p:cNvPr id="62467" name="Rectangle 2"/>
          <p:cNvSpPr>
            <a:spLocks noGrp="1" noChangeArrowheads="1"/>
          </p:cNvSpPr>
          <p:nvPr>
            <p:ph type="title"/>
          </p:nvPr>
        </p:nvSpPr>
        <p:spPr/>
        <p:txBody>
          <a:bodyPr/>
          <a:lstStyle/>
          <a:p>
            <a:pPr eaLnBrk="1" hangingPunct="1"/>
            <a:r>
              <a:rPr lang="en-US" sz="4000"/>
              <a:t>Standards for Installation</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idx="1"/>
          </p:nvPr>
        </p:nvSpPr>
        <p:spPr>
          <a:xfrm>
            <a:off x="533400" y="2590800"/>
            <a:ext cx="7772400" cy="3581400"/>
          </a:xfrm>
        </p:spPr>
        <p:txBody>
          <a:bodyPr/>
          <a:lstStyle/>
          <a:p>
            <a:pPr eaLnBrk="1" hangingPunct="1"/>
            <a:r>
              <a:rPr lang="en-US" dirty="0"/>
              <a:t>The modules of modular homes are split along the longitudinal center and must be connected at every horizontal plane.</a:t>
            </a:r>
          </a:p>
          <a:p>
            <a:pPr eaLnBrk="1" hangingPunct="1"/>
            <a:r>
              <a:rPr lang="en-US" dirty="0"/>
              <a:t>A portion of the roof load for most modular homes bears at the mate line. This load must be transferred to the basement column support system. </a:t>
            </a:r>
          </a:p>
          <a:p>
            <a:pPr eaLnBrk="1" hangingPunct="1"/>
            <a:endParaRPr lang="en-US" dirty="0"/>
          </a:p>
        </p:txBody>
      </p:sp>
      <p:sp>
        <p:nvSpPr>
          <p:cNvPr id="5939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a:t>Structural Difference between Modular and Stick-built</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enter Beam Loads in Modular Hom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609600"/>
            <a:ext cx="5186363" cy="54864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idx="1"/>
          </p:nvPr>
        </p:nvSpPr>
        <p:spPr>
          <a:xfrm>
            <a:off x="762000" y="2438400"/>
            <a:ext cx="8001000" cy="3962400"/>
          </a:xfrm>
        </p:spPr>
        <p:txBody>
          <a:bodyPr/>
          <a:lstStyle/>
          <a:p>
            <a:pPr eaLnBrk="1" hangingPunct="1"/>
            <a:r>
              <a:rPr lang="en-US" dirty="0"/>
              <a:t>Built in a controlled environment</a:t>
            </a:r>
          </a:p>
          <a:p>
            <a:pPr eaLnBrk="1" hangingPunct="1"/>
            <a:r>
              <a:rPr lang="en-US" dirty="0"/>
              <a:t>“Instant” housing</a:t>
            </a:r>
          </a:p>
          <a:p>
            <a:pPr eaLnBrk="1" hangingPunct="1"/>
            <a:r>
              <a:rPr lang="en-US" dirty="0"/>
              <a:t>Consumer may be able to view home before purchasing</a:t>
            </a:r>
          </a:p>
          <a:p>
            <a:pPr eaLnBrk="1" hangingPunct="1"/>
            <a:r>
              <a:rPr lang="en-US" dirty="0"/>
              <a:t>Generally, most code-compliant homes in Maine?</a:t>
            </a:r>
          </a:p>
          <a:p>
            <a:pPr eaLnBrk="1" hangingPunct="1"/>
            <a:r>
              <a:rPr lang="en-US" dirty="0"/>
              <a:t>Regulation (Manufactured Housing Board)</a:t>
            </a:r>
          </a:p>
        </p:txBody>
      </p:sp>
      <p:sp>
        <p:nvSpPr>
          <p:cNvPr id="65539" name="Rectangle 2"/>
          <p:cNvSpPr>
            <a:spLocks noGrp="1" noChangeArrowheads="1"/>
          </p:cNvSpPr>
          <p:nvPr>
            <p:ph type="title"/>
          </p:nvPr>
        </p:nvSpPr>
        <p:spPr/>
        <p:txBody>
          <a:bodyPr/>
          <a:lstStyle/>
          <a:p>
            <a:pPr eaLnBrk="1" hangingPunct="1"/>
            <a:r>
              <a:rPr lang="en-US" sz="4000"/>
              <a:t>Advantages of Modular Homes</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idx="1"/>
          </p:nvPr>
        </p:nvSpPr>
        <p:spPr>
          <a:xfrm>
            <a:off x="762000" y="2667000"/>
            <a:ext cx="7772400" cy="3581400"/>
          </a:xfrm>
        </p:spPr>
        <p:txBody>
          <a:bodyPr/>
          <a:lstStyle/>
          <a:p>
            <a:pPr eaLnBrk="1" hangingPunct="1"/>
            <a:r>
              <a:rPr lang="en-US" dirty="0"/>
              <a:t>Contractual – no Board jurisdiction</a:t>
            </a:r>
          </a:p>
          <a:p>
            <a:pPr eaLnBrk="1" hangingPunct="1"/>
            <a:r>
              <a:rPr lang="en-US" dirty="0"/>
              <a:t>Installation – compliance and quality of</a:t>
            </a:r>
          </a:p>
          <a:p>
            <a:pPr eaLnBrk="1" hangingPunct="1"/>
            <a:r>
              <a:rPr lang="en-US" dirty="0"/>
              <a:t>Service – timeliness and quality of</a:t>
            </a:r>
          </a:p>
        </p:txBody>
      </p:sp>
      <p:sp>
        <p:nvSpPr>
          <p:cNvPr id="67587" name="Rectangle 2"/>
          <p:cNvSpPr>
            <a:spLocks noGrp="1" noChangeArrowheads="1"/>
          </p:cNvSpPr>
          <p:nvPr>
            <p:ph type="title"/>
          </p:nvPr>
        </p:nvSpPr>
        <p:spPr/>
        <p:txBody>
          <a:bodyPr/>
          <a:lstStyle/>
          <a:p>
            <a:pPr eaLnBrk="1" hangingPunct="1"/>
            <a:r>
              <a:rPr lang="en-US" sz="4000"/>
              <a:t>THE 3 BIG PROBLEMS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idx="1"/>
          </p:nvPr>
        </p:nvSpPr>
        <p:spPr>
          <a:xfrm>
            <a:off x="609600" y="2667000"/>
            <a:ext cx="7772400" cy="4114800"/>
          </a:xfrm>
        </p:spPr>
        <p:txBody>
          <a:bodyPr/>
          <a:lstStyle/>
          <a:p>
            <a:pPr marL="457200" lvl="1" indent="0" eaLnBrk="1" hangingPunct="1">
              <a:buFont typeface="Wingdings" pitchFamily="2" charset="2"/>
              <a:buNone/>
            </a:pPr>
            <a:r>
              <a:rPr lang="en-US" sz="2400" dirty="0"/>
              <a:t>Any person who engages in the business of manufacturing, selling, installing and servicing State Certified Modular, HUD, and Pre-HUD manufactured homes shall first obtain a license issued by the board. </a:t>
            </a:r>
          </a:p>
        </p:txBody>
      </p:sp>
      <p:sp>
        <p:nvSpPr>
          <p:cNvPr id="12291" name="Rectangle 2"/>
          <p:cNvSpPr>
            <a:spLocks noGrp="1" noChangeArrowheads="1"/>
          </p:cNvSpPr>
          <p:nvPr>
            <p:ph type="title"/>
          </p:nvPr>
        </p:nvSpPr>
        <p:spPr/>
        <p:txBody>
          <a:bodyPr/>
          <a:lstStyle/>
          <a:p>
            <a:pPr eaLnBrk="1" hangingPunct="1"/>
            <a:r>
              <a:rPr lang="en-US" sz="4000"/>
              <a:t>When are licenses required?</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idx="1"/>
          </p:nvPr>
        </p:nvSpPr>
        <p:spPr>
          <a:xfrm>
            <a:off x="685800" y="2971800"/>
            <a:ext cx="7772400" cy="3276600"/>
          </a:xfrm>
        </p:spPr>
        <p:txBody>
          <a:bodyPr/>
          <a:lstStyle/>
          <a:p>
            <a:pPr eaLnBrk="1" hangingPunct="1"/>
            <a:r>
              <a:rPr lang="en-US" dirty="0"/>
              <a:t>“I’ve always wanted to be a builder. I’ll just purchase modular homes and put the halves together.”</a:t>
            </a:r>
          </a:p>
        </p:txBody>
      </p:sp>
      <p:sp>
        <p:nvSpPr>
          <p:cNvPr id="68611" name="Rectangle 2"/>
          <p:cNvSpPr>
            <a:spLocks noGrp="1" noChangeArrowheads="1"/>
          </p:cNvSpPr>
          <p:nvPr>
            <p:ph type="title"/>
          </p:nvPr>
        </p:nvSpPr>
        <p:spPr/>
        <p:txBody>
          <a:bodyPr/>
          <a:lstStyle/>
          <a:p>
            <a:pPr eaLnBrk="1" hangingPunct="1"/>
            <a:r>
              <a:rPr lang="en-US" sz="4000"/>
              <a:t>Misconception</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idx="1"/>
          </p:nvPr>
        </p:nvSpPr>
        <p:spPr>
          <a:xfrm>
            <a:off x="685800" y="2514600"/>
            <a:ext cx="7772400" cy="3657600"/>
          </a:xfrm>
        </p:spPr>
        <p:txBody>
          <a:bodyPr/>
          <a:lstStyle/>
          <a:p>
            <a:pPr eaLnBrk="1" hangingPunct="1"/>
            <a:r>
              <a:rPr lang="en-US" b="1" dirty="0"/>
              <a:t>“A” work = structural – requires Board license</a:t>
            </a:r>
          </a:p>
          <a:p>
            <a:pPr eaLnBrk="1" hangingPunct="1">
              <a:buFont typeface="Wingdings" pitchFamily="2" charset="2"/>
              <a:buNone/>
            </a:pPr>
            <a:r>
              <a:rPr lang="en-US" dirty="0"/>
              <a:t>	1. Completed fastening schedule</a:t>
            </a:r>
          </a:p>
          <a:p>
            <a:pPr eaLnBrk="1" hangingPunct="1">
              <a:buFont typeface="Wingdings" pitchFamily="2" charset="2"/>
              <a:buNone/>
            </a:pPr>
            <a:r>
              <a:rPr lang="en-US" dirty="0"/>
              <a:t>	2. Basement support columns</a:t>
            </a:r>
          </a:p>
          <a:p>
            <a:pPr eaLnBrk="1" hangingPunct="1">
              <a:buFont typeface="Wingdings" pitchFamily="2" charset="2"/>
              <a:buNone/>
            </a:pPr>
            <a:r>
              <a:rPr lang="en-US" dirty="0"/>
              <a:t>	3. Completed roof system (when supplied   </a:t>
            </a:r>
          </a:p>
          <a:p>
            <a:pPr eaLnBrk="1" hangingPunct="1">
              <a:buFont typeface="Wingdings" pitchFamily="2" charset="2"/>
              <a:buNone/>
            </a:pPr>
            <a:r>
              <a:rPr lang="en-US" dirty="0"/>
              <a:t>        by the manufacturer)</a:t>
            </a:r>
          </a:p>
          <a:p>
            <a:pPr eaLnBrk="1" hangingPunct="1">
              <a:buFont typeface="Wingdings" pitchFamily="2" charset="2"/>
              <a:buNone/>
            </a:pPr>
            <a:r>
              <a:rPr lang="en-US" dirty="0"/>
              <a:t>	4. Weather tight (field-installed siding not included)</a:t>
            </a:r>
          </a:p>
          <a:p>
            <a:pPr eaLnBrk="1" hangingPunct="1">
              <a:buClr>
                <a:schemeClr val="accent1">
                  <a:lumMod val="75000"/>
                </a:schemeClr>
              </a:buClr>
            </a:pPr>
            <a:r>
              <a:rPr lang="en-US" b="1" dirty="0"/>
              <a:t>“B” work = non-structural – no Board license required (trade licenses required where applicable)</a:t>
            </a:r>
          </a:p>
        </p:txBody>
      </p:sp>
      <p:sp>
        <p:nvSpPr>
          <p:cNvPr id="69635" name="Rectangle 2"/>
          <p:cNvSpPr>
            <a:spLocks noGrp="1" noChangeArrowheads="1"/>
          </p:cNvSpPr>
          <p:nvPr>
            <p:ph type="title"/>
          </p:nvPr>
        </p:nvSpPr>
        <p:spPr/>
        <p:txBody>
          <a:bodyPr/>
          <a:lstStyle/>
          <a:p>
            <a:pPr eaLnBrk="1" hangingPunct="1"/>
            <a:r>
              <a:rPr lang="en-US" sz="4000"/>
              <a:t>“A” Work vs. “B” Work</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idx="1"/>
          </p:nvPr>
        </p:nvSpPr>
        <p:spPr>
          <a:xfrm>
            <a:off x="609600" y="2667000"/>
            <a:ext cx="8077200" cy="3810000"/>
          </a:xfrm>
        </p:spPr>
        <p:txBody>
          <a:bodyPr/>
          <a:lstStyle/>
          <a:p>
            <a:pPr eaLnBrk="1" hangingPunct="1"/>
            <a:r>
              <a:rPr lang="en-US" dirty="0"/>
              <a:t>3</a:t>
            </a:r>
            <a:r>
              <a:rPr lang="en-US" baseline="30000" dirty="0"/>
              <a:t>rd</a:t>
            </a:r>
            <a:r>
              <a:rPr lang="en-US" dirty="0"/>
              <a:t> party (PFS, TRA, NTA, RADCO, UL)</a:t>
            </a:r>
          </a:p>
          <a:p>
            <a:pPr eaLnBrk="1" hangingPunct="1">
              <a:buFont typeface="Wingdings" pitchFamily="2" charset="2"/>
              <a:buNone/>
            </a:pPr>
            <a:r>
              <a:rPr lang="en-US" dirty="0"/>
              <a:t>	1. Plans</a:t>
            </a:r>
          </a:p>
          <a:p>
            <a:pPr eaLnBrk="1" hangingPunct="1">
              <a:buFont typeface="Wingdings" pitchFamily="2" charset="2"/>
              <a:buNone/>
            </a:pPr>
            <a:r>
              <a:rPr lang="en-US" dirty="0"/>
              <a:t>	2. Quality assurance program</a:t>
            </a:r>
          </a:p>
          <a:p>
            <a:pPr eaLnBrk="1" hangingPunct="1">
              <a:buFont typeface="Wingdings" pitchFamily="2" charset="2"/>
              <a:buNone/>
            </a:pPr>
            <a:r>
              <a:rPr lang="en-US" dirty="0"/>
              <a:t>	3. Manufacturer’s installation instructions</a:t>
            </a:r>
          </a:p>
          <a:p>
            <a:pPr eaLnBrk="1" hangingPunct="1">
              <a:buFont typeface="Wingdings" pitchFamily="2" charset="2"/>
              <a:buNone/>
            </a:pPr>
            <a:r>
              <a:rPr lang="en-US" dirty="0"/>
              <a:t>	4. In-plant inspections</a:t>
            </a:r>
          </a:p>
        </p:txBody>
      </p:sp>
      <p:sp>
        <p:nvSpPr>
          <p:cNvPr id="70659" name="Rectangle 2"/>
          <p:cNvSpPr>
            <a:spLocks noGrp="1" noChangeArrowheads="1"/>
          </p:cNvSpPr>
          <p:nvPr>
            <p:ph type="title"/>
          </p:nvPr>
        </p:nvSpPr>
        <p:spPr/>
        <p:txBody>
          <a:bodyPr/>
          <a:lstStyle/>
          <a:p>
            <a:pPr eaLnBrk="1" hangingPunct="1"/>
            <a:r>
              <a:rPr lang="en-US" sz="4000"/>
              <a:t>Inspection of Closed Construction</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714" name="Rectangle 2"/>
          <p:cNvSpPr>
            <a:spLocks noGrp="1" noChangeArrowheads="1"/>
          </p:cNvSpPr>
          <p:nvPr>
            <p:ph type="ctrTitle"/>
          </p:nvPr>
        </p:nvSpPr>
        <p:spPr>
          <a:xfrm>
            <a:off x="762000" y="1600200"/>
            <a:ext cx="7772400" cy="1138237"/>
          </a:xfrm>
        </p:spPr>
        <p:txBody>
          <a:bodyPr>
            <a:noAutofit/>
          </a:bodyPr>
          <a:lstStyle/>
          <a:p>
            <a:pPr eaLnBrk="1" hangingPunct="1">
              <a:defRPr/>
            </a:pPr>
            <a:r>
              <a:rPr lang="en-US" sz="4800" dirty="0"/>
              <a:t>Set-up Manual/Manufacturer’s Instructions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1714">
                                            <p:txEl>
                                              <p:pRg st="0" end="0"/>
                                            </p:txEl>
                                          </p:spTgt>
                                        </p:tgtEl>
                                        <p:attrNameLst>
                                          <p:attrName>style.visibility</p:attrName>
                                        </p:attrNameLst>
                                      </p:cBhvr>
                                      <p:to>
                                        <p:strVal val="visible"/>
                                      </p:to>
                                    </p:set>
                                    <p:anim calcmode="lin" valueType="num">
                                      <p:cBhvr additive="base">
                                        <p:cTn id="7" dur="500" fill="hold"/>
                                        <p:tgtEl>
                                          <p:spTgt spid="3717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171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4"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mod training -  manufacturer's assembly detai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371600"/>
            <a:ext cx="8686800" cy="5257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7" name="Rectangle 2"/>
          <p:cNvSpPr>
            <a:spLocks noGrp="1" noChangeArrowheads="1"/>
          </p:cNvSpPr>
          <p:nvPr>
            <p:ph type="title"/>
          </p:nvPr>
        </p:nvSpPr>
        <p:spPr>
          <a:xfrm>
            <a:off x="457200" y="-152400"/>
            <a:ext cx="8229600" cy="1905000"/>
          </a:xfrm>
        </p:spPr>
        <p:txBody>
          <a:bodyPr/>
          <a:lstStyle/>
          <a:p>
            <a:pPr eaLnBrk="1" hangingPunct="1"/>
            <a:r>
              <a:rPr lang="en-US" sz="4000" dirty="0"/>
              <a:t>Cape w/Shed Dormer Cross Section</a:t>
            </a:r>
          </a:p>
        </p:txBody>
      </p:sp>
      <p:sp>
        <p:nvSpPr>
          <p:cNvPr id="72708" name="Text Box 4"/>
          <p:cNvSpPr txBox="1">
            <a:spLocks noChangeArrowheads="1"/>
          </p:cNvSpPr>
          <p:nvPr/>
        </p:nvSpPr>
        <p:spPr bwMode="auto">
          <a:xfrm>
            <a:off x="1660525" y="5756275"/>
            <a:ext cx="5380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latin typeface="Times New Roman" pitchFamily="18" charset="0"/>
              </a:rPr>
              <a:t>Installation/set-up manual will be detailed.</a:t>
            </a:r>
          </a:p>
        </p:txBody>
      </p:sp>
      <p:sp>
        <p:nvSpPr>
          <p:cNvPr id="2" name="Rectangle 1"/>
          <p:cNvSpPr/>
          <p:nvPr/>
        </p:nvSpPr>
        <p:spPr>
          <a:xfrm>
            <a:off x="7772400" y="1381125"/>
            <a:ext cx="1143000" cy="2286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915400" y="1609725"/>
            <a:ext cx="85725" cy="676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001000" y="1609725"/>
            <a:ext cx="914400" cy="486727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623462" y="5296393"/>
            <a:ext cx="1219200" cy="19792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V="1">
            <a:off x="228600" y="6400800"/>
            <a:ext cx="8686800" cy="26783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fastening detai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52400"/>
            <a:ext cx="8763000" cy="61293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1" name="Rectangle 2"/>
          <p:cNvSpPr>
            <a:spLocks noGrp="1" noChangeArrowheads="1"/>
          </p:cNvSpPr>
          <p:nvPr>
            <p:ph type="title"/>
          </p:nvPr>
        </p:nvSpPr>
        <p:spPr/>
        <p:txBody>
          <a:bodyPr/>
          <a:lstStyle/>
          <a:p>
            <a:pPr eaLnBrk="1" hangingPunct="1"/>
            <a:endParaRPr lang="en-US" sz="3600"/>
          </a:p>
        </p:txBody>
      </p:sp>
      <p:sp>
        <p:nvSpPr>
          <p:cNvPr id="73732" name="Text Box 4"/>
          <p:cNvSpPr txBox="1">
            <a:spLocks noChangeArrowheads="1"/>
          </p:cNvSpPr>
          <p:nvPr/>
        </p:nvSpPr>
        <p:spPr bwMode="auto">
          <a:xfrm>
            <a:off x="3641725" y="955675"/>
            <a:ext cx="2187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latin typeface="Times New Roman" pitchFamily="18" charset="0"/>
              </a:rPr>
              <a:t>Fastening Detail</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idx="1"/>
          </p:nvPr>
        </p:nvSpPr>
        <p:spPr>
          <a:xfrm>
            <a:off x="609600" y="2743200"/>
            <a:ext cx="7772400" cy="3733800"/>
          </a:xfrm>
        </p:spPr>
        <p:txBody>
          <a:bodyPr/>
          <a:lstStyle/>
          <a:p>
            <a:pPr eaLnBrk="1" hangingPunct="1"/>
            <a:r>
              <a:rPr lang="en-US" dirty="0"/>
              <a:t>A copy of the manufacturer’s installation instructions and, for a state certified modular home, a copy of the manufactured home plans, shall be left with the installed home.</a:t>
            </a:r>
          </a:p>
        </p:txBody>
      </p:sp>
      <p:sp>
        <p:nvSpPr>
          <p:cNvPr id="74755" name="Rectangle 2"/>
          <p:cNvSpPr>
            <a:spLocks noGrp="1" noChangeArrowheads="1"/>
          </p:cNvSpPr>
          <p:nvPr>
            <p:ph type="title"/>
          </p:nvPr>
        </p:nvSpPr>
        <p:spPr>
          <a:xfrm>
            <a:off x="457200" y="0"/>
            <a:ext cx="8229600" cy="1590675"/>
          </a:xfrm>
        </p:spPr>
        <p:txBody>
          <a:bodyPr/>
          <a:lstStyle/>
          <a:p>
            <a:pPr eaLnBrk="1" hangingPunct="1"/>
            <a:r>
              <a:rPr lang="en-US" sz="4000" dirty="0"/>
              <a:t>Rules: Chapter 350 (2) (C)</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approved pla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914400"/>
            <a:ext cx="8686800" cy="5562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79" name="Rectangle 2"/>
          <p:cNvSpPr>
            <a:spLocks noGrp="1" noChangeArrowheads="1"/>
          </p:cNvSpPr>
          <p:nvPr>
            <p:ph type="title"/>
          </p:nvPr>
        </p:nvSpPr>
        <p:spPr>
          <a:xfrm>
            <a:off x="609600" y="0"/>
            <a:ext cx="7772400" cy="1143000"/>
          </a:xfrm>
        </p:spPr>
        <p:txBody>
          <a:bodyPr/>
          <a:lstStyle/>
          <a:p>
            <a:pPr eaLnBrk="1" hangingPunct="1"/>
            <a:r>
              <a:rPr lang="en-US" sz="4000" dirty="0"/>
              <a:t>Approved Plans – Complete Set</a:t>
            </a:r>
          </a:p>
        </p:txBody>
      </p:sp>
      <p:sp>
        <p:nvSpPr>
          <p:cNvPr id="75780" name="Text Box 4"/>
          <p:cNvSpPr txBox="1">
            <a:spLocks noChangeArrowheads="1"/>
          </p:cNvSpPr>
          <p:nvPr/>
        </p:nvSpPr>
        <p:spPr bwMode="auto">
          <a:xfrm>
            <a:off x="2554288" y="3544888"/>
            <a:ext cx="3806825" cy="520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800">
                <a:latin typeface="Times New Roman" pitchFamily="18" charset="0"/>
              </a:rPr>
              <a:t>To be left with the home!</a:t>
            </a:r>
          </a:p>
        </p:txBody>
      </p:sp>
      <p:sp>
        <p:nvSpPr>
          <p:cNvPr id="75781" name="TextBox 2"/>
          <p:cNvSpPr txBox="1">
            <a:spLocks noChangeArrowheads="1"/>
          </p:cNvSpPr>
          <p:nvPr/>
        </p:nvSpPr>
        <p:spPr bwMode="auto">
          <a:xfrm>
            <a:off x="2554288" y="3205163"/>
            <a:ext cx="4684712" cy="1200150"/>
          </a:xfrm>
          <a:prstGeom prst="rect">
            <a:avLst/>
          </a:prstGeom>
          <a:solidFill>
            <a:schemeClr val="bg1">
              <a:lumMod val="95000"/>
            </a:schemeClr>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a:p>
            <a:endParaRPr lang="en-US"/>
          </a:p>
          <a:p>
            <a:endParaRPr lang="en-US"/>
          </a:p>
          <a:p>
            <a:endParaRPr lang="en-US"/>
          </a:p>
        </p:txBody>
      </p:sp>
      <p:sp>
        <p:nvSpPr>
          <p:cNvPr id="75782" name="TextBox 3"/>
          <p:cNvSpPr txBox="1">
            <a:spLocks noChangeArrowheads="1"/>
          </p:cNvSpPr>
          <p:nvPr/>
        </p:nvSpPr>
        <p:spPr bwMode="auto">
          <a:xfrm>
            <a:off x="2743200" y="914400"/>
            <a:ext cx="3200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sp>
        <p:nvSpPr>
          <p:cNvPr id="2" name="TextBox 1"/>
          <p:cNvSpPr txBox="1"/>
          <p:nvPr/>
        </p:nvSpPr>
        <p:spPr>
          <a:xfrm>
            <a:off x="2528130" y="3435906"/>
            <a:ext cx="4684712" cy="461665"/>
          </a:xfrm>
          <a:prstGeom prst="rect">
            <a:avLst/>
          </a:prstGeom>
          <a:noFill/>
        </p:spPr>
        <p:txBody>
          <a:bodyPr wrap="square" rtlCol="0">
            <a:spAutoFit/>
          </a:bodyPr>
          <a:lstStyle/>
          <a:p>
            <a:pPr algn="ctr"/>
            <a:r>
              <a:rPr lang="en-US" sz="2400" u="sng" dirty="0"/>
              <a:t>TO BE LEFT WITH THE HOME!</a:t>
            </a:r>
          </a:p>
        </p:txBody>
      </p:sp>
      <p:sp>
        <p:nvSpPr>
          <p:cNvPr id="3" name="Rectangle 2"/>
          <p:cNvSpPr/>
          <p:nvPr/>
        </p:nvSpPr>
        <p:spPr>
          <a:xfrm>
            <a:off x="228600" y="6248400"/>
            <a:ext cx="533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848106" y="926275"/>
            <a:ext cx="76200" cy="13716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924306" y="914400"/>
            <a:ext cx="762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 y="926275"/>
            <a:ext cx="533400" cy="555072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14400" y="1002475"/>
            <a:ext cx="762000" cy="36912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2739" name="Rectangle 1027"/>
          <p:cNvSpPr>
            <a:spLocks noGrp="1" noChangeArrowheads="1"/>
          </p:cNvSpPr>
          <p:nvPr>
            <p:ph idx="1"/>
          </p:nvPr>
        </p:nvSpPr>
        <p:spPr>
          <a:xfrm>
            <a:off x="762000" y="2133600"/>
            <a:ext cx="7772400" cy="4114800"/>
          </a:xfrm>
        </p:spPr>
        <p:txBody>
          <a:bodyPr/>
          <a:lstStyle/>
          <a:p>
            <a:pPr eaLnBrk="1" hangingPunct="1"/>
            <a:r>
              <a:rPr lang="en-US" dirty="0"/>
              <a:t>Crane Installation</a:t>
            </a:r>
          </a:p>
        </p:txBody>
      </p:sp>
      <p:sp>
        <p:nvSpPr>
          <p:cNvPr id="372738" name="Rectangle 1026"/>
          <p:cNvSpPr>
            <a:spLocks noGrp="1" noChangeArrowheads="1"/>
          </p:cNvSpPr>
          <p:nvPr>
            <p:ph type="title"/>
          </p:nvPr>
        </p:nvSpPr>
        <p:spPr/>
        <p:txBody>
          <a:bodyPr/>
          <a:lstStyle/>
          <a:p>
            <a:pPr eaLnBrk="1" hangingPunct="1"/>
            <a:r>
              <a:rPr lang="en-US" sz="4000"/>
              <a:t>General Set-up Method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2738">
                                            <p:txEl>
                                              <p:pRg st="0" end="0"/>
                                            </p:txEl>
                                          </p:spTgt>
                                        </p:tgtEl>
                                        <p:attrNameLst>
                                          <p:attrName>style.visibility</p:attrName>
                                        </p:attrNameLst>
                                      </p:cBhvr>
                                      <p:to>
                                        <p:strVal val="visible"/>
                                      </p:to>
                                    </p:set>
                                    <p:anim calcmode="lin" valueType="num">
                                      <p:cBhvr additive="base">
                                        <p:cTn id="7" dur="500" fill="hold"/>
                                        <p:tgtEl>
                                          <p:spTgt spid="37273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273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2739">
                                            <p:txEl>
                                              <p:pRg st="0" end="0"/>
                                            </p:txEl>
                                          </p:spTgt>
                                        </p:tgtEl>
                                        <p:attrNameLst>
                                          <p:attrName>style.visibility</p:attrName>
                                        </p:attrNameLst>
                                      </p:cBhvr>
                                      <p:to>
                                        <p:strVal val="visible"/>
                                      </p:to>
                                    </p:set>
                                    <p:anim calcmode="lin" valueType="num">
                                      <p:cBhvr additive="base">
                                        <p:cTn id="13" dur="500" fill="hold"/>
                                        <p:tgtEl>
                                          <p:spTgt spid="3727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27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build="p" autoUpdateAnimBg="0"/>
      <p:bldP spid="372738"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acces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524000"/>
            <a:ext cx="8686800" cy="5181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27" name="Rectangle 2"/>
          <p:cNvSpPr>
            <a:spLocks noGrp="1" noChangeArrowheads="1"/>
          </p:cNvSpPr>
          <p:nvPr>
            <p:ph type="title"/>
          </p:nvPr>
        </p:nvSpPr>
        <p:spPr>
          <a:xfrm>
            <a:off x="609600" y="44058"/>
            <a:ext cx="7793038" cy="1462088"/>
          </a:xfrm>
        </p:spPr>
        <p:txBody>
          <a:bodyPr/>
          <a:lstStyle/>
          <a:p>
            <a:pPr eaLnBrk="1" hangingPunct="1"/>
            <a:r>
              <a:rPr lang="en-US" sz="4000" dirty="0"/>
              <a:t>Access</a:t>
            </a:r>
          </a:p>
        </p:txBody>
      </p:sp>
      <p:sp>
        <p:nvSpPr>
          <p:cNvPr id="2" name="Rectangle 1"/>
          <p:cNvSpPr/>
          <p:nvPr/>
        </p:nvSpPr>
        <p:spPr>
          <a:xfrm>
            <a:off x="8915400" y="1533442"/>
            <a:ext cx="1143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8600" y="6553200"/>
            <a:ext cx="533400" cy="1524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914400" y="762000"/>
            <a:ext cx="7772400" cy="1138237"/>
          </a:xfrm>
        </p:spPr>
        <p:txBody>
          <a:bodyPr>
            <a:normAutofit/>
          </a:bodyPr>
          <a:lstStyle/>
          <a:p>
            <a:pPr eaLnBrk="1" hangingPunct="1"/>
            <a:r>
              <a:rPr lang="en-US" sz="4800" dirty="0"/>
              <a:t>License Categories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 calcmode="lin" valueType="num">
                                      <p:cBhvr additive="base">
                                        <p:cTn id="7" dur="500" fill="hold"/>
                                        <p:tgtEl>
                                          <p:spTgt spid="133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1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rane location"/>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1026994"/>
            <a:ext cx="8686800" cy="5410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1" name="Text Box 3"/>
          <p:cNvSpPr txBox="1">
            <a:spLocks noChangeArrowheads="1"/>
          </p:cNvSpPr>
          <p:nvPr/>
        </p:nvSpPr>
        <p:spPr bwMode="auto">
          <a:xfrm>
            <a:off x="1371600" y="304800"/>
            <a:ext cx="6592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dirty="0">
                <a:latin typeface="Times New Roman" pitchFamily="18" charset="0"/>
              </a:rPr>
              <a:t>Crane Location Relative to Modules and Foundation</a:t>
            </a:r>
          </a:p>
        </p:txBody>
      </p:sp>
      <p:sp>
        <p:nvSpPr>
          <p:cNvPr id="2" name="Rectangle 1"/>
          <p:cNvSpPr/>
          <p:nvPr/>
        </p:nvSpPr>
        <p:spPr>
          <a:xfrm>
            <a:off x="8905875" y="1047750"/>
            <a:ext cx="152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flipH="1">
            <a:off x="8839200" y="1200150"/>
            <a:ext cx="219072" cy="5353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flipH="1">
            <a:off x="8828482" y="1047750"/>
            <a:ext cx="65483" cy="535305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lifting - end view"/>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0" y="1413679"/>
            <a:ext cx="4343399" cy="538063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3"/>
          <p:cNvSpPr txBox="1">
            <a:spLocks noChangeArrowheads="1"/>
          </p:cNvSpPr>
          <p:nvPr/>
        </p:nvSpPr>
        <p:spPr bwMode="auto">
          <a:xfrm>
            <a:off x="685800" y="233007"/>
            <a:ext cx="7467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sz="3600" dirty="0">
                <a:latin typeface="Times New Roman" pitchFamily="18" charset="0"/>
              </a:rPr>
              <a:t>Crane Installation</a:t>
            </a:r>
          </a:p>
          <a:p>
            <a:endParaRPr lang="en-US" sz="2400" dirty="0">
              <a:latin typeface="Times New Roman" pitchFamily="18" charset="0"/>
            </a:endParaRPr>
          </a:p>
        </p:txBody>
      </p:sp>
      <p:sp>
        <p:nvSpPr>
          <p:cNvPr id="2" name="TextBox 1"/>
          <p:cNvSpPr txBox="1"/>
          <p:nvPr/>
        </p:nvSpPr>
        <p:spPr>
          <a:xfrm>
            <a:off x="6448567" y="1889958"/>
            <a:ext cx="2667000" cy="461665"/>
          </a:xfrm>
          <a:prstGeom prst="rect">
            <a:avLst/>
          </a:prstGeom>
          <a:noFill/>
        </p:spPr>
        <p:txBody>
          <a:bodyPr wrap="square" rtlCol="0">
            <a:spAutoFit/>
          </a:bodyPr>
          <a:lstStyle/>
          <a:p>
            <a:r>
              <a:rPr lang="en-US" sz="2400" dirty="0"/>
              <a:t>End View</a:t>
            </a:r>
          </a:p>
        </p:txBody>
      </p:sp>
      <p:sp>
        <p:nvSpPr>
          <p:cNvPr id="3" name="Rectangle 2"/>
          <p:cNvSpPr/>
          <p:nvPr/>
        </p:nvSpPr>
        <p:spPr>
          <a:xfrm>
            <a:off x="1143000" y="1371600"/>
            <a:ext cx="4454857" cy="285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6705599"/>
            <a:ext cx="4607257"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526206" y="1371057"/>
            <a:ext cx="438365" cy="247296"/>
          </a:xfrm>
          <a:custGeom>
            <a:avLst/>
            <a:gdLst>
              <a:gd name="connsiteX0" fmla="*/ 81886 w 438365"/>
              <a:gd name="connsiteY0" fmla="*/ 13648 h 247296"/>
              <a:gd name="connsiteX1" fmla="*/ 81886 w 438365"/>
              <a:gd name="connsiteY1" fmla="*/ 13648 h 247296"/>
              <a:gd name="connsiteX2" fmla="*/ 286603 w 438365"/>
              <a:gd name="connsiteY2" fmla="*/ 40943 h 247296"/>
              <a:gd name="connsiteX3" fmla="*/ 368489 w 438365"/>
              <a:gd name="connsiteY3" fmla="*/ 68239 h 247296"/>
              <a:gd name="connsiteX4" fmla="*/ 409432 w 438365"/>
              <a:gd name="connsiteY4" fmla="*/ 95534 h 247296"/>
              <a:gd name="connsiteX5" fmla="*/ 436728 w 438365"/>
              <a:gd name="connsiteY5" fmla="*/ 136477 h 247296"/>
              <a:gd name="connsiteX6" fmla="*/ 382137 w 438365"/>
              <a:gd name="connsiteY6" fmla="*/ 204716 h 247296"/>
              <a:gd name="connsiteX7" fmla="*/ 286603 w 438365"/>
              <a:gd name="connsiteY7" fmla="*/ 232012 h 247296"/>
              <a:gd name="connsiteX8" fmla="*/ 368489 w 438365"/>
              <a:gd name="connsiteY8" fmla="*/ 245660 h 247296"/>
              <a:gd name="connsiteX9" fmla="*/ 395785 w 438365"/>
              <a:gd name="connsiteY9" fmla="*/ 204716 h 247296"/>
              <a:gd name="connsiteX10" fmla="*/ 436728 w 438365"/>
              <a:gd name="connsiteY10" fmla="*/ 191069 h 247296"/>
              <a:gd name="connsiteX11" fmla="*/ 409432 w 438365"/>
              <a:gd name="connsiteY11" fmla="*/ 232012 h 247296"/>
              <a:gd name="connsiteX12" fmla="*/ 232011 w 438365"/>
              <a:gd name="connsiteY12" fmla="*/ 232012 h 247296"/>
              <a:gd name="connsiteX13" fmla="*/ 177420 w 438365"/>
              <a:gd name="connsiteY13" fmla="*/ 218364 h 247296"/>
              <a:gd name="connsiteX14" fmla="*/ 40943 w 438365"/>
              <a:gd name="connsiteY14" fmla="*/ 204716 h 247296"/>
              <a:gd name="connsiteX15" fmla="*/ 0 w 438365"/>
              <a:gd name="connsiteY15" fmla="*/ 177421 h 247296"/>
              <a:gd name="connsiteX16" fmla="*/ 95534 w 438365"/>
              <a:gd name="connsiteY16" fmla="*/ 13648 h 247296"/>
              <a:gd name="connsiteX17" fmla="*/ 150125 w 438365"/>
              <a:gd name="connsiteY17" fmla="*/ 0 h 247296"/>
              <a:gd name="connsiteX18" fmla="*/ 122829 w 438365"/>
              <a:gd name="connsiteY18" fmla="*/ 95534 h 247296"/>
              <a:gd name="connsiteX19" fmla="*/ 150125 w 438365"/>
              <a:gd name="connsiteY19" fmla="*/ 81886 h 2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365" h="247296">
                <a:moveTo>
                  <a:pt x="81886" y="13648"/>
                </a:moveTo>
                <a:lnTo>
                  <a:pt x="81886" y="13648"/>
                </a:lnTo>
                <a:cubicBezTo>
                  <a:pt x="147615" y="20220"/>
                  <a:pt x="221140" y="23089"/>
                  <a:pt x="286603" y="40943"/>
                </a:cubicBezTo>
                <a:cubicBezTo>
                  <a:pt x="314361" y="48514"/>
                  <a:pt x="344549" y="52279"/>
                  <a:pt x="368489" y="68239"/>
                </a:cubicBezTo>
                <a:lnTo>
                  <a:pt x="409432" y="95534"/>
                </a:lnTo>
                <a:cubicBezTo>
                  <a:pt x="418531" y="109182"/>
                  <a:pt x="434408" y="120239"/>
                  <a:pt x="436728" y="136477"/>
                </a:cubicBezTo>
                <a:cubicBezTo>
                  <a:pt x="444964" y="194130"/>
                  <a:pt x="421415" y="193494"/>
                  <a:pt x="382137" y="204716"/>
                </a:cubicBezTo>
                <a:cubicBezTo>
                  <a:pt x="262206" y="238982"/>
                  <a:pt x="384750" y="199296"/>
                  <a:pt x="286603" y="232012"/>
                </a:cubicBezTo>
                <a:cubicBezTo>
                  <a:pt x="313898" y="236561"/>
                  <a:pt x="341643" y="252372"/>
                  <a:pt x="368489" y="245660"/>
                </a:cubicBezTo>
                <a:cubicBezTo>
                  <a:pt x="384402" y="241682"/>
                  <a:pt x="382977" y="214963"/>
                  <a:pt x="395785" y="204716"/>
                </a:cubicBezTo>
                <a:cubicBezTo>
                  <a:pt x="407018" y="195729"/>
                  <a:pt x="423080" y="195618"/>
                  <a:pt x="436728" y="191069"/>
                </a:cubicBezTo>
                <a:cubicBezTo>
                  <a:pt x="427629" y="204717"/>
                  <a:pt x="422240" y="221765"/>
                  <a:pt x="409432" y="232012"/>
                </a:cubicBezTo>
                <a:cubicBezTo>
                  <a:pt x="368834" y="264490"/>
                  <a:pt x="243863" y="233197"/>
                  <a:pt x="232011" y="232012"/>
                </a:cubicBezTo>
                <a:cubicBezTo>
                  <a:pt x="213814" y="227463"/>
                  <a:pt x="195989" y="221017"/>
                  <a:pt x="177420" y="218364"/>
                </a:cubicBezTo>
                <a:cubicBezTo>
                  <a:pt x="132160" y="211898"/>
                  <a:pt x="85491" y="214996"/>
                  <a:pt x="40943" y="204716"/>
                </a:cubicBezTo>
                <a:cubicBezTo>
                  <a:pt x="24961" y="201028"/>
                  <a:pt x="13648" y="186519"/>
                  <a:pt x="0" y="177421"/>
                </a:cubicBezTo>
                <a:cubicBezTo>
                  <a:pt x="10507" y="114374"/>
                  <a:pt x="7312" y="35704"/>
                  <a:pt x="95534" y="13648"/>
                </a:cubicBezTo>
                <a:lnTo>
                  <a:pt x="150125" y="0"/>
                </a:lnTo>
                <a:lnTo>
                  <a:pt x="122829" y="95534"/>
                </a:lnTo>
                <a:lnTo>
                  <a:pt x="150125" y="81886"/>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0200" y="1514358"/>
            <a:ext cx="554371" cy="142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foundation"/>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599" y="609600"/>
            <a:ext cx="8680067" cy="6096001"/>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899" name="Text Box 3"/>
          <p:cNvSpPr txBox="1">
            <a:spLocks noChangeArrowheads="1"/>
          </p:cNvSpPr>
          <p:nvPr/>
        </p:nvSpPr>
        <p:spPr bwMode="auto">
          <a:xfrm>
            <a:off x="990600" y="147935"/>
            <a:ext cx="74009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sz="2800" dirty="0">
                <a:latin typeface="Times New Roman" pitchFamily="18" charset="0"/>
              </a:rPr>
              <a:t>Foundation Plan</a:t>
            </a:r>
          </a:p>
        </p:txBody>
      </p:sp>
      <p:sp>
        <p:nvSpPr>
          <p:cNvPr id="3" name="Rectangle 2"/>
          <p:cNvSpPr/>
          <p:nvPr/>
        </p:nvSpPr>
        <p:spPr>
          <a:xfrm>
            <a:off x="228600" y="609600"/>
            <a:ext cx="8610600" cy="4623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763000" y="609600"/>
            <a:ext cx="152400" cy="6096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19200" y="838200"/>
            <a:ext cx="3314700" cy="830997"/>
          </a:xfrm>
          <a:prstGeom prst="rect">
            <a:avLst/>
          </a:prstGeom>
          <a:noFill/>
        </p:spPr>
        <p:txBody>
          <a:bodyPr wrap="square" rtlCol="0">
            <a:spAutoFit/>
          </a:bodyPr>
          <a:lstStyle/>
          <a:p>
            <a:r>
              <a:rPr lang="en-US" sz="2400" dirty="0">
                <a:latin typeface="Times New Roman" pitchFamily="18" charset="0"/>
              </a:rPr>
              <a:t>Note: specific column spacing</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leg type anchor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685800"/>
            <a:ext cx="8696325" cy="57277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23" name="Text Box 3"/>
          <p:cNvSpPr txBox="1">
            <a:spLocks noChangeArrowheads="1"/>
          </p:cNvSpPr>
          <p:nvPr/>
        </p:nvSpPr>
        <p:spPr bwMode="auto">
          <a:xfrm>
            <a:off x="2895600" y="228600"/>
            <a:ext cx="29075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800" dirty="0">
                <a:latin typeface="Times New Roman" pitchFamily="18" charset="0"/>
              </a:rPr>
              <a:t>Approved Anchors</a:t>
            </a:r>
          </a:p>
        </p:txBody>
      </p:sp>
      <p:sp>
        <p:nvSpPr>
          <p:cNvPr id="2" name="Rectangle 1"/>
          <p:cNvSpPr/>
          <p:nvPr/>
        </p:nvSpPr>
        <p:spPr>
          <a:xfrm>
            <a:off x="228600" y="6172200"/>
            <a:ext cx="533400" cy="2286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wedge type anchor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685800"/>
            <a:ext cx="8686800" cy="5791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7" name="Text Box 3"/>
          <p:cNvSpPr txBox="1">
            <a:spLocks noChangeArrowheads="1"/>
          </p:cNvSpPr>
          <p:nvPr/>
        </p:nvSpPr>
        <p:spPr bwMode="auto">
          <a:xfrm>
            <a:off x="2923417" y="228600"/>
            <a:ext cx="29145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sz="2800" dirty="0">
                <a:latin typeface="Times New Roman" pitchFamily="18" charset="0"/>
              </a:rPr>
              <a:t>Approved</a:t>
            </a:r>
            <a:r>
              <a:rPr lang="en-US" sz="2400" dirty="0">
                <a:latin typeface="Times New Roman" pitchFamily="18" charset="0"/>
              </a:rPr>
              <a:t> </a:t>
            </a:r>
            <a:r>
              <a:rPr lang="en-US" sz="2800" dirty="0">
                <a:latin typeface="Times New Roman" pitchFamily="18" charset="0"/>
              </a:rPr>
              <a:t>Anchors</a:t>
            </a:r>
          </a:p>
        </p:txBody>
      </p:sp>
      <p:sp>
        <p:nvSpPr>
          <p:cNvPr id="2" name="Rectangle 1"/>
          <p:cNvSpPr/>
          <p:nvPr/>
        </p:nvSpPr>
        <p:spPr>
          <a:xfrm>
            <a:off x="228600" y="685800"/>
            <a:ext cx="8686800" cy="133350"/>
          </a:xfrm>
          <a:prstGeom prst="rect">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915400" y="819150"/>
            <a:ext cx="152400" cy="552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vertical mating between module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685800"/>
            <a:ext cx="8686800" cy="55419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1" name="Text Box 3"/>
          <p:cNvSpPr txBox="1">
            <a:spLocks noChangeArrowheads="1"/>
          </p:cNvSpPr>
          <p:nvPr/>
        </p:nvSpPr>
        <p:spPr bwMode="auto">
          <a:xfrm>
            <a:off x="2286000" y="228600"/>
            <a:ext cx="4430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dirty="0">
                <a:latin typeface="Times New Roman" pitchFamily="18" charset="0"/>
              </a:rPr>
              <a:t>Vertical Mating for 2-story Homes</a:t>
            </a:r>
          </a:p>
        </p:txBody>
      </p:sp>
      <p:sp>
        <p:nvSpPr>
          <p:cNvPr id="2" name="Rectangle 1"/>
          <p:cNvSpPr/>
          <p:nvPr/>
        </p:nvSpPr>
        <p:spPr>
          <a:xfrm>
            <a:off x="8305800" y="685800"/>
            <a:ext cx="609600" cy="2286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915400" y="914400"/>
            <a:ext cx="152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vertical mating at rim joist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685800"/>
            <a:ext cx="8686800" cy="59785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5" name="Line 3"/>
          <p:cNvSpPr>
            <a:spLocks noChangeShapeType="1"/>
          </p:cNvSpPr>
          <p:nvPr/>
        </p:nvSpPr>
        <p:spPr bwMode="auto">
          <a:xfrm>
            <a:off x="2612230" y="762000"/>
            <a:ext cx="3788570" cy="2209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6" name="Text Box 4"/>
          <p:cNvSpPr txBox="1">
            <a:spLocks noChangeArrowheads="1"/>
          </p:cNvSpPr>
          <p:nvPr/>
        </p:nvSpPr>
        <p:spPr bwMode="auto">
          <a:xfrm>
            <a:off x="228600" y="228600"/>
            <a:ext cx="4767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dirty="0">
                <a:latin typeface="Times New Roman" pitchFamily="18" charset="0"/>
              </a:rPr>
              <a:t>Don’t Forget the Perimeter Insulation</a:t>
            </a:r>
          </a:p>
        </p:txBody>
      </p:sp>
      <p:sp>
        <p:nvSpPr>
          <p:cNvPr id="2" name="Rectangle 1"/>
          <p:cNvSpPr/>
          <p:nvPr/>
        </p:nvSpPr>
        <p:spPr>
          <a:xfrm>
            <a:off x="228600" y="685800"/>
            <a:ext cx="8686800" cy="762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382000" y="712526"/>
            <a:ext cx="542499" cy="591687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Firestopping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457200"/>
            <a:ext cx="86868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915401" y="457200"/>
            <a:ext cx="152399"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4654" y="553134"/>
            <a:ext cx="5029200" cy="646331"/>
          </a:xfrm>
          <a:prstGeom prst="rect">
            <a:avLst/>
          </a:prstGeom>
          <a:solidFill>
            <a:schemeClr val="bg2">
              <a:lumMod val="90000"/>
            </a:schemeClr>
          </a:solidFill>
        </p:spPr>
        <p:txBody>
          <a:bodyPr wrap="square" rtlCol="0">
            <a:spAutoFit/>
          </a:bodyPr>
          <a:lstStyle/>
          <a:p>
            <a:r>
              <a:rPr lang="en-US" dirty="0" err="1"/>
              <a:t>Firestopping</a:t>
            </a:r>
            <a:r>
              <a:rPr lang="en-US" dirty="0"/>
              <a:t> at the bottom of the main carrying beam. </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mod training -  firestopping with struct"/>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 y="685800"/>
            <a:ext cx="8839200" cy="5562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Rectangle 3"/>
          <p:cNvSpPr>
            <a:spLocks noChangeArrowheads="1"/>
          </p:cNvSpPr>
          <p:nvPr/>
        </p:nvSpPr>
        <p:spPr bwMode="auto">
          <a:xfrm>
            <a:off x="3581400" y="4876800"/>
            <a:ext cx="1724025" cy="457200"/>
          </a:xfrm>
          <a:prstGeom prst="rect">
            <a:avLst/>
          </a:prstGeom>
          <a:solidFill>
            <a:srgbClr val="B9133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latin typeface="Times New Roman" pitchFamily="18" charset="0"/>
              </a:rPr>
              <a:t>Firestopping</a:t>
            </a:r>
          </a:p>
        </p:txBody>
      </p:sp>
      <p:sp>
        <p:nvSpPr>
          <p:cNvPr id="3" name="Rectangle 2"/>
          <p:cNvSpPr/>
          <p:nvPr/>
        </p:nvSpPr>
        <p:spPr>
          <a:xfrm>
            <a:off x="8915400" y="685800"/>
            <a:ext cx="114300" cy="563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 y="685800"/>
            <a:ext cx="152400" cy="556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07140" y="4843790"/>
            <a:ext cx="2819400" cy="523220"/>
          </a:xfrm>
          <a:prstGeom prst="rect">
            <a:avLst/>
          </a:prstGeom>
          <a:solidFill>
            <a:schemeClr val="bg1">
              <a:lumMod val="95000"/>
            </a:schemeClr>
          </a:solidFill>
        </p:spPr>
        <p:txBody>
          <a:bodyPr wrap="square" rtlCol="0">
            <a:spAutoFit/>
          </a:bodyPr>
          <a:lstStyle/>
          <a:p>
            <a:pPr algn="ctr"/>
            <a:r>
              <a:rPr lang="en-US" sz="2800" dirty="0"/>
              <a:t>FIRESTOPPING</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mod training - firestopping with 2 one in"/>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 y="609600"/>
            <a:ext cx="8839200" cy="6210869"/>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67" name="Text Box 3"/>
          <p:cNvSpPr txBox="1">
            <a:spLocks noChangeArrowheads="1"/>
          </p:cNvSpPr>
          <p:nvPr/>
        </p:nvSpPr>
        <p:spPr bwMode="auto">
          <a:xfrm>
            <a:off x="3429000" y="5334000"/>
            <a:ext cx="1999265" cy="523220"/>
          </a:xfrm>
          <a:prstGeom prst="rect">
            <a:avLst/>
          </a:prstGeom>
          <a:solidFill>
            <a:schemeClr val="bg2">
              <a:lumMod val="90000"/>
            </a:schemeClr>
          </a:solidFill>
          <a:ln>
            <a:noFill/>
          </a:ln>
          <a:effec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800" dirty="0" err="1">
                <a:latin typeface="Times New Roman" pitchFamily="18" charset="0"/>
              </a:rPr>
              <a:t>Firestopping</a:t>
            </a:r>
            <a:endParaRPr lang="en-US" sz="2800" dirty="0">
              <a:latin typeface="Times New Roman" pitchFamily="18" charset="0"/>
            </a:endParaRPr>
          </a:p>
        </p:txBody>
      </p:sp>
      <p:sp>
        <p:nvSpPr>
          <p:cNvPr id="2" name="Rectangle 1"/>
          <p:cNvSpPr/>
          <p:nvPr/>
        </p:nvSpPr>
        <p:spPr>
          <a:xfrm>
            <a:off x="8915400" y="609600"/>
            <a:ext cx="1524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6200" y="609600"/>
            <a:ext cx="152400" cy="624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838200" y="2667000"/>
            <a:ext cx="7772400" cy="4114800"/>
          </a:xfrm>
        </p:spPr>
        <p:txBody>
          <a:bodyPr/>
          <a:lstStyle/>
          <a:p>
            <a:pPr eaLnBrk="1" hangingPunct="1"/>
            <a:r>
              <a:rPr lang="en-US" dirty="0"/>
              <a:t>Dealers who are licensed may sell, install or service, or may have their employees install or service any manufactured housing in compliance with the Manufactured Housing Act.</a:t>
            </a:r>
          </a:p>
          <a:p>
            <a:pPr eaLnBrk="1" hangingPunct="1"/>
            <a:r>
              <a:rPr lang="en-US" dirty="0"/>
              <a:t>This applies to HUD, Pre-HUD and State Certified Modular homes.</a:t>
            </a:r>
          </a:p>
        </p:txBody>
      </p:sp>
      <p:sp>
        <p:nvSpPr>
          <p:cNvPr id="15362" name="Rectangle 2"/>
          <p:cNvSpPr>
            <a:spLocks noGrp="1" noChangeArrowheads="1"/>
          </p:cNvSpPr>
          <p:nvPr>
            <p:ph type="title"/>
          </p:nvPr>
        </p:nvSpPr>
        <p:spPr>
          <a:xfrm>
            <a:off x="533400" y="228600"/>
            <a:ext cx="7793038" cy="1538288"/>
          </a:xfrm>
        </p:spPr>
        <p:txBody>
          <a:bodyPr/>
          <a:lstStyle/>
          <a:p>
            <a:pPr eaLnBrk="1" hangingPunct="1"/>
            <a:r>
              <a:rPr lang="en-US" sz="4000" dirty="0"/>
              <a:t>Dealers</a:t>
            </a:r>
            <a:br>
              <a:rPr lang="en-US" sz="4000" dirty="0"/>
            </a:br>
            <a:r>
              <a:rPr lang="en-US" sz="4000" dirty="0"/>
              <a:t>M.R.S. 10, §9022 (1)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 calcmode="lin" valueType="num">
                                      <p:cBhvr additive="base">
                                        <p:cTn id="7" dur="500" fill="hold"/>
                                        <p:tgtEl>
                                          <p:spTgt spid="153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3">
                                            <p:txEl>
                                              <p:pRg st="0" end="0"/>
                                            </p:txEl>
                                          </p:spTgt>
                                        </p:tgtEl>
                                        <p:attrNameLst>
                                          <p:attrName>style.visibility</p:attrName>
                                        </p:attrNameLst>
                                      </p:cBhvr>
                                      <p:to>
                                        <p:strVal val="visible"/>
                                      </p:to>
                                    </p:set>
                                    <p:anim calcmode="lin" valueType="num">
                                      <p:cBhvr additive="base">
                                        <p:cTn id="13"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3">
                                            <p:txEl>
                                              <p:pRg st="1" end="1"/>
                                            </p:txEl>
                                          </p:spTgt>
                                        </p:tgtEl>
                                        <p:attrNameLst>
                                          <p:attrName>style.visibility</p:attrName>
                                        </p:attrNameLst>
                                      </p:cBhvr>
                                      <p:to>
                                        <p:strVal val="visible"/>
                                      </p:to>
                                    </p:set>
                                    <p:anim calcmode="lin" valueType="num">
                                      <p:cBhvr additive="base">
                                        <p:cTn id="19" dur="500" fill="hold"/>
                                        <p:tgtEl>
                                          <p:spTgt spid="1536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P spid="1536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83" name="Rectangle 3"/>
          <p:cNvSpPr>
            <a:spLocks noGrp="1" noChangeArrowheads="1"/>
          </p:cNvSpPr>
          <p:nvPr>
            <p:ph idx="1"/>
          </p:nvPr>
        </p:nvSpPr>
        <p:spPr>
          <a:xfrm>
            <a:off x="762000" y="2286000"/>
            <a:ext cx="7772400" cy="4114800"/>
          </a:xfrm>
        </p:spPr>
        <p:txBody>
          <a:bodyPr/>
          <a:lstStyle/>
          <a:p>
            <a:pPr eaLnBrk="1" hangingPunct="1"/>
            <a:r>
              <a:rPr lang="en-US" dirty="0"/>
              <a:t>8 ¼” Riser</a:t>
            </a:r>
          </a:p>
          <a:p>
            <a:pPr eaLnBrk="1" hangingPunct="1"/>
            <a:r>
              <a:rPr lang="en-US" dirty="0"/>
              <a:t>9” Tread</a:t>
            </a:r>
          </a:p>
          <a:p>
            <a:pPr eaLnBrk="1" hangingPunct="1"/>
            <a:r>
              <a:rPr lang="en-US" dirty="0"/>
              <a:t>Applies also to basement stairs when part of the factory design, and the necessary basement height is stated.</a:t>
            </a:r>
          </a:p>
        </p:txBody>
      </p:sp>
      <p:sp>
        <p:nvSpPr>
          <p:cNvPr id="430082" name="Rectangle 2"/>
          <p:cNvSpPr>
            <a:spLocks noGrp="1" noChangeArrowheads="1"/>
          </p:cNvSpPr>
          <p:nvPr>
            <p:ph type="title"/>
          </p:nvPr>
        </p:nvSpPr>
        <p:spPr>
          <a:xfrm>
            <a:off x="1219200" y="228600"/>
            <a:ext cx="7793038" cy="1462088"/>
          </a:xfrm>
        </p:spPr>
        <p:txBody>
          <a:bodyPr/>
          <a:lstStyle/>
          <a:p>
            <a:pPr eaLnBrk="1" hangingPunct="1"/>
            <a:r>
              <a:rPr lang="en-US" sz="4000" dirty="0"/>
              <a:t>                   Stair Geometry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082">
                                            <p:txEl>
                                              <p:pRg st="0" end="0"/>
                                            </p:txEl>
                                          </p:spTgt>
                                        </p:tgtEl>
                                        <p:attrNameLst>
                                          <p:attrName>style.visibility</p:attrName>
                                        </p:attrNameLst>
                                      </p:cBhvr>
                                      <p:to>
                                        <p:strVal val="visible"/>
                                      </p:to>
                                    </p:set>
                                    <p:anim calcmode="lin" valueType="num">
                                      <p:cBhvr additive="base">
                                        <p:cTn id="7" dur="500" fill="hold"/>
                                        <p:tgtEl>
                                          <p:spTgt spid="4300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08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083">
                                            <p:txEl>
                                              <p:pRg st="0" end="0"/>
                                            </p:txEl>
                                          </p:spTgt>
                                        </p:tgtEl>
                                        <p:attrNameLst>
                                          <p:attrName>style.visibility</p:attrName>
                                        </p:attrNameLst>
                                      </p:cBhvr>
                                      <p:to>
                                        <p:strVal val="visible"/>
                                      </p:to>
                                    </p:set>
                                    <p:anim calcmode="lin" valueType="num">
                                      <p:cBhvr additive="base">
                                        <p:cTn id="13" dur="500" fill="hold"/>
                                        <p:tgtEl>
                                          <p:spTgt spid="43008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008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0083">
                                            <p:txEl>
                                              <p:pRg st="1" end="1"/>
                                            </p:txEl>
                                          </p:spTgt>
                                        </p:tgtEl>
                                        <p:attrNameLst>
                                          <p:attrName>style.visibility</p:attrName>
                                        </p:attrNameLst>
                                      </p:cBhvr>
                                      <p:to>
                                        <p:strVal val="visible"/>
                                      </p:to>
                                    </p:set>
                                    <p:anim calcmode="lin" valueType="num">
                                      <p:cBhvr additive="base">
                                        <p:cTn id="19" dur="500" fill="hold"/>
                                        <p:tgtEl>
                                          <p:spTgt spid="43008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008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30083">
                                            <p:txEl>
                                              <p:pRg st="2" end="2"/>
                                            </p:txEl>
                                          </p:spTgt>
                                        </p:tgtEl>
                                        <p:attrNameLst>
                                          <p:attrName>style.visibility</p:attrName>
                                        </p:attrNameLst>
                                      </p:cBhvr>
                                      <p:to>
                                        <p:strVal val="visible"/>
                                      </p:to>
                                    </p:set>
                                    <p:anim calcmode="lin" valueType="num">
                                      <p:cBhvr additive="base">
                                        <p:cTn id="25" dur="500" fill="hold"/>
                                        <p:tgtEl>
                                          <p:spTgt spid="43008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008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3" grpId="0" build="p" autoUpdateAnimBg="0"/>
      <p:bldP spid="430082"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notche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04803" y="1756013"/>
            <a:ext cx="7359555" cy="494617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5" name="Text Box 3"/>
          <p:cNvSpPr txBox="1">
            <a:spLocks noChangeArrowheads="1"/>
          </p:cNvSpPr>
          <p:nvPr/>
        </p:nvSpPr>
        <p:spPr bwMode="auto">
          <a:xfrm>
            <a:off x="1524000" y="4952999"/>
            <a:ext cx="71465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dirty="0">
                <a:latin typeface="Times New Roman" pitchFamily="18" charset="0"/>
              </a:rPr>
              <a:t>Wire notches covered with a metal plate are allowed </a:t>
            </a:r>
          </a:p>
          <a:p>
            <a:r>
              <a:rPr lang="en-US" sz="2400" dirty="0">
                <a:latin typeface="Times New Roman" pitchFamily="18" charset="0"/>
              </a:rPr>
              <a:t>by code, however you must use caution when using nail </a:t>
            </a:r>
          </a:p>
          <a:p>
            <a:r>
              <a:rPr lang="en-US" sz="2400" dirty="0">
                <a:latin typeface="Times New Roman" pitchFamily="18" charset="0"/>
              </a:rPr>
              <a:t>guns on the exterior sheathing. </a:t>
            </a:r>
          </a:p>
        </p:txBody>
      </p:sp>
      <p:sp>
        <p:nvSpPr>
          <p:cNvPr id="90116" name="Text Box 5"/>
          <p:cNvSpPr txBox="1">
            <a:spLocks noChangeArrowheads="1"/>
          </p:cNvSpPr>
          <p:nvPr/>
        </p:nvSpPr>
        <p:spPr bwMode="auto">
          <a:xfrm>
            <a:off x="1828800" y="1773072"/>
            <a:ext cx="5105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spcBef>
                <a:spcPct val="50000"/>
              </a:spcBef>
            </a:pPr>
            <a:r>
              <a:rPr lang="en-US" sz="4800" dirty="0">
                <a:latin typeface="Times New Roman" pitchFamily="18" charset="0"/>
              </a:rPr>
              <a:t> CAUTION</a:t>
            </a:r>
          </a:p>
        </p:txBody>
      </p:sp>
      <p:sp>
        <p:nvSpPr>
          <p:cNvPr id="2" name="Rectangle 1"/>
          <p:cNvSpPr/>
          <p:nvPr/>
        </p:nvSpPr>
        <p:spPr>
          <a:xfrm>
            <a:off x="295704" y="1600200"/>
            <a:ext cx="1219197" cy="525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24000" y="6477000"/>
            <a:ext cx="6172200" cy="237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71600" y="1600200"/>
            <a:ext cx="6324600" cy="172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609600" y="609600"/>
            <a:ext cx="7772400" cy="1138237"/>
          </a:xfrm>
        </p:spPr>
        <p:txBody>
          <a:bodyPr>
            <a:normAutofit/>
          </a:bodyPr>
          <a:lstStyle/>
          <a:p>
            <a:pPr eaLnBrk="1" hangingPunct="1"/>
            <a:r>
              <a:rPr lang="en-US" sz="4800" dirty="0"/>
              <a:t>Installation Standards</a:t>
            </a:r>
          </a:p>
        </p:txBody>
      </p:sp>
      <p:sp>
        <p:nvSpPr>
          <p:cNvPr id="157699" name="Rectangle 3"/>
          <p:cNvSpPr>
            <a:spLocks noGrp="1" noChangeArrowheads="1"/>
          </p:cNvSpPr>
          <p:nvPr>
            <p:ph type="subTitle" idx="1"/>
          </p:nvPr>
        </p:nvSpPr>
        <p:spPr>
          <a:xfrm>
            <a:off x="1371600" y="1905000"/>
            <a:ext cx="6400800" cy="1473200"/>
          </a:xfrm>
        </p:spPr>
        <p:txBody>
          <a:bodyPr>
            <a:normAutofit/>
          </a:bodyPr>
          <a:lstStyle/>
          <a:p>
            <a:pPr eaLnBrk="1" hangingPunct="1"/>
            <a:r>
              <a:rPr lang="en-US" sz="3200" dirty="0"/>
              <a:t>For New HUD Homes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fill="hold"/>
                                        <p:tgtEl>
                                          <p:spTgt spid="157698"/>
                                        </p:tgtEl>
                                        <p:attrNameLst>
                                          <p:attrName>ppt_w</p:attrName>
                                        </p:attrNameLst>
                                      </p:cBhvr>
                                      <p:tavLst>
                                        <p:tav tm="0">
                                          <p:val>
                                            <p:fltVal val="0"/>
                                          </p:val>
                                        </p:tav>
                                        <p:tav tm="100000">
                                          <p:val>
                                            <p:strVal val="#ppt_w"/>
                                          </p:val>
                                        </p:tav>
                                      </p:tavLst>
                                    </p:anim>
                                    <p:anim calcmode="lin" valueType="num">
                                      <p:cBhvr>
                                        <p:cTn id="8" dur="500" fill="hold"/>
                                        <p:tgtEl>
                                          <p:spTgt spid="157698"/>
                                        </p:tgtEl>
                                        <p:attrNameLst>
                                          <p:attrName>ppt_h</p:attrName>
                                        </p:attrNameLst>
                                      </p:cBhvr>
                                      <p:tavLst>
                                        <p:tav tm="0">
                                          <p:val>
                                            <p:fltVal val="0"/>
                                          </p:val>
                                        </p:tav>
                                        <p:tav tm="100000">
                                          <p:val>
                                            <p:strVal val="#ppt_h"/>
                                          </p:val>
                                        </p:tav>
                                      </p:tavLst>
                                    </p:anim>
                                    <p:anim calcmode="lin" valueType="num">
                                      <p:cBhvr>
                                        <p:cTn id="9" dur="500" fill="hold"/>
                                        <p:tgtEl>
                                          <p:spTgt spid="157698"/>
                                        </p:tgtEl>
                                        <p:attrNameLst>
                                          <p:attrName>style.rotation</p:attrName>
                                        </p:attrNameLst>
                                      </p:cBhvr>
                                      <p:tavLst>
                                        <p:tav tm="0">
                                          <p:val>
                                            <p:fltVal val="360"/>
                                          </p:val>
                                        </p:tav>
                                        <p:tav tm="100000">
                                          <p:val>
                                            <p:fltVal val="0"/>
                                          </p:val>
                                        </p:tav>
                                      </p:tavLst>
                                    </p:anim>
                                    <p:animEffect transition="in" filter="fade">
                                      <p:cBhvr>
                                        <p:cTn id="10" dur="500"/>
                                        <p:tgtEl>
                                          <p:spTgt spid="157698"/>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7699">
                                            <p:txEl>
                                              <p:pRg st="0" end="0"/>
                                            </p:txEl>
                                          </p:spTgt>
                                        </p:tgtEl>
                                        <p:attrNameLst>
                                          <p:attrName>style.visibility</p:attrName>
                                        </p:attrNameLst>
                                      </p:cBhvr>
                                      <p:to>
                                        <p:strVal val="visible"/>
                                      </p:to>
                                    </p:set>
                                    <p:anim calcmode="lin" valueType="num">
                                      <p:cBhvr>
                                        <p:cTn id="13" dur="500" fill="hold"/>
                                        <p:tgtEl>
                                          <p:spTgt spid="15769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57699">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157699">
                                            <p:txEl>
                                              <p:pRg st="0" end="0"/>
                                            </p:txEl>
                                          </p:spTgt>
                                        </p:tgtEl>
                                        <p:attrNameLst>
                                          <p:attrName>style.rotation</p:attrName>
                                        </p:attrNameLst>
                                      </p:cBhvr>
                                      <p:tavLst>
                                        <p:tav tm="0">
                                          <p:val>
                                            <p:fltVal val="360"/>
                                          </p:val>
                                        </p:tav>
                                        <p:tav tm="100000">
                                          <p:val>
                                            <p:fltVal val="0"/>
                                          </p:val>
                                        </p:tav>
                                      </p:tavLst>
                                    </p:anim>
                                    <p:animEffect transition="in" filter="fade">
                                      <p:cBhvr>
                                        <p:cTn id="16" dur="500"/>
                                        <p:tgtEl>
                                          <p:spTgt spid="157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p:bldP spid="157699"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idx="1"/>
          </p:nvPr>
        </p:nvSpPr>
        <p:spPr>
          <a:xfrm>
            <a:off x="762000" y="2779594"/>
            <a:ext cx="7848600" cy="4114800"/>
          </a:xfrm>
        </p:spPr>
        <p:txBody>
          <a:bodyPr/>
          <a:lstStyle/>
          <a:p>
            <a:pPr marL="0" indent="0" eaLnBrk="1" hangingPunct="1">
              <a:buFont typeface="Wingdings" pitchFamily="2" charset="2"/>
              <a:buNone/>
            </a:pPr>
            <a:r>
              <a:rPr lang="en-US" dirty="0"/>
              <a:t>Federal Standards mandate that all states implement a new installation standard that meets or exceeds the Model Installation Standards adopted by HUD.</a:t>
            </a:r>
          </a:p>
          <a:p>
            <a:pPr marL="0" indent="0" eaLnBrk="1" hangingPunct="1">
              <a:buFont typeface="Wingdings" pitchFamily="2" charset="2"/>
              <a:buNone/>
            </a:pPr>
            <a:endParaRPr lang="en-US" dirty="0"/>
          </a:p>
        </p:txBody>
      </p:sp>
      <p:sp>
        <p:nvSpPr>
          <p:cNvPr id="92163" name="Rectangle 2"/>
          <p:cNvSpPr>
            <a:spLocks noGrp="1" noChangeArrowheads="1"/>
          </p:cNvSpPr>
          <p:nvPr>
            <p:ph type="title"/>
          </p:nvPr>
        </p:nvSpPr>
        <p:spPr/>
        <p:txBody>
          <a:bodyPr/>
          <a:lstStyle/>
          <a:p>
            <a:pPr eaLnBrk="1" hangingPunct="1"/>
            <a:r>
              <a:rPr lang="en-US" sz="4000"/>
              <a:t>24 CFR Part 3285 </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1"/>
          <p:cNvSpPr>
            <a:spLocks noGrp="1"/>
          </p:cNvSpPr>
          <p:nvPr>
            <p:ph idx="1"/>
          </p:nvPr>
        </p:nvSpPr>
        <p:spPr/>
        <p:txBody>
          <a:bodyPr/>
          <a:lstStyle/>
          <a:p>
            <a:r>
              <a:rPr lang="en-US" dirty="0"/>
              <a:t>Board staff are required to conduct pre-occupancy inspections on 30% of all new manufactured HUD homes. The 30% will be selected randomly from locations throughout the state. </a:t>
            </a:r>
          </a:p>
        </p:txBody>
      </p:sp>
      <p:sp>
        <p:nvSpPr>
          <p:cNvPr id="93187" name="Title 2"/>
          <p:cNvSpPr>
            <a:spLocks noGrp="1"/>
          </p:cNvSpPr>
          <p:nvPr>
            <p:ph type="title"/>
          </p:nvPr>
        </p:nvSpPr>
        <p:spPr/>
        <p:txBody>
          <a:bodyPr/>
          <a:lstStyle/>
          <a:p>
            <a:r>
              <a:rPr lang="en-US"/>
              <a:t>Pre-occupancy Inspections</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idx="1"/>
          </p:nvPr>
        </p:nvSpPr>
        <p:spPr>
          <a:xfrm>
            <a:off x="762000" y="2667000"/>
            <a:ext cx="7772400" cy="3657600"/>
          </a:xfrm>
        </p:spPr>
        <p:txBody>
          <a:bodyPr/>
          <a:lstStyle/>
          <a:p>
            <a:pPr marL="0" indent="0" eaLnBrk="1" hangingPunct="1">
              <a:buFont typeface="Wingdings" pitchFamily="2" charset="2"/>
              <a:buNone/>
            </a:pPr>
            <a:r>
              <a:rPr lang="en-US" dirty="0"/>
              <a:t>The licensed dealer will be charged an inspection fee, which will be the actual cost of the inspection. The fee is  currently $300 statewide. </a:t>
            </a:r>
          </a:p>
        </p:txBody>
      </p:sp>
      <p:sp>
        <p:nvSpPr>
          <p:cNvPr id="94211" name="Rectangle 2"/>
          <p:cNvSpPr>
            <a:spLocks noGrp="1" noChangeArrowheads="1"/>
          </p:cNvSpPr>
          <p:nvPr>
            <p:ph type="title"/>
          </p:nvPr>
        </p:nvSpPr>
        <p:spPr/>
        <p:txBody>
          <a:bodyPr/>
          <a:lstStyle/>
          <a:p>
            <a:pPr eaLnBrk="1" hangingPunct="1"/>
            <a:r>
              <a:rPr lang="en-US" sz="4000"/>
              <a:t>Pre-occupancy Inspections</a:t>
            </a:r>
            <a:br>
              <a:rPr lang="en-US" sz="4000"/>
            </a:br>
            <a:r>
              <a:rPr lang="en-US" sz="4000"/>
              <a:t>Inspection Costs</a:t>
            </a:r>
            <a:endParaRPr lang="en-US"/>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idx="1"/>
          </p:nvPr>
        </p:nvSpPr>
        <p:spPr>
          <a:xfrm>
            <a:off x="609600" y="2514600"/>
            <a:ext cx="7772400" cy="3810000"/>
          </a:xfrm>
        </p:spPr>
        <p:txBody>
          <a:bodyPr/>
          <a:lstStyle/>
          <a:p>
            <a:pPr marL="0" indent="0" eaLnBrk="1" hangingPunct="1">
              <a:buFont typeface="Wingdings" pitchFamily="2" charset="2"/>
              <a:buNone/>
            </a:pPr>
            <a:r>
              <a:rPr lang="en-US" dirty="0"/>
              <a:t>For homes that pass inspection, a label will be placed under the kitchen sink cabinet certifying that the installation is in compliance with this standard.</a:t>
            </a:r>
          </a:p>
          <a:p>
            <a:pPr marL="0" indent="0" eaLnBrk="1" hangingPunct="1"/>
            <a:endParaRPr lang="en-US" dirty="0"/>
          </a:p>
        </p:txBody>
      </p:sp>
      <p:sp>
        <p:nvSpPr>
          <p:cNvPr id="95235" name="Rectangle 2"/>
          <p:cNvSpPr>
            <a:spLocks noGrp="1" noChangeArrowheads="1"/>
          </p:cNvSpPr>
          <p:nvPr>
            <p:ph type="title"/>
          </p:nvPr>
        </p:nvSpPr>
        <p:spPr/>
        <p:txBody>
          <a:bodyPr/>
          <a:lstStyle/>
          <a:p>
            <a:pPr eaLnBrk="1" hangingPunct="1"/>
            <a:r>
              <a:rPr lang="en-US" sz="4000"/>
              <a:t>Pre-occupancy Inspections</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idx="1"/>
          </p:nvPr>
        </p:nvSpPr>
        <p:spPr>
          <a:xfrm>
            <a:off x="762000" y="2438400"/>
            <a:ext cx="7772400" cy="4114800"/>
          </a:xfrm>
        </p:spPr>
        <p:txBody>
          <a:bodyPr/>
          <a:lstStyle/>
          <a:p>
            <a:pPr eaLnBrk="1" hangingPunct="1">
              <a:lnSpc>
                <a:spcPct val="80000"/>
              </a:lnSpc>
            </a:pPr>
            <a:r>
              <a:rPr lang="en-US" dirty="0"/>
              <a:t>For homes that do not pass inspection, a notice of violation and order of correction will be issued to the dealer or mechanic who performed the installation in the manner described in Chapter 370, Section 5(A) of the board’s rules.  The licensee shall respond to the notice of violation and order of correction as set forth in Chapter 370.</a:t>
            </a:r>
          </a:p>
          <a:p>
            <a:pPr eaLnBrk="1" hangingPunct="1">
              <a:lnSpc>
                <a:spcPct val="80000"/>
              </a:lnSpc>
            </a:pPr>
            <a:endParaRPr lang="en-US" dirty="0"/>
          </a:p>
          <a:p>
            <a:pPr eaLnBrk="1" hangingPunct="1">
              <a:lnSpc>
                <a:spcPct val="80000"/>
              </a:lnSpc>
            </a:pPr>
            <a:r>
              <a:rPr lang="en-US" dirty="0"/>
              <a:t>If a violation was found upon initial inspection and an order of correction was issued, a re-inspection will be conducted.  If the violation was found to be corrected in its entirety, there will be no charge for the re-inspection.</a:t>
            </a:r>
          </a:p>
          <a:p>
            <a:pPr eaLnBrk="1" hangingPunct="1">
              <a:lnSpc>
                <a:spcPct val="80000"/>
              </a:lnSpc>
            </a:pPr>
            <a:endParaRPr lang="en-US" dirty="0"/>
          </a:p>
          <a:p>
            <a:pPr eaLnBrk="1" hangingPunct="1">
              <a:lnSpc>
                <a:spcPct val="80000"/>
              </a:lnSpc>
            </a:pPr>
            <a:endParaRPr lang="en-US" dirty="0"/>
          </a:p>
          <a:p>
            <a:pPr marL="0" indent="0" eaLnBrk="1" hangingPunct="1">
              <a:lnSpc>
                <a:spcPct val="80000"/>
              </a:lnSpc>
              <a:buNone/>
            </a:pPr>
            <a:endParaRPr lang="en-US" dirty="0"/>
          </a:p>
        </p:txBody>
      </p:sp>
      <p:sp>
        <p:nvSpPr>
          <p:cNvPr id="96259" name="Rectangle 2"/>
          <p:cNvSpPr>
            <a:spLocks noGrp="1" noChangeArrowheads="1"/>
          </p:cNvSpPr>
          <p:nvPr>
            <p:ph type="title"/>
          </p:nvPr>
        </p:nvSpPr>
        <p:spPr/>
        <p:txBody>
          <a:bodyPr/>
          <a:lstStyle/>
          <a:p>
            <a:pPr eaLnBrk="1" hangingPunct="1"/>
            <a:r>
              <a:rPr lang="en-US" sz="4000" dirty="0"/>
              <a:t>Pre-occupancy Inspections</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609600" y="838200"/>
            <a:ext cx="7772400" cy="941388"/>
          </a:xfrm>
        </p:spPr>
        <p:txBody>
          <a:bodyPr>
            <a:normAutofit/>
          </a:bodyPr>
          <a:lstStyle/>
          <a:p>
            <a:pPr eaLnBrk="1" hangingPunct="1"/>
            <a:r>
              <a:rPr lang="en-US" sz="4800" dirty="0"/>
              <a:t>SUBCHAPTER A</a:t>
            </a:r>
          </a:p>
        </p:txBody>
      </p:sp>
      <p:sp>
        <p:nvSpPr>
          <p:cNvPr id="98307" name="Rectangle 3"/>
          <p:cNvSpPr>
            <a:spLocks noGrp="1" noChangeArrowheads="1"/>
          </p:cNvSpPr>
          <p:nvPr>
            <p:ph type="subTitle" idx="1"/>
          </p:nvPr>
        </p:nvSpPr>
        <p:spPr>
          <a:xfrm>
            <a:off x="1371600" y="1981200"/>
            <a:ext cx="6400800" cy="1473200"/>
          </a:xfrm>
        </p:spPr>
        <p:txBody>
          <a:bodyPr>
            <a:normAutofit/>
          </a:bodyPr>
          <a:lstStyle/>
          <a:p>
            <a:pPr eaLnBrk="1" hangingPunct="1"/>
            <a:r>
              <a:rPr lang="en-US" sz="3200" dirty="0"/>
              <a:t>GENERAL</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idx="1"/>
          </p:nvPr>
        </p:nvSpPr>
        <p:spPr>
          <a:xfrm>
            <a:off x="762000" y="2667000"/>
            <a:ext cx="7620000" cy="3810000"/>
          </a:xfrm>
        </p:spPr>
        <p:txBody>
          <a:bodyPr/>
          <a:lstStyle/>
          <a:p>
            <a:pPr marL="0" indent="0" eaLnBrk="1" hangingPunct="1">
              <a:buFont typeface="Wingdings" pitchFamily="2" charset="2"/>
              <a:buNone/>
            </a:pPr>
            <a:r>
              <a:rPr lang="en-US" dirty="0"/>
              <a:t>This standard provides minimum requirements for the initial installation of </a:t>
            </a:r>
            <a:r>
              <a:rPr lang="en-US" u="sng" dirty="0"/>
              <a:t>new</a:t>
            </a:r>
            <a:r>
              <a:rPr lang="en-US" dirty="0"/>
              <a:t> manufactured homes wherever located in the State.</a:t>
            </a:r>
          </a:p>
          <a:p>
            <a:pPr marL="0" indent="0" eaLnBrk="1" hangingPunct="1">
              <a:buFont typeface="Wingdings" pitchFamily="2" charset="2"/>
              <a:buNone/>
            </a:pPr>
            <a:endParaRPr lang="en-US" dirty="0"/>
          </a:p>
        </p:txBody>
      </p:sp>
      <p:sp>
        <p:nvSpPr>
          <p:cNvPr id="99331" name="Rectangle 2"/>
          <p:cNvSpPr>
            <a:spLocks noGrp="1" noChangeArrowheads="1"/>
          </p:cNvSpPr>
          <p:nvPr>
            <p:ph type="title"/>
          </p:nvPr>
        </p:nvSpPr>
        <p:spPr>
          <a:xfrm>
            <a:off x="381000" y="304800"/>
            <a:ext cx="8229600" cy="1066800"/>
          </a:xfrm>
        </p:spPr>
        <p:txBody>
          <a:bodyPr/>
          <a:lstStyle/>
          <a:p>
            <a:pPr eaLnBrk="1" hangingPunct="1"/>
            <a:r>
              <a:rPr lang="en-US" sz="4000" dirty="0"/>
              <a:t>Scope</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838200" y="2667000"/>
            <a:ext cx="7620000" cy="3581400"/>
          </a:xfrm>
        </p:spPr>
        <p:txBody>
          <a:bodyPr/>
          <a:lstStyle/>
          <a:p>
            <a:pPr eaLnBrk="1" hangingPunct="1">
              <a:lnSpc>
                <a:spcPct val="80000"/>
              </a:lnSpc>
            </a:pPr>
            <a:r>
              <a:rPr lang="en-US" dirty="0"/>
              <a:t>A person who purchases state-certified modular housing from a licensed manufacturer or dealer for placement on property owned by the developer dealer and who offers modular housing for sale to the initial purchaser. The developer dealer may not install such modular housing but may contract with the manufacturer or dealer for the installation. </a:t>
            </a:r>
          </a:p>
        </p:txBody>
      </p:sp>
      <p:sp>
        <p:nvSpPr>
          <p:cNvPr id="1024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a:t>Developer Dealer</a:t>
            </a:r>
            <a:br>
              <a:rPr lang="en-US" sz="4000"/>
            </a:br>
            <a:r>
              <a:rPr lang="en-US" sz="4000"/>
              <a:t>M.R.S. 10 §9002 (2-A)</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idx="1"/>
          </p:nvPr>
        </p:nvSpPr>
        <p:spPr>
          <a:xfrm>
            <a:off x="762000" y="2667000"/>
            <a:ext cx="7848600" cy="3810000"/>
          </a:xfrm>
        </p:spPr>
        <p:txBody>
          <a:bodyPr/>
          <a:lstStyle/>
          <a:p>
            <a:pPr marL="0" indent="0" eaLnBrk="1" hangingPunct="1">
              <a:buFont typeface="Wingdings" pitchFamily="2" charset="2"/>
              <a:buNone/>
              <a:tabLst>
                <a:tab pos="342900" algn="l"/>
              </a:tabLst>
            </a:pPr>
            <a:r>
              <a:rPr lang="en-US" dirty="0"/>
              <a:t>This standard applies to new manufactured homes (single section, multiple section or expanded types) for the use as a single family dwelling.  </a:t>
            </a:r>
          </a:p>
          <a:p>
            <a:pPr marL="0" indent="0" eaLnBrk="1" hangingPunct="1">
              <a:buFont typeface="Wingdings" pitchFamily="2" charset="2"/>
              <a:buNone/>
              <a:tabLst>
                <a:tab pos="342900" algn="l"/>
              </a:tabLst>
            </a:pPr>
            <a:endParaRPr lang="en-US" dirty="0"/>
          </a:p>
          <a:p>
            <a:pPr marL="0" indent="0" eaLnBrk="1" hangingPunct="1">
              <a:buFont typeface="Wingdings" pitchFamily="2" charset="2"/>
              <a:buNone/>
              <a:tabLst>
                <a:tab pos="342900" algn="l"/>
              </a:tabLst>
            </a:pPr>
            <a:endParaRPr lang="en-US" sz="4400" dirty="0"/>
          </a:p>
          <a:p>
            <a:pPr marL="0" indent="0" eaLnBrk="1" hangingPunct="1">
              <a:buFont typeface="Wingdings" pitchFamily="2" charset="2"/>
              <a:buNone/>
              <a:tabLst>
                <a:tab pos="342900" algn="l"/>
              </a:tabLst>
            </a:pPr>
            <a:endParaRPr lang="en-US" sz="3400" dirty="0"/>
          </a:p>
          <a:p>
            <a:pPr marL="0" indent="0" eaLnBrk="1" hangingPunct="1">
              <a:buFont typeface="Wingdings" pitchFamily="2" charset="2"/>
              <a:buNone/>
              <a:tabLst>
                <a:tab pos="342900" algn="l"/>
              </a:tabLst>
            </a:pPr>
            <a:r>
              <a:rPr lang="en-US" sz="400" dirty="0"/>
              <a:t>	</a:t>
            </a:r>
          </a:p>
        </p:txBody>
      </p:sp>
      <p:sp>
        <p:nvSpPr>
          <p:cNvPr id="100355" name="Rectangle 2"/>
          <p:cNvSpPr>
            <a:spLocks noGrp="1" noChangeArrowheads="1"/>
          </p:cNvSpPr>
          <p:nvPr>
            <p:ph type="title"/>
          </p:nvPr>
        </p:nvSpPr>
        <p:spPr>
          <a:xfrm>
            <a:off x="457200" y="304801"/>
            <a:ext cx="8229600" cy="990600"/>
          </a:xfrm>
        </p:spPr>
        <p:txBody>
          <a:bodyPr/>
          <a:lstStyle/>
          <a:p>
            <a:pPr eaLnBrk="1" hangingPunct="1"/>
            <a:r>
              <a:rPr lang="en-US" sz="4000" dirty="0"/>
              <a:t>Intended Usage</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idx="1"/>
          </p:nvPr>
        </p:nvSpPr>
        <p:spPr>
          <a:xfrm>
            <a:off x="1143000" y="2514600"/>
            <a:ext cx="6934200" cy="3200400"/>
          </a:xfrm>
        </p:spPr>
        <p:txBody>
          <a:bodyPr/>
          <a:lstStyle/>
          <a:p>
            <a:pPr eaLnBrk="1" hangingPunct="1">
              <a:lnSpc>
                <a:spcPct val="90000"/>
              </a:lnSpc>
            </a:pPr>
            <a:r>
              <a:rPr lang="en-US" dirty="0"/>
              <a:t>A manufacturer must provide with each new manufactured home, installation designs and instructions that have been approved by the HUD Secretary or the Design Approval Primary Inspection Agency (DAPIA).</a:t>
            </a:r>
          </a:p>
        </p:txBody>
      </p:sp>
      <p:sp>
        <p:nvSpPr>
          <p:cNvPr id="101379" name="Rectangle 2"/>
          <p:cNvSpPr>
            <a:spLocks noGrp="1" noChangeArrowheads="1"/>
          </p:cNvSpPr>
          <p:nvPr>
            <p:ph type="title"/>
          </p:nvPr>
        </p:nvSpPr>
        <p:spPr>
          <a:xfrm>
            <a:off x="457200" y="609600"/>
            <a:ext cx="8229600" cy="981075"/>
          </a:xfrm>
        </p:spPr>
        <p:txBody>
          <a:bodyPr/>
          <a:lstStyle/>
          <a:p>
            <a:pPr eaLnBrk="1" hangingPunct="1"/>
            <a:r>
              <a:rPr lang="en-US" sz="4000"/>
              <a:t>Manufacturer Installation </a:t>
            </a:r>
            <a:br>
              <a:rPr lang="en-US" sz="4000"/>
            </a:br>
            <a:r>
              <a:rPr lang="en-US" sz="4000"/>
              <a:t>Instructions </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idx="1"/>
          </p:nvPr>
        </p:nvSpPr>
        <p:spPr>
          <a:xfrm>
            <a:off x="762000" y="2286000"/>
            <a:ext cx="8153400" cy="4038600"/>
          </a:xfrm>
        </p:spPr>
        <p:txBody>
          <a:bodyPr/>
          <a:lstStyle/>
          <a:p>
            <a:pPr marL="0" indent="0" eaLnBrk="1" hangingPunct="1">
              <a:lnSpc>
                <a:spcPct val="90000"/>
              </a:lnSpc>
              <a:buFont typeface="Symbol" pitchFamily="18" charset="2"/>
              <a:buNone/>
              <a:tabLst>
                <a:tab pos="342900" algn="l"/>
              </a:tabLst>
              <a:defRPr/>
            </a:pPr>
            <a:endParaRPr lang="en-US" sz="1800" dirty="0"/>
          </a:p>
          <a:p>
            <a:pPr eaLnBrk="1" hangingPunct="1">
              <a:lnSpc>
                <a:spcPct val="90000"/>
              </a:lnSpc>
              <a:tabLst>
                <a:tab pos="342900" algn="l"/>
              </a:tabLst>
              <a:defRPr/>
            </a:pPr>
            <a:r>
              <a:rPr lang="en-US" dirty="0"/>
              <a:t>Before an installer provides support or anchorage that are different than those methods specified in the manufacturer’s installation instructions or when the installer encounters site or other conditions that prevent the use of the instructions, the installer must obtain an alternative design prepared &amp; certified by a professional engineer or registered architect for the support and anchorage of the manufactured home. </a:t>
            </a:r>
          </a:p>
          <a:p>
            <a:pPr marL="0" indent="0" eaLnBrk="1" hangingPunct="1">
              <a:lnSpc>
                <a:spcPct val="90000"/>
              </a:lnSpc>
              <a:buFont typeface="Wingdings" pitchFamily="2" charset="2"/>
              <a:buNone/>
              <a:tabLst>
                <a:tab pos="342900" algn="l"/>
              </a:tabLst>
              <a:defRPr/>
            </a:pPr>
            <a:endParaRPr lang="en-US" sz="2900" dirty="0"/>
          </a:p>
          <a:p>
            <a:pPr marL="0" indent="0" eaLnBrk="1" hangingPunct="1">
              <a:lnSpc>
                <a:spcPct val="90000"/>
              </a:lnSpc>
              <a:buFont typeface="Symbol" pitchFamily="18" charset="2"/>
              <a:buNone/>
              <a:tabLst>
                <a:tab pos="342900" algn="l"/>
              </a:tabLst>
              <a:defRPr/>
            </a:pPr>
            <a:r>
              <a:rPr lang="en-US" sz="2900" dirty="0"/>
              <a:t>	</a:t>
            </a:r>
            <a:endParaRPr lang="en-US" sz="2900" u="sng" dirty="0"/>
          </a:p>
          <a:p>
            <a:pPr marL="0" indent="0" eaLnBrk="1" hangingPunct="1">
              <a:lnSpc>
                <a:spcPct val="90000"/>
              </a:lnSpc>
              <a:tabLst>
                <a:tab pos="342900" algn="l"/>
              </a:tabLst>
              <a:defRPr/>
            </a:pPr>
            <a:endParaRPr lang="en-US" sz="2900" dirty="0"/>
          </a:p>
        </p:txBody>
      </p:sp>
      <p:sp>
        <p:nvSpPr>
          <p:cNvPr id="102403" name="Rectangle 2"/>
          <p:cNvSpPr>
            <a:spLocks noGrp="1" noChangeArrowheads="1"/>
          </p:cNvSpPr>
          <p:nvPr>
            <p:ph type="title"/>
          </p:nvPr>
        </p:nvSpPr>
        <p:spPr/>
        <p:txBody>
          <a:bodyPr/>
          <a:lstStyle/>
          <a:p>
            <a:pPr eaLnBrk="1" hangingPunct="1"/>
            <a:r>
              <a:rPr lang="en-US" sz="4000"/>
              <a:t>Variations to Installation Instructions</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idx="1"/>
          </p:nvPr>
        </p:nvSpPr>
        <p:spPr>
          <a:xfrm>
            <a:off x="762000" y="2743200"/>
            <a:ext cx="7772400" cy="3429000"/>
          </a:xfrm>
        </p:spPr>
        <p:txBody>
          <a:bodyPr/>
          <a:lstStyle/>
          <a:p>
            <a:pPr marL="0" indent="0" eaLnBrk="1" hangingPunct="1">
              <a:lnSpc>
                <a:spcPct val="90000"/>
              </a:lnSpc>
              <a:buFont typeface="Wingdings" pitchFamily="2" charset="2"/>
              <a:buNone/>
              <a:tabLst>
                <a:tab pos="342900" algn="l"/>
              </a:tabLst>
            </a:pPr>
            <a:r>
              <a:rPr lang="en-US" dirty="0"/>
              <a:t>The installer must certify that the completed installation is in compliance with either the manufacturer’s installation instructions or with an engineered alternative installation design by affixing a completed Maine Installation Warranty Seal to the home. </a:t>
            </a:r>
          </a:p>
          <a:p>
            <a:pPr marL="0" indent="0" eaLnBrk="1" hangingPunct="1">
              <a:lnSpc>
                <a:spcPct val="90000"/>
              </a:lnSpc>
              <a:buFont typeface="Wingdings" pitchFamily="2" charset="2"/>
              <a:buNone/>
              <a:tabLst>
                <a:tab pos="342900" algn="l"/>
              </a:tabLst>
            </a:pPr>
            <a:endParaRPr lang="en-US" dirty="0"/>
          </a:p>
        </p:txBody>
      </p:sp>
      <p:sp>
        <p:nvSpPr>
          <p:cNvPr id="103427" name="Rectangle 2"/>
          <p:cNvSpPr>
            <a:spLocks noGrp="1" noChangeArrowheads="1"/>
          </p:cNvSpPr>
          <p:nvPr>
            <p:ph type="title"/>
          </p:nvPr>
        </p:nvSpPr>
        <p:spPr>
          <a:xfrm>
            <a:off x="457200" y="228600"/>
            <a:ext cx="8229600" cy="1252537"/>
          </a:xfrm>
        </p:spPr>
        <p:txBody>
          <a:bodyPr/>
          <a:lstStyle/>
          <a:p>
            <a:pPr eaLnBrk="1" hangingPunct="1"/>
            <a:r>
              <a:rPr lang="en-US" sz="4000" dirty="0"/>
              <a:t>Installer Certification</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762000" y="533400"/>
            <a:ext cx="7772400" cy="1169988"/>
          </a:xfrm>
        </p:spPr>
        <p:txBody>
          <a:bodyPr>
            <a:normAutofit/>
          </a:bodyPr>
          <a:lstStyle/>
          <a:p>
            <a:pPr eaLnBrk="1" hangingPunct="1"/>
            <a:r>
              <a:rPr lang="en-US" sz="4800" dirty="0"/>
              <a:t>SUBCHAPTER B</a:t>
            </a:r>
          </a:p>
        </p:txBody>
      </p:sp>
      <p:sp>
        <p:nvSpPr>
          <p:cNvPr id="104451" name="Rectangle 3"/>
          <p:cNvSpPr>
            <a:spLocks noGrp="1" noChangeArrowheads="1"/>
          </p:cNvSpPr>
          <p:nvPr>
            <p:ph type="subTitle" idx="1"/>
          </p:nvPr>
        </p:nvSpPr>
        <p:spPr>
          <a:xfrm>
            <a:off x="1371600" y="1752600"/>
            <a:ext cx="6400800" cy="1473200"/>
          </a:xfrm>
        </p:spPr>
        <p:txBody>
          <a:bodyPr>
            <a:normAutofit/>
          </a:bodyPr>
          <a:lstStyle/>
          <a:p>
            <a:pPr eaLnBrk="1" hangingPunct="1"/>
            <a:r>
              <a:rPr lang="en-US" sz="3200" dirty="0"/>
              <a:t>PRE-INSTALLATION CONSIDERATIONS</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idx="1"/>
          </p:nvPr>
        </p:nvSpPr>
        <p:spPr>
          <a:xfrm>
            <a:off x="762000" y="2590800"/>
            <a:ext cx="7924800" cy="3657600"/>
          </a:xfrm>
        </p:spPr>
        <p:txBody>
          <a:bodyPr/>
          <a:lstStyle/>
          <a:p>
            <a:pPr marL="114300" lvl="1" indent="0" eaLnBrk="1" hangingPunct="1">
              <a:buFontTx/>
              <a:buNone/>
            </a:pPr>
            <a:r>
              <a:rPr lang="en-US" sz="2400" dirty="0"/>
              <a:t>Prior to the initial installation of a new manufactured home, the installer is responsible for determining whether the manufactured home site lies within a special flood hazard area.</a:t>
            </a:r>
          </a:p>
          <a:p>
            <a:pPr marL="114300" lvl="1" indent="0" eaLnBrk="1" hangingPunct="1">
              <a:buFontTx/>
              <a:buNone/>
            </a:pPr>
            <a:endParaRPr lang="en-US" sz="3200" dirty="0"/>
          </a:p>
          <a:p>
            <a:pPr marL="114300" lvl="1" indent="0" eaLnBrk="1" hangingPunct="1">
              <a:buFontTx/>
              <a:buNone/>
            </a:pPr>
            <a:endParaRPr lang="en-US" sz="2400" dirty="0"/>
          </a:p>
          <a:p>
            <a:pPr marL="0" indent="0" eaLnBrk="1" hangingPunct="1">
              <a:buFont typeface="Wingdings" pitchFamily="2" charset="2"/>
              <a:buNone/>
            </a:pPr>
            <a:endParaRPr lang="en-US" sz="2800" dirty="0"/>
          </a:p>
          <a:p>
            <a:pPr marL="0" indent="0" eaLnBrk="1" hangingPunct="1">
              <a:buFont typeface="Wingdings" pitchFamily="2" charset="2"/>
              <a:buNone/>
            </a:pPr>
            <a:endParaRPr lang="en-US" sz="2800" dirty="0"/>
          </a:p>
        </p:txBody>
      </p:sp>
      <p:sp>
        <p:nvSpPr>
          <p:cNvPr id="105475" name="Rectangle 2"/>
          <p:cNvSpPr>
            <a:spLocks noGrp="1" noChangeArrowheads="1"/>
          </p:cNvSpPr>
          <p:nvPr>
            <p:ph type="title"/>
          </p:nvPr>
        </p:nvSpPr>
        <p:spPr/>
        <p:txBody>
          <a:bodyPr/>
          <a:lstStyle/>
          <a:p>
            <a:pPr eaLnBrk="1" hangingPunct="1"/>
            <a:r>
              <a:rPr lang="en-US" sz="4000"/>
              <a:t>Installation in Flood Hazard Areas</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idx="1"/>
          </p:nvPr>
        </p:nvSpPr>
        <p:spPr>
          <a:xfrm>
            <a:off x="762000" y="2133600"/>
            <a:ext cx="8001000" cy="4419600"/>
          </a:xfrm>
        </p:spPr>
        <p:txBody>
          <a:bodyPr/>
          <a:lstStyle/>
          <a:p>
            <a:pPr eaLnBrk="1" hangingPunct="1">
              <a:lnSpc>
                <a:spcPct val="80000"/>
              </a:lnSpc>
              <a:buFont typeface="Wingdings" pitchFamily="2" charset="2"/>
              <a:buNone/>
              <a:tabLst>
                <a:tab pos="800100" algn="l"/>
                <a:tab pos="1371600" algn="l"/>
              </a:tabLst>
            </a:pPr>
            <a:r>
              <a:rPr lang="en-US" sz="2800" dirty="0"/>
              <a:t>	</a:t>
            </a:r>
          </a:p>
          <a:p>
            <a:pPr eaLnBrk="1" hangingPunct="1">
              <a:lnSpc>
                <a:spcPct val="80000"/>
              </a:lnSpc>
              <a:buFont typeface="Wingdings" pitchFamily="2" charset="2"/>
              <a:buNone/>
              <a:tabLst>
                <a:tab pos="800100" algn="l"/>
                <a:tab pos="1371600" algn="l"/>
              </a:tabLst>
            </a:pPr>
            <a:r>
              <a:rPr lang="en-US" sz="2800" dirty="0"/>
              <a:t>		</a:t>
            </a:r>
            <a:r>
              <a:rPr lang="en-US" dirty="0"/>
              <a:t>A.	Sites prepared in Washington, 				Hancock, Aroostook, Somerset, Waldo, 			Penobscot, Knox, and Piscataquis counties 			require 24 inches of compacted fill as part of 		the engineered foundation.</a:t>
            </a:r>
          </a:p>
          <a:p>
            <a:pPr eaLnBrk="1" hangingPunct="1">
              <a:lnSpc>
                <a:spcPct val="80000"/>
              </a:lnSpc>
              <a:buFont typeface="Wingdings" pitchFamily="2" charset="2"/>
              <a:buNone/>
              <a:tabLst>
                <a:tab pos="800100" algn="l"/>
                <a:tab pos="1371600" algn="l"/>
              </a:tabLst>
            </a:pPr>
            <a:endParaRPr lang="en-US" sz="2800" dirty="0"/>
          </a:p>
          <a:p>
            <a:pPr eaLnBrk="1" hangingPunct="1">
              <a:lnSpc>
                <a:spcPct val="80000"/>
              </a:lnSpc>
              <a:buFont typeface="Wingdings" pitchFamily="2" charset="2"/>
              <a:buNone/>
              <a:tabLst>
                <a:tab pos="800100" algn="l"/>
                <a:tab pos="1371600" algn="l"/>
              </a:tabLst>
            </a:pPr>
            <a:r>
              <a:rPr lang="en-US" sz="2800" dirty="0"/>
              <a:t>		</a:t>
            </a:r>
            <a:r>
              <a:rPr lang="en-US" dirty="0"/>
              <a:t>B.	Sites prepared in York, Cumberland, 				Kennebec, Sagadahoc, Lincoln, Franklin, 			Oxford and Androscoggin counties require 18 		inches of compacted fill as part of the 			engineered foundation.</a:t>
            </a:r>
          </a:p>
          <a:p>
            <a:pPr eaLnBrk="1" hangingPunct="1">
              <a:lnSpc>
                <a:spcPct val="80000"/>
              </a:lnSpc>
              <a:buFont typeface="Wingdings" pitchFamily="2" charset="2"/>
              <a:buNone/>
              <a:tabLst>
                <a:tab pos="800100" algn="l"/>
                <a:tab pos="1371600" algn="l"/>
              </a:tabLst>
            </a:pPr>
            <a:r>
              <a:rPr lang="en-US" sz="1800" dirty="0"/>
              <a:t> </a:t>
            </a:r>
          </a:p>
        </p:txBody>
      </p:sp>
      <p:sp>
        <p:nvSpPr>
          <p:cNvPr id="106499" name="Rectangle 2"/>
          <p:cNvSpPr>
            <a:spLocks noGrp="1" noChangeArrowheads="1"/>
          </p:cNvSpPr>
          <p:nvPr>
            <p:ph type="title"/>
          </p:nvPr>
        </p:nvSpPr>
        <p:spPr>
          <a:xfrm>
            <a:off x="457200" y="228600"/>
            <a:ext cx="8229600" cy="1252537"/>
          </a:xfrm>
        </p:spPr>
        <p:txBody>
          <a:bodyPr/>
          <a:lstStyle/>
          <a:p>
            <a:pPr eaLnBrk="1" hangingPunct="1"/>
            <a:br>
              <a:rPr lang="en-US" sz="4000" dirty="0"/>
            </a:br>
            <a:r>
              <a:rPr lang="en-US" sz="4000" dirty="0"/>
              <a:t>Installation Zones</a:t>
            </a:r>
            <a:br>
              <a:rPr lang="en-US" sz="4000" dirty="0"/>
            </a:br>
            <a:endParaRPr lang="en-US" sz="4000" dirty="0"/>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762000" y="2590800"/>
            <a:ext cx="7694613" cy="3581400"/>
          </a:xfrm>
        </p:spPr>
        <p:txBody>
          <a:bodyPr/>
          <a:lstStyle/>
          <a:p>
            <a:pPr marL="0" indent="0" eaLnBrk="1" hangingPunct="1">
              <a:buFont typeface="Wingdings" pitchFamily="2" charset="2"/>
              <a:buNone/>
              <a:tabLst>
                <a:tab pos="457200" algn="l"/>
              </a:tabLst>
            </a:pPr>
            <a:r>
              <a:rPr lang="en-US" dirty="0"/>
              <a:t>Manufactured homes must not be installed in a wind zone that exceeds the design wind loads for which the home has been designed, as evidenced by the wind zone indicated on the home’s data plate.  </a:t>
            </a:r>
          </a:p>
          <a:p>
            <a:pPr marL="0" indent="0" eaLnBrk="1" hangingPunct="1">
              <a:buFont typeface="Wingdings" pitchFamily="2" charset="2"/>
              <a:buNone/>
              <a:tabLst>
                <a:tab pos="457200" algn="l"/>
              </a:tabLst>
            </a:pPr>
            <a:endParaRPr lang="en-US" dirty="0"/>
          </a:p>
        </p:txBody>
      </p:sp>
      <p:sp>
        <p:nvSpPr>
          <p:cNvPr id="107523" name="Rectangle 2"/>
          <p:cNvSpPr>
            <a:spLocks noGrp="1" noChangeArrowheads="1"/>
          </p:cNvSpPr>
          <p:nvPr>
            <p:ph type="title"/>
          </p:nvPr>
        </p:nvSpPr>
        <p:spPr>
          <a:xfrm>
            <a:off x="457200" y="228600"/>
            <a:ext cx="8229600" cy="1252537"/>
          </a:xfrm>
        </p:spPr>
        <p:txBody>
          <a:bodyPr/>
          <a:lstStyle/>
          <a:p>
            <a:pPr eaLnBrk="1" hangingPunct="1"/>
            <a:r>
              <a:rPr lang="en-US" sz="4000" dirty="0"/>
              <a:t>Wind Zone</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idx="1"/>
          </p:nvPr>
        </p:nvSpPr>
        <p:spPr>
          <a:xfrm>
            <a:off x="762000" y="2133600"/>
            <a:ext cx="8153400" cy="4419600"/>
          </a:xfrm>
        </p:spPr>
        <p:txBody>
          <a:bodyPr/>
          <a:lstStyle/>
          <a:p>
            <a:pPr eaLnBrk="1" hangingPunct="1">
              <a:lnSpc>
                <a:spcPct val="80000"/>
              </a:lnSpc>
              <a:buFont typeface="Wingdings" pitchFamily="2" charset="2"/>
              <a:buNone/>
              <a:tabLst>
                <a:tab pos="457200" algn="l"/>
                <a:tab pos="914400" algn="l"/>
              </a:tabLst>
            </a:pPr>
            <a:endParaRPr lang="en-US" sz="2600" dirty="0"/>
          </a:p>
          <a:p>
            <a:pPr eaLnBrk="1" hangingPunct="1">
              <a:lnSpc>
                <a:spcPct val="80000"/>
              </a:lnSpc>
              <a:buFont typeface="Wingdings" pitchFamily="2" charset="2"/>
              <a:buNone/>
              <a:tabLst>
                <a:tab pos="457200" algn="l"/>
                <a:tab pos="914400" algn="l"/>
              </a:tabLst>
            </a:pPr>
            <a:r>
              <a:rPr lang="en-US" sz="2600" dirty="0"/>
              <a:t>		</a:t>
            </a:r>
            <a:r>
              <a:rPr lang="en-US" dirty="0"/>
              <a:t>A.	Wind Zone I</a:t>
            </a:r>
          </a:p>
          <a:p>
            <a:pPr eaLnBrk="1" hangingPunct="1">
              <a:lnSpc>
                <a:spcPct val="80000"/>
              </a:lnSpc>
              <a:buFont typeface="Wingdings" pitchFamily="2" charset="2"/>
              <a:buNone/>
              <a:tabLst>
                <a:tab pos="457200" algn="l"/>
                <a:tab pos="914400" algn="l"/>
              </a:tabLst>
            </a:pPr>
            <a:r>
              <a:rPr lang="en-US" sz="2600" dirty="0"/>
              <a:t>			</a:t>
            </a:r>
            <a:r>
              <a:rPr lang="en-US" dirty="0"/>
              <a:t>Aroostook, Somerset, Waldo, Franklin, 				Penobscot, Oxford, Piscataquis, York, 				Cumberland, Kennebec, Sagadahoc, Knox, 			Lincoln and Androscoggin counties.</a:t>
            </a:r>
          </a:p>
          <a:p>
            <a:pPr eaLnBrk="1" hangingPunct="1">
              <a:lnSpc>
                <a:spcPct val="80000"/>
              </a:lnSpc>
              <a:buFont typeface="Wingdings" pitchFamily="2" charset="2"/>
              <a:buNone/>
              <a:tabLst>
                <a:tab pos="457200" algn="l"/>
                <a:tab pos="914400" algn="l"/>
              </a:tabLst>
            </a:pPr>
            <a:endParaRPr lang="en-US" sz="2600" dirty="0"/>
          </a:p>
          <a:p>
            <a:pPr eaLnBrk="1" hangingPunct="1">
              <a:lnSpc>
                <a:spcPct val="80000"/>
              </a:lnSpc>
              <a:buFont typeface="Wingdings" pitchFamily="2" charset="2"/>
              <a:buNone/>
              <a:tabLst>
                <a:tab pos="457200" algn="l"/>
                <a:tab pos="914400" algn="l"/>
              </a:tabLst>
            </a:pPr>
            <a:r>
              <a:rPr lang="en-US" sz="2600" dirty="0"/>
              <a:t>	 </a:t>
            </a:r>
            <a:r>
              <a:rPr lang="en-US" dirty="0"/>
              <a:t>B.	Wind Zone II…100 mph</a:t>
            </a:r>
          </a:p>
          <a:p>
            <a:pPr eaLnBrk="1" hangingPunct="1">
              <a:lnSpc>
                <a:spcPct val="80000"/>
              </a:lnSpc>
              <a:buFont typeface="Wingdings" pitchFamily="2" charset="2"/>
              <a:buNone/>
              <a:tabLst>
                <a:tab pos="457200" algn="l"/>
                <a:tab pos="914400" algn="l"/>
              </a:tabLst>
            </a:pPr>
            <a:r>
              <a:rPr lang="en-US" dirty="0"/>
              <a:t>			Hancock and Washington counties</a:t>
            </a:r>
            <a:r>
              <a:rPr lang="en-US" sz="2600" dirty="0"/>
              <a:t>.</a:t>
            </a:r>
          </a:p>
        </p:txBody>
      </p:sp>
      <p:sp>
        <p:nvSpPr>
          <p:cNvPr id="108547" name="Rectangle 2"/>
          <p:cNvSpPr>
            <a:spLocks noGrp="1" noChangeArrowheads="1"/>
          </p:cNvSpPr>
          <p:nvPr>
            <p:ph type="title"/>
          </p:nvPr>
        </p:nvSpPr>
        <p:spPr>
          <a:xfrm>
            <a:off x="228600" y="152400"/>
            <a:ext cx="8229600" cy="1252537"/>
          </a:xfrm>
        </p:spPr>
        <p:txBody>
          <a:bodyPr/>
          <a:lstStyle/>
          <a:p>
            <a:pPr eaLnBrk="1" hangingPunct="1"/>
            <a:br>
              <a:rPr lang="en-US" sz="4000" dirty="0"/>
            </a:br>
            <a:r>
              <a:rPr lang="en-US" sz="4000" dirty="0"/>
              <a:t>Wind Zones</a:t>
            </a:r>
            <a:br>
              <a:rPr lang="en-US" sz="4000" dirty="0"/>
            </a:br>
            <a:endParaRPr lang="en-US" sz="4000" dirty="0"/>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idx="1"/>
          </p:nvPr>
        </p:nvSpPr>
        <p:spPr>
          <a:xfrm>
            <a:off x="838200" y="2590800"/>
            <a:ext cx="7694613" cy="3962400"/>
          </a:xfrm>
        </p:spPr>
        <p:txBody>
          <a:bodyPr/>
          <a:lstStyle/>
          <a:p>
            <a:pPr marL="0" indent="0" eaLnBrk="1" hangingPunct="1">
              <a:buFont typeface="Wingdings" pitchFamily="2" charset="2"/>
              <a:buNone/>
              <a:tabLst>
                <a:tab pos="457200" algn="l"/>
              </a:tabLst>
            </a:pPr>
            <a:r>
              <a:rPr lang="en-US" dirty="0"/>
              <a:t>Manufactured Homes must not be located in a roof load zone that exceeds the design roof load for which the home has been designed as evidenced by the roof load zone indicated on the home’s data plate.  </a:t>
            </a:r>
          </a:p>
          <a:p>
            <a:pPr marL="0" indent="0" eaLnBrk="1" hangingPunct="1">
              <a:buFont typeface="Wingdings" pitchFamily="2" charset="2"/>
              <a:buNone/>
              <a:tabLst>
                <a:tab pos="457200" algn="l"/>
              </a:tabLst>
            </a:pPr>
            <a:endParaRPr lang="en-US" dirty="0"/>
          </a:p>
        </p:txBody>
      </p:sp>
      <p:sp>
        <p:nvSpPr>
          <p:cNvPr id="109571" name="Rectangle 2"/>
          <p:cNvSpPr>
            <a:spLocks noGrp="1" noChangeArrowheads="1"/>
          </p:cNvSpPr>
          <p:nvPr>
            <p:ph type="title"/>
          </p:nvPr>
        </p:nvSpPr>
        <p:spPr>
          <a:xfrm>
            <a:off x="457200" y="228600"/>
            <a:ext cx="8229600" cy="1252537"/>
          </a:xfrm>
        </p:spPr>
        <p:txBody>
          <a:bodyPr/>
          <a:lstStyle/>
          <a:p>
            <a:pPr eaLnBrk="1" hangingPunct="1"/>
            <a:r>
              <a:rPr lang="en-US" sz="4000" dirty="0"/>
              <a:t>Roof Load Zone</a:t>
            </a: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11101</TotalTime>
  <Words>5882</Words>
  <Application>Microsoft Office PowerPoint</Application>
  <PresentationFormat>On-screen Show (4:3)</PresentationFormat>
  <Paragraphs>526</Paragraphs>
  <Slides>173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173</vt:i4>
      </vt:variant>
    </vt:vector>
  </HeadingPairs>
  <TitlesOfParts>
    <vt:vector size="179" baseType="lpstr">
      <vt:lpstr>Candara</vt:lpstr>
      <vt:lpstr>Symbol</vt:lpstr>
      <vt:lpstr>Tahoma</vt:lpstr>
      <vt:lpstr>Times New Roman</vt:lpstr>
      <vt:lpstr>Wingdings</vt:lpstr>
      <vt:lpstr>Waveform</vt:lpstr>
      <vt:lpstr>Manufactured Housing Board Qualifying Education</vt:lpstr>
      <vt:lpstr>Qualifying Education for Licensees</vt:lpstr>
      <vt:lpstr>Course Objectives</vt:lpstr>
      <vt:lpstr>Reference Materials</vt:lpstr>
      <vt:lpstr>PFR Mission Statement</vt:lpstr>
      <vt:lpstr>When are licenses required?</vt:lpstr>
      <vt:lpstr>License Categories</vt:lpstr>
      <vt:lpstr>Dealers M.R.S. 10, §9022 (1)</vt:lpstr>
      <vt:lpstr>Developer Dealer M.R.S. 10 §9002 (2-A)</vt:lpstr>
      <vt:lpstr>Manufacturer  M.R.S. 10, §9022 (2)</vt:lpstr>
      <vt:lpstr>Mechanics  M.R.S. 10, §9022 (3)</vt:lpstr>
      <vt:lpstr>Installers  M.R.S. 10, §9022 (4)</vt:lpstr>
      <vt:lpstr>Department Functions</vt:lpstr>
      <vt:lpstr>Board Functions</vt:lpstr>
      <vt:lpstr>Complaint Procedure </vt:lpstr>
      <vt:lpstr>PowerPoint Presentation</vt:lpstr>
      <vt:lpstr>PowerPoint Presentation</vt:lpstr>
      <vt:lpstr>PowerPoint Presentation</vt:lpstr>
      <vt:lpstr>PowerPoint Presentation</vt:lpstr>
      <vt:lpstr>Order of Correction</vt:lpstr>
      <vt:lpstr>PowerPoint Presentation</vt:lpstr>
      <vt:lpstr>Disciplinary Action</vt:lpstr>
      <vt:lpstr>Prohibited Practices 02-385, Chapter 350 (3)</vt:lpstr>
      <vt:lpstr>PowerPoint Presentation</vt:lpstr>
      <vt:lpstr>PowerPoint Presentation</vt:lpstr>
      <vt:lpstr>PowerPoint Presentation</vt:lpstr>
      <vt:lpstr>State Certification Seal</vt:lpstr>
      <vt:lpstr>PowerPoint Presentation</vt:lpstr>
      <vt:lpstr>New Home Warranty Seal</vt:lpstr>
      <vt:lpstr>PowerPoint Presentation</vt:lpstr>
      <vt:lpstr>Installation Warranty Seal</vt:lpstr>
      <vt:lpstr>PowerPoint Presentation</vt:lpstr>
      <vt:lpstr>General Provisions M.R.S. 10, Chapter 951</vt:lpstr>
      <vt:lpstr>PowerPoint Presentation</vt:lpstr>
      <vt:lpstr>Exemption </vt:lpstr>
      <vt:lpstr>Exemption for Modular Housing M.R.S. 30-A,  4358(2)(E)</vt:lpstr>
      <vt:lpstr>WARRANTY</vt:lpstr>
      <vt:lpstr>Manufactured Housing Warranties</vt:lpstr>
      <vt:lpstr>Express Warranty</vt:lpstr>
      <vt:lpstr>Express Warranty</vt:lpstr>
      <vt:lpstr>Statutory Warranty</vt:lpstr>
      <vt:lpstr>Implied Warranty</vt:lpstr>
      <vt:lpstr>Implied Warranty</vt:lpstr>
      <vt:lpstr>Warranty Liability and Responsibility</vt:lpstr>
      <vt:lpstr>PowerPoint Presentation</vt:lpstr>
      <vt:lpstr>PowerPoint Presentation</vt:lpstr>
      <vt:lpstr>Substantial vs. Cosmetic  Defects</vt:lpstr>
      <vt:lpstr>Defects</vt:lpstr>
      <vt:lpstr>Warranty Guidelines</vt:lpstr>
      <vt:lpstr>Journeyman Quality Workmanship</vt:lpstr>
      <vt:lpstr>Freezing Warranty Rights</vt:lpstr>
      <vt:lpstr>Modular Homes</vt:lpstr>
      <vt:lpstr>Identification of Modular Homes</vt:lpstr>
      <vt:lpstr>Standards for Construction</vt:lpstr>
      <vt:lpstr>Standards for Installation</vt:lpstr>
      <vt:lpstr>Structural Difference between Modular and Stick-built</vt:lpstr>
      <vt:lpstr>PowerPoint Presentation</vt:lpstr>
      <vt:lpstr>Advantages of Modular Homes</vt:lpstr>
      <vt:lpstr>THE 3 BIG PROBLEMS</vt:lpstr>
      <vt:lpstr>Misconception</vt:lpstr>
      <vt:lpstr>“A” Work vs. “B” Work</vt:lpstr>
      <vt:lpstr>Inspection of Closed Construction</vt:lpstr>
      <vt:lpstr>Set-up Manual/Manufacturer’s Instructions</vt:lpstr>
      <vt:lpstr>Cape w/Shed Dormer Cross Section</vt:lpstr>
      <vt:lpstr>PowerPoint Presentation</vt:lpstr>
      <vt:lpstr>Rules: Chapter 350 (2) (C)</vt:lpstr>
      <vt:lpstr>Approved Plans – Complete Set</vt:lpstr>
      <vt:lpstr>General Set-up Method</vt:lpstr>
      <vt:lpstr>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Stair Geometry</vt:lpstr>
      <vt:lpstr>PowerPoint Presentation</vt:lpstr>
      <vt:lpstr>Installation Standards</vt:lpstr>
      <vt:lpstr>24 CFR Part 3285 </vt:lpstr>
      <vt:lpstr>Pre-occupancy Inspections</vt:lpstr>
      <vt:lpstr>Pre-occupancy Inspections Inspection Costs</vt:lpstr>
      <vt:lpstr>Pre-occupancy Inspections</vt:lpstr>
      <vt:lpstr>Pre-occupancy Inspections</vt:lpstr>
      <vt:lpstr>SUBCHAPTER A</vt:lpstr>
      <vt:lpstr>Scope</vt:lpstr>
      <vt:lpstr>Intended Usage</vt:lpstr>
      <vt:lpstr>Manufacturer Installation  Instructions </vt:lpstr>
      <vt:lpstr>Variations to Installation Instructions</vt:lpstr>
      <vt:lpstr>Installer Certification</vt:lpstr>
      <vt:lpstr>SUBCHAPTER B</vt:lpstr>
      <vt:lpstr>Installation in Flood Hazard Areas</vt:lpstr>
      <vt:lpstr> Installation Zones </vt:lpstr>
      <vt:lpstr>Wind Zone</vt:lpstr>
      <vt:lpstr> Wind Zones </vt:lpstr>
      <vt:lpstr>Roof Load Zone</vt:lpstr>
      <vt:lpstr>Roof Load Zones</vt:lpstr>
      <vt:lpstr>SUBCHAPTER C</vt:lpstr>
      <vt:lpstr>Soil Conditions</vt:lpstr>
      <vt:lpstr>Soil Conditions</vt:lpstr>
      <vt:lpstr>Soil Classifications and  Bearing Capacity</vt:lpstr>
      <vt:lpstr>Soil Classifications and  Bearing Capacity</vt:lpstr>
      <vt:lpstr>Soil Classifications and  Bearing Capacity</vt:lpstr>
      <vt:lpstr>Site Drainage</vt:lpstr>
      <vt:lpstr>Ground Moisture Control Vapor Retarder &amp; Materials</vt:lpstr>
      <vt:lpstr>Ground Moisture Control Proper Installation</vt:lpstr>
      <vt:lpstr>SUBCHAPTER D  </vt:lpstr>
      <vt:lpstr>FOUNDATIONS</vt:lpstr>
      <vt:lpstr>GENERAL</vt:lpstr>
      <vt:lpstr>PIERS</vt:lpstr>
      <vt:lpstr>MANUFACTURED PIERS</vt:lpstr>
      <vt:lpstr>CONCRETE PIERS</vt:lpstr>
      <vt:lpstr>CONCRETE PIERS</vt:lpstr>
      <vt:lpstr>FIGURE A-SECTION VI Design Procedures for Concrete Pier Blocks</vt:lpstr>
      <vt:lpstr>FIGURE B-SECTION VI Design Procedures for Concrete Pier Blocks</vt:lpstr>
      <vt:lpstr>Other Pier Requirements</vt:lpstr>
      <vt:lpstr>SUBCHAPTER F</vt:lpstr>
      <vt:lpstr>INSTALLER’S DUTY</vt:lpstr>
      <vt:lpstr>DRYER EXHAUST SYSTEM</vt:lpstr>
      <vt:lpstr>Skirting</vt:lpstr>
      <vt:lpstr>Skirting</vt:lpstr>
      <vt:lpstr>Crawlspace Ventilation</vt:lpstr>
      <vt:lpstr>Crawlspace Ventilation</vt:lpstr>
      <vt:lpstr>Crawlspace Ventilation Dryer Vent &amp; Combustion Air Inlets </vt:lpstr>
      <vt:lpstr>SUBCHAPTER G</vt:lpstr>
      <vt:lpstr>Field Assembly</vt:lpstr>
      <vt:lpstr>Water Supply Maximum Supply Pressure &amp; Reduction</vt:lpstr>
      <vt:lpstr>Water Supply Mandatory Shutoff Valve</vt:lpstr>
      <vt:lpstr>Water Supply Mandatory Shutoff Valve</vt:lpstr>
      <vt:lpstr>Water Supply Wells as a Source of Supply</vt:lpstr>
      <vt:lpstr>Water Supply Freezing Protection</vt:lpstr>
      <vt:lpstr>Water Supply Testing Procedures</vt:lpstr>
      <vt:lpstr>Drainage Systems Proper Slopes</vt:lpstr>
      <vt:lpstr>Drain Pipe Slope &amp; Connections</vt:lpstr>
      <vt:lpstr>Drainage System Testing Procedures</vt:lpstr>
      <vt:lpstr>Fuel Supply System Testing Procedures</vt:lpstr>
      <vt:lpstr>Ductwork Connections</vt:lpstr>
      <vt:lpstr>Ductwork Connections</vt:lpstr>
      <vt:lpstr>Crossover Duct Installation with Two Connecting Ducts</vt:lpstr>
      <vt:lpstr>Crossover Duct Installation with One Connecting Duct</vt:lpstr>
      <vt:lpstr>SUBCHAPTER H</vt:lpstr>
      <vt:lpstr>Electrical Crossovers</vt:lpstr>
      <vt:lpstr>Miscellaneous Lights and Fixtures Grounding</vt:lpstr>
      <vt:lpstr>Typical Installation of a  Chain-Hung Lighting Fixture</vt:lpstr>
      <vt:lpstr>Typical Installation of a Surface-Mount Exterior Lighting Fixture</vt:lpstr>
      <vt:lpstr>Miscellaneous Lights and Fixtures Exterior Lights</vt:lpstr>
      <vt:lpstr>Miscellaneous Lights and Fixtures Ceiling Fans</vt:lpstr>
      <vt:lpstr>Miscellaneous Lights and Fixtures Testing</vt:lpstr>
      <vt:lpstr>Electrical Testing </vt:lpstr>
      <vt:lpstr>Smoke Alarms</vt:lpstr>
      <vt:lpstr>SUBCHAPTER I</vt:lpstr>
      <vt:lpstr>Mate-Line Gasket</vt:lpstr>
      <vt:lpstr>Bottom Board Repair</vt:lpstr>
      <vt:lpstr>Bottom Board Repair</vt:lpstr>
      <vt:lpstr>SUBCHAPTER J</vt:lpstr>
      <vt:lpstr>General Exemption</vt:lpstr>
      <vt:lpstr>General Installation of On-Site Structures</vt:lpstr>
      <vt:lpstr>General</vt:lpstr>
      <vt:lpstr>Drainage</vt:lpstr>
      <vt:lpstr>Drainage</vt:lpstr>
      <vt:lpstr>Drainage</vt:lpstr>
      <vt:lpstr>Gas Systems</vt:lpstr>
      <vt:lpstr>Fuel Oil Systems</vt:lpstr>
      <vt:lpstr>Fuel Oil Systems</vt:lpstr>
      <vt:lpstr>Electrical</vt:lpstr>
      <vt:lpstr>Electrical</vt:lpstr>
      <vt:lpstr>APPENDIX A</vt:lpstr>
      <vt:lpstr>Roof Load Zones</vt:lpstr>
      <vt:lpstr>Wind Zones</vt:lpstr>
      <vt:lpstr>Installation Zones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Manufactured Housing Board</dc:title>
  <dc:creator>Client User</dc:creator>
  <cp:lastModifiedBy>Greenleaf, Heather P</cp:lastModifiedBy>
  <cp:revision>578</cp:revision>
  <cp:lastPrinted>2001-08-22T20:33:56Z</cp:lastPrinted>
  <dcterms:created xsi:type="dcterms:W3CDTF">2001-06-12T19:08:26Z</dcterms:created>
  <dcterms:modified xsi:type="dcterms:W3CDTF">2023-02-15T16:52:17Z</dcterms:modified>
</cp:coreProperties>
</file>