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74" r:id="rId2"/>
    <p:sldId id="375" r:id="rId3"/>
    <p:sldId id="376" r:id="rId4"/>
    <p:sldId id="378" r:id="rId5"/>
    <p:sldId id="379" r:id="rId6"/>
    <p:sldId id="385" r:id="rId7"/>
    <p:sldId id="387" r:id="rId8"/>
    <p:sldId id="386" r:id="rId9"/>
    <p:sldId id="381" r:id="rId10"/>
    <p:sldId id="388" r:id="rId11"/>
    <p:sldId id="3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maine-my.sharepoint.com/personal/keith_fougere_maine_gov/Documents/_recent%20work%20files/Historical%20ACA%20Rate%20Increases%20char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maine-my.sharepoint.com/personal/keith_fougere_maine_gov/Documents/_recent%20work%20files/Historical%20ACA%20Rate%20Increases%20chart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Individual</a:t>
            </a:r>
            <a:r>
              <a:rPr lang="en-US" sz="2000" baseline="0"/>
              <a:t> Health Insurance</a:t>
            </a:r>
          </a:p>
          <a:p>
            <a:pPr>
              <a:defRPr/>
            </a:pPr>
            <a:r>
              <a:rPr lang="en-US" sz="2000" baseline="0"/>
              <a:t>Average Rate Increases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862201783822083"/>
          <c:y val="0.13718574852300353"/>
          <c:w val="0.79523327939823829"/>
          <c:h val="0.67513977571856498"/>
        </c:manualLayout>
      </c:layout>
      <c:lineChart>
        <c:grouping val="standard"/>
        <c:varyColors val="0"/>
        <c:ser>
          <c:idx val="0"/>
          <c:order val="0"/>
          <c:tx>
            <c:v>Individual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'MGARA Data'!$A$15:$A$23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'MGARA Data'!$B$15:$B$23</c:f>
              <c:numCache>
                <c:formatCode>0.0%</c:formatCode>
                <c:ptCount val="9"/>
                <c:pt idx="0">
                  <c:v>0.13800000000000001</c:v>
                </c:pt>
                <c:pt idx="1">
                  <c:v>-8.0000000000000002E-3</c:v>
                </c:pt>
                <c:pt idx="2">
                  <c:v>6.1000000000000004E-3</c:v>
                </c:pt>
                <c:pt idx="3">
                  <c:v>0.22</c:v>
                </c:pt>
                <c:pt idx="4">
                  <c:v>0.27100000000000002</c:v>
                </c:pt>
                <c:pt idx="5">
                  <c:v>-5.1000000000000004E-3</c:v>
                </c:pt>
                <c:pt idx="6">
                  <c:v>-2.1000000000000001E-2</c:v>
                </c:pt>
                <c:pt idx="7">
                  <c:v>-0.113</c:v>
                </c:pt>
                <c:pt idx="8">
                  <c:v>-2.3E-2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87-4EEE-BA3F-DAED17E06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9100296"/>
        <c:axId val="679100624"/>
      </c:lineChart>
      <c:catAx>
        <c:axId val="67910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100624"/>
        <c:crosses val="autoZero"/>
        <c:auto val="1"/>
        <c:lblAlgn val="ctr"/>
        <c:lblOffset val="0"/>
        <c:noMultiLvlLbl val="0"/>
      </c:catAx>
      <c:valAx>
        <c:axId val="67910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1002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Small Group</a:t>
            </a:r>
            <a:r>
              <a:rPr lang="en-US" sz="2000" baseline="0"/>
              <a:t> Health Insurance</a:t>
            </a:r>
          </a:p>
          <a:p>
            <a:pPr>
              <a:defRPr/>
            </a:pPr>
            <a:r>
              <a:rPr lang="en-US" sz="2000" baseline="0"/>
              <a:t>Average Rate Increases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862201783822083"/>
          <c:y val="0.13718574852300353"/>
          <c:w val="0.79523327939823829"/>
          <c:h val="0.67513977571856498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Sheet1!$A$2:$A$10</c:f>
              <c:numCache>
                <c:formatCode>yyyy</c:formatCode>
                <c:ptCount val="9"/>
                <c:pt idx="0">
                  <c:v>41640</c:v>
                </c:pt>
                <c:pt idx="1">
                  <c:v>42005</c:v>
                </c:pt>
                <c:pt idx="2">
                  <c:v>42370</c:v>
                </c:pt>
                <c:pt idx="3">
                  <c:v>42736</c:v>
                </c:pt>
                <c:pt idx="4">
                  <c:v>43101</c:v>
                </c:pt>
                <c:pt idx="5">
                  <c:v>43466</c:v>
                </c:pt>
                <c:pt idx="6">
                  <c:v>43831</c:v>
                </c:pt>
                <c:pt idx="7">
                  <c:v>44197</c:v>
                </c:pt>
                <c:pt idx="8">
                  <c:v>44562</c:v>
                </c:pt>
              </c:numCache>
            </c:numRef>
          </c:cat>
          <c:val>
            <c:numRef>
              <c:f>Sheet1!$B$2:$B$10</c:f>
              <c:numCache>
                <c:formatCode>0.0%</c:formatCode>
                <c:ptCount val="9"/>
                <c:pt idx="0">
                  <c:v>6.6613039569054192E-2</c:v>
                </c:pt>
                <c:pt idx="1">
                  <c:v>3.3156524845866828E-2</c:v>
                </c:pt>
                <c:pt idx="2">
                  <c:v>3.4885476902521723E-2</c:v>
                </c:pt>
                <c:pt idx="3">
                  <c:v>0.12525246321357272</c:v>
                </c:pt>
                <c:pt idx="4">
                  <c:v>9.7809343604520149E-2</c:v>
                </c:pt>
                <c:pt idx="5">
                  <c:v>0.10030101673408494</c:v>
                </c:pt>
                <c:pt idx="6">
                  <c:v>6.9391685119586904E-2</c:v>
                </c:pt>
                <c:pt idx="7">
                  <c:v>4.3424333562837737E-2</c:v>
                </c:pt>
                <c:pt idx="8">
                  <c:v>3.4000000000000002E-2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8C-4448-B140-691B7CFB5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9100296"/>
        <c:axId val="679100624"/>
      </c:lineChart>
      <c:dateAx>
        <c:axId val="679100296"/>
        <c:scaling>
          <c:orientation val="minMax"/>
        </c:scaling>
        <c:delete val="1"/>
        <c:axPos val="b"/>
        <c:numFmt formatCode="yyyy" sourceLinked="1"/>
        <c:majorTickMark val="none"/>
        <c:minorTickMark val="none"/>
        <c:tickLblPos val="low"/>
        <c:crossAx val="679100624"/>
        <c:crosses val="autoZero"/>
        <c:auto val="1"/>
        <c:lblOffset val="0"/>
        <c:baseTimeUnit val="years"/>
      </c:dateAx>
      <c:valAx>
        <c:axId val="67910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1002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0.02171</cdr:x>
      <cdr:y>0.94017</cdr:y>
    </cdr:from>
    <cdr:to>
      <cdr:x>0.9814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D1A65F2-3266-404F-BBB6-12B32A8B8D36}"/>
            </a:ext>
          </a:extLst>
        </cdr:cNvPr>
        <cdr:cNvSpPr txBox="1"/>
      </cdr:nvSpPr>
      <cdr:spPr>
        <a:xfrm xmlns:a="http://schemas.openxmlformats.org/drawingml/2006/main">
          <a:off x="187817" y="5902817"/>
          <a:ext cx="8304190" cy="375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0.02791</cdr:x>
      <cdr:y>0.91453</cdr:y>
    </cdr:from>
    <cdr:to>
      <cdr:x>0.98295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415A81C-2D27-466D-84E9-CC14AA2815AA}"/>
            </a:ext>
          </a:extLst>
        </cdr:cNvPr>
        <cdr:cNvSpPr txBox="1"/>
      </cdr:nvSpPr>
      <cdr:spPr>
        <a:xfrm xmlns:a="http://schemas.openxmlformats.org/drawingml/2006/main">
          <a:off x="241479" y="5741832"/>
          <a:ext cx="8263944" cy="536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2022</a:t>
          </a:r>
          <a:r>
            <a:rPr lang="en-US" sz="1100" baseline="0"/>
            <a:t> average increase is an estimate based on expected enrollment distribution.</a:t>
          </a:r>
        </a:p>
        <a:p xmlns:a="http://schemas.openxmlformats.org/drawingml/2006/main">
          <a:r>
            <a:rPr lang="en-US" sz="1100" baseline="0"/>
            <a:t>Cumulative impact of rate increases from 2014 - 2022 is 46.5%</a:t>
          </a:r>
          <a:endParaRPr lang="en-US" sz="1100"/>
        </a:p>
      </cdr:txBody>
    </cdr:sp>
  </cdr:relSizeAnchor>
  <cdr:relSizeAnchor xmlns:cdr="http://schemas.openxmlformats.org/drawingml/2006/chartDrawing">
    <cdr:from>
      <cdr:x>0.88377</cdr:x>
      <cdr:y>0.55908</cdr:y>
    </cdr:from>
    <cdr:to>
      <cdr:x>0.98932</cdr:x>
      <cdr:y>0.70432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CC7A932-776A-4284-83CE-86635518A410}"/>
            </a:ext>
          </a:extLst>
        </cdr:cNvPr>
        <cdr:cNvSpPr txBox="1"/>
      </cdr:nvSpPr>
      <cdr:spPr>
        <a:xfrm xmlns:a="http://schemas.openxmlformats.org/drawingml/2006/main">
          <a:off x="7656286" y="35197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Trend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0.02171</cdr:x>
      <cdr:y>0.94017</cdr:y>
    </cdr:from>
    <cdr:to>
      <cdr:x>0.9814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D1A65F2-3266-404F-BBB6-12B32A8B8D36}"/>
            </a:ext>
          </a:extLst>
        </cdr:cNvPr>
        <cdr:cNvSpPr txBox="1"/>
      </cdr:nvSpPr>
      <cdr:spPr>
        <a:xfrm xmlns:a="http://schemas.openxmlformats.org/drawingml/2006/main">
          <a:off x="187817" y="5902817"/>
          <a:ext cx="8304190" cy="375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0.02791</cdr:x>
      <cdr:y>0.91453</cdr:y>
    </cdr:from>
    <cdr:to>
      <cdr:x>0.98295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415A81C-2D27-466D-84E9-CC14AA2815AA}"/>
            </a:ext>
          </a:extLst>
        </cdr:cNvPr>
        <cdr:cNvSpPr txBox="1"/>
      </cdr:nvSpPr>
      <cdr:spPr>
        <a:xfrm xmlns:a="http://schemas.openxmlformats.org/drawingml/2006/main">
          <a:off x="241479" y="5741832"/>
          <a:ext cx="8263944" cy="536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2022</a:t>
          </a:r>
          <a:r>
            <a:rPr lang="en-US" sz="1100" baseline="0"/>
            <a:t> average increase is an estimate based on expected enrollment distribution.</a:t>
          </a:r>
        </a:p>
        <a:p xmlns:a="http://schemas.openxmlformats.org/drawingml/2006/main">
          <a:r>
            <a:rPr lang="en-US" sz="1100" baseline="0"/>
            <a:t>Cumulative impact of rate increases from 2014 - 2021 is 60.5%</a:t>
          </a:r>
          <a:endParaRPr lang="en-US" sz="1100"/>
        </a:p>
      </cdr:txBody>
    </cdr:sp>
  </cdr:relSizeAnchor>
  <cdr:relSizeAnchor xmlns:cdr="http://schemas.openxmlformats.org/drawingml/2006/chartDrawing">
    <cdr:from>
      <cdr:x>0.84749</cdr:x>
      <cdr:y>0.38358</cdr:y>
    </cdr:from>
    <cdr:to>
      <cdr:x>0.95304</cdr:x>
      <cdr:y>0.52882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CC7A932-776A-4284-83CE-86635518A410}"/>
            </a:ext>
          </a:extLst>
        </cdr:cNvPr>
        <cdr:cNvSpPr txBox="1"/>
      </cdr:nvSpPr>
      <cdr:spPr>
        <a:xfrm xmlns:a="http://schemas.openxmlformats.org/drawingml/2006/main">
          <a:off x="7341964" y="2414828"/>
          <a:ext cx="914402" cy="914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Trend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DB5AB-2F84-4BD5-B7F1-448141ED828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9084F-9095-4A07-8976-3E03CD10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2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DF0237-D378-4883-BCEB-04A173B6AD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875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Run through HMO, PPO, POS</a:t>
            </a:r>
          </a:p>
          <a:p>
            <a:endParaRPr lang="en-US" sz="1800" dirty="0"/>
          </a:p>
          <a:p>
            <a:r>
              <a:rPr lang="en-US" sz="1800" dirty="0"/>
              <a:t>Last year, CHO &amp; Harvard used “silver-loading” to compensate for loss of CSR reimbursements. This year, Anthem has spread out costs more evenly through all on-exchange plans. </a:t>
            </a:r>
          </a:p>
          <a:p>
            <a:pPr marL="579123" lvl="6" indent="-351033" defTabSz="-114855">
              <a:spcAft>
                <a:spcPts val="611"/>
              </a:spcAft>
              <a:buFont typeface="Arial"/>
              <a:buChar char="•"/>
            </a:pPr>
            <a:r>
              <a:rPr lang="en-US" sz="1800" dirty="0"/>
              <a:t>Anthem will have the cheapest silver plans on the Marketplace in most counties. </a:t>
            </a:r>
          </a:p>
          <a:p>
            <a:pPr marL="579123" lvl="6" indent="-351033" defTabSz="-114855">
              <a:spcAft>
                <a:spcPts val="611"/>
              </a:spcAft>
              <a:buFont typeface="Arial"/>
              <a:buChar char="•"/>
            </a:pPr>
            <a:r>
              <a:rPr lang="en-US" sz="1800" dirty="0"/>
              <a:t>Silver-loading is what caused many people to be eligible for $0 bronze plans last year.</a:t>
            </a:r>
          </a:p>
          <a:p>
            <a:pPr marL="579123" lvl="6" indent="-351033" defTabSz="-114855">
              <a:spcAft>
                <a:spcPts val="611"/>
              </a:spcAft>
              <a:buFont typeface="Arial"/>
              <a:buChar char="•"/>
            </a:pPr>
            <a:r>
              <a:rPr lang="en-US" sz="1800" dirty="0"/>
              <a:t>Anthem did not rely on “silver-loading” as heavily as other carriers did last year, so fewer people will be able to get $0 bronze plans. </a:t>
            </a:r>
          </a:p>
          <a:p>
            <a:pPr marL="579123" lvl="6" indent="-351033" defTabSz="-114855">
              <a:spcAft>
                <a:spcPts val="611"/>
              </a:spcAft>
              <a:buFont typeface="Arial"/>
              <a:buChar char="•"/>
            </a:pPr>
            <a:r>
              <a:rPr lang="en-US" sz="1800" dirty="0"/>
              <a:t>Premium costs for bronze and gold plans may by higher.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6D5A-B629-48F7-882B-B0B4642EA6C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54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5ADB-8589-46C2-8126-F1324880D857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072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76C9-DAF4-48C2-AA7E-797D7898A77B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63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F3D9-707B-4D81-B830-E1EC23B88FE5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53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43F2-B439-4B92-957E-4B8E787CFBFF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8204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6E59-4869-485D-AFCC-C134B85310D2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324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9A3E1E45-6622-48C1-857E-A85A90794B3F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588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CD4-49EA-4D67-9421-FA8532EC7550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546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BB5A-AC40-4DB4-A3A2-CEDE1C38FF54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5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A4B7-9686-4E43-9319-391FF32F09C1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4BC71F-5BB3-4B8F-BFE8-12BF7D2005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6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8176-9403-4F75-9741-81B851DBE160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5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0B63BF33-F2C3-44BD-B469-7024CBB23928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0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4F205DA-36C2-4233-966A-7EDEF94FE9B5}" type="datetime1">
              <a:rPr lang="en-US" smtClean="0"/>
              <a:pPr/>
              <a:t>8/16/2021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45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1843882" y="1524000"/>
            <a:ext cx="8504237" cy="4572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800" b="1" i="1" dirty="0"/>
          </a:p>
          <a:p>
            <a:pPr marL="0" indent="0" algn="ctr">
              <a:buNone/>
            </a:pPr>
            <a:r>
              <a:rPr lang="en-US" sz="2800" dirty="0"/>
              <a:t>Public Informational Meeting</a:t>
            </a:r>
          </a:p>
          <a:p>
            <a:pPr marL="0" indent="0" algn="ctr">
              <a:buNone/>
            </a:pPr>
            <a:r>
              <a:rPr lang="en-US" sz="2800" dirty="0"/>
              <a:t>2022 Individual and Small Group</a:t>
            </a:r>
          </a:p>
          <a:p>
            <a:pPr marL="0" indent="0" algn="ctr">
              <a:buNone/>
            </a:pPr>
            <a:r>
              <a:rPr lang="en-US" sz="2800" dirty="0"/>
              <a:t>Major Medical Rate Requests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dirty="0"/>
              <a:t>July 26, 2021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400" dirty="0"/>
              <a:t>Eric Cioppa, Superintendent</a:t>
            </a:r>
          </a:p>
          <a:p>
            <a:pPr marL="0" indent="0" algn="ctr">
              <a:buNone/>
            </a:pPr>
            <a:r>
              <a:rPr lang="en-US" sz="2400" dirty="0"/>
              <a:t>Marti Hooper, Life &amp; Health Actuary</a:t>
            </a:r>
          </a:p>
          <a:p>
            <a:pPr marL="0" indent="0" algn="ctr">
              <a:buNone/>
            </a:pPr>
            <a:r>
              <a:rPr lang="en-US" sz="2400" dirty="0"/>
              <a:t>Maine Bureau of Insurance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1200" dirty="0"/>
          </a:p>
        </p:txBody>
      </p:sp>
      <p:pic>
        <p:nvPicPr>
          <p:cNvPr id="5" name="Picture 4"/>
          <p:cNvPicPr/>
          <p:nvPr/>
        </p:nvPicPr>
        <p:blipFill rotWithShape="1">
          <a:blip r:embed="rId3"/>
          <a:srcRect l="385" t="14060" r="38343" b="75005"/>
          <a:stretch/>
        </p:blipFill>
        <p:spPr bwMode="auto">
          <a:xfrm>
            <a:off x="1666494" y="444203"/>
            <a:ext cx="8859012" cy="1079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073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98C33-34E8-4A36-9918-FAE59A07B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MGARA Reinsurance Changes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F7B3FA-AB21-4D54-BED2-30B429D93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10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F8AD3-3E2B-467C-A5FD-0BBCB4D5C61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Change from prospective to retrospective</a:t>
            </a:r>
          </a:p>
          <a:p>
            <a:pPr lvl="1"/>
            <a:r>
              <a:rPr lang="en-US" dirty="0"/>
              <a:t>Reimburses Member Insurers based on the total eligible claims paid during a calendar year for each insured individual within certain reinsurance thresholds at a specified coinsurance rate</a:t>
            </a:r>
          </a:p>
          <a:p>
            <a:r>
              <a:rPr lang="en-US" dirty="0"/>
              <a:t>Attachment points proposed for 2022</a:t>
            </a:r>
          </a:p>
          <a:p>
            <a:pPr lvl="1"/>
            <a:r>
              <a:rPr lang="en-US" dirty="0"/>
              <a:t>$76,000 to $250,000 at 100%, nothing above </a:t>
            </a:r>
          </a:p>
          <a:p>
            <a:r>
              <a:rPr lang="en-US" dirty="0"/>
              <a:t>Insurer’s assumptions for rate reductions due to reinsurance 10.4%-17.5%</a:t>
            </a:r>
          </a:p>
        </p:txBody>
      </p:sp>
    </p:spTree>
    <p:extLst>
      <p:ext uri="{BB962C8B-B14F-4D97-AF65-F5344CB8AC3E}">
        <p14:creationId xmlns:p14="http://schemas.microsoft.com/office/powerpoint/2010/main" val="808692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786B0F-2994-4555-92CC-80DBB61C47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E2AB5F-A202-41A6-B2D5-B155CA6E6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533400"/>
            <a:ext cx="10077449" cy="832556"/>
          </a:xfrm>
        </p:spPr>
        <p:txBody>
          <a:bodyPr/>
          <a:lstStyle/>
          <a:p>
            <a:r>
              <a:rPr lang="en-US" dirty="0"/>
              <a:t>Other Benefit Plan Design Changes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068720-9549-4ABA-A909-674BE9D67442}"/>
              </a:ext>
            </a:extLst>
          </p:cNvPr>
          <p:cNvSpPr txBox="1"/>
          <p:nvPr/>
        </p:nvSpPr>
        <p:spPr>
          <a:xfrm>
            <a:off x="963084" y="3274131"/>
            <a:ext cx="100774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Highest Maximum Out of Pocket allowed </a:t>
            </a:r>
            <a:r>
              <a:rPr lang="en-US" sz="2400"/>
              <a:t>increased to $</a:t>
            </a:r>
            <a:r>
              <a:rPr lang="en-US" sz="2400" dirty="0"/>
              <a:t>8,700 for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Network Tiering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First dollar coverage in Clear Choice plans for some office visits and prescriptions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32EE8BC2-8415-4948-9604-16B86616B7FD}"/>
              </a:ext>
            </a:extLst>
          </p:cNvPr>
          <p:cNvSpPr txBox="1">
            <a:spLocks/>
          </p:cNvSpPr>
          <p:nvPr/>
        </p:nvSpPr>
        <p:spPr>
          <a:xfrm>
            <a:off x="5689600" y="6324600"/>
            <a:ext cx="812800" cy="44132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600" kern="12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BC71F-5BB3-4B8F-BFE8-12BF7D2005E8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2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2A7DFC-517A-49AA-B608-DB763A82F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C71F-5BB3-4B8F-BFE8-12BF7D2005E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5F66BF-73F8-4752-81A3-DFF6DCF75471}"/>
              </a:ext>
            </a:extLst>
          </p:cNvPr>
          <p:cNvSpPr txBox="1"/>
          <p:nvPr/>
        </p:nvSpPr>
        <p:spPr>
          <a:xfrm>
            <a:off x="429370" y="389614"/>
            <a:ext cx="6269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2022 Individual Market Rate Requests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90CB81A-C08D-430C-8D7A-D78562A4DD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83796"/>
              </p:ext>
            </p:extLst>
          </p:nvPr>
        </p:nvGraphicFramePr>
        <p:xfrm>
          <a:off x="565608" y="1036949"/>
          <a:ext cx="6377059" cy="4573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7548">
                  <a:extLst>
                    <a:ext uri="{9D8B030D-6E8A-4147-A177-3AD203B41FA5}">
                      <a16:colId xmlns:a16="http://schemas.microsoft.com/office/drawing/2014/main" val="579191888"/>
                    </a:ext>
                  </a:extLst>
                </a:gridCol>
                <a:gridCol w="1061155">
                  <a:extLst>
                    <a:ext uri="{9D8B030D-6E8A-4147-A177-3AD203B41FA5}">
                      <a16:colId xmlns:a16="http://schemas.microsoft.com/office/drawing/2014/main" val="2772604095"/>
                    </a:ext>
                  </a:extLst>
                </a:gridCol>
                <a:gridCol w="1230489">
                  <a:extLst>
                    <a:ext uri="{9D8B030D-6E8A-4147-A177-3AD203B41FA5}">
                      <a16:colId xmlns:a16="http://schemas.microsoft.com/office/drawing/2014/main" val="1854873394"/>
                    </a:ext>
                  </a:extLst>
                </a:gridCol>
                <a:gridCol w="1557867">
                  <a:extLst>
                    <a:ext uri="{9D8B030D-6E8A-4147-A177-3AD203B41FA5}">
                      <a16:colId xmlns:a16="http://schemas.microsoft.com/office/drawing/2014/main" val="1855993776"/>
                    </a:ext>
                  </a:extLst>
                </a:gridCol>
              </a:tblGrid>
              <a:tr h="1054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Companies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Min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Max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Avg Rate Change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43800"/>
                  </a:ext>
                </a:extLst>
              </a:tr>
              <a:tr h="1173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Anthem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-12.3%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4.9%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-3.0%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092184"/>
                  </a:ext>
                </a:extLst>
              </a:tr>
              <a:tr h="1173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Harvard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-3.2%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246254"/>
                  </a:ext>
                </a:extLst>
              </a:tr>
              <a:tr h="1173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Maine Community Health Options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-8.9%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-1.0%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-5.4%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283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88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2A7DFC-517A-49AA-B608-DB763A82F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C71F-5BB3-4B8F-BFE8-12BF7D2005E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5F66BF-73F8-4752-81A3-DFF6DCF75471}"/>
              </a:ext>
            </a:extLst>
          </p:cNvPr>
          <p:cNvSpPr txBox="1"/>
          <p:nvPr/>
        </p:nvSpPr>
        <p:spPr>
          <a:xfrm>
            <a:off x="429370" y="389614"/>
            <a:ext cx="6628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2022 Small Group Market Rate Requests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31BCD56-9171-4E1D-9C00-7D314781C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592809"/>
              </p:ext>
            </p:extLst>
          </p:nvPr>
        </p:nvGraphicFramePr>
        <p:xfrm>
          <a:off x="653593" y="1121790"/>
          <a:ext cx="7090585" cy="4911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8940">
                  <a:extLst>
                    <a:ext uri="{9D8B030D-6E8A-4147-A177-3AD203B41FA5}">
                      <a16:colId xmlns:a16="http://schemas.microsoft.com/office/drawing/2014/main" val="3873866778"/>
                    </a:ext>
                  </a:extLst>
                </a:gridCol>
                <a:gridCol w="1693334">
                  <a:extLst>
                    <a:ext uri="{9D8B030D-6E8A-4147-A177-3AD203B41FA5}">
                      <a16:colId xmlns:a16="http://schemas.microsoft.com/office/drawing/2014/main" val="2689291284"/>
                    </a:ext>
                  </a:extLst>
                </a:gridCol>
                <a:gridCol w="1444977">
                  <a:extLst>
                    <a:ext uri="{9D8B030D-6E8A-4147-A177-3AD203B41FA5}">
                      <a16:colId xmlns:a16="http://schemas.microsoft.com/office/drawing/2014/main" val="3161423264"/>
                    </a:ext>
                  </a:extLst>
                </a:gridCol>
                <a:gridCol w="1693334">
                  <a:extLst>
                    <a:ext uri="{9D8B030D-6E8A-4147-A177-3AD203B41FA5}">
                      <a16:colId xmlns:a16="http://schemas.microsoft.com/office/drawing/2014/main" val="2681623209"/>
                    </a:ext>
                  </a:extLst>
                </a:gridCol>
              </a:tblGrid>
              <a:tr h="1227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Companies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Min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Max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Avg Rate Change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87833"/>
                  </a:ext>
                </a:extLst>
              </a:tr>
              <a:tr h="613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Aetna-PPO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-11.5%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767964"/>
                  </a:ext>
                </a:extLst>
              </a:tr>
              <a:tr h="613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Aetna-HMO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-2.0%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12.2%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13995"/>
                  </a:ext>
                </a:extLst>
              </a:tr>
              <a:tr h="613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Anthem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-7.5%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084786"/>
                  </a:ext>
                </a:extLst>
              </a:tr>
              <a:tr h="613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Harvard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134602"/>
                  </a:ext>
                </a:extLst>
              </a:tr>
              <a:tr h="613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Maine Community Health Options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-0.8%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3.5%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493889"/>
                  </a:ext>
                </a:extLst>
              </a:tr>
              <a:tr h="613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United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13.6%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11.3%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716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56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A83919-E20D-4AB2-9CD3-4E8F3F294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C71F-5BB3-4B8F-BFE8-12BF7D2005E8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49771F5-CF36-4BC2-BBD0-498E475A2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06731"/>
              </p:ext>
            </p:extLst>
          </p:nvPr>
        </p:nvGraphicFramePr>
        <p:xfrm>
          <a:off x="1766057" y="278759"/>
          <a:ext cx="8659885" cy="6045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122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9BBE0C-CC92-4B18-AFB2-4625D3E5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C71F-5BB3-4B8F-BFE8-12BF7D2005E8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E725BDD-C5A3-4D6F-B399-5FB45508C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742649"/>
              </p:ext>
            </p:extLst>
          </p:nvPr>
        </p:nvGraphicFramePr>
        <p:xfrm>
          <a:off x="1764393" y="281215"/>
          <a:ext cx="8663214" cy="6043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036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7E9F-0C6F-46B2-8740-AB9D6E69C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50" y="228600"/>
            <a:ext cx="11540186" cy="350949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Clear Choice Plans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274C95-E001-4E74-82D0-8DBBB71C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995C0D0-C37D-40B5-98F1-013F1915A34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1350" y="579549"/>
            <a:ext cx="11701172" cy="627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8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00E29-9FEA-41FC-AE71-FF2BEDBF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MLR 2020 Rebates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A8B454-B233-4C35-AEB4-A14608F7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C71F-5BB3-4B8F-BFE8-12BF7D2005E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7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FC88C-5CD6-4D18-A63F-83DD9975929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Required minimum medical loss ratio (MLR) 80% for individual health insurance</a:t>
            </a:r>
          </a:p>
          <a:p>
            <a:r>
              <a:rPr lang="en-US" dirty="0"/>
              <a:t>MLR is the percent of medical claims to premium</a:t>
            </a:r>
          </a:p>
          <a:p>
            <a:r>
              <a:rPr lang="en-US" dirty="0"/>
              <a:t>Rebates are required if minimum averaged over 3 years is not met to return premium overcharged.</a:t>
            </a:r>
          </a:p>
          <a:p>
            <a:r>
              <a:rPr lang="en-US" dirty="0"/>
              <a:t>Carriers are estimating a total of $29 million in MLR rebates for 2020</a:t>
            </a:r>
          </a:p>
          <a:p>
            <a:r>
              <a:rPr lang="en-US" dirty="0"/>
              <a:t>Those amounts will be finalized 7/31/2021</a:t>
            </a:r>
          </a:p>
        </p:txBody>
      </p:sp>
    </p:spTree>
    <p:extLst>
      <p:ext uri="{BB962C8B-B14F-4D97-AF65-F5344CB8AC3E}">
        <p14:creationId xmlns:p14="http://schemas.microsoft.com/office/powerpoint/2010/main" val="291146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A3274-16AE-4B9F-830B-8C4322C8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700" cap="small" dirty="0"/>
              <a:t>2022 Individual Major Medical Plans </a:t>
            </a:r>
            <a:br>
              <a:rPr lang="en-US" sz="2700" cap="small" dirty="0"/>
            </a:br>
            <a:r>
              <a:rPr lang="en-US" sz="2700" cap="small" dirty="0"/>
              <a:t>By Network Type, Metal Level &amp; Carrier</a:t>
            </a:r>
            <a:endParaRPr lang="en-US" cap="small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741FAC-5EB1-46F5-9265-F6E66E09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15C852E1-348E-4D9B-8CA9-4A4672206C2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314099"/>
              </p:ext>
            </p:extLst>
          </p:nvPr>
        </p:nvGraphicFramePr>
        <p:xfrm>
          <a:off x="225777" y="1734510"/>
          <a:ext cx="11740445" cy="4883744"/>
        </p:xfrm>
        <a:graphic>
          <a:graphicData uri="http://schemas.openxmlformats.org/drawingml/2006/table">
            <a:tbl>
              <a:tblPr/>
              <a:tblGrid>
                <a:gridCol w="2211509">
                  <a:extLst>
                    <a:ext uri="{9D8B030D-6E8A-4147-A177-3AD203B41FA5}">
                      <a16:colId xmlns:a16="http://schemas.microsoft.com/office/drawing/2014/main" val="1793447535"/>
                    </a:ext>
                  </a:extLst>
                </a:gridCol>
                <a:gridCol w="2009104">
                  <a:extLst>
                    <a:ext uri="{9D8B030D-6E8A-4147-A177-3AD203B41FA5}">
                      <a16:colId xmlns:a16="http://schemas.microsoft.com/office/drawing/2014/main" val="1206197367"/>
                    </a:ext>
                  </a:extLst>
                </a:gridCol>
                <a:gridCol w="1996225">
                  <a:extLst>
                    <a:ext uri="{9D8B030D-6E8A-4147-A177-3AD203B41FA5}">
                      <a16:colId xmlns:a16="http://schemas.microsoft.com/office/drawing/2014/main" val="1136713475"/>
                    </a:ext>
                  </a:extLst>
                </a:gridCol>
                <a:gridCol w="1648496">
                  <a:extLst>
                    <a:ext uri="{9D8B030D-6E8A-4147-A177-3AD203B41FA5}">
                      <a16:colId xmlns:a16="http://schemas.microsoft.com/office/drawing/2014/main" val="2335028238"/>
                    </a:ext>
                  </a:extLst>
                </a:gridCol>
                <a:gridCol w="1420932">
                  <a:extLst>
                    <a:ext uri="{9D8B030D-6E8A-4147-A177-3AD203B41FA5}">
                      <a16:colId xmlns:a16="http://schemas.microsoft.com/office/drawing/2014/main" val="342236335"/>
                    </a:ext>
                  </a:extLst>
                </a:gridCol>
                <a:gridCol w="1460674">
                  <a:extLst>
                    <a:ext uri="{9D8B030D-6E8A-4147-A177-3AD203B41FA5}">
                      <a16:colId xmlns:a16="http://schemas.microsoft.com/office/drawing/2014/main" val="2527115427"/>
                    </a:ext>
                  </a:extLst>
                </a:gridCol>
                <a:gridCol w="993505">
                  <a:extLst>
                    <a:ext uri="{9D8B030D-6E8A-4147-A177-3AD203B41FA5}">
                      <a16:colId xmlns:a16="http://schemas.microsoft.com/office/drawing/2014/main" val="11270155"/>
                    </a:ext>
                  </a:extLst>
                </a:gridCol>
              </a:tblGrid>
              <a:tr h="6368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Insurance Carrier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Bronze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0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Silver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Gold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Platinum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Catastrophic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BF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Network Types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188490"/>
                  </a:ext>
                </a:extLst>
              </a:tr>
              <a:tr h="128058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Anthem Blue Cross 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 Shield 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(800) 547-4317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www.anthem.com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 plans including HSA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Deductibles: $5,700-7,800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MOOP:</a:t>
                      </a: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$7,000-8,700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 plans including HSA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Deductibles: $2,250-5,900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MOOP: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$7,000-8,700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plan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Deductible: </a:t>
                      </a: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$2,500</a:t>
                      </a: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MOOP: $6,000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Deductible &amp; MOOP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$8,700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BF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HMO 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119665"/>
                  </a:ext>
                </a:extLst>
              </a:tr>
              <a:tr h="124324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Maine Community </a:t>
                      </a:r>
                      <a:endParaRPr lang="en-US" sz="1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Options (MCHO)</a:t>
                      </a:r>
                      <a:endParaRPr lang="en-US" sz="1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(855) 624-6463</a:t>
                      </a:r>
                      <a:endParaRPr lang="en-US" sz="1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www.maineoptions.org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 plans including HSA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Deductibles: $5,700-8,700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MOOP: $7,000-8,700</a:t>
                      </a: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 plans including HSA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Deductibles: $2,500-5,500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MOOP: $6,000-8,700</a:t>
                      </a: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plans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Deductible: $1,500-2,500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MOOP: $5,000-6,000</a:t>
                      </a: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plan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Deductible: $500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MOOP: $3,000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HMO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PPO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828402"/>
                  </a:ext>
                </a:extLst>
              </a:tr>
              <a:tr h="172303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Harvard Pilgrim </a:t>
                      </a:r>
                      <a:endParaRPr lang="en-US" sz="1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Care/</a:t>
                      </a:r>
                      <a:endParaRPr lang="en-US" sz="1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(888) 333-4742</a:t>
                      </a:r>
                      <a:endParaRPr lang="en-US" sz="1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www.harvardpilgrim.org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 plans including HSA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Deductibles: $5,900-8,700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MOOP: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$7,000-8,700</a:t>
                      </a: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 plans including HSA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Deductibles: $2,700-6,200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MOOP: $7,000-8,700</a:t>
                      </a: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plan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Deductible: $1,500</a:t>
                      </a:r>
                    </a:p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MOOP: $5,000</a:t>
                      </a: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HMO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336599"/>
                  </a:ext>
                </a:extLst>
              </a:tr>
            </a:tbl>
          </a:graphicData>
        </a:graphic>
      </p:graphicFrame>
      <p:sp>
        <p:nvSpPr>
          <p:cNvPr id="15" name="Control 4">
            <a:extLst>
              <a:ext uri="{FF2B5EF4-FFF2-40B4-BE49-F238E27FC236}">
                <a16:creationId xmlns:a16="http://schemas.microsoft.com/office/drawing/2014/main" id="{9ACE4D46-400D-447B-BB37-00A1ACDC6E9B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425701" y="2435226"/>
            <a:ext cx="6056313" cy="30321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E9E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50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1CC7FE-D327-4A1B-B77C-F58F99F2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C71F-5BB3-4B8F-BFE8-12BF7D2005E8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AFB586-FC16-4388-9710-F1AD32A97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91" y="92076"/>
            <a:ext cx="11620477" cy="653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14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681</Words>
  <Application>Microsoft Office PowerPoint</Application>
  <PresentationFormat>Widescreen</PresentationFormat>
  <Paragraphs>179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Wingdings</vt:lpstr>
      <vt:lpstr>Wingdings 2</vt:lpstr>
      <vt:lpstr>1_Civic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Clear Choice Plans</vt:lpstr>
      <vt:lpstr>MLR 2020 Rebates</vt:lpstr>
      <vt:lpstr>   2022 Individual Major Medical Plans  By Network Type, Metal Level &amp; Carrier</vt:lpstr>
      <vt:lpstr>PowerPoint Presentation</vt:lpstr>
      <vt:lpstr>MGARA Reinsurance Changes</vt:lpstr>
      <vt:lpstr>Other Benefit Plan Design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Fougere, Keith</dc:creator>
  <cp:lastModifiedBy>Brown, Bradford L</cp:lastModifiedBy>
  <cp:revision>59</cp:revision>
  <dcterms:created xsi:type="dcterms:W3CDTF">2020-07-23T14:18:42Z</dcterms:created>
  <dcterms:modified xsi:type="dcterms:W3CDTF">2021-08-16T19:01:53Z</dcterms:modified>
</cp:coreProperties>
</file>