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1129" r:id="rId2"/>
    <p:sldId id="1160" r:id="rId3"/>
    <p:sldId id="1166" r:id="rId4"/>
    <p:sldId id="1172" r:id="rId5"/>
    <p:sldId id="1177" r:id="rId6"/>
    <p:sldId id="1162" r:id="rId7"/>
    <p:sldId id="1176" r:id="rId8"/>
    <p:sldId id="1175" r:id="rId9"/>
    <p:sldId id="1174" r:id="rId10"/>
    <p:sldId id="1188" r:id="rId11"/>
    <p:sldId id="1184" r:id="rId12"/>
    <p:sldId id="1185" r:id="rId13"/>
    <p:sldId id="1186" r:id="rId14"/>
    <p:sldId id="1187" r:id="rId15"/>
    <p:sldId id="1179"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43"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45"/>
    <p:restoredTop sz="94694"/>
  </p:normalViewPr>
  <p:slideViewPr>
    <p:cSldViewPr snapToGrid="0">
      <p:cViewPr varScale="1">
        <p:scale>
          <a:sx n="79" d="100"/>
          <a:sy n="79"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1/23/2025</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1/23/2025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F2215-8D1B-4779-BE99-CF7C8D7647BD}" type="slidenum">
              <a:rPr lang="en-US" smtClean="0"/>
              <a:t>11</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1/23/2025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lstStyle/>
          <a:p>
            <a:pPr algn="ctr"/>
            <a:r>
              <a:rPr lang="en-US" sz="3200" b="1" dirty="0">
                <a:cs typeface="Times New Roman" panose="02020603050405020304" pitchFamily="18" charset="0"/>
              </a:rPr>
              <a:t>Maine’s Paid Family and Medical Leave Law</a:t>
            </a:r>
            <a:endParaRPr lang="en-US" dirty="0">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Agenda:</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General Overview</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Key Dates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Rulemaking and Gathering Feedback</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Contributions to the PFML Fund</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Reasons for Leave</a:t>
            </a:r>
          </a:p>
          <a:p>
            <a:pPr marL="342900" indent="-342900">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Types of Leave</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Requirements and Eligibility</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Information for Employers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Benefit Calculations: The Tiers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Examples</a:t>
            </a:r>
          </a:p>
          <a:p>
            <a:pPr marL="342900" indent="-342900">
              <a:buFont typeface="Wingdings" panose="05000000000000000000" pitchFamily="2" charset="2"/>
              <a:buChar char="§"/>
            </a:pPr>
            <a:r>
              <a:rPr lang="en-US" sz="2000" dirty="0">
                <a:solidFill>
                  <a:schemeClr val="bg1"/>
                </a:solidFill>
                <a:latin typeface="Times New Roman" panose="02020603050405020304" pitchFamily="18" charset="0"/>
                <a:cs typeface="Times New Roman" panose="02020603050405020304" pitchFamily="18" charset="0"/>
              </a:rPr>
              <a:t>Questions</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F895-821E-E1E7-9625-299397D756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56E7E6-3194-1334-9C18-2678C25CD16F}"/>
              </a:ext>
            </a:extLst>
          </p:cNvPr>
          <p:cNvSpPr>
            <a:spLocks noGrp="1"/>
          </p:cNvSpPr>
          <p:nvPr>
            <p:ph type="title"/>
          </p:nvPr>
        </p:nvSpPr>
        <p:spPr/>
        <p:txBody>
          <a:bodyPr/>
          <a:lstStyle/>
          <a:p>
            <a:r>
              <a:rPr lang="en-US" dirty="0"/>
              <a:t>For Employers: Maine Paid Leave Portal</a:t>
            </a:r>
          </a:p>
        </p:txBody>
      </p:sp>
      <p:sp>
        <p:nvSpPr>
          <p:cNvPr id="5" name="Content Placeholder 4">
            <a:extLst>
              <a:ext uri="{FF2B5EF4-FFF2-40B4-BE49-F238E27FC236}">
                <a16:creationId xmlns:a16="http://schemas.microsoft.com/office/drawing/2014/main" id="{E61B65AC-AB75-6D0C-C2A4-5F28D8E5ED57}"/>
              </a:ext>
            </a:extLst>
          </p:cNvPr>
          <p:cNvSpPr>
            <a:spLocks noGrp="1"/>
          </p:cNvSpPr>
          <p:nvPr>
            <p:ph sz="half" idx="1"/>
          </p:nvPr>
        </p:nvSpPr>
        <p:spPr>
          <a:xfrm>
            <a:off x="445335" y="2174925"/>
            <a:ext cx="11301330" cy="2802428"/>
          </a:xfrm>
        </p:spPr>
        <p:txBody>
          <a:bodyPr anchor="t">
            <a:normAutofit/>
          </a:bodyPr>
          <a:lstStyle/>
          <a:p>
            <a:r>
              <a:rPr lang="en-US" dirty="0">
                <a:latin typeface="Times New Roman" panose="02020603050405020304" pitchFamily="18" charset="0"/>
                <a:cs typeface="Times New Roman" panose="02020603050405020304" pitchFamily="18" charset="0"/>
              </a:rPr>
              <a:t>Online system for employers to register for the Paid Family and Medical Leave Program their business information, designate a payroll processor, file quarterly wage reports, and remit quarterly premium contributions. The Portal launched on January 6, 2025.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Portal will also allow self-employed individuals and tribal governments to elect coverage.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Wage reports and premiums for first quarter due in April 2025.</a:t>
            </a:r>
          </a:p>
          <a:p>
            <a:endParaRPr lang="en-US" sz="2000" dirty="0"/>
          </a:p>
        </p:txBody>
      </p:sp>
    </p:spTree>
    <p:extLst>
      <p:ext uri="{BB962C8B-B14F-4D97-AF65-F5344CB8AC3E}">
        <p14:creationId xmlns:p14="http://schemas.microsoft.com/office/powerpoint/2010/main" val="3878307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latin typeface="Gill Sans MT (Headings)"/>
                <a:cs typeface="Times New Roman" panose="02020603050405020304" pitchFamily="18" charset="0"/>
              </a:rPr>
              <a:t>Benefit Calculations:  The Tiers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Benefits are determined by a tiered system based on the state average weekly wage (SAWW):</a:t>
            </a:r>
          </a:p>
          <a:p>
            <a:pPr lvl="1"/>
            <a:r>
              <a:rPr lang="en-US" sz="1800" dirty="0">
                <a:solidFill>
                  <a:schemeClr val="tx1"/>
                </a:solidFill>
                <a:latin typeface="Times New Roman" panose="02020603050405020304" pitchFamily="18" charset="0"/>
                <a:cs typeface="Times New Roman" panose="02020603050405020304" pitchFamily="18" charset="0"/>
              </a:rPr>
              <a:t>The portion of the covered individual’s average weekly wage that is equal to or less than 50% of the SAWW is replaced at 90%</a:t>
            </a:r>
          </a:p>
          <a:p>
            <a:pPr lvl="1"/>
            <a:r>
              <a:rPr lang="en-US" sz="1800" dirty="0">
                <a:solidFill>
                  <a:schemeClr val="tx1"/>
                </a:solidFill>
                <a:latin typeface="Times New Roman" panose="02020603050405020304" pitchFamily="18" charset="0"/>
                <a:cs typeface="Times New Roman" panose="02020603050405020304" pitchFamily="18" charset="0"/>
              </a:rPr>
              <a:t>The portion of the covered individual’s average weekly wage that is more than 50% of the SAWW is replaced at 66%</a:t>
            </a:r>
          </a:p>
          <a:p>
            <a:pPr lvl="1"/>
            <a:r>
              <a:rPr lang="en-US" sz="1800" dirty="0">
                <a:solidFill>
                  <a:schemeClr val="tx1"/>
                </a:solidFill>
                <a:latin typeface="Times New Roman" panose="02020603050405020304" pitchFamily="18" charset="0"/>
                <a:cs typeface="Times New Roman" panose="02020603050405020304" pitchFamily="18" charset="0"/>
              </a:rPr>
              <a:t>Benefits are capped at the SAWW ($1,144 in 2024) </a:t>
            </a:r>
          </a:p>
        </p:txBody>
      </p:sp>
    </p:spTree>
    <p:extLst>
      <p:ext uri="{BB962C8B-B14F-4D97-AF65-F5344CB8AC3E}">
        <p14:creationId xmlns:p14="http://schemas.microsoft.com/office/powerpoint/2010/main" val="379460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Example </a:t>
            </a:r>
            <a:r>
              <a:rPr lang="en-US" dirty="0"/>
              <a:t>How Benefits will be calculated </a:t>
            </a:r>
            <a:br>
              <a:rPr lang="en-US" dirty="0"/>
            </a:br>
            <a:r>
              <a:rPr lang="en-US" dirty="0"/>
              <a:t>Example 1: </a:t>
            </a:r>
            <a:r>
              <a:rPr lang="en-US" dirty="0" err="1"/>
              <a:t>MoRGAN</a:t>
            </a:r>
            <a:r>
              <a:rPr lang="en-US" dirty="0"/>
              <a:t> (Estimate)</a:t>
            </a:r>
            <a:endParaRPr lang="en-US"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2" y="2047362"/>
            <a:ext cx="7225074" cy="3962266"/>
          </a:xfrm>
        </p:spPr>
        <p:txBody>
          <a:bodyPr vert="horz" lIns="91440" tIns="45720" rIns="91440" bIns="45720" rtlCol="0" anchor="ctr">
            <a:normAutofit fontScale="92500" lnSpcReduction="20000"/>
          </a:bodyPr>
          <a:lstStyle/>
          <a:p>
            <a:pPr>
              <a:lnSpc>
                <a:spcPct val="90000"/>
              </a:lnSpc>
            </a:pPr>
            <a:r>
              <a:rPr lang="en-US" sz="1400" dirty="0">
                <a:latin typeface="Times New Roman" panose="02020603050405020304" pitchFamily="18" charset="0"/>
                <a:cs typeface="Times New Roman" panose="02020603050405020304" pitchFamily="18" charset="0"/>
              </a:rPr>
              <a:t>Morgan is employed as a full-time accountant and earns $57,000 a year. </a:t>
            </a:r>
          </a:p>
          <a:p>
            <a:pPr>
              <a:lnSpc>
                <a:spcPct val="90000"/>
              </a:lnSpc>
            </a:pPr>
            <a:r>
              <a:rPr lang="en-US" sz="1400" dirty="0">
                <a:latin typeface="Times New Roman" panose="02020603050405020304" pitchFamily="18" charset="0"/>
                <a:cs typeface="Times New Roman" panose="02020603050405020304" pitchFamily="18" charset="0"/>
              </a:rPr>
              <a:t>Morgan needs to take 8 weeks off to care for her mother who has a serious medical condition. </a:t>
            </a:r>
          </a:p>
          <a:p>
            <a:pPr marL="0" indent="0">
              <a:lnSpc>
                <a:spcPct val="90000"/>
              </a:lnSpc>
              <a:buNone/>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n-US" sz="1400" b="1" u="sng" dirty="0">
                <a:latin typeface="Times New Roman" panose="02020603050405020304" pitchFamily="18" charset="0"/>
                <a:cs typeface="Times New Roman" panose="02020603050405020304" pitchFamily="18" charset="0"/>
              </a:rPr>
              <a:t>Calculation of Morgan’s Weekly Benefit (Estimate): </a:t>
            </a:r>
          </a:p>
          <a:p>
            <a:pPr>
              <a:lnSpc>
                <a:spcPct val="90000"/>
              </a:lnSpc>
            </a:pPr>
            <a:r>
              <a:rPr lang="en-US" sz="1400" dirty="0">
                <a:latin typeface="Times New Roman" panose="02020603050405020304" pitchFamily="18" charset="0"/>
                <a:cs typeface="Times New Roman" panose="02020603050405020304" pitchFamily="18" charset="0"/>
              </a:rPr>
              <a:t>Morgan’s average weekly wage is $1,096 ($57,000 divided by 52 weeks). </a:t>
            </a:r>
          </a:p>
          <a:p>
            <a:pPr>
              <a:lnSpc>
                <a:spcPct val="90000"/>
              </a:lnSpc>
            </a:pPr>
            <a:r>
              <a:rPr lang="en-US" sz="1400" dirty="0">
                <a:latin typeface="Times New Roman" panose="02020603050405020304" pitchFamily="18" charset="0"/>
                <a:cs typeface="Times New Roman" panose="02020603050405020304" pitchFamily="18" charset="0"/>
              </a:rPr>
              <a:t>Morgan’s weekly deduction from paycheck to pay into PFML fund is $5.48 per week. ($285 a year in contributions divided by 52 weeks). </a:t>
            </a:r>
          </a:p>
          <a:p>
            <a:pPr>
              <a:lnSpc>
                <a:spcPct val="90000"/>
              </a:lnSpc>
            </a:pPr>
            <a:r>
              <a:rPr lang="en-US" sz="1400" dirty="0">
                <a:latin typeface="Times New Roman" panose="02020603050405020304" pitchFamily="18" charset="0"/>
                <a:cs typeface="Times New Roman" panose="02020603050405020304" pitchFamily="18" charset="0"/>
              </a:rPr>
              <a:t>Assuming Morgan’s employer has less than 15 employees, the employer is exempt from paying an employer contribution but must submit Morgan’s deductions to the PFML Fund. </a:t>
            </a:r>
          </a:p>
          <a:p>
            <a:pPr>
              <a:lnSpc>
                <a:spcPct val="90000"/>
              </a:lnSpc>
            </a:pPr>
            <a:r>
              <a:rPr lang="en-US" sz="1400" dirty="0">
                <a:latin typeface="Times New Roman" panose="02020603050405020304" pitchFamily="18" charset="0"/>
                <a:cs typeface="Times New Roman" panose="02020603050405020304" pitchFamily="18" charset="0"/>
              </a:rPr>
              <a:t>Tier 1: 90% wage replacement on earnings up to 50% of SAWW: $1,144 x 50% = $572 </a:t>
            </a:r>
          </a:p>
          <a:p>
            <a:pPr>
              <a:lnSpc>
                <a:spcPct val="90000"/>
              </a:lnSpc>
            </a:pPr>
            <a:r>
              <a:rPr lang="en-US" sz="1400" dirty="0">
                <a:latin typeface="Times New Roman" panose="02020603050405020304" pitchFamily="18" charset="0"/>
                <a:cs typeface="Times New Roman" panose="02020603050405020304" pitchFamily="18" charset="0"/>
              </a:rPr>
              <a:t>90% of $572 = $514</a:t>
            </a:r>
          </a:p>
          <a:p>
            <a:pPr>
              <a:lnSpc>
                <a:spcPct val="90000"/>
              </a:lnSpc>
            </a:pPr>
            <a:r>
              <a:rPr lang="en-US" sz="14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400" dirty="0">
                <a:latin typeface="Times New Roman" panose="02020603050405020304" pitchFamily="18" charset="0"/>
                <a:cs typeface="Times New Roman" panose="02020603050405020304" pitchFamily="18" charset="0"/>
              </a:rPr>
              <a:t>Morgan’s remaining earnings are $524 ($1,096 - $572). </a:t>
            </a:r>
          </a:p>
          <a:p>
            <a:pPr lvl="1">
              <a:lnSpc>
                <a:spcPct val="90000"/>
              </a:lnSpc>
            </a:pPr>
            <a:r>
              <a:rPr lang="en-US" sz="1400" dirty="0">
                <a:latin typeface="Times New Roman" panose="02020603050405020304" pitchFamily="18" charset="0"/>
                <a:cs typeface="Times New Roman" panose="02020603050405020304" pitchFamily="18" charset="0"/>
              </a:rPr>
              <a:t>66% of $524 = $345</a:t>
            </a:r>
          </a:p>
          <a:p>
            <a:pPr>
              <a:lnSpc>
                <a:spcPct val="90000"/>
              </a:lnSpc>
            </a:pPr>
            <a:r>
              <a:rPr lang="en-US" sz="1400" dirty="0">
                <a:latin typeface="Times New Roman" panose="02020603050405020304" pitchFamily="18" charset="0"/>
                <a:cs typeface="Times New Roman" panose="02020603050405020304" pitchFamily="18" charset="0"/>
              </a:rPr>
              <a:t>Morgan’s weekly benefit for the next 8 weeks = $859 ($514 plus $345). This is less than the SAWW, so there is no reduction.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rotWithShape="1">
          <a:blip r:embed="rId2">
            <a:extLst>
              <a:ext uri="{28A0092B-C50C-407E-A947-70E740481C1C}">
                <a14:useLocalDpi xmlns:a14="http://schemas.microsoft.com/office/drawing/2010/main" val="0"/>
              </a:ext>
            </a:extLst>
          </a:blip>
          <a:srcRect l="29456" r="27957" b="1"/>
          <a:stretch/>
        </p:blipFill>
        <p:spPr>
          <a:xfrm>
            <a:off x="8042147"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82724"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t>
            </a:r>
            <a:r>
              <a:rPr lang="en-US" dirty="0"/>
              <a:t> </a:t>
            </a:r>
            <a:br>
              <a:rPr lang="en-US" dirty="0"/>
            </a:br>
            <a:r>
              <a:rPr lang="en-US" dirty="0"/>
              <a:t>How Benefits will be calculated </a:t>
            </a:r>
            <a:br>
              <a:rPr lang="en-US" dirty="0"/>
            </a:br>
            <a:r>
              <a:rPr lang="en-US" dirty="0"/>
              <a:t>Example 2: Michael (Estimate)</a:t>
            </a:r>
            <a:endParaRPr lang="en-US"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rotWithShape="1">
          <a:blip r:embed="rId2">
            <a:extLst>
              <a:ext uri="{28A0092B-C50C-407E-A947-70E740481C1C}">
                <a14:useLocalDpi xmlns:a14="http://schemas.microsoft.com/office/drawing/2010/main" val="0"/>
              </a:ext>
            </a:extLst>
          </a:blip>
          <a:srcRect l="21847" r="35746" b="1"/>
          <a:stretch/>
        </p:blipFill>
        <p:spPr>
          <a:xfrm>
            <a:off x="448732"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82725" y="2174199"/>
            <a:ext cx="7225074" cy="4399164"/>
          </a:xfrm>
        </p:spPr>
        <p:txBody>
          <a:bodyPr vert="horz" lIns="91440" tIns="45720" rIns="91440" bIns="45720" rtlCol="0" anchor="ctr">
            <a:normAutofit/>
          </a:bodyPr>
          <a:lstStyle/>
          <a:p>
            <a:pPr>
              <a:lnSpc>
                <a:spcPct val="90000"/>
              </a:lnSpc>
            </a:pPr>
            <a:r>
              <a:rPr lang="en-US" sz="1300" dirty="0">
                <a:latin typeface="Times New Roman" panose="02020603050405020304" pitchFamily="18" charset="0"/>
                <a:cs typeface="Times New Roman" panose="02020603050405020304" pitchFamily="18" charset="0"/>
              </a:rPr>
              <a:t>Michael is employed full-time as a custodian and earns $35,000 a year. </a:t>
            </a:r>
          </a:p>
          <a:p>
            <a:pPr>
              <a:lnSpc>
                <a:spcPct val="90000"/>
              </a:lnSpc>
            </a:pPr>
            <a:r>
              <a:rPr lang="en-US" sz="1300" dirty="0">
                <a:latin typeface="Times New Roman" panose="02020603050405020304" pitchFamily="18" charset="0"/>
                <a:cs typeface="Times New Roman" panose="02020603050405020304" pitchFamily="18" charset="0"/>
              </a:rPr>
              <a:t>Michael needs to take 6 weeks off to bond with his newborn daughter. </a:t>
            </a:r>
          </a:p>
          <a:p>
            <a:pPr>
              <a:lnSpc>
                <a:spcPct val="90000"/>
              </a:lnSpc>
            </a:pPr>
            <a:endParaRPr lang="en-US" sz="1300" dirty="0">
              <a:latin typeface="Times New Roman" panose="02020603050405020304" pitchFamily="18" charset="0"/>
              <a:cs typeface="Times New Roman" panose="02020603050405020304" pitchFamily="18" charset="0"/>
            </a:endParaRPr>
          </a:p>
          <a:p>
            <a:pPr marL="0" indent="0">
              <a:lnSpc>
                <a:spcPct val="90000"/>
              </a:lnSpc>
              <a:buNone/>
            </a:pPr>
            <a:r>
              <a:rPr lang="en-US" sz="1200" b="1" u="sng" dirty="0">
                <a:latin typeface="Times New Roman" panose="02020603050405020304" pitchFamily="18" charset="0"/>
                <a:cs typeface="Times New Roman" panose="02020603050405020304" pitchFamily="18" charset="0"/>
              </a:rPr>
              <a:t>Calculation of Michael’s Weekly Benefit (Estimate): </a:t>
            </a:r>
          </a:p>
          <a:p>
            <a:pPr>
              <a:lnSpc>
                <a:spcPct val="90000"/>
              </a:lnSpc>
            </a:pPr>
            <a:r>
              <a:rPr lang="en-US" sz="1300" dirty="0">
                <a:latin typeface="Times New Roman" panose="02020603050405020304" pitchFamily="18" charset="0"/>
                <a:cs typeface="Times New Roman" panose="02020603050405020304" pitchFamily="18" charset="0"/>
              </a:rPr>
              <a:t>Michael’s average weekly wage is $673 ($35,000 divided by 52 weeks). </a:t>
            </a:r>
          </a:p>
          <a:p>
            <a:pPr>
              <a:lnSpc>
                <a:spcPct val="90000"/>
              </a:lnSpc>
            </a:pPr>
            <a:r>
              <a:rPr lang="en-US" sz="1300" dirty="0">
                <a:latin typeface="Times New Roman" panose="02020603050405020304" pitchFamily="18" charset="0"/>
                <a:cs typeface="Times New Roman" panose="02020603050405020304" pitchFamily="18" charset="0"/>
              </a:rPr>
              <a:t>Michael’s weekly deduction from paycheck to pay into PFML fund is $3.36 per week. ($175 a year in contributions divided by 52 weeks). </a:t>
            </a:r>
          </a:p>
          <a:p>
            <a:pPr>
              <a:lnSpc>
                <a:spcPct val="90000"/>
              </a:lnSpc>
            </a:pPr>
            <a:r>
              <a:rPr lang="en-US" sz="1300" dirty="0">
                <a:latin typeface="Times New Roman" panose="02020603050405020304" pitchFamily="18" charset="0"/>
                <a:cs typeface="Times New Roman" panose="02020603050405020304" pitchFamily="18" charset="0"/>
              </a:rPr>
              <a:t>Assuming Michael’s employer has 15 or more employees, the employer contribution is also $3.36 a week. ($175 a year in contributions divided by 52 weeks). </a:t>
            </a:r>
          </a:p>
          <a:p>
            <a:pPr>
              <a:lnSpc>
                <a:spcPct val="90000"/>
              </a:lnSpc>
            </a:pPr>
            <a:r>
              <a:rPr lang="en-US" sz="1300" dirty="0">
                <a:latin typeface="Times New Roman" panose="02020603050405020304" pitchFamily="18" charset="0"/>
                <a:cs typeface="Times New Roman" panose="02020603050405020304" pitchFamily="18" charset="0"/>
              </a:rPr>
              <a:t>Tier 1: 90% wage replacement on earnings up to 50% of SAWW: $1,144 x 50% = $572. </a:t>
            </a:r>
          </a:p>
          <a:p>
            <a:pPr>
              <a:lnSpc>
                <a:spcPct val="90000"/>
              </a:lnSpc>
            </a:pPr>
            <a:r>
              <a:rPr lang="en-US" sz="1300" dirty="0">
                <a:latin typeface="Times New Roman" panose="02020603050405020304" pitchFamily="18" charset="0"/>
                <a:cs typeface="Times New Roman" panose="02020603050405020304" pitchFamily="18" charset="0"/>
              </a:rPr>
              <a:t>90% of $572 = $514</a:t>
            </a:r>
          </a:p>
          <a:p>
            <a:pPr>
              <a:lnSpc>
                <a:spcPct val="90000"/>
              </a:lnSpc>
            </a:pPr>
            <a:r>
              <a:rPr lang="en-US" sz="13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300" dirty="0">
                <a:latin typeface="Times New Roman" panose="02020603050405020304" pitchFamily="18" charset="0"/>
                <a:cs typeface="Times New Roman" panose="02020603050405020304" pitchFamily="18" charset="0"/>
              </a:rPr>
              <a:t>Michael’s remaining earnings are $101 ($673 - $572). </a:t>
            </a:r>
          </a:p>
          <a:p>
            <a:pPr lvl="1">
              <a:lnSpc>
                <a:spcPct val="90000"/>
              </a:lnSpc>
            </a:pPr>
            <a:r>
              <a:rPr lang="en-US" sz="1300" dirty="0">
                <a:latin typeface="Times New Roman" panose="02020603050405020304" pitchFamily="18" charset="0"/>
                <a:cs typeface="Times New Roman" panose="02020603050405020304" pitchFamily="18" charset="0"/>
              </a:rPr>
              <a:t>66% of $101 = $66</a:t>
            </a:r>
          </a:p>
          <a:p>
            <a:pPr>
              <a:lnSpc>
                <a:spcPct val="90000"/>
              </a:lnSpc>
            </a:pPr>
            <a:r>
              <a:rPr lang="en-US" sz="1300" dirty="0">
                <a:latin typeface="Times New Roman" panose="02020603050405020304" pitchFamily="18" charset="0"/>
                <a:cs typeface="Times New Roman" panose="02020603050405020304" pitchFamily="18" charset="0"/>
              </a:rPr>
              <a:t>Michael’s total weekly benefit for the next 6 weeks = $580 ($514 plus $66). This is less than the SAWW, so there is no reduction. </a:t>
            </a:r>
          </a:p>
        </p:txBody>
      </p:sp>
    </p:spTree>
    <p:extLst>
      <p:ext uri="{BB962C8B-B14F-4D97-AF65-F5344CB8AC3E}">
        <p14:creationId xmlns:p14="http://schemas.microsoft.com/office/powerpoint/2010/main" val="62878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581192" y="702156"/>
            <a:ext cx="7225075" cy="1013800"/>
          </a:xfrm>
        </p:spPr>
        <p:txBody>
          <a:bodyPr vert="horz" lIns="91440" tIns="45720" rIns="91440" bIns="45720" rtlCol="0" anchor="b">
            <a:normAutofit fontScale="90000"/>
          </a:bodyPr>
          <a:lstStyle/>
          <a:p>
            <a:r>
              <a:rPr lang="en-US" dirty="0">
                <a:solidFill>
                  <a:schemeClr val="accent1"/>
                </a:solidFill>
              </a:rPr>
              <a:t>How Benefits will be calculated Ex</a:t>
            </a:r>
            <a:br>
              <a:rPr lang="en-US" dirty="0">
                <a:solidFill>
                  <a:schemeClr val="accent1"/>
                </a:solidFill>
              </a:rPr>
            </a:br>
            <a:r>
              <a:rPr lang="en-US" dirty="0"/>
              <a:t>How Benefits will be calculated </a:t>
            </a:r>
            <a:br>
              <a:rPr lang="en-US" dirty="0"/>
            </a:br>
            <a:r>
              <a:rPr lang="en-US" dirty="0"/>
              <a:t>Example 3: Jo (Estimate) </a:t>
            </a:r>
            <a:r>
              <a:rPr lang="en-US" dirty="0">
                <a:solidFill>
                  <a:schemeClr val="accent1"/>
                </a:solidFill>
              </a:rPr>
              <a:t>ample 3 (Estimate) </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4" y="2169268"/>
            <a:ext cx="7225074" cy="4223595"/>
          </a:xfrm>
        </p:spPr>
        <p:txBody>
          <a:bodyPr vert="horz" lIns="91440" tIns="45720" rIns="91440" bIns="45720" rtlCol="0" anchor="ctr">
            <a:normAutofit lnSpcReduction="10000"/>
          </a:bodyPr>
          <a:lstStyle/>
          <a:p>
            <a:pPr>
              <a:lnSpc>
                <a:spcPct val="90000"/>
              </a:lnSpc>
            </a:pPr>
            <a:r>
              <a:rPr lang="en-US" sz="1400" dirty="0">
                <a:latin typeface="Times New Roman" panose="02020603050405020304" pitchFamily="18" charset="0"/>
                <a:cs typeface="Times New Roman" panose="02020603050405020304" pitchFamily="18" charset="0"/>
              </a:rPr>
              <a:t>Jo is employed full-time as an IT professional and earns $90,000 a year. </a:t>
            </a:r>
          </a:p>
          <a:p>
            <a:pPr>
              <a:lnSpc>
                <a:spcPct val="90000"/>
              </a:lnSpc>
            </a:pPr>
            <a:r>
              <a:rPr lang="en-US" sz="1400" dirty="0">
                <a:latin typeface="Times New Roman" panose="02020603050405020304" pitchFamily="18" charset="0"/>
                <a:cs typeface="Times New Roman" panose="02020603050405020304" pitchFamily="18" charset="0"/>
              </a:rPr>
              <a:t>Jo needs to take 4 weeks off to recover from surgery. </a:t>
            </a:r>
          </a:p>
          <a:p>
            <a:pPr>
              <a:lnSpc>
                <a:spcPct val="90000"/>
              </a:lnSpc>
            </a:pPr>
            <a:endParaRPr lang="en-US" sz="1400" dirty="0">
              <a:latin typeface="Times New Roman" panose="02020603050405020304" pitchFamily="18" charset="0"/>
              <a:cs typeface="Times New Roman" panose="02020603050405020304" pitchFamily="18" charset="0"/>
            </a:endParaRPr>
          </a:p>
          <a:p>
            <a:pPr marL="0" indent="0">
              <a:lnSpc>
                <a:spcPct val="90000"/>
              </a:lnSpc>
              <a:buNone/>
            </a:pPr>
            <a:r>
              <a:rPr lang="en-US" sz="1400" b="1" u="sng" dirty="0">
                <a:latin typeface="Times New Roman" panose="02020603050405020304" pitchFamily="18" charset="0"/>
                <a:cs typeface="Times New Roman" panose="02020603050405020304" pitchFamily="18" charset="0"/>
              </a:rPr>
              <a:t>Calculation of Jo’s Weekly Benefit (Estimate): </a:t>
            </a:r>
          </a:p>
          <a:p>
            <a:pPr>
              <a:lnSpc>
                <a:spcPct val="90000"/>
              </a:lnSpc>
            </a:pPr>
            <a:r>
              <a:rPr lang="en-US" sz="1400" dirty="0">
                <a:latin typeface="Times New Roman" panose="02020603050405020304" pitchFamily="18" charset="0"/>
                <a:cs typeface="Times New Roman" panose="02020603050405020304" pitchFamily="18" charset="0"/>
              </a:rPr>
              <a:t>Jo’s average weekly wage is $1,730 ($90,000 divided by 52 weeks). </a:t>
            </a:r>
          </a:p>
          <a:p>
            <a:pPr>
              <a:lnSpc>
                <a:spcPct val="90000"/>
              </a:lnSpc>
            </a:pPr>
            <a:r>
              <a:rPr lang="en-US" sz="1400" dirty="0">
                <a:latin typeface="Times New Roman" panose="02020603050405020304" pitchFamily="18" charset="0"/>
                <a:cs typeface="Times New Roman" panose="02020603050405020304" pitchFamily="18" charset="0"/>
              </a:rPr>
              <a:t>Jo’s weekly deduction from paycheck to pay into PFML fund is $8.65 per week. ($450 a year in contributions divided by 52 weeks)</a:t>
            </a:r>
          </a:p>
          <a:p>
            <a:pPr>
              <a:lnSpc>
                <a:spcPct val="90000"/>
              </a:lnSpc>
            </a:pPr>
            <a:r>
              <a:rPr lang="en-US" sz="1400" dirty="0">
                <a:latin typeface="Times New Roman" panose="02020603050405020304" pitchFamily="18" charset="0"/>
                <a:cs typeface="Times New Roman" panose="02020603050405020304" pitchFamily="18" charset="0"/>
              </a:rPr>
              <a:t>Assuming Jo’s employer has 15 or more employees, the employer contribution is also $8.65 a week. </a:t>
            </a:r>
          </a:p>
          <a:p>
            <a:pPr>
              <a:lnSpc>
                <a:spcPct val="90000"/>
              </a:lnSpc>
            </a:pPr>
            <a:r>
              <a:rPr lang="en-US" sz="1400" dirty="0">
                <a:latin typeface="Times New Roman" panose="02020603050405020304" pitchFamily="18" charset="0"/>
                <a:cs typeface="Times New Roman" panose="02020603050405020304" pitchFamily="18" charset="0"/>
              </a:rPr>
              <a:t>Tier 1: 90% wage replacement on earnings up to 50% of SAWW: $1,144 x 50% = $572 (rounded). 90% of $572 = $514</a:t>
            </a:r>
          </a:p>
          <a:p>
            <a:pPr>
              <a:lnSpc>
                <a:spcPct val="90000"/>
              </a:lnSpc>
            </a:pPr>
            <a:r>
              <a:rPr lang="en-US" sz="1400" dirty="0">
                <a:latin typeface="Times New Roman" panose="02020603050405020304" pitchFamily="18" charset="0"/>
                <a:cs typeface="Times New Roman" panose="02020603050405020304" pitchFamily="18" charset="0"/>
              </a:rPr>
              <a:t>Tier 2: 66% wage replacement on earnings exceeding 50% of the SAWW</a:t>
            </a:r>
          </a:p>
          <a:p>
            <a:pPr lvl="1">
              <a:lnSpc>
                <a:spcPct val="90000"/>
              </a:lnSpc>
            </a:pPr>
            <a:r>
              <a:rPr lang="en-US" sz="1400" dirty="0">
                <a:latin typeface="Times New Roman" panose="02020603050405020304" pitchFamily="18" charset="0"/>
                <a:cs typeface="Times New Roman" panose="02020603050405020304" pitchFamily="18" charset="0"/>
              </a:rPr>
              <a:t>Jo’s remaining earnings are $1,158 ($1,730 - $572). </a:t>
            </a:r>
          </a:p>
          <a:p>
            <a:pPr lvl="1">
              <a:lnSpc>
                <a:spcPct val="90000"/>
              </a:lnSpc>
            </a:pPr>
            <a:r>
              <a:rPr lang="en-US" sz="1400" dirty="0">
                <a:latin typeface="Times New Roman" panose="02020603050405020304" pitchFamily="18" charset="0"/>
                <a:cs typeface="Times New Roman" panose="02020603050405020304" pitchFamily="18" charset="0"/>
              </a:rPr>
              <a:t>66% of $1,158 = $764</a:t>
            </a:r>
          </a:p>
          <a:p>
            <a:pPr>
              <a:lnSpc>
                <a:spcPct val="90000"/>
              </a:lnSpc>
            </a:pPr>
            <a:r>
              <a:rPr lang="en-US" sz="1400" dirty="0">
                <a:latin typeface="Times New Roman" panose="02020603050405020304" pitchFamily="18" charset="0"/>
                <a:cs typeface="Times New Roman" panose="02020603050405020304" pitchFamily="18" charset="0"/>
              </a:rPr>
              <a:t>Jo’s total weekly benefit for the next 6 weeks = $1,278 ($514 + $764). This exceeds the SAWW, so Jo’s benefit is capped at $1,144.</a:t>
            </a:r>
          </a:p>
          <a:p>
            <a:pPr>
              <a:lnSpc>
                <a:spcPct val="90000"/>
              </a:lnSpc>
            </a:pPr>
            <a:endParaRPr lang="en-US" sz="1400" dirty="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rotWithShape="1">
          <a:blip r:embed="rId2">
            <a:extLst>
              <a:ext uri="{28A0092B-C50C-407E-A947-70E740481C1C}">
                <a14:useLocalDpi xmlns:a14="http://schemas.microsoft.com/office/drawing/2010/main" val="0"/>
              </a:ext>
            </a:extLst>
          </a:blip>
          <a:srcRect l="10216" r="47197" b="1"/>
          <a:stretch/>
        </p:blipFill>
        <p:spPr>
          <a:xfrm>
            <a:off x="8042147"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rmAutofit/>
          </a:bodyPr>
          <a:lstStyle/>
          <a:p>
            <a:pPr marL="0" indent="0" algn="ctr">
              <a:buNone/>
            </a:pPr>
            <a:r>
              <a:rPr lang="en-US" sz="4800" dirty="0">
                <a:solidFill>
                  <a:schemeClr val="tx1"/>
                </a:solidFill>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37023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rmAutofit/>
          </a:bodyPr>
          <a:lstStyle/>
          <a:p>
            <a:r>
              <a:rPr lang="en-US" dirty="0">
                <a:cs typeface="Arial" panose="020B0604020202020204" pitchFamily="34" charset="0"/>
              </a:rPr>
              <a:t>General Overview</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581192" y="2508265"/>
            <a:ext cx="3474340" cy="3917732"/>
          </a:xfrm>
        </p:spPr>
        <p:txBody>
          <a:bodyPr>
            <a:normAutofit lnSpcReduction="10000"/>
          </a:bodyPr>
          <a:lstStyle/>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July 2023 - Governor Janet Mills signs state budget into law that included the creation of the Paid Family and Medical Leave (PFML) law. </a:t>
            </a:r>
          </a:p>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Maine’s PFML law will provide up to 12 weeks of paid leave per benefit year for family, military, medical or safe leave.</a:t>
            </a:r>
          </a:p>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PFML law will apply to all employees and employers in the State of Maine. Federal government and its employees are exempted from the law.</a:t>
            </a:r>
          </a:p>
          <a:p>
            <a:pPr marL="285750" indent="-285750">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US" sz="18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0" eaLnBrk="1" fontAlgn="auto" latinLnBrk="0" hangingPunct="1">
              <a:lnSpc>
                <a:spcPct val="100000"/>
              </a:lnSpc>
              <a:spcBef>
                <a:spcPts val="300"/>
              </a:spcBef>
              <a:spcAft>
                <a:spcPts val="30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5"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Key dates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168628"/>
            <a:ext cx="3593242" cy="4232432"/>
          </a:xfrm>
        </p:spPr>
        <p:txBody>
          <a:bodyPr anchor="t">
            <a:normAutofit lnSpcReduction="10000"/>
          </a:bodyPr>
          <a:lstStyle/>
          <a:p>
            <a:r>
              <a:rPr lang="en-US" dirty="0">
                <a:solidFill>
                  <a:schemeClr val="tx1"/>
                </a:solidFill>
                <a:latin typeface="Times New Roman" panose="02020603050405020304" pitchFamily="18" charset="0"/>
                <a:cs typeface="Times New Roman" panose="02020603050405020304" pitchFamily="18" charset="0"/>
              </a:rPr>
              <a:t>October 25, 2023: PFML law takes effect.</a:t>
            </a:r>
          </a:p>
          <a:p>
            <a:r>
              <a:rPr lang="en-US" dirty="0">
                <a:solidFill>
                  <a:schemeClr val="tx1"/>
                </a:solidFill>
                <a:latin typeface="Times New Roman" panose="02020603050405020304" pitchFamily="18" charset="0"/>
                <a:cs typeface="Times New Roman" panose="02020603050405020304" pitchFamily="18" charset="0"/>
              </a:rPr>
              <a:t>January 1, 2024: PFML Authority appointed. </a:t>
            </a:r>
          </a:p>
          <a:p>
            <a:r>
              <a:rPr lang="en-US" dirty="0">
                <a:solidFill>
                  <a:schemeClr val="tx1"/>
                </a:solidFill>
                <a:latin typeface="Times New Roman" panose="02020603050405020304" pitchFamily="18" charset="0"/>
                <a:cs typeface="Times New Roman" panose="02020603050405020304" pitchFamily="18" charset="0"/>
              </a:rPr>
              <a:t>January 1, 2025: Rules to implement the PFML program must be adopted by the Maine Department of Labor. </a:t>
            </a:r>
          </a:p>
          <a:p>
            <a:r>
              <a:rPr lang="en-US" dirty="0">
                <a:solidFill>
                  <a:schemeClr val="tx1"/>
                </a:solidFill>
                <a:latin typeface="Times New Roman" panose="02020603050405020304" pitchFamily="18" charset="0"/>
                <a:cs typeface="Times New Roman" panose="02020603050405020304" pitchFamily="18" charset="0"/>
              </a:rPr>
              <a:t>January 1, 2025: Payroll withholdings for the Paid Family Medical Leave program will begin. </a:t>
            </a:r>
          </a:p>
          <a:p>
            <a:r>
              <a:rPr lang="en-US" dirty="0">
                <a:solidFill>
                  <a:schemeClr val="tx1"/>
                </a:solidFill>
                <a:latin typeface="Times New Roman" panose="02020603050405020304" pitchFamily="18" charset="0"/>
                <a:cs typeface="Times New Roman" panose="02020603050405020304" pitchFamily="18" charset="0"/>
              </a:rPr>
              <a:t>May 1, 2026: Benefits become available. </a:t>
            </a:r>
          </a:p>
          <a:p>
            <a:endParaRPr lang="en-US" dirty="0"/>
          </a:p>
        </p:txBody>
      </p:sp>
      <p:pic>
        <p:nvPicPr>
          <p:cNvPr id="10" name="Content Placeholder 9" descr="Diagram&#10;&#10;Description automatically generated">
            <a:extLst>
              <a:ext uri="{FF2B5EF4-FFF2-40B4-BE49-F238E27FC236}">
                <a16:creationId xmlns:a16="http://schemas.microsoft.com/office/drawing/2014/main" id="{DE611EF9-9854-594B-650E-0FA4DFD7BDA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0516" y="2228003"/>
            <a:ext cx="5988548" cy="3907527"/>
          </a:xfrm>
        </p:spPr>
      </p:pic>
    </p:spTree>
    <p:extLst>
      <p:ext uri="{BB962C8B-B14F-4D97-AF65-F5344CB8AC3E}">
        <p14:creationId xmlns:p14="http://schemas.microsoft.com/office/powerpoint/2010/main" val="428481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RULEMAKING PROCESS AND GATHERING FEEDBACK</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ctr">
              <a:buNone/>
            </a:pPr>
            <a:r>
              <a:rPr lang="en-US" dirty="0">
                <a:solidFill>
                  <a:schemeClr val="tx1"/>
                </a:solidFill>
                <a:latin typeface="Times New Roman" panose="02020603050405020304" pitchFamily="18" charset="0"/>
                <a:cs typeface="Times New Roman" panose="02020603050405020304" pitchFamily="18" charset="0"/>
              </a:rPr>
              <a:t>The rulemaking process for PFML will be done in accordance with the Maine Administrative Procedures Act (MAPA): </a:t>
            </a:r>
          </a:p>
          <a:p>
            <a:pPr marL="0" indent="0" algn="ctr">
              <a:buNone/>
            </a:pPr>
            <a:r>
              <a:rPr lang="en-US" dirty="0">
                <a:solidFill>
                  <a:schemeClr val="tx1"/>
                </a:solidFill>
                <a:latin typeface="Times New Roman" panose="02020603050405020304" pitchFamily="18" charset="0"/>
                <a:cs typeface="Times New Roman" panose="02020603050405020304" pitchFamily="18" charset="0"/>
              </a:rPr>
              <a:t>Date formal rulemaking process began: </a:t>
            </a:r>
            <a:r>
              <a:rPr lang="en-US" b="1" dirty="0">
                <a:solidFill>
                  <a:schemeClr val="tx1"/>
                </a:solidFill>
                <a:latin typeface="Times New Roman" panose="02020603050405020304" pitchFamily="18" charset="0"/>
                <a:cs typeface="Times New Roman" panose="02020603050405020304" pitchFamily="18" charset="0"/>
              </a:rPr>
              <a:t>Spring 2024</a:t>
            </a:r>
          </a:p>
          <a:p>
            <a:pPr marL="0" indent="0" algn="ctr">
              <a:buNone/>
            </a:pPr>
            <a:endParaRPr lang="en-US" b="1"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Informal public listening sessions were held across the state to solicit general feedback and questions from interested parties. </a:t>
            </a:r>
            <a:endParaRPr lang="en-US" b="1"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Initial rules drafted and released for public comment. </a:t>
            </a:r>
            <a:r>
              <a:rPr lang="en-US">
                <a:solidFill>
                  <a:schemeClr val="tx1"/>
                </a:solidFill>
                <a:latin typeface="Times New Roman" panose="02020603050405020304" pitchFamily="18" charset="0"/>
                <a:cs typeface="Times New Roman" panose="02020603050405020304" pitchFamily="18" charset="0"/>
              </a:rPr>
              <a:t>A </a:t>
            </a:r>
            <a:r>
              <a:rPr lang="en-US" dirty="0">
                <a:solidFill>
                  <a:schemeClr val="tx1"/>
                </a:solidFill>
                <a:latin typeface="Times New Roman" panose="02020603050405020304" pitchFamily="18" charset="0"/>
                <a:cs typeface="Times New Roman" panose="02020603050405020304" pitchFamily="18" charset="0"/>
              </a:rPr>
              <a:t>p</a:t>
            </a:r>
            <a:r>
              <a:rPr lang="en-US">
                <a:solidFill>
                  <a:schemeClr val="tx1"/>
                </a:solidFill>
                <a:latin typeface="Times New Roman" panose="02020603050405020304" pitchFamily="18" charset="0"/>
                <a:cs typeface="Times New Roman" panose="02020603050405020304" pitchFamily="18" charset="0"/>
              </a:rPr>
              <a:t>ublic </a:t>
            </a:r>
            <a:r>
              <a:rPr lang="en-US" dirty="0">
                <a:solidFill>
                  <a:schemeClr val="tx1"/>
                </a:solidFill>
                <a:latin typeface="Times New Roman" panose="02020603050405020304" pitchFamily="18" charset="0"/>
                <a:cs typeface="Times New Roman" panose="02020603050405020304" pitchFamily="18" charset="0"/>
              </a:rPr>
              <a:t>hearing was held on the initial rules. </a:t>
            </a:r>
          </a:p>
          <a:p>
            <a:r>
              <a:rPr lang="en-US" b="0" i="0" dirty="0">
                <a:solidFill>
                  <a:schemeClr val="tx1"/>
                </a:solidFill>
                <a:effectLst/>
                <a:latin typeface="Times New Roman" panose="02020603050405020304" pitchFamily="18" charset="0"/>
                <a:cs typeface="Times New Roman" panose="02020603050405020304" pitchFamily="18" charset="0"/>
              </a:rPr>
              <a:t>Department considers and responds to public comments.</a:t>
            </a:r>
          </a:p>
          <a:p>
            <a:r>
              <a:rPr lang="en-US" dirty="0">
                <a:solidFill>
                  <a:schemeClr val="tx1"/>
                </a:solidFill>
                <a:latin typeface="Times New Roman" panose="02020603050405020304" pitchFamily="18" charset="0"/>
                <a:cs typeface="Times New Roman" panose="02020603050405020304" pitchFamily="18" charset="0"/>
              </a:rPr>
              <a:t>Department publishes rules to implement the program by January 2025.</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Contributions to PFML Fund</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The contribution per employee is 1% of an individual’s wage rate, split between the employee and employer. </a:t>
            </a:r>
          </a:p>
          <a:p>
            <a:r>
              <a:rPr lang="en-US" dirty="0">
                <a:solidFill>
                  <a:schemeClr val="tx1"/>
                </a:solidFill>
                <a:latin typeface="Times New Roman" panose="02020603050405020304" pitchFamily="18" charset="0"/>
                <a:cs typeface="Times New Roman" panose="02020603050405020304" pitchFamily="18" charset="0"/>
              </a:rPr>
              <a:t>Employers with fewer than 15 employees are exempted from the employer share of contributions but they must still withhold 50% of the premium from their employees wages. Self-employed individuals who opt-in are only responsible for the 50% premium rate. </a:t>
            </a:r>
            <a:br>
              <a:rPr lang="en-US" dirty="0">
                <a:solidFill>
                  <a:schemeClr val="tx1"/>
                </a:solidFill>
                <a:latin typeface="Times New Roman" panose="02020603050405020304" pitchFamily="18" charset="0"/>
                <a:cs typeface="Times New Roman" panose="02020603050405020304" pitchFamily="18" charset="0"/>
              </a:rPr>
            </a:br>
            <a:br>
              <a:rPr lang="en-US" dirty="0">
                <a:solidFill>
                  <a:schemeClr val="tx1"/>
                </a:solidFill>
                <a:latin typeface="Times New Roman" panose="02020603050405020304" pitchFamily="18" charset="0"/>
                <a:cs typeface="Times New Roman" panose="02020603050405020304" pitchFamily="18" charset="0"/>
              </a:rPr>
            </a:br>
            <a:r>
              <a:rPr lang="en-US" b="1" u="sng" dirty="0">
                <a:solidFill>
                  <a:schemeClr val="tx1"/>
                </a:solidFill>
                <a:latin typeface="Times New Roman" panose="02020603050405020304" pitchFamily="18" charset="0"/>
                <a:cs typeface="Times New Roman" panose="02020603050405020304" pitchFamily="18" charset="0"/>
              </a:rPr>
              <a:t>Example of contribution breakdown for employers/employees:</a:t>
            </a:r>
          </a:p>
          <a:p>
            <a:r>
              <a:rPr lang="en-US" b="1" dirty="0">
                <a:solidFill>
                  <a:schemeClr val="tx1"/>
                </a:solidFill>
                <a:latin typeface="Times New Roman" panose="02020603050405020304" pitchFamily="18" charset="0"/>
                <a:cs typeface="Times New Roman" panose="02020603050405020304" pitchFamily="18" charset="0"/>
              </a:rPr>
              <a:t>For employers with 15 or more employees</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For an employer with an annual payroll of $1 million a year, the annual premium would be $10,000 ($1M x 1%). The employer would contribute $5,000 per year (0.5%) and the employees, combined, would contribute $5,000 per year (0.5%). </a:t>
            </a:r>
          </a:p>
          <a:p>
            <a:r>
              <a:rPr lang="en-US" b="1" dirty="0">
                <a:solidFill>
                  <a:schemeClr val="tx1"/>
                </a:solidFill>
                <a:latin typeface="Times New Roman" panose="02020603050405020304" pitchFamily="18" charset="0"/>
                <a:cs typeface="Times New Roman" panose="02020603050405020304" pitchFamily="18" charset="0"/>
              </a:rPr>
              <a:t>For employers with less than 15 employees</a:t>
            </a:r>
            <a:br>
              <a:rPr lang="en-US" b="1"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For an employer with an annual payroll of $250,000, the annual premium would be $1,250 ($250K x 0.5%). The employer may deduct the entire amount from the employees’ wages and would be responsible for remitting the premium.</a:t>
            </a:r>
          </a:p>
        </p:txBody>
      </p:sp>
    </p:spTree>
    <p:extLst>
      <p:ext uri="{BB962C8B-B14F-4D97-AF65-F5344CB8AC3E}">
        <p14:creationId xmlns:p14="http://schemas.microsoft.com/office/powerpoint/2010/main" val="106315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Reasons for leave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l" defTabSz="457200" rtl="0" eaLnBrk="1" fontAlgn="auto" latinLnBrk="0" hangingPunct="1">
              <a:lnSpc>
                <a:spcPct val="100000"/>
              </a:lnSpc>
              <a:spcBef>
                <a:spcPct val="20000"/>
              </a:spcBef>
              <a:spcAft>
                <a:spcPts val="600"/>
              </a:spcAft>
              <a:buClr>
                <a:srgbClr val="4590B8"/>
              </a:buClr>
              <a:buSzPct val="92000"/>
              <a:buNone/>
              <a:tabLst/>
              <a:defRPr/>
            </a:pPr>
            <a:r>
              <a:rPr lang="en-US" sz="1800" dirty="0">
                <a:solidFill>
                  <a:schemeClr val="tx1"/>
                </a:solidFill>
                <a:latin typeface="Times New Roman" panose="02020603050405020304" pitchFamily="18" charset="0"/>
                <a:cs typeface="Times New Roman" panose="02020603050405020304" pitchFamily="18" charset="0"/>
              </a:rPr>
              <a:t>PFML reasons for leave mirror current state and federal law. Reasons for leave include:</a:t>
            </a:r>
          </a:p>
          <a:p>
            <a:r>
              <a:rPr lang="en-US" b="1" dirty="0">
                <a:solidFill>
                  <a:schemeClr val="tx1"/>
                </a:solidFill>
                <a:latin typeface="Times New Roman" panose="02020603050405020304" pitchFamily="18" charset="0"/>
                <a:cs typeface="Times New Roman" panose="02020603050405020304" pitchFamily="18" charset="0"/>
              </a:rPr>
              <a:t>Family leave: </a:t>
            </a:r>
            <a:r>
              <a:rPr lang="en-US" dirty="0">
                <a:solidFill>
                  <a:schemeClr val="tx1"/>
                </a:solidFill>
                <a:latin typeface="Times New Roman" panose="02020603050405020304" pitchFamily="18" charset="0"/>
                <a:cs typeface="Times New Roman" panose="02020603050405020304" pitchFamily="18" charset="0"/>
              </a:rPr>
              <a:t>To care for a new child (birth, adoption, fostering), to care for family with serious health condition. </a:t>
            </a:r>
          </a:p>
          <a:p>
            <a:r>
              <a:rPr lang="en-US" b="1" dirty="0">
                <a:solidFill>
                  <a:schemeClr val="tx1"/>
                </a:solidFill>
                <a:latin typeface="Times New Roman" panose="02020603050405020304" pitchFamily="18" charset="0"/>
                <a:cs typeface="Times New Roman" panose="02020603050405020304" pitchFamily="18" charset="0"/>
              </a:rPr>
              <a:t>Medical leave: </a:t>
            </a:r>
            <a:r>
              <a:rPr lang="en-US" dirty="0">
                <a:solidFill>
                  <a:schemeClr val="tx1"/>
                </a:solidFill>
                <a:latin typeface="Times New Roman" panose="02020603050405020304" pitchFamily="18" charset="0"/>
                <a:cs typeface="Times New Roman" panose="02020603050405020304" pitchFamily="18" charset="0"/>
              </a:rPr>
              <a:t>To care for one’s own medical needs. </a:t>
            </a:r>
          </a:p>
          <a:p>
            <a:r>
              <a:rPr lang="en-US" sz="1800" b="1" i="0" u="none" strike="noStrike" cap="none" dirty="0">
                <a:solidFill>
                  <a:schemeClr val="tx1"/>
                </a:solidFill>
                <a:latin typeface="Times New Roman"/>
                <a:ea typeface="Times New Roman"/>
                <a:cs typeface="Times New Roman"/>
                <a:sym typeface="Times New Roman"/>
              </a:rPr>
              <a:t>Safe leave:  </a:t>
            </a:r>
            <a:r>
              <a:rPr lang="en-US" sz="1800" b="0" i="0" u="none" strike="noStrike" cap="none" dirty="0">
                <a:solidFill>
                  <a:schemeClr val="tx1"/>
                </a:solidFill>
                <a:latin typeface="Times New Roman"/>
                <a:ea typeface="Times New Roman"/>
                <a:cs typeface="Times New Roman"/>
                <a:sym typeface="Times New Roman"/>
              </a:rPr>
              <a:t>To stay safe or to help a family member stay safe after abuse or violence.</a:t>
            </a:r>
            <a:r>
              <a:rPr lang="en-US" sz="1800" b="1" i="0" u="none" strike="noStrike" cap="none" dirty="0">
                <a:solidFill>
                  <a:srgbClr val="26503A"/>
                </a:solidFill>
                <a:latin typeface="Times New Roman"/>
                <a:ea typeface="Times New Roman"/>
                <a:cs typeface="Times New Roman"/>
                <a:sym typeface="Times New Roman"/>
              </a:rPr>
              <a:t> </a:t>
            </a:r>
          </a:p>
          <a:p>
            <a:r>
              <a:rPr lang="en-US" sz="1800" b="1" i="0" u="none" strike="noStrike" cap="none" dirty="0">
                <a:solidFill>
                  <a:schemeClr val="tx1"/>
                </a:solidFill>
                <a:latin typeface="Times New Roman"/>
                <a:ea typeface="Times New Roman"/>
                <a:cs typeface="Times New Roman"/>
                <a:sym typeface="Times New Roman"/>
              </a:rPr>
              <a:t>Military deployment: </a:t>
            </a:r>
            <a:r>
              <a:rPr lang="en-US" sz="1800" b="0" i="0" u="none" strike="noStrike" cap="none" dirty="0">
                <a:solidFill>
                  <a:schemeClr val="tx1"/>
                </a:solidFill>
                <a:latin typeface="Times New Roman"/>
                <a:ea typeface="Times New Roman"/>
                <a:cs typeface="Times New Roman"/>
                <a:sym typeface="Times New Roman"/>
              </a:rPr>
              <a:t>For </a:t>
            </a:r>
            <a:r>
              <a:rPr lang="en-US" sz="1800" dirty="0">
                <a:solidFill>
                  <a:schemeClr val="tx1"/>
                </a:solidFill>
                <a:latin typeface="Times New Roman"/>
                <a:ea typeface="Times New Roman"/>
                <a:cs typeface="Times New Roman"/>
                <a:sym typeface="Times New Roman"/>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leave</a:t>
            </a:r>
            <a:r>
              <a:rPr lang="en-US" sz="1800" b="0" i="0" u="none" strike="noStrike" cap="none" dirty="0">
                <a:solidFill>
                  <a:schemeClr val="tx1"/>
                </a:solidFill>
                <a:latin typeface="Times New Roman"/>
                <a:ea typeface="Times New Roman"/>
                <a:cs typeface="Times New Roman"/>
                <a:sym typeface="Times New Roman"/>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1800" b="0" i="0" u="none" strike="noStrike" cap="none" dirty="0">
                <a:solidFill>
                  <a:schemeClr val="tx1"/>
                </a:solidFill>
                <a:latin typeface="Times New Roman"/>
                <a:ea typeface="Times New Roman"/>
                <a:cs typeface="Times New Roman"/>
                <a:sym typeface="Times New Roman"/>
              </a:rPr>
              <a:t>related to a family member’s impending military deployment.</a:t>
            </a:r>
            <a:endParaRPr lang="en-US" sz="2800" b="0" i="0" u="none" strike="noStrike" cap="none" dirty="0">
              <a:solidFill>
                <a:schemeClr val="tx1"/>
              </a:solidFill>
              <a:latin typeface="Libre Franklin"/>
              <a:ea typeface="Libre Franklin"/>
              <a:cs typeface="Libre Franklin"/>
              <a:sym typeface="Libre Franklin"/>
            </a:endParaRPr>
          </a:p>
          <a:p>
            <a:endParaRPr lang="en-US" dirty="0">
              <a:solidFill>
                <a:schemeClr val="tx1"/>
              </a:solidFill>
            </a:endParaRPr>
          </a:p>
        </p:txBody>
      </p:sp>
    </p:spTree>
    <p:extLst>
      <p:ext uri="{BB962C8B-B14F-4D97-AF65-F5344CB8AC3E}">
        <p14:creationId xmlns:p14="http://schemas.microsoft.com/office/powerpoint/2010/main" val="6058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Types of leave</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r>
              <a:rPr lang="en-US" b="1" dirty="0">
                <a:solidFill>
                  <a:schemeClr val="tx1"/>
                </a:solidFill>
                <a:latin typeface="Times New Roman" panose="02020603050405020304" pitchFamily="18" charset="0"/>
                <a:cs typeface="Times New Roman" panose="02020603050405020304" pitchFamily="18" charset="0"/>
              </a:rPr>
              <a:t>Continuous leave: </a:t>
            </a:r>
            <a:r>
              <a:rPr lang="en-US" dirty="0">
                <a:solidFill>
                  <a:schemeClr val="tx1"/>
                </a:solidFill>
                <a:latin typeface="Times New Roman" panose="02020603050405020304" pitchFamily="18" charset="0"/>
                <a:cs typeface="Times New Roman" panose="02020603050405020304" pitchFamily="18" charset="0"/>
              </a:rPr>
              <a:t>An employee is taking leave that is ongoing for days or weeks at a time. (Ex. Employee is taking 6 weeks off to bond with newborn).</a:t>
            </a:r>
          </a:p>
          <a:p>
            <a:r>
              <a:rPr lang="en-US" b="1" dirty="0">
                <a:solidFill>
                  <a:schemeClr val="tx1"/>
                </a:solidFill>
                <a:latin typeface="Times New Roman" panose="02020603050405020304" pitchFamily="18" charset="0"/>
                <a:cs typeface="Times New Roman" panose="02020603050405020304" pitchFamily="18" charset="0"/>
              </a:rPr>
              <a:t>Intermittent leave: </a:t>
            </a:r>
            <a:r>
              <a:rPr lang="en-US" dirty="0">
                <a:solidFill>
                  <a:schemeClr val="tx1"/>
                </a:solidFill>
                <a:latin typeface="Times New Roman" panose="02020603050405020304" pitchFamily="18" charset="0"/>
                <a:cs typeface="Times New Roman" panose="02020603050405020304" pitchFamily="18" charset="0"/>
              </a:rPr>
              <a:t>An employee is still working but will need to take time off in increments (Ex. An employee undergoing chemotherapy works in the morning, has chemotherapy treatment in the afternoon, and will need a day to recover). </a:t>
            </a:r>
          </a:p>
          <a:p>
            <a:r>
              <a:rPr lang="en-US" b="1" dirty="0">
                <a:solidFill>
                  <a:schemeClr val="tx1"/>
                </a:solidFill>
                <a:latin typeface="Times New Roman" panose="02020603050405020304" pitchFamily="18" charset="0"/>
                <a:cs typeface="Times New Roman" panose="02020603050405020304" pitchFamily="18" charset="0"/>
              </a:rPr>
              <a:t>Reduced leave: </a:t>
            </a:r>
            <a:r>
              <a:rPr lang="en-US" dirty="0">
                <a:solidFill>
                  <a:schemeClr val="tx1"/>
                </a:solidFill>
                <a:latin typeface="Times New Roman" panose="02020603050405020304" pitchFamily="18" charset="0"/>
                <a:cs typeface="Times New Roman" panose="02020603050405020304" pitchFamily="18" charset="0"/>
              </a:rPr>
              <a:t>An employee is still working but is on a reduced schedule working certain number days of the week while on leave for the rest. (Ex. Employee normally works Monday-Friday but is now only working Monday, Wednesday and Thursday for the next 8 weeks to care for a family member with a serious medical condition).</a:t>
            </a:r>
          </a:p>
        </p:txBody>
      </p:sp>
    </p:spTree>
    <p:extLst>
      <p:ext uri="{BB962C8B-B14F-4D97-AF65-F5344CB8AC3E}">
        <p14:creationId xmlns:p14="http://schemas.microsoft.com/office/powerpoint/2010/main" val="369246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Requirements And eligibility</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581193" y="2011282"/>
            <a:ext cx="5422390" cy="3610822"/>
          </a:xfrm>
        </p:spPr>
        <p:txBody>
          <a:bodyPr anchor="t">
            <a:noAutofit/>
          </a:bodyPr>
          <a:lstStyle/>
          <a:p>
            <a:r>
              <a:rPr lang="en-US" dirty="0">
                <a:solidFill>
                  <a:schemeClr val="tx1"/>
                </a:solidFill>
                <a:latin typeface="Times New Roman" panose="02020603050405020304" pitchFamily="18" charset="0"/>
                <a:cs typeface="Times New Roman" panose="02020603050405020304" pitchFamily="18" charset="0"/>
              </a:rPr>
              <a:t>Absent an emergency, illness or necessity to take leave, an employee must give “reasonable notice” to the employer of their intent to take leave.   </a:t>
            </a:r>
          </a:p>
          <a:p>
            <a:r>
              <a:rPr lang="en-US" dirty="0">
                <a:solidFill>
                  <a:schemeClr val="tx1"/>
                </a:solidFill>
                <a:latin typeface="Times New Roman" panose="02020603050405020304" pitchFamily="18" charset="0"/>
                <a:cs typeface="Times New Roman" panose="02020603050405020304" pitchFamily="18" charset="0"/>
              </a:rPr>
              <a:t>Proof must be provided that the individual qualifies under one of the approved reasons for leave.</a:t>
            </a:r>
          </a:p>
          <a:p>
            <a:r>
              <a:rPr lang="en-US" dirty="0">
                <a:solidFill>
                  <a:schemeClr val="tx1"/>
                </a:solidFill>
                <a:latin typeface="Times New Roman" panose="02020603050405020304" pitchFamily="18" charset="0"/>
                <a:cs typeface="Times New Roman" panose="02020603050405020304" pitchFamily="18" charset="0"/>
              </a:rPr>
              <a:t>The individual must have earned at least six times the state average weekly wage (SAWW) in four of the last five completed quarters before accessing the benefit.</a:t>
            </a:r>
          </a:p>
          <a:p>
            <a:r>
              <a:rPr lang="en-US" dirty="0">
                <a:solidFill>
                  <a:schemeClr val="tx1"/>
                </a:solidFill>
                <a:latin typeface="Times New Roman" panose="02020603050405020304" pitchFamily="18" charset="0"/>
                <a:cs typeface="Times New Roman" panose="02020603050405020304" pitchFamily="18" charset="0"/>
              </a:rPr>
              <a:t>The scheduling of an employee taking leave must not cause “undue hardship” on the employer.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3583" y="2100931"/>
            <a:ext cx="5319413" cy="3189909"/>
          </a:xfrm>
        </p:spPr>
      </p:pic>
    </p:spTree>
    <p:extLst>
      <p:ext uri="{BB962C8B-B14F-4D97-AF65-F5344CB8AC3E}">
        <p14:creationId xmlns:p14="http://schemas.microsoft.com/office/powerpoint/2010/main" val="389244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lstStyle/>
          <a:p>
            <a:r>
              <a:rPr lang="en-US" dirty="0"/>
              <a:t>Important Information for employers</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rmAutofit/>
          </a:bodyPr>
          <a:lstStyle/>
          <a:p>
            <a:r>
              <a:rPr lang="en-US" sz="1800" dirty="0">
                <a:solidFill>
                  <a:schemeClr val="dk1"/>
                </a:solidFill>
                <a:latin typeface="Times New Roman"/>
                <a:ea typeface="Times New Roman"/>
                <a:cs typeface="Times New Roman"/>
                <a:sym typeface="Times New Roman"/>
              </a:rPr>
              <a:t>Individuals who have worked for an employer for at least 120 consecutive days are guaranteed job protections when taking leave. </a:t>
            </a:r>
          </a:p>
          <a:p>
            <a:r>
              <a:rPr lang="en-US" dirty="0">
                <a:solidFill>
                  <a:schemeClr val="tx1"/>
                </a:solidFill>
                <a:latin typeface="Times New Roman" panose="02020603050405020304" pitchFamily="18" charset="0"/>
                <a:cs typeface="Times New Roman" panose="02020603050405020304" pitchFamily="18" charset="0"/>
              </a:rPr>
              <a:t>An employer may apply for a private plan substitution showing what they offer is "substantially equivalent" to the state plan. They may opt out and administer their own plan as long as their plan meets the obligations required under the PFML law (rights, protections and benefits).</a:t>
            </a:r>
          </a:p>
          <a:p>
            <a:r>
              <a:rPr lang="en-US" dirty="0">
                <a:solidFill>
                  <a:schemeClr val="tx1"/>
                </a:solidFill>
                <a:latin typeface="Times New Roman" panose="02020603050405020304" pitchFamily="18" charset="0"/>
                <a:cs typeface="Times New Roman" panose="02020603050405020304" pitchFamily="18" charset="0"/>
              </a:rPr>
              <a:t>The Department holds the right to withdraw approval of a private plan if any of the terms and conditions are violated.</a:t>
            </a:r>
          </a:p>
          <a:p>
            <a:r>
              <a:rPr lang="en-US" dirty="0">
                <a:solidFill>
                  <a:schemeClr val="tx1"/>
                </a:solidFill>
                <a:latin typeface="Times New Roman" panose="02020603050405020304" pitchFamily="18" charset="0"/>
                <a:cs typeface="Times New Roman" panose="02020603050405020304" pitchFamily="18" charset="0"/>
              </a:rPr>
              <a:t>If an employer fails to provide notice about the Maine PFML program and the employee’s right to take it if necessary, the employee’s obligation to inform the employer they are taking leave is waived.</a:t>
            </a:r>
          </a:p>
          <a:p>
            <a:endParaRPr lang="en-US" sz="2000" dirty="0"/>
          </a:p>
        </p:txBody>
      </p:sp>
    </p:spTree>
    <p:extLst>
      <p:ext uri="{BB962C8B-B14F-4D97-AF65-F5344CB8AC3E}">
        <p14:creationId xmlns:p14="http://schemas.microsoft.com/office/powerpoint/2010/main" val="127733367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9645</TotalTime>
  <Words>1767</Words>
  <Application>Microsoft Office PowerPoint</Application>
  <PresentationFormat>Widescreen</PresentationFormat>
  <Paragraphs>114</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Gill Sans MT</vt:lpstr>
      <vt:lpstr>Gill Sans MT (Headings)</vt:lpstr>
      <vt:lpstr>Libre Franklin</vt:lpstr>
      <vt:lpstr>Times New Roman</vt:lpstr>
      <vt:lpstr>Wingdings</vt:lpstr>
      <vt:lpstr>Wingdings 2</vt:lpstr>
      <vt:lpstr>Dividend</vt:lpstr>
      <vt:lpstr>Maine’s Paid Family and Medical Leave Law</vt:lpstr>
      <vt:lpstr>General Overview</vt:lpstr>
      <vt:lpstr>Key dates</vt:lpstr>
      <vt:lpstr>RULEMAKING PROCESS AND GATHERING FEEDBACK</vt:lpstr>
      <vt:lpstr>Contributions to PFML Fund</vt:lpstr>
      <vt:lpstr>Reasons for leave</vt:lpstr>
      <vt:lpstr>Types of leave</vt:lpstr>
      <vt:lpstr>Requirements And eligibility</vt:lpstr>
      <vt:lpstr>Important Information for employers</vt:lpstr>
      <vt:lpstr>For Employers: Maine Paid Leave Portal</vt:lpstr>
      <vt:lpstr>Benefit Calculations:  The Tiers</vt:lpstr>
      <vt:lpstr>How Benefits will be calculated Example How Benefits will be calculated  Example 1: MoRGAN (Estimate)</vt:lpstr>
      <vt:lpstr>How Benefits will be calculated Ex  How Benefits will be calculated  Example 2: Michael (Estimate)</vt:lpstr>
      <vt:lpstr>How Benefits will be calculated Ex How Benefits will be calculated  Example 3: Jo (Estimate) ample 3 (Estimate)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Parson, Reginald</cp:lastModifiedBy>
  <cp:revision>51</cp:revision>
  <cp:lastPrinted>2023-09-26T17:45:09Z</cp:lastPrinted>
  <dcterms:created xsi:type="dcterms:W3CDTF">2023-04-05T13:39:04Z</dcterms:created>
  <dcterms:modified xsi:type="dcterms:W3CDTF">2025-01-23T17:11:02Z</dcterms:modified>
</cp:coreProperties>
</file>