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1129" r:id="rId2"/>
    <p:sldId id="1160" r:id="rId3"/>
    <p:sldId id="1166" r:id="rId4"/>
    <p:sldId id="1172" r:id="rId5"/>
    <p:sldId id="1177" r:id="rId6"/>
    <p:sldId id="1162" r:id="rId7"/>
    <p:sldId id="1176" r:id="rId8"/>
    <p:sldId id="1175" r:id="rId9"/>
    <p:sldId id="1174" r:id="rId10"/>
    <p:sldId id="1188" r:id="rId11"/>
    <p:sldId id="1184" r:id="rId12"/>
    <p:sldId id="1185" r:id="rId13"/>
    <p:sldId id="1186" r:id="rId14"/>
    <p:sldId id="1187" r:id="rId15"/>
    <p:sldId id="1179" r:id="rId16"/>
  </p:sldIdLst>
  <p:sldSz cx="12192000" cy="6858000"/>
  <p:notesSz cx="6950075"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0"/>
    <p:restoredTop sz="94710"/>
  </p:normalViewPr>
  <p:slideViewPr>
    <p:cSldViewPr snapToGrid="0">
      <p:cViewPr varScale="1">
        <p:scale>
          <a:sx n="79" d="100"/>
          <a:sy n="79" d="100"/>
        </p:scale>
        <p:origin x="581"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1/23/2025</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1/23/2025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11</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0"/>
            <a:r>
              <a:rPr lang="so" sz="3200" b="1" i="0" u="none" strike="noStrike">
                <a:latin typeface="Gill Sans MT"/>
                <a:cs typeface="Times New Roman"/>
              </a:rPr>
              <a:t>Sharciga Fasaxa Qoyska iyo Caafimaadka ee Mushaharka Leh</a:t>
            </a:r>
            <a:endParaRPr lang="en-US">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rtl="0"/>
            <a:r>
              <a:rPr lang="so" sz="2000" b="1" i="0" u="none" strike="noStrike">
                <a:solidFill>
                  <a:srgbClr val="FFFFFF"/>
                </a:solidFill>
                <a:latin typeface="Times New Roman"/>
                <a:cs typeface="Times New Roman"/>
              </a:rPr>
              <a:t>Ajandaha: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Guudmar Guud</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Taariikhaha muhiimka ah</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Sharci-samaynta iyo UrurintaJawaabcelinta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Tabarucaadka lagu bixiyo Sanduuqa PFML</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Sababaha fasaxa</a:t>
            </a: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Noocyada fasaxa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Shuruudaha iyo mutaysiga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Macluumaadka loogu talogalay Loo-shaqeeyayaasha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Xisaabinta Faa'idada: Heerarka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Tusaalayaasha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Su'aalaha</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E0656-0310-ACB3-F870-D96A4A87EE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FC0E34-FD6B-7D32-B68D-224FDAB0083D}"/>
              </a:ext>
            </a:extLst>
          </p:cNvPr>
          <p:cNvSpPr>
            <a:spLocks noGrp="1"/>
          </p:cNvSpPr>
          <p:nvPr>
            <p:ph type="title"/>
          </p:nvPr>
        </p:nvSpPr>
        <p:spPr/>
        <p:txBody>
          <a:bodyPr>
            <a:noAutofit/>
          </a:bodyPr>
          <a:lstStyle/>
          <a:p>
            <a:pPr rtl="0"/>
            <a:r>
              <a:rPr lang="so" sz="2800" b="0" i="0" u="none" strike="noStrike" dirty="0">
                <a:latin typeface="Aptos Display"/>
              </a:rPr>
              <a:t>Loogu talogalay loo-shaqeeyayasha: Boortalka Fasaxa Mushaharka la Qaato ee Maine</a:t>
            </a:r>
            <a:endParaRPr lang="so" sz="2800" b="0" i="0" u="none" strike="noStrike" dirty="0">
              <a:latin typeface="Gill Sans MT"/>
            </a:endParaRPr>
          </a:p>
        </p:txBody>
      </p:sp>
      <p:sp>
        <p:nvSpPr>
          <p:cNvPr id="5" name="Content Placeholder 4">
            <a:extLst>
              <a:ext uri="{FF2B5EF4-FFF2-40B4-BE49-F238E27FC236}">
                <a16:creationId xmlns:a16="http://schemas.microsoft.com/office/drawing/2014/main" id="{512A65FA-1B97-90F7-A3D8-8CF542C01FB8}"/>
              </a:ext>
            </a:extLst>
          </p:cNvPr>
          <p:cNvSpPr>
            <a:spLocks noGrp="1"/>
          </p:cNvSpPr>
          <p:nvPr>
            <p:ph sz="half" idx="1"/>
          </p:nvPr>
        </p:nvSpPr>
        <p:spPr>
          <a:xfrm>
            <a:off x="445335" y="2174925"/>
            <a:ext cx="11301330" cy="2854275"/>
          </a:xfrm>
        </p:spPr>
        <p:txBody>
          <a:bodyPr anchor="t">
            <a:noAutofit/>
          </a:bodyPr>
          <a:lstStyle/>
          <a:p>
            <a:pPr marL="285750" indent="-285750">
              <a:lnSpc>
                <a:spcPct val="100000"/>
              </a:lnSpc>
              <a:spcBef>
                <a:spcPct val="0"/>
              </a:spcBef>
            </a:pPr>
            <a:r>
              <a:rPr lang="en-US" sz="2000" b="0" i="0" u="none" strike="noStrike" dirty="0" err="1">
                <a:solidFill>
                  <a:schemeClr val="tx1"/>
                </a:solidFill>
                <a:latin typeface="Times New Roman"/>
                <a:ea typeface="Times New Roman"/>
                <a:cs typeface="Times New Roman"/>
                <a:sym typeface="Times New Roman"/>
              </a:rPr>
              <a:t>Nidaam</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onlayn</a:t>
            </a:r>
            <a:r>
              <a:rPr lang="en-US" sz="2000" b="0" i="0" u="none" strike="noStrike" dirty="0">
                <a:solidFill>
                  <a:schemeClr val="tx1"/>
                </a:solidFill>
                <a:latin typeface="Times New Roman"/>
                <a:ea typeface="Times New Roman"/>
                <a:cs typeface="Times New Roman"/>
                <a:sym typeface="Times New Roman"/>
              </a:rPr>
              <a:t> ah </a:t>
            </a:r>
            <a:r>
              <a:rPr lang="en-US" sz="2000" b="0" i="0" u="none" strike="noStrike" dirty="0" err="1">
                <a:solidFill>
                  <a:schemeClr val="tx1"/>
                </a:solidFill>
                <a:latin typeface="Times New Roman"/>
                <a:ea typeface="Times New Roman"/>
                <a:cs typeface="Times New Roman"/>
                <a:sym typeface="Times New Roman"/>
              </a:rPr>
              <a:t>oo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loogu</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talogalay</a:t>
            </a:r>
            <a:r>
              <a:rPr lang="en-US" sz="2000" b="0" i="0" u="none" strike="noStrike" dirty="0">
                <a:solidFill>
                  <a:schemeClr val="tx1"/>
                </a:solidFill>
                <a:latin typeface="Times New Roman"/>
                <a:ea typeface="Times New Roman"/>
                <a:cs typeface="Times New Roman"/>
                <a:sym typeface="Times New Roman"/>
              </a:rPr>
              <a:t> loo-</a:t>
            </a:r>
            <a:r>
              <a:rPr lang="en-US" sz="2000" b="0" i="0" u="none" strike="noStrike" dirty="0" err="1">
                <a:solidFill>
                  <a:schemeClr val="tx1"/>
                </a:solidFill>
                <a:latin typeface="Times New Roman"/>
                <a:ea typeface="Times New Roman"/>
                <a:cs typeface="Times New Roman"/>
                <a:sym typeface="Times New Roman"/>
              </a:rPr>
              <a:t>shaqeeyayaashu</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inay</a:t>
            </a:r>
            <a:r>
              <a:rPr lang="en-US" sz="2000" b="0" i="0" u="none" strike="noStrike" dirty="0">
                <a:solidFill>
                  <a:schemeClr val="tx1"/>
                </a:solidFill>
                <a:latin typeface="Times New Roman"/>
                <a:ea typeface="Times New Roman"/>
                <a:cs typeface="Times New Roman"/>
                <a:sym typeface="Times New Roman"/>
              </a:rPr>
              <a:t> ka </a:t>
            </a:r>
            <a:r>
              <a:rPr lang="en-US" sz="2000" b="0" i="0" u="none" strike="noStrike" dirty="0" err="1">
                <a:solidFill>
                  <a:schemeClr val="tx1"/>
                </a:solidFill>
                <a:latin typeface="Times New Roman"/>
                <a:ea typeface="Times New Roman"/>
                <a:cs typeface="Times New Roman"/>
                <a:sym typeface="Times New Roman"/>
              </a:rPr>
              <a:t>diiwaangaliyeen</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Barnaamijka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Fasaxa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Qoyska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iyo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Caafimaadka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Mushaharka</a:t>
            </a:r>
            <a:r>
              <a:rPr lang="en-US" sz="2000" b="0" i="0" u="none" strike="noStrike" dirty="0">
                <a:solidFill>
                  <a:schemeClr val="tx1"/>
                </a:solidFill>
                <a:latin typeface="Times New Roman"/>
                <a:ea typeface="Times New Roman"/>
                <a:cs typeface="Times New Roman"/>
                <a:sym typeface="Times New Roman"/>
              </a:rPr>
              <a:t> la </a:t>
            </a:r>
            <a:r>
              <a:rPr lang="en-US" sz="2000" b="0" i="0" u="none" strike="noStrike" dirty="0" err="1">
                <a:solidFill>
                  <a:schemeClr val="tx1"/>
                </a:solidFill>
                <a:latin typeface="Times New Roman"/>
                <a:ea typeface="Times New Roman"/>
                <a:cs typeface="Times New Roman"/>
                <a:sym typeface="Times New Roman"/>
              </a:rPr>
              <a:t>Qaato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macluumaadka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ganacsigooda</a:t>
            </a:r>
            <a:r>
              <a:rPr lang="en-US" sz="2000" b="0" i="0" u="none" strike="noStrike" dirty="0">
                <a:solidFill>
                  <a:schemeClr val="tx1"/>
                </a:solidFill>
                <a:latin typeface="Times New Roman"/>
                <a:ea typeface="Times New Roman"/>
                <a:cs typeface="Times New Roman"/>
                <a:sym typeface="Times New Roman"/>
              </a:rPr>
              <a:t>, ay </a:t>
            </a:r>
            <a:r>
              <a:rPr lang="en-US" sz="2000" b="0" i="0" u="none" strike="noStrike" dirty="0" err="1">
                <a:solidFill>
                  <a:schemeClr val="tx1"/>
                </a:solidFill>
                <a:latin typeface="Times New Roman"/>
                <a:ea typeface="Times New Roman"/>
                <a:cs typeface="Times New Roman"/>
                <a:sym typeface="Times New Roman"/>
              </a:rPr>
              <a:t>sameeyaan</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mushahar</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diyaariye</a:t>
            </a:r>
            <a:r>
              <a:rPr lang="en-US" sz="2000" b="0" i="0" u="none" strike="noStrike" dirty="0">
                <a:solidFill>
                  <a:schemeClr val="tx1"/>
                </a:solidFill>
                <a:latin typeface="Times New Roman"/>
                <a:ea typeface="Times New Roman"/>
                <a:cs typeface="Times New Roman"/>
                <a:sym typeface="Times New Roman"/>
              </a:rPr>
              <a:t>, ay ka </a:t>
            </a:r>
            <a:r>
              <a:rPr lang="en-US" sz="2000" b="0" i="0" u="none" strike="noStrike" dirty="0" err="1">
                <a:solidFill>
                  <a:schemeClr val="tx1"/>
                </a:solidFill>
                <a:latin typeface="Times New Roman"/>
                <a:ea typeface="Times New Roman"/>
                <a:cs typeface="Times New Roman"/>
                <a:sym typeface="Times New Roman"/>
              </a:rPr>
              <a:t>xereeyaan</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warbixinaha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mushaharka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saddex-biloodlaha</a:t>
            </a:r>
            <a:r>
              <a:rPr lang="en-US" sz="2000" b="0" i="0" u="none" strike="noStrike" dirty="0">
                <a:solidFill>
                  <a:schemeClr val="tx1"/>
                </a:solidFill>
                <a:latin typeface="Times New Roman"/>
                <a:ea typeface="Times New Roman"/>
                <a:cs typeface="Times New Roman"/>
                <a:sym typeface="Times New Roman"/>
              </a:rPr>
              <a:t> ah, </a:t>
            </a:r>
            <a:r>
              <a:rPr lang="en-US" sz="2000" b="0" i="0" u="none" strike="noStrike" dirty="0" err="1">
                <a:solidFill>
                  <a:schemeClr val="tx1"/>
                </a:solidFill>
                <a:latin typeface="Times New Roman"/>
                <a:ea typeface="Times New Roman"/>
                <a:cs typeface="Times New Roman"/>
                <a:sym typeface="Times New Roman"/>
              </a:rPr>
              <a:t>ayna</a:t>
            </a:r>
            <a:r>
              <a:rPr lang="en-US" sz="2000" b="0" i="0" u="none" strike="noStrike" dirty="0">
                <a:solidFill>
                  <a:schemeClr val="tx1"/>
                </a:solidFill>
                <a:latin typeface="Times New Roman"/>
                <a:ea typeface="Times New Roman"/>
                <a:cs typeface="Times New Roman"/>
                <a:sym typeface="Times New Roman"/>
              </a:rPr>
              <a:t> ka </a:t>
            </a:r>
            <a:r>
              <a:rPr lang="en-US" sz="2000" b="0" i="0" u="none" strike="noStrike" dirty="0" err="1">
                <a:solidFill>
                  <a:schemeClr val="tx1"/>
                </a:solidFill>
                <a:latin typeface="Times New Roman"/>
                <a:ea typeface="Times New Roman"/>
                <a:cs typeface="Times New Roman"/>
                <a:sym typeface="Times New Roman"/>
              </a:rPr>
              <a:t>diraan</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lacagta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tabarucaadka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saddex-biloodlaha</a:t>
            </a:r>
            <a:r>
              <a:rPr lang="en-US" sz="2000" b="0" i="0" u="none" strike="noStrike" dirty="0">
                <a:solidFill>
                  <a:schemeClr val="tx1"/>
                </a:solidFill>
                <a:latin typeface="Times New Roman"/>
                <a:ea typeface="Times New Roman"/>
                <a:cs typeface="Times New Roman"/>
                <a:sym typeface="Times New Roman"/>
              </a:rPr>
              <a:t> ah. </a:t>
            </a:r>
            <a:r>
              <a:rPr lang="en-US" sz="2000" b="0" i="0" u="none" strike="noStrike" dirty="0" err="1">
                <a:solidFill>
                  <a:schemeClr val="tx1"/>
                </a:solidFill>
                <a:latin typeface="Times New Roman"/>
                <a:ea typeface="Times New Roman"/>
                <a:cs typeface="Times New Roman"/>
                <a:sym typeface="Times New Roman"/>
              </a:rPr>
              <a:t>Boortalka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waxa</a:t>
            </a:r>
            <a:r>
              <a:rPr lang="en-US" sz="2000" b="0" i="0" u="none" strike="noStrike" dirty="0">
                <a:solidFill>
                  <a:schemeClr val="tx1"/>
                </a:solidFill>
                <a:latin typeface="Times New Roman"/>
                <a:ea typeface="Times New Roman"/>
                <a:cs typeface="Times New Roman"/>
                <a:sym typeface="Times New Roman"/>
              </a:rPr>
              <a:t> la </a:t>
            </a:r>
            <a:r>
              <a:rPr lang="en-US" sz="2000" b="0" i="0" u="none" strike="noStrike" dirty="0" err="1">
                <a:solidFill>
                  <a:schemeClr val="tx1"/>
                </a:solidFill>
                <a:latin typeface="Times New Roman"/>
                <a:ea typeface="Times New Roman"/>
                <a:cs typeface="Times New Roman"/>
                <a:sym typeface="Times New Roman"/>
              </a:rPr>
              <a:t>hawlgaliyey</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Janaayo</a:t>
            </a:r>
            <a:r>
              <a:rPr lang="en-US" sz="2000" b="0" i="0" u="none" strike="noStrike" dirty="0">
                <a:solidFill>
                  <a:schemeClr val="tx1"/>
                </a:solidFill>
                <a:latin typeface="Times New Roman"/>
                <a:ea typeface="Times New Roman"/>
                <a:cs typeface="Times New Roman"/>
                <a:sym typeface="Times New Roman"/>
              </a:rPr>
              <a:t> 2025. </a:t>
            </a:r>
            <a:endParaRPr lang="en-US" sz="20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285750" indent="-285750">
              <a:lnSpc>
                <a:spcPct val="100000"/>
              </a:lnSpc>
            </a:pPr>
            <a:r>
              <a:rPr lang="en-US" sz="2000" b="0" i="0" u="none" strike="noStrike" dirty="0" err="1">
                <a:solidFill>
                  <a:schemeClr val="tx1"/>
                </a:solidFill>
                <a:latin typeface="Times New Roman"/>
                <a:ea typeface="Times New Roman"/>
                <a:cs typeface="Times New Roman"/>
                <a:sym typeface="Times New Roman"/>
              </a:rPr>
              <a:t>Boortalku</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sidoo</a:t>
            </a:r>
            <a:r>
              <a:rPr lang="en-US" sz="2000" b="0" i="0" u="none" strike="noStrike" dirty="0">
                <a:solidFill>
                  <a:schemeClr val="tx1"/>
                </a:solidFill>
                <a:latin typeface="Times New Roman"/>
                <a:ea typeface="Times New Roman"/>
                <a:cs typeface="Times New Roman"/>
                <a:sym typeface="Times New Roman"/>
              </a:rPr>
              <a:t> kale </a:t>
            </a:r>
            <a:r>
              <a:rPr lang="en-US" sz="2000" b="0" i="0" u="none" strike="noStrike" dirty="0" err="1">
                <a:solidFill>
                  <a:schemeClr val="tx1"/>
                </a:solidFill>
                <a:latin typeface="Times New Roman"/>
                <a:ea typeface="Times New Roman"/>
                <a:cs typeface="Times New Roman"/>
                <a:sym typeface="Times New Roman"/>
              </a:rPr>
              <a:t>wuxuu</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oggolaan</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doonaa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shakhsiyaadka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iskood</a:t>
            </a:r>
            <a:r>
              <a:rPr lang="en-US" sz="2000" b="0" i="0" u="none" strike="noStrike" dirty="0">
                <a:solidFill>
                  <a:schemeClr val="tx1"/>
                </a:solidFill>
                <a:latin typeface="Times New Roman"/>
                <a:ea typeface="Times New Roman"/>
                <a:cs typeface="Times New Roman"/>
                <a:sym typeface="Times New Roman"/>
              </a:rPr>
              <a:t> u </a:t>
            </a:r>
            <a:r>
              <a:rPr lang="en-US" sz="2000" b="0" i="0" u="none" strike="noStrike" dirty="0" err="1">
                <a:solidFill>
                  <a:schemeClr val="tx1"/>
                </a:solidFill>
                <a:latin typeface="Times New Roman"/>
                <a:ea typeface="Times New Roman"/>
                <a:cs typeface="Times New Roman"/>
                <a:sym typeface="Times New Roman"/>
              </a:rPr>
              <a:t>shaqaysta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iyo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maamulada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qabiiladu</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inay</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doortaan</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caymin</a:t>
            </a:r>
            <a:r>
              <a:rPr lang="en-US" sz="2000" b="0" i="0" u="none" strike="noStrike" dirty="0">
                <a:solidFill>
                  <a:schemeClr val="tx1"/>
                </a:solidFill>
                <a:latin typeface="Times New Roman"/>
                <a:ea typeface="Times New Roman"/>
                <a:cs typeface="Times New Roman"/>
                <a:sym typeface="Times New Roman"/>
              </a:rPr>
              <a:t>. </a:t>
            </a:r>
            <a:endParaRPr lang="en-US" sz="20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285750" indent="-285750">
              <a:lnSpc>
                <a:spcPct val="100000"/>
              </a:lnSpc>
            </a:pPr>
            <a:r>
              <a:rPr lang="en-US" sz="2000" b="0" i="0" u="none" strike="noStrike" dirty="0" err="1">
                <a:solidFill>
                  <a:schemeClr val="tx1"/>
                </a:solidFill>
                <a:latin typeface="Times New Roman"/>
                <a:ea typeface="Times New Roman"/>
                <a:cs typeface="Times New Roman"/>
                <a:sym typeface="Times New Roman"/>
              </a:rPr>
              <a:t>Warbixinaha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iyo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lacagaha</a:t>
            </a:r>
            <a:r>
              <a:rPr lang="en-US" sz="2000" b="0" i="0" u="none" strike="noStrike" dirty="0">
                <a:solidFill>
                  <a:schemeClr val="tx1"/>
                </a:solidFill>
                <a:latin typeface="Times New Roman"/>
                <a:ea typeface="Times New Roman"/>
                <a:cs typeface="Times New Roman"/>
                <a:sym typeface="Times New Roman"/>
              </a:rPr>
              <a:t> la </a:t>
            </a:r>
            <a:r>
              <a:rPr lang="en-US" sz="2000" b="0" i="0" u="none" strike="noStrike" dirty="0" err="1">
                <a:solidFill>
                  <a:schemeClr val="tx1"/>
                </a:solidFill>
                <a:latin typeface="Times New Roman"/>
                <a:ea typeface="Times New Roman"/>
                <a:cs typeface="Times New Roman"/>
                <a:sym typeface="Times New Roman"/>
              </a:rPr>
              <a:t>bixiyo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saddexda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bilood</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koowaad</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waxay</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ku</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eg</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yihiin</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Abriil</a:t>
            </a:r>
            <a:r>
              <a:rPr lang="en-US" sz="2000" b="0" i="0" u="none" strike="noStrike" dirty="0">
                <a:solidFill>
                  <a:schemeClr val="tx1"/>
                </a:solidFill>
                <a:latin typeface="Times New Roman"/>
                <a:ea typeface="Times New Roman"/>
                <a:cs typeface="Times New Roman"/>
                <a:sym typeface="Times New Roman"/>
              </a:rPr>
              <a:t> 2025.</a:t>
            </a:r>
            <a:endParaRPr lang="en-US" sz="20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endParaRPr lang="en-US" sz="2000" dirty="0"/>
          </a:p>
        </p:txBody>
      </p:sp>
    </p:spTree>
    <p:extLst>
      <p:ext uri="{BB962C8B-B14F-4D97-AF65-F5344CB8AC3E}">
        <p14:creationId xmlns:p14="http://schemas.microsoft.com/office/powerpoint/2010/main" val="9926339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800" b="0" i="0" u="none" strike="noStrike">
                <a:latin typeface="Gill Sans MT (Headings)"/>
                <a:cs typeface="Times New Roman"/>
              </a:rPr>
              <a:t>Xisaabinta Faa'idada: Heerarka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7" y="2261807"/>
            <a:ext cx="11192870" cy="3252873"/>
          </a:xfrm>
        </p:spPr>
        <p:txBody>
          <a:bodyPr anchor="t">
            <a:noAutofit/>
          </a:bodyPr>
          <a:lstStyle/>
          <a:p>
            <a:pPr rtl="0"/>
            <a:r>
              <a:rPr lang="so" sz="1800" b="0" i="0" u="none" strike="noStrike" dirty="0">
                <a:solidFill>
                  <a:srgbClr val="000000"/>
                </a:solidFill>
                <a:latin typeface="Times New Roman"/>
                <a:cs typeface="Times New Roman"/>
              </a:rPr>
              <a:t>Faa'idooyinka waxa go'aamiya nidaam heerar ah oo ku salaysan celceliska mushaharka toddobaadlaha ee gobolka (SAWW):</a:t>
            </a:r>
          </a:p>
          <a:p>
            <a:pPr lvl="1" rtl="0"/>
            <a:r>
              <a:rPr lang="so" sz="1800" b="0" i="0" u="none" strike="noStrike" dirty="0">
                <a:solidFill>
                  <a:srgbClr val="000000"/>
                </a:solidFill>
                <a:latin typeface="Times New Roman"/>
                <a:cs typeface="Times New Roman"/>
              </a:rPr>
              <a:t>Qaybta celceliska mushaharka toddobaadlaha ee qofka caynsan taasi oo la mid ah ama ka yar 50% ee SAWW waxa lagu baddalaa 90%</a:t>
            </a:r>
          </a:p>
          <a:p>
            <a:pPr lvl="1" rtl="0"/>
            <a:r>
              <a:rPr lang="so" sz="1800" b="0" i="0" u="none" strike="noStrike" dirty="0">
                <a:solidFill>
                  <a:srgbClr val="000000"/>
                </a:solidFill>
                <a:latin typeface="Times New Roman"/>
                <a:cs typeface="Times New Roman"/>
              </a:rPr>
              <a:t>Qaybta celceliska mushaharka toddobaadlaha ee qofka caynsan taasi oo ka badan 50% ee SAWW waxa lagu baddalaa 66%</a:t>
            </a:r>
          </a:p>
          <a:p>
            <a:pPr lvl="1" rtl="0"/>
            <a:r>
              <a:rPr lang="so" sz="1800" b="0" i="0" u="none" strike="noStrike" dirty="0">
                <a:solidFill>
                  <a:srgbClr val="000000"/>
                </a:solidFill>
                <a:latin typeface="Times New Roman"/>
                <a:cs typeface="Times New Roman"/>
              </a:rPr>
              <a:t>Faa'idooyinka waa la xaddidaa SAWW ($1,144 2024) </a:t>
            </a:r>
          </a:p>
        </p:txBody>
      </p:sp>
    </p:spTree>
    <p:extLst>
      <p:ext uri="{BB962C8B-B14F-4D97-AF65-F5344CB8AC3E}">
        <p14:creationId xmlns:p14="http://schemas.microsoft.com/office/powerpoint/2010/main" val="37946069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r>
              <a:rPr lang="so" sz="2400" b="0" i="0" u="none" strike="noStrike" dirty="0">
                <a:latin typeface="Gill Sans MT"/>
              </a:rPr>
              <a:t>Sida Faa'idooyinka loo xisaabin doono </a:t>
            </a:r>
            <a:br>
              <a:rPr lang="so" sz="2400" b="0" i="0" u="none" strike="noStrike" dirty="0">
                <a:latin typeface="Gill Sans MT"/>
              </a:rPr>
            </a:br>
            <a:r>
              <a:rPr lang="so" sz="2400" b="0" i="0" u="none" strike="noStrike" dirty="0">
                <a:latin typeface="Gill Sans MT"/>
              </a:rPr>
              <a:t>Tusaale 1: MORGAN (Qiyaas)</a:t>
            </a:r>
            <a:endParaRPr lang="en-US" sz="2400"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362874"/>
            <a:ext cx="7225074" cy="3646754"/>
          </a:xfrm>
        </p:spPr>
        <p:txBody>
          <a:bodyPr vert="horz" lIns="91440" tIns="45720" rIns="91440" bIns="45720" rtlCol="0" anchor="ctr">
            <a:noAutofit/>
          </a:bodyPr>
          <a:lstStyle/>
          <a:p>
            <a:pPr rtl="0">
              <a:lnSpc>
                <a:spcPct val="90000"/>
              </a:lnSpc>
            </a:pPr>
            <a:r>
              <a:rPr lang="so" sz="1200" b="0" i="0" u="none" strike="noStrike" dirty="0">
                <a:latin typeface="Times New Roman"/>
                <a:cs typeface="Times New Roman"/>
              </a:rPr>
              <a:t>Morgan waa xisaabiye si buuxda u shaqaysa waxayna qaadataa $57,000 sanadkii. </a:t>
            </a:r>
          </a:p>
          <a:p>
            <a:pPr rtl="0">
              <a:lnSpc>
                <a:spcPct val="90000"/>
              </a:lnSpc>
            </a:pPr>
            <a:r>
              <a:rPr lang="so" sz="1200" b="0" i="0" u="none" strike="noStrike" dirty="0">
                <a:latin typeface="Times New Roman"/>
                <a:cs typeface="Times New Roman"/>
              </a:rPr>
              <a:t>Morgan waxay u baahan tahay inay qaadato 8 toddobaad oo fasax ah si ay u daryeesho hooyadeed oo xaalad caafimaad oo halis ah ku jirta. </a:t>
            </a:r>
          </a:p>
          <a:p>
            <a:pPr marL="0" indent="0">
              <a:lnSpc>
                <a:spcPct val="90000"/>
              </a:lnSpc>
              <a:buNone/>
            </a:pPr>
            <a:endParaRPr lang="en-US" sz="1200" dirty="0">
              <a:latin typeface="Times New Roman" panose="02020603050405020304" pitchFamily="18" charset="0"/>
              <a:cs typeface="Times New Roman" panose="02020603050405020304" pitchFamily="18" charset="0"/>
            </a:endParaRPr>
          </a:p>
          <a:p>
            <a:pPr marL="0" indent="0" rtl="0">
              <a:lnSpc>
                <a:spcPct val="90000"/>
              </a:lnSpc>
              <a:buNone/>
            </a:pPr>
            <a:r>
              <a:rPr lang="so" sz="1200" b="1" i="0" u="sng" strike="noStrike" dirty="0">
                <a:latin typeface="Times New Roman"/>
                <a:cs typeface="Times New Roman"/>
              </a:rPr>
              <a:t>Xisaabinta Faa'idada Toddobaadlaha ah ee Morgan (Qiyaas): </a:t>
            </a:r>
          </a:p>
          <a:p>
            <a:pPr rtl="0">
              <a:lnSpc>
                <a:spcPct val="90000"/>
              </a:lnSpc>
            </a:pPr>
            <a:r>
              <a:rPr lang="so" sz="1200" b="0" i="0" u="none" strike="noStrike" dirty="0">
                <a:latin typeface="Times New Roman"/>
                <a:cs typeface="Times New Roman"/>
              </a:rPr>
              <a:t>Celceliska mushaharka toddobaadlaha ah ee Morgan waa $1,096 ($57,000 loo qaybiyey 52 toddobaad). </a:t>
            </a:r>
          </a:p>
          <a:p>
            <a:pPr rtl="0">
              <a:lnSpc>
                <a:spcPct val="90000"/>
              </a:lnSpc>
            </a:pPr>
            <a:r>
              <a:rPr lang="so" sz="1200" b="0" i="0" u="none" strike="noStrike" dirty="0">
                <a:latin typeface="Times New Roman"/>
                <a:cs typeface="Times New Roman"/>
              </a:rPr>
              <a:t>Lacagta toddobaadkii mushaharka Morgan loo jarayo in lagu bixiyo sanduuqa PFML waa $5.48 toddobaadkii. ($285 sanadkii oo loo qaybiyey 52 toddobaad). </a:t>
            </a:r>
          </a:p>
          <a:p>
            <a:pPr rtl="0">
              <a:lnSpc>
                <a:spcPct val="90000"/>
              </a:lnSpc>
            </a:pPr>
            <a:r>
              <a:rPr lang="so" sz="1200" b="0" i="0" u="none" strike="noStrike" dirty="0">
                <a:latin typeface="Times New Roman"/>
                <a:cs typeface="Times New Roman"/>
              </a:rPr>
              <a:t>Adigoo ka soo qaadaya in loo-shaqeeyaha Morgan uu haysto wax ka yar 15 shaqaale, loo-shaqeeyaha waxa laga dhaafay inuu bixiyo qaybta in loo-shaqeeyuhu uu bixiyo laga rabo laakiin waxa waajib ah inuu lacagta Morgan laga jaro u gudbiyo Sanduuqa PFML. </a:t>
            </a:r>
          </a:p>
          <a:p>
            <a:pPr rtl="0">
              <a:lnSpc>
                <a:spcPct val="90000"/>
              </a:lnSpc>
            </a:pPr>
            <a:r>
              <a:rPr lang="so" sz="1200" b="0" i="0" u="none" strike="noStrike" dirty="0">
                <a:latin typeface="Times New Roman"/>
                <a:cs typeface="Times New Roman"/>
              </a:rPr>
              <a:t>Heerka 1: 90% mushahar waa la baddali kasbashada gaaraya 50% SAWW: $1,144 x 50% = $572 </a:t>
            </a:r>
          </a:p>
          <a:p>
            <a:pPr rtl="0">
              <a:lnSpc>
                <a:spcPct val="90000"/>
              </a:lnSpc>
            </a:pPr>
            <a:r>
              <a:rPr lang="so" sz="1200" b="0" i="0" u="none" strike="noStrike" dirty="0">
                <a:latin typeface="Times New Roman"/>
                <a:cs typeface="Times New Roman"/>
              </a:rPr>
              <a:t>90% ee $572 = $514</a:t>
            </a:r>
          </a:p>
          <a:p>
            <a:pPr rtl="0">
              <a:lnSpc>
                <a:spcPct val="90000"/>
              </a:lnSpc>
            </a:pPr>
            <a:r>
              <a:rPr lang="so" sz="1200" b="0" i="0" u="none" strike="noStrike" dirty="0">
                <a:latin typeface="Times New Roman"/>
                <a:cs typeface="Times New Roman"/>
              </a:rPr>
              <a:t>Heerka 2: 66% mushaharka waa la baddali kasbashada ka badan 50% SAWW</a:t>
            </a:r>
          </a:p>
          <a:p>
            <a:pPr lvl="1" rtl="0">
              <a:lnSpc>
                <a:spcPct val="90000"/>
              </a:lnSpc>
            </a:pPr>
            <a:r>
              <a:rPr lang="so" sz="1200" b="0" i="0" u="none" strike="noStrike" dirty="0">
                <a:latin typeface="Times New Roman"/>
                <a:cs typeface="Times New Roman"/>
              </a:rPr>
              <a:t>Kasbashada soo hartay ee Morgan waa $524 ($1,096 - $572). </a:t>
            </a:r>
          </a:p>
          <a:p>
            <a:pPr lvl="1" rtl="0">
              <a:lnSpc>
                <a:spcPct val="90000"/>
              </a:lnSpc>
            </a:pPr>
            <a:r>
              <a:rPr lang="so" sz="1200" b="0" i="0" u="none" strike="noStrike" dirty="0">
                <a:latin typeface="Times New Roman"/>
                <a:cs typeface="Times New Roman"/>
              </a:rPr>
              <a:t>66% ee $524 = $345</a:t>
            </a:r>
          </a:p>
          <a:p>
            <a:pPr rtl="0">
              <a:lnSpc>
                <a:spcPct val="90000"/>
              </a:lnSpc>
            </a:pPr>
            <a:r>
              <a:rPr lang="so" sz="1200" b="0" i="0" u="none" strike="noStrike" dirty="0">
                <a:latin typeface="Times New Roman"/>
                <a:cs typeface="Times New Roman"/>
              </a:rPr>
              <a:t>Faa'idada toddobaadkii ee Morgan ee 8 toddobaad ee xiga = $859 ($514 iyo $345). Tani waa ka yar tahay SAWW, markaa waxba laga jari maayo.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Autofit/>
          </a:bodyPr>
          <a:lstStyle/>
          <a:p>
            <a:pPr rtl="0"/>
            <a:br>
              <a:rPr lang="so" sz="2400" b="0" i="0" u="none" strike="noStrike" dirty="0">
                <a:latin typeface="Gill Sans MT"/>
              </a:rPr>
            </a:br>
            <a:r>
              <a:rPr lang="so" sz="2400" b="0" i="0" u="none" strike="noStrike" dirty="0">
                <a:latin typeface="Gill Sans MT"/>
              </a:rPr>
              <a:t>Sida Faa'idooyinka loo xisaabin doono </a:t>
            </a:r>
            <a:br>
              <a:rPr lang="so" sz="2400" b="0" i="0" u="none" strike="noStrike" dirty="0">
                <a:latin typeface="Gill Sans MT"/>
              </a:rPr>
            </a:br>
            <a:r>
              <a:rPr lang="so" sz="2400" b="0" i="0" u="none" strike="noStrike" dirty="0">
                <a:latin typeface="Gill Sans MT"/>
              </a:rPr>
              <a:t>Tusaale 2: Michael (Qiyaas)</a:t>
            </a:r>
            <a:endParaRPr lang="en-US" sz="2400"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1874793"/>
            <a:ext cx="7225074" cy="4399164"/>
          </a:xfrm>
        </p:spPr>
        <p:txBody>
          <a:bodyPr vert="horz" lIns="91440" tIns="45720" rIns="91440" bIns="45720" rtlCol="0" anchor="ctr">
            <a:noAutofit/>
          </a:bodyPr>
          <a:lstStyle/>
          <a:p>
            <a:pPr rtl="0">
              <a:lnSpc>
                <a:spcPct val="90000"/>
              </a:lnSpc>
            </a:pPr>
            <a:r>
              <a:rPr lang="so" sz="1200" b="0" i="0" u="none" strike="noStrike" dirty="0">
                <a:latin typeface="Times New Roman"/>
                <a:cs typeface="Times New Roman"/>
              </a:rPr>
              <a:t>Michael waa shaqaale si buuxda u shaqeeya waana ilaaliye waxaana soo gala $35,000 sanadkii. </a:t>
            </a:r>
          </a:p>
          <a:p>
            <a:pPr rtl="0">
              <a:lnSpc>
                <a:spcPct val="90000"/>
              </a:lnSpc>
            </a:pPr>
            <a:r>
              <a:rPr lang="so" sz="1200" b="0" i="0" u="none" strike="noStrike" dirty="0">
                <a:latin typeface="Times New Roman"/>
                <a:cs typeface="Times New Roman"/>
              </a:rPr>
              <a:t>Michael waxa uu u baahan yahay inuu fasax 6 toddobaad ah qaato si uu ula joogo gabadhiisa yar ee hadda dhalatay. </a:t>
            </a:r>
          </a:p>
          <a:p>
            <a:pPr>
              <a:lnSpc>
                <a:spcPct val="90000"/>
              </a:lnSpc>
            </a:pPr>
            <a:endParaRPr lang="en-US" sz="1200" dirty="0">
              <a:latin typeface="Times New Roman" panose="02020603050405020304" pitchFamily="18" charset="0"/>
              <a:cs typeface="Times New Roman" panose="02020603050405020304" pitchFamily="18" charset="0"/>
            </a:endParaRPr>
          </a:p>
          <a:p>
            <a:pPr marL="0" indent="0" rtl="0">
              <a:lnSpc>
                <a:spcPct val="90000"/>
              </a:lnSpc>
              <a:buNone/>
            </a:pPr>
            <a:r>
              <a:rPr lang="so" sz="1100" b="1" i="0" u="sng" strike="noStrike" dirty="0">
                <a:latin typeface="Times New Roman"/>
                <a:cs typeface="Times New Roman"/>
              </a:rPr>
              <a:t>Xisaabinta Faa'idada Toddobaadlaha ah ee Michael (Qiyaas): </a:t>
            </a:r>
          </a:p>
          <a:p>
            <a:pPr rtl="0">
              <a:lnSpc>
                <a:spcPct val="90000"/>
              </a:lnSpc>
            </a:pPr>
            <a:r>
              <a:rPr lang="so" sz="1200" b="0" i="0" u="none" strike="noStrike" dirty="0">
                <a:latin typeface="Times New Roman"/>
                <a:cs typeface="Times New Roman"/>
              </a:rPr>
              <a:t>Celceliska mushaharka toddobaadlaha ah ee Michael waa $673 ($35,000 loo qaybiyey 52 toddobaad). </a:t>
            </a:r>
          </a:p>
          <a:p>
            <a:pPr rtl="0">
              <a:lnSpc>
                <a:spcPct val="90000"/>
              </a:lnSpc>
            </a:pPr>
            <a:r>
              <a:rPr lang="so" sz="1200" b="0" i="0" u="none" strike="noStrike" dirty="0">
                <a:latin typeface="Times New Roman"/>
                <a:cs typeface="Times New Roman"/>
              </a:rPr>
              <a:t>Lacagta toddobaadkii mushaharka Michael loo jarayo in lagu bixiyo sanduuqa PFML waa $3.36 toddobaadkii. ($175 sanadkii oo loo qaybiyey 52 toddobaad). </a:t>
            </a:r>
          </a:p>
          <a:p>
            <a:pPr rtl="0">
              <a:lnSpc>
                <a:spcPct val="90000"/>
              </a:lnSpc>
            </a:pPr>
            <a:r>
              <a:rPr lang="so" sz="1200" b="0" i="0" u="none" strike="noStrike" dirty="0">
                <a:latin typeface="Times New Roman"/>
                <a:cs typeface="Times New Roman"/>
              </a:rPr>
              <a:t>Adigoo ka soo qaadaya in loo-shaqeeyaha Michael uu haysto wax ka badan 15 shaqaale, loo-shaqeeyaha wuxuu isna bixinayaa $3.36 toddobaadkii. ($175 sanadkii oo loo qaybiyey 52 toddobaad). </a:t>
            </a:r>
          </a:p>
          <a:p>
            <a:pPr rtl="0">
              <a:lnSpc>
                <a:spcPct val="90000"/>
              </a:lnSpc>
            </a:pPr>
            <a:r>
              <a:rPr lang="so" sz="1200" b="0" i="0" u="none" strike="noStrike" dirty="0">
                <a:latin typeface="Times New Roman"/>
                <a:cs typeface="Times New Roman"/>
              </a:rPr>
              <a:t>Heerka 1: 90% mushahar waa la baddali kasbashada gaaraya 50% SAWW: $1,144 x 50% = $572. </a:t>
            </a:r>
          </a:p>
          <a:p>
            <a:pPr rtl="0">
              <a:lnSpc>
                <a:spcPct val="90000"/>
              </a:lnSpc>
            </a:pPr>
            <a:r>
              <a:rPr lang="so" sz="1200" b="0" i="0" u="none" strike="noStrike" dirty="0">
                <a:latin typeface="Times New Roman"/>
                <a:cs typeface="Times New Roman"/>
              </a:rPr>
              <a:t>90% ee $572 = $514</a:t>
            </a:r>
          </a:p>
          <a:p>
            <a:pPr rtl="0">
              <a:lnSpc>
                <a:spcPct val="90000"/>
              </a:lnSpc>
            </a:pPr>
            <a:r>
              <a:rPr lang="so" sz="1200" b="0" i="0" u="none" strike="noStrike" dirty="0">
                <a:latin typeface="Times New Roman"/>
                <a:cs typeface="Times New Roman"/>
              </a:rPr>
              <a:t>Heerka 2: 66% mushaharka waa la baddali kasbashada ka badan 50% SAWW</a:t>
            </a:r>
          </a:p>
          <a:p>
            <a:pPr lvl="1" rtl="0">
              <a:lnSpc>
                <a:spcPct val="90000"/>
              </a:lnSpc>
            </a:pPr>
            <a:r>
              <a:rPr lang="so" sz="1200" b="0" i="0" u="none" strike="noStrike" dirty="0">
                <a:latin typeface="Times New Roman"/>
                <a:cs typeface="Times New Roman"/>
              </a:rPr>
              <a:t>Kasbashada soo hartay ee Michael waa $101 ($673 - $572). </a:t>
            </a:r>
          </a:p>
          <a:p>
            <a:pPr lvl="1" rtl="0">
              <a:lnSpc>
                <a:spcPct val="90000"/>
              </a:lnSpc>
            </a:pPr>
            <a:r>
              <a:rPr lang="so" sz="1200" b="0" i="0" u="none" strike="noStrike" dirty="0">
                <a:latin typeface="Times New Roman"/>
                <a:cs typeface="Times New Roman"/>
              </a:rPr>
              <a:t>66% ee $101 = $66</a:t>
            </a:r>
          </a:p>
          <a:p>
            <a:pPr rtl="0">
              <a:lnSpc>
                <a:spcPct val="90000"/>
              </a:lnSpc>
            </a:pPr>
            <a:r>
              <a:rPr lang="so" sz="1200" b="0" i="0" u="none" strike="noStrike" dirty="0">
                <a:latin typeface="Times New Roman"/>
                <a:cs typeface="Times New Roman"/>
              </a:rPr>
              <a:t>Wadarta faa'idada Michael ee 6 toddobaad xiga = $580 ($514 iyo $66). Tani waa ka yar tahay SAWW, markaa waxba laga jari maayo. </a:t>
            </a:r>
          </a:p>
        </p:txBody>
      </p:sp>
    </p:spTree>
    <p:extLst>
      <p:ext uri="{BB962C8B-B14F-4D97-AF65-F5344CB8AC3E}">
        <p14:creationId xmlns:p14="http://schemas.microsoft.com/office/powerpoint/2010/main" val="6287818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r>
              <a:rPr lang="so" sz="2400" b="0" i="0" u="none" strike="noStrike" dirty="0">
                <a:solidFill>
                  <a:srgbClr val="1A3260"/>
                </a:solidFill>
                <a:latin typeface="Gill Sans MT"/>
              </a:rPr>
              <a:t>Tusaale</a:t>
            </a:r>
            <a:r>
              <a:rPr lang="so" sz="2400" b="0" i="0" u="none" strike="noStrike" dirty="0">
                <a:latin typeface="Gill Sans MT"/>
              </a:rPr>
              <a:t> </a:t>
            </a:r>
            <a:br>
              <a:rPr lang="so" sz="2400" b="0" i="0" u="none" strike="noStrike" dirty="0">
                <a:latin typeface="Gill Sans MT"/>
              </a:rPr>
            </a:br>
            <a:r>
              <a:rPr lang="so" sz="2400" b="0" i="0" u="none" strike="noStrike" dirty="0">
                <a:latin typeface="Gill Sans MT"/>
              </a:rPr>
              <a:t>Sida Faa'idooyinka loo xisaabin doono </a:t>
            </a:r>
            <a:br>
              <a:rPr lang="so" sz="2400" b="0" i="0" u="none" strike="noStrike" dirty="0">
                <a:latin typeface="Gill Sans MT"/>
              </a:rPr>
            </a:br>
            <a:r>
              <a:rPr lang="so" sz="2400" b="0" i="0" u="none" strike="noStrike" dirty="0">
                <a:latin typeface="Gill Sans MT"/>
              </a:rPr>
              <a:t>Tusaale 3: Jo (Qiyaas) </a:t>
            </a:r>
            <a:r>
              <a:rPr lang="so" sz="2400" b="0" i="0" u="none" strike="noStrike" dirty="0">
                <a:solidFill>
                  <a:srgbClr val="1A3260"/>
                </a:solidFill>
                <a:latin typeface="Gill Sans MT"/>
              </a:rPr>
              <a:t>Tusaale 3 (Qiyaas) </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169268"/>
            <a:ext cx="7225074" cy="4223595"/>
          </a:xfrm>
        </p:spPr>
        <p:txBody>
          <a:bodyPr vert="horz" lIns="91440" tIns="45720" rIns="91440" bIns="45720" rtlCol="0" anchor="ctr">
            <a:noAutofit/>
          </a:bodyPr>
          <a:lstStyle/>
          <a:p>
            <a:pPr rtl="0">
              <a:lnSpc>
                <a:spcPct val="90000"/>
              </a:lnSpc>
            </a:pPr>
            <a:r>
              <a:rPr lang="so" sz="1200" b="0" i="0" u="none" strike="noStrike">
                <a:latin typeface="Times New Roman"/>
                <a:cs typeface="Times New Roman"/>
              </a:rPr>
              <a:t>Jo waa shaqaale si buuxda u shaqeeya waana xirfadle IT waxaana soo gala $90,000 sanadkii. </a:t>
            </a:r>
          </a:p>
          <a:p>
            <a:pPr rtl="0">
              <a:lnSpc>
                <a:spcPct val="90000"/>
              </a:lnSpc>
            </a:pPr>
            <a:r>
              <a:rPr lang="so" sz="1200" b="0" i="0" u="none" strike="noStrike">
                <a:latin typeface="Times New Roman"/>
                <a:cs typeface="Times New Roman"/>
              </a:rPr>
              <a:t>Jo wuxuu u baahan yahay 4 toddobaad oo fasax ah si uu qalliin uga soo kabto. </a:t>
            </a:r>
          </a:p>
          <a:p>
            <a:pPr>
              <a:lnSpc>
                <a:spcPct val="90000"/>
              </a:lnSpc>
            </a:pPr>
            <a:endParaRPr lang="en-US" sz="1200">
              <a:latin typeface="Times New Roman" panose="02020603050405020304" pitchFamily="18" charset="0"/>
              <a:cs typeface="Times New Roman" panose="02020603050405020304" pitchFamily="18" charset="0"/>
            </a:endParaRPr>
          </a:p>
          <a:p>
            <a:pPr marL="0" indent="0" rtl="0">
              <a:lnSpc>
                <a:spcPct val="90000"/>
              </a:lnSpc>
              <a:buNone/>
            </a:pPr>
            <a:r>
              <a:rPr lang="so" sz="1200" b="1" i="0" u="sng" strike="noStrike">
                <a:latin typeface="Times New Roman"/>
                <a:cs typeface="Times New Roman"/>
              </a:rPr>
              <a:t>Xisaabinta Faa'idada Toddobaadlaha ah ee Jo (Qiyaas): </a:t>
            </a:r>
          </a:p>
          <a:p>
            <a:pPr rtl="0">
              <a:lnSpc>
                <a:spcPct val="90000"/>
              </a:lnSpc>
            </a:pPr>
            <a:r>
              <a:rPr lang="so" sz="1200" b="0" i="0" u="none" strike="noStrike">
                <a:latin typeface="Times New Roman"/>
                <a:cs typeface="Times New Roman"/>
              </a:rPr>
              <a:t>Celceliska mushaharka toddobaadlaha ah ee Jo waa $1,730 ($90,000 loo qaybiyey 52 toddobaad). </a:t>
            </a:r>
          </a:p>
          <a:p>
            <a:pPr rtl="0">
              <a:lnSpc>
                <a:spcPct val="90000"/>
              </a:lnSpc>
            </a:pPr>
            <a:r>
              <a:rPr lang="so" sz="1200" b="0" i="0" u="none" strike="noStrike">
                <a:latin typeface="Times New Roman"/>
                <a:cs typeface="Times New Roman"/>
              </a:rPr>
              <a:t>Lacagta toddobaadkii mushaharka Jo loo jarayo in lagu bixiyo sanduuqa PFML waa $8.65 toddobaadkii. ($450 sanadkii oo loo qaybiyey 52 toddobaad)</a:t>
            </a:r>
          </a:p>
          <a:p>
            <a:pPr rtl="0">
              <a:lnSpc>
                <a:spcPct val="90000"/>
              </a:lnSpc>
            </a:pPr>
            <a:r>
              <a:rPr lang="so" sz="1200" b="0" i="0" u="none" strike="noStrike">
                <a:latin typeface="Times New Roman"/>
                <a:cs typeface="Times New Roman"/>
              </a:rPr>
              <a:t>Adigoo ka soo qaadaya loo-shaqeeyaha Jo inuu haysto 15 ama ka badan oo shaqaale, qaybta loo-shaqeeyuhu bixinayo sidoo kale waa $8.65 toddobaadkii. </a:t>
            </a:r>
          </a:p>
          <a:p>
            <a:pPr rtl="0">
              <a:lnSpc>
                <a:spcPct val="90000"/>
              </a:lnSpc>
            </a:pPr>
            <a:r>
              <a:rPr lang="so" sz="1200" b="0" i="0" u="none" strike="noStrike">
                <a:latin typeface="Times New Roman"/>
                <a:cs typeface="Times New Roman"/>
              </a:rPr>
              <a:t>Heerka 1: 90% mushaharka waa la baddali kasbashada gaaraya ilaa 50% SAWW: $1,144 x 50% = $572 (la duubay). 90% x $572 = $514</a:t>
            </a:r>
          </a:p>
          <a:p>
            <a:pPr rtl="0">
              <a:lnSpc>
                <a:spcPct val="90000"/>
              </a:lnSpc>
            </a:pPr>
            <a:r>
              <a:rPr lang="so" sz="1200" b="0" i="0" u="none" strike="noStrike">
                <a:latin typeface="Times New Roman"/>
                <a:cs typeface="Times New Roman"/>
              </a:rPr>
              <a:t>Heerka 2: 66% mushaharka waa la baddali kasbashada ka badan 50% SAWW</a:t>
            </a:r>
          </a:p>
          <a:p>
            <a:pPr lvl="1" rtl="0">
              <a:lnSpc>
                <a:spcPct val="90000"/>
              </a:lnSpc>
            </a:pPr>
            <a:r>
              <a:rPr lang="so" sz="1200" b="0" i="0" u="none" strike="noStrike">
                <a:latin typeface="Times New Roman"/>
                <a:cs typeface="Times New Roman"/>
              </a:rPr>
              <a:t>Kasbashada soo hartay ee Jo waa $1,158 ($1,730 - $572). </a:t>
            </a:r>
          </a:p>
          <a:p>
            <a:pPr lvl="1" rtl="0">
              <a:lnSpc>
                <a:spcPct val="90000"/>
              </a:lnSpc>
            </a:pPr>
            <a:r>
              <a:rPr lang="so" sz="1200" b="0" i="0" u="none" strike="noStrike">
                <a:latin typeface="Times New Roman"/>
                <a:cs typeface="Times New Roman"/>
              </a:rPr>
              <a:t>66% ee $1,158 = $764</a:t>
            </a:r>
          </a:p>
          <a:p>
            <a:pPr rtl="0">
              <a:lnSpc>
                <a:spcPct val="90000"/>
              </a:lnSpc>
            </a:pPr>
            <a:r>
              <a:rPr lang="so" sz="1200" b="0" i="0" u="none" strike="noStrike">
                <a:latin typeface="Times New Roman"/>
                <a:cs typeface="Times New Roman"/>
              </a:rPr>
              <a:t>Wadarta faa'idada toddobaadkii ee Jo ee 6 toddobaad ee xiga = $1,278 ($514 + $764). Tani waxay ka badan tahay SAWW, markaa faa'idada Jo waxa lagu xaddidayaa $1,144.</a:t>
            </a:r>
          </a:p>
          <a:p>
            <a:pPr>
              <a:lnSpc>
                <a:spcPct val="90000"/>
              </a:lnSpc>
            </a:pPr>
            <a:endParaRPr lang="en-US" sz="120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0">
              <a:buNone/>
            </a:pPr>
            <a:r>
              <a:rPr lang="so" sz="4800" b="0" i="0" u="none" strike="noStrike">
                <a:solidFill>
                  <a:srgbClr val="000000"/>
                </a:solidFill>
                <a:latin typeface="Times New Roman"/>
                <a:cs typeface="Times New Roman"/>
              </a:rPr>
              <a:t>Su'aalo ma qabtaa?</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rtl="0"/>
            <a:r>
              <a:rPr lang="so" sz="2400" b="0" i="0" u="none" strike="noStrike">
                <a:latin typeface="Gill Sans MT"/>
                <a:cs typeface="Arial"/>
              </a:rPr>
              <a:t>Guudmar Guud</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2" y="2508265"/>
            <a:ext cx="3877520" cy="3917732"/>
          </a:xfrm>
        </p:spPr>
        <p:txBody>
          <a:bodyPr>
            <a:noAutofit/>
          </a:bodyPr>
          <a:lstStyle/>
          <a:p>
            <a:pPr marL="285750" indent="-285750" rtl="0">
              <a:buFont typeface="Wingdings" panose="05000000000000000000" pitchFamily="2" charset="2"/>
              <a:buChar char="§"/>
            </a:pPr>
            <a:r>
              <a:rPr lang="so" sz="1600" b="0" i="0" u="none" strike="noStrike" dirty="0">
                <a:solidFill>
                  <a:srgbClr val="000000"/>
                </a:solidFill>
                <a:latin typeface="Times New Roman"/>
                <a:cs typeface="Times New Roman"/>
              </a:rPr>
              <a:t>Luulyo 2023 - Badhasaab Janet Mills waxay saxeexday miisaaniyadda gobolka oo sidaas ku sharciyawday taasi oo uu ku jiray samaynta sharciga Fasaxa Qoyska iyo Caafimaadka ee Mushaharka Leh (PFML). </a:t>
            </a:r>
          </a:p>
          <a:p>
            <a:pPr marL="285750" indent="-285750" rtl="0">
              <a:buFont typeface="Wingdings" panose="05000000000000000000" pitchFamily="2" charset="2"/>
              <a:buChar char="§"/>
            </a:pPr>
            <a:r>
              <a:rPr lang="so" sz="1600" b="0" i="0" u="none" strike="noStrike" dirty="0">
                <a:solidFill>
                  <a:srgbClr val="000000"/>
                </a:solidFill>
                <a:latin typeface="Times New Roman"/>
                <a:cs typeface="Times New Roman"/>
              </a:rPr>
              <a:t>Sharciga PFML ee Maine waxa uu bixin doonaa fasax mushahar la qaato oo illaa 12 toddobaad ah sanad faa'ideedkiiba oo ah fasax qoys, milatari, caafimaad ama ammaan.</a:t>
            </a:r>
          </a:p>
          <a:p>
            <a:pPr marL="285750" indent="-285750" rtl="0">
              <a:buFont typeface="Wingdings" panose="05000000000000000000" pitchFamily="2" charset="2"/>
              <a:buChar char="§"/>
            </a:pPr>
            <a:r>
              <a:rPr lang="so" sz="1600" b="0" i="0" u="none" strike="noStrike" dirty="0">
                <a:solidFill>
                  <a:srgbClr val="000000"/>
                </a:solidFill>
                <a:latin typeface="Times New Roman"/>
                <a:cs typeface="Times New Roman"/>
              </a:rPr>
              <a:t>Sharciga PFML wuxuu khusayn doonaa dhammaan shaqaalaha iyo loo-shaqeeyayaasha Gobolka Maine. Dawladda fadaraalka iyo shaqaalaheega sharcigan waa laga dhaafay.</a:t>
            </a:r>
          </a:p>
          <a:p>
            <a:pPr marL="285750" indent="-28575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1600" dirty="0">
              <a:latin typeface="+mj-lt"/>
              <a:cs typeface="Arial" panose="020B0604020202020204"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400" b="0" i="0" u="none" strike="noStrike">
                <a:latin typeface="Gill Sans MT"/>
              </a:rPr>
              <a:t>Taariikhaha muhiimka ah</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Autofit/>
          </a:bodyPr>
          <a:lstStyle/>
          <a:p>
            <a:pPr rtl="0"/>
            <a:r>
              <a:rPr lang="so" sz="1600" b="0" i="0" u="none" strike="noStrike">
                <a:solidFill>
                  <a:srgbClr val="000000"/>
                </a:solidFill>
                <a:latin typeface="Times New Roman"/>
                <a:cs typeface="Times New Roman"/>
              </a:rPr>
              <a:t>Oktoobar 25, 2023: Sharciga PFML wuxuu dhaqangalayaa.</a:t>
            </a:r>
          </a:p>
          <a:p>
            <a:pPr rtl="0"/>
            <a:r>
              <a:rPr lang="so" sz="1600" b="0" i="0" u="none" strike="noStrike">
                <a:solidFill>
                  <a:srgbClr val="000000"/>
                </a:solidFill>
                <a:latin typeface="Times New Roman"/>
                <a:cs typeface="Times New Roman"/>
              </a:rPr>
              <a:t>Janaayo 1, 2024: Maamulka PFML ayaa la magacaabay. </a:t>
            </a:r>
          </a:p>
          <a:p>
            <a:pPr rtl="0"/>
            <a:r>
              <a:rPr lang="so" sz="1600" b="0" i="0" u="none" strike="noStrike">
                <a:solidFill>
                  <a:srgbClr val="000000"/>
                </a:solidFill>
                <a:latin typeface="Times New Roman"/>
                <a:cs typeface="Times New Roman"/>
              </a:rPr>
              <a:t>Janaayo 1, 2025: Xeerarka hirgalinta barnaamijka PFML waxa waajib ah inay ku dhaqanto Waaxda Maine ee Shaqaaluhu. </a:t>
            </a:r>
          </a:p>
          <a:p>
            <a:pPr rtl="0"/>
            <a:r>
              <a:rPr lang="so" sz="1600" b="0" i="0" u="none" strike="noStrike">
                <a:solidFill>
                  <a:srgbClr val="000000"/>
                </a:solidFill>
                <a:latin typeface="Times New Roman"/>
                <a:cs typeface="Times New Roman"/>
              </a:rPr>
              <a:t>Janaayo 1, 2025: Ka jaridda mushaharka ee barnaamijka Fasaxa Qoyska iyo Caafimaadka ee Mushaharka leh ayaa bilaabmi doona. </a:t>
            </a:r>
          </a:p>
          <a:p>
            <a:pPr rtl="0"/>
            <a:r>
              <a:rPr lang="so" sz="1600" b="0" i="0" u="none" strike="noStrike">
                <a:solidFill>
                  <a:srgbClr val="000000"/>
                </a:solidFill>
                <a:latin typeface="Times New Roman"/>
                <a:cs typeface="Times New Roman"/>
              </a:rPr>
              <a:t>Maajo 1, 2026: Faa'idooyinka ayaa diyaar noqon doona. </a:t>
            </a:r>
          </a:p>
          <a:p>
            <a:endParaRPr lang="en-US" sz="1600"/>
          </a:p>
        </p:txBody>
      </p:sp>
      <p:sp>
        <p:nvSpPr>
          <p:cNvPr id="3" name="Content Placeholder 2">
            <a:extLst>
              <a:ext uri="{FF2B5EF4-FFF2-40B4-BE49-F238E27FC236}">
                <a16:creationId xmlns:a16="http://schemas.microsoft.com/office/drawing/2014/main" id="{0B015580-B794-D4F8-C045-4926659C725C}"/>
              </a:ext>
            </a:extLst>
          </p:cNvPr>
          <p:cNvSpPr>
            <a:spLocks noGrp="1"/>
          </p:cNvSpPr>
          <p:nvPr>
            <p:ph sz="half" idx="2"/>
          </p:nvPr>
        </p:nvSpPr>
        <p:spPr/>
        <p:txBody>
          <a:bodyPr>
            <a:noAutofit/>
          </a:bodyPr>
          <a:lstStyle/>
          <a:p>
            <a:endParaRPr lang="en-US" sz="1600"/>
          </a:p>
        </p:txBody>
      </p:sp>
      <p:pic>
        <p:nvPicPr>
          <p:cNvPr id="6" name="Content Placeholder 39">
            <a:extLst>
              <a:ext uri="{FF2B5EF4-FFF2-40B4-BE49-F238E27FC236}">
                <a16:creationId xmlns:a16="http://schemas.microsoft.com/office/drawing/2014/main" id="{50216533-B446-A434-E5D9-D53425BAB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328" y="1905582"/>
            <a:ext cx="6741543" cy="4854051"/>
          </a:xfrm>
          <a:prstGeom prst="rect">
            <a:avLst/>
          </a:prstGeom>
        </p:spPr>
      </p:pic>
      <p:sp>
        <p:nvSpPr>
          <p:cNvPr id="7" name="TextBox 6">
            <a:extLst>
              <a:ext uri="{FF2B5EF4-FFF2-40B4-BE49-F238E27FC236}">
                <a16:creationId xmlns:a16="http://schemas.microsoft.com/office/drawing/2014/main" id="{1765CF51-7386-3EF2-78D2-938E45A73189}"/>
              </a:ext>
            </a:extLst>
          </p:cNvPr>
          <p:cNvSpPr txBox="1"/>
          <p:nvPr/>
        </p:nvSpPr>
        <p:spPr>
          <a:xfrm>
            <a:off x="4973496" y="2179092"/>
            <a:ext cx="6211330" cy="276999"/>
          </a:xfrm>
          <a:prstGeom prst="rect">
            <a:avLst/>
          </a:prstGeom>
          <a:noFill/>
        </p:spPr>
        <p:txBody>
          <a:bodyPr wrap="square" rtlCol="0">
            <a:noAutofit/>
          </a:bodyPr>
          <a:lstStyle/>
          <a:p>
            <a:pPr rtl="0">
              <a:tabLst>
                <a:tab pos="5084763" algn="l"/>
              </a:tabLst>
            </a:pPr>
            <a:r>
              <a:rPr lang="so" sz="1100" b="1" i="0" u="none" strike="noStrike">
                <a:latin typeface="Gill Sans MT"/>
              </a:rPr>
              <a:t>Jadwalka Fasaxa Qoyska &amp; Caafimaadka ee Mushaharka Leh ee Maine	</a:t>
            </a:r>
            <a:r>
              <a:rPr lang="so" sz="1100" b="0" i="0" u="none" strike="noStrike">
                <a:latin typeface="Gill Sans MT"/>
              </a:rPr>
              <a:t>Oktoobar 2023</a:t>
            </a:r>
          </a:p>
        </p:txBody>
      </p:sp>
      <p:sp>
        <p:nvSpPr>
          <p:cNvPr id="8" name="TextBox 7">
            <a:extLst>
              <a:ext uri="{FF2B5EF4-FFF2-40B4-BE49-F238E27FC236}">
                <a16:creationId xmlns:a16="http://schemas.microsoft.com/office/drawing/2014/main" id="{3F2FDC6B-5B1A-B0DE-A9B6-BF530334D497}"/>
              </a:ext>
            </a:extLst>
          </p:cNvPr>
          <p:cNvSpPr txBox="1"/>
          <p:nvPr/>
        </p:nvSpPr>
        <p:spPr>
          <a:xfrm>
            <a:off x="4973496" y="2510186"/>
            <a:ext cx="1375188" cy="200055"/>
          </a:xfrm>
          <a:prstGeom prst="rect">
            <a:avLst/>
          </a:prstGeom>
          <a:noFill/>
        </p:spPr>
        <p:txBody>
          <a:bodyPr wrap="square" rtlCol="0">
            <a:noAutofit/>
          </a:bodyPr>
          <a:lstStyle/>
          <a:p>
            <a:pPr algn="ctr" rtl="0"/>
            <a:r>
              <a:rPr lang="so" sz="600" b="1" i="0" u="none" strike="noStrike" dirty="0">
                <a:latin typeface="Gill Sans MT"/>
              </a:rPr>
              <a:t>Barnaamijka PFMK ayaa la Bilaabay</a:t>
            </a:r>
          </a:p>
        </p:txBody>
      </p:sp>
      <p:sp>
        <p:nvSpPr>
          <p:cNvPr id="9" name="TextBox 8">
            <a:extLst>
              <a:ext uri="{FF2B5EF4-FFF2-40B4-BE49-F238E27FC236}">
                <a16:creationId xmlns:a16="http://schemas.microsoft.com/office/drawing/2014/main" id="{6BEDD9CF-B408-AF0B-B1D4-D40E68721AD2}"/>
              </a:ext>
            </a:extLst>
          </p:cNvPr>
          <p:cNvSpPr txBox="1"/>
          <p:nvPr/>
        </p:nvSpPr>
        <p:spPr>
          <a:xfrm>
            <a:off x="4952871" y="2962569"/>
            <a:ext cx="1375188" cy="369332"/>
          </a:xfrm>
          <a:prstGeom prst="rect">
            <a:avLst/>
          </a:prstGeom>
          <a:noFill/>
        </p:spPr>
        <p:txBody>
          <a:bodyPr wrap="square" rtlCol="0">
            <a:noAutofit/>
          </a:bodyPr>
          <a:lstStyle/>
          <a:p>
            <a:pPr algn="ctr" rtl="0"/>
            <a:r>
              <a:rPr lang="so" sz="800" b="1" i="0" u="none" strike="noStrike">
                <a:latin typeface="Gill Sans MT"/>
              </a:rPr>
              <a:t>25</a:t>
            </a:r>
          </a:p>
          <a:p>
            <a:pPr algn="ctr" rtl="0"/>
            <a:r>
              <a:rPr lang="so" sz="800" b="1" i="0" u="none" strike="noStrike">
                <a:latin typeface="Gill Sans MT"/>
              </a:rPr>
              <a:t>Oktoobar</a:t>
            </a:r>
          </a:p>
        </p:txBody>
      </p:sp>
      <p:sp>
        <p:nvSpPr>
          <p:cNvPr id="11" name="TextBox 10">
            <a:extLst>
              <a:ext uri="{FF2B5EF4-FFF2-40B4-BE49-F238E27FC236}">
                <a16:creationId xmlns:a16="http://schemas.microsoft.com/office/drawing/2014/main" id="{1BF82AF7-2D10-DA4E-F66A-F055E4D4846E}"/>
              </a:ext>
            </a:extLst>
          </p:cNvPr>
          <p:cNvSpPr txBox="1"/>
          <p:nvPr/>
        </p:nvSpPr>
        <p:spPr>
          <a:xfrm>
            <a:off x="7111044" y="2393337"/>
            <a:ext cx="1375188" cy="200055"/>
          </a:xfrm>
          <a:prstGeom prst="rect">
            <a:avLst/>
          </a:prstGeom>
          <a:noFill/>
        </p:spPr>
        <p:txBody>
          <a:bodyPr wrap="square" rtlCol="0">
            <a:noAutofit/>
          </a:bodyPr>
          <a:lstStyle/>
          <a:p>
            <a:pPr algn="ctr" rtl="0"/>
            <a:r>
              <a:rPr lang="so" sz="600" b="1" i="0" u="none" strike="noStrike">
                <a:latin typeface="Gill Sans MT"/>
              </a:rPr>
              <a:t>Maamulka ayaa la Magacaabay</a:t>
            </a:r>
          </a:p>
        </p:txBody>
      </p:sp>
      <p:sp>
        <p:nvSpPr>
          <p:cNvPr id="12" name="TextBox 11">
            <a:extLst>
              <a:ext uri="{FF2B5EF4-FFF2-40B4-BE49-F238E27FC236}">
                <a16:creationId xmlns:a16="http://schemas.microsoft.com/office/drawing/2014/main" id="{97505019-FC96-B22C-8033-7E0F56B05438}"/>
              </a:ext>
            </a:extLst>
          </p:cNvPr>
          <p:cNvSpPr txBox="1"/>
          <p:nvPr/>
        </p:nvSpPr>
        <p:spPr>
          <a:xfrm>
            <a:off x="7111044" y="2913542"/>
            <a:ext cx="1375188" cy="369332"/>
          </a:xfrm>
          <a:prstGeom prst="rect">
            <a:avLst/>
          </a:prstGeom>
          <a:noFill/>
        </p:spPr>
        <p:txBody>
          <a:bodyPr wrap="square" rtlCol="0">
            <a:noAutofit/>
          </a:bodyPr>
          <a:lstStyle/>
          <a:p>
            <a:pPr algn="ctr" rtl="0"/>
            <a:r>
              <a:rPr lang="so" sz="800" b="1" i="0" u="none" strike="noStrike">
                <a:latin typeface="Gill Sans MT"/>
              </a:rPr>
              <a:t>1 Janaayo </a:t>
            </a:r>
          </a:p>
          <a:p>
            <a:pPr algn="ctr" rtl="0"/>
            <a:r>
              <a:rPr lang="so" sz="800" b="1" i="0" u="none" strike="noStrike">
                <a:latin typeface="Gill Sans MT"/>
              </a:rPr>
              <a:t>2024</a:t>
            </a:r>
          </a:p>
        </p:txBody>
      </p:sp>
      <p:sp>
        <p:nvSpPr>
          <p:cNvPr id="13" name="TextBox 12">
            <a:extLst>
              <a:ext uri="{FF2B5EF4-FFF2-40B4-BE49-F238E27FC236}">
                <a16:creationId xmlns:a16="http://schemas.microsoft.com/office/drawing/2014/main" id="{1B36EB88-3B0C-A7D9-AEFB-3C9767D59975}"/>
              </a:ext>
            </a:extLst>
          </p:cNvPr>
          <p:cNvSpPr txBox="1"/>
          <p:nvPr/>
        </p:nvSpPr>
        <p:spPr>
          <a:xfrm>
            <a:off x="9521411" y="2588378"/>
            <a:ext cx="1375188" cy="200055"/>
          </a:xfrm>
          <a:prstGeom prst="rect">
            <a:avLst/>
          </a:prstGeom>
          <a:noFill/>
        </p:spPr>
        <p:txBody>
          <a:bodyPr wrap="square" rtlCol="0">
            <a:noAutofit/>
          </a:bodyPr>
          <a:lstStyle/>
          <a:p>
            <a:pPr algn="ctr" rtl="0"/>
            <a:r>
              <a:rPr lang="so" sz="600" b="1" i="0" u="none" strike="noStrike">
                <a:latin typeface="Gill Sans MT"/>
              </a:rPr>
              <a:t>Sharci-samaynta ayaa Bilaabantay</a:t>
            </a:r>
          </a:p>
        </p:txBody>
      </p:sp>
      <p:sp>
        <p:nvSpPr>
          <p:cNvPr id="14" name="TextBox 13">
            <a:extLst>
              <a:ext uri="{FF2B5EF4-FFF2-40B4-BE49-F238E27FC236}">
                <a16:creationId xmlns:a16="http://schemas.microsoft.com/office/drawing/2014/main" id="{3F3424F0-C2BA-8A3F-019A-30C2292E9A2D}"/>
              </a:ext>
            </a:extLst>
          </p:cNvPr>
          <p:cNvSpPr txBox="1"/>
          <p:nvPr/>
        </p:nvSpPr>
        <p:spPr>
          <a:xfrm>
            <a:off x="9476007" y="3232362"/>
            <a:ext cx="1453250" cy="369332"/>
          </a:xfrm>
          <a:prstGeom prst="rect">
            <a:avLst/>
          </a:prstGeom>
          <a:noFill/>
        </p:spPr>
        <p:txBody>
          <a:bodyPr wrap="square" rtlCol="0">
            <a:noAutofit/>
          </a:bodyPr>
          <a:lstStyle/>
          <a:p>
            <a:pPr algn="ctr" rtl="0"/>
            <a:r>
              <a:rPr lang="so" sz="800" b="1" i="0" u="none" strike="noStrike">
                <a:latin typeface="Gill Sans MT"/>
              </a:rPr>
              <a:t>Guga</a:t>
            </a:r>
          </a:p>
          <a:p>
            <a:pPr algn="ctr" rtl="0"/>
            <a:r>
              <a:rPr lang="so" sz="800" b="1" i="0" u="none" strike="noStrike">
                <a:latin typeface="Gill Sans MT"/>
              </a:rPr>
              <a:t>2024</a:t>
            </a:r>
          </a:p>
        </p:txBody>
      </p:sp>
      <p:sp>
        <p:nvSpPr>
          <p:cNvPr id="15" name="TextBox 14">
            <a:extLst>
              <a:ext uri="{FF2B5EF4-FFF2-40B4-BE49-F238E27FC236}">
                <a16:creationId xmlns:a16="http://schemas.microsoft.com/office/drawing/2014/main" id="{CFFEF818-D3B9-3C60-04C5-ECE93D49253A}"/>
              </a:ext>
            </a:extLst>
          </p:cNvPr>
          <p:cNvSpPr txBox="1"/>
          <p:nvPr/>
        </p:nvSpPr>
        <p:spPr>
          <a:xfrm>
            <a:off x="8912996" y="4146700"/>
            <a:ext cx="1375188" cy="200055"/>
          </a:xfrm>
          <a:prstGeom prst="rect">
            <a:avLst/>
          </a:prstGeom>
          <a:noFill/>
        </p:spPr>
        <p:txBody>
          <a:bodyPr wrap="square" rtlCol="0">
            <a:noAutofit/>
          </a:bodyPr>
          <a:lstStyle/>
          <a:p>
            <a:pPr algn="ctr" rtl="0"/>
            <a:r>
              <a:rPr lang="so" sz="600" b="1" i="0" u="none" strike="noStrike">
                <a:latin typeface="Gill Sans MT"/>
              </a:rPr>
              <a:t>Faa'idooyinka waxay Bilaabmi</a:t>
            </a:r>
          </a:p>
        </p:txBody>
      </p:sp>
      <p:sp>
        <p:nvSpPr>
          <p:cNvPr id="16" name="TextBox 15">
            <a:extLst>
              <a:ext uri="{FF2B5EF4-FFF2-40B4-BE49-F238E27FC236}">
                <a16:creationId xmlns:a16="http://schemas.microsoft.com/office/drawing/2014/main" id="{960A3DF1-E94F-3CD5-B77A-18AF518394C4}"/>
              </a:ext>
            </a:extLst>
          </p:cNvPr>
          <p:cNvSpPr txBox="1"/>
          <p:nvPr/>
        </p:nvSpPr>
        <p:spPr>
          <a:xfrm>
            <a:off x="8912996" y="4808867"/>
            <a:ext cx="1453250" cy="369332"/>
          </a:xfrm>
          <a:prstGeom prst="rect">
            <a:avLst/>
          </a:prstGeom>
          <a:noFill/>
        </p:spPr>
        <p:txBody>
          <a:bodyPr wrap="square" rtlCol="0">
            <a:noAutofit/>
          </a:bodyPr>
          <a:lstStyle/>
          <a:p>
            <a:pPr algn="ctr" rtl="0"/>
            <a:r>
              <a:rPr lang="so" sz="800" b="1" i="0" u="none" strike="noStrike">
                <a:latin typeface="Gill Sans MT"/>
              </a:rPr>
              <a:t>1 Maajo </a:t>
            </a:r>
          </a:p>
          <a:p>
            <a:pPr algn="ctr" rtl="0"/>
            <a:r>
              <a:rPr lang="so" sz="800" b="1" i="0" u="none" strike="noStrike">
                <a:latin typeface="Gill Sans MT"/>
              </a:rPr>
              <a:t>2026</a:t>
            </a:r>
          </a:p>
        </p:txBody>
      </p:sp>
      <p:sp>
        <p:nvSpPr>
          <p:cNvPr id="17" name="TextBox 16">
            <a:extLst>
              <a:ext uri="{FF2B5EF4-FFF2-40B4-BE49-F238E27FC236}">
                <a16:creationId xmlns:a16="http://schemas.microsoft.com/office/drawing/2014/main" id="{2FED7B5C-82F3-30CF-735E-7C1A0E7F5979}"/>
              </a:ext>
            </a:extLst>
          </p:cNvPr>
          <p:cNvSpPr txBox="1"/>
          <p:nvPr/>
        </p:nvSpPr>
        <p:spPr>
          <a:xfrm>
            <a:off x="5661090" y="4319052"/>
            <a:ext cx="1375188" cy="200055"/>
          </a:xfrm>
          <a:prstGeom prst="rect">
            <a:avLst/>
          </a:prstGeom>
          <a:noFill/>
        </p:spPr>
        <p:txBody>
          <a:bodyPr wrap="square" rtlCol="0">
            <a:noAutofit/>
          </a:bodyPr>
          <a:lstStyle/>
          <a:p>
            <a:pPr algn="ctr" rtl="0"/>
            <a:r>
              <a:rPr lang="so" sz="600" b="1" i="0" u="none" strike="noStrike">
                <a:latin typeface="Gill Sans MT"/>
              </a:rPr>
              <a:t>Tabarucaadka Mushaharka ayaa Bilaabmi</a:t>
            </a:r>
          </a:p>
        </p:txBody>
      </p:sp>
      <p:sp>
        <p:nvSpPr>
          <p:cNvPr id="18" name="TextBox 17">
            <a:extLst>
              <a:ext uri="{FF2B5EF4-FFF2-40B4-BE49-F238E27FC236}">
                <a16:creationId xmlns:a16="http://schemas.microsoft.com/office/drawing/2014/main" id="{55FE9DB9-AB71-8BA8-0933-05A65F2BC37B}"/>
              </a:ext>
            </a:extLst>
          </p:cNvPr>
          <p:cNvSpPr txBox="1"/>
          <p:nvPr/>
        </p:nvSpPr>
        <p:spPr>
          <a:xfrm>
            <a:off x="5717945" y="4995295"/>
            <a:ext cx="1375188" cy="369332"/>
          </a:xfrm>
          <a:prstGeom prst="rect">
            <a:avLst/>
          </a:prstGeom>
          <a:noFill/>
        </p:spPr>
        <p:txBody>
          <a:bodyPr wrap="square" rtlCol="0">
            <a:noAutofit/>
          </a:bodyPr>
          <a:lstStyle/>
          <a:p>
            <a:pPr algn="ctr" rtl="0"/>
            <a:r>
              <a:rPr lang="so" sz="800" b="1" i="0" u="none" strike="noStrike">
                <a:latin typeface="Gill Sans MT"/>
              </a:rPr>
              <a:t>1 Janaayo </a:t>
            </a:r>
          </a:p>
          <a:p>
            <a:pPr algn="ctr" rtl="0"/>
            <a:r>
              <a:rPr lang="so" sz="800" b="1" i="0" u="none" strike="noStrike">
                <a:latin typeface="Gill Sans MT"/>
              </a:rPr>
              <a:t>2025</a:t>
            </a:r>
          </a:p>
        </p:txBody>
      </p:sp>
      <p:sp>
        <p:nvSpPr>
          <p:cNvPr id="19" name="TextBox 18">
            <a:extLst>
              <a:ext uri="{FF2B5EF4-FFF2-40B4-BE49-F238E27FC236}">
                <a16:creationId xmlns:a16="http://schemas.microsoft.com/office/drawing/2014/main" id="{2E08156E-6D62-F3E2-3F69-7032BA0D10C3}"/>
              </a:ext>
            </a:extLst>
          </p:cNvPr>
          <p:cNvSpPr txBox="1"/>
          <p:nvPr/>
        </p:nvSpPr>
        <p:spPr>
          <a:xfrm>
            <a:off x="5717945" y="5934646"/>
            <a:ext cx="1375188" cy="307777"/>
          </a:xfrm>
          <a:prstGeom prst="rect">
            <a:avLst/>
          </a:prstGeom>
          <a:noFill/>
        </p:spPr>
        <p:txBody>
          <a:bodyPr wrap="square" rtlCol="0">
            <a:noAutofit/>
          </a:bodyPr>
          <a:lstStyle/>
          <a:p>
            <a:pPr algn="ctr" rtl="0"/>
            <a:r>
              <a:rPr lang="so" sz="600" b="0" i="0" u="none" strike="noStrike">
                <a:latin typeface="Gill Sans MT"/>
              </a:rPr>
              <a:t>Warbixinaha ugu horreeya iyo lacag-bixinaha saddex-biloodlaha ah waxay ku ekaan Abriil 30.</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800" b="0" i="0" u="none" strike="noStrike">
                <a:latin typeface="Gill Sans MT"/>
              </a:rPr>
              <a:t>HANNAANKA SHARCI-SAMAYNTA IYO URURINTA JAWAABCELINTA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rtl="0">
              <a:buNone/>
            </a:pPr>
            <a:r>
              <a:rPr lang="so" sz="1800" b="0" i="0" u="none" strike="noStrike">
                <a:solidFill>
                  <a:srgbClr val="000000"/>
                </a:solidFill>
                <a:latin typeface="Times New Roman"/>
                <a:cs typeface="Times New Roman"/>
              </a:rPr>
              <a:t>Hannaanka sharci-samaynta ee PFML waxa loo mari doonaa Xeerka Habraacyada Maamuleed ee Maine (MAPA): </a:t>
            </a:r>
          </a:p>
          <a:p>
            <a:pPr marL="0" indent="0" algn="ctr" rtl="0">
              <a:buNone/>
            </a:pPr>
            <a:r>
              <a:rPr lang="so" sz="1800" b="0" i="0" u="none" strike="noStrike">
                <a:solidFill>
                  <a:srgbClr val="000000"/>
                </a:solidFill>
                <a:latin typeface="Times New Roman"/>
                <a:cs typeface="Times New Roman"/>
              </a:rPr>
              <a:t>Taariikhda sharci-samaynta rasmiga ah bilaabantay: </a:t>
            </a:r>
            <a:r>
              <a:rPr lang="so" sz="1800" b="1" i="0" u="none" strike="noStrike">
                <a:solidFill>
                  <a:srgbClr val="000000"/>
                </a:solidFill>
                <a:latin typeface="Times New Roman"/>
                <a:cs typeface="Times New Roman"/>
              </a:rPr>
              <a:t>Guga 2024</a:t>
            </a:r>
          </a:p>
          <a:p>
            <a:pPr marL="0" indent="0" algn="ctr">
              <a:buNone/>
            </a:pPr>
            <a:endParaRPr lang="en-US" b="1">
              <a:solidFill>
                <a:schemeClr val="tx1"/>
              </a:solidFill>
              <a:latin typeface="Times New Roman" panose="02020603050405020304" pitchFamily="18" charset="0"/>
              <a:cs typeface="Times New Roman" panose="02020603050405020304" pitchFamily="18" charset="0"/>
            </a:endParaRPr>
          </a:p>
          <a:p>
            <a:pPr rtl="0"/>
            <a:r>
              <a:rPr lang="so" sz="1800" b="0" i="0" u="none" strike="noStrike">
                <a:solidFill>
                  <a:srgbClr val="000000"/>
                </a:solidFill>
                <a:latin typeface="Times New Roman"/>
                <a:cs typeface="Times New Roman"/>
              </a:rPr>
              <a:t>Kulamada dhagaysiga dadwaynaha ee aan caadiga ahayn waxa lagu qabtay gobolka oo dhan si loo helo jawaabcelinta iyo su'aalaha guud ee ka imanaya cidda danaynaysa. </a:t>
            </a:r>
            <a:endParaRPr lang="en-US" b="1">
              <a:solidFill>
                <a:schemeClr val="tx1"/>
              </a:solidFill>
              <a:latin typeface="Times New Roman" panose="02020603050405020304" pitchFamily="18" charset="0"/>
              <a:cs typeface="Times New Roman" panose="02020603050405020304" pitchFamily="18" charset="0"/>
            </a:endParaRPr>
          </a:p>
          <a:p>
            <a:pPr rtl="0"/>
            <a:r>
              <a:rPr lang="so" sz="1800" b="0" i="0" u="none" strike="noStrike">
                <a:solidFill>
                  <a:srgbClr val="000000"/>
                </a:solidFill>
                <a:latin typeface="Times New Roman"/>
                <a:cs typeface="Times New Roman"/>
              </a:rPr>
              <a:t>Xeerarka bilawga ayaa iyagoo qabyo ah la soosaari loona fasixi in dadwaynuhu faallo ka dhiibtaan. Dhagaysi dadwayne ayaa loo qabtay xeerarka bilawga. </a:t>
            </a:r>
          </a:p>
          <a:p>
            <a:pPr rtl="0"/>
            <a:r>
              <a:rPr lang="so" sz="1800" b="0" i="0" u="none" strike="noStrike">
                <a:solidFill>
                  <a:srgbClr val="000000"/>
                </a:solidFill>
                <a:latin typeface="Times New Roman"/>
                <a:cs typeface="Times New Roman"/>
              </a:rPr>
              <a:t>Waaxda ayaa tixgalin oo ka jawaabi faallooyinka dadwaynaha.</a:t>
            </a:r>
          </a:p>
          <a:p>
            <a:pPr rtl="0"/>
            <a:r>
              <a:rPr lang="so" sz="1800" b="0" i="0" u="none" strike="noStrike">
                <a:solidFill>
                  <a:srgbClr val="000000"/>
                </a:solidFill>
                <a:latin typeface="Times New Roman"/>
                <a:cs typeface="Times New Roman"/>
              </a:rPr>
              <a:t>Waaxdu waxay baahin xeerarka si ay u hirgaliso barnaamijka ugu dambayn Janaayo 2025.</a:t>
            </a:r>
            <a:endParaRPr lang="en-US"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800" b="0" i="0" u="none" strike="noStrike">
                <a:latin typeface="Gill Sans MT"/>
              </a:rPr>
              <a:t>Tabarucaadka lagu bixiyo Sanduuqa PFML</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rtl="0"/>
            <a:r>
              <a:rPr lang="so" sz="1800" b="0" i="0" u="none" strike="noStrike">
                <a:solidFill>
                  <a:srgbClr val="000000"/>
                </a:solidFill>
                <a:latin typeface="Times New Roman"/>
                <a:cs typeface="Times New Roman"/>
              </a:rPr>
              <a:t>Tabarucaadka halkii shaqaale waa 1% mushaharka qofka, oo ay kala qaybsadeen shaqaalaha iyo loo-shaqeeyuhu. </a:t>
            </a:r>
          </a:p>
          <a:p>
            <a:pPr rtl="0"/>
            <a:r>
              <a:rPr lang="so" sz="1800" b="0" i="0" u="none" strike="noStrike">
                <a:solidFill>
                  <a:srgbClr val="000000"/>
                </a:solidFill>
                <a:latin typeface="Times New Roman"/>
                <a:cs typeface="Times New Roman"/>
              </a:rPr>
              <a:t>Loo-shaqeeyayaasha haysta wax ka yar 15 shaqaale waa laga dhaafay saamiga tabarucaadka loo-shaqeeyaha laakiin waxa wali waajib ah in laga hayo 50% qiimaha caadiga ah ee ka imanaya mushaharka shaqaalihiisa. Dadka gaarkooda u shaqaysta ee aqbalsan waxay kaliya ka masuul yihiin qiimaha caadiga ah 50%. </a:t>
            </a:r>
            <a:br>
              <a:rPr lang="so" sz="1800" b="0" i="0" u="none" strike="noStrike">
                <a:solidFill>
                  <a:srgbClr val="000000"/>
                </a:solidFill>
                <a:latin typeface="Times New Roman"/>
                <a:cs typeface="Times New Roman"/>
              </a:rPr>
            </a:br>
            <a:br>
              <a:rPr lang="so" sz="1800" b="0" i="0" u="none" strike="noStrike">
                <a:solidFill>
                  <a:srgbClr val="000000"/>
                </a:solidFill>
                <a:latin typeface="Times New Roman"/>
                <a:cs typeface="Times New Roman"/>
              </a:rPr>
            </a:br>
            <a:r>
              <a:rPr lang="so" sz="1800" b="1" i="0" u="sng" strike="noStrike">
                <a:solidFill>
                  <a:srgbClr val="000000"/>
                </a:solidFill>
                <a:latin typeface="Times New Roman"/>
                <a:cs typeface="Times New Roman"/>
              </a:rPr>
              <a:t>Tusaalaha jajabinta tabarucaadka ee loo-shaqeeyayaasha/shaqaalaha:</a:t>
            </a:r>
          </a:p>
          <a:p>
            <a:pPr rtl="0"/>
            <a:r>
              <a:rPr lang="so" sz="1800" b="1" i="0" u="none" strike="noStrike">
                <a:solidFill>
                  <a:srgbClr val="000000"/>
                </a:solidFill>
                <a:latin typeface="Times New Roman"/>
                <a:cs typeface="Times New Roman"/>
              </a:rPr>
              <a:t>Loo-shaqeeyayaasha haysta 15 ama ka badan oo shaqaale</a:t>
            </a:r>
            <a:br>
              <a:rPr lang="so" sz="1800" b="0" i="0" u="none" strike="noStrike">
                <a:solidFill>
                  <a:srgbClr val="000000"/>
                </a:solidFill>
                <a:latin typeface="Times New Roman"/>
                <a:cs typeface="Times New Roman"/>
              </a:rPr>
            </a:br>
            <a:r>
              <a:rPr lang="so" sz="1800" b="0" i="0" u="none" strike="noStrike">
                <a:solidFill>
                  <a:srgbClr val="000000"/>
                </a:solidFill>
                <a:latin typeface="Times New Roman"/>
                <a:cs typeface="Times New Roman"/>
              </a:rPr>
              <a:t>Loo-shaqeeyaha leh mushaharka sanadkii oo dhan $1 milyan sanadkii, qiimaha caadiga ah ee sanadkii wuxuu noqon doonaa $10,000 ($1M x 1%). Loo-shaqeeyuhu wuxuu bixin doonaa $5,000 sanadkii (0.5%) shaqaalaha oo la isku darayna waxay bixin $5,000 sanadkii (0.5%). </a:t>
            </a:r>
          </a:p>
          <a:p>
            <a:pPr rtl="0"/>
            <a:r>
              <a:rPr lang="so" sz="1800" b="1" i="0" u="none" strike="noStrike">
                <a:solidFill>
                  <a:srgbClr val="000000"/>
                </a:solidFill>
                <a:latin typeface="Times New Roman"/>
                <a:cs typeface="Times New Roman"/>
              </a:rPr>
              <a:t>Loo-shaqeeyaha haysta in ka yar 15 shaqaale</a:t>
            </a:r>
            <a:br>
              <a:rPr lang="so" sz="1800" b="1" i="0" u="none" strike="noStrike">
                <a:solidFill>
                  <a:srgbClr val="000000"/>
                </a:solidFill>
                <a:latin typeface="Times New Roman"/>
                <a:cs typeface="Times New Roman"/>
              </a:rPr>
            </a:br>
            <a:r>
              <a:rPr lang="so" sz="1800" b="0" i="0" u="none" strike="noStrike">
                <a:solidFill>
                  <a:srgbClr val="000000"/>
                </a:solidFill>
                <a:latin typeface="Times New Roman"/>
                <a:cs typeface="Times New Roman"/>
              </a:rPr>
              <a:t>Loo-shaqeeye mushaharka uu sanadkii bixiyo yahay $250,000, lacagta uu bixinayo sanadkii waxay noqon $1,250 ($250K x 0.5%). Loo-shaqeeyuhu waxa dhici karta inuu lacagta oo dhan ka jaro mushaharka shaqaalaha kana masuul noqdo inuu lacagtaas la jaray xawilo.</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800" b="0" i="0" u="none" strike="noStrike">
                <a:latin typeface="Gill Sans MT"/>
              </a:rPr>
              <a:t>Sababaha fasaxa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3080282"/>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defRPr/>
            </a:pPr>
            <a:r>
              <a:rPr lang="so" sz="1800" b="0" i="0" u="none" strike="noStrike" dirty="0">
                <a:solidFill>
                  <a:srgbClr val="000000"/>
                </a:solidFill>
                <a:latin typeface="Times New Roman"/>
                <a:cs typeface="Times New Roman"/>
              </a:rPr>
              <a:t>Sababaha PFML ee fasaxu waxay waafaqsan tahay sharciga gobolka iyo fadaraalka ee wakhtigan. Sababaha fasaxa waxa ka mid ah:</a:t>
            </a:r>
          </a:p>
          <a:p>
            <a:pPr rtl="0"/>
            <a:r>
              <a:rPr lang="so" sz="1800" b="1" i="0" u="none" strike="noStrike" dirty="0">
                <a:solidFill>
                  <a:srgbClr val="000000"/>
                </a:solidFill>
                <a:latin typeface="Times New Roman"/>
                <a:cs typeface="Times New Roman"/>
              </a:rPr>
              <a:t>Fasaxa qoyska: </a:t>
            </a:r>
            <a:r>
              <a:rPr lang="so" sz="1800" b="0" i="0" u="none" strike="noStrike" dirty="0">
                <a:solidFill>
                  <a:srgbClr val="000000"/>
                </a:solidFill>
                <a:latin typeface="Times New Roman"/>
                <a:cs typeface="Times New Roman"/>
              </a:rPr>
              <a:t>Daryeelidda ilme dhashay (la dhalay, la korsanayo, la korinayo), daryeelidda xubin qoys oo qabta xaalad caafimaad oo halis ah. </a:t>
            </a:r>
          </a:p>
          <a:p>
            <a:pPr rtl="0"/>
            <a:r>
              <a:rPr lang="so" sz="1800" b="1" i="0" u="none" strike="noStrike" dirty="0">
                <a:solidFill>
                  <a:srgbClr val="000000"/>
                </a:solidFill>
                <a:latin typeface="Times New Roman"/>
                <a:cs typeface="Times New Roman"/>
              </a:rPr>
              <a:t>Fasaxa caafimaad: </a:t>
            </a:r>
            <a:r>
              <a:rPr lang="so" sz="1800" b="0" i="0" u="none" strike="noStrike" dirty="0">
                <a:solidFill>
                  <a:srgbClr val="000000"/>
                </a:solidFill>
                <a:latin typeface="Times New Roman"/>
                <a:cs typeface="Times New Roman"/>
              </a:rPr>
              <a:t>Daryeelidda qof ehelka ah oo baahiyo caafimaad qaba. </a:t>
            </a:r>
            <a:endParaRPr lang="en-US" sz="1800" b="0" i="0" u="none" strike="noStrike" dirty="0">
              <a:solidFill>
                <a:srgbClr val="000000"/>
              </a:solidFill>
              <a:latin typeface="Times New Roman"/>
              <a:cs typeface="Times New Roman"/>
            </a:endParaRPr>
          </a:p>
          <a:p>
            <a:pPr rtl="0"/>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Fasaxa</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badbaadada</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badbaado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sugnaado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ama ka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caawiyo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xubin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qoys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ay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badbaado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sugnaato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kadib</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xadgudub</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waxyeello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AR" sz="1800" b="1" dirty="0">
                <a:solidFill>
                  <a:srgbClr val="000000"/>
                </a:solidFill>
                <a:effectLst/>
                <a:latin typeface="Arial" panose="020B0604020202020204" pitchFamily="34" charset="0"/>
                <a:ea typeface="Times New Roman" panose="02020603050405020304" pitchFamily="18" charset="0"/>
              </a:rPr>
              <a:t> </a:t>
            </a:r>
          </a:p>
          <a:p>
            <a:pPr rtl="0"/>
            <a:r>
              <a:rPr lang="es-A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Shaqagelinta</a:t>
            </a:r>
            <a:r>
              <a:rPr lang="es-A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milatariga</a:t>
            </a:r>
            <a:r>
              <a:rPr lang="es-A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Loogu</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talagalay</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fasaxa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xidhiidha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shaqagelinta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milateri</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xubin</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qoys</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dhaw</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so" sz="1800" b="0" i="0" u="none" strike="noStrike"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800" b="0" i="0" u="none" strike="noStrike">
                <a:latin typeface="Gill Sans MT"/>
              </a:rPr>
              <a:t>Noocyada fasaxa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1" y="2150031"/>
            <a:ext cx="11174016" cy="3100699"/>
          </a:xfrm>
        </p:spPr>
        <p:txBody>
          <a:bodyPr anchor="t">
            <a:noAutofit/>
          </a:bodyPr>
          <a:lstStyle/>
          <a:p>
            <a:pPr rtl="0"/>
            <a:r>
              <a:rPr lang="so" sz="1800" b="1" i="0" u="none" strike="noStrike" dirty="0">
                <a:solidFill>
                  <a:srgbClr val="000000"/>
                </a:solidFill>
                <a:latin typeface="Times New Roman"/>
                <a:cs typeface="Times New Roman"/>
              </a:rPr>
              <a:t>Fasax joogto ah: </a:t>
            </a:r>
            <a:r>
              <a:rPr lang="so" sz="1800" b="0" i="0" u="none" strike="noStrike" dirty="0">
                <a:solidFill>
                  <a:srgbClr val="000000"/>
                </a:solidFill>
                <a:latin typeface="Times New Roman"/>
                <a:cs typeface="Times New Roman"/>
              </a:rPr>
              <a:t>Shaqaaluhu wuxuu qaadanayaa fasaxa soconaya maalmo ama toddobaadyo markiiba (tusaale, Qofka shaqaalaha ah wuxuu qaadanayaa 6 toddobaad si uu u dhawaansho ula sameeyo ilmaha dhawaanta dhashay).</a:t>
            </a:r>
          </a:p>
          <a:p>
            <a:pPr rtl="0"/>
            <a:r>
              <a:rPr lang="so" sz="1800" b="1" i="0" u="none" strike="noStrike" dirty="0">
                <a:solidFill>
                  <a:srgbClr val="000000"/>
                </a:solidFill>
                <a:latin typeface="Times New Roman"/>
                <a:cs typeface="Times New Roman"/>
              </a:rPr>
              <a:t>Fasaxa googooska ah: </a:t>
            </a:r>
            <a:r>
              <a:rPr lang="so" sz="1800" b="0" i="0" u="none" strike="noStrike" dirty="0">
                <a:solidFill>
                  <a:srgbClr val="000000"/>
                </a:solidFill>
                <a:latin typeface="Times New Roman"/>
                <a:cs typeface="Times New Roman"/>
              </a:rPr>
              <a:t>Qofka shaqaalaha ah wali waa shaqeeyaa laakiin wuxuu u baahan doonaa inuu fasax qaato si kala googo'an (Tusaale Qofka shaqaalaha ah ee maraya kimiterabi wuxuu shaqeeyaa subaxdii, wuxuu maraa daawaynta kimoterabi gallinka dambe, wuxuuna u baahan maalin uu ku soo kabto). </a:t>
            </a:r>
          </a:p>
          <a:p>
            <a:pPr rtl="0"/>
            <a:r>
              <a:rPr lang="so" sz="1800" b="1" i="0" u="none" strike="noStrike" dirty="0">
                <a:solidFill>
                  <a:srgbClr val="000000"/>
                </a:solidFill>
                <a:latin typeface="Times New Roman"/>
                <a:cs typeface="Times New Roman"/>
              </a:rPr>
              <a:t>Fasaxa la soo koobay: </a:t>
            </a:r>
            <a:r>
              <a:rPr lang="so" sz="1800" b="0" i="0" u="none" strike="noStrike" dirty="0">
                <a:solidFill>
                  <a:srgbClr val="000000"/>
                </a:solidFill>
                <a:latin typeface="Times New Roman"/>
                <a:cs typeface="Times New Roman"/>
              </a:rPr>
              <a:t>Qofka shaqaalaha ah wali waa shaqeeyaa laakiin wuxuu ku shaqeeyaa jadwal la dhimay isagoo shaqeeya maalmaha qaar toddobaadkii oo inta kalena fasax nasasho ku jira. (Tusaale Shaqaaluhu sida caadiga ah wuxuu shaqeeyaa Isniin-Jimce laakiin wuxuu hadda shaqaynayaa Isniin, Arbaca iyo Khamiis 8 toddobaad ee soo socda si uu u daryeelo xubin qoyska ah oo qabta xaalad caafimaad oo halis ah).</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800" b="0" i="0" u="none" strike="noStrike">
                <a:latin typeface="Gill Sans MT"/>
              </a:rPr>
              <a:t>Shuruudaha iyo mutaysiga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1246" y="1890474"/>
            <a:ext cx="5542337" cy="3610822"/>
          </a:xfrm>
        </p:spPr>
        <p:txBody>
          <a:bodyPr anchor="t">
            <a:noAutofit/>
          </a:bodyPr>
          <a:lstStyle/>
          <a:p>
            <a:pPr rtl="0"/>
            <a:r>
              <a:rPr lang="so" b="0" i="0" u="none" strike="noStrike" dirty="0">
                <a:solidFill>
                  <a:srgbClr val="000000"/>
                </a:solidFill>
                <a:latin typeface="Times New Roman"/>
                <a:cs typeface="Times New Roman"/>
              </a:rPr>
              <a:t>Hadduu ku maqnaanayo xaalad gurmad ah, jirro ama waxyaalo kale oo kallifaya inuu fasax qaato, qofka shaqaalaha ah waxa waajib ah inuu siiyo "ogaysiis macquul ah" loo-shaqeeyaha damaciisa ah inuu fasax qaato.   </a:t>
            </a:r>
          </a:p>
          <a:p>
            <a:pPr rtl="0"/>
            <a:r>
              <a:rPr lang="so" b="0" i="0" u="none" strike="noStrike" dirty="0">
                <a:solidFill>
                  <a:srgbClr val="000000"/>
                </a:solidFill>
                <a:latin typeface="Times New Roman"/>
                <a:cs typeface="Times New Roman"/>
              </a:rPr>
              <a:t>Waxa waajib ah in caddayn la keeno taasi oo sheegaysa in qofku ugu qalmo mid ka mid ah sababaha fasax qaadashada ee la ansixiyey.</a:t>
            </a:r>
          </a:p>
          <a:p>
            <a:pPr rtl="0"/>
            <a:r>
              <a:rPr lang="so" b="0" i="0" u="none" strike="noStrike" dirty="0">
                <a:solidFill>
                  <a:srgbClr val="000000"/>
                </a:solidFill>
                <a:latin typeface="Times New Roman"/>
                <a:cs typeface="Times New Roman"/>
              </a:rPr>
              <a:t>Qofku waxa waajib ah inuu kasbaday ugu yaraan wax u dhigma lix jeer celceliska mushaharka toddobaadkii ee gobolka (SAWW) afar ka mid ah shantii saddex-bilood ee dhammaaday kahor inta uusan helin faa'idada.</a:t>
            </a:r>
          </a:p>
          <a:p>
            <a:pPr rtl="0"/>
            <a:r>
              <a:rPr lang="so" b="0" i="0" u="none" strike="noStrike" dirty="0">
                <a:solidFill>
                  <a:srgbClr val="000000"/>
                </a:solidFill>
                <a:latin typeface="Times New Roman"/>
                <a:cs typeface="Times New Roman"/>
              </a:rPr>
              <a:t>Jadwalka qof shaqaale ah oo qaadanaya fasax waxa waajib ah inuusan ku sababin "dhibaato wayn" loo-shaqeeyaha.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
        <p:nvSpPr>
          <p:cNvPr id="2" name="TextBox 1">
            <a:extLst>
              <a:ext uri="{FF2B5EF4-FFF2-40B4-BE49-F238E27FC236}">
                <a16:creationId xmlns:a16="http://schemas.microsoft.com/office/drawing/2014/main" id="{30BCD5D9-B98B-ED6D-7C13-5D6180CC2867}"/>
              </a:ext>
            </a:extLst>
          </p:cNvPr>
          <p:cNvSpPr txBox="1"/>
          <p:nvPr/>
        </p:nvSpPr>
        <p:spPr>
          <a:xfrm rot="19977472">
            <a:off x="8387160" y="3015236"/>
            <a:ext cx="1595086" cy="338554"/>
          </a:xfrm>
          <a:prstGeom prst="rect">
            <a:avLst/>
          </a:prstGeom>
          <a:solidFill>
            <a:srgbClr val="29A1F3"/>
          </a:solidFill>
        </p:spPr>
        <p:txBody>
          <a:bodyPr wrap="square" rtlCol="0">
            <a:noAutofit/>
          </a:bodyPr>
          <a:lstStyle/>
          <a:p>
            <a:pPr algn="ctr" rtl="0"/>
            <a:r>
              <a:rPr lang="so" sz="1600" b="1" i="0" u="none" strike="noStrike" dirty="0">
                <a:solidFill>
                  <a:srgbClr val="FFFFFF"/>
                </a:solidFill>
                <a:latin typeface="Gill Sans MT"/>
              </a:rPr>
              <a:t>HADDA DALBO</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800" b="0" i="0" u="none" strike="noStrike">
                <a:latin typeface="Gill Sans MT"/>
              </a:rPr>
              <a:t>Macluumaad muhiim ah oo loo-shaqeeyayaasha loogu talogalay</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3330930"/>
          </a:xfrm>
        </p:spPr>
        <p:txBody>
          <a:bodyPr anchor="t">
            <a:noAutofit/>
          </a:bodyPr>
          <a:lstStyle/>
          <a:p>
            <a:pPr rtl="0"/>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Dadka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shaqeeyay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loo-</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shaqeeye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ugu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yaraan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120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maalmood</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xiriir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loo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dammaanad</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qaadayaa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sugnaansho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shaqo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markay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fasaxa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qaadanayaan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rtl="0"/>
            <a:r>
              <a:rPr lang="so" sz="1800" b="0" i="0" u="none" strike="noStrike" dirty="0">
                <a:solidFill>
                  <a:srgbClr val="000000"/>
                </a:solidFill>
                <a:latin typeface="Times New Roman"/>
                <a:cs typeface="Times New Roman"/>
              </a:rPr>
              <a:t>Loo-shaqeeye waxa dhici karta inuu dalbado beddelka qorshaha gaarka ah oo muujinaya in waxa uu bixiyaa "aad ula mid yahay" qorshaha gobolka. Waxa dhici karta inuu joojiyo ku dhaqankiisa oo uu adeegsado qorshihiisa gaarka ah ilaa iyo inta qorshihiisu uu buuxiyo waajibaadka uu farayo sharciga PFML (xuquuqda, ilaalinta iyo faa'idooyinka).</a:t>
            </a:r>
          </a:p>
          <a:p>
            <a:pPr rtl="0"/>
            <a:r>
              <a:rPr lang="so" sz="1800" b="0" i="0" u="none" strike="noStrike" dirty="0">
                <a:solidFill>
                  <a:srgbClr val="000000"/>
                </a:solidFill>
                <a:latin typeface="Times New Roman"/>
                <a:cs typeface="Times New Roman"/>
              </a:rPr>
              <a:t>Waaxdu waxay xaq u leedahay inay la laabato ansixinta qorshe gaar ah haddii wax ka mid ah shuruudaha iyo xaaladaha lagu xadgudbo.</a:t>
            </a:r>
          </a:p>
          <a:p>
            <a:pPr rtl="0"/>
            <a:r>
              <a:rPr lang="so" sz="1800" b="0" i="0" u="none" strike="noStrike" dirty="0">
                <a:solidFill>
                  <a:srgbClr val="000000"/>
                </a:solidFill>
                <a:latin typeface="Times New Roman"/>
                <a:cs typeface="Times New Roman"/>
              </a:rPr>
              <a:t>Haddii loo-shaqeeye ku fashilmo inuu bixiyo ogaysiis ku saabsan barnaamijka Maine PFML iyo xuquuqda shaqaalaha ee ah inuu qaato haddii laga maarmi waayo, waajibaadka shaqaalaha ka saaran inuu ku wargeliyo loo-shaqeeyaha uu fasaxa ka qaadanayo waa laga dhaafaa.</a:t>
            </a:r>
          </a:p>
          <a:p>
            <a:endParaRPr lang="en-US" sz="2000" dirty="0"/>
          </a:p>
        </p:txBody>
      </p:sp>
    </p:spTree>
    <p:extLst>
      <p:ext uri="{BB962C8B-B14F-4D97-AF65-F5344CB8AC3E}">
        <p14:creationId xmlns:p14="http://schemas.microsoft.com/office/powerpoint/2010/main" val="1277333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9661</TotalTime>
  <Words>1962</Words>
  <Application>Microsoft Office PowerPoint</Application>
  <PresentationFormat>Widescreen</PresentationFormat>
  <Paragraphs>130</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 Display</vt:lpstr>
      <vt:lpstr>Arial</vt:lpstr>
      <vt:lpstr>Calibri</vt:lpstr>
      <vt:lpstr>Gill Sans MT</vt:lpstr>
      <vt:lpstr>Gill Sans MT (Headings)</vt:lpstr>
      <vt:lpstr>Times New Roman</vt:lpstr>
      <vt:lpstr>Wingdings</vt:lpstr>
      <vt:lpstr>Wingdings 2</vt:lpstr>
      <vt:lpstr>Dividend</vt:lpstr>
      <vt:lpstr>Sharciga Fasaxa Qoyska iyo Caafimaadka ee Mushaharka Leh</vt:lpstr>
      <vt:lpstr>Guudmar Guud</vt:lpstr>
      <vt:lpstr>Taariikhaha muhiimka ah</vt:lpstr>
      <vt:lpstr>HANNAANKA SHARCI-SAMAYNTA IYO URURINTA JAWAABCELINTA</vt:lpstr>
      <vt:lpstr>Tabarucaadka lagu bixiyo Sanduuqa PFML</vt:lpstr>
      <vt:lpstr>Sababaha fasaxa</vt:lpstr>
      <vt:lpstr>Noocyada fasaxa</vt:lpstr>
      <vt:lpstr>Shuruudaha iyo mutaysiga</vt:lpstr>
      <vt:lpstr>Macluumaad muhiim ah oo loo-shaqeeyayaasha loogu talogalay</vt:lpstr>
      <vt:lpstr>Loogu talogalay loo-shaqeeyayasha: Boortalka Fasaxa Mushaharka la Qaato ee Maine</vt:lpstr>
      <vt:lpstr>Xisaabinta Faa'idada: Heerarka</vt:lpstr>
      <vt:lpstr>Sida Faa'idooyinka loo xisaabin doono  Tusaale 1: MORGAN (Qiyaas)</vt:lpstr>
      <vt:lpstr> Sida Faa'idooyinka loo xisaabin doono  Tusaale 2: Michael (Qiyaas)</vt:lpstr>
      <vt:lpstr>Tusaale  Sida Faa'idooyinka loo xisaabin doono  Tusaale 3: Jo (Qiyaas) Tusaale 3 (Qiyaas)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Parson, Reginald</cp:lastModifiedBy>
  <cp:revision>60</cp:revision>
  <cp:lastPrinted>2023-09-26T17:45:09Z</cp:lastPrinted>
  <dcterms:created xsi:type="dcterms:W3CDTF">2023-04-05T13:39:04Z</dcterms:created>
  <dcterms:modified xsi:type="dcterms:W3CDTF">2025-01-23T15:20:44Z</dcterms:modified>
</cp:coreProperties>
</file>