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1129" r:id="rId2"/>
    <p:sldId id="1160" r:id="rId3"/>
    <p:sldId id="1166" r:id="rId4"/>
    <p:sldId id="1172" r:id="rId5"/>
    <p:sldId id="1177" r:id="rId6"/>
    <p:sldId id="1162" r:id="rId7"/>
    <p:sldId id="1176" r:id="rId8"/>
    <p:sldId id="1175" r:id="rId9"/>
    <p:sldId id="1174" r:id="rId10"/>
    <p:sldId id="1188" r:id="rId11"/>
    <p:sldId id="1184" r:id="rId12"/>
    <p:sldId id="1185" r:id="rId13"/>
    <p:sldId id="1186" r:id="rId14"/>
    <p:sldId id="1187" r:id="rId15"/>
    <p:sldId id="1179" r:id="rId16"/>
  </p:sldIdLst>
  <p:sldSz cx="12192000" cy="6858000"/>
  <p:notesSz cx="6950075" cy="92360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0"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3"/>
    <p:restoredTop sz="94684"/>
  </p:normalViewPr>
  <p:slideViewPr>
    <p:cSldViewPr snapToGrid="0">
      <p:cViewPr varScale="1">
        <p:scale>
          <a:sx n="79" d="100"/>
          <a:sy n="79" d="100"/>
        </p:scale>
        <p:origin x="610"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1/23/2025</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1/23/2025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11</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noAutofit/>
          </a:bodyPr>
          <a:lstStyle/>
          <a:p>
            <a:pPr algn="ctr" rtl="0"/>
            <a:r>
              <a:rPr sz="3200" b="1" i="0" u="none" strike="noStrike">
                <a:latin typeface="Gill Sans MT"/>
                <a:cs typeface="Times New Roman"/>
              </a:rPr>
              <a:t>Mobeko Etali ba Congé ya Libota mpe ya Kolongono ya Nzoto ya Maine</a:t>
            </a:r>
            <a:endParaRPr lang="en-US">
              <a:cs typeface="Times New Roman" panose="02020603050405020304"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noAutofit/>
          </a:bodyPr>
          <a:lstStyle/>
          <a:p>
            <a:pPr rtl="0"/>
            <a:r>
              <a:rPr sz="2000" b="1" i="0" u="none" strike="noStrike">
                <a:solidFill>
                  <a:srgbClr val="FFFFFF"/>
                </a:solidFill>
                <a:latin typeface="Times New Roman"/>
                <a:cs typeface="Times New Roman"/>
              </a:rPr>
              <a:t>Makambo Bakolobela:</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Makambo na Mokuse</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Badati ya ntina</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Kosala Mibeko mpe Kozwa Makanisi</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Makabo na Fonds ya PFML</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Bantina ya Konje</a:t>
            </a: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Balolenge ya Konje</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Masengami mpe Kokokisa Masengami</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Bansango mpo na Bapatro</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 calculs ya Matomba: Banivo</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Bandakisa</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Mituna</a:t>
            </a: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5639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477F6-AF7C-BC42-0252-F2254D3661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2D7777-19EE-0149-7938-37C2F4EE05A1}"/>
              </a:ext>
            </a:extLst>
          </p:cNvPr>
          <p:cNvSpPr>
            <a:spLocks noGrp="1"/>
          </p:cNvSpPr>
          <p:nvPr>
            <p:ph type="title"/>
          </p:nvPr>
        </p:nvSpPr>
        <p:spPr/>
        <p:txBody>
          <a:bodyPr>
            <a:noAutofit/>
          </a:bodyPr>
          <a:lstStyle/>
          <a:p>
            <a:pPr rtl="0"/>
            <a:r>
              <a:rPr lang="en-US" sz="2800" b="0" i="0" u="none" strike="noStrike" dirty="0" err="1">
                <a:latin typeface="Aptos Display"/>
              </a:rPr>
              <a:t>Mpo</a:t>
            </a:r>
            <a:r>
              <a:rPr lang="en-US" sz="2800" b="0" i="0" u="none" strike="noStrike" dirty="0">
                <a:latin typeface="Aptos Display"/>
              </a:rPr>
              <a:t> </a:t>
            </a:r>
            <a:r>
              <a:rPr lang="en-US" sz="2800" b="0" i="0" u="none" strike="noStrike" dirty="0" err="1">
                <a:latin typeface="Aptos Display"/>
              </a:rPr>
              <a:t>na</a:t>
            </a:r>
            <a:r>
              <a:rPr lang="en-US" sz="2800" b="0" i="0" u="none" strike="noStrike" dirty="0">
                <a:latin typeface="Aptos Display"/>
              </a:rPr>
              <a:t> </a:t>
            </a:r>
            <a:r>
              <a:rPr lang="en-US" sz="2800" b="0" i="0" u="none" strike="noStrike" dirty="0" err="1">
                <a:latin typeface="Aptos Display"/>
              </a:rPr>
              <a:t>bapatrɔ</a:t>
            </a:r>
            <a:r>
              <a:rPr lang="en-US" sz="2800" b="0" i="0" u="none" strike="noStrike" dirty="0">
                <a:latin typeface="Aptos Display"/>
              </a:rPr>
              <a:t>: </a:t>
            </a:r>
            <a:r>
              <a:rPr lang="en-US" sz="2800" b="0" i="0" u="none" strike="noStrike" dirty="0" err="1">
                <a:latin typeface="Aptos Display"/>
              </a:rPr>
              <a:t>Portail</a:t>
            </a:r>
            <a:r>
              <a:rPr lang="en-US" sz="2800" b="0" i="0" u="none" strike="noStrike" dirty="0">
                <a:latin typeface="Aptos Display"/>
              </a:rPr>
              <a:t> </a:t>
            </a:r>
            <a:r>
              <a:rPr lang="en-US" sz="2800" b="0" i="0" u="none" strike="noStrike" dirty="0" err="1">
                <a:latin typeface="Aptos Display"/>
              </a:rPr>
              <a:t>ya</a:t>
            </a:r>
            <a:r>
              <a:rPr lang="en-US" sz="2800" b="0" i="0" u="none" strike="noStrike" dirty="0">
                <a:latin typeface="Aptos Display"/>
              </a:rPr>
              <a:t> </a:t>
            </a:r>
            <a:r>
              <a:rPr lang="en-US" sz="2800" b="0" i="0" u="none" strike="noStrike" dirty="0" err="1">
                <a:latin typeface="Aptos Display"/>
              </a:rPr>
              <a:t>konje</a:t>
            </a:r>
            <a:r>
              <a:rPr lang="en-US" sz="2800" b="0" i="0" u="none" strike="noStrike" dirty="0">
                <a:latin typeface="Aptos Display"/>
              </a:rPr>
              <a:t> </a:t>
            </a:r>
            <a:r>
              <a:rPr lang="en-US" sz="2800" b="0" i="0" u="none" strike="noStrike" dirty="0" err="1">
                <a:latin typeface="Aptos Display"/>
              </a:rPr>
              <a:t>ya</a:t>
            </a:r>
            <a:r>
              <a:rPr lang="en-US" sz="2800" b="0" i="0" u="none" strike="noStrike" dirty="0">
                <a:latin typeface="Aptos Display"/>
              </a:rPr>
              <a:t> Maine </a:t>
            </a:r>
            <a:r>
              <a:rPr lang="en-US" sz="2800" b="0" i="0" u="none" strike="noStrike" dirty="0" err="1">
                <a:latin typeface="Aptos Display"/>
              </a:rPr>
              <a:t>oyo</a:t>
            </a:r>
            <a:r>
              <a:rPr lang="en-US" sz="2800" b="0" i="0" u="none" strike="noStrike" dirty="0">
                <a:latin typeface="Aptos Display"/>
              </a:rPr>
              <a:t> </a:t>
            </a:r>
            <a:r>
              <a:rPr lang="en-US" sz="2800" b="0" i="0" u="none" strike="noStrike" dirty="0" err="1">
                <a:latin typeface="Aptos Display"/>
              </a:rPr>
              <a:t>Bafutaka</a:t>
            </a:r>
            <a:endParaRPr sz="2800" b="0" i="0" u="none" strike="noStrike" dirty="0">
              <a:latin typeface="Gill Sans MT"/>
            </a:endParaRPr>
          </a:p>
        </p:txBody>
      </p:sp>
      <p:sp>
        <p:nvSpPr>
          <p:cNvPr id="5" name="Content Placeholder 4">
            <a:extLst>
              <a:ext uri="{FF2B5EF4-FFF2-40B4-BE49-F238E27FC236}">
                <a16:creationId xmlns:a16="http://schemas.microsoft.com/office/drawing/2014/main" id="{1205050C-C827-65D7-20F8-95356D47B066}"/>
              </a:ext>
            </a:extLst>
          </p:cNvPr>
          <p:cNvSpPr>
            <a:spLocks noGrp="1"/>
          </p:cNvSpPr>
          <p:nvPr>
            <p:ph sz="half" idx="1"/>
          </p:nvPr>
        </p:nvSpPr>
        <p:spPr>
          <a:xfrm>
            <a:off x="445335" y="2174925"/>
            <a:ext cx="11301330" cy="2802428"/>
          </a:xfrm>
        </p:spPr>
        <p:txBody>
          <a:bodyPr anchor="t">
            <a:noAutofit/>
          </a:bodyPr>
          <a:lstStyle/>
          <a:p>
            <a:pPr marL="285750" indent="-285750">
              <a:spcBef>
                <a:spcPct val="0"/>
              </a:spcBef>
            </a:pPr>
            <a:r>
              <a:rPr lang="en-US" sz="2000" b="0" i="0" u="none" strike="noStrike" dirty="0">
                <a:solidFill>
                  <a:schemeClr val="tx1"/>
                </a:solidFill>
                <a:latin typeface="Times New Roman"/>
                <a:ea typeface="Times New Roman"/>
                <a:cs typeface="Times New Roman"/>
                <a:sym typeface="Times New Roman"/>
              </a:rPr>
              <a:t>Système </a:t>
            </a:r>
            <a:r>
              <a:rPr lang="en-US" sz="2000" b="0" i="0" u="none" strike="noStrike" dirty="0" err="1">
                <a:solidFill>
                  <a:schemeClr val="tx1"/>
                </a:solidFill>
                <a:latin typeface="Times New Roman"/>
                <a:ea typeface="Times New Roman"/>
                <a:cs typeface="Times New Roman"/>
                <a:sym typeface="Times New Roman"/>
              </a:rPr>
              <a:t>en</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ligne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epesaka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nzela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bapatro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kokoma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bansango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mosala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bango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programe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Konje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Libota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mpe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Maladi</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oyo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Bafutaka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kopona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responsable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traitement</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lifuti</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kotya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barapore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basalere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batrimestre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mpe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kofuta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baprime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trimestre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Portail</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efungwamaki</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janvier</a:t>
            </a:r>
            <a:r>
              <a:rPr lang="en-US" sz="2000" b="0" i="0" u="none" strike="noStrike" dirty="0">
                <a:solidFill>
                  <a:schemeClr val="tx1"/>
                </a:solidFill>
                <a:latin typeface="Times New Roman"/>
                <a:ea typeface="Times New Roman"/>
                <a:cs typeface="Times New Roman"/>
                <a:sym typeface="Times New Roman"/>
              </a:rPr>
              <a:t> 2025. </a:t>
            </a:r>
            <a:endParaRPr lang="en-US" sz="2000" i="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285750" indent="-285750"/>
            <a:r>
              <a:rPr lang="en-US" sz="2000" b="0" i="0" u="none" strike="noStrike" dirty="0" err="1">
                <a:solidFill>
                  <a:schemeClr val="tx1"/>
                </a:solidFill>
                <a:latin typeface="Times New Roman"/>
                <a:ea typeface="Times New Roman"/>
                <a:cs typeface="Times New Roman"/>
                <a:sym typeface="Times New Roman"/>
              </a:rPr>
              <a:t>Portail</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ekopesa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mpe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nzela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bato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basalaka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mosala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bango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moko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mpe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biyangeli</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bikolo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kopona</a:t>
            </a:r>
            <a:r>
              <a:rPr lang="en-US" sz="2000" b="0" i="0" u="none" strike="noStrike" dirty="0">
                <a:solidFill>
                  <a:schemeClr val="tx1"/>
                </a:solidFill>
                <a:latin typeface="Times New Roman"/>
                <a:ea typeface="Times New Roman"/>
                <a:cs typeface="Times New Roman"/>
                <a:sym typeface="Times New Roman"/>
              </a:rPr>
              <a:t> couverture. </a:t>
            </a:r>
            <a:endParaRPr lang="en-US" sz="20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285750" indent="-285750"/>
            <a:r>
              <a:rPr lang="en-US" sz="2000" b="0" i="0" u="none" strike="noStrike" dirty="0" err="1">
                <a:solidFill>
                  <a:schemeClr val="tx1"/>
                </a:solidFill>
                <a:latin typeface="Times New Roman"/>
                <a:ea typeface="Times New Roman"/>
                <a:cs typeface="Times New Roman"/>
                <a:sym typeface="Times New Roman"/>
              </a:rPr>
              <a:t>Barapore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etali</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basalere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baprime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mpo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trimestre</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ya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liboso</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ekofutama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na</a:t>
            </a:r>
            <a:r>
              <a:rPr lang="en-US" sz="2000" b="0" i="0" u="none" strike="noStrike" dirty="0">
                <a:solidFill>
                  <a:schemeClr val="tx1"/>
                </a:solidFill>
                <a:latin typeface="Times New Roman"/>
                <a:ea typeface="Times New Roman"/>
                <a:cs typeface="Times New Roman"/>
                <a:sym typeface="Times New Roman"/>
              </a:rPr>
              <a:t> </a:t>
            </a:r>
            <a:r>
              <a:rPr lang="en-US" sz="2000" b="0" i="0" u="none" strike="noStrike" dirty="0" err="1">
                <a:solidFill>
                  <a:schemeClr val="tx1"/>
                </a:solidFill>
                <a:latin typeface="Times New Roman"/>
                <a:ea typeface="Times New Roman"/>
                <a:cs typeface="Times New Roman"/>
                <a:sym typeface="Times New Roman"/>
              </a:rPr>
              <a:t>avril</a:t>
            </a:r>
            <a:r>
              <a:rPr lang="en-US" sz="2000" b="0" i="0" u="none" strike="noStrike" dirty="0">
                <a:solidFill>
                  <a:schemeClr val="tx1"/>
                </a:solidFill>
                <a:latin typeface="Times New Roman"/>
                <a:ea typeface="Times New Roman"/>
                <a:cs typeface="Times New Roman"/>
                <a:sym typeface="Times New Roman"/>
              </a:rPr>
              <a:t> 2025.</a:t>
            </a:r>
            <a:endParaRPr lang="en-US" sz="2000" dirty="0">
              <a:solidFill>
                <a:schemeClr val="tx1"/>
              </a:solidFill>
            </a:endParaRPr>
          </a:p>
        </p:txBody>
      </p:sp>
    </p:spTree>
    <p:extLst>
      <p:ext uri="{BB962C8B-B14F-4D97-AF65-F5344CB8AC3E}">
        <p14:creationId xmlns:p14="http://schemas.microsoft.com/office/powerpoint/2010/main" val="12051720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Headings)"/>
                <a:cs typeface="Times New Roman"/>
              </a:rPr>
              <a:t>Ba calculs ya Matomba: Banivo</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pPr rtl="0"/>
            <a:r>
              <a:rPr sz="1800" b="0" i="0" u="none" strike="noStrike">
                <a:solidFill>
                  <a:srgbClr val="000000"/>
                </a:solidFill>
                <a:latin typeface="Times New Roman"/>
                <a:cs typeface="Times New Roman"/>
              </a:rPr>
              <a:t>Basalaka calcul ya matomba na kolanda ebongiseli esimbami na salere ya mwayene ya mposo na mposo ya leta (SAWW):</a:t>
            </a:r>
          </a:p>
          <a:p>
            <a:pPr lvl="1" rtl="0"/>
            <a:r>
              <a:rPr sz="1800" b="0" i="0" u="none" strike="noStrike">
                <a:solidFill>
                  <a:srgbClr val="000000"/>
                </a:solidFill>
                <a:latin typeface="Times New Roman"/>
                <a:cs typeface="Times New Roman"/>
              </a:rPr>
              <a:t>Eteni ya salere ya mwayene ya mposo na mposo ya moto azali na assurance mpe oyo ekokani to ezali na nse ya 50 % ya SAWW ezali remplacé na 90 %</a:t>
            </a:r>
          </a:p>
          <a:p>
            <a:pPr lvl="1" rtl="0"/>
            <a:r>
              <a:rPr sz="1800" b="0" i="0" u="none" strike="noStrike">
                <a:solidFill>
                  <a:srgbClr val="000000"/>
                </a:solidFill>
                <a:latin typeface="Times New Roman"/>
                <a:cs typeface="Times New Roman"/>
              </a:rPr>
              <a:t>Eteni ya salere ya mwayene ya mposo na mposo ya moto azali na assurance mpe oyo eleki ya 50 % ya SAWW ezali remplacé na 66 %</a:t>
            </a:r>
          </a:p>
          <a:p>
            <a:pPr lvl="1" rtl="0"/>
            <a:r>
              <a:rPr sz="1800" b="0" i="0" u="none" strike="noStrike">
                <a:solidFill>
                  <a:srgbClr val="000000"/>
                </a:solidFill>
                <a:latin typeface="Times New Roman"/>
                <a:cs typeface="Times New Roman"/>
              </a:rPr>
              <a:t>Matomba ezali na ndelo na SAWW (1 144$ na 2024) </a:t>
            </a:r>
          </a:p>
        </p:txBody>
      </p:sp>
    </p:spTree>
    <p:extLst>
      <p:ext uri="{BB962C8B-B14F-4D97-AF65-F5344CB8AC3E}">
        <p14:creationId xmlns:p14="http://schemas.microsoft.com/office/powerpoint/2010/main" val="37946069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r>
              <a:rPr sz="2800" b="0" i="0" u="none" strike="noStrike" dirty="0" err="1">
                <a:latin typeface="Gill Sans MT"/>
              </a:rPr>
              <a:t>Ndenge</a:t>
            </a:r>
            <a:r>
              <a:rPr sz="2800" b="0" i="0" u="none" strike="noStrike" dirty="0">
                <a:latin typeface="Gill Sans MT"/>
              </a:rPr>
              <a:t> </a:t>
            </a:r>
            <a:r>
              <a:rPr sz="2800" b="0" i="0" u="none" strike="noStrike" dirty="0" err="1">
                <a:latin typeface="Gill Sans MT"/>
              </a:rPr>
              <a:t>bakosala</a:t>
            </a:r>
            <a:r>
              <a:rPr sz="2800" b="0" i="0" u="none" strike="noStrike" dirty="0">
                <a:latin typeface="Gill Sans MT"/>
              </a:rPr>
              <a:t> </a:t>
            </a:r>
            <a:r>
              <a:rPr sz="2800" b="0" i="0" u="none" strike="noStrike" dirty="0" err="1">
                <a:latin typeface="Gill Sans MT"/>
              </a:rPr>
              <a:t>calcul</a:t>
            </a:r>
            <a:r>
              <a:rPr sz="2800" b="0" i="0" u="none" strike="noStrike" dirty="0">
                <a:latin typeface="Gill Sans MT"/>
              </a:rPr>
              <a:t> </a:t>
            </a:r>
            <a:r>
              <a:rPr sz="2800" b="0" i="0" u="none" strike="noStrike" dirty="0" err="1">
                <a:latin typeface="Gill Sans MT"/>
              </a:rPr>
              <a:t>ya</a:t>
            </a:r>
            <a:r>
              <a:rPr sz="2800" b="0" i="0" u="none" strike="noStrike" dirty="0">
                <a:latin typeface="Gill Sans MT"/>
              </a:rPr>
              <a:t> </a:t>
            </a:r>
            <a:r>
              <a:rPr sz="2800" b="0" i="0" u="none" strike="noStrike" dirty="0" err="1">
                <a:latin typeface="Gill Sans MT"/>
              </a:rPr>
              <a:t>Matomba</a:t>
            </a:r>
            <a:r>
              <a:rPr sz="2800" b="0" i="0" u="none" strike="noStrike" dirty="0">
                <a:latin typeface="Gill Sans MT"/>
              </a:rPr>
              <a:t> </a:t>
            </a:r>
            <a:br>
              <a:rPr sz="2800" b="0" i="0" u="none" strike="noStrike" dirty="0">
                <a:latin typeface="Gill Sans MT"/>
              </a:rPr>
            </a:br>
            <a:r>
              <a:rPr sz="2800" b="0" i="0" u="none" strike="noStrike" dirty="0" err="1">
                <a:latin typeface="Gill Sans MT"/>
              </a:rPr>
              <a:t>Ndakisa</a:t>
            </a:r>
            <a:r>
              <a:rPr sz="2800" b="0" i="0" u="none" strike="noStrike" dirty="0">
                <a:latin typeface="Gill Sans MT"/>
              </a:rPr>
              <a:t> 1: </a:t>
            </a:r>
            <a:r>
              <a:rPr sz="2800" b="0" i="0" u="none" strike="noStrike" dirty="0" err="1">
                <a:latin typeface="Gill Sans MT"/>
              </a:rPr>
              <a:t>MoRGAN</a:t>
            </a:r>
            <a:r>
              <a:rPr sz="2800" b="0" i="0" u="none" strike="noStrike" dirty="0">
                <a:latin typeface="Gill Sans MT"/>
              </a:rPr>
              <a:t> (</a:t>
            </a:r>
            <a:r>
              <a:rPr sz="2800" b="0" i="0" u="none" strike="noStrike" dirty="0" err="1">
                <a:latin typeface="Gill Sans MT"/>
              </a:rPr>
              <a:t>Komeka</a:t>
            </a:r>
            <a:r>
              <a:rPr sz="2800" b="0" i="0" u="none" strike="noStrike" dirty="0">
                <a:latin typeface="Gill Sans MT"/>
              </a:rPr>
              <a:t>)</a:t>
            </a:r>
            <a:endParaRPr lang="en-US"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2" y="2047362"/>
            <a:ext cx="7225074" cy="3962266"/>
          </a:xfrm>
        </p:spPr>
        <p:txBody>
          <a:bodyPr vert="horz" lIns="91440" tIns="45720" rIns="91440" bIns="45720" rtlCol="0" anchor="ctr">
            <a:noAutofit/>
          </a:bodyPr>
          <a:lstStyle/>
          <a:p>
            <a:pPr rtl="0">
              <a:lnSpc>
                <a:spcPct val="90000"/>
              </a:lnSpc>
            </a:pPr>
            <a:r>
              <a:rPr sz="1200" b="0" i="0" u="none" strike="noStrike" dirty="0">
                <a:latin typeface="Times New Roman"/>
                <a:cs typeface="Times New Roman"/>
              </a:rPr>
              <a:t>Morgan </a:t>
            </a:r>
            <a:r>
              <a:rPr sz="1200" b="0" i="0" u="none" strike="noStrike" dirty="0" err="1">
                <a:latin typeface="Times New Roman"/>
                <a:cs typeface="Times New Roman"/>
              </a:rPr>
              <a:t>azali</a:t>
            </a:r>
            <a:r>
              <a:rPr sz="1200" b="0" i="0" u="none" strike="noStrike" dirty="0">
                <a:latin typeface="Times New Roman"/>
                <a:cs typeface="Times New Roman"/>
              </a:rPr>
              <a:t> </a:t>
            </a:r>
            <a:r>
              <a:rPr sz="1200" b="0" i="0" u="none" strike="noStrike" dirty="0" err="1">
                <a:latin typeface="Times New Roman"/>
                <a:cs typeface="Times New Roman"/>
              </a:rPr>
              <a:t>kosala</a:t>
            </a:r>
            <a:r>
              <a:rPr sz="1200" b="0" i="0" u="none" strike="noStrike" dirty="0">
                <a:latin typeface="Times New Roman"/>
                <a:cs typeface="Times New Roman"/>
              </a:rPr>
              <a:t> </a:t>
            </a:r>
            <a:r>
              <a:rPr sz="1200" b="0" i="0" u="none" strike="noStrike" dirty="0" err="1">
                <a:latin typeface="Times New Roman"/>
                <a:cs typeface="Times New Roman"/>
              </a:rPr>
              <a:t>lokola</a:t>
            </a:r>
            <a:r>
              <a:rPr sz="1200" b="0" i="0" u="none" strike="noStrike" dirty="0">
                <a:latin typeface="Times New Roman"/>
                <a:cs typeface="Times New Roman"/>
              </a:rPr>
              <a:t> </a:t>
            </a:r>
            <a:r>
              <a:rPr sz="1200" b="0" i="0" u="none" strike="noStrike" dirty="0" err="1">
                <a:latin typeface="Times New Roman"/>
                <a:cs typeface="Times New Roman"/>
              </a:rPr>
              <a:t>comptable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ntango</a:t>
            </a:r>
            <a:r>
              <a:rPr sz="1200" b="0" i="0" u="none" strike="noStrike" dirty="0">
                <a:latin typeface="Times New Roman"/>
                <a:cs typeface="Times New Roman"/>
              </a:rPr>
              <a:t> </a:t>
            </a:r>
            <a:r>
              <a:rPr sz="1200" b="0" i="0" u="none" strike="noStrike" dirty="0" err="1">
                <a:latin typeface="Times New Roman"/>
                <a:cs typeface="Times New Roman"/>
              </a:rPr>
              <a:t>nyonso</a:t>
            </a:r>
            <a:r>
              <a:rPr sz="1200" b="0" i="0" u="none" strike="noStrike" dirty="0">
                <a:latin typeface="Times New Roman"/>
                <a:cs typeface="Times New Roman"/>
              </a:rPr>
              <a:t> </a:t>
            </a:r>
            <a:r>
              <a:rPr sz="1200" b="0" i="0" u="none" strike="noStrike" dirty="0" err="1">
                <a:latin typeface="Times New Roman"/>
                <a:cs typeface="Times New Roman"/>
              </a:rPr>
              <a:t>mpe</a:t>
            </a:r>
            <a:r>
              <a:rPr sz="1200" b="0" i="0" u="none" strike="noStrike" dirty="0">
                <a:latin typeface="Times New Roman"/>
                <a:cs typeface="Times New Roman"/>
              </a:rPr>
              <a:t> </a:t>
            </a:r>
            <a:r>
              <a:rPr sz="1200" b="0" i="0" u="none" strike="noStrike" dirty="0" err="1">
                <a:latin typeface="Times New Roman"/>
                <a:cs typeface="Times New Roman"/>
              </a:rPr>
              <a:t>azali</a:t>
            </a:r>
            <a:r>
              <a:rPr sz="1200" b="0" i="0" u="none" strike="noStrike" dirty="0">
                <a:latin typeface="Times New Roman"/>
                <a:cs typeface="Times New Roman"/>
              </a:rPr>
              <a:t> </a:t>
            </a:r>
            <a:r>
              <a:rPr sz="1200" b="0" i="0" u="none" strike="noStrike" dirty="0" err="1">
                <a:latin typeface="Times New Roman"/>
                <a:cs typeface="Times New Roman"/>
              </a:rPr>
              <a:t>kozwa</a:t>
            </a:r>
            <a:r>
              <a:rPr sz="1200" b="0" i="0" u="none" strike="noStrike" dirty="0">
                <a:latin typeface="Times New Roman"/>
                <a:cs typeface="Times New Roman"/>
              </a:rPr>
              <a:t> 57 000$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mbula</a:t>
            </a:r>
            <a:r>
              <a:rPr sz="1200" b="0" i="0" u="none" strike="noStrike" dirty="0">
                <a:latin typeface="Times New Roman"/>
                <a:cs typeface="Times New Roman"/>
              </a:rPr>
              <a:t>. </a:t>
            </a:r>
          </a:p>
          <a:p>
            <a:pPr rtl="0">
              <a:lnSpc>
                <a:spcPct val="90000"/>
              </a:lnSpc>
            </a:pPr>
            <a:r>
              <a:rPr sz="1200" b="0" i="0" u="none" strike="noStrike" dirty="0">
                <a:latin typeface="Times New Roman"/>
                <a:cs typeface="Times New Roman"/>
              </a:rPr>
              <a:t>Morgan </a:t>
            </a:r>
            <a:r>
              <a:rPr sz="1200" b="0" i="0" u="none" strike="noStrike" dirty="0" err="1">
                <a:latin typeface="Times New Roman"/>
                <a:cs typeface="Times New Roman"/>
              </a:rPr>
              <a:t>azali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mposa</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kozwa</a:t>
            </a:r>
            <a:r>
              <a:rPr sz="1200" b="0" i="0" u="none" strike="noStrike" dirty="0">
                <a:latin typeface="Times New Roman"/>
                <a:cs typeface="Times New Roman"/>
              </a:rPr>
              <a:t> </a:t>
            </a:r>
            <a:r>
              <a:rPr sz="1200" b="0" i="0" u="none" strike="noStrike" dirty="0" err="1">
                <a:latin typeface="Times New Roman"/>
                <a:cs typeface="Times New Roman"/>
              </a:rPr>
              <a:t>konje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8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kobatela</a:t>
            </a:r>
            <a:r>
              <a:rPr sz="1200" b="0" i="0" u="none" strike="noStrike" dirty="0">
                <a:latin typeface="Times New Roman"/>
                <a:cs typeface="Times New Roman"/>
              </a:rPr>
              <a:t> mama </a:t>
            </a:r>
            <a:r>
              <a:rPr sz="1200" b="0" i="0" u="none" strike="noStrike" dirty="0" err="1">
                <a:latin typeface="Times New Roman"/>
                <a:cs typeface="Times New Roman"/>
              </a:rPr>
              <a:t>na</a:t>
            </a:r>
            <a:r>
              <a:rPr sz="1200" b="0" i="0" u="none" strike="noStrike" dirty="0">
                <a:latin typeface="Times New Roman"/>
                <a:cs typeface="Times New Roman"/>
              </a:rPr>
              <a:t> ye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azali</a:t>
            </a:r>
            <a:r>
              <a:rPr sz="1200" b="0" i="0" u="none" strike="noStrike" dirty="0">
                <a:latin typeface="Times New Roman"/>
                <a:cs typeface="Times New Roman"/>
              </a:rPr>
              <a:t> </a:t>
            </a:r>
            <a:r>
              <a:rPr sz="1200" b="0" i="0" u="none" strike="noStrike" dirty="0" err="1">
                <a:latin typeface="Times New Roman"/>
                <a:cs typeface="Times New Roman"/>
              </a:rPr>
              <a:t>kobela</a:t>
            </a:r>
            <a:r>
              <a:rPr sz="1200" b="0" i="0" u="none" strike="noStrike" dirty="0">
                <a:latin typeface="Times New Roman"/>
                <a:cs typeface="Times New Roman"/>
              </a:rPr>
              <a:t> </a:t>
            </a:r>
            <a:r>
              <a:rPr sz="1200" b="0" i="0" u="none" strike="noStrike" dirty="0" err="1">
                <a:latin typeface="Times New Roman"/>
                <a:cs typeface="Times New Roman"/>
              </a:rPr>
              <a:t>makasi</a:t>
            </a:r>
            <a:r>
              <a:rPr sz="1200" b="0" i="0" u="none" strike="noStrike" dirty="0">
                <a:latin typeface="Times New Roman"/>
                <a:cs typeface="Times New Roman"/>
              </a:rPr>
              <a:t>. </a:t>
            </a:r>
          </a:p>
          <a:p>
            <a:pPr marL="0" indent="0">
              <a:lnSpc>
                <a:spcPct val="90000"/>
              </a:lnSpc>
              <a:buNone/>
            </a:pPr>
            <a:endParaRPr lang="en-US" sz="1200" dirty="0">
              <a:latin typeface="Times New Roman" panose="02020603050405020304" pitchFamily="18" charset="0"/>
              <a:cs typeface="Times New Roman" panose="02020603050405020304" pitchFamily="18" charset="0"/>
            </a:endParaRPr>
          </a:p>
          <a:p>
            <a:pPr marL="0" indent="0" rtl="0">
              <a:lnSpc>
                <a:spcPct val="90000"/>
              </a:lnSpc>
              <a:buNone/>
            </a:pPr>
            <a:r>
              <a:rPr sz="1200" b="1" i="0" u="sng" strike="noStrike" dirty="0">
                <a:latin typeface="Times New Roman"/>
                <a:cs typeface="Times New Roman"/>
              </a:rPr>
              <a:t>Kosala </a:t>
            </a:r>
            <a:r>
              <a:rPr sz="1200" b="1" i="0" u="sng" strike="noStrike" dirty="0" err="1">
                <a:latin typeface="Times New Roman"/>
                <a:cs typeface="Times New Roman"/>
              </a:rPr>
              <a:t>calcul</a:t>
            </a:r>
            <a:r>
              <a:rPr sz="1200" b="1" i="0" u="sng" strike="noStrike" dirty="0">
                <a:latin typeface="Times New Roman"/>
                <a:cs typeface="Times New Roman"/>
              </a:rPr>
              <a:t> </a:t>
            </a:r>
            <a:r>
              <a:rPr sz="1200" b="1" i="0" u="sng" strike="noStrike" dirty="0" err="1">
                <a:latin typeface="Times New Roman"/>
                <a:cs typeface="Times New Roman"/>
              </a:rPr>
              <a:t>ya</a:t>
            </a:r>
            <a:r>
              <a:rPr sz="1200" b="1" i="0" u="sng" strike="noStrike" dirty="0">
                <a:latin typeface="Times New Roman"/>
                <a:cs typeface="Times New Roman"/>
              </a:rPr>
              <a:t> </a:t>
            </a:r>
            <a:r>
              <a:rPr sz="1200" b="1" i="0" u="sng" strike="noStrike" dirty="0" err="1">
                <a:latin typeface="Times New Roman"/>
                <a:cs typeface="Times New Roman"/>
              </a:rPr>
              <a:t>Matomba</a:t>
            </a:r>
            <a:r>
              <a:rPr sz="1200" b="1" i="0" u="sng" strike="noStrike" dirty="0">
                <a:latin typeface="Times New Roman"/>
                <a:cs typeface="Times New Roman"/>
              </a:rPr>
              <a:t> </a:t>
            </a:r>
            <a:r>
              <a:rPr sz="1200" b="1" i="0" u="sng" strike="noStrike" dirty="0" err="1">
                <a:latin typeface="Times New Roman"/>
                <a:cs typeface="Times New Roman"/>
              </a:rPr>
              <a:t>ya</a:t>
            </a:r>
            <a:r>
              <a:rPr sz="1200" b="1" i="0" u="sng" strike="noStrike" dirty="0">
                <a:latin typeface="Times New Roman"/>
                <a:cs typeface="Times New Roman"/>
              </a:rPr>
              <a:t> </a:t>
            </a:r>
            <a:r>
              <a:rPr sz="1200" b="1" i="0" u="sng" strike="noStrike" dirty="0" err="1">
                <a:latin typeface="Times New Roman"/>
                <a:cs typeface="Times New Roman"/>
              </a:rPr>
              <a:t>Mposo</a:t>
            </a:r>
            <a:r>
              <a:rPr sz="1200" b="1" i="0" u="sng" strike="noStrike" dirty="0">
                <a:latin typeface="Times New Roman"/>
                <a:cs typeface="Times New Roman"/>
              </a:rPr>
              <a:t> </a:t>
            </a:r>
            <a:r>
              <a:rPr sz="1200" b="1" i="0" u="sng" strike="noStrike" dirty="0" err="1">
                <a:latin typeface="Times New Roman"/>
                <a:cs typeface="Times New Roman"/>
              </a:rPr>
              <a:t>na</a:t>
            </a:r>
            <a:r>
              <a:rPr sz="1200" b="1" i="0" u="sng" strike="noStrike" dirty="0">
                <a:latin typeface="Times New Roman"/>
                <a:cs typeface="Times New Roman"/>
              </a:rPr>
              <a:t> </a:t>
            </a:r>
            <a:r>
              <a:rPr sz="1200" b="1" i="0" u="sng" strike="noStrike" dirty="0" err="1">
                <a:latin typeface="Times New Roman"/>
                <a:cs typeface="Times New Roman"/>
              </a:rPr>
              <a:t>Mposo</a:t>
            </a:r>
            <a:r>
              <a:rPr sz="1200" b="1" i="0" u="sng" strike="noStrike" dirty="0">
                <a:latin typeface="Times New Roman"/>
                <a:cs typeface="Times New Roman"/>
              </a:rPr>
              <a:t> </a:t>
            </a:r>
            <a:r>
              <a:rPr sz="1200" b="1" i="0" u="sng" strike="noStrike" dirty="0" err="1">
                <a:latin typeface="Times New Roman"/>
                <a:cs typeface="Times New Roman"/>
              </a:rPr>
              <a:t>ya</a:t>
            </a:r>
            <a:r>
              <a:rPr sz="1200" b="1" i="0" u="sng" strike="noStrike" dirty="0">
                <a:latin typeface="Times New Roman"/>
                <a:cs typeface="Times New Roman"/>
              </a:rPr>
              <a:t> Morgan (estimation kaka): </a:t>
            </a:r>
          </a:p>
          <a:p>
            <a:pPr rtl="0">
              <a:lnSpc>
                <a:spcPct val="90000"/>
              </a:lnSpc>
            </a:pPr>
            <a:r>
              <a:rPr sz="1200" b="0" i="0" u="none" strike="noStrike" dirty="0">
                <a:latin typeface="Times New Roman"/>
                <a:cs typeface="Times New Roman"/>
              </a:rPr>
              <a:t>Moyenne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salere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ezali</a:t>
            </a:r>
            <a:r>
              <a:rPr sz="1200" b="0" i="0" u="none" strike="noStrike" dirty="0">
                <a:latin typeface="Times New Roman"/>
                <a:cs typeface="Times New Roman"/>
              </a:rPr>
              <a:t> 1,096$ (57,000$ </a:t>
            </a:r>
            <a:r>
              <a:rPr sz="1200" b="0" i="0" u="none" strike="noStrike" dirty="0" err="1">
                <a:latin typeface="Times New Roman"/>
                <a:cs typeface="Times New Roman"/>
              </a:rPr>
              <a:t>okaboli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52). </a:t>
            </a:r>
          </a:p>
          <a:p>
            <a:pPr rtl="0">
              <a:lnSpc>
                <a:spcPct val="90000"/>
              </a:lnSpc>
            </a:pPr>
            <a:r>
              <a:rPr sz="1200" b="0" i="0" u="none" strike="noStrike" dirty="0" err="1">
                <a:latin typeface="Times New Roman"/>
                <a:cs typeface="Times New Roman"/>
              </a:rPr>
              <a:t>Mbongo</a:t>
            </a:r>
            <a:r>
              <a:rPr sz="1200" b="0" i="0" u="none" strike="noStrike" dirty="0">
                <a:latin typeface="Times New Roman"/>
                <a:cs typeface="Times New Roman"/>
              </a:rPr>
              <a:t> </a:t>
            </a:r>
            <a:r>
              <a:rPr sz="1200" b="0" i="0" u="none" strike="noStrike" dirty="0" err="1">
                <a:latin typeface="Times New Roman"/>
                <a:cs typeface="Times New Roman"/>
              </a:rPr>
              <a:t>balongolaka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salere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kotya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Fond </a:t>
            </a:r>
            <a:r>
              <a:rPr sz="1200" b="0" i="0" u="none" strike="noStrike" dirty="0" err="1">
                <a:latin typeface="Times New Roman"/>
                <a:cs typeface="Times New Roman"/>
              </a:rPr>
              <a:t>ya</a:t>
            </a:r>
            <a:r>
              <a:rPr sz="1200" b="0" i="0" u="none" strike="noStrike" dirty="0">
                <a:latin typeface="Times New Roman"/>
                <a:cs typeface="Times New Roman"/>
              </a:rPr>
              <a:t> PFML </a:t>
            </a:r>
            <a:r>
              <a:rPr sz="1200" b="0" i="0" u="none" strike="noStrike" dirty="0" err="1">
                <a:latin typeface="Times New Roman"/>
                <a:cs typeface="Times New Roman"/>
              </a:rPr>
              <a:t>ezali</a:t>
            </a:r>
            <a:r>
              <a:rPr sz="1200" b="0" i="0" u="none" strike="noStrike" dirty="0">
                <a:latin typeface="Times New Roman"/>
                <a:cs typeface="Times New Roman"/>
              </a:rPr>
              <a:t> 5,48 $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moko</a:t>
            </a:r>
            <a:r>
              <a:rPr sz="1200" b="0" i="0" u="none" strike="noStrike" dirty="0">
                <a:latin typeface="Times New Roman"/>
                <a:cs typeface="Times New Roman"/>
              </a:rPr>
              <a:t>. (285 $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mbula</a:t>
            </a:r>
            <a:r>
              <a:rPr sz="1200" b="0" i="0" u="none" strike="noStrike" dirty="0">
                <a:latin typeface="Times New Roman"/>
                <a:cs typeface="Times New Roman"/>
              </a:rPr>
              <a:t> </a:t>
            </a:r>
            <a:r>
              <a:rPr sz="1200" b="0" i="0" u="none" strike="noStrike" dirty="0" err="1">
                <a:latin typeface="Times New Roman"/>
                <a:cs typeface="Times New Roman"/>
              </a:rPr>
              <a:t>soki</a:t>
            </a:r>
            <a:r>
              <a:rPr sz="1200" b="0" i="0" u="none" strike="noStrike" dirty="0">
                <a:latin typeface="Times New Roman"/>
                <a:cs typeface="Times New Roman"/>
              </a:rPr>
              <a:t> </a:t>
            </a:r>
            <a:r>
              <a:rPr sz="1200" b="0" i="0" u="none" strike="noStrike" dirty="0" err="1">
                <a:latin typeface="Times New Roman"/>
                <a:cs typeface="Times New Roman"/>
              </a:rPr>
              <a:t>ekabwami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52). </a:t>
            </a:r>
          </a:p>
          <a:p>
            <a:pPr rtl="0">
              <a:lnSpc>
                <a:spcPct val="90000"/>
              </a:lnSpc>
            </a:pPr>
            <a:r>
              <a:rPr sz="1200" b="0" i="0" u="none" strike="noStrike" dirty="0" err="1">
                <a:latin typeface="Times New Roman"/>
                <a:cs typeface="Times New Roman"/>
              </a:rPr>
              <a:t>Toloba</a:t>
            </a:r>
            <a:r>
              <a:rPr sz="1200" b="0" i="0" u="none" strike="noStrike" dirty="0">
                <a:latin typeface="Times New Roman"/>
                <a:cs typeface="Times New Roman"/>
              </a:rPr>
              <a:t> </a:t>
            </a:r>
            <a:r>
              <a:rPr sz="1200" b="0" i="0" u="none" strike="noStrike" dirty="0" err="1">
                <a:latin typeface="Times New Roman"/>
                <a:cs typeface="Times New Roman"/>
              </a:rPr>
              <a:t>ete</a:t>
            </a:r>
            <a:r>
              <a:rPr sz="1200" b="0" i="0" u="none" strike="noStrike" dirty="0">
                <a:latin typeface="Times New Roman"/>
                <a:cs typeface="Times New Roman"/>
              </a:rPr>
              <a:t> </a:t>
            </a:r>
            <a:r>
              <a:rPr sz="1200" b="0" i="0" u="none" strike="noStrike" dirty="0" err="1">
                <a:latin typeface="Times New Roman"/>
                <a:cs typeface="Times New Roman"/>
              </a:rPr>
              <a:t>patro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azali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bato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mosala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nse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15, </a:t>
            </a:r>
            <a:r>
              <a:rPr sz="1200" b="0" i="0" u="none" strike="noStrike" dirty="0" err="1">
                <a:latin typeface="Times New Roman"/>
                <a:cs typeface="Times New Roman"/>
              </a:rPr>
              <a:t>patro</a:t>
            </a:r>
            <a:r>
              <a:rPr sz="1200" b="0" i="0" u="none" strike="noStrike" dirty="0">
                <a:latin typeface="Times New Roman"/>
                <a:cs typeface="Times New Roman"/>
              </a:rPr>
              <a:t> </a:t>
            </a:r>
            <a:r>
              <a:rPr sz="1200" b="0" i="0" u="none" strike="noStrike" dirty="0" err="1">
                <a:latin typeface="Times New Roman"/>
                <a:cs typeface="Times New Roman"/>
              </a:rPr>
              <a:t>asengeli</a:t>
            </a:r>
            <a:r>
              <a:rPr sz="1200" b="0" i="0" u="none" strike="noStrike" dirty="0">
                <a:latin typeface="Times New Roman"/>
                <a:cs typeface="Times New Roman"/>
              </a:rPr>
              <a:t> </a:t>
            </a:r>
            <a:r>
              <a:rPr sz="1200" b="0" i="0" u="none" strike="noStrike" dirty="0" err="1">
                <a:latin typeface="Times New Roman"/>
                <a:cs typeface="Times New Roman"/>
              </a:rPr>
              <a:t>kofuta</a:t>
            </a:r>
            <a:r>
              <a:rPr sz="1200" b="0" i="0" u="none" strike="noStrike" dirty="0">
                <a:latin typeface="Times New Roman"/>
                <a:cs typeface="Times New Roman"/>
              </a:rPr>
              <a:t> </a:t>
            </a:r>
            <a:r>
              <a:rPr sz="1200" b="0" i="0" u="none" strike="noStrike" dirty="0" err="1">
                <a:latin typeface="Times New Roman"/>
                <a:cs typeface="Times New Roman"/>
              </a:rPr>
              <a:t>te</a:t>
            </a:r>
            <a:r>
              <a:rPr sz="1200" b="0" i="0" u="none" strike="noStrike" dirty="0">
                <a:latin typeface="Times New Roman"/>
                <a:cs typeface="Times New Roman"/>
              </a:rPr>
              <a:t> </a:t>
            </a:r>
            <a:r>
              <a:rPr sz="1200" b="0" i="0" u="none" strike="noStrike" dirty="0" err="1">
                <a:latin typeface="Times New Roman"/>
                <a:cs typeface="Times New Roman"/>
              </a:rPr>
              <a:t>libonza</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patro</a:t>
            </a:r>
            <a:r>
              <a:rPr sz="1200" b="0" i="0" u="none" strike="noStrike" dirty="0">
                <a:latin typeface="Times New Roman"/>
                <a:cs typeface="Times New Roman"/>
              </a:rPr>
              <a:t> kasi </a:t>
            </a:r>
            <a:r>
              <a:rPr sz="1200" b="0" i="0" u="none" strike="noStrike" dirty="0" err="1">
                <a:latin typeface="Times New Roman"/>
                <a:cs typeface="Times New Roman"/>
              </a:rPr>
              <a:t>asengeli</a:t>
            </a:r>
            <a:r>
              <a:rPr sz="1200" b="0" i="0" u="none" strike="noStrike" dirty="0">
                <a:latin typeface="Times New Roman"/>
                <a:cs typeface="Times New Roman"/>
              </a:rPr>
              <a:t> </a:t>
            </a:r>
            <a:r>
              <a:rPr sz="1200" b="0" i="0" u="none" strike="noStrike" dirty="0" err="1">
                <a:latin typeface="Times New Roman"/>
                <a:cs typeface="Times New Roman"/>
              </a:rPr>
              <a:t>kotinda</a:t>
            </a:r>
            <a:r>
              <a:rPr sz="1200" b="0" i="0" u="none" strike="noStrike" dirty="0">
                <a:latin typeface="Times New Roman"/>
                <a:cs typeface="Times New Roman"/>
              </a:rPr>
              <a:t> </a:t>
            </a:r>
            <a:r>
              <a:rPr sz="1200" b="0" i="0" u="none" strike="noStrike" dirty="0" err="1">
                <a:latin typeface="Times New Roman"/>
                <a:cs typeface="Times New Roman"/>
              </a:rPr>
              <a:t>mbongo</a:t>
            </a:r>
            <a:r>
              <a:rPr sz="1200" b="0" i="0" u="none" strike="noStrike" dirty="0">
                <a:latin typeface="Times New Roman"/>
                <a:cs typeface="Times New Roman"/>
              </a:rPr>
              <a:t> </a:t>
            </a:r>
            <a:r>
              <a:rPr sz="1200" b="0" i="0" u="none" strike="noStrike" dirty="0" err="1">
                <a:latin typeface="Times New Roman"/>
                <a:cs typeface="Times New Roman"/>
              </a:rPr>
              <a:t>balongolaka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konte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na</a:t>
            </a:r>
            <a:r>
              <a:rPr sz="1200" b="0" i="0" u="none" strike="noStrike" dirty="0">
                <a:latin typeface="Times New Roman"/>
                <a:cs typeface="Times New Roman"/>
              </a:rPr>
              <a:t> Fond </a:t>
            </a:r>
            <a:r>
              <a:rPr sz="1200" b="0" i="0" u="none" strike="noStrike" dirty="0" err="1">
                <a:latin typeface="Times New Roman"/>
                <a:cs typeface="Times New Roman"/>
              </a:rPr>
              <a:t>ya</a:t>
            </a:r>
            <a:r>
              <a:rPr sz="1200" b="0" i="0" u="none" strike="noStrike" dirty="0">
                <a:latin typeface="Times New Roman"/>
                <a:cs typeface="Times New Roman"/>
              </a:rPr>
              <a:t> PFML. </a:t>
            </a:r>
          </a:p>
          <a:p>
            <a:pPr rtl="0">
              <a:lnSpc>
                <a:spcPct val="90000"/>
              </a:lnSpc>
            </a:pPr>
            <a:r>
              <a:rPr sz="1200" b="0" i="0" u="none" strike="noStrike" dirty="0" err="1">
                <a:latin typeface="Times New Roman"/>
                <a:cs typeface="Times New Roman"/>
              </a:rPr>
              <a:t>Nivo</a:t>
            </a:r>
            <a:r>
              <a:rPr sz="1200" b="0" i="0" u="none" strike="noStrike" dirty="0">
                <a:latin typeface="Times New Roman"/>
                <a:cs typeface="Times New Roman"/>
              </a:rPr>
              <a:t> 1: 90%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remplacement</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lifuti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a:t>
            </a:r>
            <a:r>
              <a:rPr sz="1200" b="0" i="0" u="none" strike="noStrike" dirty="0">
                <a:latin typeface="Times New Roman"/>
                <a:cs typeface="Times New Roman"/>
              </a:rPr>
              <a:t> </a:t>
            </a:r>
            <a:r>
              <a:rPr sz="1200" b="0" i="0" u="none" strike="noStrike" dirty="0" err="1">
                <a:latin typeface="Times New Roman"/>
                <a:cs typeface="Times New Roman"/>
              </a:rPr>
              <a:t>revenus</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eleki</a:t>
            </a:r>
            <a:r>
              <a:rPr sz="1200" b="0" i="0" u="none" strike="noStrike" dirty="0">
                <a:latin typeface="Times New Roman"/>
                <a:cs typeface="Times New Roman"/>
              </a:rPr>
              <a:t> 50% </a:t>
            </a:r>
            <a:r>
              <a:rPr sz="1200" b="0" i="0" u="none" strike="noStrike" dirty="0" err="1">
                <a:latin typeface="Times New Roman"/>
                <a:cs typeface="Times New Roman"/>
              </a:rPr>
              <a:t>ya</a:t>
            </a:r>
            <a:r>
              <a:rPr sz="1200" b="0" i="0" u="none" strike="noStrike" dirty="0">
                <a:latin typeface="Times New Roman"/>
                <a:cs typeface="Times New Roman"/>
              </a:rPr>
              <a:t> SAWW: 1,144$ x 50% = 572$ </a:t>
            </a:r>
          </a:p>
          <a:p>
            <a:pPr rtl="0">
              <a:lnSpc>
                <a:spcPct val="90000"/>
              </a:lnSpc>
            </a:pPr>
            <a:r>
              <a:rPr sz="1200" b="0" i="0" u="none" strike="noStrike" dirty="0">
                <a:latin typeface="Times New Roman"/>
                <a:cs typeface="Times New Roman"/>
              </a:rPr>
              <a:t>90% </a:t>
            </a:r>
            <a:r>
              <a:rPr sz="1200" b="0" i="0" u="none" strike="noStrike" dirty="0" err="1">
                <a:latin typeface="Times New Roman"/>
                <a:cs typeface="Times New Roman"/>
              </a:rPr>
              <a:t>ya</a:t>
            </a:r>
            <a:r>
              <a:rPr sz="1200" b="0" i="0" u="none" strike="noStrike" dirty="0">
                <a:latin typeface="Times New Roman"/>
                <a:cs typeface="Times New Roman"/>
              </a:rPr>
              <a:t> 572$ = 514$</a:t>
            </a:r>
          </a:p>
          <a:p>
            <a:pPr rtl="0">
              <a:lnSpc>
                <a:spcPct val="90000"/>
              </a:lnSpc>
            </a:pPr>
            <a:r>
              <a:rPr sz="1200" b="0" i="0" u="none" strike="noStrike" dirty="0" err="1">
                <a:latin typeface="Times New Roman"/>
                <a:cs typeface="Times New Roman"/>
              </a:rPr>
              <a:t>Nivo</a:t>
            </a:r>
            <a:r>
              <a:rPr sz="1200" b="0" i="0" u="none" strike="noStrike" dirty="0">
                <a:latin typeface="Times New Roman"/>
                <a:cs typeface="Times New Roman"/>
              </a:rPr>
              <a:t> 2: 66%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remplacement</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lifuti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a:t>
            </a:r>
            <a:r>
              <a:rPr sz="1200" b="0" i="0" u="none" strike="noStrike" dirty="0">
                <a:latin typeface="Times New Roman"/>
                <a:cs typeface="Times New Roman"/>
              </a:rPr>
              <a:t> </a:t>
            </a:r>
            <a:r>
              <a:rPr sz="1200" b="0" i="0" u="none" strike="noStrike" dirty="0" err="1">
                <a:latin typeface="Times New Roman"/>
                <a:cs typeface="Times New Roman"/>
              </a:rPr>
              <a:t>revenus</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eleki</a:t>
            </a:r>
            <a:r>
              <a:rPr sz="1200" b="0" i="0" u="none" strike="noStrike" dirty="0">
                <a:latin typeface="Times New Roman"/>
                <a:cs typeface="Times New Roman"/>
              </a:rPr>
              <a:t> 50% </a:t>
            </a:r>
            <a:r>
              <a:rPr sz="1200" b="0" i="0" u="none" strike="noStrike" dirty="0" err="1">
                <a:latin typeface="Times New Roman"/>
                <a:cs typeface="Times New Roman"/>
              </a:rPr>
              <a:t>ya</a:t>
            </a:r>
            <a:r>
              <a:rPr sz="1200" b="0" i="0" u="none" strike="noStrike" dirty="0">
                <a:latin typeface="Times New Roman"/>
                <a:cs typeface="Times New Roman"/>
              </a:rPr>
              <a:t> SAWW</a:t>
            </a:r>
          </a:p>
          <a:p>
            <a:pPr lvl="1" rtl="0">
              <a:lnSpc>
                <a:spcPct val="90000"/>
              </a:lnSpc>
            </a:pPr>
            <a:r>
              <a:rPr sz="1200" b="0" i="0" u="none" strike="noStrike" dirty="0">
                <a:latin typeface="Times New Roman"/>
                <a:cs typeface="Times New Roman"/>
              </a:rPr>
              <a:t>Ba </a:t>
            </a:r>
            <a:r>
              <a:rPr sz="1200" b="0" i="0" u="none" strike="noStrike" dirty="0" err="1">
                <a:latin typeface="Times New Roman"/>
                <a:cs typeface="Times New Roman"/>
              </a:rPr>
              <a:t>revenus</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etikali</a:t>
            </a:r>
            <a:r>
              <a:rPr sz="1200" b="0" i="0" u="none" strike="noStrike" dirty="0">
                <a:latin typeface="Times New Roman"/>
                <a:cs typeface="Times New Roman"/>
              </a:rPr>
              <a:t> </a:t>
            </a:r>
            <a:r>
              <a:rPr sz="1200" b="0" i="0" u="none" strike="noStrike" dirty="0" err="1">
                <a:latin typeface="Times New Roman"/>
                <a:cs typeface="Times New Roman"/>
              </a:rPr>
              <a:t>ezali</a:t>
            </a:r>
            <a:r>
              <a:rPr sz="1200" b="0" i="0" u="none" strike="noStrike" dirty="0">
                <a:latin typeface="Times New Roman"/>
                <a:cs typeface="Times New Roman"/>
              </a:rPr>
              <a:t> 524$ (1 096$ - 572$). </a:t>
            </a:r>
          </a:p>
          <a:p>
            <a:pPr lvl="1" rtl="0">
              <a:lnSpc>
                <a:spcPct val="90000"/>
              </a:lnSpc>
            </a:pPr>
            <a:r>
              <a:rPr sz="1200" b="0" i="0" u="none" strike="noStrike" dirty="0">
                <a:latin typeface="Times New Roman"/>
                <a:cs typeface="Times New Roman"/>
              </a:rPr>
              <a:t>66% </a:t>
            </a:r>
            <a:r>
              <a:rPr sz="1200" b="0" i="0" u="none" strike="noStrike" dirty="0" err="1">
                <a:latin typeface="Times New Roman"/>
                <a:cs typeface="Times New Roman"/>
              </a:rPr>
              <a:t>ya</a:t>
            </a:r>
            <a:r>
              <a:rPr sz="1200" b="0" i="0" u="none" strike="noStrike" dirty="0">
                <a:latin typeface="Times New Roman"/>
                <a:cs typeface="Times New Roman"/>
              </a:rPr>
              <a:t> 524$ = 345$</a:t>
            </a:r>
          </a:p>
          <a:p>
            <a:pPr rtl="0">
              <a:lnSpc>
                <a:spcPct val="90000"/>
              </a:lnSpc>
            </a:pPr>
            <a:r>
              <a:rPr sz="1200" b="0" i="0" u="none" strike="noStrike" dirty="0" err="1">
                <a:latin typeface="Times New Roman"/>
                <a:cs typeface="Times New Roman"/>
              </a:rPr>
              <a:t>Matomba</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8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ekolanda</a:t>
            </a:r>
            <a:r>
              <a:rPr sz="1200" b="0" i="0" u="none" strike="noStrike" dirty="0">
                <a:latin typeface="Times New Roman"/>
                <a:cs typeface="Times New Roman"/>
              </a:rPr>
              <a:t>= 859$ (514$ </a:t>
            </a:r>
            <a:r>
              <a:rPr sz="1200" b="0" i="0" u="none" strike="noStrike" dirty="0" err="1">
                <a:latin typeface="Times New Roman"/>
                <a:cs typeface="Times New Roman"/>
              </a:rPr>
              <a:t>bakisa</a:t>
            </a:r>
            <a:r>
              <a:rPr sz="1200" b="0" i="0" u="none" strike="noStrike" dirty="0">
                <a:latin typeface="Times New Roman"/>
                <a:cs typeface="Times New Roman"/>
              </a:rPr>
              <a:t> 345$). </a:t>
            </a:r>
            <a:r>
              <a:rPr sz="1200" b="0" i="0" u="none" strike="noStrike" dirty="0" err="1">
                <a:latin typeface="Times New Roman"/>
                <a:cs typeface="Times New Roman"/>
              </a:rPr>
              <a:t>Ezali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nse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SAWW, </a:t>
            </a:r>
            <a:r>
              <a:rPr sz="1200" b="0" i="0" u="none" strike="noStrike" dirty="0" err="1">
                <a:latin typeface="Times New Roman"/>
                <a:cs typeface="Times New Roman"/>
              </a:rPr>
              <a:t>yango</a:t>
            </a:r>
            <a:r>
              <a:rPr sz="1200" b="0" i="0" u="none" strike="noStrike" dirty="0">
                <a:latin typeface="Times New Roman"/>
                <a:cs typeface="Times New Roman"/>
              </a:rPr>
              <a:t> </a:t>
            </a:r>
            <a:r>
              <a:rPr sz="1200" b="0" i="0" u="none" strike="noStrike" dirty="0" err="1">
                <a:latin typeface="Times New Roman"/>
                <a:cs typeface="Times New Roman"/>
              </a:rPr>
              <a:t>bakolongola</a:t>
            </a:r>
            <a:r>
              <a:rPr sz="1200" b="0" i="0" u="none" strike="noStrike" dirty="0">
                <a:latin typeface="Times New Roman"/>
                <a:cs typeface="Times New Roman"/>
              </a:rPr>
              <a:t> </a:t>
            </a:r>
            <a:r>
              <a:rPr sz="1200" b="0" i="0" u="none" strike="noStrike" dirty="0" err="1">
                <a:latin typeface="Times New Roman"/>
                <a:cs typeface="Times New Roman"/>
              </a:rPr>
              <a:t>eloko</a:t>
            </a:r>
            <a:r>
              <a:rPr sz="1200" b="0" i="0" u="none" strike="noStrike" dirty="0">
                <a:latin typeface="Times New Roman"/>
                <a:cs typeface="Times New Roman"/>
              </a:rPr>
              <a:t> </a:t>
            </a:r>
            <a:r>
              <a:rPr sz="1200" b="0" i="0" u="none" strike="noStrike" dirty="0" err="1">
                <a:latin typeface="Times New Roman"/>
                <a:cs typeface="Times New Roman"/>
              </a:rPr>
              <a:t>te</a:t>
            </a:r>
            <a:r>
              <a:rPr sz="1200" b="0" i="0" u="none" strike="noStrike" dirty="0">
                <a:latin typeface="Times New Roman"/>
                <a:cs typeface="Times New Roman"/>
              </a:rPr>
              <a:t>.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a:blip r:embed="rId2">
            <a:extLst>
              <a:ext uri="{28A0092B-C50C-407E-A947-70E740481C1C}">
                <a14:useLocalDpi xmlns:a14="http://schemas.microsoft.com/office/drawing/2010/main" val="0"/>
              </a:ext>
            </a:extLst>
          </a:blip>
          <a:srcRect l="29456" r="2795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82724" y="702156"/>
            <a:ext cx="7225075" cy="1013800"/>
          </a:xfrm>
        </p:spPr>
        <p:txBody>
          <a:bodyPr vert="horz" lIns="91440" tIns="45720" rIns="91440" bIns="45720" rtlCol="0" anchor="b">
            <a:noAutofit/>
          </a:bodyPr>
          <a:lstStyle/>
          <a:p>
            <a:pPr rtl="0"/>
            <a:br>
              <a:rPr sz="2400" b="0" i="0" u="none" strike="noStrike" dirty="0">
                <a:latin typeface="Gill Sans MT"/>
              </a:rPr>
            </a:br>
            <a:r>
              <a:rPr sz="2400" b="0" i="0" u="none" strike="noStrike" dirty="0">
                <a:latin typeface="Gill Sans MT"/>
              </a:rPr>
              <a:t> </a:t>
            </a:r>
            <a:r>
              <a:rPr sz="2400" b="0" i="0" u="none" strike="noStrike" dirty="0" err="1">
                <a:latin typeface="Gill Sans MT"/>
              </a:rPr>
              <a:t>Ndenge</a:t>
            </a:r>
            <a:r>
              <a:rPr sz="2400" b="0" i="0" u="none" strike="noStrike" dirty="0">
                <a:latin typeface="Gill Sans MT"/>
              </a:rPr>
              <a:t> </a:t>
            </a:r>
            <a:r>
              <a:rPr sz="2400" b="0" i="0" u="none" strike="noStrike" dirty="0" err="1">
                <a:latin typeface="Gill Sans MT"/>
              </a:rPr>
              <a:t>bakosala</a:t>
            </a:r>
            <a:r>
              <a:rPr sz="2400" b="0" i="0" u="none" strike="noStrike" dirty="0">
                <a:latin typeface="Gill Sans MT"/>
              </a:rPr>
              <a:t> </a:t>
            </a:r>
            <a:r>
              <a:rPr sz="2400" b="0" i="0" u="none" strike="noStrike" dirty="0" err="1">
                <a:latin typeface="Gill Sans MT"/>
              </a:rPr>
              <a:t>calcul</a:t>
            </a:r>
            <a:r>
              <a:rPr sz="2400" b="0" i="0" u="none" strike="noStrike" dirty="0">
                <a:latin typeface="Gill Sans MT"/>
              </a:rPr>
              <a:t> </a:t>
            </a:r>
            <a:r>
              <a:rPr sz="2400" b="0" i="0" u="none" strike="noStrike" dirty="0" err="1">
                <a:latin typeface="Gill Sans MT"/>
              </a:rPr>
              <a:t>ya</a:t>
            </a:r>
            <a:r>
              <a:rPr sz="2400" b="0" i="0" u="none" strike="noStrike" dirty="0">
                <a:latin typeface="Gill Sans MT"/>
              </a:rPr>
              <a:t> </a:t>
            </a:r>
            <a:r>
              <a:rPr sz="2400" b="0" i="0" u="none" strike="noStrike" dirty="0" err="1">
                <a:latin typeface="Gill Sans MT"/>
              </a:rPr>
              <a:t>Matomba</a:t>
            </a:r>
            <a:br>
              <a:rPr sz="2400" b="0" i="0" u="none" strike="noStrike" dirty="0">
                <a:latin typeface="Gill Sans MT"/>
              </a:rPr>
            </a:br>
            <a:r>
              <a:rPr sz="2400" b="0" i="0" u="none" strike="noStrike" dirty="0">
                <a:latin typeface="Gill Sans MT"/>
              </a:rPr>
              <a:t> </a:t>
            </a:r>
            <a:r>
              <a:rPr sz="2400" b="0" i="0" u="none" strike="noStrike" dirty="0" err="1">
                <a:latin typeface="Gill Sans MT"/>
              </a:rPr>
              <a:t>Ndakisa</a:t>
            </a:r>
            <a:r>
              <a:rPr sz="2400" b="0" i="0" u="none" strike="noStrike" dirty="0">
                <a:latin typeface="Gill Sans MT"/>
              </a:rPr>
              <a:t> 2: Michael (</a:t>
            </a:r>
            <a:r>
              <a:rPr sz="2400" b="0" i="0" u="none" strike="noStrike" dirty="0" err="1">
                <a:latin typeface="Gill Sans MT"/>
              </a:rPr>
              <a:t>Komeka</a:t>
            </a:r>
            <a:r>
              <a:rPr sz="2400" b="0" i="0" u="none" strike="noStrike" dirty="0">
                <a:latin typeface="Gill Sans MT"/>
              </a:rPr>
              <a:t>)</a:t>
            </a:r>
            <a:endParaRPr lang="en-US" sz="2400"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a:blip r:embed="rId2">
            <a:extLst>
              <a:ext uri="{28A0092B-C50C-407E-A947-70E740481C1C}">
                <a14:useLocalDpi xmlns:a14="http://schemas.microsoft.com/office/drawing/2010/main" val="0"/>
              </a:ext>
            </a:extLst>
          </a:blip>
          <a:srcRect l="21847" r="35746" b="1"/>
          <a:stretch>
            <a:fillRect/>
          </a:stretch>
        </p:blipFill>
        <p:spPr>
          <a:xfrm>
            <a:off x="448732"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82725" y="1976236"/>
            <a:ext cx="7225074" cy="4399164"/>
          </a:xfrm>
        </p:spPr>
        <p:txBody>
          <a:bodyPr vert="horz" lIns="91440" tIns="45720" rIns="91440" bIns="45720" rtlCol="0" anchor="ctr">
            <a:noAutofit/>
          </a:bodyPr>
          <a:lstStyle/>
          <a:p>
            <a:pPr rtl="0">
              <a:lnSpc>
                <a:spcPct val="90000"/>
              </a:lnSpc>
            </a:pPr>
            <a:r>
              <a:rPr sz="1200" b="0" i="0" u="none" strike="noStrike" dirty="0">
                <a:latin typeface="Times New Roman"/>
                <a:cs typeface="Times New Roman"/>
              </a:rPr>
              <a:t>Jo </a:t>
            </a:r>
            <a:r>
              <a:rPr sz="1200" b="0" i="0" u="none" strike="noStrike" dirty="0" err="1">
                <a:latin typeface="Times New Roman"/>
                <a:cs typeface="Times New Roman"/>
              </a:rPr>
              <a:t>asalaka</a:t>
            </a:r>
            <a:r>
              <a:rPr sz="1200" b="0" i="0" u="none" strike="noStrike" dirty="0">
                <a:latin typeface="Times New Roman"/>
                <a:cs typeface="Times New Roman"/>
              </a:rPr>
              <a:t> </a:t>
            </a:r>
            <a:r>
              <a:rPr sz="1200" b="0" i="0" u="none" strike="noStrike" dirty="0" err="1">
                <a:latin typeface="Times New Roman"/>
                <a:cs typeface="Times New Roman"/>
              </a:rPr>
              <a:t>mosala</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ntango</a:t>
            </a:r>
            <a:r>
              <a:rPr sz="1200" b="0" i="0" u="none" strike="noStrike" dirty="0">
                <a:latin typeface="Times New Roman"/>
                <a:cs typeface="Times New Roman"/>
              </a:rPr>
              <a:t> </a:t>
            </a:r>
            <a:r>
              <a:rPr sz="1200" b="0" i="0" u="none" strike="noStrike" dirty="0" err="1">
                <a:latin typeface="Times New Roman"/>
                <a:cs typeface="Times New Roman"/>
              </a:rPr>
              <a:t>nyonso</a:t>
            </a:r>
            <a:r>
              <a:rPr sz="1200" b="0" i="0" u="none" strike="noStrike" dirty="0">
                <a:latin typeface="Times New Roman"/>
                <a:cs typeface="Times New Roman"/>
              </a:rPr>
              <a:t> </a:t>
            </a:r>
            <a:r>
              <a:rPr sz="1200" b="0" i="0" u="none" strike="noStrike" dirty="0" err="1">
                <a:latin typeface="Times New Roman"/>
                <a:cs typeface="Times New Roman"/>
              </a:rPr>
              <a:t>lokola</a:t>
            </a:r>
            <a:r>
              <a:rPr sz="1200" b="0" i="0" u="none" strike="noStrike" dirty="0">
                <a:latin typeface="Times New Roman"/>
                <a:cs typeface="Times New Roman"/>
              </a:rPr>
              <a:t> </a:t>
            </a:r>
            <a:r>
              <a:rPr sz="1200" b="0" i="0" u="none" strike="noStrike" dirty="0" err="1">
                <a:latin typeface="Times New Roman"/>
                <a:cs typeface="Times New Roman"/>
              </a:rPr>
              <a:t>mecanicien</a:t>
            </a:r>
            <a:r>
              <a:rPr sz="1200" b="0" i="0" u="none" strike="noStrike" dirty="0">
                <a:latin typeface="Times New Roman"/>
                <a:cs typeface="Times New Roman"/>
              </a:rPr>
              <a:t> </a:t>
            </a:r>
            <a:r>
              <a:rPr sz="1200" b="0" i="0" u="none" strike="noStrike" dirty="0" err="1">
                <a:latin typeface="Times New Roman"/>
                <a:cs typeface="Times New Roman"/>
              </a:rPr>
              <a:t>mpe</a:t>
            </a:r>
            <a:r>
              <a:rPr sz="1200" b="0" i="0" u="none" strike="noStrike" dirty="0">
                <a:latin typeface="Times New Roman"/>
                <a:cs typeface="Times New Roman"/>
              </a:rPr>
              <a:t> </a:t>
            </a:r>
            <a:r>
              <a:rPr sz="1200" b="0" i="0" u="none" strike="noStrike" dirty="0" err="1">
                <a:latin typeface="Times New Roman"/>
                <a:cs typeface="Times New Roman"/>
              </a:rPr>
              <a:t>azwaka</a:t>
            </a:r>
            <a:r>
              <a:rPr sz="1200" b="0" i="0" u="none" strike="noStrike" dirty="0">
                <a:latin typeface="Times New Roman"/>
                <a:cs typeface="Times New Roman"/>
              </a:rPr>
              <a:t> 35 000$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mbula</a:t>
            </a:r>
            <a:r>
              <a:rPr sz="1200" b="0" i="0" u="none" strike="noStrike" dirty="0">
                <a:latin typeface="Times New Roman"/>
                <a:cs typeface="Times New Roman"/>
              </a:rPr>
              <a:t>. </a:t>
            </a:r>
          </a:p>
          <a:p>
            <a:pPr rtl="0">
              <a:lnSpc>
                <a:spcPct val="90000"/>
              </a:lnSpc>
            </a:pPr>
            <a:r>
              <a:rPr sz="1200" b="0" i="0" u="none" strike="noStrike" dirty="0">
                <a:latin typeface="Times New Roman"/>
                <a:cs typeface="Times New Roman"/>
              </a:rPr>
              <a:t>Michael </a:t>
            </a:r>
            <a:r>
              <a:rPr sz="1200" b="0" i="0" u="none" strike="noStrike" dirty="0" err="1">
                <a:latin typeface="Times New Roman"/>
                <a:cs typeface="Times New Roman"/>
              </a:rPr>
              <a:t>asengeki</a:t>
            </a:r>
            <a:r>
              <a:rPr sz="1200" b="0" i="0" u="none" strike="noStrike" dirty="0">
                <a:latin typeface="Times New Roman"/>
                <a:cs typeface="Times New Roman"/>
              </a:rPr>
              <a:t> </a:t>
            </a:r>
            <a:r>
              <a:rPr sz="1200" b="0" i="0" u="none" strike="noStrike" dirty="0" err="1">
                <a:latin typeface="Times New Roman"/>
                <a:cs typeface="Times New Roman"/>
              </a:rPr>
              <a:t>kozwa</a:t>
            </a:r>
            <a:r>
              <a:rPr sz="1200" b="0" i="0" u="none" strike="noStrike" dirty="0">
                <a:latin typeface="Times New Roman"/>
                <a:cs typeface="Times New Roman"/>
              </a:rPr>
              <a:t> </a:t>
            </a:r>
            <a:r>
              <a:rPr sz="1200" b="0" i="0" u="none" strike="noStrike" dirty="0" err="1">
                <a:latin typeface="Times New Roman"/>
                <a:cs typeface="Times New Roman"/>
              </a:rPr>
              <a:t>konje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6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kosala</a:t>
            </a:r>
            <a:r>
              <a:rPr sz="1200" b="0" i="0" u="none" strike="noStrike" dirty="0">
                <a:latin typeface="Times New Roman"/>
                <a:cs typeface="Times New Roman"/>
              </a:rPr>
              <a:t> </a:t>
            </a:r>
            <a:r>
              <a:rPr sz="1200" b="0" i="0" u="none" strike="noStrike" dirty="0" err="1">
                <a:latin typeface="Times New Roman"/>
                <a:cs typeface="Times New Roman"/>
              </a:rPr>
              <a:t>boyokani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mwana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ye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mwasi</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auti</a:t>
            </a:r>
            <a:r>
              <a:rPr sz="1200" b="0" i="0" u="none" strike="noStrike" dirty="0">
                <a:latin typeface="Times New Roman"/>
                <a:cs typeface="Times New Roman"/>
              </a:rPr>
              <a:t> </a:t>
            </a:r>
            <a:r>
              <a:rPr sz="1200" b="0" i="0" u="none" strike="noStrike" dirty="0" err="1">
                <a:latin typeface="Times New Roman"/>
                <a:cs typeface="Times New Roman"/>
              </a:rPr>
              <a:t>kobotama</a:t>
            </a:r>
            <a:r>
              <a:rPr sz="1200" b="0" i="0" u="none" strike="noStrike" dirty="0">
                <a:latin typeface="Times New Roman"/>
                <a:cs typeface="Times New Roman"/>
              </a:rPr>
              <a:t>. </a:t>
            </a:r>
          </a:p>
          <a:p>
            <a:pPr>
              <a:lnSpc>
                <a:spcPct val="90000"/>
              </a:lnSpc>
            </a:pPr>
            <a:endParaRPr lang="en-US" sz="1200" dirty="0">
              <a:latin typeface="Times New Roman" panose="02020603050405020304" pitchFamily="18" charset="0"/>
              <a:cs typeface="Times New Roman" panose="02020603050405020304" pitchFamily="18" charset="0"/>
            </a:endParaRPr>
          </a:p>
          <a:p>
            <a:pPr marL="0" indent="0" rtl="0">
              <a:lnSpc>
                <a:spcPct val="90000"/>
              </a:lnSpc>
              <a:buNone/>
            </a:pPr>
            <a:r>
              <a:rPr sz="1100" b="1" i="0" u="sng" strike="noStrike" dirty="0">
                <a:latin typeface="Times New Roman"/>
                <a:cs typeface="Times New Roman"/>
              </a:rPr>
              <a:t>Kosala </a:t>
            </a:r>
            <a:r>
              <a:rPr sz="1100" b="1" i="0" u="sng" strike="noStrike" dirty="0" err="1">
                <a:latin typeface="Times New Roman"/>
                <a:cs typeface="Times New Roman"/>
              </a:rPr>
              <a:t>calcul</a:t>
            </a:r>
            <a:r>
              <a:rPr sz="1100" b="1" i="0" u="sng" strike="noStrike" dirty="0">
                <a:latin typeface="Times New Roman"/>
                <a:cs typeface="Times New Roman"/>
              </a:rPr>
              <a:t> </a:t>
            </a:r>
            <a:r>
              <a:rPr sz="1100" b="1" i="0" u="sng" strike="noStrike" dirty="0" err="1">
                <a:latin typeface="Times New Roman"/>
                <a:cs typeface="Times New Roman"/>
              </a:rPr>
              <a:t>ya</a:t>
            </a:r>
            <a:r>
              <a:rPr sz="1100" b="1" i="0" u="sng" strike="noStrike" dirty="0">
                <a:latin typeface="Times New Roman"/>
                <a:cs typeface="Times New Roman"/>
              </a:rPr>
              <a:t> </a:t>
            </a:r>
            <a:r>
              <a:rPr sz="1100" b="1" i="0" u="sng" strike="noStrike" dirty="0" err="1">
                <a:latin typeface="Times New Roman"/>
                <a:cs typeface="Times New Roman"/>
              </a:rPr>
              <a:t>Matomba</a:t>
            </a:r>
            <a:r>
              <a:rPr sz="1100" b="1" i="0" u="sng" strike="noStrike" dirty="0">
                <a:latin typeface="Times New Roman"/>
                <a:cs typeface="Times New Roman"/>
              </a:rPr>
              <a:t> </a:t>
            </a:r>
            <a:r>
              <a:rPr sz="1100" b="1" i="0" u="sng" strike="noStrike" dirty="0" err="1">
                <a:latin typeface="Times New Roman"/>
                <a:cs typeface="Times New Roman"/>
              </a:rPr>
              <a:t>ya</a:t>
            </a:r>
            <a:r>
              <a:rPr sz="1100" b="1" i="0" u="sng" strike="noStrike" dirty="0">
                <a:latin typeface="Times New Roman"/>
                <a:cs typeface="Times New Roman"/>
              </a:rPr>
              <a:t> </a:t>
            </a:r>
            <a:r>
              <a:rPr sz="1100" b="1" i="0" u="sng" strike="noStrike" dirty="0" err="1">
                <a:latin typeface="Times New Roman"/>
                <a:cs typeface="Times New Roman"/>
              </a:rPr>
              <a:t>Mposo</a:t>
            </a:r>
            <a:r>
              <a:rPr sz="1100" b="1" i="0" u="sng" strike="noStrike" dirty="0">
                <a:latin typeface="Times New Roman"/>
                <a:cs typeface="Times New Roman"/>
              </a:rPr>
              <a:t> </a:t>
            </a:r>
            <a:r>
              <a:rPr sz="1100" b="1" i="0" u="sng" strike="noStrike" dirty="0" err="1">
                <a:latin typeface="Times New Roman"/>
                <a:cs typeface="Times New Roman"/>
              </a:rPr>
              <a:t>na</a:t>
            </a:r>
            <a:r>
              <a:rPr sz="1100" b="1" i="0" u="sng" strike="noStrike" dirty="0">
                <a:latin typeface="Times New Roman"/>
                <a:cs typeface="Times New Roman"/>
              </a:rPr>
              <a:t> </a:t>
            </a:r>
            <a:r>
              <a:rPr sz="1100" b="1" i="0" u="sng" strike="noStrike" dirty="0" err="1">
                <a:latin typeface="Times New Roman"/>
                <a:cs typeface="Times New Roman"/>
              </a:rPr>
              <a:t>Mposo</a:t>
            </a:r>
            <a:r>
              <a:rPr sz="1100" b="1" i="0" u="sng" strike="noStrike" dirty="0">
                <a:latin typeface="Times New Roman"/>
                <a:cs typeface="Times New Roman"/>
              </a:rPr>
              <a:t> </a:t>
            </a:r>
            <a:r>
              <a:rPr sz="1100" b="1" i="0" u="sng" strike="noStrike" dirty="0" err="1">
                <a:latin typeface="Times New Roman"/>
                <a:cs typeface="Times New Roman"/>
              </a:rPr>
              <a:t>ya</a:t>
            </a:r>
            <a:r>
              <a:rPr sz="1100" b="1" i="0" u="sng" strike="noStrike" dirty="0">
                <a:latin typeface="Times New Roman"/>
                <a:cs typeface="Times New Roman"/>
              </a:rPr>
              <a:t> Michael (estimation kaka): </a:t>
            </a:r>
          </a:p>
          <a:p>
            <a:pPr rtl="0">
              <a:lnSpc>
                <a:spcPct val="90000"/>
              </a:lnSpc>
            </a:pPr>
            <a:r>
              <a:rPr sz="1200" b="0" i="0" u="none" strike="noStrike" dirty="0">
                <a:latin typeface="Times New Roman"/>
                <a:cs typeface="Times New Roman"/>
              </a:rPr>
              <a:t>Moyenne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salere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Michael </a:t>
            </a:r>
            <a:r>
              <a:rPr sz="1200" b="0" i="0" u="none" strike="noStrike" dirty="0" err="1">
                <a:latin typeface="Times New Roman"/>
                <a:cs typeface="Times New Roman"/>
              </a:rPr>
              <a:t>ezali</a:t>
            </a:r>
            <a:r>
              <a:rPr sz="1200" b="0" i="0" u="none" strike="noStrike" dirty="0">
                <a:latin typeface="Times New Roman"/>
                <a:cs typeface="Times New Roman"/>
              </a:rPr>
              <a:t> 673$ (35,000$ </a:t>
            </a:r>
            <a:r>
              <a:rPr sz="1200" b="0" i="0" u="none" strike="noStrike" dirty="0" err="1">
                <a:latin typeface="Times New Roman"/>
                <a:cs typeface="Times New Roman"/>
              </a:rPr>
              <a:t>okaboli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52). </a:t>
            </a:r>
          </a:p>
          <a:p>
            <a:pPr rtl="0">
              <a:lnSpc>
                <a:spcPct val="90000"/>
              </a:lnSpc>
            </a:pPr>
            <a:r>
              <a:rPr sz="1200" b="0" i="0" u="none" strike="noStrike" dirty="0" err="1">
                <a:latin typeface="Times New Roman"/>
                <a:cs typeface="Times New Roman"/>
              </a:rPr>
              <a:t>Mbongo</a:t>
            </a:r>
            <a:r>
              <a:rPr sz="1200" b="0" i="0" u="none" strike="noStrike" dirty="0">
                <a:latin typeface="Times New Roman"/>
                <a:cs typeface="Times New Roman"/>
              </a:rPr>
              <a:t> </a:t>
            </a:r>
            <a:r>
              <a:rPr sz="1200" b="0" i="0" u="none" strike="noStrike" dirty="0" err="1">
                <a:latin typeface="Times New Roman"/>
                <a:cs typeface="Times New Roman"/>
              </a:rPr>
              <a:t>balongolaka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salere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Michael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kotya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Fond </a:t>
            </a:r>
            <a:r>
              <a:rPr sz="1200" b="0" i="0" u="none" strike="noStrike" dirty="0" err="1">
                <a:latin typeface="Times New Roman"/>
                <a:cs typeface="Times New Roman"/>
              </a:rPr>
              <a:t>ya</a:t>
            </a:r>
            <a:r>
              <a:rPr sz="1200" b="0" i="0" u="none" strike="noStrike" dirty="0">
                <a:latin typeface="Times New Roman"/>
                <a:cs typeface="Times New Roman"/>
              </a:rPr>
              <a:t> PFML </a:t>
            </a:r>
            <a:r>
              <a:rPr sz="1200" b="0" i="0" u="none" strike="noStrike" dirty="0" err="1">
                <a:latin typeface="Times New Roman"/>
                <a:cs typeface="Times New Roman"/>
              </a:rPr>
              <a:t>ezali</a:t>
            </a:r>
            <a:r>
              <a:rPr sz="1200" b="0" i="0" u="none" strike="noStrike" dirty="0">
                <a:latin typeface="Times New Roman"/>
                <a:cs typeface="Times New Roman"/>
              </a:rPr>
              <a:t> 3,36$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moko</a:t>
            </a:r>
            <a:r>
              <a:rPr sz="1200" b="0" i="0" u="none" strike="noStrike" dirty="0">
                <a:latin typeface="Times New Roman"/>
                <a:cs typeface="Times New Roman"/>
              </a:rPr>
              <a:t>. (Contribution </a:t>
            </a:r>
            <a:r>
              <a:rPr sz="1200" b="0" i="0" u="none" strike="noStrike" dirty="0" err="1">
                <a:latin typeface="Times New Roman"/>
                <a:cs typeface="Times New Roman"/>
              </a:rPr>
              <a:t>ya</a:t>
            </a:r>
            <a:r>
              <a:rPr sz="1200" b="0" i="0" u="none" strike="noStrike" dirty="0">
                <a:latin typeface="Times New Roman"/>
                <a:cs typeface="Times New Roman"/>
              </a:rPr>
              <a:t> 175$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mbula</a:t>
            </a:r>
            <a:r>
              <a:rPr sz="1200" b="0" i="0" u="none" strike="noStrike" dirty="0">
                <a:latin typeface="Times New Roman"/>
                <a:cs typeface="Times New Roman"/>
              </a:rPr>
              <a:t> </a:t>
            </a:r>
            <a:r>
              <a:rPr sz="1200" b="0" i="0" u="none" strike="noStrike" dirty="0" err="1">
                <a:latin typeface="Times New Roman"/>
                <a:cs typeface="Times New Roman"/>
              </a:rPr>
              <a:t>ekabwami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52). </a:t>
            </a:r>
          </a:p>
          <a:p>
            <a:pPr rtl="0">
              <a:lnSpc>
                <a:spcPct val="90000"/>
              </a:lnSpc>
            </a:pPr>
            <a:r>
              <a:rPr sz="1200" b="0" i="0" u="none" strike="noStrike" dirty="0" err="1">
                <a:latin typeface="Times New Roman"/>
                <a:cs typeface="Times New Roman"/>
              </a:rPr>
              <a:t>Tokanisa</a:t>
            </a:r>
            <a:r>
              <a:rPr sz="1200" b="0" i="0" u="none" strike="noStrike" dirty="0">
                <a:latin typeface="Times New Roman"/>
                <a:cs typeface="Times New Roman"/>
              </a:rPr>
              <a:t> </a:t>
            </a:r>
            <a:r>
              <a:rPr sz="1200" b="0" i="0" u="none" strike="noStrike" dirty="0" err="1">
                <a:latin typeface="Times New Roman"/>
                <a:cs typeface="Times New Roman"/>
              </a:rPr>
              <a:t>ete</a:t>
            </a:r>
            <a:r>
              <a:rPr sz="1200" b="0" i="0" u="none" strike="noStrike" dirty="0">
                <a:latin typeface="Times New Roman"/>
                <a:cs typeface="Times New Roman"/>
              </a:rPr>
              <a:t> </a:t>
            </a:r>
            <a:r>
              <a:rPr sz="1200" b="0" i="0" u="none" strike="noStrike" dirty="0" err="1">
                <a:latin typeface="Times New Roman"/>
                <a:cs typeface="Times New Roman"/>
              </a:rPr>
              <a:t>patro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Michael </a:t>
            </a:r>
            <a:r>
              <a:rPr sz="1200" b="0" i="0" u="none" strike="noStrike" dirty="0" err="1">
                <a:latin typeface="Times New Roman"/>
                <a:cs typeface="Times New Roman"/>
              </a:rPr>
              <a:t>aza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bato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mosala</a:t>
            </a:r>
            <a:r>
              <a:rPr sz="1200" b="0" i="0" u="none" strike="noStrike" dirty="0">
                <a:latin typeface="Times New Roman"/>
                <a:cs typeface="Times New Roman"/>
              </a:rPr>
              <a:t> 15 to </a:t>
            </a:r>
            <a:r>
              <a:rPr sz="1200" b="0" i="0" u="none" strike="noStrike" dirty="0" err="1">
                <a:latin typeface="Times New Roman"/>
                <a:cs typeface="Times New Roman"/>
              </a:rPr>
              <a:t>koleka</a:t>
            </a:r>
            <a:r>
              <a:rPr sz="1200" b="0" i="0" u="none" strike="noStrike" dirty="0">
                <a:latin typeface="Times New Roman"/>
                <a:cs typeface="Times New Roman"/>
              </a:rPr>
              <a:t>, contribution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patro</a:t>
            </a:r>
            <a:r>
              <a:rPr sz="1200" b="0" i="0" u="none" strike="noStrike" dirty="0">
                <a:latin typeface="Times New Roman"/>
                <a:cs typeface="Times New Roman"/>
              </a:rPr>
              <a:t> </a:t>
            </a:r>
            <a:r>
              <a:rPr sz="1200" b="0" i="0" u="none" strike="noStrike" dirty="0" err="1">
                <a:latin typeface="Times New Roman"/>
                <a:cs typeface="Times New Roman"/>
              </a:rPr>
              <a:t>ezali</a:t>
            </a:r>
            <a:r>
              <a:rPr sz="1200" b="0" i="0" u="none" strike="noStrike" dirty="0">
                <a:latin typeface="Times New Roman"/>
                <a:cs typeface="Times New Roman"/>
              </a:rPr>
              <a:t> </a:t>
            </a:r>
            <a:r>
              <a:rPr sz="1200" b="0" i="0" u="none" strike="noStrike" dirty="0" err="1">
                <a:latin typeface="Times New Roman"/>
                <a:cs typeface="Times New Roman"/>
              </a:rPr>
              <a:t>mpe</a:t>
            </a:r>
            <a:r>
              <a:rPr sz="1200" b="0" i="0" u="none" strike="noStrike" dirty="0">
                <a:latin typeface="Times New Roman"/>
                <a:cs typeface="Times New Roman"/>
              </a:rPr>
              <a:t> 3,36$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moko</a:t>
            </a:r>
            <a:r>
              <a:rPr sz="1200" b="0" i="0" u="none" strike="noStrike" dirty="0">
                <a:latin typeface="Times New Roman"/>
                <a:cs typeface="Times New Roman"/>
              </a:rPr>
              <a:t>. (Contribution </a:t>
            </a:r>
            <a:r>
              <a:rPr sz="1200" b="0" i="0" u="none" strike="noStrike" dirty="0" err="1">
                <a:latin typeface="Times New Roman"/>
                <a:cs typeface="Times New Roman"/>
              </a:rPr>
              <a:t>ya</a:t>
            </a:r>
            <a:r>
              <a:rPr sz="1200" b="0" i="0" u="none" strike="noStrike" dirty="0">
                <a:latin typeface="Times New Roman"/>
                <a:cs typeface="Times New Roman"/>
              </a:rPr>
              <a:t> 175$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mbula</a:t>
            </a:r>
            <a:r>
              <a:rPr sz="1200" b="0" i="0" u="none" strike="noStrike" dirty="0">
                <a:latin typeface="Times New Roman"/>
                <a:cs typeface="Times New Roman"/>
              </a:rPr>
              <a:t> </a:t>
            </a:r>
            <a:r>
              <a:rPr sz="1200" b="0" i="0" u="none" strike="noStrike" dirty="0" err="1">
                <a:latin typeface="Times New Roman"/>
                <a:cs typeface="Times New Roman"/>
              </a:rPr>
              <a:t>ekabwami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52). </a:t>
            </a:r>
          </a:p>
          <a:p>
            <a:pPr rtl="0">
              <a:lnSpc>
                <a:spcPct val="90000"/>
              </a:lnSpc>
            </a:pPr>
            <a:r>
              <a:rPr sz="1200" b="0" i="0" u="none" strike="noStrike" dirty="0" err="1">
                <a:latin typeface="Times New Roman"/>
                <a:cs typeface="Times New Roman"/>
              </a:rPr>
              <a:t>Nivo</a:t>
            </a:r>
            <a:r>
              <a:rPr sz="1200" b="0" i="0" u="none" strike="noStrike" dirty="0">
                <a:latin typeface="Times New Roman"/>
                <a:cs typeface="Times New Roman"/>
              </a:rPr>
              <a:t> 1: 90%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remplacement</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lifuti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a:t>
            </a:r>
            <a:r>
              <a:rPr sz="1200" b="0" i="0" u="none" strike="noStrike" dirty="0">
                <a:latin typeface="Times New Roman"/>
                <a:cs typeface="Times New Roman"/>
              </a:rPr>
              <a:t> </a:t>
            </a:r>
            <a:r>
              <a:rPr sz="1200" b="0" i="0" u="none" strike="noStrike" dirty="0" err="1">
                <a:latin typeface="Times New Roman"/>
                <a:cs typeface="Times New Roman"/>
              </a:rPr>
              <a:t>revenus</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eleki</a:t>
            </a:r>
            <a:r>
              <a:rPr sz="1200" b="0" i="0" u="none" strike="noStrike" dirty="0">
                <a:latin typeface="Times New Roman"/>
                <a:cs typeface="Times New Roman"/>
              </a:rPr>
              <a:t> 50% </a:t>
            </a:r>
            <a:r>
              <a:rPr sz="1200" b="0" i="0" u="none" strike="noStrike" dirty="0" err="1">
                <a:latin typeface="Times New Roman"/>
                <a:cs typeface="Times New Roman"/>
              </a:rPr>
              <a:t>ya</a:t>
            </a:r>
            <a:r>
              <a:rPr sz="1200" b="0" i="0" u="none" strike="noStrike" dirty="0">
                <a:latin typeface="Times New Roman"/>
                <a:cs typeface="Times New Roman"/>
              </a:rPr>
              <a:t> SAWW: 1,144$ x 50% = 572$ </a:t>
            </a:r>
          </a:p>
          <a:p>
            <a:pPr rtl="0">
              <a:lnSpc>
                <a:spcPct val="90000"/>
              </a:lnSpc>
            </a:pPr>
            <a:r>
              <a:rPr sz="1200" b="0" i="0" u="none" strike="noStrike" dirty="0">
                <a:latin typeface="Times New Roman"/>
                <a:cs typeface="Times New Roman"/>
              </a:rPr>
              <a:t>90% </a:t>
            </a:r>
            <a:r>
              <a:rPr sz="1200" b="0" i="0" u="none" strike="noStrike" dirty="0" err="1">
                <a:latin typeface="Times New Roman"/>
                <a:cs typeface="Times New Roman"/>
              </a:rPr>
              <a:t>ya</a:t>
            </a:r>
            <a:r>
              <a:rPr sz="1200" b="0" i="0" u="none" strike="noStrike" dirty="0">
                <a:latin typeface="Times New Roman"/>
                <a:cs typeface="Times New Roman"/>
              </a:rPr>
              <a:t> 572$ = 514$</a:t>
            </a:r>
          </a:p>
          <a:p>
            <a:pPr rtl="0">
              <a:lnSpc>
                <a:spcPct val="90000"/>
              </a:lnSpc>
            </a:pPr>
            <a:r>
              <a:rPr sz="1200" b="0" i="0" u="none" strike="noStrike" dirty="0" err="1">
                <a:latin typeface="Times New Roman"/>
                <a:cs typeface="Times New Roman"/>
              </a:rPr>
              <a:t>Nivo</a:t>
            </a:r>
            <a:r>
              <a:rPr sz="1200" b="0" i="0" u="none" strike="noStrike" dirty="0">
                <a:latin typeface="Times New Roman"/>
                <a:cs typeface="Times New Roman"/>
              </a:rPr>
              <a:t> 2: 66%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remplacement</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lifuti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a:t>
            </a:r>
            <a:r>
              <a:rPr sz="1200" b="0" i="0" u="none" strike="noStrike" dirty="0">
                <a:latin typeface="Times New Roman"/>
                <a:cs typeface="Times New Roman"/>
              </a:rPr>
              <a:t> </a:t>
            </a:r>
            <a:r>
              <a:rPr sz="1200" b="0" i="0" u="none" strike="noStrike" dirty="0" err="1">
                <a:latin typeface="Times New Roman"/>
                <a:cs typeface="Times New Roman"/>
              </a:rPr>
              <a:t>revenus</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eleki</a:t>
            </a:r>
            <a:r>
              <a:rPr sz="1200" b="0" i="0" u="none" strike="noStrike" dirty="0">
                <a:latin typeface="Times New Roman"/>
                <a:cs typeface="Times New Roman"/>
              </a:rPr>
              <a:t> 50% </a:t>
            </a:r>
            <a:r>
              <a:rPr sz="1200" b="0" i="0" u="none" strike="noStrike" dirty="0" err="1">
                <a:latin typeface="Times New Roman"/>
                <a:cs typeface="Times New Roman"/>
              </a:rPr>
              <a:t>ya</a:t>
            </a:r>
            <a:r>
              <a:rPr sz="1200" b="0" i="0" u="none" strike="noStrike" dirty="0">
                <a:latin typeface="Times New Roman"/>
                <a:cs typeface="Times New Roman"/>
              </a:rPr>
              <a:t> SAWW</a:t>
            </a:r>
          </a:p>
          <a:p>
            <a:pPr lvl="1" rtl="0">
              <a:lnSpc>
                <a:spcPct val="90000"/>
              </a:lnSpc>
            </a:pPr>
            <a:r>
              <a:rPr sz="1200" b="0" i="0" u="none" strike="noStrike" dirty="0">
                <a:latin typeface="Times New Roman"/>
                <a:cs typeface="Times New Roman"/>
              </a:rPr>
              <a:t>Ba </a:t>
            </a:r>
            <a:r>
              <a:rPr sz="1200" b="0" i="0" u="none" strike="noStrike" dirty="0" err="1">
                <a:latin typeface="Times New Roman"/>
                <a:cs typeface="Times New Roman"/>
              </a:rPr>
              <a:t>lifuti</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etikali</a:t>
            </a:r>
            <a:r>
              <a:rPr sz="1200" b="0" i="0" u="none" strike="noStrike" dirty="0">
                <a:latin typeface="Times New Roman"/>
                <a:cs typeface="Times New Roman"/>
              </a:rPr>
              <a:t> </a:t>
            </a:r>
            <a:r>
              <a:rPr sz="1200" b="0" i="0" u="none" strike="noStrike" dirty="0" err="1">
                <a:latin typeface="Times New Roman"/>
                <a:cs typeface="Times New Roman"/>
              </a:rPr>
              <a:t>bafuta</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Michael </a:t>
            </a:r>
            <a:r>
              <a:rPr sz="1200" b="0" i="0" u="none" strike="noStrike" dirty="0" err="1">
                <a:latin typeface="Times New Roman"/>
                <a:cs typeface="Times New Roman"/>
              </a:rPr>
              <a:t>eza</a:t>
            </a:r>
            <a:r>
              <a:rPr sz="1200" b="0" i="0" u="none" strike="noStrike" dirty="0">
                <a:latin typeface="Times New Roman"/>
                <a:cs typeface="Times New Roman"/>
              </a:rPr>
              <a:t> 101$ (673$ - 572$). </a:t>
            </a:r>
          </a:p>
          <a:p>
            <a:pPr lvl="1" rtl="0">
              <a:lnSpc>
                <a:spcPct val="90000"/>
              </a:lnSpc>
            </a:pPr>
            <a:r>
              <a:rPr sz="1200" b="0" i="0" u="none" strike="noStrike" dirty="0">
                <a:latin typeface="Times New Roman"/>
                <a:cs typeface="Times New Roman"/>
              </a:rPr>
              <a:t>66% </a:t>
            </a:r>
            <a:r>
              <a:rPr sz="1200" b="0" i="0" u="none" strike="noStrike" dirty="0" err="1">
                <a:latin typeface="Times New Roman"/>
                <a:cs typeface="Times New Roman"/>
              </a:rPr>
              <a:t>ya</a:t>
            </a:r>
            <a:r>
              <a:rPr sz="1200" b="0" i="0" u="none" strike="noStrike" dirty="0">
                <a:latin typeface="Times New Roman"/>
                <a:cs typeface="Times New Roman"/>
              </a:rPr>
              <a:t> 101$ = 66$</a:t>
            </a:r>
          </a:p>
          <a:p>
            <a:pPr rtl="0">
              <a:lnSpc>
                <a:spcPct val="90000"/>
              </a:lnSpc>
            </a:pPr>
            <a:r>
              <a:rPr sz="1200" b="0" i="0" u="none" strike="noStrike" dirty="0" err="1">
                <a:latin typeface="Times New Roman"/>
                <a:cs typeface="Times New Roman"/>
              </a:rPr>
              <a:t>Matomba</a:t>
            </a:r>
            <a:r>
              <a:rPr sz="1200" b="0" i="0" u="none" strike="noStrike" dirty="0">
                <a:latin typeface="Times New Roman"/>
                <a:cs typeface="Times New Roman"/>
              </a:rPr>
              <a:t> </a:t>
            </a:r>
            <a:r>
              <a:rPr sz="1200" b="0" i="0" u="none" strike="noStrike" dirty="0" err="1">
                <a:latin typeface="Times New Roman"/>
                <a:cs typeface="Times New Roman"/>
              </a:rPr>
              <a:t>nyonso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Michael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6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ekolanda</a:t>
            </a:r>
            <a:r>
              <a:rPr sz="1200" b="0" i="0" u="none" strike="noStrike" dirty="0">
                <a:latin typeface="Times New Roman"/>
                <a:cs typeface="Times New Roman"/>
              </a:rPr>
              <a:t> = 580$ (514$ </a:t>
            </a:r>
            <a:r>
              <a:rPr sz="1200" b="0" i="0" u="none" strike="noStrike" dirty="0" err="1">
                <a:latin typeface="Times New Roman"/>
                <a:cs typeface="Times New Roman"/>
              </a:rPr>
              <a:t>bakisa</a:t>
            </a:r>
            <a:r>
              <a:rPr sz="1200" b="0" i="0" u="none" strike="noStrike" dirty="0">
                <a:latin typeface="Times New Roman"/>
                <a:cs typeface="Times New Roman"/>
              </a:rPr>
              <a:t> 66$). </a:t>
            </a:r>
            <a:r>
              <a:rPr sz="1200" b="0" i="0" u="none" strike="noStrike" dirty="0" err="1">
                <a:latin typeface="Times New Roman"/>
                <a:cs typeface="Times New Roman"/>
              </a:rPr>
              <a:t>Ezali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nse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SAWW, </a:t>
            </a:r>
            <a:r>
              <a:rPr sz="1200" b="0" i="0" u="none" strike="noStrike" dirty="0" err="1">
                <a:latin typeface="Times New Roman"/>
                <a:cs typeface="Times New Roman"/>
              </a:rPr>
              <a:t>yango</a:t>
            </a:r>
            <a:r>
              <a:rPr sz="1200" b="0" i="0" u="none" strike="noStrike" dirty="0">
                <a:latin typeface="Times New Roman"/>
                <a:cs typeface="Times New Roman"/>
              </a:rPr>
              <a:t> </a:t>
            </a:r>
            <a:r>
              <a:rPr sz="1200" b="0" i="0" u="none" strike="noStrike" dirty="0" err="1">
                <a:latin typeface="Times New Roman"/>
                <a:cs typeface="Times New Roman"/>
              </a:rPr>
              <a:t>bakolongola</a:t>
            </a:r>
            <a:r>
              <a:rPr sz="1200" b="0" i="0" u="none" strike="noStrike" dirty="0">
                <a:latin typeface="Times New Roman"/>
                <a:cs typeface="Times New Roman"/>
              </a:rPr>
              <a:t> </a:t>
            </a:r>
            <a:r>
              <a:rPr sz="1200" b="0" i="0" u="none" strike="noStrike" dirty="0" err="1">
                <a:latin typeface="Times New Roman"/>
                <a:cs typeface="Times New Roman"/>
              </a:rPr>
              <a:t>eloko</a:t>
            </a:r>
            <a:r>
              <a:rPr sz="1200" b="0" i="0" u="none" strike="noStrike" dirty="0">
                <a:latin typeface="Times New Roman"/>
                <a:cs typeface="Times New Roman"/>
              </a:rPr>
              <a:t> </a:t>
            </a:r>
            <a:r>
              <a:rPr sz="1200" b="0" i="0" u="none" strike="noStrike" dirty="0" err="1">
                <a:latin typeface="Times New Roman"/>
                <a:cs typeface="Times New Roman"/>
              </a:rPr>
              <a:t>te</a:t>
            </a:r>
            <a:r>
              <a:rPr sz="1200" b="0" i="0" u="none" strike="noStrike" dirty="0">
                <a:latin typeface="Times New Roman"/>
                <a:cs typeface="Times New Roman"/>
              </a:rPr>
              <a:t>. </a:t>
            </a:r>
          </a:p>
        </p:txBody>
      </p:sp>
    </p:spTree>
    <p:extLst>
      <p:ext uri="{BB962C8B-B14F-4D97-AF65-F5344CB8AC3E}">
        <p14:creationId xmlns:p14="http://schemas.microsoft.com/office/powerpoint/2010/main" val="6287818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br>
              <a:rPr sz="2400" b="0" i="0" u="none" strike="noStrike" dirty="0">
                <a:solidFill>
                  <a:srgbClr val="1A3260"/>
                </a:solidFill>
                <a:latin typeface="Gill Sans MT"/>
              </a:rPr>
            </a:br>
            <a:r>
              <a:rPr sz="2400" b="0" i="0" u="none" strike="noStrike" dirty="0" err="1">
                <a:latin typeface="Gill Sans MT"/>
              </a:rPr>
              <a:t>Ndenge</a:t>
            </a:r>
            <a:r>
              <a:rPr sz="2400" b="0" i="0" u="none" strike="noStrike" dirty="0">
                <a:latin typeface="Gill Sans MT"/>
              </a:rPr>
              <a:t> </a:t>
            </a:r>
            <a:r>
              <a:rPr sz="2400" b="0" i="0" u="none" strike="noStrike" dirty="0" err="1">
                <a:latin typeface="Gill Sans MT"/>
              </a:rPr>
              <a:t>bakosala</a:t>
            </a:r>
            <a:r>
              <a:rPr sz="2400" b="0" i="0" u="none" strike="noStrike" dirty="0">
                <a:latin typeface="Gill Sans MT"/>
              </a:rPr>
              <a:t> </a:t>
            </a:r>
            <a:r>
              <a:rPr sz="2400" b="0" i="0" u="none" strike="noStrike" dirty="0" err="1">
                <a:latin typeface="Gill Sans MT"/>
              </a:rPr>
              <a:t>calcul</a:t>
            </a:r>
            <a:r>
              <a:rPr sz="2400" b="0" i="0" u="none" strike="noStrike" dirty="0">
                <a:latin typeface="Gill Sans MT"/>
              </a:rPr>
              <a:t> </a:t>
            </a:r>
            <a:r>
              <a:rPr sz="2400" b="0" i="0" u="none" strike="noStrike" dirty="0" err="1">
                <a:latin typeface="Gill Sans MT"/>
              </a:rPr>
              <a:t>ya</a:t>
            </a:r>
            <a:r>
              <a:rPr sz="2400" b="0" i="0" u="none" strike="noStrike" dirty="0">
                <a:latin typeface="Gill Sans MT"/>
              </a:rPr>
              <a:t> </a:t>
            </a:r>
            <a:r>
              <a:rPr sz="2400" b="0" i="0" u="none" strike="noStrike" dirty="0" err="1">
                <a:latin typeface="Gill Sans MT"/>
              </a:rPr>
              <a:t>Matomba</a:t>
            </a:r>
            <a:r>
              <a:rPr sz="2400" b="0" i="0" u="none" strike="noStrike" dirty="0">
                <a:latin typeface="Gill Sans MT"/>
              </a:rPr>
              <a:t> </a:t>
            </a:r>
            <a:br>
              <a:rPr sz="2400" b="0" i="0" u="none" strike="noStrike" dirty="0">
                <a:latin typeface="Gill Sans MT"/>
              </a:rPr>
            </a:br>
            <a:r>
              <a:rPr sz="2400" b="0" i="0" u="none" strike="noStrike" dirty="0" err="1">
                <a:latin typeface="Gill Sans MT"/>
              </a:rPr>
              <a:t>Ndakisa</a:t>
            </a:r>
            <a:r>
              <a:rPr sz="2400" b="0" i="0" u="none" strike="noStrike" dirty="0">
                <a:latin typeface="Gill Sans MT"/>
              </a:rPr>
              <a:t> 3: Jo (</a:t>
            </a:r>
            <a:r>
              <a:rPr sz="2400" b="0" i="0" u="none" strike="noStrike" dirty="0" err="1">
                <a:latin typeface="Gill Sans MT"/>
              </a:rPr>
              <a:t>Komeka</a:t>
            </a:r>
            <a:r>
              <a:rPr sz="2400" b="0" i="0" u="none" strike="noStrike" dirty="0">
                <a:latin typeface="Gill Sans MT"/>
              </a:rPr>
              <a:t>) </a:t>
            </a:r>
            <a:r>
              <a:rPr sz="2400" b="0" i="0" u="none" strike="noStrike" dirty="0" err="1">
                <a:solidFill>
                  <a:srgbClr val="1A3260"/>
                </a:solidFill>
                <a:latin typeface="Gill Sans MT"/>
              </a:rPr>
              <a:t>Ndakisa</a:t>
            </a:r>
            <a:r>
              <a:rPr sz="2400" b="0" i="0" u="none" strike="noStrike" dirty="0">
                <a:solidFill>
                  <a:srgbClr val="1A3260"/>
                </a:solidFill>
                <a:latin typeface="Gill Sans MT"/>
              </a:rPr>
              <a:t> 3 (</a:t>
            </a:r>
            <a:r>
              <a:rPr sz="2400" b="0" i="0" u="none" strike="noStrike" dirty="0" err="1">
                <a:solidFill>
                  <a:srgbClr val="1A3260"/>
                </a:solidFill>
                <a:latin typeface="Gill Sans MT"/>
              </a:rPr>
              <a:t>Komeka</a:t>
            </a:r>
            <a:r>
              <a:rPr sz="2400" b="0" i="0" u="none" strike="noStrike" dirty="0">
                <a:solidFill>
                  <a:srgbClr val="1A3260"/>
                </a:solidFill>
                <a:latin typeface="Gill Sans MT"/>
              </a:rPr>
              <a:t>) </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4" y="2169268"/>
            <a:ext cx="7225074" cy="4223595"/>
          </a:xfrm>
        </p:spPr>
        <p:txBody>
          <a:bodyPr vert="horz" lIns="91440" tIns="45720" rIns="91440" bIns="45720" rtlCol="0" anchor="ctr">
            <a:noAutofit/>
          </a:bodyPr>
          <a:lstStyle/>
          <a:p>
            <a:pPr rtl="0">
              <a:lnSpc>
                <a:spcPct val="90000"/>
              </a:lnSpc>
            </a:pPr>
            <a:r>
              <a:rPr sz="1200" b="0" i="0" u="none" strike="noStrike">
                <a:latin typeface="Times New Roman"/>
                <a:cs typeface="Times New Roman"/>
              </a:rPr>
              <a:t>Jo asalaka mosala ya ntango nyonso lokola mecanicien mpe azwaka 90 000$ na mbula. </a:t>
            </a:r>
          </a:p>
          <a:p>
            <a:pPr rtl="0">
              <a:lnSpc>
                <a:spcPct val="90000"/>
              </a:lnSpc>
            </a:pPr>
            <a:r>
              <a:rPr sz="1200" b="0" i="0" u="none" strike="noStrike">
                <a:latin typeface="Times New Roman"/>
                <a:cs typeface="Times New Roman"/>
              </a:rPr>
              <a:t>Jo azali na mposa ya kozwa konje ya bamposo 4 mpo na kobika nsima ya lipaso. </a:t>
            </a:r>
          </a:p>
          <a:p>
            <a:pPr>
              <a:lnSpc>
                <a:spcPct val="90000"/>
              </a:lnSpc>
            </a:pPr>
            <a:endParaRPr lang="en-US" sz="1200">
              <a:latin typeface="Times New Roman" panose="02020603050405020304" pitchFamily="18" charset="0"/>
              <a:cs typeface="Times New Roman" panose="02020603050405020304" pitchFamily="18" charset="0"/>
            </a:endParaRPr>
          </a:p>
          <a:p>
            <a:pPr marL="0" indent="0" rtl="0">
              <a:lnSpc>
                <a:spcPct val="90000"/>
              </a:lnSpc>
              <a:buNone/>
            </a:pPr>
            <a:r>
              <a:rPr sz="1200" b="1" i="0" u="sng" strike="noStrike">
                <a:latin typeface="Times New Roman"/>
                <a:cs typeface="Times New Roman"/>
              </a:rPr>
              <a:t>Kosala calcul ya Matomba ya Mposo na Mposo ya Jo (estimation kaka): </a:t>
            </a:r>
          </a:p>
          <a:p>
            <a:pPr rtl="0">
              <a:lnSpc>
                <a:spcPct val="90000"/>
              </a:lnSpc>
            </a:pPr>
            <a:r>
              <a:rPr sz="1200" b="0" i="0" u="none" strike="noStrike">
                <a:latin typeface="Times New Roman"/>
                <a:cs typeface="Times New Roman"/>
              </a:rPr>
              <a:t>Moyenne ya salere ya mposo na mposo ya Michael ezali 1 730$ (90 000 $ okaboli na bamposo 52). </a:t>
            </a:r>
          </a:p>
          <a:p>
            <a:pPr rtl="0">
              <a:lnSpc>
                <a:spcPct val="90000"/>
              </a:lnSpc>
            </a:pPr>
            <a:r>
              <a:rPr sz="1200" b="0" i="0" u="none" strike="noStrike">
                <a:latin typeface="Times New Roman"/>
                <a:cs typeface="Times New Roman"/>
              </a:rPr>
              <a:t>Mbongo balongolaka mposo na mpso na salere ya Michael mpo na kotya na Fond ya PFML ezali 8,65$ na mposo moko. (Contribution ya 450$ na mbula ekabwami na bamposo 52).</a:t>
            </a:r>
          </a:p>
          <a:p>
            <a:pPr rtl="0">
              <a:lnSpc>
                <a:spcPct val="90000"/>
              </a:lnSpc>
            </a:pPr>
            <a:r>
              <a:rPr sz="1200" b="0" i="0" u="none" strike="noStrike">
                <a:latin typeface="Times New Roman"/>
                <a:cs typeface="Times New Roman"/>
              </a:rPr>
              <a:t>Tokanisa ete patro ya Jo azali na bato ya mosala 15 to koleka, contribution ya patro ezali mpe 8,65$ na mposo moko. </a:t>
            </a:r>
          </a:p>
          <a:p>
            <a:pPr rtl="0">
              <a:lnSpc>
                <a:spcPct val="90000"/>
              </a:lnSpc>
            </a:pPr>
            <a:r>
              <a:rPr sz="1200" b="0" i="0" u="none" strike="noStrike">
                <a:latin typeface="Times New Roman"/>
                <a:cs typeface="Times New Roman"/>
              </a:rPr>
              <a:t>Nivo 1: 90% ya remplacement ya lifuti na ba revenus kino na 50% ya SAWW: 1 144$ x 50% = 572$ (rond). 90% ya 572$ = 514$</a:t>
            </a:r>
          </a:p>
          <a:p>
            <a:pPr rtl="0">
              <a:lnSpc>
                <a:spcPct val="90000"/>
              </a:lnSpc>
            </a:pPr>
            <a:r>
              <a:rPr sz="1200" b="0" i="0" u="none" strike="noStrike">
                <a:latin typeface="Times New Roman"/>
                <a:cs typeface="Times New Roman"/>
              </a:rPr>
              <a:t>Nivo 2: 66% ya remplacement ya lifuti na ba revenus oyo eleki 50% ya SAWW</a:t>
            </a:r>
          </a:p>
          <a:p>
            <a:pPr lvl="1" rtl="0">
              <a:lnSpc>
                <a:spcPct val="90000"/>
              </a:lnSpc>
            </a:pPr>
            <a:r>
              <a:rPr sz="1200" b="0" i="0" u="none" strike="noStrike">
                <a:latin typeface="Times New Roman"/>
                <a:cs typeface="Times New Roman"/>
              </a:rPr>
              <a:t>Ba lifuti oyo etikali bafuta ya Jo eza 1 158$ (1 730$ - 572$). </a:t>
            </a:r>
          </a:p>
          <a:p>
            <a:pPr lvl="1" rtl="0">
              <a:lnSpc>
                <a:spcPct val="90000"/>
              </a:lnSpc>
            </a:pPr>
            <a:r>
              <a:rPr sz="1200" b="0" i="0" u="none" strike="noStrike">
                <a:latin typeface="Times New Roman"/>
                <a:cs typeface="Times New Roman"/>
              </a:rPr>
              <a:t>66% ya 1,158$ = 764$</a:t>
            </a:r>
          </a:p>
          <a:p>
            <a:pPr rtl="0">
              <a:lnSpc>
                <a:spcPct val="90000"/>
              </a:lnSpc>
            </a:pPr>
            <a:r>
              <a:rPr sz="1200" b="0" i="0" u="none" strike="noStrike">
                <a:latin typeface="Times New Roman"/>
                <a:cs typeface="Times New Roman"/>
              </a:rPr>
              <a:t>Matomba nyonso ya mposo na mposo ya Jo mpo na bamposo 6 oyo etikali = 1 178$ (514$ + 764$). Yango eleki SAWW, yango wana matomba ya Jo esuki na 1 144$.</a:t>
            </a:r>
          </a:p>
          <a:p>
            <a:pPr>
              <a:lnSpc>
                <a:spcPct val="90000"/>
              </a:lnSpc>
            </a:pPr>
            <a:endParaRPr lang="en-US" sz="120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a:blip r:embed="rId2">
            <a:extLst>
              <a:ext uri="{28A0092B-C50C-407E-A947-70E740481C1C}">
                <a14:useLocalDpi xmlns:a14="http://schemas.microsoft.com/office/drawing/2010/main" val="0"/>
              </a:ext>
            </a:extLst>
          </a:blip>
          <a:srcRect l="10216" r="4719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Autofit/>
          </a:bodyPr>
          <a:lstStyle/>
          <a:p>
            <a:pPr marL="0" indent="0" algn="ctr" rtl="0">
              <a:buNone/>
            </a:pPr>
            <a:r>
              <a:rPr sz="4800" b="0" i="0" u="none" strike="noStrike">
                <a:solidFill>
                  <a:srgbClr val="000000"/>
                </a:solidFill>
                <a:latin typeface="Times New Roman"/>
                <a:cs typeface="Times New Roman"/>
              </a:rPr>
              <a:t>Ozali na mituna?</a:t>
            </a:r>
          </a:p>
        </p:txBody>
      </p:sp>
    </p:spTree>
    <p:extLst>
      <p:ext uri="{BB962C8B-B14F-4D97-AF65-F5344CB8AC3E}">
        <p14:creationId xmlns:p14="http://schemas.microsoft.com/office/powerpoint/2010/main" val="2370232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Autofit/>
          </a:bodyPr>
          <a:lstStyle/>
          <a:p>
            <a:pPr rtl="0"/>
            <a:r>
              <a:rPr sz="2400" b="0" i="0" u="none" strike="noStrike">
                <a:latin typeface="Gill Sans MT"/>
                <a:cs typeface="Arial"/>
              </a:rPr>
              <a:t>Makambo na Mokuse</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581192" y="2508265"/>
            <a:ext cx="3474340" cy="3917732"/>
          </a:xfrm>
        </p:spPr>
        <p:txBody>
          <a:bodyPr>
            <a:noAutofit/>
          </a:bodyPr>
          <a:lstStyle/>
          <a:p>
            <a:pPr marL="285750" indent="-285750" rtl="0">
              <a:buFont typeface="Wingdings" panose="05000000000000000000" pitchFamily="2" charset="2"/>
              <a:buChar char="§"/>
            </a:pPr>
            <a:r>
              <a:rPr sz="1600" b="0" i="0" u="none" strike="noStrike">
                <a:solidFill>
                  <a:srgbClr val="000000"/>
                </a:solidFill>
                <a:latin typeface="Times New Roman"/>
                <a:cs typeface="Times New Roman"/>
              </a:rPr>
              <a:t>Juillet 2023 - Gouverneur Janet Mills atya maboko na budget ya leta oyo esangisi kobimisa mobeko ya Konje ya Libota mpe ya Kolongono ya Nzoto Bafutaka (PFML). </a:t>
            </a:r>
          </a:p>
          <a:p>
            <a:pPr marL="285750" indent="-285750" rtl="0">
              <a:buFont typeface="Wingdings" panose="05000000000000000000" pitchFamily="2" charset="2"/>
              <a:buChar char="§"/>
            </a:pPr>
            <a:r>
              <a:rPr sz="1600" b="0" i="0" u="none" strike="noStrike">
                <a:solidFill>
                  <a:srgbClr val="000000"/>
                </a:solidFill>
                <a:latin typeface="Times New Roman"/>
                <a:cs typeface="Times New Roman"/>
              </a:rPr>
              <a:t>Mobeko ya PFML ya Maine ekopesa matomba kino na bamposo 12 ya konje oyo bafutaka mpo na konje ya libota, ya mosala ya kibasoda, ya kolongono ya nzoto to ya bokengi.</a:t>
            </a:r>
          </a:p>
          <a:p>
            <a:pPr marL="285750" indent="-285750" rtl="0">
              <a:buFont typeface="Wingdings" panose="05000000000000000000" pitchFamily="2" charset="2"/>
              <a:buChar char="§"/>
            </a:pPr>
            <a:r>
              <a:rPr sz="1600" b="0" i="0" u="none" strike="noStrike">
                <a:solidFill>
                  <a:srgbClr val="000000"/>
                </a:solidFill>
                <a:latin typeface="Times New Roman"/>
                <a:cs typeface="Times New Roman"/>
              </a:rPr>
              <a:t>Mobeko ya PFML ezali kotala bato ya mosala mpe bapatro nyonso ya Etuka ya Maine. Boyangeli ya federale mpe basali na yango balongolami na mobeko oyo.</a:t>
            </a:r>
          </a:p>
          <a:p>
            <a:pPr marL="285750" indent="-285750">
              <a:buFont typeface="Wingdings" panose="05000000000000000000" pitchFamily="2" charset="2"/>
              <a:buChar char="§"/>
            </a:pPr>
            <a:endParaRPr lang="en-US" sz="160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sz="1600">
              <a:latin typeface="+mj-lt"/>
              <a:cs typeface="Arial"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0" eaLnBrk="1" fontAlgn="auto" latinLnBrk="0" hangingPunct="1">
              <a:lnSpc>
                <a:spcPct val="100000"/>
              </a:lnSpc>
              <a:spcBef>
                <a:spcPts val="300"/>
              </a:spcBef>
              <a:spcAft>
                <a:spcPts val="300"/>
              </a:spcAft>
              <a:buClrTx/>
              <a:buSzTx/>
              <a:buFontTx/>
              <a:buNone/>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5"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400" b="0" i="0" u="none" strike="noStrike">
                <a:latin typeface="Gill Sans MT"/>
              </a:rPr>
              <a:t>Badati ya ntina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168628"/>
            <a:ext cx="3593242" cy="4232432"/>
          </a:xfrm>
        </p:spPr>
        <p:txBody>
          <a:bodyPr anchor="t">
            <a:noAutofit/>
          </a:bodyPr>
          <a:lstStyle/>
          <a:p>
            <a:pPr rtl="0"/>
            <a:r>
              <a:rPr sz="1600" b="0" i="0" u="none" strike="noStrike">
                <a:solidFill>
                  <a:srgbClr val="000000"/>
                </a:solidFill>
                <a:latin typeface="Times New Roman"/>
                <a:cs typeface="Times New Roman"/>
              </a:rPr>
              <a:t>Mokolo ya 25 octobre, 2023: Mobeko ya PFML ekomaki na ngala.</a:t>
            </a:r>
          </a:p>
          <a:p>
            <a:pPr rtl="0"/>
            <a:r>
              <a:rPr sz="1600" b="0" i="0" u="none" strike="noStrike">
                <a:solidFill>
                  <a:srgbClr val="000000"/>
                </a:solidFill>
                <a:latin typeface="Times New Roman"/>
                <a:cs typeface="Times New Roman"/>
              </a:rPr>
              <a:t>Mokolo ya 1 janvier 2024: Baponaki Mokonzi ya PFML. </a:t>
            </a:r>
          </a:p>
          <a:p>
            <a:pPr rtl="0"/>
            <a:r>
              <a:rPr sz="1600" b="0" i="0" u="none" strike="noStrike">
                <a:solidFill>
                  <a:srgbClr val="000000"/>
                </a:solidFill>
                <a:latin typeface="Times New Roman"/>
                <a:cs typeface="Times New Roman"/>
              </a:rPr>
              <a:t>Mokolo ya 1 janvier 2025: Ministere ya Mosala ya Maine esengeli kobimisa mibeko mpo na kosalela programe ya PFML. </a:t>
            </a:r>
          </a:p>
          <a:p>
            <a:pPr rtl="0"/>
            <a:r>
              <a:rPr sz="1600" b="0" i="0" u="none" strike="noStrike">
                <a:solidFill>
                  <a:srgbClr val="000000"/>
                </a:solidFill>
                <a:latin typeface="Times New Roman"/>
                <a:cs typeface="Times New Roman"/>
              </a:rPr>
              <a:t>Mokolo ya 1 janvier 2025: Ba retenus ya lifuti mpo na programe ya Konje ya Libota mpe ya Kolongono ya Nzoto Bafutaka ekobanda. </a:t>
            </a:r>
          </a:p>
          <a:p>
            <a:pPr rtl="0"/>
            <a:r>
              <a:rPr sz="1600" b="0" i="0" u="none" strike="noStrike">
                <a:solidFill>
                  <a:srgbClr val="000000"/>
                </a:solidFill>
                <a:latin typeface="Times New Roman"/>
                <a:cs typeface="Times New Roman"/>
              </a:rPr>
              <a:t>Mokolo ya 1 mai 2026: Matomba ekomi disponible. </a:t>
            </a:r>
          </a:p>
          <a:p>
            <a:endParaRPr lang="en-US" sz="1600"/>
          </a:p>
        </p:txBody>
      </p:sp>
      <p:sp>
        <p:nvSpPr>
          <p:cNvPr id="3" name="Content Placeholder 2">
            <a:extLst>
              <a:ext uri="{FF2B5EF4-FFF2-40B4-BE49-F238E27FC236}">
                <a16:creationId xmlns:a16="http://schemas.microsoft.com/office/drawing/2014/main" id="{0B015580-B794-D4F8-C045-4926659C725C}"/>
              </a:ext>
            </a:extLst>
          </p:cNvPr>
          <p:cNvSpPr>
            <a:spLocks noGrp="1"/>
          </p:cNvSpPr>
          <p:nvPr>
            <p:ph sz="half" idx="2"/>
          </p:nvPr>
        </p:nvSpPr>
        <p:spPr/>
        <p:txBody>
          <a:bodyPr>
            <a:noAutofit/>
          </a:bodyPr>
          <a:lstStyle/>
          <a:p>
            <a:endParaRPr lang="en-US" sz="1600"/>
          </a:p>
        </p:txBody>
      </p:sp>
      <p:pic>
        <p:nvPicPr>
          <p:cNvPr id="6" name="Content Placeholder 39">
            <a:extLst>
              <a:ext uri="{FF2B5EF4-FFF2-40B4-BE49-F238E27FC236}">
                <a16:creationId xmlns:a16="http://schemas.microsoft.com/office/drawing/2014/main" id="{50216533-B446-A434-E5D9-D53425BAB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328" y="1905582"/>
            <a:ext cx="6741543" cy="4854051"/>
          </a:xfrm>
          <a:prstGeom prst="rect">
            <a:avLst/>
          </a:prstGeom>
        </p:spPr>
      </p:pic>
      <p:sp>
        <p:nvSpPr>
          <p:cNvPr id="7" name="TextBox 6">
            <a:extLst>
              <a:ext uri="{FF2B5EF4-FFF2-40B4-BE49-F238E27FC236}">
                <a16:creationId xmlns:a16="http://schemas.microsoft.com/office/drawing/2014/main" id="{1765CF51-7386-3EF2-78D2-938E45A73189}"/>
              </a:ext>
            </a:extLst>
          </p:cNvPr>
          <p:cNvSpPr txBox="1"/>
          <p:nvPr/>
        </p:nvSpPr>
        <p:spPr>
          <a:xfrm>
            <a:off x="4973496" y="2179092"/>
            <a:ext cx="6211330" cy="276999"/>
          </a:xfrm>
          <a:prstGeom prst="rect">
            <a:avLst/>
          </a:prstGeom>
          <a:noFill/>
        </p:spPr>
        <p:txBody>
          <a:bodyPr wrap="square" rtlCol="0">
            <a:noAutofit/>
          </a:bodyPr>
          <a:lstStyle/>
          <a:p>
            <a:pPr rtl="0">
              <a:tabLst>
                <a:tab pos="5084763" algn="l"/>
              </a:tabLst>
            </a:pPr>
            <a:r>
              <a:rPr sz="1100" b="1" i="0" u="none" strike="noStrike">
                <a:latin typeface="Gill Sans MT"/>
              </a:rPr>
              <a:t>Badati ya Konje ya Libota mpe ya Kolongono ya Nzoto Bafutaka	</a:t>
            </a:r>
            <a:r>
              <a:rPr sz="1100" b="0" i="0" u="none" strike="noStrike">
                <a:latin typeface="Gill Sans MT"/>
              </a:rPr>
              <a:t>Octobre 2023</a:t>
            </a:r>
          </a:p>
        </p:txBody>
      </p:sp>
      <p:sp>
        <p:nvSpPr>
          <p:cNvPr id="8" name="TextBox 7">
            <a:extLst>
              <a:ext uri="{FF2B5EF4-FFF2-40B4-BE49-F238E27FC236}">
                <a16:creationId xmlns:a16="http://schemas.microsoft.com/office/drawing/2014/main" id="{3F2FDC6B-5B1A-B0DE-A9B6-BF530334D497}"/>
              </a:ext>
            </a:extLst>
          </p:cNvPr>
          <p:cNvSpPr txBox="1"/>
          <p:nvPr/>
        </p:nvSpPr>
        <p:spPr>
          <a:xfrm>
            <a:off x="4973496" y="2574922"/>
            <a:ext cx="1375188" cy="200055"/>
          </a:xfrm>
          <a:prstGeom prst="rect">
            <a:avLst/>
          </a:prstGeom>
          <a:noFill/>
        </p:spPr>
        <p:txBody>
          <a:bodyPr wrap="square" rtlCol="0">
            <a:noAutofit/>
          </a:bodyPr>
          <a:lstStyle/>
          <a:p>
            <a:pPr algn="ctr" rtl="0"/>
            <a:r>
              <a:rPr sz="600" b="1" i="0" u="none" strike="noStrike">
                <a:latin typeface="Gill Sans MT"/>
              </a:rPr>
              <a:t>Babandisi Programe PFMK</a:t>
            </a:r>
          </a:p>
        </p:txBody>
      </p:sp>
      <p:sp>
        <p:nvSpPr>
          <p:cNvPr id="9" name="TextBox 8">
            <a:extLst>
              <a:ext uri="{FF2B5EF4-FFF2-40B4-BE49-F238E27FC236}">
                <a16:creationId xmlns:a16="http://schemas.microsoft.com/office/drawing/2014/main" id="{6BEDD9CF-B408-AF0B-B1D4-D40E68721AD2}"/>
              </a:ext>
            </a:extLst>
          </p:cNvPr>
          <p:cNvSpPr txBox="1"/>
          <p:nvPr/>
        </p:nvSpPr>
        <p:spPr>
          <a:xfrm>
            <a:off x="4952871" y="2962569"/>
            <a:ext cx="1375188" cy="369332"/>
          </a:xfrm>
          <a:prstGeom prst="rect">
            <a:avLst/>
          </a:prstGeom>
          <a:noFill/>
        </p:spPr>
        <p:txBody>
          <a:bodyPr wrap="square" rtlCol="0">
            <a:noAutofit/>
          </a:bodyPr>
          <a:lstStyle/>
          <a:p>
            <a:pPr algn="ctr" rtl="0"/>
            <a:r>
              <a:rPr sz="800" b="1" i="0" u="none" strike="noStrike">
                <a:latin typeface="Gill Sans MT"/>
              </a:rPr>
              <a:t>25</a:t>
            </a:r>
          </a:p>
          <a:p>
            <a:pPr algn="ctr" rtl="0"/>
            <a:r>
              <a:rPr sz="800" b="1" i="0" u="none" strike="noStrike">
                <a:latin typeface="Gill Sans MT"/>
              </a:rPr>
              <a:t>Oct</a:t>
            </a:r>
          </a:p>
        </p:txBody>
      </p:sp>
      <p:sp>
        <p:nvSpPr>
          <p:cNvPr id="11" name="TextBox 10">
            <a:extLst>
              <a:ext uri="{FF2B5EF4-FFF2-40B4-BE49-F238E27FC236}">
                <a16:creationId xmlns:a16="http://schemas.microsoft.com/office/drawing/2014/main" id="{1BF82AF7-2D10-DA4E-F66A-F055E4D4846E}"/>
              </a:ext>
            </a:extLst>
          </p:cNvPr>
          <p:cNvSpPr txBox="1"/>
          <p:nvPr/>
        </p:nvSpPr>
        <p:spPr>
          <a:xfrm>
            <a:off x="7111044" y="2393337"/>
            <a:ext cx="1375188" cy="200055"/>
          </a:xfrm>
          <a:prstGeom prst="rect">
            <a:avLst/>
          </a:prstGeom>
          <a:noFill/>
        </p:spPr>
        <p:txBody>
          <a:bodyPr wrap="square" rtlCol="0">
            <a:noAutofit/>
          </a:bodyPr>
          <a:lstStyle/>
          <a:p>
            <a:pPr algn="ctr" rtl="0"/>
            <a:r>
              <a:rPr sz="600" b="1" i="0" u="none" strike="noStrike">
                <a:latin typeface="Gill Sans MT"/>
              </a:rPr>
              <a:t>Baponi Mokonzi</a:t>
            </a:r>
          </a:p>
        </p:txBody>
      </p:sp>
      <p:sp>
        <p:nvSpPr>
          <p:cNvPr id="12" name="TextBox 11">
            <a:extLst>
              <a:ext uri="{FF2B5EF4-FFF2-40B4-BE49-F238E27FC236}">
                <a16:creationId xmlns:a16="http://schemas.microsoft.com/office/drawing/2014/main" id="{97505019-FC96-B22C-8033-7E0F56B05438}"/>
              </a:ext>
            </a:extLst>
          </p:cNvPr>
          <p:cNvSpPr txBox="1"/>
          <p:nvPr/>
        </p:nvSpPr>
        <p:spPr>
          <a:xfrm>
            <a:off x="7111044" y="2913542"/>
            <a:ext cx="1375188" cy="369332"/>
          </a:xfrm>
          <a:prstGeom prst="rect">
            <a:avLst/>
          </a:prstGeom>
          <a:noFill/>
        </p:spPr>
        <p:txBody>
          <a:bodyPr wrap="square" rtlCol="0">
            <a:noAutofit/>
          </a:bodyPr>
          <a:lstStyle/>
          <a:p>
            <a:pPr algn="ctr" rtl="0"/>
            <a:r>
              <a:rPr sz="800" b="1" i="0" u="none" strike="noStrike" dirty="0" err="1">
                <a:latin typeface="Gill Sans MT"/>
              </a:rPr>
              <a:t>Mokolo</a:t>
            </a:r>
            <a:r>
              <a:rPr sz="800" b="1" i="0" u="none" strike="noStrike" dirty="0">
                <a:latin typeface="Gill Sans MT"/>
              </a:rPr>
              <a:t> </a:t>
            </a:r>
            <a:r>
              <a:rPr sz="800" b="1" i="0" u="none" strike="noStrike" dirty="0" err="1">
                <a:latin typeface="Gill Sans MT"/>
              </a:rPr>
              <a:t>ya</a:t>
            </a:r>
            <a:r>
              <a:rPr sz="800" b="1" i="0" u="none" strike="noStrike" dirty="0">
                <a:latin typeface="Gill Sans MT"/>
              </a:rPr>
              <a:t> </a:t>
            </a:r>
            <a:endParaRPr lang="en-US" sz="800" b="1" i="0" u="none" strike="noStrike" dirty="0">
              <a:latin typeface="Gill Sans MT"/>
            </a:endParaRPr>
          </a:p>
          <a:p>
            <a:pPr algn="ctr" rtl="0"/>
            <a:r>
              <a:rPr sz="800" b="1" i="0" u="none" strike="noStrike" dirty="0">
                <a:latin typeface="Gill Sans MT"/>
              </a:rPr>
              <a:t>1 Jan </a:t>
            </a:r>
          </a:p>
          <a:p>
            <a:pPr algn="ctr" rtl="0"/>
            <a:r>
              <a:rPr sz="800" b="1" i="0" u="none" strike="noStrike" dirty="0">
                <a:latin typeface="Gill Sans MT"/>
              </a:rPr>
              <a:t>2024</a:t>
            </a:r>
          </a:p>
        </p:txBody>
      </p:sp>
      <p:sp>
        <p:nvSpPr>
          <p:cNvPr id="13" name="TextBox 12">
            <a:extLst>
              <a:ext uri="{FF2B5EF4-FFF2-40B4-BE49-F238E27FC236}">
                <a16:creationId xmlns:a16="http://schemas.microsoft.com/office/drawing/2014/main" id="{1B36EB88-3B0C-A7D9-AEFB-3C9767D59975}"/>
              </a:ext>
            </a:extLst>
          </p:cNvPr>
          <p:cNvSpPr txBox="1"/>
          <p:nvPr/>
        </p:nvSpPr>
        <p:spPr>
          <a:xfrm>
            <a:off x="9521411" y="2669298"/>
            <a:ext cx="1375188" cy="200055"/>
          </a:xfrm>
          <a:prstGeom prst="rect">
            <a:avLst/>
          </a:prstGeom>
          <a:noFill/>
        </p:spPr>
        <p:txBody>
          <a:bodyPr wrap="square" rtlCol="0">
            <a:noAutofit/>
          </a:bodyPr>
          <a:lstStyle/>
          <a:p>
            <a:pPr algn="ctr" rtl="0"/>
            <a:r>
              <a:rPr sz="600" b="1" i="0" u="none" strike="noStrike">
                <a:latin typeface="Gill Sans MT"/>
              </a:rPr>
              <a:t>Babandi kosala mobeko</a:t>
            </a:r>
          </a:p>
        </p:txBody>
      </p:sp>
      <p:sp>
        <p:nvSpPr>
          <p:cNvPr id="14" name="TextBox 13">
            <a:extLst>
              <a:ext uri="{FF2B5EF4-FFF2-40B4-BE49-F238E27FC236}">
                <a16:creationId xmlns:a16="http://schemas.microsoft.com/office/drawing/2014/main" id="{3F3424F0-C2BA-8A3F-019A-30C2292E9A2D}"/>
              </a:ext>
            </a:extLst>
          </p:cNvPr>
          <p:cNvSpPr txBox="1"/>
          <p:nvPr/>
        </p:nvSpPr>
        <p:spPr>
          <a:xfrm>
            <a:off x="9476007" y="3232362"/>
            <a:ext cx="1453250" cy="369332"/>
          </a:xfrm>
          <a:prstGeom prst="rect">
            <a:avLst/>
          </a:prstGeom>
          <a:noFill/>
        </p:spPr>
        <p:txBody>
          <a:bodyPr wrap="square" rtlCol="0">
            <a:noAutofit/>
          </a:bodyPr>
          <a:lstStyle/>
          <a:p>
            <a:pPr algn="ctr" rtl="0"/>
            <a:r>
              <a:rPr sz="800" b="1" i="0" u="none" strike="noStrike">
                <a:latin typeface="Gill Sans MT"/>
              </a:rPr>
              <a:t>Eleko ya prenta</a:t>
            </a:r>
          </a:p>
          <a:p>
            <a:pPr algn="ctr" rtl="0"/>
            <a:r>
              <a:rPr sz="800" b="1" i="0" u="none" strike="noStrike">
                <a:latin typeface="Gill Sans MT"/>
              </a:rPr>
              <a:t>2024</a:t>
            </a:r>
          </a:p>
        </p:txBody>
      </p:sp>
      <p:sp>
        <p:nvSpPr>
          <p:cNvPr id="15" name="TextBox 14">
            <a:extLst>
              <a:ext uri="{FF2B5EF4-FFF2-40B4-BE49-F238E27FC236}">
                <a16:creationId xmlns:a16="http://schemas.microsoft.com/office/drawing/2014/main" id="{CFFEF818-D3B9-3C60-04C5-ECE93D49253A}"/>
              </a:ext>
            </a:extLst>
          </p:cNvPr>
          <p:cNvSpPr txBox="1"/>
          <p:nvPr/>
        </p:nvSpPr>
        <p:spPr>
          <a:xfrm>
            <a:off x="8912996" y="4146700"/>
            <a:ext cx="1375188" cy="200055"/>
          </a:xfrm>
          <a:prstGeom prst="rect">
            <a:avLst/>
          </a:prstGeom>
          <a:noFill/>
        </p:spPr>
        <p:txBody>
          <a:bodyPr wrap="square" rtlCol="0">
            <a:noAutofit/>
          </a:bodyPr>
          <a:lstStyle/>
          <a:p>
            <a:pPr algn="ctr" rtl="0"/>
            <a:r>
              <a:rPr sz="600" b="1" i="0" u="none" strike="noStrike">
                <a:latin typeface="Gill Sans MT"/>
              </a:rPr>
              <a:t>Matomba Ebandi</a:t>
            </a:r>
          </a:p>
        </p:txBody>
      </p:sp>
      <p:sp>
        <p:nvSpPr>
          <p:cNvPr id="16" name="TextBox 15">
            <a:extLst>
              <a:ext uri="{FF2B5EF4-FFF2-40B4-BE49-F238E27FC236}">
                <a16:creationId xmlns:a16="http://schemas.microsoft.com/office/drawing/2014/main" id="{960A3DF1-E94F-3CD5-B77A-18AF518394C4}"/>
              </a:ext>
            </a:extLst>
          </p:cNvPr>
          <p:cNvSpPr txBox="1"/>
          <p:nvPr/>
        </p:nvSpPr>
        <p:spPr>
          <a:xfrm>
            <a:off x="8912996" y="4808867"/>
            <a:ext cx="1453250" cy="369332"/>
          </a:xfrm>
          <a:prstGeom prst="rect">
            <a:avLst/>
          </a:prstGeom>
          <a:noFill/>
        </p:spPr>
        <p:txBody>
          <a:bodyPr wrap="square" rtlCol="0">
            <a:noAutofit/>
          </a:bodyPr>
          <a:lstStyle/>
          <a:p>
            <a:pPr algn="ctr" rtl="0"/>
            <a:r>
              <a:rPr sz="800" b="1" i="0" u="none" strike="noStrike" dirty="0" err="1">
                <a:latin typeface="Gill Sans MT"/>
              </a:rPr>
              <a:t>Mokolo</a:t>
            </a:r>
            <a:r>
              <a:rPr sz="800" b="1" i="0" u="none" strike="noStrike" dirty="0">
                <a:latin typeface="Gill Sans MT"/>
              </a:rPr>
              <a:t> </a:t>
            </a:r>
            <a:r>
              <a:rPr sz="800" b="1" i="0" u="none" strike="noStrike" dirty="0" err="1">
                <a:latin typeface="Gill Sans MT"/>
              </a:rPr>
              <a:t>ya</a:t>
            </a:r>
            <a:r>
              <a:rPr sz="800" b="1" i="0" u="none" strike="noStrike" dirty="0">
                <a:latin typeface="Gill Sans MT"/>
              </a:rPr>
              <a:t> </a:t>
            </a:r>
            <a:endParaRPr lang="en-US" sz="800" b="1" i="0" u="none" strike="noStrike" dirty="0">
              <a:latin typeface="Gill Sans MT"/>
            </a:endParaRPr>
          </a:p>
          <a:p>
            <a:pPr algn="ctr" rtl="0"/>
            <a:r>
              <a:rPr sz="800" b="1" i="0" u="none" strike="noStrike" dirty="0">
                <a:latin typeface="Gill Sans MT"/>
              </a:rPr>
              <a:t>1 Mai </a:t>
            </a:r>
          </a:p>
          <a:p>
            <a:pPr algn="ctr" rtl="0"/>
            <a:r>
              <a:rPr sz="800" b="1" i="0" u="none" strike="noStrike" dirty="0">
                <a:latin typeface="Gill Sans MT"/>
              </a:rPr>
              <a:t>2026</a:t>
            </a:r>
          </a:p>
        </p:txBody>
      </p:sp>
      <p:sp>
        <p:nvSpPr>
          <p:cNvPr id="17" name="TextBox 16">
            <a:extLst>
              <a:ext uri="{FF2B5EF4-FFF2-40B4-BE49-F238E27FC236}">
                <a16:creationId xmlns:a16="http://schemas.microsoft.com/office/drawing/2014/main" id="{2FED7B5C-82F3-30CF-735E-7C1A0E7F5979}"/>
              </a:ext>
            </a:extLst>
          </p:cNvPr>
          <p:cNvSpPr txBox="1"/>
          <p:nvPr/>
        </p:nvSpPr>
        <p:spPr>
          <a:xfrm>
            <a:off x="5661090" y="4319052"/>
            <a:ext cx="1375188" cy="200055"/>
          </a:xfrm>
          <a:prstGeom prst="rect">
            <a:avLst/>
          </a:prstGeom>
          <a:noFill/>
        </p:spPr>
        <p:txBody>
          <a:bodyPr wrap="square" rtlCol="0">
            <a:noAutofit/>
          </a:bodyPr>
          <a:lstStyle/>
          <a:p>
            <a:pPr algn="ctr" rtl="0"/>
            <a:r>
              <a:rPr sz="600" b="1" i="0" u="none" strike="noStrike">
                <a:latin typeface="Gill Sans MT"/>
              </a:rPr>
              <a:t>Cotisation ya Salere Ebandi</a:t>
            </a:r>
          </a:p>
        </p:txBody>
      </p:sp>
      <p:sp>
        <p:nvSpPr>
          <p:cNvPr id="18" name="TextBox 17">
            <a:extLst>
              <a:ext uri="{FF2B5EF4-FFF2-40B4-BE49-F238E27FC236}">
                <a16:creationId xmlns:a16="http://schemas.microsoft.com/office/drawing/2014/main" id="{55FE9DB9-AB71-8BA8-0933-05A65F2BC37B}"/>
              </a:ext>
            </a:extLst>
          </p:cNvPr>
          <p:cNvSpPr txBox="1"/>
          <p:nvPr/>
        </p:nvSpPr>
        <p:spPr>
          <a:xfrm>
            <a:off x="5717945" y="4995295"/>
            <a:ext cx="1375188" cy="369332"/>
          </a:xfrm>
          <a:prstGeom prst="rect">
            <a:avLst/>
          </a:prstGeom>
          <a:noFill/>
        </p:spPr>
        <p:txBody>
          <a:bodyPr wrap="square" rtlCol="0">
            <a:noAutofit/>
          </a:bodyPr>
          <a:lstStyle/>
          <a:p>
            <a:pPr algn="ctr" rtl="0"/>
            <a:r>
              <a:rPr sz="800" b="1" i="0" u="none" strike="noStrike" dirty="0" err="1">
                <a:latin typeface="Gill Sans MT"/>
              </a:rPr>
              <a:t>Mokolo</a:t>
            </a:r>
            <a:r>
              <a:rPr sz="800" b="1" i="0" u="none" strike="noStrike" dirty="0">
                <a:latin typeface="Gill Sans MT"/>
              </a:rPr>
              <a:t> </a:t>
            </a:r>
            <a:r>
              <a:rPr sz="800" b="1" i="0" u="none" strike="noStrike" dirty="0" err="1">
                <a:latin typeface="Gill Sans MT"/>
              </a:rPr>
              <a:t>ya</a:t>
            </a:r>
            <a:r>
              <a:rPr sz="800" b="1" i="0" u="none" strike="noStrike" dirty="0">
                <a:latin typeface="Gill Sans MT"/>
              </a:rPr>
              <a:t> </a:t>
            </a:r>
            <a:endParaRPr lang="en-US" sz="800" b="1" i="0" u="none" strike="noStrike" dirty="0">
              <a:latin typeface="Gill Sans MT"/>
            </a:endParaRPr>
          </a:p>
          <a:p>
            <a:pPr algn="ctr" rtl="0"/>
            <a:r>
              <a:rPr sz="800" b="1" i="0" u="none" strike="noStrike" dirty="0">
                <a:latin typeface="Gill Sans MT"/>
              </a:rPr>
              <a:t>1 Jan </a:t>
            </a:r>
          </a:p>
          <a:p>
            <a:pPr algn="ctr" rtl="0"/>
            <a:r>
              <a:rPr sz="800" b="1" i="0" u="none" strike="noStrike" dirty="0">
                <a:latin typeface="Gill Sans MT"/>
              </a:rPr>
              <a:t>2025</a:t>
            </a:r>
          </a:p>
        </p:txBody>
      </p:sp>
      <p:sp>
        <p:nvSpPr>
          <p:cNvPr id="19" name="TextBox 18">
            <a:extLst>
              <a:ext uri="{FF2B5EF4-FFF2-40B4-BE49-F238E27FC236}">
                <a16:creationId xmlns:a16="http://schemas.microsoft.com/office/drawing/2014/main" id="{2E08156E-6D62-F3E2-3F69-7032BA0D10C3}"/>
              </a:ext>
            </a:extLst>
          </p:cNvPr>
          <p:cNvSpPr txBox="1"/>
          <p:nvPr/>
        </p:nvSpPr>
        <p:spPr>
          <a:xfrm>
            <a:off x="5717945" y="5934646"/>
            <a:ext cx="1375188" cy="307777"/>
          </a:xfrm>
          <a:prstGeom prst="rect">
            <a:avLst/>
          </a:prstGeom>
          <a:noFill/>
        </p:spPr>
        <p:txBody>
          <a:bodyPr wrap="square" rtlCol="0">
            <a:noAutofit/>
          </a:bodyPr>
          <a:lstStyle/>
          <a:p>
            <a:pPr algn="ctr" rtl="0"/>
            <a:r>
              <a:rPr sz="600" b="0" i="0" u="none" strike="noStrike">
                <a:latin typeface="Gill Sans MT"/>
              </a:rPr>
              <a:t>Barapore ya liboso mpe balifuti ya ba trimestre oyo esengeli kofutama le 30 avril.</a:t>
            </a:r>
          </a:p>
        </p:txBody>
      </p:sp>
    </p:spTree>
    <p:extLst>
      <p:ext uri="{BB962C8B-B14F-4D97-AF65-F5344CB8AC3E}">
        <p14:creationId xmlns:p14="http://schemas.microsoft.com/office/powerpoint/2010/main" val="4284812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KOSALA MOBEKO MPE KOZWA MAKANISI</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ctr" rtl="0">
              <a:buNone/>
            </a:pPr>
            <a:r>
              <a:rPr sz="1800" b="0" i="0" u="none" strike="noStrike">
                <a:solidFill>
                  <a:srgbClr val="000000"/>
                </a:solidFill>
                <a:latin typeface="Times New Roman"/>
                <a:cs typeface="Times New Roman"/>
              </a:rPr>
              <a:t>Babandi mosala ya kosala PFML na koyokana na Mobeko ya Ndenge ya Kosala Mosala ya Maine (MAPA): </a:t>
            </a:r>
          </a:p>
          <a:p>
            <a:pPr marL="0" indent="0" algn="ctr" rtl="0">
              <a:buNone/>
            </a:pPr>
            <a:r>
              <a:rPr sz="1800" b="0" i="0" u="none" strike="noStrike">
                <a:solidFill>
                  <a:srgbClr val="000000"/>
                </a:solidFill>
                <a:latin typeface="Times New Roman"/>
                <a:cs typeface="Times New Roman"/>
              </a:rPr>
              <a:t>Dati ya ebandeli ya mosala eyebani etali kosalela mibeko: </a:t>
            </a:r>
            <a:r>
              <a:rPr sz="1800" b="1" i="0" u="none" strike="noStrike">
                <a:solidFill>
                  <a:srgbClr val="000000"/>
                </a:solidFill>
                <a:latin typeface="Times New Roman"/>
                <a:cs typeface="Times New Roman"/>
              </a:rPr>
              <a:t>eleko ya prenta 2024</a:t>
            </a:r>
          </a:p>
          <a:p>
            <a:pPr marL="0" indent="0" algn="ctr">
              <a:buNone/>
            </a:pPr>
            <a:endParaRPr lang="en-US" b="1">
              <a:solidFill>
                <a:schemeClr val="tx1"/>
              </a:solidFill>
              <a:latin typeface="Times New Roman" panose="02020603050405020304" pitchFamily="18" charset="0"/>
              <a:cs typeface="Times New Roman" panose="02020603050405020304" pitchFamily="18" charset="0"/>
            </a:endParaRPr>
          </a:p>
          <a:p>
            <a:pPr rtl="0"/>
            <a:r>
              <a:rPr sz="1800" b="0" i="0" u="none" strike="noStrike">
                <a:solidFill>
                  <a:srgbClr val="000000"/>
                </a:solidFill>
                <a:latin typeface="Times New Roman"/>
                <a:cs typeface="Times New Roman"/>
              </a:rPr>
              <a:t>Makita ya solo ya koyoka makanisi ya bato mpo na kosenga makanisi ya générale mpe kotuna mituna na baye balingi. </a:t>
            </a:r>
            <a:endParaRPr lang="en-US" b="1">
              <a:solidFill>
                <a:schemeClr val="tx1"/>
              </a:solidFill>
              <a:latin typeface="Times New Roman" panose="02020603050405020304" pitchFamily="18" charset="0"/>
              <a:cs typeface="Times New Roman" panose="02020603050405020304" pitchFamily="18" charset="0"/>
            </a:endParaRPr>
          </a:p>
          <a:p>
            <a:pPr rtl="0"/>
            <a:r>
              <a:rPr sz="1800" b="0" i="0" u="none" strike="noStrike">
                <a:solidFill>
                  <a:srgbClr val="000000"/>
                </a:solidFill>
                <a:latin typeface="Times New Roman"/>
                <a:cs typeface="Times New Roman"/>
              </a:rPr>
              <a:t>Babongisi mibeko ya yambo mpe babimisi yango mpo bato bapesa makanisi. Eleko ya mituna lisolo liboso ya bato banso esalemi na kotalelaka mibeko ya yambo. </a:t>
            </a:r>
          </a:p>
          <a:p>
            <a:pPr rtl="0"/>
            <a:r>
              <a:rPr sz="1800" b="0" i="0" u="none" strike="noStrike">
                <a:solidFill>
                  <a:srgbClr val="000000"/>
                </a:solidFill>
                <a:latin typeface="Times New Roman"/>
                <a:cs typeface="Times New Roman"/>
              </a:rPr>
              <a:t>Ministere etalaka mpe eyanolaka na makanisi bato bapesaka.</a:t>
            </a:r>
          </a:p>
          <a:p>
            <a:pPr rtl="0"/>
            <a:r>
              <a:rPr sz="1800" b="0" i="0" u="none" strike="noStrike">
                <a:solidFill>
                  <a:srgbClr val="000000"/>
                </a:solidFill>
                <a:latin typeface="Times New Roman"/>
                <a:cs typeface="Times New Roman"/>
              </a:rPr>
              <a:t>Ministere ebimisi mibeko mpo na kobanda kosalela programe na janvier 2025.</a:t>
            </a:r>
            <a:endParaRPr lang="en-US"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Makabo na Fond ya PFML</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pPr rtl="0"/>
            <a:r>
              <a:rPr sz="1800" b="0" i="0" u="none" strike="noStrike">
                <a:solidFill>
                  <a:srgbClr val="000000"/>
                </a:solidFill>
                <a:latin typeface="Times New Roman"/>
                <a:cs typeface="Times New Roman"/>
              </a:rPr>
              <a:t>Contribution ya moto ya mosala moko ezali 1% ya taux ya lifuti ya mutu, ekabolami kati ya mosali na patro. </a:t>
            </a:r>
          </a:p>
          <a:p>
            <a:pPr rtl="0"/>
            <a:r>
              <a:rPr sz="1800" b="0" i="0" u="none" strike="noStrike">
                <a:solidFill>
                  <a:srgbClr val="000000"/>
                </a:solidFill>
                <a:latin typeface="Times New Roman"/>
                <a:cs typeface="Times New Roman"/>
              </a:rPr>
              <a:t>Bapatro oyo bazali na bato ya mosala na nse ya 15 bakofuta te contribution ya bapatro kasi basengeli kolongola 50% ya prime na basalere ya bato na bango ya mosala. Bato oyo basalaka mosala na bango moko basengeli kofuta kaka 50% ya motango wana. </a:t>
            </a:r>
            <a:br>
              <a:rPr sz="1800" b="0" i="0" u="none" strike="noStrike">
                <a:solidFill>
                  <a:srgbClr val="000000"/>
                </a:solidFill>
                <a:latin typeface="Times New Roman"/>
                <a:cs typeface="Times New Roman"/>
              </a:rPr>
            </a:br>
            <a:br>
              <a:rPr sz="1800" b="0" i="0" u="none" strike="noStrike">
                <a:solidFill>
                  <a:srgbClr val="000000"/>
                </a:solidFill>
                <a:latin typeface="Times New Roman"/>
                <a:cs typeface="Times New Roman"/>
              </a:rPr>
            </a:br>
            <a:r>
              <a:rPr sz="1800" b="1" i="0" u="sng" strike="noStrike">
                <a:solidFill>
                  <a:srgbClr val="000000"/>
                </a:solidFill>
                <a:latin typeface="Times New Roman"/>
                <a:cs typeface="Times New Roman"/>
              </a:rPr>
              <a:t>Ndakisa ya bopanzani ya contribution ya bapatrɔ/bato ya mosala:</a:t>
            </a:r>
          </a:p>
          <a:p>
            <a:pPr rtl="0"/>
            <a:r>
              <a:rPr sz="1800" b="1" i="0" u="none" strike="noStrike">
                <a:solidFill>
                  <a:srgbClr val="000000"/>
                </a:solidFill>
                <a:latin typeface="Times New Roman"/>
                <a:cs typeface="Times New Roman"/>
              </a:rPr>
              <a:t>Mpo na bapatrɔ oyo bazali na basali 15 to koleka</a:t>
            </a:r>
            <a:br>
              <a:rPr sz="1800" b="0" i="0" u="none" strike="noStrike">
                <a:solidFill>
                  <a:srgbClr val="000000"/>
                </a:solidFill>
                <a:latin typeface="Times New Roman"/>
                <a:cs typeface="Times New Roman"/>
              </a:rPr>
            </a:br>
            <a:r>
              <a:rPr sz="1800" b="0" i="0" u="none" strike="noStrike">
                <a:solidFill>
                  <a:srgbClr val="000000"/>
                </a:solidFill>
                <a:latin typeface="Times New Roman"/>
                <a:cs typeface="Times New Roman"/>
              </a:rPr>
              <a:t>Mpo na patro oyo azali na lifuti ya mbula mobimba ya badolare milio moko 1, prime to mbongo ya liboso ya mbula na mbula ekozala 10 000$ ($1M x 1%). Patro akopesa 5,000$ na mbula (0.5%) mpe bato ya mosala, bango nyonso, bakopesa 5,000$ na mbula (0.5%)  </a:t>
            </a:r>
          </a:p>
          <a:p>
            <a:pPr rtl="0"/>
            <a:r>
              <a:rPr sz="1800" b="1" i="0" u="none" strike="noStrike">
                <a:solidFill>
                  <a:srgbClr val="000000"/>
                </a:solidFill>
                <a:latin typeface="Times New Roman"/>
                <a:cs typeface="Times New Roman"/>
              </a:rPr>
              <a:t>Mpo na bapatrɔ oyo bazali na basali na nse ya 15</a:t>
            </a:r>
            <a:br>
              <a:rPr sz="1800" b="1" i="0" u="none" strike="noStrike">
                <a:solidFill>
                  <a:srgbClr val="000000"/>
                </a:solidFill>
                <a:latin typeface="Times New Roman"/>
                <a:cs typeface="Times New Roman"/>
              </a:rPr>
            </a:br>
            <a:r>
              <a:rPr sz="1800" b="0" i="0" u="none" strike="noStrike">
                <a:solidFill>
                  <a:srgbClr val="000000"/>
                </a:solidFill>
                <a:latin typeface="Times New Roman"/>
                <a:cs typeface="Times New Roman"/>
              </a:rPr>
              <a:t>Mpo na patro oyo azali na lifuti ya mbula mobimba ya 250 000$, prime to mbongo ya liboso ya mbula na mbula ekozala 1 250$ ($250K x 0,5%). Patro akoki kolongola mbongo wana nyonso na basalere ya bato ya mosala mpe ye nde moto akopfuta prime to mbongo ya cotisation.</a:t>
            </a:r>
          </a:p>
        </p:txBody>
      </p:sp>
    </p:spTree>
    <p:extLst>
      <p:ext uri="{BB962C8B-B14F-4D97-AF65-F5344CB8AC3E}">
        <p14:creationId xmlns:p14="http://schemas.microsoft.com/office/powerpoint/2010/main" val="10631506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Bantina ya Konje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2663100"/>
          </a:xfrm>
        </p:spPr>
        <p:txBody>
          <a:bodyPr anchor="t">
            <a:no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None/>
              <a:defRPr/>
            </a:pPr>
            <a:r>
              <a:rPr sz="1800" b="0" i="0" u="none" strike="noStrike" dirty="0" err="1">
                <a:solidFill>
                  <a:srgbClr val="000000"/>
                </a:solidFill>
                <a:latin typeface="Times New Roman"/>
                <a:cs typeface="Times New Roman"/>
              </a:rPr>
              <a:t>Bantina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konje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PFML </a:t>
            </a:r>
            <a:r>
              <a:rPr sz="1800" b="0" i="0" u="none" strike="noStrike" dirty="0" err="1">
                <a:solidFill>
                  <a:srgbClr val="000000"/>
                </a:solidFill>
                <a:latin typeface="Times New Roman"/>
                <a:cs typeface="Times New Roman"/>
              </a:rPr>
              <a:t>ezali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koyokana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mibeko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leta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mpe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federale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sikoyo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Bantina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kone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ezali</a:t>
            </a:r>
            <a:r>
              <a:rPr sz="1800" b="0" i="0" u="none" strike="noStrike" dirty="0">
                <a:solidFill>
                  <a:srgbClr val="000000"/>
                </a:solidFill>
                <a:latin typeface="Times New Roman"/>
                <a:cs typeface="Times New Roman"/>
              </a:rPr>
              <a:t>:</a:t>
            </a:r>
          </a:p>
          <a:p>
            <a:pPr rtl="0"/>
            <a:r>
              <a:rPr sz="1800" b="1" i="0" u="none" strike="noStrike" dirty="0" err="1">
                <a:solidFill>
                  <a:srgbClr val="000000"/>
                </a:solidFill>
                <a:latin typeface="Times New Roman"/>
                <a:cs typeface="Times New Roman"/>
              </a:rPr>
              <a:t>Konje</a:t>
            </a:r>
            <a:r>
              <a:rPr sz="1800" b="1" i="0" u="none" strike="noStrike" dirty="0">
                <a:solidFill>
                  <a:srgbClr val="000000"/>
                </a:solidFill>
                <a:latin typeface="Times New Roman"/>
                <a:cs typeface="Times New Roman"/>
              </a:rPr>
              <a:t> </a:t>
            </a:r>
            <a:r>
              <a:rPr sz="1800" b="1" i="0" u="none" strike="noStrike" dirty="0" err="1">
                <a:solidFill>
                  <a:srgbClr val="000000"/>
                </a:solidFill>
                <a:latin typeface="Times New Roman"/>
                <a:cs typeface="Times New Roman"/>
              </a:rPr>
              <a:t>ya</a:t>
            </a:r>
            <a:r>
              <a:rPr sz="1800" b="1" i="0" u="none" strike="noStrike" dirty="0">
                <a:solidFill>
                  <a:srgbClr val="000000"/>
                </a:solidFill>
                <a:latin typeface="Times New Roman"/>
                <a:cs typeface="Times New Roman"/>
              </a:rPr>
              <a:t> </a:t>
            </a:r>
            <a:r>
              <a:rPr sz="1800" b="1" i="0" u="none" strike="noStrike" dirty="0" err="1">
                <a:solidFill>
                  <a:srgbClr val="000000"/>
                </a:solidFill>
                <a:latin typeface="Times New Roman"/>
                <a:cs typeface="Times New Roman"/>
              </a:rPr>
              <a:t>libota</a:t>
            </a:r>
            <a:r>
              <a:rPr sz="1800" b="1" i="0" u="none" strike="noStrike" dirty="0">
                <a:solidFill>
                  <a:srgbClr val="000000"/>
                </a:solidFill>
                <a:latin typeface="Times New Roman"/>
                <a:cs typeface="Times New Roman"/>
              </a:rPr>
              <a:t>:</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mpo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kobatela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mwana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abotami</a:t>
            </a:r>
            <a:r>
              <a:rPr sz="1800" b="0" i="0" u="none" strike="noStrike" dirty="0">
                <a:solidFill>
                  <a:srgbClr val="000000"/>
                </a:solidFill>
                <a:latin typeface="Times New Roman"/>
                <a:cs typeface="Times New Roman"/>
              </a:rPr>
              <a:t> sika (</a:t>
            </a:r>
            <a:r>
              <a:rPr sz="1800" b="0" i="0" u="none" strike="noStrike" dirty="0" err="1">
                <a:solidFill>
                  <a:srgbClr val="000000"/>
                </a:solidFill>
                <a:latin typeface="Times New Roman"/>
                <a:cs typeface="Times New Roman"/>
              </a:rPr>
              <a:t>mbotama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bozwi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mwana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mwana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aseka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mosusu</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mpo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kobatela</a:t>
            </a:r>
            <a:r>
              <a:rPr sz="1800" b="0" i="0" u="none" strike="noStrike" dirty="0">
                <a:solidFill>
                  <a:srgbClr val="000000"/>
                </a:solidFill>
                <a:latin typeface="Times New Roman"/>
                <a:cs typeface="Times New Roman"/>
              </a:rPr>
              <a:t> moto </a:t>
            </a:r>
            <a:r>
              <a:rPr sz="1800" b="0" i="0" u="none" strike="noStrike" dirty="0" err="1">
                <a:solidFill>
                  <a:srgbClr val="000000"/>
                </a:solidFill>
                <a:latin typeface="Times New Roman"/>
                <a:cs typeface="Times New Roman"/>
              </a:rPr>
              <a:t>moko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libota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oyo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azali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kolongono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nzoto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mabe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mpenza</a:t>
            </a:r>
            <a:r>
              <a:rPr sz="1800" b="0" i="0" u="none" strike="noStrike" dirty="0">
                <a:solidFill>
                  <a:srgbClr val="000000"/>
                </a:solidFill>
                <a:latin typeface="Times New Roman"/>
                <a:cs typeface="Times New Roman"/>
              </a:rPr>
              <a:t>. </a:t>
            </a:r>
          </a:p>
          <a:p>
            <a:pPr rtl="0"/>
            <a:r>
              <a:rPr sz="1800" b="1" i="0" u="none" strike="noStrike" dirty="0" err="1">
                <a:solidFill>
                  <a:srgbClr val="000000"/>
                </a:solidFill>
                <a:latin typeface="Times New Roman"/>
                <a:cs typeface="Times New Roman"/>
              </a:rPr>
              <a:t>Konje</a:t>
            </a:r>
            <a:r>
              <a:rPr sz="1800" b="1" i="0" u="none" strike="noStrike" dirty="0">
                <a:solidFill>
                  <a:srgbClr val="000000"/>
                </a:solidFill>
                <a:latin typeface="Times New Roman"/>
                <a:cs typeface="Times New Roman"/>
              </a:rPr>
              <a:t> </a:t>
            </a:r>
            <a:r>
              <a:rPr sz="1800" b="1" i="0" u="none" strike="noStrike" dirty="0" err="1">
                <a:solidFill>
                  <a:srgbClr val="000000"/>
                </a:solidFill>
                <a:latin typeface="Times New Roman"/>
                <a:cs typeface="Times New Roman"/>
              </a:rPr>
              <a:t>ya</a:t>
            </a:r>
            <a:r>
              <a:rPr sz="1800" b="1" i="0" u="none" strike="noStrike" dirty="0">
                <a:solidFill>
                  <a:srgbClr val="000000"/>
                </a:solidFill>
                <a:latin typeface="Times New Roman"/>
                <a:cs typeface="Times New Roman"/>
              </a:rPr>
              <a:t> </a:t>
            </a:r>
            <a:r>
              <a:rPr sz="1800" b="1" i="0" u="none" strike="noStrike" dirty="0" err="1">
                <a:solidFill>
                  <a:srgbClr val="000000"/>
                </a:solidFill>
                <a:latin typeface="Times New Roman"/>
                <a:cs typeface="Times New Roman"/>
              </a:rPr>
              <a:t>bozwi</a:t>
            </a:r>
            <a:r>
              <a:rPr sz="1800" b="1" i="0" u="none" strike="noStrike" dirty="0">
                <a:solidFill>
                  <a:srgbClr val="000000"/>
                </a:solidFill>
                <a:latin typeface="Times New Roman"/>
                <a:cs typeface="Times New Roman"/>
              </a:rPr>
              <a:t> </a:t>
            </a:r>
            <a:r>
              <a:rPr sz="1800" b="1" i="0" u="none" strike="noStrike" dirty="0" err="1">
                <a:solidFill>
                  <a:srgbClr val="000000"/>
                </a:solidFill>
                <a:latin typeface="Times New Roman"/>
                <a:cs typeface="Times New Roman"/>
              </a:rPr>
              <a:t>bankisi</a:t>
            </a:r>
            <a:r>
              <a:rPr sz="1800" b="1"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Kobatela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bamposa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bozwi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bankisi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moko</a:t>
            </a:r>
            <a:r>
              <a:rPr sz="1800" b="0" i="0" u="none" strike="noStrike" dirty="0">
                <a:solidFill>
                  <a:srgbClr val="000000"/>
                </a:solidFill>
                <a:latin typeface="Times New Roman"/>
                <a:cs typeface="Times New Roman"/>
              </a:rPr>
              <a:t>. </a:t>
            </a:r>
          </a:p>
          <a:p>
            <a:pPr rtl="0"/>
            <a:r>
              <a:rPr lang="es-A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Konje</a:t>
            </a:r>
            <a:r>
              <a:rPr lang="es-A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 </a:t>
            </a:r>
            <a:r>
              <a:rPr lang="es-A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securité</a:t>
            </a:r>
            <a:r>
              <a:rPr lang="es-A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Mpo</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kotikala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securité</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mpo</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kosalisa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moto ya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libota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atikala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securité</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nsima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koviole</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mobulu</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AR" sz="1800" b="1" dirty="0">
                <a:solidFill>
                  <a:srgbClr val="000000"/>
                </a:solidFill>
                <a:effectLst/>
                <a:latin typeface="Arial" panose="020B0604020202020204" pitchFamily="34" charset="0"/>
                <a:ea typeface="Times New Roman" panose="02020603050405020304" pitchFamily="18" charset="0"/>
              </a:rPr>
              <a:t> </a:t>
            </a:r>
          </a:p>
          <a:p>
            <a:pPr rtl="0"/>
            <a:r>
              <a:rPr lang="es-A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Mosala</a:t>
            </a:r>
            <a:r>
              <a:rPr lang="es-A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 </a:t>
            </a:r>
            <a:r>
              <a:rPr lang="es-A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Kisoda</a:t>
            </a:r>
            <a:r>
              <a:rPr lang="es-A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Mpo</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konje</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etali</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kokende</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mosala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kisoda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 moto ya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libota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582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Balolenge ya Konje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pPr rtl="0"/>
            <a:r>
              <a:rPr sz="1800" b="1" i="0" u="none" strike="noStrike">
                <a:solidFill>
                  <a:srgbClr val="000000"/>
                </a:solidFill>
                <a:latin typeface="Times New Roman"/>
                <a:cs typeface="Times New Roman"/>
              </a:rPr>
              <a:t>Konje ezolandana: </a:t>
            </a:r>
            <a:r>
              <a:rPr sz="1800" b="0" i="0" u="none" strike="noStrike">
                <a:solidFill>
                  <a:srgbClr val="000000"/>
                </a:solidFill>
                <a:latin typeface="Times New Roman"/>
                <a:cs typeface="Times New Roman"/>
              </a:rPr>
              <a:t>Moto ya mosala azwi konje ya mikolo to bamposo ezolandana na mbala moko. (Ndakisa. Moto ya mosala azali kozwa konje ya bamposo 6 mpo na kosala boyokani na bebe).</a:t>
            </a:r>
          </a:p>
          <a:p>
            <a:pPr rtl="0"/>
            <a:r>
              <a:rPr sz="1800" b="1" i="0" u="none" strike="noStrike">
                <a:solidFill>
                  <a:srgbClr val="000000"/>
                </a:solidFill>
                <a:latin typeface="Times New Roman"/>
                <a:cs typeface="Times New Roman"/>
              </a:rPr>
              <a:t>Konje ya mokemoke: </a:t>
            </a:r>
            <a:r>
              <a:rPr sz="1800" b="0" i="0" u="none" strike="noStrike">
                <a:solidFill>
                  <a:srgbClr val="000000"/>
                </a:solidFill>
                <a:latin typeface="Times New Roman"/>
                <a:cs typeface="Times New Roman"/>
              </a:rPr>
              <a:t>Moto ya mosala azali kosala kasi ekosenga azwa konje ya ndambo ndambo (Ndakisa. Moto ya mosala azali kozwa chimiothérapie azali kosala na ntɔngɔ, azali kozwa lisalisi ya chimiothérapie na nsima ya midi, mpe azali na mposa ya mokolo moko mpo abika). </a:t>
            </a:r>
          </a:p>
          <a:p>
            <a:pPr rtl="0"/>
            <a:r>
              <a:rPr sz="1800" b="1" i="0" u="none" strike="noStrike">
                <a:solidFill>
                  <a:srgbClr val="000000"/>
                </a:solidFill>
                <a:latin typeface="Times New Roman"/>
                <a:cs typeface="Times New Roman"/>
              </a:rPr>
              <a:t>Konje ya moke: </a:t>
            </a:r>
            <a:r>
              <a:rPr sz="1800" b="0" i="0" u="none" strike="noStrike">
                <a:solidFill>
                  <a:srgbClr val="000000"/>
                </a:solidFill>
                <a:latin typeface="Times New Roman"/>
                <a:cs typeface="Times New Roman"/>
              </a:rPr>
              <a:t>Moto ya mosala azali kosala kasi azali na manaka ya ntango moke; azali kosala na ndambo ya mikolo ya mposo mpe kopema na mikolo oyo etikali. (Ndakisa. Moto ya mosala asalaka na momeseno Mwa Yambo-Mitano kasi azali kosala sikoyo kaka na Mwa Yambo, Misato mpe Minei na bampso 8 elandi mpo na kobatela moto moko ya libota oyo azobela makasi).</a:t>
            </a:r>
          </a:p>
        </p:txBody>
      </p:sp>
    </p:spTree>
    <p:extLst>
      <p:ext uri="{BB962C8B-B14F-4D97-AF65-F5344CB8AC3E}">
        <p14:creationId xmlns:p14="http://schemas.microsoft.com/office/powerpoint/2010/main" val="36924620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Masengami mpe Kokokisa Masengami</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011282"/>
            <a:ext cx="5422390" cy="3610822"/>
          </a:xfrm>
        </p:spPr>
        <p:txBody>
          <a:bodyPr anchor="t">
            <a:noAutofit/>
          </a:bodyPr>
          <a:lstStyle/>
          <a:p>
            <a:pPr rtl="0"/>
            <a:r>
              <a:rPr sz="1800" b="0" i="0" u="none" strike="noStrike">
                <a:solidFill>
                  <a:srgbClr val="000000"/>
                </a:solidFill>
                <a:latin typeface="Times New Roman"/>
                <a:cs typeface="Times New Roman"/>
              </a:rPr>
              <a:t>Soki urgence, maladi to likambo ya ntina ya kozwela konje ezali te, moto ya mosala asengeli kopesa "liyebisi ya malamu" na patro na ye mpo na koyebisa ye mokano na ye ya kozwa konje.   </a:t>
            </a:r>
          </a:p>
          <a:p>
            <a:pPr rtl="0"/>
            <a:r>
              <a:rPr sz="1800" b="0" i="0" u="none" strike="noStrike">
                <a:solidFill>
                  <a:srgbClr val="000000"/>
                </a:solidFill>
                <a:latin typeface="Times New Roman"/>
                <a:cs typeface="Times New Roman"/>
              </a:rPr>
              <a:t>Bilembeteli esengeli kopesama mpo na kondimisa ete moto akokisi moko ya bantina endimami ya kozwa konje.</a:t>
            </a:r>
          </a:p>
          <a:p>
            <a:pPr rtl="0"/>
            <a:r>
              <a:rPr sz="1800" b="0" i="0" u="none" strike="noStrike">
                <a:solidFill>
                  <a:srgbClr val="000000"/>
                </a:solidFill>
                <a:latin typeface="Times New Roman"/>
                <a:cs typeface="Times New Roman"/>
              </a:rPr>
              <a:t>Esengeli kozala moto yango azwa soki moke mbala motoba mwayene ya salere ya mposo na mposo ya leta (SAWW) na boumeli ya batrimestre minei oyo eleki liboso ya kozwa litomba.</a:t>
            </a:r>
          </a:p>
          <a:p>
            <a:pPr rtl="0"/>
            <a:r>
              <a:rPr sz="1800" b="0" i="0" u="none" strike="noStrike">
                <a:solidFill>
                  <a:srgbClr val="000000"/>
                </a:solidFill>
                <a:latin typeface="Times New Roman"/>
                <a:cs typeface="Times New Roman"/>
              </a:rPr>
              <a:t>Manaka ya moto ya mosala oyo azali kozwa konje esengeli te kobimisa “mpasi ya makasi” epai ya patrɔ.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583" y="2100931"/>
            <a:ext cx="5319413" cy="3189909"/>
          </a:xfrm>
        </p:spPr>
      </p:pic>
      <p:sp>
        <p:nvSpPr>
          <p:cNvPr id="2" name="TextBox 1">
            <a:extLst>
              <a:ext uri="{FF2B5EF4-FFF2-40B4-BE49-F238E27FC236}">
                <a16:creationId xmlns:a16="http://schemas.microsoft.com/office/drawing/2014/main" id="{30BCD5D9-B98B-ED6D-7C13-5D6180CC2867}"/>
              </a:ext>
            </a:extLst>
          </p:cNvPr>
          <p:cNvSpPr txBox="1"/>
          <p:nvPr/>
        </p:nvSpPr>
        <p:spPr>
          <a:xfrm rot="19977472">
            <a:off x="8406096" y="3050356"/>
            <a:ext cx="1595086" cy="338554"/>
          </a:xfrm>
          <a:prstGeom prst="rect">
            <a:avLst/>
          </a:prstGeom>
          <a:solidFill>
            <a:srgbClr val="29A1F3"/>
          </a:solidFill>
        </p:spPr>
        <p:txBody>
          <a:bodyPr wrap="square" rtlCol="0">
            <a:noAutofit/>
          </a:bodyPr>
          <a:lstStyle/>
          <a:p>
            <a:pPr algn="ctr" rtl="0"/>
            <a:r>
              <a:rPr sz="1400" b="1" i="0" u="none" strike="noStrike" dirty="0">
                <a:solidFill>
                  <a:srgbClr val="FFFFFF"/>
                </a:solidFill>
                <a:latin typeface="Gill Sans MT"/>
              </a:rPr>
              <a:t>SALA BOSENGI SIKOYO</a:t>
            </a:r>
          </a:p>
        </p:txBody>
      </p:sp>
    </p:spTree>
    <p:extLst>
      <p:ext uri="{BB962C8B-B14F-4D97-AF65-F5344CB8AC3E}">
        <p14:creationId xmlns:p14="http://schemas.microsoft.com/office/powerpoint/2010/main" val="3892447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Bansango ya ntina mpo na bapatro</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2802428"/>
          </a:xfrm>
        </p:spPr>
        <p:txBody>
          <a:bodyPr anchor="t">
            <a:noAutofit/>
          </a:bodyPr>
          <a:lstStyle/>
          <a:p>
            <a:pPr rtl="0"/>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Bato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oyo</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basala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mpo</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patro</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moko</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soki</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moke</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mikolo</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120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elandani</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bazali</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guarantie</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kobatela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mosala</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ntango</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bazwi</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konje</a:t>
            </a:r>
            <a:r>
              <a:rPr lang="es-A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rtl="0"/>
            <a:r>
              <a:rPr sz="1800" b="0" i="0" u="none" strike="noStrike" dirty="0">
                <a:solidFill>
                  <a:srgbClr val="000000"/>
                </a:solidFill>
                <a:latin typeface="Times New Roman"/>
                <a:cs typeface="Times New Roman"/>
              </a:rPr>
              <a:t>Patro </a:t>
            </a:r>
            <a:r>
              <a:rPr sz="1800" b="0" i="0" u="none" strike="noStrike" dirty="0" err="1">
                <a:solidFill>
                  <a:srgbClr val="000000"/>
                </a:solidFill>
                <a:latin typeface="Times New Roman"/>
                <a:cs typeface="Times New Roman"/>
              </a:rPr>
              <a:t>moko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akoki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kosenga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azala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te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plan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privé</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kolakisaka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ete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azali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ebongiseli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oyo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ekokani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mpenza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plan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leta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Bakoki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kolongwa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mpe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kosalela</a:t>
            </a:r>
            <a:r>
              <a:rPr sz="1800" b="0" i="0" u="none" strike="noStrike" dirty="0">
                <a:solidFill>
                  <a:srgbClr val="000000"/>
                </a:solidFill>
                <a:latin typeface="Times New Roman"/>
                <a:cs typeface="Times New Roman"/>
              </a:rPr>
              <a:t> plan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bango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moko</a:t>
            </a:r>
            <a:r>
              <a:rPr sz="1800" b="0" i="0" u="none" strike="noStrike" dirty="0">
                <a:solidFill>
                  <a:srgbClr val="000000"/>
                </a:solidFill>
                <a:latin typeface="Times New Roman"/>
                <a:cs typeface="Times New Roman"/>
              </a:rPr>
              <a:t> kaka </a:t>
            </a:r>
            <a:r>
              <a:rPr sz="1800" b="0" i="0" u="none" strike="noStrike" dirty="0" err="1">
                <a:solidFill>
                  <a:srgbClr val="000000"/>
                </a:solidFill>
                <a:latin typeface="Times New Roman"/>
                <a:cs typeface="Times New Roman"/>
              </a:rPr>
              <a:t>soki</a:t>
            </a:r>
            <a:r>
              <a:rPr sz="1800" b="0" i="0" u="none" strike="noStrike" dirty="0">
                <a:solidFill>
                  <a:srgbClr val="000000"/>
                </a:solidFill>
                <a:latin typeface="Times New Roman"/>
                <a:cs typeface="Times New Roman"/>
              </a:rPr>
              <a:t> plan </a:t>
            </a:r>
            <a:r>
              <a:rPr sz="1800" b="0" i="0" u="none" strike="noStrike" dirty="0" err="1">
                <a:solidFill>
                  <a:srgbClr val="000000"/>
                </a:solidFill>
                <a:latin typeface="Times New Roman"/>
                <a:cs typeface="Times New Roman"/>
              </a:rPr>
              <a:t>wana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ezali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kokokisa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makambo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basengi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mobeko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PFML (</a:t>
            </a:r>
            <a:r>
              <a:rPr sz="1800" b="0" i="0" u="none" strike="noStrike" dirty="0" err="1">
                <a:solidFill>
                  <a:srgbClr val="000000"/>
                </a:solidFill>
                <a:latin typeface="Times New Roman"/>
                <a:cs typeface="Times New Roman"/>
              </a:rPr>
              <a:t>balotomo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libateli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mpe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matomba</a:t>
            </a:r>
            <a:r>
              <a:rPr sz="1800" b="0" i="0" u="none" strike="noStrike" dirty="0">
                <a:solidFill>
                  <a:srgbClr val="000000"/>
                </a:solidFill>
                <a:latin typeface="Times New Roman"/>
                <a:cs typeface="Times New Roman"/>
              </a:rPr>
              <a:t>).</a:t>
            </a:r>
          </a:p>
          <a:p>
            <a:pPr rtl="0"/>
            <a:r>
              <a:rPr sz="1800" b="0" i="0" u="none" strike="noStrike" dirty="0" err="1">
                <a:solidFill>
                  <a:srgbClr val="000000"/>
                </a:solidFill>
                <a:latin typeface="Times New Roman"/>
                <a:cs typeface="Times New Roman"/>
              </a:rPr>
              <a:t>Ministere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ezali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lotomo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kolongola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ndingisa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plan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privé</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soki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botosi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te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moko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masengi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mpe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ba</a:t>
            </a:r>
            <a:r>
              <a:rPr sz="1800" b="0" i="0" u="none" strike="noStrike" dirty="0">
                <a:solidFill>
                  <a:srgbClr val="000000"/>
                </a:solidFill>
                <a:latin typeface="Times New Roman"/>
                <a:cs typeface="Times New Roman"/>
              </a:rPr>
              <a:t> conditions.</a:t>
            </a:r>
          </a:p>
          <a:p>
            <a:pPr rtl="0"/>
            <a:r>
              <a:rPr sz="1800" b="0" i="0" u="none" strike="noStrike" dirty="0" err="1">
                <a:solidFill>
                  <a:srgbClr val="000000"/>
                </a:solidFill>
                <a:latin typeface="Times New Roman"/>
                <a:cs typeface="Times New Roman"/>
              </a:rPr>
              <a:t>Soki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patro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moko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apesi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te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liyebis</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etali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programe</a:t>
            </a:r>
            <a:r>
              <a:rPr sz="1800" b="0" i="0" u="none" strike="noStrike" dirty="0">
                <a:solidFill>
                  <a:srgbClr val="000000"/>
                </a:solidFill>
                <a:latin typeface="Times New Roman"/>
                <a:cs typeface="Times New Roman"/>
              </a:rPr>
              <a:t> PFML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Maine </a:t>
            </a:r>
            <a:r>
              <a:rPr sz="1800" b="0" i="0" u="none" strike="noStrike" dirty="0" err="1">
                <a:solidFill>
                  <a:srgbClr val="000000"/>
                </a:solidFill>
                <a:latin typeface="Times New Roman"/>
                <a:cs typeface="Times New Roman"/>
              </a:rPr>
              <a:t>mpe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lotomo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moto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mosala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kozwa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yango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soki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ezali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ntina</a:t>
            </a:r>
            <a:r>
              <a:rPr sz="1800" b="0" i="0" u="none" strike="noStrike" dirty="0">
                <a:solidFill>
                  <a:srgbClr val="000000"/>
                </a:solidFill>
                <a:latin typeface="Times New Roman"/>
                <a:cs typeface="Times New Roman"/>
              </a:rPr>
              <a:t>, moto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mosala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azali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te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na</a:t>
            </a:r>
            <a:r>
              <a:rPr sz="1800" b="0" i="0" u="none" strike="noStrike" dirty="0">
                <a:solidFill>
                  <a:srgbClr val="000000"/>
                </a:solidFill>
                <a:latin typeface="Times New Roman"/>
                <a:cs typeface="Times New Roman"/>
              </a:rPr>
              <a:t> obligation </a:t>
            </a:r>
            <a:r>
              <a:rPr sz="1800" b="0" i="0" u="none" strike="noStrike" dirty="0" err="1">
                <a:solidFill>
                  <a:srgbClr val="000000"/>
                </a:solidFill>
                <a:latin typeface="Times New Roman"/>
                <a:cs typeface="Times New Roman"/>
              </a:rPr>
              <a:t>ya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koyebisa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patro</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ete</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azali</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kozwa</a:t>
            </a:r>
            <a:r>
              <a:rPr sz="1800" b="0" i="0" u="none" strike="noStrike" dirty="0">
                <a:solidFill>
                  <a:srgbClr val="000000"/>
                </a:solidFill>
                <a:latin typeface="Times New Roman"/>
                <a:cs typeface="Times New Roman"/>
              </a:rPr>
              <a:t> </a:t>
            </a:r>
            <a:r>
              <a:rPr sz="1800" b="0" i="0" u="none" strike="noStrike" dirty="0" err="1">
                <a:solidFill>
                  <a:srgbClr val="000000"/>
                </a:solidFill>
                <a:latin typeface="Times New Roman"/>
                <a:cs typeface="Times New Roman"/>
              </a:rPr>
              <a:t>konje</a:t>
            </a:r>
            <a:r>
              <a:rPr sz="1800" b="0" i="0" u="none" strike="noStrike" dirty="0">
                <a:solidFill>
                  <a:srgbClr val="000000"/>
                </a:solidFill>
                <a:latin typeface="Times New Roman"/>
                <a:cs typeface="Times New Roman"/>
              </a:rPr>
              <a:t>.</a:t>
            </a:r>
          </a:p>
          <a:p>
            <a:endParaRPr lang="en-US" sz="2000" dirty="0"/>
          </a:p>
        </p:txBody>
      </p:sp>
    </p:spTree>
    <p:extLst>
      <p:ext uri="{BB962C8B-B14F-4D97-AF65-F5344CB8AC3E}">
        <p14:creationId xmlns:p14="http://schemas.microsoft.com/office/powerpoint/2010/main" val="12773336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10.215.203"/>
  <p:tag name="AS_RELEASE_DATE" val="2020.03.14"/>
  <p:tag name="AS_TITLE" val="Aspose.Slides for .NET Standard 2.0"/>
  <p:tag name="AS_VERSION" val="20.3"/>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9650</TotalTime>
  <Words>2176</Words>
  <Application>Microsoft Office PowerPoint</Application>
  <PresentationFormat>Widescreen</PresentationFormat>
  <Paragraphs>133</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 Display</vt:lpstr>
      <vt:lpstr>Arial</vt:lpstr>
      <vt:lpstr>Calibri</vt:lpstr>
      <vt:lpstr>Gill Sans MT</vt:lpstr>
      <vt:lpstr>Gill Sans MT (Headings)</vt:lpstr>
      <vt:lpstr>Times New Roman</vt:lpstr>
      <vt:lpstr>Wingdings</vt:lpstr>
      <vt:lpstr>Wingdings 2</vt:lpstr>
      <vt:lpstr>Dividend</vt:lpstr>
      <vt:lpstr>Mobeko Etali ba Congé ya Libota mpe ya Kolongono ya Nzoto ya Maine</vt:lpstr>
      <vt:lpstr>Makambo na Mokuse</vt:lpstr>
      <vt:lpstr>Badati ya ntina</vt:lpstr>
      <vt:lpstr>KOSALA MOBEKO MPE KOZWA MAKANISI</vt:lpstr>
      <vt:lpstr>Makabo na Fond ya PFML</vt:lpstr>
      <vt:lpstr>Bantina ya Konje</vt:lpstr>
      <vt:lpstr>Balolenge ya Konje</vt:lpstr>
      <vt:lpstr>Masengami mpe Kokokisa Masengami</vt:lpstr>
      <vt:lpstr>Bansango ya ntina mpo na bapatro</vt:lpstr>
      <vt:lpstr>Mpo na bapatrɔ: Portail ya konje ya Maine oyo Bafutaka</vt:lpstr>
      <vt:lpstr>Ba calculs ya Matomba: Banivo</vt:lpstr>
      <vt:lpstr>Ndenge bakosala calcul ya Matomba  Ndakisa 1: MoRGAN (Komeka)</vt:lpstr>
      <vt:lpstr>  Ndenge bakosala calcul ya Matomba  Ndakisa 2: Michael (Komeka)</vt:lpstr>
      <vt:lpstr> Ndenge bakosala calcul ya Matomba  Ndakisa 3: Jo (Komeka) Ndakisa 3 (Komeka)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Parson, Reginald</cp:lastModifiedBy>
  <cp:revision>56</cp:revision>
  <cp:lastPrinted>2023-09-26T17:45:09Z</cp:lastPrinted>
  <dcterms:created xsi:type="dcterms:W3CDTF">2023-04-05T13:39:04Z</dcterms:created>
  <dcterms:modified xsi:type="dcterms:W3CDTF">2025-01-23T16:48:54Z</dcterms:modified>
</cp:coreProperties>
</file>