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8.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9.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10.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11.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notesSlides/notesSlide12.xml" ContentType="application/vnd.openxmlformats-officedocument.presentationml.notesSlid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charts/chart13.xml" ContentType="application/vnd.openxmlformats-officedocument.drawingml.chart+xml"/>
  <Override PartName="/ppt/charts/style13.xml" ContentType="application/vnd.ms-office.chartstyle+xml"/>
  <Override PartName="/ppt/charts/colors13.xml" ContentType="application/vnd.ms-office.chartcolorstyle+xml"/>
  <Override PartName="/ppt/charts/chart14.xml" ContentType="application/vnd.openxmlformats-officedocument.drawingml.chart+xml"/>
  <Override PartName="/ppt/charts/style14.xml" ContentType="application/vnd.ms-office.chartstyle+xml"/>
  <Override PartName="/ppt/charts/colors14.xml" ContentType="application/vnd.ms-office.chartcolorstyl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14"/>
  </p:notesMasterIdLst>
  <p:sldIdLst>
    <p:sldId id="256" r:id="rId2"/>
    <p:sldId id="288" r:id="rId3"/>
    <p:sldId id="291" r:id="rId4"/>
    <p:sldId id="257" r:id="rId5"/>
    <p:sldId id="295" r:id="rId6"/>
    <p:sldId id="289" r:id="rId7"/>
    <p:sldId id="283" r:id="rId8"/>
    <p:sldId id="292" r:id="rId9"/>
    <p:sldId id="294" r:id="rId10"/>
    <p:sldId id="293" r:id="rId11"/>
    <p:sldId id="290" r:id="rId12"/>
    <p:sldId id="287" r:id="rId13"/>
  </p:sldIdLst>
  <p:sldSz cx="12192000" cy="6858000"/>
  <p:notesSz cx="6858000" cy="9144000"/>
  <p:embeddedFontLst>
    <p:embeddedFont>
      <p:font typeface="Aptos Narrow" panose="020B0004020202020204" pitchFamily="34" charset="0"/>
      <p:regular r:id="rId15"/>
      <p:bold r:id="rId16"/>
      <p:italic r:id="rId17"/>
      <p:boldItalic r:id="rId18"/>
    </p:embeddedFont>
    <p:embeddedFont>
      <p:font typeface="Libre Franklin" pitchFamily="2" charset="0"/>
      <p:regular r:id="rId19"/>
      <p:bold r:id="rId20"/>
      <p:italic r:id="rId21"/>
      <p:boldItalic r:id="rId22"/>
    </p:embeddedFont>
    <p:embeddedFont>
      <p:font typeface="Libre Franklin Medium" pitchFamily="2" charset="0"/>
      <p:regular r:id="rId23"/>
      <p:bold r:id="rId24"/>
      <p:italic r:id="rId25"/>
      <p:boldItalic r:id="rId26"/>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9" roundtripDataSignature="AMtx7miAZKaasH8ZDAM/g6jFc5aAfoOL8Q=="/>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F13D554-B58D-0215-B4C0-12A8E2F4FAD3}" name="Parson, Reginald" initials="RP" userId="S::Reginald.Parson@maine.gov::ab19e9f9-bbbc-4832-b7af-5c804168ea21" providerId="AD"/>
  <p188:author id="{E1E5448F-C77E-D9DC-A7A3-8146FA835B91}" name="Brydon, Sarah" initials="SB" userId="S::Sarah.Brydon@maine.gov::ad6bfa62-8b4e-4d0a-baf1-9d5e342a743e"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0" name="Belinda Donovan" initials="" lastIdx="10" clrIdx="0"/>
  <p:cmAuthor id="1" name="Sarah Price" initials="" lastIdx="2"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232323"/>
    <a:srgbClr val="008000"/>
    <a:srgbClr val="06EAA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BCD10AE-DB61-4B00-ADAB-B86F36CA2811}" v="46" dt="2025-11-04T17:53:36.006"/>
  </p1510:revLst>
</p1510:revInfo>
</file>

<file path=ppt/tableStyles.xml><?xml version="1.0" encoding="utf-8"?>
<a:tblStyleLst xmlns:a="http://schemas.openxmlformats.org/drawingml/2006/main" def="{C7D7C5CC-981C-443F-AB96-2D139A26CA07}">
  <a:tblStyle styleId="{C7D7C5CC-981C-443F-AB96-2D139A26CA07}" styleName="Table_0">
    <a:wholeTbl>
      <a:tcTxStyle b="off" i="off">
        <a:font>
          <a:latin typeface="Franklin Gothic Book"/>
          <a:ea typeface="Franklin Gothic Book"/>
          <a:cs typeface="Franklin Gothic Book"/>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7E8E7"/>
          </a:solidFill>
        </a:fill>
      </a:tcStyle>
    </a:wholeTbl>
    <a:band1H>
      <a:tcTxStyle/>
      <a:tcStyle>
        <a:tcBdr/>
        <a:fill>
          <a:solidFill>
            <a:srgbClr val="CBCFCD"/>
          </a:solidFill>
        </a:fill>
      </a:tcStyle>
    </a:band1H>
    <a:band2H>
      <a:tcTxStyle/>
      <a:tcStyle>
        <a:tcBdr/>
      </a:tcStyle>
    </a:band2H>
    <a:band1V>
      <a:tcTxStyle/>
      <a:tcStyle>
        <a:tcBdr/>
        <a:fill>
          <a:solidFill>
            <a:srgbClr val="CBCFCD"/>
          </a:solidFill>
        </a:fill>
      </a:tcStyle>
    </a:band1V>
    <a:band2V>
      <a:tcTxStyle/>
      <a:tcStyle>
        <a:tcBdr/>
      </a:tcStyle>
    </a:band2V>
    <a:lastCol>
      <a:tcTxStyle b="on" i="off">
        <a:font>
          <a:latin typeface="Franklin Gothic Book"/>
          <a:ea typeface="Franklin Gothic Book"/>
          <a:cs typeface="Franklin Gothic Book"/>
        </a:font>
        <a:schemeClr val="lt1"/>
      </a:tcTxStyle>
      <a:tcStyle>
        <a:tcBdr/>
        <a:fill>
          <a:solidFill>
            <a:schemeClr val="accent1"/>
          </a:solidFill>
        </a:fill>
      </a:tcStyle>
    </a:lastCol>
    <a:firstCol>
      <a:tcTxStyle b="on" i="off">
        <a:font>
          <a:latin typeface="Franklin Gothic Book"/>
          <a:ea typeface="Franklin Gothic Book"/>
          <a:cs typeface="Franklin Gothic Book"/>
        </a:font>
        <a:schemeClr val="lt1"/>
      </a:tcTxStyle>
      <a:tcStyle>
        <a:tcBdr/>
        <a:fill>
          <a:solidFill>
            <a:schemeClr val="accent1"/>
          </a:solidFill>
        </a:fill>
      </a:tcStyle>
    </a:firstCol>
    <a:lastRow>
      <a:tcTxStyle b="on" i="off">
        <a:font>
          <a:latin typeface="Franklin Gothic Book"/>
          <a:ea typeface="Franklin Gothic Book"/>
          <a:cs typeface="Franklin Gothic Book"/>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Franklin Gothic Book"/>
          <a:ea typeface="Franklin Gothic Book"/>
          <a:cs typeface="Franklin Gothic Book"/>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763" autoAdjust="0"/>
    <p:restoredTop sz="94660"/>
  </p:normalViewPr>
  <p:slideViewPr>
    <p:cSldViewPr snapToGrid="0">
      <p:cViewPr varScale="1">
        <p:scale>
          <a:sx n="59" d="100"/>
          <a:sy n="59" d="100"/>
        </p:scale>
        <p:origin x="1124" y="5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font" Target="fonts/font4.fntdata"/><Relationship Id="rId26" Type="http://schemas.openxmlformats.org/officeDocument/2006/relationships/font" Target="fonts/font12.fntdata"/><Relationship Id="rId3" Type="http://schemas.openxmlformats.org/officeDocument/2006/relationships/slide" Target="slides/slide2.xml"/><Relationship Id="rId21" Type="http://schemas.openxmlformats.org/officeDocument/2006/relationships/font" Target="fonts/font7.fntdata"/><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3.fntdata"/><Relationship Id="rId25" Type="http://schemas.openxmlformats.org/officeDocument/2006/relationships/font" Target="fonts/font11.fntdata"/><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font" Target="fonts/font2.fntdata"/><Relationship Id="rId20" Type="http://schemas.openxmlformats.org/officeDocument/2006/relationships/font" Target="fonts/font6.fntdata"/><Relationship Id="rId29" Type="http://customschemas.google.com/relationships/presentationmetadata" Target="meta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10.fntdata"/><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font" Target="fonts/font1.fntdata"/><Relationship Id="rId23" Type="http://schemas.openxmlformats.org/officeDocument/2006/relationships/font" Target="fonts/font9.fntdata"/><Relationship Id="rId36" Type="http://schemas.microsoft.com/office/2018/10/relationships/authors" Target="authors.xml"/><Relationship Id="rId10" Type="http://schemas.openxmlformats.org/officeDocument/2006/relationships/slide" Target="slides/slide9.xml"/><Relationship Id="rId19" Type="http://schemas.openxmlformats.org/officeDocument/2006/relationships/font" Target="fonts/font5.fntdata"/><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 Id="rId22" Type="http://schemas.openxmlformats.org/officeDocument/2006/relationships/font" Target="fonts/font8.fntdata"/><Relationship Id="rId30" Type="http://schemas.openxmlformats.org/officeDocument/2006/relationships/commentAuthors" Target="commentAuthors.xml"/><Relationship Id="rId35" Type="http://schemas.microsoft.com/office/2015/10/relationships/revisionInfo" Target="revisionInfo.xml"/><Relationship Id="rId8" Type="http://schemas.openxmlformats.org/officeDocument/2006/relationships/slide" Target="slides/slide7.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package" Target="../embeddings/Microsoft_Excel_Worksheet9.xlsx"/><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package" Target="../embeddings/Microsoft_Excel_Worksheet10.xlsx"/><Relationship Id="rId2" Type="http://schemas.microsoft.com/office/2011/relationships/chartColorStyle" Target="colors11.xml"/><Relationship Id="rId1" Type="http://schemas.microsoft.com/office/2011/relationships/chartStyle" Target="style11.xml"/></Relationships>
</file>

<file path=ppt/charts/_rels/chart12.xml.rels><?xml version="1.0" encoding="UTF-8" standalone="yes"?>
<Relationships xmlns="http://schemas.openxmlformats.org/package/2006/relationships"><Relationship Id="rId3" Type="http://schemas.openxmlformats.org/officeDocument/2006/relationships/package" Target="../embeddings/Microsoft_Excel_Worksheet11.xlsx"/><Relationship Id="rId2" Type="http://schemas.microsoft.com/office/2011/relationships/chartColorStyle" Target="colors12.xml"/><Relationship Id="rId1" Type="http://schemas.microsoft.com/office/2011/relationships/chartStyle" Target="style12.xml"/></Relationships>
</file>

<file path=ppt/charts/_rels/chart13.xml.rels><?xml version="1.0" encoding="UTF-8" standalone="yes"?>
<Relationships xmlns="http://schemas.openxmlformats.org/package/2006/relationships"><Relationship Id="rId3" Type="http://schemas.openxmlformats.org/officeDocument/2006/relationships/package" Target="../embeddings/Microsoft_Excel_Worksheet12.xlsx"/><Relationship Id="rId2" Type="http://schemas.microsoft.com/office/2011/relationships/chartColorStyle" Target="colors13.xml"/><Relationship Id="rId1" Type="http://schemas.microsoft.com/office/2011/relationships/chartStyle" Target="style13.xml"/></Relationships>
</file>

<file path=ppt/charts/_rels/chart14.xml.rels><?xml version="1.0" encoding="UTF-8" standalone="yes"?>
<Relationships xmlns="http://schemas.openxmlformats.org/package/2006/relationships"><Relationship Id="rId3" Type="http://schemas.openxmlformats.org/officeDocument/2006/relationships/package" Target="../embeddings/Microsoft_Excel_Worksheet13.xlsx"/><Relationship Id="rId2" Type="http://schemas.microsoft.com/office/2011/relationships/chartColorStyle" Target="colors14.xml"/><Relationship Id="rId1" Type="http://schemas.microsoft.com/office/2011/relationships/chartStyle" Target="style14.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8.xlsx"/><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pieChart>
        <c:varyColors val="1"/>
        <c:dLbls>
          <c:showLegendKey val="0"/>
          <c:showVal val="0"/>
          <c:showCatName val="0"/>
          <c:showSerName val="0"/>
          <c:showPercent val="0"/>
          <c:showBubbleSize val="0"/>
          <c:showLeaderLines val="0"/>
        </c:dLbls>
        <c:firstSliceAng val="0"/>
      </c:pie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tx>
            <c:strRef>
              <c:f>Sheet1!$B$1</c:f>
              <c:strCache>
                <c:ptCount val="1"/>
                <c:pt idx="0">
                  <c:v>MA</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2893-4C36-B07D-45069BA4284E}"/>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2893-4C36-B07D-45069BA4284E}"/>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2893-4C36-B07D-45069BA4284E}"/>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2893-4C36-B07D-45069BA4284E}"/>
              </c:ext>
            </c:extLst>
          </c:dPt>
          <c:cat>
            <c:strRef>
              <c:f>Sheet1!$A$2:$A$5</c:f>
              <c:strCache>
                <c:ptCount val="2"/>
                <c:pt idx="0">
                  <c:v>Approved</c:v>
                </c:pt>
                <c:pt idx="1">
                  <c:v>Denied</c:v>
                </c:pt>
              </c:strCache>
            </c:strRef>
          </c:cat>
          <c:val>
            <c:numRef>
              <c:f>Sheet1!$B$2:$B$5</c:f>
              <c:numCache>
                <c:formatCode>General</c:formatCode>
                <c:ptCount val="4"/>
                <c:pt idx="0">
                  <c:v>179564</c:v>
                </c:pt>
                <c:pt idx="1">
                  <c:v>32323</c:v>
                </c:pt>
              </c:numCache>
            </c:numRef>
          </c:val>
          <c:extLst>
            <c:ext xmlns:c16="http://schemas.microsoft.com/office/drawing/2014/chart" uri="{C3380CC4-5D6E-409C-BE32-E72D297353CC}">
              <c16:uniqueId val="{00000000-8630-4F77-AC4D-8389FEC00283}"/>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tx>
            <c:strRef>
              <c:f>Sheet1!$B$1</c:f>
              <c:strCache>
                <c:ptCount val="1"/>
                <c:pt idx="0">
                  <c:v>CO</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90C3-4C22-A749-D31051D043BE}"/>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90C3-4C22-A749-D31051D043BE}"/>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90C3-4C22-A749-D31051D043BE}"/>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90C3-4C22-A749-D31051D043BE}"/>
              </c:ext>
            </c:extLst>
          </c:dPt>
          <c:cat>
            <c:strRef>
              <c:f>Sheet1!$A$2:$A$5</c:f>
              <c:strCache>
                <c:ptCount val="2"/>
                <c:pt idx="0">
                  <c:v>Approved</c:v>
                </c:pt>
                <c:pt idx="1">
                  <c:v>Denied</c:v>
                </c:pt>
              </c:strCache>
            </c:strRef>
          </c:cat>
          <c:val>
            <c:numRef>
              <c:f>Sheet1!$B$2:$B$5</c:f>
              <c:numCache>
                <c:formatCode>General</c:formatCode>
                <c:ptCount val="4"/>
                <c:pt idx="0">
                  <c:v>96829</c:v>
                </c:pt>
                <c:pt idx="1">
                  <c:v>25440</c:v>
                </c:pt>
              </c:numCache>
            </c:numRef>
          </c:val>
          <c:extLst>
            <c:ext xmlns:c16="http://schemas.microsoft.com/office/drawing/2014/chart" uri="{C3380CC4-5D6E-409C-BE32-E72D297353CC}">
              <c16:uniqueId val="{00000000-0B37-41E2-B7A5-BDD70DD13453}"/>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tx>
            <c:strRef>
              <c:f>Sheet1!$B$1</c:f>
              <c:strCache>
                <c:ptCount val="1"/>
                <c:pt idx="0">
                  <c:v>CT</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9B34-42D2-B407-5B92AF8FEB71}"/>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9B34-42D2-B407-5B92AF8FEB71}"/>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9B34-42D2-B407-5B92AF8FEB71}"/>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9B34-42D2-B407-5B92AF8FEB71}"/>
              </c:ext>
            </c:extLst>
          </c:dPt>
          <c:cat>
            <c:strRef>
              <c:f>Sheet1!$A$2:$A$5</c:f>
              <c:strCache>
                <c:ptCount val="2"/>
                <c:pt idx="0">
                  <c:v>Approved</c:v>
                </c:pt>
                <c:pt idx="1">
                  <c:v>Denied</c:v>
                </c:pt>
              </c:strCache>
            </c:strRef>
          </c:cat>
          <c:val>
            <c:numRef>
              <c:f>Sheet1!$B$2:$B$5</c:f>
              <c:numCache>
                <c:formatCode>General</c:formatCode>
                <c:ptCount val="4"/>
                <c:pt idx="0">
                  <c:v>71353</c:v>
                </c:pt>
                <c:pt idx="1">
                  <c:v>19810</c:v>
                </c:pt>
              </c:numCache>
            </c:numRef>
          </c:val>
          <c:extLst>
            <c:ext xmlns:c16="http://schemas.microsoft.com/office/drawing/2014/chart" uri="{C3380CC4-5D6E-409C-BE32-E72D297353CC}">
              <c16:uniqueId val="{00000000-850E-4580-ADF3-2EDF261A31E0}"/>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tx>
            <c:strRef>
              <c:f>Sheet1!$B$1</c:f>
              <c:strCache>
                <c:ptCount val="1"/>
                <c:pt idx="0">
                  <c:v>OR</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C789-45E9-AF46-4D35D16B3ACE}"/>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C789-45E9-AF46-4D35D16B3ACE}"/>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C789-45E9-AF46-4D35D16B3ACE}"/>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C789-45E9-AF46-4D35D16B3ACE}"/>
              </c:ext>
            </c:extLst>
          </c:dPt>
          <c:cat>
            <c:strRef>
              <c:f>Sheet1!$A$2:$A$5</c:f>
              <c:strCache>
                <c:ptCount val="2"/>
                <c:pt idx="0">
                  <c:v>Approved</c:v>
                </c:pt>
                <c:pt idx="1">
                  <c:v>Denied</c:v>
                </c:pt>
              </c:strCache>
            </c:strRef>
          </c:cat>
          <c:val>
            <c:numRef>
              <c:f>Sheet1!$B$2:$B$5</c:f>
              <c:numCache>
                <c:formatCode>General</c:formatCode>
                <c:ptCount val="4"/>
                <c:pt idx="0">
                  <c:v>61016</c:v>
                </c:pt>
                <c:pt idx="1">
                  <c:v>8599</c:v>
                </c:pt>
              </c:numCache>
            </c:numRef>
          </c:val>
          <c:extLst>
            <c:ext xmlns:c16="http://schemas.microsoft.com/office/drawing/2014/chart" uri="{C3380CC4-5D6E-409C-BE32-E72D297353CC}">
              <c16:uniqueId val="{00000000-CFBE-402D-B0AA-DEF99FC695C6}"/>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tx>
            <c:strRef>
              <c:f>Sheet1!$B$1</c:f>
              <c:strCache>
                <c:ptCount val="1"/>
                <c:pt idx="0">
                  <c:v>WA</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A6CD-43FF-9177-3EE00698D043}"/>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A6CD-43FF-9177-3EE00698D043}"/>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A6CD-43FF-9177-3EE00698D043}"/>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A6CD-43FF-9177-3EE00698D043}"/>
              </c:ext>
            </c:extLst>
          </c:dPt>
          <c:cat>
            <c:strRef>
              <c:f>Sheet1!$A$2:$A$5</c:f>
              <c:strCache>
                <c:ptCount val="2"/>
                <c:pt idx="0">
                  <c:v>Approved</c:v>
                </c:pt>
                <c:pt idx="1">
                  <c:v>Denied</c:v>
                </c:pt>
              </c:strCache>
            </c:strRef>
          </c:cat>
          <c:val>
            <c:numRef>
              <c:f>Sheet1!$B$2:$B$5</c:f>
              <c:numCache>
                <c:formatCode>General</c:formatCode>
                <c:ptCount val="4"/>
                <c:pt idx="0">
                  <c:v>88</c:v>
                </c:pt>
                <c:pt idx="1">
                  <c:v>12</c:v>
                </c:pt>
              </c:numCache>
            </c:numRef>
          </c:val>
          <c:extLst>
            <c:ext xmlns:c16="http://schemas.microsoft.com/office/drawing/2014/chart" uri="{C3380CC4-5D6E-409C-BE32-E72D297353CC}">
              <c16:uniqueId val="{00000000-3C91-4E30-8A8C-C8BA7DF7D007}"/>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pieChart>
        <c:varyColors val="1"/>
        <c:dLbls>
          <c:showLegendKey val="0"/>
          <c:showVal val="0"/>
          <c:showCatName val="0"/>
          <c:showSerName val="0"/>
          <c:showPercent val="0"/>
          <c:showBubbleSize val="0"/>
          <c:showLeaderLines val="0"/>
        </c:dLbls>
        <c:firstSliceAng val="0"/>
      </c:pie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pieChart>
        <c:varyColors val="1"/>
        <c:dLbls>
          <c:showLegendKey val="0"/>
          <c:showVal val="0"/>
          <c:showCatName val="0"/>
          <c:showSerName val="0"/>
          <c:showPercent val="0"/>
          <c:showBubbleSize val="0"/>
          <c:showLeaderLines val="0"/>
        </c:dLbls>
        <c:firstSliceAng val="0"/>
      </c:pie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pieChart>
        <c:varyColors val="1"/>
        <c:dLbls>
          <c:showLegendKey val="0"/>
          <c:showVal val="0"/>
          <c:showCatName val="0"/>
          <c:showSerName val="0"/>
          <c:showPercent val="0"/>
          <c:showBubbleSize val="0"/>
          <c:showLeaderLines val="0"/>
        </c:dLbls>
        <c:firstSliceAng val="0"/>
      </c:pie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tx>
            <c:strRef>
              <c:f>Sheet1!$B$1</c:f>
              <c:strCache>
                <c:ptCount val="1"/>
                <c:pt idx="0">
                  <c:v>MA</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F7BC-4761-BEC6-657FBC96D01F}"/>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F7BC-4761-BEC6-657FBC96D01F}"/>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F7BC-4761-BEC6-657FBC96D01F}"/>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F7BC-4761-BEC6-657FBC96D01F}"/>
              </c:ext>
            </c:extLst>
          </c:dPt>
          <c:cat>
            <c:strRef>
              <c:f>Sheet1!$A$2:$A$5</c:f>
              <c:strCache>
                <c:ptCount val="4"/>
                <c:pt idx="0">
                  <c:v>Medical </c:v>
                </c:pt>
                <c:pt idx="1">
                  <c:v>Bonding</c:v>
                </c:pt>
                <c:pt idx="2">
                  <c:v>Family Care</c:v>
                </c:pt>
                <c:pt idx="3">
                  <c:v>Exigency</c:v>
                </c:pt>
              </c:strCache>
            </c:strRef>
          </c:cat>
          <c:val>
            <c:numRef>
              <c:f>Sheet1!$B$2:$B$5</c:f>
              <c:numCache>
                <c:formatCode>General</c:formatCode>
                <c:ptCount val="4"/>
                <c:pt idx="0">
                  <c:v>115394</c:v>
                </c:pt>
                <c:pt idx="1">
                  <c:v>43052</c:v>
                </c:pt>
                <c:pt idx="2">
                  <c:v>21054</c:v>
                </c:pt>
                <c:pt idx="3">
                  <c:v>54</c:v>
                </c:pt>
              </c:numCache>
            </c:numRef>
          </c:val>
          <c:extLst>
            <c:ext xmlns:c16="http://schemas.microsoft.com/office/drawing/2014/chart" uri="{C3380CC4-5D6E-409C-BE32-E72D297353CC}">
              <c16:uniqueId val="{00000000-5493-49B4-9C8E-B0EA00D9F64F}"/>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tx>
            <c:strRef>
              <c:f>Sheet1!$B$1</c:f>
              <c:strCache>
                <c:ptCount val="1"/>
                <c:pt idx="0">
                  <c:v>CO</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35F3-43BD-A603-A7F9FD3BB073}"/>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35F3-43BD-A603-A7F9FD3BB073}"/>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35F3-43BD-A603-A7F9FD3BB073}"/>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35F3-43BD-A603-A7F9FD3BB073}"/>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35F3-43BD-A603-A7F9FD3BB073}"/>
              </c:ext>
            </c:extLst>
          </c:dPt>
          <c:cat>
            <c:strRef>
              <c:f>Sheet1!$A$2:$A$6</c:f>
              <c:strCache>
                <c:ptCount val="5"/>
                <c:pt idx="0">
                  <c:v>Medical</c:v>
                </c:pt>
                <c:pt idx="1">
                  <c:v>Bonding</c:v>
                </c:pt>
                <c:pt idx="2">
                  <c:v>Family Care</c:v>
                </c:pt>
                <c:pt idx="3">
                  <c:v>Safe Leave</c:v>
                </c:pt>
                <c:pt idx="4">
                  <c:v>Exigency</c:v>
                </c:pt>
              </c:strCache>
            </c:strRef>
          </c:cat>
          <c:val>
            <c:numRef>
              <c:f>Sheet1!$B$2:$B$6</c:f>
              <c:numCache>
                <c:formatCode>General</c:formatCode>
                <c:ptCount val="5"/>
                <c:pt idx="0">
                  <c:v>88717</c:v>
                </c:pt>
                <c:pt idx="1">
                  <c:v>57975</c:v>
                </c:pt>
                <c:pt idx="2">
                  <c:v>21734</c:v>
                </c:pt>
                <c:pt idx="3">
                  <c:v>3017</c:v>
                </c:pt>
                <c:pt idx="4">
                  <c:v>303</c:v>
                </c:pt>
              </c:numCache>
            </c:numRef>
          </c:val>
          <c:extLst>
            <c:ext xmlns:c16="http://schemas.microsoft.com/office/drawing/2014/chart" uri="{C3380CC4-5D6E-409C-BE32-E72D297353CC}">
              <c16:uniqueId val="{00000000-C698-4433-80D5-65EC0CA43040}"/>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tx>
            <c:strRef>
              <c:f>Sheet1!$B$1</c:f>
              <c:strCache>
                <c:ptCount val="1"/>
                <c:pt idx="0">
                  <c:v>CT</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C52E-42EE-BE6D-3C8CBD042860}"/>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C52E-42EE-BE6D-3C8CBD042860}"/>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C52E-42EE-BE6D-3C8CBD042860}"/>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C52E-42EE-BE6D-3C8CBD042860}"/>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C52E-42EE-BE6D-3C8CBD042860}"/>
              </c:ext>
            </c:extLst>
          </c:dPt>
          <c:cat>
            <c:strRef>
              <c:f>Sheet1!$A$2:$A$6</c:f>
              <c:strCache>
                <c:ptCount val="5"/>
                <c:pt idx="0">
                  <c:v>Medical</c:v>
                </c:pt>
                <c:pt idx="1">
                  <c:v>Bonding</c:v>
                </c:pt>
                <c:pt idx="2">
                  <c:v>Family Care</c:v>
                </c:pt>
                <c:pt idx="3">
                  <c:v>Safe Leave</c:v>
                </c:pt>
                <c:pt idx="4">
                  <c:v>Exigency</c:v>
                </c:pt>
              </c:strCache>
            </c:strRef>
          </c:cat>
          <c:val>
            <c:numRef>
              <c:f>Sheet1!$B$2:$B$6</c:f>
              <c:numCache>
                <c:formatCode>General</c:formatCode>
                <c:ptCount val="5"/>
                <c:pt idx="0">
                  <c:v>70632</c:v>
                </c:pt>
                <c:pt idx="1">
                  <c:v>16032</c:v>
                </c:pt>
                <c:pt idx="2">
                  <c:v>15505</c:v>
                </c:pt>
                <c:pt idx="3">
                  <c:v>291</c:v>
                </c:pt>
                <c:pt idx="4">
                  <c:v>57</c:v>
                </c:pt>
              </c:numCache>
            </c:numRef>
          </c:val>
          <c:extLst>
            <c:ext xmlns:c16="http://schemas.microsoft.com/office/drawing/2014/chart" uri="{C3380CC4-5D6E-409C-BE32-E72D297353CC}">
              <c16:uniqueId val="{00000000-409F-4C20-AA89-076B1B3BDD02}"/>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tx>
            <c:strRef>
              <c:f>Sheet1!$B$1</c:f>
              <c:strCache>
                <c:ptCount val="1"/>
                <c:pt idx="0">
                  <c:v>OR</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94C9-417A-BF42-D0EF671820EF}"/>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94C9-417A-BF42-D0EF671820EF}"/>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94C9-417A-BF42-D0EF671820EF}"/>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94C9-417A-BF42-D0EF671820EF}"/>
              </c:ext>
            </c:extLst>
          </c:dPt>
          <c:cat>
            <c:strRef>
              <c:f>Sheet1!$A$2:$A$5</c:f>
              <c:strCache>
                <c:ptCount val="4"/>
                <c:pt idx="0">
                  <c:v>Medical</c:v>
                </c:pt>
                <c:pt idx="1">
                  <c:v>Bonding</c:v>
                </c:pt>
                <c:pt idx="2">
                  <c:v>Family Care</c:v>
                </c:pt>
                <c:pt idx="3">
                  <c:v>Safe Leave</c:v>
                </c:pt>
              </c:strCache>
            </c:strRef>
          </c:cat>
          <c:val>
            <c:numRef>
              <c:f>Sheet1!$B$2:$B$5</c:f>
              <c:numCache>
                <c:formatCode>General</c:formatCode>
                <c:ptCount val="4"/>
                <c:pt idx="0">
                  <c:v>38648</c:v>
                </c:pt>
                <c:pt idx="1">
                  <c:v>28027</c:v>
                </c:pt>
                <c:pt idx="2">
                  <c:v>12281</c:v>
                </c:pt>
                <c:pt idx="3">
                  <c:v>928</c:v>
                </c:pt>
              </c:numCache>
            </c:numRef>
          </c:val>
          <c:extLst>
            <c:ext xmlns:c16="http://schemas.microsoft.com/office/drawing/2014/chart" uri="{C3380CC4-5D6E-409C-BE32-E72D297353CC}">
              <c16:uniqueId val="{00000000-E0E6-4EA0-B99F-11C1DF098CAF}"/>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tx>
            <c:strRef>
              <c:f>Sheet1!$B$1</c:f>
              <c:strCache>
                <c:ptCount val="1"/>
                <c:pt idx="0">
                  <c:v>WA</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D65E-442C-8344-16AF3BB3739E}"/>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D65E-442C-8344-16AF3BB3739E}"/>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D65E-442C-8344-16AF3BB3739E}"/>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D65E-442C-8344-16AF3BB3739E}"/>
              </c:ext>
            </c:extLst>
          </c:dPt>
          <c:cat>
            <c:strRef>
              <c:f>Sheet1!$A$2:$A$5</c:f>
              <c:strCache>
                <c:ptCount val="4"/>
                <c:pt idx="0">
                  <c:v>Medical </c:v>
                </c:pt>
                <c:pt idx="1">
                  <c:v>Bonding</c:v>
                </c:pt>
                <c:pt idx="2">
                  <c:v>Family Care</c:v>
                </c:pt>
                <c:pt idx="3">
                  <c:v>Exigency</c:v>
                </c:pt>
              </c:strCache>
            </c:strRef>
          </c:cat>
          <c:val>
            <c:numRef>
              <c:f>Sheet1!$B$2:$B$5</c:f>
              <c:numCache>
                <c:formatCode>General</c:formatCode>
                <c:ptCount val="4"/>
                <c:pt idx="0">
                  <c:v>153083</c:v>
                </c:pt>
                <c:pt idx="1">
                  <c:v>84879</c:v>
                </c:pt>
                <c:pt idx="2">
                  <c:v>41932</c:v>
                </c:pt>
                <c:pt idx="3">
                  <c:v>174</c:v>
                </c:pt>
              </c:numCache>
            </c:numRef>
          </c:val>
          <c:extLst>
            <c:ext xmlns:c16="http://schemas.microsoft.com/office/drawing/2014/chart" uri="{C3380CC4-5D6E-409C-BE32-E72D297353CC}">
              <c16:uniqueId val="{00000000-9D6B-4C0D-B68E-90458BF35924}"/>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
        <p:cNvGrpSpPr/>
        <p:nvPr/>
      </p:nvGrpSpPr>
      <p:grpSpPr>
        <a:xfrm>
          <a:off x="0" y="0"/>
          <a:ext cx="0" cy="0"/>
          <a:chOff x="0" y="0"/>
          <a:chExt cx="0" cy="0"/>
        </a:xfrm>
      </p:grpSpPr>
      <p:sp>
        <p:nvSpPr>
          <p:cNvPr id="46" name="Google Shape;46;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47" name="Google Shape;47;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a:extLst>
            <a:ext uri="{FF2B5EF4-FFF2-40B4-BE49-F238E27FC236}">
              <a16:creationId xmlns:a16="http://schemas.microsoft.com/office/drawing/2014/main" id="{369C7748-1F3D-C2AF-EA3C-8C90D0A35F9A}"/>
            </a:ext>
          </a:extLst>
        </p:cNvPr>
        <p:cNvGrpSpPr/>
        <p:nvPr/>
      </p:nvGrpSpPr>
      <p:grpSpPr>
        <a:xfrm>
          <a:off x="0" y="0"/>
          <a:ext cx="0" cy="0"/>
          <a:chOff x="0" y="0"/>
          <a:chExt cx="0" cy="0"/>
        </a:xfrm>
      </p:grpSpPr>
      <p:sp>
        <p:nvSpPr>
          <p:cNvPr id="88" name="Google Shape;88;p7:notes">
            <a:extLst>
              <a:ext uri="{FF2B5EF4-FFF2-40B4-BE49-F238E27FC236}">
                <a16:creationId xmlns:a16="http://schemas.microsoft.com/office/drawing/2014/main" id="{A2073472-102D-BA68-6AAC-45DDD1ADB391}"/>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89" name="Google Shape;89;p7:notes">
            <a:extLst>
              <a:ext uri="{FF2B5EF4-FFF2-40B4-BE49-F238E27FC236}">
                <a16:creationId xmlns:a16="http://schemas.microsoft.com/office/drawing/2014/main" id="{8CB7FB92-F106-23DE-44BB-5BD57D4FAB1C}"/>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39294274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a:extLst>
            <a:ext uri="{FF2B5EF4-FFF2-40B4-BE49-F238E27FC236}">
              <a16:creationId xmlns:a16="http://schemas.microsoft.com/office/drawing/2014/main" id="{B2E8E1B6-98D3-7DA9-2DF9-B6A3CF6C02D6}"/>
            </a:ext>
          </a:extLst>
        </p:cNvPr>
        <p:cNvGrpSpPr/>
        <p:nvPr/>
      </p:nvGrpSpPr>
      <p:grpSpPr>
        <a:xfrm>
          <a:off x="0" y="0"/>
          <a:ext cx="0" cy="0"/>
          <a:chOff x="0" y="0"/>
          <a:chExt cx="0" cy="0"/>
        </a:xfrm>
      </p:grpSpPr>
      <p:sp>
        <p:nvSpPr>
          <p:cNvPr id="88" name="Google Shape;88;p7:notes">
            <a:extLst>
              <a:ext uri="{FF2B5EF4-FFF2-40B4-BE49-F238E27FC236}">
                <a16:creationId xmlns:a16="http://schemas.microsoft.com/office/drawing/2014/main" id="{6173B240-2AF1-5F6E-FA04-A9022E66922A}"/>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89" name="Google Shape;89;p7:notes">
            <a:extLst>
              <a:ext uri="{FF2B5EF4-FFF2-40B4-BE49-F238E27FC236}">
                <a16:creationId xmlns:a16="http://schemas.microsoft.com/office/drawing/2014/main" id="{79401635-B5F4-7B27-D840-F7825FF99184}"/>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90819932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a:extLst>
            <a:ext uri="{FF2B5EF4-FFF2-40B4-BE49-F238E27FC236}">
              <a16:creationId xmlns:a16="http://schemas.microsoft.com/office/drawing/2014/main" id="{D1F4113F-159D-C21C-91D0-4BA036B023FC}"/>
            </a:ext>
          </a:extLst>
        </p:cNvPr>
        <p:cNvGrpSpPr/>
        <p:nvPr/>
      </p:nvGrpSpPr>
      <p:grpSpPr>
        <a:xfrm>
          <a:off x="0" y="0"/>
          <a:ext cx="0" cy="0"/>
          <a:chOff x="0" y="0"/>
          <a:chExt cx="0" cy="0"/>
        </a:xfrm>
      </p:grpSpPr>
      <p:sp>
        <p:nvSpPr>
          <p:cNvPr id="88" name="Google Shape;88;p7:notes">
            <a:extLst>
              <a:ext uri="{FF2B5EF4-FFF2-40B4-BE49-F238E27FC236}">
                <a16:creationId xmlns:a16="http://schemas.microsoft.com/office/drawing/2014/main" id="{A46C5046-A45E-1564-DF9A-A15B6B9EBF83}"/>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89" name="Google Shape;89;p7:notes">
            <a:extLst>
              <a:ext uri="{FF2B5EF4-FFF2-40B4-BE49-F238E27FC236}">
                <a16:creationId xmlns:a16="http://schemas.microsoft.com/office/drawing/2014/main" id="{7E541464-0F43-3775-791B-0F85A11826B2}"/>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854890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
          <a:extLst>
            <a:ext uri="{FF2B5EF4-FFF2-40B4-BE49-F238E27FC236}">
              <a16:creationId xmlns:a16="http://schemas.microsoft.com/office/drawing/2014/main" id="{15413BC1-E60B-F89F-55AA-78B74E9D1EA1}"/>
            </a:ext>
          </a:extLst>
        </p:cNvPr>
        <p:cNvGrpSpPr/>
        <p:nvPr/>
      </p:nvGrpSpPr>
      <p:grpSpPr>
        <a:xfrm>
          <a:off x="0" y="0"/>
          <a:ext cx="0" cy="0"/>
          <a:chOff x="0" y="0"/>
          <a:chExt cx="0" cy="0"/>
        </a:xfrm>
      </p:grpSpPr>
      <p:sp>
        <p:nvSpPr>
          <p:cNvPr id="53" name="Google Shape;53;p2:notes">
            <a:extLst>
              <a:ext uri="{FF2B5EF4-FFF2-40B4-BE49-F238E27FC236}">
                <a16:creationId xmlns:a16="http://schemas.microsoft.com/office/drawing/2014/main" id="{8A89E435-A6D5-5236-FA26-B4732F90F61E}"/>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54" name="Google Shape;54;p2:notes">
            <a:extLst>
              <a:ext uri="{FF2B5EF4-FFF2-40B4-BE49-F238E27FC236}">
                <a16:creationId xmlns:a16="http://schemas.microsoft.com/office/drawing/2014/main" id="{3574FCA3-6D57-1E5F-1FA0-D8BA3200AF87}"/>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0276699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
          <a:extLst>
            <a:ext uri="{FF2B5EF4-FFF2-40B4-BE49-F238E27FC236}">
              <a16:creationId xmlns:a16="http://schemas.microsoft.com/office/drawing/2014/main" id="{860E093E-99B3-6F15-EBA3-6257B57E8942}"/>
            </a:ext>
          </a:extLst>
        </p:cNvPr>
        <p:cNvGrpSpPr/>
        <p:nvPr/>
      </p:nvGrpSpPr>
      <p:grpSpPr>
        <a:xfrm>
          <a:off x="0" y="0"/>
          <a:ext cx="0" cy="0"/>
          <a:chOff x="0" y="0"/>
          <a:chExt cx="0" cy="0"/>
        </a:xfrm>
      </p:grpSpPr>
      <p:sp>
        <p:nvSpPr>
          <p:cNvPr id="53" name="Google Shape;53;p2:notes">
            <a:extLst>
              <a:ext uri="{FF2B5EF4-FFF2-40B4-BE49-F238E27FC236}">
                <a16:creationId xmlns:a16="http://schemas.microsoft.com/office/drawing/2014/main" id="{6E8C4947-1BAE-3EC8-CF88-9339C3630788}"/>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54" name="Google Shape;54;p2:notes">
            <a:extLst>
              <a:ext uri="{FF2B5EF4-FFF2-40B4-BE49-F238E27FC236}">
                <a16:creationId xmlns:a16="http://schemas.microsoft.com/office/drawing/2014/main" id="{217E4D84-8D33-7E2D-60D7-51B83CB9F357}"/>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0021960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
        <p:cNvGrpSpPr/>
        <p:nvPr/>
      </p:nvGrpSpPr>
      <p:grpSpPr>
        <a:xfrm>
          <a:off x="0" y="0"/>
          <a:ext cx="0" cy="0"/>
          <a:chOff x="0" y="0"/>
          <a:chExt cx="0" cy="0"/>
        </a:xfrm>
      </p:grpSpPr>
      <p:sp>
        <p:nvSpPr>
          <p:cNvPr id="53" name="Google Shape;53;p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54" name="Google Shape;54;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
          <a:extLst>
            <a:ext uri="{FF2B5EF4-FFF2-40B4-BE49-F238E27FC236}">
              <a16:creationId xmlns:a16="http://schemas.microsoft.com/office/drawing/2014/main" id="{A1E66604-2EA6-21DD-DA9A-7F40EA2CC404}"/>
            </a:ext>
          </a:extLst>
        </p:cNvPr>
        <p:cNvGrpSpPr/>
        <p:nvPr/>
      </p:nvGrpSpPr>
      <p:grpSpPr>
        <a:xfrm>
          <a:off x="0" y="0"/>
          <a:ext cx="0" cy="0"/>
          <a:chOff x="0" y="0"/>
          <a:chExt cx="0" cy="0"/>
        </a:xfrm>
      </p:grpSpPr>
      <p:sp>
        <p:nvSpPr>
          <p:cNvPr id="53" name="Google Shape;53;p2:notes">
            <a:extLst>
              <a:ext uri="{FF2B5EF4-FFF2-40B4-BE49-F238E27FC236}">
                <a16:creationId xmlns:a16="http://schemas.microsoft.com/office/drawing/2014/main" id="{8F2504BB-F175-12AC-BEE6-7AE4B33916C8}"/>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54" name="Google Shape;54;p2:notes">
            <a:extLst>
              <a:ext uri="{FF2B5EF4-FFF2-40B4-BE49-F238E27FC236}">
                <a16:creationId xmlns:a16="http://schemas.microsoft.com/office/drawing/2014/main" id="{410BF379-4A42-37AF-19D3-49B533FD80EE}"/>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5065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
          <a:extLst>
            <a:ext uri="{FF2B5EF4-FFF2-40B4-BE49-F238E27FC236}">
              <a16:creationId xmlns:a16="http://schemas.microsoft.com/office/drawing/2014/main" id="{379CD49B-73E7-7A20-B6AB-FAEAAC563401}"/>
            </a:ext>
          </a:extLst>
        </p:cNvPr>
        <p:cNvGrpSpPr/>
        <p:nvPr/>
      </p:nvGrpSpPr>
      <p:grpSpPr>
        <a:xfrm>
          <a:off x="0" y="0"/>
          <a:ext cx="0" cy="0"/>
          <a:chOff x="0" y="0"/>
          <a:chExt cx="0" cy="0"/>
        </a:xfrm>
      </p:grpSpPr>
      <p:sp>
        <p:nvSpPr>
          <p:cNvPr id="53" name="Google Shape;53;p2:notes">
            <a:extLst>
              <a:ext uri="{FF2B5EF4-FFF2-40B4-BE49-F238E27FC236}">
                <a16:creationId xmlns:a16="http://schemas.microsoft.com/office/drawing/2014/main" id="{516BA167-058E-F055-89ED-BC5E86943ADA}"/>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54" name="Google Shape;54;p2:notes">
            <a:extLst>
              <a:ext uri="{FF2B5EF4-FFF2-40B4-BE49-F238E27FC236}">
                <a16:creationId xmlns:a16="http://schemas.microsoft.com/office/drawing/2014/main" id="{CD4F84EA-51F6-D785-8A30-BCCD24C50984}"/>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0873427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a:extLst>
            <a:ext uri="{FF2B5EF4-FFF2-40B4-BE49-F238E27FC236}">
              <a16:creationId xmlns:a16="http://schemas.microsoft.com/office/drawing/2014/main" id="{6C0DAC1E-CF58-E8ED-C457-37CCAFD22481}"/>
            </a:ext>
          </a:extLst>
        </p:cNvPr>
        <p:cNvGrpSpPr/>
        <p:nvPr/>
      </p:nvGrpSpPr>
      <p:grpSpPr>
        <a:xfrm>
          <a:off x="0" y="0"/>
          <a:ext cx="0" cy="0"/>
          <a:chOff x="0" y="0"/>
          <a:chExt cx="0" cy="0"/>
        </a:xfrm>
      </p:grpSpPr>
      <p:sp>
        <p:nvSpPr>
          <p:cNvPr id="88" name="Google Shape;88;p7:notes">
            <a:extLst>
              <a:ext uri="{FF2B5EF4-FFF2-40B4-BE49-F238E27FC236}">
                <a16:creationId xmlns:a16="http://schemas.microsoft.com/office/drawing/2014/main" id="{FF93851F-308E-1A56-AA4D-3ADA8CBE9391}"/>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89" name="Google Shape;89;p7:notes">
            <a:extLst>
              <a:ext uri="{FF2B5EF4-FFF2-40B4-BE49-F238E27FC236}">
                <a16:creationId xmlns:a16="http://schemas.microsoft.com/office/drawing/2014/main" id="{52FE727B-C6C8-4745-9E18-860C573A3A6E}"/>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72257432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a:extLst>
            <a:ext uri="{FF2B5EF4-FFF2-40B4-BE49-F238E27FC236}">
              <a16:creationId xmlns:a16="http://schemas.microsoft.com/office/drawing/2014/main" id="{D14D723A-BAF7-85BA-2432-639403B618CE}"/>
            </a:ext>
          </a:extLst>
        </p:cNvPr>
        <p:cNvGrpSpPr/>
        <p:nvPr/>
      </p:nvGrpSpPr>
      <p:grpSpPr>
        <a:xfrm>
          <a:off x="0" y="0"/>
          <a:ext cx="0" cy="0"/>
          <a:chOff x="0" y="0"/>
          <a:chExt cx="0" cy="0"/>
        </a:xfrm>
      </p:grpSpPr>
      <p:sp>
        <p:nvSpPr>
          <p:cNvPr id="88" name="Google Shape;88;p7:notes">
            <a:extLst>
              <a:ext uri="{FF2B5EF4-FFF2-40B4-BE49-F238E27FC236}">
                <a16:creationId xmlns:a16="http://schemas.microsoft.com/office/drawing/2014/main" id="{57802F09-AA20-30E9-D12F-2357BCE5DD64}"/>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89" name="Google Shape;89;p7:notes">
            <a:extLst>
              <a:ext uri="{FF2B5EF4-FFF2-40B4-BE49-F238E27FC236}">
                <a16:creationId xmlns:a16="http://schemas.microsoft.com/office/drawing/2014/main" id="{7A2E2027-0451-9AAE-CE65-E71993CBC249}"/>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3720087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a:extLst>
            <a:ext uri="{FF2B5EF4-FFF2-40B4-BE49-F238E27FC236}">
              <a16:creationId xmlns:a16="http://schemas.microsoft.com/office/drawing/2014/main" id="{8747FE55-6352-F50D-0F5E-5D6FDCBF1DE3}"/>
            </a:ext>
          </a:extLst>
        </p:cNvPr>
        <p:cNvGrpSpPr/>
        <p:nvPr/>
      </p:nvGrpSpPr>
      <p:grpSpPr>
        <a:xfrm>
          <a:off x="0" y="0"/>
          <a:ext cx="0" cy="0"/>
          <a:chOff x="0" y="0"/>
          <a:chExt cx="0" cy="0"/>
        </a:xfrm>
      </p:grpSpPr>
      <p:sp>
        <p:nvSpPr>
          <p:cNvPr id="88" name="Google Shape;88;p7:notes">
            <a:extLst>
              <a:ext uri="{FF2B5EF4-FFF2-40B4-BE49-F238E27FC236}">
                <a16:creationId xmlns:a16="http://schemas.microsoft.com/office/drawing/2014/main" id="{B78BF662-CF27-D114-1C1B-87334EBC5CE2}"/>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89" name="Google Shape;89;p7:notes">
            <a:extLst>
              <a:ext uri="{FF2B5EF4-FFF2-40B4-BE49-F238E27FC236}">
                <a16:creationId xmlns:a16="http://schemas.microsoft.com/office/drawing/2014/main" id="{03873B10-395B-1C75-AC0C-17B5095041C3}"/>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44664447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Title Slide">
  <p:cSld name="Title Slide">
    <p:bg>
      <p:bgPr>
        <a:blipFill>
          <a:blip r:embed="rId2">
            <a:alphaModFix/>
          </a:blip>
          <a:stretch>
            <a:fillRect/>
          </a:stretch>
        </a:blipFill>
        <a:effectLst/>
      </p:bgPr>
    </p:bg>
    <p:spTree>
      <p:nvGrpSpPr>
        <p:cNvPr id="1" name="Shape 12"/>
        <p:cNvGrpSpPr/>
        <p:nvPr/>
      </p:nvGrpSpPr>
      <p:grpSpPr>
        <a:xfrm>
          <a:off x="0" y="0"/>
          <a:ext cx="0" cy="0"/>
          <a:chOff x="0" y="0"/>
          <a:chExt cx="0" cy="0"/>
        </a:xfrm>
      </p:grpSpPr>
      <p:sp>
        <p:nvSpPr>
          <p:cNvPr id="13" name="Google Shape;13;p14"/>
          <p:cNvSpPr txBox="1">
            <a:spLocks noGrp="1"/>
          </p:cNvSpPr>
          <p:nvPr>
            <p:ph type="ctrTitle"/>
          </p:nvPr>
        </p:nvSpPr>
        <p:spPr>
          <a:xfrm>
            <a:off x="588222" y="1961147"/>
            <a:ext cx="11015557" cy="2417518"/>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rgbClr val="26503A"/>
              </a:buClr>
              <a:buSzPts val="5400"/>
              <a:buFont typeface="Libre Franklin Medium"/>
              <a:buNone/>
              <a:defRPr sz="5400">
                <a:solidFill>
                  <a:srgbClr val="26503A"/>
                </a:solidFill>
                <a:latin typeface="Libre Franklin Medium"/>
                <a:ea typeface="Libre Franklin Medium"/>
                <a:cs typeface="Libre Franklin Medium"/>
                <a:sym typeface="Libre Franklin Medium"/>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4" name="Google Shape;14;p14"/>
          <p:cNvSpPr txBox="1">
            <a:spLocks noGrp="1"/>
          </p:cNvSpPr>
          <p:nvPr>
            <p:ph type="subTitle" idx="1"/>
          </p:nvPr>
        </p:nvSpPr>
        <p:spPr>
          <a:xfrm>
            <a:off x="1044467" y="4470740"/>
            <a:ext cx="10103067" cy="998727"/>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SzPts val="2160"/>
              <a:buNone/>
              <a:defRPr sz="2400">
                <a:latin typeface="Libre Franklin"/>
                <a:ea typeface="Libre Franklin"/>
                <a:cs typeface="Libre Franklin"/>
                <a:sym typeface="Libre Franklin"/>
              </a:defRPr>
            </a:lvl1pPr>
            <a:lvl2pPr lvl="1" algn="ctr">
              <a:lnSpc>
                <a:spcPct val="90000"/>
              </a:lnSpc>
              <a:spcBef>
                <a:spcPts val="500"/>
              </a:spcBef>
              <a:spcAft>
                <a:spcPts val="0"/>
              </a:spcAft>
              <a:buSzPts val="1800"/>
              <a:buNone/>
              <a:defRPr sz="2000"/>
            </a:lvl2pPr>
            <a:lvl3pPr lvl="2" algn="ctr">
              <a:lnSpc>
                <a:spcPct val="90000"/>
              </a:lnSpc>
              <a:spcBef>
                <a:spcPts val="500"/>
              </a:spcBef>
              <a:spcAft>
                <a:spcPts val="0"/>
              </a:spcAft>
              <a:buSzPts val="1620"/>
              <a:buNone/>
              <a:defRPr sz="1800"/>
            </a:lvl3pPr>
            <a:lvl4pPr lvl="3" algn="ctr">
              <a:lnSpc>
                <a:spcPct val="90000"/>
              </a:lnSpc>
              <a:spcBef>
                <a:spcPts val="500"/>
              </a:spcBef>
              <a:spcAft>
                <a:spcPts val="0"/>
              </a:spcAft>
              <a:buSzPts val="1440"/>
              <a:buNone/>
              <a:defRPr sz="1600"/>
            </a:lvl4pPr>
            <a:lvl5pPr lvl="4" algn="ctr">
              <a:lnSpc>
                <a:spcPct val="90000"/>
              </a:lnSpc>
              <a:spcBef>
                <a:spcPts val="500"/>
              </a:spcBef>
              <a:spcAft>
                <a:spcPts val="0"/>
              </a:spcAft>
              <a:buSzPts val="144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wo Content" type="twoObj">
  <p:cSld name="TWO_OBJECTS">
    <p:bg>
      <p:bgPr>
        <a:blipFill>
          <a:blip r:embed="rId2">
            <a:alphaModFix/>
          </a:blip>
          <a:stretch>
            <a:fillRect/>
          </a:stretch>
        </a:blipFill>
        <a:effectLst/>
      </p:bgPr>
    </p:bg>
    <p:spTree>
      <p:nvGrpSpPr>
        <p:cNvPr id="1" name="Shape 15"/>
        <p:cNvGrpSpPr/>
        <p:nvPr/>
      </p:nvGrpSpPr>
      <p:grpSpPr>
        <a:xfrm>
          <a:off x="0" y="0"/>
          <a:ext cx="0" cy="0"/>
          <a:chOff x="0" y="0"/>
          <a:chExt cx="0" cy="0"/>
        </a:xfrm>
      </p:grpSpPr>
      <p:sp>
        <p:nvSpPr>
          <p:cNvPr id="16" name="Google Shape;16;p15"/>
          <p:cNvSpPr txBox="1">
            <a:spLocks noGrp="1"/>
          </p:cNvSpPr>
          <p:nvPr>
            <p:ph type="title"/>
          </p:nvPr>
        </p:nvSpPr>
        <p:spPr>
          <a:xfrm>
            <a:off x="838200" y="651206"/>
            <a:ext cx="10515600" cy="102496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26503A"/>
              </a:buClr>
              <a:buSzPts val="3600"/>
              <a:buFont typeface="Libre Franklin Medium"/>
              <a:buNone/>
              <a:defRPr>
                <a:solidFill>
                  <a:srgbClr val="26503A"/>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15"/>
          <p:cNvSpPr txBox="1">
            <a:spLocks noGrp="1"/>
          </p:cNvSpPr>
          <p:nvPr>
            <p:ph type="body" idx="1"/>
          </p:nvPr>
        </p:nvSpPr>
        <p:spPr>
          <a:xfrm>
            <a:off x="838200" y="1885950"/>
            <a:ext cx="5181600" cy="4086226"/>
          </a:xfrm>
          <a:prstGeom prst="rect">
            <a:avLst/>
          </a:prstGeom>
          <a:noFill/>
          <a:ln>
            <a:noFill/>
          </a:ln>
        </p:spPr>
        <p:txBody>
          <a:bodyPr spcFirstLastPara="1" wrap="square" lIns="91425" tIns="45700" rIns="91425" bIns="45700" anchor="t" anchorCtr="0">
            <a:normAutofit/>
          </a:bodyPr>
          <a:lstStyle>
            <a:lvl1pPr marL="457200" lvl="0" indent="-331470" algn="l">
              <a:lnSpc>
                <a:spcPct val="90000"/>
              </a:lnSpc>
              <a:spcBef>
                <a:spcPts val="1000"/>
              </a:spcBef>
              <a:spcAft>
                <a:spcPts val="0"/>
              </a:spcAft>
              <a:buSzPts val="1620"/>
              <a:buChar char="►"/>
              <a:defRPr/>
            </a:lvl1pPr>
            <a:lvl2pPr marL="914400" lvl="1" indent="-331469" algn="l">
              <a:lnSpc>
                <a:spcPct val="90000"/>
              </a:lnSpc>
              <a:spcBef>
                <a:spcPts val="500"/>
              </a:spcBef>
              <a:spcAft>
                <a:spcPts val="0"/>
              </a:spcAft>
              <a:buSzPts val="1620"/>
              <a:buChar char="►"/>
              <a:defRPr/>
            </a:lvl2pPr>
            <a:lvl3pPr marL="1371600" lvl="2" indent="-331469" algn="l">
              <a:lnSpc>
                <a:spcPct val="90000"/>
              </a:lnSpc>
              <a:spcBef>
                <a:spcPts val="500"/>
              </a:spcBef>
              <a:spcAft>
                <a:spcPts val="0"/>
              </a:spcAft>
              <a:buSzPts val="1620"/>
              <a:buChar char="►"/>
              <a:defRPr/>
            </a:lvl3pPr>
            <a:lvl4pPr marL="1828800" lvl="3" indent="-331469" algn="l">
              <a:lnSpc>
                <a:spcPct val="90000"/>
              </a:lnSpc>
              <a:spcBef>
                <a:spcPts val="500"/>
              </a:spcBef>
              <a:spcAft>
                <a:spcPts val="0"/>
              </a:spcAft>
              <a:buSzPts val="1620"/>
              <a:buChar char="►"/>
              <a:defRPr/>
            </a:lvl4pPr>
            <a:lvl5pPr marL="2286000" lvl="4" indent="-331470" algn="l">
              <a:lnSpc>
                <a:spcPct val="90000"/>
              </a:lnSpc>
              <a:spcBef>
                <a:spcPts val="500"/>
              </a:spcBef>
              <a:spcAft>
                <a:spcPts val="0"/>
              </a:spcAft>
              <a:buSzPts val="162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8" name="Google Shape;18;p15"/>
          <p:cNvSpPr txBox="1">
            <a:spLocks noGrp="1"/>
          </p:cNvSpPr>
          <p:nvPr>
            <p:ph type="body" idx="2"/>
          </p:nvPr>
        </p:nvSpPr>
        <p:spPr>
          <a:xfrm>
            <a:off x="6172200" y="1885950"/>
            <a:ext cx="5181600" cy="4086226"/>
          </a:xfrm>
          <a:prstGeom prst="rect">
            <a:avLst/>
          </a:prstGeom>
          <a:noFill/>
          <a:ln>
            <a:noFill/>
          </a:ln>
        </p:spPr>
        <p:txBody>
          <a:bodyPr spcFirstLastPara="1" wrap="square" lIns="91425" tIns="45700" rIns="91425" bIns="45700" anchor="t" anchorCtr="0">
            <a:normAutofit/>
          </a:bodyPr>
          <a:lstStyle>
            <a:lvl1pPr marL="457200" lvl="0" indent="-331470" algn="l">
              <a:lnSpc>
                <a:spcPct val="90000"/>
              </a:lnSpc>
              <a:spcBef>
                <a:spcPts val="1000"/>
              </a:spcBef>
              <a:spcAft>
                <a:spcPts val="0"/>
              </a:spcAft>
              <a:buSzPts val="1620"/>
              <a:buChar char="►"/>
              <a:defRPr/>
            </a:lvl1pPr>
            <a:lvl2pPr marL="914400" lvl="1" indent="-331469" algn="l">
              <a:lnSpc>
                <a:spcPct val="90000"/>
              </a:lnSpc>
              <a:spcBef>
                <a:spcPts val="500"/>
              </a:spcBef>
              <a:spcAft>
                <a:spcPts val="0"/>
              </a:spcAft>
              <a:buSzPts val="1620"/>
              <a:buChar char="►"/>
              <a:defRPr/>
            </a:lvl2pPr>
            <a:lvl3pPr marL="1371600" lvl="2" indent="-331469" algn="l">
              <a:lnSpc>
                <a:spcPct val="90000"/>
              </a:lnSpc>
              <a:spcBef>
                <a:spcPts val="500"/>
              </a:spcBef>
              <a:spcAft>
                <a:spcPts val="0"/>
              </a:spcAft>
              <a:buSzPts val="1620"/>
              <a:buChar char="►"/>
              <a:defRPr/>
            </a:lvl3pPr>
            <a:lvl4pPr marL="1828800" lvl="3" indent="-331469" algn="l">
              <a:lnSpc>
                <a:spcPct val="90000"/>
              </a:lnSpc>
              <a:spcBef>
                <a:spcPts val="500"/>
              </a:spcBef>
              <a:spcAft>
                <a:spcPts val="0"/>
              </a:spcAft>
              <a:buSzPts val="1620"/>
              <a:buChar char="►"/>
              <a:defRPr/>
            </a:lvl4pPr>
            <a:lvl5pPr marL="2286000" lvl="4" indent="-331470" algn="l">
              <a:lnSpc>
                <a:spcPct val="90000"/>
              </a:lnSpc>
              <a:spcBef>
                <a:spcPts val="500"/>
              </a:spcBef>
              <a:spcAft>
                <a:spcPts val="0"/>
              </a:spcAft>
              <a:buSzPts val="162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Content">
  <p:cSld name="Title and Content">
    <p:bg>
      <p:bgPr>
        <a:blipFill>
          <a:blip r:embed="rId2">
            <a:alphaModFix/>
          </a:blip>
          <a:stretch>
            <a:fillRect/>
          </a:stretch>
        </a:blipFill>
        <a:effectLst/>
      </p:bgPr>
    </p:bg>
    <p:spTree>
      <p:nvGrpSpPr>
        <p:cNvPr id="1" name="Shape 22"/>
        <p:cNvGrpSpPr/>
        <p:nvPr/>
      </p:nvGrpSpPr>
      <p:grpSpPr>
        <a:xfrm>
          <a:off x="0" y="0"/>
          <a:ext cx="0" cy="0"/>
          <a:chOff x="0" y="0"/>
          <a:chExt cx="0" cy="0"/>
        </a:xfrm>
      </p:grpSpPr>
      <p:sp>
        <p:nvSpPr>
          <p:cNvPr id="23" name="Google Shape;23;p17"/>
          <p:cNvSpPr txBox="1">
            <a:spLocks noGrp="1"/>
          </p:cNvSpPr>
          <p:nvPr>
            <p:ph type="title"/>
          </p:nvPr>
        </p:nvSpPr>
        <p:spPr>
          <a:xfrm>
            <a:off x="838200" y="651206"/>
            <a:ext cx="10515600" cy="102496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26503A"/>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4" name="Google Shape;24;p17"/>
          <p:cNvSpPr txBox="1">
            <a:spLocks noGrp="1"/>
          </p:cNvSpPr>
          <p:nvPr>
            <p:ph type="body" idx="1"/>
          </p:nvPr>
        </p:nvSpPr>
        <p:spPr>
          <a:xfrm>
            <a:off x="838200" y="1811105"/>
            <a:ext cx="10515600" cy="3544449"/>
          </a:xfrm>
          <a:prstGeom prst="rect">
            <a:avLst/>
          </a:prstGeom>
          <a:noFill/>
          <a:ln>
            <a:noFill/>
          </a:ln>
        </p:spPr>
        <p:txBody>
          <a:bodyPr spcFirstLastPara="1" wrap="square" lIns="91425" tIns="45700" rIns="91425" bIns="45700" anchor="t" anchorCtr="0">
            <a:normAutofit/>
          </a:bodyPr>
          <a:lstStyle>
            <a:lvl1pPr marL="457200" lvl="0" indent="-331470" algn="l">
              <a:lnSpc>
                <a:spcPct val="90000"/>
              </a:lnSpc>
              <a:spcBef>
                <a:spcPts val="1000"/>
              </a:spcBef>
              <a:spcAft>
                <a:spcPts val="0"/>
              </a:spcAft>
              <a:buSzPts val="1620"/>
              <a:buChar char="►"/>
              <a:defRPr/>
            </a:lvl1pPr>
            <a:lvl2pPr marL="914400" lvl="1" indent="-331469" algn="l">
              <a:lnSpc>
                <a:spcPct val="90000"/>
              </a:lnSpc>
              <a:spcBef>
                <a:spcPts val="500"/>
              </a:spcBef>
              <a:spcAft>
                <a:spcPts val="0"/>
              </a:spcAft>
              <a:buSzPts val="1620"/>
              <a:buChar char="►"/>
              <a:defRPr/>
            </a:lvl2pPr>
            <a:lvl3pPr marL="1371600" lvl="2" indent="-331469" algn="l">
              <a:lnSpc>
                <a:spcPct val="90000"/>
              </a:lnSpc>
              <a:spcBef>
                <a:spcPts val="500"/>
              </a:spcBef>
              <a:spcAft>
                <a:spcPts val="0"/>
              </a:spcAft>
              <a:buSzPts val="1620"/>
              <a:buChar char="►"/>
              <a:defRPr/>
            </a:lvl3pPr>
            <a:lvl4pPr marL="1828800" lvl="3" indent="-331469" algn="l">
              <a:lnSpc>
                <a:spcPct val="90000"/>
              </a:lnSpc>
              <a:spcBef>
                <a:spcPts val="500"/>
              </a:spcBef>
              <a:spcAft>
                <a:spcPts val="0"/>
              </a:spcAft>
              <a:buSzPts val="1620"/>
              <a:buChar char="►"/>
              <a:defRPr/>
            </a:lvl4pPr>
            <a:lvl5pPr marL="2286000" lvl="4" indent="-331470" algn="l">
              <a:lnSpc>
                <a:spcPct val="90000"/>
              </a:lnSpc>
              <a:spcBef>
                <a:spcPts val="500"/>
              </a:spcBef>
              <a:spcAft>
                <a:spcPts val="0"/>
              </a:spcAft>
              <a:buSzPts val="162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matchingName="Section Header">
  <p:cSld name="Section Header">
    <p:bg>
      <p:bgPr>
        <a:blipFill>
          <a:blip r:embed="rId2">
            <a:alphaModFix/>
          </a:blip>
          <a:stretch>
            <a:fillRect/>
          </a:stretch>
        </a:blipFill>
        <a:effectLst/>
      </p:bgPr>
    </p:bg>
    <p:spTree>
      <p:nvGrpSpPr>
        <p:cNvPr id="1" name="Shape 25"/>
        <p:cNvGrpSpPr/>
        <p:nvPr/>
      </p:nvGrpSpPr>
      <p:grpSpPr>
        <a:xfrm>
          <a:off x="0" y="0"/>
          <a:ext cx="0" cy="0"/>
          <a:chOff x="0" y="0"/>
          <a:chExt cx="0" cy="0"/>
        </a:xfrm>
      </p:grpSpPr>
      <p:sp>
        <p:nvSpPr>
          <p:cNvPr id="26" name="Google Shape;26;p18"/>
          <p:cNvSpPr/>
          <p:nvPr/>
        </p:nvSpPr>
        <p:spPr>
          <a:xfrm>
            <a:off x="-166977" y="3477016"/>
            <a:ext cx="12865577" cy="2794623"/>
          </a:xfrm>
          <a:prstGeom prst="rect">
            <a:avLst/>
          </a:prstGeom>
          <a:solidFill>
            <a:srgbClr val="FFFFFF"/>
          </a:solidFill>
          <a:ln>
            <a:noFill/>
          </a:ln>
        </p:spPr>
      </p:sp>
      <p:sp>
        <p:nvSpPr>
          <p:cNvPr id="27" name="Google Shape;27;p18"/>
          <p:cNvSpPr txBox="1">
            <a:spLocks noGrp="1"/>
          </p:cNvSpPr>
          <p:nvPr>
            <p:ph type="title"/>
          </p:nvPr>
        </p:nvSpPr>
        <p:spPr>
          <a:xfrm>
            <a:off x="5751094" y="768350"/>
            <a:ext cx="5596355" cy="2275639"/>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rgbClr val="26503A"/>
              </a:buClr>
              <a:buSzPts val="4400"/>
              <a:buFont typeface="Libre Franklin Medium"/>
              <a:buNone/>
              <a:defRPr sz="4400">
                <a:solidFill>
                  <a:srgbClr val="26503A"/>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8" name="Google Shape;28;p18"/>
          <p:cNvSpPr txBox="1">
            <a:spLocks noGrp="1"/>
          </p:cNvSpPr>
          <p:nvPr>
            <p:ph type="body" idx="1"/>
          </p:nvPr>
        </p:nvSpPr>
        <p:spPr>
          <a:xfrm>
            <a:off x="5751094" y="3814012"/>
            <a:ext cx="5153972" cy="1926388"/>
          </a:xfrm>
          <a:prstGeom prst="rect">
            <a:avLst/>
          </a:prstGeom>
          <a:noFill/>
          <a:ln>
            <a:noFill/>
          </a:ln>
        </p:spPr>
        <p:txBody>
          <a:bodyPr spcFirstLastPara="1" wrap="square" lIns="91425" tIns="45700" rIns="91425" bIns="45700" anchor="t" anchorCtr="0">
            <a:normAutofit/>
          </a:bodyPr>
          <a:lstStyle>
            <a:lvl1pPr marL="457200" lvl="0" indent="-388620" algn="l">
              <a:lnSpc>
                <a:spcPct val="90000"/>
              </a:lnSpc>
              <a:spcBef>
                <a:spcPts val="1000"/>
              </a:spcBef>
              <a:spcAft>
                <a:spcPts val="0"/>
              </a:spcAft>
              <a:buClr>
                <a:schemeClr val="lt1"/>
              </a:buClr>
              <a:buSzPts val="2520"/>
              <a:buChar char="►"/>
              <a:defRPr>
                <a:solidFill>
                  <a:schemeClr val="lt1"/>
                </a:solidFill>
              </a:defRPr>
            </a:lvl1pPr>
            <a:lvl2pPr marL="914400" lvl="1" indent="-365760" algn="l">
              <a:lnSpc>
                <a:spcPct val="90000"/>
              </a:lnSpc>
              <a:spcBef>
                <a:spcPts val="500"/>
              </a:spcBef>
              <a:spcAft>
                <a:spcPts val="0"/>
              </a:spcAft>
              <a:buClr>
                <a:schemeClr val="lt1"/>
              </a:buClr>
              <a:buSzPts val="2160"/>
              <a:buChar char="►"/>
              <a:defRPr>
                <a:solidFill>
                  <a:schemeClr val="lt1"/>
                </a:solidFill>
              </a:defRPr>
            </a:lvl2pPr>
            <a:lvl3pPr marL="1371600" lvl="2" indent="-342900" algn="l">
              <a:lnSpc>
                <a:spcPct val="90000"/>
              </a:lnSpc>
              <a:spcBef>
                <a:spcPts val="500"/>
              </a:spcBef>
              <a:spcAft>
                <a:spcPts val="0"/>
              </a:spcAft>
              <a:buClr>
                <a:schemeClr val="lt1"/>
              </a:buClr>
              <a:buSzPts val="1800"/>
              <a:buChar char="►"/>
              <a:defRPr>
                <a:solidFill>
                  <a:schemeClr val="lt1"/>
                </a:solidFill>
              </a:defRPr>
            </a:lvl3pPr>
            <a:lvl4pPr marL="1828800" lvl="3" indent="-331469" algn="l">
              <a:lnSpc>
                <a:spcPct val="90000"/>
              </a:lnSpc>
              <a:spcBef>
                <a:spcPts val="500"/>
              </a:spcBef>
              <a:spcAft>
                <a:spcPts val="0"/>
              </a:spcAft>
              <a:buClr>
                <a:schemeClr val="lt1"/>
              </a:buClr>
              <a:buSzPts val="1620"/>
              <a:buChar char="►"/>
              <a:defRPr>
                <a:solidFill>
                  <a:schemeClr val="lt1"/>
                </a:solidFill>
              </a:defRPr>
            </a:lvl4pPr>
            <a:lvl5pPr marL="2286000" lvl="4" indent="-331470" algn="l">
              <a:lnSpc>
                <a:spcPct val="90000"/>
              </a:lnSpc>
              <a:spcBef>
                <a:spcPts val="500"/>
              </a:spcBef>
              <a:spcAft>
                <a:spcPts val="0"/>
              </a:spcAft>
              <a:buClr>
                <a:schemeClr val="lt1"/>
              </a:buClr>
              <a:buSzPts val="1620"/>
              <a:buChar char="►"/>
              <a:defRPr>
                <a:solidFill>
                  <a:schemeClr val="lt1"/>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9" name="Google Shape;29;p18"/>
          <p:cNvSpPr>
            <a:spLocks noGrp="1"/>
          </p:cNvSpPr>
          <p:nvPr>
            <p:ph type="pic" idx="2"/>
          </p:nvPr>
        </p:nvSpPr>
        <p:spPr>
          <a:xfrm>
            <a:off x="984250" y="-152400"/>
            <a:ext cx="4513263" cy="7097713"/>
          </a:xfrm>
          <a:prstGeom prst="rect">
            <a:avLst/>
          </a:prstGeom>
          <a:noFill/>
          <a:ln>
            <a:noFill/>
          </a:ln>
        </p:spPr>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1_Section Divider">
  <p:cSld name="1_Section Divider">
    <p:bg>
      <p:bgPr>
        <a:blipFill>
          <a:blip r:embed="rId2">
            <a:alphaModFix/>
          </a:blip>
          <a:stretch>
            <a:fillRect/>
          </a:stretch>
        </a:blipFill>
        <a:effectLst/>
      </p:bgPr>
    </p:bg>
    <p:spTree>
      <p:nvGrpSpPr>
        <p:cNvPr id="1" name="Shape 30"/>
        <p:cNvGrpSpPr/>
        <p:nvPr/>
      </p:nvGrpSpPr>
      <p:grpSpPr>
        <a:xfrm>
          <a:off x="0" y="0"/>
          <a:ext cx="0" cy="0"/>
          <a:chOff x="0" y="0"/>
          <a:chExt cx="0" cy="0"/>
        </a:xfrm>
      </p:grpSpPr>
      <p:sp>
        <p:nvSpPr>
          <p:cNvPr id="31" name="Google Shape;31;p19"/>
          <p:cNvSpPr txBox="1">
            <a:spLocks noGrp="1"/>
          </p:cNvSpPr>
          <p:nvPr>
            <p:ph type="title"/>
          </p:nvPr>
        </p:nvSpPr>
        <p:spPr>
          <a:xfrm>
            <a:off x="6794339" y="1219200"/>
            <a:ext cx="4553110" cy="3343275"/>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rgbClr val="26503A"/>
              </a:buClr>
              <a:buSzPts val="4400"/>
              <a:buFont typeface="Libre Franklin Medium"/>
              <a:buNone/>
              <a:defRPr sz="4400">
                <a:solidFill>
                  <a:srgbClr val="26503A"/>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2" name="Google Shape;32;p19"/>
          <p:cNvSpPr txBox="1">
            <a:spLocks noGrp="1"/>
          </p:cNvSpPr>
          <p:nvPr>
            <p:ph type="body" idx="1"/>
          </p:nvPr>
        </p:nvSpPr>
        <p:spPr>
          <a:xfrm>
            <a:off x="6794339" y="4589463"/>
            <a:ext cx="455311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SzPts val="2160"/>
              <a:buNone/>
              <a:defRPr sz="2400">
                <a:solidFill>
                  <a:srgbClr val="8B958F"/>
                </a:solidFill>
              </a:defRPr>
            </a:lvl1pPr>
            <a:lvl2pPr marL="914400" lvl="1" indent="-228600" algn="l">
              <a:lnSpc>
                <a:spcPct val="90000"/>
              </a:lnSpc>
              <a:spcBef>
                <a:spcPts val="500"/>
              </a:spcBef>
              <a:spcAft>
                <a:spcPts val="0"/>
              </a:spcAft>
              <a:buSzPts val="1800"/>
              <a:buNone/>
              <a:defRPr sz="2000">
                <a:solidFill>
                  <a:srgbClr val="8B958F"/>
                </a:solidFill>
              </a:defRPr>
            </a:lvl2pPr>
            <a:lvl3pPr marL="1371600" lvl="2" indent="-228600" algn="l">
              <a:lnSpc>
                <a:spcPct val="90000"/>
              </a:lnSpc>
              <a:spcBef>
                <a:spcPts val="500"/>
              </a:spcBef>
              <a:spcAft>
                <a:spcPts val="0"/>
              </a:spcAft>
              <a:buSzPts val="1620"/>
              <a:buNone/>
              <a:defRPr sz="1800">
                <a:solidFill>
                  <a:srgbClr val="8B958F"/>
                </a:solidFill>
              </a:defRPr>
            </a:lvl3pPr>
            <a:lvl4pPr marL="1828800" lvl="3" indent="-228600" algn="l">
              <a:lnSpc>
                <a:spcPct val="90000"/>
              </a:lnSpc>
              <a:spcBef>
                <a:spcPts val="500"/>
              </a:spcBef>
              <a:spcAft>
                <a:spcPts val="0"/>
              </a:spcAft>
              <a:buSzPts val="1440"/>
              <a:buNone/>
              <a:defRPr sz="1600">
                <a:solidFill>
                  <a:srgbClr val="8B958F"/>
                </a:solidFill>
              </a:defRPr>
            </a:lvl4pPr>
            <a:lvl5pPr marL="2286000" lvl="4" indent="-228600" algn="l">
              <a:lnSpc>
                <a:spcPct val="90000"/>
              </a:lnSpc>
              <a:spcBef>
                <a:spcPts val="500"/>
              </a:spcBef>
              <a:spcAft>
                <a:spcPts val="0"/>
              </a:spcAft>
              <a:buSzPts val="1440"/>
              <a:buNone/>
              <a:defRPr sz="1600">
                <a:solidFill>
                  <a:srgbClr val="8B958F"/>
                </a:solidFill>
              </a:defRPr>
            </a:lvl5pPr>
            <a:lvl6pPr marL="2743200" lvl="5" indent="-228600" algn="l">
              <a:lnSpc>
                <a:spcPct val="90000"/>
              </a:lnSpc>
              <a:spcBef>
                <a:spcPts val="500"/>
              </a:spcBef>
              <a:spcAft>
                <a:spcPts val="0"/>
              </a:spcAft>
              <a:buClr>
                <a:srgbClr val="8B958F"/>
              </a:buClr>
              <a:buSzPts val="1600"/>
              <a:buNone/>
              <a:defRPr sz="1600">
                <a:solidFill>
                  <a:srgbClr val="8B958F"/>
                </a:solidFill>
              </a:defRPr>
            </a:lvl6pPr>
            <a:lvl7pPr marL="3200400" lvl="6" indent="-228600" algn="l">
              <a:lnSpc>
                <a:spcPct val="90000"/>
              </a:lnSpc>
              <a:spcBef>
                <a:spcPts val="500"/>
              </a:spcBef>
              <a:spcAft>
                <a:spcPts val="0"/>
              </a:spcAft>
              <a:buClr>
                <a:srgbClr val="8B958F"/>
              </a:buClr>
              <a:buSzPts val="1600"/>
              <a:buNone/>
              <a:defRPr sz="1600">
                <a:solidFill>
                  <a:srgbClr val="8B958F"/>
                </a:solidFill>
              </a:defRPr>
            </a:lvl7pPr>
            <a:lvl8pPr marL="3657600" lvl="7" indent="-228600" algn="l">
              <a:lnSpc>
                <a:spcPct val="90000"/>
              </a:lnSpc>
              <a:spcBef>
                <a:spcPts val="500"/>
              </a:spcBef>
              <a:spcAft>
                <a:spcPts val="0"/>
              </a:spcAft>
              <a:buClr>
                <a:srgbClr val="8B958F"/>
              </a:buClr>
              <a:buSzPts val="1600"/>
              <a:buNone/>
              <a:defRPr sz="1600">
                <a:solidFill>
                  <a:srgbClr val="8B958F"/>
                </a:solidFill>
              </a:defRPr>
            </a:lvl8pPr>
            <a:lvl9pPr marL="4114800" lvl="8" indent="-228600" algn="l">
              <a:lnSpc>
                <a:spcPct val="90000"/>
              </a:lnSpc>
              <a:spcBef>
                <a:spcPts val="500"/>
              </a:spcBef>
              <a:spcAft>
                <a:spcPts val="0"/>
              </a:spcAft>
              <a:buClr>
                <a:srgbClr val="8B958F"/>
              </a:buClr>
              <a:buSzPts val="1600"/>
              <a:buNone/>
              <a:defRPr sz="1600">
                <a:solidFill>
                  <a:srgbClr val="8B958F"/>
                </a:solidFill>
              </a:defRPr>
            </a:lvl9pPr>
          </a:lstStyle>
          <a:p>
            <a:endParaRPr/>
          </a:p>
        </p:txBody>
      </p:sp>
      <p:sp>
        <p:nvSpPr>
          <p:cNvPr id="33" name="Google Shape;33;p19"/>
          <p:cNvSpPr>
            <a:spLocks noGrp="1"/>
          </p:cNvSpPr>
          <p:nvPr>
            <p:ph type="pic" idx="2"/>
          </p:nvPr>
        </p:nvSpPr>
        <p:spPr>
          <a:xfrm>
            <a:off x="1025280" y="2286000"/>
            <a:ext cx="2286000" cy="2286000"/>
          </a:xfrm>
          <a:prstGeom prst="rect">
            <a:avLst/>
          </a:prstGeom>
          <a:noFill/>
          <a:ln>
            <a:noFill/>
          </a:ln>
        </p:spPr>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1_Title and Content">
  <p:cSld name="1_Title and Content">
    <p:bg>
      <p:bgPr>
        <a:blipFill>
          <a:blip r:embed="rId2">
            <a:alphaModFix/>
          </a:blip>
          <a:stretch>
            <a:fillRect/>
          </a:stretch>
        </a:blipFill>
        <a:effectLst/>
      </p:bgPr>
    </p:bg>
    <p:spTree>
      <p:nvGrpSpPr>
        <p:cNvPr id="1" name="Shape 34"/>
        <p:cNvGrpSpPr/>
        <p:nvPr/>
      </p:nvGrpSpPr>
      <p:grpSpPr>
        <a:xfrm>
          <a:off x="0" y="0"/>
          <a:ext cx="0" cy="0"/>
          <a:chOff x="0" y="0"/>
          <a:chExt cx="0" cy="0"/>
        </a:xfrm>
      </p:grpSpPr>
      <p:sp>
        <p:nvSpPr>
          <p:cNvPr id="35" name="Google Shape;35;p20"/>
          <p:cNvSpPr txBox="1">
            <a:spLocks noGrp="1"/>
          </p:cNvSpPr>
          <p:nvPr>
            <p:ph type="title"/>
          </p:nvPr>
        </p:nvSpPr>
        <p:spPr>
          <a:xfrm>
            <a:off x="838200" y="651206"/>
            <a:ext cx="10515600" cy="102496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26503A"/>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6" name="Google Shape;36;p20"/>
          <p:cNvSpPr txBox="1">
            <a:spLocks noGrp="1"/>
          </p:cNvSpPr>
          <p:nvPr>
            <p:ph type="body" idx="1"/>
          </p:nvPr>
        </p:nvSpPr>
        <p:spPr>
          <a:xfrm>
            <a:off x="838200" y="1811105"/>
            <a:ext cx="10515600" cy="3544449"/>
          </a:xfrm>
          <a:prstGeom prst="rect">
            <a:avLst/>
          </a:prstGeom>
          <a:noFill/>
          <a:ln>
            <a:noFill/>
          </a:ln>
        </p:spPr>
        <p:txBody>
          <a:bodyPr spcFirstLastPara="1" wrap="square" lIns="91425" tIns="45700" rIns="91425" bIns="45700" anchor="t" anchorCtr="0">
            <a:normAutofit/>
          </a:bodyPr>
          <a:lstStyle>
            <a:lvl1pPr marL="457200" lvl="0" indent="-331470" algn="l">
              <a:lnSpc>
                <a:spcPct val="90000"/>
              </a:lnSpc>
              <a:spcBef>
                <a:spcPts val="1000"/>
              </a:spcBef>
              <a:spcAft>
                <a:spcPts val="0"/>
              </a:spcAft>
              <a:buSzPts val="1620"/>
              <a:buChar char="►"/>
              <a:defRPr/>
            </a:lvl1pPr>
            <a:lvl2pPr marL="914400" lvl="1" indent="-331469" algn="l">
              <a:lnSpc>
                <a:spcPct val="90000"/>
              </a:lnSpc>
              <a:spcBef>
                <a:spcPts val="500"/>
              </a:spcBef>
              <a:spcAft>
                <a:spcPts val="0"/>
              </a:spcAft>
              <a:buSzPts val="1620"/>
              <a:buChar char="►"/>
              <a:defRPr/>
            </a:lvl2pPr>
            <a:lvl3pPr marL="1371600" lvl="2" indent="-331469" algn="l">
              <a:lnSpc>
                <a:spcPct val="90000"/>
              </a:lnSpc>
              <a:spcBef>
                <a:spcPts val="500"/>
              </a:spcBef>
              <a:spcAft>
                <a:spcPts val="0"/>
              </a:spcAft>
              <a:buSzPts val="1620"/>
              <a:buChar char="►"/>
              <a:defRPr/>
            </a:lvl3pPr>
            <a:lvl4pPr marL="1828800" lvl="3" indent="-331469" algn="l">
              <a:lnSpc>
                <a:spcPct val="90000"/>
              </a:lnSpc>
              <a:spcBef>
                <a:spcPts val="500"/>
              </a:spcBef>
              <a:spcAft>
                <a:spcPts val="0"/>
              </a:spcAft>
              <a:buSzPts val="1620"/>
              <a:buChar char="►"/>
              <a:defRPr/>
            </a:lvl4pPr>
            <a:lvl5pPr marL="2286000" lvl="4" indent="-331470" algn="l">
              <a:lnSpc>
                <a:spcPct val="90000"/>
              </a:lnSpc>
              <a:spcBef>
                <a:spcPts val="500"/>
              </a:spcBef>
              <a:spcAft>
                <a:spcPts val="0"/>
              </a:spcAft>
              <a:buSzPts val="162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bg>
      <p:bgPr>
        <a:blipFill>
          <a:blip r:embed="rId2">
            <a:alphaModFix/>
          </a:blip>
          <a:stretch>
            <a:fillRect/>
          </a:stretch>
        </a:blipFill>
        <a:effectLst/>
      </p:bgPr>
    </p:bg>
    <p:spTree>
      <p:nvGrpSpPr>
        <p:cNvPr id="1" name="Shape 37"/>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1_Section Header">
  <p:cSld name="1_Section Header">
    <p:bg>
      <p:bgPr>
        <a:blipFill>
          <a:blip r:embed="rId2">
            <a:alphaModFix/>
          </a:blip>
          <a:stretch>
            <a:fillRect/>
          </a:stretch>
        </a:blipFill>
        <a:effectLst/>
      </p:bgPr>
    </p:bg>
    <p:spTree>
      <p:nvGrpSpPr>
        <p:cNvPr id="1" name="Shape 38"/>
        <p:cNvGrpSpPr/>
        <p:nvPr/>
      </p:nvGrpSpPr>
      <p:grpSpPr>
        <a:xfrm>
          <a:off x="0" y="0"/>
          <a:ext cx="0" cy="0"/>
          <a:chOff x="0" y="0"/>
          <a:chExt cx="0" cy="0"/>
        </a:xfrm>
      </p:grpSpPr>
      <p:sp>
        <p:nvSpPr>
          <p:cNvPr id="39" name="Google Shape;39;p22"/>
          <p:cNvSpPr txBox="1">
            <a:spLocks noGrp="1"/>
          </p:cNvSpPr>
          <p:nvPr>
            <p:ph type="title"/>
          </p:nvPr>
        </p:nvSpPr>
        <p:spPr>
          <a:xfrm>
            <a:off x="838200" y="651206"/>
            <a:ext cx="10515600" cy="102496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26503A"/>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0" name="Google Shape;40;p22"/>
          <p:cNvSpPr txBox="1">
            <a:spLocks noGrp="1"/>
          </p:cNvSpPr>
          <p:nvPr>
            <p:ph type="body" idx="1"/>
          </p:nvPr>
        </p:nvSpPr>
        <p:spPr>
          <a:xfrm>
            <a:off x="838200" y="1811105"/>
            <a:ext cx="10515600" cy="4395689"/>
          </a:xfrm>
          <a:prstGeom prst="rect">
            <a:avLst/>
          </a:prstGeom>
          <a:noFill/>
          <a:ln>
            <a:noFill/>
          </a:ln>
        </p:spPr>
        <p:txBody>
          <a:bodyPr spcFirstLastPara="1" wrap="square" lIns="91425" tIns="45700" rIns="91425" bIns="45700" anchor="t" anchorCtr="0">
            <a:normAutofit/>
          </a:bodyPr>
          <a:lstStyle>
            <a:lvl1pPr marL="457200" lvl="0" indent="-331470" algn="l">
              <a:lnSpc>
                <a:spcPct val="90000"/>
              </a:lnSpc>
              <a:spcBef>
                <a:spcPts val="1000"/>
              </a:spcBef>
              <a:spcAft>
                <a:spcPts val="0"/>
              </a:spcAft>
              <a:buSzPts val="1620"/>
              <a:buChar char="►"/>
              <a:defRPr/>
            </a:lvl1pPr>
            <a:lvl2pPr marL="914400" lvl="1" indent="-331469" algn="l">
              <a:lnSpc>
                <a:spcPct val="90000"/>
              </a:lnSpc>
              <a:spcBef>
                <a:spcPts val="500"/>
              </a:spcBef>
              <a:spcAft>
                <a:spcPts val="0"/>
              </a:spcAft>
              <a:buSzPts val="1620"/>
              <a:buChar char="►"/>
              <a:defRPr/>
            </a:lvl2pPr>
            <a:lvl3pPr marL="1371600" lvl="2" indent="-331469" algn="l">
              <a:lnSpc>
                <a:spcPct val="90000"/>
              </a:lnSpc>
              <a:spcBef>
                <a:spcPts val="500"/>
              </a:spcBef>
              <a:spcAft>
                <a:spcPts val="0"/>
              </a:spcAft>
              <a:buSzPts val="1620"/>
              <a:buChar char="►"/>
              <a:defRPr/>
            </a:lvl3pPr>
            <a:lvl4pPr marL="1828800" lvl="3" indent="-331469" algn="l">
              <a:lnSpc>
                <a:spcPct val="90000"/>
              </a:lnSpc>
              <a:spcBef>
                <a:spcPts val="500"/>
              </a:spcBef>
              <a:spcAft>
                <a:spcPts val="0"/>
              </a:spcAft>
              <a:buSzPts val="1620"/>
              <a:buChar char="►"/>
              <a:defRPr/>
            </a:lvl4pPr>
            <a:lvl5pPr marL="2286000" lvl="4" indent="-331470" algn="l">
              <a:lnSpc>
                <a:spcPct val="90000"/>
              </a:lnSpc>
              <a:spcBef>
                <a:spcPts val="500"/>
              </a:spcBef>
              <a:spcAft>
                <a:spcPts val="0"/>
              </a:spcAft>
              <a:buSzPts val="162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bg>
      <p:bgPr>
        <a:blipFill>
          <a:blip r:embed="rId2">
            <a:alphaModFix/>
          </a:blip>
          <a:stretch>
            <a:fillRect/>
          </a:stretch>
        </a:blipFill>
        <a:effectLst/>
      </p:bgPr>
    </p:bg>
    <p:spTree>
      <p:nvGrpSpPr>
        <p:cNvPr id="1" name="Shape 41"/>
        <p:cNvGrpSpPr/>
        <p:nvPr/>
      </p:nvGrpSpPr>
      <p:grpSpPr>
        <a:xfrm>
          <a:off x="0" y="0"/>
          <a:ext cx="0" cy="0"/>
          <a:chOff x="0" y="0"/>
          <a:chExt cx="0" cy="0"/>
        </a:xfrm>
      </p:grpSpPr>
      <p:sp>
        <p:nvSpPr>
          <p:cNvPr id="42" name="Google Shape;42;p23"/>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rgbClr val="26503A"/>
              </a:buClr>
              <a:buSzPts val="3200"/>
              <a:buFont typeface="Libre Franklin Medium"/>
              <a:buNone/>
              <a:defRPr sz="3200">
                <a:solidFill>
                  <a:srgbClr val="26503A"/>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3" name="Google Shape;43;p23"/>
          <p:cNvSpPr txBox="1">
            <a:spLocks noGrp="1"/>
          </p:cNvSpPr>
          <p:nvPr>
            <p:ph type="body" idx="1"/>
          </p:nvPr>
        </p:nvSpPr>
        <p:spPr>
          <a:xfrm>
            <a:off x="5183188" y="1190171"/>
            <a:ext cx="6172200" cy="4670879"/>
          </a:xfrm>
          <a:prstGeom prst="rect">
            <a:avLst/>
          </a:prstGeom>
          <a:noFill/>
          <a:ln>
            <a:noFill/>
          </a:ln>
        </p:spPr>
        <p:txBody>
          <a:bodyPr spcFirstLastPara="1" wrap="square" lIns="91425" tIns="45700" rIns="91425" bIns="45700" anchor="t" anchorCtr="0">
            <a:normAutofit/>
          </a:bodyPr>
          <a:lstStyle>
            <a:lvl1pPr marL="457200" lvl="0" indent="-411480" algn="l">
              <a:lnSpc>
                <a:spcPct val="90000"/>
              </a:lnSpc>
              <a:spcBef>
                <a:spcPts val="1000"/>
              </a:spcBef>
              <a:spcAft>
                <a:spcPts val="0"/>
              </a:spcAft>
              <a:buSzPts val="2880"/>
              <a:buChar char="►"/>
              <a:defRPr sz="3200"/>
            </a:lvl1pPr>
            <a:lvl2pPr marL="914400" lvl="1" indent="-388619" algn="l">
              <a:lnSpc>
                <a:spcPct val="90000"/>
              </a:lnSpc>
              <a:spcBef>
                <a:spcPts val="500"/>
              </a:spcBef>
              <a:spcAft>
                <a:spcPts val="0"/>
              </a:spcAft>
              <a:buSzPts val="2520"/>
              <a:buChar char="►"/>
              <a:defRPr sz="2800"/>
            </a:lvl2pPr>
            <a:lvl3pPr marL="1371600" lvl="2" indent="-365760" algn="l">
              <a:lnSpc>
                <a:spcPct val="90000"/>
              </a:lnSpc>
              <a:spcBef>
                <a:spcPts val="500"/>
              </a:spcBef>
              <a:spcAft>
                <a:spcPts val="0"/>
              </a:spcAft>
              <a:buSzPts val="2160"/>
              <a:buChar char="►"/>
              <a:defRPr sz="2400"/>
            </a:lvl3pPr>
            <a:lvl4pPr marL="1828800" lvl="3" indent="-342900" algn="l">
              <a:lnSpc>
                <a:spcPct val="90000"/>
              </a:lnSpc>
              <a:spcBef>
                <a:spcPts val="500"/>
              </a:spcBef>
              <a:spcAft>
                <a:spcPts val="0"/>
              </a:spcAft>
              <a:buSzPts val="1800"/>
              <a:buChar char="►"/>
              <a:defRPr sz="2000"/>
            </a:lvl4pPr>
            <a:lvl5pPr marL="2286000" lvl="4" indent="-342900" algn="l">
              <a:lnSpc>
                <a:spcPct val="90000"/>
              </a:lnSpc>
              <a:spcBef>
                <a:spcPts val="500"/>
              </a:spcBef>
              <a:spcAft>
                <a:spcPts val="0"/>
              </a:spcAft>
              <a:buSzPts val="18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44" name="Google Shape;44;p23"/>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SzPts val="1440"/>
              <a:buNone/>
              <a:defRPr sz="1600">
                <a:solidFill>
                  <a:schemeClr val="dk2"/>
                </a:solidFill>
              </a:defRPr>
            </a:lvl1pPr>
            <a:lvl2pPr marL="914400" lvl="1" indent="-228600" algn="l">
              <a:lnSpc>
                <a:spcPct val="90000"/>
              </a:lnSpc>
              <a:spcBef>
                <a:spcPts val="500"/>
              </a:spcBef>
              <a:spcAft>
                <a:spcPts val="0"/>
              </a:spcAft>
              <a:buSzPts val="1260"/>
              <a:buNone/>
              <a:defRPr sz="1400"/>
            </a:lvl2pPr>
            <a:lvl3pPr marL="1371600" lvl="2" indent="-228600" algn="l">
              <a:lnSpc>
                <a:spcPct val="90000"/>
              </a:lnSpc>
              <a:spcBef>
                <a:spcPts val="500"/>
              </a:spcBef>
              <a:spcAft>
                <a:spcPts val="0"/>
              </a:spcAft>
              <a:buSzPts val="1080"/>
              <a:buNone/>
              <a:defRPr sz="1200"/>
            </a:lvl3pPr>
            <a:lvl4pPr marL="1828800" lvl="3" indent="-228600" algn="l">
              <a:lnSpc>
                <a:spcPct val="90000"/>
              </a:lnSpc>
              <a:spcBef>
                <a:spcPts val="500"/>
              </a:spcBef>
              <a:spcAft>
                <a:spcPts val="0"/>
              </a:spcAft>
              <a:buSzPts val="900"/>
              <a:buNone/>
              <a:defRPr sz="1000"/>
            </a:lvl4pPr>
            <a:lvl5pPr marL="2286000" lvl="4" indent="-228600" algn="l">
              <a:lnSpc>
                <a:spcPct val="90000"/>
              </a:lnSpc>
              <a:spcBef>
                <a:spcPts val="500"/>
              </a:spcBef>
              <a:spcAft>
                <a:spcPts val="0"/>
              </a:spcAft>
              <a:buSzPts val="9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a:blip r:embed="rId11">
            <a:alphaModFix/>
          </a:blip>
          <a:stretch>
            <a:fillRect/>
          </a:stretch>
        </a:blipFill>
        <a:effectLst/>
      </p:bgPr>
    </p:bg>
    <p:spTree>
      <p:nvGrpSpPr>
        <p:cNvPr id="1" name="Shape 9"/>
        <p:cNvGrpSpPr/>
        <p:nvPr/>
      </p:nvGrpSpPr>
      <p:grpSpPr>
        <a:xfrm>
          <a:off x="0" y="0"/>
          <a:ext cx="0" cy="0"/>
          <a:chOff x="0" y="0"/>
          <a:chExt cx="0" cy="0"/>
        </a:xfrm>
      </p:grpSpPr>
      <p:sp>
        <p:nvSpPr>
          <p:cNvPr id="10" name="Google Shape;10;p13"/>
          <p:cNvSpPr txBox="1">
            <a:spLocks noGrp="1"/>
          </p:cNvSpPr>
          <p:nvPr>
            <p:ph type="title"/>
          </p:nvPr>
        </p:nvSpPr>
        <p:spPr>
          <a:xfrm>
            <a:off x="838200" y="651206"/>
            <a:ext cx="10515600" cy="1024962"/>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rgbClr val="26503A"/>
              </a:buClr>
              <a:buSzPts val="3600"/>
              <a:buFont typeface="Libre Franklin Medium"/>
              <a:buNone/>
              <a:defRPr sz="3600" b="0" i="0" u="none" strike="noStrike" cap="none">
                <a:solidFill>
                  <a:srgbClr val="26503A"/>
                </a:solidFill>
                <a:latin typeface="Libre Franklin Medium"/>
                <a:ea typeface="Libre Franklin Medium"/>
                <a:cs typeface="Libre Franklin Medium"/>
                <a:sym typeface="Libre Franklin Medium"/>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3"/>
          <p:cNvSpPr txBox="1">
            <a:spLocks noGrp="1"/>
          </p:cNvSpPr>
          <p:nvPr>
            <p:ph type="body" idx="1"/>
          </p:nvPr>
        </p:nvSpPr>
        <p:spPr>
          <a:xfrm>
            <a:off x="838200" y="1811105"/>
            <a:ext cx="10515600" cy="3544449"/>
          </a:xfrm>
          <a:prstGeom prst="rect">
            <a:avLst/>
          </a:prstGeom>
          <a:noFill/>
          <a:ln>
            <a:noFill/>
          </a:ln>
        </p:spPr>
        <p:txBody>
          <a:bodyPr spcFirstLastPara="1" wrap="square" lIns="91425" tIns="45700" rIns="91425" bIns="45700" anchor="t" anchorCtr="0">
            <a:normAutofit/>
          </a:bodyPr>
          <a:lstStyle>
            <a:lvl1pPr marL="457200" marR="0" lvl="0" indent="-388620" algn="l" rtl="0">
              <a:lnSpc>
                <a:spcPct val="90000"/>
              </a:lnSpc>
              <a:spcBef>
                <a:spcPts val="1000"/>
              </a:spcBef>
              <a:spcAft>
                <a:spcPts val="0"/>
              </a:spcAft>
              <a:buClr>
                <a:srgbClr val="26503A"/>
              </a:buClr>
              <a:buSzPts val="2520"/>
              <a:buFont typeface="NTR"/>
              <a:buChar char="►"/>
              <a:defRPr sz="2800" b="0" i="0" u="none" strike="noStrike" cap="none">
                <a:solidFill>
                  <a:schemeClr val="dk2"/>
                </a:solidFill>
                <a:latin typeface="Libre Franklin"/>
                <a:ea typeface="Libre Franklin"/>
                <a:cs typeface="Libre Franklin"/>
                <a:sym typeface="Libre Franklin"/>
              </a:defRPr>
            </a:lvl1pPr>
            <a:lvl2pPr marL="914400" marR="0" lvl="1" indent="-365760" algn="l" rtl="0">
              <a:lnSpc>
                <a:spcPct val="90000"/>
              </a:lnSpc>
              <a:spcBef>
                <a:spcPts val="500"/>
              </a:spcBef>
              <a:spcAft>
                <a:spcPts val="0"/>
              </a:spcAft>
              <a:buClr>
                <a:srgbClr val="26503A"/>
              </a:buClr>
              <a:buSzPts val="2160"/>
              <a:buFont typeface="NTR"/>
              <a:buChar char="►"/>
              <a:defRPr sz="2400" b="0" i="0" u="none" strike="noStrike" cap="none">
                <a:solidFill>
                  <a:schemeClr val="dk2"/>
                </a:solidFill>
                <a:latin typeface="Libre Franklin"/>
                <a:ea typeface="Libre Franklin"/>
                <a:cs typeface="Libre Franklin"/>
                <a:sym typeface="Libre Franklin"/>
              </a:defRPr>
            </a:lvl2pPr>
            <a:lvl3pPr marL="1371600" marR="0" lvl="2" indent="-342900" algn="l" rtl="0">
              <a:lnSpc>
                <a:spcPct val="90000"/>
              </a:lnSpc>
              <a:spcBef>
                <a:spcPts val="500"/>
              </a:spcBef>
              <a:spcAft>
                <a:spcPts val="0"/>
              </a:spcAft>
              <a:buClr>
                <a:srgbClr val="26503A"/>
              </a:buClr>
              <a:buSzPts val="1800"/>
              <a:buFont typeface="NTR"/>
              <a:buChar char="►"/>
              <a:defRPr sz="2000" b="0" i="0" u="none" strike="noStrike" cap="none">
                <a:solidFill>
                  <a:schemeClr val="dk2"/>
                </a:solidFill>
                <a:latin typeface="Libre Franklin"/>
                <a:ea typeface="Libre Franklin"/>
                <a:cs typeface="Libre Franklin"/>
                <a:sym typeface="Libre Franklin"/>
              </a:defRPr>
            </a:lvl3pPr>
            <a:lvl4pPr marL="1828800" marR="0" lvl="3" indent="-331469" algn="l" rtl="0">
              <a:lnSpc>
                <a:spcPct val="90000"/>
              </a:lnSpc>
              <a:spcBef>
                <a:spcPts val="500"/>
              </a:spcBef>
              <a:spcAft>
                <a:spcPts val="0"/>
              </a:spcAft>
              <a:buClr>
                <a:srgbClr val="26503A"/>
              </a:buClr>
              <a:buSzPts val="1620"/>
              <a:buFont typeface="NTR"/>
              <a:buChar char="►"/>
              <a:defRPr sz="1800" b="0" i="0" u="none" strike="noStrike" cap="none">
                <a:solidFill>
                  <a:schemeClr val="dk2"/>
                </a:solidFill>
                <a:latin typeface="Libre Franklin"/>
                <a:ea typeface="Libre Franklin"/>
                <a:cs typeface="Libre Franklin"/>
                <a:sym typeface="Libre Franklin"/>
              </a:defRPr>
            </a:lvl4pPr>
            <a:lvl5pPr marL="2286000" marR="0" lvl="4" indent="-331470" algn="l" rtl="0">
              <a:lnSpc>
                <a:spcPct val="90000"/>
              </a:lnSpc>
              <a:spcBef>
                <a:spcPts val="500"/>
              </a:spcBef>
              <a:spcAft>
                <a:spcPts val="0"/>
              </a:spcAft>
              <a:buClr>
                <a:srgbClr val="26503A"/>
              </a:buClr>
              <a:buSzPts val="1620"/>
              <a:buFont typeface="NTR"/>
              <a:buChar char="►"/>
              <a:defRPr sz="1800" b="0" i="0" u="none" strike="noStrike" cap="none">
                <a:solidFill>
                  <a:schemeClr val="dk2"/>
                </a:solidFill>
                <a:latin typeface="Libre Franklin"/>
                <a:ea typeface="Libre Franklin"/>
                <a:cs typeface="Libre Franklin"/>
                <a:sym typeface="Libre Franklin"/>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2" r:id="rId3"/>
    <p:sldLayoutId id="2147483653" r:id="rId4"/>
    <p:sldLayoutId id="2147483654" r:id="rId5"/>
    <p:sldLayoutId id="2147483655" r:id="rId6"/>
    <p:sldLayoutId id="2147483656" r:id="rId7"/>
    <p:sldLayoutId id="2147483657" r:id="rId8"/>
    <p:sldLayoutId id="2147483658" r:id="rId9"/>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chart" Target="../charts/chart5.xml"/><Relationship Id="rId7" Type="http://schemas.openxmlformats.org/officeDocument/2006/relationships/chart" Target="../charts/chart9.xml"/><Relationship Id="rId2" Type="http://schemas.openxmlformats.org/officeDocument/2006/relationships/notesSlide" Target="../notesSlides/notesSlide11.xml"/><Relationship Id="rId1" Type="http://schemas.openxmlformats.org/officeDocument/2006/relationships/slideLayout" Target="../slideLayouts/slideLayout3.xml"/><Relationship Id="rId6" Type="http://schemas.openxmlformats.org/officeDocument/2006/relationships/chart" Target="../charts/chart8.xml"/><Relationship Id="rId5" Type="http://schemas.openxmlformats.org/officeDocument/2006/relationships/chart" Target="../charts/chart7.xml"/><Relationship Id="rId4" Type="http://schemas.openxmlformats.org/officeDocument/2006/relationships/chart" Target="../charts/chart6.xml"/></Relationships>
</file>

<file path=ppt/slides/_rels/slide12.xml.rels><?xml version="1.0" encoding="UTF-8" standalone="yes"?>
<Relationships xmlns="http://schemas.openxmlformats.org/package/2006/relationships"><Relationship Id="rId3" Type="http://schemas.openxmlformats.org/officeDocument/2006/relationships/chart" Target="../charts/chart10.xml"/><Relationship Id="rId7" Type="http://schemas.openxmlformats.org/officeDocument/2006/relationships/chart" Target="../charts/chart14.xml"/><Relationship Id="rId2" Type="http://schemas.openxmlformats.org/officeDocument/2006/relationships/notesSlide" Target="../notesSlides/notesSlide12.xml"/><Relationship Id="rId1" Type="http://schemas.openxmlformats.org/officeDocument/2006/relationships/slideLayout" Target="../slideLayouts/slideLayout3.xml"/><Relationship Id="rId6" Type="http://schemas.openxmlformats.org/officeDocument/2006/relationships/chart" Target="../charts/chart13.xml"/><Relationship Id="rId5" Type="http://schemas.openxmlformats.org/officeDocument/2006/relationships/chart" Target="../charts/chart12.xml"/><Relationship Id="rId4" Type="http://schemas.openxmlformats.org/officeDocument/2006/relationships/chart" Target="../charts/chart11.xml"/></Relationships>
</file>

<file path=ppt/slides/_rels/slide2.xml.rels><?xml version="1.0" encoding="UTF-8" standalone="yes"?>
<Relationships xmlns="http://schemas.openxmlformats.org/package/2006/relationships"><Relationship Id="rId3" Type="http://schemas.openxmlformats.org/officeDocument/2006/relationships/hyperlink" Target="https://legislature.maine.gov/legis/statutes/26/title26sec850-E.html"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48"/>
        <p:cNvGrpSpPr/>
        <p:nvPr/>
      </p:nvGrpSpPr>
      <p:grpSpPr>
        <a:xfrm>
          <a:off x="0" y="0"/>
          <a:ext cx="0" cy="0"/>
          <a:chOff x="0" y="0"/>
          <a:chExt cx="0" cy="0"/>
        </a:xfrm>
      </p:grpSpPr>
      <p:sp>
        <p:nvSpPr>
          <p:cNvPr id="49" name="Google Shape;49;p1"/>
          <p:cNvSpPr txBox="1">
            <a:spLocks noGrp="1"/>
          </p:cNvSpPr>
          <p:nvPr>
            <p:ph type="ctrTitle"/>
          </p:nvPr>
        </p:nvSpPr>
        <p:spPr>
          <a:xfrm>
            <a:off x="1431758" y="2006186"/>
            <a:ext cx="8212985" cy="1422814"/>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rgbClr val="26503A"/>
              </a:buClr>
              <a:buSzPts val="5400"/>
              <a:buFont typeface="Libre Franklin Medium"/>
              <a:buNone/>
            </a:pPr>
            <a:r>
              <a:rPr lang="en-US" sz="4000" dirty="0"/>
              <a:t>Paid Family and </a:t>
            </a:r>
            <a:br>
              <a:rPr lang="en-US" sz="4000" dirty="0"/>
            </a:br>
            <a:r>
              <a:rPr lang="en-US" sz="4000" dirty="0"/>
              <a:t>Medical Leave (PFML) Programs</a:t>
            </a:r>
          </a:p>
        </p:txBody>
      </p:sp>
      <p:sp>
        <p:nvSpPr>
          <p:cNvPr id="50" name="Google Shape;50;p1"/>
          <p:cNvSpPr txBox="1">
            <a:spLocks noGrp="1"/>
          </p:cNvSpPr>
          <p:nvPr>
            <p:ph type="subTitle" idx="1"/>
          </p:nvPr>
        </p:nvSpPr>
        <p:spPr>
          <a:xfrm>
            <a:off x="1431758" y="3609503"/>
            <a:ext cx="7940045" cy="998727"/>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SzPts val="2160"/>
              <a:buNone/>
            </a:pPr>
            <a:r>
              <a:rPr lang="en-US" sz="3200" b="1" dirty="0">
                <a:solidFill>
                  <a:srgbClr val="232323"/>
                </a:solidFill>
              </a:rPr>
              <a:t>Comparison across states</a:t>
            </a:r>
            <a:endParaRPr sz="3200" b="1" dirty="0">
              <a:solidFill>
                <a:srgbClr val="232323"/>
              </a:solidFill>
            </a:endParaRPr>
          </a:p>
        </p:txBody>
      </p:sp>
      <p:sp>
        <p:nvSpPr>
          <p:cNvPr id="51" name="Google Shape;51;p1"/>
          <p:cNvSpPr txBox="1">
            <a:spLocks noGrp="1"/>
          </p:cNvSpPr>
          <p:nvPr>
            <p:ph type="ftr" idx="11"/>
          </p:nvPr>
        </p:nvSpPr>
        <p:spPr>
          <a:xfrm>
            <a:off x="0" y="6466794"/>
            <a:ext cx="2863516" cy="365125"/>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200" b="0" i="0" u="none" strike="noStrike" cap="none" dirty="0">
              <a:solidFill>
                <a:schemeClr val="accent2"/>
              </a:solidFill>
              <a:latin typeface="Libre Franklin"/>
              <a:ea typeface="Libre Franklin"/>
              <a:cs typeface="Libre Franklin"/>
              <a:sym typeface="Libre Franklin"/>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90">
          <a:extLst>
            <a:ext uri="{FF2B5EF4-FFF2-40B4-BE49-F238E27FC236}">
              <a16:creationId xmlns:a16="http://schemas.microsoft.com/office/drawing/2014/main" id="{8E87A17A-82C7-6047-9D4A-FA92634BA66C}"/>
            </a:ext>
          </a:extLst>
        </p:cNvPr>
        <p:cNvGrpSpPr/>
        <p:nvPr/>
      </p:nvGrpSpPr>
      <p:grpSpPr>
        <a:xfrm>
          <a:off x="0" y="0"/>
          <a:ext cx="0" cy="0"/>
          <a:chOff x="0" y="0"/>
          <a:chExt cx="0" cy="0"/>
        </a:xfrm>
      </p:grpSpPr>
      <p:sp>
        <p:nvSpPr>
          <p:cNvPr id="91" name="Google Shape;91;p7">
            <a:extLst>
              <a:ext uri="{FF2B5EF4-FFF2-40B4-BE49-F238E27FC236}">
                <a16:creationId xmlns:a16="http://schemas.microsoft.com/office/drawing/2014/main" id="{67C04563-62D9-F2BA-6164-68600299FC5B}"/>
              </a:ext>
            </a:extLst>
          </p:cNvPr>
          <p:cNvSpPr txBox="1">
            <a:spLocks noGrp="1"/>
          </p:cNvSpPr>
          <p:nvPr>
            <p:ph type="title"/>
          </p:nvPr>
        </p:nvSpPr>
        <p:spPr>
          <a:xfrm>
            <a:off x="412898" y="729824"/>
            <a:ext cx="10515600" cy="1024962"/>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26503A"/>
              </a:buClr>
              <a:buSzPts val="3600"/>
              <a:buFont typeface="Libre Franklin Medium"/>
              <a:buNone/>
            </a:pPr>
            <a:r>
              <a:rPr lang="en-US" dirty="0"/>
              <a:t>Max Leave Time versus Claim Durations</a:t>
            </a:r>
            <a:endParaRPr dirty="0"/>
          </a:p>
        </p:txBody>
      </p:sp>
      <p:sp>
        <p:nvSpPr>
          <p:cNvPr id="92" name="Google Shape;92;p7">
            <a:extLst>
              <a:ext uri="{FF2B5EF4-FFF2-40B4-BE49-F238E27FC236}">
                <a16:creationId xmlns:a16="http://schemas.microsoft.com/office/drawing/2014/main" id="{65279908-817C-8877-FF93-4D58DB471D2F}"/>
              </a:ext>
            </a:extLst>
          </p:cNvPr>
          <p:cNvSpPr txBox="1">
            <a:spLocks noGrp="1"/>
          </p:cNvSpPr>
          <p:nvPr>
            <p:ph type="body" idx="1"/>
          </p:nvPr>
        </p:nvSpPr>
        <p:spPr>
          <a:xfrm>
            <a:off x="512684" y="1754786"/>
            <a:ext cx="10849860" cy="223303"/>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4590B8"/>
              </a:buClr>
              <a:buSzPts val="1656"/>
              <a:buNone/>
            </a:pPr>
            <a:r>
              <a:rPr lang="en-US" sz="2400" b="1" dirty="0">
                <a:solidFill>
                  <a:schemeClr val="dk1"/>
                </a:solidFill>
                <a:latin typeface="+mn-lt"/>
                <a:ea typeface="Times New Roman"/>
                <a:cs typeface="Times New Roman"/>
                <a:sym typeface="Times New Roman"/>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4"/>
                  </a:ext>
                </a:extLst>
              </a:rPr>
              <a:t>Massachusetts </a:t>
            </a:r>
            <a:r>
              <a:rPr lang="en-US" sz="2400" dirty="0">
                <a:solidFill>
                  <a:schemeClr val="dk1"/>
                </a:solidFill>
                <a:latin typeface="+mn-lt"/>
                <a:ea typeface="Times New Roman"/>
                <a:cs typeface="Times New Roman"/>
                <a:sym typeface="Times New Roman"/>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4"/>
                  </a:ext>
                </a:extLst>
              </a:rPr>
              <a:t> </a:t>
            </a:r>
          </a:p>
          <a:p>
            <a:pPr marL="0" marR="0" lvl="0" indent="0" algn="l" rtl="0">
              <a:lnSpc>
                <a:spcPct val="100000"/>
              </a:lnSpc>
              <a:spcBef>
                <a:spcPts val="0"/>
              </a:spcBef>
              <a:spcAft>
                <a:spcPts val="0"/>
              </a:spcAft>
              <a:buClr>
                <a:srgbClr val="4590B8"/>
              </a:buClr>
              <a:buSzPts val="1656"/>
              <a:buNone/>
            </a:pPr>
            <a:r>
              <a:rPr lang="en-US" sz="1800" i="1" dirty="0">
                <a:solidFill>
                  <a:schemeClr val="dk1"/>
                </a:solidFill>
                <a:latin typeface="+mn-lt"/>
                <a:ea typeface="Times New Roman"/>
                <a:cs typeface="Times New Roman"/>
                <a:sym typeface="Times New Roman"/>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4"/>
                  </a:ext>
                </a:extLst>
              </a:rPr>
              <a:t>  26 weeks: 12 of family leave and 20 of medical leave</a:t>
            </a:r>
          </a:p>
          <a:p>
            <a:pPr marL="0" marR="0" lvl="0" indent="0" algn="l" rtl="0">
              <a:lnSpc>
                <a:spcPct val="100000"/>
              </a:lnSpc>
              <a:spcBef>
                <a:spcPts val="0"/>
              </a:spcBef>
              <a:spcAft>
                <a:spcPts val="0"/>
              </a:spcAft>
              <a:buClr>
                <a:srgbClr val="4590B8"/>
              </a:buClr>
              <a:buSzPts val="1656"/>
              <a:buNone/>
            </a:pPr>
            <a:r>
              <a:rPr lang="en-US" sz="1800" i="1" dirty="0">
                <a:solidFill>
                  <a:schemeClr val="dk1"/>
                </a:solidFill>
                <a:latin typeface="+mn-lt"/>
                <a:ea typeface="Times New Roman"/>
                <a:cs typeface="Times New Roman"/>
                <a:sym typeface="Times New Roman"/>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4"/>
                  </a:ext>
                </a:extLst>
              </a:rPr>
              <a:t>  80% first tier, 50% second tier, maximum $1,170/week</a:t>
            </a:r>
          </a:p>
          <a:p>
            <a:pPr marL="0" marR="0" lvl="0" indent="0" algn="l" rtl="0">
              <a:lnSpc>
                <a:spcPct val="100000"/>
              </a:lnSpc>
              <a:spcBef>
                <a:spcPts val="0"/>
              </a:spcBef>
              <a:spcAft>
                <a:spcPts val="0"/>
              </a:spcAft>
              <a:buClr>
                <a:srgbClr val="4590B8"/>
              </a:buClr>
              <a:buSzPts val="1656"/>
              <a:buNone/>
            </a:pPr>
            <a:r>
              <a:rPr lang="en-US" sz="1800" i="1" dirty="0">
                <a:solidFill>
                  <a:schemeClr val="dk1"/>
                </a:solidFill>
                <a:latin typeface="+mn-lt"/>
                <a:ea typeface="Times New Roman"/>
                <a:cs typeface="Times New Roman"/>
                <a:sym typeface="Times New Roman"/>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4"/>
                  </a:ext>
                </a:extLst>
              </a:rPr>
              <a:t> </a:t>
            </a:r>
          </a:p>
          <a:p>
            <a:pPr marL="0" marR="0" lvl="0" indent="0" algn="l" rtl="0">
              <a:lnSpc>
                <a:spcPct val="100000"/>
              </a:lnSpc>
              <a:spcBef>
                <a:spcPts val="0"/>
              </a:spcBef>
              <a:spcAft>
                <a:spcPts val="0"/>
              </a:spcAft>
              <a:buClr>
                <a:srgbClr val="4590B8"/>
              </a:buClr>
              <a:buSzPts val="1656"/>
              <a:buNone/>
            </a:pPr>
            <a:endParaRPr lang="en-US" sz="1800" i="1" dirty="0">
              <a:solidFill>
                <a:schemeClr val="dk1"/>
              </a:solidFill>
              <a:latin typeface="+mn-lt"/>
              <a:ea typeface="Times New Roman"/>
              <a:cs typeface="Times New Roman"/>
              <a:sym typeface="Times New Roman"/>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4"/>
                </a:ext>
              </a:extLst>
            </a:endParaRPr>
          </a:p>
          <a:p>
            <a:pPr marL="0" marR="0" lvl="0" indent="0" algn="l" rtl="0">
              <a:lnSpc>
                <a:spcPct val="100000"/>
              </a:lnSpc>
              <a:spcBef>
                <a:spcPts val="0"/>
              </a:spcBef>
              <a:spcAft>
                <a:spcPts val="0"/>
              </a:spcAft>
              <a:buClr>
                <a:srgbClr val="4590B8"/>
              </a:buClr>
              <a:buSzPts val="1656"/>
              <a:buNone/>
            </a:pPr>
            <a:endParaRPr lang="en-US" sz="1800" i="1" dirty="0">
              <a:solidFill>
                <a:schemeClr val="dk1"/>
              </a:solidFill>
              <a:latin typeface="+mn-lt"/>
              <a:ea typeface="Times New Roman"/>
              <a:cs typeface="Times New Roman"/>
              <a:sym typeface="Times New Roman"/>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4"/>
                </a:ext>
              </a:extLst>
            </a:endParaRPr>
          </a:p>
          <a:p>
            <a:pPr marL="0" marR="0" lvl="0" indent="0" algn="l" rtl="0">
              <a:lnSpc>
                <a:spcPct val="100000"/>
              </a:lnSpc>
              <a:spcBef>
                <a:spcPts val="0"/>
              </a:spcBef>
              <a:spcAft>
                <a:spcPts val="0"/>
              </a:spcAft>
              <a:buClr>
                <a:srgbClr val="4590B8"/>
              </a:buClr>
              <a:buSzPts val="1656"/>
              <a:buNone/>
            </a:pPr>
            <a:endParaRPr lang="en-US" sz="1800" i="1" dirty="0">
              <a:solidFill>
                <a:schemeClr val="dk1"/>
              </a:solidFill>
              <a:latin typeface="+mn-lt"/>
              <a:ea typeface="Times New Roman"/>
              <a:cs typeface="Times New Roman"/>
              <a:sym typeface="Times New Roman"/>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4"/>
                </a:ext>
              </a:extLst>
            </a:endParaRPr>
          </a:p>
          <a:p>
            <a:pPr marL="0" marR="0" lvl="0" indent="0" algn="l" rtl="0">
              <a:lnSpc>
                <a:spcPct val="100000"/>
              </a:lnSpc>
              <a:spcBef>
                <a:spcPts val="0"/>
              </a:spcBef>
              <a:spcAft>
                <a:spcPts val="0"/>
              </a:spcAft>
              <a:buClr>
                <a:srgbClr val="4590B8"/>
              </a:buClr>
              <a:buSzPts val="1656"/>
              <a:buNone/>
            </a:pPr>
            <a:endParaRPr lang="en-US" sz="1800" i="1" dirty="0">
              <a:solidFill>
                <a:schemeClr val="dk1"/>
              </a:solidFill>
              <a:latin typeface="Times New Roman"/>
              <a:ea typeface="Times New Roman"/>
              <a:cs typeface="Times New Roman"/>
              <a:sym typeface="Times New Roman"/>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4"/>
                </a:ext>
              </a:extLst>
            </a:endParaRPr>
          </a:p>
          <a:p>
            <a:pPr marL="0" marR="0" lvl="0" indent="0" algn="l" rtl="0">
              <a:lnSpc>
                <a:spcPct val="100000"/>
              </a:lnSpc>
              <a:spcBef>
                <a:spcPts val="0"/>
              </a:spcBef>
              <a:spcAft>
                <a:spcPts val="0"/>
              </a:spcAft>
              <a:buClr>
                <a:srgbClr val="4590B8"/>
              </a:buClr>
              <a:buSzPts val="1656"/>
              <a:buNone/>
            </a:pPr>
            <a:r>
              <a:rPr lang="en-US" sz="1800" i="1" dirty="0">
                <a:solidFill>
                  <a:schemeClr val="dk1"/>
                </a:solidFill>
                <a:latin typeface="Times New Roman"/>
                <a:ea typeface="Times New Roman"/>
                <a:cs typeface="Times New Roman"/>
                <a:sym typeface="Times New Roman"/>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4"/>
                  </a:ext>
                </a:extLst>
              </a:rPr>
              <a:t> </a:t>
            </a:r>
            <a:endParaRPr sz="1800" i="1" dirty="0"/>
          </a:p>
        </p:txBody>
      </p:sp>
      <p:graphicFrame>
        <p:nvGraphicFramePr>
          <p:cNvPr id="23" name="Chart 22">
            <a:extLst>
              <a:ext uri="{FF2B5EF4-FFF2-40B4-BE49-F238E27FC236}">
                <a16:creationId xmlns:a16="http://schemas.microsoft.com/office/drawing/2014/main" id="{753C3E9E-3B43-F839-5042-D20963F3AD83}"/>
              </a:ext>
            </a:extLst>
          </p:cNvPr>
          <p:cNvGraphicFramePr/>
          <p:nvPr/>
        </p:nvGraphicFramePr>
        <p:xfrm>
          <a:off x="9440025" y="1978089"/>
          <a:ext cx="2566918" cy="2565133"/>
        </p:xfrm>
        <a:graphic>
          <a:graphicData uri="http://schemas.openxmlformats.org/drawingml/2006/chart">
            <c:chart xmlns:c="http://schemas.openxmlformats.org/drawingml/2006/chart" xmlns:r="http://schemas.openxmlformats.org/officeDocument/2006/relationships" r:id="rId3"/>
          </a:graphicData>
        </a:graphic>
      </p:graphicFrame>
      <p:sp>
        <p:nvSpPr>
          <p:cNvPr id="2" name="TextBox 1">
            <a:extLst>
              <a:ext uri="{FF2B5EF4-FFF2-40B4-BE49-F238E27FC236}">
                <a16:creationId xmlns:a16="http://schemas.microsoft.com/office/drawing/2014/main" id="{7CF290CA-0C37-0F39-E760-BCEA609D9D19}"/>
              </a:ext>
            </a:extLst>
          </p:cNvPr>
          <p:cNvSpPr txBox="1"/>
          <p:nvPr/>
        </p:nvSpPr>
        <p:spPr>
          <a:xfrm>
            <a:off x="2383972" y="3260655"/>
            <a:ext cx="6063342" cy="1477328"/>
          </a:xfrm>
          <a:prstGeom prst="rect">
            <a:avLst/>
          </a:prstGeom>
          <a:noFill/>
        </p:spPr>
        <p:txBody>
          <a:bodyPr wrap="square" rtlCol="0">
            <a:spAutoFit/>
          </a:bodyPr>
          <a:lstStyle/>
          <a:p>
            <a:r>
              <a:rPr lang="en-US" sz="1800" dirty="0"/>
              <a:t>Average claim duration: 8.66 weeks</a:t>
            </a:r>
          </a:p>
          <a:p>
            <a:endParaRPr lang="en-US" sz="1800" dirty="0"/>
          </a:p>
          <a:p>
            <a:r>
              <a:rPr lang="en-US" sz="1800" dirty="0"/>
              <a:t>Average medical leave: 8.57 weeks</a:t>
            </a:r>
          </a:p>
          <a:p>
            <a:endParaRPr lang="en-US" sz="1800" dirty="0"/>
          </a:p>
          <a:p>
            <a:r>
              <a:rPr lang="en-US" sz="1800" dirty="0"/>
              <a:t>Average family leave: 8.85 weeks</a:t>
            </a:r>
          </a:p>
        </p:txBody>
      </p:sp>
    </p:spTree>
    <p:extLst>
      <p:ext uri="{BB962C8B-B14F-4D97-AF65-F5344CB8AC3E}">
        <p14:creationId xmlns:p14="http://schemas.microsoft.com/office/powerpoint/2010/main" val="16591879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90">
          <a:extLst>
            <a:ext uri="{FF2B5EF4-FFF2-40B4-BE49-F238E27FC236}">
              <a16:creationId xmlns:a16="http://schemas.microsoft.com/office/drawing/2014/main" id="{779F8965-489D-CDF4-2B45-FF57EAEBC434}"/>
            </a:ext>
          </a:extLst>
        </p:cNvPr>
        <p:cNvGrpSpPr/>
        <p:nvPr/>
      </p:nvGrpSpPr>
      <p:grpSpPr>
        <a:xfrm>
          <a:off x="0" y="0"/>
          <a:ext cx="0" cy="0"/>
          <a:chOff x="0" y="0"/>
          <a:chExt cx="0" cy="0"/>
        </a:xfrm>
      </p:grpSpPr>
      <p:sp>
        <p:nvSpPr>
          <p:cNvPr id="91" name="Google Shape;91;p7">
            <a:extLst>
              <a:ext uri="{FF2B5EF4-FFF2-40B4-BE49-F238E27FC236}">
                <a16:creationId xmlns:a16="http://schemas.microsoft.com/office/drawing/2014/main" id="{C4E10CB9-8A31-D60C-25B4-62EC135ABD49}"/>
              </a:ext>
            </a:extLst>
          </p:cNvPr>
          <p:cNvSpPr txBox="1">
            <a:spLocks noGrp="1"/>
          </p:cNvSpPr>
          <p:nvPr>
            <p:ph type="title"/>
          </p:nvPr>
        </p:nvSpPr>
        <p:spPr>
          <a:xfrm>
            <a:off x="412898" y="729824"/>
            <a:ext cx="10515600" cy="1024962"/>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26503A"/>
              </a:buClr>
              <a:buSzPts val="3600"/>
              <a:buFont typeface="Libre Franklin Medium"/>
              <a:buNone/>
            </a:pPr>
            <a:r>
              <a:rPr lang="en-US" dirty="0"/>
              <a:t>Claims by Leave Reason Across States</a:t>
            </a:r>
            <a:endParaRPr dirty="0"/>
          </a:p>
        </p:txBody>
      </p:sp>
      <p:sp>
        <p:nvSpPr>
          <p:cNvPr id="92" name="Google Shape;92;p7">
            <a:extLst>
              <a:ext uri="{FF2B5EF4-FFF2-40B4-BE49-F238E27FC236}">
                <a16:creationId xmlns:a16="http://schemas.microsoft.com/office/drawing/2014/main" id="{DF19943B-023B-E29D-F27C-9D6022AFE5A7}"/>
              </a:ext>
            </a:extLst>
          </p:cNvPr>
          <p:cNvSpPr txBox="1">
            <a:spLocks noGrp="1"/>
          </p:cNvSpPr>
          <p:nvPr>
            <p:ph type="body" idx="1"/>
          </p:nvPr>
        </p:nvSpPr>
        <p:spPr>
          <a:xfrm>
            <a:off x="2405743" y="5411052"/>
            <a:ext cx="8675914" cy="444128"/>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4590B8"/>
              </a:buClr>
              <a:buSzPts val="1656"/>
              <a:buNone/>
            </a:pPr>
            <a:r>
              <a:rPr lang="en-US" sz="1400" b="1" dirty="0">
                <a:solidFill>
                  <a:schemeClr val="dk1"/>
                </a:solidFill>
                <a:latin typeface="+mn-lt"/>
                <a:ea typeface="Times New Roman"/>
                <a:cs typeface="Times New Roman"/>
                <a:sym typeface="Times New Roman"/>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4"/>
                  </a:ext>
                </a:extLst>
              </a:rPr>
              <a:t>Medical            Bonding               Family Care              Safe Leave            Exigency</a:t>
            </a:r>
          </a:p>
          <a:p>
            <a:pPr marL="285750" marR="0" lvl="0" indent="-285750" algn="l" rtl="0">
              <a:lnSpc>
                <a:spcPct val="100000"/>
              </a:lnSpc>
              <a:spcBef>
                <a:spcPts val="0"/>
              </a:spcBef>
              <a:spcAft>
                <a:spcPts val="0"/>
              </a:spcAft>
              <a:buClr>
                <a:srgbClr val="4590B8"/>
              </a:buClr>
              <a:buSzPts val="1656"/>
              <a:buFont typeface="Arial" panose="020B0604020202020204" pitchFamily="34" charset="0"/>
              <a:buChar char="•"/>
            </a:pPr>
            <a:endParaRPr lang="en-US" sz="1800" dirty="0">
              <a:solidFill>
                <a:schemeClr val="dk1"/>
              </a:solidFill>
              <a:latin typeface="Times New Roman"/>
              <a:ea typeface="Times New Roman"/>
              <a:cs typeface="Times New Roman"/>
              <a:sym typeface="Times New Roman"/>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4"/>
                </a:ext>
              </a:extLst>
            </a:endParaRPr>
          </a:p>
          <a:p>
            <a:pPr marL="0" marR="0" lvl="0" indent="0" algn="l" rtl="0">
              <a:lnSpc>
                <a:spcPct val="100000"/>
              </a:lnSpc>
              <a:spcBef>
                <a:spcPts val="0"/>
              </a:spcBef>
              <a:spcAft>
                <a:spcPts val="0"/>
              </a:spcAft>
              <a:buClr>
                <a:srgbClr val="4590B8"/>
              </a:buClr>
              <a:buSzPts val="1656"/>
              <a:buNone/>
            </a:pPr>
            <a:r>
              <a:rPr lang="en-US" sz="1800" dirty="0">
                <a:solidFill>
                  <a:schemeClr val="dk1"/>
                </a:solidFill>
                <a:latin typeface="+mn-lt"/>
                <a:ea typeface="Times New Roman"/>
                <a:cs typeface="Times New Roman"/>
                <a:sym typeface="Times New Roman"/>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4"/>
                  </a:ext>
                </a:extLst>
              </a:rPr>
              <a:t> </a:t>
            </a:r>
          </a:p>
          <a:p>
            <a:pPr marL="0" marR="0" lvl="0" indent="0" algn="l" rtl="0">
              <a:lnSpc>
                <a:spcPct val="100000"/>
              </a:lnSpc>
              <a:spcBef>
                <a:spcPts val="0"/>
              </a:spcBef>
              <a:spcAft>
                <a:spcPts val="0"/>
              </a:spcAft>
              <a:buClr>
                <a:srgbClr val="4590B8"/>
              </a:buClr>
              <a:buSzPts val="1656"/>
              <a:buNone/>
            </a:pPr>
            <a:endParaRPr lang="en-US" sz="1800" dirty="0">
              <a:solidFill>
                <a:schemeClr val="dk1"/>
              </a:solidFill>
              <a:latin typeface="+mn-lt"/>
              <a:ea typeface="Times New Roman"/>
              <a:cs typeface="Times New Roman"/>
              <a:sym typeface="Times New Roman"/>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4"/>
                </a:ext>
              </a:extLst>
            </a:endParaRPr>
          </a:p>
          <a:p>
            <a:pPr marL="0" marR="0" lvl="0" indent="0" algn="l" rtl="0">
              <a:lnSpc>
                <a:spcPct val="100000"/>
              </a:lnSpc>
              <a:spcBef>
                <a:spcPts val="0"/>
              </a:spcBef>
              <a:spcAft>
                <a:spcPts val="0"/>
              </a:spcAft>
              <a:buClr>
                <a:srgbClr val="4590B8"/>
              </a:buClr>
              <a:buSzPts val="1656"/>
              <a:buNone/>
            </a:pPr>
            <a:endParaRPr lang="en-US" sz="1800" dirty="0">
              <a:solidFill>
                <a:schemeClr val="dk1"/>
              </a:solidFill>
              <a:latin typeface="+mn-lt"/>
              <a:ea typeface="Times New Roman"/>
              <a:cs typeface="Times New Roman"/>
              <a:sym typeface="Times New Roman"/>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4"/>
                </a:ext>
              </a:extLst>
            </a:endParaRPr>
          </a:p>
          <a:p>
            <a:pPr marL="0" marR="0" lvl="0" indent="0" algn="l" rtl="0">
              <a:lnSpc>
                <a:spcPct val="100000"/>
              </a:lnSpc>
              <a:spcBef>
                <a:spcPts val="0"/>
              </a:spcBef>
              <a:spcAft>
                <a:spcPts val="0"/>
              </a:spcAft>
              <a:buClr>
                <a:srgbClr val="4590B8"/>
              </a:buClr>
              <a:buSzPts val="1656"/>
              <a:buNone/>
            </a:pPr>
            <a:endParaRPr lang="en-US" sz="1800" dirty="0">
              <a:solidFill>
                <a:schemeClr val="dk1"/>
              </a:solidFill>
              <a:latin typeface="+mn-lt"/>
              <a:ea typeface="Times New Roman"/>
              <a:cs typeface="Times New Roman"/>
              <a:sym typeface="Times New Roman"/>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4"/>
                </a:ext>
              </a:extLst>
            </a:endParaRPr>
          </a:p>
          <a:p>
            <a:pPr marL="0" marR="0" lvl="0" indent="0" algn="l" rtl="0">
              <a:lnSpc>
                <a:spcPct val="100000"/>
              </a:lnSpc>
              <a:spcBef>
                <a:spcPts val="0"/>
              </a:spcBef>
              <a:spcAft>
                <a:spcPts val="0"/>
              </a:spcAft>
              <a:buClr>
                <a:srgbClr val="4590B8"/>
              </a:buClr>
              <a:buSzPts val="1656"/>
              <a:buNone/>
            </a:pPr>
            <a:endParaRPr lang="en-US" sz="1800" dirty="0">
              <a:solidFill>
                <a:schemeClr val="dk1"/>
              </a:solidFill>
              <a:latin typeface="Times New Roman"/>
              <a:ea typeface="Times New Roman"/>
              <a:cs typeface="Times New Roman"/>
              <a:sym typeface="Times New Roman"/>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4"/>
                </a:ext>
              </a:extLst>
            </a:endParaRPr>
          </a:p>
          <a:p>
            <a:pPr marL="0" marR="0" lvl="0" indent="0" algn="l" rtl="0">
              <a:lnSpc>
                <a:spcPct val="100000"/>
              </a:lnSpc>
              <a:spcBef>
                <a:spcPts val="0"/>
              </a:spcBef>
              <a:spcAft>
                <a:spcPts val="0"/>
              </a:spcAft>
              <a:buClr>
                <a:srgbClr val="4590B8"/>
              </a:buClr>
              <a:buSzPts val="1656"/>
              <a:buNone/>
            </a:pPr>
            <a:r>
              <a:rPr lang="en-US" sz="1800" dirty="0">
                <a:solidFill>
                  <a:schemeClr val="dk1"/>
                </a:solidFill>
                <a:latin typeface="Times New Roman"/>
                <a:ea typeface="Times New Roman"/>
                <a:cs typeface="Times New Roman"/>
                <a:sym typeface="Times New Roman"/>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4"/>
                  </a:ext>
                </a:extLst>
              </a:rPr>
              <a:t> </a:t>
            </a:r>
            <a:endParaRPr sz="1800" dirty="0"/>
          </a:p>
        </p:txBody>
      </p:sp>
      <p:graphicFrame>
        <p:nvGraphicFramePr>
          <p:cNvPr id="4" name="Chart 3">
            <a:extLst>
              <a:ext uri="{FF2B5EF4-FFF2-40B4-BE49-F238E27FC236}">
                <a16:creationId xmlns:a16="http://schemas.microsoft.com/office/drawing/2014/main" id="{0930601A-8B9C-31A2-2C47-4FE9A250C4D0}"/>
              </a:ext>
            </a:extLst>
          </p:cNvPr>
          <p:cNvGraphicFramePr/>
          <p:nvPr/>
        </p:nvGraphicFramePr>
        <p:xfrm>
          <a:off x="-446313" y="1978096"/>
          <a:ext cx="3243942" cy="2565133"/>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7" name="Chart 6">
            <a:extLst>
              <a:ext uri="{FF2B5EF4-FFF2-40B4-BE49-F238E27FC236}">
                <a16:creationId xmlns:a16="http://schemas.microsoft.com/office/drawing/2014/main" id="{AF303FFC-45A3-995D-507B-0739C0B85747}"/>
              </a:ext>
            </a:extLst>
          </p:cNvPr>
          <p:cNvGraphicFramePr/>
          <p:nvPr/>
        </p:nvGraphicFramePr>
        <p:xfrm>
          <a:off x="2172575" y="1978088"/>
          <a:ext cx="2664425" cy="2565138"/>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0" name="Chart 9">
            <a:extLst>
              <a:ext uri="{FF2B5EF4-FFF2-40B4-BE49-F238E27FC236}">
                <a16:creationId xmlns:a16="http://schemas.microsoft.com/office/drawing/2014/main" id="{3705D34C-B029-1077-2FEE-D09C0F55B1C2}"/>
              </a:ext>
            </a:extLst>
          </p:cNvPr>
          <p:cNvGraphicFramePr/>
          <p:nvPr/>
        </p:nvGraphicFramePr>
        <p:xfrm>
          <a:off x="4595058" y="1978088"/>
          <a:ext cx="2664425" cy="2565139"/>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13" name="Chart 12">
            <a:extLst>
              <a:ext uri="{FF2B5EF4-FFF2-40B4-BE49-F238E27FC236}">
                <a16:creationId xmlns:a16="http://schemas.microsoft.com/office/drawing/2014/main" id="{719927EE-C509-E77D-8023-8404CBCE5221}"/>
              </a:ext>
            </a:extLst>
          </p:cNvPr>
          <p:cNvGraphicFramePr/>
          <p:nvPr/>
        </p:nvGraphicFramePr>
        <p:xfrm>
          <a:off x="6940987" y="1978088"/>
          <a:ext cx="2812613" cy="2565133"/>
        </p:xfrm>
        <a:graphic>
          <a:graphicData uri="http://schemas.openxmlformats.org/drawingml/2006/chart">
            <c:chart xmlns:c="http://schemas.openxmlformats.org/drawingml/2006/chart" xmlns:r="http://schemas.openxmlformats.org/officeDocument/2006/relationships" r:id="rId6"/>
          </a:graphicData>
        </a:graphic>
      </p:graphicFrame>
      <p:cxnSp>
        <p:nvCxnSpPr>
          <p:cNvPr id="15" name="Straight Connector 14">
            <a:extLst>
              <a:ext uri="{FF2B5EF4-FFF2-40B4-BE49-F238E27FC236}">
                <a16:creationId xmlns:a16="http://schemas.microsoft.com/office/drawing/2014/main" id="{0EF29AEC-9444-1792-EBBD-F5F65F4687B0}"/>
              </a:ext>
            </a:extLst>
          </p:cNvPr>
          <p:cNvCxnSpPr>
            <a:cxnSpLocks/>
          </p:cNvCxnSpPr>
          <p:nvPr/>
        </p:nvCxnSpPr>
        <p:spPr>
          <a:xfrm>
            <a:off x="2095499" y="5542533"/>
            <a:ext cx="174171" cy="0"/>
          </a:xfrm>
          <a:prstGeom prst="line">
            <a:avLst/>
          </a:prstGeom>
          <a:ln w="1778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94D455E9-85D9-BCB1-150B-EC647832BD1C}"/>
              </a:ext>
            </a:extLst>
          </p:cNvPr>
          <p:cNvCxnSpPr>
            <a:cxnSpLocks/>
          </p:cNvCxnSpPr>
          <p:nvPr/>
        </p:nvCxnSpPr>
        <p:spPr>
          <a:xfrm>
            <a:off x="3439886" y="5542533"/>
            <a:ext cx="174171" cy="0"/>
          </a:xfrm>
          <a:prstGeom prst="line">
            <a:avLst/>
          </a:prstGeom>
          <a:ln w="1778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346ACC3E-25CF-350E-F4E0-956BA4747842}"/>
              </a:ext>
            </a:extLst>
          </p:cNvPr>
          <p:cNvCxnSpPr>
            <a:cxnSpLocks/>
          </p:cNvCxnSpPr>
          <p:nvPr/>
        </p:nvCxnSpPr>
        <p:spPr>
          <a:xfrm>
            <a:off x="4789715" y="5542533"/>
            <a:ext cx="174171" cy="0"/>
          </a:xfrm>
          <a:prstGeom prst="line">
            <a:avLst/>
          </a:prstGeom>
          <a:ln w="177800">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419803A3-E3BF-0B7B-18CF-811CC82BC02A}"/>
              </a:ext>
            </a:extLst>
          </p:cNvPr>
          <p:cNvCxnSpPr>
            <a:cxnSpLocks/>
          </p:cNvCxnSpPr>
          <p:nvPr/>
        </p:nvCxnSpPr>
        <p:spPr>
          <a:xfrm>
            <a:off x="6569529" y="5535145"/>
            <a:ext cx="174171" cy="0"/>
          </a:xfrm>
          <a:prstGeom prst="line">
            <a:avLst/>
          </a:prstGeom>
          <a:ln w="177800">
            <a:solidFill>
              <a:schemeClr val="accent4"/>
            </a:solidFill>
          </a:ln>
        </p:spPr>
        <p:style>
          <a:lnRef idx="1">
            <a:schemeClr val="accent1"/>
          </a:lnRef>
          <a:fillRef idx="0">
            <a:schemeClr val="accent1"/>
          </a:fillRef>
          <a:effectRef idx="0">
            <a:schemeClr val="accent1"/>
          </a:effectRef>
          <a:fontRef idx="minor">
            <a:schemeClr val="tx1"/>
          </a:fontRef>
        </p:style>
      </p:cxnSp>
      <p:graphicFrame>
        <p:nvGraphicFramePr>
          <p:cNvPr id="23" name="Chart 22">
            <a:extLst>
              <a:ext uri="{FF2B5EF4-FFF2-40B4-BE49-F238E27FC236}">
                <a16:creationId xmlns:a16="http://schemas.microsoft.com/office/drawing/2014/main" id="{C6F12A50-ABE6-D40A-D69C-B9D76D979EF2}"/>
              </a:ext>
            </a:extLst>
          </p:cNvPr>
          <p:cNvGraphicFramePr/>
          <p:nvPr/>
        </p:nvGraphicFramePr>
        <p:xfrm>
          <a:off x="9440025" y="1978089"/>
          <a:ext cx="2566918" cy="2565133"/>
        </p:xfrm>
        <a:graphic>
          <a:graphicData uri="http://schemas.openxmlformats.org/drawingml/2006/chart">
            <c:chart xmlns:c="http://schemas.openxmlformats.org/drawingml/2006/chart" xmlns:r="http://schemas.openxmlformats.org/officeDocument/2006/relationships" r:id="rId7"/>
          </a:graphicData>
        </a:graphic>
      </p:graphicFrame>
    </p:spTree>
    <p:extLst>
      <p:ext uri="{BB962C8B-B14F-4D97-AF65-F5344CB8AC3E}">
        <p14:creationId xmlns:p14="http://schemas.microsoft.com/office/powerpoint/2010/main" val="135868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90">
          <a:extLst>
            <a:ext uri="{FF2B5EF4-FFF2-40B4-BE49-F238E27FC236}">
              <a16:creationId xmlns:a16="http://schemas.microsoft.com/office/drawing/2014/main" id="{F37B8718-4EF4-D75B-4762-D21696A4A2E9}"/>
            </a:ext>
          </a:extLst>
        </p:cNvPr>
        <p:cNvGrpSpPr/>
        <p:nvPr/>
      </p:nvGrpSpPr>
      <p:grpSpPr>
        <a:xfrm>
          <a:off x="0" y="0"/>
          <a:ext cx="0" cy="0"/>
          <a:chOff x="0" y="0"/>
          <a:chExt cx="0" cy="0"/>
        </a:xfrm>
      </p:grpSpPr>
      <p:sp>
        <p:nvSpPr>
          <p:cNvPr id="91" name="Google Shape;91;p7">
            <a:extLst>
              <a:ext uri="{FF2B5EF4-FFF2-40B4-BE49-F238E27FC236}">
                <a16:creationId xmlns:a16="http://schemas.microsoft.com/office/drawing/2014/main" id="{3F7AE30A-6162-4381-62C8-C2E5D59C15A3}"/>
              </a:ext>
            </a:extLst>
          </p:cNvPr>
          <p:cNvSpPr txBox="1">
            <a:spLocks noGrp="1"/>
          </p:cNvSpPr>
          <p:nvPr>
            <p:ph type="title"/>
          </p:nvPr>
        </p:nvSpPr>
        <p:spPr>
          <a:xfrm>
            <a:off x="412898" y="729824"/>
            <a:ext cx="10515600" cy="1024962"/>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26503A"/>
              </a:buClr>
              <a:buSzPts val="3600"/>
              <a:buFont typeface="Libre Franklin Medium"/>
              <a:buNone/>
            </a:pPr>
            <a:r>
              <a:rPr lang="en-US" dirty="0"/>
              <a:t>Claim Outcomes Across States</a:t>
            </a:r>
            <a:endParaRPr dirty="0"/>
          </a:p>
        </p:txBody>
      </p:sp>
      <p:sp>
        <p:nvSpPr>
          <p:cNvPr id="92" name="Google Shape;92;p7">
            <a:extLst>
              <a:ext uri="{FF2B5EF4-FFF2-40B4-BE49-F238E27FC236}">
                <a16:creationId xmlns:a16="http://schemas.microsoft.com/office/drawing/2014/main" id="{DB6D5694-106B-4A3D-7D70-41CEEFDC48F4}"/>
              </a:ext>
            </a:extLst>
          </p:cNvPr>
          <p:cNvSpPr txBox="1">
            <a:spLocks noGrp="1"/>
          </p:cNvSpPr>
          <p:nvPr>
            <p:ph type="body" idx="1"/>
          </p:nvPr>
        </p:nvSpPr>
        <p:spPr>
          <a:xfrm>
            <a:off x="4832484" y="5411052"/>
            <a:ext cx="2939143" cy="444128"/>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4590B8"/>
              </a:buClr>
              <a:buSzPts val="1656"/>
              <a:buNone/>
            </a:pPr>
            <a:r>
              <a:rPr lang="en-US" sz="1400" b="1" dirty="0">
                <a:solidFill>
                  <a:schemeClr val="dk1"/>
                </a:solidFill>
                <a:latin typeface="+mn-lt"/>
                <a:ea typeface="Times New Roman"/>
                <a:cs typeface="Times New Roman"/>
                <a:sym typeface="Times New Roman"/>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4"/>
                  </a:ext>
                </a:extLst>
              </a:rPr>
              <a:t>Approved                 Denied          </a:t>
            </a:r>
            <a:endParaRPr sz="1800" dirty="0"/>
          </a:p>
        </p:txBody>
      </p:sp>
      <p:cxnSp>
        <p:nvCxnSpPr>
          <p:cNvPr id="15" name="Straight Connector 14">
            <a:extLst>
              <a:ext uri="{FF2B5EF4-FFF2-40B4-BE49-F238E27FC236}">
                <a16:creationId xmlns:a16="http://schemas.microsoft.com/office/drawing/2014/main" id="{838C9B38-5908-F9C9-837B-66243A714CEC}"/>
              </a:ext>
            </a:extLst>
          </p:cNvPr>
          <p:cNvCxnSpPr>
            <a:cxnSpLocks/>
          </p:cNvCxnSpPr>
          <p:nvPr/>
        </p:nvCxnSpPr>
        <p:spPr>
          <a:xfrm>
            <a:off x="4609326" y="5553419"/>
            <a:ext cx="174171" cy="0"/>
          </a:xfrm>
          <a:prstGeom prst="line">
            <a:avLst/>
          </a:prstGeom>
          <a:ln w="1778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5B9BCC07-B6B0-3246-5E99-A9745436D843}"/>
              </a:ext>
            </a:extLst>
          </p:cNvPr>
          <p:cNvCxnSpPr>
            <a:cxnSpLocks/>
          </p:cNvCxnSpPr>
          <p:nvPr/>
        </p:nvCxnSpPr>
        <p:spPr>
          <a:xfrm>
            <a:off x="6269398" y="5553419"/>
            <a:ext cx="174171" cy="0"/>
          </a:xfrm>
          <a:prstGeom prst="line">
            <a:avLst/>
          </a:prstGeom>
          <a:ln w="177800">
            <a:solidFill>
              <a:schemeClr val="accent2"/>
            </a:solidFill>
          </a:ln>
        </p:spPr>
        <p:style>
          <a:lnRef idx="1">
            <a:schemeClr val="accent1"/>
          </a:lnRef>
          <a:fillRef idx="0">
            <a:schemeClr val="accent1"/>
          </a:fillRef>
          <a:effectRef idx="0">
            <a:schemeClr val="accent1"/>
          </a:effectRef>
          <a:fontRef idx="minor">
            <a:schemeClr val="tx1"/>
          </a:fontRef>
        </p:style>
      </p:cxnSp>
      <p:graphicFrame>
        <p:nvGraphicFramePr>
          <p:cNvPr id="8" name="Chart 7">
            <a:extLst>
              <a:ext uri="{FF2B5EF4-FFF2-40B4-BE49-F238E27FC236}">
                <a16:creationId xmlns:a16="http://schemas.microsoft.com/office/drawing/2014/main" id="{8A0CDDE0-2985-D609-6D97-4F2CBE78324D}"/>
              </a:ext>
            </a:extLst>
          </p:cNvPr>
          <p:cNvGraphicFramePr/>
          <p:nvPr>
            <p:extLst>
              <p:ext uri="{D42A27DB-BD31-4B8C-83A1-F6EECF244321}">
                <p14:modId xmlns:p14="http://schemas.microsoft.com/office/powerpoint/2010/main" val="974997643"/>
              </p:ext>
            </p:extLst>
          </p:nvPr>
        </p:nvGraphicFramePr>
        <p:xfrm>
          <a:off x="-425303" y="2069494"/>
          <a:ext cx="3418874" cy="2448069"/>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2" name="Chart 11">
            <a:extLst>
              <a:ext uri="{FF2B5EF4-FFF2-40B4-BE49-F238E27FC236}">
                <a16:creationId xmlns:a16="http://schemas.microsoft.com/office/drawing/2014/main" id="{64225E6D-B1E6-33B9-3DE8-D40243092718}"/>
              </a:ext>
            </a:extLst>
          </p:cNvPr>
          <p:cNvGraphicFramePr/>
          <p:nvPr>
            <p:extLst>
              <p:ext uri="{D42A27DB-BD31-4B8C-83A1-F6EECF244321}">
                <p14:modId xmlns:p14="http://schemas.microsoft.com/office/powerpoint/2010/main" val="832958244"/>
              </p:ext>
            </p:extLst>
          </p:nvPr>
        </p:nvGraphicFramePr>
        <p:xfrm>
          <a:off x="2437627" y="2069494"/>
          <a:ext cx="2394857" cy="2448068"/>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20" name="Chart 19">
            <a:extLst>
              <a:ext uri="{FF2B5EF4-FFF2-40B4-BE49-F238E27FC236}">
                <a16:creationId xmlns:a16="http://schemas.microsoft.com/office/drawing/2014/main" id="{1C25C3F5-BD41-174F-1CB3-0800805F898E}"/>
              </a:ext>
            </a:extLst>
          </p:cNvPr>
          <p:cNvGraphicFramePr/>
          <p:nvPr>
            <p:extLst>
              <p:ext uri="{D42A27DB-BD31-4B8C-83A1-F6EECF244321}">
                <p14:modId xmlns:p14="http://schemas.microsoft.com/office/powerpoint/2010/main" val="2515692205"/>
              </p:ext>
            </p:extLst>
          </p:nvPr>
        </p:nvGraphicFramePr>
        <p:xfrm>
          <a:off x="4388494" y="2069494"/>
          <a:ext cx="3276601" cy="2448068"/>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24" name="Chart 23">
            <a:extLst>
              <a:ext uri="{FF2B5EF4-FFF2-40B4-BE49-F238E27FC236}">
                <a16:creationId xmlns:a16="http://schemas.microsoft.com/office/drawing/2014/main" id="{F82D21DC-6854-C37B-C575-C2943E3D3736}"/>
              </a:ext>
            </a:extLst>
          </p:cNvPr>
          <p:cNvGraphicFramePr/>
          <p:nvPr>
            <p:extLst>
              <p:ext uri="{D42A27DB-BD31-4B8C-83A1-F6EECF244321}">
                <p14:modId xmlns:p14="http://schemas.microsoft.com/office/powerpoint/2010/main" val="1739463554"/>
              </p:ext>
            </p:extLst>
          </p:nvPr>
        </p:nvGraphicFramePr>
        <p:xfrm>
          <a:off x="6574973" y="2069494"/>
          <a:ext cx="3516085" cy="2448068"/>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27" name="Chart 26">
            <a:extLst>
              <a:ext uri="{FF2B5EF4-FFF2-40B4-BE49-F238E27FC236}">
                <a16:creationId xmlns:a16="http://schemas.microsoft.com/office/drawing/2014/main" id="{C19EA73D-D296-9AA4-F76D-9665318FEF33}"/>
              </a:ext>
            </a:extLst>
          </p:cNvPr>
          <p:cNvGraphicFramePr/>
          <p:nvPr>
            <p:extLst>
              <p:ext uri="{D42A27DB-BD31-4B8C-83A1-F6EECF244321}">
                <p14:modId xmlns:p14="http://schemas.microsoft.com/office/powerpoint/2010/main" val="3787963099"/>
              </p:ext>
            </p:extLst>
          </p:nvPr>
        </p:nvGraphicFramePr>
        <p:xfrm>
          <a:off x="8755217" y="2069494"/>
          <a:ext cx="3750886" cy="2448068"/>
        </p:xfrm>
        <a:graphic>
          <a:graphicData uri="http://schemas.openxmlformats.org/drawingml/2006/chart">
            <c:chart xmlns:c="http://schemas.openxmlformats.org/drawingml/2006/chart" xmlns:r="http://schemas.openxmlformats.org/officeDocument/2006/relationships" r:id="rId7"/>
          </a:graphicData>
        </a:graphic>
      </p:graphicFrame>
    </p:spTree>
    <p:extLst>
      <p:ext uri="{BB962C8B-B14F-4D97-AF65-F5344CB8AC3E}">
        <p14:creationId xmlns:p14="http://schemas.microsoft.com/office/powerpoint/2010/main" val="7135679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5">
          <a:extLst>
            <a:ext uri="{FF2B5EF4-FFF2-40B4-BE49-F238E27FC236}">
              <a16:creationId xmlns:a16="http://schemas.microsoft.com/office/drawing/2014/main" id="{E8CBEE98-B7AB-F9C8-B0D3-1F7E77D22453}"/>
            </a:ext>
          </a:extLst>
        </p:cNvPr>
        <p:cNvGrpSpPr/>
        <p:nvPr/>
      </p:nvGrpSpPr>
      <p:grpSpPr>
        <a:xfrm>
          <a:off x="0" y="0"/>
          <a:ext cx="0" cy="0"/>
          <a:chOff x="0" y="0"/>
          <a:chExt cx="0" cy="0"/>
        </a:xfrm>
      </p:grpSpPr>
      <p:sp>
        <p:nvSpPr>
          <p:cNvPr id="56" name="Google Shape;56;p2">
            <a:extLst>
              <a:ext uri="{FF2B5EF4-FFF2-40B4-BE49-F238E27FC236}">
                <a16:creationId xmlns:a16="http://schemas.microsoft.com/office/drawing/2014/main" id="{8C4AA166-7733-D4F7-4D12-3DDACB46EC8E}"/>
              </a:ext>
            </a:extLst>
          </p:cNvPr>
          <p:cNvSpPr txBox="1">
            <a:spLocks noGrp="1"/>
          </p:cNvSpPr>
          <p:nvPr>
            <p:ph type="title"/>
          </p:nvPr>
        </p:nvSpPr>
        <p:spPr>
          <a:xfrm>
            <a:off x="1581504" y="1486894"/>
            <a:ext cx="10515600" cy="4457700"/>
          </a:xfrm>
          <a:prstGeom prst="rect">
            <a:avLst/>
          </a:prstGeom>
          <a:noFill/>
          <a:ln>
            <a:noFill/>
          </a:ln>
        </p:spPr>
        <p:txBody>
          <a:bodyPr spcFirstLastPara="1" wrap="square" lIns="91425" tIns="45700" rIns="91425" bIns="45700" anchor="ctr" anchorCtr="0">
            <a:normAutofit/>
          </a:bodyPr>
          <a:lstStyle/>
          <a:p>
            <a:pPr lvl="0">
              <a:lnSpc>
                <a:spcPct val="150000"/>
              </a:lnSpc>
              <a:spcAft>
                <a:spcPts val="600"/>
              </a:spcAft>
            </a:pPr>
            <a:r>
              <a:rPr lang="en-US" sz="2800" dirty="0"/>
              <a:t>Funding Mechanisms and Rates</a:t>
            </a:r>
            <a:br>
              <a:rPr lang="en-US" sz="2800" dirty="0"/>
            </a:br>
            <a:r>
              <a:rPr lang="en-US" sz="2800" dirty="0"/>
              <a:t>Max Benefits Supported By Premiums</a:t>
            </a:r>
            <a:br>
              <a:rPr lang="en-US" sz="2800" dirty="0"/>
            </a:br>
            <a:r>
              <a:rPr lang="en-US" sz="2800" dirty="0"/>
              <a:t>Claim Durations Across States </a:t>
            </a:r>
            <a:br>
              <a:rPr lang="en-US" sz="2800" dirty="0"/>
            </a:br>
            <a:r>
              <a:rPr lang="en-US" sz="2800" dirty="0"/>
              <a:t>Claims by Leave Reason Across States</a:t>
            </a:r>
            <a:br>
              <a:rPr lang="en-US" sz="2800" dirty="0"/>
            </a:br>
            <a:r>
              <a:rPr lang="en-US" sz="2800" dirty="0"/>
              <a:t>Claim Outcomes Across States</a:t>
            </a:r>
            <a:br>
              <a:rPr lang="en-US" sz="2800" dirty="0"/>
            </a:br>
            <a:r>
              <a:rPr lang="en-US" sz="2000" dirty="0"/>
              <a:t>(Note that the data points required by statute to be captured in the administrator’s report are listed in </a:t>
            </a:r>
            <a:r>
              <a:rPr lang="en-US" sz="2000" dirty="0">
                <a:hlinkClick r:id="rId3"/>
              </a:rPr>
              <a:t>Section 850-E</a:t>
            </a:r>
            <a:r>
              <a:rPr lang="en-US" sz="2000" dirty="0"/>
              <a:t>.)</a:t>
            </a:r>
          </a:p>
        </p:txBody>
      </p:sp>
      <p:sp>
        <p:nvSpPr>
          <p:cNvPr id="57" name="Google Shape;57;p2">
            <a:extLst>
              <a:ext uri="{FF2B5EF4-FFF2-40B4-BE49-F238E27FC236}">
                <a16:creationId xmlns:a16="http://schemas.microsoft.com/office/drawing/2014/main" id="{526E308E-F080-0533-B6A0-E9FD6CCB07B4}"/>
              </a:ext>
            </a:extLst>
          </p:cNvPr>
          <p:cNvSpPr txBox="1">
            <a:spLocks noGrp="1"/>
          </p:cNvSpPr>
          <p:nvPr>
            <p:ph type="body" idx="1"/>
          </p:nvPr>
        </p:nvSpPr>
        <p:spPr>
          <a:xfrm>
            <a:off x="631437" y="563414"/>
            <a:ext cx="5333943" cy="2168355"/>
          </a:xfrm>
          <a:prstGeom prst="rect">
            <a:avLst/>
          </a:prstGeom>
          <a:noFill/>
          <a:ln>
            <a:noFill/>
          </a:ln>
        </p:spPr>
        <p:txBody>
          <a:bodyPr spcFirstLastPara="1" wrap="square" lIns="91425" tIns="45700" rIns="91425" bIns="45700" anchor="t" anchorCtr="0">
            <a:noAutofit/>
          </a:bodyPr>
          <a:lstStyle/>
          <a:p>
            <a:pPr marL="0" lvl="0" indent="-102870" algn="l" rtl="0">
              <a:lnSpc>
                <a:spcPct val="100000"/>
              </a:lnSpc>
              <a:spcBef>
                <a:spcPts val="1000"/>
              </a:spcBef>
              <a:spcAft>
                <a:spcPts val="0"/>
              </a:spcAft>
              <a:buSzPts val="1980"/>
              <a:buNone/>
            </a:pPr>
            <a:r>
              <a:rPr lang="en-US" sz="4000" dirty="0">
                <a:solidFill>
                  <a:schemeClr val="tx1"/>
                </a:solidFill>
                <a:latin typeface="+mn-lt"/>
              </a:rPr>
              <a:t>Comparison Topics</a:t>
            </a:r>
          </a:p>
          <a:p>
            <a:pPr marL="0" lvl="0" indent="-102870" algn="l" rtl="0">
              <a:lnSpc>
                <a:spcPct val="100000"/>
              </a:lnSpc>
              <a:spcBef>
                <a:spcPts val="1000"/>
              </a:spcBef>
              <a:spcAft>
                <a:spcPts val="0"/>
              </a:spcAft>
              <a:buSzPts val="1980"/>
              <a:buNone/>
            </a:pPr>
            <a:endParaRPr sz="4000" dirty="0">
              <a:latin typeface="+mn-lt"/>
            </a:endParaRPr>
          </a:p>
        </p:txBody>
      </p:sp>
      <p:sp>
        <p:nvSpPr>
          <p:cNvPr id="6" name="TextBox 5">
            <a:extLst>
              <a:ext uri="{FF2B5EF4-FFF2-40B4-BE49-F238E27FC236}">
                <a16:creationId xmlns:a16="http://schemas.microsoft.com/office/drawing/2014/main" id="{D32BE8CE-9308-971B-4C78-ED24BF52453A}"/>
              </a:ext>
            </a:extLst>
          </p:cNvPr>
          <p:cNvSpPr txBox="1"/>
          <p:nvPr/>
        </p:nvSpPr>
        <p:spPr>
          <a:xfrm>
            <a:off x="1140977" y="1486894"/>
            <a:ext cx="2597543" cy="600164"/>
          </a:xfrm>
          <a:prstGeom prst="rect">
            <a:avLst/>
          </a:prstGeom>
          <a:noFill/>
        </p:spPr>
        <p:txBody>
          <a:bodyPr wrap="square" rtlCol="0">
            <a:spAutoFit/>
          </a:bodyPr>
          <a:lstStyle/>
          <a:p>
            <a:endParaRPr lang="en-US" sz="1100" dirty="0"/>
          </a:p>
          <a:p>
            <a:endParaRPr lang="en-US" sz="1100" dirty="0"/>
          </a:p>
          <a:p>
            <a:endParaRPr lang="en-US" sz="1100" dirty="0"/>
          </a:p>
        </p:txBody>
      </p:sp>
    </p:spTree>
    <p:extLst>
      <p:ext uri="{BB962C8B-B14F-4D97-AF65-F5344CB8AC3E}">
        <p14:creationId xmlns:p14="http://schemas.microsoft.com/office/powerpoint/2010/main" val="31802395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55">
          <a:extLst>
            <a:ext uri="{FF2B5EF4-FFF2-40B4-BE49-F238E27FC236}">
              <a16:creationId xmlns:a16="http://schemas.microsoft.com/office/drawing/2014/main" id="{8E4055D5-9122-914A-44EA-BEB97EB9C3A2}"/>
            </a:ext>
          </a:extLst>
        </p:cNvPr>
        <p:cNvGrpSpPr/>
        <p:nvPr/>
      </p:nvGrpSpPr>
      <p:grpSpPr>
        <a:xfrm>
          <a:off x="0" y="0"/>
          <a:ext cx="0" cy="0"/>
          <a:chOff x="0" y="0"/>
          <a:chExt cx="0" cy="0"/>
        </a:xfrm>
      </p:grpSpPr>
      <p:sp>
        <p:nvSpPr>
          <p:cNvPr id="56" name="Google Shape;56;p2">
            <a:extLst>
              <a:ext uri="{FF2B5EF4-FFF2-40B4-BE49-F238E27FC236}">
                <a16:creationId xmlns:a16="http://schemas.microsoft.com/office/drawing/2014/main" id="{92F57C2E-C059-30A6-6677-BED6D3DEA442}"/>
              </a:ext>
            </a:extLst>
          </p:cNvPr>
          <p:cNvSpPr txBox="1">
            <a:spLocks noGrp="1"/>
          </p:cNvSpPr>
          <p:nvPr>
            <p:ph type="title"/>
          </p:nvPr>
        </p:nvSpPr>
        <p:spPr>
          <a:xfrm>
            <a:off x="1505304" y="1786976"/>
            <a:ext cx="10515600" cy="3284049"/>
          </a:xfrm>
          <a:prstGeom prst="rect">
            <a:avLst/>
          </a:prstGeom>
          <a:noFill/>
          <a:ln>
            <a:noFill/>
          </a:ln>
        </p:spPr>
        <p:txBody>
          <a:bodyPr spcFirstLastPara="1" wrap="square" lIns="91425" tIns="45700" rIns="91425" bIns="45700" anchor="ctr" anchorCtr="0">
            <a:normAutofit fontScale="90000"/>
          </a:bodyPr>
          <a:lstStyle/>
          <a:p>
            <a:pPr lvl="0">
              <a:lnSpc>
                <a:spcPct val="150000"/>
              </a:lnSpc>
              <a:spcAft>
                <a:spcPts val="600"/>
              </a:spcAft>
            </a:pPr>
            <a:r>
              <a:rPr lang="en-US" sz="2800" dirty="0"/>
              <a:t>A single repository for data across all states does not exist</a:t>
            </a:r>
            <a:br>
              <a:rPr lang="en-US" sz="2800" dirty="0"/>
            </a:br>
            <a:br>
              <a:rPr lang="en-US" sz="2800" dirty="0"/>
            </a:br>
            <a:r>
              <a:rPr lang="en-US" sz="2800" dirty="0"/>
              <a:t>Much variation in terminology, definitions, data points</a:t>
            </a:r>
            <a:br>
              <a:rPr lang="en-US" sz="2800" dirty="0"/>
            </a:br>
            <a:br>
              <a:rPr lang="en-US" sz="2800" dirty="0"/>
            </a:br>
            <a:r>
              <a:rPr lang="en-US" sz="2800" dirty="0"/>
              <a:t>Newer programs versus older programs (awareness across the workforce, financial posture, funding mechanisms)</a:t>
            </a:r>
          </a:p>
        </p:txBody>
      </p:sp>
      <p:sp>
        <p:nvSpPr>
          <p:cNvPr id="57" name="Google Shape;57;p2">
            <a:extLst>
              <a:ext uri="{FF2B5EF4-FFF2-40B4-BE49-F238E27FC236}">
                <a16:creationId xmlns:a16="http://schemas.microsoft.com/office/drawing/2014/main" id="{025E9628-1212-EBBD-78AB-D0F34258DA5A}"/>
              </a:ext>
            </a:extLst>
          </p:cNvPr>
          <p:cNvSpPr txBox="1">
            <a:spLocks noGrp="1"/>
          </p:cNvSpPr>
          <p:nvPr>
            <p:ph type="body" idx="1"/>
          </p:nvPr>
        </p:nvSpPr>
        <p:spPr>
          <a:xfrm>
            <a:off x="631437" y="563414"/>
            <a:ext cx="10147053" cy="2168355"/>
          </a:xfrm>
          <a:prstGeom prst="rect">
            <a:avLst/>
          </a:prstGeom>
          <a:noFill/>
          <a:ln>
            <a:noFill/>
          </a:ln>
        </p:spPr>
        <p:txBody>
          <a:bodyPr spcFirstLastPara="1" wrap="square" lIns="91425" tIns="45700" rIns="91425" bIns="45700" anchor="t" anchorCtr="0">
            <a:noAutofit/>
          </a:bodyPr>
          <a:lstStyle/>
          <a:p>
            <a:pPr marL="0" lvl="0" indent="-102870" algn="l" rtl="0">
              <a:lnSpc>
                <a:spcPct val="100000"/>
              </a:lnSpc>
              <a:spcBef>
                <a:spcPts val="1000"/>
              </a:spcBef>
              <a:spcAft>
                <a:spcPts val="0"/>
              </a:spcAft>
              <a:buSzPts val="1980"/>
              <a:buNone/>
            </a:pPr>
            <a:r>
              <a:rPr lang="en-US" sz="4000" dirty="0">
                <a:solidFill>
                  <a:schemeClr val="tx1"/>
                </a:solidFill>
                <a:latin typeface="+mn-lt"/>
              </a:rPr>
              <a:t>Guardrails / Limitations to Keep in Mind</a:t>
            </a:r>
          </a:p>
          <a:p>
            <a:pPr marL="0" lvl="0" indent="-102870" algn="l" rtl="0">
              <a:lnSpc>
                <a:spcPct val="100000"/>
              </a:lnSpc>
              <a:spcBef>
                <a:spcPts val="1000"/>
              </a:spcBef>
              <a:spcAft>
                <a:spcPts val="0"/>
              </a:spcAft>
              <a:buSzPts val="1980"/>
              <a:buNone/>
            </a:pPr>
            <a:endParaRPr sz="4000" dirty="0">
              <a:latin typeface="+mn-lt"/>
            </a:endParaRPr>
          </a:p>
        </p:txBody>
      </p:sp>
      <p:sp>
        <p:nvSpPr>
          <p:cNvPr id="6" name="TextBox 5">
            <a:extLst>
              <a:ext uri="{FF2B5EF4-FFF2-40B4-BE49-F238E27FC236}">
                <a16:creationId xmlns:a16="http://schemas.microsoft.com/office/drawing/2014/main" id="{C9BE7D60-AE85-9F2C-AF12-E96E1609AE05}"/>
              </a:ext>
            </a:extLst>
          </p:cNvPr>
          <p:cNvSpPr txBox="1"/>
          <p:nvPr/>
        </p:nvSpPr>
        <p:spPr>
          <a:xfrm>
            <a:off x="1140977" y="1486894"/>
            <a:ext cx="2597543" cy="600164"/>
          </a:xfrm>
          <a:prstGeom prst="rect">
            <a:avLst/>
          </a:prstGeom>
          <a:noFill/>
        </p:spPr>
        <p:txBody>
          <a:bodyPr wrap="square" rtlCol="0">
            <a:spAutoFit/>
          </a:bodyPr>
          <a:lstStyle/>
          <a:p>
            <a:endParaRPr lang="en-US" sz="1100" dirty="0"/>
          </a:p>
          <a:p>
            <a:endParaRPr lang="en-US" sz="1100" dirty="0"/>
          </a:p>
          <a:p>
            <a:endParaRPr lang="en-US" sz="1100" dirty="0"/>
          </a:p>
        </p:txBody>
      </p:sp>
    </p:spTree>
    <p:extLst>
      <p:ext uri="{BB962C8B-B14F-4D97-AF65-F5344CB8AC3E}">
        <p14:creationId xmlns:p14="http://schemas.microsoft.com/office/powerpoint/2010/main" val="36817827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55"/>
        <p:cNvGrpSpPr/>
        <p:nvPr/>
      </p:nvGrpSpPr>
      <p:grpSpPr>
        <a:xfrm>
          <a:off x="0" y="0"/>
          <a:ext cx="0" cy="0"/>
          <a:chOff x="0" y="0"/>
          <a:chExt cx="0" cy="0"/>
        </a:xfrm>
      </p:grpSpPr>
      <p:sp>
        <p:nvSpPr>
          <p:cNvPr id="56" name="Google Shape;56;p2"/>
          <p:cNvSpPr txBox="1">
            <a:spLocks noGrp="1"/>
          </p:cNvSpPr>
          <p:nvPr>
            <p:ph type="title"/>
          </p:nvPr>
        </p:nvSpPr>
        <p:spPr>
          <a:xfrm>
            <a:off x="669281" y="102703"/>
            <a:ext cx="10515600" cy="1024962"/>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26503A"/>
              </a:buClr>
              <a:buSzPts val="3600"/>
              <a:buFont typeface="Libre Franklin Medium"/>
              <a:buNone/>
            </a:pPr>
            <a:r>
              <a:rPr lang="en-US" dirty="0"/>
              <a:t>Premiums</a:t>
            </a:r>
          </a:p>
        </p:txBody>
      </p:sp>
      <p:sp>
        <p:nvSpPr>
          <p:cNvPr id="57" name="Google Shape;57;p2"/>
          <p:cNvSpPr txBox="1">
            <a:spLocks noGrp="1"/>
          </p:cNvSpPr>
          <p:nvPr>
            <p:ph type="body" idx="1"/>
          </p:nvPr>
        </p:nvSpPr>
        <p:spPr>
          <a:xfrm flipH="1" flipV="1">
            <a:off x="12790713" y="7173685"/>
            <a:ext cx="685800" cy="45719"/>
          </a:xfrm>
          <a:prstGeom prst="rect">
            <a:avLst/>
          </a:prstGeom>
          <a:noFill/>
          <a:ln>
            <a:noFill/>
          </a:ln>
        </p:spPr>
        <p:txBody>
          <a:bodyPr spcFirstLastPara="1" wrap="square" lIns="91425" tIns="45700" rIns="91425" bIns="45700" anchor="t" anchorCtr="0">
            <a:noAutofit/>
          </a:bodyPr>
          <a:lstStyle/>
          <a:p>
            <a:pPr marL="0" lvl="0" indent="-102870" algn="l" rtl="0">
              <a:lnSpc>
                <a:spcPct val="100000"/>
              </a:lnSpc>
              <a:spcBef>
                <a:spcPts val="1000"/>
              </a:spcBef>
              <a:spcAft>
                <a:spcPts val="0"/>
              </a:spcAft>
              <a:buSzPts val="1980"/>
              <a:buNone/>
            </a:pPr>
            <a:endParaRPr sz="900" dirty="0">
              <a:solidFill>
                <a:schemeClr val="bg1"/>
              </a:solidFill>
              <a:latin typeface="+mn-lt"/>
            </a:endParaRPr>
          </a:p>
        </p:txBody>
      </p:sp>
      <p:sp>
        <p:nvSpPr>
          <p:cNvPr id="6" name="TextBox 5">
            <a:extLst>
              <a:ext uri="{FF2B5EF4-FFF2-40B4-BE49-F238E27FC236}">
                <a16:creationId xmlns:a16="http://schemas.microsoft.com/office/drawing/2014/main" id="{8511EB33-C47E-E691-ABE5-C557EFB644F0}"/>
              </a:ext>
            </a:extLst>
          </p:cNvPr>
          <p:cNvSpPr txBox="1"/>
          <p:nvPr/>
        </p:nvSpPr>
        <p:spPr>
          <a:xfrm>
            <a:off x="1140977" y="1486894"/>
            <a:ext cx="2597543" cy="600164"/>
          </a:xfrm>
          <a:prstGeom prst="rect">
            <a:avLst/>
          </a:prstGeom>
          <a:noFill/>
        </p:spPr>
        <p:txBody>
          <a:bodyPr wrap="square" rtlCol="0">
            <a:spAutoFit/>
          </a:bodyPr>
          <a:lstStyle/>
          <a:p>
            <a:endParaRPr lang="en-US" sz="1100" dirty="0"/>
          </a:p>
          <a:p>
            <a:endParaRPr lang="en-US" sz="1100" dirty="0"/>
          </a:p>
          <a:p>
            <a:endParaRPr lang="en-US" sz="1100" dirty="0"/>
          </a:p>
        </p:txBody>
      </p:sp>
      <p:graphicFrame>
        <p:nvGraphicFramePr>
          <p:cNvPr id="7" name="Table 6">
            <a:extLst>
              <a:ext uri="{FF2B5EF4-FFF2-40B4-BE49-F238E27FC236}">
                <a16:creationId xmlns:a16="http://schemas.microsoft.com/office/drawing/2014/main" id="{D37C1AA4-E96F-F45B-2DEF-E8F72C4C376D}"/>
              </a:ext>
            </a:extLst>
          </p:cNvPr>
          <p:cNvGraphicFramePr>
            <a:graphicFrameLocks noGrp="1"/>
          </p:cNvGraphicFramePr>
          <p:nvPr>
            <p:extLst>
              <p:ext uri="{D42A27DB-BD31-4B8C-83A1-F6EECF244321}">
                <p14:modId xmlns:p14="http://schemas.microsoft.com/office/powerpoint/2010/main" val="1171777146"/>
              </p:ext>
            </p:extLst>
          </p:nvPr>
        </p:nvGraphicFramePr>
        <p:xfrm>
          <a:off x="2217406" y="956904"/>
          <a:ext cx="7111652" cy="5112874"/>
        </p:xfrm>
        <a:graphic>
          <a:graphicData uri="http://schemas.openxmlformats.org/drawingml/2006/table">
            <a:tbl>
              <a:tblPr>
                <a:tableStyleId>{C7D7C5CC-981C-443F-AB96-2D139A26CA07}</a:tableStyleId>
              </a:tblPr>
              <a:tblGrid>
                <a:gridCol w="699965">
                  <a:extLst>
                    <a:ext uri="{9D8B030D-6E8A-4147-A177-3AD203B41FA5}">
                      <a16:colId xmlns:a16="http://schemas.microsoft.com/office/drawing/2014/main" val="1916736890"/>
                    </a:ext>
                  </a:extLst>
                </a:gridCol>
                <a:gridCol w="1240279">
                  <a:extLst>
                    <a:ext uri="{9D8B030D-6E8A-4147-A177-3AD203B41FA5}">
                      <a16:colId xmlns:a16="http://schemas.microsoft.com/office/drawing/2014/main" val="556120613"/>
                    </a:ext>
                  </a:extLst>
                </a:gridCol>
                <a:gridCol w="1559497">
                  <a:extLst>
                    <a:ext uri="{9D8B030D-6E8A-4147-A177-3AD203B41FA5}">
                      <a16:colId xmlns:a16="http://schemas.microsoft.com/office/drawing/2014/main" val="153383440"/>
                    </a:ext>
                  </a:extLst>
                </a:gridCol>
                <a:gridCol w="1608939">
                  <a:extLst>
                    <a:ext uri="{9D8B030D-6E8A-4147-A177-3AD203B41FA5}">
                      <a16:colId xmlns:a16="http://schemas.microsoft.com/office/drawing/2014/main" val="2249010358"/>
                    </a:ext>
                  </a:extLst>
                </a:gridCol>
                <a:gridCol w="2002972">
                  <a:extLst>
                    <a:ext uri="{9D8B030D-6E8A-4147-A177-3AD203B41FA5}">
                      <a16:colId xmlns:a16="http://schemas.microsoft.com/office/drawing/2014/main" val="425335392"/>
                    </a:ext>
                  </a:extLst>
                </a:gridCol>
              </a:tblGrid>
              <a:tr h="472535">
                <a:tc>
                  <a:txBody>
                    <a:bodyPr/>
                    <a:lstStyle/>
                    <a:p>
                      <a:pPr algn="l" fontAlgn="t">
                        <a:buNone/>
                      </a:pPr>
                      <a:r>
                        <a:rPr lang="en-US" sz="1400" b="1" u="none" strike="noStrike" dirty="0">
                          <a:solidFill>
                            <a:schemeClr val="tx1"/>
                          </a:solidFill>
                          <a:effectLst/>
                        </a:rPr>
                        <a:t>State </a:t>
                      </a:r>
                      <a:endParaRPr lang="en-US" sz="1400" b="1" i="0" u="none" strike="noStrike" dirty="0">
                        <a:solidFill>
                          <a:schemeClr val="tx1"/>
                        </a:solidFill>
                        <a:effectLst/>
                        <a:latin typeface="Aptos Narrow" panose="020B0004020202020204" pitchFamily="34" charset="0"/>
                      </a:endParaRPr>
                    </a:p>
                  </a:txBody>
                  <a:tcPr marL="6350" marR="6350" marT="6350" marB="0"/>
                </a:tc>
                <a:tc>
                  <a:txBody>
                    <a:bodyPr/>
                    <a:lstStyle/>
                    <a:p>
                      <a:pPr algn="l" fontAlgn="t">
                        <a:buNone/>
                      </a:pPr>
                      <a:r>
                        <a:rPr lang="en-US" sz="1400" b="1" i="0" u="none" strike="noStrike" dirty="0">
                          <a:solidFill>
                            <a:schemeClr val="tx1"/>
                          </a:solidFill>
                          <a:effectLst/>
                          <a:latin typeface="Aptos Narrow" panose="020B0004020202020204" pitchFamily="34" charset="0"/>
                        </a:rPr>
                        <a:t>Start of Benefits</a:t>
                      </a:r>
                    </a:p>
                  </a:txBody>
                  <a:tcPr marL="6350" marR="6350" marT="6350" marB="0"/>
                </a:tc>
                <a:tc>
                  <a:txBody>
                    <a:bodyPr/>
                    <a:lstStyle/>
                    <a:p>
                      <a:pPr algn="l" fontAlgn="t">
                        <a:buNone/>
                      </a:pPr>
                      <a:r>
                        <a:rPr lang="en-US" sz="1400" b="1" u="none" strike="noStrike" dirty="0">
                          <a:solidFill>
                            <a:schemeClr val="tx1"/>
                          </a:solidFill>
                          <a:effectLst/>
                        </a:rPr>
                        <a:t>Total Premium</a:t>
                      </a:r>
                      <a:endParaRPr lang="en-US" sz="1400" b="1" i="0" u="none" strike="noStrike" dirty="0">
                        <a:solidFill>
                          <a:schemeClr val="tx1"/>
                        </a:solidFill>
                        <a:effectLst/>
                        <a:latin typeface="Aptos Narrow" panose="020B0004020202020204" pitchFamily="34" charset="0"/>
                      </a:endParaRPr>
                    </a:p>
                  </a:txBody>
                  <a:tcPr marL="6350" marR="6350" marT="6350" marB="0"/>
                </a:tc>
                <a:tc>
                  <a:txBody>
                    <a:bodyPr/>
                    <a:lstStyle/>
                    <a:p>
                      <a:pPr algn="l" fontAlgn="t">
                        <a:buNone/>
                      </a:pPr>
                      <a:r>
                        <a:rPr lang="en-US" sz="1400" b="1" i="0" u="none" strike="noStrike" dirty="0">
                          <a:solidFill>
                            <a:schemeClr val="tx1"/>
                          </a:solidFill>
                          <a:effectLst/>
                          <a:latin typeface="Aptos Narrow" panose="020B0004020202020204" pitchFamily="34" charset="0"/>
                        </a:rPr>
                        <a:t>Wage Cap</a:t>
                      </a:r>
                    </a:p>
                  </a:txBody>
                  <a:tcPr marL="6350" marR="6350" marT="6350" marB="0"/>
                </a:tc>
                <a:tc>
                  <a:txBody>
                    <a:bodyPr/>
                    <a:lstStyle/>
                    <a:p>
                      <a:pPr algn="l" fontAlgn="t">
                        <a:buNone/>
                      </a:pPr>
                      <a:r>
                        <a:rPr lang="en-US" sz="1400" b="1" u="none" strike="noStrike" dirty="0">
                          <a:solidFill>
                            <a:schemeClr val="tx1"/>
                          </a:solidFill>
                          <a:effectLst/>
                        </a:rPr>
                        <a:t>Who pays?</a:t>
                      </a:r>
                      <a:endParaRPr lang="en-US" sz="1400" b="1" i="0" u="none" strike="noStrike" dirty="0">
                        <a:solidFill>
                          <a:schemeClr val="tx1"/>
                        </a:solidFill>
                        <a:effectLst/>
                        <a:latin typeface="Aptos Narrow" panose="020B0004020202020204" pitchFamily="34" charset="0"/>
                      </a:endParaRPr>
                    </a:p>
                  </a:txBody>
                  <a:tcPr marL="6350" marR="6350" marT="6350" marB="0"/>
                </a:tc>
                <a:extLst>
                  <a:ext uri="{0D108BD9-81ED-4DB2-BD59-A6C34878D82A}">
                    <a16:rowId xmlns:a16="http://schemas.microsoft.com/office/drawing/2014/main" val="3750435713"/>
                  </a:ext>
                </a:extLst>
              </a:tr>
              <a:tr h="311483">
                <a:tc>
                  <a:txBody>
                    <a:bodyPr/>
                    <a:lstStyle/>
                    <a:p>
                      <a:pPr algn="l" fontAlgn="t">
                        <a:buNone/>
                      </a:pPr>
                      <a:r>
                        <a:rPr lang="en-US" sz="1400" u="none" strike="noStrike" dirty="0">
                          <a:solidFill>
                            <a:schemeClr val="tx1"/>
                          </a:solidFill>
                          <a:effectLst/>
                        </a:rPr>
                        <a:t>CT</a:t>
                      </a:r>
                      <a:endParaRPr lang="en-US" sz="1400" b="0" i="0" u="none" strike="noStrike" dirty="0">
                        <a:solidFill>
                          <a:schemeClr val="tx1"/>
                        </a:solidFill>
                        <a:effectLst/>
                        <a:latin typeface="Aptos Narrow" panose="020B0004020202020204" pitchFamily="34" charset="0"/>
                      </a:endParaRPr>
                    </a:p>
                  </a:txBody>
                  <a:tcPr marL="6350" marR="6350" marT="6350" marB="0"/>
                </a:tc>
                <a:tc>
                  <a:txBody>
                    <a:bodyPr/>
                    <a:lstStyle/>
                    <a:p>
                      <a:pPr algn="l" fontAlgn="t">
                        <a:buNone/>
                      </a:pPr>
                      <a:r>
                        <a:rPr lang="en-US" sz="1400" b="0" i="0" u="none" strike="noStrike" dirty="0">
                          <a:solidFill>
                            <a:schemeClr val="tx1"/>
                          </a:solidFill>
                          <a:effectLst/>
                          <a:latin typeface="Aptos Narrow" panose="020B0004020202020204" pitchFamily="34" charset="0"/>
                        </a:rPr>
                        <a:t>2022</a:t>
                      </a:r>
                    </a:p>
                  </a:txBody>
                  <a:tcPr marL="6350" marR="6350" marT="6350" marB="0"/>
                </a:tc>
                <a:tc>
                  <a:txBody>
                    <a:bodyPr/>
                    <a:lstStyle/>
                    <a:p>
                      <a:pPr algn="l" fontAlgn="t">
                        <a:buNone/>
                      </a:pPr>
                      <a:r>
                        <a:rPr lang="en-US" sz="1400" u="none" strike="noStrike" dirty="0">
                          <a:solidFill>
                            <a:schemeClr val="tx1"/>
                          </a:solidFill>
                          <a:effectLst/>
                        </a:rPr>
                        <a:t>0.50% (limit of 0.5%)</a:t>
                      </a:r>
                      <a:endParaRPr lang="en-US" sz="1400" b="0" i="0" u="none" strike="noStrike" dirty="0">
                        <a:solidFill>
                          <a:schemeClr val="tx1"/>
                        </a:solidFill>
                        <a:effectLst/>
                        <a:latin typeface="Aptos Narrow" panose="020B0004020202020204" pitchFamily="34" charset="0"/>
                      </a:endParaRPr>
                    </a:p>
                  </a:txBody>
                  <a:tcPr marL="6350" marR="6350" marT="6350" marB="0"/>
                </a:tc>
                <a:tc>
                  <a:txBody>
                    <a:bodyPr/>
                    <a:lstStyle/>
                    <a:p>
                      <a:pPr algn="l" fontAlgn="t">
                        <a:buNone/>
                      </a:pPr>
                      <a:r>
                        <a:rPr lang="en-US" sz="1400" b="0" i="0" u="none" strike="noStrike" dirty="0">
                          <a:solidFill>
                            <a:schemeClr val="tx1"/>
                          </a:solidFill>
                          <a:effectLst/>
                          <a:latin typeface="Aptos Narrow" panose="020B0004020202020204" pitchFamily="34" charset="0"/>
                        </a:rPr>
                        <a:t>Social Security Base</a:t>
                      </a:r>
                    </a:p>
                  </a:txBody>
                  <a:tcPr marL="6350" marR="6350" marT="6350" marB="0"/>
                </a:tc>
                <a:tc>
                  <a:txBody>
                    <a:bodyPr/>
                    <a:lstStyle/>
                    <a:p>
                      <a:pPr algn="l" fontAlgn="t">
                        <a:buNone/>
                      </a:pPr>
                      <a:r>
                        <a:rPr lang="en-US" sz="1400" u="none" strike="noStrike" dirty="0">
                          <a:solidFill>
                            <a:schemeClr val="tx1"/>
                          </a:solidFill>
                          <a:effectLst/>
                        </a:rPr>
                        <a:t>Employees</a:t>
                      </a:r>
                      <a:endParaRPr lang="en-US" sz="1400" b="0" i="0" u="none" strike="noStrike" dirty="0">
                        <a:solidFill>
                          <a:schemeClr val="tx1"/>
                        </a:solidFill>
                        <a:effectLst/>
                        <a:latin typeface="Aptos Narrow" panose="020B0004020202020204" pitchFamily="34" charset="0"/>
                      </a:endParaRPr>
                    </a:p>
                  </a:txBody>
                  <a:tcPr marL="6350" marR="6350" marT="6350" marB="0"/>
                </a:tc>
                <a:extLst>
                  <a:ext uri="{0D108BD9-81ED-4DB2-BD59-A6C34878D82A}">
                    <a16:rowId xmlns:a16="http://schemas.microsoft.com/office/drawing/2014/main" val="3474767099"/>
                  </a:ext>
                </a:extLst>
              </a:tr>
              <a:tr h="311483">
                <a:tc>
                  <a:txBody>
                    <a:bodyPr/>
                    <a:lstStyle/>
                    <a:p>
                      <a:pPr algn="l" fontAlgn="t">
                        <a:buNone/>
                      </a:pPr>
                      <a:r>
                        <a:rPr lang="en-US" sz="1400" b="0" i="0" u="none" strike="noStrike" dirty="0">
                          <a:solidFill>
                            <a:schemeClr val="tx1"/>
                          </a:solidFill>
                          <a:effectLst/>
                          <a:latin typeface="Aptos Narrow" panose="020B0004020202020204" pitchFamily="34" charset="0"/>
                        </a:rPr>
                        <a:t>DC</a:t>
                      </a:r>
                    </a:p>
                  </a:txBody>
                  <a:tcPr marL="6350" marR="6350" marT="6350" marB="0"/>
                </a:tc>
                <a:tc>
                  <a:txBody>
                    <a:bodyPr/>
                    <a:lstStyle/>
                    <a:p>
                      <a:pPr algn="l" fontAlgn="t">
                        <a:buNone/>
                      </a:pPr>
                      <a:r>
                        <a:rPr lang="en-US" sz="1400" b="0" i="0" u="none" strike="noStrike" dirty="0">
                          <a:solidFill>
                            <a:schemeClr val="tx1"/>
                          </a:solidFill>
                          <a:effectLst/>
                          <a:latin typeface="Aptos Narrow" panose="020B0004020202020204" pitchFamily="34" charset="0"/>
                        </a:rPr>
                        <a:t>2020</a:t>
                      </a:r>
                    </a:p>
                  </a:txBody>
                  <a:tcPr marL="6350" marR="6350" marT="6350" marB="0"/>
                </a:tc>
                <a:tc>
                  <a:txBody>
                    <a:bodyPr/>
                    <a:lstStyle/>
                    <a:p>
                      <a:pPr algn="l" fontAlgn="t">
                        <a:buNone/>
                      </a:pPr>
                      <a:r>
                        <a:rPr lang="en-US" sz="1400" u="none" strike="noStrike" dirty="0">
                          <a:solidFill>
                            <a:schemeClr val="tx1"/>
                          </a:solidFill>
                          <a:effectLst/>
                        </a:rPr>
                        <a:t>0.75%</a:t>
                      </a:r>
                      <a:endParaRPr lang="en-US" sz="1400" b="0" i="0" u="none" strike="noStrike" dirty="0">
                        <a:solidFill>
                          <a:schemeClr val="tx1"/>
                        </a:solidFill>
                        <a:effectLst/>
                        <a:latin typeface="Aptos Narrow" panose="020B0004020202020204" pitchFamily="34" charset="0"/>
                      </a:endParaRPr>
                    </a:p>
                  </a:txBody>
                  <a:tcPr marL="6350" marR="6350" marT="6350" marB="0"/>
                </a:tc>
                <a:tc>
                  <a:txBody>
                    <a:bodyPr/>
                    <a:lstStyle/>
                    <a:p>
                      <a:pPr algn="l" fontAlgn="t">
                        <a:buNone/>
                      </a:pPr>
                      <a:endParaRPr lang="en-US" sz="1400" b="0" i="0" u="none" strike="noStrike" dirty="0">
                        <a:solidFill>
                          <a:schemeClr val="tx1"/>
                        </a:solidFill>
                        <a:effectLst/>
                        <a:latin typeface="Aptos Narrow" panose="020B0004020202020204" pitchFamily="34" charset="0"/>
                      </a:endParaRPr>
                    </a:p>
                  </a:txBody>
                  <a:tcPr marL="6350" marR="6350" marT="6350" marB="0"/>
                </a:tc>
                <a:tc>
                  <a:txBody>
                    <a:bodyPr/>
                    <a:lstStyle/>
                    <a:p>
                      <a:pPr algn="l" fontAlgn="t">
                        <a:buNone/>
                      </a:pPr>
                      <a:r>
                        <a:rPr lang="en-US" sz="1400" u="none" strike="noStrike" dirty="0">
                          <a:solidFill>
                            <a:schemeClr val="tx1"/>
                          </a:solidFill>
                          <a:effectLst/>
                        </a:rPr>
                        <a:t>Employers</a:t>
                      </a:r>
                      <a:endParaRPr lang="en-US" sz="1400" b="0" i="0" u="none" strike="noStrike" dirty="0">
                        <a:solidFill>
                          <a:schemeClr val="tx1"/>
                        </a:solidFill>
                        <a:effectLst/>
                        <a:latin typeface="Aptos Narrow" panose="020B0004020202020204" pitchFamily="34" charset="0"/>
                      </a:endParaRPr>
                    </a:p>
                  </a:txBody>
                  <a:tcPr marL="6350" marR="6350" marT="6350" marB="0"/>
                </a:tc>
                <a:extLst>
                  <a:ext uri="{0D108BD9-81ED-4DB2-BD59-A6C34878D82A}">
                    <a16:rowId xmlns:a16="http://schemas.microsoft.com/office/drawing/2014/main" val="3489232780"/>
                  </a:ext>
                </a:extLst>
              </a:tr>
              <a:tr h="311483">
                <a:tc>
                  <a:txBody>
                    <a:bodyPr/>
                    <a:lstStyle/>
                    <a:p>
                      <a:pPr algn="l" fontAlgn="t">
                        <a:buNone/>
                      </a:pPr>
                      <a:r>
                        <a:rPr lang="en-US" sz="1400" u="none" strike="noStrike" dirty="0">
                          <a:solidFill>
                            <a:schemeClr val="tx1"/>
                          </a:solidFill>
                          <a:effectLst/>
                        </a:rPr>
                        <a:t>DE</a:t>
                      </a:r>
                      <a:endParaRPr lang="en-US" sz="1400" b="0" i="0" u="none" strike="noStrike" dirty="0">
                        <a:solidFill>
                          <a:schemeClr val="tx1"/>
                        </a:solidFill>
                        <a:effectLst/>
                        <a:latin typeface="Aptos Narrow" panose="020B0004020202020204" pitchFamily="34" charset="0"/>
                      </a:endParaRPr>
                    </a:p>
                  </a:txBody>
                  <a:tcPr marL="6350" marR="6350" marT="6350" marB="0"/>
                </a:tc>
                <a:tc>
                  <a:txBody>
                    <a:bodyPr/>
                    <a:lstStyle/>
                    <a:p>
                      <a:pPr algn="l" fontAlgn="t">
                        <a:buNone/>
                      </a:pPr>
                      <a:r>
                        <a:rPr lang="en-US" sz="1400" b="0" i="0" u="none" strike="noStrike" dirty="0">
                          <a:solidFill>
                            <a:schemeClr val="tx1"/>
                          </a:solidFill>
                          <a:effectLst/>
                          <a:latin typeface="Aptos Narrow" panose="020B0004020202020204" pitchFamily="34" charset="0"/>
                        </a:rPr>
                        <a:t>2026</a:t>
                      </a:r>
                    </a:p>
                  </a:txBody>
                  <a:tcPr marL="6350" marR="6350" marT="6350" marB="0"/>
                </a:tc>
                <a:tc>
                  <a:txBody>
                    <a:bodyPr/>
                    <a:lstStyle/>
                    <a:p>
                      <a:pPr algn="l" fontAlgn="t">
                        <a:buNone/>
                      </a:pPr>
                      <a:r>
                        <a:rPr lang="en-US" sz="1400" u="none" strike="noStrike" dirty="0">
                          <a:solidFill>
                            <a:schemeClr val="tx1"/>
                          </a:solidFill>
                          <a:effectLst/>
                        </a:rPr>
                        <a:t>0.80%</a:t>
                      </a:r>
                      <a:endParaRPr lang="en-US" sz="1400" b="0" i="0" u="none" strike="noStrike" dirty="0">
                        <a:solidFill>
                          <a:schemeClr val="tx1"/>
                        </a:solidFill>
                        <a:effectLst/>
                        <a:latin typeface="Aptos Narrow" panose="020B0004020202020204" pitchFamily="34" charset="0"/>
                      </a:endParaRPr>
                    </a:p>
                  </a:txBody>
                  <a:tcPr marL="6350" marR="6350" marT="6350" marB="0"/>
                </a:tc>
                <a:tc>
                  <a:txBody>
                    <a:bodyPr/>
                    <a:lstStyle/>
                    <a:p>
                      <a:pPr algn="l" fontAlgn="t">
                        <a:buNone/>
                      </a:pPr>
                      <a:r>
                        <a:rPr lang="en-US" sz="1400" b="0" i="0" u="none" strike="noStrike" dirty="0">
                          <a:solidFill>
                            <a:schemeClr val="tx1"/>
                          </a:solidFill>
                          <a:effectLst/>
                          <a:latin typeface="Aptos Narrow" panose="020B0004020202020204" pitchFamily="34" charset="0"/>
                        </a:rPr>
                        <a:t>Social Security Base</a:t>
                      </a:r>
                    </a:p>
                  </a:txBody>
                  <a:tcPr marL="6350" marR="6350" marT="6350" marB="0"/>
                </a:tc>
                <a:tc>
                  <a:txBody>
                    <a:bodyPr/>
                    <a:lstStyle/>
                    <a:p>
                      <a:pPr algn="l" fontAlgn="t">
                        <a:buNone/>
                      </a:pPr>
                      <a:r>
                        <a:rPr lang="en-US" sz="1400" u="none" strike="noStrike" dirty="0">
                          <a:solidFill>
                            <a:schemeClr val="tx1"/>
                          </a:solidFill>
                          <a:effectLst/>
                        </a:rPr>
                        <a:t>Employee/Employer</a:t>
                      </a:r>
                      <a:endParaRPr lang="en-US" sz="1400" b="0" i="0" u="none" strike="noStrike" dirty="0">
                        <a:solidFill>
                          <a:schemeClr val="tx1"/>
                        </a:solidFill>
                        <a:effectLst/>
                        <a:latin typeface="Aptos Narrow" panose="020B0004020202020204" pitchFamily="34" charset="0"/>
                      </a:endParaRPr>
                    </a:p>
                  </a:txBody>
                  <a:tcPr marL="6350" marR="6350" marT="6350" marB="0"/>
                </a:tc>
                <a:extLst>
                  <a:ext uri="{0D108BD9-81ED-4DB2-BD59-A6C34878D82A}">
                    <a16:rowId xmlns:a16="http://schemas.microsoft.com/office/drawing/2014/main" val="3899397060"/>
                  </a:ext>
                </a:extLst>
              </a:tr>
              <a:tr h="311483">
                <a:tc>
                  <a:txBody>
                    <a:bodyPr/>
                    <a:lstStyle/>
                    <a:p>
                      <a:pPr algn="l" fontAlgn="t">
                        <a:buNone/>
                      </a:pPr>
                      <a:r>
                        <a:rPr lang="en-US" sz="1400" b="0" i="0" u="none" strike="noStrike" dirty="0">
                          <a:solidFill>
                            <a:schemeClr val="tx1"/>
                          </a:solidFill>
                          <a:effectLst/>
                          <a:latin typeface="Aptos Narrow" panose="020B0004020202020204" pitchFamily="34" charset="0"/>
                        </a:rPr>
                        <a:t>MN</a:t>
                      </a:r>
                    </a:p>
                  </a:txBody>
                  <a:tcPr marL="6350" marR="6350" marT="6350" marB="0"/>
                </a:tc>
                <a:tc>
                  <a:txBody>
                    <a:bodyPr/>
                    <a:lstStyle/>
                    <a:p>
                      <a:pPr algn="l" fontAlgn="t">
                        <a:buNone/>
                      </a:pPr>
                      <a:r>
                        <a:rPr lang="en-US" sz="1400" b="0" i="0" u="none" strike="noStrike" dirty="0">
                          <a:solidFill>
                            <a:schemeClr val="tx1"/>
                          </a:solidFill>
                          <a:effectLst/>
                          <a:latin typeface="Aptos Narrow" panose="020B0004020202020204" pitchFamily="34" charset="0"/>
                        </a:rPr>
                        <a:t>2026</a:t>
                      </a:r>
                    </a:p>
                  </a:txBody>
                  <a:tcPr marL="6350" marR="6350" marT="6350" marB="0"/>
                </a:tc>
                <a:tc>
                  <a:txBody>
                    <a:bodyPr/>
                    <a:lstStyle/>
                    <a:p>
                      <a:pPr algn="l" fontAlgn="t">
                        <a:buNone/>
                      </a:pPr>
                      <a:r>
                        <a:rPr lang="en-US" sz="1400" u="none" strike="noStrike" dirty="0">
                          <a:solidFill>
                            <a:schemeClr val="tx1"/>
                          </a:solidFill>
                          <a:effectLst/>
                        </a:rPr>
                        <a:t>0.88%</a:t>
                      </a:r>
                      <a:endParaRPr lang="en-US" sz="1400" b="0" i="0" u="none" strike="noStrike" dirty="0">
                        <a:solidFill>
                          <a:schemeClr val="tx1"/>
                        </a:solidFill>
                        <a:effectLst/>
                        <a:latin typeface="Aptos Narrow" panose="020B0004020202020204" pitchFamily="34" charset="0"/>
                      </a:endParaRPr>
                    </a:p>
                  </a:txBody>
                  <a:tcPr marL="6350" marR="6350" marT="6350" marB="0"/>
                </a:tc>
                <a:tc>
                  <a:txBody>
                    <a:bodyPr/>
                    <a:lstStyle/>
                    <a:p>
                      <a:pPr algn="l" fontAlgn="t">
                        <a:buNone/>
                      </a:pPr>
                      <a:r>
                        <a:rPr lang="en-US" sz="1400" b="0" i="0" u="none" strike="noStrike" dirty="0">
                          <a:solidFill>
                            <a:schemeClr val="tx1"/>
                          </a:solidFill>
                          <a:effectLst/>
                          <a:latin typeface="Aptos Narrow" panose="020B0004020202020204" pitchFamily="34" charset="0"/>
                        </a:rPr>
                        <a:t>Social Security Base</a:t>
                      </a:r>
                    </a:p>
                  </a:txBody>
                  <a:tcPr marL="6350" marR="6350" marT="6350" marB="0"/>
                </a:tc>
                <a:tc>
                  <a:txBody>
                    <a:bodyPr/>
                    <a:lstStyle/>
                    <a:p>
                      <a:pPr algn="l" fontAlgn="t">
                        <a:buNone/>
                      </a:pPr>
                      <a:r>
                        <a:rPr lang="en-US" sz="1400" u="none" strike="noStrike">
                          <a:solidFill>
                            <a:schemeClr val="tx1"/>
                          </a:solidFill>
                          <a:effectLst/>
                        </a:rPr>
                        <a:t>Employee/Employer</a:t>
                      </a:r>
                      <a:endParaRPr lang="en-US" sz="1400" b="0" i="0" u="none" strike="noStrike">
                        <a:solidFill>
                          <a:schemeClr val="tx1"/>
                        </a:solidFill>
                        <a:effectLst/>
                        <a:latin typeface="Aptos Narrow" panose="020B0004020202020204" pitchFamily="34" charset="0"/>
                      </a:endParaRPr>
                    </a:p>
                  </a:txBody>
                  <a:tcPr marL="6350" marR="6350" marT="6350" marB="0"/>
                </a:tc>
                <a:extLst>
                  <a:ext uri="{0D108BD9-81ED-4DB2-BD59-A6C34878D82A}">
                    <a16:rowId xmlns:a16="http://schemas.microsoft.com/office/drawing/2014/main" val="2396474009"/>
                  </a:ext>
                </a:extLst>
              </a:tr>
              <a:tr h="311483">
                <a:tc>
                  <a:txBody>
                    <a:bodyPr/>
                    <a:lstStyle/>
                    <a:p>
                      <a:pPr algn="l" fontAlgn="t">
                        <a:buNone/>
                      </a:pPr>
                      <a:r>
                        <a:rPr lang="en-US" sz="1400" u="none" strike="noStrike">
                          <a:solidFill>
                            <a:schemeClr val="tx1"/>
                          </a:solidFill>
                          <a:effectLst/>
                        </a:rPr>
                        <a:t>MA</a:t>
                      </a:r>
                      <a:endParaRPr lang="en-US" sz="1400" b="0" i="0" u="none" strike="noStrike">
                        <a:solidFill>
                          <a:schemeClr val="tx1"/>
                        </a:solidFill>
                        <a:effectLst/>
                        <a:latin typeface="Aptos Narrow" panose="020B0004020202020204" pitchFamily="34" charset="0"/>
                      </a:endParaRPr>
                    </a:p>
                  </a:txBody>
                  <a:tcPr marL="6350" marR="6350" marT="6350" marB="0"/>
                </a:tc>
                <a:tc>
                  <a:txBody>
                    <a:bodyPr/>
                    <a:lstStyle/>
                    <a:p>
                      <a:pPr algn="l" fontAlgn="t">
                        <a:buNone/>
                      </a:pPr>
                      <a:r>
                        <a:rPr lang="en-US" sz="1400" b="0" i="0" u="none" strike="noStrike" dirty="0">
                          <a:solidFill>
                            <a:schemeClr val="tx1"/>
                          </a:solidFill>
                          <a:effectLst/>
                          <a:latin typeface="Aptos Narrow" panose="020B0004020202020204" pitchFamily="34" charset="0"/>
                        </a:rPr>
                        <a:t>2019</a:t>
                      </a:r>
                    </a:p>
                  </a:txBody>
                  <a:tcPr marL="6350" marR="6350" marT="6350" marB="0"/>
                </a:tc>
                <a:tc>
                  <a:txBody>
                    <a:bodyPr/>
                    <a:lstStyle/>
                    <a:p>
                      <a:pPr algn="l" fontAlgn="t">
                        <a:buNone/>
                      </a:pPr>
                      <a:r>
                        <a:rPr lang="en-US" sz="1400" u="none" strike="noStrike" dirty="0">
                          <a:solidFill>
                            <a:schemeClr val="tx1"/>
                          </a:solidFill>
                          <a:effectLst/>
                        </a:rPr>
                        <a:t>0.88%</a:t>
                      </a:r>
                      <a:endParaRPr lang="en-US" sz="1400" b="0" i="0" u="none" strike="noStrike" dirty="0">
                        <a:solidFill>
                          <a:schemeClr val="tx1"/>
                        </a:solidFill>
                        <a:effectLst/>
                        <a:latin typeface="Aptos Narrow" panose="020B0004020202020204" pitchFamily="34" charset="0"/>
                      </a:endParaRPr>
                    </a:p>
                  </a:txBody>
                  <a:tcPr marL="6350" marR="6350" marT="6350" marB="0"/>
                </a:tc>
                <a:tc>
                  <a:txBody>
                    <a:bodyPr/>
                    <a:lstStyle/>
                    <a:p>
                      <a:pPr algn="l" fontAlgn="t">
                        <a:buNone/>
                      </a:pPr>
                      <a:r>
                        <a:rPr lang="en-US" sz="1400" b="0" i="0" u="none" strike="noStrike" dirty="0">
                          <a:solidFill>
                            <a:schemeClr val="tx1"/>
                          </a:solidFill>
                          <a:effectLst/>
                          <a:latin typeface="Aptos Narrow" panose="020B0004020202020204" pitchFamily="34" charset="0"/>
                        </a:rPr>
                        <a:t>Social Security Base</a:t>
                      </a:r>
                    </a:p>
                  </a:txBody>
                  <a:tcPr marL="6350" marR="6350" marT="6350" marB="0"/>
                </a:tc>
                <a:tc>
                  <a:txBody>
                    <a:bodyPr/>
                    <a:lstStyle/>
                    <a:p>
                      <a:pPr algn="l" fontAlgn="t">
                        <a:buNone/>
                      </a:pPr>
                      <a:r>
                        <a:rPr lang="en-US" sz="1400" u="none" strike="noStrike">
                          <a:solidFill>
                            <a:schemeClr val="tx1"/>
                          </a:solidFill>
                          <a:effectLst/>
                        </a:rPr>
                        <a:t>Employee/Employer</a:t>
                      </a:r>
                      <a:endParaRPr lang="en-US" sz="1400" b="0" i="0" u="none" strike="noStrike">
                        <a:solidFill>
                          <a:schemeClr val="tx1"/>
                        </a:solidFill>
                        <a:effectLst/>
                        <a:latin typeface="Aptos Narrow" panose="020B0004020202020204" pitchFamily="34" charset="0"/>
                      </a:endParaRPr>
                    </a:p>
                  </a:txBody>
                  <a:tcPr marL="6350" marR="6350" marT="6350" marB="0"/>
                </a:tc>
                <a:extLst>
                  <a:ext uri="{0D108BD9-81ED-4DB2-BD59-A6C34878D82A}">
                    <a16:rowId xmlns:a16="http://schemas.microsoft.com/office/drawing/2014/main" val="1777078139"/>
                  </a:ext>
                </a:extLst>
              </a:tr>
              <a:tr h="0">
                <a:tc>
                  <a:txBody>
                    <a:bodyPr/>
                    <a:lstStyle/>
                    <a:p>
                      <a:pPr algn="l" fontAlgn="t">
                        <a:buNone/>
                      </a:pPr>
                      <a:r>
                        <a:rPr lang="en-US" sz="1400" u="none" strike="noStrike">
                          <a:solidFill>
                            <a:schemeClr val="tx1"/>
                          </a:solidFill>
                          <a:effectLst/>
                        </a:rPr>
                        <a:t>CO</a:t>
                      </a:r>
                      <a:endParaRPr lang="en-US" sz="1400" b="0" i="0" u="none" strike="noStrike">
                        <a:solidFill>
                          <a:schemeClr val="tx1"/>
                        </a:solidFill>
                        <a:effectLst/>
                        <a:latin typeface="Aptos Narrow" panose="020B0004020202020204" pitchFamily="34" charset="0"/>
                      </a:endParaRPr>
                    </a:p>
                  </a:txBody>
                  <a:tcPr marL="6350" marR="6350" marT="6350" marB="0"/>
                </a:tc>
                <a:tc>
                  <a:txBody>
                    <a:bodyPr/>
                    <a:lstStyle/>
                    <a:p>
                      <a:pPr algn="l" fontAlgn="t">
                        <a:buNone/>
                      </a:pPr>
                      <a:r>
                        <a:rPr lang="en-US" sz="1400" b="0" i="0" u="none" strike="noStrike" dirty="0">
                          <a:solidFill>
                            <a:schemeClr val="tx1"/>
                          </a:solidFill>
                          <a:effectLst/>
                          <a:latin typeface="Aptos Narrow" panose="020B0004020202020204" pitchFamily="34" charset="0"/>
                        </a:rPr>
                        <a:t>2024</a:t>
                      </a:r>
                    </a:p>
                  </a:txBody>
                  <a:tcPr marL="6350" marR="6350" marT="6350" marB="0"/>
                </a:tc>
                <a:tc>
                  <a:txBody>
                    <a:bodyPr/>
                    <a:lstStyle/>
                    <a:p>
                      <a:pPr algn="l" fontAlgn="t">
                        <a:buNone/>
                      </a:pPr>
                      <a:r>
                        <a:rPr lang="en-US" sz="1400" u="none" strike="noStrike" dirty="0">
                          <a:solidFill>
                            <a:schemeClr val="tx1"/>
                          </a:solidFill>
                          <a:effectLst/>
                        </a:rPr>
                        <a:t>0.9% (limit of 1.2%) </a:t>
                      </a:r>
                      <a:endParaRPr lang="en-US" sz="1400" b="0" i="0" u="none" strike="noStrike" dirty="0">
                        <a:solidFill>
                          <a:schemeClr val="tx1"/>
                        </a:solidFill>
                        <a:effectLst/>
                        <a:latin typeface="Aptos Narrow" panose="020B0004020202020204" pitchFamily="34" charset="0"/>
                      </a:endParaRPr>
                    </a:p>
                  </a:txBody>
                  <a:tcPr marL="6350" marR="6350" marT="6350" marB="0"/>
                </a:tc>
                <a:tc>
                  <a:txBody>
                    <a:bodyPr/>
                    <a:lstStyle/>
                    <a:p>
                      <a:pPr marL="0" marR="0" lvl="0" indent="0" algn="l" defTabSz="914400" rtl="0" eaLnBrk="1" fontAlgn="t" latinLnBrk="0" hangingPunct="1">
                        <a:lnSpc>
                          <a:spcPct val="100000"/>
                        </a:lnSpc>
                        <a:spcBef>
                          <a:spcPts val="0"/>
                        </a:spcBef>
                        <a:spcAft>
                          <a:spcPts val="0"/>
                        </a:spcAft>
                        <a:buClr>
                          <a:srgbClr val="000000"/>
                        </a:buClr>
                        <a:buSzTx/>
                        <a:buFont typeface="Arial"/>
                        <a:buNone/>
                        <a:tabLst/>
                        <a:defRPr/>
                      </a:pPr>
                      <a:r>
                        <a:rPr lang="en-US" sz="1400" b="0" i="0" u="none" strike="noStrike" dirty="0">
                          <a:solidFill>
                            <a:schemeClr val="tx1"/>
                          </a:solidFill>
                          <a:effectLst/>
                          <a:latin typeface="Aptos Narrow" panose="020B0004020202020204" pitchFamily="34" charset="0"/>
                        </a:rPr>
                        <a:t>Social Security Base</a:t>
                      </a:r>
                    </a:p>
                    <a:p>
                      <a:pPr algn="l" fontAlgn="t">
                        <a:buNone/>
                      </a:pPr>
                      <a:endParaRPr lang="en-US" sz="1400" b="0" i="0" u="none" strike="noStrike" dirty="0">
                        <a:solidFill>
                          <a:schemeClr val="tx1"/>
                        </a:solidFill>
                        <a:effectLst/>
                        <a:latin typeface="Aptos Narrow" panose="020B0004020202020204" pitchFamily="34" charset="0"/>
                      </a:endParaRPr>
                    </a:p>
                  </a:txBody>
                  <a:tcPr marL="6350" marR="6350" marT="6350" marB="0"/>
                </a:tc>
                <a:tc>
                  <a:txBody>
                    <a:bodyPr/>
                    <a:lstStyle/>
                    <a:p>
                      <a:pPr algn="l" fontAlgn="t">
                        <a:buNone/>
                      </a:pPr>
                      <a:r>
                        <a:rPr lang="en-US" sz="1400" u="none" strike="noStrike">
                          <a:solidFill>
                            <a:schemeClr val="tx1"/>
                          </a:solidFill>
                          <a:effectLst/>
                        </a:rPr>
                        <a:t>Employee/Employer</a:t>
                      </a:r>
                      <a:endParaRPr lang="en-US" sz="1400" b="0" i="0" u="none" strike="noStrike">
                        <a:solidFill>
                          <a:schemeClr val="tx1"/>
                        </a:solidFill>
                        <a:effectLst/>
                        <a:latin typeface="Aptos Narrow" panose="020B0004020202020204" pitchFamily="34" charset="0"/>
                      </a:endParaRPr>
                    </a:p>
                  </a:txBody>
                  <a:tcPr marL="6350" marR="6350" marT="6350" marB="0"/>
                </a:tc>
                <a:extLst>
                  <a:ext uri="{0D108BD9-81ED-4DB2-BD59-A6C34878D82A}">
                    <a16:rowId xmlns:a16="http://schemas.microsoft.com/office/drawing/2014/main" val="2478099164"/>
                  </a:ext>
                </a:extLst>
              </a:tr>
              <a:tr h="311483">
                <a:tc>
                  <a:txBody>
                    <a:bodyPr/>
                    <a:lstStyle/>
                    <a:p>
                      <a:pPr algn="l" fontAlgn="t">
                        <a:buNone/>
                      </a:pPr>
                      <a:r>
                        <a:rPr lang="en-US" sz="1400" u="none" strike="noStrike">
                          <a:solidFill>
                            <a:schemeClr val="tx1"/>
                          </a:solidFill>
                          <a:effectLst/>
                        </a:rPr>
                        <a:t>MD</a:t>
                      </a:r>
                      <a:endParaRPr lang="en-US" sz="1400" b="0" i="0" u="none" strike="noStrike">
                        <a:solidFill>
                          <a:schemeClr val="tx1"/>
                        </a:solidFill>
                        <a:effectLst/>
                        <a:latin typeface="Aptos Narrow" panose="020B0004020202020204" pitchFamily="34" charset="0"/>
                      </a:endParaRPr>
                    </a:p>
                  </a:txBody>
                  <a:tcPr marL="6350" marR="6350" marT="6350" marB="0"/>
                </a:tc>
                <a:tc>
                  <a:txBody>
                    <a:bodyPr/>
                    <a:lstStyle/>
                    <a:p>
                      <a:pPr algn="l" fontAlgn="t">
                        <a:buNone/>
                      </a:pPr>
                      <a:r>
                        <a:rPr lang="en-US" sz="1400" b="0" i="0" u="none" strike="noStrike" dirty="0">
                          <a:solidFill>
                            <a:schemeClr val="tx1"/>
                          </a:solidFill>
                          <a:effectLst/>
                          <a:latin typeface="Aptos Narrow" panose="020B0004020202020204" pitchFamily="34" charset="0"/>
                        </a:rPr>
                        <a:t>2028</a:t>
                      </a:r>
                    </a:p>
                  </a:txBody>
                  <a:tcPr marL="6350" marR="6350" marT="6350" marB="0"/>
                </a:tc>
                <a:tc>
                  <a:txBody>
                    <a:bodyPr/>
                    <a:lstStyle/>
                    <a:p>
                      <a:pPr algn="l" fontAlgn="t">
                        <a:buNone/>
                      </a:pPr>
                      <a:r>
                        <a:rPr lang="en-US" sz="1400" u="none" strike="noStrike" dirty="0">
                          <a:solidFill>
                            <a:schemeClr val="tx1"/>
                          </a:solidFill>
                          <a:effectLst/>
                        </a:rPr>
                        <a:t>0.9% (limit of 1.2%)</a:t>
                      </a:r>
                      <a:endParaRPr lang="en-US" sz="1400" b="0" i="0" u="none" strike="noStrike" dirty="0">
                        <a:solidFill>
                          <a:schemeClr val="tx1"/>
                        </a:solidFill>
                        <a:effectLst/>
                        <a:latin typeface="Aptos Narrow" panose="020B0004020202020204" pitchFamily="34" charset="0"/>
                      </a:endParaRPr>
                    </a:p>
                  </a:txBody>
                  <a:tcPr marL="6350" marR="6350" marT="6350" marB="0"/>
                </a:tc>
                <a:tc>
                  <a:txBody>
                    <a:bodyPr/>
                    <a:lstStyle/>
                    <a:p>
                      <a:pPr marL="0" marR="0" lvl="0" indent="0" algn="l" defTabSz="914400" rtl="0" eaLnBrk="1" fontAlgn="t" latinLnBrk="0" hangingPunct="1">
                        <a:lnSpc>
                          <a:spcPct val="100000"/>
                        </a:lnSpc>
                        <a:spcBef>
                          <a:spcPts val="0"/>
                        </a:spcBef>
                        <a:spcAft>
                          <a:spcPts val="0"/>
                        </a:spcAft>
                        <a:buClr>
                          <a:srgbClr val="000000"/>
                        </a:buClr>
                        <a:buSzTx/>
                        <a:buFont typeface="Arial"/>
                        <a:buNone/>
                        <a:tabLst/>
                        <a:defRPr/>
                      </a:pPr>
                      <a:r>
                        <a:rPr lang="en-US" sz="1400" b="0" i="0" u="none" strike="noStrike" dirty="0">
                          <a:solidFill>
                            <a:schemeClr val="tx1"/>
                          </a:solidFill>
                          <a:effectLst/>
                          <a:latin typeface="Aptos Narrow" panose="020B0004020202020204" pitchFamily="34" charset="0"/>
                        </a:rPr>
                        <a:t>Social Security Base</a:t>
                      </a:r>
                    </a:p>
                    <a:p>
                      <a:pPr algn="l" fontAlgn="t">
                        <a:buNone/>
                      </a:pPr>
                      <a:endParaRPr lang="en-US" sz="1400" b="0" i="0" u="none" strike="noStrike" dirty="0">
                        <a:solidFill>
                          <a:schemeClr val="tx1"/>
                        </a:solidFill>
                        <a:effectLst/>
                        <a:latin typeface="Aptos Narrow" panose="020B0004020202020204" pitchFamily="34" charset="0"/>
                      </a:endParaRPr>
                    </a:p>
                  </a:txBody>
                  <a:tcPr marL="6350" marR="6350" marT="6350" marB="0"/>
                </a:tc>
                <a:tc>
                  <a:txBody>
                    <a:bodyPr/>
                    <a:lstStyle/>
                    <a:p>
                      <a:pPr algn="l" fontAlgn="t">
                        <a:buNone/>
                      </a:pPr>
                      <a:r>
                        <a:rPr lang="en-US" sz="1400" u="none" strike="noStrike">
                          <a:solidFill>
                            <a:schemeClr val="tx1"/>
                          </a:solidFill>
                          <a:effectLst/>
                        </a:rPr>
                        <a:t>Employee/Employer</a:t>
                      </a:r>
                      <a:endParaRPr lang="en-US" sz="1400" b="0" i="0" u="none" strike="noStrike">
                        <a:solidFill>
                          <a:schemeClr val="tx1"/>
                        </a:solidFill>
                        <a:effectLst/>
                        <a:latin typeface="Aptos Narrow" panose="020B0004020202020204" pitchFamily="34" charset="0"/>
                      </a:endParaRPr>
                    </a:p>
                  </a:txBody>
                  <a:tcPr marL="6350" marR="6350" marT="6350" marB="0"/>
                </a:tc>
                <a:extLst>
                  <a:ext uri="{0D108BD9-81ED-4DB2-BD59-A6C34878D82A}">
                    <a16:rowId xmlns:a16="http://schemas.microsoft.com/office/drawing/2014/main" val="2348280073"/>
                  </a:ext>
                </a:extLst>
              </a:tr>
              <a:tr h="473357">
                <a:tc>
                  <a:txBody>
                    <a:bodyPr/>
                    <a:lstStyle/>
                    <a:p>
                      <a:pPr algn="l" fontAlgn="t">
                        <a:buNone/>
                      </a:pPr>
                      <a:r>
                        <a:rPr lang="en-US" sz="1400" u="none" strike="noStrike">
                          <a:solidFill>
                            <a:schemeClr val="tx1"/>
                          </a:solidFill>
                          <a:effectLst/>
                        </a:rPr>
                        <a:t>WA</a:t>
                      </a:r>
                      <a:endParaRPr lang="en-US" sz="1400" b="0" i="0" u="none" strike="noStrike">
                        <a:solidFill>
                          <a:schemeClr val="tx1"/>
                        </a:solidFill>
                        <a:effectLst/>
                        <a:latin typeface="Aptos Narrow" panose="020B0004020202020204" pitchFamily="34" charset="0"/>
                      </a:endParaRPr>
                    </a:p>
                  </a:txBody>
                  <a:tcPr marL="6350" marR="6350" marT="6350" marB="0"/>
                </a:tc>
                <a:tc>
                  <a:txBody>
                    <a:bodyPr/>
                    <a:lstStyle/>
                    <a:p>
                      <a:pPr algn="l" fontAlgn="t">
                        <a:buNone/>
                      </a:pPr>
                      <a:r>
                        <a:rPr lang="en-US" sz="1400" b="0" i="0" u="none" strike="noStrike" dirty="0">
                          <a:solidFill>
                            <a:schemeClr val="tx1"/>
                          </a:solidFill>
                          <a:effectLst/>
                          <a:latin typeface="Aptos Narrow" panose="020B0004020202020204" pitchFamily="34" charset="0"/>
                        </a:rPr>
                        <a:t>2020</a:t>
                      </a:r>
                    </a:p>
                  </a:txBody>
                  <a:tcPr marL="6350" marR="6350" marT="6350" marB="0"/>
                </a:tc>
                <a:tc>
                  <a:txBody>
                    <a:bodyPr/>
                    <a:lstStyle/>
                    <a:p>
                      <a:pPr algn="l" fontAlgn="t">
                        <a:buNone/>
                      </a:pPr>
                      <a:r>
                        <a:rPr lang="en-US" sz="1400" u="none" strike="noStrike" dirty="0">
                          <a:solidFill>
                            <a:schemeClr val="tx1"/>
                          </a:solidFill>
                          <a:effectLst/>
                        </a:rPr>
                        <a:t>0.92% </a:t>
                      </a:r>
                      <a:endParaRPr lang="en-US" sz="1400" b="0" i="0" u="none" strike="noStrike" dirty="0">
                        <a:solidFill>
                          <a:schemeClr val="tx1"/>
                        </a:solidFill>
                        <a:effectLst/>
                        <a:latin typeface="Aptos Narrow" panose="020B0004020202020204" pitchFamily="34" charset="0"/>
                      </a:endParaRPr>
                    </a:p>
                  </a:txBody>
                  <a:tcPr marL="6350" marR="6350" marT="6350" marB="0"/>
                </a:tc>
                <a:tc>
                  <a:txBody>
                    <a:bodyPr/>
                    <a:lstStyle/>
                    <a:p>
                      <a:pPr marL="0" marR="0" lvl="0" indent="0" algn="l" defTabSz="914400" rtl="0" eaLnBrk="1" fontAlgn="t" latinLnBrk="0" hangingPunct="1">
                        <a:lnSpc>
                          <a:spcPct val="100000"/>
                        </a:lnSpc>
                        <a:spcBef>
                          <a:spcPts val="0"/>
                        </a:spcBef>
                        <a:spcAft>
                          <a:spcPts val="0"/>
                        </a:spcAft>
                        <a:buClr>
                          <a:srgbClr val="000000"/>
                        </a:buClr>
                        <a:buSzTx/>
                        <a:buFont typeface="Arial"/>
                        <a:buNone/>
                        <a:tabLst/>
                        <a:defRPr/>
                      </a:pPr>
                      <a:r>
                        <a:rPr lang="en-US" sz="1400" b="0" i="0" u="none" strike="noStrike" dirty="0">
                          <a:solidFill>
                            <a:schemeClr val="tx1"/>
                          </a:solidFill>
                          <a:effectLst/>
                          <a:latin typeface="Aptos Narrow" panose="020B0004020202020204" pitchFamily="34" charset="0"/>
                        </a:rPr>
                        <a:t>Social Security Base</a:t>
                      </a:r>
                    </a:p>
                    <a:p>
                      <a:pPr algn="l" fontAlgn="t">
                        <a:buNone/>
                      </a:pPr>
                      <a:endParaRPr lang="en-US" sz="1400" b="0" i="0" u="none" strike="noStrike" dirty="0">
                        <a:solidFill>
                          <a:schemeClr val="tx1"/>
                        </a:solidFill>
                        <a:effectLst/>
                        <a:latin typeface="Aptos Narrow" panose="020B0004020202020204" pitchFamily="34" charset="0"/>
                      </a:endParaRPr>
                    </a:p>
                  </a:txBody>
                  <a:tcPr marL="6350" marR="6350" marT="6350" marB="0"/>
                </a:tc>
                <a:tc>
                  <a:txBody>
                    <a:bodyPr/>
                    <a:lstStyle/>
                    <a:p>
                      <a:pPr algn="l" fontAlgn="t">
                        <a:buNone/>
                      </a:pPr>
                      <a:r>
                        <a:rPr lang="en-US" sz="1400" u="none" strike="noStrike">
                          <a:solidFill>
                            <a:schemeClr val="tx1"/>
                          </a:solidFill>
                          <a:effectLst/>
                        </a:rPr>
                        <a:t>Employee/Employer</a:t>
                      </a:r>
                      <a:endParaRPr lang="en-US" sz="1400" b="0" i="0" u="none" strike="noStrike">
                        <a:solidFill>
                          <a:schemeClr val="tx1"/>
                        </a:solidFill>
                        <a:effectLst/>
                        <a:latin typeface="Aptos Narrow" panose="020B0004020202020204" pitchFamily="34" charset="0"/>
                      </a:endParaRPr>
                    </a:p>
                  </a:txBody>
                  <a:tcPr marL="6350" marR="6350" marT="6350" marB="0"/>
                </a:tc>
                <a:extLst>
                  <a:ext uri="{0D108BD9-81ED-4DB2-BD59-A6C34878D82A}">
                    <a16:rowId xmlns:a16="http://schemas.microsoft.com/office/drawing/2014/main" val="539461657"/>
                  </a:ext>
                </a:extLst>
              </a:tr>
              <a:tr h="311483">
                <a:tc>
                  <a:txBody>
                    <a:bodyPr/>
                    <a:lstStyle/>
                    <a:p>
                      <a:pPr algn="l" fontAlgn="t">
                        <a:buNone/>
                      </a:pPr>
                      <a:r>
                        <a:rPr lang="en-US" sz="1400" u="none" strike="noStrike">
                          <a:solidFill>
                            <a:schemeClr val="tx1"/>
                          </a:solidFill>
                          <a:effectLst/>
                        </a:rPr>
                        <a:t>ME</a:t>
                      </a:r>
                      <a:endParaRPr lang="en-US" sz="1400" b="0" i="0" u="none" strike="noStrike">
                        <a:solidFill>
                          <a:schemeClr val="tx1"/>
                        </a:solidFill>
                        <a:effectLst/>
                        <a:latin typeface="Aptos Narrow" panose="020B0004020202020204" pitchFamily="34" charset="0"/>
                      </a:endParaRPr>
                    </a:p>
                  </a:txBody>
                  <a:tcPr marL="6350" marR="6350" marT="6350" marB="0"/>
                </a:tc>
                <a:tc>
                  <a:txBody>
                    <a:bodyPr/>
                    <a:lstStyle/>
                    <a:p>
                      <a:pPr algn="l" fontAlgn="t">
                        <a:buNone/>
                      </a:pPr>
                      <a:r>
                        <a:rPr lang="en-US" sz="1400" b="0" i="0" u="none" strike="noStrike" dirty="0">
                          <a:solidFill>
                            <a:schemeClr val="tx1"/>
                          </a:solidFill>
                          <a:effectLst/>
                          <a:latin typeface="Aptos Narrow" panose="020B0004020202020204" pitchFamily="34" charset="0"/>
                        </a:rPr>
                        <a:t>2026</a:t>
                      </a:r>
                    </a:p>
                  </a:txBody>
                  <a:tcPr marL="6350" marR="6350" marT="6350" marB="0"/>
                </a:tc>
                <a:tc>
                  <a:txBody>
                    <a:bodyPr/>
                    <a:lstStyle/>
                    <a:p>
                      <a:pPr algn="l" fontAlgn="t">
                        <a:buNone/>
                      </a:pPr>
                      <a:r>
                        <a:rPr lang="en-US" sz="1400" u="none" strike="noStrike" dirty="0">
                          <a:solidFill>
                            <a:schemeClr val="tx1"/>
                          </a:solidFill>
                          <a:effectLst/>
                        </a:rPr>
                        <a:t>1% (limit of 1%)</a:t>
                      </a:r>
                      <a:endParaRPr lang="en-US" sz="1400" b="0" i="0" u="none" strike="noStrike" dirty="0">
                        <a:solidFill>
                          <a:schemeClr val="tx1"/>
                        </a:solidFill>
                        <a:effectLst/>
                        <a:latin typeface="Aptos Narrow" panose="020B0004020202020204" pitchFamily="34" charset="0"/>
                      </a:endParaRPr>
                    </a:p>
                  </a:txBody>
                  <a:tcPr marL="6350" marR="6350" marT="6350" marB="0"/>
                </a:tc>
                <a:tc>
                  <a:txBody>
                    <a:bodyPr/>
                    <a:lstStyle/>
                    <a:p>
                      <a:pPr marL="0" marR="0" lvl="0" indent="0" algn="l" defTabSz="914400" rtl="0" eaLnBrk="1" fontAlgn="t" latinLnBrk="0" hangingPunct="1">
                        <a:lnSpc>
                          <a:spcPct val="100000"/>
                        </a:lnSpc>
                        <a:spcBef>
                          <a:spcPts val="0"/>
                        </a:spcBef>
                        <a:spcAft>
                          <a:spcPts val="0"/>
                        </a:spcAft>
                        <a:buClr>
                          <a:srgbClr val="000000"/>
                        </a:buClr>
                        <a:buSzTx/>
                        <a:buFont typeface="Arial"/>
                        <a:buNone/>
                        <a:tabLst/>
                        <a:defRPr/>
                      </a:pPr>
                      <a:r>
                        <a:rPr lang="en-US" sz="1400" b="0" i="0" u="none" strike="noStrike" dirty="0">
                          <a:solidFill>
                            <a:schemeClr val="tx1"/>
                          </a:solidFill>
                          <a:effectLst/>
                          <a:latin typeface="Aptos Narrow" panose="020B0004020202020204" pitchFamily="34" charset="0"/>
                        </a:rPr>
                        <a:t>Social Security Base</a:t>
                      </a:r>
                    </a:p>
                    <a:p>
                      <a:pPr algn="l" fontAlgn="t">
                        <a:buNone/>
                      </a:pPr>
                      <a:endParaRPr lang="en-US" sz="1400" b="0" i="0" u="none" strike="noStrike" dirty="0">
                        <a:solidFill>
                          <a:schemeClr val="tx1"/>
                        </a:solidFill>
                        <a:effectLst/>
                        <a:latin typeface="Aptos Narrow" panose="020B0004020202020204" pitchFamily="34" charset="0"/>
                      </a:endParaRPr>
                    </a:p>
                  </a:txBody>
                  <a:tcPr marL="6350" marR="6350" marT="6350" marB="0"/>
                </a:tc>
                <a:tc>
                  <a:txBody>
                    <a:bodyPr/>
                    <a:lstStyle/>
                    <a:p>
                      <a:pPr algn="l" fontAlgn="t">
                        <a:buNone/>
                      </a:pPr>
                      <a:r>
                        <a:rPr lang="en-US" sz="1400" u="none" strike="noStrike">
                          <a:solidFill>
                            <a:schemeClr val="tx1"/>
                          </a:solidFill>
                          <a:effectLst/>
                        </a:rPr>
                        <a:t>Employee/Employer</a:t>
                      </a:r>
                      <a:endParaRPr lang="en-US" sz="1400" b="0" i="0" u="none" strike="noStrike">
                        <a:solidFill>
                          <a:schemeClr val="tx1"/>
                        </a:solidFill>
                        <a:effectLst/>
                        <a:latin typeface="Aptos Narrow" panose="020B0004020202020204" pitchFamily="34" charset="0"/>
                      </a:endParaRPr>
                    </a:p>
                  </a:txBody>
                  <a:tcPr marL="6350" marR="6350" marT="6350" marB="0"/>
                </a:tc>
                <a:extLst>
                  <a:ext uri="{0D108BD9-81ED-4DB2-BD59-A6C34878D82A}">
                    <a16:rowId xmlns:a16="http://schemas.microsoft.com/office/drawing/2014/main" val="3141847121"/>
                  </a:ext>
                </a:extLst>
              </a:tr>
              <a:tr h="311483">
                <a:tc>
                  <a:txBody>
                    <a:bodyPr/>
                    <a:lstStyle/>
                    <a:p>
                      <a:pPr algn="l" fontAlgn="t">
                        <a:buNone/>
                      </a:pPr>
                      <a:r>
                        <a:rPr lang="en-US" sz="1400" u="none" strike="noStrike">
                          <a:solidFill>
                            <a:schemeClr val="tx1"/>
                          </a:solidFill>
                          <a:effectLst/>
                        </a:rPr>
                        <a:t>OR</a:t>
                      </a:r>
                      <a:endParaRPr lang="en-US" sz="1400" b="0" i="0" u="none" strike="noStrike">
                        <a:solidFill>
                          <a:schemeClr val="tx1"/>
                        </a:solidFill>
                        <a:effectLst/>
                        <a:latin typeface="Aptos Narrow" panose="020B0004020202020204" pitchFamily="34" charset="0"/>
                      </a:endParaRPr>
                    </a:p>
                  </a:txBody>
                  <a:tcPr marL="6350" marR="6350" marT="6350" marB="0"/>
                </a:tc>
                <a:tc>
                  <a:txBody>
                    <a:bodyPr/>
                    <a:lstStyle/>
                    <a:p>
                      <a:pPr algn="l" fontAlgn="t">
                        <a:buNone/>
                      </a:pPr>
                      <a:r>
                        <a:rPr lang="en-US" sz="1400" b="0" i="0" u="none" strike="noStrike" dirty="0">
                          <a:solidFill>
                            <a:schemeClr val="tx1"/>
                          </a:solidFill>
                          <a:effectLst/>
                          <a:latin typeface="Aptos Narrow" panose="020B0004020202020204" pitchFamily="34" charset="0"/>
                        </a:rPr>
                        <a:t>2023</a:t>
                      </a:r>
                    </a:p>
                  </a:txBody>
                  <a:tcPr marL="6350" marR="6350" marT="6350" marB="0"/>
                </a:tc>
                <a:tc>
                  <a:txBody>
                    <a:bodyPr/>
                    <a:lstStyle/>
                    <a:p>
                      <a:pPr algn="l" fontAlgn="t">
                        <a:buNone/>
                      </a:pPr>
                      <a:r>
                        <a:rPr lang="en-US" sz="1400" u="none" strike="noStrike" dirty="0">
                          <a:solidFill>
                            <a:schemeClr val="tx1"/>
                          </a:solidFill>
                          <a:effectLst/>
                        </a:rPr>
                        <a:t>1% (limit of 1%)</a:t>
                      </a:r>
                      <a:endParaRPr lang="en-US" sz="1400" b="0" i="0" u="none" strike="noStrike" dirty="0">
                        <a:solidFill>
                          <a:schemeClr val="tx1"/>
                        </a:solidFill>
                        <a:effectLst/>
                        <a:latin typeface="Aptos Narrow" panose="020B0004020202020204" pitchFamily="34" charset="0"/>
                      </a:endParaRPr>
                    </a:p>
                  </a:txBody>
                  <a:tcPr marL="6350" marR="6350" marT="6350" marB="0"/>
                </a:tc>
                <a:tc>
                  <a:txBody>
                    <a:bodyPr/>
                    <a:lstStyle/>
                    <a:p>
                      <a:pPr marL="0" marR="0" lvl="0" indent="0" algn="l" defTabSz="914400" rtl="0" eaLnBrk="1" fontAlgn="t" latinLnBrk="0" hangingPunct="1">
                        <a:lnSpc>
                          <a:spcPct val="100000"/>
                        </a:lnSpc>
                        <a:spcBef>
                          <a:spcPts val="0"/>
                        </a:spcBef>
                        <a:spcAft>
                          <a:spcPts val="0"/>
                        </a:spcAft>
                        <a:buClr>
                          <a:srgbClr val="000000"/>
                        </a:buClr>
                        <a:buSzTx/>
                        <a:buFont typeface="Arial"/>
                        <a:buNone/>
                        <a:tabLst/>
                        <a:defRPr/>
                      </a:pPr>
                      <a:r>
                        <a:rPr lang="en-US" sz="1400" b="0" i="0" u="none" strike="noStrike" dirty="0">
                          <a:solidFill>
                            <a:schemeClr val="tx1"/>
                          </a:solidFill>
                          <a:effectLst/>
                          <a:latin typeface="Aptos Narrow" panose="020B0004020202020204" pitchFamily="34" charset="0"/>
                        </a:rPr>
                        <a:t>Social Security Base</a:t>
                      </a:r>
                    </a:p>
                    <a:p>
                      <a:pPr algn="l" fontAlgn="t">
                        <a:buNone/>
                      </a:pPr>
                      <a:endParaRPr lang="en-US" sz="1400" b="0" i="0" u="none" strike="noStrike" dirty="0">
                        <a:solidFill>
                          <a:schemeClr val="tx1"/>
                        </a:solidFill>
                        <a:effectLst/>
                        <a:latin typeface="Aptos Narrow" panose="020B0004020202020204" pitchFamily="34" charset="0"/>
                      </a:endParaRPr>
                    </a:p>
                  </a:txBody>
                  <a:tcPr marL="6350" marR="6350" marT="6350" marB="0"/>
                </a:tc>
                <a:tc>
                  <a:txBody>
                    <a:bodyPr/>
                    <a:lstStyle/>
                    <a:p>
                      <a:pPr algn="l" fontAlgn="t">
                        <a:buNone/>
                      </a:pPr>
                      <a:r>
                        <a:rPr lang="en-US" sz="1400" u="none" strike="noStrike">
                          <a:solidFill>
                            <a:schemeClr val="tx1"/>
                          </a:solidFill>
                          <a:effectLst/>
                        </a:rPr>
                        <a:t>Employee/Employer</a:t>
                      </a:r>
                      <a:endParaRPr lang="en-US" sz="1400" b="0" i="0" u="none" strike="noStrike">
                        <a:solidFill>
                          <a:schemeClr val="tx1"/>
                        </a:solidFill>
                        <a:effectLst/>
                        <a:latin typeface="Aptos Narrow" panose="020B0004020202020204" pitchFamily="34" charset="0"/>
                      </a:endParaRPr>
                    </a:p>
                  </a:txBody>
                  <a:tcPr marL="6350" marR="6350" marT="6350" marB="0"/>
                </a:tc>
                <a:extLst>
                  <a:ext uri="{0D108BD9-81ED-4DB2-BD59-A6C34878D82A}">
                    <a16:rowId xmlns:a16="http://schemas.microsoft.com/office/drawing/2014/main" val="2126859055"/>
                  </a:ext>
                </a:extLst>
              </a:tr>
              <a:tr h="311483">
                <a:tc>
                  <a:txBody>
                    <a:bodyPr/>
                    <a:lstStyle/>
                    <a:p>
                      <a:pPr algn="l" fontAlgn="t">
                        <a:buNone/>
                      </a:pPr>
                      <a:r>
                        <a:rPr lang="en-US" sz="1400" u="none" strike="noStrike">
                          <a:solidFill>
                            <a:schemeClr val="tx1"/>
                          </a:solidFill>
                          <a:effectLst/>
                        </a:rPr>
                        <a:t>CA</a:t>
                      </a:r>
                      <a:endParaRPr lang="en-US" sz="1400" b="0" i="0" u="none" strike="noStrike">
                        <a:solidFill>
                          <a:schemeClr val="tx1"/>
                        </a:solidFill>
                        <a:effectLst/>
                        <a:latin typeface="Aptos Narrow" panose="020B0004020202020204" pitchFamily="34" charset="0"/>
                      </a:endParaRPr>
                    </a:p>
                  </a:txBody>
                  <a:tcPr marL="6350" marR="6350" marT="6350" marB="0"/>
                </a:tc>
                <a:tc>
                  <a:txBody>
                    <a:bodyPr/>
                    <a:lstStyle/>
                    <a:p>
                      <a:pPr algn="l" fontAlgn="t">
                        <a:buNone/>
                      </a:pPr>
                      <a:r>
                        <a:rPr lang="en-US" sz="1400" b="0" i="0" u="none" strike="noStrike" dirty="0">
                          <a:solidFill>
                            <a:schemeClr val="tx1"/>
                          </a:solidFill>
                          <a:effectLst/>
                          <a:latin typeface="Aptos Narrow" panose="020B0004020202020204" pitchFamily="34" charset="0"/>
                        </a:rPr>
                        <a:t>2004</a:t>
                      </a:r>
                    </a:p>
                    <a:p>
                      <a:pPr algn="l" fontAlgn="t">
                        <a:buNone/>
                      </a:pPr>
                      <a:endParaRPr lang="en-US" sz="1400" b="0" i="0" u="none" strike="noStrike" dirty="0">
                        <a:solidFill>
                          <a:schemeClr val="tx1"/>
                        </a:solidFill>
                        <a:effectLst/>
                        <a:latin typeface="Aptos Narrow" panose="020B0004020202020204" pitchFamily="34" charset="0"/>
                      </a:endParaRPr>
                    </a:p>
                  </a:txBody>
                  <a:tcPr marL="6350" marR="6350" marT="6350" marB="0"/>
                </a:tc>
                <a:tc>
                  <a:txBody>
                    <a:bodyPr/>
                    <a:lstStyle/>
                    <a:p>
                      <a:pPr algn="l" fontAlgn="t">
                        <a:buNone/>
                      </a:pPr>
                      <a:r>
                        <a:rPr lang="en-US" sz="1400" u="none" strike="noStrike" dirty="0">
                          <a:solidFill>
                            <a:schemeClr val="tx1"/>
                          </a:solidFill>
                          <a:effectLst/>
                        </a:rPr>
                        <a:t>1.20% (limit of 1.5%)</a:t>
                      </a:r>
                      <a:endParaRPr lang="en-US" sz="1400" b="0" i="0" u="none" strike="noStrike" dirty="0">
                        <a:solidFill>
                          <a:schemeClr val="tx1"/>
                        </a:solidFill>
                        <a:effectLst/>
                        <a:latin typeface="Aptos Narrow" panose="020B0004020202020204" pitchFamily="34" charset="0"/>
                      </a:endParaRPr>
                    </a:p>
                  </a:txBody>
                  <a:tcPr marL="6350" marR="6350" marT="6350" marB="0"/>
                </a:tc>
                <a:tc>
                  <a:txBody>
                    <a:bodyPr/>
                    <a:lstStyle/>
                    <a:p>
                      <a:pPr algn="l" fontAlgn="t">
                        <a:buNone/>
                      </a:pPr>
                      <a:r>
                        <a:rPr lang="en-US" sz="1400" b="0" i="0" u="none" strike="noStrike" dirty="0">
                          <a:solidFill>
                            <a:schemeClr val="tx1"/>
                          </a:solidFill>
                          <a:effectLst/>
                          <a:latin typeface="Aptos Narrow" panose="020B0004020202020204" pitchFamily="34" charset="0"/>
                        </a:rPr>
                        <a:t>Statutory formula</a:t>
                      </a:r>
                    </a:p>
                  </a:txBody>
                  <a:tcPr marL="6350" marR="6350" marT="6350" marB="0"/>
                </a:tc>
                <a:tc>
                  <a:txBody>
                    <a:bodyPr/>
                    <a:lstStyle/>
                    <a:p>
                      <a:pPr algn="l" fontAlgn="t">
                        <a:buNone/>
                      </a:pPr>
                      <a:r>
                        <a:rPr lang="en-US" sz="1400" u="none" strike="noStrike">
                          <a:solidFill>
                            <a:schemeClr val="tx1"/>
                          </a:solidFill>
                          <a:effectLst/>
                        </a:rPr>
                        <a:t>Employees</a:t>
                      </a:r>
                      <a:endParaRPr lang="en-US" sz="1400" b="0" i="0" u="none" strike="noStrike">
                        <a:solidFill>
                          <a:schemeClr val="tx1"/>
                        </a:solidFill>
                        <a:effectLst/>
                        <a:latin typeface="Aptos Narrow" panose="020B0004020202020204" pitchFamily="34" charset="0"/>
                      </a:endParaRPr>
                    </a:p>
                  </a:txBody>
                  <a:tcPr marL="6350" marR="6350" marT="6350" marB="0"/>
                </a:tc>
                <a:extLst>
                  <a:ext uri="{0D108BD9-81ED-4DB2-BD59-A6C34878D82A}">
                    <a16:rowId xmlns:a16="http://schemas.microsoft.com/office/drawing/2014/main" val="802312958"/>
                  </a:ext>
                </a:extLst>
              </a:tr>
              <a:tr h="322630">
                <a:tc>
                  <a:txBody>
                    <a:bodyPr/>
                    <a:lstStyle/>
                    <a:p>
                      <a:pPr algn="l" fontAlgn="t">
                        <a:buNone/>
                      </a:pPr>
                      <a:r>
                        <a:rPr lang="en-US" sz="1400" u="none" strike="noStrike">
                          <a:solidFill>
                            <a:schemeClr val="tx1"/>
                          </a:solidFill>
                          <a:effectLst/>
                        </a:rPr>
                        <a:t>RI</a:t>
                      </a:r>
                      <a:endParaRPr lang="en-US" sz="1400" b="0" i="0" u="none" strike="noStrike">
                        <a:solidFill>
                          <a:schemeClr val="tx1"/>
                        </a:solidFill>
                        <a:effectLst/>
                        <a:latin typeface="Aptos Narrow" panose="020B0004020202020204" pitchFamily="34" charset="0"/>
                      </a:endParaRPr>
                    </a:p>
                  </a:txBody>
                  <a:tcPr marL="6350" marR="6350" marT="6350" marB="0"/>
                </a:tc>
                <a:tc>
                  <a:txBody>
                    <a:bodyPr/>
                    <a:lstStyle/>
                    <a:p>
                      <a:pPr algn="l" fontAlgn="t">
                        <a:buNone/>
                      </a:pPr>
                      <a:r>
                        <a:rPr lang="en-US" sz="1400" b="0" i="0" u="none" strike="noStrike" dirty="0">
                          <a:solidFill>
                            <a:schemeClr val="tx1"/>
                          </a:solidFill>
                          <a:effectLst/>
                          <a:latin typeface="Aptos Narrow" panose="020B0004020202020204" pitchFamily="34" charset="0"/>
                        </a:rPr>
                        <a:t>2014</a:t>
                      </a:r>
                    </a:p>
                  </a:txBody>
                  <a:tcPr marL="6350" marR="6350" marT="6350" marB="0"/>
                </a:tc>
                <a:tc>
                  <a:txBody>
                    <a:bodyPr/>
                    <a:lstStyle/>
                    <a:p>
                      <a:pPr algn="l" fontAlgn="t">
                        <a:buNone/>
                      </a:pPr>
                      <a:r>
                        <a:rPr lang="en-US" sz="1400" u="none" strike="noStrike" dirty="0">
                          <a:solidFill>
                            <a:schemeClr val="tx1"/>
                          </a:solidFill>
                          <a:effectLst/>
                        </a:rPr>
                        <a:t>1.30%</a:t>
                      </a:r>
                      <a:endParaRPr lang="en-US" sz="1400" b="0" i="0" u="none" strike="noStrike" dirty="0">
                        <a:solidFill>
                          <a:schemeClr val="tx1"/>
                        </a:solidFill>
                        <a:effectLst/>
                        <a:latin typeface="Aptos Narrow" panose="020B0004020202020204" pitchFamily="34" charset="0"/>
                      </a:endParaRPr>
                    </a:p>
                  </a:txBody>
                  <a:tcPr marL="6350" marR="6350" marT="6350" marB="0"/>
                </a:tc>
                <a:tc>
                  <a:txBody>
                    <a:bodyPr/>
                    <a:lstStyle/>
                    <a:p>
                      <a:pPr algn="l" fontAlgn="t">
                        <a:buNone/>
                      </a:pPr>
                      <a:r>
                        <a:rPr lang="en-US" sz="1400" b="0" i="0" u="none" strike="noStrike" dirty="0">
                          <a:solidFill>
                            <a:schemeClr val="tx1"/>
                          </a:solidFill>
                          <a:effectLst/>
                          <a:latin typeface="Aptos Narrow" panose="020B0004020202020204" pitchFamily="34" charset="0"/>
                        </a:rPr>
                        <a:t>$89,200/yr*</a:t>
                      </a:r>
                    </a:p>
                  </a:txBody>
                  <a:tcPr marL="6350" marR="6350" marT="6350" marB="0"/>
                </a:tc>
                <a:tc>
                  <a:txBody>
                    <a:bodyPr/>
                    <a:lstStyle/>
                    <a:p>
                      <a:pPr algn="l" fontAlgn="t">
                        <a:buNone/>
                      </a:pPr>
                      <a:r>
                        <a:rPr lang="en-US" sz="1400" u="none" strike="noStrike" dirty="0">
                          <a:solidFill>
                            <a:schemeClr val="tx1"/>
                          </a:solidFill>
                          <a:effectLst/>
                        </a:rPr>
                        <a:t>Employees</a:t>
                      </a:r>
                      <a:endParaRPr lang="en-US" sz="1400" b="0" i="0" u="none" strike="noStrike" dirty="0">
                        <a:solidFill>
                          <a:schemeClr val="tx1"/>
                        </a:solidFill>
                        <a:effectLst/>
                        <a:latin typeface="Aptos Narrow" panose="020B0004020202020204" pitchFamily="34" charset="0"/>
                      </a:endParaRPr>
                    </a:p>
                  </a:txBody>
                  <a:tcPr marL="6350" marR="6350" marT="6350" marB="0"/>
                </a:tc>
                <a:extLst>
                  <a:ext uri="{0D108BD9-81ED-4DB2-BD59-A6C34878D82A}">
                    <a16:rowId xmlns:a16="http://schemas.microsoft.com/office/drawing/2014/main" val="3596320747"/>
                  </a:ext>
                </a:extLst>
              </a:tr>
            </a:tbl>
          </a:graphicData>
        </a:graphic>
      </p:graphicFrame>
      <p:sp>
        <p:nvSpPr>
          <p:cNvPr id="2" name="TextBox 1">
            <a:extLst>
              <a:ext uri="{FF2B5EF4-FFF2-40B4-BE49-F238E27FC236}">
                <a16:creationId xmlns:a16="http://schemas.microsoft.com/office/drawing/2014/main" id="{AE72CB6F-AC23-99A7-87D6-DC6BDC7E8B19}"/>
              </a:ext>
            </a:extLst>
          </p:cNvPr>
          <p:cNvSpPr txBox="1"/>
          <p:nvPr/>
        </p:nvSpPr>
        <p:spPr>
          <a:xfrm>
            <a:off x="4865915" y="6085113"/>
            <a:ext cx="3940628" cy="307777"/>
          </a:xfrm>
          <a:prstGeom prst="rect">
            <a:avLst/>
          </a:prstGeom>
          <a:noFill/>
        </p:spPr>
        <p:txBody>
          <a:bodyPr wrap="square" rtlCol="0">
            <a:spAutoFit/>
          </a:bodyPr>
          <a:lstStyle/>
          <a:p>
            <a:r>
              <a:rPr lang="en-US" dirty="0"/>
              <a:t>* $100,000/yr in 2026</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55">
          <a:extLst>
            <a:ext uri="{FF2B5EF4-FFF2-40B4-BE49-F238E27FC236}">
              <a16:creationId xmlns:a16="http://schemas.microsoft.com/office/drawing/2014/main" id="{115C31E5-FD57-9A32-7DF5-F5D6CAD7C85D}"/>
            </a:ext>
          </a:extLst>
        </p:cNvPr>
        <p:cNvGrpSpPr/>
        <p:nvPr/>
      </p:nvGrpSpPr>
      <p:grpSpPr>
        <a:xfrm>
          <a:off x="0" y="0"/>
          <a:ext cx="0" cy="0"/>
          <a:chOff x="0" y="0"/>
          <a:chExt cx="0" cy="0"/>
        </a:xfrm>
      </p:grpSpPr>
      <p:sp>
        <p:nvSpPr>
          <p:cNvPr id="56" name="Google Shape;56;p2">
            <a:extLst>
              <a:ext uri="{FF2B5EF4-FFF2-40B4-BE49-F238E27FC236}">
                <a16:creationId xmlns:a16="http://schemas.microsoft.com/office/drawing/2014/main" id="{372D0DE8-AAB3-3057-F0E7-8623A67ECCC9}"/>
              </a:ext>
            </a:extLst>
          </p:cNvPr>
          <p:cNvSpPr txBox="1">
            <a:spLocks noGrp="1"/>
          </p:cNvSpPr>
          <p:nvPr>
            <p:ph type="title"/>
          </p:nvPr>
        </p:nvSpPr>
        <p:spPr>
          <a:xfrm>
            <a:off x="712824" y="324182"/>
            <a:ext cx="10515600" cy="1024962"/>
          </a:xfrm>
          <a:prstGeom prst="rect">
            <a:avLst/>
          </a:prstGeom>
          <a:noFill/>
          <a:ln>
            <a:noFill/>
          </a:ln>
        </p:spPr>
        <p:txBody>
          <a:bodyPr spcFirstLastPara="1" wrap="square" lIns="91425" tIns="45700" rIns="91425" bIns="45700" anchor="ctr" anchorCtr="0">
            <a:normAutofit fontScale="90000"/>
          </a:bodyPr>
          <a:lstStyle/>
          <a:p>
            <a:pPr marL="0" lvl="0" indent="0" algn="l" rtl="0">
              <a:lnSpc>
                <a:spcPct val="90000"/>
              </a:lnSpc>
              <a:spcBef>
                <a:spcPts val="0"/>
              </a:spcBef>
              <a:spcAft>
                <a:spcPts val="0"/>
              </a:spcAft>
              <a:buClr>
                <a:srgbClr val="26503A"/>
              </a:buClr>
              <a:buSzPts val="3600"/>
              <a:buFont typeface="Libre Franklin Medium"/>
              <a:buNone/>
            </a:pPr>
            <a:r>
              <a:rPr lang="en-US" dirty="0"/>
              <a:t>Premiums Relative to Wage Replacement Rates</a:t>
            </a:r>
          </a:p>
        </p:txBody>
      </p:sp>
      <p:sp>
        <p:nvSpPr>
          <p:cNvPr id="57" name="Google Shape;57;p2">
            <a:extLst>
              <a:ext uri="{FF2B5EF4-FFF2-40B4-BE49-F238E27FC236}">
                <a16:creationId xmlns:a16="http://schemas.microsoft.com/office/drawing/2014/main" id="{70ACB3FE-9714-21C6-3709-A9AFC86FE16F}"/>
              </a:ext>
            </a:extLst>
          </p:cNvPr>
          <p:cNvSpPr txBox="1">
            <a:spLocks noGrp="1"/>
          </p:cNvSpPr>
          <p:nvPr>
            <p:ph type="body" idx="1"/>
          </p:nvPr>
        </p:nvSpPr>
        <p:spPr>
          <a:xfrm flipV="1">
            <a:off x="12192000" y="6666417"/>
            <a:ext cx="76200" cy="191583"/>
          </a:xfrm>
          <a:prstGeom prst="rect">
            <a:avLst/>
          </a:prstGeom>
          <a:noFill/>
          <a:ln>
            <a:noFill/>
          </a:ln>
        </p:spPr>
        <p:txBody>
          <a:bodyPr spcFirstLastPara="1" wrap="square" lIns="91425" tIns="45700" rIns="91425" bIns="45700" anchor="t" anchorCtr="0">
            <a:noAutofit/>
          </a:bodyPr>
          <a:lstStyle/>
          <a:p>
            <a:pPr marL="0" lvl="0" indent="-102870" algn="l" rtl="0">
              <a:lnSpc>
                <a:spcPct val="100000"/>
              </a:lnSpc>
              <a:spcBef>
                <a:spcPts val="1000"/>
              </a:spcBef>
              <a:spcAft>
                <a:spcPts val="0"/>
              </a:spcAft>
              <a:buSzPts val="1980"/>
              <a:buNone/>
            </a:pPr>
            <a:endParaRPr sz="800" dirty="0">
              <a:solidFill>
                <a:schemeClr val="bg1"/>
              </a:solidFill>
              <a:latin typeface="+mn-lt"/>
            </a:endParaRPr>
          </a:p>
        </p:txBody>
      </p:sp>
      <p:sp>
        <p:nvSpPr>
          <p:cNvPr id="6" name="TextBox 5">
            <a:extLst>
              <a:ext uri="{FF2B5EF4-FFF2-40B4-BE49-F238E27FC236}">
                <a16:creationId xmlns:a16="http://schemas.microsoft.com/office/drawing/2014/main" id="{8672D3A9-3054-2F6A-5048-82F3313A9001}"/>
              </a:ext>
            </a:extLst>
          </p:cNvPr>
          <p:cNvSpPr txBox="1"/>
          <p:nvPr/>
        </p:nvSpPr>
        <p:spPr>
          <a:xfrm>
            <a:off x="1140977" y="1486894"/>
            <a:ext cx="2597543" cy="600164"/>
          </a:xfrm>
          <a:prstGeom prst="rect">
            <a:avLst/>
          </a:prstGeom>
          <a:noFill/>
        </p:spPr>
        <p:txBody>
          <a:bodyPr wrap="square" rtlCol="0">
            <a:spAutoFit/>
          </a:bodyPr>
          <a:lstStyle/>
          <a:p>
            <a:endParaRPr lang="en-US" sz="1100" dirty="0"/>
          </a:p>
          <a:p>
            <a:endParaRPr lang="en-US" sz="1100" dirty="0"/>
          </a:p>
          <a:p>
            <a:endParaRPr lang="en-US" sz="1100" dirty="0"/>
          </a:p>
        </p:txBody>
      </p:sp>
      <p:graphicFrame>
        <p:nvGraphicFramePr>
          <p:cNvPr id="7" name="Table 6">
            <a:extLst>
              <a:ext uri="{FF2B5EF4-FFF2-40B4-BE49-F238E27FC236}">
                <a16:creationId xmlns:a16="http://schemas.microsoft.com/office/drawing/2014/main" id="{1EA1E396-7E4B-3106-4832-265D2B7DF961}"/>
              </a:ext>
            </a:extLst>
          </p:cNvPr>
          <p:cNvGraphicFramePr>
            <a:graphicFrameLocks noGrp="1"/>
          </p:cNvGraphicFramePr>
          <p:nvPr>
            <p:extLst>
              <p:ext uri="{D42A27DB-BD31-4B8C-83A1-F6EECF244321}">
                <p14:modId xmlns:p14="http://schemas.microsoft.com/office/powerpoint/2010/main" val="1322241384"/>
              </p:ext>
            </p:extLst>
          </p:nvPr>
        </p:nvGraphicFramePr>
        <p:xfrm>
          <a:off x="2054711" y="1240513"/>
          <a:ext cx="6852620" cy="4122328"/>
        </p:xfrm>
        <a:graphic>
          <a:graphicData uri="http://schemas.openxmlformats.org/drawingml/2006/table">
            <a:tbl>
              <a:tblPr>
                <a:tableStyleId>{C7D7C5CC-981C-443F-AB96-2D139A26CA07}</a:tableStyleId>
              </a:tblPr>
              <a:tblGrid>
                <a:gridCol w="985865">
                  <a:extLst>
                    <a:ext uri="{9D8B030D-6E8A-4147-A177-3AD203B41FA5}">
                      <a16:colId xmlns:a16="http://schemas.microsoft.com/office/drawing/2014/main" val="1916736890"/>
                    </a:ext>
                  </a:extLst>
                </a:gridCol>
                <a:gridCol w="1974848">
                  <a:extLst>
                    <a:ext uri="{9D8B030D-6E8A-4147-A177-3AD203B41FA5}">
                      <a16:colId xmlns:a16="http://schemas.microsoft.com/office/drawing/2014/main" val="153383440"/>
                    </a:ext>
                  </a:extLst>
                </a:gridCol>
                <a:gridCol w="2373352">
                  <a:extLst>
                    <a:ext uri="{9D8B030D-6E8A-4147-A177-3AD203B41FA5}">
                      <a16:colId xmlns:a16="http://schemas.microsoft.com/office/drawing/2014/main" val="4225479576"/>
                    </a:ext>
                  </a:extLst>
                </a:gridCol>
                <a:gridCol w="1518555">
                  <a:extLst>
                    <a:ext uri="{9D8B030D-6E8A-4147-A177-3AD203B41FA5}">
                      <a16:colId xmlns:a16="http://schemas.microsoft.com/office/drawing/2014/main" val="425335392"/>
                    </a:ext>
                  </a:extLst>
                </a:gridCol>
              </a:tblGrid>
              <a:tr h="352792">
                <a:tc>
                  <a:txBody>
                    <a:bodyPr/>
                    <a:lstStyle/>
                    <a:p>
                      <a:pPr algn="l" fontAlgn="t">
                        <a:buNone/>
                      </a:pPr>
                      <a:r>
                        <a:rPr lang="en-US" sz="1400" b="1" u="none" strike="noStrike" dirty="0">
                          <a:solidFill>
                            <a:schemeClr val="tx1"/>
                          </a:solidFill>
                          <a:effectLst/>
                        </a:rPr>
                        <a:t>State </a:t>
                      </a:r>
                      <a:endParaRPr lang="en-US" sz="1400" b="1" i="0" u="none" strike="noStrike" dirty="0">
                        <a:solidFill>
                          <a:schemeClr val="tx1"/>
                        </a:solidFill>
                        <a:effectLst/>
                        <a:latin typeface="Aptos Narrow" panose="020B0004020202020204" pitchFamily="34" charset="0"/>
                      </a:endParaRPr>
                    </a:p>
                  </a:txBody>
                  <a:tcPr marL="6350" marR="6350" marT="6350" marB="0"/>
                </a:tc>
                <a:tc>
                  <a:txBody>
                    <a:bodyPr/>
                    <a:lstStyle/>
                    <a:p>
                      <a:pPr algn="l" fontAlgn="t">
                        <a:buNone/>
                      </a:pPr>
                      <a:r>
                        <a:rPr lang="en-US" sz="1400" b="1" u="none" strike="noStrike" dirty="0">
                          <a:solidFill>
                            <a:schemeClr val="tx1"/>
                          </a:solidFill>
                          <a:effectLst/>
                        </a:rPr>
                        <a:t>Total Premium</a:t>
                      </a:r>
                      <a:endParaRPr lang="en-US" sz="1400" b="1" i="0" u="none" strike="noStrike" dirty="0">
                        <a:solidFill>
                          <a:schemeClr val="tx1"/>
                        </a:solidFill>
                        <a:effectLst/>
                        <a:latin typeface="Aptos Narrow" panose="020B0004020202020204" pitchFamily="34" charset="0"/>
                      </a:endParaRPr>
                    </a:p>
                  </a:txBody>
                  <a:tcPr marL="6350" marR="6350" marT="6350" marB="0"/>
                </a:tc>
                <a:tc>
                  <a:txBody>
                    <a:bodyPr/>
                    <a:lstStyle/>
                    <a:p>
                      <a:pPr algn="l" fontAlgn="t">
                        <a:buNone/>
                      </a:pPr>
                      <a:r>
                        <a:rPr lang="en-US" sz="1400" b="1" i="0" u="none" strike="noStrike" dirty="0">
                          <a:solidFill>
                            <a:schemeClr val="tx1"/>
                          </a:solidFill>
                          <a:effectLst/>
                          <a:latin typeface="Aptos Narrow" panose="020B0004020202020204" pitchFamily="34" charset="0"/>
                        </a:rPr>
                        <a:t>Wage Replacement</a:t>
                      </a:r>
                    </a:p>
                  </a:txBody>
                  <a:tcPr marL="6350" marR="6350" marT="6350" marB="0"/>
                </a:tc>
                <a:tc>
                  <a:txBody>
                    <a:bodyPr/>
                    <a:lstStyle/>
                    <a:p>
                      <a:pPr algn="l" fontAlgn="t">
                        <a:buNone/>
                      </a:pPr>
                      <a:r>
                        <a:rPr lang="en-US" sz="1400" b="1" i="0" u="none" strike="noStrike" dirty="0">
                          <a:solidFill>
                            <a:schemeClr val="tx1"/>
                          </a:solidFill>
                          <a:effectLst/>
                          <a:latin typeface="Aptos Narrow" panose="020B0004020202020204" pitchFamily="34" charset="0"/>
                        </a:rPr>
                        <a:t>Max Weekly Benefit</a:t>
                      </a:r>
                    </a:p>
                  </a:txBody>
                  <a:tcPr marL="6350" marR="6350" marT="6350" marB="0"/>
                </a:tc>
                <a:extLst>
                  <a:ext uri="{0D108BD9-81ED-4DB2-BD59-A6C34878D82A}">
                    <a16:rowId xmlns:a16="http://schemas.microsoft.com/office/drawing/2014/main" val="3750435713"/>
                  </a:ext>
                </a:extLst>
              </a:tr>
              <a:tr h="311483">
                <a:tc>
                  <a:txBody>
                    <a:bodyPr/>
                    <a:lstStyle/>
                    <a:p>
                      <a:pPr algn="l" fontAlgn="t">
                        <a:buNone/>
                      </a:pPr>
                      <a:r>
                        <a:rPr lang="en-US" sz="1400" u="none" strike="noStrike" dirty="0">
                          <a:solidFill>
                            <a:schemeClr val="tx1"/>
                          </a:solidFill>
                          <a:effectLst/>
                        </a:rPr>
                        <a:t>CT</a:t>
                      </a:r>
                      <a:endParaRPr lang="en-US" sz="1400" b="0" i="0" u="none" strike="noStrike" dirty="0">
                        <a:solidFill>
                          <a:schemeClr val="tx1"/>
                        </a:solidFill>
                        <a:effectLst/>
                        <a:latin typeface="Aptos Narrow" panose="020B0004020202020204" pitchFamily="34" charset="0"/>
                      </a:endParaRPr>
                    </a:p>
                  </a:txBody>
                  <a:tcPr marL="6350" marR="6350" marT="6350" marB="0"/>
                </a:tc>
                <a:tc>
                  <a:txBody>
                    <a:bodyPr/>
                    <a:lstStyle/>
                    <a:p>
                      <a:pPr algn="l" fontAlgn="t">
                        <a:buNone/>
                      </a:pPr>
                      <a:r>
                        <a:rPr lang="en-US" sz="1400" u="none" strike="noStrike" dirty="0">
                          <a:solidFill>
                            <a:schemeClr val="tx1"/>
                          </a:solidFill>
                          <a:effectLst/>
                        </a:rPr>
                        <a:t>0.50% </a:t>
                      </a:r>
                      <a:endParaRPr lang="en-US" sz="1400" b="0" i="0" u="none" strike="noStrike" dirty="0">
                        <a:solidFill>
                          <a:schemeClr val="tx1"/>
                        </a:solidFill>
                        <a:effectLst/>
                        <a:latin typeface="Aptos Narrow" panose="020B0004020202020204" pitchFamily="34" charset="0"/>
                      </a:endParaRPr>
                    </a:p>
                  </a:txBody>
                  <a:tcPr marL="6350" marR="6350" marT="6350" marB="0"/>
                </a:tc>
                <a:tc>
                  <a:txBody>
                    <a:bodyPr/>
                    <a:lstStyle/>
                    <a:p>
                      <a:pPr algn="l" fontAlgn="t">
                        <a:buNone/>
                      </a:pPr>
                      <a:r>
                        <a:rPr lang="en-US" sz="1400" b="0" i="0" u="none" strike="noStrike" dirty="0">
                          <a:solidFill>
                            <a:schemeClr val="tx1"/>
                          </a:solidFill>
                          <a:effectLst/>
                          <a:latin typeface="Aptos Narrow" panose="020B0004020202020204" pitchFamily="34" charset="0"/>
                        </a:rPr>
                        <a:t>95%, then 60%</a:t>
                      </a:r>
                    </a:p>
                  </a:txBody>
                  <a:tcPr marL="6350" marR="6350" marT="6350" marB="0"/>
                </a:tc>
                <a:tc>
                  <a:txBody>
                    <a:bodyPr/>
                    <a:lstStyle/>
                    <a:p>
                      <a:pPr algn="l" fontAlgn="t">
                        <a:buNone/>
                      </a:pPr>
                      <a:r>
                        <a:rPr lang="en-US" sz="1400" b="0" i="0" u="none" strike="noStrike" dirty="0">
                          <a:solidFill>
                            <a:schemeClr val="tx1"/>
                          </a:solidFill>
                          <a:effectLst/>
                          <a:latin typeface="Aptos Narrow" panose="020B0004020202020204" pitchFamily="34" charset="0"/>
                        </a:rPr>
                        <a:t>$981</a:t>
                      </a:r>
                    </a:p>
                  </a:txBody>
                  <a:tcPr marL="6350" marR="6350" marT="6350" marB="0"/>
                </a:tc>
                <a:extLst>
                  <a:ext uri="{0D108BD9-81ED-4DB2-BD59-A6C34878D82A}">
                    <a16:rowId xmlns:a16="http://schemas.microsoft.com/office/drawing/2014/main" val="3474767099"/>
                  </a:ext>
                </a:extLst>
              </a:tr>
              <a:tr h="311483">
                <a:tc>
                  <a:txBody>
                    <a:bodyPr/>
                    <a:lstStyle/>
                    <a:p>
                      <a:pPr algn="l" fontAlgn="t">
                        <a:buNone/>
                      </a:pPr>
                      <a:r>
                        <a:rPr lang="en-US" sz="1400" b="0" i="0" u="none" strike="noStrike" dirty="0">
                          <a:solidFill>
                            <a:schemeClr val="tx1"/>
                          </a:solidFill>
                          <a:effectLst/>
                          <a:latin typeface="Aptos Narrow" panose="020B0004020202020204" pitchFamily="34" charset="0"/>
                        </a:rPr>
                        <a:t>DC</a:t>
                      </a:r>
                    </a:p>
                  </a:txBody>
                  <a:tcPr marL="6350" marR="6350" marT="6350" marB="0"/>
                </a:tc>
                <a:tc>
                  <a:txBody>
                    <a:bodyPr/>
                    <a:lstStyle/>
                    <a:p>
                      <a:pPr algn="l" fontAlgn="t">
                        <a:buNone/>
                      </a:pPr>
                      <a:r>
                        <a:rPr lang="en-US" sz="1400" u="none" strike="noStrike" dirty="0">
                          <a:solidFill>
                            <a:schemeClr val="tx1"/>
                          </a:solidFill>
                          <a:effectLst/>
                        </a:rPr>
                        <a:t>0.75%</a:t>
                      </a:r>
                      <a:endParaRPr lang="en-US" sz="1400" b="0" i="0" u="none" strike="noStrike" dirty="0">
                        <a:solidFill>
                          <a:schemeClr val="tx1"/>
                        </a:solidFill>
                        <a:effectLst/>
                        <a:latin typeface="Aptos Narrow" panose="020B0004020202020204" pitchFamily="34" charset="0"/>
                      </a:endParaRPr>
                    </a:p>
                  </a:txBody>
                  <a:tcPr marL="6350" marR="6350" marT="6350" marB="0"/>
                </a:tc>
                <a:tc>
                  <a:txBody>
                    <a:bodyPr/>
                    <a:lstStyle/>
                    <a:p>
                      <a:pPr algn="l" fontAlgn="t">
                        <a:buNone/>
                      </a:pPr>
                      <a:r>
                        <a:rPr lang="en-US" sz="1400" b="0" i="0" u="none" strike="noStrike" dirty="0">
                          <a:solidFill>
                            <a:schemeClr val="tx1"/>
                          </a:solidFill>
                          <a:effectLst/>
                          <a:latin typeface="Aptos Narrow" panose="020B0004020202020204" pitchFamily="34" charset="0"/>
                        </a:rPr>
                        <a:t>90%, then 50%</a:t>
                      </a:r>
                    </a:p>
                  </a:txBody>
                  <a:tcPr marL="6350" marR="6350" marT="6350" marB="0"/>
                </a:tc>
                <a:tc>
                  <a:txBody>
                    <a:bodyPr/>
                    <a:lstStyle/>
                    <a:p>
                      <a:pPr algn="l" fontAlgn="t">
                        <a:buNone/>
                      </a:pPr>
                      <a:r>
                        <a:rPr lang="en-US" sz="1400" b="0" i="0" u="none" strike="noStrike" dirty="0">
                          <a:solidFill>
                            <a:schemeClr val="tx1"/>
                          </a:solidFill>
                          <a:effectLst/>
                          <a:latin typeface="Aptos Narrow" panose="020B0004020202020204" pitchFamily="34" charset="0"/>
                        </a:rPr>
                        <a:t>$1,153</a:t>
                      </a:r>
                    </a:p>
                  </a:txBody>
                  <a:tcPr marL="6350" marR="6350" marT="6350" marB="0"/>
                </a:tc>
                <a:extLst>
                  <a:ext uri="{0D108BD9-81ED-4DB2-BD59-A6C34878D82A}">
                    <a16:rowId xmlns:a16="http://schemas.microsoft.com/office/drawing/2014/main" val="3489232780"/>
                  </a:ext>
                </a:extLst>
              </a:tr>
              <a:tr h="311483">
                <a:tc>
                  <a:txBody>
                    <a:bodyPr/>
                    <a:lstStyle/>
                    <a:p>
                      <a:pPr algn="l" fontAlgn="t">
                        <a:buNone/>
                      </a:pPr>
                      <a:r>
                        <a:rPr lang="en-US" sz="1400" u="none" strike="noStrike" dirty="0">
                          <a:solidFill>
                            <a:schemeClr val="tx1"/>
                          </a:solidFill>
                          <a:effectLst/>
                        </a:rPr>
                        <a:t>DE **</a:t>
                      </a:r>
                      <a:endParaRPr lang="en-US" sz="1400" b="0" i="0" u="none" strike="noStrike" dirty="0">
                        <a:solidFill>
                          <a:schemeClr val="tx1"/>
                        </a:solidFill>
                        <a:effectLst/>
                        <a:latin typeface="Aptos Narrow" panose="020B0004020202020204" pitchFamily="34" charset="0"/>
                      </a:endParaRPr>
                    </a:p>
                  </a:txBody>
                  <a:tcPr marL="6350" marR="6350" marT="6350" marB="0"/>
                </a:tc>
                <a:tc>
                  <a:txBody>
                    <a:bodyPr/>
                    <a:lstStyle/>
                    <a:p>
                      <a:pPr algn="l" fontAlgn="t">
                        <a:buNone/>
                      </a:pPr>
                      <a:r>
                        <a:rPr lang="en-US" sz="1400" u="none" strike="noStrike" dirty="0">
                          <a:solidFill>
                            <a:schemeClr val="tx1"/>
                          </a:solidFill>
                          <a:effectLst/>
                        </a:rPr>
                        <a:t>0.80%</a:t>
                      </a:r>
                      <a:endParaRPr lang="en-US" sz="1400" b="0" i="0" u="none" strike="noStrike" dirty="0">
                        <a:solidFill>
                          <a:schemeClr val="tx1"/>
                        </a:solidFill>
                        <a:effectLst/>
                        <a:latin typeface="Aptos Narrow" panose="020B0004020202020204" pitchFamily="34" charset="0"/>
                      </a:endParaRPr>
                    </a:p>
                  </a:txBody>
                  <a:tcPr marL="6350" marR="6350" marT="6350" marB="0"/>
                </a:tc>
                <a:tc>
                  <a:txBody>
                    <a:bodyPr/>
                    <a:lstStyle/>
                    <a:p>
                      <a:pPr algn="l" fontAlgn="t">
                        <a:buNone/>
                      </a:pPr>
                      <a:r>
                        <a:rPr lang="en-US" sz="1400" b="0" i="0" u="none" strike="noStrike" dirty="0">
                          <a:solidFill>
                            <a:schemeClr val="tx1"/>
                          </a:solidFill>
                          <a:effectLst/>
                          <a:latin typeface="Aptos Narrow" panose="020B0004020202020204" pitchFamily="34" charset="0"/>
                        </a:rPr>
                        <a:t>80% (but 100% for &lt; $100)</a:t>
                      </a:r>
                    </a:p>
                  </a:txBody>
                  <a:tcPr marL="6350" marR="6350" marT="6350" marB="0"/>
                </a:tc>
                <a:tc>
                  <a:txBody>
                    <a:bodyPr/>
                    <a:lstStyle/>
                    <a:p>
                      <a:pPr algn="l" fontAlgn="t">
                        <a:buNone/>
                      </a:pPr>
                      <a:r>
                        <a:rPr lang="en-US" sz="1400" b="0" i="0" u="none" strike="noStrike" dirty="0">
                          <a:solidFill>
                            <a:schemeClr val="tx1"/>
                          </a:solidFill>
                          <a:effectLst/>
                          <a:latin typeface="Aptos Narrow" panose="020B0004020202020204" pitchFamily="34" charset="0"/>
                        </a:rPr>
                        <a:t>$900</a:t>
                      </a:r>
                    </a:p>
                  </a:txBody>
                  <a:tcPr marL="6350" marR="6350" marT="6350" marB="0"/>
                </a:tc>
                <a:extLst>
                  <a:ext uri="{0D108BD9-81ED-4DB2-BD59-A6C34878D82A}">
                    <a16:rowId xmlns:a16="http://schemas.microsoft.com/office/drawing/2014/main" val="3899397060"/>
                  </a:ext>
                </a:extLst>
              </a:tr>
              <a:tr h="311483">
                <a:tc>
                  <a:txBody>
                    <a:bodyPr/>
                    <a:lstStyle/>
                    <a:p>
                      <a:pPr algn="l" fontAlgn="t">
                        <a:buNone/>
                      </a:pPr>
                      <a:r>
                        <a:rPr lang="en-US" sz="1400" b="0" i="0" u="none" strike="noStrike" dirty="0">
                          <a:solidFill>
                            <a:schemeClr val="tx1"/>
                          </a:solidFill>
                          <a:effectLst/>
                          <a:latin typeface="Aptos Narrow" panose="020B0004020202020204" pitchFamily="34" charset="0"/>
                        </a:rPr>
                        <a:t>MN **</a:t>
                      </a:r>
                    </a:p>
                  </a:txBody>
                  <a:tcPr marL="6350" marR="6350" marT="6350" marB="0"/>
                </a:tc>
                <a:tc>
                  <a:txBody>
                    <a:bodyPr/>
                    <a:lstStyle/>
                    <a:p>
                      <a:pPr algn="l" fontAlgn="t">
                        <a:buNone/>
                      </a:pPr>
                      <a:r>
                        <a:rPr lang="en-US" sz="1400" u="none" strike="noStrike" dirty="0">
                          <a:solidFill>
                            <a:schemeClr val="tx1"/>
                          </a:solidFill>
                          <a:effectLst/>
                        </a:rPr>
                        <a:t>0.88%</a:t>
                      </a:r>
                      <a:endParaRPr lang="en-US" sz="1400" b="0" i="0" u="none" strike="noStrike" dirty="0">
                        <a:solidFill>
                          <a:schemeClr val="tx1"/>
                        </a:solidFill>
                        <a:effectLst/>
                        <a:latin typeface="Aptos Narrow" panose="020B0004020202020204" pitchFamily="34" charset="0"/>
                      </a:endParaRPr>
                    </a:p>
                  </a:txBody>
                  <a:tcPr marL="6350" marR="6350" marT="6350" marB="0"/>
                </a:tc>
                <a:tc>
                  <a:txBody>
                    <a:bodyPr/>
                    <a:lstStyle/>
                    <a:p>
                      <a:pPr algn="l" fontAlgn="t">
                        <a:buNone/>
                      </a:pPr>
                      <a:r>
                        <a:rPr lang="en-US" sz="1400" b="0" i="0" u="none" strike="noStrike" dirty="0">
                          <a:solidFill>
                            <a:schemeClr val="tx1"/>
                          </a:solidFill>
                          <a:effectLst/>
                          <a:latin typeface="Aptos Narrow" panose="020B0004020202020204" pitchFamily="34" charset="0"/>
                        </a:rPr>
                        <a:t>90%, then 66%, then 55%</a:t>
                      </a:r>
                    </a:p>
                  </a:txBody>
                  <a:tcPr marL="6350" marR="6350" marT="6350" marB="0"/>
                </a:tc>
                <a:tc>
                  <a:txBody>
                    <a:bodyPr/>
                    <a:lstStyle/>
                    <a:p>
                      <a:pPr algn="l" fontAlgn="t">
                        <a:buNone/>
                      </a:pPr>
                      <a:r>
                        <a:rPr lang="en-US" sz="1400" b="0" i="0" u="none" strike="noStrike" dirty="0">
                          <a:solidFill>
                            <a:schemeClr val="tx1"/>
                          </a:solidFill>
                          <a:effectLst/>
                          <a:latin typeface="Aptos Narrow" panose="020B0004020202020204" pitchFamily="34" charset="0"/>
                        </a:rPr>
                        <a:t>$1,423</a:t>
                      </a:r>
                    </a:p>
                  </a:txBody>
                  <a:tcPr marL="6350" marR="6350" marT="6350" marB="0"/>
                </a:tc>
                <a:extLst>
                  <a:ext uri="{0D108BD9-81ED-4DB2-BD59-A6C34878D82A}">
                    <a16:rowId xmlns:a16="http://schemas.microsoft.com/office/drawing/2014/main" val="2396474009"/>
                  </a:ext>
                </a:extLst>
              </a:tr>
              <a:tr h="311483">
                <a:tc>
                  <a:txBody>
                    <a:bodyPr/>
                    <a:lstStyle/>
                    <a:p>
                      <a:pPr algn="l" fontAlgn="t">
                        <a:buNone/>
                      </a:pPr>
                      <a:r>
                        <a:rPr lang="en-US" sz="1400" u="none" strike="noStrike">
                          <a:solidFill>
                            <a:schemeClr val="tx1"/>
                          </a:solidFill>
                          <a:effectLst/>
                        </a:rPr>
                        <a:t>MA</a:t>
                      </a:r>
                      <a:endParaRPr lang="en-US" sz="1400" b="0" i="0" u="none" strike="noStrike">
                        <a:solidFill>
                          <a:schemeClr val="tx1"/>
                        </a:solidFill>
                        <a:effectLst/>
                        <a:latin typeface="Aptos Narrow" panose="020B0004020202020204" pitchFamily="34" charset="0"/>
                      </a:endParaRPr>
                    </a:p>
                  </a:txBody>
                  <a:tcPr marL="6350" marR="6350" marT="6350" marB="0"/>
                </a:tc>
                <a:tc>
                  <a:txBody>
                    <a:bodyPr/>
                    <a:lstStyle/>
                    <a:p>
                      <a:pPr algn="l" fontAlgn="t">
                        <a:buNone/>
                      </a:pPr>
                      <a:r>
                        <a:rPr lang="en-US" sz="1400" u="none" strike="noStrike" dirty="0">
                          <a:solidFill>
                            <a:schemeClr val="tx1"/>
                          </a:solidFill>
                          <a:effectLst/>
                        </a:rPr>
                        <a:t>0.88%</a:t>
                      </a:r>
                      <a:endParaRPr lang="en-US" sz="1400" b="0" i="0" u="none" strike="noStrike" dirty="0">
                        <a:solidFill>
                          <a:schemeClr val="tx1"/>
                        </a:solidFill>
                        <a:effectLst/>
                        <a:latin typeface="Aptos Narrow" panose="020B0004020202020204" pitchFamily="34" charset="0"/>
                      </a:endParaRPr>
                    </a:p>
                  </a:txBody>
                  <a:tcPr marL="6350" marR="6350" marT="6350" marB="0"/>
                </a:tc>
                <a:tc>
                  <a:txBody>
                    <a:bodyPr/>
                    <a:lstStyle/>
                    <a:p>
                      <a:pPr algn="l" fontAlgn="t">
                        <a:buNone/>
                      </a:pPr>
                      <a:r>
                        <a:rPr lang="en-US" sz="1400" b="0" i="0" u="none" strike="noStrike" dirty="0">
                          <a:solidFill>
                            <a:schemeClr val="tx1"/>
                          </a:solidFill>
                          <a:effectLst/>
                          <a:latin typeface="Aptos Narrow" panose="020B0004020202020204" pitchFamily="34" charset="0"/>
                        </a:rPr>
                        <a:t>80%, then 50% </a:t>
                      </a:r>
                    </a:p>
                  </a:txBody>
                  <a:tcPr marL="6350" marR="6350" marT="6350" marB="0"/>
                </a:tc>
                <a:tc>
                  <a:txBody>
                    <a:bodyPr/>
                    <a:lstStyle/>
                    <a:p>
                      <a:pPr algn="l" fontAlgn="t">
                        <a:buNone/>
                      </a:pPr>
                      <a:r>
                        <a:rPr lang="en-US" sz="1400" b="0" i="0" u="none" strike="noStrike" dirty="0">
                          <a:solidFill>
                            <a:schemeClr val="tx1"/>
                          </a:solidFill>
                          <a:effectLst/>
                          <a:latin typeface="Aptos Narrow" panose="020B0004020202020204" pitchFamily="34" charset="0"/>
                        </a:rPr>
                        <a:t>$1,170</a:t>
                      </a:r>
                    </a:p>
                  </a:txBody>
                  <a:tcPr marL="6350" marR="6350" marT="6350" marB="0"/>
                </a:tc>
                <a:extLst>
                  <a:ext uri="{0D108BD9-81ED-4DB2-BD59-A6C34878D82A}">
                    <a16:rowId xmlns:a16="http://schemas.microsoft.com/office/drawing/2014/main" val="1777078139"/>
                  </a:ext>
                </a:extLst>
              </a:tr>
              <a:tr h="291354">
                <a:tc>
                  <a:txBody>
                    <a:bodyPr/>
                    <a:lstStyle/>
                    <a:p>
                      <a:pPr algn="l" fontAlgn="t">
                        <a:buNone/>
                      </a:pPr>
                      <a:r>
                        <a:rPr lang="en-US" sz="1400" u="none" strike="noStrike">
                          <a:solidFill>
                            <a:schemeClr val="tx1"/>
                          </a:solidFill>
                          <a:effectLst/>
                        </a:rPr>
                        <a:t>CO</a:t>
                      </a:r>
                      <a:endParaRPr lang="en-US" sz="1400" b="0" i="0" u="none" strike="noStrike">
                        <a:solidFill>
                          <a:schemeClr val="tx1"/>
                        </a:solidFill>
                        <a:effectLst/>
                        <a:latin typeface="Aptos Narrow" panose="020B0004020202020204" pitchFamily="34" charset="0"/>
                      </a:endParaRPr>
                    </a:p>
                  </a:txBody>
                  <a:tcPr marL="6350" marR="6350" marT="6350" marB="0"/>
                </a:tc>
                <a:tc>
                  <a:txBody>
                    <a:bodyPr/>
                    <a:lstStyle/>
                    <a:p>
                      <a:pPr algn="l" fontAlgn="t">
                        <a:buNone/>
                      </a:pPr>
                      <a:r>
                        <a:rPr lang="en-US" sz="1400" u="none" strike="noStrike" dirty="0">
                          <a:solidFill>
                            <a:schemeClr val="tx1"/>
                          </a:solidFill>
                          <a:effectLst/>
                        </a:rPr>
                        <a:t>0.9% </a:t>
                      </a:r>
                      <a:endParaRPr lang="en-US" sz="1400" b="0" i="0" u="none" strike="noStrike" dirty="0">
                        <a:solidFill>
                          <a:schemeClr val="tx1"/>
                        </a:solidFill>
                        <a:effectLst/>
                        <a:latin typeface="Aptos Narrow" panose="020B0004020202020204" pitchFamily="34" charset="0"/>
                      </a:endParaRPr>
                    </a:p>
                  </a:txBody>
                  <a:tcPr marL="6350" marR="6350" marT="6350" marB="0"/>
                </a:tc>
                <a:tc>
                  <a:txBody>
                    <a:bodyPr/>
                    <a:lstStyle/>
                    <a:p>
                      <a:pPr algn="l" fontAlgn="t">
                        <a:buNone/>
                      </a:pPr>
                      <a:r>
                        <a:rPr lang="en-US" sz="1400" b="0" i="0" u="none" strike="noStrike" dirty="0">
                          <a:solidFill>
                            <a:schemeClr val="tx1"/>
                          </a:solidFill>
                          <a:effectLst/>
                          <a:latin typeface="Aptos Narrow" panose="020B0004020202020204" pitchFamily="34" charset="0"/>
                        </a:rPr>
                        <a:t>90%, then 50%</a:t>
                      </a:r>
                    </a:p>
                  </a:txBody>
                  <a:tcPr marL="6350" marR="6350" marT="6350" marB="0"/>
                </a:tc>
                <a:tc>
                  <a:txBody>
                    <a:bodyPr/>
                    <a:lstStyle/>
                    <a:p>
                      <a:pPr algn="l" fontAlgn="t">
                        <a:buNone/>
                      </a:pPr>
                      <a:r>
                        <a:rPr lang="en-US" sz="1400" b="0" i="0" u="none" strike="noStrike" dirty="0">
                          <a:solidFill>
                            <a:schemeClr val="tx1"/>
                          </a:solidFill>
                          <a:effectLst/>
                          <a:latin typeface="Aptos Narrow" panose="020B0004020202020204" pitchFamily="34" charset="0"/>
                        </a:rPr>
                        <a:t>$1,381</a:t>
                      </a:r>
                    </a:p>
                  </a:txBody>
                  <a:tcPr marL="6350" marR="6350" marT="6350" marB="0"/>
                </a:tc>
                <a:extLst>
                  <a:ext uri="{0D108BD9-81ED-4DB2-BD59-A6C34878D82A}">
                    <a16:rowId xmlns:a16="http://schemas.microsoft.com/office/drawing/2014/main" val="2478099164"/>
                  </a:ext>
                </a:extLst>
              </a:tr>
              <a:tr h="311483">
                <a:tc>
                  <a:txBody>
                    <a:bodyPr/>
                    <a:lstStyle/>
                    <a:p>
                      <a:pPr algn="l" fontAlgn="t">
                        <a:buNone/>
                      </a:pPr>
                      <a:r>
                        <a:rPr lang="en-US" sz="1400" u="none" strike="noStrike" dirty="0">
                          <a:solidFill>
                            <a:schemeClr val="tx1"/>
                          </a:solidFill>
                          <a:effectLst/>
                        </a:rPr>
                        <a:t>MD **</a:t>
                      </a:r>
                      <a:endParaRPr lang="en-US" sz="1400" b="0" i="0" u="none" strike="noStrike" dirty="0">
                        <a:solidFill>
                          <a:schemeClr val="tx1"/>
                        </a:solidFill>
                        <a:effectLst/>
                        <a:latin typeface="Aptos Narrow" panose="020B0004020202020204" pitchFamily="34" charset="0"/>
                      </a:endParaRPr>
                    </a:p>
                  </a:txBody>
                  <a:tcPr marL="6350" marR="6350" marT="6350" marB="0"/>
                </a:tc>
                <a:tc>
                  <a:txBody>
                    <a:bodyPr/>
                    <a:lstStyle/>
                    <a:p>
                      <a:pPr algn="l" fontAlgn="t">
                        <a:buNone/>
                      </a:pPr>
                      <a:r>
                        <a:rPr lang="en-US" sz="1400" u="none" strike="noStrike" dirty="0">
                          <a:solidFill>
                            <a:schemeClr val="tx1"/>
                          </a:solidFill>
                          <a:effectLst/>
                        </a:rPr>
                        <a:t>0.9% </a:t>
                      </a:r>
                      <a:endParaRPr lang="en-US" sz="1400" b="0" i="0" u="none" strike="noStrike" dirty="0">
                        <a:solidFill>
                          <a:schemeClr val="tx1"/>
                        </a:solidFill>
                        <a:effectLst/>
                        <a:latin typeface="Aptos Narrow" panose="020B0004020202020204" pitchFamily="34" charset="0"/>
                      </a:endParaRPr>
                    </a:p>
                  </a:txBody>
                  <a:tcPr marL="6350" marR="6350" marT="6350" marB="0"/>
                </a:tc>
                <a:tc>
                  <a:txBody>
                    <a:bodyPr/>
                    <a:lstStyle/>
                    <a:p>
                      <a:pPr algn="l" fontAlgn="t">
                        <a:buNone/>
                      </a:pPr>
                      <a:r>
                        <a:rPr lang="en-US" sz="1400" b="0" i="0" u="none" strike="noStrike" dirty="0">
                          <a:solidFill>
                            <a:schemeClr val="tx1"/>
                          </a:solidFill>
                          <a:effectLst/>
                          <a:latin typeface="Aptos Narrow" panose="020B0004020202020204" pitchFamily="34" charset="0"/>
                        </a:rPr>
                        <a:t>90%, then 50%</a:t>
                      </a:r>
                    </a:p>
                  </a:txBody>
                  <a:tcPr marL="6350" marR="6350" marT="6350" marB="0"/>
                </a:tc>
                <a:tc>
                  <a:txBody>
                    <a:bodyPr/>
                    <a:lstStyle/>
                    <a:p>
                      <a:pPr algn="l" fontAlgn="t">
                        <a:buNone/>
                      </a:pPr>
                      <a:r>
                        <a:rPr lang="en-US" sz="1400" b="0" i="0" u="none" strike="noStrike" dirty="0">
                          <a:solidFill>
                            <a:schemeClr val="tx1"/>
                          </a:solidFill>
                          <a:effectLst/>
                          <a:latin typeface="Aptos Narrow" panose="020B0004020202020204" pitchFamily="34" charset="0"/>
                        </a:rPr>
                        <a:t>$1,000</a:t>
                      </a:r>
                    </a:p>
                  </a:txBody>
                  <a:tcPr marL="6350" marR="6350" marT="6350" marB="0"/>
                </a:tc>
                <a:extLst>
                  <a:ext uri="{0D108BD9-81ED-4DB2-BD59-A6C34878D82A}">
                    <a16:rowId xmlns:a16="http://schemas.microsoft.com/office/drawing/2014/main" val="2348280073"/>
                  </a:ext>
                </a:extLst>
              </a:tr>
              <a:tr h="352205">
                <a:tc>
                  <a:txBody>
                    <a:bodyPr/>
                    <a:lstStyle/>
                    <a:p>
                      <a:pPr algn="l" fontAlgn="t">
                        <a:buNone/>
                      </a:pPr>
                      <a:r>
                        <a:rPr lang="en-US" sz="1400" u="none" strike="noStrike" dirty="0">
                          <a:solidFill>
                            <a:schemeClr val="tx1"/>
                          </a:solidFill>
                          <a:effectLst/>
                        </a:rPr>
                        <a:t>WA</a:t>
                      </a:r>
                      <a:endParaRPr lang="en-US" sz="1400" b="0" i="0" u="none" strike="noStrike" dirty="0">
                        <a:solidFill>
                          <a:schemeClr val="tx1"/>
                        </a:solidFill>
                        <a:effectLst/>
                        <a:latin typeface="Aptos Narrow" panose="020B0004020202020204" pitchFamily="34" charset="0"/>
                      </a:endParaRPr>
                    </a:p>
                  </a:txBody>
                  <a:tcPr marL="6350" marR="6350" marT="6350" marB="0"/>
                </a:tc>
                <a:tc>
                  <a:txBody>
                    <a:bodyPr/>
                    <a:lstStyle/>
                    <a:p>
                      <a:pPr algn="l" fontAlgn="t">
                        <a:buNone/>
                      </a:pPr>
                      <a:r>
                        <a:rPr lang="en-US" sz="1400" u="none" strike="noStrike" dirty="0">
                          <a:solidFill>
                            <a:schemeClr val="tx1"/>
                          </a:solidFill>
                          <a:effectLst/>
                        </a:rPr>
                        <a:t>0.92% </a:t>
                      </a:r>
                      <a:endParaRPr lang="en-US" sz="1400" b="0" i="0" u="none" strike="noStrike" dirty="0">
                        <a:solidFill>
                          <a:schemeClr val="tx1"/>
                        </a:solidFill>
                        <a:effectLst/>
                        <a:latin typeface="Aptos Narrow" panose="020B0004020202020204" pitchFamily="34" charset="0"/>
                      </a:endParaRPr>
                    </a:p>
                  </a:txBody>
                  <a:tcPr marL="6350" marR="6350" marT="6350" marB="0"/>
                </a:tc>
                <a:tc>
                  <a:txBody>
                    <a:bodyPr/>
                    <a:lstStyle/>
                    <a:p>
                      <a:pPr algn="l" fontAlgn="t">
                        <a:buNone/>
                      </a:pPr>
                      <a:r>
                        <a:rPr lang="en-US" sz="1400" b="0" i="0" u="none" strike="noStrike" dirty="0">
                          <a:solidFill>
                            <a:schemeClr val="tx1"/>
                          </a:solidFill>
                          <a:effectLst/>
                          <a:latin typeface="Aptos Narrow" panose="020B0004020202020204" pitchFamily="34" charset="0"/>
                        </a:rPr>
                        <a:t>90%, then 50%</a:t>
                      </a:r>
                    </a:p>
                  </a:txBody>
                  <a:tcPr marL="6350" marR="6350" marT="6350" marB="0"/>
                </a:tc>
                <a:tc>
                  <a:txBody>
                    <a:bodyPr/>
                    <a:lstStyle/>
                    <a:p>
                      <a:pPr algn="l" fontAlgn="t">
                        <a:buNone/>
                      </a:pPr>
                      <a:r>
                        <a:rPr lang="en-US" sz="1400" b="0" i="0" u="none" strike="noStrike" dirty="0">
                          <a:solidFill>
                            <a:schemeClr val="tx1"/>
                          </a:solidFill>
                          <a:effectLst/>
                          <a:latin typeface="Aptos Narrow" panose="020B0004020202020204" pitchFamily="34" charset="0"/>
                        </a:rPr>
                        <a:t>$1,542</a:t>
                      </a:r>
                    </a:p>
                  </a:txBody>
                  <a:tcPr marL="6350" marR="6350" marT="6350" marB="0"/>
                </a:tc>
                <a:extLst>
                  <a:ext uri="{0D108BD9-81ED-4DB2-BD59-A6C34878D82A}">
                    <a16:rowId xmlns:a16="http://schemas.microsoft.com/office/drawing/2014/main" val="539461657"/>
                  </a:ext>
                </a:extLst>
              </a:tr>
              <a:tr h="311483">
                <a:tc>
                  <a:txBody>
                    <a:bodyPr/>
                    <a:lstStyle/>
                    <a:p>
                      <a:pPr algn="l" fontAlgn="t">
                        <a:buNone/>
                      </a:pPr>
                      <a:r>
                        <a:rPr lang="en-US" sz="1400" u="none" strike="noStrike" dirty="0">
                          <a:solidFill>
                            <a:schemeClr val="tx1"/>
                          </a:solidFill>
                          <a:effectLst/>
                        </a:rPr>
                        <a:t>ME **</a:t>
                      </a:r>
                      <a:endParaRPr lang="en-US" sz="1400" b="0" i="0" u="none" strike="noStrike" dirty="0">
                        <a:solidFill>
                          <a:schemeClr val="tx1"/>
                        </a:solidFill>
                        <a:effectLst/>
                        <a:latin typeface="Aptos Narrow" panose="020B0004020202020204" pitchFamily="34" charset="0"/>
                      </a:endParaRPr>
                    </a:p>
                  </a:txBody>
                  <a:tcPr marL="6350" marR="6350" marT="6350" marB="0"/>
                </a:tc>
                <a:tc>
                  <a:txBody>
                    <a:bodyPr/>
                    <a:lstStyle/>
                    <a:p>
                      <a:pPr algn="l" fontAlgn="t">
                        <a:buNone/>
                      </a:pPr>
                      <a:r>
                        <a:rPr lang="en-US" sz="1400" u="none" strike="noStrike" dirty="0">
                          <a:solidFill>
                            <a:schemeClr val="tx1"/>
                          </a:solidFill>
                          <a:effectLst/>
                        </a:rPr>
                        <a:t>1% </a:t>
                      </a:r>
                      <a:endParaRPr lang="en-US" sz="1400" b="0" i="0" u="none" strike="noStrike" dirty="0">
                        <a:solidFill>
                          <a:schemeClr val="tx1"/>
                        </a:solidFill>
                        <a:effectLst/>
                        <a:latin typeface="Aptos Narrow" panose="020B0004020202020204" pitchFamily="34" charset="0"/>
                      </a:endParaRPr>
                    </a:p>
                  </a:txBody>
                  <a:tcPr marL="6350" marR="6350" marT="6350" marB="0"/>
                </a:tc>
                <a:tc>
                  <a:txBody>
                    <a:bodyPr/>
                    <a:lstStyle/>
                    <a:p>
                      <a:pPr algn="l" fontAlgn="t">
                        <a:buNone/>
                      </a:pPr>
                      <a:r>
                        <a:rPr lang="en-US" sz="1400" b="0" i="0" u="none" strike="noStrike" dirty="0">
                          <a:solidFill>
                            <a:schemeClr val="tx1"/>
                          </a:solidFill>
                          <a:effectLst/>
                          <a:latin typeface="Aptos Narrow" panose="020B0004020202020204" pitchFamily="34" charset="0"/>
                        </a:rPr>
                        <a:t>90%, then 66%</a:t>
                      </a:r>
                    </a:p>
                  </a:txBody>
                  <a:tcPr marL="6350" marR="6350" marT="6350" marB="0"/>
                </a:tc>
                <a:tc>
                  <a:txBody>
                    <a:bodyPr/>
                    <a:lstStyle/>
                    <a:p>
                      <a:pPr algn="l" fontAlgn="t">
                        <a:buNone/>
                      </a:pPr>
                      <a:r>
                        <a:rPr lang="en-US" sz="1400" b="0" i="0" u="none" strike="noStrike" dirty="0">
                          <a:solidFill>
                            <a:schemeClr val="tx1"/>
                          </a:solidFill>
                          <a:effectLst/>
                          <a:latin typeface="Aptos Narrow" panose="020B0004020202020204" pitchFamily="34" charset="0"/>
                        </a:rPr>
                        <a:t>$1,198</a:t>
                      </a:r>
                    </a:p>
                  </a:txBody>
                  <a:tcPr marL="6350" marR="6350" marT="6350" marB="0"/>
                </a:tc>
                <a:extLst>
                  <a:ext uri="{0D108BD9-81ED-4DB2-BD59-A6C34878D82A}">
                    <a16:rowId xmlns:a16="http://schemas.microsoft.com/office/drawing/2014/main" val="3141847121"/>
                  </a:ext>
                </a:extLst>
              </a:tr>
              <a:tr h="311483">
                <a:tc>
                  <a:txBody>
                    <a:bodyPr/>
                    <a:lstStyle/>
                    <a:p>
                      <a:pPr algn="l" fontAlgn="t">
                        <a:buNone/>
                      </a:pPr>
                      <a:r>
                        <a:rPr lang="en-US" sz="1400" u="none" strike="noStrike">
                          <a:solidFill>
                            <a:schemeClr val="tx1"/>
                          </a:solidFill>
                          <a:effectLst/>
                        </a:rPr>
                        <a:t>OR</a:t>
                      </a:r>
                      <a:endParaRPr lang="en-US" sz="1400" b="0" i="0" u="none" strike="noStrike">
                        <a:solidFill>
                          <a:schemeClr val="tx1"/>
                        </a:solidFill>
                        <a:effectLst/>
                        <a:latin typeface="Aptos Narrow" panose="020B0004020202020204" pitchFamily="34" charset="0"/>
                      </a:endParaRPr>
                    </a:p>
                  </a:txBody>
                  <a:tcPr marL="6350" marR="6350" marT="6350" marB="0"/>
                </a:tc>
                <a:tc>
                  <a:txBody>
                    <a:bodyPr/>
                    <a:lstStyle/>
                    <a:p>
                      <a:pPr algn="l" fontAlgn="t">
                        <a:buNone/>
                      </a:pPr>
                      <a:r>
                        <a:rPr lang="en-US" sz="1400" u="none" strike="noStrike" dirty="0">
                          <a:solidFill>
                            <a:schemeClr val="tx1"/>
                          </a:solidFill>
                          <a:effectLst/>
                        </a:rPr>
                        <a:t>1% </a:t>
                      </a:r>
                      <a:endParaRPr lang="en-US" sz="1400" b="0" i="0" u="none" strike="noStrike" dirty="0">
                        <a:solidFill>
                          <a:schemeClr val="tx1"/>
                        </a:solidFill>
                        <a:effectLst/>
                        <a:latin typeface="Aptos Narrow" panose="020B0004020202020204" pitchFamily="34" charset="0"/>
                      </a:endParaRPr>
                    </a:p>
                  </a:txBody>
                  <a:tcPr marL="6350" marR="6350" marT="6350" marB="0"/>
                </a:tc>
                <a:tc>
                  <a:txBody>
                    <a:bodyPr/>
                    <a:lstStyle/>
                    <a:p>
                      <a:pPr algn="l" fontAlgn="t">
                        <a:buNone/>
                      </a:pPr>
                      <a:r>
                        <a:rPr lang="en-US" sz="1400" b="0" i="0" u="none" strike="noStrike" dirty="0">
                          <a:solidFill>
                            <a:schemeClr val="tx1"/>
                          </a:solidFill>
                          <a:effectLst/>
                          <a:latin typeface="Aptos Narrow" panose="020B0004020202020204" pitchFamily="34" charset="0"/>
                        </a:rPr>
                        <a:t>100%, then 50%</a:t>
                      </a:r>
                    </a:p>
                  </a:txBody>
                  <a:tcPr marL="6350" marR="6350" marT="6350" marB="0"/>
                </a:tc>
                <a:tc>
                  <a:txBody>
                    <a:bodyPr/>
                    <a:lstStyle/>
                    <a:p>
                      <a:pPr algn="l" fontAlgn="t">
                        <a:buNone/>
                      </a:pPr>
                      <a:r>
                        <a:rPr lang="en-US" sz="1400" b="0" i="0" u="none" strike="noStrike" dirty="0">
                          <a:solidFill>
                            <a:schemeClr val="tx1"/>
                          </a:solidFill>
                          <a:effectLst/>
                          <a:latin typeface="Aptos Narrow" panose="020B0004020202020204" pitchFamily="34" charset="0"/>
                        </a:rPr>
                        <a:t>$1,568</a:t>
                      </a:r>
                    </a:p>
                  </a:txBody>
                  <a:tcPr marL="6350" marR="6350" marT="6350" marB="0"/>
                </a:tc>
                <a:extLst>
                  <a:ext uri="{0D108BD9-81ED-4DB2-BD59-A6C34878D82A}">
                    <a16:rowId xmlns:a16="http://schemas.microsoft.com/office/drawing/2014/main" val="2126859055"/>
                  </a:ext>
                </a:extLst>
              </a:tr>
              <a:tr h="311483">
                <a:tc>
                  <a:txBody>
                    <a:bodyPr/>
                    <a:lstStyle/>
                    <a:p>
                      <a:pPr algn="l" fontAlgn="t">
                        <a:buNone/>
                      </a:pPr>
                      <a:r>
                        <a:rPr lang="en-US" sz="1400" u="none" strike="noStrike">
                          <a:solidFill>
                            <a:schemeClr val="tx1"/>
                          </a:solidFill>
                          <a:effectLst/>
                        </a:rPr>
                        <a:t>CA</a:t>
                      </a:r>
                      <a:endParaRPr lang="en-US" sz="1400" b="0" i="0" u="none" strike="noStrike">
                        <a:solidFill>
                          <a:schemeClr val="tx1"/>
                        </a:solidFill>
                        <a:effectLst/>
                        <a:latin typeface="Aptos Narrow" panose="020B0004020202020204" pitchFamily="34" charset="0"/>
                      </a:endParaRPr>
                    </a:p>
                  </a:txBody>
                  <a:tcPr marL="6350" marR="6350" marT="6350" marB="0"/>
                </a:tc>
                <a:tc>
                  <a:txBody>
                    <a:bodyPr/>
                    <a:lstStyle/>
                    <a:p>
                      <a:pPr algn="l" fontAlgn="t">
                        <a:buNone/>
                      </a:pPr>
                      <a:r>
                        <a:rPr lang="en-US" sz="1400" u="none" strike="noStrike" dirty="0">
                          <a:solidFill>
                            <a:schemeClr val="tx1"/>
                          </a:solidFill>
                          <a:effectLst/>
                        </a:rPr>
                        <a:t>1.20% </a:t>
                      </a:r>
                      <a:endParaRPr lang="en-US" sz="1400" b="0" i="0" u="none" strike="noStrike" dirty="0">
                        <a:solidFill>
                          <a:schemeClr val="tx1"/>
                        </a:solidFill>
                        <a:effectLst/>
                        <a:latin typeface="Aptos Narrow" panose="020B0004020202020204" pitchFamily="34" charset="0"/>
                      </a:endParaRPr>
                    </a:p>
                  </a:txBody>
                  <a:tcPr marL="6350" marR="6350" marT="6350" marB="0"/>
                </a:tc>
                <a:tc>
                  <a:txBody>
                    <a:bodyPr/>
                    <a:lstStyle/>
                    <a:p>
                      <a:pPr algn="l" fontAlgn="t">
                        <a:buNone/>
                      </a:pPr>
                      <a:r>
                        <a:rPr lang="en-US" sz="1400" b="0" i="0" u="none" strike="noStrike" dirty="0">
                          <a:solidFill>
                            <a:schemeClr val="tx1"/>
                          </a:solidFill>
                          <a:effectLst/>
                          <a:latin typeface="Aptos Narrow" panose="020B0004020202020204" pitchFamily="34" charset="0"/>
                        </a:rPr>
                        <a:t>Between 70% and 90%</a:t>
                      </a:r>
                    </a:p>
                  </a:txBody>
                  <a:tcPr marL="6350" marR="6350" marT="6350" marB="0"/>
                </a:tc>
                <a:tc>
                  <a:txBody>
                    <a:bodyPr/>
                    <a:lstStyle/>
                    <a:p>
                      <a:pPr algn="l" fontAlgn="t">
                        <a:buNone/>
                      </a:pPr>
                      <a:r>
                        <a:rPr lang="en-US" sz="1400" b="0" i="0" u="none" strike="noStrike" dirty="0">
                          <a:solidFill>
                            <a:schemeClr val="tx1"/>
                          </a:solidFill>
                          <a:effectLst/>
                          <a:latin typeface="Aptos Narrow" panose="020B0004020202020204" pitchFamily="34" charset="0"/>
                        </a:rPr>
                        <a:t>$1,681</a:t>
                      </a:r>
                    </a:p>
                  </a:txBody>
                  <a:tcPr marL="6350" marR="6350" marT="6350" marB="0"/>
                </a:tc>
                <a:extLst>
                  <a:ext uri="{0D108BD9-81ED-4DB2-BD59-A6C34878D82A}">
                    <a16:rowId xmlns:a16="http://schemas.microsoft.com/office/drawing/2014/main" val="802312958"/>
                  </a:ext>
                </a:extLst>
              </a:tr>
              <a:tr h="322630">
                <a:tc>
                  <a:txBody>
                    <a:bodyPr/>
                    <a:lstStyle/>
                    <a:p>
                      <a:pPr algn="l" fontAlgn="t">
                        <a:buNone/>
                      </a:pPr>
                      <a:r>
                        <a:rPr lang="en-US" sz="1400" u="none" strike="noStrike">
                          <a:solidFill>
                            <a:schemeClr val="tx1"/>
                          </a:solidFill>
                          <a:effectLst/>
                        </a:rPr>
                        <a:t>RI</a:t>
                      </a:r>
                      <a:endParaRPr lang="en-US" sz="1400" b="0" i="0" u="none" strike="noStrike">
                        <a:solidFill>
                          <a:schemeClr val="tx1"/>
                        </a:solidFill>
                        <a:effectLst/>
                        <a:latin typeface="Aptos Narrow" panose="020B0004020202020204" pitchFamily="34" charset="0"/>
                      </a:endParaRPr>
                    </a:p>
                  </a:txBody>
                  <a:tcPr marL="6350" marR="6350" marT="6350" marB="0"/>
                </a:tc>
                <a:tc>
                  <a:txBody>
                    <a:bodyPr/>
                    <a:lstStyle/>
                    <a:p>
                      <a:pPr algn="l" fontAlgn="t">
                        <a:buNone/>
                      </a:pPr>
                      <a:r>
                        <a:rPr lang="en-US" sz="1400" u="none" strike="noStrike">
                          <a:solidFill>
                            <a:schemeClr val="tx1"/>
                          </a:solidFill>
                          <a:effectLst/>
                        </a:rPr>
                        <a:t>1.30%</a:t>
                      </a:r>
                      <a:endParaRPr lang="en-US" sz="1400" b="0" i="0" u="none" strike="noStrike">
                        <a:solidFill>
                          <a:schemeClr val="tx1"/>
                        </a:solidFill>
                        <a:effectLst/>
                        <a:latin typeface="Aptos Narrow" panose="020B0004020202020204" pitchFamily="34" charset="0"/>
                      </a:endParaRPr>
                    </a:p>
                  </a:txBody>
                  <a:tcPr marL="6350" marR="6350" marT="6350" marB="0"/>
                </a:tc>
                <a:tc>
                  <a:txBody>
                    <a:bodyPr/>
                    <a:lstStyle/>
                    <a:p>
                      <a:pPr algn="l" fontAlgn="t">
                        <a:buNone/>
                      </a:pPr>
                      <a:r>
                        <a:rPr lang="en-US" sz="1400" b="0" i="0" u="none" strike="noStrike" dirty="0">
                          <a:solidFill>
                            <a:schemeClr val="tx1"/>
                          </a:solidFill>
                          <a:effectLst/>
                          <a:latin typeface="Aptos Narrow" panose="020B0004020202020204" pitchFamily="34" charset="0"/>
                        </a:rPr>
                        <a:t>60% *</a:t>
                      </a:r>
                    </a:p>
                  </a:txBody>
                  <a:tcPr marL="6350" marR="6350" marT="6350" marB="0"/>
                </a:tc>
                <a:tc>
                  <a:txBody>
                    <a:bodyPr/>
                    <a:lstStyle/>
                    <a:p>
                      <a:pPr algn="l" fontAlgn="t">
                        <a:buNone/>
                      </a:pPr>
                      <a:r>
                        <a:rPr lang="en-US" sz="1400" b="0" i="0" u="none" strike="noStrike" dirty="0">
                          <a:solidFill>
                            <a:schemeClr val="tx1"/>
                          </a:solidFill>
                          <a:effectLst/>
                          <a:latin typeface="Aptos Narrow" panose="020B0004020202020204" pitchFamily="34" charset="0"/>
                        </a:rPr>
                        <a:t>$1,070</a:t>
                      </a:r>
                    </a:p>
                  </a:txBody>
                  <a:tcPr marL="6350" marR="6350" marT="6350" marB="0"/>
                </a:tc>
                <a:extLst>
                  <a:ext uri="{0D108BD9-81ED-4DB2-BD59-A6C34878D82A}">
                    <a16:rowId xmlns:a16="http://schemas.microsoft.com/office/drawing/2014/main" val="3596320747"/>
                  </a:ext>
                </a:extLst>
              </a:tr>
            </a:tbl>
          </a:graphicData>
        </a:graphic>
      </p:graphicFrame>
      <p:sp>
        <p:nvSpPr>
          <p:cNvPr id="2" name="TextBox 1">
            <a:extLst>
              <a:ext uri="{FF2B5EF4-FFF2-40B4-BE49-F238E27FC236}">
                <a16:creationId xmlns:a16="http://schemas.microsoft.com/office/drawing/2014/main" id="{13CC2336-0776-A628-24B3-F0651D910B86}"/>
              </a:ext>
            </a:extLst>
          </p:cNvPr>
          <p:cNvSpPr txBox="1"/>
          <p:nvPr/>
        </p:nvSpPr>
        <p:spPr>
          <a:xfrm>
            <a:off x="3738520" y="5739896"/>
            <a:ext cx="3989070" cy="523220"/>
          </a:xfrm>
          <a:prstGeom prst="rect">
            <a:avLst/>
          </a:prstGeom>
          <a:noFill/>
        </p:spPr>
        <p:txBody>
          <a:bodyPr wrap="square" rtlCol="0">
            <a:spAutoFit/>
          </a:bodyPr>
          <a:lstStyle/>
          <a:p>
            <a:r>
              <a:rPr lang="en-US" dirty="0"/>
              <a:t>  * Increasing to 75% by 2028</a:t>
            </a:r>
          </a:p>
          <a:p>
            <a:r>
              <a:rPr lang="en-US" dirty="0"/>
              <a:t>** Benefits have not begun yet</a:t>
            </a:r>
          </a:p>
        </p:txBody>
      </p:sp>
    </p:spTree>
    <p:extLst>
      <p:ext uri="{BB962C8B-B14F-4D97-AF65-F5344CB8AC3E}">
        <p14:creationId xmlns:p14="http://schemas.microsoft.com/office/powerpoint/2010/main" val="11212046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55">
          <a:extLst>
            <a:ext uri="{FF2B5EF4-FFF2-40B4-BE49-F238E27FC236}">
              <a16:creationId xmlns:a16="http://schemas.microsoft.com/office/drawing/2014/main" id="{7FF1F24B-64FC-FCC5-E5B0-5A30FF07F0D1}"/>
            </a:ext>
          </a:extLst>
        </p:cNvPr>
        <p:cNvGrpSpPr/>
        <p:nvPr/>
      </p:nvGrpSpPr>
      <p:grpSpPr>
        <a:xfrm>
          <a:off x="0" y="0"/>
          <a:ext cx="0" cy="0"/>
          <a:chOff x="0" y="0"/>
          <a:chExt cx="0" cy="0"/>
        </a:xfrm>
      </p:grpSpPr>
      <p:sp>
        <p:nvSpPr>
          <p:cNvPr id="56" name="Google Shape;56;p2">
            <a:extLst>
              <a:ext uri="{FF2B5EF4-FFF2-40B4-BE49-F238E27FC236}">
                <a16:creationId xmlns:a16="http://schemas.microsoft.com/office/drawing/2014/main" id="{560BD9A4-2E72-E8C6-3830-E8CEDB08E85D}"/>
              </a:ext>
            </a:extLst>
          </p:cNvPr>
          <p:cNvSpPr txBox="1">
            <a:spLocks noGrp="1"/>
          </p:cNvSpPr>
          <p:nvPr>
            <p:ph type="title"/>
          </p:nvPr>
        </p:nvSpPr>
        <p:spPr>
          <a:xfrm>
            <a:off x="712824" y="324182"/>
            <a:ext cx="10515600" cy="1024962"/>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26503A"/>
              </a:buClr>
              <a:buSzPts val="3600"/>
              <a:buFont typeface="Libre Franklin Medium"/>
              <a:buNone/>
            </a:pPr>
            <a:r>
              <a:rPr lang="en-US" dirty="0"/>
              <a:t>Premiums Relative to Max Benefits</a:t>
            </a:r>
          </a:p>
        </p:txBody>
      </p:sp>
      <p:sp>
        <p:nvSpPr>
          <p:cNvPr id="57" name="Google Shape;57;p2">
            <a:extLst>
              <a:ext uri="{FF2B5EF4-FFF2-40B4-BE49-F238E27FC236}">
                <a16:creationId xmlns:a16="http://schemas.microsoft.com/office/drawing/2014/main" id="{E58E915B-E3F8-E258-95E9-96BD847B485A}"/>
              </a:ext>
            </a:extLst>
          </p:cNvPr>
          <p:cNvSpPr txBox="1">
            <a:spLocks noGrp="1"/>
          </p:cNvSpPr>
          <p:nvPr>
            <p:ph type="body" idx="1"/>
          </p:nvPr>
        </p:nvSpPr>
        <p:spPr>
          <a:xfrm>
            <a:off x="12204910" y="6683828"/>
            <a:ext cx="45719" cy="130629"/>
          </a:xfrm>
          <a:prstGeom prst="rect">
            <a:avLst/>
          </a:prstGeom>
          <a:noFill/>
          <a:ln>
            <a:noFill/>
          </a:ln>
        </p:spPr>
        <p:txBody>
          <a:bodyPr spcFirstLastPara="1" wrap="square" lIns="91425" tIns="45700" rIns="91425" bIns="45700" anchor="t" anchorCtr="0">
            <a:noAutofit/>
          </a:bodyPr>
          <a:lstStyle/>
          <a:p>
            <a:pPr marL="0" lvl="0" indent="-102870" algn="l" rtl="0">
              <a:lnSpc>
                <a:spcPct val="100000"/>
              </a:lnSpc>
              <a:spcBef>
                <a:spcPts val="1000"/>
              </a:spcBef>
              <a:spcAft>
                <a:spcPts val="0"/>
              </a:spcAft>
              <a:buSzPts val="1980"/>
              <a:buNone/>
            </a:pPr>
            <a:endParaRPr sz="800" dirty="0">
              <a:solidFill>
                <a:schemeClr val="bg1"/>
              </a:solidFill>
              <a:latin typeface="+mn-lt"/>
            </a:endParaRPr>
          </a:p>
        </p:txBody>
      </p:sp>
      <p:sp>
        <p:nvSpPr>
          <p:cNvPr id="6" name="TextBox 5">
            <a:extLst>
              <a:ext uri="{FF2B5EF4-FFF2-40B4-BE49-F238E27FC236}">
                <a16:creationId xmlns:a16="http://schemas.microsoft.com/office/drawing/2014/main" id="{2CA5099C-1AB3-9FA6-2A14-52CF3E54BA14}"/>
              </a:ext>
            </a:extLst>
          </p:cNvPr>
          <p:cNvSpPr txBox="1"/>
          <p:nvPr/>
        </p:nvSpPr>
        <p:spPr>
          <a:xfrm>
            <a:off x="1140977" y="1486894"/>
            <a:ext cx="2597543" cy="600164"/>
          </a:xfrm>
          <a:prstGeom prst="rect">
            <a:avLst/>
          </a:prstGeom>
          <a:noFill/>
        </p:spPr>
        <p:txBody>
          <a:bodyPr wrap="square" rtlCol="0">
            <a:spAutoFit/>
          </a:bodyPr>
          <a:lstStyle/>
          <a:p>
            <a:endParaRPr lang="en-US" sz="1100" dirty="0"/>
          </a:p>
          <a:p>
            <a:endParaRPr lang="en-US" sz="1100" dirty="0"/>
          </a:p>
          <a:p>
            <a:endParaRPr lang="en-US" sz="1100" dirty="0"/>
          </a:p>
        </p:txBody>
      </p:sp>
      <p:graphicFrame>
        <p:nvGraphicFramePr>
          <p:cNvPr id="7" name="Table 6">
            <a:extLst>
              <a:ext uri="{FF2B5EF4-FFF2-40B4-BE49-F238E27FC236}">
                <a16:creationId xmlns:a16="http://schemas.microsoft.com/office/drawing/2014/main" id="{91D8B1B1-EDC7-BDC4-1BA2-CC0B6357D57E}"/>
              </a:ext>
            </a:extLst>
          </p:cNvPr>
          <p:cNvGraphicFramePr>
            <a:graphicFrameLocks noGrp="1"/>
          </p:cNvGraphicFramePr>
          <p:nvPr>
            <p:extLst>
              <p:ext uri="{D42A27DB-BD31-4B8C-83A1-F6EECF244321}">
                <p14:modId xmlns:p14="http://schemas.microsoft.com/office/powerpoint/2010/main" val="1414600038"/>
              </p:ext>
            </p:extLst>
          </p:nvPr>
        </p:nvGraphicFramePr>
        <p:xfrm>
          <a:off x="1140976" y="1127665"/>
          <a:ext cx="8905992" cy="4628370"/>
        </p:xfrm>
        <a:graphic>
          <a:graphicData uri="http://schemas.openxmlformats.org/drawingml/2006/table">
            <a:tbl>
              <a:tblPr>
                <a:tableStyleId>{C7D7C5CC-981C-443F-AB96-2D139A26CA07}</a:tableStyleId>
              </a:tblPr>
              <a:tblGrid>
                <a:gridCol w="779264">
                  <a:extLst>
                    <a:ext uri="{9D8B030D-6E8A-4147-A177-3AD203B41FA5}">
                      <a16:colId xmlns:a16="http://schemas.microsoft.com/office/drawing/2014/main" val="1916736890"/>
                    </a:ext>
                  </a:extLst>
                </a:gridCol>
                <a:gridCol w="1805940">
                  <a:extLst>
                    <a:ext uri="{9D8B030D-6E8A-4147-A177-3AD203B41FA5}">
                      <a16:colId xmlns:a16="http://schemas.microsoft.com/office/drawing/2014/main" val="153383440"/>
                    </a:ext>
                  </a:extLst>
                </a:gridCol>
                <a:gridCol w="2114550">
                  <a:extLst>
                    <a:ext uri="{9D8B030D-6E8A-4147-A177-3AD203B41FA5}">
                      <a16:colId xmlns:a16="http://schemas.microsoft.com/office/drawing/2014/main" val="2249010358"/>
                    </a:ext>
                  </a:extLst>
                </a:gridCol>
                <a:gridCol w="2343150">
                  <a:extLst>
                    <a:ext uri="{9D8B030D-6E8A-4147-A177-3AD203B41FA5}">
                      <a16:colId xmlns:a16="http://schemas.microsoft.com/office/drawing/2014/main" val="425335392"/>
                    </a:ext>
                  </a:extLst>
                </a:gridCol>
                <a:gridCol w="1863088">
                  <a:extLst>
                    <a:ext uri="{9D8B030D-6E8A-4147-A177-3AD203B41FA5}">
                      <a16:colId xmlns:a16="http://schemas.microsoft.com/office/drawing/2014/main" val="1857988968"/>
                    </a:ext>
                  </a:extLst>
                </a:gridCol>
              </a:tblGrid>
              <a:tr h="352792">
                <a:tc>
                  <a:txBody>
                    <a:bodyPr/>
                    <a:lstStyle/>
                    <a:p>
                      <a:pPr algn="l" fontAlgn="t">
                        <a:buNone/>
                      </a:pPr>
                      <a:r>
                        <a:rPr lang="en-US" sz="1400" b="1" u="none" strike="noStrike" dirty="0">
                          <a:solidFill>
                            <a:schemeClr val="tx1"/>
                          </a:solidFill>
                          <a:effectLst/>
                        </a:rPr>
                        <a:t>State </a:t>
                      </a:r>
                      <a:endParaRPr lang="en-US" sz="1400" b="1" i="0" u="none" strike="noStrike" dirty="0">
                        <a:solidFill>
                          <a:schemeClr val="tx1"/>
                        </a:solidFill>
                        <a:effectLst/>
                        <a:latin typeface="Aptos Narrow" panose="020B0004020202020204" pitchFamily="34" charset="0"/>
                      </a:endParaRPr>
                    </a:p>
                  </a:txBody>
                  <a:tcPr marL="6350" marR="6350" marT="6350" marB="0"/>
                </a:tc>
                <a:tc>
                  <a:txBody>
                    <a:bodyPr/>
                    <a:lstStyle/>
                    <a:p>
                      <a:pPr algn="l" fontAlgn="t">
                        <a:buNone/>
                      </a:pPr>
                      <a:r>
                        <a:rPr lang="en-US" sz="1400" b="1" u="none" strike="noStrike" dirty="0">
                          <a:solidFill>
                            <a:schemeClr val="tx1"/>
                          </a:solidFill>
                          <a:effectLst/>
                        </a:rPr>
                        <a:t>Total Premium</a:t>
                      </a:r>
                      <a:endParaRPr lang="en-US" sz="1400" b="1" i="0" u="none" strike="noStrike" dirty="0">
                        <a:solidFill>
                          <a:schemeClr val="tx1"/>
                        </a:solidFill>
                        <a:effectLst/>
                        <a:latin typeface="Aptos Narrow" panose="020B0004020202020204" pitchFamily="34" charset="0"/>
                      </a:endParaRPr>
                    </a:p>
                  </a:txBody>
                  <a:tcPr marL="6350" marR="6350" marT="6350" marB="0"/>
                </a:tc>
                <a:tc>
                  <a:txBody>
                    <a:bodyPr/>
                    <a:lstStyle/>
                    <a:p>
                      <a:pPr algn="l" fontAlgn="t">
                        <a:buNone/>
                      </a:pPr>
                      <a:r>
                        <a:rPr lang="en-US" sz="1400" b="1" i="0" u="none" strike="noStrike" dirty="0">
                          <a:solidFill>
                            <a:schemeClr val="tx1"/>
                          </a:solidFill>
                          <a:effectLst/>
                          <a:latin typeface="Aptos Narrow" panose="020B0004020202020204" pitchFamily="34" charset="0"/>
                        </a:rPr>
                        <a:t>Max Leave Time</a:t>
                      </a:r>
                    </a:p>
                  </a:txBody>
                  <a:tcPr marL="6350" marR="6350" marT="6350" marB="0"/>
                </a:tc>
                <a:tc>
                  <a:txBody>
                    <a:bodyPr/>
                    <a:lstStyle/>
                    <a:p>
                      <a:pPr algn="l" fontAlgn="t">
                        <a:buNone/>
                      </a:pPr>
                      <a:r>
                        <a:rPr lang="en-US" sz="1400" b="1" i="0" u="none" strike="noStrike" dirty="0">
                          <a:solidFill>
                            <a:schemeClr val="tx1"/>
                          </a:solidFill>
                          <a:effectLst/>
                          <a:latin typeface="Aptos Narrow" panose="020B0004020202020204" pitchFamily="34" charset="0"/>
                        </a:rPr>
                        <a:t>Max Weekly Benefit</a:t>
                      </a:r>
                    </a:p>
                  </a:txBody>
                  <a:tcPr marL="6350" marR="6350" marT="6350" marB="0"/>
                </a:tc>
                <a:tc>
                  <a:txBody>
                    <a:bodyPr/>
                    <a:lstStyle/>
                    <a:p>
                      <a:pPr algn="l" fontAlgn="t">
                        <a:buNone/>
                      </a:pPr>
                      <a:r>
                        <a:rPr lang="en-US" sz="1400" b="1" i="0" u="none" strike="noStrike" dirty="0">
                          <a:solidFill>
                            <a:schemeClr val="tx1"/>
                          </a:solidFill>
                          <a:effectLst/>
                          <a:latin typeface="Aptos Narrow" panose="020B0004020202020204" pitchFamily="34" charset="0"/>
                        </a:rPr>
                        <a:t> Max Overall Benefit</a:t>
                      </a:r>
                    </a:p>
                  </a:txBody>
                  <a:tcPr marL="6350" marR="6350" marT="6350" marB="0"/>
                </a:tc>
                <a:extLst>
                  <a:ext uri="{0D108BD9-81ED-4DB2-BD59-A6C34878D82A}">
                    <a16:rowId xmlns:a16="http://schemas.microsoft.com/office/drawing/2014/main" val="3750435713"/>
                  </a:ext>
                </a:extLst>
              </a:tr>
              <a:tr h="311483">
                <a:tc>
                  <a:txBody>
                    <a:bodyPr/>
                    <a:lstStyle/>
                    <a:p>
                      <a:pPr algn="l" fontAlgn="t">
                        <a:buNone/>
                      </a:pPr>
                      <a:r>
                        <a:rPr lang="en-US" sz="1400" u="none" strike="noStrike" dirty="0">
                          <a:solidFill>
                            <a:schemeClr val="tx1"/>
                          </a:solidFill>
                          <a:effectLst/>
                        </a:rPr>
                        <a:t>CT</a:t>
                      </a:r>
                      <a:endParaRPr lang="en-US" sz="1400" b="0" i="0" u="none" strike="noStrike" dirty="0">
                        <a:solidFill>
                          <a:schemeClr val="tx1"/>
                        </a:solidFill>
                        <a:effectLst/>
                        <a:latin typeface="Aptos Narrow" panose="020B0004020202020204" pitchFamily="34" charset="0"/>
                      </a:endParaRPr>
                    </a:p>
                  </a:txBody>
                  <a:tcPr marL="6350" marR="6350" marT="6350" marB="0"/>
                </a:tc>
                <a:tc>
                  <a:txBody>
                    <a:bodyPr/>
                    <a:lstStyle/>
                    <a:p>
                      <a:pPr algn="l" fontAlgn="t">
                        <a:buNone/>
                      </a:pPr>
                      <a:r>
                        <a:rPr lang="en-US" sz="1400" u="none" strike="noStrike" dirty="0">
                          <a:solidFill>
                            <a:schemeClr val="tx1"/>
                          </a:solidFill>
                          <a:effectLst/>
                        </a:rPr>
                        <a:t>0.50% </a:t>
                      </a:r>
                      <a:endParaRPr lang="en-US" sz="1400" b="0" i="0" u="none" strike="noStrike" dirty="0">
                        <a:solidFill>
                          <a:schemeClr val="tx1"/>
                        </a:solidFill>
                        <a:effectLst/>
                        <a:latin typeface="Aptos Narrow" panose="020B0004020202020204" pitchFamily="34" charset="0"/>
                      </a:endParaRPr>
                    </a:p>
                  </a:txBody>
                  <a:tcPr marL="6350" marR="6350" marT="6350" marB="0"/>
                </a:tc>
                <a:tc>
                  <a:txBody>
                    <a:bodyPr/>
                    <a:lstStyle/>
                    <a:p>
                      <a:pPr algn="l" fontAlgn="t">
                        <a:buNone/>
                      </a:pPr>
                      <a:r>
                        <a:rPr lang="en-US" sz="1400" b="0" i="0" u="none" strike="noStrike" dirty="0">
                          <a:solidFill>
                            <a:schemeClr val="tx1"/>
                          </a:solidFill>
                          <a:effectLst/>
                          <a:latin typeface="Aptos Narrow" panose="020B0004020202020204" pitchFamily="34" charset="0"/>
                        </a:rPr>
                        <a:t>14 weeks *</a:t>
                      </a:r>
                    </a:p>
                  </a:txBody>
                  <a:tcPr marL="6350" marR="6350" marT="6350" marB="0"/>
                </a:tc>
                <a:tc>
                  <a:txBody>
                    <a:bodyPr/>
                    <a:lstStyle/>
                    <a:p>
                      <a:pPr algn="l" fontAlgn="t">
                        <a:buNone/>
                      </a:pPr>
                      <a:r>
                        <a:rPr lang="en-US" sz="1400" b="0" i="0" u="none" strike="noStrike" dirty="0">
                          <a:solidFill>
                            <a:schemeClr val="tx1"/>
                          </a:solidFill>
                          <a:effectLst/>
                          <a:latin typeface="Aptos Narrow" panose="020B0004020202020204" pitchFamily="34" charset="0"/>
                        </a:rPr>
                        <a:t>$981</a:t>
                      </a:r>
                    </a:p>
                  </a:txBody>
                  <a:tcPr marL="6350" marR="6350" marT="6350" marB="0"/>
                </a:tc>
                <a:tc>
                  <a:txBody>
                    <a:bodyPr/>
                    <a:lstStyle/>
                    <a:p>
                      <a:pPr algn="l" fontAlgn="t">
                        <a:buNone/>
                      </a:pPr>
                      <a:r>
                        <a:rPr lang="en-US" sz="1400" b="0" i="0" u="none" strike="noStrike" dirty="0">
                          <a:solidFill>
                            <a:schemeClr val="tx1"/>
                          </a:solidFill>
                          <a:effectLst/>
                          <a:latin typeface="Aptos Narrow" panose="020B0004020202020204" pitchFamily="34" charset="0"/>
                        </a:rPr>
                        <a:t>$13,734</a:t>
                      </a:r>
                    </a:p>
                  </a:txBody>
                  <a:tcPr marL="6350" marR="6350" marT="6350" marB="0"/>
                </a:tc>
                <a:extLst>
                  <a:ext uri="{0D108BD9-81ED-4DB2-BD59-A6C34878D82A}">
                    <a16:rowId xmlns:a16="http://schemas.microsoft.com/office/drawing/2014/main" val="3474767099"/>
                  </a:ext>
                </a:extLst>
              </a:tr>
              <a:tr h="311483">
                <a:tc>
                  <a:txBody>
                    <a:bodyPr/>
                    <a:lstStyle/>
                    <a:p>
                      <a:pPr algn="l" fontAlgn="t">
                        <a:buNone/>
                      </a:pPr>
                      <a:r>
                        <a:rPr lang="en-US" sz="1400" b="0" i="0" u="none" strike="noStrike" dirty="0">
                          <a:solidFill>
                            <a:schemeClr val="tx1"/>
                          </a:solidFill>
                          <a:effectLst/>
                          <a:latin typeface="Aptos Narrow" panose="020B0004020202020204" pitchFamily="34" charset="0"/>
                        </a:rPr>
                        <a:t>DC</a:t>
                      </a:r>
                    </a:p>
                  </a:txBody>
                  <a:tcPr marL="6350" marR="6350" marT="6350" marB="0"/>
                </a:tc>
                <a:tc>
                  <a:txBody>
                    <a:bodyPr/>
                    <a:lstStyle/>
                    <a:p>
                      <a:pPr algn="l" fontAlgn="t">
                        <a:buNone/>
                      </a:pPr>
                      <a:r>
                        <a:rPr lang="en-US" sz="1400" u="none" strike="noStrike" dirty="0">
                          <a:solidFill>
                            <a:schemeClr val="tx1"/>
                          </a:solidFill>
                          <a:effectLst/>
                        </a:rPr>
                        <a:t>0.75%</a:t>
                      </a:r>
                      <a:endParaRPr lang="en-US" sz="1400" b="0" i="0" u="none" strike="noStrike" dirty="0">
                        <a:solidFill>
                          <a:schemeClr val="tx1"/>
                        </a:solidFill>
                        <a:effectLst/>
                        <a:latin typeface="Aptos Narrow" panose="020B0004020202020204" pitchFamily="34" charset="0"/>
                      </a:endParaRPr>
                    </a:p>
                  </a:txBody>
                  <a:tcPr marL="6350" marR="6350" marT="6350" marB="0"/>
                </a:tc>
                <a:tc>
                  <a:txBody>
                    <a:bodyPr/>
                    <a:lstStyle/>
                    <a:p>
                      <a:pPr algn="l" fontAlgn="t">
                        <a:buNone/>
                      </a:pPr>
                      <a:r>
                        <a:rPr lang="en-US" sz="1400" b="0" i="0" u="none" strike="noStrike" dirty="0">
                          <a:solidFill>
                            <a:schemeClr val="tx1"/>
                          </a:solidFill>
                          <a:effectLst/>
                          <a:latin typeface="Aptos Narrow" panose="020B0004020202020204" pitchFamily="34" charset="0"/>
                        </a:rPr>
                        <a:t>14 weeks *</a:t>
                      </a:r>
                    </a:p>
                  </a:txBody>
                  <a:tcPr marL="6350" marR="6350" marT="6350" marB="0"/>
                </a:tc>
                <a:tc>
                  <a:txBody>
                    <a:bodyPr/>
                    <a:lstStyle/>
                    <a:p>
                      <a:pPr algn="l" fontAlgn="t">
                        <a:buNone/>
                      </a:pPr>
                      <a:r>
                        <a:rPr lang="en-US" sz="1400" b="0" i="0" u="none" strike="noStrike" dirty="0">
                          <a:solidFill>
                            <a:schemeClr val="tx1"/>
                          </a:solidFill>
                          <a:effectLst/>
                          <a:latin typeface="Aptos Narrow" panose="020B0004020202020204" pitchFamily="34" charset="0"/>
                        </a:rPr>
                        <a:t>$1,153</a:t>
                      </a:r>
                    </a:p>
                  </a:txBody>
                  <a:tcPr marL="6350" marR="6350" marT="6350" marB="0"/>
                </a:tc>
                <a:tc>
                  <a:txBody>
                    <a:bodyPr/>
                    <a:lstStyle/>
                    <a:p>
                      <a:pPr algn="l" fontAlgn="t">
                        <a:buNone/>
                      </a:pPr>
                      <a:r>
                        <a:rPr lang="en-US" sz="1400" b="0" i="0" u="none" strike="noStrike" dirty="0">
                          <a:solidFill>
                            <a:schemeClr val="tx1"/>
                          </a:solidFill>
                          <a:effectLst/>
                          <a:latin typeface="Aptos Narrow" panose="020B0004020202020204" pitchFamily="34" charset="0"/>
                        </a:rPr>
                        <a:t>$16,142</a:t>
                      </a:r>
                    </a:p>
                  </a:txBody>
                  <a:tcPr marL="6350" marR="6350" marT="6350" marB="0"/>
                </a:tc>
                <a:extLst>
                  <a:ext uri="{0D108BD9-81ED-4DB2-BD59-A6C34878D82A}">
                    <a16:rowId xmlns:a16="http://schemas.microsoft.com/office/drawing/2014/main" val="3489232780"/>
                  </a:ext>
                </a:extLst>
              </a:tr>
              <a:tr h="311483">
                <a:tc>
                  <a:txBody>
                    <a:bodyPr/>
                    <a:lstStyle/>
                    <a:p>
                      <a:pPr algn="l" fontAlgn="t">
                        <a:buNone/>
                      </a:pPr>
                      <a:r>
                        <a:rPr lang="en-US" sz="1400" u="none" strike="noStrike" dirty="0">
                          <a:solidFill>
                            <a:schemeClr val="tx1"/>
                          </a:solidFill>
                          <a:effectLst/>
                        </a:rPr>
                        <a:t>DE **</a:t>
                      </a:r>
                      <a:endParaRPr lang="en-US" sz="1400" b="0" i="0" u="none" strike="noStrike" dirty="0">
                        <a:solidFill>
                          <a:schemeClr val="tx1"/>
                        </a:solidFill>
                        <a:effectLst/>
                        <a:latin typeface="Aptos Narrow" panose="020B0004020202020204" pitchFamily="34" charset="0"/>
                      </a:endParaRPr>
                    </a:p>
                  </a:txBody>
                  <a:tcPr marL="6350" marR="6350" marT="6350" marB="0"/>
                </a:tc>
                <a:tc>
                  <a:txBody>
                    <a:bodyPr/>
                    <a:lstStyle/>
                    <a:p>
                      <a:pPr algn="l" fontAlgn="t">
                        <a:buNone/>
                      </a:pPr>
                      <a:r>
                        <a:rPr lang="en-US" sz="1400" u="none" strike="noStrike" dirty="0">
                          <a:solidFill>
                            <a:schemeClr val="tx1"/>
                          </a:solidFill>
                          <a:effectLst/>
                        </a:rPr>
                        <a:t>0.80%</a:t>
                      </a:r>
                      <a:endParaRPr lang="en-US" sz="1400" b="0" i="0" u="none" strike="noStrike" dirty="0">
                        <a:solidFill>
                          <a:schemeClr val="tx1"/>
                        </a:solidFill>
                        <a:effectLst/>
                        <a:latin typeface="Aptos Narrow" panose="020B0004020202020204" pitchFamily="34" charset="0"/>
                      </a:endParaRPr>
                    </a:p>
                  </a:txBody>
                  <a:tcPr marL="6350" marR="6350" marT="6350" marB="0"/>
                </a:tc>
                <a:tc>
                  <a:txBody>
                    <a:bodyPr/>
                    <a:lstStyle/>
                    <a:p>
                      <a:pPr algn="l" fontAlgn="t">
                        <a:buNone/>
                      </a:pPr>
                      <a:r>
                        <a:rPr lang="en-US" sz="1400" b="0" i="0" u="none" strike="noStrike" dirty="0">
                          <a:solidFill>
                            <a:schemeClr val="tx1"/>
                          </a:solidFill>
                          <a:effectLst/>
                          <a:latin typeface="Aptos Narrow" panose="020B0004020202020204" pitchFamily="34" charset="0"/>
                        </a:rPr>
                        <a:t>12 weeks</a:t>
                      </a:r>
                    </a:p>
                  </a:txBody>
                  <a:tcPr marL="6350" marR="6350" marT="6350" marB="0"/>
                </a:tc>
                <a:tc>
                  <a:txBody>
                    <a:bodyPr/>
                    <a:lstStyle/>
                    <a:p>
                      <a:pPr algn="l" fontAlgn="t">
                        <a:buNone/>
                      </a:pPr>
                      <a:r>
                        <a:rPr lang="en-US" sz="1400" b="0" i="0" u="none" strike="noStrike" dirty="0">
                          <a:solidFill>
                            <a:schemeClr val="tx1"/>
                          </a:solidFill>
                          <a:effectLst/>
                          <a:latin typeface="Aptos Narrow" panose="020B0004020202020204" pitchFamily="34" charset="0"/>
                        </a:rPr>
                        <a:t>$900</a:t>
                      </a:r>
                    </a:p>
                  </a:txBody>
                  <a:tcPr marL="6350" marR="6350" marT="6350" marB="0"/>
                </a:tc>
                <a:tc>
                  <a:txBody>
                    <a:bodyPr/>
                    <a:lstStyle/>
                    <a:p>
                      <a:pPr algn="l" fontAlgn="t">
                        <a:buNone/>
                      </a:pPr>
                      <a:r>
                        <a:rPr lang="en-US" sz="1400" b="0" i="0" u="none" strike="noStrike" dirty="0">
                          <a:solidFill>
                            <a:schemeClr val="tx1"/>
                          </a:solidFill>
                          <a:effectLst/>
                          <a:latin typeface="Aptos Narrow" panose="020B0004020202020204" pitchFamily="34" charset="0"/>
                        </a:rPr>
                        <a:t>$10,800</a:t>
                      </a:r>
                    </a:p>
                  </a:txBody>
                  <a:tcPr marL="6350" marR="6350" marT="6350" marB="0"/>
                </a:tc>
                <a:extLst>
                  <a:ext uri="{0D108BD9-81ED-4DB2-BD59-A6C34878D82A}">
                    <a16:rowId xmlns:a16="http://schemas.microsoft.com/office/drawing/2014/main" val="3899397060"/>
                  </a:ext>
                </a:extLst>
              </a:tr>
              <a:tr h="311483">
                <a:tc>
                  <a:txBody>
                    <a:bodyPr/>
                    <a:lstStyle/>
                    <a:p>
                      <a:pPr algn="l" fontAlgn="t">
                        <a:buNone/>
                      </a:pPr>
                      <a:r>
                        <a:rPr lang="en-US" sz="1400" b="0" i="0" u="none" strike="noStrike" dirty="0">
                          <a:solidFill>
                            <a:schemeClr val="tx1"/>
                          </a:solidFill>
                          <a:effectLst/>
                          <a:latin typeface="Aptos Narrow" panose="020B0004020202020204" pitchFamily="34" charset="0"/>
                        </a:rPr>
                        <a:t>MN **</a:t>
                      </a:r>
                    </a:p>
                  </a:txBody>
                  <a:tcPr marL="6350" marR="6350" marT="6350" marB="0"/>
                </a:tc>
                <a:tc>
                  <a:txBody>
                    <a:bodyPr/>
                    <a:lstStyle/>
                    <a:p>
                      <a:pPr algn="l" fontAlgn="t">
                        <a:buNone/>
                      </a:pPr>
                      <a:r>
                        <a:rPr lang="en-US" sz="1400" u="none" strike="noStrike" dirty="0">
                          <a:solidFill>
                            <a:schemeClr val="tx1"/>
                          </a:solidFill>
                          <a:effectLst/>
                        </a:rPr>
                        <a:t>0.88%</a:t>
                      </a:r>
                      <a:endParaRPr lang="en-US" sz="1400" b="0" i="0" u="none" strike="noStrike" dirty="0">
                        <a:solidFill>
                          <a:schemeClr val="tx1"/>
                        </a:solidFill>
                        <a:effectLst/>
                        <a:latin typeface="Aptos Narrow" panose="020B0004020202020204" pitchFamily="34" charset="0"/>
                      </a:endParaRPr>
                    </a:p>
                  </a:txBody>
                  <a:tcPr marL="6350" marR="6350" marT="6350" marB="0"/>
                </a:tc>
                <a:tc>
                  <a:txBody>
                    <a:bodyPr/>
                    <a:lstStyle/>
                    <a:p>
                      <a:pPr algn="l" fontAlgn="t">
                        <a:buNone/>
                      </a:pPr>
                      <a:r>
                        <a:rPr lang="en-US" sz="1400" b="0" i="0" u="none" strike="noStrike" dirty="0">
                          <a:solidFill>
                            <a:schemeClr val="tx1"/>
                          </a:solidFill>
                          <a:effectLst/>
                          <a:latin typeface="Aptos Narrow" panose="020B0004020202020204" pitchFamily="34" charset="0"/>
                        </a:rPr>
                        <a:t>20 weeks</a:t>
                      </a:r>
                    </a:p>
                  </a:txBody>
                  <a:tcPr marL="6350" marR="6350" marT="6350" marB="0"/>
                </a:tc>
                <a:tc>
                  <a:txBody>
                    <a:bodyPr/>
                    <a:lstStyle/>
                    <a:p>
                      <a:pPr algn="l" fontAlgn="t">
                        <a:buNone/>
                      </a:pPr>
                      <a:r>
                        <a:rPr lang="en-US" sz="1400" b="0" i="0" u="none" strike="noStrike" dirty="0">
                          <a:solidFill>
                            <a:schemeClr val="tx1"/>
                          </a:solidFill>
                          <a:effectLst/>
                          <a:latin typeface="Aptos Narrow" panose="020B0004020202020204" pitchFamily="34" charset="0"/>
                        </a:rPr>
                        <a:t>$1,423</a:t>
                      </a:r>
                    </a:p>
                  </a:txBody>
                  <a:tcPr marL="6350" marR="6350" marT="6350" marB="0"/>
                </a:tc>
                <a:tc>
                  <a:txBody>
                    <a:bodyPr/>
                    <a:lstStyle/>
                    <a:p>
                      <a:pPr algn="l" fontAlgn="t">
                        <a:buNone/>
                      </a:pPr>
                      <a:r>
                        <a:rPr lang="en-US" sz="1400" b="0" i="0" u="none" strike="noStrike" dirty="0">
                          <a:solidFill>
                            <a:schemeClr val="tx1"/>
                          </a:solidFill>
                          <a:effectLst/>
                          <a:latin typeface="Aptos Narrow" panose="020B0004020202020204" pitchFamily="34" charset="0"/>
                        </a:rPr>
                        <a:t>$28,460</a:t>
                      </a:r>
                    </a:p>
                  </a:txBody>
                  <a:tcPr marL="6350" marR="6350" marT="6350" marB="0"/>
                </a:tc>
                <a:extLst>
                  <a:ext uri="{0D108BD9-81ED-4DB2-BD59-A6C34878D82A}">
                    <a16:rowId xmlns:a16="http://schemas.microsoft.com/office/drawing/2014/main" val="2396474009"/>
                  </a:ext>
                </a:extLst>
              </a:tr>
              <a:tr h="311483">
                <a:tc>
                  <a:txBody>
                    <a:bodyPr/>
                    <a:lstStyle/>
                    <a:p>
                      <a:pPr algn="l" fontAlgn="t">
                        <a:buNone/>
                      </a:pPr>
                      <a:r>
                        <a:rPr lang="en-US" sz="1400" u="none" strike="noStrike">
                          <a:solidFill>
                            <a:schemeClr val="tx1"/>
                          </a:solidFill>
                          <a:effectLst/>
                        </a:rPr>
                        <a:t>MA</a:t>
                      </a:r>
                      <a:endParaRPr lang="en-US" sz="1400" b="0" i="0" u="none" strike="noStrike">
                        <a:solidFill>
                          <a:schemeClr val="tx1"/>
                        </a:solidFill>
                        <a:effectLst/>
                        <a:latin typeface="Aptos Narrow" panose="020B0004020202020204" pitchFamily="34" charset="0"/>
                      </a:endParaRPr>
                    </a:p>
                  </a:txBody>
                  <a:tcPr marL="6350" marR="6350" marT="6350" marB="0"/>
                </a:tc>
                <a:tc>
                  <a:txBody>
                    <a:bodyPr/>
                    <a:lstStyle/>
                    <a:p>
                      <a:pPr algn="l" fontAlgn="t">
                        <a:buNone/>
                      </a:pPr>
                      <a:r>
                        <a:rPr lang="en-US" sz="1400" u="none" strike="noStrike" dirty="0">
                          <a:solidFill>
                            <a:schemeClr val="tx1"/>
                          </a:solidFill>
                          <a:effectLst/>
                        </a:rPr>
                        <a:t>0.88%</a:t>
                      </a:r>
                      <a:endParaRPr lang="en-US" sz="1400" b="0" i="0" u="none" strike="noStrike" dirty="0">
                        <a:solidFill>
                          <a:schemeClr val="tx1"/>
                        </a:solidFill>
                        <a:effectLst/>
                        <a:latin typeface="Aptos Narrow" panose="020B0004020202020204" pitchFamily="34" charset="0"/>
                      </a:endParaRPr>
                    </a:p>
                  </a:txBody>
                  <a:tcPr marL="6350" marR="6350" marT="6350" marB="0"/>
                </a:tc>
                <a:tc>
                  <a:txBody>
                    <a:bodyPr/>
                    <a:lstStyle/>
                    <a:p>
                      <a:pPr algn="l" fontAlgn="t">
                        <a:buNone/>
                      </a:pPr>
                      <a:r>
                        <a:rPr lang="en-US" sz="1400" b="0" i="0" u="none" strike="noStrike" dirty="0">
                          <a:solidFill>
                            <a:schemeClr val="tx1"/>
                          </a:solidFill>
                          <a:effectLst/>
                          <a:latin typeface="Aptos Narrow" panose="020B0004020202020204" pitchFamily="34" charset="0"/>
                        </a:rPr>
                        <a:t>26 weeks</a:t>
                      </a:r>
                    </a:p>
                  </a:txBody>
                  <a:tcPr marL="6350" marR="6350" marT="6350" marB="0"/>
                </a:tc>
                <a:tc>
                  <a:txBody>
                    <a:bodyPr/>
                    <a:lstStyle/>
                    <a:p>
                      <a:pPr algn="l" fontAlgn="t">
                        <a:buNone/>
                      </a:pPr>
                      <a:r>
                        <a:rPr lang="en-US" sz="1400" b="0" i="0" u="none" strike="noStrike" dirty="0">
                          <a:solidFill>
                            <a:schemeClr val="tx1"/>
                          </a:solidFill>
                          <a:effectLst/>
                          <a:latin typeface="Aptos Narrow" panose="020B0004020202020204" pitchFamily="34" charset="0"/>
                        </a:rPr>
                        <a:t>$1,170</a:t>
                      </a:r>
                    </a:p>
                  </a:txBody>
                  <a:tcPr marL="6350" marR="6350" marT="6350" marB="0"/>
                </a:tc>
                <a:tc>
                  <a:txBody>
                    <a:bodyPr/>
                    <a:lstStyle/>
                    <a:p>
                      <a:pPr algn="l" fontAlgn="t">
                        <a:buNone/>
                      </a:pPr>
                      <a:r>
                        <a:rPr lang="en-US" sz="1400" b="0" i="0" u="none" strike="noStrike" dirty="0">
                          <a:solidFill>
                            <a:schemeClr val="tx1"/>
                          </a:solidFill>
                          <a:effectLst/>
                          <a:latin typeface="Aptos Narrow" panose="020B0004020202020204" pitchFamily="34" charset="0"/>
                        </a:rPr>
                        <a:t>$30,420</a:t>
                      </a:r>
                    </a:p>
                  </a:txBody>
                  <a:tcPr marL="6350" marR="6350" marT="6350" marB="0"/>
                </a:tc>
                <a:extLst>
                  <a:ext uri="{0D108BD9-81ED-4DB2-BD59-A6C34878D82A}">
                    <a16:rowId xmlns:a16="http://schemas.microsoft.com/office/drawing/2014/main" val="1777078139"/>
                  </a:ext>
                </a:extLst>
              </a:tr>
              <a:tr h="0">
                <a:tc>
                  <a:txBody>
                    <a:bodyPr/>
                    <a:lstStyle/>
                    <a:p>
                      <a:pPr algn="l" fontAlgn="t">
                        <a:buNone/>
                      </a:pPr>
                      <a:r>
                        <a:rPr lang="en-US" sz="1400" u="none" strike="noStrike">
                          <a:solidFill>
                            <a:schemeClr val="tx1"/>
                          </a:solidFill>
                          <a:effectLst/>
                        </a:rPr>
                        <a:t>CO</a:t>
                      </a:r>
                      <a:endParaRPr lang="en-US" sz="1400" b="0" i="0" u="none" strike="noStrike">
                        <a:solidFill>
                          <a:schemeClr val="tx1"/>
                        </a:solidFill>
                        <a:effectLst/>
                        <a:latin typeface="Aptos Narrow" panose="020B0004020202020204" pitchFamily="34" charset="0"/>
                      </a:endParaRPr>
                    </a:p>
                  </a:txBody>
                  <a:tcPr marL="6350" marR="6350" marT="6350" marB="0"/>
                </a:tc>
                <a:tc>
                  <a:txBody>
                    <a:bodyPr/>
                    <a:lstStyle/>
                    <a:p>
                      <a:pPr algn="l" fontAlgn="t">
                        <a:buNone/>
                      </a:pPr>
                      <a:r>
                        <a:rPr lang="en-US" sz="1400" u="none" strike="noStrike" dirty="0">
                          <a:solidFill>
                            <a:schemeClr val="tx1"/>
                          </a:solidFill>
                          <a:effectLst/>
                        </a:rPr>
                        <a:t>0.9% </a:t>
                      </a:r>
                      <a:endParaRPr lang="en-US" sz="1400" b="0" i="0" u="none" strike="noStrike" dirty="0">
                        <a:solidFill>
                          <a:schemeClr val="tx1"/>
                        </a:solidFill>
                        <a:effectLst/>
                        <a:latin typeface="Aptos Narrow" panose="020B0004020202020204" pitchFamily="34" charset="0"/>
                      </a:endParaRPr>
                    </a:p>
                  </a:txBody>
                  <a:tcPr marL="6350" marR="6350" marT="6350" marB="0"/>
                </a:tc>
                <a:tc>
                  <a:txBody>
                    <a:bodyPr/>
                    <a:lstStyle/>
                    <a:p>
                      <a:pPr marL="0" marR="0" lvl="0" indent="0" algn="l" defTabSz="914400" rtl="0" eaLnBrk="1" fontAlgn="t" latinLnBrk="0" hangingPunct="1">
                        <a:lnSpc>
                          <a:spcPct val="100000"/>
                        </a:lnSpc>
                        <a:spcBef>
                          <a:spcPts val="0"/>
                        </a:spcBef>
                        <a:spcAft>
                          <a:spcPts val="0"/>
                        </a:spcAft>
                        <a:buClr>
                          <a:srgbClr val="000000"/>
                        </a:buClr>
                        <a:buSzTx/>
                        <a:buFont typeface="Arial"/>
                        <a:buNone/>
                        <a:tabLst/>
                        <a:defRPr/>
                      </a:pPr>
                      <a:r>
                        <a:rPr lang="en-US" sz="1400" b="0" i="0" u="none" strike="noStrike" dirty="0">
                          <a:solidFill>
                            <a:schemeClr val="tx1"/>
                          </a:solidFill>
                          <a:effectLst/>
                          <a:latin typeface="Aptos Narrow" panose="020B0004020202020204" pitchFamily="34" charset="0"/>
                        </a:rPr>
                        <a:t>16 weeks *</a:t>
                      </a:r>
                    </a:p>
                    <a:p>
                      <a:pPr marL="0" marR="0" lvl="0" indent="0" algn="l" defTabSz="914400" rtl="0" eaLnBrk="1" fontAlgn="t" latinLnBrk="0" hangingPunct="1">
                        <a:lnSpc>
                          <a:spcPct val="100000"/>
                        </a:lnSpc>
                        <a:spcBef>
                          <a:spcPts val="0"/>
                        </a:spcBef>
                        <a:spcAft>
                          <a:spcPts val="0"/>
                        </a:spcAft>
                        <a:buClr>
                          <a:srgbClr val="000000"/>
                        </a:buClr>
                        <a:buSzTx/>
                        <a:buFont typeface="Arial"/>
                        <a:buNone/>
                        <a:tabLst/>
                        <a:defRPr/>
                      </a:pPr>
                      <a:endParaRPr lang="en-US" sz="1400" b="0" i="0" u="none" strike="noStrike" dirty="0">
                        <a:solidFill>
                          <a:schemeClr val="tx1"/>
                        </a:solidFill>
                        <a:effectLst/>
                        <a:latin typeface="Aptos Narrow" panose="020B0004020202020204" pitchFamily="34" charset="0"/>
                      </a:endParaRPr>
                    </a:p>
                  </a:txBody>
                  <a:tcPr marL="6350" marR="6350" marT="6350" marB="0"/>
                </a:tc>
                <a:tc>
                  <a:txBody>
                    <a:bodyPr/>
                    <a:lstStyle/>
                    <a:p>
                      <a:pPr algn="l" fontAlgn="t">
                        <a:buNone/>
                      </a:pPr>
                      <a:r>
                        <a:rPr lang="en-US" sz="1400" b="0" i="0" u="none" strike="noStrike" dirty="0">
                          <a:solidFill>
                            <a:schemeClr val="tx1"/>
                          </a:solidFill>
                          <a:effectLst/>
                          <a:latin typeface="Aptos Narrow" panose="020B0004020202020204" pitchFamily="34" charset="0"/>
                        </a:rPr>
                        <a:t>$1,381</a:t>
                      </a:r>
                    </a:p>
                  </a:txBody>
                  <a:tcPr marL="6350" marR="6350" marT="6350" marB="0"/>
                </a:tc>
                <a:tc>
                  <a:txBody>
                    <a:bodyPr/>
                    <a:lstStyle/>
                    <a:p>
                      <a:pPr algn="l" fontAlgn="t">
                        <a:buNone/>
                      </a:pPr>
                      <a:r>
                        <a:rPr lang="en-US" sz="1400" b="0" i="0" u="none" strike="noStrike" dirty="0">
                          <a:solidFill>
                            <a:schemeClr val="tx1"/>
                          </a:solidFill>
                          <a:effectLst/>
                          <a:latin typeface="Aptos Narrow" panose="020B0004020202020204" pitchFamily="34" charset="0"/>
                        </a:rPr>
                        <a:t>$22,096</a:t>
                      </a:r>
                    </a:p>
                  </a:txBody>
                  <a:tcPr marL="6350" marR="6350" marT="6350" marB="0"/>
                </a:tc>
                <a:extLst>
                  <a:ext uri="{0D108BD9-81ED-4DB2-BD59-A6C34878D82A}">
                    <a16:rowId xmlns:a16="http://schemas.microsoft.com/office/drawing/2014/main" val="2478099164"/>
                  </a:ext>
                </a:extLst>
              </a:tr>
              <a:tr h="311483">
                <a:tc>
                  <a:txBody>
                    <a:bodyPr/>
                    <a:lstStyle/>
                    <a:p>
                      <a:pPr algn="l" fontAlgn="t">
                        <a:buNone/>
                      </a:pPr>
                      <a:r>
                        <a:rPr lang="en-US" sz="1400" u="none" strike="noStrike" dirty="0">
                          <a:solidFill>
                            <a:schemeClr val="tx1"/>
                          </a:solidFill>
                          <a:effectLst/>
                        </a:rPr>
                        <a:t>MD **</a:t>
                      </a:r>
                      <a:endParaRPr lang="en-US" sz="1400" b="0" i="0" u="none" strike="noStrike" dirty="0">
                        <a:solidFill>
                          <a:schemeClr val="tx1"/>
                        </a:solidFill>
                        <a:effectLst/>
                        <a:latin typeface="Aptos Narrow" panose="020B0004020202020204" pitchFamily="34" charset="0"/>
                      </a:endParaRPr>
                    </a:p>
                  </a:txBody>
                  <a:tcPr marL="6350" marR="6350" marT="6350" marB="0"/>
                </a:tc>
                <a:tc>
                  <a:txBody>
                    <a:bodyPr/>
                    <a:lstStyle/>
                    <a:p>
                      <a:pPr algn="l" fontAlgn="t">
                        <a:buNone/>
                      </a:pPr>
                      <a:r>
                        <a:rPr lang="en-US" sz="1400" u="none" strike="noStrike" dirty="0">
                          <a:solidFill>
                            <a:schemeClr val="tx1"/>
                          </a:solidFill>
                          <a:effectLst/>
                        </a:rPr>
                        <a:t>0.9% </a:t>
                      </a:r>
                      <a:endParaRPr lang="en-US" sz="1400" b="0" i="0" u="none" strike="noStrike" dirty="0">
                        <a:solidFill>
                          <a:schemeClr val="tx1"/>
                        </a:solidFill>
                        <a:effectLst/>
                        <a:latin typeface="Aptos Narrow" panose="020B0004020202020204" pitchFamily="34" charset="0"/>
                      </a:endParaRPr>
                    </a:p>
                  </a:txBody>
                  <a:tcPr marL="6350" marR="6350" marT="6350" marB="0"/>
                </a:tc>
                <a:tc>
                  <a:txBody>
                    <a:bodyPr/>
                    <a:lstStyle/>
                    <a:p>
                      <a:pPr marL="0" marR="0" lvl="0" indent="0" algn="l" defTabSz="914400" rtl="0" eaLnBrk="1" fontAlgn="t" latinLnBrk="0" hangingPunct="1">
                        <a:lnSpc>
                          <a:spcPct val="100000"/>
                        </a:lnSpc>
                        <a:spcBef>
                          <a:spcPts val="0"/>
                        </a:spcBef>
                        <a:spcAft>
                          <a:spcPts val="0"/>
                        </a:spcAft>
                        <a:buClr>
                          <a:srgbClr val="000000"/>
                        </a:buClr>
                        <a:buSzTx/>
                        <a:buFont typeface="Arial"/>
                        <a:buNone/>
                        <a:tabLst/>
                        <a:defRPr/>
                      </a:pPr>
                      <a:r>
                        <a:rPr lang="en-US" sz="1400" b="0" i="0" u="none" strike="noStrike" dirty="0">
                          <a:solidFill>
                            <a:schemeClr val="tx1"/>
                          </a:solidFill>
                          <a:effectLst/>
                          <a:latin typeface="Aptos Narrow" panose="020B0004020202020204" pitchFamily="34" charset="0"/>
                        </a:rPr>
                        <a:t>24 weeks *</a:t>
                      </a:r>
                    </a:p>
                  </a:txBody>
                  <a:tcPr marL="6350" marR="6350" marT="6350" marB="0"/>
                </a:tc>
                <a:tc>
                  <a:txBody>
                    <a:bodyPr/>
                    <a:lstStyle/>
                    <a:p>
                      <a:pPr algn="l" fontAlgn="t">
                        <a:buNone/>
                      </a:pPr>
                      <a:r>
                        <a:rPr lang="en-US" sz="1400" b="0" i="0" u="none" strike="noStrike" dirty="0">
                          <a:solidFill>
                            <a:schemeClr val="tx1"/>
                          </a:solidFill>
                          <a:effectLst/>
                          <a:latin typeface="Aptos Narrow" panose="020B0004020202020204" pitchFamily="34" charset="0"/>
                        </a:rPr>
                        <a:t>$1,000</a:t>
                      </a:r>
                    </a:p>
                  </a:txBody>
                  <a:tcPr marL="6350" marR="6350" marT="6350" marB="0"/>
                </a:tc>
                <a:tc>
                  <a:txBody>
                    <a:bodyPr/>
                    <a:lstStyle/>
                    <a:p>
                      <a:pPr algn="l" fontAlgn="t">
                        <a:buNone/>
                      </a:pPr>
                      <a:r>
                        <a:rPr lang="en-US" sz="1400" b="0" i="0" u="none" strike="noStrike" dirty="0">
                          <a:solidFill>
                            <a:schemeClr val="tx1"/>
                          </a:solidFill>
                          <a:effectLst/>
                          <a:latin typeface="Aptos Narrow" panose="020B0004020202020204" pitchFamily="34" charset="0"/>
                        </a:rPr>
                        <a:t>$24,000</a:t>
                      </a:r>
                    </a:p>
                    <a:p>
                      <a:pPr algn="l" fontAlgn="t">
                        <a:buNone/>
                      </a:pPr>
                      <a:endParaRPr lang="en-US" sz="1400" b="0" i="0" u="none" strike="noStrike" dirty="0">
                        <a:solidFill>
                          <a:schemeClr val="tx1"/>
                        </a:solidFill>
                        <a:effectLst/>
                        <a:latin typeface="Aptos Narrow" panose="020B0004020202020204" pitchFamily="34" charset="0"/>
                      </a:endParaRPr>
                    </a:p>
                  </a:txBody>
                  <a:tcPr marL="6350" marR="6350" marT="6350" marB="0"/>
                </a:tc>
                <a:extLst>
                  <a:ext uri="{0D108BD9-81ED-4DB2-BD59-A6C34878D82A}">
                    <a16:rowId xmlns:a16="http://schemas.microsoft.com/office/drawing/2014/main" val="2348280073"/>
                  </a:ext>
                </a:extLst>
              </a:tr>
              <a:tr h="473357">
                <a:tc>
                  <a:txBody>
                    <a:bodyPr/>
                    <a:lstStyle/>
                    <a:p>
                      <a:pPr algn="l" fontAlgn="t">
                        <a:buNone/>
                      </a:pPr>
                      <a:r>
                        <a:rPr lang="en-US" sz="1400" u="none" strike="noStrike">
                          <a:solidFill>
                            <a:schemeClr val="tx1"/>
                          </a:solidFill>
                          <a:effectLst/>
                        </a:rPr>
                        <a:t>WA</a:t>
                      </a:r>
                      <a:endParaRPr lang="en-US" sz="1400" b="0" i="0" u="none" strike="noStrike">
                        <a:solidFill>
                          <a:schemeClr val="tx1"/>
                        </a:solidFill>
                        <a:effectLst/>
                        <a:latin typeface="Aptos Narrow" panose="020B0004020202020204" pitchFamily="34" charset="0"/>
                      </a:endParaRPr>
                    </a:p>
                  </a:txBody>
                  <a:tcPr marL="6350" marR="6350" marT="6350" marB="0"/>
                </a:tc>
                <a:tc>
                  <a:txBody>
                    <a:bodyPr/>
                    <a:lstStyle/>
                    <a:p>
                      <a:pPr algn="l" fontAlgn="t">
                        <a:buNone/>
                      </a:pPr>
                      <a:r>
                        <a:rPr lang="en-US" sz="1400" u="none" strike="noStrike" dirty="0">
                          <a:solidFill>
                            <a:schemeClr val="tx1"/>
                          </a:solidFill>
                          <a:effectLst/>
                        </a:rPr>
                        <a:t>0.92% </a:t>
                      </a:r>
                      <a:endParaRPr lang="en-US" sz="1400" b="0" i="0" u="none" strike="noStrike" dirty="0">
                        <a:solidFill>
                          <a:schemeClr val="tx1"/>
                        </a:solidFill>
                        <a:effectLst/>
                        <a:latin typeface="Aptos Narrow" panose="020B0004020202020204" pitchFamily="34" charset="0"/>
                      </a:endParaRPr>
                    </a:p>
                  </a:txBody>
                  <a:tcPr marL="6350" marR="6350" marT="6350" marB="0"/>
                </a:tc>
                <a:tc>
                  <a:txBody>
                    <a:bodyPr/>
                    <a:lstStyle/>
                    <a:p>
                      <a:pPr marL="0" marR="0" lvl="0" indent="0" algn="l" defTabSz="914400" rtl="0" eaLnBrk="1" fontAlgn="t" latinLnBrk="0" hangingPunct="1">
                        <a:lnSpc>
                          <a:spcPct val="100000"/>
                        </a:lnSpc>
                        <a:spcBef>
                          <a:spcPts val="0"/>
                        </a:spcBef>
                        <a:spcAft>
                          <a:spcPts val="0"/>
                        </a:spcAft>
                        <a:buClr>
                          <a:srgbClr val="000000"/>
                        </a:buClr>
                        <a:buSzTx/>
                        <a:buFont typeface="Arial"/>
                        <a:buNone/>
                        <a:tabLst/>
                        <a:defRPr/>
                      </a:pPr>
                      <a:r>
                        <a:rPr lang="en-US" sz="1400" b="0" i="0" u="none" strike="noStrike" dirty="0">
                          <a:solidFill>
                            <a:schemeClr val="tx1"/>
                          </a:solidFill>
                          <a:effectLst/>
                          <a:latin typeface="Aptos Narrow" panose="020B0004020202020204" pitchFamily="34" charset="0"/>
                        </a:rPr>
                        <a:t>18 weeks *</a:t>
                      </a:r>
                    </a:p>
                  </a:txBody>
                  <a:tcPr marL="6350" marR="6350" marT="6350" marB="0"/>
                </a:tc>
                <a:tc>
                  <a:txBody>
                    <a:bodyPr/>
                    <a:lstStyle/>
                    <a:p>
                      <a:pPr algn="l" fontAlgn="t">
                        <a:buNone/>
                      </a:pPr>
                      <a:r>
                        <a:rPr lang="en-US" sz="1400" b="0" i="0" u="none" strike="noStrike" dirty="0">
                          <a:solidFill>
                            <a:schemeClr val="tx1"/>
                          </a:solidFill>
                          <a:effectLst/>
                          <a:latin typeface="Aptos Narrow" panose="020B0004020202020204" pitchFamily="34" charset="0"/>
                        </a:rPr>
                        <a:t>$1,542</a:t>
                      </a:r>
                    </a:p>
                  </a:txBody>
                  <a:tcPr marL="6350" marR="6350" marT="6350" marB="0"/>
                </a:tc>
                <a:tc>
                  <a:txBody>
                    <a:bodyPr/>
                    <a:lstStyle/>
                    <a:p>
                      <a:pPr algn="l" fontAlgn="t">
                        <a:buNone/>
                      </a:pPr>
                      <a:r>
                        <a:rPr lang="en-US" sz="1400" b="0" i="0" u="none" strike="noStrike" dirty="0">
                          <a:solidFill>
                            <a:schemeClr val="tx1"/>
                          </a:solidFill>
                          <a:effectLst/>
                          <a:latin typeface="Aptos Narrow" panose="020B0004020202020204" pitchFamily="34" charset="0"/>
                        </a:rPr>
                        <a:t>$27,756</a:t>
                      </a:r>
                    </a:p>
                    <a:p>
                      <a:pPr algn="l" fontAlgn="t">
                        <a:buNone/>
                      </a:pPr>
                      <a:endParaRPr lang="en-US" sz="1400" b="0" i="0" u="none" strike="noStrike" dirty="0">
                        <a:solidFill>
                          <a:schemeClr val="tx1"/>
                        </a:solidFill>
                        <a:effectLst/>
                        <a:latin typeface="Aptos Narrow" panose="020B0004020202020204" pitchFamily="34" charset="0"/>
                      </a:endParaRPr>
                    </a:p>
                  </a:txBody>
                  <a:tcPr marL="6350" marR="6350" marT="6350" marB="0"/>
                </a:tc>
                <a:extLst>
                  <a:ext uri="{0D108BD9-81ED-4DB2-BD59-A6C34878D82A}">
                    <a16:rowId xmlns:a16="http://schemas.microsoft.com/office/drawing/2014/main" val="539461657"/>
                  </a:ext>
                </a:extLst>
              </a:tr>
              <a:tr h="311483">
                <a:tc>
                  <a:txBody>
                    <a:bodyPr/>
                    <a:lstStyle/>
                    <a:p>
                      <a:pPr algn="l" fontAlgn="t">
                        <a:buNone/>
                      </a:pPr>
                      <a:r>
                        <a:rPr lang="en-US" sz="1400" u="none" strike="noStrike" dirty="0">
                          <a:solidFill>
                            <a:schemeClr val="tx1"/>
                          </a:solidFill>
                          <a:effectLst/>
                        </a:rPr>
                        <a:t>ME **</a:t>
                      </a:r>
                      <a:endParaRPr lang="en-US" sz="1400" b="0" i="0" u="none" strike="noStrike" dirty="0">
                        <a:solidFill>
                          <a:schemeClr val="tx1"/>
                        </a:solidFill>
                        <a:effectLst/>
                        <a:latin typeface="Aptos Narrow" panose="020B0004020202020204" pitchFamily="34" charset="0"/>
                      </a:endParaRPr>
                    </a:p>
                  </a:txBody>
                  <a:tcPr marL="6350" marR="6350" marT="6350" marB="0"/>
                </a:tc>
                <a:tc>
                  <a:txBody>
                    <a:bodyPr/>
                    <a:lstStyle/>
                    <a:p>
                      <a:pPr algn="l" fontAlgn="t">
                        <a:buNone/>
                      </a:pPr>
                      <a:r>
                        <a:rPr lang="en-US" sz="1400" u="none" strike="noStrike" dirty="0">
                          <a:solidFill>
                            <a:schemeClr val="tx1"/>
                          </a:solidFill>
                          <a:effectLst/>
                        </a:rPr>
                        <a:t>1% </a:t>
                      </a:r>
                      <a:endParaRPr lang="en-US" sz="1400" b="0" i="0" u="none" strike="noStrike" dirty="0">
                        <a:solidFill>
                          <a:schemeClr val="tx1"/>
                        </a:solidFill>
                        <a:effectLst/>
                        <a:latin typeface="Aptos Narrow" panose="020B0004020202020204" pitchFamily="34" charset="0"/>
                      </a:endParaRPr>
                    </a:p>
                  </a:txBody>
                  <a:tcPr marL="6350" marR="6350" marT="6350" marB="0"/>
                </a:tc>
                <a:tc>
                  <a:txBody>
                    <a:bodyPr/>
                    <a:lstStyle/>
                    <a:p>
                      <a:pPr marL="0" marR="0" lvl="0" indent="0" algn="l" defTabSz="914400" rtl="0" eaLnBrk="1" fontAlgn="t" latinLnBrk="0" hangingPunct="1">
                        <a:lnSpc>
                          <a:spcPct val="100000"/>
                        </a:lnSpc>
                        <a:spcBef>
                          <a:spcPts val="0"/>
                        </a:spcBef>
                        <a:spcAft>
                          <a:spcPts val="0"/>
                        </a:spcAft>
                        <a:buClr>
                          <a:srgbClr val="000000"/>
                        </a:buClr>
                        <a:buSzTx/>
                        <a:buFont typeface="Arial"/>
                        <a:buNone/>
                        <a:tabLst/>
                        <a:defRPr/>
                      </a:pPr>
                      <a:r>
                        <a:rPr lang="en-US" sz="1400" b="0" i="0" u="none" strike="noStrike" dirty="0">
                          <a:solidFill>
                            <a:schemeClr val="tx1"/>
                          </a:solidFill>
                          <a:effectLst/>
                          <a:latin typeface="Aptos Narrow" panose="020B0004020202020204" pitchFamily="34" charset="0"/>
                        </a:rPr>
                        <a:t>12 weeks</a:t>
                      </a:r>
                    </a:p>
                    <a:p>
                      <a:pPr algn="l" fontAlgn="t">
                        <a:buNone/>
                      </a:pPr>
                      <a:endParaRPr lang="en-US" sz="1400" b="0" i="0" u="none" strike="noStrike" dirty="0">
                        <a:solidFill>
                          <a:schemeClr val="tx1"/>
                        </a:solidFill>
                        <a:effectLst/>
                        <a:latin typeface="Aptos Narrow" panose="020B0004020202020204" pitchFamily="34" charset="0"/>
                      </a:endParaRPr>
                    </a:p>
                  </a:txBody>
                  <a:tcPr marL="6350" marR="6350" marT="6350" marB="0"/>
                </a:tc>
                <a:tc>
                  <a:txBody>
                    <a:bodyPr/>
                    <a:lstStyle/>
                    <a:p>
                      <a:pPr algn="l" fontAlgn="t">
                        <a:buNone/>
                      </a:pPr>
                      <a:r>
                        <a:rPr lang="en-US" sz="1400" b="0" i="0" u="none" strike="noStrike" dirty="0">
                          <a:solidFill>
                            <a:schemeClr val="tx1"/>
                          </a:solidFill>
                          <a:effectLst/>
                          <a:latin typeface="Aptos Narrow" panose="020B0004020202020204" pitchFamily="34" charset="0"/>
                        </a:rPr>
                        <a:t>$1,198</a:t>
                      </a:r>
                    </a:p>
                  </a:txBody>
                  <a:tcPr marL="6350" marR="6350" marT="6350" marB="0"/>
                </a:tc>
                <a:tc>
                  <a:txBody>
                    <a:bodyPr/>
                    <a:lstStyle/>
                    <a:p>
                      <a:pPr algn="l" fontAlgn="t">
                        <a:buNone/>
                      </a:pPr>
                      <a:r>
                        <a:rPr lang="en-US" sz="1400" b="0" i="0" u="none" strike="noStrike" dirty="0">
                          <a:solidFill>
                            <a:schemeClr val="tx1"/>
                          </a:solidFill>
                          <a:effectLst/>
                          <a:latin typeface="Aptos Narrow" panose="020B0004020202020204" pitchFamily="34" charset="0"/>
                        </a:rPr>
                        <a:t>$14,376</a:t>
                      </a:r>
                    </a:p>
                  </a:txBody>
                  <a:tcPr marL="6350" marR="6350" marT="6350" marB="0"/>
                </a:tc>
                <a:extLst>
                  <a:ext uri="{0D108BD9-81ED-4DB2-BD59-A6C34878D82A}">
                    <a16:rowId xmlns:a16="http://schemas.microsoft.com/office/drawing/2014/main" val="3141847121"/>
                  </a:ext>
                </a:extLst>
              </a:tr>
              <a:tr h="311483">
                <a:tc>
                  <a:txBody>
                    <a:bodyPr/>
                    <a:lstStyle/>
                    <a:p>
                      <a:pPr algn="l" fontAlgn="t">
                        <a:buNone/>
                      </a:pPr>
                      <a:r>
                        <a:rPr lang="en-US" sz="1400" u="none" strike="noStrike">
                          <a:solidFill>
                            <a:schemeClr val="tx1"/>
                          </a:solidFill>
                          <a:effectLst/>
                        </a:rPr>
                        <a:t>OR</a:t>
                      </a:r>
                      <a:endParaRPr lang="en-US" sz="1400" b="0" i="0" u="none" strike="noStrike">
                        <a:solidFill>
                          <a:schemeClr val="tx1"/>
                        </a:solidFill>
                        <a:effectLst/>
                        <a:latin typeface="Aptos Narrow" panose="020B0004020202020204" pitchFamily="34" charset="0"/>
                      </a:endParaRPr>
                    </a:p>
                  </a:txBody>
                  <a:tcPr marL="6350" marR="6350" marT="6350" marB="0"/>
                </a:tc>
                <a:tc>
                  <a:txBody>
                    <a:bodyPr/>
                    <a:lstStyle/>
                    <a:p>
                      <a:pPr algn="l" fontAlgn="t">
                        <a:buNone/>
                      </a:pPr>
                      <a:r>
                        <a:rPr lang="en-US" sz="1400" u="none" strike="noStrike" dirty="0">
                          <a:solidFill>
                            <a:schemeClr val="tx1"/>
                          </a:solidFill>
                          <a:effectLst/>
                        </a:rPr>
                        <a:t>1% </a:t>
                      </a:r>
                      <a:endParaRPr lang="en-US" sz="1400" b="0" i="0" u="none" strike="noStrike" dirty="0">
                        <a:solidFill>
                          <a:schemeClr val="tx1"/>
                        </a:solidFill>
                        <a:effectLst/>
                        <a:latin typeface="Aptos Narrow" panose="020B0004020202020204" pitchFamily="34" charset="0"/>
                      </a:endParaRPr>
                    </a:p>
                  </a:txBody>
                  <a:tcPr marL="6350" marR="6350" marT="6350" marB="0"/>
                </a:tc>
                <a:tc>
                  <a:txBody>
                    <a:bodyPr/>
                    <a:lstStyle/>
                    <a:p>
                      <a:pPr marL="0" marR="0" lvl="0" indent="0" algn="l" defTabSz="914400" rtl="0" eaLnBrk="1" fontAlgn="t" latinLnBrk="0" hangingPunct="1">
                        <a:lnSpc>
                          <a:spcPct val="100000"/>
                        </a:lnSpc>
                        <a:spcBef>
                          <a:spcPts val="0"/>
                        </a:spcBef>
                        <a:spcAft>
                          <a:spcPts val="0"/>
                        </a:spcAft>
                        <a:buClr>
                          <a:srgbClr val="000000"/>
                        </a:buClr>
                        <a:buSzTx/>
                        <a:buFont typeface="Arial"/>
                        <a:buNone/>
                        <a:tabLst/>
                        <a:defRPr/>
                      </a:pPr>
                      <a:r>
                        <a:rPr lang="en-US" sz="1400" b="0" i="0" u="none" strike="noStrike" dirty="0">
                          <a:solidFill>
                            <a:schemeClr val="tx1"/>
                          </a:solidFill>
                          <a:effectLst/>
                          <a:latin typeface="Aptos Narrow" panose="020B0004020202020204" pitchFamily="34" charset="0"/>
                        </a:rPr>
                        <a:t>14 weeks *</a:t>
                      </a:r>
                    </a:p>
                  </a:txBody>
                  <a:tcPr marL="6350" marR="6350" marT="6350" marB="0"/>
                </a:tc>
                <a:tc>
                  <a:txBody>
                    <a:bodyPr/>
                    <a:lstStyle/>
                    <a:p>
                      <a:pPr algn="l" fontAlgn="t">
                        <a:buNone/>
                      </a:pPr>
                      <a:r>
                        <a:rPr lang="en-US" sz="1400" b="0" i="0" u="none" strike="noStrike" dirty="0">
                          <a:solidFill>
                            <a:schemeClr val="tx1"/>
                          </a:solidFill>
                          <a:effectLst/>
                          <a:latin typeface="Aptos Narrow" panose="020B0004020202020204" pitchFamily="34" charset="0"/>
                        </a:rPr>
                        <a:t>$1,568</a:t>
                      </a:r>
                    </a:p>
                  </a:txBody>
                  <a:tcPr marL="6350" marR="6350" marT="6350" marB="0"/>
                </a:tc>
                <a:tc>
                  <a:txBody>
                    <a:bodyPr/>
                    <a:lstStyle/>
                    <a:p>
                      <a:pPr algn="l" fontAlgn="t">
                        <a:buNone/>
                      </a:pPr>
                      <a:r>
                        <a:rPr lang="en-US" sz="1400" b="0" i="0" u="none" strike="noStrike" dirty="0">
                          <a:solidFill>
                            <a:schemeClr val="tx1"/>
                          </a:solidFill>
                          <a:effectLst/>
                          <a:latin typeface="Aptos Narrow" panose="020B0004020202020204" pitchFamily="34" charset="0"/>
                        </a:rPr>
                        <a:t>$21,952</a:t>
                      </a:r>
                    </a:p>
                  </a:txBody>
                  <a:tcPr marL="6350" marR="6350" marT="6350" marB="0"/>
                </a:tc>
                <a:extLst>
                  <a:ext uri="{0D108BD9-81ED-4DB2-BD59-A6C34878D82A}">
                    <a16:rowId xmlns:a16="http://schemas.microsoft.com/office/drawing/2014/main" val="2126859055"/>
                  </a:ext>
                </a:extLst>
              </a:tr>
              <a:tr h="311483">
                <a:tc>
                  <a:txBody>
                    <a:bodyPr/>
                    <a:lstStyle/>
                    <a:p>
                      <a:pPr algn="l" fontAlgn="t">
                        <a:buNone/>
                      </a:pPr>
                      <a:r>
                        <a:rPr lang="en-US" sz="1400" u="none" strike="noStrike">
                          <a:solidFill>
                            <a:schemeClr val="tx1"/>
                          </a:solidFill>
                          <a:effectLst/>
                        </a:rPr>
                        <a:t>CA</a:t>
                      </a:r>
                      <a:endParaRPr lang="en-US" sz="1400" b="0" i="0" u="none" strike="noStrike">
                        <a:solidFill>
                          <a:schemeClr val="tx1"/>
                        </a:solidFill>
                        <a:effectLst/>
                        <a:latin typeface="Aptos Narrow" panose="020B0004020202020204" pitchFamily="34" charset="0"/>
                      </a:endParaRPr>
                    </a:p>
                  </a:txBody>
                  <a:tcPr marL="6350" marR="6350" marT="6350" marB="0"/>
                </a:tc>
                <a:tc>
                  <a:txBody>
                    <a:bodyPr/>
                    <a:lstStyle/>
                    <a:p>
                      <a:pPr algn="l" fontAlgn="t">
                        <a:buNone/>
                      </a:pPr>
                      <a:r>
                        <a:rPr lang="en-US" sz="1400" u="none" strike="noStrike" dirty="0">
                          <a:solidFill>
                            <a:schemeClr val="tx1"/>
                          </a:solidFill>
                          <a:effectLst/>
                        </a:rPr>
                        <a:t>1.20% </a:t>
                      </a:r>
                      <a:endParaRPr lang="en-US" sz="1400" b="0" i="0" u="none" strike="noStrike" dirty="0">
                        <a:solidFill>
                          <a:schemeClr val="tx1"/>
                        </a:solidFill>
                        <a:effectLst/>
                        <a:latin typeface="Aptos Narrow" panose="020B0004020202020204" pitchFamily="34" charset="0"/>
                      </a:endParaRPr>
                    </a:p>
                  </a:txBody>
                  <a:tcPr marL="6350" marR="6350" marT="6350" marB="0"/>
                </a:tc>
                <a:tc>
                  <a:txBody>
                    <a:bodyPr/>
                    <a:lstStyle/>
                    <a:p>
                      <a:pPr algn="l" fontAlgn="t">
                        <a:buNone/>
                      </a:pPr>
                      <a:r>
                        <a:rPr lang="en-US" sz="1400" b="0" i="0" u="none" strike="noStrike" dirty="0">
                          <a:solidFill>
                            <a:schemeClr val="tx1"/>
                          </a:solidFill>
                          <a:effectLst/>
                          <a:latin typeface="Aptos Narrow" panose="020B0004020202020204" pitchFamily="34" charset="0"/>
                        </a:rPr>
                        <a:t>52 weeks</a:t>
                      </a:r>
                    </a:p>
                  </a:txBody>
                  <a:tcPr marL="6350" marR="6350" marT="6350" marB="0"/>
                </a:tc>
                <a:tc>
                  <a:txBody>
                    <a:bodyPr/>
                    <a:lstStyle/>
                    <a:p>
                      <a:pPr algn="l" fontAlgn="t">
                        <a:buNone/>
                      </a:pPr>
                      <a:r>
                        <a:rPr lang="en-US" sz="1400" b="0" i="0" u="none" strike="noStrike" dirty="0">
                          <a:solidFill>
                            <a:schemeClr val="tx1"/>
                          </a:solidFill>
                          <a:effectLst/>
                          <a:latin typeface="Aptos Narrow" panose="020B0004020202020204" pitchFamily="34" charset="0"/>
                        </a:rPr>
                        <a:t>$1,681</a:t>
                      </a:r>
                    </a:p>
                  </a:txBody>
                  <a:tcPr marL="6350" marR="6350" marT="6350" marB="0"/>
                </a:tc>
                <a:tc>
                  <a:txBody>
                    <a:bodyPr/>
                    <a:lstStyle/>
                    <a:p>
                      <a:pPr algn="l" fontAlgn="t">
                        <a:buNone/>
                      </a:pPr>
                      <a:r>
                        <a:rPr lang="en-US" sz="1400" b="0" i="0" u="none" strike="noStrike" dirty="0">
                          <a:solidFill>
                            <a:schemeClr val="tx1"/>
                          </a:solidFill>
                          <a:effectLst/>
                          <a:latin typeface="Aptos Narrow" panose="020B0004020202020204" pitchFamily="34" charset="0"/>
                        </a:rPr>
                        <a:t>$87,412</a:t>
                      </a:r>
                    </a:p>
                  </a:txBody>
                  <a:tcPr marL="6350" marR="6350" marT="6350" marB="0"/>
                </a:tc>
                <a:extLst>
                  <a:ext uri="{0D108BD9-81ED-4DB2-BD59-A6C34878D82A}">
                    <a16:rowId xmlns:a16="http://schemas.microsoft.com/office/drawing/2014/main" val="802312958"/>
                  </a:ext>
                </a:extLst>
              </a:tr>
              <a:tr h="322630">
                <a:tc>
                  <a:txBody>
                    <a:bodyPr/>
                    <a:lstStyle/>
                    <a:p>
                      <a:pPr algn="l" fontAlgn="t">
                        <a:buNone/>
                      </a:pPr>
                      <a:r>
                        <a:rPr lang="en-US" sz="1400" u="none" strike="noStrike">
                          <a:solidFill>
                            <a:schemeClr val="tx1"/>
                          </a:solidFill>
                          <a:effectLst/>
                        </a:rPr>
                        <a:t>RI</a:t>
                      </a:r>
                      <a:endParaRPr lang="en-US" sz="1400" b="0" i="0" u="none" strike="noStrike">
                        <a:solidFill>
                          <a:schemeClr val="tx1"/>
                        </a:solidFill>
                        <a:effectLst/>
                        <a:latin typeface="Aptos Narrow" panose="020B0004020202020204" pitchFamily="34" charset="0"/>
                      </a:endParaRPr>
                    </a:p>
                  </a:txBody>
                  <a:tcPr marL="6350" marR="6350" marT="6350" marB="0"/>
                </a:tc>
                <a:tc>
                  <a:txBody>
                    <a:bodyPr/>
                    <a:lstStyle/>
                    <a:p>
                      <a:pPr algn="l" fontAlgn="t">
                        <a:buNone/>
                      </a:pPr>
                      <a:r>
                        <a:rPr lang="en-US" sz="1400" u="none" strike="noStrike">
                          <a:solidFill>
                            <a:schemeClr val="tx1"/>
                          </a:solidFill>
                          <a:effectLst/>
                        </a:rPr>
                        <a:t>1.30%</a:t>
                      </a:r>
                      <a:endParaRPr lang="en-US" sz="1400" b="0" i="0" u="none" strike="noStrike">
                        <a:solidFill>
                          <a:schemeClr val="tx1"/>
                        </a:solidFill>
                        <a:effectLst/>
                        <a:latin typeface="Aptos Narrow" panose="020B0004020202020204" pitchFamily="34" charset="0"/>
                      </a:endParaRPr>
                    </a:p>
                  </a:txBody>
                  <a:tcPr marL="6350" marR="6350" marT="6350" marB="0"/>
                </a:tc>
                <a:tc>
                  <a:txBody>
                    <a:bodyPr/>
                    <a:lstStyle/>
                    <a:p>
                      <a:pPr algn="l" fontAlgn="t">
                        <a:buNone/>
                      </a:pPr>
                      <a:r>
                        <a:rPr lang="en-US" sz="1400" b="0" i="0" u="none" strike="noStrike" dirty="0">
                          <a:solidFill>
                            <a:schemeClr val="tx1"/>
                          </a:solidFill>
                          <a:effectLst/>
                          <a:latin typeface="Aptos Narrow" panose="020B0004020202020204" pitchFamily="34" charset="0"/>
                        </a:rPr>
                        <a:t>30 weeks</a:t>
                      </a:r>
                    </a:p>
                  </a:txBody>
                  <a:tcPr marL="6350" marR="6350" marT="6350" marB="0"/>
                </a:tc>
                <a:tc>
                  <a:txBody>
                    <a:bodyPr/>
                    <a:lstStyle/>
                    <a:p>
                      <a:pPr algn="l" fontAlgn="t">
                        <a:buNone/>
                      </a:pPr>
                      <a:r>
                        <a:rPr lang="en-US" sz="1400" b="0" i="0" u="none" strike="noStrike" dirty="0">
                          <a:solidFill>
                            <a:schemeClr val="tx1"/>
                          </a:solidFill>
                          <a:effectLst/>
                          <a:latin typeface="Aptos Narrow" panose="020B0004020202020204" pitchFamily="34" charset="0"/>
                        </a:rPr>
                        <a:t>$1,070</a:t>
                      </a:r>
                    </a:p>
                  </a:txBody>
                  <a:tcPr marL="6350" marR="6350" marT="6350" marB="0"/>
                </a:tc>
                <a:tc>
                  <a:txBody>
                    <a:bodyPr/>
                    <a:lstStyle/>
                    <a:p>
                      <a:pPr algn="l" fontAlgn="t">
                        <a:buNone/>
                      </a:pPr>
                      <a:r>
                        <a:rPr lang="en-US" sz="1400" b="0" i="0" u="none" strike="noStrike" dirty="0">
                          <a:solidFill>
                            <a:schemeClr val="tx1"/>
                          </a:solidFill>
                          <a:effectLst/>
                          <a:latin typeface="Aptos Narrow" panose="020B0004020202020204" pitchFamily="34" charset="0"/>
                        </a:rPr>
                        <a:t>$32,100</a:t>
                      </a:r>
                    </a:p>
                  </a:txBody>
                  <a:tcPr marL="6350" marR="6350" marT="6350" marB="0"/>
                </a:tc>
                <a:extLst>
                  <a:ext uri="{0D108BD9-81ED-4DB2-BD59-A6C34878D82A}">
                    <a16:rowId xmlns:a16="http://schemas.microsoft.com/office/drawing/2014/main" val="3596320747"/>
                  </a:ext>
                </a:extLst>
              </a:tr>
            </a:tbl>
          </a:graphicData>
        </a:graphic>
      </p:graphicFrame>
      <p:sp>
        <p:nvSpPr>
          <p:cNvPr id="2" name="TextBox 1">
            <a:extLst>
              <a:ext uri="{FF2B5EF4-FFF2-40B4-BE49-F238E27FC236}">
                <a16:creationId xmlns:a16="http://schemas.microsoft.com/office/drawing/2014/main" id="{9419A514-2DBD-AF02-CCA7-F83C186C7B3D}"/>
              </a:ext>
            </a:extLst>
          </p:cNvPr>
          <p:cNvSpPr txBox="1"/>
          <p:nvPr/>
        </p:nvSpPr>
        <p:spPr>
          <a:xfrm>
            <a:off x="3738520" y="5739896"/>
            <a:ext cx="3989070" cy="523220"/>
          </a:xfrm>
          <a:prstGeom prst="rect">
            <a:avLst/>
          </a:prstGeom>
          <a:noFill/>
        </p:spPr>
        <p:txBody>
          <a:bodyPr wrap="square" rtlCol="0">
            <a:spAutoFit/>
          </a:bodyPr>
          <a:lstStyle/>
          <a:p>
            <a:r>
              <a:rPr lang="en-US" dirty="0"/>
              <a:t>* In specific circumstances</a:t>
            </a:r>
          </a:p>
          <a:p>
            <a:r>
              <a:rPr lang="en-US" dirty="0"/>
              <a:t>** Benefits have not begun yet</a:t>
            </a:r>
          </a:p>
        </p:txBody>
      </p:sp>
    </p:spTree>
    <p:extLst>
      <p:ext uri="{BB962C8B-B14F-4D97-AF65-F5344CB8AC3E}">
        <p14:creationId xmlns:p14="http://schemas.microsoft.com/office/powerpoint/2010/main" val="9795393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0">
          <a:extLst>
            <a:ext uri="{FF2B5EF4-FFF2-40B4-BE49-F238E27FC236}">
              <a16:creationId xmlns:a16="http://schemas.microsoft.com/office/drawing/2014/main" id="{D69F779E-2F63-42D2-4CD0-8DBF9CB13D05}"/>
            </a:ext>
          </a:extLst>
        </p:cNvPr>
        <p:cNvGrpSpPr/>
        <p:nvPr/>
      </p:nvGrpSpPr>
      <p:grpSpPr>
        <a:xfrm>
          <a:off x="0" y="0"/>
          <a:ext cx="0" cy="0"/>
          <a:chOff x="0" y="0"/>
          <a:chExt cx="0" cy="0"/>
        </a:xfrm>
      </p:grpSpPr>
      <p:sp>
        <p:nvSpPr>
          <p:cNvPr id="91" name="Google Shape;91;p7">
            <a:extLst>
              <a:ext uri="{FF2B5EF4-FFF2-40B4-BE49-F238E27FC236}">
                <a16:creationId xmlns:a16="http://schemas.microsoft.com/office/drawing/2014/main" id="{ED49CC9A-269D-04CA-AD1F-6CF8AA4B5E1C}"/>
              </a:ext>
            </a:extLst>
          </p:cNvPr>
          <p:cNvSpPr txBox="1">
            <a:spLocks noGrp="1"/>
          </p:cNvSpPr>
          <p:nvPr>
            <p:ph type="title"/>
          </p:nvPr>
        </p:nvSpPr>
        <p:spPr>
          <a:xfrm>
            <a:off x="412898" y="729824"/>
            <a:ext cx="10515600" cy="1024962"/>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26503A"/>
              </a:buClr>
              <a:buSzPts val="3600"/>
              <a:buFont typeface="Libre Franklin Medium"/>
              <a:buNone/>
            </a:pPr>
            <a:r>
              <a:rPr lang="en-US" dirty="0"/>
              <a:t>Max Leave Time versus Claim Durations</a:t>
            </a:r>
            <a:endParaRPr dirty="0"/>
          </a:p>
        </p:txBody>
      </p:sp>
      <p:sp>
        <p:nvSpPr>
          <p:cNvPr id="92" name="Google Shape;92;p7">
            <a:extLst>
              <a:ext uri="{FF2B5EF4-FFF2-40B4-BE49-F238E27FC236}">
                <a16:creationId xmlns:a16="http://schemas.microsoft.com/office/drawing/2014/main" id="{1EFDBB29-0256-C56D-96A7-F5631CD89EA0}"/>
              </a:ext>
            </a:extLst>
          </p:cNvPr>
          <p:cNvSpPr txBox="1">
            <a:spLocks noGrp="1"/>
          </p:cNvSpPr>
          <p:nvPr>
            <p:ph type="body" idx="1"/>
          </p:nvPr>
        </p:nvSpPr>
        <p:spPr>
          <a:xfrm>
            <a:off x="512684" y="1754786"/>
            <a:ext cx="8402716" cy="444128"/>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4590B8"/>
              </a:buClr>
              <a:buSzPts val="1656"/>
              <a:buNone/>
            </a:pPr>
            <a:r>
              <a:rPr lang="en-US" sz="2400" b="1" dirty="0">
                <a:solidFill>
                  <a:schemeClr val="dk1"/>
                </a:solidFill>
                <a:latin typeface="+mn-lt"/>
                <a:ea typeface="Times New Roman"/>
                <a:cs typeface="Times New Roman"/>
                <a:sym typeface="Times New Roman"/>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4"/>
                  </a:ext>
                </a:extLst>
              </a:rPr>
              <a:t>Connecticut *</a:t>
            </a:r>
            <a:endParaRPr lang="en-US" sz="2400" dirty="0">
              <a:solidFill>
                <a:schemeClr val="dk1"/>
              </a:solidFill>
              <a:latin typeface="+mn-lt"/>
              <a:ea typeface="Times New Roman"/>
              <a:cs typeface="Times New Roman"/>
              <a:sym typeface="Times New Roman"/>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4"/>
                </a:ext>
              </a:extLst>
            </a:endParaRPr>
          </a:p>
          <a:p>
            <a:pPr marL="0" marR="0" lvl="0" indent="0" algn="l" rtl="0">
              <a:lnSpc>
                <a:spcPct val="100000"/>
              </a:lnSpc>
              <a:spcBef>
                <a:spcPts val="0"/>
              </a:spcBef>
              <a:spcAft>
                <a:spcPts val="0"/>
              </a:spcAft>
              <a:buClr>
                <a:srgbClr val="4590B8"/>
              </a:buClr>
              <a:buSzPts val="1656"/>
              <a:buNone/>
            </a:pPr>
            <a:r>
              <a:rPr lang="en-US" sz="1800" i="1" dirty="0">
                <a:solidFill>
                  <a:schemeClr val="dk1"/>
                </a:solidFill>
                <a:latin typeface="+mn-lt"/>
                <a:ea typeface="Times New Roman"/>
                <a:cs typeface="Times New Roman"/>
                <a:sym typeface="Times New Roman"/>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4"/>
                  </a:ext>
                </a:extLst>
              </a:rPr>
              <a:t>  14 weeks if pregnancy complications, otherwise 12</a:t>
            </a:r>
          </a:p>
          <a:p>
            <a:pPr marL="0" marR="0" lvl="0" indent="0" algn="l" rtl="0">
              <a:lnSpc>
                <a:spcPct val="100000"/>
              </a:lnSpc>
              <a:spcBef>
                <a:spcPts val="0"/>
              </a:spcBef>
              <a:spcAft>
                <a:spcPts val="0"/>
              </a:spcAft>
              <a:buClr>
                <a:srgbClr val="4590B8"/>
              </a:buClr>
              <a:buSzPts val="1656"/>
              <a:buNone/>
            </a:pPr>
            <a:r>
              <a:rPr lang="en-US" sz="1800" i="1" dirty="0">
                <a:solidFill>
                  <a:schemeClr val="dk1"/>
                </a:solidFill>
                <a:latin typeface="+mn-lt"/>
                <a:ea typeface="Times New Roman"/>
                <a:cs typeface="Times New Roman"/>
                <a:sym typeface="Times New Roman"/>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4"/>
                  </a:ext>
                </a:extLst>
              </a:rPr>
              <a:t>  95% first tier, 60% second tier, maximum $981/week</a:t>
            </a:r>
          </a:p>
          <a:p>
            <a:pPr marL="0" marR="0" lvl="0" indent="0" algn="l" rtl="0">
              <a:lnSpc>
                <a:spcPct val="100000"/>
              </a:lnSpc>
              <a:spcBef>
                <a:spcPts val="0"/>
              </a:spcBef>
              <a:spcAft>
                <a:spcPts val="0"/>
              </a:spcAft>
              <a:buClr>
                <a:srgbClr val="4590B8"/>
              </a:buClr>
              <a:buSzPts val="1656"/>
              <a:buNone/>
            </a:pPr>
            <a:r>
              <a:rPr lang="en-US" sz="1800" i="1" dirty="0">
                <a:solidFill>
                  <a:schemeClr val="dk1"/>
                </a:solidFill>
                <a:latin typeface="+mn-lt"/>
                <a:ea typeface="Times New Roman"/>
                <a:cs typeface="Times New Roman"/>
                <a:sym typeface="Times New Roman"/>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4"/>
                  </a:ext>
                </a:extLst>
              </a:rPr>
              <a:t> </a:t>
            </a:r>
          </a:p>
          <a:p>
            <a:pPr marL="0" marR="0" lvl="0" indent="0" algn="l" rtl="0">
              <a:lnSpc>
                <a:spcPct val="100000"/>
              </a:lnSpc>
              <a:spcBef>
                <a:spcPts val="0"/>
              </a:spcBef>
              <a:spcAft>
                <a:spcPts val="0"/>
              </a:spcAft>
              <a:buClr>
                <a:srgbClr val="4590B8"/>
              </a:buClr>
              <a:buSzPts val="1656"/>
              <a:buNone/>
            </a:pPr>
            <a:endParaRPr lang="en-US" sz="1800" i="1" dirty="0">
              <a:solidFill>
                <a:schemeClr val="dk1"/>
              </a:solidFill>
              <a:latin typeface="+mn-lt"/>
              <a:ea typeface="Times New Roman"/>
              <a:cs typeface="Times New Roman"/>
              <a:sym typeface="Times New Roman"/>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4"/>
                </a:ext>
              </a:extLst>
            </a:endParaRPr>
          </a:p>
          <a:p>
            <a:pPr marL="0" marR="0" lvl="0" indent="0" algn="l" rtl="0">
              <a:lnSpc>
                <a:spcPct val="100000"/>
              </a:lnSpc>
              <a:spcBef>
                <a:spcPts val="0"/>
              </a:spcBef>
              <a:spcAft>
                <a:spcPts val="0"/>
              </a:spcAft>
              <a:buClr>
                <a:srgbClr val="4590B8"/>
              </a:buClr>
              <a:buSzPts val="1656"/>
              <a:buNone/>
            </a:pPr>
            <a:endParaRPr lang="en-US" sz="1800" i="1" dirty="0">
              <a:solidFill>
                <a:schemeClr val="dk1"/>
              </a:solidFill>
              <a:latin typeface="+mn-lt"/>
              <a:ea typeface="Times New Roman"/>
              <a:cs typeface="Times New Roman"/>
              <a:sym typeface="Times New Roman"/>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4"/>
                </a:ext>
              </a:extLst>
            </a:endParaRPr>
          </a:p>
          <a:p>
            <a:pPr marL="0" marR="0" lvl="0" indent="0" algn="l" rtl="0">
              <a:lnSpc>
                <a:spcPct val="100000"/>
              </a:lnSpc>
              <a:spcBef>
                <a:spcPts val="0"/>
              </a:spcBef>
              <a:spcAft>
                <a:spcPts val="0"/>
              </a:spcAft>
              <a:buClr>
                <a:srgbClr val="4590B8"/>
              </a:buClr>
              <a:buSzPts val="1656"/>
              <a:buNone/>
            </a:pPr>
            <a:endParaRPr lang="en-US" sz="1800" i="1" dirty="0">
              <a:solidFill>
                <a:schemeClr val="dk1"/>
              </a:solidFill>
              <a:latin typeface="+mn-lt"/>
              <a:ea typeface="Times New Roman"/>
              <a:cs typeface="Times New Roman"/>
              <a:sym typeface="Times New Roman"/>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4"/>
                </a:ext>
              </a:extLst>
            </a:endParaRPr>
          </a:p>
          <a:p>
            <a:pPr marL="0" marR="0" lvl="0" indent="0" algn="l" rtl="0">
              <a:lnSpc>
                <a:spcPct val="100000"/>
              </a:lnSpc>
              <a:spcBef>
                <a:spcPts val="0"/>
              </a:spcBef>
              <a:spcAft>
                <a:spcPts val="0"/>
              </a:spcAft>
              <a:buClr>
                <a:srgbClr val="4590B8"/>
              </a:buClr>
              <a:buSzPts val="1656"/>
              <a:buNone/>
            </a:pPr>
            <a:endParaRPr lang="en-US" sz="1800" i="1" dirty="0">
              <a:solidFill>
                <a:schemeClr val="dk1"/>
              </a:solidFill>
              <a:latin typeface="Times New Roman"/>
              <a:ea typeface="Times New Roman"/>
              <a:cs typeface="Times New Roman"/>
              <a:sym typeface="Times New Roman"/>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4"/>
                </a:ext>
              </a:extLst>
            </a:endParaRPr>
          </a:p>
          <a:p>
            <a:pPr marL="0" marR="0" lvl="0" indent="0" algn="l" rtl="0">
              <a:lnSpc>
                <a:spcPct val="100000"/>
              </a:lnSpc>
              <a:spcBef>
                <a:spcPts val="0"/>
              </a:spcBef>
              <a:spcAft>
                <a:spcPts val="0"/>
              </a:spcAft>
              <a:buClr>
                <a:srgbClr val="4590B8"/>
              </a:buClr>
              <a:buSzPts val="1656"/>
              <a:buNone/>
            </a:pPr>
            <a:r>
              <a:rPr lang="en-US" sz="1800" i="1" dirty="0">
                <a:solidFill>
                  <a:schemeClr val="dk1"/>
                </a:solidFill>
                <a:latin typeface="Times New Roman"/>
                <a:ea typeface="Times New Roman"/>
                <a:cs typeface="Times New Roman"/>
                <a:sym typeface="Times New Roman"/>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4"/>
                  </a:ext>
                </a:extLst>
              </a:rPr>
              <a:t> </a:t>
            </a:r>
            <a:endParaRPr sz="1800" i="1" dirty="0"/>
          </a:p>
        </p:txBody>
      </p:sp>
      <p:graphicFrame>
        <p:nvGraphicFramePr>
          <p:cNvPr id="23" name="Chart 22">
            <a:extLst>
              <a:ext uri="{FF2B5EF4-FFF2-40B4-BE49-F238E27FC236}">
                <a16:creationId xmlns:a16="http://schemas.microsoft.com/office/drawing/2014/main" id="{194B665E-77E6-A796-7DE9-6D4D49FB8583}"/>
              </a:ext>
            </a:extLst>
          </p:cNvPr>
          <p:cNvGraphicFramePr/>
          <p:nvPr>
            <p:extLst>
              <p:ext uri="{D42A27DB-BD31-4B8C-83A1-F6EECF244321}">
                <p14:modId xmlns:p14="http://schemas.microsoft.com/office/powerpoint/2010/main" val="2729429938"/>
              </p:ext>
            </p:extLst>
          </p:nvPr>
        </p:nvGraphicFramePr>
        <p:xfrm>
          <a:off x="9440025" y="1978089"/>
          <a:ext cx="2566918" cy="2565133"/>
        </p:xfrm>
        <a:graphic>
          <a:graphicData uri="http://schemas.openxmlformats.org/drawingml/2006/chart">
            <c:chart xmlns:c="http://schemas.openxmlformats.org/drawingml/2006/chart" xmlns:r="http://schemas.openxmlformats.org/officeDocument/2006/relationships" r:id="rId3"/>
          </a:graphicData>
        </a:graphic>
      </p:graphicFrame>
      <p:sp>
        <p:nvSpPr>
          <p:cNvPr id="2" name="TextBox 1">
            <a:extLst>
              <a:ext uri="{FF2B5EF4-FFF2-40B4-BE49-F238E27FC236}">
                <a16:creationId xmlns:a16="http://schemas.microsoft.com/office/drawing/2014/main" id="{102C6EC6-A5DA-5CF3-1317-8173207CBBAE}"/>
              </a:ext>
            </a:extLst>
          </p:cNvPr>
          <p:cNvSpPr txBox="1"/>
          <p:nvPr/>
        </p:nvSpPr>
        <p:spPr>
          <a:xfrm>
            <a:off x="2046514" y="2855948"/>
            <a:ext cx="8402715" cy="2862322"/>
          </a:xfrm>
          <a:prstGeom prst="rect">
            <a:avLst/>
          </a:prstGeom>
          <a:noFill/>
        </p:spPr>
        <p:txBody>
          <a:bodyPr wrap="square" rtlCol="0">
            <a:spAutoFit/>
          </a:bodyPr>
          <a:lstStyle/>
          <a:p>
            <a:r>
              <a:rPr lang="en-US" sz="1800" dirty="0"/>
              <a:t>Medical leave duration: 7 weeks</a:t>
            </a:r>
          </a:p>
          <a:p>
            <a:endParaRPr lang="en-US" sz="1800" dirty="0"/>
          </a:p>
          <a:p>
            <a:r>
              <a:rPr lang="en-US" sz="1800" dirty="0"/>
              <a:t>Bonding leave duration: 7.3 weeks</a:t>
            </a:r>
          </a:p>
          <a:p>
            <a:endParaRPr lang="en-US" sz="1800" dirty="0"/>
          </a:p>
          <a:p>
            <a:r>
              <a:rPr lang="en-US" sz="1800" dirty="0"/>
              <a:t>Family care leave duration: 6.1 weeks</a:t>
            </a:r>
          </a:p>
          <a:p>
            <a:endParaRPr lang="en-US" sz="1800" dirty="0"/>
          </a:p>
          <a:p>
            <a:r>
              <a:rPr lang="en-US" sz="1800" dirty="0"/>
              <a:t>Safe leave duration: 2.4 weeks</a:t>
            </a:r>
          </a:p>
          <a:p>
            <a:endParaRPr lang="en-US" sz="1800" dirty="0"/>
          </a:p>
          <a:p>
            <a:endParaRPr lang="en-US" sz="1800" dirty="0"/>
          </a:p>
          <a:p>
            <a:r>
              <a:rPr lang="en-US" sz="1800" dirty="0"/>
              <a:t>*Note that Connecticut published duration </a:t>
            </a:r>
            <a:r>
              <a:rPr lang="en-US" sz="1800" i="1" dirty="0"/>
              <a:t>assumptions</a:t>
            </a:r>
            <a:r>
              <a:rPr lang="en-US" sz="1800" dirty="0"/>
              <a:t> </a:t>
            </a:r>
          </a:p>
        </p:txBody>
      </p:sp>
    </p:spTree>
    <p:extLst>
      <p:ext uri="{BB962C8B-B14F-4D97-AF65-F5344CB8AC3E}">
        <p14:creationId xmlns:p14="http://schemas.microsoft.com/office/powerpoint/2010/main" val="25251030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0">
          <a:extLst>
            <a:ext uri="{FF2B5EF4-FFF2-40B4-BE49-F238E27FC236}">
              <a16:creationId xmlns:a16="http://schemas.microsoft.com/office/drawing/2014/main" id="{A726A0CE-4F80-8073-2CE1-511C6A7899FF}"/>
            </a:ext>
          </a:extLst>
        </p:cNvPr>
        <p:cNvGrpSpPr/>
        <p:nvPr/>
      </p:nvGrpSpPr>
      <p:grpSpPr>
        <a:xfrm>
          <a:off x="0" y="0"/>
          <a:ext cx="0" cy="0"/>
          <a:chOff x="0" y="0"/>
          <a:chExt cx="0" cy="0"/>
        </a:xfrm>
      </p:grpSpPr>
      <p:sp>
        <p:nvSpPr>
          <p:cNvPr id="91" name="Google Shape;91;p7">
            <a:extLst>
              <a:ext uri="{FF2B5EF4-FFF2-40B4-BE49-F238E27FC236}">
                <a16:creationId xmlns:a16="http://schemas.microsoft.com/office/drawing/2014/main" id="{F0719100-4211-8388-C0C2-F70FF35C94A9}"/>
              </a:ext>
            </a:extLst>
          </p:cNvPr>
          <p:cNvSpPr txBox="1">
            <a:spLocks noGrp="1"/>
          </p:cNvSpPr>
          <p:nvPr>
            <p:ph type="title"/>
          </p:nvPr>
        </p:nvSpPr>
        <p:spPr>
          <a:xfrm>
            <a:off x="412898" y="729824"/>
            <a:ext cx="10515600" cy="1024962"/>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26503A"/>
              </a:buClr>
              <a:buSzPts val="3600"/>
              <a:buFont typeface="Libre Franklin Medium"/>
              <a:buNone/>
            </a:pPr>
            <a:r>
              <a:rPr lang="en-US" dirty="0"/>
              <a:t>Max Leave Time versus Claim Durations</a:t>
            </a:r>
            <a:endParaRPr dirty="0"/>
          </a:p>
        </p:txBody>
      </p:sp>
      <p:sp>
        <p:nvSpPr>
          <p:cNvPr id="92" name="Google Shape;92;p7">
            <a:extLst>
              <a:ext uri="{FF2B5EF4-FFF2-40B4-BE49-F238E27FC236}">
                <a16:creationId xmlns:a16="http://schemas.microsoft.com/office/drawing/2014/main" id="{3D90B1F7-A2B9-01B2-6744-1EA83EE49140}"/>
              </a:ext>
            </a:extLst>
          </p:cNvPr>
          <p:cNvSpPr txBox="1">
            <a:spLocks noGrp="1"/>
          </p:cNvSpPr>
          <p:nvPr>
            <p:ph type="body" idx="1"/>
          </p:nvPr>
        </p:nvSpPr>
        <p:spPr>
          <a:xfrm>
            <a:off x="512684" y="1754786"/>
            <a:ext cx="8402716" cy="444128"/>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4590B8"/>
              </a:buClr>
              <a:buSzPts val="1656"/>
              <a:buNone/>
            </a:pPr>
            <a:r>
              <a:rPr lang="en-US" sz="2400" b="1" dirty="0">
                <a:solidFill>
                  <a:schemeClr val="dk1"/>
                </a:solidFill>
                <a:latin typeface="+mn-lt"/>
                <a:ea typeface="Times New Roman"/>
                <a:cs typeface="Times New Roman"/>
                <a:sym typeface="Times New Roman"/>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4"/>
                  </a:ext>
                </a:extLst>
              </a:rPr>
              <a:t>Oregon </a:t>
            </a:r>
            <a:r>
              <a:rPr lang="en-US" sz="2400" dirty="0">
                <a:solidFill>
                  <a:schemeClr val="dk1"/>
                </a:solidFill>
                <a:latin typeface="+mn-lt"/>
                <a:ea typeface="Times New Roman"/>
                <a:cs typeface="Times New Roman"/>
                <a:sym typeface="Times New Roman"/>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4"/>
                  </a:ext>
                </a:extLst>
              </a:rPr>
              <a:t> </a:t>
            </a:r>
          </a:p>
          <a:p>
            <a:pPr marL="0" marR="0" lvl="0" indent="0" algn="l" rtl="0">
              <a:lnSpc>
                <a:spcPct val="100000"/>
              </a:lnSpc>
              <a:spcBef>
                <a:spcPts val="0"/>
              </a:spcBef>
              <a:spcAft>
                <a:spcPts val="0"/>
              </a:spcAft>
              <a:buClr>
                <a:srgbClr val="4590B8"/>
              </a:buClr>
              <a:buSzPts val="1656"/>
              <a:buNone/>
            </a:pPr>
            <a:r>
              <a:rPr lang="en-US" sz="1800" i="1" dirty="0">
                <a:solidFill>
                  <a:schemeClr val="dk1"/>
                </a:solidFill>
                <a:latin typeface="+mn-lt"/>
                <a:ea typeface="Times New Roman"/>
                <a:cs typeface="Times New Roman"/>
                <a:sym typeface="Times New Roman"/>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4"/>
                  </a:ext>
                </a:extLst>
              </a:rPr>
              <a:t>  14 weeks if pregnancy complications, otherwise 12</a:t>
            </a:r>
          </a:p>
          <a:p>
            <a:pPr marL="0" marR="0" lvl="0" indent="0" algn="l" rtl="0">
              <a:lnSpc>
                <a:spcPct val="100000"/>
              </a:lnSpc>
              <a:spcBef>
                <a:spcPts val="0"/>
              </a:spcBef>
              <a:spcAft>
                <a:spcPts val="0"/>
              </a:spcAft>
              <a:buClr>
                <a:srgbClr val="4590B8"/>
              </a:buClr>
              <a:buSzPts val="1656"/>
              <a:buNone/>
            </a:pPr>
            <a:r>
              <a:rPr lang="en-US" sz="1800" i="1" dirty="0">
                <a:solidFill>
                  <a:schemeClr val="dk1"/>
                </a:solidFill>
                <a:latin typeface="+mn-lt"/>
                <a:ea typeface="Times New Roman"/>
                <a:cs typeface="Times New Roman"/>
                <a:sym typeface="Times New Roman"/>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4"/>
                  </a:ext>
                </a:extLst>
              </a:rPr>
              <a:t>  100% first tier, 50% second tier, maximum $1,568/week</a:t>
            </a:r>
          </a:p>
          <a:p>
            <a:pPr marL="0" marR="0" lvl="0" indent="0" algn="l" rtl="0">
              <a:lnSpc>
                <a:spcPct val="100000"/>
              </a:lnSpc>
              <a:spcBef>
                <a:spcPts val="0"/>
              </a:spcBef>
              <a:spcAft>
                <a:spcPts val="0"/>
              </a:spcAft>
              <a:buClr>
                <a:srgbClr val="4590B8"/>
              </a:buClr>
              <a:buSzPts val="1656"/>
              <a:buNone/>
            </a:pPr>
            <a:r>
              <a:rPr lang="en-US" sz="1800" i="1" dirty="0">
                <a:solidFill>
                  <a:schemeClr val="dk1"/>
                </a:solidFill>
                <a:latin typeface="+mn-lt"/>
                <a:ea typeface="Times New Roman"/>
                <a:cs typeface="Times New Roman"/>
                <a:sym typeface="Times New Roman"/>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4"/>
                  </a:ext>
                </a:extLst>
              </a:rPr>
              <a:t> </a:t>
            </a:r>
          </a:p>
          <a:p>
            <a:pPr marL="0" marR="0" lvl="0" indent="0" algn="l" rtl="0">
              <a:lnSpc>
                <a:spcPct val="100000"/>
              </a:lnSpc>
              <a:spcBef>
                <a:spcPts val="0"/>
              </a:spcBef>
              <a:spcAft>
                <a:spcPts val="0"/>
              </a:spcAft>
              <a:buClr>
                <a:srgbClr val="4590B8"/>
              </a:buClr>
              <a:buSzPts val="1656"/>
              <a:buNone/>
            </a:pPr>
            <a:endParaRPr lang="en-US" sz="1800" i="1" dirty="0">
              <a:solidFill>
                <a:schemeClr val="dk1"/>
              </a:solidFill>
              <a:latin typeface="+mn-lt"/>
              <a:ea typeface="Times New Roman"/>
              <a:cs typeface="Times New Roman"/>
              <a:sym typeface="Times New Roman"/>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4"/>
                </a:ext>
              </a:extLst>
            </a:endParaRPr>
          </a:p>
          <a:p>
            <a:pPr marL="0" marR="0" lvl="0" indent="0" algn="l" rtl="0">
              <a:lnSpc>
                <a:spcPct val="100000"/>
              </a:lnSpc>
              <a:spcBef>
                <a:spcPts val="0"/>
              </a:spcBef>
              <a:spcAft>
                <a:spcPts val="0"/>
              </a:spcAft>
              <a:buClr>
                <a:srgbClr val="4590B8"/>
              </a:buClr>
              <a:buSzPts val="1656"/>
              <a:buNone/>
            </a:pPr>
            <a:endParaRPr lang="en-US" sz="1800" i="1" dirty="0">
              <a:solidFill>
                <a:schemeClr val="dk1"/>
              </a:solidFill>
              <a:latin typeface="+mn-lt"/>
              <a:ea typeface="Times New Roman"/>
              <a:cs typeface="Times New Roman"/>
              <a:sym typeface="Times New Roman"/>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4"/>
                </a:ext>
              </a:extLst>
            </a:endParaRPr>
          </a:p>
          <a:p>
            <a:pPr marL="0" marR="0" lvl="0" indent="0" algn="l" rtl="0">
              <a:lnSpc>
                <a:spcPct val="100000"/>
              </a:lnSpc>
              <a:spcBef>
                <a:spcPts val="0"/>
              </a:spcBef>
              <a:spcAft>
                <a:spcPts val="0"/>
              </a:spcAft>
              <a:buClr>
                <a:srgbClr val="4590B8"/>
              </a:buClr>
              <a:buSzPts val="1656"/>
              <a:buNone/>
            </a:pPr>
            <a:endParaRPr lang="en-US" sz="1800" i="1" dirty="0">
              <a:solidFill>
                <a:schemeClr val="dk1"/>
              </a:solidFill>
              <a:latin typeface="+mn-lt"/>
              <a:ea typeface="Times New Roman"/>
              <a:cs typeface="Times New Roman"/>
              <a:sym typeface="Times New Roman"/>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4"/>
                </a:ext>
              </a:extLst>
            </a:endParaRPr>
          </a:p>
          <a:p>
            <a:pPr marL="0" marR="0" lvl="0" indent="0" algn="l" rtl="0">
              <a:lnSpc>
                <a:spcPct val="100000"/>
              </a:lnSpc>
              <a:spcBef>
                <a:spcPts val="0"/>
              </a:spcBef>
              <a:spcAft>
                <a:spcPts val="0"/>
              </a:spcAft>
              <a:buClr>
                <a:srgbClr val="4590B8"/>
              </a:buClr>
              <a:buSzPts val="1656"/>
              <a:buNone/>
            </a:pPr>
            <a:endParaRPr lang="en-US" sz="1800" i="1" dirty="0">
              <a:solidFill>
                <a:schemeClr val="dk1"/>
              </a:solidFill>
              <a:latin typeface="Times New Roman"/>
              <a:ea typeface="Times New Roman"/>
              <a:cs typeface="Times New Roman"/>
              <a:sym typeface="Times New Roman"/>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4"/>
                </a:ext>
              </a:extLst>
            </a:endParaRPr>
          </a:p>
          <a:p>
            <a:pPr marL="0" marR="0" lvl="0" indent="0" algn="l" rtl="0">
              <a:lnSpc>
                <a:spcPct val="100000"/>
              </a:lnSpc>
              <a:spcBef>
                <a:spcPts val="0"/>
              </a:spcBef>
              <a:spcAft>
                <a:spcPts val="0"/>
              </a:spcAft>
              <a:buClr>
                <a:srgbClr val="4590B8"/>
              </a:buClr>
              <a:buSzPts val="1656"/>
              <a:buNone/>
            </a:pPr>
            <a:r>
              <a:rPr lang="en-US" sz="1800" i="1" dirty="0">
                <a:solidFill>
                  <a:schemeClr val="dk1"/>
                </a:solidFill>
                <a:latin typeface="Times New Roman"/>
                <a:ea typeface="Times New Roman"/>
                <a:cs typeface="Times New Roman"/>
                <a:sym typeface="Times New Roman"/>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4"/>
                  </a:ext>
                </a:extLst>
              </a:rPr>
              <a:t> </a:t>
            </a:r>
            <a:endParaRPr sz="1800" i="1" dirty="0"/>
          </a:p>
        </p:txBody>
      </p:sp>
      <p:graphicFrame>
        <p:nvGraphicFramePr>
          <p:cNvPr id="23" name="Chart 22">
            <a:extLst>
              <a:ext uri="{FF2B5EF4-FFF2-40B4-BE49-F238E27FC236}">
                <a16:creationId xmlns:a16="http://schemas.microsoft.com/office/drawing/2014/main" id="{A6677F2C-0DE9-5CD0-28DB-75DB76C3562F}"/>
              </a:ext>
            </a:extLst>
          </p:cNvPr>
          <p:cNvGraphicFramePr/>
          <p:nvPr/>
        </p:nvGraphicFramePr>
        <p:xfrm>
          <a:off x="9440025" y="1978089"/>
          <a:ext cx="2566918" cy="2565133"/>
        </p:xfrm>
        <a:graphic>
          <a:graphicData uri="http://schemas.openxmlformats.org/drawingml/2006/chart">
            <c:chart xmlns:c="http://schemas.openxmlformats.org/drawingml/2006/chart" xmlns:r="http://schemas.openxmlformats.org/officeDocument/2006/relationships" r:id="rId3"/>
          </a:graphicData>
        </a:graphic>
      </p:graphicFrame>
      <p:sp>
        <p:nvSpPr>
          <p:cNvPr id="2" name="TextBox 1">
            <a:extLst>
              <a:ext uri="{FF2B5EF4-FFF2-40B4-BE49-F238E27FC236}">
                <a16:creationId xmlns:a16="http://schemas.microsoft.com/office/drawing/2014/main" id="{86EE6E0B-9AA3-F556-5389-9B8579F47ECD}"/>
              </a:ext>
            </a:extLst>
          </p:cNvPr>
          <p:cNvSpPr txBox="1"/>
          <p:nvPr/>
        </p:nvSpPr>
        <p:spPr>
          <a:xfrm>
            <a:off x="2144486" y="2964805"/>
            <a:ext cx="6063342" cy="2585323"/>
          </a:xfrm>
          <a:prstGeom prst="rect">
            <a:avLst/>
          </a:prstGeom>
          <a:noFill/>
        </p:spPr>
        <p:txBody>
          <a:bodyPr wrap="square" rtlCol="0">
            <a:spAutoFit/>
          </a:bodyPr>
          <a:lstStyle/>
          <a:p>
            <a:r>
              <a:rPr lang="en-US" sz="1800" dirty="0"/>
              <a:t>Average claim duration: 8 weeks</a:t>
            </a:r>
          </a:p>
          <a:p>
            <a:endParaRPr lang="en-US" sz="1800" dirty="0"/>
          </a:p>
          <a:p>
            <a:r>
              <a:rPr lang="en-US" sz="1800" dirty="0"/>
              <a:t>Median medical leave duration: 7 weeks</a:t>
            </a:r>
          </a:p>
          <a:p>
            <a:endParaRPr lang="en-US" sz="1800" dirty="0"/>
          </a:p>
          <a:p>
            <a:r>
              <a:rPr lang="en-US" sz="1800" dirty="0"/>
              <a:t>Median bonding leave duration: 12 weeks</a:t>
            </a:r>
          </a:p>
          <a:p>
            <a:endParaRPr lang="en-US" sz="1800" dirty="0"/>
          </a:p>
          <a:p>
            <a:r>
              <a:rPr lang="en-US" sz="1800" dirty="0"/>
              <a:t>Median family care leave duration: 5 weeks</a:t>
            </a:r>
          </a:p>
          <a:p>
            <a:endParaRPr lang="en-US" sz="1800" dirty="0"/>
          </a:p>
          <a:p>
            <a:r>
              <a:rPr lang="en-US" sz="1800" dirty="0"/>
              <a:t>Median safe leave duration: 9 weeks</a:t>
            </a:r>
          </a:p>
        </p:txBody>
      </p:sp>
    </p:spTree>
    <p:extLst>
      <p:ext uri="{BB962C8B-B14F-4D97-AF65-F5344CB8AC3E}">
        <p14:creationId xmlns:p14="http://schemas.microsoft.com/office/powerpoint/2010/main" val="20523958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90">
          <a:extLst>
            <a:ext uri="{FF2B5EF4-FFF2-40B4-BE49-F238E27FC236}">
              <a16:creationId xmlns:a16="http://schemas.microsoft.com/office/drawing/2014/main" id="{6F3D41A6-ABB0-2874-9AE2-591128612D43}"/>
            </a:ext>
          </a:extLst>
        </p:cNvPr>
        <p:cNvGrpSpPr/>
        <p:nvPr/>
      </p:nvGrpSpPr>
      <p:grpSpPr>
        <a:xfrm>
          <a:off x="0" y="0"/>
          <a:ext cx="0" cy="0"/>
          <a:chOff x="0" y="0"/>
          <a:chExt cx="0" cy="0"/>
        </a:xfrm>
      </p:grpSpPr>
      <p:sp>
        <p:nvSpPr>
          <p:cNvPr id="91" name="Google Shape;91;p7">
            <a:extLst>
              <a:ext uri="{FF2B5EF4-FFF2-40B4-BE49-F238E27FC236}">
                <a16:creationId xmlns:a16="http://schemas.microsoft.com/office/drawing/2014/main" id="{98FE7C88-60CC-4678-0106-98EB35B664F9}"/>
              </a:ext>
            </a:extLst>
          </p:cNvPr>
          <p:cNvSpPr txBox="1">
            <a:spLocks noGrp="1"/>
          </p:cNvSpPr>
          <p:nvPr>
            <p:ph type="title"/>
          </p:nvPr>
        </p:nvSpPr>
        <p:spPr>
          <a:xfrm>
            <a:off x="412898" y="729824"/>
            <a:ext cx="10515600" cy="1024962"/>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26503A"/>
              </a:buClr>
              <a:buSzPts val="3600"/>
              <a:buFont typeface="Libre Franklin Medium"/>
              <a:buNone/>
            </a:pPr>
            <a:r>
              <a:rPr lang="en-US" dirty="0"/>
              <a:t>Max Leave Time versus Claim Durations</a:t>
            </a:r>
            <a:endParaRPr dirty="0"/>
          </a:p>
        </p:txBody>
      </p:sp>
      <p:sp>
        <p:nvSpPr>
          <p:cNvPr id="92" name="Google Shape;92;p7">
            <a:extLst>
              <a:ext uri="{FF2B5EF4-FFF2-40B4-BE49-F238E27FC236}">
                <a16:creationId xmlns:a16="http://schemas.microsoft.com/office/drawing/2014/main" id="{90030D43-FFCF-6C06-4DE9-6AE78B6A3427}"/>
              </a:ext>
            </a:extLst>
          </p:cNvPr>
          <p:cNvSpPr txBox="1">
            <a:spLocks noGrp="1"/>
          </p:cNvSpPr>
          <p:nvPr>
            <p:ph type="body" idx="1"/>
          </p:nvPr>
        </p:nvSpPr>
        <p:spPr>
          <a:xfrm>
            <a:off x="512684" y="1754786"/>
            <a:ext cx="12498778" cy="45719"/>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4590B8"/>
              </a:buClr>
              <a:buSzPts val="1656"/>
              <a:buNone/>
            </a:pPr>
            <a:r>
              <a:rPr lang="en-US" sz="2400" b="1" dirty="0">
                <a:solidFill>
                  <a:schemeClr val="dk1"/>
                </a:solidFill>
                <a:latin typeface="+mn-lt"/>
                <a:ea typeface="Times New Roman"/>
                <a:cs typeface="Times New Roman"/>
                <a:sym typeface="Times New Roman"/>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4"/>
                  </a:ext>
                </a:extLst>
              </a:rPr>
              <a:t>Washington  </a:t>
            </a:r>
            <a:r>
              <a:rPr lang="en-US" sz="2400" dirty="0">
                <a:solidFill>
                  <a:schemeClr val="dk1"/>
                </a:solidFill>
                <a:latin typeface="+mn-lt"/>
                <a:ea typeface="Times New Roman"/>
                <a:cs typeface="Times New Roman"/>
                <a:sym typeface="Times New Roman"/>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4"/>
                  </a:ext>
                </a:extLst>
              </a:rPr>
              <a:t> </a:t>
            </a:r>
          </a:p>
          <a:p>
            <a:pPr marL="0" marR="0" lvl="0" indent="0" algn="l" rtl="0">
              <a:lnSpc>
                <a:spcPct val="100000"/>
              </a:lnSpc>
              <a:spcBef>
                <a:spcPts val="0"/>
              </a:spcBef>
              <a:spcAft>
                <a:spcPts val="0"/>
              </a:spcAft>
              <a:buClr>
                <a:srgbClr val="4590B8"/>
              </a:buClr>
              <a:buSzPts val="1656"/>
              <a:buNone/>
            </a:pPr>
            <a:r>
              <a:rPr lang="en-US" sz="2400" i="1" dirty="0">
                <a:solidFill>
                  <a:schemeClr val="dk1"/>
                </a:solidFill>
                <a:latin typeface="+mn-lt"/>
                <a:ea typeface="Times New Roman"/>
                <a:cs typeface="Times New Roman"/>
                <a:sym typeface="Times New Roman"/>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4"/>
                  </a:ext>
                </a:extLst>
              </a:rPr>
              <a:t>  </a:t>
            </a:r>
            <a:r>
              <a:rPr lang="en-US" sz="1800" i="1" dirty="0">
                <a:solidFill>
                  <a:schemeClr val="dk1"/>
                </a:solidFill>
                <a:latin typeface="+mn-lt"/>
                <a:ea typeface="Times New Roman"/>
                <a:cs typeface="Times New Roman"/>
                <a:sym typeface="Times New Roman"/>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4"/>
                  </a:ext>
                </a:extLst>
              </a:rPr>
              <a:t>18 weeks if pregnancy complications, otherwise 16 total across leave reasons – 12 medical and 12 family</a:t>
            </a:r>
          </a:p>
          <a:p>
            <a:pPr marL="0" marR="0" lvl="0" indent="0" algn="l" rtl="0">
              <a:lnSpc>
                <a:spcPct val="100000"/>
              </a:lnSpc>
              <a:spcBef>
                <a:spcPts val="0"/>
              </a:spcBef>
              <a:spcAft>
                <a:spcPts val="0"/>
              </a:spcAft>
              <a:buClr>
                <a:srgbClr val="4590B8"/>
              </a:buClr>
              <a:buSzPts val="1656"/>
              <a:buNone/>
            </a:pPr>
            <a:r>
              <a:rPr lang="en-US" sz="1800" i="1" dirty="0">
                <a:solidFill>
                  <a:schemeClr val="dk1"/>
                </a:solidFill>
                <a:latin typeface="+mn-lt"/>
                <a:ea typeface="Times New Roman"/>
                <a:cs typeface="Times New Roman"/>
                <a:sym typeface="Times New Roman"/>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4"/>
                  </a:ext>
                </a:extLst>
              </a:rPr>
              <a:t>   90% first tier, 50% second tier, maximum $1,542/week</a:t>
            </a:r>
          </a:p>
          <a:p>
            <a:pPr marL="0" marR="0" lvl="0" indent="0" algn="l" rtl="0">
              <a:lnSpc>
                <a:spcPct val="100000"/>
              </a:lnSpc>
              <a:spcBef>
                <a:spcPts val="0"/>
              </a:spcBef>
              <a:spcAft>
                <a:spcPts val="0"/>
              </a:spcAft>
              <a:buClr>
                <a:srgbClr val="4590B8"/>
              </a:buClr>
              <a:buSzPts val="1656"/>
              <a:buNone/>
            </a:pPr>
            <a:endParaRPr lang="en-US" sz="2400" i="1" dirty="0">
              <a:solidFill>
                <a:schemeClr val="dk1"/>
              </a:solidFill>
              <a:latin typeface="+mn-lt"/>
              <a:ea typeface="Times New Roman"/>
              <a:cs typeface="Times New Roman"/>
              <a:sym typeface="Times New Roman"/>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4"/>
                </a:ext>
              </a:extLst>
            </a:endParaRPr>
          </a:p>
          <a:p>
            <a:pPr marL="0" marR="0" lvl="0" indent="0" algn="l" rtl="0">
              <a:lnSpc>
                <a:spcPct val="100000"/>
              </a:lnSpc>
              <a:spcBef>
                <a:spcPts val="0"/>
              </a:spcBef>
              <a:spcAft>
                <a:spcPts val="0"/>
              </a:spcAft>
              <a:buClr>
                <a:srgbClr val="4590B8"/>
              </a:buClr>
              <a:buSzPts val="1656"/>
              <a:buNone/>
            </a:pPr>
            <a:r>
              <a:rPr lang="en-US" sz="1800" i="1" dirty="0">
                <a:solidFill>
                  <a:schemeClr val="dk1"/>
                </a:solidFill>
                <a:latin typeface="+mn-lt"/>
                <a:ea typeface="Times New Roman"/>
                <a:cs typeface="Times New Roman"/>
                <a:sym typeface="Times New Roman"/>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4"/>
                  </a:ext>
                </a:extLst>
              </a:rPr>
              <a:t> </a:t>
            </a:r>
          </a:p>
          <a:p>
            <a:pPr marL="0" marR="0" lvl="0" indent="0" algn="l" rtl="0">
              <a:lnSpc>
                <a:spcPct val="100000"/>
              </a:lnSpc>
              <a:spcBef>
                <a:spcPts val="0"/>
              </a:spcBef>
              <a:spcAft>
                <a:spcPts val="0"/>
              </a:spcAft>
              <a:buClr>
                <a:srgbClr val="4590B8"/>
              </a:buClr>
              <a:buSzPts val="1656"/>
              <a:buNone/>
            </a:pPr>
            <a:endParaRPr lang="en-US" sz="1800" i="1" dirty="0">
              <a:solidFill>
                <a:schemeClr val="dk1"/>
              </a:solidFill>
              <a:latin typeface="+mn-lt"/>
              <a:ea typeface="Times New Roman"/>
              <a:cs typeface="Times New Roman"/>
              <a:sym typeface="Times New Roman"/>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4"/>
                </a:ext>
              </a:extLst>
            </a:endParaRPr>
          </a:p>
          <a:p>
            <a:pPr marL="0" marR="0" lvl="0" indent="0" algn="l" rtl="0">
              <a:lnSpc>
                <a:spcPct val="100000"/>
              </a:lnSpc>
              <a:spcBef>
                <a:spcPts val="0"/>
              </a:spcBef>
              <a:spcAft>
                <a:spcPts val="0"/>
              </a:spcAft>
              <a:buClr>
                <a:srgbClr val="4590B8"/>
              </a:buClr>
              <a:buSzPts val="1656"/>
              <a:buNone/>
            </a:pPr>
            <a:endParaRPr lang="en-US" sz="1800" i="1" dirty="0">
              <a:solidFill>
                <a:schemeClr val="dk1"/>
              </a:solidFill>
              <a:latin typeface="+mn-lt"/>
              <a:ea typeface="Times New Roman"/>
              <a:cs typeface="Times New Roman"/>
              <a:sym typeface="Times New Roman"/>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4"/>
                </a:ext>
              </a:extLst>
            </a:endParaRPr>
          </a:p>
          <a:p>
            <a:pPr marL="0" marR="0" lvl="0" indent="0" algn="l" rtl="0">
              <a:lnSpc>
                <a:spcPct val="100000"/>
              </a:lnSpc>
              <a:spcBef>
                <a:spcPts val="0"/>
              </a:spcBef>
              <a:spcAft>
                <a:spcPts val="0"/>
              </a:spcAft>
              <a:buClr>
                <a:srgbClr val="4590B8"/>
              </a:buClr>
              <a:buSzPts val="1656"/>
              <a:buNone/>
            </a:pPr>
            <a:endParaRPr lang="en-US" sz="1800" i="1" dirty="0">
              <a:solidFill>
                <a:schemeClr val="dk1"/>
              </a:solidFill>
              <a:latin typeface="+mn-lt"/>
              <a:ea typeface="Times New Roman"/>
              <a:cs typeface="Times New Roman"/>
              <a:sym typeface="Times New Roman"/>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4"/>
                </a:ext>
              </a:extLst>
            </a:endParaRPr>
          </a:p>
          <a:p>
            <a:pPr marL="0" marR="0" lvl="0" indent="0" algn="l" rtl="0">
              <a:lnSpc>
                <a:spcPct val="100000"/>
              </a:lnSpc>
              <a:spcBef>
                <a:spcPts val="0"/>
              </a:spcBef>
              <a:spcAft>
                <a:spcPts val="0"/>
              </a:spcAft>
              <a:buClr>
                <a:srgbClr val="4590B8"/>
              </a:buClr>
              <a:buSzPts val="1656"/>
              <a:buNone/>
            </a:pPr>
            <a:endParaRPr lang="en-US" sz="1800" i="1" dirty="0">
              <a:solidFill>
                <a:schemeClr val="dk1"/>
              </a:solidFill>
              <a:latin typeface="Times New Roman"/>
              <a:ea typeface="Times New Roman"/>
              <a:cs typeface="Times New Roman"/>
              <a:sym typeface="Times New Roman"/>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4"/>
                </a:ext>
              </a:extLst>
            </a:endParaRPr>
          </a:p>
          <a:p>
            <a:pPr marL="0" marR="0" lvl="0" indent="0" algn="l" rtl="0">
              <a:lnSpc>
                <a:spcPct val="100000"/>
              </a:lnSpc>
              <a:spcBef>
                <a:spcPts val="0"/>
              </a:spcBef>
              <a:spcAft>
                <a:spcPts val="0"/>
              </a:spcAft>
              <a:buClr>
                <a:srgbClr val="4590B8"/>
              </a:buClr>
              <a:buSzPts val="1656"/>
              <a:buNone/>
            </a:pPr>
            <a:r>
              <a:rPr lang="en-US" sz="1800" i="1" dirty="0">
                <a:solidFill>
                  <a:schemeClr val="dk1"/>
                </a:solidFill>
                <a:latin typeface="Times New Roman"/>
                <a:ea typeface="Times New Roman"/>
                <a:cs typeface="Times New Roman"/>
                <a:sym typeface="Times New Roman"/>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4"/>
                  </a:ext>
                </a:extLst>
              </a:rPr>
              <a:t> </a:t>
            </a:r>
            <a:endParaRPr sz="1800" i="1" dirty="0"/>
          </a:p>
        </p:txBody>
      </p:sp>
      <p:graphicFrame>
        <p:nvGraphicFramePr>
          <p:cNvPr id="23" name="Chart 22">
            <a:extLst>
              <a:ext uri="{FF2B5EF4-FFF2-40B4-BE49-F238E27FC236}">
                <a16:creationId xmlns:a16="http://schemas.microsoft.com/office/drawing/2014/main" id="{E65B3389-130E-D708-4877-0C0EF9B23D31}"/>
              </a:ext>
            </a:extLst>
          </p:cNvPr>
          <p:cNvGraphicFramePr/>
          <p:nvPr/>
        </p:nvGraphicFramePr>
        <p:xfrm>
          <a:off x="9440025" y="1978089"/>
          <a:ext cx="2566918" cy="2565133"/>
        </p:xfrm>
        <a:graphic>
          <a:graphicData uri="http://schemas.openxmlformats.org/drawingml/2006/chart">
            <c:chart xmlns:c="http://schemas.openxmlformats.org/drawingml/2006/chart" xmlns:r="http://schemas.openxmlformats.org/officeDocument/2006/relationships" r:id="rId3"/>
          </a:graphicData>
        </a:graphic>
      </p:graphicFrame>
      <p:sp>
        <p:nvSpPr>
          <p:cNvPr id="2" name="TextBox 1">
            <a:extLst>
              <a:ext uri="{FF2B5EF4-FFF2-40B4-BE49-F238E27FC236}">
                <a16:creationId xmlns:a16="http://schemas.microsoft.com/office/drawing/2014/main" id="{B3746296-D5A4-75F2-DD5F-EB5E656C49ED}"/>
              </a:ext>
            </a:extLst>
          </p:cNvPr>
          <p:cNvSpPr txBox="1"/>
          <p:nvPr/>
        </p:nvSpPr>
        <p:spPr>
          <a:xfrm>
            <a:off x="2242457" y="3160748"/>
            <a:ext cx="6063342" cy="2585323"/>
          </a:xfrm>
          <a:prstGeom prst="rect">
            <a:avLst/>
          </a:prstGeom>
          <a:noFill/>
        </p:spPr>
        <p:txBody>
          <a:bodyPr wrap="square" rtlCol="0">
            <a:spAutoFit/>
          </a:bodyPr>
          <a:lstStyle/>
          <a:p>
            <a:r>
              <a:rPr lang="en-US" sz="1800" dirty="0"/>
              <a:t>Average claim duration: 7.2 weeks</a:t>
            </a:r>
          </a:p>
          <a:p>
            <a:endParaRPr lang="en-US" sz="1800" dirty="0"/>
          </a:p>
          <a:p>
            <a:r>
              <a:rPr lang="en-US" sz="1800" dirty="0"/>
              <a:t>Average medical leave duration: 7 weeks</a:t>
            </a:r>
          </a:p>
          <a:p>
            <a:endParaRPr lang="en-US" sz="1800" dirty="0"/>
          </a:p>
          <a:p>
            <a:r>
              <a:rPr lang="en-US" sz="1800" dirty="0"/>
              <a:t>Average bonding leave duration: 8 weeks</a:t>
            </a:r>
          </a:p>
          <a:p>
            <a:endParaRPr lang="en-US" sz="1800" dirty="0"/>
          </a:p>
          <a:p>
            <a:r>
              <a:rPr lang="en-US" sz="1800" dirty="0"/>
              <a:t>Average family care leave duration: 6.3 weeks</a:t>
            </a:r>
          </a:p>
          <a:p>
            <a:endParaRPr lang="en-US" sz="1800" dirty="0"/>
          </a:p>
          <a:p>
            <a:r>
              <a:rPr lang="en-US" sz="1800" dirty="0"/>
              <a:t>Average exigency leave duration: 4 weeks</a:t>
            </a:r>
          </a:p>
        </p:txBody>
      </p:sp>
    </p:spTree>
    <p:extLst>
      <p:ext uri="{BB962C8B-B14F-4D97-AF65-F5344CB8AC3E}">
        <p14:creationId xmlns:p14="http://schemas.microsoft.com/office/powerpoint/2010/main" val="3948635867"/>
      </p:ext>
    </p:extLst>
  </p:cSld>
  <p:clrMapOvr>
    <a:masterClrMapping/>
  </p:clrMapOvr>
</p:sld>
</file>

<file path=ppt/theme/theme1.xml><?xml version="1.0" encoding="utf-8"?>
<a:theme xmlns:a="http://schemas.openxmlformats.org/drawingml/2006/main" name="Office Theme">
  <a:themeElements>
    <a:clrScheme name="ME PFML">
      <a:dk1>
        <a:srgbClr val="26503A"/>
      </a:dk1>
      <a:lt1>
        <a:srgbClr val="FFFFFF"/>
      </a:lt1>
      <a:dk2>
        <a:srgbClr val="707171"/>
      </a:dk2>
      <a:lt2>
        <a:srgbClr val="B5CB5C"/>
      </a:lt2>
      <a:accent1>
        <a:srgbClr val="26503A"/>
      </a:accent1>
      <a:accent2>
        <a:srgbClr val="B5CB5C"/>
      </a:accent2>
      <a:accent3>
        <a:srgbClr val="A5A5A5"/>
      </a:accent3>
      <a:accent4>
        <a:srgbClr val="707171"/>
      </a:accent4>
      <a:accent5>
        <a:srgbClr val="FFFFFF"/>
      </a:accent5>
      <a:accent6>
        <a:srgbClr val="26503A"/>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2304</TotalTime>
  <Words>880</Words>
  <Application>Microsoft Office PowerPoint</Application>
  <PresentationFormat>Widescreen</PresentationFormat>
  <Paragraphs>295</Paragraphs>
  <Slides>12</Slides>
  <Notes>12</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Paid Family and  Medical Leave (PFML) Programs</vt:lpstr>
      <vt:lpstr>Funding Mechanisms and Rates Max Benefits Supported By Premiums Claim Durations Across States  Claims by Leave Reason Across States Claim Outcomes Across States (Note that the data points required by statute to be captured in the administrator’s report are listed in Section 850-E.)</vt:lpstr>
      <vt:lpstr>A single repository for data across all states does not exist  Much variation in terminology, definitions, data points  Newer programs versus older programs (awareness across the workforce, financial posture, funding mechanisms)</vt:lpstr>
      <vt:lpstr>Premiums</vt:lpstr>
      <vt:lpstr>Premiums Relative to Wage Replacement Rates</vt:lpstr>
      <vt:lpstr>Premiums Relative to Max Benefits</vt:lpstr>
      <vt:lpstr>Max Leave Time versus Claim Durations</vt:lpstr>
      <vt:lpstr>Max Leave Time versus Claim Durations</vt:lpstr>
      <vt:lpstr>Max Leave Time versus Claim Durations</vt:lpstr>
      <vt:lpstr>Max Leave Time versus Claim Durations</vt:lpstr>
      <vt:lpstr>Claims by Leave Reason Across States</vt:lpstr>
      <vt:lpstr>Claim Outcomes Across States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Mary Glumb</dc:creator>
  <cp:lastModifiedBy>Brydon, Sarah</cp:lastModifiedBy>
  <cp:revision>10</cp:revision>
  <dcterms:created xsi:type="dcterms:W3CDTF">2023-03-28T16:32:47Z</dcterms:created>
  <dcterms:modified xsi:type="dcterms:W3CDTF">2025-11-07T15:27:53Z</dcterms:modified>
</cp:coreProperties>
</file>