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Libre Franklin" pitchFamily="2" charset="0"/>
      <p:regular r:id="rId15"/>
      <p:bold r:id="rId16"/>
      <p:italic r:id="rId17"/>
      <p:boldItalic r:id="rId18"/>
    </p:embeddedFont>
    <p:embeddedFont>
      <p:font typeface="Libre Franklin Medium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AZKaasH8ZDAM/g6jFc5aAfoOL8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linda Donovan" initials="" lastIdx="10" clrIdx="0"/>
  <p:cmAuthor id="1" name="Sarah Price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D7C5CC-981C-443F-AB96-2D139A26CA07}">
  <a:tblStyle styleId="{C7D7C5CC-981C-443F-AB96-2D139A26CA07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8E7"/>
          </a:solidFill>
        </a:fill>
      </a:tcStyle>
    </a:wholeTbl>
    <a:band1H>
      <a:tcTxStyle/>
      <a:tcStyle>
        <a:tcBdr/>
        <a:fill>
          <a:solidFill>
            <a:srgbClr val="CBCF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F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ctrTitle"/>
          </p:nvPr>
        </p:nvSpPr>
        <p:spPr>
          <a:xfrm>
            <a:off x="588222" y="1961147"/>
            <a:ext cx="11015557" cy="24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5400"/>
              <a:buFont typeface="Libre Franklin Medium"/>
              <a:buNone/>
              <a:defRPr sz="5400">
                <a:solidFill>
                  <a:srgbClr val="26503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ubTitle" idx="1"/>
          </p:nvPr>
        </p:nvSpPr>
        <p:spPr>
          <a:xfrm>
            <a:off x="1044467" y="4470740"/>
            <a:ext cx="10103067" cy="99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  <a:defRPr sz="24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200"/>
              <a:buFont typeface="Libre Franklin Medium"/>
              <a:buNone/>
              <a:defRPr sz="3200">
                <a:solidFill>
                  <a:srgbClr val="26503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5183188" y="1190171"/>
            <a:ext cx="6172200" cy="46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Char char="►"/>
              <a:defRPr sz="3200"/>
            </a:lvl1pPr>
            <a:lvl2pPr marL="914400" lvl="1" indent="-3886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20"/>
              <a:buChar char="►"/>
              <a:defRPr sz="2800"/>
            </a:lvl2pPr>
            <a:lvl3pPr marL="1371600" lvl="2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  <a:defRPr sz="24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 sz="20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  <a:defRPr>
                <a:solidFill>
                  <a:srgbClr val="26503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838200" y="1885950"/>
            <a:ext cx="5181600" cy="408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2"/>
          </p:nvPr>
        </p:nvSpPr>
        <p:spPr>
          <a:xfrm>
            <a:off x="6172200" y="1885950"/>
            <a:ext cx="5181600" cy="408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35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35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/>
          <p:nvPr/>
        </p:nvSpPr>
        <p:spPr>
          <a:xfrm>
            <a:off x="-166977" y="3477016"/>
            <a:ext cx="12865577" cy="279462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5751094" y="768350"/>
            <a:ext cx="5596355" cy="227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4400"/>
              <a:buFont typeface="Libre Franklin Medium"/>
              <a:buNone/>
              <a:defRPr sz="4400">
                <a:solidFill>
                  <a:srgbClr val="26503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5751094" y="3814012"/>
            <a:ext cx="5153972" cy="192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86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20"/>
              <a:buChar char="►"/>
              <a:defRPr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60"/>
              <a:buChar char="►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►"/>
              <a:defRPr>
                <a:solidFill>
                  <a:schemeClr val="lt1"/>
                </a:solidFill>
              </a:defRPr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►"/>
              <a:defRPr>
                <a:solidFill>
                  <a:schemeClr val="lt1"/>
                </a:solidFill>
              </a:defRPr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►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>
            <a:spLocks noGrp="1"/>
          </p:cNvSpPr>
          <p:nvPr>
            <p:ph type="pic" idx="2"/>
          </p:nvPr>
        </p:nvSpPr>
        <p:spPr>
          <a:xfrm>
            <a:off x="984250" y="-152400"/>
            <a:ext cx="4513263" cy="70977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Divider">
  <p:cSld name="1_Section Divi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6794339" y="1219200"/>
            <a:ext cx="4553110" cy="334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4400"/>
              <a:buFont typeface="Libre Franklin Medium"/>
              <a:buNone/>
              <a:defRPr sz="4400">
                <a:solidFill>
                  <a:srgbClr val="26503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6794339" y="4589463"/>
            <a:ext cx="455311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  <a:defRPr sz="2400">
                <a:solidFill>
                  <a:srgbClr val="8B958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95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B95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B95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B95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958F"/>
              </a:buClr>
              <a:buSzPts val="1600"/>
              <a:buNone/>
              <a:defRPr sz="1600">
                <a:solidFill>
                  <a:srgbClr val="8B95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958F"/>
              </a:buClr>
              <a:buSzPts val="1600"/>
              <a:buNone/>
              <a:defRPr sz="1600">
                <a:solidFill>
                  <a:srgbClr val="8B95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958F"/>
              </a:buClr>
              <a:buSzPts val="1600"/>
              <a:buNone/>
              <a:defRPr sz="1600">
                <a:solidFill>
                  <a:srgbClr val="8B95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958F"/>
              </a:buClr>
              <a:buSzPts val="1600"/>
              <a:buNone/>
              <a:defRPr sz="1600">
                <a:solidFill>
                  <a:srgbClr val="8B958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1025280" y="2286000"/>
            <a:ext cx="2286000" cy="228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35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439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rgbClr val="26503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35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86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503A"/>
              </a:buClr>
              <a:buSzPts val="2520"/>
              <a:buFont typeface="NTR"/>
              <a:buChar char="►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503A"/>
              </a:buClr>
              <a:buSzPts val="2160"/>
              <a:buFont typeface="NTR"/>
              <a:buChar char="►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503A"/>
              </a:buClr>
              <a:buSzPts val="1800"/>
              <a:buFont typeface="NTR"/>
              <a:buChar char="►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TR"/>
              <a:buChar char="►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TR"/>
              <a:buChar char="►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paidleav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ctrTitle"/>
          </p:nvPr>
        </p:nvSpPr>
        <p:spPr>
          <a:xfrm>
            <a:off x="588222" y="1961147"/>
            <a:ext cx="11015557" cy="24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5400"/>
              <a:buFont typeface="Libre Franklin Medium"/>
              <a:buNone/>
            </a:pPr>
            <a:r>
              <a:rPr lang="en-US"/>
              <a:t>Understanding Maine’s Paid Family and Medical Leave Law</a:t>
            </a:r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subTitle" idx="1"/>
          </p:nvPr>
        </p:nvSpPr>
        <p:spPr>
          <a:xfrm>
            <a:off x="1044467" y="4470740"/>
            <a:ext cx="10103067" cy="99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ftr" idx="11"/>
          </p:nvPr>
        </p:nvSpPr>
        <p:spPr>
          <a:xfrm>
            <a:off x="0" y="6466794"/>
            <a:ext cx="28635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26503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/>
              <a:t>Additional Information for Employees</a:t>
            </a:r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838200" y="1866524"/>
            <a:ext cx="10515600" cy="26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 protections: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Individuals who have worked for an employer for at least 120 days are guaranteed job protections when taking leave. </a:t>
            </a:r>
            <a:endParaRPr dirty="0"/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Paid Family and Medical Leave</a:t>
            </a: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benefits are portable: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employee that works for an employer will not lose eligibility if working for another employer that participates in the Maine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Paid Family and Medical Leave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plan.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Applying for leave: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Employees will not be able to apply for benefits until early 2026.</a:t>
            </a:r>
            <a:endParaRPr dirty="0"/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/>
              <a:t>Action Steps</a:t>
            </a: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838200" y="1866524"/>
            <a:ext cx="10515600" cy="267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Review </a:t>
            </a: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Paid Family and Medical Leave</a:t>
            </a: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webpage: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visit </a:t>
            </a:r>
            <a:r>
              <a:rPr lang="en-US" sz="1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https://www.maine.gov/paidleave/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learn more about the law.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Get Notified: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 up for the interested parties list to stay up to date on information about the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Paid Family and Medical Leave P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rogram and implementation. </a:t>
            </a:r>
            <a:endParaRPr dirty="0"/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Review information: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Frequently asked questions are available online in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eight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languages.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35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/>
              <a:t>General Overview</a:t>
            </a:r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body" idx="1"/>
          </p:nvPr>
        </p:nvSpPr>
        <p:spPr>
          <a:xfrm>
            <a:off x="838200" y="1885950"/>
            <a:ext cx="5181600" cy="291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 dirty="0">
                <a:solidFill>
                  <a:srgbClr val="12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July 2023 - Governor Janet Mills signs state budget into law that included the creation of the Paid Family and Medical Leave law.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 dirty="0">
                <a:solidFill>
                  <a:srgbClr val="12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law will provide up to 12 weeks of paid leave for family leave, medical leave, safe leave or </a:t>
            </a:r>
            <a:r>
              <a:rPr lang="en-US" sz="1800" dirty="0">
                <a:solidFill>
                  <a:srgbClr val="1228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leave</a:t>
            </a:r>
            <a:r>
              <a:rPr lang="en-US" sz="1800" dirty="0">
                <a:solidFill>
                  <a:srgbClr val="12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related to a family member’s impending military deployment.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 dirty="0">
                <a:solidFill>
                  <a:srgbClr val="1228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The</a:t>
            </a:r>
            <a:r>
              <a:rPr lang="en-US" sz="1800" dirty="0">
                <a:solidFill>
                  <a:srgbClr val="12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law will apply to all employees and employers in the State of Maine. Federal government and its employees are exempted from the law.</a:t>
            </a:r>
            <a:endParaRPr dirty="0"/>
          </a:p>
          <a:p>
            <a:pPr marL="228600" lvl="0" indent="-1028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endParaRPr sz="2200" dirty="0"/>
          </a:p>
        </p:txBody>
      </p:sp>
      <p:pic>
        <p:nvPicPr>
          <p:cNvPr id="58" name="Google Shape;58;p2" descr="A group of people standing around a person signing a docume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5507" r="5558" b="3"/>
          <a:stretch/>
        </p:blipFill>
        <p:spPr>
          <a:xfrm>
            <a:off x="6172200" y="1885950"/>
            <a:ext cx="5181600" cy="408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/>
              <a:t>Reasons for Leave</a:t>
            </a:r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838200" y="1811106"/>
            <a:ext cx="10515600" cy="362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SzPts val="1656"/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Leave under the Paid Family and Medical Leave Program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mirror current state and federal law. Reasons for leave include:</a:t>
            </a:r>
            <a:endParaRPr dirty="0"/>
          </a:p>
          <a:p>
            <a:pPr marL="228600" marR="0" lvl="0" indent="-220884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oto Sans Symbols"/>
              <a:buChar char="⮚"/>
            </a:pPr>
            <a:r>
              <a:rPr lang="en-US" sz="1800" b="1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 leave: </a:t>
            </a:r>
            <a:r>
              <a:rPr lang="en-US" sz="1800" b="0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care for a new child (birth, adoption, fostering), to care for family with serious health condition. </a:t>
            </a:r>
            <a:endParaRPr sz="2800" b="0" i="0" u="none" strike="noStrike" cap="none" dirty="0">
              <a:solidFill>
                <a:srgbClr val="70717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oto Sans Symbols"/>
              <a:buNone/>
            </a:pPr>
            <a:endParaRPr sz="1800" b="0" i="0" u="none" strike="noStrike" cap="none" dirty="0">
              <a:solidFill>
                <a:srgbClr val="2650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088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oto Sans Symbols"/>
              <a:buChar char="⮚"/>
            </a:pPr>
            <a:r>
              <a:rPr lang="en-US" sz="1800" b="1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leave: </a:t>
            </a:r>
            <a:r>
              <a:rPr lang="en-US" sz="1800" b="0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care for one’s own medical needs. </a:t>
            </a:r>
            <a:endParaRPr sz="2800" b="0" i="0" u="none" strike="noStrike" cap="none" dirty="0">
              <a:solidFill>
                <a:srgbClr val="70717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oto Sans Symbols"/>
              <a:buNone/>
            </a:pPr>
            <a:endParaRPr sz="1800" b="0" i="0" u="none" strike="noStrike" cap="none" dirty="0">
              <a:solidFill>
                <a:srgbClr val="2650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088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oto Sans Symbols"/>
              <a:buChar char="⮚"/>
            </a:pPr>
            <a:r>
              <a:rPr lang="en-US" sz="1800" b="1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 leave:  </a:t>
            </a:r>
            <a:r>
              <a:rPr lang="en-US" sz="1800" b="0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stay safe or to help a family member stay safe after abuse or violence.</a:t>
            </a:r>
            <a:endParaRPr dirty="0"/>
          </a:p>
          <a:p>
            <a:pPr marL="7716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TR"/>
              <a:buNone/>
            </a:pPr>
            <a:endParaRPr sz="1800" b="0" i="0" u="none" strike="noStrike" cap="none" dirty="0">
              <a:solidFill>
                <a:srgbClr val="2650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088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oto Sans Symbols"/>
              <a:buChar char="⮚"/>
            </a:pPr>
            <a:r>
              <a:rPr lang="en-US" sz="1800" b="1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Military deployment: </a:t>
            </a:r>
            <a:r>
              <a:rPr lang="en-US" sz="1800" b="0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lang="en-US" sz="1800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leave</a:t>
            </a:r>
            <a:r>
              <a:rPr lang="en-US" sz="1800" b="0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 </a:t>
            </a:r>
            <a:r>
              <a:rPr lang="en-US" sz="1800" b="0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to a family member’s impending military deployment.</a:t>
            </a:r>
            <a:endParaRPr sz="2800" b="0" i="0" u="none" strike="noStrike" cap="none" dirty="0">
              <a:solidFill>
                <a:srgbClr val="70717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/>
              <a:t>What to Expect in 2025 and 2026</a:t>
            </a:r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344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3466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January 1, 2025: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Payroll withholdings for the Paid Family and Medical Leave Program will begin. </a:t>
            </a:r>
            <a:endParaRPr dirty="0"/>
          </a:p>
          <a:p>
            <a:pPr marL="102871" indent="0">
              <a:buSzPct val="90000"/>
              <a:buNone/>
            </a:pPr>
            <a:endParaRPr lang="en-US"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8621" indent="-285750">
              <a:buSzPct val="900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January 1, 2025: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Rules to implement the Paid Family and Medical Leave Program must be adopted by the Maine Department of Labor. </a:t>
            </a:r>
            <a:endParaRPr lang="en-US" sz="1800" dirty="0"/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None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088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Char char="⮚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Winter 2025: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Maine Paid Leave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Portal will launch. (More information to come).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088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Char char="⮚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1, 2026: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will go live. </a:t>
            </a:r>
            <a:endParaRPr dirty="0"/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 dirty="0"/>
              <a:t>Premiums to the Paid Family and Medical Leave Fund</a:t>
            </a:r>
            <a:endParaRPr dirty="0"/>
          </a:p>
        </p:txBody>
      </p:sp>
      <p:sp>
        <p:nvSpPr>
          <p:cNvPr id="70" name="Google Shape;70;p4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396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contribution per employee is 1% of an individual’s wage rate, split between the employee and employer. </a:t>
            </a:r>
            <a:endParaRPr/>
          </a:p>
          <a:p>
            <a:pPr marL="228600" lvl="0" indent="-128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Employers with fewer than 15 employees are exempted from the employer share of contributions but they must still withhold 50% of the premium from their employees wages. Self-employed individuals who opt-in are only responsible for the 50% premium rate.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contribution breakdown for employers/employees: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Char char="⮚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employers with 15 or more employees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an employer with an annual payroll of $1 million a year, the annual premium would be $10,000 ($1M x 1%). The employer would contribute $5,000 per year (0.5%) and the employees, combined, would contribute $5,000 per year (0.5%).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Char char="⮚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employers with less than 15 employees</a:t>
            </a:r>
            <a:b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an employer with an annual payroll of $250,000, the annual premium would be $1,250 ($250K x 0.5%). The employer may deduct the entire amount from the employees’ wages and would be responsible for remitting the premium.</a:t>
            </a:r>
            <a:endParaRPr/>
          </a:p>
          <a:p>
            <a:pPr marL="228600" lvl="0" indent="-128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4000"/>
              <a:buFont typeface="Libre Franklin Medium"/>
              <a:buNone/>
            </a:pPr>
            <a:r>
              <a:rPr lang="en-US" sz="4000"/>
              <a:t>Premium Amount Examples by Income</a:t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9" name="Google Shape;79;p5"/>
          <p:cNvGraphicFramePr/>
          <p:nvPr/>
        </p:nvGraphicFramePr>
        <p:xfrm>
          <a:off x="1031421" y="1632718"/>
          <a:ext cx="10371700" cy="4533140"/>
        </p:xfrm>
        <a:graphic>
          <a:graphicData uri="http://schemas.openxmlformats.org/drawingml/2006/table">
            <a:tbl>
              <a:tblPr firstRow="1" firstCol="1" bandRow="1">
                <a:noFill/>
                <a:tableStyleId>{C7D7C5CC-981C-443F-AB96-2D139A26CA07}</a:tableStyleId>
              </a:tblPr>
              <a:tblGrid>
                <a:gridCol w="268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Income Level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Annual Salary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Premium Deduction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Franklin"/>
                        <a:buNone/>
                      </a:pPr>
                      <a:r>
                        <a:rPr lang="en-US" sz="16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(0.5% of wages)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Yearly Premium Deduction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At or Near Minimum Wage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 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$35,000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$3.36 per week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$175 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Average Wage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 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$57,000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$5.48 per week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$285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High Income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 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$90,000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$8.65 per week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$450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/>
              <a:t>Requirements and Eligibility</a:t>
            </a:r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1"/>
          </p:nvPr>
        </p:nvSpPr>
        <p:spPr>
          <a:xfrm>
            <a:off x="749030" y="1755313"/>
            <a:ext cx="5181600" cy="3831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Char char="►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Absent an emergency, illness or necessity to take leave, an employee must give “reasonable notice” to the employer of their intent to take leave.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►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Proof must be provided that the individual qualifies under one of the approved reasons for leave.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►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individual must have earned at least six times the state average weekly wage (SAWW) in four of the last five completed quarters before accessing the benefit. </a:t>
            </a:r>
          </a:p>
          <a:p>
            <a:pPr marL="685800" lvl="1" indent="-228600">
              <a:spcBef>
                <a:spcPts val="1000"/>
              </a:spcBef>
              <a:buSzPct val="90000"/>
            </a:pPr>
            <a:r>
              <a:rPr lang="en-US" sz="2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(SAWW for 2024 is $1,144).</a:t>
            </a:r>
            <a:endParaRPr lang="en-US" sz="29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85800" lvl="1" indent="-228600">
              <a:spcBef>
                <a:spcPts val="1000"/>
              </a:spcBef>
              <a:buSzPct val="90000"/>
            </a:pPr>
            <a:r>
              <a:rPr lang="en-US" sz="2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Ex: $1,144 x 6=$6,864.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►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scheduling of an employee taking leave must not cause “undue hardship” on the employer.  </a:t>
            </a:r>
            <a:endParaRPr dirty="0"/>
          </a:p>
          <a:p>
            <a:pPr marL="228600" lvl="0" indent="-1500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200" dirty="0"/>
          </a:p>
        </p:txBody>
      </p:sp>
      <p:pic>
        <p:nvPicPr>
          <p:cNvPr id="86" name="Google Shape;86;p6" descr="A keyboard with blue butt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885950"/>
            <a:ext cx="5950145" cy="357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Benefit Calculations: The Tiers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8" name="Google Shape;98;p8"/>
          <p:cNvSpPr txBox="1">
            <a:spLocks noGrp="1"/>
          </p:cNvSpPr>
          <p:nvPr>
            <p:ph type="body" idx="1"/>
          </p:nvPr>
        </p:nvSpPr>
        <p:spPr>
          <a:xfrm>
            <a:off x="652813" y="1844120"/>
            <a:ext cx="10515600" cy="2073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are determined by a tiered system based on the state average weekly wage (SAWW):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portion of the covered individual’s average weekly wage that is equal to or less than 50% of the SAWW is replaced at 90%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portion of the covered individual’s average weekly wage that is more than 50% of the SAWW is replaced at 66%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are capped at the SAWW ($1,144 in 2024). </a:t>
            </a:r>
            <a:endParaRPr/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4000"/>
              <a:buFont typeface="Libre Franklin Medium"/>
              <a:buNone/>
            </a:pPr>
            <a:r>
              <a:rPr lang="en-US" sz="4000"/>
              <a:t>Benefit Amount Examples by Income</a:t>
            </a: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7" name="Google Shape;107;p9"/>
          <p:cNvGraphicFramePr/>
          <p:nvPr>
            <p:extLst>
              <p:ext uri="{D42A27DB-BD31-4B8C-83A1-F6EECF244321}">
                <p14:modId xmlns:p14="http://schemas.microsoft.com/office/powerpoint/2010/main" val="2648441897"/>
              </p:ext>
            </p:extLst>
          </p:nvPr>
        </p:nvGraphicFramePr>
        <p:xfrm>
          <a:off x="178584" y="1632718"/>
          <a:ext cx="11757254" cy="4366525"/>
        </p:xfrm>
        <a:graphic>
          <a:graphicData uri="http://schemas.openxmlformats.org/drawingml/2006/table">
            <a:tbl>
              <a:tblPr firstRow="1" firstCol="1" bandRow="1">
                <a:noFill/>
                <a:tableStyleId>{C7D7C5CC-981C-443F-AB96-2D139A26CA07}</a:tableStyleId>
              </a:tblPr>
              <a:tblGrid>
                <a:gridCol w="2235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2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7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08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977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Income Level</a:t>
                      </a:r>
                      <a:endParaRPr sz="20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Annual Salary</a:t>
                      </a:r>
                      <a:endParaRPr sz="20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ibre Franklin"/>
                        <a:buNone/>
                      </a:pPr>
                      <a:r>
                        <a:rPr lang="en-US" sz="20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Weekly Wage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Tier 1: 90% wage replacement on earnings up to 50% of SAWW.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Tier 2: 66% wage replacement on earnings exceeding 50% of the SAWW.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Weekly Benefit Amount</a:t>
                      </a:r>
                      <a:endParaRPr sz="18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1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At or Near Minimum Wage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/>
                        <a:t> </a:t>
                      </a:r>
                      <a:endParaRPr sz="2000" b="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$35,000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$673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$514</a:t>
                      </a:r>
                      <a:endParaRPr sz="2500" b="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$66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$580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8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Average Wage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/>
                        <a:t> </a:t>
                      </a:r>
                      <a:endParaRPr sz="20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$57,000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$1,096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$514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$345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$859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8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High Income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/>
                        <a:t> </a:t>
                      </a:r>
                      <a:endParaRPr sz="20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$90,000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$1,730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$514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$764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0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*$1,144</a:t>
                      </a:r>
                      <a:endParaRPr sz="2300" b="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8" name="Google Shape;108;p9"/>
          <p:cNvSpPr txBox="1"/>
          <p:nvPr/>
        </p:nvSpPr>
        <p:spPr>
          <a:xfrm>
            <a:off x="2613890" y="6219979"/>
            <a:ext cx="72874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*Exceeds the State Average Weekly Wage, therefore benefit is capped at $1,144.</a:t>
            </a:r>
            <a:endParaRPr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 PFML">
      <a:dk1>
        <a:srgbClr val="26503A"/>
      </a:dk1>
      <a:lt1>
        <a:srgbClr val="FFFFFF"/>
      </a:lt1>
      <a:dk2>
        <a:srgbClr val="707171"/>
      </a:dk2>
      <a:lt2>
        <a:srgbClr val="B5CB5C"/>
      </a:lt2>
      <a:accent1>
        <a:srgbClr val="26503A"/>
      </a:accent1>
      <a:accent2>
        <a:srgbClr val="B5CB5C"/>
      </a:accent2>
      <a:accent3>
        <a:srgbClr val="A5A5A5"/>
      </a:accent3>
      <a:accent4>
        <a:srgbClr val="707171"/>
      </a:accent4>
      <a:accent5>
        <a:srgbClr val="FFFFFF"/>
      </a:accent5>
      <a:accent6>
        <a:srgbClr val="26503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970</Words>
  <Application>Microsoft Office PowerPoint</Application>
  <PresentationFormat>Widescreen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Libre Franklin Medium</vt:lpstr>
      <vt:lpstr>Noto Sans Symbols</vt:lpstr>
      <vt:lpstr>Times New Roman</vt:lpstr>
      <vt:lpstr>Wingdings</vt:lpstr>
      <vt:lpstr>NTR</vt:lpstr>
      <vt:lpstr>Arial</vt:lpstr>
      <vt:lpstr>Libre Franklin</vt:lpstr>
      <vt:lpstr>Calibri</vt:lpstr>
      <vt:lpstr>Office Theme</vt:lpstr>
      <vt:lpstr>Understanding Maine’s Paid Family and Medical Leave Law</vt:lpstr>
      <vt:lpstr>General Overview</vt:lpstr>
      <vt:lpstr>Reasons for Leave</vt:lpstr>
      <vt:lpstr>What to Expect in 2025 and 2026</vt:lpstr>
      <vt:lpstr>Premiums to the Paid Family and Medical Leave Fund</vt:lpstr>
      <vt:lpstr>Premium Amount Examples by Income</vt:lpstr>
      <vt:lpstr>Requirements and Eligibility</vt:lpstr>
      <vt:lpstr>Benefit Calculations: The Tiers</vt:lpstr>
      <vt:lpstr>Benefit Amount Examples by Income</vt:lpstr>
      <vt:lpstr>Additional Information for Employees</vt:lpstr>
      <vt:lpstr>Action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Mary Glumb</dc:creator>
  <cp:lastModifiedBy>Parson, Reginald</cp:lastModifiedBy>
  <cp:revision>2</cp:revision>
  <dcterms:created xsi:type="dcterms:W3CDTF">2023-03-28T16:32:47Z</dcterms:created>
  <dcterms:modified xsi:type="dcterms:W3CDTF">2024-10-08T19:59:29Z</dcterms:modified>
</cp:coreProperties>
</file>