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Lst>
  <p:sldSz cx="12192000" cy="6858000"/>
  <p:notesSz cx="6858000" cy="9144000"/>
  <p:embeddedFontLst>
    <p:embeddedFont>
      <p:font typeface="Franklin Gothic Book" panose="020B0503020102020204" pitchFamily="34" charset="0"/>
      <p:regular r:id="rId16"/>
      <p:italic r:id="rId17"/>
    </p:embeddedFont>
    <p:embeddedFont>
      <p:font typeface="Libre Franklin" pitchFamily="2" charset="0"/>
      <p:regular r:id="rId18"/>
      <p:bold r:id="rId19"/>
      <p:italic r:id="rId20"/>
      <p:boldItalic r:id="rId21"/>
    </p:embeddedFont>
    <p:embeddedFont>
      <p:font typeface="Libre Franklin Medium"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WcmyRhhq0aUsEW6gV9SZ3n+zr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Price" initials="" lastIdx="5" clrIdx="0"/>
  <p:cmAuthor id="1" name="Belinda Donovan"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8DB1FA-4C46-437A-965B-3B3082F0FB38}" v="2" dt="2024-10-08T20:02:39.217"/>
  </p1510:revLst>
</p1510:revInfo>
</file>

<file path=ppt/tableStyles.xml><?xml version="1.0" encoding="utf-8"?>
<a:tblStyleLst xmlns:a="http://schemas.openxmlformats.org/drawingml/2006/main" def="{326C6DFF-68F2-49FF-A49E-403F8B498B18}">
  <a:tblStyle styleId="{326C6DFF-68F2-49FF-A49E-403F8B498B18}" styleName="Table_0">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7"/>
          </a:solidFill>
        </a:fill>
      </a:tcStyle>
    </a:wholeTbl>
    <a:band1H>
      <a:tcTxStyle b="off" i="off"/>
      <a:tcStyle>
        <a:tcBdr/>
        <a:fill>
          <a:solidFill>
            <a:srgbClr val="CBCFCD"/>
          </a:solidFill>
        </a:fill>
      </a:tcStyle>
    </a:band1H>
    <a:band2H>
      <a:tcTxStyle b="off" i="off"/>
      <a:tcStyle>
        <a:tcBdr/>
      </a:tcStyle>
    </a:band2H>
    <a:band1V>
      <a:tcTxStyle b="off" i="off"/>
      <a:tcStyle>
        <a:tcBdr/>
        <a:fill>
          <a:solidFill>
            <a:srgbClr val="CBCFCD"/>
          </a:solidFill>
        </a:fill>
      </a:tcStyle>
    </a:band1V>
    <a:band2V>
      <a:tcTxStyle b="off" i="off"/>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son, Reginald" userId="ab19e9f9-bbbc-4832-b7af-5c804168ea21" providerId="ADAL" clId="{6F8DB1FA-4C46-437A-965B-3B3082F0FB38}"/>
    <pc:docChg chg="undo custSel modSld sldOrd">
      <pc:chgData name="Parson, Reginald" userId="ab19e9f9-bbbc-4832-b7af-5c804168ea21" providerId="ADAL" clId="{6F8DB1FA-4C46-437A-965B-3B3082F0FB38}" dt="2024-10-08T20:09:03.244" v="121" actId="20577"/>
      <pc:docMkLst>
        <pc:docMk/>
      </pc:docMkLst>
      <pc:sldChg chg="addSp delSp modSp mod">
        <pc:chgData name="Parson, Reginald" userId="ab19e9f9-bbbc-4832-b7af-5c804168ea21" providerId="ADAL" clId="{6F8DB1FA-4C46-437A-965B-3B3082F0FB38}" dt="2024-10-08T20:07:11.208" v="96" actId="404"/>
        <pc:sldMkLst>
          <pc:docMk/>
          <pc:sldMk cId="0" sldId="258"/>
        </pc:sldMkLst>
        <pc:spChg chg="add del mod">
          <ac:chgData name="Parson, Reginald" userId="ab19e9f9-bbbc-4832-b7af-5c804168ea21" providerId="ADAL" clId="{6F8DB1FA-4C46-437A-965B-3B3082F0FB38}" dt="2024-10-08T20:02:15.613" v="11" actId="21"/>
          <ac:spMkLst>
            <pc:docMk/>
            <pc:sldMk cId="0" sldId="258"/>
            <ac:spMk id="3" creationId="{0A559068-D917-65D4-3ADA-8D27EF8D363A}"/>
          </ac:spMkLst>
        </pc:spChg>
        <pc:spChg chg="add mod">
          <ac:chgData name="Parson, Reginald" userId="ab19e9f9-bbbc-4832-b7af-5c804168ea21" providerId="ADAL" clId="{6F8DB1FA-4C46-437A-965B-3B3082F0FB38}" dt="2024-10-08T20:07:11.208" v="96" actId="404"/>
          <ac:spMkLst>
            <pc:docMk/>
            <pc:sldMk cId="0" sldId="258"/>
            <ac:spMk id="5" creationId="{C2E3D244-3041-ED55-DFE7-57D9A92901AB}"/>
          </ac:spMkLst>
        </pc:spChg>
        <pc:spChg chg="add del mod">
          <ac:chgData name="Parson, Reginald" userId="ab19e9f9-bbbc-4832-b7af-5c804168ea21" providerId="ADAL" clId="{6F8DB1FA-4C46-437A-965B-3B3082F0FB38}" dt="2024-10-08T20:06:40.874" v="86" actId="21"/>
          <ac:spMkLst>
            <pc:docMk/>
            <pc:sldMk cId="0" sldId="258"/>
            <ac:spMk id="64" creationId="{00000000-0000-0000-0000-000000000000}"/>
          </ac:spMkLst>
        </pc:spChg>
      </pc:sldChg>
      <pc:sldChg chg="modSp mod">
        <pc:chgData name="Parson, Reginald" userId="ab19e9f9-bbbc-4832-b7af-5c804168ea21" providerId="ADAL" clId="{6F8DB1FA-4C46-437A-965B-3B3082F0FB38}" dt="2024-10-03T18:47:09.259" v="5" actId="20577"/>
        <pc:sldMkLst>
          <pc:docMk/>
          <pc:sldMk cId="0" sldId="259"/>
        </pc:sldMkLst>
        <pc:spChg chg="mod">
          <ac:chgData name="Parson, Reginald" userId="ab19e9f9-bbbc-4832-b7af-5c804168ea21" providerId="ADAL" clId="{6F8DB1FA-4C46-437A-965B-3B3082F0FB38}" dt="2024-10-03T18:47:09.259" v="5" actId="20577"/>
          <ac:spMkLst>
            <pc:docMk/>
            <pc:sldMk cId="0" sldId="259"/>
            <ac:spMk id="69" creationId="{00000000-0000-0000-0000-000000000000}"/>
          </ac:spMkLst>
        </pc:spChg>
      </pc:sldChg>
      <pc:sldChg chg="addSp modSp mod">
        <pc:chgData name="Parson, Reginald" userId="ab19e9f9-bbbc-4832-b7af-5c804168ea21" providerId="ADAL" clId="{6F8DB1FA-4C46-437A-965B-3B3082F0FB38}" dt="2024-10-08T20:03:13.563" v="18" actId="14100"/>
        <pc:sldMkLst>
          <pc:docMk/>
          <pc:sldMk cId="0" sldId="261"/>
        </pc:sldMkLst>
        <pc:spChg chg="add mod">
          <ac:chgData name="Parson, Reginald" userId="ab19e9f9-bbbc-4832-b7af-5c804168ea21" providerId="ADAL" clId="{6F8DB1FA-4C46-437A-965B-3B3082F0FB38}" dt="2024-10-08T20:02:39.217" v="13"/>
          <ac:spMkLst>
            <pc:docMk/>
            <pc:sldMk cId="0" sldId="261"/>
            <ac:spMk id="64" creationId="{00000000-0000-0000-0000-000000000000}"/>
          </ac:spMkLst>
        </pc:spChg>
        <pc:spChg chg="mod">
          <ac:chgData name="Parson, Reginald" userId="ab19e9f9-bbbc-4832-b7af-5c804168ea21" providerId="ADAL" clId="{6F8DB1FA-4C46-437A-965B-3B3082F0FB38}" dt="2024-10-08T20:03:13.563" v="18" actId="14100"/>
          <ac:spMkLst>
            <pc:docMk/>
            <pc:sldMk cId="0" sldId="261"/>
            <ac:spMk id="85" creationId="{00000000-0000-0000-0000-000000000000}"/>
          </ac:spMkLst>
        </pc:spChg>
      </pc:sldChg>
      <pc:sldChg chg="ord">
        <pc:chgData name="Parson, Reginald" userId="ab19e9f9-bbbc-4832-b7af-5c804168ea21" providerId="ADAL" clId="{6F8DB1FA-4C46-437A-965B-3B3082F0FB38}" dt="2024-10-08T20:01:31.759" v="7"/>
        <pc:sldMkLst>
          <pc:docMk/>
          <pc:sldMk cId="0" sldId="262"/>
        </pc:sldMkLst>
      </pc:sldChg>
      <pc:sldChg chg="modSp mod">
        <pc:chgData name="Parson, Reginald" userId="ab19e9f9-bbbc-4832-b7af-5c804168ea21" providerId="ADAL" clId="{6F8DB1FA-4C46-437A-965B-3B3082F0FB38}" dt="2024-10-08T20:09:03.244" v="121" actId="20577"/>
        <pc:sldMkLst>
          <pc:docMk/>
          <pc:sldMk cId="0" sldId="267"/>
        </pc:sldMkLst>
        <pc:spChg chg="mod">
          <ac:chgData name="Parson, Reginald" userId="ab19e9f9-bbbc-4832-b7af-5c804168ea21" providerId="ADAL" clId="{6F8DB1FA-4C46-437A-965B-3B3082F0FB38}" dt="2024-10-08T20:09:03.244" v="121" actId="20577"/>
          <ac:spMkLst>
            <pc:docMk/>
            <pc:sldMk cId="0" sldId="267"/>
            <ac:spMk id="1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588222" y="1961147"/>
            <a:ext cx="11015557" cy="24175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6503A"/>
              </a:buClr>
              <a:buSzPts val="5400"/>
              <a:buFont typeface="Libre Franklin Medium"/>
              <a:buNone/>
              <a:defRPr sz="5400">
                <a:solidFill>
                  <a:srgbClr val="26503A"/>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044467" y="4470740"/>
            <a:ext cx="10103067" cy="99872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160"/>
              <a:buNone/>
              <a:defRPr sz="2400">
                <a:latin typeface="Libre Franklin"/>
                <a:ea typeface="Libre Franklin"/>
                <a:cs typeface="Libre Franklin"/>
                <a:sym typeface="Libre Franklin"/>
              </a:defRPr>
            </a:lvl1pPr>
            <a:lvl2pPr lvl="1" algn="ctr">
              <a:lnSpc>
                <a:spcPct val="90000"/>
              </a:lnSpc>
              <a:spcBef>
                <a:spcPts val="500"/>
              </a:spcBef>
              <a:spcAft>
                <a:spcPts val="0"/>
              </a:spcAft>
              <a:buSzPts val="1800"/>
              <a:buNone/>
              <a:defRPr sz="2000"/>
            </a:lvl2pPr>
            <a:lvl3pPr lvl="2" algn="ctr">
              <a:lnSpc>
                <a:spcPct val="90000"/>
              </a:lnSpc>
              <a:spcBef>
                <a:spcPts val="500"/>
              </a:spcBef>
              <a:spcAft>
                <a:spcPts val="0"/>
              </a:spcAft>
              <a:buSzPts val="1620"/>
              <a:buNone/>
              <a:defRPr sz="1800"/>
            </a:lvl3pPr>
            <a:lvl4pPr lvl="3" algn="ctr">
              <a:lnSpc>
                <a:spcPct val="90000"/>
              </a:lnSpc>
              <a:spcBef>
                <a:spcPts val="500"/>
              </a:spcBef>
              <a:spcAft>
                <a:spcPts val="0"/>
              </a:spcAft>
              <a:buSzPts val="1440"/>
              <a:buNone/>
              <a:defRPr sz="1600"/>
            </a:lvl4pPr>
            <a:lvl5pPr lvl="4" algn="ctr">
              <a:lnSpc>
                <a:spcPct val="90000"/>
              </a:lnSpc>
              <a:spcBef>
                <a:spcPts val="500"/>
              </a:spcBef>
              <a:spcAft>
                <a:spcPts val="0"/>
              </a:spcAft>
              <a:buSzPts val="144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503A"/>
              </a:buClr>
              <a:buSzPts val="3200"/>
              <a:buFont typeface="Libre Franklin Medium"/>
              <a:buNone/>
              <a:defRPr sz="3200">
                <a:solidFill>
                  <a:srgbClr val="26503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body" idx="1"/>
          </p:nvPr>
        </p:nvSpPr>
        <p:spPr>
          <a:xfrm>
            <a:off x="5183188" y="1190171"/>
            <a:ext cx="6172200" cy="4670879"/>
          </a:xfrm>
          <a:prstGeom prst="rect">
            <a:avLst/>
          </a:prstGeom>
          <a:noFill/>
          <a:ln>
            <a:noFill/>
          </a:ln>
        </p:spPr>
        <p:txBody>
          <a:bodyPr spcFirstLastPara="1" wrap="square" lIns="91425" tIns="45700" rIns="91425" bIns="45700" anchor="t" anchorCtr="0">
            <a:normAutofit/>
          </a:bodyPr>
          <a:lstStyle>
            <a:lvl1pPr marL="457200" lvl="0" indent="-411480" algn="l">
              <a:lnSpc>
                <a:spcPct val="90000"/>
              </a:lnSpc>
              <a:spcBef>
                <a:spcPts val="1000"/>
              </a:spcBef>
              <a:spcAft>
                <a:spcPts val="0"/>
              </a:spcAft>
              <a:buSzPts val="2880"/>
              <a:buChar char="►"/>
              <a:defRPr sz="3200"/>
            </a:lvl1pPr>
            <a:lvl2pPr marL="914400" lvl="1" indent="-388619" algn="l">
              <a:lnSpc>
                <a:spcPct val="90000"/>
              </a:lnSpc>
              <a:spcBef>
                <a:spcPts val="500"/>
              </a:spcBef>
              <a:spcAft>
                <a:spcPts val="0"/>
              </a:spcAft>
              <a:buSzPts val="2520"/>
              <a:buChar char="►"/>
              <a:defRPr sz="2800"/>
            </a:lvl2pPr>
            <a:lvl3pPr marL="1371600" lvl="2" indent="-365760" algn="l">
              <a:lnSpc>
                <a:spcPct val="90000"/>
              </a:lnSpc>
              <a:spcBef>
                <a:spcPts val="500"/>
              </a:spcBef>
              <a:spcAft>
                <a:spcPts val="0"/>
              </a:spcAft>
              <a:buSzPts val="2160"/>
              <a:buChar char="►"/>
              <a:defRPr sz="2400"/>
            </a:lvl3pPr>
            <a:lvl4pPr marL="1828800" lvl="3" indent="-342900" algn="l">
              <a:lnSpc>
                <a:spcPct val="90000"/>
              </a:lnSpc>
              <a:spcBef>
                <a:spcPts val="500"/>
              </a:spcBef>
              <a:spcAft>
                <a:spcPts val="0"/>
              </a:spcAft>
              <a:buSzPts val="1800"/>
              <a:buChar char="►"/>
              <a:defRPr sz="2000"/>
            </a:lvl4pPr>
            <a:lvl5pPr marL="2286000" lvl="4" indent="-342900" algn="l">
              <a:lnSpc>
                <a:spcPct val="90000"/>
              </a:lnSpc>
              <a:spcBef>
                <a:spcPts val="500"/>
              </a:spcBef>
              <a:spcAft>
                <a:spcPts val="0"/>
              </a:spcAft>
              <a:buSzPts val="18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40"/>
              <a:buNone/>
              <a:defRPr sz="1600">
                <a:solidFill>
                  <a:schemeClr val="dk2"/>
                </a:solidFill>
              </a:defRPr>
            </a:lvl1pPr>
            <a:lvl2pPr marL="914400" lvl="1" indent="-228600" algn="l">
              <a:lnSpc>
                <a:spcPct val="90000"/>
              </a:lnSpc>
              <a:spcBef>
                <a:spcPts val="500"/>
              </a:spcBef>
              <a:spcAft>
                <a:spcPts val="0"/>
              </a:spcAft>
              <a:buSzPts val="126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900"/>
              <a:buNone/>
              <a:defRPr sz="1000"/>
            </a:lvl4pPr>
            <a:lvl5pPr marL="2286000" lvl="4" indent="-228600" algn="l">
              <a:lnSpc>
                <a:spcPct val="90000"/>
              </a:lnSpc>
              <a:spcBef>
                <a:spcPts val="500"/>
              </a:spcBef>
              <a:spcAft>
                <a:spcPts val="0"/>
              </a:spcAft>
              <a:buSzPts val="9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503A"/>
              </a:buClr>
              <a:buSzPts val="3600"/>
              <a:buFont typeface="Libre Franklin Medium"/>
              <a:buNone/>
              <a:defRPr>
                <a:solidFill>
                  <a:srgbClr val="26503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85950"/>
            <a:ext cx="5181600" cy="4086226"/>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31469" algn="l">
              <a:lnSpc>
                <a:spcPct val="90000"/>
              </a:lnSpc>
              <a:spcBef>
                <a:spcPts val="500"/>
              </a:spcBef>
              <a:spcAft>
                <a:spcPts val="0"/>
              </a:spcAft>
              <a:buSzPts val="1620"/>
              <a:buChar char="►"/>
              <a:defRPr/>
            </a:lvl2pPr>
            <a:lvl3pPr marL="1371600" lvl="2" indent="-331469" algn="l">
              <a:lnSpc>
                <a:spcPct val="90000"/>
              </a:lnSpc>
              <a:spcBef>
                <a:spcPts val="500"/>
              </a:spcBef>
              <a:spcAft>
                <a:spcPts val="0"/>
              </a:spcAft>
              <a:buSzPts val="1620"/>
              <a:buChar char="►"/>
              <a:defRPr/>
            </a:lvl3pPr>
            <a:lvl4pPr marL="1828800" lvl="3" indent="-331469" algn="l">
              <a:lnSpc>
                <a:spcPct val="90000"/>
              </a:lnSpc>
              <a:spcBef>
                <a:spcPts val="500"/>
              </a:spcBef>
              <a:spcAft>
                <a:spcPts val="0"/>
              </a:spcAft>
              <a:buSzPts val="1620"/>
              <a:buChar char="►"/>
              <a:defRPr/>
            </a:lvl4pPr>
            <a:lvl5pPr marL="2286000" lvl="4" indent="-331470" algn="l">
              <a:lnSpc>
                <a:spcPct val="90000"/>
              </a:lnSpc>
              <a:spcBef>
                <a:spcPts val="500"/>
              </a:spcBef>
              <a:spcAft>
                <a:spcPts val="0"/>
              </a:spcAft>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body" idx="2"/>
          </p:nvPr>
        </p:nvSpPr>
        <p:spPr>
          <a:xfrm>
            <a:off x="6172200" y="1885950"/>
            <a:ext cx="5181600" cy="4086226"/>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31469" algn="l">
              <a:lnSpc>
                <a:spcPct val="90000"/>
              </a:lnSpc>
              <a:spcBef>
                <a:spcPts val="500"/>
              </a:spcBef>
              <a:spcAft>
                <a:spcPts val="0"/>
              </a:spcAft>
              <a:buSzPts val="1620"/>
              <a:buChar char="►"/>
              <a:defRPr/>
            </a:lvl2pPr>
            <a:lvl3pPr marL="1371600" lvl="2" indent="-331469" algn="l">
              <a:lnSpc>
                <a:spcPct val="90000"/>
              </a:lnSpc>
              <a:spcBef>
                <a:spcPts val="500"/>
              </a:spcBef>
              <a:spcAft>
                <a:spcPts val="0"/>
              </a:spcAft>
              <a:buSzPts val="1620"/>
              <a:buChar char="►"/>
              <a:defRPr/>
            </a:lvl3pPr>
            <a:lvl4pPr marL="1828800" lvl="3" indent="-331469" algn="l">
              <a:lnSpc>
                <a:spcPct val="90000"/>
              </a:lnSpc>
              <a:spcBef>
                <a:spcPts val="500"/>
              </a:spcBef>
              <a:spcAft>
                <a:spcPts val="0"/>
              </a:spcAft>
              <a:buSzPts val="1620"/>
              <a:buChar char="►"/>
              <a:defRPr/>
            </a:lvl4pPr>
            <a:lvl5pPr marL="2286000" lvl="4" indent="-331470" algn="l">
              <a:lnSpc>
                <a:spcPct val="90000"/>
              </a:lnSpc>
              <a:spcBef>
                <a:spcPts val="500"/>
              </a:spcBef>
              <a:spcAft>
                <a:spcPts val="0"/>
              </a:spcAft>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type="obj">
  <p:cSld name="OBJEC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16"/>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503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body" idx="1"/>
          </p:nvPr>
        </p:nvSpPr>
        <p:spPr>
          <a:xfrm>
            <a:off x="838200" y="1811105"/>
            <a:ext cx="10515600" cy="3544449"/>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31469" algn="l">
              <a:lnSpc>
                <a:spcPct val="90000"/>
              </a:lnSpc>
              <a:spcBef>
                <a:spcPts val="500"/>
              </a:spcBef>
              <a:spcAft>
                <a:spcPts val="0"/>
              </a:spcAft>
              <a:buSzPts val="1620"/>
              <a:buChar char="►"/>
              <a:defRPr/>
            </a:lvl2pPr>
            <a:lvl3pPr marL="1371600" lvl="2" indent="-331469" algn="l">
              <a:lnSpc>
                <a:spcPct val="90000"/>
              </a:lnSpc>
              <a:spcBef>
                <a:spcPts val="500"/>
              </a:spcBef>
              <a:spcAft>
                <a:spcPts val="0"/>
              </a:spcAft>
              <a:buSzPts val="1620"/>
              <a:buChar char="►"/>
              <a:defRPr/>
            </a:lvl3pPr>
            <a:lvl4pPr marL="1828800" lvl="3" indent="-331469" algn="l">
              <a:lnSpc>
                <a:spcPct val="90000"/>
              </a:lnSpc>
              <a:spcBef>
                <a:spcPts val="500"/>
              </a:spcBef>
              <a:spcAft>
                <a:spcPts val="0"/>
              </a:spcAft>
              <a:buSzPts val="1620"/>
              <a:buChar char="►"/>
              <a:defRPr/>
            </a:lvl4pPr>
            <a:lvl5pPr marL="2286000" lvl="4" indent="-331470" algn="l">
              <a:lnSpc>
                <a:spcPct val="90000"/>
              </a:lnSpc>
              <a:spcBef>
                <a:spcPts val="500"/>
              </a:spcBef>
              <a:spcAft>
                <a:spcPts val="0"/>
              </a:spcAft>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503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838200" y="1811105"/>
            <a:ext cx="10515600" cy="3544449"/>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31469" algn="l">
              <a:lnSpc>
                <a:spcPct val="90000"/>
              </a:lnSpc>
              <a:spcBef>
                <a:spcPts val="500"/>
              </a:spcBef>
              <a:spcAft>
                <a:spcPts val="0"/>
              </a:spcAft>
              <a:buSzPts val="1620"/>
              <a:buChar char="►"/>
              <a:defRPr/>
            </a:lvl2pPr>
            <a:lvl3pPr marL="1371600" lvl="2" indent="-331469" algn="l">
              <a:lnSpc>
                <a:spcPct val="90000"/>
              </a:lnSpc>
              <a:spcBef>
                <a:spcPts val="500"/>
              </a:spcBef>
              <a:spcAft>
                <a:spcPts val="0"/>
              </a:spcAft>
              <a:buSzPts val="1620"/>
              <a:buChar char="►"/>
              <a:defRPr/>
            </a:lvl3pPr>
            <a:lvl4pPr marL="1828800" lvl="3" indent="-331469" algn="l">
              <a:lnSpc>
                <a:spcPct val="90000"/>
              </a:lnSpc>
              <a:spcBef>
                <a:spcPts val="500"/>
              </a:spcBef>
              <a:spcAft>
                <a:spcPts val="0"/>
              </a:spcAft>
              <a:buSzPts val="1620"/>
              <a:buChar char="►"/>
              <a:defRPr/>
            </a:lvl4pPr>
            <a:lvl5pPr marL="2286000" lvl="4" indent="-331470" algn="l">
              <a:lnSpc>
                <a:spcPct val="90000"/>
              </a:lnSpc>
              <a:spcBef>
                <a:spcPts val="500"/>
              </a:spcBef>
              <a:spcAft>
                <a:spcPts val="0"/>
              </a:spcAft>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18"/>
          <p:cNvSpPr/>
          <p:nvPr/>
        </p:nvSpPr>
        <p:spPr>
          <a:xfrm>
            <a:off x="-166977" y="3477016"/>
            <a:ext cx="12865577" cy="279462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8"/>
          <p:cNvSpPr txBox="1">
            <a:spLocks noGrp="1"/>
          </p:cNvSpPr>
          <p:nvPr>
            <p:ph type="title"/>
          </p:nvPr>
        </p:nvSpPr>
        <p:spPr>
          <a:xfrm>
            <a:off x="5751094" y="768350"/>
            <a:ext cx="5596355" cy="22756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503A"/>
              </a:buClr>
              <a:buSzPts val="4400"/>
              <a:buFont typeface="Libre Franklin Medium"/>
              <a:buNone/>
              <a:defRPr sz="4400">
                <a:solidFill>
                  <a:srgbClr val="26503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5751094" y="3814012"/>
            <a:ext cx="5153972" cy="1926388"/>
          </a:xfrm>
          <a:prstGeom prst="rect">
            <a:avLst/>
          </a:prstGeom>
          <a:noFill/>
          <a:ln>
            <a:noFill/>
          </a:ln>
        </p:spPr>
        <p:txBody>
          <a:bodyPr spcFirstLastPara="1" wrap="square" lIns="91425" tIns="45700" rIns="91425" bIns="45700" anchor="t" anchorCtr="0">
            <a:normAutofit/>
          </a:bodyPr>
          <a:lstStyle>
            <a:lvl1pPr marL="457200" lvl="0" indent="-388620" algn="l">
              <a:lnSpc>
                <a:spcPct val="90000"/>
              </a:lnSpc>
              <a:spcBef>
                <a:spcPts val="1000"/>
              </a:spcBef>
              <a:spcAft>
                <a:spcPts val="0"/>
              </a:spcAft>
              <a:buClr>
                <a:schemeClr val="lt1"/>
              </a:buClr>
              <a:buSzPts val="2520"/>
              <a:buChar char="►"/>
              <a:defRPr>
                <a:solidFill>
                  <a:schemeClr val="lt1"/>
                </a:solidFill>
              </a:defRPr>
            </a:lvl1pPr>
            <a:lvl2pPr marL="914400" lvl="1" indent="-365760" algn="l">
              <a:lnSpc>
                <a:spcPct val="90000"/>
              </a:lnSpc>
              <a:spcBef>
                <a:spcPts val="500"/>
              </a:spcBef>
              <a:spcAft>
                <a:spcPts val="0"/>
              </a:spcAft>
              <a:buClr>
                <a:schemeClr val="lt1"/>
              </a:buClr>
              <a:buSzPts val="2160"/>
              <a:buChar char="►"/>
              <a:defRPr>
                <a:solidFill>
                  <a:schemeClr val="lt1"/>
                </a:solidFill>
              </a:defRPr>
            </a:lvl2pPr>
            <a:lvl3pPr marL="1371600" lvl="2" indent="-342900" algn="l">
              <a:lnSpc>
                <a:spcPct val="90000"/>
              </a:lnSpc>
              <a:spcBef>
                <a:spcPts val="500"/>
              </a:spcBef>
              <a:spcAft>
                <a:spcPts val="0"/>
              </a:spcAft>
              <a:buClr>
                <a:schemeClr val="lt1"/>
              </a:buClr>
              <a:buSzPts val="1800"/>
              <a:buChar char="►"/>
              <a:defRPr>
                <a:solidFill>
                  <a:schemeClr val="lt1"/>
                </a:solidFill>
              </a:defRPr>
            </a:lvl3pPr>
            <a:lvl4pPr marL="1828800" lvl="3" indent="-331469" algn="l">
              <a:lnSpc>
                <a:spcPct val="90000"/>
              </a:lnSpc>
              <a:spcBef>
                <a:spcPts val="500"/>
              </a:spcBef>
              <a:spcAft>
                <a:spcPts val="0"/>
              </a:spcAft>
              <a:buClr>
                <a:schemeClr val="lt1"/>
              </a:buClr>
              <a:buSzPts val="1620"/>
              <a:buChar char="►"/>
              <a:defRPr>
                <a:solidFill>
                  <a:schemeClr val="lt1"/>
                </a:solidFill>
              </a:defRPr>
            </a:lvl4pPr>
            <a:lvl5pPr marL="2286000" lvl="4" indent="-331470" algn="l">
              <a:lnSpc>
                <a:spcPct val="90000"/>
              </a:lnSpc>
              <a:spcBef>
                <a:spcPts val="500"/>
              </a:spcBef>
              <a:spcAft>
                <a:spcPts val="0"/>
              </a:spcAft>
              <a:buClr>
                <a:schemeClr val="lt1"/>
              </a:buClr>
              <a:buSzPts val="162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8"/>
          <p:cNvSpPr>
            <a:spLocks noGrp="1"/>
          </p:cNvSpPr>
          <p:nvPr>
            <p:ph type="pic" idx="2"/>
          </p:nvPr>
        </p:nvSpPr>
        <p:spPr>
          <a:xfrm>
            <a:off x="984250" y="-152400"/>
            <a:ext cx="4513263" cy="7097713"/>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6794339" y="1219200"/>
            <a:ext cx="4553110" cy="33432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503A"/>
              </a:buClr>
              <a:buSzPts val="4400"/>
              <a:buFont typeface="Libre Franklin Medium"/>
              <a:buNone/>
              <a:defRPr sz="4400">
                <a:solidFill>
                  <a:srgbClr val="26503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body" idx="1"/>
          </p:nvPr>
        </p:nvSpPr>
        <p:spPr>
          <a:xfrm>
            <a:off x="6794339" y="4589463"/>
            <a:ext cx="455311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160"/>
              <a:buNone/>
              <a:defRPr sz="2400">
                <a:solidFill>
                  <a:srgbClr val="8B958F"/>
                </a:solidFill>
              </a:defRPr>
            </a:lvl1pPr>
            <a:lvl2pPr marL="914400" lvl="1" indent="-228600" algn="l">
              <a:lnSpc>
                <a:spcPct val="90000"/>
              </a:lnSpc>
              <a:spcBef>
                <a:spcPts val="500"/>
              </a:spcBef>
              <a:spcAft>
                <a:spcPts val="0"/>
              </a:spcAft>
              <a:buSzPts val="1800"/>
              <a:buNone/>
              <a:defRPr sz="2000">
                <a:solidFill>
                  <a:srgbClr val="8B958F"/>
                </a:solidFill>
              </a:defRPr>
            </a:lvl2pPr>
            <a:lvl3pPr marL="1371600" lvl="2" indent="-228600" algn="l">
              <a:lnSpc>
                <a:spcPct val="90000"/>
              </a:lnSpc>
              <a:spcBef>
                <a:spcPts val="500"/>
              </a:spcBef>
              <a:spcAft>
                <a:spcPts val="0"/>
              </a:spcAft>
              <a:buSzPts val="1620"/>
              <a:buNone/>
              <a:defRPr sz="1800">
                <a:solidFill>
                  <a:srgbClr val="8B958F"/>
                </a:solidFill>
              </a:defRPr>
            </a:lvl3pPr>
            <a:lvl4pPr marL="1828800" lvl="3" indent="-228600" algn="l">
              <a:lnSpc>
                <a:spcPct val="90000"/>
              </a:lnSpc>
              <a:spcBef>
                <a:spcPts val="500"/>
              </a:spcBef>
              <a:spcAft>
                <a:spcPts val="0"/>
              </a:spcAft>
              <a:buSzPts val="1440"/>
              <a:buNone/>
              <a:defRPr sz="1600">
                <a:solidFill>
                  <a:srgbClr val="8B958F"/>
                </a:solidFill>
              </a:defRPr>
            </a:lvl4pPr>
            <a:lvl5pPr marL="2286000" lvl="4" indent="-228600" algn="l">
              <a:lnSpc>
                <a:spcPct val="90000"/>
              </a:lnSpc>
              <a:spcBef>
                <a:spcPts val="500"/>
              </a:spcBef>
              <a:spcAft>
                <a:spcPts val="0"/>
              </a:spcAft>
              <a:buSzPts val="1440"/>
              <a:buNone/>
              <a:defRPr sz="1600">
                <a:solidFill>
                  <a:srgbClr val="8B958F"/>
                </a:solidFill>
              </a:defRPr>
            </a:lvl5pPr>
            <a:lvl6pPr marL="2743200" lvl="5" indent="-228600" algn="l">
              <a:lnSpc>
                <a:spcPct val="90000"/>
              </a:lnSpc>
              <a:spcBef>
                <a:spcPts val="500"/>
              </a:spcBef>
              <a:spcAft>
                <a:spcPts val="0"/>
              </a:spcAft>
              <a:buClr>
                <a:srgbClr val="8B958F"/>
              </a:buClr>
              <a:buSzPts val="1600"/>
              <a:buNone/>
              <a:defRPr sz="1600">
                <a:solidFill>
                  <a:srgbClr val="8B958F"/>
                </a:solidFill>
              </a:defRPr>
            </a:lvl6pPr>
            <a:lvl7pPr marL="3200400" lvl="6" indent="-228600" algn="l">
              <a:lnSpc>
                <a:spcPct val="90000"/>
              </a:lnSpc>
              <a:spcBef>
                <a:spcPts val="500"/>
              </a:spcBef>
              <a:spcAft>
                <a:spcPts val="0"/>
              </a:spcAft>
              <a:buClr>
                <a:srgbClr val="8B958F"/>
              </a:buClr>
              <a:buSzPts val="1600"/>
              <a:buNone/>
              <a:defRPr sz="1600">
                <a:solidFill>
                  <a:srgbClr val="8B958F"/>
                </a:solidFill>
              </a:defRPr>
            </a:lvl7pPr>
            <a:lvl8pPr marL="3657600" lvl="7" indent="-228600" algn="l">
              <a:lnSpc>
                <a:spcPct val="90000"/>
              </a:lnSpc>
              <a:spcBef>
                <a:spcPts val="500"/>
              </a:spcBef>
              <a:spcAft>
                <a:spcPts val="0"/>
              </a:spcAft>
              <a:buClr>
                <a:srgbClr val="8B958F"/>
              </a:buClr>
              <a:buSzPts val="1600"/>
              <a:buNone/>
              <a:defRPr sz="1600">
                <a:solidFill>
                  <a:srgbClr val="8B958F"/>
                </a:solidFill>
              </a:defRPr>
            </a:lvl8pPr>
            <a:lvl9pPr marL="4114800" lvl="8" indent="-228600" algn="l">
              <a:lnSpc>
                <a:spcPct val="90000"/>
              </a:lnSpc>
              <a:spcBef>
                <a:spcPts val="500"/>
              </a:spcBef>
              <a:spcAft>
                <a:spcPts val="0"/>
              </a:spcAft>
              <a:buClr>
                <a:srgbClr val="8B958F"/>
              </a:buClr>
              <a:buSzPts val="1600"/>
              <a:buNone/>
              <a:defRPr sz="1600">
                <a:solidFill>
                  <a:srgbClr val="8B958F"/>
                </a:solidFill>
              </a:defRPr>
            </a:lvl9pPr>
          </a:lstStyle>
          <a:p>
            <a:endParaRPr/>
          </a:p>
        </p:txBody>
      </p:sp>
      <p:sp>
        <p:nvSpPr>
          <p:cNvPr id="33" name="Google Shape;33;p19"/>
          <p:cNvSpPr>
            <a:spLocks noGrp="1"/>
          </p:cNvSpPr>
          <p:nvPr>
            <p:ph type="pic" idx="2"/>
          </p:nvPr>
        </p:nvSpPr>
        <p:spPr>
          <a:xfrm>
            <a:off x="1025280" y="2286000"/>
            <a:ext cx="2286000" cy="22860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503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body" idx="1"/>
          </p:nvPr>
        </p:nvSpPr>
        <p:spPr>
          <a:xfrm>
            <a:off x="838200" y="1811105"/>
            <a:ext cx="10515600" cy="3544449"/>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31469" algn="l">
              <a:lnSpc>
                <a:spcPct val="90000"/>
              </a:lnSpc>
              <a:spcBef>
                <a:spcPts val="500"/>
              </a:spcBef>
              <a:spcAft>
                <a:spcPts val="0"/>
              </a:spcAft>
              <a:buSzPts val="1620"/>
              <a:buChar char="►"/>
              <a:defRPr/>
            </a:lvl2pPr>
            <a:lvl3pPr marL="1371600" lvl="2" indent="-331469" algn="l">
              <a:lnSpc>
                <a:spcPct val="90000"/>
              </a:lnSpc>
              <a:spcBef>
                <a:spcPts val="500"/>
              </a:spcBef>
              <a:spcAft>
                <a:spcPts val="0"/>
              </a:spcAft>
              <a:buSzPts val="1620"/>
              <a:buChar char="►"/>
              <a:defRPr/>
            </a:lvl3pPr>
            <a:lvl4pPr marL="1828800" lvl="3" indent="-331469" algn="l">
              <a:lnSpc>
                <a:spcPct val="90000"/>
              </a:lnSpc>
              <a:spcBef>
                <a:spcPts val="500"/>
              </a:spcBef>
              <a:spcAft>
                <a:spcPts val="0"/>
              </a:spcAft>
              <a:buSzPts val="1620"/>
              <a:buChar char="►"/>
              <a:defRPr/>
            </a:lvl4pPr>
            <a:lvl5pPr marL="2286000" lvl="4" indent="-331470" algn="l">
              <a:lnSpc>
                <a:spcPct val="90000"/>
              </a:lnSpc>
              <a:spcBef>
                <a:spcPts val="500"/>
              </a:spcBef>
              <a:spcAft>
                <a:spcPts val="0"/>
              </a:spcAft>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503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838200" y="1811105"/>
            <a:ext cx="10515600" cy="4395689"/>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31469" algn="l">
              <a:lnSpc>
                <a:spcPct val="90000"/>
              </a:lnSpc>
              <a:spcBef>
                <a:spcPts val="500"/>
              </a:spcBef>
              <a:spcAft>
                <a:spcPts val="0"/>
              </a:spcAft>
              <a:buSzPts val="1620"/>
              <a:buChar char="►"/>
              <a:defRPr/>
            </a:lvl2pPr>
            <a:lvl3pPr marL="1371600" lvl="2" indent="-331469" algn="l">
              <a:lnSpc>
                <a:spcPct val="90000"/>
              </a:lnSpc>
              <a:spcBef>
                <a:spcPts val="500"/>
              </a:spcBef>
              <a:spcAft>
                <a:spcPts val="0"/>
              </a:spcAft>
              <a:buSzPts val="1620"/>
              <a:buChar char="►"/>
              <a:defRPr/>
            </a:lvl3pPr>
            <a:lvl4pPr marL="1828800" lvl="3" indent="-331469" algn="l">
              <a:lnSpc>
                <a:spcPct val="90000"/>
              </a:lnSpc>
              <a:spcBef>
                <a:spcPts val="500"/>
              </a:spcBef>
              <a:spcAft>
                <a:spcPts val="0"/>
              </a:spcAft>
              <a:buSzPts val="1620"/>
              <a:buChar char="►"/>
              <a:defRPr/>
            </a:lvl4pPr>
            <a:lvl5pPr marL="2286000" lvl="4" indent="-331470" algn="l">
              <a:lnSpc>
                <a:spcPct val="90000"/>
              </a:lnSpc>
              <a:spcBef>
                <a:spcPts val="500"/>
              </a:spcBef>
              <a:spcAft>
                <a:spcPts val="0"/>
              </a:spcAft>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503A"/>
              </a:buClr>
              <a:buSzPts val="3600"/>
              <a:buFont typeface="Libre Franklin Medium"/>
              <a:buNone/>
              <a:defRPr sz="3600" b="0" i="0" u="none" strike="noStrike" cap="none">
                <a:solidFill>
                  <a:srgbClr val="26503A"/>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11105"/>
            <a:ext cx="10515600" cy="3544449"/>
          </a:xfrm>
          <a:prstGeom prst="rect">
            <a:avLst/>
          </a:prstGeom>
          <a:noFill/>
          <a:ln>
            <a:noFill/>
          </a:ln>
        </p:spPr>
        <p:txBody>
          <a:bodyPr spcFirstLastPara="1" wrap="square" lIns="91425" tIns="45700" rIns="91425" bIns="45700" anchor="t" anchorCtr="0">
            <a:normAutofit/>
          </a:bodyPr>
          <a:lstStyle>
            <a:lvl1pPr marL="457200" marR="0" lvl="0" indent="-388620" algn="l" rtl="0">
              <a:lnSpc>
                <a:spcPct val="90000"/>
              </a:lnSpc>
              <a:spcBef>
                <a:spcPts val="1000"/>
              </a:spcBef>
              <a:spcAft>
                <a:spcPts val="0"/>
              </a:spcAft>
              <a:buClr>
                <a:srgbClr val="26503A"/>
              </a:buClr>
              <a:buSzPts val="2520"/>
              <a:buFont typeface="NTR"/>
              <a:buChar char="►"/>
              <a:defRPr sz="2800" b="0" i="0" u="none" strike="noStrike" cap="none">
                <a:solidFill>
                  <a:schemeClr val="dk2"/>
                </a:solidFill>
                <a:latin typeface="Libre Franklin"/>
                <a:ea typeface="Libre Franklin"/>
                <a:cs typeface="Libre Franklin"/>
                <a:sym typeface="Libre Franklin"/>
              </a:defRPr>
            </a:lvl1pPr>
            <a:lvl2pPr marL="914400" marR="0" lvl="1" indent="-365760" algn="l" rtl="0">
              <a:lnSpc>
                <a:spcPct val="90000"/>
              </a:lnSpc>
              <a:spcBef>
                <a:spcPts val="500"/>
              </a:spcBef>
              <a:spcAft>
                <a:spcPts val="0"/>
              </a:spcAft>
              <a:buClr>
                <a:srgbClr val="26503A"/>
              </a:buClr>
              <a:buSzPts val="2160"/>
              <a:buFont typeface="NTR"/>
              <a:buChar char="►"/>
              <a:defRPr sz="2400" b="0" i="0" u="none" strike="noStrike" cap="none">
                <a:solidFill>
                  <a:schemeClr val="dk2"/>
                </a:solidFill>
                <a:latin typeface="Libre Franklin"/>
                <a:ea typeface="Libre Franklin"/>
                <a:cs typeface="Libre Franklin"/>
                <a:sym typeface="Libre Franklin"/>
              </a:defRPr>
            </a:lvl2pPr>
            <a:lvl3pPr marL="1371600" marR="0" lvl="2" indent="-342900" algn="l" rtl="0">
              <a:lnSpc>
                <a:spcPct val="90000"/>
              </a:lnSpc>
              <a:spcBef>
                <a:spcPts val="500"/>
              </a:spcBef>
              <a:spcAft>
                <a:spcPts val="0"/>
              </a:spcAft>
              <a:buClr>
                <a:srgbClr val="26503A"/>
              </a:buClr>
              <a:buSzPts val="1800"/>
              <a:buFont typeface="NTR"/>
              <a:buChar char="►"/>
              <a:defRPr sz="2000" b="0" i="0" u="none" strike="noStrike" cap="none">
                <a:solidFill>
                  <a:schemeClr val="dk2"/>
                </a:solidFill>
                <a:latin typeface="Libre Franklin"/>
                <a:ea typeface="Libre Franklin"/>
                <a:cs typeface="Libre Franklin"/>
                <a:sym typeface="Libre Franklin"/>
              </a:defRPr>
            </a:lvl3pPr>
            <a:lvl4pPr marL="1828800" marR="0" lvl="3" indent="-331469" algn="l" rtl="0">
              <a:lnSpc>
                <a:spcPct val="90000"/>
              </a:lnSpc>
              <a:spcBef>
                <a:spcPts val="500"/>
              </a:spcBef>
              <a:spcAft>
                <a:spcPts val="0"/>
              </a:spcAft>
              <a:buClr>
                <a:srgbClr val="26503A"/>
              </a:buClr>
              <a:buSzPts val="1620"/>
              <a:buFont typeface="NTR"/>
              <a:buChar char="►"/>
              <a:defRPr sz="1800" b="0" i="0" u="none" strike="noStrike" cap="none">
                <a:solidFill>
                  <a:schemeClr val="dk2"/>
                </a:solidFill>
                <a:latin typeface="Libre Franklin"/>
                <a:ea typeface="Libre Franklin"/>
                <a:cs typeface="Libre Franklin"/>
                <a:sym typeface="Libre Franklin"/>
              </a:defRPr>
            </a:lvl4pPr>
            <a:lvl5pPr marL="2286000" marR="0" lvl="4" indent="-331470" algn="l" rtl="0">
              <a:lnSpc>
                <a:spcPct val="90000"/>
              </a:lnSpc>
              <a:spcBef>
                <a:spcPts val="500"/>
              </a:spcBef>
              <a:spcAft>
                <a:spcPts val="0"/>
              </a:spcAft>
              <a:buClr>
                <a:srgbClr val="26503A"/>
              </a:buClr>
              <a:buSzPts val="1620"/>
              <a:buFont typeface="NTR"/>
              <a:buChar char="►"/>
              <a:defRPr sz="1800" b="0" i="0" u="none" strike="noStrike" cap="none">
                <a:solidFill>
                  <a:schemeClr val="dk2"/>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ine.gov/paidleav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ctrTitle"/>
          </p:nvPr>
        </p:nvSpPr>
        <p:spPr>
          <a:xfrm>
            <a:off x="588222" y="1961147"/>
            <a:ext cx="11015557" cy="24175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6503A"/>
              </a:buClr>
              <a:buSzPts val="5400"/>
              <a:buFont typeface="Libre Franklin Medium"/>
              <a:buNone/>
            </a:pPr>
            <a:r>
              <a:rPr lang="en-US"/>
              <a:t>Understanding Maine’s Paid Family and Medical Leave Law</a:t>
            </a:r>
            <a:endParaRPr/>
          </a:p>
        </p:txBody>
      </p:sp>
      <p:sp>
        <p:nvSpPr>
          <p:cNvPr id="50" name="Google Shape;50;p1"/>
          <p:cNvSpPr txBox="1">
            <a:spLocks noGrp="1"/>
          </p:cNvSpPr>
          <p:nvPr>
            <p:ph type="subTitle" idx="1"/>
          </p:nvPr>
        </p:nvSpPr>
        <p:spPr>
          <a:xfrm>
            <a:off x="1044467" y="4470740"/>
            <a:ext cx="10103067" cy="99872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160"/>
              <a:buNone/>
            </a:pPr>
            <a:endParaRPr/>
          </a:p>
        </p:txBody>
      </p:sp>
      <p:sp>
        <p:nvSpPr>
          <p:cNvPr id="51" name="Google Shape;51;p1"/>
          <p:cNvSpPr txBox="1">
            <a:spLocks noGrp="1"/>
          </p:cNvSpPr>
          <p:nvPr>
            <p:ph type="ftr" idx="11"/>
          </p:nvPr>
        </p:nvSpPr>
        <p:spPr>
          <a:xfrm>
            <a:off x="0" y="6466794"/>
            <a:ext cx="2863516"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26503A"/>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503A"/>
              </a:buClr>
              <a:buSzPts val="3600"/>
              <a:buFont typeface="Libre Franklin Medium"/>
              <a:buNone/>
            </a:pPr>
            <a:r>
              <a:rPr lang="en-US"/>
              <a:t>Maine Paid Leave Portal: Coming Winter 2025</a:t>
            </a:r>
            <a:endParaRPr/>
          </a:p>
        </p:txBody>
      </p:sp>
      <p:sp>
        <p:nvSpPr>
          <p:cNvPr id="114" name="Google Shape;114;p9"/>
          <p:cNvSpPr txBox="1">
            <a:spLocks noGrp="1"/>
          </p:cNvSpPr>
          <p:nvPr>
            <p:ph type="body" idx="1"/>
          </p:nvPr>
        </p:nvSpPr>
        <p:spPr>
          <a:xfrm>
            <a:off x="838200" y="1811105"/>
            <a:ext cx="10515600" cy="24006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1620"/>
              <a:buFont typeface="Noto Sans Symbols"/>
              <a:buChar char="⮚"/>
            </a:pPr>
            <a:r>
              <a:rPr lang="en-US" sz="1800" i="0" dirty="0">
                <a:solidFill>
                  <a:srgbClr val="26503A"/>
                </a:solidFill>
                <a:latin typeface="Times New Roman" panose="02020603050405020304" pitchFamily="18" charset="0"/>
                <a:ea typeface="Times New Roman"/>
                <a:cs typeface="Times New Roman" panose="02020603050405020304" pitchFamily="18" charset="0"/>
                <a:sym typeface="Times New Roman"/>
              </a:rPr>
              <a:t>Online system for employers to register for th</a:t>
            </a:r>
            <a:r>
              <a:rPr lang="en-US" sz="1800" dirty="0">
                <a:solidFill>
                  <a:srgbClr val="26503A"/>
                </a:solidFill>
                <a:latin typeface="Times New Roman" panose="02020603050405020304" pitchFamily="18" charset="0"/>
                <a:ea typeface="Times New Roman"/>
                <a:cs typeface="Times New Roman" panose="02020603050405020304" pitchFamily="18" charset="0"/>
                <a:sym typeface="Times New Roman"/>
              </a:rPr>
              <a:t>e Paid Family and Medical Leave </a:t>
            </a:r>
            <a:r>
              <a:rPr lang="en-US" sz="1800" dirty="0">
                <a:solidFill>
                  <a:srgbClr val="26503A"/>
                </a:solidFill>
                <a:latin typeface="Times New Roman" panose="02020603050405020304" pitchFamily="18" charset="0"/>
                <a:ea typeface="Times New Roman"/>
                <a:cs typeface="Times New Roman" panose="02020603050405020304" pitchFamily="18" charset="0"/>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Program </a:t>
            </a:r>
            <a:r>
              <a:rPr lang="en-US" sz="1800" dirty="0">
                <a:solidFill>
                  <a:srgbClr val="26503A"/>
                </a:solidFill>
                <a:latin typeface="Times New Roman" panose="02020603050405020304" pitchFamily="18" charset="0"/>
                <a:ea typeface="Times New Roman"/>
                <a:cs typeface="Times New Roman" panose="02020603050405020304" pitchFamily="18" charset="0"/>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their</a:t>
            </a:r>
            <a:r>
              <a:rPr lang="en-US" sz="1800" i="0" dirty="0">
                <a:solidFill>
                  <a:srgbClr val="26503A"/>
                </a:solidFill>
                <a:latin typeface="Times New Roman" panose="02020603050405020304" pitchFamily="18" charset="0"/>
                <a:ea typeface="Times New Roman"/>
                <a:cs typeface="Times New Roman" panose="02020603050405020304" pitchFamily="18" charset="0"/>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business information, </a:t>
            </a:r>
            <a:r>
              <a:rPr lang="en-US" sz="1800" i="0" dirty="0">
                <a:solidFill>
                  <a:srgbClr val="26503A"/>
                </a:solidFill>
                <a:latin typeface="Times New Roman" panose="02020603050405020304" pitchFamily="18" charset="0"/>
                <a:ea typeface="Times New Roman"/>
                <a:cs typeface="Times New Roman" panose="02020603050405020304" pitchFamily="18" charset="0"/>
                <a:sym typeface="Times New Roman"/>
              </a:rPr>
              <a:t>designate a payroll processor, file quarterly wage reports, and remit quarterly premium contributions. The Portal will launch in winter 2025. </a:t>
            </a:r>
            <a:endParaRPr lang="en-US" sz="1800" dirty="0">
              <a:latin typeface="Times New Roman" panose="02020603050405020304" pitchFamily="18" charset="0"/>
              <a:cs typeface="Times New Roman" panose="02020603050405020304" pitchFamily="18" charset="0"/>
            </a:endParaRPr>
          </a:p>
          <a:p>
            <a:pPr marL="228600" lvl="0" indent="-125729" algn="l" rtl="0">
              <a:lnSpc>
                <a:spcPct val="90000"/>
              </a:lnSpc>
              <a:spcBef>
                <a:spcPts val="1000"/>
              </a:spcBef>
              <a:spcAft>
                <a:spcPts val="0"/>
              </a:spcAft>
              <a:buSzPts val="1620"/>
              <a:buFont typeface="Noto Sans Symbols"/>
              <a:buNone/>
            </a:pPr>
            <a:endParaRPr sz="1800" i="0" dirty="0">
              <a:solidFill>
                <a:srgbClr val="26503A"/>
              </a:solidFill>
              <a:latin typeface="Times New Roman" panose="02020603050405020304" pitchFamily="18" charset="0"/>
              <a:ea typeface="Times New Roman"/>
              <a:cs typeface="Times New Roman" panose="02020603050405020304" pitchFamily="18" charset="0"/>
              <a:sym typeface="Times New Roman"/>
            </a:endParaRPr>
          </a:p>
          <a:p>
            <a:pPr marL="228600" lvl="0" indent="-228600" algn="l" rtl="0">
              <a:lnSpc>
                <a:spcPct val="90000"/>
              </a:lnSpc>
              <a:spcBef>
                <a:spcPts val="1000"/>
              </a:spcBef>
              <a:spcAft>
                <a:spcPts val="0"/>
              </a:spcAft>
              <a:buSzPts val="1620"/>
              <a:buFont typeface="Noto Sans Symbols"/>
              <a:buChar char="⮚"/>
            </a:pPr>
            <a:r>
              <a:rPr lang="en-US" sz="1800" i="0" dirty="0">
                <a:solidFill>
                  <a:srgbClr val="26503A"/>
                </a:solidFill>
                <a:latin typeface="Times New Roman" panose="02020603050405020304" pitchFamily="18" charset="0"/>
                <a:ea typeface="Times New Roman"/>
                <a:cs typeface="Times New Roman" panose="02020603050405020304" pitchFamily="18" charset="0"/>
                <a:sym typeface="Times New Roman"/>
              </a:rPr>
              <a:t>The Portal will also allow self-employed individuals and tribal governments to elect coverage. </a:t>
            </a:r>
            <a:endParaRPr sz="1800" dirty="0">
              <a:latin typeface="Times New Roman" panose="02020603050405020304" pitchFamily="18" charset="0"/>
              <a:cs typeface="Times New Roman" panose="02020603050405020304" pitchFamily="18" charset="0"/>
            </a:endParaRPr>
          </a:p>
          <a:p>
            <a:pPr marL="228600" lvl="0" indent="-125729" algn="l" rtl="0">
              <a:lnSpc>
                <a:spcPct val="90000"/>
              </a:lnSpc>
              <a:spcBef>
                <a:spcPts val="1000"/>
              </a:spcBef>
              <a:spcAft>
                <a:spcPts val="0"/>
              </a:spcAft>
              <a:buSzPts val="1620"/>
              <a:buFont typeface="Noto Sans Symbols"/>
              <a:buNone/>
            </a:pPr>
            <a:endParaRPr sz="1800" dirty="0">
              <a:solidFill>
                <a:srgbClr val="26503A"/>
              </a:solidFill>
              <a:latin typeface="Times New Roman" panose="02020603050405020304" pitchFamily="18" charset="0"/>
              <a:ea typeface="Times New Roman"/>
              <a:cs typeface="Times New Roman" panose="02020603050405020304" pitchFamily="18" charset="0"/>
              <a:sym typeface="Times New Roman"/>
            </a:endParaRPr>
          </a:p>
          <a:p>
            <a:pPr marL="228600" lvl="0" indent="-228600" algn="l" rtl="0">
              <a:lnSpc>
                <a:spcPct val="90000"/>
              </a:lnSpc>
              <a:spcBef>
                <a:spcPts val="1000"/>
              </a:spcBef>
              <a:spcAft>
                <a:spcPts val="0"/>
              </a:spcAft>
              <a:buSzPts val="1620"/>
              <a:buFont typeface="Noto Sans Symbols"/>
              <a:buChar char="⮚"/>
            </a:pPr>
            <a:r>
              <a:rPr lang="en-US" sz="1800" dirty="0">
                <a:solidFill>
                  <a:srgbClr val="26503A"/>
                </a:solidFill>
                <a:latin typeface="Times New Roman" panose="02020603050405020304" pitchFamily="18" charset="0"/>
                <a:ea typeface="Times New Roman"/>
                <a:cs typeface="Times New Roman" panose="02020603050405020304" pitchFamily="18" charset="0"/>
                <a:sym typeface="Times New Roman"/>
              </a:rPr>
              <a:t>Wage reports and premiums for first quarter due in April 2025.</a:t>
            </a:r>
            <a:endParaRPr sz="1800" i="0" dirty="0">
              <a:solidFill>
                <a:srgbClr val="26503A"/>
              </a:solidFill>
              <a:latin typeface="Times New Roman" panose="02020603050405020304" pitchFamily="18" charset="0"/>
              <a:ea typeface="Times New Roman"/>
              <a:cs typeface="Times New Roman" panose="02020603050405020304" pitchFamily="18" charset="0"/>
              <a:sym typeface="Times New Roman"/>
            </a:endParaRPr>
          </a:p>
          <a:p>
            <a:pPr marL="228600" lvl="0" indent="-68579" algn="l" rtl="0">
              <a:lnSpc>
                <a:spcPct val="90000"/>
              </a:lnSpc>
              <a:spcBef>
                <a:spcPts val="1000"/>
              </a:spcBef>
              <a:spcAft>
                <a:spcPts val="0"/>
              </a:spcAft>
              <a:buSzPts val="252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0"/>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503A"/>
              </a:buClr>
              <a:buSzPts val="3600"/>
              <a:buFont typeface="Libre Franklin Medium"/>
              <a:buNone/>
            </a:pPr>
            <a:r>
              <a:rPr lang="en-US"/>
              <a:t>Additional Information for Employers</a:t>
            </a:r>
            <a:endParaRPr/>
          </a:p>
        </p:txBody>
      </p:sp>
      <p:sp>
        <p:nvSpPr>
          <p:cNvPr id="120" name="Google Shape;120;p10"/>
          <p:cNvSpPr txBox="1">
            <a:spLocks noGrp="1"/>
          </p:cNvSpPr>
          <p:nvPr>
            <p:ph type="body" idx="1"/>
          </p:nvPr>
        </p:nvSpPr>
        <p:spPr>
          <a:xfrm>
            <a:off x="838200" y="1866524"/>
            <a:ext cx="10515600" cy="3176531"/>
          </a:xfrm>
          <a:prstGeom prst="rect">
            <a:avLst/>
          </a:prstGeom>
          <a:noFill/>
          <a:ln>
            <a:noFill/>
          </a:ln>
        </p:spPr>
        <p:txBody>
          <a:bodyPr spcFirstLastPara="1" wrap="square" lIns="91425" tIns="45700" rIns="91425" bIns="45700" anchor="t" anchorCtr="0">
            <a:normAutofit fontScale="25000" lnSpcReduction="20000"/>
          </a:bodyPr>
          <a:lstStyle/>
          <a:p>
            <a:pPr marL="228600" lvl="0" indent="-236977" algn="l" rtl="0">
              <a:lnSpc>
                <a:spcPct val="90000"/>
              </a:lnSpc>
              <a:spcBef>
                <a:spcPts val="0"/>
              </a:spcBef>
              <a:spcAft>
                <a:spcPts val="0"/>
              </a:spcAft>
              <a:buSzPct val="100000"/>
              <a:buFont typeface="Noto Sans Symbols"/>
              <a:buChar char="⮚"/>
            </a:pPr>
            <a:r>
              <a:rPr lang="en-US" sz="7007" b="1" dirty="0">
                <a:solidFill>
                  <a:schemeClr val="dk1"/>
                </a:solidFill>
                <a:latin typeface="Times New Roman"/>
                <a:ea typeface="Times New Roman"/>
                <a:cs typeface="Times New Roman"/>
                <a:sym typeface="Times New Roman"/>
              </a:rPr>
              <a:t>Job protections: </a:t>
            </a:r>
            <a:r>
              <a:rPr lang="en-US" sz="7007" dirty="0">
                <a:solidFill>
                  <a:schemeClr val="dk1"/>
                </a:solidFill>
                <a:latin typeface="Times New Roman"/>
                <a:ea typeface="Times New Roman"/>
                <a:cs typeface="Times New Roman"/>
                <a:sym typeface="Times New Roman"/>
              </a:rPr>
              <a:t>Employees who have worked for an employer for at least 120 days are guaranteed job protections when taking leave. </a:t>
            </a:r>
            <a:endParaRPr sz="7007" dirty="0"/>
          </a:p>
          <a:p>
            <a:pPr marL="228600" lvl="0" indent="-125729" algn="l" rtl="0">
              <a:lnSpc>
                <a:spcPct val="90000"/>
              </a:lnSpc>
              <a:spcBef>
                <a:spcPts val="1000"/>
              </a:spcBef>
              <a:spcAft>
                <a:spcPts val="0"/>
              </a:spcAft>
              <a:buSzPts val="405"/>
              <a:buFont typeface="Noto Sans Symbols"/>
              <a:buNone/>
            </a:pPr>
            <a:endParaRPr sz="7007" dirty="0">
              <a:solidFill>
                <a:schemeClr val="dk1"/>
              </a:solidFill>
              <a:latin typeface="Times New Roman"/>
              <a:ea typeface="Times New Roman"/>
              <a:cs typeface="Times New Roman"/>
              <a:sym typeface="Times New Roman"/>
            </a:endParaRPr>
          </a:p>
          <a:p>
            <a:pPr marL="228600" lvl="0" indent="-236977" algn="l" rtl="0">
              <a:lnSpc>
                <a:spcPct val="90000"/>
              </a:lnSpc>
              <a:spcBef>
                <a:spcPts val="1000"/>
              </a:spcBef>
              <a:spcAft>
                <a:spcPts val="0"/>
              </a:spcAft>
              <a:buSzPct val="100000"/>
              <a:buFont typeface="Noto Sans Symbols"/>
              <a:buChar char="⮚"/>
            </a:pPr>
            <a:r>
              <a:rPr lang="en-US" sz="7007" b="1" dirty="0">
                <a:solidFill>
                  <a:schemeClr val="dk1"/>
                </a:solidFill>
                <a:latin typeface="Times New Roman"/>
                <a:ea typeface="Times New Roman"/>
                <a:cs typeface="Times New Roman"/>
                <a:sym typeface="Times New Roman"/>
              </a:rPr>
              <a:t>Paid Family and Medical Leave benefits are portable: </a:t>
            </a:r>
            <a:r>
              <a:rPr lang="en-US" sz="7007" dirty="0">
                <a:solidFill>
                  <a:schemeClr val="dk1"/>
                </a:solidFill>
                <a:latin typeface="Times New Roman"/>
                <a:ea typeface="Times New Roman"/>
                <a:cs typeface="Times New Roman"/>
                <a:sym typeface="Times New Roman"/>
              </a:rPr>
              <a:t>An employee that works for an employer will not lose eligibility if working for another employer that participates in the Maine Paid Family and Medical Leave plan. </a:t>
            </a:r>
            <a:endParaRPr sz="7007" dirty="0"/>
          </a:p>
          <a:p>
            <a:pPr marL="228600" lvl="0" indent="-125729" algn="l" rtl="0">
              <a:lnSpc>
                <a:spcPct val="90000"/>
              </a:lnSpc>
              <a:spcBef>
                <a:spcPts val="1000"/>
              </a:spcBef>
              <a:spcAft>
                <a:spcPts val="0"/>
              </a:spcAft>
              <a:buSzPts val="405"/>
              <a:buFont typeface="Noto Sans Symbols"/>
              <a:buNone/>
            </a:pPr>
            <a:endParaRPr sz="7007" dirty="0">
              <a:solidFill>
                <a:schemeClr val="dk1"/>
              </a:solidFill>
              <a:latin typeface="Times New Roman"/>
              <a:ea typeface="Times New Roman"/>
              <a:cs typeface="Times New Roman"/>
              <a:sym typeface="Times New Roman"/>
            </a:endParaRPr>
          </a:p>
          <a:p>
            <a:pPr marL="228600" lvl="0" indent="-236977" algn="l" rtl="0">
              <a:lnSpc>
                <a:spcPct val="90000"/>
              </a:lnSpc>
              <a:spcBef>
                <a:spcPts val="1000"/>
              </a:spcBef>
              <a:spcAft>
                <a:spcPts val="0"/>
              </a:spcAft>
              <a:buSzPct val="100000"/>
              <a:buFont typeface="Noto Sans Symbols"/>
              <a:buChar char="⮚"/>
            </a:pPr>
            <a:r>
              <a:rPr lang="en-US" sz="7007" b="1" dirty="0">
                <a:solidFill>
                  <a:schemeClr val="dk1"/>
                </a:solidFill>
                <a:latin typeface="Times New Roman"/>
                <a:ea typeface="Times New Roman"/>
                <a:cs typeface="Times New Roman"/>
                <a:sym typeface="Times New Roman"/>
              </a:rPr>
              <a:t>Notice requirements to employees</a:t>
            </a:r>
            <a:r>
              <a:rPr lang="en-US" sz="7007" dirty="0">
                <a:solidFill>
                  <a:schemeClr val="dk1"/>
                </a:solidFill>
                <a:latin typeface="Times New Roman"/>
                <a:ea typeface="Times New Roman"/>
                <a:cs typeface="Times New Roman"/>
                <a:sym typeface="Times New Roman"/>
              </a:rPr>
              <a:t>: Employers are to notify all employees about the Maine Paid Family and Medical Leave Program. If an employer fails to provide notice about the Program and the employee’s right to take leave if necessary, the employee’s obligation to inform the employer they are taking leave is waived.</a:t>
            </a:r>
            <a:endParaRPr sz="7007"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0" lvl="0" indent="0" algn="l" rtl="0">
              <a:lnSpc>
                <a:spcPct val="90000"/>
              </a:lnSpc>
              <a:spcBef>
                <a:spcPts val="1000"/>
              </a:spcBef>
              <a:spcAft>
                <a:spcPts val="0"/>
              </a:spcAft>
              <a:buSzPts val="405"/>
              <a:buNone/>
            </a:pPr>
            <a:endParaRPr sz="7007" dirty="0">
              <a:solidFill>
                <a:schemeClr val="dk1"/>
              </a:solidFill>
              <a:latin typeface="Times New Roman"/>
              <a:ea typeface="Times New Roman"/>
              <a:cs typeface="Times New Roman"/>
              <a:sym typeface="Times New Roman"/>
            </a:endParaRPr>
          </a:p>
          <a:p>
            <a:pPr marL="228600" lvl="0" indent="-125729" algn="l" rtl="0">
              <a:lnSpc>
                <a:spcPct val="90000"/>
              </a:lnSpc>
              <a:spcBef>
                <a:spcPts val="1000"/>
              </a:spcBef>
              <a:spcAft>
                <a:spcPts val="0"/>
              </a:spcAft>
              <a:buSzPts val="405"/>
              <a:buNone/>
            </a:pPr>
            <a:endParaRPr sz="7007" dirty="0">
              <a:solidFill>
                <a:schemeClr val="dk1"/>
              </a:solidFill>
              <a:latin typeface="Times New Roman"/>
              <a:ea typeface="Times New Roman"/>
              <a:cs typeface="Times New Roman"/>
              <a:sym typeface="Times New Roman"/>
            </a:endParaRPr>
          </a:p>
          <a:p>
            <a:pPr marL="0" lvl="0" indent="0" algn="l" rtl="0">
              <a:lnSpc>
                <a:spcPct val="90000"/>
              </a:lnSpc>
              <a:spcBef>
                <a:spcPts val="1000"/>
              </a:spcBef>
              <a:spcAft>
                <a:spcPts val="0"/>
              </a:spcAft>
              <a:buSzPct val="90000"/>
              <a:buNone/>
            </a:pPr>
            <a:endParaRPr dirty="0">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ct val="90000"/>
              <a:buNone/>
            </a:pPr>
            <a:endParaRPr dirty="0">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ct val="90000"/>
              <a:buNone/>
            </a:pPr>
            <a:endParaRPr dirty="0">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ct val="90000"/>
              <a:buNone/>
            </a:pPr>
            <a:endParaRPr dirty="0">
              <a:solidFill>
                <a:schemeClr val="dk1"/>
              </a:solidFill>
              <a:latin typeface="Times New Roman"/>
              <a:ea typeface="Times New Roman"/>
              <a:cs typeface="Times New Roman"/>
              <a:sym typeface="Times New Roman"/>
            </a:endParaRPr>
          </a:p>
          <a:p>
            <a:pPr marL="0" lvl="0" indent="0" algn="l" rtl="0">
              <a:lnSpc>
                <a:spcPct val="90000"/>
              </a:lnSpc>
              <a:spcBef>
                <a:spcPts val="1000"/>
              </a:spcBef>
              <a:spcAft>
                <a:spcPts val="0"/>
              </a:spcAft>
              <a:buSzPct val="90000"/>
              <a:buNone/>
            </a:pPr>
            <a:endParaRPr dirty="0">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ct val="900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1"/>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503A"/>
              </a:buClr>
              <a:buSzPts val="3600"/>
              <a:buFont typeface="Libre Franklin Medium"/>
              <a:buNone/>
            </a:pPr>
            <a:r>
              <a:rPr lang="en-US"/>
              <a:t>Action Steps</a:t>
            </a:r>
            <a:endParaRPr/>
          </a:p>
        </p:txBody>
      </p:sp>
      <p:sp>
        <p:nvSpPr>
          <p:cNvPr id="126" name="Google Shape;126;p11"/>
          <p:cNvSpPr txBox="1">
            <a:spLocks noGrp="1"/>
          </p:cNvSpPr>
          <p:nvPr>
            <p:ph type="body" idx="1"/>
          </p:nvPr>
        </p:nvSpPr>
        <p:spPr>
          <a:xfrm>
            <a:off x="838200" y="1866524"/>
            <a:ext cx="10515600" cy="317240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ct val="100000"/>
              <a:buNone/>
            </a:pPr>
            <a:endParaRPr lang="en-US" sz="1800" b="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indent="0">
              <a:spcBef>
                <a:spcPts val="0"/>
              </a:spcBef>
              <a:buSzPct val="100000"/>
              <a:buNone/>
            </a:pP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1. </a:t>
            </a:r>
            <a:r>
              <a:rPr lang="en-US" sz="1800" b="1" dirty="0">
                <a:solidFill>
                  <a:schemeClr val="dk1"/>
                </a:solidFill>
                <a:latin typeface="Times New Roman" panose="02020603050405020304" pitchFamily="18" charset="0"/>
                <a:ea typeface="Times New Roman"/>
                <a:cs typeface="Times New Roman" panose="02020603050405020304" pitchFamily="18" charset="0"/>
                <a:sym typeface="Times New Roman"/>
              </a:rPr>
              <a:t>Visit the Maine Paid Family and Medical Leave webpage: </a:t>
            </a: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Please visit </a:t>
            </a:r>
            <a:r>
              <a:rPr lang="en-US" sz="1800" u="sng" dirty="0">
                <a:solidFill>
                  <a:schemeClr val="dk1"/>
                </a:solidFill>
                <a:latin typeface="Times New Roman" panose="02020603050405020304" pitchFamily="18" charset="0"/>
                <a:ea typeface="Times New Roman"/>
                <a:cs typeface="Times New Roman" panose="02020603050405020304" pitchFamily="18" charset="0"/>
                <a:sym typeface="Times New Roman"/>
                <a:hlinkClick r:id="rId3">
                  <a:extLst>
                    <a:ext uri="{A12FA001-AC4F-418D-AE19-62706E023703}">
                      <ahyp:hlinkClr xmlns:ahyp="http://schemas.microsoft.com/office/drawing/2018/hyperlinkcolor" val="tx"/>
                    </a:ext>
                  </a:extLst>
                </a:hlinkClick>
              </a:rPr>
              <a:t>https://www.maine.gov/paidleave/</a:t>
            </a: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 to learn more about the law. </a:t>
            </a:r>
          </a:p>
          <a:p>
            <a:pPr marL="0" lvl="0" indent="0" algn="l" rtl="0">
              <a:lnSpc>
                <a:spcPct val="90000"/>
              </a:lnSpc>
              <a:spcBef>
                <a:spcPts val="0"/>
              </a:spcBef>
              <a:spcAft>
                <a:spcPts val="0"/>
              </a:spcAft>
              <a:buSzPct val="100000"/>
              <a:buNone/>
            </a:pPr>
            <a:endParaRPr sz="1800"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SzPct val="100000"/>
              <a:buNone/>
            </a:pP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2. </a:t>
            </a:r>
            <a:r>
              <a:rPr lang="en-US" sz="1800" b="1" dirty="0">
                <a:solidFill>
                  <a:schemeClr val="dk1"/>
                </a:solidFill>
                <a:latin typeface="Times New Roman" panose="02020603050405020304" pitchFamily="18" charset="0"/>
                <a:ea typeface="Times New Roman"/>
                <a:cs typeface="Times New Roman" panose="02020603050405020304" pitchFamily="18" charset="0"/>
                <a:sym typeface="Times New Roman"/>
              </a:rPr>
              <a:t>Get Notified: </a:t>
            </a: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Sign up for the interested parties list to stay up to date on information about the Maine Paid Family and Medical Leave Program and implementation. </a:t>
            </a:r>
          </a:p>
          <a:p>
            <a:pPr marL="0" lvl="0" indent="0" algn="l" rtl="0">
              <a:lnSpc>
                <a:spcPct val="90000"/>
              </a:lnSpc>
              <a:spcBef>
                <a:spcPts val="1000"/>
              </a:spcBef>
              <a:spcAft>
                <a:spcPts val="0"/>
              </a:spcAft>
              <a:buSzPct val="100000"/>
              <a:buNone/>
            </a:pPr>
            <a:endPar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lnSpc>
                <a:spcPct val="90000"/>
              </a:lnSpc>
              <a:spcBef>
                <a:spcPts val="1000"/>
              </a:spcBef>
              <a:spcAft>
                <a:spcPts val="0"/>
              </a:spcAft>
              <a:buSzPct val="100000"/>
              <a:buNone/>
            </a:pPr>
            <a:r>
              <a:rPr lang="en-US" sz="1800" dirty="0">
                <a:solidFill>
                  <a:schemeClr val="accent6"/>
                </a:solidFill>
                <a:latin typeface="Times New Roman" panose="02020603050405020304" pitchFamily="18" charset="0"/>
                <a:ea typeface="Times New Roman"/>
                <a:cs typeface="Times New Roman" panose="02020603050405020304" pitchFamily="18" charset="0"/>
              </a:rPr>
              <a:t>3</a:t>
            </a:r>
            <a:r>
              <a:rPr lang="en-US" sz="1800">
                <a:solidFill>
                  <a:schemeClr val="accent6"/>
                </a:solidFill>
                <a:latin typeface="Times New Roman" panose="02020603050405020304" pitchFamily="18" charset="0"/>
                <a:ea typeface="Times New Roman"/>
                <a:cs typeface="Times New Roman" panose="02020603050405020304" pitchFamily="18" charset="0"/>
              </a:rPr>
              <a:t>. </a:t>
            </a:r>
            <a:r>
              <a:rPr lang="en-US" sz="1800" b="1" dirty="0">
                <a:solidFill>
                  <a:schemeClr val="dk1"/>
                </a:solidFill>
                <a:latin typeface="Times New Roman" panose="02020603050405020304" pitchFamily="18" charset="0"/>
                <a:ea typeface="Times New Roman"/>
                <a:cs typeface="Times New Roman" panose="02020603050405020304" pitchFamily="18" charset="0"/>
                <a:sym typeface="Times New Roman"/>
              </a:rPr>
              <a:t>Register for </a:t>
            </a:r>
            <a:r>
              <a:rPr lang="en-US" sz="1800" b="1" dirty="0">
                <a:solidFill>
                  <a:schemeClr val="dk1"/>
                </a:solidFill>
                <a:latin typeface="Times New Roman" panose="02020603050405020304" pitchFamily="18" charset="0"/>
                <a:ea typeface="Times New Roman"/>
                <a:cs typeface="Times New Roman" panose="02020603050405020304" pitchFamily="18" charset="0"/>
                <a:sym typeface="Times New Roman"/>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Maine Paid Leave Portal:</a:t>
            </a:r>
            <a:r>
              <a:rPr lang="en-US" sz="1800" b="1"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After launch of the Portal, please register as soon as possible.</a:t>
            </a:r>
            <a:endParaRPr sz="1800" dirty="0">
              <a:solidFill>
                <a:schemeClr val="dk1"/>
              </a:solidFill>
              <a:latin typeface="Times New Roman"/>
              <a:ea typeface="Times New Roman"/>
              <a:cs typeface="Times New Roman"/>
              <a:sym typeface="Times New Roman"/>
            </a:endParaRPr>
          </a:p>
          <a:p>
            <a:pPr marL="228600" lvl="0" indent="-125729" algn="l" rtl="0">
              <a:lnSpc>
                <a:spcPct val="90000"/>
              </a:lnSpc>
              <a:spcBef>
                <a:spcPts val="1000"/>
              </a:spcBef>
              <a:spcAft>
                <a:spcPts val="0"/>
              </a:spcAft>
              <a:buSzPts val="405"/>
              <a:buNone/>
            </a:pPr>
            <a:endParaRPr sz="1800" dirty="0">
              <a:solidFill>
                <a:schemeClr val="dk1"/>
              </a:solidFill>
              <a:latin typeface="Times New Roman"/>
              <a:ea typeface="Times New Roman"/>
              <a:cs typeface="Times New Roman"/>
              <a:sym typeface="Times New Roman"/>
            </a:endParaRPr>
          </a:p>
          <a:p>
            <a:pPr marL="228600" lvl="0" indent="-125729" algn="l" rtl="0">
              <a:lnSpc>
                <a:spcPct val="90000"/>
              </a:lnSpc>
              <a:spcBef>
                <a:spcPts val="1000"/>
              </a:spcBef>
              <a:spcAft>
                <a:spcPts val="0"/>
              </a:spcAft>
              <a:buSzPct val="90000"/>
              <a:buNone/>
            </a:pPr>
            <a:endParaRPr sz="1800" dirty="0">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ct val="90000"/>
              <a:buNone/>
            </a:pPr>
            <a:endParaRPr sz="1800" dirty="0">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ct val="90000"/>
              <a:buNone/>
            </a:pPr>
            <a:endParaRPr sz="1800" dirty="0">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ct val="90000"/>
              <a:buNone/>
            </a:pPr>
            <a:endParaRPr sz="1800" dirty="0">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ct val="90000"/>
              <a:buNone/>
            </a:pPr>
            <a:endParaRPr sz="1800" dirty="0">
              <a:solidFill>
                <a:schemeClr val="dk1"/>
              </a:solidFill>
              <a:latin typeface="Times New Roman"/>
              <a:ea typeface="Times New Roman"/>
              <a:cs typeface="Times New Roman"/>
              <a:sym typeface="Times New Roman"/>
            </a:endParaRPr>
          </a:p>
          <a:p>
            <a:pPr marL="0" lvl="0" indent="0" algn="l" rtl="0">
              <a:lnSpc>
                <a:spcPct val="90000"/>
              </a:lnSpc>
              <a:spcBef>
                <a:spcPts val="1000"/>
              </a:spcBef>
              <a:spcAft>
                <a:spcPts val="0"/>
              </a:spcAft>
              <a:buSzPct val="90000"/>
              <a:buNone/>
            </a:pPr>
            <a:endParaRPr sz="1800" dirty="0">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ct val="90000"/>
              <a:buNone/>
            </a:pP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2"/>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503A"/>
              </a:buClr>
              <a:buSzPts val="3600"/>
              <a:buFont typeface="Libre Franklin Medium"/>
              <a:buNone/>
            </a:pPr>
            <a:endParaRPr/>
          </a:p>
        </p:txBody>
      </p:sp>
      <p:sp>
        <p:nvSpPr>
          <p:cNvPr id="132" name="Google Shape;132;p12"/>
          <p:cNvSpPr txBox="1">
            <a:spLocks noGrp="1"/>
          </p:cNvSpPr>
          <p:nvPr>
            <p:ph type="body" idx="1"/>
          </p:nvPr>
        </p:nvSpPr>
        <p:spPr>
          <a:xfrm>
            <a:off x="838200" y="1811105"/>
            <a:ext cx="10515600" cy="354444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520"/>
              <a:buNone/>
            </a:pPr>
            <a:endParaRPr/>
          </a:p>
          <a:p>
            <a:pPr marL="0" lvl="0" indent="0" algn="ctr" rtl="0">
              <a:lnSpc>
                <a:spcPct val="90000"/>
              </a:lnSpc>
              <a:spcBef>
                <a:spcPts val="1000"/>
              </a:spcBef>
              <a:spcAft>
                <a:spcPts val="0"/>
              </a:spcAft>
              <a:buSzPts val="2520"/>
              <a:buNone/>
            </a:pPr>
            <a:endParaRPr/>
          </a:p>
          <a:p>
            <a:pPr marL="0" lvl="0" indent="0" algn="ctr" rtl="0">
              <a:lnSpc>
                <a:spcPct val="90000"/>
              </a:lnSpc>
              <a:spcBef>
                <a:spcPts val="1000"/>
              </a:spcBef>
              <a:spcAft>
                <a:spcPts val="0"/>
              </a:spcAft>
              <a:buSzPts val="2520"/>
              <a:buNone/>
            </a:pPr>
            <a:endParaRPr/>
          </a:p>
          <a:p>
            <a:pPr marL="0" lvl="0" indent="0" algn="ctr" rtl="0">
              <a:lnSpc>
                <a:spcPct val="90000"/>
              </a:lnSpc>
              <a:spcBef>
                <a:spcPts val="1000"/>
              </a:spcBef>
              <a:spcAft>
                <a:spcPts val="0"/>
              </a:spcAft>
              <a:buSzPts val="2520"/>
              <a:buNone/>
            </a:pPr>
            <a:r>
              <a:rPr lang="en-US">
                <a:solidFill>
                  <a:schemeClr val="dk1"/>
                </a:solidFill>
                <a:latin typeface="Times New Roman"/>
                <a:ea typeface="Times New Roman"/>
                <a:cs typeface="Times New Roman"/>
                <a:sym typeface="Times New Roman"/>
              </a:rPr>
              <a:t>QUESTIONS?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503A"/>
              </a:buClr>
              <a:buSzPts val="3600"/>
              <a:buFont typeface="Libre Franklin Medium"/>
              <a:buNone/>
            </a:pPr>
            <a:r>
              <a:rPr lang="en-US"/>
              <a:t>General Overview</a:t>
            </a:r>
            <a:endParaRPr/>
          </a:p>
        </p:txBody>
      </p:sp>
      <p:sp>
        <p:nvSpPr>
          <p:cNvPr id="57" name="Google Shape;57;p2"/>
          <p:cNvSpPr txBox="1">
            <a:spLocks noGrp="1"/>
          </p:cNvSpPr>
          <p:nvPr>
            <p:ph type="body" idx="1"/>
          </p:nvPr>
        </p:nvSpPr>
        <p:spPr>
          <a:xfrm>
            <a:off x="838200" y="1885950"/>
            <a:ext cx="5181600" cy="2916959"/>
          </a:xfrm>
          <a:prstGeom prst="rect">
            <a:avLst/>
          </a:prstGeom>
          <a:noFill/>
          <a:ln>
            <a:noFill/>
          </a:ln>
        </p:spPr>
        <p:txBody>
          <a:bodyPr spcFirstLastPara="1" wrap="square" lIns="91425" tIns="45700" rIns="91425" bIns="45700" anchor="t" anchorCtr="0">
            <a:normAutofit/>
          </a:bodyPr>
          <a:lstStyle/>
          <a:p>
            <a:pPr marL="228600" lvl="0" indent="-213168" algn="l" rtl="0">
              <a:lnSpc>
                <a:spcPct val="90000"/>
              </a:lnSpc>
              <a:spcBef>
                <a:spcPts val="0"/>
              </a:spcBef>
              <a:spcAft>
                <a:spcPts val="0"/>
              </a:spcAft>
              <a:buSzPct val="90000"/>
              <a:buFont typeface="Noto Sans Symbols"/>
              <a:buChar char="⮚"/>
            </a:pPr>
            <a:r>
              <a:rPr lang="en-US" sz="1800" dirty="0">
                <a:solidFill>
                  <a:srgbClr val="12281D"/>
                </a:solidFill>
                <a:latin typeface="Times New Roman"/>
                <a:ea typeface="Times New Roman"/>
                <a:cs typeface="Times New Roman"/>
                <a:sym typeface="Times New Roman"/>
              </a:rPr>
              <a:t>July 2023 - Governor Janet Mills signs state budget into law that included the creation of the Paid Family and Medical Leave law. </a:t>
            </a:r>
            <a:endParaRPr dirty="0"/>
          </a:p>
          <a:p>
            <a:pPr marL="228600" lvl="0" indent="-213168" algn="l" rtl="0">
              <a:lnSpc>
                <a:spcPct val="90000"/>
              </a:lnSpc>
              <a:spcBef>
                <a:spcPts val="1000"/>
              </a:spcBef>
              <a:spcAft>
                <a:spcPts val="0"/>
              </a:spcAft>
              <a:buSzPct val="90000"/>
              <a:buFont typeface="Noto Sans Symbols"/>
              <a:buChar char="⮚"/>
            </a:pPr>
            <a:r>
              <a:rPr lang="en-US" sz="1800" dirty="0">
                <a:solidFill>
                  <a:srgbClr val="12281D"/>
                </a:solidFill>
                <a:latin typeface="Times New Roman"/>
                <a:ea typeface="Times New Roman"/>
                <a:cs typeface="Times New Roman"/>
                <a:sym typeface="Times New Roman"/>
              </a:rPr>
              <a:t>The law will provide up to 12 weeks of paid leave for family leave, medical leave, safe leave or </a:t>
            </a:r>
            <a:r>
              <a:rPr lang="en-US" sz="1800" dirty="0">
                <a:solidFill>
                  <a:srgbClr val="12281D"/>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leave</a:t>
            </a:r>
            <a:r>
              <a:rPr lang="en-US" sz="1800" dirty="0">
                <a:solidFill>
                  <a:srgbClr val="12281D"/>
                </a:solidFill>
                <a:latin typeface="Times New Roman"/>
                <a:ea typeface="Times New Roman"/>
                <a:cs typeface="Times New Roman"/>
                <a:sym typeface="Times New Roman"/>
              </a:rPr>
              <a:t> related to a family member’s impending military deployment. </a:t>
            </a:r>
            <a:endParaRPr dirty="0"/>
          </a:p>
          <a:p>
            <a:pPr marL="228600" lvl="0" indent="-213168" algn="l" rtl="0">
              <a:lnSpc>
                <a:spcPct val="90000"/>
              </a:lnSpc>
              <a:spcBef>
                <a:spcPts val="1000"/>
              </a:spcBef>
              <a:spcAft>
                <a:spcPts val="0"/>
              </a:spcAft>
              <a:buSzPct val="90000"/>
              <a:buFont typeface="Noto Sans Symbols"/>
              <a:buChar char="⮚"/>
            </a:pPr>
            <a:r>
              <a:rPr lang="en-US" sz="1800" dirty="0">
                <a:solidFill>
                  <a:srgbClr val="12281D"/>
                </a:solidFill>
                <a:latin typeface="Times New Roman"/>
                <a:ea typeface="Times New Roman"/>
                <a:cs typeface="Times New Roman"/>
                <a:sym typeface="Times New Roman"/>
              </a:rPr>
              <a:t>The law will apply to all employees and employers in the State of Maine. Federal government and its employees are exempted from the law.</a:t>
            </a:r>
            <a:endParaRPr dirty="0"/>
          </a:p>
          <a:p>
            <a:pPr marL="228600" lvl="0" indent="-102870" algn="l" rtl="0">
              <a:lnSpc>
                <a:spcPct val="90000"/>
              </a:lnSpc>
              <a:spcBef>
                <a:spcPts val="1000"/>
              </a:spcBef>
              <a:spcAft>
                <a:spcPts val="0"/>
              </a:spcAft>
              <a:buSzPct val="90000"/>
              <a:buNone/>
            </a:pPr>
            <a:endParaRPr sz="2200" dirty="0"/>
          </a:p>
        </p:txBody>
      </p:sp>
      <p:pic>
        <p:nvPicPr>
          <p:cNvPr id="58" name="Google Shape;58;p2" descr="A group of people standing around a person signing a document&#10;&#10;Description automatically generated"/>
          <p:cNvPicPr preferRelativeResize="0"/>
          <p:nvPr/>
        </p:nvPicPr>
        <p:blipFill rotWithShape="1">
          <a:blip r:embed="rId3">
            <a:alphaModFix/>
          </a:blip>
          <a:srcRect l="15507" r="5558" b="3"/>
          <a:stretch/>
        </p:blipFill>
        <p:spPr>
          <a:xfrm>
            <a:off x="6172200" y="1885950"/>
            <a:ext cx="5181600" cy="4086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503A"/>
              </a:buClr>
              <a:buSzPts val="3600"/>
              <a:buFont typeface="Libre Franklin Medium"/>
              <a:buNone/>
            </a:pPr>
            <a:r>
              <a:rPr lang="en-US"/>
              <a:t>Reasons for Leave</a:t>
            </a:r>
            <a:endParaRPr/>
          </a:p>
        </p:txBody>
      </p:sp>
      <p:sp>
        <p:nvSpPr>
          <p:cNvPr id="92" name="Google Shape;92;p7"/>
          <p:cNvSpPr txBox="1">
            <a:spLocks noGrp="1"/>
          </p:cNvSpPr>
          <p:nvPr>
            <p:ph type="body" idx="1"/>
          </p:nvPr>
        </p:nvSpPr>
        <p:spPr>
          <a:xfrm>
            <a:off x="838200" y="1811106"/>
            <a:ext cx="10515600" cy="3629112"/>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Clr>
                <a:srgbClr val="4590B8"/>
              </a:buClr>
              <a:buSzPts val="1656"/>
              <a:buNone/>
            </a:pPr>
            <a:r>
              <a:rPr lang="en-US" sz="1800" dirty="0">
                <a:solidFill>
                  <a:schemeClr val="dk1"/>
                </a:solidFill>
                <a:latin typeface="Times New Roman"/>
                <a:ea typeface="Times New Roman"/>
                <a:cs typeface="Times New Roman"/>
                <a:sym typeface="Times New Roman"/>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Leave under the Paid Family and Medical Leave Program</a:t>
            </a:r>
            <a:r>
              <a:rPr lang="en-US" sz="1800" dirty="0">
                <a:solidFill>
                  <a:schemeClr val="dk1"/>
                </a:solidFill>
                <a:latin typeface="Times New Roman"/>
                <a:ea typeface="Times New Roman"/>
                <a:cs typeface="Times New Roman"/>
                <a:sym typeface="Times New Roman"/>
              </a:rPr>
              <a:t> mirror current state and federal law. Reasons for leave include:</a:t>
            </a:r>
            <a:endParaRPr dirty="0"/>
          </a:p>
          <a:p>
            <a:pPr marL="228600" lvl="0" indent="-220884" algn="l" rtl="0">
              <a:lnSpc>
                <a:spcPct val="90000"/>
              </a:lnSpc>
              <a:spcBef>
                <a:spcPts val="1600"/>
              </a:spcBef>
              <a:spcAft>
                <a:spcPts val="0"/>
              </a:spcAft>
              <a:buSzPts val="1620"/>
              <a:buFont typeface="Noto Sans Symbols"/>
              <a:buChar char="⮚"/>
            </a:pPr>
            <a:r>
              <a:rPr lang="en-US" sz="1800" b="1" dirty="0">
                <a:solidFill>
                  <a:schemeClr val="dk1"/>
                </a:solidFill>
                <a:latin typeface="Times New Roman"/>
                <a:ea typeface="Times New Roman"/>
                <a:cs typeface="Times New Roman"/>
                <a:sym typeface="Times New Roman"/>
              </a:rPr>
              <a:t>Family leave: </a:t>
            </a:r>
            <a:r>
              <a:rPr lang="en-US" sz="1800" dirty="0">
                <a:solidFill>
                  <a:schemeClr val="dk1"/>
                </a:solidFill>
                <a:latin typeface="Times New Roman"/>
                <a:ea typeface="Times New Roman"/>
                <a:cs typeface="Times New Roman"/>
                <a:sym typeface="Times New Roman"/>
              </a:rPr>
              <a:t>To care for a new child (birth, adoption, fostering), to care for family with serious health condition. </a:t>
            </a:r>
            <a:endParaRPr dirty="0"/>
          </a:p>
          <a:p>
            <a:pPr marL="228600" lvl="0" indent="-125729" algn="l" rtl="0">
              <a:lnSpc>
                <a:spcPct val="90000"/>
              </a:lnSpc>
              <a:spcBef>
                <a:spcPts val="1000"/>
              </a:spcBef>
              <a:spcAft>
                <a:spcPts val="0"/>
              </a:spcAft>
              <a:buSzPts val="1620"/>
              <a:buFont typeface="Noto Sans Symbols"/>
              <a:buNone/>
            </a:pPr>
            <a:endParaRPr sz="1800" dirty="0">
              <a:solidFill>
                <a:schemeClr val="dk1"/>
              </a:solidFill>
              <a:latin typeface="Times New Roman"/>
              <a:ea typeface="Times New Roman"/>
              <a:cs typeface="Times New Roman"/>
              <a:sym typeface="Times New Roman"/>
            </a:endParaRPr>
          </a:p>
          <a:p>
            <a:pPr marL="228600" lvl="0" indent="-220884" algn="l" rtl="0">
              <a:lnSpc>
                <a:spcPct val="90000"/>
              </a:lnSpc>
              <a:spcBef>
                <a:spcPts val="1000"/>
              </a:spcBef>
              <a:spcAft>
                <a:spcPts val="0"/>
              </a:spcAft>
              <a:buSzPts val="1620"/>
              <a:buFont typeface="Noto Sans Symbols"/>
              <a:buChar char="⮚"/>
            </a:pPr>
            <a:r>
              <a:rPr lang="en-US" sz="1800" b="1" dirty="0">
                <a:solidFill>
                  <a:schemeClr val="dk1"/>
                </a:solidFill>
                <a:latin typeface="Times New Roman"/>
                <a:ea typeface="Times New Roman"/>
                <a:cs typeface="Times New Roman"/>
                <a:sym typeface="Times New Roman"/>
              </a:rPr>
              <a:t>Medical leave: </a:t>
            </a:r>
            <a:r>
              <a:rPr lang="en-US" sz="1800" dirty="0">
                <a:solidFill>
                  <a:schemeClr val="dk1"/>
                </a:solidFill>
                <a:latin typeface="Times New Roman"/>
                <a:ea typeface="Times New Roman"/>
                <a:cs typeface="Times New Roman"/>
                <a:sym typeface="Times New Roman"/>
              </a:rPr>
              <a:t>To care for one’s own medical needs. </a:t>
            </a:r>
            <a:endParaRPr dirty="0"/>
          </a:p>
          <a:p>
            <a:pPr marL="228600" lvl="0" indent="-125729" algn="l" rtl="0">
              <a:lnSpc>
                <a:spcPct val="90000"/>
              </a:lnSpc>
              <a:spcBef>
                <a:spcPts val="1000"/>
              </a:spcBef>
              <a:spcAft>
                <a:spcPts val="0"/>
              </a:spcAft>
              <a:buSzPts val="1620"/>
              <a:buFont typeface="Noto Sans Symbols"/>
              <a:buNone/>
            </a:pPr>
            <a:endParaRPr sz="1800" dirty="0">
              <a:solidFill>
                <a:schemeClr val="dk1"/>
              </a:solidFill>
              <a:latin typeface="Times New Roman"/>
              <a:ea typeface="Times New Roman"/>
              <a:cs typeface="Times New Roman"/>
              <a:sym typeface="Times New Roman"/>
            </a:endParaRPr>
          </a:p>
          <a:p>
            <a:pPr marL="228600" lvl="0" indent="-220884" algn="l" rtl="0">
              <a:lnSpc>
                <a:spcPct val="90000"/>
              </a:lnSpc>
              <a:spcBef>
                <a:spcPts val="1000"/>
              </a:spcBef>
              <a:spcAft>
                <a:spcPts val="0"/>
              </a:spcAft>
              <a:buSzPts val="1620"/>
              <a:buFont typeface="Noto Sans Symbols"/>
              <a:buChar char="⮚"/>
            </a:pPr>
            <a:r>
              <a:rPr lang="en-US" sz="1800" b="1" dirty="0">
                <a:solidFill>
                  <a:schemeClr val="dk1"/>
                </a:solidFill>
                <a:latin typeface="Times New Roman"/>
                <a:ea typeface="Times New Roman"/>
                <a:cs typeface="Times New Roman"/>
                <a:sym typeface="Times New Roman"/>
              </a:rPr>
              <a:t>Safe leave:</a:t>
            </a:r>
            <a:r>
              <a:rPr lang="en-US" sz="1800" b="1" dirty="0">
                <a:solidFill>
                  <a:srgbClr val="26503A"/>
                </a:solidFill>
                <a:latin typeface="Times New Roman"/>
                <a:ea typeface="Times New Roman"/>
                <a:cs typeface="Times New Roman"/>
                <a:sym typeface="Times New Roman"/>
              </a:rPr>
              <a:t>  </a:t>
            </a:r>
            <a:r>
              <a:rPr lang="en-US" sz="1800" dirty="0">
                <a:solidFill>
                  <a:srgbClr val="26503A"/>
                </a:solidFill>
                <a:latin typeface="Times New Roman"/>
                <a:ea typeface="Times New Roman"/>
                <a:cs typeface="Times New Roman"/>
                <a:sym typeface="Times New Roman"/>
              </a:rPr>
              <a:t>To stay safe or to help a family member stay safe after abuse or violence.</a:t>
            </a:r>
            <a:endParaRPr dirty="0"/>
          </a:p>
          <a:p>
            <a:pPr marL="7716" lvl="0" indent="0" algn="l" rtl="0">
              <a:lnSpc>
                <a:spcPct val="90000"/>
              </a:lnSpc>
              <a:spcBef>
                <a:spcPts val="1000"/>
              </a:spcBef>
              <a:spcAft>
                <a:spcPts val="0"/>
              </a:spcAft>
              <a:buSzPts val="1620"/>
              <a:buNone/>
            </a:pPr>
            <a:endParaRPr sz="1800" dirty="0">
              <a:solidFill>
                <a:schemeClr val="dk1"/>
              </a:solidFill>
              <a:latin typeface="Times New Roman"/>
              <a:ea typeface="Times New Roman"/>
              <a:cs typeface="Times New Roman"/>
              <a:sym typeface="Times New Roman"/>
            </a:endParaRPr>
          </a:p>
          <a:p>
            <a:pPr marL="228600" lvl="0" indent="-220884" algn="l" rtl="0">
              <a:lnSpc>
                <a:spcPct val="90000"/>
              </a:lnSpc>
              <a:spcBef>
                <a:spcPts val="1000"/>
              </a:spcBef>
              <a:spcAft>
                <a:spcPts val="0"/>
              </a:spcAft>
              <a:buSzPts val="1620"/>
              <a:buFont typeface="Noto Sans Symbols"/>
              <a:buChar char="⮚"/>
            </a:pPr>
            <a:r>
              <a:rPr lang="en-US" sz="1800" b="1" dirty="0">
                <a:solidFill>
                  <a:schemeClr val="dk1"/>
                </a:solidFill>
                <a:latin typeface="Times New Roman"/>
                <a:ea typeface="Times New Roman"/>
                <a:cs typeface="Times New Roman"/>
                <a:sym typeface="Times New Roman"/>
              </a:rPr>
              <a:t>Military deployment: </a:t>
            </a:r>
            <a:r>
              <a:rPr lang="en-US" sz="1800" dirty="0">
                <a:solidFill>
                  <a:schemeClr val="dk1"/>
                </a:solidFill>
                <a:latin typeface="Times New Roman"/>
                <a:ea typeface="Times New Roman"/>
                <a:cs typeface="Times New Roman"/>
                <a:sym typeface="Times New Roman"/>
              </a:rPr>
              <a:t>For</a:t>
            </a:r>
            <a:r>
              <a:rPr lang="en-US" sz="1800" dirty="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leave </a:t>
            </a:r>
            <a:r>
              <a:rPr lang="en-US" sz="1800" dirty="0">
                <a:solidFill>
                  <a:schemeClr val="dk1"/>
                </a:solidFill>
                <a:latin typeface="Times New Roman"/>
                <a:ea typeface="Times New Roman"/>
                <a:cs typeface="Times New Roman"/>
                <a:sym typeface="Times New Roman"/>
              </a:rPr>
              <a:t>related to a family member’s impending military deployment.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503A"/>
              </a:buClr>
              <a:buSzPts val="3600"/>
              <a:buFont typeface="Libre Franklin Medium"/>
              <a:buNone/>
            </a:pPr>
            <a:r>
              <a:rPr lang="en-US"/>
              <a:t>What to Expect in 2025 and 2026</a:t>
            </a:r>
            <a:endParaRPr/>
          </a:p>
        </p:txBody>
      </p:sp>
      <p:sp>
        <p:nvSpPr>
          <p:cNvPr id="5" name="Text Placeholder 4">
            <a:extLst>
              <a:ext uri="{FF2B5EF4-FFF2-40B4-BE49-F238E27FC236}">
                <a16:creationId xmlns:a16="http://schemas.microsoft.com/office/drawing/2014/main" id="{C2E3D244-3041-ED55-DFE7-57D9A92901AB}"/>
              </a:ext>
            </a:extLst>
          </p:cNvPr>
          <p:cNvSpPr>
            <a:spLocks noGrp="1"/>
          </p:cNvSpPr>
          <p:nvPr>
            <p:ph type="body" idx="1"/>
          </p:nvPr>
        </p:nvSpPr>
        <p:spPr/>
        <p:txBody>
          <a:bodyPr>
            <a:normAutofit/>
          </a:bodyPr>
          <a:lstStyle/>
          <a:p>
            <a:pPr marL="293466" lvl="0" indent="-285750" algn="l" rtl="0">
              <a:lnSpc>
                <a:spcPct val="90000"/>
              </a:lnSpc>
              <a:spcBef>
                <a:spcPts val="1000"/>
              </a:spcBef>
              <a:spcAft>
                <a:spcPts val="0"/>
              </a:spcAft>
              <a:buSzPct val="90000"/>
              <a:buFont typeface="Wingdings" panose="05000000000000000000" pitchFamily="2" charset="2"/>
              <a:buChar char="Ø"/>
            </a:pPr>
            <a:r>
              <a:rPr lang="en-US" sz="1800" b="1" dirty="0">
                <a:solidFill>
                  <a:schemeClr val="dk1"/>
                </a:solidFill>
                <a:latin typeface="Times New Roman" panose="02020603050405020304" pitchFamily="18" charset="0"/>
                <a:ea typeface="Times New Roman"/>
                <a:cs typeface="Times New Roman" panose="02020603050405020304" pitchFamily="18" charset="0"/>
                <a:sym typeface="Times New Roman"/>
              </a:rPr>
              <a:t>January 1, 2025: </a:t>
            </a: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Payroll withholdings for the Paid Family and Medical Leave Program will begin. </a:t>
            </a:r>
            <a:endParaRPr lang="en-US" sz="1800" dirty="0">
              <a:latin typeface="Times New Roman" panose="02020603050405020304" pitchFamily="18" charset="0"/>
              <a:cs typeface="Times New Roman" panose="02020603050405020304" pitchFamily="18" charset="0"/>
            </a:endParaRPr>
          </a:p>
          <a:p>
            <a:pPr marL="102871" indent="0">
              <a:buSzPct val="90000"/>
              <a:buNone/>
            </a:pPr>
            <a:endParaRPr lang="en-US" sz="1800" b="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388621" indent="-285750">
              <a:buSzPct val="90000"/>
              <a:buFont typeface="Wingdings" panose="05000000000000000000" pitchFamily="2" charset="2"/>
              <a:buChar char="Ø"/>
            </a:pPr>
            <a:r>
              <a:rPr lang="en-US" sz="1800" b="1" dirty="0">
                <a:solidFill>
                  <a:schemeClr val="dk1"/>
                </a:solidFill>
                <a:latin typeface="Times New Roman" panose="02020603050405020304" pitchFamily="18" charset="0"/>
                <a:ea typeface="Times New Roman"/>
                <a:cs typeface="Times New Roman" panose="02020603050405020304" pitchFamily="18" charset="0"/>
                <a:sym typeface="Times New Roman"/>
              </a:rPr>
              <a:t>January 1, 2025: </a:t>
            </a: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Rules to implement the Paid Family and Medical Leave Program must be adopted by the Maine Department of Labor. </a:t>
            </a:r>
            <a:endParaRPr lang="en-US" sz="1800" dirty="0">
              <a:latin typeface="Times New Roman" panose="02020603050405020304" pitchFamily="18" charset="0"/>
              <a:cs typeface="Times New Roman" panose="02020603050405020304" pitchFamily="18" charset="0"/>
            </a:endParaRPr>
          </a:p>
          <a:p>
            <a:pPr marL="228600" lvl="0" indent="-125729" algn="l" rtl="0">
              <a:lnSpc>
                <a:spcPct val="90000"/>
              </a:lnSpc>
              <a:spcBef>
                <a:spcPts val="1000"/>
              </a:spcBef>
              <a:spcAft>
                <a:spcPts val="0"/>
              </a:spcAft>
              <a:buSzPct val="90000"/>
              <a:buFont typeface="Noto Sans Symbols"/>
              <a:buNone/>
            </a:pPr>
            <a:endPar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228600" lvl="0" indent="-220884" algn="l" rtl="0">
              <a:lnSpc>
                <a:spcPct val="90000"/>
              </a:lnSpc>
              <a:spcBef>
                <a:spcPts val="1000"/>
              </a:spcBef>
              <a:spcAft>
                <a:spcPts val="0"/>
              </a:spcAft>
              <a:buSzPct val="90000"/>
              <a:buFont typeface="Noto Sans Symbols"/>
              <a:buChar char="⮚"/>
            </a:pPr>
            <a:r>
              <a:rPr lang="en-US" sz="1800" b="1" dirty="0">
                <a:solidFill>
                  <a:schemeClr val="dk1"/>
                </a:solidFill>
                <a:latin typeface="Times New Roman" panose="02020603050405020304" pitchFamily="18" charset="0"/>
                <a:ea typeface="Times New Roman"/>
                <a:cs typeface="Times New Roman" panose="02020603050405020304" pitchFamily="18" charset="0"/>
                <a:sym typeface="Times New Roman"/>
              </a:rPr>
              <a:t>Winter 2025: </a:t>
            </a: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Maine Paid Leave </a:t>
            </a: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Portal will launch. (More information to come).</a:t>
            </a:r>
            <a:endParaRPr lang="en-US" sz="1800"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SzPct val="90000"/>
              <a:buNone/>
            </a:pPr>
            <a:endPar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228600" lvl="0" indent="-220884" algn="l" rtl="0">
              <a:lnSpc>
                <a:spcPct val="90000"/>
              </a:lnSpc>
              <a:spcBef>
                <a:spcPts val="1000"/>
              </a:spcBef>
              <a:spcAft>
                <a:spcPts val="0"/>
              </a:spcAft>
              <a:buSzPct val="90000"/>
              <a:buFont typeface="Noto Sans Symbols"/>
              <a:buChar char="⮚"/>
            </a:pPr>
            <a:r>
              <a:rPr lang="en-US" sz="1800" b="1" dirty="0">
                <a:solidFill>
                  <a:schemeClr val="dk1"/>
                </a:solidFill>
                <a:latin typeface="Times New Roman" panose="02020603050405020304" pitchFamily="18" charset="0"/>
                <a:ea typeface="Times New Roman"/>
                <a:cs typeface="Times New Roman" panose="02020603050405020304" pitchFamily="18" charset="0"/>
                <a:sym typeface="Times New Roman"/>
              </a:rPr>
              <a:t>May 1, 2026: </a:t>
            </a: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Benefits will go live. </a:t>
            </a:r>
            <a:endParaRPr lang="en-US" sz="18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title"/>
          </p:nvPr>
        </p:nvSpPr>
        <p:spPr>
          <a:xfrm>
            <a:off x="838200" y="699845"/>
            <a:ext cx="10515600" cy="10249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503A"/>
              </a:buClr>
              <a:buSzPts val="3600"/>
              <a:buFont typeface="Libre Franklin Medium"/>
              <a:buNone/>
            </a:pPr>
            <a:r>
              <a:rPr lang="en-US"/>
              <a:t>Premiums to the </a:t>
            </a:r>
            <a:r>
              <a:rPr lang="en-US" dirty="0"/>
              <a:t>Paid Family and Medical Leave Fund</a:t>
            </a:r>
            <a:endParaRPr dirty="0"/>
          </a:p>
        </p:txBody>
      </p:sp>
      <p:sp>
        <p:nvSpPr>
          <p:cNvPr id="70" name="Google Shape;70;p4"/>
          <p:cNvSpPr txBox="1">
            <a:spLocks noGrp="1"/>
          </p:cNvSpPr>
          <p:nvPr>
            <p:ph type="body" idx="1"/>
          </p:nvPr>
        </p:nvSpPr>
        <p:spPr>
          <a:xfrm>
            <a:off x="838200" y="1811105"/>
            <a:ext cx="10515600" cy="3961622"/>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SzPct val="90000"/>
              <a:buFont typeface="Noto Sans Symbols"/>
              <a:buChar char="⮚"/>
            </a:pPr>
            <a:r>
              <a:rPr lang="en-US" dirty="0">
                <a:solidFill>
                  <a:schemeClr val="dk1"/>
                </a:solidFill>
                <a:latin typeface="Times New Roman"/>
                <a:ea typeface="Times New Roman"/>
                <a:cs typeface="Times New Roman"/>
                <a:sym typeface="Times New Roman"/>
              </a:rPr>
              <a:t>The contribution per employee is 1% of an individual’s wage rate, split between the employee and employer. </a:t>
            </a:r>
            <a:endParaRPr dirty="0"/>
          </a:p>
          <a:p>
            <a:pPr marL="228600" lvl="0" indent="-128586" algn="l" rtl="0">
              <a:lnSpc>
                <a:spcPct val="90000"/>
              </a:lnSpc>
              <a:spcBef>
                <a:spcPts val="1000"/>
              </a:spcBef>
              <a:spcAft>
                <a:spcPts val="0"/>
              </a:spcAft>
              <a:buSzPct val="90000"/>
              <a:buFont typeface="Noto Sans Symbols"/>
              <a:buNone/>
            </a:pPr>
            <a:endParaRPr dirty="0">
              <a:solidFill>
                <a:schemeClr val="dk1"/>
              </a:solidFill>
              <a:latin typeface="Times New Roman"/>
              <a:ea typeface="Times New Roman"/>
              <a:cs typeface="Times New Roman"/>
              <a:sym typeface="Times New Roman"/>
            </a:endParaRPr>
          </a:p>
          <a:p>
            <a:pPr marL="228600" lvl="0" indent="-228600" algn="l" rtl="0">
              <a:lnSpc>
                <a:spcPct val="90000"/>
              </a:lnSpc>
              <a:spcBef>
                <a:spcPts val="1000"/>
              </a:spcBef>
              <a:spcAft>
                <a:spcPts val="0"/>
              </a:spcAft>
              <a:buSzPct val="90000"/>
              <a:buFont typeface="Noto Sans Symbols"/>
              <a:buChar char="⮚"/>
            </a:pPr>
            <a:r>
              <a:rPr lang="en-US" dirty="0">
                <a:solidFill>
                  <a:schemeClr val="dk1"/>
                </a:solidFill>
                <a:latin typeface="Times New Roman"/>
                <a:ea typeface="Times New Roman"/>
                <a:cs typeface="Times New Roman"/>
                <a:sym typeface="Times New Roman"/>
              </a:rPr>
              <a:t>Employers with fewer than 15 employees are exempted from the employer share of contributions but they must still withhold 50% of the premium from their employees wages. Self-employed individuals who opt-in are only responsible for the 50% premium rate. </a:t>
            </a:r>
            <a:endParaRPr dirty="0"/>
          </a:p>
          <a:p>
            <a:pPr marL="0" lvl="0" indent="0" algn="l" rtl="0">
              <a:lnSpc>
                <a:spcPct val="90000"/>
              </a:lnSpc>
              <a:spcBef>
                <a:spcPts val="1000"/>
              </a:spcBef>
              <a:spcAft>
                <a:spcPts val="0"/>
              </a:spcAft>
              <a:buSzPct val="90000"/>
              <a:buNone/>
            </a:pPr>
            <a:br>
              <a:rPr lang="en-US" dirty="0">
                <a:solidFill>
                  <a:schemeClr val="dk1"/>
                </a:solidFill>
                <a:latin typeface="Times New Roman"/>
                <a:ea typeface="Times New Roman"/>
                <a:cs typeface="Times New Roman"/>
                <a:sym typeface="Times New Roman"/>
              </a:rPr>
            </a:br>
            <a:br>
              <a:rPr lang="en-US" dirty="0">
                <a:solidFill>
                  <a:schemeClr val="dk1"/>
                </a:solidFill>
                <a:latin typeface="Times New Roman"/>
                <a:ea typeface="Times New Roman"/>
                <a:cs typeface="Times New Roman"/>
                <a:sym typeface="Times New Roman"/>
              </a:rPr>
            </a:br>
            <a:r>
              <a:rPr lang="en-US" b="1" u="sng" dirty="0">
                <a:solidFill>
                  <a:schemeClr val="dk1"/>
                </a:solidFill>
                <a:latin typeface="Times New Roman"/>
                <a:ea typeface="Times New Roman"/>
                <a:cs typeface="Times New Roman"/>
                <a:sym typeface="Times New Roman"/>
              </a:rPr>
              <a:t>Example of contribution breakdown for employers/employees:</a:t>
            </a:r>
            <a:endParaRPr dirty="0"/>
          </a:p>
          <a:p>
            <a:pPr marL="228600" lvl="0" indent="-228600" algn="l" rtl="0">
              <a:lnSpc>
                <a:spcPct val="90000"/>
              </a:lnSpc>
              <a:spcBef>
                <a:spcPts val="1000"/>
              </a:spcBef>
              <a:spcAft>
                <a:spcPts val="0"/>
              </a:spcAft>
              <a:buSzPct val="90000"/>
              <a:buFont typeface="Noto Sans Symbols"/>
              <a:buChar char="⮚"/>
            </a:pPr>
            <a:r>
              <a:rPr lang="en-US" b="1" dirty="0">
                <a:solidFill>
                  <a:schemeClr val="dk1"/>
                </a:solidFill>
                <a:latin typeface="Times New Roman"/>
                <a:ea typeface="Times New Roman"/>
                <a:cs typeface="Times New Roman"/>
                <a:sym typeface="Times New Roman"/>
              </a:rPr>
              <a:t>For employers with 15 or more employees</a:t>
            </a:r>
            <a:br>
              <a:rPr lang="en-US" dirty="0">
                <a:solidFill>
                  <a:schemeClr val="dk1"/>
                </a:solidFill>
                <a:latin typeface="Times New Roman"/>
                <a:ea typeface="Times New Roman"/>
                <a:cs typeface="Times New Roman"/>
                <a:sym typeface="Times New Roman"/>
              </a:rPr>
            </a:br>
            <a:r>
              <a:rPr lang="en-US" dirty="0">
                <a:solidFill>
                  <a:schemeClr val="dk1"/>
                </a:solidFill>
                <a:latin typeface="Times New Roman"/>
                <a:ea typeface="Times New Roman"/>
                <a:cs typeface="Times New Roman"/>
                <a:sym typeface="Times New Roman"/>
              </a:rPr>
              <a:t>For an employer with an annual payroll of $1 million a year, the annual premium would be $10,000 ($1M x 1%). The employer would contribute $5,000 per year (0.5%) and the employees, combined, would contribute $5,000 per year (0.5%). </a:t>
            </a:r>
            <a:endParaRPr dirty="0"/>
          </a:p>
          <a:p>
            <a:pPr marL="228600" lvl="0" indent="-228600" algn="l" rtl="0">
              <a:lnSpc>
                <a:spcPct val="90000"/>
              </a:lnSpc>
              <a:spcBef>
                <a:spcPts val="1000"/>
              </a:spcBef>
              <a:spcAft>
                <a:spcPts val="0"/>
              </a:spcAft>
              <a:buSzPct val="90000"/>
              <a:buFont typeface="Noto Sans Symbols"/>
              <a:buChar char="⮚"/>
            </a:pPr>
            <a:r>
              <a:rPr lang="en-US" b="1" dirty="0">
                <a:solidFill>
                  <a:schemeClr val="dk1"/>
                </a:solidFill>
                <a:latin typeface="Times New Roman"/>
                <a:ea typeface="Times New Roman"/>
                <a:cs typeface="Times New Roman"/>
                <a:sym typeface="Times New Roman"/>
              </a:rPr>
              <a:t>For employers with less than 15 employees</a:t>
            </a:r>
            <a:br>
              <a:rPr lang="en-US" b="1" dirty="0">
                <a:solidFill>
                  <a:schemeClr val="dk1"/>
                </a:solidFill>
                <a:latin typeface="Times New Roman"/>
                <a:ea typeface="Times New Roman"/>
                <a:cs typeface="Times New Roman"/>
                <a:sym typeface="Times New Roman"/>
              </a:rPr>
            </a:br>
            <a:r>
              <a:rPr lang="en-US" dirty="0">
                <a:solidFill>
                  <a:schemeClr val="dk1"/>
                </a:solidFill>
                <a:latin typeface="Times New Roman"/>
                <a:ea typeface="Times New Roman"/>
                <a:cs typeface="Times New Roman"/>
                <a:sym typeface="Times New Roman"/>
              </a:rPr>
              <a:t>For an employer with an annual payroll of $250,000, the annual premium would be $1,250 ($250K x 0.5%). The employer may deduct the entire amount from the employees’ wages and would be responsible for remitting the premium.</a:t>
            </a:r>
            <a:endParaRPr dirty="0"/>
          </a:p>
          <a:p>
            <a:pPr marL="228600" lvl="0" indent="-128586" algn="l" rtl="0">
              <a:lnSpc>
                <a:spcPct val="90000"/>
              </a:lnSpc>
              <a:spcBef>
                <a:spcPts val="1000"/>
              </a:spcBef>
              <a:spcAft>
                <a:spcPts val="0"/>
              </a:spcAft>
              <a:buSzPct val="900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76" name="Google Shape;76;p5"/>
          <p:cNvSpPr txBox="1">
            <a:spLocks noGrp="1"/>
          </p:cNvSpPr>
          <p:nvPr>
            <p:ph type="title"/>
          </p:nvPr>
        </p:nvSpPr>
        <p:spPr>
          <a:xfrm>
            <a:off x="841248" y="334644"/>
            <a:ext cx="10509504" cy="10769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503A"/>
              </a:buClr>
              <a:buSzPts val="4000"/>
              <a:buFont typeface="Libre Franklin Medium"/>
              <a:buNone/>
            </a:pPr>
            <a:r>
              <a:rPr lang="en-US" sz="4000"/>
              <a:t>      Premium Amount Examples by Income</a:t>
            </a:r>
            <a:endParaRPr/>
          </a:p>
        </p:txBody>
      </p:sp>
      <p:sp>
        <p:nvSpPr>
          <p:cNvPr id="77" name="Google Shape;77;p5"/>
          <p:cNvSpPr/>
          <p:nvPr/>
        </p:nvSpPr>
        <p:spPr>
          <a:xfrm>
            <a:off x="842772" y="0"/>
            <a:ext cx="10506456" cy="19138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 name="Google Shape;78;p5"/>
          <p:cNvSpPr/>
          <p:nvPr/>
        </p:nvSpPr>
        <p:spPr>
          <a:xfrm>
            <a:off x="841248" y="1512994"/>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graphicFrame>
        <p:nvGraphicFramePr>
          <p:cNvPr id="79" name="Google Shape;79;p5"/>
          <p:cNvGraphicFramePr/>
          <p:nvPr/>
        </p:nvGraphicFramePr>
        <p:xfrm>
          <a:off x="975372" y="1642913"/>
          <a:ext cx="10506475" cy="4718251"/>
        </p:xfrm>
        <a:graphic>
          <a:graphicData uri="http://schemas.openxmlformats.org/drawingml/2006/table">
            <a:tbl>
              <a:tblPr firstRow="1" firstCol="1" bandRow="1">
                <a:noFill/>
                <a:tableStyleId>{326C6DFF-68F2-49FF-A49E-403F8B498B18}</a:tableStyleId>
              </a:tblPr>
              <a:tblGrid>
                <a:gridCol w="3118950">
                  <a:extLst>
                    <a:ext uri="{9D8B030D-6E8A-4147-A177-3AD203B41FA5}">
                      <a16:colId xmlns:a16="http://schemas.microsoft.com/office/drawing/2014/main" val="20000"/>
                    </a:ext>
                  </a:extLst>
                </a:gridCol>
                <a:gridCol w="2370175">
                  <a:extLst>
                    <a:ext uri="{9D8B030D-6E8A-4147-A177-3AD203B41FA5}">
                      <a16:colId xmlns:a16="http://schemas.microsoft.com/office/drawing/2014/main" val="20001"/>
                    </a:ext>
                  </a:extLst>
                </a:gridCol>
                <a:gridCol w="2508675">
                  <a:extLst>
                    <a:ext uri="{9D8B030D-6E8A-4147-A177-3AD203B41FA5}">
                      <a16:colId xmlns:a16="http://schemas.microsoft.com/office/drawing/2014/main" val="20002"/>
                    </a:ext>
                  </a:extLst>
                </a:gridCol>
                <a:gridCol w="2508675">
                  <a:extLst>
                    <a:ext uri="{9D8B030D-6E8A-4147-A177-3AD203B41FA5}">
                      <a16:colId xmlns:a16="http://schemas.microsoft.com/office/drawing/2014/main" val="20003"/>
                    </a:ext>
                  </a:extLst>
                </a:gridCol>
              </a:tblGrid>
              <a:tr h="1445975">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Income Level</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Annual Salary</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Premium Deduction</a:t>
                      </a:r>
                      <a:endParaRPr sz="1400" u="none" strike="noStrike" cap="none"/>
                    </a:p>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(0.5% of wages)</a:t>
                      </a:r>
                      <a:endParaRPr sz="1400" u="none" strike="noStrike" cap="none"/>
                    </a:p>
                    <a:p>
                      <a:pPr marL="0" marR="0" lvl="0" indent="0" algn="l" rtl="0">
                        <a:lnSpc>
                          <a:spcPct val="115000"/>
                        </a:lnSpc>
                        <a:spcBef>
                          <a:spcPts val="0"/>
                        </a:spcBef>
                        <a:spcAft>
                          <a:spcPts val="0"/>
                        </a:spcAft>
                        <a:buClr>
                          <a:srgbClr val="000000"/>
                        </a:buClr>
                        <a:buSzPts val="2500"/>
                        <a:buFont typeface="Arial"/>
                        <a:buNone/>
                      </a:pP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Yearly Premium Deduction</a:t>
                      </a:r>
                      <a:endParaRPr sz="2500" u="none" strike="noStrike" cap="none">
                        <a:latin typeface="Arial"/>
                        <a:ea typeface="Arial"/>
                        <a:cs typeface="Arial"/>
                        <a:sym typeface="Arial"/>
                      </a:endParaRPr>
                    </a:p>
                  </a:txBody>
                  <a:tcPr marL="141300" marR="141300" marT="0" marB="0"/>
                </a:tc>
                <a:extLst>
                  <a:ext uri="{0D108BD9-81ED-4DB2-BD59-A6C34878D82A}">
                    <a16:rowId xmlns:a16="http://schemas.microsoft.com/office/drawing/2014/main" val="10000"/>
                  </a:ext>
                </a:extLst>
              </a:tr>
              <a:tr h="1446350">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At or Near Minimum Wage</a:t>
                      </a:r>
                      <a:endParaRPr sz="1400" u="none" strike="noStrike" cap="none"/>
                    </a:p>
                    <a:p>
                      <a:pPr marL="0" marR="0" lvl="0" indent="0" algn="l" rtl="0">
                        <a:lnSpc>
                          <a:spcPct val="115000"/>
                        </a:lnSpc>
                        <a:spcBef>
                          <a:spcPts val="0"/>
                        </a:spcBef>
                        <a:spcAft>
                          <a:spcPts val="0"/>
                        </a:spcAft>
                        <a:buClr>
                          <a:srgbClr val="000000"/>
                        </a:buClr>
                        <a:buSzPts val="2500"/>
                        <a:buFont typeface="Arial"/>
                        <a:buNone/>
                      </a:pPr>
                      <a:r>
                        <a:rPr lang="en-US" sz="2500" u="none" strike="noStrike" cap="none"/>
                        <a:t> </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$35,000</a:t>
                      </a:r>
                      <a:endParaRPr sz="2500" u="none" strike="noStrike" cap="none">
                        <a:highlight>
                          <a:srgbClr val="FFFF00"/>
                        </a:highlight>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$3.36 per week</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$175 </a:t>
                      </a:r>
                      <a:endParaRPr sz="2500" u="none" strike="noStrike" cap="none">
                        <a:latin typeface="Arial"/>
                        <a:ea typeface="Arial"/>
                        <a:cs typeface="Arial"/>
                        <a:sym typeface="Arial"/>
                      </a:endParaRPr>
                    </a:p>
                  </a:txBody>
                  <a:tcPr marL="141300" marR="141300" marT="0" marB="0"/>
                </a:tc>
                <a:extLst>
                  <a:ext uri="{0D108BD9-81ED-4DB2-BD59-A6C34878D82A}">
                    <a16:rowId xmlns:a16="http://schemas.microsoft.com/office/drawing/2014/main" val="10001"/>
                  </a:ext>
                </a:extLst>
              </a:tr>
              <a:tr h="773100">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Average Wage</a:t>
                      </a:r>
                      <a:endParaRPr sz="1400" u="none" strike="noStrike" cap="none"/>
                    </a:p>
                    <a:p>
                      <a:pPr marL="0" marR="0" lvl="0" indent="0" algn="l" rtl="0">
                        <a:lnSpc>
                          <a:spcPct val="115000"/>
                        </a:lnSpc>
                        <a:spcBef>
                          <a:spcPts val="0"/>
                        </a:spcBef>
                        <a:spcAft>
                          <a:spcPts val="0"/>
                        </a:spcAft>
                        <a:buClr>
                          <a:srgbClr val="000000"/>
                        </a:buClr>
                        <a:buSzPts val="2500"/>
                        <a:buFont typeface="Arial"/>
                        <a:buNone/>
                      </a:pPr>
                      <a:r>
                        <a:rPr lang="en-US" sz="2500" u="none" strike="noStrike" cap="none"/>
                        <a:t> </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$57,000</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$5.48 per week</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$285</a:t>
                      </a:r>
                      <a:endParaRPr sz="2500" u="none" strike="noStrike" cap="none">
                        <a:latin typeface="Arial"/>
                        <a:ea typeface="Arial"/>
                        <a:cs typeface="Arial"/>
                        <a:sym typeface="Arial"/>
                      </a:endParaRPr>
                    </a:p>
                  </a:txBody>
                  <a:tcPr marL="141300" marR="141300" marT="0" marB="0"/>
                </a:tc>
                <a:extLst>
                  <a:ext uri="{0D108BD9-81ED-4DB2-BD59-A6C34878D82A}">
                    <a16:rowId xmlns:a16="http://schemas.microsoft.com/office/drawing/2014/main" val="10002"/>
                  </a:ext>
                </a:extLst>
              </a:tr>
              <a:tr h="773100">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High Income </a:t>
                      </a:r>
                      <a:endParaRPr sz="1400" u="none" strike="noStrike" cap="none"/>
                    </a:p>
                    <a:p>
                      <a:pPr marL="0" marR="0" lvl="0" indent="0" algn="l" rtl="0">
                        <a:lnSpc>
                          <a:spcPct val="115000"/>
                        </a:lnSpc>
                        <a:spcBef>
                          <a:spcPts val="0"/>
                        </a:spcBef>
                        <a:spcAft>
                          <a:spcPts val="0"/>
                        </a:spcAft>
                        <a:buClr>
                          <a:srgbClr val="000000"/>
                        </a:buClr>
                        <a:buSzPts val="2500"/>
                        <a:buFont typeface="Arial"/>
                        <a:buNone/>
                      </a:pPr>
                      <a:r>
                        <a:rPr lang="en-US" sz="2500" u="none" strike="noStrike" cap="none"/>
                        <a:t> </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$90,000</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$8.65 per week</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$450</a:t>
                      </a:r>
                      <a:endParaRPr sz="2500" u="none" strike="noStrike" cap="none">
                        <a:latin typeface="Arial"/>
                        <a:ea typeface="Arial"/>
                        <a:cs typeface="Arial"/>
                        <a:sym typeface="Arial"/>
                      </a:endParaRPr>
                    </a:p>
                  </a:txBody>
                  <a:tcPr marL="141300" marR="14130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503A"/>
              </a:buClr>
              <a:buSzPts val="3600"/>
              <a:buFont typeface="Libre Franklin Medium"/>
              <a:buNone/>
            </a:pPr>
            <a:r>
              <a:rPr lang="en-US"/>
              <a:t>Requirements and Eligibility</a:t>
            </a:r>
            <a:endParaRPr/>
          </a:p>
        </p:txBody>
      </p:sp>
      <p:sp>
        <p:nvSpPr>
          <p:cNvPr id="85" name="Google Shape;85;p6"/>
          <p:cNvSpPr txBox="1">
            <a:spLocks noGrp="1"/>
          </p:cNvSpPr>
          <p:nvPr>
            <p:ph type="body" idx="1"/>
          </p:nvPr>
        </p:nvSpPr>
        <p:spPr>
          <a:xfrm>
            <a:off x="838200" y="1885950"/>
            <a:ext cx="5181600" cy="3570087"/>
          </a:xfrm>
          <a:prstGeom prst="rect">
            <a:avLst/>
          </a:prstGeom>
          <a:noFill/>
          <a:ln>
            <a:noFill/>
          </a:ln>
        </p:spPr>
        <p:txBody>
          <a:bodyPr spcFirstLastPara="1" wrap="square" lIns="91425" tIns="45700" rIns="91425" bIns="45700" anchor="t" anchorCtr="0">
            <a:normAutofit fontScale="55000" lnSpcReduction="20000"/>
          </a:bodyPr>
          <a:lstStyle/>
          <a:p>
            <a:pPr lvl="0" indent="-457200" algn="l" rtl="0">
              <a:lnSpc>
                <a:spcPct val="90000"/>
              </a:lnSpc>
              <a:spcBef>
                <a:spcPts val="0"/>
              </a:spcBef>
              <a:spcAft>
                <a:spcPts val="0"/>
              </a:spcAft>
              <a:buSzPct val="90000"/>
              <a:buFont typeface="Wingdings" panose="05000000000000000000" pitchFamily="2" charset="2"/>
              <a:buChar char="Ø"/>
            </a:pPr>
            <a:r>
              <a:rPr lang="en-US" sz="2800" dirty="0">
                <a:solidFill>
                  <a:schemeClr val="dk1"/>
                </a:solidFill>
                <a:latin typeface="Times New Roman"/>
                <a:ea typeface="Times New Roman"/>
                <a:cs typeface="Times New Roman"/>
                <a:sym typeface="Times New Roman"/>
              </a:rPr>
              <a:t>Absent an emergency, illness or necessity to take leave, an employee must give “reasonable notice” to the employer of their intent to take leave.   </a:t>
            </a:r>
            <a:endParaRPr dirty="0"/>
          </a:p>
          <a:p>
            <a:pPr lvl="0" indent="-457200" algn="l" rtl="0">
              <a:lnSpc>
                <a:spcPct val="90000"/>
              </a:lnSpc>
              <a:spcBef>
                <a:spcPts val="1000"/>
              </a:spcBef>
              <a:spcAft>
                <a:spcPts val="0"/>
              </a:spcAft>
              <a:buSzPct val="90000"/>
              <a:buFont typeface="Wingdings" panose="05000000000000000000" pitchFamily="2" charset="2"/>
              <a:buChar char="Ø"/>
            </a:pPr>
            <a:endParaRPr sz="2800" dirty="0">
              <a:solidFill>
                <a:schemeClr val="dk1"/>
              </a:solidFill>
              <a:latin typeface="Times New Roman"/>
              <a:ea typeface="Times New Roman"/>
              <a:cs typeface="Times New Roman"/>
              <a:sym typeface="Times New Roman"/>
            </a:endParaRPr>
          </a:p>
          <a:p>
            <a:pPr lvl="0" indent="-457200" algn="l" rtl="0">
              <a:lnSpc>
                <a:spcPct val="90000"/>
              </a:lnSpc>
              <a:spcBef>
                <a:spcPts val="1000"/>
              </a:spcBef>
              <a:spcAft>
                <a:spcPts val="0"/>
              </a:spcAft>
              <a:buSzPct val="90000"/>
              <a:buFont typeface="Wingdings" panose="05000000000000000000" pitchFamily="2" charset="2"/>
              <a:buChar char="Ø"/>
            </a:pPr>
            <a:r>
              <a:rPr lang="en-US" sz="2800" dirty="0">
                <a:solidFill>
                  <a:schemeClr val="dk1"/>
                </a:solidFill>
                <a:latin typeface="Times New Roman"/>
                <a:ea typeface="Times New Roman"/>
                <a:cs typeface="Times New Roman"/>
                <a:sym typeface="Times New Roman"/>
              </a:rPr>
              <a:t>Proof must be provided that the individual qualifies under one of the approved reasons for leave.</a:t>
            </a:r>
            <a:endParaRPr dirty="0"/>
          </a:p>
          <a:p>
            <a:pPr lvl="0" indent="-457200" algn="l" rtl="0">
              <a:lnSpc>
                <a:spcPct val="90000"/>
              </a:lnSpc>
              <a:spcBef>
                <a:spcPts val="1000"/>
              </a:spcBef>
              <a:spcAft>
                <a:spcPts val="0"/>
              </a:spcAft>
              <a:buSzPct val="90000"/>
              <a:buFont typeface="Wingdings" panose="05000000000000000000" pitchFamily="2" charset="2"/>
              <a:buChar char="Ø"/>
            </a:pPr>
            <a:endParaRPr sz="2800" dirty="0">
              <a:solidFill>
                <a:schemeClr val="dk1"/>
              </a:solidFill>
              <a:latin typeface="Times New Roman"/>
              <a:ea typeface="Times New Roman"/>
              <a:cs typeface="Times New Roman"/>
              <a:sym typeface="Times New Roman"/>
            </a:endParaRPr>
          </a:p>
          <a:p>
            <a:pPr lvl="0" indent="-457200" algn="l" rtl="0">
              <a:lnSpc>
                <a:spcPct val="90000"/>
              </a:lnSpc>
              <a:spcBef>
                <a:spcPts val="1000"/>
              </a:spcBef>
              <a:spcAft>
                <a:spcPts val="0"/>
              </a:spcAft>
              <a:buSzPct val="90000"/>
              <a:buFont typeface="Wingdings" panose="05000000000000000000" pitchFamily="2" charset="2"/>
              <a:buChar char="Ø"/>
            </a:pPr>
            <a:r>
              <a:rPr lang="en-US" sz="2800" dirty="0">
                <a:solidFill>
                  <a:schemeClr val="dk1"/>
                </a:solidFill>
                <a:latin typeface="Times New Roman"/>
                <a:ea typeface="Times New Roman"/>
                <a:cs typeface="Times New Roman"/>
                <a:sym typeface="Times New Roman"/>
              </a:rPr>
              <a:t>The individual must have earned at least six times the state average weekly wage (SAWW) in four of the last five completed quarters before accessing the benefit.</a:t>
            </a:r>
            <a:endParaRPr dirty="0"/>
          </a:p>
          <a:p>
            <a:pPr lvl="1" indent="-457200">
              <a:spcBef>
                <a:spcPts val="1000"/>
              </a:spcBef>
              <a:buSzPct val="90000"/>
              <a:buFont typeface="Wingdings" panose="05000000000000000000" pitchFamily="2" charset="2"/>
              <a:buChar char="Ø"/>
            </a:pPr>
            <a:r>
              <a:rPr lang="en-US" sz="2800" dirty="0">
                <a:solidFill>
                  <a:schemeClr val="dk1"/>
                </a:solidFill>
                <a:latin typeface="Times New Roman" panose="02020603050405020304" pitchFamily="18" charset="0"/>
                <a:ea typeface="Times New Roman"/>
                <a:cs typeface="Times New Roman" panose="02020603050405020304" pitchFamily="18" charset="0"/>
                <a:sym typeface="Times New Roman"/>
              </a:rPr>
              <a:t>(SAWW for 2024 is $1,144).</a:t>
            </a:r>
            <a:endParaRPr lang="en-US" sz="3200" dirty="0">
              <a:latin typeface="Times New Roman" panose="02020603050405020304" pitchFamily="18" charset="0"/>
              <a:ea typeface="Times New Roman"/>
              <a:cs typeface="Times New Roman" panose="02020603050405020304" pitchFamily="18" charset="0"/>
            </a:endParaRPr>
          </a:p>
          <a:p>
            <a:pPr lvl="1" indent="-457200">
              <a:spcBef>
                <a:spcPts val="1000"/>
              </a:spcBef>
              <a:buSzPct val="90000"/>
              <a:buFont typeface="Wingdings" panose="05000000000000000000" pitchFamily="2" charset="2"/>
              <a:buChar char="Ø"/>
            </a:pPr>
            <a:r>
              <a:rPr lang="en-US" sz="2800" dirty="0">
                <a:solidFill>
                  <a:schemeClr val="dk1"/>
                </a:solidFill>
                <a:latin typeface="Times New Roman" panose="02020603050405020304" pitchFamily="18" charset="0"/>
                <a:ea typeface="Times New Roman"/>
                <a:cs typeface="Times New Roman" panose="02020603050405020304" pitchFamily="18" charset="0"/>
                <a:sym typeface="Times New Roman"/>
              </a:rPr>
              <a:t>Ex: $1,144 x 6=$6,864. </a:t>
            </a:r>
            <a:endParaRPr sz="2800" dirty="0">
              <a:solidFill>
                <a:schemeClr val="dk1"/>
              </a:solidFill>
              <a:latin typeface="Times New Roman"/>
              <a:ea typeface="Times New Roman"/>
              <a:cs typeface="Times New Roman"/>
              <a:sym typeface="Times New Roman"/>
            </a:endParaRPr>
          </a:p>
          <a:p>
            <a:pPr lvl="0" indent="-457200" algn="l" rtl="0">
              <a:lnSpc>
                <a:spcPct val="90000"/>
              </a:lnSpc>
              <a:spcBef>
                <a:spcPts val="1000"/>
              </a:spcBef>
              <a:spcAft>
                <a:spcPts val="0"/>
              </a:spcAft>
              <a:buSzPct val="90000"/>
              <a:buFont typeface="Wingdings" panose="05000000000000000000" pitchFamily="2" charset="2"/>
              <a:buChar char="Ø"/>
            </a:pPr>
            <a:r>
              <a:rPr lang="en-US" sz="2800" dirty="0">
                <a:solidFill>
                  <a:schemeClr val="dk1"/>
                </a:solidFill>
                <a:latin typeface="Times New Roman"/>
                <a:ea typeface="Times New Roman"/>
                <a:cs typeface="Times New Roman"/>
                <a:sym typeface="Times New Roman"/>
              </a:rPr>
              <a:t>The scheduling of an employee taking leave must not cause “undue hardship” on the employer.  </a:t>
            </a:r>
            <a:endParaRPr dirty="0"/>
          </a:p>
          <a:p>
            <a:pPr marL="228600" lvl="0" indent="-150018" algn="l" rtl="0">
              <a:lnSpc>
                <a:spcPct val="90000"/>
              </a:lnSpc>
              <a:spcBef>
                <a:spcPts val="1000"/>
              </a:spcBef>
              <a:spcAft>
                <a:spcPts val="0"/>
              </a:spcAft>
              <a:buSzPct val="90000"/>
              <a:buNone/>
            </a:pPr>
            <a:endParaRPr sz="2200" dirty="0"/>
          </a:p>
        </p:txBody>
      </p:sp>
      <p:pic>
        <p:nvPicPr>
          <p:cNvPr id="86" name="Google Shape;86;p6" descr="A keyboard with blue buttons"/>
          <p:cNvPicPr preferRelativeResize="0"/>
          <p:nvPr/>
        </p:nvPicPr>
        <p:blipFill rotWithShape="1">
          <a:blip r:embed="rId3">
            <a:alphaModFix/>
          </a:blip>
          <a:srcRect/>
          <a:stretch/>
        </p:blipFill>
        <p:spPr>
          <a:xfrm>
            <a:off x="6019800" y="1885950"/>
            <a:ext cx="5950145" cy="35700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title"/>
          </p:nvPr>
        </p:nvSpPr>
        <p:spPr>
          <a:xfrm>
            <a:off x="838200" y="651206"/>
            <a:ext cx="10515600" cy="1024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503A"/>
              </a:buClr>
              <a:buSzPts val="3600"/>
              <a:buFont typeface="Libre Franklin Medium"/>
              <a:buNone/>
            </a:pPr>
            <a:r>
              <a:rPr lang="en-US">
                <a:latin typeface="Libre Franklin Medium"/>
                <a:ea typeface="Libre Franklin Medium"/>
                <a:cs typeface="Libre Franklin Medium"/>
                <a:sym typeface="Libre Franklin Medium"/>
              </a:rPr>
              <a:t>Benefit Calculations:  The Tiers</a:t>
            </a:r>
            <a:endParaRPr>
              <a:latin typeface="Libre Franklin Medium"/>
              <a:ea typeface="Libre Franklin Medium"/>
              <a:cs typeface="Libre Franklin Medium"/>
              <a:sym typeface="Libre Franklin Medium"/>
            </a:endParaRPr>
          </a:p>
        </p:txBody>
      </p:sp>
      <p:sp>
        <p:nvSpPr>
          <p:cNvPr id="98" name="Google Shape;98;p8"/>
          <p:cNvSpPr txBox="1">
            <a:spLocks noGrp="1"/>
          </p:cNvSpPr>
          <p:nvPr>
            <p:ph type="body" idx="1"/>
          </p:nvPr>
        </p:nvSpPr>
        <p:spPr>
          <a:xfrm>
            <a:off x="718127" y="1676169"/>
            <a:ext cx="10515600" cy="207379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1620"/>
              <a:buFont typeface="Noto Sans Symbols"/>
              <a:buChar char="⮚"/>
            </a:pPr>
            <a:r>
              <a:rPr lang="en-US" sz="1800">
                <a:solidFill>
                  <a:schemeClr val="dk1"/>
                </a:solidFill>
                <a:latin typeface="Times New Roman"/>
                <a:ea typeface="Times New Roman"/>
                <a:cs typeface="Times New Roman"/>
                <a:sym typeface="Times New Roman"/>
              </a:rPr>
              <a:t>Benefits are determined by a tiered system based on the state average weekly wage (SAWW):</a:t>
            </a:r>
            <a:endParaRPr/>
          </a:p>
          <a:p>
            <a:pPr marL="685800" lvl="1" indent="-228600" algn="l" rtl="0">
              <a:lnSpc>
                <a:spcPct val="90000"/>
              </a:lnSpc>
              <a:spcBef>
                <a:spcPts val="500"/>
              </a:spcBef>
              <a:spcAft>
                <a:spcPts val="0"/>
              </a:spcAft>
              <a:buSzPts val="1620"/>
              <a:buFont typeface="Noto Sans Symbols"/>
              <a:buChar char="⮚"/>
            </a:pPr>
            <a:r>
              <a:rPr lang="en-US" sz="1800">
                <a:solidFill>
                  <a:schemeClr val="dk1"/>
                </a:solidFill>
                <a:latin typeface="Times New Roman"/>
                <a:ea typeface="Times New Roman"/>
                <a:cs typeface="Times New Roman"/>
                <a:sym typeface="Times New Roman"/>
              </a:rPr>
              <a:t>The portion of the covered individual’s average weekly wage that is equal to or less than 50% of the SAWW is replaced at 90%</a:t>
            </a:r>
            <a:endParaRPr/>
          </a:p>
          <a:p>
            <a:pPr marL="685800" lvl="1" indent="-228600" algn="l" rtl="0">
              <a:lnSpc>
                <a:spcPct val="90000"/>
              </a:lnSpc>
              <a:spcBef>
                <a:spcPts val="500"/>
              </a:spcBef>
              <a:spcAft>
                <a:spcPts val="0"/>
              </a:spcAft>
              <a:buSzPts val="1620"/>
              <a:buFont typeface="Noto Sans Symbols"/>
              <a:buChar char="⮚"/>
            </a:pPr>
            <a:r>
              <a:rPr lang="en-US" sz="1800">
                <a:solidFill>
                  <a:schemeClr val="dk1"/>
                </a:solidFill>
                <a:latin typeface="Times New Roman"/>
                <a:ea typeface="Times New Roman"/>
                <a:cs typeface="Times New Roman"/>
                <a:sym typeface="Times New Roman"/>
              </a:rPr>
              <a:t>The portion of the covered individual’s average weekly wage that is more than 50% of the SAWW is replaced at 66%</a:t>
            </a:r>
            <a:endParaRPr/>
          </a:p>
          <a:p>
            <a:pPr marL="685800" lvl="1" indent="-228600" algn="l" rtl="0">
              <a:lnSpc>
                <a:spcPct val="90000"/>
              </a:lnSpc>
              <a:spcBef>
                <a:spcPts val="500"/>
              </a:spcBef>
              <a:spcAft>
                <a:spcPts val="0"/>
              </a:spcAft>
              <a:buSzPts val="1620"/>
              <a:buFont typeface="Noto Sans Symbols"/>
              <a:buChar char="⮚"/>
            </a:pPr>
            <a:r>
              <a:rPr lang="en-US" sz="1800">
                <a:solidFill>
                  <a:schemeClr val="dk1"/>
                </a:solidFill>
                <a:latin typeface="Times New Roman"/>
                <a:ea typeface="Times New Roman"/>
                <a:cs typeface="Times New Roman"/>
                <a:sym typeface="Times New Roman"/>
              </a:rPr>
              <a:t>Benefits are capped at the SAWW ($1,144 in 2024). </a:t>
            </a:r>
            <a:endParaRPr/>
          </a:p>
          <a:p>
            <a:pPr marL="228600" lvl="0" indent="-125729" algn="l" rtl="0">
              <a:lnSpc>
                <a:spcPct val="90000"/>
              </a:lnSpc>
              <a:spcBef>
                <a:spcPts val="1000"/>
              </a:spcBef>
              <a:spcAft>
                <a:spcPts val="0"/>
              </a:spcAft>
              <a:buSzPts val="1620"/>
              <a:buFont typeface="Noto Sans Symbols"/>
              <a:buNone/>
            </a:pPr>
            <a:endParaRPr sz="1800">
              <a:solidFill>
                <a:schemeClr val="dk1"/>
              </a:solidFill>
              <a:latin typeface="Times New Roman"/>
              <a:ea typeface="Times New Roman"/>
              <a:cs typeface="Times New Roman"/>
              <a:sym typeface="Times New Roman"/>
            </a:endParaRPr>
          </a:p>
          <a:p>
            <a:pPr marL="228600" lvl="0" indent="-125729" algn="l" rtl="0">
              <a:lnSpc>
                <a:spcPct val="90000"/>
              </a:lnSpc>
              <a:spcBef>
                <a:spcPts val="1000"/>
              </a:spcBef>
              <a:spcAft>
                <a:spcPts val="0"/>
              </a:spcAft>
              <a:buSzPts val="1620"/>
              <a:buNone/>
            </a:pPr>
            <a:endParaRPr sz="1800">
              <a:solidFill>
                <a:schemeClr val="dk1"/>
              </a:solidFill>
              <a:latin typeface="Times New Roman"/>
              <a:ea typeface="Times New Roman"/>
              <a:cs typeface="Times New Roman"/>
              <a:sym typeface="Times New Roman"/>
            </a:endParaRPr>
          </a:p>
          <a:p>
            <a:pPr marL="228600" lvl="0" indent="-125729" algn="l" rtl="0">
              <a:lnSpc>
                <a:spcPct val="90000"/>
              </a:lnSpc>
              <a:spcBef>
                <a:spcPts val="1000"/>
              </a:spcBef>
              <a:spcAft>
                <a:spcPts val="0"/>
              </a:spcAft>
              <a:buSzPts val="1620"/>
              <a:buNone/>
            </a:pPr>
            <a:endParaRPr sz="1800">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ts val="2520"/>
              <a:buNone/>
            </a:pPr>
            <a:endParaRPr>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ts val="2520"/>
              <a:buNone/>
            </a:pPr>
            <a:endParaRPr>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ts val="2520"/>
              <a:buNone/>
            </a:pPr>
            <a:endParaRPr>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ts val="2520"/>
              <a:buNone/>
            </a:pPr>
            <a:endParaRPr>
              <a:solidFill>
                <a:schemeClr val="dk1"/>
              </a:solidFill>
              <a:latin typeface="Times New Roman"/>
              <a:ea typeface="Times New Roman"/>
              <a:cs typeface="Times New Roman"/>
              <a:sym typeface="Times New Roman"/>
            </a:endParaRPr>
          </a:p>
          <a:p>
            <a:pPr marL="0" lvl="0" indent="0" algn="l" rtl="0">
              <a:lnSpc>
                <a:spcPct val="90000"/>
              </a:lnSpc>
              <a:spcBef>
                <a:spcPts val="1000"/>
              </a:spcBef>
              <a:spcAft>
                <a:spcPts val="0"/>
              </a:spcAft>
              <a:buSzPts val="2520"/>
              <a:buNone/>
            </a:pPr>
            <a:endParaRPr>
              <a:solidFill>
                <a:schemeClr val="dk1"/>
              </a:solidFill>
              <a:latin typeface="Times New Roman"/>
              <a:ea typeface="Times New Roman"/>
              <a:cs typeface="Times New Roman"/>
              <a:sym typeface="Times New Roman"/>
            </a:endParaRPr>
          </a:p>
          <a:p>
            <a:pPr marL="228600" lvl="0" indent="-68579" algn="l" rtl="0">
              <a:lnSpc>
                <a:spcPct val="90000"/>
              </a:lnSpc>
              <a:spcBef>
                <a:spcPts val="1000"/>
              </a:spcBef>
              <a:spcAft>
                <a:spcPts val="0"/>
              </a:spcAft>
              <a:buSzPts val="252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Exceeds the State Average Weekly Wage, therefore benefit it capped at $1,144</a:t>
            </a:r>
            <a:endParaRPr sz="1800" b="0" i="0" u="none" strike="noStrike" cap="none">
              <a:solidFill>
                <a:schemeClr val="lt1"/>
              </a:solidFill>
              <a:latin typeface="Libre Franklin"/>
              <a:ea typeface="Libre Franklin"/>
              <a:cs typeface="Libre Franklin"/>
              <a:sym typeface="Libre Franklin"/>
            </a:endParaRPr>
          </a:p>
        </p:txBody>
      </p:sp>
      <p:sp>
        <p:nvSpPr>
          <p:cNvPr id="104" name="Google Shape;104;p24"/>
          <p:cNvSpPr txBox="1">
            <a:spLocks noGrp="1"/>
          </p:cNvSpPr>
          <p:nvPr>
            <p:ph type="title"/>
          </p:nvPr>
        </p:nvSpPr>
        <p:spPr>
          <a:xfrm>
            <a:off x="841248" y="334644"/>
            <a:ext cx="10509504" cy="10769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503A"/>
              </a:buClr>
              <a:buSzPts val="4000"/>
              <a:buFont typeface="Libre Franklin Medium"/>
              <a:buNone/>
            </a:pPr>
            <a:r>
              <a:rPr lang="en-US" sz="4000"/>
              <a:t>      Benefit Amount Examples by Income</a:t>
            </a:r>
            <a:endParaRPr/>
          </a:p>
        </p:txBody>
      </p:sp>
      <p:sp>
        <p:nvSpPr>
          <p:cNvPr id="105" name="Google Shape;105;p24"/>
          <p:cNvSpPr/>
          <p:nvPr/>
        </p:nvSpPr>
        <p:spPr>
          <a:xfrm>
            <a:off x="842772" y="0"/>
            <a:ext cx="10506456" cy="19138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 name="Google Shape;106;p24"/>
          <p:cNvSpPr/>
          <p:nvPr/>
        </p:nvSpPr>
        <p:spPr>
          <a:xfrm>
            <a:off x="841248" y="1512994"/>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graphicFrame>
        <p:nvGraphicFramePr>
          <p:cNvPr id="107" name="Google Shape;107;p24"/>
          <p:cNvGraphicFramePr/>
          <p:nvPr>
            <p:extLst>
              <p:ext uri="{D42A27DB-BD31-4B8C-83A1-F6EECF244321}">
                <p14:modId xmlns:p14="http://schemas.microsoft.com/office/powerpoint/2010/main" val="4194025054"/>
              </p:ext>
            </p:extLst>
          </p:nvPr>
        </p:nvGraphicFramePr>
        <p:xfrm>
          <a:off x="497413" y="1614309"/>
          <a:ext cx="11194125" cy="4733968"/>
        </p:xfrm>
        <a:graphic>
          <a:graphicData uri="http://schemas.openxmlformats.org/drawingml/2006/table">
            <a:tbl>
              <a:tblPr firstRow="1" firstCol="1" bandRow="1">
                <a:noFill/>
                <a:tableStyleId>{326C6DFF-68F2-49FF-A49E-403F8B498B18}</a:tableStyleId>
              </a:tblPr>
              <a:tblGrid>
                <a:gridCol w="2323600">
                  <a:extLst>
                    <a:ext uri="{9D8B030D-6E8A-4147-A177-3AD203B41FA5}">
                      <a16:colId xmlns:a16="http://schemas.microsoft.com/office/drawing/2014/main" val="20000"/>
                    </a:ext>
                  </a:extLst>
                </a:gridCol>
                <a:gridCol w="1681358">
                  <a:extLst>
                    <a:ext uri="{9D8B030D-6E8A-4147-A177-3AD203B41FA5}">
                      <a16:colId xmlns:a16="http://schemas.microsoft.com/office/drawing/2014/main" val="20001"/>
                    </a:ext>
                  </a:extLst>
                </a:gridCol>
                <a:gridCol w="1441229">
                  <a:extLst>
                    <a:ext uri="{9D8B030D-6E8A-4147-A177-3AD203B41FA5}">
                      <a16:colId xmlns:a16="http://schemas.microsoft.com/office/drawing/2014/main" val="20002"/>
                    </a:ext>
                  </a:extLst>
                </a:gridCol>
                <a:gridCol w="2323713">
                  <a:extLst>
                    <a:ext uri="{9D8B030D-6E8A-4147-A177-3AD203B41FA5}">
                      <a16:colId xmlns:a16="http://schemas.microsoft.com/office/drawing/2014/main" val="20003"/>
                    </a:ext>
                  </a:extLst>
                </a:gridCol>
                <a:gridCol w="1935900">
                  <a:extLst>
                    <a:ext uri="{9D8B030D-6E8A-4147-A177-3AD203B41FA5}">
                      <a16:colId xmlns:a16="http://schemas.microsoft.com/office/drawing/2014/main" val="20004"/>
                    </a:ext>
                  </a:extLst>
                </a:gridCol>
                <a:gridCol w="1488325">
                  <a:extLst>
                    <a:ext uri="{9D8B030D-6E8A-4147-A177-3AD203B41FA5}">
                      <a16:colId xmlns:a16="http://schemas.microsoft.com/office/drawing/2014/main" val="20005"/>
                    </a:ext>
                  </a:extLst>
                </a:gridCol>
              </a:tblGrid>
              <a:tr h="1097375">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dirty="0"/>
                        <a:t>Income Level</a:t>
                      </a:r>
                      <a:endParaRPr sz="2400" u="none" strike="noStrike" cap="none" dirty="0">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dirty="0"/>
                        <a:t>Annual Salary</a:t>
                      </a:r>
                      <a:endParaRPr sz="2400" u="none" strike="noStrike" cap="none" dirty="0">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dirty="0">
                          <a:latin typeface="Franklin Gothic Book" panose="020B0503020102020204" pitchFamily="34" charset="0"/>
                          <a:ea typeface="Libre Franklin"/>
                          <a:cs typeface="Libre Franklin"/>
                          <a:sym typeface="Libre Franklin"/>
                        </a:rPr>
                        <a:t>Weekly Wage</a:t>
                      </a:r>
                      <a:endParaRPr sz="2400" u="none" strike="noStrike" cap="none" dirty="0">
                        <a:latin typeface="Franklin Gothic Book" panose="020B0503020102020204" pitchFamily="34" charset="0"/>
                        <a:ea typeface="Libre Franklin"/>
                        <a:cs typeface="Libre Franklin"/>
                        <a:sym typeface="Libre Franklin"/>
                      </a:endParaRPr>
                    </a:p>
                  </a:txBody>
                  <a:tcPr marL="141300" marR="141300"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600" u="none" strike="noStrike" cap="none" dirty="0">
                          <a:latin typeface="Franklin Gothic Book" panose="020B0503020102020204" pitchFamily="34" charset="0"/>
                          <a:ea typeface="Libre Franklin"/>
                          <a:cs typeface="Libre Franklin"/>
                          <a:sym typeface="Libre Franklin"/>
                        </a:rPr>
                        <a:t>Tier 1: 90% wage replacement on earnings up to 50% of SAWW.</a:t>
                      </a:r>
                      <a:endParaRPr sz="1600" dirty="0">
                        <a:latin typeface="Franklin Gothic Book" panose="020B0503020102020204" pitchFamily="34" charset="0"/>
                      </a:endParaRPr>
                    </a:p>
                    <a:p>
                      <a:pPr marL="0" marR="0" lvl="0" indent="0" algn="l" rtl="0">
                        <a:lnSpc>
                          <a:spcPct val="115000"/>
                        </a:lnSpc>
                        <a:spcBef>
                          <a:spcPts val="0"/>
                        </a:spcBef>
                        <a:spcAft>
                          <a:spcPts val="0"/>
                        </a:spcAft>
                        <a:buClr>
                          <a:srgbClr val="000000"/>
                        </a:buClr>
                        <a:buSzPts val="1050"/>
                        <a:buFont typeface="Arial"/>
                        <a:buNone/>
                      </a:pPr>
                      <a:endParaRPr sz="1050" u="none" strike="noStrike" cap="none" dirty="0">
                        <a:latin typeface="Libre Franklin"/>
                        <a:ea typeface="Libre Franklin"/>
                        <a:cs typeface="Libre Franklin"/>
                        <a:sym typeface="Libre Franklin"/>
                      </a:endParaRPr>
                    </a:p>
                    <a:p>
                      <a:pPr marL="0" marR="0" lvl="0" indent="0" algn="l" rtl="0">
                        <a:lnSpc>
                          <a:spcPct val="115000"/>
                        </a:lnSpc>
                        <a:spcBef>
                          <a:spcPts val="0"/>
                        </a:spcBef>
                        <a:spcAft>
                          <a:spcPts val="0"/>
                        </a:spcAft>
                        <a:buClr>
                          <a:srgbClr val="000000"/>
                        </a:buClr>
                        <a:buSzPts val="2000"/>
                        <a:buFont typeface="Arial"/>
                        <a:buNone/>
                      </a:pPr>
                      <a:endParaRPr sz="2000" u="none" strike="noStrike" cap="none" dirty="0">
                        <a:latin typeface="Libre Franklin"/>
                        <a:ea typeface="Libre Franklin"/>
                        <a:cs typeface="Libre Franklin"/>
                        <a:sym typeface="Libre Franklin"/>
                      </a:endParaRPr>
                    </a:p>
                  </a:txBody>
                  <a:tcPr marL="141300" marR="141300"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dirty="0">
                          <a:latin typeface="Franklin Gothic Book" panose="020B0503020102020204" pitchFamily="34" charset="0"/>
                          <a:ea typeface="Libre Franklin"/>
                          <a:cs typeface="Libre Franklin"/>
                          <a:sym typeface="Libre Franklin"/>
                        </a:rPr>
                        <a:t>Tier 2: 66% wage replacement on earnings exceeding 50% of the SAWW.</a:t>
                      </a:r>
                      <a:endParaRPr sz="1400" dirty="0">
                        <a:latin typeface="Franklin Gothic Book" panose="020B0503020102020204" pitchFamily="34" charset="0"/>
                      </a:endParaRPr>
                    </a:p>
                  </a:txBody>
                  <a:tcPr marL="141300" marR="141300" marT="0" marB="0"/>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dirty="0"/>
                        <a:t>Weekly Benefit Amount</a:t>
                      </a:r>
                      <a:endParaRPr sz="2000" u="none" strike="noStrike" cap="none" dirty="0">
                        <a:latin typeface="Arial"/>
                        <a:ea typeface="Arial"/>
                        <a:cs typeface="Arial"/>
                        <a:sym typeface="Arial"/>
                      </a:endParaRPr>
                    </a:p>
                  </a:txBody>
                  <a:tcPr marL="141300" marR="141300" marT="0" marB="0"/>
                </a:tc>
                <a:extLst>
                  <a:ext uri="{0D108BD9-81ED-4DB2-BD59-A6C34878D82A}">
                    <a16:rowId xmlns:a16="http://schemas.microsoft.com/office/drawing/2014/main" val="10000"/>
                  </a:ext>
                </a:extLst>
              </a:tr>
              <a:tr h="905700">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a:t>At or near Minimum Wage</a:t>
                      </a:r>
                      <a:endParaRPr sz="1200" u="none" strike="noStrike" cap="none"/>
                    </a:p>
                    <a:p>
                      <a:pPr marL="0" marR="0" lvl="0" indent="0" algn="l" rtl="0">
                        <a:lnSpc>
                          <a:spcPct val="115000"/>
                        </a:lnSpc>
                        <a:spcBef>
                          <a:spcPts val="0"/>
                        </a:spcBef>
                        <a:spcAft>
                          <a:spcPts val="0"/>
                        </a:spcAft>
                        <a:buClr>
                          <a:srgbClr val="000000"/>
                        </a:buClr>
                        <a:buSzPts val="2500"/>
                        <a:buFont typeface="Arial"/>
                        <a:buNone/>
                      </a:pPr>
                      <a:r>
                        <a:rPr lang="en-US" sz="2500" u="none" strike="noStrike" cap="none"/>
                        <a:t> </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latin typeface="Libre Franklin"/>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$35,000</a:t>
                      </a:r>
                      <a:endParaRPr sz="2500" u="none" strike="noStrike" cap="none">
                        <a:highlight>
                          <a:srgbClr val="FFFF00"/>
                        </a:highlight>
                        <a:latin typeface="Libre Franklin"/>
                        <a:ea typeface="Libre Franklin"/>
                        <a:cs typeface="Libre Franklin"/>
                        <a:sym typeface="Libre Franklin"/>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latin typeface="Libre Franklin"/>
                          <a:ea typeface="Libre Franklin"/>
                          <a:cs typeface="Libre Franklin"/>
                          <a:sym typeface="Libre Franklin"/>
                        </a:rPr>
                        <a:t>$673</a:t>
                      </a:r>
                      <a:endParaRPr sz="2500" u="none" strike="noStrike" cap="none">
                        <a:latin typeface="Libre Franklin"/>
                        <a:ea typeface="Libre Franklin"/>
                        <a:cs typeface="Libre Franklin"/>
                        <a:sym typeface="Libre Franklin"/>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dirty="0">
                          <a:latin typeface="Libre Franklin"/>
                          <a:ea typeface="Libre Franklin"/>
                          <a:cs typeface="Libre Franklin"/>
                          <a:sym typeface="Libre Franklin"/>
                        </a:rPr>
                        <a:t>$514</a:t>
                      </a:r>
                      <a:endParaRPr sz="2500" u="none" strike="noStrike" cap="none" dirty="0">
                        <a:latin typeface="Libre Franklin"/>
                        <a:ea typeface="Libre Franklin"/>
                        <a:cs typeface="Libre Franklin"/>
                        <a:sym typeface="Libre Franklin"/>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latin typeface="Libre Franklin"/>
                          <a:ea typeface="Libre Franklin"/>
                          <a:cs typeface="Libre Franklin"/>
                          <a:sym typeface="Libre Franklin"/>
                        </a:rPr>
                        <a:t>$66</a:t>
                      </a:r>
                      <a:endParaRPr sz="2500" u="none" strike="noStrike" cap="none">
                        <a:latin typeface="Libre Franklin"/>
                        <a:ea typeface="Libre Franklin"/>
                        <a:cs typeface="Libre Franklin"/>
                        <a:sym typeface="Libre Franklin"/>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latin typeface="Libre Franklin"/>
                          <a:ea typeface="Libre Franklin"/>
                          <a:cs typeface="Libre Franklin"/>
                          <a:sym typeface="Libre Franklin"/>
                        </a:rPr>
                        <a:t>$580</a:t>
                      </a:r>
                      <a:endParaRPr sz="2500" u="none" strike="noStrike" cap="none">
                        <a:latin typeface="Libre Franklin"/>
                        <a:ea typeface="Libre Franklin"/>
                        <a:cs typeface="Libre Franklin"/>
                        <a:sym typeface="Libre Franklin"/>
                      </a:endParaRPr>
                    </a:p>
                  </a:txBody>
                  <a:tcPr marL="141300" marR="141300" marT="0" marB="0"/>
                </a:tc>
                <a:extLst>
                  <a:ext uri="{0D108BD9-81ED-4DB2-BD59-A6C34878D82A}">
                    <a16:rowId xmlns:a16="http://schemas.microsoft.com/office/drawing/2014/main" val="10001"/>
                  </a:ext>
                </a:extLst>
              </a:tr>
              <a:tr h="1021250">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Average Wage</a:t>
                      </a:r>
                      <a:endParaRPr sz="1400" u="none" strike="noStrike" cap="none"/>
                    </a:p>
                    <a:p>
                      <a:pPr marL="0" marR="0" lvl="0" indent="0" algn="l" rtl="0">
                        <a:lnSpc>
                          <a:spcPct val="115000"/>
                        </a:lnSpc>
                        <a:spcBef>
                          <a:spcPts val="0"/>
                        </a:spcBef>
                        <a:spcAft>
                          <a:spcPts val="0"/>
                        </a:spcAft>
                        <a:buClr>
                          <a:srgbClr val="000000"/>
                        </a:buClr>
                        <a:buSzPts val="2500"/>
                        <a:buFont typeface="Arial"/>
                        <a:buNone/>
                      </a:pPr>
                      <a:r>
                        <a:rPr lang="en-US" sz="2500" u="none" strike="noStrike" cap="none"/>
                        <a:t> </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$57,000</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latin typeface="Libre Franklin"/>
                          <a:ea typeface="Libre Franklin"/>
                          <a:cs typeface="Libre Franklin"/>
                          <a:sym typeface="Libre Franklin"/>
                        </a:rPr>
                        <a:t>$1,096</a:t>
                      </a:r>
                      <a:endParaRPr sz="2500" u="none" strike="noStrike" cap="none">
                        <a:latin typeface="Libre Franklin"/>
                        <a:ea typeface="Libre Franklin"/>
                        <a:cs typeface="Libre Franklin"/>
                        <a:sym typeface="Libre Franklin"/>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$514</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$345</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$859</a:t>
                      </a:r>
                      <a:endParaRPr sz="2500" u="none" strike="noStrike" cap="none">
                        <a:latin typeface="Arial"/>
                        <a:ea typeface="Arial"/>
                        <a:cs typeface="Arial"/>
                        <a:sym typeface="Arial"/>
                      </a:endParaRPr>
                    </a:p>
                  </a:txBody>
                  <a:tcPr marL="141300" marR="141300" marT="0" marB="0"/>
                </a:tc>
                <a:extLst>
                  <a:ext uri="{0D108BD9-81ED-4DB2-BD59-A6C34878D82A}">
                    <a16:rowId xmlns:a16="http://schemas.microsoft.com/office/drawing/2014/main" val="10002"/>
                  </a:ext>
                </a:extLst>
              </a:tr>
              <a:tr h="671075">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High Income </a:t>
                      </a:r>
                      <a:endParaRPr sz="1400" u="none" strike="noStrike" cap="none"/>
                    </a:p>
                    <a:p>
                      <a:pPr marL="0" marR="0" lvl="0" indent="0" algn="l" rtl="0">
                        <a:lnSpc>
                          <a:spcPct val="115000"/>
                        </a:lnSpc>
                        <a:spcBef>
                          <a:spcPts val="0"/>
                        </a:spcBef>
                        <a:spcAft>
                          <a:spcPts val="0"/>
                        </a:spcAft>
                        <a:buClr>
                          <a:srgbClr val="000000"/>
                        </a:buClr>
                        <a:buSzPts val="2500"/>
                        <a:buFont typeface="Arial"/>
                        <a:buNone/>
                      </a:pPr>
                      <a:r>
                        <a:rPr lang="en-US" sz="2500" u="none" strike="noStrike" cap="none"/>
                        <a:t> </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$90,000</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b="0" u="none" strike="noStrike" cap="none">
                          <a:latin typeface="Libre Franklin"/>
                          <a:ea typeface="Libre Franklin"/>
                          <a:cs typeface="Libre Franklin"/>
                          <a:sym typeface="Libre Franklin"/>
                        </a:rPr>
                        <a:t>$1,730</a:t>
                      </a:r>
                      <a:endParaRPr sz="2500" b="0" u="none" strike="noStrike" cap="none">
                        <a:latin typeface="Libre Franklin"/>
                        <a:ea typeface="Libre Franklin"/>
                        <a:cs typeface="Libre Franklin"/>
                        <a:sym typeface="Libre Franklin"/>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$514</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500"/>
                        <a:buFont typeface="Arial"/>
                        <a:buNone/>
                      </a:pPr>
                      <a:r>
                        <a:rPr lang="en-US" sz="2500" u="none" strike="noStrike" cap="none"/>
                        <a:t>$764</a:t>
                      </a:r>
                      <a:endParaRPr sz="2500" u="none" strike="noStrike" cap="none">
                        <a:latin typeface="Arial"/>
                        <a:ea typeface="Arial"/>
                        <a:cs typeface="Arial"/>
                        <a:sym typeface="Arial"/>
                      </a:endParaRPr>
                    </a:p>
                  </a:txBody>
                  <a:tcPr marL="141300" marR="141300" marT="0" marB="0"/>
                </a:tc>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*$1,144 </a:t>
                      </a:r>
                      <a:endParaRPr sz="2400" u="none" strike="noStrike" cap="none" dirty="0">
                        <a:latin typeface="Arial"/>
                        <a:ea typeface="Arial"/>
                        <a:cs typeface="Arial"/>
                        <a:sym typeface="Arial"/>
                      </a:endParaRPr>
                    </a:p>
                  </a:txBody>
                  <a:tcPr marL="141300" marR="141300" marT="0" marB="0"/>
                </a:tc>
                <a:extLst>
                  <a:ext uri="{0D108BD9-81ED-4DB2-BD59-A6C34878D82A}">
                    <a16:rowId xmlns:a16="http://schemas.microsoft.com/office/drawing/2014/main" val="10003"/>
                  </a:ext>
                </a:extLst>
              </a:tr>
            </a:tbl>
          </a:graphicData>
        </a:graphic>
      </p:graphicFrame>
      <p:sp>
        <p:nvSpPr>
          <p:cNvPr id="108" name="Google Shape;108;p24"/>
          <p:cNvSpPr txBox="1"/>
          <p:nvPr/>
        </p:nvSpPr>
        <p:spPr>
          <a:xfrm flipH="1">
            <a:off x="2568198" y="6464661"/>
            <a:ext cx="720809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Times New Roman"/>
                <a:ea typeface="Times New Roman"/>
                <a:cs typeface="Times New Roman"/>
                <a:sym typeface="Times New Roman"/>
              </a:rPr>
              <a:t>Exceeds the State Average Weekly Wage, therefore benefit is capped at $1,144.</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ME PFML">
      <a:dk1>
        <a:srgbClr val="26503A"/>
      </a:dk1>
      <a:lt1>
        <a:srgbClr val="FFFFFF"/>
      </a:lt1>
      <a:dk2>
        <a:srgbClr val="707171"/>
      </a:dk2>
      <a:lt2>
        <a:srgbClr val="B5CB5C"/>
      </a:lt2>
      <a:accent1>
        <a:srgbClr val="26503A"/>
      </a:accent1>
      <a:accent2>
        <a:srgbClr val="B5CB5C"/>
      </a:accent2>
      <a:accent3>
        <a:srgbClr val="A5A5A5"/>
      </a:accent3>
      <a:accent4>
        <a:srgbClr val="707171"/>
      </a:accent4>
      <a:accent5>
        <a:srgbClr val="FFFFFF"/>
      </a:accent5>
      <a:accent6>
        <a:srgbClr val="26503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1109</Words>
  <Application>Microsoft Office PowerPoint</Application>
  <PresentationFormat>Widescreen</PresentationFormat>
  <Paragraphs>136</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Libre Franklin</vt:lpstr>
      <vt:lpstr>NTR</vt:lpstr>
      <vt:lpstr>Franklin Gothic Book</vt:lpstr>
      <vt:lpstr>Wingdings</vt:lpstr>
      <vt:lpstr>Times New Roman</vt:lpstr>
      <vt:lpstr>Libre Franklin Medium</vt:lpstr>
      <vt:lpstr>Arial</vt:lpstr>
      <vt:lpstr>Noto Sans Symbols</vt:lpstr>
      <vt:lpstr>Calibri</vt:lpstr>
      <vt:lpstr>Office Theme</vt:lpstr>
      <vt:lpstr>Understanding Maine’s Paid Family and Medical Leave Law</vt:lpstr>
      <vt:lpstr>General Overview</vt:lpstr>
      <vt:lpstr>Reasons for Leave</vt:lpstr>
      <vt:lpstr>What to Expect in 2025 and 2026</vt:lpstr>
      <vt:lpstr>Premiums to the Paid Family and Medical Leave Fund</vt:lpstr>
      <vt:lpstr>      Premium Amount Examples by Income</vt:lpstr>
      <vt:lpstr>Requirements and Eligibility</vt:lpstr>
      <vt:lpstr>Benefit Calculations:  The Tiers</vt:lpstr>
      <vt:lpstr>      Benefit Amount Examples by Income</vt:lpstr>
      <vt:lpstr>Maine Paid Leave Portal: Coming Winter 2025</vt:lpstr>
      <vt:lpstr>Additional Information for Employers</vt:lpstr>
      <vt:lpstr>Action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Mary Glumb</dc:creator>
  <cp:lastModifiedBy>Parson, Reginald</cp:lastModifiedBy>
  <cp:revision>1</cp:revision>
  <dcterms:created xsi:type="dcterms:W3CDTF">2023-03-28T16:32:47Z</dcterms:created>
  <dcterms:modified xsi:type="dcterms:W3CDTF">2024-10-08T20:09:03Z</dcterms:modified>
</cp:coreProperties>
</file>