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705" r:id="rId4"/>
  </p:sldMasterIdLst>
  <p:notesMasterIdLst>
    <p:notesMasterId r:id="rId31"/>
  </p:notesMasterIdLst>
  <p:sldIdLst>
    <p:sldId id="256" r:id="rId5"/>
    <p:sldId id="320" r:id="rId6"/>
    <p:sldId id="322" r:id="rId7"/>
    <p:sldId id="260" r:id="rId8"/>
    <p:sldId id="261" r:id="rId9"/>
    <p:sldId id="262" r:id="rId10"/>
    <p:sldId id="266" r:id="rId11"/>
    <p:sldId id="267" r:id="rId12"/>
    <p:sldId id="268" r:id="rId13"/>
    <p:sldId id="270" r:id="rId14"/>
    <p:sldId id="271" r:id="rId15"/>
    <p:sldId id="273" r:id="rId16"/>
    <p:sldId id="317" r:id="rId17"/>
    <p:sldId id="287" r:id="rId18"/>
    <p:sldId id="324" r:id="rId19"/>
    <p:sldId id="309" r:id="rId20"/>
    <p:sldId id="297" r:id="rId21"/>
    <p:sldId id="318" r:id="rId22"/>
    <p:sldId id="278" r:id="rId23"/>
    <p:sldId id="323" r:id="rId24"/>
    <p:sldId id="279" r:id="rId25"/>
    <p:sldId id="290" r:id="rId26"/>
    <p:sldId id="291" r:id="rId27"/>
    <p:sldId id="293" r:id="rId28"/>
    <p:sldId id="294" r:id="rId29"/>
    <p:sldId id="316" r:id="rId3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rtis, Kelly A." initials="CKA" lastIdx="2" clrIdx="0">
    <p:extLst>
      <p:ext uri="{19B8F6BF-5375-455C-9EA6-DF929625EA0E}">
        <p15:presenceInfo xmlns:p15="http://schemas.microsoft.com/office/powerpoint/2012/main" userId="S-1-5-21-4241590797-1299073551-2511459964-419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E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94660"/>
  </p:normalViewPr>
  <p:slideViewPr>
    <p:cSldViewPr snapToGrid="0">
      <p:cViewPr varScale="1">
        <p:scale>
          <a:sx n="54" d="100"/>
          <a:sy n="54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F86AC5-EAE5-4FD9-AEB3-F11C5BD5B3DF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80BEB-E836-44E5-9DBB-293073177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4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recommend utilizing M-PWR in Chrome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0BEB-E836-44E5-9DBB-2930731778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38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0BEB-E836-44E5-9DBB-2930731778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35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show how to submit a dispute utilizing the Bill.350 report along with applicable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0BEB-E836-44E5-9DBB-2930731778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18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by selecting more than 1 dispute at once, M-PWR will summarize all approved disputes on next month’s bill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0BEB-E836-44E5-9DBB-2930731778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93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0BEB-E836-44E5-9DBB-2930731778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67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0BEB-E836-44E5-9DBB-2930731778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0BEB-E836-44E5-9DBB-2930731778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2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0BEB-E836-44E5-9DBB-2930731778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0BEB-E836-44E5-9DBB-2930731778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20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0BEB-E836-44E5-9DBB-2930731778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3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0BEB-E836-44E5-9DBB-293073177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40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0BEB-E836-44E5-9DBB-2930731778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71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0BEB-E836-44E5-9DBB-2930731778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34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show how to submit a dispute utilizing the Bill.350 report along with applicable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0BEB-E836-44E5-9DBB-2930731778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9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4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2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74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8371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617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36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81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02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6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0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0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6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5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0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ine.gov/oit/billing/index.html" TargetMode="External"/><Relationship Id="rId2" Type="http://schemas.openxmlformats.org/officeDocument/2006/relationships/hyperlink" Target="https://www.mpwrmaine.com/mpwr_q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net.state.me.us/oit/services/billing/application/index.php" TargetMode="External"/><Relationship Id="rId5" Type="http://schemas.openxmlformats.org/officeDocument/2006/relationships/hyperlink" Target="http://inet.state.me.us/oit/services/billing/" TargetMode="External"/><Relationship Id="rId4" Type="http://schemas.openxmlformats.org/officeDocument/2006/relationships/hyperlink" Target="mailto:MPWR-ME.OIT@maine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DC4D-2347-4479-B1A3-6A24DE33D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7200" dirty="0"/>
              <a:t>M-PWR me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B625A-008C-43E2-AAAF-71A28F727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2837793"/>
            <a:ext cx="8791575" cy="2947545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/>
              <a:t>For:</a:t>
            </a:r>
          </a:p>
          <a:p>
            <a:pPr algn="ctr"/>
            <a:r>
              <a:rPr lang="en-US" sz="3200" dirty="0"/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328782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8EF5CF-246A-450F-A98C-8D865900A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37" t="15363" r="11053"/>
          <a:stretch/>
        </p:blipFill>
        <p:spPr>
          <a:xfrm>
            <a:off x="224590" y="256674"/>
            <a:ext cx="11678652" cy="638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0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AB8561-09B1-4A60-BDDC-10905C7C7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05" t="15113" r="11316"/>
          <a:stretch/>
        </p:blipFill>
        <p:spPr>
          <a:xfrm>
            <a:off x="224589" y="192505"/>
            <a:ext cx="11790947" cy="644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21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9DD703-8E2F-4EF8-ADCE-286B9FB4E5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73" t="15113" r="11184"/>
          <a:stretch/>
        </p:blipFill>
        <p:spPr>
          <a:xfrm>
            <a:off x="192505" y="208547"/>
            <a:ext cx="11758863" cy="643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16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FECEC-67F9-4DEB-8FC6-CF58B827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100" dirty="0"/>
              <a:t>From Bill 350 report, you can drill down in to Billing details by period and consumer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FD77CE-C197-4A34-9C18-DE8B5529671A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33266" y="1589300"/>
            <a:ext cx="4422710" cy="3505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486DFF-FA80-4925-9AD3-FCEDF8AC8F9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49282" y="1589301"/>
            <a:ext cx="7189122" cy="50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75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C4A6-CC4D-4AD2-A982-E8810AE5D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Bill of IT Flowchart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BE14F7-4B45-4913-9E4C-68168D79AEEF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17838" y="1684383"/>
            <a:ext cx="8756324" cy="478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98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25C3-B88E-49C2-9FF5-BD78BD26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something incorrect on my bill, I need to submit a dispute.</a:t>
            </a:r>
          </a:p>
        </p:txBody>
      </p:sp>
    </p:spTree>
    <p:extLst>
      <p:ext uri="{BB962C8B-B14F-4D97-AF65-F5344CB8AC3E}">
        <p14:creationId xmlns:p14="http://schemas.microsoft.com/office/powerpoint/2010/main" val="3670417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FF664-FBAF-49A4-922A-E2AB837F53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41" t="15368" r="11508"/>
          <a:stretch/>
        </p:blipFill>
        <p:spPr>
          <a:xfrm>
            <a:off x="378371" y="220717"/>
            <a:ext cx="11477297" cy="6368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CD9DF0-160B-4923-B81A-4F41DB9ABBC1}"/>
              </a:ext>
            </a:extLst>
          </p:cNvPr>
          <p:cNvSpPr txBox="1"/>
          <p:nvPr/>
        </p:nvSpPr>
        <p:spPr>
          <a:xfrm>
            <a:off x="3896590" y="1070264"/>
            <a:ext cx="6141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OR the Bill.350 Billing Details by Consumer and Service.</a:t>
            </a:r>
          </a:p>
        </p:txBody>
      </p:sp>
    </p:spTree>
    <p:extLst>
      <p:ext uri="{BB962C8B-B14F-4D97-AF65-F5344CB8AC3E}">
        <p14:creationId xmlns:p14="http://schemas.microsoft.com/office/powerpoint/2010/main" val="418920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FECEC-67F9-4DEB-8FC6-CF58B8278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648" y="140535"/>
            <a:ext cx="10364451" cy="1596177"/>
          </a:xfrm>
        </p:spPr>
        <p:txBody>
          <a:bodyPr anchor="t">
            <a:normAutofit fontScale="90000"/>
          </a:bodyPr>
          <a:lstStyle/>
          <a:p>
            <a:r>
              <a:rPr lang="en-US" sz="3200" dirty="0"/>
              <a:t>From the BILL.350 report, you can enter a dispute for a Consumer and Service combination by clicking a </a:t>
            </a:r>
            <a:r>
              <a:rPr lang="en-US" sz="3200" b="1" i="1" dirty="0"/>
              <a:t>Dispute </a:t>
            </a:r>
            <a:r>
              <a:rPr lang="en-US" sz="3200" dirty="0"/>
              <a:t>link for that line item level.</a:t>
            </a:r>
            <a:br>
              <a:rPr lang="en-US" sz="32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FD77CE-C197-4A34-9C18-DE8B5529671A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33266" y="1589300"/>
            <a:ext cx="4422710" cy="3505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486DFF-FA80-4925-9AD3-FCEDF8AC8F9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49282" y="1589301"/>
            <a:ext cx="7189122" cy="50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55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FF6377-8084-47AE-976A-1A2B556701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7983" y="280555"/>
            <a:ext cx="11284526" cy="64008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33D3811-D5D1-4BD4-B36F-8E0DDBFFAF3C}"/>
              </a:ext>
            </a:extLst>
          </p:cNvPr>
          <p:cNvSpPr/>
          <p:nvPr/>
        </p:nvSpPr>
        <p:spPr>
          <a:xfrm>
            <a:off x="6348845" y="3075709"/>
            <a:ext cx="405246" cy="2182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9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6A290-40C5-4443-BE81-82BF3895A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Select the item or items you wish to dispute and enter a comment that you want to accompany that dispute and press “</a:t>
            </a:r>
            <a:r>
              <a:rPr lang="en-US" sz="2700" b="1" i="1" dirty="0"/>
              <a:t>Submit</a:t>
            </a:r>
            <a:r>
              <a:rPr lang="en-US" sz="2700" dirty="0"/>
              <a:t>”.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BFFD2C-CA2F-412F-9BA9-4F0D74BEB5A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38991" y="1724891"/>
            <a:ext cx="11731336" cy="4987636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BDBC2AF1-32AB-45DE-8BF8-3C8DF41EA9C8}"/>
              </a:ext>
            </a:extLst>
          </p:cNvPr>
          <p:cNvSpPr/>
          <p:nvPr/>
        </p:nvSpPr>
        <p:spPr>
          <a:xfrm>
            <a:off x="7928263" y="4426527"/>
            <a:ext cx="1143000" cy="17664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D3AA7C4-1B12-4FC2-B487-EBE51A662F60}"/>
              </a:ext>
            </a:extLst>
          </p:cNvPr>
          <p:cNvSpPr/>
          <p:nvPr/>
        </p:nvSpPr>
        <p:spPr>
          <a:xfrm rot="19349883">
            <a:off x="6348846" y="3976177"/>
            <a:ext cx="498763" cy="529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8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464C-7F08-4953-B735-B37CDD35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to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138BC-7886-406D-9F3B-DFE078CA1A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M-</a:t>
            </a:r>
            <a:r>
              <a:rPr lang="en-US" dirty="0" err="1"/>
              <a:t>pwr</a:t>
            </a:r>
            <a:r>
              <a:rPr lang="en-US" dirty="0"/>
              <a:t> reports</a:t>
            </a:r>
          </a:p>
          <a:p>
            <a:pPr lvl="1"/>
            <a:r>
              <a:rPr lang="en-US" dirty="0"/>
              <a:t>Bill.350 billing details by consumer and service (billing details)</a:t>
            </a:r>
          </a:p>
          <a:p>
            <a:pPr lvl="1"/>
            <a:r>
              <a:rPr lang="en-US" dirty="0"/>
              <a:t>Bill.300 billing details by consumer (Trend)</a:t>
            </a:r>
          </a:p>
          <a:p>
            <a:pPr lvl="2"/>
            <a:r>
              <a:rPr lang="en-US" dirty="0"/>
              <a:t>Filter</a:t>
            </a:r>
          </a:p>
          <a:p>
            <a:pPr lvl="2"/>
            <a:r>
              <a:rPr lang="en-US" dirty="0"/>
              <a:t>Download</a:t>
            </a:r>
          </a:p>
          <a:p>
            <a:pPr lvl="2"/>
            <a:r>
              <a:rPr lang="en-US" dirty="0"/>
              <a:t>Collapse</a:t>
            </a:r>
          </a:p>
          <a:p>
            <a:pPr lvl="2"/>
            <a:r>
              <a:rPr lang="en-US" dirty="0"/>
              <a:t>expand</a:t>
            </a:r>
          </a:p>
          <a:p>
            <a:pPr lvl="1"/>
            <a:r>
              <a:rPr lang="en-US" dirty="0"/>
              <a:t>Dsp.200 disputes – all detail</a:t>
            </a:r>
          </a:p>
          <a:p>
            <a:r>
              <a:rPr lang="en-US" dirty="0"/>
              <a:t>documents</a:t>
            </a:r>
          </a:p>
          <a:p>
            <a:r>
              <a:rPr lang="en-US" dirty="0"/>
              <a:t>Account coding solution</a:t>
            </a:r>
          </a:p>
        </p:txBody>
      </p:sp>
    </p:spTree>
    <p:extLst>
      <p:ext uri="{BB962C8B-B14F-4D97-AF65-F5344CB8AC3E}">
        <p14:creationId xmlns:p14="http://schemas.microsoft.com/office/powerpoint/2010/main" val="2050724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7E5AC-F3F6-47A2-BC21-39768806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68393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Once OIT Finance runs the final bill, the approved disputes will appear on the corresponding bill report(s).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0AF60-03E8-4000-9FD7-0164A24399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10140"/>
            <a:ext cx="10363826" cy="39810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3" descr="image007">
            <a:extLst>
              <a:ext uri="{FF2B5EF4-FFF2-40B4-BE49-F238E27FC236}">
                <a16:creationId xmlns:a16="http://schemas.microsoft.com/office/drawing/2014/main" id="{38E1835F-6354-4C6D-9A3B-A21992758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61" y="1810140"/>
            <a:ext cx="10339539" cy="471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276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015F9B-6777-467B-8E5E-D63C5EC554AB}"/>
              </a:ext>
            </a:extLst>
          </p:cNvPr>
          <p:cNvSpPr/>
          <p:nvPr/>
        </p:nvSpPr>
        <p:spPr>
          <a:xfrm>
            <a:off x="1090864" y="1288197"/>
            <a:ext cx="10266948" cy="4155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submitted, the dispute will appear in DSP and CTL reports and the </a:t>
            </a:r>
            <a:r>
              <a:rPr lang="en-US" sz="28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submitter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approver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receive an email notification.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record can only be disputed </a:t>
            </a:r>
            <a:r>
              <a:rPr lang="en-US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After a Dispute ID is generated, the record can no longer be selected. This is to ensure credits are not generated more than once.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98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B5852-98FF-421D-AC12-4F0734A94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92505"/>
            <a:ext cx="9905998" cy="97907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/>
              <a:t>Available Bill of IT Web Reports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A6B301B-0898-4E3A-9F04-5CAB434B39A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4275520"/>
              </p:ext>
            </p:extLst>
          </p:nvPr>
        </p:nvGraphicFramePr>
        <p:xfrm>
          <a:off x="914400" y="1171575"/>
          <a:ext cx="10357337" cy="4851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151">
                  <a:extLst>
                    <a:ext uri="{9D8B030D-6E8A-4147-A177-3AD203B41FA5}">
                      <a16:colId xmlns:a16="http://schemas.microsoft.com/office/drawing/2014/main" val="1734164549"/>
                    </a:ext>
                  </a:extLst>
                </a:gridCol>
                <a:gridCol w="3445946">
                  <a:extLst>
                    <a:ext uri="{9D8B030D-6E8A-4147-A177-3AD203B41FA5}">
                      <a16:colId xmlns:a16="http://schemas.microsoft.com/office/drawing/2014/main" val="2136088434"/>
                    </a:ext>
                  </a:extLst>
                </a:gridCol>
                <a:gridCol w="5223240">
                  <a:extLst>
                    <a:ext uri="{9D8B030D-6E8A-4147-A177-3AD203B41FA5}">
                      <a16:colId xmlns:a16="http://schemas.microsoft.com/office/drawing/2014/main" val="1340547767"/>
                    </a:ext>
                  </a:extLst>
                </a:gridCol>
              </a:tblGrid>
              <a:tr h="3835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Category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Report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1946114"/>
                  </a:ext>
                </a:extLst>
              </a:tr>
              <a:tr h="740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Billing Reports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BILL.100 Billing Summary by Bus Unit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This report shows final billing information at a Business Unit level for all months that have been processed in M-PWR.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663845"/>
                  </a:ext>
                </a:extLst>
              </a:tr>
              <a:tr h="740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Billing Reports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BILL.200 Billing Summary by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This report shows final billing information at a Group level for all months that have been processed in M-PWR.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0590206"/>
                  </a:ext>
                </a:extLst>
              </a:tr>
              <a:tr h="740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Billing Reports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BILL.300 Billing Details by Consumer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This report shows final billing information at a Consumer level for all months that have been processed in M-PWR.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9032486"/>
                  </a:ext>
                </a:extLst>
              </a:tr>
              <a:tr h="11226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Billing Reports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BILL.325 Billing Details by Consumer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This report shows final billing information at a Consumer level by Service Category for all months that have been processed in M-PWR.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787013"/>
                  </a:ext>
                </a:extLst>
              </a:tr>
              <a:tr h="11226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Billing Reports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BILL.350 Billing Details by Consumer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This report shows final billing information at a Consumer level by Service Category for the period selected that has been processed in M-PWR.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539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894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3FDE80-6D2B-4D70-A05E-A45AD45E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37566"/>
          </a:xfrm>
        </p:spPr>
        <p:txBody>
          <a:bodyPr/>
          <a:lstStyle/>
          <a:p>
            <a:r>
              <a:rPr lang="en-US" b="1" dirty="0"/>
              <a:t>Available Bill of IT Web Reports Continued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8601450-4F28-433A-9A93-747D41D170B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84956539"/>
              </p:ext>
            </p:extLst>
          </p:nvPr>
        </p:nvGraphicFramePr>
        <p:xfrm>
          <a:off x="385011" y="1716505"/>
          <a:ext cx="11309684" cy="3756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9080">
                  <a:extLst>
                    <a:ext uri="{9D8B030D-6E8A-4147-A177-3AD203B41FA5}">
                      <a16:colId xmlns:a16="http://schemas.microsoft.com/office/drawing/2014/main" val="815278429"/>
                    </a:ext>
                  </a:extLst>
                </a:gridCol>
                <a:gridCol w="3078496">
                  <a:extLst>
                    <a:ext uri="{9D8B030D-6E8A-4147-A177-3AD203B41FA5}">
                      <a16:colId xmlns:a16="http://schemas.microsoft.com/office/drawing/2014/main" val="2081583560"/>
                    </a:ext>
                  </a:extLst>
                </a:gridCol>
                <a:gridCol w="5942108">
                  <a:extLst>
                    <a:ext uri="{9D8B030D-6E8A-4147-A177-3AD203B41FA5}">
                      <a16:colId xmlns:a16="http://schemas.microsoft.com/office/drawing/2014/main" val="3413145664"/>
                    </a:ext>
                  </a:extLst>
                </a:gridCol>
              </a:tblGrid>
              <a:tr h="4305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Category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Report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Description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5833240"/>
                  </a:ext>
                </a:extLst>
              </a:tr>
              <a:tr h="8314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Data Source Billing Reports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DSCF.100 Billing Details - Adjustments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This report shows Adjustments data source information for the most recent month that has been finalized in M-PWR.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6418548"/>
                  </a:ext>
                </a:extLst>
              </a:tr>
              <a:tr h="8314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Data Source Billing Reports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DSCF.110 Billing Details - Recurring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This report shows Recurring data source information for the most recent month that has been finalized in M-PWR.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6269734"/>
                  </a:ext>
                </a:extLst>
              </a:tr>
              <a:tr h="8314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Data Source Billing Reports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DSCF.120 Billing Details - Infrastructure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This report shows Infrastructure data source information for the most recent month that has been finalized in M-PWR.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8487030"/>
                  </a:ext>
                </a:extLst>
              </a:tr>
              <a:tr h="8314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Data Source Billing Reports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DSCF.130 Billing Details - Labor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This report shows Labor data source information for the most recent month that has been finalized in M-PWR.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5262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724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90B04-ABFF-45FA-8E31-FC6D521CB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Available Bill of IT Web Reports Continued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64B9241-A42F-4BCB-AFC9-E558C1062F5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97390455"/>
              </p:ext>
            </p:extLst>
          </p:nvPr>
        </p:nvGraphicFramePr>
        <p:xfrm>
          <a:off x="529388" y="1812759"/>
          <a:ext cx="11069053" cy="2360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0376">
                  <a:extLst>
                    <a:ext uri="{9D8B030D-6E8A-4147-A177-3AD203B41FA5}">
                      <a16:colId xmlns:a16="http://schemas.microsoft.com/office/drawing/2014/main" val="971703617"/>
                    </a:ext>
                  </a:extLst>
                </a:gridCol>
                <a:gridCol w="3012996">
                  <a:extLst>
                    <a:ext uri="{9D8B030D-6E8A-4147-A177-3AD203B41FA5}">
                      <a16:colId xmlns:a16="http://schemas.microsoft.com/office/drawing/2014/main" val="1626975951"/>
                    </a:ext>
                  </a:extLst>
                </a:gridCol>
                <a:gridCol w="5815681">
                  <a:extLst>
                    <a:ext uri="{9D8B030D-6E8A-4147-A177-3AD203B41FA5}">
                      <a16:colId xmlns:a16="http://schemas.microsoft.com/office/drawing/2014/main" val="485151652"/>
                    </a:ext>
                  </a:extLst>
                </a:gridCol>
              </a:tblGrid>
              <a:tr h="597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Category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Report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Description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5150055"/>
                  </a:ext>
                </a:extLst>
              </a:tr>
              <a:tr h="587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Dispute Reports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DSP.000 Dispute Details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This report shows details of each dispute that has been submitted.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150342"/>
                  </a:ext>
                </a:extLst>
              </a:tr>
              <a:tr h="587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Dispute Reports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DSP.100 Disputes in Open Status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This report shows all disputes that have an Open status.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118469"/>
                  </a:ext>
                </a:extLst>
              </a:tr>
              <a:tr h="587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Dispute Reports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DSP.200 Disputes - All Statuses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This report shows all disputes that have been submitted.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3507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225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A6BB-4C8E-4A29-AA60-4B7CA7C27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Available Bill of IT Web Reports Continued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9477C0-4594-4F20-AC21-AB037A602EC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80902558"/>
              </p:ext>
            </p:extLst>
          </p:nvPr>
        </p:nvGraphicFramePr>
        <p:xfrm>
          <a:off x="401680" y="1959717"/>
          <a:ext cx="10876546" cy="3009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1413">
                  <a:extLst>
                    <a:ext uri="{9D8B030D-6E8A-4147-A177-3AD203B41FA5}">
                      <a16:colId xmlns:a16="http://schemas.microsoft.com/office/drawing/2014/main" val="1371063393"/>
                    </a:ext>
                  </a:extLst>
                </a:gridCol>
                <a:gridCol w="2960596">
                  <a:extLst>
                    <a:ext uri="{9D8B030D-6E8A-4147-A177-3AD203B41FA5}">
                      <a16:colId xmlns:a16="http://schemas.microsoft.com/office/drawing/2014/main" val="3628088233"/>
                    </a:ext>
                  </a:extLst>
                </a:gridCol>
                <a:gridCol w="5714537">
                  <a:extLst>
                    <a:ext uri="{9D8B030D-6E8A-4147-A177-3AD203B41FA5}">
                      <a16:colId xmlns:a16="http://schemas.microsoft.com/office/drawing/2014/main" val="2680528076"/>
                    </a:ext>
                  </a:extLst>
                </a:gridCol>
              </a:tblGrid>
              <a:tr h="409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Category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Report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Description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3591007"/>
                  </a:ext>
                </a:extLst>
              </a:tr>
              <a:tr h="26000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Invoice Reports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INV.100 Invoice List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This report shows final invoice amounts at a Business Unit level for all months that have been processed in M-PWR with links to PDFs.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2883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553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C27894-593E-40CA-A979-32BA0FA3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21197"/>
          </a:xfrm>
        </p:spPr>
        <p:txBody>
          <a:bodyPr anchor="t"/>
          <a:lstStyle/>
          <a:p>
            <a:pPr algn="ctr"/>
            <a:r>
              <a:rPr lang="en-US" dirty="0"/>
              <a:t>Things to remember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6AE81B-F8F9-4C27-8F78-107D6BE896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1093" y="1134209"/>
            <a:ext cx="6653093" cy="56006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Recommend opening the M-PWR application in Chrome for improved performance.</a:t>
            </a:r>
          </a:p>
          <a:p>
            <a:r>
              <a:rPr lang="en-US" dirty="0"/>
              <a:t>M-PWR QA Environment</a:t>
            </a:r>
          </a:p>
          <a:p>
            <a:pPr lvl="1"/>
            <a:r>
              <a:rPr lang="en-US" dirty="0">
                <a:hlinkClick r:id="rId2"/>
              </a:rPr>
              <a:t>https://www.mpwrmaine.com/mpwr_qa</a:t>
            </a:r>
            <a:endParaRPr lang="en-US" dirty="0"/>
          </a:p>
          <a:p>
            <a:r>
              <a:rPr lang="en-US" dirty="0"/>
              <a:t>M-PWR Information + User Guides</a:t>
            </a:r>
          </a:p>
          <a:p>
            <a:pPr lvl="1"/>
            <a:r>
              <a:rPr lang="en-US" dirty="0">
                <a:hlinkClick r:id="rId3"/>
              </a:rPr>
              <a:t>http://www.maine.gov/oit/billing/index.html</a:t>
            </a:r>
            <a:endParaRPr lang="en-US" dirty="0"/>
          </a:p>
          <a:p>
            <a:r>
              <a:rPr lang="en-US" dirty="0"/>
              <a:t>For questions pertaining to the M-PWR System, email the project team at</a:t>
            </a:r>
            <a:endParaRPr lang="en-US" dirty="0">
              <a:hlinkClick r:id="rId4"/>
            </a:endParaRPr>
          </a:p>
          <a:p>
            <a:pPr lvl="1"/>
            <a:r>
              <a:rPr lang="en-US" dirty="0">
                <a:hlinkClick r:id="rId4"/>
              </a:rPr>
              <a:t>MPWR-ME@maine.gov</a:t>
            </a:r>
            <a:endParaRPr lang="en-US" dirty="0"/>
          </a:p>
          <a:p>
            <a:r>
              <a:rPr lang="en-US" dirty="0"/>
              <a:t>Effective </a:t>
            </a:r>
            <a:r>
              <a:rPr lang="en-US" dirty="0" err="1"/>
              <a:t>july</a:t>
            </a:r>
            <a:r>
              <a:rPr lang="en-US" dirty="0"/>
              <a:t> 2018, Monthly broadcasts will be sent via email</a:t>
            </a:r>
          </a:p>
          <a:p>
            <a:r>
              <a:rPr lang="en-US" dirty="0"/>
              <a:t>M-PWR System Access</a:t>
            </a:r>
          </a:p>
          <a:p>
            <a:pPr lvl="1"/>
            <a:r>
              <a:rPr lang="en-US" dirty="0" err="1"/>
              <a:t>Oit</a:t>
            </a:r>
            <a:r>
              <a:rPr lang="en-US" dirty="0"/>
              <a:t> finance resources and tools </a:t>
            </a:r>
            <a:r>
              <a:rPr lang="en-US" dirty="0">
                <a:hlinkClick r:id="rId5"/>
              </a:rPr>
              <a:t>http://inet.state.me.us/oit/services/billing/</a:t>
            </a:r>
            <a:endParaRPr lang="en-US" dirty="0"/>
          </a:p>
          <a:p>
            <a:pPr lvl="2"/>
            <a:r>
              <a:rPr lang="en-US" b="1" dirty="0"/>
              <a:t>OIT Billing System Access</a:t>
            </a:r>
          </a:p>
          <a:p>
            <a:pPr lvl="3"/>
            <a:r>
              <a:rPr lang="en-US" dirty="0"/>
              <a:t>OIT Billing System online Security Application (System Access) will need to be completed</a:t>
            </a:r>
          </a:p>
          <a:p>
            <a:pPr lvl="4"/>
            <a:r>
              <a:rPr lang="en-US" dirty="0">
                <a:hlinkClick r:id="rId6"/>
              </a:rPr>
              <a:t>OIT Billing System Security Application</a:t>
            </a:r>
            <a:r>
              <a:rPr lang="en-US" dirty="0"/>
              <a:t> (System Access)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33E9BE-98AE-407F-A321-EB675623B3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33847" y="1239715"/>
            <a:ext cx="4703884" cy="54951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User</a:t>
            </a:r>
          </a:p>
          <a:p>
            <a:pPr lvl="1"/>
            <a:r>
              <a:rPr lang="en-US" dirty="0"/>
              <a:t>User Portal</a:t>
            </a:r>
          </a:p>
          <a:p>
            <a:pPr lvl="1"/>
            <a:r>
              <a:rPr lang="en-US" dirty="0"/>
              <a:t>Reports</a:t>
            </a:r>
          </a:p>
          <a:p>
            <a:pPr lvl="2"/>
            <a:r>
              <a:rPr lang="en-US" dirty="0"/>
              <a:t>Bill.350 Billing Details by Consumer and Service</a:t>
            </a:r>
          </a:p>
          <a:p>
            <a:pPr lvl="2"/>
            <a:r>
              <a:rPr lang="en-US" dirty="0"/>
              <a:t>Bill.325 billing summary by service category</a:t>
            </a:r>
          </a:p>
          <a:p>
            <a:pPr lvl="2"/>
            <a:r>
              <a:rPr lang="en-US" dirty="0"/>
              <a:t>Bill.300 Billing Details by Consumer</a:t>
            </a:r>
          </a:p>
          <a:p>
            <a:pPr lvl="2"/>
            <a:r>
              <a:rPr lang="en-US" dirty="0"/>
              <a:t>Bill.200 Billing Summary by Department-Consumer</a:t>
            </a:r>
          </a:p>
          <a:p>
            <a:pPr lvl="2"/>
            <a:r>
              <a:rPr lang="en-US" dirty="0"/>
              <a:t>Bill.100 Billing Summary by SOM-Department</a:t>
            </a:r>
          </a:p>
          <a:p>
            <a:pPr lvl="2"/>
            <a:r>
              <a:rPr lang="en-US" dirty="0"/>
              <a:t>DSP.200 Disputes – All Status</a:t>
            </a:r>
          </a:p>
          <a:p>
            <a:pPr lvl="1"/>
            <a:r>
              <a:rPr lang="en-US" dirty="0"/>
              <a:t>Documents</a:t>
            </a:r>
          </a:p>
          <a:p>
            <a:pPr lvl="1"/>
            <a:r>
              <a:rPr lang="en-US" dirty="0"/>
              <a:t>Account Coding Solution</a:t>
            </a:r>
          </a:p>
        </p:txBody>
      </p:sp>
    </p:spTree>
    <p:extLst>
      <p:ext uri="{BB962C8B-B14F-4D97-AF65-F5344CB8AC3E}">
        <p14:creationId xmlns:p14="http://schemas.microsoft.com/office/powerpoint/2010/main" val="174212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440AC-F676-4F67-B353-C092C2F4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33B3C-B0C2-4657-AA2B-6456C4503D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214694"/>
            <a:ext cx="5106026" cy="3424107"/>
          </a:xfrm>
        </p:spPr>
        <p:txBody>
          <a:bodyPr/>
          <a:lstStyle/>
          <a:p>
            <a:r>
              <a:rPr lang="en-US" dirty="0"/>
              <a:t>M-</a:t>
            </a:r>
            <a:r>
              <a:rPr lang="en-US" dirty="0" err="1"/>
              <a:t>pwr</a:t>
            </a:r>
            <a:endParaRPr lang="en-US" dirty="0"/>
          </a:p>
          <a:p>
            <a:pPr lvl="1"/>
            <a:r>
              <a:rPr lang="en-US" dirty="0"/>
              <a:t>Consumer</a:t>
            </a:r>
          </a:p>
          <a:p>
            <a:pPr lvl="1"/>
            <a:r>
              <a:rPr lang="en-US" dirty="0"/>
              <a:t>Line item</a:t>
            </a:r>
          </a:p>
          <a:p>
            <a:pPr lvl="1"/>
            <a:r>
              <a:rPr lang="en-US" dirty="0"/>
              <a:t>Bill.350 Billing details by consumer and service (similar to consolidated merge report)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38474-AC10-4E4B-BC48-FD4B07A8A5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9676" y="2214694"/>
            <a:ext cx="5105400" cy="3424107"/>
          </a:xfrm>
        </p:spPr>
        <p:txBody>
          <a:bodyPr/>
          <a:lstStyle/>
          <a:p>
            <a:r>
              <a:rPr lang="en-US" dirty="0"/>
              <a:t>Enterprise billing system</a:t>
            </a:r>
          </a:p>
          <a:p>
            <a:pPr lvl="1"/>
            <a:r>
              <a:rPr lang="en-US" dirty="0"/>
              <a:t>Customer code or billing code</a:t>
            </a:r>
          </a:p>
          <a:p>
            <a:pPr lvl="1"/>
            <a:r>
              <a:rPr lang="en-US" dirty="0"/>
              <a:t>Sync key</a:t>
            </a:r>
          </a:p>
          <a:p>
            <a:pPr lvl="1"/>
            <a:r>
              <a:rPr lang="en-US" dirty="0"/>
              <a:t>Billing details – consolidated merge report</a:t>
            </a:r>
          </a:p>
        </p:txBody>
      </p:sp>
    </p:spTree>
    <p:extLst>
      <p:ext uri="{BB962C8B-B14F-4D97-AF65-F5344CB8AC3E}">
        <p14:creationId xmlns:p14="http://schemas.microsoft.com/office/powerpoint/2010/main" val="426454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A0A91F-E99B-4AC9-97AE-B281F62A43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37" t="15613" r="11316"/>
          <a:stretch/>
        </p:blipFill>
        <p:spPr>
          <a:xfrm>
            <a:off x="866274" y="288758"/>
            <a:ext cx="10282989" cy="63533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16F3E8-1941-4A5D-B7A7-FF30C69BF28A}"/>
              </a:ext>
            </a:extLst>
          </p:cNvPr>
          <p:cNvSpPr/>
          <p:nvPr/>
        </p:nvSpPr>
        <p:spPr>
          <a:xfrm>
            <a:off x="2903621" y="3866147"/>
            <a:ext cx="6657474" cy="737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F39CF0-0614-4814-9D5F-57040AA3319B}"/>
              </a:ext>
            </a:extLst>
          </p:cNvPr>
          <p:cNvSpPr/>
          <p:nvPr/>
        </p:nvSpPr>
        <p:spPr>
          <a:xfrm>
            <a:off x="2903621" y="5871411"/>
            <a:ext cx="6657474" cy="561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B39B84-B4E5-464B-BB61-3B9781E7A0CB}"/>
              </a:ext>
            </a:extLst>
          </p:cNvPr>
          <p:cNvSpPr/>
          <p:nvPr/>
        </p:nvSpPr>
        <p:spPr>
          <a:xfrm>
            <a:off x="2903621" y="5197642"/>
            <a:ext cx="6657474" cy="673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EF9ABA-8F74-4B88-B718-30BC93A005F5}"/>
              </a:ext>
            </a:extLst>
          </p:cNvPr>
          <p:cNvSpPr/>
          <p:nvPr/>
        </p:nvSpPr>
        <p:spPr>
          <a:xfrm>
            <a:off x="2976465" y="4636168"/>
            <a:ext cx="531845" cy="561473"/>
          </a:xfrm>
          <a:prstGeom prst="ellipse">
            <a:avLst/>
          </a:prstGeom>
          <a:solidFill>
            <a:srgbClr val="92E331"/>
          </a:solidFill>
          <a:ln>
            <a:solidFill>
              <a:srgbClr val="92E33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CED6A9-8615-4B39-BC59-804334877CBD}"/>
              </a:ext>
            </a:extLst>
          </p:cNvPr>
          <p:cNvSpPr/>
          <p:nvPr/>
        </p:nvSpPr>
        <p:spPr>
          <a:xfrm>
            <a:off x="8027377" y="2127738"/>
            <a:ext cx="1160585" cy="27256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6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C9333-129D-461E-A6C4-6C3C0EC57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06" t="15863" r="11053"/>
          <a:stretch/>
        </p:blipFill>
        <p:spPr>
          <a:xfrm>
            <a:off x="368969" y="128337"/>
            <a:ext cx="11438020" cy="651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6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E7AE7D-C799-4D9F-A4B7-79AD411E1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2" t="15113" r="10922"/>
          <a:stretch/>
        </p:blipFill>
        <p:spPr>
          <a:xfrm>
            <a:off x="1138988" y="1187116"/>
            <a:ext cx="9721517" cy="5455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C79A8B-2EAA-4F3C-A2EE-31BDD56D87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42" t="15113" r="10921"/>
          <a:stretch/>
        </p:blipFill>
        <p:spPr>
          <a:xfrm>
            <a:off x="304800" y="160421"/>
            <a:ext cx="11527735" cy="648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2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E2C06D-8FF0-49B4-A181-057D3CD57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05" t="15363" r="11316"/>
          <a:stretch/>
        </p:blipFill>
        <p:spPr>
          <a:xfrm>
            <a:off x="288758" y="256674"/>
            <a:ext cx="11566358" cy="638544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C2F8269-1C2D-4464-8218-4AE3DCFE2C27}"/>
              </a:ext>
            </a:extLst>
          </p:cNvPr>
          <p:cNvSpPr/>
          <p:nvPr/>
        </p:nvSpPr>
        <p:spPr>
          <a:xfrm>
            <a:off x="3525715" y="3138854"/>
            <a:ext cx="589085" cy="2286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1CD685-DB10-45CE-B05D-49CEBE88A15F}"/>
              </a:ext>
            </a:extLst>
          </p:cNvPr>
          <p:cNvSpPr/>
          <p:nvPr/>
        </p:nvSpPr>
        <p:spPr>
          <a:xfrm>
            <a:off x="5864469" y="905608"/>
            <a:ext cx="791308" cy="2110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4B0213-F942-4495-9F91-D53F41329B13}"/>
              </a:ext>
            </a:extLst>
          </p:cNvPr>
          <p:cNvSpPr/>
          <p:nvPr/>
        </p:nvSpPr>
        <p:spPr>
          <a:xfrm>
            <a:off x="1230923" y="2637692"/>
            <a:ext cx="1960685" cy="5890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1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F07765-507F-4690-9E1F-D0B2E2BDE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74" t="15113" r="11448"/>
          <a:stretch/>
        </p:blipFill>
        <p:spPr>
          <a:xfrm>
            <a:off x="160422" y="224589"/>
            <a:ext cx="11599926" cy="641752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B53BE7F-3C47-48A3-9B25-A0FF91100FA6}"/>
              </a:ext>
            </a:extLst>
          </p:cNvPr>
          <p:cNvSpPr/>
          <p:nvPr/>
        </p:nvSpPr>
        <p:spPr>
          <a:xfrm>
            <a:off x="10155115" y="369277"/>
            <a:ext cx="1605233" cy="40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84C078-F0BC-4189-9BA2-7967EBC72256}"/>
              </a:ext>
            </a:extLst>
          </p:cNvPr>
          <p:cNvSpPr/>
          <p:nvPr/>
        </p:nvSpPr>
        <p:spPr>
          <a:xfrm>
            <a:off x="1960685" y="905608"/>
            <a:ext cx="808892" cy="1758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1D5347-6820-4F1D-8475-45C6D5213A52}"/>
              </a:ext>
            </a:extLst>
          </p:cNvPr>
          <p:cNvSpPr/>
          <p:nvPr/>
        </p:nvSpPr>
        <p:spPr>
          <a:xfrm>
            <a:off x="4756638" y="888023"/>
            <a:ext cx="852854" cy="219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F766DF-2948-4F8D-B495-EBC815B904A6}"/>
              </a:ext>
            </a:extLst>
          </p:cNvPr>
          <p:cNvSpPr/>
          <p:nvPr/>
        </p:nvSpPr>
        <p:spPr>
          <a:xfrm>
            <a:off x="1591408" y="1081454"/>
            <a:ext cx="870438" cy="2637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EA8492-6DF2-4490-9D73-44E95A3BE479}"/>
              </a:ext>
            </a:extLst>
          </p:cNvPr>
          <p:cNvSpPr/>
          <p:nvPr/>
        </p:nvSpPr>
        <p:spPr>
          <a:xfrm>
            <a:off x="5152292" y="1107831"/>
            <a:ext cx="852854" cy="246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89BF49-A656-48F4-B656-1CB37F354E8F}"/>
              </a:ext>
            </a:extLst>
          </p:cNvPr>
          <p:cNvSpPr/>
          <p:nvPr/>
        </p:nvSpPr>
        <p:spPr>
          <a:xfrm>
            <a:off x="1960685" y="2162908"/>
            <a:ext cx="931984" cy="131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192BB4-6D07-4C7D-804D-595370B67DEB}"/>
              </a:ext>
            </a:extLst>
          </p:cNvPr>
          <p:cNvSpPr/>
          <p:nvPr/>
        </p:nvSpPr>
        <p:spPr>
          <a:xfrm>
            <a:off x="2294792" y="4255477"/>
            <a:ext cx="474785" cy="1494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15D59F-7337-4EF6-BEB7-81FB925D3C43}"/>
              </a:ext>
            </a:extLst>
          </p:cNvPr>
          <p:cNvSpPr/>
          <p:nvPr/>
        </p:nvSpPr>
        <p:spPr>
          <a:xfrm>
            <a:off x="2048608" y="4404946"/>
            <a:ext cx="492369" cy="1846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88EB3F-F63F-404D-8FD5-3FEE5E4CF6BC}"/>
              </a:ext>
            </a:extLst>
          </p:cNvPr>
          <p:cNvSpPr/>
          <p:nvPr/>
        </p:nvSpPr>
        <p:spPr>
          <a:xfrm>
            <a:off x="2664069" y="4615962"/>
            <a:ext cx="923193" cy="1055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81B4FD-A93A-4D0C-9E1B-0319A7D2BFB4}"/>
              </a:ext>
            </a:extLst>
          </p:cNvPr>
          <p:cNvSpPr/>
          <p:nvPr/>
        </p:nvSpPr>
        <p:spPr>
          <a:xfrm>
            <a:off x="1345223" y="4739054"/>
            <a:ext cx="430823" cy="1670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141021-D85E-4DED-B242-8DAB80A03AEF}"/>
              </a:ext>
            </a:extLst>
          </p:cNvPr>
          <p:cNvSpPr/>
          <p:nvPr/>
        </p:nvSpPr>
        <p:spPr>
          <a:xfrm>
            <a:off x="7121769" y="5943600"/>
            <a:ext cx="624254" cy="1494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832B681-BDCD-471C-8997-DA92FD7553EA}"/>
              </a:ext>
            </a:extLst>
          </p:cNvPr>
          <p:cNvSpPr/>
          <p:nvPr/>
        </p:nvSpPr>
        <p:spPr>
          <a:xfrm>
            <a:off x="4009292" y="3050931"/>
            <a:ext cx="668216" cy="17584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FA37D84-D03E-48C7-AFB3-6E5248F41098}"/>
              </a:ext>
            </a:extLst>
          </p:cNvPr>
          <p:cNvSpPr/>
          <p:nvPr/>
        </p:nvSpPr>
        <p:spPr>
          <a:xfrm>
            <a:off x="3868615" y="2971801"/>
            <a:ext cx="1222131" cy="36927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AD451D4-FB18-4197-99A3-649E24EA45E5}"/>
              </a:ext>
            </a:extLst>
          </p:cNvPr>
          <p:cNvSpPr/>
          <p:nvPr/>
        </p:nvSpPr>
        <p:spPr>
          <a:xfrm>
            <a:off x="3868615" y="2725615"/>
            <a:ext cx="1055077" cy="246186"/>
          </a:xfrm>
          <a:prstGeom prst="roundRect">
            <a:avLst/>
          </a:prstGeom>
          <a:noFill/>
          <a:ln w="38100">
            <a:solidFill>
              <a:srgbClr val="92E3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8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5347C7-3D0D-4540-9A64-ABD9B172C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74" t="15363" r="10262"/>
          <a:stretch/>
        </p:blipFill>
        <p:spPr>
          <a:xfrm>
            <a:off x="320842" y="256674"/>
            <a:ext cx="11534274" cy="638544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81026C-029A-476B-9A6F-5C030A509C6E}"/>
              </a:ext>
            </a:extLst>
          </p:cNvPr>
          <p:cNvSpPr/>
          <p:nvPr/>
        </p:nvSpPr>
        <p:spPr>
          <a:xfrm>
            <a:off x="4035669" y="2848708"/>
            <a:ext cx="1213339" cy="37806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CB93D9-5FDD-4C94-800E-9C4FDE76095D}"/>
              </a:ext>
            </a:extLst>
          </p:cNvPr>
          <p:cNvSpPr/>
          <p:nvPr/>
        </p:nvSpPr>
        <p:spPr>
          <a:xfrm>
            <a:off x="4035669" y="2523392"/>
            <a:ext cx="1028700" cy="325316"/>
          </a:xfrm>
          <a:prstGeom prst="roundRect">
            <a:avLst/>
          </a:prstGeom>
          <a:noFill/>
          <a:ln w="38100">
            <a:solidFill>
              <a:srgbClr val="92E3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85DE2D-F91B-4F13-8855-8881EA91D01E}"/>
              </a:ext>
            </a:extLst>
          </p:cNvPr>
          <p:cNvSpPr/>
          <p:nvPr/>
        </p:nvSpPr>
        <p:spPr>
          <a:xfrm>
            <a:off x="10119946" y="369277"/>
            <a:ext cx="1521069" cy="3868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092D24-21D2-495E-84D2-72BF66160594}"/>
              </a:ext>
            </a:extLst>
          </p:cNvPr>
          <p:cNvSpPr/>
          <p:nvPr/>
        </p:nvSpPr>
        <p:spPr>
          <a:xfrm>
            <a:off x="3877408" y="914400"/>
            <a:ext cx="826477" cy="1582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D9AB03-0823-4617-BB8B-50BF547905B8}"/>
              </a:ext>
            </a:extLst>
          </p:cNvPr>
          <p:cNvSpPr/>
          <p:nvPr/>
        </p:nvSpPr>
        <p:spPr>
          <a:xfrm>
            <a:off x="8502162" y="905608"/>
            <a:ext cx="562707" cy="2110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3E220B-B8DE-4B3A-8088-5E02CC5DE6B6}"/>
              </a:ext>
            </a:extLst>
          </p:cNvPr>
          <p:cNvSpPr/>
          <p:nvPr/>
        </p:nvSpPr>
        <p:spPr>
          <a:xfrm>
            <a:off x="2540977" y="1776046"/>
            <a:ext cx="624254" cy="1318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BEA778-F7CA-4FB4-A970-8230FCF585CA}"/>
              </a:ext>
            </a:extLst>
          </p:cNvPr>
          <p:cNvSpPr/>
          <p:nvPr/>
        </p:nvSpPr>
        <p:spPr>
          <a:xfrm>
            <a:off x="3472962" y="2954215"/>
            <a:ext cx="158261" cy="1055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E22F32-DB75-49AF-8E21-78AB5892A993}"/>
              </a:ext>
            </a:extLst>
          </p:cNvPr>
          <p:cNvSpPr/>
          <p:nvPr/>
        </p:nvSpPr>
        <p:spPr>
          <a:xfrm>
            <a:off x="1608992" y="3050931"/>
            <a:ext cx="483577" cy="1758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E3D41D-3D49-4677-B1B4-91F2AE5017D8}"/>
              </a:ext>
            </a:extLst>
          </p:cNvPr>
          <p:cNvSpPr/>
          <p:nvPr/>
        </p:nvSpPr>
        <p:spPr>
          <a:xfrm>
            <a:off x="3165231" y="3411415"/>
            <a:ext cx="465992" cy="1494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E153BE-1872-4BD2-875D-9D6D322DECB2}"/>
              </a:ext>
            </a:extLst>
          </p:cNvPr>
          <p:cNvSpPr/>
          <p:nvPr/>
        </p:nvSpPr>
        <p:spPr>
          <a:xfrm>
            <a:off x="2954215" y="3569677"/>
            <a:ext cx="448408" cy="1318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84FE1C-B5E6-42BE-A12C-E150B8269886}"/>
              </a:ext>
            </a:extLst>
          </p:cNvPr>
          <p:cNvSpPr/>
          <p:nvPr/>
        </p:nvSpPr>
        <p:spPr>
          <a:xfrm>
            <a:off x="4633546" y="6110654"/>
            <a:ext cx="615462" cy="184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7845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26E324C40FB14992899253DCC316F6" ma:contentTypeVersion="" ma:contentTypeDescription="Create a new document." ma:contentTypeScope="" ma:versionID="05d5dc64d172daf23c8495e9b0b869ce">
  <xsd:schema xmlns:xsd="http://www.w3.org/2001/XMLSchema" xmlns:xs="http://www.w3.org/2001/XMLSchema" xmlns:p="http://schemas.microsoft.com/office/2006/metadata/properties" xmlns:ns2="22ae2e03-fd65-4ca7-8661-d4d32e2227fa" targetNamespace="http://schemas.microsoft.com/office/2006/metadata/properties" ma:root="true" ma:fieldsID="c6b3b78bed34071b22ee6f00e471d72a" ns2:_="">
    <xsd:import namespace="22ae2e03-fd65-4ca7-8661-d4d32e2227fa"/>
    <xsd:element name="properties">
      <xsd:complexType>
        <xsd:sequence>
          <xsd:element name="documentManagement">
            <xsd:complexType>
              <xsd:all>
                <xsd:element ref="ns2:gfd722ac967a42a1ba2c08053bb5429d" minOccurs="0"/>
                <xsd:element ref="ns2:TaxCatchAll" minOccurs="0"/>
                <xsd:element ref="ns2:pa2150d08e7a4f70b9da2f67c3a5a51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e2e03-fd65-4ca7-8661-d4d32e2227fa" elementFormDefault="qualified">
    <xsd:import namespace="http://schemas.microsoft.com/office/2006/documentManagement/types"/>
    <xsd:import namespace="http://schemas.microsoft.com/office/infopath/2007/PartnerControls"/>
    <xsd:element name="gfd722ac967a42a1ba2c08053bb5429d" ma:index="6" nillable="true" ma:taxonomy="true" ma:internalName="gfd722ac967a42a1ba2c08053bb5429d" ma:taxonomyFieldName="PMO_x0020_Category" ma:displayName="PMO Category" ma:indexed="true" ma:default="" ma:fieldId="{0fd722ac-967a-42a1-ba2c-08053bb5429d}" ma:sspId="bf471e17-d012-4d9e-8a09-ec8a2ab1a75f" ma:termSetId="7b60bc6d-a019-479d-a8f5-6bb35df2ba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7" nillable="true" ma:displayName="Taxonomy Catch All Column" ma:description="" ma:hidden="true" ma:list="{d767ce6c-61f8-4a03-aade-5233979990a8}" ma:internalName="TaxCatchAll" ma:showField="CatchAllData" ma:web="22ae2e03-fd65-4ca7-8661-d4d32e2227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a2150d08e7a4f70b9da2f67c3a5a51c" ma:index="8" nillable="true" ma:taxonomy="true" ma:internalName="pa2150d08e7a4f70b9da2f67c3a5a51c" ma:taxonomyFieldName="Keyword" ma:displayName="Keyword" ma:default="" ma:fieldId="{9a2150d0-8e7a-4f70-b9da-2f67c3a5a51c}" ma:taxonomyMulti="true" ma:sspId="bf471e17-d012-4d9e-8a09-ec8a2ab1a75f" ma:termSetId="6989b2c8-2151-45d4-ae0d-9c40fe94dd56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fd722ac967a42a1ba2c08053bb5429d xmlns="22ae2e03-fd65-4ca7-8661-d4d32e2227fa">
      <Terms xmlns="http://schemas.microsoft.com/office/infopath/2007/PartnerControls"/>
    </gfd722ac967a42a1ba2c08053bb5429d>
    <TaxCatchAll xmlns="22ae2e03-fd65-4ca7-8661-d4d32e2227fa"/>
    <pa2150d08e7a4f70b9da2f67c3a5a51c xmlns="22ae2e03-fd65-4ca7-8661-d4d32e2227fa">
      <Terms xmlns="http://schemas.microsoft.com/office/infopath/2007/PartnerControls"/>
    </pa2150d08e7a4f70b9da2f67c3a5a51c>
  </documentManagement>
</p:properties>
</file>

<file path=customXml/itemProps1.xml><?xml version="1.0" encoding="utf-8"?>
<ds:datastoreItem xmlns:ds="http://schemas.openxmlformats.org/officeDocument/2006/customXml" ds:itemID="{BDB90DFC-5864-4710-B181-BAAC942156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772412-1DC0-4A5B-88DE-483472CF65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ae2e03-fd65-4ca7-8661-d4d32e2227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3C0137-4C10-46FE-8B5F-50CBF94F698F}">
  <ds:schemaRefs>
    <ds:schemaRef ds:uri="http://purl.org/dc/terms/"/>
    <ds:schemaRef ds:uri="http://schemas.microsoft.com/office/2006/documentManagement/types"/>
    <ds:schemaRef ds:uri="22ae2e03-fd65-4ca7-8661-d4d32e2227fa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1717</TotalTime>
  <Words>930</Words>
  <Application>Microsoft Office PowerPoint</Application>
  <PresentationFormat>Widescreen</PresentationFormat>
  <Paragraphs>133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Tw Cen MT</vt:lpstr>
      <vt:lpstr>Droplet</vt:lpstr>
      <vt:lpstr>M-PWR me Training</vt:lpstr>
      <vt:lpstr>Information to cover</vt:lpstr>
      <vt:lpstr>crosswalk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Bill 350 report, you can drill down in to Billing details by period and consumer </vt:lpstr>
      <vt:lpstr>Bill of IT Flowchart </vt:lpstr>
      <vt:lpstr>There is something incorrect on my bill, I need to submit a dispute.</vt:lpstr>
      <vt:lpstr>PowerPoint Presentation</vt:lpstr>
      <vt:lpstr>From the BILL.350 report, you can enter a dispute for a Consumer and Service combination by clicking a Dispute link for that line item level.  </vt:lpstr>
      <vt:lpstr>PowerPoint Presentation</vt:lpstr>
      <vt:lpstr>Select the item or items you wish to dispute and enter a comment that you want to accompany that dispute and press “Submit”. </vt:lpstr>
      <vt:lpstr>Once OIT Finance runs the final bill, the approved disputes will appear on the corresponding bill report(s). </vt:lpstr>
      <vt:lpstr>PowerPoint Presentation</vt:lpstr>
      <vt:lpstr>Available Bill of IT Web Reports </vt:lpstr>
      <vt:lpstr>Available Bill of IT Web Reports Continued</vt:lpstr>
      <vt:lpstr>Available Bill of IT Web Reports Continued</vt:lpstr>
      <vt:lpstr>Available Bill of IT Web Reports Continued</vt:lpstr>
      <vt:lpstr>Things to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M-PWR ME Training</dc:title>
  <dc:creator>Curtis, Kelly A.</dc:creator>
  <cp:lastModifiedBy>Lounsbury, Wendy</cp:lastModifiedBy>
  <cp:revision>56</cp:revision>
  <cp:lastPrinted>2018-05-24T12:33:44Z</cp:lastPrinted>
  <dcterms:created xsi:type="dcterms:W3CDTF">2018-05-18T14:27:09Z</dcterms:created>
  <dcterms:modified xsi:type="dcterms:W3CDTF">2018-05-25T17:18:17Z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yword">
    <vt:lpwstr/>
  </property>
  <property fmtid="{D5CDD505-2E9C-101B-9397-08002B2CF9AE}" pid="3" name="PMO Category">
    <vt:lpwstr/>
  </property>
  <property fmtid="{D5CDD505-2E9C-101B-9397-08002B2CF9AE}" pid="4" name="ContentTypeId">
    <vt:lpwstr>0x0101002126E324C40FB14992899253DCC316F6</vt:lpwstr>
  </property>
</Properties>
</file>