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705" r:id="rId4"/>
  </p:sldMasterIdLst>
  <p:notesMasterIdLst>
    <p:notesMasterId r:id="rId39"/>
  </p:notesMasterIdLst>
  <p:sldIdLst>
    <p:sldId id="256" r:id="rId5"/>
    <p:sldId id="320" r:id="rId6"/>
    <p:sldId id="257" r:id="rId7"/>
    <p:sldId id="259" r:id="rId8"/>
    <p:sldId id="296" r:id="rId9"/>
    <p:sldId id="321" r:id="rId10"/>
    <p:sldId id="311" r:id="rId11"/>
    <p:sldId id="258" r:id="rId12"/>
    <p:sldId id="260" r:id="rId13"/>
    <p:sldId id="261" r:id="rId14"/>
    <p:sldId id="262" r:id="rId15"/>
    <p:sldId id="263" r:id="rId16"/>
    <p:sldId id="264" r:id="rId17"/>
    <p:sldId id="265" r:id="rId18"/>
    <p:sldId id="266" r:id="rId19"/>
    <p:sldId id="267" r:id="rId20"/>
    <p:sldId id="268" r:id="rId21"/>
    <p:sldId id="270" r:id="rId22"/>
    <p:sldId id="271" r:id="rId23"/>
    <p:sldId id="273" r:id="rId24"/>
    <p:sldId id="275" r:id="rId25"/>
    <p:sldId id="279" r:id="rId26"/>
    <p:sldId id="308" r:id="rId27"/>
    <p:sldId id="280" r:id="rId28"/>
    <p:sldId id="281" r:id="rId29"/>
    <p:sldId id="282" r:id="rId30"/>
    <p:sldId id="283" r:id="rId31"/>
    <p:sldId id="285" r:id="rId32"/>
    <p:sldId id="319" r:id="rId33"/>
    <p:sldId id="286" r:id="rId34"/>
    <p:sldId id="287" r:id="rId35"/>
    <p:sldId id="304" r:id="rId36"/>
    <p:sldId id="322" r:id="rId37"/>
    <p:sldId id="316"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Kelly A." initials="CKA" lastIdx="2" clrIdx="0">
    <p:extLst>
      <p:ext uri="{19B8F6BF-5375-455C-9EA6-DF929625EA0E}">
        <p15:presenceInfo xmlns:p15="http://schemas.microsoft.com/office/powerpoint/2012/main" userId="S-1-5-21-4241590797-1299073551-2511459964-41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E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4660"/>
  </p:normalViewPr>
  <p:slideViewPr>
    <p:cSldViewPr snapToGrid="0">
      <p:cViewPr varScale="1">
        <p:scale>
          <a:sx n="49" d="100"/>
          <a:sy n="49" d="100"/>
        </p:scale>
        <p:origin x="6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F86AC5-EAE5-4FD9-AEB3-F11C5BD5B3DF}" type="datetimeFigureOut">
              <a:rPr lang="en-US" smtClean="0"/>
              <a:t>5/31/2018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D80BEB-E836-44E5-9DBB-2930731778D7}" type="slidenum">
              <a:rPr lang="en-US" smtClean="0"/>
              <a:t>‹#›</a:t>
            </a:fld>
            <a:endParaRPr lang="en-US" dirty="0"/>
          </a:p>
        </p:txBody>
      </p:sp>
    </p:spTree>
    <p:extLst>
      <p:ext uri="{BB962C8B-B14F-4D97-AF65-F5344CB8AC3E}">
        <p14:creationId xmlns:p14="http://schemas.microsoft.com/office/powerpoint/2010/main" val="424854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please add a work flow of DSO repository to interface to edq to M-PWR</a:t>
            </a:r>
          </a:p>
        </p:txBody>
      </p:sp>
      <p:sp>
        <p:nvSpPr>
          <p:cNvPr id="4" name="Slide Number Placeholder 3"/>
          <p:cNvSpPr>
            <a:spLocks noGrp="1"/>
          </p:cNvSpPr>
          <p:nvPr>
            <p:ph type="sldNum" sz="quarter" idx="10"/>
          </p:nvPr>
        </p:nvSpPr>
        <p:spPr/>
        <p:txBody>
          <a:bodyPr/>
          <a:lstStyle/>
          <a:p>
            <a:fld id="{D1D80BEB-E836-44E5-9DBB-2930731778D7}" type="slidenum">
              <a:rPr lang="en-US" smtClean="0"/>
              <a:t>4</a:t>
            </a:fld>
            <a:endParaRPr lang="en-US" dirty="0"/>
          </a:p>
        </p:txBody>
      </p:sp>
    </p:spTree>
    <p:extLst>
      <p:ext uri="{BB962C8B-B14F-4D97-AF65-F5344CB8AC3E}">
        <p14:creationId xmlns:p14="http://schemas.microsoft.com/office/powerpoint/2010/main" val="228775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should blank out tables and verbiage that talks about tables</a:t>
            </a:r>
          </a:p>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17</a:t>
            </a:fld>
            <a:endParaRPr lang="en-US" dirty="0"/>
          </a:p>
        </p:txBody>
      </p:sp>
    </p:spTree>
    <p:extLst>
      <p:ext uri="{BB962C8B-B14F-4D97-AF65-F5344CB8AC3E}">
        <p14:creationId xmlns:p14="http://schemas.microsoft.com/office/powerpoint/2010/main" val="297373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18</a:t>
            </a:fld>
            <a:endParaRPr lang="en-US" dirty="0"/>
          </a:p>
        </p:txBody>
      </p:sp>
    </p:spTree>
    <p:extLst>
      <p:ext uri="{BB962C8B-B14F-4D97-AF65-F5344CB8AC3E}">
        <p14:creationId xmlns:p14="http://schemas.microsoft.com/office/powerpoint/2010/main" val="57364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19</a:t>
            </a:fld>
            <a:endParaRPr lang="en-US" dirty="0"/>
          </a:p>
        </p:txBody>
      </p:sp>
    </p:spTree>
    <p:extLst>
      <p:ext uri="{BB962C8B-B14F-4D97-AF65-F5344CB8AC3E}">
        <p14:creationId xmlns:p14="http://schemas.microsoft.com/office/powerpoint/2010/main" val="4014971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20</a:t>
            </a:fld>
            <a:endParaRPr lang="en-US" dirty="0"/>
          </a:p>
        </p:txBody>
      </p:sp>
    </p:spTree>
    <p:extLst>
      <p:ext uri="{BB962C8B-B14F-4D97-AF65-F5344CB8AC3E}">
        <p14:creationId xmlns:p14="http://schemas.microsoft.com/office/powerpoint/2010/main" val="333803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M-PWR Bill of IT Portal</a:t>
            </a:r>
          </a:p>
        </p:txBody>
      </p:sp>
      <p:sp>
        <p:nvSpPr>
          <p:cNvPr id="4" name="Slide Number Placeholder 3"/>
          <p:cNvSpPr>
            <a:spLocks noGrp="1"/>
          </p:cNvSpPr>
          <p:nvPr>
            <p:ph type="sldNum" sz="quarter" idx="10"/>
          </p:nvPr>
        </p:nvSpPr>
        <p:spPr/>
        <p:txBody>
          <a:bodyPr/>
          <a:lstStyle/>
          <a:p>
            <a:fld id="{D1D80BEB-E836-44E5-9DBB-2930731778D7}" type="slidenum">
              <a:rPr lang="en-US" smtClean="0"/>
              <a:t>23</a:t>
            </a:fld>
            <a:endParaRPr lang="en-US" dirty="0"/>
          </a:p>
        </p:txBody>
      </p:sp>
    </p:spTree>
    <p:extLst>
      <p:ext uri="{BB962C8B-B14F-4D97-AF65-F5344CB8AC3E}">
        <p14:creationId xmlns:p14="http://schemas.microsoft.com/office/powerpoint/2010/main" val="220110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please add bullets of what the edq does to the DSO data</a:t>
            </a:r>
          </a:p>
        </p:txBody>
      </p:sp>
      <p:sp>
        <p:nvSpPr>
          <p:cNvPr id="4" name="Slide Number Placeholder 3"/>
          <p:cNvSpPr>
            <a:spLocks noGrp="1"/>
          </p:cNvSpPr>
          <p:nvPr>
            <p:ph type="sldNum" sz="quarter" idx="10"/>
          </p:nvPr>
        </p:nvSpPr>
        <p:spPr/>
        <p:txBody>
          <a:bodyPr/>
          <a:lstStyle/>
          <a:p>
            <a:fld id="{D1D80BEB-E836-44E5-9DBB-2930731778D7}" type="slidenum">
              <a:rPr lang="en-US" smtClean="0"/>
              <a:t>5</a:t>
            </a:fld>
            <a:endParaRPr lang="en-US" dirty="0"/>
          </a:p>
        </p:txBody>
      </p:sp>
    </p:spTree>
    <p:extLst>
      <p:ext uri="{BB962C8B-B14F-4D97-AF65-F5344CB8AC3E}">
        <p14:creationId xmlns:p14="http://schemas.microsoft.com/office/powerpoint/2010/main" val="372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utilizing M-PWR in Chrome</a:t>
            </a:r>
          </a:p>
        </p:txBody>
      </p:sp>
      <p:sp>
        <p:nvSpPr>
          <p:cNvPr id="4" name="Slide Number Placeholder 3"/>
          <p:cNvSpPr>
            <a:spLocks noGrp="1"/>
          </p:cNvSpPr>
          <p:nvPr>
            <p:ph type="sldNum" sz="quarter" idx="10"/>
          </p:nvPr>
        </p:nvSpPr>
        <p:spPr/>
        <p:txBody>
          <a:bodyPr/>
          <a:lstStyle/>
          <a:p>
            <a:fld id="{D1D80BEB-E836-44E5-9DBB-2930731778D7}" type="slidenum">
              <a:rPr lang="en-US" smtClean="0"/>
              <a:t>10</a:t>
            </a:fld>
            <a:endParaRPr lang="en-US" dirty="0"/>
          </a:p>
        </p:txBody>
      </p:sp>
    </p:spTree>
    <p:extLst>
      <p:ext uri="{BB962C8B-B14F-4D97-AF65-F5344CB8AC3E}">
        <p14:creationId xmlns:p14="http://schemas.microsoft.com/office/powerpoint/2010/main" val="61933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11</a:t>
            </a:fld>
            <a:endParaRPr lang="en-US" dirty="0"/>
          </a:p>
        </p:txBody>
      </p:sp>
    </p:spTree>
    <p:extLst>
      <p:ext uri="{BB962C8B-B14F-4D97-AF65-F5344CB8AC3E}">
        <p14:creationId xmlns:p14="http://schemas.microsoft.com/office/powerpoint/2010/main" val="426832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12</a:t>
            </a:fld>
            <a:endParaRPr lang="en-US" dirty="0"/>
          </a:p>
        </p:txBody>
      </p:sp>
    </p:spTree>
    <p:extLst>
      <p:ext uri="{BB962C8B-B14F-4D97-AF65-F5344CB8AC3E}">
        <p14:creationId xmlns:p14="http://schemas.microsoft.com/office/powerpoint/2010/main" val="17842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13</a:t>
            </a:fld>
            <a:endParaRPr lang="en-US" dirty="0"/>
          </a:p>
        </p:txBody>
      </p:sp>
    </p:spTree>
    <p:extLst>
      <p:ext uri="{BB962C8B-B14F-4D97-AF65-F5344CB8AC3E}">
        <p14:creationId xmlns:p14="http://schemas.microsoft.com/office/powerpoint/2010/main" val="402606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14</a:t>
            </a:fld>
            <a:endParaRPr lang="en-US" dirty="0"/>
          </a:p>
        </p:txBody>
      </p:sp>
    </p:spTree>
    <p:extLst>
      <p:ext uri="{BB962C8B-B14F-4D97-AF65-F5344CB8AC3E}">
        <p14:creationId xmlns:p14="http://schemas.microsoft.com/office/powerpoint/2010/main" val="196001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80BEB-E836-44E5-9DBB-2930731778D7}" type="slidenum">
              <a:rPr lang="en-US" smtClean="0"/>
              <a:t>15</a:t>
            </a:fld>
            <a:endParaRPr lang="en-US" dirty="0"/>
          </a:p>
        </p:txBody>
      </p:sp>
    </p:spTree>
    <p:extLst>
      <p:ext uri="{BB962C8B-B14F-4D97-AF65-F5344CB8AC3E}">
        <p14:creationId xmlns:p14="http://schemas.microsoft.com/office/powerpoint/2010/main" val="40231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blank out tables and verbiage that talks about tables</a:t>
            </a:r>
          </a:p>
        </p:txBody>
      </p:sp>
      <p:sp>
        <p:nvSpPr>
          <p:cNvPr id="4" name="Slide Number Placeholder 3"/>
          <p:cNvSpPr>
            <a:spLocks noGrp="1"/>
          </p:cNvSpPr>
          <p:nvPr>
            <p:ph type="sldNum" sz="quarter" idx="10"/>
          </p:nvPr>
        </p:nvSpPr>
        <p:spPr/>
        <p:txBody>
          <a:bodyPr/>
          <a:lstStyle/>
          <a:p>
            <a:fld id="{D1D80BEB-E836-44E5-9DBB-2930731778D7}" type="slidenum">
              <a:rPr lang="en-US" smtClean="0"/>
              <a:t>16</a:t>
            </a:fld>
            <a:endParaRPr lang="en-US" dirty="0"/>
          </a:p>
        </p:txBody>
      </p:sp>
    </p:spTree>
    <p:extLst>
      <p:ext uri="{BB962C8B-B14F-4D97-AF65-F5344CB8AC3E}">
        <p14:creationId xmlns:p14="http://schemas.microsoft.com/office/powerpoint/2010/main" val="2763320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5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702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087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837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861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036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4581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90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5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716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810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64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99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580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956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735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530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99916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PWR-ME.OIT@maine.gov" TargetMode="External"/><Relationship Id="rId2" Type="http://schemas.openxmlformats.org/officeDocument/2006/relationships/hyperlink" Target="https://www.mpwrmaine.com/mpwr_qa" TargetMode="External"/><Relationship Id="rId1" Type="http://schemas.openxmlformats.org/officeDocument/2006/relationships/slideLayout" Target="../slideLayouts/slideLayout4.xml"/><Relationship Id="rId6" Type="http://schemas.openxmlformats.org/officeDocument/2006/relationships/hyperlink" Target="http://inet.state.me.us/oit/services/billing" TargetMode="External"/><Relationship Id="rId5" Type="http://schemas.openxmlformats.org/officeDocument/2006/relationships/hyperlink" Target="mailto:oitfinance@maine.gov" TargetMode="External"/><Relationship Id="rId4" Type="http://schemas.openxmlformats.org/officeDocument/2006/relationships/hyperlink" Target="http://www.maine.gov/oit/bill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DC4D-2347-4479-B1A3-6A24DE33D452}"/>
              </a:ext>
            </a:extLst>
          </p:cNvPr>
          <p:cNvSpPr>
            <a:spLocks noGrp="1"/>
          </p:cNvSpPr>
          <p:nvPr>
            <p:ph type="ctrTitle"/>
          </p:nvPr>
        </p:nvSpPr>
        <p:spPr/>
        <p:txBody>
          <a:bodyPr anchor="ctr">
            <a:normAutofit/>
          </a:bodyPr>
          <a:lstStyle/>
          <a:p>
            <a:pPr algn="ctr"/>
            <a:r>
              <a:rPr lang="en-US" sz="7200" dirty="0"/>
              <a:t>M-PWR ME Training</a:t>
            </a:r>
          </a:p>
        </p:txBody>
      </p:sp>
      <p:sp>
        <p:nvSpPr>
          <p:cNvPr id="3" name="Subtitle 2">
            <a:extLst>
              <a:ext uri="{FF2B5EF4-FFF2-40B4-BE49-F238E27FC236}">
                <a16:creationId xmlns:a16="http://schemas.microsoft.com/office/drawing/2014/main" id="{000B625A-008C-43E2-AAAF-71A28F7274DA}"/>
              </a:ext>
            </a:extLst>
          </p:cNvPr>
          <p:cNvSpPr>
            <a:spLocks noGrp="1"/>
          </p:cNvSpPr>
          <p:nvPr>
            <p:ph type="subTitle" idx="1"/>
          </p:nvPr>
        </p:nvSpPr>
        <p:spPr>
          <a:xfrm>
            <a:off x="1876424" y="2837793"/>
            <a:ext cx="8791575" cy="3752193"/>
          </a:xfrm>
        </p:spPr>
        <p:txBody>
          <a:bodyPr anchor="ctr">
            <a:normAutofit/>
          </a:bodyPr>
          <a:lstStyle/>
          <a:p>
            <a:pPr algn="ctr"/>
            <a:r>
              <a:rPr lang="en-US" sz="3200" dirty="0"/>
              <a:t>For:</a:t>
            </a:r>
          </a:p>
          <a:p>
            <a:pPr algn="ctr"/>
            <a:r>
              <a:rPr lang="en-US" sz="3200" u="sng" dirty="0"/>
              <a:t>D</a:t>
            </a:r>
            <a:r>
              <a:rPr lang="en-US" sz="3200" dirty="0"/>
              <a:t>ata </a:t>
            </a:r>
            <a:r>
              <a:rPr lang="en-US" sz="3200" u="sng" dirty="0"/>
              <a:t>S</a:t>
            </a:r>
            <a:r>
              <a:rPr lang="en-US" sz="3200" dirty="0"/>
              <a:t>ource </a:t>
            </a:r>
            <a:r>
              <a:rPr lang="en-US" sz="3200" u="sng" dirty="0"/>
              <a:t>O</a:t>
            </a:r>
            <a:r>
              <a:rPr lang="en-US" sz="3200" dirty="0"/>
              <a:t>wners (DSO)</a:t>
            </a:r>
          </a:p>
          <a:p>
            <a:pPr algn="ctr"/>
            <a:endParaRPr lang="en-US" sz="3200" dirty="0"/>
          </a:p>
        </p:txBody>
      </p:sp>
    </p:spTree>
    <p:extLst>
      <p:ext uri="{BB962C8B-B14F-4D97-AF65-F5344CB8AC3E}">
        <p14:creationId xmlns:p14="http://schemas.microsoft.com/office/powerpoint/2010/main" val="328782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C9333-129D-461E-A6C4-6C3C0EC57101}"/>
              </a:ext>
            </a:extLst>
          </p:cNvPr>
          <p:cNvPicPr>
            <a:picLocks noChangeAspect="1"/>
          </p:cNvPicPr>
          <p:nvPr/>
        </p:nvPicPr>
        <p:blipFill rotWithShape="1">
          <a:blip r:embed="rId3"/>
          <a:srcRect l="9606" t="15863" r="11053"/>
          <a:stretch/>
        </p:blipFill>
        <p:spPr>
          <a:xfrm>
            <a:off x="368969" y="128337"/>
            <a:ext cx="11438020" cy="6513781"/>
          </a:xfrm>
          <a:prstGeom prst="rect">
            <a:avLst/>
          </a:prstGeom>
        </p:spPr>
      </p:pic>
    </p:spTree>
    <p:extLst>
      <p:ext uri="{BB962C8B-B14F-4D97-AF65-F5344CB8AC3E}">
        <p14:creationId xmlns:p14="http://schemas.microsoft.com/office/powerpoint/2010/main" val="350996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E7AE7D-C799-4D9F-A4B7-79AD411E1E2C}"/>
              </a:ext>
            </a:extLst>
          </p:cNvPr>
          <p:cNvPicPr>
            <a:picLocks noChangeAspect="1"/>
          </p:cNvPicPr>
          <p:nvPr/>
        </p:nvPicPr>
        <p:blipFill rotWithShape="1">
          <a:blip r:embed="rId3"/>
          <a:srcRect l="9342" t="15113" r="10922"/>
          <a:stretch/>
        </p:blipFill>
        <p:spPr>
          <a:xfrm>
            <a:off x="1138988" y="1187116"/>
            <a:ext cx="9721517" cy="5455002"/>
          </a:xfrm>
          <a:prstGeom prst="rect">
            <a:avLst/>
          </a:prstGeom>
        </p:spPr>
      </p:pic>
      <p:pic>
        <p:nvPicPr>
          <p:cNvPr id="3" name="Picture 2">
            <a:extLst>
              <a:ext uri="{FF2B5EF4-FFF2-40B4-BE49-F238E27FC236}">
                <a16:creationId xmlns:a16="http://schemas.microsoft.com/office/drawing/2014/main" id="{9EC79A8B-2EAA-4F3C-A2EE-31BDD56D87D1}"/>
              </a:ext>
            </a:extLst>
          </p:cNvPr>
          <p:cNvPicPr>
            <a:picLocks noChangeAspect="1"/>
          </p:cNvPicPr>
          <p:nvPr/>
        </p:nvPicPr>
        <p:blipFill rotWithShape="1">
          <a:blip r:embed="rId4"/>
          <a:srcRect l="9342" t="15113" r="10921"/>
          <a:stretch/>
        </p:blipFill>
        <p:spPr>
          <a:xfrm>
            <a:off x="304800" y="160421"/>
            <a:ext cx="11527735" cy="6481697"/>
          </a:xfrm>
          <a:prstGeom prst="rect">
            <a:avLst/>
          </a:prstGeom>
        </p:spPr>
      </p:pic>
    </p:spTree>
    <p:extLst>
      <p:ext uri="{BB962C8B-B14F-4D97-AF65-F5344CB8AC3E}">
        <p14:creationId xmlns:p14="http://schemas.microsoft.com/office/powerpoint/2010/main" val="425952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8F1C5-118E-4C41-AE76-28EABF014368}"/>
              </a:ext>
            </a:extLst>
          </p:cNvPr>
          <p:cNvPicPr>
            <a:picLocks noChangeAspect="1"/>
          </p:cNvPicPr>
          <p:nvPr/>
        </p:nvPicPr>
        <p:blipFill rotWithShape="1">
          <a:blip r:embed="rId3"/>
          <a:srcRect l="9606" t="15113" r="11183"/>
          <a:stretch/>
        </p:blipFill>
        <p:spPr>
          <a:xfrm>
            <a:off x="256674" y="256674"/>
            <a:ext cx="11678652" cy="6385444"/>
          </a:xfrm>
          <a:prstGeom prst="rect">
            <a:avLst/>
          </a:prstGeom>
        </p:spPr>
      </p:pic>
    </p:spTree>
    <p:extLst>
      <p:ext uri="{BB962C8B-B14F-4D97-AF65-F5344CB8AC3E}">
        <p14:creationId xmlns:p14="http://schemas.microsoft.com/office/powerpoint/2010/main" val="269802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BEE00-58B4-4E99-BB78-C5927A0FA568}"/>
              </a:ext>
            </a:extLst>
          </p:cNvPr>
          <p:cNvPicPr>
            <a:picLocks noChangeAspect="1"/>
          </p:cNvPicPr>
          <p:nvPr/>
        </p:nvPicPr>
        <p:blipFill rotWithShape="1">
          <a:blip r:embed="rId3"/>
          <a:srcRect l="9606" t="15363" r="11183"/>
          <a:stretch/>
        </p:blipFill>
        <p:spPr>
          <a:xfrm>
            <a:off x="272716" y="256674"/>
            <a:ext cx="11598442" cy="6385444"/>
          </a:xfrm>
          <a:prstGeom prst="rect">
            <a:avLst/>
          </a:prstGeom>
        </p:spPr>
      </p:pic>
    </p:spTree>
    <p:extLst>
      <p:ext uri="{BB962C8B-B14F-4D97-AF65-F5344CB8AC3E}">
        <p14:creationId xmlns:p14="http://schemas.microsoft.com/office/powerpoint/2010/main" val="97336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60432-54A6-4F12-AA93-B4CE8A4776B1}"/>
              </a:ext>
            </a:extLst>
          </p:cNvPr>
          <p:cNvPicPr>
            <a:picLocks noChangeAspect="1"/>
          </p:cNvPicPr>
          <p:nvPr/>
        </p:nvPicPr>
        <p:blipFill rotWithShape="1">
          <a:blip r:embed="rId3"/>
          <a:srcRect l="9474" t="15113" r="11052"/>
          <a:stretch/>
        </p:blipFill>
        <p:spPr>
          <a:xfrm>
            <a:off x="336884" y="240632"/>
            <a:ext cx="11502190" cy="6401486"/>
          </a:xfrm>
          <a:prstGeom prst="rect">
            <a:avLst/>
          </a:prstGeom>
        </p:spPr>
      </p:pic>
      <p:sp>
        <p:nvSpPr>
          <p:cNvPr id="3" name="Rectangle: Rounded Corners 2">
            <a:extLst>
              <a:ext uri="{FF2B5EF4-FFF2-40B4-BE49-F238E27FC236}">
                <a16:creationId xmlns:a16="http://schemas.microsoft.com/office/drawing/2014/main" id="{20FB59DC-2D5A-4FDC-A43C-58EE343DC893}"/>
              </a:ext>
            </a:extLst>
          </p:cNvPr>
          <p:cNvSpPr/>
          <p:nvPr/>
        </p:nvSpPr>
        <p:spPr>
          <a:xfrm>
            <a:off x="3219061" y="3097763"/>
            <a:ext cx="643812" cy="22393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08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2C06D-8FF0-49B4-A181-057D3CD57C1D}"/>
              </a:ext>
            </a:extLst>
          </p:cNvPr>
          <p:cNvPicPr>
            <a:picLocks noChangeAspect="1"/>
          </p:cNvPicPr>
          <p:nvPr/>
        </p:nvPicPr>
        <p:blipFill rotWithShape="1">
          <a:blip r:embed="rId3"/>
          <a:srcRect l="9605" t="15363" r="11316"/>
          <a:stretch/>
        </p:blipFill>
        <p:spPr>
          <a:xfrm>
            <a:off x="288758" y="256674"/>
            <a:ext cx="11566358" cy="6385444"/>
          </a:xfrm>
          <a:prstGeom prst="rect">
            <a:avLst/>
          </a:prstGeom>
        </p:spPr>
      </p:pic>
      <p:sp>
        <p:nvSpPr>
          <p:cNvPr id="4" name="Rectangle: Rounded Corners 3">
            <a:extLst>
              <a:ext uri="{FF2B5EF4-FFF2-40B4-BE49-F238E27FC236}">
                <a16:creationId xmlns:a16="http://schemas.microsoft.com/office/drawing/2014/main" id="{2D891F04-3BBB-47C7-A423-9BAC7C323639}"/>
              </a:ext>
            </a:extLst>
          </p:cNvPr>
          <p:cNvSpPr/>
          <p:nvPr/>
        </p:nvSpPr>
        <p:spPr>
          <a:xfrm>
            <a:off x="5840963" y="905069"/>
            <a:ext cx="867747" cy="2052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E5A9F90-0F49-491C-AA57-D57D3DA1822C}"/>
              </a:ext>
            </a:extLst>
          </p:cNvPr>
          <p:cNvSpPr/>
          <p:nvPr/>
        </p:nvSpPr>
        <p:spPr>
          <a:xfrm>
            <a:off x="1250302" y="2612571"/>
            <a:ext cx="1978090" cy="5784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A76EA6E-F191-47EF-9A55-C0E524B7CEE6}"/>
              </a:ext>
            </a:extLst>
          </p:cNvPr>
          <p:cNvSpPr/>
          <p:nvPr/>
        </p:nvSpPr>
        <p:spPr>
          <a:xfrm>
            <a:off x="3545633" y="3144416"/>
            <a:ext cx="550506" cy="251927"/>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61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07765-507F-4690-9E1F-D0B2E2BDE358}"/>
              </a:ext>
            </a:extLst>
          </p:cNvPr>
          <p:cNvPicPr>
            <a:picLocks noChangeAspect="1"/>
          </p:cNvPicPr>
          <p:nvPr/>
        </p:nvPicPr>
        <p:blipFill rotWithShape="1">
          <a:blip r:embed="rId3"/>
          <a:srcRect l="9474" t="15113" r="11448"/>
          <a:stretch/>
        </p:blipFill>
        <p:spPr>
          <a:xfrm>
            <a:off x="160422" y="224589"/>
            <a:ext cx="11599926" cy="6417529"/>
          </a:xfrm>
          <a:prstGeom prst="rect">
            <a:avLst/>
          </a:prstGeom>
        </p:spPr>
      </p:pic>
      <p:sp>
        <p:nvSpPr>
          <p:cNvPr id="3" name="Rectangle: Rounded Corners 2">
            <a:extLst>
              <a:ext uri="{FF2B5EF4-FFF2-40B4-BE49-F238E27FC236}">
                <a16:creationId xmlns:a16="http://schemas.microsoft.com/office/drawing/2014/main" id="{CB53BE7F-3C47-48A3-9B25-A0FF91100FA6}"/>
              </a:ext>
            </a:extLst>
          </p:cNvPr>
          <p:cNvSpPr/>
          <p:nvPr/>
        </p:nvSpPr>
        <p:spPr>
          <a:xfrm>
            <a:off x="10155115" y="369277"/>
            <a:ext cx="1605233" cy="40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C84C078-F0BC-4189-9BA2-7967EBC72256}"/>
              </a:ext>
            </a:extLst>
          </p:cNvPr>
          <p:cNvSpPr/>
          <p:nvPr/>
        </p:nvSpPr>
        <p:spPr>
          <a:xfrm>
            <a:off x="1960685" y="905608"/>
            <a:ext cx="808892" cy="175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11D5347-6820-4F1D-8475-45C6D5213A52}"/>
              </a:ext>
            </a:extLst>
          </p:cNvPr>
          <p:cNvSpPr/>
          <p:nvPr/>
        </p:nvSpPr>
        <p:spPr>
          <a:xfrm>
            <a:off x="4756638" y="888023"/>
            <a:ext cx="852854" cy="219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0F766DF-2948-4F8D-B495-EBC815B904A6}"/>
              </a:ext>
            </a:extLst>
          </p:cNvPr>
          <p:cNvSpPr/>
          <p:nvPr/>
        </p:nvSpPr>
        <p:spPr>
          <a:xfrm>
            <a:off x="1591408" y="1081454"/>
            <a:ext cx="870438" cy="2637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6EA8492-6DF2-4490-9D73-44E95A3BE479}"/>
              </a:ext>
            </a:extLst>
          </p:cNvPr>
          <p:cNvSpPr/>
          <p:nvPr/>
        </p:nvSpPr>
        <p:spPr>
          <a:xfrm>
            <a:off x="5152292" y="1107831"/>
            <a:ext cx="852854" cy="246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289BF49-A656-48F4-B656-1CB37F354E8F}"/>
              </a:ext>
            </a:extLst>
          </p:cNvPr>
          <p:cNvSpPr/>
          <p:nvPr/>
        </p:nvSpPr>
        <p:spPr>
          <a:xfrm>
            <a:off x="1960685" y="2162908"/>
            <a:ext cx="931984" cy="1318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4192BB4-6D07-4C7D-804D-595370B67DEB}"/>
              </a:ext>
            </a:extLst>
          </p:cNvPr>
          <p:cNvSpPr/>
          <p:nvPr/>
        </p:nvSpPr>
        <p:spPr>
          <a:xfrm>
            <a:off x="2294792" y="4255477"/>
            <a:ext cx="474785" cy="149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15D59F-7337-4EF6-BEB7-81FB925D3C43}"/>
              </a:ext>
            </a:extLst>
          </p:cNvPr>
          <p:cNvSpPr/>
          <p:nvPr/>
        </p:nvSpPr>
        <p:spPr>
          <a:xfrm>
            <a:off x="2048608" y="4404946"/>
            <a:ext cx="492369" cy="1846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188EB3F-F63F-404D-8FD5-3FEE5E4CF6BC}"/>
              </a:ext>
            </a:extLst>
          </p:cNvPr>
          <p:cNvSpPr/>
          <p:nvPr/>
        </p:nvSpPr>
        <p:spPr>
          <a:xfrm>
            <a:off x="2664069" y="4615962"/>
            <a:ext cx="923193" cy="1055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581B4FD-A93A-4D0C-9E1B-0319A7D2BFB4}"/>
              </a:ext>
            </a:extLst>
          </p:cNvPr>
          <p:cNvSpPr/>
          <p:nvPr/>
        </p:nvSpPr>
        <p:spPr>
          <a:xfrm>
            <a:off x="1345223" y="4739054"/>
            <a:ext cx="430823" cy="1670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F141021-D85E-4DED-B242-8DAB80A03AEF}"/>
              </a:ext>
            </a:extLst>
          </p:cNvPr>
          <p:cNvSpPr/>
          <p:nvPr/>
        </p:nvSpPr>
        <p:spPr>
          <a:xfrm>
            <a:off x="7121769" y="5943600"/>
            <a:ext cx="624254" cy="14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832B681-BDCD-471C-8997-DA92FD7553EA}"/>
              </a:ext>
            </a:extLst>
          </p:cNvPr>
          <p:cNvSpPr/>
          <p:nvPr/>
        </p:nvSpPr>
        <p:spPr>
          <a:xfrm>
            <a:off x="4009292" y="3050931"/>
            <a:ext cx="668216" cy="17584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FA37D84-D03E-48C7-AFB3-6E5248F41098}"/>
              </a:ext>
            </a:extLst>
          </p:cNvPr>
          <p:cNvSpPr/>
          <p:nvPr/>
        </p:nvSpPr>
        <p:spPr>
          <a:xfrm>
            <a:off x="3868615" y="2971801"/>
            <a:ext cx="1222131" cy="36927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AD451D4-FB18-4197-99A3-649E24EA45E5}"/>
              </a:ext>
            </a:extLst>
          </p:cNvPr>
          <p:cNvSpPr/>
          <p:nvPr/>
        </p:nvSpPr>
        <p:spPr>
          <a:xfrm>
            <a:off x="3868615" y="2725615"/>
            <a:ext cx="1055077" cy="246186"/>
          </a:xfrm>
          <a:prstGeom prst="roundRect">
            <a:avLst/>
          </a:prstGeom>
          <a:noFill/>
          <a:ln w="38100">
            <a:solidFill>
              <a:srgbClr val="92E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98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347C7-3D0D-4540-9A64-ABD9B172C106}"/>
              </a:ext>
            </a:extLst>
          </p:cNvPr>
          <p:cNvPicPr>
            <a:picLocks noChangeAspect="1"/>
          </p:cNvPicPr>
          <p:nvPr/>
        </p:nvPicPr>
        <p:blipFill rotWithShape="1">
          <a:blip r:embed="rId3"/>
          <a:srcRect l="9474" t="15363" r="10262"/>
          <a:stretch/>
        </p:blipFill>
        <p:spPr>
          <a:xfrm>
            <a:off x="320842" y="256674"/>
            <a:ext cx="11534274" cy="6385444"/>
          </a:xfrm>
          <a:prstGeom prst="rect">
            <a:avLst/>
          </a:prstGeom>
        </p:spPr>
      </p:pic>
      <p:sp>
        <p:nvSpPr>
          <p:cNvPr id="3" name="Rectangle: Rounded Corners 2">
            <a:extLst>
              <a:ext uri="{FF2B5EF4-FFF2-40B4-BE49-F238E27FC236}">
                <a16:creationId xmlns:a16="http://schemas.microsoft.com/office/drawing/2014/main" id="{0581026C-029A-476B-9A6F-5C030A509C6E}"/>
              </a:ext>
            </a:extLst>
          </p:cNvPr>
          <p:cNvSpPr/>
          <p:nvPr/>
        </p:nvSpPr>
        <p:spPr>
          <a:xfrm>
            <a:off x="4035669" y="2848708"/>
            <a:ext cx="1213339" cy="37806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6CB93D9-5FDD-4C94-800E-9C4FDE76095D}"/>
              </a:ext>
            </a:extLst>
          </p:cNvPr>
          <p:cNvSpPr/>
          <p:nvPr/>
        </p:nvSpPr>
        <p:spPr>
          <a:xfrm>
            <a:off x="4035669" y="2523392"/>
            <a:ext cx="1028700" cy="325316"/>
          </a:xfrm>
          <a:prstGeom prst="roundRect">
            <a:avLst/>
          </a:prstGeom>
          <a:noFill/>
          <a:ln w="38100">
            <a:solidFill>
              <a:srgbClr val="92E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785DE2D-F91B-4F13-8855-8881EA91D01E}"/>
              </a:ext>
            </a:extLst>
          </p:cNvPr>
          <p:cNvSpPr/>
          <p:nvPr/>
        </p:nvSpPr>
        <p:spPr>
          <a:xfrm>
            <a:off x="10119946" y="369277"/>
            <a:ext cx="1521069" cy="3868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7092D24-21D2-495E-84D2-72BF66160594}"/>
              </a:ext>
            </a:extLst>
          </p:cNvPr>
          <p:cNvSpPr/>
          <p:nvPr/>
        </p:nvSpPr>
        <p:spPr>
          <a:xfrm>
            <a:off x="3877408" y="914400"/>
            <a:ext cx="826477" cy="158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D9AB03-0823-4617-BB8B-50BF547905B8}"/>
              </a:ext>
            </a:extLst>
          </p:cNvPr>
          <p:cNvSpPr/>
          <p:nvPr/>
        </p:nvSpPr>
        <p:spPr>
          <a:xfrm>
            <a:off x="8502162" y="905608"/>
            <a:ext cx="562707" cy="2110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C3E220B-B8DE-4B3A-8088-5E02CC5DE6B6}"/>
              </a:ext>
            </a:extLst>
          </p:cNvPr>
          <p:cNvSpPr/>
          <p:nvPr/>
        </p:nvSpPr>
        <p:spPr>
          <a:xfrm>
            <a:off x="2540977" y="1776046"/>
            <a:ext cx="624254" cy="1318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2BEA778-F7CA-4FB4-A970-8230FCF585CA}"/>
              </a:ext>
            </a:extLst>
          </p:cNvPr>
          <p:cNvSpPr/>
          <p:nvPr/>
        </p:nvSpPr>
        <p:spPr>
          <a:xfrm>
            <a:off x="3472962" y="2954215"/>
            <a:ext cx="158261" cy="1055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AE22F32-DB75-49AF-8E21-78AB5892A993}"/>
              </a:ext>
            </a:extLst>
          </p:cNvPr>
          <p:cNvSpPr/>
          <p:nvPr/>
        </p:nvSpPr>
        <p:spPr>
          <a:xfrm>
            <a:off x="1608992" y="3050931"/>
            <a:ext cx="483577" cy="1758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5E3D41D-3D49-4677-B1B4-91F2AE5017D8}"/>
              </a:ext>
            </a:extLst>
          </p:cNvPr>
          <p:cNvSpPr/>
          <p:nvPr/>
        </p:nvSpPr>
        <p:spPr>
          <a:xfrm>
            <a:off x="3165231" y="3411415"/>
            <a:ext cx="465992" cy="1494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BE153BE-1872-4BD2-875D-9D6D322DECB2}"/>
              </a:ext>
            </a:extLst>
          </p:cNvPr>
          <p:cNvSpPr/>
          <p:nvPr/>
        </p:nvSpPr>
        <p:spPr>
          <a:xfrm>
            <a:off x="2954215" y="3569677"/>
            <a:ext cx="448408" cy="1318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384FE1C-B5E6-42BE-A12C-E150B8269886}"/>
              </a:ext>
            </a:extLst>
          </p:cNvPr>
          <p:cNvSpPr/>
          <p:nvPr/>
        </p:nvSpPr>
        <p:spPr>
          <a:xfrm>
            <a:off x="4633546" y="6110654"/>
            <a:ext cx="615462" cy="1846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47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8EF5CF-246A-450F-A98C-8D865900A607}"/>
              </a:ext>
            </a:extLst>
          </p:cNvPr>
          <p:cNvPicPr>
            <a:picLocks noChangeAspect="1"/>
          </p:cNvPicPr>
          <p:nvPr/>
        </p:nvPicPr>
        <p:blipFill rotWithShape="1">
          <a:blip r:embed="rId3"/>
          <a:srcRect l="9737" t="15363" r="11053"/>
          <a:stretch/>
        </p:blipFill>
        <p:spPr>
          <a:xfrm>
            <a:off x="224590" y="256674"/>
            <a:ext cx="11678652" cy="6385444"/>
          </a:xfrm>
          <a:prstGeom prst="rect">
            <a:avLst/>
          </a:prstGeom>
        </p:spPr>
      </p:pic>
    </p:spTree>
    <p:extLst>
      <p:ext uri="{BB962C8B-B14F-4D97-AF65-F5344CB8AC3E}">
        <p14:creationId xmlns:p14="http://schemas.microsoft.com/office/powerpoint/2010/main" val="350110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B8561-09B1-4A60-BDDC-10905C7C74F9}"/>
              </a:ext>
            </a:extLst>
          </p:cNvPr>
          <p:cNvPicPr>
            <a:picLocks noChangeAspect="1"/>
          </p:cNvPicPr>
          <p:nvPr/>
        </p:nvPicPr>
        <p:blipFill rotWithShape="1">
          <a:blip r:embed="rId3"/>
          <a:srcRect l="9605" t="15113" r="11316"/>
          <a:stretch/>
        </p:blipFill>
        <p:spPr>
          <a:xfrm>
            <a:off x="224589" y="192505"/>
            <a:ext cx="11790947" cy="6449613"/>
          </a:xfrm>
          <a:prstGeom prst="rect">
            <a:avLst/>
          </a:prstGeom>
        </p:spPr>
      </p:pic>
    </p:spTree>
    <p:extLst>
      <p:ext uri="{BB962C8B-B14F-4D97-AF65-F5344CB8AC3E}">
        <p14:creationId xmlns:p14="http://schemas.microsoft.com/office/powerpoint/2010/main" val="220242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51B5-C7ED-4A0D-B86A-07FF2F652E46}"/>
              </a:ext>
            </a:extLst>
          </p:cNvPr>
          <p:cNvSpPr>
            <a:spLocks noGrp="1"/>
          </p:cNvSpPr>
          <p:nvPr>
            <p:ph type="title"/>
          </p:nvPr>
        </p:nvSpPr>
        <p:spPr/>
        <p:txBody>
          <a:bodyPr/>
          <a:lstStyle/>
          <a:p>
            <a:r>
              <a:rPr lang="en-US" dirty="0"/>
              <a:t>Information to cover</a:t>
            </a:r>
          </a:p>
        </p:txBody>
      </p:sp>
      <p:sp>
        <p:nvSpPr>
          <p:cNvPr id="3" name="Content Placeholder 2">
            <a:extLst>
              <a:ext uri="{FF2B5EF4-FFF2-40B4-BE49-F238E27FC236}">
                <a16:creationId xmlns:a16="http://schemas.microsoft.com/office/drawing/2014/main" id="{03F138BC-7886-406D-9F3B-DFE078CA1AA8}"/>
              </a:ext>
            </a:extLst>
          </p:cNvPr>
          <p:cNvSpPr>
            <a:spLocks noGrp="1"/>
          </p:cNvSpPr>
          <p:nvPr>
            <p:ph sz="quarter" idx="13"/>
          </p:nvPr>
        </p:nvSpPr>
        <p:spPr>
          <a:xfrm>
            <a:off x="913774" y="2214694"/>
            <a:ext cx="5106026" cy="4138809"/>
          </a:xfrm>
        </p:spPr>
        <p:txBody>
          <a:bodyPr>
            <a:normAutofit fontScale="77500" lnSpcReduction="20000"/>
          </a:bodyPr>
          <a:lstStyle/>
          <a:p>
            <a:r>
              <a:rPr lang="en-US" dirty="0"/>
              <a:t>Records of source systems / repositories</a:t>
            </a:r>
          </a:p>
          <a:p>
            <a:r>
              <a:rPr lang="en-US" dirty="0"/>
              <a:t>Interface files</a:t>
            </a:r>
          </a:p>
          <a:p>
            <a:r>
              <a:rPr lang="en-US" dirty="0"/>
              <a:t>M-</a:t>
            </a:r>
            <a:r>
              <a:rPr lang="en-US" dirty="0" err="1"/>
              <a:t>pwr</a:t>
            </a:r>
            <a:r>
              <a:rPr lang="en-US" dirty="0"/>
              <a:t> me</a:t>
            </a:r>
          </a:p>
          <a:p>
            <a:pPr lvl="1"/>
            <a:r>
              <a:rPr lang="en-US" dirty="0"/>
              <a:t>Pre-bill.315 Billing summary by data source owner</a:t>
            </a:r>
          </a:p>
          <a:p>
            <a:pPr lvl="1"/>
            <a:r>
              <a:rPr lang="en-US" dirty="0"/>
              <a:t>Pre-bill.320 billing details by data source owner</a:t>
            </a:r>
          </a:p>
          <a:p>
            <a:pPr lvl="2"/>
            <a:r>
              <a:rPr lang="en-US" dirty="0"/>
              <a:t>Data validation</a:t>
            </a:r>
          </a:p>
          <a:p>
            <a:pPr lvl="2"/>
            <a:r>
              <a:rPr lang="en-US" dirty="0"/>
              <a:t>Expand/collapse</a:t>
            </a:r>
          </a:p>
          <a:p>
            <a:pPr lvl="2"/>
            <a:r>
              <a:rPr lang="en-US" dirty="0"/>
              <a:t>Filter</a:t>
            </a:r>
          </a:p>
          <a:p>
            <a:pPr lvl="2"/>
            <a:r>
              <a:rPr lang="en-US" dirty="0"/>
              <a:t>save</a:t>
            </a:r>
          </a:p>
          <a:p>
            <a:pPr lvl="2"/>
            <a:endParaRPr lang="en-US" dirty="0"/>
          </a:p>
          <a:p>
            <a:pPr lvl="1"/>
            <a:r>
              <a:rPr lang="en-US" dirty="0"/>
              <a:t>Approval / rejection of disputes</a:t>
            </a:r>
          </a:p>
          <a:p>
            <a:pPr marL="457200" lvl="1" indent="0">
              <a:buNone/>
            </a:pPr>
            <a:endParaRPr lang="en-US" dirty="0"/>
          </a:p>
          <a:p>
            <a:pPr marL="0" indent="0">
              <a:buNone/>
            </a:pPr>
            <a:r>
              <a:rPr lang="en-US" dirty="0"/>
              <a:t>	</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008F5016-02FD-4816-A5A3-746FF386510D}"/>
              </a:ext>
            </a:extLst>
          </p:cNvPr>
          <p:cNvSpPr>
            <a:spLocks noGrp="1"/>
          </p:cNvSpPr>
          <p:nvPr>
            <p:ph sz="quarter" idx="14"/>
          </p:nvPr>
        </p:nvSpPr>
        <p:spPr>
          <a:xfrm>
            <a:off x="6172200" y="2214694"/>
            <a:ext cx="5798976" cy="3576505"/>
          </a:xfrm>
        </p:spPr>
        <p:txBody>
          <a:bodyPr/>
          <a:lstStyle/>
          <a:p>
            <a:pPr marL="0" indent="0">
              <a:buNone/>
            </a:pPr>
            <a:r>
              <a:rPr lang="en-US" b="1" u="sng" dirty="0"/>
              <a:t>Goal(s) for </a:t>
            </a:r>
            <a:r>
              <a:rPr lang="en-US" b="1" u="sng" dirty="0" err="1"/>
              <a:t>oit</a:t>
            </a:r>
            <a:r>
              <a:rPr lang="en-US" b="1" u="sng" dirty="0"/>
              <a:t> Data that are billed:</a:t>
            </a:r>
          </a:p>
          <a:p>
            <a:pPr marL="0" indent="0">
              <a:buNone/>
            </a:pPr>
            <a:r>
              <a:rPr lang="en-US" dirty="0"/>
              <a:t>	Improved data quality</a:t>
            </a:r>
          </a:p>
          <a:p>
            <a:pPr marL="0" indent="0">
              <a:buNone/>
            </a:pPr>
            <a:r>
              <a:rPr lang="en-US" dirty="0"/>
              <a:t>	Consistency/standardization of data</a:t>
            </a:r>
          </a:p>
          <a:p>
            <a:pPr marL="0" indent="0">
              <a:buNone/>
            </a:pPr>
            <a:r>
              <a:rPr lang="en-US" dirty="0"/>
              <a:t>	increasing accuracy of billable items</a:t>
            </a:r>
          </a:p>
          <a:p>
            <a:pPr marL="0" indent="0">
              <a:buNone/>
            </a:pPr>
            <a:r>
              <a:rPr lang="en-US" dirty="0"/>
              <a:t>	input matching output (data)</a:t>
            </a:r>
          </a:p>
          <a:p>
            <a:endParaRPr lang="en-US" dirty="0"/>
          </a:p>
        </p:txBody>
      </p:sp>
    </p:spTree>
    <p:extLst>
      <p:ext uri="{BB962C8B-B14F-4D97-AF65-F5344CB8AC3E}">
        <p14:creationId xmlns:p14="http://schemas.microsoft.com/office/powerpoint/2010/main" val="205072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DD703-8E2F-4EF8-ADCE-286B9FB4E57F}"/>
              </a:ext>
            </a:extLst>
          </p:cNvPr>
          <p:cNvPicPr>
            <a:picLocks noChangeAspect="1"/>
          </p:cNvPicPr>
          <p:nvPr/>
        </p:nvPicPr>
        <p:blipFill rotWithShape="1">
          <a:blip r:embed="rId3"/>
          <a:srcRect l="9473" t="15113" r="11184"/>
          <a:stretch/>
        </p:blipFill>
        <p:spPr>
          <a:xfrm>
            <a:off x="192505" y="208547"/>
            <a:ext cx="11758863" cy="6433571"/>
          </a:xfrm>
          <a:prstGeom prst="rect">
            <a:avLst/>
          </a:prstGeom>
        </p:spPr>
      </p:pic>
    </p:spTree>
    <p:extLst>
      <p:ext uri="{BB962C8B-B14F-4D97-AF65-F5344CB8AC3E}">
        <p14:creationId xmlns:p14="http://schemas.microsoft.com/office/powerpoint/2010/main" val="160451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B9A8-3B1B-4EA6-941D-12AC20FB3DA8}"/>
              </a:ext>
            </a:extLst>
          </p:cNvPr>
          <p:cNvSpPr>
            <a:spLocks noGrp="1"/>
          </p:cNvSpPr>
          <p:nvPr>
            <p:ph type="title"/>
          </p:nvPr>
        </p:nvSpPr>
        <p:spPr/>
        <p:txBody>
          <a:bodyPr>
            <a:normAutofit/>
          </a:bodyPr>
          <a:lstStyle/>
          <a:p>
            <a:pPr algn="ctr"/>
            <a:r>
              <a:rPr lang="en-US" sz="5400" dirty="0"/>
              <a:t>Dispute Approvers</a:t>
            </a:r>
          </a:p>
        </p:txBody>
      </p:sp>
      <p:sp>
        <p:nvSpPr>
          <p:cNvPr id="3" name="Content Placeholder 2">
            <a:extLst>
              <a:ext uri="{FF2B5EF4-FFF2-40B4-BE49-F238E27FC236}">
                <a16:creationId xmlns:a16="http://schemas.microsoft.com/office/drawing/2014/main" id="{476DD5D7-2DA5-41AF-9A7B-9AD8C03D0414}"/>
              </a:ext>
            </a:extLst>
          </p:cNvPr>
          <p:cNvSpPr>
            <a:spLocks noGrp="1"/>
          </p:cNvSpPr>
          <p:nvPr>
            <p:ph sz="quarter" idx="13"/>
          </p:nvPr>
        </p:nvSpPr>
        <p:spPr>
          <a:xfrm>
            <a:off x="1141412" y="1796716"/>
            <a:ext cx="10248483" cy="4828673"/>
          </a:xfrm>
        </p:spPr>
        <p:txBody>
          <a:bodyPr>
            <a:normAutofit fontScale="92500" lnSpcReduction="20000"/>
          </a:bodyPr>
          <a:lstStyle/>
          <a:p>
            <a:r>
              <a:rPr lang="en-US" sz="2800" dirty="0"/>
              <a:t>OIT Finance will be the Level 1 Dispute Approvers</a:t>
            </a:r>
          </a:p>
          <a:p>
            <a:pPr marL="0" indent="0">
              <a:buNone/>
            </a:pPr>
            <a:endParaRPr lang="en-US" sz="2800" dirty="0"/>
          </a:p>
          <a:p>
            <a:r>
              <a:rPr lang="en-US" sz="2800" dirty="0"/>
              <a:t>DSO will be the Level 2 Dispute Approvers for their service area(s)</a:t>
            </a:r>
          </a:p>
          <a:p>
            <a:pPr marL="0" indent="0">
              <a:buNone/>
            </a:pPr>
            <a:endParaRPr lang="en-US" sz="2800" dirty="0"/>
          </a:p>
          <a:p>
            <a:r>
              <a:rPr lang="en-US" sz="2800" dirty="0"/>
              <a:t>Level 2 Approval trumps any selection made by Level 1. If Level 1 Rejects, they can still approve the dispute and the rejection doesn’t matter. After they save a status, the records are removed from CTL.100. They are </a:t>
            </a:r>
            <a:r>
              <a:rPr lang="en-US" sz="2800" b="1" dirty="0"/>
              <a:t>not</a:t>
            </a:r>
            <a:r>
              <a:rPr lang="en-US" sz="2800" dirty="0"/>
              <a:t> able to go back and change their selection.</a:t>
            </a:r>
          </a:p>
          <a:p>
            <a:endParaRPr lang="en-US" dirty="0"/>
          </a:p>
        </p:txBody>
      </p:sp>
    </p:spTree>
    <p:extLst>
      <p:ext uri="{BB962C8B-B14F-4D97-AF65-F5344CB8AC3E}">
        <p14:creationId xmlns:p14="http://schemas.microsoft.com/office/powerpoint/2010/main" val="339612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015F9B-6777-467B-8E5E-D63C5EC554AB}"/>
              </a:ext>
            </a:extLst>
          </p:cNvPr>
          <p:cNvSpPr/>
          <p:nvPr/>
        </p:nvSpPr>
        <p:spPr>
          <a:xfrm>
            <a:off x="1090864" y="1288197"/>
            <a:ext cx="10266948" cy="4155625"/>
          </a:xfrm>
          <a:prstGeom prst="rect">
            <a:avLst/>
          </a:prstGeom>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Once submitted, the dispute will appear in DSP and CTL reports and the submitter and approver will receive an email notification.</a:t>
            </a:r>
          </a:p>
          <a:p>
            <a:pPr marL="342900" marR="0" lvl="0" indent="-342900">
              <a:lnSpc>
                <a:spcPct val="115000"/>
              </a:lnSpc>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10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Each record can only be disputed once. After a Dispute ID is generated, the record can no longer be selected. This is to ensure credits are not generated more than once.</a:t>
            </a:r>
          </a:p>
          <a:p>
            <a:pPr marL="457200" marR="0" lvl="0" indent="-457200">
              <a:lnSpc>
                <a:spcPct val="115000"/>
              </a:lnSpc>
              <a:spcBef>
                <a:spcPts val="0"/>
              </a:spcBef>
              <a:spcAft>
                <a:spcPts val="100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79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7AB647-3467-49DD-A5EF-80BC6BC0C809}"/>
              </a:ext>
            </a:extLst>
          </p:cNvPr>
          <p:cNvPicPr>
            <a:picLocks noChangeAspect="1"/>
          </p:cNvPicPr>
          <p:nvPr/>
        </p:nvPicPr>
        <p:blipFill rotWithShape="1">
          <a:blip r:embed="rId3"/>
          <a:srcRect l="9440" t="15286" r="11163"/>
          <a:stretch/>
        </p:blipFill>
        <p:spPr>
          <a:xfrm>
            <a:off x="1150882" y="315311"/>
            <a:ext cx="10247587" cy="6326808"/>
          </a:xfrm>
          <a:prstGeom prst="rect">
            <a:avLst/>
          </a:prstGeom>
        </p:spPr>
      </p:pic>
    </p:spTree>
    <p:extLst>
      <p:ext uri="{BB962C8B-B14F-4D97-AF65-F5344CB8AC3E}">
        <p14:creationId xmlns:p14="http://schemas.microsoft.com/office/powerpoint/2010/main" val="1740434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A43A-88A6-4ECA-9CE2-3172C1173A49}"/>
              </a:ext>
            </a:extLst>
          </p:cNvPr>
          <p:cNvSpPr>
            <a:spLocks noGrp="1"/>
          </p:cNvSpPr>
          <p:nvPr>
            <p:ph type="title"/>
          </p:nvPr>
        </p:nvSpPr>
        <p:spPr>
          <a:xfrm>
            <a:off x="1141411" y="336884"/>
            <a:ext cx="9906000" cy="1187117"/>
          </a:xfrm>
        </p:spPr>
        <p:txBody>
          <a:bodyPr>
            <a:normAutofit fontScale="90000"/>
          </a:bodyPr>
          <a:lstStyle/>
          <a:p>
            <a:pPr algn="ctr"/>
            <a:r>
              <a:rPr lang="en-US" sz="4800" b="1" dirty="0"/>
              <a:t>Approving a Dispute</a:t>
            </a:r>
            <a:br>
              <a:rPr lang="en-US" sz="4800" b="1" dirty="0"/>
            </a:br>
            <a:endParaRPr lang="en-US" sz="4800" dirty="0"/>
          </a:p>
        </p:txBody>
      </p:sp>
      <p:sp>
        <p:nvSpPr>
          <p:cNvPr id="4" name="Content Placeholder 3">
            <a:extLst>
              <a:ext uri="{FF2B5EF4-FFF2-40B4-BE49-F238E27FC236}">
                <a16:creationId xmlns:a16="http://schemas.microsoft.com/office/drawing/2014/main" id="{386B7EF4-BA67-42BF-B9AB-DB28647F3C8B}"/>
              </a:ext>
            </a:extLst>
          </p:cNvPr>
          <p:cNvSpPr>
            <a:spLocks noGrp="1"/>
          </p:cNvSpPr>
          <p:nvPr>
            <p:ph sz="quarter" idx="13"/>
          </p:nvPr>
        </p:nvSpPr>
        <p:spPr>
          <a:xfrm>
            <a:off x="930442" y="1299411"/>
            <a:ext cx="5089359" cy="4876800"/>
          </a:xfrm>
        </p:spPr>
        <p:txBody>
          <a:bodyPr>
            <a:normAutofit/>
          </a:bodyPr>
          <a:lstStyle/>
          <a:p>
            <a:r>
              <a:rPr lang="en-US" u="sng" dirty="0"/>
              <a:t>Steps</a:t>
            </a:r>
            <a:r>
              <a:rPr lang="en-US" dirty="0"/>
              <a:t>:</a:t>
            </a:r>
          </a:p>
          <a:p>
            <a:pPr lvl="0"/>
            <a:r>
              <a:rPr lang="en-US" dirty="0"/>
              <a:t>There are two types of Approvers, level 1 and level 2. This allows for two levels of approval necessary for disputes to be processed</a:t>
            </a:r>
          </a:p>
          <a:p>
            <a:pPr lvl="0"/>
            <a:r>
              <a:rPr lang="en-US" dirty="0"/>
              <a:t>Go to the Bill of IT Portal and click on Reports on the left menu. In the search bar of the slider, start typing CTL.  Then, select the CTL.100 Report.</a:t>
            </a:r>
          </a:p>
          <a:p>
            <a:endParaRPr lang="en-US" dirty="0"/>
          </a:p>
        </p:txBody>
      </p:sp>
      <p:pic>
        <p:nvPicPr>
          <p:cNvPr id="7" name="Content Placeholder 6">
            <a:extLst>
              <a:ext uri="{FF2B5EF4-FFF2-40B4-BE49-F238E27FC236}">
                <a16:creationId xmlns:a16="http://schemas.microsoft.com/office/drawing/2014/main" id="{9C1C1E3F-9256-40CE-A5D0-406066F7BB94}"/>
              </a:ext>
            </a:extLst>
          </p:cNvPr>
          <p:cNvPicPr>
            <a:picLocks noGrp="1"/>
          </p:cNvPicPr>
          <p:nvPr>
            <p:ph sz="quarter" idx="14"/>
          </p:nvPr>
        </p:nvPicPr>
        <p:blipFill>
          <a:blip r:embed="rId2"/>
          <a:stretch>
            <a:fillRect/>
          </a:stretch>
        </p:blipFill>
        <p:spPr>
          <a:xfrm>
            <a:off x="6172200" y="1668379"/>
            <a:ext cx="5666874" cy="4122819"/>
          </a:xfrm>
          <a:prstGeom prst="rect">
            <a:avLst/>
          </a:prstGeom>
        </p:spPr>
      </p:pic>
    </p:spTree>
    <p:extLst>
      <p:ext uri="{BB962C8B-B14F-4D97-AF65-F5344CB8AC3E}">
        <p14:creationId xmlns:p14="http://schemas.microsoft.com/office/powerpoint/2010/main" val="3417616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273F3F-F41E-414E-BC92-1DCCE53F131E}"/>
              </a:ext>
            </a:extLst>
          </p:cNvPr>
          <p:cNvSpPr>
            <a:spLocks noGrp="1"/>
          </p:cNvSpPr>
          <p:nvPr>
            <p:ph type="title"/>
          </p:nvPr>
        </p:nvSpPr>
        <p:spPr/>
        <p:txBody>
          <a:bodyPr>
            <a:normAutofit fontScale="90000"/>
          </a:bodyPr>
          <a:lstStyle/>
          <a:p>
            <a:r>
              <a:rPr lang="en-US" dirty="0"/>
              <a:t>This report will prompt you to choose a service category you would like approve a dispute for.</a:t>
            </a:r>
            <a:br>
              <a:rPr lang="en-US" dirty="0"/>
            </a:br>
            <a:endParaRPr lang="en-US" dirty="0"/>
          </a:p>
        </p:txBody>
      </p:sp>
      <p:pic>
        <p:nvPicPr>
          <p:cNvPr id="9" name="Content Placeholder 8">
            <a:extLst>
              <a:ext uri="{FF2B5EF4-FFF2-40B4-BE49-F238E27FC236}">
                <a16:creationId xmlns:a16="http://schemas.microsoft.com/office/drawing/2014/main" id="{64015BC7-CD7F-43B7-9DAC-5354A43DB68A}"/>
              </a:ext>
            </a:extLst>
          </p:cNvPr>
          <p:cNvPicPr>
            <a:picLocks noGrp="1"/>
          </p:cNvPicPr>
          <p:nvPr>
            <p:ph sz="quarter" idx="13"/>
          </p:nvPr>
        </p:nvPicPr>
        <p:blipFill>
          <a:blip r:embed="rId2"/>
          <a:stretch>
            <a:fillRect/>
          </a:stretch>
        </p:blipFill>
        <p:spPr>
          <a:xfrm>
            <a:off x="4486275" y="2636044"/>
            <a:ext cx="3219450" cy="2886075"/>
          </a:xfrm>
          <a:prstGeom prst="rect">
            <a:avLst/>
          </a:prstGeom>
        </p:spPr>
      </p:pic>
    </p:spTree>
    <p:extLst>
      <p:ext uri="{BB962C8B-B14F-4D97-AF65-F5344CB8AC3E}">
        <p14:creationId xmlns:p14="http://schemas.microsoft.com/office/powerpoint/2010/main" val="381361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C0DD-01AD-4A50-998B-C8489EF21C16}"/>
              </a:ext>
            </a:extLst>
          </p:cNvPr>
          <p:cNvSpPr>
            <a:spLocks noGrp="1"/>
          </p:cNvSpPr>
          <p:nvPr>
            <p:ph type="title"/>
          </p:nvPr>
        </p:nvSpPr>
        <p:spPr/>
        <p:txBody>
          <a:bodyPr>
            <a:normAutofit fontScale="90000"/>
          </a:bodyPr>
          <a:lstStyle/>
          <a:p>
            <a:r>
              <a:rPr lang="en-US" dirty="0"/>
              <a:t>After choosing a service category, click on the </a:t>
            </a:r>
            <a:r>
              <a:rPr lang="en-US" b="1" i="1" dirty="0"/>
              <a:t>Update</a:t>
            </a:r>
            <a:r>
              <a:rPr lang="en-US" dirty="0"/>
              <a:t> link for the dispute you want to approve or reject. </a:t>
            </a:r>
            <a:br>
              <a:rPr lang="en-US" dirty="0"/>
            </a:br>
            <a:endParaRPr lang="en-US" dirty="0"/>
          </a:p>
        </p:txBody>
      </p:sp>
      <p:pic>
        <p:nvPicPr>
          <p:cNvPr id="4" name="Content Placeholder 3">
            <a:extLst>
              <a:ext uri="{FF2B5EF4-FFF2-40B4-BE49-F238E27FC236}">
                <a16:creationId xmlns:a16="http://schemas.microsoft.com/office/drawing/2014/main" id="{FBF9AF7C-5BF9-4219-B6E5-E8A8E27CD567}"/>
              </a:ext>
            </a:extLst>
          </p:cNvPr>
          <p:cNvPicPr>
            <a:picLocks noGrp="1"/>
          </p:cNvPicPr>
          <p:nvPr>
            <p:ph sz="quarter" idx="13"/>
          </p:nvPr>
        </p:nvPicPr>
        <p:blipFill>
          <a:blip r:embed="rId2"/>
          <a:stretch>
            <a:fillRect/>
          </a:stretch>
        </p:blipFill>
        <p:spPr>
          <a:xfrm>
            <a:off x="1800225" y="2921794"/>
            <a:ext cx="8591550" cy="2314575"/>
          </a:xfrm>
          <a:prstGeom prst="rect">
            <a:avLst/>
          </a:prstGeom>
        </p:spPr>
      </p:pic>
    </p:spTree>
    <p:extLst>
      <p:ext uri="{BB962C8B-B14F-4D97-AF65-F5344CB8AC3E}">
        <p14:creationId xmlns:p14="http://schemas.microsoft.com/office/powerpoint/2010/main" val="4285000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42E43-471E-4AE2-A93B-197FFF85F509}"/>
              </a:ext>
            </a:extLst>
          </p:cNvPr>
          <p:cNvSpPr>
            <a:spLocks noGrp="1"/>
          </p:cNvSpPr>
          <p:nvPr>
            <p:ph type="title"/>
          </p:nvPr>
        </p:nvSpPr>
        <p:spPr>
          <a:xfrm>
            <a:off x="1219201" y="313718"/>
            <a:ext cx="9905998" cy="1258408"/>
          </a:xfrm>
        </p:spPr>
        <p:txBody>
          <a:bodyPr>
            <a:normAutofit/>
          </a:bodyPr>
          <a:lstStyle/>
          <a:p>
            <a:pPr algn="ctr"/>
            <a:r>
              <a:rPr lang="en-US" sz="4400" dirty="0"/>
              <a:t>Level 1Approver (OIT Finance Team)</a:t>
            </a:r>
          </a:p>
        </p:txBody>
      </p:sp>
      <p:sp>
        <p:nvSpPr>
          <p:cNvPr id="5" name="Content Placeholder 4">
            <a:extLst>
              <a:ext uri="{FF2B5EF4-FFF2-40B4-BE49-F238E27FC236}">
                <a16:creationId xmlns:a16="http://schemas.microsoft.com/office/drawing/2014/main" id="{DC0600CA-2CEA-4F73-830A-C2FB1C6B818C}"/>
              </a:ext>
            </a:extLst>
          </p:cNvPr>
          <p:cNvSpPr>
            <a:spLocks noGrp="1"/>
          </p:cNvSpPr>
          <p:nvPr>
            <p:ph sz="quarter" idx="13"/>
          </p:nvPr>
        </p:nvSpPr>
        <p:spPr>
          <a:xfrm>
            <a:off x="802106" y="1315453"/>
            <a:ext cx="5217694" cy="4588042"/>
          </a:xfrm>
        </p:spPr>
        <p:txBody>
          <a:bodyPr>
            <a:normAutofit/>
          </a:bodyPr>
          <a:lstStyle/>
          <a:p>
            <a:pPr lvl="0"/>
            <a:r>
              <a:rPr lang="en-US" dirty="0"/>
              <a:t>If the approver is Level 1 they have two status options:</a:t>
            </a:r>
          </a:p>
          <a:p>
            <a:pPr lvl="1"/>
            <a:r>
              <a:rPr lang="en-US" b="1" dirty="0"/>
              <a:t>Approved -</a:t>
            </a:r>
            <a:r>
              <a:rPr lang="en-US" dirty="0"/>
              <a:t> A Level 1 user should select this status to indicate that they have reviewed the dispute and found it to be accurate and meets any requirements that have been agreed upon.  </a:t>
            </a:r>
          </a:p>
          <a:p>
            <a:pPr lvl="1"/>
            <a:r>
              <a:rPr lang="en-US" b="1" dirty="0"/>
              <a:t>Rejected - </a:t>
            </a:r>
            <a:r>
              <a:rPr lang="en-US" dirty="0"/>
              <a:t>A Level 1 user should select this status to indicate that they have reviewed the dispute and found issues with it.</a:t>
            </a:r>
          </a:p>
          <a:p>
            <a:pPr marL="0" indent="0">
              <a:buNone/>
            </a:pPr>
            <a:endParaRPr lang="en-US" dirty="0"/>
          </a:p>
          <a:p>
            <a:endParaRPr lang="en-US" dirty="0"/>
          </a:p>
        </p:txBody>
      </p:sp>
      <p:sp>
        <p:nvSpPr>
          <p:cNvPr id="6" name="Content Placeholder 5">
            <a:extLst>
              <a:ext uri="{FF2B5EF4-FFF2-40B4-BE49-F238E27FC236}">
                <a16:creationId xmlns:a16="http://schemas.microsoft.com/office/drawing/2014/main" id="{5F4D5251-0DB7-4A04-B7BD-DDFCBFE3BA19}"/>
              </a:ext>
            </a:extLst>
          </p:cNvPr>
          <p:cNvSpPr>
            <a:spLocks noGrp="1"/>
          </p:cNvSpPr>
          <p:nvPr>
            <p:ph sz="quarter" idx="14"/>
          </p:nvPr>
        </p:nvSpPr>
        <p:spPr>
          <a:xfrm>
            <a:off x="6172200" y="1315453"/>
            <a:ext cx="5490411" cy="4804792"/>
          </a:xfrm>
        </p:spPr>
        <p:txBody>
          <a:bodyPr>
            <a:normAutofit fontScale="92500" lnSpcReduction="10000"/>
          </a:bodyPr>
          <a:lstStyle/>
          <a:p>
            <a:r>
              <a:rPr lang="en-US" dirty="0"/>
              <a:t>Note: Level 1 status changes serve as an indicator for the Level 2 Approver.  Neither status will cause the dispute to disappear from the </a:t>
            </a:r>
            <a:r>
              <a:rPr lang="en-US" b="1" dirty="0"/>
              <a:t>CLT.100 Disputes Pending</a:t>
            </a:r>
            <a:r>
              <a:rPr lang="en-US" dirty="0"/>
              <a:t> report.  This allows them to change the status if needed</a:t>
            </a:r>
          </a:p>
          <a:p>
            <a:endParaRPr lang="en-US" dirty="0"/>
          </a:p>
          <a:p>
            <a:r>
              <a:rPr lang="en-US" dirty="0"/>
              <a:t>OIT Finance will research the dispute.</a:t>
            </a:r>
          </a:p>
          <a:p>
            <a:pPr lvl="1"/>
            <a:r>
              <a:rPr lang="en-US" dirty="0"/>
              <a:t>Create a </a:t>
            </a:r>
            <a:r>
              <a:rPr lang="en-US" dirty="0" err="1"/>
              <a:t>fp</a:t>
            </a:r>
            <a:r>
              <a:rPr lang="en-US" dirty="0"/>
              <a:t> ticket, provide findings in the </a:t>
            </a:r>
            <a:r>
              <a:rPr lang="en-US" dirty="0" err="1"/>
              <a:t>fp</a:t>
            </a:r>
            <a:r>
              <a:rPr lang="en-US" dirty="0"/>
              <a:t> ticket &amp; the assigned M-</a:t>
            </a:r>
            <a:r>
              <a:rPr lang="en-US" dirty="0" err="1"/>
              <a:t>pwr</a:t>
            </a:r>
            <a:r>
              <a:rPr lang="en-US" dirty="0"/>
              <a:t> dispute id</a:t>
            </a:r>
          </a:p>
          <a:p>
            <a:pPr lvl="1"/>
            <a:r>
              <a:rPr lang="en-US" dirty="0"/>
              <a:t>in M-PWR dispute approval/rejection box, </a:t>
            </a:r>
            <a:r>
              <a:rPr lang="en-US" dirty="0" err="1"/>
              <a:t>oit</a:t>
            </a:r>
            <a:r>
              <a:rPr lang="en-US" dirty="0"/>
              <a:t> finance will cite the </a:t>
            </a:r>
            <a:r>
              <a:rPr lang="en-US" dirty="0" err="1"/>
              <a:t>fp</a:t>
            </a:r>
            <a:r>
              <a:rPr lang="en-US" dirty="0"/>
              <a:t> ticket and click either approval or rejected</a:t>
            </a:r>
          </a:p>
        </p:txBody>
      </p:sp>
    </p:spTree>
    <p:extLst>
      <p:ext uri="{BB962C8B-B14F-4D97-AF65-F5344CB8AC3E}">
        <p14:creationId xmlns:p14="http://schemas.microsoft.com/office/powerpoint/2010/main" val="365772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EF1C-08CC-42F2-B63C-2700EF738849}"/>
              </a:ext>
            </a:extLst>
          </p:cNvPr>
          <p:cNvSpPr>
            <a:spLocks noGrp="1"/>
          </p:cNvSpPr>
          <p:nvPr>
            <p:ph type="title"/>
          </p:nvPr>
        </p:nvSpPr>
        <p:spPr>
          <a:xfrm>
            <a:off x="1141410" y="345802"/>
            <a:ext cx="9905998" cy="985693"/>
          </a:xfrm>
        </p:spPr>
        <p:txBody>
          <a:bodyPr>
            <a:normAutofit/>
          </a:bodyPr>
          <a:lstStyle/>
          <a:p>
            <a:pPr algn="ctr"/>
            <a:r>
              <a:rPr lang="en-US" sz="4800" dirty="0"/>
              <a:t>Level 2 (DSO)</a:t>
            </a:r>
          </a:p>
        </p:txBody>
      </p:sp>
      <p:sp>
        <p:nvSpPr>
          <p:cNvPr id="3" name="Content Placeholder 2">
            <a:extLst>
              <a:ext uri="{FF2B5EF4-FFF2-40B4-BE49-F238E27FC236}">
                <a16:creationId xmlns:a16="http://schemas.microsoft.com/office/drawing/2014/main" id="{39C59345-3914-4C8E-AB6A-DD00DB0C384D}"/>
              </a:ext>
            </a:extLst>
          </p:cNvPr>
          <p:cNvSpPr>
            <a:spLocks noGrp="1"/>
          </p:cNvSpPr>
          <p:nvPr>
            <p:ph sz="quarter" idx="13"/>
          </p:nvPr>
        </p:nvSpPr>
        <p:spPr>
          <a:xfrm>
            <a:off x="705854" y="1331495"/>
            <a:ext cx="5833310" cy="5406189"/>
          </a:xfrm>
        </p:spPr>
        <p:txBody>
          <a:bodyPr>
            <a:normAutofit fontScale="77500" lnSpcReduction="20000"/>
          </a:bodyPr>
          <a:lstStyle/>
          <a:p>
            <a:pPr lvl="0"/>
            <a:r>
              <a:rPr lang="en-US" dirty="0"/>
              <a:t>If the approver is Level 2 they have three status options:</a:t>
            </a:r>
          </a:p>
          <a:p>
            <a:pPr lvl="1"/>
            <a:r>
              <a:rPr lang="en-US" b="1" dirty="0"/>
              <a:t>Approved with Auto Adjustment</a:t>
            </a:r>
            <a:r>
              <a:rPr lang="en-US" dirty="0"/>
              <a:t> - M-PWR will submit a negative adjustment record for this via the Adjustments data source.</a:t>
            </a:r>
          </a:p>
          <a:p>
            <a:r>
              <a:rPr lang="en-US" dirty="0"/>
              <a:t>Note: if an offsetting positive adjustment record needs to be added as well (to move this charge to a different Consumer, Service, etc.) that record will have to be manually added on </a:t>
            </a:r>
            <a:r>
              <a:rPr lang="en-US" b="1" dirty="0"/>
              <a:t>DSC.100 Adjustments</a:t>
            </a:r>
            <a:r>
              <a:rPr lang="en-US" dirty="0"/>
              <a:t>. M-PWR only generates the negative, credit adjustment.</a:t>
            </a:r>
          </a:p>
          <a:p>
            <a:pPr lvl="1"/>
            <a:r>
              <a:rPr lang="en-US" b="1" dirty="0"/>
              <a:t>Approved with Manual Adjustment</a:t>
            </a:r>
            <a:r>
              <a:rPr lang="en-US" dirty="0"/>
              <a:t> - M-PWR will do nothing with the record, except report it as Approved. If this record needs to be adjusted, an admin should manually add a record for it on the web table </a:t>
            </a:r>
            <a:r>
              <a:rPr lang="en-US" b="1" dirty="0"/>
              <a:t>DSC.100 Adjustments.</a:t>
            </a:r>
            <a:endParaRPr lang="en-US" dirty="0"/>
          </a:p>
          <a:p>
            <a:pPr lvl="1"/>
            <a:r>
              <a:rPr lang="en-US" b="1" dirty="0"/>
              <a:t>Rejected </a:t>
            </a:r>
            <a:r>
              <a:rPr lang="en-US" dirty="0"/>
              <a:t>- M-PWR will do nothing with the record, except report it as Rejected.</a:t>
            </a:r>
          </a:p>
          <a:p>
            <a:r>
              <a:rPr lang="en-US" dirty="0"/>
              <a:t>Note: Level 2 status changes are final once submitted and cannot be changed. If a status change was made in error, either a manual adjustment must be made to correct it or contact M-PWR Support for additional options.</a:t>
            </a:r>
          </a:p>
          <a:p>
            <a:endParaRPr lang="en-US" dirty="0"/>
          </a:p>
          <a:p>
            <a:endParaRPr lang="en-US" dirty="0"/>
          </a:p>
        </p:txBody>
      </p:sp>
      <p:sp>
        <p:nvSpPr>
          <p:cNvPr id="4" name="Content Placeholder 3">
            <a:extLst>
              <a:ext uri="{FF2B5EF4-FFF2-40B4-BE49-F238E27FC236}">
                <a16:creationId xmlns:a16="http://schemas.microsoft.com/office/drawing/2014/main" id="{69C829F1-08D1-4B05-B1CE-528196A8859C}"/>
              </a:ext>
            </a:extLst>
          </p:cNvPr>
          <p:cNvSpPr>
            <a:spLocks noGrp="1"/>
          </p:cNvSpPr>
          <p:nvPr>
            <p:ph sz="quarter" idx="14"/>
          </p:nvPr>
        </p:nvSpPr>
        <p:spPr>
          <a:xfrm>
            <a:off x="6539163" y="1331495"/>
            <a:ext cx="5235742" cy="1244652"/>
          </a:xfrm>
        </p:spPr>
        <p:txBody>
          <a:bodyPr>
            <a:normAutofit/>
          </a:bodyPr>
          <a:lstStyle/>
          <a:p>
            <a:r>
              <a:rPr lang="en-US" dirty="0"/>
              <a:t>Choose the correct the status and enter any necessary comments, then click </a:t>
            </a:r>
            <a:r>
              <a:rPr lang="en-US" b="1" i="1" dirty="0"/>
              <a:t>Submit</a:t>
            </a:r>
            <a:r>
              <a:rPr lang="en-US" dirty="0"/>
              <a:t>.</a:t>
            </a:r>
          </a:p>
          <a:p>
            <a:endParaRPr lang="en-US" dirty="0"/>
          </a:p>
        </p:txBody>
      </p:sp>
      <p:pic>
        <p:nvPicPr>
          <p:cNvPr id="9" name="Picture 8">
            <a:extLst>
              <a:ext uri="{FF2B5EF4-FFF2-40B4-BE49-F238E27FC236}">
                <a16:creationId xmlns:a16="http://schemas.microsoft.com/office/drawing/2014/main" id="{01FAB375-704B-4313-98A2-0B4EFE24B14A}"/>
              </a:ext>
            </a:extLst>
          </p:cNvPr>
          <p:cNvPicPr/>
          <p:nvPr/>
        </p:nvPicPr>
        <p:blipFill>
          <a:blip r:embed="rId2"/>
          <a:stretch>
            <a:fillRect/>
          </a:stretch>
        </p:blipFill>
        <p:spPr>
          <a:xfrm>
            <a:off x="6539163" y="2576147"/>
            <a:ext cx="5235742" cy="3985073"/>
          </a:xfrm>
          <a:prstGeom prst="rect">
            <a:avLst/>
          </a:prstGeom>
        </p:spPr>
      </p:pic>
    </p:spTree>
    <p:extLst>
      <p:ext uri="{BB962C8B-B14F-4D97-AF65-F5344CB8AC3E}">
        <p14:creationId xmlns:p14="http://schemas.microsoft.com/office/powerpoint/2010/main" val="124303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E4CF87-373D-454E-896E-8CF58106897F}"/>
              </a:ext>
            </a:extLst>
          </p:cNvPr>
          <p:cNvSpPr>
            <a:spLocks noGrp="1"/>
          </p:cNvSpPr>
          <p:nvPr>
            <p:ph type="title"/>
          </p:nvPr>
        </p:nvSpPr>
        <p:spPr/>
        <p:txBody>
          <a:bodyPr/>
          <a:lstStyle/>
          <a:p>
            <a:pPr algn="l"/>
            <a:r>
              <a:rPr lang="en-US" dirty="0"/>
              <a:t>Three ways to complete a dispute as a level 2 approver</a:t>
            </a:r>
          </a:p>
        </p:txBody>
      </p:sp>
      <p:sp>
        <p:nvSpPr>
          <p:cNvPr id="4" name="Text Placeholder 3">
            <a:extLst>
              <a:ext uri="{FF2B5EF4-FFF2-40B4-BE49-F238E27FC236}">
                <a16:creationId xmlns:a16="http://schemas.microsoft.com/office/drawing/2014/main" id="{9683A2BE-5CE5-4D16-9E56-3F79D471B8B8}"/>
              </a:ext>
            </a:extLst>
          </p:cNvPr>
          <p:cNvSpPr>
            <a:spLocks noGrp="1"/>
          </p:cNvSpPr>
          <p:nvPr>
            <p:ph type="body" sz="half" idx="2"/>
          </p:nvPr>
        </p:nvSpPr>
        <p:spPr>
          <a:xfrm>
            <a:off x="290146" y="3033346"/>
            <a:ext cx="4559317" cy="3710354"/>
          </a:xfrm>
        </p:spPr>
        <p:txBody>
          <a:bodyPr>
            <a:normAutofit fontScale="85000" lnSpcReduction="10000"/>
          </a:bodyPr>
          <a:lstStyle/>
          <a:p>
            <a:pPr marL="342900" indent="-342900" algn="l">
              <a:buAutoNum type="arabicPeriod"/>
            </a:pPr>
            <a:r>
              <a:rPr lang="en-US" dirty="0"/>
              <a:t>If the DSO approves with auto adjustment, m-</a:t>
            </a:r>
            <a:r>
              <a:rPr lang="en-US" dirty="0" err="1"/>
              <a:t>pwr</a:t>
            </a:r>
            <a:r>
              <a:rPr lang="en-US" dirty="0"/>
              <a:t> will automatically generate a credit on the next month’s bill.  The </a:t>
            </a:r>
            <a:r>
              <a:rPr lang="en-US" dirty="0" err="1"/>
              <a:t>dso</a:t>
            </a:r>
            <a:r>
              <a:rPr lang="en-US" dirty="0"/>
              <a:t> would need to update the </a:t>
            </a:r>
            <a:r>
              <a:rPr lang="en-US" dirty="0" err="1"/>
              <a:t>fp</a:t>
            </a:r>
            <a:r>
              <a:rPr lang="en-US" dirty="0"/>
              <a:t> ticket and close it out.</a:t>
            </a:r>
          </a:p>
          <a:p>
            <a:pPr marL="342900" indent="-342900" algn="l">
              <a:buAutoNum type="arabicPeriod"/>
            </a:pPr>
            <a:r>
              <a:rPr lang="en-US" dirty="0"/>
              <a:t>If the </a:t>
            </a:r>
            <a:r>
              <a:rPr lang="en-US" dirty="0" err="1"/>
              <a:t>dso</a:t>
            </a:r>
            <a:r>
              <a:rPr lang="en-US" dirty="0"/>
              <a:t> approves with manual adjustment, the </a:t>
            </a:r>
            <a:r>
              <a:rPr lang="en-US" dirty="0" err="1"/>
              <a:t>dso</a:t>
            </a:r>
            <a:r>
              <a:rPr lang="en-US" dirty="0"/>
              <a:t> would need to update the </a:t>
            </a:r>
            <a:r>
              <a:rPr lang="en-US" dirty="0" err="1"/>
              <a:t>fp</a:t>
            </a:r>
            <a:r>
              <a:rPr lang="en-US" dirty="0"/>
              <a:t> ticket and assign it back to </a:t>
            </a:r>
            <a:r>
              <a:rPr lang="en-US" dirty="0" err="1"/>
              <a:t>oit</a:t>
            </a:r>
            <a:r>
              <a:rPr lang="en-US" dirty="0"/>
              <a:t> billing team with a status of ‘billable’. </a:t>
            </a:r>
            <a:r>
              <a:rPr lang="en-US" dirty="0" err="1"/>
              <a:t>Oit</a:t>
            </a:r>
            <a:r>
              <a:rPr lang="en-US" dirty="0"/>
              <a:t> finance would process the adjustment manually on the next month’s bill.</a:t>
            </a:r>
          </a:p>
          <a:p>
            <a:pPr marL="342900" indent="-342900" algn="l">
              <a:buAutoNum type="arabicPeriod"/>
            </a:pPr>
            <a:r>
              <a:rPr lang="en-US" dirty="0"/>
              <a:t>If the </a:t>
            </a:r>
            <a:r>
              <a:rPr lang="en-US" dirty="0" err="1"/>
              <a:t>dso</a:t>
            </a:r>
            <a:r>
              <a:rPr lang="en-US" dirty="0"/>
              <a:t> rejects the </a:t>
            </a:r>
            <a:r>
              <a:rPr lang="en-US" dirty="0" err="1"/>
              <a:t>dispuate</a:t>
            </a:r>
            <a:r>
              <a:rPr lang="en-US" dirty="0"/>
              <a:t>, m-</a:t>
            </a:r>
            <a:r>
              <a:rPr lang="en-US" dirty="0" err="1"/>
              <a:t>pwr</a:t>
            </a:r>
            <a:r>
              <a:rPr lang="en-US" dirty="0"/>
              <a:t> will continue to bill for that item. The </a:t>
            </a:r>
            <a:r>
              <a:rPr lang="en-US" dirty="0" err="1"/>
              <a:t>dso</a:t>
            </a:r>
            <a:r>
              <a:rPr lang="en-US" dirty="0"/>
              <a:t> would need to update the </a:t>
            </a:r>
            <a:r>
              <a:rPr lang="en-US" dirty="0" err="1"/>
              <a:t>fp</a:t>
            </a:r>
            <a:r>
              <a:rPr lang="en-US" dirty="0"/>
              <a:t> ticket and close it out.</a:t>
            </a:r>
          </a:p>
          <a:p>
            <a:endParaRPr lang="en-US" dirty="0"/>
          </a:p>
        </p:txBody>
      </p:sp>
      <p:pic>
        <p:nvPicPr>
          <p:cNvPr id="7" name="Picture 6">
            <a:extLst>
              <a:ext uri="{FF2B5EF4-FFF2-40B4-BE49-F238E27FC236}">
                <a16:creationId xmlns:a16="http://schemas.microsoft.com/office/drawing/2014/main" id="{42D7F310-1B89-40CA-8F5F-3112EF67284E}"/>
              </a:ext>
            </a:extLst>
          </p:cNvPr>
          <p:cNvPicPr>
            <a:picLocks noChangeAspect="1"/>
          </p:cNvPicPr>
          <p:nvPr/>
        </p:nvPicPr>
        <p:blipFill rotWithShape="1">
          <a:blip r:embed="rId2"/>
          <a:srcRect l="21491" t="21109" r="34807" b="31127"/>
          <a:stretch/>
        </p:blipFill>
        <p:spPr>
          <a:xfrm>
            <a:off x="5697415" y="1354015"/>
            <a:ext cx="6304085" cy="3534508"/>
          </a:xfrm>
          <a:prstGeom prst="rect">
            <a:avLst/>
          </a:prstGeom>
        </p:spPr>
      </p:pic>
    </p:spTree>
    <p:extLst>
      <p:ext uri="{BB962C8B-B14F-4D97-AF65-F5344CB8AC3E}">
        <p14:creationId xmlns:p14="http://schemas.microsoft.com/office/powerpoint/2010/main" val="230143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5D8D37-74DB-408F-AFFD-7707B272B12B}"/>
              </a:ext>
            </a:extLst>
          </p:cNvPr>
          <p:cNvSpPr>
            <a:spLocks noGrp="1"/>
          </p:cNvSpPr>
          <p:nvPr>
            <p:ph type="title"/>
          </p:nvPr>
        </p:nvSpPr>
        <p:spPr>
          <a:xfrm>
            <a:off x="1607461" y="413560"/>
            <a:ext cx="9018501" cy="1192698"/>
          </a:xfrm>
        </p:spPr>
        <p:txBody>
          <a:bodyPr>
            <a:normAutofit fontScale="90000"/>
          </a:bodyPr>
          <a:lstStyle/>
          <a:p>
            <a:pPr algn="ctr"/>
            <a:r>
              <a:rPr lang="en-US" sz="4800" dirty="0"/>
              <a:t>Repositories, interface files, and m-</a:t>
            </a:r>
            <a:r>
              <a:rPr lang="en-US" sz="4800" dirty="0" err="1"/>
              <a:t>pwr</a:t>
            </a:r>
            <a:r>
              <a:rPr lang="en-US" sz="4800" dirty="0"/>
              <a:t> me data validation</a:t>
            </a:r>
          </a:p>
        </p:txBody>
      </p:sp>
      <p:sp>
        <p:nvSpPr>
          <p:cNvPr id="8" name="Content Placeholder 7">
            <a:extLst>
              <a:ext uri="{FF2B5EF4-FFF2-40B4-BE49-F238E27FC236}">
                <a16:creationId xmlns:a16="http://schemas.microsoft.com/office/drawing/2014/main" id="{0E44F456-84F3-4107-8F4E-4E37C5568124}"/>
              </a:ext>
            </a:extLst>
          </p:cNvPr>
          <p:cNvSpPr>
            <a:spLocks noGrp="1"/>
          </p:cNvSpPr>
          <p:nvPr>
            <p:ph sz="quarter" idx="13"/>
          </p:nvPr>
        </p:nvSpPr>
        <p:spPr>
          <a:xfrm>
            <a:off x="566453" y="1698252"/>
            <a:ext cx="5169568" cy="3680429"/>
          </a:xfrm>
        </p:spPr>
        <p:txBody>
          <a:bodyPr>
            <a:normAutofit/>
          </a:bodyPr>
          <a:lstStyle/>
          <a:p>
            <a:r>
              <a:rPr lang="en-US" dirty="0"/>
              <a:t>Add / Changes / Deletes to billable services must be made in your applicable repository</a:t>
            </a:r>
          </a:p>
          <a:p>
            <a:r>
              <a:rPr lang="en-US" dirty="0"/>
              <a:t>ALL interface files must be dropped in OIT-BILL-EDQ-PROD </a:t>
            </a:r>
            <a:r>
              <a:rPr lang="en-US" sz="3200" b="1" u="sng" dirty="0">
                <a:solidFill>
                  <a:srgbClr val="FF0000"/>
                </a:solidFill>
              </a:rPr>
              <a:t>No Later</a:t>
            </a:r>
            <a:r>
              <a:rPr lang="en-US" sz="3200" b="1" dirty="0">
                <a:solidFill>
                  <a:srgbClr val="FF0000"/>
                </a:solidFill>
              </a:rPr>
              <a:t> </a:t>
            </a:r>
            <a:r>
              <a:rPr lang="en-US" dirty="0"/>
              <a:t>than the </a:t>
            </a:r>
            <a:r>
              <a:rPr lang="en-US" sz="3600" b="1" u="sng" dirty="0">
                <a:solidFill>
                  <a:srgbClr val="FF0000"/>
                </a:solidFill>
              </a:rPr>
              <a:t>5</a:t>
            </a:r>
            <a:r>
              <a:rPr lang="en-US" sz="3600" b="1" u="sng" baseline="30000" dirty="0">
                <a:solidFill>
                  <a:srgbClr val="FF0000"/>
                </a:solidFill>
              </a:rPr>
              <a:t>th</a:t>
            </a:r>
            <a:r>
              <a:rPr lang="en-US" dirty="0"/>
              <a:t> of every month</a:t>
            </a:r>
          </a:p>
          <a:p>
            <a:r>
              <a:rPr lang="en-US" dirty="0"/>
              <a:t>EDQ </a:t>
            </a:r>
          </a:p>
        </p:txBody>
      </p:sp>
      <p:sp>
        <p:nvSpPr>
          <p:cNvPr id="9" name="Content Placeholder 8">
            <a:extLst>
              <a:ext uri="{FF2B5EF4-FFF2-40B4-BE49-F238E27FC236}">
                <a16:creationId xmlns:a16="http://schemas.microsoft.com/office/drawing/2014/main" id="{8F177FAF-016E-4BA3-A74C-1FE5D6B434A0}"/>
              </a:ext>
            </a:extLst>
          </p:cNvPr>
          <p:cNvSpPr>
            <a:spLocks noGrp="1"/>
          </p:cNvSpPr>
          <p:nvPr>
            <p:ph sz="quarter" idx="14"/>
          </p:nvPr>
        </p:nvSpPr>
        <p:spPr>
          <a:xfrm>
            <a:off x="5736021" y="1700464"/>
            <a:ext cx="6182710" cy="4550868"/>
          </a:xfrm>
        </p:spPr>
        <p:txBody>
          <a:bodyPr>
            <a:normAutofit fontScale="92500" lnSpcReduction="20000"/>
          </a:bodyPr>
          <a:lstStyle/>
          <a:p>
            <a:r>
              <a:rPr lang="en-US" dirty="0"/>
              <a:t>Records that ‘error out’ upon completion of EDQ will be communicated via email</a:t>
            </a:r>
          </a:p>
          <a:p>
            <a:pPr lvl="1"/>
            <a:r>
              <a:rPr lang="en-US" b="1" dirty="0">
                <a:solidFill>
                  <a:srgbClr val="FF0000"/>
                </a:solidFill>
              </a:rPr>
              <a:t>2 business days </a:t>
            </a:r>
            <a:r>
              <a:rPr lang="en-US" dirty="0"/>
              <a:t>to fix errors and resubmit entire interface file</a:t>
            </a:r>
          </a:p>
          <a:p>
            <a:r>
              <a:rPr lang="en-US" dirty="0"/>
              <a:t>Upon correcting errors, you MUST resubmit the </a:t>
            </a:r>
            <a:r>
              <a:rPr lang="en-US" sz="2800" b="1" u="sng" dirty="0">
                <a:solidFill>
                  <a:srgbClr val="FF0000"/>
                </a:solidFill>
              </a:rPr>
              <a:t>ENTIRE</a:t>
            </a:r>
            <a:r>
              <a:rPr lang="en-US" dirty="0"/>
              <a:t> interface file in the specified location</a:t>
            </a:r>
          </a:p>
          <a:p>
            <a:r>
              <a:rPr lang="en-US" dirty="0"/>
              <a:t>After </a:t>
            </a:r>
            <a:r>
              <a:rPr lang="en-US" dirty="0" err="1"/>
              <a:t>oit</a:t>
            </a:r>
            <a:r>
              <a:rPr lang="en-US" dirty="0"/>
              <a:t> finance runs the prebill process, an email will be sent to both primary &amp; secondary </a:t>
            </a:r>
            <a:r>
              <a:rPr lang="en-US" dirty="0" err="1"/>
              <a:t>dsos</a:t>
            </a:r>
            <a:r>
              <a:rPr lang="en-US" dirty="0"/>
              <a:t> notifying them to log into m-</a:t>
            </a:r>
            <a:r>
              <a:rPr lang="en-US" dirty="0" err="1"/>
              <a:t>pwr</a:t>
            </a:r>
            <a:r>
              <a:rPr lang="en-US" dirty="0"/>
              <a:t> ME and validate their billable charges</a:t>
            </a:r>
          </a:p>
          <a:p>
            <a:pPr lvl="1"/>
            <a:r>
              <a:rPr lang="en-US" b="1" dirty="0">
                <a:solidFill>
                  <a:srgbClr val="FF0000"/>
                </a:solidFill>
              </a:rPr>
              <a:t>1 business day </a:t>
            </a:r>
            <a:r>
              <a:rPr lang="en-US" dirty="0"/>
              <a:t>to validate</a:t>
            </a:r>
          </a:p>
          <a:p>
            <a:pPr lvl="1"/>
            <a:r>
              <a:rPr lang="en-US" dirty="0" err="1"/>
              <a:t>Dso</a:t>
            </a:r>
            <a:r>
              <a:rPr lang="en-US" dirty="0"/>
              <a:t> will need to send an email to </a:t>
            </a:r>
            <a:r>
              <a:rPr lang="en-US" dirty="0" err="1"/>
              <a:t>oit</a:t>
            </a:r>
            <a:r>
              <a:rPr lang="en-US" dirty="0"/>
              <a:t> finance confirming they have validated their data</a:t>
            </a:r>
          </a:p>
        </p:txBody>
      </p:sp>
    </p:spTree>
    <p:extLst>
      <p:ext uri="{BB962C8B-B14F-4D97-AF65-F5344CB8AC3E}">
        <p14:creationId xmlns:p14="http://schemas.microsoft.com/office/powerpoint/2010/main" val="320073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BD61EE-FBF1-42B9-A090-06C9C4FE6FD3}"/>
              </a:ext>
            </a:extLst>
          </p:cNvPr>
          <p:cNvSpPr/>
          <p:nvPr/>
        </p:nvSpPr>
        <p:spPr>
          <a:xfrm>
            <a:off x="1523999" y="537970"/>
            <a:ext cx="9753601" cy="5018425"/>
          </a:xfrm>
          <a:prstGeom prst="rect">
            <a:avLst/>
          </a:prstGeom>
        </p:spPr>
        <p:txBody>
          <a:bodyPr wrap="square">
            <a:spAutoFit/>
          </a:bodyPr>
          <a:lstStyle/>
          <a:p>
            <a:pPr marR="0" lvl="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Email notifications are sent to Submitters and Approvers by default if the Users are set up in the Admin, Security portal with email addresses.</a:t>
            </a:r>
          </a:p>
          <a:p>
            <a:pPr marR="0" lvl="0">
              <a:lnSpc>
                <a:spcPct val="115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Submitters – receive notifications when their dispute status has changed.</a:t>
            </a:r>
          </a:p>
          <a:p>
            <a:pPr marL="742950" marR="0" lvl="1" indent="-285750">
              <a:lnSpc>
                <a:spcPct val="115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Level 1 – receive notifications when something is ready for them to approve.</a:t>
            </a:r>
          </a:p>
          <a:p>
            <a:pPr marL="742950" marR="0" lvl="1" indent="-2857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Level 2 – receive notifications when something is ready for them to approve.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471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C4A6-CC4D-4AD2-A982-E8810AE5D491}"/>
              </a:ext>
            </a:extLst>
          </p:cNvPr>
          <p:cNvSpPr>
            <a:spLocks noGrp="1"/>
          </p:cNvSpPr>
          <p:nvPr>
            <p:ph type="title"/>
          </p:nvPr>
        </p:nvSpPr>
        <p:spPr/>
        <p:txBody>
          <a:bodyPr>
            <a:normAutofit/>
          </a:bodyPr>
          <a:lstStyle/>
          <a:p>
            <a:pPr algn="ctr"/>
            <a:r>
              <a:rPr lang="en-US" sz="6600" b="1" dirty="0"/>
              <a:t>Bill of IT Flowchart</a:t>
            </a:r>
            <a:br>
              <a:rPr lang="en-US" b="1" dirty="0"/>
            </a:br>
            <a:endParaRPr lang="en-US" dirty="0"/>
          </a:p>
        </p:txBody>
      </p:sp>
      <p:pic>
        <p:nvPicPr>
          <p:cNvPr id="4" name="Content Placeholder 3">
            <a:extLst>
              <a:ext uri="{FF2B5EF4-FFF2-40B4-BE49-F238E27FC236}">
                <a16:creationId xmlns:a16="http://schemas.microsoft.com/office/drawing/2014/main" id="{30BE14F7-4B45-4913-9E4C-68168D79AEEF}"/>
              </a:ext>
            </a:extLst>
          </p:cNvPr>
          <p:cNvPicPr>
            <a:picLocks noGrp="1"/>
          </p:cNvPicPr>
          <p:nvPr>
            <p:ph sz="quarter" idx="13"/>
          </p:nvPr>
        </p:nvPicPr>
        <p:blipFill>
          <a:blip r:embed="rId2"/>
          <a:stretch>
            <a:fillRect/>
          </a:stretch>
        </p:blipFill>
        <p:spPr>
          <a:xfrm>
            <a:off x="2960158" y="2366963"/>
            <a:ext cx="6271683" cy="3424237"/>
          </a:xfrm>
          <a:prstGeom prst="rect">
            <a:avLst/>
          </a:prstGeom>
        </p:spPr>
      </p:pic>
    </p:spTree>
    <p:extLst>
      <p:ext uri="{BB962C8B-B14F-4D97-AF65-F5344CB8AC3E}">
        <p14:creationId xmlns:p14="http://schemas.microsoft.com/office/powerpoint/2010/main" val="2679898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DD98EB-776E-4EB3-84EA-227130F4F35A}"/>
              </a:ext>
            </a:extLst>
          </p:cNvPr>
          <p:cNvPicPr>
            <a:picLocks noChangeAspect="1"/>
          </p:cNvPicPr>
          <p:nvPr/>
        </p:nvPicPr>
        <p:blipFill rotWithShape="1">
          <a:blip r:embed="rId2"/>
          <a:srcRect l="9569" t="15041" r="11035"/>
          <a:stretch/>
        </p:blipFill>
        <p:spPr>
          <a:xfrm>
            <a:off x="315310" y="283779"/>
            <a:ext cx="11508828" cy="6358339"/>
          </a:xfrm>
          <a:prstGeom prst="rect">
            <a:avLst/>
          </a:prstGeom>
        </p:spPr>
      </p:pic>
      <p:sp>
        <p:nvSpPr>
          <p:cNvPr id="3" name="Rectangle: Rounded Corners 2">
            <a:extLst>
              <a:ext uri="{FF2B5EF4-FFF2-40B4-BE49-F238E27FC236}">
                <a16:creationId xmlns:a16="http://schemas.microsoft.com/office/drawing/2014/main" id="{C4692897-2524-40B1-9F7D-94B8331D39EB}"/>
              </a:ext>
            </a:extLst>
          </p:cNvPr>
          <p:cNvSpPr/>
          <p:nvPr/>
        </p:nvSpPr>
        <p:spPr>
          <a:xfrm>
            <a:off x="1203960" y="1508760"/>
            <a:ext cx="4251960" cy="1021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1E218BC-4ECF-4532-AB87-A23D887CA64A}"/>
              </a:ext>
            </a:extLst>
          </p:cNvPr>
          <p:cNvSpPr/>
          <p:nvPr/>
        </p:nvSpPr>
        <p:spPr>
          <a:xfrm>
            <a:off x="1203960" y="3291840"/>
            <a:ext cx="4251960" cy="441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7134E6A-AB74-4975-AD6F-B1E705D2D206}"/>
              </a:ext>
            </a:extLst>
          </p:cNvPr>
          <p:cNvSpPr/>
          <p:nvPr/>
        </p:nvSpPr>
        <p:spPr>
          <a:xfrm>
            <a:off x="1203960" y="4861560"/>
            <a:ext cx="4251960" cy="4876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21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C969-9955-4FAA-BDE5-40320674838B}"/>
              </a:ext>
            </a:extLst>
          </p:cNvPr>
          <p:cNvSpPr>
            <a:spLocks noGrp="1"/>
          </p:cNvSpPr>
          <p:nvPr>
            <p:ph type="title"/>
          </p:nvPr>
        </p:nvSpPr>
        <p:spPr>
          <a:xfrm>
            <a:off x="875673" y="221562"/>
            <a:ext cx="10364451" cy="1271243"/>
          </a:xfrm>
        </p:spPr>
        <p:txBody>
          <a:bodyPr/>
          <a:lstStyle/>
          <a:p>
            <a:r>
              <a:rPr lang="en-US" b="1" dirty="0"/>
              <a:t>Available Bill of IT Web Reports</a:t>
            </a:r>
            <a:endParaRPr lang="en-US" dirty="0"/>
          </a:p>
        </p:txBody>
      </p:sp>
      <p:sp>
        <p:nvSpPr>
          <p:cNvPr id="3" name="Content Placeholder 2">
            <a:extLst>
              <a:ext uri="{FF2B5EF4-FFF2-40B4-BE49-F238E27FC236}">
                <a16:creationId xmlns:a16="http://schemas.microsoft.com/office/drawing/2014/main" id="{79E9EAB5-56BD-4010-88F4-B2925B94F040}"/>
              </a:ext>
            </a:extLst>
          </p:cNvPr>
          <p:cNvSpPr>
            <a:spLocks noGrp="1"/>
          </p:cNvSpPr>
          <p:nvPr>
            <p:ph sz="quarter" idx="13"/>
          </p:nvPr>
        </p:nvSpPr>
        <p:spPr/>
        <p:txBody>
          <a:bodyPr/>
          <a:lstStyle/>
          <a:p>
            <a:pPr marL="0" indent="0">
              <a:buNone/>
            </a:pPr>
            <a:endParaRPr lang="en-US" dirty="0"/>
          </a:p>
        </p:txBody>
      </p:sp>
      <p:graphicFrame>
        <p:nvGraphicFramePr>
          <p:cNvPr id="4" name="Table 3">
            <a:extLst>
              <a:ext uri="{FF2B5EF4-FFF2-40B4-BE49-F238E27FC236}">
                <a16:creationId xmlns:a16="http://schemas.microsoft.com/office/drawing/2014/main" id="{DCCEBC57-E5B5-4BEA-965F-CFDB0D1CDD66}"/>
              </a:ext>
            </a:extLst>
          </p:cNvPr>
          <p:cNvGraphicFramePr>
            <a:graphicFrameLocks noGrp="1"/>
          </p:cNvGraphicFramePr>
          <p:nvPr>
            <p:extLst>
              <p:ext uri="{D42A27DB-BD31-4B8C-83A1-F6EECF244321}">
                <p14:modId xmlns:p14="http://schemas.microsoft.com/office/powerpoint/2010/main" val="112654620"/>
              </p:ext>
            </p:extLst>
          </p:nvPr>
        </p:nvGraphicFramePr>
        <p:xfrm>
          <a:off x="381000" y="1492805"/>
          <a:ext cx="11353799" cy="5060396"/>
        </p:xfrm>
        <a:graphic>
          <a:graphicData uri="http://schemas.openxmlformats.org/drawingml/2006/table">
            <a:tbl>
              <a:tblPr firstRow="1" firstCol="1" bandRow="1">
                <a:tableStyleId>{5C22544A-7EE6-4342-B048-85BDC9FD1C3A}</a:tableStyleId>
              </a:tblPr>
              <a:tblGrid>
                <a:gridCol w="1478264">
                  <a:extLst>
                    <a:ext uri="{9D8B030D-6E8A-4147-A177-3AD203B41FA5}">
                      <a16:colId xmlns:a16="http://schemas.microsoft.com/office/drawing/2014/main" val="3189158355"/>
                    </a:ext>
                  </a:extLst>
                </a:gridCol>
                <a:gridCol w="3015569">
                  <a:extLst>
                    <a:ext uri="{9D8B030D-6E8A-4147-A177-3AD203B41FA5}">
                      <a16:colId xmlns:a16="http://schemas.microsoft.com/office/drawing/2014/main" val="1412196306"/>
                    </a:ext>
                  </a:extLst>
                </a:gridCol>
                <a:gridCol w="6859966">
                  <a:extLst>
                    <a:ext uri="{9D8B030D-6E8A-4147-A177-3AD203B41FA5}">
                      <a16:colId xmlns:a16="http://schemas.microsoft.com/office/drawing/2014/main" val="2907896013"/>
                    </a:ext>
                  </a:extLst>
                </a:gridCol>
              </a:tblGrid>
              <a:tr h="346836">
                <a:tc>
                  <a:txBody>
                    <a:bodyPr/>
                    <a:lstStyle/>
                    <a:p>
                      <a:pPr marL="0" marR="0">
                        <a:lnSpc>
                          <a:spcPct val="115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100">
                          <a:effectLst/>
                        </a:rPr>
                        <a:t>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0351009"/>
                  </a:ext>
                </a:extLst>
              </a:tr>
              <a:tr h="341150">
                <a:tc>
                  <a:txBody>
                    <a:bodyPr/>
                    <a:lstStyle/>
                    <a:p>
                      <a:pPr marL="0" marR="0">
                        <a:lnSpc>
                          <a:spcPct val="115000"/>
                        </a:lnSpc>
                        <a:spcBef>
                          <a:spcPts val="0"/>
                        </a:spcBef>
                        <a:spcAft>
                          <a:spcPts val="0"/>
                        </a:spcAft>
                      </a:pPr>
                      <a:r>
                        <a:rPr lang="en-US" sz="1100">
                          <a:effectLst/>
                        </a:rPr>
                        <a:t>Control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CTL.100 Disputes Pending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all disputes that have an Open status with links to approve or reject if authorized.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3787612"/>
                  </a:ext>
                </a:extLst>
              </a:tr>
              <a:tr h="341150">
                <a:tc>
                  <a:txBody>
                    <a:bodyPr/>
                    <a:lstStyle/>
                    <a:p>
                      <a:pPr marL="0" marR="0">
                        <a:lnSpc>
                          <a:spcPct val="115000"/>
                        </a:lnSpc>
                        <a:spcBef>
                          <a:spcPts val="0"/>
                        </a:spcBef>
                        <a:spcAft>
                          <a:spcPts val="0"/>
                        </a:spcAft>
                      </a:pPr>
                      <a:r>
                        <a:rPr lang="en-US" sz="1100">
                          <a:effectLst/>
                        </a:rPr>
                        <a:t>Dispute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DSP.000 Dispute Details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details of each dispute that has been submitted.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902101"/>
                  </a:ext>
                </a:extLst>
              </a:tr>
              <a:tr h="341150">
                <a:tc>
                  <a:txBody>
                    <a:bodyPr/>
                    <a:lstStyle/>
                    <a:p>
                      <a:pPr marL="0" marR="0">
                        <a:lnSpc>
                          <a:spcPct val="115000"/>
                        </a:lnSpc>
                        <a:spcBef>
                          <a:spcPts val="0"/>
                        </a:spcBef>
                        <a:spcAft>
                          <a:spcPts val="0"/>
                        </a:spcAft>
                      </a:pPr>
                      <a:r>
                        <a:rPr lang="en-US" sz="1100">
                          <a:effectLst/>
                        </a:rPr>
                        <a:t>Dispute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DSP.100 Disputes in Open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all disputes that have an Open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7730783"/>
                  </a:ext>
                </a:extLst>
              </a:tr>
              <a:tr h="341150">
                <a:tc>
                  <a:txBody>
                    <a:bodyPr/>
                    <a:lstStyle/>
                    <a:p>
                      <a:pPr marL="0" marR="0">
                        <a:lnSpc>
                          <a:spcPct val="115000"/>
                        </a:lnSpc>
                        <a:spcBef>
                          <a:spcPts val="0"/>
                        </a:spcBef>
                        <a:spcAft>
                          <a:spcPts val="0"/>
                        </a:spcAft>
                      </a:pPr>
                      <a:r>
                        <a:rPr lang="en-US" sz="1100">
                          <a:effectLst/>
                        </a:rPr>
                        <a:t>Dispute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DSP.200 Disputes - All Statuses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all disputes that have been submitted.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7335045"/>
                  </a:ext>
                </a:extLst>
              </a:tr>
              <a:tr h="669792">
                <a:tc>
                  <a:txBody>
                    <a:bodyPr/>
                    <a:lstStyle/>
                    <a:p>
                      <a:pPr marL="0" marR="0">
                        <a:lnSpc>
                          <a:spcPct val="115000"/>
                        </a:lnSpc>
                        <a:spcBef>
                          <a:spcPts val="0"/>
                        </a:spcBef>
                        <a:spcAft>
                          <a:spcPts val="0"/>
                        </a:spcAft>
                      </a:pPr>
                      <a:r>
                        <a:rPr lang="en-US" sz="1100">
                          <a:effectLst/>
                        </a:rPr>
                        <a:t>Pre-Bill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PRE-BILL.100 Billing Summary by Bus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preliminary billing information at a Business Unit level for the current month that is being processed in M-PWR.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301409"/>
                  </a:ext>
                </a:extLst>
              </a:tr>
              <a:tr h="669792">
                <a:tc>
                  <a:txBody>
                    <a:bodyPr/>
                    <a:lstStyle/>
                    <a:p>
                      <a:pPr marL="0" marR="0">
                        <a:lnSpc>
                          <a:spcPct val="115000"/>
                        </a:lnSpc>
                        <a:spcBef>
                          <a:spcPts val="0"/>
                        </a:spcBef>
                        <a:spcAft>
                          <a:spcPts val="0"/>
                        </a:spcAft>
                      </a:pPr>
                      <a:r>
                        <a:rPr lang="en-US" sz="1100">
                          <a:effectLst/>
                        </a:rPr>
                        <a:t>Pre-Bill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PRE-BILL.200 Billing Summary by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preliminary billing information at a Group level for the current month that is being processed in M-PWR.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8265742"/>
                  </a:ext>
                </a:extLst>
              </a:tr>
              <a:tr h="669792">
                <a:tc>
                  <a:txBody>
                    <a:bodyPr/>
                    <a:lstStyle/>
                    <a:p>
                      <a:pPr marL="0" marR="0">
                        <a:lnSpc>
                          <a:spcPct val="115000"/>
                        </a:lnSpc>
                        <a:spcBef>
                          <a:spcPts val="0"/>
                        </a:spcBef>
                        <a:spcAft>
                          <a:spcPts val="0"/>
                        </a:spcAft>
                      </a:pPr>
                      <a:r>
                        <a:rPr lang="en-US" sz="1100">
                          <a:effectLst/>
                        </a:rPr>
                        <a:t>Pre-Bill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PRE-BILL.300 Billing Details by Consumer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This report shows preliminary billing information at a Consumer level for the current month that is being processed in M-PWR.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3452808"/>
                  </a:ext>
                </a:extLst>
              </a:tr>
              <a:tr h="669792">
                <a:tc>
                  <a:txBody>
                    <a:bodyPr/>
                    <a:lstStyle/>
                    <a:p>
                      <a:pPr marL="0" marR="0">
                        <a:lnSpc>
                          <a:spcPct val="115000"/>
                        </a:lnSpc>
                        <a:spcBef>
                          <a:spcPts val="0"/>
                        </a:spcBef>
                        <a:spcAft>
                          <a:spcPts val="0"/>
                        </a:spcAft>
                      </a:pPr>
                      <a:r>
                        <a:rPr lang="en-US" sz="1100">
                          <a:effectLst/>
                        </a:rPr>
                        <a:t>Pre-Bill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PRE-BILL.315 Billing Summary by Data Source Owner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This report shows preliminary billing information at a Service Category level for the current month that is being processed in M-PWR.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601729"/>
                  </a:ext>
                </a:extLst>
              </a:tr>
              <a:tr h="669792">
                <a:tc>
                  <a:txBody>
                    <a:bodyPr/>
                    <a:lstStyle/>
                    <a:p>
                      <a:pPr marL="0" marR="0">
                        <a:lnSpc>
                          <a:spcPct val="115000"/>
                        </a:lnSpc>
                        <a:spcBef>
                          <a:spcPts val="0"/>
                        </a:spcBef>
                        <a:spcAft>
                          <a:spcPts val="0"/>
                        </a:spcAft>
                      </a:pPr>
                      <a:r>
                        <a:rPr lang="en-US" sz="1100">
                          <a:effectLst/>
                        </a:rPr>
                        <a:t>Pre-Bill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PRE-BILL.320 Billing Details by Data Source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This report shows preliminary billing information at a Data Source level for the current month that is being processed in M-PWR.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336154"/>
                  </a:ext>
                </a:extLst>
              </a:tr>
            </a:tbl>
          </a:graphicData>
        </a:graphic>
      </p:graphicFrame>
    </p:spTree>
    <p:extLst>
      <p:ext uri="{BB962C8B-B14F-4D97-AF65-F5344CB8AC3E}">
        <p14:creationId xmlns:p14="http://schemas.microsoft.com/office/powerpoint/2010/main" val="1462557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C27894-593E-40CA-A979-32BA0FA36E04}"/>
              </a:ext>
            </a:extLst>
          </p:cNvPr>
          <p:cNvSpPr>
            <a:spLocks noGrp="1"/>
          </p:cNvSpPr>
          <p:nvPr>
            <p:ph type="title"/>
          </p:nvPr>
        </p:nvSpPr>
        <p:spPr>
          <a:xfrm>
            <a:off x="1141413" y="618518"/>
            <a:ext cx="9905998" cy="621197"/>
          </a:xfrm>
        </p:spPr>
        <p:txBody>
          <a:bodyPr anchor="t"/>
          <a:lstStyle/>
          <a:p>
            <a:pPr algn="ctr"/>
            <a:r>
              <a:rPr lang="en-US" dirty="0"/>
              <a:t>Things to remember</a:t>
            </a:r>
          </a:p>
        </p:txBody>
      </p:sp>
      <p:sp>
        <p:nvSpPr>
          <p:cNvPr id="5" name="Content Placeholder 4">
            <a:extLst>
              <a:ext uri="{FF2B5EF4-FFF2-40B4-BE49-F238E27FC236}">
                <a16:creationId xmlns:a16="http://schemas.microsoft.com/office/drawing/2014/main" id="{C96AE81B-F8F9-4C27-8F78-107D6BE89682}"/>
              </a:ext>
            </a:extLst>
          </p:cNvPr>
          <p:cNvSpPr>
            <a:spLocks noGrp="1"/>
          </p:cNvSpPr>
          <p:nvPr>
            <p:ph sz="quarter" idx="13"/>
          </p:nvPr>
        </p:nvSpPr>
        <p:spPr>
          <a:xfrm>
            <a:off x="773724" y="1569720"/>
            <a:ext cx="6330462" cy="5165188"/>
          </a:xfrm>
        </p:spPr>
        <p:txBody>
          <a:bodyPr>
            <a:normAutofit fontScale="85000" lnSpcReduction="10000"/>
          </a:bodyPr>
          <a:lstStyle/>
          <a:p>
            <a:r>
              <a:rPr lang="en-US" b="1" dirty="0"/>
              <a:t>Recommend opening the M-PWR application in Chrome</a:t>
            </a:r>
          </a:p>
          <a:p>
            <a:r>
              <a:rPr lang="en-US" dirty="0"/>
              <a:t>M-PWR ME testing URL</a:t>
            </a:r>
          </a:p>
          <a:p>
            <a:pPr lvl="1"/>
            <a:r>
              <a:rPr lang="en-US" dirty="0">
                <a:hlinkClick r:id="rId2"/>
              </a:rPr>
              <a:t>https://www.mpwrmaine.com/mpwr_qa</a:t>
            </a:r>
            <a:endParaRPr lang="en-US" dirty="0"/>
          </a:p>
          <a:p>
            <a:r>
              <a:rPr lang="en-US" dirty="0"/>
              <a:t>AD Sign on</a:t>
            </a:r>
          </a:p>
          <a:p>
            <a:r>
              <a:rPr lang="en-US" dirty="0"/>
              <a:t>For questions pertaining to M-PWR ME, email the project team at</a:t>
            </a:r>
            <a:endParaRPr lang="en-US" dirty="0">
              <a:hlinkClick r:id="rId3"/>
            </a:endParaRPr>
          </a:p>
          <a:p>
            <a:pPr lvl="1"/>
            <a:r>
              <a:rPr lang="en-US" dirty="0">
                <a:hlinkClick r:id="rId3"/>
              </a:rPr>
              <a:t>MPWR-ME.OIT@maine.gov</a:t>
            </a:r>
            <a:endParaRPr lang="en-US" dirty="0"/>
          </a:p>
          <a:p>
            <a:r>
              <a:rPr lang="en-US" dirty="0"/>
              <a:t>M-PWR ME Information &amp; User guides</a:t>
            </a:r>
          </a:p>
          <a:p>
            <a:pPr lvl="1"/>
            <a:r>
              <a:rPr lang="en-US" dirty="0">
                <a:hlinkClick r:id="rId4"/>
              </a:rPr>
              <a:t>www.maine.gov/oit/billing</a:t>
            </a:r>
            <a:endParaRPr lang="en-US" dirty="0"/>
          </a:p>
          <a:p>
            <a:r>
              <a:rPr lang="en-US" dirty="0"/>
              <a:t>Billing questions, email </a:t>
            </a:r>
            <a:r>
              <a:rPr lang="en-US" dirty="0">
                <a:hlinkClick r:id="rId5"/>
              </a:rPr>
              <a:t>oitfinance@maine.gov</a:t>
            </a:r>
            <a:endParaRPr lang="en-US" dirty="0"/>
          </a:p>
          <a:p>
            <a:r>
              <a:rPr lang="en-US" dirty="0"/>
              <a:t>M-PWR ME System Access</a:t>
            </a:r>
          </a:p>
          <a:p>
            <a:pPr lvl="1"/>
            <a:r>
              <a:rPr lang="en-US" dirty="0"/>
              <a:t>OIT Billing System Security Application (System Access) will need to be completed. Online application is available at:  </a:t>
            </a:r>
            <a:r>
              <a:rPr lang="en-US" dirty="0">
                <a:hlinkClick r:id="rId6"/>
              </a:rPr>
              <a:t>http://inet.state.me.us/oit/services/billing</a:t>
            </a:r>
            <a:r>
              <a:rPr lang="en-US" dirty="0"/>
              <a:t>  located under OIT Billing System Access</a:t>
            </a:r>
          </a:p>
          <a:p>
            <a:pPr marL="0" indent="0">
              <a:buNone/>
            </a:pPr>
            <a:endParaRPr lang="en-US" dirty="0"/>
          </a:p>
        </p:txBody>
      </p:sp>
      <p:sp>
        <p:nvSpPr>
          <p:cNvPr id="6" name="Content Placeholder 5">
            <a:extLst>
              <a:ext uri="{FF2B5EF4-FFF2-40B4-BE49-F238E27FC236}">
                <a16:creationId xmlns:a16="http://schemas.microsoft.com/office/drawing/2014/main" id="{6433E9BE-98AE-407F-A321-EB675623B3CE}"/>
              </a:ext>
            </a:extLst>
          </p:cNvPr>
          <p:cNvSpPr>
            <a:spLocks noGrp="1"/>
          </p:cNvSpPr>
          <p:nvPr>
            <p:ph sz="quarter" idx="14"/>
          </p:nvPr>
        </p:nvSpPr>
        <p:spPr>
          <a:xfrm>
            <a:off x="7033847" y="1569720"/>
            <a:ext cx="4853353" cy="4373880"/>
          </a:xfrm>
        </p:spPr>
        <p:txBody>
          <a:bodyPr>
            <a:normAutofit/>
          </a:bodyPr>
          <a:lstStyle/>
          <a:p>
            <a:r>
              <a:rPr lang="en-US" dirty="0"/>
              <a:t>DSO</a:t>
            </a:r>
          </a:p>
          <a:p>
            <a:pPr lvl="1"/>
            <a:r>
              <a:rPr lang="en-US" dirty="0"/>
              <a:t>User Portal</a:t>
            </a:r>
          </a:p>
          <a:p>
            <a:pPr lvl="1"/>
            <a:r>
              <a:rPr lang="en-US" dirty="0"/>
              <a:t>Reports</a:t>
            </a:r>
          </a:p>
          <a:p>
            <a:pPr lvl="2"/>
            <a:r>
              <a:rPr lang="en-US" dirty="0"/>
              <a:t>Pre-BILL.315 Billing Summary by data source owner </a:t>
            </a:r>
            <a:r>
              <a:rPr lang="en-US" i="1" dirty="0">
                <a:solidFill>
                  <a:srgbClr val="FF0000"/>
                </a:solidFill>
              </a:rPr>
              <a:t>(recommend using)</a:t>
            </a:r>
          </a:p>
          <a:p>
            <a:pPr lvl="2"/>
            <a:r>
              <a:rPr lang="en-US" dirty="0"/>
              <a:t>PRE-BILL.300 Billing Details by Consumer</a:t>
            </a:r>
          </a:p>
          <a:p>
            <a:pPr lvl="2"/>
            <a:r>
              <a:rPr lang="en-US" dirty="0"/>
              <a:t>Pre-BILL.320 Billing Details by data source owner</a:t>
            </a:r>
          </a:p>
          <a:p>
            <a:pPr lvl="2"/>
            <a:r>
              <a:rPr lang="en-US" dirty="0"/>
              <a:t>CTL.100 Disputes Pending</a:t>
            </a:r>
          </a:p>
          <a:p>
            <a:pPr lvl="2"/>
            <a:r>
              <a:rPr lang="en-US" dirty="0"/>
              <a:t>Dsp.200 disputes – all statuses</a:t>
            </a:r>
          </a:p>
        </p:txBody>
      </p:sp>
    </p:spTree>
    <p:extLst>
      <p:ext uri="{BB962C8B-B14F-4D97-AF65-F5344CB8AC3E}">
        <p14:creationId xmlns:p14="http://schemas.microsoft.com/office/powerpoint/2010/main" val="174212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3B27-2878-4481-BE1C-A2A0275C1217}"/>
              </a:ext>
            </a:extLst>
          </p:cNvPr>
          <p:cNvSpPr>
            <a:spLocks noGrp="1"/>
          </p:cNvSpPr>
          <p:nvPr>
            <p:ph type="title"/>
          </p:nvPr>
        </p:nvSpPr>
        <p:spPr/>
        <p:txBody>
          <a:bodyPr/>
          <a:lstStyle/>
          <a:p>
            <a:pPr algn="ctr"/>
            <a:r>
              <a:rPr lang="en-US" dirty="0"/>
              <a:t>Flow chart of workflow</a:t>
            </a:r>
          </a:p>
        </p:txBody>
      </p:sp>
      <p:pic>
        <p:nvPicPr>
          <p:cNvPr id="4" name="Content Placeholder 3">
            <a:extLst>
              <a:ext uri="{FF2B5EF4-FFF2-40B4-BE49-F238E27FC236}">
                <a16:creationId xmlns:a16="http://schemas.microsoft.com/office/drawing/2014/main" id="{08761622-D87A-475D-8A92-C118E334E720}"/>
              </a:ext>
            </a:extLst>
          </p:cNvPr>
          <p:cNvPicPr>
            <a:picLocks noGrp="1" noChangeAspect="1"/>
          </p:cNvPicPr>
          <p:nvPr>
            <p:ph sz="quarter" idx="13"/>
          </p:nvPr>
        </p:nvPicPr>
        <p:blipFill>
          <a:blip r:embed="rId3"/>
          <a:stretch>
            <a:fillRect/>
          </a:stretch>
        </p:blipFill>
        <p:spPr>
          <a:xfrm>
            <a:off x="913775" y="1695796"/>
            <a:ext cx="10840421" cy="4763507"/>
          </a:xfrm>
        </p:spPr>
      </p:pic>
    </p:spTree>
    <p:extLst>
      <p:ext uri="{BB962C8B-B14F-4D97-AF65-F5344CB8AC3E}">
        <p14:creationId xmlns:p14="http://schemas.microsoft.com/office/powerpoint/2010/main" val="404281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CBA4-ABC6-467B-BA6D-86D6DBB3AE14}"/>
              </a:ext>
            </a:extLst>
          </p:cNvPr>
          <p:cNvSpPr>
            <a:spLocks noGrp="1"/>
          </p:cNvSpPr>
          <p:nvPr>
            <p:ph type="title"/>
          </p:nvPr>
        </p:nvSpPr>
        <p:spPr>
          <a:xfrm>
            <a:off x="1066801" y="177083"/>
            <a:ext cx="9905998" cy="973799"/>
          </a:xfrm>
        </p:spPr>
        <p:txBody>
          <a:bodyPr/>
          <a:lstStyle/>
          <a:p>
            <a:pPr algn="ctr"/>
            <a:r>
              <a:rPr lang="en-US" dirty="0"/>
              <a:t>What the edq does to your data</a:t>
            </a:r>
          </a:p>
        </p:txBody>
      </p:sp>
      <p:sp>
        <p:nvSpPr>
          <p:cNvPr id="3" name="Content Placeholder 2">
            <a:extLst>
              <a:ext uri="{FF2B5EF4-FFF2-40B4-BE49-F238E27FC236}">
                <a16:creationId xmlns:a16="http://schemas.microsoft.com/office/drawing/2014/main" id="{A765A7E3-8A3B-4606-9C1E-CB49518B0E68}"/>
              </a:ext>
            </a:extLst>
          </p:cNvPr>
          <p:cNvSpPr>
            <a:spLocks noGrp="1"/>
          </p:cNvSpPr>
          <p:nvPr>
            <p:ph sz="quarter" idx="13"/>
          </p:nvPr>
        </p:nvSpPr>
        <p:spPr>
          <a:xfrm>
            <a:off x="583324" y="867103"/>
            <a:ext cx="5436476" cy="5849007"/>
          </a:xfrm>
        </p:spPr>
        <p:txBody>
          <a:bodyPr>
            <a:normAutofit fontScale="70000" lnSpcReduction="20000"/>
          </a:bodyPr>
          <a:lstStyle/>
          <a:p>
            <a:pPr marL="0" indent="0">
              <a:buNone/>
            </a:pPr>
            <a:r>
              <a:rPr lang="en-US" b="1" dirty="0"/>
              <a:t>The EDQ processing includes:</a:t>
            </a:r>
          </a:p>
          <a:p>
            <a:r>
              <a:rPr lang="en-US" dirty="0"/>
              <a:t>Verify the Service Category is valid</a:t>
            </a:r>
          </a:p>
          <a:p>
            <a:pPr lvl="0"/>
            <a:r>
              <a:rPr lang="en-US" dirty="0"/>
              <a:t>Verify the service is within the correct service category</a:t>
            </a:r>
          </a:p>
          <a:p>
            <a:pPr lvl="0"/>
            <a:r>
              <a:rPr lang="en-US" dirty="0"/>
              <a:t>Verify file headers are valid and in the correct order</a:t>
            </a:r>
          </a:p>
          <a:p>
            <a:pPr lvl="0"/>
            <a:r>
              <a:rPr lang="en-US" dirty="0"/>
              <a:t>Remove duplicate records and place a copy of each duplicate in the error log.</a:t>
            </a:r>
          </a:p>
          <a:p>
            <a:pPr lvl="0"/>
            <a:r>
              <a:rPr lang="en-US" dirty="0"/>
              <a:t>Verify all services have a consumer code</a:t>
            </a:r>
          </a:p>
          <a:p>
            <a:pPr lvl="0"/>
            <a:r>
              <a:rPr lang="en-US" dirty="0"/>
              <a:t>Verify the Consumer code is valid</a:t>
            </a:r>
          </a:p>
          <a:p>
            <a:pPr lvl="0"/>
            <a:r>
              <a:rPr lang="en-US" dirty="0"/>
              <a:t>Verify the Footprints requestor and ticket number is in the correct format (If Available)</a:t>
            </a:r>
          </a:p>
          <a:p>
            <a:pPr lvl="0"/>
            <a:r>
              <a:rPr lang="en-US" dirty="0"/>
              <a:t>Generate an error log if any of the above are incorrect</a:t>
            </a:r>
          </a:p>
          <a:p>
            <a:pPr lvl="0"/>
            <a:r>
              <a:rPr lang="en-US" dirty="0"/>
              <a:t>Email the error log to admins and Finance (future state email will be send to data owner (Primary/secondary), </a:t>
            </a:r>
            <a:r>
              <a:rPr lang="en-US" dirty="0" err="1"/>
              <a:t>dso</a:t>
            </a:r>
            <a:r>
              <a:rPr lang="en-US" dirty="0"/>
              <a:t> director, admin, Finance, and Nate)</a:t>
            </a:r>
          </a:p>
          <a:p>
            <a:pPr lvl="0"/>
            <a:r>
              <a:rPr lang="en-US" dirty="0"/>
              <a:t>Stage the individual files for monthly bill processing</a:t>
            </a:r>
          </a:p>
          <a:p>
            <a:pPr lvl="1"/>
            <a:r>
              <a:rPr lang="en-US" dirty="0"/>
              <a:t>These over-write prior copies of the stored files.  </a:t>
            </a:r>
          </a:p>
          <a:p>
            <a:pPr lvl="2"/>
            <a:r>
              <a:rPr lang="en-US" dirty="0"/>
              <a:t>A copy of each service file is stored in EDQ in the event a file is not sent by the data owner within a month but the service must still be billed.  </a:t>
            </a:r>
          </a:p>
        </p:txBody>
      </p:sp>
      <p:sp>
        <p:nvSpPr>
          <p:cNvPr id="4" name="Content Placeholder 3">
            <a:extLst>
              <a:ext uri="{FF2B5EF4-FFF2-40B4-BE49-F238E27FC236}">
                <a16:creationId xmlns:a16="http://schemas.microsoft.com/office/drawing/2014/main" id="{FE579A25-49B6-44AC-944B-81882E7C719B}"/>
              </a:ext>
            </a:extLst>
          </p:cNvPr>
          <p:cNvSpPr>
            <a:spLocks noGrp="1"/>
          </p:cNvSpPr>
          <p:nvPr>
            <p:ph sz="quarter" idx="14"/>
          </p:nvPr>
        </p:nvSpPr>
        <p:spPr>
          <a:xfrm>
            <a:off x="6172200" y="867103"/>
            <a:ext cx="5557345" cy="5849007"/>
          </a:xfrm>
        </p:spPr>
        <p:txBody>
          <a:bodyPr>
            <a:normAutofit fontScale="70000" lnSpcReduction="20000"/>
          </a:bodyPr>
          <a:lstStyle/>
          <a:p>
            <a:pPr lvl="0"/>
            <a:r>
              <a:rPr lang="en-US" dirty="0"/>
              <a:t>When triggered, consolidate the individual files into the M-PWR Infrastructure, Labor, Recurring, and Adjustment files </a:t>
            </a:r>
          </a:p>
          <a:p>
            <a:pPr lvl="0"/>
            <a:r>
              <a:rPr lang="en-US" dirty="0"/>
              <a:t>During consolidation, apply a hash value to any service with a line item in the Infrastructure, Labor, and Recurring data files. </a:t>
            </a:r>
          </a:p>
          <a:p>
            <a:pPr lvl="0"/>
            <a:r>
              <a:rPr lang="en-US" dirty="0"/>
              <a:t>During mapping, insert a quantity of 1 for the required field of RATE in the Recurring and Adjustment templates if the data is passed from a CTS data template. </a:t>
            </a:r>
          </a:p>
          <a:p>
            <a:pPr lvl="0"/>
            <a:r>
              <a:rPr lang="en-US" dirty="0"/>
              <a:t>During mapping, look up the user email address in the data from the DAFSDW extract based on the individuals name or AD GUID passed in the individual service files.  Insert the data into the record in the M-PWR template if found. </a:t>
            </a:r>
          </a:p>
          <a:p>
            <a:pPr lvl="0"/>
            <a:r>
              <a:rPr lang="en-US" dirty="0"/>
              <a:t>During mapping, look up the user position # in the data from the DAFSDW extract based on the individuals name or AD GUID passed in the individual service files. Insert the data into the record in the M-PWR template if found.</a:t>
            </a:r>
          </a:p>
          <a:p>
            <a:pPr lvl="0"/>
            <a:r>
              <a:rPr lang="en-US" dirty="0"/>
              <a:t>During mapping, update the individuals name to a first name, last name MI format for all services. </a:t>
            </a:r>
          </a:p>
          <a:p>
            <a:pPr lvl="0"/>
            <a:r>
              <a:rPr lang="en-US" dirty="0"/>
              <a:t>Post the nicus_Infrastructure, nicus_Labor, nicus_Recurring, and nicus_Adjustments to a designated location for manual consolidation into the M-PWR Import Template.xlsx file. </a:t>
            </a:r>
          </a:p>
          <a:p>
            <a:endParaRPr lang="en-US" dirty="0"/>
          </a:p>
        </p:txBody>
      </p:sp>
    </p:spTree>
    <p:extLst>
      <p:ext uri="{BB962C8B-B14F-4D97-AF65-F5344CB8AC3E}">
        <p14:creationId xmlns:p14="http://schemas.microsoft.com/office/powerpoint/2010/main" val="357388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2BEF-A4B1-4CB6-A518-FCD605431B1E}"/>
              </a:ext>
            </a:extLst>
          </p:cNvPr>
          <p:cNvSpPr>
            <a:spLocks noGrp="1"/>
          </p:cNvSpPr>
          <p:nvPr>
            <p:ph type="title"/>
          </p:nvPr>
        </p:nvSpPr>
        <p:spPr>
          <a:xfrm>
            <a:off x="966529" y="170110"/>
            <a:ext cx="10364451" cy="1060814"/>
          </a:xfrm>
        </p:spPr>
        <p:txBody>
          <a:bodyPr>
            <a:normAutofit fontScale="90000"/>
          </a:bodyPr>
          <a:lstStyle/>
          <a:p>
            <a:r>
              <a:rPr lang="en-US" dirty="0"/>
              <a:t>Pre-bill.315 billing summary by data source owner report</a:t>
            </a:r>
          </a:p>
        </p:txBody>
      </p:sp>
      <p:sp>
        <p:nvSpPr>
          <p:cNvPr id="3" name="Content Placeholder 2">
            <a:extLst>
              <a:ext uri="{FF2B5EF4-FFF2-40B4-BE49-F238E27FC236}">
                <a16:creationId xmlns:a16="http://schemas.microsoft.com/office/drawing/2014/main" id="{E4CE4ABE-E1F4-4266-91AD-852E6E082BC2}"/>
              </a:ext>
            </a:extLst>
          </p:cNvPr>
          <p:cNvSpPr>
            <a:spLocks noGrp="1"/>
          </p:cNvSpPr>
          <p:nvPr>
            <p:ph sz="quarter" idx="13"/>
          </p:nvPr>
        </p:nvSpPr>
        <p:spPr>
          <a:xfrm>
            <a:off x="140051" y="1072663"/>
            <a:ext cx="4968280" cy="5609492"/>
          </a:xfrm>
        </p:spPr>
        <p:txBody>
          <a:bodyPr>
            <a:normAutofit/>
          </a:bodyPr>
          <a:lstStyle/>
          <a:p>
            <a:r>
              <a:rPr lang="en-US" dirty="0"/>
              <a:t>User portal</a:t>
            </a:r>
          </a:p>
          <a:p>
            <a:r>
              <a:rPr lang="en-US" dirty="0"/>
              <a:t>Reports</a:t>
            </a:r>
          </a:p>
          <a:p>
            <a:r>
              <a:rPr lang="en-US" dirty="0"/>
              <a:t>Pre-bill.315 billing summary by data source owner</a:t>
            </a:r>
          </a:p>
          <a:p>
            <a:r>
              <a:rPr lang="en-US" dirty="0"/>
              <a:t>Viewing Options</a:t>
            </a:r>
          </a:p>
          <a:p>
            <a:pPr lvl="1"/>
            <a:r>
              <a:rPr lang="en-US" dirty="0"/>
              <a:t>Add a filter before rendering report BY THE SERVICE CATEGORY</a:t>
            </a:r>
          </a:p>
          <a:p>
            <a:pPr lvl="1"/>
            <a:r>
              <a:rPr lang="en-US" dirty="0"/>
              <a:t>Collapse rendered results</a:t>
            </a:r>
          </a:p>
          <a:p>
            <a:pPr lvl="2"/>
            <a:r>
              <a:rPr lang="en-US" dirty="0"/>
              <a:t>Expand by clicking on + beside 2018 Year-service category</a:t>
            </a:r>
          </a:p>
          <a:p>
            <a:pPr lvl="2"/>
            <a:r>
              <a:rPr lang="en-US" dirty="0"/>
              <a:t>Expand by clicking on + beside your service category</a:t>
            </a:r>
          </a:p>
          <a:p>
            <a:pPr lvl="1"/>
            <a:r>
              <a:rPr lang="en-US" dirty="0"/>
              <a:t>Export report to excel (PRE-FILTERED) OR .CSV</a:t>
            </a:r>
          </a:p>
          <a:p>
            <a:pPr marL="457200" lvl="1" indent="0">
              <a:buNone/>
            </a:pPr>
            <a:endParaRPr lang="en-US" dirty="0"/>
          </a:p>
        </p:txBody>
      </p:sp>
      <p:pic>
        <p:nvPicPr>
          <p:cNvPr id="6" name="Content Placeholder 5">
            <a:extLst>
              <a:ext uri="{FF2B5EF4-FFF2-40B4-BE49-F238E27FC236}">
                <a16:creationId xmlns:a16="http://schemas.microsoft.com/office/drawing/2014/main" id="{E4D10950-98A5-4BB2-90B2-78CE19AF4F90}"/>
              </a:ext>
            </a:extLst>
          </p:cNvPr>
          <p:cNvPicPr>
            <a:picLocks noGrp="1" noChangeAspect="1"/>
          </p:cNvPicPr>
          <p:nvPr>
            <p:ph sz="quarter" idx="14"/>
          </p:nvPr>
        </p:nvPicPr>
        <p:blipFill rotWithShape="1">
          <a:blip r:embed="rId2"/>
          <a:srcRect l="11440" t="20638" r="12842"/>
          <a:stretch/>
        </p:blipFill>
        <p:spPr>
          <a:xfrm>
            <a:off x="5469441" y="3947745"/>
            <a:ext cx="6515099" cy="2612657"/>
          </a:xfrm>
          <a:prstGeom prst="rect">
            <a:avLst/>
          </a:prstGeom>
        </p:spPr>
      </p:pic>
      <p:pic>
        <p:nvPicPr>
          <p:cNvPr id="5" name="Picture 4">
            <a:extLst>
              <a:ext uri="{FF2B5EF4-FFF2-40B4-BE49-F238E27FC236}">
                <a16:creationId xmlns:a16="http://schemas.microsoft.com/office/drawing/2014/main" id="{55394D05-FEED-4F7A-A045-2401A5A2B2AF}"/>
              </a:ext>
            </a:extLst>
          </p:cNvPr>
          <p:cNvPicPr>
            <a:picLocks noChangeAspect="1"/>
          </p:cNvPicPr>
          <p:nvPr/>
        </p:nvPicPr>
        <p:blipFill rotWithShape="1">
          <a:blip r:embed="rId3"/>
          <a:srcRect l="11321" t="21959" r="12525"/>
          <a:stretch/>
        </p:blipFill>
        <p:spPr>
          <a:xfrm>
            <a:off x="5469441" y="1230924"/>
            <a:ext cx="6515099" cy="2646484"/>
          </a:xfrm>
          <a:prstGeom prst="rect">
            <a:avLst/>
          </a:prstGeom>
        </p:spPr>
      </p:pic>
      <p:cxnSp>
        <p:nvCxnSpPr>
          <p:cNvPr id="8" name="Straight Arrow Connector 7">
            <a:extLst>
              <a:ext uri="{FF2B5EF4-FFF2-40B4-BE49-F238E27FC236}">
                <a16:creationId xmlns:a16="http://schemas.microsoft.com/office/drawing/2014/main" id="{B97F9787-44AE-452B-A025-BBDE4628A2EA}"/>
              </a:ext>
            </a:extLst>
          </p:cNvPr>
          <p:cNvCxnSpPr>
            <a:cxnSpLocks/>
          </p:cNvCxnSpPr>
          <p:nvPr/>
        </p:nvCxnSpPr>
        <p:spPr>
          <a:xfrm flipV="1">
            <a:off x="4651131" y="2329964"/>
            <a:ext cx="738554" cy="213786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65DDF1-6B12-49EF-931B-F6BE57137046}"/>
              </a:ext>
            </a:extLst>
          </p:cNvPr>
          <p:cNvCxnSpPr>
            <a:cxnSpLocks/>
          </p:cNvCxnSpPr>
          <p:nvPr/>
        </p:nvCxnSpPr>
        <p:spPr>
          <a:xfrm flipV="1">
            <a:off x="4907666" y="4826978"/>
            <a:ext cx="490811" cy="37005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1509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81D994-878A-4870-B57F-FFAA3E39C9A9}"/>
              </a:ext>
            </a:extLst>
          </p:cNvPr>
          <p:cNvPicPr>
            <a:picLocks noChangeAspect="1"/>
          </p:cNvPicPr>
          <p:nvPr/>
        </p:nvPicPr>
        <p:blipFill rotWithShape="1">
          <a:blip r:embed="rId2"/>
          <a:srcRect l="9828" t="15041" r="11423"/>
          <a:stretch/>
        </p:blipFill>
        <p:spPr>
          <a:xfrm>
            <a:off x="268014" y="394138"/>
            <a:ext cx="11382703" cy="6247980"/>
          </a:xfrm>
          <a:prstGeom prst="rect">
            <a:avLst/>
          </a:prstGeom>
        </p:spPr>
      </p:pic>
    </p:spTree>
    <p:extLst>
      <p:ext uri="{BB962C8B-B14F-4D97-AF65-F5344CB8AC3E}">
        <p14:creationId xmlns:p14="http://schemas.microsoft.com/office/powerpoint/2010/main" val="351592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674C988-C14E-42B4-97D0-4BFEE73585EE}"/>
              </a:ext>
            </a:extLst>
          </p:cNvPr>
          <p:cNvPicPr>
            <a:picLocks noGrp="1" noChangeAspect="1"/>
          </p:cNvPicPr>
          <p:nvPr>
            <p:ph idx="4294967295"/>
          </p:nvPr>
        </p:nvPicPr>
        <p:blipFill rotWithShape="1">
          <a:blip r:embed="rId2"/>
          <a:srcRect l="1039" t="16082" r="23856"/>
          <a:stretch/>
        </p:blipFill>
        <p:spPr>
          <a:xfrm>
            <a:off x="1524000" y="268288"/>
            <a:ext cx="10668000" cy="6284912"/>
          </a:xfrm>
          <a:prstGeom prst="rect">
            <a:avLst/>
          </a:prstGeom>
        </p:spPr>
      </p:pic>
    </p:spTree>
    <p:extLst>
      <p:ext uri="{BB962C8B-B14F-4D97-AF65-F5344CB8AC3E}">
        <p14:creationId xmlns:p14="http://schemas.microsoft.com/office/powerpoint/2010/main" val="299404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0A91F-E99B-4AC9-97AE-B281F62A4344}"/>
              </a:ext>
            </a:extLst>
          </p:cNvPr>
          <p:cNvPicPr>
            <a:picLocks noChangeAspect="1"/>
          </p:cNvPicPr>
          <p:nvPr/>
        </p:nvPicPr>
        <p:blipFill rotWithShape="1">
          <a:blip r:embed="rId2"/>
          <a:srcRect l="9737" t="15613" r="11316"/>
          <a:stretch/>
        </p:blipFill>
        <p:spPr>
          <a:xfrm>
            <a:off x="866274" y="288758"/>
            <a:ext cx="10282989" cy="6353360"/>
          </a:xfrm>
          <a:prstGeom prst="rect">
            <a:avLst/>
          </a:prstGeom>
        </p:spPr>
      </p:pic>
      <p:sp>
        <p:nvSpPr>
          <p:cNvPr id="3" name="Rectangle 2">
            <a:extLst>
              <a:ext uri="{FF2B5EF4-FFF2-40B4-BE49-F238E27FC236}">
                <a16:creationId xmlns:a16="http://schemas.microsoft.com/office/drawing/2014/main" id="{0B16F3E8-1941-4A5D-B7A7-FF30C69BF28A}"/>
              </a:ext>
            </a:extLst>
          </p:cNvPr>
          <p:cNvSpPr/>
          <p:nvPr/>
        </p:nvSpPr>
        <p:spPr>
          <a:xfrm>
            <a:off x="2903621" y="3866147"/>
            <a:ext cx="6657474" cy="737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5F39CF0-0614-4814-9D5F-57040AA3319B}"/>
              </a:ext>
            </a:extLst>
          </p:cNvPr>
          <p:cNvSpPr/>
          <p:nvPr/>
        </p:nvSpPr>
        <p:spPr>
          <a:xfrm>
            <a:off x="2903621" y="5871411"/>
            <a:ext cx="6657474" cy="56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7B39B84-B4E5-464B-BB61-3B9781E7A0CB}"/>
              </a:ext>
            </a:extLst>
          </p:cNvPr>
          <p:cNvSpPr/>
          <p:nvPr/>
        </p:nvSpPr>
        <p:spPr>
          <a:xfrm>
            <a:off x="2903621" y="5197642"/>
            <a:ext cx="6657474"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0EF9ABA-8F74-4B88-B718-30BC93A005F5}"/>
              </a:ext>
            </a:extLst>
          </p:cNvPr>
          <p:cNvSpPr/>
          <p:nvPr/>
        </p:nvSpPr>
        <p:spPr>
          <a:xfrm>
            <a:off x="2976465" y="4636168"/>
            <a:ext cx="531845" cy="561473"/>
          </a:xfrm>
          <a:prstGeom prst="ellipse">
            <a:avLst/>
          </a:prstGeom>
          <a:solidFill>
            <a:srgbClr val="92E331"/>
          </a:solidFill>
          <a:ln>
            <a:solidFill>
              <a:srgbClr val="92E331"/>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7224663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26E324C40FB14992899253DCC316F6" ma:contentTypeVersion="" ma:contentTypeDescription="Create a new document." ma:contentTypeScope="" ma:versionID="05d5dc64d172daf23c8495e9b0b869ce">
  <xsd:schema xmlns:xsd="http://www.w3.org/2001/XMLSchema" xmlns:xs="http://www.w3.org/2001/XMLSchema" xmlns:p="http://schemas.microsoft.com/office/2006/metadata/properties" xmlns:ns2="22ae2e03-fd65-4ca7-8661-d4d32e2227fa" targetNamespace="http://schemas.microsoft.com/office/2006/metadata/properties" ma:root="true" ma:fieldsID="c6b3b78bed34071b22ee6f00e471d72a" ns2:_="">
    <xsd:import namespace="22ae2e03-fd65-4ca7-8661-d4d32e2227fa"/>
    <xsd:element name="properties">
      <xsd:complexType>
        <xsd:sequence>
          <xsd:element name="documentManagement">
            <xsd:complexType>
              <xsd:all>
                <xsd:element ref="ns2:gfd722ac967a42a1ba2c08053bb5429d" minOccurs="0"/>
                <xsd:element ref="ns2:TaxCatchAll" minOccurs="0"/>
                <xsd:element ref="ns2:pa2150d08e7a4f70b9da2f67c3a5a51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e2e03-fd65-4ca7-8661-d4d32e2227fa" elementFormDefault="qualified">
    <xsd:import namespace="http://schemas.microsoft.com/office/2006/documentManagement/types"/>
    <xsd:import namespace="http://schemas.microsoft.com/office/infopath/2007/PartnerControls"/>
    <xsd:element name="gfd722ac967a42a1ba2c08053bb5429d" ma:index="6" nillable="true" ma:taxonomy="true" ma:internalName="gfd722ac967a42a1ba2c08053bb5429d" ma:taxonomyFieldName="PMO_x0020_Category" ma:displayName="PMO Category" ma:indexed="true" ma:default="" ma:fieldId="{0fd722ac-967a-42a1-ba2c-08053bb5429d}" ma:sspId="bf471e17-d012-4d9e-8a09-ec8a2ab1a75f" ma:termSetId="7b60bc6d-a019-479d-a8f5-6bb35df2ba55" ma:anchorId="00000000-0000-0000-0000-000000000000" ma:open="false" ma:isKeyword="false">
      <xsd:complexType>
        <xsd:sequence>
          <xsd:element ref="pc:Terms" minOccurs="0" maxOccurs="1"/>
        </xsd:sequence>
      </xsd:complexType>
    </xsd:element>
    <xsd:element name="TaxCatchAll" ma:index="7" nillable="true" ma:displayName="Taxonomy Catch All Column" ma:description="" ma:hidden="true" ma:list="{d767ce6c-61f8-4a03-aade-5233979990a8}" ma:internalName="TaxCatchAll" ma:showField="CatchAllData" ma:web="22ae2e03-fd65-4ca7-8661-d4d32e2227fa">
      <xsd:complexType>
        <xsd:complexContent>
          <xsd:extension base="dms:MultiChoiceLookup">
            <xsd:sequence>
              <xsd:element name="Value" type="dms:Lookup" maxOccurs="unbounded" minOccurs="0" nillable="true"/>
            </xsd:sequence>
          </xsd:extension>
        </xsd:complexContent>
      </xsd:complexType>
    </xsd:element>
    <xsd:element name="pa2150d08e7a4f70b9da2f67c3a5a51c" ma:index="8" nillable="true" ma:taxonomy="true" ma:internalName="pa2150d08e7a4f70b9da2f67c3a5a51c" ma:taxonomyFieldName="Keyword" ma:displayName="Keyword" ma:default="" ma:fieldId="{9a2150d0-8e7a-4f70-b9da-2f67c3a5a51c}" ma:taxonomyMulti="true" ma:sspId="bf471e17-d012-4d9e-8a09-ec8a2ab1a75f" ma:termSetId="6989b2c8-2151-45d4-ae0d-9c40fe94dd56"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fd722ac967a42a1ba2c08053bb5429d xmlns="22ae2e03-fd65-4ca7-8661-d4d32e2227fa">
      <Terms xmlns="http://schemas.microsoft.com/office/infopath/2007/PartnerControls"/>
    </gfd722ac967a42a1ba2c08053bb5429d>
    <TaxCatchAll xmlns="22ae2e03-fd65-4ca7-8661-d4d32e2227fa"/>
    <pa2150d08e7a4f70b9da2f67c3a5a51c xmlns="22ae2e03-fd65-4ca7-8661-d4d32e2227fa">
      <Terms xmlns="http://schemas.microsoft.com/office/infopath/2007/PartnerControls"/>
    </pa2150d08e7a4f70b9da2f67c3a5a51c>
  </documentManagement>
</p:properties>
</file>

<file path=customXml/itemProps1.xml><?xml version="1.0" encoding="utf-8"?>
<ds:datastoreItem xmlns:ds="http://schemas.openxmlformats.org/officeDocument/2006/customXml" ds:itemID="{BB772412-1DC0-4A5B-88DE-483472CF6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e2e03-fd65-4ca7-8661-d4d32e222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90DFC-5864-4710-B181-BAAC9421561E}">
  <ds:schemaRefs>
    <ds:schemaRef ds:uri="http://schemas.microsoft.com/sharepoint/v3/contenttype/forms"/>
  </ds:schemaRefs>
</ds:datastoreItem>
</file>

<file path=customXml/itemProps3.xml><?xml version="1.0" encoding="utf-8"?>
<ds:datastoreItem xmlns:ds="http://schemas.openxmlformats.org/officeDocument/2006/customXml" ds:itemID="{663C0137-4C10-46FE-8B5F-50CBF94F698F}">
  <ds:schemaRefs>
    <ds:schemaRef ds:uri="http://purl.org/dc/dcmitype/"/>
    <ds:schemaRef ds:uri="http://www.w3.org/XML/1998/namespace"/>
    <ds:schemaRef ds:uri="22ae2e03-fd65-4ca7-8661-d4d32e2227fa"/>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Droplet</Template>
  <TotalTime>2461</TotalTime>
  <Words>1812</Words>
  <Application>Microsoft Office PowerPoint</Application>
  <PresentationFormat>Widescreen</PresentationFormat>
  <Paragraphs>179</Paragraphs>
  <Slides>34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Tw Cen MT</vt:lpstr>
      <vt:lpstr>Droplet</vt:lpstr>
      <vt:lpstr>M-PWR ME Training</vt:lpstr>
      <vt:lpstr>Information to cover</vt:lpstr>
      <vt:lpstr>Repositories, interface files, and m-pwr me data validation</vt:lpstr>
      <vt:lpstr>Flow chart of workflow</vt:lpstr>
      <vt:lpstr>What the edq does to your data</vt:lpstr>
      <vt:lpstr>Pre-bill.315 billing summary by data source owner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Dispute Approvers</vt:lpstr>
      <vt:lpstr>PowerPoint Presentation</vt:lpstr>
      <vt:lpstr>PowerPoint Presentation</vt:lpstr>
      <vt:lpstr>Approving a Dispute </vt:lpstr>
      <vt:lpstr>This report will prompt you to choose a service category you would like approve a dispute for. </vt:lpstr>
      <vt:lpstr>After choosing a service category, click on the Update link for the dispute you want to approve or reject.  </vt:lpstr>
      <vt:lpstr>Level 1Approver (OIT Finance Team)</vt:lpstr>
      <vt:lpstr>Level 2 (DSO)</vt:lpstr>
      <vt:lpstr>Three ways to complete a dispute as a level 2 approver</vt:lpstr>
      <vt:lpstr>PowerPoint Presentation</vt:lpstr>
      <vt:lpstr>Bill of IT Flowchart </vt:lpstr>
      <vt:lpstr>PowerPoint Presentation</vt:lpstr>
      <vt:lpstr>Available Bill of IT Web Reports</vt:lpstr>
      <vt:lpstr>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M-PWR ME Training</dc:title>
  <dc:creator>Curtis, Kelly A.</dc:creator>
  <cp:lastModifiedBy>Curtis, Kelly A.</cp:lastModifiedBy>
  <cp:revision>53</cp:revision>
  <cp:lastPrinted>2018-05-21T18:33:32Z</cp:lastPrinted>
  <dcterms:created xsi:type="dcterms:W3CDTF">2018-05-18T14:27:09Z</dcterms:created>
  <dcterms:modified xsi:type="dcterms:W3CDTF">2018-05-31T13:30:12Z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yword">
    <vt:lpwstr/>
  </property>
  <property fmtid="{D5CDD505-2E9C-101B-9397-08002B2CF9AE}" pid="3" name="PMO Category">
    <vt:lpwstr/>
  </property>
  <property fmtid="{D5CDD505-2E9C-101B-9397-08002B2CF9AE}" pid="4" name="ContentTypeId">
    <vt:lpwstr>0x0101002126E324C40FB14992899253DCC316F6</vt:lpwstr>
  </property>
</Properties>
</file>