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2"/>
  </p:notesMasterIdLst>
  <p:handoutMasterIdLst>
    <p:handoutMasterId r:id="rId43"/>
  </p:handoutMasterIdLst>
  <p:sldIdLst>
    <p:sldId id="256" r:id="rId2"/>
    <p:sldId id="257" r:id="rId3"/>
    <p:sldId id="258" r:id="rId4"/>
    <p:sldId id="282" r:id="rId5"/>
    <p:sldId id="283" r:id="rId6"/>
    <p:sldId id="284" r:id="rId7"/>
    <p:sldId id="285" r:id="rId8"/>
    <p:sldId id="326" r:id="rId9"/>
    <p:sldId id="327" r:id="rId10"/>
    <p:sldId id="261" r:id="rId11"/>
    <p:sldId id="287" r:id="rId12"/>
    <p:sldId id="328" r:id="rId13"/>
    <p:sldId id="330" r:id="rId14"/>
    <p:sldId id="331" r:id="rId15"/>
    <p:sldId id="332" r:id="rId16"/>
    <p:sldId id="333" r:id="rId17"/>
    <p:sldId id="334" r:id="rId18"/>
    <p:sldId id="306" r:id="rId19"/>
    <p:sldId id="307" r:id="rId20"/>
    <p:sldId id="291" r:id="rId21"/>
    <p:sldId id="286" r:id="rId22"/>
    <p:sldId id="308" r:id="rId23"/>
    <p:sldId id="310" r:id="rId24"/>
    <p:sldId id="309" r:id="rId25"/>
    <p:sldId id="311" r:id="rId26"/>
    <p:sldId id="313" r:id="rId27"/>
    <p:sldId id="316" r:id="rId28"/>
    <p:sldId id="335" r:id="rId29"/>
    <p:sldId id="314" r:id="rId30"/>
    <p:sldId id="317" r:id="rId31"/>
    <p:sldId id="318" r:id="rId32"/>
    <p:sldId id="337" r:id="rId33"/>
    <p:sldId id="336" r:id="rId34"/>
    <p:sldId id="319" r:id="rId35"/>
    <p:sldId id="320" r:id="rId36"/>
    <p:sldId id="321" r:id="rId37"/>
    <p:sldId id="322" r:id="rId38"/>
    <p:sldId id="323" r:id="rId39"/>
    <p:sldId id="324" r:id="rId40"/>
    <p:sldId id="325" r:id="rId41"/>
  </p:sldIdLst>
  <p:sldSz cx="9144000" cy="6858000" type="screen4x3"/>
  <p:notesSz cx="7010400" cy="92964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1A2D"/>
    <a:srgbClr val="321E56"/>
    <a:srgbClr val="8181EF"/>
    <a:srgbClr val="3E3EE6"/>
    <a:srgbClr val="34528A"/>
    <a:srgbClr val="3FADFF"/>
    <a:srgbClr val="30406E"/>
    <a:srgbClr val="1229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2" autoAdjust="0"/>
    <p:restoredTop sz="90244" autoAdjust="0"/>
  </p:normalViewPr>
  <p:slideViewPr>
    <p:cSldViewPr>
      <p:cViewPr varScale="1">
        <p:scale>
          <a:sx n="83" d="100"/>
          <a:sy n="83" d="100"/>
        </p:scale>
        <p:origin x="-114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0BFCE96-BE8F-40A0-87C6-B01BF738716D}" type="datetimeFigureOut">
              <a:rPr lang="en-US" smtClean="0"/>
              <a:t>2/4/2013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44DD392-B06F-4A84-856D-F4B193558F0D}" type="slidenum">
              <a:rPr lang="en-US" smtClean="0"/>
              <a:t>‹#›</a:t>
            </a:fld>
            <a:endParaRPr lang="en-US"/>
          </a:p>
        </p:txBody>
      </p:sp>
    </p:spTree>
    <p:extLst>
      <p:ext uri="{BB962C8B-B14F-4D97-AF65-F5344CB8AC3E}">
        <p14:creationId xmlns:p14="http://schemas.microsoft.com/office/powerpoint/2010/main" val="1258043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DB9D0EB-3BBB-4E83-A952-030B9186AD40}" type="datetimeFigureOut">
              <a:rPr lang="en-US" smtClean="0"/>
              <a:t>2/4/2013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17C5743-6A1F-4C0E-A446-94E6AF315848}" type="slidenum">
              <a:rPr lang="en-US" smtClean="0"/>
              <a:t>‹#›</a:t>
            </a:fld>
            <a:endParaRPr lang="en-US"/>
          </a:p>
        </p:txBody>
      </p:sp>
    </p:spTree>
    <p:extLst>
      <p:ext uri="{BB962C8B-B14F-4D97-AF65-F5344CB8AC3E}">
        <p14:creationId xmlns:p14="http://schemas.microsoft.com/office/powerpoint/2010/main" val="3259985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everyoneon.org/content/tell-us-about-your-training-sites" TargetMode="External"/><Relationship Id="rId2" Type="http://schemas.openxmlformats.org/officeDocument/2006/relationships/slide" Target="../slides/slide37.xml"/><Relationship Id="rId1" Type="http://schemas.openxmlformats.org/officeDocument/2006/relationships/notesMaster" Target="../notesMasters/notesMaster1.xml"/><Relationship Id="rId5" Type="http://schemas.openxmlformats.org/officeDocument/2006/relationships/hyperlink" Target="http://bcove.me/hjno4j4q" TargetMode="External"/><Relationship Id="rId4" Type="http://schemas.openxmlformats.org/officeDocument/2006/relationships/hyperlink" Target="http://www.connect2compete.org/locator"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Digital literacy</a:t>
            </a:r>
            <a:r>
              <a:rPr lang="en-US" baseline="0" dirty="0" smtClean="0"/>
              <a:t> : what it is, where it’s at, and why Maine libraries are involved</a:t>
            </a:r>
            <a:endParaRPr lang="en-US" dirty="0"/>
          </a:p>
        </p:txBody>
      </p:sp>
      <p:sp>
        <p:nvSpPr>
          <p:cNvPr id="4" name="Slide Number Placeholder 3"/>
          <p:cNvSpPr>
            <a:spLocks noGrp="1"/>
          </p:cNvSpPr>
          <p:nvPr>
            <p:ph type="sldNum" sz="quarter" idx="10"/>
          </p:nvPr>
        </p:nvSpPr>
        <p:spPr/>
        <p:txBody>
          <a:bodyPr/>
          <a:lstStyle/>
          <a:p>
            <a:fld id="{C17C5743-6A1F-4C0E-A446-94E6AF315848}" type="slidenum">
              <a:rPr lang="en-US" smtClean="0"/>
              <a:t>1</a:t>
            </a:fld>
            <a:endParaRPr lang="en-US"/>
          </a:p>
        </p:txBody>
      </p:sp>
    </p:spTree>
    <p:extLst>
      <p:ext uri="{BB962C8B-B14F-4D97-AF65-F5344CB8AC3E}">
        <p14:creationId xmlns:p14="http://schemas.microsoft.com/office/powerpoint/2010/main" val="1713276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Digital literacy is a new</a:t>
            </a:r>
            <a:r>
              <a:rPr lang="en-US" baseline="0" dirty="0" smtClean="0"/>
              <a:t> form of literacy, one which builds off of the “regular” literacy that libraries have always provided. It makes sense for libraries to include digital literacy as an extension of the same mission.</a:t>
            </a:r>
            <a:endParaRPr lang="en-US" dirty="0"/>
          </a:p>
        </p:txBody>
      </p:sp>
      <p:sp>
        <p:nvSpPr>
          <p:cNvPr id="4" name="Slide Number Placeholder 3"/>
          <p:cNvSpPr>
            <a:spLocks noGrp="1"/>
          </p:cNvSpPr>
          <p:nvPr>
            <p:ph type="sldNum" sz="quarter" idx="10"/>
          </p:nvPr>
        </p:nvSpPr>
        <p:spPr/>
        <p:txBody>
          <a:bodyPr/>
          <a:lstStyle/>
          <a:p>
            <a:fld id="{C17C5743-6A1F-4C0E-A446-94E6AF315848}" type="slidenum">
              <a:rPr lang="en-US" smtClean="0"/>
              <a:t>10</a:t>
            </a:fld>
            <a:endParaRPr lang="en-US"/>
          </a:p>
        </p:txBody>
      </p:sp>
    </p:spTree>
    <p:extLst>
      <p:ext uri="{BB962C8B-B14F-4D97-AF65-F5344CB8AC3E}">
        <p14:creationId xmlns:p14="http://schemas.microsoft.com/office/powerpoint/2010/main" val="4281386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as with regular</a:t>
            </a:r>
            <a:r>
              <a:rPr lang="en-US" baseline="0" dirty="0" smtClean="0"/>
              <a:t> literacy, digital literacy describes a divide: those who are and those who aren’t. Libraries and librarians can help people cross from one side of the “digital divide” to the other.</a:t>
            </a:r>
            <a:endParaRPr lang="en-US" dirty="0"/>
          </a:p>
        </p:txBody>
      </p:sp>
      <p:sp>
        <p:nvSpPr>
          <p:cNvPr id="4" name="Slide Number Placeholder 3"/>
          <p:cNvSpPr>
            <a:spLocks noGrp="1"/>
          </p:cNvSpPr>
          <p:nvPr>
            <p:ph type="sldNum" sz="quarter" idx="10"/>
          </p:nvPr>
        </p:nvSpPr>
        <p:spPr/>
        <p:txBody>
          <a:bodyPr/>
          <a:lstStyle/>
          <a:p>
            <a:fld id="{C17C5743-6A1F-4C0E-A446-94E6AF315848}" type="slidenum">
              <a:rPr lang="en-US" smtClean="0"/>
              <a:t>11</a:t>
            </a:fld>
            <a:endParaRPr lang="en-US"/>
          </a:p>
        </p:txBody>
      </p:sp>
    </p:spTree>
    <p:extLst>
      <p:ext uri="{BB962C8B-B14F-4D97-AF65-F5344CB8AC3E}">
        <p14:creationId xmlns:p14="http://schemas.microsoft.com/office/powerpoint/2010/main" val="2353755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in five adults are not online.</a:t>
            </a:r>
            <a:r>
              <a:rPr lang="en-US" baseline="0" dirty="0" smtClean="0"/>
              <a:t> Not being online is rapidly becoming a major barrier to being a full participant in a modern society.</a:t>
            </a:r>
            <a:endParaRPr lang="en-US" dirty="0"/>
          </a:p>
        </p:txBody>
      </p:sp>
      <p:sp>
        <p:nvSpPr>
          <p:cNvPr id="4" name="Slide Number Placeholder 3"/>
          <p:cNvSpPr>
            <a:spLocks noGrp="1"/>
          </p:cNvSpPr>
          <p:nvPr>
            <p:ph type="sldNum" sz="quarter" idx="10"/>
          </p:nvPr>
        </p:nvSpPr>
        <p:spPr/>
        <p:txBody>
          <a:bodyPr/>
          <a:lstStyle/>
          <a:p>
            <a:fld id="{C17C5743-6A1F-4C0E-A446-94E6AF315848}" type="slidenum">
              <a:rPr lang="en-US" smtClean="0"/>
              <a:t>12</a:t>
            </a:fld>
            <a:endParaRPr lang="en-US"/>
          </a:p>
        </p:txBody>
      </p:sp>
    </p:spTree>
    <p:extLst>
      <p:ext uri="{BB962C8B-B14F-4D97-AF65-F5344CB8AC3E}">
        <p14:creationId xmlns:p14="http://schemas.microsoft.com/office/powerpoint/2010/main" val="924860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1/3</a:t>
            </a:r>
            <a:r>
              <a:rPr lang="en-US" baseline="30000" dirty="0" smtClean="0"/>
              <a:t>rd</a:t>
            </a:r>
            <a:r>
              <a:rPr lang="en-US" baseline="0" dirty="0" smtClean="0"/>
              <a:t> of people seek information about local government online. As of 2010, over half of U. S. adults searched for information or news about the national elections.</a:t>
            </a:r>
            <a:endParaRPr lang="en-US" dirty="0"/>
          </a:p>
        </p:txBody>
      </p:sp>
      <p:sp>
        <p:nvSpPr>
          <p:cNvPr id="4" name="Slide Number Placeholder 3"/>
          <p:cNvSpPr>
            <a:spLocks noGrp="1"/>
          </p:cNvSpPr>
          <p:nvPr>
            <p:ph type="sldNum" sz="quarter" idx="10"/>
          </p:nvPr>
        </p:nvSpPr>
        <p:spPr/>
        <p:txBody>
          <a:bodyPr/>
          <a:lstStyle/>
          <a:p>
            <a:fld id="{C17C5743-6A1F-4C0E-A446-94E6AF315848}" type="slidenum">
              <a:rPr lang="en-US" smtClean="0"/>
              <a:t>13</a:t>
            </a:fld>
            <a:endParaRPr lang="en-US"/>
          </a:p>
        </p:txBody>
      </p:sp>
    </p:spTree>
    <p:extLst>
      <p:ext uri="{BB962C8B-B14F-4D97-AF65-F5344CB8AC3E}">
        <p14:creationId xmlns:p14="http://schemas.microsoft.com/office/powerpoint/2010/main" val="3447946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Eight out</a:t>
            </a:r>
            <a:r>
              <a:rPr lang="en-US" baseline="0" dirty="0" smtClean="0"/>
              <a:t> of ten Fortune 500 companies require online job applications. Using the Internet in a job search reduces the time to find a job by 25%. About half of today’s jobs require some tech skills, and within the next decade, that number will be over three-quarters.</a:t>
            </a:r>
            <a:endParaRPr lang="en-US" dirty="0"/>
          </a:p>
        </p:txBody>
      </p:sp>
      <p:sp>
        <p:nvSpPr>
          <p:cNvPr id="4" name="Slide Number Placeholder 3"/>
          <p:cNvSpPr>
            <a:spLocks noGrp="1"/>
          </p:cNvSpPr>
          <p:nvPr>
            <p:ph type="sldNum" sz="quarter" idx="10"/>
          </p:nvPr>
        </p:nvSpPr>
        <p:spPr/>
        <p:txBody>
          <a:bodyPr/>
          <a:lstStyle/>
          <a:p>
            <a:fld id="{C17C5743-6A1F-4C0E-A446-94E6AF315848}" type="slidenum">
              <a:rPr lang="en-US" smtClean="0"/>
              <a:t>14</a:t>
            </a:fld>
            <a:endParaRPr lang="en-US"/>
          </a:p>
        </p:txBody>
      </p:sp>
    </p:spTree>
    <p:extLst>
      <p:ext uri="{BB962C8B-B14F-4D97-AF65-F5344CB8AC3E}">
        <p14:creationId xmlns:p14="http://schemas.microsoft.com/office/powerpoint/2010/main" val="61393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Internet is a massive contribution to the gross domestic</a:t>
            </a:r>
            <a:r>
              <a:rPr lang="en-US" baseline="0" dirty="0" smtClean="0"/>
              <a:t> product (GDP), accounting for about one-fifth of its growth. Even small- and medium-sized businesses experience growth when they have an Internet presence.</a:t>
            </a:r>
            <a:endParaRPr lang="en-US" dirty="0"/>
          </a:p>
        </p:txBody>
      </p:sp>
      <p:sp>
        <p:nvSpPr>
          <p:cNvPr id="4" name="Slide Number Placeholder 3"/>
          <p:cNvSpPr>
            <a:spLocks noGrp="1"/>
          </p:cNvSpPr>
          <p:nvPr>
            <p:ph type="sldNum" sz="quarter" idx="10"/>
          </p:nvPr>
        </p:nvSpPr>
        <p:spPr/>
        <p:txBody>
          <a:bodyPr/>
          <a:lstStyle/>
          <a:p>
            <a:fld id="{C17C5743-6A1F-4C0E-A446-94E6AF315848}" type="slidenum">
              <a:rPr lang="en-US" smtClean="0"/>
              <a:t>15</a:t>
            </a:fld>
            <a:endParaRPr lang="en-US"/>
          </a:p>
        </p:txBody>
      </p:sp>
    </p:spTree>
    <p:extLst>
      <p:ext uri="{BB962C8B-B14F-4D97-AF65-F5344CB8AC3E}">
        <p14:creationId xmlns:p14="http://schemas.microsoft.com/office/powerpoint/2010/main" val="2606518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two-thirds of</a:t>
            </a:r>
            <a:r>
              <a:rPr lang="en-US" baseline="0" dirty="0" smtClean="0"/>
              <a:t> patients who find information about their health online feel better-informed, and about four-fifths of Internet users find some information about their health online.</a:t>
            </a:r>
            <a:endParaRPr lang="en-US" dirty="0"/>
          </a:p>
        </p:txBody>
      </p:sp>
      <p:sp>
        <p:nvSpPr>
          <p:cNvPr id="4" name="Slide Number Placeholder 3"/>
          <p:cNvSpPr>
            <a:spLocks noGrp="1"/>
          </p:cNvSpPr>
          <p:nvPr>
            <p:ph type="sldNum" sz="quarter" idx="10"/>
          </p:nvPr>
        </p:nvSpPr>
        <p:spPr/>
        <p:txBody>
          <a:bodyPr/>
          <a:lstStyle/>
          <a:p>
            <a:fld id="{C17C5743-6A1F-4C0E-A446-94E6AF315848}" type="slidenum">
              <a:rPr lang="en-US" smtClean="0"/>
              <a:t>16</a:t>
            </a:fld>
            <a:endParaRPr lang="en-US"/>
          </a:p>
        </p:txBody>
      </p:sp>
    </p:spTree>
    <p:extLst>
      <p:ext uri="{BB962C8B-B14F-4D97-AF65-F5344CB8AC3E}">
        <p14:creationId xmlns:p14="http://schemas.microsoft.com/office/powerpoint/2010/main" val="323270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Almost half</a:t>
            </a:r>
            <a:r>
              <a:rPr lang="en-US" baseline="0" dirty="0" smtClean="0"/>
              <a:t> of college students take at least one online course, and there have been over one million enrollments in online courses for students in kindergarten through twelfth grade.</a:t>
            </a:r>
            <a:endParaRPr lang="en-US" dirty="0"/>
          </a:p>
        </p:txBody>
      </p:sp>
      <p:sp>
        <p:nvSpPr>
          <p:cNvPr id="4" name="Slide Number Placeholder 3"/>
          <p:cNvSpPr>
            <a:spLocks noGrp="1"/>
          </p:cNvSpPr>
          <p:nvPr>
            <p:ph type="sldNum" sz="quarter" idx="10"/>
          </p:nvPr>
        </p:nvSpPr>
        <p:spPr/>
        <p:txBody>
          <a:bodyPr/>
          <a:lstStyle/>
          <a:p>
            <a:fld id="{C17C5743-6A1F-4C0E-A446-94E6AF315848}" type="slidenum">
              <a:rPr lang="en-US" smtClean="0"/>
              <a:t>17</a:t>
            </a:fld>
            <a:endParaRPr lang="en-US"/>
          </a:p>
        </p:txBody>
      </p:sp>
    </p:spTree>
    <p:extLst>
      <p:ext uri="{BB962C8B-B14F-4D97-AF65-F5344CB8AC3E}">
        <p14:creationId xmlns:p14="http://schemas.microsoft.com/office/powerpoint/2010/main" val="576852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Tools for assessing digital literacy: </a:t>
            </a:r>
            <a:r>
              <a:rPr lang="en-US" sz="1200" dirty="0" smtClean="0"/>
              <a:t>http://www.digitalliteracyassessment.org</a:t>
            </a:r>
          </a:p>
          <a:p>
            <a:endParaRPr lang="en-US" dirty="0"/>
          </a:p>
        </p:txBody>
      </p:sp>
      <p:sp>
        <p:nvSpPr>
          <p:cNvPr id="4" name="Slide Number Placeholder 3"/>
          <p:cNvSpPr>
            <a:spLocks noGrp="1"/>
          </p:cNvSpPr>
          <p:nvPr>
            <p:ph type="sldNum" sz="quarter" idx="10"/>
          </p:nvPr>
        </p:nvSpPr>
        <p:spPr/>
        <p:txBody>
          <a:bodyPr/>
          <a:lstStyle/>
          <a:p>
            <a:fld id="{C17C5743-6A1F-4C0E-A446-94E6AF315848}" type="slidenum">
              <a:rPr lang="en-US" smtClean="0"/>
              <a:t>18</a:t>
            </a:fld>
            <a:endParaRPr lang="en-US"/>
          </a:p>
        </p:txBody>
      </p:sp>
    </p:spTree>
    <p:extLst>
      <p:ext uri="{BB962C8B-B14F-4D97-AF65-F5344CB8AC3E}">
        <p14:creationId xmlns:p14="http://schemas.microsoft.com/office/powerpoint/2010/main" val="27889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More tools for assessing digital literacy, as well as tech training skills and complete curricula for libraries interested in holding training in technology</a:t>
            </a:r>
            <a:r>
              <a:rPr lang="en-US" baseline="0" dirty="0" smtClean="0"/>
              <a:t> skills: </a:t>
            </a:r>
            <a:r>
              <a:rPr lang="en-US" sz="1200" dirty="0" smtClean="0">
                <a:effectLst/>
              </a:rPr>
              <a:t>http://www.coloradovirtuallibrary.org/techtraining</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C17C5743-6A1F-4C0E-A446-94E6AF315848}" type="slidenum">
              <a:rPr lang="en-US" smtClean="0"/>
              <a:t>19</a:t>
            </a:fld>
            <a:endParaRPr lang="en-US"/>
          </a:p>
        </p:txBody>
      </p:sp>
    </p:spTree>
    <p:extLst>
      <p:ext uri="{BB962C8B-B14F-4D97-AF65-F5344CB8AC3E}">
        <p14:creationId xmlns:p14="http://schemas.microsoft.com/office/powerpoint/2010/main" val="3212682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a:t>
            </a:r>
            <a:r>
              <a:rPr lang="en-US" dirty="0" smtClean="0">
                <a:effectLst/>
              </a:rPr>
              <a:t>Digital Literacy is the ability to use information and communication technologies to find, evaluate, create, and communicate information, requiring both cognitive and technical skills.” -ALA Digital Literacy Taskforce, 2011</a:t>
            </a:r>
            <a:endParaRPr lang="en-US" dirty="0" smtClean="0"/>
          </a:p>
        </p:txBody>
      </p:sp>
      <p:sp>
        <p:nvSpPr>
          <p:cNvPr id="4" name="Slide Number Placeholder 3"/>
          <p:cNvSpPr>
            <a:spLocks noGrp="1"/>
          </p:cNvSpPr>
          <p:nvPr>
            <p:ph type="sldNum" sz="quarter" idx="10"/>
          </p:nvPr>
        </p:nvSpPr>
        <p:spPr/>
        <p:txBody>
          <a:bodyPr/>
          <a:lstStyle/>
          <a:p>
            <a:fld id="{C17C5743-6A1F-4C0E-A446-94E6AF315848}" type="slidenum">
              <a:rPr lang="en-US" smtClean="0"/>
              <a:t>2</a:t>
            </a:fld>
            <a:endParaRPr lang="en-US"/>
          </a:p>
        </p:txBody>
      </p:sp>
    </p:spTree>
    <p:extLst>
      <p:ext uri="{BB962C8B-B14F-4D97-AF65-F5344CB8AC3E}">
        <p14:creationId xmlns:p14="http://schemas.microsoft.com/office/powerpoint/2010/main" val="3733755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Benchmarks</a:t>
            </a:r>
            <a:r>
              <a:rPr lang="en-US" baseline="0" dirty="0" smtClean="0"/>
              <a:t> for libraries looking to shape and guide their technology infrastructure and training: http://libraryedge.org</a:t>
            </a:r>
            <a:endParaRPr lang="en-US" dirty="0"/>
          </a:p>
        </p:txBody>
      </p:sp>
      <p:sp>
        <p:nvSpPr>
          <p:cNvPr id="4" name="Slide Number Placeholder 3"/>
          <p:cNvSpPr>
            <a:spLocks noGrp="1"/>
          </p:cNvSpPr>
          <p:nvPr>
            <p:ph type="sldNum" sz="quarter" idx="10"/>
          </p:nvPr>
        </p:nvSpPr>
        <p:spPr/>
        <p:txBody>
          <a:bodyPr/>
          <a:lstStyle/>
          <a:p>
            <a:fld id="{C17C5743-6A1F-4C0E-A446-94E6AF315848}" type="slidenum">
              <a:rPr lang="en-US" smtClean="0"/>
              <a:t>20</a:t>
            </a:fld>
            <a:endParaRPr lang="en-US"/>
          </a:p>
        </p:txBody>
      </p:sp>
    </p:spTree>
    <p:extLst>
      <p:ext uri="{BB962C8B-B14F-4D97-AF65-F5344CB8AC3E}">
        <p14:creationId xmlns:p14="http://schemas.microsoft.com/office/powerpoint/2010/main" val="3645251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for discussion.</a:t>
            </a:r>
            <a:r>
              <a:rPr lang="en-US" baseline="0" dirty="0" smtClean="0"/>
              <a:t> How can the Maine State Library support your library’s efforts at promoting digital literacy in your community?</a:t>
            </a:r>
            <a:endParaRPr lang="en-US" dirty="0"/>
          </a:p>
        </p:txBody>
      </p:sp>
      <p:sp>
        <p:nvSpPr>
          <p:cNvPr id="4" name="Slide Number Placeholder 3"/>
          <p:cNvSpPr>
            <a:spLocks noGrp="1"/>
          </p:cNvSpPr>
          <p:nvPr>
            <p:ph type="sldNum" sz="quarter" idx="10"/>
          </p:nvPr>
        </p:nvSpPr>
        <p:spPr/>
        <p:txBody>
          <a:bodyPr/>
          <a:lstStyle/>
          <a:p>
            <a:fld id="{C17C5743-6A1F-4C0E-A446-94E6AF315848}" type="slidenum">
              <a:rPr lang="en-US" smtClean="0"/>
              <a:t>21</a:t>
            </a:fld>
            <a:endParaRPr lang="en-US"/>
          </a:p>
        </p:txBody>
      </p:sp>
    </p:spTree>
    <p:extLst>
      <p:ext uri="{BB962C8B-B14F-4D97-AF65-F5344CB8AC3E}">
        <p14:creationId xmlns:p14="http://schemas.microsoft.com/office/powerpoint/2010/main" val="568902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digital literacy – where it’s at and who’s involved</a:t>
            </a:r>
            <a:endParaRPr lang="en-US" dirty="0"/>
          </a:p>
        </p:txBody>
      </p:sp>
      <p:sp>
        <p:nvSpPr>
          <p:cNvPr id="4" name="Slide Number Placeholder 3"/>
          <p:cNvSpPr>
            <a:spLocks noGrp="1"/>
          </p:cNvSpPr>
          <p:nvPr>
            <p:ph type="sldNum" sz="quarter" idx="10"/>
          </p:nvPr>
        </p:nvSpPr>
        <p:spPr/>
        <p:txBody>
          <a:bodyPr/>
          <a:lstStyle/>
          <a:p>
            <a:fld id="{C17C5743-6A1F-4C0E-A446-94E6AF315848}" type="slidenum">
              <a:rPr lang="en-US" smtClean="0"/>
              <a:t>22</a:t>
            </a:fld>
            <a:endParaRPr lang="en-US"/>
          </a:p>
        </p:txBody>
      </p:sp>
    </p:spTree>
    <p:extLst>
      <p:ext uri="{BB962C8B-B14F-4D97-AF65-F5344CB8AC3E}">
        <p14:creationId xmlns:p14="http://schemas.microsoft.com/office/powerpoint/2010/main" val="3768511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heard</a:t>
            </a:r>
            <a:r>
              <a:rPr lang="en-US" baseline="0" dirty="0" smtClean="0"/>
              <a:t> on the video the national broadband plan focuses on building access to high speed Internet nationally . South Korea, Finland, Sweden, Japan, and France have faster and cheaper Internet. Obstacles to adoption in the US are price, availability/access, and belief in importance or how </a:t>
            </a:r>
            <a:r>
              <a:rPr lang="en-US" baseline="0" dirty="0" err="1" smtClean="0"/>
              <a:t>revelant</a:t>
            </a:r>
            <a:r>
              <a:rPr lang="en-US" baseline="0" dirty="0" smtClean="0"/>
              <a:t>. Income, age and education factor in to adoption. </a:t>
            </a:r>
            <a:endParaRPr lang="en-US" dirty="0"/>
          </a:p>
        </p:txBody>
      </p:sp>
      <p:sp>
        <p:nvSpPr>
          <p:cNvPr id="4" name="Slide Number Placeholder 3"/>
          <p:cNvSpPr>
            <a:spLocks noGrp="1"/>
          </p:cNvSpPr>
          <p:nvPr>
            <p:ph type="sldNum" sz="quarter" idx="10"/>
          </p:nvPr>
        </p:nvSpPr>
        <p:spPr/>
        <p:txBody>
          <a:bodyPr/>
          <a:lstStyle/>
          <a:p>
            <a:fld id="{C17C5743-6A1F-4C0E-A446-94E6AF315848}" type="slidenum">
              <a:rPr lang="en-US" smtClean="0"/>
              <a:t>23</a:t>
            </a:fld>
            <a:endParaRPr lang="en-US"/>
          </a:p>
        </p:txBody>
      </p:sp>
    </p:spTree>
    <p:extLst>
      <p:ext uri="{BB962C8B-B14F-4D97-AF65-F5344CB8AC3E}">
        <p14:creationId xmlns:p14="http://schemas.microsoft.com/office/powerpoint/2010/main" val="2067319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many players on the national front are</a:t>
            </a:r>
            <a:r>
              <a:rPr lang="en-US" baseline="0" dirty="0" smtClean="0"/>
              <a:t> putting efforts into digital literacy efforts</a:t>
            </a:r>
            <a:endParaRPr lang="en-US" dirty="0"/>
          </a:p>
        </p:txBody>
      </p:sp>
      <p:sp>
        <p:nvSpPr>
          <p:cNvPr id="4" name="Slide Number Placeholder 3"/>
          <p:cNvSpPr>
            <a:spLocks noGrp="1"/>
          </p:cNvSpPr>
          <p:nvPr>
            <p:ph type="sldNum" sz="quarter" idx="10"/>
          </p:nvPr>
        </p:nvSpPr>
        <p:spPr/>
        <p:txBody>
          <a:bodyPr/>
          <a:lstStyle/>
          <a:p>
            <a:fld id="{C17C5743-6A1F-4C0E-A446-94E6AF315848}" type="slidenum">
              <a:rPr lang="en-US" smtClean="0"/>
              <a:t>24</a:t>
            </a:fld>
            <a:endParaRPr lang="en-US"/>
          </a:p>
        </p:txBody>
      </p:sp>
    </p:spTree>
    <p:extLst>
      <p:ext uri="{BB962C8B-B14F-4D97-AF65-F5344CB8AC3E}">
        <p14:creationId xmlns:p14="http://schemas.microsoft.com/office/powerpoint/2010/main" val="522235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0"/>
            <a:r>
              <a:rPr lang="en-US" baseline="0" dirty="0" smtClean="0"/>
              <a:t>Obstacles to adoption in the US are price, availability/access, and belief in importance or how </a:t>
            </a:r>
            <a:r>
              <a:rPr lang="en-US" baseline="0" dirty="0" err="1" smtClean="0"/>
              <a:t>revelant</a:t>
            </a:r>
            <a:r>
              <a:rPr lang="en-US" baseline="0" dirty="0" smtClean="0"/>
              <a:t>. Income, age and education factor in to adoption. </a:t>
            </a:r>
            <a:endParaRPr lang="en-US" dirty="0" smtClean="0"/>
          </a:p>
          <a:p>
            <a:endParaRPr lang="en-US" dirty="0"/>
          </a:p>
        </p:txBody>
      </p:sp>
      <p:sp>
        <p:nvSpPr>
          <p:cNvPr id="4" name="Slide Number Placeholder 3"/>
          <p:cNvSpPr>
            <a:spLocks noGrp="1"/>
          </p:cNvSpPr>
          <p:nvPr>
            <p:ph type="sldNum" sz="quarter" idx="10"/>
          </p:nvPr>
        </p:nvSpPr>
        <p:spPr/>
        <p:txBody>
          <a:bodyPr/>
          <a:lstStyle/>
          <a:p>
            <a:fld id="{C17C5743-6A1F-4C0E-A446-94E6AF315848}" type="slidenum">
              <a:rPr lang="en-US" smtClean="0"/>
              <a:t>25</a:t>
            </a:fld>
            <a:endParaRPr lang="en-US"/>
          </a:p>
        </p:txBody>
      </p:sp>
    </p:spTree>
    <p:extLst>
      <p:ext uri="{BB962C8B-B14F-4D97-AF65-F5344CB8AC3E}">
        <p14:creationId xmlns:p14="http://schemas.microsoft.com/office/powerpoint/2010/main" val="13929198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role of digital literacy.  How the internet is changing our lives.  How devices change how we do business – at work and at home.</a:t>
            </a:r>
          </a:p>
          <a:p>
            <a:r>
              <a:rPr lang="en-US" dirty="0" smtClean="0"/>
              <a:t>How does lack of knowledge affect success</a:t>
            </a:r>
            <a:r>
              <a:rPr lang="en-US" baseline="0" dirty="0" smtClean="0"/>
              <a:t> in work and the way we manage our lives. We learned some things from the BTOP grant.</a:t>
            </a:r>
            <a:endParaRPr lang="en-US" dirty="0"/>
          </a:p>
        </p:txBody>
      </p:sp>
      <p:sp>
        <p:nvSpPr>
          <p:cNvPr id="4" name="Slide Number Placeholder 3"/>
          <p:cNvSpPr>
            <a:spLocks noGrp="1"/>
          </p:cNvSpPr>
          <p:nvPr>
            <p:ph type="sldNum" sz="quarter" idx="10"/>
          </p:nvPr>
        </p:nvSpPr>
        <p:spPr/>
        <p:txBody>
          <a:bodyPr/>
          <a:lstStyle/>
          <a:p>
            <a:fld id="{C17C5743-6A1F-4C0E-A446-94E6AF315848}" type="slidenum">
              <a:rPr lang="en-US" smtClean="0"/>
              <a:t>26</a:t>
            </a:fld>
            <a:endParaRPr lang="en-US"/>
          </a:p>
        </p:txBody>
      </p:sp>
    </p:spTree>
    <p:extLst>
      <p:ext uri="{BB962C8B-B14F-4D97-AF65-F5344CB8AC3E}">
        <p14:creationId xmlns:p14="http://schemas.microsoft.com/office/powerpoint/2010/main" val="2975843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96">
              <a:defRPr/>
            </a:pPr>
            <a:r>
              <a:rPr lang="en-US" dirty="0" smtClean="0"/>
              <a:t>to develop an online collection of digital literacy resources for  libraries, patrons. The grant activities will include development of training curricula, technology trainer competencies, handouts, and patron skills assessment.</a:t>
            </a:r>
          </a:p>
          <a:p>
            <a:r>
              <a:rPr lang="en-US" dirty="0" smtClean="0"/>
              <a:t>National efforts for digital literacy to support public libraries.  Modeled on digital literacy.gov, Colorado, and other BTOP Learning pages like NY, Maine, etc.  Dual</a:t>
            </a:r>
            <a:r>
              <a:rPr lang="en-US" baseline="0" dirty="0" smtClean="0"/>
              <a:t> focus – staff resources and patron/citizen resources.  Patrons versus citizen – how many of our library users are virtual only?</a:t>
            </a:r>
            <a:endParaRPr lang="en-US" dirty="0"/>
          </a:p>
        </p:txBody>
      </p:sp>
      <p:sp>
        <p:nvSpPr>
          <p:cNvPr id="4" name="Slide Number Placeholder 3"/>
          <p:cNvSpPr>
            <a:spLocks noGrp="1"/>
          </p:cNvSpPr>
          <p:nvPr>
            <p:ph type="sldNum" sz="quarter" idx="10"/>
          </p:nvPr>
        </p:nvSpPr>
        <p:spPr/>
        <p:txBody>
          <a:bodyPr/>
          <a:lstStyle/>
          <a:p>
            <a:fld id="{C17C5743-6A1F-4C0E-A446-94E6AF315848}" type="slidenum">
              <a:rPr lang="en-US" smtClean="0"/>
              <a:t>27</a:t>
            </a:fld>
            <a:endParaRPr lang="en-US"/>
          </a:p>
        </p:txBody>
      </p:sp>
    </p:spTree>
    <p:extLst>
      <p:ext uri="{BB962C8B-B14F-4D97-AF65-F5344CB8AC3E}">
        <p14:creationId xmlns:p14="http://schemas.microsoft.com/office/powerpoint/2010/main" val="119412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National portals to online resources for digital literacy have been created, and attempts</a:t>
            </a:r>
            <a:r>
              <a:rPr lang="en-US" baseline="0" dirty="0" smtClean="0"/>
              <a:t> to create a single portal are being made (see http://digitallearn.org)</a:t>
            </a:r>
            <a:endParaRPr lang="en-US" dirty="0"/>
          </a:p>
        </p:txBody>
      </p:sp>
      <p:sp>
        <p:nvSpPr>
          <p:cNvPr id="4" name="Slide Number Placeholder 3"/>
          <p:cNvSpPr>
            <a:spLocks noGrp="1"/>
          </p:cNvSpPr>
          <p:nvPr>
            <p:ph type="sldNum" sz="quarter" idx="10"/>
          </p:nvPr>
        </p:nvSpPr>
        <p:spPr/>
        <p:txBody>
          <a:bodyPr/>
          <a:lstStyle/>
          <a:p>
            <a:fld id="{C17C5743-6A1F-4C0E-A446-94E6AF315848}" type="slidenum">
              <a:rPr lang="en-US" smtClean="0"/>
              <a:t>28</a:t>
            </a:fld>
            <a:endParaRPr lang="en-US"/>
          </a:p>
        </p:txBody>
      </p:sp>
    </p:spTree>
    <p:extLst>
      <p:ext uri="{BB962C8B-B14F-4D97-AF65-F5344CB8AC3E}">
        <p14:creationId xmlns:p14="http://schemas.microsoft.com/office/powerpoint/2010/main" val="952643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1" dirty="0" smtClean="0"/>
              <a:t>American Recovery and Reinvestment Act</a:t>
            </a:r>
            <a:r>
              <a:rPr lang="en-US" dirty="0" smtClean="0"/>
              <a:t> of 2009,  (</a:t>
            </a:r>
            <a:r>
              <a:rPr lang="en-US" b="0" dirty="0" smtClean="0"/>
              <a:t>ARRA )provided the funds for the MSL BTOP PCC grant but also</a:t>
            </a:r>
            <a:r>
              <a:rPr lang="en-US" b="0" baseline="0" dirty="0" smtClean="0"/>
              <a:t> other grants in Maine. (Three Ring Binder, Axiom Technologies, Health Systems)</a:t>
            </a:r>
            <a:endParaRPr lang="en-US" b="0" dirty="0"/>
          </a:p>
        </p:txBody>
      </p:sp>
      <p:sp>
        <p:nvSpPr>
          <p:cNvPr id="4" name="Slide Number Placeholder 3"/>
          <p:cNvSpPr>
            <a:spLocks noGrp="1"/>
          </p:cNvSpPr>
          <p:nvPr>
            <p:ph type="sldNum" sz="quarter" idx="10"/>
          </p:nvPr>
        </p:nvSpPr>
        <p:spPr/>
        <p:txBody>
          <a:bodyPr/>
          <a:lstStyle/>
          <a:p>
            <a:fld id="{C17C5743-6A1F-4C0E-A446-94E6AF315848}" type="slidenum">
              <a:rPr lang="en-US" smtClean="0"/>
              <a:t>29</a:t>
            </a:fld>
            <a:endParaRPr lang="en-US"/>
          </a:p>
        </p:txBody>
      </p:sp>
    </p:spTree>
    <p:extLst>
      <p:ext uri="{BB962C8B-B14F-4D97-AF65-F5344CB8AC3E}">
        <p14:creationId xmlns:p14="http://schemas.microsoft.com/office/powerpoint/2010/main" val="2949380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person who is digitally literate…</a:t>
            </a:r>
            <a:r>
              <a:rPr lang="en-US" baseline="0" dirty="0"/>
              <a:t> </a:t>
            </a:r>
            <a:r>
              <a:rPr lang="en-US" sz="1200" dirty="0" smtClean="0"/>
              <a:t>possesses the variety of skills – technical and cognitive – required to find, understand, evaluate, create, and communicate digital information in a wide variety of formats; </a:t>
            </a:r>
            <a:endParaRPr lang="en-US" dirty="0" smtClean="0"/>
          </a:p>
        </p:txBody>
      </p:sp>
      <p:sp>
        <p:nvSpPr>
          <p:cNvPr id="4" name="Slide Number Placeholder 3"/>
          <p:cNvSpPr>
            <a:spLocks noGrp="1"/>
          </p:cNvSpPr>
          <p:nvPr>
            <p:ph type="sldNum" sz="quarter" idx="10"/>
          </p:nvPr>
        </p:nvSpPr>
        <p:spPr/>
        <p:txBody>
          <a:bodyPr/>
          <a:lstStyle/>
          <a:p>
            <a:fld id="{C17C5743-6A1F-4C0E-A446-94E6AF315848}" type="slidenum">
              <a:rPr lang="en-US" smtClean="0"/>
              <a:t>3</a:t>
            </a:fld>
            <a:endParaRPr lang="en-US"/>
          </a:p>
        </p:txBody>
      </p:sp>
    </p:spTree>
    <p:extLst>
      <p:ext uri="{BB962C8B-B14F-4D97-AF65-F5344CB8AC3E}">
        <p14:creationId xmlns:p14="http://schemas.microsoft.com/office/powerpoint/2010/main" val="3931638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Maine, we will continue and</a:t>
            </a:r>
            <a:r>
              <a:rPr lang="en-US" baseline="0" dirty="0" smtClean="0"/>
              <a:t> sustain efforts – LEL, partnerships with Labor and e-</a:t>
            </a:r>
            <a:r>
              <a:rPr lang="en-US" baseline="0" dirty="0" err="1" smtClean="0"/>
              <a:t>gov</a:t>
            </a:r>
            <a:r>
              <a:rPr lang="en-US" baseline="0" dirty="0" smtClean="0"/>
              <a:t>, contribute content to national site (FB for seniors) and develop state specific content.  Maine focus on small entrepreneurial, craft based businesses? </a:t>
            </a:r>
            <a:r>
              <a:rPr lang="en-US" baseline="0" dirty="0" err="1" smtClean="0"/>
              <a:t>Etsy</a:t>
            </a:r>
            <a:r>
              <a:rPr lang="en-US" baseline="0" dirty="0" smtClean="0"/>
              <a:t>, </a:t>
            </a:r>
            <a:r>
              <a:rPr lang="en-US" baseline="0" dirty="0" err="1" smtClean="0"/>
              <a:t>Shopify</a:t>
            </a:r>
            <a:r>
              <a:rPr lang="en-US" baseline="0" dirty="0" smtClean="0"/>
              <a:t>, FB, e-commerce…</a:t>
            </a:r>
            <a:endParaRPr lang="en-US" dirty="0"/>
          </a:p>
        </p:txBody>
      </p:sp>
      <p:sp>
        <p:nvSpPr>
          <p:cNvPr id="4" name="Slide Number Placeholder 3"/>
          <p:cNvSpPr>
            <a:spLocks noGrp="1"/>
          </p:cNvSpPr>
          <p:nvPr>
            <p:ph type="sldNum" sz="quarter" idx="10"/>
          </p:nvPr>
        </p:nvSpPr>
        <p:spPr/>
        <p:txBody>
          <a:bodyPr/>
          <a:lstStyle/>
          <a:p>
            <a:fld id="{C17C5743-6A1F-4C0E-A446-94E6AF315848}" type="slidenum">
              <a:rPr lang="en-US" smtClean="0"/>
              <a:t>30</a:t>
            </a:fld>
            <a:endParaRPr lang="en-US"/>
          </a:p>
        </p:txBody>
      </p:sp>
    </p:spTree>
    <p:extLst>
      <p:ext uri="{BB962C8B-B14F-4D97-AF65-F5344CB8AC3E}">
        <p14:creationId xmlns:p14="http://schemas.microsoft.com/office/powerpoint/2010/main" val="31420358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question mark.</a:t>
            </a:r>
            <a:r>
              <a:rPr lang="en-US" baseline="0" dirty="0" smtClean="0"/>
              <a:t>  We want Maine poised to apply for funds if they do become available.  If we make efforts within current budgets we can make the argument for expansion.</a:t>
            </a:r>
            <a:endParaRPr lang="en-US" dirty="0"/>
          </a:p>
        </p:txBody>
      </p:sp>
      <p:sp>
        <p:nvSpPr>
          <p:cNvPr id="4" name="Slide Number Placeholder 3"/>
          <p:cNvSpPr>
            <a:spLocks noGrp="1"/>
          </p:cNvSpPr>
          <p:nvPr>
            <p:ph type="sldNum" sz="quarter" idx="10"/>
          </p:nvPr>
        </p:nvSpPr>
        <p:spPr/>
        <p:txBody>
          <a:bodyPr/>
          <a:lstStyle/>
          <a:p>
            <a:fld id="{C17C5743-6A1F-4C0E-A446-94E6AF315848}" type="slidenum">
              <a:rPr lang="en-US" smtClean="0"/>
              <a:t>31</a:t>
            </a:fld>
            <a:endParaRPr lang="en-US"/>
          </a:p>
        </p:txBody>
      </p:sp>
    </p:spTree>
    <p:extLst>
      <p:ext uri="{BB962C8B-B14F-4D97-AF65-F5344CB8AC3E}">
        <p14:creationId xmlns:p14="http://schemas.microsoft.com/office/powerpoint/2010/main" val="11163118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Workforce legislation is being drafted</a:t>
            </a:r>
            <a:r>
              <a:rPr lang="en-US" baseline="0" dirty="0" smtClean="0"/>
              <a:t> to include libraries as partners in workforce development and training.</a:t>
            </a:r>
            <a:endParaRPr lang="en-US" dirty="0"/>
          </a:p>
        </p:txBody>
      </p:sp>
      <p:sp>
        <p:nvSpPr>
          <p:cNvPr id="4" name="Slide Number Placeholder 3"/>
          <p:cNvSpPr>
            <a:spLocks noGrp="1"/>
          </p:cNvSpPr>
          <p:nvPr>
            <p:ph type="sldNum" sz="quarter" idx="10"/>
          </p:nvPr>
        </p:nvSpPr>
        <p:spPr/>
        <p:txBody>
          <a:bodyPr/>
          <a:lstStyle/>
          <a:p>
            <a:fld id="{C17C5743-6A1F-4C0E-A446-94E6AF315848}" type="slidenum">
              <a:rPr lang="en-US" smtClean="0"/>
              <a:t>32</a:t>
            </a:fld>
            <a:endParaRPr lang="en-US"/>
          </a:p>
        </p:txBody>
      </p:sp>
    </p:spTree>
    <p:extLst>
      <p:ext uri="{BB962C8B-B14F-4D97-AF65-F5344CB8AC3E}">
        <p14:creationId xmlns:p14="http://schemas.microsoft.com/office/powerpoint/2010/main" val="931925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will provide libraries with money and resources to offer employment resources to their communities.</a:t>
            </a:r>
            <a:endParaRPr lang="en-US" dirty="0"/>
          </a:p>
        </p:txBody>
      </p:sp>
      <p:sp>
        <p:nvSpPr>
          <p:cNvPr id="4" name="Slide Number Placeholder 3"/>
          <p:cNvSpPr>
            <a:spLocks noGrp="1"/>
          </p:cNvSpPr>
          <p:nvPr>
            <p:ph type="sldNum" sz="quarter" idx="10"/>
          </p:nvPr>
        </p:nvSpPr>
        <p:spPr/>
        <p:txBody>
          <a:bodyPr/>
          <a:lstStyle/>
          <a:p>
            <a:fld id="{C17C5743-6A1F-4C0E-A446-94E6AF315848}" type="slidenum">
              <a:rPr lang="en-US" smtClean="0"/>
              <a:t>33</a:t>
            </a:fld>
            <a:endParaRPr lang="en-US"/>
          </a:p>
        </p:txBody>
      </p:sp>
    </p:spTree>
    <p:extLst>
      <p:ext uri="{BB962C8B-B14F-4D97-AF65-F5344CB8AC3E}">
        <p14:creationId xmlns:p14="http://schemas.microsoft.com/office/powerpoint/2010/main" val="33677652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good</a:t>
            </a:r>
            <a:r>
              <a:rPr lang="en-US" baseline="0" dirty="0" smtClean="0"/>
              <a:t> – NBB Plan put libraries at the forefront. Work was highlighted re role libraries play by IMLS and Susan </a:t>
            </a:r>
            <a:r>
              <a:rPr lang="en-US" baseline="0" dirty="0" err="1" smtClean="0"/>
              <a:t>Hildreth</a:t>
            </a:r>
            <a:r>
              <a:rPr lang="en-US" baseline="0" dirty="0" smtClean="0"/>
              <a:t>. What we all learned from BTOP is that capacity at libraries (</a:t>
            </a:r>
            <a:r>
              <a:rPr lang="en-US" baseline="0" dirty="0" err="1" smtClean="0"/>
              <a:t>esp</a:t>
            </a:r>
            <a:r>
              <a:rPr lang="en-US" baseline="0" dirty="0" smtClean="0"/>
              <a:t> in rural areas) is not the same.  All capacity challenged – but more so in rural.  In March, FCC and ad Council will begin a very large campaign for low cost Internet access through providers and access to trainer.  Some online vendor based – but also to libraries nationally.</a:t>
            </a:r>
            <a:endParaRPr lang="en-US" dirty="0"/>
          </a:p>
        </p:txBody>
      </p:sp>
      <p:sp>
        <p:nvSpPr>
          <p:cNvPr id="4" name="Slide Number Placeholder 3"/>
          <p:cNvSpPr>
            <a:spLocks noGrp="1"/>
          </p:cNvSpPr>
          <p:nvPr>
            <p:ph type="sldNum" sz="quarter" idx="10"/>
          </p:nvPr>
        </p:nvSpPr>
        <p:spPr/>
        <p:txBody>
          <a:bodyPr/>
          <a:lstStyle/>
          <a:p>
            <a:fld id="{C17C5743-6A1F-4C0E-A446-94E6AF315848}" type="slidenum">
              <a:rPr lang="en-US" smtClean="0"/>
              <a:t>34</a:t>
            </a:fld>
            <a:endParaRPr lang="en-US"/>
          </a:p>
        </p:txBody>
      </p:sp>
    </p:spTree>
    <p:extLst>
      <p:ext uri="{BB962C8B-B14F-4D97-AF65-F5344CB8AC3E}">
        <p14:creationId xmlns:p14="http://schemas.microsoft.com/office/powerpoint/2010/main" val="41303063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Warner Cable and Comcast are the only two participants in the national</a:t>
            </a:r>
            <a:r>
              <a:rPr lang="en-US" baseline="0" dirty="0" smtClean="0"/>
              <a:t> effort to extend low-cost wireless access to low-income families in Maine.</a:t>
            </a:r>
            <a:endParaRPr lang="en-US" dirty="0"/>
          </a:p>
        </p:txBody>
      </p:sp>
      <p:sp>
        <p:nvSpPr>
          <p:cNvPr id="4" name="Slide Number Placeholder 3"/>
          <p:cNvSpPr>
            <a:spLocks noGrp="1"/>
          </p:cNvSpPr>
          <p:nvPr>
            <p:ph type="sldNum" sz="quarter" idx="10"/>
          </p:nvPr>
        </p:nvSpPr>
        <p:spPr/>
        <p:txBody>
          <a:bodyPr/>
          <a:lstStyle/>
          <a:p>
            <a:fld id="{C17C5743-6A1F-4C0E-A446-94E6AF315848}" type="slidenum">
              <a:rPr lang="en-US" smtClean="0"/>
              <a:t>35</a:t>
            </a:fld>
            <a:endParaRPr lang="en-US"/>
          </a:p>
        </p:txBody>
      </p:sp>
    </p:spTree>
    <p:extLst>
      <p:ext uri="{BB962C8B-B14F-4D97-AF65-F5344CB8AC3E}">
        <p14:creationId xmlns:p14="http://schemas.microsoft.com/office/powerpoint/2010/main" val="24098462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baseline="0" dirty="0" err="1" smtClean="0"/>
              <a:t>EveryoneOn</a:t>
            </a:r>
            <a:r>
              <a:rPr lang="en-US" baseline="0" dirty="0" smtClean="0"/>
              <a:t> database will be part of the Ad Council’s national campaign to promote libraries as centers of digital literacy training. All libraries in the state have been placed into this database. It’s up to you to update your library’s entry in this database so that it correctly describes your library’s services!</a:t>
            </a:r>
            <a:endParaRPr lang="en-US" dirty="0"/>
          </a:p>
        </p:txBody>
      </p:sp>
      <p:sp>
        <p:nvSpPr>
          <p:cNvPr id="4" name="Slide Number Placeholder 3"/>
          <p:cNvSpPr>
            <a:spLocks noGrp="1"/>
          </p:cNvSpPr>
          <p:nvPr>
            <p:ph type="sldNum" sz="quarter" idx="10"/>
          </p:nvPr>
        </p:nvSpPr>
        <p:spPr/>
        <p:txBody>
          <a:bodyPr/>
          <a:lstStyle/>
          <a:p>
            <a:fld id="{C17C5743-6A1F-4C0E-A446-94E6AF315848}" type="slidenum">
              <a:rPr lang="en-US" smtClean="0"/>
              <a:t>36</a:t>
            </a:fld>
            <a:endParaRPr lang="en-US"/>
          </a:p>
        </p:txBody>
      </p:sp>
    </p:spTree>
    <p:extLst>
      <p:ext uri="{BB962C8B-B14F-4D97-AF65-F5344CB8AC3E}">
        <p14:creationId xmlns:p14="http://schemas.microsoft.com/office/powerpoint/2010/main" val="10567117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dirty="0" smtClean="0">
                <a:effectLst/>
              </a:rPr>
              <a:t>Database:</a:t>
            </a:r>
            <a:endParaRPr lang="en-US" sz="1200" b="0" dirty="0" smtClean="0">
              <a:effectLst/>
              <a:hlinkClick r:id=""/>
            </a:endParaRPr>
          </a:p>
          <a:p>
            <a:pPr marL="0" indent="0">
              <a:buNone/>
            </a:pPr>
            <a:r>
              <a:rPr lang="en-US" sz="1200" b="0" dirty="0" smtClean="0">
                <a:effectLst/>
                <a:hlinkClick r:id="rId3"/>
              </a:rPr>
              <a:t>http://www.everyoneon.org/content/tell-us-about-your-training-sites</a:t>
            </a:r>
            <a:r>
              <a:rPr lang="en-US" sz="1200" b="0" dirty="0" smtClean="0">
                <a:effectLst/>
              </a:rPr>
              <a:t> </a:t>
            </a:r>
          </a:p>
          <a:p>
            <a:pPr marL="0" indent="0">
              <a:buNone/>
            </a:pPr>
            <a:r>
              <a:rPr lang="en-US" sz="1200" b="0" dirty="0" smtClean="0">
                <a:effectLst/>
              </a:rPr>
              <a:t>Map:</a:t>
            </a:r>
            <a:endParaRPr lang="en-US" sz="1200" b="0" dirty="0" smtClean="0">
              <a:effectLst/>
              <a:hlinkClick r:id=""/>
            </a:endParaRPr>
          </a:p>
          <a:p>
            <a:pPr marL="0" indent="0">
              <a:buNone/>
            </a:pPr>
            <a:r>
              <a:rPr lang="en-US" sz="1200" b="0" dirty="0" smtClean="0">
                <a:effectLst/>
                <a:hlinkClick r:id=""/>
              </a:rPr>
              <a:t>http</a:t>
            </a:r>
            <a:r>
              <a:rPr lang="en-US" sz="1200" b="0" dirty="0" smtClean="0">
                <a:effectLst/>
                <a:hlinkClick r:id="rId4"/>
              </a:rPr>
              <a:t>://www.everyoneon.org/locator</a:t>
            </a:r>
            <a:endParaRPr lang="en-US" sz="1200" b="0" dirty="0" smtClean="0">
              <a:effectLst/>
            </a:endParaRPr>
          </a:p>
          <a:p>
            <a:pPr marL="0" indent="0">
              <a:buNone/>
            </a:pPr>
            <a:r>
              <a:rPr lang="en-US" sz="1200" b="0" dirty="0" smtClean="0">
                <a:effectLst/>
              </a:rPr>
              <a:t>PSA: </a:t>
            </a:r>
            <a:endParaRPr lang="en-US" sz="1200" b="0" dirty="0" smtClean="0">
              <a:effectLst/>
              <a:hlinkClick r:id=""/>
            </a:endParaRPr>
          </a:p>
          <a:p>
            <a:pPr marL="0" indent="0">
              <a:buNone/>
            </a:pPr>
            <a:r>
              <a:rPr lang="en-US" sz="1200" b="0" dirty="0" smtClean="0">
                <a:effectLst/>
                <a:hlinkClick r:id=""/>
              </a:rPr>
              <a:t>http</a:t>
            </a:r>
            <a:r>
              <a:rPr lang="en-US" sz="1200" b="0" dirty="0" smtClean="0">
                <a:effectLst/>
                <a:hlinkClick r:id="rId5"/>
              </a:rPr>
              <a:t>://bcove.me/hjno4j4q</a:t>
            </a:r>
            <a:endParaRPr lang="en-US" b="0" i="1" dirty="0">
              <a:solidFill>
                <a:schemeClr val="accent2">
                  <a:lumMod val="60000"/>
                  <a:lumOff val="40000"/>
                </a:schemeClr>
              </a:solidFill>
            </a:endParaRPr>
          </a:p>
        </p:txBody>
      </p:sp>
      <p:sp>
        <p:nvSpPr>
          <p:cNvPr id="4" name="Slide Number Placeholder 3"/>
          <p:cNvSpPr>
            <a:spLocks noGrp="1"/>
          </p:cNvSpPr>
          <p:nvPr>
            <p:ph type="sldNum" sz="quarter" idx="10"/>
          </p:nvPr>
        </p:nvSpPr>
        <p:spPr/>
        <p:txBody>
          <a:bodyPr/>
          <a:lstStyle/>
          <a:p>
            <a:fld id="{C17C5743-6A1F-4C0E-A446-94E6AF315848}" type="slidenum">
              <a:rPr lang="en-US" smtClean="0"/>
              <a:t>37</a:t>
            </a:fld>
            <a:endParaRPr lang="en-US"/>
          </a:p>
        </p:txBody>
      </p:sp>
    </p:spTree>
    <p:extLst>
      <p:ext uri="{BB962C8B-B14F-4D97-AF65-F5344CB8AC3E}">
        <p14:creationId xmlns:p14="http://schemas.microsoft.com/office/powerpoint/2010/main" val="18927761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 discussion: what sort</a:t>
            </a:r>
            <a:r>
              <a:rPr lang="en-US" baseline="0" dirty="0" smtClean="0"/>
              <a:t>s of resources would you like to see in a Maine State Library digital literacy portal?</a:t>
            </a:r>
            <a:endParaRPr lang="en-US" dirty="0"/>
          </a:p>
        </p:txBody>
      </p:sp>
      <p:sp>
        <p:nvSpPr>
          <p:cNvPr id="4" name="Slide Number Placeholder 3"/>
          <p:cNvSpPr>
            <a:spLocks noGrp="1"/>
          </p:cNvSpPr>
          <p:nvPr>
            <p:ph type="sldNum" sz="quarter" idx="10"/>
          </p:nvPr>
        </p:nvSpPr>
        <p:spPr/>
        <p:txBody>
          <a:bodyPr/>
          <a:lstStyle/>
          <a:p>
            <a:fld id="{C17C5743-6A1F-4C0E-A446-94E6AF315848}" type="slidenum">
              <a:rPr lang="en-US" smtClean="0"/>
              <a:t>38</a:t>
            </a:fld>
            <a:endParaRPr lang="en-US"/>
          </a:p>
        </p:txBody>
      </p:sp>
    </p:spTree>
    <p:extLst>
      <p:ext uri="{BB962C8B-B14F-4D97-AF65-F5344CB8AC3E}">
        <p14:creationId xmlns:p14="http://schemas.microsoft.com/office/powerpoint/2010/main" val="1551757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Courier New" pitchFamily="49" charset="0"/>
              <a:buChar char="o"/>
            </a:pPr>
            <a:r>
              <a:rPr lang="en-US" sz="1200" dirty="0" smtClean="0">
                <a:effectLst/>
              </a:rPr>
              <a:t>http://www.coloradovirtuallibrary.org/techtraining/</a:t>
            </a:r>
            <a:br>
              <a:rPr lang="en-US" sz="1200" dirty="0" smtClean="0">
                <a:effectLst/>
              </a:rPr>
            </a:br>
            <a:r>
              <a:rPr lang="en-US" sz="1200" i="1" dirty="0" smtClean="0">
                <a:solidFill>
                  <a:schemeClr val="accent2">
                    <a:lumMod val="60000"/>
                    <a:lumOff val="40000"/>
                  </a:schemeClr>
                </a:solidFill>
                <a:effectLst/>
              </a:rPr>
              <a:t>Still more digital literacy resources, especially for trainers</a:t>
            </a:r>
          </a:p>
          <a:p>
            <a:pPr>
              <a:buFont typeface="Courier New" pitchFamily="49" charset="0"/>
              <a:buChar char="o"/>
            </a:pPr>
            <a:r>
              <a:rPr lang="en-US" sz="1200" dirty="0" smtClean="0">
                <a:effectLst/>
              </a:rPr>
              <a:t>http://digitallearn.org</a:t>
            </a:r>
            <a:br>
              <a:rPr lang="en-US" sz="1200" dirty="0" smtClean="0">
                <a:effectLst/>
              </a:rPr>
            </a:br>
            <a:r>
              <a:rPr lang="en-US" sz="1200" i="1" dirty="0" smtClean="0">
                <a:solidFill>
                  <a:schemeClr val="accent2">
                    <a:lumMod val="60000"/>
                    <a:lumOff val="40000"/>
                  </a:schemeClr>
                </a:solidFill>
                <a:effectLst/>
              </a:rPr>
              <a:t>Digital literacy resources for students and educators</a:t>
            </a:r>
          </a:p>
          <a:p>
            <a:pPr>
              <a:buFont typeface="Courier New" pitchFamily="49" charset="0"/>
              <a:buChar char="o"/>
            </a:pPr>
            <a:r>
              <a:rPr lang="en-US" sz="1200" dirty="0" smtClean="0">
                <a:effectLst/>
              </a:rPr>
              <a:t>http://www.maine.gov/msl/libs/btop/index.shtml</a:t>
            </a:r>
            <a:br>
              <a:rPr lang="en-US" sz="1200" dirty="0" smtClean="0">
                <a:effectLst/>
              </a:rPr>
            </a:br>
            <a:r>
              <a:rPr lang="en-US" sz="1200" i="1" dirty="0" smtClean="0">
                <a:solidFill>
                  <a:schemeClr val="accent2">
                    <a:lumMod val="60000"/>
                    <a:lumOff val="40000"/>
                  </a:schemeClr>
                </a:solidFill>
                <a:effectLst/>
              </a:rPr>
              <a:t>BTOP resources at the MSL website</a:t>
            </a:r>
          </a:p>
          <a:p>
            <a:pPr>
              <a:buFont typeface="Courier New" pitchFamily="49" charset="0"/>
              <a:buChar char="o"/>
            </a:pPr>
            <a:r>
              <a:rPr lang="en-US" sz="1200" dirty="0" smtClean="0">
                <a:effectLst/>
              </a:rPr>
              <a:t>http://www.digitalliteracyassessment.org/</a:t>
            </a:r>
            <a:br>
              <a:rPr lang="en-US" sz="1200" dirty="0" smtClean="0">
                <a:effectLst/>
              </a:rPr>
            </a:br>
            <a:r>
              <a:rPr lang="en-US" sz="1200" i="1" dirty="0" smtClean="0">
                <a:solidFill>
                  <a:schemeClr val="accent2">
                    <a:lumMod val="60000"/>
                    <a:lumOff val="40000"/>
                  </a:schemeClr>
                </a:solidFill>
                <a:effectLst/>
              </a:rPr>
              <a:t>Online resource for assessing digital literacy skills</a:t>
            </a:r>
          </a:p>
          <a:p>
            <a:pPr>
              <a:buFont typeface="Courier New" pitchFamily="49" charset="0"/>
              <a:buChar char="o"/>
            </a:pPr>
            <a:r>
              <a:rPr lang="en-US" sz="1200" dirty="0" smtClean="0">
                <a:effectLst/>
              </a:rPr>
              <a:t>http://www.everyoneon.org/content/tell-us-about-your-training-sites</a:t>
            </a:r>
            <a:br>
              <a:rPr lang="en-US" sz="1200" dirty="0" smtClean="0">
                <a:effectLst/>
              </a:rPr>
            </a:br>
            <a:r>
              <a:rPr lang="en-US" sz="1200" i="1" dirty="0" smtClean="0">
                <a:solidFill>
                  <a:schemeClr val="accent2">
                    <a:lumMod val="60000"/>
                    <a:lumOff val="40000"/>
                  </a:schemeClr>
                </a:solidFill>
                <a:effectLst/>
              </a:rPr>
              <a:t>Form to complete for your library’s </a:t>
            </a:r>
            <a:r>
              <a:rPr lang="en-US" sz="1200" i="1" dirty="0" err="1" smtClean="0">
                <a:solidFill>
                  <a:schemeClr val="accent2">
                    <a:lumMod val="60000"/>
                    <a:lumOff val="40000"/>
                  </a:schemeClr>
                </a:solidFill>
                <a:effectLst/>
              </a:rPr>
              <a:t>EveryoneOn</a:t>
            </a:r>
            <a:r>
              <a:rPr lang="en-US" sz="1200" i="1" dirty="0" smtClean="0">
                <a:solidFill>
                  <a:schemeClr val="accent2">
                    <a:lumMod val="60000"/>
                    <a:lumOff val="40000"/>
                  </a:schemeClr>
                </a:solidFill>
                <a:effectLst/>
              </a:rPr>
              <a:t> campaign</a:t>
            </a:r>
          </a:p>
          <a:p>
            <a:pPr>
              <a:buFont typeface="Courier New" pitchFamily="49" charset="0"/>
              <a:buChar char="o"/>
            </a:pPr>
            <a:r>
              <a:rPr lang="en-US" sz="1200" dirty="0" smtClean="0">
                <a:effectLst/>
              </a:rPr>
              <a:t>http://www.ala.org/offices/oitp</a:t>
            </a:r>
            <a:br>
              <a:rPr lang="en-US" sz="1200" dirty="0" smtClean="0">
                <a:effectLst/>
              </a:rPr>
            </a:br>
            <a:r>
              <a:rPr lang="en-US" sz="1200" i="1" dirty="0" smtClean="0">
                <a:solidFill>
                  <a:schemeClr val="accent2">
                    <a:lumMod val="60000"/>
                    <a:lumOff val="40000"/>
                  </a:schemeClr>
                </a:solidFill>
                <a:effectLst/>
              </a:rPr>
              <a:t>ALA’s digital literacy branch</a:t>
            </a:r>
          </a:p>
        </p:txBody>
      </p:sp>
      <p:sp>
        <p:nvSpPr>
          <p:cNvPr id="4" name="Slide Number Placeholder 3"/>
          <p:cNvSpPr>
            <a:spLocks noGrp="1"/>
          </p:cNvSpPr>
          <p:nvPr>
            <p:ph type="sldNum" sz="quarter" idx="10"/>
          </p:nvPr>
        </p:nvSpPr>
        <p:spPr/>
        <p:txBody>
          <a:bodyPr/>
          <a:lstStyle/>
          <a:p>
            <a:fld id="{C17C5743-6A1F-4C0E-A446-94E6AF315848}" type="slidenum">
              <a:rPr lang="en-US" smtClean="0"/>
              <a:t>39</a:t>
            </a:fld>
            <a:endParaRPr lang="en-US"/>
          </a:p>
        </p:txBody>
      </p:sp>
    </p:spTree>
    <p:extLst>
      <p:ext uri="{BB962C8B-B14F-4D97-AF65-F5344CB8AC3E}">
        <p14:creationId xmlns:p14="http://schemas.microsoft.com/office/powerpoint/2010/main" val="1892776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person who is digitally literate… </a:t>
            </a:r>
            <a:r>
              <a:rPr lang="en-US" sz="1200" dirty="0" smtClean="0"/>
              <a:t>is able to use diverse technologies appropriately and effectively to retrieve information, interpret results, and judge the quality of that information;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C17C5743-6A1F-4C0E-A446-94E6AF315848}" type="slidenum">
              <a:rPr lang="en-US" smtClean="0"/>
              <a:t>4</a:t>
            </a:fld>
            <a:endParaRPr lang="en-US"/>
          </a:p>
        </p:txBody>
      </p:sp>
    </p:spTree>
    <p:extLst>
      <p:ext uri="{BB962C8B-B14F-4D97-AF65-F5344CB8AC3E}">
        <p14:creationId xmlns:p14="http://schemas.microsoft.com/office/powerpoint/2010/main" val="39316382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Please do the Survey: https://www.surveymonkey.com/s/digitalLit . Add your library’s information to the </a:t>
            </a:r>
            <a:r>
              <a:rPr lang="en-US" dirty="0" err="1" smtClean="0"/>
              <a:t>EveryoneOn</a:t>
            </a:r>
            <a:r>
              <a:rPr lang="en-US" dirty="0" smtClean="0"/>
              <a:t> database.</a:t>
            </a:r>
            <a:r>
              <a:rPr lang="en-US" baseline="0" dirty="0" smtClean="0"/>
              <a:t> </a:t>
            </a:r>
            <a:r>
              <a:rPr lang="en-US" dirty="0" smtClean="0"/>
              <a:t>Contact us with your questions and suggestions. </a:t>
            </a:r>
            <a:r>
              <a:rPr lang="en-US" smtClean="0"/>
              <a:t>Thanks!</a:t>
            </a:r>
            <a:endParaRPr lang="en-US" dirty="0" smtClean="0"/>
          </a:p>
          <a:p>
            <a:endParaRPr lang="en-US" dirty="0"/>
          </a:p>
        </p:txBody>
      </p:sp>
      <p:sp>
        <p:nvSpPr>
          <p:cNvPr id="4" name="Slide Number Placeholder 3"/>
          <p:cNvSpPr>
            <a:spLocks noGrp="1"/>
          </p:cNvSpPr>
          <p:nvPr>
            <p:ph type="sldNum" sz="quarter" idx="10"/>
          </p:nvPr>
        </p:nvSpPr>
        <p:spPr/>
        <p:txBody>
          <a:bodyPr/>
          <a:lstStyle/>
          <a:p>
            <a:fld id="{C17C5743-6A1F-4C0E-A446-94E6AF315848}" type="slidenum">
              <a:rPr lang="en-US" smtClean="0"/>
              <a:t>40</a:t>
            </a:fld>
            <a:endParaRPr lang="en-US"/>
          </a:p>
        </p:txBody>
      </p:sp>
    </p:spTree>
    <p:extLst>
      <p:ext uri="{BB962C8B-B14F-4D97-AF65-F5344CB8AC3E}">
        <p14:creationId xmlns:p14="http://schemas.microsoft.com/office/powerpoint/2010/main" val="2451363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person who is digitally literate...</a:t>
            </a:r>
            <a:r>
              <a:rPr lang="en-US" baseline="0" dirty="0" smtClean="0"/>
              <a:t> </a:t>
            </a:r>
            <a:r>
              <a:rPr lang="en-US" sz="1200" dirty="0" smtClean="0"/>
              <a:t>understands the relationship between technology, life-long learning, personal privacy, and stewardship of information; </a:t>
            </a:r>
          </a:p>
          <a:p>
            <a:endParaRPr lang="en-US" dirty="0"/>
          </a:p>
        </p:txBody>
      </p:sp>
      <p:sp>
        <p:nvSpPr>
          <p:cNvPr id="4" name="Slide Number Placeholder 3"/>
          <p:cNvSpPr>
            <a:spLocks noGrp="1"/>
          </p:cNvSpPr>
          <p:nvPr>
            <p:ph type="sldNum" sz="quarter" idx="10"/>
          </p:nvPr>
        </p:nvSpPr>
        <p:spPr/>
        <p:txBody>
          <a:bodyPr/>
          <a:lstStyle/>
          <a:p>
            <a:fld id="{C17C5743-6A1F-4C0E-A446-94E6AF315848}" type="slidenum">
              <a:rPr lang="en-US" smtClean="0"/>
              <a:t>5</a:t>
            </a:fld>
            <a:endParaRPr lang="en-US"/>
          </a:p>
        </p:txBody>
      </p:sp>
    </p:spTree>
    <p:extLst>
      <p:ext uri="{BB962C8B-B14F-4D97-AF65-F5344CB8AC3E}">
        <p14:creationId xmlns:p14="http://schemas.microsoft.com/office/powerpoint/2010/main" val="3931638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person who is digitally literate...</a:t>
            </a:r>
            <a:r>
              <a:rPr lang="en-US" baseline="0" dirty="0" smtClean="0"/>
              <a:t> </a:t>
            </a:r>
            <a:r>
              <a:rPr lang="en-US" sz="1200" dirty="0" smtClean="0"/>
              <a:t>uses these skills and the appropriate technology to communicate and collaborate with peers, colleagues, family, and on occasion, the general public; </a:t>
            </a:r>
            <a:endParaRPr lang="en-US" dirty="0"/>
          </a:p>
        </p:txBody>
      </p:sp>
      <p:sp>
        <p:nvSpPr>
          <p:cNvPr id="4" name="Slide Number Placeholder 3"/>
          <p:cNvSpPr>
            <a:spLocks noGrp="1"/>
          </p:cNvSpPr>
          <p:nvPr>
            <p:ph type="sldNum" sz="quarter" idx="10"/>
          </p:nvPr>
        </p:nvSpPr>
        <p:spPr/>
        <p:txBody>
          <a:bodyPr/>
          <a:lstStyle/>
          <a:p>
            <a:fld id="{C17C5743-6A1F-4C0E-A446-94E6AF315848}" type="slidenum">
              <a:rPr lang="en-US" smtClean="0"/>
              <a:t>6</a:t>
            </a:fld>
            <a:endParaRPr lang="en-US"/>
          </a:p>
        </p:txBody>
      </p:sp>
    </p:spTree>
    <p:extLst>
      <p:ext uri="{BB962C8B-B14F-4D97-AF65-F5344CB8AC3E}">
        <p14:creationId xmlns:p14="http://schemas.microsoft.com/office/powerpoint/2010/main" val="3931638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person who is digitally literate...</a:t>
            </a:r>
            <a:r>
              <a:rPr lang="en-US" baseline="0" dirty="0" smtClean="0"/>
              <a:t> </a:t>
            </a:r>
            <a:r>
              <a:rPr lang="en-US" sz="1200" dirty="0" smtClean="0"/>
              <a:t>uses these skills to actively participate in civic society and contribute to a vibrant, informed, and engaged community. </a:t>
            </a:r>
          </a:p>
          <a:p>
            <a:endParaRPr lang="en-US" dirty="0"/>
          </a:p>
        </p:txBody>
      </p:sp>
      <p:sp>
        <p:nvSpPr>
          <p:cNvPr id="4" name="Slide Number Placeholder 3"/>
          <p:cNvSpPr>
            <a:spLocks noGrp="1"/>
          </p:cNvSpPr>
          <p:nvPr>
            <p:ph type="sldNum" sz="quarter" idx="10"/>
          </p:nvPr>
        </p:nvSpPr>
        <p:spPr/>
        <p:txBody>
          <a:bodyPr/>
          <a:lstStyle/>
          <a:p>
            <a:fld id="{C17C5743-6A1F-4C0E-A446-94E6AF315848}" type="slidenum">
              <a:rPr lang="en-US" smtClean="0"/>
              <a:t>7</a:t>
            </a:fld>
            <a:endParaRPr lang="en-US"/>
          </a:p>
        </p:txBody>
      </p:sp>
    </p:spTree>
    <p:extLst>
      <p:ext uri="{BB962C8B-B14F-4D97-AF65-F5344CB8AC3E}">
        <p14:creationId xmlns:p14="http://schemas.microsoft.com/office/powerpoint/2010/main" val="3931638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a:t>
            </a:r>
            <a:r>
              <a:rPr lang="en-US" baseline="0" dirty="0" smtClean="0"/>
              <a:t> your library perceived as an “old-fashioned” book repository, with shushing librarians?</a:t>
            </a:r>
            <a:endParaRPr lang="en-US" dirty="0"/>
          </a:p>
        </p:txBody>
      </p:sp>
      <p:sp>
        <p:nvSpPr>
          <p:cNvPr id="4" name="Slide Number Placeholder 3"/>
          <p:cNvSpPr>
            <a:spLocks noGrp="1"/>
          </p:cNvSpPr>
          <p:nvPr>
            <p:ph type="sldNum" sz="quarter" idx="10"/>
          </p:nvPr>
        </p:nvSpPr>
        <p:spPr/>
        <p:txBody>
          <a:bodyPr/>
          <a:lstStyle/>
          <a:p>
            <a:fld id="{C17C5743-6A1F-4C0E-A446-94E6AF315848}" type="slidenum">
              <a:rPr lang="en-US" smtClean="0"/>
              <a:t>8</a:t>
            </a:fld>
            <a:endParaRPr lang="en-US"/>
          </a:p>
        </p:txBody>
      </p:sp>
    </p:spTree>
    <p:extLst>
      <p:ext uri="{BB962C8B-B14F-4D97-AF65-F5344CB8AC3E}">
        <p14:creationId xmlns:p14="http://schemas.microsoft.com/office/powerpoint/2010/main" val="1923816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is your library a</a:t>
            </a:r>
            <a:r>
              <a:rPr lang="en-US" baseline="0" dirty="0" smtClean="0"/>
              <a:t> place where the librarians are seen as tech-savvy and able to help with new technology?</a:t>
            </a:r>
            <a:endParaRPr lang="en-US" dirty="0"/>
          </a:p>
        </p:txBody>
      </p:sp>
      <p:sp>
        <p:nvSpPr>
          <p:cNvPr id="4" name="Slide Number Placeholder 3"/>
          <p:cNvSpPr>
            <a:spLocks noGrp="1"/>
          </p:cNvSpPr>
          <p:nvPr>
            <p:ph type="sldNum" sz="quarter" idx="10"/>
          </p:nvPr>
        </p:nvSpPr>
        <p:spPr/>
        <p:txBody>
          <a:bodyPr/>
          <a:lstStyle/>
          <a:p>
            <a:fld id="{C17C5743-6A1F-4C0E-A446-94E6AF315848}" type="slidenum">
              <a:rPr lang="en-US" smtClean="0"/>
              <a:t>9</a:t>
            </a:fld>
            <a:endParaRPr lang="en-US"/>
          </a:p>
        </p:txBody>
      </p:sp>
    </p:spTree>
    <p:extLst>
      <p:ext uri="{BB962C8B-B14F-4D97-AF65-F5344CB8AC3E}">
        <p14:creationId xmlns:p14="http://schemas.microsoft.com/office/powerpoint/2010/main" val="3931638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fld id="{436282C9-1DD8-4004-A4FA-329D93680222}" type="datetimeFigureOut">
              <a:rPr lang="en-US" smtClean="0"/>
              <a:t>2/4/2013</a:t>
            </a:fld>
            <a:endParaRPr lang="en-US"/>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fld id="{B20FD84A-19B5-4C46-819F-10627D4118A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3183882" y="4760430"/>
            <a:ext cx="5004753" cy="1299542"/>
          </a:xfrm>
        </p:spPr>
        <p:txBody>
          <a:bodyPr anchor="t"/>
          <a:lstStyle/>
          <a:p>
            <a:r>
              <a:rPr lang="en-US" smtClean="0"/>
              <a:t>Click to edit Master title style</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436282C9-1DD8-4004-A4FA-329D93680222}" type="datetimeFigureOut">
              <a:rPr lang="en-US" smtClean="0"/>
              <a:t>2/4/2013</a:t>
            </a:fld>
            <a:endParaRPr lang="en-US"/>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en-US"/>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B20FD84A-19B5-4C46-819F-10627D4118A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Rounded Rectangle 11"/>
          <p:cNvSpPr/>
          <p:nvPr/>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rot="-900000">
            <a:off x="6793335" y="511413"/>
            <a:ext cx="1435608" cy="481888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436282C9-1DD8-4004-A4FA-329D93680222}" type="datetimeFigureOut">
              <a:rPr lang="en-US" smtClean="0"/>
              <a:t>2/4/2013</a:t>
            </a:fld>
            <a:endParaRPr lang="en-US"/>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en-US"/>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B20FD84A-19B5-4C46-819F-10627D4118A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ounded Rectangle 8"/>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3894" y="2921988"/>
            <a:ext cx="5064953" cy="1695631"/>
          </a:xfrm>
        </p:spPr>
        <p:txBody>
          <a:bodyPr/>
          <a:lstStyle/>
          <a:p>
            <a:r>
              <a:rPr lang="en-US" smtClean="0"/>
              <a:t>Click to edit Master title style</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436282C9-1DD8-4004-A4FA-329D93680222}" type="datetimeFigureOut">
              <a:rPr lang="en-US" smtClean="0"/>
              <a:t>2/4/2013</a:t>
            </a:fld>
            <a:endParaRPr lang="en-US"/>
          </a:p>
        </p:txBody>
      </p:sp>
      <p:sp>
        <p:nvSpPr>
          <p:cNvPr id="5" name="Footer Placeholder 4"/>
          <p:cNvSpPr>
            <a:spLocks noGrp="1"/>
          </p:cNvSpPr>
          <p:nvPr>
            <p:ph type="ftr" sz="quarter" idx="11"/>
          </p:nvPr>
        </p:nvSpPr>
        <p:spPr>
          <a:xfrm rot="900000">
            <a:off x="3103620" y="6177546"/>
            <a:ext cx="2392237" cy="365125"/>
          </a:xfrm>
        </p:spPr>
        <p:txBody>
          <a:bodyPr/>
          <a:lstStyle/>
          <a:p>
            <a:endParaRPr lang="en-US"/>
          </a:p>
        </p:txBody>
      </p:sp>
      <p:sp>
        <p:nvSpPr>
          <p:cNvPr id="6" name="Slide Number Placeholder 5"/>
          <p:cNvSpPr>
            <a:spLocks noGrp="1"/>
          </p:cNvSpPr>
          <p:nvPr>
            <p:ph type="sldNum" sz="quarter" idx="12"/>
          </p:nvPr>
        </p:nvSpPr>
        <p:spPr>
          <a:xfrm rot="900000">
            <a:off x="1265370" y="300797"/>
            <a:ext cx="2287319" cy="365125"/>
          </a:xfrm>
        </p:spPr>
        <p:txBody>
          <a:bodyPr/>
          <a:lstStyle/>
          <a:p>
            <a:fld id="{B20FD84A-19B5-4C46-819F-10627D4118A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ounded Rectangle 16"/>
          <p:cNvSpPr/>
          <p:nvPr/>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436282C9-1DD8-4004-A4FA-329D93680222}" type="datetimeFigureOut">
              <a:rPr lang="en-US" smtClean="0"/>
              <a:t>2/4/2013</a:t>
            </a:fld>
            <a:endParaRPr lang="en-US"/>
          </a:p>
        </p:txBody>
      </p:sp>
      <p:sp>
        <p:nvSpPr>
          <p:cNvPr id="5" name="Footer Placeholder 4"/>
          <p:cNvSpPr>
            <a:spLocks noGrp="1"/>
          </p:cNvSpPr>
          <p:nvPr>
            <p:ph type="ftr" sz="quarter" idx="11"/>
          </p:nvPr>
        </p:nvSpPr>
        <p:spPr>
          <a:xfrm rot="900000">
            <a:off x="7056965" y="3170795"/>
            <a:ext cx="1926305" cy="365125"/>
          </a:xfrm>
        </p:spPr>
        <p:txBody>
          <a:bodyPr/>
          <a:lstStyle/>
          <a:p>
            <a:endParaRPr lang="en-US"/>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B20FD84A-19B5-4C46-819F-10627D4118A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7" name="Rounded Rectangle 16"/>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1893" y="2231024"/>
            <a:ext cx="4820301" cy="1436159"/>
          </a:xfrm>
        </p:spPr>
        <p:txBody>
          <a:bodyPr/>
          <a:lstStyle/>
          <a:p>
            <a:r>
              <a:rPr lang="en-US" smtClean="0"/>
              <a:t>Click to edit Master title style</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436282C9-1DD8-4004-A4FA-329D93680222}" type="datetimeFigureOut">
              <a:rPr lang="en-US" smtClean="0"/>
              <a:t>2/4/2013</a:t>
            </a:fld>
            <a:endParaRPr lang="en-US"/>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B20FD84A-19B5-4C46-819F-10627D4118A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53" name="Rounded Rectangle 52"/>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436282C9-1DD8-4004-A4FA-329D93680222}" type="datetimeFigureOut">
              <a:rPr lang="en-US" smtClean="0"/>
              <a:t>2/4/2013</a:t>
            </a:fld>
            <a:endParaRPr lang="en-US"/>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en-US"/>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B20FD84A-19B5-4C46-819F-10627D4118A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Rounded Rectangle 20"/>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0936" y="2926080"/>
            <a:ext cx="5065776" cy="169164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436282C9-1DD8-4004-A4FA-329D93680222}" type="datetimeFigureOut">
              <a:rPr lang="en-US" smtClean="0"/>
              <a:t>2/4/2013</a:t>
            </a:fld>
            <a:endParaRPr lang="en-US"/>
          </a:p>
        </p:txBody>
      </p:sp>
      <p:sp>
        <p:nvSpPr>
          <p:cNvPr id="4" name="Footer Placeholder 3"/>
          <p:cNvSpPr>
            <a:spLocks noGrp="1"/>
          </p:cNvSpPr>
          <p:nvPr>
            <p:ph type="ftr" sz="quarter" idx="11"/>
          </p:nvPr>
        </p:nvSpPr>
        <p:spPr>
          <a:xfrm rot="900000">
            <a:off x="2493721" y="6101033"/>
            <a:ext cx="3052113" cy="365125"/>
          </a:xfrm>
        </p:spPr>
        <p:txBody>
          <a:bodyPr/>
          <a:lstStyle/>
          <a:p>
            <a:endParaRPr lang="en-US"/>
          </a:p>
        </p:txBody>
      </p:sp>
      <p:sp>
        <p:nvSpPr>
          <p:cNvPr id="5" name="Slide Number Placeholder 4"/>
          <p:cNvSpPr>
            <a:spLocks noGrp="1"/>
          </p:cNvSpPr>
          <p:nvPr>
            <p:ph type="sldNum" sz="quarter" idx="12"/>
          </p:nvPr>
        </p:nvSpPr>
        <p:spPr>
          <a:xfrm rot="900000">
            <a:off x="1261872" y="301752"/>
            <a:ext cx="2286000" cy="365125"/>
          </a:xfrm>
        </p:spPr>
        <p:txBody>
          <a:bodyPr/>
          <a:lstStyle/>
          <a:p>
            <a:fld id="{B20FD84A-19B5-4C46-819F-10627D4118A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436282C9-1DD8-4004-A4FA-329D93680222}" type="datetimeFigureOut">
              <a:rPr lang="en-US" smtClean="0"/>
              <a:t>2/4/2013</a:t>
            </a:fld>
            <a:endParaRPr lang="en-US"/>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en-US"/>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B20FD84A-19B5-4C46-819F-10627D4118A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en-US" smtClean="0"/>
              <a:t>Click to edit Master title style</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7754112" y="5888736"/>
            <a:ext cx="1243584" cy="365125"/>
          </a:xfrm>
        </p:spPr>
        <p:txBody>
          <a:bodyPr/>
          <a:lstStyle>
            <a:lvl1pPr algn="l">
              <a:defRPr/>
            </a:lvl1pPr>
          </a:lstStyle>
          <a:p>
            <a:fld id="{436282C9-1DD8-4004-A4FA-329D93680222}" type="datetimeFigureOut">
              <a:rPr lang="en-US" smtClean="0"/>
              <a:t>2/4/2013</a:t>
            </a:fld>
            <a:endParaRPr lang="en-US"/>
          </a:p>
        </p:txBody>
      </p:sp>
      <p:sp>
        <p:nvSpPr>
          <p:cNvPr id="6" name="Footer Placeholder 5"/>
          <p:cNvSpPr>
            <a:spLocks noGrp="1"/>
          </p:cNvSpPr>
          <p:nvPr>
            <p:ph type="ftr" sz="quarter" idx="11"/>
          </p:nvPr>
        </p:nvSpPr>
        <p:spPr>
          <a:xfrm rot="-900000">
            <a:off x="4263966" y="6099104"/>
            <a:ext cx="3063047"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rot="-900000">
            <a:off x="7690104" y="5641848"/>
            <a:ext cx="1243584" cy="365125"/>
          </a:xfrm>
        </p:spPr>
        <p:txBody>
          <a:bodyPr/>
          <a:lstStyle>
            <a:lvl1pPr algn="l">
              <a:defRPr/>
            </a:lvl1pPr>
          </a:lstStyle>
          <a:p>
            <a:fld id="{B20FD84A-19B5-4C46-819F-10627D4118A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en-US" smtClean="0"/>
              <a:t>Click to edit Master title style</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436282C9-1DD8-4004-A4FA-329D93680222}" type="datetimeFigureOut">
              <a:rPr lang="en-US" smtClean="0"/>
              <a:t>2/4/2013</a:t>
            </a:fld>
            <a:endParaRPr lang="en-US"/>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B20FD84A-19B5-4C46-819F-10627D4118A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fld id="{436282C9-1DD8-4004-A4FA-329D93680222}" type="datetimeFigureOut">
              <a:rPr lang="en-US" smtClean="0"/>
              <a:t>2/4/2013</a:t>
            </a:fld>
            <a:endParaRPr lang="en-US"/>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B20FD84A-19B5-4C46-819F-10627D4118A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7.JPG"/><Relationship Id="rId5" Type="http://schemas.openxmlformats.org/officeDocument/2006/relationships/image" Target="../media/image16.jpe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digitalliteracyassessment.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hyperlink" Target="http://www.coloradovirtuallibrary.org/techtrain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hyperlink" Target="http://www.libraryedge.org/"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broadband.gov/plan/goals-action-items.html"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34.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6.gi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http://www.maine.gov/msl/commons/" TargetMode="External"/><Relationship Id="rId7"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image" Target="../media/image38.png"/><Relationship Id="rId5" Type="http://schemas.openxmlformats.org/officeDocument/2006/relationships/hyperlink" Target="http://www.coloradovirtuallibrary.org/techtraining/" TargetMode="Externa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media/image45.png"/><Relationship Id="rId5" Type="http://schemas.openxmlformats.org/officeDocument/2006/relationships/image" Target="../media/image44.jpg"/><Relationship Id="rId4" Type="http://schemas.openxmlformats.org/officeDocument/2006/relationships/hyperlink" Target="http://bcove.me/hjno4j4q"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everyoneon.org/content/tell-us-about-your-training-sites"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hyperlink" Target="http://bcove.me/hjno4j4q" TargetMode="External"/><Relationship Id="rId4" Type="http://schemas.openxmlformats.org/officeDocument/2006/relationships/hyperlink" Target="http://www.connect2compete.org/locator"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mailto:Janet.McKenney@maine.gov" TargetMode="External"/><Relationship Id="rId4" Type="http://schemas.openxmlformats.org/officeDocument/2006/relationships/hyperlink" Target="mailto:Jared.Leadbetter@maine.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900000">
            <a:off x="548072" y="3883380"/>
            <a:ext cx="5985159" cy="901345"/>
          </a:xfrm>
        </p:spPr>
        <p:txBody>
          <a:bodyPr/>
          <a:lstStyle/>
          <a:p>
            <a:r>
              <a:rPr lang="en-US" dirty="0" smtClean="0"/>
              <a:t>digital literacy</a:t>
            </a:r>
            <a:endParaRPr lang="en-US" dirty="0"/>
          </a:p>
        </p:txBody>
      </p:sp>
      <p:sp>
        <p:nvSpPr>
          <p:cNvPr id="3" name="Subtitle 2"/>
          <p:cNvSpPr>
            <a:spLocks noGrp="1"/>
          </p:cNvSpPr>
          <p:nvPr>
            <p:ph type="subTitle" idx="1"/>
          </p:nvPr>
        </p:nvSpPr>
        <p:spPr>
          <a:xfrm rot="-900000">
            <a:off x="2177874" y="4738036"/>
            <a:ext cx="4655297" cy="1543827"/>
          </a:xfrm>
        </p:spPr>
        <p:txBody>
          <a:bodyPr>
            <a:normAutofit fontScale="92500"/>
          </a:bodyPr>
          <a:lstStyle/>
          <a:p>
            <a:r>
              <a:rPr lang="en-US" dirty="0" smtClean="0"/>
              <a:t>what it is,</a:t>
            </a:r>
          </a:p>
          <a:p>
            <a:r>
              <a:rPr lang="en-US" dirty="0" smtClean="0"/>
              <a:t>where it’s at, and </a:t>
            </a:r>
          </a:p>
          <a:p>
            <a:r>
              <a:rPr lang="en-US" dirty="0" smtClean="0"/>
              <a:t>why Maine libraries are involved</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21846">
            <a:off x="6482991" y="1056074"/>
            <a:ext cx="2451659" cy="965420"/>
          </a:xfrm>
          <a:prstGeom prst="rect">
            <a:avLst/>
          </a:prstGeom>
        </p:spPr>
      </p:pic>
      <p:pic>
        <p:nvPicPr>
          <p:cNvPr id="2050" name="Picture 2" descr="C:\Documents and Settings\Jared.Leadbetter\Local Settings\Temporary Internet Files\Content.IE5\MJDSQ5T9\MC900384112[1].wmf"/>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4523451">
            <a:off x="5926245" y="3531191"/>
            <a:ext cx="4826277" cy="21187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26409">
            <a:off x="-573139" y="-644237"/>
            <a:ext cx="6475000" cy="3835753"/>
          </a:xfrm>
          <a:prstGeom prst="rect">
            <a:avLst/>
          </a:prstGeom>
        </p:spPr>
      </p:pic>
    </p:spTree>
    <p:extLst>
      <p:ext uri="{BB962C8B-B14F-4D97-AF65-F5344CB8AC3E}">
        <p14:creationId xmlns:p14="http://schemas.microsoft.com/office/powerpoint/2010/main" val="43311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Jared.Leadbetter\Local Settings\Temporary Internet Files\Content.IE5\5L8A1K3Y\MP900387294[1].jpg"/>
          <p:cNvPicPr>
            <a:picLocks noChangeAspect="1" noChangeArrowheads="1"/>
          </p:cNvPicPr>
          <p:nvPr/>
        </p:nvPicPr>
        <p:blipFill rotWithShape="1">
          <a:blip r:embed="rId3">
            <a:duotone>
              <a:prstClr val="black"/>
              <a:srgbClr val="D9C3A5">
                <a:tint val="50000"/>
                <a:satMod val="180000"/>
              </a:srgbClr>
            </a:duotone>
            <a:extLst>
              <a:ext uri="{BEBA8EAE-BF5A-486C-A8C5-ECC9F3942E4B}">
                <a14:imgProps xmlns:a14="http://schemas.microsoft.com/office/drawing/2010/main">
                  <a14:imgLayer r:embed="rId4">
                    <a14:imgEffect>
                      <a14:backgroundRemoval t="10000" b="92333" l="9813" r="89953">
                        <a14:foregroundMark x1="53505" y1="92333" x2="53505" y2="92333"/>
                        <a14:foregroundMark x1="50234" y1="79833" x2="50234" y2="79833"/>
                        <a14:foregroundMark x1="41822" y1="76333" x2="41822" y2="76333"/>
                        <a14:backgroundMark x1="71028" y1="43000" x2="71028" y2="43000"/>
                        <a14:backgroundMark x1="57009" y1="94500" x2="57009" y2="94500"/>
                        <a14:backgroundMark x1="51636" y1="86500" x2="51636" y2="86500"/>
                      </a14:backgroundRemoval>
                    </a14:imgEffect>
                  </a14:imgLayer>
                </a14:imgProps>
              </a:ext>
              <a:ext uri="{28A0092B-C50C-407E-A947-70E740481C1C}">
                <a14:useLocalDpi xmlns:a14="http://schemas.microsoft.com/office/drawing/2010/main" val="0"/>
              </a:ext>
            </a:extLst>
          </a:blip>
          <a:srcRect l="33100" t="9028" r="40615" b="15972"/>
          <a:stretch/>
        </p:blipFill>
        <p:spPr bwMode="auto">
          <a:xfrm>
            <a:off x="685800" y="1305090"/>
            <a:ext cx="821325" cy="4507716"/>
          </a:xfrm>
          <a:prstGeom prst="rect">
            <a:avLst/>
          </a:prstGeom>
          <a:blipFill>
            <a:blip r:embed="rId5"/>
            <a:tile tx="0" ty="0" sx="100000" sy="100000" flip="none" algn="tl"/>
          </a:blipFill>
        </p:spPr>
      </p:pic>
      <p:sp>
        <p:nvSpPr>
          <p:cNvPr id="6" name="Rectangle 5"/>
          <p:cNvSpPr/>
          <p:nvPr/>
        </p:nvSpPr>
        <p:spPr>
          <a:xfrm>
            <a:off x="5257800" y="1349207"/>
            <a:ext cx="724044" cy="4463599"/>
          </a:xfrm>
          <a:prstGeom prst="rect">
            <a:avLst/>
          </a:prstGeom>
          <a:blipFill>
            <a:blip r:embed="rId6"/>
            <a:stretch>
              <a:fillRect/>
            </a:stretch>
          </a:blipFill>
        </p:spPr>
        <p:txBody>
          <a:bodyPr vert="wordArtVert" wrap="square" lIns="91440" tIns="45720" rIns="91440" bIns="45720">
            <a:spAutoFit/>
          </a:bodyPr>
          <a:lstStyle/>
          <a:p>
            <a:pPr algn="ctr"/>
            <a:r>
              <a:rPr lang="en-US" sz="4000" b="1" cap="none" spc="50" dirty="0" smtClean="0">
                <a:ln w="12700" cmpd="sng">
                  <a:solidFill>
                    <a:schemeClr val="accent6">
                      <a:satMod val="120000"/>
                      <a:shade val="80000"/>
                    </a:schemeClr>
                  </a:solidFill>
                  <a:prstDash val="solid"/>
                </a:ln>
                <a:solidFill>
                  <a:schemeClr val="accent6">
                    <a:tint val="1000"/>
                  </a:schemeClr>
                </a:solidFill>
                <a:effectLst>
                  <a:glow rad="228600">
                    <a:srgbClr val="3E3EE6"/>
                  </a:glow>
                </a:effectLst>
                <a:latin typeface="Neuropol" pitchFamily="34" charset="0"/>
              </a:rPr>
              <a:t>LITERACY</a:t>
            </a:r>
            <a:endParaRPr lang="en-US" sz="4000" b="1" cap="none" spc="50" dirty="0">
              <a:ln w="12700" cmpd="sng">
                <a:solidFill>
                  <a:schemeClr val="accent6">
                    <a:satMod val="120000"/>
                    <a:shade val="80000"/>
                  </a:schemeClr>
                </a:solidFill>
                <a:prstDash val="solid"/>
              </a:ln>
              <a:solidFill>
                <a:schemeClr val="accent6">
                  <a:tint val="1000"/>
                </a:schemeClr>
              </a:solidFill>
              <a:effectLst>
                <a:glow rad="228600">
                  <a:srgbClr val="3E3EE6"/>
                </a:glow>
              </a:effectLst>
              <a:latin typeface="Neuropol" pitchFamily="34" charset="0"/>
            </a:endParaRPr>
          </a:p>
        </p:txBody>
      </p:sp>
      <p:sp>
        <p:nvSpPr>
          <p:cNvPr id="12" name="Text Placeholder 5"/>
          <p:cNvSpPr txBox="1">
            <a:spLocks/>
          </p:cNvSpPr>
          <p:nvPr/>
        </p:nvSpPr>
        <p:spPr>
          <a:xfrm>
            <a:off x="4925070" y="5803557"/>
            <a:ext cx="1389504" cy="476583"/>
          </a:xfrm>
          <a:prstGeom prst="rect">
            <a:avLst/>
          </a:prstGeom>
        </p:spPr>
        <p:txBody>
          <a:bodyPr>
            <a:normAutofit/>
          </a:bodyPr>
          <a:lst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0" indent="0">
              <a:buNone/>
            </a:pPr>
            <a:r>
              <a:rPr lang="en-US" sz="2400" dirty="0" smtClean="0"/>
              <a:t>(digital)</a:t>
            </a:r>
            <a:endParaRPr lang="en-US" sz="2400" dirty="0"/>
          </a:p>
        </p:txBody>
      </p:sp>
      <p:sp>
        <p:nvSpPr>
          <p:cNvPr id="16" name="Text Placeholder 5"/>
          <p:cNvSpPr txBox="1">
            <a:spLocks/>
          </p:cNvSpPr>
          <p:nvPr/>
        </p:nvSpPr>
        <p:spPr>
          <a:xfrm>
            <a:off x="357517" y="5812806"/>
            <a:ext cx="1477890" cy="476583"/>
          </a:xfrm>
          <a:prstGeom prst="rect">
            <a:avLst/>
          </a:prstGeom>
        </p:spPr>
        <p:txBody>
          <a:bodyPr>
            <a:normAutofit/>
          </a:bodyPr>
          <a:lst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0" indent="0">
              <a:buNone/>
            </a:pPr>
            <a:r>
              <a:rPr lang="en-US" sz="2400" dirty="0" smtClean="0"/>
              <a:t>(regular)</a:t>
            </a:r>
            <a:endParaRPr lang="en-US" sz="2400" dirty="0"/>
          </a:p>
        </p:txBody>
      </p:sp>
      <p:sp>
        <p:nvSpPr>
          <p:cNvPr id="7" name="Title 6"/>
          <p:cNvSpPr>
            <a:spLocks noGrp="1"/>
          </p:cNvSpPr>
          <p:nvPr>
            <p:ph type="title"/>
          </p:nvPr>
        </p:nvSpPr>
        <p:spPr>
          <a:xfrm>
            <a:off x="3320957" y="0"/>
            <a:ext cx="5791200" cy="825500"/>
          </a:xfrm>
        </p:spPr>
        <p:txBody>
          <a:bodyPr>
            <a:normAutofit/>
          </a:bodyPr>
          <a:lstStyle/>
          <a:p>
            <a:r>
              <a:rPr lang="en-US" dirty="0" smtClean="0"/>
              <a:t>libraries are all about</a:t>
            </a:r>
            <a:endParaRPr lang="en-US" dirty="0"/>
          </a:p>
        </p:txBody>
      </p:sp>
      <p:pic>
        <p:nvPicPr>
          <p:cNvPr id="1026" name="Picture 2" descr="http://commissarydeals.com/wp-content/uploads/2012/02/LeapOfFaith.jpg"/>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81200" y="2487385"/>
            <a:ext cx="2857500"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86887" y="1268313"/>
            <a:ext cx="2857500" cy="1200329"/>
          </a:xfrm>
          <a:prstGeom prst="rect">
            <a:avLst/>
          </a:prstGeom>
          <a:noFill/>
        </p:spPr>
        <p:txBody>
          <a:bodyPr wrap="square" rtlCol="0">
            <a:spAutoFit/>
          </a:bodyPr>
          <a:lstStyle/>
          <a:p>
            <a:pPr algn="ctr"/>
            <a:r>
              <a:rPr lang="en-US" sz="3600" dirty="0" smtClean="0"/>
              <a:t>so making the</a:t>
            </a:r>
            <a:endParaRPr lang="en-US" sz="3600" dirty="0"/>
          </a:p>
        </p:txBody>
      </p:sp>
      <p:sp>
        <p:nvSpPr>
          <p:cNvPr id="15" name="TextBox 14"/>
          <p:cNvSpPr txBox="1"/>
          <p:nvPr/>
        </p:nvSpPr>
        <p:spPr>
          <a:xfrm>
            <a:off x="1981200" y="4630510"/>
            <a:ext cx="2857500" cy="646331"/>
          </a:xfrm>
          <a:prstGeom prst="rect">
            <a:avLst/>
          </a:prstGeom>
          <a:noFill/>
        </p:spPr>
        <p:txBody>
          <a:bodyPr wrap="square" rtlCol="0">
            <a:spAutoFit/>
          </a:bodyPr>
          <a:lstStyle/>
          <a:p>
            <a:pPr algn="ctr"/>
            <a:r>
              <a:rPr lang="en-US" sz="3600" dirty="0" smtClean="0"/>
              <a:t>over to</a:t>
            </a:r>
            <a:endParaRPr lang="en-US" sz="3600" dirty="0"/>
          </a:p>
        </p:txBody>
      </p:sp>
      <p:sp>
        <p:nvSpPr>
          <p:cNvPr id="17" name="TextBox 16"/>
          <p:cNvSpPr txBox="1"/>
          <p:nvPr/>
        </p:nvSpPr>
        <p:spPr>
          <a:xfrm rot="20700000">
            <a:off x="7165598" y="3073215"/>
            <a:ext cx="1676400" cy="2308324"/>
          </a:xfrm>
          <a:prstGeom prst="rect">
            <a:avLst/>
          </a:prstGeom>
          <a:noFill/>
        </p:spPr>
        <p:txBody>
          <a:bodyPr wrap="square" rtlCol="0">
            <a:spAutoFit/>
          </a:bodyPr>
          <a:lstStyle/>
          <a:p>
            <a:pPr algn="ctr"/>
            <a:r>
              <a:rPr lang="en-US" sz="3600" dirty="0" smtClean="0"/>
              <a:t>can make a lot of sense!</a:t>
            </a:r>
            <a:endParaRPr lang="en-US" sz="3600" dirty="0"/>
          </a:p>
        </p:txBody>
      </p:sp>
    </p:spTree>
    <p:extLst>
      <p:ext uri="{BB962C8B-B14F-4D97-AF65-F5344CB8AC3E}">
        <p14:creationId xmlns:p14="http://schemas.microsoft.com/office/powerpoint/2010/main" val="45685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objective?</a:t>
            </a:r>
            <a:endParaRPr lang="en-US" dirty="0"/>
          </a:p>
        </p:txBody>
      </p:sp>
      <p:grpSp>
        <p:nvGrpSpPr>
          <p:cNvPr id="3" name="Group 2"/>
          <p:cNvGrpSpPr/>
          <p:nvPr/>
        </p:nvGrpSpPr>
        <p:grpSpPr>
          <a:xfrm>
            <a:off x="184098" y="896820"/>
            <a:ext cx="4244163" cy="2435531"/>
            <a:chOff x="306669" y="523035"/>
            <a:chExt cx="4244163" cy="2435531"/>
          </a:xfrm>
        </p:grpSpPr>
        <p:sp>
          <p:nvSpPr>
            <p:cNvPr id="5" name="Title 6"/>
            <p:cNvSpPr txBox="1">
              <a:spLocks/>
            </p:cNvSpPr>
            <p:nvPr/>
          </p:nvSpPr>
          <p:spPr>
            <a:xfrm>
              <a:off x="384739" y="523035"/>
              <a:ext cx="4088024" cy="2435531"/>
            </a:xfrm>
            <a:prstGeom prst="rect">
              <a:avLst/>
            </a:prstGeom>
            <a:blipFill dpi="0" rotWithShape="1">
              <a:blip r:embed="rId3"/>
              <a:srcRect/>
              <a:stretch>
                <a:fillRect/>
              </a:stretch>
            </a:blipFill>
          </p:spPr>
          <p:txBody>
            <a:bodyPr vert="horz" lIns="91440" tIns="45720" rIns="91440" bIns="45720" rtlCol="0" anchor="ctr">
              <a:normAutofit fontScale="97500"/>
            </a:bodyPr>
            <a:lst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4000" dirty="0" smtClean="0"/>
            </a:p>
          </p:txBody>
        </p:sp>
        <p:sp>
          <p:nvSpPr>
            <p:cNvPr id="6" name="Rectangle 5"/>
            <p:cNvSpPr/>
            <p:nvPr/>
          </p:nvSpPr>
          <p:spPr>
            <a:xfrm>
              <a:off x="306669" y="2189125"/>
              <a:ext cx="4244163" cy="769441"/>
            </a:xfrm>
            <a:prstGeom prst="rect">
              <a:avLst/>
            </a:prstGeom>
            <a:noFill/>
          </p:spPr>
          <p:txBody>
            <a:bodyPr wrap="square" lIns="91440" tIns="45720" rIns="91440" bIns="45720">
              <a:spAutoFit/>
              <a:scene3d>
                <a:camera prst="orthographicFront"/>
                <a:lightRig rig="glow" dir="tl">
                  <a:rot lat="0" lon="0" rev="5400000"/>
                </a:lightRig>
              </a:scene3d>
              <a:sp3d contourW="12700">
                <a:contourClr>
                  <a:schemeClr val="accent6">
                    <a:shade val="73000"/>
                  </a:schemeClr>
                </a:contourClr>
              </a:sp3d>
            </a:bodyPr>
            <a:lstStyle/>
            <a:p>
              <a:pPr algn="ctr"/>
              <a:r>
                <a:rPr lang="en-US" sz="4400" dirty="0" smtClean="0">
                  <a:ln w="11430">
                    <a:solidFill>
                      <a:schemeClr val="bg1"/>
                    </a:solidFill>
                  </a:ln>
                  <a:solidFill>
                    <a:srgbClr val="FF0000"/>
                  </a:solidFill>
                  <a:effectLst/>
                  <a:cs typeface="Arial" pitchFamily="34" charset="0"/>
                </a:rPr>
                <a:t>digital     divide</a:t>
              </a:r>
              <a:endParaRPr lang="en-US" sz="4400" dirty="0">
                <a:ln w="11430">
                  <a:solidFill>
                    <a:schemeClr val="bg1"/>
                  </a:solidFill>
                </a:ln>
                <a:solidFill>
                  <a:srgbClr val="FF0000"/>
                </a:solidFill>
                <a:effectLst/>
                <a:cs typeface="Arial" pitchFamily="34" charset="0"/>
              </a:endParaRPr>
            </a:p>
          </p:txBody>
        </p:sp>
      </p:grpSp>
      <p:sp>
        <p:nvSpPr>
          <p:cNvPr id="7" name="TextBox 6"/>
          <p:cNvSpPr txBox="1"/>
          <p:nvPr/>
        </p:nvSpPr>
        <p:spPr>
          <a:xfrm>
            <a:off x="255490" y="154675"/>
            <a:ext cx="4088024" cy="769441"/>
          </a:xfrm>
          <a:prstGeom prst="rect">
            <a:avLst/>
          </a:prstGeom>
          <a:noFill/>
        </p:spPr>
        <p:txBody>
          <a:bodyPr wrap="square" rtlCol="0">
            <a:spAutoFit/>
          </a:bodyPr>
          <a:lstStyle/>
          <a:p>
            <a:pPr algn="ctr"/>
            <a:r>
              <a:rPr lang="en-US" sz="4400" dirty="0" smtClean="0"/>
              <a:t>reconciling the</a:t>
            </a:r>
            <a:endParaRPr lang="en-US" sz="4400" dirty="0"/>
          </a:p>
        </p:txBody>
      </p:sp>
      <p:sp>
        <p:nvSpPr>
          <p:cNvPr id="8" name="Content Placeholder 4"/>
          <p:cNvSpPr>
            <a:spLocks noGrp="1"/>
          </p:cNvSpPr>
          <p:nvPr>
            <p:ph idx="1"/>
          </p:nvPr>
        </p:nvSpPr>
        <p:spPr>
          <a:xfrm>
            <a:off x="262168" y="3886200"/>
            <a:ext cx="5807968" cy="1752600"/>
          </a:xfrm>
        </p:spPr>
        <p:txBody>
          <a:bodyPr>
            <a:noAutofit/>
          </a:bodyPr>
          <a:lstStyle/>
          <a:p>
            <a:pPr>
              <a:buFont typeface="Courier New" pitchFamily="49" charset="0"/>
              <a:buChar char="o"/>
            </a:pPr>
            <a:r>
              <a:rPr lang="en-US" dirty="0" smtClean="0"/>
              <a:t>Serve low-income households</a:t>
            </a:r>
            <a:endParaRPr lang="en-US" dirty="0"/>
          </a:p>
          <a:p>
            <a:pPr>
              <a:buFont typeface="Courier New" pitchFamily="49" charset="0"/>
              <a:buChar char="o"/>
            </a:pPr>
            <a:r>
              <a:rPr lang="en-US" dirty="0" smtClean="0"/>
              <a:t>Free access to information</a:t>
            </a:r>
          </a:p>
          <a:p>
            <a:pPr>
              <a:buFont typeface="Courier New" pitchFamily="49" charset="0"/>
              <a:buChar char="o"/>
            </a:pPr>
            <a:r>
              <a:rPr lang="en-US" dirty="0" smtClean="0"/>
              <a:t>Personal, friendly assistance</a:t>
            </a:r>
          </a:p>
          <a:p>
            <a:pPr>
              <a:buFont typeface="Courier New" pitchFamily="49" charset="0"/>
              <a:buChar char="o"/>
            </a:pPr>
            <a:endParaRPr lang="en-US" sz="2400" dirty="0"/>
          </a:p>
        </p:txBody>
      </p:sp>
      <p:sp>
        <p:nvSpPr>
          <p:cNvPr id="9" name="Content Placeholder 4"/>
          <p:cNvSpPr>
            <a:spLocks noGrp="1"/>
          </p:cNvSpPr>
          <p:nvPr>
            <p:ph idx="1"/>
          </p:nvPr>
        </p:nvSpPr>
        <p:spPr>
          <a:xfrm>
            <a:off x="184098" y="5943600"/>
            <a:ext cx="8731302" cy="762000"/>
          </a:xfrm>
        </p:spPr>
        <p:txBody>
          <a:bodyPr>
            <a:noAutofit/>
          </a:bodyPr>
          <a:lstStyle/>
          <a:p>
            <a:pPr marL="0" indent="0">
              <a:buNone/>
            </a:pPr>
            <a:r>
              <a:rPr lang="en-US" sz="4400" dirty="0" smtClean="0"/>
              <a:t>libraries are the digital bridge!</a:t>
            </a:r>
          </a:p>
          <a:p>
            <a:pPr>
              <a:buFont typeface="Courier New" pitchFamily="49" charset="0"/>
              <a:buChar char="o"/>
            </a:pPr>
            <a:endParaRPr lang="en-US" sz="2400" dirty="0"/>
          </a:p>
        </p:txBody>
      </p:sp>
    </p:spTree>
    <p:extLst>
      <p:ext uri="{BB962C8B-B14F-4D97-AF65-F5344CB8AC3E}">
        <p14:creationId xmlns:p14="http://schemas.microsoft.com/office/powerpoint/2010/main" val="4001051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rot="900000">
            <a:off x="3733800" y="990600"/>
            <a:ext cx="5137387" cy="1905000"/>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one in five adults are not online</a:t>
            </a:r>
            <a:endParaRPr lang="en-US" dirty="0"/>
          </a:p>
        </p:txBody>
      </p:sp>
      <p:sp>
        <p:nvSpPr>
          <p:cNvPr id="4" name="TextBox 3"/>
          <p:cNvSpPr txBox="1"/>
          <p:nvPr/>
        </p:nvSpPr>
        <p:spPr>
          <a:xfrm rot="900000">
            <a:off x="3918187" y="1165830"/>
            <a:ext cx="4953000" cy="1569660"/>
          </a:xfrm>
          <a:prstGeom prst="rect">
            <a:avLst/>
          </a:prstGeom>
          <a:noFill/>
        </p:spPr>
        <p:txBody>
          <a:bodyPr wrap="square" rtlCol="0">
            <a:spAutoFit/>
          </a:bodyPr>
          <a:lstStyle/>
          <a:p>
            <a:r>
              <a:rPr lang="en-US" sz="3200" dirty="0"/>
              <a:t>A lack of digital literacy is a major barrier to fully </a:t>
            </a:r>
            <a:r>
              <a:rPr lang="en-US" sz="3200" dirty="0" smtClean="0"/>
              <a:t>participate </a:t>
            </a:r>
            <a:r>
              <a:rPr lang="en-US" sz="3200" dirty="0"/>
              <a:t>in our society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0000">
            <a:off x="2867831" y="3504914"/>
            <a:ext cx="6038850" cy="2628900"/>
          </a:xfrm>
          <a:prstGeom prst="rect">
            <a:avLst/>
          </a:prstGeom>
        </p:spPr>
      </p:pic>
    </p:spTree>
    <p:extLst>
      <p:ext uri="{BB962C8B-B14F-4D97-AF65-F5344CB8AC3E}">
        <p14:creationId xmlns:p14="http://schemas.microsoft.com/office/powerpoint/2010/main" val="1963739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rot="900000">
            <a:off x="3297296" y="2051254"/>
            <a:ext cx="5393160" cy="4214745"/>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384978" y="3730346"/>
            <a:ext cx="5436315" cy="696270"/>
          </a:xfrm>
        </p:spPr>
        <p:txBody>
          <a:bodyPr>
            <a:normAutofit fontScale="90000"/>
          </a:bodyPr>
          <a:lstStyle/>
          <a:p>
            <a:r>
              <a:rPr lang="en-US" dirty="0" smtClean="0"/>
              <a:t>civic engagement</a:t>
            </a:r>
            <a:endParaRPr lang="en-US" dirty="0"/>
          </a:p>
        </p:txBody>
      </p:sp>
      <p:sp>
        <p:nvSpPr>
          <p:cNvPr id="3" name="Content Placeholder 2"/>
          <p:cNvSpPr>
            <a:spLocks noGrp="1"/>
          </p:cNvSpPr>
          <p:nvPr>
            <p:ph idx="1"/>
          </p:nvPr>
        </p:nvSpPr>
        <p:spPr>
          <a:xfrm rot="900000">
            <a:off x="3446488" y="2293529"/>
            <a:ext cx="5094777" cy="3730191"/>
          </a:xfrm>
        </p:spPr>
        <p:txBody>
          <a:bodyPr/>
          <a:lstStyle/>
          <a:p>
            <a:pPr marL="0" indent="0">
              <a:buNone/>
            </a:pPr>
            <a:r>
              <a:rPr lang="en-US" dirty="0" smtClean="0"/>
              <a:t>35% of people seek information about local government online</a:t>
            </a:r>
          </a:p>
          <a:p>
            <a:endParaRPr lang="en-US" dirty="0"/>
          </a:p>
          <a:p>
            <a:pPr marL="0" indent="0">
              <a:buNone/>
            </a:pPr>
            <a:r>
              <a:rPr lang="en-US" dirty="0" smtClean="0"/>
              <a:t>54% of U.S. adults went online to get news or information about the 2010 election</a:t>
            </a:r>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3481" t="9998" b="35274"/>
          <a:stretch/>
        </p:blipFill>
        <p:spPr>
          <a:xfrm rot="17100000">
            <a:off x="-1224599" y="2616344"/>
            <a:ext cx="5081791" cy="1824576"/>
          </a:xfrm>
          <a:prstGeom prst="rect">
            <a:avLst/>
          </a:prstGeom>
        </p:spPr>
      </p:pic>
      <p:sp>
        <p:nvSpPr>
          <p:cNvPr id="9" name="Title 1"/>
          <p:cNvSpPr txBox="1">
            <a:spLocks/>
          </p:cNvSpPr>
          <p:nvPr/>
        </p:nvSpPr>
        <p:spPr>
          <a:xfrm>
            <a:off x="-3412" y="0"/>
            <a:ext cx="9123903" cy="1425134"/>
          </a:xfrm>
          <a:prstGeom prst="rect">
            <a:avLst/>
          </a:prstGeom>
        </p:spPr>
        <p:txBody>
          <a:bodyPr vert="horz" lIns="91440" tIns="45720" rIns="91440" bIns="45720" rtlCol="0" anchor="b">
            <a:noAutofit/>
          </a:bodyPr>
          <a:lst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benefits of a digitally literate community</a:t>
            </a:r>
            <a:endParaRPr lang="en-US" dirty="0"/>
          </a:p>
        </p:txBody>
      </p:sp>
    </p:spTree>
    <p:extLst>
      <p:ext uri="{BB962C8B-B14F-4D97-AF65-F5344CB8AC3E}">
        <p14:creationId xmlns:p14="http://schemas.microsoft.com/office/powerpoint/2010/main" val="426293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workforce</a:t>
            </a:r>
            <a:endParaRPr lang="en-US" dirty="0"/>
          </a:p>
        </p:txBody>
      </p:sp>
      <p:sp>
        <p:nvSpPr>
          <p:cNvPr id="7" name="Rounded Rectangle 6"/>
          <p:cNvSpPr/>
          <p:nvPr/>
        </p:nvSpPr>
        <p:spPr>
          <a:xfrm rot="20700000">
            <a:off x="681655" y="1287587"/>
            <a:ext cx="5696562" cy="3715753"/>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a:bodyPr>
          <a:lstStyle/>
          <a:p>
            <a:pPr>
              <a:buFont typeface="Courier New" pitchFamily="49" charset="0"/>
              <a:buChar char="o"/>
            </a:pPr>
            <a:r>
              <a:rPr lang="en-US" sz="2400" dirty="0" smtClean="0"/>
              <a:t>8 out of 10 Fortune 500 companies require online job applications</a:t>
            </a:r>
          </a:p>
          <a:p>
            <a:pPr>
              <a:buFont typeface="Courier New" pitchFamily="49" charset="0"/>
              <a:buChar char="o"/>
            </a:pPr>
            <a:r>
              <a:rPr lang="en-US" sz="2400" dirty="0" smtClean="0"/>
              <a:t>Using the Internet to look for a job reduces average unemployment by 25%</a:t>
            </a:r>
          </a:p>
          <a:p>
            <a:pPr>
              <a:buFont typeface="Courier New" pitchFamily="49" charset="0"/>
              <a:buChar char="o"/>
            </a:pPr>
            <a:r>
              <a:rPr lang="en-US" sz="2400" dirty="0" smtClean="0"/>
              <a:t>50% of today’s jobs require some tech skills-expected to grow to 77% in the next decade</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00000">
            <a:off x="4340951" y="4827470"/>
            <a:ext cx="3048000" cy="2148840"/>
          </a:xfrm>
          <a:prstGeom prst="rect">
            <a:avLst/>
          </a:prstGeom>
        </p:spPr>
      </p:pic>
    </p:spTree>
    <p:extLst>
      <p:ext uri="{BB962C8B-B14F-4D97-AF65-F5344CB8AC3E}">
        <p14:creationId xmlns:p14="http://schemas.microsoft.com/office/powerpoint/2010/main" val="26646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rot="900000">
            <a:off x="29022" y="5263434"/>
            <a:ext cx="7162097" cy="1395344"/>
          </a:xfrm>
        </p:spPr>
        <p:txBody>
          <a:bodyPr>
            <a:normAutofit fontScale="90000"/>
          </a:bodyPr>
          <a:lstStyle/>
          <a:p>
            <a:pPr algn="l"/>
            <a:r>
              <a:rPr lang="en-US" dirty="0" smtClean="0"/>
              <a:t>economic development – as a result of the Internet</a:t>
            </a:r>
            <a:endParaRPr lang="en-US" dirty="0"/>
          </a:p>
        </p:txBody>
      </p:sp>
      <p:sp>
        <p:nvSpPr>
          <p:cNvPr id="5" name="Rounded Rectangle 4"/>
          <p:cNvSpPr/>
          <p:nvPr/>
        </p:nvSpPr>
        <p:spPr>
          <a:xfrm rot="900000">
            <a:off x="1910795" y="782940"/>
            <a:ext cx="4838491" cy="4214745"/>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rot="900000">
            <a:off x="2001178" y="1208905"/>
            <a:ext cx="4657725" cy="3362813"/>
          </a:xfrm>
        </p:spPr>
        <p:txBody>
          <a:bodyPr/>
          <a:lstStyle/>
          <a:p>
            <a:pPr>
              <a:buFont typeface="Arial" pitchFamily="34" charset="0"/>
              <a:buChar char="•"/>
            </a:pPr>
            <a:r>
              <a:rPr lang="en-US" dirty="0" smtClean="0"/>
              <a:t>21% of GDP growth in the last 5 years is a result of the Internet.</a:t>
            </a:r>
          </a:p>
          <a:p>
            <a:pPr>
              <a:buFont typeface="Arial" pitchFamily="34" charset="0"/>
              <a:buChar char="•"/>
            </a:pPr>
            <a:r>
              <a:rPr lang="en-US" dirty="0" smtClean="0"/>
              <a:t>10% increase in productivity for small and medium sized businesses</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37930"/>
          <a:stretch/>
        </p:blipFill>
        <p:spPr>
          <a:xfrm rot="17100000">
            <a:off x="6942580" y="4280811"/>
            <a:ext cx="2849409" cy="1414899"/>
          </a:xfrm>
          <a:prstGeom prst="rect">
            <a:avLst/>
          </a:prstGeom>
        </p:spPr>
      </p:pic>
    </p:spTree>
    <p:extLst>
      <p:ext uri="{BB962C8B-B14F-4D97-AF65-F5344CB8AC3E}">
        <p14:creationId xmlns:p14="http://schemas.microsoft.com/office/powerpoint/2010/main" val="377708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rot="20700000">
            <a:off x="422182" y="1194120"/>
            <a:ext cx="5611587" cy="3842953"/>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rot="-900000">
            <a:off x="414066" y="1341872"/>
            <a:ext cx="5644779" cy="3353985"/>
          </a:xfrm>
        </p:spPr>
        <p:txBody>
          <a:bodyPr>
            <a:normAutofit fontScale="92500"/>
          </a:bodyPr>
          <a:lstStyle/>
          <a:p>
            <a:pPr>
              <a:buFont typeface="Arial" pitchFamily="34" charset="0"/>
              <a:buChar char="•"/>
            </a:pPr>
            <a:r>
              <a:rPr lang="en-US" dirty="0" smtClean="0"/>
              <a:t>67% of people who access their health info online feel better informed as a patient</a:t>
            </a:r>
          </a:p>
          <a:p>
            <a:pPr>
              <a:buFont typeface="Arial" pitchFamily="34" charset="0"/>
              <a:buChar char="•"/>
            </a:pPr>
            <a:endParaRPr lang="en-US" dirty="0"/>
          </a:p>
          <a:p>
            <a:pPr>
              <a:buFont typeface="Arial" pitchFamily="34" charset="0"/>
              <a:buChar char="•"/>
            </a:pPr>
            <a:r>
              <a:rPr lang="en-US" dirty="0" smtClean="0"/>
              <a:t>80% of Internet users look for health information online</a:t>
            </a:r>
          </a:p>
        </p:txBody>
      </p:sp>
      <p:sp>
        <p:nvSpPr>
          <p:cNvPr id="4" name="Text Placeholder 3"/>
          <p:cNvSpPr>
            <a:spLocks noGrp="1"/>
          </p:cNvSpPr>
          <p:nvPr>
            <p:ph type="body" sz="half" idx="2"/>
          </p:nvPr>
        </p:nvSpPr>
        <p:spPr/>
        <p:txBody>
          <a:bodyPr>
            <a:normAutofit/>
          </a:bodyPr>
          <a:lstStyle/>
          <a:p>
            <a:r>
              <a:rPr lang="en-US" sz="4800" dirty="0" smtClean="0"/>
              <a:t>health</a:t>
            </a:r>
            <a:endParaRPr lang="en-US" sz="4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00000">
            <a:off x="6038678" y="542302"/>
            <a:ext cx="2791621" cy="2791621"/>
          </a:xfrm>
          <a:prstGeom prst="rect">
            <a:avLst/>
          </a:prstGeom>
        </p:spPr>
      </p:pic>
    </p:spTree>
    <p:extLst>
      <p:ext uri="{BB962C8B-B14F-4D97-AF65-F5344CB8AC3E}">
        <p14:creationId xmlns:p14="http://schemas.microsoft.com/office/powerpoint/2010/main" val="358544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rot="900000">
            <a:off x="3542446" y="2095953"/>
            <a:ext cx="4972298" cy="3297742"/>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670654" y="151310"/>
            <a:ext cx="3050708" cy="873420"/>
          </a:xfrm>
        </p:spPr>
        <p:txBody>
          <a:bodyPr/>
          <a:lstStyle/>
          <a:p>
            <a:r>
              <a:rPr lang="en-US" dirty="0" smtClean="0"/>
              <a:t>education</a:t>
            </a:r>
            <a:endParaRPr lang="en-US" dirty="0"/>
          </a:p>
        </p:txBody>
      </p:sp>
      <p:sp>
        <p:nvSpPr>
          <p:cNvPr id="3" name="Content Placeholder 2"/>
          <p:cNvSpPr>
            <a:spLocks noGrp="1"/>
          </p:cNvSpPr>
          <p:nvPr>
            <p:ph idx="1"/>
          </p:nvPr>
        </p:nvSpPr>
        <p:spPr>
          <a:xfrm rot="900000">
            <a:off x="3699226" y="2217108"/>
            <a:ext cx="4658735" cy="3055432"/>
          </a:xfrm>
        </p:spPr>
        <p:txBody>
          <a:bodyPr/>
          <a:lstStyle/>
          <a:p>
            <a:pPr marL="0" indent="0">
              <a:buNone/>
            </a:pPr>
            <a:r>
              <a:rPr lang="en-US" dirty="0" smtClean="0"/>
              <a:t>Almost half of college students take at least 1 online course.</a:t>
            </a:r>
          </a:p>
          <a:p>
            <a:pPr marL="0" indent="0">
              <a:buNone/>
            </a:pPr>
            <a:r>
              <a:rPr lang="en-US" dirty="0" smtClean="0"/>
              <a:t>There have been over 1 million K-12 enrollments in online courses</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5401"/>
          <a:stretch/>
        </p:blipFill>
        <p:spPr>
          <a:xfrm rot="17100000">
            <a:off x="-595261" y="2288649"/>
            <a:ext cx="4619811" cy="2312388"/>
          </a:xfrm>
          <a:prstGeom prst="rect">
            <a:avLst/>
          </a:prstGeom>
        </p:spPr>
      </p:pic>
    </p:spTree>
    <p:extLst>
      <p:ext uri="{BB962C8B-B14F-4D97-AF65-F5344CB8AC3E}">
        <p14:creationId xmlns:p14="http://schemas.microsoft.com/office/powerpoint/2010/main" val="22938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digitally literate are you anyway?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900000">
            <a:off x="3241991" y="2276534"/>
            <a:ext cx="5550452" cy="2462069"/>
          </a:xfrm>
        </p:spPr>
      </p:pic>
      <p:sp>
        <p:nvSpPr>
          <p:cNvPr id="5" name="TextBox 4"/>
          <p:cNvSpPr txBox="1"/>
          <p:nvPr/>
        </p:nvSpPr>
        <p:spPr>
          <a:xfrm rot="900000">
            <a:off x="3724789" y="1056697"/>
            <a:ext cx="5379412" cy="1200329"/>
          </a:xfrm>
          <a:prstGeom prst="rect">
            <a:avLst/>
          </a:prstGeom>
          <a:noFill/>
        </p:spPr>
        <p:txBody>
          <a:bodyPr wrap="square" rtlCol="0">
            <a:spAutoFit/>
          </a:bodyPr>
          <a:lstStyle/>
          <a:p>
            <a:pPr algn="ctr"/>
            <a:r>
              <a:rPr lang="en-US" sz="3600" dirty="0" smtClean="0">
                <a:hlinkClick r:id="rId4"/>
              </a:rPr>
              <a:t>Digital Literacy Assessment</a:t>
            </a:r>
            <a:endParaRPr lang="en-US" sz="3600" dirty="0"/>
          </a:p>
        </p:txBody>
      </p:sp>
      <p:sp>
        <p:nvSpPr>
          <p:cNvPr id="6" name="Rectangle 5"/>
          <p:cNvSpPr/>
          <p:nvPr/>
        </p:nvSpPr>
        <p:spPr>
          <a:xfrm rot="900000">
            <a:off x="2820395" y="4833523"/>
            <a:ext cx="6200809" cy="461665"/>
          </a:xfrm>
          <a:prstGeom prst="rect">
            <a:avLst/>
          </a:prstGeom>
        </p:spPr>
        <p:txBody>
          <a:bodyPr wrap="square">
            <a:spAutoFit/>
          </a:bodyPr>
          <a:lstStyle/>
          <a:p>
            <a:r>
              <a:rPr lang="en-US" sz="2400" dirty="0"/>
              <a:t>http://</a:t>
            </a:r>
            <a:r>
              <a:rPr lang="en-US" sz="2400" dirty="0" smtClean="0"/>
              <a:t>www.digitalliteracyassessment.org</a:t>
            </a:r>
            <a:endParaRPr lang="en-US" sz="2400" dirty="0"/>
          </a:p>
        </p:txBody>
      </p:sp>
    </p:spTree>
    <p:extLst>
      <p:ext uri="{BB962C8B-B14F-4D97-AF65-F5344CB8AC3E}">
        <p14:creationId xmlns:p14="http://schemas.microsoft.com/office/powerpoint/2010/main" val="188288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4500000">
            <a:off x="4966069" y="2070432"/>
            <a:ext cx="5151635" cy="1435608"/>
          </a:xfrm>
        </p:spPr>
        <p:txBody>
          <a:bodyPr>
            <a:normAutofit/>
          </a:bodyPr>
          <a:lstStyle/>
          <a:p>
            <a:r>
              <a:rPr lang="en-US" dirty="0" smtClean="0"/>
              <a:t>teaching both staff and the public</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0700000">
            <a:off x="1503417" y="1783561"/>
            <a:ext cx="4211879" cy="3339596"/>
          </a:xfrm>
        </p:spPr>
      </p:pic>
      <p:sp>
        <p:nvSpPr>
          <p:cNvPr id="6" name="Text Placeholder 5"/>
          <p:cNvSpPr>
            <a:spLocks noGrp="1"/>
          </p:cNvSpPr>
          <p:nvPr>
            <p:ph type="body" sz="half" idx="2"/>
          </p:nvPr>
        </p:nvSpPr>
        <p:spPr>
          <a:xfrm rot="-900000">
            <a:off x="1403472" y="5299614"/>
            <a:ext cx="5675848" cy="404707"/>
          </a:xfrm>
        </p:spPr>
        <p:txBody>
          <a:bodyPr>
            <a:noAutofit/>
          </a:bodyPr>
          <a:lstStyle/>
          <a:p>
            <a:r>
              <a:rPr lang="en-US" sz="2400" dirty="0">
                <a:effectLst/>
              </a:rPr>
              <a:t>http://</a:t>
            </a:r>
            <a:r>
              <a:rPr lang="en-US" sz="2400" dirty="0" smtClean="0">
                <a:effectLst/>
              </a:rPr>
              <a:t>www.coloradovirtuallibrary.org/techtraining</a:t>
            </a:r>
            <a:endParaRPr lang="en-US" sz="2400" dirty="0"/>
          </a:p>
        </p:txBody>
      </p:sp>
      <p:sp>
        <p:nvSpPr>
          <p:cNvPr id="8" name="TextBox 7"/>
          <p:cNvSpPr txBox="1"/>
          <p:nvPr/>
        </p:nvSpPr>
        <p:spPr>
          <a:xfrm rot="20700000">
            <a:off x="1236283" y="603279"/>
            <a:ext cx="3642150" cy="1200329"/>
          </a:xfrm>
          <a:prstGeom prst="rect">
            <a:avLst/>
          </a:prstGeom>
          <a:noFill/>
        </p:spPr>
        <p:txBody>
          <a:bodyPr wrap="square" rtlCol="0">
            <a:spAutoFit/>
          </a:bodyPr>
          <a:lstStyle/>
          <a:p>
            <a:pPr algn="ctr"/>
            <a:r>
              <a:rPr lang="en-US" sz="3600" dirty="0" smtClean="0">
                <a:hlinkClick r:id="rId4"/>
              </a:rPr>
              <a:t>Tech Training for Libraries</a:t>
            </a:r>
            <a:endParaRPr lang="en-US" sz="3600" dirty="0"/>
          </a:p>
        </p:txBody>
      </p:sp>
    </p:spTree>
    <p:extLst>
      <p:ext uri="{BB962C8B-B14F-4D97-AF65-F5344CB8AC3E}">
        <p14:creationId xmlns:p14="http://schemas.microsoft.com/office/powerpoint/2010/main" val="342997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ackgroundRemoval t="1931" b="83848" l="43429" r="82765">
                        <a14:foregroundMark x1="46885" y1="25997" x2="46885" y2="25997"/>
                        <a14:foregroundMark x1="43429" y1="29344" x2="43429" y2="29344"/>
                        <a14:foregroundMark x1="55343" y1="28121" x2="55343" y2="28121"/>
                        <a14:foregroundMark x1="63029" y1="5792" x2="63029" y2="5792"/>
                        <a14:foregroundMark x1="68486" y1="1931" x2="68486" y2="1931"/>
                        <a14:foregroundMark x1="82810" y1="16216" x2="82810" y2="16216"/>
                        <a14:foregroundMark x1="70487" y1="69241" x2="70487" y2="69241"/>
                        <a14:foregroundMark x1="70487" y1="66602" x2="70487" y2="66602"/>
                        <a14:foregroundMark x1="66257" y1="65058" x2="66257" y2="65058"/>
                        <a14:foregroundMark x1="62028" y1="72008" x2="62028" y2="72008"/>
                        <a14:foregroundMark x1="66849" y1="74646" x2="66849" y2="74646"/>
                        <a14:foregroundMark x1="67258" y1="80888" x2="67258" y2="80888"/>
                        <a14:foregroundMark x1="66485" y1="77413" x2="66485" y2="77413"/>
                        <a14:foregroundMark x1="69486" y1="83848" x2="69486" y2="83848"/>
                        <a14:backgroundMark x1="63438" y1="26705" x2="63438" y2="26705"/>
                        <a14:backgroundMark x1="57981" y1="19562" x2="57981" y2="19562"/>
                      </a14:backgroundRemoval>
                    </a14:imgEffect>
                  </a14:imgLayer>
                </a14:imgProps>
              </a:ext>
              <a:ext uri="{28A0092B-C50C-407E-A947-70E740481C1C}">
                <a14:useLocalDpi xmlns:a14="http://schemas.microsoft.com/office/drawing/2010/main" val="0"/>
              </a:ext>
            </a:extLst>
          </a:blip>
          <a:srcRect l="41667" r="14187" b="15602"/>
          <a:stretch/>
        </p:blipFill>
        <p:spPr>
          <a:xfrm>
            <a:off x="7434" y="1143000"/>
            <a:ext cx="2438327" cy="5399049"/>
          </a:xfrm>
          <a:prstGeom prst="rect">
            <a:avLst/>
          </a:prstGeom>
        </p:spPr>
      </p:pic>
      <p:sp>
        <p:nvSpPr>
          <p:cNvPr id="2" name="Title 1"/>
          <p:cNvSpPr>
            <a:spLocks noGrp="1"/>
          </p:cNvSpPr>
          <p:nvPr>
            <p:ph type="title"/>
          </p:nvPr>
        </p:nvSpPr>
        <p:spPr/>
        <p:txBody>
          <a:bodyPr/>
          <a:lstStyle/>
          <a:p>
            <a:r>
              <a:rPr lang="en-US" dirty="0" smtClean="0"/>
              <a:t>well, what is it?</a:t>
            </a:r>
            <a:endParaRPr lang="en-US" dirty="0"/>
          </a:p>
        </p:txBody>
      </p:sp>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rot="895885">
            <a:off x="3362471" y="-534365"/>
            <a:ext cx="6665545" cy="7662127"/>
          </a:xfrm>
          <a:prstGeom prst="rect">
            <a:avLst/>
          </a:prstGeom>
          <a:noFill/>
          <a:ln>
            <a:noFill/>
          </a:ln>
        </p:spPr>
      </p:pic>
      <p:sp>
        <p:nvSpPr>
          <p:cNvPr id="3" name="Content Placeholder 2"/>
          <p:cNvSpPr>
            <a:spLocks noGrp="1"/>
          </p:cNvSpPr>
          <p:nvPr>
            <p:ph idx="1"/>
          </p:nvPr>
        </p:nvSpPr>
        <p:spPr>
          <a:xfrm rot="900000">
            <a:off x="3435503" y="1329070"/>
            <a:ext cx="5018211" cy="4832718"/>
          </a:xfrm>
          <a:solidFill>
            <a:schemeClr val="accent1">
              <a:alpha val="75000"/>
            </a:schemeClr>
          </a:solidFill>
        </p:spPr>
        <p:txBody>
          <a:bodyPr>
            <a:normAutofit/>
          </a:bodyPr>
          <a:lstStyle/>
          <a:p>
            <a:pPr marL="0" indent="0">
              <a:buNone/>
            </a:pPr>
            <a:r>
              <a:rPr lang="en-US" dirty="0" smtClean="0">
                <a:effectLst/>
              </a:rPr>
              <a:t>    Digital Literacy is the ability to use information and communication technologies to find, evaluate, create, and communicate information, requiring both cognitive and technical skills.</a:t>
            </a:r>
          </a:p>
          <a:p>
            <a:pPr marL="0" indent="0" algn="r">
              <a:buNone/>
            </a:pPr>
            <a:r>
              <a:rPr lang="en-US" dirty="0" smtClean="0">
                <a:effectLst/>
              </a:rPr>
              <a:t>-ALA Digital Literacy Taskforce, 2011</a:t>
            </a:r>
            <a:endParaRPr lang="en-US" dirty="0" smtClean="0"/>
          </a:p>
        </p:txBody>
      </p:sp>
      <p:sp>
        <p:nvSpPr>
          <p:cNvPr id="5" name="Rectangle 4"/>
          <p:cNvSpPr/>
          <p:nvPr/>
        </p:nvSpPr>
        <p:spPr>
          <a:xfrm rot="883722">
            <a:off x="5698053" y="4099275"/>
            <a:ext cx="596637"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a:t>
            </a:r>
            <a:endParaRPr lang="en-US" sz="5400" b="1" cap="none" spc="0" dirty="0">
              <a:ln/>
              <a:solidFill>
                <a:schemeClr val="accent3"/>
              </a:solidFill>
              <a:effectLst/>
            </a:endParaRPr>
          </a:p>
        </p:txBody>
      </p:sp>
      <p:sp>
        <p:nvSpPr>
          <p:cNvPr id="6" name="Rectangle 5"/>
          <p:cNvSpPr/>
          <p:nvPr/>
        </p:nvSpPr>
        <p:spPr>
          <a:xfrm rot="931197">
            <a:off x="3922653" y="943932"/>
            <a:ext cx="596638" cy="923330"/>
          </a:xfrm>
          <a:prstGeom prst="rect">
            <a:avLst/>
          </a:prstGeom>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5400" b="1" dirty="0" smtClean="0">
                <a:ln/>
                <a:solidFill>
                  <a:schemeClr val="accent3"/>
                </a:solidFill>
              </a:rPr>
              <a:t>“</a:t>
            </a:r>
            <a:endParaRPr lang="en-US" sz="5400" b="1" dirty="0">
              <a:ln/>
              <a:solidFill>
                <a:schemeClr val="accent3"/>
              </a:solidFill>
            </a:endParaRPr>
          </a:p>
        </p:txBody>
      </p:sp>
    </p:spTree>
    <p:extLst>
      <p:ext uri="{BB962C8B-B14F-4D97-AF65-F5344CB8AC3E}">
        <p14:creationId xmlns:p14="http://schemas.microsoft.com/office/powerpoint/2010/main" val="67250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19083" y="15922"/>
            <a:ext cx="5065776" cy="1691640"/>
          </a:xfrm>
          <a:solidFill>
            <a:schemeClr val="tx2">
              <a:lumMod val="50000"/>
              <a:alpha val="50000"/>
            </a:schemeClr>
          </a:solidFill>
        </p:spPr>
        <p:txBody>
          <a:bodyPr/>
          <a:lstStyle/>
          <a:p>
            <a:r>
              <a:rPr lang="en-US" dirty="0" smtClean="0">
                <a:hlinkClick r:id="rId3"/>
              </a:rPr>
              <a:t>Edge Initiative</a:t>
            </a:r>
            <a:r>
              <a:rPr lang="en-US" dirty="0" smtClean="0"/>
              <a:t/>
            </a:r>
            <a:br>
              <a:rPr lang="en-US" dirty="0" smtClean="0"/>
            </a:br>
            <a:r>
              <a:rPr lang="en-US" dirty="0" smtClean="0"/>
              <a:t>libraryedge.org</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1930" y="1828800"/>
            <a:ext cx="5076345" cy="4572000"/>
          </a:xfrm>
          <a:prstGeom prst="rect">
            <a:avLst/>
          </a:prstGeom>
        </p:spPr>
      </p:pic>
      <p:sp>
        <p:nvSpPr>
          <p:cNvPr id="5" name="Title 3"/>
          <p:cNvSpPr txBox="1">
            <a:spLocks/>
          </p:cNvSpPr>
          <p:nvPr/>
        </p:nvSpPr>
        <p:spPr>
          <a:xfrm rot="17100000">
            <a:off x="-606202" y="3043285"/>
            <a:ext cx="5151635" cy="1435608"/>
          </a:xfrm>
          <a:prstGeom prst="rect">
            <a:avLst/>
          </a:prstGeom>
        </p:spPr>
        <p:txBody>
          <a:bodyPr vert="horz" lIns="91440" tIns="45720" rIns="91440" bIns="45720" rtlCol="0" anchor="b">
            <a:normAutofit fontScale="77500" lnSpcReduction="20000"/>
          </a:bodyPr>
          <a:lst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digital literacy benchmarks for libraries</a:t>
            </a:r>
            <a:endParaRPr lang="en-US" dirty="0"/>
          </a:p>
        </p:txBody>
      </p:sp>
    </p:spTree>
    <p:extLst>
      <p:ext uri="{BB962C8B-B14F-4D97-AF65-F5344CB8AC3E}">
        <p14:creationId xmlns:p14="http://schemas.microsoft.com/office/powerpoint/2010/main" val="127109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4500000">
            <a:off x="277639" y="2480544"/>
            <a:ext cx="3717199" cy="1691640"/>
          </a:xfrm>
        </p:spPr>
        <p:txBody>
          <a:bodyPr/>
          <a:lstStyle/>
          <a:p>
            <a:r>
              <a:rPr lang="en-US" dirty="0" smtClean="0"/>
              <a:t>discussion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0000">
            <a:off x="3092187" y="2091017"/>
            <a:ext cx="5605358" cy="3434718"/>
          </a:xfrm>
          <a:prstGeom prst="rect">
            <a:avLst/>
          </a:prstGeom>
        </p:spPr>
      </p:pic>
    </p:spTree>
    <p:extLst>
      <p:ext uri="{BB962C8B-B14F-4D97-AF65-F5344CB8AC3E}">
        <p14:creationId xmlns:p14="http://schemas.microsoft.com/office/powerpoint/2010/main" val="218518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900000">
            <a:off x="691782" y="2760235"/>
            <a:ext cx="5690855" cy="1973095"/>
          </a:xfrm>
        </p:spPr>
        <p:txBody>
          <a:bodyPr/>
          <a:lstStyle/>
          <a:p>
            <a:r>
              <a:rPr lang="en-US" sz="4400" dirty="0"/>
              <a:t>d</a:t>
            </a:r>
            <a:r>
              <a:rPr lang="en-US" sz="4400" dirty="0" smtClean="0"/>
              <a:t>igital literacy –</a:t>
            </a:r>
            <a:br>
              <a:rPr lang="en-US" sz="4400" dirty="0" smtClean="0"/>
            </a:br>
            <a:r>
              <a:rPr lang="en-US" sz="4400" dirty="0" smtClean="0"/>
              <a:t>where it’s at</a:t>
            </a:r>
            <a:br>
              <a:rPr lang="en-US" sz="4400" dirty="0" smtClean="0"/>
            </a:br>
            <a:r>
              <a:rPr lang="en-US" sz="4400" dirty="0" smtClean="0"/>
              <a:t>and who’s involved</a:t>
            </a:r>
            <a:endParaRPr lang="en-US" sz="4400" dirty="0"/>
          </a:p>
        </p:txBody>
      </p:sp>
      <p:sp>
        <p:nvSpPr>
          <p:cNvPr id="3" name="Text Placeholder 2"/>
          <p:cNvSpPr>
            <a:spLocks noGrp="1"/>
          </p:cNvSpPr>
          <p:nvPr>
            <p:ph type="body" idx="1"/>
          </p:nvPr>
        </p:nvSpPr>
        <p:spPr>
          <a:xfrm rot="900000">
            <a:off x="688162" y="4863484"/>
            <a:ext cx="5271544" cy="569557"/>
          </a:xfrm>
        </p:spPr>
        <p:txBody>
          <a:bodyPr/>
          <a:lstStyle/>
          <a:p>
            <a:r>
              <a:rPr lang="en-US" dirty="0" smtClean="0"/>
              <a:t>alphabet soup to nuts and bolts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0000">
            <a:off x="7004441" y="2913593"/>
            <a:ext cx="2070646" cy="815384"/>
          </a:xfrm>
          <a:prstGeom prst="rect">
            <a:avLst/>
          </a:prstGeom>
        </p:spPr>
      </p:pic>
      <p:pic>
        <p:nvPicPr>
          <p:cNvPr id="3074" name="Picture 2" descr="C:\Documents and Settings\Jared.Leadbetter\Local Settings\Temporary Internet Files\Content.IE5\MJDSQ5T9\MP900400607[1].jpg"/>
          <p:cNvPicPr>
            <a:picLocks noChangeAspect="1" noChangeArrowheads="1"/>
          </p:cNvPicPr>
          <p:nvPr/>
        </p:nvPicPr>
        <p:blipFill rotWithShape="1">
          <a:blip r:embed="rId4">
            <a:extLst>
              <a:ext uri="{28A0092B-C50C-407E-A947-70E740481C1C}">
                <a14:useLocalDpi xmlns:a14="http://schemas.microsoft.com/office/drawing/2010/main" val="0"/>
              </a:ext>
            </a:extLst>
          </a:blip>
          <a:srcRect l="10038"/>
          <a:stretch/>
        </p:blipFill>
        <p:spPr bwMode="auto">
          <a:xfrm rot="900000">
            <a:off x="6382395" y="3871804"/>
            <a:ext cx="3137392" cy="380379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Documents and Settings\Jared.Leadbetter\Local Settings\Temporary Internet Files\Content.IE5\EV2HY187\MP900182861[1].jpg"/>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900000">
            <a:off x="3448903" y="432409"/>
            <a:ext cx="3657600" cy="2401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157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we here today?</a:t>
            </a:r>
            <a:endParaRPr lang="en-US" dirty="0"/>
          </a:p>
        </p:txBody>
      </p:sp>
      <p:sp>
        <p:nvSpPr>
          <p:cNvPr id="3" name="Content Placeholder 2"/>
          <p:cNvSpPr>
            <a:spLocks noGrp="1"/>
          </p:cNvSpPr>
          <p:nvPr>
            <p:ph idx="1"/>
          </p:nvPr>
        </p:nvSpPr>
        <p:spPr>
          <a:xfrm rot="900000">
            <a:off x="3827556" y="703264"/>
            <a:ext cx="4658735" cy="3053321"/>
          </a:xfrm>
        </p:spPr>
        <p:txBody>
          <a:bodyPr/>
          <a:lstStyle/>
          <a:p>
            <a:pPr marL="0" indent="0">
              <a:buNone/>
            </a:pPr>
            <a:r>
              <a:rPr lang="en-US" dirty="0" smtClean="0"/>
              <a:t>why is digital literacy so “hot” now?</a:t>
            </a:r>
          </a:p>
          <a:p>
            <a:pPr marL="0" indent="0">
              <a:buNone/>
            </a:pPr>
            <a:r>
              <a:rPr lang="en-US" dirty="0" smtClean="0"/>
              <a:t>and why are public libraries talking about it?</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0000">
            <a:off x="3221744" y="3237577"/>
            <a:ext cx="3037762" cy="3001598"/>
          </a:xfrm>
          <a:prstGeom prst="rect">
            <a:avLst/>
          </a:prstGeom>
        </p:spPr>
      </p:pic>
    </p:spTree>
    <p:extLst>
      <p:ext uri="{BB962C8B-B14F-4D97-AF65-F5344CB8AC3E}">
        <p14:creationId xmlns:p14="http://schemas.microsoft.com/office/powerpoint/2010/main" val="369968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Jared.Leadbetter\Local Settings\Temporary Internet Files\Content.IE5\W3RRQ8K2\MP900422756[1].jpg"/>
          <p:cNvPicPr>
            <a:picLocks noChangeAspect="1" noChangeArrowheads="1"/>
          </p:cNvPicPr>
          <p:nvPr/>
        </p:nvPicPr>
        <p:blipFill rotWithShape="1">
          <a:blip r:embed="rId3">
            <a:extLst>
              <a:ext uri="{28A0092B-C50C-407E-A947-70E740481C1C}">
                <a14:useLocalDpi xmlns:a14="http://schemas.microsoft.com/office/drawing/2010/main" val="0"/>
              </a:ext>
            </a:extLst>
          </a:blip>
          <a:srcRect l="7322" t="14978" r="42043"/>
          <a:stretch/>
        </p:blipFill>
        <p:spPr bwMode="auto">
          <a:xfrm rot="900000">
            <a:off x="-828710" y="933511"/>
            <a:ext cx="3472547" cy="604608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rot="-4500000">
            <a:off x="-867630" y="3101339"/>
            <a:ext cx="5436312" cy="1695631"/>
          </a:xfrm>
        </p:spPr>
        <p:txBody>
          <a:bodyPr/>
          <a:lstStyle/>
          <a:p>
            <a:r>
              <a:rPr lang="en-US" dirty="0" smtClean="0"/>
              <a:t>the  national players</a:t>
            </a:r>
            <a:endParaRPr lang="en-US" dirty="0"/>
          </a:p>
        </p:txBody>
      </p:sp>
      <p:sp>
        <p:nvSpPr>
          <p:cNvPr id="5" name="Content Placeholder 4"/>
          <p:cNvSpPr>
            <a:spLocks noGrp="1"/>
          </p:cNvSpPr>
          <p:nvPr>
            <p:ph idx="1"/>
          </p:nvPr>
        </p:nvSpPr>
        <p:spPr>
          <a:xfrm rot="900000">
            <a:off x="3043236" y="694463"/>
            <a:ext cx="5807968" cy="6027282"/>
          </a:xfrm>
        </p:spPr>
        <p:txBody>
          <a:bodyPr>
            <a:noAutofit/>
          </a:bodyPr>
          <a:lstStyle/>
          <a:p>
            <a:pPr>
              <a:buFont typeface="Courier New" pitchFamily="49" charset="0"/>
              <a:buChar char="o"/>
            </a:pPr>
            <a:r>
              <a:rPr lang="en-US" sz="2400" dirty="0" smtClean="0"/>
              <a:t>FCC:	Federal Communications 			Commission</a:t>
            </a:r>
            <a:endParaRPr lang="en-US" sz="2400" dirty="0"/>
          </a:p>
          <a:p>
            <a:pPr>
              <a:buFont typeface="Courier New" pitchFamily="49" charset="0"/>
              <a:buChar char="o"/>
            </a:pPr>
            <a:r>
              <a:rPr lang="en-US" sz="2400" dirty="0" smtClean="0"/>
              <a:t>IMLS:	Institute </a:t>
            </a:r>
            <a:r>
              <a:rPr lang="en-US" sz="2400" dirty="0"/>
              <a:t>of Museum </a:t>
            </a:r>
            <a:r>
              <a:rPr lang="en-US" sz="2400" dirty="0" smtClean="0"/>
              <a:t>and 			Library </a:t>
            </a:r>
            <a:r>
              <a:rPr lang="en-US" sz="2400" dirty="0"/>
              <a:t>Services</a:t>
            </a:r>
          </a:p>
          <a:p>
            <a:pPr>
              <a:buFont typeface="Courier New" pitchFamily="49" charset="0"/>
              <a:buChar char="o"/>
            </a:pPr>
            <a:r>
              <a:rPr lang="en-US" sz="2400" dirty="0" smtClean="0"/>
              <a:t>PLA:	Public Library Association</a:t>
            </a:r>
            <a:endParaRPr lang="en-US" sz="2400" dirty="0"/>
          </a:p>
          <a:p>
            <a:pPr>
              <a:buFont typeface="Courier New" pitchFamily="49" charset="0"/>
              <a:buChar char="o"/>
            </a:pPr>
            <a:r>
              <a:rPr lang="en-US" sz="2400" dirty="0" smtClean="0"/>
              <a:t>OITP:	American Library 				Association Office for 			Information Technology 	        		Policy</a:t>
            </a:r>
          </a:p>
          <a:p>
            <a:pPr>
              <a:buFont typeface="Courier New" pitchFamily="49" charset="0"/>
              <a:buChar char="o"/>
            </a:pPr>
            <a:r>
              <a:rPr lang="en-US" sz="2400" dirty="0" smtClean="0"/>
              <a:t>COSLA:	Chief Officers of State 			Library Agencies</a:t>
            </a:r>
          </a:p>
          <a:p>
            <a:pPr>
              <a:buFont typeface="Courier New" pitchFamily="49" charset="0"/>
              <a:buChar char="o"/>
            </a:pPr>
            <a:r>
              <a:rPr lang="en-US" sz="2400" dirty="0" smtClean="0"/>
              <a:t>Gates Foundation </a:t>
            </a:r>
            <a:br>
              <a:rPr lang="en-US" sz="2400" dirty="0" smtClean="0"/>
            </a:br>
            <a:r>
              <a:rPr lang="en-US" sz="2400" dirty="0" smtClean="0"/>
              <a:t>and many more</a:t>
            </a:r>
          </a:p>
        </p:txBody>
      </p:sp>
    </p:spTree>
    <p:extLst>
      <p:ext uri="{BB962C8B-B14F-4D97-AF65-F5344CB8AC3E}">
        <p14:creationId xmlns:p14="http://schemas.microsoft.com/office/powerpoint/2010/main" val="317318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rot="20700000">
            <a:off x="590475" y="795414"/>
            <a:ext cx="5771411" cy="4353995"/>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dirty="0" smtClean="0"/>
              <a:t>National Broadband Plan</a:t>
            </a:r>
            <a:endParaRPr lang="en-US" dirty="0"/>
          </a:p>
        </p:txBody>
      </p:sp>
      <p:sp>
        <p:nvSpPr>
          <p:cNvPr id="3" name="Content Placeholder 2"/>
          <p:cNvSpPr>
            <a:spLocks noGrp="1"/>
          </p:cNvSpPr>
          <p:nvPr>
            <p:ph idx="1"/>
          </p:nvPr>
        </p:nvSpPr>
        <p:spPr>
          <a:xfrm rot="-900000">
            <a:off x="804630" y="618123"/>
            <a:ext cx="5343100" cy="4303870"/>
          </a:xfrm>
        </p:spPr>
        <p:txBody>
          <a:bodyPr>
            <a:normAutofit/>
          </a:bodyPr>
          <a:lstStyle/>
          <a:p>
            <a:pPr>
              <a:buFont typeface="Arial" pitchFamily="34" charset="0"/>
              <a:buChar char="•"/>
            </a:pPr>
            <a:r>
              <a:rPr lang="en-US" dirty="0" smtClean="0">
                <a:effectLst/>
              </a:rPr>
              <a:t>Connecting America: The National Broadband Plan, March 16, 2010</a:t>
            </a:r>
          </a:p>
          <a:p>
            <a:pPr>
              <a:buFont typeface="Arial" pitchFamily="34" charset="0"/>
              <a:buChar char="•"/>
            </a:pPr>
            <a:r>
              <a:rPr lang="en-US" dirty="0" smtClean="0">
                <a:effectLst/>
              </a:rPr>
              <a:t>Goals and action items</a:t>
            </a:r>
          </a:p>
          <a:p>
            <a:pPr marL="0" indent="0">
              <a:buNone/>
            </a:pPr>
            <a:endParaRPr lang="en-US" dirty="0" smtClean="0">
              <a:effectLst/>
            </a:endParaRPr>
          </a:p>
          <a:p>
            <a:pPr marL="0" indent="0">
              <a:buNone/>
            </a:pPr>
            <a:endParaRPr lang="en-US" dirty="0" smtClean="0">
              <a:effectLst/>
            </a:endParaRPr>
          </a:p>
        </p:txBody>
      </p:sp>
      <p:sp>
        <p:nvSpPr>
          <p:cNvPr id="4" name="Text Placeholder 3"/>
          <p:cNvSpPr>
            <a:spLocks noGrp="1"/>
          </p:cNvSpPr>
          <p:nvPr>
            <p:ph type="body" sz="half" idx="2"/>
          </p:nvPr>
        </p:nvSpPr>
        <p:spPr>
          <a:xfrm rot="-900000">
            <a:off x="1239822" y="5404832"/>
            <a:ext cx="5941388" cy="988131"/>
          </a:xfrm>
        </p:spPr>
        <p:txBody>
          <a:bodyPr>
            <a:noAutofit/>
          </a:bodyPr>
          <a:lstStyle/>
          <a:p>
            <a:r>
              <a:rPr lang="en-US" sz="2400" dirty="0" smtClean="0"/>
              <a:t>Libraries were mentioned all throughout this 376 page NBBP …</a:t>
            </a:r>
            <a:endParaRPr lang="en-US" sz="2400" dirty="0"/>
          </a:p>
        </p:txBody>
      </p:sp>
      <p:pic>
        <p:nvPicPr>
          <p:cNvPr id="6" name="Picture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0892" y="3810000"/>
            <a:ext cx="860108" cy="1140143"/>
          </a:xfrm>
          <a:prstGeom prst="rect">
            <a:avLst/>
          </a:prstGeom>
        </p:spPr>
      </p:pic>
    </p:spTree>
    <p:extLst>
      <p:ext uri="{BB962C8B-B14F-4D97-AF65-F5344CB8AC3E}">
        <p14:creationId xmlns:p14="http://schemas.microsoft.com/office/powerpoint/2010/main" val="46220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900000">
            <a:off x="736689" y="1401177"/>
            <a:ext cx="5343100" cy="2829307"/>
          </a:xfrm>
        </p:spPr>
        <p:txBody>
          <a:bodyPr>
            <a:noAutofit/>
          </a:bodyPr>
          <a:lstStyle/>
          <a:p>
            <a:pPr marL="0" indent="0">
              <a:buNone/>
            </a:pPr>
            <a:r>
              <a:rPr lang="en-US" sz="3600" dirty="0"/>
              <a:t>a</a:t>
            </a:r>
            <a:r>
              <a:rPr lang="en-US" sz="3600" dirty="0" smtClean="0"/>
              <a:t>n entire section of the plan devoted to Addressing </a:t>
            </a:r>
            <a:r>
              <a:rPr lang="en-US" sz="3600" dirty="0"/>
              <a:t>Digital Literacy Barriers to Broadband Adoption and Utilization</a:t>
            </a:r>
          </a:p>
        </p:txBody>
      </p:sp>
      <p:sp>
        <p:nvSpPr>
          <p:cNvPr id="4" name="Text Placeholder 3"/>
          <p:cNvSpPr>
            <a:spLocks noGrp="1"/>
          </p:cNvSpPr>
          <p:nvPr>
            <p:ph type="body" sz="half" idx="2"/>
          </p:nvPr>
        </p:nvSpPr>
        <p:spPr>
          <a:xfrm rot="-900000">
            <a:off x="744691" y="5356061"/>
            <a:ext cx="6536730" cy="988131"/>
          </a:xfrm>
        </p:spPr>
        <p:txBody>
          <a:bodyPr>
            <a:noAutofit/>
          </a:bodyPr>
          <a:lstStyle/>
          <a:p>
            <a:r>
              <a:rPr lang="en-US" sz="2400" dirty="0" smtClean="0"/>
              <a:t>Libraries on the front lines in the digital literacy efforts</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304800"/>
            <a:ext cx="1976438" cy="197643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3048000"/>
            <a:ext cx="1428750" cy="1085850"/>
          </a:xfrm>
          <a:prstGeom prst="rect">
            <a:avLst/>
          </a:prstGeom>
        </p:spPr>
      </p:pic>
    </p:spTree>
    <p:extLst>
      <p:ext uri="{BB962C8B-B14F-4D97-AF65-F5344CB8AC3E}">
        <p14:creationId xmlns:p14="http://schemas.microsoft.com/office/powerpoint/2010/main" val="142392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happening nationally?</a:t>
            </a:r>
            <a:endParaRPr lang="en-US" dirty="0"/>
          </a:p>
        </p:txBody>
      </p:sp>
      <p:sp>
        <p:nvSpPr>
          <p:cNvPr id="4" name="Text Placeholder 3"/>
          <p:cNvSpPr>
            <a:spLocks noGrp="1"/>
          </p:cNvSpPr>
          <p:nvPr>
            <p:ph type="body" sz="half" idx="2"/>
          </p:nvPr>
        </p:nvSpPr>
        <p:spPr>
          <a:xfrm rot="900000">
            <a:off x="1333753" y="637276"/>
            <a:ext cx="4310915" cy="4437349"/>
          </a:xfrm>
        </p:spPr>
        <p:txBody>
          <a:bodyPr>
            <a:normAutofit fontScale="47500" lnSpcReduction="20000"/>
          </a:bodyPr>
          <a:lstStyle/>
          <a:p>
            <a:r>
              <a:rPr lang="en-US" sz="5800" dirty="0">
                <a:effectLst/>
              </a:rPr>
              <a:t>The Institute of Museum and Library Services (IMLS) awarded (PLA), a </a:t>
            </a:r>
            <a:r>
              <a:rPr lang="en-US" sz="5800" dirty="0" smtClean="0">
                <a:effectLst/>
              </a:rPr>
              <a:t>$466,182 </a:t>
            </a:r>
            <a:r>
              <a:rPr lang="en-US" sz="5800" dirty="0">
                <a:effectLst/>
              </a:rPr>
              <a:t>grant</a:t>
            </a:r>
          </a:p>
          <a:p>
            <a:endParaRPr lang="en-US" sz="5800" dirty="0"/>
          </a:p>
          <a:p>
            <a:r>
              <a:rPr lang="en-US" sz="5800" dirty="0" smtClean="0"/>
              <a:t>PLA </a:t>
            </a:r>
            <a:r>
              <a:rPr lang="en-US" sz="5800" dirty="0"/>
              <a:t>will partner </a:t>
            </a:r>
            <a:r>
              <a:rPr lang="en-US" sz="5800" dirty="0" smtClean="0"/>
              <a:t>with:</a:t>
            </a:r>
          </a:p>
          <a:p>
            <a:r>
              <a:rPr lang="en-US" sz="5800" dirty="0" smtClean="0"/>
              <a:t> OITP</a:t>
            </a:r>
          </a:p>
          <a:p>
            <a:r>
              <a:rPr lang="en-US" sz="5800" dirty="0" smtClean="0"/>
              <a:t>COSLA</a:t>
            </a:r>
          </a:p>
          <a:p>
            <a:r>
              <a:rPr lang="en-US" dirty="0" smtClean="0"/>
              <a:t>.</a:t>
            </a:r>
            <a:endParaRPr lang="en-US" dirty="0"/>
          </a:p>
        </p:txBody>
      </p:sp>
    </p:spTree>
    <p:extLst>
      <p:ext uri="{BB962C8B-B14F-4D97-AF65-F5344CB8AC3E}">
        <p14:creationId xmlns:p14="http://schemas.microsoft.com/office/powerpoint/2010/main" val="237589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portal to rule them all…</a:t>
            </a:r>
            <a:endParaRPr lang="en-US" dirty="0"/>
          </a:p>
        </p:txBody>
      </p:sp>
      <p:pic>
        <p:nvPicPr>
          <p:cNvPr id="5" name="Picture Placeholder 4">
            <a:hlinkClick r:id="rId3"/>
          </p:cNvPr>
          <p:cNvPicPr>
            <a:picLocks noGrp="1" noChangeAspect="1"/>
          </p:cNvPicPr>
          <p:nvPr>
            <p:ph type="pic" idx="1"/>
          </p:nvPr>
        </p:nvPicPr>
        <p:blipFill>
          <a:blip r:embed="rId4">
            <a:extLst>
              <a:ext uri="{28A0092B-C50C-407E-A947-70E740481C1C}">
                <a14:useLocalDpi xmlns:a14="http://schemas.microsoft.com/office/drawing/2010/main" val="0"/>
              </a:ext>
            </a:extLst>
          </a:blip>
          <a:srcRect t="11899" b="11899"/>
          <a:stretch>
            <a:fillRect/>
          </a:stretch>
        </p:blipFill>
        <p:spPr>
          <a:xfrm rot="900000">
            <a:off x="914225" y="482276"/>
            <a:ext cx="1524348" cy="1161584"/>
          </a:xfrm>
        </p:spPr>
      </p:pic>
      <p:sp>
        <p:nvSpPr>
          <p:cNvPr id="4" name="Text Placeholder 3"/>
          <p:cNvSpPr>
            <a:spLocks noGrp="1"/>
          </p:cNvSpPr>
          <p:nvPr>
            <p:ph type="body" sz="half" idx="2"/>
          </p:nvPr>
        </p:nvSpPr>
        <p:spPr>
          <a:xfrm rot="900000">
            <a:off x="698546" y="3332885"/>
            <a:ext cx="4310915" cy="2329874"/>
          </a:xfrm>
        </p:spPr>
        <p:txBody>
          <a:bodyPr>
            <a:normAutofit/>
          </a:bodyPr>
          <a:lstStyle/>
          <a:p>
            <a:r>
              <a:rPr lang="en-US" dirty="0" smtClean="0"/>
              <a:t>A national learning portal created  by librarians from the best of the best – Digital Literacy.gov and PCC Grants nationwide.</a:t>
            </a:r>
          </a:p>
          <a:p>
            <a:r>
              <a:rPr lang="en-US" dirty="0" smtClean="0"/>
              <a:t>Still in development – DigitalLearn.org</a:t>
            </a:r>
            <a:endParaRPr lang="en-US" dirty="0"/>
          </a:p>
        </p:txBody>
      </p:sp>
      <p:pic>
        <p:nvPicPr>
          <p:cNvPr id="7" name="Picture 6">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900000">
            <a:off x="3692243" y="722581"/>
            <a:ext cx="2286521" cy="1791108"/>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900000">
            <a:off x="1717664" y="2595603"/>
            <a:ext cx="3076575" cy="723900"/>
          </a:xfrm>
          <a:prstGeom prst="rect">
            <a:avLst/>
          </a:prstGeom>
          <a:solidFill>
            <a:schemeClr val="tx1"/>
          </a:solidFill>
        </p:spPr>
      </p:pic>
    </p:spTree>
    <p:extLst>
      <p:ext uri="{BB962C8B-B14F-4D97-AF65-F5344CB8AC3E}">
        <p14:creationId xmlns:p14="http://schemas.microsoft.com/office/powerpoint/2010/main" val="2616614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BTOP, PCCs and moving forward</a:t>
            </a:r>
            <a:endParaRPr lang="en-US" dirty="0"/>
          </a:p>
        </p:txBody>
      </p:sp>
      <p:sp>
        <p:nvSpPr>
          <p:cNvPr id="3" name="Content Placeholder 2"/>
          <p:cNvSpPr>
            <a:spLocks noGrp="1"/>
          </p:cNvSpPr>
          <p:nvPr>
            <p:ph idx="1"/>
          </p:nvPr>
        </p:nvSpPr>
        <p:spPr>
          <a:xfrm rot="-900000">
            <a:off x="451816" y="1874968"/>
            <a:ext cx="5987074" cy="2513089"/>
          </a:xfrm>
          <a:solidFill>
            <a:schemeClr val="accent2"/>
          </a:solidFill>
        </p:spPr>
        <p:txBody>
          <a:bodyPr anchor="ctr" anchorCtr="0">
            <a:normAutofit/>
          </a:bodyPr>
          <a:lstStyle/>
          <a:p>
            <a:pPr marL="0" indent="0" algn="ctr">
              <a:buNone/>
            </a:pPr>
            <a:r>
              <a:rPr lang="en-US" sz="2800" dirty="0" smtClean="0">
                <a:effectLst/>
              </a:rPr>
              <a:t>The Maine State Library’s BTOP grant served as one of the building blocks to this national effort. </a:t>
            </a:r>
            <a:endParaRPr lang="en-US" sz="2800" dirty="0" smtClean="0"/>
          </a:p>
        </p:txBody>
      </p:sp>
      <p:sp>
        <p:nvSpPr>
          <p:cNvPr id="4" name="Text Placeholder 3"/>
          <p:cNvSpPr>
            <a:spLocks noGrp="1"/>
          </p:cNvSpPr>
          <p:nvPr>
            <p:ph type="body" sz="half" idx="2"/>
          </p:nvPr>
        </p:nvSpPr>
        <p:spPr>
          <a:xfrm rot="-900000">
            <a:off x="1471062" y="5374390"/>
            <a:ext cx="5706140" cy="988131"/>
          </a:xfrm>
        </p:spPr>
        <p:txBody>
          <a:bodyPr>
            <a:noAutofit/>
          </a:bodyPr>
          <a:lstStyle/>
          <a:p>
            <a:r>
              <a:rPr lang="en-US" sz="2400" dirty="0" smtClean="0"/>
              <a:t>Laptops, desktops, video conferencing, LearningExpress Library and the Information Commons</a:t>
            </a:r>
            <a:endParaRPr lang="en-US" sz="24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228600"/>
            <a:ext cx="1016232" cy="1016232"/>
          </a:xfrm>
          <a:prstGeom prst="rect">
            <a:avLst/>
          </a:prstGeom>
        </p:spPr>
      </p:pic>
    </p:spTree>
    <p:extLst>
      <p:ext uri="{BB962C8B-B14F-4D97-AF65-F5344CB8AC3E}">
        <p14:creationId xmlns:p14="http://schemas.microsoft.com/office/powerpoint/2010/main" val="342157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rot="900000">
            <a:off x="676996" y="1367956"/>
            <a:ext cx="5046807" cy="3525402"/>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rot="900000">
            <a:off x="-20477" y="4990765"/>
            <a:ext cx="4028833" cy="1549826"/>
          </a:xfrm>
        </p:spPr>
        <p:txBody>
          <a:bodyPr>
            <a:normAutofit/>
          </a:bodyPr>
          <a:lstStyle/>
          <a:p>
            <a:pPr algn="ctr"/>
            <a:r>
              <a:rPr lang="en-US" dirty="0" smtClean="0"/>
              <a:t>information and education</a:t>
            </a:r>
            <a:endParaRPr lang="en-US" dirty="0"/>
          </a:p>
        </p:txBody>
      </p:sp>
      <p:sp>
        <p:nvSpPr>
          <p:cNvPr id="6" name="Text Placeholder 5"/>
          <p:cNvSpPr>
            <a:spLocks noGrp="1"/>
          </p:cNvSpPr>
          <p:nvPr>
            <p:ph type="body" sz="half" idx="2"/>
          </p:nvPr>
        </p:nvSpPr>
        <p:spPr>
          <a:xfrm rot="900000">
            <a:off x="864590" y="1514375"/>
            <a:ext cx="4540573" cy="3745846"/>
          </a:xfrm>
        </p:spPr>
        <p:txBody>
          <a:bodyPr>
            <a:noAutofit/>
          </a:bodyPr>
          <a:lstStyle/>
          <a:p>
            <a:r>
              <a:rPr lang="en-US" sz="2800" dirty="0" smtClean="0"/>
              <a:t>possesses </a:t>
            </a:r>
            <a:r>
              <a:rPr lang="en-US" sz="2800" dirty="0"/>
              <a:t>the variety of skills – technical and cognitive – required to find, understand, evaluate, create, and communicate digital information in a wide variety of formats; </a:t>
            </a:r>
          </a:p>
        </p:txBody>
      </p:sp>
      <p:pic>
        <p:nvPicPr>
          <p:cNvPr id="8" name="Picture 7"/>
          <p:cNvPicPr>
            <a:picLocks noChangeAspect="1"/>
          </p:cNvPicPr>
          <p:nvPr/>
        </p:nvPicPr>
        <p:blipFill rotWithShape="1">
          <a:blip r:embed="rId3">
            <a:duotone>
              <a:prstClr val="black"/>
              <a:schemeClr val="accent2">
                <a:tint val="45000"/>
                <a:satMod val="400000"/>
              </a:schemeClr>
            </a:duotone>
            <a:extLst>
              <a:ext uri="{28A0092B-C50C-407E-A947-70E740481C1C}">
                <a14:useLocalDpi xmlns:a14="http://schemas.microsoft.com/office/drawing/2010/main" val="0"/>
              </a:ext>
            </a:extLst>
          </a:blip>
          <a:srcRect t="20027" b="21050"/>
          <a:stretch/>
        </p:blipFill>
        <p:spPr>
          <a:xfrm rot="17100000">
            <a:off x="4549271" y="2716609"/>
            <a:ext cx="5400244" cy="2380277"/>
          </a:xfrm>
          <a:prstGeom prst="rect">
            <a:avLst/>
          </a:prstGeom>
        </p:spPr>
      </p:pic>
      <p:sp>
        <p:nvSpPr>
          <p:cNvPr id="5" name="Title 3"/>
          <p:cNvSpPr txBox="1">
            <a:spLocks/>
          </p:cNvSpPr>
          <p:nvPr/>
        </p:nvSpPr>
        <p:spPr>
          <a:xfrm>
            <a:off x="-7961" y="0"/>
            <a:ext cx="9105783" cy="1549826"/>
          </a:xfrm>
          <a:prstGeom prst="rect">
            <a:avLst/>
          </a:prstGeom>
        </p:spPr>
        <p:txBody>
          <a:bodyPr vert="horz" lIns="91440" tIns="45720" rIns="91440" bIns="45720" rtlCol="0" anchor="t">
            <a:normAutofit/>
          </a:bodyPr>
          <a:lstStyle>
            <a:lvl1pPr algn="r" defTabSz="914400" rtl="0" eaLnBrk="1" latinLnBrk="0" hangingPunct="1">
              <a:spcBef>
                <a:spcPct val="0"/>
              </a:spcBef>
              <a:buNone/>
              <a:defRPr sz="4400" b="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smtClean="0"/>
              <a:t>a person who is digitally literate…</a:t>
            </a:r>
            <a:endParaRPr lang="en-US" dirty="0"/>
          </a:p>
        </p:txBody>
      </p:sp>
    </p:spTree>
    <p:extLst>
      <p:ext uri="{BB962C8B-B14F-4D97-AF65-F5344CB8AC3E}">
        <p14:creationId xmlns:p14="http://schemas.microsoft.com/office/powerpoint/2010/main" val="305469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happening at the state level?</a:t>
            </a:r>
            <a:endParaRPr lang="en-US" dirty="0"/>
          </a:p>
        </p:txBody>
      </p:sp>
      <p:sp>
        <p:nvSpPr>
          <p:cNvPr id="4" name="Text Placeholder 3"/>
          <p:cNvSpPr>
            <a:spLocks noGrp="1"/>
          </p:cNvSpPr>
          <p:nvPr>
            <p:ph type="body" sz="half" idx="2"/>
          </p:nvPr>
        </p:nvSpPr>
        <p:spPr>
          <a:xfrm rot="900000">
            <a:off x="1458876" y="1086122"/>
            <a:ext cx="4310915" cy="4774938"/>
          </a:xfrm>
        </p:spPr>
        <p:txBody>
          <a:bodyPr>
            <a:noAutofit/>
          </a:bodyPr>
          <a:lstStyle/>
          <a:p>
            <a:r>
              <a:rPr lang="en-US" sz="2800" dirty="0" smtClean="0"/>
              <a:t>Continued funding for LearningExpress Library</a:t>
            </a:r>
          </a:p>
          <a:p>
            <a:endParaRPr lang="en-US" sz="2800" dirty="0"/>
          </a:p>
          <a:p>
            <a:r>
              <a:rPr lang="en-US" sz="2800" dirty="0" smtClean="0"/>
              <a:t>Possible staffing for a digital literacy trainer to work with library staff and also train patrons</a:t>
            </a:r>
          </a:p>
          <a:p>
            <a:endParaRPr lang="en-US" sz="2800" dirty="0" smtClean="0"/>
          </a:p>
          <a:p>
            <a:r>
              <a:rPr lang="en-US" sz="2800" dirty="0" smtClean="0"/>
              <a:t>What else?</a:t>
            </a:r>
            <a:endParaRPr lang="en-US" sz="2800" dirty="0"/>
          </a:p>
        </p:txBody>
      </p:sp>
      <p:pic>
        <p:nvPicPr>
          <p:cNvPr id="1026" name="Picture 2" descr="Visit LearningExpress for your online learning"/>
          <p:cNvPicPr>
            <a:picLocks noChangeAspect="1" noChangeArrowheads="1"/>
          </p:cNvPicPr>
          <p:nvPr/>
        </p:nvPicPr>
        <p:blipFill rotWithShape="1">
          <a:blip r:embed="rId3">
            <a:extLst>
              <a:ext uri="{28A0092B-C50C-407E-A947-70E740481C1C}">
                <a14:useLocalDpi xmlns:a14="http://schemas.microsoft.com/office/drawing/2010/main" val="0"/>
              </a:ext>
            </a:extLst>
          </a:blip>
          <a:srcRect l="7642" r="7821"/>
          <a:stretch/>
        </p:blipFill>
        <p:spPr bwMode="auto">
          <a:xfrm>
            <a:off x="152400" y="152400"/>
            <a:ext cx="1610436" cy="158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73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900000">
            <a:off x="868305" y="2690890"/>
            <a:ext cx="5690855" cy="1570680"/>
          </a:xfrm>
        </p:spPr>
        <p:txBody>
          <a:bodyPr/>
          <a:lstStyle/>
          <a:p>
            <a:r>
              <a:rPr lang="en-US" dirty="0" smtClean="0"/>
              <a:t>possible federal funding?</a:t>
            </a:r>
            <a:endParaRPr lang="en-US" dirty="0"/>
          </a:p>
        </p:txBody>
      </p:sp>
      <p:sp>
        <p:nvSpPr>
          <p:cNvPr id="3" name="Text Placeholder 2"/>
          <p:cNvSpPr>
            <a:spLocks noGrp="1"/>
          </p:cNvSpPr>
          <p:nvPr>
            <p:ph type="body" idx="1"/>
          </p:nvPr>
        </p:nvSpPr>
        <p:spPr>
          <a:xfrm rot="900000">
            <a:off x="119191" y="4476212"/>
            <a:ext cx="5934423" cy="1500187"/>
          </a:xfrm>
        </p:spPr>
        <p:txBody>
          <a:bodyPr>
            <a:normAutofit/>
          </a:bodyPr>
          <a:lstStyle/>
          <a:p>
            <a:r>
              <a:rPr lang="en-US" dirty="0" smtClean="0"/>
              <a:t>FCC money from Universal Service Fund High Cost.  Efforts have been on hold due to uncertainty around the election.</a:t>
            </a:r>
          </a:p>
          <a:p>
            <a:endParaRPr lang="en-US" dirty="0"/>
          </a:p>
          <a:p>
            <a:endParaRPr lang="en-US" dirty="0"/>
          </a:p>
          <a:p>
            <a:endParaRPr lang="en-US" dirty="0" smtClean="0"/>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0000">
            <a:off x="2686852" y="-736792"/>
            <a:ext cx="4576155" cy="3429000"/>
          </a:xfrm>
          <a:prstGeom prst="rect">
            <a:avLst/>
          </a:prstGeom>
        </p:spPr>
      </p:pic>
    </p:spTree>
    <p:extLst>
      <p:ext uri="{BB962C8B-B14F-4D97-AF65-F5344CB8AC3E}">
        <p14:creationId xmlns:p14="http://schemas.microsoft.com/office/powerpoint/2010/main" val="83335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900000">
            <a:off x="548882" y="-18334"/>
            <a:ext cx="3025701" cy="1695631"/>
          </a:xfrm>
        </p:spPr>
        <p:txBody>
          <a:bodyPr/>
          <a:lstStyle/>
          <a:p>
            <a:r>
              <a:rPr lang="en-US" dirty="0" smtClean="0"/>
              <a:t>workforce legislation</a:t>
            </a:r>
            <a:endParaRPr lang="en-US" dirty="0"/>
          </a:p>
        </p:txBody>
      </p:sp>
      <p:pic>
        <p:nvPicPr>
          <p:cNvPr id="7" name="Picture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7100000">
            <a:off x="-1065853" y="2260433"/>
            <a:ext cx="4657725" cy="3260407"/>
          </a:xfrm>
        </p:spPr>
      </p:pic>
      <p:sp>
        <p:nvSpPr>
          <p:cNvPr id="8" name="Text Placeholder 7"/>
          <p:cNvSpPr>
            <a:spLocks noGrp="1"/>
          </p:cNvSpPr>
          <p:nvPr>
            <p:ph type="body" sz="half" idx="4294967295"/>
          </p:nvPr>
        </p:nvSpPr>
        <p:spPr>
          <a:xfrm rot="900000">
            <a:off x="3069339" y="599450"/>
            <a:ext cx="5387345" cy="6403482"/>
          </a:xfrm>
        </p:spPr>
        <p:txBody>
          <a:bodyPr>
            <a:normAutofit/>
          </a:bodyPr>
          <a:lstStyle/>
          <a:p>
            <a:pPr lvl="0">
              <a:buFont typeface="Courier New" pitchFamily="49" charset="0"/>
              <a:buChar char="o"/>
            </a:pPr>
            <a:r>
              <a:rPr lang="en-US" sz="2400" dirty="0">
                <a:effectLst/>
              </a:rPr>
              <a:t>H.R. 113 - Workforce Investment through Local Libraries (WILL) Act for the new 113th Congress.  This legislation proposes including libraries in the Workforce Investment Act (WIA)</a:t>
            </a:r>
          </a:p>
          <a:p>
            <a:pPr lvl="0">
              <a:buFont typeface="Courier New" pitchFamily="49" charset="0"/>
              <a:buChar char="o"/>
            </a:pPr>
            <a:r>
              <a:rPr lang="en-US" sz="2400" dirty="0">
                <a:effectLst/>
              </a:rPr>
              <a:t>This legislation will amend the Workforce Investment Act (WIA) to include library representation on state and local workforce investment boards as well as assure coordination of employment, training, and literacy services carried out by public libraries. </a:t>
            </a:r>
          </a:p>
        </p:txBody>
      </p:sp>
    </p:spTree>
    <p:extLst>
      <p:ext uri="{BB962C8B-B14F-4D97-AF65-F5344CB8AC3E}">
        <p14:creationId xmlns:p14="http://schemas.microsoft.com/office/powerpoint/2010/main" val="239404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900000">
            <a:off x="548882" y="-18334"/>
            <a:ext cx="3025701" cy="1695631"/>
          </a:xfrm>
        </p:spPr>
        <p:txBody>
          <a:bodyPr/>
          <a:lstStyle/>
          <a:p>
            <a:r>
              <a:rPr lang="en-US" dirty="0" smtClean="0"/>
              <a:t>workforce legislation</a:t>
            </a:r>
            <a:endParaRPr lang="en-US" dirty="0"/>
          </a:p>
        </p:txBody>
      </p:sp>
      <p:pic>
        <p:nvPicPr>
          <p:cNvPr id="7" name="Picture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7100000">
            <a:off x="-1065853" y="2260433"/>
            <a:ext cx="4657725" cy="3260407"/>
          </a:xfrm>
        </p:spPr>
      </p:pic>
      <p:sp>
        <p:nvSpPr>
          <p:cNvPr id="8" name="Text Placeholder 7"/>
          <p:cNvSpPr>
            <a:spLocks noGrp="1"/>
          </p:cNvSpPr>
          <p:nvPr>
            <p:ph type="body" sz="half" idx="4294967295"/>
          </p:nvPr>
        </p:nvSpPr>
        <p:spPr>
          <a:xfrm rot="900000">
            <a:off x="3124620" y="606728"/>
            <a:ext cx="5387345" cy="5976298"/>
          </a:xfrm>
        </p:spPr>
        <p:txBody>
          <a:bodyPr>
            <a:noAutofit/>
          </a:bodyPr>
          <a:lstStyle/>
          <a:p>
            <a:pPr lvl="0">
              <a:buFont typeface="Courier New" pitchFamily="49" charset="0"/>
              <a:buChar char="o"/>
            </a:pPr>
            <a:r>
              <a:rPr lang="en-US" sz="2100" dirty="0" smtClean="0">
                <a:effectLst/>
              </a:rPr>
              <a:t>H.R</a:t>
            </a:r>
            <a:r>
              <a:rPr lang="en-US" sz="2100" dirty="0">
                <a:effectLst/>
              </a:rPr>
              <a:t>. 113 also recognizes public libraries as an allowable “One-Stop” partner and authorizes new demonstration and pilot projects to establish employment resources in public libraries.  </a:t>
            </a:r>
          </a:p>
          <a:p>
            <a:pPr lvl="0">
              <a:buFont typeface="Courier New" pitchFamily="49" charset="0"/>
              <a:buChar char="o"/>
            </a:pPr>
            <a:r>
              <a:rPr lang="en-US" sz="2100" dirty="0">
                <a:effectLst/>
              </a:rPr>
              <a:t>This will allow library users access to workforce activities and information related to training services and employment opportunities, </a:t>
            </a:r>
            <a:r>
              <a:rPr lang="en-US" sz="2100" dirty="0" smtClean="0">
                <a:effectLst/>
              </a:rPr>
              <a:t>such as </a:t>
            </a:r>
            <a:r>
              <a:rPr lang="en-US" sz="2100" dirty="0">
                <a:effectLst/>
              </a:rPr>
              <a:t>resume development, job bank web searches, literacy services, and workshops on career information.  </a:t>
            </a:r>
          </a:p>
          <a:p>
            <a:pPr lvl="0">
              <a:buFont typeface="Courier New" pitchFamily="49" charset="0"/>
              <a:buChar char="o"/>
            </a:pPr>
            <a:r>
              <a:rPr lang="en-US" sz="2100" dirty="0">
                <a:effectLst/>
              </a:rPr>
              <a:t>The goal of the WILL Act is to allow libraries the </a:t>
            </a:r>
            <a:r>
              <a:rPr lang="en-US" sz="2100" b="1" dirty="0">
                <a:effectLst/>
              </a:rPr>
              <a:t>access to WIA funds</a:t>
            </a:r>
            <a:r>
              <a:rPr lang="en-US" sz="2100" dirty="0">
                <a:effectLst/>
              </a:rPr>
              <a:t> to continue to provide job search support in communities all across America</a:t>
            </a:r>
            <a:r>
              <a:rPr lang="en-US" sz="2100" dirty="0" smtClean="0">
                <a:effectLst/>
              </a:rPr>
              <a:t>.</a:t>
            </a:r>
            <a:endParaRPr lang="en-US" sz="2100" dirty="0">
              <a:effectLst/>
            </a:endParaRPr>
          </a:p>
        </p:txBody>
      </p:sp>
    </p:spTree>
    <p:extLst>
      <p:ext uri="{BB962C8B-B14F-4D97-AF65-F5344CB8AC3E}">
        <p14:creationId xmlns:p14="http://schemas.microsoft.com/office/powerpoint/2010/main" val="251064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4500000">
            <a:off x="5261926" y="2118508"/>
            <a:ext cx="4818888" cy="1614550"/>
          </a:xfrm>
        </p:spPr>
        <p:txBody>
          <a:bodyPr>
            <a:normAutofit fontScale="90000"/>
          </a:bodyPr>
          <a:lstStyle/>
          <a:p>
            <a:r>
              <a:rPr lang="en-US" sz="4000" dirty="0" smtClean="0"/>
              <a:t>what is Connect2Compete </a:t>
            </a:r>
            <a:br>
              <a:rPr lang="en-US" sz="4000" dirty="0" smtClean="0"/>
            </a:br>
            <a:r>
              <a:rPr lang="en-US" sz="4000" dirty="0" smtClean="0"/>
              <a:t>and </a:t>
            </a:r>
            <a:r>
              <a:rPr lang="en-US" sz="4000" dirty="0" err="1" smtClean="0"/>
              <a:t>EveryoneOn</a:t>
            </a:r>
            <a:r>
              <a:rPr lang="en-US" sz="4000" dirty="0" smtClean="0"/>
              <a:t>?</a:t>
            </a:r>
            <a:endParaRPr lang="en-US" sz="4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5257800"/>
            <a:ext cx="2333625" cy="1152525"/>
          </a:xfrm>
          <a:prstGeom prst="rect">
            <a:avLst/>
          </a:prstGeom>
        </p:spPr>
      </p:pic>
      <p:pic>
        <p:nvPicPr>
          <p:cNvPr id="6" name="Picture 5">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1056564"/>
            <a:ext cx="5429250" cy="309753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3800" y="5457824"/>
            <a:ext cx="2952750" cy="752475"/>
          </a:xfrm>
          <a:prstGeom prst="rect">
            <a:avLst/>
          </a:prstGeom>
        </p:spPr>
      </p:pic>
    </p:spTree>
    <p:extLst>
      <p:ext uri="{BB962C8B-B14F-4D97-AF65-F5344CB8AC3E}">
        <p14:creationId xmlns:p14="http://schemas.microsoft.com/office/powerpoint/2010/main" val="203700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100000">
            <a:off x="5606022" y="1865962"/>
            <a:ext cx="3716795" cy="2481747"/>
          </a:xfrm>
          <a:prstGeom prst="rect">
            <a:avLst/>
          </a:prstGeom>
        </p:spPr>
      </p:pic>
      <p:sp>
        <p:nvSpPr>
          <p:cNvPr id="6" name="Rounded Rectangle 5"/>
          <p:cNvSpPr/>
          <p:nvPr/>
        </p:nvSpPr>
        <p:spPr>
          <a:xfrm rot="900000">
            <a:off x="723936" y="587604"/>
            <a:ext cx="5017288" cy="4488196"/>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1596414" y="1157256"/>
            <a:ext cx="3861245" cy="1656748"/>
          </a:xfrm>
        </p:spPr>
        <p:txBody>
          <a:bodyPr>
            <a:normAutofit/>
          </a:bodyPr>
          <a:lstStyle/>
          <a:p>
            <a:pPr algn="l"/>
            <a:r>
              <a:rPr lang="en-US" dirty="0" smtClean="0"/>
              <a:t>Who will be participating?</a:t>
            </a:r>
            <a:endParaRPr lang="en-US" dirty="0"/>
          </a:p>
        </p:txBody>
      </p:sp>
      <p:sp>
        <p:nvSpPr>
          <p:cNvPr id="3" name="Content Placeholder 2"/>
          <p:cNvSpPr>
            <a:spLocks noGrp="1"/>
          </p:cNvSpPr>
          <p:nvPr>
            <p:ph type="body" sz="half" idx="2"/>
          </p:nvPr>
        </p:nvSpPr>
        <p:spPr>
          <a:xfrm rot="900000">
            <a:off x="844058" y="3127842"/>
            <a:ext cx="4360957" cy="1602836"/>
          </a:xfrm>
        </p:spPr>
        <p:txBody>
          <a:bodyPr>
            <a:normAutofit/>
          </a:bodyPr>
          <a:lstStyle/>
          <a:p>
            <a:pPr marL="342900" indent="-342900" algn="l">
              <a:buFont typeface="Courier New" pitchFamily="49" charset="0"/>
              <a:buChar char="o"/>
            </a:pPr>
            <a:r>
              <a:rPr lang="en-US" sz="3200" dirty="0"/>
              <a:t>Time Warner Cable</a:t>
            </a:r>
          </a:p>
          <a:p>
            <a:pPr marL="342900" indent="-342900" algn="l">
              <a:buFont typeface="Courier New" pitchFamily="49" charset="0"/>
              <a:buChar char="o"/>
            </a:pPr>
            <a:r>
              <a:rPr lang="en-US" sz="3200" dirty="0"/>
              <a:t>Comcast</a:t>
            </a:r>
          </a:p>
          <a:p>
            <a:pPr algn="l"/>
            <a:endParaRPr lang="en-US" sz="3200" dirty="0"/>
          </a:p>
        </p:txBody>
      </p:sp>
    </p:spTree>
    <p:extLst>
      <p:ext uri="{BB962C8B-B14F-4D97-AF65-F5344CB8AC3E}">
        <p14:creationId xmlns:p14="http://schemas.microsoft.com/office/powerpoint/2010/main" val="299914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EveryoneOn</a:t>
            </a:r>
            <a:r>
              <a:rPr lang="en-US" dirty="0" smtClean="0"/>
              <a:t>  database, map and public libraries.</a:t>
            </a:r>
            <a:endParaRPr lang="en-US" dirty="0"/>
          </a:p>
        </p:txBody>
      </p:sp>
      <p:sp>
        <p:nvSpPr>
          <p:cNvPr id="3" name="Content Placeholder 2"/>
          <p:cNvSpPr>
            <a:spLocks noGrp="1"/>
          </p:cNvSpPr>
          <p:nvPr>
            <p:ph idx="1"/>
          </p:nvPr>
        </p:nvSpPr>
        <p:spPr>
          <a:xfrm rot="900000">
            <a:off x="3556726" y="805017"/>
            <a:ext cx="5500876" cy="3477679"/>
          </a:xfrm>
        </p:spPr>
        <p:txBody>
          <a:bodyPr>
            <a:normAutofit/>
          </a:bodyPr>
          <a:lstStyle/>
          <a:p>
            <a:pPr marL="0" indent="0">
              <a:buNone/>
            </a:pPr>
            <a:r>
              <a:rPr lang="en-US" sz="2400" dirty="0" smtClean="0"/>
              <a:t>The National Ad Council Campaign - what you need </a:t>
            </a:r>
            <a:r>
              <a:rPr lang="en-US" sz="2400" dirty="0"/>
              <a:t>to do </a:t>
            </a:r>
            <a:r>
              <a:rPr lang="en-US" sz="2400" dirty="0" smtClean="0"/>
              <a:t>…</a:t>
            </a:r>
          </a:p>
          <a:p>
            <a:pPr marL="0" indent="0">
              <a:buNone/>
            </a:pPr>
            <a:r>
              <a:rPr lang="en-US" sz="3600" dirty="0" smtClean="0"/>
              <a:t>Look at the map and</a:t>
            </a:r>
          </a:p>
          <a:p>
            <a:pPr marL="0" indent="0">
              <a:buNone/>
            </a:pPr>
            <a:r>
              <a:rPr lang="en-US" sz="3600" dirty="0" smtClean="0"/>
              <a:t>update the database !</a:t>
            </a:r>
            <a:endParaRPr lang="en-US" dirty="0" smtClean="0">
              <a:hlinkClick r:id=""/>
            </a:endParaRPr>
          </a:p>
          <a:p>
            <a:pPr marL="0" indent="0">
              <a:buNone/>
            </a:pPr>
            <a:endParaRPr lang="en-US" dirty="0" smtClean="0">
              <a:hlinkClick r:id=""/>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0000">
            <a:off x="2804704" y="3376807"/>
            <a:ext cx="4762500" cy="3457575"/>
          </a:xfrm>
          <a:prstGeom prst="rect">
            <a:avLst/>
          </a:prstGeom>
        </p:spPr>
      </p:pic>
    </p:spTree>
    <p:extLst>
      <p:ext uri="{BB962C8B-B14F-4D97-AF65-F5344CB8AC3E}">
        <p14:creationId xmlns:p14="http://schemas.microsoft.com/office/powerpoint/2010/main" val="313016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52400" y="228599"/>
            <a:ext cx="8839200" cy="4800601"/>
          </a:xfrm>
          <a:prstGeom prst="rect">
            <a:avLst/>
          </a:prstGeom>
          <a:solidFill>
            <a:srgbClr val="131A2D"/>
          </a:solidFill>
        </p:spPr>
        <p:txBody>
          <a:bodyPr>
            <a:noAutofit/>
          </a:bodyPr>
          <a:lst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0" indent="0">
              <a:buNone/>
            </a:pPr>
            <a:r>
              <a:rPr lang="en-US" sz="3600" i="1" dirty="0" err="1" smtClean="0">
                <a:effectLst/>
              </a:rPr>
              <a:t>EveryoneOn</a:t>
            </a:r>
            <a:r>
              <a:rPr lang="en-US" sz="3600" i="1" dirty="0" smtClean="0">
                <a:effectLst/>
              </a:rPr>
              <a:t> – Important Links</a:t>
            </a:r>
          </a:p>
          <a:p>
            <a:pPr marL="0" indent="0">
              <a:buNone/>
            </a:pPr>
            <a:endParaRPr lang="en-US" sz="2400" b="1" dirty="0" smtClean="0"/>
          </a:p>
          <a:p>
            <a:pPr marL="0" indent="0">
              <a:buNone/>
            </a:pPr>
            <a:r>
              <a:rPr lang="en-US" sz="2400" b="1" dirty="0" smtClean="0">
                <a:effectLst/>
              </a:rPr>
              <a:t>Database:</a:t>
            </a:r>
            <a:endParaRPr lang="en-US" sz="2400" b="1" dirty="0" smtClean="0">
              <a:effectLst/>
              <a:hlinkClick r:id=""/>
            </a:endParaRPr>
          </a:p>
          <a:p>
            <a:pPr marL="0" indent="0">
              <a:buNone/>
            </a:pPr>
            <a:r>
              <a:rPr lang="en-US" sz="2400" b="1" dirty="0" smtClean="0">
                <a:effectLst/>
                <a:hlinkClick r:id="rId3"/>
              </a:rPr>
              <a:t>http</a:t>
            </a:r>
            <a:r>
              <a:rPr lang="en-US" sz="2400" b="1" dirty="0">
                <a:effectLst/>
                <a:hlinkClick r:id="rId3"/>
              </a:rPr>
              <a:t>://</a:t>
            </a:r>
            <a:r>
              <a:rPr lang="en-US" sz="2400" b="1" dirty="0" smtClean="0">
                <a:effectLst/>
                <a:hlinkClick r:id="rId3"/>
              </a:rPr>
              <a:t>www.everyoneon.org/content/tell-us-about-your-training-sites</a:t>
            </a:r>
            <a:r>
              <a:rPr lang="en-US" sz="2400" b="1" dirty="0" smtClean="0">
                <a:effectLst/>
              </a:rPr>
              <a:t> </a:t>
            </a:r>
          </a:p>
          <a:p>
            <a:pPr marL="0" indent="0">
              <a:buNone/>
            </a:pPr>
            <a:r>
              <a:rPr lang="en-US" sz="2400" b="1" dirty="0" smtClean="0">
                <a:effectLst/>
              </a:rPr>
              <a:t>Map:</a:t>
            </a:r>
            <a:endParaRPr lang="en-US" sz="2400" b="1" dirty="0" smtClean="0">
              <a:effectLst/>
              <a:hlinkClick r:id=""/>
            </a:endParaRPr>
          </a:p>
          <a:p>
            <a:pPr marL="0" indent="0">
              <a:buNone/>
            </a:pPr>
            <a:r>
              <a:rPr lang="en-US" sz="2400" b="1" dirty="0" smtClean="0">
                <a:effectLst/>
                <a:hlinkClick r:id=""/>
              </a:rPr>
              <a:t>http</a:t>
            </a:r>
            <a:r>
              <a:rPr lang="en-US" sz="2400" b="1" dirty="0" smtClean="0">
                <a:effectLst/>
                <a:hlinkClick r:id="rId4"/>
              </a:rPr>
              <a:t>://www.everyoneon.org/locator</a:t>
            </a:r>
            <a:endParaRPr lang="en-US" sz="2400" b="1" dirty="0" smtClean="0">
              <a:effectLst/>
            </a:endParaRPr>
          </a:p>
          <a:p>
            <a:pPr marL="0" indent="0">
              <a:buNone/>
            </a:pPr>
            <a:r>
              <a:rPr lang="en-US" sz="2400" b="1" dirty="0" smtClean="0">
                <a:effectLst/>
              </a:rPr>
              <a:t>PSA: </a:t>
            </a:r>
            <a:endParaRPr lang="en-US" sz="2400" b="1" dirty="0" smtClean="0">
              <a:effectLst/>
              <a:hlinkClick r:id=""/>
            </a:endParaRPr>
          </a:p>
          <a:p>
            <a:pPr marL="0" indent="0">
              <a:buNone/>
            </a:pPr>
            <a:r>
              <a:rPr lang="en-US" sz="2400" b="1" dirty="0" smtClean="0">
                <a:effectLst/>
                <a:hlinkClick r:id=""/>
              </a:rPr>
              <a:t>http</a:t>
            </a:r>
            <a:r>
              <a:rPr lang="en-US" sz="2400" b="1" dirty="0">
                <a:effectLst/>
                <a:hlinkClick r:id="rId5"/>
              </a:rPr>
              <a:t>://bcove.me/hjno4j4q </a:t>
            </a:r>
            <a:endParaRPr lang="en-US" sz="2400" b="1" dirty="0">
              <a:effectLst/>
            </a:endParaRPr>
          </a:p>
          <a:p>
            <a:pPr marL="0" indent="0">
              <a:buNone/>
            </a:pPr>
            <a:endParaRPr lang="en-US" sz="2400" i="1" dirty="0" smtClean="0">
              <a:solidFill>
                <a:schemeClr val="accent2">
                  <a:lumMod val="60000"/>
                  <a:lumOff val="40000"/>
                </a:schemeClr>
              </a:solidFill>
              <a:effectLst/>
            </a:endParaRPr>
          </a:p>
        </p:txBody>
      </p:sp>
    </p:spTree>
    <p:extLst>
      <p:ext uri="{BB962C8B-B14F-4D97-AF65-F5344CB8AC3E}">
        <p14:creationId xmlns:p14="http://schemas.microsoft.com/office/powerpoint/2010/main" val="82407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4500000">
            <a:off x="277639" y="2480544"/>
            <a:ext cx="3717199" cy="1691640"/>
          </a:xfrm>
        </p:spPr>
        <p:txBody>
          <a:bodyPr/>
          <a:lstStyle/>
          <a:p>
            <a:r>
              <a:rPr lang="en-US" dirty="0" smtClean="0"/>
              <a:t>discussion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0000">
            <a:off x="3463154" y="2016069"/>
            <a:ext cx="4898491" cy="3852963"/>
          </a:xfrm>
          <a:prstGeom prst="rect">
            <a:avLst/>
          </a:prstGeom>
        </p:spPr>
      </p:pic>
    </p:spTree>
    <p:extLst>
      <p:ext uri="{BB962C8B-B14F-4D97-AF65-F5344CB8AC3E}">
        <p14:creationId xmlns:p14="http://schemas.microsoft.com/office/powerpoint/2010/main" val="125214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5871016"/>
            <a:ext cx="2599543" cy="870657"/>
          </a:xfrm>
          <a:prstGeom prst="rect">
            <a:avLst/>
          </a:prstGeom>
        </p:spPr>
        <p:txBody>
          <a:bodyPr/>
          <a:lst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smtClean="0"/>
              <a:t>websites</a:t>
            </a:r>
            <a:endParaRPr lang="en-US" dirty="0"/>
          </a:p>
        </p:txBody>
      </p:sp>
      <p:sp>
        <p:nvSpPr>
          <p:cNvPr id="5" name="Content Placeholder 2"/>
          <p:cNvSpPr txBox="1">
            <a:spLocks/>
          </p:cNvSpPr>
          <p:nvPr/>
        </p:nvSpPr>
        <p:spPr>
          <a:xfrm>
            <a:off x="152400" y="228599"/>
            <a:ext cx="8839200" cy="5602287"/>
          </a:xfrm>
          <a:prstGeom prst="rect">
            <a:avLst/>
          </a:prstGeom>
          <a:solidFill>
            <a:srgbClr val="131A2D"/>
          </a:solidFill>
        </p:spPr>
        <p:txBody>
          <a:bodyPr>
            <a:noAutofit/>
          </a:bodyPr>
          <a:lst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a:buFont typeface="Courier New" pitchFamily="49" charset="0"/>
              <a:buChar char="o"/>
            </a:pPr>
            <a:r>
              <a:rPr lang="en-US" sz="2400" dirty="0" smtClean="0">
                <a:effectLst/>
              </a:rPr>
              <a:t>http</a:t>
            </a:r>
            <a:r>
              <a:rPr lang="en-US" sz="2400" dirty="0">
                <a:effectLst/>
              </a:rPr>
              <a:t>://www.coloradovirtuallibrary.org/techtraining/</a:t>
            </a:r>
            <a:br>
              <a:rPr lang="en-US" sz="2400" dirty="0">
                <a:effectLst/>
              </a:rPr>
            </a:br>
            <a:r>
              <a:rPr lang="en-US" sz="2400" i="1" dirty="0">
                <a:solidFill>
                  <a:schemeClr val="accent2">
                    <a:lumMod val="60000"/>
                    <a:lumOff val="40000"/>
                  </a:schemeClr>
                </a:solidFill>
                <a:effectLst/>
              </a:rPr>
              <a:t>Still more digital literacy resources, especially for trainers</a:t>
            </a:r>
          </a:p>
          <a:p>
            <a:pPr>
              <a:buFont typeface="Courier New" pitchFamily="49" charset="0"/>
              <a:buChar char="o"/>
            </a:pPr>
            <a:r>
              <a:rPr lang="en-US" sz="2400" dirty="0" smtClean="0">
                <a:effectLst/>
              </a:rPr>
              <a:t>http://digitallearn.org</a:t>
            </a:r>
            <a:br>
              <a:rPr lang="en-US" sz="2400" dirty="0" smtClean="0">
                <a:effectLst/>
              </a:rPr>
            </a:br>
            <a:r>
              <a:rPr lang="en-US" sz="2400" i="1" dirty="0" smtClean="0">
                <a:solidFill>
                  <a:schemeClr val="accent2">
                    <a:lumMod val="60000"/>
                    <a:lumOff val="40000"/>
                  </a:schemeClr>
                </a:solidFill>
                <a:effectLst/>
              </a:rPr>
              <a:t>Digital literacy resources for students and educators</a:t>
            </a:r>
          </a:p>
          <a:p>
            <a:pPr>
              <a:buFont typeface="Courier New" pitchFamily="49" charset="0"/>
              <a:buChar char="o"/>
            </a:pPr>
            <a:r>
              <a:rPr lang="en-US" sz="2400" dirty="0">
                <a:effectLst/>
              </a:rPr>
              <a:t>http://</a:t>
            </a:r>
            <a:r>
              <a:rPr lang="en-US" sz="2400" dirty="0" smtClean="0">
                <a:effectLst/>
              </a:rPr>
              <a:t>www.maine.gov/msl/libs/btop/index.shtml</a:t>
            </a:r>
            <a:br>
              <a:rPr lang="en-US" sz="2400" dirty="0" smtClean="0">
                <a:effectLst/>
              </a:rPr>
            </a:br>
            <a:r>
              <a:rPr lang="en-US" sz="2400" i="1" dirty="0" smtClean="0">
                <a:solidFill>
                  <a:schemeClr val="accent2">
                    <a:lumMod val="60000"/>
                    <a:lumOff val="40000"/>
                  </a:schemeClr>
                </a:solidFill>
                <a:effectLst/>
              </a:rPr>
              <a:t>BTOP resources at the MSL website</a:t>
            </a:r>
          </a:p>
          <a:p>
            <a:pPr>
              <a:buFont typeface="Courier New" pitchFamily="49" charset="0"/>
              <a:buChar char="o"/>
            </a:pPr>
            <a:r>
              <a:rPr lang="en-US" sz="2400" dirty="0">
                <a:effectLst/>
              </a:rPr>
              <a:t>http://www.digitalliteracyassessment.org</a:t>
            </a:r>
            <a:r>
              <a:rPr lang="en-US" sz="2400" dirty="0" smtClean="0">
                <a:effectLst/>
              </a:rPr>
              <a:t>/</a:t>
            </a:r>
            <a:r>
              <a:rPr lang="en-US" sz="2400" dirty="0">
                <a:effectLst/>
              </a:rPr>
              <a:t/>
            </a:r>
            <a:br>
              <a:rPr lang="en-US" sz="2400" dirty="0">
                <a:effectLst/>
              </a:rPr>
            </a:br>
            <a:r>
              <a:rPr lang="en-US" sz="2400" i="1" dirty="0" smtClean="0">
                <a:solidFill>
                  <a:schemeClr val="accent2">
                    <a:lumMod val="60000"/>
                    <a:lumOff val="40000"/>
                  </a:schemeClr>
                </a:solidFill>
                <a:effectLst/>
              </a:rPr>
              <a:t>Online resource for assessing digital literacy skills</a:t>
            </a:r>
          </a:p>
          <a:p>
            <a:pPr>
              <a:buFont typeface="Courier New" pitchFamily="49" charset="0"/>
              <a:buChar char="o"/>
            </a:pPr>
            <a:r>
              <a:rPr lang="en-US" sz="2400" dirty="0" smtClean="0">
                <a:effectLst/>
              </a:rPr>
              <a:t>http://</a:t>
            </a:r>
            <a:r>
              <a:rPr lang="en-US" sz="2400" dirty="0">
                <a:effectLst/>
              </a:rPr>
              <a:t>www.everyoneon.org/content/tell-us-about-your-training-sites</a:t>
            </a:r>
            <a:r>
              <a:rPr lang="en-US" sz="2400" dirty="0" smtClean="0">
                <a:effectLst/>
              </a:rPr>
              <a:t/>
            </a:r>
            <a:br>
              <a:rPr lang="en-US" sz="2400" dirty="0" smtClean="0">
                <a:effectLst/>
              </a:rPr>
            </a:br>
            <a:r>
              <a:rPr lang="en-US" sz="2400" i="1" dirty="0" smtClean="0">
                <a:solidFill>
                  <a:schemeClr val="accent2">
                    <a:lumMod val="60000"/>
                    <a:lumOff val="40000"/>
                  </a:schemeClr>
                </a:solidFill>
                <a:effectLst/>
              </a:rPr>
              <a:t>Form to complete for your library’s </a:t>
            </a:r>
            <a:r>
              <a:rPr lang="en-US" sz="2400" i="1" dirty="0" err="1" smtClean="0">
                <a:solidFill>
                  <a:schemeClr val="accent2">
                    <a:lumMod val="60000"/>
                    <a:lumOff val="40000"/>
                  </a:schemeClr>
                </a:solidFill>
                <a:effectLst/>
              </a:rPr>
              <a:t>EveryoneOn</a:t>
            </a:r>
            <a:r>
              <a:rPr lang="en-US" sz="2400" i="1" dirty="0" smtClean="0">
                <a:solidFill>
                  <a:schemeClr val="accent2">
                    <a:lumMod val="60000"/>
                    <a:lumOff val="40000"/>
                  </a:schemeClr>
                </a:solidFill>
                <a:effectLst/>
              </a:rPr>
              <a:t> campaign</a:t>
            </a:r>
          </a:p>
          <a:p>
            <a:pPr>
              <a:buFont typeface="Courier New" pitchFamily="49" charset="0"/>
              <a:buChar char="o"/>
            </a:pPr>
            <a:r>
              <a:rPr lang="en-US" sz="2400" dirty="0" smtClean="0">
                <a:effectLst/>
              </a:rPr>
              <a:t>http</a:t>
            </a:r>
            <a:r>
              <a:rPr lang="en-US" sz="2400" dirty="0">
                <a:effectLst/>
              </a:rPr>
              <a:t>://</a:t>
            </a:r>
            <a:r>
              <a:rPr lang="en-US" sz="2400" dirty="0" smtClean="0">
                <a:effectLst/>
              </a:rPr>
              <a:t>www.ala.org/offices/oitp</a:t>
            </a:r>
            <a:r>
              <a:rPr lang="en-US" sz="2400" dirty="0">
                <a:effectLst/>
              </a:rPr>
              <a:t/>
            </a:r>
            <a:br>
              <a:rPr lang="en-US" sz="2400" dirty="0">
                <a:effectLst/>
              </a:rPr>
            </a:br>
            <a:r>
              <a:rPr lang="en-US" sz="2400" i="1" dirty="0" smtClean="0">
                <a:solidFill>
                  <a:schemeClr val="accent2">
                    <a:lumMod val="60000"/>
                    <a:lumOff val="40000"/>
                  </a:schemeClr>
                </a:solidFill>
                <a:effectLst/>
              </a:rPr>
              <a:t>ALA’s digital literacy branch</a:t>
            </a:r>
          </a:p>
        </p:txBody>
      </p:sp>
      <p:pic>
        <p:nvPicPr>
          <p:cNvPr id="4099" name="Picture 3" descr="C:\Documents and Settings\Jared.Leadbetter\Local Settings\Temporary Internet Files\Content.IE5\MJDSQ5T9\MC900026931[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5353841" y="3144047"/>
            <a:ext cx="950915" cy="6324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70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rot="20700000">
            <a:off x="441189" y="815069"/>
            <a:ext cx="5771411" cy="3200400"/>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a:bodyPr>
          <a:lstStyle/>
          <a:p>
            <a:pPr algn="ctr"/>
            <a:r>
              <a:rPr lang="en-US" dirty="0" smtClean="0"/>
              <a:t>use of technology</a:t>
            </a:r>
            <a:endParaRPr lang="en-US" dirty="0"/>
          </a:p>
        </p:txBody>
      </p:sp>
      <p:sp>
        <p:nvSpPr>
          <p:cNvPr id="2" name="Content Placeholder 1"/>
          <p:cNvSpPr>
            <a:spLocks noGrp="1"/>
          </p:cNvSpPr>
          <p:nvPr>
            <p:ph idx="1"/>
          </p:nvPr>
        </p:nvSpPr>
        <p:spPr>
          <a:xfrm rot="-900000">
            <a:off x="689989" y="1018321"/>
            <a:ext cx="5343100" cy="2691552"/>
          </a:xfrm>
        </p:spPr>
        <p:txBody>
          <a:bodyPr/>
          <a:lstStyle/>
          <a:p>
            <a:pPr marL="0" indent="0">
              <a:buNone/>
            </a:pPr>
            <a:r>
              <a:rPr lang="en-US" sz="2800" dirty="0" smtClean="0"/>
              <a:t>is </a:t>
            </a:r>
            <a:r>
              <a:rPr lang="en-US" sz="2800" dirty="0"/>
              <a:t>able to use diverse technologies appropriately and effectively to retrieve information, interpret results, and judge the quality of that </a:t>
            </a:r>
            <a:r>
              <a:rPr lang="en-US" sz="2800" dirty="0" smtClean="0"/>
              <a:t>information</a:t>
            </a:r>
            <a:r>
              <a:rPr lang="en-US" sz="2800" dirty="0"/>
              <a:t>; </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42038">
            <a:off x="4108149" y="3650950"/>
            <a:ext cx="3165845" cy="3165845"/>
          </a:xfrm>
          <a:prstGeom prst="rect">
            <a:avLst/>
          </a:prstGeom>
        </p:spPr>
      </p:pic>
    </p:spTree>
    <p:extLst>
      <p:ext uri="{BB962C8B-B14F-4D97-AF65-F5344CB8AC3E}">
        <p14:creationId xmlns:p14="http://schemas.microsoft.com/office/powerpoint/2010/main" val="75332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100000">
            <a:off x="-2111589" y="1889895"/>
            <a:ext cx="5737716" cy="3817175"/>
          </a:xfrm>
          <a:prstGeom prst="rect">
            <a:avLst/>
          </a:prstGeom>
        </p:spPr>
      </p:pic>
      <p:sp>
        <p:nvSpPr>
          <p:cNvPr id="2" name="Title 1"/>
          <p:cNvSpPr>
            <a:spLocks noGrp="1"/>
          </p:cNvSpPr>
          <p:nvPr>
            <p:ph type="title"/>
          </p:nvPr>
        </p:nvSpPr>
        <p:spPr/>
        <p:txBody>
          <a:bodyPr/>
          <a:lstStyle/>
          <a:p>
            <a:r>
              <a:rPr lang="en-US" dirty="0" smtClean="0"/>
              <a:t>Wrapping up…</a:t>
            </a:r>
            <a:endParaRPr lang="en-US" dirty="0"/>
          </a:p>
        </p:txBody>
      </p:sp>
      <p:sp>
        <p:nvSpPr>
          <p:cNvPr id="3" name="Content Placeholder 2"/>
          <p:cNvSpPr>
            <a:spLocks noGrp="1"/>
          </p:cNvSpPr>
          <p:nvPr>
            <p:ph idx="1"/>
          </p:nvPr>
        </p:nvSpPr>
        <p:spPr>
          <a:xfrm rot="900000">
            <a:off x="3434019" y="966676"/>
            <a:ext cx="5554940" cy="3344908"/>
          </a:xfrm>
        </p:spPr>
        <p:txBody>
          <a:bodyPr>
            <a:normAutofit fontScale="92500" lnSpcReduction="10000"/>
          </a:bodyPr>
          <a:lstStyle/>
          <a:p>
            <a:pPr>
              <a:buFont typeface="Courier New" pitchFamily="49" charset="0"/>
              <a:buChar char="o"/>
            </a:pPr>
            <a:r>
              <a:rPr lang="en-US" dirty="0" smtClean="0"/>
              <a:t>Please do the </a:t>
            </a:r>
            <a:r>
              <a:rPr lang="en-US" dirty="0"/>
              <a:t>Survey:</a:t>
            </a:r>
            <a:br>
              <a:rPr lang="en-US" dirty="0"/>
            </a:br>
            <a:r>
              <a:rPr lang="en-US" dirty="0"/>
              <a:t>https://www.surveymonkey.com/s/digitalLit </a:t>
            </a:r>
          </a:p>
          <a:p>
            <a:pPr>
              <a:buFont typeface="Courier New" pitchFamily="49" charset="0"/>
              <a:buChar char="o"/>
            </a:pPr>
            <a:r>
              <a:rPr lang="en-US" dirty="0" smtClean="0"/>
              <a:t>Add your library info to the </a:t>
            </a:r>
            <a:r>
              <a:rPr lang="en-US" dirty="0" err="1" smtClean="0"/>
              <a:t>EveryoneOn</a:t>
            </a:r>
            <a:r>
              <a:rPr lang="en-US" dirty="0" smtClean="0"/>
              <a:t> database</a:t>
            </a:r>
          </a:p>
          <a:p>
            <a:pPr>
              <a:buFont typeface="Courier New" pitchFamily="49" charset="0"/>
              <a:buChar char="o"/>
            </a:pPr>
            <a:r>
              <a:rPr lang="en-US" dirty="0" smtClean="0"/>
              <a:t>Please ask questions, make suggestions and give us your opinions!</a:t>
            </a:r>
            <a:endParaRPr lang="en-US" dirty="0"/>
          </a:p>
        </p:txBody>
      </p:sp>
      <p:sp>
        <p:nvSpPr>
          <p:cNvPr id="5" name="Text Placeholder 2"/>
          <p:cNvSpPr txBox="1">
            <a:spLocks/>
          </p:cNvSpPr>
          <p:nvPr/>
        </p:nvSpPr>
        <p:spPr>
          <a:xfrm rot="900000">
            <a:off x="6144256" y="4803290"/>
            <a:ext cx="2660309" cy="1427231"/>
          </a:xfrm>
          <a:prstGeom prst="rect">
            <a:avLst/>
          </a:prstGeom>
        </p:spPr>
        <p:txBody>
          <a:bodyPr vert="horz" lIns="91440" tIns="45720" rIns="91440" bIns="45720" rtlCol="0" anchor="t">
            <a:normAutofit/>
          </a:bodyPr>
          <a:lstStyle>
            <a:lvl1pPr marL="0" indent="0" algn="r" defTabSz="914400" rtl="0" eaLnBrk="1" latinLnBrk="0" hangingPunct="1">
              <a:spcBef>
                <a:spcPct val="20000"/>
              </a:spcBef>
              <a:spcAft>
                <a:spcPts val="600"/>
              </a:spcAft>
              <a:buSzPct val="160000"/>
              <a:buFont typeface="Wingdings" pitchFamily="2" charset="2"/>
              <a:buNone/>
              <a:defRPr sz="2400" kern="1200">
                <a:solidFill>
                  <a:schemeClr val="tx1">
                    <a:tint val="75000"/>
                  </a:schemeClr>
                </a:solidFill>
                <a:effectLst>
                  <a:outerShdw blurRad="38100" dist="38100" dir="2700000" algn="tl">
                    <a:srgbClr val="000000">
                      <a:alpha val="43137"/>
                    </a:srgbClr>
                  </a:outerShdw>
                </a:effectLst>
                <a:latin typeface="+mn-lt"/>
                <a:ea typeface="+mn-ea"/>
                <a:cs typeface="+mn-cs"/>
              </a:defRPr>
            </a:lvl1pPr>
            <a:lvl2pPr marL="457200" indent="0" algn="l" defTabSz="914400" rtl="0" eaLnBrk="1" latinLnBrk="0" hangingPunct="1">
              <a:spcBef>
                <a:spcPct val="20000"/>
              </a:spcBef>
              <a:spcAft>
                <a:spcPts val="600"/>
              </a:spcAft>
              <a:buSzPct val="160000"/>
              <a:buFont typeface="Wingdings" pitchFamily="2" charset="2"/>
              <a:buNone/>
              <a:defRPr sz="1800" kern="1200">
                <a:solidFill>
                  <a:schemeClr val="tx1">
                    <a:tint val="75000"/>
                  </a:schemeClr>
                </a:solidFill>
                <a:effectLst>
                  <a:outerShdw blurRad="38100" dist="38100" dir="2700000" algn="tl">
                    <a:srgbClr val="000000">
                      <a:alpha val="43137"/>
                    </a:srgbClr>
                  </a:outerShdw>
                </a:effectLst>
                <a:latin typeface="+mn-lt"/>
                <a:ea typeface="+mn-ea"/>
                <a:cs typeface="+mn-cs"/>
              </a:defRPr>
            </a:lvl2pPr>
            <a:lvl3pPr marL="914400" indent="0" algn="l" defTabSz="914400" rtl="0" eaLnBrk="1" latinLnBrk="0" hangingPunct="1">
              <a:spcBef>
                <a:spcPct val="20000"/>
              </a:spcBef>
              <a:spcAft>
                <a:spcPts val="600"/>
              </a:spcAft>
              <a:buSzPct val="160000"/>
              <a:buFont typeface="Wingdings" pitchFamily="2" charset="2"/>
              <a:buNone/>
              <a:defRPr sz="1600" kern="1200">
                <a:solidFill>
                  <a:schemeClr val="tx1">
                    <a:tint val="75000"/>
                  </a:schemeClr>
                </a:solidFill>
                <a:effectLst>
                  <a:outerShdw blurRad="38100" dist="38100" dir="2700000" algn="tl">
                    <a:srgbClr val="000000">
                      <a:alpha val="43137"/>
                    </a:srgbClr>
                  </a:outerShdw>
                </a:effectLst>
                <a:latin typeface="+mn-lt"/>
                <a:ea typeface="+mn-ea"/>
                <a:cs typeface="+mn-cs"/>
              </a:defRPr>
            </a:lvl3pPr>
            <a:lvl4pPr marL="1371600" indent="0" algn="l" defTabSz="914400" rtl="0" eaLnBrk="1" latinLnBrk="0" hangingPunct="1">
              <a:spcBef>
                <a:spcPct val="20000"/>
              </a:spcBef>
              <a:spcAft>
                <a:spcPts val="600"/>
              </a:spcAft>
              <a:buSzPct val="160000"/>
              <a:buFont typeface="Wingdings" pitchFamily="2" charset="2"/>
              <a:buNone/>
              <a:defRPr sz="1400" kern="1200">
                <a:solidFill>
                  <a:schemeClr val="tx1">
                    <a:tint val="75000"/>
                  </a:schemeClr>
                </a:solidFill>
                <a:effectLst>
                  <a:outerShdw blurRad="38100" dist="38100" dir="2700000" algn="tl">
                    <a:srgbClr val="000000">
                      <a:alpha val="43137"/>
                    </a:srgbClr>
                  </a:outerShdw>
                </a:effectLst>
                <a:latin typeface="+mn-lt"/>
                <a:ea typeface="+mn-ea"/>
                <a:cs typeface="+mn-cs"/>
              </a:defRPr>
            </a:lvl4pPr>
            <a:lvl5pPr marL="1828800" indent="0" algn="l" defTabSz="914400" rtl="0" eaLnBrk="1" latinLnBrk="0" hangingPunct="1">
              <a:spcBef>
                <a:spcPct val="20000"/>
              </a:spcBef>
              <a:spcAft>
                <a:spcPts val="600"/>
              </a:spcAft>
              <a:buSzPct val="160000"/>
              <a:buFont typeface="Wingdings" pitchFamily="2" charset="2"/>
              <a:buNone/>
              <a:defRPr sz="1400" kern="1200">
                <a:solidFill>
                  <a:schemeClr val="tx1">
                    <a:tint val="75000"/>
                  </a:schemeClr>
                </a:solidFill>
                <a:effectLst>
                  <a:outerShdw blurRad="38100" dist="38100" dir="2700000" algn="tl">
                    <a:srgbClr val="000000">
                      <a:alpha val="43137"/>
                    </a:srgbClr>
                  </a:outerShdw>
                </a:effectLst>
                <a:latin typeface="+mn-lt"/>
                <a:ea typeface="+mn-ea"/>
                <a:cs typeface="+mn-cs"/>
              </a:defRPr>
            </a:lvl5pPr>
            <a:lvl6pPr marL="2286000" indent="0" algn="l" defTabSz="914400" rtl="0" eaLnBrk="1" latinLnBrk="0" hangingPunct="1">
              <a:spcBef>
                <a:spcPts val="24"/>
              </a:spcBef>
              <a:spcAft>
                <a:spcPts val="600"/>
              </a:spcAft>
              <a:buClrTx/>
              <a:buSzPct val="13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6pPr>
            <a:lvl7pPr marL="2743200" indent="0" algn="l" defTabSz="914400" rtl="0" eaLnBrk="1" latinLnBrk="0" hangingPunct="1">
              <a:spcBef>
                <a:spcPts val="24"/>
              </a:spcBef>
              <a:spcAft>
                <a:spcPts val="600"/>
              </a:spcAft>
              <a:buClrTx/>
              <a:buSzPct val="13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7pPr>
            <a:lvl8pPr marL="3200400" indent="0" algn="l" defTabSz="914400" rtl="0" eaLnBrk="1" latinLnBrk="0" hangingPunct="1">
              <a:spcBef>
                <a:spcPts val="24"/>
              </a:spcBef>
              <a:spcAft>
                <a:spcPts val="600"/>
              </a:spcAft>
              <a:buClrTx/>
              <a:buSzPct val="13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8pPr>
            <a:lvl9pPr marL="3657600" indent="0" algn="l" defTabSz="914400" rtl="0" eaLnBrk="1" latinLnBrk="0" hangingPunct="1">
              <a:spcBef>
                <a:spcPts val="24"/>
              </a:spcBef>
              <a:spcAft>
                <a:spcPts val="600"/>
              </a:spcAft>
              <a:buClrTx/>
              <a:buSzPct val="13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9pPr>
          </a:lstStyle>
          <a:p>
            <a:pPr algn="l"/>
            <a:r>
              <a:rPr lang="en-US" dirty="0" smtClean="0"/>
              <a:t>Jared Leadbetter</a:t>
            </a:r>
          </a:p>
          <a:p>
            <a:pPr algn="l"/>
            <a:r>
              <a:rPr lang="en-US" dirty="0" smtClean="0">
                <a:hlinkClick r:id="rId4"/>
              </a:rPr>
              <a:t>Jared.Leadbetter@maine.gov</a:t>
            </a:r>
            <a:endParaRPr lang="en-US" dirty="0" smtClean="0"/>
          </a:p>
          <a:p>
            <a:pPr algn="l"/>
            <a:endParaRPr lang="en-US" dirty="0"/>
          </a:p>
        </p:txBody>
      </p:sp>
      <p:sp>
        <p:nvSpPr>
          <p:cNvPr id="6" name="Text Placeholder 2"/>
          <p:cNvSpPr txBox="1">
            <a:spLocks/>
          </p:cNvSpPr>
          <p:nvPr/>
        </p:nvSpPr>
        <p:spPr>
          <a:xfrm rot="900000">
            <a:off x="3217403" y="4011001"/>
            <a:ext cx="2660309" cy="1466585"/>
          </a:xfrm>
          <a:prstGeom prst="rect">
            <a:avLst/>
          </a:prstGeom>
        </p:spPr>
        <p:txBody>
          <a:bodyPr vert="horz" lIns="91440" tIns="45720" rIns="91440" bIns="45720" rtlCol="0" anchor="t">
            <a:normAutofit/>
          </a:bodyPr>
          <a:lstStyle>
            <a:lvl1pPr marL="0" indent="0" algn="r" defTabSz="914400" rtl="0" eaLnBrk="1" latinLnBrk="0" hangingPunct="1">
              <a:spcBef>
                <a:spcPct val="20000"/>
              </a:spcBef>
              <a:spcAft>
                <a:spcPts val="600"/>
              </a:spcAft>
              <a:buSzPct val="160000"/>
              <a:buFont typeface="Wingdings" pitchFamily="2" charset="2"/>
              <a:buNone/>
              <a:defRPr sz="2400" kern="1200">
                <a:solidFill>
                  <a:schemeClr val="tx1">
                    <a:tint val="75000"/>
                  </a:schemeClr>
                </a:solidFill>
                <a:effectLst>
                  <a:outerShdw blurRad="38100" dist="38100" dir="2700000" algn="tl">
                    <a:srgbClr val="000000">
                      <a:alpha val="43137"/>
                    </a:srgbClr>
                  </a:outerShdw>
                </a:effectLst>
                <a:latin typeface="+mn-lt"/>
                <a:ea typeface="+mn-ea"/>
                <a:cs typeface="+mn-cs"/>
              </a:defRPr>
            </a:lvl1pPr>
            <a:lvl2pPr marL="457200" indent="0" algn="l" defTabSz="914400" rtl="0" eaLnBrk="1" latinLnBrk="0" hangingPunct="1">
              <a:spcBef>
                <a:spcPct val="20000"/>
              </a:spcBef>
              <a:spcAft>
                <a:spcPts val="600"/>
              </a:spcAft>
              <a:buSzPct val="160000"/>
              <a:buFont typeface="Wingdings" pitchFamily="2" charset="2"/>
              <a:buNone/>
              <a:defRPr sz="1800" kern="1200">
                <a:solidFill>
                  <a:schemeClr val="tx1">
                    <a:tint val="75000"/>
                  </a:schemeClr>
                </a:solidFill>
                <a:effectLst>
                  <a:outerShdw blurRad="38100" dist="38100" dir="2700000" algn="tl">
                    <a:srgbClr val="000000">
                      <a:alpha val="43137"/>
                    </a:srgbClr>
                  </a:outerShdw>
                </a:effectLst>
                <a:latin typeface="+mn-lt"/>
                <a:ea typeface="+mn-ea"/>
                <a:cs typeface="+mn-cs"/>
              </a:defRPr>
            </a:lvl2pPr>
            <a:lvl3pPr marL="914400" indent="0" algn="l" defTabSz="914400" rtl="0" eaLnBrk="1" latinLnBrk="0" hangingPunct="1">
              <a:spcBef>
                <a:spcPct val="20000"/>
              </a:spcBef>
              <a:spcAft>
                <a:spcPts val="600"/>
              </a:spcAft>
              <a:buSzPct val="160000"/>
              <a:buFont typeface="Wingdings" pitchFamily="2" charset="2"/>
              <a:buNone/>
              <a:defRPr sz="1600" kern="1200">
                <a:solidFill>
                  <a:schemeClr val="tx1">
                    <a:tint val="75000"/>
                  </a:schemeClr>
                </a:solidFill>
                <a:effectLst>
                  <a:outerShdw blurRad="38100" dist="38100" dir="2700000" algn="tl">
                    <a:srgbClr val="000000">
                      <a:alpha val="43137"/>
                    </a:srgbClr>
                  </a:outerShdw>
                </a:effectLst>
                <a:latin typeface="+mn-lt"/>
                <a:ea typeface="+mn-ea"/>
                <a:cs typeface="+mn-cs"/>
              </a:defRPr>
            </a:lvl3pPr>
            <a:lvl4pPr marL="1371600" indent="0" algn="l" defTabSz="914400" rtl="0" eaLnBrk="1" latinLnBrk="0" hangingPunct="1">
              <a:spcBef>
                <a:spcPct val="20000"/>
              </a:spcBef>
              <a:spcAft>
                <a:spcPts val="600"/>
              </a:spcAft>
              <a:buSzPct val="160000"/>
              <a:buFont typeface="Wingdings" pitchFamily="2" charset="2"/>
              <a:buNone/>
              <a:defRPr sz="1400" kern="1200">
                <a:solidFill>
                  <a:schemeClr val="tx1">
                    <a:tint val="75000"/>
                  </a:schemeClr>
                </a:solidFill>
                <a:effectLst>
                  <a:outerShdw blurRad="38100" dist="38100" dir="2700000" algn="tl">
                    <a:srgbClr val="000000">
                      <a:alpha val="43137"/>
                    </a:srgbClr>
                  </a:outerShdw>
                </a:effectLst>
                <a:latin typeface="+mn-lt"/>
                <a:ea typeface="+mn-ea"/>
                <a:cs typeface="+mn-cs"/>
              </a:defRPr>
            </a:lvl4pPr>
            <a:lvl5pPr marL="1828800" indent="0" algn="l" defTabSz="914400" rtl="0" eaLnBrk="1" latinLnBrk="0" hangingPunct="1">
              <a:spcBef>
                <a:spcPct val="20000"/>
              </a:spcBef>
              <a:spcAft>
                <a:spcPts val="600"/>
              </a:spcAft>
              <a:buSzPct val="160000"/>
              <a:buFont typeface="Wingdings" pitchFamily="2" charset="2"/>
              <a:buNone/>
              <a:defRPr sz="1400" kern="1200">
                <a:solidFill>
                  <a:schemeClr val="tx1">
                    <a:tint val="75000"/>
                  </a:schemeClr>
                </a:solidFill>
                <a:effectLst>
                  <a:outerShdw blurRad="38100" dist="38100" dir="2700000" algn="tl">
                    <a:srgbClr val="000000">
                      <a:alpha val="43137"/>
                    </a:srgbClr>
                  </a:outerShdw>
                </a:effectLst>
                <a:latin typeface="+mn-lt"/>
                <a:ea typeface="+mn-ea"/>
                <a:cs typeface="+mn-cs"/>
              </a:defRPr>
            </a:lvl5pPr>
            <a:lvl6pPr marL="2286000" indent="0" algn="l" defTabSz="914400" rtl="0" eaLnBrk="1" latinLnBrk="0" hangingPunct="1">
              <a:spcBef>
                <a:spcPts val="24"/>
              </a:spcBef>
              <a:spcAft>
                <a:spcPts val="600"/>
              </a:spcAft>
              <a:buClrTx/>
              <a:buSzPct val="13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6pPr>
            <a:lvl7pPr marL="2743200" indent="0" algn="l" defTabSz="914400" rtl="0" eaLnBrk="1" latinLnBrk="0" hangingPunct="1">
              <a:spcBef>
                <a:spcPts val="24"/>
              </a:spcBef>
              <a:spcAft>
                <a:spcPts val="600"/>
              </a:spcAft>
              <a:buClrTx/>
              <a:buSzPct val="13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7pPr>
            <a:lvl8pPr marL="3200400" indent="0" algn="l" defTabSz="914400" rtl="0" eaLnBrk="1" latinLnBrk="0" hangingPunct="1">
              <a:spcBef>
                <a:spcPts val="24"/>
              </a:spcBef>
              <a:spcAft>
                <a:spcPts val="600"/>
              </a:spcAft>
              <a:buClrTx/>
              <a:buSzPct val="13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8pPr>
            <a:lvl9pPr marL="3657600" indent="0" algn="l" defTabSz="914400" rtl="0" eaLnBrk="1" latinLnBrk="0" hangingPunct="1">
              <a:spcBef>
                <a:spcPts val="24"/>
              </a:spcBef>
              <a:spcAft>
                <a:spcPts val="600"/>
              </a:spcAft>
              <a:buClrTx/>
              <a:buSzPct val="13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9pPr>
          </a:lstStyle>
          <a:p>
            <a:pPr algn="l"/>
            <a:r>
              <a:rPr lang="en-US" dirty="0" smtClean="0"/>
              <a:t>Janet McKenney</a:t>
            </a:r>
          </a:p>
          <a:p>
            <a:pPr algn="l"/>
            <a:r>
              <a:rPr lang="en-US" dirty="0" smtClean="0">
                <a:hlinkClick r:id="rId5"/>
              </a:rPr>
              <a:t>Janet.McKenney@maine.gov</a:t>
            </a:r>
            <a:endParaRPr lang="en-US" dirty="0" smtClean="0"/>
          </a:p>
          <a:p>
            <a:pPr algn="l"/>
            <a:endParaRPr lang="en-US" dirty="0"/>
          </a:p>
        </p:txBody>
      </p:sp>
      <p:sp>
        <p:nvSpPr>
          <p:cNvPr id="7" name="Rectangle 6"/>
          <p:cNvSpPr/>
          <p:nvPr/>
        </p:nvSpPr>
        <p:spPr>
          <a:xfrm rot="900000">
            <a:off x="4509320" y="5863314"/>
            <a:ext cx="2069797" cy="461665"/>
          </a:xfrm>
          <a:prstGeom prst="rect">
            <a:avLst/>
          </a:prstGeom>
        </p:spPr>
        <p:txBody>
          <a:bodyPr wrap="none">
            <a:spAutoFit/>
          </a:bodyPr>
          <a:lstStyle/>
          <a:p>
            <a:r>
              <a:rPr lang="en-US" sz="2400" dirty="0"/>
              <a:t>207-287-5620</a:t>
            </a:r>
          </a:p>
        </p:txBody>
      </p:sp>
    </p:spTree>
    <p:extLst>
      <p:ext uri="{BB962C8B-B14F-4D97-AF65-F5344CB8AC3E}">
        <p14:creationId xmlns:p14="http://schemas.microsoft.com/office/powerpoint/2010/main" val="323277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900000">
            <a:off x="208342" y="4994767"/>
            <a:ext cx="2940985" cy="1997131"/>
          </a:xfrm>
        </p:spPr>
        <p:txBody>
          <a:bodyPr>
            <a:normAutofit/>
          </a:bodyPr>
          <a:lstStyle/>
          <a:p>
            <a:pPr algn="ctr"/>
            <a:r>
              <a:rPr lang="en-US" dirty="0" smtClean="0"/>
              <a:t>life-long learning</a:t>
            </a:r>
            <a:endParaRPr lang="en-US" dirty="0"/>
          </a:p>
        </p:txBody>
      </p:sp>
      <p:sp>
        <p:nvSpPr>
          <p:cNvPr id="5" name="Rounded Rectangle 4"/>
          <p:cNvSpPr/>
          <p:nvPr/>
        </p:nvSpPr>
        <p:spPr>
          <a:xfrm rot="900000">
            <a:off x="676996" y="1367956"/>
            <a:ext cx="5046807" cy="3525402"/>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5"/>
          <p:cNvSpPr txBox="1">
            <a:spLocks/>
          </p:cNvSpPr>
          <p:nvPr/>
        </p:nvSpPr>
        <p:spPr>
          <a:xfrm rot="900000">
            <a:off x="936183" y="1727615"/>
            <a:ext cx="4540573" cy="3121640"/>
          </a:xfrm>
          <a:prstGeom prst="rect">
            <a:avLst/>
          </a:prstGeom>
        </p:spPr>
        <p:txBody>
          <a:bodyPr vert="horz" lIns="91440" tIns="45720" rIns="91440" bIns="45720" rtlCol="0" anchor="t">
            <a:noAutofit/>
          </a:bodyPr>
          <a:lstStyle>
            <a:lvl1pPr marL="0" indent="0" algn="ctr" defTabSz="914400" rtl="0" eaLnBrk="1" latinLnBrk="0" hangingPunct="1">
              <a:spcBef>
                <a:spcPct val="20000"/>
              </a:spcBef>
              <a:spcAft>
                <a:spcPts val="600"/>
              </a:spcAft>
              <a:buSzPct val="160000"/>
              <a:buFont typeface="Wingdings" pitchFamily="2" charset="2"/>
              <a:buNone/>
              <a:defRPr sz="2000" kern="1200">
                <a:solidFill>
                  <a:schemeClr val="tx1"/>
                </a:solidFill>
                <a:effectLst>
                  <a:outerShdw blurRad="38100" dist="38100" dir="2700000" algn="tl">
                    <a:srgbClr val="000000">
                      <a:alpha val="43137"/>
                    </a:srgbClr>
                  </a:outerShdw>
                </a:effectLst>
                <a:latin typeface="+mn-lt"/>
                <a:ea typeface="+mn-ea"/>
                <a:cs typeface="+mn-cs"/>
              </a:defRPr>
            </a:lvl1pPr>
            <a:lvl2pPr marL="457200" indent="0" algn="l" defTabSz="914400" rtl="0" eaLnBrk="1" latinLnBrk="0" hangingPunct="1">
              <a:spcBef>
                <a:spcPct val="20000"/>
              </a:spcBef>
              <a:spcAft>
                <a:spcPts val="600"/>
              </a:spcAft>
              <a:buSzPct val="160000"/>
              <a:buFont typeface="Wingdings" pitchFamily="2" charset="2"/>
              <a:buNone/>
              <a:defRPr sz="1200" kern="1200">
                <a:solidFill>
                  <a:schemeClr val="tx1"/>
                </a:solidFill>
                <a:effectLst>
                  <a:outerShdw blurRad="38100" dist="38100" dir="2700000" algn="tl">
                    <a:srgbClr val="000000">
                      <a:alpha val="43137"/>
                    </a:srgbClr>
                  </a:outerShdw>
                </a:effectLst>
                <a:latin typeface="+mn-lt"/>
                <a:ea typeface="+mn-ea"/>
                <a:cs typeface="+mn-cs"/>
              </a:defRPr>
            </a:lvl2pPr>
            <a:lvl3pPr marL="914400" indent="0" algn="l" defTabSz="914400" rtl="0" eaLnBrk="1" latinLnBrk="0" hangingPunct="1">
              <a:spcBef>
                <a:spcPct val="20000"/>
              </a:spcBef>
              <a:spcAft>
                <a:spcPts val="600"/>
              </a:spcAft>
              <a:buSzPct val="160000"/>
              <a:buFont typeface="Wingdings" pitchFamily="2" charset="2"/>
              <a:buNone/>
              <a:defRPr sz="1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0" algn="l" defTabSz="914400" rtl="0" eaLnBrk="1" latinLnBrk="0" hangingPunct="1">
              <a:spcBef>
                <a:spcPct val="20000"/>
              </a:spcBef>
              <a:spcAft>
                <a:spcPts val="600"/>
              </a:spcAft>
              <a:buSzPct val="160000"/>
              <a:buFont typeface="Wingdings" pitchFamily="2" charset="2"/>
              <a:buNone/>
              <a:defRPr sz="900" kern="1200">
                <a:solidFill>
                  <a:schemeClr val="tx1"/>
                </a:solidFill>
                <a:effectLst>
                  <a:outerShdw blurRad="38100" dist="38100" dir="2700000" algn="tl">
                    <a:srgbClr val="000000">
                      <a:alpha val="43137"/>
                    </a:srgbClr>
                  </a:outerShdw>
                </a:effectLst>
                <a:latin typeface="+mn-lt"/>
                <a:ea typeface="+mn-ea"/>
                <a:cs typeface="+mn-cs"/>
              </a:defRPr>
            </a:lvl4pPr>
            <a:lvl5pPr marL="1828800" indent="0" algn="l" defTabSz="914400" rtl="0" eaLnBrk="1" latinLnBrk="0" hangingPunct="1">
              <a:spcBef>
                <a:spcPct val="20000"/>
              </a:spcBef>
              <a:spcAft>
                <a:spcPts val="600"/>
              </a:spcAft>
              <a:buSzPct val="160000"/>
              <a:buFont typeface="Wingdings" pitchFamily="2" charset="2"/>
              <a:buNone/>
              <a:defRPr sz="900" kern="1200">
                <a:solidFill>
                  <a:schemeClr val="tx1"/>
                </a:solidFill>
                <a:effectLst>
                  <a:outerShdw blurRad="38100" dist="38100" dir="2700000" algn="tl">
                    <a:srgbClr val="000000">
                      <a:alpha val="43137"/>
                    </a:srgbClr>
                  </a:outerShdw>
                </a:effectLst>
                <a:latin typeface="+mn-lt"/>
                <a:ea typeface="+mn-ea"/>
                <a:cs typeface="+mn-cs"/>
              </a:defRPr>
            </a:lvl5pPr>
            <a:lvl6pPr marL="2286000" indent="0" algn="l" defTabSz="914400" rtl="0" eaLnBrk="1" latinLnBrk="0" hangingPunct="1">
              <a:spcBef>
                <a:spcPts val="24"/>
              </a:spcBef>
              <a:spcAft>
                <a:spcPts val="600"/>
              </a:spcAft>
              <a:buClrTx/>
              <a:buSzPct val="130000"/>
              <a:buFont typeface="Wingdings" pitchFamily="2" charset="2"/>
              <a:buNone/>
              <a:defRPr sz="9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743200" indent="0" algn="l" defTabSz="914400" rtl="0" eaLnBrk="1" latinLnBrk="0" hangingPunct="1">
              <a:spcBef>
                <a:spcPts val="24"/>
              </a:spcBef>
              <a:spcAft>
                <a:spcPts val="600"/>
              </a:spcAft>
              <a:buClrTx/>
              <a:buSzPct val="130000"/>
              <a:buFont typeface="Wingdings" pitchFamily="2" charset="2"/>
              <a:buNone/>
              <a:defRPr sz="9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3200400" indent="0" algn="l" defTabSz="914400" rtl="0" eaLnBrk="1" latinLnBrk="0" hangingPunct="1">
              <a:spcBef>
                <a:spcPts val="24"/>
              </a:spcBef>
              <a:spcAft>
                <a:spcPts val="600"/>
              </a:spcAft>
              <a:buClrTx/>
              <a:buSzPct val="130000"/>
              <a:buFont typeface="Wingdings" pitchFamily="2" charset="2"/>
              <a:buNone/>
              <a:defRPr sz="9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3657600" indent="0" algn="l" defTabSz="914400" rtl="0" eaLnBrk="1" latinLnBrk="0" hangingPunct="1">
              <a:spcBef>
                <a:spcPts val="24"/>
              </a:spcBef>
              <a:spcAft>
                <a:spcPts val="600"/>
              </a:spcAft>
              <a:buClrTx/>
              <a:buSzPct val="130000"/>
              <a:buFont typeface="Wingdings" pitchFamily="2" charset="2"/>
              <a:buNone/>
              <a:defRPr sz="9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r>
              <a:rPr lang="en-US" sz="2800" dirty="0" smtClean="0"/>
              <a:t>understands </a:t>
            </a:r>
            <a:r>
              <a:rPr lang="en-US" sz="2800" dirty="0"/>
              <a:t>the relationship between technology, life-long learning, personal privacy, and stewardship of information;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39560"/>
          <a:stretch/>
        </p:blipFill>
        <p:spPr>
          <a:xfrm rot="900000">
            <a:off x="5777514" y="3017075"/>
            <a:ext cx="3042561" cy="2562775"/>
          </a:xfrm>
          <a:prstGeom prst="rect">
            <a:avLst/>
          </a:prstGeom>
        </p:spPr>
      </p:pic>
    </p:spTree>
    <p:extLst>
      <p:ext uri="{BB962C8B-B14F-4D97-AF65-F5344CB8AC3E}">
        <p14:creationId xmlns:p14="http://schemas.microsoft.com/office/powerpoint/2010/main" val="3631212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rot="20700000">
            <a:off x="445287" y="846196"/>
            <a:ext cx="5530879" cy="3200400"/>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a:bodyPr>
          <a:lstStyle/>
          <a:p>
            <a:pPr algn="ctr"/>
            <a:r>
              <a:rPr lang="en-US" dirty="0" smtClean="0"/>
              <a:t>social networking</a:t>
            </a:r>
            <a:endParaRPr lang="en-US" dirty="0"/>
          </a:p>
        </p:txBody>
      </p:sp>
      <p:sp>
        <p:nvSpPr>
          <p:cNvPr id="2" name="Content Placeholder 1"/>
          <p:cNvSpPr>
            <a:spLocks noGrp="1"/>
          </p:cNvSpPr>
          <p:nvPr>
            <p:ph idx="1"/>
          </p:nvPr>
        </p:nvSpPr>
        <p:spPr>
          <a:xfrm rot="-900000">
            <a:off x="736553" y="743748"/>
            <a:ext cx="5343100" cy="3588268"/>
          </a:xfrm>
        </p:spPr>
        <p:txBody>
          <a:bodyPr>
            <a:normAutofit/>
          </a:bodyPr>
          <a:lstStyle/>
          <a:p>
            <a:pPr marL="0" indent="0">
              <a:buNone/>
            </a:pPr>
            <a:r>
              <a:rPr lang="en-US" sz="2800" dirty="0" smtClean="0"/>
              <a:t>uses these </a:t>
            </a:r>
            <a:r>
              <a:rPr lang="en-US" sz="2800" dirty="0"/>
              <a:t>skills and the appropriate technology to communicate and collaborate with peers, colleagues, family, and on occasion, the general public; and </a:t>
            </a:r>
          </a:p>
          <a:p>
            <a:pPr marL="0" indent="0">
              <a:buNone/>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00000">
            <a:off x="3496905" y="3860866"/>
            <a:ext cx="3181350" cy="2630250"/>
          </a:xfrm>
          <a:prstGeom prst="rect">
            <a:avLst/>
          </a:prstGeom>
        </p:spPr>
      </p:pic>
    </p:spTree>
    <p:extLst>
      <p:ext uri="{BB962C8B-B14F-4D97-AF65-F5344CB8AC3E}">
        <p14:creationId xmlns:p14="http://schemas.microsoft.com/office/powerpoint/2010/main" val="88507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rot="900000">
            <a:off x="881698" y="1536628"/>
            <a:ext cx="4637403" cy="3175143"/>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rot="900000">
            <a:off x="-31491" y="4927694"/>
            <a:ext cx="3600341" cy="1997131"/>
          </a:xfrm>
        </p:spPr>
        <p:txBody>
          <a:bodyPr>
            <a:normAutofit/>
          </a:bodyPr>
          <a:lstStyle/>
          <a:p>
            <a:pPr algn="ctr"/>
            <a:r>
              <a:rPr lang="en-US" dirty="0" smtClean="0"/>
              <a:t>digital citizenship</a:t>
            </a:r>
            <a:endParaRPr lang="en-US" dirty="0"/>
          </a:p>
        </p:txBody>
      </p:sp>
      <p:sp>
        <p:nvSpPr>
          <p:cNvPr id="9" name="Text Placeholder 5"/>
          <p:cNvSpPr txBox="1">
            <a:spLocks/>
          </p:cNvSpPr>
          <p:nvPr/>
        </p:nvSpPr>
        <p:spPr>
          <a:xfrm rot="900000">
            <a:off x="930112" y="1732432"/>
            <a:ext cx="4540573" cy="2796447"/>
          </a:xfrm>
          <a:prstGeom prst="rect">
            <a:avLst/>
          </a:prstGeom>
        </p:spPr>
        <p:txBody>
          <a:bodyPr vert="horz" lIns="91440" tIns="45720" rIns="91440" bIns="45720" rtlCol="0" anchor="t">
            <a:noAutofit/>
          </a:bodyPr>
          <a:lstStyle>
            <a:lvl1pPr marL="0" indent="0" algn="ctr" defTabSz="914400" rtl="0" eaLnBrk="1" latinLnBrk="0" hangingPunct="1">
              <a:spcBef>
                <a:spcPct val="20000"/>
              </a:spcBef>
              <a:spcAft>
                <a:spcPts val="600"/>
              </a:spcAft>
              <a:buSzPct val="160000"/>
              <a:buFont typeface="Wingdings" pitchFamily="2" charset="2"/>
              <a:buNone/>
              <a:defRPr sz="2000" kern="1200">
                <a:solidFill>
                  <a:schemeClr val="tx1"/>
                </a:solidFill>
                <a:effectLst>
                  <a:outerShdw blurRad="38100" dist="38100" dir="2700000" algn="tl">
                    <a:srgbClr val="000000">
                      <a:alpha val="43137"/>
                    </a:srgbClr>
                  </a:outerShdw>
                </a:effectLst>
                <a:latin typeface="+mn-lt"/>
                <a:ea typeface="+mn-ea"/>
                <a:cs typeface="+mn-cs"/>
              </a:defRPr>
            </a:lvl1pPr>
            <a:lvl2pPr marL="457200" indent="0" algn="l" defTabSz="914400" rtl="0" eaLnBrk="1" latinLnBrk="0" hangingPunct="1">
              <a:spcBef>
                <a:spcPct val="20000"/>
              </a:spcBef>
              <a:spcAft>
                <a:spcPts val="600"/>
              </a:spcAft>
              <a:buSzPct val="160000"/>
              <a:buFont typeface="Wingdings" pitchFamily="2" charset="2"/>
              <a:buNone/>
              <a:defRPr sz="1200" kern="1200">
                <a:solidFill>
                  <a:schemeClr val="tx1"/>
                </a:solidFill>
                <a:effectLst>
                  <a:outerShdw blurRad="38100" dist="38100" dir="2700000" algn="tl">
                    <a:srgbClr val="000000">
                      <a:alpha val="43137"/>
                    </a:srgbClr>
                  </a:outerShdw>
                </a:effectLst>
                <a:latin typeface="+mn-lt"/>
                <a:ea typeface="+mn-ea"/>
                <a:cs typeface="+mn-cs"/>
              </a:defRPr>
            </a:lvl2pPr>
            <a:lvl3pPr marL="914400" indent="0" algn="l" defTabSz="914400" rtl="0" eaLnBrk="1" latinLnBrk="0" hangingPunct="1">
              <a:spcBef>
                <a:spcPct val="20000"/>
              </a:spcBef>
              <a:spcAft>
                <a:spcPts val="600"/>
              </a:spcAft>
              <a:buSzPct val="160000"/>
              <a:buFont typeface="Wingdings" pitchFamily="2" charset="2"/>
              <a:buNone/>
              <a:defRPr sz="1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0" algn="l" defTabSz="914400" rtl="0" eaLnBrk="1" latinLnBrk="0" hangingPunct="1">
              <a:spcBef>
                <a:spcPct val="20000"/>
              </a:spcBef>
              <a:spcAft>
                <a:spcPts val="600"/>
              </a:spcAft>
              <a:buSzPct val="160000"/>
              <a:buFont typeface="Wingdings" pitchFamily="2" charset="2"/>
              <a:buNone/>
              <a:defRPr sz="900" kern="1200">
                <a:solidFill>
                  <a:schemeClr val="tx1"/>
                </a:solidFill>
                <a:effectLst>
                  <a:outerShdw blurRad="38100" dist="38100" dir="2700000" algn="tl">
                    <a:srgbClr val="000000">
                      <a:alpha val="43137"/>
                    </a:srgbClr>
                  </a:outerShdw>
                </a:effectLst>
                <a:latin typeface="+mn-lt"/>
                <a:ea typeface="+mn-ea"/>
                <a:cs typeface="+mn-cs"/>
              </a:defRPr>
            </a:lvl4pPr>
            <a:lvl5pPr marL="1828800" indent="0" algn="l" defTabSz="914400" rtl="0" eaLnBrk="1" latinLnBrk="0" hangingPunct="1">
              <a:spcBef>
                <a:spcPct val="20000"/>
              </a:spcBef>
              <a:spcAft>
                <a:spcPts val="600"/>
              </a:spcAft>
              <a:buSzPct val="160000"/>
              <a:buFont typeface="Wingdings" pitchFamily="2" charset="2"/>
              <a:buNone/>
              <a:defRPr sz="900" kern="1200">
                <a:solidFill>
                  <a:schemeClr val="tx1"/>
                </a:solidFill>
                <a:effectLst>
                  <a:outerShdw blurRad="38100" dist="38100" dir="2700000" algn="tl">
                    <a:srgbClr val="000000">
                      <a:alpha val="43137"/>
                    </a:srgbClr>
                  </a:outerShdw>
                </a:effectLst>
                <a:latin typeface="+mn-lt"/>
                <a:ea typeface="+mn-ea"/>
                <a:cs typeface="+mn-cs"/>
              </a:defRPr>
            </a:lvl5pPr>
            <a:lvl6pPr marL="2286000" indent="0" algn="l" defTabSz="914400" rtl="0" eaLnBrk="1" latinLnBrk="0" hangingPunct="1">
              <a:spcBef>
                <a:spcPts val="24"/>
              </a:spcBef>
              <a:spcAft>
                <a:spcPts val="600"/>
              </a:spcAft>
              <a:buClrTx/>
              <a:buSzPct val="130000"/>
              <a:buFont typeface="Wingdings" pitchFamily="2" charset="2"/>
              <a:buNone/>
              <a:defRPr sz="9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743200" indent="0" algn="l" defTabSz="914400" rtl="0" eaLnBrk="1" latinLnBrk="0" hangingPunct="1">
              <a:spcBef>
                <a:spcPts val="24"/>
              </a:spcBef>
              <a:spcAft>
                <a:spcPts val="600"/>
              </a:spcAft>
              <a:buClrTx/>
              <a:buSzPct val="130000"/>
              <a:buFont typeface="Wingdings" pitchFamily="2" charset="2"/>
              <a:buNone/>
              <a:defRPr sz="9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3200400" indent="0" algn="l" defTabSz="914400" rtl="0" eaLnBrk="1" latinLnBrk="0" hangingPunct="1">
              <a:spcBef>
                <a:spcPts val="24"/>
              </a:spcBef>
              <a:spcAft>
                <a:spcPts val="600"/>
              </a:spcAft>
              <a:buClrTx/>
              <a:buSzPct val="130000"/>
              <a:buFont typeface="Wingdings" pitchFamily="2" charset="2"/>
              <a:buNone/>
              <a:defRPr sz="9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3657600" indent="0" algn="l" defTabSz="914400" rtl="0" eaLnBrk="1" latinLnBrk="0" hangingPunct="1">
              <a:spcBef>
                <a:spcPts val="24"/>
              </a:spcBef>
              <a:spcAft>
                <a:spcPts val="600"/>
              </a:spcAft>
              <a:buClrTx/>
              <a:buSzPct val="130000"/>
              <a:buFont typeface="Wingdings" pitchFamily="2" charset="2"/>
              <a:buNone/>
              <a:defRPr sz="9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r>
              <a:rPr lang="en-US" sz="2800" dirty="0" smtClean="0"/>
              <a:t>uses </a:t>
            </a:r>
            <a:r>
              <a:rPr lang="en-US" sz="2800" dirty="0"/>
              <a:t>these skills to actively participate in civic society and contribute to a vibrant, informed, and engaged community.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100000">
            <a:off x="5056739" y="2679721"/>
            <a:ext cx="4150424" cy="3112818"/>
          </a:xfrm>
          <a:prstGeom prst="rect">
            <a:avLst/>
          </a:prstGeom>
        </p:spPr>
      </p:pic>
    </p:spTree>
    <p:extLst>
      <p:ext uri="{BB962C8B-B14F-4D97-AF65-F5344CB8AC3E}">
        <p14:creationId xmlns:p14="http://schemas.microsoft.com/office/powerpoint/2010/main" val="65351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4500000">
            <a:off x="5748334" y="2870327"/>
            <a:ext cx="3755588" cy="1235964"/>
          </a:xfrm>
        </p:spPr>
        <p:txBody>
          <a:bodyPr>
            <a:normAutofit fontScale="90000"/>
          </a:bodyPr>
          <a:lstStyle/>
          <a:p>
            <a:r>
              <a:rPr lang="en-US" dirty="0" smtClean="0"/>
              <a:t>this perception is an old one</a:t>
            </a:r>
            <a:endParaRPr lang="en-US" dirty="0"/>
          </a:p>
        </p:txBody>
      </p:sp>
      <p:sp>
        <p:nvSpPr>
          <p:cNvPr id="6" name="Text Placeholder 5"/>
          <p:cNvSpPr>
            <a:spLocks noGrp="1"/>
          </p:cNvSpPr>
          <p:nvPr>
            <p:ph type="body" sz="half" idx="2"/>
          </p:nvPr>
        </p:nvSpPr>
        <p:spPr>
          <a:xfrm rot="20700000">
            <a:off x="1454858" y="5168890"/>
            <a:ext cx="5907767" cy="1421142"/>
          </a:xfrm>
        </p:spPr>
        <p:txBody>
          <a:bodyPr>
            <a:noAutofit/>
          </a:bodyPr>
          <a:lstStyle/>
          <a:p>
            <a:r>
              <a:rPr lang="en-US" sz="2800" dirty="0" smtClean="0"/>
              <a:t>does your library match this perception? Or…</a:t>
            </a:r>
            <a:endParaRPr lang="en-US" sz="28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5402"/>
          <a:stretch/>
        </p:blipFill>
        <p:spPr>
          <a:xfrm rot="20727352">
            <a:off x="2161215" y="442091"/>
            <a:ext cx="4195083" cy="44564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030775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4294967295"/>
          </p:nvPr>
        </p:nvPicPr>
        <p:blipFill>
          <a:blip r:embed="rId3">
            <a:extLst>
              <a:ext uri="{28A0092B-C50C-407E-A947-70E740481C1C}">
                <a14:useLocalDpi xmlns:a14="http://schemas.microsoft.com/office/drawing/2010/main" val="0"/>
              </a:ext>
            </a:extLst>
          </a:blip>
          <a:srcRect l="18703" r="18703"/>
          <a:stretch>
            <a:fillRect/>
          </a:stretch>
        </p:blipFill>
        <p:spPr>
          <a:xfrm rot="900000">
            <a:off x="3019747" y="2239005"/>
            <a:ext cx="5257800" cy="4006850"/>
          </a:xfrm>
        </p:spPr>
      </p:pic>
      <p:sp>
        <p:nvSpPr>
          <p:cNvPr id="6" name="Text Placeholder 5"/>
          <p:cNvSpPr>
            <a:spLocks noGrp="1"/>
          </p:cNvSpPr>
          <p:nvPr>
            <p:ph type="body" sz="half" idx="4294967295"/>
          </p:nvPr>
        </p:nvSpPr>
        <p:spPr>
          <a:xfrm rot="900000">
            <a:off x="3802799" y="565819"/>
            <a:ext cx="5198968" cy="1806458"/>
          </a:xfrm>
        </p:spPr>
        <p:txBody>
          <a:bodyPr>
            <a:noAutofit/>
          </a:bodyPr>
          <a:lstStyle/>
          <a:p>
            <a:pPr marL="0" indent="0">
              <a:buNone/>
            </a:pPr>
            <a:r>
              <a:rPr lang="en-US" sz="2800" dirty="0" smtClean="0"/>
              <a:t>in many ways, developing digital literacy is something that librarians are already doing for their communities</a:t>
            </a:r>
          </a:p>
        </p:txBody>
      </p:sp>
      <p:pic>
        <p:nvPicPr>
          <p:cNvPr id="8" name="Content Placeholder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00000">
            <a:off x="1062389" y="2429805"/>
            <a:ext cx="1962150" cy="1990725"/>
          </a:xfrm>
          <a:prstGeom prst="roundRect">
            <a:avLst>
              <a:gd name="adj" fmla="val 4992"/>
            </a:avLst>
          </a:prstGeom>
          <a:ln w="19050">
            <a:solidFill>
              <a:schemeClr val="tx1"/>
            </a:solidFill>
          </a:ln>
          <a:effectLst>
            <a:innerShdw blurRad="101600" dir="13500000">
              <a:prstClr val="black">
                <a:alpha val="70000"/>
              </a:prstClr>
            </a:innerShdw>
          </a:effectLst>
        </p:spPr>
      </p:pic>
      <p:sp>
        <p:nvSpPr>
          <p:cNvPr id="3" name="Title 2"/>
          <p:cNvSpPr>
            <a:spLocks noGrp="1"/>
          </p:cNvSpPr>
          <p:nvPr>
            <p:ph type="title"/>
          </p:nvPr>
        </p:nvSpPr>
        <p:spPr>
          <a:xfrm rot="900000">
            <a:off x="72920" y="957852"/>
            <a:ext cx="3374696" cy="719967"/>
          </a:xfrm>
        </p:spPr>
        <p:txBody>
          <a:bodyPr>
            <a:normAutofit fontScale="90000"/>
          </a:bodyPr>
          <a:lstStyle/>
          <a:p>
            <a:pPr algn="l"/>
            <a:r>
              <a:rPr lang="en-US" dirty="0" smtClean="0"/>
              <a:t>…is this you?</a:t>
            </a:r>
            <a:endParaRPr lang="en-US" dirty="0"/>
          </a:p>
        </p:txBody>
      </p:sp>
    </p:spTree>
    <p:extLst>
      <p:ext uri="{BB962C8B-B14F-4D97-AF65-F5344CB8AC3E}">
        <p14:creationId xmlns:p14="http://schemas.microsoft.com/office/powerpoint/2010/main" val="215834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ARTICULATE_PROJECT_OPEN" val="0"/>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digital literacy&amp;quot;&quot;/&gt;&lt;property id=&quot;20307&quot; value=&quot;256&quot;/&gt;&lt;/object&gt;&lt;object type=&quot;3&quot; unique_id=&quot;10005&quot;&gt;&lt;property id=&quot;20148&quot; value=&quot;5&quot;/&gt;&lt;property id=&quot;20300&quot; value=&quot;Slide 2 - &amp;quot;well, what is it?&amp;quot;&quot;/&gt;&lt;property id=&quot;20307&quot; value=&quot;257&quot;/&gt;&lt;/object&gt;&lt;object type=&quot;3&quot; unique_id=&quot;10006&quot;&gt;&lt;property id=&quot;20148&quot; value=&quot;5&quot;/&gt;&lt;property id=&quot;20300&quot; value=&quot;Slide 3 - &amp;quot;information and education&amp;quot;&quot;/&gt;&lt;property id=&quot;20307&quot; value=&quot;258&quot;/&gt;&lt;/object&gt;&lt;object type=&quot;3&quot; unique_id=&quot;10048&quot;&gt;&lt;property id=&quot;20148&quot; value=&quot;5&quot;/&gt;&lt;property id=&quot;20300&quot; value=&quot;Slide 10 - &amp;quot;libraries are all about&amp;quot;&quot;/&gt;&lt;property id=&quot;20307&quot; value=&quot;261&quot;/&gt;&lt;/object&gt;&lt;object type=&quot;3&quot; unique_id=&quot;11064&quot;&gt;&lt;property id=&quot;20148&quot; value=&quot;5&quot;/&gt;&lt;property id=&quot;20300&quot; value=&quot;Slide 4 - &amp;quot;use of technology&amp;quot;&quot;/&gt;&lt;property id=&quot;20307&quot; value=&quot;282&quot;/&gt;&lt;/object&gt;&lt;object type=&quot;3&quot; unique_id=&quot;11065&quot;&gt;&lt;property id=&quot;20148&quot; value=&quot;5&quot;/&gt;&lt;property id=&quot;20300&quot; value=&quot;Slide 5 - &amp;quot;life-long learning&amp;quot;&quot;/&gt;&lt;property id=&quot;20307&quot; value=&quot;283&quot;/&gt;&lt;/object&gt;&lt;object type=&quot;3&quot; unique_id=&quot;11066&quot;&gt;&lt;property id=&quot;20148&quot; value=&quot;5&quot;/&gt;&lt;property id=&quot;20300&quot; value=&quot;Slide 6 - &amp;quot;social networking&amp;quot;&quot;/&gt;&lt;property id=&quot;20307&quot; value=&quot;284&quot;/&gt;&lt;/object&gt;&lt;object type=&quot;3&quot; unique_id=&quot;11067&quot;&gt;&lt;property id=&quot;20148&quot; value=&quot;5&quot;/&gt;&lt;property id=&quot;20300&quot; value=&quot;Slide 7 - &amp;quot;digital citizenship&amp;quot;&quot;/&gt;&lt;property id=&quot;20307&quot; value=&quot;285&quot;/&gt;&lt;/object&gt;&lt;object type=&quot;3&quot; unique_id=&quot;11069&quot;&gt;&lt;property id=&quot;20148&quot; value=&quot;5&quot;/&gt;&lt;property id=&quot;20300&quot; value=&quot;Slide 21 - &amp;quot;discussion&amp;quot;&quot;/&gt;&lt;property id=&quot;20307&quot; value=&quot;286&quot;/&gt;&lt;/object&gt;&lt;object type=&quot;3&quot; unique_id=&quot;11070&quot;&gt;&lt;property id=&quot;20148&quot; value=&quot;5&quot;/&gt;&lt;property id=&quot;20300&quot; value=&quot;Slide 11 - &amp;quot;a new objective?&amp;quot;&quot;/&gt;&lt;property id=&quot;20307&quot; value=&quot;287&quot;/&gt;&lt;/object&gt;&lt;object type=&quot;3&quot; unique_id=&quot;11379&quot;&gt;&lt;property id=&quot;20148&quot; value=&quot;5&quot;/&gt;&lt;property id=&quot;20300&quot; value=&quot;Slide 20 - &amp;quot;Edge Initiative&amp;#x0D;&amp;#x0A;libraryedge.org&amp;quot;&quot;/&gt;&lt;property id=&quot;20307&quot; value=&quot;291&quot;/&gt;&lt;/object&gt;&lt;object type=&quot;3&quot; unique_id=&quot;13071&quot;&gt;&lt;property id=&quot;20148&quot; value=&quot;5&quot;/&gt;&lt;property id=&quot;20300&quot; value=&quot;Slide 18 - &amp;quot;how digitally literate are you anyway?&amp;quot;&quot;/&gt;&lt;property id=&quot;20307&quot; value=&quot;306&quot;/&gt;&lt;/object&gt;&lt;object type=&quot;3&quot; unique_id=&quot;13336&quot;&gt;&lt;property id=&quot;20148&quot; value=&quot;5&quot;/&gt;&lt;property id=&quot;20300&quot; value=&quot;Slide 19 - &amp;quot;teaching both staff and the public&amp;quot;&quot;/&gt;&lt;property id=&quot;20307&quot; value=&quot;307&quot;/&gt;&lt;/object&gt;&lt;object type=&quot;3&quot; unique_id=&quot;14327&quot;&gt;&lt;property id=&quot;20148&quot; value=&quot;5&quot;/&gt;&lt;property id=&quot;20300&quot; value=&quot;Slide 22 - &amp;quot;digital literacy –&amp;#x0D;&amp;#x0A;where it’s at&amp;#x0D;&amp;#x0A;and who’s involved&amp;quot;&quot;/&gt;&lt;property id=&quot;20307&quot; value=&quot;308&quot;/&gt;&lt;/object&gt;&lt;object type=&quot;3&quot; unique_id=&quot;14328&quot;&gt;&lt;property id=&quot;20148&quot; value=&quot;5&quot;/&gt;&lt;property id=&quot;20300&quot; value=&quot;Slide 24 - &amp;quot;the  national players&amp;quot;&quot;/&gt;&lt;property id=&quot;20307&quot; value=&quot;309&quot;/&gt;&lt;/object&gt;&lt;object type=&quot;3&quot; unique_id=&quot;14329&quot;&gt;&lt;property id=&quot;20148&quot; value=&quot;5&quot;/&gt;&lt;property id=&quot;20300&quot; value=&quot;Slide 23 - &amp;quot;why are we here today?&amp;quot;&quot;/&gt;&lt;property id=&quot;20307&quot; value=&quot;310&quot;/&gt;&lt;/object&gt;&lt;object type=&quot;3&quot; unique_id=&quot;14330&quot;&gt;&lt;property id=&quot;20148&quot; value=&quot;5&quot;/&gt;&lt;property id=&quot;20300&quot; value=&quot;Slide 25 - &amp;quot;National Broadband Plan&amp;quot;&quot;/&gt;&lt;property id=&quot;20307&quot; value=&quot;311&quot;/&gt;&lt;/object&gt;&lt;object type=&quot;3&quot; unique_id=&quot;14332&quot;&gt;&lt;property id=&quot;20148&quot; value=&quot;5&quot;/&gt;&lt;property id=&quot;20300&quot; value=&quot;Slide 26&quot;/&gt;&lt;property id=&quot;20307&quot; value=&quot;313&quot;/&gt;&lt;/object&gt;&lt;object type=&quot;3&quot; unique_id=&quot;14333&quot;&gt;&lt;property id=&quot;20148&quot; value=&quot;5&quot;/&gt;&lt;property id=&quot;20300&quot; value=&quot;Slide 29 - &amp;quot;BTOP, PCCs and moving forward&amp;quot;&quot;/&gt;&lt;property id=&quot;20307&quot; value=&quot;314&quot;/&gt;&lt;/object&gt;&lt;object type=&quot;3&quot; unique_id=&quot;14335&quot;&gt;&lt;property id=&quot;20148&quot; value=&quot;5&quot;/&gt;&lt;property id=&quot;20300&quot; value=&quot;Slide 27 - &amp;quot;what is happening nationally?&amp;quot;&quot;/&gt;&lt;property id=&quot;20307&quot; value=&quot;316&quot;/&gt;&lt;/object&gt;&lt;object type=&quot;3&quot; unique_id=&quot;14336&quot;&gt;&lt;property id=&quot;20148&quot; value=&quot;5&quot;/&gt;&lt;property id=&quot;20300&quot; value=&quot;Slide 30 - &amp;quot;what is happening at the state level?&amp;quot;&quot;/&gt;&lt;property id=&quot;20307&quot; value=&quot;317&quot;/&gt;&lt;/object&gt;&lt;object type=&quot;3&quot; unique_id=&quot;14337&quot;&gt;&lt;property id=&quot;20148&quot; value=&quot;5&quot;/&gt;&lt;property id=&quot;20300&quot; value=&quot;Slide 31 - &amp;quot;possible federal funding?&amp;quot;&quot;/&gt;&lt;property id=&quot;20307&quot; value=&quot;318&quot;/&gt;&lt;/object&gt;&lt;object type=&quot;3&quot; unique_id=&quot;14338&quot;&gt;&lt;property id=&quot;20148&quot; value=&quot;5&quot;/&gt;&lt;property id=&quot;20300&quot; value=&quot;Slide 34 - &amp;quot;what is Connect2Compete &amp;#x0D;&amp;#x0A;and EveryoneOn?&amp;quot;&quot;/&gt;&lt;property id=&quot;20307&quot; value=&quot;319&quot;/&gt;&lt;/object&gt;&lt;object type=&quot;3&quot; unique_id=&quot;14339&quot;&gt;&lt;property id=&quot;20148&quot; value=&quot;5&quot;/&gt;&lt;property id=&quot;20300&quot; value=&quot;Slide 35 - &amp;quot;Who will be participating?&amp;quot;&quot;/&gt;&lt;property id=&quot;20307&quot; value=&quot;320&quot;/&gt;&lt;/object&gt;&lt;object type=&quot;3&quot; unique_id=&quot;14340&quot;&gt;&lt;property id=&quot;20148&quot; value=&quot;5&quot;/&gt;&lt;property id=&quot;20300&quot; value=&quot;Slide 36 - &amp;quot;EveryoneOn  database, map and public libraries.&amp;quot;&quot;/&gt;&lt;property id=&quot;20307&quot; value=&quot;321&quot;/&gt;&lt;/object&gt;&lt;object type=&quot;3&quot; unique_id=&quot;14341&quot;&gt;&lt;property id=&quot;20148&quot; value=&quot;5&quot;/&gt;&lt;property id=&quot;20300&quot; value=&quot;Slide 37&quot;/&gt;&lt;property id=&quot;20307&quot; value=&quot;322&quot;/&gt;&lt;/object&gt;&lt;object type=&quot;3&quot; unique_id=&quot;14342&quot;&gt;&lt;property id=&quot;20148&quot; value=&quot;5&quot;/&gt;&lt;property id=&quot;20300&quot; value=&quot;Slide 38 - &amp;quot;discussion&amp;quot;&quot;/&gt;&lt;property id=&quot;20307&quot; value=&quot;323&quot;/&gt;&lt;/object&gt;&lt;object type=&quot;3&quot; unique_id=&quot;14343&quot;&gt;&lt;property id=&quot;20148&quot; value=&quot;5&quot;/&gt;&lt;property id=&quot;20300&quot; value=&quot;Slide 39&quot;/&gt;&lt;property id=&quot;20307&quot; value=&quot;324&quot;/&gt;&lt;/object&gt;&lt;object type=&quot;3&quot; unique_id=&quot;14344&quot;&gt;&lt;property id=&quot;20148&quot; value=&quot;5&quot;/&gt;&lt;property id=&quot;20300&quot; value=&quot;Slide 40 - &amp;quot;Wrapping up…&amp;quot;&quot;/&gt;&lt;property id=&quot;20307&quot; value=&quot;325&quot;/&gt;&lt;/object&gt;&lt;object type=&quot;3&quot; unique_id=&quot;14943&quot;&gt;&lt;property id=&quot;20148&quot; value=&quot;5&quot;/&gt;&lt;property id=&quot;20300&quot; value=&quot;Slide 8 - &amp;quot;this perception is an old one&amp;quot;&quot;/&gt;&lt;property id=&quot;20307&quot; value=&quot;326&quot;/&gt;&lt;/object&gt;&lt;object type=&quot;3&quot; unique_id=&quot;14944&quot;&gt;&lt;property id=&quot;20148&quot; value=&quot;5&quot;/&gt;&lt;property id=&quot;20300&quot; value=&quot;Slide 9 - &amp;quot;…is this you?&amp;quot;&quot;/&gt;&lt;property id=&quot;20307&quot; value=&quot;327&quot;/&gt;&lt;/object&gt;&lt;object type=&quot;3&quot; unique_id=&quot;14945&quot;&gt;&lt;property id=&quot;20148&quot; value=&quot;5&quot;/&gt;&lt;property id=&quot;20300&quot; value=&quot;Slide 12 - &amp;quot;one in five adults are not online&amp;quot;&quot;/&gt;&lt;property id=&quot;20307&quot; value=&quot;328&quot;/&gt;&lt;/object&gt;&lt;object type=&quot;3&quot; unique_id=&quot;14947&quot;&gt;&lt;property id=&quot;20148&quot; value=&quot;5&quot;/&gt;&lt;property id=&quot;20300&quot; value=&quot;Slide 13 - &amp;quot;civic engagement&amp;quot;&quot;/&gt;&lt;property id=&quot;20307&quot; value=&quot;330&quot;/&gt;&lt;/object&gt;&lt;object type=&quot;3&quot; unique_id=&quot;14948&quot;&gt;&lt;property id=&quot;20148&quot; value=&quot;5&quot;/&gt;&lt;property id=&quot;20300&quot; value=&quot;Slide 14 - &amp;quot;workforce&amp;quot;&quot;/&gt;&lt;property id=&quot;20307&quot; value=&quot;331&quot;/&gt;&lt;/object&gt;&lt;object type=&quot;3&quot; unique_id=&quot;14949&quot;&gt;&lt;property id=&quot;20148&quot; value=&quot;5&quot;/&gt;&lt;property id=&quot;20300&quot; value=&quot;Slide 15 - &amp;quot;economic development – as a result of the Internet&amp;quot;&quot;/&gt;&lt;property id=&quot;20307&quot; value=&quot;332&quot;/&gt;&lt;/object&gt;&lt;object type=&quot;3&quot; unique_id=&quot;14950&quot;&gt;&lt;property id=&quot;20148&quot; value=&quot;5&quot;/&gt;&lt;property id=&quot;20300&quot; value=&quot;Slide 16&quot;/&gt;&lt;property id=&quot;20307&quot; value=&quot;333&quot;/&gt;&lt;/object&gt;&lt;object type=&quot;3&quot; unique_id=&quot;14951&quot;&gt;&lt;property id=&quot;20148&quot; value=&quot;5&quot;/&gt;&lt;property id=&quot;20300&quot; value=&quot;Slide 17 - &amp;quot;education&amp;quot;&quot;/&gt;&lt;property id=&quot;20307&quot; value=&quot;334&quot;/&gt;&lt;/object&gt;&lt;object type=&quot;3&quot; unique_id=&quot;14952&quot;&gt;&lt;property id=&quot;20148&quot; value=&quot;5&quot;/&gt;&lt;property id=&quot;20300&quot; value=&quot;Slide 28 - &amp;quot;One portal to rule them all…&amp;quot;&quot;/&gt;&lt;property id=&quot;20307&quot; value=&quot;335&quot;/&gt;&lt;/object&gt;&lt;object type=&quot;3&quot; unique_id=&quot;15157&quot;&gt;&lt;property id=&quot;20148&quot; value=&quot;5&quot;/&gt;&lt;property id=&quot;20300&quot; value=&quot;Slide 32 - &amp;quot;workforce legislation&amp;quot;&quot;/&gt;&lt;property id=&quot;20307&quot; value=&quot;337&quot;/&gt;&lt;/object&gt;&lt;object type=&quot;3&quot; unique_id=&quot;15158&quot;&gt;&lt;property id=&quot;20148&quot; value=&quot;5&quot;/&gt;&lt;property id=&quot;20300&quot; value=&quot;Slide 33 - &amp;quot;workforce legislation&amp;quot;&quot;/&gt;&lt;property id=&quot;20307&quot; value=&quot;336&quot;/&gt;&lt;/object&gt;&lt;/object&gt;&lt;/object&gt;&lt;/database&gt;"/>
  <p:tag name="SECTOMILLISECCONVERTED" val="1"/>
</p:tagLst>
</file>

<file path=ppt/theme/theme1.xml><?xml version="1.0" encoding="utf-8"?>
<a:theme xmlns:a="http://schemas.openxmlformats.org/drawingml/2006/main" name="Kilter">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Kilter">
      <a:maj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TC101859865[[fn=Kilter]]</Template>
  <TotalTime>3477</TotalTime>
  <Words>2349</Words>
  <Application>Microsoft Office PowerPoint</Application>
  <PresentationFormat>On-screen Show (4:3)</PresentationFormat>
  <Paragraphs>241</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Kilter</vt:lpstr>
      <vt:lpstr>digital literacy</vt:lpstr>
      <vt:lpstr>well, what is it?</vt:lpstr>
      <vt:lpstr>information and education</vt:lpstr>
      <vt:lpstr>use of technology</vt:lpstr>
      <vt:lpstr>life-long learning</vt:lpstr>
      <vt:lpstr>social networking</vt:lpstr>
      <vt:lpstr>digital citizenship</vt:lpstr>
      <vt:lpstr>this perception is an old one</vt:lpstr>
      <vt:lpstr>…is this you?</vt:lpstr>
      <vt:lpstr>libraries are all about</vt:lpstr>
      <vt:lpstr>a new objective?</vt:lpstr>
      <vt:lpstr>one in five adults are not online</vt:lpstr>
      <vt:lpstr>civic engagement</vt:lpstr>
      <vt:lpstr>workforce</vt:lpstr>
      <vt:lpstr>economic development – as a result of the Internet</vt:lpstr>
      <vt:lpstr>PowerPoint Presentation</vt:lpstr>
      <vt:lpstr>education</vt:lpstr>
      <vt:lpstr>how digitally literate are you anyway?</vt:lpstr>
      <vt:lpstr>teaching both staff and the public</vt:lpstr>
      <vt:lpstr>Edge Initiative libraryedge.org</vt:lpstr>
      <vt:lpstr>discussion</vt:lpstr>
      <vt:lpstr>digital literacy – where it’s at and who’s involved</vt:lpstr>
      <vt:lpstr>why are we here today?</vt:lpstr>
      <vt:lpstr>the  national players</vt:lpstr>
      <vt:lpstr>National Broadband Plan</vt:lpstr>
      <vt:lpstr>PowerPoint Presentation</vt:lpstr>
      <vt:lpstr>what is happening nationally?</vt:lpstr>
      <vt:lpstr>One portal to rule them all…</vt:lpstr>
      <vt:lpstr>BTOP, PCCs and moving forward</vt:lpstr>
      <vt:lpstr>what is happening at the state level?</vt:lpstr>
      <vt:lpstr>possible federal funding?</vt:lpstr>
      <vt:lpstr>workforce legislation</vt:lpstr>
      <vt:lpstr>workforce legislation</vt:lpstr>
      <vt:lpstr>what is Connect2Compete  and EveryoneOn?</vt:lpstr>
      <vt:lpstr>Who will be participating?</vt:lpstr>
      <vt:lpstr>EveryoneOn  database, map and public libraries.</vt:lpstr>
      <vt:lpstr>PowerPoint Presentation</vt:lpstr>
      <vt:lpstr>discussion</vt:lpstr>
      <vt:lpstr>PowerPoint Presentation</vt:lpstr>
      <vt:lpstr>Wrapping up…</vt:lpstr>
    </vt:vector>
  </TitlesOfParts>
  <Company>State of Maine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Leadbetter, Jared</dc:creator>
  <cp:lastModifiedBy>Leadbetter, Jared</cp:lastModifiedBy>
  <cp:revision>198</cp:revision>
  <cp:lastPrinted>2012-11-29T21:37:50Z</cp:lastPrinted>
  <dcterms:created xsi:type="dcterms:W3CDTF">2012-10-02T15:59:58Z</dcterms:created>
  <dcterms:modified xsi:type="dcterms:W3CDTF">2013-02-04T17:49:08Z</dcterms:modified>
</cp:coreProperties>
</file>