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760" r:id="rId5"/>
    <p:sldId id="531" r:id="rId6"/>
    <p:sldId id="765" r:id="rId7"/>
    <p:sldId id="601" r:id="rId8"/>
    <p:sldId id="574" r:id="rId9"/>
    <p:sldId id="579" r:id="rId10"/>
    <p:sldId id="290" r:id="rId11"/>
    <p:sldId id="588" r:id="rId12"/>
    <p:sldId id="612" r:id="rId13"/>
    <p:sldId id="613" r:id="rId14"/>
    <p:sldId id="762" r:id="rId15"/>
    <p:sldId id="288" r:id="rId16"/>
    <p:sldId id="761" r:id="rId17"/>
    <p:sldId id="598" r:id="rId18"/>
    <p:sldId id="763" r:id="rId19"/>
    <p:sldId id="283" r:id="rId20"/>
    <p:sldId id="614" r:id="rId21"/>
    <p:sldId id="602" r:id="rId22"/>
    <p:sldId id="580" r:id="rId23"/>
    <p:sldId id="764" r:id="rId24"/>
    <p:sldId id="600" r:id="rId25"/>
    <p:sldId id="57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35A92"/>
    <a:srgbClr val="B3A8C4"/>
    <a:srgbClr val="937FAD"/>
    <a:srgbClr val="8CA950"/>
    <a:srgbClr val="64C20E"/>
    <a:srgbClr val="C0D2A4"/>
    <a:srgbClr val="A6BF79"/>
    <a:srgbClr val="231F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58" autoAdjust="0"/>
  </p:normalViewPr>
  <p:slideViewPr>
    <p:cSldViewPr snapToGrid="0" showGuides="1">
      <p:cViewPr varScale="1">
        <p:scale>
          <a:sx n="76" d="100"/>
          <a:sy n="76" d="100"/>
        </p:scale>
        <p:origin x="946"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pt>
  </dgm:ptLst>
  <dgm:cxnLst>
    <dgm:cxn modelId="{811AAF05-36E5-4F09-9401-066B9952A99A}" type="presOf" srcId="{D0B0EDD5-3304-4BBA-9BBB-29B4CE08A0AB}" destId="{C91D2CBC-B66D-454B-B625-390E1057BCA3}" srcOrd="0" destOrd="0" presId="urn:microsoft.com/office/officeart/2005/8/layout/chevron1"/>
    <dgm:cxn modelId="{36FE2866-E9C8-4C3E-9E68-6742FF0053F4}" srcId="{5279C03B-9368-40D5-A5AA-6EB3B7375CF6}" destId="{57AAD73D-B6F4-4C44-BD70-AA36168AA01E}" srcOrd="4" destOrd="0" parTransId="{90E0F72E-5128-4859-836D-28569B72D0B8}" sibTransId="{A05E2243-3200-415D-A3CA-E06B5AC8CAA0}"/>
    <dgm:cxn modelId="{4001B648-5183-4724-B98C-520B1A57412D}" srcId="{5279C03B-9368-40D5-A5AA-6EB3B7375CF6}" destId="{B25312C8-86E0-42BC-9FE6-9F60A7B03270}" srcOrd="1" destOrd="0" parTransId="{C76B44F0-1830-4ED8-8B7F-829611827CF2}" sibTransId="{62D46325-4827-4A69-A4EF-3F3781ECC767}"/>
    <dgm:cxn modelId="{5426424A-67E5-4223-B802-E2DA28530715}" type="presOf" srcId="{8AFE25DE-8167-42E0-86B8-3570DF9CB21B}" destId="{A394A056-D3EE-4F9C-A146-C3A499B176D5}"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EE907D5A-380A-44FA-99C9-EFD90A3A19AF}" srcId="{5279C03B-9368-40D5-A5AA-6EB3B7375CF6}" destId="{4346E3D9-5395-43BE-AB6D-80F0F4FACBCE}" srcOrd="0" destOrd="0" parTransId="{E76323B1-08AA-4DA5-A3CE-8CF1DE627BB4}" sibTransId="{334AA90C-8BD9-4660-97BD-6A35FF2E6785}"/>
    <dgm:cxn modelId="{9EA9987F-5D1E-4D09-A4A6-C1D9B78E17FE}" srcId="{5279C03B-9368-40D5-A5AA-6EB3B7375CF6}" destId="{D0B0EDD5-3304-4BBA-9BBB-29B4CE08A0AB}" srcOrd="2" destOrd="0" parTransId="{895FAEC3-37C7-45C1-9A7B-212B0475D4E9}" sibTransId="{25A7C49F-A348-45B5-99B6-5FF24E8B711A}"/>
    <dgm:cxn modelId="{1E94AB87-26AF-48CA-A479-CC9AD91E7C52}" type="presOf" srcId="{4346E3D9-5395-43BE-AB6D-80F0F4FACBCE}" destId="{F9F1A068-2D7D-400E-BED2-A68875C7927B}"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62FBD1E1-CCA8-463C-8ECF-8E39FA5D9537}" type="presOf" srcId="{B25312C8-86E0-42BC-9FE6-9F60A7B03270}" destId="{39522598-BBA7-4D58-A66F-6B9512870F04}"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1A068-2D7D-400E-BED2-A68875C7927B}">
      <dsp:nvSpPr>
        <dsp:cNvPr id="0" name=""/>
        <dsp:cNvSpPr/>
      </dsp:nvSpPr>
      <dsp:spPr>
        <a:xfrm>
          <a:off x="2039" y="2429"/>
          <a:ext cx="1815461" cy="7261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Education</a:t>
          </a:r>
        </a:p>
      </dsp:txBody>
      <dsp:txXfrm>
        <a:off x="365131" y="2429"/>
        <a:ext cx="1089277" cy="726184"/>
      </dsp:txXfrm>
    </dsp:sp>
    <dsp:sp modelId="{39522598-BBA7-4D58-A66F-6B9512870F04}">
      <dsp:nvSpPr>
        <dsp:cNvPr id="0" name=""/>
        <dsp:cNvSpPr/>
      </dsp:nvSpPr>
      <dsp:spPr>
        <a:xfrm>
          <a:off x="1635955" y="2429"/>
          <a:ext cx="1815461" cy="726184"/>
        </a:xfrm>
        <a:prstGeom prst="chevron">
          <a:avLst/>
        </a:prstGeom>
        <a:solidFill>
          <a:schemeClr val="accent4">
            <a:hueOff val="523966"/>
            <a:satOff val="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Awareness</a:t>
          </a:r>
        </a:p>
      </dsp:txBody>
      <dsp:txXfrm>
        <a:off x="1999047" y="2429"/>
        <a:ext cx="1089277" cy="726184"/>
      </dsp:txXfrm>
    </dsp:sp>
    <dsp:sp modelId="{C91D2CBC-B66D-454B-B625-390E1057BCA3}">
      <dsp:nvSpPr>
        <dsp:cNvPr id="0" name=""/>
        <dsp:cNvSpPr/>
      </dsp:nvSpPr>
      <dsp:spPr>
        <a:xfrm>
          <a:off x="3269871" y="2429"/>
          <a:ext cx="1815461" cy="726184"/>
        </a:xfrm>
        <a:prstGeom prst="chevron">
          <a:avLst/>
        </a:prstGeom>
        <a:solidFill>
          <a:schemeClr val="accent4">
            <a:hueOff val="1047932"/>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Motivation</a:t>
          </a:r>
        </a:p>
      </dsp:txBody>
      <dsp:txXfrm>
        <a:off x="3632963" y="2429"/>
        <a:ext cx="1089277" cy="726184"/>
      </dsp:txXfrm>
    </dsp:sp>
    <dsp:sp modelId="{A394A056-D3EE-4F9C-A146-C3A499B176D5}">
      <dsp:nvSpPr>
        <dsp:cNvPr id="0" name=""/>
        <dsp:cNvSpPr/>
      </dsp:nvSpPr>
      <dsp:spPr>
        <a:xfrm>
          <a:off x="4903786" y="2429"/>
          <a:ext cx="1815461" cy="726184"/>
        </a:xfrm>
        <a:prstGeom prst="chevron">
          <a:avLst/>
        </a:prstGeom>
        <a:solidFill>
          <a:schemeClr val="accent4">
            <a:hueOff val="1571898"/>
            <a:satOff val="0"/>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Reminder</a:t>
          </a:r>
        </a:p>
      </dsp:txBody>
      <dsp:txXfrm>
        <a:off x="5266878" y="2429"/>
        <a:ext cx="1089277" cy="726184"/>
      </dsp:txXfrm>
    </dsp:sp>
    <dsp:sp modelId="{5F63D5AF-2F93-4256-A919-706C5F43369D}">
      <dsp:nvSpPr>
        <dsp:cNvPr id="0" name=""/>
        <dsp:cNvSpPr/>
      </dsp:nvSpPr>
      <dsp:spPr>
        <a:xfrm>
          <a:off x="6537702" y="2429"/>
          <a:ext cx="1815461" cy="726184"/>
        </a:xfrm>
        <a:prstGeom prst="chevron">
          <a:avLst/>
        </a:prstGeom>
        <a:solidFill>
          <a:schemeClr val="accent4">
            <a:hueOff val="2095864"/>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Thank You</a:t>
          </a:r>
        </a:p>
      </dsp:txBody>
      <dsp:txXfrm>
        <a:off x="6900794" y="2429"/>
        <a:ext cx="1089277" cy="7261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985F-A066-42EE-86AD-694DF46B2329}" type="datetimeFigureOut">
              <a:rPr lang="en-US" smtClean="0"/>
              <a:t>2/12/2020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a:t>
            </a:fld>
            <a:endParaRPr lang="en-US"/>
          </a:p>
        </p:txBody>
      </p:sp>
    </p:spTree>
    <p:extLst>
      <p:ext uri="{BB962C8B-B14F-4D97-AF65-F5344CB8AC3E}">
        <p14:creationId xmlns:p14="http://schemas.microsoft.com/office/powerpoint/2010/main" val="44784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Chapter 4: Timeline Key Communications Phases (page 11)</a:t>
            </a:r>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17</a:t>
            </a:fld>
            <a:endParaRPr lang="en-US" dirty="0"/>
          </a:p>
        </p:txBody>
      </p:sp>
    </p:spTree>
    <p:extLst>
      <p:ext uri="{BB962C8B-B14F-4D97-AF65-F5344CB8AC3E}">
        <p14:creationId xmlns:p14="http://schemas.microsoft.com/office/powerpoint/2010/main" val="290762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leave</a:t>
            </a:r>
            <a:r>
              <a:rPr lang="en-US" baseline="0" dirty="0"/>
              <a:t> here today without mentioning the Census Bureau’s </a:t>
            </a:r>
            <a:r>
              <a:rPr lang="en-US" dirty="0"/>
              <a:t>Data Dissemination Program.</a:t>
            </a:r>
            <a:r>
              <a:rPr lang="en-US" baseline="0" dirty="0"/>
              <a:t> This program was</a:t>
            </a:r>
            <a:r>
              <a:rPr lang="en-US" dirty="0"/>
              <a:t> developed to help you understand and utilize the vast array of data we have available on our website. This is a FREE program, a service we provide</a:t>
            </a:r>
            <a:r>
              <a:rPr lang="en-US" baseline="0" dirty="0"/>
              <a:t> to give back to our partners and communities. O</a:t>
            </a:r>
            <a:r>
              <a:rPr lang="en-US" dirty="0"/>
              <a:t>ur expert staff can customize a training workshop for you or your constituents.</a:t>
            </a:r>
            <a:r>
              <a:rPr lang="en-US" baseline="0" dirty="0"/>
              <a:t> Trainings can</a:t>
            </a:r>
            <a:r>
              <a:rPr lang="en-US" dirty="0"/>
              <a:t> be done in person or via webinar. Our staff are well-versed in the data tools available on our website, including American </a:t>
            </a:r>
            <a:r>
              <a:rPr lang="en-US" dirty="0" err="1"/>
              <a:t>FactFinder</a:t>
            </a:r>
            <a:r>
              <a:rPr lang="en-US" dirty="0"/>
              <a:t>, Census Business Builder, My Congressional District and others.  </a:t>
            </a:r>
          </a:p>
          <a:p>
            <a:endParaRPr lang="en-US" dirty="0"/>
          </a:p>
          <a:p>
            <a:r>
              <a:rPr lang="en-US" dirty="0"/>
              <a:t>The Data Dissemination staff are available to our partners for events to help educate people on the uses of the data.   </a:t>
            </a:r>
          </a:p>
        </p:txBody>
      </p:sp>
      <p:sp>
        <p:nvSpPr>
          <p:cNvPr id="4" name="Slide Number Placeholder 3"/>
          <p:cNvSpPr>
            <a:spLocks noGrp="1"/>
          </p:cNvSpPr>
          <p:nvPr>
            <p:ph type="sldNum" sz="quarter" idx="10"/>
          </p:nvPr>
        </p:nvSpPr>
        <p:spPr/>
        <p:txBody>
          <a:bodyPr/>
          <a:lstStyle/>
          <a:p>
            <a:pPr defTabSz="940591">
              <a:defRPr/>
            </a:pPr>
            <a:fld id="{D9F51A89-74B3-4837-9366-3760FAA991FF}" type="slidenum">
              <a:rPr lang="en-US">
                <a:solidFill>
                  <a:prstClr val="black"/>
                </a:solidFill>
                <a:latin typeface="Calibri"/>
              </a:rPr>
              <a:pPr defTabSz="940591">
                <a:defRPr/>
              </a:pPr>
              <a:t>19</a:t>
            </a:fld>
            <a:endParaRPr lang="en-US" dirty="0">
              <a:solidFill>
                <a:prstClr val="black"/>
              </a:solidFill>
              <a:latin typeface="Calibri"/>
            </a:endParaRPr>
          </a:p>
        </p:txBody>
      </p:sp>
    </p:spTree>
    <p:extLst>
      <p:ext uri="{BB962C8B-B14F-4D97-AF65-F5344CB8AC3E}">
        <p14:creationId xmlns:p14="http://schemas.microsoft.com/office/powerpoint/2010/main" val="3541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57188" y="568325"/>
            <a:ext cx="6296025" cy="3541713"/>
          </a:xfrm>
          <a:ln/>
        </p:spPr>
      </p:sp>
      <p:sp>
        <p:nvSpPr>
          <p:cNvPr id="51203" name="Notes Placeholder 2"/>
          <p:cNvSpPr>
            <a:spLocks noGrp="1"/>
          </p:cNvSpPr>
          <p:nvPr>
            <p:ph type="body" idx="1"/>
          </p:nvPr>
        </p:nvSpPr>
        <p:spPr>
          <a:xfrm>
            <a:off x="634999" y="4419600"/>
            <a:ext cx="5740402" cy="4288974"/>
          </a:xfrm>
          <a:noFill/>
          <a:ln/>
        </p:spPr>
        <p:txBody>
          <a:bodyPr/>
          <a:lstStyle/>
          <a:p>
            <a:pPr eaLnBrk="1" hangingPunct="1">
              <a:spcBef>
                <a:spcPct val="0"/>
              </a:spcBef>
            </a:pPr>
            <a:r>
              <a:rPr lang="en-US" baseline="0" dirty="0"/>
              <a:t>We are very active on social media, so add us!</a:t>
            </a:r>
          </a:p>
          <a:p>
            <a:pPr eaLnBrk="1" hangingPunct="1">
              <a:spcBef>
                <a:spcPct val="0"/>
              </a:spcBef>
            </a:pPr>
            <a:endParaRPr lang="en-US" baseline="0" dirty="0"/>
          </a:p>
          <a:p>
            <a:pPr eaLnBrk="1" hangingPunct="1">
              <a:spcBef>
                <a:spcPct val="0"/>
              </a:spcBef>
            </a:pPr>
            <a:endParaRPr lang="en-US" baseline="0" dirty="0"/>
          </a:p>
          <a:p>
            <a:pPr eaLnBrk="1" hangingPunct="1">
              <a:spcBef>
                <a:spcPct val="0"/>
              </a:spcBef>
            </a:pPr>
            <a:endParaRPr lang="en-US" baseline="0"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21</a:t>
            </a:fld>
            <a:endParaRPr lang="en-US"/>
          </a:p>
        </p:txBody>
      </p:sp>
    </p:spTree>
    <p:extLst>
      <p:ext uri="{BB962C8B-B14F-4D97-AF65-F5344CB8AC3E}">
        <p14:creationId xmlns:p14="http://schemas.microsoft.com/office/powerpoint/2010/main" val="310250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9F51A89-74B3-4837-9366-3760FAA991FF}" type="slidenum">
              <a:rPr lang="en-US" smtClean="0"/>
              <a:t>22</a:t>
            </a:fld>
            <a:endParaRPr lang="en-US" dirty="0"/>
          </a:p>
        </p:txBody>
      </p:sp>
    </p:spTree>
    <p:extLst>
      <p:ext uri="{BB962C8B-B14F-4D97-AF65-F5344CB8AC3E}">
        <p14:creationId xmlns:p14="http://schemas.microsoft.com/office/powerpoint/2010/main" val="145519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100" dirty="0"/>
          </a:p>
        </p:txBody>
      </p:sp>
      <p:sp>
        <p:nvSpPr>
          <p:cNvPr id="4" name="Slide Number Placeholder 3"/>
          <p:cNvSpPr>
            <a:spLocks noGrp="1"/>
          </p:cNvSpPr>
          <p:nvPr>
            <p:ph type="sldNum" sz="quarter" idx="10"/>
          </p:nvPr>
        </p:nvSpPr>
        <p:spPr/>
        <p:txBody>
          <a:bodyPr/>
          <a:lstStyle/>
          <a:p>
            <a:fld id="{F6ABE983-5E90-4177-8809-68B4B1BD9BB8}" type="slidenum">
              <a:rPr lang="en-US" smtClean="0"/>
              <a:t>2</a:t>
            </a:fld>
            <a:endParaRPr lang="en-US" dirty="0"/>
          </a:p>
        </p:txBody>
      </p:sp>
    </p:spTree>
    <p:extLst>
      <p:ext uri="{BB962C8B-B14F-4D97-AF65-F5344CB8AC3E}">
        <p14:creationId xmlns:p14="http://schemas.microsoft.com/office/powerpoint/2010/main" val="185140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4</a:t>
            </a:fld>
            <a:endParaRPr lang="en-US" dirty="0"/>
          </a:p>
        </p:txBody>
      </p:sp>
    </p:spTree>
    <p:extLst>
      <p:ext uri="{BB962C8B-B14F-4D97-AF65-F5344CB8AC3E}">
        <p14:creationId xmlns:p14="http://schemas.microsoft.com/office/powerpoint/2010/main" val="372777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10">
              <a:lnSpc>
                <a:spcPct val="150000"/>
              </a:lnSpc>
              <a:defRPr/>
            </a:pPr>
            <a:endParaRPr lang="en-US" sz="1100" dirty="0"/>
          </a:p>
        </p:txBody>
      </p:sp>
      <p:sp>
        <p:nvSpPr>
          <p:cNvPr id="4" name="Slide Number Placeholder 3"/>
          <p:cNvSpPr>
            <a:spLocks noGrp="1"/>
          </p:cNvSpPr>
          <p:nvPr>
            <p:ph type="sldNum" sz="quarter" idx="10"/>
          </p:nvPr>
        </p:nvSpPr>
        <p:spPr/>
        <p:txBody>
          <a:bodyPr/>
          <a:lstStyle/>
          <a:p>
            <a:fld id="{498A63C9-DD9C-4CD6-9E6A-CA39E719FDD9}" type="slidenum">
              <a:rPr lang="en-US" smtClean="0"/>
              <a:t>5</a:t>
            </a:fld>
            <a:endParaRPr lang="en-US" dirty="0"/>
          </a:p>
        </p:txBody>
      </p:sp>
    </p:spTree>
    <p:extLst>
      <p:ext uri="{BB962C8B-B14F-4D97-AF65-F5344CB8AC3E}">
        <p14:creationId xmlns:p14="http://schemas.microsoft.com/office/powerpoint/2010/main" val="22524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6</a:t>
            </a:fld>
            <a:endParaRPr lang="en-US" dirty="0"/>
          </a:p>
        </p:txBody>
      </p:sp>
    </p:spTree>
    <p:extLst>
      <p:ext uri="{BB962C8B-B14F-4D97-AF65-F5344CB8AC3E}">
        <p14:creationId xmlns:p14="http://schemas.microsoft.com/office/powerpoint/2010/main" val="389383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AF632-BC8F-4D83-A9DE-BA0E6C1F4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42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8</a:t>
            </a:fld>
            <a:endParaRPr lang="en-US" dirty="0"/>
          </a:p>
        </p:txBody>
      </p:sp>
    </p:spTree>
    <p:extLst>
      <p:ext uri="{BB962C8B-B14F-4D97-AF65-F5344CB8AC3E}">
        <p14:creationId xmlns:p14="http://schemas.microsoft.com/office/powerpoint/2010/main" val="133245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12</a:t>
            </a:fld>
            <a:endParaRPr lang="en-US" dirty="0"/>
          </a:p>
        </p:txBody>
      </p:sp>
    </p:spTree>
    <p:extLst>
      <p:ext uri="{BB962C8B-B14F-4D97-AF65-F5344CB8AC3E}">
        <p14:creationId xmlns:p14="http://schemas.microsoft.com/office/powerpoint/2010/main" val="418888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Chapter 4: Timeline Key Communications Phases (page 11)</a:t>
            </a:r>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16</a:t>
            </a:fld>
            <a:endParaRPr lang="en-US" dirty="0"/>
          </a:p>
        </p:txBody>
      </p:sp>
    </p:spTree>
    <p:extLst>
      <p:ext uri="{BB962C8B-B14F-4D97-AF65-F5344CB8AC3E}">
        <p14:creationId xmlns:p14="http://schemas.microsoft.com/office/powerpoint/2010/main" val="290762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91"/>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101"/>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5"/>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6"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2" y="82143"/>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7"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8"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8"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1"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1"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7" y="735242"/>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80"/>
            <a:ext cx="5582131"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5"/>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5"/>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5"/>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6"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5" y="6283236"/>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5"/>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2"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3"/>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5"/>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6"/>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9"/>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5"/>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2" y="5869784"/>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1"/>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5"/>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5"/>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5"/>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2" y="738416"/>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3"/>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70" y="6192043"/>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hyperlink" Target="mailto:elizabeth.enright@2020censu.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2020census.gov/job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2020census.gov/jobs" TargetMode="External"/><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hyperlink" Target="http://www.usajobs.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2020census.gov/" TargetMode="External"/><Relationship Id="rId2" Type="http://schemas.openxmlformats.org/officeDocument/2006/relationships/hyperlink" Target="http://www.census.gov/school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census.gov/partners/2020-material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ensus.gov/roa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census.gov/academ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3.xml"/><Relationship Id="rId1" Type="http://schemas.openxmlformats.org/officeDocument/2006/relationships/video" Target="https://www.youtube.com/embed/LXJz7ZfzAuM?feature=oembed" TargetMode="External"/><Relationship Id="rId4" Type="http://schemas.openxmlformats.org/officeDocument/2006/relationships/hyperlink" Target="https://www.youtube.com/watch?v=LXJz7ZfzAu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2020census.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hyperlink" Target="http://www.census.gov/data/training-workshops.html" TargetMode="External"/><Relationship Id="rId3" Type="http://schemas.openxmlformats.org/officeDocument/2006/relationships/hyperlink" Target="mailto:new.york.rcc.partnership@2020census.gov" TargetMode="External"/><Relationship Id="rId7" Type="http://schemas.openxmlformats.org/officeDocument/2006/relationships/hyperlink" Target="mailto:census.askdata@census.go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census.gov/about/regions/new-york/jobs.html" TargetMode="External"/><Relationship Id="rId5" Type="http://schemas.openxmlformats.org/officeDocument/2006/relationships/hyperlink" Target="http://www.usajobs.gov/" TargetMode="External"/><Relationship Id="rId4" Type="http://schemas.openxmlformats.org/officeDocument/2006/relationships/hyperlink" Target="http://www.2020census.gov/job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tel:800-923-8282" TargetMode="External"/><Relationship Id="rId2" Type="http://schemas.openxmlformats.org/officeDocument/2006/relationships/hyperlink" Target="https://census.gov/programs-surveys/surveyhelp.html" TargetMode="Externa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2020census.gov/en/avoiding-fraud.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7EAEF-5FEC-4E4A-A667-BA84D2A2312D}"/>
              </a:ext>
            </a:extLst>
          </p:cNvPr>
          <p:cNvPicPr>
            <a:picLocks noChangeAspect="1"/>
          </p:cNvPicPr>
          <p:nvPr/>
        </p:nvPicPr>
        <p:blipFill>
          <a:blip r:embed="rId3"/>
          <a:stretch>
            <a:fillRect/>
          </a:stretch>
        </p:blipFill>
        <p:spPr>
          <a:xfrm>
            <a:off x="2482453" y="1716248"/>
            <a:ext cx="7227094" cy="2240399"/>
          </a:xfrm>
          <a:prstGeom prst="rect">
            <a:avLst/>
          </a:prstGeom>
        </p:spPr>
      </p:pic>
      <p:sp>
        <p:nvSpPr>
          <p:cNvPr id="4" name="Rectangle 2">
            <a:extLst>
              <a:ext uri="{FF2B5EF4-FFF2-40B4-BE49-F238E27FC236}">
                <a16:creationId xmlns:a16="http://schemas.microsoft.com/office/drawing/2014/main" id="{1BB77C7B-6ADD-446B-8C86-A880A93066E7}"/>
              </a:ext>
            </a:extLst>
          </p:cNvPr>
          <p:cNvSpPr txBox="1">
            <a:spLocks noChangeArrowheads="1"/>
          </p:cNvSpPr>
          <p:nvPr/>
        </p:nvSpPr>
        <p:spPr>
          <a:xfrm>
            <a:off x="6278049" y="4855252"/>
            <a:ext cx="4987255"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r>
              <a:rPr lang="en-US" sz="2100" b="0" dirty="0">
                <a:solidFill>
                  <a:schemeClr val="accent1">
                    <a:lumMod val="50000"/>
                  </a:schemeClr>
                </a:solidFill>
                <a:latin typeface="+mj-lt"/>
              </a:rPr>
              <a:t>Betsy Enright</a:t>
            </a:r>
          </a:p>
          <a:p>
            <a:r>
              <a:rPr lang="en-US" sz="2100" b="0" dirty="0">
                <a:solidFill>
                  <a:schemeClr val="accent1">
                    <a:lumMod val="50000"/>
                  </a:schemeClr>
                </a:solidFill>
                <a:latin typeface="+mj-lt"/>
              </a:rPr>
              <a:t>Partnership Specialist</a:t>
            </a:r>
            <a:br>
              <a:rPr lang="en-US" sz="2100" b="0" dirty="0">
                <a:solidFill>
                  <a:schemeClr val="accent1">
                    <a:lumMod val="50000"/>
                  </a:schemeClr>
                </a:solidFill>
                <a:latin typeface="+mj-lt"/>
              </a:rPr>
            </a:br>
            <a:r>
              <a:rPr lang="en-US" sz="2100" b="0" dirty="0">
                <a:solidFill>
                  <a:schemeClr val="accent1">
                    <a:lumMod val="50000"/>
                  </a:schemeClr>
                </a:solidFill>
                <a:latin typeface="+mj-lt"/>
              </a:rPr>
              <a:t>New York Regional Census Center</a:t>
            </a:r>
          </a:p>
          <a:p>
            <a:r>
              <a:rPr lang="en-US" sz="2100" b="0" dirty="0">
                <a:solidFill>
                  <a:schemeClr val="accent1">
                    <a:lumMod val="50000"/>
                  </a:schemeClr>
                </a:solidFill>
              </a:rPr>
              <a:t> 802-233-1548</a:t>
            </a:r>
          </a:p>
          <a:p>
            <a:r>
              <a:rPr lang="en-US" sz="2100" b="0" dirty="0">
                <a:solidFill>
                  <a:schemeClr val="accent1">
                    <a:lumMod val="50000"/>
                  </a:schemeClr>
                </a:solidFill>
                <a:hlinkClick r:id="rId4"/>
              </a:rPr>
              <a:t>elizabeth.enright@2020censu.gov</a:t>
            </a:r>
            <a:endParaRPr lang="en-US" sz="2100" b="0" dirty="0">
              <a:solidFill>
                <a:schemeClr val="accent1">
                  <a:lumMod val="50000"/>
                </a:schemeClr>
              </a:solidFill>
            </a:endParaRPr>
          </a:p>
          <a:p>
            <a:br>
              <a:rPr lang="en-US" sz="2100" b="0" dirty="0">
                <a:solidFill>
                  <a:schemeClr val="tx1"/>
                </a:solidFill>
                <a:latin typeface="+mj-lt"/>
              </a:rPr>
            </a:br>
            <a:endParaRPr lang="en-US" sz="2100" b="0" dirty="0">
              <a:solidFill>
                <a:schemeClr val="tx1"/>
              </a:solidFill>
              <a:latin typeface="+mj-lt"/>
            </a:endParaRPr>
          </a:p>
        </p:txBody>
      </p:sp>
    </p:spTree>
    <p:extLst>
      <p:ext uri="{BB962C8B-B14F-4D97-AF65-F5344CB8AC3E}">
        <p14:creationId xmlns:p14="http://schemas.microsoft.com/office/powerpoint/2010/main" val="12929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9A10-797E-452B-9E78-255C74681A12}"/>
              </a:ext>
            </a:extLst>
          </p:cNvPr>
          <p:cNvSpPr>
            <a:spLocks noGrp="1"/>
          </p:cNvSpPr>
          <p:nvPr>
            <p:ph type="title"/>
          </p:nvPr>
        </p:nvSpPr>
        <p:spPr>
          <a:xfrm>
            <a:off x="461629" y="275953"/>
            <a:ext cx="9078441" cy="1143000"/>
          </a:xfrm>
        </p:spPr>
        <p:txBody>
          <a:bodyPr>
            <a:normAutofit/>
          </a:bodyPr>
          <a:lstStyle/>
          <a:p>
            <a:r>
              <a:rPr lang="en-US" sz="3200" dirty="0">
                <a:latin typeface="+mn-lt"/>
              </a:rPr>
              <a:t>Overview of Non-English Language Support</a:t>
            </a:r>
          </a:p>
        </p:txBody>
      </p:sp>
      <p:sp>
        <p:nvSpPr>
          <p:cNvPr id="4" name="Rectangle 3">
            <a:extLst>
              <a:ext uri="{FF2B5EF4-FFF2-40B4-BE49-F238E27FC236}">
                <a16:creationId xmlns:a16="http://schemas.microsoft.com/office/drawing/2014/main" id="{7C7621DE-6567-4B1A-9C1C-703D5925B91E}"/>
              </a:ext>
            </a:extLst>
          </p:cNvPr>
          <p:cNvSpPr/>
          <p:nvPr/>
        </p:nvSpPr>
        <p:spPr>
          <a:xfrm>
            <a:off x="4936483" y="1762612"/>
            <a:ext cx="3561596" cy="648557"/>
          </a:xfrm>
          <a:prstGeom prst="rect">
            <a:avLst/>
          </a:prstGeom>
          <a:solidFill>
            <a:srgbClr val="EDF2F9"/>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66725">
              <a:spcBef>
                <a:spcPct val="0"/>
              </a:spcBef>
              <a:defRPr/>
            </a:pPr>
            <a:r>
              <a:rPr lang="en-US" sz="1200" b="1" kern="0" dirty="0">
                <a:solidFill>
                  <a:srgbClr val="4F81BD">
                    <a:lumMod val="75000"/>
                  </a:srgbClr>
                </a:solidFill>
                <a:latin typeface="Calibri"/>
                <a:cs typeface="Arial" panose="020B0604020202020204" pitchFamily="34" charset="0"/>
              </a:rPr>
              <a:t>Language Guides (Video and Print)</a:t>
            </a:r>
          </a:p>
          <a:p>
            <a:pPr defTabSz="466725">
              <a:spcBef>
                <a:spcPct val="0"/>
              </a:spcBef>
              <a:defRPr/>
            </a:pPr>
            <a:r>
              <a:rPr lang="en-US" sz="1200" b="1" kern="0" dirty="0">
                <a:solidFill>
                  <a:srgbClr val="4F81BD">
                    <a:lumMod val="75000"/>
                  </a:srgbClr>
                </a:solidFill>
                <a:latin typeface="Calibri"/>
                <a:cs typeface="Arial" panose="020B0604020202020204" pitchFamily="34" charset="0"/>
              </a:rPr>
              <a:t>Language Glossaries</a:t>
            </a:r>
          </a:p>
          <a:p>
            <a:pPr defTabSz="466725">
              <a:spcBef>
                <a:spcPct val="0"/>
              </a:spcBef>
              <a:defRPr/>
            </a:pPr>
            <a:r>
              <a:rPr lang="en-US" sz="1200" b="1" kern="0" dirty="0">
                <a:solidFill>
                  <a:srgbClr val="4F81BD">
                    <a:lumMod val="75000"/>
                  </a:srgbClr>
                </a:solidFill>
                <a:latin typeface="Calibri"/>
                <a:cs typeface="Arial" panose="020B0604020202020204" pitchFamily="34" charset="0"/>
              </a:rPr>
              <a:t>Language Identification Card</a:t>
            </a:r>
            <a:endParaRPr lang="en-US" sz="1200" b="1" kern="0" dirty="0">
              <a:solidFill>
                <a:srgbClr val="4F81BD">
                  <a:lumMod val="75000"/>
                </a:srgbClr>
              </a:solidFill>
              <a:latin typeface="Calibri"/>
            </a:endParaRPr>
          </a:p>
        </p:txBody>
      </p:sp>
      <p:sp>
        <p:nvSpPr>
          <p:cNvPr id="5" name="Rectangle 4">
            <a:extLst>
              <a:ext uri="{FF2B5EF4-FFF2-40B4-BE49-F238E27FC236}">
                <a16:creationId xmlns:a16="http://schemas.microsoft.com/office/drawing/2014/main" id="{EA28EF52-A3C2-4F6E-9F16-6ABE4B126BD3}"/>
              </a:ext>
            </a:extLst>
          </p:cNvPr>
          <p:cNvSpPr/>
          <p:nvPr/>
        </p:nvSpPr>
        <p:spPr>
          <a:xfrm>
            <a:off x="2038236" y="1762611"/>
            <a:ext cx="1303255" cy="648557"/>
          </a:xfrm>
          <a:prstGeom prst="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41672" indent="2381" defTabSz="466725">
              <a:spcBef>
                <a:spcPct val="0"/>
              </a:spcBef>
              <a:defRPr/>
            </a:pPr>
            <a:r>
              <a:rPr lang="en-US" sz="1200" b="1" kern="0" dirty="0">
                <a:solidFill>
                  <a:srgbClr val="4F81BD">
                    <a:lumMod val="75000"/>
                  </a:srgbClr>
                </a:solidFill>
                <a:latin typeface="Calibri"/>
                <a:cs typeface="Arial" panose="020B0604020202020204" pitchFamily="34" charset="0"/>
              </a:rPr>
              <a:t>Internet </a:t>
            </a:r>
          </a:p>
          <a:p>
            <a:pPr marL="41672" indent="2381" defTabSz="466725">
              <a:spcBef>
                <a:spcPct val="0"/>
              </a:spcBef>
              <a:spcAft>
                <a:spcPts val="450"/>
              </a:spcAft>
              <a:defRPr/>
            </a:pPr>
            <a:r>
              <a:rPr lang="en-US" sz="1200" b="1" kern="0" dirty="0">
                <a:solidFill>
                  <a:srgbClr val="4F81BD">
                    <a:lumMod val="75000"/>
                  </a:srgbClr>
                </a:solidFill>
                <a:latin typeface="Calibri"/>
                <a:cs typeface="Arial" panose="020B0604020202020204" pitchFamily="34" charset="0"/>
              </a:rPr>
              <a:t>Self-Response</a:t>
            </a:r>
          </a:p>
        </p:txBody>
      </p:sp>
      <p:sp>
        <p:nvSpPr>
          <p:cNvPr id="6" name="Rectangle 5">
            <a:extLst>
              <a:ext uri="{FF2B5EF4-FFF2-40B4-BE49-F238E27FC236}">
                <a16:creationId xmlns:a16="http://schemas.microsoft.com/office/drawing/2014/main" id="{98496A31-DBE1-45E8-9476-8A6D0169B387}"/>
              </a:ext>
            </a:extLst>
          </p:cNvPr>
          <p:cNvSpPr/>
          <p:nvPr/>
        </p:nvSpPr>
        <p:spPr>
          <a:xfrm>
            <a:off x="8545520" y="1759407"/>
            <a:ext cx="1547552" cy="656724"/>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66725">
              <a:lnSpc>
                <a:spcPct val="90000"/>
              </a:lnSpc>
              <a:spcBef>
                <a:spcPct val="0"/>
              </a:spcBef>
              <a:defRPr/>
            </a:pPr>
            <a:r>
              <a:rPr lang="en-US" sz="1200" b="1" kern="0" dirty="0">
                <a:solidFill>
                  <a:srgbClr val="3576BA"/>
                </a:solidFill>
                <a:latin typeface="Calibri"/>
                <a:cs typeface="Arial" panose="020B0604020202020204" pitchFamily="34" charset="0"/>
              </a:rPr>
              <a:t>Paper Questionnaire </a:t>
            </a:r>
          </a:p>
          <a:p>
            <a:pPr defTabSz="466725">
              <a:lnSpc>
                <a:spcPct val="90000"/>
              </a:lnSpc>
              <a:spcBef>
                <a:spcPct val="0"/>
              </a:spcBef>
              <a:spcAft>
                <a:spcPct val="35000"/>
              </a:spcAft>
              <a:defRPr/>
            </a:pPr>
            <a:r>
              <a:rPr lang="en-US" sz="1200" b="1" kern="0" dirty="0">
                <a:solidFill>
                  <a:srgbClr val="3576BA"/>
                </a:solidFill>
                <a:latin typeface="Calibri"/>
                <a:cs typeface="Arial" panose="020B0604020202020204" pitchFamily="34" charset="0"/>
              </a:rPr>
              <a:t>&amp; Mailing Materials</a:t>
            </a:r>
          </a:p>
        </p:txBody>
      </p:sp>
      <p:sp>
        <p:nvSpPr>
          <p:cNvPr id="7" name="Rectangle 6">
            <a:extLst>
              <a:ext uri="{FF2B5EF4-FFF2-40B4-BE49-F238E27FC236}">
                <a16:creationId xmlns:a16="http://schemas.microsoft.com/office/drawing/2014/main" id="{0BA63D22-9893-4617-A7B8-95E916E05AB9}"/>
              </a:ext>
            </a:extLst>
          </p:cNvPr>
          <p:cNvSpPr/>
          <p:nvPr/>
        </p:nvSpPr>
        <p:spPr>
          <a:xfrm>
            <a:off x="4936483" y="2432370"/>
            <a:ext cx="3561596" cy="3130230"/>
          </a:xfrm>
          <a:prstGeom prst="rect">
            <a:avLst/>
          </a:prstGeom>
          <a:solidFill>
            <a:srgbClr val="EDF2F9"/>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050" b="1" kern="0" dirty="0">
                <a:solidFill>
                  <a:srgbClr val="4F81BD">
                    <a:lumMod val="75000"/>
                  </a:srgbClr>
                </a:solidFill>
                <a:latin typeface="Calibri"/>
              </a:rPr>
              <a:t>59 Non-English Languages</a:t>
            </a:r>
          </a:p>
          <a:p>
            <a:pPr defTabSz="685800">
              <a:defRPr/>
            </a:pPr>
            <a:r>
              <a:rPr lang="en-US" sz="900" kern="0" dirty="0">
                <a:solidFill>
                  <a:prstClr val="black"/>
                </a:solidFill>
                <a:latin typeface="Calibri"/>
              </a:rPr>
              <a:t>Video and print language guides will be available online. Glossaries provide key terminology to bilingual staff. Language Identification Card expanded to 59 languages (50 in 2010). </a:t>
            </a:r>
            <a:r>
              <a:rPr lang="en-US" sz="900" i="1" kern="0" dirty="0">
                <a:solidFill>
                  <a:prstClr val="black"/>
                </a:solidFill>
                <a:latin typeface="Calibri"/>
              </a:rPr>
              <a:t>Language listed below are in order of need (top to bottom, left to right).</a:t>
            </a:r>
          </a:p>
        </p:txBody>
      </p:sp>
      <p:sp>
        <p:nvSpPr>
          <p:cNvPr id="8" name="Rectangle 7">
            <a:extLst>
              <a:ext uri="{FF2B5EF4-FFF2-40B4-BE49-F238E27FC236}">
                <a16:creationId xmlns:a16="http://schemas.microsoft.com/office/drawing/2014/main" id="{FA8ECB1C-2D39-46E1-B3FB-F2F0F674EF3A}"/>
              </a:ext>
            </a:extLst>
          </p:cNvPr>
          <p:cNvSpPr/>
          <p:nvPr/>
        </p:nvSpPr>
        <p:spPr>
          <a:xfrm>
            <a:off x="2038236" y="2434924"/>
            <a:ext cx="1281089" cy="3127677"/>
          </a:xfrm>
          <a:prstGeom prst="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050" b="1" kern="0" dirty="0">
                <a:solidFill>
                  <a:srgbClr val="4F81BD">
                    <a:lumMod val="75000"/>
                  </a:srgbClr>
                </a:solidFill>
                <a:latin typeface="Calibri"/>
              </a:rPr>
              <a:t>12 Non-English Languages</a:t>
            </a:r>
          </a:p>
          <a:p>
            <a:pPr defTabSz="685800">
              <a:defRPr/>
            </a:pPr>
            <a:r>
              <a:rPr lang="en-US" sz="900" kern="0" dirty="0">
                <a:solidFill>
                  <a:prstClr val="black"/>
                </a:solidFill>
                <a:latin typeface="Calibri"/>
              </a:rPr>
              <a:t>Respondents will be able to toggle between the languages within the instrument.</a:t>
            </a:r>
          </a:p>
        </p:txBody>
      </p:sp>
      <p:sp>
        <p:nvSpPr>
          <p:cNvPr id="9" name="Rectangle 8">
            <a:extLst>
              <a:ext uri="{FF2B5EF4-FFF2-40B4-BE49-F238E27FC236}">
                <a16:creationId xmlns:a16="http://schemas.microsoft.com/office/drawing/2014/main" id="{CB63E2B5-52EC-4603-8F3D-CE1490C1AE76}"/>
              </a:ext>
            </a:extLst>
          </p:cNvPr>
          <p:cNvSpPr/>
          <p:nvPr/>
        </p:nvSpPr>
        <p:spPr>
          <a:xfrm>
            <a:off x="8557889" y="2447254"/>
            <a:ext cx="1535184" cy="1227279"/>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050" b="1" kern="0" dirty="0">
                <a:solidFill>
                  <a:srgbClr val="4F81BD">
                    <a:lumMod val="75000"/>
                  </a:srgbClr>
                </a:solidFill>
                <a:latin typeface="Calibri"/>
              </a:rPr>
              <a:t>Spanish</a:t>
            </a:r>
          </a:p>
          <a:p>
            <a:pPr defTabSz="685800">
              <a:spcAft>
                <a:spcPts val="450"/>
              </a:spcAft>
              <a:defRPr/>
            </a:pPr>
            <a:r>
              <a:rPr lang="en-US" sz="800" kern="0" dirty="0">
                <a:solidFill>
                  <a:prstClr val="black">
                    <a:lumMod val="75000"/>
                    <a:lumOff val="25000"/>
                  </a:prstClr>
                </a:solidFill>
                <a:latin typeface="Calibri"/>
              </a:rPr>
              <a:t>Bilingual mailing materials and questionnaires will be sent to addresses in bilingual tracts. </a:t>
            </a:r>
          </a:p>
          <a:p>
            <a:pPr defTabSz="685800">
              <a:defRPr/>
            </a:pPr>
            <a:r>
              <a:rPr lang="en-US" sz="800" kern="0" dirty="0">
                <a:solidFill>
                  <a:prstClr val="black">
                    <a:lumMod val="75000"/>
                    <a:lumOff val="25000"/>
                  </a:prstClr>
                </a:solidFill>
                <a:latin typeface="Calibri"/>
              </a:rPr>
              <a:t>Mailings will include instructions on responding via Internet or phone in 12 non-English languages. </a:t>
            </a:r>
          </a:p>
        </p:txBody>
      </p:sp>
      <p:graphicFrame>
        <p:nvGraphicFramePr>
          <p:cNvPr id="10" name="Table 9">
            <a:extLst>
              <a:ext uri="{FF2B5EF4-FFF2-40B4-BE49-F238E27FC236}">
                <a16:creationId xmlns:a16="http://schemas.microsoft.com/office/drawing/2014/main" id="{30FF5DE4-0C03-4151-9BA8-6EE9C09409A7}"/>
              </a:ext>
            </a:extLst>
          </p:cNvPr>
          <p:cNvGraphicFramePr>
            <a:graphicFrameLocks noGrp="1"/>
          </p:cNvGraphicFramePr>
          <p:nvPr>
            <p:extLst>
              <p:ext uri="{D42A27DB-BD31-4B8C-83A1-F6EECF244321}">
                <p14:modId xmlns:p14="http://schemas.microsoft.com/office/powerpoint/2010/main" val="4291068469"/>
              </p:ext>
            </p:extLst>
          </p:nvPr>
        </p:nvGraphicFramePr>
        <p:xfrm>
          <a:off x="5000850" y="3475860"/>
          <a:ext cx="4037683" cy="1781940"/>
        </p:xfrm>
        <a:graphic>
          <a:graphicData uri="http://schemas.openxmlformats.org/drawingml/2006/table">
            <a:tbl>
              <a:tblPr firstRow="1" bandRow="1"/>
              <a:tblGrid>
                <a:gridCol w="798723">
                  <a:extLst>
                    <a:ext uri="{9D8B030D-6E8A-4147-A177-3AD203B41FA5}">
                      <a16:colId xmlns:a16="http://schemas.microsoft.com/office/drawing/2014/main" val="3260796918"/>
                    </a:ext>
                  </a:extLst>
                </a:gridCol>
                <a:gridCol w="620676">
                  <a:extLst>
                    <a:ext uri="{9D8B030D-6E8A-4147-A177-3AD203B41FA5}">
                      <a16:colId xmlns:a16="http://schemas.microsoft.com/office/drawing/2014/main" val="161387545"/>
                    </a:ext>
                  </a:extLst>
                </a:gridCol>
                <a:gridCol w="651772">
                  <a:extLst>
                    <a:ext uri="{9D8B030D-6E8A-4147-A177-3AD203B41FA5}">
                      <a16:colId xmlns:a16="http://schemas.microsoft.com/office/drawing/2014/main" val="1629139538"/>
                    </a:ext>
                  </a:extLst>
                </a:gridCol>
                <a:gridCol w="652750">
                  <a:extLst>
                    <a:ext uri="{9D8B030D-6E8A-4147-A177-3AD203B41FA5}">
                      <a16:colId xmlns:a16="http://schemas.microsoft.com/office/drawing/2014/main" val="3872559366"/>
                    </a:ext>
                  </a:extLst>
                </a:gridCol>
                <a:gridCol w="1313762">
                  <a:extLst>
                    <a:ext uri="{9D8B030D-6E8A-4147-A177-3AD203B41FA5}">
                      <a16:colId xmlns:a16="http://schemas.microsoft.com/office/drawing/2014/main" val="1529331261"/>
                    </a:ext>
                  </a:extLst>
                </a:gridCol>
              </a:tblGrid>
              <a:tr h="1484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1">
                              <a:lumMod val="75000"/>
                            </a:schemeClr>
                          </a:solidFill>
                          <a:effectLst/>
                          <a:latin typeface="Calibri" panose="020F0502020204030204" pitchFamily="34" charset="0"/>
                          <a:ea typeface="+mn-ea"/>
                          <a:cs typeface="+mn-cs"/>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Khmer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b="0" kern="1200" dirty="0">
                          <a:solidFill>
                            <a:schemeClr val="accent1">
                              <a:lumMod val="75000"/>
                            </a:schemeClr>
                          </a:solidFill>
                          <a:effectLst/>
                          <a:latin typeface="Calibri" panose="020F0502020204030204" pitchFamily="34" charset="0"/>
                          <a:ea typeface="+mn-ea"/>
                          <a:cs typeface="+mn-cs"/>
                        </a:rPr>
                        <a:t>Tamil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Farsi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Nepali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Navajo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Bulgarian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German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Urdu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Hungarian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Twi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Armenian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Romanian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Hebrew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Lithuanian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Hindi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Telugu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Malayalam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Yoruba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Ukrainian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Burmese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Swahili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Czech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Bengali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Punjabi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Yiddish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Igbo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Greek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Lao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Indonesian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Marathi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Amharic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Hmong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Sinhala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Somali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Albanian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Tigrinya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Slovak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Thai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Turkish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Ilocano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b="0" kern="1200" dirty="0">
                          <a:solidFill>
                            <a:schemeClr val="accent1">
                              <a:lumMod val="75000"/>
                            </a:schemeClr>
                          </a:solidFill>
                          <a:effectLst/>
                          <a:latin typeface="Calibri" panose="020F0502020204030204" pitchFamily="34" charset="0"/>
                          <a:ea typeface="+mn-ea"/>
                          <a:cs typeface="+mn-cs"/>
                        </a:rPr>
                        <a:t>American</a:t>
                      </a:r>
                    </a:p>
                    <a:p>
                      <a:r>
                        <a:rPr lang="en-US" sz="900" b="0" kern="1200" dirty="0">
                          <a:solidFill>
                            <a:schemeClr val="accent1">
                              <a:lumMod val="75000"/>
                            </a:schemeClr>
                          </a:solidFill>
                          <a:effectLst/>
                          <a:latin typeface="Calibri" panose="020F0502020204030204" pitchFamily="34" charset="0"/>
                          <a:ea typeface="+mn-ea"/>
                          <a:cs typeface="+mn-cs"/>
                        </a:rPr>
                        <a:t>Sign Language</a:t>
                      </a:r>
                      <a:endParaRPr lang="en-US" sz="900" dirty="0">
                        <a:solidFill>
                          <a:schemeClr val="accent1">
                            <a:lumMod val="75000"/>
                          </a:schemeClr>
                        </a:solidFill>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1">
                              <a:lumMod val="75000"/>
                            </a:schemeClr>
                          </a:solidFill>
                          <a:effectLst/>
                          <a:latin typeface="Calibri" panose="020F0502020204030204" pitchFamily="34" charset="0"/>
                          <a:ea typeface="+mn-ea"/>
                          <a:cs typeface="+mn-cs"/>
                        </a:rPr>
                        <a:t>Gujarati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b="0" kern="1200" dirty="0">
                          <a:solidFill>
                            <a:schemeClr val="accent1">
                              <a:lumMod val="75000"/>
                            </a:schemeClr>
                          </a:solidFill>
                          <a:effectLst/>
                          <a:latin typeface="Calibri" panose="020F0502020204030204" pitchFamily="34" charset="0"/>
                          <a:ea typeface="+mn-ea"/>
                          <a:cs typeface="+mn-cs"/>
                        </a:rPr>
                        <a:t>Bosnian</a:t>
                      </a:r>
                      <a:endParaRPr lang="en-US" sz="900" dirty="0">
                        <a:solidFill>
                          <a:schemeClr val="accent1">
                            <a:lumMod val="75000"/>
                          </a:schemeClr>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b="0" kern="1200" dirty="0">
                          <a:solidFill>
                            <a:schemeClr val="accent1">
                              <a:lumMod val="75000"/>
                            </a:schemeClr>
                          </a:solidFill>
                          <a:effectLst/>
                          <a:latin typeface="Calibri" panose="020F0502020204030204" pitchFamily="34" charset="0"/>
                          <a:ea typeface="+mn-ea"/>
                          <a:cs typeface="+mn-cs"/>
                        </a:rPr>
                        <a:t>Dutch</a:t>
                      </a:r>
                      <a:endParaRPr lang="en-US" sz="900" dirty="0">
                        <a:solidFill>
                          <a:schemeClr val="accent1">
                            <a:lumMod val="75000"/>
                          </a:schemeClr>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graphicFrame>
        <p:nvGraphicFramePr>
          <p:cNvPr id="11" name="Table 10">
            <a:extLst>
              <a:ext uri="{FF2B5EF4-FFF2-40B4-BE49-F238E27FC236}">
                <a16:creationId xmlns:a16="http://schemas.microsoft.com/office/drawing/2014/main" id="{0E0C91F7-935B-41FB-85E7-E2047E1AB6CD}"/>
              </a:ext>
            </a:extLst>
          </p:cNvPr>
          <p:cNvGraphicFramePr>
            <a:graphicFrameLocks noGrp="1"/>
          </p:cNvGraphicFramePr>
          <p:nvPr>
            <p:extLst>
              <p:ext uri="{D42A27DB-BD31-4B8C-83A1-F6EECF244321}">
                <p14:modId xmlns:p14="http://schemas.microsoft.com/office/powerpoint/2010/main" val="3925876114"/>
              </p:ext>
            </p:extLst>
          </p:nvPr>
        </p:nvGraphicFramePr>
        <p:xfrm>
          <a:off x="2194498" y="3592469"/>
          <a:ext cx="798723" cy="1781940"/>
        </p:xfrm>
        <a:graphic>
          <a:graphicData uri="http://schemas.openxmlformats.org/drawingml/2006/table">
            <a:tbl>
              <a:tblPr firstRow="1" bandRow="1"/>
              <a:tblGrid>
                <a:gridCol w="798723">
                  <a:extLst>
                    <a:ext uri="{9D8B030D-6E8A-4147-A177-3AD203B41FA5}">
                      <a16:colId xmlns:a16="http://schemas.microsoft.com/office/drawing/2014/main" val="3260796918"/>
                    </a:ext>
                  </a:extLst>
                </a:gridCol>
              </a:tblGrid>
              <a:tr h="1484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12" name="Rectangle 11">
            <a:extLst>
              <a:ext uri="{FF2B5EF4-FFF2-40B4-BE49-F238E27FC236}">
                <a16:creationId xmlns:a16="http://schemas.microsoft.com/office/drawing/2014/main" id="{D985AF34-505D-43DE-B247-A1F53157FCD7}"/>
              </a:ext>
            </a:extLst>
          </p:cNvPr>
          <p:cNvSpPr/>
          <p:nvPr/>
        </p:nvSpPr>
        <p:spPr>
          <a:xfrm>
            <a:off x="3366767" y="1762610"/>
            <a:ext cx="1548455" cy="648558"/>
          </a:xfrm>
          <a:prstGeom prst="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41672" indent="2381" defTabSz="466725">
              <a:spcBef>
                <a:spcPct val="0"/>
              </a:spcBef>
              <a:defRPr/>
            </a:pPr>
            <a:r>
              <a:rPr lang="en-US" sz="1200" b="1" kern="0" dirty="0">
                <a:solidFill>
                  <a:srgbClr val="4F81BD">
                    <a:lumMod val="75000"/>
                  </a:srgbClr>
                </a:solidFill>
                <a:latin typeface="Calibri"/>
                <a:cs typeface="Arial" panose="020B0604020202020204" pitchFamily="34" charset="0"/>
              </a:rPr>
              <a:t>Census Questionnaire </a:t>
            </a:r>
          </a:p>
          <a:p>
            <a:pPr marL="857250" indent="-813197" defTabSz="466725">
              <a:spcBef>
                <a:spcPct val="0"/>
              </a:spcBef>
              <a:defRPr/>
            </a:pPr>
            <a:r>
              <a:rPr lang="en-US" sz="1200" b="1" kern="0" dirty="0">
                <a:solidFill>
                  <a:srgbClr val="4F81BD">
                    <a:lumMod val="75000"/>
                  </a:srgbClr>
                </a:solidFill>
                <a:latin typeface="Calibri"/>
                <a:cs typeface="Arial" panose="020B0604020202020204" pitchFamily="34" charset="0"/>
              </a:rPr>
              <a:t>Assistance</a:t>
            </a:r>
            <a:endParaRPr lang="en-US" sz="1200" b="1" kern="0" dirty="0">
              <a:solidFill>
                <a:srgbClr val="4F81BD">
                  <a:lumMod val="75000"/>
                </a:srgbClr>
              </a:solidFill>
              <a:latin typeface="Calibri"/>
            </a:endParaRPr>
          </a:p>
        </p:txBody>
      </p:sp>
      <p:sp>
        <p:nvSpPr>
          <p:cNvPr id="13" name="Rectangle 12">
            <a:extLst>
              <a:ext uri="{FF2B5EF4-FFF2-40B4-BE49-F238E27FC236}">
                <a16:creationId xmlns:a16="http://schemas.microsoft.com/office/drawing/2014/main" id="{8AC5A474-CD22-4A21-9274-2B188BBB3E70}"/>
              </a:ext>
            </a:extLst>
          </p:cNvPr>
          <p:cNvSpPr/>
          <p:nvPr/>
        </p:nvSpPr>
        <p:spPr>
          <a:xfrm>
            <a:off x="3366766" y="2428302"/>
            <a:ext cx="1549205" cy="3134298"/>
          </a:xfrm>
          <a:prstGeom prst="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685800">
              <a:spcAft>
                <a:spcPts val="450"/>
              </a:spcAft>
              <a:defRPr/>
            </a:pPr>
            <a:r>
              <a:rPr lang="en-US" sz="1050" b="1" kern="0" dirty="0">
                <a:solidFill>
                  <a:srgbClr val="4F81BD">
                    <a:lumMod val="75000"/>
                  </a:srgbClr>
                </a:solidFill>
                <a:latin typeface="Calibri"/>
              </a:rPr>
              <a:t>12 Non-English Languages</a:t>
            </a:r>
          </a:p>
          <a:p>
            <a:pPr defTabSz="685800">
              <a:defRPr/>
            </a:pPr>
            <a:r>
              <a:rPr lang="en-US" sz="900" kern="0" dirty="0">
                <a:solidFill>
                  <a:prstClr val="black"/>
                </a:solidFill>
                <a:latin typeface="Calibri"/>
              </a:rPr>
              <a:t>There is a separate phone number for each language. This information is included in the mailing materials. </a:t>
            </a:r>
          </a:p>
        </p:txBody>
      </p:sp>
      <p:graphicFrame>
        <p:nvGraphicFramePr>
          <p:cNvPr id="14" name="Table 13">
            <a:extLst>
              <a:ext uri="{FF2B5EF4-FFF2-40B4-BE49-F238E27FC236}">
                <a16:creationId xmlns:a16="http://schemas.microsoft.com/office/drawing/2014/main" id="{559501CF-13E7-4B0F-9953-6F042C8031CD}"/>
              </a:ext>
            </a:extLst>
          </p:cNvPr>
          <p:cNvGraphicFramePr>
            <a:graphicFrameLocks noGrp="1"/>
          </p:cNvGraphicFramePr>
          <p:nvPr>
            <p:extLst>
              <p:ext uri="{D42A27DB-BD31-4B8C-83A1-F6EECF244321}">
                <p14:modId xmlns:p14="http://schemas.microsoft.com/office/powerpoint/2010/main" val="1047274513"/>
              </p:ext>
            </p:extLst>
          </p:nvPr>
        </p:nvGraphicFramePr>
        <p:xfrm>
          <a:off x="3467161" y="3562530"/>
          <a:ext cx="1386415" cy="1781940"/>
        </p:xfrm>
        <a:graphic>
          <a:graphicData uri="http://schemas.openxmlformats.org/drawingml/2006/table">
            <a:tbl>
              <a:tblPr firstRow="1" bandRow="1"/>
              <a:tblGrid>
                <a:gridCol w="1386415">
                  <a:extLst>
                    <a:ext uri="{9D8B030D-6E8A-4147-A177-3AD203B41FA5}">
                      <a16:colId xmlns:a16="http://schemas.microsoft.com/office/drawing/2014/main" val="3260796918"/>
                    </a:ext>
                  </a:extLst>
                </a:gridCol>
              </a:tblGrid>
              <a:tr h="1484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Chinese </a:t>
                      </a:r>
                      <a:r>
                        <a:rPr lang="en-US" sz="700" b="0" kern="1200" dirty="0">
                          <a:solidFill>
                            <a:schemeClr val="accent1">
                              <a:lumMod val="75000"/>
                            </a:schemeClr>
                          </a:solidFill>
                          <a:effectLst/>
                          <a:latin typeface="Calibri" panose="020F0502020204030204" pitchFamily="34" charset="0"/>
                          <a:ea typeface="+mn-ea"/>
                          <a:cs typeface="+mn-cs"/>
                        </a:rPr>
                        <a:t>(Mandarin and Cantonese)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48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900" b="0" kern="1200" dirty="0">
                          <a:solidFill>
                            <a:schemeClr val="accent1">
                              <a:lumMod val="75000"/>
                            </a:schemeClr>
                          </a:solidFill>
                          <a:effectLst/>
                          <a:latin typeface="Calibri" panose="020F0502020204030204" pitchFamily="34" charset="0"/>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15" name="Rectangle 14">
            <a:extLst>
              <a:ext uri="{FF2B5EF4-FFF2-40B4-BE49-F238E27FC236}">
                <a16:creationId xmlns:a16="http://schemas.microsoft.com/office/drawing/2014/main" id="{502C0D6C-6E56-4B2D-BF1E-07BF08CDBE60}"/>
              </a:ext>
            </a:extLst>
          </p:cNvPr>
          <p:cNvSpPr/>
          <p:nvPr/>
        </p:nvSpPr>
        <p:spPr>
          <a:xfrm>
            <a:off x="8557889" y="3735889"/>
            <a:ext cx="1535184" cy="1826712"/>
          </a:xfrm>
          <a:prstGeom prst="rect">
            <a:avLst/>
          </a:prstGeom>
          <a:solidFill>
            <a:srgbClr val="4F81B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defTabSz="466725">
              <a:lnSpc>
                <a:spcPct val="90000"/>
              </a:lnSpc>
              <a:spcBef>
                <a:spcPct val="0"/>
              </a:spcBef>
              <a:spcAft>
                <a:spcPts val="450"/>
              </a:spcAft>
              <a:defRPr/>
            </a:pPr>
            <a:r>
              <a:rPr lang="en-US" sz="1050" b="1" kern="0" dirty="0">
                <a:solidFill>
                  <a:srgbClr val="4F81BD">
                    <a:lumMod val="75000"/>
                  </a:srgbClr>
                </a:solidFill>
                <a:latin typeface="Calibri"/>
              </a:rPr>
              <a:t>During Nonresponse Followup enumerators use:</a:t>
            </a:r>
          </a:p>
          <a:p>
            <a:pPr marL="41672" indent="-41672" defTabSz="685800">
              <a:buFont typeface="Arial" panose="020B0604020202020204" pitchFamily="34" charset="0"/>
              <a:buChar char="•"/>
              <a:tabLst>
                <a:tab pos="41672" algn="l"/>
              </a:tabLst>
              <a:defRPr/>
            </a:pPr>
            <a:r>
              <a:rPr lang="en-US" sz="800" kern="0" dirty="0">
                <a:solidFill>
                  <a:prstClr val="black">
                    <a:lumMod val="75000"/>
                    <a:lumOff val="25000"/>
                  </a:prstClr>
                </a:solidFill>
                <a:latin typeface="Calibri"/>
              </a:rPr>
              <a:t>A bilingual handheld instrument (English/Spanish)</a:t>
            </a:r>
          </a:p>
          <a:p>
            <a:pPr marL="41672" indent="-41672" defTabSz="685800">
              <a:buFont typeface="Arial" panose="020B0604020202020204" pitchFamily="34" charset="0"/>
              <a:buChar char="•"/>
              <a:tabLst>
                <a:tab pos="41672" algn="l"/>
              </a:tabLst>
              <a:defRPr/>
            </a:pPr>
            <a:r>
              <a:rPr lang="en-US" sz="800" kern="0" dirty="0">
                <a:solidFill>
                  <a:prstClr val="black">
                    <a:lumMod val="75000"/>
                    <a:lumOff val="25000"/>
                  </a:prstClr>
                </a:solidFill>
                <a:latin typeface="Calibri"/>
              </a:rPr>
              <a:t>Bilingual materials (English/Spanish) </a:t>
            </a:r>
          </a:p>
          <a:p>
            <a:pPr marL="41672" indent="-41672" defTabSz="685800">
              <a:buFont typeface="Arial" panose="020B0604020202020204" pitchFamily="34" charset="0"/>
              <a:buChar char="•"/>
              <a:tabLst>
                <a:tab pos="41672" algn="l"/>
              </a:tabLst>
              <a:defRPr/>
            </a:pPr>
            <a:r>
              <a:rPr lang="en-US" sz="800" kern="0" dirty="0">
                <a:solidFill>
                  <a:prstClr val="black">
                    <a:lumMod val="75000"/>
                    <a:lumOff val="25000"/>
                  </a:prstClr>
                </a:solidFill>
                <a:latin typeface="Calibri"/>
              </a:rPr>
              <a:t>Instructions to respond online or by phone in 12 non-English languages</a:t>
            </a:r>
          </a:p>
          <a:p>
            <a:pPr marL="41672" indent="-41672" defTabSz="685800">
              <a:buFont typeface="Arial" panose="020B0604020202020204" pitchFamily="34" charset="0"/>
              <a:buChar char="•"/>
              <a:tabLst>
                <a:tab pos="41672" algn="l"/>
              </a:tabLst>
              <a:defRPr/>
            </a:pPr>
            <a:r>
              <a:rPr lang="en-US" sz="800" kern="0" dirty="0">
                <a:solidFill>
                  <a:prstClr val="black">
                    <a:lumMod val="75000"/>
                    <a:lumOff val="25000"/>
                  </a:prstClr>
                </a:solidFill>
                <a:latin typeface="Calibri"/>
              </a:rPr>
              <a:t>Language Identification Card</a:t>
            </a:r>
          </a:p>
        </p:txBody>
      </p:sp>
      <p:sp>
        <p:nvSpPr>
          <p:cNvPr id="16" name="Slide Number Placeholder 15">
            <a:extLst>
              <a:ext uri="{FF2B5EF4-FFF2-40B4-BE49-F238E27FC236}">
                <a16:creationId xmlns:a16="http://schemas.microsoft.com/office/drawing/2014/main" id="{1502CA27-9BD9-4D90-8A11-518BD2460205}"/>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10</a:t>
            </a:fld>
            <a:endParaRPr lang="en-US" dirty="0"/>
          </a:p>
        </p:txBody>
      </p:sp>
    </p:spTree>
    <p:extLst>
      <p:ext uri="{BB962C8B-B14F-4D97-AF65-F5344CB8AC3E}">
        <p14:creationId xmlns:p14="http://schemas.microsoft.com/office/powerpoint/2010/main" val="4000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7C36CE-8EE0-47C2-904C-E61EAF39BC04}"/>
              </a:ext>
            </a:extLst>
          </p:cNvPr>
          <p:cNvSpPr>
            <a:spLocks noGrp="1"/>
          </p:cNvSpPr>
          <p:nvPr>
            <p:ph type="sldNum" sz="quarter" idx="11"/>
          </p:nvPr>
        </p:nvSpPr>
        <p:spPr/>
        <p:txBody>
          <a:bodyPr/>
          <a:lstStyle/>
          <a:p>
            <a:fld id="{2BEE099A-8562-47CA-944D-F82EDDAC5192}" type="slidenum">
              <a:rPr lang="en-US" smtClean="0"/>
              <a:pPr/>
              <a:t>11</a:t>
            </a:fld>
            <a:endParaRPr lang="en-US" dirty="0"/>
          </a:p>
        </p:txBody>
      </p:sp>
      <p:pic>
        <p:nvPicPr>
          <p:cNvPr id="3" name="Picture 2">
            <a:extLst>
              <a:ext uri="{FF2B5EF4-FFF2-40B4-BE49-F238E27FC236}">
                <a16:creationId xmlns:a16="http://schemas.microsoft.com/office/drawing/2014/main" id="{A2C4017C-2EFC-4700-B16A-1B29F784887B}"/>
              </a:ext>
            </a:extLst>
          </p:cNvPr>
          <p:cNvPicPr>
            <a:picLocks noChangeAspect="1"/>
          </p:cNvPicPr>
          <p:nvPr/>
        </p:nvPicPr>
        <p:blipFill>
          <a:blip r:embed="rId2"/>
          <a:stretch>
            <a:fillRect/>
          </a:stretch>
        </p:blipFill>
        <p:spPr>
          <a:xfrm>
            <a:off x="1838117" y="1952538"/>
            <a:ext cx="3477302" cy="4038600"/>
          </a:xfrm>
          <a:prstGeom prst="rect">
            <a:avLst/>
          </a:prstGeom>
        </p:spPr>
      </p:pic>
      <p:sp>
        <p:nvSpPr>
          <p:cNvPr id="4" name="Rectangle 3">
            <a:extLst>
              <a:ext uri="{FF2B5EF4-FFF2-40B4-BE49-F238E27FC236}">
                <a16:creationId xmlns:a16="http://schemas.microsoft.com/office/drawing/2014/main" id="{EABBBAD2-BD49-4431-93A0-F5887DA2FEB0}"/>
              </a:ext>
            </a:extLst>
          </p:cNvPr>
          <p:cNvSpPr/>
          <p:nvPr/>
        </p:nvSpPr>
        <p:spPr>
          <a:xfrm>
            <a:off x="5858312" y="2117129"/>
            <a:ext cx="4572000" cy="1323439"/>
          </a:xfrm>
          <a:prstGeom prst="rect">
            <a:avLst/>
          </a:prstGeom>
        </p:spPr>
        <p:txBody>
          <a:bodyPr>
            <a:spAutoFit/>
          </a:bodyPr>
          <a:lstStyle/>
          <a:p>
            <a:pPr lvl="0">
              <a:defRPr/>
            </a:pPr>
            <a:r>
              <a:rPr lang="en-US" sz="1600" dirty="0">
                <a:solidFill>
                  <a:schemeClr val="tx2"/>
                </a:solidFill>
                <a:latin typeface="Calibri" panose="020F0502020204030204" pitchFamily="34" charset="0"/>
              </a:rPr>
              <a:t>Every household will have the option of responding online, by phone, or by mail. </a:t>
            </a:r>
          </a:p>
          <a:p>
            <a:pPr lvl="0">
              <a:defRPr/>
            </a:pPr>
            <a:endParaRPr lang="en-US" sz="1600" dirty="0">
              <a:solidFill>
                <a:schemeClr val="tx2"/>
              </a:solidFill>
              <a:latin typeface="Calibri" panose="020F0502020204030204" pitchFamily="34" charset="0"/>
            </a:endParaRPr>
          </a:p>
          <a:p>
            <a:pPr lvl="0">
              <a:defRPr/>
            </a:pPr>
            <a:r>
              <a:rPr lang="en-US" sz="1600" dirty="0">
                <a:solidFill>
                  <a:schemeClr val="tx2"/>
                </a:solidFill>
                <a:latin typeface="Calibri" panose="020F0502020204030204" pitchFamily="34" charset="0"/>
              </a:rPr>
              <a:t>Every household that hasn’t already responded will receive reminders and a paper questionnaire</a:t>
            </a:r>
            <a:r>
              <a:rPr lang="en-US" sz="1600" dirty="0">
                <a:solidFill>
                  <a:schemeClr val="tx2"/>
                </a:solidFill>
                <a:latin typeface="Gotham Book"/>
              </a:rPr>
              <a:t>. </a:t>
            </a:r>
          </a:p>
        </p:txBody>
      </p:sp>
      <p:pic>
        <p:nvPicPr>
          <p:cNvPr id="5" name="Picture 4">
            <a:extLst>
              <a:ext uri="{FF2B5EF4-FFF2-40B4-BE49-F238E27FC236}">
                <a16:creationId xmlns:a16="http://schemas.microsoft.com/office/drawing/2014/main" id="{5A20D0E9-3B02-4E4D-BD9D-BAD64CDFB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5730">
            <a:off x="6405807" y="4795751"/>
            <a:ext cx="3024785" cy="1396055"/>
          </a:xfrm>
          <a:prstGeom prst="ellipse">
            <a:avLst/>
          </a:prstGeom>
          <a:ln>
            <a:noFill/>
          </a:ln>
          <a:effectLst>
            <a:softEdge rad="112500"/>
          </a:effectLst>
        </p:spPr>
      </p:pic>
      <p:pic>
        <p:nvPicPr>
          <p:cNvPr id="6" name="Picture 5">
            <a:extLst>
              <a:ext uri="{FF2B5EF4-FFF2-40B4-BE49-F238E27FC236}">
                <a16:creationId xmlns:a16="http://schemas.microsoft.com/office/drawing/2014/main" id="{12C42D7F-9886-420C-8D42-42869E371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49299">
            <a:off x="5648143" y="4289722"/>
            <a:ext cx="2084462" cy="1387114"/>
          </a:xfrm>
          <a:prstGeom prst="ellipse">
            <a:avLst/>
          </a:prstGeom>
          <a:ln>
            <a:noFill/>
          </a:ln>
          <a:effectLst>
            <a:softEdge rad="112500"/>
          </a:effectLst>
        </p:spPr>
      </p:pic>
      <p:pic>
        <p:nvPicPr>
          <p:cNvPr id="7" name="Picture 6">
            <a:extLst>
              <a:ext uri="{FF2B5EF4-FFF2-40B4-BE49-F238E27FC236}">
                <a16:creationId xmlns:a16="http://schemas.microsoft.com/office/drawing/2014/main" id="{CBFA5628-64FA-446B-ABD0-1F4783164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2312" y="3781338"/>
            <a:ext cx="2421668" cy="1364320"/>
          </a:xfrm>
          <a:prstGeom prst="ellipse">
            <a:avLst/>
          </a:prstGeom>
          <a:ln>
            <a:noFill/>
          </a:ln>
          <a:effectLst>
            <a:softEdge rad="112500"/>
          </a:effectLst>
        </p:spPr>
      </p:pic>
      <p:pic>
        <p:nvPicPr>
          <p:cNvPr id="8" name="Picture 7">
            <a:extLst>
              <a:ext uri="{FF2B5EF4-FFF2-40B4-BE49-F238E27FC236}">
                <a16:creationId xmlns:a16="http://schemas.microsoft.com/office/drawing/2014/main" id="{3B9AE6A4-D402-4DCE-AFFA-B1937F8315C5}"/>
              </a:ext>
            </a:extLst>
          </p:cNvPr>
          <p:cNvPicPr>
            <a:picLocks noChangeAspect="1"/>
          </p:cNvPicPr>
          <p:nvPr/>
        </p:nvPicPr>
        <p:blipFill>
          <a:blip r:embed="rId6"/>
          <a:stretch>
            <a:fillRect/>
          </a:stretch>
        </p:blipFill>
        <p:spPr>
          <a:xfrm>
            <a:off x="1626297" y="452421"/>
            <a:ext cx="8939405" cy="1214545"/>
          </a:xfrm>
          <a:prstGeom prst="rect">
            <a:avLst/>
          </a:prstGeom>
        </p:spPr>
      </p:pic>
    </p:spTree>
    <p:extLst>
      <p:ext uri="{BB962C8B-B14F-4D97-AF65-F5344CB8AC3E}">
        <p14:creationId xmlns:p14="http://schemas.microsoft.com/office/powerpoint/2010/main" val="423822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3746" y="1430246"/>
            <a:ext cx="5910262" cy="3773327"/>
          </a:xfrm>
          <a:prstGeom prst="rect">
            <a:avLst/>
          </a:prstGeom>
        </p:spPr>
      </p:pic>
      <p:sp>
        <p:nvSpPr>
          <p:cNvPr id="4" name="Slide Number Placeholder 3"/>
          <p:cNvSpPr>
            <a:spLocks noGrp="1"/>
          </p:cNvSpPr>
          <p:nvPr>
            <p:ph type="sldNum" sz="quarter" idx="11"/>
          </p:nvPr>
        </p:nvSpPr>
        <p:spPr/>
        <p:txBody>
          <a:bodyPr/>
          <a:lstStyle/>
          <a:p>
            <a:fld id="{2BEE099A-8562-47CA-944D-F82EDDAC5192}" type="slidenum">
              <a:rPr lang="en-US" smtClean="0"/>
              <a:pPr/>
              <a:t>12</a:t>
            </a:fld>
            <a:endParaRPr lang="en-US" dirty="0"/>
          </a:p>
        </p:txBody>
      </p:sp>
      <p:sp>
        <p:nvSpPr>
          <p:cNvPr id="5" name="Rectangle 4"/>
          <p:cNvSpPr/>
          <p:nvPr/>
        </p:nvSpPr>
        <p:spPr>
          <a:xfrm>
            <a:off x="514720" y="651266"/>
            <a:ext cx="7118532" cy="584775"/>
          </a:xfrm>
          <a:prstGeom prst="rect">
            <a:avLst/>
          </a:prstGeom>
        </p:spPr>
        <p:txBody>
          <a:bodyPr wrap="square">
            <a:spAutoFit/>
          </a:bodyPr>
          <a:lstStyle/>
          <a:p>
            <a:pPr marL="12700">
              <a:spcBef>
                <a:spcPts val="770"/>
              </a:spcBef>
              <a:tabLst>
                <a:tab pos="297180" algn="l"/>
                <a:tab pos="297815" algn="l"/>
              </a:tabLst>
            </a:pPr>
            <a:r>
              <a:rPr lang="en-US" sz="3200" b="1" spc="-10" dirty="0">
                <a:solidFill>
                  <a:schemeClr val="accent1"/>
                </a:solidFill>
                <a:cs typeface="Calibri"/>
              </a:rPr>
              <a:t>The Census is Safe, Easy, &amp; Important!</a:t>
            </a:r>
            <a:endParaRPr lang="en-US" sz="3200" b="1" dirty="0">
              <a:solidFill>
                <a:schemeClr val="accent1"/>
              </a:solidFill>
              <a:cs typeface="Calibri"/>
            </a:endParaRPr>
          </a:p>
        </p:txBody>
      </p:sp>
      <p:sp>
        <p:nvSpPr>
          <p:cNvPr id="2" name="TextBox 1">
            <a:extLst>
              <a:ext uri="{FF2B5EF4-FFF2-40B4-BE49-F238E27FC236}">
                <a16:creationId xmlns:a16="http://schemas.microsoft.com/office/drawing/2014/main" id="{BCB1C5F3-AD1C-4662-BD4E-E521039AEACB}"/>
              </a:ext>
            </a:extLst>
          </p:cNvPr>
          <p:cNvSpPr txBox="1"/>
          <p:nvPr/>
        </p:nvSpPr>
        <p:spPr>
          <a:xfrm>
            <a:off x="7142921" y="1652371"/>
            <a:ext cx="4494602" cy="2082621"/>
          </a:xfrm>
          <a:prstGeom prst="rect">
            <a:avLst/>
          </a:prstGeom>
          <a:noFill/>
        </p:spPr>
        <p:txBody>
          <a:bodyPr wrap="square" rtlCol="0">
            <a:spAutoFit/>
          </a:bodyPr>
          <a:lstStyle/>
          <a:p>
            <a:pPr>
              <a:spcBef>
                <a:spcPts val="120"/>
              </a:spcBef>
            </a:pPr>
            <a:r>
              <a:rPr lang="en-US" b="1" dirty="0"/>
              <a:t>Two ways you can help today as a trusted voice in the community. </a:t>
            </a:r>
          </a:p>
          <a:p>
            <a:pPr>
              <a:spcBef>
                <a:spcPts val="120"/>
              </a:spcBef>
            </a:pPr>
            <a:endParaRPr lang="en-US" dirty="0"/>
          </a:p>
          <a:p>
            <a:pPr marL="342900" indent="-342900">
              <a:spcBef>
                <a:spcPts val="120"/>
              </a:spcBef>
              <a:buAutoNum type="arabicParenR"/>
            </a:pPr>
            <a:r>
              <a:rPr lang="en-US" dirty="0"/>
              <a:t>Sharing the message that the Census is Safe, Easy, &amp; Important </a:t>
            </a:r>
          </a:p>
          <a:p>
            <a:pPr>
              <a:spcBef>
                <a:spcPts val="120"/>
              </a:spcBef>
            </a:pPr>
            <a:endParaRPr lang="en-US" dirty="0"/>
          </a:p>
          <a:p>
            <a:pPr>
              <a:spcBef>
                <a:spcPts val="120"/>
              </a:spcBef>
            </a:pPr>
            <a:r>
              <a:rPr lang="en-US" dirty="0"/>
              <a:t>2)   Promoting our 2020 Census Jobs!</a:t>
            </a:r>
          </a:p>
        </p:txBody>
      </p:sp>
      <p:sp>
        <p:nvSpPr>
          <p:cNvPr id="6" name="Rectangle 5">
            <a:extLst>
              <a:ext uri="{FF2B5EF4-FFF2-40B4-BE49-F238E27FC236}">
                <a16:creationId xmlns:a16="http://schemas.microsoft.com/office/drawing/2014/main" id="{33296A34-DBBB-43EC-881B-8437BBA6D9AF}"/>
              </a:ext>
            </a:extLst>
          </p:cNvPr>
          <p:cNvSpPr/>
          <p:nvPr/>
        </p:nvSpPr>
        <p:spPr>
          <a:xfrm>
            <a:off x="7516097" y="3734992"/>
            <a:ext cx="4002157" cy="369332"/>
          </a:xfrm>
          <a:prstGeom prst="rect">
            <a:avLst/>
          </a:prstGeom>
        </p:spPr>
        <p:txBody>
          <a:bodyPr wrap="square">
            <a:spAutoFit/>
          </a:bodyPr>
          <a:lstStyle/>
          <a:p>
            <a:r>
              <a:rPr lang="en-US" dirty="0">
                <a:solidFill>
                  <a:schemeClr val="tx2"/>
                </a:solidFill>
                <a:hlinkClick r:id="rId4">
                  <a:extLst>
                    <a:ext uri="{A12FA001-AC4F-418D-AE19-62706E023703}">
                      <ahyp:hlinkClr xmlns:ahyp="http://schemas.microsoft.com/office/drawing/2018/hyperlinkcolor" val="tx"/>
                    </a:ext>
                  </a:extLst>
                </a:hlinkClick>
              </a:rPr>
              <a:t>https://2020census.gov/jobs</a:t>
            </a:r>
            <a:r>
              <a:rPr lang="en-US" dirty="0">
                <a:solidFill>
                  <a:schemeClr val="tx2"/>
                </a:solidFill>
              </a:rPr>
              <a:t>  </a:t>
            </a:r>
          </a:p>
        </p:txBody>
      </p:sp>
    </p:spTree>
    <p:extLst>
      <p:ext uri="{BB962C8B-B14F-4D97-AF65-F5344CB8AC3E}">
        <p14:creationId xmlns:p14="http://schemas.microsoft.com/office/powerpoint/2010/main" val="169553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6B62B32-1902-418F-9190-06FB1FF01F8A}"/>
              </a:ext>
            </a:extLst>
          </p:cNvPr>
          <p:cNvPicPr>
            <a:picLocks noChangeAspect="1"/>
          </p:cNvPicPr>
          <p:nvPr/>
        </p:nvPicPr>
        <p:blipFill>
          <a:blip r:embed="rId2"/>
          <a:stretch>
            <a:fillRect/>
          </a:stretch>
        </p:blipFill>
        <p:spPr>
          <a:xfrm>
            <a:off x="8524596" y="1638225"/>
            <a:ext cx="2895600" cy="3876675"/>
          </a:xfrm>
          <a:prstGeom prst="rect">
            <a:avLst/>
          </a:prstGeom>
        </p:spPr>
      </p:pic>
      <p:sp>
        <p:nvSpPr>
          <p:cNvPr id="5" name="Slide Number Placeholder 4">
            <a:extLst>
              <a:ext uri="{FF2B5EF4-FFF2-40B4-BE49-F238E27FC236}">
                <a16:creationId xmlns:a16="http://schemas.microsoft.com/office/drawing/2014/main" id="{7B21B2CA-C5DB-468A-865A-1BD004E303AC}"/>
              </a:ext>
            </a:extLst>
          </p:cNvPr>
          <p:cNvSpPr>
            <a:spLocks noGrp="1"/>
          </p:cNvSpPr>
          <p:nvPr>
            <p:ph type="sldNum" sz="quarter" idx="11"/>
          </p:nvPr>
        </p:nvSpPr>
        <p:spPr/>
        <p:txBody>
          <a:bodyPr/>
          <a:lstStyle/>
          <a:p>
            <a:fld id="{2BEE099A-8562-47CA-944D-F82EDDAC5192}" type="slidenum">
              <a:rPr lang="en-US" smtClean="0"/>
              <a:pPr/>
              <a:t>13</a:t>
            </a:fld>
            <a:endParaRPr lang="en-US" dirty="0"/>
          </a:p>
        </p:txBody>
      </p:sp>
      <p:sp>
        <p:nvSpPr>
          <p:cNvPr id="6" name="Content Placeholder 5">
            <a:extLst>
              <a:ext uri="{FF2B5EF4-FFF2-40B4-BE49-F238E27FC236}">
                <a16:creationId xmlns:a16="http://schemas.microsoft.com/office/drawing/2014/main" id="{B4953524-9FDD-4D1A-B27B-18966098E27C}"/>
              </a:ext>
            </a:extLst>
          </p:cNvPr>
          <p:cNvSpPr txBox="1">
            <a:spLocks/>
          </p:cNvSpPr>
          <p:nvPr/>
        </p:nvSpPr>
        <p:spPr>
          <a:xfrm>
            <a:off x="1312117" y="1465237"/>
            <a:ext cx="5796446" cy="42226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24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20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8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8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0" dirty="0">
                <a:latin typeface="+mj-lt"/>
              </a:rPr>
              <a:t>Earn extra income while helping your community. </a:t>
            </a:r>
          </a:p>
          <a:p>
            <a:pPr>
              <a:spcBef>
                <a:spcPts val="0"/>
              </a:spcBef>
            </a:pPr>
            <a:endParaRPr lang="en-US" sz="1800" u="sng" dirty="0">
              <a:latin typeface="+mj-lt"/>
            </a:endParaRPr>
          </a:p>
          <a:p>
            <a:pPr>
              <a:spcBef>
                <a:spcPts val="0"/>
              </a:spcBef>
            </a:pPr>
            <a:r>
              <a:rPr lang="en-US" sz="1800" u="sng" dirty="0">
                <a:latin typeface="+mj-lt"/>
              </a:rPr>
              <a:t>Positions</a:t>
            </a:r>
          </a:p>
          <a:p>
            <a:pPr lvl="1">
              <a:spcBef>
                <a:spcPts val="0"/>
              </a:spcBef>
            </a:pPr>
            <a:r>
              <a:rPr lang="en-US" sz="1800" dirty="0">
                <a:latin typeface="+mj-lt"/>
              </a:rPr>
              <a:t>Enumerators</a:t>
            </a:r>
          </a:p>
          <a:p>
            <a:pPr lvl="1">
              <a:spcBef>
                <a:spcPts val="0"/>
              </a:spcBef>
            </a:pPr>
            <a:r>
              <a:rPr lang="en-US" sz="1800" dirty="0">
                <a:latin typeface="+mj-lt"/>
              </a:rPr>
              <a:t>Recruiting Assistants</a:t>
            </a:r>
          </a:p>
          <a:p>
            <a:pPr lvl="1">
              <a:spcBef>
                <a:spcPts val="0"/>
              </a:spcBef>
            </a:pPr>
            <a:r>
              <a:rPr lang="en-US" sz="1800" dirty="0">
                <a:latin typeface="+mj-lt"/>
              </a:rPr>
              <a:t>Census Field Supervisors</a:t>
            </a:r>
          </a:p>
          <a:p>
            <a:pPr lvl="1">
              <a:spcBef>
                <a:spcPts val="0"/>
              </a:spcBef>
            </a:pPr>
            <a:r>
              <a:rPr lang="en-US" sz="1800" dirty="0">
                <a:latin typeface="+mj-lt"/>
              </a:rPr>
              <a:t>Office Operations Supervisor </a:t>
            </a:r>
          </a:p>
          <a:p>
            <a:pPr>
              <a:spcBef>
                <a:spcPts val="0"/>
              </a:spcBef>
            </a:pPr>
            <a:endParaRPr lang="en-US" sz="1800" u="sng" dirty="0">
              <a:latin typeface="+mj-lt"/>
            </a:endParaRPr>
          </a:p>
          <a:p>
            <a:pPr>
              <a:spcBef>
                <a:spcPts val="0"/>
              </a:spcBef>
            </a:pPr>
            <a:endParaRPr lang="en-US" sz="1800" dirty="0">
              <a:latin typeface="+mj-lt"/>
            </a:endParaRPr>
          </a:p>
        </p:txBody>
      </p:sp>
      <p:sp>
        <p:nvSpPr>
          <p:cNvPr id="7" name="Title 3">
            <a:extLst>
              <a:ext uri="{FF2B5EF4-FFF2-40B4-BE49-F238E27FC236}">
                <a16:creationId xmlns:a16="http://schemas.microsoft.com/office/drawing/2014/main" id="{3257EDE5-D33D-4626-8952-93BF825518E1}"/>
              </a:ext>
            </a:extLst>
          </p:cNvPr>
          <p:cNvSpPr>
            <a:spLocks noGrp="1"/>
          </p:cNvSpPr>
          <p:nvPr>
            <p:ph type="title"/>
          </p:nvPr>
        </p:nvSpPr>
        <p:spPr>
          <a:xfrm>
            <a:off x="573076" y="-9066"/>
            <a:ext cx="10707189" cy="1325563"/>
          </a:xfrm>
        </p:spPr>
        <p:txBody>
          <a:bodyPr>
            <a:normAutofit/>
          </a:bodyPr>
          <a:lstStyle/>
          <a:p>
            <a:r>
              <a:rPr lang="en-US" sz="3200" dirty="0">
                <a:latin typeface="+mn-lt"/>
              </a:rPr>
              <a:t>2020 Census Jobs</a:t>
            </a:r>
          </a:p>
        </p:txBody>
      </p:sp>
      <p:sp>
        <p:nvSpPr>
          <p:cNvPr id="9" name="TextBox 8">
            <a:extLst>
              <a:ext uri="{FF2B5EF4-FFF2-40B4-BE49-F238E27FC236}">
                <a16:creationId xmlns:a16="http://schemas.microsoft.com/office/drawing/2014/main" id="{58478EFA-7B95-431E-87F1-5830DA3C09A8}"/>
              </a:ext>
            </a:extLst>
          </p:cNvPr>
          <p:cNvSpPr txBox="1"/>
          <p:nvPr/>
        </p:nvSpPr>
        <p:spPr>
          <a:xfrm>
            <a:off x="1369688" y="3473864"/>
            <a:ext cx="5272644" cy="1231106"/>
          </a:xfrm>
          <a:prstGeom prst="rect">
            <a:avLst/>
          </a:prstGeom>
          <a:noFill/>
        </p:spPr>
        <p:txBody>
          <a:bodyPr wrap="square" rtlCol="0">
            <a:spAutoFit/>
          </a:bodyPr>
          <a:lstStyle/>
          <a:p>
            <a:endParaRPr lang="en-US" b="1" dirty="0">
              <a:solidFill>
                <a:schemeClr val="tx2"/>
              </a:solidFill>
            </a:endParaRPr>
          </a:p>
          <a:p>
            <a:r>
              <a:rPr lang="en-US" sz="2000" b="1" dirty="0">
                <a:solidFill>
                  <a:schemeClr val="accent1"/>
                </a:solidFill>
              </a:rPr>
              <a:t>Apply now at </a:t>
            </a:r>
            <a:r>
              <a:rPr lang="en-US" sz="2000" b="1" dirty="0">
                <a:solidFill>
                  <a:schemeClr val="accent1"/>
                </a:solidFill>
                <a:hlinkClick r:id="rId3">
                  <a:extLst>
                    <a:ext uri="{A12FA001-AC4F-418D-AE19-62706E023703}">
                      <ahyp:hlinkClr xmlns:ahyp="http://schemas.microsoft.com/office/drawing/2018/hyperlinkcolor" val="tx"/>
                    </a:ext>
                  </a:extLst>
                </a:hlinkClick>
              </a:rPr>
              <a:t>https://2020census.gov/jobs</a:t>
            </a:r>
            <a:r>
              <a:rPr lang="en-US" sz="2000" b="1" dirty="0">
                <a:solidFill>
                  <a:schemeClr val="accent1"/>
                </a:solidFill>
              </a:rPr>
              <a:t>  </a:t>
            </a:r>
          </a:p>
          <a:p>
            <a:endParaRPr lang="en-US" b="1" dirty="0">
              <a:solidFill>
                <a:schemeClr val="tx2"/>
              </a:solidFill>
            </a:endParaRPr>
          </a:p>
          <a:p>
            <a:endParaRPr lang="en-US" dirty="0"/>
          </a:p>
        </p:txBody>
      </p:sp>
      <p:sp>
        <p:nvSpPr>
          <p:cNvPr id="2" name="TextBox 1">
            <a:extLst>
              <a:ext uri="{FF2B5EF4-FFF2-40B4-BE49-F238E27FC236}">
                <a16:creationId xmlns:a16="http://schemas.microsoft.com/office/drawing/2014/main" id="{E7E69D0E-307A-4AD1-A84F-D6227B3D6475}"/>
              </a:ext>
            </a:extLst>
          </p:cNvPr>
          <p:cNvSpPr txBox="1"/>
          <p:nvPr/>
        </p:nvSpPr>
        <p:spPr>
          <a:xfrm>
            <a:off x="1369688" y="4662768"/>
            <a:ext cx="6998704" cy="584775"/>
          </a:xfrm>
          <a:prstGeom prst="rect">
            <a:avLst/>
          </a:prstGeom>
          <a:noFill/>
        </p:spPr>
        <p:txBody>
          <a:bodyPr wrap="square" rtlCol="0">
            <a:spAutoFit/>
          </a:bodyPr>
          <a:lstStyle/>
          <a:p>
            <a:r>
              <a:rPr lang="en-US" sz="1600" dirty="0"/>
              <a:t>There are a limited number of office manager positions remaining in our field offices.  Interested applicants should apply through </a:t>
            </a:r>
            <a:r>
              <a:rPr lang="en-US" sz="1600" dirty="0">
                <a:hlinkClick r:id="rId4"/>
              </a:rPr>
              <a:t>www.USAJobs.gov</a:t>
            </a:r>
            <a:r>
              <a:rPr lang="en-US" sz="1600" dirty="0"/>
              <a:t> </a:t>
            </a:r>
          </a:p>
        </p:txBody>
      </p:sp>
      <p:sp>
        <p:nvSpPr>
          <p:cNvPr id="12" name="TextBox 11">
            <a:extLst>
              <a:ext uri="{FF2B5EF4-FFF2-40B4-BE49-F238E27FC236}">
                <a16:creationId xmlns:a16="http://schemas.microsoft.com/office/drawing/2014/main" id="{CF1B999F-4313-4169-A9F8-94B871D2D1CF}"/>
              </a:ext>
            </a:extLst>
          </p:cNvPr>
          <p:cNvSpPr txBox="1"/>
          <p:nvPr/>
        </p:nvSpPr>
        <p:spPr>
          <a:xfrm>
            <a:off x="8368392" y="890339"/>
            <a:ext cx="2809857" cy="646331"/>
          </a:xfrm>
          <a:prstGeom prst="rect">
            <a:avLst/>
          </a:prstGeom>
          <a:noFill/>
        </p:spPr>
        <p:txBody>
          <a:bodyPr wrap="square" rtlCol="0">
            <a:spAutoFit/>
          </a:bodyPr>
          <a:lstStyle/>
          <a:p>
            <a:pPr algn="ctr"/>
            <a:r>
              <a:rPr lang="en-US" b="1" dirty="0">
                <a:solidFill>
                  <a:schemeClr val="tx2"/>
                </a:solidFill>
              </a:rPr>
              <a:t>2020 Maine Recruiting Goal</a:t>
            </a:r>
            <a:r>
              <a:rPr lang="en-US" dirty="0">
                <a:solidFill>
                  <a:schemeClr val="tx2"/>
                </a:solidFill>
              </a:rPr>
              <a:t>:13,400</a:t>
            </a:r>
          </a:p>
        </p:txBody>
      </p:sp>
    </p:spTree>
    <p:extLst>
      <p:ext uri="{BB962C8B-B14F-4D97-AF65-F5344CB8AC3E}">
        <p14:creationId xmlns:p14="http://schemas.microsoft.com/office/powerpoint/2010/main" val="370419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EE88-82BA-4A93-A844-15DD6DDC0D96}"/>
              </a:ext>
            </a:extLst>
          </p:cNvPr>
          <p:cNvSpPr>
            <a:spLocks noGrp="1"/>
          </p:cNvSpPr>
          <p:nvPr>
            <p:ph type="title"/>
          </p:nvPr>
        </p:nvSpPr>
        <p:spPr>
          <a:xfrm>
            <a:off x="558455" y="0"/>
            <a:ext cx="10707189" cy="1325563"/>
          </a:xfrm>
        </p:spPr>
        <p:txBody>
          <a:bodyPr/>
          <a:lstStyle/>
          <a:p>
            <a:r>
              <a:rPr lang="en-US" sz="3200" dirty="0">
                <a:solidFill>
                  <a:srgbClr val="1F497D"/>
                </a:solidFill>
                <a:latin typeface="+mn-lt"/>
              </a:rPr>
              <a:t>Key Milestones for the 2020 Census</a:t>
            </a:r>
            <a:endParaRPr lang="en-US" dirty="0">
              <a:latin typeface="+mn-lt"/>
            </a:endParaRPr>
          </a:p>
        </p:txBody>
      </p:sp>
      <p:sp>
        <p:nvSpPr>
          <p:cNvPr id="3" name="Content Placeholder 2">
            <a:extLst>
              <a:ext uri="{FF2B5EF4-FFF2-40B4-BE49-F238E27FC236}">
                <a16:creationId xmlns:a16="http://schemas.microsoft.com/office/drawing/2014/main" id="{E72439E5-1DA4-419F-AD82-0FD675FADAD9}"/>
              </a:ext>
            </a:extLst>
          </p:cNvPr>
          <p:cNvSpPr>
            <a:spLocks noGrp="1"/>
          </p:cNvSpPr>
          <p:nvPr>
            <p:ph idx="1"/>
          </p:nvPr>
        </p:nvSpPr>
        <p:spPr>
          <a:xfrm>
            <a:off x="1291905" y="1432320"/>
            <a:ext cx="8918895" cy="4525963"/>
          </a:xfrm>
        </p:spPr>
        <p:txBody>
          <a:bodyPr>
            <a:normAutofit/>
          </a:bodyPr>
          <a:lstStyle/>
          <a:p>
            <a:pPr marL="342900" indent="-342900">
              <a:buFont typeface="Wingdings" panose="05000000000000000000" pitchFamily="2" charset="2"/>
              <a:buChar char="§"/>
            </a:pPr>
            <a:r>
              <a:rPr lang="en-US" b="0" dirty="0"/>
              <a:t>August 2019 – New Statistics in Schools classroom activities available online  </a:t>
            </a:r>
            <a:r>
              <a:rPr lang="en-US" b="0" dirty="0">
                <a:hlinkClick r:id="rId2"/>
              </a:rPr>
              <a:t>www.census.gov/schools</a:t>
            </a:r>
            <a:endParaRPr lang="en-US" b="0" dirty="0"/>
          </a:p>
          <a:p>
            <a:pPr marL="342900" indent="-342900">
              <a:buFont typeface="Wingdings" panose="05000000000000000000" pitchFamily="2" charset="2"/>
              <a:buChar char="§"/>
            </a:pPr>
            <a:r>
              <a:rPr lang="en-US" b="0" dirty="0"/>
              <a:t>January 2020 – Advertising campaign begins</a:t>
            </a:r>
          </a:p>
          <a:p>
            <a:pPr marL="342900" indent="-342900">
              <a:buFont typeface="Wingdings" panose="05000000000000000000" pitchFamily="2" charset="2"/>
              <a:buChar char="§"/>
            </a:pPr>
            <a:r>
              <a:rPr lang="en-US" b="0" dirty="0"/>
              <a:t>March 2020 – Group Quarters (GQ) Enumeration begins</a:t>
            </a:r>
          </a:p>
          <a:p>
            <a:pPr marL="685800" lvl="3" indent="-342900">
              <a:buFont typeface="Wingdings" panose="05000000000000000000" pitchFamily="2" charset="2"/>
              <a:buChar char="Ø"/>
            </a:pPr>
            <a:r>
              <a:rPr lang="en-US" sz="1600" dirty="0">
                <a:latin typeface="Century Gothic" panose="020B0502020202020204" pitchFamily="34" charset="0"/>
              </a:rPr>
              <a:t>Includes college dormitories, prisons, nursing homes, service-based locations (homeless shelters, soup kitchens, mobile food vans) and homeless count</a:t>
            </a:r>
          </a:p>
          <a:p>
            <a:pPr marL="342900" indent="-342900">
              <a:buFont typeface="Wingdings" panose="05000000000000000000" pitchFamily="2" charset="2"/>
              <a:buChar char="§"/>
            </a:pPr>
            <a:r>
              <a:rPr lang="en-US" dirty="0"/>
              <a:t>Mid-March 2020 </a:t>
            </a:r>
            <a:r>
              <a:rPr lang="en-US" b="0" dirty="0"/>
              <a:t>– Public can begin responding online at </a:t>
            </a:r>
            <a:r>
              <a:rPr lang="en-US" b="0" dirty="0">
                <a:hlinkClick r:id="rId3"/>
              </a:rPr>
              <a:t>www.2020census.gov</a:t>
            </a:r>
            <a:endParaRPr lang="en-US" sz="1300" b="0" dirty="0">
              <a:latin typeface="Calibri" panose="020F0502020204030204" pitchFamily="34" charset="0"/>
            </a:endParaRPr>
          </a:p>
          <a:p>
            <a:pPr marL="685800" lvl="3" indent="-342900">
              <a:buFont typeface="Wingdings" panose="05000000000000000000" pitchFamily="2" charset="2"/>
              <a:buChar char="Ø"/>
            </a:pPr>
            <a:r>
              <a:rPr lang="en-US" sz="1600" b="0" dirty="0">
                <a:latin typeface="Century Gothic" panose="020B0502020202020204" pitchFamily="34" charset="0"/>
              </a:rPr>
              <a:t>Replying by mail or phone will also be an option</a:t>
            </a:r>
          </a:p>
          <a:p>
            <a:pPr marL="342900" indent="-342900">
              <a:buFont typeface="Wingdings" panose="05000000000000000000" pitchFamily="2" charset="2"/>
              <a:buChar char="§"/>
            </a:pPr>
            <a:r>
              <a:rPr lang="en-US" b="0" dirty="0"/>
              <a:t>April 1, 2020 – Census Day</a:t>
            </a:r>
          </a:p>
          <a:p>
            <a:pPr marL="342900" indent="-342900">
              <a:buFont typeface="Wingdings" panose="05000000000000000000" pitchFamily="2" charset="2"/>
              <a:buChar char="§"/>
            </a:pPr>
            <a:r>
              <a:rPr lang="en-US" b="0" dirty="0"/>
              <a:t>Mid-May 2020 – July 2020 – Census takers go door to door</a:t>
            </a:r>
          </a:p>
          <a:p>
            <a:pPr marL="342900" indent="-342900">
              <a:buFont typeface="Wingdings" panose="05000000000000000000" pitchFamily="2" charset="2"/>
              <a:buChar char="§"/>
            </a:pPr>
            <a:r>
              <a:rPr lang="en-US" b="0" dirty="0"/>
              <a:t>December 31, 2020  –  Tabulate Data and Release Census Results</a:t>
            </a:r>
            <a:endParaRPr lang="en-US" sz="2000" dirty="0"/>
          </a:p>
        </p:txBody>
      </p:sp>
      <p:sp>
        <p:nvSpPr>
          <p:cNvPr id="4" name="Slide Number Placeholder 3">
            <a:extLst>
              <a:ext uri="{FF2B5EF4-FFF2-40B4-BE49-F238E27FC236}">
                <a16:creationId xmlns:a16="http://schemas.microsoft.com/office/drawing/2014/main" id="{0648F006-FE0C-4FD8-BF87-B32DA10F1F8D}"/>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14</a:t>
            </a:fld>
            <a:endParaRPr lang="en-US" dirty="0"/>
          </a:p>
        </p:txBody>
      </p:sp>
    </p:spTree>
    <p:extLst>
      <p:ext uri="{BB962C8B-B14F-4D97-AF65-F5344CB8AC3E}">
        <p14:creationId xmlns:p14="http://schemas.microsoft.com/office/powerpoint/2010/main" val="38232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8B5C3-A2D3-4531-BB93-F78515C64BF1}"/>
              </a:ext>
            </a:extLst>
          </p:cNvPr>
          <p:cNvSpPr>
            <a:spLocks noGrp="1"/>
          </p:cNvSpPr>
          <p:nvPr>
            <p:ph type="sldNum" sz="quarter" idx="11"/>
          </p:nvPr>
        </p:nvSpPr>
        <p:spPr/>
        <p:txBody>
          <a:bodyPr/>
          <a:lstStyle/>
          <a:p>
            <a:fld id="{2BEE099A-8562-47CA-944D-F82EDDAC5192}" type="slidenum">
              <a:rPr lang="en-US" smtClean="0"/>
              <a:pPr/>
              <a:t>15</a:t>
            </a:fld>
            <a:endParaRPr lang="en-US" dirty="0"/>
          </a:p>
        </p:txBody>
      </p:sp>
      <p:sp>
        <p:nvSpPr>
          <p:cNvPr id="5" name="Content Placeholder 2">
            <a:extLst>
              <a:ext uri="{FF2B5EF4-FFF2-40B4-BE49-F238E27FC236}">
                <a16:creationId xmlns:a16="http://schemas.microsoft.com/office/drawing/2014/main" id="{0470A2B9-17FE-4600-A6EB-5C42BD1F87BB}"/>
              </a:ext>
            </a:extLst>
          </p:cNvPr>
          <p:cNvSpPr txBox="1">
            <a:spLocks/>
          </p:cNvSpPr>
          <p:nvPr/>
        </p:nvSpPr>
        <p:spPr>
          <a:xfrm>
            <a:off x="1338044" y="1447800"/>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Wingdings" panose="05000000000000000000" pitchFamily="2" charset="2"/>
              <a:buNone/>
            </a:pPr>
            <a:r>
              <a:rPr lang="en-US" sz="1800" b="1" dirty="0">
                <a:latin typeface="Century Gothic" panose="020B0502020202020204" pitchFamily="34" charset="0"/>
              </a:rPr>
              <a:t>What is a Complete Count Committee? </a:t>
            </a:r>
          </a:p>
          <a:p>
            <a:pPr marL="0" indent="0">
              <a:spcBef>
                <a:spcPts val="0"/>
              </a:spcBef>
              <a:buNone/>
            </a:pPr>
            <a:r>
              <a:rPr lang="en-US" sz="1800" dirty="0">
                <a:latin typeface="Century Gothic" panose="020B0502020202020204" pitchFamily="34" charset="0"/>
              </a:rPr>
              <a:t>A group of government and community leaders who come together to raise awareness about the 2020 Census and motivate their community members to respond. </a:t>
            </a:r>
          </a:p>
          <a:p>
            <a:pPr marL="0" indent="0">
              <a:spcBef>
                <a:spcPts val="0"/>
              </a:spcBef>
              <a:spcAft>
                <a:spcPts val="600"/>
              </a:spcAft>
              <a:buNone/>
            </a:pPr>
            <a:endParaRPr lang="en-US" sz="1800" dirty="0">
              <a:highlight>
                <a:srgbClr val="FFFF00"/>
              </a:highlight>
              <a:latin typeface="Century Gothic" panose="020B0502020202020204" pitchFamily="34" charset="0"/>
            </a:endParaRPr>
          </a:p>
          <a:p>
            <a:pPr marL="0" indent="0">
              <a:spcBef>
                <a:spcPts val="0"/>
              </a:spcBef>
              <a:spcAft>
                <a:spcPts val="600"/>
              </a:spcAft>
              <a:buFont typeface="Wingdings" panose="05000000000000000000" pitchFamily="2" charset="2"/>
              <a:buNone/>
            </a:pPr>
            <a:r>
              <a:rPr lang="en-US" sz="1800" b="1" dirty="0">
                <a:latin typeface="Century Gothic" panose="020B0502020202020204" pitchFamily="34" charset="0"/>
              </a:rPr>
              <a:t>Who should be on the Complete Count Committee?</a:t>
            </a:r>
          </a:p>
          <a:p>
            <a:pPr marL="0" indent="0">
              <a:spcBef>
                <a:spcPts val="0"/>
              </a:spcBef>
              <a:buNone/>
            </a:pPr>
            <a:r>
              <a:rPr lang="en-US" sz="1800" dirty="0">
                <a:latin typeface="Century Gothic" panose="020B0502020202020204" pitchFamily="34" charset="0"/>
              </a:rPr>
              <a:t>Elected leaders, school department, libraries, workforce development, immigrant organizations, faith-based leaders, senior services, community development and housing, community-based organizations, veterans services, higher education, business, media (not an exhaustive list).</a:t>
            </a:r>
          </a:p>
          <a:p>
            <a:pPr marL="0" indent="0">
              <a:spcBef>
                <a:spcPts val="0"/>
              </a:spcBef>
              <a:spcAft>
                <a:spcPts val="600"/>
              </a:spcAft>
              <a:buFont typeface="Wingdings" panose="05000000000000000000" pitchFamily="2" charset="2"/>
              <a:buNone/>
            </a:pPr>
            <a:endParaRPr lang="en-US" sz="1800" dirty="0">
              <a:latin typeface="Century Gothic" panose="020B0502020202020204" pitchFamily="34" charset="0"/>
            </a:endParaRPr>
          </a:p>
          <a:p>
            <a:pPr marL="0" lvl="1" indent="0">
              <a:spcBef>
                <a:spcPts val="0"/>
              </a:spcBef>
              <a:spcAft>
                <a:spcPts val="600"/>
              </a:spcAft>
              <a:buNone/>
            </a:pPr>
            <a:r>
              <a:rPr lang="en-US" sz="1800" b="1" dirty="0">
                <a:latin typeface="Century Gothic" panose="020B0502020202020204" pitchFamily="34" charset="0"/>
              </a:rPr>
              <a:t>How do we get started? </a:t>
            </a:r>
          </a:p>
          <a:p>
            <a:pPr marL="0" lvl="1" indent="0">
              <a:spcBef>
                <a:spcPts val="0"/>
              </a:spcBef>
              <a:spcAft>
                <a:spcPts val="600"/>
              </a:spcAft>
              <a:buNone/>
            </a:pPr>
            <a:r>
              <a:rPr lang="en-US" sz="1800" dirty="0">
                <a:latin typeface="Century Gothic" panose="020B0502020202020204" pitchFamily="34" charset="0"/>
              </a:rPr>
              <a:t>Appoint a chair; identify the individuals/groups to include; plan a kick-off meeting; form subcommittees to be dedicated to specific areas of need.</a:t>
            </a:r>
          </a:p>
          <a:p>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p:txBody>
      </p:sp>
      <p:sp>
        <p:nvSpPr>
          <p:cNvPr id="7" name="Title 1">
            <a:extLst>
              <a:ext uri="{FF2B5EF4-FFF2-40B4-BE49-F238E27FC236}">
                <a16:creationId xmlns:a16="http://schemas.microsoft.com/office/drawing/2014/main" id="{C33129A7-6A9B-4B9A-9B72-C4E7C13010B6}"/>
              </a:ext>
            </a:extLst>
          </p:cNvPr>
          <p:cNvSpPr>
            <a:spLocks noGrp="1"/>
          </p:cNvSpPr>
          <p:nvPr>
            <p:ph type="title"/>
          </p:nvPr>
        </p:nvSpPr>
        <p:spPr>
          <a:xfrm>
            <a:off x="432033" y="197941"/>
            <a:ext cx="8229600" cy="1143000"/>
          </a:xfrm>
        </p:spPr>
        <p:txBody>
          <a:bodyPr>
            <a:normAutofit/>
          </a:bodyPr>
          <a:lstStyle/>
          <a:p>
            <a:r>
              <a:rPr lang="en-US" sz="3200" dirty="0">
                <a:latin typeface="+mn-lt"/>
              </a:rPr>
              <a:t>Complete Count Committee</a:t>
            </a:r>
          </a:p>
        </p:txBody>
      </p:sp>
    </p:spTree>
    <p:extLst>
      <p:ext uri="{BB962C8B-B14F-4D97-AF65-F5344CB8AC3E}">
        <p14:creationId xmlns:p14="http://schemas.microsoft.com/office/powerpoint/2010/main" val="61257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220" y="0"/>
            <a:ext cx="10707189" cy="1325563"/>
          </a:xfrm>
        </p:spPr>
        <p:txBody>
          <a:bodyPr>
            <a:normAutofit/>
          </a:bodyPr>
          <a:lstStyle/>
          <a:p>
            <a:r>
              <a:rPr lang="en-US" sz="3200" dirty="0">
                <a:latin typeface="+mn-lt"/>
              </a:rPr>
              <a:t>The 2020 Census Phases</a:t>
            </a:r>
          </a:p>
        </p:txBody>
      </p:sp>
      <p:sp>
        <p:nvSpPr>
          <p:cNvPr id="14" name="Content Placeholder 13">
            <a:extLst>
              <a:ext uri="{FF2B5EF4-FFF2-40B4-BE49-F238E27FC236}">
                <a16:creationId xmlns:a16="http://schemas.microsoft.com/office/drawing/2014/main" id="{98DD4FD5-DB05-41DF-924D-6F0EFBD3F684}"/>
              </a:ext>
            </a:extLst>
          </p:cNvPr>
          <p:cNvSpPr>
            <a:spLocks noGrp="1"/>
          </p:cNvSpPr>
          <p:nvPr>
            <p:ph idx="1"/>
          </p:nvPr>
        </p:nvSpPr>
        <p:spPr>
          <a:xfrm>
            <a:off x="1659212" y="2871964"/>
            <a:ext cx="8745173" cy="2539539"/>
          </a:xfrm>
        </p:spPr>
        <p:txBody>
          <a:bodyPr>
            <a:normAutofit fontScale="92500" lnSpcReduction="20000"/>
          </a:bodyPr>
          <a:lstStyle/>
          <a:p>
            <a:r>
              <a:rPr lang="en-US" b="0" dirty="0"/>
              <a:t>Local governments and community leaders throughout the nation participate in activities highlighting the message that the 2020 Census is imminent and that it is easy, important and safe to participate.</a:t>
            </a:r>
          </a:p>
          <a:p>
            <a:pPr marL="285750" indent="-285750">
              <a:buFont typeface="Wingdings" panose="05000000000000000000" pitchFamily="2" charset="2"/>
              <a:buChar char="Ø"/>
            </a:pPr>
            <a:r>
              <a:rPr lang="en-US" b="0" dirty="0"/>
              <a:t>Education Phase – 2018 - 2019</a:t>
            </a:r>
          </a:p>
          <a:p>
            <a:pPr marL="285750" indent="-285750">
              <a:buFont typeface="Wingdings" panose="05000000000000000000" pitchFamily="2" charset="2"/>
              <a:buChar char="Ø"/>
            </a:pPr>
            <a:r>
              <a:rPr lang="en-US" b="0" dirty="0"/>
              <a:t>Awareness Phase – January – February 2020</a:t>
            </a:r>
          </a:p>
          <a:p>
            <a:pPr marL="285750" indent="-285750">
              <a:buFont typeface="Wingdings" panose="05000000000000000000" pitchFamily="2" charset="2"/>
              <a:buChar char="Ø"/>
            </a:pPr>
            <a:r>
              <a:rPr lang="en-US" b="0" dirty="0"/>
              <a:t>Motivation Phase – March – May 2020</a:t>
            </a:r>
          </a:p>
          <a:p>
            <a:pPr marL="285750" indent="-285750">
              <a:buFont typeface="Wingdings" panose="05000000000000000000" pitchFamily="2" charset="2"/>
              <a:buChar char="Ø"/>
            </a:pPr>
            <a:r>
              <a:rPr lang="en-US" b="0" dirty="0"/>
              <a:t>Reminder Phase – May – July 2020</a:t>
            </a:r>
          </a:p>
          <a:p>
            <a:pPr marL="285750" indent="-285750">
              <a:buFont typeface="Wingdings" panose="05000000000000000000" pitchFamily="2" charset="2"/>
              <a:buChar char="Ø"/>
            </a:pPr>
            <a:r>
              <a:rPr lang="en-US" b="0" dirty="0"/>
              <a:t>Thank You Phase – Starts July 2020</a:t>
            </a:r>
          </a:p>
          <a:p>
            <a:endParaRPr lang="en-US" b="0" dirty="0"/>
          </a:p>
        </p:txBody>
      </p:sp>
      <p:sp>
        <p:nvSpPr>
          <p:cNvPr id="5" name="object 5"/>
          <p:cNvSpPr txBox="1">
            <a:spLocks noGrp="1"/>
          </p:cNvSpPr>
          <p:nvPr>
            <p:ph type="ftr" sz="quarter" idx="11"/>
          </p:nvPr>
        </p:nvSpPr>
        <p:spPr>
          <a:xfrm>
            <a:off x="8686800" y="6310312"/>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object 4"/>
          <p:cNvSpPr txBox="1">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16</a:t>
            </a:fld>
            <a:endParaRPr lang="en-US" dirty="0"/>
          </a:p>
        </p:txBody>
      </p:sp>
      <p:graphicFrame>
        <p:nvGraphicFramePr>
          <p:cNvPr id="19" name="Diagram 18">
            <a:extLst>
              <a:ext uri="{FF2B5EF4-FFF2-40B4-BE49-F238E27FC236}">
                <a16:creationId xmlns:a16="http://schemas.microsoft.com/office/drawing/2014/main" id="{F380DBE9-29C7-4F69-970A-A4D58CCE1872}"/>
              </a:ext>
            </a:extLst>
          </p:cNvPr>
          <p:cNvGraphicFramePr/>
          <p:nvPr>
            <p:extLst>
              <p:ext uri="{D42A27DB-BD31-4B8C-83A1-F6EECF244321}">
                <p14:modId xmlns:p14="http://schemas.microsoft.com/office/powerpoint/2010/main" val="1554684436"/>
              </p:ext>
            </p:extLst>
          </p:nvPr>
        </p:nvGraphicFramePr>
        <p:xfrm>
          <a:off x="1659212" y="1681081"/>
          <a:ext cx="8355204" cy="731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17</a:t>
            </a:fld>
            <a:endParaRPr lang="en-US" dirty="0"/>
          </a:p>
        </p:txBody>
      </p:sp>
      <p:sp>
        <p:nvSpPr>
          <p:cNvPr id="10" name="Title 1">
            <a:extLst>
              <a:ext uri="{FF2B5EF4-FFF2-40B4-BE49-F238E27FC236}">
                <a16:creationId xmlns:a16="http://schemas.microsoft.com/office/drawing/2014/main" id="{5E609214-A41C-4DEE-8D34-20FDEC91F621}"/>
              </a:ext>
            </a:extLst>
          </p:cNvPr>
          <p:cNvSpPr>
            <a:spLocks noGrp="1"/>
          </p:cNvSpPr>
          <p:nvPr>
            <p:ph type="title"/>
          </p:nvPr>
        </p:nvSpPr>
        <p:spPr>
          <a:xfrm>
            <a:off x="457200" y="274638"/>
            <a:ext cx="8229600" cy="1143000"/>
          </a:xfrm>
        </p:spPr>
        <p:txBody>
          <a:bodyPr>
            <a:normAutofit/>
          </a:bodyPr>
          <a:lstStyle/>
          <a:p>
            <a:r>
              <a:rPr lang="en-US" sz="3200" dirty="0">
                <a:latin typeface="+mn-lt"/>
              </a:rPr>
              <a:t>Next Steps</a:t>
            </a:r>
          </a:p>
        </p:txBody>
      </p:sp>
      <p:sp>
        <p:nvSpPr>
          <p:cNvPr id="11" name="Content Placeholder 2">
            <a:extLst>
              <a:ext uri="{FF2B5EF4-FFF2-40B4-BE49-F238E27FC236}">
                <a16:creationId xmlns:a16="http://schemas.microsoft.com/office/drawing/2014/main" id="{9D284108-D7FF-43E4-879D-75F7AC13B387}"/>
              </a:ext>
            </a:extLst>
          </p:cNvPr>
          <p:cNvSpPr>
            <a:spLocks noGrp="1"/>
          </p:cNvSpPr>
          <p:nvPr>
            <p:ph sz="half" idx="1"/>
          </p:nvPr>
        </p:nvSpPr>
        <p:spPr>
          <a:xfrm>
            <a:off x="1229016" y="1582408"/>
            <a:ext cx="4703366" cy="4063383"/>
          </a:xfrm>
          <a:ln>
            <a:solidFill>
              <a:schemeClr val="tx1"/>
            </a:solidFill>
          </a:ln>
        </p:spPr>
        <p:txBody>
          <a:bodyPr>
            <a:noAutofit/>
          </a:bodyPr>
          <a:lstStyle/>
          <a:p>
            <a:pPr marL="0" indent="0" algn="ctr">
              <a:buNone/>
            </a:pPr>
            <a:r>
              <a:rPr lang="en-US" sz="2000" b="1" dirty="0"/>
              <a:t>How WE support Partners</a:t>
            </a:r>
          </a:p>
          <a:p>
            <a:pPr marL="0" indent="0" algn="ctr">
              <a:buNone/>
            </a:pPr>
            <a:endParaRPr lang="en-US" sz="1200" b="1" dirty="0"/>
          </a:p>
          <a:p>
            <a:pPr marL="285750" indent="-285750">
              <a:spcBef>
                <a:spcPts val="0"/>
              </a:spcBef>
              <a:buFont typeface="Wingdings" panose="05000000000000000000" pitchFamily="2" charset="2"/>
              <a:buChar char="§"/>
            </a:pPr>
            <a:r>
              <a:rPr lang="en-US" sz="1800" b="0" dirty="0"/>
              <a:t>Promotional Materials</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Flyers (general and targeted)</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Posters</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In-language</a:t>
            </a:r>
          </a:p>
          <a:p>
            <a:pPr marL="285750" indent="-285750">
              <a:spcBef>
                <a:spcPts val="0"/>
              </a:spcBef>
              <a:buFont typeface="Wingdings" panose="05000000000000000000" pitchFamily="2" charset="2"/>
              <a:buChar char="§"/>
            </a:pPr>
            <a:r>
              <a:rPr lang="en-US" sz="1800" b="0" dirty="0"/>
              <a:t>Content</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Sample message for email or blog</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Drop in articles</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Social media content and links</a:t>
            </a:r>
          </a:p>
          <a:p>
            <a:pPr marL="628650" lvl="3" indent="-285750">
              <a:spcBef>
                <a:spcPts val="0"/>
              </a:spcBef>
              <a:buFont typeface="Wingdings" panose="05000000000000000000" pitchFamily="2" charset="2"/>
              <a:buChar char="§"/>
            </a:pPr>
            <a:r>
              <a:rPr lang="en-US" sz="1400" dirty="0">
                <a:latin typeface="Century Gothic" panose="020B0502020202020204" pitchFamily="34" charset="0"/>
              </a:rPr>
              <a:t>Graphics </a:t>
            </a:r>
          </a:p>
          <a:p>
            <a:pPr marL="0" indent="0" algn="ctr">
              <a:spcBef>
                <a:spcPts val="0"/>
              </a:spcBef>
              <a:buNone/>
            </a:pPr>
            <a:r>
              <a:rPr lang="en-US" sz="1800" b="0" dirty="0">
                <a:hlinkClick r:id="rId3"/>
              </a:rPr>
              <a:t>www.census.gov/partners/2020-materials</a:t>
            </a:r>
            <a:endParaRPr lang="en-US" sz="1800" b="0" dirty="0"/>
          </a:p>
          <a:p>
            <a:pPr marL="285750" indent="-285750">
              <a:spcBef>
                <a:spcPts val="0"/>
              </a:spcBef>
              <a:buFont typeface="Wingdings" panose="05000000000000000000" pitchFamily="2" charset="2"/>
              <a:buChar char="§"/>
            </a:pPr>
            <a:r>
              <a:rPr lang="en-US" sz="1800" b="0" dirty="0"/>
              <a:t>Partnership presence </a:t>
            </a:r>
          </a:p>
          <a:p>
            <a:pPr marL="285750" indent="-285750">
              <a:spcBef>
                <a:spcPts val="0"/>
              </a:spcBef>
              <a:buFont typeface="Wingdings" panose="05000000000000000000" pitchFamily="2" charset="2"/>
              <a:buChar char="§"/>
            </a:pPr>
            <a:r>
              <a:rPr lang="en-US" sz="1800" b="0" dirty="0"/>
              <a:t>Connecting Partners with other partners</a:t>
            </a:r>
          </a:p>
        </p:txBody>
      </p:sp>
      <p:sp>
        <p:nvSpPr>
          <p:cNvPr id="12" name="Content Placeholder 3">
            <a:extLst>
              <a:ext uri="{FF2B5EF4-FFF2-40B4-BE49-F238E27FC236}">
                <a16:creationId xmlns:a16="http://schemas.microsoft.com/office/drawing/2014/main" id="{5B14D170-C666-4440-A612-A781DC59BAD0}"/>
              </a:ext>
            </a:extLst>
          </p:cNvPr>
          <p:cNvSpPr txBox="1">
            <a:spLocks/>
          </p:cNvSpPr>
          <p:nvPr/>
        </p:nvSpPr>
        <p:spPr>
          <a:xfrm>
            <a:off x="6259620" y="1554130"/>
            <a:ext cx="5023573" cy="4091661"/>
          </a:xfrm>
          <a:prstGeom prst="rect">
            <a:avLst/>
          </a:prstGeom>
          <a:ln>
            <a:solidFill>
              <a:schemeClr val="tx1"/>
            </a:solidFill>
          </a:ln>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What YOU can do now!</a:t>
            </a:r>
          </a:p>
          <a:p>
            <a:pPr algn="ctr"/>
            <a:endParaRPr lang="en-US" sz="1200" dirty="0"/>
          </a:p>
          <a:p>
            <a:pPr marL="285750" indent="-285750">
              <a:buFont typeface="Wingdings" panose="05000000000000000000" pitchFamily="2" charset="2"/>
              <a:buChar char="§"/>
            </a:pPr>
            <a:r>
              <a:rPr lang="en-US" b="0" dirty="0"/>
              <a:t>Share job recruitment information</a:t>
            </a:r>
          </a:p>
          <a:p>
            <a:pPr marL="285750" indent="-285750">
              <a:buFont typeface="Wingdings" panose="05000000000000000000" pitchFamily="2" charset="2"/>
              <a:buChar char="§"/>
            </a:pPr>
            <a:r>
              <a:rPr lang="en-US" b="0" dirty="0"/>
              <a:t>Start the Census conversation</a:t>
            </a:r>
          </a:p>
          <a:p>
            <a:pPr marL="457200" lvl="1">
              <a:lnSpc>
                <a:spcPct val="150000"/>
              </a:lnSpc>
              <a:spcBef>
                <a:spcPts val="0"/>
              </a:spcBef>
            </a:pPr>
            <a:r>
              <a:rPr lang="en-US" sz="1800" b="1" dirty="0">
                <a:latin typeface="Century Gothic" panose="020B0502020202020204" pitchFamily="34" charset="0"/>
              </a:rPr>
              <a:t>Safe, Easy &amp; Important</a:t>
            </a:r>
          </a:p>
          <a:p>
            <a:pPr marL="285750" indent="-285750">
              <a:buFont typeface="Wingdings" panose="05000000000000000000" pitchFamily="2" charset="2"/>
              <a:buChar char="§"/>
            </a:pPr>
            <a:r>
              <a:rPr lang="en-US" b="0" dirty="0"/>
              <a:t>Become a partner</a:t>
            </a:r>
          </a:p>
          <a:p>
            <a:pPr marL="285750" indent="-285750">
              <a:buFont typeface="Wingdings" panose="05000000000000000000" pitchFamily="2" charset="2"/>
              <a:buChar char="§"/>
            </a:pPr>
            <a:r>
              <a:rPr lang="en-US" b="0" dirty="0"/>
              <a:t>Start or join a Complete Count Committee (CCC)</a:t>
            </a:r>
          </a:p>
          <a:p>
            <a:pPr marL="285750" indent="-285750">
              <a:buFont typeface="Wingdings" panose="05000000000000000000" pitchFamily="2" charset="2"/>
              <a:buChar char="§"/>
            </a:pPr>
            <a:r>
              <a:rPr lang="en-US" b="0" dirty="0"/>
              <a:t>Identify opportunities to include Census messaging, materials, or invite Census staff to your event </a:t>
            </a:r>
          </a:p>
          <a:p>
            <a:pPr algn="ct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C7BF1F-6F75-46CE-8A16-580959EAF217}"/>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18</a:t>
            </a:fld>
            <a:endParaRPr lang="en-US" dirty="0"/>
          </a:p>
        </p:txBody>
      </p:sp>
      <p:sp>
        <p:nvSpPr>
          <p:cNvPr id="10" name="Content Placeholder 8">
            <a:extLst>
              <a:ext uri="{FF2B5EF4-FFF2-40B4-BE49-F238E27FC236}">
                <a16:creationId xmlns:a16="http://schemas.microsoft.com/office/drawing/2014/main" id="{B8D742B6-8F6E-419A-80EE-345D6852DE60}"/>
              </a:ext>
            </a:extLst>
          </p:cNvPr>
          <p:cNvSpPr>
            <a:spLocks noGrp="1"/>
          </p:cNvSpPr>
          <p:nvPr>
            <p:ph idx="1"/>
          </p:nvPr>
        </p:nvSpPr>
        <p:spPr>
          <a:xfrm>
            <a:off x="1184945" y="1591643"/>
            <a:ext cx="4041396" cy="4351338"/>
          </a:xfrm>
        </p:spPr>
        <p:txBody>
          <a:bodyPr>
            <a:normAutofit/>
          </a:bodyPr>
          <a:lstStyle/>
          <a:p>
            <a:pPr marL="0" indent="0" algn="ctr">
              <a:lnSpc>
                <a:spcPct val="90000"/>
              </a:lnSpc>
              <a:buNone/>
            </a:pPr>
            <a:r>
              <a:rPr lang="en-US" sz="1700" b="0" dirty="0">
                <a:hlinkClick r:id="rId2"/>
              </a:rPr>
              <a:t>www.census.gov/roam</a:t>
            </a:r>
            <a:endParaRPr lang="en-US" sz="1700" b="0" dirty="0"/>
          </a:p>
          <a:p>
            <a:pPr marL="285750" indent="-285750">
              <a:lnSpc>
                <a:spcPct val="90000"/>
              </a:lnSpc>
              <a:buFont typeface="Wingdings" panose="05000000000000000000" pitchFamily="2" charset="2"/>
              <a:buChar char="§"/>
            </a:pPr>
            <a:r>
              <a:rPr lang="en-US" sz="1700" b="0" dirty="0"/>
              <a:t>Developed to identify hard-to-survey areas</a:t>
            </a:r>
          </a:p>
          <a:p>
            <a:pPr marL="285750" indent="-285750">
              <a:lnSpc>
                <a:spcPct val="90000"/>
              </a:lnSpc>
              <a:buFont typeface="Wingdings" panose="05000000000000000000" pitchFamily="2" charset="2"/>
              <a:buChar char="§"/>
            </a:pPr>
            <a:r>
              <a:rPr lang="en-US" sz="1700" b="0" dirty="0"/>
              <a:t>Provides a demographic and socioeconomic characteristic profile using American Community Survey (ACS) estimates</a:t>
            </a:r>
          </a:p>
          <a:p>
            <a:pPr marL="285750" indent="-285750">
              <a:lnSpc>
                <a:spcPct val="90000"/>
              </a:lnSpc>
              <a:buFont typeface="Wingdings" panose="05000000000000000000" pitchFamily="2" charset="2"/>
              <a:buChar char="§"/>
            </a:pPr>
            <a:r>
              <a:rPr lang="en-US" sz="1700" b="0" dirty="0"/>
              <a:t>Low Response Score (LRS) is a metric to predict the percentage of households who will not self-respond to the Decennial Census</a:t>
            </a:r>
          </a:p>
          <a:p>
            <a:pPr marL="285750" indent="-285750">
              <a:lnSpc>
                <a:spcPct val="90000"/>
              </a:lnSpc>
              <a:buFont typeface="Wingdings" panose="05000000000000000000" pitchFamily="2" charset="2"/>
              <a:buChar char="§"/>
            </a:pPr>
            <a:r>
              <a:rPr lang="en-US" sz="1700" b="0" dirty="0"/>
              <a:t>Darker census tracts are harder to survey than lighter census tracts</a:t>
            </a:r>
          </a:p>
          <a:p>
            <a:pPr>
              <a:lnSpc>
                <a:spcPct val="90000"/>
              </a:lnSpc>
            </a:pPr>
            <a:endParaRPr lang="en-US" sz="1700" b="0" dirty="0"/>
          </a:p>
          <a:p>
            <a:pPr>
              <a:lnSpc>
                <a:spcPct val="90000"/>
              </a:lnSpc>
            </a:pPr>
            <a:endParaRPr lang="en-US" sz="1700" b="0" dirty="0"/>
          </a:p>
        </p:txBody>
      </p:sp>
      <p:sp>
        <p:nvSpPr>
          <p:cNvPr id="13" name="Title 1">
            <a:extLst>
              <a:ext uri="{FF2B5EF4-FFF2-40B4-BE49-F238E27FC236}">
                <a16:creationId xmlns:a16="http://schemas.microsoft.com/office/drawing/2014/main" id="{A0CFB81B-A467-4697-A1E2-204A329026D7}"/>
              </a:ext>
            </a:extLst>
          </p:cNvPr>
          <p:cNvSpPr>
            <a:spLocks noGrp="1"/>
          </p:cNvSpPr>
          <p:nvPr>
            <p:ph type="title"/>
          </p:nvPr>
        </p:nvSpPr>
        <p:spPr>
          <a:xfrm>
            <a:off x="460871" y="-81700"/>
            <a:ext cx="7886700" cy="1325563"/>
          </a:xfrm>
        </p:spPr>
        <p:txBody>
          <a:bodyPr>
            <a:normAutofit/>
          </a:bodyPr>
          <a:lstStyle/>
          <a:p>
            <a:pPr lvl="0">
              <a:lnSpc>
                <a:spcPct val="90000"/>
              </a:lnSpc>
              <a:defRPr/>
            </a:pPr>
            <a:r>
              <a:rPr lang="en-US" sz="3200" dirty="0">
                <a:latin typeface="+mn-lt"/>
                <a:ea typeface="+mn-ea"/>
                <a:cs typeface="Arial" panose="020B0604020202020204" pitchFamily="34" charset="0"/>
              </a:rPr>
              <a:t>Response Outreach Area Mapper (ROAM)</a:t>
            </a:r>
            <a:endParaRPr lang="en-US" sz="3200" dirty="0">
              <a:latin typeface="+mn-lt"/>
            </a:endParaRPr>
          </a:p>
        </p:txBody>
      </p:sp>
      <p:pic>
        <p:nvPicPr>
          <p:cNvPr id="2" name="Picture 1">
            <a:extLst>
              <a:ext uri="{FF2B5EF4-FFF2-40B4-BE49-F238E27FC236}">
                <a16:creationId xmlns:a16="http://schemas.microsoft.com/office/drawing/2014/main" id="{9C35F525-D556-4B7D-8C75-86F7BAB7A030}"/>
              </a:ext>
            </a:extLst>
          </p:cNvPr>
          <p:cNvPicPr>
            <a:picLocks noChangeAspect="1"/>
          </p:cNvPicPr>
          <p:nvPr/>
        </p:nvPicPr>
        <p:blipFill>
          <a:blip r:embed="rId3"/>
          <a:stretch>
            <a:fillRect/>
          </a:stretch>
        </p:blipFill>
        <p:spPr>
          <a:xfrm>
            <a:off x="6238808" y="1243863"/>
            <a:ext cx="3469968" cy="5133089"/>
          </a:xfrm>
          <a:prstGeom prst="rect">
            <a:avLst/>
          </a:prstGeom>
        </p:spPr>
      </p:pic>
    </p:spTree>
    <p:extLst>
      <p:ext uri="{BB962C8B-B14F-4D97-AF65-F5344CB8AC3E}">
        <p14:creationId xmlns:p14="http://schemas.microsoft.com/office/powerpoint/2010/main" val="48892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263"/>
            <a:ext cx="8229600" cy="685800"/>
          </a:xfrm>
        </p:spPr>
        <p:txBody>
          <a:bodyPr>
            <a:noAutofit/>
          </a:bodyPr>
          <a:lstStyle/>
          <a:p>
            <a:r>
              <a:rPr lang="en-US" sz="3200" dirty="0">
                <a:latin typeface="+mn-lt"/>
              </a:rPr>
              <a:t>Data Dissemination Program</a:t>
            </a:r>
          </a:p>
        </p:txBody>
      </p:sp>
      <p:sp>
        <p:nvSpPr>
          <p:cNvPr id="5" name="Slide Number Placeholder 4">
            <a:extLst>
              <a:ext uri="{FF2B5EF4-FFF2-40B4-BE49-F238E27FC236}">
                <a16:creationId xmlns:a16="http://schemas.microsoft.com/office/drawing/2014/main" id="{BE93787A-FEDA-42EE-B0E1-04067A2A01CA}"/>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19</a:t>
            </a:fld>
            <a:endParaRPr lang="en-US" dirty="0"/>
          </a:p>
        </p:txBody>
      </p:sp>
      <p:sp>
        <p:nvSpPr>
          <p:cNvPr id="8" name="Content Placeholder 2">
            <a:extLst>
              <a:ext uri="{FF2B5EF4-FFF2-40B4-BE49-F238E27FC236}">
                <a16:creationId xmlns:a16="http://schemas.microsoft.com/office/drawing/2014/main" id="{659E5518-C662-4B4D-9204-7B79DE608673}"/>
              </a:ext>
            </a:extLst>
          </p:cNvPr>
          <p:cNvSpPr>
            <a:spLocks noGrp="1"/>
          </p:cNvSpPr>
          <p:nvPr>
            <p:ph idx="1"/>
          </p:nvPr>
        </p:nvSpPr>
        <p:spPr>
          <a:xfrm>
            <a:off x="1396767" y="1501025"/>
            <a:ext cx="8229600" cy="4678363"/>
          </a:xfrm>
        </p:spPr>
        <p:txBody>
          <a:bodyPr>
            <a:normAutofit/>
          </a:bodyPr>
          <a:lstStyle/>
          <a:p>
            <a:pPr marL="342900" lvl="0" indent="-342900">
              <a:spcBef>
                <a:spcPts val="0"/>
              </a:spcBef>
              <a:spcAft>
                <a:spcPts val="1200"/>
              </a:spcAft>
              <a:buFont typeface="Wingdings" panose="05000000000000000000" pitchFamily="2" charset="2"/>
              <a:buChar char="§"/>
            </a:pPr>
            <a:r>
              <a:rPr lang="en-US" b="0" dirty="0"/>
              <a:t>Free Resource to YOU</a:t>
            </a:r>
          </a:p>
          <a:p>
            <a:pPr marL="342900" lvl="0" indent="-342900">
              <a:spcBef>
                <a:spcPts val="500"/>
              </a:spcBef>
              <a:buFont typeface="Wingdings" panose="05000000000000000000" pitchFamily="2" charset="2"/>
              <a:buChar char="§"/>
            </a:pPr>
            <a:r>
              <a:rPr lang="en-US" b="0" dirty="0"/>
              <a:t>Opportunities to teach the public how to access our data</a:t>
            </a:r>
          </a:p>
          <a:p>
            <a:pPr marL="914400" indent="-347472">
              <a:spcBef>
                <a:spcPts val="600"/>
              </a:spcBef>
              <a:buFont typeface="Wingdings" panose="05000000000000000000" pitchFamily="2" charset="2"/>
              <a:buChar char="Ø"/>
            </a:pPr>
            <a:r>
              <a:rPr lang="en-US" sz="1600" b="0" dirty="0"/>
              <a:t>Data Presentations</a:t>
            </a:r>
          </a:p>
          <a:p>
            <a:pPr marL="914400" indent="-347472">
              <a:spcBef>
                <a:spcPts val="500"/>
              </a:spcBef>
              <a:buFont typeface="Wingdings" panose="05000000000000000000" pitchFamily="2" charset="2"/>
              <a:buChar char="Ø"/>
            </a:pPr>
            <a:r>
              <a:rPr lang="en-US" sz="1600" b="0" dirty="0"/>
              <a:t>Data Access Workshops and Training Sessions</a:t>
            </a:r>
          </a:p>
          <a:p>
            <a:pPr marL="914400" indent="-347472">
              <a:spcBef>
                <a:spcPts val="500"/>
              </a:spcBef>
              <a:buFont typeface="Wingdings" panose="05000000000000000000" pitchFamily="2" charset="2"/>
              <a:buChar char="Ø"/>
            </a:pPr>
            <a:r>
              <a:rPr lang="en-US" sz="1600" b="0" dirty="0"/>
              <a:t>Webinars</a:t>
            </a:r>
          </a:p>
          <a:p>
            <a:pPr marL="914400" indent="-347472">
              <a:spcBef>
                <a:spcPts val="500"/>
              </a:spcBef>
              <a:spcAft>
                <a:spcPts val="1200"/>
              </a:spcAft>
              <a:buFont typeface="Wingdings" panose="05000000000000000000" pitchFamily="2" charset="2"/>
              <a:buChar char="Ø"/>
            </a:pPr>
            <a:r>
              <a:rPr lang="en-US" sz="1600" b="0" dirty="0"/>
              <a:t>Data and Survey Inquiries</a:t>
            </a:r>
          </a:p>
          <a:p>
            <a:pPr marL="342900" indent="-342900">
              <a:spcBef>
                <a:spcPts val="500"/>
              </a:spcBef>
              <a:buFont typeface="Wingdings" panose="05000000000000000000" pitchFamily="2" charset="2"/>
              <a:buChar char="§"/>
            </a:pPr>
            <a:r>
              <a:rPr lang="en-US" b="0" dirty="0"/>
              <a:t>All tools and data available at </a:t>
            </a:r>
            <a:r>
              <a:rPr lang="en-US" b="0" dirty="0">
                <a:hlinkClick r:id="rId3">
                  <a:extLst>
                    <a:ext uri="{A12FA001-AC4F-418D-AE19-62706E023703}">
                      <ahyp:hlinkClr xmlns:ahyp="http://schemas.microsoft.com/office/drawing/2018/hyperlinkcolor" val="tx"/>
                    </a:ext>
                  </a:extLst>
                </a:hlinkClick>
              </a:rPr>
              <a:t>www.census.gov</a:t>
            </a:r>
            <a:endParaRPr lang="en-US" b="0" dirty="0"/>
          </a:p>
          <a:p>
            <a:pPr marL="914400" indent="-347472">
              <a:spcBef>
                <a:spcPts val="600"/>
              </a:spcBef>
              <a:buFont typeface="Wingdings" panose="05000000000000000000" pitchFamily="2" charset="2"/>
              <a:buChar char="Ø"/>
            </a:pPr>
            <a:r>
              <a:rPr lang="en-US" sz="1600" b="0" dirty="0"/>
              <a:t>American </a:t>
            </a:r>
            <a:r>
              <a:rPr lang="en-US" sz="1600" b="0" dirty="0" err="1"/>
              <a:t>FactFinder</a:t>
            </a:r>
            <a:endParaRPr lang="en-US" sz="1600" b="0" dirty="0"/>
          </a:p>
          <a:p>
            <a:pPr marL="914400" indent="-347472">
              <a:spcBef>
                <a:spcPts val="500"/>
              </a:spcBef>
              <a:buFont typeface="Wingdings" panose="05000000000000000000" pitchFamily="2" charset="2"/>
              <a:buChar char="Ø"/>
            </a:pPr>
            <a:r>
              <a:rPr lang="en-US" sz="1600" b="0" dirty="0"/>
              <a:t>Census Business Builder</a:t>
            </a:r>
          </a:p>
          <a:p>
            <a:pPr marL="914400" indent="-347472">
              <a:spcBef>
                <a:spcPts val="500"/>
              </a:spcBef>
              <a:buFont typeface="Wingdings" panose="05000000000000000000" pitchFamily="2" charset="2"/>
              <a:buChar char="Ø"/>
            </a:pPr>
            <a:r>
              <a:rPr lang="en-US" sz="1600" b="0" dirty="0"/>
              <a:t>My Congressional District</a:t>
            </a:r>
          </a:p>
          <a:p>
            <a:pPr marL="914400" indent="-347472">
              <a:spcBef>
                <a:spcPts val="500"/>
              </a:spcBef>
              <a:buFont typeface="Wingdings" panose="05000000000000000000" pitchFamily="2" charset="2"/>
              <a:buChar char="Ø"/>
            </a:pPr>
            <a:r>
              <a:rPr lang="en-US" sz="1600" b="0" dirty="0" err="1"/>
              <a:t>OnTheMap</a:t>
            </a:r>
            <a:endParaRPr lang="en-US" sz="1600" b="0" dirty="0"/>
          </a:p>
          <a:p>
            <a:endParaRPr lang="en-US" sz="2200" b="0" dirty="0"/>
          </a:p>
        </p:txBody>
      </p:sp>
      <p:sp>
        <p:nvSpPr>
          <p:cNvPr id="9" name="Rectangle 8">
            <a:extLst>
              <a:ext uri="{FF2B5EF4-FFF2-40B4-BE49-F238E27FC236}">
                <a16:creationId xmlns:a16="http://schemas.microsoft.com/office/drawing/2014/main" id="{F85EAC94-3D0A-47FA-B405-A2962F8EE412}"/>
              </a:ext>
            </a:extLst>
          </p:cNvPr>
          <p:cNvSpPr/>
          <p:nvPr/>
        </p:nvSpPr>
        <p:spPr>
          <a:xfrm>
            <a:off x="7198988" y="4931017"/>
            <a:ext cx="2975623" cy="707886"/>
          </a:xfrm>
          <a:prstGeom prst="rect">
            <a:avLst/>
          </a:prstGeom>
        </p:spPr>
        <p:txBody>
          <a:bodyPr wrap="none">
            <a:spAutoFit/>
          </a:bodyPr>
          <a:lstStyle/>
          <a:p>
            <a:r>
              <a:rPr lang="en-US" sz="2000" dirty="0"/>
              <a:t>Subscribe and learn more:</a:t>
            </a:r>
          </a:p>
          <a:p>
            <a:r>
              <a:rPr lang="en-US" sz="2000" dirty="0">
                <a:hlinkClick r:id="rId4"/>
              </a:rPr>
              <a:t>www.census.gov/academy</a:t>
            </a:r>
            <a:endParaRPr lang="en-US" sz="2000" dirty="0"/>
          </a:p>
        </p:txBody>
      </p:sp>
    </p:spTree>
    <p:extLst>
      <p:ext uri="{BB962C8B-B14F-4D97-AF65-F5344CB8AC3E}">
        <p14:creationId xmlns:p14="http://schemas.microsoft.com/office/powerpoint/2010/main" val="100147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4214"/>
            <a:ext cx="8229600" cy="762000"/>
          </a:xfrm>
        </p:spPr>
        <p:txBody>
          <a:bodyPr>
            <a:normAutofit/>
          </a:bodyPr>
          <a:lstStyle/>
          <a:p>
            <a:r>
              <a:rPr lang="en-US" sz="3200" dirty="0">
                <a:latin typeface="+mn-lt"/>
              </a:rPr>
              <a:t>U.S. Census Bureau</a:t>
            </a:r>
          </a:p>
        </p:txBody>
      </p:sp>
      <p:sp>
        <p:nvSpPr>
          <p:cNvPr id="3" name="Content Placeholder 2"/>
          <p:cNvSpPr>
            <a:spLocks noGrp="1"/>
          </p:cNvSpPr>
          <p:nvPr>
            <p:ph idx="1"/>
          </p:nvPr>
        </p:nvSpPr>
        <p:spPr>
          <a:xfrm>
            <a:off x="1755913" y="1457659"/>
            <a:ext cx="8454887" cy="4495800"/>
          </a:xfrm>
        </p:spPr>
        <p:txBody>
          <a:bodyPr>
            <a:normAutofit/>
          </a:bodyPr>
          <a:lstStyle/>
          <a:p>
            <a:r>
              <a:rPr lang="en-US" sz="2000" dirty="0"/>
              <a:t>Largest statistical agency in the U.S.</a:t>
            </a:r>
          </a:p>
          <a:p>
            <a:r>
              <a:rPr lang="en-US" sz="2000" dirty="0"/>
              <a:t>Leading source of quality data about the nation’s people, places and economy conducting more than 130 Census Bureau Surveys and Programs</a:t>
            </a:r>
          </a:p>
          <a:p>
            <a:pPr lvl="3">
              <a:buFont typeface="Wingdings" panose="05000000000000000000" pitchFamily="2" charset="2"/>
              <a:buChar char="§"/>
            </a:pPr>
            <a:r>
              <a:rPr lang="en-US" sz="1800" dirty="0">
                <a:latin typeface="Century Gothic" panose="020B0502020202020204" pitchFamily="34" charset="0"/>
              </a:rPr>
              <a:t>Demographic Programs</a:t>
            </a:r>
          </a:p>
          <a:p>
            <a:pPr lvl="4">
              <a:buFont typeface="Wingdings" panose="05000000000000000000" pitchFamily="2" charset="2"/>
              <a:buChar char="Ø"/>
            </a:pPr>
            <a:r>
              <a:rPr lang="en-US" sz="1600" dirty="0">
                <a:latin typeface="Century Gothic" panose="020B0502020202020204" pitchFamily="34" charset="0"/>
              </a:rPr>
              <a:t>Decennial Census</a:t>
            </a:r>
          </a:p>
          <a:p>
            <a:pPr lvl="4">
              <a:spcBef>
                <a:spcPts val="0"/>
              </a:spcBef>
              <a:buFont typeface="Wingdings" panose="05000000000000000000" pitchFamily="2" charset="2"/>
              <a:buChar char="Ø"/>
            </a:pPr>
            <a:r>
              <a:rPr lang="en-US" sz="1600" dirty="0">
                <a:latin typeface="Century Gothic" panose="020B0502020202020204" pitchFamily="34" charset="0"/>
              </a:rPr>
              <a:t>American Community Survey </a:t>
            </a:r>
          </a:p>
          <a:p>
            <a:pPr lvl="4">
              <a:spcBef>
                <a:spcPts val="0"/>
              </a:spcBef>
              <a:buFont typeface="Wingdings" panose="05000000000000000000" pitchFamily="2" charset="2"/>
              <a:buChar char="Ø"/>
            </a:pPr>
            <a:r>
              <a:rPr lang="en-US" sz="1600" dirty="0">
                <a:latin typeface="Century Gothic" panose="020B0502020202020204" pitchFamily="34" charset="0"/>
              </a:rPr>
              <a:t>Current Population Survey </a:t>
            </a:r>
          </a:p>
          <a:p>
            <a:pPr lvl="4">
              <a:spcBef>
                <a:spcPts val="0"/>
              </a:spcBef>
              <a:buFont typeface="Wingdings" panose="05000000000000000000" pitchFamily="2" charset="2"/>
              <a:buChar char="Ø"/>
            </a:pPr>
            <a:r>
              <a:rPr lang="en-US" sz="1600" dirty="0">
                <a:latin typeface="Century Gothic" panose="020B0502020202020204" pitchFamily="34" charset="0"/>
                <a:cs typeface="Arial" panose="020B0604020202020204" pitchFamily="34" charset="0"/>
              </a:rPr>
              <a:t>American Housing Survey </a:t>
            </a:r>
            <a:endParaRPr lang="en-US" sz="1600" dirty="0">
              <a:latin typeface="Century Gothic" panose="020B0502020202020204" pitchFamily="34" charset="0"/>
            </a:endParaRPr>
          </a:p>
          <a:p>
            <a:pPr lvl="3">
              <a:buFont typeface="Wingdings" panose="05000000000000000000" pitchFamily="2" charset="2"/>
              <a:buChar char="§"/>
            </a:pPr>
            <a:r>
              <a:rPr lang="en-US" sz="1800" dirty="0">
                <a:latin typeface="Century Gothic" panose="020B0502020202020204" pitchFamily="34" charset="0"/>
              </a:rPr>
              <a:t>Economic Programs</a:t>
            </a:r>
          </a:p>
          <a:p>
            <a:pPr lvl="4">
              <a:buFont typeface="Wingdings" panose="05000000000000000000" pitchFamily="2" charset="2"/>
              <a:buChar char="Ø"/>
            </a:pPr>
            <a:r>
              <a:rPr lang="en-US" sz="1600" dirty="0">
                <a:latin typeface="Century Gothic" panose="020B0502020202020204" pitchFamily="34" charset="0"/>
              </a:rPr>
              <a:t>Economic Census (Years ending in 2 &amp; 7)</a:t>
            </a:r>
          </a:p>
          <a:p>
            <a:pPr lvl="4">
              <a:buFont typeface="Wingdings" panose="05000000000000000000" pitchFamily="2" charset="2"/>
              <a:buChar char="Ø"/>
            </a:pPr>
            <a:r>
              <a:rPr lang="en-US" sz="1600" dirty="0">
                <a:latin typeface="Century Gothic" panose="020B0502020202020204" pitchFamily="34" charset="0"/>
              </a:rPr>
              <a:t>Census of Governments (Years ending in 2 &amp; 7)</a:t>
            </a:r>
          </a:p>
          <a:p>
            <a:pPr lvl="1"/>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DD1E1677-4300-4276-AB08-A32F84CCABCF}"/>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a:t>
            </a:fld>
            <a:endParaRPr lang="en-US" dirty="0"/>
          </a:p>
        </p:txBody>
      </p:sp>
    </p:spTree>
    <p:extLst>
      <p:ext uri="{BB962C8B-B14F-4D97-AF65-F5344CB8AC3E}">
        <p14:creationId xmlns:p14="http://schemas.microsoft.com/office/powerpoint/2010/main" val="346264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DE8BB-9916-4B47-8FEB-E351C91244DB}"/>
              </a:ext>
            </a:extLst>
          </p:cNvPr>
          <p:cNvSpPr>
            <a:spLocks noGrp="1"/>
          </p:cNvSpPr>
          <p:nvPr>
            <p:ph type="sldNum" sz="quarter" idx="11"/>
          </p:nvPr>
        </p:nvSpPr>
        <p:spPr/>
        <p:txBody>
          <a:bodyPr/>
          <a:lstStyle/>
          <a:p>
            <a:fld id="{2BEE099A-8562-47CA-944D-F82EDDAC5192}" type="slidenum">
              <a:rPr lang="en-US" smtClean="0"/>
              <a:pPr/>
              <a:t>20</a:t>
            </a:fld>
            <a:endParaRPr lang="en-US" dirty="0"/>
          </a:p>
        </p:txBody>
      </p:sp>
      <p:pic>
        <p:nvPicPr>
          <p:cNvPr id="3" name="Online Media 1" title="Shape Your Future: The 2020 Census">
            <a:hlinkClick r:id="" action="ppaction://media"/>
            <a:extLst>
              <a:ext uri="{FF2B5EF4-FFF2-40B4-BE49-F238E27FC236}">
                <a16:creationId xmlns:a16="http://schemas.microsoft.com/office/drawing/2014/main" id="{C2AA95BA-9BA9-4834-B052-D877E154EDCA}"/>
              </a:ext>
            </a:extLst>
          </p:cNvPr>
          <p:cNvPicPr>
            <a:picLocks noRot="1" noChangeAspect="1"/>
          </p:cNvPicPr>
          <p:nvPr>
            <a:videoFile r:link="rId1"/>
          </p:nvPr>
        </p:nvPicPr>
        <p:blipFill>
          <a:blip r:embed="rId3"/>
          <a:stretch>
            <a:fillRect/>
          </a:stretch>
        </p:blipFill>
        <p:spPr>
          <a:xfrm>
            <a:off x="2819401" y="1143000"/>
            <a:ext cx="6773333" cy="3810000"/>
          </a:xfrm>
          <a:prstGeom prst="rect">
            <a:avLst/>
          </a:prstGeom>
        </p:spPr>
      </p:pic>
      <p:sp>
        <p:nvSpPr>
          <p:cNvPr id="4" name="Rectangle 3">
            <a:extLst>
              <a:ext uri="{FF2B5EF4-FFF2-40B4-BE49-F238E27FC236}">
                <a16:creationId xmlns:a16="http://schemas.microsoft.com/office/drawing/2014/main" id="{A0B5FA35-9343-422E-9863-9BD15424D092}"/>
              </a:ext>
            </a:extLst>
          </p:cNvPr>
          <p:cNvSpPr/>
          <p:nvPr/>
        </p:nvSpPr>
        <p:spPr>
          <a:xfrm>
            <a:off x="3859635" y="5246550"/>
            <a:ext cx="5410200" cy="369332"/>
          </a:xfrm>
          <a:prstGeom prst="rect">
            <a:avLst/>
          </a:prstGeom>
        </p:spPr>
        <p:txBody>
          <a:bodyPr wrap="square">
            <a:spAutoFit/>
          </a:bodyPr>
          <a:lstStyle/>
          <a:p>
            <a:r>
              <a:rPr lang="en-US" dirty="0">
                <a:hlinkClick r:id="rId4"/>
              </a:rPr>
              <a:t>https://www.youtube.com/watch?v=LXJz7ZfzAuM</a:t>
            </a:r>
            <a:r>
              <a:rPr lang="en-US" dirty="0"/>
              <a:t> </a:t>
            </a:r>
          </a:p>
        </p:txBody>
      </p:sp>
    </p:spTree>
    <p:extLst>
      <p:ext uri="{BB962C8B-B14F-4D97-AF65-F5344CB8AC3E}">
        <p14:creationId xmlns:p14="http://schemas.microsoft.com/office/powerpoint/2010/main" val="172638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252831" y="2290011"/>
            <a:ext cx="4502726" cy="3641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chemeClr val="tx2"/>
                </a:solidFill>
              </a:rPr>
              <a:t>facebook.com/</a:t>
            </a:r>
            <a:r>
              <a:rPr lang="en-US" sz="2000" dirty="0" err="1">
                <a:solidFill>
                  <a:schemeClr val="tx2"/>
                </a:solidFill>
              </a:rPr>
              <a:t>uscensusbureau</a:t>
            </a: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twitter.com/</a:t>
            </a:r>
            <a:r>
              <a:rPr lang="en-US" sz="2000" dirty="0" err="1">
                <a:solidFill>
                  <a:schemeClr val="tx2"/>
                </a:solidFill>
              </a:rPr>
              <a:t>uscensusbureau</a:t>
            </a: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youtube.com/user/</a:t>
            </a:r>
            <a:r>
              <a:rPr lang="en-US" sz="2000" dirty="0" err="1">
                <a:solidFill>
                  <a:schemeClr val="tx2"/>
                </a:solidFill>
              </a:rPr>
              <a:t>uscensusbureau</a:t>
            </a: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instagram.com/</a:t>
            </a:r>
            <a:r>
              <a:rPr lang="en-US" sz="2000" dirty="0" err="1">
                <a:solidFill>
                  <a:schemeClr val="tx2"/>
                </a:solidFill>
              </a:rPr>
              <a:t>uscensusbureau</a:t>
            </a: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	</a:t>
            </a:r>
          </a:p>
          <a:p>
            <a:pPr marL="0" indent="0">
              <a:buNone/>
            </a:pPr>
            <a:endParaRPr lang="en-US" sz="1600" dirty="0"/>
          </a:p>
          <a:p>
            <a:pPr marL="0" indent="0">
              <a:buNone/>
            </a:pPr>
            <a:endParaRPr lang="en-US" sz="1600" dirty="0"/>
          </a:p>
          <a:p>
            <a:pPr marL="0" indent="0">
              <a:buNone/>
            </a:pPr>
            <a:r>
              <a:rPr lang="en-US" sz="1600" dirty="0"/>
              <a:t>        </a:t>
            </a:r>
          </a:p>
          <a:p>
            <a:pPr marL="0" indent="0">
              <a:buNone/>
            </a:pPr>
            <a:endParaRPr lang="en-US" sz="16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047" y="3034504"/>
            <a:ext cx="628993" cy="51136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876" y="2283204"/>
            <a:ext cx="548407" cy="548407"/>
          </a:xfrm>
          <a:prstGeom prst="rect">
            <a:avLst/>
          </a:prstGeom>
        </p:spPr>
      </p:pic>
      <p:pic>
        <p:nvPicPr>
          <p:cNvPr id="1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78681" y="4463384"/>
            <a:ext cx="622067" cy="62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s://cdn2.iconfinder.com/data/icons/ios-7-style-metro-ui-icons/512/Flurry_YouTube_Al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5925" y="3650105"/>
            <a:ext cx="718560" cy="7185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22183" y="583272"/>
            <a:ext cx="8229600" cy="718560"/>
          </a:xfrm>
        </p:spPr>
        <p:txBody>
          <a:bodyPr>
            <a:noAutofit/>
          </a:bodyPr>
          <a:lstStyle/>
          <a:p>
            <a:r>
              <a:rPr lang="en-US" sz="3200" dirty="0">
                <a:latin typeface="+mn-lt"/>
              </a:rPr>
              <a:t>Connect With Us</a:t>
            </a:r>
            <a:endParaRPr lang="en-US" sz="2800" dirty="0">
              <a:latin typeface="+mn-lt"/>
            </a:endParaRPr>
          </a:p>
        </p:txBody>
      </p:sp>
      <p:sp>
        <p:nvSpPr>
          <p:cNvPr id="5" name="Rectangle 4">
            <a:extLst>
              <a:ext uri="{FF2B5EF4-FFF2-40B4-BE49-F238E27FC236}">
                <a16:creationId xmlns:a16="http://schemas.microsoft.com/office/drawing/2014/main" id="{A9ED5B95-FFCC-4125-89F2-31FAE0459768}"/>
              </a:ext>
            </a:extLst>
          </p:cNvPr>
          <p:cNvSpPr/>
          <p:nvPr/>
        </p:nvSpPr>
        <p:spPr>
          <a:xfrm>
            <a:off x="1099305" y="1396551"/>
            <a:ext cx="2971800" cy="461665"/>
          </a:xfrm>
          <a:prstGeom prst="rect">
            <a:avLst/>
          </a:prstGeom>
        </p:spPr>
        <p:txBody>
          <a:bodyPr wrap="square">
            <a:spAutoFit/>
          </a:bodyPr>
          <a:lstStyle/>
          <a:p>
            <a:pPr algn="ctr"/>
            <a:r>
              <a:rPr lang="en-US" sz="2400" dirty="0">
                <a:hlinkClick r:id="rId7"/>
              </a:rPr>
              <a:t>www.2020census.gov</a:t>
            </a:r>
            <a:endParaRPr lang="en-US" sz="2400" dirty="0"/>
          </a:p>
        </p:txBody>
      </p:sp>
      <p:sp>
        <p:nvSpPr>
          <p:cNvPr id="2" name="Slide Number Placeholder 1">
            <a:extLst>
              <a:ext uri="{FF2B5EF4-FFF2-40B4-BE49-F238E27FC236}">
                <a16:creationId xmlns:a16="http://schemas.microsoft.com/office/drawing/2014/main" id="{EFAA6B03-E58A-4C45-8579-3FEA4F9C8F37}"/>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21</a:t>
            </a:fld>
            <a:endParaRPr lang="en-US" dirty="0"/>
          </a:p>
        </p:txBody>
      </p:sp>
    </p:spTree>
    <p:extLst>
      <p:ext uri="{BB962C8B-B14F-4D97-AF65-F5344CB8AC3E}">
        <p14:creationId xmlns:p14="http://schemas.microsoft.com/office/powerpoint/2010/main" val="5301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83035" y="694516"/>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lgn="l"/>
            <a:r>
              <a:rPr lang="en-US" sz="3200" dirty="0">
                <a:solidFill>
                  <a:schemeClr val="accent1"/>
                </a:solidFill>
                <a:latin typeface="+mn-lt"/>
              </a:rPr>
              <a:t>Contact</a:t>
            </a:r>
            <a:r>
              <a:rPr lang="en-US" sz="3200" dirty="0">
                <a:latin typeface="+mj-lt"/>
              </a:rPr>
              <a:t> </a:t>
            </a:r>
            <a:r>
              <a:rPr lang="en-US" sz="3200" dirty="0">
                <a:solidFill>
                  <a:schemeClr val="accent1"/>
                </a:solidFill>
                <a:latin typeface="+mj-lt"/>
              </a:rPr>
              <a:t>Us</a:t>
            </a:r>
          </a:p>
        </p:txBody>
      </p:sp>
      <p:sp>
        <p:nvSpPr>
          <p:cNvPr id="5" name="TextBox 4"/>
          <p:cNvSpPr txBox="1"/>
          <p:nvPr/>
        </p:nvSpPr>
        <p:spPr>
          <a:xfrm>
            <a:off x="1938556" y="1380316"/>
            <a:ext cx="6781800" cy="5109091"/>
          </a:xfrm>
          <a:prstGeom prst="rect">
            <a:avLst/>
          </a:prstGeom>
          <a:noFill/>
        </p:spPr>
        <p:txBody>
          <a:bodyPr wrap="square" rtlCol="0">
            <a:spAutoFit/>
          </a:bodyPr>
          <a:lstStyle/>
          <a:p>
            <a:r>
              <a:rPr lang="en-US" sz="2000" b="1" dirty="0">
                <a:solidFill>
                  <a:schemeClr val="tx2"/>
                </a:solidFill>
              </a:rPr>
              <a:t>Partnership Program</a:t>
            </a:r>
          </a:p>
          <a:p>
            <a:r>
              <a:rPr lang="en-US" dirty="0">
                <a:solidFill>
                  <a:schemeClr val="tx2"/>
                </a:solidFill>
              </a:rPr>
              <a:t>Phone: (212) 882-2130</a:t>
            </a:r>
          </a:p>
          <a:p>
            <a:r>
              <a:rPr lang="en-US" dirty="0">
                <a:solidFill>
                  <a:schemeClr val="tx2"/>
                </a:solidFill>
              </a:rPr>
              <a:t>Email: </a:t>
            </a:r>
            <a:r>
              <a:rPr lang="en-US" dirty="0">
                <a:solidFill>
                  <a:schemeClr val="tx2"/>
                </a:solidFill>
                <a:hlinkClick r:id="rId3"/>
              </a:rPr>
              <a:t>new.york.rcc.partnership@2020census.gov</a:t>
            </a:r>
            <a:endParaRPr lang="en-US" dirty="0">
              <a:solidFill>
                <a:schemeClr val="tx2"/>
              </a:solidFill>
            </a:endParaRPr>
          </a:p>
          <a:p>
            <a:r>
              <a:rPr lang="en-US" dirty="0">
                <a:solidFill>
                  <a:schemeClr val="tx2"/>
                </a:solidFill>
              </a:rPr>
              <a:t>Website: https://www.census.gov/partners/2020.html</a:t>
            </a:r>
            <a:r>
              <a:rPr lang="en-US" sz="2000" dirty="0">
                <a:solidFill>
                  <a:schemeClr val="tx2"/>
                </a:solidFill>
              </a:rPr>
              <a:t>	</a:t>
            </a:r>
          </a:p>
          <a:p>
            <a:endParaRPr lang="en-US" sz="1400" dirty="0">
              <a:solidFill>
                <a:schemeClr val="tx2"/>
              </a:solidFill>
            </a:endParaRPr>
          </a:p>
          <a:p>
            <a:r>
              <a:rPr lang="en-US" sz="2000" b="1" dirty="0">
                <a:solidFill>
                  <a:schemeClr val="tx2"/>
                </a:solidFill>
              </a:rPr>
              <a:t>Census Jobs</a:t>
            </a:r>
          </a:p>
          <a:p>
            <a:r>
              <a:rPr lang="en-US" dirty="0">
                <a:solidFill>
                  <a:schemeClr val="tx2"/>
                </a:solidFill>
              </a:rPr>
              <a:t>Field &amp; Office Job Opportunities</a:t>
            </a:r>
          </a:p>
          <a:p>
            <a:r>
              <a:rPr lang="en-US" dirty="0">
                <a:solidFill>
                  <a:schemeClr val="tx2"/>
                </a:solidFill>
              </a:rPr>
              <a:t>Website: </a:t>
            </a:r>
            <a:r>
              <a:rPr lang="en-US" dirty="0">
                <a:solidFill>
                  <a:schemeClr val="tx2"/>
                </a:solidFill>
                <a:hlinkClick r:id="rId4"/>
              </a:rPr>
              <a:t>www.2020census.gov/jobs</a:t>
            </a:r>
            <a:endParaRPr lang="en-US" dirty="0">
              <a:solidFill>
                <a:schemeClr val="tx2"/>
              </a:solidFill>
            </a:endParaRPr>
          </a:p>
          <a:p>
            <a:r>
              <a:rPr lang="en-US" dirty="0">
                <a:solidFill>
                  <a:schemeClr val="tx2"/>
                </a:solidFill>
              </a:rPr>
              <a:t>Office Managerial Job Opportunities</a:t>
            </a:r>
          </a:p>
          <a:p>
            <a:r>
              <a:rPr lang="en-US" dirty="0">
                <a:solidFill>
                  <a:schemeClr val="tx2"/>
                </a:solidFill>
              </a:rPr>
              <a:t>Website: </a:t>
            </a:r>
            <a:r>
              <a:rPr lang="en-US" dirty="0">
                <a:solidFill>
                  <a:schemeClr val="tx2"/>
                </a:solidFill>
                <a:hlinkClick r:id="rId5"/>
              </a:rPr>
              <a:t>www.usajobs.gov</a:t>
            </a:r>
            <a:endParaRPr lang="en-US" dirty="0">
              <a:solidFill>
                <a:schemeClr val="tx2"/>
              </a:solidFill>
            </a:endParaRPr>
          </a:p>
          <a:p>
            <a:r>
              <a:rPr lang="en-US" dirty="0">
                <a:solidFill>
                  <a:schemeClr val="tx2"/>
                </a:solidFill>
              </a:rPr>
              <a:t>Website: </a:t>
            </a:r>
            <a:r>
              <a:rPr lang="en-US" dirty="0">
                <a:solidFill>
                  <a:schemeClr val="tx2"/>
                </a:solidFill>
                <a:hlinkClick r:id="rId6"/>
              </a:rPr>
              <a:t>www.census.gov/about/regions/new-york/jobs.html</a:t>
            </a:r>
            <a:endParaRPr lang="en-US" dirty="0">
              <a:solidFill>
                <a:schemeClr val="tx2"/>
              </a:solidFill>
            </a:endParaRPr>
          </a:p>
          <a:p>
            <a:endParaRPr lang="en-US" sz="1400" dirty="0">
              <a:solidFill>
                <a:schemeClr val="tx2"/>
              </a:solidFill>
            </a:endParaRPr>
          </a:p>
          <a:p>
            <a:r>
              <a:rPr lang="en-US" sz="2000" b="1" dirty="0">
                <a:solidFill>
                  <a:schemeClr val="tx2"/>
                </a:solidFill>
              </a:rPr>
              <a:t>Data Dissemination Program</a:t>
            </a:r>
          </a:p>
          <a:p>
            <a:r>
              <a:rPr lang="en-US" dirty="0">
                <a:solidFill>
                  <a:schemeClr val="tx2"/>
                </a:solidFill>
              </a:rPr>
              <a:t>Email: </a:t>
            </a:r>
            <a:r>
              <a:rPr lang="en-US" dirty="0">
                <a:solidFill>
                  <a:schemeClr val="tx2"/>
                </a:solidFill>
                <a:hlinkClick r:id="rId7"/>
              </a:rPr>
              <a:t>census.askdata@census.gov</a:t>
            </a:r>
            <a:endParaRPr lang="en-US" dirty="0">
              <a:solidFill>
                <a:schemeClr val="tx2"/>
              </a:solidFill>
            </a:endParaRPr>
          </a:p>
          <a:p>
            <a:r>
              <a:rPr lang="en-US" dirty="0">
                <a:solidFill>
                  <a:schemeClr val="tx2"/>
                </a:solidFill>
              </a:rPr>
              <a:t>Phone: 1-844-ASK-DATA</a:t>
            </a:r>
          </a:p>
          <a:p>
            <a:r>
              <a:rPr lang="en-US" dirty="0">
                <a:solidFill>
                  <a:schemeClr val="tx2"/>
                </a:solidFill>
              </a:rPr>
              <a:t>Website: </a:t>
            </a:r>
            <a:r>
              <a:rPr lang="en-US" dirty="0">
                <a:solidFill>
                  <a:schemeClr val="tx2"/>
                </a:solidFill>
                <a:hlinkClick r:id="rId8"/>
              </a:rPr>
              <a:t>www.census.gov/data/training-workshops.html</a:t>
            </a:r>
            <a:endParaRPr lang="en-US" dirty="0">
              <a:solidFill>
                <a:schemeClr val="tx2"/>
              </a:solidFill>
            </a:endParaRPr>
          </a:p>
          <a:p>
            <a:endParaRPr lang="en-US" dirty="0">
              <a:solidFill>
                <a:schemeClr val="tx2"/>
              </a:solidFill>
            </a:endParaRPr>
          </a:p>
          <a:p>
            <a:endParaRPr lang="en-US" sz="2000" b="1" dirty="0">
              <a:solidFill>
                <a:schemeClr val="tx2"/>
              </a:solidFill>
            </a:endParaRPr>
          </a:p>
        </p:txBody>
      </p:sp>
      <p:sp>
        <p:nvSpPr>
          <p:cNvPr id="2" name="Slide Number Placeholder 1">
            <a:extLst>
              <a:ext uri="{FF2B5EF4-FFF2-40B4-BE49-F238E27FC236}">
                <a16:creationId xmlns:a16="http://schemas.microsoft.com/office/drawing/2014/main" id="{5DEE2598-E8B1-4116-B650-E1400E6B13F6}"/>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22</a:t>
            </a:fld>
            <a:endParaRPr lang="en-US" dirty="0"/>
          </a:p>
        </p:txBody>
      </p:sp>
    </p:spTree>
    <p:extLst>
      <p:ext uri="{BB962C8B-B14F-4D97-AF65-F5344CB8AC3E}">
        <p14:creationId xmlns:p14="http://schemas.microsoft.com/office/powerpoint/2010/main" val="318447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57F0-280F-448E-943D-297EEDFD41E7}"/>
              </a:ext>
            </a:extLst>
          </p:cNvPr>
          <p:cNvSpPr>
            <a:spLocks noGrp="1"/>
          </p:cNvSpPr>
          <p:nvPr>
            <p:ph type="title"/>
          </p:nvPr>
        </p:nvSpPr>
        <p:spPr>
          <a:xfrm>
            <a:off x="629600" y="347900"/>
            <a:ext cx="10707189" cy="944610"/>
          </a:xfrm>
        </p:spPr>
        <p:txBody>
          <a:bodyPr/>
          <a:lstStyle/>
          <a:p>
            <a:r>
              <a:rPr lang="en-US" sz="3200" dirty="0">
                <a:latin typeface="+mn-lt"/>
              </a:rPr>
              <a:t>Survey Awareness</a:t>
            </a:r>
          </a:p>
        </p:txBody>
      </p:sp>
      <p:sp>
        <p:nvSpPr>
          <p:cNvPr id="3" name="Content Placeholder 2">
            <a:extLst>
              <a:ext uri="{FF2B5EF4-FFF2-40B4-BE49-F238E27FC236}">
                <a16:creationId xmlns:a16="http://schemas.microsoft.com/office/drawing/2014/main" id="{1747BDC6-0474-4005-A3D4-804D63DD2571}"/>
              </a:ext>
            </a:extLst>
          </p:cNvPr>
          <p:cNvSpPr>
            <a:spLocks noGrp="1"/>
          </p:cNvSpPr>
          <p:nvPr>
            <p:ph idx="1"/>
          </p:nvPr>
        </p:nvSpPr>
        <p:spPr>
          <a:xfrm>
            <a:off x="1518385" y="1526661"/>
            <a:ext cx="9060132" cy="2354316"/>
          </a:xfrm>
        </p:spPr>
        <p:txBody>
          <a:bodyPr>
            <a:normAutofit fontScale="92500" lnSpcReduction="20000"/>
          </a:bodyPr>
          <a:lstStyle/>
          <a:p>
            <a:pPr marL="285750" indent="-285750">
              <a:buFont typeface="Wingdings" panose="05000000000000000000" pitchFamily="2" charset="2"/>
              <a:buChar char="§"/>
            </a:pPr>
            <a:r>
              <a:rPr lang="en-US" b="0" dirty="0"/>
              <a:t>Are you in a Census Bureau Survey? </a:t>
            </a:r>
          </a:p>
          <a:p>
            <a:pPr lvl="4">
              <a:buFont typeface="Wingdings" panose="05000000000000000000" pitchFamily="2" charset="2"/>
              <a:buChar char="Ø"/>
            </a:pPr>
            <a:r>
              <a:rPr lang="en-US" sz="1600" dirty="0">
                <a:hlinkClick r:id="rId2"/>
              </a:rPr>
              <a:t>https://census.gov/programs-surveys/surveyhelp.html</a:t>
            </a:r>
            <a:endParaRPr lang="en-US" sz="1600" dirty="0"/>
          </a:p>
          <a:p>
            <a:pPr lvl="2">
              <a:buFont typeface="Wingdings" panose="05000000000000000000" pitchFamily="2" charset="2"/>
              <a:buChar char="§"/>
            </a:pPr>
            <a:r>
              <a:rPr lang="en-US" sz="1600" b="0" dirty="0"/>
              <a:t> </a:t>
            </a:r>
            <a:r>
              <a:rPr lang="en-US" sz="1800" dirty="0">
                <a:latin typeface="+mj-lt"/>
              </a:rPr>
              <a:t>Address Canvassing – 2020 Census In Field Operation </a:t>
            </a:r>
          </a:p>
          <a:p>
            <a:pPr lvl="4">
              <a:lnSpc>
                <a:spcPct val="140000"/>
              </a:lnSpc>
              <a:spcBef>
                <a:spcPts val="0"/>
              </a:spcBef>
              <a:buFont typeface="Wingdings" panose="05000000000000000000" pitchFamily="2" charset="2"/>
              <a:buChar char="Ø"/>
            </a:pPr>
            <a:r>
              <a:rPr lang="en-US" sz="1600" dirty="0">
                <a:latin typeface="+mj-lt"/>
              </a:rPr>
              <a:t>Census Employees are working to update Census maps, using laptop computers in many communities across the country</a:t>
            </a:r>
          </a:p>
          <a:p>
            <a:pPr lvl="4">
              <a:lnSpc>
                <a:spcPct val="140000"/>
              </a:lnSpc>
              <a:spcBef>
                <a:spcPts val="0"/>
              </a:spcBef>
              <a:buFont typeface="Wingdings" panose="05000000000000000000" pitchFamily="2" charset="2"/>
              <a:buChar char="Ø"/>
            </a:pPr>
            <a:r>
              <a:rPr lang="en-US" sz="1600" dirty="0">
                <a:latin typeface="+mj-lt"/>
              </a:rPr>
              <a:t>August – October 2019</a:t>
            </a:r>
            <a:endParaRPr lang="en-US" sz="1600" b="0" dirty="0">
              <a:latin typeface="+mj-lt"/>
            </a:endParaRPr>
          </a:p>
          <a:p>
            <a:pPr marL="285750" indent="-285750">
              <a:buFont typeface="Wingdings" panose="05000000000000000000" pitchFamily="2" charset="2"/>
              <a:buChar char="§"/>
            </a:pPr>
            <a:r>
              <a:rPr lang="en-US" b="0" dirty="0"/>
              <a:t>Report Suspected Fraud to </a:t>
            </a:r>
            <a:r>
              <a:rPr lang="en-US" b="0" dirty="0">
                <a:hlinkClick r:id="rId3"/>
              </a:rPr>
              <a:t>1-800-923-8282</a:t>
            </a:r>
            <a:endParaRPr lang="en-US" b="0" dirty="0"/>
          </a:p>
          <a:p>
            <a:pPr marL="628650" lvl="3" indent="-285750">
              <a:buFont typeface="Wingdings" panose="05000000000000000000" pitchFamily="2" charset="2"/>
              <a:buChar char="Ø"/>
            </a:pPr>
            <a:r>
              <a:rPr lang="en-US" sz="1600" dirty="0">
                <a:latin typeface="+mj-lt"/>
                <a:cs typeface="Calibri" panose="020F0502020204030204" pitchFamily="34" charset="0"/>
              </a:rPr>
              <a:t>You can also visit: </a:t>
            </a:r>
            <a:r>
              <a:rPr lang="en-US" sz="1600" dirty="0">
                <a:latin typeface="Calibri" panose="020F0502020204030204" pitchFamily="34" charset="0"/>
                <a:cs typeface="Calibri" panose="020F0502020204030204" pitchFamily="34" charset="0"/>
                <a:hlinkClick r:id="rId4"/>
              </a:rPr>
              <a:t>https://2020census.gov/en/avoiding-fraud.html</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E945C60-4DD3-47B2-A20C-C7F42092DEBA}"/>
              </a:ext>
            </a:extLst>
          </p:cNvPr>
          <p:cNvSpPr>
            <a:spLocks noGrp="1"/>
          </p:cNvSpPr>
          <p:nvPr>
            <p:ph type="sldNum" sz="quarter" idx="11"/>
          </p:nvPr>
        </p:nvSpPr>
        <p:spPr/>
        <p:txBody>
          <a:bodyPr/>
          <a:lstStyle/>
          <a:p>
            <a:fld id="{2BEE099A-8562-47CA-944D-F82EDDAC5192}" type="slidenum">
              <a:rPr lang="en-US" smtClean="0"/>
              <a:pPr/>
              <a:t>3</a:t>
            </a:fld>
            <a:endParaRPr lang="en-US" dirty="0"/>
          </a:p>
        </p:txBody>
      </p:sp>
      <p:pic>
        <p:nvPicPr>
          <p:cNvPr id="5" name="Picture 4">
            <a:extLst>
              <a:ext uri="{FF2B5EF4-FFF2-40B4-BE49-F238E27FC236}">
                <a16:creationId xmlns:a16="http://schemas.microsoft.com/office/drawing/2014/main" id="{0A45338D-5B21-48A5-8E69-E8EA85C2ECF5}"/>
              </a:ext>
            </a:extLst>
          </p:cNvPr>
          <p:cNvPicPr>
            <a:picLocks noChangeAspect="1"/>
          </p:cNvPicPr>
          <p:nvPr/>
        </p:nvPicPr>
        <p:blipFill>
          <a:blip r:embed="rId5"/>
          <a:stretch>
            <a:fillRect/>
          </a:stretch>
        </p:blipFill>
        <p:spPr>
          <a:xfrm>
            <a:off x="3184693" y="3880977"/>
            <a:ext cx="5597002" cy="2409738"/>
          </a:xfrm>
          <a:prstGeom prst="rect">
            <a:avLst/>
          </a:prstGeom>
        </p:spPr>
      </p:pic>
    </p:spTree>
    <p:extLst>
      <p:ext uri="{BB962C8B-B14F-4D97-AF65-F5344CB8AC3E}">
        <p14:creationId xmlns:p14="http://schemas.microsoft.com/office/powerpoint/2010/main" val="141051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6" y="496786"/>
            <a:ext cx="8229600" cy="757136"/>
          </a:xfrm>
        </p:spPr>
        <p:txBody>
          <a:bodyPr>
            <a:normAutofit/>
          </a:bodyPr>
          <a:lstStyle/>
          <a:p>
            <a:r>
              <a:rPr lang="en-US" sz="3200" dirty="0">
                <a:latin typeface="+mn-lt"/>
              </a:rPr>
              <a:t>The 2020 Census</a:t>
            </a:r>
          </a:p>
        </p:txBody>
      </p:sp>
      <p:sp>
        <p:nvSpPr>
          <p:cNvPr id="3" name="Content Placeholder 2"/>
          <p:cNvSpPr>
            <a:spLocks noGrp="1"/>
          </p:cNvSpPr>
          <p:nvPr>
            <p:ph idx="1"/>
          </p:nvPr>
        </p:nvSpPr>
        <p:spPr>
          <a:xfrm>
            <a:off x="1573695" y="1507936"/>
            <a:ext cx="9044609" cy="3842128"/>
          </a:xfrm>
        </p:spPr>
        <p:txBody>
          <a:bodyPr>
            <a:normAutofit/>
          </a:bodyPr>
          <a:lstStyle/>
          <a:p>
            <a:pPr>
              <a:spcBef>
                <a:spcPts val="0"/>
              </a:spcBef>
            </a:pPr>
            <a:r>
              <a:rPr lang="en-US" sz="2400" dirty="0"/>
              <a:t>Count everyone once, only once and in the right place.</a:t>
            </a:r>
          </a:p>
          <a:p>
            <a:pPr>
              <a:spcBef>
                <a:spcPts val="0"/>
              </a:spcBef>
            </a:pPr>
            <a:endParaRPr lang="en-US" sz="2000" b="0" dirty="0">
              <a:latin typeface="Century Gothic" panose="020B0502020202020204" pitchFamily="34" charset="0"/>
            </a:endParaRPr>
          </a:p>
          <a:p>
            <a:pPr marL="342900" indent="-342900">
              <a:spcBef>
                <a:spcPts val="0"/>
              </a:spcBef>
              <a:buFont typeface="Wingdings" panose="05000000000000000000" pitchFamily="2" charset="2"/>
              <a:buChar char="§"/>
            </a:pPr>
            <a:r>
              <a:rPr lang="en-US" b="0" dirty="0">
                <a:latin typeface="Century Gothic" panose="020B0502020202020204" pitchFamily="34" charset="0"/>
              </a:rPr>
              <a:t>Increasingly diverse and growing population </a:t>
            </a:r>
          </a:p>
          <a:p>
            <a:pPr lvl="4">
              <a:spcBef>
                <a:spcPts val="0"/>
              </a:spcBef>
              <a:buFont typeface="Wingdings" panose="05000000000000000000" pitchFamily="2" charset="2"/>
              <a:buChar char="Ø"/>
            </a:pPr>
            <a:r>
              <a:rPr lang="en-US" sz="1600" dirty="0">
                <a:latin typeface="Century Gothic" panose="020B0502020202020204" pitchFamily="34" charset="0"/>
              </a:rPr>
              <a:t>330 million people</a:t>
            </a:r>
          </a:p>
          <a:p>
            <a:pPr lvl="4">
              <a:spcBef>
                <a:spcPts val="0"/>
              </a:spcBef>
              <a:buFont typeface="Wingdings" panose="05000000000000000000" pitchFamily="2" charset="2"/>
              <a:buChar char="Ø"/>
            </a:pPr>
            <a:r>
              <a:rPr lang="en-US" sz="1600" dirty="0">
                <a:latin typeface="Century Gothic" panose="020B0502020202020204" pitchFamily="34" charset="0"/>
              </a:rPr>
              <a:t>Over 140 million housing units</a:t>
            </a:r>
          </a:p>
          <a:p>
            <a:pPr lvl="4">
              <a:spcBef>
                <a:spcPts val="0"/>
              </a:spcBef>
              <a:buFont typeface="Wingdings" panose="05000000000000000000" pitchFamily="2" charset="2"/>
              <a:buChar char="§"/>
            </a:pPr>
            <a:endParaRPr lang="en-US" sz="1800" b="0" dirty="0"/>
          </a:p>
          <a:p>
            <a:pPr marL="342900" indent="-342900">
              <a:spcBef>
                <a:spcPts val="0"/>
              </a:spcBef>
              <a:buFont typeface="Wingdings" panose="05000000000000000000" pitchFamily="2" charset="2"/>
              <a:buChar char="§"/>
            </a:pPr>
            <a:r>
              <a:rPr lang="en-US" b="0" dirty="0"/>
              <a:t>Mandated by Article 1, Section 2 of the U.S. Constitution</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r>
              <a:rPr lang="en-US" b="0" dirty="0"/>
              <a:t>Conducted every 10 years ending in zero since 1790 </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r>
              <a:rPr lang="en-US" b="0" dirty="0"/>
              <a:t>Representation and Funding</a:t>
            </a:r>
          </a:p>
          <a:p>
            <a:pPr marL="342900" indent="-342900">
              <a:spcBef>
                <a:spcPts val="0"/>
              </a:spcBef>
              <a:buFont typeface="Wingdings" panose="05000000000000000000" pitchFamily="2" charset="2"/>
              <a:buChar char="§"/>
            </a:pPr>
            <a:endParaRPr lang="en-US" b="0" dirty="0"/>
          </a:p>
          <a:p>
            <a:pPr marL="342900" indent="-342900">
              <a:spcBef>
                <a:spcPts val="0"/>
              </a:spcBef>
              <a:buFont typeface="Wingdings" panose="05000000000000000000" pitchFamily="2" charset="2"/>
              <a:buChar char="§"/>
            </a:pPr>
            <a:endParaRPr lang="en-US" b="0" dirty="0"/>
          </a:p>
        </p:txBody>
      </p:sp>
      <p:sp>
        <p:nvSpPr>
          <p:cNvPr id="4" name="Slide Number Placeholder 3">
            <a:extLst>
              <a:ext uri="{FF2B5EF4-FFF2-40B4-BE49-F238E27FC236}">
                <a16:creationId xmlns:a16="http://schemas.microsoft.com/office/drawing/2014/main" id="{7026CFD6-2BE7-4080-B8DE-CDAFB3916F7B}"/>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4</a:t>
            </a:fld>
            <a:endParaRPr lang="en-US" dirty="0"/>
          </a:p>
        </p:txBody>
      </p:sp>
      <p:sp>
        <p:nvSpPr>
          <p:cNvPr id="5" name="Rectangle 4">
            <a:extLst>
              <a:ext uri="{FF2B5EF4-FFF2-40B4-BE49-F238E27FC236}">
                <a16:creationId xmlns:a16="http://schemas.microsoft.com/office/drawing/2014/main" id="{B9346E89-E4C5-4588-9B89-C14E9625418A}"/>
              </a:ext>
            </a:extLst>
          </p:cNvPr>
          <p:cNvSpPr/>
          <p:nvPr/>
        </p:nvSpPr>
        <p:spPr>
          <a:xfrm>
            <a:off x="2762970" y="4966573"/>
            <a:ext cx="7118532" cy="584775"/>
          </a:xfrm>
          <a:prstGeom prst="rect">
            <a:avLst/>
          </a:prstGeom>
        </p:spPr>
        <p:txBody>
          <a:bodyPr wrap="square">
            <a:spAutoFit/>
          </a:bodyPr>
          <a:lstStyle/>
          <a:p>
            <a:pPr marL="12700">
              <a:spcBef>
                <a:spcPts val="770"/>
              </a:spcBef>
              <a:tabLst>
                <a:tab pos="297180" algn="l"/>
                <a:tab pos="297815" algn="l"/>
              </a:tabLst>
            </a:pPr>
            <a:r>
              <a:rPr lang="en-US" sz="3200" b="1" spc="-10" dirty="0">
                <a:solidFill>
                  <a:schemeClr val="accent1"/>
                </a:solidFill>
                <a:cs typeface="Calibri"/>
              </a:rPr>
              <a:t>The Census is Safe, Easy, &amp; Important!</a:t>
            </a:r>
            <a:endParaRPr lang="en-US" sz="3200" b="1" dirty="0">
              <a:solidFill>
                <a:schemeClr val="accent1"/>
              </a:solidFill>
              <a:cs typeface="Calibri"/>
            </a:endParaRPr>
          </a:p>
        </p:txBody>
      </p:sp>
    </p:spTree>
    <p:extLst>
      <p:ext uri="{BB962C8B-B14F-4D97-AF65-F5344CB8AC3E}">
        <p14:creationId xmlns:p14="http://schemas.microsoft.com/office/powerpoint/2010/main" val="64818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1" y="641060"/>
            <a:ext cx="7315200" cy="666567"/>
          </a:xfrm>
        </p:spPr>
        <p:txBody>
          <a:bodyPr>
            <a:noAutofit/>
          </a:bodyPr>
          <a:lstStyle/>
          <a:p>
            <a:r>
              <a:rPr lang="en-US" sz="3200" dirty="0">
                <a:latin typeface="+mn-lt"/>
              </a:rPr>
              <a:t>2020 Census – It Is Important</a:t>
            </a:r>
          </a:p>
        </p:txBody>
      </p:sp>
      <p:sp>
        <p:nvSpPr>
          <p:cNvPr id="7" name="Content Placeholder 6"/>
          <p:cNvSpPr>
            <a:spLocks noGrp="1"/>
          </p:cNvSpPr>
          <p:nvPr>
            <p:ph idx="1"/>
          </p:nvPr>
        </p:nvSpPr>
        <p:spPr>
          <a:xfrm>
            <a:off x="1280642" y="1201603"/>
            <a:ext cx="9427114" cy="4906963"/>
          </a:xfrm>
        </p:spPr>
        <p:txBody>
          <a:bodyPr>
            <a:normAutofit/>
          </a:bodyPr>
          <a:lstStyle/>
          <a:p>
            <a:pPr>
              <a:spcBef>
                <a:spcPts val="500"/>
              </a:spcBef>
            </a:pPr>
            <a:endParaRPr lang="en-US" sz="2000" dirty="0"/>
          </a:p>
          <a:p>
            <a:pPr marL="285750" indent="-285750">
              <a:lnSpc>
                <a:spcPct val="130000"/>
              </a:lnSpc>
              <a:spcBef>
                <a:spcPts val="0"/>
              </a:spcBef>
              <a:buFont typeface="Wingdings" panose="05000000000000000000" pitchFamily="2" charset="2"/>
              <a:buChar char="§"/>
            </a:pPr>
            <a:r>
              <a:rPr lang="en-US" b="0" dirty="0"/>
              <a:t>Determines the number of seats each state has in the U.S. House of Representatives</a:t>
            </a:r>
          </a:p>
          <a:p>
            <a:pPr marL="285750" indent="-285750">
              <a:lnSpc>
                <a:spcPct val="130000"/>
              </a:lnSpc>
              <a:spcBef>
                <a:spcPts val="0"/>
              </a:spcBef>
              <a:buFont typeface="Wingdings" panose="05000000000000000000" pitchFamily="2" charset="2"/>
              <a:buChar char="§"/>
            </a:pPr>
            <a:r>
              <a:rPr lang="en-US" b="0" dirty="0"/>
              <a:t>Defines congressional and state legislative districts, school districts and voting precincts</a:t>
            </a:r>
          </a:p>
          <a:p>
            <a:pPr marL="285750" indent="-285750">
              <a:lnSpc>
                <a:spcPct val="130000"/>
              </a:lnSpc>
              <a:spcBef>
                <a:spcPts val="0"/>
              </a:spcBef>
              <a:buFont typeface="Wingdings" panose="05000000000000000000" pitchFamily="2" charset="2"/>
              <a:buChar char="§"/>
            </a:pPr>
            <a:r>
              <a:rPr lang="en-US" b="0" dirty="0"/>
              <a:t>Determines the annual allocation of </a:t>
            </a:r>
            <a:r>
              <a:rPr lang="en-US" dirty="0"/>
              <a:t>$675 billion dollars in federal funding</a:t>
            </a:r>
          </a:p>
          <a:p>
            <a:pPr marL="285750" lvl="1" indent="-285750">
              <a:lnSpc>
                <a:spcPct val="130000"/>
              </a:lnSpc>
              <a:spcBef>
                <a:spcPts val="0"/>
              </a:spcBef>
              <a:buFont typeface="Wingdings" panose="05000000000000000000" pitchFamily="2" charset="2"/>
              <a:buChar char="§"/>
            </a:pPr>
            <a:r>
              <a:rPr lang="en-US" sz="1800" dirty="0">
                <a:latin typeface="Century Gothic" panose="020B0502020202020204" pitchFamily="34" charset="0"/>
              </a:rPr>
              <a:t>Medicaid, SNAP, Hwy Planning, Section 8 Housing, Special Education Grants, S-CHIP, Title I Grants, National School Lunch Program, WIC, Head Start, Foster Care, Health Center Programs</a:t>
            </a:r>
          </a:p>
          <a:p>
            <a:pPr marL="285750" indent="-285750">
              <a:lnSpc>
                <a:spcPct val="130000"/>
              </a:lnSpc>
              <a:spcBef>
                <a:spcPts val="0"/>
              </a:spcBef>
              <a:buFont typeface="Wingdings" panose="05000000000000000000" pitchFamily="2" charset="2"/>
              <a:buChar char="§"/>
            </a:pPr>
            <a:r>
              <a:rPr lang="en-US" b="0" dirty="0"/>
              <a:t>Provides insight to governments, business and community planning groups for planning purposes </a:t>
            </a:r>
          </a:p>
          <a:p>
            <a:pPr>
              <a:lnSpc>
                <a:spcPct val="130000"/>
              </a:lnSpc>
              <a:spcBef>
                <a:spcPts val="0"/>
              </a:spcBef>
            </a:pPr>
            <a:endParaRPr lang="en-US" sz="1200" dirty="0"/>
          </a:p>
          <a:p>
            <a:pPr>
              <a:lnSpc>
                <a:spcPct val="130000"/>
              </a:lnSpc>
              <a:spcBef>
                <a:spcPts val="0"/>
              </a:spcBef>
            </a:pPr>
            <a:r>
              <a:rPr lang="en-US" sz="2000" dirty="0"/>
              <a:t>Provides population benchmarks for nearly every other United States survey</a:t>
            </a:r>
          </a:p>
          <a:p>
            <a:endParaRPr lang="en-US" sz="2000" dirty="0"/>
          </a:p>
        </p:txBody>
      </p:sp>
      <p:sp>
        <p:nvSpPr>
          <p:cNvPr id="3" name="Slide Number Placeholder 2">
            <a:extLst>
              <a:ext uri="{FF2B5EF4-FFF2-40B4-BE49-F238E27FC236}">
                <a16:creationId xmlns:a16="http://schemas.microsoft.com/office/drawing/2014/main" id="{FC983692-139B-4038-BB35-EB001FF3E0D3}"/>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5</a:t>
            </a:fld>
            <a:endParaRPr lang="en-US" dirty="0"/>
          </a:p>
        </p:txBody>
      </p:sp>
    </p:spTree>
    <p:extLst>
      <p:ext uri="{BB962C8B-B14F-4D97-AF65-F5344CB8AC3E}">
        <p14:creationId xmlns:p14="http://schemas.microsoft.com/office/powerpoint/2010/main" val="398211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7469-49F7-4F02-ADA7-45C79E1C5373}"/>
              </a:ext>
            </a:extLst>
          </p:cNvPr>
          <p:cNvSpPr>
            <a:spLocks noGrp="1"/>
          </p:cNvSpPr>
          <p:nvPr>
            <p:ph type="title"/>
          </p:nvPr>
        </p:nvSpPr>
        <p:spPr>
          <a:xfrm>
            <a:off x="524311" y="195745"/>
            <a:ext cx="8229600" cy="1143000"/>
          </a:xfrm>
        </p:spPr>
        <p:txBody>
          <a:bodyPr>
            <a:normAutofit/>
          </a:bodyPr>
          <a:lstStyle/>
          <a:p>
            <a:r>
              <a:rPr lang="en-US" sz="3200" dirty="0">
                <a:latin typeface="+mn-lt"/>
              </a:rPr>
              <a:t>2020 Census – It Is Safe</a:t>
            </a:r>
          </a:p>
        </p:txBody>
      </p:sp>
      <p:sp>
        <p:nvSpPr>
          <p:cNvPr id="3" name="Rectangle 2">
            <a:extLst>
              <a:ext uri="{FF2B5EF4-FFF2-40B4-BE49-F238E27FC236}">
                <a16:creationId xmlns:a16="http://schemas.microsoft.com/office/drawing/2014/main" id="{C90B5574-CA77-44BF-B82E-2ADB4B235282}"/>
              </a:ext>
            </a:extLst>
          </p:cNvPr>
          <p:cNvSpPr/>
          <p:nvPr/>
        </p:nvSpPr>
        <p:spPr>
          <a:xfrm>
            <a:off x="1510114" y="1338745"/>
            <a:ext cx="8710375" cy="3970318"/>
          </a:xfrm>
          <a:prstGeom prst="rect">
            <a:avLst/>
          </a:prstGeom>
        </p:spPr>
        <p:txBody>
          <a:bodyPr wrap="square">
            <a:spAutoFit/>
          </a:bodyPr>
          <a:lstStyle/>
          <a:p>
            <a:endParaRPr lang="en-US" dirty="0">
              <a:solidFill>
                <a:schemeClr val="tx2"/>
              </a:solidFill>
              <a:latin typeface="+mj-lt"/>
            </a:endParaRPr>
          </a:p>
          <a:p>
            <a:pPr marL="285750" indent="-285750">
              <a:buFont typeface="Wingdings" panose="05000000000000000000" pitchFamily="2" charset="2"/>
              <a:buChar char="§"/>
            </a:pPr>
            <a:r>
              <a:rPr lang="en-US" dirty="0">
                <a:solidFill>
                  <a:schemeClr val="tx2"/>
                </a:solidFill>
                <a:latin typeface="Century Gothic" panose="020B0502020202020204" pitchFamily="34" charset="0"/>
              </a:rPr>
              <a:t>Private information is never published, including names, addresses (including GPS coordinates), Social Security Numbers, and telephone numbers.</a:t>
            </a:r>
          </a:p>
          <a:p>
            <a:endParaRPr lang="en-US" dirty="0">
              <a:solidFill>
                <a:schemeClr val="tx2"/>
              </a:solidFill>
              <a:latin typeface="Century Gothic" panose="020B0502020202020204" pitchFamily="34" charset="0"/>
            </a:endParaRPr>
          </a:p>
          <a:p>
            <a:pPr marL="285750" indent="-285750">
              <a:buFont typeface="Wingdings" panose="05000000000000000000" pitchFamily="2" charset="2"/>
              <a:buChar char="§"/>
            </a:pPr>
            <a:r>
              <a:rPr lang="en-US" dirty="0">
                <a:solidFill>
                  <a:schemeClr val="tx2"/>
                </a:solidFill>
                <a:latin typeface="Century Gothic" panose="020B0502020202020204" pitchFamily="34" charset="0"/>
              </a:rPr>
              <a:t>The Census Bureau collects information to produce statistics. Personal information collected by the Census Bureau cannot be used against respondents by any government agency or court.</a:t>
            </a:r>
          </a:p>
          <a:p>
            <a:endParaRPr lang="en-US" dirty="0">
              <a:solidFill>
                <a:schemeClr val="tx2"/>
              </a:solidFill>
              <a:latin typeface="Century Gothic" panose="020B0502020202020204" pitchFamily="34" charset="0"/>
            </a:endParaRPr>
          </a:p>
          <a:p>
            <a:pPr marL="285750" indent="-285750">
              <a:buFont typeface="Wingdings" panose="05000000000000000000" pitchFamily="2" charset="2"/>
              <a:buChar char="§"/>
            </a:pPr>
            <a:r>
              <a:rPr lang="en-US" dirty="0">
                <a:solidFill>
                  <a:schemeClr val="tx2"/>
                </a:solidFill>
                <a:latin typeface="Century Gothic" panose="020B0502020202020204" pitchFamily="34" charset="0"/>
              </a:rPr>
              <a:t>Census Bureau employees are sworn to protect confidentiality for life.</a:t>
            </a:r>
          </a:p>
          <a:p>
            <a:endParaRPr lang="en-US" dirty="0">
              <a:solidFill>
                <a:schemeClr val="tx2"/>
              </a:solidFill>
              <a:latin typeface="Century Gothic" panose="020B0502020202020204" pitchFamily="34" charset="0"/>
            </a:endParaRPr>
          </a:p>
          <a:p>
            <a:pPr marL="285750" indent="-285750">
              <a:buFont typeface="Wingdings" panose="05000000000000000000" pitchFamily="2" charset="2"/>
              <a:buChar char="§"/>
            </a:pPr>
            <a:r>
              <a:rPr lang="en-US" dirty="0">
                <a:solidFill>
                  <a:schemeClr val="tx2"/>
                </a:solidFill>
                <a:latin typeface="Century Gothic" panose="020B0502020202020204" pitchFamily="34" charset="0"/>
              </a:rPr>
              <a:t>Violating Title 13 is a serious federal crime. </a:t>
            </a:r>
            <a:r>
              <a:rPr lang="en-US" b="1" dirty="0">
                <a:solidFill>
                  <a:schemeClr val="tx2"/>
                </a:solidFill>
                <a:latin typeface="Century Gothic" panose="020B0502020202020204" pitchFamily="34" charset="0"/>
              </a:rPr>
              <a:t>Violators are subject to </a:t>
            </a:r>
            <a:r>
              <a:rPr lang="en-US" dirty="0">
                <a:solidFill>
                  <a:schemeClr val="tx2"/>
                </a:solidFill>
                <a:latin typeface="Century Gothic" panose="020B0502020202020204" pitchFamily="34" charset="0"/>
              </a:rPr>
              <a:t>severe penalties, including a federal prison sentence of up to </a:t>
            </a:r>
            <a:r>
              <a:rPr lang="en-US" b="1" dirty="0">
                <a:solidFill>
                  <a:schemeClr val="tx2"/>
                </a:solidFill>
                <a:latin typeface="Century Gothic" panose="020B0502020202020204" pitchFamily="34" charset="0"/>
              </a:rPr>
              <a:t>five years, a fine of up to $250,000, or both.</a:t>
            </a:r>
          </a:p>
        </p:txBody>
      </p:sp>
      <p:sp>
        <p:nvSpPr>
          <p:cNvPr id="4" name="Slide Number Placeholder 3">
            <a:extLst>
              <a:ext uri="{FF2B5EF4-FFF2-40B4-BE49-F238E27FC236}">
                <a16:creationId xmlns:a16="http://schemas.microsoft.com/office/drawing/2014/main" id="{481681F0-3A01-4F7F-9EA5-7B479D8E24C6}"/>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6</a:t>
            </a:fld>
            <a:endParaRPr lang="en-US" dirty="0"/>
          </a:p>
        </p:txBody>
      </p:sp>
    </p:spTree>
    <p:extLst>
      <p:ext uri="{BB962C8B-B14F-4D97-AF65-F5344CB8AC3E}">
        <p14:creationId xmlns:p14="http://schemas.microsoft.com/office/powerpoint/2010/main" val="325598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2E7DFB85-D51D-4F1F-9774-F9EEC14DBA86}" type="slidenum">
              <a:rPr lang="en-US" smtClean="0"/>
              <a:t>7</a:t>
            </a:fld>
            <a:endParaRPr lang="en-US" dirty="0"/>
          </a:p>
        </p:txBody>
      </p:sp>
      <p:sp>
        <p:nvSpPr>
          <p:cNvPr id="8" name="Rectangle 7"/>
          <p:cNvSpPr/>
          <p:nvPr/>
        </p:nvSpPr>
        <p:spPr>
          <a:xfrm>
            <a:off x="484326" y="551059"/>
            <a:ext cx="871419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05493"/>
                </a:solidFill>
                <a:effectLst/>
                <a:uLnTx/>
                <a:uFillTx/>
                <a:cs typeface="Arial" panose="020B0604020202020204" pitchFamily="34" charset="0"/>
              </a:rPr>
              <a:t>Cybersecurity—Your Data Are Safe and Secure</a:t>
            </a:r>
          </a:p>
        </p:txBody>
      </p:sp>
      <p:sp>
        <p:nvSpPr>
          <p:cNvPr id="9" name="Content Placeholder 2"/>
          <p:cNvSpPr txBox="1">
            <a:spLocks/>
          </p:cNvSpPr>
          <p:nvPr/>
        </p:nvSpPr>
        <p:spPr>
          <a:xfrm>
            <a:off x="5677790" y="1994216"/>
            <a:ext cx="5624623" cy="3647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lumMod val="75000"/>
                    <a:lumOff val="25000"/>
                  </a:schemeClr>
                </a:solidFill>
                <a:latin typeface="+mj-lt"/>
                <a:cs typeface="Calibri" panose="020F0502020204030204" pitchFamily="34" charset="0"/>
              </a:rPr>
              <a:t>Cybersecurity Focus</a:t>
            </a:r>
          </a:p>
          <a:p>
            <a:pPr marL="365760" lvl="1"/>
            <a:r>
              <a:rPr lang="en-US" sz="1800" dirty="0">
                <a:solidFill>
                  <a:schemeClr val="tx1">
                    <a:lumMod val="75000"/>
                    <a:lumOff val="25000"/>
                  </a:schemeClr>
                </a:solidFill>
                <a:latin typeface="+mj-lt"/>
                <a:cs typeface="Calibri" panose="020F0502020204030204" pitchFamily="34" charset="0"/>
              </a:rPr>
              <a:t>From the beginning when a respondent answers to the end when the data products are released, data are encrypted, safe, and secure.</a:t>
            </a:r>
          </a:p>
          <a:p>
            <a:pPr marL="365760" lvl="1"/>
            <a:r>
              <a:rPr lang="en-US" sz="1800" dirty="0">
                <a:solidFill>
                  <a:schemeClr val="tx1">
                    <a:lumMod val="75000"/>
                    <a:lumOff val="25000"/>
                  </a:schemeClr>
                </a:solidFill>
                <a:latin typeface="+mj-lt"/>
                <a:cs typeface="Calibri" panose="020F0502020204030204" pitchFamily="34" charset="0"/>
              </a:rPr>
              <a:t>Follow industry best practices to protect our networks from external threats and secure data inside the network.</a:t>
            </a:r>
          </a:p>
          <a:p>
            <a:pPr marL="365760" lvl="1"/>
            <a:r>
              <a:rPr lang="en-US" sz="1800" dirty="0">
                <a:solidFill>
                  <a:schemeClr val="tx1">
                    <a:lumMod val="75000"/>
                    <a:lumOff val="25000"/>
                  </a:schemeClr>
                </a:solidFill>
                <a:latin typeface="+mj-lt"/>
                <a:cs typeface="Calibri" panose="020F0502020204030204" pitchFamily="34" charset="0"/>
              </a:rPr>
              <a:t>Advanced ability to continually identify, protect, detect, respond, and recover from possible cyber threats.</a:t>
            </a:r>
          </a:p>
          <a:p>
            <a:pPr marL="365760" lvl="1"/>
            <a:r>
              <a:rPr lang="en-US" sz="1800" dirty="0">
                <a:solidFill>
                  <a:schemeClr val="tx1">
                    <a:lumMod val="75000"/>
                    <a:lumOff val="25000"/>
                  </a:schemeClr>
                </a:solidFill>
                <a:latin typeface="+mj-lt"/>
                <a:cs typeface="Calibri" panose="020F0502020204030204" pitchFamily="34" charset="0"/>
              </a:rPr>
              <a:t>Continuously improve our security posture.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30" y="1351116"/>
            <a:ext cx="4291056" cy="4291056"/>
          </a:xfrm>
          <a:prstGeom prst="rect">
            <a:avLst/>
          </a:prstGeom>
        </p:spPr>
      </p:pic>
    </p:spTree>
    <p:extLst>
      <p:ext uri="{BB962C8B-B14F-4D97-AF65-F5344CB8AC3E}">
        <p14:creationId xmlns:p14="http://schemas.microsoft.com/office/powerpoint/2010/main" val="252268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8216-8EBA-488B-B2BE-87B11974F5EF}"/>
              </a:ext>
            </a:extLst>
          </p:cNvPr>
          <p:cNvSpPr>
            <a:spLocks noGrp="1"/>
          </p:cNvSpPr>
          <p:nvPr>
            <p:ph type="title"/>
          </p:nvPr>
        </p:nvSpPr>
        <p:spPr>
          <a:xfrm>
            <a:off x="466177" y="0"/>
            <a:ext cx="10707189" cy="1325563"/>
          </a:xfrm>
        </p:spPr>
        <p:txBody>
          <a:bodyPr>
            <a:normAutofit/>
          </a:bodyPr>
          <a:lstStyle/>
          <a:p>
            <a:r>
              <a:rPr lang="en-US" sz="3200" dirty="0">
                <a:latin typeface="+mn-lt"/>
              </a:rPr>
              <a:t>2020 Census – It Is Easy</a:t>
            </a:r>
          </a:p>
        </p:txBody>
      </p:sp>
      <p:sp>
        <p:nvSpPr>
          <p:cNvPr id="3" name="Content Placeholder 2">
            <a:extLst>
              <a:ext uri="{FF2B5EF4-FFF2-40B4-BE49-F238E27FC236}">
                <a16:creationId xmlns:a16="http://schemas.microsoft.com/office/drawing/2014/main" id="{F1FC76D9-46FE-4419-B8B5-FA73202CB797}"/>
              </a:ext>
            </a:extLst>
          </p:cNvPr>
          <p:cNvSpPr>
            <a:spLocks noGrp="1"/>
          </p:cNvSpPr>
          <p:nvPr>
            <p:ph idx="1"/>
          </p:nvPr>
        </p:nvSpPr>
        <p:spPr>
          <a:xfrm>
            <a:off x="1524000" y="1656126"/>
            <a:ext cx="8229600" cy="3897385"/>
          </a:xfrm>
        </p:spPr>
        <p:txBody>
          <a:bodyPr>
            <a:normAutofit fontScale="92500" lnSpcReduction="10000"/>
          </a:bodyPr>
          <a:lstStyle/>
          <a:p>
            <a:pPr marL="342900" indent="-342900">
              <a:buFont typeface="Wingdings" panose="05000000000000000000" pitchFamily="2" charset="2"/>
              <a:buChar char="§"/>
            </a:pPr>
            <a:r>
              <a:rPr lang="en-US" sz="2000" b="0" dirty="0"/>
              <a:t>Four ways to respond in 2020</a:t>
            </a:r>
          </a:p>
          <a:p>
            <a:pPr marL="914400" lvl="4" indent="-342900">
              <a:buFont typeface="Wingdings" panose="05000000000000000000" pitchFamily="2" charset="2"/>
              <a:buChar char="§"/>
            </a:pPr>
            <a:r>
              <a:rPr lang="en-US" sz="1800" dirty="0">
                <a:latin typeface="Century Gothic" panose="020B0502020202020204" pitchFamily="34" charset="0"/>
              </a:rPr>
              <a:t>Online</a:t>
            </a:r>
          </a:p>
          <a:p>
            <a:pPr marL="914400" lvl="4" indent="-342900">
              <a:buFont typeface="Wingdings" panose="05000000000000000000" pitchFamily="2" charset="2"/>
              <a:buChar char="§"/>
            </a:pPr>
            <a:r>
              <a:rPr lang="en-US" sz="1800" dirty="0">
                <a:latin typeface="Century Gothic" panose="020B0502020202020204" pitchFamily="34" charset="0"/>
              </a:rPr>
              <a:t>Phone</a:t>
            </a:r>
          </a:p>
          <a:p>
            <a:pPr marL="914400" lvl="4" indent="-342900">
              <a:buFont typeface="Wingdings" panose="05000000000000000000" pitchFamily="2" charset="2"/>
              <a:buChar char="§"/>
            </a:pPr>
            <a:r>
              <a:rPr lang="en-US" sz="1800" dirty="0">
                <a:latin typeface="Century Gothic" panose="020B0502020202020204" pitchFamily="34" charset="0"/>
              </a:rPr>
              <a:t>Paper</a:t>
            </a:r>
          </a:p>
          <a:p>
            <a:pPr marL="914400" lvl="4" indent="-342900">
              <a:buFont typeface="Wingdings" panose="05000000000000000000" pitchFamily="2" charset="2"/>
              <a:buChar char="§"/>
            </a:pPr>
            <a:r>
              <a:rPr lang="en-US" sz="1800" dirty="0">
                <a:latin typeface="Century Gothic" panose="020B0502020202020204" pitchFamily="34" charset="0"/>
              </a:rPr>
              <a:t>Personal Visit by Census Employee</a:t>
            </a:r>
          </a:p>
          <a:p>
            <a:pPr marL="342900" indent="-342900">
              <a:buFont typeface="Wingdings" panose="05000000000000000000" pitchFamily="2" charset="2"/>
              <a:buChar char="§"/>
            </a:pPr>
            <a:r>
              <a:rPr lang="en-US" sz="2000" b="0" dirty="0"/>
              <a:t>Name, age, DOB, race and origin, Hispanic origin, relationship, gender, tenure, operational questions (pop count, name, phone number, overcount, undercount)</a:t>
            </a:r>
          </a:p>
          <a:p>
            <a:r>
              <a:rPr lang="en-US" sz="2000" dirty="0">
                <a:latin typeface="+mj-lt"/>
                <a:cs typeface="Calibri" panose="020F0502020204030204" pitchFamily="34" charset="0"/>
              </a:rPr>
              <a:t>We will never ask for:</a:t>
            </a:r>
          </a:p>
          <a:p>
            <a:pPr marL="788670" lvl="2" indent="-285750">
              <a:lnSpc>
                <a:spcPct val="120000"/>
              </a:lnSpc>
              <a:spcBef>
                <a:spcPts val="0"/>
              </a:spcBef>
              <a:buFont typeface="Wingdings" panose="05000000000000000000" pitchFamily="2" charset="2"/>
              <a:buChar char="§"/>
            </a:pPr>
            <a:r>
              <a:rPr lang="en-US" sz="1800" dirty="0">
                <a:latin typeface="+mj-lt"/>
              </a:rPr>
              <a:t>Your full social security number.</a:t>
            </a:r>
          </a:p>
          <a:p>
            <a:pPr marL="788670" lvl="2" indent="-285750">
              <a:lnSpc>
                <a:spcPct val="120000"/>
              </a:lnSpc>
              <a:spcBef>
                <a:spcPts val="0"/>
              </a:spcBef>
              <a:buFont typeface="Wingdings" panose="05000000000000000000" pitchFamily="2" charset="2"/>
              <a:buChar char="§"/>
            </a:pPr>
            <a:r>
              <a:rPr lang="en-US" sz="1800" dirty="0">
                <a:latin typeface="+mj-lt"/>
              </a:rPr>
              <a:t>Money or donations.</a:t>
            </a:r>
          </a:p>
          <a:p>
            <a:pPr marL="788670" lvl="2" indent="-285750">
              <a:lnSpc>
                <a:spcPct val="120000"/>
              </a:lnSpc>
              <a:spcBef>
                <a:spcPts val="0"/>
              </a:spcBef>
              <a:buFont typeface="Wingdings" panose="05000000000000000000" pitchFamily="2" charset="2"/>
              <a:buChar char="§"/>
            </a:pPr>
            <a:r>
              <a:rPr lang="en-US" sz="1800" dirty="0">
                <a:latin typeface="+mj-lt"/>
              </a:rPr>
              <a:t>Anything on behalf of a political party.</a:t>
            </a:r>
          </a:p>
          <a:p>
            <a:pPr marL="788670" lvl="2" indent="-285750">
              <a:lnSpc>
                <a:spcPct val="120000"/>
              </a:lnSpc>
              <a:spcBef>
                <a:spcPts val="0"/>
              </a:spcBef>
              <a:buFont typeface="Wingdings" panose="05000000000000000000" pitchFamily="2" charset="2"/>
              <a:buChar char="§"/>
            </a:pPr>
            <a:r>
              <a:rPr lang="en-US" sz="1800" dirty="0">
                <a:latin typeface="+mj-lt"/>
              </a:rPr>
              <a:t>Your full bank or credit card account numbers.</a:t>
            </a:r>
          </a:p>
          <a:p>
            <a:pPr marL="342900" indent="-342900">
              <a:buFont typeface="Wingdings" panose="05000000000000000000" pitchFamily="2" charset="2"/>
              <a:buChar char="§"/>
            </a:pPr>
            <a:endParaRPr lang="en-US" sz="2000" b="0" dirty="0"/>
          </a:p>
          <a:p>
            <a:endParaRPr lang="en-US" sz="2000" dirty="0"/>
          </a:p>
        </p:txBody>
      </p:sp>
      <p:sp>
        <p:nvSpPr>
          <p:cNvPr id="4" name="Slide Number Placeholder 3">
            <a:extLst>
              <a:ext uri="{FF2B5EF4-FFF2-40B4-BE49-F238E27FC236}">
                <a16:creationId xmlns:a16="http://schemas.microsoft.com/office/drawing/2014/main" id="{CD9C56E7-72C3-4C42-8284-9297812A227F}"/>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8</a:t>
            </a:fld>
            <a:endParaRPr lang="en-US" dirty="0"/>
          </a:p>
        </p:txBody>
      </p:sp>
    </p:spTree>
    <p:extLst>
      <p:ext uri="{BB962C8B-B14F-4D97-AF65-F5344CB8AC3E}">
        <p14:creationId xmlns:p14="http://schemas.microsoft.com/office/powerpoint/2010/main" val="14681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E2F2-3F7E-4C06-9D59-B0A2CC42F965}"/>
              </a:ext>
            </a:extLst>
          </p:cNvPr>
          <p:cNvSpPr>
            <a:spLocks noGrp="1"/>
          </p:cNvSpPr>
          <p:nvPr>
            <p:ph type="title"/>
          </p:nvPr>
        </p:nvSpPr>
        <p:spPr>
          <a:xfrm>
            <a:off x="569743" y="-14681"/>
            <a:ext cx="10707189" cy="1325563"/>
          </a:xfrm>
        </p:spPr>
        <p:txBody>
          <a:bodyPr>
            <a:normAutofit/>
          </a:bodyPr>
          <a:lstStyle/>
          <a:p>
            <a:r>
              <a:rPr lang="en-US" sz="3200" dirty="0">
                <a:latin typeface="+mn-lt"/>
              </a:rPr>
              <a:t>Language Support</a:t>
            </a:r>
          </a:p>
        </p:txBody>
      </p:sp>
      <p:sp>
        <p:nvSpPr>
          <p:cNvPr id="9" name="Rectangle 8">
            <a:extLst>
              <a:ext uri="{FF2B5EF4-FFF2-40B4-BE49-F238E27FC236}">
                <a16:creationId xmlns:a16="http://schemas.microsoft.com/office/drawing/2014/main" id="{6BBDA6CA-79F5-45F0-B4D8-273FE11C39D5}"/>
              </a:ext>
            </a:extLst>
          </p:cNvPr>
          <p:cNvSpPr/>
          <p:nvPr/>
        </p:nvSpPr>
        <p:spPr>
          <a:xfrm>
            <a:off x="634068" y="1497582"/>
            <a:ext cx="9424332" cy="369332"/>
          </a:xfrm>
          <a:prstGeom prst="rect">
            <a:avLst/>
          </a:prstGeom>
        </p:spPr>
        <p:txBody>
          <a:bodyPr wrap="square">
            <a:spAutoFit/>
          </a:bodyPr>
          <a:lstStyle/>
          <a:p>
            <a:pPr>
              <a:defRPr/>
            </a:pPr>
            <a:r>
              <a:rPr lang="en-US" dirty="0">
                <a:solidFill>
                  <a:schemeClr val="tx2"/>
                </a:solidFill>
                <a:latin typeface="Century Gothic" panose="020B0502020202020204" pitchFamily="34" charset="0"/>
              </a:rPr>
              <a:t>LANGUAGE SUPPORT ONLINE, BY PHONE, BY MAIL, AS WELL AS ADVERTISING</a:t>
            </a:r>
          </a:p>
        </p:txBody>
      </p:sp>
      <p:sp>
        <p:nvSpPr>
          <p:cNvPr id="10" name="Rectangle 9">
            <a:extLst>
              <a:ext uri="{FF2B5EF4-FFF2-40B4-BE49-F238E27FC236}">
                <a16:creationId xmlns:a16="http://schemas.microsoft.com/office/drawing/2014/main" id="{7D6228BD-952F-4C73-8E77-72F1CEC9680D}"/>
              </a:ext>
            </a:extLst>
          </p:cNvPr>
          <p:cNvSpPr/>
          <p:nvPr/>
        </p:nvSpPr>
        <p:spPr>
          <a:xfrm>
            <a:off x="2066155" y="2157993"/>
            <a:ext cx="3280079" cy="3539430"/>
          </a:xfrm>
          <a:prstGeom prst="rect">
            <a:avLst/>
          </a:prstGeom>
        </p:spPr>
        <p:txBody>
          <a:bodyPr wrap="square">
            <a:spAutoFit/>
          </a:bodyPr>
          <a:lstStyle/>
          <a:p>
            <a:pPr>
              <a:defRPr/>
            </a:pPr>
            <a:r>
              <a:rPr lang="en-US" sz="1600" b="1" dirty="0">
                <a:solidFill>
                  <a:schemeClr val="tx2"/>
                </a:solidFill>
                <a:latin typeface="Calibri" panose="020F0502020204030204" pitchFamily="34" charset="0"/>
              </a:rPr>
              <a:t>12 languages </a:t>
            </a:r>
          </a:p>
          <a:p>
            <a:pPr>
              <a:defRPr/>
            </a:pPr>
            <a:r>
              <a:rPr lang="en-US" sz="1600" b="1" dirty="0">
                <a:solidFill>
                  <a:schemeClr val="tx2"/>
                </a:solidFill>
                <a:latin typeface="Calibri" panose="020F0502020204030204" pitchFamily="34" charset="0"/>
              </a:rPr>
              <a:t>(in addition to English):</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Spanish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Chinese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Vietnamese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Korean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Russian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Arabic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Tagalog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Polish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French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Haitian Creole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Portuguese </a:t>
            </a:r>
          </a:p>
          <a:p>
            <a:pPr marL="342900" indent="-342900">
              <a:buFont typeface="Arial" panose="020B0604020202020204" pitchFamily="34" charset="0"/>
              <a:buChar char="•"/>
              <a:defRPr/>
            </a:pPr>
            <a:r>
              <a:rPr lang="en-US" sz="1600" dirty="0">
                <a:solidFill>
                  <a:schemeClr val="tx2"/>
                </a:solidFill>
                <a:latin typeface="Calibri" panose="020F0502020204030204" pitchFamily="34" charset="0"/>
              </a:rPr>
              <a:t>Japanese</a:t>
            </a:r>
          </a:p>
        </p:txBody>
      </p:sp>
      <p:sp>
        <p:nvSpPr>
          <p:cNvPr id="11" name="Right Brace 10">
            <a:extLst>
              <a:ext uri="{FF2B5EF4-FFF2-40B4-BE49-F238E27FC236}">
                <a16:creationId xmlns:a16="http://schemas.microsoft.com/office/drawing/2014/main" id="{24A18201-4D5C-48F2-B15E-58018FF87058}"/>
              </a:ext>
            </a:extLst>
          </p:cNvPr>
          <p:cNvSpPr/>
          <p:nvPr/>
        </p:nvSpPr>
        <p:spPr>
          <a:xfrm>
            <a:off x="3942660" y="2057399"/>
            <a:ext cx="1061993" cy="3740619"/>
          </a:xfrm>
          <a:prstGeom prst="rightBrace">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US">
              <a:solidFill>
                <a:prstClr val="black"/>
              </a:solidFill>
              <a:latin typeface="Gotham Book"/>
            </a:endParaRPr>
          </a:p>
        </p:txBody>
      </p:sp>
      <p:sp>
        <p:nvSpPr>
          <p:cNvPr id="12" name="Rectangle 11">
            <a:extLst>
              <a:ext uri="{FF2B5EF4-FFF2-40B4-BE49-F238E27FC236}">
                <a16:creationId xmlns:a16="http://schemas.microsoft.com/office/drawing/2014/main" id="{BC759B01-07D9-47C1-B9AF-ADC620CBF733}"/>
              </a:ext>
            </a:extLst>
          </p:cNvPr>
          <p:cNvSpPr/>
          <p:nvPr/>
        </p:nvSpPr>
        <p:spPr>
          <a:xfrm>
            <a:off x="4657620" y="3963266"/>
            <a:ext cx="2039141" cy="830997"/>
          </a:xfrm>
          <a:prstGeom prst="rect">
            <a:avLst/>
          </a:prstGeom>
        </p:spPr>
        <p:txBody>
          <a:bodyPr wrap="square">
            <a:spAutoFit/>
          </a:bodyPr>
          <a:lstStyle/>
          <a:p>
            <a:pPr>
              <a:defRPr/>
            </a:pPr>
            <a:r>
              <a:rPr lang="en-US" sz="1600" dirty="0">
                <a:solidFill>
                  <a:schemeClr val="tx2"/>
                </a:solidFill>
                <a:latin typeface="Calibri" panose="020F0502020204030204" pitchFamily="34" charset="0"/>
              </a:rPr>
              <a:t>English plus these 12 languages cover 99% of all U.S. households. </a:t>
            </a:r>
          </a:p>
        </p:txBody>
      </p:sp>
      <p:sp>
        <p:nvSpPr>
          <p:cNvPr id="13" name="Rectangle 12">
            <a:extLst>
              <a:ext uri="{FF2B5EF4-FFF2-40B4-BE49-F238E27FC236}">
                <a16:creationId xmlns:a16="http://schemas.microsoft.com/office/drawing/2014/main" id="{ABBAC8BD-7E21-43F6-9C6B-878EF0719DE1}"/>
              </a:ext>
            </a:extLst>
          </p:cNvPr>
          <p:cNvSpPr/>
          <p:nvPr/>
        </p:nvSpPr>
        <p:spPr>
          <a:xfrm>
            <a:off x="5149916" y="3429001"/>
            <a:ext cx="1546844" cy="646331"/>
          </a:xfrm>
          <a:prstGeom prst="rect">
            <a:avLst/>
          </a:prstGeom>
        </p:spPr>
        <p:txBody>
          <a:bodyPr wrap="square">
            <a:spAutoFit/>
          </a:bodyPr>
          <a:lstStyle/>
          <a:p>
            <a:pPr>
              <a:defRPr/>
            </a:pPr>
            <a:r>
              <a:rPr lang="en-US" sz="3600" dirty="0">
                <a:solidFill>
                  <a:srgbClr val="205493"/>
                </a:solidFill>
                <a:latin typeface="Calibri" panose="020F0502020204030204" pitchFamily="34" charset="0"/>
              </a:rPr>
              <a:t>99%</a:t>
            </a:r>
          </a:p>
        </p:txBody>
      </p:sp>
      <p:pic>
        <p:nvPicPr>
          <p:cNvPr id="14" name="Picture 13">
            <a:extLst>
              <a:ext uri="{FF2B5EF4-FFF2-40B4-BE49-F238E27FC236}">
                <a16:creationId xmlns:a16="http://schemas.microsoft.com/office/drawing/2014/main" id="{EE20D002-2854-466C-B7B7-5467F83CBB88}"/>
              </a:ext>
            </a:extLst>
          </p:cNvPr>
          <p:cNvPicPr>
            <a:picLocks noChangeAspect="1"/>
          </p:cNvPicPr>
          <p:nvPr/>
        </p:nvPicPr>
        <p:blipFill>
          <a:blip r:embed="rId2"/>
          <a:stretch>
            <a:fillRect/>
          </a:stretch>
        </p:blipFill>
        <p:spPr>
          <a:xfrm>
            <a:off x="6956195" y="2438401"/>
            <a:ext cx="3280079" cy="2877587"/>
          </a:xfrm>
          <a:prstGeom prst="rect">
            <a:avLst/>
          </a:prstGeom>
          <a:effectLst>
            <a:softEdge rad="0"/>
          </a:effectLst>
        </p:spPr>
      </p:pic>
      <p:sp>
        <p:nvSpPr>
          <p:cNvPr id="3" name="Slide Number Placeholder 2">
            <a:extLst>
              <a:ext uri="{FF2B5EF4-FFF2-40B4-BE49-F238E27FC236}">
                <a16:creationId xmlns:a16="http://schemas.microsoft.com/office/drawing/2014/main" id="{1E1F3353-192C-44C1-9635-79D60220AB76}"/>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9</a:t>
            </a:fld>
            <a:endParaRPr lang="en-US" dirty="0"/>
          </a:p>
        </p:txBody>
      </p:sp>
    </p:spTree>
    <p:extLst>
      <p:ext uri="{BB962C8B-B14F-4D97-AF65-F5344CB8AC3E}">
        <p14:creationId xmlns:p14="http://schemas.microsoft.com/office/powerpoint/2010/main" val="1623094292"/>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0444DACF23C8489C1F89C30AF0921B" ma:contentTypeVersion="13" ma:contentTypeDescription="Create a new document." ma:contentTypeScope="" ma:versionID="f1c4f3f1b311ea57021d0b13f36ef43c">
  <xsd:schema xmlns:xsd="http://www.w3.org/2001/XMLSchema" xmlns:xs="http://www.w3.org/2001/XMLSchema" xmlns:p="http://schemas.microsoft.com/office/2006/metadata/properties" xmlns:ns1="http://schemas.microsoft.com/sharepoint/v3" xmlns:ns3="deb9d119-dbc7-4c5a-a44e-fb0a18e4632a" xmlns:ns4="67e82e13-504b-4f53-a916-abf45b08fa2c" targetNamespace="http://schemas.microsoft.com/office/2006/metadata/properties" ma:root="true" ma:fieldsID="3dc702003b7c84ba6ce42bdb3e8e4c5b" ns1:_="" ns3:_="" ns4:_="">
    <xsd:import namespace="http://schemas.microsoft.com/sharepoint/v3"/>
    <xsd:import namespace="deb9d119-dbc7-4c5a-a44e-fb0a18e4632a"/>
    <xsd:import namespace="67e82e13-504b-4f53-a916-abf45b08fa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9d119-dbc7-4c5a-a44e-fb0a18e463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82e13-504b-4f53-a916-abf45b08fa2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2.xml><?xml version="1.0" encoding="utf-8"?>
<ds:datastoreItem xmlns:ds="http://schemas.openxmlformats.org/officeDocument/2006/customXml" ds:itemID="{0E2547F5-F924-465C-BD83-95129FD4E041}">
  <ds:schemaRefs>
    <ds:schemaRef ds:uri="http://schemas.microsoft.com/office/2006/metadata/properties"/>
    <ds:schemaRef ds:uri="http://schemas.microsoft.com/office/infopath/2007/PartnerControls"/>
    <ds:schemaRef ds:uri="http://purl.org/dc/terms/"/>
    <ds:schemaRef ds:uri="67e82e13-504b-4f53-a916-abf45b08fa2c"/>
    <ds:schemaRef ds:uri="http://schemas.microsoft.com/office/2006/documentManagement/types"/>
    <ds:schemaRef ds:uri="http://schemas.microsoft.com/sharepoint/v3"/>
    <ds:schemaRef ds:uri="http://schemas.openxmlformats.org/package/2006/metadata/core-properties"/>
    <ds:schemaRef ds:uri="http://purl.org/dc/elements/1.1/"/>
    <ds:schemaRef ds:uri="deb9d119-dbc7-4c5a-a44e-fb0a18e4632a"/>
    <ds:schemaRef ds:uri="http://www.w3.org/XML/1998/namespace"/>
    <ds:schemaRef ds:uri="http://purl.org/dc/dcmitype/"/>
  </ds:schemaRefs>
</ds:datastoreItem>
</file>

<file path=customXml/itemProps3.xml><?xml version="1.0" encoding="utf-8"?>
<ds:datastoreItem xmlns:ds="http://schemas.openxmlformats.org/officeDocument/2006/customXml" ds:itemID="{275C4672-8EEC-4B98-AD8D-6AA1FF7CF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9d119-dbc7-4c5a-a44e-fb0a18e4632a"/>
    <ds:schemaRef ds:uri="67e82e13-504b-4f53-a916-abf45b08f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census-standard-calibri</Template>
  <TotalTime>787</TotalTime>
  <Words>2014</Words>
  <Application>Microsoft Office PowerPoint</Application>
  <PresentationFormat>Widescreen</PresentationFormat>
  <Paragraphs>390</Paragraphs>
  <Slides>22</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Gotham Book</vt:lpstr>
      <vt:lpstr>Wingdings</vt:lpstr>
      <vt:lpstr>Office Theme</vt:lpstr>
      <vt:lpstr>PowerPoint Presentation</vt:lpstr>
      <vt:lpstr>U.S. Census Bureau</vt:lpstr>
      <vt:lpstr>Survey Awareness</vt:lpstr>
      <vt:lpstr>The 2020 Census</vt:lpstr>
      <vt:lpstr>2020 Census – It Is Important</vt:lpstr>
      <vt:lpstr>2020 Census – It Is Safe</vt:lpstr>
      <vt:lpstr>PowerPoint Presentation</vt:lpstr>
      <vt:lpstr>2020 Census – It Is Easy</vt:lpstr>
      <vt:lpstr>Language Support</vt:lpstr>
      <vt:lpstr>Overview of Non-English Language Support</vt:lpstr>
      <vt:lpstr>PowerPoint Presentation</vt:lpstr>
      <vt:lpstr>PowerPoint Presentation</vt:lpstr>
      <vt:lpstr>2020 Census Jobs</vt:lpstr>
      <vt:lpstr>Key Milestones for the 2020 Census</vt:lpstr>
      <vt:lpstr>Complete Count Committee</vt:lpstr>
      <vt:lpstr>The 2020 Census Phases</vt:lpstr>
      <vt:lpstr>Next Steps</vt:lpstr>
      <vt:lpstr>Response Outreach Area Mapper (ROAM)</vt:lpstr>
      <vt:lpstr>Data Dissemination Program</vt:lpstr>
      <vt:lpstr>PowerPoint Presentation</vt:lpstr>
      <vt:lpstr>Connect With Us</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 Overview    Erika H. Becker-Medina Chief, Decennial Communications Coordination Office</dc:title>
  <dc:creator>Neilan Timberlake (CENSUS/ADDC FED)</dc:creator>
  <cp:lastModifiedBy>McKenney, Janet</cp:lastModifiedBy>
  <cp:revision>235</cp:revision>
  <cp:lastPrinted>2019-03-29T01:30:51Z</cp:lastPrinted>
  <dcterms:created xsi:type="dcterms:W3CDTF">2019-04-26T12:06:33Z</dcterms:created>
  <dcterms:modified xsi:type="dcterms:W3CDTF">2020-02-12T17:34:10Z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0x0101000F0444DACF23C8489C1F89C30AF0921B</vt:lpwstr>
  </property>
</Properties>
</file>