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3" r:id="rId6"/>
    <p:sldId id="257" r:id="rId7"/>
    <p:sldId id="258" r:id="rId8"/>
    <p:sldId id="259" r:id="rId9"/>
    <p:sldId id="260" r:id="rId10"/>
    <p:sldId id="261" r:id="rId11"/>
    <p:sldId id="262" r:id="rId12"/>
    <p:sldId id="288" r:id="rId13"/>
    <p:sldId id="265" r:id="rId14"/>
    <p:sldId id="266" r:id="rId15"/>
    <p:sldId id="267" r:id="rId16"/>
    <p:sldId id="285" r:id="rId17"/>
    <p:sldId id="269" r:id="rId18"/>
    <p:sldId id="270" r:id="rId19"/>
    <p:sldId id="271" r:id="rId20"/>
    <p:sldId id="273" r:id="rId21"/>
    <p:sldId id="286" r:id="rId22"/>
    <p:sldId id="275" r:id="rId23"/>
    <p:sldId id="290" r:id="rId24"/>
    <p:sldId id="277" r:id="rId25"/>
    <p:sldId id="278" r:id="rId26"/>
    <p:sldId id="281" r:id="rId27"/>
    <p:sldId id="279" r:id="rId28"/>
    <p:sldId id="291" r:id="rId29"/>
    <p:sldId id="282" r:id="rId30"/>
    <p:sldId id="284" r:id="rId31"/>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73E32-2D45-462D-9D52-88ED52DE748E}" v="24" dt="2020-02-27T19:29:03.8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7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enney, Janet" userId="4ccbb9e6-55c0-474f-b30e-9c47d4a19c09" providerId="ADAL" clId="{39FFA2B7-930E-4709-A26C-90477927E7A8}"/>
    <pc:docChg chg="undo custSel modSld sldOrd">
      <pc:chgData name="McKenney, Janet" userId="4ccbb9e6-55c0-474f-b30e-9c47d4a19c09" providerId="ADAL" clId="{39FFA2B7-930E-4709-A26C-90477927E7A8}" dt="2020-02-27T19:29:18.621" v="404" actId="20577"/>
      <pc:docMkLst>
        <pc:docMk/>
      </pc:docMkLst>
      <pc:sldChg chg="modSp">
        <pc:chgData name="McKenney, Janet" userId="4ccbb9e6-55c0-474f-b30e-9c47d4a19c09" providerId="ADAL" clId="{39FFA2B7-930E-4709-A26C-90477927E7A8}" dt="2020-02-27T18:45:47.586" v="64" actId="1076"/>
        <pc:sldMkLst>
          <pc:docMk/>
          <pc:sldMk cId="0" sldId="269"/>
        </pc:sldMkLst>
        <pc:spChg chg="mod">
          <ac:chgData name="McKenney, Janet" userId="4ccbb9e6-55c0-474f-b30e-9c47d4a19c09" providerId="ADAL" clId="{39FFA2B7-930E-4709-A26C-90477927E7A8}" dt="2020-02-27T18:45:17.276" v="63" actId="255"/>
          <ac:spMkLst>
            <pc:docMk/>
            <pc:sldMk cId="0" sldId="269"/>
            <ac:spMk id="5" creationId="{00000000-0000-0000-0000-000000000000}"/>
          </ac:spMkLst>
        </pc:spChg>
        <pc:picChg chg="mod">
          <ac:chgData name="McKenney, Janet" userId="4ccbb9e6-55c0-474f-b30e-9c47d4a19c09" providerId="ADAL" clId="{39FFA2B7-930E-4709-A26C-90477927E7A8}" dt="2020-02-27T18:45:47.586" v="64" actId="1076"/>
          <ac:picMkLst>
            <pc:docMk/>
            <pc:sldMk cId="0" sldId="269"/>
            <ac:picMk id="9" creationId="{33D604B4-3418-4A18-863B-CD949BEA463A}"/>
          </ac:picMkLst>
        </pc:picChg>
      </pc:sldChg>
      <pc:sldChg chg="modSp">
        <pc:chgData name="McKenney, Janet" userId="4ccbb9e6-55c0-474f-b30e-9c47d4a19c09" providerId="ADAL" clId="{39FFA2B7-930E-4709-A26C-90477927E7A8}" dt="2020-02-27T18:56:12.381" v="75" actId="6549"/>
        <pc:sldMkLst>
          <pc:docMk/>
          <pc:sldMk cId="0" sldId="273"/>
        </pc:sldMkLst>
        <pc:spChg chg="mod">
          <ac:chgData name="McKenney, Janet" userId="4ccbb9e6-55c0-474f-b30e-9c47d4a19c09" providerId="ADAL" clId="{39FFA2B7-930E-4709-A26C-90477927E7A8}" dt="2020-02-27T18:56:12.381" v="75" actId="6549"/>
          <ac:spMkLst>
            <pc:docMk/>
            <pc:sldMk cId="0" sldId="273"/>
            <ac:spMk id="4" creationId="{00000000-0000-0000-0000-000000000000}"/>
          </ac:spMkLst>
        </pc:spChg>
      </pc:sldChg>
      <pc:sldChg chg="delSp modSp">
        <pc:chgData name="McKenney, Janet" userId="4ccbb9e6-55c0-474f-b30e-9c47d4a19c09" providerId="ADAL" clId="{39FFA2B7-930E-4709-A26C-90477927E7A8}" dt="2020-02-27T19:08:28.144" v="193" actId="255"/>
        <pc:sldMkLst>
          <pc:docMk/>
          <pc:sldMk cId="0" sldId="277"/>
        </pc:sldMkLst>
        <pc:spChg chg="mod">
          <ac:chgData name="McKenney, Janet" userId="4ccbb9e6-55c0-474f-b30e-9c47d4a19c09" providerId="ADAL" clId="{39FFA2B7-930E-4709-A26C-90477927E7A8}" dt="2020-02-27T19:08:28.144" v="193" actId="255"/>
          <ac:spMkLst>
            <pc:docMk/>
            <pc:sldMk cId="0" sldId="277"/>
            <ac:spMk id="3" creationId="{00000000-0000-0000-0000-000000000000}"/>
          </ac:spMkLst>
        </pc:spChg>
        <pc:spChg chg="mod">
          <ac:chgData name="McKenney, Janet" userId="4ccbb9e6-55c0-474f-b30e-9c47d4a19c09" providerId="ADAL" clId="{39FFA2B7-930E-4709-A26C-90477927E7A8}" dt="2020-02-27T19:05:29.904" v="77" actId="20577"/>
          <ac:spMkLst>
            <pc:docMk/>
            <pc:sldMk cId="0" sldId="277"/>
            <ac:spMk id="5" creationId="{00000000-0000-0000-0000-000000000000}"/>
          </ac:spMkLst>
        </pc:spChg>
        <pc:spChg chg="del mod">
          <ac:chgData name="McKenney, Janet" userId="4ccbb9e6-55c0-474f-b30e-9c47d4a19c09" providerId="ADAL" clId="{39FFA2B7-930E-4709-A26C-90477927E7A8}" dt="2020-02-27T19:07:10.961" v="133" actId="478"/>
          <ac:spMkLst>
            <pc:docMk/>
            <pc:sldMk cId="0" sldId="277"/>
            <ac:spMk id="6" creationId="{00000000-0000-0000-0000-000000000000}"/>
          </ac:spMkLst>
        </pc:spChg>
      </pc:sldChg>
      <pc:sldChg chg="modSp">
        <pc:chgData name="McKenney, Janet" userId="4ccbb9e6-55c0-474f-b30e-9c47d4a19c09" providerId="ADAL" clId="{39FFA2B7-930E-4709-A26C-90477927E7A8}" dt="2020-02-27T19:28:31.577" v="351" actId="1076"/>
        <pc:sldMkLst>
          <pc:docMk/>
          <pc:sldMk cId="0" sldId="279"/>
        </pc:sldMkLst>
        <pc:spChg chg="mod">
          <ac:chgData name="McKenney, Janet" userId="4ccbb9e6-55c0-474f-b30e-9c47d4a19c09" providerId="ADAL" clId="{39FFA2B7-930E-4709-A26C-90477927E7A8}" dt="2020-02-27T19:28:19.060" v="350" actId="20577"/>
          <ac:spMkLst>
            <pc:docMk/>
            <pc:sldMk cId="0" sldId="279"/>
            <ac:spMk id="4" creationId="{00000000-0000-0000-0000-000000000000}"/>
          </ac:spMkLst>
        </pc:spChg>
        <pc:picChg chg="mod">
          <ac:chgData name="McKenney, Janet" userId="4ccbb9e6-55c0-474f-b30e-9c47d4a19c09" providerId="ADAL" clId="{39FFA2B7-930E-4709-A26C-90477927E7A8}" dt="2020-02-27T19:28:31.577" v="351" actId="1076"/>
          <ac:picMkLst>
            <pc:docMk/>
            <pc:sldMk cId="0" sldId="279"/>
            <ac:picMk id="7" creationId="{C8D46BB9-19A1-4FAC-81C3-29D7333D2ACA}"/>
          </ac:picMkLst>
        </pc:picChg>
      </pc:sldChg>
      <pc:sldChg chg="addSp delSp modSp">
        <pc:chgData name="McKenney, Janet" userId="4ccbb9e6-55c0-474f-b30e-9c47d4a19c09" providerId="ADAL" clId="{39FFA2B7-930E-4709-A26C-90477927E7A8}" dt="2020-02-27T19:27:25.146" v="346" actId="20577"/>
        <pc:sldMkLst>
          <pc:docMk/>
          <pc:sldMk cId="0" sldId="281"/>
        </pc:sldMkLst>
        <pc:spChg chg="mod">
          <ac:chgData name="McKenney, Janet" userId="4ccbb9e6-55c0-474f-b30e-9c47d4a19c09" providerId="ADAL" clId="{39FFA2B7-930E-4709-A26C-90477927E7A8}" dt="2020-02-27T19:27:25.146" v="346" actId="20577"/>
          <ac:spMkLst>
            <pc:docMk/>
            <pc:sldMk cId="0" sldId="281"/>
            <ac:spMk id="3" creationId="{00000000-0000-0000-0000-000000000000}"/>
          </ac:spMkLst>
        </pc:spChg>
        <pc:spChg chg="add del mod">
          <ac:chgData name="McKenney, Janet" userId="4ccbb9e6-55c0-474f-b30e-9c47d4a19c09" providerId="ADAL" clId="{39FFA2B7-930E-4709-A26C-90477927E7A8}" dt="2020-02-27T19:25:33.106" v="305"/>
          <ac:spMkLst>
            <pc:docMk/>
            <pc:sldMk cId="0" sldId="281"/>
            <ac:spMk id="4" creationId="{449BA667-9995-4C29-9566-F226D4298DB5}"/>
          </ac:spMkLst>
        </pc:spChg>
        <pc:spChg chg="del">
          <ac:chgData name="McKenney, Janet" userId="4ccbb9e6-55c0-474f-b30e-9c47d4a19c09" providerId="ADAL" clId="{39FFA2B7-930E-4709-A26C-90477927E7A8}" dt="2020-02-27T19:23:22.322" v="253" actId="478"/>
          <ac:spMkLst>
            <pc:docMk/>
            <pc:sldMk cId="0" sldId="281"/>
            <ac:spMk id="5" creationId="{00000000-0000-0000-0000-000000000000}"/>
          </ac:spMkLst>
        </pc:spChg>
        <pc:spChg chg="mod">
          <ac:chgData name="McKenney, Janet" userId="4ccbb9e6-55c0-474f-b30e-9c47d4a19c09" providerId="ADAL" clId="{39FFA2B7-930E-4709-A26C-90477927E7A8}" dt="2020-02-27T19:23:13.976" v="252" actId="1076"/>
          <ac:spMkLst>
            <pc:docMk/>
            <pc:sldMk cId="0" sldId="281"/>
            <ac:spMk id="6" creationId="{00000000-0000-0000-0000-000000000000}"/>
          </ac:spMkLst>
        </pc:spChg>
      </pc:sldChg>
      <pc:sldChg chg="addSp delSp modSp">
        <pc:chgData name="McKenney, Janet" userId="4ccbb9e6-55c0-474f-b30e-9c47d4a19c09" providerId="ADAL" clId="{39FFA2B7-930E-4709-A26C-90477927E7A8}" dt="2020-02-27T19:29:18.621" v="404" actId="20577"/>
        <pc:sldMkLst>
          <pc:docMk/>
          <pc:sldMk cId="0" sldId="282"/>
        </pc:sldMkLst>
        <pc:spChg chg="add mod">
          <ac:chgData name="McKenney, Janet" userId="4ccbb9e6-55c0-474f-b30e-9c47d4a19c09" providerId="ADAL" clId="{39FFA2B7-930E-4709-A26C-90477927E7A8}" dt="2020-02-27T19:29:18.621" v="404" actId="20577"/>
          <ac:spMkLst>
            <pc:docMk/>
            <pc:sldMk cId="0" sldId="282"/>
            <ac:spMk id="4" creationId="{4FF39A13-77C7-48D9-8335-4A8C6088A787}"/>
          </ac:spMkLst>
        </pc:spChg>
        <pc:spChg chg="del">
          <ac:chgData name="McKenney, Janet" userId="4ccbb9e6-55c0-474f-b30e-9c47d4a19c09" providerId="ADAL" clId="{39FFA2B7-930E-4709-A26C-90477927E7A8}" dt="2020-02-27T19:28:52.678" v="352" actId="478"/>
          <ac:spMkLst>
            <pc:docMk/>
            <pc:sldMk cId="0" sldId="282"/>
            <ac:spMk id="5" creationId="{00000000-0000-0000-0000-000000000000}"/>
          </ac:spMkLst>
        </pc:spChg>
        <pc:picChg chg="mod">
          <ac:chgData name="McKenney, Janet" userId="4ccbb9e6-55c0-474f-b30e-9c47d4a19c09" providerId="ADAL" clId="{39FFA2B7-930E-4709-A26C-90477927E7A8}" dt="2020-02-27T19:28:57.984" v="354" actId="1076"/>
          <ac:picMkLst>
            <pc:docMk/>
            <pc:sldMk cId="0" sldId="282"/>
            <ac:picMk id="8" creationId="{91348E9D-F9DD-4A0F-A1C1-D18A7F8294B7}"/>
          </ac:picMkLst>
        </pc:picChg>
      </pc:sldChg>
      <pc:sldChg chg="addSp delSp modSp ord">
        <pc:chgData name="McKenney, Janet" userId="4ccbb9e6-55c0-474f-b30e-9c47d4a19c09" providerId="ADAL" clId="{39FFA2B7-930E-4709-A26C-90477927E7A8}" dt="2020-02-27T19:24:37.697" v="265" actId="27309"/>
        <pc:sldMkLst>
          <pc:docMk/>
          <pc:sldMk cId="2436855952" sldId="291"/>
        </pc:sldMkLst>
        <pc:spChg chg="mod">
          <ac:chgData name="McKenney, Janet" userId="4ccbb9e6-55c0-474f-b30e-9c47d4a19c09" providerId="ADAL" clId="{39FFA2B7-930E-4709-A26C-90477927E7A8}" dt="2020-02-27T19:15:37.064" v="194" actId="1076"/>
          <ac:spMkLst>
            <pc:docMk/>
            <pc:sldMk cId="2436855952" sldId="291"/>
            <ac:spMk id="3" creationId="{AFF5016E-EDE1-47E2-A807-C2ED59ED8ED2}"/>
          </ac:spMkLst>
        </pc:spChg>
        <pc:spChg chg="add mod">
          <ac:chgData name="McKenney, Janet" userId="4ccbb9e6-55c0-474f-b30e-9c47d4a19c09" providerId="ADAL" clId="{39FFA2B7-930E-4709-A26C-90477927E7A8}" dt="2020-02-27T19:19:28.115" v="248" actId="113"/>
          <ac:spMkLst>
            <pc:docMk/>
            <pc:sldMk cId="2436855952" sldId="291"/>
            <ac:spMk id="4" creationId="{2495A933-548E-4B4D-91BA-D1A736774328}"/>
          </ac:spMkLst>
        </pc:spChg>
        <pc:spChg chg="add del mod">
          <ac:chgData name="McKenney, Janet" userId="4ccbb9e6-55c0-474f-b30e-9c47d4a19c09" providerId="ADAL" clId="{39FFA2B7-930E-4709-A26C-90477927E7A8}" dt="2020-02-27T19:18:39.205" v="240"/>
          <ac:spMkLst>
            <pc:docMk/>
            <pc:sldMk cId="2436855952" sldId="291"/>
            <ac:spMk id="5" creationId="{2004FC67-ADB2-492B-AE96-FF8356AB4E0C}"/>
          </ac:spMkLst>
        </pc:spChg>
        <pc:spChg chg="add mod">
          <ac:chgData name="McKenney, Janet" userId="4ccbb9e6-55c0-474f-b30e-9c47d4a19c09" providerId="ADAL" clId="{39FFA2B7-930E-4709-A26C-90477927E7A8}" dt="2020-02-27T19:19:55.008" v="251" actId="1076"/>
          <ac:spMkLst>
            <pc:docMk/>
            <pc:sldMk cId="2436855952" sldId="291"/>
            <ac:spMk id="6" creationId="{303F2430-54F0-43D7-B9F5-D43A024BED08}"/>
          </ac:spMkLst>
        </pc:spChg>
        <pc:graphicFrameChg chg="add del modGraphic">
          <ac:chgData name="McKenney, Janet" userId="4ccbb9e6-55c0-474f-b30e-9c47d4a19c09" providerId="ADAL" clId="{39FFA2B7-930E-4709-A26C-90477927E7A8}" dt="2020-02-27T19:24:37.697" v="265" actId="27309"/>
          <ac:graphicFrameMkLst>
            <pc:docMk/>
            <pc:sldMk cId="2436855952" sldId="291"/>
            <ac:graphicFrameMk id="8" creationId="{0A4DF0A2-C840-4149-91BE-0873F155E5E8}"/>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FF004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FF004E"/>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FF004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6551" y="579119"/>
            <a:ext cx="0" cy="675640"/>
          </a:xfrm>
          <a:custGeom>
            <a:avLst/>
            <a:gdLst/>
            <a:ahLst/>
            <a:cxnLst/>
            <a:rect l="l" t="t" r="r" b="b"/>
            <a:pathLst>
              <a:path h="675640">
                <a:moveTo>
                  <a:pt x="0" y="0"/>
                </a:moveTo>
                <a:lnTo>
                  <a:pt x="0" y="675131"/>
                </a:lnTo>
              </a:path>
            </a:pathLst>
          </a:custGeom>
          <a:ln w="54864">
            <a:solidFill>
              <a:srgbClr val="FF004E"/>
            </a:solidFill>
          </a:ln>
        </p:spPr>
        <p:txBody>
          <a:bodyPr wrap="square" lIns="0" tIns="0" rIns="0" bIns="0" rtlCol="0"/>
          <a:lstStyle/>
          <a:p>
            <a:endParaRPr/>
          </a:p>
        </p:txBody>
      </p:sp>
      <p:sp>
        <p:nvSpPr>
          <p:cNvPr id="17" name="bk object 17"/>
          <p:cNvSpPr/>
          <p:nvPr/>
        </p:nvSpPr>
        <p:spPr>
          <a:xfrm>
            <a:off x="9116568" y="0"/>
            <a:ext cx="0" cy="5143500"/>
          </a:xfrm>
          <a:custGeom>
            <a:avLst/>
            <a:gdLst/>
            <a:ahLst/>
            <a:cxnLst/>
            <a:rect l="l" t="t" r="r" b="b"/>
            <a:pathLst>
              <a:path h="5143500">
                <a:moveTo>
                  <a:pt x="0" y="0"/>
                </a:moveTo>
                <a:lnTo>
                  <a:pt x="0" y="5143500"/>
                </a:lnTo>
              </a:path>
            </a:pathLst>
          </a:custGeom>
          <a:ln w="54864">
            <a:solidFill>
              <a:srgbClr val="FF004E"/>
            </a:solidFill>
          </a:ln>
        </p:spPr>
        <p:txBody>
          <a:bodyPr wrap="square" lIns="0" tIns="0" rIns="0" bIns="0" rtlCol="0"/>
          <a:lstStyle/>
          <a:p>
            <a:endParaRPr/>
          </a:p>
        </p:txBody>
      </p:sp>
      <p:sp>
        <p:nvSpPr>
          <p:cNvPr id="2" name="Holder 2"/>
          <p:cNvSpPr>
            <a:spLocks noGrp="1"/>
          </p:cNvSpPr>
          <p:nvPr>
            <p:ph type="title"/>
          </p:nvPr>
        </p:nvSpPr>
        <p:spPr>
          <a:xfrm>
            <a:off x="798372" y="627126"/>
            <a:ext cx="7547254" cy="471805"/>
          </a:xfrm>
          <a:prstGeom prst="rect">
            <a:avLst/>
          </a:prstGeom>
        </p:spPr>
        <p:txBody>
          <a:bodyPr wrap="square" lIns="0" tIns="0" rIns="0" bIns="0">
            <a:spAutoFit/>
          </a:bodyPr>
          <a:lstStyle>
            <a:lvl1pPr>
              <a:defRPr sz="2600" b="1" i="0">
                <a:solidFill>
                  <a:srgbClr val="FF004E"/>
                </a:solidFill>
                <a:latin typeface="Calibri"/>
                <a:cs typeface="Calibri"/>
              </a:defRPr>
            </a:lvl1pPr>
          </a:lstStyle>
          <a:p>
            <a:endParaRPr/>
          </a:p>
        </p:txBody>
      </p:sp>
      <p:sp>
        <p:nvSpPr>
          <p:cNvPr id="3" name="Holder 3"/>
          <p:cNvSpPr>
            <a:spLocks noGrp="1"/>
          </p:cNvSpPr>
          <p:nvPr>
            <p:ph type="body" idx="1"/>
          </p:nvPr>
        </p:nvSpPr>
        <p:spPr>
          <a:xfrm>
            <a:off x="339725" y="1929383"/>
            <a:ext cx="8464550" cy="197231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maine.gov/ccc/ho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2020census.gov/en/job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2020census.gov/content/dam/2020census/materials/partners/2019-12/2020-census-job-opportunities.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ensus.gov/roa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elizabeth.enright@2020censu.go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gwipp.gwu.edu/sites/g/files/zaxdzs2181/f/downloads/IPP-1819-3%20CountingforDollars_ME.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ine.gov/msl/libs/grant_projects/documents/CountingYoungChildreninthe2020Census.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census.gov/library/fact-sheets/2019/dec/guidelines-for-partner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2020census.gov/" TargetMode="External"/><Relationship Id="rId2" Type="http://schemas.openxmlformats.org/officeDocument/2006/relationships/hyperlink" Target="http://ala.org/census"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ala.org/advocacy/sites/ala.org.advocacy/files/content/govinfo/Census%20Guide%20Update_Jan2020.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ecky.h.boober@2020census.gov" TargetMode="External"/><Relationship Id="rId2" Type="http://schemas.openxmlformats.org/officeDocument/2006/relationships/hyperlink" Target="https://www.maine.gov/msl/libs/grant_projects/Census2020.shtml" TargetMode="External"/><Relationship Id="rId1" Type="http://schemas.openxmlformats.org/officeDocument/2006/relationships/slideLayout" Target="../slideLayouts/slideLayout4.xml"/><Relationship Id="rId4" Type="http://schemas.openxmlformats.org/officeDocument/2006/relationships/hyperlink" Target="mailto:elizabeth.enright@2020census.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2.census.gov/about/partners/general/2020-recruitment-toolkit.pdf" TargetMode="External"/><Relationship Id="rId2" Type="http://schemas.openxmlformats.org/officeDocument/2006/relationships/hyperlink" Target="https://sdcclearinghouse.files.wordpress.com/2019/03/censusrecruitassists.pdf" TargetMode="External"/><Relationship Id="rId1" Type="http://schemas.openxmlformats.org/officeDocument/2006/relationships/slideLayout" Target="../slideLayouts/slideLayout2.xml"/><Relationship Id="rId6" Type="http://schemas.openxmlformats.org/officeDocument/2006/relationships/hyperlink" Target="https://www.youtube.com/watch?v=Vn4K3XoywlY" TargetMode="External"/><Relationship Id="rId5" Type="http://schemas.openxmlformats.org/officeDocument/2006/relationships/hyperlink" Target="https://www.census.gov/programs-surveys/decennial-census/2020-census/planning-management/promo-print-materials.html" TargetMode="External"/><Relationship Id="rId4" Type="http://schemas.openxmlformats.org/officeDocument/2006/relationships/hyperlink" Target="https://2020census.gov/en/who-to-count/young-childre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2020census.gov/en/conducting-the-count/gq.html" TargetMode="External"/><Relationship Id="rId2" Type="http://schemas.openxmlformats.org/officeDocument/2006/relationships/hyperlink" Target="https://2020census.gov/en/what-is-2020-census/focus/people-experiencing-homelessnes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3566159"/>
            <a:ext cx="9144000" cy="157734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90800" y="3776784"/>
            <a:ext cx="4421886" cy="553998"/>
          </a:xfrm>
          <a:prstGeom prst="rect">
            <a:avLst/>
          </a:prstGeom>
        </p:spPr>
        <p:txBody>
          <a:bodyPr vert="horz" wrap="square" lIns="0" tIns="0" rIns="0" bIns="0" rtlCol="0">
            <a:spAutoFit/>
          </a:bodyPr>
          <a:lstStyle/>
          <a:p>
            <a:pPr marL="12700">
              <a:lnSpc>
                <a:spcPct val="100000"/>
              </a:lnSpc>
              <a:tabLst>
                <a:tab pos="2006600" algn="l"/>
              </a:tabLst>
            </a:pPr>
            <a:r>
              <a:rPr lang="en-US" sz="3600" b="0" spc="10" dirty="0">
                <a:solidFill>
                  <a:srgbClr val="FFFFFF"/>
                </a:solidFill>
                <a:latin typeface="Bahnschrift Light"/>
                <a:cs typeface="Bahnschrift Light"/>
              </a:rPr>
              <a:t>Maine State Library</a:t>
            </a:r>
            <a:endParaRPr sz="3600" dirty="0">
              <a:latin typeface="Bahnschrift Light"/>
              <a:cs typeface="Bahnschrift Light"/>
            </a:endParaRPr>
          </a:p>
        </p:txBody>
      </p:sp>
      <p:sp>
        <p:nvSpPr>
          <p:cNvPr id="5" name="object 5"/>
          <p:cNvSpPr txBox="1"/>
          <p:nvPr/>
        </p:nvSpPr>
        <p:spPr>
          <a:xfrm>
            <a:off x="3000248" y="4515815"/>
            <a:ext cx="3138805" cy="205184"/>
          </a:xfrm>
          <a:prstGeom prst="rect">
            <a:avLst/>
          </a:prstGeom>
        </p:spPr>
        <p:txBody>
          <a:bodyPr vert="horz" wrap="square" lIns="0" tIns="0" rIns="0" bIns="0" rtlCol="0">
            <a:spAutoFit/>
          </a:bodyPr>
          <a:lstStyle/>
          <a:p>
            <a:pPr algn="ctr">
              <a:lnSpc>
                <a:spcPts val="1595"/>
              </a:lnSpc>
            </a:pPr>
            <a:r>
              <a:rPr lang="en-US" sz="1400" spc="5" dirty="0">
                <a:solidFill>
                  <a:srgbClr val="FFFFFF"/>
                </a:solidFill>
                <a:latin typeface="Calibri"/>
                <a:cs typeface="Calibri"/>
              </a:rPr>
              <a:t>Census 2020 Webinar – February 12, 2020</a:t>
            </a:r>
            <a:endParaRPr sz="1400" dirty="0">
              <a:latin typeface="Calibri"/>
              <a:cs typeface="Calibri"/>
            </a:endParaRPr>
          </a:p>
        </p:txBody>
      </p:sp>
      <p:pic>
        <p:nvPicPr>
          <p:cNvPr id="9" name="Picture 8">
            <a:extLst>
              <a:ext uri="{FF2B5EF4-FFF2-40B4-BE49-F238E27FC236}">
                <a16:creationId xmlns:a16="http://schemas.microsoft.com/office/drawing/2014/main" id="{8A41D1E7-2AC1-40C1-929C-925E16F21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820110"/>
            <a:ext cx="2773920" cy="1668925"/>
          </a:xfrm>
          <a:prstGeom prst="rect">
            <a:avLst/>
          </a:prstGeom>
        </p:spPr>
      </p:pic>
      <p:pic>
        <p:nvPicPr>
          <p:cNvPr id="13" name="Picture 12">
            <a:extLst>
              <a:ext uri="{FF2B5EF4-FFF2-40B4-BE49-F238E27FC236}">
                <a16:creationId xmlns:a16="http://schemas.microsoft.com/office/drawing/2014/main" id="{4B728D9A-9A91-4203-B841-E6F548D45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924638"/>
            <a:ext cx="1828804" cy="18288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3857625" cy="396240"/>
          </a:xfrm>
          <a:prstGeom prst="rect">
            <a:avLst/>
          </a:prstGeom>
        </p:spPr>
        <p:txBody>
          <a:bodyPr vert="horz" wrap="square" lIns="0" tIns="0" rIns="0" bIns="0" rtlCol="0">
            <a:spAutoFit/>
          </a:bodyPr>
          <a:lstStyle/>
          <a:p>
            <a:pPr marL="12700">
              <a:lnSpc>
                <a:spcPct val="100000"/>
              </a:lnSpc>
            </a:pPr>
            <a:r>
              <a:rPr spc="60" dirty="0"/>
              <a:t>How </a:t>
            </a:r>
            <a:r>
              <a:rPr spc="55" dirty="0"/>
              <a:t>will </a:t>
            </a:r>
            <a:r>
              <a:rPr spc="35" dirty="0"/>
              <a:t>the </a:t>
            </a:r>
            <a:r>
              <a:rPr spc="85" dirty="0"/>
              <a:t>Census</a:t>
            </a:r>
            <a:r>
              <a:rPr spc="-275" dirty="0"/>
              <a:t> </a:t>
            </a:r>
            <a:r>
              <a:rPr spc="25" dirty="0"/>
              <a:t>work?</a:t>
            </a:r>
          </a:p>
        </p:txBody>
      </p:sp>
      <p:sp>
        <p:nvSpPr>
          <p:cNvPr id="3" name="object 3"/>
          <p:cNvSpPr txBox="1"/>
          <p:nvPr/>
        </p:nvSpPr>
        <p:spPr>
          <a:xfrm>
            <a:off x="2732658" y="1472438"/>
            <a:ext cx="6082030" cy="2927350"/>
          </a:xfrm>
          <a:prstGeom prst="rect">
            <a:avLst/>
          </a:prstGeom>
        </p:spPr>
        <p:txBody>
          <a:bodyPr vert="horz" wrap="square" lIns="0" tIns="0" rIns="0" bIns="0" rtlCol="0">
            <a:spAutoFit/>
          </a:bodyPr>
          <a:lstStyle/>
          <a:p>
            <a:pPr marL="355600" indent="-342900">
              <a:lnSpc>
                <a:spcPts val="2555"/>
              </a:lnSpc>
              <a:buClr>
                <a:srgbClr val="FF004E"/>
              </a:buClr>
              <a:buSzPct val="125000"/>
              <a:buFont typeface="Segoe UI Emoji"/>
              <a:buChar char="▪"/>
              <a:tabLst>
                <a:tab pos="355600" algn="l"/>
              </a:tabLst>
            </a:pPr>
            <a:r>
              <a:rPr sz="2400" spc="-5" dirty="0">
                <a:latin typeface="Calibri"/>
                <a:cs typeface="Calibri"/>
              </a:rPr>
              <a:t>Online, </a:t>
            </a:r>
            <a:r>
              <a:rPr sz="2400" spc="35" dirty="0">
                <a:latin typeface="Calibri"/>
                <a:cs typeface="Calibri"/>
              </a:rPr>
              <a:t>by </a:t>
            </a:r>
            <a:r>
              <a:rPr sz="2400" dirty="0">
                <a:latin typeface="Calibri"/>
                <a:cs typeface="Calibri"/>
              </a:rPr>
              <a:t>phone, </a:t>
            </a:r>
            <a:r>
              <a:rPr sz="2400" spc="-5" dirty="0">
                <a:latin typeface="Calibri"/>
                <a:cs typeface="Calibri"/>
              </a:rPr>
              <a:t>or </a:t>
            </a:r>
            <a:r>
              <a:rPr sz="2400" spc="35" dirty="0">
                <a:latin typeface="Calibri"/>
                <a:cs typeface="Calibri"/>
              </a:rPr>
              <a:t>by</a:t>
            </a:r>
            <a:r>
              <a:rPr sz="2400" spc="-190" dirty="0">
                <a:latin typeface="Calibri"/>
                <a:cs typeface="Calibri"/>
              </a:rPr>
              <a:t> </a:t>
            </a:r>
            <a:r>
              <a:rPr sz="2400" spc="30" dirty="0">
                <a:latin typeface="Calibri"/>
                <a:cs typeface="Calibri"/>
              </a:rPr>
              <a:t>mail</a:t>
            </a:r>
            <a:endParaRPr sz="2400">
              <a:latin typeface="Calibri"/>
              <a:cs typeface="Calibri"/>
            </a:endParaRPr>
          </a:p>
          <a:p>
            <a:pPr marL="469900">
              <a:lnSpc>
                <a:spcPts val="2865"/>
              </a:lnSpc>
            </a:pPr>
            <a:r>
              <a:rPr sz="3000" dirty="0">
                <a:solidFill>
                  <a:srgbClr val="FF004E"/>
                </a:solidFill>
                <a:latin typeface="Segoe UI Emoji"/>
                <a:cs typeface="Segoe UI Emoji"/>
              </a:rPr>
              <a:t>▫ </a:t>
            </a:r>
            <a:r>
              <a:rPr sz="2200" dirty="0">
                <a:latin typeface="Calibri"/>
                <a:cs typeface="Calibri"/>
              </a:rPr>
              <a:t>Online </a:t>
            </a:r>
            <a:r>
              <a:rPr sz="2200" spc="290" dirty="0">
                <a:latin typeface="Calibri"/>
                <a:cs typeface="Calibri"/>
              </a:rPr>
              <a:t>– </a:t>
            </a:r>
            <a:r>
              <a:rPr sz="2200" spc="25" dirty="0">
                <a:latin typeface="Calibri"/>
                <a:cs typeface="Calibri"/>
              </a:rPr>
              <a:t>smartphone, </a:t>
            </a:r>
            <a:r>
              <a:rPr sz="2200" spc="5" dirty="0">
                <a:latin typeface="Calibri"/>
                <a:cs typeface="Calibri"/>
              </a:rPr>
              <a:t>tablet, </a:t>
            </a:r>
            <a:r>
              <a:rPr sz="2200" spc="-5" dirty="0">
                <a:latin typeface="Calibri"/>
                <a:cs typeface="Calibri"/>
              </a:rPr>
              <a:t>or</a:t>
            </a:r>
            <a:r>
              <a:rPr sz="2200" spc="10" dirty="0">
                <a:latin typeface="Calibri"/>
                <a:cs typeface="Calibri"/>
              </a:rPr>
              <a:t> </a:t>
            </a:r>
            <a:r>
              <a:rPr sz="2200" spc="15" dirty="0">
                <a:latin typeface="Calibri"/>
                <a:cs typeface="Calibri"/>
              </a:rPr>
              <a:t>computer</a:t>
            </a:r>
            <a:endParaRPr sz="2200">
              <a:latin typeface="Calibri"/>
              <a:cs typeface="Calibri"/>
            </a:endParaRPr>
          </a:p>
          <a:p>
            <a:pPr marL="469900">
              <a:lnSpc>
                <a:spcPts val="2775"/>
              </a:lnSpc>
            </a:pPr>
            <a:r>
              <a:rPr sz="3000" dirty="0">
                <a:solidFill>
                  <a:srgbClr val="FF004E"/>
                </a:solidFill>
                <a:latin typeface="Segoe UI Emoji"/>
                <a:cs typeface="Segoe UI Emoji"/>
              </a:rPr>
              <a:t>▫ </a:t>
            </a:r>
            <a:r>
              <a:rPr sz="2200" dirty="0">
                <a:latin typeface="Calibri"/>
                <a:cs typeface="Calibri"/>
              </a:rPr>
              <a:t>Online </a:t>
            </a:r>
            <a:r>
              <a:rPr sz="2200" spc="290" dirty="0">
                <a:latin typeface="Calibri"/>
                <a:cs typeface="Calibri"/>
              </a:rPr>
              <a:t>– </a:t>
            </a:r>
            <a:r>
              <a:rPr sz="2200" spc="35" dirty="0">
                <a:latin typeface="Calibri"/>
                <a:cs typeface="Calibri"/>
              </a:rPr>
              <a:t>secure </a:t>
            </a:r>
            <a:r>
              <a:rPr sz="2200" spc="25" dirty="0">
                <a:latin typeface="Calibri"/>
                <a:cs typeface="Calibri"/>
              </a:rPr>
              <a:t>and </a:t>
            </a:r>
            <a:r>
              <a:rPr sz="2200" spc="55" dirty="0">
                <a:latin typeface="Calibri"/>
                <a:cs typeface="Calibri"/>
              </a:rPr>
              <a:t>responses</a:t>
            </a:r>
            <a:r>
              <a:rPr sz="2200" spc="-55" dirty="0">
                <a:latin typeface="Calibri"/>
                <a:cs typeface="Calibri"/>
              </a:rPr>
              <a:t> </a:t>
            </a:r>
            <a:r>
              <a:rPr sz="2200" spc="15" dirty="0">
                <a:latin typeface="Calibri"/>
                <a:cs typeface="Calibri"/>
              </a:rPr>
              <a:t>encrypted</a:t>
            </a:r>
            <a:endParaRPr sz="2200">
              <a:latin typeface="Calibri"/>
              <a:cs typeface="Calibri"/>
            </a:endParaRPr>
          </a:p>
          <a:p>
            <a:pPr marL="469900">
              <a:lnSpc>
                <a:spcPts val="3170"/>
              </a:lnSpc>
            </a:pPr>
            <a:r>
              <a:rPr sz="3000" dirty="0">
                <a:solidFill>
                  <a:srgbClr val="FF004E"/>
                </a:solidFill>
                <a:latin typeface="Segoe UI Emoji"/>
                <a:cs typeface="Segoe UI Emoji"/>
              </a:rPr>
              <a:t>▫ </a:t>
            </a:r>
            <a:r>
              <a:rPr sz="2200" dirty="0">
                <a:latin typeface="Calibri"/>
                <a:cs typeface="Calibri"/>
              </a:rPr>
              <a:t>Online </a:t>
            </a:r>
            <a:r>
              <a:rPr sz="2200" spc="10" dirty="0">
                <a:latin typeface="Calibri"/>
                <a:cs typeface="Calibri"/>
              </a:rPr>
              <a:t>&amp; phone </a:t>
            </a:r>
            <a:r>
              <a:rPr sz="2200" spc="290" dirty="0">
                <a:latin typeface="Calibri"/>
                <a:cs typeface="Calibri"/>
              </a:rPr>
              <a:t>– </a:t>
            </a:r>
            <a:r>
              <a:rPr sz="2200" spc="15" dirty="0">
                <a:latin typeface="Calibri"/>
                <a:cs typeface="Calibri"/>
              </a:rPr>
              <a:t>questionnaire </a:t>
            </a:r>
            <a:r>
              <a:rPr sz="2200" spc="20" dirty="0">
                <a:latin typeface="Calibri"/>
                <a:cs typeface="Calibri"/>
              </a:rPr>
              <a:t>available</a:t>
            </a:r>
            <a:r>
              <a:rPr sz="2200" spc="40" dirty="0">
                <a:latin typeface="Calibri"/>
                <a:cs typeface="Calibri"/>
              </a:rPr>
              <a:t> </a:t>
            </a:r>
            <a:r>
              <a:rPr sz="2200" spc="-5" dirty="0">
                <a:latin typeface="Calibri"/>
                <a:cs typeface="Calibri"/>
              </a:rPr>
              <a:t>in</a:t>
            </a:r>
            <a:endParaRPr sz="2200">
              <a:latin typeface="Calibri"/>
              <a:cs typeface="Calibri"/>
            </a:endParaRPr>
          </a:p>
          <a:p>
            <a:pPr marL="812800">
              <a:lnSpc>
                <a:spcPts val="2625"/>
              </a:lnSpc>
            </a:pPr>
            <a:r>
              <a:rPr sz="2200" spc="110" dirty="0">
                <a:latin typeface="Calibri"/>
                <a:cs typeface="Calibri"/>
              </a:rPr>
              <a:t>13</a:t>
            </a:r>
            <a:r>
              <a:rPr sz="2200" spc="-60" dirty="0">
                <a:latin typeface="Calibri"/>
                <a:cs typeface="Calibri"/>
              </a:rPr>
              <a:t> </a:t>
            </a:r>
            <a:r>
              <a:rPr sz="2200" spc="50" dirty="0">
                <a:latin typeface="Calibri"/>
                <a:cs typeface="Calibri"/>
              </a:rPr>
              <a:t>languages</a:t>
            </a:r>
            <a:endParaRPr sz="2200">
              <a:latin typeface="Calibri"/>
              <a:cs typeface="Calibri"/>
            </a:endParaRPr>
          </a:p>
          <a:p>
            <a:pPr marL="355600" indent="-342900">
              <a:lnSpc>
                <a:spcPct val="100000"/>
              </a:lnSpc>
              <a:spcBef>
                <a:spcPts val="125"/>
              </a:spcBef>
              <a:buClr>
                <a:srgbClr val="FF004E"/>
              </a:buClr>
              <a:buSzPct val="125000"/>
              <a:buFont typeface="Segoe UI Emoji"/>
              <a:buChar char="▪"/>
              <a:tabLst>
                <a:tab pos="355600" algn="l"/>
              </a:tabLst>
            </a:pPr>
            <a:r>
              <a:rPr sz="2400" spc="15" dirty="0">
                <a:latin typeface="Calibri"/>
                <a:cs typeface="Calibri"/>
              </a:rPr>
              <a:t>About </a:t>
            </a:r>
            <a:r>
              <a:rPr sz="2400" spc="125" dirty="0">
                <a:latin typeface="Calibri"/>
                <a:cs typeface="Calibri"/>
              </a:rPr>
              <a:t>10 </a:t>
            </a:r>
            <a:r>
              <a:rPr sz="2400" spc="45" dirty="0">
                <a:latin typeface="Calibri"/>
                <a:cs typeface="Calibri"/>
              </a:rPr>
              <a:t>minutes </a:t>
            </a:r>
            <a:r>
              <a:rPr sz="2400" spc="20" dirty="0">
                <a:latin typeface="Calibri"/>
                <a:cs typeface="Calibri"/>
              </a:rPr>
              <a:t>to complete</a:t>
            </a:r>
            <a:r>
              <a:rPr sz="2400" spc="-290" dirty="0">
                <a:latin typeface="Calibri"/>
                <a:cs typeface="Calibri"/>
              </a:rPr>
              <a:t> </a:t>
            </a:r>
            <a:r>
              <a:rPr sz="2400" spc="20" dirty="0">
                <a:latin typeface="Calibri"/>
                <a:cs typeface="Calibri"/>
              </a:rPr>
              <a:t>questionnaire</a:t>
            </a:r>
            <a:endParaRPr sz="2400">
              <a:latin typeface="Calibri"/>
              <a:cs typeface="Calibri"/>
            </a:endParaRPr>
          </a:p>
          <a:p>
            <a:pPr marL="355600" marR="103505" indent="-342900">
              <a:lnSpc>
                <a:spcPct val="105000"/>
              </a:lnSpc>
              <a:buClr>
                <a:srgbClr val="FF004E"/>
              </a:buClr>
              <a:buSzPct val="125000"/>
              <a:buFont typeface="Segoe UI Emoji"/>
              <a:buChar char="▪"/>
              <a:tabLst>
                <a:tab pos="355600" algn="l"/>
              </a:tabLst>
            </a:pPr>
            <a:r>
              <a:rPr sz="2400" spc="55" dirty="0">
                <a:latin typeface="Calibri"/>
                <a:cs typeface="Calibri"/>
              </a:rPr>
              <a:t>Toll-free </a:t>
            </a:r>
            <a:r>
              <a:rPr sz="2400" spc="70" dirty="0">
                <a:latin typeface="Calibri"/>
                <a:cs typeface="Calibri"/>
              </a:rPr>
              <a:t>Census </a:t>
            </a:r>
            <a:r>
              <a:rPr sz="2400" spc="40" dirty="0">
                <a:latin typeface="Calibri"/>
                <a:cs typeface="Calibri"/>
              </a:rPr>
              <a:t>Bureau </a:t>
            </a:r>
            <a:r>
              <a:rPr sz="2400" spc="10" dirty="0">
                <a:latin typeface="Calibri"/>
                <a:cs typeface="Calibri"/>
              </a:rPr>
              <a:t>phone hotline </a:t>
            </a:r>
            <a:r>
              <a:rPr sz="2400" dirty="0">
                <a:latin typeface="Calibri"/>
                <a:cs typeface="Calibri"/>
              </a:rPr>
              <a:t>in</a:t>
            </a:r>
            <a:r>
              <a:rPr sz="2400" spc="-365" dirty="0">
                <a:latin typeface="Calibri"/>
                <a:cs typeface="Calibri"/>
              </a:rPr>
              <a:t> </a:t>
            </a:r>
            <a:r>
              <a:rPr sz="2400" spc="125" dirty="0">
                <a:latin typeface="Calibri"/>
                <a:cs typeface="Calibri"/>
              </a:rPr>
              <a:t>13  </a:t>
            </a:r>
            <a:r>
              <a:rPr sz="2400" spc="60" dirty="0">
                <a:latin typeface="Calibri"/>
                <a:cs typeface="Calibri"/>
              </a:rPr>
              <a:t>languages</a:t>
            </a:r>
            <a:endParaRPr sz="2400">
              <a:latin typeface="Calibri"/>
              <a:cs typeface="Calibri"/>
            </a:endParaRPr>
          </a:p>
        </p:txBody>
      </p:sp>
      <p:sp>
        <p:nvSpPr>
          <p:cNvPr id="5" name="object 5"/>
          <p:cNvSpPr/>
          <p:nvPr/>
        </p:nvSpPr>
        <p:spPr>
          <a:xfrm>
            <a:off x="431291" y="1796795"/>
            <a:ext cx="2039112" cy="20391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6492240" cy="396240"/>
          </a:xfrm>
          <a:prstGeom prst="rect">
            <a:avLst/>
          </a:prstGeom>
        </p:spPr>
        <p:txBody>
          <a:bodyPr vert="horz" wrap="square" lIns="0" tIns="0" rIns="0" bIns="0" rtlCol="0">
            <a:spAutoFit/>
          </a:bodyPr>
          <a:lstStyle/>
          <a:p>
            <a:pPr marL="12700">
              <a:lnSpc>
                <a:spcPct val="100000"/>
              </a:lnSpc>
            </a:pPr>
            <a:r>
              <a:rPr spc="60" dirty="0"/>
              <a:t>How</a:t>
            </a:r>
            <a:r>
              <a:rPr spc="-20" dirty="0"/>
              <a:t> </a:t>
            </a:r>
            <a:r>
              <a:rPr spc="55" dirty="0"/>
              <a:t>can</a:t>
            </a:r>
            <a:r>
              <a:rPr spc="-30" dirty="0"/>
              <a:t> </a:t>
            </a:r>
            <a:r>
              <a:rPr spc="20" dirty="0"/>
              <a:t>people</a:t>
            </a:r>
            <a:r>
              <a:rPr spc="-45" dirty="0"/>
              <a:t> </a:t>
            </a:r>
            <a:r>
              <a:rPr spc="45" dirty="0"/>
              <a:t>respond</a:t>
            </a:r>
            <a:r>
              <a:rPr spc="-35" dirty="0"/>
              <a:t> </a:t>
            </a:r>
            <a:r>
              <a:rPr spc="15" dirty="0"/>
              <a:t>to</a:t>
            </a:r>
            <a:r>
              <a:rPr spc="-20" dirty="0"/>
              <a:t> </a:t>
            </a:r>
            <a:r>
              <a:rPr spc="35" dirty="0"/>
              <a:t>the</a:t>
            </a:r>
            <a:r>
              <a:rPr spc="-20" dirty="0"/>
              <a:t> </a:t>
            </a:r>
            <a:r>
              <a:rPr spc="140" dirty="0"/>
              <a:t>2020</a:t>
            </a:r>
            <a:r>
              <a:rPr spc="-65" dirty="0"/>
              <a:t> </a:t>
            </a:r>
            <a:r>
              <a:rPr spc="65" dirty="0"/>
              <a:t>Census?</a:t>
            </a:r>
          </a:p>
        </p:txBody>
      </p:sp>
      <p:sp>
        <p:nvSpPr>
          <p:cNvPr id="3" name="object 3"/>
          <p:cNvSpPr txBox="1"/>
          <p:nvPr/>
        </p:nvSpPr>
        <p:spPr>
          <a:xfrm>
            <a:off x="748385" y="1416684"/>
            <a:ext cx="7685405" cy="2934265"/>
          </a:xfrm>
          <a:prstGeom prst="rect">
            <a:avLst/>
          </a:prstGeom>
        </p:spPr>
        <p:txBody>
          <a:bodyPr vert="horz" wrap="square" lIns="0" tIns="0" rIns="0" bIns="0" rtlCol="0">
            <a:spAutoFit/>
          </a:bodyPr>
          <a:lstStyle/>
          <a:p>
            <a:pPr marL="355600" indent="-342900">
              <a:lnSpc>
                <a:spcPts val="2555"/>
              </a:lnSpc>
              <a:buClr>
                <a:srgbClr val="FF004E"/>
              </a:buClr>
              <a:buSzPct val="125000"/>
              <a:buFont typeface="Segoe UI Emoji"/>
              <a:buChar char="▪"/>
              <a:tabLst>
                <a:tab pos="355600" algn="l"/>
              </a:tabLst>
            </a:pPr>
            <a:r>
              <a:rPr sz="2400" spc="70" dirty="0">
                <a:latin typeface="Calibri"/>
                <a:cs typeface="Calibri"/>
              </a:rPr>
              <a:t>Efforts </a:t>
            </a:r>
            <a:r>
              <a:rPr sz="2400" spc="20" dirty="0">
                <a:latin typeface="Calibri"/>
                <a:cs typeface="Calibri"/>
              </a:rPr>
              <a:t>to reach </a:t>
            </a:r>
            <a:r>
              <a:rPr sz="2400" spc="65" dirty="0">
                <a:latin typeface="Calibri"/>
                <a:cs typeface="Calibri"/>
              </a:rPr>
              <a:t>hard-to-count</a:t>
            </a:r>
            <a:r>
              <a:rPr sz="2400" spc="-270" dirty="0">
                <a:latin typeface="Calibri"/>
                <a:cs typeface="Calibri"/>
              </a:rPr>
              <a:t> </a:t>
            </a:r>
            <a:r>
              <a:rPr sz="2400" spc="35" dirty="0">
                <a:latin typeface="Calibri"/>
                <a:cs typeface="Calibri"/>
              </a:rPr>
              <a:t>communities</a:t>
            </a:r>
            <a:endParaRPr sz="2400" dirty="0">
              <a:latin typeface="Calibri"/>
              <a:cs typeface="Calibri"/>
            </a:endParaRPr>
          </a:p>
          <a:p>
            <a:pPr marL="469900">
              <a:lnSpc>
                <a:spcPts val="2865"/>
              </a:lnSpc>
            </a:pPr>
            <a:r>
              <a:rPr sz="3000" dirty="0">
                <a:solidFill>
                  <a:srgbClr val="FF004E"/>
                </a:solidFill>
                <a:latin typeface="Segoe UI Emoji"/>
                <a:cs typeface="Segoe UI Emoji"/>
              </a:rPr>
              <a:t>▫ </a:t>
            </a:r>
            <a:r>
              <a:rPr sz="2200" dirty="0">
                <a:latin typeface="Calibri"/>
                <a:cs typeface="Calibri"/>
              </a:rPr>
              <a:t>Online </a:t>
            </a:r>
            <a:r>
              <a:rPr sz="2200" spc="25" dirty="0">
                <a:latin typeface="Calibri"/>
                <a:cs typeface="Calibri"/>
              </a:rPr>
              <a:t>and </a:t>
            </a:r>
            <a:r>
              <a:rPr sz="2200" spc="10" dirty="0">
                <a:latin typeface="Calibri"/>
                <a:cs typeface="Calibri"/>
              </a:rPr>
              <a:t>phone </a:t>
            </a:r>
            <a:r>
              <a:rPr sz="2200" spc="15" dirty="0">
                <a:latin typeface="Calibri"/>
                <a:cs typeface="Calibri"/>
              </a:rPr>
              <a:t>questionnaire </a:t>
            </a:r>
            <a:r>
              <a:rPr sz="2200" spc="20" dirty="0">
                <a:latin typeface="Calibri"/>
                <a:cs typeface="Calibri"/>
              </a:rPr>
              <a:t>available </a:t>
            </a:r>
            <a:r>
              <a:rPr sz="2200" dirty="0">
                <a:latin typeface="Calibri"/>
                <a:cs typeface="Calibri"/>
              </a:rPr>
              <a:t>in </a:t>
            </a:r>
            <a:r>
              <a:rPr sz="2200" spc="110" dirty="0">
                <a:latin typeface="Calibri"/>
                <a:cs typeface="Calibri"/>
              </a:rPr>
              <a:t>13</a:t>
            </a:r>
            <a:r>
              <a:rPr sz="2200" spc="345" dirty="0">
                <a:latin typeface="Calibri"/>
                <a:cs typeface="Calibri"/>
              </a:rPr>
              <a:t> </a:t>
            </a:r>
            <a:r>
              <a:rPr sz="2200" spc="50" dirty="0">
                <a:latin typeface="Calibri"/>
                <a:cs typeface="Calibri"/>
              </a:rPr>
              <a:t>languages</a:t>
            </a:r>
            <a:endParaRPr sz="2200" dirty="0">
              <a:latin typeface="Calibri"/>
              <a:cs typeface="Calibri"/>
            </a:endParaRPr>
          </a:p>
          <a:p>
            <a:pPr marL="469900">
              <a:lnSpc>
                <a:spcPts val="2775"/>
              </a:lnSpc>
            </a:pPr>
            <a:r>
              <a:rPr sz="3000" dirty="0">
                <a:solidFill>
                  <a:srgbClr val="FF004E"/>
                </a:solidFill>
                <a:latin typeface="Segoe UI Emoji"/>
                <a:cs typeface="Segoe UI Emoji"/>
              </a:rPr>
              <a:t>▫ </a:t>
            </a:r>
            <a:r>
              <a:rPr sz="2200" spc="20" dirty="0">
                <a:latin typeface="Calibri"/>
                <a:cs typeface="Calibri"/>
              </a:rPr>
              <a:t>Guides </a:t>
            </a:r>
            <a:r>
              <a:rPr sz="2200" spc="-5" dirty="0">
                <a:latin typeface="Calibri"/>
                <a:cs typeface="Calibri"/>
              </a:rPr>
              <a:t>in </a:t>
            </a:r>
            <a:r>
              <a:rPr sz="2200" spc="110" dirty="0">
                <a:latin typeface="Calibri"/>
                <a:cs typeface="Calibri"/>
              </a:rPr>
              <a:t>59 </a:t>
            </a:r>
            <a:r>
              <a:rPr sz="2200" spc="65" dirty="0">
                <a:latin typeface="Calibri"/>
                <a:cs typeface="Calibri"/>
              </a:rPr>
              <a:t>non-English</a:t>
            </a:r>
            <a:r>
              <a:rPr sz="2200" spc="200" dirty="0">
                <a:latin typeface="Calibri"/>
                <a:cs typeface="Calibri"/>
              </a:rPr>
              <a:t> </a:t>
            </a:r>
            <a:r>
              <a:rPr sz="2200" spc="50" dirty="0">
                <a:latin typeface="Calibri"/>
                <a:cs typeface="Calibri"/>
              </a:rPr>
              <a:t>languages</a:t>
            </a:r>
            <a:endParaRPr sz="2200" dirty="0">
              <a:latin typeface="Calibri"/>
              <a:cs typeface="Calibri"/>
            </a:endParaRPr>
          </a:p>
          <a:p>
            <a:pPr marL="469900">
              <a:lnSpc>
                <a:spcPts val="2770"/>
              </a:lnSpc>
            </a:pPr>
            <a:r>
              <a:rPr sz="3000" dirty="0">
                <a:solidFill>
                  <a:srgbClr val="FF004E"/>
                </a:solidFill>
                <a:latin typeface="Segoe UI Emoji"/>
                <a:cs typeface="Segoe UI Emoji"/>
              </a:rPr>
              <a:t>▫ </a:t>
            </a:r>
            <a:r>
              <a:rPr sz="2200" spc="65" dirty="0">
                <a:latin typeface="Calibri"/>
                <a:cs typeface="Calibri"/>
              </a:rPr>
              <a:t>Census </a:t>
            </a:r>
            <a:r>
              <a:rPr sz="2200" spc="35" dirty="0">
                <a:latin typeface="Calibri"/>
                <a:cs typeface="Calibri"/>
              </a:rPr>
              <a:t>Bureau </a:t>
            </a:r>
            <a:r>
              <a:rPr sz="2200" spc="40" dirty="0">
                <a:latin typeface="Calibri"/>
                <a:cs typeface="Calibri"/>
              </a:rPr>
              <a:t>plans </a:t>
            </a:r>
            <a:r>
              <a:rPr sz="2200" spc="15" dirty="0">
                <a:latin typeface="Calibri"/>
                <a:cs typeface="Calibri"/>
              </a:rPr>
              <a:t>to </a:t>
            </a:r>
            <a:r>
              <a:rPr sz="2200" spc="-5" dirty="0">
                <a:latin typeface="Calibri"/>
                <a:cs typeface="Calibri"/>
              </a:rPr>
              <a:t>hire </a:t>
            </a:r>
            <a:r>
              <a:rPr sz="2200" spc="35" dirty="0">
                <a:latin typeface="Calibri"/>
                <a:cs typeface="Calibri"/>
              </a:rPr>
              <a:t>employees who</a:t>
            </a:r>
            <a:r>
              <a:rPr sz="2200" spc="145" dirty="0">
                <a:latin typeface="Calibri"/>
                <a:cs typeface="Calibri"/>
              </a:rPr>
              <a:t> </a:t>
            </a:r>
            <a:r>
              <a:rPr sz="2200" spc="15" dirty="0">
                <a:latin typeface="Calibri"/>
                <a:cs typeface="Calibri"/>
              </a:rPr>
              <a:t>are</a:t>
            </a:r>
            <a:endParaRPr sz="2200" dirty="0">
              <a:latin typeface="Calibri"/>
              <a:cs typeface="Calibri"/>
            </a:endParaRPr>
          </a:p>
          <a:p>
            <a:pPr marL="927100">
              <a:lnSpc>
                <a:spcPts val="2775"/>
              </a:lnSpc>
            </a:pPr>
            <a:r>
              <a:rPr sz="3000" spc="40" dirty="0">
                <a:solidFill>
                  <a:srgbClr val="FF004E"/>
                </a:solidFill>
                <a:latin typeface="Cambria Math"/>
                <a:cs typeface="Cambria Math"/>
              </a:rPr>
              <a:t>▸</a:t>
            </a:r>
            <a:r>
              <a:rPr sz="2200" spc="40" dirty="0">
                <a:latin typeface="Calibri"/>
                <a:cs typeface="Calibri"/>
              </a:rPr>
              <a:t>familiar </a:t>
            </a:r>
            <a:r>
              <a:rPr sz="2200" spc="30" dirty="0">
                <a:latin typeface="Calibri"/>
                <a:cs typeface="Calibri"/>
              </a:rPr>
              <a:t>with</a:t>
            </a:r>
            <a:r>
              <a:rPr sz="2200" spc="-110" dirty="0">
                <a:latin typeface="Calibri"/>
                <a:cs typeface="Calibri"/>
              </a:rPr>
              <a:t> </a:t>
            </a:r>
            <a:r>
              <a:rPr sz="2200" spc="25" dirty="0">
                <a:latin typeface="Calibri"/>
                <a:cs typeface="Calibri"/>
              </a:rPr>
              <a:t>neighborhoods</a:t>
            </a:r>
            <a:endParaRPr sz="2200" dirty="0">
              <a:latin typeface="Calibri"/>
              <a:cs typeface="Calibri"/>
            </a:endParaRPr>
          </a:p>
          <a:p>
            <a:pPr marL="927100">
              <a:lnSpc>
                <a:spcPts val="2775"/>
              </a:lnSpc>
            </a:pPr>
            <a:r>
              <a:rPr sz="3000" spc="40" dirty="0">
                <a:solidFill>
                  <a:srgbClr val="FF004E"/>
                </a:solidFill>
                <a:latin typeface="Cambria Math"/>
                <a:cs typeface="Cambria Math"/>
              </a:rPr>
              <a:t>▸</a:t>
            </a:r>
            <a:r>
              <a:rPr sz="2200" spc="40" dirty="0">
                <a:latin typeface="Calibri"/>
                <a:cs typeface="Calibri"/>
              </a:rPr>
              <a:t>reflect </a:t>
            </a:r>
            <a:r>
              <a:rPr sz="2200" spc="30" dirty="0">
                <a:latin typeface="Calibri"/>
                <a:cs typeface="Calibri"/>
              </a:rPr>
              <a:t>diversity </a:t>
            </a:r>
            <a:r>
              <a:rPr sz="2200" spc="25" dirty="0">
                <a:latin typeface="Calibri"/>
                <a:cs typeface="Calibri"/>
              </a:rPr>
              <a:t>of</a:t>
            </a:r>
            <a:r>
              <a:rPr sz="2200" spc="-50" dirty="0">
                <a:latin typeface="Calibri"/>
                <a:cs typeface="Calibri"/>
              </a:rPr>
              <a:t> </a:t>
            </a:r>
            <a:r>
              <a:rPr sz="2200" spc="30" dirty="0">
                <a:latin typeface="Calibri"/>
                <a:cs typeface="Calibri"/>
              </a:rPr>
              <a:t>communities</a:t>
            </a:r>
            <a:endParaRPr sz="2200" dirty="0">
              <a:latin typeface="Calibri"/>
              <a:cs typeface="Calibri"/>
            </a:endParaRPr>
          </a:p>
          <a:p>
            <a:pPr marL="469900">
              <a:lnSpc>
                <a:spcPts val="3170"/>
              </a:lnSpc>
            </a:pPr>
            <a:r>
              <a:rPr sz="3000" dirty="0">
                <a:solidFill>
                  <a:srgbClr val="FF004E"/>
                </a:solidFill>
                <a:latin typeface="Segoe UI Emoji"/>
                <a:cs typeface="Segoe UI Emoji"/>
              </a:rPr>
              <a:t>▫ </a:t>
            </a:r>
            <a:r>
              <a:rPr sz="2200" spc="65" dirty="0">
                <a:latin typeface="Calibri"/>
                <a:cs typeface="Calibri"/>
              </a:rPr>
              <a:t>Census </a:t>
            </a:r>
            <a:r>
              <a:rPr sz="2200" spc="35" dirty="0">
                <a:latin typeface="Calibri"/>
                <a:cs typeface="Calibri"/>
              </a:rPr>
              <a:t>Bureau </a:t>
            </a:r>
            <a:r>
              <a:rPr lang="en-US" sz="2200" spc="15" dirty="0">
                <a:latin typeface="Calibri"/>
                <a:cs typeface="Calibri"/>
              </a:rPr>
              <a:t>is</a:t>
            </a:r>
            <a:r>
              <a:rPr sz="2200" spc="15" dirty="0">
                <a:latin typeface="Calibri"/>
                <a:cs typeface="Calibri"/>
              </a:rPr>
              <a:t> </a:t>
            </a:r>
            <a:r>
              <a:rPr sz="2200" spc="10" dirty="0">
                <a:latin typeface="Calibri"/>
                <a:cs typeface="Calibri"/>
              </a:rPr>
              <a:t>partner</a:t>
            </a:r>
            <a:r>
              <a:rPr lang="en-US" sz="2200" spc="10" dirty="0">
                <a:latin typeface="Calibri"/>
                <a:cs typeface="Calibri"/>
              </a:rPr>
              <a:t>ing</a:t>
            </a:r>
            <a:r>
              <a:rPr sz="2200" spc="10" dirty="0">
                <a:latin typeface="Calibri"/>
                <a:cs typeface="Calibri"/>
              </a:rPr>
              <a:t> </a:t>
            </a:r>
            <a:r>
              <a:rPr sz="2200" spc="30" dirty="0">
                <a:latin typeface="Calibri"/>
                <a:cs typeface="Calibri"/>
              </a:rPr>
              <a:t>with </a:t>
            </a:r>
            <a:r>
              <a:rPr sz="2200" spc="15" dirty="0">
                <a:latin typeface="Calibri"/>
                <a:cs typeface="Calibri"/>
              </a:rPr>
              <a:t>“trusted </a:t>
            </a:r>
            <a:r>
              <a:rPr sz="2200" spc="20" dirty="0">
                <a:latin typeface="Calibri"/>
                <a:cs typeface="Calibri"/>
              </a:rPr>
              <a:t>voices” </a:t>
            </a:r>
            <a:r>
              <a:rPr sz="2200" spc="290" dirty="0">
                <a:latin typeface="Calibri"/>
                <a:cs typeface="Calibri"/>
              </a:rPr>
              <a:t>– </a:t>
            </a:r>
            <a:r>
              <a:rPr sz="2200" spc="55" dirty="0">
                <a:latin typeface="Calibri"/>
                <a:cs typeface="Calibri"/>
              </a:rPr>
              <a:t>such</a:t>
            </a:r>
            <a:r>
              <a:rPr sz="2200" spc="-135" dirty="0">
                <a:latin typeface="Calibri"/>
                <a:cs typeface="Calibri"/>
              </a:rPr>
              <a:t> </a:t>
            </a:r>
            <a:r>
              <a:rPr sz="2200" spc="100" dirty="0">
                <a:latin typeface="Calibri"/>
                <a:cs typeface="Calibri"/>
              </a:rPr>
              <a:t>as</a:t>
            </a:r>
            <a:r>
              <a:rPr lang="en-US" sz="2200" spc="100" dirty="0">
                <a:latin typeface="Calibri"/>
                <a:cs typeface="Calibri"/>
              </a:rPr>
              <a:t> </a:t>
            </a:r>
            <a:r>
              <a:rPr sz="2200" spc="15" dirty="0">
                <a:latin typeface="Calibri"/>
                <a:cs typeface="Calibri"/>
              </a:rPr>
              <a:t>libraries</a:t>
            </a:r>
            <a:endParaRPr sz="22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4735830" cy="471805"/>
          </a:xfrm>
          <a:prstGeom prst="rect">
            <a:avLst/>
          </a:prstGeom>
        </p:spPr>
        <p:txBody>
          <a:bodyPr vert="horz" wrap="square" lIns="0" tIns="0" rIns="0" bIns="0" rtlCol="0">
            <a:spAutoFit/>
          </a:bodyPr>
          <a:lstStyle/>
          <a:p>
            <a:pPr marL="12700">
              <a:lnSpc>
                <a:spcPct val="100000"/>
              </a:lnSpc>
            </a:pPr>
            <a:r>
              <a:rPr spc="50" dirty="0"/>
              <a:t>What</a:t>
            </a:r>
            <a:r>
              <a:rPr spc="-50" dirty="0"/>
              <a:t> </a:t>
            </a:r>
            <a:r>
              <a:rPr spc="110" dirty="0"/>
              <a:t>is</a:t>
            </a:r>
            <a:r>
              <a:rPr spc="-20" dirty="0"/>
              <a:t> </a:t>
            </a:r>
            <a:r>
              <a:rPr spc="45" dirty="0"/>
              <a:t>new</a:t>
            </a:r>
            <a:r>
              <a:rPr spc="-40" dirty="0"/>
              <a:t> </a:t>
            </a:r>
            <a:r>
              <a:rPr spc="40" dirty="0"/>
              <a:t>in</a:t>
            </a:r>
            <a:r>
              <a:rPr spc="-25" dirty="0"/>
              <a:t> </a:t>
            </a:r>
            <a:r>
              <a:rPr spc="35" dirty="0"/>
              <a:t>the</a:t>
            </a:r>
            <a:r>
              <a:rPr spc="-25" dirty="0"/>
              <a:t> </a:t>
            </a:r>
            <a:r>
              <a:rPr spc="140" dirty="0"/>
              <a:t>2020</a:t>
            </a:r>
            <a:r>
              <a:rPr spc="-70" dirty="0"/>
              <a:t> </a:t>
            </a:r>
            <a:r>
              <a:rPr spc="65" dirty="0"/>
              <a:t>Census?</a:t>
            </a:r>
          </a:p>
        </p:txBody>
      </p:sp>
      <p:sp>
        <p:nvSpPr>
          <p:cNvPr id="4" name="object 4"/>
          <p:cNvSpPr txBox="1"/>
          <p:nvPr/>
        </p:nvSpPr>
        <p:spPr>
          <a:xfrm>
            <a:off x="2201417" y="4181094"/>
            <a:ext cx="4945380" cy="553720"/>
          </a:xfrm>
          <a:prstGeom prst="rect">
            <a:avLst/>
          </a:prstGeom>
          <a:ln w="22860">
            <a:solidFill>
              <a:srgbClr val="000000"/>
            </a:solidFill>
          </a:ln>
        </p:spPr>
        <p:txBody>
          <a:bodyPr vert="horz" wrap="square" lIns="0" tIns="48260" rIns="0" bIns="0" rtlCol="0">
            <a:spAutoFit/>
          </a:bodyPr>
          <a:lstStyle/>
          <a:p>
            <a:pPr marL="219710">
              <a:lnSpc>
                <a:spcPct val="100000"/>
              </a:lnSpc>
              <a:spcBef>
                <a:spcPts val="380"/>
              </a:spcBef>
            </a:pPr>
            <a:r>
              <a:rPr sz="2400" b="1" spc="80" dirty="0">
                <a:solidFill>
                  <a:srgbClr val="0061AC"/>
                </a:solidFill>
                <a:latin typeface="Calibri"/>
                <a:cs typeface="Calibri"/>
              </a:rPr>
              <a:t>Census </a:t>
            </a:r>
            <a:r>
              <a:rPr sz="2400" b="1" spc="65" dirty="0">
                <a:solidFill>
                  <a:srgbClr val="0061AC"/>
                </a:solidFill>
                <a:latin typeface="Calibri"/>
                <a:cs typeface="Calibri"/>
              </a:rPr>
              <a:t>responses </a:t>
            </a:r>
            <a:r>
              <a:rPr sz="2400" b="1" spc="30" dirty="0">
                <a:solidFill>
                  <a:srgbClr val="0061AC"/>
                </a:solidFill>
                <a:latin typeface="Calibri"/>
                <a:cs typeface="Calibri"/>
              </a:rPr>
              <a:t>are</a:t>
            </a:r>
            <a:r>
              <a:rPr sz="2400" b="1" spc="-195" dirty="0">
                <a:solidFill>
                  <a:srgbClr val="0061AC"/>
                </a:solidFill>
                <a:latin typeface="Calibri"/>
                <a:cs typeface="Calibri"/>
              </a:rPr>
              <a:t> </a:t>
            </a:r>
            <a:r>
              <a:rPr sz="2400" b="1" spc="30" dirty="0">
                <a:solidFill>
                  <a:srgbClr val="0061AC"/>
                </a:solidFill>
                <a:latin typeface="Calibri"/>
                <a:cs typeface="Calibri"/>
              </a:rPr>
              <a:t>confidential.</a:t>
            </a:r>
            <a:endParaRPr sz="2400">
              <a:latin typeface="Calibri"/>
              <a:cs typeface="Calibri"/>
            </a:endParaRPr>
          </a:p>
        </p:txBody>
      </p:sp>
      <p:sp>
        <p:nvSpPr>
          <p:cNvPr id="5" name="object 5"/>
          <p:cNvSpPr txBox="1"/>
          <p:nvPr/>
        </p:nvSpPr>
        <p:spPr>
          <a:xfrm>
            <a:off x="748385" y="1608454"/>
            <a:ext cx="3327400" cy="1588770"/>
          </a:xfrm>
          <a:prstGeom prst="rect">
            <a:avLst/>
          </a:prstGeom>
        </p:spPr>
        <p:txBody>
          <a:bodyPr vert="horz" wrap="square" lIns="0" tIns="0" rIns="0" bIns="0" rtlCol="0">
            <a:spAutoFit/>
          </a:bodyPr>
          <a:lstStyle/>
          <a:p>
            <a:pPr marL="355600" indent="-342900">
              <a:lnSpc>
                <a:spcPct val="100000"/>
              </a:lnSpc>
              <a:buClr>
                <a:srgbClr val="FF004E"/>
              </a:buClr>
              <a:buSzPct val="125000"/>
              <a:buFont typeface="Segoe UI Emoji"/>
              <a:buChar char="▪"/>
              <a:tabLst>
                <a:tab pos="355600" algn="l"/>
              </a:tabLst>
            </a:pPr>
            <a:r>
              <a:rPr sz="2400" spc="5" dirty="0">
                <a:latin typeface="Calibri"/>
                <a:cs typeface="Calibri"/>
              </a:rPr>
              <a:t>Online</a:t>
            </a:r>
            <a:r>
              <a:rPr sz="2400" spc="-105" dirty="0">
                <a:latin typeface="Calibri"/>
                <a:cs typeface="Calibri"/>
              </a:rPr>
              <a:t> </a:t>
            </a:r>
            <a:r>
              <a:rPr sz="2400" spc="75" dirty="0">
                <a:latin typeface="Calibri"/>
                <a:cs typeface="Calibri"/>
              </a:rPr>
              <a:t>self-response</a:t>
            </a:r>
            <a:endParaRPr sz="2400">
              <a:latin typeface="Calibri"/>
              <a:cs typeface="Calibri"/>
            </a:endParaRPr>
          </a:p>
          <a:p>
            <a:pPr marL="355600" marR="5080" indent="-342900">
              <a:lnSpc>
                <a:spcPct val="105000"/>
              </a:lnSpc>
              <a:buClr>
                <a:srgbClr val="FF004E"/>
              </a:buClr>
              <a:buSzPct val="125000"/>
              <a:buFont typeface="Segoe UI Emoji"/>
              <a:buChar char="▪"/>
              <a:tabLst>
                <a:tab pos="355600" algn="l"/>
              </a:tabLst>
            </a:pPr>
            <a:r>
              <a:rPr sz="2400" spc="40" dirty="0">
                <a:latin typeface="Calibri"/>
                <a:cs typeface="Calibri"/>
              </a:rPr>
              <a:t>Household</a:t>
            </a:r>
            <a:r>
              <a:rPr sz="2400" spc="-65" dirty="0">
                <a:latin typeface="Calibri"/>
                <a:cs typeface="Calibri"/>
              </a:rPr>
              <a:t> </a:t>
            </a:r>
            <a:r>
              <a:rPr sz="2400" spc="20" dirty="0">
                <a:latin typeface="Calibri"/>
                <a:cs typeface="Calibri"/>
              </a:rPr>
              <a:t>relationship  </a:t>
            </a:r>
            <a:r>
              <a:rPr sz="2400" spc="30" dirty="0">
                <a:latin typeface="Calibri"/>
                <a:cs typeface="Calibri"/>
              </a:rPr>
              <a:t>question</a:t>
            </a:r>
            <a:endParaRPr sz="2400">
              <a:latin typeface="Calibri"/>
              <a:cs typeface="Calibri"/>
            </a:endParaRPr>
          </a:p>
          <a:p>
            <a:pPr marL="355600" indent="-342900">
              <a:lnSpc>
                <a:spcPct val="100000"/>
              </a:lnSpc>
              <a:spcBef>
                <a:spcPts val="140"/>
              </a:spcBef>
              <a:buClr>
                <a:srgbClr val="FF004E"/>
              </a:buClr>
              <a:buSzPct val="125000"/>
              <a:buFont typeface="Segoe UI Emoji"/>
              <a:buChar char="▪"/>
              <a:tabLst>
                <a:tab pos="355600" algn="l"/>
              </a:tabLst>
            </a:pPr>
            <a:r>
              <a:rPr sz="2400" i="1" u="sng" spc="-50" dirty="0">
                <a:latin typeface="Calibri"/>
                <a:cs typeface="Calibri"/>
              </a:rPr>
              <a:t>No </a:t>
            </a:r>
            <a:r>
              <a:rPr sz="2400" spc="30" dirty="0">
                <a:latin typeface="Calibri"/>
                <a:cs typeface="Calibri"/>
              </a:rPr>
              <a:t>citizenship</a:t>
            </a:r>
            <a:r>
              <a:rPr sz="2400" spc="-35" dirty="0">
                <a:latin typeface="Calibri"/>
                <a:cs typeface="Calibri"/>
              </a:rPr>
              <a:t> </a:t>
            </a:r>
            <a:r>
              <a:rPr sz="2400" spc="30" dirty="0">
                <a:latin typeface="Calibri"/>
                <a:cs typeface="Calibri"/>
              </a:rPr>
              <a:t>question</a:t>
            </a:r>
            <a:endParaRPr sz="2400">
              <a:latin typeface="Calibri"/>
              <a:cs typeface="Calibri"/>
            </a:endParaRPr>
          </a:p>
        </p:txBody>
      </p:sp>
      <p:sp>
        <p:nvSpPr>
          <p:cNvPr id="6" name="object 6"/>
          <p:cNvSpPr/>
          <p:nvPr/>
        </p:nvSpPr>
        <p:spPr>
          <a:xfrm>
            <a:off x="4924044" y="1318260"/>
            <a:ext cx="3863340" cy="25069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3B87-7F2D-408C-B7B9-281E6F565956}"/>
              </a:ext>
            </a:extLst>
          </p:cNvPr>
          <p:cNvSpPr>
            <a:spLocks noGrp="1"/>
          </p:cNvSpPr>
          <p:nvPr>
            <p:ph type="title"/>
          </p:nvPr>
        </p:nvSpPr>
        <p:spPr>
          <a:xfrm>
            <a:off x="798372" y="627126"/>
            <a:ext cx="7547254" cy="400110"/>
          </a:xfrm>
        </p:spPr>
        <p:txBody>
          <a:bodyPr/>
          <a:lstStyle/>
          <a:p>
            <a:r>
              <a:rPr lang="en-US" dirty="0"/>
              <a:t>What does the paper census look like?</a:t>
            </a:r>
          </a:p>
        </p:txBody>
      </p:sp>
      <p:sp>
        <p:nvSpPr>
          <p:cNvPr id="3" name="Text Placeholder 2">
            <a:extLst>
              <a:ext uri="{FF2B5EF4-FFF2-40B4-BE49-F238E27FC236}">
                <a16:creationId xmlns:a16="http://schemas.microsoft.com/office/drawing/2014/main" id="{2F3EB21C-AEAC-41C3-9A2B-66032C5C7B4C}"/>
              </a:ext>
            </a:extLst>
          </p:cNvPr>
          <p:cNvSpPr>
            <a:spLocks noGrp="1"/>
          </p:cNvSpPr>
          <p:nvPr>
            <p:ph type="body" idx="1"/>
          </p:nvPr>
        </p:nvSpPr>
        <p:spPr>
          <a:xfrm>
            <a:off x="533400" y="2571750"/>
            <a:ext cx="2693285" cy="923330"/>
          </a:xfrm>
        </p:spPr>
        <p:txBody>
          <a:bodyPr/>
          <a:lstStyle/>
          <a:p>
            <a:r>
              <a:rPr lang="en-US" sz="2000" dirty="0"/>
              <a:t>9 Questions for person 1, and 7 for the additional people counted. </a:t>
            </a:r>
          </a:p>
        </p:txBody>
      </p:sp>
      <p:pic>
        <p:nvPicPr>
          <p:cNvPr id="5" name="Picture 4">
            <a:extLst>
              <a:ext uri="{FF2B5EF4-FFF2-40B4-BE49-F238E27FC236}">
                <a16:creationId xmlns:a16="http://schemas.microsoft.com/office/drawing/2014/main" id="{31709B4F-113E-4FAF-95D4-5770041DF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71" y="1277287"/>
            <a:ext cx="5353514" cy="3421677"/>
          </a:xfrm>
          <a:prstGeom prst="rect">
            <a:avLst/>
          </a:prstGeom>
        </p:spPr>
      </p:pic>
    </p:spTree>
    <p:extLst>
      <p:ext uri="{BB962C8B-B14F-4D97-AF65-F5344CB8AC3E}">
        <p14:creationId xmlns:p14="http://schemas.microsoft.com/office/powerpoint/2010/main" val="329713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5" name="object 5"/>
          <p:cNvSpPr txBox="1"/>
          <p:nvPr/>
        </p:nvSpPr>
        <p:spPr>
          <a:xfrm>
            <a:off x="887412" y="1276350"/>
            <a:ext cx="7369175" cy="3803862"/>
          </a:xfrm>
          <a:prstGeom prst="rect">
            <a:avLst/>
          </a:prstGeom>
        </p:spPr>
        <p:txBody>
          <a:bodyPr vert="horz" wrap="square" lIns="0" tIns="0" rIns="0" bIns="0" rtlCol="0">
            <a:spAutoFit/>
          </a:bodyPr>
          <a:lstStyle/>
          <a:p>
            <a:pPr marL="12700">
              <a:lnSpc>
                <a:spcPct val="100000"/>
              </a:lnSpc>
            </a:pPr>
            <a:r>
              <a:rPr sz="2400" b="1" spc="-5" dirty="0">
                <a:solidFill>
                  <a:srgbClr val="004F89"/>
                </a:solidFill>
                <a:latin typeface="Arial"/>
                <a:cs typeface="Arial"/>
              </a:rPr>
              <a:t>Participate </a:t>
            </a:r>
            <a:r>
              <a:rPr sz="2400" b="1" dirty="0">
                <a:solidFill>
                  <a:srgbClr val="004F89"/>
                </a:solidFill>
                <a:latin typeface="Arial"/>
                <a:cs typeface="Arial"/>
              </a:rPr>
              <a:t>in </a:t>
            </a:r>
            <a:r>
              <a:rPr sz="2400" b="1" spc="-5" dirty="0">
                <a:solidFill>
                  <a:srgbClr val="004F89"/>
                </a:solidFill>
                <a:latin typeface="Arial"/>
                <a:cs typeface="Arial"/>
              </a:rPr>
              <a:t>Complete Count</a:t>
            </a:r>
            <a:r>
              <a:rPr sz="2400" b="1" spc="10" dirty="0">
                <a:solidFill>
                  <a:srgbClr val="004F89"/>
                </a:solidFill>
                <a:latin typeface="Arial"/>
                <a:cs typeface="Arial"/>
              </a:rPr>
              <a:t> </a:t>
            </a:r>
            <a:r>
              <a:rPr sz="2400" b="1" spc="-5" dirty="0">
                <a:solidFill>
                  <a:srgbClr val="004F89"/>
                </a:solidFill>
                <a:latin typeface="Arial"/>
                <a:cs typeface="Arial"/>
              </a:rPr>
              <a:t>Committees</a:t>
            </a:r>
            <a:endParaRPr sz="2400" dirty="0">
              <a:latin typeface="Arial"/>
              <a:cs typeface="Arial"/>
            </a:endParaRPr>
          </a:p>
          <a:p>
            <a:pPr>
              <a:lnSpc>
                <a:spcPct val="100000"/>
              </a:lnSpc>
              <a:spcBef>
                <a:spcPts val="20"/>
              </a:spcBef>
            </a:pPr>
            <a:endParaRPr lang="en-US" sz="2550" dirty="0">
              <a:latin typeface="Times New Roman"/>
              <a:cs typeface="Times New Roman"/>
            </a:endParaRPr>
          </a:p>
          <a:p>
            <a:pPr marL="3637915" indent="-342900">
              <a:lnSpc>
                <a:spcPts val="2555"/>
              </a:lnSpc>
              <a:spcBef>
                <a:spcPts val="5"/>
              </a:spcBef>
              <a:buClr>
                <a:srgbClr val="FF004E"/>
              </a:buClr>
              <a:buSzPct val="125000"/>
              <a:buFont typeface="Segoe UI Emoji"/>
              <a:buChar char="▪"/>
              <a:tabLst>
                <a:tab pos="3638550" algn="l"/>
              </a:tabLst>
            </a:pPr>
            <a:r>
              <a:rPr sz="2400" spc="45" dirty="0">
                <a:latin typeface="Calibri"/>
                <a:cs typeface="Calibri"/>
              </a:rPr>
              <a:t>Local </a:t>
            </a:r>
            <a:r>
              <a:rPr sz="2400" spc="35" dirty="0">
                <a:latin typeface="Calibri"/>
                <a:cs typeface="Calibri"/>
              </a:rPr>
              <a:t>communities</a:t>
            </a:r>
            <a:r>
              <a:rPr sz="2400" spc="-130" dirty="0">
                <a:latin typeface="Calibri"/>
                <a:cs typeface="Calibri"/>
              </a:rPr>
              <a:t> </a:t>
            </a:r>
            <a:r>
              <a:rPr sz="2400" spc="50" dirty="0">
                <a:latin typeface="Calibri"/>
                <a:cs typeface="Calibri"/>
              </a:rPr>
              <a:t>establish</a:t>
            </a:r>
            <a:endParaRPr sz="2400" dirty="0">
              <a:latin typeface="Calibri"/>
              <a:cs typeface="Calibri"/>
            </a:endParaRPr>
          </a:p>
          <a:p>
            <a:pPr marL="3752215">
              <a:lnSpc>
                <a:spcPts val="2860"/>
              </a:lnSpc>
            </a:pPr>
            <a:r>
              <a:rPr sz="3000" dirty="0">
                <a:solidFill>
                  <a:srgbClr val="FF004E"/>
                </a:solidFill>
                <a:latin typeface="Segoe UI Emoji"/>
                <a:cs typeface="Segoe UI Emoji"/>
              </a:rPr>
              <a:t>▫ </a:t>
            </a:r>
            <a:r>
              <a:rPr sz="2200" spc="40" dirty="0">
                <a:latin typeface="Calibri"/>
                <a:cs typeface="Calibri"/>
              </a:rPr>
              <a:t>To </a:t>
            </a:r>
            <a:r>
              <a:rPr sz="2200" spc="30" dirty="0">
                <a:latin typeface="Calibri"/>
                <a:cs typeface="Calibri"/>
              </a:rPr>
              <a:t>increase</a:t>
            </a:r>
            <a:r>
              <a:rPr sz="2200" spc="180" dirty="0">
                <a:latin typeface="Calibri"/>
                <a:cs typeface="Calibri"/>
              </a:rPr>
              <a:t> </a:t>
            </a:r>
            <a:r>
              <a:rPr sz="2200" spc="60" dirty="0">
                <a:latin typeface="Calibri"/>
                <a:cs typeface="Calibri"/>
              </a:rPr>
              <a:t>awareness</a:t>
            </a:r>
            <a:endParaRPr lang="en-US" sz="2200" spc="60" dirty="0">
              <a:latin typeface="Calibri"/>
              <a:cs typeface="Calibri"/>
            </a:endParaRPr>
          </a:p>
          <a:p>
            <a:pPr marL="4095115" indent="-343535">
              <a:lnSpc>
                <a:spcPts val="3175"/>
              </a:lnSpc>
            </a:pPr>
            <a:r>
              <a:rPr lang="en-US" sz="2400" dirty="0">
                <a:solidFill>
                  <a:srgbClr val="FF004E"/>
                </a:solidFill>
                <a:latin typeface="Segoe UI Emoji"/>
                <a:cs typeface="Segoe UI Emoji"/>
              </a:rPr>
              <a:t>▫  </a:t>
            </a:r>
            <a:r>
              <a:rPr lang="en-US" sz="2200" spc="40" dirty="0">
                <a:cs typeface="Calibri"/>
              </a:rPr>
              <a:t>To </a:t>
            </a:r>
            <a:r>
              <a:rPr lang="en-US" sz="2200" spc="20" dirty="0">
                <a:cs typeface="Calibri"/>
              </a:rPr>
              <a:t>encourage </a:t>
            </a:r>
            <a:r>
              <a:rPr lang="en-US" sz="2200" spc="35" dirty="0">
                <a:cs typeface="Calibri"/>
              </a:rPr>
              <a:t>residents</a:t>
            </a:r>
            <a:r>
              <a:rPr lang="en-US" sz="2200" spc="260" dirty="0">
                <a:cs typeface="Calibri"/>
              </a:rPr>
              <a:t> </a:t>
            </a:r>
            <a:r>
              <a:rPr lang="en-US" sz="2200" spc="15" dirty="0">
                <a:cs typeface="Calibri"/>
              </a:rPr>
              <a:t>to</a:t>
            </a:r>
            <a:endParaRPr lang="en-US" sz="2200" dirty="0">
              <a:cs typeface="Calibri"/>
            </a:endParaRPr>
          </a:p>
          <a:p>
            <a:pPr marL="3693160" algn="ctr">
              <a:lnSpc>
                <a:spcPts val="2625"/>
              </a:lnSpc>
            </a:pPr>
            <a:r>
              <a:rPr lang="en-US" sz="2200" spc="25" dirty="0">
                <a:cs typeface="Calibri"/>
              </a:rPr>
              <a:t>respond </a:t>
            </a:r>
            <a:r>
              <a:rPr lang="en-US" sz="2200" spc="15" dirty="0">
                <a:cs typeface="Calibri"/>
              </a:rPr>
              <a:t>to </a:t>
            </a:r>
            <a:r>
              <a:rPr lang="en-US" sz="2200" spc="110" dirty="0">
                <a:cs typeface="Calibri"/>
              </a:rPr>
              <a:t>2020</a:t>
            </a:r>
            <a:r>
              <a:rPr lang="en-US" sz="2200" spc="-80" dirty="0">
                <a:cs typeface="Calibri"/>
              </a:rPr>
              <a:t> </a:t>
            </a:r>
            <a:r>
              <a:rPr lang="en-US" sz="2200" spc="65" dirty="0">
                <a:cs typeface="Calibri"/>
              </a:rPr>
              <a:t>Census</a:t>
            </a:r>
          </a:p>
          <a:p>
            <a:pPr marL="4095115" indent="-343535">
              <a:lnSpc>
                <a:spcPts val="3175"/>
              </a:lnSpc>
            </a:pPr>
            <a:r>
              <a:rPr lang="en-US" sz="3000" dirty="0">
                <a:solidFill>
                  <a:srgbClr val="FF004E"/>
                </a:solidFill>
                <a:latin typeface="Segoe UI Emoji"/>
                <a:cs typeface="Segoe UI Emoji"/>
              </a:rPr>
              <a:t>▫ </a:t>
            </a:r>
            <a:r>
              <a:rPr lang="en-US" sz="2000" dirty="0">
                <a:cs typeface="Segoe UI Emoji"/>
              </a:rPr>
              <a:t>16 libraries in Maine have their own CC committees</a:t>
            </a:r>
          </a:p>
          <a:p>
            <a:pPr marL="4095115" indent="-343535">
              <a:lnSpc>
                <a:spcPts val="3175"/>
              </a:lnSpc>
            </a:pPr>
            <a:r>
              <a:rPr lang="en-US" sz="1600" dirty="0">
                <a:cs typeface="Arial"/>
              </a:rPr>
              <a:t>The State Complete Count website is at: </a:t>
            </a:r>
            <a:r>
              <a:rPr lang="en-US" sz="1600" dirty="0">
                <a:cs typeface="Arial"/>
                <a:hlinkClick r:id="rId2"/>
              </a:rPr>
              <a:t>https://www.maine.gov/ccc/home</a:t>
            </a:r>
            <a:endParaRPr lang="en-US" sz="1600" dirty="0">
              <a:cs typeface="Arial"/>
            </a:endParaRPr>
          </a:p>
        </p:txBody>
      </p:sp>
      <p:pic>
        <p:nvPicPr>
          <p:cNvPr id="9" name="Picture 8">
            <a:extLst>
              <a:ext uri="{FF2B5EF4-FFF2-40B4-BE49-F238E27FC236}">
                <a16:creationId xmlns:a16="http://schemas.microsoft.com/office/drawing/2014/main" id="{33D604B4-3418-4A18-863B-CD949BEA4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2840"/>
            <a:ext cx="3575154" cy="223353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4" name="object 4"/>
          <p:cNvSpPr/>
          <p:nvPr/>
        </p:nvSpPr>
        <p:spPr>
          <a:xfrm>
            <a:off x="1127760" y="1840992"/>
            <a:ext cx="2055876" cy="11460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27760" y="3198876"/>
            <a:ext cx="2089403" cy="172669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98372" y="1306321"/>
            <a:ext cx="8152765" cy="3310254"/>
          </a:xfrm>
          <a:prstGeom prst="rect">
            <a:avLst/>
          </a:prstGeom>
        </p:spPr>
        <p:txBody>
          <a:bodyPr vert="horz" wrap="square" lIns="0" tIns="0" rIns="0" bIns="0" rtlCol="0">
            <a:spAutoFit/>
          </a:bodyPr>
          <a:lstStyle/>
          <a:p>
            <a:pPr marL="12700">
              <a:lnSpc>
                <a:spcPct val="100000"/>
              </a:lnSpc>
            </a:pPr>
            <a:r>
              <a:rPr sz="2400" b="1" spc="-5" dirty="0">
                <a:solidFill>
                  <a:srgbClr val="004F89"/>
                </a:solidFill>
                <a:latin typeface="Arial"/>
                <a:cs typeface="Arial"/>
              </a:rPr>
              <a:t>Prepare </a:t>
            </a:r>
            <a:r>
              <a:rPr sz="2400" b="1" dirty="0">
                <a:solidFill>
                  <a:srgbClr val="004F89"/>
                </a:solidFill>
                <a:latin typeface="Arial"/>
                <a:cs typeface="Arial"/>
              </a:rPr>
              <a:t>for </a:t>
            </a:r>
            <a:r>
              <a:rPr sz="2400" b="1" spc="-5" dirty="0">
                <a:solidFill>
                  <a:srgbClr val="004F89"/>
                </a:solidFill>
                <a:latin typeface="Arial"/>
                <a:cs typeface="Arial"/>
              </a:rPr>
              <a:t>increased </a:t>
            </a:r>
            <a:r>
              <a:rPr sz="2400" b="1" dirty="0">
                <a:solidFill>
                  <a:srgbClr val="004F89"/>
                </a:solidFill>
                <a:latin typeface="Arial"/>
                <a:cs typeface="Arial"/>
              </a:rPr>
              <a:t>use of </a:t>
            </a:r>
            <a:r>
              <a:rPr sz="2400" b="1" spc="-5" dirty="0">
                <a:solidFill>
                  <a:srgbClr val="004F89"/>
                </a:solidFill>
                <a:latin typeface="Arial"/>
                <a:cs typeface="Arial"/>
              </a:rPr>
              <a:t>computers </a:t>
            </a:r>
            <a:r>
              <a:rPr sz="2400" b="1" dirty="0">
                <a:solidFill>
                  <a:srgbClr val="004F89"/>
                </a:solidFill>
                <a:latin typeface="Arial"/>
                <a:cs typeface="Arial"/>
              </a:rPr>
              <a:t>and the</a:t>
            </a:r>
            <a:r>
              <a:rPr sz="2400" b="1" spc="-15" dirty="0">
                <a:solidFill>
                  <a:srgbClr val="004F89"/>
                </a:solidFill>
                <a:latin typeface="Arial"/>
                <a:cs typeface="Arial"/>
              </a:rPr>
              <a:t> </a:t>
            </a:r>
            <a:r>
              <a:rPr sz="2400" b="1" dirty="0">
                <a:solidFill>
                  <a:srgbClr val="004F89"/>
                </a:solidFill>
                <a:latin typeface="Arial"/>
                <a:cs typeface="Arial"/>
              </a:rPr>
              <a:t>Internet</a:t>
            </a:r>
            <a:endParaRPr sz="2400">
              <a:latin typeface="Arial"/>
              <a:cs typeface="Arial"/>
            </a:endParaRPr>
          </a:p>
          <a:p>
            <a:pPr marL="3587750" indent="-342900">
              <a:lnSpc>
                <a:spcPct val="100000"/>
              </a:lnSpc>
              <a:spcBef>
                <a:spcPts val="2025"/>
              </a:spcBef>
              <a:buClr>
                <a:srgbClr val="FF004E"/>
              </a:buClr>
              <a:buSzPct val="125000"/>
              <a:buFont typeface="Segoe UI Emoji"/>
              <a:buChar char="▪"/>
              <a:tabLst>
                <a:tab pos="3588385" algn="l"/>
              </a:tabLst>
            </a:pPr>
            <a:r>
              <a:rPr sz="2400" spc="125" dirty="0">
                <a:latin typeface="Calibri"/>
                <a:cs typeface="Calibri"/>
              </a:rPr>
              <a:t>2020 </a:t>
            </a:r>
            <a:r>
              <a:rPr sz="2400" spc="70" dirty="0">
                <a:latin typeface="Calibri"/>
                <a:cs typeface="Calibri"/>
              </a:rPr>
              <a:t>census </a:t>
            </a:r>
            <a:r>
              <a:rPr sz="2400" spc="20" dirty="0">
                <a:latin typeface="Calibri"/>
                <a:cs typeface="Calibri"/>
              </a:rPr>
              <a:t>will</a:t>
            </a:r>
            <a:r>
              <a:rPr sz="2400" spc="-280" dirty="0">
                <a:latin typeface="Calibri"/>
                <a:cs typeface="Calibri"/>
              </a:rPr>
              <a:t> </a:t>
            </a:r>
            <a:r>
              <a:rPr sz="2400" spc="25" dirty="0">
                <a:latin typeface="Calibri"/>
                <a:cs typeface="Calibri"/>
              </a:rPr>
              <a:t>encourage</a:t>
            </a:r>
            <a:endParaRPr sz="2400">
              <a:latin typeface="Calibri"/>
              <a:cs typeface="Calibri"/>
            </a:endParaRPr>
          </a:p>
          <a:p>
            <a:pPr marL="3587750">
              <a:lnSpc>
                <a:spcPct val="100000"/>
              </a:lnSpc>
              <a:spcBef>
                <a:spcPts val="145"/>
              </a:spcBef>
            </a:pPr>
            <a:r>
              <a:rPr sz="2400" spc="5" dirty="0">
                <a:latin typeface="Calibri"/>
                <a:cs typeface="Calibri"/>
              </a:rPr>
              <a:t>online</a:t>
            </a:r>
            <a:r>
              <a:rPr sz="2400" spc="-105" dirty="0">
                <a:latin typeface="Calibri"/>
                <a:cs typeface="Calibri"/>
              </a:rPr>
              <a:t> </a:t>
            </a:r>
            <a:r>
              <a:rPr sz="2400" spc="50" dirty="0">
                <a:latin typeface="Calibri"/>
                <a:cs typeface="Calibri"/>
              </a:rPr>
              <a:t>response</a:t>
            </a:r>
            <a:endParaRPr sz="2400">
              <a:latin typeface="Calibri"/>
              <a:cs typeface="Calibri"/>
            </a:endParaRPr>
          </a:p>
          <a:p>
            <a:pPr marL="3587750" marR="549910" indent="-342900">
              <a:lnSpc>
                <a:spcPct val="105000"/>
              </a:lnSpc>
              <a:buClr>
                <a:srgbClr val="FF004E"/>
              </a:buClr>
              <a:buSzPct val="125000"/>
              <a:buFont typeface="Segoe UI Emoji"/>
              <a:buChar char="▪"/>
              <a:tabLst>
                <a:tab pos="3588385" algn="l"/>
              </a:tabLst>
            </a:pPr>
            <a:r>
              <a:rPr sz="2400" spc="10" dirty="0">
                <a:latin typeface="Calibri"/>
                <a:cs typeface="Calibri"/>
              </a:rPr>
              <a:t>March </a:t>
            </a:r>
            <a:r>
              <a:rPr sz="2400" spc="25" dirty="0">
                <a:latin typeface="Calibri"/>
                <a:cs typeface="Calibri"/>
              </a:rPr>
              <a:t>and </a:t>
            </a:r>
            <a:r>
              <a:rPr sz="2400" dirty="0">
                <a:latin typeface="Calibri"/>
                <a:cs typeface="Calibri"/>
              </a:rPr>
              <a:t>April </a:t>
            </a:r>
            <a:r>
              <a:rPr sz="2400" spc="125" dirty="0">
                <a:latin typeface="Calibri"/>
                <a:cs typeface="Calibri"/>
              </a:rPr>
              <a:t>2020 </a:t>
            </a:r>
            <a:r>
              <a:rPr sz="2400" spc="315" dirty="0">
                <a:latin typeface="Calibri"/>
                <a:cs typeface="Calibri"/>
              </a:rPr>
              <a:t>– </a:t>
            </a:r>
            <a:r>
              <a:rPr sz="2400" spc="25" dirty="0">
                <a:latin typeface="Calibri"/>
                <a:cs typeface="Calibri"/>
              </a:rPr>
              <a:t>Many  </a:t>
            </a:r>
            <a:r>
              <a:rPr sz="2400" spc="5" dirty="0">
                <a:latin typeface="Calibri"/>
                <a:cs typeface="Calibri"/>
              </a:rPr>
              <a:t>people </a:t>
            </a:r>
            <a:r>
              <a:rPr sz="2400" spc="65" dirty="0">
                <a:latin typeface="Calibri"/>
                <a:cs typeface="Calibri"/>
              </a:rPr>
              <a:t>may </a:t>
            </a:r>
            <a:r>
              <a:rPr sz="2400" spc="35" dirty="0">
                <a:latin typeface="Calibri"/>
                <a:cs typeface="Calibri"/>
              </a:rPr>
              <a:t>come </a:t>
            </a:r>
            <a:r>
              <a:rPr sz="2400" spc="15" dirty="0">
                <a:latin typeface="Calibri"/>
                <a:cs typeface="Calibri"/>
              </a:rPr>
              <a:t>to </a:t>
            </a:r>
            <a:r>
              <a:rPr sz="2400" spc="20" dirty="0">
                <a:latin typeface="Calibri"/>
                <a:cs typeface="Calibri"/>
              </a:rPr>
              <a:t>libraries</a:t>
            </a:r>
            <a:r>
              <a:rPr sz="2400" spc="-305" dirty="0">
                <a:latin typeface="Calibri"/>
                <a:cs typeface="Calibri"/>
              </a:rPr>
              <a:t> </a:t>
            </a:r>
            <a:r>
              <a:rPr sz="2400" spc="20" dirty="0">
                <a:latin typeface="Calibri"/>
                <a:cs typeface="Calibri"/>
              </a:rPr>
              <a:t>to  complete </a:t>
            </a:r>
            <a:r>
              <a:rPr sz="2400" spc="70" dirty="0">
                <a:latin typeface="Calibri"/>
                <a:cs typeface="Calibri"/>
              </a:rPr>
              <a:t>census</a:t>
            </a:r>
            <a:r>
              <a:rPr sz="2400" spc="-95" dirty="0">
                <a:latin typeface="Calibri"/>
                <a:cs typeface="Calibri"/>
              </a:rPr>
              <a:t> </a:t>
            </a:r>
            <a:r>
              <a:rPr sz="2400" spc="35" dirty="0">
                <a:latin typeface="Calibri"/>
                <a:cs typeface="Calibri"/>
              </a:rPr>
              <a:t>form</a:t>
            </a:r>
            <a:endParaRPr sz="2400">
              <a:latin typeface="Calibri"/>
              <a:cs typeface="Calibri"/>
            </a:endParaRPr>
          </a:p>
          <a:p>
            <a:pPr marL="3587750" marR="1204595" indent="-342900">
              <a:lnSpc>
                <a:spcPts val="3030"/>
              </a:lnSpc>
              <a:spcBef>
                <a:spcPts val="120"/>
              </a:spcBef>
              <a:buClr>
                <a:srgbClr val="FF004E"/>
              </a:buClr>
              <a:buSzPct val="125000"/>
              <a:buFont typeface="Segoe UI Emoji"/>
              <a:buChar char="▪"/>
              <a:tabLst>
                <a:tab pos="3588385" algn="l"/>
              </a:tabLst>
            </a:pPr>
            <a:r>
              <a:rPr sz="2400" spc="70" dirty="0">
                <a:latin typeface="Calibri"/>
                <a:cs typeface="Calibri"/>
              </a:rPr>
              <a:t>Census </a:t>
            </a:r>
            <a:r>
              <a:rPr sz="2400" spc="40" dirty="0">
                <a:latin typeface="Calibri"/>
                <a:cs typeface="Calibri"/>
              </a:rPr>
              <a:t>Bureau </a:t>
            </a:r>
            <a:r>
              <a:rPr sz="2400" spc="-20" dirty="0">
                <a:latin typeface="Calibri"/>
                <a:cs typeface="Calibri"/>
              </a:rPr>
              <a:t>job </a:t>
            </a:r>
            <a:r>
              <a:rPr sz="2400" spc="15" dirty="0">
                <a:latin typeface="Calibri"/>
                <a:cs typeface="Calibri"/>
              </a:rPr>
              <a:t>hiring  </a:t>
            </a:r>
            <a:r>
              <a:rPr sz="2400" spc="20" dirty="0">
                <a:latin typeface="Calibri"/>
                <a:cs typeface="Calibri"/>
              </a:rPr>
              <a:t>requires </a:t>
            </a:r>
            <a:r>
              <a:rPr sz="2400" spc="5" dirty="0">
                <a:latin typeface="Calibri"/>
                <a:cs typeface="Calibri"/>
              </a:rPr>
              <a:t>online</a:t>
            </a:r>
            <a:r>
              <a:rPr sz="2400" spc="-105" dirty="0">
                <a:latin typeface="Calibri"/>
                <a:cs typeface="Calibri"/>
              </a:rPr>
              <a:t> </a:t>
            </a:r>
            <a:r>
              <a:rPr sz="2400" spc="10" dirty="0">
                <a:latin typeface="Calibri"/>
                <a:cs typeface="Calibri"/>
              </a:rPr>
              <a:t>application</a:t>
            </a:r>
            <a:endParaRPr sz="24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3" name="object 3"/>
          <p:cNvSpPr txBox="1"/>
          <p:nvPr/>
        </p:nvSpPr>
        <p:spPr>
          <a:xfrm>
            <a:off x="901700" y="1164971"/>
            <a:ext cx="7842250" cy="1818447"/>
          </a:xfrm>
          <a:prstGeom prst="rect">
            <a:avLst/>
          </a:prstGeom>
        </p:spPr>
        <p:txBody>
          <a:bodyPr vert="horz" wrap="square" lIns="0" tIns="0" rIns="0" bIns="0" rtlCol="0">
            <a:spAutoFit/>
          </a:bodyPr>
          <a:lstStyle/>
          <a:p>
            <a:pPr marL="12700">
              <a:lnSpc>
                <a:spcPct val="100000"/>
              </a:lnSpc>
            </a:pPr>
            <a:r>
              <a:rPr sz="2400" b="1" spc="75" dirty="0">
                <a:solidFill>
                  <a:srgbClr val="004F89"/>
                </a:solidFill>
                <a:latin typeface="Calibri"/>
                <a:cs typeface="Calibri"/>
              </a:rPr>
              <a:t>Raise </a:t>
            </a:r>
            <a:r>
              <a:rPr sz="2400" b="1" spc="65" dirty="0">
                <a:solidFill>
                  <a:srgbClr val="004F89"/>
                </a:solidFill>
                <a:latin typeface="Calibri"/>
                <a:cs typeface="Calibri"/>
              </a:rPr>
              <a:t>awareness </a:t>
            </a:r>
            <a:r>
              <a:rPr sz="2400" b="1" spc="25" dirty="0">
                <a:solidFill>
                  <a:srgbClr val="004F89"/>
                </a:solidFill>
                <a:latin typeface="Calibri"/>
                <a:cs typeface="Calibri"/>
              </a:rPr>
              <a:t>about </a:t>
            </a:r>
            <a:r>
              <a:rPr sz="2400" b="1" spc="85" dirty="0">
                <a:solidFill>
                  <a:srgbClr val="004F89"/>
                </a:solidFill>
                <a:latin typeface="Calibri"/>
                <a:cs typeface="Calibri"/>
              </a:rPr>
              <a:t>census</a:t>
            </a:r>
            <a:r>
              <a:rPr sz="2400" b="1" spc="-280" dirty="0">
                <a:solidFill>
                  <a:srgbClr val="004F89"/>
                </a:solidFill>
                <a:latin typeface="Calibri"/>
                <a:cs typeface="Calibri"/>
              </a:rPr>
              <a:t> </a:t>
            </a:r>
            <a:r>
              <a:rPr sz="2400" b="1" spc="45" dirty="0">
                <a:solidFill>
                  <a:srgbClr val="004F89"/>
                </a:solidFill>
                <a:latin typeface="Calibri"/>
                <a:cs typeface="Calibri"/>
              </a:rPr>
              <a:t>jobs</a:t>
            </a:r>
            <a:endParaRPr sz="2400" dirty="0">
              <a:latin typeface="Calibri"/>
              <a:cs typeface="Calibri"/>
            </a:endParaRPr>
          </a:p>
          <a:p>
            <a:pPr marL="355600" indent="-342900">
              <a:lnSpc>
                <a:spcPts val="2555"/>
              </a:lnSpc>
              <a:spcBef>
                <a:spcPts val="140"/>
              </a:spcBef>
              <a:buClr>
                <a:srgbClr val="FF004E"/>
              </a:buClr>
              <a:buSzPct val="125000"/>
              <a:buFont typeface="Segoe UI Emoji"/>
              <a:buChar char="▪"/>
              <a:tabLst>
                <a:tab pos="355600" algn="l"/>
              </a:tabLst>
            </a:pPr>
            <a:r>
              <a:rPr sz="2400" spc="70" dirty="0">
                <a:latin typeface="Calibri"/>
                <a:cs typeface="Calibri"/>
              </a:rPr>
              <a:t>Census </a:t>
            </a:r>
            <a:r>
              <a:rPr sz="2400" spc="40" dirty="0">
                <a:latin typeface="Calibri"/>
                <a:cs typeface="Calibri"/>
              </a:rPr>
              <a:t>Bureau </a:t>
            </a:r>
            <a:r>
              <a:rPr sz="2400" spc="20" dirty="0">
                <a:latin typeface="Calibri"/>
                <a:cs typeface="Calibri"/>
              </a:rPr>
              <a:t>will </a:t>
            </a:r>
            <a:r>
              <a:rPr sz="2400" dirty="0">
                <a:latin typeface="Calibri"/>
                <a:cs typeface="Calibri"/>
              </a:rPr>
              <a:t>hire </a:t>
            </a:r>
            <a:r>
              <a:rPr sz="2400" spc="15" dirty="0">
                <a:latin typeface="Calibri"/>
                <a:cs typeface="Calibri"/>
              </a:rPr>
              <a:t>about </a:t>
            </a:r>
            <a:r>
              <a:rPr lang="en-US" sz="2400" spc="15" dirty="0">
                <a:latin typeface="Calibri"/>
                <a:cs typeface="Calibri"/>
              </a:rPr>
              <a:t>14,000 enumerators </a:t>
            </a:r>
          </a:p>
          <a:p>
            <a:pPr marL="355600" indent="-342900">
              <a:lnSpc>
                <a:spcPts val="2555"/>
              </a:lnSpc>
              <a:spcBef>
                <a:spcPts val="140"/>
              </a:spcBef>
              <a:buClr>
                <a:srgbClr val="FF004E"/>
              </a:buClr>
              <a:buSzPct val="125000"/>
              <a:buFont typeface="Segoe UI Emoji"/>
              <a:buChar char="▪"/>
              <a:tabLst>
                <a:tab pos="355600" algn="l"/>
              </a:tabLst>
            </a:pPr>
            <a:r>
              <a:rPr sz="3000" dirty="0">
                <a:solidFill>
                  <a:srgbClr val="FF004E"/>
                </a:solidFill>
                <a:latin typeface="Segoe UI Emoji"/>
                <a:cs typeface="Segoe UI Emoji"/>
              </a:rPr>
              <a:t>▫ </a:t>
            </a:r>
            <a:r>
              <a:rPr sz="2200" spc="35" dirty="0">
                <a:latin typeface="Calibri"/>
                <a:cs typeface="Calibri"/>
              </a:rPr>
              <a:t>Jobseekers </a:t>
            </a:r>
            <a:r>
              <a:rPr sz="2200" spc="70" dirty="0">
                <a:latin typeface="Calibri"/>
                <a:cs typeface="Calibri"/>
              </a:rPr>
              <a:t>must </a:t>
            </a:r>
            <a:r>
              <a:rPr sz="2200" spc="20" dirty="0">
                <a:latin typeface="Calibri"/>
                <a:cs typeface="Calibri"/>
              </a:rPr>
              <a:t>apply</a:t>
            </a:r>
            <a:r>
              <a:rPr sz="2200" spc="135" dirty="0">
                <a:latin typeface="Calibri"/>
                <a:cs typeface="Calibri"/>
              </a:rPr>
              <a:t> </a:t>
            </a:r>
            <a:r>
              <a:rPr sz="2200" spc="5" dirty="0">
                <a:latin typeface="Calibri"/>
                <a:cs typeface="Calibri"/>
              </a:rPr>
              <a:t>online</a:t>
            </a:r>
            <a:endParaRPr sz="2200" dirty="0">
              <a:latin typeface="Calibri"/>
              <a:cs typeface="Calibri"/>
            </a:endParaRPr>
          </a:p>
          <a:p>
            <a:pPr marL="469900">
              <a:lnSpc>
                <a:spcPts val="2775"/>
              </a:lnSpc>
            </a:pPr>
            <a:r>
              <a:rPr sz="3000" dirty="0">
                <a:solidFill>
                  <a:srgbClr val="FF004E"/>
                </a:solidFill>
                <a:latin typeface="Segoe UI Emoji"/>
                <a:cs typeface="Segoe UI Emoji"/>
              </a:rPr>
              <a:t>▫ </a:t>
            </a:r>
            <a:r>
              <a:rPr sz="2200" spc="15" dirty="0">
                <a:latin typeface="Calibri"/>
                <a:cs typeface="Calibri"/>
              </a:rPr>
              <a:t>Apply </a:t>
            </a:r>
            <a:r>
              <a:rPr sz="2200" b="1" spc="20" dirty="0">
                <a:latin typeface="Calibri"/>
                <a:cs typeface="Calibri"/>
              </a:rPr>
              <a:t>online </a:t>
            </a:r>
            <a:r>
              <a:rPr sz="2200" spc="40" dirty="0">
                <a:latin typeface="Calibri"/>
                <a:cs typeface="Calibri"/>
              </a:rPr>
              <a:t>at</a:t>
            </a:r>
            <a:r>
              <a:rPr sz="2200" spc="240" dirty="0">
                <a:latin typeface="Calibri"/>
                <a:cs typeface="Calibri"/>
              </a:rPr>
              <a:t> </a:t>
            </a:r>
            <a:r>
              <a:rPr sz="2200" b="1" u="sng" spc="65" dirty="0">
                <a:solidFill>
                  <a:srgbClr val="1154CC"/>
                </a:solidFill>
                <a:latin typeface="Calibri"/>
                <a:cs typeface="Calibri"/>
                <a:hlinkClick r:id="rId2"/>
              </a:rPr>
              <a:t>2020census.gov/jobs</a:t>
            </a:r>
            <a:endParaRPr sz="2200" dirty="0">
              <a:latin typeface="Calibri"/>
              <a:cs typeface="Calibri"/>
            </a:endParaRPr>
          </a:p>
          <a:p>
            <a:pPr marL="469900">
              <a:lnSpc>
                <a:spcPts val="3185"/>
              </a:lnSpc>
            </a:pPr>
            <a:r>
              <a:rPr sz="3000" dirty="0">
                <a:solidFill>
                  <a:srgbClr val="FF004E"/>
                </a:solidFill>
                <a:latin typeface="Segoe UI Emoji"/>
                <a:cs typeface="Segoe UI Emoji"/>
              </a:rPr>
              <a:t>▫ </a:t>
            </a:r>
            <a:r>
              <a:rPr lang="en-US" sz="2200" spc="25" dirty="0">
                <a:latin typeface="Calibri"/>
                <a:cs typeface="Calibri"/>
              </a:rPr>
              <a:t>Maine rate is $20 per hour</a:t>
            </a:r>
            <a:endParaRPr sz="22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4" name="object 4"/>
          <p:cNvSpPr txBox="1"/>
          <p:nvPr/>
        </p:nvSpPr>
        <p:spPr>
          <a:xfrm>
            <a:off x="824890" y="1271904"/>
            <a:ext cx="7411720" cy="3204019"/>
          </a:xfrm>
          <a:prstGeom prst="rect">
            <a:avLst/>
          </a:prstGeom>
        </p:spPr>
        <p:txBody>
          <a:bodyPr vert="horz" wrap="square" lIns="0" tIns="0" rIns="0" bIns="0" rtlCol="0">
            <a:spAutoFit/>
          </a:bodyPr>
          <a:lstStyle/>
          <a:p>
            <a:pPr marL="12700">
              <a:lnSpc>
                <a:spcPct val="100000"/>
              </a:lnSpc>
            </a:pPr>
            <a:r>
              <a:rPr sz="2400" b="1" spc="-5" dirty="0">
                <a:solidFill>
                  <a:srgbClr val="004F89"/>
                </a:solidFill>
                <a:latin typeface="Arial"/>
                <a:cs typeface="Arial"/>
              </a:rPr>
              <a:t>Help </a:t>
            </a:r>
            <a:r>
              <a:rPr sz="2400" b="1" dirty="0">
                <a:solidFill>
                  <a:srgbClr val="004F89"/>
                </a:solidFill>
                <a:latin typeface="Arial"/>
                <a:cs typeface="Arial"/>
              </a:rPr>
              <a:t>community </a:t>
            </a:r>
            <a:r>
              <a:rPr sz="2400" b="1" spc="-5" dirty="0">
                <a:solidFill>
                  <a:srgbClr val="004F89"/>
                </a:solidFill>
                <a:latin typeface="Arial"/>
                <a:cs typeface="Arial"/>
              </a:rPr>
              <a:t>members apply </a:t>
            </a:r>
            <a:r>
              <a:rPr sz="2400" b="1" dirty="0">
                <a:solidFill>
                  <a:srgbClr val="004F89"/>
                </a:solidFill>
                <a:latin typeface="Arial"/>
                <a:cs typeface="Arial"/>
              </a:rPr>
              <a:t>for </a:t>
            </a:r>
            <a:r>
              <a:rPr sz="2400" b="1" spc="-5" dirty="0">
                <a:solidFill>
                  <a:srgbClr val="004F89"/>
                </a:solidFill>
                <a:latin typeface="Arial"/>
                <a:cs typeface="Arial"/>
              </a:rPr>
              <a:t>census</a:t>
            </a:r>
            <a:r>
              <a:rPr sz="2400" b="1" spc="-25" dirty="0">
                <a:solidFill>
                  <a:srgbClr val="004F89"/>
                </a:solidFill>
                <a:latin typeface="Arial"/>
                <a:cs typeface="Arial"/>
              </a:rPr>
              <a:t> </a:t>
            </a:r>
            <a:r>
              <a:rPr sz="2400" b="1" dirty="0">
                <a:solidFill>
                  <a:srgbClr val="004F89"/>
                </a:solidFill>
                <a:latin typeface="Arial"/>
                <a:cs typeface="Arial"/>
              </a:rPr>
              <a:t>jobs</a:t>
            </a:r>
            <a:endParaRPr sz="3950" dirty="0">
              <a:latin typeface="Times New Roman"/>
              <a:cs typeface="Times New Roman"/>
            </a:endParaRPr>
          </a:p>
          <a:p>
            <a:pPr marL="3797300" marR="5080" indent="-342900">
              <a:lnSpc>
                <a:spcPct val="105000"/>
              </a:lnSpc>
              <a:buFont typeface="Arial" panose="020B0604020202020204" pitchFamily="34" charset="0"/>
              <a:buChar char="•"/>
            </a:pPr>
            <a:r>
              <a:rPr lang="en-US" sz="2000" spc="40" dirty="0">
                <a:latin typeface="Calibri"/>
                <a:cs typeface="Calibri"/>
              </a:rPr>
              <a:t>Hang up a poster with information about Census Jobs</a:t>
            </a:r>
          </a:p>
          <a:p>
            <a:pPr marL="3797300" marR="5080" indent="-342900">
              <a:lnSpc>
                <a:spcPct val="105000"/>
              </a:lnSpc>
              <a:buFont typeface="Arial" panose="020B0604020202020204" pitchFamily="34" charset="0"/>
              <a:buChar char="•"/>
            </a:pPr>
            <a:r>
              <a:rPr lang="en-US" sz="2000" spc="40" dirty="0">
                <a:latin typeface="Calibri"/>
                <a:cs typeface="Calibri"/>
              </a:rPr>
              <a:t>Place census job messages by computers</a:t>
            </a:r>
          </a:p>
          <a:p>
            <a:pPr marL="3797300" marR="5080" indent="-342900">
              <a:lnSpc>
                <a:spcPct val="105000"/>
              </a:lnSpc>
              <a:buFont typeface="Arial" panose="020B0604020202020204" pitchFamily="34" charset="0"/>
              <a:buChar char="•"/>
            </a:pPr>
            <a:r>
              <a:rPr lang="en-US" sz="2000" spc="40" dirty="0">
                <a:latin typeface="Calibri"/>
                <a:cs typeface="Calibri"/>
              </a:rPr>
              <a:t>Assist job seekers with Census application portal</a:t>
            </a:r>
          </a:p>
          <a:p>
            <a:pPr marL="3454400" marR="5080">
              <a:lnSpc>
                <a:spcPct val="105000"/>
              </a:lnSpc>
            </a:pPr>
            <a:r>
              <a:rPr lang="en-US" sz="1400" dirty="0">
                <a:cs typeface="Calibri"/>
              </a:rPr>
              <a:t>Poster: </a:t>
            </a:r>
            <a:r>
              <a:rPr lang="en-US" sz="1400" dirty="0">
                <a:cs typeface="Calibri"/>
                <a:hlinkClick r:id="rId2"/>
              </a:rPr>
              <a:t>https://2020census.gov/content/dam/2020census/materials/partners/2019-12/2020-census-job-opportunities.pdf</a:t>
            </a:r>
            <a:endParaRPr sz="1400" dirty="0">
              <a:latin typeface="Calibri"/>
              <a:cs typeface="Calibri"/>
            </a:endParaRPr>
          </a:p>
        </p:txBody>
      </p:sp>
      <p:sp>
        <p:nvSpPr>
          <p:cNvPr id="5" name="object 5"/>
          <p:cNvSpPr>
            <a:spLocks noChangeAspect="1"/>
          </p:cNvSpPr>
          <p:nvPr/>
        </p:nvSpPr>
        <p:spPr>
          <a:xfrm>
            <a:off x="793660" y="1818941"/>
            <a:ext cx="2846070" cy="235343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AAF0-ADE8-403E-8DA5-449E4C139A85}"/>
              </a:ext>
            </a:extLst>
          </p:cNvPr>
          <p:cNvSpPr>
            <a:spLocks noGrp="1"/>
          </p:cNvSpPr>
          <p:nvPr>
            <p:ph type="title"/>
          </p:nvPr>
        </p:nvSpPr>
        <p:spPr>
          <a:xfrm>
            <a:off x="798372" y="627126"/>
            <a:ext cx="7547254" cy="400110"/>
          </a:xfrm>
        </p:spPr>
        <p:txBody>
          <a:bodyPr/>
          <a:lstStyle/>
          <a:p>
            <a:r>
              <a:rPr lang="en-US" spc="50" dirty="0"/>
              <a:t>What</a:t>
            </a:r>
            <a:r>
              <a:rPr lang="en-US" spc="-50" dirty="0"/>
              <a:t> </a:t>
            </a:r>
            <a:r>
              <a:rPr lang="en-US" spc="55" dirty="0"/>
              <a:t>can</a:t>
            </a:r>
            <a:r>
              <a:rPr lang="en-US" spc="-35" dirty="0"/>
              <a:t> </a:t>
            </a:r>
            <a:r>
              <a:rPr lang="en-US" spc="55" dirty="0"/>
              <a:t>libraries</a:t>
            </a:r>
            <a:r>
              <a:rPr lang="en-US" spc="-65" dirty="0"/>
              <a:t> </a:t>
            </a:r>
            <a:r>
              <a:rPr lang="en-US" spc="-20" dirty="0"/>
              <a:t>do?</a:t>
            </a:r>
            <a:r>
              <a:rPr lang="en-US" spc="-25" dirty="0"/>
              <a:t> </a:t>
            </a:r>
            <a:r>
              <a:rPr lang="en-US" spc="60" dirty="0"/>
              <a:t>How</a:t>
            </a:r>
            <a:r>
              <a:rPr lang="en-US" spc="-25" dirty="0"/>
              <a:t> </a:t>
            </a:r>
            <a:r>
              <a:rPr lang="en-US" spc="55" dirty="0"/>
              <a:t>can</a:t>
            </a:r>
            <a:r>
              <a:rPr lang="en-US" spc="-25" dirty="0"/>
              <a:t> </a:t>
            </a:r>
            <a:r>
              <a:rPr lang="en-US" spc="55" dirty="0"/>
              <a:t>libraries</a:t>
            </a:r>
            <a:r>
              <a:rPr lang="en-US" spc="-65" dirty="0"/>
              <a:t> </a:t>
            </a:r>
            <a:r>
              <a:rPr lang="en-US" spc="20" dirty="0"/>
              <a:t>prepare?</a:t>
            </a:r>
            <a:endParaRPr lang="en-US" dirty="0"/>
          </a:p>
        </p:txBody>
      </p:sp>
      <p:sp>
        <p:nvSpPr>
          <p:cNvPr id="3" name="Content Placeholder 2">
            <a:extLst>
              <a:ext uri="{FF2B5EF4-FFF2-40B4-BE49-F238E27FC236}">
                <a16:creationId xmlns:a16="http://schemas.microsoft.com/office/drawing/2014/main" id="{D431E333-EA33-4AA1-96FC-76530CC741D0}"/>
              </a:ext>
            </a:extLst>
          </p:cNvPr>
          <p:cNvSpPr>
            <a:spLocks noGrp="1"/>
          </p:cNvSpPr>
          <p:nvPr>
            <p:ph sz="half" idx="2"/>
          </p:nvPr>
        </p:nvSpPr>
        <p:spPr>
          <a:xfrm>
            <a:off x="596929" y="1310858"/>
            <a:ext cx="4953000" cy="4431983"/>
          </a:xfrm>
        </p:spPr>
        <p:txBody>
          <a:bodyPr/>
          <a:lstStyle/>
          <a:p>
            <a:pPr marL="12700">
              <a:lnSpc>
                <a:spcPct val="100000"/>
              </a:lnSpc>
            </a:pPr>
            <a:r>
              <a:rPr lang="en-US" b="1" spc="55" dirty="0">
                <a:solidFill>
                  <a:srgbClr val="004F89"/>
                </a:solidFill>
              </a:rPr>
              <a:t>Does your community has hard to count populations ?</a:t>
            </a:r>
          </a:p>
          <a:p>
            <a:pPr marL="298450" indent="-285750">
              <a:buFont typeface="Wingdings" panose="05000000000000000000" pitchFamily="2" charset="2"/>
              <a:buChar char="§"/>
            </a:pPr>
            <a:r>
              <a:rPr lang="en-US" sz="1800" dirty="0">
                <a:hlinkClick r:id="rId2"/>
              </a:rPr>
              <a:t>https://www.census.gov/roam</a:t>
            </a:r>
            <a:endParaRPr lang="en-US" sz="1800" dirty="0"/>
          </a:p>
          <a:p>
            <a:pPr marL="285750" indent="-285750">
              <a:lnSpc>
                <a:spcPct val="90000"/>
              </a:lnSpc>
              <a:buFont typeface="Wingdings" panose="05000000000000000000" pitchFamily="2" charset="2"/>
              <a:buChar char="§"/>
            </a:pPr>
            <a:r>
              <a:rPr lang="en-US" sz="1800" dirty="0"/>
              <a:t>Developed to identify hard-to-survey areas</a:t>
            </a:r>
          </a:p>
          <a:p>
            <a:pPr marL="285750" indent="-285750">
              <a:lnSpc>
                <a:spcPct val="90000"/>
              </a:lnSpc>
              <a:buFont typeface="Wingdings" panose="05000000000000000000" pitchFamily="2" charset="2"/>
              <a:buChar char="§"/>
            </a:pPr>
            <a:r>
              <a:rPr lang="en-US" sz="1800" dirty="0"/>
              <a:t>Provides a demographic and socioeconomic characteristic profile using American Community Survey (ACS) estimates</a:t>
            </a:r>
          </a:p>
          <a:p>
            <a:pPr marL="285750" indent="-285750">
              <a:lnSpc>
                <a:spcPct val="90000"/>
              </a:lnSpc>
              <a:buFont typeface="Wingdings" panose="05000000000000000000" pitchFamily="2" charset="2"/>
              <a:buChar char="§"/>
            </a:pPr>
            <a:r>
              <a:rPr lang="en-US" sz="1800" dirty="0"/>
              <a:t>Low Response Score (LRS) is a metric to predict the percentage of households who will not self-respond to the Decennial Census</a:t>
            </a:r>
          </a:p>
          <a:p>
            <a:pPr marL="285750" indent="-285750">
              <a:lnSpc>
                <a:spcPct val="90000"/>
              </a:lnSpc>
              <a:buFont typeface="Wingdings" panose="05000000000000000000" pitchFamily="2" charset="2"/>
              <a:buChar char="§"/>
            </a:pPr>
            <a:r>
              <a:rPr lang="en-US" sz="1800" dirty="0"/>
              <a:t>Darker census tracts are harder to survey than lighter census tracts</a:t>
            </a:r>
          </a:p>
          <a:p>
            <a:pPr>
              <a:lnSpc>
                <a:spcPct val="90000"/>
              </a:lnSpc>
            </a:pPr>
            <a:endParaRPr lang="en-US" sz="1800" dirty="0"/>
          </a:p>
          <a:p>
            <a:pPr marL="355600" indent="-342900">
              <a:buFont typeface="Arial" panose="020B0604020202020204" pitchFamily="34" charset="0"/>
              <a:buChar char="•"/>
            </a:pPr>
            <a:endParaRPr lang="en-US" sz="1800" dirty="0"/>
          </a:p>
          <a:p>
            <a:pPr marL="355600" indent="-342900">
              <a:buFont typeface="Arial" panose="020B0604020202020204" pitchFamily="34" charset="0"/>
              <a:buChar char="•"/>
            </a:pPr>
            <a:endParaRPr lang="en-US" sz="1800" dirty="0"/>
          </a:p>
          <a:p>
            <a:endParaRPr lang="en-US" dirty="0"/>
          </a:p>
        </p:txBody>
      </p:sp>
      <p:pic>
        <p:nvPicPr>
          <p:cNvPr id="9" name="Content Placeholder 8">
            <a:extLst>
              <a:ext uri="{FF2B5EF4-FFF2-40B4-BE49-F238E27FC236}">
                <a16:creationId xmlns:a16="http://schemas.microsoft.com/office/drawing/2014/main" id="{B1D7424D-7EFB-4937-B0F2-9E7431B65FB9}"/>
              </a:ext>
            </a:extLst>
          </p:cNvPr>
          <p:cNvPicPr>
            <a:picLocks noGrp="1" noChangeAspect="1"/>
          </p:cNvPicPr>
          <p:nvPr>
            <p:ph sz="half" idx="3"/>
          </p:nvPr>
        </p:nvPicPr>
        <p:blipFill>
          <a:blip r:embed="rId3"/>
          <a:stretch>
            <a:fillRect/>
          </a:stretch>
        </p:blipFill>
        <p:spPr>
          <a:xfrm>
            <a:off x="5549929" y="1182688"/>
            <a:ext cx="2295467" cy="3395662"/>
          </a:xfrm>
          <a:prstGeom prst="rect">
            <a:avLst/>
          </a:prstGeom>
        </p:spPr>
      </p:pic>
    </p:spTree>
    <p:extLst>
      <p:ext uri="{BB962C8B-B14F-4D97-AF65-F5344CB8AC3E}">
        <p14:creationId xmlns:p14="http://schemas.microsoft.com/office/powerpoint/2010/main" val="247621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3" name="object 3"/>
          <p:cNvSpPr txBox="1"/>
          <p:nvPr/>
        </p:nvSpPr>
        <p:spPr>
          <a:xfrm>
            <a:off x="457200" y="1352550"/>
            <a:ext cx="4267200" cy="3187796"/>
          </a:xfrm>
          <a:prstGeom prst="rect">
            <a:avLst/>
          </a:prstGeom>
        </p:spPr>
        <p:txBody>
          <a:bodyPr vert="horz" wrap="square" lIns="0" tIns="0" rIns="0" bIns="0" rtlCol="0">
            <a:spAutoFit/>
          </a:bodyPr>
          <a:lstStyle/>
          <a:p>
            <a:pPr marL="12700" algn="ctr">
              <a:lnSpc>
                <a:spcPct val="100000"/>
              </a:lnSpc>
            </a:pPr>
            <a:r>
              <a:rPr sz="2000" b="1" spc="60" dirty="0">
                <a:solidFill>
                  <a:srgbClr val="004F89"/>
                </a:solidFill>
                <a:latin typeface="Calibri"/>
                <a:cs typeface="Calibri"/>
              </a:rPr>
              <a:t>Share </a:t>
            </a:r>
            <a:r>
              <a:rPr sz="2000" b="1" spc="30" dirty="0">
                <a:solidFill>
                  <a:srgbClr val="004F89"/>
                </a:solidFill>
                <a:latin typeface="Calibri"/>
                <a:cs typeface="Calibri"/>
              </a:rPr>
              <a:t>information</a:t>
            </a:r>
            <a:r>
              <a:rPr sz="2000" b="1" spc="-135" dirty="0">
                <a:solidFill>
                  <a:srgbClr val="004F89"/>
                </a:solidFill>
                <a:latin typeface="Calibri"/>
                <a:cs typeface="Calibri"/>
              </a:rPr>
              <a:t> </a:t>
            </a:r>
            <a:r>
              <a:rPr sz="2000" b="1" spc="20" dirty="0">
                <a:solidFill>
                  <a:srgbClr val="004F89"/>
                </a:solidFill>
                <a:latin typeface="Calibri"/>
                <a:cs typeface="Calibri"/>
              </a:rPr>
              <a:t>about</a:t>
            </a:r>
            <a:r>
              <a:rPr lang="en-US" sz="2000" b="1" spc="20" dirty="0">
                <a:solidFill>
                  <a:srgbClr val="004F89"/>
                </a:solidFill>
                <a:latin typeface="Calibri"/>
                <a:cs typeface="Calibri"/>
              </a:rPr>
              <a:t> </a:t>
            </a:r>
            <a:r>
              <a:rPr sz="2000" b="1" spc="30" dirty="0">
                <a:solidFill>
                  <a:srgbClr val="004F89"/>
                </a:solidFill>
                <a:latin typeface="Calibri"/>
                <a:cs typeface="Calibri"/>
              </a:rPr>
              <a:t>the </a:t>
            </a:r>
            <a:r>
              <a:rPr sz="2000" b="1" spc="125" dirty="0">
                <a:solidFill>
                  <a:srgbClr val="004F89"/>
                </a:solidFill>
                <a:latin typeface="Calibri"/>
                <a:cs typeface="Calibri"/>
              </a:rPr>
              <a:t>2020</a:t>
            </a:r>
            <a:r>
              <a:rPr sz="2000" b="1" spc="-140" dirty="0">
                <a:solidFill>
                  <a:srgbClr val="004F89"/>
                </a:solidFill>
                <a:latin typeface="Calibri"/>
                <a:cs typeface="Calibri"/>
              </a:rPr>
              <a:t> </a:t>
            </a:r>
            <a:r>
              <a:rPr sz="2000" b="1" spc="65" dirty="0">
                <a:solidFill>
                  <a:srgbClr val="004F89"/>
                </a:solidFill>
                <a:latin typeface="Calibri"/>
                <a:cs typeface="Calibri"/>
              </a:rPr>
              <a:t>Census.</a:t>
            </a:r>
            <a:endParaRPr sz="2000" dirty="0">
              <a:latin typeface="Calibri"/>
              <a:cs typeface="Calibri"/>
            </a:endParaRPr>
          </a:p>
          <a:p>
            <a:pPr marL="355600" marR="5080" indent="-342900">
              <a:lnSpc>
                <a:spcPct val="105000"/>
              </a:lnSpc>
              <a:spcBef>
                <a:spcPts val="15"/>
              </a:spcBef>
              <a:buClr>
                <a:srgbClr val="FF004E"/>
              </a:buClr>
              <a:buSzPct val="136363"/>
              <a:buFont typeface="Segoe UI Emoji"/>
              <a:buChar char="▪"/>
              <a:tabLst>
                <a:tab pos="355600" algn="l"/>
              </a:tabLst>
            </a:pPr>
            <a:r>
              <a:rPr sz="2000" spc="75" dirty="0">
                <a:latin typeface="Calibri"/>
                <a:cs typeface="Calibri"/>
              </a:rPr>
              <a:t>Host </a:t>
            </a:r>
            <a:r>
              <a:rPr sz="2000" spc="45" dirty="0">
                <a:latin typeface="Calibri"/>
                <a:cs typeface="Calibri"/>
              </a:rPr>
              <a:t>programs </a:t>
            </a:r>
            <a:r>
              <a:rPr sz="2000" spc="25" dirty="0">
                <a:latin typeface="Calibri"/>
                <a:cs typeface="Calibri"/>
              </a:rPr>
              <a:t>and</a:t>
            </a:r>
            <a:r>
              <a:rPr sz="2000" spc="-195" dirty="0">
                <a:latin typeface="Calibri"/>
                <a:cs typeface="Calibri"/>
              </a:rPr>
              <a:t> </a:t>
            </a:r>
            <a:r>
              <a:rPr sz="2000" spc="45" dirty="0">
                <a:latin typeface="Calibri"/>
                <a:cs typeface="Calibri"/>
              </a:rPr>
              <a:t>events  </a:t>
            </a:r>
            <a:r>
              <a:rPr sz="2000" spc="15" dirty="0">
                <a:latin typeface="Calibri"/>
                <a:cs typeface="Calibri"/>
              </a:rPr>
              <a:t>to </a:t>
            </a:r>
            <a:r>
              <a:rPr sz="2000" spc="30" dirty="0">
                <a:latin typeface="Calibri"/>
                <a:cs typeface="Calibri"/>
              </a:rPr>
              <a:t>increase </a:t>
            </a:r>
            <a:r>
              <a:rPr sz="2000" spc="55" dirty="0">
                <a:latin typeface="Calibri"/>
                <a:cs typeface="Calibri"/>
              </a:rPr>
              <a:t>awareness </a:t>
            </a:r>
            <a:r>
              <a:rPr sz="2000" spc="25" dirty="0">
                <a:latin typeface="Calibri"/>
                <a:cs typeface="Calibri"/>
              </a:rPr>
              <a:t>of  </a:t>
            </a:r>
            <a:r>
              <a:rPr sz="2000" spc="20" dirty="0">
                <a:latin typeface="Calibri"/>
                <a:cs typeface="Calibri"/>
              </a:rPr>
              <a:t>the </a:t>
            </a:r>
            <a:r>
              <a:rPr sz="2000" spc="25" dirty="0">
                <a:latin typeface="Calibri"/>
                <a:cs typeface="Calibri"/>
              </a:rPr>
              <a:t>upcoming</a:t>
            </a:r>
            <a:r>
              <a:rPr sz="2000" spc="-70" dirty="0">
                <a:latin typeface="Calibri"/>
                <a:cs typeface="Calibri"/>
              </a:rPr>
              <a:t> </a:t>
            </a:r>
            <a:r>
              <a:rPr sz="2000" spc="60" dirty="0">
                <a:latin typeface="Calibri"/>
                <a:cs typeface="Calibri"/>
              </a:rPr>
              <a:t>census</a:t>
            </a:r>
            <a:endParaRPr sz="2000" dirty="0">
              <a:latin typeface="Calibri"/>
              <a:cs typeface="Calibri"/>
            </a:endParaRPr>
          </a:p>
          <a:p>
            <a:pPr marL="355600" marR="77470" indent="-342900">
              <a:lnSpc>
                <a:spcPct val="105000"/>
              </a:lnSpc>
              <a:buClr>
                <a:srgbClr val="FF004E"/>
              </a:buClr>
              <a:buSzPct val="136363"/>
              <a:buFont typeface="Segoe UI Emoji"/>
              <a:buChar char="▪"/>
              <a:tabLst>
                <a:tab pos="355600" algn="l"/>
              </a:tabLst>
            </a:pPr>
            <a:r>
              <a:rPr sz="2000" spc="35" dirty="0">
                <a:latin typeface="Calibri"/>
                <a:cs typeface="Calibri"/>
              </a:rPr>
              <a:t>Highlight </a:t>
            </a:r>
            <a:r>
              <a:rPr sz="2000" spc="20" dirty="0">
                <a:latin typeface="Calibri"/>
                <a:cs typeface="Calibri"/>
              </a:rPr>
              <a:t>the </a:t>
            </a:r>
            <a:r>
              <a:rPr sz="2000" spc="60" dirty="0">
                <a:latin typeface="Calibri"/>
                <a:cs typeface="Calibri"/>
              </a:rPr>
              <a:t>census </a:t>
            </a:r>
            <a:r>
              <a:rPr sz="2000" spc="-5" dirty="0">
                <a:latin typeface="Calibri"/>
                <a:cs typeface="Calibri"/>
              </a:rPr>
              <a:t>in  </a:t>
            </a:r>
            <a:r>
              <a:rPr sz="2000" spc="35" dirty="0">
                <a:latin typeface="Calibri"/>
                <a:cs typeface="Calibri"/>
              </a:rPr>
              <a:t>newsletters, social</a:t>
            </a:r>
            <a:r>
              <a:rPr sz="2000" spc="-10" dirty="0">
                <a:latin typeface="Calibri"/>
                <a:cs typeface="Calibri"/>
              </a:rPr>
              <a:t> </a:t>
            </a:r>
            <a:r>
              <a:rPr sz="2000" spc="5" dirty="0">
                <a:latin typeface="Calibri"/>
                <a:cs typeface="Calibri"/>
              </a:rPr>
              <a:t>media,  </a:t>
            </a:r>
            <a:r>
              <a:rPr sz="2000" spc="25" dirty="0">
                <a:latin typeface="Calibri"/>
                <a:cs typeface="Calibri"/>
              </a:rPr>
              <a:t>and </a:t>
            </a:r>
            <a:r>
              <a:rPr sz="2000" spc="10" dirty="0">
                <a:latin typeface="Calibri"/>
                <a:cs typeface="Calibri"/>
              </a:rPr>
              <a:t>on</a:t>
            </a:r>
            <a:r>
              <a:rPr sz="2000" spc="-100" dirty="0">
                <a:latin typeface="Calibri"/>
                <a:cs typeface="Calibri"/>
              </a:rPr>
              <a:t> </a:t>
            </a:r>
            <a:r>
              <a:rPr sz="2000" spc="35" dirty="0">
                <a:latin typeface="Calibri"/>
                <a:cs typeface="Calibri"/>
              </a:rPr>
              <a:t>website</a:t>
            </a:r>
            <a:endParaRPr lang="en-US" sz="2000" spc="35" dirty="0">
              <a:latin typeface="Calibri"/>
              <a:cs typeface="Calibri"/>
            </a:endParaRPr>
          </a:p>
          <a:p>
            <a:pPr marL="355600" marR="77470" indent="-342900">
              <a:lnSpc>
                <a:spcPct val="105000"/>
              </a:lnSpc>
              <a:buClr>
                <a:srgbClr val="FF004E"/>
              </a:buClr>
              <a:buSzPct val="136363"/>
              <a:buFont typeface="Segoe UI Emoji"/>
              <a:buChar char="▪"/>
              <a:tabLst>
                <a:tab pos="355600" algn="l"/>
              </a:tabLst>
            </a:pPr>
            <a:r>
              <a:rPr lang="en-US" sz="2000" spc="35" dirty="0">
                <a:latin typeface="Calibri"/>
                <a:cs typeface="Calibri"/>
              </a:rPr>
              <a:t>Make community members aware of the financial benefits</a:t>
            </a:r>
            <a:endParaRPr sz="2000" dirty="0">
              <a:latin typeface="Calibri"/>
              <a:cs typeface="Calibri"/>
            </a:endParaRPr>
          </a:p>
        </p:txBody>
      </p:sp>
      <p:sp>
        <p:nvSpPr>
          <p:cNvPr id="5" name="object 5"/>
          <p:cNvSpPr/>
          <p:nvPr/>
        </p:nvSpPr>
        <p:spPr>
          <a:xfrm>
            <a:off x="4922520" y="1421891"/>
            <a:ext cx="3086100" cy="3086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CB32-4C5D-4FBA-9459-A19677585A56}"/>
              </a:ext>
            </a:extLst>
          </p:cNvPr>
          <p:cNvSpPr>
            <a:spLocks noGrp="1"/>
          </p:cNvSpPr>
          <p:nvPr>
            <p:ph type="title"/>
          </p:nvPr>
        </p:nvSpPr>
        <p:spPr>
          <a:xfrm>
            <a:off x="798372" y="627126"/>
            <a:ext cx="7547254" cy="400110"/>
          </a:xfrm>
        </p:spPr>
        <p:txBody>
          <a:bodyPr/>
          <a:lstStyle/>
          <a:p>
            <a:pPr algn="ctr"/>
            <a:r>
              <a:rPr lang="en-US" dirty="0"/>
              <a:t>Today’s Webinar Presenters</a:t>
            </a:r>
          </a:p>
        </p:txBody>
      </p:sp>
      <p:sp>
        <p:nvSpPr>
          <p:cNvPr id="3" name="Content Placeholder 2">
            <a:extLst>
              <a:ext uri="{FF2B5EF4-FFF2-40B4-BE49-F238E27FC236}">
                <a16:creationId xmlns:a16="http://schemas.microsoft.com/office/drawing/2014/main" id="{D5C7A110-C1F6-451B-B361-D96CF3BFDEBA}"/>
              </a:ext>
            </a:extLst>
          </p:cNvPr>
          <p:cNvSpPr>
            <a:spLocks noGrp="1"/>
          </p:cNvSpPr>
          <p:nvPr>
            <p:ph sz="half" idx="2"/>
          </p:nvPr>
        </p:nvSpPr>
        <p:spPr>
          <a:xfrm>
            <a:off x="533400" y="1885950"/>
            <a:ext cx="3787764" cy="1908215"/>
          </a:xfrm>
        </p:spPr>
        <p:txBody>
          <a:bodyPr/>
          <a:lstStyle/>
          <a:p>
            <a:r>
              <a:rPr lang="en-US" sz="2000" dirty="0">
                <a:solidFill>
                  <a:schemeClr val="accent1">
                    <a:lumMod val="50000"/>
                  </a:schemeClr>
                </a:solidFill>
              </a:rPr>
              <a:t>Betsy Enright</a:t>
            </a:r>
          </a:p>
          <a:p>
            <a:r>
              <a:rPr lang="en-US" sz="2000" dirty="0">
                <a:solidFill>
                  <a:schemeClr val="accent1">
                    <a:lumMod val="50000"/>
                  </a:schemeClr>
                </a:solidFill>
              </a:rPr>
              <a:t>Partnership Specialist</a:t>
            </a:r>
            <a:br>
              <a:rPr lang="en-US" sz="2000" dirty="0">
                <a:solidFill>
                  <a:schemeClr val="accent1">
                    <a:lumMod val="50000"/>
                  </a:schemeClr>
                </a:solidFill>
              </a:rPr>
            </a:br>
            <a:r>
              <a:rPr lang="en-US" sz="2000" dirty="0">
                <a:solidFill>
                  <a:schemeClr val="accent1">
                    <a:lumMod val="50000"/>
                  </a:schemeClr>
                </a:solidFill>
              </a:rPr>
              <a:t>New York Regional Census Center</a:t>
            </a:r>
          </a:p>
          <a:p>
            <a:r>
              <a:rPr lang="en-US" sz="2000" dirty="0">
                <a:solidFill>
                  <a:schemeClr val="accent1">
                    <a:lumMod val="50000"/>
                  </a:schemeClr>
                </a:solidFill>
              </a:rPr>
              <a:t> 802-233-1548</a:t>
            </a:r>
          </a:p>
          <a:p>
            <a:r>
              <a:rPr lang="en-US" sz="2000" dirty="0">
                <a:solidFill>
                  <a:schemeClr val="accent1">
                    <a:lumMod val="50000"/>
                  </a:schemeClr>
                </a:solidFill>
                <a:hlinkClick r:id="rId2"/>
              </a:rPr>
              <a:t>elizabeth.enright@2020censu.gov</a:t>
            </a:r>
            <a:endParaRPr lang="en-US" sz="2000" dirty="0">
              <a:solidFill>
                <a:schemeClr val="accent1">
                  <a:lumMod val="50000"/>
                </a:schemeClr>
              </a:solidFill>
            </a:endParaRPr>
          </a:p>
          <a:p>
            <a:endParaRPr lang="en-US" dirty="0"/>
          </a:p>
        </p:txBody>
      </p:sp>
      <p:sp>
        <p:nvSpPr>
          <p:cNvPr id="4" name="Content Placeholder 3">
            <a:extLst>
              <a:ext uri="{FF2B5EF4-FFF2-40B4-BE49-F238E27FC236}">
                <a16:creationId xmlns:a16="http://schemas.microsoft.com/office/drawing/2014/main" id="{29BE26D8-6AB3-46B0-B727-B801FAF99D55}"/>
              </a:ext>
            </a:extLst>
          </p:cNvPr>
          <p:cNvSpPr>
            <a:spLocks noGrp="1"/>
          </p:cNvSpPr>
          <p:nvPr>
            <p:ph sz="half" idx="3"/>
          </p:nvPr>
        </p:nvSpPr>
        <p:spPr>
          <a:xfrm>
            <a:off x="4599232" y="1885949"/>
            <a:ext cx="3977640" cy="1908215"/>
          </a:xfrm>
        </p:spPr>
        <p:txBody>
          <a:bodyPr/>
          <a:lstStyle/>
          <a:p>
            <a:r>
              <a:rPr lang="en-US" sz="2000" dirty="0">
                <a:solidFill>
                  <a:schemeClr val="accent1">
                    <a:lumMod val="50000"/>
                  </a:schemeClr>
                </a:solidFill>
              </a:rPr>
              <a:t>Janet McKenney</a:t>
            </a:r>
          </a:p>
          <a:p>
            <a:r>
              <a:rPr lang="en-US" sz="2000" dirty="0">
                <a:solidFill>
                  <a:schemeClr val="accent1">
                    <a:lumMod val="50000"/>
                  </a:schemeClr>
                </a:solidFill>
              </a:rPr>
              <a:t>Director, Library Development</a:t>
            </a:r>
          </a:p>
          <a:p>
            <a:r>
              <a:rPr lang="en-US" sz="2000" dirty="0">
                <a:solidFill>
                  <a:schemeClr val="accent1">
                    <a:lumMod val="50000"/>
                  </a:schemeClr>
                </a:solidFill>
              </a:rPr>
              <a:t>Maine State Library</a:t>
            </a:r>
          </a:p>
          <a:p>
            <a:r>
              <a:rPr lang="en-US" sz="2000" dirty="0">
                <a:solidFill>
                  <a:schemeClr val="accent1">
                    <a:lumMod val="50000"/>
                  </a:schemeClr>
                </a:solidFill>
              </a:rPr>
              <a:t>207-287-5620</a:t>
            </a:r>
          </a:p>
          <a:p>
            <a:r>
              <a:rPr lang="en-US" sz="2000" dirty="0">
                <a:solidFill>
                  <a:schemeClr val="accent1">
                    <a:lumMod val="50000"/>
                  </a:schemeClr>
                </a:solidFill>
              </a:rPr>
              <a:t>janet.mckenney@maine.gov</a:t>
            </a:r>
          </a:p>
          <a:p>
            <a:endParaRPr lang="en-US" dirty="0"/>
          </a:p>
        </p:txBody>
      </p:sp>
    </p:spTree>
    <p:extLst>
      <p:ext uri="{BB962C8B-B14F-4D97-AF65-F5344CB8AC3E}">
        <p14:creationId xmlns:p14="http://schemas.microsoft.com/office/powerpoint/2010/main" val="320084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6184-7146-4654-8BB1-C2F6434E24A0}"/>
              </a:ext>
            </a:extLst>
          </p:cNvPr>
          <p:cNvSpPr>
            <a:spLocks noGrp="1"/>
          </p:cNvSpPr>
          <p:nvPr>
            <p:ph type="title"/>
          </p:nvPr>
        </p:nvSpPr>
        <p:spPr>
          <a:xfrm>
            <a:off x="798372" y="627126"/>
            <a:ext cx="7547254" cy="400110"/>
          </a:xfrm>
        </p:spPr>
        <p:txBody>
          <a:bodyPr/>
          <a:lstStyle/>
          <a:p>
            <a:r>
              <a:rPr lang="en-US" dirty="0"/>
              <a:t>Financial Benefits to Maine</a:t>
            </a:r>
          </a:p>
        </p:txBody>
      </p:sp>
      <p:sp>
        <p:nvSpPr>
          <p:cNvPr id="3" name="Content Placeholder 2">
            <a:extLst>
              <a:ext uri="{FF2B5EF4-FFF2-40B4-BE49-F238E27FC236}">
                <a16:creationId xmlns:a16="http://schemas.microsoft.com/office/drawing/2014/main" id="{8BDC8659-0167-4508-96D3-216C29241AAA}"/>
              </a:ext>
            </a:extLst>
          </p:cNvPr>
          <p:cNvSpPr>
            <a:spLocks noGrp="1"/>
          </p:cNvSpPr>
          <p:nvPr>
            <p:ph sz="half" idx="2"/>
          </p:nvPr>
        </p:nvSpPr>
        <p:spPr>
          <a:xfrm>
            <a:off x="560630" y="1352550"/>
            <a:ext cx="7784995" cy="1231106"/>
          </a:xfrm>
        </p:spPr>
        <p:txBody>
          <a:bodyPr/>
          <a:lstStyle/>
          <a:p>
            <a:pPr algn="ctr"/>
            <a:r>
              <a:rPr lang="en-US" sz="2000" dirty="0"/>
              <a:t>Counting for Dollars project at George Washington University Institute of Public Policy</a:t>
            </a:r>
          </a:p>
          <a:p>
            <a:pPr algn="ctr"/>
            <a:r>
              <a:rPr lang="en-US" sz="2000" dirty="0">
                <a:hlinkClick r:id="rId2"/>
              </a:rPr>
              <a:t>Download PDF</a:t>
            </a:r>
            <a:endParaRPr lang="en-US" sz="2000" dirty="0"/>
          </a:p>
          <a:p>
            <a:pPr algn="ctr"/>
            <a:endParaRPr lang="en-US" sz="2000" dirty="0"/>
          </a:p>
        </p:txBody>
      </p:sp>
      <p:pic>
        <p:nvPicPr>
          <p:cNvPr id="10" name="Picture 9">
            <a:extLst>
              <a:ext uri="{FF2B5EF4-FFF2-40B4-BE49-F238E27FC236}">
                <a16:creationId xmlns:a16="http://schemas.microsoft.com/office/drawing/2014/main" id="{0044A6BD-2B72-4785-82FF-3EE128404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284" y="2343150"/>
            <a:ext cx="6169686" cy="2261812"/>
          </a:xfrm>
          <a:prstGeom prst="rect">
            <a:avLst/>
          </a:prstGeom>
        </p:spPr>
      </p:pic>
    </p:spTree>
    <p:extLst>
      <p:ext uri="{BB962C8B-B14F-4D97-AF65-F5344CB8AC3E}">
        <p14:creationId xmlns:p14="http://schemas.microsoft.com/office/powerpoint/2010/main" val="3953401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3" name="object 3"/>
          <p:cNvSpPr txBox="1"/>
          <p:nvPr/>
        </p:nvSpPr>
        <p:spPr>
          <a:xfrm>
            <a:off x="862685" y="1485265"/>
            <a:ext cx="6376315" cy="4016484"/>
          </a:xfrm>
          <a:prstGeom prst="rect">
            <a:avLst/>
          </a:prstGeom>
        </p:spPr>
        <p:txBody>
          <a:bodyPr vert="horz" wrap="square" lIns="0" tIns="0" rIns="0" bIns="0" rtlCol="0">
            <a:spAutoFit/>
          </a:bodyPr>
          <a:lstStyle/>
          <a:p>
            <a:pPr marL="12700">
              <a:lnSpc>
                <a:spcPct val="100000"/>
              </a:lnSpc>
            </a:pPr>
            <a:r>
              <a:rPr sz="2400" b="1" spc="85" dirty="0">
                <a:solidFill>
                  <a:srgbClr val="004F89"/>
                </a:solidFill>
                <a:latin typeface="Calibri"/>
                <a:cs typeface="Calibri"/>
              </a:rPr>
              <a:t>Fight </a:t>
            </a:r>
            <a:r>
              <a:rPr sz="2400" b="1" spc="40" dirty="0">
                <a:solidFill>
                  <a:srgbClr val="004F89"/>
                </a:solidFill>
                <a:latin typeface="Calibri"/>
                <a:cs typeface="Calibri"/>
              </a:rPr>
              <a:t>misinformation, disinformation, </a:t>
            </a:r>
            <a:r>
              <a:rPr sz="2400" b="1" spc="35" dirty="0">
                <a:solidFill>
                  <a:srgbClr val="004F89"/>
                </a:solidFill>
                <a:latin typeface="Calibri"/>
                <a:cs typeface="Calibri"/>
              </a:rPr>
              <a:t>and</a:t>
            </a:r>
            <a:r>
              <a:rPr sz="2400" b="1" spc="-215" dirty="0">
                <a:solidFill>
                  <a:srgbClr val="004F89"/>
                </a:solidFill>
                <a:latin typeface="Calibri"/>
                <a:cs typeface="Calibri"/>
              </a:rPr>
              <a:t> </a:t>
            </a:r>
            <a:r>
              <a:rPr sz="2400" b="1" spc="75" dirty="0">
                <a:solidFill>
                  <a:srgbClr val="004F89"/>
                </a:solidFill>
                <a:latin typeface="Calibri"/>
                <a:cs typeface="Calibri"/>
              </a:rPr>
              <a:t>scams.</a:t>
            </a:r>
            <a:endParaRPr sz="2400" dirty="0">
              <a:latin typeface="Calibri"/>
              <a:cs typeface="Calibri"/>
            </a:endParaRPr>
          </a:p>
          <a:p>
            <a:pPr marL="355600" indent="-342900">
              <a:lnSpc>
                <a:spcPct val="100000"/>
              </a:lnSpc>
              <a:spcBef>
                <a:spcPts val="140"/>
              </a:spcBef>
              <a:buClr>
                <a:srgbClr val="FF004E"/>
              </a:buClr>
              <a:buSzPct val="125000"/>
              <a:buFont typeface="Segoe UI Emoji"/>
              <a:buChar char="▪"/>
              <a:tabLst>
                <a:tab pos="355600" algn="l"/>
              </a:tabLst>
            </a:pPr>
            <a:r>
              <a:rPr sz="2400" spc="35" dirty="0">
                <a:latin typeface="Calibri"/>
                <a:cs typeface="Calibri"/>
              </a:rPr>
              <a:t>People </a:t>
            </a:r>
            <a:r>
              <a:rPr sz="2400" spc="65" dirty="0">
                <a:latin typeface="Calibri"/>
                <a:cs typeface="Calibri"/>
              </a:rPr>
              <a:t>may </a:t>
            </a:r>
            <a:r>
              <a:rPr sz="2400" spc="40" dirty="0">
                <a:latin typeface="Calibri"/>
                <a:cs typeface="Calibri"/>
              </a:rPr>
              <a:t>have </a:t>
            </a:r>
            <a:r>
              <a:rPr sz="2400" spc="45" dirty="0">
                <a:latin typeface="Calibri"/>
                <a:cs typeface="Calibri"/>
              </a:rPr>
              <a:t>questions </a:t>
            </a:r>
            <a:r>
              <a:rPr sz="2400" spc="25" dirty="0">
                <a:latin typeface="Calibri"/>
                <a:cs typeface="Calibri"/>
              </a:rPr>
              <a:t>and</a:t>
            </a:r>
            <a:r>
              <a:rPr sz="2400" spc="-305" dirty="0">
                <a:latin typeface="Calibri"/>
                <a:cs typeface="Calibri"/>
              </a:rPr>
              <a:t> </a:t>
            </a:r>
            <a:r>
              <a:rPr sz="2400" spc="35" dirty="0">
                <a:latin typeface="Calibri"/>
                <a:cs typeface="Calibri"/>
              </a:rPr>
              <a:t>concerns</a:t>
            </a:r>
            <a:endParaRPr sz="2400" dirty="0">
              <a:latin typeface="Calibri"/>
              <a:cs typeface="Calibri"/>
            </a:endParaRPr>
          </a:p>
          <a:p>
            <a:pPr marL="355600" indent="-342900">
              <a:lnSpc>
                <a:spcPct val="100000"/>
              </a:lnSpc>
              <a:spcBef>
                <a:spcPts val="140"/>
              </a:spcBef>
              <a:buClr>
                <a:srgbClr val="FF004E"/>
              </a:buClr>
              <a:buSzPct val="125000"/>
              <a:buFont typeface="Segoe UI Emoji"/>
              <a:buChar char="▪"/>
              <a:tabLst>
                <a:tab pos="355600" algn="l"/>
              </a:tabLst>
            </a:pPr>
            <a:r>
              <a:rPr sz="2400" spc="35" dirty="0">
                <a:latin typeface="Calibri"/>
                <a:cs typeface="Calibri"/>
              </a:rPr>
              <a:t>Libraries can </a:t>
            </a:r>
            <a:r>
              <a:rPr sz="2400" spc="5" dirty="0">
                <a:latin typeface="Calibri"/>
                <a:cs typeface="Calibri"/>
              </a:rPr>
              <a:t>provide </a:t>
            </a:r>
            <a:r>
              <a:rPr sz="2400" spc="25" dirty="0">
                <a:latin typeface="Calibri"/>
                <a:cs typeface="Calibri"/>
              </a:rPr>
              <a:t>accurate</a:t>
            </a:r>
            <a:r>
              <a:rPr sz="2400" spc="-204" dirty="0">
                <a:latin typeface="Calibri"/>
                <a:cs typeface="Calibri"/>
              </a:rPr>
              <a:t> </a:t>
            </a:r>
            <a:r>
              <a:rPr sz="2400" spc="20" dirty="0">
                <a:latin typeface="Calibri"/>
                <a:cs typeface="Calibri"/>
              </a:rPr>
              <a:t>information</a:t>
            </a:r>
            <a:endParaRPr lang="en-US" sz="2400" spc="20" dirty="0">
              <a:latin typeface="Calibri"/>
              <a:cs typeface="Calibri"/>
            </a:endParaRPr>
          </a:p>
          <a:p>
            <a:pPr marL="12700">
              <a:spcBef>
                <a:spcPts val="140"/>
              </a:spcBef>
              <a:buClr>
                <a:srgbClr val="FF004E"/>
              </a:buClr>
              <a:buSzPct val="125000"/>
              <a:tabLst>
                <a:tab pos="355600" algn="l"/>
              </a:tabLst>
            </a:pPr>
            <a:r>
              <a:rPr lang="en-US" sz="2400" b="1" spc="85" dirty="0">
                <a:solidFill>
                  <a:srgbClr val="004F89"/>
                </a:solidFill>
                <a:cs typeface="Calibri"/>
              </a:rPr>
              <a:t>Feature counting and numbers into story time</a:t>
            </a:r>
          </a:p>
          <a:p>
            <a:pPr marL="355600" indent="-342900">
              <a:spcBef>
                <a:spcPts val="140"/>
              </a:spcBef>
              <a:buClr>
                <a:srgbClr val="FF004E"/>
              </a:buClr>
              <a:buSzPct val="125000"/>
              <a:buFont typeface="Wingdings" panose="05000000000000000000" pitchFamily="2" charset="2"/>
              <a:buChar char="§"/>
              <a:tabLst>
                <a:tab pos="355600" algn="l"/>
              </a:tabLst>
            </a:pPr>
            <a:r>
              <a:rPr lang="en-US" sz="2400" spc="85" dirty="0">
                <a:cs typeface="Calibri"/>
              </a:rPr>
              <a:t>Let parents know the importance of counting kids - </a:t>
            </a:r>
            <a:r>
              <a:rPr lang="en-US" sz="2000" spc="85" dirty="0">
                <a:cs typeface="Calibri"/>
                <a:hlinkClick r:id="rId2"/>
              </a:rPr>
              <a:t>https://www.maine.gov/msl/libs/grant_projects/documents/CountingYoungChildreninthe2020Census.pdf</a:t>
            </a:r>
            <a:endParaRPr lang="en-US" sz="2000" spc="85" dirty="0">
              <a:cs typeface="Calibri"/>
            </a:endParaRPr>
          </a:p>
          <a:p>
            <a:pPr marL="355600" indent="-342900">
              <a:spcBef>
                <a:spcPts val="140"/>
              </a:spcBef>
              <a:buClr>
                <a:srgbClr val="FF004E"/>
              </a:buClr>
              <a:buSzPct val="125000"/>
              <a:buFont typeface="Wingdings" panose="05000000000000000000" pitchFamily="2" charset="2"/>
              <a:buChar char="§"/>
              <a:tabLst>
                <a:tab pos="355600" algn="l"/>
              </a:tabLst>
            </a:pPr>
            <a:endParaRPr lang="en-US" sz="2400" spc="85" dirty="0">
              <a:cs typeface="Calibri"/>
            </a:endParaRPr>
          </a:p>
          <a:p>
            <a:pPr marL="355600" indent="-342900">
              <a:lnSpc>
                <a:spcPct val="100000"/>
              </a:lnSpc>
              <a:spcBef>
                <a:spcPts val="140"/>
              </a:spcBef>
              <a:buClr>
                <a:srgbClr val="FF004E"/>
              </a:buClr>
              <a:buSzPct val="125000"/>
              <a:buFont typeface="Segoe UI Emoji"/>
              <a:buChar char="▪"/>
              <a:tabLst>
                <a:tab pos="355600" algn="l"/>
              </a:tabLst>
            </a:pPr>
            <a:endParaRPr sz="2400" dirty="0">
              <a:latin typeface="Calibri"/>
              <a:cs typeface="Calibri"/>
            </a:endParaRPr>
          </a:p>
        </p:txBody>
      </p:sp>
      <p:sp>
        <p:nvSpPr>
          <p:cNvPr id="5" name="object 5"/>
          <p:cNvSpPr txBox="1"/>
          <p:nvPr/>
        </p:nvSpPr>
        <p:spPr>
          <a:xfrm>
            <a:off x="3250692" y="2930651"/>
            <a:ext cx="1941830" cy="438582"/>
          </a:xfrm>
          <a:prstGeom prst="rect">
            <a:avLst/>
          </a:prstGeom>
        </p:spPr>
        <p:txBody>
          <a:bodyPr vert="horz" wrap="square" lIns="0" tIns="0" rIns="0" bIns="0" rtlCol="0">
            <a:spAutoFit/>
          </a:bodyPr>
          <a:lstStyle/>
          <a:p>
            <a:pPr>
              <a:lnSpc>
                <a:spcPct val="100000"/>
              </a:lnSpc>
            </a:pPr>
            <a:endParaRPr sz="1500" dirty="0">
              <a:latin typeface="Times New Roman"/>
              <a:cs typeface="Times New Roman"/>
            </a:endParaRPr>
          </a:p>
          <a:p>
            <a:pPr>
              <a:lnSpc>
                <a:spcPct val="100000"/>
              </a:lnSpc>
            </a:pPr>
            <a:endParaRPr sz="1350" dirty="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7078980" cy="396240"/>
          </a:xfrm>
          <a:prstGeom prst="rect">
            <a:avLst/>
          </a:prstGeom>
        </p:spPr>
        <p:txBody>
          <a:bodyPr vert="horz" wrap="square" lIns="0" tIns="0" rIns="0" bIns="0" rtlCol="0">
            <a:spAutoFit/>
          </a:bodyPr>
          <a:lstStyle/>
          <a:p>
            <a:pPr marL="12700">
              <a:lnSpc>
                <a:spcPct val="100000"/>
              </a:lnSpc>
            </a:pPr>
            <a:r>
              <a:rPr spc="50" dirty="0"/>
              <a:t>What</a:t>
            </a:r>
            <a:r>
              <a:rPr spc="-50" dirty="0"/>
              <a:t> </a:t>
            </a:r>
            <a:r>
              <a:rPr spc="55" dirty="0"/>
              <a:t>can</a:t>
            </a:r>
            <a:r>
              <a:rPr spc="-35" dirty="0"/>
              <a:t> </a:t>
            </a:r>
            <a:r>
              <a:rPr spc="55" dirty="0"/>
              <a:t>libraries</a:t>
            </a:r>
            <a:r>
              <a:rPr spc="-65" dirty="0"/>
              <a:t> </a:t>
            </a:r>
            <a:r>
              <a:rPr spc="-20" dirty="0"/>
              <a:t>do?</a:t>
            </a:r>
            <a:r>
              <a:rPr spc="-25" dirty="0"/>
              <a:t> </a:t>
            </a:r>
            <a:r>
              <a:rPr spc="60" dirty="0"/>
              <a:t>How</a:t>
            </a:r>
            <a:r>
              <a:rPr spc="-25" dirty="0"/>
              <a:t> </a:t>
            </a:r>
            <a:r>
              <a:rPr spc="55" dirty="0"/>
              <a:t>can</a:t>
            </a:r>
            <a:r>
              <a:rPr spc="-25" dirty="0"/>
              <a:t> </a:t>
            </a:r>
            <a:r>
              <a:rPr spc="55" dirty="0"/>
              <a:t>libraries</a:t>
            </a:r>
            <a:r>
              <a:rPr spc="-65" dirty="0"/>
              <a:t> </a:t>
            </a:r>
            <a:r>
              <a:rPr spc="20" dirty="0"/>
              <a:t>prepare?</a:t>
            </a:r>
          </a:p>
        </p:txBody>
      </p:sp>
      <p:sp>
        <p:nvSpPr>
          <p:cNvPr id="4" name="object 4"/>
          <p:cNvSpPr txBox="1"/>
          <p:nvPr/>
        </p:nvSpPr>
        <p:spPr>
          <a:xfrm>
            <a:off x="798372" y="1312417"/>
            <a:ext cx="6058535" cy="3616960"/>
          </a:xfrm>
          <a:prstGeom prst="rect">
            <a:avLst/>
          </a:prstGeom>
        </p:spPr>
        <p:txBody>
          <a:bodyPr vert="horz" wrap="square" lIns="0" tIns="0" rIns="0" bIns="0" rtlCol="0">
            <a:spAutoFit/>
          </a:bodyPr>
          <a:lstStyle/>
          <a:p>
            <a:pPr marL="12700">
              <a:lnSpc>
                <a:spcPct val="100000"/>
              </a:lnSpc>
            </a:pPr>
            <a:r>
              <a:rPr sz="2400" b="1" spc="45" dirty="0">
                <a:solidFill>
                  <a:srgbClr val="004F89"/>
                </a:solidFill>
                <a:latin typeface="Calibri"/>
                <a:cs typeface="Calibri"/>
              </a:rPr>
              <a:t>Help patrons with</a:t>
            </a:r>
            <a:r>
              <a:rPr sz="2400" b="1" spc="-190" dirty="0">
                <a:solidFill>
                  <a:srgbClr val="004F89"/>
                </a:solidFill>
                <a:latin typeface="Calibri"/>
                <a:cs typeface="Calibri"/>
              </a:rPr>
              <a:t> </a:t>
            </a:r>
            <a:r>
              <a:rPr sz="2400" b="1" spc="70" dirty="0">
                <a:solidFill>
                  <a:srgbClr val="004F89"/>
                </a:solidFill>
                <a:latin typeface="Calibri"/>
                <a:cs typeface="Calibri"/>
              </a:rPr>
              <a:t>self-response.</a:t>
            </a:r>
            <a:endParaRPr sz="2400" dirty="0">
              <a:latin typeface="Calibri"/>
              <a:cs typeface="Calibri"/>
            </a:endParaRPr>
          </a:p>
          <a:p>
            <a:pPr marL="355600" marR="2138045" indent="-342900">
              <a:lnSpc>
                <a:spcPct val="105000"/>
              </a:lnSpc>
              <a:buClr>
                <a:srgbClr val="FF004E"/>
              </a:buClr>
              <a:buSzPct val="125000"/>
              <a:buFont typeface="Segoe UI Emoji"/>
              <a:buChar char="▪"/>
              <a:tabLst>
                <a:tab pos="355600" algn="l"/>
              </a:tabLst>
            </a:pPr>
            <a:r>
              <a:rPr sz="2400" spc="45" dirty="0">
                <a:solidFill>
                  <a:srgbClr val="004F89"/>
                </a:solidFill>
                <a:latin typeface="Calibri"/>
                <a:cs typeface="Calibri"/>
              </a:rPr>
              <a:t>Learn </a:t>
            </a:r>
            <a:r>
              <a:rPr sz="2400" spc="50" dirty="0">
                <a:solidFill>
                  <a:srgbClr val="004F89"/>
                </a:solidFill>
                <a:latin typeface="Calibri"/>
                <a:cs typeface="Calibri"/>
              </a:rPr>
              <a:t>what </a:t>
            </a:r>
            <a:r>
              <a:rPr sz="2400" spc="25" dirty="0">
                <a:solidFill>
                  <a:srgbClr val="004F89"/>
                </a:solidFill>
                <a:latin typeface="Calibri"/>
                <a:cs typeface="Calibri"/>
              </a:rPr>
              <a:t>you </a:t>
            </a:r>
            <a:r>
              <a:rPr sz="2400" spc="35" dirty="0">
                <a:solidFill>
                  <a:srgbClr val="004F89"/>
                </a:solidFill>
                <a:latin typeface="Calibri"/>
                <a:cs typeface="Calibri"/>
              </a:rPr>
              <a:t>can </a:t>
            </a:r>
            <a:r>
              <a:rPr sz="2400" spc="-5" dirty="0">
                <a:solidFill>
                  <a:srgbClr val="004F89"/>
                </a:solidFill>
                <a:latin typeface="Calibri"/>
                <a:cs typeface="Calibri"/>
              </a:rPr>
              <a:t>(and  </a:t>
            </a:r>
            <a:r>
              <a:rPr sz="2400" spc="10" dirty="0">
                <a:solidFill>
                  <a:srgbClr val="004F89"/>
                </a:solidFill>
                <a:latin typeface="Calibri"/>
                <a:cs typeface="Calibri"/>
              </a:rPr>
              <a:t>cannot) </a:t>
            </a:r>
            <a:r>
              <a:rPr sz="2400" spc="5" dirty="0">
                <a:solidFill>
                  <a:srgbClr val="004F89"/>
                </a:solidFill>
                <a:latin typeface="Calibri"/>
                <a:cs typeface="Calibri"/>
              </a:rPr>
              <a:t>do </a:t>
            </a:r>
            <a:r>
              <a:rPr sz="2400" spc="15" dirty="0">
                <a:solidFill>
                  <a:srgbClr val="004F89"/>
                </a:solidFill>
                <a:latin typeface="Calibri"/>
                <a:cs typeface="Calibri"/>
              </a:rPr>
              <a:t>to </a:t>
            </a:r>
            <a:r>
              <a:rPr sz="2400" spc="95" dirty="0">
                <a:solidFill>
                  <a:srgbClr val="004F89"/>
                </a:solidFill>
                <a:latin typeface="Calibri"/>
                <a:cs typeface="Calibri"/>
              </a:rPr>
              <a:t>assist</a:t>
            </a:r>
            <a:r>
              <a:rPr sz="2400" spc="-190" dirty="0">
                <a:solidFill>
                  <a:srgbClr val="004F89"/>
                </a:solidFill>
                <a:latin typeface="Calibri"/>
                <a:cs typeface="Calibri"/>
              </a:rPr>
              <a:t> </a:t>
            </a:r>
            <a:r>
              <a:rPr sz="2400" spc="40" dirty="0">
                <a:solidFill>
                  <a:srgbClr val="004F89"/>
                </a:solidFill>
                <a:latin typeface="Calibri"/>
                <a:cs typeface="Calibri"/>
              </a:rPr>
              <a:t>patrons</a:t>
            </a:r>
            <a:endParaRPr sz="2400" dirty="0">
              <a:latin typeface="Calibri"/>
              <a:cs typeface="Calibri"/>
            </a:endParaRPr>
          </a:p>
          <a:p>
            <a:pPr marL="355600" indent="-342900">
              <a:lnSpc>
                <a:spcPct val="100000"/>
              </a:lnSpc>
              <a:spcBef>
                <a:spcPts val="140"/>
              </a:spcBef>
              <a:buClr>
                <a:srgbClr val="FF004E"/>
              </a:buClr>
              <a:buSzPct val="125000"/>
              <a:buFont typeface="Segoe UI Emoji"/>
              <a:buChar char="▪"/>
              <a:tabLst>
                <a:tab pos="355600" algn="l"/>
              </a:tabLst>
            </a:pPr>
            <a:r>
              <a:rPr sz="2400" spc="50" dirty="0">
                <a:solidFill>
                  <a:srgbClr val="004F89"/>
                </a:solidFill>
                <a:latin typeface="Calibri"/>
                <a:cs typeface="Calibri"/>
              </a:rPr>
              <a:t>Refer </a:t>
            </a:r>
            <a:r>
              <a:rPr sz="2400" spc="75" dirty="0">
                <a:solidFill>
                  <a:srgbClr val="004F89"/>
                </a:solidFill>
                <a:latin typeface="Calibri"/>
                <a:cs typeface="Calibri"/>
              </a:rPr>
              <a:t>non-English </a:t>
            </a:r>
            <a:r>
              <a:rPr sz="2400" spc="60" dirty="0">
                <a:solidFill>
                  <a:srgbClr val="004F89"/>
                </a:solidFill>
                <a:latin typeface="Calibri"/>
                <a:cs typeface="Calibri"/>
              </a:rPr>
              <a:t>speakers</a:t>
            </a:r>
            <a:r>
              <a:rPr sz="2400" spc="-270" dirty="0">
                <a:solidFill>
                  <a:srgbClr val="004F89"/>
                </a:solidFill>
                <a:latin typeface="Calibri"/>
                <a:cs typeface="Calibri"/>
              </a:rPr>
              <a:t> </a:t>
            </a:r>
            <a:r>
              <a:rPr sz="2400" spc="20" dirty="0">
                <a:solidFill>
                  <a:srgbClr val="004F89"/>
                </a:solidFill>
                <a:latin typeface="Calibri"/>
                <a:cs typeface="Calibri"/>
              </a:rPr>
              <a:t>to</a:t>
            </a:r>
            <a:endParaRPr sz="2400" dirty="0">
              <a:latin typeface="Calibri"/>
              <a:cs typeface="Calibri"/>
            </a:endParaRPr>
          </a:p>
          <a:p>
            <a:pPr marL="355600">
              <a:lnSpc>
                <a:spcPct val="100000"/>
              </a:lnSpc>
              <a:spcBef>
                <a:spcPts val="145"/>
              </a:spcBef>
            </a:pPr>
            <a:r>
              <a:rPr sz="2400" spc="70" dirty="0">
                <a:solidFill>
                  <a:srgbClr val="004F89"/>
                </a:solidFill>
                <a:latin typeface="Calibri"/>
                <a:cs typeface="Calibri"/>
              </a:rPr>
              <a:t>Census </a:t>
            </a:r>
            <a:r>
              <a:rPr sz="2400" spc="125" dirty="0">
                <a:solidFill>
                  <a:srgbClr val="004F89"/>
                </a:solidFill>
                <a:latin typeface="Calibri"/>
                <a:cs typeface="Calibri"/>
              </a:rPr>
              <a:t>2020 </a:t>
            </a:r>
            <a:r>
              <a:rPr sz="2400" spc="10" dirty="0">
                <a:solidFill>
                  <a:srgbClr val="004F89"/>
                </a:solidFill>
                <a:latin typeface="Calibri"/>
                <a:cs typeface="Calibri"/>
              </a:rPr>
              <a:t>phone</a:t>
            </a:r>
            <a:r>
              <a:rPr sz="2400" spc="-290" dirty="0">
                <a:solidFill>
                  <a:srgbClr val="004F89"/>
                </a:solidFill>
                <a:latin typeface="Calibri"/>
                <a:cs typeface="Calibri"/>
              </a:rPr>
              <a:t> </a:t>
            </a:r>
            <a:r>
              <a:rPr sz="2400" spc="5" dirty="0">
                <a:solidFill>
                  <a:srgbClr val="004F89"/>
                </a:solidFill>
                <a:latin typeface="Calibri"/>
                <a:cs typeface="Calibri"/>
              </a:rPr>
              <a:t>line</a:t>
            </a:r>
            <a:endParaRPr sz="2400" dirty="0">
              <a:latin typeface="Calibri"/>
              <a:cs typeface="Calibri"/>
            </a:endParaRPr>
          </a:p>
          <a:p>
            <a:pPr marL="355600" marR="2120900" indent="-342900">
              <a:lnSpc>
                <a:spcPts val="3030"/>
              </a:lnSpc>
              <a:spcBef>
                <a:spcPts val="120"/>
              </a:spcBef>
              <a:buClr>
                <a:srgbClr val="FF004E"/>
              </a:buClr>
              <a:buSzPct val="125000"/>
              <a:buFont typeface="Segoe UI Emoji"/>
              <a:buChar char="▪"/>
              <a:tabLst>
                <a:tab pos="355600" algn="l"/>
              </a:tabLst>
            </a:pPr>
            <a:r>
              <a:rPr sz="2400" spc="35" dirty="0">
                <a:solidFill>
                  <a:srgbClr val="004F89"/>
                </a:solidFill>
                <a:latin typeface="Calibri"/>
                <a:cs typeface="Calibri"/>
              </a:rPr>
              <a:t>Help </a:t>
            </a:r>
            <a:r>
              <a:rPr sz="2400" spc="5" dirty="0">
                <a:solidFill>
                  <a:srgbClr val="004F89"/>
                </a:solidFill>
                <a:latin typeface="Calibri"/>
                <a:cs typeface="Calibri"/>
              </a:rPr>
              <a:t>people </a:t>
            </a:r>
            <a:r>
              <a:rPr sz="2400" spc="35" dirty="0">
                <a:solidFill>
                  <a:srgbClr val="004F89"/>
                </a:solidFill>
                <a:latin typeface="Calibri"/>
                <a:cs typeface="Calibri"/>
              </a:rPr>
              <a:t>with</a:t>
            </a:r>
            <a:r>
              <a:rPr sz="2400" spc="-170" dirty="0">
                <a:solidFill>
                  <a:srgbClr val="004F89"/>
                </a:solidFill>
                <a:latin typeface="Calibri"/>
                <a:cs typeface="Calibri"/>
              </a:rPr>
              <a:t> </a:t>
            </a:r>
            <a:r>
              <a:rPr sz="2400" spc="30" dirty="0">
                <a:solidFill>
                  <a:srgbClr val="004F89"/>
                </a:solidFill>
                <a:latin typeface="Calibri"/>
                <a:cs typeface="Calibri"/>
              </a:rPr>
              <a:t>disabilities  </a:t>
            </a:r>
            <a:r>
              <a:rPr sz="2400" spc="20" dirty="0">
                <a:solidFill>
                  <a:srgbClr val="004F89"/>
                </a:solidFill>
                <a:latin typeface="Calibri"/>
                <a:cs typeface="Calibri"/>
              </a:rPr>
              <a:t>connect </a:t>
            </a:r>
            <a:r>
              <a:rPr sz="2400" spc="35" dirty="0">
                <a:solidFill>
                  <a:srgbClr val="004F89"/>
                </a:solidFill>
                <a:latin typeface="Calibri"/>
                <a:cs typeface="Calibri"/>
              </a:rPr>
              <a:t>with</a:t>
            </a:r>
            <a:r>
              <a:rPr sz="2400" spc="-110" dirty="0">
                <a:solidFill>
                  <a:srgbClr val="004F89"/>
                </a:solidFill>
                <a:latin typeface="Calibri"/>
                <a:cs typeface="Calibri"/>
              </a:rPr>
              <a:t> </a:t>
            </a:r>
            <a:r>
              <a:rPr sz="2400" spc="70" dirty="0">
                <a:solidFill>
                  <a:srgbClr val="004F89"/>
                </a:solidFill>
                <a:latin typeface="Calibri"/>
                <a:cs typeface="Calibri"/>
              </a:rPr>
              <a:t>Census</a:t>
            </a:r>
            <a:endParaRPr sz="2400" dirty="0">
              <a:latin typeface="Calibri"/>
              <a:cs typeface="Calibri"/>
            </a:endParaRPr>
          </a:p>
          <a:p>
            <a:pPr marL="12700">
              <a:lnSpc>
                <a:spcPct val="100000"/>
              </a:lnSpc>
              <a:spcBef>
                <a:spcPts val="1555"/>
              </a:spcBef>
            </a:pPr>
            <a:r>
              <a:rPr sz="2400" u="heavy" dirty="0">
                <a:solidFill>
                  <a:srgbClr val="1154CC"/>
                </a:solidFill>
                <a:latin typeface="Arial"/>
                <a:cs typeface="Arial"/>
                <a:hlinkClick r:id="rId2"/>
              </a:rPr>
              <a:t>https://www.census.gov/library/fact-</a:t>
            </a:r>
            <a:endParaRPr sz="2400" dirty="0">
              <a:latin typeface="Arial"/>
              <a:cs typeface="Arial"/>
            </a:endParaRPr>
          </a:p>
          <a:p>
            <a:pPr marL="12700">
              <a:lnSpc>
                <a:spcPct val="100000"/>
              </a:lnSpc>
            </a:pPr>
            <a:r>
              <a:rPr sz="2400" u="heavy" spc="-5" dirty="0">
                <a:solidFill>
                  <a:srgbClr val="1154CC"/>
                </a:solidFill>
                <a:latin typeface="Arial"/>
                <a:cs typeface="Arial"/>
                <a:hlinkClick r:id="rId2"/>
              </a:rPr>
              <a:t>sheets/2019/dec/guidelines-for-partners.html</a:t>
            </a:r>
            <a:endParaRPr sz="2400" dirty="0">
              <a:latin typeface="Arial"/>
              <a:cs typeface="Arial"/>
            </a:endParaRPr>
          </a:p>
        </p:txBody>
      </p:sp>
      <p:sp>
        <p:nvSpPr>
          <p:cNvPr id="5" name="object 5"/>
          <p:cNvSpPr/>
          <p:nvPr/>
        </p:nvSpPr>
        <p:spPr>
          <a:xfrm>
            <a:off x="5241035" y="1228344"/>
            <a:ext cx="3422904" cy="282701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1646555" cy="396240"/>
          </a:xfrm>
          <a:prstGeom prst="rect">
            <a:avLst/>
          </a:prstGeom>
        </p:spPr>
        <p:txBody>
          <a:bodyPr vert="horz" wrap="square" lIns="0" tIns="0" rIns="0" bIns="0" rtlCol="0">
            <a:spAutoFit/>
          </a:bodyPr>
          <a:lstStyle/>
          <a:p>
            <a:pPr marL="12700">
              <a:lnSpc>
                <a:spcPct val="100000"/>
              </a:lnSpc>
            </a:pPr>
            <a:r>
              <a:rPr spc="55" dirty="0"/>
              <a:t>Learn</a:t>
            </a:r>
            <a:r>
              <a:rPr spc="-125" dirty="0"/>
              <a:t> </a:t>
            </a:r>
            <a:r>
              <a:rPr dirty="0"/>
              <a:t>More</a:t>
            </a:r>
          </a:p>
        </p:txBody>
      </p:sp>
      <p:sp>
        <p:nvSpPr>
          <p:cNvPr id="3" name="object 3"/>
          <p:cNvSpPr txBox="1"/>
          <p:nvPr/>
        </p:nvSpPr>
        <p:spPr>
          <a:xfrm>
            <a:off x="798372" y="1278890"/>
            <a:ext cx="4384675" cy="1947136"/>
          </a:xfrm>
          <a:prstGeom prst="rect">
            <a:avLst/>
          </a:prstGeom>
        </p:spPr>
        <p:txBody>
          <a:bodyPr vert="horz" wrap="square" lIns="0" tIns="0" rIns="0" bIns="0" rtlCol="0">
            <a:spAutoFit/>
          </a:bodyPr>
          <a:lstStyle/>
          <a:p>
            <a:pPr marL="12700">
              <a:lnSpc>
                <a:spcPts val="3315"/>
              </a:lnSpc>
              <a:tabLst>
                <a:tab pos="962025" algn="l"/>
              </a:tabLst>
            </a:pPr>
            <a:r>
              <a:rPr sz="3000" dirty="0">
                <a:solidFill>
                  <a:srgbClr val="FF004E"/>
                </a:solidFill>
                <a:latin typeface="Segoe UI Emoji"/>
                <a:cs typeface="Segoe UI Emoji"/>
              </a:rPr>
              <a:t>▪</a:t>
            </a:r>
            <a:r>
              <a:rPr sz="3000" spc="-520" dirty="0">
                <a:solidFill>
                  <a:srgbClr val="FF004E"/>
                </a:solidFill>
                <a:latin typeface="Segoe UI Emoji"/>
                <a:cs typeface="Segoe UI Emoji"/>
              </a:rPr>
              <a:t> </a:t>
            </a:r>
            <a:r>
              <a:rPr sz="2400" spc="25" dirty="0">
                <a:latin typeface="Calibri"/>
                <a:cs typeface="Calibri"/>
              </a:rPr>
              <a:t>ALA:	</a:t>
            </a:r>
            <a:r>
              <a:rPr sz="2400" u="sng" spc="40" dirty="0">
                <a:solidFill>
                  <a:srgbClr val="1154CC"/>
                </a:solidFill>
                <a:latin typeface="Calibri"/>
                <a:cs typeface="Calibri"/>
                <a:hlinkClick r:id="rId2"/>
              </a:rPr>
              <a:t>ala.org/census</a:t>
            </a:r>
            <a:endParaRPr sz="2400" dirty="0">
              <a:latin typeface="Calibri"/>
              <a:cs typeface="Calibri"/>
            </a:endParaRPr>
          </a:p>
          <a:p>
            <a:pPr marL="12700">
              <a:lnSpc>
                <a:spcPts val="3025"/>
              </a:lnSpc>
            </a:pPr>
            <a:r>
              <a:rPr sz="3000" spc="60" dirty="0">
                <a:solidFill>
                  <a:srgbClr val="FF004E"/>
                </a:solidFill>
                <a:latin typeface="Segoe UI Emoji"/>
                <a:cs typeface="Segoe UI Emoji"/>
              </a:rPr>
              <a:t>▪</a:t>
            </a:r>
            <a:r>
              <a:rPr sz="2400" spc="60" dirty="0">
                <a:latin typeface="Calibri"/>
                <a:cs typeface="Calibri"/>
              </a:rPr>
              <a:t>Census </a:t>
            </a:r>
            <a:r>
              <a:rPr sz="2400" spc="15" dirty="0">
                <a:latin typeface="Calibri"/>
                <a:cs typeface="Calibri"/>
              </a:rPr>
              <a:t>Bureau:</a:t>
            </a:r>
            <a:r>
              <a:rPr sz="2400" spc="-114" dirty="0">
                <a:latin typeface="Calibri"/>
                <a:cs typeface="Calibri"/>
              </a:rPr>
              <a:t> </a:t>
            </a:r>
            <a:r>
              <a:rPr sz="2400" u="sng" spc="70" dirty="0">
                <a:solidFill>
                  <a:srgbClr val="1154CC"/>
                </a:solidFill>
                <a:latin typeface="Calibri"/>
                <a:cs typeface="Calibri"/>
                <a:hlinkClick r:id="rId3"/>
              </a:rPr>
              <a:t>2020census.gov</a:t>
            </a:r>
            <a:endParaRPr lang="en-US" sz="2400" u="sng" spc="70" dirty="0">
              <a:solidFill>
                <a:srgbClr val="1154CC"/>
              </a:solidFill>
              <a:latin typeface="Calibri"/>
              <a:cs typeface="Calibri"/>
            </a:endParaRPr>
          </a:p>
          <a:p>
            <a:pPr marL="12700">
              <a:lnSpc>
                <a:spcPts val="3025"/>
              </a:lnSpc>
            </a:pPr>
            <a:endParaRPr lang="en-US" sz="2400" u="sng" spc="70" dirty="0">
              <a:solidFill>
                <a:srgbClr val="1154CC"/>
              </a:solidFill>
              <a:latin typeface="Calibri"/>
              <a:cs typeface="Calibri"/>
            </a:endParaRPr>
          </a:p>
          <a:p>
            <a:pPr marL="12700">
              <a:lnSpc>
                <a:spcPts val="3025"/>
              </a:lnSpc>
            </a:pPr>
            <a:endParaRPr lang="en-US" sz="2400" u="sng" spc="70" dirty="0">
              <a:solidFill>
                <a:srgbClr val="1154CC"/>
              </a:solidFill>
              <a:latin typeface="Calibri"/>
              <a:cs typeface="Calibri"/>
            </a:endParaRPr>
          </a:p>
          <a:p>
            <a:pPr marL="12700">
              <a:lnSpc>
                <a:spcPts val="3025"/>
              </a:lnSpc>
            </a:pPr>
            <a:r>
              <a:rPr lang="en-US" sz="2400" u="sng" spc="70" dirty="0">
                <a:solidFill>
                  <a:srgbClr val="1154CC"/>
                </a:solidFill>
                <a:latin typeface="Calibri"/>
                <a:cs typeface="Calibri"/>
                <a:hlinkClick r:id="rId4"/>
              </a:rPr>
              <a:t>Libraries’ Guide – January 2020</a:t>
            </a:r>
            <a:endParaRPr sz="2400" dirty="0">
              <a:latin typeface="Calibri"/>
              <a:cs typeface="Calibri"/>
            </a:endParaRPr>
          </a:p>
        </p:txBody>
      </p:sp>
      <p:sp>
        <p:nvSpPr>
          <p:cNvPr id="6" name="object 6"/>
          <p:cNvSpPr/>
          <p:nvPr/>
        </p:nvSpPr>
        <p:spPr>
          <a:xfrm>
            <a:off x="5715000" y="541780"/>
            <a:ext cx="2506979" cy="325678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98372" y="627126"/>
            <a:ext cx="6669228" cy="400110"/>
          </a:xfrm>
          <a:prstGeom prst="rect">
            <a:avLst/>
          </a:prstGeom>
        </p:spPr>
        <p:txBody>
          <a:bodyPr vert="horz" wrap="square" lIns="0" tIns="0" rIns="0" bIns="0" rtlCol="0">
            <a:spAutoFit/>
          </a:bodyPr>
          <a:lstStyle/>
          <a:p>
            <a:pPr marL="12700">
              <a:lnSpc>
                <a:spcPct val="100000"/>
              </a:lnSpc>
            </a:pPr>
            <a:r>
              <a:rPr spc="50" dirty="0"/>
              <a:t>What</a:t>
            </a:r>
            <a:r>
              <a:rPr spc="-45" dirty="0"/>
              <a:t> </a:t>
            </a:r>
            <a:r>
              <a:rPr lang="en-US" spc="55" dirty="0"/>
              <a:t>will the Maine State Library do?</a:t>
            </a:r>
            <a:endParaRPr spc="-20" dirty="0"/>
          </a:p>
        </p:txBody>
      </p:sp>
      <p:sp>
        <p:nvSpPr>
          <p:cNvPr id="4" name="object 4"/>
          <p:cNvSpPr txBox="1"/>
          <p:nvPr/>
        </p:nvSpPr>
        <p:spPr>
          <a:xfrm>
            <a:off x="783560" y="1123950"/>
            <a:ext cx="7827040" cy="4579267"/>
          </a:xfrm>
          <a:prstGeom prst="rect">
            <a:avLst/>
          </a:prstGeom>
        </p:spPr>
        <p:txBody>
          <a:bodyPr vert="horz" wrap="square" lIns="0" tIns="0" rIns="0" bIns="0" rtlCol="0">
            <a:spAutoFit/>
          </a:bodyPr>
          <a:lstStyle/>
          <a:p>
            <a:pPr marL="355600" indent="-342900">
              <a:lnSpc>
                <a:spcPts val="2650"/>
              </a:lnSpc>
              <a:spcBef>
                <a:spcPts val="145"/>
              </a:spcBef>
              <a:buClr>
                <a:srgbClr val="FF004E"/>
              </a:buClr>
              <a:buSzPct val="125000"/>
              <a:buFont typeface="Segoe UI Emoji"/>
              <a:buChar char="▪"/>
              <a:tabLst>
                <a:tab pos="355600" algn="l"/>
              </a:tabLst>
            </a:pPr>
            <a:r>
              <a:rPr sz="2400" spc="10" dirty="0">
                <a:latin typeface="Calibri"/>
                <a:cs typeface="Calibri"/>
              </a:rPr>
              <a:t>Work </a:t>
            </a:r>
            <a:r>
              <a:rPr sz="2400" spc="35" dirty="0">
                <a:latin typeface="Calibri"/>
                <a:cs typeface="Calibri"/>
              </a:rPr>
              <a:t>with </a:t>
            </a:r>
            <a:r>
              <a:rPr lang="en-US" sz="2400" spc="35" dirty="0">
                <a:latin typeface="Calibri"/>
                <a:cs typeface="Calibri"/>
              </a:rPr>
              <a:t>Maine Complete Count Committee and keep Maine Libraries informed. </a:t>
            </a:r>
          </a:p>
          <a:p>
            <a:pPr marL="355600" indent="-342900">
              <a:lnSpc>
                <a:spcPts val="2650"/>
              </a:lnSpc>
              <a:spcBef>
                <a:spcPts val="145"/>
              </a:spcBef>
              <a:buClr>
                <a:srgbClr val="FF004E"/>
              </a:buClr>
              <a:buSzPct val="125000"/>
              <a:buFont typeface="Segoe UI Emoji"/>
              <a:buChar char="▪"/>
              <a:tabLst>
                <a:tab pos="355600" algn="l"/>
              </a:tabLst>
            </a:pPr>
            <a:r>
              <a:rPr lang="en-US" sz="2400" spc="35" dirty="0">
                <a:latin typeface="Calibri"/>
                <a:cs typeface="Calibri"/>
              </a:rPr>
              <a:t>Connect libraries with </a:t>
            </a:r>
            <a:r>
              <a:rPr sz="2400" spc="70" dirty="0">
                <a:latin typeface="Calibri"/>
                <a:cs typeface="Calibri"/>
              </a:rPr>
              <a:t>Census </a:t>
            </a:r>
            <a:r>
              <a:rPr sz="2400" spc="25" dirty="0">
                <a:latin typeface="Calibri"/>
                <a:cs typeface="Calibri"/>
              </a:rPr>
              <a:t>and </a:t>
            </a:r>
            <a:r>
              <a:rPr sz="2400" spc="15" dirty="0">
                <a:latin typeface="Calibri"/>
                <a:cs typeface="Calibri"/>
              </a:rPr>
              <a:t>local </a:t>
            </a:r>
            <a:r>
              <a:rPr sz="2400" spc="40" dirty="0">
                <a:latin typeface="Calibri"/>
                <a:cs typeface="Calibri"/>
              </a:rPr>
              <a:t>Partnership</a:t>
            </a:r>
            <a:r>
              <a:rPr sz="2400" spc="-315" dirty="0">
                <a:latin typeface="Calibri"/>
                <a:cs typeface="Calibri"/>
              </a:rPr>
              <a:t> </a:t>
            </a:r>
            <a:r>
              <a:rPr sz="2400" spc="45" dirty="0">
                <a:latin typeface="Calibri"/>
                <a:cs typeface="Calibri"/>
              </a:rPr>
              <a:t>Specialist</a:t>
            </a:r>
            <a:r>
              <a:rPr lang="en-US" sz="2400" spc="45" dirty="0">
                <a:latin typeface="Calibri"/>
                <a:cs typeface="Calibri"/>
              </a:rPr>
              <a:t>s in Maine</a:t>
            </a:r>
            <a:endParaRPr sz="2400" dirty="0">
              <a:latin typeface="Calibri"/>
              <a:cs typeface="Calibri"/>
            </a:endParaRPr>
          </a:p>
          <a:p>
            <a:pPr marL="355600" indent="-342900">
              <a:lnSpc>
                <a:spcPts val="2650"/>
              </a:lnSpc>
              <a:spcBef>
                <a:spcPts val="25"/>
              </a:spcBef>
              <a:buClr>
                <a:srgbClr val="FF004E"/>
              </a:buClr>
              <a:buSzPct val="125000"/>
              <a:buFont typeface="Segoe UI Emoji"/>
              <a:buChar char="▪"/>
              <a:tabLst>
                <a:tab pos="355600" algn="l"/>
              </a:tabLst>
            </a:pPr>
            <a:r>
              <a:rPr lang="en-US" sz="2400" spc="50" dirty="0">
                <a:latin typeface="Calibri"/>
                <a:cs typeface="Calibri"/>
              </a:rPr>
              <a:t>Provide easy access to posters, fact sheets and other materials via website</a:t>
            </a:r>
            <a:endParaRPr sz="2400" dirty="0">
              <a:latin typeface="Calibri"/>
              <a:cs typeface="Calibri"/>
            </a:endParaRPr>
          </a:p>
          <a:p>
            <a:pPr marL="469900">
              <a:lnSpc>
                <a:spcPts val="3085"/>
              </a:lnSpc>
            </a:pPr>
            <a:r>
              <a:rPr sz="3000" dirty="0">
                <a:solidFill>
                  <a:srgbClr val="FF004E"/>
                </a:solidFill>
                <a:latin typeface="Segoe UI Emoji"/>
                <a:cs typeface="Segoe UI Emoji"/>
              </a:rPr>
              <a:t>▫ </a:t>
            </a:r>
            <a:r>
              <a:rPr sz="2400" spc="25" dirty="0">
                <a:latin typeface="Calibri"/>
                <a:cs typeface="Calibri"/>
              </a:rPr>
              <a:t>Distribute </a:t>
            </a:r>
            <a:r>
              <a:rPr lang="en-US" sz="2400" spc="25" dirty="0">
                <a:latin typeface="Calibri"/>
                <a:cs typeface="Calibri"/>
              </a:rPr>
              <a:t>Bookmarks </a:t>
            </a:r>
            <a:r>
              <a:rPr sz="2400" spc="30" dirty="0">
                <a:latin typeface="Calibri"/>
                <a:cs typeface="Calibri"/>
              </a:rPr>
              <a:t>via</a:t>
            </a:r>
            <a:r>
              <a:rPr sz="2400" spc="125" dirty="0">
                <a:latin typeface="Calibri"/>
                <a:cs typeface="Calibri"/>
              </a:rPr>
              <a:t> </a:t>
            </a:r>
            <a:r>
              <a:rPr lang="en-US" sz="2400" spc="125" dirty="0">
                <a:latin typeface="Calibri"/>
                <a:cs typeface="Calibri"/>
              </a:rPr>
              <a:t>van </a:t>
            </a:r>
            <a:r>
              <a:rPr sz="2400" spc="20" dirty="0">
                <a:latin typeface="Calibri"/>
                <a:cs typeface="Calibri"/>
              </a:rPr>
              <a:t>delivery</a:t>
            </a:r>
            <a:endParaRPr sz="2400" dirty="0">
              <a:latin typeface="Calibri"/>
              <a:cs typeface="Calibri"/>
            </a:endParaRPr>
          </a:p>
          <a:p>
            <a:pPr marL="469900">
              <a:lnSpc>
                <a:spcPts val="3310"/>
              </a:lnSpc>
            </a:pPr>
            <a:r>
              <a:rPr sz="3000" dirty="0">
                <a:solidFill>
                  <a:srgbClr val="FF004E"/>
                </a:solidFill>
                <a:latin typeface="Segoe UI Emoji"/>
                <a:cs typeface="Segoe UI Emoji"/>
              </a:rPr>
              <a:t>▫ </a:t>
            </a:r>
            <a:r>
              <a:rPr lang="en-US" sz="2400" spc="55" dirty="0">
                <a:latin typeface="Calibri"/>
                <a:cs typeface="Calibri"/>
              </a:rPr>
              <a:t>Provide template for stickers and button makers</a:t>
            </a:r>
          </a:p>
          <a:p>
            <a:pPr marL="469900">
              <a:lnSpc>
                <a:spcPts val="3310"/>
              </a:lnSpc>
            </a:pPr>
            <a:r>
              <a:rPr lang="en-US" sz="2400" dirty="0">
                <a:solidFill>
                  <a:srgbClr val="FF004E"/>
                </a:solidFill>
                <a:latin typeface="Segoe UI Emoji"/>
                <a:cs typeface="Segoe UI Emoji"/>
              </a:rPr>
              <a:t>▫ </a:t>
            </a:r>
            <a:r>
              <a:rPr lang="en-US" sz="2400" spc="55" dirty="0">
                <a:latin typeface="Calibri"/>
                <a:cs typeface="Calibri"/>
              </a:rPr>
              <a:t>Stem Activities from Chris Dorman</a:t>
            </a:r>
          </a:p>
          <a:p>
            <a:pPr marL="469900">
              <a:lnSpc>
                <a:spcPts val="3310"/>
              </a:lnSpc>
            </a:pPr>
            <a:r>
              <a:rPr lang="en-US" sz="2400" dirty="0">
                <a:solidFill>
                  <a:srgbClr val="FF004E"/>
                </a:solidFill>
                <a:latin typeface="Segoe UI Emoji"/>
                <a:cs typeface="Segoe UI Emoji"/>
              </a:rPr>
              <a:t>▫ </a:t>
            </a:r>
            <a:r>
              <a:rPr lang="en-US" sz="2400" dirty="0">
                <a:latin typeface="Segoe UI Emoji"/>
                <a:cs typeface="Segoe UI Emoji"/>
              </a:rPr>
              <a:t>Storytime book recommendations (counting)</a:t>
            </a:r>
            <a:endParaRPr lang="en-US" sz="2400" spc="55" dirty="0">
              <a:latin typeface="Calibri"/>
              <a:cs typeface="Calibri"/>
            </a:endParaRPr>
          </a:p>
          <a:p>
            <a:pPr marL="469900">
              <a:lnSpc>
                <a:spcPts val="3310"/>
              </a:lnSpc>
            </a:pPr>
            <a:endParaRPr lang="en-US" sz="2400" spc="55" dirty="0">
              <a:latin typeface="Calibri"/>
              <a:cs typeface="Calibri"/>
            </a:endParaRPr>
          </a:p>
          <a:p>
            <a:pPr marL="469900">
              <a:lnSpc>
                <a:spcPts val="3310"/>
              </a:lnSpc>
            </a:pPr>
            <a:endParaRPr sz="2400" dirty="0">
              <a:latin typeface="Calibri"/>
              <a:cs typeface="Calibri"/>
            </a:endParaRPr>
          </a:p>
        </p:txBody>
      </p:sp>
      <p:pic>
        <p:nvPicPr>
          <p:cNvPr id="7" name="Picture 6">
            <a:extLst>
              <a:ext uri="{FF2B5EF4-FFF2-40B4-BE49-F238E27FC236}">
                <a16:creationId xmlns:a16="http://schemas.microsoft.com/office/drawing/2014/main" id="{C8D46BB9-19A1-4FAC-81C3-29D7333D2A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8939" y="3966458"/>
            <a:ext cx="1143002" cy="11430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4708-230E-4A5E-81D0-B43EEAB47F27}"/>
              </a:ext>
            </a:extLst>
          </p:cNvPr>
          <p:cNvSpPr>
            <a:spLocks noGrp="1"/>
          </p:cNvSpPr>
          <p:nvPr>
            <p:ph type="title"/>
          </p:nvPr>
        </p:nvSpPr>
        <p:spPr>
          <a:xfrm>
            <a:off x="798372" y="627126"/>
            <a:ext cx="7547254" cy="400110"/>
          </a:xfrm>
        </p:spPr>
        <p:txBody>
          <a:bodyPr/>
          <a:lstStyle/>
          <a:p>
            <a:r>
              <a:rPr lang="en-US" dirty="0"/>
              <a:t>MSL Website Infor on 2020 Census</a:t>
            </a:r>
          </a:p>
        </p:txBody>
      </p:sp>
      <p:sp>
        <p:nvSpPr>
          <p:cNvPr id="3" name="Rectangle 2">
            <a:extLst>
              <a:ext uri="{FF2B5EF4-FFF2-40B4-BE49-F238E27FC236}">
                <a16:creationId xmlns:a16="http://schemas.microsoft.com/office/drawing/2014/main" id="{AFF5016E-EDE1-47E2-A807-C2ED59ED8ED2}"/>
              </a:ext>
            </a:extLst>
          </p:cNvPr>
          <p:cNvSpPr/>
          <p:nvPr/>
        </p:nvSpPr>
        <p:spPr>
          <a:xfrm>
            <a:off x="1030426" y="1428750"/>
            <a:ext cx="7315200" cy="369332"/>
          </a:xfrm>
          <a:prstGeom prst="rect">
            <a:avLst/>
          </a:prstGeom>
        </p:spPr>
        <p:txBody>
          <a:bodyPr wrap="square">
            <a:spAutoFit/>
          </a:bodyPr>
          <a:lstStyle/>
          <a:p>
            <a:r>
              <a:rPr lang="en-US" dirty="0">
                <a:hlinkClick r:id="rId2"/>
              </a:rPr>
              <a:t>https://www.maine.gov/msl/libs/grant_projects/Census2020.shtml</a:t>
            </a:r>
            <a:endParaRPr lang="en-US" dirty="0"/>
          </a:p>
        </p:txBody>
      </p:sp>
      <p:sp>
        <p:nvSpPr>
          <p:cNvPr id="4" name="TextBox 3">
            <a:extLst>
              <a:ext uri="{FF2B5EF4-FFF2-40B4-BE49-F238E27FC236}">
                <a16:creationId xmlns:a16="http://schemas.microsoft.com/office/drawing/2014/main" id="{2495A933-548E-4B4D-91BA-D1A736774328}"/>
              </a:ext>
            </a:extLst>
          </p:cNvPr>
          <p:cNvSpPr txBox="1"/>
          <p:nvPr/>
        </p:nvSpPr>
        <p:spPr>
          <a:xfrm>
            <a:off x="641937" y="2266950"/>
            <a:ext cx="3661387" cy="2154436"/>
          </a:xfrm>
          <a:prstGeom prst="rect">
            <a:avLst/>
          </a:prstGeom>
          <a:noFill/>
        </p:spPr>
        <p:txBody>
          <a:bodyPr wrap="none" rtlCol="0">
            <a:spAutoFit/>
          </a:bodyPr>
          <a:lstStyle/>
          <a:p>
            <a:r>
              <a:rPr lang="en-US" b="1" dirty="0">
                <a:solidFill>
                  <a:srgbClr val="C00000"/>
                </a:solidFill>
              </a:rPr>
              <a:t>US Census contacts in Maine:</a:t>
            </a:r>
          </a:p>
          <a:p>
            <a:r>
              <a:rPr lang="en-US" sz="1400" b="1" dirty="0"/>
              <a:t>Becky Hayes Boober, </a:t>
            </a:r>
            <a:r>
              <a:rPr lang="en-US" sz="1400" dirty="0"/>
              <a:t>Partnership Specialist</a:t>
            </a:r>
          </a:p>
          <a:p>
            <a:r>
              <a:rPr lang="en-US" sz="1400" dirty="0"/>
              <a:t>Field Division/New York Regional Census Center</a:t>
            </a:r>
          </a:p>
          <a:p>
            <a:r>
              <a:rPr lang="en-US" sz="1400" dirty="0"/>
              <a:t>U.S. Census Bureau</a:t>
            </a:r>
          </a:p>
          <a:p>
            <a:r>
              <a:rPr lang="en-US" sz="1400" dirty="0"/>
              <a:t>Office: (212) 882-2130</a:t>
            </a:r>
          </a:p>
          <a:p>
            <a:r>
              <a:rPr lang="en-US" sz="1400" dirty="0"/>
              <a:t>Cell: (207) 387-3926</a:t>
            </a:r>
          </a:p>
          <a:p>
            <a:r>
              <a:rPr lang="en-US" sz="1400" u="sng" dirty="0">
                <a:hlinkClick r:id="rId3"/>
              </a:rPr>
              <a:t>becky.h.boober@2020census.gov</a:t>
            </a:r>
            <a:endParaRPr lang="en-US" sz="1400" dirty="0"/>
          </a:p>
          <a:p>
            <a:endParaRPr lang="en-US" sz="1400" dirty="0"/>
          </a:p>
          <a:p>
            <a:endParaRPr lang="en-US" dirty="0"/>
          </a:p>
        </p:txBody>
      </p:sp>
      <p:sp>
        <p:nvSpPr>
          <p:cNvPr id="6" name="TextBox 5">
            <a:extLst>
              <a:ext uri="{FF2B5EF4-FFF2-40B4-BE49-F238E27FC236}">
                <a16:creationId xmlns:a16="http://schemas.microsoft.com/office/drawing/2014/main" id="{303F2430-54F0-43D7-B9F5-D43A024BED08}"/>
              </a:ext>
            </a:extLst>
          </p:cNvPr>
          <p:cNvSpPr txBox="1"/>
          <p:nvPr/>
        </p:nvSpPr>
        <p:spPr>
          <a:xfrm>
            <a:off x="4303324" y="2571750"/>
            <a:ext cx="3701463" cy="1446550"/>
          </a:xfrm>
          <a:prstGeom prst="rect">
            <a:avLst/>
          </a:prstGeom>
          <a:noFill/>
        </p:spPr>
        <p:txBody>
          <a:bodyPr wrap="none" rtlCol="0">
            <a:spAutoFit/>
          </a:bodyPr>
          <a:lstStyle/>
          <a:p>
            <a:r>
              <a:rPr lang="en-US" sz="1400" b="1" dirty="0"/>
              <a:t>Elizabeth Enright (Betsy), Partnership Specialist</a:t>
            </a:r>
            <a:endParaRPr lang="en-US" sz="1400" dirty="0"/>
          </a:p>
          <a:p>
            <a:r>
              <a:rPr lang="en-US" sz="1400" dirty="0"/>
              <a:t>Field Division /New York Regional Census Center</a:t>
            </a:r>
          </a:p>
          <a:p>
            <a:r>
              <a:rPr lang="en-US" sz="1400" dirty="0"/>
              <a:t>U.S. Census Bureau </a:t>
            </a:r>
          </a:p>
          <a:p>
            <a:r>
              <a:rPr lang="en-US" sz="1400" dirty="0"/>
              <a:t>o: (802) 233-1548 </a:t>
            </a:r>
          </a:p>
          <a:p>
            <a:r>
              <a:rPr lang="en-US" sz="1400" dirty="0">
                <a:hlinkClick r:id="rId4"/>
              </a:rPr>
              <a:t>elizabeth.enright@2020census.gov</a:t>
            </a:r>
            <a:endParaRPr lang="en-US" sz="1400" dirty="0"/>
          </a:p>
          <a:p>
            <a:endParaRPr lang="en-US" dirty="0"/>
          </a:p>
        </p:txBody>
      </p:sp>
    </p:spTree>
    <p:extLst>
      <p:ext uri="{BB962C8B-B14F-4D97-AF65-F5344CB8AC3E}">
        <p14:creationId xmlns:p14="http://schemas.microsoft.com/office/powerpoint/2010/main" val="243685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4439" y="1071371"/>
            <a:ext cx="2503932" cy="18105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98372" y="627126"/>
            <a:ext cx="3383915" cy="471805"/>
          </a:xfrm>
          <a:prstGeom prst="rect">
            <a:avLst/>
          </a:prstGeom>
        </p:spPr>
        <p:txBody>
          <a:bodyPr vert="horz" wrap="square" lIns="0" tIns="0" rIns="0" bIns="0" rtlCol="0">
            <a:spAutoFit/>
          </a:bodyPr>
          <a:lstStyle/>
          <a:p>
            <a:pPr marL="12700">
              <a:lnSpc>
                <a:spcPct val="100000"/>
              </a:lnSpc>
            </a:pPr>
            <a:r>
              <a:rPr spc="75" dirty="0"/>
              <a:t>Discussion </a:t>
            </a:r>
            <a:r>
              <a:rPr spc="-5" dirty="0"/>
              <a:t>&amp;</a:t>
            </a:r>
            <a:r>
              <a:rPr spc="-145" dirty="0"/>
              <a:t> </a:t>
            </a:r>
            <a:r>
              <a:rPr spc="50" dirty="0"/>
              <a:t>Questions</a:t>
            </a:r>
          </a:p>
        </p:txBody>
      </p:sp>
      <p:pic>
        <p:nvPicPr>
          <p:cNvPr id="8" name="Picture 7">
            <a:extLst>
              <a:ext uri="{FF2B5EF4-FFF2-40B4-BE49-F238E27FC236}">
                <a16:creationId xmlns:a16="http://schemas.microsoft.com/office/drawing/2014/main" id="{91348E9D-F9DD-4A0F-A1C1-D18A7F829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631" y="1200150"/>
            <a:ext cx="1828804" cy="1828804"/>
          </a:xfrm>
          <a:prstGeom prst="rect">
            <a:avLst/>
          </a:prstGeom>
        </p:spPr>
      </p:pic>
      <p:sp>
        <p:nvSpPr>
          <p:cNvPr id="4" name="TextBox 3">
            <a:extLst>
              <a:ext uri="{FF2B5EF4-FFF2-40B4-BE49-F238E27FC236}">
                <a16:creationId xmlns:a16="http://schemas.microsoft.com/office/drawing/2014/main" id="{4FF39A13-77C7-48D9-8335-4A8C6088A787}"/>
              </a:ext>
            </a:extLst>
          </p:cNvPr>
          <p:cNvSpPr txBox="1"/>
          <p:nvPr/>
        </p:nvSpPr>
        <p:spPr>
          <a:xfrm>
            <a:off x="914400" y="3714750"/>
            <a:ext cx="5242654" cy="369332"/>
          </a:xfrm>
          <a:prstGeom prst="rect">
            <a:avLst/>
          </a:prstGeom>
          <a:noFill/>
        </p:spPr>
        <p:txBody>
          <a:bodyPr wrap="none" rtlCol="0">
            <a:spAutoFit/>
          </a:bodyPr>
          <a:lstStyle/>
          <a:p>
            <a:r>
              <a:rPr lang="en-US" dirty="0"/>
              <a:t>Email me any questions:  janet.mckenney@maine.gov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B9A23-0DA0-47B9-9D3E-59DBBEEDF0BE}"/>
              </a:ext>
            </a:extLst>
          </p:cNvPr>
          <p:cNvSpPr>
            <a:spLocks noGrp="1"/>
          </p:cNvSpPr>
          <p:nvPr>
            <p:ph type="title"/>
          </p:nvPr>
        </p:nvSpPr>
        <p:spPr>
          <a:xfrm>
            <a:off x="798372" y="627126"/>
            <a:ext cx="7547254" cy="615553"/>
          </a:xfrm>
        </p:spPr>
        <p:txBody>
          <a:bodyPr/>
          <a:lstStyle/>
          <a:p>
            <a:pPr algn="ctr"/>
            <a:r>
              <a:rPr lang="en-US" sz="2000" dirty="0"/>
              <a:t>Posters, Fact Sheets and Other Promotional Materials </a:t>
            </a:r>
            <a:br>
              <a:rPr lang="en-US" sz="2000" dirty="0"/>
            </a:br>
            <a:r>
              <a:rPr lang="en-US" sz="2000" dirty="0"/>
              <a:t>from the US Census</a:t>
            </a:r>
          </a:p>
        </p:txBody>
      </p:sp>
      <p:sp>
        <p:nvSpPr>
          <p:cNvPr id="3" name="Text Placeholder 2">
            <a:extLst>
              <a:ext uri="{FF2B5EF4-FFF2-40B4-BE49-F238E27FC236}">
                <a16:creationId xmlns:a16="http://schemas.microsoft.com/office/drawing/2014/main" id="{C173C6D7-3420-4F2A-B026-6F107E8ED445}"/>
              </a:ext>
            </a:extLst>
          </p:cNvPr>
          <p:cNvSpPr>
            <a:spLocks noGrp="1"/>
          </p:cNvSpPr>
          <p:nvPr>
            <p:ph type="body" idx="1"/>
          </p:nvPr>
        </p:nvSpPr>
        <p:spPr>
          <a:xfrm>
            <a:off x="533400" y="1352550"/>
            <a:ext cx="8464550" cy="4154984"/>
          </a:xfrm>
        </p:spPr>
        <p:txBody>
          <a:bodyPr/>
          <a:lstStyle/>
          <a:p>
            <a:r>
              <a:rPr lang="en-US" sz="1800" dirty="0"/>
              <a:t>Jobs:</a:t>
            </a:r>
          </a:p>
          <a:p>
            <a:r>
              <a:rPr lang="en-US" sz="1800" dirty="0">
                <a:hlinkClick r:id="rId2"/>
              </a:rPr>
              <a:t>https://sdcclearinghouse.files.wordpress.com/2019/03/censusrecruitassists.pdf</a:t>
            </a:r>
            <a:endParaRPr lang="en-US" sz="1800" dirty="0"/>
          </a:p>
          <a:p>
            <a:r>
              <a:rPr lang="en-US" sz="1800" dirty="0">
                <a:hlinkClick r:id="rId3"/>
              </a:rPr>
              <a:t>https://www2.census.gov/about/partners/general/2020-recruitment-toolkit.pdf</a:t>
            </a:r>
            <a:endParaRPr lang="en-US" sz="1800" dirty="0"/>
          </a:p>
          <a:p>
            <a:endParaRPr lang="en-US" sz="1800" dirty="0"/>
          </a:p>
          <a:p>
            <a:r>
              <a:rPr lang="en-US" sz="1800" dirty="0"/>
              <a:t>Counting Kids:</a:t>
            </a:r>
          </a:p>
          <a:p>
            <a:r>
              <a:rPr lang="en-US" sz="1800" dirty="0">
                <a:hlinkClick r:id="rId4"/>
              </a:rPr>
              <a:t>https://2020census.gov/en/who-to-count/young-children.html</a:t>
            </a:r>
            <a:endParaRPr lang="en-US" sz="1800" dirty="0"/>
          </a:p>
          <a:p>
            <a:endParaRPr lang="en-US" sz="1800" dirty="0"/>
          </a:p>
          <a:p>
            <a:r>
              <a:rPr lang="en-US" sz="1800" dirty="0"/>
              <a:t>Promotional materials</a:t>
            </a:r>
          </a:p>
          <a:p>
            <a:r>
              <a:rPr lang="en-US" sz="1800" dirty="0">
                <a:hlinkClick r:id="rId5"/>
              </a:rPr>
              <a:t>https://www.census.gov/programs-surveys/decennial-census/2020-census/planning-management/promo-print-materials.html</a:t>
            </a:r>
            <a:endParaRPr lang="en-US" sz="1800" dirty="0"/>
          </a:p>
          <a:p>
            <a:endParaRPr lang="en-US" sz="1800" dirty="0"/>
          </a:p>
          <a:p>
            <a:r>
              <a:rPr lang="en-US" sz="1800" dirty="0"/>
              <a:t>Video</a:t>
            </a:r>
          </a:p>
          <a:p>
            <a:r>
              <a:rPr lang="en-US" sz="1800" dirty="0">
                <a:hlinkClick r:id="rId6"/>
              </a:rPr>
              <a:t>https://www.youtube.com/watch?v=Vn4K3XoywlY</a:t>
            </a:r>
            <a:endParaRPr lang="en-US" sz="1800" dirty="0"/>
          </a:p>
          <a:p>
            <a:endParaRPr lang="en-US" sz="1800" dirty="0"/>
          </a:p>
          <a:p>
            <a:endParaRPr lang="en-US" sz="1800" dirty="0"/>
          </a:p>
        </p:txBody>
      </p:sp>
    </p:spTree>
    <p:extLst>
      <p:ext uri="{BB962C8B-B14F-4D97-AF65-F5344CB8AC3E}">
        <p14:creationId xmlns:p14="http://schemas.microsoft.com/office/powerpoint/2010/main" val="286777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5193665" cy="471805"/>
          </a:xfrm>
          <a:prstGeom prst="rect">
            <a:avLst/>
          </a:prstGeom>
        </p:spPr>
        <p:txBody>
          <a:bodyPr vert="horz" wrap="square" lIns="0" tIns="0" rIns="0" bIns="0" rtlCol="0">
            <a:spAutoFit/>
          </a:bodyPr>
          <a:lstStyle/>
          <a:p>
            <a:pPr marL="12700">
              <a:lnSpc>
                <a:spcPct val="100000"/>
              </a:lnSpc>
            </a:pPr>
            <a:r>
              <a:rPr spc="140" dirty="0"/>
              <a:t>2020</a:t>
            </a:r>
            <a:r>
              <a:rPr spc="-70" dirty="0"/>
              <a:t> </a:t>
            </a:r>
            <a:r>
              <a:rPr spc="65" dirty="0"/>
              <a:t>Census:</a:t>
            </a:r>
            <a:r>
              <a:rPr spc="-35" dirty="0"/>
              <a:t> </a:t>
            </a:r>
            <a:r>
              <a:rPr spc="70" dirty="0"/>
              <a:t>Key</a:t>
            </a:r>
            <a:r>
              <a:rPr spc="-30" dirty="0"/>
              <a:t> </a:t>
            </a:r>
            <a:r>
              <a:rPr spc="110" dirty="0"/>
              <a:t>Facts</a:t>
            </a:r>
            <a:r>
              <a:rPr spc="-45" dirty="0"/>
              <a:t> </a:t>
            </a:r>
            <a:r>
              <a:rPr spc="40" dirty="0"/>
              <a:t>for</a:t>
            </a:r>
            <a:r>
              <a:rPr spc="-20" dirty="0"/>
              <a:t> </a:t>
            </a:r>
            <a:r>
              <a:rPr spc="60" dirty="0"/>
              <a:t>Libraries</a:t>
            </a:r>
          </a:p>
        </p:txBody>
      </p:sp>
      <p:sp>
        <p:nvSpPr>
          <p:cNvPr id="4" name="object 4"/>
          <p:cNvSpPr/>
          <p:nvPr/>
        </p:nvSpPr>
        <p:spPr>
          <a:xfrm>
            <a:off x="886967" y="1476755"/>
            <a:ext cx="2506980" cy="32567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34028" y="1961388"/>
            <a:ext cx="4064508" cy="22875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2132965" cy="471805"/>
          </a:xfrm>
          <a:prstGeom prst="rect">
            <a:avLst/>
          </a:prstGeom>
        </p:spPr>
        <p:txBody>
          <a:bodyPr vert="horz" wrap="square" lIns="0" tIns="0" rIns="0" bIns="0" rtlCol="0">
            <a:spAutoFit/>
          </a:bodyPr>
          <a:lstStyle/>
          <a:p>
            <a:pPr marL="12700">
              <a:lnSpc>
                <a:spcPct val="100000"/>
              </a:lnSpc>
            </a:pPr>
            <a:r>
              <a:rPr spc="-50" dirty="0">
                <a:latin typeface="Trebuchet MS"/>
                <a:cs typeface="Trebuchet MS"/>
              </a:rPr>
              <a:t>What’s</a:t>
            </a:r>
            <a:r>
              <a:rPr spc="-330" dirty="0">
                <a:latin typeface="Trebuchet MS"/>
                <a:cs typeface="Trebuchet MS"/>
              </a:rPr>
              <a:t> </a:t>
            </a:r>
            <a:r>
              <a:rPr spc="-75" dirty="0">
                <a:latin typeface="Trebuchet MS"/>
                <a:cs typeface="Trebuchet MS"/>
              </a:rPr>
              <a:t>ahead?</a:t>
            </a:r>
          </a:p>
        </p:txBody>
      </p:sp>
      <p:sp>
        <p:nvSpPr>
          <p:cNvPr id="3" name="object 3"/>
          <p:cNvSpPr txBox="1"/>
          <p:nvPr/>
        </p:nvSpPr>
        <p:spPr>
          <a:xfrm>
            <a:off x="3620770" y="1542669"/>
            <a:ext cx="4653915" cy="2446824"/>
          </a:xfrm>
          <a:prstGeom prst="rect">
            <a:avLst/>
          </a:prstGeom>
        </p:spPr>
        <p:txBody>
          <a:bodyPr vert="horz" wrap="square" lIns="0" tIns="0" rIns="0" bIns="0" rtlCol="0">
            <a:spAutoFit/>
          </a:bodyPr>
          <a:lstStyle/>
          <a:p>
            <a:pPr marL="355600" indent="-342900">
              <a:lnSpc>
                <a:spcPct val="100000"/>
              </a:lnSpc>
              <a:buClr>
                <a:srgbClr val="FF004E"/>
              </a:buClr>
              <a:buSzPct val="136363"/>
              <a:buFont typeface="Segoe UI Emoji"/>
              <a:buChar char="▪"/>
              <a:tabLst>
                <a:tab pos="356235" algn="l"/>
              </a:tabLst>
            </a:pPr>
            <a:r>
              <a:rPr sz="2200" spc="20" dirty="0">
                <a:latin typeface="Calibri"/>
                <a:cs typeface="Calibri"/>
              </a:rPr>
              <a:t>What </a:t>
            </a:r>
            <a:r>
              <a:rPr sz="2200" spc="65" dirty="0">
                <a:latin typeface="Calibri"/>
                <a:cs typeface="Calibri"/>
              </a:rPr>
              <a:t>is </a:t>
            </a:r>
            <a:r>
              <a:rPr sz="2200" spc="20" dirty="0">
                <a:latin typeface="Calibri"/>
                <a:cs typeface="Calibri"/>
              </a:rPr>
              <a:t>the </a:t>
            </a:r>
            <a:r>
              <a:rPr sz="2200" spc="45" dirty="0">
                <a:latin typeface="Calibri"/>
                <a:cs typeface="Calibri"/>
              </a:rPr>
              <a:t>census, </a:t>
            </a:r>
            <a:r>
              <a:rPr sz="2200" spc="25" dirty="0">
                <a:latin typeface="Calibri"/>
                <a:cs typeface="Calibri"/>
              </a:rPr>
              <a:t>and </a:t>
            </a:r>
            <a:r>
              <a:rPr sz="2200" spc="60" dirty="0">
                <a:latin typeface="Calibri"/>
                <a:cs typeface="Calibri"/>
              </a:rPr>
              <a:t>why </a:t>
            </a:r>
            <a:r>
              <a:rPr sz="2200" spc="65" dirty="0">
                <a:latin typeface="Calibri"/>
                <a:cs typeface="Calibri"/>
              </a:rPr>
              <a:t>is</a:t>
            </a:r>
            <a:r>
              <a:rPr sz="2200" spc="-285" dirty="0">
                <a:latin typeface="Calibri"/>
                <a:cs typeface="Calibri"/>
              </a:rPr>
              <a:t> </a:t>
            </a:r>
            <a:r>
              <a:rPr sz="2200" spc="5" dirty="0">
                <a:latin typeface="Calibri"/>
                <a:cs typeface="Calibri"/>
              </a:rPr>
              <a:t>it</a:t>
            </a:r>
            <a:endParaRPr sz="2200" dirty="0">
              <a:latin typeface="Calibri"/>
              <a:cs typeface="Calibri"/>
            </a:endParaRPr>
          </a:p>
          <a:p>
            <a:pPr marL="355600">
              <a:lnSpc>
                <a:spcPct val="100000"/>
              </a:lnSpc>
              <a:spcBef>
                <a:spcPts val="135"/>
              </a:spcBef>
            </a:pPr>
            <a:r>
              <a:rPr sz="2200" spc="10" dirty="0">
                <a:latin typeface="Calibri"/>
                <a:cs typeface="Calibri"/>
              </a:rPr>
              <a:t>important?</a:t>
            </a:r>
            <a:endParaRPr sz="2200" dirty="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dirty="0">
                <a:latin typeface="Calibri"/>
                <a:cs typeface="Calibri"/>
              </a:rPr>
              <a:t>Who </a:t>
            </a:r>
            <a:r>
              <a:rPr sz="2200" spc="65" dirty="0">
                <a:latin typeface="Calibri"/>
                <a:cs typeface="Calibri"/>
              </a:rPr>
              <a:t>is </a:t>
            </a:r>
            <a:r>
              <a:rPr sz="2200" spc="40" dirty="0">
                <a:latin typeface="Calibri"/>
                <a:cs typeface="Calibri"/>
              </a:rPr>
              <a:t>at risk </a:t>
            </a:r>
            <a:r>
              <a:rPr sz="2200" spc="15" dirty="0">
                <a:latin typeface="Calibri"/>
                <a:cs typeface="Calibri"/>
              </a:rPr>
              <a:t>for not being</a:t>
            </a:r>
            <a:r>
              <a:rPr sz="2200" spc="-190" dirty="0">
                <a:latin typeface="Calibri"/>
                <a:cs typeface="Calibri"/>
              </a:rPr>
              <a:t> </a:t>
            </a:r>
            <a:r>
              <a:rPr sz="2200" spc="5" dirty="0">
                <a:latin typeface="Calibri"/>
                <a:cs typeface="Calibri"/>
              </a:rPr>
              <a:t>counted?</a:t>
            </a:r>
            <a:endParaRPr sz="2200" dirty="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spc="70" dirty="0">
                <a:latin typeface="Calibri"/>
                <a:cs typeface="Calibri"/>
              </a:rPr>
              <a:t>How </a:t>
            </a:r>
            <a:r>
              <a:rPr sz="2200" spc="15" dirty="0">
                <a:latin typeface="Calibri"/>
                <a:cs typeface="Calibri"/>
              </a:rPr>
              <a:t>will </a:t>
            </a:r>
            <a:r>
              <a:rPr sz="2200" spc="20" dirty="0">
                <a:latin typeface="Calibri"/>
                <a:cs typeface="Calibri"/>
              </a:rPr>
              <a:t>the </a:t>
            </a:r>
            <a:r>
              <a:rPr sz="2200" spc="105" dirty="0">
                <a:latin typeface="Calibri"/>
                <a:cs typeface="Calibri"/>
              </a:rPr>
              <a:t>2020 </a:t>
            </a:r>
            <a:r>
              <a:rPr sz="2200" spc="60" dirty="0">
                <a:latin typeface="Calibri"/>
                <a:cs typeface="Calibri"/>
              </a:rPr>
              <a:t>Census</a:t>
            </a:r>
            <a:r>
              <a:rPr sz="2200" spc="-204" dirty="0">
                <a:latin typeface="Calibri"/>
                <a:cs typeface="Calibri"/>
              </a:rPr>
              <a:t> </a:t>
            </a:r>
            <a:r>
              <a:rPr sz="2200" spc="20" dirty="0">
                <a:latin typeface="Calibri"/>
                <a:cs typeface="Calibri"/>
              </a:rPr>
              <a:t>work?</a:t>
            </a:r>
            <a:endParaRPr sz="2200" dirty="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spc="20" dirty="0">
                <a:latin typeface="Calibri"/>
                <a:cs typeface="Calibri"/>
              </a:rPr>
              <a:t>What </a:t>
            </a:r>
            <a:r>
              <a:rPr sz="2200" spc="30" dirty="0">
                <a:latin typeface="Calibri"/>
                <a:cs typeface="Calibri"/>
              </a:rPr>
              <a:t>can </a:t>
            </a:r>
            <a:r>
              <a:rPr sz="2200" spc="15" dirty="0">
                <a:latin typeface="Calibri"/>
                <a:cs typeface="Calibri"/>
              </a:rPr>
              <a:t>libraries</a:t>
            </a:r>
            <a:r>
              <a:rPr sz="2200" spc="-75" dirty="0">
                <a:latin typeface="Calibri"/>
                <a:cs typeface="Calibri"/>
              </a:rPr>
              <a:t> </a:t>
            </a:r>
            <a:r>
              <a:rPr sz="2200" spc="-15" dirty="0">
                <a:latin typeface="Calibri"/>
                <a:cs typeface="Calibri"/>
              </a:rPr>
              <a:t>do?</a:t>
            </a:r>
            <a:endParaRPr lang="en-US" sz="2200" spc="-15" dirty="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lang="en-US" sz="2200" spc="-15" dirty="0">
                <a:latin typeface="Calibri"/>
                <a:cs typeface="Calibri"/>
              </a:rPr>
              <a:t>What will the Maine State Library do?</a:t>
            </a:r>
            <a:endParaRPr sz="2200" dirty="0">
              <a:latin typeface="Calibri"/>
              <a:cs typeface="Calibri"/>
            </a:endParaRPr>
          </a:p>
          <a:p>
            <a:pPr marL="355600" indent="-342900">
              <a:lnSpc>
                <a:spcPct val="100000"/>
              </a:lnSpc>
              <a:spcBef>
                <a:spcPts val="125"/>
              </a:spcBef>
              <a:buClr>
                <a:srgbClr val="FF004E"/>
              </a:buClr>
              <a:buSzPct val="136363"/>
              <a:buFont typeface="Segoe UI Emoji"/>
              <a:buChar char="▪"/>
              <a:tabLst>
                <a:tab pos="356235" algn="l"/>
              </a:tabLst>
            </a:pPr>
            <a:r>
              <a:rPr sz="2200" spc="40" dirty="0">
                <a:latin typeface="Calibri"/>
                <a:cs typeface="Calibri"/>
              </a:rPr>
              <a:t>QA/discussion</a:t>
            </a:r>
            <a:endParaRPr sz="2200" dirty="0">
              <a:latin typeface="Calibri"/>
              <a:cs typeface="Calibri"/>
            </a:endParaRPr>
          </a:p>
        </p:txBody>
      </p:sp>
      <p:sp>
        <p:nvSpPr>
          <p:cNvPr id="5" name="object 5"/>
          <p:cNvSpPr/>
          <p:nvPr/>
        </p:nvSpPr>
        <p:spPr>
          <a:xfrm>
            <a:off x="272795" y="1537716"/>
            <a:ext cx="3268979" cy="25252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4319905" cy="396240"/>
          </a:xfrm>
          <a:prstGeom prst="rect">
            <a:avLst/>
          </a:prstGeom>
        </p:spPr>
        <p:txBody>
          <a:bodyPr vert="horz" wrap="square" lIns="0" tIns="0" rIns="0" bIns="0" rtlCol="0">
            <a:spAutoFit/>
          </a:bodyPr>
          <a:lstStyle/>
          <a:p>
            <a:pPr marL="12700">
              <a:lnSpc>
                <a:spcPct val="100000"/>
              </a:lnSpc>
            </a:pPr>
            <a:r>
              <a:rPr spc="50" dirty="0"/>
              <a:t>What </a:t>
            </a:r>
            <a:r>
              <a:rPr spc="110" dirty="0"/>
              <a:t>is </a:t>
            </a:r>
            <a:r>
              <a:rPr spc="35" dirty="0"/>
              <a:t>the </a:t>
            </a:r>
            <a:r>
              <a:rPr spc="40" dirty="0"/>
              <a:t>decennial</a:t>
            </a:r>
            <a:r>
              <a:rPr spc="-360" dirty="0"/>
              <a:t> </a:t>
            </a:r>
            <a:r>
              <a:rPr spc="70" dirty="0"/>
              <a:t>census?</a:t>
            </a:r>
          </a:p>
        </p:txBody>
      </p:sp>
      <p:sp>
        <p:nvSpPr>
          <p:cNvPr id="3" name="object 3"/>
          <p:cNvSpPr txBox="1"/>
          <p:nvPr/>
        </p:nvSpPr>
        <p:spPr>
          <a:xfrm>
            <a:off x="3620770" y="1477645"/>
            <a:ext cx="4999355" cy="2950210"/>
          </a:xfrm>
          <a:prstGeom prst="rect">
            <a:avLst/>
          </a:prstGeom>
        </p:spPr>
        <p:txBody>
          <a:bodyPr vert="horz" wrap="square" lIns="0" tIns="0" rIns="0" bIns="0" rtlCol="0">
            <a:spAutoFit/>
          </a:bodyPr>
          <a:lstStyle/>
          <a:p>
            <a:pPr marL="355600" indent="-342900">
              <a:lnSpc>
                <a:spcPct val="100000"/>
              </a:lnSpc>
              <a:buClr>
                <a:srgbClr val="FF004E"/>
              </a:buClr>
              <a:buSzPct val="125000"/>
              <a:buFont typeface="Segoe UI Emoji"/>
              <a:buChar char="▪"/>
              <a:tabLst>
                <a:tab pos="356235" algn="l"/>
              </a:tabLst>
            </a:pPr>
            <a:r>
              <a:rPr sz="2400" spc="25" dirty="0">
                <a:latin typeface="Calibri"/>
                <a:cs typeface="Calibri"/>
              </a:rPr>
              <a:t>It’s </a:t>
            </a:r>
            <a:r>
              <a:rPr sz="2400" dirty="0">
                <a:latin typeface="Calibri"/>
                <a:cs typeface="Calibri"/>
              </a:rPr>
              <a:t>in </a:t>
            </a:r>
            <a:r>
              <a:rPr sz="2400" spc="25" dirty="0">
                <a:latin typeface="Calibri"/>
                <a:cs typeface="Calibri"/>
              </a:rPr>
              <a:t>the</a:t>
            </a:r>
            <a:r>
              <a:rPr sz="2400" spc="-120" dirty="0">
                <a:latin typeface="Calibri"/>
                <a:cs typeface="Calibri"/>
              </a:rPr>
              <a:t> </a:t>
            </a:r>
            <a:r>
              <a:rPr sz="2400" spc="15" dirty="0">
                <a:latin typeface="Calibri"/>
                <a:cs typeface="Calibri"/>
              </a:rPr>
              <a:t>constitution.</a:t>
            </a:r>
            <a:endParaRPr sz="2400">
              <a:latin typeface="Calibri"/>
              <a:cs typeface="Calibri"/>
            </a:endParaRPr>
          </a:p>
          <a:p>
            <a:pPr marL="355600" marR="5080" indent="-342900">
              <a:lnSpc>
                <a:spcPct val="105000"/>
              </a:lnSpc>
              <a:buClr>
                <a:srgbClr val="FF004E"/>
              </a:buClr>
              <a:buSzPct val="125000"/>
              <a:buFont typeface="Segoe UI Emoji"/>
              <a:buChar char="▪"/>
              <a:tabLst>
                <a:tab pos="356235" algn="l"/>
              </a:tabLst>
            </a:pPr>
            <a:r>
              <a:rPr sz="2400" spc="15" dirty="0">
                <a:latin typeface="Calibri"/>
                <a:cs typeface="Calibri"/>
              </a:rPr>
              <a:t>Count </a:t>
            </a:r>
            <a:r>
              <a:rPr sz="2400" spc="30" dirty="0">
                <a:latin typeface="Calibri"/>
                <a:cs typeface="Calibri"/>
              </a:rPr>
              <a:t>every </a:t>
            </a:r>
            <a:r>
              <a:rPr sz="2400" spc="35" dirty="0">
                <a:latin typeface="Calibri"/>
                <a:cs typeface="Calibri"/>
              </a:rPr>
              <a:t>person </a:t>
            </a:r>
            <a:r>
              <a:rPr sz="2400" dirty="0">
                <a:latin typeface="Calibri"/>
                <a:cs typeface="Calibri"/>
              </a:rPr>
              <a:t>in </a:t>
            </a:r>
            <a:r>
              <a:rPr sz="2400" spc="20" dirty="0">
                <a:latin typeface="Calibri"/>
                <a:cs typeface="Calibri"/>
              </a:rPr>
              <a:t>the </a:t>
            </a:r>
            <a:r>
              <a:rPr sz="2400" spc="5" dirty="0">
                <a:latin typeface="Calibri"/>
                <a:cs typeface="Calibri"/>
              </a:rPr>
              <a:t>U.S. </a:t>
            </a:r>
            <a:r>
              <a:rPr sz="2400" dirty="0">
                <a:latin typeface="Calibri"/>
                <a:cs typeface="Calibri"/>
              </a:rPr>
              <a:t>once,  </a:t>
            </a:r>
            <a:r>
              <a:rPr sz="2400" spc="25" dirty="0">
                <a:latin typeface="Calibri"/>
                <a:cs typeface="Calibri"/>
              </a:rPr>
              <a:t>and </a:t>
            </a:r>
            <a:r>
              <a:rPr sz="2400" spc="20" dirty="0">
                <a:latin typeface="Calibri"/>
                <a:cs typeface="Calibri"/>
              </a:rPr>
              <a:t>only </a:t>
            </a:r>
            <a:r>
              <a:rPr sz="2400" dirty="0">
                <a:latin typeface="Calibri"/>
                <a:cs typeface="Calibri"/>
              </a:rPr>
              <a:t>once, </a:t>
            </a:r>
            <a:r>
              <a:rPr sz="2400" spc="25" dirty="0">
                <a:latin typeface="Calibri"/>
                <a:cs typeface="Calibri"/>
              </a:rPr>
              <a:t>and </a:t>
            </a:r>
            <a:r>
              <a:rPr sz="2400" dirty="0">
                <a:latin typeface="Calibri"/>
                <a:cs typeface="Calibri"/>
              </a:rPr>
              <a:t>in </a:t>
            </a:r>
            <a:r>
              <a:rPr sz="2400" spc="20" dirty="0">
                <a:latin typeface="Calibri"/>
                <a:cs typeface="Calibri"/>
              </a:rPr>
              <a:t>the </a:t>
            </a:r>
            <a:r>
              <a:rPr sz="2400" spc="25" dirty="0">
                <a:latin typeface="Calibri"/>
                <a:cs typeface="Calibri"/>
              </a:rPr>
              <a:t>right</a:t>
            </a:r>
            <a:r>
              <a:rPr sz="2400" spc="-240" dirty="0">
                <a:latin typeface="Calibri"/>
                <a:cs typeface="Calibri"/>
              </a:rPr>
              <a:t> </a:t>
            </a:r>
            <a:r>
              <a:rPr sz="2400" dirty="0">
                <a:latin typeface="Calibri"/>
                <a:cs typeface="Calibri"/>
              </a:rPr>
              <a:t>place.</a:t>
            </a:r>
            <a:endParaRPr sz="2400">
              <a:latin typeface="Calibri"/>
              <a:cs typeface="Calibri"/>
            </a:endParaRPr>
          </a:p>
          <a:p>
            <a:pPr marL="355600" indent="-342900">
              <a:lnSpc>
                <a:spcPts val="2555"/>
              </a:lnSpc>
              <a:spcBef>
                <a:spcPts val="140"/>
              </a:spcBef>
              <a:buClr>
                <a:srgbClr val="FF004E"/>
              </a:buClr>
              <a:buSzPct val="125000"/>
              <a:buFont typeface="Segoe UI Emoji"/>
              <a:buChar char="▪"/>
              <a:tabLst>
                <a:tab pos="356235" algn="l"/>
              </a:tabLst>
            </a:pPr>
            <a:r>
              <a:rPr sz="2400" spc="65" dirty="0">
                <a:latin typeface="Calibri"/>
                <a:cs typeface="Calibri"/>
              </a:rPr>
              <a:t>Essential</a:t>
            </a:r>
            <a:r>
              <a:rPr sz="2400" spc="-90" dirty="0">
                <a:latin typeface="Calibri"/>
                <a:cs typeface="Calibri"/>
              </a:rPr>
              <a:t> </a:t>
            </a:r>
            <a:r>
              <a:rPr sz="2400" spc="-20" dirty="0">
                <a:latin typeface="Calibri"/>
                <a:cs typeface="Calibri"/>
              </a:rPr>
              <a:t>for:</a:t>
            </a:r>
            <a:endParaRPr sz="2400">
              <a:latin typeface="Calibri"/>
              <a:cs typeface="Calibri"/>
            </a:endParaRPr>
          </a:p>
          <a:p>
            <a:pPr marL="469900">
              <a:lnSpc>
                <a:spcPts val="2865"/>
              </a:lnSpc>
            </a:pPr>
            <a:r>
              <a:rPr sz="3000" dirty="0">
                <a:solidFill>
                  <a:srgbClr val="FF004E"/>
                </a:solidFill>
                <a:latin typeface="Segoe UI Emoji"/>
                <a:cs typeface="Segoe UI Emoji"/>
              </a:rPr>
              <a:t>▫ </a:t>
            </a:r>
            <a:r>
              <a:rPr sz="2200" spc="30" dirty="0">
                <a:latin typeface="Calibri"/>
                <a:cs typeface="Calibri"/>
              </a:rPr>
              <a:t>Federal</a:t>
            </a:r>
            <a:r>
              <a:rPr sz="2200" spc="215" dirty="0">
                <a:latin typeface="Calibri"/>
                <a:cs typeface="Calibri"/>
              </a:rPr>
              <a:t> </a:t>
            </a:r>
            <a:r>
              <a:rPr sz="2200" spc="25" dirty="0">
                <a:latin typeface="Calibri"/>
                <a:cs typeface="Calibri"/>
              </a:rPr>
              <a:t>funding</a:t>
            </a:r>
            <a:endParaRPr sz="2200">
              <a:latin typeface="Calibri"/>
              <a:cs typeface="Calibri"/>
            </a:endParaRPr>
          </a:p>
          <a:p>
            <a:pPr marL="469900">
              <a:lnSpc>
                <a:spcPts val="2770"/>
              </a:lnSpc>
            </a:pPr>
            <a:r>
              <a:rPr sz="3000" dirty="0">
                <a:solidFill>
                  <a:srgbClr val="FF004E"/>
                </a:solidFill>
                <a:latin typeface="Segoe UI Emoji"/>
                <a:cs typeface="Segoe UI Emoji"/>
              </a:rPr>
              <a:t>▫ </a:t>
            </a:r>
            <a:r>
              <a:rPr sz="2200" spc="25" dirty="0">
                <a:latin typeface="Calibri"/>
                <a:cs typeface="Calibri"/>
              </a:rPr>
              <a:t>Determining </a:t>
            </a:r>
            <a:r>
              <a:rPr sz="2200" spc="45" dirty="0">
                <a:latin typeface="Calibri"/>
                <a:cs typeface="Calibri"/>
              </a:rPr>
              <a:t>what’s</a:t>
            </a:r>
            <a:r>
              <a:rPr sz="2200" spc="225" dirty="0">
                <a:latin typeface="Calibri"/>
                <a:cs typeface="Calibri"/>
              </a:rPr>
              <a:t> </a:t>
            </a:r>
            <a:r>
              <a:rPr sz="2200" spc="-25" dirty="0">
                <a:latin typeface="Calibri"/>
                <a:cs typeface="Calibri"/>
              </a:rPr>
              <a:t>“rural”</a:t>
            </a:r>
            <a:endParaRPr sz="2200">
              <a:latin typeface="Calibri"/>
              <a:cs typeface="Calibri"/>
            </a:endParaRPr>
          </a:p>
          <a:p>
            <a:pPr marL="469900">
              <a:lnSpc>
                <a:spcPts val="2775"/>
              </a:lnSpc>
            </a:pPr>
            <a:r>
              <a:rPr sz="3000" dirty="0">
                <a:solidFill>
                  <a:srgbClr val="FF004E"/>
                </a:solidFill>
                <a:latin typeface="Segoe UI Emoji"/>
                <a:cs typeface="Segoe UI Emoji"/>
              </a:rPr>
              <a:t>▫ </a:t>
            </a:r>
            <a:r>
              <a:rPr sz="2200" spc="25" dirty="0">
                <a:latin typeface="Calibri"/>
                <a:cs typeface="Calibri"/>
              </a:rPr>
              <a:t>Political</a:t>
            </a:r>
            <a:r>
              <a:rPr sz="2200" spc="229" dirty="0">
                <a:latin typeface="Calibri"/>
                <a:cs typeface="Calibri"/>
              </a:rPr>
              <a:t> </a:t>
            </a:r>
            <a:r>
              <a:rPr sz="2200" spc="20" dirty="0">
                <a:latin typeface="Calibri"/>
                <a:cs typeface="Calibri"/>
              </a:rPr>
              <a:t>representation</a:t>
            </a:r>
            <a:endParaRPr sz="2200">
              <a:latin typeface="Calibri"/>
              <a:cs typeface="Calibri"/>
            </a:endParaRPr>
          </a:p>
          <a:p>
            <a:pPr marL="469900">
              <a:lnSpc>
                <a:spcPts val="3185"/>
              </a:lnSpc>
            </a:pPr>
            <a:r>
              <a:rPr sz="3000" dirty="0">
                <a:solidFill>
                  <a:srgbClr val="FF004E"/>
                </a:solidFill>
                <a:latin typeface="Segoe UI Emoji"/>
                <a:cs typeface="Segoe UI Emoji"/>
              </a:rPr>
              <a:t>▫ </a:t>
            </a:r>
            <a:r>
              <a:rPr sz="2200" spc="15" dirty="0">
                <a:latin typeface="Calibri"/>
                <a:cs typeface="Calibri"/>
              </a:rPr>
              <a:t>Informed</a:t>
            </a:r>
            <a:r>
              <a:rPr sz="2200" spc="285" dirty="0">
                <a:latin typeface="Calibri"/>
                <a:cs typeface="Calibri"/>
              </a:rPr>
              <a:t> </a:t>
            </a:r>
            <a:r>
              <a:rPr sz="2200" spc="45" dirty="0">
                <a:latin typeface="Calibri"/>
                <a:cs typeface="Calibri"/>
              </a:rPr>
              <a:t>decision-making</a:t>
            </a:r>
            <a:endParaRPr sz="2200">
              <a:latin typeface="Calibri"/>
              <a:cs typeface="Calibri"/>
            </a:endParaRPr>
          </a:p>
        </p:txBody>
      </p:sp>
      <p:sp>
        <p:nvSpPr>
          <p:cNvPr id="5" name="object 5"/>
          <p:cNvSpPr/>
          <p:nvPr/>
        </p:nvSpPr>
        <p:spPr>
          <a:xfrm>
            <a:off x="848867" y="1682495"/>
            <a:ext cx="2572511" cy="25709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6717665" cy="396240"/>
          </a:xfrm>
          <a:prstGeom prst="rect">
            <a:avLst/>
          </a:prstGeom>
        </p:spPr>
        <p:txBody>
          <a:bodyPr vert="horz" wrap="square" lIns="0" tIns="0" rIns="0" bIns="0" rtlCol="0">
            <a:spAutoFit/>
          </a:bodyPr>
          <a:lstStyle/>
          <a:p>
            <a:pPr marL="12700">
              <a:lnSpc>
                <a:spcPct val="100000"/>
              </a:lnSpc>
            </a:pPr>
            <a:r>
              <a:rPr spc="50" dirty="0"/>
              <a:t>Does</a:t>
            </a:r>
            <a:r>
              <a:rPr spc="-20" dirty="0"/>
              <a:t> </a:t>
            </a:r>
            <a:r>
              <a:rPr spc="35" dirty="0"/>
              <a:t>the</a:t>
            </a:r>
            <a:r>
              <a:rPr spc="-35" dirty="0"/>
              <a:t> </a:t>
            </a:r>
            <a:r>
              <a:rPr spc="95" dirty="0"/>
              <a:t>census</a:t>
            </a:r>
            <a:r>
              <a:rPr spc="-50" dirty="0"/>
              <a:t> </a:t>
            </a:r>
            <a:r>
              <a:rPr spc="65" dirty="0"/>
              <a:t>affect</a:t>
            </a:r>
            <a:r>
              <a:rPr spc="-25" dirty="0"/>
              <a:t> </a:t>
            </a:r>
            <a:r>
              <a:rPr spc="80" dirty="0"/>
              <a:t>funds</a:t>
            </a:r>
            <a:r>
              <a:rPr spc="-50" dirty="0"/>
              <a:t> </a:t>
            </a:r>
            <a:r>
              <a:rPr spc="40" dirty="0"/>
              <a:t>for</a:t>
            </a:r>
            <a:r>
              <a:rPr spc="-25" dirty="0"/>
              <a:t> </a:t>
            </a:r>
            <a:r>
              <a:rPr spc="45" dirty="0"/>
              <a:t>communities?</a:t>
            </a:r>
          </a:p>
        </p:txBody>
      </p:sp>
      <p:sp>
        <p:nvSpPr>
          <p:cNvPr id="3" name="object 3"/>
          <p:cNvSpPr txBox="1"/>
          <p:nvPr/>
        </p:nvSpPr>
        <p:spPr>
          <a:xfrm>
            <a:off x="3469640" y="1156080"/>
            <a:ext cx="4965700" cy="3185795"/>
          </a:xfrm>
          <a:prstGeom prst="rect">
            <a:avLst/>
          </a:prstGeom>
        </p:spPr>
        <p:txBody>
          <a:bodyPr vert="horz" wrap="square" lIns="0" tIns="0" rIns="0" bIns="0" rtlCol="0">
            <a:spAutoFit/>
          </a:bodyPr>
          <a:lstStyle/>
          <a:p>
            <a:pPr marL="33020" algn="ctr">
              <a:lnSpc>
                <a:spcPct val="100000"/>
              </a:lnSpc>
            </a:pPr>
            <a:r>
              <a:rPr sz="2400" b="1" spc="75" dirty="0">
                <a:solidFill>
                  <a:srgbClr val="2C608A"/>
                </a:solidFill>
                <a:latin typeface="Calibri"/>
                <a:cs typeface="Calibri"/>
              </a:rPr>
              <a:t>YES!</a:t>
            </a:r>
            <a:endParaRPr sz="2400">
              <a:latin typeface="Calibri"/>
              <a:cs typeface="Calibri"/>
            </a:endParaRPr>
          </a:p>
          <a:p>
            <a:pPr marL="12700" marR="5080">
              <a:lnSpc>
                <a:spcPct val="105000"/>
              </a:lnSpc>
              <a:spcBef>
                <a:spcPts val="20"/>
              </a:spcBef>
            </a:pPr>
            <a:r>
              <a:rPr sz="2200" spc="55" dirty="0">
                <a:latin typeface="Calibri"/>
                <a:cs typeface="Calibri"/>
              </a:rPr>
              <a:t>Helps </a:t>
            </a:r>
            <a:r>
              <a:rPr sz="2200" spc="25" dirty="0">
                <a:latin typeface="Calibri"/>
                <a:cs typeface="Calibri"/>
              </a:rPr>
              <a:t>every </a:t>
            </a:r>
            <a:r>
              <a:rPr sz="2200" spc="30" dirty="0">
                <a:latin typeface="Calibri"/>
                <a:cs typeface="Calibri"/>
              </a:rPr>
              <a:t>community </a:t>
            </a:r>
            <a:r>
              <a:rPr sz="2200" spc="45" dirty="0">
                <a:latin typeface="Calibri"/>
                <a:cs typeface="Calibri"/>
              </a:rPr>
              <a:t>get </a:t>
            </a:r>
            <a:r>
              <a:rPr sz="2200" spc="55" dirty="0">
                <a:latin typeface="Calibri"/>
                <a:cs typeface="Calibri"/>
              </a:rPr>
              <a:t>its </a:t>
            </a:r>
            <a:r>
              <a:rPr sz="2200" spc="15" dirty="0">
                <a:latin typeface="Calibri"/>
                <a:cs typeface="Calibri"/>
              </a:rPr>
              <a:t>fair </a:t>
            </a:r>
            <a:r>
              <a:rPr sz="2200" spc="45" dirty="0">
                <a:latin typeface="Calibri"/>
                <a:cs typeface="Calibri"/>
              </a:rPr>
              <a:t>share  </a:t>
            </a:r>
            <a:r>
              <a:rPr sz="2200" spc="15" dirty="0">
                <a:latin typeface="Calibri"/>
                <a:cs typeface="Calibri"/>
              </a:rPr>
              <a:t>for </a:t>
            </a:r>
            <a:r>
              <a:rPr sz="2200" spc="35" dirty="0">
                <a:latin typeface="Calibri"/>
                <a:cs typeface="Calibri"/>
              </a:rPr>
              <a:t>schools, </a:t>
            </a:r>
            <a:r>
              <a:rPr sz="2200" spc="20" dirty="0">
                <a:latin typeface="Calibri"/>
                <a:cs typeface="Calibri"/>
              </a:rPr>
              <a:t>health centers, roads,</a:t>
            </a:r>
            <a:r>
              <a:rPr sz="2200" spc="-25" dirty="0">
                <a:latin typeface="Calibri"/>
                <a:cs typeface="Calibri"/>
              </a:rPr>
              <a:t> </a:t>
            </a:r>
            <a:r>
              <a:rPr sz="2200" spc="35" dirty="0">
                <a:latin typeface="Calibri"/>
                <a:cs typeface="Calibri"/>
              </a:rPr>
              <a:t>housing  </a:t>
            </a:r>
            <a:r>
              <a:rPr sz="2200" spc="65" dirty="0">
                <a:latin typeface="Calibri"/>
                <a:cs typeface="Calibri"/>
              </a:rPr>
              <a:t>assistance </a:t>
            </a:r>
            <a:r>
              <a:rPr sz="2200" spc="25" dirty="0">
                <a:latin typeface="Calibri"/>
                <a:cs typeface="Calibri"/>
              </a:rPr>
              <a:t>and </a:t>
            </a:r>
            <a:r>
              <a:rPr sz="2200" spc="10" dirty="0">
                <a:latin typeface="Calibri"/>
                <a:cs typeface="Calibri"/>
              </a:rPr>
              <a:t>other </a:t>
            </a:r>
            <a:r>
              <a:rPr sz="2200" spc="25" dirty="0">
                <a:latin typeface="Calibri"/>
                <a:cs typeface="Calibri"/>
              </a:rPr>
              <a:t>vital</a:t>
            </a:r>
            <a:r>
              <a:rPr sz="2200" spc="-160" dirty="0">
                <a:latin typeface="Calibri"/>
                <a:cs typeface="Calibri"/>
              </a:rPr>
              <a:t> </a:t>
            </a:r>
            <a:r>
              <a:rPr sz="2200" spc="30" dirty="0">
                <a:latin typeface="Calibri"/>
                <a:cs typeface="Calibri"/>
              </a:rPr>
              <a:t>programs.</a:t>
            </a:r>
            <a:endParaRPr sz="220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spc="20" dirty="0">
                <a:latin typeface="Calibri"/>
                <a:cs typeface="Calibri"/>
              </a:rPr>
              <a:t>National </a:t>
            </a:r>
            <a:r>
              <a:rPr sz="2200" spc="35" dirty="0">
                <a:latin typeface="Calibri"/>
                <a:cs typeface="Calibri"/>
              </a:rPr>
              <a:t>School </a:t>
            </a:r>
            <a:r>
              <a:rPr sz="2200" spc="40" dirty="0">
                <a:latin typeface="Calibri"/>
                <a:cs typeface="Calibri"/>
              </a:rPr>
              <a:t>Lunch</a:t>
            </a:r>
            <a:r>
              <a:rPr sz="2200" spc="-60" dirty="0">
                <a:latin typeface="Calibri"/>
                <a:cs typeface="Calibri"/>
              </a:rPr>
              <a:t> </a:t>
            </a:r>
            <a:r>
              <a:rPr sz="2200" spc="50" dirty="0">
                <a:latin typeface="Calibri"/>
                <a:cs typeface="Calibri"/>
              </a:rPr>
              <a:t>Program</a:t>
            </a:r>
            <a:endParaRPr sz="220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spc="5" dirty="0">
                <a:latin typeface="Calibri"/>
                <a:cs typeface="Calibri"/>
              </a:rPr>
              <a:t>Medicare</a:t>
            </a:r>
            <a:endParaRPr sz="220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spc="110" dirty="0">
                <a:latin typeface="Calibri"/>
                <a:cs typeface="Calibri"/>
              </a:rPr>
              <a:t>SNAP</a:t>
            </a:r>
            <a:endParaRPr sz="2200">
              <a:latin typeface="Calibri"/>
              <a:cs typeface="Calibri"/>
            </a:endParaRPr>
          </a:p>
          <a:p>
            <a:pPr marL="355600" indent="-342900">
              <a:lnSpc>
                <a:spcPct val="100000"/>
              </a:lnSpc>
              <a:spcBef>
                <a:spcPts val="130"/>
              </a:spcBef>
              <a:buClr>
                <a:srgbClr val="FF004E"/>
              </a:buClr>
              <a:buSzPct val="136363"/>
              <a:buFont typeface="Segoe UI Emoji"/>
              <a:buChar char="▪"/>
              <a:tabLst>
                <a:tab pos="356235" algn="l"/>
              </a:tabLst>
            </a:pPr>
            <a:r>
              <a:rPr sz="2200" spc="75" dirty="0">
                <a:latin typeface="Calibri"/>
                <a:cs typeface="Calibri"/>
              </a:rPr>
              <a:t>Roads</a:t>
            </a:r>
            <a:endParaRPr sz="2200">
              <a:latin typeface="Calibri"/>
              <a:cs typeface="Calibri"/>
            </a:endParaRPr>
          </a:p>
          <a:p>
            <a:pPr marL="355600" indent="-342900">
              <a:lnSpc>
                <a:spcPct val="100000"/>
              </a:lnSpc>
              <a:spcBef>
                <a:spcPts val="125"/>
              </a:spcBef>
              <a:buClr>
                <a:srgbClr val="FF004E"/>
              </a:buClr>
              <a:buSzPct val="136363"/>
              <a:buFont typeface="Segoe UI Emoji"/>
              <a:buChar char="▪"/>
              <a:tabLst>
                <a:tab pos="356235" algn="l"/>
              </a:tabLst>
            </a:pPr>
            <a:r>
              <a:rPr sz="2200" spc="60" dirty="0">
                <a:latin typeface="Calibri"/>
                <a:cs typeface="Calibri"/>
              </a:rPr>
              <a:t>IMLS </a:t>
            </a:r>
            <a:r>
              <a:rPr sz="2200" spc="55" dirty="0">
                <a:latin typeface="Calibri"/>
                <a:cs typeface="Calibri"/>
              </a:rPr>
              <a:t>state</a:t>
            </a:r>
            <a:r>
              <a:rPr sz="2200" spc="-135" dirty="0">
                <a:latin typeface="Calibri"/>
                <a:cs typeface="Calibri"/>
              </a:rPr>
              <a:t> </a:t>
            </a:r>
            <a:r>
              <a:rPr sz="2200" spc="55" dirty="0">
                <a:latin typeface="Calibri"/>
                <a:cs typeface="Calibri"/>
              </a:rPr>
              <a:t>grants</a:t>
            </a:r>
            <a:endParaRPr sz="2200">
              <a:latin typeface="Calibri"/>
              <a:cs typeface="Calibri"/>
            </a:endParaRPr>
          </a:p>
        </p:txBody>
      </p:sp>
      <p:sp>
        <p:nvSpPr>
          <p:cNvPr id="5" name="object 5"/>
          <p:cNvSpPr/>
          <p:nvPr/>
        </p:nvSpPr>
        <p:spPr>
          <a:xfrm>
            <a:off x="595883" y="1798320"/>
            <a:ext cx="2520695" cy="25222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5420995" cy="471805"/>
          </a:xfrm>
          <a:prstGeom prst="rect">
            <a:avLst/>
          </a:prstGeom>
        </p:spPr>
        <p:txBody>
          <a:bodyPr vert="horz" wrap="square" lIns="0" tIns="0" rIns="0" bIns="0" rtlCol="0">
            <a:spAutoFit/>
          </a:bodyPr>
          <a:lstStyle/>
          <a:p>
            <a:pPr marL="12700">
              <a:lnSpc>
                <a:spcPct val="100000"/>
              </a:lnSpc>
            </a:pPr>
            <a:r>
              <a:rPr spc="30" dirty="0"/>
              <a:t>Who</a:t>
            </a:r>
            <a:r>
              <a:rPr spc="-40" dirty="0"/>
              <a:t> </a:t>
            </a:r>
            <a:r>
              <a:rPr spc="110" dirty="0"/>
              <a:t>is</a:t>
            </a:r>
            <a:r>
              <a:rPr spc="-15" dirty="0"/>
              <a:t> </a:t>
            </a:r>
            <a:r>
              <a:rPr spc="45" dirty="0"/>
              <a:t>at</a:t>
            </a:r>
            <a:r>
              <a:rPr spc="-30" dirty="0"/>
              <a:t> </a:t>
            </a:r>
            <a:r>
              <a:rPr spc="90" dirty="0"/>
              <a:t>risk</a:t>
            </a:r>
            <a:r>
              <a:rPr spc="-35" dirty="0"/>
              <a:t> </a:t>
            </a:r>
            <a:r>
              <a:rPr spc="45" dirty="0"/>
              <a:t>of</a:t>
            </a:r>
            <a:r>
              <a:rPr spc="-20" dirty="0"/>
              <a:t> </a:t>
            </a:r>
            <a:r>
              <a:rPr spc="55" dirty="0"/>
              <a:t>being</a:t>
            </a:r>
            <a:r>
              <a:rPr spc="-45" dirty="0"/>
              <a:t> </a:t>
            </a:r>
            <a:r>
              <a:rPr spc="25" dirty="0"/>
              <a:t>undercounted?</a:t>
            </a:r>
          </a:p>
        </p:txBody>
      </p:sp>
      <p:sp>
        <p:nvSpPr>
          <p:cNvPr id="4" name="object 4"/>
          <p:cNvSpPr/>
          <p:nvPr/>
        </p:nvSpPr>
        <p:spPr>
          <a:xfrm>
            <a:off x="926591" y="1205483"/>
            <a:ext cx="7290816" cy="3314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8372" y="627126"/>
            <a:ext cx="6821170" cy="396240"/>
          </a:xfrm>
          <a:prstGeom prst="rect">
            <a:avLst/>
          </a:prstGeom>
        </p:spPr>
        <p:txBody>
          <a:bodyPr vert="horz" wrap="square" lIns="0" tIns="0" rIns="0" bIns="0" rtlCol="0">
            <a:spAutoFit/>
          </a:bodyPr>
          <a:lstStyle/>
          <a:p>
            <a:pPr marL="12700">
              <a:lnSpc>
                <a:spcPct val="100000"/>
              </a:lnSpc>
            </a:pPr>
            <a:r>
              <a:rPr spc="15" dirty="0"/>
              <a:t>Are</a:t>
            </a:r>
            <a:r>
              <a:rPr spc="-35" dirty="0"/>
              <a:t> </a:t>
            </a:r>
            <a:r>
              <a:rPr spc="35" dirty="0"/>
              <a:t>there</a:t>
            </a:r>
            <a:r>
              <a:rPr spc="-35" dirty="0"/>
              <a:t> </a:t>
            </a:r>
            <a:r>
              <a:rPr spc="60" dirty="0"/>
              <a:t>special</a:t>
            </a:r>
            <a:r>
              <a:rPr spc="-35" dirty="0"/>
              <a:t> </a:t>
            </a:r>
            <a:r>
              <a:rPr spc="70" dirty="0"/>
              <a:t>challenges</a:t>
            </a:r>
            <a:r>
              <a:rPr spc="-60" dirty="0"/>
              <a:t> </a:t>
            </a:r>
            <a:r>
              <a:rPr spc="40" dirty="0"/>
              <a:t>for</a:t>
            </a:r>
            <a:r>
              <a:rPr spc="-20" dirty="0"/>
              <a:t> </a:t>
            </a:r>
            <a:r>
              <a:rPr spc="50" dirty="0"/>
              <a:t>rural</a:t>
            </a:r>
            <a:r>
              <a:rPr spc="-65" dirty="0"/>
              <a:t> </a:t>
            </a:r>
            <a:r>
              <a:rPr spc="55" dirty="0"/>
              <a:t>residents?</a:t>
            </a:r>
          </a:p>
        </p:txBody>
      </p:sp>
      <p:sp>
        <p:nvSpPr>
          <p:cNvPr id="3" name="object 3"/>
          <p:cNvSpPr txBox="1"/>
          <p:nvPr/>
        </p:nvSpPr>
        <p:spPr>
          <a:xfrm>
            <a:off x="3850004" y="1409588"/>
            <a:ext cx="4361180" cy="2689860"/>
          </a:xfrm>
          <a:prstGeom prst="rect">
            <a:avLst/>
          </a:prstGeom>
        </p:spPr>
        <p:txBody>
          <a:bodyPr vert="horz" wrap="square" lIns="0" tIns="0" rIns="0" bIns="0" rtlCol="0">
            <a:spAutoFit/>
          </a:bodyPr>
          <a:lstStyle/>
          <a:p>
            <a:pPr marL="12700" marR="313690">
              <a:lnSpc>
                <a:spcPct val="105100"/>
              </a:lnSpc>
            </a:pPr>
            <a:r>
              <a:rPr sz="2400" spc="40" dirty="0">
                <a:latin typeface="Calibri"/>
                <a:cs typeface="Calibri"/>
              </a:rPr>
              <a:t>The </a:t>
            </a:r>
            <a:r>
              <a:rPr sz="2400" spc="25" dirty="0">
                <a:latin typeface="Calibri"/>
                <a:cs typeface="Calibri"/>
              </a:rPr>
              <a:t>more </a:t>
            </a:r>
            <a:r>
              <a:rPr sz="2400" spc="5" dirty="0">
                <a:latin typeface="Calibri"/>
                <a:cs typeface="Calibri"/>
              </a:rPr>
              <a:t>rural </a:t>
            </a:r>
            <a:r>
              <a:rPr sz="2400" spc="50" dirty="0">
                <a:latin typeface="Calibri"/>
                <a:cs typeface="Calibri"/>
              </a:rPr>
              <a:t>a </a:t>
            </a:r>
            <a:r>
              <a:rPr sz="2400" spc="75" dirty="0">
                <a:latin typeface="Calibri"/>
                <a:cs typeface="Calibri"/>
              </a:rPr>
              <a:t>county—the  </a:t>
            </a:r>
            <a:r>
              <a:rPr sz="2400" spc="20" dirty="0">
                <a:latin typeface="Calibri"/>
                <a:cs typeface="Calibri"/>
              </a:rPr>
              <a:t>higher </a:t>
            </a:r>
            <a:r>
              <a:rPr sz="2400" spc="5" dirty="0">
                <a:latin typeface="Calibri"/>
                <a:cs typeface="Calibri"/>
              </a:rPr>
              <a:t>likelihood </a:t>
            </a:r>
            <a:r>
              <a:rPr sz="2400" spc="30" dirty="0">
                <a:latin typeface="Calibri"/>
                <a:cs typeface="Calibri"/>
              </a:rPr>
              <a:t>of</a:t>
            </a:r>
            <a:r>
              <a:rPr sz="2400" spc="-150" dirty="0">
                <a:latin typeface="Calibri"/>
                <a:cs typeface="Calibri"/>
              </a:rPr>
              <a:t> </a:t>
            </a:r>
            <a:r>
              <a:rPr sz="2400" spc="5" dirty="0">
                <a:latin typeface="Calibri"/>
                <a:cs typeface="Calibri"/>
              </a:rPr>
              <a:t>undercount.</a:t>
            </a:r>
            <a:endParaRPr sz="2400">
              <a:latin typeface="Calibri"/>
              <a:cs typeface="Calibri"/>
            </a:endParaRPr>
          </a:p>
          <a:p>
            <a:pPr marL="355600" indent="-342900">
              <a:lnSpc>
                <a:spcPct val="100000"/>
              </a:lnSpc>
              <a:spcBef>
                <a:spcPts val="145"/>
              </a:spcBef>
              <a:buClr>
                <a:srgbClr val="FF004E"/>
              </a:buClr>
              <a:buSzPct val="125000"/>
              <a:buFont typeface="Segoe UI Emoji"/>
              <a:buChar char="▪"/>
              <a:tabLst>
                <a:tab pos="355600" algn="l"/>
              </a:tabLst>
            </a:pPr>
            <a:r>
              <a:rPr sz="2400" spc="55" dirty="0">
                <a:solidFill>
                  <a:srgbClr val="0061AC"/>
                </a:solidFill>
                <a:latin typeface="Calibri"/>
                <a:cs typeface="Calibri"/>
              </a:rPr>
              <a:t>Households </a:t>
            </a:r>
            <a:r>
              <a:rPr sz="2400" spc="35" dirty="0">
                <a:solidFill>
                  <a:srgbClr val="0061AC"/>
                </a:solidFill>
                <a:latin typeface="Calibri"/>
                <a:cs typeface="Calibri"/>
              </a:rPr>
              <a:t>with </a:t>
            </a:r>
            <a:r>
              <a:rPr sz="2400" spc="85" dirty="0">
                <a:solidFill>
                  <a:srgbClr val="0061AC"/>
                </a:solidFill>
                <a:latin typeface="Calibri"/>
                <a:cs typeface="Calibri"/>
              </a:rPr>
              <a:t>PO</a:t>
            </a:r>
            <a:r>
              <a:rPr sz="2400" spc="-225" dirty="0">
                <a:solidFill>
                  <a:srgbClr val="0061AC"/>
                </a:solidFill>
                <a:latin typeface="Calibri"/>
                <a:cs typeface="Calibri"/>
              </a:rPr>
              <a:t> </a:t>
            </a:r>
            <a:r>
              <a:rPr sz="2400" spc="45" dirty="0">
                <a:solidFill>
                  <a:srgbClr val="0061AC"/>
                </a:solidFill>
                <a:latin typeface="Calibri"/>
                <a:cs typeface="Calibri"/>
              </a:rPr>
              <a:t>boxes</a:t>
            </a:r>
            <a:endParaRPr sz="2400">
              <a:latin typeface="Calibri"/>
              <a:cs typeface="Calibri"/>
            </a:endParaRPr>
          </a:p>
          <a:p>
            <a:pPr marL="355600" indent="-342900">
              <a:lnSpc>
                <a:spcPct val="100000"/>
              </a:lnSpc>
              <a:spcBef>
                <a:spcPts val="145"/>
              </a:spcBef>
              <a:buClr>
                <a:srgbClr val="FF004E"/>
              </a:buClr>
              <a:buSzPct val="125000"/>
              <a:buFont typeface="Segoe UI Emoji"/>
              <a:buChar char="▪"/>
              <a:tabLst>
                <a:tab pos="355600" algn="l"/>
              </a:tabLst>
            </a:pPr>
            <a:r>
              <a:rPr sz="2400" spc="55" dirty="0">
                <a:solidFill>
                  <a:srgbClr val="0061AC"/>
                </a:solidFill>
                <a:latin typeface="Calibri"/>
                <a:cs typeface="Calibri"/>
              </a:rPr>
              <a:t>Households </a:t>
            </a:r>
            <a:r>
              <a:rPr sz="2400" spc="10" dirty="0">
                <a:solidFill>
                  <a:srgbClr val="0061AC"/>
                </a:solidFill>
                <a:latin typeface="Calibri"/>
                <a:cs typeface="Calibri"/>
              </a:rPr>
              <a:t>on </a:t>
            </a:r>
            <a:r>
              <a:rPr sz="2400" spc="5" dirty="0">
                <a:solidFill>
                  <a:srgbClr val="0061AC"/>
                </a:solidFill>
                <a:latin typeface="Calibri"/>
                <a:cs typeface="Calibri"/>
              </a:rPr>
              <a:t>rural</a:t>
            </a:r>
            <a:r>
              <a:rPr sz="2400" spc="-215" dirty="0">
                <a:solidFill>
                  <a:srgbClr val="0061AC"/>
                </a:solidFill>
                <a:latin typeface="Calibri"/>
                <a:cs typeface="Calibri"/>
              </a:rPr>
              <a:t> </a:t>
            </a:r>
            <a:r>
              <a:rPr sz="2400" spc="40" dirty="0">
                <a:solidFill>
                  <a:srgbClr val="0061AC"/>
                </a:solidFill>
                <a:latin typeface="Calibri"/>
                <a:cs typeface="Calibri"/>
              </a:rPr>
              <a:t>routes</a:t>
            </a:r>
            <a:endParaRPr sz="2400">
              <a:latin typeface="Calibri"/>
              <a:cs typeface="Calibri"/>
            </a:endParaRPr>
          </a:p>
          <a:p>
            <a:pPr marL="355600" indent="-342900">
              <a:lnSpc>
                <a:spcPct val="100000"/>
              </a:lnSpc>
              <a:spcBef>
                <a:spcPts val="145"/>
              </a:spcBef>
              <a:buClr>
                <a:srgbClr val="FF004E"/>
              </a:buClr>
              <a:buSzPct val="125000"/>
              <a:buFont typeface="Segoe UI Emoji"/>
              <a:buChar char="▪"/>
              <a:tabLst>
                <a:tab pos="355600" algn="l"/>
              </a:tabLst>
            </a:pPr>
            <a:r>
              <a:rPr sz="2400" spc="85" dirty="0">
                <a:solidFill>
                  <a:srgbClr val="0061AC"/>
                </a:solidFill>
                <a:latin typeface="Calibri"/>
                <a:cs typeface="Calibri"/>
              </a:rPr>
              <a:t>Low </a:t>
            </a:r>
            <a:r>
              <a:rPr sz="2400" spc="30" dirty="0">
                <a:solidFill>
                  <a:srgbClr val="0061AC"/>
                </a:solidFill>
                <a:latin typeface="Calibri"/>
                <a:cs typeface="Calibri"/>
              </a:rPr>
              <a:t>household </a:t>
            </a:r>
            <a:r>
              <a:rPr sz="2400" spc="15" dirty="0">
                <a:solidFill>
                  <a:srgbClr val="0061AC"/>
                </a:solidFill>
                <a:latin typeface="Calibri"/>
                <a:cs typeface="Calibri"/>
              </a:rPr>
              <a:t>internet</a:t>
            </a:r>
            <a:r>
              <a:rPr sz="2400" spc="-300" dirty="0">
                <a:solidFill>
                  <a:srgbClr val="0061AC"/>
                </a:solidFill>
                <a:latin typeface="Calibri"/>
                <a:cs typeface="Calibri"/>
              </a:rPr>
              <a:t> </a:t>
            </a:r>
            <a:r>
              <a:rPr sz="2400" spc="55" dirty="0">
                <a:solidFill>
                  <a:srgbClr val="0061AC"/>
                </a:solidFill>
                <a:latin typeface="Calibri"/>
                <a:cs typeface="Calibri"/>
              </a:rPr>
              <a:t>rates</a:t>
            </a:r>
            <a:endParaRPr sz="2400">
              <a:latin typeface="Calibri"/>
              <a:cs typeface="Calibri"/>
            </a:endParaRPr>
          </a:p>
          <a:p>
            <a:pPr marL="355600" indent="-342900">
              <a:lnSpc>
                <a:spcPct val="100000"/>
              </a:lnSpc>
              <a:spcBef>
                <a:spcPts val="140"/>
              </a:spcBef>
              <a:buClr>
                <a:srgbClr val="FF004E"/>
              </a:buClr>
              <a:buSzPct val="125000"/>
              <a:buFont typeface="Segoe UI Emoji"/>
              <a:buChar char="▪"/>
              <a:tabLst>
                <a:tab pos="355600" algn="l"/>
              </a:tabLst>
            </a:pPr>
            <a:r>
              <a:rPr sz="2400" spc="60" dirty="0">
                <a:solidFill>
                  <a:srgbClr val="0061AC"/>
                </a:solidFill>
                <a:latin typeface="Calibri"/>
                <a:cs typeface="Calibri"/>
              </a:rPr>
              <a:t>High-poverty</a:t>
            </a:r>
            <a:r>
              <a:rPr sz="2400" spc="-90" dirty="0">
                <a:solidFill>
                  <a:srgbClr val="0061AC"/>
                </a:solidFill>
                <a:latin typeface="Calibri"/>
                <a:cs typeface="Calibri"/>
              </a:rPr>
              <a:t> </a:t>
            </a:r>
            <a:r>
              <a:rPr sz="2400" spc="55" dirty="0">
                <a:solidFill>
                  <a:srgbClr val="0061AC"/>
                </a:solidFill>
                <a:latin typeface="Calibri"/>
                <a:cs typeface="Calibri"/>
              </a:rPr>
              <a:t>areas</a:t>
            </a:r>
            <a:endParaRPr sz="2400">
              <a:latin typeface="Calibri"/>
              <a:cs typeface="Calibri"/>
            </a:endParaRPr>
          </a:p>
          <a:p>
            <a:pPr marL="355600" indent="-342900">
              <a:lnSpc>
                <a:spcPct val="100000"/>
              </a:lnSpc>
              <a:spcBef>
                <a:spcPts val="140"/>
              </a:spcBef>
              <a:buClr>
                <a:srgbClr val="FF004E"/>
              </a:buClr>
              <a:buSzPct val="125000"/>
              <a:buFont typeface="Segoe UI Emoji"/>
              <a:buChar char="▪"/>
              <a:tabLst>
                <a:tab pos="355600" algn="l"/>
              </a:tabLst>
            </a:pPr>
            <a:r>
              <a:rPr sz="2400" spc="40" dirty="0">
                <a:solidFill>
                  <a:srgbClr val="0061AC"/>
                </a:solidFill>
                <a:latin typeface="Calibri"/>
                <a:cs typeface="Calibri"/>
              </a:rPr>
              <a:t>Migrant/seasonal</a:t>
            </a:r>
            <a:r>
              <a:rPr sz="2400" spc="-25" dirty="0">
                <a:solidFill>
                  <a:srgbClr val="0061AC"/>
                </a:solidFill>
                <a:latin typeface="Calibri"/>
                <a:cs typeface="Calibri"/>
              </a:rPr>
              <a:t> </a:t>
            </a:r>
            <a:r>
              <a:rPr sz="2400" spc="45" dirty="0">
                <a:solidFill>
                  <a:srgbClr val="0061AC"/>
                </a:solidFill>
                <a:latin typeface="Calibri"/>
                <a:cs typeface="Calibri"/>
              </a:rPr>
              <a:t>farmworkers</a:t>
            </a:r>
            <a:endParaRPr sz="2400">
              <a:latin typeface="Calibri"/>
              <a:cs typeface="Calibri"/>
            </a:endParaRPr>
          </a:p>
        </p:txBody>
      </p:sp>
      <p:sp>
        <p:nvSpPr>
          <p:cNvPr id="5" name="object 5"/>
          <p:cNvSpPr/>
          <p:nvPr/>
        </p:nvSpPr>
        <p:spPr>
          <a:xfrm>
            <a:off x="1018032" y="1277111"/>
            <a:ext cx="2247899" cy="304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1B05-A2D7-4D15-9557-81D86F344311}"/>
              </a:ext>
            </a:extLst>
          </p:cNvPr>
          <p:cNvSpPr>
            <a:spLocks noGrp="1"/>
          </p:cNvSpPr>
          <p:nvPr>
            <p:ph type="title"/>
          </p:nvPr>
        </p:nvSpPr>
        <p:spPr>
          <a:xfrm>
            <a:off x="798373" y="666750"/>
            <a:ext cx="7547254" cy="400110"/>
          </a:xfrm>
        </p:spPr>
        <p:txBody>
          <a:bodyPr/>
          <a:lstStyle/>
          <a:p>
            <a:r>
              <a:rPr lang="en-US" dirty="0"/>
              <a:t>Census Timeline – Counting Everyone is a Huge Job</a:t>
            </a:r>
          </a:p>
        </p:txBody>
      </p:sp>
      <p:sp>
        <p:nvSpPr>
          <p:cNvPr id="3" name="Text Placeholder 2">
            <a:extLst>
              <a:ext uri="{FF2B5EF4-FFF2-40B4-BE49-F238E27FC236}">
                <a16:creationId xmlns:a16="http://schemas.microsoft.com/office/drawing/2014/main" id="{AE5EB4FE-FD16-431E-AC76-25AF4714F40C}"/>
              </a:ext>
            </a:extLst>
          </p:cNvPr>
          <p:cNvSpPr>
            <a:spLocks noGrp="1"/>
          </p:cNvSpPr>
          <p:nvPr>
            <p:ph type="body" idx="1"/>
          </p:nvPr>
        </p:nvSpPr>
        <p:spPr>
          <a:xfrm>
            <a:off x="533400" y="1352550"/>
            <a:ext cx="8464550" cy="3693319"/>
          </a:xfrm>
        </p:spPr>
        <p:txBody>
          <a:bodyPr/>
          <a:lstStyle/>
          <a:p>
            <a:pPr fontAlgn="base"/>
            <a:r>
              <a:rPr lang="en-US" sz="1600" b="1" dirty="0"/>
              <a:t>January 21:</a:t>
            </a:r>
            <a:r>
              <a:rPr lang="en-US" sz="1600" dirty="0"/>
              <a:t> </a:t>
            </a:r>
            <a:r>
              <a:rPr lang="en-US" sz="1400" dirty="0"/>
              <a:t>The U.S. Census Bureau starts counting the population in remote Alaska. </a:t>
            </a:r>
          </a:p>
          <a:p>
            <a:pPr fontAlgn="base"/>
            <a:r>
              <a:rPr lang="en-US" sz="1600" b="1" dirty="0"/>
              <a:t>March 12 - 20: </a:t>
            </a:r>
            <a:r>
              <a:rPr lang="en-US" sz="1400" dirty="0"/>
              <a:t>Households will receive</a:t>
            </a:r>
            <a:r>
              <a:rPr lang="en-US" sz="1400" b="1" dirty="0"/>
              <a:t> </a:t>
            </a:r>
            <a:r>
              <a:rPr lang="en-US" sz="1400" dirty="0"/>
              <a:t>official Census Bureau mail with information on how to respond to the 2020 Census online, by phone, or by mail.  </a:t>
            </a:r>
          </a:p>
          <a:p>
            <a:pPr fontAlgn="base"/>
            <a:r>
              <a:rPr lang="en-US" sz="1600" b="1" dirty="0"/>
              <a:t>March 30 - April 1:</a:t>
            </a:r>
            <a:r>
              <a:rPr lang="en-US" sz="1600" dirty="0"/>
              <a:t> </a:t>
            </a:r>
            <a:r>
              <a:rPr lang="en-US" sz="1400" dirty="0"/>
              <a:t>The Census Bureau will </a:t>
            </a:r>
            <a:r>
              <a:rPr lang="en-US" sz="1400" dirty="0">
                <a:hlinkClick r:id="rId2"/>
              </a:rPr>
              <a:t>count people who are experiencing homelessness</a:t>
            </a:r>
            <a:r>
              <a:rPr lang="en-US" sz="1400" dirty="0"/>
              <a:t>.  The Census Bureau counts people in shelters, at soup kitchens and mobile food vans, on the streets, and at non-sheltered, outdoor locations such as tent encampments.</a:t>
            </a:r>
          </a:p>
          <a:p>
            <a:pPr fontAlgn="base"/>
            <a:r>
              <a:rPr lang="en-US" sz="1600" b="1" dirty="0"/>
              <a:t>April 1:</a:t>
            </a:r>
            <a:r>
              <a:rPr lang="en-US" sz="1600" dirty="0"/>
              <a:t> </a:t>
            </a:r>
            <a:r>
              <a:rPr lang="en-US" sz="1400" dirty="0"/>
              <a:t>Census Day is observed nationwide. By this date, every home will receive an invitation to participate in the 2020 Census. When you respond to the census, you'll tell the Census Bureau where you live as of April 1, 2020.</a:t>
            </a:r>
          </a:p>
          <a:p>
            <a:pPr fontAlgn="base"/>
            <a:r>
              <a:rPr lang="en-US" sz="1600" b="1" dirty="0"/>
              <a:t>April:</a:t>
            </a:r>
            <a:r>
              <a:rPr lang="en-US" sz="1600" dirty="0"/>
              <a:t> </a:t>
            </a:r>
            <a:r>
              <a:rPr lang="en-US" sz="1400" dirty="0"/>
              <a:t>Census takers visit </a:t>
            </a:r>
            <a:r>
              <a:rPr lang="en-US" sz="1400" dirty="0">
                <a:hlinkClick r:id="rId3"/>
              </a:rPr>
              <a:t>college students who live on campus, people living in senior centers, and others who live among large groups of people</a:t>
            </a:r>
            <a:r>
              <a:rPr lang="en-US" sz="1400" dirty="0"/>
              <a:t>. </a:t>
            </a:r>
          </a:p>
          <a:p>
            <a:pPr fontAlgn="base"/>
            <a:r>
              <a:rPr lang="en-US" sz="1600" b="1" dirty="0"/>
              <a:t>May - July:</a:t>
            </a:r>
            <a:r>
              <a:rPr lang="en-US" sz="1600" dirty="0"/>
              <a:t> </a:t>
            </a:r>
            <a:r>
              <a:rPr lang="en-US" sz="1400" dirty="0"/>
              <a:t>Census takers will begin visiting homes that haven't responded to the 2020 Census to help make sure everyone is counted.</a:t>
            </a:r>
          </a:p>
          <a:p>
            <a:pPr fontAlgn="base"/>
            <a:r>
              <a:rPr lang="en-US" sz="1600" b="1" dirty="0"/>
              <a:t>December:</a:t>
            </a:r>
            <a:r>
              <a:rPr lang="en-US" sz="1600" dirty="0"/>
              <a:t> </a:t>
            </a:r>
            <a:r>
              <a:rPr lang="en-US" sz="1400" dirty="0"/>
              <a:t>The Census Bureau will deliver apportionment counts to the President and Congress as required by law.</a:t>
            </a:r>
          </a:p>
          <a:p>
            <a:endParaRPr lang="en-US" dirty="0"/>
          </a:p>
        </p:txBody>
      </p:sp>
    </p:spTree>
    <p:extLst>
      <p:ext uri="{BB962C8B-B14F-4D97-AF65-F5344CB8AC3E}">
        <p14:creationId xmlns:p14="http://schemas.microsoft.com/office/powerpoint/2010/main" val="108096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154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444DACF23C8489C1F89C30AF0921B" ma:contentTypeVersion="13" ma:contentTypeDescription="Create a new document." ma:contentTypeScope="" ma:versionID="f1c4f3f1b311ea57021d0b13f36ef43c">
  <xsd:schema xmlns:xsd="http://www.w3.org/2001/XMLSchema" xmlns:xs="http://www.w3.org/2001/XMLSchema" xmlns:p="http://schemas.microsoft.com/office/2006/metadata/properties" xmlns:ns1="http://schemas.microsoft.com/sharepoint/v3" xmlns:ns3="deb9d119-dbc7-4c5a-a44e-fb0a18e4632a" xmlns:ns4="67e82e13-504b-4f53-a916-abf45b08fa2c" targetNamespace="http://schemas.microsoft.com/office/2006/metadata/properties" ma:root="true" ma:fieldsID="3dc702003b7c84ba6ce42bdb3e8e4c5b" ns1:_="" ns3:_="" ns4:_="">
    <xsd:import namespace="http://schemas.microsoft.com/sharepoint/v3"/>
    <xsd:import namespace="deb9d119-dbc7-4c5a-a44e-fb0a18e4632a"/>
    <xsd:import namespace="67e82e13-504b-4f53-a916-abf45b08fa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9d119-dbc7-4c5a-a44e-fb0a18e4632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e82e13-504b-4f53-a916-abf45b08fa2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9D57804-2FE9-41E6-BDB1-ADE32194C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9d119-dbc7-4c5a-a44e-fb0a18e4632a"/>
    <ds:schemaRef ds:uri="67e82e13-504b-4f53-a916-abf45b08f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39FD8B-388F-4D7F-96EC-D7E765B91C4E}">
  <ds:schemaRefs>
    <ds:schemaRef ds:uri="http://schemas.microsoft.com/sharepoint/v3/contenttype/forms"/>
  </ds:schemaRefs>
</ds:datastoreItem>
</file>

<file path=customXml/itemProps3.xml><?xml version="1.0" encoding="utf-8"?>
<ds:datastoreItem xmlns:ds="http://schemas.openxmlformats.org/officeDocument/2006/customXml" ds:itemID="{82F8FEE6-6BA7-4ABC-9BF6-053B59E0C546}">
  <ds:schemaRefs>
    <ds:schemaRef ds:uri="deb9d119-dbc7-4c5a-a44e-fb0a18e4632a"/>
    <ds:schemaRef ds:uri="http://purl.org/dc/elements/1.1/"/>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67e82e13-504b-4f53-a916-abf45b08fa2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318</TotalTime>
  <Words>1163</Words>
  <Application>Microsoft Office PowerPoint</Application>
  <PresentationFormat>On-screen Show (16:9)</PresentationFormat>
  <Paragraphs>177</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Bahnschrift Light</vt:lpstr>
      <vt:lpstr>Calibri</vt:lpstr>
      <vt:lpstr>Cambria Math</vt:lpstr>
      <vt:lpstr>Segoe UI Emoji</vt:lpstr>
      <vt:lpstr>Times New Roman</vt:lpstr>
      <vt:lpstr>Trebuchet MS</vt:lpstr>
      <vt:lpstr>Wingdings</vt:lpstr>
      <vt:lpstr>Office Theme</vt:lpstr>
      <vt:lpstr>PowerPoint Presentation</vt:lpstr>
      <vt:lpstr>Today’s Webinar Presenters</vt:lpstr>
      <vt:lpstr>2020 Census: Key Facts for Libraries</vt:lpstr>
      <vt:lpstr>What’s ahead?</vt:lpstr>
      <vt:lpstr>What is the decennial census?</vt:lpstr>
      <vt:lpstr>Does the census affect funds for communities?</vt:lpstr>
      <vt:lpstr>Who is at risk of being undercounted?</vt:lpstr>
      <vt:lpstr>Are there special challenges for rural residents?</vt:lpstr>
      <vt:lpstr>Census Timeline – Counting Everyone is a Huge Job</vt:lpstr>
      <vt:lpstr>How will the Census work?</vt:lpstr>
      <vt:lpstr>How can people respond to the 2020 Census?</vt:lpstr>
      <vt:lpstr>What is new in the 2020 Census?</vt:lpstr>
      <vt:lpstr>What does the paper census look like?</vt:lpstr>
      <vt:lpstr>What can libraries do? How can libraries prepare?</vt:lpstr>
      <vt:lpstr>What can libraries do? How can libraries prepare?</vt:lpstr>
      <vt:lpstr>What can libraries do? How can libraries prepare?</vt:lpstr>
      <vt:lpstr>What can libraries do? How can libraries prepare?</vt:lpstr>
      <vt:lpstr>What can libraries do? How can libraries prepare?</vt:lpstr>
      <vt:lpstr>What can libraries do? How can libraries prepare?</vt:lpstr>
      <vt:lpstr>Financial Benefits to Maine</vt:lpstr>
      <vt:lpstr>What can libraries do? How can libraries prepare?</vt:lpstr>
      <vt:lpstr>What can libraries do? How can libraries prepare?</vt:lpstr>
      <vt:lpstr>Learn More</vt:lpstr>
      <vt:lpstr>What will the Maine State Library do?</vt:lpstr>
      <vt:lpstr>MSL Website Infor on 2020 Census</vt:lpstr>
      <vt:lpstr>Discussion &amp; Questions</vt:lpstr>
      <vt:lpstr>Posters, Fact Sheets and Other Promotional Materials  from the US Census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Committing to a Long-Term Relationship:  Library Advocacy Over and for the Long Term</dc:title>
  <dc:creator>Megan Ortegon</dc:creator>
  <cp:lastModifiedBy>McKenney, Janet</cp:lastModifiedBy>
  <cp:revision>2</cp:revision>
  <cp:lastPrinted>2020-02-11T19:05:51Z</cp:lastPrinted>
  <dcterms:created xsi:type="dcterms:W3CDTF">2020-02-09T15:28:05Z</dcterms:created>
  <dcterms:modified xsi:type="dcterms:W3CDTF">2020-02-27T19:29:23Z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2019-10-15T00:00:00Z</vt:filetime>
  </property>
  <property fmtid="{D5CDD505-2E9C-101B-9397-08002B2CF9AE}" pid="3" name="Creator">
    <vt:lpwstr>Microsoft® PowerPoint® for Office 365</vt:lpwstr>
  </property>
  <property fmtid="{D5CDD505-2E9C-101B-9397-08002B2CF9AE}" pid="4" name="LastSaved">
    <vt:filetime>2020-02-09T00:00:00Z</vt:filetime>
  </property>
  <property fmtid="{D5CDD505-2E9C-101B-9397-08002B2CF9AE}" pid="5" name="ContentTypeId">
    <vt:lpwstr>0x0101000F0444DACF23C8489C1F89C30AF0921B</vt:lpwstr>
  </property>
</Properties>
</file>