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4.xml" ContentType="application/vnd.openxmlformats-officedocument.presentationml.tags+xml"/>
  <Override PartName="/ppt/tags/tag35.xml" ContentType="application/vnd.openxmlformats-officedocument.presentationml.tags+xml"/>
  <Override PartName="/ppt/notesSlides/notesSlide1.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4.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8.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21" r:id="rId1"/>
  </p:sldMasterIdLst>
  <p:notesMasterIdLst>
    <p:notesMasterId r:id="rId11"/>
  </p:notesMasterIdLst>
  <p:handoutMasterIdLst>
    <p:handoutMasterId r:id="rId12"/>
  </p:handoutMasterIdLst>
  <p:sldIdLst>
    <p:sldId id="312" r:id="rId2"/>
    <p:sldId id="313" r:id="rId3"/>
    <p:sldId id="314" r:id="rId4"/>
    <p:sldId id="315" r:id="rId5"/>
    <p:sldId id="316" r:id="rId6"/>
    <p:sldId id="317" r:id="rId7"/>
    <p:sldId id="318" r:id="rId8"/>
    <p:sldId id="319" r:id="rId9"/>
    <p:sldId id="320" r:id="rId10"/>
  </p:sldIdLst>
  <p:sldSz cx="9144000" cy="6858000" type="screen4x3"/>
  <p:notesSz cx="7010400" cy="9296400"/>
  <p:custDataLst>
    <p:tags r:id="rId13"/>
  </p:custDataLst>
  <p:defaultTextStyle>
    <a:defPPr>
      <a:defRPr lang="en-US"/>
    </a:defPPr>
    <a:lvl1pPr algn="l" defTabSz="455613" rtl="0" fontAlgn="base">
      <a:spcBef>
        <a:spcPct val="0"/>
      </a:spcBef>
      <a:spcAft>
        <a:spcPct val="0"/>
      </a:spcAft>
      <a:defRPr kern="1200">
        <a:solidFill>
          <a:schemeClr val="tx1"/>
        </a:solidFill>
        <a:latin typeface="Arial" charset="0"/>
        <a:ea typeface="+mn-ea"/>
        <a:cs typeface="+mn-cs"/>
      </a:defRPr>
    </a:lvl1pPr>
    <a:lvl2pPr marL="455613" indent="1588" algn="l" defTabSz="455613" rtl="0" fontAlgn="base">
      <a:spcBef>
        <a:spcPct val="0"/>
      </a:spcBef>
      <a:spcAft>
        <a:spcPct val="0"/>
      </a:spcAft>
      <a:defRPr kern="1200">
        <a:solidFill>
          <a:schemeClr val="tx1"/>
        </a:solidFill>
        <a:latin typeface="Arial" charset="0"/>
        <a:ea typeface="+mn-ea"/>
        <a:cs typeface="+mn-cs"/>
      </a:defRPr>
    </a:lvl2pPr>
    <a:lvl3pPr marL="912813" indent="1588" algn="l" defTabSz="455613" rtl="0" fontAlgn="base">
      <a:spcBef>
        <a:spcPct val="0"/>
      </a:spcBef>
      <a:spcAft>
        <a:spcPct val="0"/>
      </a:spcAft>
      <a:defRPr kern="1200">
        <a:solidFill>
          <a:schemeClr val="tx1"/>
        </a:solidFill>
        <a:latin typeface="Arial" charset="0"/>
        <a:ea typeface="+mn-ea"/>
        <a:cs typeface="+mn-cs"/>
      </a:defRPr>
    </a:lvl3pPr>
    <a:lvl4pPr marL="1370013" indent="1588" algn="l" defTabSz="455613" rtl="0" fontAlgn="base">
      <a:spcBef>
        <a:spcPct val="0"/>
      </a:spcBef>
      <a:spcAft>
        <a:spcPct val="0"/>
      </a:spcAft>
      <a:defRPr kern="1200">
        <a:solidFill>
          <a:schemeClr val="tx1"/>
        </a:solidFill>
        <a:latin typeface="Arial" charset="0"/>
        <a:ea typeface="+mn-ea"/>
        <a:cs typeface="+mn-cs"/>
      </a:defRPr>
    </a:lvl4pPr>
    <a:lvl5pPr marL="1827213" indent="1588" algn="l" defTabSz="455613"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74600" autoAdjust="0"/>
  </p:normalViewPr>
  <p:slideViewPr>
    <p:cSldViewPr snapToObjects="1">
      <p:cViewPr varScale="1">
        <p:scale>
          <a:sx n="54" d="100"/>
          <a:sy n="54" d="100"/>
        </p:scale>
        <p:origin x="-1824" y="-90"/>
      </p:cViewPr>
      <p:guideLst>
        <p:guide orient="horz" pos="2160"/>
        <p:guide pos="2880"/>
      </p:guideLst>
    </p:cSldViewPr>
  </p:slideViewPr>
  <p:outlineViewPr>
    <p:cViewPr>
      <p:scale>
        <a:sx n="33" d="100"/>
        <a:sy n="33" d="100"/>
      </p:scale>
      <p:origin x="0" y="93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100" d="100"/>
          <a:sy n="100" d="100"/>
        </p:scale>
        <p:origin x="-18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5" rIns="93167" bIns="46585" rtlCol="0"/>
          <a:lstStyle>
            <a:lvl1pPr algn="l" defTabSz="457200">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7" tIns="46585" rIns="93167" bIns="46585" rtlCol="0"/>
          <a:lstStyle>
            <a:lvl1pPr algn="r" defTabSz="457200">
              <a:defRPr sz="1200">
                <a:latin typeface="Arial" pitchFamily="34" charset="0"/>
              </a:defRPr>
            </a:lvl1pPr>
          </a:lstStyle>
          <a:p>
            <a:pPr>
              <a:defRPr/>
            </a:pPr>
            <a:fld id="{D15BEBDE-3092-40C5-A8DD-E60C9617BA07}" type="datetimeFigureOut">
              <a:rPr lang="en-US"/>
              <a:pPr>
                <a:defRPr/>
              </a:pPr>
              <a:t>8/26/2011</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67" tIns="46585" rIns="93167" bIns="46585" rtlCol="0" anchor="b"/>
          <a:lstStyle>
            <a:lvl1pPr algn="l" defTabSz="457200">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67" tIns="46585" rIns="93167" bIns="46585" rtlCol="0" anchor="b"/>
          <a:lstStyle>
            <a:lvl1pPr algn="r" defTabSz="457200">
              <a:defRPr sz="1200">
                <a:latin typeface="Arial" pitchFamily="34" charset="0"/>
              </a:defRPr>
            </a:lvl1pPr>
          </a:lstStyle>
          <a:p>
            <a:pPr>
              <a:defRPr/>
            </a:pPr>
            <a:fld id="{8F71B554-4E5D-4662-9112-3EFC69C3F7BD}" type="slidenum">
              <a:rPr lang="en-US"/>
              <a:pPr>
                <a:defRPr/>
              </a:pPr>
              <a:t>‹#›</a:t>
            </a:fld>
            <a:endParaRPr lang="en-US" dirty="0"/>
          </a:p>
        </p:txBody>
      </p:sp>
    </p:spTree>
    <p:extLst>
      <p:ext uri="{BB962C8B-B14F-4D97-AF65-F5344CB8AC3E}">
        <p14:creationId xmlns:p14="http://schemas.microsoft.com/office/powerpoint/2010/main" val="544086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7" tIns="46585" rIns="93167" bIns="46585" rtlCol="0"/>
          <a:lstStyle>
            <a:lvl1pPr algn="l" defTabSz="457200"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67" tIns="46585" rIns="93167" bIns="46585" rtlCol="0"/>
          <a:lstStyle>
            <a:lvl1pPr algn="r" defTabSz="457200" fontAlgn="auto">
              <a:spcBef>
                <a:spcPts val="0"/>
              </a:spcBef>
              <a:spcAft>
                <a:spcPts val="0"/>
              </a:spcAft>
              <a:defRPr sz="1200">
                <a:latin typeface="+mn-lt"/>
              </a:defRPr>
            </a:lvl1pPr>
          </a:lstStyle>
          <a:p>
            <a:pPr>
              <a:defRPr/>
            </a:pPr>
            <a:fld id="{7BACE83E-18C8-4EDE-B826-37D0B9FC5CA5}" type="datetimeFigureOut">
              <a:rPr lang="en-US"/>
              <a:pPr>
                <a:defRPr/>
              </a:pPr>
              <a:t>8/26/2011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5" rIns="93167" bIns="46585"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7" tIns="46585" rIns="93167" bIns="4658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67" tIns="46585" rIns="93167" bIns="46585" rtlCol="0" anchor="b"/>
          <a:lstStyle>
            <a:lvl1pPr algn="l" defTabSz="457200"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67" tIns="46585" rIns="93167" bIns="46585" rtlCol="0" anchor="b"/>
          <a:lstStyle>
            <a:lvl1pPr algn="r" defTabSz="457200" fontAlgn="auto">
              <a:spcBef>
                <a:spcPts val="0"/>
              </a:spcBef>
              <a:spcAft>
                <a:spcPts val="0"/>
              </a:spcAft>
              <a:defRPr sz="1200">
                <a:latin typeface="+mn-lt"/>
              </a:defRPr>
            </a:lvl1pPr>
          </a:lstStyle>
          <a:p>
            <a:pPr>
              <a:defRPr/>
            </a:pPr>
            <a:fld id="{9DA7F3A0-EF32-4C22-9BB1-E3219423C7DE}" type="slidenum">
              <a:rPr lang="en-US"/>
              <a:pPr>
                <a:defRPr/>
              </a:pPr>
              <a:t>‹#›</a:t>
            </a:fld>
            <a:endParaRPr lang="en-US" dirty="0"/>
          </a:p>
        </p:txBody>
      </p:sp>
    </p:spTree>
    <p:extLst>
      <p:ext uri="{BB962C8B-B14F-4D97-AF65-F5344CB8AC3E}">
        <p14:creationId xmlns:p14="http://schemas.microsoft.com/office/powerpoint/2010/main" val="4237450764"/>
      </p:ext>
    </p:extLst>
  </p:cSld>
  <p:clrMap bg1="lt1" tx1="dk1" bg2="lt2" tx2="dk2" accent1="accent1" accent2="accent2" accent3="accent3" accent4="accent4" accent5="accent5" accent6="accent6" hlink="hlink" folHlink="folHlink"/>
  <p:notesStyle>
    <a:lvl1pPr algn="l" defTabSz="455613" rtl="0" eaLnBrk="0" fontAlgn="base" hangingPunct="0">
      <a:spcBef>
        <a:spcPct val="30000"/>
      </a:spcBef>
      <a:spcAft>
        <a:spcPct val="0"/>
      </a:spcAft>
      <a:defRPr sz="1200" kern="1200">
        <a:solidFill>
          <a:schemeClr val="tx1"/>
        </a:solidFill>
        <a:latin typeface="+mn-lt"/>
        <a:ea typeface="+mn-ea"/>
        <a:cs typeface="+mn-cs"/>
      </a:defRPr>
    </a:lvl1pPr>
    <a:lvl2pPr marL="455613" algn="l" defTabSz="455613" rtl="0" eaLnBrk="0" fontAlgn="base" hangingPunct="0">
      <a:spcBef>
        <a:spcPct val="30000"/>
      </a:spcBef>
      <a:spcAft>
        <a:spcPct val="0"/>
      </a:spcAft>
      <a:defRPr sz="1200" kern="1200">
        <a:solidFill>
          <a:schemeClr val="tx1"/>
        </a:solidFill>
        <a:latin typeface="+mn-lt"/>
        <a:ea typeface="+mn-ea"/>
        <a:cs typeface="+mn-cs"/>
      </a:defRPr>
    </a:lvl2pPr>
    <a:lvl3pPr marL="912813" algn="l" defTabSz="455613" rtl="0" eaLnBrk="0" fontAlgn="base" hangingPunct="0">
      <a:spcBef>
        <a:spcPct val="30000"/>
      </a:spcBef>
      <a:spcAft>
        <a:spcPct val="0"/>
      </a:spcAft>
      <a:defRPr sz="1200" kern="1200">
        <a:solidFill>
          <a:schemeClr val="tx1"/>
        </a:solidFill>
        <a:latin typeface="+mn-lt"/>
        <a:ea typeface="+mn-ea"/>
        <a:cs typeface="+mn-cs"/>
      </a:defRPr>
    </a:lvl3pPr>
    <a:lvl4pPr marL="1370013" algn="l" defTabSz="455613" rtl="0" eaLnBrk="0" fontAlgn="base" hangingPunct="0">
      <a:spcBef>
        <a:spcPct val="30000"/>
      </a:spcBef>
      <a:spcAft>
        <a:spcPct val="0"/>
      </a:spcAft>
      <a:defRPr sz="1200" kern="1200">
        <a:solidFill>
          <a:schemeClr val="tx1"/>
        </a:solidFill>
        <a:latin typeface="+mn-lt"/>
        <a:ea typeface="+mn-ea"/>
        <a:cs typeface="+mn-cs"/>
      </a:defRPr>
    </a:lvl4pPr>
    <a:lvl5pPr marL="1827213" algn="l" defTabSz="455613"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Welcome to “</a:t>
            </a:r>
            <a:r>
              <a:rPr lang="en-US" baseline="0" dirty="0" smtClean="0"/>
              <a:t>Uploading/Sending a Resume,” provided by the Maine State Library.  In this module we will provide you with the steps to upload or send a resume to an employer’s website.  We will cover procedures such as uploading your resume to a text box, uploading via the upload button, or attaching the resume in an e-mail.</a:t>
            </a:r>
            <a:endParaRPr lang="en-US" dirty="0" smtClean="0"/>
          </a:p>
          <a:p>
            <a:endParaRPr lang="en-US" dirty="0" smtClean="0"/>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80CA63DF-35FD-40EB-8A8C-DB719D194C4C}" type="slidenum">
              <a:rPr lang="en-US" smtClean="0"/>
              <a:pPr>
                <a:defRPr/>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Before you begin, be sure to check and re-check your resume for any errors.  This is really important because once you've submitted a resume as part of a job application, there's no going back. You might be able to re-upload your resume on certain sites, but the damage could have already have been done if the resume with typos has been seen and discarded a by Human Resources Manager.  You also want to make sure that all of the information on your resume is current and up-to-date.  I would recommend getting a professional career counselor, or a human</a:t>
            </a:r>
            <a:r>
              <a:rPr lang="en-US" baseline="0" dirty="0" smtClean="0"/>
              <a:t> resources manager, </a:t>
            </a:r>
            <a:r>
              <a:rPr lang="en-US" dirty="0" smtClean="0"/>
              <a:t>or a friend, to closely look at the resume prior to uploading it.</a:t>
            </a:r>
          </a:p>
          <a:p>
            <a:endParaRPr lang="en-US" dirty="0" smtClean="0"/>
          </a:p>
        </p:txBody>
      </p:sp>
      <p:sp>
        <p:nvSpPr>
          <p:cNvPr id="4" name="Slide Number Placeholder 3"/>
          <p:cNvSpPr>
            <a:spLocks noGrp="1"/>
          </p:cNvSpPr>
          <p:nvPr>
            <p:ph type="sldNum" sz="quarter" idx="5"/>
          </p:nvPr>
        </p:nvSpPr>
        <p:spPr/>
        <p:txBody>
          <a:bodyPr/>
          <a:lstStyle/>
          <a:p>
            <a:pPr>
              <a:defRPr/>
            </a:pPr>
            <a:fld id="{676DE212-1B3C-4F91-862E-815AE9A82762}" type="slidenum">
              <a:rPr lang="en-US" smtClean="0"/>
              <a:pPr>
                <a:defRPr/>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There are several methods of posting your resume online including cutting and pasting it into a text box, uploading it from a word processing file or sending it via email. Most job websites will have a process in place for you to upload your resume from your computer.</a:t>
            </a:r>
          </a:p>
          <a:p>
            <a:endParaRPr lang="en-US" smtClean="0"/>
          </a:p>
        </p:txBody>
      </p:sp>
      <p:sp>
        <p:nvSpPr>
          <p:cNvPr id="4" name="Slide Number Placeholder 3"/>
          <p:cNvSpPr>
            <a:spLocks noGrp="1"/>
          </p:cNvSpPr>
          <p:nvPr>
            <p:ph type="sldNum" sz="quarter" idx="5"/>
          </p:nvPr>
        </p:nvSpPr>
        <p:spPr/>
        <p:txBody>
          <a:bodyPr/>
          <a:lstStyle/>
          <a:p>
            <a:pPr>
              <a:defRPr/>
            </a:pPr>
            <a:fld id="{5E4E2895-44B0-4BE5-97DE-3589FF29C43C}"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majority of websites that ask you to upload your resume usually want it in “Microsoft Word” format.   Create your resume in a word program and when you save it I would recommend naming the resume the same name as the job description.  This will help you locate your resume faster and also prevent you from uploading the wrong resume should you have several in the same location. </a:t>
            </a:r>
          </a:p>
          <a:p>
            <a:endParaRPr lang="en-US" dirty="0" smtClean="0"/>
          </a:p>
          <a:p>
            <a:r>
              <a:rPr lang="en-US" b="1" dirty="0" smtClean="0"/>
              <a:t>Important:</a:t>
            </a:r>
            <a:r>
              <a:rPr lang="en-US" dirty="0" smtClean="0"/>
              <a:t> Before you hit the “Send” button, be sure to verify that the correct one was uploaded.</a:t>
            </a:r>
          </a:p>
          <a:p>
            <a:endParaRPr lang="en-US" dirty="0" smtClean="0"/>
          </a:p>
          <a:p>
            <a:endParaRPr lang="en-US" dirty="0" smtClean="0"/>
          </a:p>
        </p:txBody>
      </p:sp>
      <p:sp>
        <p:nvSpPr>
          <p:cNvPr id="4" name="Slide Number Placeholder 3"/>
          <p:cNvSpPr>
            <a:spLocks noGrp="1"/>
          </p:cNvSpPr>
          <p:nvPr>
            <p:ph type="sldNum" sz="quarter" idx="5"/>
          </p:nvPr>
        </p:nvSpPr>
        <p:spPr/>
        <p:txBody>
          <a:bodyPr/>
          <a:lstStyle/>
          <a:p>
            <a:pPr>
              <a:defRPr/>
            </a:pPr>
            <a:fld id="{E6BF16B0-5A42-405D-84A1-3766A568EDC7}"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Now there are two ways to</a:t>
            </a:r>
            <a:r>
              <a:rPr lang="en-US" baseline="0" dirty="0" smtClean="0"/>
              <a:t> </a:t>
            </a:r>
            <a:r>
              <a:rPr lang="en-US" dirty="0" smtClean="0"/>
              <a:t>upload your resume to the website.  The employer’s website may use either a text box in which to paste your resume or they the capability to upload your attached your resume.</a:t>
            </a:r>
          </a:p>
          <a:p>
            <a:endParaRPr lang="en-US" dirty="0" smtClean="0"/>
          </a:p>
        </p:txBody>
      </p:sp>
      <p:sp>
        <p:nvSpPr>
          <p:cNvPr id="4" name="Slide Number Placeholder 3"/>
          <p:cNvSpPr>
            <a:spLocks noGrp="1"/>
          </p:cNvSpPr>
          <p:nvPr>
            <p:ph type="sldNum" sz="quarter" idx="5"/>
          </p:nvPr>
        </p:nvSpPr>
        <p:spPr/>
        <p:txBody>
          <a:bodyPr/>
          <a:lstStyle/>
          <a:p>
            <a:pPr>
              <a:defRPr/>
            </a:pPr>
            <a:fld id="{2B90EE70-5209-40FE-B445-12E2416509A1}"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lvl="1">
              <a:defRPr/>
            </a:pPr>
            <a:r>
              <a:rPr lang="en-US" dirty="0" smtClean="0"/>
              <a:t>Let’s start by uploading the resume into a text box.</a:t>
            </a:r>
            <a:endParaRPr lang="en-US" sz="1100" dirty="0" smtClean="0"/>
          </a:p>
          <a:p>
            <a:pPr lvl="2">
              <a:defRPr/>
            </a:pPr>
            <a:r>
              <a:rPr lang="en-US" dirty="0" smtClean="0"/>
              <a:t>First step is to open your resume and highlight a word</a:t>
            </a:r>
            <a:endParaRPr lang="en-US" sz="1100" dirty="0" smtClean="0"/>
          </a:p>
          <a:p>
            <a:pPr lvl="2">
              <a:defRPr/>
            </a:pPr>
            <a:r>
              <a:rPr lang="en-US" dirty="0" smtClean="0"/>
              <a:t>Next, while holding down the “Ctrl” Tab, depress the letter “A”, this will highlight the whole resume.</a:t>
            </a:r>
            <a:endParaRPr lang="en-US" sz="1100" dirty="0" smtClean="0"/>
          </a:p>
          <a:p>
            <a:pPr lvl="2">
              <a:defRPr/>
            </a:pPr>
            <a:r>
              <a:rPr lang="en-US" dirty="0" smtClean="0"/>
              <a:t>Next, place your cursor inside the text box and paste in your resume.  You can do this 2 ways:</a:t>
            </a:r>
            <a:endParaRPr lang="en-US" sz="1100" dirty="0" smtClean="0"/>
          </a:p>
          <a:p>
            <a:pPr lvl="3">
              <a:defRPr/>
            </a:pPr>
            <a:r>
              <a:rPr lang="en-US" dirty="0" smtClean="0"/>
              <a:t>Once the cursor is in the text box, depress and hold the “Ctrl” key while depressing the “v” key</a:t>
            </a:r>
            <a:endParaRPr lang="en-US" sz="1100" dirty="0" smtClean="0"/>
          </a:p>
          <a:p>
            <a:pPr lvl="3">
              <a:defRPr/>
            </a:pPr>
            <a:r>
              <a:rPr lang="en-US" dirty="0" smtClean="0"/>
              <a:t>Another way is to right click your mouse inside the text box and select the paste option.</a:t>
            </a:r>
            <a:endParaRPr lang="en-US" sz="1100" dirty="0" smtClean="0"/>
          </a:p>
          <a:p>
            <a:pPr lvl="1">
              <a:defRPr/>
            </a:pPr>
            <a:r>
              <a:rPr lang="en-US" dirty="0" smtClean="0"/>
              <a:t>If you are using this process of uploading your resume, formatting will be lost, so these next few steps will ensure that the resume is still presentable.</a:t>
            </a:r>
            <a:endParaRPr lang="en-US" sz="1100" dirty="0" smtClean="0"/>
          </a:p>
          <a:p>
            <a:pPr lvl="2">
              <a:defRPr/>
            </a:pPr>
            <a:r>
              <a:rPr lang="en-US" dirty="0" smtClean="0"/>
              <a:t>Don't try to center or right-align text. This formatting will be lost and won't look the way you'd like it to. Left-align all text.</a:t>
            </a:r>
            <a:endParaRPr lang="en-US" sz="1100" dirty="0" smtClean="0"/>
          </a:p>
          <a:p>
            <a:pPr lvl="2">
              <a:defRPr/>
            </a:pPr>
            <a:r>
              <a:rPr lang="en-US" dirty="0" smtClean="0"/>
              <a:t> Since you won't be able to use bold, underline, or italics, you can still make things look nice by CAPITALIZING section headings and using blank lines between sections.</a:t>
            </a:r>
            <a:endParaRPr lang="en-US" sz="1100" dirty="0" smtClean="0"/>
          </a:p>
          <a:p>
            <a:pPr lvl="2">
              <a:defRPr/>
            </a:pPr>
            <a:r>
              <a:rPr lang="en-US" dirty="0" smtClean="0"/>
              <a:t> Put one or two blank lines between each job in your job history, then put just one carriage-return after each line of data.</a:t>
            </a:r>
            <a:endParaRPr lang="en-US" sz="1100" dirty="0" smtClean="0"/>
          </a:p>
          <a:p>
            <a:pPr>
              <a:defRPr/>
            </a:pPr>
            <a:endParaRPr lang="en-US" dirty="0"/>
          </a:p>
        </p:txBody>
      </p:sp>
      <p:sp>
        <p:nvSpPr>
          <p:cNvPr id="4" name="Slide Number Placeholder 3"/>
          <p:cNvSpPr>
            <a:spLocks noGrp="1"/>
          </p:cNvSpPr>
          <p:nvPr>
            <p:ph type="sldNum" sz="quarter" idx="5"/>
          </p:nvPr>
        </p:nvSpPr>
        <p:spPr/>
        <p:txBody>
          <a:bodyPr/>
          <a:lstStyle/>
          <a:p>
            <a:pPr>
              <a:defRPr/>
            </a:pPr>
            <a:fld id="{980014C9-1A68-4C5C-9A51-3B6C4E5D1CF2}"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other option is to upload your resume</a:t>
            </a:r>
            <a:r>
              <a:rPr lang="en-US" baseline="0" dirty="0" smtClean="0"/>
              <a:t> by</a:t>
            </a:r>
            <a:r>
              <a:rPr lang="en-US" dirty="0" smtClean="0"/>
              <a:t> utilizing the upload capability.  </a:t>
            </a:r>
            <a:endParaRPr lang="en-US" sz="1100" dirty="0" smtClean="0"/>
          </a:p>
          <a:p>
            <a:pPr lvl="1"/>
            <a:r>
              <a:rPr lang="en-US" dirty="0" smtClean="0"/>
              <a:t>On the employer’s website, click on the “browse” button.  The browse button will take you to your files. Search through your files until you find your resume. Click on it and then click "upload." </a:t>
            </a:r>
            <a:endParaRPr lang="en-US" sz="1100" dirty="0" smtClean="0"/>
          </a:p>
          <a:p>
            <a:pPr lvl="1"/>
            <a:r>
              <a:rPr lang="en-US" dirty="0" smtClean="0"/>
              <a:t>Make sure that you verify the attachment is there and hit “upload.”</a:t>
            </a:r>
            <a:endParaRPr lang="en-US" sz="1100" dirty="0" smtClean="0"/>
          </a:p>
          <a:p>
            <a:endParaRPr lang="en-US" dirty="0" smtClean="0"/>
          </a:p>
        </p:txBody>
      </p:sp>
      <p:sp>
        <p:nvSpPr>
          <p:cNvPr id="4" name="Slide Number Placeholder 3"/>
          <p:cNvSpPr>
            <a:spLocks noGrp="1"/>
          </p:cNvSpPr>
          <p:nvPr>
            <p:ph type="sldNum" sz="quarter" idx="5"/>
          </p:nvPr>
        </p:nvSpPr>
        <p:spPr/>
        <p:txBody>
          <a:bodyPr/>
          <a:lstStyle/>
          <a:p>
            <a:pPr>
              <a:defRPr/>
            </a:pPr>
            <a:fld id="{59733A2C-460C-4287-A8B3-813FF36A87FA}"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Another option for uploading your resume is in PDF format.  Create a PDF document, using your Word software.</a:t>
            </a:r>
            <a:endParaRPr lang="en-US" sz="1100" dirty="0" smtClean="0"/>
          </a:p>
          <a:p>
            <a:r>
              <a:rPr lang="en-US" dirty="0" smtClean="0"/>
              <a:t> </a:t>
            </a:r>
            <a:endParaRPr lang="en-US" sz="1100" dirty="0" smtClean="0"/>
          </a:p>
          <a:p>
            <a:r>
              <a:rPr lang="en-US" dirty="0" smtClean="0"/>
              <a:t>Open your document using Word, next </a:t>
            </a:r>
            <a:endParaRPr lang="en-US" sz="1100" dirty="0" smtClean="0"/>
          </a:p>
          <a:p>
            <a:pPr lvl="1"/>
            <a:r>
              <a:rPr lang="en-US" dirty="0" smtClean="0"/>
              <a:t>Click on the file button </a:t>
            </a:r>
            <a:endParaRPr lang="en-US" sz="1100" dirty="0" smtClean="0"/>
          </a:p>
          <a:p>
            <a:pPr lvl="1"/>
            <a:r>
              <a:rPr lang="en-US" dirty="0" smtClean="0"/>
              <a:t>Choose the “Save As” option</a:t>
            </a:r>
            <a:endParaRPr lang="en-US" sz="1100" dirty="0" smtClean="0"/>
          </a:p>
          <a:p>
            <a:pPr lvl="1"/>
            <a:r>
              <a:rPr lang="en-US" dirty="0" smtClean="0"/>
              <a:t>On the bottom of the pop up window you will have the opportunity to change “save as type”  click on the drop down button and select PDF</a:t>
            </a:r>
            <a:endParaRPr lang="en-US" sz="1100" dirty="0" smtClean="0"/>
          </a:p>
          <a:p>
            <a:r>
              <a:rPr lang="en-US" dirty="0" smtClean="0"/>
              <a:t> </a:t>
            </a:r>
            <a:endParaRPr lang="en-US" sz="1100" dirty="0" smtClean="0"/>
          </a:p>
          <a:p>
            <a:r>
              <a:rPr lang="en-US" dirty="0" smtClean="0"/>
              <a:t> The advantage of utilizing a PDF file is that the formatting is not altered. PDF files are opened with Adobe Acrobat</a:t>
            </a:r>
            <a:r>
              <a:rPr lang="en-US" baseline="0" dirty="0" smtClean="0"/>
              <a:t> Reader.</a:t>
            </a:r>
            <a:r>
              <a:rPr lang="en-US" dirty="0" smtClean="0"/>
              <a:t> http://get.adobe.com/reader/</a:t>
            </a:r>
            <a:endParaRPr lang="en-US" sz="1100" dirty="0" smtClean="0"/>
          </a:p>
          <a:p>
            <a:endParaRPr lang="en-US" dirty="0" smtClean="0"/>
          </a:p>
        </p:txBody>
      </p:sp>
      <p:sp>
        <p:nvSpPr>
          <p:cNvPr id="4" name="Slide Number Placeholder 3"/>
          <p:cNvSpPr>
            <a:spLocks noGrp="1"/>
          </p:cNvSpPr>
          <p:nvPr>
            <p:ph type="sldNum" sz="quarter" idx="5"/>
          </p:nvPr>
        </p:nvSpPr>
        <p:spPr/>
        <p:txBody>
          <a:bodyPr/>
          <a:lstStyle/>
          <a:p>
            <a:pPr>
              <a:defRPr/>
            </a:pPr>
            <a:fld id="{03934CD3-16B5-470A-9410-DE7FC5DC989A}"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Another option is to upload your resume on big job boards such as:</a:t>
            </a:r>
            <a:endParaRPr lang="en-US" sz="1100" dirty="0" smtClean="0"/>
          </a:p>
          <a:p>
            <a:pPr lvl="1"/>
            <a:r>
              <a:rPr lang="en-US" dirty="0" smtClean="0"/>
              <a:t>Monster </a:t>
            </a:r>
            <a:endParaRPr lang="en-US" sz="1100" dirty="0" smtClean="0"/>
          </a:p>
          <a:p>
            <a:pPr lvl="1"/>
            <a:r>
              <a:rPr lang="en-US" dirty="0" smtClean="0"/>
              <a:t>Career Builder</a:t>
            </a:r>
            <a:endParaRPr lang="en-US" sz="1100" dirty="0" smtClean="0"/>
          </a:p>
          <a:p>
            <a:pPr lvl="1"/>
            <a:r>
              <a:rPr lang="en-US" dirty="0" smtClean="0"/>
              <a:t>Yahoo/Hot Jobs</a:t>
            </a:r>
            <a:endParaRPr lang="en-US" sz="1100" dirty="0" smtClean="0"/>
          </a:p>
          <a:p>
            <a:pPr lvl="2"/>
            <a:r>
              <a:rPr lang="en-US" dirty="0" smtClean="0"/>
              <a:t>There are many job boards that are specific to an industry. If you find job boards for your industry, it might be best to post to all of them to increase your odds.   Many of the smaller general boards are also a good shot. Many employers don't want to pay a lot of money to the big job boards, so they use a smaller board to search for a new employee.  The more job boards you are on, the higher your chances of being found by your future employer.</a:t>
            </a:r>
          </a:p>
          <a:p>
            <a:pPr lvl="2"/>
            <a:endParaRPr lang="en-US" dirty="0" smtClean="0"/>
          </a:p>
          <a:p>
            <a:r>
              <a:rPr lang="en-US" dirty="0" smtClean="0"/>
              <a:t>A lot of the sites have what they call Job Agents or something similar, which are automatic search engines that look for jobs that match what you want. Many career sites’ job agents can be setup to email you notifications of matching jobs as often as you like. It is worth taking the time to make sure that you have several job agents setup to send you not too many and not too few job leads. Try to setup a few different agents that target different fields.</a:t>
            </a:r>
            <a:r>
              <a:rPr lang="en-US" baseline="0" dirty="0" smtClean="0"/>
              <a:t>  You will be surprised that some of your transferable skills can take you into a whole another field that you were initially not aware of.</a:t>
            </a:r>
          </a:p>
          <a:p>
            <a:endParaRPr lang="en-US" sz="1100" baseline="0" dirty="0" smtClean="0"/>
          </a:p>
          <a:p>
            <a:r>
              <a:rPr lang="en-US" sz="1100" baseline="0" dirty="0" smtClean="0"/>
              <a:t>One final note: Make sure that you tailor each resume based on the skill sets that they are asking for.  A lot of resumes today are scanned for key words.  You need to ensure that your resume contains those “key words” in order to get to the next level of the company actually reading your resume.  </a:t>
            </a:r>
          </a:p>
          <a:p>
            <a:endParaRPr lang="en-US" sz="1100" baseline="0" dirty="0" smtClean="0"/>
          </a:p>
          <a:p>
            <a:r>
              <a:rPr lang="en-US" sz="1100" baseline="0" dirty="0" smtClean="0"/>
              <a:t>I hope this information was useful and good luck on your job </a:t>
            </a:r>
            <a:r>
              <a:rPr lang="en-US" sz="1100" baseline="0" smtClean="0"/>
              <a:t>hunting quest.</a:t>
            </a:r>
            <a:endParaRPr lang="en-US" sz="1100" baseline="0" dirty="0" smtClean="0"/>
          </a:p>
          <a:p>
            <a:endParaRPr lang="en-US" sz="1100" baseline="0" dirty="0" smtClean="0"/>
          </a:p>
          <a:p>
            <a:endParaRPr lang="en-US" sz="1100" dirty="0" smtClean="0"/>
          </a:p>
          <a:p>
            <a:endParaRPr lang="en-US" dirty="0" smtClean="0"/>
          </a:p>
        </p:txBody>
      </p:sp>
      <p:sp>
        <p:nvSpPr>
          <p:cNvPr id="4" name="Slide Number Placeholder 3"/>
          <p:cNvSpPr>
            <a:spLocks noGrp="1"/>
          </p:cNvSpPr>
          <p:nvPr>
            <p:ph type="sldNum" sz="quarter" idx="5"/>
          </p:nvPr>
        </p:nvSpPr>
        <p:spPr/>
        <p:txBody>
          <a:bodyPr/>
          <a:lstStyle/>
          <a:p>
            <a:pPr>
              <a:defRPr/>
            </a:pPr>
            <a:fld id="{457B56FC-66CE-475B-9C9E-594751EB8066}"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2" Type="http://schemas.openxmlformats.org/officeDocument/2006/relationships/tags" Target="../tags/tag15.xml"/><Relationship Id="rId16" Type="http://schemas.openxmlformats.org/officeDocument/2006/relationships/image" Target="../media/image1.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slideMaster" Target="../slideMasters/slideMaster1.xml"/><Relationship Id="rId10" Type="http://schemas.openxmlformats.org/officeDocument/2006/relationships/tags" Target="../tags/tag23.xml"/><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tags" Target="../tags/tag27.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custDataLst>
                <p:tags r:id="rId3"/>
              </p:custDataLst>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n-US">
                <a:latin typeface="Times New Roman" pitchFamily="18" charset="0"/>
              </a:endParaRPr>
            </a:p>
          </p:txBody>
        </p:sp>
        <p:sp>
          <p:nvSpPr>
            <p:cNvPr id="6" name="Rectangle 4"/>
            <p:cNvSpPr>
              <a:spLocks noChangeArrowheads="1"/>
            </p:cNvSpPr>
            <p:nvPr>
              <p:custDataLst>
                <p:tags r:id="rId4"/>
              </p:custDataLst>
            </p:nvPr>
          </p:nvSpPr>
          <p:spPr bwMode="hidden">
            <a:xfrm>
              <a:off x="1081" y="1065"/>
              <a:ext cx="4679" cy="1596"/>
            </a:xfrm>
            <a:prstGeom prst="rect">
              <a:avLst/>
            </a:prstGeom>
            <a:solidFill>
              <a:schemeClr val="bg2"/>
            </a:solidFill>
            <a:ln w="9525">
              <a:noFill/>
              <a:miter lim="800000"/>
              <a:headEnd/>
              <a:tailEnd/>
            </a:ln>
          </p:spPr>
          <p:txBody>
            <a:bodyPr/>
            <a:lstStyle/>
            <a:p>
              <a:endParaRPr lang="en-US">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p:custDataLst>
                  <p:tags r:id="rId5"/>
                </p:custDataLst>
              </p:nvPr>
            </p:nvSpPr>
            <p:spPr bwMode="auto">
              <a:xfrm>
                <a:off x="361" y="2257"/>
                <a:ext cx="363" cy="404"/>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9" name="Rectangle 7"/>
              <p:cNvSpPr>
                <a:spLocks noChangeArrowheads="1"/>
              </p:cNvSpPr>
              <p:nvPr>
                <p:custDataLst>
                  <p:tags r:id="rId6"/>
                </p:custDataLst>
              </p:nvPr>
            </p:nvSpPr>
            <p:spPr bwMode="auto">
              <a:xfrm>
                <a:off x="1081" y="1065"/>
                <a:ext cx="362" cy="405"/>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0" name="Rectangle 8"/>
              <p:cNvSpPr>
                <a:spLocks noChangeArrowheads="1"/>
              </p:cNvSpPr>
              <p:nvPr>
                <p:custDataLst>
                  <p:tags r:id="rId7"/>
                </p:custDataLst>
              </p:nvPr>
            </p:nvSpPr>
            <p:spPr bwMode="auto">
              <a:xfrm>
                <a:off x="1437" y="672"/>
                <a:ext cx="369" cy="400"/>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1" name="Rectangle 9"/>
              <p:cNvSpPr>
                <a:spLocks noChangeArrowheads="1"/>
              </p:cNvSpPr>
              <p:nvPr>
                <p:custDataLst>
                  <p:tags r:id="rId8"/>
                </p:custDataLst>
              </p:nvPr>
            </p:nvSpPr>
            <p:spPr bwMode="auto">
              <a:xfrm>
                <a:off x="719" y="2257"/>
                <a:ext cx="368" cy="404"/>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2" name="Rectangle 10"/>
              <p:cNvSpPr>
                <a:spLocks noChangeArrowheads="1"/>
              </p:cNvSpPr>
              <p:nvPr>
                <p:custDataLst>
                  <p:tags r:id="rId9"/>
                </p:custDataLst>
              </p:nvPr>
            </p:nvSpPr>
            <p:spPr bwMode="auto">
              <a:xfrm>
                <a:off x="1437" y="1065"/>
                <a:ext cx="369" cy="405"/>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13" name="Rectangle 11"/>
              <p:cNvSpPr>
                <a:spLocks noChangeArrowheads="1"/>
              </p:cNvSpPr>
              <p:nvPr>
                <p:custDataLst>
                  <p:tags r:id="rId10"/>
                </p:custDataLst>
              </p:nvPr>
            </p:nvSpPr>
            <p:spPr bwMode="auto">
              <a:xfrm>
                <a:off x="719" y="1464"/>
                <a:ext cx="368" cy="399"/>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4" name="Rectangle 12"/>
              <p:cNvSpPr>
                <a:spLocks noChangeArrowheads="1"/>
              </p:cNvSpPr>
              <p:nvPr>
                <p:custDataLst>
                  <p:tags r:id="rId11"/>
                </p:custDataLst>
              </p:nvPr>
            </p:nvSpPr>
            <p:spPr bwMode="auto">
              <a:xfrm>
                <a:off x="0" y="1464"/>
                <a:ext cx="367" cy="399"/>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5" name="Rectangle 13"/>
              <p:cNvSpPr>
                <a:spLocks noChangeArrowheads="1"/>
              </p:cNvSpPr>
              <p:nvPr>
                <p:custDataLst>
                  <p:tags r:id="rId12"/>
                </p:custDataLst>
              </p:nvPr>
            </p:nvSpPr>
            <p:spPr bwMode="auto">
              <a:xfrm>
                <a:off x="1081" y="1464"/>
                <a:ext cx="362" cy="399"/>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sp>
            <p:nvSpPr>
              <p:cNvPr id="16" name="Rectangle 14"/>
              <p:cNvSpPr>
                <a:spLocks noChangeArrowheads="1"/>
              </p:cNvSpPr>
              <p:nvPr>
                <p:custDataLst>
                  <p:tags r:id="rId13"/>
                </p:custDataLst>
              </p:nvPr>
            </p:nvSpPr>
            <p:spPr bwMode="auto">
              <a:xfrm>
                <a:off x="361" y="1857"/>
                <a:ext cx="363" cy="406"/>
              </a:xfrm>
              <a:prstGeom prst="rect">
                <a:avLst/>
              </a:prstGeom>
              <a:solidFill>
                <a:schemeClr val="folHlink"/>
              </a:solidFill>
              <a:ln w="9525">
                <a:noFill/>
                <a:miter lim="800000"/>
                <a:headEnd/>
                <a:tailEnd/>
              </a:ln>
            </p:spPr>
            <p:txBody>
              <a:bodyPr/>
              <a:lstStyle/>
              <a:p>
                <a:endParaRPr lang="en-US">
                  <a:latin typeface="Times New Roman" pitchFamily="18" charset="0"/>
                </a:endParaRPr>
              </a:p>
            </p:txBody>
          </p:sp>
          <p:sp>
            <p:nvSpPr>
              <p:cNvPr id="17" name="Rectangle 15"/>
              <p:cNvSpPr>
                <a:spLocks noChangeArrowheads="1"/>
              </p:cNvSpPr>
              <p:nvPr>
                <p:custDataLst>
                  <p:tags r:id="rId14"/>
                </p:custDataLst>
              </p:nvPr>
            </p:nvSpPr>
            <p:spPr bwMode="auto">
              <a:xfrm>
                <a:off x="719" y="1857"/>
                <a:ext cx="368" cy="406"/>
              </a:xfrm>
              <a:prstGeom prst="rect">
                <a:avLst/>
              </a:prstGeom>
              <a:solidFill>
                <a:schemeClr val="accent2"/>
              </a:solidFill>
              <a:ln w="9525">
                <a:noFill/>
                <a:miter lim="800000"/>
                <a:headEnd/>
                <a:tailEnd/>
              </a:ln>
            </p:spPr>
            <p:txBody>
              <a:bodyPr/>
              <a:lstStyle/>
              <a:p>
                <a:endParaRPr lang="en-US">
                  <a:latin typeface="Times New Roman" pitchFamily="18" charset="0"/>
                </a:endParaRPr>
              </a:p>
            </p:txBody>
          </p:sp>
        </p:grpSp>
      </p:grpSp>
      <p:pic>
        <p:nvPicPr>
          <p:cNvPr id="18" name="Picture 30" descr="msl-logo-trans-true150.gif"/>
          <p:cNvPicPr>
            <a:picLocks noChangeAspect="1"/>
          </p:cNvPicPr>
          <p:nvPr/>
        </p:nvPicPr>
        <p:blipFill>
          <a:blip r:embed="rId16"/>
          <a:srcRect/>
          <a:stretch>
            <a:fillRect/>
          </a:stretch>
        </p:blipFill>
        <p:spPr bwMode="auto">
          <a:xfrm>
            <a:off x="6705600" y="6324600"/>
            <a:ext cx="1428750" cy="361950"/>
          </a:xfrm>
          <a:prstGeom prst="rect">
            <a:avLst/>
          </a:prstGeom>
          <a:noFill/>
          <a:ln w="9525">
            <a:noFill/>
            <a:miter lim="800000"/>
            <a:headEnd/>
            <a:tailEnd/>
          </a:ln>
        </p:spPr>
      </p:pic>
      <p:sp>
        <p:nvSpPr>
          <p:cNvPr id="12307" name="Rectangle 19"/>
          <p:cNvSpPr>
            <a:spLocks noGrp="1" noChangeArrowheads="1"/>
          </p:cNvSpPr>
          <p:nvPr>
            <p:ph type="ctrTitle"/>
            <p:custDataLst>
              <p:tags r:id="rId1"/>
            </p:custDataLst>
          </p:nvPr>
        </p:nvSpPr>
        <p:spPr>
          <a:xfrm>
            <a:off x="2971800" y="1828800"/>
            <a:ext cx="6019800" cy="2209800"/>
          </a:xfrm>
        </p:spPr>
        <p:txBody>
          <a:bodyPr/>
          <a:lstStyle>
            <a:lvl1pPr>
              <a:defRPr sz="5000">
                <a:solidFill>
                  <a:srgbClr val="FFFFFF"/>
                </a:solidFill>
              </a:defRPr>
            </a:lvl1pPr>
          </a:lstStyle>
          <a:p>
            <a:r>
              <a:rPr lang="en-US" smtClean="0"/>
              <a:t>Click to edit Master title style</a:t>
            </a:r>
            <a:endParaRPr lang="en-US"/>
          </a:p>
        </p:txBody>
      </p:sp>
      <p:sp>
        <p:nvSpPr>
          <p:cNvPr id="12308" name="Rectangle 20"/>
          <p:cNvSpPr>
            <a:spLocks noGrp="1" noChangeArrowheads="1"/>
          </p:cNvSpPr>
          <p:nvPr>
            <p:ph type="subTitle" idx="1"/>
            <p:custDataLst>
              <p:tags r:id="rId2"/>
            </p:custDataLst>
          </p:nvPr>
        </p:nvSpPr>
        <p:spPr>
          <a:xfrm>
            <a:off x="2971800" y="4267200"/>
            <a:ext cx="6019800" cy="1752600"/>
          </a:xfrm>
        </p:spPr>
        <p:txBody>
          <a:bodyPr/>
          <a:lstStyle>
            <a:lvl1pPr marL="0" indent="0">
              <a:buFont typeface="Wingdings" pitchFamily="2" charset="2"/>
              <a:buNone/>
              <a:defRPr sz="3400"/>
            </a:lvl1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defTabSz="457200"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1"/>
          </p:nvPr>
        </p:nvSpPr>
        <p:spPr/>
        <p:txBody>
          <a:bodyPr/>
          <a:lstStyle>
            <a:lvl1pPr>
              <a:buFontTx/>
              <a:buChar char="•"/>
              <a:defRPr/>
            </a:lvl1pPr>
          </a:lstStyle>
          <a:p>
            <a:pPr>
              <a:defRPr/>
            </a:pPr>
            <a:fld id="{8A55E609-C445-45E5-B6B3-A2560DFF4EF5}" type="slidenum">
              <a:rPr lang="en-US"/>
              <a:pPr>
                <a:defRPr/>
              </a:pPr>
              <a:t>‹#›</a:t>
            </a:fld>
            <a:endParaRPr lang="en-US" dirty="0"/>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defTabSz="457200" fontAlgn="auto">
              <a:spcBef>
                <a:spcPts val="0"/>
              </a:spcBef>
              <a:spcAft>
                <a:spcPts val="0"/>
              </a:spcAft>
              <a:defRPr>
                <a:latin typeface="+mn-lt"/>
              </a:defRPr>
            </a:lvl1pPr>
          </a:lstStyle>
          <a:p>
            <a:pPr>
              <a:defRPr/>
            </a:pPr>
            <a:fld id="{1B665E4E-8226-4006-8A00-AF33F38AA53E}" type="datetimeFigureOut">
              <a:rPr lang="en-US"/>
              <a:pPr>
                <a:defRPr/>
              </a:pPr>
              <a:t>8/26/2011</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3124200" y="6248400"/>
            <a:ext cx="2895600" cy="457200"/>
          </a:xfrm>
          <a:prstGeom prst="rect">
            <a:avLst/>
          </a:prstGeom>
        </p:spPr>
        <p:txBody>
          <a:bodyPr/>
          <a:lstStyle>
            <a:lvl1pPr defTabSz="457200" fontAlgn="auto">
              <a:spcBef>
                <a:spcPts val="0"/>
              </a:spcBef>
              <a:spcAft>
                <a:spcPts val="0"/>
              </a:spcAft>
              <a:defRPr>
                <a:latin typeface="+mn-lt"/>
              </a:defRPr>
            </a:lvl1pPr>
          </a:lstStyle>
          <a:p>
            <a:pPr>
              <a:defRPr/>
            </a:pPr>
            <a:endParaRPr lang="en-US"/>
          </a:p>
        </p:txBody>
      </p:sp>
      <p:sp>
        <p:nvSpPr>
          <p:cNvPr id="5" name="Slide Number Placeholder 4"/>
          <p:cNvSpPr>
            <a:spLocks noGrp="1"/>
          </p:cNvSpPr>
          <p:nvPr>
            <p:ph type="sldNum" sz="quarter" idx="11"/>
          </p:nvPr>
        </p:nvSpPr>
        <p:spPr/>
        <p:txBody>
          <a:bodyPr/>
          <a:lstStyle>
            <a:lvl1pPr>
              <a:buFontTx/>
              <a:buChar char="•"/>
              <a:defRPr/>
            </a:lvl1pPr>
          </a:lstStyle>
          <a:p>
            <a:pPr>
              <a:defRPr/>
            </a:pPr>
            <a:fld id="{E4F18290-213E-4B2D-9C00-57154C6E0968}" type="slidenum">
              <a:rPr lang="en-US"/>
              <a:pPr>
                <a:defRPr/>
              </a:pPr>
              <a:t>‹#›</a:t>
            </a:fld>
            <a:endParaRPr lang="en-US" dirty="0"/>
          </a:p>
        </p:txBody>
      </p:sp>
      <p:sp>
        <p:nvSpPr>
          <p:cNvPr id="6" name="Date Placeholder 5"/>
          <p:cNvSpPr>
            <a:spLocks noGrp="1"/>
          </p:cNvSpPr>
          <p:nvPr>
            <p:ph type="dt" sz="half" idx="12"/>
          </p:nvPr>
        </p:nvSpPr>
        <p:spPr>
          <a:xfrm>
            <a:off x="457200" y="6245225"/>
            <a:ext cx="2133600" cy="476250"/>
          </a:xfrm>
          <a:prstGeom prst="rect">
            <a:avLst/>
          </a:prstGeom>
        </p:spPr>
        <p:txBody>
          <a:bodyPr/>
          <a:lstStyle>
            <a:lvl1pPr defTabSz="457200" fontAlgn="auto">
              <a:spcBef>
                <a:spcPts val="0"/>
              </a:spcBef>
              <a:spcAft>
                <a:spcPts val="0"/>
              </a:spcAft>
              <a:defRPr>
                <a:latin typeface="+mn-lt"/>
              </a:defRPr>
            </a:lvl1pPr>
          </a:lstStyle>
          <a:p>
            <a:pPr>
              <a:defRPr/>
            </a:pPr>
            <a:fld id="{9535945E-2B82-4A79-B4BC-88795B77E271}" type="datetimeFigureOut">
              <a:rPr lang="en-US"/>
              <a:pPr>
                <a:defRPr/>
              </a:pPr>
              <a:t>8/26/2011</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3"/>
          <p:cNvSpPr>
            <a:spLocks noGrp="1" noChangeArrowheads="1"/>
          </p:cNvSpPr>
          <p:nvPr>
            <p:ph type="sldNum" sz="quarter" idx="10"/>
          </p:nvPr>
        </p:nvSpPr>
        <p:spPr/>
        <p:txBody>
          <a:bodyPr/>
          <a:lstStyle>
            <a:lvl1pPr>
              <a:buFontTx/>
              <a:buChar char="•"/>
              <a:defRPr/>
            </a:lvl1pPr>
          </a:lstStyle>
          <a:p>
            <a:pPr>
              <a:defRPr/>
            </a:pPr>
            <a:fld id="{971E74D4-4D67-46F8-A1CF-3B42213E473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sldNum" sz="quarter" idx="10"/>
          </p:nvPr>
        </p:nvSpPr>
        <p:spPr/>
        <p:txBody>
          <a:bodyPr/>
          <a:lstStyle>
            <a:lvl1pPr>
              <a:buFontTx/>
              <a:buChar char="•"/>
              <a:defRPr/>
            </a:lvl1pPr>
          </a:lstStyle>
          <a:p>
            <a:pPr>
              <a:defRPr/>
            </a:pPr>
            <a:fld id="{321842D7-756F-4061-8B8F-BFF845A52D87}"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sldNum" sz="quarter" idx="10"/>
          </p:nvPr>
        </p:nvSpPr>
        <p:spPr/>
        <p:txBody>
          <a:bodyPr/>
          <a:lstStyle>
            <a:lvl1pPr>
              <a:buFontTx/>
              <a:buChar char="•"/>
              <a:defRPr/>
            </a:lvl1pPr>
          </a:lstStyle>
          <a:p>
            <a:pPr>
              <a:defRPr/>
            </a:pPr>
            <a:fld id="{3B10FD4B-430C-4D3B-8E24-09D5C86F5CB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sz="half" idx="1"/>
            <p:custDataLst>
              <p:tags r:id="rId2"/>
            </p:custDataLst>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custDataLst>
              <p:tags r:id="rId3"/>
            </p:custDataLst>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custDataLst>
              <p:tags r:id="rId4"/>
            </p:custDataLst>
          </p:nvPr>
        </p:nvSpPr>
        <p:spPr>
          <a:xfrm>
            <a:off x="3124200" y="6248400"/>
            <a:ext cx="2895600" cy="457200"/>
          </a:xfrm>
          <a:prstGeom prst="rect">
            <a:avLst/>
          </a:prstGeom>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1"/>
            <p:custDataLst>
              <p:tags r:id="rId5"/>
            </p:custDataLst>
          </p:nvPr>
        </p:nvSpPr>
        <p:spPr/>
        <p:txBody>
          <a:bodyPr/>
          <a:lstStyle>
            <a:lvl1pPr>
              <a:buFontTx/>
              <a:buChar char="•"/>
              <a:defRPr/>
            </a:lvl1pPr>
          </a:lstStyle>
          <a:p>
            <a:pPr>
              <a:defRPr/>
            </a:pPr>
            <a:fld id="{7AF63EAA-BB98-45B5-BC1F-A4EE8A6768E7}" type="slidenum">
              <a:rPr lang="en-US"/>
              <a:pPr>
                <a:defRPr/>
              </a:pPr>
              <a:t>‹#›</a:t>
            </a:fld>
            <a:endParaRPr lang="en-US" dirty="0"/>
          </a:p>
        </p:txBody>
      </p:sp>
      <p:sp>
        <p:nvSpPr>
          <p:cNvPr id="7" name="Date Placeholder 6"/>
          <p:cNvSpPr>
            <a:spLocks noGrp="1"/>
          </p:cNvSpPr>
          <p:nvPr>
            <p:ph type="dt" sz="half" idx="12"/>
            <p:custDataLst>
              <p:tags r:id="rId6"/>
            </p:custDataLst>
          </p:nvPr>
        </p:nvSpPr>
        <p:spPr>
          <a:xfrm>
            <a:off x="457200" y="6245225"/>
            <a:ext cx="2133600" cy="476250"/>
          </a:xfrm>
          <a:prstGeom prst="rect">
            <a:avLst/>
          </a:prstGeom>
        </p:spPr>
        <p:txBody>
          <a:bodyPr/>
          <a:lstStyle>
            <a:lvl1pPr defTabSz="457200" fontAlgn="auto">
              <a:spcBef>
                <a:spcPts val="0"/>
              </a:spcBef>
              <a:spcAft>
                <a:spcPts val="0"/>
              </a:spcAft>
              <a:defRPr>
                <a:latin typeface="+mn-lt"/>
              </a:defRPr>
            </a:lvl1pPr>
          </a:lstStyle>
          <a:p>
            <a:pPr>
              <a:defRPr/>
            </a:pPr>
            <a:fld id="{634696FE-3A4A-4F19-A7DD-BA184A3B9896}" type="datetimeFigureOut">
              <a:rPr lang="en-US"/>
              <a:pPr>
                <a:defRPr/>
              </a:pPr>
              <a:t>8/26/2011</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3124200" y="6248400"/>
            <a:ext cx="2895600" cy="457200"/>
          </a:xfrm>
          <a:prstGeom prst="rect">
            <a:avLst/>
          </a:prstGeom>
        </p:spPr>
        <p:txBody>
          <a:bodyPr/>
          <a:lstStyle>
            <a:lvl1pPr defTabSz="457200" fontAlgn="auto">
              <a:spcBef>
                <a:spcPts val="0"/>
              </a:spcBef>
              <a:spcAft>
                <a:spcPts val="0"/>
              </a:spcAft>
              <a:defRPr>
                <a:latin typeface="+mn-lt"/>
              </a:defRPr>
            </a:lvl1pPr>
          </a:lstStyle>
          <a:p>
            <a:pPr>
              <a:defRPr/>
            </a:pPr>
            <a:endParaRPr lang="en-US"/>
          </a:p>
        </p:txBody>
      </p:sp>
      <p:sp>
        <p:nvSpPr>
          <p:cNvPr id="4" name="Slide Number Placeholder 3"/>
          <p:cNvSpPr>
            <a:spLocks noGrp="1"/>
          </p:cNvSpPr>
          <p:nvPr>
            <p:ph type="sldNum" sz="quarter" idx="11"/>
          </p:nvPr>
        </p:nvSpPr>
        <p:spPr/>
        <p:txBody>
          <a:bodyPr/>
          <a:lstStyle>
            <a:lvl1pPr>
              <a:buFontTx/>
              <a:buChar char="•"/>
              <a:defRPr/>
            </a:lvl1pPr>
          </a:lstStyle>
          <a:p>
            <a:pPr>
              <a:defRPr/>
            </a:pPr>
            <a:fld id="{0453B1E6-FB08-4A35-BE8D-C4AC459999F0}" type="slidenum">
              <a:rPr lang="en-US"/>
              <a:pPr>
                <a:defRPr/>
              </a:pPr>
              <a:t>‹#›</a:t>
            </a:fld>
            <a:endParaRPr lang="en-US" dirty="0"/>
          </a:p>
        </p:txBody>
      </p:sp>
      <p:sp>
        <p:nvSpPr>
          <p:cNvPr id="5" name="Date Placeholder 4"/>
          <p:cNvSpPr>
            <a:spLocks noGrp="1"/>
          </p:cNvSpPr>
          <p:nvPr>
            <p:ph type="dt" sz="half" idx="12"/>
          </p:nvPr>
        </p:nvSpPr>
        <p:spPr>
          <a:xfrm>
            <a:off x="457200" y="6245225"/>
            <a:ext cx="2133600" cy="476250"/>
          </a:xfrm>
          <a:prstGeom prst="rect">
            <a:avLst/>
          </a:prstGeom>
        </p:spPr>
        <p:txBody>
          <a:bodyPr/>
          <a:lstStyle>
            <a:lvl1pPr defTabSz="457200" fontAlgn="auto">
              <a:spcBef>
                <a:spcPts val="0"/>
              </a:spcBef>
              <a:spcAft>
                <a:spcPts val="0"/>
              </a:spcAft>
              <a:defRPr>
                <a:latin typeface="+mn-lt"/>
              </a:defRPr>
            </a:lvl1pPr>
          </a:lstStyle>
          <a:p>
            <a:pPr>
              <a:defRPr/>
            </a:pPr>
            <a:fld id="{1730D6CC-E9CF-4CF1-9112-A75C69E68630}" type="datetimeFigureOut">
              <a:rPr lang="en-US"/>
              <a:pPr>
                <a:defRPr/>
              </a:pPr>
              <a:t>8/26/2011</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3124200" y="6248400"/>
            <a:ext cx="2895600" cy="457200"/>
          </a:xfrm>
          <a:prstGeom prst="rect">
            <a:avLst/>
          </a:prstGeom>
        </p:spPr>
        <p:txBody>
          <a:bodyPr/>
          <a:lstStyle>
            <a:lvl1pPr defTabSz="457200" fontAlgn="auto">
              <a:spcBef>
                <a:spcPts val="0"/>
              </a:spcBef>
              <a:spcAft>
                <a:spcPts val="0"/>
              </a:spcAft>
              <a:defRPr>
                <a:latin typeface="+mn-lt"/>
              </a:defRPr>
            </a:lvl1pPr>
          </a:lstStyle>
          <a:p>
            <a:pPr>
              <a:defRPr/>
            </a:pPr>
            <a:endParaRPr lang="en-US"/>
          </a:p>
        </p:txBody>
      </p:sp>
      <p:sp>
        <p:nvSpPr>
          <p:cNvPr id="3" name="Slide Number Placeholder 2"/>
          <p:cNvSpPr>
            <a:spLocks noGrp="1"/>
          </p:cNvSpPr>
          <p:nvPr>
            <p:ph type="sldNum" sz="quarter" idx="11"/>
          </p:nvPr>
        </p:nvSpPr>
        <p:spPr/>
        <p:txBody>
          <a:bodyPr/>
          <a:lstStyle>
            <a:lvl1pPr>
              <a:buFontTx/>
              <a:buChar char="•"/>
              <a:defRPr/>
            </a:lvl1pPr>
          </a:lstStyle>
          <a:p>
            <a:pPr>
              <a:defRPr/>
            </a:pPr>
            <a:fld id="{F234CC45-E98B-4C90-869E-FBD53947E598}" type="slidenum">
              <a:rPr lang="en-US"/>
              <a:pPr>
                <a:defRPr/>
              </a:pPr>
              <a:t>‹#›</a:t>
            </a:fld>
            <a:endParaRPr lang="en-US" dirty="0"/>
          </a:p>
        </p:txBody>
      </p:sp>
      <p:sp>
        <p:nvSpPr>
          <p:cNvPr id="4" name="Date Placeholder 3"/>
          <p:cNvSpPr>
            <a:spLocks noGrp="1"/>
          </p:cNvSpPr>
          <p:nvPr>
            <p:ph type="dt" sz="half" idx="12"/>
          </p:nvPr>
        </p:nvSpPr>
        <p:spPr>
          <a:xfrm>
            <a:off x="457200" y="6245225"/>
            <a:ext cx="2133600" cy="476250"/>
          </a:xfrm>
          <a:prstGeom prst="rect">
            <a:avLst/>
          </a:prstGeom>
        </p:spPr>
        <p:txBody>
          <a:bodyPr/>
          <a:lstStyle>
            <a:lvl1pPr defTabSz="457200" fontAlgn="auto">
              <a:spcBef>
                <a:spcPts val="0"/>
              </a:spcBef>
              <a:spcAft>
                <a:spcPts val="0"/>
              </a:spcAft>
              <a:defRPr>
                <a:latin typeface="+mn-lt"/>
              </a:defRPr>
            </a:lvl1pPr>
          </a:lstStyle>
          <a:p>
            <a:pPr>
              <a:defRPr/>
            </a:pPr>
            <a:fld id="{D0E4FC8C-52F1-44D9-A980-F7D97FC9D46E}" type="datetimeFigureOut">
              <a:rPr lang="en-US"/>
              <a:pPr>
                <a:defRPr/>
              </a:pPr>
              <a:t>8/26/2011</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sldNum" sz="quarter" idx="10"/>
          </p:nvPr>
        </p:nvSpPr>
        <p:spPr/>
        <p:txBody>
          <a:bodyPr/>
          <a:lstStyle>
            <a:lvl1pPr>
              <a:buFontTx/>
              <a:buChar char="•"/>
              <a:defRPr/>
            </a:lvl1pPr>
          </a:lstStyle>
          <a:p>
            <a:pPr>
              <a:defRPr/>
            </a:pPr>
            <a:fld id="{14D47727-D88F-4024-B28D-9C985ED54A0B}"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a:xfrm>
            <a:off x="3124200" y="6248400"/>
            <a:ext cx="2895600" cy="457200"/>
          </a:xfrm>
          <a:prstGeom prst="rect">
            <a:avLst/>
          </a:prstGeom>
        </p:spPr>
        <p:txBody>
          <a:bodyPr/>
          <a:lstStyle>
            <a:lvl1pPr defTabSz="457200" fontAlgn="auto">
              <a:spcBef>
                <a:spcPts val="0"/>
              </a:spcBef>
              <a:spcAft>
                <a:spcPts val="0"/>
              </a:spcAft>
              <a:defRPr>
                <a:latin typeface="+mn-lt"/>
              </a:defRPr>
            </a:lvl1pPr>
          </a:lstStyle>
          <a:p>
            <a:pPr>
              <a:defRPr/>
            </a:pPr>
            <a:endParaRPr lang="en-US"/>
          </a:p>
        </p:txBody>
      </p:sp>
      <p:sp>
        <p:nvSpPr>
          <p:cNvPr id="6" name="Slide Number Placeholder 5"/>
          <p:cNvSpPr>
            <a:spLocks noGrp="1"/>
          </p:cNvSpPr>
          <p:nvPr>
            <p:ph type="sldNum" sz="quarter" idx="11"/>
          </p:nvPr>
        </p:nvSpPr>
        <p:spPr/>
        <p:txBody>
          <a:bodyPr/>
          <a:lstStyle>
            <a:lvl1pPr>
              <a:buFontTx/>
              <a:buChar char="•"/>
              <a:defRPr/>
            </a:lvl1pPr>
          </a:lstStyle>
          <a:p>
            <a:pPr>
              <a:defRPr/>
            </a:pPr>
            <a:fld id="{BB9ABDBA-DC6B-4DA5-8597-CA859AAAED17}" type="slidenum">
              <a:rPr lang="en-US"/>
              <a:pPr>
                <a:defRPr/>
              </a:pPr>
              <a:t>‹#›</a:t>
            </a:fld>
            <a:endParaRPr lang="en-US" dirty="0"/>
          </a:p>
        </p:txBody>
      </p:sp>
      <p:sp>
        <p:nvSpPr>
          <p:cNvPr id="7" name="Date Placeholder 6"/>
          <p:cNvSpPr>
            <a:spLocks noGrp="1"/>
          </p:cNvSpPr>
          <p:nvPr>
            <p:ph type="dt" sz="half" idx="12"/>
          </p:nvPr>
        </p:nvSpPr>
        <p:spPr>
          <a:xfrm>
            <a:off x="457200" y="6245225"/>
            <a:ext cx="2133600" cy="476250"/>
          </a:xfrm>
          <a:prstGeom prst="rect">
            <a:avLst/>
          </a:prstGeom>
        </p:spPr>
        <p:txBody>
          <a:bodyPr/>
          <a:lstStyle>
            <a:lvl1pPr defTabSz="457200" fontAlgn="auto">
              <a:spcBef>
                <a:spcPts val="0"/>
              </a:spcBef>
              <a:spcAft>
                <a:spcPts val="0"/>
              </a:spcAft>
              <a:defRPr>
                <a:latin typeface="+mn-lt"/>
              </a:defRPr>
            </a:lvl1pPr>
          </a:lstStyle>
          <a:p>
            <a:pPr>
              <a:defRPr/>
            </a:pPr>
            <a:fld id="{4CC86D3B-63B9-48A6-8B04-D4F3F95064F3}" type="datetimeFigureOut">
              <a:rPr lang="en-US"/>
              <a:pPr>
                <a:defRPr/>
              </a:pPr>
              <a:t>8/26/2011</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5" Type="http://schemas.openxmlformats.org/officeDocument/2006/relationships/tags" Target="../tags/tag13.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7" name="Rectangle 3"/>
          <p:cNvSpPr>
            <a:spLocks noGrp="1" noChangeArrowheads="1"/>
          </p:cNvSpPr>
          <p:nvPr>
            <p:ph type="sldNum" sz="quarter" idx="4"/>
            <p:custDataLst>
              <p:tags r:id="rId14"/>
            </p:custDataLst>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defTabSz="457200" eaLnBrk="1" fontAlgn="auto" hangingPunct="1">
              <a:spcBef>
                <a:spcPts val="0"/>
              </a:spcBef>
              <a:spcAft>
                <a:spcPts val="0"/>
              </a:spcAft>
              <a:buFontTx/>
              <a:buNone/>
              <a:defRPr sz="1200">
                <a:latin typeface="Arial Black" pitchFamily="34" charset="0"/>
              </a:defRPr>
            </a:lvl1pPr>
          </a:lstStyle>
          <a:p>
            <a:pPr>
              <a:defRPr/>
            </a:pPr>
            <a:fld id="{1CECA7FC-59FD-4EF2-B216-71B5EFF3AAD8}" type="slidenum">
              <a:rPr lang="en-US"/>
              <a:pPr>
                <a:defRPr/>
              </a:pPr>
              <a:t>‹#›</a:t>
            </a:fld>
            <a:endParaRPr lang="en-US" dirty="0"/>
          </a:p>
        </p:txBody>
      </p:sp>
      <p:grpSp>
        <p:nvGrpSpPr>
          <p:cNvPr id="1027" name="Group 4"/>
          <p:cNvGrpSpPr>
            <a:grpSpLocks/>
          </p:cNvGrpSpPr>
          <p:nvPr/>
        </p:nvGrpSpPr>
        <p:grpSpPr bwMode="auto">
          <a:xfrm>
            <a:off x="0" y="0"/>
            <a:ext cx="9144000" cy="546100"/>
            <a:chOff x="0" y="0"/>
            <a:chExt cx="5760" cy="344"/>
          </a:xfrm>
        </p:grpSpPr>
        <p:sp>
          <p:nvSpPr>
            <p:cNvPr id="1031" name="Rectangle 5"/>
            <p:cNvSpPr>
              <a:spLocks noChangeArrowheads="1"/>
            </p:cNvSpPr>
            <p:nvPr>
              <p:custDataLst>
                <p:tags r:id="rId17"/>
              </p:custDataLst>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p:spPr>
          <p:txBody>
            <a:bodyPr wrap="none" anchor="ctr"/>
            <a:lstStyle/>
            <a:p>
              <a:pPr algn="ctr"/>
              <a:endParaRPr lang="en-US">
                <a:latin typeface="Times New Roman" pitchFamily="18" charset="0"/>
              </a:endParaRPr>
            </a:p>
          </p:txBody>
        </p:sp>
        <p:sp>
          <p:nvSpPr>
            <p:cNvPr id="1032" name="Rectangle 6"/>
            <p:cNvSpPr>
              <a:spLocks noChangeArrowheads="1"/>
            </p:cNvSpPr>
            <p:nvPr>
              <p:custDataLst>
                <p:tags r:id="rId18"/>
              </p:custDataLst>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endParaRPr lang="en-US">
                <a:latin typeface="Times New Roman" pitchFamily="18" charset="0"/>
              </a:endParaRPr>
            </a:p>
          </p:txBody>
        </p:sp>
        <p:sp>
          <p:nvSpPr>
            <p:cNvPr id="1033" name="Rectangle 7"/>
            <p:cNvSpPr>
              <a:spLocks noChangeArrowheads="1"/>
            </p:cNvSpPr>
            <p:nvPr>
              <p:custDataLst>
                <p:tags r:id="rId19"/>
              </p:custDataLst>
            </p:nvPr>
          </p:nvSpPr>
          <p:spPr bwMode="auto">
            <a:xfrm>
              <a:off x="258" y="85"/>
              <a:ext cx="87" cy="89"/>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4" name="Rectangle 8"/>
            <p:cNvSpPr>
              <a:spLocks noChangeArrowheads="1"/>
            </p:cNvSpPr>
            <p:nvPr>
              <p:custDataLst>
                <p:tags r:id="rId20"/>
              </p:custDataLst>
            </p:nvPr>
          </p:nvSpPr>
          <p:spPr bwMode="auto">
            <a:xfrm>
              <a:off x="345" y="0"/>
              <a:ext cx="88"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5" name="Rectangle 9"/>
            <p:cNvSpPr>
              <a:spLocks noChangeArrowheads="1"/>
            </p:cNvSpPr>
            <p:nvPr>
              <p:custDataLst>
                <p:tags r:id="rId21"/>
              </p:custDataLst>
            </p:nvPr>
          </p:nvSpPr>
          <p:spPr bwMode="auto">
            <a:xfrm>
              <a:off x="345" y="85"/>
              <a:ext cx="88" cy="89"/>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6" name="Rectangle 10"/>
            <p:cNvSpPr>
              <a:spLocks noChangeArrowheads="1"/>
            </p:cNvSpPr>
            <p:nvPr>
              <p:custDataLst>
                <p:tags r:id="rId22"/>
              </p:custDataLst>
            </p:nvPr>
          </p:nvSpPr>
          <p:spPr bwMode="auto">
            <a:xfrm>
              <a:off x="173" y="173"/>
              <a:ext cx="86" cy="87"/>
            </a:xfrm>
            <a:prstGeom prst="rect">
              <a:avLst/>
            </a:prstGeom>
            <a:solidFill>
              <a:schemeClr val="folHlink"/>
            </a:solidFill>
            <a:ln w="9525">
              <a:noFill/>
              <a:miter lim="800000"/>
              <a:headEnd/>
              <a:tailEnd/>
            </a:ln>
          </p:spPr>
          <p:txBody>
            <a:bodyPr/>
            <a:lstStyle/>
            <a:p>
              <a:endParaRPr lang="en-US">
                <a:solidFill>
                  <a:schemeClr val="hlink"/>
                </a:solidFill>
              </a:endParaRPr>
            </a:p>
          </p:txBody>
        </p:sp>
        <p:sp>
          <p:nvSpPr>
            <p:cNvPr id="1037" name="Rectangle 11"/>
            <p:cNvSpPr>
              <a:spLocks noChangeArrowheads="1"/>
            </p:cNvSpPr>
            <p:nvPr>
              <p:custDataLst>
                <p:tags r:id="rId23"/>
              </p:custDataLst>
            </p:nvPr>
          </p:nvSpPr>
          <p:spPr bwMode="auto">
            <a:xfrm>
              <a:off x="83" y="86"/>
              <a:ext cx="89" cy="87"/>
            </a:xfrm>
            <a:prstGeom prst="rect">
              <a:avLst/>
            </a:prstGeom>
            <a:solidFill>
              <a:schemeClr val="bg2"/>
            </a:solidFill>
            <a:ln w="9525">
              <a:noFill/>
              <a:miter lim="800000"/>
              <a:headEnd/>
              <a:tailEnd/>
            </a:ln>
          </p:spPr>
          <p:txBody>
            <a:bodyPr/>
            <a:lstStyle/>
            <a:p>
              <a:endParaRPr lang="en-US">
                <a:latin typeface="Times New Roman" pitchFamily="18" charset="0"/>
              </a:endParaRPr>
            </a:p>
          </p:txBody>
        </p:sp>
        <p:sp>
          <p:nvSpPr>
            <p:cNvPr id="1038" name="Rectangle 12"/>
            <p:cNvSpPr>
              <a:spLocks noChangeArrowheads="1"/>
            </p:cNvSpPr>
            <p:nvPr>
              <p:custDataLst>
                <p:tags r:id="rId24"/>
              </p:custDataLst>
            </p:nvPr>
          </p:nvSpPr>
          <p:spPr bwMode="auto">
            <a:xfrm>
              <a:off x="258" y="171"/>
              <a:ext cx="87" cy="87"/>
            </a:xfrm>
            <a:prstGeom prst="rect">
              <a:avLst/>
            </a:prstGeom>
            <a:solidFill>
              <a:schemeClr val="accent2"/>
            </a:solidFill>
            <a:ln w="9525">
              <a:noFill/>
              <a:miter lim="800000"/>
              <a:headEnd/>
              <a:tailEnd/>
            </a:ln>
          </p:spPr>
          <p:txBody>
            <a:bodyPr/>
            <a:lstStyle/>
            <a:p>
              <a:endParaRPr lang="en-US">
                <a:solidFill>
                  <a:schemeClr val="accent2"/>
                </a:solidFill>
              </a:endParaRPr>
            </a:p>
          </p:txBody>
        </p:sp>
        <p:sp>
          <p:nvSpPr>
            <p:cNvPr id="1039" name="Rectangle 13"/>
            <p:cNvSpPr>
              <a:spLocks noChangeArrowheads="1"/>
            </p:cNvSpPr>
            <p:nvPr>
              <p:custDataLst>
                <p:tags r:id="rId25"/>
              </p:custDataLst>
            </p:nvPr>
          </p:nvSpPr>
          <p:spPr bwMode="auto">
            <a:xfrm>
              <a:off x="173" y="258"/>
              <a:ext cx="86" cy="86"/>
            </a:xfrm>
            <a:prstGeom prst="rect">
              <a:avLst/>
            </a:prstGeom>
            <a:solidFill>
              <a:schemeClr val="accent2"/>
            </a:solidFill>
            <a:ln w="9525">
              <a:noFill/>
              <a:miter lim="800000"/>
              <a:headEnd/>
              <a:tailEnd/>
            </a:ln>
          </p:spPr>
          <p:txBody>
            <a:bodyPr/>
            <a:lstStyle/>
            <a:p>
              <a:endParaRPr lang="en-US">
                <a:solidFill>
                  <a:schemeClr val="accent2"/>
                </a:solidFill>
              </a:endParaRPr>
            </a:p>
          </p:txBody>
        </p:sp>
      </p:grpSp>
      <p:sp>
        <p:nvSpPr>
          <p:cNvPr id="1028" name="Rectangle 14"/>
          <p:cNvSpPr>
            <a:spLocks noGrp="1" noChangeArrowheads="1"/>
          </p:cNvSpPr>
          <p:nvPr>
            <p:ph type="title"/>
            <p:custDataLst>
              <p:tags r:id="rId15"/>
            </p:custDataLst>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Rectangle 15"/>
          <p:cNvSpPr>
            <a:spLocks noGrp="1" noChangeArrowheads="1"/>
          </p:cNvSpPr>
          <p:nvPr>
            <p:ph type="body" idx="1"/>
            <p:custDataLst>
              <p:tags r:id="rId16"/>
            </p:custDataLst>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16" descr="msl-logo-trans-true150.gif"/>
          <p:cNvPicPr>
            <a:picLocks noChangeAspect="1"/>
          </p:cNvPicPr>
          <p:nvPr/>
        </p:nvPicPr>
        <p:blipFill>
          <a:blip r:embed="rId26"/>
          <a:srcRect/>
          <a:stretch>
            <a:fillRect/>
          </a:stretch>
        </p:blipFill>
        <p:spPr bwMode="auto">
          <a:xfrm>
            <a:off x="6705600" y="6324600"/>
            <a:ext cx="1428750" cy="3619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70" r:id="rId1"/>
    <p:sldLayoutId id="2147484571" r:id="rId2"/>
    <p:sldLayoutId id="2147484572" r:id="rId3"/>
    <p:sldLayoutId id="2147484573" r:id="rId4"/>
    <p:sldLayoutId id="2147484574" r:id="rId5"/>
    <p:sldLayoutId id="2147484575" r:id="rId6"/>
    <p:sldLayoutId id="2147484576" r:id="rId7"/>
    <p:sldLayoutId id="2147484577" r:id="rId8"/>
    <p:sldLayoutId id="2147484578" r:id="rId9"/>
    <p:sldLayoutId id="2147484579" r:id="rId10"/>
    <p:sldLayoutId id="2147484580" r:id="rId11"/>
    <p:sldLayoutId id="2147484581"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p:titleStyle>
    <p:bodyStyle>
      <a:lvl1pPr marL="341313"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1363"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1413"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598613"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5813"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image" Target="../media/image2.jpeg"/><Relationship Id="rId5" Type="http://schemas.openxmlformats.org/officeDocument/2006/relationships/notesSlide" Target="../notesSlides/notesSlide2.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3.jpeg"/><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4.png"/><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image" Target="../media/image6.jpeg"/><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7.png"/><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tags" Target="../tags/tag56.xml"/><Relationship Id="rId7" Type="http://schemas.openxmlformats.org/officeDocument/2006/relationships/image" Target="../media/image8.pn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hyperlink" Target="http://get.adobe.com/reader/" TargetMode="Externa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image" Target="../media/image9.png"/><Relationship Id="rId5" Type="http://schemas.openxmlformats.org/officeDocument/2006/relationships/notesSlide" Target="../notesSlides/notesSlide9.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custDataLst>
              <p:tags r:id="rId2"/>
            </p:custDataLst>
          </p:nvPr>
        </p:nvSpPr>
        <p:spPr>
          <a:xfrm>
            <a:off x="2743200" y="1981200"/>
            <a:ext cx="6248400" cy="2209800"/>
          </a:xfrm>
        </p:spPr>
        <p:txBody>
          <a:bodyPr/>
          <a:lstStyle/>
          <a:p>
            <a:pPr defTabSz="912813"/>
            <a:r>
              <a:rPr lang="en-US" sz="4400" dirty="0" smtClean="0">
                <a:latin typeface="Arial" pitchFamily="34" charset="0"/>
                <a:cs typeface="Arial" pitchFamily="34" charset="0"/>
              </a:rPr>
              <a:t>Maine State Library</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sz="2800" dirty="0" smtClean="0">
                <a:latin typeface="Arial" pitchFamily="34" charset="0"/>
                <a:cs typeface="Arial" pitchFamily="34" charset="0"/>
              </a:rPr>
              <a:t>Uploading/Sending a Resume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2"/>
            </p:custDataLst>
          </p:nvPr>
        </p:nvSpPr>
        <p:spPr/>
        <p:txBody>
          <a:bodyPr/>
          <a:lstStyle/>
          <a:p>
            <a:r>
              <a:rPr lang="en-US" smtClean="0"/>
              <a:t>Prior to Uploading/Sending</a:t>
            </a:r>
          </a:p>
        </p:txBody>
      </p:sp>
      <p:sp>
        <p:nvSpPr>
          <p:cNvPr id="15363" name="Content Placeholder 2"/>
          <p:cNvSpPr>
            <a:spLocks noGrp="1"/>
          </p:cNvSpPr>
          <p:nvPr>
            <p:ph sz="half" idx="1"/>
            <p:custDataLst>
              <p:tags r:id="rId3"/>
            </p:custDataLst>
          </p:nvPr>
        </p:nvSpPr>
        <p:spPr>
          <a:xfrm>
            <a:off x="457200" y="1981200"/>
            <a:ext cx="4572000" cy="3886200"/>
          </a:xfrm>
        </p:spPr>
        <p:txBody>
          <a:bodyPr/>
          <a:lstStyle/>
          <a:p>
            <a:r>
              <a:rPr lang="en-US" dirty="0" smtClean="0"/>
              <a:t>Check your resume</a:t>
            </a:r>
          </a:p>
          <a:p>
            <a:pPr lvl="1"/>
            <a:r>
              <a:rPr lang="en-US" dirty="0" smtClean="0"/>
              <a:t>Typos</a:t>
            </a:r>
          </a:p>
          <a:p>
            <a:pPr lvl="1"/>
            <a:r>
              <a:rPr lang="en-US" dirty="0" smtClean="0"/>
              <a:t>Incorrect phone numbers</a:t>
            </a:r>
          </a:p>
          <a:p>
            <a:pPr lvl="1"/>
            <a:r>
              <a:rPr lang="en-US" dirty="0" smtClean="0"/>
              <a:t>Outdated information</a:t>
            </a:r>
          </a:p>
          <a:p>
            <a:pPr lvl="1"/>
            <a:endParaRPr lang="en-US" dirty="0" smtClean="0"/>
          </a:p>
          <a:p>
            <a:r>
              <a:rPr lang="en-US" dirty="0" smtClean="0"/>
              <a:t>Reviewed by a professional</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494475"/>
            <a:ext cx="3579813" cy="238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custDataLst>
              <p:tags r:id="rId2"/>
            </p:custDataLst>
          </p:nvPr>
        </p:nvSpPr>
        <p:spPr/>
        <p:txBody>
          <a:bodyPr/>
          <a:lstStyle/>
          <a:p>
            <a:r>
              <a:rPr lang="en-US" smtClean="0"/>
              <a:t>Several Methods for Sending It</a:t>
            </a:r>
          </a:p>
        </p:txBody>
      </p:sp>
      <p:sp>
        <p:nvSpPr>
          <p:cNvPr id="16387" name="Content Placeholder 2"/>
          <p:cNvSpPr>
            <a:spLocks noGrp="1"/>
          </p:cNvSpPr>
          <p:nvPr>
            <p:ph sz="half" idx="1"/>
            <p:custDataLst>
              <p:tags r:id="rId3"/>
            </p:custDataLst>
          </p:nvPr>
        </p:nvSpPr>
        <p:spPr/>
        <p:txBody>
          <a:bodyPr/>
          <a:lstStyle/>
          <a:p>
            <a:pPr lvl="1"/>
            <a:r>
              <a:rPr lang="en-US" dirty="0" smtClean="0"/>
              <a:t>Cutting and Pasting</a:t>
            </a:r>
          </a:p>
          <a:p>
            <a:pPr lvl="2"/>
            <a:r>
              <a:rPr lang="en-US" dirty="0" smtClean="0"/>
              <a:t>Text Box</a:t>
            </a:r>
          </a:p>
          <a:p>
            <a:pPr lvl="2"/>
            <a:endParaRPr lang="en-US" dirty="0" smtClean="0"/>
          </a:p>
          <a:p>
            <a:pPr lvl="1"/>
            <a:r>
              <a:rPr lang="en-US" dirty="0" smtClean="0"/>
              <a:t>Uploading</a:t>
            </a:r>
          </a:p>
          <a:p>
            <a:pPr lvl="2"/>
            <a:r>
              <a:rPr lang="en-US" dirty="0" smtClean="0"/>
              <a:t>Word Processing File</a:t>
            </a:r>
          </a:p>
          <a:p>
            <a:pPr lvl="2"/>
            <a:endParaRPr lang="en-US" dirty="0" smtClean="0"/>
          </a:p>
          <a:p>
            <a:pPr lvl="1"/>
            <a:r>
              <a:rPr lang="en-US" dirty="0" smtClean="0"/>
              <a:t>E-mail</a:t>
            </a:r>
          </a:p>
        </p:txBody>
      </p:sp>
      <p:pic>
        <p:nvPicPr>
          <p:cNvPr id="2050" name="Picture 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4895850" y="2578100"/>
            <a:ext cx="3790950"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custDataLst>
              <p:tags r:id="rId2"/>
            </p:custDataLst>
          </p:nvPr>
        </p:nvSpPr>
        <p:spPr/>
        <p:txBody>
          <a:bodyPr/>
          <a:lstStyle/>
          <a:p>
            <a:r>
              <a:rPr lang="en-US" dirty="0" smtClean="0"/>
              <a:t>Upload Using Microsoft Word</a:t>
            </a:r>
          </a:p>
        </p:txBody>
      </p:sp>
      <p:sp>
        <p:nvSpPr>
          <p:cNvPr id="3" name="Content Placeholder 2"/>
          <p:cNvSpPr>
            <a:spLocks noGrp="1"/>
          </p:cNvSpPr>
          <p:nvPr>
            <p:ph sz="half" idx="1"/>
            <p:custDataLst>
              <p:tags r:id="rId3"/>
            </p:custDataLst>
          </p:nvPr>
        </p:nvSpPr>
        <p:spPr>
          <a:xfrm>
            <a:off x="457200" y="1981200"/>
            <a:ext cx="4724400" cy="3886200"/>
          </a:xfrm>
        </p:spPr>
        <p:txBody>
          <a:bodyPr/>
          <a:lstStyle/>
          <a:p>
            <a:pPr>
              <a:defRPr/>
            </a:pPr>
            <a:r>
              <a:rPr lang="en-US" dirty="0" smtClean="0"/>
              <a:t>Word documents preferred </a:t>
            </a:r>
          </a:p>
          <a:p>
            <a:pPr>
              <a:defRPr/>
            </a:pPr>
            <a:endParaRPr lang="en-US" dirty="0"/>
          </a:p>
          <a:p>
            <a:pPr>
              <a:defRPr/>
            </a:pPr>
            <a:r>
              <a:rPr lang="en-US" dirty="0" smtClean="0"/>
              <a:t>Naming</a:t>
            </a:r>
          </a:p>
          <a:p>
            <a:pPr lvl="1">
              <a:defRPr/>
            </a:pPr>
            <a:r>
              <a:rPr lang="en-US" dirty="0" smtClean="0"/>
              <a:t>Same as the job description</a:t>
            </a:r>
          </a:p>
          <a:p>
            <a:pPr lvl="1">
              <a:defRPr/>
            </a:pPr>
            <a:r>
              <a:rPr lang="en-US" dirty="0" smtClean="0"/>
              <a:t>Location</a:t>
            </a:r>
          </a:p>
          <a:p>
            <a:pPr lvl="1">
              <a:defRPr/>
            </a:pPr>
            <a:endParaRPr lang="en-US" dirty="0"/>
          </a:p>
          <a:p>
            <a:pPr>
              <a:defRPr/>
            </a:pPr>
            <a:r>
              <a:rPr lang="en-US" dirty="0" smtClean="0"/>
              <a:t>Verify</a:t>
            </a:r>
          </a:p>
          <a:p>
            <a:pPr marL="455613" lvl="1" indent="0">
              <a:buFont typeface="Wingdings" pitchFamily="2" charset="2"/>
              <a:buNone/>
              <a:defRPr/>
            </a:pPr>
            <a:endParaRPr lang="en-US" dirty="0"/>
          </a:p>
          <a:p>
            <a:pPr marL="455613" lvl="1" indent="0">
              <a:buFont typeface="Wingdings" pitchFamily="2" charset="2"/>
              <a:buNone/>
              <a:defRPr/>
            </a:pPr>
            <a:endParaRPr lang="en-US" dirty="0" smtClean="0"/>
          </a:p>
          <a:p>
            <a:pPr lvl="1">
              <a:defRPr/>
            </a:pPr>
            <a:endParaRPr lang="en-US" dirty="0"/>
          </a:p>
        </p:txBody>
      </p:sp>
      <p:pic>
        <p:nvPicPr>
          <p:cNvPr id="17412" name="Picture 2"/>
          <p:cNvPicPr>
            <a:picLocks noGrp="1" noChangeAspect="1" noChangeArrowheads="1"/>
          </p:cNvPicPr>
          <p:nvPr>
            <p:ph sz="half" idx="2"/>
          </p:nvPr>
        </p:nvPicPr>
        <p:blipFill>
          <a:blip r:embed="rId6"/>
          <a:srcRect/>
          <a:stretch>
            <a:fillRect/>
          </a:stretch>
        </p:blipFill>
        <p:spPr>
          <a:xfrm>
            <a:off x="5521325" y="2797175"/>
            <a:ext cx="2292350" cy="2254250"/>
          </a:xfrm>
          <a:noFill/>
        </p:spPr>
      </p:pic>
    </p:spTree>
    <p:custDataLst>
      <p:tags r:id="rId1"/>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custDataLst>
              <p:tags r:id="rId2"/>
            </p:custDataLst>
          </p:nvPr>
        </p:nvSpPr>
        <p:spPr/>
        <p:txBody>
          <a:bodyPr/>
          <a:lstStyle/>
          <a:p>
            <a:r>
              <a:rPr lang="en-US" dirty="0" smtClean="0"/>
              <a:t>2 Ways to Upload Resumes</a:t>
            </a:r>
          </a:p>
        </p:txBody>
      </p:sp>
      <p:sp>
        <p:nvSpPr>
          <p:cNvPr id="18435" name="Content Placeholder 2"/>
          <p:cNvSpPr>
            <a:spLocks noGrp="1"/>
          </p:cNvSpPr>
          <p:nvPr>
            <p:ph sz="half" idx="1"/>
            <p:custDataLst>
              <p:tags r:id="rId3"/>
            </p:custDataLst>
          </p:nvPr>
        </p:nvSpPr>
        <p:spPr/>
        <p:txBody>
          <a:bodyPr/>
          <a:lstStyle/>
          <a:p>
            <a:r>
              <a:rPr lang="en-US" dirty="0" smtClean="0"/>
              <a:t>Paste the whole resume in a “Text Box”</a:t>
            </a:r>
          </a:p>
          <a:p>
            <a:endParaRPr lang="en-US" dirty="0" smtClean="0"/>
          </a:p>
          <a:p>
            <a:r>
              <a:rPr lang="en-US" dirty="0" smtClean="0"/>
              <a:t>Uploading via the </a:t>
            </a:r>
          </a:p>
          <a:p>
            <a:pPr lvl="1"/>
            <a:r>
              <a:rPr lang="en-US" dirty="0" smtClean="0"/>
              <a:t>“Upload Button”</a:t>
            </a:r>
          </a:p>
        </p:txBody>
      </p:sp>
      <p:pic>
        <p:nvPicPr>
          <p:cNvPr id="3074" name="Picture 2" descr="C:\Users\Admin\AppData\Local\Microsoft\Windows\Temporary Internet Files\Low\Content.IE5\ITCJCRR7\MC900433801[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590800"/>
            <a:ext cx="2514314" cy="251431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custDataLst>
              <p:tags r:id="rId2"/>
            </p:custDataLst>
          </p:nvPr>
        </p:nvSpPr>
        <p:spPr/>
        <p:txBody>
          <a:bodyPr/>
          <a:lstStyle/>
          <a:p>
            <a:r>
              <a:rPr lang="en-US" dirty="0" smtClean="0"/>
              <a:t>Upload to the Text Box</a:t>
            </a:r>
          </a:p>
        </p:txBody>
      </p:sp>
      <p:sp>
        <p:nvSpPr>
          <p:cNvPr id="19459" name="Content Placeholder 2"/>
          <p:cNvSpPr>
            <a:spLocks noGrp="1"/>
          </p:cNvSpPr>
          <p:nvPr>
            <p:ph sz="half" idx="1"/>
            <p:custDataLst>
              <p:tags r:id="rId3"/>
            </p:custDataLst>
          </p:nvPr>
        </p:nvSpPr>
        <p:spPr>
          <a:xfrm>
            <a:off x="457200" y="1981200"/>
            <a:ext cx="7543800" cy="4419600"/>
          </a:xfrm>
        </p:spPr>
        <p:txBody>
          <a:bodyPr/>
          <a:lstStyle/>
          <a:p>
            <a:r>
              <a:rPr lang="en-US" dirty="0" smtClean="0"/>
              <a:t>Highlight a Word</a:t>
            </a:r>
          </a:p>
          <a:p>
            <a:pPr lvl="1"/>
            <a:r>
              <a:rPr lang="en-US" dirty="0" smtClean="0"/>
              <a:t>Hold down the CTRL and “A” Letter simultaneously to copy all</a:t>
            </a:r>
          </a:p>
          <a:p>
            <a:pPr lvl="1"/>
            <a:r>
              <a:rPr lang="en-US" dirty="0" smtClean="0"/>
              <a:t>Use CTRL “V” to paste or</a:t>
            </a:r>
          </a:p>
          <a:p>
            <a:pPr lvl="1"/>
            <a:r>
              <a:rPr lang="en-US" dirty="0" smtClean="0"/>
              <a:t>Right Click Mouse</a:t>
            </a:r>
          </a:p>
          <a:p>
            <a:pPr lvl="2"/>
            <a:r>
              <a:rPr lang="en-US" dirty="0" smtClean="0"/>
              <a:t>Choose Paste Option</a:t>
            </a:r>
          </a:p>
          <a:p>
            <a:pPr lvl="2"/>
            <a:endParaRPr lang="en-US" dirty="0" smtClean="0"/>
          </a:p>
          <a:p>
            <a:r>
              <a:rPr lang="en-US" dirty="0" smtClean="0"/>
              <a:t>Formatting will be lost</a:t>
            </a:r>
          </a:p>
          <a:p>
            <a:pPr lvl="1"/>
            <a:r>
              <a:rPr lang="en-US" dirty="0" smtClean="0"/>
              <a:t>Left Align</a:t>
            </a:r>
          </a:p>
          <a:p>
            <a:pPr lvl="1"/>
            <a:r>
              <a:rPr lang="en-US" dirty="0" smtClean="0"/>
              <a:t>Capitalization</a:t>
            </a:r>
          </a:p>
          <a:p>
            <a:pPr lvl="1"/>
            <a:endParaRPr lang="en-US" dirty="0" smtClean="0"/>
          </a:p>
          <a:p>
            <a:pPr lvl="2"/>
            <a:endParaRPr lang="en-US" dirty="0" smtClean="0"/>
          </a:p>
          <a:p>
            <a:pPr lvl="1"/>
            <a:endParaRPr lang="en-US" dirty="0" smtClean="0"/>
          </a:p>
        </p:txBody>
      </p:sp>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613495"/>
            <a:ext cx="3053862" cy="2025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custDataLst>
              <p:tags r:id="rId2"/>
            </p:custDataLst>
          </p:nvPr>
        </p:nvSpPr>
        <p:spPr/>
        <p:txBody>
          <a:bodyPr/>
          <a:lstStyle/>
          <a:p>
            <a:r>
              <a:rPr lang="en-US" dirty="0" smtClean="0"/>
              <a:t>Upload by Attaching</a:t>
            </a:r>
          </a:p>
        </p:txBody>
      </p:sp>
      <p:sp>
        <p:nvSpPr>
          <p:cNvPr id="3" name="Content Placeholder 2"/>
          <p:cNvSpPr>
            <a:spLocks noGrp="1"/>
          </p:cNvSpPr>
          <p:nvPr>
            <p:ph sz="half" idx="1"/>
            <p:custDataLst>
              <p:tags r:id="rId3"/>
            </p:custDataLst>
          </p:nvPr>
        </p:nvSpPr>
        <p:spPr>
          <a:xfrm>
            <a:off x="457200" y="1981200"/>
            <a:ext cx="4038600" cy="2559050"/>
          </a:xfrm>
        </p:spPr>
        <p:txBody>
          <a:bodyPr/>
          <a:lstStyle/>
          <a:p>
            <a:pPr>
              <a:defRPr/>
            </a:pPr>
            <a:r>
              <a:rPr lang="en-US" dirty="0" smtClean="0"/>
              <a:t>Browse Button</a:t>
            </a:r>
          </a:p>
          <a:p>
            <a:pPr lvl="1">
              <a:defRPr/>
            </a:pPr>
            <a:r>
              <a:rPr lang="en-US" dirty="0" smtClean="0"/>
              <a:t>Choose File</a:t>
            </a:r>
          </a:p>
          <a:p>
            <a:pPr>
              <a:defRPr/>
            </a:pPr>
            <a:endParaRPr lang="en-US" dirty="0"/>
          </a:p>
          <a:p>
            <a:pPr>
              <a:defRPr/>
            </a:pPr>
            <a:r>
              <a:rPr lang="en-US" dirty="0" smtClean="0"/>
              <a:t>Verify Attachment</a:t>
            </a:r>
          </a:p>
          <a:p>
            <a:pPr marL="0" indent="0">
              <a:buFont typeface="Wingdings" pitchFamily="2" charset="2"/>
              <a:buNone/>
              <a:defRPr/>
            </a:pPr>
            <a:endParaRPr lang="en-US" dirty="0"/>
          </a:p>
        </p:txBody>
      </p:sp>
      <p:pic>
        <p:nvPicPr>
          <p:cNvPr id="5122" name="Picture 2" descr="C:\Users\Admin\AppData\Local\Microsoft\Windows\Temporary Internet Files\Low\Content.IE5\HRWD3GGL\MC900442155[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200" y="1863969"/>
            <a:ext cx="3089031" cy="30890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custDataLst>
              <p:tags r:id="rId2"/>
            </p:custDataLst>
          </p:nvPr>
        </p:nvSpPr>
        <p:spPr/>
        <p:txBody>
          <a:bodyPr/>
          <a:lstStyle/>
          <a:p>
            <a:r>
              <a:rPr lang="en-US" smtClean="0"/>
              <a:t>PDF File Format</a:t>
            </a:r>
          </a:p>
        </p:txBody>
      </p:sp>
      <p:sp>
        <p:nvSpPr>
          <p:cNvPr id="3" name="Content Placeholder 2"/>
          <p:cNvSpPr>
            <a:spLocks noGrp="1"/>
          </p:cNvSpPr>
          <p:nvPr>
            <p:ph sz="half" idx="1"/>
            <p:custDataLst>
              <p:tags r:id="rId3"/>
            </p:custDataLst>
          </p:nvPr>
        </p:nvSpPr>
        <p:spPr>
          <a:xfrm>
            <a:off x="457200" y="1828800"/>
            <a:ext cx="5638800" cy="4419600"/>
          </a:xfrm>
        </p:spPr>
        <p:txBody>
          <a:bodyPr/>
          <a:lstStyle/>
          <a:p>
            <a:pPr>
              <a:defRPr/>
            </a:pPr>
            <a:r>
              <a:rPr lang="en-US" dirty="0" smtClean="0"/>
              <a:t>Another format to upload your resume</a:t>
            </a:r>
          </a:p>
          <a:p>
            <a:pPr>
              <a:buNone/>
              <a:defRPr/>
            </a:pPr>
            <a:endParaRPr lang="en-US" sz="2400" kern="1200" dirty="0"/>
          </a:p>
          <a:p>
            <a:pPr>
              <a:defRPr/>
            </a:pPr>
            <a:r>
              <a:rPr lang="en-US" dirty="0" smtClean="0"/>
              <a:t>Save the document as a PDF File </a:t>
            </a:r>
          </a:p>
          <a:p>
            <a:pPr>
              <a:defRPr/>
            </a:pPr>
            <a:endParaRPr lang="en-US" dirty="0" smtClean="0"/>
          </a:p>
          <a:p>
            <a:pPr>
              <a:defRPr/>
            </a:pPr>
            <a:r>
              <a:rPr lang="en-US" dirty="0" smtClean="0"/>
              <a:t>Advantage</a:t>
            </a:r>
          </a:p>
          <a:p>
            <a:pPr>
              <a:defRPr/>
            </a:pPr>
            <a:endParaRPr lang="en-US" dirty="0" smtClean="0"/>
          </a:p>
          <a:p>
            <a:pPr>
              <a:defRPr/>
            </a:pPr>
            <a:r>
              <a:rPr lang="en-US" dirty="0" smtClean="0">
                <a:hlinkClick r:id="rId6"/>
              </a:rPr>
              <a:t>Get Adobe Reader</a:t>
            </a: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p:txBody>
      </p:sp>
      <p:pic>
        <p:nvPicPr>
          <p:cNvPr id="1026" name="Picture 2" descr="Another option for uploading your resume is in PDF format.  Create a PDF document, using your Word software.&#10; &#10;Open your document using Word, next &#10;Click on the file button &#10;Choose the “Save As” option&#10;On the bottom of the pop up window you will have the opportunity to change “save as type”  click on the drop down button and select PDF&#10; &#10; The advantage of utilizing a PDF file is that the formatting is not altered. PDF are opened with Adobe Acrobat Reader. http://get.adobe.com/reader/&#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9217" y="22860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custDataLst>
              <p:tags r:id="rId2"/>
            </p:custDataLst>
          </p:nvPr>
        </p:nvSpPr>
        <p:spPr>
          <a:xfrm>
            <a:off x="533400" y="457200"/>
            <a:ext cx="8229600" cy="1371600"/>
          </a:xfrm>
        </p:spPr>
        <p:txBody>
          <a:bodyPr/>
          <a:lstStyle/>
          <a:p>
            <a:r>
              <a:rPr lang="en-US" smtClean="0"/>
              <a:t>Job Boards</a:t>
            </a:r>
          </a:p>
        </p:txBody>
      </p:sp>
      <p:sp>
        <p:nvSpPr>
          <p:cNvPr id="22531" name="Content Placeholder 2"/>
          <p:cNvSpPr>
            <a:spLocks noGrp="1"/>
          </p:cNvSpPr>
          <p:nvPr>
            <p:ph sz="half" idx="1"/>
            <p:custDataLst>
              <p:tags r:id="rId3"/>
            </p:custDataLst>
          </p:nvPr>
        </p:nvSpPr>
        <p:spPr/>
        <p:txBody>
          <a:bodyPr/>
          <a:lstStyle/>
          <a:p>
            <a:r>
              <a:rPr lang="en-US" dirty="0" smtClean="0"/>
              <a:t>Monster</a:t>
            </a:r>
          </a:p>
          <a:p>
            <a:endParaRPr lang="en-US" dirty="0" smtClean="0"/>
          </a:p>
          <a:p>
            <a:r>
              <a:rPr lang="en-US" dirty="0" smtClean="0"/>
              <a:t>Career Builder</a:t>
            </a:r>
          </a:p>
          <a:p>
            <a:endParaRPr lang="en-US" dirty="0" smtClean="0"/>
          </a:p>
          <a:p>
            <a:r>
              <a:rPr lang="en-US" dirty="0" smtClean="0"/>
              <a:t>Yahoo/Hot Jobs</a:t>
            </a:r>
          </a:p>
          <a:p>
            <a:endParaRPr lang="en-US" dirty="0"/>
          </a:p>
          <a:p>
            <a:r>
              <a:rPr lang="en-US" dirty="0" smtClean="0"/>
              <a:t>One Final Note</a:t>
            </a:r>
          </a:p>
        </p:txBody>
      </p:sp>
      <p:pic>
        <p:nvPicPr>
          <p:cNvPr id="1026" name="Picture 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bwMode="auto">
          <a:xfrm>
            <a:off x="5707296" y="1676400"/>
            <a:ext cx="2598503" cy="3093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MMPROD_NEXTUNIQUEID" val="10009"/>
  <p:tag name="MMPROD_THEME_BG_IMAGE" val=""/>
  <p:tag name="MMPROD_10029PHOTO" val=""/>
  <p:tag name="MMPROD_10029LOGO" val="iVBORw0KGgoAAAANSUhEUgAAARMAAABGCAYAAADvnXBIAAAABHNCSVQICAgIfAhkiAAAAAlwSFlzAAALEgAACxIB0t1+/AAAABZ0RVh0Q3JlYXRpb24gVGltZQAxMS8wNS8wNESz2GEAAAAldEVYdFNvZnR3YXJlAE1hY3JvbWVkaWEgRmlyZXdvcmtzIE1YIDIwMDSHdqzPAAAE83ByVld4nO1XzY7cRBDu2fS6yfZkvLDuzaw3yXhsZrYHi0ho3gGEFIkDPAEIIyREojwAT8HFb8KJIwfkJ+COxC1vwFJVbrf/J4eIA6i+Wdvtattf/XVV7+9///pGvBLP7xEV/O6rqqJRRUdVlfS7L2lUlvclXcqygF9ZFEVVFRUMq4JEcF/QpSiO8CuOx2NVHsvqWMIZBNWxKGuxKAtRVKIoRVGIYyWO5bfia/FcfCe+F4UQ4mPxjXgpfoDjNUhfiR9hhvH/w5fiBcT6hfhC/CQ+gUh/Jj4Xn/rZ39LFybe/evSzeCOWi19e/inXf/wlUXYGB6bzv6o2g8FgvAXyTL7zN871dZRsk0iriUltTDAU+OdMaq3NjG4mjBtOIjmfEEod7R0O+32yHD1grDU9QeoF6g7YUYNaYPxoEuf7fTQkXyZEe6jZEcnQB/DVvOti7UkCGK2gG2ib63omJ8EMNFBsr3y3kSpK9p76sPcqXPVfywZGbUCfDY2Sj9zEhSUFNdDbef9fOwMTHWG8PeGhdX997nvJolXtbYC3mTO/cYx2aljniUl0uYbkXR0OPQWk7UeVgmwbc3vB0qjqLL9qw3yYYO8cPQWCvOcAWd+i3StMvh5/fsp+vR+hk3Z9+bOeUV0HGJuhAoGjs1knNTUuh0dz/MnYzKkhHR0jjIU17h0AMccok5cD8oRtqwPl/5z9cjt0/pQn3LForTI2oLiuGm1Ebt0qy2oFvAYn4x8NSA8ntEk672Xga59yAV6Q1Lg7W6vg8h+HwYi5cf+YcOj2Jhrd/Mdco5xfOfNRm9wVoNoDjde1tfP+XzybCP8oALWws6rI4jO3BAIyb9MUAFQoq9OTCsHp9Se28zEn2q1flJ2XFFE5B5D5IumtO03ZSd4h+y9m+cV2GHN3wsaH+kMr2lIT6ryjayrkSFUdXdMUgBoSG4TFinyBg6kW2iCaUOBa97qiBg2WonWioS/XnC7s5IxumqFgLVxBOGE/tMC+C7bRRLSi/flZG8W0TfXcsa6GZkq3IPTp+k9QkUuDbbKccZUCQ7x5mat8ZHTd9rRfDS4I0tGezj/ZdGapVB3v3qyQrUtNW+7bXu+7TZC7etz0ep23DWmefzW7NQm0yWgXk7rdU/uk8g41PukVmmnoSnNYBdr9h9F6hRuxEQss2/V4qyiVoSKSu0qSarTVb2JW3qDAN1sqe7Aqr7AOGAP7kTvdqJi7kux2KF3gbNbf2xB5bjsARTaLVZvdV2nWjE2z5mWWJil8P6iLT540eaBRnm3gnKTXY0vx6Txr9q5SXa27hreqZ3fZ6OUZBOpilEnzyO5qjjTZYLxzbzrJzGaduHYyv4d9N2TezsZYvGQb3bbwtL+GVChChX+xiuHu5lKBSKn4A4HnUMXgzZuFuFGXsQrjkJ6PwxDOkwqYpmE2Zufp8B+GILF5exfuxC4UcYz8O2AErvCpFDu5QLFSO+CH+1v15PHDx2GMz4dxrJ5ez9QWuW6pcb1NPWY6uQsfuwzV+7fBrVLhDi0mnWK1ovN7aP+HD8QTFaOCYPZTeAx9MBuDQG8gwTDeem6r0EEI3ga3xmH8cAnn8DIQoAgw4wH2Iz+FAZ0OnseghDA77f7WDW9nnoaqjwdDQX1aNDcMBoPBYDAYDAaDwWAwGAwGg8FgMBgMBoPBYDAYDAaDwWAwGAwGg/Efxj+0ZjagstOwtgAAAEhta0JG+t7K/gAAAAQAAAAAAAAAAAAAAAAAAAAAAAAAAAAAAAAAAAAAAAAAAAAAAAAAAAAAAAAAAAAAAAAAAAAAAAAAAAAAAAAAAAAAKaQzoQAAq8Zta1RTeJzsvVtzZMeRJojtGY2a1K3VvTb7sC80W1vbJ+XE/fLIYrFIThdJTKHYovQiAxKAVNOS2MNbj6YM/33d4x6RERmRp8AqkgNVNxPAyRPHj4eHh18+9/j4nx99+/LJs/devKR3z/7bJy9eXtLLK73Xd58/fe/2Jbn7nf/47UePb18yLe8+/Oj57UtN7p69fwGf7O7ZxWcv4PqjD2CEW/e/u/OnT799+egc/vPeu8+/enn21tnV2f7sD2fnZzdnf4WfXpz9+e6jTz6GK2/Dlb/CFXr2G7j64ux/wjf+fPfs8adXOOS7n7iR37148ZLfmLtHjz9CIh99/DE8CT7gz5d3jy7ed1+6eOKuXXzoPh49dX989M/u471PwgDvP3G/P3vuvvTkkfvtyTP38Yn/48X5i5dW3T167i8+96M/v/AP+diP5z8+ehep/ASpInePP6UvXhr4YDjM40+5+3gCf2TwwfwHx4+7Jc78Xz3OnL1z9i789Wv4/Tfw05/h8/LsK7hy/Tp5Rl+RZ/S74tnPAs8+OPsS+PJvZ3+Ca1+f3RzljfC8uTnCG9LlzX5f8YYc4c3eeN5wdjJ3qPDsufTsufTsMZ49xrPH3F2c/x6ecnV3cRE+zz8FrslL+EP4YY2Bvw4MfO/sCxCuL4CNIFogdOU3S2bCwI6bTB7j5uUCNxtJO8bNRtIu73d1OhYq1WHhxfkjf+XCf5Ys/fvA0kduPb442weG/iow9AKYeQuy+M7ZM/jpG/jb9XTVdnlJb8X9rlu+37huL09dtyMe/fyAR0/h6l+3rNuWO0uy9sPgzofw9y/dYtzMnRWtdsIueQJvyHfDm18d8OYVV9c92xGvj0NRpT92HPqTe/uaR8WVipPHeMS+pxqI3juX/qHLpcdOmq5gKzy+2r6vfGL3zqdfdvkU1t/pPHrjGumYJEnPIek5JF9pvX0In5dn35797Qe549PaFpWeTdKz6dKz6dKzqW9pri645yBGL8Bw/6EuOH7vC+6txKcvwDT6+jUajUdN8L3YaBcRzxriWUM8a4hnDfGsIRVrfh5Y8y4Ixpewwz+C/36DTAoM+vvAoLUdDae04I8SnkHu+pRBRhxhkPPtChZdv+LezzyHmOeQ8BwSnkPCO3w4rZXHh6/h3BX4wyk8jH7zcxCv/wlC9o13/I5zsrsGjzOS2sBKdnXMeW5ZeZL7vJmZzK4x85eBme+BwP3ZhWD+mMINf2tWLQrlX+DnL86+OB6gCcuW8mVzlBJx+rqVxHPSKQTk5O0x77leucws85Kb4Edzen0y744vaH3tWWf2nnM392RWkGNmBduo7NZYtpVB/w3W6Qv8VsUgIT2D6FUjWzH6RzyP9scWKorFXLacQiz4pMKm4ITqO2DUoWylhbp1gT6Dq1dugf71qJhRe79ydr/Bhu9Gzv5T4NFvYS/4ussd3YhYY3Uci8XgrRV/2Bvnj4vvuSDqowOl/7PErz85X2cPEnOZwqZRmt5z+yaq/ON2fsMvyvZdjjUKX+9PFykRYqWXgWf8WizvndsX5aMYOQ1bzemcPHfK/+t5Nqjh5K1Y2Dlv486J9sQiI5NuC4x0Nsn98xHZdxGtEVRu3iyJPyBnvV0Sf3h2Mot/WodbT2Gv2zOm/oQT55P5exMsE7wZGeyi/PfK4GfAV3Zz43nWbhrHebbFQO4rRZcpGbNuz05f48k8lsyzzvNwjXf0Zlk1JsFjt13n9T23g/zN7aVbfLPaNXMuwsaY7MpCZiZYKc4pWeQWZz1uKc8t5bml/FL2ChB/uLptljLuMc8+PIGPP03WyuXZv05CI8Zz0XouOhOt4CJ5VS4Kz0UvYl02Yk4Q+ciO8FGGMACYVT5EYgMng+CpIHlKjJiZMnORmbf9yNNYKJ+79PD+7F9PWcVLUrlmPffF0i1m3Kiv7l3/uQ3GreHIyGflTuP3nrF4Rg35xAERME33HGN1ncDwlyCk75x9HH66OftyRWBPYTCVNyshmb4pdE/WozpIwT+KEZmx+djn3U8rifzr/aatFmMu5H7AHCfwykngxaNDeMKaoH3ofJY/Bd/lT85W/LILTnCbqlvLpNKNfis+0I1dN85ZPKtBlsvvlHnrrIqpiKeJReNV2bp0+250jx3x6LLZt8E/+c4ErdwqsnMSRY+am4qf/ynw89MORO2Ry02gUzLLTlxuTS2jzp8xjjcbcNwwokPi5uhg+6ULRh/+1WUoAvuY8TuE2w/eddua4ydCYHB/EPjpnK4pD39d8BDtakzVX7g8z2XIahzfIy67bsgCS9HePxLA2l96prLA1D1rvJDrYEl7j2eyD4PW9Gw1ga/GM3Yf4Fr7wNi9aa0a/OFZ/OEQePQs/RDN8PNnYed+9iw6gheHTk1vKn6W3L/XwH5+vcT+xpFJ3D8anR5YlCJYlMLznu89790nd5+O056LXU67TRwZ7AT9mRf8Vfa+ndj7tbM8EYry1Yr9E0P/MSVFL29eNSUVNIZsNEata3GrR+bSI8xV4jTmRsbR22RJOgayuab4p76nHZJWa/pXb9S/SxZScIBuL5tMSmCnuKrUr+ip38jOVk/IkAeVIREKn3VqytvqzzxDL54F1Rx+R0bT265K/kVg9G/der8J4Q0H8NzkFDHTDW04030msRikONEn4jGugWb/K/lEvOcTOUjnCPR5GhtPseRvw7q/rdf97eU9GQqvao32jQTW46C3p8r9KzmTbQZwXRTXIDNNGjrZ9GuQhxOEMbpEaXNye9srRdm6KO4UAs5xI+dUxh+efVroV+KXfQNGjrGPZ2H/+eLsL83mj/juv57dYmIHiwl6HKZSeA6rWk4vTxBT1WUv6bHXh4+24CXiSq8R8iwsdffJ3adnmQo8awVzzLSfnpUQnOObOe8pxibV2nUwOVnfe5yQH/LqSswDb2knbwJvKNWOX/4H7n/wuw/4SH73wR/OIw8vomH0LAqmdwnWeJrNpP8BW/yl2+SPc1ZuTcCesMb9Zl44VSckIWDj73IW//4k/P2J/7vzpiLMhOqwuLVnbtzSHW8/9Hv+aXL6O8fP45tPvYEvpc0iP1fqXoKgXnVRYo2J1N18RhbnKEBcJyCRb46PFweRuDH7Yrr7CdqcPeZdicobigrxFHfoKO/csu7F2PsGe2Af7wnj3vQtTBsCJDbkKqzKwvgshn4fZSGMoeABnuwzYNhf3Ub+jXN2ohH/87TN/MllwzE4dXOAsWhlUm0Nm9D12Fzaxbk6PfsTd/FZLdaH0Yb88NCGnLHuF8mC/MJtN38CNz2kwo/nKe4PEtvlXwg7mS4UCv2BQiTZKT4kM52o04dxIV8cbtQzDv6y4OD/dM7MO87aPJmHLn19Aqgx8VHMzZ3NFaZozyzIoDMg97qTeHRpCveH+EN0IM+D1sRX9CGlQo22sY/ZLPznMAv/4nz2vSuk+MqVr2LAHqsJ33EgDyxlOo5B6EaiPWRmVbD5XLD3tUnlXM7DaKo4KfQUfCUeIN/w6faqMD0huuqtqjA5lZXvZqtw9k3t65+ok38SJoSfPd4AW9Ar+OgT9IjqWgZgA23m9kiPoBt1Cp/eznwCEf3Auab/fpxjXaN/DVIeWUbnxtS+a/TTm541QF8ry36dLKc/O0jqqdH9fq7p1fnnwG5FeP+yGwqJHFwJgLb2VJeDcVE/SzH6Q89oVQo/hb9/7VTmrOLzPqRQrsc9Gx7auUkfsTONn37PMpj2lO9eBg9gHt1thltT55huu6qvn7Zr0Ef7/jruWfVtQ4CcXQpmfRk+9uIKL6il3+0xoHT35Onjb18+Katwb90UXLiA3YuiROnWsf4T1zDgL25SPhteCZPwxLPgid8vnvhXf/K+s5CePHvsvvLsmb/2of/4HD/unpS+nCcoFESj29uQVF75bHhlG0nMkwQfHySKfg307FMDiutg6Xxd9FP4Ktn5+5ARRQndn/0r2KixXcWTD/4FGP/Je37wj+DnD86xBcsT32KFuP/dFZdovBT6r+C13+E18urj0I1DxEv4vyclYuE24LJeuNjvN+7923l7Frh3KErllW3zxv288Yd5O2Xefhnm7RlwZg9vi9GTPzaz98s0R73vfLbwnW0zeuln9PJhRk+Z0bfTSsRcAPrJpflxW+QJ4rXPjlzbNnPCz5x4mLkta9HPwNfOt/4y8qtZi/3vfLbwnVfSrpQ+TOkpU5ptq0vX3SuDlW9DniT+/bPB37dNl/TTJR9ma8tsnTsjcl/Uot8GJyT+/bPB37fNlvazpR9ma8tsPXEcuU78iLOS//7Z4O/bZsv42TIPs3XKbP0izNb7oS7135x+K42TX4T56X3js+k3ts2l9XNpH+bylLn8aZjLRy4j/VXKU9+mqrAv06pr/7ptnvZ+nvYP83TKPL2VnDtcK779TuuQ5yutQ56vbJuzaz9n1w9ztmVX+60Dyd0c7Gr5758N/r5ttm78bN08zNYWZ/s8h6OTjf92sg7La58dubZt5m79zN1WhP08idHN2dXZYzcVf3LR8gjliGLTXv9scn0bkTREevHzMS04+uQxq37j1W+i+u05jnp394ELYD+I6XEx3cSgfwgMet+he1wixqX9PnBIPrirYJPq0cYI39e0kR0z8Sq9sppe1VeFTFdvxC38Vl1V8aK6vNkTWl/UcjwwbSlqZ+eHR/6bEoq3g1AUzTvg2kQQ4JUVppv6nDTEEBT1PieV8guhy0m8Ud+OOOkfPFheGv5vURC+1+S/aUF45kp3HjlYwFRx+sf26bGEXLFFxbk2zptiza8q1iR12WESX3s5spOZNvz/Idm9ree7esib3pcCOwObf+dUkUfyTBgcRaT77kdEC/7X3T2+q4e8KQb/umFwwdqZDO8yEVeEXV6O3v/6Fi7XF21751E23/OD3hSrfxlYjVeunIX1tSuDbJnc3ZcI4abdW/K+RAizl3q0L4FwquG+1LtVH7mVthQtbavfa/LflEC8VQgEhlzQy8piIHrUWC0UbRYATwvg6trsG0PUpKtqz25o38S4ub2+2l8fTuWbIeFNT8eF68L5bTMdXbG23ILuH4m1YPhvJNZX8opf0YFYK3Vohmaxvr7Bf10moIVqVr2e7zX5b0oMfpbE4N8CpgWbK/9lJgo9I4uVFw/8hkKFXR7Rb615BguqsB9GtlskZ0kOvr+0v2mzHssdvnDVTl+ffRoaQPxx7vswSy6lHblzXcPyFcZ5U0yKUbUUS8vxtRmDYsjrGFVrzuHKOPcR/H3/yeNvX77/pMhr3jg2feQAzBgzewT//dZ1OI15sZsEo788+/ru/fOLb18+fu99/M8/w/X/7+wvZ/8KluATt9/cOEZ+GRj5Kdz557O/nfnGGX8BVfSFm44v4W/vn926Um9UTZ/B9z/xNXl3j9/7F6e+MkXvFDTdFU/+VTXGR2dfhbKeF+FsFD/Sfwyq76a692fVvR+79j8fnT0O9/y/Zy/PtLuqzij8I2fs7Dfw8x7+gj/h367dGXgG/qbhCnH/pPumhv9SuIK/3VVPfSu/CXDkb6iawxP/jzNSffPt4pu/dcULX5/9KXz375Ci6tu/KL4dYVNf+nBXukefyeae92FU0AKuLYSrdIZPhy0Y0PQLd8rfH90sx1Ox/uru+yrdwas7fu4ae30F8jH6fvuE3BTscWircumwKZFP/8HNRsurfFeisPg+b978LaDmz85YvZnMwq+Kb37s4KBfh4NAXji7Kt5Fm7t8fUS1mrLiCXf99Oz/Af7fBsmpn/tLV9X/7yEAg+vv+uD+t+B+UvzjZ7cNLz90q/D4CLfFv3aEn7kR/hzWco/+4u7mzgtXY3vt3qJ3Z0H5wZr2RxOAlIBOuXRrbvbuhxJx4WT532Emrs7+u1/l4d6fALXotX51oBEeuVn72q2fCyd5Xw8l49exBit888uhxLZ3vpXubNe1+yaq6A3a+ZnDcP3xQTs/aOcfsXaWD9r5QTv/gLTzW0k7f+PmASX/QUM/aOgfr4ZWDxr6QUP/ADX0BXAttLZ50NAPGvpHrKFbXfugoR809PdZQ//joYYO33e5zTN/+OyDzn7Q2T9enc0edPaDzv4B6ey3g87+vVsBv4dn/xFk+EFHP+joH6+OFg86+kFH/4B0dIx8FDr6QUM/aOgfsYbmDxr6QUN/7zR0R57eMPIuU/S/h3amD9r5e6CdH5B3D9r5h6idXzfy7kE7P2jnB+Tdg3Z+0M7HtPObRN49aOgHDf2AvHvQ0A8aekVDvwnk3YOGftDQD8i7Bw39oKGPaejvF/LuQWc/6OwH5N2Dzn7Q2cd09ptF3j3o6Acd/YC8e9DRDzp6JfLxJpB3Dxr6QUM/IO8eNPSDhv4DjPylk8KCq6lvotfQ+aCNP1Tfel3aOlL4TvX016etL0G/2TMB/65hPHMv2vq4FLcyeNl44G9Xd89w1uV3fYfqrF1EoxvK745kTh95k0MdyYED8mTZi7iioNsfZO21yZpqcqj3J2vmZFlDa4S9srT9Mkhbqf1ba/Tvg7xhXBe092uTuJ/nJ4LMFRT+iK1R3sjM2BptI48/XFu0fY83bYs+4Ix/iLYobdb2j8UWPUVDP4PnvnBv9Xo09C/yE8+u/7fR0a29+aCjH3T0g47+3zle8KuKj++4kf2pkn8u/La3q6rmeO31aOr+s1+fjmbuJCgD2g28FpBg1McM/pGko/Fv+B3kYpQW47T6rfP4UFPfnaxNVaNT5pquzRWt6oiRjH83Eig2SeDPKyl4/fGq8fNfnyTKYAPcut0fbQQN/wR8f7sknhqxkh0t+MONWP0cvncN2vsbN/47xft7qfvPQOeXaecP6+3sv7Rr9myH/16TJJ5G02kSxkFK+JkFmomzOlGuLEgarSQMr1/DKCgRN04SrbOZrkFCzYE9+mv49iG9f3Dv9AVw/q9J5x3aRvvmnVbu+r/hzR7BN28d173++wPw90unA9Gq+nf4/es0J7g6/1fi7k/cm76D/z1RVt4CGzFq2a9eq0T0nnzavKNmEHD91s261ywU6JQHfohxOx9qApx31D3X8P/ESc1ds4a/cjP1pbOv/hD2gz/A7388uxrOeH3Pn4Lc1Hf9B3iyPNgdr51kfb34pF8U319/yltwHTn/F/hvOz5dfPubofdz7O3zXetvP37S6O2PP6V9+3L8+u3/YfD2fzyLZ5WPbN4RB9o7e/T9ssOF2RN/1eXEytN+VnHj8Dmtx9bnyNWZP1u0T13Lx0xhfV+Pvl90uHH8ab/s8mL+pLcrTrTPoN8L7fwzuP6N87zeKbXla8tA9Z/+KlqaJi0tHrT0g5Z+0NIPWvoHr6V/ffahO+L8v4Avh7Gxb5x+xeegH/A6beoVSl7Ft7pOvhV7Bd/qbZj7b9w7z/0iXLWHb7Jy5z+4CO3p/tvP4Y4/u+/u4zw3ctKPk745D+49x51v3Tu+Xg/u8MmvIl03Sbr4K0mX2zsd7784e+E88a/uPjgHhn5w/vzbl58/fQ8Paf2d/7jLf2NS+r/iD4djYsbtPsf8edbr9zruz6KWvNdR35R0/6eyuvE1yXX9zFOtXdzDhIu622DtoqSqjrVLFq3dN8X7t/Nf4Krn8Z9fW/6k9+za6vkuo9bXTrsIF5ndu6zJpctf2yZqjdrqsspxu3yhQ8zdNPP4k2GusJfH+Clw799cng95+bdkIx3med8qcpm4u13XVlg15z+BUbFq+CbN8j+EGGysIH4neHzvwpj/hrHp1zTjczpOm0Fcfxz+i/N46eyVPXwKh2MsV6J0mYY1lMJ3tRIPZ+Vtx92/BpSHxyO8Lr+//+zTuH/r0B/EzcGt4/Qt/CyLrA9x3MdVsur1f1fc/48pr+N5n39/PfzOzzuVxxSu3Tr/TaTISrSjtkVWXheP/+HsA6DmG2eVv3A5snfiN16rDTun41WiXSRFu/grzMn/6XzgksboCX/pYiW4R73A64GOf4TRdm7tjf+pNzLrPz/7/Rn2rfjLG5rt8fNPm2UbMPFo16nkozC38hAvfwV3/8ZZeMrZEFfweeOsgmu3I3G3y3xnK6/ygv9XeONSZg694L8DmlrPu3fn/4DPy7M/VzbJ36EkT2b+l46P0X9/M7N/nIbTJEACv4yzE5Sb3d+473s7XzgtfOtsRrQs9vBt63xX5fw9475xeWAffjcS8Gs31zlyUkpBjTb4O6Sy0Tyje6/PRjUSc0l4FjQWytGbkoRjNJyq8XEX5g6pIZydydzYxkkCohCkkwTU67dOFq6dVSTcHnDrdP7+tUjCP6a9At/6VH3wT8O7t+qEtxLf33Gc/fK14ah7T34V24t9r22vnwaM0ZcOr/vXVFH5mav2iVfeSUi917kSZ1S8yqyI79usVKvpm+q9/+AyHF+5utb7sOiOjd9b7bJZ7f/5yP1fH8PFL0jez+u/vvbVP37+adKG+ETm/l+GWJ91VqE+kLaIbPy+6YD2r6+H/+1TT+P63q1cjCUgxtlHFnylyWFkQb9hrv8E3vyLM18hFGX/XecFvJOvvGYPaPT82mu4dN/6AzwnfmtNb/xT985vwmfKqE1yaXMpuHHzSRxC+MpFlfZuprmzuvbB48b/SlfpEtHv6HfdOO8NrbHXtfZ8RVmNDY9V5R86Dnzx2mJNr78W4XXXi9Wo7PvvMKMO7plXjNHmjlnFGNrPp1ZStBiNh5oxjzx5qBn78dSMmUb61it2+lo4dv76xGlQtHFfV4bzQRPfhyY+vXb3u9fEh51CHnTxgy7+8eni9erJtoLtH11m+W9AP6JOfO3k3+BnEd4a8ebvJw39saPD6b/XjG87fPJp+hajwNRF/k2oR7t1lY1Xla+qHAaBu6wA/tf/jp/X7m+vx0s5ZU5+1WRSnjuO4hNfb+zwOBWve64QL/T9m6tyH8VMh9dAr3OejlHweufIutz865mjf3LIpRdnPsJ4AXx9EX7CfRZ1cDlLf5+RNq91bg6f+13MiIZ50C4/pl2eDP+rnI0pXZz+O5yRu48vYEruzt99/u3LR+89ffHyNvzv7on/jbj/3T05TzP39y6i6Pv94Qxep53o9sBX+Gx45dnjT69ewrjPH73Aj/efuI+Lj1+8ZPDb8xcv6d2TZ4/dV54989c+9B+f48fd888fffvSP/gnsLV61fZXeJ1//vblb8/hO4bcfRg+n1/8HsaDt3j+EbzF848ev3ipb6/FrYvHP//8yf0MdPf+5+ffvnzy8XOk772njujzp+5Nzt91TH76if/bMzfY+fNP8GXPnwIj6N2750/9x4X7ePc9//HYfVzAKDfwzcd4/wdP3RP+6/l/e/FS4ueF//VT/3GOPPvgyUf48V8v8DuX8Pm+//U5DvdfLx45vj49d8NdPMXfnl58hh+P/cfTC8f6T37nqHl6cYFv8eHzj/GGD58//yr2X7xxq+Xf3adDJt59/sSR8/nHjtbnzz6+8nfix+eP38WPTz4W376E/7x4qe7cx63/oP6DNB/w+QS/DxIi79wHSO7zd5+68c9/677y8SfwlY8/eQyEwWp5+jtg99N3fwci/c8f4Ht89sy/Y4gsPgVq/3bmuz5QXAF48eP33AQ8/si98ntPUd7fx3He+2e8/P7Tj799ef78Q/hPsVYkkVeK5LVirpX8/q2Vu0fPzp0YPneS8+TT5/jdZ5/AFFF9vRe3N3fPP/0c0e7PP/0dfpy/9wSZcH4Bf/wNo2on4We4wrnEH98v/vx+/vOT4s9P8p8fATfOH8HS+OjCCfWji6fuGefvvXgp4HKE11Mid4wJRaxH2Qu+s5IRo+8+P3eX9U4JIq24+x3+zsVOWUuNufv8An7VZEctFUTd/Q5/pXxnmMCr7jUluQF5ungMF6jYUa2oMHePfg+UPfr9e8iaR+/+HlboXUEOjMci3t/uCGfUKk8JvBaVhhHuCdFsx7TmlHtC2E4K6olgBEgkBt7AE0FvqCeC6R23IC0zGuBrmhNCAxk7Ba9IPRECmKPdJcccujMKmCU8DYLtgBOcBjo422kcSAY62A2rmAH/JoRQCiPCO1LhSaF6J6mRRnpitN4JbpE2R81vmNxpBi8YyKGU7AhQa03giwRqdZ4cfsMTXwSxwLIuOUDQeyhLuLyCLDkhkho+51J0/uwCLt/9y/tP4+Q+/sytliwhn37iRq2G4zuYa8FMGA4mgcCrsvlwzTh0ZwVhQodx6I4bysnCOKweh+yYNUQF0RTwq7ZK2vk4vBzHmp2S0pgwn9zCqEID46fDiGoYvSOUa3gNP4zZCcYILJTpMLIaRoKgU8mCoHNY6VILxefDqGoYjmLH4zupnbVKLNCiq0HYDqQFFngaRXCh2QItphqG7IQQVof5Bp1hlbZkYRhbDmPMzhCYYZmGkZYqIebDXFbDSFyvgvM0DLGcWzof5qoaBlQdFyS+E+ggIilbGGVfjqINLAWry2EstXaBNdfVMHKnlORCpHfiFHkzH+amGobBSgTVRNMwRlJk+HSY23IYBXuEVaCgk9hIKQmfLyg0Hoth4PGUManSSuCgNtRcTdxW6kbCehZc8rS6YdaInnP4tlI2EpSdFobIpLMEqHK78E6VrhFqR4kiOmtkzgxK0XSYSteA6jWMahpYI2DrEgz3uOkwla4BZkjYDKVIw4AeZmqBmkrXwAQzyUBwwzAgfUQJtjBMpW1ga7bKqLS9wDo1yooFFlfaBiwUZQRLu4JEU8EuCPFtpW2YAnGD/Zfll4JlyhaoqbQN4ztKZclhItiK2FTKhlE0OXhUxDAMKCwmF4aptA21OwNSEhUxSJ8Bw0UtDFNpG2p2YLDYqIhhGGa4Xhmm0jZoHQtloh0FMi1hfdkFsam0DUXVCxskTytTa0bmawF913IYeAvFhKTJmDCSKzE1JsCaqYahO8Vgl0raBtYpldONl5JK29id1QZt4mhKKE2onqpzsNCqLWoHImPT3oL6U3E5XQiUVLpGgeHONVN587YSxp2PUqka2GUllWmDEjuhmFYLo9SaBm1irqIuB1vegjm6MEeVogEJQZM77nJkZ41cYUulZro+0WwIMIQP7Wqw1IRNng2sCti4F9Qera3hvn80GQO9n0OC4HWopEn6QCvD1jflD6utavBzwHDlOvBIOpUx33ZZbVSDrwUbi1RBC8NGY5G2+SiyWdtW0EiKBjcB9MXUjmC1RU1xP+KWh60bdKBQoGnmo9SyB09nisZNDsw/sCLYVIJZbVGDBga1zWl4I9jGNRVyqjlZbVCDT47LlERHFu7gTK9ITb3FsR34K6Ak0jAS9s255mS1QQ07JaxmY1gaxoLBxRYYXO1x4DeDecWixFDcORmqkekw1R4HWgH0jIoKC9W6BOtz4aWqPY7znQKrMWpPGAZmSs41OastavTfOBOUpmHApBViPuG1RY0eMlXa2MRiDEQsLMraooYNX8IGG9cTRjSIVHMLi9UmNdjCGhSvolGIKSiMuffOaotaggktwZtjaXGDxzL35lhtUIOTYBlHbz1qKyE5W3ijSs8ocJAtNSruuLjUJV14o0rRgPuktWLRY2HoadgVWipFo/kOHA3Fg6KBPU8Qzhf4UikaDVawgMmO8gtyp+ZmJ6tNaQ0WOQPFGeQFFraSsL/MR6n9dnAPKNeap1HAxzULo9RuO2yv4OBGM4/CtkTAeJ2PUikZY3egmsDnycxVdu7FsdqOtvB0JnTasikYvwvCUikYCzaQUmCMp31fgUJfEJZKv1iBhlU2OMEU1mS+K/HahLYKjbxk+4L+JmSuFXhtQFuN9qZQ0bWFtWAUmcotbwxoi7YvqN64npWFCVoYpbFhcBPSJs6zcjE1Od2SeG1Bg3GPTkG0zTR4XYTPtxJeW9BglqOHwqI9D/pSCjr3snltQmNQGHZnHucat2tYjfOwCm+MaKLRfZOBGupChXqBmtqQIRYNQ53WIxgBUvH5UkL+VW4X+GscA3lhHDDWQPWy6bbPyWU9zii4PxsHrN9eyBwMNbBpRPSeCPpgbK7MeWMG30ck/+7u8fN3MXswSd3d3uC/h9Td1tQdaEEOxmKQaAkbDmPWqJi6MzsB1jIm5869EWQ0rIKQHtIUbCnm1HnIDlnYE+DmbupOGsGmqTvwl0kRtmSgokGMYvbOomIMtBjYBcBYxtyeS5WBYcWI1SlxZhQ42zFRVSXwjDFcTCjBoJFQyc0FxQ5qHlOW505Ba2UCGUzsiCAEibzwsg4mnUEvxf0q0GWiKZHYJPCk1PMEHgasYMM2yX1XFoxrHhJ4ZsckFWituAQefBv0o47JVadpFMwZD3wxkdpeAk/ZATmLCbyRLG1M4GHcEFR/tHJxc5WELaQJaLufaclodNUkcoiJeZTrIIEHBhABAY+7NOheCd7wQuaNN5s9uuLRMpTg8ilF9AI5bQIPbDoZo6MS/Vi+EBhqE3gwSYZHu1tgBNCSuf/Z5u8E5s6pVmkYqgyZm4eHGTxjjdUxim12oHnE3CVpM3igNySwWKZhKOxjK/kl25jNCuMUkTcaVj2YeguJ39oTAKcErEYj0zDgZqG1dGIGDzwkIMayNAzRmq6kJesUHrhrCtiRX4oqQejC1lyn8MB31Dprao2uJFtI6TQpPA7+DQaY0kwRxs08GHOYwgN3gMW4BQyjmSYrsfk6hafA8OUxsw5CLJWiczO8yeAphExI0KVpfYNlR+bRjzaFx8FpUyxOlHRohpVc60EKz8I+E1kjwTqALXsh89uk8PhOgT8usmqHX8hCGroOOQiwKAXYzzINY43z109M4YHwK8ETi0H6NHjJJ6fwwHzXoNBVGkZjfmkhZVupGzCTYf+V0UXBYexC+qPN4GEsiFKr0yhSMLEAyDjI4MGCSplf5DCsd7rwTnV4kzmjI1rwMIxUSxnbOrpJdmCEibi8JXrcWi/sUU0Gz4KZSRjNMiykVCusqTN4YPpJg7ou2ROSSbOwouoMHlh/VBqaF6YVYq7O2wQemI2aq2IUwqSWU2LaBB4YIbgss7IBFcH5qRk8jK0ay9IwYDQKjNmemMKDbV/oxGCnQI2yCwmvSteA5BNhaFbmFM2lBVqaFB5oTxVzDqAGFZcLnnqTwhPgyJIkwGjNK2XnyKQmhcd2YEWwwh0G+YFZOjmH13eONqXxwGBThPMwVQyTr8YuyE1tE4+8pI2JPMOUThkVMEwFzOlCKqSOgqE9bWwEVOCiV5zNrfQ2lYdICEpjSI6CHww7zlx1tbk8VDI8xftBkwnY/xaSD002D+Ed4NfFFC5so2wlu1PHwMC64mC0xQguOO+w+S7kOE2jjBX4+HG3YxhNlnIhJt1k8yi8AiPRC4L9hhO1sMoPs3kWtpgINYFfEdBLFoaptzvhPA0R+QuTD2K8Qk2bzTNoiNI0jBKKzqEmbTaPYmiApUHMAoChzeQJ2COtjMgtzFaC8zA3A9pMHtgyAiTPpGEEOHkrAfs6kweixgwXebKNEXSOhWwzeQKsTqYTexmmQ8hcG7eZPNhgrKYxMo2SCB7QfJtqU3kCU4AmuoewLji6MgvU1IAV2HrBqyzUFUNg7qm5PLiPcBFZAzYKvJJYSXJWekaTHb5RZA1oLwS1LQjwQTbPwDRFXxUBDVQuQOzadB44p1IlBxyGEQgjXHip2o9HQC8BNZGGwWqDlTxy7ccjRlkCj/MwRFOxMEztx4PvQlKIg2LYUlq1IHyVprEIJhfEZtag9TYHtx/m9GDTZzHXCfPNYf8WC3nXOq3H0cAR0ZGCYYwAQ2Vhfdd5PUwbuJlJQgyW7Tx+eJjYQ1xmRDE6Q0LYeTSgTe0ZsEPhX0Y6WZj9OS6Yt6Y1QauYJRNAYwh9IRp1kN2jaKNj4DdaJJYIMgcGHaT3OLoM0mZbAmbKrLCnSfBJ9GBSQMpt6EbR6Xo4yPAp9KdsYQloEMgVPjcZPoPuHY3Tzlz+cSFc3Ob4HECEoA/lx5GwRBAFe3KOj6LzK6M3BLaB5nbBXj/I8Y3i/xtzfHA/2DrRu2Loo8m5yX6Q4ruHWP9qig9UibUPKb5XSPEZYVTEhis0UpmKWTUUCAYmndE+gyRNLNaLKT4DhkQqSMMguMSr3RQf3DmrjEN/wSR0gQT7XXOkzaf4EGRFHTjv3GtyRICBbvK5NRertjyl1sCxM7AQeik+i2C4WYrPWoW5TL+uMMRF0b12lCiEd5NICNaWgLMUmQKPJsxqDOlfeOEHvxWhiN0kn1KGTpN8AotQIrgG6zWAMhIKKLXdEYwEm5jjQyQa5hRDig8UjSGIaPN8sZHWXooPvviKKb6+LG1M8cGOT1TKRijE2GNs7+QUHxggmCgKc6kk7EXUzE36TooP7agIOVQu/MNWqq0OkDhMewFx44AK55IvlKo0OT5Yi1zLRA44yYppvZBxbHN8iIKPO7Wi4P/AKlugRjXmGbxEQlorjEfpOTCuzfGBGY2lSDyNAm8oFopDmhwfgzUBrkoM5roMkJrHT5scHxb7MSzCjKNIzsRKbWftGmisaMqxe0TYC6pOLtIDtwnsaBIzw4jGkfN6gSbDB+6OBI+SpkEsZysx9ybBp8HqsDlYDpuEtAsY/TbBB3oNPHTG0zBgMC6ATJsEH/ilmmFqMAkN+LZ67nu1CT6sdpZG5oUA7s7SMG2GzyidYle4usFlXkkU1hk+gQXBPOlSXF7gGMx502T4tDeYk0ZmaiWS2yb4EE0jaYyAKbMjhpm5d9Em+Cjs0SQl+GAYLTm4hqcn+IxWPFqpCosi14rr6gSfwKLbtLvA6mZgfCzMU53fAzEhhRbGtAa4TAvZxjri6ZLbNPpdMAwH236BmDrgKcCNMCYJDTAYnNs5crDN73FX9EryPHEgbWEfbxJ8YKhIDK5kcwC06YIWPkjwYe0szVYFYxgnPzXBZ8DaAtOSZ2uCUb5Sglsn+PA+zCendakpw8K/kzN8xoBJKZItoa2Q872lzfBxVz0R02GgbDS4tfP9ss3wgZFIKEsvhSVXIH6nZ/ishF1BFApU83lZUZPhA2mjytC8KYC+EnNPvcnwodUtFM0bnSBg4yxk1SpVI7EaDt2W6MdqLuXKKLWmwbYgLGXdhUvCz+OmTYZv5BttyvBhCTAjMZ0mCIYr+UKCuc3w9Z2kTRk+rLLjJmFawCFBo22h5KQxrxGcQGRKZNkd5cQsVIscpPgsYzoWlHGw2UEHzgNhbYoPwdvCxrmH3QJ8VrEQ0W1SfKD0iKZREDki1MHRWkhBtUk+IywvhgFzZw4ubJJ8DA0sKlMxLrhXlK/U/dU7HoOJ4WW7CKLFwsbZ5vgQpiNteiXEGpK5Wdym+OROUIOLP45iwdhaqYjcN7u4JizJHsdR+ULc6zDFBzeZojsIaGc+38bbNB/4z7g55XJnmCcpTk7zGayqUDFbiG2SjBRzB/EwzYdx/5jLwj5PYOov5MybNB88Hrb/1McFATbazAPCbZoPNwRjUhG3y9fYlZdq03xW6wQk4c7A5XwhYVOn+SjWn3CbdRYB73WherXJ8xls0EBTsBzhm3YeC27TfBS7Rcjo9mLzCHDBV8oQ6zQfTLDhNmXNJf66lI9t03wWbuRpFAr+y0LGu8nyIeiXpSYjDPssGL5QSdtk+QQ2GaHRooVhjBZ63gLjMMtnwNgixUsxvhCeaNN8CDkHz0MVHLYLOqvJ8jFnV8SSZ4ZdXcCbX2BNneUTzsgxWWrA01tKFtZZPuUsrqizEPfomvicmOTTzvozeSFY0INzCGib5LPOFDUZB6XZglXcyfGhXVysbljqau4yHOT4mLPSU2Uj2Etgw80tm4Mcn3BOQ2oSBoqZMTtPyHZyfOjDxCnnzmvUc+TaQY5PO5cqSiCiU0Cpzg2/gxyfdR5eDLRxFCXC5qn8To4PHM4UesG2ZdboFelpcnxYAwJOXdx/7Q5sJjlHKBzk+Abh/20pPng7oZlKIUDM6ms116idHN8rB/tTju+DZ+ffvvzgmcuUrbTkpJpiB4EfXtJPvKmkH5NFRolphpFXS3OQEowWE8vGmMvrGWwPcu6vIsY2tn3Em6nFbok+pQSXwSslIJDvPfsXfGyYZxGTf/Btqe0s4YbDgvmfacL+m0KAmgw0sR331YWeKFCGQkpiMlGaOX/YEwUmNEGnpKIJSxQCTQzsabBFZzRh5wEWwyIUy5SZ1ZkisNGRBE8RGHGgsjObsGeCFTZSRHa+/LqiiAmWuGQ4GpJziiSCRHOwG3WKlZEmjDVQx4Zzf1lgDwmbaQKrm8eOnXg39hvlNVGIxXNEEdj/DAObbU6UUYyngCEue2uzOGEltJe2QBToNGZMJgpMPBOzyHjZz2xFlABbPRIFfjkI54wogeXYyU3FYSVKRKAJ/U1NYp4UfweSsTSieiro7+Kpls1qVHEcUPEyJRtbVrjuBIxmTlRCDDYzYxjjS5zwjKpowuaXkSaBJd0LNBnMgMqBzGDUWIpieoJQZKKscfHXQBTnAtuSVESBHZwFmaJbPyeKqYJRFJ5qUq7f8ZEwF0wMRCktYVvORBFmWazoxbXHyIHMwAYViZKw2qf9cN3qArO10EHCFxVnQdY+Ix1WvMWq02J1MW544hTCj91OXREFKiESpSnK11wvKuzqmVS11U6rJCWEPa2sTrpaKGFS12KNLVessVGi0LbCnbOi6FJcRooUMStqEV5ckpytQECpAscs0wQbtI114QqdZIIC5WkAPwWzh6om4kpcRamGmcaS1wUieK4vUGDuGUqMzHuYFcLppHP/VAOKDS9fxMuM66QJwcv1uIiKqL3YJ6LA0SIzqIYbFhiRlpoCgSF5i4AdmxtiQjdrTGWIg9m4FtdxNgQB+ViaDW5lirsbV05PWcEI5n73NGiXsQCJyIxA0zXUpKuE8KmIuhE3iSil5vAZZ2FILaPvpNDp0cqWswNqMKJW4DIFpU5FJipuKBfhbuo6S1dE3YrbODsS22TxBU5hm4+cq3MVxAVN2HEmL2caNVT5VAXTWTwVi/lnTyUIeLZGDR9LMFISn0qitVU9Fdv8pKdSWCELT0X8U8yAHDwVLAOg3RaPDcuneiyT7DQW43NMIYzNvMPvxnDXtuu8mlhPBfaLIoYQk+YddsNWg2KtVhRGjlmr6QzgsEbRIi8KhgBNew1eFgTbrHuiwM8PlmckynCeidLxFSqiwNVLRHHYFab6C4ctd2XE4fgMcFimgnvr5SIqErffVQ/Fkv6on4SWc6MIH1p6ba4nltvr0/R4LZn0lcLEf8EJwVL/CoW4To1Iqooo2GgLoixdmR7DZLmdBIMjE+UtjqjJsZo8LVNMuduCKInNrEWzvSj03+OuK1yHtzlRhMkUk1XYl1hJWggydxDitMdp39kjEGVqdwQx8O7bFVFGJvsETHrYKKZEYatGK9Lqgt3doOcWiTKI3lY02QIEVgeNWx4KrlIs2dm4QUpOa+MfOJPME5hINZ887NZJSFL0ND30PFwOeieaTEK6BZ5owiyQscm4lEYeLPhLmQwUgkprTlQTnGgsXlxr0maJAlWp0KDJRIE5IyKWtO8lqSuZDRaGke4FTgmdy6Zb1wCtgdJWaLwkZKTHkR7xktReZoMFgzxzfQ0SRYhMm1PtJTldp1QmApPzXLbzcy2v01MpfH9qZ+PyoN7l67LC7HC2yMBNUthq1Hm1R9wkdSNvMivcbM5XvBNFOhAa64JZXR8Jrgmg1+hEUXC7K4pu5W0KPyhQYUuKUXMbI6OKJsRzpEhpb8MGouBn/DVv6dodlhLXu+Kgj2vFqIlKcRqOyKW53U3QBNQxzIo6SLgTWpJhASaNTAse7EDBbGlnKMWzCcwwK6hrRmlUYZFRqO/mvj4oBoqh+uQkSebPbok0GSFScyjE5BGeGlXh3TBbKjEKkZZU2nq9a+zDGuTJMLvAJ+yrr2wC1grsxUSIzmYfp25vjRsItoM2ofeSxs7Q4WnEQe0Wnua1efu0+IqKU5MMavAiDeONEw/KKdkwBHxO2n/qCAyOCerzygHohhhn8WHRA4OPo4MzxIrowV9Ggb1Zskr0gCvjmNwspC56EfpxNG0yHEbIesMN4mCT0TAy0R+tH9+aDIdBq/5w/dDUZDgMN/WH6weVJsNhoGgwsd1w0GQ41Fh9Ge5GciajYXimN9ooCDMZDgMtg+G64ZTJcBgiGQzXDYRMhsPox4i6XoxjMhzGLfoz0Y9OTIbDiEOfum5c4fhoLpLQG20UL5gMhyGC/nD9QMBkOHT9O8MNHfzJcOi094fru+aT4dDd7g/Xd6onw6EjPRiu6y5PhkMXeDBc19GdDIfOa3+4vos6GQ7dzt5wI+dyMhx6jL3hRo7hZDh09nrDjVy6yXDopvWp6ztjk+HQwRrwrudGTUZDx6k/Wt89mgyHLk9fTvqOzWQ49FcGUtz1So4P5zyNvn7q+xOT4dBJ6OviviswGQ7N+4Fq71rxk+HQfh8M1zXTJ8OhZT7Yx17VyF4ttP6hYi5uLt8Y5oJUzjzdGW5M8hIkTL2zLUsXTNxe5uyCsmwe5z8c1jCdIxFAr8MO1diMy1gNDWaQ6+a+8JAQOnQPwQosl8ILgQjE9moVq8QxkgXKy6QILcWWPhh5iCkm+HLrX0t6maAQWs3zxy58aXJZUJtooDFKHBMNzt9LBGkLnsHx9BK7TC44ujxqVryOwwo8pkq0llYiKZz0GolgwjXErsEXl6KI4JEFRoC5SGpbtnkq4RbxneGxpBeKluIyZxKYHLV6rh9LDVWD9BKiBFSR2MEyHl8qUsMrLtVpLJbYoKJQx82sy2xg9dJLWGFKilxnEIoaXXGZEwXIiQWKtDB5N8Sl4TOZkSLNXZ4t5paElmgnZIqUdmZIzAgfgoT0pcnLlWOCcoEmXVTOy3hqcsrqFKEmaS5TxN+ACzgPZLfDc2yCkloMwK8gFrQVMHt5WegcbJR9ImMxR+KSTZmxgXMhzhiUSmZs4HsIfrLD/Jm8vLxKr07EBvlrYsSFgCXUiovZJ6KieB6BX11d7vOiwNFPXIpNMD0vvX5eIa3UY+ir/WWO8DMtlmgKjSa6eYWkhJIuJPIQfnF9mUL44NXx6cHaTsWGLiBP63eNuhCbNNEyr5C7mbg9w4h02DhOj3Fmcw2FuExRfNDmRMw3TyyzEmIkM8qdVJs3SwxOuyPAa6zDVbILLBF6IdOLoDuTDsjCdyUe/3IeLkticiIe31WQnCsUrhGZzaxwm2kLhbhKoAQlGbY2nBEl0gnmkSijMDUTiMKWGk475vmxRSLed5yjIhHFfI61RkpcpTi96wMwFxos47DZiEaAm0v3J6K08LmdmCzUTCT8DCjXeFZ2hMd5HHSNo7hKtoTgeIDflCiJHaqUzYHREGIOROGxXjXOs4R9wWUpCgOHYDfjg0Q9v8rhfgoCOU0yYOo9gKaCSga9r2imCQ23BDTC8z9klmsMKPojPGM2itiDNL24kmlxUdfXap7ppaVCxsUkSxrwHF5TQJXVYfoSvJy05RuBZ6XN+aBw5WcvDn6xCZOHbDI057w5fFuyjA1AhIJlSePiAaKOxhpFcZXsEAOm1UImNy/ZQJQNJ6AkMfYtgRNgwQdk09oSUtAkxjCX3DWYr1EUV8kSgalmc0sEo9KCZU7pWmIEnnyW8ApYWl+vrHAyUHQbEArUsMlc2UQR9s5dERirqaYDt0HBZFBLMxTIlGYshrGDUh07DspeXRYmvF7YtlJcsW9MY+cjh01OVITFX6Mkrq5O9ByweYE/M6f7WGxux4vtEY8HUC1EWl1dZcgBR+t14bEkqPHBYxnMoy0kMzibNdLh6rp4LAbfF/YeKVPx3sHMix1GoewBMi1E6q6CKYItAZYMEQsGy6GzHwJ1Vwm5SAfq5m4UVbDNLm/L8BTFVjgFnksUetCJdTIyKkgbnizqUlH9Eg4HSTRmxeaQuc8splU1MXnPAouEKGIyFIjhSXYq08RLzCfFI01Mo4FyCQfBTlFonC1YX2XoAuwn5otZIlEUexjn3d1WGymrwWUEezgf2KmpigPPXwb+LwVtwjYViMKWuIRmkzCkMXMAJViQATRBfXO7ftkG8Nm4GsoTQ0dYku3S4HHb4hYbIhVEYI+SDCUPpvaoTAMUu5wepeVWii3cPJGA/imOE8I85/EyKZQDepPEJMg9XnZIjlEVB8VY84rQBC8oEQWOm9F5fojzqTIVYVvoF2pgdQJHxi6sHywwLhI6PnOfZJUxk9GZmIrXBRU8KsoMYzmwsMpCDVyLbD5BybqJFlZIYkchUZQlGD0231AHvn+qw8D1wdFEOQlXoqvswyiMejzk7QKrvWTGKHw6i6BfdrMPw0DpDKZy2U+2joKcM6DKZT/ZOgpQzoAql/1k6yjyOAOqXPaTrYOI4gyoctnNtQ4jhTOgymU31zoM882AKpfdXOswQjcDqlx2c63DiNwMqHLZzbUOQ28zpMplN9c6DJrNkCqX/VzrINw1A6pc9nOtg0DVDKdy2U+1jgJQM5zKZT/VOgodzXAqV31lN4oJzYAqV31lN4rmzIAqV31lN4rDzIAqV31lN4qgzIAqV31lBz4/xyKLbLJZbN0+H06243RjKDO8y1VfZ2K7DsVINrkN4fNWQTCcOhinG0aZ4Wau+kAXhRYqI3k4Ayb3tHUGDKfbcQi4lLE9PlobZGEK5ZVpeW4k7PJ5GGWNUFNBlVf2QAa6cZ8ZHOiqj99x4Q9NMrZAGsOnzf9hONOO04/8zGBFV30c0CBmM0MVXfVhQIN4ywxUdDVCAfUjJTNQ0VUfBTSKgMxARVf9nWkU2ZiBiq76W9MoYjFDFV2N9qZ+TGKGKrrq7033YIjfHRj7t81+1Y9ubMOQ++1Pigz7FtjqaN6yRByM0w1zbIOiDwMU28Dow9DCNjD6MEawDYw+9Pa3odGHfvo2NDpW7EutRKGQXX+t6Wj6QD66bvw2ULvr6qqzEwiLgtiFpliY+jpYTYWLIJVrJzodxR5sNr1wwDaEPY6GBkwajAoEEs1Hs4ev9oqK4gEH913h4OhNBaEwsIWLas+tIDwm+jgJuFWG2uAyLVukdDMwJYpOcXfw+QzXgV0R6DAnIbGDnMO0BCo0ntuMRPdxdVgtT+aZEBgmpNVHT+XgjKbaOTyv13dy6APnXGsAPQ8z4oG9oXlK97EKVo/JrTKkP6OctK2LCngcLL55SltiPqkoRGonXqVS4C52SyJmj5CceqOGH0TiE3rOVWTw+bzLmPmI5QdMOKxMoElGGlNnAOpStYkm8HKYzf08tIcG9KF1FPNnfN4wwnUVLYhSETWUiKLSdfVLaMuy7FOmTTAiQI2vMxwh7wxsJ2QuqwJ7DmdDAIYlVCdoDfaRKxPveNklej1NHI+9timBARLmUz996B3QZKyeNxmReEK8zYeO4LDcZkHmO+GRT4EK3N5d8XkfXofnSMBWMgeBJaxZnxUMpKRoyZNeNlHBQruli5JTdcQ8YvKQJkH0fHpohHj0ZQbtLkFzpj3IRCAJ+yPpTFKSqD6CDw+tpwvJf0lTP6Tu4sJGsypXCqfVk4gKFWgx/R/W3gjBJ+Ad+DTpJQ+D1pUWcgfX5M0nKJlAEmwnVrHj6f8Sv8eZmSMSZGrF0lfHJKKeEhHcl1+MEHqc6ZXZiZHO0VPDwV/pqcHsGyH0OGa4ppsAHkCFTUsHUAdhAyLEP1UgntIiLK0PwUPsouucO39qaDvRnXQ8jNwj/bpbjzur3JbdiILc9hF6WHQq5Rzgiu9K8gTgcU6+1UKkKXQU6QDYcTaCMg5rAya87cmW4XmwYDXlC5BbUhf3auy2LDOWGc8VZRkigWfLFO3PJB5WqzObFIICD/qLJHgeJhVw9pa0CM0lfTJ1EEkLNijjoNoiujJqEWFUTlDi6aPORurD89gO+wDNOzM4fZqPPkBvygtQUm2gTlnSt2LHyu4wuAX4sp/UKE4eQD4zPA+LfEAfT7PWuPEITYtgcOhBk/alqqUe22EuMLUIwN0xNCAK+AuweA8QYAVAz8BWO4c6SHcwryW5Mo54yznt0awUcxKBi8lwwHOHisYaoe1fH8CHSksvNNaAYZWRoijXIzLD0vAqtvEvsLHCmxXJmPHtYhJNXjv08XtIk+RqPnu8ruduoeXu/C+et0cRG2v0EXpOf3M5t8pRNouoYMMK4Y7PKDjhXzXRAHNhadEoxzOqD9FDkhAes0CS0B7n0BWZxtRMMpGI0tpXxUbIDiGt05QxerBmiNDzxp7oKfCcdcR2FKWpKUHpsyzGeLyryB2F0HkpRQbWhMCgSR+/x3BprRQjKFCFPCsh8AtcKCb7UyFZEXQQZ0XDU/TyPMwuamuiiGiqkTK4j2Fe08zB1OCzRhxp2EJCu5fk0oZsbTJEfS+15FeHNmepUszXgvahfwyTVnRgYQ0BdPKYesJwVoGaRVXgJzJ1jpEs9ylEB8RUpS/hcj8aQbEFMJ/31HKK3DekCwHEqj2z82OKKhN0rgp4KOp5X/KatjxXX9APVSBNK21IYdSQyo7CZq3OkDW4zIuW0TICTfqRClw9YqGbLvqy0qZIe35mXOkxP3JRPbQJUGAl17xMAxWqFLlwuGU6lurysqmpKao2nHaWouiJrTvdhIvohFag6k/rr0Or3MgwjLYNBzUMgG3DQQ0jW9twUMOI1TYc1DAStQ0HNQwibcNBDcM/G4FQo8DNRiDUKOayEQg1iqVsBEKNwiAbgVCjCMZGINQo9rANCDUMHGxDQo0CAtuQUENHfxsSaujBb0NCjXzvbUCood+8DQg19Hi3AaGGvuo2INTQy9yGYBr6h9uQRyPPbhtCZ+iTbUPWjHytbciaoZu0DVozcnC2IWtGvsk2YM3Qq9gGrLkP2+kQuqKOiXXyKzaaZyOPYKN5NjLmN5pnAzN9o3U2MsQ3Wmf3MBMP2IDX0yNHiJT8D5J0Lz1yDof9DnrkwENoiBoGHVX1yEEafIV9t0cO3s1IWey60CNnnkrGYU3R1bFNfGDLOC2KxEeRZECKmcqHBfWzXVWXHNDKc5Jgh1ZFZ8g2A8Qj5D1QwWMbunGbnLkA8BiZHD2T+ZBheCbbwdyIg9q2ukcOnaYuBIt9oPuPxQP9ijNJBGaGD7ryNk1y1LwljaCVcdvOOYuRvn6yK3faXO6RM+c/dtaQJaS4apKDl8tDbJomOUgx8U7depOceSaSRXupKcG5nyY57fCbmuTMX6JhbNMkp+Bcr0lOwff1Jjl6nm2t5a9JZBQC1uuRU4jnco+ceXKlXYlNj5y88ro9cvJCXe6Ro/i8nUarleoeOU4JZWUMKsqKg2Y0VYcc13Rw/kxLCC96QVYdcgQ6h4QWqa+qQ47ABi3FUU4LHXLckc8zohA3b01R+VNLjGhUVCpQGLfIkXp+lp5AQ1XmDqVNixy4rIUomgVVHXKE2jFRtfy/lw45MKwSrOpLWnbIESqe/tntkCMw3sXLs9qmHXLAhZzvYxoPls7eR9MhB55qTdHjrOmQA3ezvHLupTsODCmstoWXX3XHEdh6VpuCoKo7jtCpWnK1O45DnM6IMrB+bVEWULY6gWcGp6jXHEdg22OagUUrzXEW+jG4U86zIn713jgL58HAi5qyQqfpjQMkMVqdV1f1xhG5Le96bxw9Jyov1kBU1RsHBdjnGbu9cXBNlgee3lNvHKHjSV91nVUSGFr2I2ma46CwGZ2xcbPWOEbO5dfuGDkCkjLRce62xoHLAWF4n51xYFRpnPfVt6BN7B6e15E+PJGq6oyzZLjDapW+VcngsdS7MFmhCHbwtnVnHLMgpiACQX13H6t32DqYFoq1d/BN1RnHNfBY2HOCfHcnXkVzbt4Yh8+BxGhDENLx8XO12b20xgGyqcefNTUh6a2YX8XdDjlCRajLkQ45VZ2B1nwOZkObIhzyFIiqWuSgRVIqoqZFDlyW/jyLYy1yiiqEtRY5MGwVuWha5MBlEAdCBi1yYD6Nb9l/rEVOUaQAhp41c0NVpEKPQFTVIkek82FzsMKpwGMdclKsInTImdsZTeDoeIcckcBSRxrkFIEL8ADVvDQF1wuXZdFx1SDHRXh8T49egxy8O5yvcKRBThHZwCMEVmjixh8nFGkq++PgZX9iXyIiGNr9wMZqfxyRa0DCY6v+OOgXeMns9sdBhRCs2CP9cYrYhuuPs2Kx+3BEXQ93QnucogABFoYd7IojWEjdHmcYQd2WdxhGTrflHYYx0m15h2F0c1viYRiZ3JZ4GAYdt8FChsHEbbCQUZBwGypkGODbhgoZxua2oUKGsbhtqJBh0G0bKmQULtsGChlGuraBQkYxqo2gkFH0aSMoZBQ32ggKGcWDtqFChqGcbaiQYRBmGypkGELZhgpBt18zRjK0YVt7nEEQZRu2BN1BwQhTeaFu6o4ziqNsg6ggVcpwkQ+82dYcB0MpWP2kk1bb1BwHhoFFxJMgbG2OMwz8bIPe+PgHWNdpuG3NcYahn20QnlHQZhuEZxhy2QbhGUZLtmF4hlGQbSCeYXRjG4hnGLXY1h1nGJbY1h3nPuzwSXecYYBjo6mPu5/g+bi2peY4MNrBMP0Ix0aPYRSb2O4xdKMKGz2GUXxgo8cwcvU3egwjL32jx+AwfJZn73upO4681AcC0nXiN3oeagcWpSjQrWvdcdTlwT5BQdnZvJuu9cdRl/Zgv+mEAzb6Qbh5qdzZbbU/jj4k6pVVxY8eA0e+H/1xOJ7MwjNesYF04GXmTr7uQjp4gksdgXSIW0IypEPSecsLHBbUZOEaVRl6vByOauhhOpDmsr9EH9OBi+2kc49gWAs2z+FB2YkoHc7Z6IE6uEj1kUdAHRisyxkrIaZxa45q0XckrxzmQJMIZXKJBivsIaaOpMo1BpNt55yQMI9MF75hheqAyzy0mOuhOrhKVS5HUB3YcCYRRRWdy4xGJJYuGtvVMoP9AdyogQpM/ZIDqQBCU9JbaDHvV87BgwQ7ppCKYNeFx4KbImnuF4CsKtKYcDfSnBLQeHgytvqrA9ckIfKssqCgpzRZBI/YIu4hTQGggIeCP5ixoWQn/NmFgSYbw+kZr+AO/awD1yR3z7FgMk1zUTAsCkXaiGlsShCIsqmMNKZ9dNHtAS5X9cMYw5cH2EUw/RKIghg+j6bDsEbxXHHVALNomrwQT1eUtaX30hCbkRtojK5wwp+YEvd+B8agmRPaCUHUuAG/lhgBEmCKtIIw+oAmSy7z7Fg8BXJBZHxyL9JkrFNPiSami20AdB0tknIoUbTQuGinHh76eElSXhz74877JsCwsGAraD71/QCiHKNaLxIwVdsLuByOokzgDg/Mr6F9JGXNNZh1Cwte72S5uEABM5M1ro6luJEmYV1njhD2JClZTnxu/fSnSatSTbJ7XNESQaAZ2VT6y2uSUHtawaKYbyoGNQCh2ZIPJ6kkvhOhbcF31eg0FYpxA02hZLNG7ZGUeLe4Zc2JsrVRCe4BdZtMVmo+OxqJCkH3vGx8S70IquG+8LPG9NGM6QMraEXRBuR2ShxwFxBJq0YV7Sxk3WyE40mJLB+FqJxBXOP5aCqbB4bShUwpbqZFSEYBU4qeVypVDgdkM1huosVgUZpQ/xxYtKQ7Ki7AjqhVblBWvGcoRQjZlcQGVaSxTSy9riF7NJkodEmCbR2qt+lU2kgS96iBBC6iSiTgA8hS0/yPKdpmsRWnIpsKhCzYaiYU4EWapMfkRfmNR3UH3EvIq6SFHpOFgaSAF68hezRZL8AktrAVgYDI4iD5BosDT2VKqQR4gq+HEuAatUdTZh1844XMOhqQnuHpsaxAW3DszVhAB60DNOXdRqZcQgJ/HbYOwhaRyRYAF2duoIhajBs4FDyVqtJMQl17ULWBGLWkbH1gav5YEg5P7D5WxD0wOTda64M+V4amrjcgmAuo+dbFamc++1C9so3CAxuVbShLUwM/2HboHI/WuqJN2Ubha/bKNgpPdVi2oS5panqDZRtzfCmOymVm09GyDXVF96eVbbTDr5RtqD29Ll9iUAM1hK3dNvaFZkIVVrlRHiCbzJnQ3SgYo8CzwhjF9IQ/XSICiZVEUe67/3gML9dzhCD6ZiDxtEjLeTM8ESVDi4lgpQufR01EcdeIM8ckyGEbztL911zOm8Ogf1lm9VGt8FxwB5dpiVfFtnyu81vSnA1sDXR5y6nS/deEmXlPJhg2toStA8xJkQYEX6KCujPh+/4/cRbyXFHKNq1elR7iZV2cG4aXZVbdpmxhS2JDpr7vD+6wNGx+LCsMG/smxbA9FcV2nyDUiaLg3ESiFHMtLpPAyIODJ8vIAOz1K9s9wie1MjnFEdJbiSj4jRdSXFXn4d3l6cMMtoHDI6uL0AD2sF3wwmWds2MpixrWtyLFyX+8GzkrXH/0Auf1kO6hhTWGe4uruUqciD5ORLHxovTF8dGXz8dmR9gLqT1ojphi6TA5V73N9Ih0fk/wHwijaDk3Tj4G5gRZcFfUDkwaTdvRsyFFJWmbXBduO7awn5ca89xWLWY3JOUJ4ItBL29MJA+ZlVumSsii5LbrA9xk4bZjF6l5aytUwN65SrGEsjkwasoa1hoKQ3JgLjTBCNOt3PFbI69dSSUXQgm6jj5hCa4qGKXrUAKPFmZ2s30MLK0LH2qsK/Kycw9elpyXQGBwkBTBW5bs2rAYta/BS2hOfRjyKpx7MOD4QO6HxgAl7cYrbXb8nceKUpqtgXBQW3BoYW8R2S7PNSTBx2b+tJtRMoAb0NpzZwE2LVscECSB+T4EEmVci6LtNle9yqJyv+fgGdkV9R3eLj3WG8R5lyu74smylh03HGVkquCEi9rteqPdHpSDWVhYjcqSTYgbdpSyPSCeSOa6QI52e3g9ubaPldpbRkx31t5BPQdGCHcAU7GNFcFkYKoxuo0MFhs+RhkXVk6zjYE6DaecBbOc+gZLqTWwOOygnDZ0ghoGZOhURoC4E9eEr7+NKbTFCh3SbGOgJLnb30cbOs6lWMnFVDKhY4lSDLZIvxhS5RbpnBybN3RwNwRfeajyrx4jPty6vg6FaeOjCsFTiwHuZG+VqTAT0xOjDR0D00s0UV42TzOy2PpMNAHzChVF8C2Vl/VD+9j5GzzRuZOAti/Ls2HiGYOJMSYcOh3jTrowCYgpDsmGa0boVmcUFgKYSHx+6Ad6CL5/e6LIlH6+igWSiQp5PHQPfphYMn9s2ULJYOuG6rERthMZ4c3QvJNwpyYiL0KCd2gEEEsWQi2wvZWNGE0qqEnRrjJ2D3Ip86ESzkRwnElN0H3XtJENACTLeYW887ALAJOuT3dAu8XoTBFxJ4Eliows+gQkG2ZkIBgES6wYJbbwpVR1lAOadsUB2Cp2turH9il29VKnVpiYEksyxCfMsCSkCzsbIgtmeDHSxYsNMQEzvBjp4sVG2fwZXIx04WLDNP0MLka6cLFhgn0GFyNduNgwcT4DeJEuXGyY854BqkgX5+XyRQrPNCtjHHN4FjHtMP2k9wxRRboALZdpgRksmiGCspg3CNXEHozTTXvPCl5IF1eMw8EaNRk35vr0TIGEBjazllvdxPiscIZ08cmY5YHdNh9kJzEoO2WWhb2ulaxuanxWf0O6MOdhUntWgEO6MOdROnpWf0O6KOdhunlWgEO6KOdhInlWgEO6KOdhCnhWgEP7e4F1Jwvl0QQe9jofrLMmezngWRkP7SOQsa+mECmiqzAJi6ciTodjB+N0M8GzciDaRzI3ZIGcWCwHmQ/Hj3Ir5YpnZUW0v8VZjP1rZtJwCkw2Ni3bwEM7DnaPXr54Vk9E+1ulwbib5Dm5BuqVTAtPMXPXjtPLGM/qiWh/wx3lemeVN7S/4Y5yuLOKGdrfcEfZ11nhDO3vlKOs6qxyhvZ3uFG2dFY5Q/s70yjTOaucof0tZZSknFXO0P6WMkpKzipnaH9PuQcL/rA2BbV+tW/105gbvYRRAnKjlzBKHW70EkZJv81uQj+dt9FNGOXiNroJoyzaRjdhlP/a6CaMMlsb7ftRTmqjXT7IQW00p0e5po128ChLtNkO7id4NhvCGsZT2aWxVJKpYQHD3bTj9FM8Gw3qe9BzHV3KW+XXTQJt1KV4jLBgLA9HffpgOtzBOP000EadPErvbNTJo9TMZp3cz7ls1sn9dMl2ndxNhGzXyd0Uxmad3E9ObNbJ/bzCRp08yhBsVsr98P5GpTwK229Wyv2A+3al3I2Vb1am3Uj3xuAEiq0sz1Gigis9jSfcUHLAs1dVvw/Fk99Z8SQrcyXMwN4m8+7eFE/iZSFyuq8pnsTLGKMpcGez4kmxcE4jw2QaN6NCOLxsyjM2q9pJZrGFN0mws5XaSTFvrAnDwrrnxVE0Ve0kXKaa5YqSpnYSLofTYe61dhKGtUaI4iygsnYSroY+vSHbRmKmdAinWKvYJCn73WMFRxCmyEnI9K6JiqoOjvR6cpZ4irX54dQplK7AcCw7rM7MDSIRKKL14dCkm6st0JNrUozD+gNnu0sLL3v0fWpdqYtTWfEyK05lZd3zLRLYIvS/XyKqPHkrw7UDaizAtRtYxTIavBk+g81DsrVT85FxEuEkgjlQouFsC7PPrAsZX4+jz4wNfA9Z8ADCH5VEukzQSeLXViJk+QqVCCXQKstmKgU5hHGUsErgL59Dzpo12tZkpEWYqAhrdgic9GmtExXS4WMrrEbWUENYxOpjK+XcPDZr3/TYoKxHyIc1Jrf7VDPvxU7Uq0DJ29ioACUjHxalsN3Nm4VRbNe9+pNisx/Wn2RkxOqxIThqfbDZsWNDUv3iqsZph1+qP0lViUePDRnBO+pgw9CC2hZsGNo+24IEQ7NlW5BgZHBsjBGMDImNMYKuCbAxQDDavDcGCEbb7sYAwWib3RggGO2nGwME3b1wY3RgtI9tiw4M96dt0YHhvrMtOjDcT7ZFB4a7wbbwwFCRb8MuDBX3NtTBfajhH3vQ4Vq9saDDZbVn05hR6wcd8MArd7BqN+ZAI3rpWMzhRlUxBz1FGeOwvAgwtzEHzFMYauUg6IAdjn3rpHHQQdyqMugwP4SLsR0XStN2ewwksWjb9EMObAdbMy0KFXshB7A5S+d/3pcAhq2iv03IIR27GojgO/jloIE7VUXIQYoFS5vXAfaWFTw2AOqGHBgW3HFWnMLVCznA6+fZMfPTyBj2wyrC6q3E4FHIsqSpCjqw1GHmWNCBqxODDjisb8vSX1oIKjG6KNmsgg54OaT5jwQdhCqCDtws2OgiwgWyqs/ru4k5SFXGHBZOY2lHlzENmwDe/njMumBEpT5LIL5sfsKNYw3NoEcNw2qeCkYcETLFJFUqQs98VfkcEuz8a9pjxiRs9an3BbjiKwJISpSLadxPLAAtOh6Z+sxOJmJhTR34UKnnAfBezOtxGdYeE1JQIYOcn4fLoYw8UhEqlQMVmGRwHVxSJY1PYtbhD5VOVFREaj0nSsfKvUiU8GsxEKVCSWYqk2DF8VV4MyyDok7CV1HUoRGVYhQwWULMF4He0bIRMpbzsEKAdOx2nvhUHlTHmsrE1O+lDpyoFMHgAnbJecAAhy12YgQRUmJytYblrgFq6iLDDs70kXt1kx8KumYutw0n7A6UsaYlJ8qDvMDGLitrCkbFPjJeZdWRE5WaMzHqlM2JEtPGcrJMBKJCOjqJsQ1wqxjFY87UrmMnOjdnQhT9nCgVD7FMRJVtClGMSwsAL9tsk0h4iuNrounwjDx5q1ODJlgBZk6SSOV53VCbhMn0p+1ELdMpoQW3Nndo8lCtuQEASoLaQWARd3gYND+2fzgf1cnuCL0s5taO1CY7Ke1j8aQ4nTvqoMHmrcS695NOlgUe1jcvikfTLpyf2p13tkNjJx0wlWY2G6Ph6MSLUizq3k861Y66wydPNpDbBYKHciieyqzSCshWe7Cfh+12wNaoop1zldr4EW24M3sK3XBncjPG3XZgr6minXP7i6YDyebRTgUm34nRzmb4pWin1vZVop1XlZs9ct0mbjb6Yz2vfeR1zbx21Q8CDBymWexU9YOdA1dnFjpV3WDn0IWZxU5VN9g59D5msVPVjXcO/YZZ+FR1450ji38WPVXdcOfQwp9FT1U33Dk05WfRU9UNdw7N8Fn0VHUjnkN7ehZAVf2I58gSngVQVT/iObJiZwFU1Y94juzPWQBV9SOeI8tyFkBV/YjnyCacBVB1X9mNrLlZAFX3ld3IEpsFUHVf240srFl9lO6ru5HlNKtr0n11N7KIZvVIuq/uRsbMrDBJ99XdyBCZFSbpvr4bGRGzwiTd13cjo2FWmKT7+u4eTICHSPt3FWnH3gPZXqTYBrhG25fhQLxcNrZtQu14OZxntB5qn8coKXavq855qwKn+NTgt/ZC7ZTGPnK5+b60pMUcquTWMq7o3K+loGCYY002z4o+hDSdAJIizIQWnMJgu+t4nmLt7gX7sXakSZq500vxNNTKxitj7fBMKxRLbcdoiu32Y+0wPQz0yNTHoHhsDa1y/GWsneKZPQWIpIm1w92xvmMl1k5h7mFPnHqfsAZCK6i+zGDrmepAgCrYjneHrviBKOZp7AfbsUUMlXSalcBhKTcFuCIcYJxOJWCkhBWatj12DqVj7MwunHiOj2RaFguaUI5tZhIfcDkXawfWa2696/igy0O6iXdJalCh0jm0yfm8q1c7OXgKt4dbJaJ8z4iYdAjylYiCjZikEDDtdolLAXvsEwlaZi4xEruzZSufxjM7AlEyVvKnTIhvmZnEmChfGxyJOgxj5Yg98JlzJqaBHVg8wfyORNHyHGi4jBEKm2nyMce0wP36jyTRznHZKX6P4ibmEWDQMWCWKZLz5vGok/Nw2YQjseLcSZKTCBSNRpIXFjY3pwcwwhS+x8wa7DDzhcVRGTvkXCSKFYEduMyYyZ1GKXb55Dn6SsGaUwdndqeIPUUq1LwVFg4bWio+9bujalhDtCg3z+qQGLxcShCPl/sReyQK3nFlTwgNjD1RSSZCLi1UriYalFI2dUMVeBzWQT+9FMBHvgk8b3AuxcqafDAhhiJYPtWCijo8GU95TysrnkEdW3Z2MMEpfo/HpAjClnRx2KADTeEY3rTcVai9CzRhtDgThaV57hTyQBPsb6SdqyJ8DwQvnHSOoypZntwmPPwy6UWEthcnbfDyWAHqDljjNDNKeFutH7/HFowgXtMEvhuW8qIINjbADkSAZZKP8wGFJFy1Zz98T3wLsZVnapoDOGJnieufmhlRmhQitVtNjCgzPgJPfedtt/wits/BLJovpEZg5I4JXRh8cJkUJ3TJuFVmKQ57fegK6ZdhP+7P8YzehRNC2sWNZzkW6QbcAPw5AfGhwrNxFNk3sLKW1FzRokMV6q2sT8D9kuUe5e6uqo8a88e49EP63uRfkE6eAAqemuQqpPi5b/YcYvahFrkftAebXUi9YMelLtHdRHoxK7GHnV8iWcn6lHZ9ekOO7UsjpZi7RSI1P60Df3nyQ+ugXiIdBJIRX3Q3TqTnVMBqIh2XgSG8iPdViXSam1D2MunOMKS5jWkvkw5r6jKbmyuZdJqPX6tjkHnliqIJcZNJd+u+OEKmm0lXVl9lbWLsvAuiG7bwtDdk0tWl3ueHajPvY99yosmkF6/ay6QXjBpn0tWVTpiCtUx6KzJNorCQiV4mHb0Bf3zOkUy62uuEOVjLpKM3IIuS6iaj6rxW12eik0inogb3dRPp6lpni2UlkY6WdZGrajLL6CiYotsrmryeqdVDb0xuRb2UR6csHb7WfSzbGVbaRRgVOdRttyYZHWt5dIqmpW+H2n0sBV6UuysFQbatBa/BeDotj05pm16oZx1dTZoPl2ry6HAZdGS5aA/z6JqaZHas5dHb6Fe7PLAeTGW8VJNHL4Jjozy6BtfopKqhNkjYpNGLKGAvjV7EEId5dM2NPK3ED3kfaqfqEHgvj66xX81JefR2+JU8upOEebHlKI+OiePzIc9fMY8+DKluy6MPg6HbEumjOOa2RPowPrktkT6MLG5LpA9jgtsS6cN437ZM+jBSty2TPoyxbcukD6Nj2zLpw9DWtkz6MCi1LZM+jC5ty6SP4kLbEunDCM+2RPowOLMtkT6Mq2xLpA8jItsS6cNgx7ZE+jBOsS2RPgwxbEukHwQPtiXQh27/tgT60KHflkAfeubbEuhDn3rW2VP31dzIHZ519tR9NTdyZGedPXVfzY1c1FlnT91XcyPnctbZU/f13MgtnAyHzl5f7ro+3WQ09OL6VljfV5sMh95Zb7iRD3Z8OOd19Yfr+1aT4dBhWrBgFyfWOTv94fo+zWQ4dFT6L9t3RybDoWOyMNwiIsd5IAsv+4DI+V4hcnTpeRKZmtOEuYoxh/N02eaj5RJOzTvb7jIpi1+D/d1H5JCdMGbhKF0CNop1ZZvZtC3AL/hUf+hSykv7HSIQJXbGNxceV7tinHGBihBZSFT4M5QDFSK2kEyp6DIyApdjMCemoju5zrLeVQrURTOieDrvMxIFlnEKNsNT45EiKT+uaIqfEZ76TEaiDD9IAhflsDDSwsluMGwF/s4Tch4u83CsTsIRFKkbwmK75YRtOMzxleWwSoM0zKePpfO/k2/pziIKRLEYh8+lp0wkJAHerXhGyyBIxDkgI4gOBwtPTSOAOKw//Cd4475BYiIpHAaeT7wt4uNwWRKdJw93KHpQtVlCeMAjWJg8hutBFoUAxflIpD63Hc+AOQC3lQCd5UfWXOCu8VDiQnzNCFvy6dU8MYFJETt1CAIs4TnrE1NKSwPoKsQhosw8sDsRFeq9joAAS3iOkWDsTKOOuHBIfXpRGaYmPJ2j0kOZ4WKHuUlRRIS+dU5kywAd2KTVPN2FKkbbjPNu8HiooMDVT0Ls9/mkE7kogDFwjXdOZMvwHKM4TMrKdiFY1bcnQACTouZlf8YKFwObCfM9vxJNHlE0AutQMJfmWAuSDs3sYSWJrMPoBDfwERBn8YE64Vi6TMDDE7ktwIAVcIroeOR3RoweooOK0loDojVfVAbPjCDEDkQFG7x65+m8EodAk0mnx11kSRqV1YIxyuZYXxhTe1xAf0VhRtgf8HVeLZlAkY2BomO9PAtcjiGEL+zpti3FqnWP3XHqeuCnZe6VSyJK6uog9KCaRrgcVIh6rnuwSV0RAmmUNFzFRE+kqGrbgBdDBdJFpcFHoB23a8ylyYaTmLr7VNiY4hPDtjWE5Cw/seZBtV3n1zyv9uPMBceiBG09EJWyEnd9VurDG2qjJstCgrY6qyWRFPuSJGirs3lGgB3Qm2JQn1kvKqvzqQit9Wcjei0ZWqI4CRpXpG/RkmjyxuEIuKMsUfPGoqg8Qo+Vrp0MC536DTsyyhvCiagQRozGn7ei+7geoEkg8nJBRQcgaN+hwDYcsLVmkkrsJGroErKR3I0+ymcV2orbhvet+q6WjuiIREW09BPo1/VG6MN6QBdZyec9U3BYX78QqeAeBJOooOWp65jXKU1CDYvLhbkCTQEDPIT1WD6vnHaDClU4WsExjiQEqNcBPkd7RPuJw8dK4QZ5w8EFdcjiE4c7aDojO9onQWlcApnMYROtsDSZeTdNhZ+nm20Bz6C1WYK7nW4zlGYRLYASSkRVdljiF/ChAXIc8AtFs1vkmih6P9tes9uMpFntw0qwnYvNOY0GXeJMMVlYfr6WuA+kWW0529qbh88MtZ7J6jXchdFHQJrFx+IZf/rgTLDCyi0O7PamdquzShjNIn/B3mfMlk0YqymXERDZ7XOLd8sCmdiDrCQUzaoQYkRKZIrahYGILYee6kJWXBTN7cMZsnLg0mYYjVutKxSFdmuNQqiBqw0eZlnfNMOnRgcX/jfia22rF0ioGK8jeR8cNsSrVIcYD8OW2/Aqw4DjNrzKMHK4Da8yjPltA6wMo3XbACvDONs2wMogQrYNrjKIbW0DqwyiVtugKsN40zaoyjBStA2qMozxbIOqDAM026Aqo9jKNqTKMHCyDaoyjHlsg6oMAxbboCrDUMM2qMooSLANqdJ38LfBVEau+zaUytDt3oZSGTnM28AqQ1d3G1hl6KVuA6sMHcxtYJWhp7gNrDL08raBVUZe3TasytCp24ZVGXpv27AqQ8drG1Zl6DRtA6sM/aFtYJWBn7MNqjL0X7ZBVYbOxzaoytBz2AZVGXkK25Aq92H3/9ihJfv9G2urftOkVG3IKXXddLbTzDtJMTJjbYHigMu6cIq7sRlxvc9xEiBwISWFLTEddLgfsgCHwVeZJiooJg/r8Iy42WcsiSULYXsKL+PBIN2n0p1VGP0PD6U76Xtx1wCWfY6TWGrmNegwTjgZdvTUUKQVHgs2ks+s1xCVPS8eq+blqwSTMcaUp1BU8w7uv3G9abrRGQJ+EeEpHWv7CJV9KikSSvJ5zjpZ4RGT6gwukUliePZRLtEEilREzVBrU+PFEJ/Rh2kTyfapNzo48pjVPE4UDqtKolQqMz8Pl8HCzGehwXZrnUGbiOLctQCNIV7sr9G2+OX7ouCZWD7LRVKLcF1fXBiJ8ieCJqIIVznBhJcxTxJoMjB53s8LNIH4tbFNKfYpbwJSAkp2ShMmRmzGE+KwuZcCPpWCFMTjtPDripg23yjlPqVGNGOKzzIAOE5VYNGyQoMm0WUNWHjZQAV83UhdFKR7TtUwlb3NNIEtNZ8etYPVwexAZFQ6Kf68kolEEqPF2W5JomqUyj53XKeUTWvj4PHwpgWQt15c+FQiHGOiHOsCaIV3a+zZkAvFw9qrUSr71HFdSKWnug+HFdIQ0ldCeFkigjBroTL/h5fLeGZ375F2n8ujmZkWIuOgvvFITxvj1dALKZEQ2uXXQJR9bqnOwIecz44AwfOIwO5jhTuHnSRdJ2JjkhqOss9N1flC42EcR+iiTOTwsWWZNf6O7G9VxX6fUi8cnNIpFAjHoaQ+AamadpHQ/53Nx10ODTbDvHPrFEsNOrlORc7EymlywL2rLGbARP860cTLo1zKDBVejOo4rA5YkLbdem6uc9N0TWHwFVFU0qb2lRgCc75XFgrh2s/EFetr/vLi8EdiR82mfCOIGnBynbrLGY2Tt6RGfGun4HeEBZzWR4BMRd0WQTJRt9EQtQhNWYyg7dmyilzzlEMBN4zNzEWvUVU23HhUG0m3cY/5iJ1igoJNRFniK7lCXgSTLg0GWNHrnNghmC2b70vh/PXoA2nGVey55ratsjEHGLw8w4Xc7ijcOSYpg+97uNTAlOt80Au84bS0HTdhooscBYkntySimvOKpCDWyGw4xAq6CKxiBxkwxa+TMcNgD5hCFXHY8O6JKIfqSHZDRP5FXFVxKqczZqiLoyWalOWkbRJ/nZvTgX7i810Alj8ezVIwSpdbuIno10SFcp2gaujJtclPhdmcb4cG+C+yWXfACXxk0aYvvGqiAXsiluhWz6gaenJtM02GTdO4aEtiawcyEpnG1EwykezfcLJDQkP7BEiNRLm+jGtLE4E6eO4pEFN04mXpqNZIlBY8yzGtG5yh91LKDAd7+GDyzPVVpAnW1kKDUvTjymbDMjQHy/6UKqBM2LZLF+h6sJh8W86orYlyYMK6v8z1PtKklDDz7kDoGBN3jlHcQZT3k5NvWUE70RhGZ7MAcfuGGgkK4jsC1/1nrhM+hYKwykGDg1E0Qh7TT/Ce4NNZVeiC0Av73E9cQCokpRngEnFeO0CGHIxAb99wteLYcEvyuZkwddxVZySlqUo8DQcPwxpS+Dmxu3jc8lzypR+p8BGIKXAO9yytipSpjId3pB0vnixzHnZpfuCf51AFLh9YHnO7zSIAMifh8lPjYqdEZtB/emoTokC4hljwWEDfkaKwv+W7iSXSqf+bITkagBpapvWUJmUUoIDFyQaO3QjrQG+bVHE/jjaJeaI49jPP/QjYLIS670fGR6GtGXRi34+Nj2JWM+jEvh8bH8WiZtCJfT82PoojzaAT+15sfBwBmkEn9r3g+Dh2MwNP7HuJwHHYZQaf2PcSgeNwygxAse8lAoeRkBl+Yt/LA45jGDP8xL6XBxxHH2b4iX0vETiMHMzgE/teHnAcEZjhJ/a9PODY05/hJ/a9PODYg5/hJ6572m7sfM/wE9c9bTd2nGf4ieuethv7vDMAxXVP24291RmG4rqn7caO5gxEcd3XdiMXcQaiuB5pu65zNwNRXPeV3cgtm4EorvvKbuBvzTAU131dN/KUZhiK6z7oYeTjzDAU133Qw8A9mUEorvugh5FjMcNQXPdBD/dgPN0dGGjqmFwn12KTfTZ2CjbZZ2N7fpN9NjbUN9lnY0t8k312L1PxAA94LZ0nqG20UN15wl9WtqjPLztPuMtak6Icqtd5ooAHCIPG7NQzxNhWAbesy6Hc5dBEv9N5AkwBcBxd568hWoACHVP/1GBlYY3oKwrF8LLmRTlB3XkCL3NWFIR2O0+UaAIlJV0gCrY0XWxCdUUdPjU2A+90nsC7sUiuPJmhk9cvsAYaR5vGDYyJVDRQykAUxnBpWQ9Zdp6gRtfdS/udJ5Ivj50nKJsCIHBYSVhuV1kXaeLl9qiPMiGKd7O6cUin80RCG7jKUTFPiOKwskKIF7Ws7irXuWambj3hLivJiyL5XuuJAmzAiZ63enfD1hbhqa0nCizB+iNrNhRlzeV7dnpPlFw60nuiABqsT00pL01KoBCITu8JvGyoFkVbkF7viQJpYKQrNJmvrHAMZQM8TysLlpUkRfKkEhhY7r5D47HeEwlqgL0nMNO6oBhjli8SVTQU8CrKI1zb3hN4a3U0TL/3RMIZYO8JJsR0w0CVD/rH9ntP4GWgVpJcI142n8D9JFpTR5pPJKDBYi8IavGLxZmdVfMJfKiqwA60e6D8vmpAMZ8by0B74lf7nLA09TTuNKDAu2PnhSMNKAoYgkGS59FsHs/J6AqMxRRMAQOpO1Dg3VyqjE3pdKAoEApawjqcZ704LkBR9jKugBG8rjOuO1D46Ih3U490oEgIBZcUEwsIKzxETeY2hm1SUtRQp7oDhbu7zL33O1AkkMJirwM3bKj67qhqvBpkvNODwsV9rAMAHOlBkUEKfvsYZJgaLAfYkYVWPLUJRYIgnPDIhg3lxl28Z6cJRcmlI20oEgLhlKkp5aWxcAqB6LShcBFDVcBs+m0oEgTBtaGQ01pkHDb2quvZggjuUVXLh7IPBS68gN871oeigCAs9aFwKsQ3degZzXA1HIvSa0OBl9tuC50+FAUEAUxsbuaMQrdY5AxQ416gUgxhv04jCrwsbNWwo9eIokAoLHXbw2GrxE/rebEdB97YTES0+4/0oSggCaDMxFysWTr4KdBQtqHwD+UZJly3ofB3i3xUSL8PRUIk+D4UCxLE6nbQxxtRJHDBYiOKg+HrRhQJF7BYGH4w3FIjiiLR7xpRrNga1B/C2pS8FBNVuH262Rvgsg8LHWtEcXV9UiMKZ/8E/VJHGhNNsY9xB+aXj5M+0ohif101opgCR9Dm0j6N1QdhoklGM3ob7MAONOT65rRWFAfW5+FTuWQFnJDE1FvdAeOmaEUh7YJhRary7PapJHbrLCxv0xqY6vaGncZitP+1zeHqdtbRotSqAHfWgFOM5CuVQjW9XhTk5qReFD5G5Q9K666NhN7q9aLwYbfiwL1+Lwp6I6oFO/Um3bBFHv54Owp2c1o7ioPhV9pR8Ju6HUVfwEYQjaodxTiWuTEFMIpCbksBDMOJ21IAw0DgthTAMIS3LQUwDL5tg2iMwmbbEBqDgNc2fMYolLUNnjEMQm2DZwzDR9vwGcPAzzZ8xjBqsxGfMYi3bMRnjAIpG/EZoxDIRnzGKH6xGZ/RjzxsxGcMYgYb4Rl9b38jOGPgx2/EZow88I3YjJHvvBGbMfB6N2IzRv7qRmzGyNPcCM4YOY2bwBljd28TOGPo3m0CZ4y9u03gjLEbN2twcd3XdCMPbNbg4rqv6Ube06zBxU1f043colmDi5u+phu4O7P+Fjd9m27kxsw6XNz0dd3IB5l1uLjpK7uR9zDrcHHTV3YDb2HW4OKmr+vuwfb/0WNO2PcDc2L4zjJSnoYILnX21o2IKz7kDHlYYzWohJGcGbMLZR6GxQNw8v5VxAjgKaF+PYXwfXllIILFcvaMdDkIl4gblsIl1qjpsa84qijP6GHxIMdU16SL+hwW82A1hISlYIml2Gdv4aE69FkIDzXSQf0CI1jdvZqlQtnIiIA1i5UXAetVQ0gYz4yYN2VG7ktvcUbMbOjLlyaHyeKsGY7FbTIVLsJlE8B6gSaF/bXbdhUsVYOA5WLn+TiTszqBKCs9biXKaXWQNo+ZpkAUdjgVGQCEpyU6LGqNIGGpxJNiiGfOKZkE8akfFtyAAtYid2hBJuyEADvINWAKRElYeu4Yw0iUNqo90xa8JpWJonZ6bDU1WIHrvKOEoPaAn0CU2sH/i3TsgQSZ4TkTBZdVAJuGuiLd5HcRvhFPtAZPwMwXltrpcPC9Iwh+BYFIAAAVzxCN4TXqz3asESTMpIfCrj6v54aHClFYyBpkPx9B717Ti2WMh4dudokLQahjPDxke2sECbORKHANzLS1uJOX0mw3WDmmMtZGgcrxTw2BSNB5PBW+wt2gj3Lm0sJT2SGChKVmFRxMgvnsiDoUZuPBzWlhBcbFcK2AQVM2FS4TI8rWwSHHUmNIWOpVIZnW88YQoESqplbY+MWBQpIKkv7Iw6QHZaczhGUJJcIlZuymj6URB5JsPoEN6LM2jgjLwAuMEycdgw5nAc+ysaC7BpGw66yMscvmlCZsDqQzHtimJO15uAzeOKPF/IC9n/AacNloX08VBNkyetB/5oolEAloJDZvBAPvCruKSJUGJh7SmIkKDaWjIGfUEU2mZqAogFprEAlLiR3wkvWCksGMuu+SFNa78NZ7oCilbFMDB1/cGkIxPGV0mBJ6Xi9paH0Qcn5cfElRH7muOtjOG54TOmBq2PmyoPGs6sj2smbd0PIEEnQwXG4qUaRVkVcxsbdKjf7gGQILXJ/X7huWTlcLFElfoZ5IMrYw5Ewsn0nrFiTXIZoDUUrLg4p1wpP9oqSZt81A85BlFWv8weZpCQtStIIwofNWoscIrYp+/KFJb40N4QkbohHSN5dNDoq7qPMzuPQL4CCGI01GqKBJflhBrBiXWbFrNi1IR91cWScmIjmTZo9HTwVWACdypw64bLRrVZ8ExquhGv3Bk3VCLKj+uR2HrRmlyeumQpfq2kzT8aT2Gt3BE7rDcoI9GxcYATqwqAINFRZ5i/N1k8EesawEk4oYVQjpeuG3wxrbwRO2A3Z0bOY7FwmfaI4UUSoRQJKt2bIpDx6p61dVFJB8jI4MjWlqmAe32SGDkef6jMW3jkajqgjiaW8LRqPWurBMsEegP7I6FqNL3tr8SvNkmVCYxAUBpslADkQFoyCtZcaLwwHxLAWVmwGgsqSKpZkTsVi3bj3Bk2lCwdaa978xDnLEk8YT8SzxpPFAAWbQP1hXsDDK/Tj4LdE7MtyZT3XvCZ4NF/BI54g43ObLwmRWH20GHlzddIf7g3xryAlP8FZOyYKFTdMRNMGHl+7ImWwCcN9DPLjPVilti+2IeQlK2DKm2gNK1RW/yRLDzPR4KrfL+UlO6Ql/1EneIYkTkRhXsNRfjmIcTtJOCEl/ucac8NssMTB1K/tRZcGRmH3KW1I4girCNsveUhgLCRAr/F3a6DPUkBSRIjCM/P/tfduuJTty3HyKv2CD98ujMCMfCzqCGtOwjHnc3b3WB/hBgCHMvzuDlySrijxZXTOSbGEkS+Ot6sViVZHJzMjIyNKX4IYBioFVozGsGoRoONg+DdodjGC8fp+X0+NIylHs61Yj4oMUfIsehiWu0mvlVZRnNWm4C2SVWqlxLzZQVzPzdiyzRfvM34AWQjccfVJdiK1H8TlNxlj1KIxDxRawDo5r8SyPlBU3+TA+3nBioBGoRlk1vmuNuziKb6LfvTpFTeosZc6ThOCSeBfJI2ZHJt/AhfwHeQtuEhpvTv54T7NGiO4iaA15dkxeJft3Qy+vgCtTEe24HUfD6tCQrPLbjowWFzorhw6CnYe9Y7SQQZwTAjukVEK1zTL5kUpCUE35++ShnCQPdxpnB6VKzBizZsaYI/hHFpMmJaYCaDhzHmeNpkoMG7POxpRiiBzHcC5RHCQxAGg4ex5njbdKTB2zZursoFKJqWPWTJ0dyCkxdcyaqbODJyWqjllTdWCSaI48GgVH1ouvjoKV8zBrfFLi/Jg15yeADB8sjwYWyw0GkUnnYdYgpcQdMmvuEHQnBqsp0plB3pHMRKIT+DTMGsWUKEhmTUEK+KfjIdHykZwwuWOP+bwsrCWOKVGZzJrKBAkRZEcZ4rKWnBFxRUTz7bJ9llCmRIkya0oU+jZniCr24aL3Xi7sT+b7eZw1mClRq8yScbAFKSVulVkyDrb4osStMkvGwRYZlLhVZsk42MJ6ErfKrg/dHWwncavs+rDc4HESt8ruzrg1liaxq+z6bFrCYBK3yq4Pph2CJXGr7PpgQs2eGRsV9NnorMhyMeQ3n8ZZI1wSR8uuDzgAQQHaoX04jWhRnBaY0id7tsS4JK6XXR9w6I1CJ1Hk4RpgLg6XLi9riYJJnDG7PuE2CJZEGbPrk2mHP0mUMbs+UXbIkUQZs+uTALiBHooxKOZLXlYHst8vxmwJHUnUM7s+CJCtASmJvUXohWvpIKDhfpzHWYNHEoXN7g6UDDai4+E0ncKyrfi0r8vbWuFLEhPO7s4lp8LcgJJ2URJPTRrufR5njTBJjDq7Pt8oMKUIIkzt4mw0UXz33526xjUrjEli5rldcLpEhyRinlsfk7RfoGwYxmgA0cVP+XLmbFfX6JHE8HPr83aH+0gMP7c+b3eIjcTwc+sjd4e2SAw/t48FV2iKRPFz66PS00LVo/8X7S7r3Q3GoIuXw43mNXVepTggiHF9RPbgNI6jx0ljaSQbnUyvtC5fFv5fCvL8jbr470ZdTDNAGGnD2qymHdKAsIpH4rKnmD4xd65B2BU/xGV0jphL7i9lfTOzkRxBLyf2aFhXOxqcqjd4UrSlI+efUYNZ6N48KTp7/SQSs1CuGcxGlFsHK/fIibq3MBkFL1MlOV02yetJOKJhy21SBn3I1KwT4y7po0F9xKTIrIqwezy5fEdJlmhKr50+BQuGxInpxLxG+jaGXpv8bRxF8MHspE8iOITknbnxGppcS50DnT4ph0lef8UhnIiNKpJpk18D+s47r+xmwXiE92kSiTmoCtHlmMlbGyIxrUplTWwsDcu8nOTEsMBJp8azLc7tIlDNSHbtq4sKDNMWFViCSS7qL09ivB6k8QYY83uIraVrT92ZqXgZb7FqJw9Vj+L/rKmL6G5mrRPpLeePA4rX1PsAlyksSCPlATILN7yiyweNMJgYf9EyYmojWM5eyZoMEWTW4lnwpCpZgCdlYjVsXZNhTotHBC/aTPonrcHPmtqINC6FyyK1kYZVtGrnpraV1cl7yyLtM9LBPZ3V93ekf58nWY+63tbURiw4B1BJmpSl21RduT6ppjX1pV12jl7NLNA3CTDBQNHem3LU2uqLrj1zG6uUoZyrj6jdKqtkFFtN1eh0mQIMN1a2AeupLPw2i0YB31EdaRZBy68GVHJvOY6hPw+vBpezZtqnOap0lctqUvxfSVMx1RFzMjdIdRh1FvV17UToJIa5sUj5tnOXNLfSdBzMRrw2d+eohCZO8fh4DlW1jZdMjHQiD0p3lSHnvRUd9ibPSVUAes1t1IW16u8cETH5gY87bsvDG572BnOZ0ake4sjTEeHjWMZulTWfGZA04xvaQhjWkp8zwAxXhT6HvW7K+537Tg7IbK+jqRLpbVKNL7kjSIIdIjOGMCzYEkM8N7TcfCfjzEoO+FpXccuJA4kFdvNNkBs3lm3Lg483MbsVjjsUjs+jFWtkgW99keWaOZAUkd3gd5zXjAesP7l8dDnEic+lZvo71rFJQ3zFt424pkHS7vcoLPnZ7e2POm/w8WKwg0JWX+KaAwlasL1p5hrPv8KUk32jt8huFb2OWQYVl7UPfB6FD+Sez0RQJj9iNug6dWc2Tb2qgaapErFOmh+d/dh0jNbsR9Rielrtd24alE4D1T7osUxfpdFAm9oJm1ld5RrXhEddFN7kbmiwq86HKWXYnnXYVZrKXPpgCgY5FmS0iUWTUhcJ27Ee6UY3hGHgv7mpnXzq2SHeJFZNEWRCxHgICJIpTYl5UhfRyEF6hMup7I0AEp6s1Vx3ig4mU+FKcTnN9JpATnVzNFDByTajVAuv15RH2JKUZW27YkumQDszTa5NItupgCf3Sqw1pRE3pa300+8Bzc1qpPzl9Kit7sG6Y1xUX1MvxajdAdaERwWa8Q3G43m5nJSNpvXQpnRo6IloICNuGopWC5U4pjwiwPFaFv5CNKAnsRjoKZWwdDgHaeoZh8t54A2jF0ifk7r0HJ0Zj7T65Qo0+NVNY7pP6WDoyUGpKi1sbJODnu+W0mgp9JNF/IBToAPsuqU4LtvafrjdFnn0lM+rgjmNZNQpwpTXqe7+1PquurM7GeHJlwLawVlUYE3d4JRGtEfOSrnNVwf+6UeNHX9XnkSoANAQV8t6T1k08U6D2zP0dd4egOumloq8/nlOHRlrc7oKfzFhsQl/yV7QCSI8KX9NGGCzZAflrwlB7OUIMZ3coMFrLNn7e6/JN8X85gal6hkPJ6DEDCcGIypprLv3yPPwlkWGe6i24Ek6Fyf1sp203I4nicTQl+07Z1j2GU9yC6g+4zduodBnvMQdiPmMTrgFKJ/RCbfQ4jM64RYUfEYn3AJ+z3iAW6juGYFvC7I9Y95t4bFnjLktsPWM6baFpJ4x1LbY0jOG2g4WekZQ2wI8zwhqW2zmGUFti6o8I6ht8ZBnDLUt0vGMobbFKJ6R1Lb4wjOS2hU6eMYq2wb9z+hg23D+GY1rG5c/43FtI+pnPK5tMPyMx7UNZJ8RsLYh6jPi1Da8fMZ42gaGz5hK26DuGcNoG6w9oxhto7Bn1KBtePWMGrSNjJ5Rg7ZRzTNq0DYgeUYN2gYgwnCIQW487JNw4m+MnH83Ro6bY08w+6JTs3BxLdCu4TYu0/GcJ0mtMJXf4rKPjrOKy0rKg9aY91nGvzGsDS5vCBaFjYgqgMFtUJkVIRCCZZ/mdkRX0G6WGgMdR0bDwTUMyIAvuS9lDm6o8+NNaNDStmJjoQg1SDdF0BHnmx5eRKFU1FD2y+FR2yTA463J8p4NXzRhY04OGpr4G7lN+N9p0Mjth00TZgS4Ik8fx3xYZYY2A1y82uSCs4jRXpqwMSWnKjlkEUgsuhMxsfUHU36qvS2KVcpwxoQ2SRVTP5FtwKxQWWYpnG/nezeRE5MGKkZgR/7seMhRZz9JDoTkzz0NjqpecoO2cg81Wg2b3iqmvSJc9lYNObamNtO+W0T4OvLkphcJ7TS/kBqWcWdoh+WYZsZ4/TBjUjXJx5IELo+UdPk1HfqDg4IE9ZlQMBNjaKXJmj1F0Ey5STCZ1vtY4GiXTWfOoDWlNAn84bIPUQ2mla1M/R0vhrbcjUQGhjVV22VpCegyfL0xqbbLeFI2GTNxzhY2cebF3LSJ8YOMv5/o2AebCIU26CfzHFCqo8994cz3+aay4hfq05pSxvJNJJD8QvIbm0i/RnZlNBpsHveaB2MgByhnFCC1M/cnpt0RJi0WXKbbzKdoY1r1ObW9xpqQLuwVv3QpLpKb4uBNFDEGNipN2nBMSjvLjYBgZEoXeJ4UWSSdBzGmyULtiDExJWC0NyYVzKh6CD2eG18vBM8nmu8kkzEpHyNnS8MHdtpZeZCJMRr0PPKh70xq1iGPXfmEO+/kBAjmRHHR/e4/OfzIsvDGmDuJ5VXfnJnjQnFJlGWbsP2St1w8dspyYe/SIyY/m4hCMtyxWLyzsioRat1cFdA8Pesw6CoysyYfW8nAO7A2sj8ZKYAtwMmaxoKEE7r03fDdcpiOV9M1S4bLAoG7yIuu9zfrvtzBybWrrr8HnotKcjMZjDrXiVsKX82QmCmXc+R0oO36TGNOtmRC+5yapOCW7UKx9h0f9+B3Q33gIIbajNyF1tIq/35y+MCa820z07pIZ4bIRFshRxBW8c6LrU5B28xHl6K8udHMNHayzHixbmqrFfvKWdNWIAkJBvCtFWicGqhYC7jHpFA5PDTuTPPNeFJRa6bzJ+RN8qUp2+CthFD22I1Jpck+ND2nMaVUYe22U5X3k9FCUjx63hT5w+ZS0r7jrbgyfzneoaN6nKNn66F7lW5na9hSAzGmVEXh9mb0QGqx9PM7e4JCqJF8OJvRIsQzIuISJuazSuNMXLEaS+bGbSksSlON//m2btZZKpUP8dJ+cqKm0GqzsiYnhdbR1JW2+gAlMJ9835P5xq9tDlMHOB/shYjG3BS8OnLIb00qK5cHft5AV55Uq/jqk2rHNU8qlaaLrAucSmi1Y66Q++FlZiRGLU1ZupGpITHPKLkiD8nCnnZqNYu3qIc+GPgDpgirrVktBiR2J7PUi/ZWdehaUKp8qa+YUBM1n3Kt4/aYVJqcUNdJSGvWi0E4iLr7G5OamxQV4lDkmhDL3Z9aVGlqgfua1lIOGlpgP0d1CDM2ucW7nlEdtkjVM6rDDmR6xnTYokfPqA473OcZ02GL2DxjOmwRmWdMhy0g84zpsMVenjEdtqjJM6bDDu94RnTYIhXPiA47jOEZz2ELHjzjOWzj/mdEh23E/ozosI21nxEdtlHyM6LDNip+RnTYhrvPiA7bOPYZ0aHUFRmk3/qnoNOVvo08nD8fEOtI9hlhYhuEPuNNbOPHZ7yJbbz4jDexDQyf8Sa2Id0z3sQmGHvGmtjGUc9YE9sY6BlrYhvbPGNNbGOWZ6yJbbTxjDWxCRSecSa2Lv4zzsTWOX/Gmfhr+Nb/1fP+39J/Vt4fRNgpLkORCdoonCgaLVZEGVWtzV8JceDHFCVzOmktxPE9HYU4xNwAhm3ZvlVmB5ftQdX5IMSBOftSMcFCHJUWd+QiJM77086R29r4Qscc+q4nAQq6fKiQYIUJnlNuvStYh6PoUxy5CGliBQQnFyX6gIxv2uhweAi7qSmyp1US3RkJc+809K0N+csiJEXj5FAr/pevgiK4VOlhKy0Oj7yoTWpQRVZaHCq58XmSkoFVGtbV4tv1momlpdJOiwO/dtXh/npYUkc2QvLzQg4yEhNZvX+5u5DWSKMQjrcPT8omM6q/zUrInSJD1sku9R93JnUIfUaVSUNiWpVJi4sTg/v3iljOw48amY5xLerqXUqHShwxvXR+s6fqoOnV9cxdKf8ZX7u99wYFttqhI4chcUlqqVj62RV4hkzHEus4+uisNC3P30j9hTTIAuQ8yZj1eaeewOOxFdlAtJ175Cikb5OBwKf6SbN0vi3bIb5ts1NHFkL6PllDJRfzn030+bZsg9kmN5N95CGkH+Ml+3Dju59Oq/N3H8fREiofh9muds5/ptdhJcrf/XionzfHOLVXpXPTmb8tnfPf0vuwYe98HDtr4v1m6Zz/ntVPWp3T8HdK5/yPrA+m8+dK51Db9UX0owSXF77RyoPeeUCSB53W4cLOeZHQ6bQOFzZuh4ROp3W0sHMnJHQ6LRGWrSMgwdNpiYxsj3AJnk5LZGR7+ErwdFoiI9vDVoKn0xIZ2Z6qEjydlsjI9kSU4Om0REa2p5mET6clNrI9pSR8Oi2xke3pIwHUaYmNbE8VCaBOa2xkcyJI+HRaQyM7Yy7h03ln7dbGW8Kn887a/aWm+G/ow78b+vA6HNvo0xDSDCgefCf74V0R72GfORcObfNU7EWW4+o1D/gBxFLrb3jNlom9Sz8SCU9rWRzEG/TmTice2AFgyOoG48LABdr76tz9hu+6INrMEILP2tyIBk1vP7W77UHtzyP0LTT+HYaALjhWdpr1pSTt8OGLDFBm9/DsNGsuBG4ffsHEGxiCRkGDzHrzo8FfA3yLHqcbc9Iqp8ltphkF1mrzpebFTRJQMZozEWeGEDy9Z7mZmEf9mQ6MpQaWIPvSLgdTW0gdKao8KU07KA2ebNKl2eMaQlCl/7vMKHYg9Og5IdMUPOuk6HLytbfDl3659Lr92q72XGmn++Ury5lxB9Dqc5DJQQ4daPUoIQ5dZKjNKXXnoc2Cop56yKyBCFQR2hudWl2EInrcvIhEC7NwqfuLiDOdj34b1UQo7e9pDUOUGeGdyzMyxg+5/NOKocsu1LryL4clwXNSbmqFzQtqjUToIvUrhmduNI5fbS26TDspTnBN2zttTgFSR4OCzjtvDVOgUUxIXn5RAXhbTJvDhy47RZ9r2KBmZHhSdHK59JuHzwxiWJO0zPdzHgzQrSYR3ZXsYuDDx6HwGApAWxDDmtL2XL5tA1nWt/W9OTzf1te84hqoAKkS5S43bmtmIZHrbcFW5AOf/tZJmzNSxGAE8olWy0U0zjE8sPzy/kMF5dIGssFlV6s4mPK6qIgYEIbKXoaRaFQbpy+Qulgsz6l3U7rCh/gcQSs1AE1II50XBcMdoAlp9HS4sRbJd56KlZs1G4uCnpuRLdq1c/dTbK86C67RqE0ljzqhmbXHU6SvJ08KBLFKkW6xB61DaDeNXeuY2xg4C9CnlD0apoxaFld69h0rLLJlWMgoOTVULGpKehDiaGMklv1z3Aqb2fOVUTYOAWNHd3eDIoNz7VqxlX1O5IQY+TWlLg7do6B2F55UT9H26syZmYrTMdQiwF4xqktn5GP9RR75EBQh3JlUQp+biYhYxf34uCSrnqckmq9dOXhSOVUJk57YM5dsYwBln4VnY5JrLskf6eUHfVJFC5J9GTqiR/2FYgFfdmZKp+ExpwXr2+YhXh7A778xJ2dM1hd6Gk8KAcjYalBJLDvxqDea07gtGj7euG1IRxbr8VWgbDJPr6I+K0+CbGiecmjtTR3LOHIec0pWLld1+ajmdF4zJ1+TFwU7wMZN5Qkoyik842MZR/7su4tCG38jfCklBoO5YlAUNZxNr1g9vtf5zfrXCF+cGTkxaJlf+sDH/K3PiR4v3ghbUQ/oE28uHBgYlaMXWuQujRqe5hhwOEmfw0+BQjsBj2Uc+XufUwgu3YheoLEWYhqAYqgNsTm6pBXlZ180laovju/JN3CTdKxz+iJxmTPXaOoABZw1ir8DJPxvGSiIa5UiIF5sWofA3xXzm1o3w35RMMVWky/v6BCR7JO7E9kYbYYaDH06Wu+cb4etbt+9TSrmPJoGwNLng7B5pSGtwQrMCWXLN848X1vZ9cVGdmFoVONQy7WhUi/ftJcAfYAV2D5FLkLedk3H/3zXboG6DMLXw11PIAXSaM7ccDXIrNKumDSzji8efDNyuzxvqfpmeTK0wwLTUPiz7DCKiBKY9S7fpqDeB9xzB6Y9zEHtYLCHOagdvvUwB7XDrR4moXZ41MMk1A5KepiE2oFAz5JQW/jmWRJqi7w8S0JtEJVnKagtGPIsBbXFMZ6loLYIxLMU1BY7eJaC2mICz1JQ21j/WQ5qG8M/y0Ftw+9nOaht6CzVSOSltdsGvVKNRF5au23EKtVI5KW128aaUlFDXlq7bZQo1TbknbVbxndSaUNeG7tdZCaVNuS1sdtEXFJlQ15bu12sJFU25HXCfRflSJUNeZ1w3wQoUmlDXufbd6GFVNqQ1/n2v4Lz9OeLgxZ+a11zcPHMP9uGBc/8s61H/9A/27nqz/yzrSv+zD/7a3yKv3EE/mN6hVoIKZfebt2F81WOu0ZhuBxdmPohuVSFC7+2y3bu9EKrvOZP1jE5xTwU0smhoUUD8Ek8/pRBoMst9Of2M7noAPCkVNPZ/A3iwsQguCdRYcmGOZt22RS6nFuPnK/t7ybJu6MQWDLQsuYejYNmaDsKAV1ubiTf1lXVgx2FAOKyWsy8WggMVoWWzW2hXcZlIfS3KipkuzqDe/k5ixbraogunz88yCC1td0qdYQ5V93Mjmi1TNKaJIB+Yzc6ZeEN17OvG8cD3xcv3JasWUfZ3GkZkC30rJNpyU2/AhXMEUDOxKEDuLxDmuDjEsLGBqKvMZpK0luZ3hP2/MRbWNbwzBwBA0dFflGuO7rLyhVcXtfvWKiv+zQ3kL3W78zkAXpdyovInsWXOpTIz/U7Fp2zSosTnkT2pXPAjiBggjdy3ttCXAst/DZvAenNSmRZ1e9YENarHtBv1O9MpQoG6lXyviK7XbTxNsvFd7x6Wb9Dl8nrDGmILYZFv8+JIYDiHjmJZgOk8RI7+0BHLThXPKlcAenRQ7boqrZJ0UZLE7XfoGfXReKUGQIaivz+xqTih6pyRz1469J4X9pdY9BhKtmjq4NzQr+2aEztGA5WV2mewR+gN0ULX275RcOmqgPKvn2TTvvSLreGWh0qbU2M2qTSh27y/w24bVTabRmE80HLawo91nTgcCj01ohtUumDDj892UWKWg1zp2xmcY02qaaLuOYewAabGywzp/q5xJ+vdqptk8ofcfYc6E3NDb3p1/Sex+4zOLYuHUGZe4ATPlFkLk4KComTt37ON+oPW2uXV+vcGTIB1s7GcSEqyuwDhZxPvJFiQL1b6Ua3Mo501epBgEDbkmLS1uQCRcsvG1mV0tm+HdbvAbm4aRmfNEUd2mkWZVNONlbrvqMXoNrSyBQz8mSCiVN1dmi9jr+0y8b76ePE2luX5+RCHhxZu5Qlm+gFEeZc/jiWD8S2360r9Ts8J0++JeekICldNjRPipznUQ5LO692lF3TC0rho5IFqWnY7nw1SKAle3lSCci0Z76Kqur0bVJkCpMd5JDUQfI1vYB2DB0oshqXQyiQ467zoEMgEQbBWdcmL2NKcSqeXMYJM7vAQ0JDNkH08WZ5mTPryh6VjPExVbgogk7sAggKyWWB2B62EKd3t7VFn423dHbF/O74A7SQo1wZRuP4eUuf72p6i2W+La1jfW4tyAwBVdRl5LvSaR6PXSgOX930D71mmOljX07wYvSlPWknCFiQc7KRjRuZBj+CaIsSCbbvyYcRtUQ6N+PEvwR/waocR171qpU8yAH0HWmXyD4DDXuAUm23AjypOkcmLNSGqKesPwgfMd+goNIZRqcJL/pxNz5YIcSj2S+yi/6rn/nVn9FDiV28Kx3nyUY3uSCItMY6KC1VNa8DMqO1wRC7IIccMnlRKl6UUb9ldkG8oT0jBwDQvtalH8Ayhk0UdhoztVaEp807hC6b6C3z+vKyGer3T666oMDFykRqO7jSfVJzW0zc1Z4C69EMFT+uK/a3mqH++NRjTkbLct40rPLxIJ9zgBjorso6Jqjhn+szt+j1aaab3jjuyVeGWzB1Ojq+iJMoNT8q+/eNQ7PvDxren/YnPw74HHs1Z9y0wrHL/qA2dv0yPlnzJRCK6pObkjt/Z0cjOsvJTrJmR2AwcEFGM2p+Zk5bdIAyemqU3nDDY9vST897CwTIOyF9D7+ambGhanD0kBGa7WrQsFxlrNTbmc8wWbUb6tG4nbVpCgb77Tpk0MXQvh5ud3hI+xn5JIkhbBhJOxLKsYXoFq19luTY4qzPkhxbhPRZkmOLfD5LcmwRzWdJji1U+YyEskUZn5FQtvjgMxLKFtp7RkLZIXPPWChbxO0ZC2WLlT1joWxRrmcslC0+9YyFskWWnrFQtpjQQxbKDs15yELZ4TAPWSgbCOUhCWUHjjwkoexgjYcklB0i8ZCEssMSHpJQdijAQxbKLoJ/yELZReYPaSi7kPsZDWUbSz+joazC4GcUlG0A+4yCso1QJXXNvLZ0u9BTUtfMS0u3DRoldc3PtWO3C/ckdc3PtWO3i9Qkfc3PtWO3i8Ekfc3PtWO3C58kfc3PtWO3C3yE4RDMrH2ddcgiDIdgZTPcMiQRhkMUsh7uLw4omKrT//OXP37513/75Y+F+PL3v/4TRTW/zeFRikzd6/8/Ds/n6z9N5+NzClON61y/8g016p8Ut0UzhRlc6uL/VFGxDx8L/lSCWFxWzbXH32gfV+icB/rIt1evqgGFUhkjERQobiPXrxKHyqRY6OJLu5ptaXKAP2lGtRyKZ4R8RAc0dI9kjpyiF6uLpZTlrkvGxZ7raxOaE4MGRfDBsZYAzgrF1ejGMV+5zag13j0Sil6GEZaco8iXMF53wZU2Ix/D9Ipy1wKpcyiSJIVIcuQTvex0V5FhYzy97BxDtx+n1wDNl6k2mx+0TYE+jB2SmfySjkyjlxsfJmUxX2KgYxW3KwVyhlkzIKcPfU7x21ki13Vx8CML6eXH4iWvSly7NGprgNT3Uwk924QihEqYlkD7RY8WkJhubvb0a9tsC2qNfvU0F9QUHJTUpSmFj+TGWjEopcyq47U6fThdWhA0UOAV+Ylp6l7M45zHtxblvaHrVJQY9qoJYV8tR5U+vNNKrLUrdxkq3QjHKlmCP3WatBxt7jS+5aslE+L9xS5492oZLLTqtEbM25Rhp+WHMmh/XH+zpcJfQ6bCQIvb2IuAh3999heTvNFiZtwUjS/D2BRNYm6sayAZ3vCSL/UyuMQNazVQ7IjadyoFXfXWnk24D69vfU45JLH1komOHXkynSkUCkKdTgRFJM7TMbAT/UPRL4ML83wW5Yk+vpiZ40NSIhESw0JLmj9U/gA7qHdSK5dDaUDV5jT3sMXVZujqnMi4xnSRxUkvJuZkeiAx11OGtcPP9uhEXM8YTAKFymbkcjzSkoVGdWQDvV4/fdP5RaCON+XDi+iP+qXetcnH8Zto7+lr/XGs3+5IBnpxw1GdvEwXnVcLnTBu3kHTcvhSL5Ozz1k4Ey2/s6/t11cHxH97NwcEABXtE9HUoCvahFjSsNZHpnVgCQNtzTwnG0dKxSCb4UZKBZerfsORB/TWfUc5VOjIu1yXGuo0XlQjT7ddDtd+UKSMT1CjAKpxpPq8TbdwjZUnWThyDVIZd3lbOtXdvFVQy14dxCPb580NzEPlI0kOVzqAvJfbqg5kNh8r9iPtyOd5sztBLliSd4djotnyw0MMqYo78JefpDmK71lXJ3/5eE2/qvfQGdPOi9IcZ2/4vEXgwNsUeye7sQfapNhb/lqNjKnW98jneTefAo34ghF5zaeowfEu5Sn1sOBLPQLIpeVk7BxUfK1Hub1KnwXzjsPPsRQ3iEYehYInP6RV4RSXACn6Qt9r+N07DT+nipn83PjkR/Xi2q/Vj2rC5kcuzjtPj2H1RsJtm8KbpYy3wZoQcCMCu8bvZWnU/rUlfAd5ONsbg11GWQZrEgjwWqFF20hLSiq+VmDRNkqScoqvFVa0DX+klOJrBRVtQxcpo/haIUUlmFGKfLPxMbED5dHCeZhV9CKlJV8ruKl67En3OenwgSZXTszAaIpAzuMs4xcpvflawVb7cEVKb75WCP02LpGym68VQL+PKKT05msF0MNraFqkfTgKq3WQa/bJ4T+Ms4sxpDTpawX0U+RF77z0Ju3D2YDuM+Jo34/DrMIMKdP6WiUM9gGClGl9rRIGe99eyrS+VgmDvdcuZVpfq4TB2uGWsqzv5RmydZWlLOt7af63Xq6UZX2v7f/Oe5XSrO/lAbD1SqU063t5Amy9TSnN+l4eAVs/UUqzvpfW++gdoMo3o1xWHu1ovHeeopSsfS9tN1wwraxur8xm2gj0gcUGgYacvfM4S1dRSvq+l2fA1jOUkr7v5SFwekqg+/Tuo9yk8f35G+/+kbt4t5T6b2mYny6ljnNsYVA2p7lHAQVQM55vHKudlQhKL+PdkWkJFJgaL2cRtGOoFn/HbnzrXTVURCPXb3susatzMHwVf6cOFq8zLb7Q8cTqbYyqppMOf7qhVkahWlP6rSGX7d7ROplCy9+oLMOVNE5smYC231qP1fYeUA6U+T1oKOxqLsLAS5wibPo0mZzccw01p1rox8plUcjb6MQVS+VvCIZoFp3FUmsZnTqn/EH2QneJM4rge2qhTIp+nSvTa51uwXrJVgywjWX8o5m51PCPukrZ9/1TneMR7zae/e7yd6mAsydS9ki4hOJYBDH7YHKP6+ukQu+o3CaF5tTF6tVJoUi6xHB1UhZ69TZ2EQKDoKxAFeucSwBUgB7dwqRK5bYZ5wsa0arxpqyBPh1jvQZKpqVWsE0KTUNHJSjYou7amY0TNRGYvY0iqGYHPlUmhVbW3nasF/xnz3KcTtFu92cFgpG1iaijdlHcWmAJh+JI1/Pf9wqF9iJoi7oanxSkCGwnF9nOgXY7FQ9DHEkXA7VO26ALDZSnbiyZHAatEv0BwqCnY03E2u2vTip3zKytY+xMNSPzjUK/TuNgzjqJEhHYXC4aRhc861S0dQzZquosfqkhgKuCYm1SqosT10lhBV3UVOc8jvc6O/mAoHFs5B0PuHfGHmGkGvDXz4Tm0a7TNaWfsxNFdo2KPQ3V34X3o1yQbHoHu+u78P2D1Fko3zV4e5qipXPW+RocTQbFCNKkzDEIM70OqU3KfoQmZtU+EE2EtRxwub/Jr3XNFVvoNvkcXzqve3EpK9uFsnsYbOmMZiRW2W7POPnXLtdJuT7Jur98v7xO6NBBR1ZK5m8oxxuoTMo0Fd02pxHMfqkhAU1TdS3Qka3RvexDuls4EDjH3b62q63AtT6i7eXu63QMBDnIcss3jSB6MzML0H+YEooK6egSy/VnDD6M47nX/FIEGOI1BcxZGnCW6bCSXzhYcJojSeApU80v3a5TqTse7+fkuMZadL2+DqJsOD/dJoUDfmuy8iIgW9C9gWZkIRzQO6warQ9skaLYOuUIyKmqcmt9twQVL6cR53ccxBpvMCHIOVOVotbnlOa0Elk7147pblRbamWdwYGzQJMUD14y7bmWZfbPA3PFloP8qA4Wtcyv8hNPxXim2bU1s5Kh5xQO+T/kX4oqMAaO0uQNoKi3LegvdUGrhnU3d4CunV2QkaOhY12DrCDe1LEicndBSiaVz7hWz9hJHHaiKhigXppr+G3oLtax5LqndVCJEZOcfS4f2bH5sNx5YDi1bjj/5LDMjWJMYc8MRxt+X7quGE4CQVX0xmvSR7zPogumOzj/TZW5zgmNCbKaT2E3qZuQO6Ov7R2Cf3+yT0vfRZ4UWZE80T3JDWpBU5sU7VG6T3e0reI5f20Gcw7diqN9aZkcwvtbn5RzcjE3zpJWY1nn5Fr6otk93wkK1c32/ePwkTzzOmgbanMRhQjxPZwXgxK1G37C7Psjmpx6ulJk1tlXjeSl0uXIDen9o9/U6iT3B8CLaAd/uWk+JmTpSe3EASLb27Ry2WEy2U00zsURGfL7xeuFjpobUxrxRTEw5DrmyTMJB90Z+jR+1OviQKsNl+oK7mSuY8X3+z3Wisk30A7wVYajQJFfqhyCfiCFGjjWxUIraYgP4GjoBzr+LsIKp2/2XTH6gttsBMOPlse11vO/ljEP5EWyLGrm2hrbX+exclppPoxoBcipewTEE+pMb6GCxmyC6U3zalWdy9LmkFllpZI4aW/p86HwUoZPIuNVEN8DorxGDa0L5WDs7IFtY7o1bgEi2h3UfEHxEzqZ7FhTrYbrEm+cjFazWH1FxehkG3vJGkYMSp3wkW5Bv+2U04qKhXq2HOupFfstDuq8IvBCxjS4kcbD/p1jQ1j4FmQ3lEzV46EVFyhmnOCfKfmUznSAOLaq0+2+thWUqrRRMxcLjnWkDd5uaqBQZDfQ3473kGZ91i06+oz3UJga0SXTR6O5ij1Iz7QHjSxyCqGHqCicT1GqzKRhzHEYDx8S4E3P2/vCBhOHscdhNkDuMxKGhqdljW0bABRNJ+fbabTTs1HAnAZcmGtp7A1miD0PA5XoPhv4GVnLKSQax53HWUPLz7glmBa9874lLeyAkhfAj+vTOe/QeKiOgwSZUyJJgsZx52+m4Pu0YcjzcegYKQ/jz8OsofBnlBk8TsYiaMNF8hEVeYHycO68TShO9rwGUnlp8ij+smezyvyuMxY2ODPiOOFsQNbY/DMmkEFzTx+7PTLg9dPg4jt/nx5vC88/oxQZCDsq30kaNLqnGFVcChdOkYEDbLgdAPnotrZcEsc5ZpIL7hpcX5oGMaeDWp04zjH3u00YPGM5WaDH0cR2EBgQsYwTBasvLKfidajQqQ8GGE6+05jk9HiIBoPh4lKDekuNHnfiOPk4zi6F8Yx1BZ1WHylO5ZDWkWUxN0hcp8fDcU0Hr+dwXSctL0pzfjoPhBktnuowgcIwOndlyYzX53mcdU7lGZkM0/LkoXUgT2FaSuQ30HCXxzMgg3TECZ46neByH5nz47mPRAY7tL2C4naTbkg82BN/bJsGesaSg4K0i9z+ALxs2tZO7mtzfjzyTSPkEBmYw4EgmyZ3fjxQK+iU6xB0Bo6l4435fD+bpnVi6hn7z6CaJznb3WZAWWQYbgz37WzBAfz3k6A0PEfvPnmc7+cTxWRam53wVKTa1B024o/zQbdOlT1jIxqUKioyTjxcjBThiQfCmY5I/oQrSVNOlpGbqr1om8Lp8TRAH6uj5nEsqsDlYV5nn2mdu3vGkCRHNWdDgd+YVXbJipYunp9Of6jWEbeNQ+uCgnp5nOPjqdLfk/4ff7Xs6L9uzOd9HGeXa3zG/FTI0yoXxmJSSGyIj5fOjwch5pDDtFfoaYO4xtP58U57BVjxnded3uo4zi77+YzRus1bPmO0Av6conFwFxPNVfyIn+en3GQun5Fjd5nJZ9xYhU5TZJkcP6NWdIqK5uX725wX/Dp1+YxjqxI6gVs1iNgqayUvsB9ve97P6xzmM64uzAwYc4mPZJuM9+JTvt4X1GCdxnzG+UV8HS27r6V9YNE2FYc7hbK0UDN9/MjjhKCTTKF/v8P5rFlnRJ9xkBFSK0DGY1pJa9Exo+HC+UhWyRk/xjEOconyOKeYEdJVAI+GY0aOgmhFaZx09jhA9e6rAK2n0WRX2ns0Tj6Ps84EP+Nog82WNXcpREtF1Iz/LEcbedcUXD9K0SHPFeq3OM7pLVEUhbpMNlA0ShQtAQ2Tz8OsM9PPOOOYlfWsyQPxYhNuiDedOeMGvQ/okOrjKBh3coPlcfJ5HDpI+xJALwMT5cIVGubz/O2XqfRnDHagO5rivD4rNOdMKYmzsueHM4VL0n1XiqstxUVe3HD2/HT6g7YX0J06Dlao8+bGfE6hyy67/4yZT+bS0dI0fVoWRyk5VD/LzN8m+IVxkLRfnyoFc2pmjsJR6zTYY+Jw386HpqfDu7sYFgogXt9oevg+RUK0N+hnvqflMzTxnPya/PvH2bdYUw6EcUAjWLkq6ESIRuQM1UVnkphtoeGOj6cKDdikDvmFj4DTSnxN4fx4oB7S7u+P5yG7KB9O4X0NFVYkCGEYEBs2njmdmLGPVjd0EHdePD8cjkwoBDNIHhM8Onmc09Mh7sy5q9tp1GDZGx8tvt/ncda0DGEcUDFWrwntxAy4eT1vQ6bYePE1pfPjlVb0XO9sevmnOMwlzItIss6Vu+aGxiZtr0sgteKRSMO811EeHXUahrsnEskoKBGKptHe5/1GTuqQX0TjaScP83l+NvJ1XXCxh9QfPkRvxS/2qS4Bz5LXIg3zXkeuGQoa3neTCwjJiLmf8O30bGRxYyZT3XftBznxSYwNaZgLyGOszv0A0MiXya7JN2XOx9GSaCMMAwLN6nAjs+hdN9oKgHS2oq39fn6yQGYEHZf6MI5e8505nR4NHdWDM4Y5O7TJZB/wu7Jnt2RJ/RGGAdln5byBQKqTcWNS3ohgP412fDZk5qzq2wORabR35nR6NNqstFW7oibqSKJ2NyZzjLt3NCVhGJCPVm8Iqd5CcmyjgRQvdyR+nZ4NPBzo2/QzreA58pH2Oj0bUn1+iDWA2JWziFzSMEcMYMebEoYBHWqVU9mwnn57tMJlWmdF14wlYThwldbfb81IEoYDC2mdGIkZpURMKSFTEMU0W9GJPy3SHHzoixTVFRrYjjjMJW7G6dadAPJS6VnF2IuGuQSWaJ3sujRu7cUn2SYa5hJYBjQu6KKzdPbeyGjSMKfIC7oamcNlT26kDXe+2ClnBL24wqZsw0CDXfRGaZgfZ4P7lzLI/suXQrv/N7pKF6X9ZDo/A00LUh5tGNEGrHWH+dJi3UnVsyh/R1p1vVrC9F4Yx0pp14uMKKBXPsqdmRwMGsqAOa8zV8LhtioopqlC9LXVA/UeVgjQe5kppB7Cta30d6en3p5Obg5pEzKxUa9F4aAz7pRNo2lVccD9ua30D2e4eyc5arear+YcWSboclvUF/mUuK10QALTnRq3uZez/LTG3ei+BNzMMo53uWupVldTd3H6rEGde1k7N24KKvGNDs6Fh6PX3x2duyMtxyFQ2D4stzIic+D6d3e+KwUfa55db6dIoU304UaTc/KOIgA6RjLyqLCr7W1rI+CyRcKhtkoXcdTyfSqLOxd+5UVn1gWeVE7K3upiZ503fTUexXh1wUuj4ToIQPpOT43sMs1b9bKIFafYA2xtHy8grrzRYDBbz9pMR73i0oLDmdyJ3EfZ5tKdk3ZW4gktZJtRscBaftkHuc01hGcpYkgcGc2yzaWzBe2c0b4VEiw6nEuLKV7kCsmYxOpA+pC0CDVHUOfXgPZaVRT+KtuM33pdYsC9bDMFr5/8XUBflnuURohBczrlvFLI4gej9PgwBwNPq5dWPtesLldKcL2fNIUxxsnCqNoXdrAaHmEr5q1TQp6OYsd+6MRjn/aSnK/9zJosRQr6WgXtvvOcaPkimJHmVIVfuntJPgz51a6XUGoUeddGm/U9xUPdIO0P8mdgrFhvwWmlT71CfXI/xptS9C/EjweNplh3RgN3uyZ8nRUwo8zbyqC8bMiG6AD1Nud7vRyAimuxaXavrkdJnp9V4k4PMKw29yWOloRTgYQOoJ951yv64ZFoy4VgGl080Utb86TaDjmWQbtWb1SC9yCXbejo0HzP9t0OH3Te7pBC9hlP19+UU6NImN4xNDx4VgBV3LVi/JtXPCs0nrDiSk+2t/NZbb6kuKnTYqUn1w6aZg3cVX7Ff/dcS00BvBc1IihiogOm1isujCJdrZXAbQYQeru4Tv6H55JpOuqCKIZBNq2rOizfAnT3PBeD8YPWOWTFJPladdRA0mPBtO/uDbTgZJuYNUu21M3fVUnrjOiynVp/FrtWsn9tSqaL0nTBl7A409++ez8o781O3uzZdkeWM0J26EXjMv2RuqeB6rGpzl1nRxbLcNVc6Y6mL/VZyvf6JFriqRQdS7MCJa6YjZ5pPvSnpdu2llC9jjgnw/oQ+HWGul/Xn00dwT0WVPvAhpHOedn9yaHruS89xRz6baqnqGcddsyp1ab+RoCA3cTtICk8kJvcZnvgM5195ux6d1BeRbjpuSkpGJt8W3Pj4KIN0nteLG+ruz5a29O5i74eq6Z95tvW0mHJkMQuirK8bUpH34Ysy+ole//JpiSIOgcwiZPI2vmrJzCdh5bMOT4gW9zUoob2wkVaPgT/jaNV4I1R/ACJPF89bdujshdu29oVd9md46xM6/ddd63qbW2PddG+uzN4rVGO35LugXxP5MXaF6LNiYuSWahp7iqdPHeV1v6GRDUOsiY/db4dn67N7f16uN2x6Nl3fX2yIdEmudN9RAYlcxkHYq/5YImQxq5tX1uVfNKjfQ35+mgzzb6t6cWkx8Jn/+ZJhWCt2JREB5iBlNRmkaJzU6wNxBp44at2fJuUPcQAa5X9AASsfaBIcZXcuZiGVeRxzrZpElvHZdNC3L5zJpl9+JGJooRevL+W2Q/fA/eVjhaVaOKkgC45buB5NiEB/fNKaMKzUNXzPxZlBzNum2RHMeiOmKxfBW2N1lXsy+FZ2yTINbDaT99npTv/Cnb+PqIwBgUoH6m1OF8uGn1YySfdeUQfylZoqh2yzY84lmYHx0uZ3rORg1lvOFxdoYOgk/sa6375/Qz/cfAYKczu9tYucYaImvU+Kx/pRJGhD7LjqCDoLmxuijotoIUakFeTl+Rs9D3jEcIwbM7Ii8UhuzqF83yv+oRgy1WU7Ot0r2Ntdoh8noBivmkD8edNbbadNen3cK0Erbt1n9UdzioMB+x03X1wjZAKwwETXff3WyOfUgWpW3cf3EGaUuWnW3cf3GGVUoWkW3cf9EV1tHMKHHRkSm9jcbhwHGcDVkoFiW7dxBAtGoG2MfEmIAUvMqi1i38+rdslWikVALp129cN1CjVybl119cNTCiVk7l109cN/idVXbl1z9cNdidVJ7lly9cd7CYV8bhl29ctYCYVu7hl29ct0iXVvLhl29ctSCUVqbhl21eI6MN35MmRDx/kAodPr47D7EAqqebFL+13zJC6170cpGCdCjklcbjjODuUSip28ctjIKH4jfwGXrQU0DuRrEejmeMwG6RKKnXxy8OE4lEXTBqPeG9SP/yBlLJFsqRCF788krYwlFRY4pdH0hY/kgon/PJI2gI/UomBX54lOYD4ofr3JO+wNFwUuXwo6jyNs4Z+JE6/Xx4mW9RGIr/75WmyRWMk0rpfHidblEUid/vlebLDTyQStF+eJzAbFLl2PR06+sgF1KLEBw33/TjODkCRWMd+eTBtsQ+J5uuXB9MW25CItX55MG0xC4nS6pcH0xZtkGikYXmibHECiXMZlkfBNsKXCIphacS3obtE5gtL87sNuiVSX1ia3220LLH6wtL87sJcidQXltZ3F8hK1K6w88DppPFd9iTRd1BerNBDafR5GLLknjuMmI9ITrq9MU4+jvNXCIsvzdHpv/7lH/77v/7bv/zD1/oPfv27P1HY/o+/gMn1P//4K/6PvzYC2f/63et3337333736+8+f/d/6P//v//8T1/LP/in3/+Kf/6HOsbvfwVN7e/pf/36+3/E/700Xb/c6M+//PEP//pvv1R+2C+VH/YLiGE20H/+qf5n5b+Ru0f/Tb/4w1f6xR/KzX75wz9Wahz+h/76H3SLX/7wL7jRP38tfLZ//vp3haX2fwHg2C7uCmXfKQAAAL5ta0JTeJxdjs0OgjAQhHvzNXwEwPDjUcpfw1YN1AjewNiEqyZNzGbf3RbQg3v5Jjs7m5F1arBo+IQ+dcA1etQvuIpMYxBGVAml0Y8DavJWo2N7mexBWtqUXoegB4Nw6A2mdTla+9KAAxzlC9mGARvYmz3Yk22ZT7KdTQ42xHOX5LVb5CANClka7E7FXGbBX7VzZ/t6HlVODHdS7W3CxCMl7CslsgljvQ8Sn1YdxuPw1UOwi346TEKiTB0M0jofHJFc9RI6oW0AAAq1bWtCVPrOyv4Af1e6AAAAAAAAAAAAAAAAAAAAAAAAAAAAAAAAAAAAAAAAAAAAAAAAAAAAAAAAAAAAAAAAAAAAAAAAAAAAAAAAAAAAAAAAAAB4nO2djZHbOAxGU0gaSSEpJI2kkBSSRlJIbpCbd/PuC0jJWa8d23gzntXqh6QIEqIAkPr5cxiGYRiGYRiGYRiGYXhJvn///tvvx48f/x27J1WOe5fh2fnw4cNvv69fv/6q99q+Z/1XOaoMw/uBvM/i9vCW/rm7to7Vbyd/rkdXDXs+fvzY1tVK/u7/bH/69OnX32/fvv388uXLf/qi9he1r/IpKi/O5RjnkU79XK7az7Hab/mTdp1baVpf1bFhz0rOnf4vOvl//vz51zb1T/8tuZQMkDkyYj/nVP7IFJnX/mwX9GvOJT+3E9oC5Rv27ORfMvL4r+jkzzHkQn+1DJFztRX3WeTHNeA+vjqGPgDKYz0x7NnJ/6z+T/l37wzoeeRef6stINfatiz9zFjJ33oA6PuVnnXD0HNN+SPXklVd6z5IX/eYwHn4WZLHdroh24n1jOVfbcRpDP9SdeL+c7QfXc1YnG0fp19n+ylZWd4pD/pt5l3XeSyXsqxt2iB6hjHJ6pphGIZhGIZheEUYx9+TR7DXp//zby/vWfLd+h5c6mu6NvWueITL6O1qB8/mZ0id8Jb2vruW9/Od/M/Y8Y98hnme93W+xC69lfz/hv7zFlz+9LNhz8Omjk0m/Xfp28MX5GvpI53PkPokP85d+QNN52+kjFyP/ci+LNsv7d/apZfytx/iUdtAyt9+Nh9zPyl9ic4suSAbbL7s55z0C9hnWCAj7HYF51HntA+T9me3HdoM90KemRby7uzZmV7K33X0qOOBrv8DdWi94L5tP459e12M0C5+yH3Qdl/3/0o763jnb8xnSvbr9Fldkt6z639AtukDLuyrKZnhb3F/Q5b8v5M/fd8+QMf7WJ/Azt+Y8ict/ADk08n/KL1XkT/P9vqbsrG8i/TF2xfn+t7pBvSJ2wm6xboYdv7GlL/P6+RPnMqZ9FL+nNf5w/527FtLP1tBfaU/Lf139u3ltdRt0dWR/X08R8hj5UuElb8xfYi8p3Xl8XjmTHreph4eVf7DMAzDMAzDUGNb7Jv8PD6/Z1w99oAZY78ftn3xs02+iwu9FX/D/MNnZ2fT6vzg1gnoDseE59zA9C1CXuvza19nP8zyoK9GP5yjs6sg/5Xd13YwfHzYjtAb2H89x6dIv1DG7ttn53Pst+Mvx2gf2JHxSQ3HdP3cfhfXe5Hy5/puXqd9gbbvWub4D7p5RJ7rl/PP7LfzNeiI6f/nWMl/pf9XdvD0padPHRsp7SL7sWMwzhzLdlngk9jFCwz/51ry73x+4LlfJS/PBSzO9H9wXIDLybl5zrDnWvIv0MnpOy94hhfW4c5z9fxf6Qa3OT//HatQzNyvNd27XO1bveN5fN7ZAhjD5/XEjTid1M/d+J9nAOT7v8vKsUx75D8MwzAMwzAM5xhf4GszvsDnhj60kuP4Ap8b29zGF/h65BqryfgCX4Od/McX+PxcU/7jC3w8rin/YnyBj8XK5ze+wGEYhmEYhmF4bi61lXTrhhxhfxI/bMT3XkPjld8RdmutrNi9I67g/dx+ZfuQ7in/tDM8M17XB9sbtrnCa/CsZGz5Y3/BJrdqSyubnOVvfyJl8vo8LuPKnmCbwepeKDN6zPLP9uh1Cp/BpmzbKza7+t92tO6bPJmG1xDDr4cNvms3Xf8vbNNjG1tg/U/a9vnQbn291+fymoSr7wuRR8rf646xBprXxHp0kBG4Xnbf5DIpfz87V23GcvU1nfwdb+Rj9h+zn/5Jeuw/+r6Yj5FP7vd6ePeMe7km2Mch+4VluXou/qn8u/2d/NMX1MUi0a/R7aR/9A253TH8FNbz5MHxR2fX/+17K9KPA7eSf9cebPt3PAH9PX1H3b3s2kbGqJBe+ikf9Z2Btux6SR1w5Ee/lfwLr+NL7ACs1pzOe8172cnfZcjvC/uaR5V/kTEy6cfbra/Pca+nmWl1bWYXl5M+vy6/1f7dfayuzevynK5+nmHsPwzDMAzDMAywmlt1tL+bK/A3+FN2cazD7+zm1q32ec6F5wodvT/egpF/j30YtqHlnBpY+ed37cW2kdp2zD/f5bDfqfD3RPD/gY/5WtuT8C1xL5Y/37PxPb/qPBHLzH62jJuHI/3f2eat/9nmuz6209lGa/+M2yJx/vh6sAFyrb9R6G8JOcbEcqYs+IjuraduzVlbOxztp2/mOgEpf0APuC1g16ct2DeL/Ch7zhux36+bU9Ltp936u0CvwrXl3/WfS+TvOR/o7vzWoL/JuJN/Pg86n27BM+kV5wpfW/9fKn/rbXSwY23sw0M+5HGk/1P+tI1Mk/gQxwg8sj/nEjxuoo/Rr24h/8I+Pffn3TzyvDbHfzv548er9HP89+j+3GEYhmEYhmEYhnvgeMuMmVzFf96K3fvqcB1457Y/MNeLvBcj/zWe3+D4eubH0Y+Zg2O/XaazsqF4Dl766myH8ryglQ/QxygT12b5sf86fh+fpsvT2aNeAWygaQ/Fbuc1Gjmvs6kXnlfHz363XDsU2z92/m6Ol+279ueSNmXMcqXf0f2/81ViU352+af+o16591UMTzdPKOl8Oyv5U8/pR/T8NHw/2GbtH7T/0Pe2Kj/Hco6X91d+zzLPb8VO/pbZn8p/pf9T/jn/135kjmGr55jn8u7Wh9zJ320USIs29uxtwFj/W//dSv6F/ZB+znMu4xLaA3mc0f+QbYM02bZP3O3vFXxCHv+tZPye8vf4L+f42QeY/sFiNf7byb/Ief7d+O9V5D8MwzAMwzAMwzAMwzAMwzAMwzAMwzC8LsRQFpd+DwQf/irWzjFAR1zin7/k3EvK8N4Q33JLWP+YtXMyf+KxKN+l8ue6jkrr7LcWujiUjownPuKSWEDilrwOzlGs+1H9GmKj4Npx9I6d8nd4iQvsYvcpk7/r7rhfykt8lY+Rds4XIN7cMeeO1U28NhBrCGWfZS0yx5vv+jX5nzmX8x0/S16ORbqkfok58s+xUe+xrlmu10a5OJbrfxEPTj/lfjs6PUo8l+/b3/6hLex0APG6xJJ5TkHeG8fpZ7v+Q/6OCVzh+0794ljKS+qXcykn6V5L/2dcfuLnMn2bNu191LO/t+HvKbke3G5dT7v7ct4dXhvM97Nqh36GIrfuex9w5rni+TI5d4A2lBzVL9AuHJ96LXbtOvsr/cf/o/OyTXveV5ce/Y/7Slm5r1r3rcrqtaJgJbeMDe3SpGw5j4W8EueV7Z62mRzVr88jT89VeivowVX/Pzvu/RP5c47n3GSafh528eBOt5uHRJ3nNyouWeerGyt2OtN5ZTv0+DjLfaZ+6f/dfIW3sivDkd6FTv45f6Pg3cB9lXtCxp4jdAav6ZjXeO6Q49Wtc49Yyb9rr4xTrB9W7Zv8L9Xnu3VKPW/qDEf9v/A8i9W7TCf/o7LzTKzyOg/kRF2yNtxqrGadmfJnTJjrBHqdL68r2L1be46Z3x26cvDdQ/RNrlnXcaZ+4ehbuxx7j3mLvKOu8s15GgljBch6Qb+n3vS79JHeO9Pud++Eq7GAxzmXrBN6yXN6V7+U+0iunPPs81aHYXgz/wCggvog4L8lowAADtdta0JU+s7K/gB/koEAAAAAAAAAAAAAAAAAAAAAAAAAAAAAAAAAAAAAAAAAAAAAAAAAAAAAAAAAAAAAAAAAAAAAAAAAAAAAAAAAAAAAAAAAAHic7Z2NkRwpDIUdiBNxIA7EiTgQB+JEHMhe6eo+17tnSUDPz/5Yr2pqZ7tpEBII0IOel5fBYDAYDAaDwWAwGAwGg8HgP/z69evl58+ff3ziOveq5+JzpawAZfj3wf9R6fmK/jN8//795dOnT3984jr3Mnz58uXfzy6+ffv2O++wN2UE9PtHRtT7tJ6Vnk/1vwI20f6u9l/1Ufp2laaT1+3f+Z1dVPKs5ARdGr1epcuuZ+28ez5wauereuvsH+Vr33W5tG97HpoPeQWq/q95ZfWO+58/f/73e+gt0v348eP3vXiGuqgvC0Q6vR7pM0T+nibyiLy5F2WrXkgX1/V56qBpIy9PRx30evyNz6r/x9+vX7/+fu4KOvtzTWXR8iNNlM8zWZ8jPfcy+7sMUZ7bCJvH39CZponvjFtccz1FGp3zOLR9RT6kRxfIqelU7vigC9qyyh3XVB+qZy2f8X3X/vrMFaz8f1Zm1v/pf528gcz+6m+oU1Z37Bx6Vn3RLuKDL9A+qH6BPFZydrpAPsohP/cVVZ39+ZDPy98Z/+8xF7jF/ug8+iP17uSl/pX9fR3iwLbYPf5GWyB//vd+hqz0UdqLQvOhTpku8LcuK+2RuV5lf2TU5738TG8rW1zFLfanHWu77+QNZPZXf4fvzfoofd39j+o27nHd/SS+I7M/etA2lulC06nNaRfI7/bHP/JM/OUZzTeuIeMz7E9fUX3QnwF19e/qbxnfHJoemelb+j2epQ90a6XIi/v4TcD/kcbvISd9LwP1xodkutByMvnJX8dD+of/77Ko/DqXqfTpuh0MBoPBYDAYDDo495fdf83yb8E9uIQrOC3zNH3F257CY+XEpVjPZHGBe2JV/urZFZ/WcZiPwqnOrui44m3vIavGtqtnKs6q8h9VXHq3/Fv5tEdB5dY9E16nK3J18fx7tetMVuXV/P4J51WlPyn/Vj6t0pPzhs4p+h4F53iQhXycA1nprNKBxhW7Zx5pf/TjnFzFeWncXmPmVfrT8m/h0yo9EaMLwLPC8yHzyv7E7VQWlbPTWaUDtT9yZvJn/v/KHpoT+1ecl3PWyr1WHNlu+dT1Kp9W2R/uWPkj5RQ9/8xGyNz9f6oDz6uSf5crW6Eaq+BG9H7FeQVIq1xMl363/Fv5tM5P0oejjGgP9DWe3bW/jhme9lQHp/a/Fepv4BqUd698U2YXrvvcwdOflH8rn9bpKbO3zjsZF7TszEYB5RaztDs6eA3769jJx/fiKS+IT1POC3my61X6k/Jv4dMy3s5lA8opVmUzJ3eulOeRZ0dnmY4970r+rl6DwWAwGAwGg8EKxL6I+ZyCdSBrmFUsqksTc9sd/uce2JE1gG4eWeauLPcG52JYd3sMfwXiH6y/d9Ym3fr1mfsZM65R15SB+E6s8FFldtcfCY9dB6ivxre69q9nY0iv+sue5xnuab2d94p77pf0zEGmM57p9El/8ziGx2iz8nfyymTM0nXXd8vI9LiDVRxJ9+RX53GUg/A4re7V1+dJoz4HnSuXo/FA5eyUD3CZ9BxRxZ/h88hHY/5al6r8nfJcxqrM6vqOvMQbVcYTrOzfnbcEXczS+S/4Ou3/6MrPM2TnO8mrOmdCOchSnY3I9O98R1d+lZfu13cZqzKr6zvyZno8QcePkd+KZ+zsX+l/52wR+fqnyxd50P2Oz9L+nsXis/I9r52zhFWZ1fUdeTM9niAb/5Vb9DZf7fu52v8zXVX9X8vu7O8c9Kr/a95d/6/mf13/17KrMqvrO/Leav+Aji0+huGfdHzp+CuXaTX+q9xu/4Ce4avOn2e6Ws1ZfDz1MU55xax8RTf+a/qqzOr6jrz3sD/1rtb/ei9rm9zXPuQ8ms//PY3OkX1On83luxiBzoX5ngEZ/D7ldeVXea1krMqsrq/SZHocDAaDwWAwGAwq6NxcP1c4wEejksvXHx8Bz+ICWbv7HszVOoL90s9EFWer9mO+ZzyLC8z2MiuyuIDu2dX9/yfrV7UVsTa9nnFu2J97ngdy6HXnIne4PNJUa/TOLpke9FygcqSVvm7lG0/g++/VPlXsj5gTfmOHI1Q/o/Erruueefbve7xR+cIsjyxenXFGHS9Yxft2OLou1qlnE+HXM33tyLjiAk9Q+X/sjwx+biXjaFUH3kc0Dqfn+Chf+4VzbnxXfVRnJnheY+v0kyxG7f2Ftsf5FbDD0a24DvKr9LUr44oLPMHK/yMrfS/jVXc4Qs5SaF/Pyu/k0Xy7MzMhD22Wclw3VTmMberfKHvF0Z1wnZm+dmXc5QJ30Olb+6z6eK/rDkeo77XM+r+O313/37E/Zzv1LOdu39K9A9pvdzi6Xa6z0teV/q/P32J/9//I7uM/+sdPVum8Pfm4Wtlf887G/x37oyO/dmX8P+HodrnOTl9Xxv+ds44VqvW/ct5ZTIDr2m87jhD5sJ/OMbNnsjlwVl6VR7V+PplbX+HodrhOT7dT9x0ZnxUzGAwGg8FgMBi8f8Dn6NrvUbiSt75b4x7vvtfYwAl2ZX9PXBRrXjgA1pSPqAN2PAHrWmJ6uq+y2wdcAY7hFBpP7HCljq8FYha+biR+FvB9rL4Ox2/oepUzGPHRmA1tS+ML6KvjdlXGzv5dXrtptE66D97luFcdQfa7I7T3eI7rlKvpApHmat/KdMT17BwLcQuNszoHo7/PRT3QDXol1oXfcfkpQ2Px1VkBtUXF0e2kcZm0rsp5Ukf9LaErdQwoD0tcD/torFDTESel3Cpe2KGyv16v7K/xcdo9bRI9eXxL8/L4dsWrZfyJ21z9mHLIip00AbWfxx89jpvxe1fquPrdMdL7+wSdOz3dt+XyeBza6xNw+ztvQD76m5TImOkGVFzUjv0rHkOxkwY9Ku+Zyat8mL9H8EodT7hDyuUDV135lhV4jjEus5nvtaAPOV9Fn9CxqeINvf1W/XHH/gH1f8rjKXbSKOeo46DKkX3P7L9bR+UE8fkdd6icn+7HugId2/Tjey3ig2/0vRzcUx1k15Vfy57vzteDyv74MuXUHTtpVCafdyrfznf6h7eZkzoG1Aa6p8fHZ9ettpNT/k+h4wdzzOzeao/d6rrvJVqNW35fy69k6daut6TxsiudnNbx9LnMd13Z/zcYDAaDwWAw+Lug6xhdz9xrHtntSYx1kL4rZadMXasS787Wgu8Bb0Fej+ew7js9R1Khsz+cAOl27K+xFtY7PPcW9HmCtyBvFo8kTu4xG+e0iD0636VQ7lbjFQGedZ+jPLTHIDwmq/y/6jNLq3kTQ6m4GC8X+TSWoxxyxylpPbX+Ki98zo5ekF3LUblO0J0xcY5HuQiNpXc+w7l75ZXhCzxGqvXz843OwVb+n3KyMr1u2d5sb//Yjdinx3yxbbZvm7YCJ+JxYuyt7aLTi8vucp1gZX/s6mVmsf8Vj+g2CjAHqGx6kp9zQd5fsryrGLDuD9J4N7HW7LejKu5VfY3urVKuJfMZK724v0OuE6z8v9tf5wm32p9+SVz9UfbXfrFrf/wGeanPI1+3/2pvB35EeVXlD8CuXqr6nmA1/6OecIy6B+UW+2u57odvtT86pBzVy679yUPHDrW57nfZyQd/rvyfy+s+P9NLds/lOkG2/vN9RTq3yM5fq24cK3vR/nX/wz3sr/O/6txyoLOb93HNk77Ms10+Pv/LZNF9GCu9+PzP5Rp8TLyF9eLg9TD2/7sx/P5gMBgM7oVs/beKZYC39K75jmc6ha7XuvG2ip2eYFfX9ywzy0/jP6u9kQFdl74FXDn7UIH41+5+zVuwo2tP/wj7V/lp7EdjFX7GKeMIHcQtPJ4Od6a8Lv2PM3HMfZUP455/J3aqdfB3JFaxkqxuGpPRduHyKLJysrrC/7iuNY7vMqm9iFM7V7iLyv9rjF/PS9HPlPOtOEIvB93BnWj56EXP1aAflyeLOep3P39LO9J4OvJ4G/C6BTyW7HxAtg/bY7PEz72uFYen+Vb64HnixhUHu2N/9/9A25aOUx53zThCBxyV8nGuw+7/XfujFz2P6TIH9GyPQtNlNlZ9Zfb3uYieravyUv0ot9jpw8vh3glW/t9lyvZaVByh64Q03fsf72F/ZKKtZTIH3pL9K27xWfbP5n/4QvWXuo8Cn1RxhK5T/H/X/wO7/g7flOk8m8Pv+H+tWybPPfx/Zv+OW3yG//cP9fdzsHruUOcpGUfo5ejZwap9e1rXhc4zq7OZbjfFav4XcPtX87/Od2bldPbvuEW/d8/531vHvdc7g/eFsf9gbD8YDAaDwWAwGAwGg8FgMBgMBoPBYPD34RF70dn79JHBfhP/rPa9s8fS32kRYG9M9nmEPnVvqcPfaVxxiexL83x9/wjvANIP+zeeyVN2dTnNR/ft8ansr79jwr4j9tnpPrcsz2pv8K3yd3v11Yb6HhCH1hvdsodM+wT5PattV+jq8sgydV+k9o2s/zjYr5bl6Z9qb54/u9obsmt/3stE+vjf37Gh9n9tvIb9/XcH1D70ww7sI66gfanbyxbX9bdFOqzsT9uhTzs8/6z/c538eZeb7qHUfZsB2pu+a4l9fvqM7rHVfLVNkobvJzgZQ1QX/q6hrG8rqFtXnvqCzPaMvfiGVZnkqe/vUZn1/XIn9ve97lznf60n55J0nFRZuM939IrMei5E86U9qNxXfNPJfnE9X6G+AHmqvk273PHn2dkBzcf3lq/kx49r/gF0p+9iUz0y5vt8pdKxz3m0TtpffU+v7mXX+ZTmkb3bj/bg/fB0TOCcUzafcWBD/+3Mahxm/bQzliPL6dywsz961TEL/+ntSO2v/l33mpPnif31XCLtV8vM3l3l86zK/vxPO74yJ0C+7ONAfnRHG878Orqr/Krne+XddYHK/uo3AW0xixXomVFd31BXnR9W5xsy+1OujuV6Xc+lep/Scx+d/ZHJ29cz0MVdducWke6q3N14d9Ke9N062pc+2nmKwWDwofEPiCRqout3vRYAAAR5bWtCVPrOyv4Af6I2AAAAAAAAAAAAAAAAAAAAAAAAAAAAAAAAAAAAAAAAAAAAAAAAAAAAAAAAAAAAAAAAAAAAAAAAAAAAAAAAAAAAAAAAAAB4nO2aiW3rMBAFXUgaSSEpJI2kkBSSRlKIPzb4YzxsSNmxZPiaBwx0kOKxy0Mitd8rpZRSSimllFJK/df39/f+6+trSoXfg7Iel0z7EulfU1Wf3W435fPzc//6+vpzfst1px5V1i1Vvn95eTnYY+v0r630//v7+y9Kdax6P6P/afvP4P+ZPj4+ftoAcwFto64rjHbBdYXVkfgVzr1ZmnXMOLO0+rN1ThnSP6RXUD7KMUpzpIpXaVb/5/yR/V91S/BFH/+Jz7iIL3KczPmjwohf4ppnS5VXXdexnpnNRVke8mNsyvMsW6afVJxZG0i7VL7P4P8Otpv5/+3t7fCOiH14pvfHTCN9QZsgvNLinPZH/J5WHcs3vJeRXvd9PpNp0p66si3nHPjo/p9p5v/sO32eTEr4sOxY7SbHVMpQ9zP9VN4jr/TfqB1n/67wSh8f1vlsDiAeZeT9J+89itb4P4XNmG/p5/lugO2xYfbr7Jv0vXw3GI0V+T6a/T/HkPRVliXLO6vvEo+irfyPL/Ft9rWeTn8v6ONJjrXZ92bzUdaD/Hp7yPE802TM6TbpZJlu+Tvor9rK/6WyUb4Dlm37e3v3Ne0k/cD7BGnRpnjmFP9nPMYk8iLNXr4lPer8r5RSSimlnlOX2ufNdO9lL/nWlOsgl7BhfRvNvmv699RftfZ5tT+sOdSayWzNeo3S/31tI7/zR9/8S2shrJv082soyznqR/zjMbu/lN7oepbXLK1RvybubM1pVua/iv2y3PsjX9Y88pz2wjO5zp5tJPdeOWcNl3s5JrB3sya82zrLmeuJdY/1Ztaa+rpShfc61r1MK21Xx/QZkFdeox6nxHol90mXve6lMp+j7pdsb6P+z1obtmY/vms09le83Mct6COs860JP1Yv7JdjXv+3IfchEHsZdcy1yrRVptnzGtm3/xNBnNH9kf9HZT5Hff4/xf8Zf/b+kHbinL0Zjvgz/8lYE35qvfqcl3sC+HpUp/RBt09ez/LKsNE+E/ezP3OdeY/KfK628H/fRymfUKY8LzHWMX4yltGe14afUi/CGDf4jwAb074Qc233fx9zco/ymP/5fyLzKPX73f+zMp+rY/7PuR079H6SdS318Sl9g7+Iyzy2Vfgxu2cYtuT9OudhxnDiYue0NXud+DP3KI+Vg39r8SFtJ23KntnI/6Myn/MuyH5b1il9R9/OumKP0VhF3Eyv59f92fvBmnDCluqVYdSDuaT7N+fy0TcYz/fnRnn1MNpA34tMGxM/856Vufe1S2hpvUA9vvS/UkoppZRSSimllFJKXU07EREREREREREREREREREREREREREREREREREREREREREREREREREREREREREREREREREREREREREREREREREREREREREREREREREREREREREREZE75B+Hl45q2TuOnAAAAVNta0JU+s7K/gB/pYUAAAAAAAAAAAAAAAAAAAAAAAAAAAAAAAAAAAAAAAAAAAAAAAAAAAAAAAAAAAAAAAAAAAAAAAAAAAAAAAAAAAAAAAAAAHic7dbhaYNgFIZRB3ERB3EQF3EQB3ERB7G8gQu3piH/ignngUObT/vrTWzOU5IkSZIkSZIkSZIkSZIkSZIkSR/RcRznvu9P5znLtXf3v7pP929d13Mcx3OapsfP7Bj9LPfUvXUWy7I8XscwDH++h3TvsmOVfbNhdq3N+z21f9U3v/6N7l+263tWOeuf5XqdffvG2b+6XtP9y3O+71//1+d5fto/1+z/fWXbeu7X79u2/frM9+e//b+v+h7X96v3QK7Vd/ucRdWfHddrkiRJkiRJkiRJ+vcGAAAAAAAAAAAAAAAAAAAAAAAAAAAAAAAAAAAAAAAAAAAAAAAAAAAAAAD4QD8K+ay4UtoqZgAAKhdta0JU+s7K/gB/1PAAAAABAAAAAAAAAAAAAAAAAAAAAAAAAAAAAAAAAAAAAAAAAAAAAAAAAAAAAAAAAAAAAAAAAAAAAAAAAAAAAAAAAAAAAHic7X0ruOwo1vaSSCwSicQikUgkFhmJxCIjkVgkEhmJjYyMjI0smX9R+5zunp7p+dT/1Ihac+k+VXvXCbAu77suVObnfTaeANqzkS3G10Zgh6PDAnBdxQVrAN+FfsPzYh3ggQoQAbYKG9CeJMF33ZPZsYTB8c18c/zxQ28AlZvdQSvVcTO2vmxPFRTgeJ1A4SjpMPBhua8rP/cJEqDcVCykX40DrzeBuHNcndvez5heQmwxKfxDEfOV0g8PK9Rr2yjuRnlOIjj1lmRQQ8xfORbI0j5PBjAmbKs0uI9JbSv+7utukHfu20cXj3LFsPiNmeABPFGqg3EJD9EUCSuvl7KFSJN9DPqhrsFlobcdf3GPua5+foJbKS6jNWODiTYs1vq4xcDBgm0Onh0EdU+g+O+oOXBc+NP9PC8bDy8/vPy3uE7EOhKek03CmwVwKbYVIBX2xJwtHNUeMnDAJw+HdUtxYAK+tM1ft+Da5sAf1S+4mfs2/DQdPH4AhQu0Hjc3U+obgcfhTt3VQlHX4dbt8+unqJR1TeD3e4+O+zXIJS5Cpk7JigsYazoYCWubTsC8bYE52A/85wIqp3WBVcV8MqiG2SU70e8RgZurHbhdRuFh15IpzwuqUkUlSFdjME1nA8Y+u/gpL3RpaJNmmPXVCdG4WIY+ysocqBLLRcvF8uMpFZbUPA8s6Tb2czTF4cB/1jWbeuBi8D+kokof8OD2XBs8GU8cTSVPIyg35DbgOqcWPQmdqur904sHWUGj98KDSA22qwiQTKBzNpvOA02DWOrI+UJjWJ0mx5hKvRN0BGW7Lsr2EvyozwkzLhhqZSiUzz/UPD+dLTHpJHCdTwE9AP1/eBQaEowL/9r9CR9dPEp0wqG3VmebmmB8SSw85LiVfeBG8w5Ral3QbyVbUGHR/QGINv0YWBJZv8084ReqPxCoWW9oAIBGnhf8MDY34YGtHzZKRvGXR1vwhQV3dimazzc/LBzkQHeOCo0Gbk3gx6bdE23MBcprPj/16MlM2mrvD7MVPYDdD9old4NaiGl6RlR4BoEQ9IQkEYGva1D2OJtFt5Bt8vgJakFPmfHU1/regKueHD5+/pKG5dzg2IaRugbpQjn6teIJhgvWpAI4Va2rSxwOQ8N2tGpi6w9MC+jl50O8Au+Aea8FoQvnHo07pG0XagtQLtQFIJf44+9Ea/EVwup3/qFV/0XCwoAz9NyowZSRlZI4eOtVwIVKyvy5cxKPoxKJnlyEswgO6Mmfjis7Bn0HBHOtGEYQ4x1RKB5LSa3u96ZY3ZuExqgKuTELy/r+K0uP+qjoZFiMH107SsSjju9jCIh4JJ2nRNHXt94PEJ6iE1hgadceIOyo69EQQGzMj/tybrBtJIGoxl7XOc6E73pCR8+eoFE9FcZuZhDka4RE6vasZTsKPKj9+BZh0/w+LLXiop6basbva4cwQp9bcCj14iS/HQC6h8egkdv2zHD9NAxuyxnLcWCUWMaT+Qn6ds+19ugY2S549UhujPuNb3KfSr6AzzWs8cHg/0jgHHWpifHq64eXjwtm4KcWDO3X12HsGJWGiVtaFxk6PjzHTUBKoznzAv0CrOIk03FdFQGhAH09SIUWDGsE0P4zxsoYuuOv+emyunS/UZM9f4IBLAk3xscGtd+7/ezq53MNxD6Q46Iz+Lbv3tw2W6bRZ5WolwxSTI3Yjaqo+RGtPxe3KAyNJnfdLjdDI35CewiCXa/TCtfil1XUVwKyDDeZ0jF/amt+gmWUY0e7v3IWy8f5H9DjRNguGxI99MtLtNzu6wjFQN1X3cexTRID+zDlgJAD4/vt6OS8MM5cBtryeH+Q8652z3HfTlqiCz4jBMYNg4SM4EJFlwmZpSmVgromedhBfXTlP0L76gtZ7G0owldJcOGBybHygPELuHy9Mpcr6P3gXDK39iDt3imQbNw4t9Z0bBgFHMFAWi5CvYCj7xgElWXxhYuNg1JT3/SBxoNtPmSYSYHp/mz+9PInTg1hhmTEokczuSWNhrwjqyk/6LzPJAUBcx8c3wkDXzU9E7LtWRzHQlIjLWsicUdQLdBlEv4i52atwQjC4SXWqS3PkzMeN+rQ5MzIONRNOZkZgc+KGYosG6zo5F8qbjtIgsH6xkUWQsaxhh3WY2y/fvjO7rHnDcudW4OOL3Nhn2e4SRUXRQgy5Sx6A9Ix2hd0gRs6kmtMxtPnzsEGoc3tHMiZCA/lo4tHKeYc1HsSN8pv8MvFbmSo+KTot/DhlXtAcvVQmD4QxmvCd4xr172+oQsjuA9rWBdmeZES1kXH95rIQanNQsI5wnVNELDb3jRQPblfBNNskpDGZ1ePrtiH3U6VFNUjll9umYdH76RwA3ALLFqFHhL/VXWbNsiT98NWppvTsLjlMEVLkTcqfLf9GF2ve538NzVGXOnUtrv6elHYFaB6IeGCxwcJdRVIgD7u//OmdXCastr29VTZo7tvM1ApiPi0W+Be1Tbj1trz42AgLZpkJhLhKj22JcTAymZZkjy/XpKD2LdgXzadqN/IfGgduMzrBTPYoT6AhDIgGVC6EPpx/9c3BxXPjrML/dUO/CxOc75qu0aZPUK1ivxgC6jtgbOVQ6fy9gRpjlWSKQFS6ZCPQEzF3wbSroSL/4kdArfHp21iPDITRkiTUnGwshzDuUa9HuXj+PdYHLppjeSOsvVPbaxHQf3dELf00n06tioavssTdQzEZgXYOh1AyqtSSJkuA/LZ74qwNsLxvLHDNo5qkOUBp2PmR09wTy0NEPqtNh1IF9L9+tzKf0udyUrm21XAzuwWOrpKx4O+nYr9yXY8Z3qO44zoBPEg8f8IMUYqcW2ZLTuTDUnyjRQANw0/A94e4k/sKFlyDdlkZccKz8lGBsoXDeWZCdL60aX/lnLF2EiWEB/LwWHsx8fboeilPhjGEAAsoZW4rzP/ixtE7FoIi7lF8crGrgHScXHw7Ng3cBuBP7iDyIzeS6wGkPfFJQ7IpySBOw/ivD8e/VGschiNNrNwUAM3YLxhmYa46V49hAeE/clS57ZfF4b1mbMpbaOExz7ARDMjHsKjDLxfJw3nSf7CHcmtdQ/Ni0PByi1SjW4QZeOvhLOyz/Mfc3OVwO5Mz8w8yK0vE7XgG1IpfEx0XzG76fLBPHX1fUUKRMh6bMLxJBRI0xEOK+9OCB1fFTLsv3MHYwHbry3yckiRVi6gGbOliPQa/87U1o8ngJHvjJmFKH0L4G8Jsu06Xeisp9s2p0ZobHexhrxAjNJ6xns2ulBfmT8MAbYNResb0t0Y0GizovbfuaODw3ai5kurDC/7QukiTdL+smg7wNfx8foX5wTQsaFvv+spZ1ICbSDDJKw1vywglEWDePwoP6o6E7ZnwFXrtYUXRrw0npnqwCAJ6OAWCPO137nDRTSMgQYhlrNxPxBs5JgHkPVBrvUOiJ8WWXa07nM6bVIeqihHB/+wWt952kdxhCt3MBEpTnr79ufhdYhZ9C3FJpWnj+jAIqJZEAk9J0mG/c4dgzjwt+gYe7uZbYgbTC9+hLmPGYPCIf6Px/v/LuNC767g2NHMQT2onvjnvLFZmcsMfHoE9PA6ZokbI8Ksf29ouTJYaoH4x7xJfDHW2GkzE0EofPmndhBmMcUDE6XWDU5LgIiaTMDNqxraLp/r0+s/0nLZXcNxQlOgXiNvFvL+LmyAJQR6AuLigYsNr8T3WdLjfmmI5JSDUK4AiHEQHut1JjcohAUc+VU7QgKhkmwgekbreNeOBrOBootNm/fL8gssfFBmDFb11qD2a4KRJ5tOuvRizJQvoSRFTpW5qgpIA0HXad77UQs9gnUtHy9U5lFBRDmTo6jSZ9XsV+3w4CVZWu+uXICf2mHUpaTjNZBPrWpyqA/L0fGp+HUiOePWQth6cIPMrNZ2bKWtbD0LgxCPHhXJuFns6Md5nxXcvjV0A/2FptIRC9dtRYOBep4r/Kod700bsb6LPqhMv2vHPYtycgw0jQP57Oqn/BQvZ/0PmkXAchL+wH5QhhimbkLfW6CuXGdbFXuhq4eSZxqj41nbA3ZSn1cnG4aHCntGZbBtMe/eAYx7CwLdd74HA0z/1TuQHTeoJiSR5/54+mPa+MPQMJ8LgY6ebt32ifPtJhH62nXFQDVzQ+gUQ9WxbZzxHzhIGIPjZWbx77nGdAySzjxQSlr/9I6wQIOP75D5yNz/6B2huxY0nUt8ro8jYA4XfRdhn2sRUk7i/6Anl35JVSHCa/JXAYCBTIybWtf1RJgETkuVwaUF98yhVeMGDKOcz8T3/d07tJpnzBLvTH5hKF3lr94hQmp26CjRZvLH9R+jv7n0XLfzQuUFfZJBdUj3UqGkoBEGzgIA1Wfr95juGk0f7guoPDeHDE+LtzrI7cpb9202de129o7dxzszjua1Pcj87ncd6ad3jG4e6Puv//j6j5cEpKQzcEv+zk2ipLalg6ire/MuAHQLriKhA/NudJoaPxPg641kafGwYsxDNrPzPbDKRQmzGaAerR7VDoUsgKUb0a5PyAqynPUwuWj+dofLRxePkjsePbrv9U1WJaUT9vebyqqIcvynAMDkwjSdSBgNHThy5NnUBkvsjYDJeLrtQRz0OsoyDdoRZcAuqawB192fME48Z53r5IP4mSeIpsruzTaj6YclwcNHzDHW1rdtfe6hXmqubu3SvdNT/TAMQ3oBi8ftTFiGM/2cyFWD9oRNO14F4v5eFX5YY7C9joABYQEa6HYDR0gFdSLh5w0xivNrTtdL/VSCPyyI2edygz3u3I6GWH02Q0IQVzbbuwCQRt8XqFzuM5ZtezQhXTn/4but19xKNG7pFNgTNUrTc4R3gtxeDKpEn/doqA+CjfSMevaCu7aj3/04/5XgHFDrlF2Xep0X8PO6MbYbeKXifhcA/LVKOCNjviWBz74TrrdjRntk85cb3d8DHbq9bx33iEB3xTCJUXNQr+O5EppfFcyBziA/CDN5QjLEkHt8vv8FNbOnuId9yz54e3EoYb+y29GCYaE/BYCO0P5RkyXyp8xswaz2NPSCpM+CeG1XSdeGgEftr6ZD6BrS9OwxEuoSkgjbEmvXUdb9jDNpSmgb3CzH/4D64/qJGku6mlKI98XE8KIVxMLI9shPAWD6yOeFyrK7ho88IfONWxCeuE532fS2YcTc+LaiWoCOwHiJXFJ0dpoB0l5aSu3dYVwoAcoeyFqZUEWWj+v/7iAxipreowWhaI7g953seQYw91MAkEwhyHkOzVEDUA/MnhDtI1JA07EmNK9hnzkQAicyyQGexIvgtkkVrEXHOFjJ+Ely1cQKNKgTlip5nv1iH89/i8u80xovI4kNeLDd0dw7xjJSfhcAqosB9eIZ1uFPN8/tomjvk9WYVY7zXginawT0DbuapeOnKOS+oCyliJ8yGIf81ynPQwf3OijZkDuXHFEzPr3+NOEp+iWI+dRiNu4XQjgB/VygFB+zAHC19ZrJ7KtlPOq67VPpuRCQgtjs2ivTanPwxHCMhLgI3yU8Jhl0ezM/jKMIrHxOBilwNxFimdQCf+7j6T/UYaRp5EQTtVdsCH+SFgGhvfCIWJefAsBa2j47dfidKaRrbwMpI1fhyM1Tmm6uY1K9ePSUe1vAc1h2MaSsOTWJEV+sGqwwS+kY9cEYihG21Zk32j6eAFRwoTWHi7jZtKRsGjOlU/wi2J3qTO69iFiQ6oXnnatb4TVt9qH4Dgy6v1EAPSJ1ffaRxnDPmCp4jWL21Ym67uOX4yNpTSuz+UC7WiGQCf63z65+auDSWZTdrBUYkaG00iQePzWKlaBtBnTqdYhdIIcljkCO992FOg40aDjbg7iYobt0dewXM8A7+grOkU+kMUEvcou/BL6ZBQobxhHPUio1wMf7/8vsadwmaiMEWR4yOrokWggoYa1k5kDfPid6Cp4UBoTXTBCsr7Os2wIX64e2qb02WpDRwDh8YBvGNt0iAuWMWAEx31+AD3oFJxAN7kYtqfe70Y/7P7D6WF4C8gtBOj8xCKIHO9jMaC9LGJ5WQif1Bwz8dk9uEh8ZzwRGU/KCvMkM9QbGpOqw78zeUXs9a2g3mcAXTeWvwHdYUflw/Fx2782Tzk8v/7Yuxfba8bkK9I1OM7fNSEtS8MlsikuWIptxHQ/ylB6JXlfcBLNogbwxd3T5HuOgC2hABwKnrNEz8GUSHzb+TnyWkhe2wamLSTt57o/zPx8DOHRbBoNb6SGRC/qltSQsH86uTK23ZZYijwV6puUlSd6GQepr3MwXEVLkbCEzdfo44NqBeRPf6z8TX55Xxem9KYNBYkPS9en1T/khcnq/hGGipDVTsc1u1pejs4gRI8IUPP00M3mP3DYiqhWg0lL96tH034NDgYJRBOW/Jj64W4+8IwpCAEjNx73fe3ahZeAF12tPw9dUyWxxKI9VSAPwzbVojw8Mu92UOBC6LEB0sLX2yMPVgkzbe3AItBmV/B+JL9gqy0wijRRkX3kMH+9/n2ssNO4LR8yW/dFiRD4swc8ub2sSIv1EO4Z8N5ZbLhUctUTWQ+0XQZyfEeQjiWnH5uls//yvic+foUnWrNAW8gji894fRL9xvV0r3hhlRQmV8pZfqy0toJmDpgvasGOpHJuz6OeAXvi/pUz0EphxsTF+EesQQ5DfQ5P/lPieQ5M5oY4IZ06NEeTz/f/7GpP1SMgEOEIWa2jq56tKwY4jWqQtYPpWgW+nmU3LYSA5chgRFyQAE+7VuhQDWi28aPNraPIfCh8/Q5Mktwn7XpbxdMSP9785ZCiROBZQ3YVd2raao9d3WxKiAXdsGOnPO7WMZJXUbpfXhvRvzkur6I1k+QxIGqbehChE+q+Fr5+hSW78ScwgTe/j/F8oAPmBvA4Z8Bqckhju8DUpNhJIL/b1zFnNMYe4ILFRUuaMax8sbsvW+1hIva0GyonwDpGDyss/FD7/GJpkZpMEAecmNrN//Py9XkV/FUqWbYsSFKrpdN7Ie6VDl7WbvcxDrAJjYL3u2TDKhXYeNR3Dwng85IPzXDlZArfd/2Ph+9fQ5H0x2jA2Ite0IdaP85/rOepkbDonlgz7MUgiwTxITrYCJl0LxDXP9o82tjnHIRZJ7TE7IpDJHvjuWXhBz9dLLZd59X9tfGh/H5oMZBwNoiJd8M/X/9vruQhVuS5ha6tnYmJ3MjSsjab9mIPAai25IFEOqszCAE9kli3WBNbBOk6KFAlkR6eXy6VN2f6l8eX496FJCVb4Rz2zV/h/IQFyNumbd9FIM/OxGLsW+9JwIvEd19uLFwwBuaGCoyNnNip4pTkf8K6E72t7SJCuPFeQqPYI7dxCFlHfjU/nvw9NVgQR+YV7S2j1n148zEZ/FYlXDR085LVMwIbH/Tp3JHywb1mAnC1RXTwTyqvN2iHhIeWeufvwRs8ecUAQfTNmoVL4JR27mI1vFcS/D02Oo9AGcq9E9fLx/g8ry0587FnNWfyZjjb9ahuXcgMx0TEVazT4+mknWMkZ/GaDXDrcZa7evPcg3H65UDma5dIx7d+Nj7MK9h+GJjeOOFGhYXBl9cfx74bo9og1IDlvc6ZN2nmXCfVLBC3R23WKpHUWOebcB0JkeDdIh1aZvtbYJqZfD6ivnSFD8qNsARhnTA4g/zA0ibF/t3lT9wKlfXz+cdmz3mvQ8OwB2frMYq5zOgFmuicv0PyCwA4d47yzQCH+XSW5g9x6I9c9xEqkc8dgM5d/VyBlejyNUElH8g9Dk4Ku+zCoQOg07cf7vwsD1d4e+zW4AjVntZV4/2OO7VS/R/Tc+1UZ9COvUtQbQ0PGP3RkeMcc9Ib4TGCMxoE4p/Xr6WRnc1TiPw9NNn0sDAJfnZqTIB+WXIJr2awE3viebHTOhGyvc6CLOm0iMtfjNbdiAWVcXQhc8gzLm9zke3hh30xvuYtR039sUHdLN43s6T8PTe6liQBeYSzVH1/+bGIo1MAxhz/xv+uDBu3zDs8zkx2E3YxeN6Lb9jrwEIXL3oPDw166dXOsz5pxQrk4KsGN6GiAR3iMH7BZ/g9Dk201AoNNfu17Ux9nwDlu6JFSWJYdQ31b+auLF59oB0/OdEOblzEjVzPoByqa+zo7vSZfGIdHFNvbgrQmnEh8id3Q4MHoNYJMkYn/PDTJg+/yXGIFpvvH+7+GEZdEP11mTXtWNiqCU+Q8h5vZ22WZjTAsoCGr2A1BtMvYvrzn9oXkofaMS7gIn22knG2dwcbfjcNyi529T/dvQ5OtpJr8vDKJCggf93/W4SODw3AnJLRGkMu/QCHSezCeF1aEEaZZV6nYwm9lrSypiieqi0gnur/3YOdy/THO4troFYMjms2/D01SU5Ya3RATWbqP33+SWkId0GjEfJZ4srdI80ANNttZemlXH2yEd1ETwQwRHOF9gnlxDxdz4K3ssyFgq7Mffnkjoi1PGN0L1ZGq9rehSaJYlfeQbdbLERR/vP4H8ajMec/xgdH1n3zv/Cowb0CigRtd25OJXihgUA8RynHtq8KDdratZWa3AenPdu4nmk9BPUKA+x6Mg92CcOTvQ5NKIwq8qBAM1p6ej6f/cZXmNbENUtHD7he6gOuBd1Ym7YUpDNSpg9luQHBv743nsl3dzHszrHa2Ogv6DhjH+rWG3sNZkejNZiphV+/SX4cmJwpKazBupYmir0S4eOiP+38LlFwvSJPczMlEDOF1A85xD1qWXNqMRyvllbVYC3/sWqVUPnonETf5UYeBcRGbhLmOvrnJjO0CI0viUi7yL0OTuwdW1txnx1HXyKyo5enj8x9cC+IQ7GC4tz9k3NsXMXmzlOV1Tds2xrU4WlhdOMP4XnCFqndR6xZFvucNJgjvjIetMRZmchNSmgPBS2n78efQJBBHpBbOE9Pw1N2cnY/bxwHQlRgejK/waDMngcCuwviUt5MGx3u8HBQBsZoeHjs71n5GoPZL7jM30GuaFJbMdTwIcPa1ZMqO5eiIK0OofxmapAiZDI1S4Q+R9016ucaP5783GyluANKACKnmBPbUIGxFAw5HHRt5zWy9hzoSzJH/SY3e7ZJvH7FC7DxBXI6Mmlw2j2Tw6P1GpuBxH+DPocmFUYlb4rUxPGuo7t1Owz7e/5dTJXzrgs7Qle9zAVR1xmxlwfWSYppBfUG46+btFp7NtP4x4/0bMMBBex/JS/mTypgbFNO6vHRq0Qfyx9BkFkxJPXKeCREPolBSZ/P7x/NfTGK4UrOj6Q3FnusQbD+r4pCUnikhsNZbq4lGwuYIb9bnC3dpJgJrXpRDVih0QHD8VzLT97IO83to0niBSJdHUm6yBM2JjGURBENi+ngF1ImwgarpNkfBs6n3HZGsjVGF1mQyN1zM2KtknFORG8k9XLtGAqdmKrww6ZEdA9ujANwOT1ADkPrHNShyhFrfmRN4UZEQWhY+CKV+R6BBZR5OLfXj+f9qWfTcN5fSvm47+m4/07kiULeveNJ9Foe3lRoWEB0v4E7k9hgA3lc63YomtJfXvobZOngiDOqtpdGDEDuGxFLnFO2OlLkXDIGuY+SbhdGZ9bHx3BX9/P0XRWxtR8KnYT2PCxdoCPIWwqhCR1/mdYWz11luWuyrrUZZcyD0Vem1IhV6TRsmyzrL3UduuAHPde0u9URYiRqDyTVYbhQcmsGh9gKbO959ttSrJVhPP71+Mib53dgc7rgHRnJqaqIRGKIdhTiImwt5QcrG5BcqsVcQCRGhsxOJgKnSEEmQ0hGY9wSTOS+5p3WCYin1gVqzbBg66wxz4bwOuSA4sgg1wMBK9Zo+fv9ptIGcgZDQ85hJPJBrne0OwrYNiNmk416iU9d4mluL6Aey1nMOgK1HRBe44RbA4yiGACuJlyJFo7mzSG7WhkFfm+FcRrALWvm92Rkl0swbi5LE0j/e/zRgtQSsrHed1x5fe9k3oRwcErkQIvTdMKtZ7QbxrkCTZn2YpbbJ/+fFUEVqr23I2nY671HIHh2IvwTv0t5yTr6vW3fM9J164Cr2sYo1HAiLYz+iah+f/+UYlKyUZp03tbWXP0tf0RpQndEnLCBzWihvVA18kerDk1wtJerolJL7aISS7HmDwfjF88pcCWNLLxcJy6dZR9S72pD+ho0S0XomYyIMKscoLN/Rf9z/t3ntRZ9xKJp5B5hb9byyHHFg5WGgN1jEvN3gfhD/wf6kvlKupdAv5sl7aJJohfHMIqZn+MMaET13CJiO992g+9WXiIqEP/rT6f/MtpF1Ek4daHvcZxcP8/o/dHGqnoht7SzlonWiW/dZwvPab3T/BqEr9IAUIatoZtrnLjJd7N25P4cmlZx3QeFSiLS+RsPEvuu2vhFVZa2Cqwcl/Z1kz8tsAhuzafiBi9r+cf6XTXMm5zaZWJt3Fi0mzh4WWe2+hTMopa2ZRzmRrHtj14HM1qzHvw9N5t07o6Kt6Rx23vD6gG6BIpfOCAHtYrUduSkEvTyD177N3PGHZV/wMbYVHfyccOjo9+d996sxMfTdRiOR31lYg4FwFaRxFBpdl9xzjn8fmixbwiUqJhyhBrFAgx1EvGbzw9K5QYfZmWZzlAy9yyyog94+v/4zWc8c1JUXCDvnOiNoRUys151bAVJPZIvKEV5H6ZpBjcupZt9+WSH9y9DkReXqGPEIbhe3DvT8MK9+xeAvq0EO3fKBCpZL5W33ggGxED5e/91XWaJxhiK1ARITpeI8GAjRhkaKss7rKmMHub06Gnjbd4R8pM2ed62XJf1laFJnsOXY+gHm3OZkvznntPzMlarLw3aeM8B2DURnmY1o5z4+P//yM+mJaJ9ZRGuQZ0PjKAPKuRDCg6rUlY3011PJAbeGrNScfOgNETJRwfw5NKko8b0/T0cUlVEzNIUNZutjY7O2UG9wA1SAWWGDllcooz4fx/9ArXTjWDSIYPBMR6bZnnCVCIvJhONh7+OaxbBsHlykWzmCY/syNvPiVQ5/DE02Ziy6ivK8ywAnmxekEYUGnkPQ1vE0+Gk8RPduBLLvoSP4ePyX0LMNSHo1574PW6oKsl+pz8G36Bu0UXScwW2Jdk7LQ1/M8WCgh3jo0fzifg1NYggNcwAW1xRQRXi7hsfYhzviwPdjV8EXjCpuXAKY1j+Z/4/Xv3aDOk8I9bEzQGa+H4PC0lLPJsZl2/L18x0V78dtBZZbbdmcQweEh+o1Zhco/AxN1uTW2U5pA7+OWVjQeNCoE6Xm1T2nNAp5xEgYT5E85J4wfJqP538cEzP0pcwQCMxb//ZCCTp/ZDGRIlrZTyQrS3j3acySPe9zmOVKuP6A1GemiMgMBX7faVtSeieGGLyaB8ZHFZ4jr3aRl33aPqU/V35wH69zz6A/nv9rs95B99dLw3LFtcTFzmtAlknwfD5eePBzuD/9XNXwYCxEG+jk9cySAamMsI77Na8H6Z1XAxeP2/zJXqMT6PjndwuARNMZtU0HiOEW+FhmXzg8JXweABM4X+yZiXASUPMxhoXj7oRX/sBsbd+DmJOKZj80nv28uzq98syBD5Nfo9SUdiD7jx37TeA7a546cM3Wf7IfDuIcjV/W+eFzatiOcXddJEaHo30c/6IVu3mrDdfX+yxiGCfV6LBOh87+PdRvufbW9NQwLAr1qMf/urvifpbGTYseg8T7ClmVUrSJpTTiNishj5R9QH51h2qwY3SdQ9T64PVQLsVZKP14/9eOj6C913q1PzcSMMZXWEbco75vGwOMG723r4szeg6LgYqAMAh/sBauEMFjOKhSo+pHsaJnH5sw4PYTDAKmVJdV6xr48oS9uwSLnXetIi80s97Wj4/3v77uQ75RYFsFe0+zkwS6Y8hur12VA7YrlXvbe63nvN7VzgtOESGBM5WBPK7ex1btgux5eOksIUMK5plisi6g6ghsZtbX5cH4Jw6E0sFcINefzs/t4+tndSwQzry3uJp3LS8W9N8z26X5uvHtTrDt4lgom2MNg47T4m/1TRFE8JFzyhmiYbcj/CMwe2MNwcjA8CW1dURXQ0IBE6VagEHpzVo2uyzYj+f7eP0LKFolh7G12Od3gNHA4YpIYgZoVGIy+f48JPfGKmPAvOYIbmv3s5Rf99eQlfCr0Pe/I3tEK0IQPJkh4sf8Uy+8Z/8Dw49g+DmUrS5eB12fj8OfmcZD7cwrPpnsM++DK5UF/TXG612kBnGdh4TEcKZqJwpyrzm1vEZEyKwpfjoM4+gTup+XOUdt3OyTeDKSpfktP3MGlnJhRyJ5dlWzgXBhO1IPDwKr5+P498SDnBcgzEGfXCYX+rmTCv8/jSPEB+xuCdvtMNplZY29tJNkfm+SceW2ra8hACHHslBeSCk+vm+168iRLq7EvAiR1LY9SHm7GTe0U7QtTQK9CuE/3v/0OHmjY7bOEZnfp3EThHzcIwjeNSL5MtCRC4dstW0jl/1VidHKDrvs/WX8zqTOVobOyGIXTZAUg6TNmAX3akHMYzcGvlofCuRdPgs0vWdi9grEFf3x9XMJMldScxVLZwPtNt4I5ucNJ3M4cR8bevFUVFuUUptbd8QAzSlJi5c5+DV4pY7cV2r92g0jlCFuTit6UJLE2pQT4gnBSxBn4rLB3lRFjCwHwgHB+cfrP7Ole+leUn+oRN2lPbQEUqV1XnrDrmOvkqezzAelJkQOvASJJ2k3NPhTFctKvRzflI/tJkil5lWpG0fguxxbEfuC4WNyCMPNpoGKPPqSi6Ee179+Hv6JNH3ahRie7WiisM47r/zybHBBWvC0JZJY1FoWO3SuUT+EE7H39x0OnvN5me9rMSvGs3U2wh1bq6nM1uiGDOFE9ZljNL/GnNrz0N0qZISVQiMhfd7/ZT7Hc2FtaKG5/+pHM2Ne5x7mlzh1OfO8tZUb4riI34LPVel5h4dCO2YLIlmQaT3WRKcLPcriHILBNJHtiiahjpLe13y+Q/2T0jO7xPeaZ13Yfvz+m1dnagZoU0lYVQ6TkSIxQTVGHn9yNAbXEnv84dzrQeSX6Wxqn3e4VPDO4ZbddDY8He8vTsGgII1c+6T186tSpXTH+w6YYXwMxmmozM0+iVQumldvPj7/eIyVz6+8WbzmyHvnt7cAbSwHSrJ7Z2d9yXZ+KepdDxfR5nMhP3f46PdYm4mB5uiYHkeXRrClbCE3joZVnNZ8Q27hFmbvs4U6LkBtcSWuweiHlLF/3P/TUgYXdT8HLpaPOq/oYULrvNa6zMwPRSNHHINnJ3lYq0Tl/3WHU1e65JnHikQpjJgyMdfRtRmJVrWIYWdXrOBQjrOycY2956vPyJLPCwPNFnOUHz9/wraVQOVnIimq7arnqXNc1lTy4vR73gHqq2YzZ/eJbwLR/s8dXhB3Ol7rvCIAld17uRiqZCOzFRghz4Z04H2pLG7GeVdGS3YIj8KEWJQSNJaDfDz7jUIrBKDorsI4iGk9jy07tAizWAk1HGw9L3hs6vOOd5WW5fcdbrNd7CAKGeArU9vTvCx71Z4Ary/QlOJWAKH7uys8PA3YzAikrsBvIB6f4t7n6NSHZU5w+V5P//4WvNn5jk92C3FStiCjE3dIAUYz+92B3z1v/Y87/GB+a5JSzwN3Q9/P7bKUdcKm4xlroWpFmBN8+4lxz6mO1BQEgktWLM8L4M8qP97//nhr4dx9UZB4wVW56RMGnC9N2/zeA8TC4YE9nQuk1bBw/b7K5j3nipAIHs5eePpCFsuP9xfe2kt4q6fTQPBbkPLOSZm+1FlCXRZUqqbinpAHmY/n//rRS3EFyS4C4b2AUNbbdxv/vMPTQUdc9JpXws+LgdjiOfnjDs8yUx6zl+VBXOiTWVyc33k9x6jwR2r3vszpx/XVosJN7kAa4ox01IK2hHYDRH++/IMOes4rstnMQg7Euly3n6z8vMPVrIX32es2y9trmTZM/rjKptpS319y/W6dbHxVQc+vEDwRCqK5y3ymsiGCuDu6EsE4mV8x3Gfpc96N+cZDn4f/v+QgCz7qVkKJfuYstrmuGaDLmF//JmaZ5NVqcPEvV9nUjcp3YQD5TyC8mrBIDBIzydv7/r4BSWCYyPJ12PkVu/W4MerNpMn7twjIz/f/f+UrX/nKV77yla985Stf+cpXvvKVr3zlK1/5yle+8pWvfOUrX/nKV77yla985Stf+cpXvvKVr3zlK1/5yle+8pWvfOUrX/nKV77yla985Stf+cpXvvKVr3zlK1/5yle+8pWvfOUrX/nKV77yla985Stf+cpXvvKVr3zlK1/5yle+8pWvfOUrX/nKV77yla985Stf+cpXvvKVr3zlK1/5yle+8pWvfOUrX/nKV77yFYD/B92aGZl3Kab3AAAYGklEQVR4nO1dT4zbVn7+aASZ2rvwKPIq0MHjoWHDi7gFhk6DRVykGU4CdBMgzSgtkoM2iyEbVM36MrJza7MYzTbIrZqZU7s+lDIW0KHdxjPbQ33oejjbRRdYOLbmsDY2SNacSQ4ClMiawOtFfCh7eD9KFEVSfBRJSbE+QJgRyfdH5Hvf+36/93uPgmmamGCCCaKHkNckADIAEYDkcolBnxqAmllVjWRqFg+ECZn4QygXRLCGIIE1ChHANNwbhwUDwB5YIzEA1MxLl/XYKpkwhLy2DiAF9tssiABgVlUl+Rq5Q8hrRbDOXHOckgCUzKrqPB5FmRKAIoBFsHvEgxqALQCVsMRC5a+jQ1R+EOlTMatqJUx5djzmW7FyQTIvXY78ho8yhHJBBmuAMoA58DcIoPOQ5m35Aqyh6AAq5qXLrQGqOWzMgd2fHgh5rWJWVT3R2nhjBez5Lbqc20YvyYQGdeI1eNyXgLAGrRUhr10BIzyDM49psHY33+9CG7Y5y3DFoT7nrwrlQjGKgkYVQrkgCeVCUSgXdKFcMMFu7ArYwwhDJH5YBGtw94RyYZOIaxwh+5xbTqoSfhDy2hL8n19kz5aU2i0MRiROLAG4ReoqbuhRZOJp5pC8v0tfNwGoYz6aAgCEciEF9tBzYIQhDrM+YA9yw7x0eXPI9QgMIa/1s41PDtv+F/LaXfg/24pZVdUBy0iBDT5+Ju+gaJlV9QmeBAGejxOyWVV3ONP0wM/MscukHABJKBfUcbT9iRhlsN/hJnmHCRmALJQLOoCLo25WCnktiHxeATBQRx0EQl5bRP9Bot/5fmUEJRIdbDC2/GctSpMCa485+KuksRlk/Mgk5/guAtgWyoUNAKVRVylEIDkwuRjnyBEVZAC3xuX+9oEi5LXVIaqTIKaBOGAZV+HfrloAch4jvnVsi8yYIoCSRz5jQyZ+PhPZ4/gygLuj6Esh/8e6UC7cAjPR1jAeRGLHMhipjGq95YDXDcV3IuQ1GcHqKA5QxnKfMgwAYhDTwayqB2ZVXaX8nANIy6yqWyGrmThcyYQacj/n1ZpQLtwVygWF/BCJQygXUlR+RSgX7oE5wZYxfgTihAhGKCNH2AjuuFTIFEgagUksTP2EvCbCW0VYyJlV9YAnXyIe5/NOSpVEYlp7KZOg00oiAA1MqVSSGE2FckEWyoUS+RjuUfn9PPfjijWhXNCGXQkHgj7jFBJWJ9TRnea5H+ZCFGNNN3th3ayquyHyhVlVrwCo2A6FJRODs1wu4vOCl8+E54EA7OYuAVgSygUDnXgKfRDbn8jJ/uGZO/+6QKH7sDAifhQe0i4CWI2rIi5YiTNzUjL9+sagaqIIQKH/9ZB5GBjCLKUXmcgD5CmCjUjLACCUCy0Au+iOyGuBSasUukc6EcEiTB81SGDO71EgFJ7nkhLy2hKNuLGCVInCmUxGxxkaBH2jWgedYjWr6oGQ10oAUlEphqTQQyZCuRD16J8Cf0TeBL0YOqGE9IGUAMROJmDKOG7ICZQBcsiOHdx8JrwmzgTJwSKUYfmHwvgYRIpGjQ1EcmGc1TLn9X1VGSmkRxJuZCInXYkJuDBMQglbZinKSrhgGck44IOYeKMWFJkYusiEGujEVzH6kBDR4qwQ5YZBbOpkAFUCxNPWR3E6PxE4lckjy6pjCGkI08biAGnj6mSDqJI41Iwo5LVRm85PBE4ykYdRiQlCQxHKhSQHAHGAtBJFp0YNZZDEtHVA1FAeRUKZkMn4w0iwrEE7XqRxIGQ6iY7DvDNd09HUpgeKkNe2hxQFzIPIZgbbZEKBUWJUGU+QCFrmpcuhoi1DwtkxDM70csTqpORybB18wV4ix7UGx7UAG5zvCnlN4UyXJCJbpW5XJpM4kPFDYitKPbYe0NEd/h0EkagTD1UC8NfHLQ8vGJx5A4yANVIpcoj0YwM7mUziS8YPeoJlucl1A/zTvlGpE7dyK2ZV3QNfpxc5rh2EvGUA219nUjkEdO0+NsF4Icm9Ltz8JQZ13gpnXgOpEx9VUqK/Bkd2bvl4IYr7LaNDKkoE+Y0MLGUyMXHGDzXz0uUk1254KRMgeXXiVp6lSngR2EEakji9IIOZP6PuUwkMi0wmJs74IekduFyVCRC6k4XaniCAKgH4nIq8M1QlRDgDAtrGg5TKWAeMWmQiD7MSE4RC0mQiOg84lECJM79cyHUsbuU4VUlsCyGpnDgC8GSw3ejXY8g7ERyaTAmPH1JTR/B/F3+sJFys6Pje1WGT8J0EVCUAJ5kE3CS7DdpSIa5OvyzktVtjEJ/Sg0OY+EvGDvLxMwBQNE1TSaI8D/ntZkrwdjCFU52UXI5tOn0lYXc644FZVS8iOv+JExJYfMpYmT2HMDFxxg6Lp9ttTDNNMwl/l1uUaM/oT51Y58w7kDrxUSVRKAQ5TCJ6744SQfluSIHN+ogx5R85DiHCCLgJkgEpEwuaaZpi3EW6HPNqNyXOvIOqE7d8dZ+dzRJp12TySIhnWUMKwNVxMXkOmZcuryI+uTZBxJAyM5g9esx+KAW2sXacEINeSJ1b58zfV51w+Ers4PGbDGROmFV116yqJxH9TA9A7x6OOM9YcAgAzEuXVUwUylhAnjnjPFQTBCHueBPR5Zhfeylx5t9Pnbjl56dKAL5OHcnIT9stimCDc5SkUhwHc8ceTi+fnP5Wc2g1mSAQ5o9/23koiSli2eWYZ2eJUp2EVCVAvLEmnqCXaqlgdS4hOlIZeXXSJhPz0uWDG/l/uC9lZoZZnwn6YPFUzzassZLJAPZ6ifP6HnVCZbs5WPupEl5E7pOwvalPRDSkMvKBpR0yMU3piT86cmL79XcwIZTRhMPxCgAtQRDingb12kTad+SPSJ147aJWCpAXl9ke1zRshKSS4o2HSRr2V13MA8D01GFsv/4OFv79n1BrfDqkao0OpMwMxKPHMPfkDKTMDFJThyEePeZ0gnbh4Ks/oNb4FLXGp2h99QfsfPpb6J99NHBd5meGYuK4drKA73QpgY9Q2i8899nb1QioSkZlkyQA7fu1KuS1CpjaCqM0JPC95ydR2Mmk/eMsQrm482+o/OZ/h1Ct4SA1dQTy8TOYe3IG8vEzmO9VAoEwPXUY8/b0z74CANj57CNsfVJD5Te/QuurB9z55k719Gs9VAX5IIZNaFbVHSGv6eCL41gBoGIwVQLwk0kiHZUC7F4jX1CFM/lITxE/BgCmafZsQTA9dRj/+hdLmD16DKu/+s9h1C0RSJkZLJ6WkDslYS5zPNayLIIpz7+BrU92sXHzvwMrltTUEbf6DUuZ8JgQFfCRiSLktQ14q5JAL/Qyq+qukOfahjXRjmpW1StCXquBDQhByx5pMum7BcHKs6/g6qsXkJo6klCV4kVq6ghypyRo31Vw78I6br75LlaefSV2InFi8dQcrr/+Du6+9b6b4uiB019S22vi0PcqSSwKE12OBR71qfMbnGVex2CqJAwSD12niGGFI8lYkInsd9HiqTncfet9NwfgWEA8egzFp1/E1VcvoHlhDR+8+gMsnT2P6anDw64aZo8ewwev/gD9HN/zjvgS/U4dYKO4EmsFo1kEWuK8/gmXY4FViQ2Jx5rwwqyqWwhu7hjx1WRwBN7PZHrqMK6//g607ypjoVIsArn15g/xu7feR3n+Dbdp1ZHB/PEzuPnmu1iT33C9v071snVj3/pXE/JaLNOGPrMHXP6IkOrEiVKINEOJNQmByhDLjux3Ww7YwI1j6ex55E5JWL/185HzpcjHz7T9H36zLaOM5XMvIndKwms/++f2bJpz9qj14CF2mDKxoCEe/4nocTxMtHQJ4TtNC/H7h4ZmQpCjOsilcUSpR/a77WaOETTR9NRhrDz7Cu6+9T5Wzv/l0JRKauoIlD/+M1x99QLuXVjH9dffwfK5F8eWSCzMHj2Gm2++i+LTLwIAZMeUsH677kxixFQVMaqMBlQn6wGnop3gKi9IrImQ10Qhr5ViiEsJMqCP9JKXxwBAEIQDWsqug4OpZo8ew8qzr6B47kVsflLDxs2fxx6bIh8/g/mZbycy+zJslOffwFxmpoesHaoEiG+KWI44v3XwbxnQCpHGgsF5fZBYk0Ww6etpJNu5rc27RxbtOBNBEHZN05QPHjy8OX3kceeb/nwxPXUYS2fPY+nseex9+QX0zz7CzmcfQf/0tzC+/CJ05aTMDKQnZzCXOQ4pMxM67mOcsXT2fM+xzY6/pH0opuJFj+NhO1EFzNzhkdZhVUkYBIk1EelvDsDFCMvud09GfjtHe9AaDn2vcrD4pycOXb30QugMZ48eaxOLhZ3PPoLx5Rd9iUU8eqz9GXdTJS4YjfvY+/y+/VAr4nUqANrrYkSP06FCws2qekB7nJYCJhlElQD8yiQIyVnmjSjktaUQM0w9EPJav/dFtzAG24Q85vi+uPXhPtR/+SW0t5+LrJD542cme0NGBD05Eyeuqa91sIC0IB13c0BVYnBeLwNYDXCNhXUhr22ZVXXQRXz9NqjmVWdDmZlykokMAFf+52PU9prY/uFLSB15PPlajSD0O3W0fv8Qtb0mDh6wvxasYwAw/1S2fXz+qSxS33gc0mwasu34INjpdb7GZeL4NcjQnYdTnQS5Jkr4EpyL09XaWnEhLKHQtL7sc4kBfnU2lJkpJ5m04xV295tY+MdrjySh1PaaqO01sXO7jtpeE7v7wbd5sTtHnY7SuRNpLD5zArlnTkCaTYeq2+aHPf4SPVRG/SF6nYhgw+Yg6iTsS7UGQb8R3U1gSwhJKEROfnPCLQC5BH1GANomrhtx2o9JdGwWrK1sdhywLnbb7n4TJ5d/iu13Xwrd+McBRuM+9Dt1bN3Yh36n3lYZUWN3nxHTjz6oYfZb38Tyy2ehPH86MFnbFZB1KMYOF5tUDqhO/M4FBbejWMhrollVDY/TXsGBEthu8hfBTLO+pCLktSLYrJAfoRaT2GlfyGtmBNnU7MpEdrvi4MFDLLx3DWvf/w6U509HUOZooLbXxOaNfWzd2OdSHlFh7/P7uPSTX2P1P2pQnj+Nlb+W+pJKgv4SIP63FlTgTRiRqBIiLd5ks/D2tcg+6VJgKmNNyGtbYM/GmY9IeSzCn0RaABQKtR8b9CUTgBHK3/z4l9i6sQ/t7efG1uyxyGPzw/3Y1AcvDh48xMa126j84mMsv3QWxZfPet7frd4pYT2OOvXZbzSS2Aqzqu7R3h6Ky+lhToPKcJke5tiYKAVgiT5hUAMjklCKZJg72T9GFRARQNZufbiPk8s/hfZ3zyH3zIm46zYwWg8etglkq9fXMFI4ePAQP/qghiu/+Bja28+5OmydPpgYR65Zn3ODzlzYUUIvmehJSHsf9FMMcXXWFtisTb/ZpH4Y2gI0tjs9sxEDjTgHDx7ir9auY+G9a10zGqMCo3Ef69du47XydaT/tsoU1YgTiR17n9/HC+9dw8Wf/Botm3pyMXHiXKsix5h3Gx6vFC1FXAyvkvLaWW4Hna0XjYFq1A2D8hQjIJJhIuU0c2oIuB5j504dT//9z7D056ex/PLZoTpo287T2/Wh+D/iwMa129Bv16G9/Ryk2XRiJg6hBqYYDMdxMYaySuj4F8QYAvDWwepdQ39VJftdY229CLb94hzYPZLAT746fTZjUGEG+LfLDAMR3e3BEEyz48ilG6QjhJSbfyqLpedPI/fMidh9KknNvowCpo88jrXvfwcb/3XbSZTSkM2BCWwQ8po1Reo2rWoR2civrxkEXWQCDEYoAGv88lNZLD5zAvJTWYiZbw5cSf1OnakOiv9whJM/ijDoDXITTDAy6CETYHBCsWP6CIsAlWbT7f9T33BXLrW9Jlq/f9iOMHVZhzIBQ4Ve9DTBBCMDVzIBoiWURwQtMDlrRQbGCSWKBWYTTBAlPMkEmBCKDQZ9dNv/rX4+CyGvTYORi0h/wzjr3CB+nW3vCcYTvmQCtAllE/F48kcVNXQ87pGGrBPByGCh2TnwE3XNrKrnoqqPF7KZtAagVW80e/bsyGbSiwDWALxQbzQNl3ObAE66nLsKtln0dr3RXKVjvwOwU280e8w2qkOl3mjuZDPpFbD1PBaBT1P9FlzSSVS/FH0MsHfxLIHNdDhnjOaonIuUXgRwF0Cu3mhu0bEVn7Tr9UZzNZtJm2Bt58B2LldvNLvSZDPpeVBgXr3RPOc4NweaLrfOUdkL6KyDMage6/VGs0bX3KIsRPrNNQAb9Uaz4nJ/tgEYzntuq5d9+4kdAMV6o1mjdCkAm9bzo3RrAFrOhX49oPePSGANRO53/ZjCAE3VgQVNxbawivLeArBF6zNyoDiDgFnosVSsFzIAMZtJbzhJAaxTn4R76LlCf5fQu5w/BbZYbtt27CSAk9lMulZvNDcc14su6afRWbLvNY2rgXWWBYCRUr3RNLKZdAWd+2f9XQZbI2PPy4peVcCeFcA6uDOtZdIatrRO9dkT50Lk6BrPUm80dz3OzYORQzGbSZfQ2e3tNVu5qDeaQjaTToGRoUb3tV0HIkqZ/r9YbzSd91ACI2khm0nLYM9qG2wQqNDHahctyk8BIPYlE6DdARaEvLaG/nsvjAtqYOQRx1x/INB9vQLgCoVrr6N/JLIed70IIv1dhm1HMWpgMn3tUlX2hgrWwHiCsNazmfSB20jqQMs50rvUQYKtE1sjcL3R3AOwR9dZp3dd8lNAK3azmXSq3mi23NLWG03XduNXvwFhdXwdPosEqZPvghHQPLoJbRmdSN5FsPbnxC7lo9NvTWUz6fl6o3mFiEykfFapHuv1RvOAa3tGs6peBOfm0yOGTRCLmlX1nFlVV0clVsOsqjtkvijwD5yKffEXjYwGfVVopLOwgu6R2Y4lsMZZAxu9vHYQc/4+a4DSspm0EqLKbdhUlJLNpK8SuQQG1dlAR5GEXWMTJ2T6W/G5xnpmzkhpBZ3BwVcY2J67ncCtNEVqJzmQycZFJkA7rFjCGOxJic52dwqAlFlVXzOr6pVRdl7SLI0I9/urJ1SNaSqrAtYol4G2KvGrhwJWb8tc8Vqy3yX9ybyp0Nc1LxOAIGUz6VvZTNokG94N1r3LAbhLo2lQFMEIsWL7zoVsJq1nM+l7VMcoNxlUspl0DYzQlXqj2aMqspl0LptJb4I9wxwpKuvcEph/qgJGmJLHvU4Rqev0ka0T5EPSwdrFdTB/ygEQgkwAJs9JpYhIroEHhQF6y7xZVZ8wq6pKBJLoBjODwHZ/ZXSP4npCVZDB7mOFvhdplLKckDXbdQDaI3qLlIE1GjpVjSfIFKmAdi/zIZRNsA4uw6OjkyNVQUddrVBH8oVlItUbzUq90dQpvWgj0aBYAiMyGdHuYF+hfCsAKuT4dCt7EcxJ6lSxRXSeqXVu2SUPE+xZz4H5aZzq3SLrJ+yEFopM2iVW1T2zqi6A3bSK/9WxQge7UZJZVU+aVfXiuO0F4Qbb4jKrQTola1wQgbbtr6OzV0eKjrmZYUWgPVNwFZ2O7NaJZbdCiVA2qbxtuDuljXqjuUMfTxO13mheqTeaJ9Fpl4rXtTYsA2hlM+lt+h3W7+QydeqN5p6tjpEOYkTWlvJzI1OnGQKgbbqKAJbpt1mri3MuhN9Ct+npdr4HA5GJBbL3VapsEfH7VGog9QFmviyYVXVjVPwfUYJUyjmw5elJ/T4RHRVUor9t29gGGega0c/VG80FmkVpN2qvQjzUhwL2fO3Tk3b0c1B35Wub/jT6paOyZdtvsMy0wAorIXjWhcyaEn217wy1DOYoXbD9Pus+9/i2HObMSpBKBZrNCQryRWwA2KCFT5bUs1gxDGpgDaGGTtzH2JgsUYHMnqQgW//QNKYOQLRJWvtUo+VT6VJN9UZzK5tJt0COWBfJDbi89KreaB6QWVGDe5sRs5l0ETQl6zH7s53NpF+j2Ygi2Ehacv+p7d+xRPm1fQz1RnOPfBQSOrMX9jTzbjM35G+w6l5xibdJBb3WAZGI2yLoHr8aEek6XSNRjMoGaOLBcXmFri2he1ZHpr9FsOdQzGbSW2T6eSJSMrHDTizWMZr+TMF/dDEQMMJ0guhBDb2EbilrdV4A7Q6/TtdYsSa6S3YldALHAIrjQYeMXDs55Z9D98yWbrt2Gsyu79nEKZtJT4N1khXqSAaYanI63a36W/lbv9vtNzjbqzOt/VpQvUx04mKcmPW6loLWnPWooVtt6ACuOhyw1nmT7p9C9W4B+BMAJZd7sAlGMFa8iPU8UkA75sV69lY0PJzXWfh/dQRQwAPiCaUAAAAASUVORK5CYII="/>
  <p:tag name="MMPROD_TAG_VCONFIG" val="PD94bWwgdmVyc2lvbj0iMS4wIiBlbmNvZGluZz0idXRm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PHVpc2hvdyBuYW1lPSJwcmVzZW50ZXJiaW8iIHZhbHVlPSJ0cnVlIi8+PHVpc2hvdyBuYW1lPSJjb21wYW55bG9nbyIgdmFsdWU9InRydWUiLz48dWlzaG93IG5hbWU9InNpZGViYXIiIHZhbHVlPSJ0cnVlIi8+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PHVpc2hvdyBuYW1lPSJ2b2x1bWUiIHZhbHVlPSJ0cnVlIi8+PHVpc2hvdyBuYW1lPSJwbGF5YmFyIiB2YWx1ZT0idHJ1ZSIvPjx1aXNob3cgbmFtZT0idGFsa2luZ2hlYWQiIHZhbHVlPSJ0cnVlIi8+PHVpc2hvdyBuYW1lPSJzaWRlYmFyb25yaWdodCIgdmFsdWU9InRydWUiLz48dWlzaG93IG5hbWU9InZpZXdjaGFuZ2UiIHZhbHVlPSJ0cnVlIi8+PHVpc2hvdyBuYW1lPSJhbHdheXNTY3J1bmNoIiB2YWx1ZT0iZmFsc2UiLz48dWlzaG93IG5hbWU9ImluaXRpYWxkaXNwbGF5bW9kZWlzbm9ybWFsIiB2YWx1ZT0idHJ1ZSIvPjx1aXJlcGxhY2UgbmFtZT0ibG9nbyIgdmFsdWU9IiIvPjx1aXJlcGxhY2UgbmFtZT0iYmdpbWFnZSIgdmFsdWU9IiIvPjx1aXJlcGxhY2UgbmFtZT0iaW5pdGlhbHRhYiIgdmFsdWU9Im91dGxpbmUiLz48L2xheW91dD4NCgk8bGFuZ3VhZ2UgaWQ9ImVu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N0b3BwZWQiLz4NCgkJPHVpdGV4dCBuYW1lPSJTQ1JVQkJBUlNUQVRVU19QTEFZSU5HIiB2YWx1ZT0iUGxheWluZyIvPg0KCQk8dWl0ZXh0IG5hbWU9IlNDUlVCQkFSU1RBVFVTX05PQVVESU8iIHZhbHVlPSJObyBBdWRpbyIvPg0KCQk8dWl0ZXh0IG5hbWU9IlNDUlVCQkFSU1RBVFVTX1ZJRFBMQVlJTkciIHZhbHVlPSJWaWRlbyBQbGF5aW5nIi8+DQoJCTx1aXRleHQgbmFtZT0iU0NSVUJCQVJTVEFUVVNfTE9BRElORyIgdmFsdWU9IkxvYWRpbmciLz4NCgkJPHVpdGV4dCBuYW1lPSJTQ1JVQkJBUlNUQVRVU19CVUZGRVJJTkciIHZhbHVlPSJCdWZmZXJpbmciLz4NCgkJPHVpdGV4dCBuYW1lPSJTQ1JVQkJBUlNUQVRVU19RVUVTVElPTiIgdmFsdWU9IkFuc3dlciBRdWVzdGlvbiIvPg0KCQk8dWl0ZXh0IG5hbWU9IlNDUlVCQkFSU1RBVFVTX1JFVklFV1FVSVoiIHZhbHVlPSJSZXZpZXdpbmcgUXVpeiIvPg0KCQk8IS0tIHN1YnN0aXR1dGlvbjogJW0gPT0gbWludXRlcyByZW1haW5pbmcgLS0+DQoJCTwhLS0gc3Vic3RpdHV0aW9uOiAlcyA9PSBzZWNvbmRzIHJlbWFpbmluZyAtLT4NCgkJPHVpdGV4dCBuYW1lPSJFTEFQU0VEIiB2YWx1ZT0iJW0gTWludXRlcyAlcyBTZWNvbmRzIFJlbWFpbmluZyIvPg0KCQk8dWl0ZXh0IG5hbWU9Ik5PVEZPVU5EIiB2YWx1ZT0iTm90aGluZyBGb3VuZCIvPg0KCQk8dWl0ZXh0IG5hbWU9IkFUVEFDSE1FTlRTIiB2YWx1ZT0iQXR0YWNobWVudH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WN0Ii8+DQoJCTx1aXRleHQgbmFtZT0iVEFCX1FVSVoiIHZhbHVlPSJRdWl6Ii8+DQoJCTx1aXRleHQgbmFtZT0iVEFCX09VVExJTkUiIHZhbHVlPSJPdXRsaW5lIi8+DQoJCTx1aXRleHQgbmFtZT0iVEFCX1RIVU1CIiB2YWx1ZT0iVGh1bWIiLz4NCgkJPHVpdGV4dCBuYW1lPSJUQUJfTk9URVMiIHZhbHVlPSJOb3RlcyIvPg0KCQk8dWl0ZXh0IG5hbWU9IlRBQl9TRUFSQ0giIHZhbHVlPSJTZWFyY2giLz4NCgkJPHVpdGV4dCBuYW1lPSJTTElERV9IRUFESU5HIiB2YWx1ZT0iU2xpZGUgVGl0bGUiLz4NCgkJPHVpdGV4dCBuYW1lPSJEVVJBVElPTl9IRUFESU5HIiB2YWx1ZT0iRHVyYXRpb24iLz4NCgkJPHVpdGV4dCBuYW1lPSJTRUFSQ0hfSEVBRElORyIgdmFsdWU9IlNlYXJjaCBmb3IgdGV4dDoiLz4NCgkJPHVpdGV4dCBuYW1lPSJUSFVNQl9IRUFESU5HIiB2YWx1ZT0iU2xpZGUiLz4NCgkJPHVpdGV4dCBuYW1lPSJUSFVNQl9JTkZPIiB2YWx1ZT0iU2xpZGUgVGl0bGUvRHVyYXRpb24iLz4NCgkJPHVpdGV4dCBuYW1lPSJBVFRBQ0hOQU1FX0hFQURJTkciIHZhbHVlPSJGaWxlIE5hbWUiLz4NCgkJPHVpdGV4dCBuYW1lPSJBVFRBQ0hTSVpFX0hFQURJTkciIHZhbHVlPSJTaXplIi8+DQoJCTx1aXRleHQgbmFtZT0iU0xJREVfTk9URVMiIHZhbHVlPSJTbGlkZSBOb3RlcyIvPg0KCQk8IS0tcXVpeiBwb2QgYW5kIG1lc3NhZ2UgYm94IHRleHRzLS0+DQoJCTx1aXRleHQgbmFtZT0iUVVJWlBPRF9RVUlaX0FUVEVNUFQiIHZhbHVlPSJRdWl6IEF0dGVtcHQ6Ii8+DQoJCTx1aXRleHQgbmFtZT0iUVVJWlBPRF9RVUlaX0FUVEVNUFRfVkFMVUUiIHZhbHVlPSIlbiBvZiAldCIvPg0KCQk8dWl0ZXh0IG5hbWU9IlFVSVpQT0RfUVVJWl9TQ09SRSIgdmFsdWU9IlNjb3JlZDoiLz4NCgkJPHVpdGV4dCBuYW1lPSJRVUlaUE9EX1FVSVpfUEFTU1NDT1JFIiB2YWx1ZT0iUGFzc2luZyBTY29yZToiLz4NCgkJPHVpdGV4dCBuYW1lPSJRVUlaUE9EX1FVSVpfTUFYU0NPUkUiIHZhbHVlPSJNYXggU2NvcmU6Ii8+DQoJCTx1aXRleHQgbmFtZT0iUVVJWlBPRF9RVUVTQVRNUFRfU1RSIiB2YWx1ZT0iQXR0ZW1wdDogJW4gb2YgJXQiLz4NCgkJPHVpdGV4dCBuYW1lPSJRVUlaUE9EX1FVRVNUWVBFX1NUUiIgdmFsdWU9IlR5cGU6ICVzIi8+DQoJCTx1aXRleHQgbmFtZT0iUVVJWlBPRF9RVUVTVFlQRV9HUkQiIHZhbHVlPSJHcmFkZWQiLz4NCgkJPHVpdGV4dCBuYW1lPSJRVUlaUE9EX1FVRVNUWVBFX1NWWSIgdmFsdWU9IlN1cnZleSIvPg0KCQk8dWl0ZXh0IG5hbWU9IlFVSVpQT0RfUVVJWkFUTVBUX0lORiIgdmFsdWU9IkluZmluaXRlIi8+DQoJCTx1aXRleHQgbmFtZT0iUVVJWlBPRF9RVUVTQVRNUFRfSU5GIiB2YWx1ZT0iSW5maW5pdGUiLz4NCgkJPHVpdGV4dCBuYW1lPSJXQVJOSU5HTVNHX1lFU1NUUklORyIgdmFsdWU9IlllcyIvPg0KCQk8dWl0ZXh0IG5hbWU9IldBUk5JTkdNU0dfTk9TVFJJTkciIHZhbHVlPSJObyIvPg0KCQk8dWl0ZXh0IG5hbWU9IldBUk5JTkdNU0dfVElUTEVTVFJJTkciIHZhbHVlPSJRdWl6IE5hdmlnYXRpb24gV2FybmluZyIvPg0KCQk8dWl0ZXh0IG5hbWU9IldBUk5JTkdNU0dfTVNHU1RSSU5HIiB2YWx1ZT0iVGhlcmUgYXJlIHVuLWF0dGVtcHRlZCBxdWVzdGlvbnMgaW4gdGhpcyBRdWl6LiYjeEE7JiN4QTtDbGlja2luZyBZZXMgd2lsbCB0YWtlIHlvdSBvdXQgb2YgdGhlIFF1aXouIENsaWNrIE5vIHRvIGNvbnRpbnVlIHRoZSBRdWl6Li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Nob3cgc2lkZWJhciB0byBwYXJ0aWNpcGFudHMiLz4NCgkJPHVpdGV4dCBuYW1lPSJNVVRFIiB2YWx1ZT0iTXV0ZSIvPg0KCQk8dWl0ZXh0IG5hbWU9IkRPQ1dSQVBfVElUTEUiIHZhbHVlPSJQcmVzZW50ZXIgRmlsZSBBdHRhY2htZW50Ii8+DQoJCTx1aXRleHQgbmFtZT0iRE9DV1JBUF9NU0ciIHZhbHVlPSJTYXZlIHRvIE15IENvbXB1dGVyIi8+DQoJCTx1aXRleHQgbmFtZT0iRE9DV1JBUF9QUk9NUFQiIHZhbHVlPSJDbGljayB0byBEb3dubG9hZCIvPg0KCTwvbGFuZ3VhZ2U+DQoJPGxhbmd1YWdlIGlkPSJkZ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VG9uIGF1cyIvPg0KCQk8dWl0ZXh0IG5hbWU9IkRPQ1dSQVBfVElUTEUiIHZhbHVlPSJQcmVzZW50ZXItQW5oYW5nIi8+DQoJCTx1aXRleHQgbmFtZT0iRE9DV1JBUF9NU0ciIHZhbHVlPSJBdWYgbWVpbmVtIEFyYmVpdHNwbGF0eiBzcGVpY2hlcm4iLz4NCgkJPHVpdGV4dCBuYW1lPSJET0NXUkFQX1BST01QVCIgdmFsdWU9Ilp1bSBIZXJ1bnRlcmxhZGVuIGtsaWNr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UgJW4iLz4NCgkJPCEtLSBzdWJzdGl0dXRpb246ICVuID09IHNsaWRlIG51bWJlciAtLT4NCgkJPCEtLSBzdWJzdGl0dXRpb246ICV0ID09IHRvdGFsIHNsaWRlIGNvdW50IC0tPg0KCQk8dWl0ZXh0IG5hbWU9IlNDUlVCQkFSU1RBVFVTX1NMSURFSU5GTyIgdmFsdWU9IkRpYXBvc2l0aXZlICVuIC8gJXQgfCAiLz4NCgkJPHVpdGV4dCBuYW1lPSJTQ1JVQkJBUlNUQVRVU19TVE9QUEVEIiB2YWx1ZT0iQXJyw6p0w6llIi8+DQoJCTx1aXRleHQgbmFtZT0iU0NSVUJCQVJTVEFUVVNfUExBWUlORyIgdmFsdWU9IkxlY3R1cmUiLz4NCgkJPHVpdGV4dCBuYW1lPSJTQ1JVQkJBUlNUQVRVU19OT0FVRElPIiB2YWx1ZT0iUGFzIGRlIHNvbiIvPg0KCQk8dWl0ZXh0IG5hbWU9IlNDUlVCQkFSU1RBVFVTX1ZJRFBMQVlJTkciIHZhbHVlPSJMZWN0dXJlIHZpZMOpbyBlbiBjb3VycyIvPg0KCQk8dWl0ZXh0IG5hbWU9IlNDUlVCQkFSU1RBVFVTX0xPQURJTkciIHZhbHVlPSJDaGFyZ2VtZW50IGVuIGNvdXJzIi8+DQoJCTx1aXRleHQgbmFtZT0iU0NSVUJCQVJTVEFUVVNfQlVGRkVSSU5HIiB2YWx1ZT0iTWlzZSBlbiBtw6ltb2lyZSIvPg0KCQk8dWl0ZXh0IG5hbWU9IlNDUlVCQkFSU1RBVFVTX1FVRVNUSU9OIiB2YWx1ZT0iUsOpcG9uZHJlIMOgIGxhIHF1ZXN0aW9uIi8+DQoJCTx1aXRleHQgbmFtZT0iU0NSVUJCQVJTVEFUVVNfUkVWSUVXUVVJWiIgdmFsdWU9IlLDqXZpc2lvbiBkdSBxdWVzdGlvbm5haXJlIi8+DQoJCTwhLS0gc3Vic3RpdHV0aW9uOiAlbSA9PSBtaW51dGVzIHJlbWFpbmluZyAtLT4NCgkJPCEtLSBzdWJzdGl0dXRpb246ICVzID09IHNlY29uZHMgcmVtYWluaW5nIC0tPg0KCQk8dWl0ZXh0IG5hbWU9IkVMQVBTRUQiIHZhbHVlPSIlbSBtaW51dGVzICVzIHNlY29uZGVzIHJlc3RhbnRlcyIvPg0KCQk8dWl0ZXh0IG5hbWU9Ik5PVEZPVU5EIiB2YWx1ZT0iUmllbiB0cm91dsOpIi8+DQoJCTx1aXRleHQgbmFtZT0iQVRUQUNITUVOVFMiIHZhbHVlPSJQacOoY2VzIGpvaW50ZXMiLz4NCgkJPCEtLSBzdWJzdGl0dXRpb246ICVwID09IGN1cnJlbnQgc3BlYWtlcidzIHRpdGxlIC0tPg0KCQk8dWl0ZXh0IG5hbWU9IkJJT1dJTl9USVRMRSIgdmFsdWU9IkJpbyA6ICVwIi8+DQoJCTx1aXRleHQgbmFtZT0iQklPQlROX1RJVExFIiB2YWx1ZT0iQmlvIDoiLz4NCgkJPHVpdGV4dCBuYW1lPSJESVZJREVSQlROX1RJVExFIiB2YWx1ZT0ifCIvPg0KCQk8dWl0ZXh0IG5hbWU9IkNPTlRBQ1RCVE5fVElUTEUiIHZhbHVlPSJDb250YWN0Ii8+DQoJCTx1aXRleHQgbmFtZT0iVEFCX1FVSVoiIHZhbHVlPSJRdWl6Ii8+DQoJCTx1aXRleHQgbmFtZT0iVEFCX09VVExJTkUiIHZhbHVlPSJQbGFuIi8+DQoJCTx1aXRleHQgbmFtZT0iVEFCX1RIVU1CIiB2YWx1ZT0iRGlhcG9zIi8+DQoJCTx1aXRleHQgbmFtZT0iVEFCX05PVEVTIiB2YWx1ZT0iTm90ZXMiLz4NCgkJPHVpdGV4dCBuYW1lPSJUQUJfU0VBUkNIIiB2YWx1ZT0iUmVjaGVyY2hlIi8+DQoJCTx1aXRleHQgbmFtZT0iU0xJREVfSEVBRElORyIgdmFsdWU9IlRpdHJlIGRlIGxhIGRpYXBvc2l0aXZlIi8+DQoJCTx1aXRleHQgbmFtZT0iRFVSQVRJT05fSEVBRElORyIgdmFsdWU9IkR1csOpZSIvPg0KCQk8dWl0ZXh0IG5hbWU9IlNFQVJDSF9IRUFESU5HIiB2YWx1ZT0iUmVjaGVyY2hlIGRlIHRleHRlIDoiLz4NCgkJPHVpdGV4dCBuYW1lPSJUSFVNQl9IRUFESU5HIiB2YWx1ZT0iRGlhcG9zaXRpdmUiLz4NCgkJPHVpdGV4dCBuYW1lPSJUSFVNQl9JTkZPIiB2YWx1ZT0iVGl0cmUvZHVyw6llIi8+DQoJCTx1aXRleHQgbmFtZT0iQVRUQUNITkFNRV9IRUFESU5HIiB2YWx1ZT0iTm9tIGRlIGZpY2hpZXIiLz4NCgkJPHVpdGV4dCBuYW1lPSJBVFRBQ0hTSVpFX0hFQURJTkciIHZhbHVlPSJUYWlsbGUiLz4NCgkJPHVpdGV4dCBuYW1lPSJTTElERV9OT1RFUyIgdmFsdWU9IkNvbW1lbnRhaXJlcyBkZXMgZGlhcG9zaXRpdmVzIi8+DQoJCTwhLS1xdWl6IHBvZCBhbmQgbWVzc2FnZSBib3ggdGV4dHMtLT4NCgkJPHVpdGV4dCBuYW1lPSJRVUlaUE9EX1FVSVpfQVRURU1QVCIgdmFsdWU9IlRlbnRhdGl2ZSBkZSBxdWVzdGlvbm5haXJlIDoiLz4NCgkJPHVpdGV4dCBuYW1lPSJRVUlaUE9EX1FVSVpfQVRURU1QVF9WQUxVRSIgdmFsdWU9IiVuIHN1ciAldCIvPg0KCQk8dWl0ZXh0IG5hbWU9IlFVSVpQT0RfUVVJWl9TQ09SRSIgdmFsdWU9Ik5vdGUgb2J0ZW51ZSA6Ii8+DQoJCTx1aXRleHQgbmFtZT0iUVVJWlBPRF9RVUlaX1BBU1NTQ09SRSIgdmFsdWU9Ik5vdGUgZCdhZG1pc3NpYmlsaXTDqcKgOiIvPg0KCQk8dWl0ZXh0IG5hbWU9IlFVSVpQT0RfUVVJWl9NQVhTQ09SRSIgdmFsdWU9Ik5vdGUgbWF4aW1hbGUgOiIvPg0KCQk8dWl0ZXh0IG5hbWU9IlFVSVpQT0RfUVVFU0FUTVBUX1NUUiIgdmFsdWU9IlRlbnRhdGl2ZSA6ICVuIHN1ciAldCIvPg0KCQk8dWl0ZXh0IG5hbWU9IlFVSVpQT0RfUVVFU1RZUEVfU1RSIiB2YWx1ZT0iVHlwZTogJXMiLz4NCgkJPHVpdGV4dCBuYW1lPSJRVUlaUE9EX1FVRVNUWVBFX0dSRCIgdmFsdWU9Ik5vdMOpIi8+DQoJCTx1aXRleHQgbmFtZT0iUVVJWlBPRF9RVUVTVFlQRV9TVlkiIHZhbHVlPSJFbnF1w6p0ZSIvPg0KCQk8dWl0ZXh0IG5hbWU9IlFVSVpQT0RfUVVJWkFUTVBUX0lORiIgdmFsdWU9IklsbGltaXTDqSIvPg0KCQk8dWl0ZXh0IG5hbWU9IlFVSVpQT0RfUVVFU0FUTVBUX0lORiIgdmFsdWU9IklsbGltaXTDqSIvPg0KCQk8dWl0ZXh0IG5hbWU9IldBUk5JTkdNU0dfWUVTU1RSSU5HIiB2YWx1ZT0iT3VpIi8+DQoJCTx1aXRleHQgbmFtZT0iV0FSTklOR01TR19OT1NUUklORyIgdmFsdWU9Ik5vbiIvPg0KCQk8dWl0ZXh0IG5hbWU9IldBUk5JTkdNU0dfVElUTEVTVFJJTkciIHZhbHVlPSJBdmVydGlzc2VtZW50IGRlIG5hdmlnYXRpb24gZHUgcXVlc3Rpb25uYWlyZSIvPg0KCQk8dWl0ZXh0IG5hbWU9IldBUk5JTkdNU0dfTVNHU1RSSU5HIiB2YWx1ZT0iVm91cyBuJ2F2ZXogcGFzIHLDqXBvbmR1IMOgIGNlcnRhaW5lcyBxdWVzdGlvbnMgZGUgY2UgcXVlc3Rpb25uYWlyZS4mI3hBOyYjeEE7U2kgdm91cyBjbGlxdWV6IHN1ciBPdWksIHZvdXMgcXVpdHRlcmV6IGxlIHF1ZXN0aW9ubmFpcmUuIENsaXF1ZXogc3VyIE5vbiBwb3VyIGNvbnRpbnVlciBsZSBxdWVzdGlvbm5haXJlLiIvPg0KCQk8dWl0ZXh0IG5hbWU9IklORk9STUFUSU9OX0gyNjRfRkxBU0hQTEFZRVIiIHZhbHVlPSJMYSB2ZXJzaW9uIGRlIEZsYXNoIFBsYXllciBhY3R1ZWxsZW1lbnQgaW5zdGFsbMOpZSBzdXIgdm90cmUgbWFjaGluZSBuZSBwcmVuZCBwYXMgZW4gY2hhcmdlIGNlIHR5cGUgZGUgdmlkw6lvLiBDbGlxdWV6IHN1ciBsYSB6b25lIHZpZMOpbyBwb3VyIHTDqWzDqWNoYXJnZXIgbGEgZGVybmnDqHJlIHZlcnNpb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250cmVyIGwnZW5jYWRyw6kgYXV4IHBhcnRpY2lwYW50cyIvPg0KCQk8dWl0ZXh0IG5hbWU9Ik1VVEUiIHZhbHVlPSJNdWV0Ii8+DQoJCTx1aXRleHQgbmFtZT0iRE9DV1JBUF9USVRMRSIgdmFsdWU9IlBpw6hjZSBqb2ludGUgUHJlc2VudGVyIi8+DQoJCTx1aXRleHQgbmFtZT0iRE9DV1JBUF9NU0ciIHZhbHVlPSJFbnJlZ2lzdHJlciBzdXIgbW9uIG9yZGluYXRldXIiLz4NCgkJPHVpdGV4dCBuYW1lPSJET0NXUkFQX1BST01QVCIgdmFsdWU9IkNsaXF1ZXIgcG91ciB0w6lsw6ljaGFyZ2VyIi8+DQoJPC9sYW5ndWFnZT4NCgk8bGFuZ3VhZ2UgaWQ9Imph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7Iqs65287J2065OcICVuIi8+DQoJCTwhLS0gc3Vic3RpdHV0aW9uOiAlbiA9PSBzbGlkZSBudW1iZXIgLS0+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DQoJCTx1aXRleHQgbmFtZT0iU0NSVUJCQVJTVEFUVVNfTk9BVURJTyIgdmFsdWU9IuyYpOuUlOyYpCDsl4bsnYwiLz4NCgkJPHVpdGV4dCBuYW1lPSJTQ1JVQkJBUlNUQVRVU19WSURQTEFZSU5HIiB2YWx1ZT0i67mE65SU7JikIOyerOyDnSDspJEiLz4NCgkJPHVpdGV4dCBuYW1lPSJTQ1JVQkJBUlNUQVRVU19MT0FESU5HIiB2YWx1ZT0i66Gc65SpIi8+DQoJCTx1aXRleHQgbmFtZT0iU0NSVUJCQVJTVEFUVVNfQlVGRkVSSU5HIiB2YWx1ZT0i67KE7Y2866eBIi8+DQoJCTx1aXRleHQgbmFtZT0iU0NSVUJCQVJTVEFUVVNfUVVFU1RJT04iIHZhbHVlPSLsp4jrrLjsl5Ag64u17ZWY6riwIi8+DQoJCTx1aXRleHQgbmFtZT0iU0NSVUJCQVJTVEFUVVNfUkVWSUVXUVVJWiIgdmFsdWU9IuyniOusuCDri6Tsi5zrs7TquLAiLz4NCgkJPCEtLSBzdWJzdGl0dXRpb246ICVtID09IG1pbnV0ZXMgcmVtYWluaW5nIC0tPg0KCQk8IS0tIHN1YnN0aXR1dGlvbjogJXMgPT0gc2Vjb25kcyByZW1haW5pbmcgLS0+DQoJCTx1aXRleHQgbmFtZT0iRUxBUFNFRCIgdmFsdWU9IiVt67aEICVz7LSIIOuCqOydjCIvPg0KCQk8dWl0ZXh0IG5hbWU9Ik5PVEZPVU5EIiB2YWx1ZT0i7JeG7J2MIi8+DQoJCTx1aXRleHQgbmFtZT0iQVRUQUNITUVOVFMiIHZhbHVlPSLssqjrtoAg7YyM7J28Ii8+DQoJCTwhLS0gc3Vic3RpdHV0aW9uOiAlcCA9PSBjdXJyZW50IHNwZWFrZXIncyB0aXRsZSAtLT4NCgkJPHVpdGV4dCBuYW1lPSJCSU9XSU5fVElUTEUiIHZhbHVlPSLqsr3roKUg7IaM6rCcOiAlcCIvPg0KCQk8dWl0ZXh0IG5hbWU9IkJJT0JUTl9USVRMRSIgdmFsdWU9IuqyveugpSDshozqsJwiLz4NCgkJPHVpdGV4dCBuYW1lPSJESVZJREVSQlROX1RJVExFIiB2YWx1ZT0ifCIvPg0KCQk8dWl0ZXh0IG5hbWU9IkNPTlRBQ1RCVE5fVElUTEUiIHZhbHVlPSLsl7Drnb3sspgiLz4NCgkJPHVpdGV4dCBuYW1lPSJUQUJfUVVJWiIgdmFsdWU9Iu2AtOymiCIvPg0KCQk8dWl0ZXh0IG5hbWU9IlRBQl9PVVRMSU5FIiB2YWx1ZT0i6rCc7JqUIi8+DQoJCTx1aXRleHQgbmFtZT0iVEFCX1RIVU1CIiB2YWx1ZT0i7LaV7IaM7YyQIi8+DQoJCTx1aXRleHQgbmFtZT0iVEFCX05PVEVTIiB2YWx1ZT0i64W47Yq4Ii8+DQoJCTx1aXRleHQgbmFtZT0iVEFCX1NFQVJDSCIgdmFsdWU9IuqygOyDiSIvPg0KCQk8dWl0ZXh0IG5hbWU9IlNMSURFX0hFQURJTkciIHZhbHVlPSLsiqzrnbzsnbTrk5wg7KCc66qpIi8+DQoJCTx1aXRleHQgbmFtZT0iRFVSQVRJT05fSEVBRElORyIgdmFsdWU9IuyerOyDneyLnOqwhCIvPg0KCQk8dWl0ZXh0IG5hbWU9IlNFQVJDSF9IRUFESU5HIiB2YWx1ZT0i7YWN7Iqk7Yq4IOqygOyDiToiLz4NCgkJPHVpdGV4dCBuYW1lPSJUSFVNQl9IRUFESU5HIiB2YWx1ZT0i7Iqs65287J2065OcIi8+DQoJCTx1aXRleHQgbmFtZT0iVEhVTUJfSU5GTyIgdmFsdWU9IuygnOuqqS/snqzsg53si5zqsIQiLz4NCgkJPHVpdGV4dCBuYW1lPSJBVFRBQ0hOQU1FX0hFQURJTkciIHZhbHVlPSLtjIzsnbwg7J2066aEIi8+DQoJCTx1aXRleHQgbmFtZT0iQVRUQUNIU0laRV9IRUFESU5HIiB2YWx1ZT0i7YGs6riwIi8+DQoJCTx1aXRleHQgbmFtZT0iU0xJREVfTk9URVMiIHZhbHVlPSLsiqzrnbzsnbTrk5wg64W47Yq4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CEtLXF1aXogcG9kIGFuZCBtZXNzYWdlIGJveCB0ZXh0cy0tPg0KCQk8dWl0ZXh0IG5hbWU9IlFVSVpQT0RfUVVJWl9BVFRFTVBUIiB2YWx1ZT0iSW50ZW50byBkZSBwcnVlYmE6Ii8+DQoJCTx1aXRleHQgbmFtZT0iUVVJWlBPRF9RVUlaX0FUVEVNUFRfVkFMVUUiIHZhbHVlPSIlbiBkZSAldCIvPg0KCQk8dWl0ZXh0IG5hbWU9IlFVSVpQT0RfUVVJWl9TQ09SRSIgdmFsdWU9IlB1bnR1YWNpw7NuOiIvPg0KCQk8dWl0ZXh0IG5hbWU9IlFVSVpQT0RfUVVJWl9QQVNTU0NPUkUiIHZhbHVlPSJQdW50dWFjacOzbiBwYXJhIGFwcm9iYXI6Ii8+DQoJCTx1aXRleHQgbmFtZT0iUVVJWlBPRF9RVUlaX01BWFNDT1JFIiB2YWx1ZT0iUHVudHVhY2nDs24gbcOheGltYToiLz4NCgkJPHVpdGV4dCBuYW1lPSJRVUlaUE9EX1FVRVNBVE1QVF9TVFIiIHZhbHVlPSJJbnRlbnRvczogJW4gZGUgJXQiLz4NCgkJPHVpdGV4dCBuYW1lPSJRVUlaUE9EX1FVRVNUWVBFX1NUUiIgdmFsdWU9IlRpcG86ICVzIi8+DQoJCTx1aXRleHQgbmFtZT0iUVVJWlBPRF9RVUVTVFlQRV9HUkQiIHZhbHVlPSJDb24gcHVudHVhY2nDs24iLz4NCgkJPHVpdGV4dCBuYW1lPSJRVUlaUE9EX1FVRVNUWVBFX1NWWSIgdmFsdWU9IkVuY3Vlc3RhIi8+DQoJCTx1aXRleHQgbmFtZT0iUVVJWlBPRF9RVUlaQVRNUFRfSU5GIiB2YWx1ZT0iSW5maW5pdG8iLz4NCgkJPHVpdGV4dCBuYW1lPSJRVUlaUE9EX1FVRVNBVE1QVF9JTkYiIHZhbHVlPSJJbmZpbml0byIvPg0KCQk8dWl0ZXh0IG5hbWU9IldBUk5JTkdNU0dfWUVTU1RSSU5HIiB2YWx1ZT0iU8OtIi8+DQoJCTx1aXRleHQgbmFtZT0iV0FSTklOR01TR19OT1NUUklORyIgdmFsdWU9Ik5vIi8+DQoJCTx1aXRleHQgbmFtZT0iV0FSTklOR01TR19USVRMRVNUUklORyIgdmFsdWU9IkF2aXNvIGRlIG5hdmVnYWNpw7NuIGRlIHBydWViYSIvPg0KCQk8dWl0ZXh0IG5hbWU9IldBUk5JTkdNU0dfTVNHU1RSSU5HIiB2YWx1ZT0iSGF5IHByZWd1bnRhcyBzaW4gaW50ZW50b3MgZW4gZXN0YSBwcnVlYmEuJiN4QTsmI3hBO1BhcmEgc2FsaXIgZGUgbGEgcHJ1ZWJhLCBoYWdhIGNsaWMgZW4gU8OtLiBQYXJhIGNvbnRpbnVhciwgaGFnYSBjbGljIGVuIE5vLiIvPg0KCQk8dWl0ZXh0IG5hbWU9IklORk9STUFUSU9OX0gyNjRfRkxBU0hQTEFZRVIiIHZhbHVlPSJMYSB2ZXJzacOzbiBhY3R1YWwgZGUgRmxhc2ggUGxheWVyIGluc3RhbGFkYSBlbiBlbCBvcmRlbmFkb3Igbm8gZXMgY29tcGF0aWJsZSBjb24gZXN0ZSB2w61kZW8uIEhhZ2EgY2xpYyBlbiBlbCDDoXJlYSBkZSB2w61kZW8gcGFyYSBkZXNjYXJnYXIgbGEgw7psdGltYSB2ZXJzacOzbiBkZSBGbGFzaCBQbGF5ZXIuIi8+DQoJCTwhLS0gc3Vic3RpdHV0aW9uOiAlcCA9PSBwcmVzZW50YXRpb24gdGl0bGUgLS0+DQoJCTwhLS0gc3Vic3RpdHV0aW9uOiAlcyA9PSBzbGlkZSB0aXRsZSAtLT4NCgkJPCEtLSBzdWJzdGl0dXRpb246ICVuID09IHNsaWRlIG51bWJlciAtLT4NCgkJPHVpdGV4dCBuYW1lPSJCT09LTUFSSyIgdmFsdWU9IkFkb2JlIFByZXNlbnRlcjogJXAiLz4NCgkJPCEtLSBzdWJzdGl0dXRpb246ICVwID09IHByZXNlbnRhdGlvbiB0aXRsZSAtLT4NCgkJPCEtLSBzdWJzdGl0dXRpb246ICVzID09IHNsaWRlIHRpdGxlIC0tPg0KCQk8IS0tIHN1YnN0aXR1dGlvbjogJW4gPT0gc2xpZGUgbnVtYmVyIC0tPg0KCQk8dWl0ZXh0IG5hbWU9IkJPT0tNQVJLU0xJREUiIHZhbHVlPSJBZG9iZSBQcmVzZW50ZXI6ICVwICVzIi8+DQoJCTx1aXRleHQgbmFtZT0iU0hPV1NJREVCQVIiIHZhbHVlPSJNb3N0cmFyIGJhcnJhIGxhdGVyYWwgYSBsb3MgcGFydGljaXBhbnRlcyIvPg0KCQk8dWl0ZXh0IG5hbWU9Ik1VVEUiIHZhbHVlPSJTaWxlbmNpYXI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QYXJhZG8iLz4NCgkJPHVpdGV4dCBuYW1lPSJTQ1JVQkJBUlNUQVRVU19QTEFZSU5HIiB2YWx1ZT0iUmVwcm9kdXppbmRvIi8+DQoJCTx1aXRleHQgbmFtZT0iU0NSVUJCQVJTVEFUVVNfTk9BVURJTyIgdmFsdWU9IlNlbSDDoXVkaW8iLz4NCgkJPHVpdGV4dCBuYW1lPSJTQ1JVQkJBUlNUQVRVU19WSURQTEFZSU5HIiB2YWx1ZT0iVsOtZGVvIGVtIHJlcHJvZHXDp8OjbyIvPg0KCQk8dWl0ZXh0IG5hbWU9IlNDUlVCQkFSU1RBVFVTX0xPQURJTkciIHZhbHVlPSJDYXJyZWdhbmRvIi8+DQoJCTx1aXRleHQgbmFtZT0iU0NSVUJCQVJTVEFUVVNfQlVGRkVSSU5HIiB2YWx1ZT0iQXJtYXplbmFuZG8gZW0gYnVmZmVyIi8+DQoJCTx1aXRleHQgbmFtZT0iU0NSVUJCQVJTVEFUVVNfUVVFU1RJT04iIHZhbHVlPSJSZXNwb25kZXIgcGVyZ3VudGEiLz4NCgkJPHVpdGV4dCBuYW1lPSJTQ1JVQkJBUlNUQVRVU19SRVZJRVdRVUlaIiB2YWx1ZT0iUmV2aXNhbmRvIHF1ZXN0aW9uw6FyaW8iLz4NCgkJPCEtLSBzdWJzdGl0dXRpb246ICVtID09IG1pbnV0ZXMgcmVtYWluaW5nIC0tPg0KCQk8IS0tIHN1YnN0aXR1dGlvbjogJXMgPT0gc2Vjb25kcyByZW1haW5pbmcgLS0+DQoJCTx1aXRleHQgbmFtZT0iRUxBUFNFRCIgdmFsdWU9IiVtIG1pbnV0b3MgJXMgc2VndW5kb3MgcmVzdGFudGVzIi8+DQoJCTx1aXRleHQgbmFtZT0iTk9URk9VTkQiIHZhbHVlPSJOYWRhIGVuY29udHJhZG8iLz4NCgkJPHVpdGV4dCBuYW1lPSJBVFRBQ0hNRU5UUyIgdmFsdWU9IkFuZXhv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dG8iLz4NCgkJPHVpdGV4dCBuYW1lPSJUQUJfUVVJWiIgdmFsdWU9IlF1ZXN0LiIvPg0KCQk8dWl0ZXh0IG5hbWU9IlRBQl9PVVRMSU5FIiB2YWx1ZT0iRXNxdWVtYSIvPg0KCQk8dWl0ZXh0IG5hbWU9IlRBQl9USFVNQiIgdmFsdWU9Ik1pbmkiLz4NCgkJPHVpdGV4dCBuYW1lPSJUQUJfTk9URVMiIHZhbHVlPSJOb3RhcyIvPg0KCQk8dWl0ZXh0IG5hbWU9IlRBQl9TRUFSQ0giIHZhbHVlPSJCdXNjYSIvPg0KCQk8dWl0ZXh0IG5hbWU9IlNMSURFX0hFQURJTkciIHZhbHVlPSJUw610dWxvIGRvIHNsaWRlIi8+DQoJCTx1aXRleHQgbmFtZT0iRFVSQVRJT05fSEVBRElORyIgdmFsdWU9IkR1cmHDp8OjbyIvPg0KCQk8dWl0ZXh0IG5hbWU9IlNFQVJDSF9IRUFESU5HIiB2YWx1ZT0iUHJvY3VyYXIgdGV4dG86Ii8+DQoJCTx1aXRleHQgbmFtZT0iVEhVTUJfSEVBRElORyIgdmFsdWU9IlNsaWRlIi8+DQoJCTx1aXRleHQgbmFtZT0iVEhVTUJfSU5GTyIgdmFsdWU9IlTDrXR1bG8vRHVyYcOnw6NvIGRvIHNsaWRlIi8+DQoJCTx1aXRleHQgbmFtZT0iQVRUQUNITkFNRV9IRUFESU5HIiB2YWx1ZT0iTm9tZSBkbyBhcnF1aXZvIi8+DQoJCTx1aXRleHQgbmFtZT0iQVRUQUNIU0laRV9IRUFESU5HIiB2YWx1ZT0iVGFtYW5obyIvPg0KCQk8dWl0ZXh0IG5hbWU9IlNMSURFX05PVEVTIiB2YWx1ZT0iQW5vdGHDp8O1ZXMgZG8gc2xpZGUiLz4NCgkJPCEtLXF1aXogcG9kIGFuZCBtZXNzYWdlIGJveCB0ZXh0cy0tPg0KCQk8dWl0ZXh0IG5hbWU9IlFVSVpQT0RfUVVJWl9BVFRFTVBUIiB2YWx1ZT0iVGVudGF0aXZhIG5vIHF1ZXN0aW9uw6FyaW86Ii8+DQoJCTx1aXRleHQgbmFtZT0iUVVJWlBPRF9RVUlaX0FUVEVNUFRfVkFMVUUiIHZhbHVlPSIlbiBkZSAldCIvPg0KCQk8dWl0ZXh0IG5hbWU9IlFVSVpQT0RfUVVJWl9TQ09SRSIgdmFsdWU9IlBvbnR1YcOnw6NvOiIvPg0KCQk8dWl0ZXh0IG5hbWU9IlFVSVpQT0RfUVVJWl9QQVNTU0NPUkUiIHZhbHVlPSJQb250dWHDp8OjbyBkZSBhcHJvdmHDp8OjbzoiLz4NCgkJPHVpdGV4dCBuYW1lPSJRVUlaUE9EX1FVSVpfTUFYU0NPUkUiIHZhbHVlPSJQb250dWHDp8OjbyBtw6F4aW1hOiIvPg0KCQk8dWl0ZXh0IG5hbWU9IlFVSVpQT0RfUVVFU0FUTVBUX1NUUiIgdmFsdWU9IlRlbnRhdGl2YTogJW4gZGUgJXQiLz4NCgkJPHVpdGV4dCBuYW1lPSJRVUlaUE9EX1FVRVNUWVBFX1NUUiIgdmFsdWU9IlRpcG86ICVzIi8+DQoJCTx1aXRleHQgbmFtZT0iUVVJWlBPRF9RVUVTVFlQRV9HUkQiIHZhbHVlPSJDbGFzc2lmaWNhdMOzcmlhIi8+DQoJCTx1aXRleHQgbmFtZT0iUVVJWlBPRF9RVUVTVFlQRV9TVlkiIHZhbHVlPSJQZXNxdWlzYSIvPg0KCQk8dWl0ZXh0IG5hbWU9IlFVSVpQT0RfUVVJWkFUTVBUX0lORiIgdmFsdWU9IkluZmluaXRvIi8+DQoJCTx1aXRleHQgbmFtZT0iUVVJWlBPRF9RVUVTQVRNUFRfSU5GIiB2YWx1ZT0iSW5maW5pdG8iLz4NCgkJPHVpdGV4dCBuYW1lPSJXQVJOSU5HTVNHX1lFU1NUUklORyIgdmFsdWU9IlNpbSIvPg0KCQk8dWl0ZXh0IG5hbWU9IldBUk5JTkdNU0dfTk9TVFJJTkciIHZhbHVlPSJOw6NvIi8+DQoJCTx1aXRleHQgbmFtZT0iV0FSTklOR01TR19USVRMRVNUUklORyIgdmFsdWU9IkFsZXJ0YSBkZSBuYXZlZ2HDp8OjbyBkbyBxdWVzdGlvbsOhcmlvIi8+DQoJCTx1aXRleHQgbmFtZT0iV0FSTklOR01TR19NU0dTVFJJTkciIHZhbHVlPSJFeGlzdGVtIHBlcmd1bnRhcyBxdWUgbsOjbyBmb3JhbSByZXNwb25kaWRhcyBuZXN0ZSBxdWVzdGlvbsOhcmlvLiYjeEE7JiN4QTtDbGlxdWUgZW0gU2ltIHBhcmEgc2FpciBkbyBxdWVzdGlvbsOhcmlvIG91IGVtIE7Do28gc2UgcXVpc2VyIGNvbnRpbnVhci4iLz4NCgkJPHVpdGV4dCBuYW1lPSJJTkZPUk1BVElPTl9IMjY0X0ZMQVNIUExBWUVSIiB2YWx1ZT0iQSB2ZXJzw6NvIGF0dWFsIGRvIEZsYXNoIFBsYXllciBpbnN0YWxhZGEgbm8gY29tcHV0YWRvciBuw6NvIG9mZXJlY2Ugc3Vwb3J0ZSBhIGVzc2UgdsOtZGVvLiBDbGlxdWUgbmEgw6FyZWEgZG8gdsOtZGVvIHBhcmEgYmFpeGFyIGEgdmVyc8OjbyBtYWlzIHJlY2VudGUgZG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FyIGJhcnJhIGxhdGVyYWwgYW8gcGFydGljaXBhbnRlcyIvPg0KCQk8dWl0ZXh0IG5hbWU9Ik1VVEUiIHZhbHVlPSJNdWRvIi8+DQoJCTx1aXRleHQgbmFtZT0iRE9DV1JBUF9USVRMRSIgdmFsdWU9IkFuZXhvIGRlIGFycXVpdm8gZG8gUHJlc2VudGVyIi8+DQoJCTx1aXRleHQgbmFtZT0iRE9DV1JBUF9NU0ciIHZhbHVlPSJTYWx2YXIgZW0gTWV1IGNvbXB1dGFkb3IiLz4NCgkJPHVpdGV4dCBuYW1lPSJET0NXUkFQX1BST01QVCIgdmFsdWU9IkNsaXF1ZSBwYXJhIGJhaXhhciIvPg0KCTwvbGFuZ3VhZ2U+DQoJPGxhbmd1YWdlIGlkPSJp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JbnRlcnJvdHRvIi8+DQoJCTx1aXRleHQgbmFtZT0iU0NSVUJCQVJTVEFUVVNfUExBWUlORyIgdmFsdWU9IlJpcHJvZHV6aW9uZSIvPg0KCQk8dWl0ZXh0IG5hbWU9IlNDUlVCQkFSU1RBVFVTX05PQVVESU8iIHZhbHVlPSJBdWRpbyBpbmF0dC4iLz4NCgkJPHVpdGV4dCBuYW1lPSJTQ1JVQkJBUlNUQVRVU19WSURQTEFZSU5HIiB2YWx1ZT0iVmlkZW8gaW4gcmlwcm9kdXppb25lIi8+DQoJCTx1aXRleHQgbmFtZT0iU0NSVUJCQVJTVEFUVVNfTE9BRElORyIgdmFsdWU9IkNhcmljYW1lbnRvIi8+DQoJCTx1aXRleHQgbmFtZT0iU0NSVUJCQVJTVEFUVVNfQlVGRkVSSU5HIiB2YWx1ZT0iQnVmZmVyaW5nIi8+DQoJCTx1aXRleHQgbmFtZT0iU0NSVUJCQVJTVEFUVVNfUVVFU1RJT04iIHZhbHVlPSJSaXNwb25kaSBhIGRvbWFuZGEiLz4NCgkJPHVpdGV4dCBuYW1lPSJTQ1JVQkJBUlNUQVRVU19SRVZJRVdRVUlaIiB2YWx1ZT0iUmV2aXNpb25lIGRlbCBxdWl6Ii8+DQoJCTwhLS0gc3Vic3RpdHV0aW9uOiAlbSA9PSBtaW51dGVzIHJlbWFpbmluZyAtLT4NCgkJPCEtLSBzdWJzdGl0dXRpb246ICVzID09IHNlY29uZHMgcmVtYWluaW5nIC0tPg0KCQk8dWl0ZXh0IG5hbWU9IkVMQVBTRUQiIHZhbHVlPSIlbSBNaW51dGkgJXMgU2Vjb25kaSByaW1hbmVudGkiLz4NCgkJPHVpdGV4dCBuYW1lPSJOT1RGT1VORCIgdmFsdWU9Ik5lc3N1biBlbGVtZW50byB0cm92YXRvIi8+DQoJCTx1aXRleHQgbmFtZT0iQVRUQUNITUVOVFMiIHZhbHVlPSJBbGxlZ2F0aS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QuIi8+DQoJCTx1aXRleHQgbmFtZT0iVEFCX1FVSVoiIHZhbHVlPSJRdWl6Ii8+DQoJCTx1aXRleHQgbmFtZT0iVEFCX09VVExJTkUiIHZhbHVlPSJTdHJ1dHR1cmEiLz4NCgkJPHVpdGV4dCBuYW1lPSJUQUJfVEhVTUIiIHZhbHVlPSJNaW5pYXR1cmUiLz4NCgkJPHVpdGV4dCBuYW1lPSJUQUJfTk9URVMiIHZhbHVlPSJOb3RlIi8+DQoJCTx1aXRleHQgbmFtZT0iVEFCX1NFQVJDSCIgdmFsdWU9IkNlcmNhIi8+DQoJCTx1aXRleHQgbmFtZT0iU0xJREVfSEVBRElORyIgdmFsdWU9IlRpdG9sbyBkaWFwb3NpdGl2YSIvPg0KCQk8dWl0ZXh0IG5hbWU9IkRVUkFUSU9OX0hFQURJTkciIHZhbHVlPSJEdXJhdGEiLz4NCgkJPHVpdGV4dCBuYW1lPSJTRUFSQ0hfSEVBRElORyIgdmFsdWU9IkNlcmNhIHRlc3RvOiIvPg0KCQk8dWl0ZXh0IG5hbWU9IlRIVU1CX0hFQURJTkciIHZhbHVlPSJEaWFwb3NpdGl2YSIvPg0KCQk8dWl0ZXh0IG5hbWU9IlRIVU1CX0lORk8iIHZhbHVlPSJUaXRvbG8vVGVtcG8iLz4NCgkJPHVpdGV4dCBuYW1lPSJBVFRBQ0hOQU1FX0hFQURJTkciIHZhbHVlPSJOb21lIGZpbGUiLz4NCgkJPHVpdGV4dCBuYW1lPSJBVFRBQ0hTSVpFX0hFQURJTkciIHZhbHVlPSJEaW1lbnNpb25lIi8+DQoJCTx1aXRleHQgbmFtZT0iU0xJREVfTk9URVMiIHZhbHVlPSJOb3RlIGRpYXBvc2l0aXZh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IS0tcXVpeiBwb2QgYW5kIG1lc3NhZ2UgYm94IHRleHRzLS0+DQoJCTx1aXRleHQgbmFtZT0iUVVJWlBPRF9RVUlaX0FUVEVNUFQiIHZhbHVlPSJRdWl6cG9naW5nOiIvPg0KCQk8dWl0ZXh0IG5hbWU9IlFVSVpQT0RfUVVJWl9BVFRFTVBUX1ZBTFVFIiB2YWx1ZT0iJW4gdmFuICV0Ii8+DQoJCTx1aXRleHQgbmFtZT0iUVVJWlBPRF9RVUlaX1NDT1JFIiB2YWx1ZT0iQmVoYWFsZGUgc2NvcmU6Ii8+DQoJCTx1aXRleHQgbmFtZT0iUVVJWlBPRF9RVUlaX1BBU1NTQ09SRSIgdmFsdWU9IlZvbGRvZW5kZSBzY29yZToiLz4NCgkJPHVpdGV4dCBuYW1lPSJRVUlaUE9EX1FVSVpfTUFYU0NPUkUiIHZhbHVlPSJNYXhpbWFhbCBoYWFsYmFyZSBzY29yZToiLz4NCgkJPHVpdGV4dCBuYW1lPSJRVUlaUE9EX1FVRVNBVE1QVF9TVFIiIHZhbHVlPSJQb2dpbmc6ICVuIHZhbiAldCIvPg0KCQk8dWl0ZXh0IG5hbWU9IlFVSVpQT0RfUVVFU1RZUEVfU1RSIiB2YWx1ZT0iVHlwZTogJXMiLz4NCgkJPHVpdGV4dCBuYW1lPSJRVUlaUE9EX1FVRVNUWVBFX0dSRCIgdmFsdWU9IlRlbHQgdm9vciBzY29yZSIvPg0KCQk8dWl0ZXh0IG5hbWU9IlFVSVpQT0RfUVVFU1RZUEVfU1ZZIiB2YWx1ZT0iRW5xdcOqdGUiLz4NCgkJPHVpdGV4dCBuYW1lPSJRVUlaUE9EX1FVSVpBVE1QVF9JTkYiIHZhbHVlPSJPbmJlcGVya3QiLz4NCgkJPHVpdGV4dCBuYW1lPSJRVUlaUE9EX1FVRVNBVE1QVF9JTkYiIHZhbHVlPSJPbmJlcGVya3QiLz4NCgkJPHVpdGV4dCBuYW1lPSJXQVJOSU5HTVNHX1lFU1NUUklORyIgdmFsdWU9IkphIi8+DQoJCTx1aXRleHQgbmFtZT0iV0FSTklOR01TR19OT1NUUklORyIgdmFsdWU9Ik5lZSIvPg0KCQk8dWl0ZXh0IG5hbWU9IldBUk5JTkdNU0dfVElUTEVTVFJJTkciIHZhbHVlPSJXYWFyc2NodXdpbmcgbWV0IGJldHJla2tpbmcgdG90IHF1aXpuYXZpZ2F0aWUiLz4NCgkJPHVpdGV4dCBuYW1lPSJXQVJOSU5HTVNHX01TR1NUUklORyIgdmFsdWU9IlUgaGVidCBuaWV0IGFsbGUgdnJhZ2VuIGluIGRlemUgcXVpeiBiZWFudHdvb3JkLiYjeEE7JiN4QTtLbGlrIG9wIEphIG9tIGRlIHF1aXogYWYgdGUgc2x1aXRlbi4gS2xpayBvcCBOZWUgb20gZGUgcXVpeiB2b29ydCB0ZSB6ZXR0ZW4uIi8+DQoJCTx1aXRleHQgbmFtZT0iSU5GT1JNQVRJT05fSDI2NF9GTEFTSFBMQVlFUiIgdmFsdWU9IkRlemUgdmlkZW8gd29yZHQgbmlldCBvbmRlcnN0ZXVuZCBkb29yIGRlIHZlcnNpZSB2YW4gRmxhc2ggUGxheWVyIGRpZSBtb21lbnRlZWwgb3AgdXcgY29tcHV0ZXIgaXMgZ2XDr25zdGFsbGVlcmQuIEtsaWsgaW4gZGUgdmlkZW8gb20gZGUgbmlldXdzdGUgRmxhc2ggUGxheWVyIHRlIGRvd25sb2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lppanBhbmVlbCBhYW4gZGVlbG5lbWVycyB3ZWVyZ2V2ZW4iLz4NCgkJPHVpdGV4dCBuYW1lPSJNVVRFIiB2YWx1ZT0iRGVtcGVuIi8+DQoJCTx1aXRleHQgbmFtZT0iRE9DV1JBUF9USVRMRSIgdmFsdWU9IlByZXNlbnRlci1iZXN0YW5kc2JpamxhZ2UiLz4NCgkJPHVpdGV4dCBuYW1lPSJET0NXUkFQX01TRyIgdmFsdWU9Ik9wc2xhYW4gaW4gRGV6ZSBjb21wdXRlciIvPg0KCQk8dWl0ZXh0IG5hbWU9IkRPQ1dSQVBfUFJPTVBUIiB2YWx1ZT0iS2xpayBvbSB0ZSBkb3dubG9hZGVuIi8+DQoJPC9sYW5ndWFnZT4NCgk8bGFuZ3VhZ2UgaWQ9ImNuIj4NCgkJPCEtLSBmb3JtYXQgZm9yIHVpZm9udCB2YWx1ZSBpcyAiZm9udCxzaXplLGlzYm9sZCxpc2l0YWxpYyxpc3NoYWRvd2VkIiAtLT4NCgkJPHVpZm9udCBuYW1lPSJGT05UX1FVSVpaSU5HIiB2YWx1ZT0i5a6L5L2TLTE4MDMwLDEwLGZhbHNlLGZhbHNlLGZhbHNlIi8+DQoJCTx1aWZvbnQgbmFtZT0iRk9OVF9TQ1JVQlNUQVRVUyIgdmFsdWU9IuWui+S9ky0xODAzMCwxMCx0cnVlLGZhbHNlLHRydWUiLz4NCgkJPHVpZm9udCBuYW1lPSJGT05UX1NDUlVCVElNRSIgdmFsdWU9IuWui+S9ky0xODAzMCwxMCxmYWxzZSxmYWxzZSx0cnVlIi8+DQoJCTx1aWZvbnQgbmFtZT0iRk9OVF9FTEFQU0VEVElNRSIgdmFsdWU9IuWui+S9ky0xODAzMCwxMCx0cnVlLGZhbHNlLHRydWUiLz4NCgkJPHVpZm9udCBuYW1lPSJGT05UX1VUSUxTTUVOVSIgdmFsdWU9IuWui+S9ky0xODAzMCwxMCx0cnVlLGZhbHNlLGZhbHNlIi8+DQoJCTx1aWZvbnQgbmFtZT0iRk9OVF9UQUJTIiB2YWx1ZT0i5a6L5L2TLTE4MDMwLDE0LHRydWUsZmFsc2UsdHJ1ZSIvPg0KCQk8dWlmb250IG5hbWU9IkZPTlRfUFJFU0VOVEFUSU9OTkFNRSIgdmFsdWU9IuWui+S9ky0xODAzMCwxNCxmYWxzZSxmYWxzZSx0cnVlIi8+DQoJCTx1aWZvbnQgbmFtZT0iRk9OVF9QUkVTRU5URVJOQU1FIiB2YWx1ZT0i5a6L5L2TLTE4MDMwLDE0LHRydWUsZmFsc2UsdHJ1ZSIvPg0KCQk8dWlmb250IG5hbWU9IkZPTlRfUFJFU0VOVEVSVElUTEUiIHZhbHVlPSLlrovkvZMtMTgwMzAsMTMsZmFsc2UsZmFsc2UsdHJ1ZSIvPg0KCQk8dWlmb250IG5hbWU9IkZPTlRfQklPQlROIiB2YWx1ZT0i5a6L5L2TLTE4MDMwLDEwLGZhbHNlLGZhbHNlLHRydWUiLz4NCgkJPHVpZm9udCBuYW1lPSJGT05UX05PVEVTIiB2YWx1ZT0i5a6L5L2TLTE4MDMwLDEyLGZhbHNlLGZhbHNlLGZhbHNlIi8+DQoJCTx1aWZvbnQgbmFtZT0iRk9OVF9PVVRMSU5FIiB2YWx1ZT0i5a6L5L2TLTE4MDMwLDEyLGZhbHNlLGZhbHNlLHRydWUiLz4NCgkJPHVpZm9udCBuYW1lPSJGT05UX1NFQVJDSCIgdmFsdWU9IuWui+S9ky0xODAzMCwxMixmYWxzZSxmYWxzZSx0cnVlIi8+DQoJCTx1aWZvbnQgbmFtZT0iRk9OVF9USFVNQiIgdmFsdWU9IuWui+S9ky0xODAzMCwxMCxmYWxzZSxmYWxzZSx0cnVlIi8+DQoJCTx1aWZvbnQgbmFtZT0iRk9OVF9CSU9XSU4iIHZhbHVlPSLlrovkvZMtMTgwMzAsMTIsZmFsc2UsZmFsc2UsZmFsc2UiLz4NCgkJPHVpZm9udCBuYW1lPSJGT05UX0xJU1RIRUFESU5HIiB2YWx1ZT0i5a6L5L2TLTE4MDMwLDEwLGZhbHNlLGZhbHNlLGZhbHNlIi8+DQoJCTx1aWZvbnQgbmFtZT0iRk9OVF9XSU5USVRMRSIgdmFsdWU9IuWui+S9ky0xODAzMCwxMCxmYWxzZSxmYWxzZSx0cnVlIi8+DQoJCTx1aWZvbnQgbmFtZT0iRk9OVF9BVFRBQ0hNRU5UUyIgdmFsdWU9IuWui+S9ky0xODAzMCwxMixmYWxzZSxmYWxzZSx0cnVlIi8+DQoJCTwhLS1xdWl6IHBvZCBhbmQgbWVzc2FnZSBib3ggdGV4dCBmb250cy0tPg0KCQk8dWlmb250IG5hbWU9IkZPTlRfTVNHQk9YX1dJTlRJVExFIiB2YWx1ZT0i5a6L5L2TLTE4MDMwLDEyLHRydWUsZmFsc2UsdHJ1ZSIvPg0KCQk8dWlmb250IG5hbWU9IkZPTlRfTVNHQk9YX01TRyIgdmFsdWU9IuWui+S9ky0xODAzMCwxMixmYWxzZSxmYWxzZSx0cnVlIi8+DQoJCTx1aWZvbnQgbmFtZT0iRk9OVF9NU0dCT1hfT1BUSU9OUyIgdmFsdWU9IuWui+S9ky0xODAzMCwxMCx0cnVlLGZhbHNlLHRydWUiLz4NCgkJPHVpZm9udCBuYW1lPSJGT05UX1FVSVpQT0RfUVVJWl9USVRMRSIgdmFsdWU9IuWui+S9ky0xODAzMCwxMix0cnVlLGZhbHNlLHRydWUiLz4NCgkJPHVpZm9udCBuYW1lPSJGT05UX1FVSVpQT0RfUVVJWl9BVFRFTVBUIiB2YWx1ZT0i5a6L5L2TLTE4MDMwLDEwLGZhbHNlLGZhbHNlLHRydWUiLz4NCgkJPHVpZm9udCBuYW1lPSJGT05UX1FVSVpQT0RfUVVJWl9BVFRFTVBUX1ZBTFVFIiB2YWx1ZT0i5a6L5L2TLTE4MDMwLDEwLHRydWUsZmFsc2UsdHJ1ZSIvPg0KCQk8dWlmb250IG5hbWU9IkZPTlRfUVVJWlBPRF9RVUVTVElPTl9TQ09SRSIgdmFsdWU9IuWui+S9ky0xODAzMCwxMCxmYWxzZSxmYWxzZSx0cnVlIi8+DQoJCTx1aWZvbnQgbmFtZT0iRk9OVF9RVUlaUE9EX1FVRVNUSU9OX1NDT1JFX1ZBTFVFIiB2YWx1ZT0i5a6L5L2TLTE4MDMwLDEwLHRydWUsZmFsc2UsdHJ1ZSIvPg0KCQk8dWlmb250IG5hbWU9IkZPTlRfUVVJWlBPRF9RVUVTVElPTl9BVFRFTVBUIiB2YWx1ZT0i5a6L5L2TLTE4MDMwLDEwLGZhbHNlLGZhbHNlLHRydWUiLz4NCgkJPHVpZm9udCBuYW1lPSJGT05UX1FVSVpQT0RfUVVFU1RJT05fQVRURU1QVF9WQUxVRSIgdmFsdWU9IuWui+S9ky0xODAzMCwxMCx0cnVlLGZhbHNlLHRydWUiLz4NCgkJPHVpZm9udCBuYW1lPSJGT05UX1FVSVpQT0RfUVVFU1RJT05fVEFHIiB2YWx1ZT0i5a6L5L2TLTE4MDMwLDEyLHRydWUsZmFsc2UsdHJ1ZSIvPg0KCQk8dWlmb250IG5hbWU9IkZPTlRfUVVJWlBPRF9RVUlaX1FVRVNUSU9OX0NPVU5UIiB2YWx1ZT0i5a6L5L2TLTE4MDMwLDEwLGZhbHNlLGZhbHNlLHRydWUiLz4NCgkJPHVpZm9udCBuYW1lPSJGT05UX1FVSVpQT0RfUVVJWl9RVUVTVElPTl9DT1VOVF9WQUxVRSIgdmFsdWU9IuWui+S9ky0xODAzMCwxMCx0cnVlLGZhbHNlLHRydWUiLz4NCgkJPHVpZm9udCBuYW1lPSJGT05UX1FVSVpQT0RfUVVJWl9RVUVTVElPTl9BVFRFTVBURUQiIHZhbHVlPSLlrovkvZMtMTgwMzAsMTAsZmFsc2UsZmFsc2UsdHJ1ZSIvPg0KCQk8dWlmb250IG5hbWU9IkZPTlRfUVVJWlBPRF9RVUlaX1FVRVNUSU9OX0FUVEVNUFRFRF9WQUxVRSIgdmFsdWU9IuWui+S9ky0xODAzMCwxMCx0cnVlLGZhbHNlLHRydWUiLz4NCgkJPHVpZm9udCBuYW1lPSJGT05UX1FVSVpQT0RfUVVJWl9TQ09SRV9UQUciIHZhbHVlPSLlrovkvZMtMTgwMzAsMTIsdHJ1ZSxmYWxzZSx0cnVlIi8+DQoJCTx1aWZvbnQgbmFtZT0iRk9OVF9RVUlaUE9EX1FVSVpfU0NPUkUiIHZhbHVlPSLlrovkvZMtMTgwMzAsMTAsZmFsc2UsZmFsc2UsdHJ1ZSIvPg0KCQk8dWlmb250IG5hbWU9IkZPTlRfUVVJWlBPRF9RVUlaX1NDT1JFX1ZBTFVFIiB2YWx1ZT0i5a6L5L2TLTE4MDMwLDEwLHRydWUsZmFsc2UsdHJ1ZSIvPg0KCQk8dWlmb250IG5hbWU9IkZPTlRfUVVJWlBPRF9RVUlaX01BWFNDT1JFIiB2YWx1ZT0i5a6L5L2TLTE4MDMwLDEwLGZhbHNlLGZhbHNlLHRydWUiLz4NCgkJPHVpZm9udCBuYW1lPSJGT05UX1FVSVpQT0RfUVVJWl9NQVhTQ09SRV9WQUxVRSIgdmFsdWU9IuWui+S9ky0xODAzMCwxMCx0cnVlLGZhbHNlLHRydWUiLz4NCgkJPHVpZm9udCBuYW1lPSJGT05UX1FVSVpQT0RfUVVJWl9QQVNTU0NPUkUiIHZhbHVlPSLlrovkvZMtMTgwMzAsMTAsZmFsc2UsZmFsc2UsdHJ1ZSIvPg0KCQk8dWlmb250IG5hbWU9IkZPTlRfUVVJWlBPRF9RVUlaX1BBU1NTQ09SRV9WQUxVRSIgdmFsdWU9IuWui+S9ky0xODAzMCwxMCx0cnVlLGZhbHNlLHRydWUiLz4NCgkJPCEtLSB1aXRleHQgLS0+DQoJCTwhLS0gc3Vic3RpdHV0aW9uOiAlbiA9PSBzbGlkZSBudW1iZXIgLS0+DQoJCTx1aXRleHQgbmFtZT0iVU5OQU1FRFNMSURFVElUTEUiIHZhbHVlPSLlubvnga/niYcgJW4iLz4NCgkJPCEtLSBzdWJzdGl0dXRpb246ICVuID09IHNsaWRlIG51bWJlciAtLT4NCgkJPCEtLSBzdWJzdGl0dXRpb246ICV0ID09IHRvdGFsIHNsaWRlIGNvdW50IC0tPg0KCQk8dWl0ZXh0IG5hbWU9IlNDUlVCQkFSU1RBVFVTX1NMSURFSU5GTyIgdmFsdWU9IuW5u+eBr+eJhyAlbiAvICV0IHwgIi8+DQoJCTx1aXRleHQgbmFtZT0iU0NSVUJCQVJTVEFUVVNfU1RPUFBFRCIgdmFsdWU9IuW3suWBnOatoiIvPg0KCQk8dWl0ZXh0IG5hbWU9IlNDUlVCQkFSU1RBVFVTX1BMQVlJTkciIHZhbHVlPSLmraPlnKjmkq3mlL4iLz4NCgkJPHVpdGV4dCBuYW1lPSJTQ1JVQkJBUlNUQVRVU19OT0FVRElPIiB2YWx1ZT0i5peg6Z+z6aKRIi8+DQoJCTx1aXRleHQgbmFtZT0iU0NSVUJCQVJTVEFUVVNfVklEUExBWUlORyIgdmFsdWU9IuinhumikeaSreaUviIvPg0KCQk8dWl0ZXh0IG5hbWU9IlNDUlVCQkFSU1RBVFVTX0xPQURJTkciIHZhbHVlPSLmraPlnKjovb3lhaUiLz4NCgkJPHVpdGV4dCBuYW1lPSJTQ1JVQkJBUlNUQVRVU19CVUZGRVJJTkciIHZhbHVlPSLmraPlnKjov5vooYznvJPlhrLlpITnkIYiLz4NCgkJPHVpdGV4dCBuYW1lPSJTQ1JVQkJBUlNUQVRVU19RVUVTVElPTiIgdmFsdWU9IuWbnuetlOmXrumimCIvPg0KCQk8dWl0ZXh0IG5hbWU9IlNDUlVCQkFSU1RBVFVTX1JFVklFV1FVSVoiIHZhbHVlPSLmraPlnKjlrqHpmIXmtYvpqowiLz4NCgkJPCEtLSBzdWJzdGl0dXRpb246ICVtID09IG1pbnV0ZXMgcmVtYWluaW5nIC0tPg0KCQk8IS0tIHN1YnN0aXR1dGlvbjogJXMgPT0gc2Vjb25kcyByZW1haW5pbmcgLS0+DQoJCTx1aXRleHQgbmFtZT0iRUxBUFNFRCIgdmFsdWU9IuWJqeS9mSAlbSDliIbpkp8gJXMg56eSIi8+DQoJCTx1aXRleHQgbmFtZT0iTk9URk9VTkQiIHZhbHVlPSLmnKrmib7liLDku7vkvZXlhoXlrrkiLz4NCgkJPHVpdGV4dCBuYW1lPSJBVFRBQ0hNRU5UUyIgdmFsdWU9IumZhOS7tiIvPg0KCQk8IS0tIHN1YnN0aXR1dGlvbjogJXAgPT0gY3VycmVudCBzcGVha2VyJ3MgdGl0bGUgLS0+DQoJCTx1aXRleHQgbmFtZT0iQklPV0lOX1RJVExFIiB2YWx1ZT0i5Liq5Lq6566A5LuLOiAlcCIvPg0KCQk8dWl0ZXh0IG5hbWU9IkJJT0JUTl9USVRMRSIgdmFsdWU9IuS4quS6uueugOS7iyIvPg0KCQk8dWl0ZXh0IG5hbWU9IkRJVklERVJCVE5fVElUTEUiIHZhbHVlPSJ8Ii8+DQoJCTx1aXRleHQgbmFtZT0iQ09OVEFDVEJUTl9USVRMRSIgdmFsdWU9IuiBlOezu+aWueW8jyIvPg0KCQk8dWl0ZXh0IG5hbWU9IlRBQl9RVUlaIiB2YWx1ZT0i5rWL6aqMIi8+DQoJCTx1aXRleHQgbmFtZT0iVEFCX09VVExJTkUiIHZhbHVlPSLlpKfnurIiLz4NCgkJPHVpdGV4dCBuYW1lPSJUQUJfVEhVTUIiIHZhbHVlPSLnvKnnlaXlm74iLz4NCgkJPHVpdGV4dCBuYW1lPSJUQUJfTk9URVMiIHZhbHVlPSLlpIfms6giLz4NCgkJPHVpdGV4dCBuYW1lPSJUQUJfU0VBUkNIIiB2YWx1ZT0i5pCc57SiIi8+DQoJCTx1aXRleHQgbmFtZT0iU0xJREVfSEVBRElORyIgdmFsdWU9IuW5u+eBr+eJh+agh+mimCIvPg0KCQk8dWl0ZXh0IG5hbWU9IkRVUkFUSU9OX0hFQURJTkciIHZhbHVlPSLmjIHnu63ml7bpl7QiLz4NCgkJPHVpdGV4dCBuYW1lPSJTRUFSQ0hfSEVBRElORyIgdmFsdWU9IuaQnOe0ouaWh+acrDoiLz4NCgkJPHVpdGV4dCBuYW1lPSJUSFVNQl9IRUFESU5HIiB2YWx1ZT0i5bm754Gv54mHIi8+DQoJCTx1aXRleHQgbmFtZT0iVEhVTUJfSU5GTyIgdmFsdWU9IuW5u+eBr+eJh+agh+mimC/mjIHnu63ml7bpl7QiLz4NCgkJPHVpdGV4dCBuYW1lPSJBVFRBQ0hOQU1FX0hFQURJTkciIHZhbHVlPSLmlofku7blkI0iLz4NCgkJPHVpdGV4dCBuYW1lPSJBVFRBQ0hTSVpFX0hFQURJTkciIHZhbHVlPSLlpKflsI8iLz4NCgkJPHVpdGV4dCBuYW1lPSJTTElERV9OT1RFUyIgdmFsdWU9IuW5u+eBr+eJh+Wkh+azqCIvPg0KCQk8IS0tcXVpeiBwb2QgYW5kIG1lc3NhZ2UgYm94IHRleHRzLS0+DQoJCTx1aXRleHQgbmFtZT0iUVVJWlBPRF9RVUlaX0FUVEVNUFQiIHZhbHVlPSLmtYvpqozlsJ3or5XmrKHmlbA6Ii8+DQoJCTx1aXRleHQgbmFtZT0iUVVJWlBPRF9RVUlaX0FUVEVNUFRfVkFMVUUiIHZhbHVlPSLnrKwgJW4g5qyh77yM5YWxICV0IOasoSIvPg0KCQk8dWl0ZXh0IG5hbWU9IlFVSVpQT0RfUVVJWl9TQ09SRSIgdmFsdWU9IuW+l+WIhjoiLz4NCgkJPHVpdGV4dCBuYW1lPSJRVUlaUE9EX1FVSVpfUEFTU1NDT1JFIiB2YWx1ZT0i5Y+K5qC85YiG5pWwOiIvPg0KCQk8dWl0ZXh0IG5hbWU9IlFVSVpQT0RfUVVJWl9NQVhTQ09SRSIgdmFsdWU9IuacgOmrmOWIhuaVsDoiLz4NCgkJPHVpdGV4dCBuYW1lPSJRVUlaUE9EX1FVRVNBVE1QVF9TVFIiIHZhbHVlPSLlsJ3or5XmrKHmlbA6IOesrCAlbiDmrKHvvIzlhbEgJXQg5qyhIi8+DQoJCTx1aXRleHQgbmFtZT0iUVVJWlBPRF9RVUVTVFlQRV9TVFIiIHZhbHVlPSLnsbvlnos6ICVzIi8+DQoJCTx1aXRleHQgbmFtZT0iUVVJWlBPRF9RVUVTVFlQRV9HUkQiIHZhbHVlPSLor4TnuqciLz4NCgkJPHVpdGV4dCBuYW1lPSJRVUlaUE9EX1FVRVNUWVBFX1NWWSIgdmFsdWU9Iuiwg+afpSIvPg0KCQk8dWl0ZXh0IG5hbWU9IlFVSVpQT0RfUVVJWkFUTVBUX0lORiIgdmFsdWU9IuaXoOmZkCIvPg0KCQk8dWl0ZXh0IG5hbWU9IlFVSVpQT0RfUVVFU0FUTVBUX0lORiIgdmFsdWU9IuaXoOmZkCIvPg0KCQk8dWl0ZXh0IG5hbWU9IldBUk5JTkdNU0dfWUVTU1RSSU5HIiB2YWx1ZT0i5pivIi8+DQoJCTx1aXRleHQgbmFtZT0iV0FSTklOR01TR19OT1NUUklORyIgdmFsdWU9IuWQpiIvPg0KCQk8dWl0ZXh0IG5hbWU9IldBUk5JTkdNU0dfVElUTEVTVFJJTkciIHZhbHVlPSLmtYvpqozlr7zoiKrorablkYoiLz4NCgkJPHVpdGV4dCBuYW1lPSJXQVJOSU5HTVNHX01TR1NUUklORyIgdmFsdWU9IuatpOa1i+mqjOS4reacieacquWwneivleS9nOetlOeahOmXrumimOOAgiYjeEE7JiN4QTvljZXlh7vigJzmmK/igJ3pgIDlh7rmraTmtYvpqozjgILljZXlh7vigJzlkKbigJ3nu6fnu63mtYvpqozjgIIiLz4NCgkJPHVpdGV4dCBuYW1lPSJJTkZPUk1BVElPTl9IMjY0X0ZMQVNIUExBWUVSIiB2YWx1ZT0i5b2T5YmN5a6J6KOF5Zyo5oKo55qE6K6h566X5py65LiK55qEIEZsYXNoIFBsYXllciDniYjmnKzkuI3mlK/mjIHor6Xop4bpopHjgILljZXlh7vop4bpopHljLrln5/kuIvovb3mnIDmlrDniYjmnKznmoQgRmxhc2ggUGxheWVy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WQkeWPguWKoOiAheaYvuekuuaPkOimgeagjyIvPg0KCQk8dWl0ZXh0IG5hbWU9Ik1VVEUiIHZhbHVlPSLpnZnpn7MiLz4NCgkJPHVpdGV4dCBuYW1lPSJET0NXUkFQX1RJVExFIiB2YWx1ZT0iUHJlc2VudGVyIOaWh+S7tumZhOS7tiIvPg0KCQk8dWl0ZXh0IG5hbWU9IkRPQ1dSQVBfTVNHIiB2YWx1ZT0i5L+d5a2Y5Yiw5oiR55qE6K6h566X5py6Ii8+DQoJCTx1aXRleHQgbmFtZT0iRE9DV1JBUF9QUk9NUFQiIHZhbHVlPSLljZXlh7vku6XkuIvovb0iLz4NCgk8L2xhbmd1YWdlPg0KCTxsYW5ndWFnZSBpZD0idH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heXQgJW4iLz4NCgkJPCEtLSBzdWJzdGl0dXRpb246ICVuID09IHNsaWRlIG51bWJlciAtLT4NCgkJPCEtLSBzdWJzdGl0dXRpb246ICV0ID09IHRvdGFsIHNsaWRlIGNvdW50IC0tPg0KCQk8dWl0ZXh0IG5hbWU9IlNDUlVCQkFSU1RBVFVTX1NMSURFSU5GTyIgdmFsdWU9IlNsYXl0ICVuIC8gJXQgfCAiLz4NCgkJPHVpdGV4dCBuYW1lPSJTQ1JVQkJBUlNUQVRVU19TVE9QUEVEIiB2YWx1ZT0iRHVyZHVydWxkdSIvPg0KCQk8dWl0ZXh0IG5hbWU9IlNDUlVCQkFSU1RBVFVTX1BMQVlJTkciIHZhbHVlPSJPeW5hdMSxbMSxeW9yIi8+DQoJCTx1aXRleHQgbmFtZT0iU0NSVUJCQVJTVEFUVVNfTk9BVURJTyIgdmFsdWU9IlNlcyBZb2siLz4NCgkJPHVpdGV4dCBuYW1lPSJTQ1JVQkJBUlNUQVRVU19WSURQTEFZSU5HIiB2YWx1ZT0iVmlkZW8gT3luYXTEsWzEsXlvciIvPg0KCQk8dWl0ZXh0IG5hbWU9IlNDUlVCQkFSU1RBVFVTX0xPQURJTkciIHZhbHVlPSJZw7xrbGVuaXlvciIvPg0KCQk8dWl0ZXh0IG5hbWU9IlNDUlVCQkFSU1RBVFVTX0JVRkZFUklORyIgdmFsdWU9IkFyYWJlbGxlxJ9lIEFsxLFuxLF5b3IiLz4NCgkJPHVpdGV4dCBuYW1lPSJTQ1JVQkJBUlNUQVRVU19RVUVTVElPTiIgdmFsdWU9IlNvcnV5dSBZYW7EsXRsYSIvPg0KCQk8dWl0ZXh0IG5hbWU9IlNDUlVCQkFSU1RBVFVTX1JFVklFV1FVSVoiIHZhbHVlPSJTxLFuYXYgxLBuY2VsZW5peW9yIi8+DQoJCTwhLS0gc3Vic3RpdHV0aW9uOiAlbSA9PSBtaW51dGVzIHJlbWFpbmluZyAtLT4NCgkJPCEtLSBzdWJzdGl0dXRpb246ICVzID09IHNlY29uZHMgcmVtYWluaW5nIC0tPg0KCQk8dWl0ZXh0IG5hbWU9IkVMQVBTRUQiIHZhbHVlPSIlbSBEYWtpa2EgJXMgU2FuaXllIEthbGTEsSIvPg0KCQk8dWl0ZXh0IG5hbWU9Ik5PVEZPVU5EIiB2YWx1ZT0iSGVyaGFuZ2kgQmlyIMWeZXkgQnVsdW5tYWTEsSIvPg0KCQk8dWl0ZXh0IG5hbWU9IkFUVEFDSE1FTlRTIiB2YWx1ZT0iRWtsZXI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LEsHJ0aWJhdCIvPg0KCQk8dWl0ZXh0IG5hbWU9IlRBQl9RVUlaIiB2YWx1ZT0iU8SxbmF2Ii8+DQoJCTx1aXRleHQgbmFtZT0iVEFCX09VVExJTkUiIHZhbHVlPSJBbmEgSGF0Ii8+DQoJCTx1aXRleHQgbmFtZT0iVEFCX1RIVU1CIiB2YWx1ZT0iUmVzaW0iLz4NCgkJPHVpdGV4dCBuYW1lPSJUQUJfTk9URVMiIHZhbHVlPSJOb3RsYXIiLz4NCgkJPHVpdGV4dCBuYW1lPSJUQUJfU0VBUkNIIiB2YWx1ZT0iQXJhIi8+DQoJCTx1aXRleHQgbmFtZT0iU0xJREVfSEVBRElORyIgdmFsdWU9IlNsYXl0IEJhxZ9sxLHEn8SxIi8+DQoJCTx1aXRleHQgbmFtZT0iRFVSQVRJT05fSEVBRElORyIgdmFsdWU9IlPDvHJlIi8+DQoJCTx1aXRleHQgbmFtZT0iU0VBUkNIX0hFQURJTkciIHZhbHVlPSJNZXRuaSBhcmE6Ii8+DQoJCTx1aXRleHQgbmFtZT0iVEhVTUJfSEVBRElORyIgdmFsdWU9IlNsYXl0Ii8+DQoJCTx1aXRleHQgbmFtZT0iVEhVTUJfSU5GTyIgdmFsdWU9IlNsYXl0IEJhxZ9sxLHEn8SxL1PDvHJlc2kiLz4NCgkJPHVpdGV4dCBuYW1lPSJBVFRBQ0hOQU1FX0hFQURJTkciIHZhbHVlPSJEb3N5YSBBZMSxIi8+DQoJCTx1aXRleHQgbmFtZT0iQVRUQUNIU0laRV9IRUFESU5HIiB2YWx1ZT0iQm95dXQiLz4NCgkJPHVpdGV4dCBuYW1lPSJTTElERV9OT1RFUyIgdmFsdWU9IlNsYXl0IE5vdGxhcsSx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QodC70LDQudC0ICVu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IS0tcXVpeiBwb2QgYW5kIG1lc3NhZ2UgYm94IHRleHRzLS0+DQoJCTx1aXRleHQgbmFtZT0iUVVJWlBPRF9RVUlaX0FUVEVNUFQiIHZhbHVlPSLQn9C+0L/Ri9GC0LrQsCDQv9GA0L7QudGC0Lgg0L7Qv9GA0L7RgToiLz4NCgkJPHVpdGV4dCBuYW1lPSJRVUlaUE9EX1FVSVpfQVRURU1QVF9WQUxVRSIgdmFsdWU9IiVuINC40LcgJXQiLz4NCgkJPHVpdGV4dCBuYW1lPSJRVUlaUE9EX1FVSVpfU0NPUkUiIHZhbHVlPSLQndCw0LHRgNCw0L3QviDQsdCw0LvQu9C+0LI6Ii8+DQoJCTx1aXRleHQgbmFtZT0iUVVJWlBPRF9RVUlaX1BBU1NTQ09SRSIgdmFsdWU9ItCf0YDQvtGF0L7QtNC90L7QuSDRgNC10LfRg9C70YzRgtCw0YI6Ii8+DQoJCTx1aXRleHQgbmFtZT0iUVVJWlBPRF9RVUlaX01BWFNDT1JFIiB2YWx1ZT0i0JzQsNC60YHQuNC80LDQu9GM0L3Ri9C5INGA0LXQt9GD0LvRjNGC0LDRgjoiLz4NCgkJPHVpdGV4dCBuYW1lPSJRVUlaUE9EX1FVRVNBVE1QVF9TVFIiIHZhbHVlPSLQn9C+0L/Ri9GC0LrQsDogJW4g0LjQtyAldCIvPg0KCQk8dWl0ZXh0IG5hbWU9IlFVSVpQT0RfUVVFU1RZUEVfU1RSIiB2YWx1ZT0i0KLQuNC/OiAlcyIvPg0KCQk8dWl0ZXh0IG5hbWU9IlFVSVpQT0RfUVVFU1RZUEVfR1JEIiB2YWx1ZT0i0KEg0L7RhtC10L3QutC+0LkiLz4NCgkJPHVpdGV4dCBuYW1lPSJRVUlaUE9EX1FVRVNUWVBFX1NWWSIgdmFsdWU9ItCe0LHQt9C+0YAiLz4NCgkJPHVpdGV4dCBuYW1lPSJRVUlaUE9EX1FVSVpBVE1QVF9JTkYiIHZhbHVlPSLQkdC+0LvRjNGI0L7QtSDRh9C40YHQu9C+Ii8+DQoJCTx1aXRleHQgbmFtZT0iUVVJWlBPRF9RVUVTQVRNUFRfSU5GIiB2YWx1ZT0i0JHQvtC70YzRiNC+0LUg0YfQuNGB0LvQviIvPg0KCQk8dWl0ZXh0IG5hbWU9IldBUk5JTkdNU0dfWUVTU1RSSU5HIiB2YWx1ZT0i0JTQsCIvPg0KCQk8dWl0ZXh0IG5hbWU9IldBUk5JTkdNU0dfTk9TVFJJTkciIHZhbHVlPSLQndC10YIiLz4NCgkJPHVpdGV4dCBuYW1lPSJXQVJOSU5HTVNHX1RJVExFU1RSSU5HIiB2YWx1ZT0i0J/RgNC10LTRg9C/0YDQtdC20LTQtdC90LjQtSDQviDQvdCw0LLQuNCz0LDRhtC40Lgg0LIg0L7Qv9GA0L7RgdC1Ii8+DQoJCTx1aXRleHQgbmFtZT0iV0FSTklOR01TR19NU0dTVFJJTkciIHZhbHVlPSLQkiDQvtC/0YDQvtGB0LUg0L7RgdGC0LDQu9C40YHRjCDQvdC10L7RgtCy0LXRh9C10L3QvdGL0LUg0LLQvtC/0YDQvtGB0Ysu0J3QsNC20LDRgtC40LUg0LrQvdC+0L/QutC4ICZxdW90O9CU0LAmcXVvdDsg0L/RgNC40LLQtdC00LXRgiDQuiDQt9Cw0LrRgNGL0YLQuNGOINC+0L/RgNC+0YHQsC4g0J3QsNC20LDRgtC40LUg0LrQvdC+0L/QutC4ICZxdW90O9Cd0LXRgiZxdW90OyDQv9GA0L7QtNC+0LvQttC40YIg0L7Qv9GA0L7RgS4iLz4NCgkJPHVpdGV4dCBuYW1lPSJJTkZPUk1BVElPTl9IMjY0X0ZMQVNIUExBWUVSIiB2YWx1ZT0i0KLQtdC60YPRidCw0Y8g0LLQtdGA0YHQuNGPINC/0YDQvtC40LPRgNGL0LLQsNGC0LXQu9GPIEZsYXNoIFBsYXllciwg0YPRgdGC0LDQvdC+0LLQu9C10L3QvdCw0Y8g0L3QsCDRjdGC0L7QvCDQutC+0LzQv9GM0Y7RgtC10YDQtSwg0L3QtSDQv9C+0LTQtNC10YDQttC40LLQsNC10YIg0Y3RgtC+INCy0LjQtNC10L4uINCp0LXQu9C60L3QuNGC0LUg0LIg0L7QsdC70LDRgdGC0Lgg0LLQuNC00LXQviwg0YfRgtC+0LHRiyDQt9Cw0LPRgNGD0LfQuNGC0Ywg0L/QvtGB0LvQtdC00L3RjtGOINCy0LXRgNGB0LjRjiDQv9GA0L7QuNCz0YDRi9Cy0LDRgtC10LvRj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tCf0L7QutCw0LfRi9Cy0LDRgtGMINCy0YDQtdC30LrRgyDRg9GH0LDRgdGC0L3QuNC60LDQvCIvPg0KCQk8dWl0ZXh0IG5hbWU9Ik1VVEUiIHZhbHVlPSLQntGC0LrQu9GO0YfQuNGC0Ywg0LfQstGD0LoiLz4NCgkJPHVpdGV4dCBuYW1lPSJET0NXUkFQX1RJVExFIiB2YWx1ZT0i0JLQu9C+0LbQtdC90LjQtSDQsiDRhNCw0LnQuyBBZG9iZSBQcmVzZW50ZXIiLz4NCgkJPHVpdGV4dCBuYW1lPSJET0NXUkFQX01TRyIgdmFsdWU9ItCh0L7RhdGA0LDQvdC40YLRjCDQsiDQv9Cw0L/QutGDICZxdW90O9Cc0L7QuSDQutC+0LzQv9GM0Y7RgtC10YAmcXVvdDsiLz4NCgkJPHVpdGV4dCBuYW1lPSJET0NXUkFQX1BST01QVCIgdmFsdWU9ItCp0LXQu9C60L3Rg9GC0Ywg0LTQu9GPINC30LDQs9GA0YPQt9C60LgiLz4NCgk8L2xhbmd1YWdlPg0KPC9jb25maWd1cmF0aW9uPg0K"/>
  <p:tag name="MMPROD_UIDATA" val="&lt;database version=&quot;7.0&quot;&gt;&lt;object type=&quot;1&quot; unique_id=&quot;10001&quot;&gt;&lt;property id=&quot;20141&quot; value=&quot;Uploading a Resume Final&quot;/&gt;&lt;property id=&quot;20148&quot; value=&quot;5&quot;/&gt;&lt;property id=&quot;20184&quot; value=&quot;7&quot;/&gt;&lt;property id=&quot;20191&quot; value=&quot;The State of Maine&quot;/&gt;&lt;property id=&quot;20192&quot; value=&quot;https://stateofmaine.na4.acrobat.com&quot;/&gt;&lt;property id=&quot;20193&quot; value=&quot;0&quot;/&gt;&lt;property id=&quot;20224&quot; value=&quot;C:\Users\Admin\Documents\My Adobe Presentations\Uploading a Resume Final&quot;/&gt;&lt;property id=&quot;20250&quot; value=&quot;6&quot;/&gt;&lt;property id=&quot;20251&quot; value=&quot;0&quot;/&gt;&lt;property id=&quot;20259&quot; value=&quot;0&quot;/&gt;&lt;property id=&quot;20262&quot; value=&quot;974233576&quot;/&gt;&lt;object type=&quot;8&quot; unique_id=&quot;10002&quot;&gt;&lt;/object&gt;&lt;object type=&quot;2&quot; unique_id=&quot;10003&quot;&gt;&lt;object type=&quot;3&quot; unique_id=&quot;10004&quot;&gt;&lt;property id=&quot;20148&quot; value=&quot;5&quot;/&gt;&lt;property id=&quot;20300&quot; value=&quot;Slide 1 - &amp;quot;Maine State Library&amp;#x0D;&amp;#x0A;Uploading/Sending a Resume&amp;quot;&quot;/&gt;&lt;property id=&quot;20303&quot; value=&quot;Patrick Therrien&quot;/&gt;&lt;property id=&quot;20307&quot; value=&quot;312&quot;/&gt;&lt;property id=&quot;20309&quot; value=&quot;10029&quot;/&gt;&lt;/object&gt;&lt;object type=&quot;3&quot; unique_id=&quot;10005&quot;&gt;&lt;property id=&quot;20148&quot; value=&quot;5&quot;/&gt;&lt;property id=&quot;20300&quot; value=&quot;Slide 2 - &amp;quot;Prior to Uploading/Sending&amp;quot;&quot;/&gt;&lt;property id=&quot;20303&quot; value=&quot;Patrick Therrien&quot;/&gt;&lt;property id=&quot;20307&quot; value=&quot;313&quot;/&gt;&lt;property id=&quot;20309&quot; value=&quot;10029&quot;/&gt;&lt;/object&gt;&lt;object type=&quot;3&quot; unique_id=&quot;10006&quot;&gt;&lt;property id=&quot;20148&quot; value=&quot;5&quot;/&gt;&lt;property id=&quot;20300&quot; value=&quot;Slide 3 - &amp;quot;Several Methods for Sending It&amp;quot;&quot;/&gt;&lt;property id=&quot;20303&quot; value=&quot;Patrick Therrien&quot;/&gt;&lt;property id=&quot;20307&quot; value=&quot;314&quot;/&gt;&lt;property id=&quot;20309&quot; value=&quot;10029&quot;/&gt;&lt;/object&gt;&lt;object type=&quot;3&quot; unique_id=&quot;10007&quot;&gt;&lt;property id=&quot;20148&quot; value=&quot;5&quot;/&gt;&lt;property id=&quot;20300&quot; value=&quot;Slide 4 - &amp;quot;Upload Using Microsoft Word&amp;quot;&quot;/&gt;&lt;property id=&quot;20303&quot; value=&quot;Patrick Therrien&quot;/&gt;&lt;property id=&quot;20307&quot; value=&quot;315&quot;/&gt;&lt;property id=&quot;20309&quot; value=&quot;10029&quot;/&gt;&lt;/object&gt;&lt;object type=&quot;3&quot; unique_id=&quot;10008&quot;&gt;&lt;property id=&quot;20148&quot; value=&quot;5&quot;/&gt;&lt;property id=&quot;20300&quot; value=&quot;Slide 5 - &amp;quot;2 Ways to Upload Resumes&amp;quot;&quot;/&gt;&lt;property id=&quot;20303&quot; value=&quot;Patrick Therrien&quot;/&gt;&lt;property id=&quot;20307&quot; value=&quot;316&quot;/&gt;&lt;property id=&quot;20309&quot; value=&quot;10029&quot;/&gt;&lt;/object&gt;&lt;object type=&quot;3&quot; unique_id=&quot;10009&quot;&gt;&lt;property id=&quot;20148&quot; value=&quot;5&quot;/&gt;&lt;property id=&quot;20300&quot; value=&quot;Slide 6 - &amp;quot;Upload to the Text Box&amp;quot;&quot;/&gt;&lt;property id=&quot;20303&quot; value=&quot;Patrick Therrien&quot;/&gt;&lt;property id=&quot;20307&quot; value=&quot;317&quot;/&gt;&lt;property id=&quot;20309&quot; value=&quot;10029&quot;/&gt;&lt;/object&gt;&lt;object type=&quot;3&quot; unique_id=&quot;10010&quot;&gt;&lt;property id=&quot;20148&quot; value=&quot;5&quot;/&gt;&lt;property id=&quot;20300&quot; value=&quot;Slide 7 - &amp;quot;Upload by Attaching&amp;quot;&quot;/&gt;&lt;property id=&quot;20303&quot; value=&quot;Patrick Therrien&quot;/&gt;&lt;property id=&quot;20307&quot; value=&quot;318&quot;/&gt;&lt;property id=&quot;20309&quot; value=&quot;10029&quot;/&gt;&lt;/object&gt;&lt;object type=&quot;3&quot; unique_id=&quot;10011&quot;&gt;&lt;property id=&quot;20148&quot; value=&quot;5&quot;/&gt;&lt;property id=&quot;20300&quot; value=&quot;Slide 8 - &amp;quot;PDF File Format&amp;quot;&quot;/&gt;&lt;property id=&quot;20303&quot; value=&quot;Patrick Therrien&quot;/&gt;&lt;property id=&quot;20307&quot; value=&quot;319&quot;/&gt;&lt;property id=&quot;20309&quot; value=&quot;10029&quot;/&gt;&lt;/object&gt;&lt;object type=&quot;3&quot; unique_id=&quot;10012&quot;&gt;&lt;property id=&quot;20148&quot; value=&quot;5&quot;/&gt;&lt;property id=&quot;20300&quot; value=&quot;Slide 9 - &amp;quot;Job Boards&amp;quot;&quot;/&gt;&lt;property id=&quot;20303&quot; value=&quot;Patrick Therrien&quot;/&gt;&lt;property id=&quot;20307&quot; value=&quot;320&quot;/&gt;&lt;property id=&quot;20309&quot; value=&quot;10029&quot;/&gt;&lt;/object&gt;&lt;/object&gt;&lt;object type=&quot;4&quot; unique_id=&quot;10013&quot;&gt;&lt;object type=&quot;5&quot; unique_id=&quot;10029&quot;&gt;&lt;property id=&quot;20149&quot; value=&quot;Patrick Therrien&quot;/&gt;&lt;property id=&quot;20150&quot; value=&quot;Technology &amp;amp; Education Training Specialist&quot;/&gt;&lt;property id=&quot;20153&quot; value=&quot;patrick.therrien@mestate.lib.us.me&quot;/&gt;&lt;property id=&quot;20155&quot; value=&quot;Possesses a Master of Science in Organizational Leadership, a Bachelor in Information Technology and over 20 years’ experience in training and curriculum design.&amp;#x0D;&amp;#x0A;&amp;#x0D;&amp;#x0A;Demonstrated  ability to manage multiple priorities and work in a team environment. &amp;#x0D;&amp;#x0A;&amp;#x0D;&amp;#x0A;Extensive experience as an instructor and facilitator, in training adults and in training personnel in a team environment.&amp;#x0D;&amp;#x0A;&amp;#x0D;&amp;#x0A;Developed, evaluated and taught courses using multiple training formats and incorporating instructional design methodologies.&amp;#x0D;&amp;#x0A;&quot;/&gt;&lt;property id=&quot;20159&quot; value=&quot;msl-logo.png&quot;/&gt;&lt;/object&gt;&lt;/object&gt;&lt;object type=&quot;10&quot; unique_id=&quot;10026&quot;&gt;&lt;object type=&quot;11&quot; unique_id=&quot;10027&quot;&gt;&lt;/object&gt;&lt;object type=&quot;12&quot; unique_id=&quot;10028&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PSNARRATION" val="1,1389070417,C:\Users\Admin\Desktop\Training Modules\Modules sent to Ellen\Uploading a Resume Final_pptx\Media.ppcx"/>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26&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PSNARRATION" val="2,1389070417,C:\Users\Admin\Desktop\Training Modules\Modules sent to Ellen\Uploading a Resume Final_pptx\Media.ppcx"/>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6&quot;/&gt;&lt;lineCharCount val=&quot;24&quot;/&gt;&lt;lineCharCount val=&quot;21&quot;/&gt;&lt;lineCharCount val=&quot;1&quot;/&gt;&lt;lineCharCount val=&quot;14&quot;/&gt;&lt;lineCharCount val=&quot;12&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PSNARRATION" val="3,1389070417,C:\Users\Admin\Desktop\Training Modules\Modules sent to Ellen\Uploading a Resume Final_pptx\Media.ppcx"/>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20&quot;/&gt;&lt;lineCharCount val=&quot;9&quot;/&gt;&lt;lineCharCount val=&quot;1&quot;/&gt;&lt;lineCharCount val=&quot;10&quot;/&gt;&lt;lineCharCount val=&quot;21&quot;/&gt;&lt;lineCharCount val=&quot;1&quot;/&gt;&lt;lineCharCount val=&quot;6&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PSNARRATION" val="4,1389070417,C:\Users\Admin\Desktop\Training Modules\Modules sent to Ellen\Uploading a Resume Final_pptx\Media.ppcx"/>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5&quot;/&gt;&lt;lineCharCount val=&quot;11&quot;/&gt;&lt;lineCharCount val=&quot;1&quot;/&gt;&lt;lineCharCount val=&quot;7&quot;/&gt;&lt;lineCharCount val=&quot;28&quot;/&gt;&lt;lineCharCount val=&quot;9&quot;/&gt;&lt;lineCharCount val=&quot;1&quot;/&gt;&lt;lineCharCount val=&quot;7&quot;/&gt;&lt;lineCharCount val=&quot;1&quot;/&gt;&lt;lineCharCount val=&quot;1&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PSNARRATION" val="5,1389070417,C:\Users\Admin\Desktop\Training Modules\Modules sent to Ellen\Uploading a Resume Final_pptx\Media.ppcx"/>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16&quot;/&gt;&lt;lineCharCount val=&quot;18&quot;/&gt;&lt;lineCharCount val=&quot;5&quot;/&gt;&lt;lineCharCount val=&quot;1&quot;/&gt;&lt;lineCharCount val=&quot;19&quot;/&gt;&lt;lineCharCount val=&quot;15&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PSNARRATION" val="6,1389070417,C:\Users\Admin\Desktop\Training Modules\Modules sent to Ellen\Uploading a Resume Final_pptx\Media.ppcx"/>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17&quot;/&gt;&lt;lineCharCount val=&quot;34&quot;/&gt;&lt;lineCharCount val=&quot;27&quot;/&gt;&lt;lineCharCount val=&quot;25&quot;/&gt;&lt;lineCharCount val=&quot;18&quot;/&gt;&lt;lineCharCount val=&quot;20&quot;/&gt;&lt;lineCharCount val=&quot;1&quot;/&gt;&lt;lineCharCount val=&quot;24&quot;/&gt;&lt;lineCharCount val=&quot;11&quot;/&gt;&lt;lineCharCount val=&quot;15&quot;/&gt;&lt;lineCharCount val=&quot;1&quot;/&gt;&lt;lineCharCount val=&quot;1&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PSNARRATION" val="7,1389070417,C:\Users\Admin\Desktop\Training Modules\Modules sent to Ellen\Uploading a Resume Final_pptx\Media.ppcx"/>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4&quot;/&gt;&lt;lineCharCount val=&quot;12&quot;/&gt;&lt;lineCharCount val=&quot;1&quot;/&gt;&lt;lineCharCount val=&quot;18&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PSNARRATION" val="8,1389070417,C:\Users\Admin\Desktop\Training Modules\Modules sent to Ellen\Uploading a Resume Final_pptx\Media.ppcx"/>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30&quot;/&gt;&lt;lineCharCount val=&quot;7&quot;/&gt;&lt;lineCharCount val=&quot;1&quot;/&gt;&lt;lineCharCount val=&quot;27&quot;/&gt;&lt;lineCharCount val=&quot;6&quot;/&gt;&lt;lineCharCount val=&quot;1&quot;/&gt;&lt;lineCharCount val=&quot;10&quot;/&gt;&lt;lineCharCount val=&quot;1&quot;/&gt;&lt;lineCharCount val=&quot;17&quot;/&gt;&lt;lineCharCount val=&quot;1&quot;/&gt;&lt;lineCharCount val=&quot;1&quot;/&gt;&lt;lineCharCount val=&quot;1&quot;/&gt;&lt;lineCharCount val=&quot;1&quot;/&gt;&lt;lineCharCount val=&quot;1&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PSNARRATION" val="9,1389070417,C:\Users\Admin\Desktop\Training Modules\Modules sent to Ellen\Uploading a Resume Final_pptx\Media.ppcx"/>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8&quot;/&gt;&lt;lineCharCount val=&quot;1&quot;/&gt;&lt;lineCharCount val=&quot;15&quot;/&gt;&lt;lineCharCount val=&quot;1&quot;/&gt;&lt;lineCharCount val=&quot;15&quot;/&gt;&lt;lineCharCount val=&quot;1&quot;/&gt;&lt;lineCharCount val=&quot;14&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MSL-logo-colors">
  <a:themeElements>
    <a:clrScheme name="MSL template1">
      <a:dk1>
        <a:srgbClr val="000000"/>
      </a:dk1>
      <a:lt1>
        <a:srgbClr val="FFFFFF"/>
      </a:lt1>
      <a:dk2>
        <a:srgbClr val="000000"/>
      </a:dk2>
      <a:lt2>
        <a:srgbClr val="00B085"/>
      </a:lt2>
      <a:accent1>
        <a:srgbClr val="BCFFEE"/>
      </a:accent1>
      <a:accent2>
        <a:srgbClr val="007FC4"/>
      </a:accent2>
      <a:accent3>
        <a:srgbClr val="FFFFFF"/>
      </a:accent3>
      <a:accent4>
        <a:srgbClr val="000000"/>
      </a:accent4>
      <a:accent5>
        <a:srgbClr val="ADE2E2"/>
      </a:accent5>
      <a:accent6>
        <a:srgbClr val="8EB0C3"/>
      </a:accent6>
      <a:hlink>
        <a:srgbClr val="006666"/>
      </a:hlink>
      <a:folHlink>
        <a:srgbClr val="007FC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MSL-logo-colors</Template>
  <TotalTime>2581</TotalTime>
  <Words>1162</Words>
  <Application>Microsoft Office PowerPoint</Application>
  <PresentationFormat>On-screen Show (4:3)</PresentationFormat>
  <Paragraphs>116</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MSL-logo-colors</vt:lpstr>
      <vt:lpstr>Maine State Library Uploading/Sending a Resume</vt:lpstr>
      <vt:lpstr>Prior to Uploading/Sending</vt:lpstr>
      <vt:lpstr>Several Methods for Sending It</vt:lpstr>
      <vt:lpstr>Upload Using Microsoft Word</vt:lpstr>
      <vt:lpstr>2 Ways to Upload Resumes</vt:lpstr>
      <vt:lpstr>Upload to the Text Box</vt:lpstr>
      <vt:lpstr>Upload by Attaching</vt:lpstr>
      <vt:lpstr>PDF File Format</vt:lpstr>
      <vt:lpstr>Job Boards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E-Books and Kindles and Nooks - Oh, My!</dc:title>
  <dc:creator>Pamela Goucher</dc:creator>
  <cp:lastModifiedBy>Admin</cp:lastModifiedBy>
  <cp:revision>326</cp:revision>
  <dcterms:created xsi:type="dcterms:W3CDTF">2011-04-04T12:47:04Z</dcterms:created>
  <dcterms:modified xsi:type="dcterms:W3CDTF">2011-08-26T17:08:54Z</dcterms:modified>
</cp:coreProperties>
</file>